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09" r:id="rId3"/>
    <p:sldId id="455" r:id="rId5"/>
    <p:sldId id="417" r:id="rId6"/>
    <p:sldId id="441" r:id="rId7"/>
    <p:sldId id="433" r:id="rId8"/>
    <p:sldId id="435" r:id="rId9"/>
    <p:sldId id="436" r:id="rId10"/>
    <p:sldId id="437" r:id="rId11"/>
    <p:sldId id="438" r:id="rId12"/>
    <p:sldId id="439" r:id="rId13"/>
    <p:sldId id="440" r:id="rId14"/>
    <p:sldId id="442" r:id="rId15"/>
    <p:sldId id="443" r:id="rId16"/>
    <p:sldId id="444" r:id="rId17"/>
    <p:sldId id="445" r:id="rId18"/>
    <p:sldId id="446" r:id="rId19"/>
    <p:sldId id="447" r:id="rId20"/>
    <p:sldId id="448" r:id="rId21"/>
    <p:sldId id="449" r:id="rId22"/>
    <p:sldId id="450" r:id="rId23"/>
    <p:sldId id="451" r:id="rId24"/>
    <p:sldId id="452" r:id="rId25"/>
    <p:sldId id="454" r:id="rId26"/>
    <p:sldId id="456" r:id="rId27"/>
    <p:sldId id="458" r:id="rId28"/>
    <p:sldId id="457" r:id="rId29"/>
    <p:sldId id="459" r:id="rId30"/>
    <p:sldId id="460" r:id="rId31"/>
    <p:sldId id="461" r:id="rId32"/>
    <p:sldId id="504" r:id="rId33"/>
    <p:sldId id="505" r:id="rId34"/>
    <p:sldId id="506" r:id="rId35"/>
    <p:sldId id="507" r:id="rId36"/>
    <p:sldId id="508" r:id="rId37"/>
    <p:sldId id="509" r:id="rId38"/>
    <p:sldId id="510" r:id="rId39"/>
    <p:sldId id="511" r:id="rId40"/>
    <p:sldId id="512" r:id="rId41"/>
    <p:sldId id="513" r:id="rId42"/>
    <p:sldId id="514" r:id="rId43"/>
    <p:sldId id="515" r:id="rId44"/>
    <p:sldId id="516" r:id="rId45"/>
    <p:sldId id="517" r:id="rId46"/>
    <p:sldId id="518" r:id="rId47"/>
    <p:sldId id="519" r:id="rId48"/>
    <p:sldId id="520" r:id="rId49"/>
    <p:sldId id="521" r:id="rId50"/>
    <p:sldId id="522" r:id="rId51"/>
    <p:sldId id="523" r:id="rId52"/>
    <p:sldId id="524" r:id="rId53"/>
    <p:sldId id="525" r:id="rId54"/>
    <p:sldId id="526" r:id="rId55"/>
    <p:sldId id="527" r:id="rId56"/>
    <p:sldId id="528" r:id="rId57"/>
    <p:sldId id="529" r:id="rId58"/>
    <p:sldId id="530" r:id="rId59"/>
    <p:sldId id="531" r:id="rId60"/>
    <p:sldId id="532" r:id="rId61"/>
    <p:sldId id="533" r:id="rId62"/>
    <p:sldId id="534" r:id="rId63"/>
    <p:sldId id="535" r:id="rId64"/>
    <p:sldId id="536" r:id="rId65"/>
    <p:sldId id="537" r:id="rId66"/>
    <p:sldId id="538" r:id="rId67"/>
    <p:sldId id="539" r:id="rId68"/>
    <p:sldId id="540" r:id="rId69"/>
    <p:sldId id="541" r:id="rId70"/>
    <p:sldId id="542" r:id="rId7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6" userDrawn="1">
          <p15:clr>
            <a:srgbClr val="A4A3A4"/>
          </p15:clr>
        </p15:guide>
        <p15:guide id="2" pos="38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BF5"/>
    <a:srgbClr val="2A4569"/>
    <a:srgbClr val="9099A4"/>
    <a:srgbClr val="E3AF9F"/>
    <a:srgbClr val="FFFFFF"/>
    <a:srgbClr val="3C6597"/>
    <a:srgbClr val="FFFFFD"/>
    <a:srgbClr val="FFFAF4"/>
    <a:srgbClr val="FEF5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78" autoAdjust="0"/>
    <p:restoredTop sz="88019" autoAdjust="0"/>
  </p:normalViewPr>
  <p:slideViewPr>
    <p:cSldViewPr snapToGrid="0" showGuides="1">
      <p:cViewPr varScale="1">
        <p:scale>
          <a:sx n="96" d="100"/>
          <a:sy n="96" d="100"/>
        </p:scale>
        <p:origin x="1140" y="78"/>
      </p:cViewPr>
      <p:guideLst>
        <p:guide orient="horz" pos="2156"/>
        <p:guide pos="380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4" Type="http://schemas.openxmlformats.org/officeDocument/2006/relationships/tableStyles" Target="tableStyles.xml"/><Relationship Id="rId73" Type="http://schemas.openxmlformats.org/officeDocument/2006/relationships/viewProps" Target="viewProps.xml"/><Relationship Id="rId72" Type="http://schemas.openxmlformats.org/officeDocument/2006/relationships/presProps" Target="presProps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slide" Target="slides/slide4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4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5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9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0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2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3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4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5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6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7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 dirty="0"/>
              <a:t>https://www.bilibili.com/bangumi/play/ep470435?spm_id_from=333.788.recommend_more_video.-1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https://www.youtube.com/watch?v=4JaU_WnrNxs</a:t>
            </a:r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https://www.youtube.com/watch?v=4JaU_WnrNxs</a:t>
            </a:r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https://www.youtube.com/watch?v=4JaU_WnrNxs</a:t>
            </a:r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https://www.youtube.com/watch?v=4JaU_WnrNxs</a:t>
            </a:r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https://www.youtube.com/watch?v=4JaU_WnrNxs</a:t>
            </a:r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https://www.youtube.com/watch?v=4JaU_WnrNxs</a:t>
            </a:r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弹钢琴</a:t>
            </a:r>
            <a:br>
              <a:rPr lang="en-US" altLang="zh-TW" dirty="0"/>
            </a:br>
            <a:r>
              <a:rPr lang="zh-TW" altLang="en-US" dirty="0"/>
              <a:t>弄厕所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E76AAD-287A-4349-BD80-8E2A25C449D2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弹钢琴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E76AAD-287A-4349-BD80-8E2A25C449D2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弹钢琴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E76AAD-287A-4349-BD80-8E2A25C449D2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弹钢琴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E76AAD-287A-4349-BD80-8E2A25C449D2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https://www.bilibili.com/video/BV1GS4y1C7BW/?spm_id_from=333.788.recommend_more_video.9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弹钢琴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E76AAD-287A-4349-BD80-8E2A25C449D2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弹钢琴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E76AAD-287A-4349-BD80-8E2A25C449D2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弹钢琴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E76AAD-287A-4349-BD80-8E2A25C449D2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E76AAD-287A-4349-BD80-8E2A25C449D2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E76AAD-287A-4349-BD80-8E2A25C449D2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E76AAD-287A-4349-BD80-8E2A25C449D2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E76AAD-287A-4349-BD80-8E2A25C449D2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E76AAD-287A-4349-BD80-8E2A25C449D2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E76AAD-287A-4349-BD80-8E2A25C449D2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E76AAD-287A-4349-BD80-8E2A25C449D2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https://k.sina.cn/article_1678758111_640fd0df02000sfy8.html?from=edu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0D0D0D"/>
                </a:solidFill>
                <a:effectLst/>
                <a:latin typeface="Söhne"/>
              </a:rPr>
              <a:t>要求或建议。这个词通常带有一定程度的权威性和责任感，暗示着接受嘱咐者需要尊重和遵守这些指示。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E76AAD-287A-4349-BD80-8E2A25C449D2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0D0D0D"/>
                </a:solidFill>
                <a:effectLst/>
                <a:latin typeface="Söhne"/>
              </a:rPr>
              <a:t>要求或建议。这个词通常带有一定程度的权威性和责任感，暗示着接受嘱咐者需要尊重和遵守这些指示。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E76AAD-287A-4349-BD80-8E2A25C449D2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0D0D0D"/>
                </a:solidFill>
                <a:effectLst/>
                <a:latin typeface="Söhne"/>
              </a:rPr>
              <a:t>要求或建议。这个词通常带有一定程度的权威性和责任感，暗示着接受嘱咐者需要尊重和遵守这些指示。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E76AAD-287A-4349-BD80-8E2A25C449D2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0D0D0D"/>
                </a:solidFill>
                <a:effectLst/>
                <a:latin typeface="Söhne"/>
              </a:rPr>
              <a:t>要求或建议。这个词通常带有一定程度的权威性和责任感，暗示着接受嘱咐者需要尊重和遵守这些指示。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E76AAD-287A-4349-BD80-8E2A25C449D2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0D0D0D"/>
                </a:solidFill>
                <a:effectLst/>
                <a:latin typeface="Söhne"/>
              </a:rPr>
              <a:t>要求或建议。这个词通常带有一定程度的权威性和责任感，暗示着接受嘱咐者需要尊重和遵守这些指示。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E76AAD-287A-4349-BD80-8E2A25C449D2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0D0D0D"/>
                </a:solidFill>
                <a:effectLst/>
                <a:latin typeface="Söhne"/>
              </a:rPr>
              <a:t>要求或建议。这个词通常带有一定程度的权威性和责任感，暗示着接受嘱咐者需要尊重和遵守这些指示。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E76AAD-287A-4349-BD80-8E2A25C449D2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0D0D0D"/>
                </a:solidFill>
                <a:effectLst/>
                <a:latin typeface="Söhne"/>
              </a:rPr>
              <a:t>要求或建议。这个词通常带有一定程度的权威性和责任感，暗示着接受嘱咐者需要尊重和遵守这些指示。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E76AAD-287A-4349-BD80-8E2A25C449D2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0D0D0D"/>
                </a:solidFill>
                <a:effectLst/>
                <a:latin typeface="Söhne"/>
              </a:rPr>
              <a:t>要求或建议。这个词通常带有一定程度的权威性和责任感，暗示着接受嘱咐者需要尊重和遵守这些指示。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E76AAD-287A-4349-BD80-8E2A25C449D2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https://www.bilibili.com/video/BV1GS4y1C7BW/?spm_id_from=333.788.recommend_more_video.9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https://www.bilibili.com/video/BV1GS4y1C7BW/?spm_id_from=333.788.recommend_more_video.9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https://www.bilibili.com/video/BV1GS4y1C7BW/?spm_id_from=333.788.recommend_more_video.9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https://www.bilibili.com/video/BV1GS4y1C7BW/?spm_id_from=333.788.recommend_more_video.9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https://www.bilibili.com/video/BV1GS4y1C7BW/?spm_id_from=333.788.recommend_more_video.9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https://www.bilibili.com/video/BV1GS4y1C7BW/?spm_id_from=333.788.recommend_more_video.9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7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7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7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7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7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7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7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7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7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7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7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7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7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7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7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7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7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7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7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7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7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7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7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7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7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7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7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7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7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7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7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7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7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7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7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7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7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7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7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7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7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7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7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7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7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7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7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7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7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7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7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7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7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7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7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7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7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7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7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7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7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7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7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7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7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7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7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7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7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7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7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7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7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1365" cy="6857365"/>
          </a:xfrm>
          <a:prstGeom prst="rect">
            <a:avLst/>
          </a:prstGeom>
          <a:solidFill>
            <a:srgbClr val="FFFB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7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7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7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7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7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7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7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7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7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7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8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0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8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3.xml"/><Relationship Id="rId1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5.xml"/><Relationship Id="rId1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6.xml"/><Relationship Id="rId1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7.xml"/><Relationship Id="rId1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6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68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 flipH="1" flipV="1">
            <a:off x="7920990" y="4116705"/>
            <a:ext cx="5281930" cy="2741295"/>
            <a:chOff x="0" y="0"/>
            <a:chExt cx="7208" cy="7635"/>
          </a:xfrm>
        </p:grpSpPr>
        <p:sp>
          <p:nvSpPr>
            <p:cNvPr id="23" name="等腰三角形 22"/>
            <p:cNvSpPr/>
            <p:nvPr/>
          </p:nvSpPr>
          <p:spPr>
            <a:xfrm flipV="1">
              <a:off x="574" y="0"/>
              <a:ext cx="4993" cy="7635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等腰三角形 19"/>
            <p:cNvSpPr/>
            <p:nvPr/>
          </p:nvSpPr>
          <p:spPr>
            <a:xfrm flipV="1">
              <a:off x="2239" y="0"/>
              <a:ext cx="4969" cy="6250"/>
            </a:xfrm>
            <a:prstGeom prst="triangle">
              <a:avLst/>
            </a:prstGeom>
            <a:solidFill>
              <a:srgbClr val="E3A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等腰三角形 20"/>
            <p:cNvSpPr/>
            <p:nvPr/>
          </p:nvSpPr>
          <p:spPr>
            <a:xfrm flipV="1">
              <a:off x="0" y="0"/>
              <a:ext cx="4993" cy="7635"/>
            </a:xfrm>
            <a:prstGeom prst="triangle">
              <a:avLst/>
            </a:prstGeom>
            <a:solidFill>
              <a:srgbClr val="2A45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-999490" y="0"/>
            <a:ext cx="5260340" cy="2709545"/>
            <a:chOff x="0" y="0"/>
            <a:chExt cx="7208" cy="7635"/>
          </a:xfrm>
        </p:grpSpPr>
        <p:sp>
          <p:nvSpPr>
            <p:cNvPr id="32" name="等腰三角形 31"/>
            <p:cNvSpPr/>
            <p:nvPr/>
          </p:nvSpPr>
          <p:spPr>
            <a:xfrm flipV="1">
              <a:off x="499" y="0"/>
              <a:ext cx="4993" cy="7635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等腰三角形 32"/>
            <p:cNvSpPr/>
            <p:nvPr/>
          </p:nvSpPr>
          <p:spPr>
            <a:xfrm flipV="1">
              <a:off x="2239" y="0"/>
              <a:ext cx="4969" cy="6250"/>
            </a:xfrm>
            <a:prstGeom prst="triangle">
              <a:avLst/>
            </a:prstGeom>
            <a:solidFill>
              <a:srgbClr val="E3A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等腰三角形 33"/>
            <p:cNvSpPr/>
            <p:nvPr/>
          </p:nvSpPr>
          <p:spPr>
            <a:xfrm flipV="1">
              <a:off x="0" y="0"/>
              <a:ext cx="4993" cy="7635"/>
            </a:xfrm>
            <a:prstGeom prst="triangle">
              <a:avLst/>
            </a:prstGeom>
            <a:solidFill>
              <a:srgbClr val="2A45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矩形 34"/>
          <p:cNvSpPr/>
          <p:nvPr/>
        </p:nvSpPr>
        <p:spPr>
          <a:xfrm>
            <a:off x="328930" y="328295"/>
            <a:ext cx="11534775" cy="6202045"/>
          </a:xfrm>
          <a:prstGeom prst="rect">
            <a:avLst/>
          </a:prstGeom>
          <a:noFill/>
          <a:ln w="38100">
            <a:solidFill>
              <a:srgbClr val="EECA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529965" y="2954655"/>
            <a:ext cx="68135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/>
              <a:t>教育孩子的艺术</a:t>
            </a:r>
            <a:endParaRPr lang="zh-CN" altLang="en-US" sz="5400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218565" y="785495"/>
            <a:ext cx="107086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中黑S" panose="00020600040101010101" charset="-122"/>
                <a:ea typeface="汉仪中黑S" panose="00020600040101010101" charset="-122"/>
              </a:rPr>
              <a:t>对。如果希望有一个优秀的孩子，你就要先成为一位优秀的父亲或者母亲。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汉仪中黑S" panose="00020600040101010101" charset="-122"/>
              <a:ea typeface="汉仪中黑S" panose="00020600040101010101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-1591310" y="-10160"/>
            <a:ext cx="3687445" cy="1325245"/>
            <a:chOff x="0" y="0"/>
            <a:chExt cx="7208" cy="7635"/>
          </a:xfrm>
        </p:grpSpPr>
        <p:sp>
          <p:nvSpPr>
            <p:cNvPr id="25" name="等腰三角形 24"/>
            <p:cNvSpPr/>
            <p:nvPr/>
          </p:nvSpPr>
          <p:spPr>
            <a:xfrm flipV="1">
              <a:off x="499" y="0"/>
              <a:ext cx="4993" cy="7635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等腰三角形 25"/>
            <p:cNvSpPr/>
            <p:nvPr/>
          </p:nvSpPr>
          <p:spPr>
            <a:xfrm flipV="1">
              <a:off x="2239" y="0"/>
              <a:ext cx="4969" cy="6250"/>
            </a:xfrm>
            <a:prstGeom prst="triangle">
              <a:avLst/>
            </a:prstGeom>
            <a:solidFill>
              <a:srgbClr val="E3A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等腰三角形 26"/>
            <p:cNvSpPr/>
            <p:nvPr/>
          </p:nvSpPr>
          <p:spPr>
            <a:xfrm flipV="1">
              <a:off x="0" y="0"/>
              <a:ext cx="4993" cy="7635"/>
            </a:xfrm>
            <a:prstGeom prst="triangle">
              <a:avLst/>
            </a:prstGeom>
            <a:solidFill>
              <a:srgbClr val="2A45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 flipH="1" flipV="1">
            <a:off x="10158730" y="5588635"/>
            <a:ext cx="3611245" cy="1269365"/>
            <a:chOff x="0" y="0"/>
            <a:chExt cx="7208" cy="7635"/>
          </a:xfrm>
        </p:grpSpPr>
        <p:sp>
          <p:nvSpPr>
            <p:cNvPr id="29" name="等腰三角形 28"/>
            <p:cNvSpPr/>
            <p:nvPr/>
          </p:nvSpPr>
          <p:spPr>
            <a:xfrm flipV="1">
              <a:off x="499" y="0"/>
              <a:ext cx="4993" cy="7635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等腰三角形 29"/>
            <p:cNvSpPr/>
            <p:nvPr/>
          </p:nvSpPr>
          <p:spPr>
            <a:xfrm flipV="1">
              <a:off x="2239" y="0"/>
              <a:ext cx="4969" cy="6250"/>
            </a:xfrm>
            <a:prstGeom prst="triangle">
              <a:avLst/>
            </a:prstGeom>
            <a:solidFill>
              <a:srgbClr val="E3A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等腰三角形 34"/>
            <p:cNvSpPr/>
            <p:nvPr/>
          </p:nvSpPr>
          <p:spPr>
            <a:xfrm flipV="1">
              <a:off x="0" y="0"/>
              <a:ext cx="4993" cy="7635"/>
            </a:xfrm>
            <a:prstGeom prst="triangle">
              <a:avLst/>
            </a:prstGeom>
            <a:solidFill>
              <a:srgbClr val="2A45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1218270" y="3255034"/>
            <a:ext cx="4629150" cy="15722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  <a:p>
            <a:pPr algn="ctr">
              <a:lnSpc>
                <a:spcPct val="200000"/>
              </a:lnSpc>
            </a:pPr>
            <a:r>
              <a:rPr lang="zh-CN" altLang="en-US" sz="2400" dirty="0">
                <a:solidFill>
                  <a:schemeClr val="tx1"/>
                </a:solidFill>
              </a:rPr>
              <a:t>优秀的父母能</a:t>
            </a:r>
            <a:r>
              <a:rPr lang="zh-CN" alt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培养出</a:t>
            </a:r>
            <a:r>
              <a:rPr lang="zh-CN" altLang="en-US" sz="2400" dirty="0">
                <a:solidFill>
                  <a:schemeClr val="tx1"/>
                </a:solidFill>
              </a:rPr>
              <a:t>优秀的孩子。</a:t>
            </a:r>
            <a:endParaRPr lang="zh-CN" altLang="en-US" sz="2400" dirty="0">
              <a:solidFill>
                <a:schemeClr val="tx1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zh-CN" altLang="en-US" sz="2400" dirty="0">
                <a:solidFill>
                  <a:schemeClr val="tx1"/>
                </a:solidFill>
              </a:rPr>
              <a:t>优秀的父母能</a:t>
            </a:r>
            <a:r>
              <a:rPr lang="zh-CN" alt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教育出</a:t>
            </a:r>
            <a:r>
              <a:rPr lang="zh-CN" altLang="en-US" sz="2400" dirty="0">
                <a:solidFill>
                  <a:schemeClr val="tx1"/>
                </a:solidFill>
              </a:rPr>
              <a:t>优秀的孩子。</a:t>
            </a:r>
            <a:endParaRPr lang="zh-CN" altLang="en-US" sz="2400" dirty="0">
              <a:solidFill>
                <a:schemeClr val="tx1"/>
              </a:solidFill>
            </a:endParaRPr>
          </a:p>
          <a:p>
            <a:pPr algn="ctr"/>
            <a:endParaRPr lang="zh-CN" altLang="en-US" dirty="0"/>
          </a:p>
        </p:txBody>
      </p:sp>
      <p:sp>
        <p:nvSpPr>
          <p:cNvPr id="2" name="TextovéPole 1"/>
          <p:cNvSpPr txBox="1"/>
          <p:nvPr/>
        </p:nvSpPr>
        <p:spPr>
          <a:xfrm>
            <a:off x="6429248" y="2516642"/>
            <a:ext cx="3962400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_______</a:t>
            </a:r>
            <a:r>
              <a:rPr lang="zh-CN" altLang="en-US" sz="2800" dirty="0"/>
              <a:t>的孩子。</a:t>
            </a:r>
            <a:endParaRPr lang="en-US" altLang="zh-CN" sz="2800" dirty="0"/>
          </a:p>
          <a:p>
            <a:endParaRPr lang="en-US" sz="2800" dirty="0"/>
          </a:p>
          <a:p>
            <a:r>
              <a:rPr lang="zh-CN" altLang="en-US" sz="2800" dirty="0"/>
              <a:t>成为一位</a:t>
            </a:r>
            <a:r>
              <a:rPr lang="en-US" altLang="zh-CN" sz="2800" dirty="0"/>
              <a:t>_____</a:t>
            </a:r>
            <a:r>
              <a:rPr lang="zh-CN" altLang="en-US" sz="2800" dirty="0"/>
              <a:t>的父母。</a:t>
            </a:r>
            <a:endParaRPr lang="en-US" sz="28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816569" y="2388872"/>
            <a:ext cx="3656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优秀的父母，优秀的孩子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zh-CN" altLang="en-US" b="0" dirty="0"/>
              <a:t>孙子    弹钢琴   父亲</a:t>
            </a:r>
            <a:endParaRPr lang="zh-CN" altLang="en-US" b="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zh-CN" altLang="en-US" sz="2800" dirty="0"/>
              <a:t>我有一个（</a:t>
            </a:r>
            <a:r>
              <a:rPr lang="en-US" altLang="zh-CN" sz="2800" dirty="0"/>
              <a:t>  </a:t>
            </a:r>
            <a:r>
              <a:rPr lang="zh-CN" altLang="en-US" sz="2800" dirty="0"/>
              <a:t>），</a:t>
            </a:r>
            <a:r>
              <a:rPr sz="2800" dirty="0">
                <a:sym typeface="+mn-ea"/>
              </a:rPr>
              <a:t>他很厉害，他不仅打球打得很好，</a:t>
            </a:r>
            <a:r>
              <a:rPr lang="zh-CN" altLang="en-US" sz="2800" dirty="0">
                <a:sym typeface="+mn-ea"/>
              </a:rPr>
              <a:t>而且</a:t>
            </a:r>
            <a:r>
              <a:rPr sz="2800" dirty="0">
                <a:sym typeface="+mn-ea"/>
              </a:rPr>
              <a:t>弹钢琴也弹得很棒。除了弹钢琴之外，他还会弹吉他、唱歌、拉小提琴等等。</a:t>
            </a:r>
            <a:endParaRPr sz="2800" dirty="0">
              <a:sym typeface="+mn-ea"/>
            </a:endParaRPr>
          </a:p>
          <a:p>
            <a:pPr>
              <a:lnSpc>
                <a:spcPct val="200000"/>
              </a:lnSpc>
            </a:pPr>
            <a:r>
              <a:rPr sz="2800" dirty="0">
                <a:sym typeface="+mn-ea"/>
              </a:rPr>
              <a:t>在寒假，他参加了很多钢琴比赛，</a:t>
            </a:r>
            <a:r>
              <a:rPr sz="2800" dirty="0">
                <a:highlight>
                  <a:srgbClr val="FFFF00"/>
                </a:highlight>
                <a:sym typeface="+mn-ea"/>
              </a:rPr>
              <a:t>得了很多奖</a:t>
            </a:r>
            <a:r>
              <a:rPr sz="2800" dirty="0">
                <a:sym typeface="+mn-ea"/>
              </a:rPr>
              <a:t>。</a:t>
            </a:r>
            <a:endParaRPr sz="2800" dirty="0">
              <a:sym typeface="+mn-ea"/>
            </a:endParaRPr>
          </a:p>
          <a:p>
            <a:pPr>
              <a:lnSpc>
                <a:spcPct val="200000"/>
              </a:lnSpc>
            </a:pPr>
            <a:r>
              <a:rPr sz="2800" dirty="0">
                <a:sym typeface="+mn-ea"/>
              </a:rPr>
              <a:t>他的（</a:t>
            </a:r>
            <a:r>
              <a:rPr lang="en-US" altLang="zh-CN" sz="2800" dirty="0">
                <a:sym typeface="+mn-ea"/>
              </a:rPr>
              <a:t>     </a:t>
            </a:r>
            <a:r>
              <a:rPr sz="2800" dirty="0">
                <a:sym typeface="+mn-ea"/>
              </a:rPr>
              <a:t>）把他教育得很好，不仅教他知识，而且花了很长时间帮助他养成了非常好的习惯，现在他每天都自己练习（</a:t>
            </a:r>
            <a:r>
              <a:rPr lang="en-US" altLang="zh-CN" sz="2800" dirty="0">
                <a:sym typeface="+mn-ea"/>
              </a:rPr>
              <a:t>     </a:t>
            </a:r>
            <a:r>
              <a:rPr sz="2800" dirty="0">
                <a:sym typeface="+mn-ea"/>
              </a:rPr>
              <a:t>）</a:t>
            </a:r>
            <a:endParaRPr sz="2800" dirty="0">
              <a:sym typeface="+mn-ea"/>
            </a:endParaRPr>
          </a:p>
          <a:p>
            <a:endParaRPr lang="zh-CN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96323"/>
            <a:ext cx="10969200" cy="705600"/>
          </a:xfrm>
        </p:spPr>
        <p:txBody>
          <a:bodyPr>
            <a:normAutofit fontScale="90000"/>
          </a:bodyPr>
          <a:lstStyle/>
          <a:p>
            <a:r>
              <a:rPr lang="zh-CN" altLang="en-US" b="0" dirty="0"/>
              <a:t>看你脸色不太好，是不是昨晚没休息好？</a:t>
            </a:r>
            <a:br>
              <a:rPr lang="zh-CN" altLang="en-US" b="0" dirty="0"/>
            </a:br>
            <a:endParaRPr lang="zh-CN" altLang="en-US" b="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altLang="zh-CN" dirty="0"/>
          </a:p>
        </p:txBody>
      </p:sp>
      <p:sp>
        <p:nvSpPr>
          <p:cNvPr id="4" name="Obdélník 3"/>
          <p:cNvSpPr/>
          <p:nvPr/>
        </p:nvSpPr>
        <p:spPr>
          <a:xfrm>
            <a:off x="764929" y="1490400"/>
            <a:ext cx="2303585" cy="150348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chemeClr val="tx1"/>
                </a:solidFill>
              </a:rPr>
              <a:t>脸色很好</a:t>
            </a:r>
            <a:endParaRPr lang="zh-CN" altLang="en-US" sz="2800" dirty="0">
              <a:solidFill>
                <a:schemeClr val="tx1"/>
              </a:solidFill>
            </a:endParaRPr>
          </a:p>
          <a:p>
            <a:r>
              <a:rPr lang="zh-CN" altLang="en-US" sz="2800" dirty="0">
                <a:solidFill>
                  <a:schemeClr val="tx1"/>
                </a:solidFill>
              </a:rPr>
              <a:t>脸色很差</a:t>
            </a:r>
            <a:endParaRPr lang="zh-CN" altLang="en-US" sz="2800" dirty="0">
              <a:solidFill>
                <a:schemeClr val="tx1"/>
              </a:solidFill>
            </a:endParaRPr>
          </a:p>
          <a:p>
            <a:r>
              <a:rPr lang="zh-CN" altLang="en-US" sz="2800" dirty="0">
                <a:solidFill>
                  <a:schemeClr val="tx1"/>
                </a:solidFill>
              </a:rPr>
              <a:t>脸色不太好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616568" y="2170129"/>
            <a:ext cx="723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看你</a:t>
            </a:r>
            <a:r>
              <a:rPr lang="en-US" altLang="zh-CN" sz="2800" dirty="0"/>
              <a:t>______</a:t>
            </a:r>
            <a:r>
              <a:rPr lang="zh-CN" altLang="en-US" sz="2800" dirty="0"/>
              <a:t>，是不是</a:t>
            </a:r>
            <a:r>
              <a:rPr lang="en-US" altLang="zh-CN" sz="2800" dirty="0"/>
              <a:t>______________?</a:t>
            </a:r>
            <a:endParaRPr lang="en-US" altLang="zh-CN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616568" y="2993884"/>
            <a:ext cx="6655777" cy="1685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dirty="0"/>
              <a:t>看你黑眼圈很重，是不是昨晚没休息好？</a:t>
            </a:r>
            <a:endParaRPr lang="zh-CN" altLang="en-US" sz="2800" dirty="0"/>
          </a:p>
          <a:p>
            <a:pPr>
              <a:lnSpc>
                <a:spcPct val="200000"/>
              </a:lnSpc>
            </a:pPr>
            <a:r>
              <a:rPr lang="zh-CN" altLang="en-US" sz="2800" dirty="0"/>
              <a:t>看你今天很累，是不是昨晚没休息好？</a:t>
            </a:r>
            <a:endParaRPr lang="zh-CN" altLang="en-US" sz="2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0" dirty="0">
                <a:highlight>
                  <a:srgbClr val="FFFF00"/>
                </a:highlight>
              </a:rPr>
              <a:t>别提了，我女儿昨晚做作业又做到</a:t>
            </a:r>
            <a:r>
              <a:rPr lang="en-US" altLang="zh-CN" b="0" dirty="0">
                <a:highlight>
                  <a:srgbClr val="FFFF00"/>
                </a:highlight>
              </a:rPr>
              <a:t>11</a:t>
            </a:r>
            <a:r>
              <a:rPr b="0" dirty="0">
                <a:highlight>
                  <a:srgbClr val="FFFF00"/>
                </a:highlight>
              </a:rPr>
              <a:t>点。</a:t>
            </a:r>
            <a:endParaRPr b="0" dirty="0">
              <a:highlight>
                <a:srgbClr val="FFFF00"/>
              </a:highligh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29762" y="1810492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我昨晚做作业做到</a:t>
            </a:r>
            <a:r>
              <a:rPr lang="en-US" altLang="zh-CN" sz="2800" dirty="0"/>
              <a:t>11</a:t>
            </a:r>
            <a:r>
              <a:rPr lang="zh-CN" altLang="en-US" sz="2800" dirty="0"/>
              <a:t>点。</a:t>
            </a:r>
            <a:endParaRPr lang="en-US" altLang="zh-CN" sz="2800" dirty="0"/>
          </a:p>
          <a:p>
            <a:r>
              <a:rPr lang="zh-CN" altLang="en-US" sz="2800" dirty="0"/>
              <a:t>我昨晚</a:t>
            </a:r>
            <a:r>
              <a:rPr lang="en-US" altLang="zh-CN" sz="2800" dirty="0"/>
              <a:t>_________________</a:t>
            </a:r>
            <a:r>
              <a:rPr lang="zh-CN" altLang="en-US" sz="2800" dirty="0"/>
              <a:t>。</a:t>
            </a:r>
            <a:endParaRPr lang="en-US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729762" y="2828985"/>
            <a:ext cx="6154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我昨天玩游戏玩到</a:t>
            </a:r>
            <a:r>
              <a:rPr lang="en-US" altLang="zh-CN" sz="2800" dirty="0">
                <a:solidFill>
                  <a:srgbClr val="FF0000"/>
                </a:solidFill>
              </a:rPr>
              <a:t>11</a:t>
            </a:r>
            <a:r>
              <a:rPr lang="zh-CN" altLang="en-US" sz="2800" dirty="0">
                <a:solidFill>
                  <a:srgbClr val="FF0000"/>
                </a:solidFill>
              </a:rPr>
              <a:t>点。</a:t>
            </a:r>
            <a:endParaRPr lang="zh-CN" altLang="en-US" sz="2800" dirty="0">
              <a:solidFill>
                <a:srgbClr val="FF0000"/>
              </a:solidFill>
            </a:endParaRPr>
          </a:p>
          <a:p>
            <a:r>
              <a:rPr lang="zh-CN" altLang="en-US" sz="2800" dirty="0">
                <a:solidFill>
                  <a:srgbClr val="FF0000"/>
                </a:solidFill>
              </a:rPr>
              <a:t>我昨天喝酒喝到</a:t>
            </a:r>
            <a:r>
              <a:rPr lang="en-US" altLang="zh-CN" sz="2800" dirty="0">
                <a:solidFill>
                  <a:srgbClr val="FF0000"/>
                </a:solidFill>
              </a:rPr>
              <a:t>11</a:t>
            </a:r>
            <a:r>
              <a:rPr lang="zh-CN" altLang="en-US" sz="2800" dirty="0">
                <a:solidFill>
                  <a:srgbClr val="FF0000"/>
                </a:solidFill>
              </a:rPr>
              <a:t>点。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807070" y="4657635"/>
            <a:ext cx="92993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我今天睡觉睡到</a:t>
            </a:r>
            <a:r>
              <a:rPr lang="en-US" altLang="zh-CN" sz="2800" dirty="0"/>
              <a:t>12</a:t>
            </a:r>
            <a:r>
              <a:rPr lang="zh-CN" altLang="en-US" sz="2800" dirty="0"/>
              <a:t>点</a:t>
            </a:r>
            <a:endParaRPr lang="en-US" altLang="zh-CN" sz="2800" dirty="0"/>
          </a:p>
          <a:p>
            <a:r>
              <a:rPr lang="zh-CN" altLang="en-US" sz="2800" dirty="0"/>
              <a:t>➡️ 我没听见闹钟，今天睡觉睡到</a:t>
            </a:r>
            <a:r>
              <a:rPr lang="en-US" altLang="zh-CN" sz="2800" dirty="0"/>
              <a:t>12</a:t>
            </a:r>
            <a:r>
              <a:rPr lang="zh-CN" altLang="en-US" sz="2800" dirty="0"/>
              <a:t>点 </a:t>
            </a:r>
            <a:endParaRPr lang="en-US" altLang="zh-CN" sz="2800" dirty="0"/>
          </a:p>
          <a:p>
            <a:r>
              <a:rPr lang="zh-CN" altLang="en-US" sz="2800" dirty="0"/>
              <a:t>➡️我没听见闹钟，今天睡觉睡到</a:t>
            </a:r>
            <a:r>
              <a:rPr lang="en-US" altLang="zh-CN" sz="2800" dirty="0"/>
              <a:t>12</a:t>
            </a:r>
            <a:r>
              <a:rPr lang="zh-CN" altLang="en-US" sz="2800" dirty="0"/>
              <a:t>点，错过了早课。</a:t>
            </a:r>
            <a:endParaRPr lang="zh-CN" altLang="en-US" sz="2800" dirty="0"/>
          </a:p>
        </p:txBody>
      </p:sp>
      <p:sp>
        <p:nvSpPr>
          <p:cNvPr id="8" name="Obdélník 7"/>
          <p:cNvSpPr/>
          <p:nvPr/>
        </p:nvSpPr>
        <p:spPr>
          <a:xfrm>
            <a:off x="729762" y="101149"/>
            <a:ext cx="1943100" cy="507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别说了</a:t>
            </a:r>
            <a:endParaRPr lang="en-US" sz="2800" dirty="0"/>
          </a:p>
        </p:txBody>
      </p:sp>
      <p:sp>
        <p:nvSpPr>
          <p:cNvPr id="11" name="Obdélník 10"/>
          <p:cNvSpPr/>
          <p:nvPr/>
        </p:nvSpPr>
        <p:spPr>
          <a:xfrm>
            <a:off x="817685" y="4756638"/>
            <a:ext cx="2558561" cy="501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句子接龙</a:t>
            </a:r>
            <a:endParaRPr lang="en-US" sz="24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96471" y="5620871"/>
            <a:ext cx="4428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/>
              <a:t>我今天睡觉睡到</a:t>
            </a:r>
            <a:r>
              <a:rPr lang="en-US" altLang="zh-CN" sz="1800" dirty="0"/>
              <a:t>12</a:t>
            </a:r>
            <a:r>
              <a:rPr lang="zh-CN" altLang="en-US" sz="1800" dirty="0"/>
              <a:t>点</a:t>
            </a:r>
            <a:r>
              <a:rPr lang="en-US" altLang="zh-CN" sz="1800" dirty="0"/>
              <a:t>……</a:t>
            </a:r>
            <a:endParaRPr lang="en-US" altLang="zh-CN" sz="1800" dirty="0"/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11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0" dirty="0">
                <a:highlight>
                  <a:srgbClr val="FFFF00"/>
                </a:highlight>
              </a:rPr>
              <a:t>睡觉太晚对孩子的身体没有好处。最近孩子作业是不是太多了？</a:t>
            </a:r>
            <a:endParaRPr b="0" dirty="0">
              <a:highlight>
                <a:srgbClr val="FFFF00"/>
              </a:highligh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4965" y="2472451"/>
            <a:ext cx="2233412" cy="161138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dirty="0"/>
              <a:t>好处</a:t>
            </a:r>
            <a:r>
              <a:rPr lang="en-US" altLang="zh-CN" dirty="0"/>
              <a:t> </a:t>
            </a:r>
            <a:r>
              <a:rPr dirty="0"/>
              <a:t>➡️</a:t>
            </a:r>
            <a:r>
              <a:rPr lang="en-US" altLang="zh-CN" dirty="0"/>
              <a:t> </a:t>
            </a:r>
            <a:r>
              <a:rPr dirty="0"/>
              <a:t>坏处</a:t>
            </a:r>
            <a:endParaRPr dirty="0"/>
          </a:p>
          <a:p>
            <a:r>
              <a:rPr dirty="0"/>
              <a:t>对</a:t>
            </a:r>
            <a:r>
              <a:rPr lang="en-US" altLang="zh-CN" dirty="0"/>
              <a:t>.....</a:t>
            </a:r>
            <a:r>
              <a:rPr dirty="0"/>
              <a:t>有好处</a:t>
            </a:r>
            <a:endParaRPr dirty="0"/>
          </a:p>
          <a:p>
            <a:r>
              <a:rPr dirty="0"/>
              <a:t>对</a:t>
            </a:r>
            <a:r>
              <a:rPr lang="en-US" altLang="zh-CN" dirty="0"/>
              <a:t>.....</a:t>
            </a:r>
            <a:r>
              <a:rPr dirty="0"/>
              <a:t>没有坏处</a:t>
            </a:r>
            <a:endParaRPr dirty="0"/>
          </a:p>
        </p:txBody>
      </p:sp>
      <p:sp>
        <p:nvSpPr>
          <p:cNvPr id="4" name="TextovéPole 3"/>
          <p:cNvSpPr txBox="1"/>
          <p:nvPr/>
        </p:nvSpPr>
        <p:spPr>
          <a:xfrm>
            <a:off x="2761129" y="1360166"/>
            <a:ext cx="45720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highlight>
                  <a:srgbClr val="00FFFF"/>
                </a:highlight>
              </a:rPr>
              <a:t>什么对你的身体没有好处？</a:t>
            </a:r>
            <a:endParaRPr lang="en-US" altLang="zh-CN" dirty="0">
              <a:highlight>
                <a:srgbClr val="00FFFF"/>
              </a:highlight>
            </a:endParaRPr>
          </a:p>
          <a:p>
            <a:endParaRPr lang="en-US" dirty="0"/>
          </a:p>
          <a:p>
            <a:r>
              <a:rPr lang="en-US" dirty="0"/>
              <a:t>e.g.</a:t>
            </a:r>
            <a:r>
              <a:rPr lang="zh-CN" altLang="en-US" dirty="0"/>
              <a:t>睡觉太晚对你的身体没有好处。</a:t>
            </a:r>
            <a:endParaRPr lang="en-US" altLang="zh-CN" dirty="0"/>
          </a:p>
          <a:p>
            <a:endParaRPr lang="en-US" dirty="0"/>
          </a:p>
        </p:txBody>
      </p:sp>
      <p:sp>
        <p:nvSpPr>
          <p:cNvPr id="5" name="TextovéPole 4"/>
          <p:cNvSpPr txBox="1"/>
          <p:nvPr/>
        </p:nvSpPr>
        <p:spPr>
          <a:xfrm>
            <a:off x="3092823" y="2719981"/>
            <a:ext cx="4303059" cy="111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dk1"/>
                </a:solidFill>
              </a:rPr>
              <a:t>吸烟太多对你的身体没有好处。</a:t>
            </a:r>
            <a:endParaRPr lang="en-US" altLang="zh-CN" dirty="0">
              <a:solidFill>
                <a:schemeClr val="dk1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dk1"/>
                </a:solidFill>
              </a:rPr>
              <a:t>喝酒太多对你的身体没有好处。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521387" y="1360166"/>
            <a:ext cx="4572000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highlight>
                  <a:srgbClr val="00FFFF"/>
                </a:highlight>
              </a:rPr>
              <a:t>什么对你的身体有好处？</a:t>
            </a:r>
            <a:endParaRPr lang="en-US" altLang="zh-CN" dirty="0">
              <a:highlight>
                <a:srgbClr val="00FFFF"/>
              </a:highlight>
            </a:endParaRPr>
          </a:p>
          <a:p>
            <a:endParaRPr lang="en-US" dirty="0"/>
          </a:p>
          <a:p>
            <a:r>
              <a:rPr lang="en-US" dirty="0"/>
              <a:t>e.g.</a:t>
            </a:r>
            <a:r>
              <a:rPr lang="zh-CN" altLang="en-US" dirty="0"/>
              <a:t>多锻炼对你的身体有好处。</a:t>
            </a:r>
            <a:endParaRPr lang="en-US" altLang="zh-CN" dirty="0"/>
          </a:p>
          <a:p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7790328" y="2719980"/>
            <a:ext cx="4303059" cy="111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dk1"/>
                </a:solidFill>
              </a:rPr>
              <a:t>按时吃饭对你的身体有好处。</a:t>
            </a:r>
            <a:endParaRPr lang="en-US" altLang="zh-CN" dirty="0">
              <a:solidFill>
                <a:schemeClr val="dk1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dk1"/>
                </a:solidFill>
              </a:rPr>
              <a:t>按时睡觉对你的身体有好处。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047129" y="4666837"/>
            <a:ext cx="4303058" cy="166199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dk1"/>
                </a:solidFill>
                <a:highlight>
                  <a:srgbClr val="00FFFF"/>
                </a:highlight>
              </a:rPr>
              <a:t>最近</a:t>
            </a:r>
            <a:endParaRPr lang="zh-CN" altLang="en-US" sz="2800" dirty="0">
              <a:solidFill>
                <a:schemeClr val="dk1"/>
              </a:solidFill>
              <a:highlight>
                <a:srgbClr val="00FFFF"/>
              </a:highlight>
            </a:endParaRPr>
          </a:p>
          <a:p>
            <a:pPr marL="457200" indent="-457200">
              <a:buFont typeface="Arial" panose="020B0704020202020204" pitchFamily="34" charset="0"/>
              <a:buChar char="•"/>
            </a:pPr>
            <a:r>
              <a:rPr lang="zh-CN" altLang="en-US" sz="2800" dirty="0">
                <a:solidFill>
                  <a:schemeClr val="dk1"/>
                </a:solidFill>
              </a:rPr>
              <a:t>谁离你最近？</a:t>
            </a:r>
            <a:endParaRPr lang="zh-CN" altLang="en-US" sz="2800" dirty="0">
              <a:solidFill>
                <a:schemeClr val="dk1"/>
              </a:solidFill>
            </a:endParaRPr>
          </a:p>
          <a:p>
            <a:pPr marL="457200" indent="-457200">
              <a:buFont typeface="Arial" panose="020B0704020202020204" pitchFamily="34" charset="0"/>
              <a:buChar char="•"/>
            </a:pPr>
            <a:r>
              <a:rPr lang="zh-CN" altLang="en-US" sz="2800" dirty="0">
                <a:solidFill>
                  <a:schemeClr val="dk1"/>
                </a:solidFill>
              </a:rPr>
              <a:t>最近，我</a:t>
            </a:r>
            <a:r>
              <a:rPr lang="en-US" altLang="zh-CN" sz="2800" dirty="0">
                <a:solidFill>
                  <a:schemeClr val="dk1"/>
                </a:solidFill>
              </a:rPr>
              <a:t>________</a:t>
            </a:r>
            <a:endParaRPr lang="en-US" altLang="zh-CN" sz="2800" dirty="0">
              <a:solidFill>
                <a:schemeClr val="dk1"/>
              </a:solidFill>
            </a:endParaRP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4" grpId="0" animBg="1"/>
      <p:bldP spid="5" grpId="0"/>
      <p:bldP spid="6" grpId="0" animBg="1"/>
      <p:bldP spid="7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sz="2800" b="0" dirty="0"/>
              <a:t>主要是她做事情比较慢，比如早上闹钟</a:t>
            </a:r>
            <a:r>
              <a:rPr sz="2800" b="0" dirty="0">
                <a:highlight>
                  <a:srgbClr val="00FFFF"/>
                </a:highlight>
              </a:rPr>
              <a:t>响</a:t>
            </a:r>
            <a:r>
              <a:rPr sz="2800" b="0" dirty="0"/>
              <a:t>了她不醒，我赶时间送她上学，她又急着上厕所，每天因为这些小事批评她，弄得我俩心情都不好。</a:t>
            </a:r>
            <a:endParaRPr sz="2800" b="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400" y="2566481"/>
            <a:ext cx="10969200" cy="4759200"/>
          </a:xfrm>
        </p:spPr>
        <p:txBody>
          <a:bodyPr>
            <a:normAutofit/>
          </a:bodyPr>
          <a:lstStyle/>
          <a:p>
            <a:r>
              <a:rPr dirty="0"/>
              <a:t>主要是</a:t>
            </a:r>
            <a:endParaRPr dirty="0"/>
          </a:p>
          <a:p>
            <a:r>
              <a:rPr dirty="0"/>
              <a:t>做事情很慢</a:t>
            </a:r>
            <a:r>
              <a:rPr lang="en-US" altLang="zh-CN" dirty="0"/>
              <a:t>/</a:t>
            </a:r>
            <a:r>
              <a:rPr dirty="0"/>
              <a:t>做事情很快</a:t>
            </a:r>
            <a:endParaRPr dirty="0"/>
          </a:p>
          <a:p>
            <a:r>
              <a:rPr dirty="0"/>
              <a:t>为什么说她做事情很慢？</a:t>
            </a:r>
            <a:endParaRPr dirty="0"/>
          </a:p>
          <a:p>
            <a:r>
              <a:rPr dirty="0"/>
              <a:t>早上闹钟响了她不醒</a:t>
            </a:r>
            <a:endParaRPr dirty="0"/>
          </a:p>
          <a:p>
            <a:r>
              <a:rPr dirty="0"/>
              <a:t>我赶时间送她上学</a:t>
            </a:r>
            <a:endParaRPr dirty="0"/>
          </a:p>
          <a:p>
            <a:endParaRPr lang="en-US" altLang="zh-CN" dirty="0"/>
          </a:p>
        </p:txBody>
      </p:sp>
      <p:sp>
        <p:nvSpPr>
          <p:cNvPr id="4" name="TextovéPole 3"/>
          <p:cNvSpPr txBox="1"/>
          <p:nvPr/>
        </p:nvSpPr>
        <p:spPr>
          <a:xfrm>
            <a:off x="6572250" y="1692587"/>
            <a:ext cx="410600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/>
              <a:t>送她</a:t>
            </a:r>
            <a:r>
              <a:rPr lang="en-US" altLang="zh-CN" dirty="0"/>
              <a:t>________</a:t>
            </a:r>
            <a:endParaRPr lang="en-US" altLang="zh-CN" dirty="0"/>
          </a:p>
        </p:txBody>
      </p:sp>
      <p:sp>
        <p:nvSpPr>
          <p:cNvPr id="5" name="TextovéPole 4"/>
          <p:cNvSpPr txBox="1"/>
          <p:nvPr/>
        </p:nvSpPr>
        <p:spPr>
          <a:xfrm>
            <a:off x="6572250" y="2174190"/>
            <a:ext cx="4106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送她礼物</a:t>
            </a:r>
            <a:r>
              <a:rPr lang="en-US" altLang="zh-CN" dirty="0">
                <a:solidFill>
                  <a:srgbClr val="FF0000"/>
                </a:solidFill>
              </a:rPr>
              <a:t>/</a:t>
            </a:r>
            <a:r>
              <a:rPr lang="zh-CN" altLang="en-US" dirty="0">
                <a:solidFill>
                  <a:srgbClr val="FF0000"/>
                </a:solidFill>
              </a:rPr>
              <a:t>送她到机场</a:t>
            </a:r>
            <a:r>
              <a:rPr lang="en-US" altLang="zh-CN" dirty="0">
                <a:solidFill>
                  <a:srgbClr val="FF0000"/>
                </a:solidFill>
              </a:rPr>
              <a:t>/</a:t>
            </a:r>
            <a:r>
              <a:rPr lang="zh-CN" altLang="en-US" dirty="0">
                <a:solidFill>
                  <a:srgbClr val="FF0000"/>
                </a:solidFill>
              </a:rPr>
              <a:t>送她上学</a:t>
            </a:r>
            <a:endParaRPr lang="zh-CN" altLang="en-US" dirty="0">
              <a:solidFill>
                <a:srgbClr val="FF0000"/>
              </a:solidFill>
            </a:endParaRPr>
          </a:p>
          <a:p>
            <a:endParaRPr lang="en-US" altLang="zh-CN" dirty="0"/>
          </a:p>
        </p:txBody>
      </p:sp>
      <p:sp>
        <p:nvSpPr>
          <p:cNvPr id="6" name="TextovéPole 5"/>
          <p:cNvSpPr txBox="1"/>
          <p:nvPr/>
        </p:nvSpPr>
        <p:spPr>
          <a:xfrm>
            <a:off x="6497516" y="2837151"/>
            <a:ext cx="447528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/>
              <a:t>我赶时间→我赶</a:t>
            </a:r>
            <a:r>
              <a:rPr lang="en-US" altLang="zh-CN" dirty="0"/>
              <a:t>_________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7" name="TextovéPole 6"/>
          <p:cNvSpPr txBox="1"/>
          <p:nvPr/>
        </p:nvSpPr>
        <p:spPr>
          <a:xfrm>
            <a:off x="6497516" y="4381704"/>
            <a:ext cx="473026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/>
              <a:t>我急着上厕所→我急着</a:t>
            </a:r>
            <a:r>
              <a:rPr lang="en-US" altLang="zh-CN" dirty="0"/>
              <a:t>_________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8" name="TextovéPole 7"/>
          <p:cNvSpPr txBox="1"/>
          <p:nvPr/>
        </p:nvSpPr>
        <p:spPr>
          <a:xfrm>
            <a:off x="6497516" y="3595753"/>
            <a:ext cx="4106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我赶车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我赶飞机</a:t>
            </a:r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/>
          </a:p>
        </p:txBody>
      </p:sp>
      <p:sp>
        <p:nvSpPr>
          <p:cNvPr id="9" name="TextovéPole 8"/>
          <p:cNvSpPr txBox="1"/>
          <p:nvPr/>
        </p:nvSpPr>
        <p:spPr>
          <a:xfrm>
            <a:off x="6497516" y="5417305"/>
            <a:ext cx="41060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做作业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坐车回家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去上课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到饭馆去吃饭</a:t>
            </a:r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0" dirty="0"/>
              <a:t>孩子做事慢，往往是因为他们不会安排自己的时间。你应该让孩子学会管理时间。</a:t>
            </a:r>
            <a:endParaRPr b="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400" y="1801550"/>
            <a:ext cx="10969200" cy="4759200"/>
          </a:xfrm>
        </p:spPr>
        <p:txBody>
          <a:bodyPr>
            <a:normAutofit/>
          </a:bodyPr>
          <a:lstStyle/>
          <a:p>
            <a:r>
              <a:rPr dirty="0"/>
              <a:t>往往是</a:t>
            </a:r>
            <a:endParaRPr dirty="0"/>
          </a:p>
          <a:p>
            <a:r>
              <a:rPr dirty="0"/>
              <a:t>安排时间</a:t>
            </a:r>
            <a:endParaRPr dirty="0"/>
          </a:p>
          <a:p>
            <a:r>
              <a:rPr dirty="0"/>
              <a:t>管理时间</a:t>
            </a:r>
            <a:endParaRPr dirty="0"/>
          </a:p>
          <a:p>
            <a:endParaRPr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4655" y="1943466"/>
            <a:ext cx="3444754" cy="207805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004655" y="4163437"/>
            <a:ext cx="4703885" cy="1912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/>
              <a:t>你如何安排自己的时间？</a:t>
            </a:r>
            <a:endParaRPr lang="zh-CN" altLang="en-US" sz="3200" dirty="0"/>
          </a:p>
          <a:p>
            <a:pPr>
              <a:lnSpc>
                <a:spcPct val="200000"/>
              </a:lnSpc>
            </a:pPr>
            <a:r>
              <a:rPr lang="zh-CN" altLang="en-US" sz="3200" dirty="0"/>
              <a:t>你怎么管理时间？</a:t>
            </a:r>
            <a:endParaRPr lang="zh-CN" altLang="en-US" sz="3200" dirty="0"/>
          </a:p>
        </p:txBody>
      </p:sp>
      <p:sp>
        <p:nvSpPr>
          <p:cNvPr id="6" name="Obdélník 5"/>
          <p:cNvSpPr/>
          <p:nvPr/>
        </p:nvSpPr>
        <p:spPr>
          <a:xfrm>
            <a:off x="1033671" y="4021521"/>
            <a:ext cx="2633870" cy="94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/>
              <a:t>自律</a:t>
            </a:r>
            <a:endParaRPr lang="en-US" sz="3200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777296"/>
            <a:ext cx="10968990" cy="705485"/>
          </a:xfrm>
        </p:spPr>
        <p:txBody>
          <a:bodyPr>
            <a:normAutofit fontScale="90000"/>
          </a:bodyPr>
          <a:lstStyle/>
          <a:p>
            <a:r>
              <a:rPr b="0" dirty="0"/>
              <a:t>看来还是我的</a:t>
            </a:r>
            <a:r>
              <a:rPr b="0" dirty="0">
                <a:highlight>
                  <a:srgbClr val="00FFFF"/>
                </a:highlight>
              </a:rPr>
              <a:t>教育方法</a:t>
            </a:r>
            <a:r>
              <a:rPr b="0" dirty="0"/>
              <a:t>有问题。平时看她做事情慢，总想替她做，以后得让她学会安排时间，自己的事情自己做。</a:t>
            </a:r>
            <a:endParaRPr b="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400" y="1970515"/>
            <a:ext cx="10969200" cy="4759200"/>
          </a:xfrm>
        </p:spPr>
        <p:txBody>
          <a:bodyPr>
            <a:normAutofit/>
          </a:bodyPr>
          <a:lstStyle/>
          <a:p>
            <a:r>
              <a:rPr sz="2400" dirty="0"/>
              <a:t>教育方法</a:t>
            </a:r>
            <a:endParaRPr sz="2400" dirty="0"/>
          </a:p>
          <a:p>
            <a:r>
              <a:rPr sz="2400" dirty="0"/>
              <a:t>有问题</a:t>
            </a:r>
            <a:endParaRPr sz="2400" dirty="0"/>
          </a:p>
          <a:p>
            <a:r>
              <a:rPr sz="2400" dirty="0"/>
              <a:t>看来</a:t>
            </a:r>
            <a:endParaRPr sz="2400" dirty="0"/>
          </a:p>
          <a:p>
            <a:r>
              <a:rPr sz="2400" dirty="0"/>
              <a:t>平时</a:t>
            </a:r>
            <a:endParaRPr sz="2400" dirty="0"/>
          </a:p>
          <a:p>
            <a:r>
              <a:rPr sz="2400" dirty="0"/>
              <a:t>总想替她做事情。</a:t>
            </a:r>
            <a:endParaRPr sz="2400" dirty="0"/>
          </a:p>
          <a:p>
            <a:r>
              <a:rPr sz="2400" dirty="0"/>
              <a:t>以后 </a:t>
            </a:r>
            <a:r>
              <a:rPr lang="en-US" altLang="zh-CN" sz="2400" dirty="0"/>
              <a:t>vs </a:t>
            </a:r>
            <a:r>
              <a:rPr sz="2400" dirty="0"/>
              <a:t>之后</a:t>
            </a:r>
            <a:endParaRPr sz="2400" dirty="0"/>
          </a:p>
          <a:p>
            <a:r>
              <a:rPr sz="2400" dirty="0"/>
              <a:t>自己的事情自己做。</a:t>
            </a:r>
            <a:endParaRPr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154555" y="1782006"/>
            <a:ext cx="6937514" cy="20928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dirty="0"/>
              <a:t>你觉得什么样的教育方法是好的？</a:t>
            </a:r>
            <a:endParaRPr lang="en-US" altLang="zh-CN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zh-CN" altLang="en-US" sz="2800" dirty="0"/>
              <a:t>你觉得什么样的教育方法是有问题的？</a:t>
            </a:r>
            <a:endParaRPr lang="en-US" altLang="zh-CN" sz="2800" dirty="0"/>
          </a:p>
          <a:p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8262" y="4189118"/>
            <a:ext cx="2968487" cy="222636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931" y="4174112"/>
            <a:ext cx="2968487" cy="22263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439061" cy="705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zh-CN" altLang="en-US" b="0" dirty="0"/>
              <a:t>闹钟</a:t>
            </a:r>
            <a:endParaRPr lang="zh-CN" altLang="en-US" b="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>
                <a:highlight>
                  <a:srgbClr val="00FFFF"/>
                </a:highlight>
              </a:rPr>
              <a:t>定</a:t>
            </a:r>
            <a:r>
              <a:rPr lang="zh-CN" altLang="en-US" sz="2800" dirty="0"/>
              <a:t>闹钟</a:t>
            </a:r>
            <a:endParaRPr lang="zh-CN" altLang="en-US" sz="2800" dirty="0"/>
          </a:p>
          <a:p>
            <a:r>
              <a:rPr lang="zh-CN" altLang="en-US" sz="2800" dirty="0"/>
              <a:t>闹钟响了</a:t>
            </a:r>
            <a:r>
              <a:rPr lang="en-US" altLang="zh-CN" sz="2800" dirty="0"/>
              <a:t>      </a:t>
            </a:r>
            <a:r>
              <a:rPr sz="2800" dirty="0"/>
              <a:t>听见闹钟响了</a:t>
            </a:r>
            <a:r>
              <a:rPr lang="en-US" altLang="zh-CN" sz="2800" dirty="0"/>
              <a:t>/</a:t>
            </a:r>
            <a:r>
              <a:rPr sz="2800" dirty="0"/>
              <a:t>没听见闹钟响了</a:t>
            </a:r>
            <a:endParaRPr lang="zh-CN" altLang="en-US" sz="2800" dirty="0"/>
          </a:p>
          <a:p>
            <a:r>
              <a:rPr lang="zh-CN" altLang="en-US" sz="2800" dirty="0">
                <a:highlight>
                  <a:srgbClr val="00FFFF"/>
                </a:highlight>
              </a:rPr>
              <a:t>关</a:t>
            </a:r>
            <a:r>
              <a:rPr lang="zh-CN" altLang="en-US" sz="2800" dirty="0"/>
              <a:t>闹钟</a:t>
            </a:r>
            <a:endParaRPr lang="zh-CN" altLang="en-US" sz="2800" dirty="0"/>
          </a:p>
          <a:p>
            <a:endParaRPr lang="zh-CN" altLang="en-US" dirty="0"/>
          </a:p>
          <a:p>
            <a:endParaRPr lang="zh-CN" altLang="en-US" dirty="0"/>
          </a:p>
          <a:p>
            <a:r>
              <a:rPr lang="zh-CN" altLang="en-US" sz="2800" dirty="0"/>
              <a:t>电话</a:t>
            </a:r>
            <a:r>
              <a:rPr lang="en-US" altLang="zh-CN" sz="2800" dirty="0"/>
              <a:t>/</a:t>
            </a:r>
            <a:r>
              <a:rPr lang="zh-CN" altLang="en-US" sz="2800" dirty="0"/>
              <a:t>闹钟响了</a:t>
            </a:r>
            <a:endParaRPr lang="zh-CN" altLang="en-US" sz="2800" dirty="0"/>
          </a:p>
          <a:p>
            <a:r>
              <a:rPr lang="zh-CN" altLang="en-US" sz="2600" dirty="0"/>
              <a:t>声音太大➡️声音太响</a:t>
            </a:r>
            <a:endParaRPr lang="zh-CN" altLang="en-US" sz="2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64594" y="1490400"/>
            <a:ext cx="2529302" cy="2529302"/>
          </a:xfrm>
          <a:prstGeom prst="rect">
            <a:avLst/>
          </a:prstGeom>
        </p:spPr>
      </p:pic>
      <p:sp>
        <p:nvSpPr>
          <p:cNvPr id="5" name="标题 1"/>
          <p:cNvSpPr txBox="1"/>
          <p:nvPr/>
        </p:nvSpPr>
        <p:spPr>
          <a:xfrm>
            <a:off x="708390" y="3666902"/>
            <a:ext cx="891810" cy="705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7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0" dirty="0"/>
              <a:t>响</a:t>
            </a:r>
            <a:endParaRPr lang="zh-CN" altLang="en-US" b="0" dirty="0"/>
          </a:p>
        </p:txBody>
      </p:sp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683687" cy="705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zh-CN" altLang="en-US" b="0" dirty="0"/>
              <a:t>醒</a:t>
            </a:r>
            <a:endParaRPr lang="zh-CN" altLang="en-US" b="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/>
              <a:t>醒来</a:t>
            </a:r>
            <a:r>
              <a:rPr lang="en-US" altLang="zh-CN" sz="2400" dirty="0"/>
              <a:t> </a:t>
            </a:r>
            <a:endParaRPr lang="en-US" altLang="zh-CN" sz="2400" dirty="0"/>
          </a:p>
          <a:p>
            <a:r>
              <a:rPr sz="2400" dirty="0"/>
              <a:t>醒过来</a:t>
            </a:r>
            <a:endParaRPr sz="2400" dirty="0"/>
          </a:p>
          <a:p>
            <a:r>
              <a:rPr sz="2400" dirty="0"/>
              <a:t>他醒来没多久又睡过去了。</a:t>
            </a:r>
            <a:endParaRPr sz="2400" dirty="0"/>
          </a:p>
          <a:p>
            <a:endParaRPr sz="2400" dirty="0"/>
          </a:p>
          <a:p>
            <a:r>
              <a:rPr lang="zh-CN" altLang="en-US" sz="2400" dirty="0"/>
              <a:t>他不想醒来。</a:t>
            </a:r>
            <a:endParaRPr lang="en-US" altLang="en-US" sz="2400" dirty="0"/>
          </a:p>
          <a:p>
            <a:r>
              <a:rPr lang="zh-CN" altLang="en-US" sz="2400" dirty="0"/>
              <a:t>我叫不醒他。</a:t>
            </a:r>
            <a:endParaRPr lang="en-US" altLang="zh-CN" sz="2400" dirty="0"/>
          </a:p>
          <a:p>
            <a:r>
              <a:rPr lang="zh-CN" altLang="en-US" sz="2400" dirty="0"/>
              <a:t>他再也醒不过来了。</a:t>
            </a:r>
            <a:endParaRPr lang="zh-CN" altLang="en-US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7812" y="528762"/>
            <a:ext cx="3721181" cy="2482559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281558" y="4532243"/>
            <a:ext cx="3337435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dirty="0"/>
              <a:t>你平时几点钟醒？</a:t>
            </a:r>
            <a:endParaRPr lang="en-US" altLang="zh-CN" sz="2400" dirty="0"/>
          </a:p>
          <a:p>
            <a:endParaRPr lang="en-US" sz="2400" dirty="0"/>
          </a:p>
          <a:p>
            <a:r>
              <a:rPr lang="zh-CN" altLang="en-US" sz="2400" dirty="0"/>
              <a:t>你平时几点钟睡？</a:t>
            </a:r>
            <a:endParaRPr lang="en-US" sz="2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508" y="1128313"/>
            <a:ext cx="3082563" cy="1614888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obsah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0137" y="262940"/>
            <a:ext cx="3770169" cy="256474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572" y="262940"/>
            <a:ext cx="4562610" cy="256474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37" y="3877616"/>
            <a:ext cx="3885970" cy="256474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03711"/>
            <a:ext cx="3100753" cy="290695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6082" y="3472022"/>
            <a:ext cx="2970334" cy="297033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6082" y="658009"/>
            <a:ext cx="3194282" cy="1774601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2470638" y="2338754"/>
            <a:ext cx="1375934" cy="488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赶时间</a:t>
            </a:r>
            <a:endParaRPr lang="en-US" sz="2800" dirty="0"/>
          </a:p>
        </p:txBody>
      </p:sp>
      <p:sp>
        <p:nvSpPr>
          <p:cNvPr id="11" name="Obdélník 10"/>
          <p:cNvSpPr/>
          <p:nvPr/>
        </p:nvSpPr>
        <p:spPr>
          <a:xfrm>
            <a:off x="6990286" y="2338754"/>
            <a:ext cx="1375934" cy="488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害羞</a:t>
            </a:r>
            <a:endParaRPr lang="en-US" sz="2800" dirty="0"/>
          </a:p>
        </p:txBody>
      </p:sp>
      <p:sp>
        <p:nvSpPr>
          <p:cNvPr id="12" name="Obdélník 11"/>
          <p:cNvSpPr/>
          <p:nvPr/>
        </p:nvSpPr>
        <p:spPr>
          <a:xfrm>
            <a:off x="10384430" y="2338754"/>
            <a:ext cx="1375934" cy="488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弹钢琴</a:t>
            </a:r>
            <a:endParaRPr lang="en-US" sz="2400" dirty="0"/>
          </a:p>
        </p:txBody>
      </p:sp>
      <p:sp>
        <p:nvSpPr>
          <p:cNvPr id="13" name="Obdélník 12"/>
          <p:cNvSpPr/>
          <p:nvPr/>
        </p:nvSpPr>
        <p:spPr>
          <a:xfrm>
            <a:off x="2590173" y="5922187"/>
            <a:ext cx="1375934" cy="488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打针</a:t>
            </a:r>
            <a:endParaRPr lang="en-US" sz="2800" dirty="0"/>
          </a:p>
        </p:txBody>
      </p:sp>
      <p:sp>
        <p:nvSpPr>
          <p:cNvPr id="14" name="Obdélník 13"/>
          <p:cNvSpPr/>
          <p:nvPr/>
        </p:nvSpPr>
        <p:spPr>
          <a:xfrm>
            <a:off x="6137445" y="5901751"/>
            <a:ext cx="1375934" cy="488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闹钟</a:t>
            </a:r>
            <a:endParaRPr lang="en-US" sz="2800" dirty="0"/>
          </a:p>
        </p:txBody>
      </p:sp>
      <p:sp>
        <p:nvSpPr>
          <p:cNvPr id="15" name="Obdélník 14"/>
          <p:cNvSpPr/>
          <p:nvPr/>
        </p:nvSpPr>
        <p:spPr>
          <a:xfrm>
            <a:off x="10206367" y="5890553"/>
            <a:ext cx="1375934" cy="488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敲门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0" dirty="0"/>
              <a:t>赶</a:t>
            </a:r>
            <a:endParaRPr lang="zh-CN" altLang="en-US" b="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400" y="1578599"/>
            <a:ext cx="10969200" cy="4759200"/>
          </a:xfrm>
        </p:spPr>
        <p:txBody>
          <a:bodyPr/>
          <a:lstStyle/>
          <a:p>
            <a:pPr marL="0" indent="0">
              <a:buNone/>
            </a:pPr>
            <a:endParaRPr dirty="0"/>
          </a:p>
          <a:p>
            <a:pPr marL="0" indent="0">
              <a:buNone/>
            </a:pPr>
            <a:endParaRPr dirty="0"/>
          </a:p>
        </p:txBody>
      </p:sp>
      <p:sp>
        <p:nvSpPr>
          <p:cNvPr id="4" name="TextovéPole 3"/>
          <p:cNvSpPr txBox="1"/>
          <p:nvPr/>
        </p:nvSpPr>
        <p:spPr>
          <a:xfrm>
            <a:off x="714874" y="1578599"/>
            <a:ext cx="234563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dirty="0"/>
              <a:t>赶</a:t>
            </a:r>
            <a:r>
              <a:rPr lang="en-US" altLang="zh-CN" sz="2800" dirty="0"/>
              <a:t>_______</a:t>
            </a:r>
            <a:endParaRPr lang="en-US" sz="2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814265" y="2301507"/>
            <a:ext cx="214685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赶公车</a:t>
            </a:r>
            <a:endParaRPr lang="zh-CN" altLang="en-US" sz="2800" dirty="0">
              <a:solidFill>
                <a:srgbClr val="FF0000"/>
              </a:solidFill>
            </a:endParaRPr>
          </a:p>
          <a:p>
            <a:r>
              <a:rPr lang="zh-CN" altLang="en-US" sz="2800" dirty="0">
                <a:solidFill>
                  <a:srgbClr val="FF0000"/>
                </a:solidFill>
              </a:rPr>
              <a:t>赶飞机</a:t>
            </a:r>
            <a:endParaRPr lang="zh-CN" altLang="en-US" sz="2800" dirty="0">
              <a:solidFill>
                <a:srgbClr val="FF0000"/>
              </a:solidFill>
            </a:endParaRPr>
          </a:p>
          <a:p>
            <a:r>
              <a:rPr lang="zh-CN" altLang="en-US" sz="2800" dirty="0">
                <a:solidFill>
                  <a:srgbClr val="FF0000"/>
                </a:solidFill>
              </a:rPr>
              <a:t>赶火车</a:t>
            </a:r>
            <a:endParaRPr lang="en-US" altLang="zh-CN" sz="2800" dirty="0">
              <a:solidFill>
                <a:srgbClr val="FF0000"/>
              </a:solidFill>
            </a:endParaRPr>
          </a:p>
          <a:p>
            <a:r>
              <a:rPr lang="zh-CN" altLang="en-US" sz="2800" dirty="0">
                <a:solidFill>
                  <a:srgbClr val="FF0000"/>
                </a:solidFill>
              </a:rPr>
              <a:t>赶时间</a:t>
            </a:r>
            <a:endParaRPr lang="zh-CN" altLang="en-US" sz="28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5297557" y="2559924"/>
            <a:ext cx="4711147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600" dirty="0"/>
              <a:t>你会赶时间做什么事？</a:t>
            </a:r>
            <a:endParaRPr lang="en-US" sz="36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5007" y="4694082"/>
            <a:ext cx="84731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zh-CN" altLang="en-US" sz="2800" dirty="0"/>
              <a:t>赶快起床，别赖床了。</a:t>
            </a:r>
            <a:endParaRPr lang="zh-CN" altLang="en-US" sz="2800" dirty="0"/>
          </a:p>
          <a:p>
            <a:pPr marL="0" indent="0">
              <a:buNone/>
            </a:pPr>
            <a:r>
              <a:rPr lang="zh-CN" altLang="en-US" sz="2800" dirty="0"/>
              <a:t>赶快起床，刷牙，吃早饭，赶公车，去上课。</a:t>
            </a:r>
            <a:endParaRPr lang="en-US" altLang="zh-CN" sz="2800" dirty="0"/>
          </a:p>
          <a:p>
            <a:pPr marL="0" indent="0">
              <a:buNone/>
            </a:pPr>
            <a:r>
              <a:rPr lang="zh-CN" altLang="en-US" sz="2800" dirty="0">
                <a:solidFill>
                  <a:srgbClr val="002060"/>
                </a:solidFill>
              </a:rPr>
              <a:t>句子接龙 ：赶快起床</a:t>
            </a:r>
            <a:r>
              <a:rPr lang="en-US" altLang="zh-CN" sz="2800" dirty="0">
                <a:solidFill>
                  <a:srgbClr val="002060"/>
                </a:solidFill>
              </a:rPr>
              <a:t>………..</a:t>
            </a:r>
            <a:endParaRPr lang="zh-CN" altLang="en-US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0" dirty="0"/>
              <a:t>批评 </a:t>
            </a:r>
            <a:r>
              <a:rPr lang="en-US" altLang="zh-CN" b="0" dirty="0"/>
              <a:t>vs </a:t>
            </a:r>
            <a:r>
              <a:rPr lang="zh-CN" altLang="en-US" b="0" dirty="0"/>
              <a:t>表扬</a:t>
            </a:r>
            <a:endParaRPr lang="zh-CN" altLang="en-US" b="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dirty="0"/>
              <a:t>受到批评</a:t>
            </a:r>
            <a:endParaRPr dirty="0"/>
          </a:p>
          <a:p>
            <a:pPr marL="0" indent="0">
              <a:buNone/>
            </a:pPr>
            <a:r>
              <a:rPr dirty="0"/>
              <a:t>受到表扬</a:t>
            </a:r>
            <a:endParaRPr dirty="0"/>
          </a:p>
          <a:p>
            <a:pPr marL="0" indent="0">
              <a:buNone/>
            </a:pPr>
            <a:r>
              <a:rPr dirty="0"/>
              <a:t>老师批评我不按时完成作业。</a:t>
            </a:r>
            <a:endParaRPr dirty="0"/>
          </a:p>
          <a:p>
            <a:pPr marL="0" indent="0">
              <a:buNone/>
            </a:pPr>
            <a:r>
              <a:rPr dirty="0"/>
              <a:t>因为我不按时完成作业，所以受到老师的批评。</a:t>
            </a:r>
            <a:endParaRPr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dirty="0"/>
              <a:t>父亲批评我</a:t>
            </a:r>
            <a:r>
              <a:rPr lang="en-US" altLang="zh-CN" dirty="0"/>
              <a:t>____________</a:t>
            </a:r>
            <a:r>
              <a:rPr dirty="0"/>
              <a:t>。</a:t>
            </a:r>
            <a:endParaRPr dirty="0"/>
          </a:p>
          <a:p>
            <a:pPr marL="0" indent="0">
              <a:buNone/>
            </a:pPr>
            <a:r>
              <a:rPr dirty="0"/>
              <a:t>老师表扬我</a:t>
            </a:r>
            <a:r>
              <a:rPr lang="en-US" altLang="zh-CN" dirty="0"/>
              <a:t>________</a:t>
            </a:r>
            <a:r>
              <a:rPr dirty="0"/>
              <a:t>。</a:t>
            </a:r>
            <a:endParaRPr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08693" y="518948"/>
            <a:ext cx="4816977" cy="271127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8693" y="3627782"/>
            <a:ext cx="4785605" cy="262181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00051" y="5367600"/>
            <a:ext cx="5816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highlight>
                  <a:srgbClr val="00FFFF"/>
                </a:highlight>
              </a:rPr>
              <a:t>你认为应该如何批评和表扬孩子？</a:t>
            </a:r>
            <a:endParaRPr lang="en-US" sz="2800" dirty="0">
              <a:highlight>
                <a:srgbClr val="00FFFF"/>
              </a:highlight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19757" y="608400"/>
            <a:ext cx="753261" cy="705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zh-CN" altLang="en-US" b="0" dirty="0"/>
              <a:t>弄</a:t>
            </a:r>
            <a:endParaRPr lang="zh-CN" altLang="en-US" b="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35782" y="1750081"/>
            <a:ext cx="10969200" cy="4759200"/>
          </a:xfrm>
        </p:spPr>
        <p:txBody>
          <a:bodyPr>
            <a:normAutofit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lang="zh-CN" altLang="en-US" sz="2000" dirty="0"/>
              <a:t>弄头发：</a:t>
            </a:r>
            <a:endParaRPr lang="en-US" altLang="zh-CN" sz="2000" dirty="0"/>
          </a:p>
          <a:p>
            <a:pPr marL="0" indent="0">
              <a:lnSpc>
                <a:spcPct val="250000"/>
              </a:lnSpc>
              <a:buNone/>
            </a:pPr>
            <a:r>
              <a:rPr sz="2000" dirty="0"/>
              <a:t>去理发店弄头发</a:t>
            </a:r>
            <a:endParaRPr sz="2000" dirty="0"/>
          </a:p>
          <a:p>
            <a:pPr marL="0" indent="0">
              <a:lnSpc>
                <a:spcPct val="250000"/>
              </a:lnSpc>
              <a:buNone/>
            </a:pPr>
            <a:r>
              <a:rPr sz="2000" dirty="0"/>
              <a:t>去理发店把头发弄好</a:t>
            </a:r>
            <a:endParaRPr lang="en-US" sz="2000" dirty="0"/>
          </a:p>
          <a:p>
            <a:pPr marL="0" indent="0">
              <a:buNone/>
            </a:pPr>
            <a:endParaRPr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TextovéPole 3"/>
          <p:cNvSpPr txBox="1"/>
          <p:nvPr/>
        </p:nvSpPr>
        <p:spPr>
          <a:xfrm>
            <a:off x="7464287" y="608401"/>
            <a:ext cx="1292087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200" dirty="0"/>
              <a:t>弄丢</a:t>
            </a:r>
            <a:endParaRPr lang="en-US" altLang="zh-CN" sz="3200" noProof="1">
              <a:sym typeface="+mn-ea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619461" y="3507564"/>
            <a:ext cx="35085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我一不小心把钥匙弄丢了。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我一不小心把家钥匙弄丢了。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昨天我一不小心把家钥匙弄丢了。</a:t>
            </a:r>
            <a:endParaRPr lang="en-US" altLang="zh-CN" dirty="0"/>
          </a:p>
          <a:p>
            <a:endParaRPr lang="en-US" dirty="0"/>
          </a:p>
          <a:p>
            <a:r>
              <a:rPr lang="en-US" dirty="0"/>
              <a:t>…….</a:t>
            </a:r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6619461" y="1629257"/>
            <a:ext cx="37868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15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704020202020204" pitchFamily="34" charset="0"/>
                <a:ea typeface="微软雅黑" panose="020B0503020204020204" pitchFamily="34" charset="-122"/>
                <a:sym typeface="+mn-ea"/>
              </a:rPr>
              <a:t>我把重要的东西弄丢了。</a:t>
            </a:r>
            <a:endParaRPr lang="en-US" altLang="zh-CN" sz="2400" spc="150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704020202020204" pitchFamily="34" charset="0"/>
              <a:ea typeface="微软雅黑" panose="020B0503020204020204" pitchFamily="34" charset="-122"/>
              <a:sym typeface="+mn-ea"/>
            </a:endParaRPr>
          </a:p>
          <a:p>
            <a:endParaRPr lang="en-US" altLang="zh-CN" spc="150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704020202020204" pitchFamily="34" charset="0"/>
              <a:ea typeface="微软雅黑" panose="020B0503020204020204" pitchFamily="34" charset="-122"/>
              <a:sym typeface="+mn-ea"/>
            </a:endParaRPr>
          </a:p>
          <a:p>
            <a:endParaRPr lang="en-US" altLang="zh-CN" spc="150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704020202020204" pitchFamily="34" charset="0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pc="150" noProof="1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FF"/>
                </a:highlight>
                <a:latin typeface="Arial" panose="020B0704020202020204" pitchFamily="34" charset="0"/>
                <a:ea typeface="微软雅黑" panose="020B0503020204020204" pitchFamily="34" charset="-122"/>
                <a:sym typeface="+mn-ea"/>
              </a:rPr>
              <a:t>句子接龙：我把钥匙弄丢了。</a:t>
            </a:r>
            <a:endParaRPr lang="en-US" altLang="zh-CN" spc="150" noProof="1">
              <a:solidFill>
                <a:schemeClr val="tx1">
                  <a:lumMod val="65000"/>
                  <a:lumOff val="35000"/>
                </a:schemeClr>
              </a:solidFill>
              <a:highlight>
                <a:srgbClr val="00FFFF"/>
              </a:highlight>
              <a:latin typeface="Arial" panose="020B0704020202020204" pitchFamily="34" charset="0"/>
              <a:ea typeface="微软雅黑" panose="020B0503020204020204" pitchFamily="34" charset="-122"/>
              <a:sym typeface="+mn-ea"/>
            </a:endParaRP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0" dirty="0"/>
              <a:t>管理</a:t>
            </a:r>
            <a:endParaRPr lang="zh-CN" altLang="en-US" b="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sz="2400" dirty="0"/>
              <a:t>我以后要成为经理，</a:t>
            </a:r>
            <a:r>
              <a:rPr sz="2400" dirty="0">
                <a:highlight>
                  <a:srgbClr val="00FFFF"/>
                </a:highlight>
              </a:rPr>
              <a:t>管理</a:t>
            </a:r>
            <a:r>
              <a:rPr sz="2400" dirty="0"/>
              <a:t>公司，</a:t>
            </a:r>
            <a:r>
              <a:rPr sz="2400" dirty="0">
                <a:highlight>
                  <a:srgbClr val="00FFFF"/>
                </a:highlight>
              </a:rPr>
              <a:t>管理</a:t>
            </a:r>
            <a:r>
              <a:rPr sz="2400" dirty="0"/>
              <a:t>员工。</a:t>
            </a:r>
            <a:endParaRPr sz="2400" dirty="0"/>
          </a:p>
          <a:p>
            <a:pPr marL="0" indent="0">
              <a:lnSpc>
                <a:spcPct val="150000"/>
              </a:lnSpc>
              <a:buNone/>
            </a:pPr>
            <a:endParaRPr lang="en-US" altLang="zh-CN" sz="2400" dirty="0"/>
          </a:p>
          <a:p>
            <a:pPr marL="0" indent="0">
              <a:lnSpc>
                <a:spcPct val="150000"/>
              </a:lnSpc>
              <a:buNone/>
            </a:pPr>
            <a:r>
              <a:rPr sz="2400" dirty="0"/>
              <a:t>我们每个人都要学会</a:t>
            </a:r>
            <a:r>
              <a:rPr sz="2400" dirty="0">
                <a:highlight>
                  <a:srgbClr val="00FFFF"/>
                </a:highlight>
              </a:rPr>
              <a:t>管理</a:t>
            </a:r>
            <a:r>
              <a:rPr sz="2400" dirty="0"/>
              <a:t>自己的时间。</a:t>
            </a:r>
            <a:endParaRPr sz="2400" dirty="0"/>
          </a:p>
          <a:p>
            <a:pPr marL="0" indent="0">
              <a:lnSpc>
                <a:spcPct val="150000"/>
              </a:lnSpc>
              <a:buNone/>
            </a:pPr>
            <a:endParaRPr lang="en-US" altLang="zh-CN" sz="2400" dirty="0"/>
          </a:p>
          <a:p>
            <a:pPr marL="0" indent="0">
              <a:lnSpc>
                <a:spcPct val="150000"/>
              </a:lnSpc>
              <a:buNone/>
            </a:pPr>
            <a:r>
              <a:rPr sz="2400" dirty="0"/>
              <a:t>我不太会</a:t>
            </a:r>
            <a:r>
              <a:rPr sz="2400" dirty="0">
                <a:highlight>
                  <a:srgbClr val="00FFFF"/>
                </a:highlight>
              </a:rPr>
              <a:t>管理</a:t>
            </a:r>
            <a:r>
              <a:rPr sz="2400" dirty="0"/>
              <a:t>自己的时间，我要多向别人学习如何</a:t>
            </a:r>
            <a:r>
              <a:rPr sz="2400" dirty="0">
                <a:highlight>
                  <a:srgbClr val="00FFFF"/>
                </a:highlight>
              </a:rPr>
              <a:t>管理</a:t>
            </a:r>
            <a:r>
              <a:rPr sz="2400" dirty="0"/>
              <a:t>自己的时间。</a:t>
            </a:r>
            <a:endParaRPr lang="en-US" altLang="zh-CN" sz="2400" dirty="0"/>
          </a:p>
          <a:p>
            <a:pPr marL="0" indent="0">
              <a:buNone/>
            </a:pPr>
            <a:endParaRPr lang="en-US" altLang="zh-CN" dirty="0"/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0" dirty="0"/>
              <a:t>明天又要带我儿子去医院</a:t>
            </a:r>
            <a:r>
              <a:rPr lang="zh-CN" altLang="en-US" b="0" dirty="0">
                <a:highlight>
                  <a:srgbClr val="00FFFF"/>
                </a:highlight>
              </a:rPr>
              <a:t>打针</a:t>
            </a:r>
            <a:r>
              <a:rPr lang="zh-CN" altLang="en-US" b="0" dirty="0"/>
              <a:t>，想想我就头疼。他就怕打针，每次打针都哭得特别厉害。</a:t>
            </a:r>
            <a:endParaRPr b="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400" y="1801549"/>
            <a:ext cx="3665426" cy="97146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zh-CN" altLang="en-US" sz="3200" dirty="0"/>
              <a:t>去医院</a:t>
            </a:r>
            <a:r>
              <a:rPr lang="en-US" altLang="zh-CN" sz="3200" dirty="0"/>
              <a:t>_________</a:t>
            </a:r>
            <a:endParaRPr lang="en-US" altLang="zh-CN" sz="3200" dirty="0"/>
          </a:p>
          <a:p>
            <a:endParaRPr dirty="0"/>
          </a:p>
        </p:txBody>
      </p:sp>
      <p:sp>
        <p:nvSpPr>
          <p:cNvPr id="5" name="TextovéPole 4"/>
          <p:cNvSpPr txBox="1"/>
          <p:nvPr/>
        </p:nvSpPr>
        <p:spPr>
          <a:xfrm>
            <a:off x="7111751" y="3860391"/>
            <a:ext cx="4703885" cy="190930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/>
              <a:t>什么事情让你头疼？</a:t>
            </a:r>
            <a:endParaRPr lang="en-US" altLang="zh-CN" sz="3200" dirty="0"/>
          </a:p>
          <a:p>
            <a:pPr>
              <a:lnSpc>
                <a:spcPct val="200000"/>
              </a:lnSpc>
            </a:pPr>
            <a:r>
              <a:rPr lang="zh-CN" altLang="en-US" sz="3200" dirty="0"/>
              <a:t>什么事情让你心疼？</a:t>
            </a:r>
            <a:endParaRPr lang="en-US" altLang="zh-CN" sz="3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2120728" y="2925613"/>
            <a:ext cx="242514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看医生</a:t>
            </a:r>
            <a:endParaRPr lang="en-US" altLang="zh-CN" sz="2400" dirty="0"/>
          </a:p>
          <a:p>
            <a:r>
              <a:rPr lang="zh-CN" altLang="en-US" sz="2400" dirty="0"/>
              <a:t>看病</a:t>
            </a:r>
            <a:endParaRPr lang="en-US" altLang="zh-CN" sz="2400" dirty="0"/>
          </a:p>
          <a:p>
            <a:r>
              <a:rPr lang="zh-CN" altLang="en-US" sz="2400" dirty="0"/>
              <a:t>做检查</a:t>
            </a:r>
            <a:endParaRPr lang="en-US" altLang="zh-CN" sz="2400" dirty="0"/>
          </a:p>
          <a:p>
            <a:r>
              <a:rPr lang="zh-CN" altLang="en-US" sz="2400" dirty="0"/>
              <a:t>体检</a:t>
            </a:r>
            <a:endParaRPr lang="en-US" altLang="zh-CN" sz="2400" dirty="0"/>
          </a:p>
          <a:p>
            <a:r>
              <a:rPr lang="zh-CN" altLang="en-US" sz="2400" dirty="0"/>
              <a:t>抽血</a:t>
            </a:r>
            <a:endParaRPr lang="en-US" altLang="zh-CN" sz="2400" dirty="0"/>
          </a:p>
          <a:p>
            <a:r>
              <a:rPr lang="zh-CN" altLang="en-US" sz="2400" dirty="0"/>
              <a:t>打针</a:t>
            </a:r>
            <a:endParaRPr lang="en-US" altLang="zh-CN" sz="2400" dirty="0"/>
          </a:p>
          <a:p>
            <a:r>
              <a:rPr lang="zh-CN" altLang="en-US" sz="2400" dirty="0"/>
              <a:t>挂号</a:t>
            </a:r>
            <a:endParaRPr lang="en-US" altLang="zh-CN" sz="2400" dirty="0"/>
          </a:p>
          <a:p>
            <a:r>
              <a:rPr lang="zh-CN" altLang="en-US" sz="2400" dirty="0"/>
              <a:t>找医生开药</a:t>
            </a:r>
            <a:endParaRPr lang="en-US" altLang="zh-CN" sz="2400" dirty="0"/>
          </a:p>
          <a:p>
            <a:endParaRPr lang="en-US" dirty="0"/>
          </a:p>
        </p:txBody>
      </p:sp>
      <p:sp>
        <p:nvSpPr>
          <p:cNvPr id="8" name="Obdélník 7"/>
          <p:cNvSpPr/>
          <p:nvPr/>
        </p:nvSpPr>
        <p:spPr>
          <a:xfrm>
            <a:off x="5367130" y="2051959"/>
            <a:ext cx="1202633" cy="642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头疼</a:t>
            </a:r>
            <a:endParaRPr lang="en-US" altLang="zh-CN" sz="2800" dirty="0"/>
          </a:p>
        </p:txBody>
      </p:sp>
      <p:sp>
        <p:nvSpPr>
          <p:cNvPr id="9" name="Obdélník 8"/>
          <p:cNvSpPr/>
          <p:nvPr/>
        </p:nvSpPr>
        <p:spPr>
          <a:xfrm>
            <a:off x="5367131" y="2925613"/>
            <a:ext cx="1202634" cy="5721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心疼</a:t>
            </a:r>
            <a:endParaRPr lang="en-US" altLang="zh-CN" sz="2800" dirty="0"/>
          </a:p>
        </p:txBody>
      </p:sp>
      <p:cxnSp>
        <p:nvCxnSpPr>
          <p:cNvPr id="11" name="Přímá spojnice 10"/>
          <p:cNvCxnSpPr/>
          <p:nvPr/>
        </p:nvCxnSpPr>
        <p:spPr>
          <a:xfrm>
            <a:off x="2025030" y="1465844"/>
            <a:ext cx="475298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6689034" y="1519737"/>
            <a:ext cx="4035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accent6">
                    <a:lumMod val="50000"/>
                  </a:schemeClr>
                </a:solidFill>
              </a:rPr>
              <a:t>一打针就哭得特别厉害。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802" y="768632"/>
            <a:ext cx="10969200" cy="705600"/>
          </a:xfrm>
        </p:spPr>
        <p:txBody>
          <a:bodyPr>
            <a:normAutofit fontScale="90000"/>
          </a:bodyPr>
          <a:lstStyle/>
          <a:p>
            <a:r>
              <a:rPr lang="zh-CN" altLang="en-US" b="0" dirty="0">
                <a:highlight>
                  <a:srgbClr val="00FFFF"/>
                </a:highlight>
              </a:rPr>
              <a:t>记得</a:t>
            </a:r>
            <a:r>
              <a:rPr lang="zh-CN" altLang="en-US" b="0" dirty="0"/>
              <a:t>我女儿小时候，带她去医院打针，刚开始，她害怕得要哭。我就小声地和护士说我女儿很勇敢，一点儿也不害怕打针，我女儿听了以后马上就不哭了。</a:t>
            </a:r>
            <a:endParaRPr b="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7792" y="2162867"/>
            <a:ext cx="3744938" cy="64260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CN" altLang="en-US" sz="2400" dirty="0"/>
              <a:t>害怕得</a:t>
            </a:r>
            <a:r>
              <a:rPr lang="en-US" altLang="zh-CN" sz="2400" dirty="0"/>
              <a:t>____________</a:t>
            </a:r>
            <a:endParaRPr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183560" y="2033658"/>
            <a:ext cx="4703885" cy="38790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/>
              <a:t>你打过针吗？</a:t>
            </a:r>
            <a:endParaRPr lang="en-US" altLang="zh-CN" sz="3200" dirty="0"/>
          </a:p>
          <a:p>
            <a:pPr>
              <a:lnSpc>
                <a:spcPct val="200000"/>
              </a:lnSpc>
            </a:pPr>
            <a:r>
              <a:rPr lang="zh-CN" altLang="en-US" sz="3200" dirty="0"/>
              <a:t>你是什么时候打的针？</a:t>
            </a:r>
            <a:endParaRPr lang="en-US" altLang="zh-CN" sz="3200" dirty="0"/>
          </a:p>
          <a:p>
            <a:pPr>
              <a:lnSpc>
                <a:spcPct val="200000"/>
              </a:lnSpc>
            </a:pPr>
            <a:r>
              <a:rPr lang="zh-CN" altLang="en-US" sz="3200" dirty="0"/>
              <a:t>跟谁去打的针？</a:t>
            </a:r>
            <a:endParaRPr lang="en-US" altLang="zh-CN" sz="3200" dirty="0"/>
          </a:p>
          <a:p>
            <a:pPr>
              <a:lnSpc>
                <a:spcPct val="200000"/>
              </a:lnSpc>
            </a:pPr>
            <a:r>
              <a:rPr lang="zh-CN" altLang="en-US" sz="3200" dirty="0"/>
              <a:t>在哪里打的针？</a:t>
            </a:r>
            <a:endParaRPr lang="en-US" altLang="zh-CN" sz="3200" dirty="0"/>
          </a:p>
        </p:txBody>
      </p:sp>
      <p:sp>
        <p:nvSpPr>
          <p:cNvPr id="10" name="内容占位符 2"/>
          <p:cNvSpPr txBox="1"/>
          <p:nvPr/>
        </p:nvSpPr>
        <p:spPr>
          <a:xfrm>
            <a:off x="707792" y="2983960"/>
            <a:ext cx="3665425" cy="6426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7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7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7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7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7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7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7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7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800" dirty="0"/>
              <a:t>刚开始</a:t>
            </a:r>
            <a:endParaRPr lang="zh-CN" altLang="en-US" sz="2800" dirty="0"/>
          </a:p>
        </p:txBody>
      </p:sp>
      <p:sp>
        <p:nvSpPr>
          <p:cNvPr id="6" name="内容占位符 2"/>
          <p:cNvSpPr txBox="1"/>
          <p:nvPr/>
        </p:nvSpPr>
        <p:spPr>
          <a:xfrm>
            <a:off x="707791" y="3805053"/>
            <a:ext cx="3665425" cy="6426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7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7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7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7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7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7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7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7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800" dirty="0"/>
              <a:t>一点儿也不</a:t>
            </a:r>
            <a:endParaRPr lang="zh-CN" altLang="en-US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86802" y="4999383"/>
            <a:ext cx="2483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句子接龙：打针</a:t>
            </a:r>
            <a:r>
              <a:rPr lang="en-US" altLang="zh-CN" sz="3600" dirty="0"/>
              <a:t>…..</a:t>
            </a:r>
            <a:endParaRPr lang="en-US" sz="3600" dirty="0"/>
          </a:p>
        </p:txBody>
      </p:sp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802" y="768632"/>
            <a:ext cx="10969200" cy="705600"/>
          </a:xfrm>
        </p:spPr>
        <p:txBody>
          <a:bodyPr>
            <a:normAutofit fontScale="90000"/>
          </a:bodyPr>
          <a:lstStyle/>
          <a:p>
            <a:r>
              <a:rPr lang="zh-CN" altLang="en-US" b="0" dirty="0"/>
              <a:t>原来鼓励和表扬对小孩儿挺有用的。下次我也试试。</a:t>
            </a:r>
            <a:endParaRPr b="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8461" y="2411345"/>
            <a:ext cx="3744938" cy="64260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sz="3200" dirty="0"/>
              <a:t>对</a:t>
            </a:r>
            <a:r>
              <a:rPr lang="en-US" altLang="zh-CN" sz="3200" dirty="0"/>
              <a:t>….</a:t>
            </a:r>
            <a:r>
              <a:rPr lang="zh-CN" altLang="en-US" sz="3200" dirty="0"/>
              <a:t>有用</a:t>
            </a:r>
            <a:endParaRPr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183560" y="2033658"/>
            <a:ext cx="4703885" cy="28975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3200" dirty="0"/>
              <a:t>你会鼓励和表扬别人吗？</a:t>
            </a:r>
            <a:endParaRPr lang="en-US" altLang="zh-CN" sz="3200" dirty="0"/>
          </a:p>
          <a:p>
            <a:pPr algn="ctr">
              <a:lnSpc>
                <a:spcPct val="200000"/>
              </a:lnSpc>
            </a:pPr>
            <a:endParaRPr lang="en-US" altLang="zh-CN" sz="3200" dirty="0"/>
          </a:p>
          <a:p>
            <a:pPr algn="ctr">
              <a:lnSpc>
                <a:spcPct val="200000"/>
              </a:lnSpc>
            </a:pPr>
            <a:r>
              <a:rPr lang="zh-CN" altLang="en-US" sz="3200" dirty="0"/>
              <a:t>你喜欢被鼓励和表扬吗？</a:t>
            </a:r>
            <a:endParaRPr lang="en-US" altLang="zh-CN" sz="3200" dirty="0"/>
          </a:p>
        </p:txBody>
      </p:sp>
      <p:sp>
        <p:nvSpPr>
          <p:cNvPr id="10" name="内容占位符 2"/>
          <p:cNvSpPr txBox="1"/>
          <p:nvPr/>
        </p:nvSpPr>
        <p:spPr>
          <a:xfrm>
            <a:off x="638218" y="4288642"/>
            <a:ext cx="3665425" cy="6426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7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7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7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7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7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7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7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7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800" dirty="0"/>
              <a:t>对</a:t>
            </a:r>
            <a:r>
              <a:rPr lang="en-US" altLang="zh-CN" sz="2800" dirty="0"/>
              <a:t>…</a:t>
            </a:r>
            <a:r>
              <a:rPr lang="zh-CN" altLang="en-US" sz="2800" dirty="0"/>
              <a:t>没有用</a:t>
            </a:r>
            <a:endParaRPr lang="zh-CN" altLang="en-US" sz="2800" dirty="0"/>
          </a:p>
        </p:txBody>
      </p:sp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802" y="768632"/>
            <a:ext cx="10969200" cy="705600"/>
          </a:xfrm>
        </p:spPr>
        <p:txBody>
          <a:bodyPr>
            <a:normAutofit fontScale="90000"/>
          </a:bodyPr>
          <a:lstStyle/>
          <a:p>
            <a:r>
              <a:rPr lang="zh-CN" altLang="en-US" b="0" dirty="0"/>
              <a:t>不过</a:t>
            </a:r>
            <a:r>
              <a:rPr lang="zh-CN" altLang="en-US" b="0" dirty="0">
                <a:highlight>
                  <a:srgbClr val="00FFFF"/>
                </a:highlight>
              </a:rPr>
              <a:t>表扬</a:t>
            </a:r>
            <a:r>
              <a:rPr lang="zh-CN" altLang="en-US" b="0" dirty="0"/>
              <a:t>也是一门</a:t>
            </a:r>
            <a:r>
              <a:rPr lang="zh-CN" altLang="en-US" b="0" dirty="0">
                <a:highlight>
                  <a:srgbClr val="00FFFF"/>
                </a:highlight>
              </a:rPr>
              <a:t>艺术</a:t>
            </a:r>
            <a:r>
              <a:rPr lang="zh-CN" altLang="en-US" b="0" dirty="0"/>
              <a:t>，表扬</a:t>
            </a:r>
            <a:r>
              <a:rPr lang="zh-CN" altLang="en-US" b="0" dirty="0">
                <a:highlight>
                  <a:srgbClr val="00FFFF"/>
                </a:highlight>
              </a:rPr>
              <a:t>千万</a:t>
            </a:r>
            <a:r>
              <a:rPr lang="zh-CN" altLang="en-US" b="0" dirty="0"/>
              <a:t>不要太多，过多的表扬可能会给孩子</a:t>
            </a:r>
            <a:r>
              <a:rPr lang="zh-CN" altLang="en-US" b="0" dirty="0">
                <a:highlight>
                  <a:srgbClr val="00FFFF"/>
                </a:highlight>
              </a:rPr>
              <a:t>带来压力</a:t>
            </a:r>
            <a:r>
              <a:rPr lang="zh-CN" altLang="en-US" b="0" dirty="0"/>
              <a:t>。不仅起不到鼓励的作用，还可能让孩子怀疑自己的能力，变得没有信心。</a:t>
            </a:r>
            <a:endParaRPr b="0" dirty="0"/>
          </a:p>
        </p:txBody>
      </p:sp>
      <p:sp>
        <p:nvSpPr>
          <p:cNvPr id="10" name="内容占位符 2"/>
          <p:cNvSpPr txBox="1"/>
          <p:nvPr/>
        </p:nvSpPr>
        <p:spPr>
          <a:xfrm>
            <a:off x="707792" y="2983960"/>
            <a:ext cx="3665425" cy="6426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7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7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7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7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7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7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7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7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800" dirty="0"/>
              <a:t>怀疑自己的能力</a:t>
            </a:r>
            <a:endParaRPr lang="zh-CN" altLang="en-US" sz="2800" dirty="0"/>
          </a:p>
        </p:txBody>
      </p:sp>
      <p:sp>
        <p:nvSpPr>
          <p:cNvPr id="6" name="内容占位符 2"/>
          <p:cNvSpPr txBox="1"/>
          <p:nvPr/>
        </p:nvSpPr>
        <p:spPr>
          <a:xfrm>
            <a:off x="707791" y="3805053"/>
            <a:ext cx="3665425" cy="6426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7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7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7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7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7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7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7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7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800" dirty="0"/>
              <a:t>变得没有信心。</a:t>
            </a:r>
            <a:endParaRPr lang="zh-CN" altLang="en-US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6829793" y="2926026"/>
            <a:ext cx="2483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句子接龙：表扬</a:t>
            </a:r>
            <a:r>
              <a:rPr lang="en-US" altLang="zh-CN" sz="3600" dirty="0"/>
              <a:t>…….</a:t>
            </a:r>
            <a:endParaRPr lang="en-US" sz="36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723224" y="2384932"/>
            <a:ext cx="40551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起到</a:t>
            </a:r>
            <a:r>
              <a:rPr lang="en-US" altLang="zh-CN" sz="2800" dirty="0"/>
              <a:t>…..</a:t>
            </a:r>
            <a:r>
              <a:rPr lang="zh-CN" altLang="en-US" sz="2800" dirty="0"/>
              <a:t>的作用。</a:t>
            </a:r>
            <a:endParaRPr lang="en-US" altLang="zh-CN" sz="2800" dirty="0"/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802" y="768632"/>
            <a:ext cx="10969200" cy="705600"/>
          </a:xfrm>
        </p:spPr>
        <p:txBody>
          <a:bodyPr>
            <a:normAutofit/>
          </a:bodyPr>
          <a:lstStyle/>
          <a:p>
            <a:r>
              <a:rPr lang="zh-CN" altLang="en-US" b="0" dirty="0"/>
              <a:t>那怎么表扬孩子才会更有效果呢？</a:t>
            </a:r>
            <a:endParaRPr b="0" dirty="0"/>
          </a:p>
        </p:txBody>
      </p:sp>
      <p:sp>
        <p:nvSpPr>
          <p:cNvPr id="9" name="TextovéPole 8"/>
          <p:cNvSpPr txBox="1"/>
          <p:nvPr/>
        </p:nvSpPr>
        <p:spPr>
          <a:xfrm>
            <a:off x="1597867" y="2465090"/>
            <a:ext cx="4055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有效果</a:t>
            </a:r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5183560" y="2033658"/>
            <a:ext cx="4703885" cy="190930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3200" dirty="0"/>
              <a:t>你觉得要怎么表扬孩子才有效果？</a:t>
            </a:r>
            <a:endParaRPr lang="en-US" altLang="zh-CN" sz="3200" dirty="0"/>
          </a:p>
        </p:txBody>
      </p:sp>
    </p:spTree>
    <p:custDataLst>
      <p:tags r:id="rId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802" y="768632"/>
            <a:ext cx="10969200" cy="705600"/>
          </a:xfrm>
        </p:spPr>
        <p:txBody>
          <a:bodyPr>
            <a:normAutofit fontScale="90000"/>
          </a:bodyPr>
          <a:lstStyle/>
          <a:p>
            <a:r>
              <a:rPr lang="zh-CN" altLang="en-US" b="0" dirty="0"/>
              <a:t>我认为表扬要及时，而且表扬不仅仅要看结果，更要看过程，这样才能鼓励他的积极性，让他变得更勇敢，不怕困难。</a:t>
            </a:r>
            <a:endParaRPr b="0" dirty="0"/>
          </a:p>
        </p:txBody>
      </p:sp>
      <p:sp>
        <p:nvSpPr>
          <p:cNvPr id="9" name="TextovéPole 8"/>
          <p:cNvSpPr txBox="1"/>
          <p:nvPr/>
        </p:nvSpPr>
        <p:spPr>
          <a:xfrm>
            <a:off x="786802" y="2415394"/>
            <a:ext cx="5436417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及时。</a:t>
            </a:r>
            <a:endParaRPr lang="en-US" altLang="zh-CN" sz="2800" dirty="0"/>
          </a:p>
          <a:p>
            <a:r>
              <a:rPr lang="zh-CN" altLang="en-US" sz="2800" dirty="0"/>
              <a:t>不仅仅要看结果，更要看过程。</a:t>
            </a:r>
            <a:endParaRPr lang="en-US" altLang="zh-CN" sz="2800" dirty="0"/>
          </a:p>
          <a:p>
            <a:r>
              <a:rPr lang="zh-CN" altLang="en-US" sz="2800" dirty="0"/>
              <a:t>鼓励他的积极性</a:t>
            </a:r>
            <a:endParaRPr lang="en-US" altLang="zh-CN" sz="2800" dirty="0"/>
          </a:p>
          <a:p>
            <a:r>
              <a:rPr lang="zh-CN" altLang="en-US" sz="2800" dirty="0"/>
              <a:t>更勇敢</a:t>
            </a:r>
            <a:endParaRPr lang="en-US" altLang="zh-CN" sz="2800" dirty="0"/>
          </a:p>
          <a:p>
            <a:r>
              <a:rPr lang="zh-CN" altLang="en-US" sz="2800" dirty="0"/>
              <a:t>不怕困难</a:t>
            </a:r>
            <a:endParaRPr lang="en-US" altLang="zh-CN" sz="2800" dirty="0"/>
          </a:p>
          <a:p>
            <a:endParaRPr lang="en-US" altLang="zh-CN" sz="2800" dirty="0"/>
          </a:p>
          <a:p>
            <a:r>
              <a:rPr lang="zh-CN" altLang="en-US" sz="2800" dirty="0"/>
              <a:t>句子接龙：</a:t>
            </a:r>
            <a:endParaRPr lang="en-US" altLang="zh-CN" sz="2800" dirty="0"/>
          </a:p>
          <a:p>
            <a:r>
              <a:rPr lang="zh-CN" altLang="en-US" sz="2800" dirty="0"/>
              <a:t>表扬</a:t>
            </a:r>
            <a:r>
              <a:rPr lang="en-US" altLang="zh-CN" sz="2800" dirty="0"/>
              <a:t>……..</a:t>
            </a:r>
            <a:endParaRPr lang="en-US" altLang="zh-CN" sz="2800" dirty="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-1637766" y="1191400"/>
            <a:ext cx="110748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ea typeface="汉仪中黑S" panose="00020600040101010101" charset="-122"/>
              </a:rPr>
              <a:t>Q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汉仪中黑S" panose="00020600040101010101" charset="-122"/>
              </a:rPr>
              <a:t>：我可以问你一个问题吗？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ea typeface="汉仪中黑S" panose="00020600040101010101" charset="-122"/>
            </a:endParaRPr>
          </a:p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ea typeface="汉仪中黑S" panose="00020600040101010101" charset="-122"/>
              </a:rPr>
              <a:t>  A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汉仪中黑S" panose="00020600040101010101" charset="-122"/>
              </a:rPr>
              <a:t>：对不起，我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ea typeface="汉仪中黑S" panose="00020600040101010101" charset="-122"/>
              </a:rPr>
              <a:t>_______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汉仪中黑S" panose="00020600040101010101" charset="-122"/>
              </a:rPr>
              <a:t>。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ea typeface="汉仪中黑S" panose="00020600040101010101" charset="-122"/>
            </a:endParaRPr>
          </a:p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汉仪中黑S" panose="00020600040101010101" charset="-122"/>
              <a:ea typeface="汉仪中黑S" panose="00020600040101010101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-1591310" y="-10160"/>
            <a:ext cx="3687445" cy="1325245"/>
            <a:chOff x="0" y="0"/>
            <a:chExt cx="7208" cy="7635"/>
          </a:xfrm>
        </p:grpSpPr>
        <p:sp>
          <p:nvSpPr>
            <p:cNvPr id="25" name="等腰三角形 24"/>
            <p:cNvSpPr/>
            <p:nvPr/>
          </p:nvSpPr>
          <p:spPr>
            <a:xfrm flipV="1">
              <a:off x="499" y="0"/>
              <a:ext cx="4993" cy="7635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等腰三角形 25"/>
            <p:cNvSpPr/>
            <p:nvPr/>
          </p:nvSpPr>
          <p:spPr>
            <a:xfrm flipV="1">
              <a:off x="2239" y="0"/>
              <a:ext cx="4969" cy="6250"/>
            </a:xfrm>
            <a:prstGeom prst="triangle">
              <a:avLst/>
            </a:prstGeom>
            <a:solidFill>
              <a:srgbClr val="E3A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等腰三角形 26"/>
            <p:cNvSpPr/>
            <p:nvPr/>
          </p:nvSpPr>
          <p:spPr>
            <a:xfrm flipV="1">
              <a:off x="0" y="0"/>
              <a:ext cx="4993" cy="7635"/>
            </a:xfrm>
            <a:prstGeom prst="triangle">
              <a:avLst/>
            </a:prstGeom>
            <a:solidFill>
              <a:srgbClr val="2A45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 flipH="1" flipV="1">
            <a:off x="10158730" y="5588635"/>
            <a:ext cx="3611245" cy="1269365"/>
            <a:chOff x="0" y="0"/>
            <a:chExt cx="7208" cy="7635"/>
          </a:xfrm>
        </p:grpSpPr>
        <p:sp>
          <p:nvSpPr>
            <p:cNvPr id="29" name="等腰三角形 28"/>
            <p:cNvSpPr/>
            <p:nvPr/>
          </p:nvSpPr>
          <p:spPr>
            <a:xfrm flipV="1">
              <a:off x="499" y="0"/>
              <a:ext cx="4993" cy="7635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等腰三角形 29"/>
            <p:cNvSpPr/>
            <p:nvPr/>
          </p:nvSpPr>
          <p:spPr>
            <a:xfrm flipV="1">
              <a:off x="2239" y="0"/>
              <a:ext cx="4969" cy="6250"/>
            </a:xfrm>
            <a:prstGeom prst="triangle">
              <a:avLst/>
            </a:prstGeom>
            <a:solidFill>
              <a:srgbClr val="E3A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等腰三角形 34"/>
            <p:cNvSpPr/>
            <p:nvPr/>
          </p:nvSpPr>
          <p:spPr>
            <a:xfrm flipV="1">
              <a:off x="0" y="0"/>
              <a:ext cx="4993" cy="7635"/>
            </a:xfrm>
            <a:prstGeom prst="triangle">
              <a:avLst/>
            </a:prstGeom>
            <a:solidFill>
              <a:srgbClr val="2A45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628289" y="2276244"/>
            <a:ext cx="5498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ea typeface="汉仪中黑S" panose="00020600040101010101" charset="-122"/>
              </a:rPr>
              <a:t>2. 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汉仪中黑S" panose="00020600040101010101" charset="-122"/>
              </a:rPr>
              <a:t>他一听到夸奖的话就（       ）了起来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ea typeface="汉仪中黑S" panose="0002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01177" y="3153407"/>
            <a:ext cx="8062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ea typeface="汉仪中黑S" panose="00020600040101010101" charset="-122"/>
              </a:rPr>
              <a:t>3. 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汉仪中黑S" panose="00020600040101010101" charset="-122"/>
              </a:rPr>
              <a:t>周末我跟他一起去医院，他一（      ）就害怕了起来。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ea typeface="汉仪中黑S" panose="0002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18565" y="4030570"/>
            <a:ext cx="8940165" cy="320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ea typeface="汉仪中黑S" panose="00020600040101010101" charset="-122"/>
              </a:rPr>
              <a:t>4. 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汉仪中黑S" panose="00020600040101010101" charset="-122"/>
              </a:rPr>
              <a:t>他没听到（           ）的声音，起床迟了，没能赶上早课。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ea typeface="汉仪中黑S" panose="0002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27529" y="4884581"/>
            <a:ext cx="8454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ea typeface="汉仪中黑S" panose="00020600040101010101" charset="-122"/>
              </a:rPr>
              <a:t>5. 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汉仪中黑S" panose="00020600040101010101" charset="-122"/>
              </a:rPr>
              <a:t>他没听到朋友（    ）的声音，所以没给朋友开门。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ea typeface="汉仪中黑S" panose="0002060004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63975" y="5751231"/>
            <a:ext cx="7486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ea typeface="汉仪中黑S" panose="00020600040101010101" charset="-122"/>
              </a:rPr>
              <a:t>6. 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汉仪中黑S" panose="00020600040101010101" charset="-122"/>
              </a:rPr>
              <a:t>他每天都坚持练习，所以（   ）弹得很好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ea typeface="汉仪中黑S" panose="00020600040101010101" charset="-122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9686980" y="317030"/>
            <a:ext cx="1613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/>
            </a:lvl1pPr>
          </a:lstStyle>
          <a:p>
            <a:r>
              <a:rPr lang="zh-CN" altLang="en-US" dirty="0"/>
              <a:t>赶时间</a:t>
            </a:r>
            <a:endParaRPr lang="en-US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1700885" y="317030"/>
            <a:ext cx="1613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害羞</a:t>
            </a:r>
            <a:endParaRPr lang="en-US" sz="32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3421907" y="288139"/>
            <a:ext cx="1613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打针</a:t>
            </a:r>
            <a:endParaRPr lang="en-US" sz="32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8238607" y="286705"/>
            <a:ext cx="1613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闹钟</a:t>
            </a:r>
            <a:endParaRPr lang="en-US" sz="32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6707681" y="281604"/>
            <a:ext cx="1613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敲门</a:t>
            </a:r>
            <a:endParaRPr lang="en-US" sz="3200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4870280" y="281604"/>
            <a:ext cx="1613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弹钢琴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777296"/>
            <a:ext cx="10968990" cy="705485"/>
          </a:xfrm>
        </p:spPr>
        <p:txBody>
          <a:bodyPr>
            <a:normAutofit fontScale="90000"/>
          </a:bodyPr>
          <a:lstStyle/>
          <a:p>
            <a:r>
              <a:rPr b="0" dirty="0"/>
              <a:t>有的孩子在得不到自己想要的东西的时候，会通过哭、扔东西或者故意敲打来引起父母的</a:t>
            </a:r>
            <a:r>
              <a:rPr b="0" dirty="0"/>
              <a:t>注意。</a:t>
            </a:r>
            <a:endParaRPr b="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400" y="1970515"/>
            <a:ext cx="10969200" cy="4759200"/>
          </a:xfrm>
        </p:spPr>
        <p:txBody>
          <a:bodyPr>
            <a:normAutofit/>
          </a:bodyPr>
          <a:lstStyle/>
          <a:p>
            <a:pPr marL="1371600" lvl="3" indent="0" algn="l">
              <a:buNone/>
            </a:pPr>
            <a:r>
              <a:rPr sz="3200" dirty="0"/>
              <a:t>故意</a:t>
            </a:r>
            <a:endParaRPr sz="3200" dirty="0"/>
          </a:p>
          <a:p>
            <a:pPr marL="1371600" lvl="3" indent="0" algn="l">
              <a:buNone/>
            </a:pPr>
            <a:r>
              <a:rPr sz="3200" dirty="0"/>
              <a:t>故意乱扔垃圾。</a:t>
            </a:r>
            <a:endParaRPr sz="3200" dirty="0"/>
          </a:p>
          <a:p>
            <a:pPr marL="1371600" lvl="3" indent="0" algn="l">
              <a:buNone/>
            </a:pPr>
            <a:endParaRPr sz="3200" dirty="0"/>
          </a:p>
          <a:p>
            <a:pPr marL="1371600" lvl="3" indent="0" algn="l">
              <a:buNone/>
            </a:pPr>
            <a:r>
              <a:rPr sz="3200" dirty="0"/>
              <a:t>敲打</a:t>
            </a:r>
            <a:endParaRPr sz="3200" dirty="0"/>
          </a:p>
          <a:p>
            <a:pPr marL="1371600" lvl="3" indent="0" algn="l">
              <a:buNone/>
            </a:pPr>
            <a:r>
              <a:rPr sz="3200" dirty="0"/>
              <a:t>敲门</a:t>
            </a:r>
            <a:endParaRPr sz="3200" dirty="0"/>
          </a:p>
          <a:p>
            <a:pPr marL="1371600" lvl="3" indent="0" algn="l">
              <a:buNone/>
            </a:pPr>
            <a:endParaRPr sz="3200" dirty="0"/>
          </a:p>
          <a:p>
            <a:pPr marL="1371600" lvl="3" indent="0" algn="l">
              <a:buNone/>
            </a:pPr>
            <a:r>
              <a:rPr sz="3200" dirty="0"/>
              <a:t>通过</a:t>
            </a:r>
            <a:r>
              <a:rPr lang="en-US" altLang="zh-CN" sz="3200" dirty="0"/>
              <a:t>________</a:t>
            </a:r>
            <a:r>
              <a:rPr sz="3200" dirty="0">
                <a:solidFill>
                  <a:srgbClr val="FF0000"/>
                </a:solidFill>
              </a:rPr>
              <a:t>来</a:t>
            </a:r>
            <a:r>
              <a:rPr sz="3200" dirty="0"/>
              <a:t>引起父母的注意。</a:t>
            </a:r>
            <a:endParaRPr sz="3200" dirty="0"/>
          </a:p>
        </p:txBody>
      </p:sp>
      <p:sp>
        <p:nvSpPr>
          <p:cNvPr id="7" name="矩形 6"/>
          <p:cNvSpPr/>
          <p:nvPr/>
        </p:nvSpPr>
        <p:spPr>
          <a:xfrm>
            <a:off x="4189730" y="5004435"/>
            <a:ext cx="2408555" cy="67627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>
                <a:solidFill>
                  <a:schemeClr val="tx1"/>
                </a:solidFill>
                <a:highlight>
                  <a:srgbClr val="00FFFF"/>
                </a:highlight>
              </a:rPr>
              <a:t>in order to</a:t>
            </a:r>
            <a:endParaRPr lang="en-US" altLang="zh-CN" sz="3200">
              <a:solidFill>
                <a:schemeClr val="tx1"/>
              </a:solidFill>
              <a:highlight>
                <a:srgbClr val="00FFFF"/>
              </a:highlight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777296"/>
            <a:ext cx="10968990" cy="705485"/>
          </a:xfrm>
        </p:spPr>
        <p:txBody>
          <a:bodyPr>
            <a:normAutofit fontScale="90000"/>
          </a:bodyPr>
          <a:lstStyle/>
          <a:p>
            <a:r>
              <a:rPr b="0" dirty="0"/>
              <a:t>在这种情况下，建议父母先不要生气，应该停下手中的事情，陪孩子整理整理东西，和他们聊聊天儿，弄清楚他们的</a:t>
            </a:r>
            <a:r>
              <a:rPr b="0" dirty="0"/>
              <a:t>问题。</a:t>
            </a:r>
            <a:endParaRPr b="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579050" y="2098785"/>
            <a:ext cx="10969200" cy="4759200"/>
          </a:xfrm>
        </p:spPr>
        <p:txBody>
          <a:bodyPr>
            <a:normAutofit/>
          </a:bodyPr>
          <a:lstStyle/>
          <a:p>
            <a:pPr lvl="3" algn="l"/>
            <a:r>
              <a:rPr sz="3200" dirty="0"/>
              <a:t>在这种</a:t>
            </a:r>
            <a:r>
              <a:rPr sz="3200" dirty="0"/>
              <a:t>情况下</a:t>
            </a:r>
            <a:endParaRPr sz="3200" dirty="0"/>
          </a:p>
          <a:p>
            <a:pPr lvl="3" algn="l"/>
            <a:r>
              <a:rPr sz="3200" dirty="0"/>
              <a:t>建议➡️</a:t>
            </a:r>
            <a:r>
              <a:rPr sz="3200" dirty="0"/>
              <a:t>提建议</a:t>
            </a:r>
            <a:endParaRPr sz="3200" dirty="0"/>
          </a:p>
          <a:p>
            <a:pPr lvl="3" algn="l"/>
            <a:r>
              <a:rPr sz="3200" dirty="0"/>
              <a:t>手中的</a:t>
            </a:r>
            <a:r>
              <a:rPr sz="3200" dirty="0"/>
              <a:t>事情</a:t>
            </a:r>
            <a:endParaRPr sz="3200" dirty="0"/>
          </a:p>
          <a:p>
            <a:pPr lvl="3" algn="l"/>
            <a:r>
              <a:rPr sz="3200" dirty="0"/>
              <a:t>陪孩子</a:t>
            </a:r>
            <a:endParaRPr sz="3200" dirty="0"/>
          </a:p>
          <a:p>
            <a:pPr lvl="3" algn="l"/>
            <a:r>
              <a:rPr sz="3200" dirty="0"/>
              <a:t>整理东西</a:t>
            </a:r>
            <a:endParaRPr sz="3200" dirty="0"/>
          </a:p>
          <a:p>
            <a:pPr lvl="3" algn="l"/>
            <a:r>
              <a:rPr sz="3200" dirty="0"/>
              <a:t>整理</a:t>
            </a:r>
            <a:r>
              <a:rPr lang="en-US" altLang="zh-CN" sz="3200" dirty="0"/>
              <a:t> vs </a:t>
            </a:r>
            <a:r>
              <a:rPr sz="3200" dirty="0"/>
              <a:t>整齐</a:t>
            </a:r>
            <a:endParaRPr sz="3200" dirty="0"/>
          </a:p>
          <a:p>
            <a:pPr marL="1371600" lvl="3" indent="0" algn="l">
              <a:buNone/>
            </a:pPr>
            <a:endParaRPr sz="3200" dirty="0"/>
          </a:p>
          <a:p>
            <a:pPr marL="1371600" lvl="3" indent="0" algn="l">
              <a:buNone/>
            </a:pPr>
            <a:endParaRPr sz="3200" dirty="0"/>
          </a:p>
        </p:txBody>
      </p:sp>
      <p:sp>
        <p:nvSpPr>
          <p:cNvPr id="4" name="矩形 3"/>
          <p:cNvSpPr/>
          <p:nvPr/>
        </p:nvSpPr>
        <p:spPr>
          <a:xfrm>
            <a:off x="4057015" y="1656080"/>
            <a:ext cx="7307580" cy="125349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>
                <a:solidFill>
                  <a:schemeClr val="tx1"/>
                </a:solidFill>
              </a:rPr>
              <a:t>在这种情况下，父母应该要怎么做？</a:t>
            </a:r>
            <a:endParaRPr lang="zh-CN" altLang="en-US" sz="3600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57015" y="3185160"/>
            <a:ext cx="7307580" cy="125349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>
                <a:solidFill>
                  <a:schemeClr val="tx1"/>
                </a:solidFill>
              </a:rPr>
              <a:t>你还记得你小时候父母是怎么做的吗？</a:t>
            </a:r>
            <a:endParaRPr lang="zh-CN" altLang="en-US" sz="360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57650" y="4713605"/>
            <a:ext cx="7307580" cy="171513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>
                <a:solidFill>
                  <a:schemeClr val="tx1"/>
                </a:solidFill>
              </a:rPr>
              <a:t>如果你以后成为父亲</a:t>
            </a:r>
            <a:r>
              <a:rPr lang="en-US" altLang="zh-CN" sz="3600">
                <a:solidFill>
                  <a:schemeClr val="tx1"/>
                </a:solidFill>
              </a:rPr>
              <a:t>/</a:t>
            </a:r>
            <a:r>
              <a:rPr lang="zh-CN" altLang="en-US" sz="3600">
                <a:solidFill>
                  <a:schemeClr val="tx1"/>
                </a:solidFill>
              </a:rPr>
              <a:t>母亲，在这种情况下，你会怎么做？</a:t>
            </a:r>
            <a:endParaRPr lang="zh-CN" altLang="en-US" sz="360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777296"/>
            <a:ext cx="10968990" cy="705485"/>
          </a:xfrm>
        </p:spPr>
        <p:txBody>
          <a:bodyPr>
            <a:normAutofit/>
          </a:bodyPr>
          <a:lstStyle/>
          <a:p>
            <a:r>
              <a:rPr b="0" dirty="0"/>
              <a:t>父母的关心，可以让孩子心情愉快</a:t>
            </a:r>
            <a:r>
              <a:rPr b="0" dirty="0"/>
              <a:t>起来。</a:t>
            </a:r>
            <a:endParaRPr b="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8885" y="1997710"/>
            <a:ext cx="6652260" cy="36893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10260" y="1918970"/>
            <a:ext cx="382778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愉快起来？</a:t>
            </a:r>
            <a:endParaRPr lang="zh-CN" altLang="en-US" sz="2800"/>
          </a:p>
          <a:p>
            <a:endParaRPr lang="zh-CN" altLang="en-US" sz="2800"/>
          </a:p>
          <a:p>
            <a:r>
              <a:rPr lang="en-US" altLang="zh-CN" sz="2800"/>
              <a:t>______</a:t>
            </a:r>
            <a:r>
              <a:rPr lang="zh-CN" altLang="en-US" sz="2800"/>
              <a:t>，可以让孩子心情愉快</a:t>
            </a:r>
            <a:r>
              <a:rPr lang="zh-CN" altLang="en-US" sz="2800"/>
              <a:t>起来。</a:t>
            </a:r>
            <a:endParaRPr lang="zh-CN" altLang="en-US" sz="2800"/>
          </a:p>
        </p:txBody>
      </p:sp>
      <p:sp>
        <p:nvSpPr>
          <p:cNvPr id="10" name="文本框 9"/>
          <p:cNvSpPr txBox="1"/>
          <p:nvPr/>
        </p:nvSpPr>
        <p:spPr>
          <a:xfrm>
            <a:off x="810260" y="4322445"/>
            <a:ext cx="382778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句子</a:t>
            </a:r>
            <a:r>
              <a:rPr lang="zh-CN" altLang="en-US" sz="2800"/>
              <a:t>接龙：</a:t>
            </a:r>
            <a:endParaRPr lang="zh-CN" altLang="en-US" sz="2800"/>
          </a:p>
          <a:p>
            <a:r>
              <a:rPr lang="zh-CN" altLang="en-US" sz="2800"/>
              <a:t>心情愉快起来</a:t>
            </a:r>
            <a:r>
              <a:rPr lang="en-US" altLang="zh-CN" sz="2800"/>
              <a:t>......</a:t>
            </a:r>
            <a:endParaRPr lang="en-US" altLang="zh-CN" sz="280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777296"/>
            <a:ext cx="10968990" cy="705485"/>
          </a:xfrm>
        </p:spPr>
        <p:txBody>
          <a:bodyPr>
            <a:normAutofit fontScale="90000"/>
          </a:bodyPr>
          <a:lstStyle/>
          <a:p>
            <a:r>
              <a:rPr b="0" dirty="0"/>
              <a:t>教育孩子应该选择合适的教育方法，最好不要为了解决问题而骗</a:t>
            </a:r>
            <a:r>
              <a:rPr b="0" dirty="0"/>
              <a:t>孩子。</a:t>
            </a:r>
            <a:endParaRPr b="0" dirty="0"/>
          </a:p>
        </p:txBody>
      </p:sp>
      <p:sp>
        <p:nvSpPr>
          <p:cNvPr id="9" name="文本框 8"/>
          <p:cNvSpPr txBox="1"/>
          <p:nvPr/>
        </p:nvSpPr>
        <p:spPr>
          <a:xfrm>
            <a:off x="810260" y="1918970"/>
            <a:ext cx="38277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教育孩子应该怎么</a:t>
            </a:r>
            <a:r>
              <a:rPr lang="zh-CN" altLang="en-US" sz="2800"/>
              <a:t>做？</a:t>
            </a:r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810260" y="2755900"/>
            <a:ext cx="38277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_______</a:t>
            </a:r>
            <a:r>
              <a:rPr lang="zh-CN" altLang="en-US" sz="2800"/>
              <a:t>的教育</a:t>
            </a:r>
            <a:r>
              <a:rPr lang="zh-CN" altLang="en-US" sz="2800"/>
              <a:t>方法</a:t>
            </a:r>
            <a:endParaRPr lang="zh-CN" altLang="en-US" sz="2800"/>
          </a:p>
        </p:txBody>
      </p:sp>
      <p:cxnSp>
        <p:nvCxnSpPr>
          <p:cNvPr id="6" name="直接连接符 5"/>
          <p:cNvCxnSpPr/>
          <p:nvPr/>
        </p:nvCxnSpPr>
        <p:spPr>
          <a:xfrm>
            <a:off x="7871460" y="1094105"/>
            <a:ext cx="17157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7524750" y="1259205"/>
            <a:ext cx="2260600" cy="46228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accent6">
                    <a:lumMod val="50000"/>
                  </a:schemeClr>
                </a:solidFill>
              </a:rPr>
              <a:t>千万别</a:t>
            </a:r>
            <a:endParaRPr lang="zh-CN" altLang="en-US" sz="28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10260" y="3846830"/>
            <a:ext cx="38277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______</a:t>
            </a:r>
            <a:r>
              <a:rPr lang="zh-CN" altLang="en-US" sz="2800"/>
              <a:t>问题</a:t>
            </a:r>
            <a:endParaRPr lang="zh-CN" altLang="en-US" sz="2800"/>
          </a:p>
        </p:txBody>
      </p:sp>
      <p:sp>
        <p:nvSpPr>
          <p:cNvPr id="12" name="矩形 11"/>
          <p:cNvSpPr/>
          <p:nvPr/>
        </p:nvSpPr>
        <p:spPr>
          <a:xfrm>
            <a:off x="892810" y="4624705"/>
            <a:ext cx="2408555" cy="202946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>
              <a:solidFill>
                <a:schemeClr val="tx1"/>
              </a:solidFill>
            </a:endParaRPr>
          </a:p>
          <a:p>
            <a:pPr algn="ctr"/>
            <a:r>
              <a:rPr lang="zh-CN" altLang="en-US" sz="2400">
                <a:solidFill>
                  <a:schemeClr val="tx1"/>
                </a:solidFill>
              </a:rPr>
              <a:t>发现问题</a:t>
            </a:r>
            <a:endParaRPr lang="zh-CN" altLang="en-US" sz="2400">
              <a:solidFill>
                <a:schemeClr val="tx1"/>
              </a:solidFill>
            </a:endParaRPr>
          </a:p>
          <a:p>
            <a:pPr algn="ctr"/>
            <a:endParaRPr lang="zh-CN" altLang="en-US" sz="2400">
              <a:solidFill>
                <a:schemeClr val="tx1"/>
              </a:solidFill>
            </a:endParaRPr>
          </a:p>
          <a:p>
            <a:pPr algn="ctr"/>
            <a:r>
              <a:rPr lang="zh-CN" altLang="en-US" sz="2400">
                <a:solidFill>
                  <a:schemeClr val="tx1"/>
                </a:solidFill>
              </a:rPr>
              <a:t>解决问题</a:t>
            </a:r>
            <a:endParaRPr lang="zh-CN" altLang="en-US" sz="2400">
              <a:solidFill>
                <a:schemeClr val="tx1"/>
              </a:solidFill>
            </a:endParaRPr>
          </a:p>
          <a:p>
            <a:pPr algn="ctr"/>
            <a:endParaRPr lang="zh-CN" altLang="en-US" sz="2400">
              <a:solidFill>
                <a:schemeClr val="tx1"/>
              </a:solidFill>
            </a:endParaRPr>
          </a:p>
          <a:p>
            <a:pPr algn="ctr"/>
            <a:r>
              <a:rPr lang="zh-CN" altLang="en-US" sz="2400">
                <a:solidFill>
                  <a:schemeClr val="tx1"/>
                </a:solidFill>
              </a:rPr>
              <a:t>解释问题</a:t>
            </a:r>
            <a:endParaRPr lang="zh-CN" altLang="en-US" sz="2400">
              <a:solidFill>
                <a:schemeClr val="tx1"/>
              </a:solidFill>
            </a:endParaRPr>
          </a:p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869180" y="3072130"/>
            <a:ext cx="6450330" cy="118745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>
                <a:solidFill>
                  <a:schemeClr val="tx1"/>
                </a:solidFill>
              </a:rPr>
              <a:t>合适的教育方法应该是怎么样的？</a:t>
            </a:r>
            <a:endParaRPr lang="zh-CN" altLang="en-US" sz="320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777296"/>
            <a:ext cx="10968990" cy="705485"/>
          </a:xfrm>
        </p:spPr>
        <p:txBody>
          <a:bodyPr>
            <a:normAutofit fontScale="90000"/>
          </a:bodyPr>
          <a:lstStyle/>
          <a:p>
            <a:r>
              <a:rPr b="0" dirty="0"/>
              <a:t>这是因为儿童缺少判断能力，看到父母骗人，他们也会学着说</a:t>
            </a:r>
            <a:r>
              <a:rPr b="0" dirty="0"/>
              <a:t>假话。</a:t>
            </a:r>
            <a:endParaRPr b="0" dirty="0"/>
          </a:p>
        </p:txBody>
      </p:sp>
      <p:sp>
        <p:nvSpPr>
          <p:cNvPr id="9" name="文本框 8"/>
          <p:cNvSpPr txBox="1"/>
          <p:nvPr/>
        </p:nvSpPr>
        <p:spPr>
          <a:xfrm>
            <a:off x="810260" y="1918970"/>
            <a:ext cx="38277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说假话</a:t>
            </a:r>
            <a:r>
              <a:rPr lang="en-US" altLang="zh-CN" sz="3600"/>
              <a:t>=</a:t>
            </a:r>
            <a:r>
              <a:rPr lang="zh-CN" altLang="en-US" sz="3600"/>
              <a:t>说谎</a:t>
            </a:r>
            <a:endParaRPr lang="zh-CN" altLang="en-US" sz="3600"/>
          </a:p>
        </p:txBody>
      </p:sp>
      <p:sp>
        <p:nvSpPr>
          <p:cNvPr id="3" name="文本框 2"/>
          <p:cNvSpPr txBox="1"/>
          <p:nvPr/>
        </p:nvSpPr>
        <p:spPr>
          <a:xfrm>
            <a:off x="810260" y="2882900"/>
            <a:ext cx="38277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3600"/>
              <a:t>_______能力</a:t>
            </a:r>
            <a:endParaRPr lang="zh-CN" altLang="en-US" sz="3600"/>
          </a:p>
        </p:txBody>
      </p:sp>
      <p:sp>
        <p:nvSpPr>
          <p:cNvPr id="11" name="文本框 10"/>
          <p:cNvSpPr txBox="1"/>
          <p:nvPr/>
        </p:nvSpPr>
        <p:spPr>
          <a:xfrm>
            <a:off x="608330" y="3846830"/>
            <a:ext cx="38277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3600"/>
              <a:t>缺少__________</a:t>
            </a:r>
            <a:endParaRPr lang="zh-CN" altLang="en-US" sz="3600"/>
          </a:p>
        </p:txBody>
      </p:sp>
      <p:sp>
        <p:nvSpPr>
          <p:cNvPr id="12" name="矩形 11"/>
          <p:cNvSpPr/>
          <p:nvPr/>
        </p:nvSpPr>
        <p:spPr>
          <a:xfrm>
            <a:off x="892810" y="4624705"/>
            <a:ext cx="2408555" cy="202946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 u="sng">
              <a:solidFill>
                <a:schemeClr val="tx1"/>
              </a:solidFill>
            </a:endParaRPr>
          </a:p>
          <a:p>
            <a:pPr algn="ctr"/>
            <a:r>
              <a:rPr lang="zh-CN" altLang="en-US" sz="2400" u="sng">
                <a:solidFill>
                  <a:schemeClr val="tx1"/>
                </a:solidFill>
              </a:rPr>
              <a:t>发现问题</a:t>
            </a:r>
            <a:endParaRPr lang="zh-CN" altLang="en-US" sz="2400" u="sng">
              <a:solidFill>
                <a:schemeClr val="tx1"/>
              </a:solidFill>
            </a:endParaRPr>
          </a:p>
          <a:p>
            <a:pPr algn="ctr"/>
            <a:endParaRPr lang="zh-CN" altLang="en-US" sz="2400" u="sng">
              <a:solidFill>
                <a:schemeClr val="tx1"/>
              </a:solidFill>
            </a:endParaRPr>
          </a:p>
          <a:p>
            <a:pPr algn="ctr"/>
            <a:r>
              <a:rPr lang="zh-CN" altLang="en-US" sz="2400" u="sng">
                <a:solidFill>
                  <a:schemeClr val="tx1"/>
                </a:solidFill>
              </a:rPr>
              <a:t>解决问题</a:t>
            </a:r>
            <a:endParaRPr lang="zh-CN" altLang="en-US" sz="2400" u="sng">
              <a:solidFill>
                <a:schemeClr val="tx1"/>
              </a:solidFill>
            </a:endParaRPr>
          </a:p>
          <a:p>
            <a:pPr algn="ctr"/>
            <a:endParaRPr lang="zh-CN" altLang="en-US" sz="2400" u="sng">
              <a:solidFill>
                <a:schemeClr val="tx1"/>
              </a:solidFill>
            </a:endParaRPr>
          </a:p>
          <a:p>
            <a:pPr algn="ctr"/>
            <a:r>
              <a:rPr lang="zh-CN" altLang="en-US" sz="2400" u="sng">
                <a:solidFill>
                  <a:schemeClr val="tx1"/>
                </a:solidFill>
              </a:rPr>
              <a:t>解释问题</a:t>
            </a:r>
            <a:endParaRPr lang="zh-CN" altLang="en-US" sz="2400" u="sng">
              <a:solidFill>
                <a:schemeClr val="tx1"/>
              </a:solidFill>
            </a:endParaRPr>
          </a:p>
          <a:p>
            <a:pPr algn="ctr"/>
            <a:endParaRPr lang="zh-CN" altLang="en-US" sz="2400" u="sng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869180" y="2882900"/>
            <a:ext cx="6450330" cy="2325370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4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3200">
                <a:solidFill>
                  <a:schemeClr val="tx1"/>
                </a:solidFill>
              </a:rPr>
              <a:t>你会喜欢说假话还是</a:t>
            </a:r>
            <a:r>
              <a:rPr lang="zh-CN" altLang="en-US" sz="3200">
                <a:solidFill>
                  <a:schemeClr val="tx1"/>
                </a:solidFill>
              </a:rPr>
              <a:t>说真话？</a:t>
            </a:r>
            <a:endParaRPr lang="zh-CN" altLang="en-US" sz="3200">
              <a:solidFill>
                <a:schemeClr val="tx1"/>
              </a:solidFill>
            </a:endParaRPr>
          </a:p>
          <a:p>
            <a:pPr algn="ctr"/>
            <a:r>
              <a:rPr lang="zh-CN" altLang="en-US" sz="3200">
                <a:solidFill>
                  <a:schemeClr val="tx1"/>
                </a:solidFill>
              </a:rPr>
              <a:t>你什么时候会说</a:t>
            </a:r>
            <a:r>
              <a:rPr lang="zh-CN" altLang="en-US" sz="3200">
                <a:solidFill>
                  <a:schemeClr val="tx1"/>
                </a:solidFill>
              </a:rPr>
              <a:t>假话？</a:t>
            </a:r>
            <a:endParaRPr lang="zh-CN" altLang="en-US" sz="3200">
              <a:solidFill>
                <a:schemeClr val="tx1"/>
              </a:solidFill>
            </a:endParaRPr>
          </a:p>
          <a:p>
            <a:pPr algn="ctr"/>
            <a:r>
              <a:rPr lang="zh-CN" altLang="en-US" sz="3200">
                <a:solidFill>
                  <a:schemeClr val="tx1"/>
                </a:solidFill>
              </a:rPr>
              <a:t>你什么时候会说真</a:t>
            </a:r>
            <a:r>
              <a:rPr lang="zh-CN" altLang="en-US" sz="3200">
                <a:solidFill>
                  <a:schemeClr val="tx1"/>
                </a:solidFill>
              </a:rPr>
              <a:t>话？</a:t>
            </a:r>
            <a:endParaRPr lang="zh-CN" altLang="en-US" sz="3200">
              <a:solidFill>
                <a:schemeClr val="tx1"/>
              </a:solidFill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3416935" y="1174750"/>
            <a:ext cx="265620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3416935" y="1374775"/>
            <a:ext cx="3431540" cy="544195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6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tx1"/>
                </a:solidFill>
              </a:rPr>
              <a:t>不能正确判断</a:t>
            </a:r>
            <a:endParaRPr lang="zh-CN" altLang="en-US" sz="280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TW" b="1" u="sng" dirty="0"/>
              <a:t>起来</a:t>
            </a:r>
            <a:r>
              <a:rPr lang="en-US" altLang="zh-CN" b="1" u="sng" dirty="0"/>
              <a:t> v</a:t>
            </a:r>
            <a:endParaRPr lang="en-US" altLang="zh-CN" b="1" u="sng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简单</a:t>
            </a:r>
            <a:endParaRPr lang="en-US" altLang="zh-TW" dirty="0"/>
          </a:p>
          <a:p>
            <a:r>
              <a:rPr lang="zh-TW" altLang="en-US" dirty="0"/>
              <a:t>表示</a:t>
            </a:r>
            <a:r>
              <a:rPr lang="zh-TW" altLang="en-US" dirty="0">
                <a:highlight>
                  <a:srgbClr val="FFFF00"/>
                </a:highlight>
              </a:rPr>
              <a:t>动作的方向从下到上</a:t>
            </a:r>
            <a:r>
              <a:rPr lang="zh-TW" altLang="en-US" dirty="0"/>
              <a:t>。</a:t>
            </a:r>
            <a:endParaRPr lang="en-US" altLang="zh-TW" dirty="0"/>
          </a:p>
        </p:txBody>
      </p:sp>
      <p:sp>
        <p:nvSpPr>
          <p:cNvPr id="4" name="矩形 3"/>
          <p:cNvSpPr/>
          <p:nvPr/>
        </p:nvSpPr>
        <p:spPr>
          <a:xfrm>
            <a:off x="10744200" y="247232"/>
            <a:ext cx="1219200" cy="15783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000" dirty="0">
                <a:solidFill>
                  <a:sysClr val="windowText" lastClr="000000"/>
                </a:solidFill>
              </a:rPr>
              <a:t>1.</a:t>
            </a:r>
            <a:endParaRPr lang="zh-TW" altLang="en-US" sz="6000" dirty="0">
              <a:solidFill>
                <a:sysClr val="windowText" lastClr="00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8235" y="2828290"/>
            <a:ext cx="4420870" cy="36449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037580" y="1770380"/>
            <a:ext cx="4371975" cy="95694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400"/>
              <a:t>起来</a:t>
            </a:r>
            <a:r>
              <a:rPr lang="en-US" altLang="zh-CN" sz="4400"/>
              <a:t> vs </a:t>
            </a:r>
            <a:r>
              <a:rPr lang="zh-CN" altLang="en-US" sz="4400"/>
              <a:t>一起来</a:t>
            </a:r>
            <a:endParaRPr lang="zh-CN" altLang="en-US" sz="4400"/>
          </a:p>
        </p:txBody>
      </p:sp>
      <p:sp>
        <p:nvSpPr>
          <p:cNvPr id="7" name="矩形 6"/>
          <p:cNvSpPr/>
          <p:nvPr/>
        </p:nvSpPr>
        <p:spPr>
          <a:xfrm>
            <a:off x="5361305" y="3122930"/>
            <a:ext cx="6602095" cy="221170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marL="571500" indent="-571500" algn="l">
              <a:buFont typeface="Arial" panose="020B0704020202020204" pitchFamily="34" charset="0"/>
              <a:buChar char="•"/>
            </a:pPr>
            <a:r>
              <a:rPr lang="zh-CN" altLang="en-US" sz="4000"/>
              <a:t>快</a:t>
            </a:r>
            <a:r>
              <a:rPr lang="zh-CN" altLang="en-US" sz="4000">
                <a:solidFill>
                  <a:schemeClr val="tx1"/>
                </a:solidFill>
                <a:highlight>
                  <a:srgbClr val="FFFF00"/>
                </a:highlight>
              </a:rPr>
              <a:t>起来</a:t>
            </a:r>
            <a:r>
              <a:rPr lang="zh-CN" altLang="en-US" sz="4000"/>
              <a:t>！上早课要迟到了！</a:t>
            </a:r>
            <a:endParaRPr lang="zh-CN" altLang="en-US" sz="4000"/>
          </a:p>
          <a:p>
            <a:pPr marL="571500" indent="-571500" algn="l">
              <a:buFont typeface="Arial" panose="020B0704020202020204" pitchFamily="34" charset="0"/>
              <a:buChar char="•"/>
            </a:pPr>
            <a:r>
              <a:rPr lang="zh-CN" altLang="en-US" sz="4000"/>
              <a:t>快</a:t>
            </a:r>
            <a:r>
              <a:rPr lang="zh-CN" altLang="en-US" sz="4000">
                <a:solidFill>
                  <a:schemeClr val="tx1"/>
                </a:solidFill>
                <a:highlight>
                  <a:srgbClr val="FFFF00"/>
                </a:highlight>
              </a:rPr>
              <a:t>一起来</a:t>
            </a:r>
            <a:r>
              <a:rPr lang="zh-CN" altLang="en-US" sz="4000"/>
              <a:t>唱歌跳舞吧！</a:t>
            </a:r>
            <a:endParaRPr lang="zh-CN" altLang="en-US" sz="40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1995805" y="711200"/>
            <a:ext cx="45370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highlight>
                  <a:srgbClr val="FFFF00"/>
                </a:highlight>
              </a:rPr>
              <a:t>V+ </a:t>
            </a:r>
            <a:r>
              <a:rPr lang="zh-CN" altLang="en-US" sz="4800">
                <a:highlight>
                  <a:srgbClr val="FFFF00"/>
                </a:highlight>
              </a:rPr>
              <a:t>起来</a:t>
            </a:r>
            <a:endParaRPr lang="zh-CN" altLang="en-US" sz="4800">
              <a:highlight>
                <a:srgbClr val="FFFF00"/>
              </a:highlight>
            </a:endParaRPr>
          </a:p>
          <a:p>
            <a:endParaRPr lang="zh-CN" altLang="en-US" sz="4800">
              <a:highlight>
                <a:srgbClr val="FFFF00"/>
              </a:highlight>
            </a:endParaRPr>
          </a:p>
        </p:txBody>
      </p:sp>
      <p:sp>
        <p:nvSpPr>
          <p:cNvPr id="8" name="矩形 7"/>
          <p:cNvSpPr/>
          <p:nvPr/>
        </p:nvSpPr>
        <p:spPr>
          <a:xfrm>
            <a:off x="989965" y="1816735"/>
            <a:ext cx="4865370" cy="57721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/>
              <a:t>as complement of direction</a:t>
            </a:r>
            <a:endParaRPr lang="en-US" altLang="zh-CN" sz="2800"/>
          </a:p>
        </p:txBody>
      </p:sp>
      <p:sp>
        <p:nvSpPr>
          <p:cNvPr id="9" name="文本框 8"/>
          <p:cNvSpPr txBox="1"/>
          <p:nvPr/>
        </p:nvSpPr>
        <p:spPr>
          <a:xfrm>
            <a:off x="972820" y="2691130"/>
            <a:ext cx="448754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你这样躺着看书对眼睛不好，快</a:t>
            </a:r>
            <a:r>
              <a:rPr lang="zh-CN" altLang="en-US" sz="3600">
                <a:highlight>
                  <a:srgbClr val="FFFF00"/>
                </a:highlight>
              </a:rPr>
              <a:t>坐起来</a:t>
            </a:r>
            <a:r>
              <a:rPr lang="zh-CN" altLang="en-US" sz="3600"/>
              <a:t>！</a:t>
            </a:r>
            <a:endParaRPr lang="zh-CN" altLang="en-US" sz="3600"/>
          </a:p>
          <a:p>
            <a:endParaRPr lang="zh-CN" altLang="en-US" sz="3600"/>
          </a:p>
          <a:p>
            <a:r>
              <a:rPr lang="zh-CN" altLang="en-US" sz="3600"/>
              <a:t>需要长时间坐着工作的人，一小时左右一定要</a:t>
            </a:r>
            <a:r>
              <a:rPr lang="zh-CN" altLang="en-US" sz="3600">
                <a:highlight>
                  <a:srgbClr val="FFFF00"/>
                </a:highlight>
              </a:rPr>
              <a:t>站起来</a:t>
            </a:r>
            <a:r>
              <a:rPr lang="zh-CN" altLang="en-US" sz="3600"/>
              <a:t>活动活动。</a:t>
            </a:r>
            <a:endParaRPr lang="zh-CN" altLang="en-US" sz="3600"/>
          </a:p>
        </p:txBody>
      </p:sp>
      <p:sp>
        <p:nvSpPr>
          <p:cNvPr id="11" name="矩形 10"/>
          <p:cNvSpPr/>
          <p:nvPr/>
        </p:nvSpPr>
        <p:spPr>
          <a:xfrm>
            <a:off x="6560185" y="1816735"/>
            <a:ext cx="5278120" cy="57721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/>
              <a:t>as complement of possibility</a:t>
            </a:r>
            <a:endParaRPr lang="en-US" altLang="zh-CN" sz="2800"/>
          </a:p>
        </p:txBody>
      </p:sp>
      <p:sp>
        <p:nvSpPr>
          <p:cNvPr id="14" name="文本框 13"/>
          <p:cNvSpPr txBox="1"/>
          <p:nvPr/>
        </p:nvSpPr>
        <p:spPr>
          <a:xfrm>
            <a:off x="6631305" y="2757170"/>
            <a:ext cx="46196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3600"/>
              <a:t>我腰受伤了，我只能躺着，</a:t>
            </a:r>
            <a:r>
              <a:rPr lang="zh-CN" altLang="en-US" sz="3600">
                <a:highlight>
                  <a:srgbClr val="FFFF00"/>
                </a:highlight>
              </a:rPr>
              <a:t>坐不起来</a:t>
            </a:r>
            <a:r>
              <a:rPr lang="zh-CN" altLang="en-US" sz="3600"/>
              <a:t>。</a:t>
            </a:r>
            <a:endParaRPr lang="zh-CN" altLang="en-US" sz="3600"/>
          </a:p>
        </p:txBody>
      </p:sp>
      <p:sp>
        <p:nvSpPr>
          <p:cNvPr id="15" name="文本框 14"/>
          <p:cNvSpPr txBox="1"/>
          <p:nvPr/>
        </p:nvSpPr>
        <p:spPr>
          <a:xfrm>
            <a:off x="6560185" y="4368800"/>
            <a:ext cx="46196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3600"/>
              <a:t>你的脚怎么样</a:t>
            </a:r>
            <a:r>
              <a:rPr lang="zh-CN" altLang="en-US" sz="3600"/>
              <a:t>了？</a:t>
            </a:r>
            <a:endParaRPr lang="zh-CN" altLang="en-US" sz="3600"/>
          </a:p>
          <a:p>
            <a:pPr algn="l">
              <a:buClrTx/>
              <a:buSzTx/>
              <a:buFontTx/>
            </a:pPr>
            <a:r>
              <a:rPr lang="zh-CN" altLang="en-US" sz="3600"/>
              <a:t>你</a:t>
            </a:r>
            <a:r>
              <a:rPr lang="zh-CN" altLang="en-US" sz="3600">
                <a:highlight>
                  <a:srgbClr val="FFFF00"/>
                </a:highlight>
              </a:rPr>
              <a:t>站得起来站不起来</a:t>
            </a:r>
            <a:r>
              <a:rPr lang="zh-CN" altLang="en-US" sz="3600"/>
              <a:t>？</a:t>
            </a:r>
            <a:endParaRPr lang="zh-CN" altLang="en-US" sz="360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u="sng" dirty="0"/>
              <a:t>V.</a:t>
            </a:r>
            <a:r>
              <a:rPr lang="zh-CN" altLang="zh-TW" u="sng" dirty="0"/>
              <a:t>起来</a:t>
            </a:r>
            <a:endParaRPr lang="zh-TW" altLang="en-US" u="sng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简单</a:t>
            </a:r>
            <a:endParaRPr lang="en-US" altLang="zh-TW" dirty="0"/>
          </a:p>
          <a:p>
            <a:r>
              <a:rPr lang="zh-TW" altLang="en-US" dirty="0"/>
              <a:t>表示</a:t>
            </a:r>
            <a:r>
              <a:rPr lang="zh-TW" altLang="en-US" dirty="0">
                <a:highlight>
                  <a:srgbClr val="FFFF00"/>
                </a:highlight>
              </a:rPr>
              <a:t>动作的方向从下到上</a:t>
            </a:r>
            <a:r>
              <a:rPr lang="zh-TW" altLang="en-US" dirty="0"/>
              <a:t>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困难</a:t>
            </a:r>
            <a:endParaRPr lang="en-US" altLang="zh-TW" dirty="0"/>
          </a:p>
          <a:p>
            <a:r>
              <a:rPr lang="zh-TW" altLang="en-US" dirty="0"/>
              <a:t>「想</a:t>
            </a:r>
            <a:r>
              <a:rPr lang="zh-CN" altLang="zh-TW" dirty="0"/>
              <a:t>起来</a:t>
            </a:r>
            <a:r>
              <a:rPr lang="zh-TW" altLang="en-US" dirty="0"/>
              <a:t>」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表示从所有的记忆中</a:t>
            </a:r>
            <a:r>
              <a:rPr lang="zh-TW" altLang="en-US" dirty="0">
                <a:highlight>
                  <a:srgbClr val="FFFF00"/>
                </a:highlight>
              </a:rPr>
              <a:t>找到</a:t>
            </a:r>
            <a:r>
              <a:rPr lang="zh-TW" altLang="en-US" dirty="0"/>
              <a:t>你要的讯息。</a:t>
            </a:r>
            <a:endParaRPr lang="zh-TW" altLang="en-US" dirty="0"/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it means to recall somebody or something in the past.</a:t>
            </a:r>
            <a:endParaRPr lang="zh-TW" alt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0744200" y="247232"/>
            <a:ext cx="1219200" cy="15783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000" dirty="0">
                <a:solidFill>
                  <a:sysClr val="windowText" lastClr="000000"/>
                </a:solidFill>
              </a:rPr>
              <a:t>2.</a:t>
            </a:r>
            <a:endParaRPr lang="zh-TW" altLang="en-US" sz="60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4750435" y="623570"/>
            <a:ext cx="45370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highlight>
                  <a:srgbClr val="FFFF00"/>
                </a:highlight>
              </a:rPr>
              <a:t>想起来</a:t>
            </a:r>
            <a:endParaRPr lang="zh-CN" altLang="en-US" sz="4800">
              <a:highlight>
                <a:srgbClr val="FFFF00"/>
              </a:highlight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70255" y="2645410"/>
            <a:ext cx="105746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3600"/>
              <a:t>我突然</a:t>
            </a:r>
            <a:r>
              <a:rPr lang="zh-CN" altLang="en-US" sz="3600">
                <a:highlight>
                  <a:srgbClr val="FFFF00"/>
                </a:highlight>
              </a:rPr>
              <a:t>想起来</a:t>
            </a:r>
            <a:r>
              <a:rPr lang="zh-CN" altLang="en-US" sz="3600"/>
              <a:t>得去银行，所以不能陪你去</a:t>
            </a:r>
            <a:r>
              <a:rPr lang="zh-CN" altLang="en-US" sz="3600"/>
              <a:t>大使馆了。</a:t>
            </a:r>
            <a:endParaRPr lang="zh-CN" altLang="en-US" sz="3600"/>
          </a:p>
        </p:txBody>
      </p:sp>
      <p:sp>
        <p:nvSpPr>
          <p:cNvPr id="15" name="文本框 14"/>
          <p:cNvSpPr txBox="1"/>
          <p:nvPr/>
        </p:nvSpPr>
        <p:spPr>
          <a:xfrm>
            <a:off x="770255" y="4368800"/>
            <a:ext cx="109213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3600"/>
              <a:t>我</a:t>
            </a:r>
            <a:r>
              <a:rPr lang="zh-CN" altLang="en-US" sz="3600">
                <a:highlight>
                  <a:srgbClr val="FFFF00"/>
                </a:highlight>
              </a:rPr>
              <a:t>想起来</a:t>
            </a:r>
            <a:r>
              <a:rPr lang="zh-CN" altLang="en-US" sz="3600"/>
              <a:t>了，这孩子又聪明又可爱，你们教育得</a:t>
            </a:r>
            <a:r>
              <a:rPr lang="zh-CN" altLang="en-US" sz="3600"/>
              <a:t>真好！</a:t>
            </a:r>
            <a:endParaRPr lang="zh-CN" altLang="en-US" sz="3600"/>
          </a:p>
        </p:txBody>
      </p:sp>
      <p:sp>
        <p:nvSpPr>
          <p:cNvPr id="2" name="文本框 1"/>
          <p:cNvSpPr txBox="1"/>
          <p:nvPr/>
        </p:nvSpPr>
        <p:spPr>
          <a:xfrm>
            <a:off x="891540" y="1453515"/>
            <a:ext cx="1057465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TW" sz="3200" dirty="0">
                <a:solidFill>
                  <a:srgbClr val="FF0000"/>
                </a:solidFill>
                <a:sym typeface="+mn-ea"/>
              </a:rPr>
              <a:t>it means to recall somebody or something in the past.</a:t>
            </a:r>
            <a:endParaRPr lang="zh-TW" altLang="en-US" sz="3200" dirty="0">
              <a:solidFill>
                <a:srgbClr val="FF0000"/>
              </a:solidFill>
            </a:endParaRPr>
          </a:p>
          <a:p>
            <a:endParaRPr lang="zh-CN" altLang="en-US" sz="320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1170305" y="640080"/>
            <a:ext cx="45370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highlight>
                  <a:srgbClr val="FFFF00"/>
                </a:highlight>
              </a:rPr>
              <a:t>起来</a:t>
            </a:r>
            <a:endParaRPr lang="zh-CN" altLang="en-US" sz="4800">
              <a:highlight>
                <a:srgbClr val="FFFF00"/>
              </a:highligh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1560" y="1958975"/>
            <a:ext cx="10709275" cy="29552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16075" y="5231765"/>
            <a:ext cx="958532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https://resources.allsetlearning.com/chinese/grammar/%E8%B5%B7%E6%9D%A5</a:t>
            </a:r>
            <a:endParaRPr lang="zh-CN" altLang="en-US" sz="320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-1591310" y="-10160"/>
            <a:ext cx="3687445" cy="1325245"/>
            <a:chOff x="0" y="0"/>
            <a:chExt cx="7208" cy="7635"/>
          </a:xfrm>
        </p:grpSpPr>
        <p:sp>
          <p:nvSpPr>
            <p:cNvPr id="25" name="等腰三角形 24"/>
            <p:cNvSpPr/>
            <p:nvPr/>
          </p:nvSpPr>
          <p:spPr>
            <a:xfrm flipV="1">
              <a:off x="499" y="0"/>
              <a:ext cx="4993" cy="7635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等腰三角形 25"/>
            <p:cNvSpPr/>
            <p:nvPr/>
          </p:nvSpPr>
          <p:spPr>
            <a:xfrm flipV="1">
              <a:off x="2239" y="0"/>
              <a:ext cx="4969" cy="6250"/>
            </a:xfrm>
            <a:prstGeom prst="triangle">
              <a:avLst/>
            </a:prstGeom>
            <a:solidFill>
              <a:srgbClr val="E3A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等腰三角形 26"/>
            <p:cNvSpPr/>
            <p:nvPr/>
          </p:nvSpPr>
          <p:spPr>
            <a:xfrm flipV="1">
              <a:off x="0" y="0"/>
              <a:ext cx="4993" cy="7635"/>
            </a:xfrm>
            <a:prstGeom prst="triangle">
              <a:avLst/>
            </a:prstGeom>
            <a:solidFill>
              <a:srgbClr val="2A45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 flipH="1" flipV="1">
            <a:off x="10158730" y="5588635"/>
            <a:ext cx="3611245" cy="1269365"/>
            <a:chOff x="0" y="0"/>
            <a:chExt cx="7208" cy="7635"/>
          </a:xfrm>
        </p:grpSpPr>
        <p:sp>
          <p:nvSpPr>
            <p:cNvPr id="29" name="等腰三角形 28"/>
            <p:cNvSpPr/>
            <p:nvPr/>
          </p:nvSpPr>
          <p:spPr>
            <a:xfrm flipV="1">
              <a:off x="499" y="0"/>
              <a:ext cx="4993" cy="7635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等腰三角形 29"/>
            <p:cNvSpPr/>
            <p:nvPr/>
          </p:nvSpPr>
          <p:spPr>
            <a:xfrm flipV="1">
              <a:off x="2239" y="0"/>
              <a:ext cx="4969" cy="6250"/>
            </a:xfrm>
            <a:prstGeom prst="triangle">
              <a:avLst/>
            </a:prstGeom>
            <a:solidFill>
              <a:srgbClr val="E3A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等腰三角形 34"/>
            <p:cNvSpPr/>
            <p:nvPr/>
          </p:nvSpPr>
          <p:spPr>
            <a:xfrm flipV="1">
              <a:off x="0" y="0"/>
              <a:ext cx="4993" cy="7635"/>
            </a:xfrm>
            <a:prstGeom prst="triangle">
              <a:avLst/>
            </a:prstGeom>
            <a:solidFill>
              <a:srgbClr val="2A45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042764" y="4160147"/>
            <a:ext cx="8990965" cy="2486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dirty="0"/>
              <a:t>让孩子养成好习惯。</a:t>
            </a:r>
            <a:endParaRPr lang="zh-CN" altLang="en-US" sz="3600" dirty="0"/>
          </a:p>
          <a:p>
            <a:pPr algn="ctr">
              <a:lnSpc>
                <a:spcPct val="150000"/>
              </a:lnSpc>
            </a:pPr>
            <a:r>
              <a:rPr lang="zh-CN" altLang="en-US" sz="3600" dirty="0"/>
              <a:t>教育孩子学会安排时间。</a:t>
            </a:r>
            <a:endParaRPr lang="zh-CN" altLang="en-US" sz="3600" dirty="0"/>
          </a:p>
          <a:p>
            <a:pPr algn="ctr">
              <a:lnSpc>
                <a:spcPct val="150000"/>
              </a:lnSpc>
            </a:pPr>
            <a:r>
              <a:rPr lang="zh-CN" altLang="en-US" sz="3600" dirty="0"/>
              <a:t>多表扬孩子。</a:t>
            </a:r>
            <a:endParaRPr lang="zh-CN" altLang="en-US" sz="36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3570487" y="428353"/>
            <a:ext cx="6347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highlight>
                  <a:srgbClr val="00FFFF"/>
                </a:highlight>
              </a:rPr>
              <a:t>如何教育孩子？</a:t>
            </a:r>
            <a:endParaRPr lang="en-US" sz="3600" dirty="0">
              <a:highlight>
                <a:srgbClr val="00FFFF"/>
              </a:highlight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45834" y="1315085"/>
            <a:ext cx="3613680" cy="25812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1170305" y="640080"/>
            <a:ext cx="45370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highlight>
                  <a:srgbClr val="FFFF00"/>
                </a:highlight>
              </a:rPr>
              <a:t>起来</a:t>
            </a:r>
            <a:endParaRPr lang="zh-CN" altLang="en-US" sz="4800">
              <a:highlight>
                <a:srgbClr val="FFFF00"/>
              </a:highligh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5170" y="2212975"/>
            <a:ext cx="9585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（</a:t>
            </a:r>
            <a:r>
              <a:rPr lang="en-US" altLang="zh-CN" sz="2800"/>
              <a:t>1</a:t>
            </a:r>
            <a:r>
              <a:rPr lang="zh-CN" altLang="en-US" sz="2800"/>
              <a:t>）当那个男孩走过来邀请她跳舞时，</a:t>
            </a:r>
            <a:r>
              <a:rPr lang="en-US" altLang="zh-CN" sz="2800"/>
              <a:t>_________</a:t>
            </a:r>
            <a:r>
              <a:rPr lang="zh-CN" altLang="en-US" sz="2800"/>
              <a:t>。（起来）</a:t>
            </a:r>
            <a:endParaRPr lang="zh-CN" altLang="en-US" sz="2800"/>
          </a:p>
        </p:txBody>
      </p:sp>
      <p:sp>
        <p:nvSpPr>
          <p:cNvPr id="5" name="文本框 4"/>
          <p:cNvSpPr txBox="1"/>
          <p:nvPr/>
        </p:nvSpPr>
        <p:spPr>
          <a:xfrm>
            <a:off x="725170" y="3168015"/>
            <a:ext cx="105918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（</a:t>
            </a:r>
            <a:r>
              <a:rPr lang="en-US" altLang="zh-CN" sz="2800"/>
              <a:t>2</a:t>
            </a:r>
            <a:r>
              <a:rPr lang="zh-CN" altLang="en-US" sz="2800"/>
              <a:t>）你看见我钱包放哪儿了吗？</a:t>
            </a:r>
            <a:r>
              <a:rPr lang="en-US" altLang="zh-CN" sz="2800"/>
              <a:t>______________</a:t>
            </a:r>
            <a:r>
              <a:rPr lang="zh-CN" altLang="en-US" sz="2800"/>
              <a:t>。（</a:t>
            </a:r>
            <a:r>
              <a:rPr lang="zh-CN" altLang="en-US" sz="2800"/>
              <a:t>想起来）</a:t>
            </a:r>
            <a:endParaRPr lang="zh-CN" altLang="en-US" sz="2800"/>
          </a:p>
        </p:txBody>
      </p:sp>
      <p:sp>
        <p:nvSpPr>
          <p:cNvPr id="6" name="文本框 5"/>
          <p:cNvSpPr txBox="1"/>
          <p:nvPr/>
        </p:nvSpPr>
        <p:spPr>
          <a:xfrm>
            <a:off x="725170" y="4123055"/>
            <a:ext cx="105918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（</a:t>
            </a:r>
            <a:r>
              <a:rPr lang="en-US" altLang="zh-CN" sz="2800"/>
              <a:t>3</a:t>
            </a:r>
            <a:r>
              <a:rPr lang="zh-CN" altLang="en-US" sz="2800"/>
              <a:t>）每个人都对小时候有美好的回忆，</a:t>
            </a:r>
            <a:r>
              <a:rPr lang="en-US" altLang="zh-CN" sz="2800"/>
              <a:t>____________</a:t>
            </a:r>
            <a:r>
              <a:rPr lang="zh-CN" altLang="en-US" sz="2800"/>
              <a:t>。（</a:t>
            </a:r>
            <a:r>
              <a:rPr lang="zh-CN" altLang="en-US" sz="2800"/>
              <a:t>想起来）</a:t>
            </a:r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1170305" y="640080"/>
            <a:ext cx="45370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highlight>
                  <a:srgbClr val="FFFF00"/>
                </a:highlight>
              </a:rPr>
              <a:t>起来</a:t>
            </a:r>
            <a:endParaRPr lang="zh-CN" altLang="en-US" sz="4800">
              <a:highlight>
                <a:srgbClr val="FFFF00"/>
              </a:highligh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5170" y="2212975"/>
            <a:ext cx="9585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（</a:t>
            </a:r>
            <a:r>
              <a:rPr lang="en-US" altLang="zh-CN" sz="2800"/>
              <a:t>1</a:t>
            </a:r>
            <a:r>
              <a:rPr lang="zh-CN" altLang="en-US" sz="2800"/>
              <a:t>）当那个男孩走过来邀请她跳舞时，</a:t>
            </a:r>
            <a:r>
              <a:rPr lang="zh-CN" altLang="en-US" sz="2800">
                <a:solidFill>
                  <a:srgbClr val="FF0000"/>
                </a:solidFill>
              </a:rPr>
              <a:t>她站起来了</a:t>
            </a:r>
            <a:r>
              <a:rPr lang="zh-CN" altLang="en-US" sz="2800"/>
              <a:t>。（起来）</a:t>
            </a:r>
            <a:endParaRPr lang="zh-CN" altLang="en-US" sz="2800"/>
          </a:p>
        </p:txBody>
      </p:sp>
      <p:sp>
        <p:nvSpPr>
          <p:cNvPr id="5" name="文本框 4"/>
          <p:cNvSpPr txBox="1"/>
          <p:nvPr/>
        </p:nvSpPr>
        <p:spPr>
          <a:xfrm>
            <a:off x="725170" y="3168015"/>
            <a:ext cx="105918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（</a:t>
            </a:r>
            <a:r>
              <a:rPr lang="en-US" altLang="zh-CN" sz="2800"/>
              <a:t>2</a:t>
            </a:r>
            <a:r>
              <a:rPr lang="zh-CN" altLang="en-US" sz="2800"/>
              <a:t>）你看见我钱包放哪儿了吗？</a:t>
            </a:r>
            <a:r>
              <a:rPr lang="zh-CN" altLang="en-US" sz="2800">
                <a:solidFill>
                  <a:srgbClr val="FF0000"/>
                </a:solidFill>
              </a:rPr>
              <a:t>我想不起来了</a:t>
            </a:r>
            <a:r>
              <a:rPr lang="zh-CN" altLang="en-US" sz="2800"/>
              <a:t>。（</a:t>
            </a:r>
            <a:r>
              <a:rPr lang="zh-CN" altLang="en-US" sz="2800"/>
              <a:t>想起来）</a:t>
            </a:r>
            <a:endParaRPr lang="zh-CN" altLang="en-US" sz="2800"/>
          </a:p>
        </p:txBody>
      </p:sp>
      <p:sp>
        <p:nvSpPr>
          <p:cNvPr id="6" name="文本框 5"/>
          <p:cNvSpPr txBox="1"/>
          <p:nvPr/>
        </p:nvSpPr>
        <p:spPr>
          <a:xfrm>
            <a:off x="725170" y="4123055"/>
            <a:ext cx="105918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（</a:t>
            </a:r>
            <a:r>
              <a:rPr lang="en-US" altLang="zh-CN" sz="2800"/>
              <a:t>3</a:t>
            </a:r>
            <a:r>
              <a:rPr lang="zh-CN" altLang="en-US" sz="2800"/>
              <a:t>）每个人都对小时候有美好的回忆，</a:t>
            </a:r>
            <a:r>
              <a:rPr lang="zh-CN" altLang="en-US" sz="2800">
                <a:solidFill>
                  <a:srgbClr val="FF0000"/>
                </a:solidFill>
              </a:rPr>
              <a:t>一想起来就觉得很美好</a:t>
            </a:r>
            <a:r>
              <a:rPr lang="zh-CN" altLang="en-US" sz="2800"/>
              <a:t>。（</a:t>
            </a:r>
            <a:r>
              <a:rPr lang="zh-CN" altLang="en-US" sz="2800"/>
              <a:t>想起来）</a:t>
            </a:r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4750435" y="623570"/>
            <a:ext cx="45370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highlight>
                  <a:srgbClr val="FFFF00"/>
                </a:highlight>
              </a:rPr>
              <a:t>想起来</a:t>
            </a:r>
            <a:endParaRPr lang="zh-CN" altLang="en-US" sz="4800">
              <a:highlight>
                <a:srgbClr val="FFFF00"/>
              </a:highlight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70255" y="2645410"/>
            <a:ext cx="105746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3600"/>
              <a:t>我突然想起来得去银行，所以不能陪你去</a:t>
            </a:r>
            <a:r>
              <a:rPr lang="zh-CN" altLang="en-US" sz="3600"/>
              <a:t>大使馆了。</a:t>
            </a:r>
            <a:endParaRPr lang="zh-CN" altLang="en-US" sz="3600"/>
          </a:p>
        </p:txBody>
      </p:sp>
      <p:sp>
        <p:nvSpPr>
          <p:cNvPr id="15" name="文本框 14"/>
          <p:cNvSpPr txBox="1"/>
          <p:nvPr/>
        </p:nvSpPr>
        <p:spPr>
          <a:xfrm>
            <a:off x="770255" y="4368800"/>
            <a:ext cx="109213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3600"/>
              <a:t>我想起来了，这孩子又聪明又可爱，你们教育得</a:t>
            </a:r>
            <a:r>
              <a:rPr lang="zh-CN" altLang="en-US" sz="3600"/>
              <a:t>真好！</a:t>
            </a:r>
            <a:endParaRPr lang="zh-CN" altLang="en-US" sz="3600"/>
          </a:p>
        </p:txBody>
      </p:sp>
      <p:sp>
        <p:nvSpPr>
          <p:cNvPr id="2" name="文本框 1"/>
          <p:cNvSpPr txBox="1"/>
          <p:nvPr/>
        </p:nvSpPr>
        <p:spPr>
          <a:xfrm>
            <a:off x="891540" y="1453515"/>
            <a:ext cx="1057465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TW" sz="3200" dirty="0">
                <a:solidFill>
                  <a:srgbClr val="FF0000"/>
                </a:solidFill>
                <a:sym typeface="+mn-ea"/>
              </a:rPr>
              <a:t>it means to recall somebody or something in the past.</a:t>
            </a:r>
            <a:endParaRPr lang="zh-TW" altLang="en-US" sz="3200" dirty="0">
              <a:solidFill>
                <a:srgbClr val="FF0000"/>
              </a:solidFill>
            </a:endParaRPr>
          </a:p>
          <a:p>
            <a:endParaRPr lang="zh-CN" altLang="en-US" sz="320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sng" dirty="0"/>
              <a:t>弄 </a:t>
            </a:r>
            <a:r>
              <a:rPr lang="en-US" altLang="zh-TW" b="1" u="sng" dirty="0"/>
              <a:t>V.</a:t>
            </a:r>
            <a:endParaRPr lang="zh-TW" altLang="en-US" b="1" u="sng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9340" y="147891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/>
              <a:t>to do</a:t>
            </a:r>
            <a:r>
              <a:rPr lang="zh-CN" altLang="en-US" dirty="0"/>
              <a:t>，</a:t>
            </a:r>
            <a:r>
              <a:rPr lang="en-US" altLang="zh-CN" dirty="0"/>
              <a:t>to make</a:t>
            </a:r>
            <a:endParaRPr lang="en-US" altLang="zh-CN" dirty="0"/>
          </a:p>
        </p:txBody>
      </p:sp>
      <p:sp>
        <p:nvSpPr>
          <p:cNvPr id="4" name="文字方塊 3"/>
          <p:cNvSpPr txBox="1"/>
          <p:nvPr/>
        </p:nvSpPr>
        <p:spPr>
          <a:xfrm>
            <a:off x="940490" y="2009913"/>
            <a:ext cx="1053084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It often used in </a:t>
            </a:r>
            <a:r>
              <a:rPr lang="en-US" altLang="zh-CN" sz="2800" dirty="0">
                <a:solidFill>
                  <a:srgbClr val="FF0000"/>
                </a:solidFill>
                <a:highlight>
                  <a:srgbClr val="FFFF00"/>
                </a:highlight>
              </a:rPr>
              <a:t>spoken Chinese</a:t>
            </a:r>
            <a:r>
              <a:rPr lang="en-US" altLang="zh-CN" sz="2800" dirty="0">
                <a:solidFill>
                  <a:srgbClr val="FF0000"/>
                </a:solidFill>
              </a:rPr>
              <a:t> instead of certain other verbs.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46454"/>
            <a:ext cx="8730664" cy="381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sng" dirty="0"/>
              <a:t>弄 </a:t>
            </a:r>
            <a:r>
              <a:rPr lang="en-US" altLang="zh-TW" b="1" u="sng" dirty="0"/>
              <a:t>V.</a:t>
            </a:r>
            <a:endParaRPr lang="zh-TW" altLang="en-US" b="1" u="sng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6990347" cy="725070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他正在</a:t>
            </a:r>
            <a:r>
              <a:rPr lang="zh-TW" altLang="en-US" sz="2800" dirty="0">
                <a:solidFill>
                  <a:srgbClr val="FF0000"/>
                </a:solidFill>
              </a:rPr>
              <a:t>做</a:t>
            </a:r>
            <a:r>
              <a:rPr lang="zh-TW" altLang="en-US" sz="2800" dirty="0"/>
              <a:t>饭，没时间管小孩。</a:t>
            </a:r>
            <a:endParaRPr lang="en-US" altLang="zh-TW" sz="2800" dirty="0"/>
          </a:p>
        </p:txBody>
      </p:sp>
      <p:sp>
        <p:nvSpPr>
          <p:cNvPr id="5" name="內容版面配置區 2"/>
          <p:cNvSpPr txBox="1"/>
          <p:nvPr/>
        </p:nvSpPr>
        <p:spPr>
          <a:xfrm>
            <a:off x="838199" y="2550695"/>
            <a:ext cx="6990347" cy="725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7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他正在</a:t>
            </a:r>
            <a:r>
              <a:rPr lang="zh-TW" altLang="en-US" dirty="0">
                <a:solidFill>
                  <a:srgbClr val="FF0000"/>
                </a:solidFill>
              </a:rPr>
              <a:t>弄</a:t>
            </a:r>
            <a:r>
              <a:rPr lang="zh-TW" altLang="en-US" dirty="0"/>
              <a:t>饭，没时间管小孩。</a:t>
            </a:r>
            <a:endParaRPr lang="en-US" altLang="zh-TW" dirty="0"/>
          </a:p>
        </p:txBody>
      </p:sp>
      <p:pic>
        <p:nvPicPr>
          <p:cNvPr id="4" name="Picture 2" descr="看到大家吃得開心就開心」喜歡做飯的你都有感的三件事｜回家吧I'm hom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207" y="3582236"/>
            <a:ext cx="4747847" cy="316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小孩管不動！媽媽開大絕「放鵝鎮壓」家長笑：求租兩天- 華視新聞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623" y="3650597"/>
            <a:ext cx="4126523" cy="309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sng" dirty="0"/>
              <a:t>弄 </a:t>
            </a:r>
            <a:r>
              <a:rPr lang="en-US" altLang="zh-TW" b="1" u="sng" dirty="0"/>
              <a:t>V.</a:t>
            </a:r>
            <a:endParaRPr lang="zh-TW" altLang="en-US" b="1" u="sng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347470"/>
            <a:ext cx="9134475" cy="72517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altLang="zh-TW" sz="2700" dirty="0"/>
              <a:t>A: </a:t>
            </a:r>
            <a:r>
              <a:rPr lang="zh-CN" altLang="en-US" sz="2700" dirty="0"/>
              <a:t>关于那个新闻的材料你准备好了吗？我们开会时要用。</a:t>
            </a:r>
            <a:endParaRPr lang="zh-CN" altLang="en-US" sz="2700" dirty="0"/>
          </a:p>
          <a:p>
            <a:pPr>
              <a:lnSpc>
                <a:spcPct val="200000"/>
              </a:lnSpc>
            </a:pPr>
            <a:r>
              <a:rPr lang="en-US" altLang="zh-CN" sz="2700" dirty="0"/>
              <a:t>B</a:t>
            </a:r>
            <a:r>
              <a:rPr lang="zh-CN" altLang="en-US" sz="2700" dirty="0"/>
              <a:t>：都</a:t>
            </a:r>
            <a:r>
              <a:rPr lang="zh-CN" altLang="en-US" sz="2700" dirty="0">
                <a:highlight>
                  <a:srgbClr val="FFFF00"/>
                </a:highlight>
              </a:rPr>
              <a:t>弄</a:t>
            </a:r>
            <a:r>
              <a:rPr lang="zh-CN" altLang="en-US" sz="2700" dirty="0"/>
              <a:t>（</a:t>
            </a:r>
            <a:r>
              <a:rPr lang="zh-CN" altLang="en-US" sz="2700" dirty="0">
                <a:solidFill>
                  <a:srgbClr val="FF0000"/>
                </a:solidFill>
              </a:rPr>
              <a:t>准备</a:t>
            </a:r>
            <a:r>
              <a:rPr lang="zh-CN" altLang="en-US" sz="2700" dirty="0"/>
              <a:t>）好了，马上给您送过去。</a:t>
            </a:r>
            <a:endParaRPr lang="zh-CN" altLang="en-US" sz="27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6270" y="3420110"/>
            <a:ext cx="3895725" cy="3437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sng" dirty="0"/>
              <a:t>弄 </a:t>
            </a:r>
            <a:r>
              <a:rPr lang="en-US" altLang="zh-TW" b="1" u="sng" dirty="0"/>
              <a:t>V.</a:t>
            </a:r>
            <a:endParaRPr lang="zh-TW" altLang="en-US" b="1" u="sng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347470"/>
            <a:ext cx="9134475" cy="72517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altLang="zh-TW" sz="2700" dirty="0"/>
              <a:t>A: </a:t>
            </a:r>
            <a:r>
              <a:rPr lang="zh-CN" altLang="en-US" sz="2700" dirty="0"/>
              <a:t>一会儿搬沙发的时候要小心点儿，别</a:t>
            </a:r>
            <a:r>
              <a:rPr lang="zh-CN" altLang="en-US" sz="2700" dirty="0">
                <a:highlight>
                  <a:srgbClr val="FFFF00"/>
                </a:highlight>
              </a:rPr>
              <a:t>弄</a:t>
            </a:r>
            <a:r>
              <a:rPr lang="zh-CN" altLang="en-US" sz="2700" dirty="0"/>
              <a:t>（</a:t>
            </a:r>
            <a:r>
              <a:rPr lang="zh-CN" altLang="en-US" sz="2700" dirty="0">
                <a:solidFill>
                  <a:srgbClr val="FF0000"/>
                </a:solidFill>
              </a:rPr>
              <a:t>碰</a:t>
            </a:r>
            <a:r>
              <a:rPr lang="zh-CN" altLang="en-US" sz="2700" dirty="0"/>
              <a:t>）坏了。</a:t>
            </a:r>
            <a:endParaRPr lang="zh-CN" altLang="en-US" sz="2700" dirty="0"/>
          </a:p>
          <a:p>
            <a:pPr>
              <a:lnSpc>
                <a:spcPct val="200000"/>
              </a:lnSpc>
            </a:pPr>
            <a:r>
              <a:rPr lang="en-US" altLang="zh-CN" sz="2700" dirty="0"/>
              <a:t>B</a:t>
            </a:r>
            <a:r>
              <a:rPr lang="zh-CN" altLang="en-US" sz="2700" dirty="0"/>
              <a:t>：没问题，我会注意看着</a:t>
            </a:r>
            <a:r>
              <a:rPr lang="zh-CN" altLang="en-US" sz="2700" dirty="0"/>
              <a:t>脚下的。</a:t>
            </a:r>
            <a:endParaRPr lang="zh-CN" altLang="en-US" sz="27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2980" y="3429000"/>
            <a:ext cx="5218430" cy="3428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sng" dirty="0"/>
              <a:t>弄 </a:t>
            </a:r>
            <a:r>
              <a:rPr lang="en-US" altLang="zh-TW" b="1" u="sng" dirty="0"/>
              <a:t>V.</a:t>
            </a:r>
            <a:endParaRPr lang="zh-TW" altLang="en-US" b="1" u="sng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347470"/>
            <a:ext cx="9134475" cy="72517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2700" dirty="0"/>
              <a:t>每天因为这些小事批评她，</a:t>
            </a:r>
            <a:r>
              <a:rPr lang="zh-CN" altLang="en-US" sz="2700" dirty="0">
                <a:solidFill>
                  <a:schemeClr val="tx1"/>
                </a:solidFill>
                <a:highlight>
                  <a:srgbClr val="FFFF00"/>
                </a:highlight>
              </a:rPr>
              <a:t>弄</a:t>
            </a:r>
            <a:r>
              <a:rPr lang="zh-CN" altLang="en-US" sz="2700" dirty="0">
                <a:solidFill>
                  <a:schemeClr val="tx1"/>
                </a:solidFill>
              </a:rPr>
              <a:t>（</a:t>
            </a:r>
            <a:r>
              <a:rPr lang="zh-CN" altLang="en-US" sz="2700" dirty="0">
                <a:solidFill>
                  <a:srgbClr val="FF0000"/>
                </a:solidFill>
              </a:rPr>
              <a:t>批评</a:t>
            </a:r>
            <a:r>
              <a:rPr lang="zh-CN" altLang="en-US" sz="2700" dirty="0">
                <a:solidFill>
                  <a:schemeClr val="tx1"/>
                </a:solidFill>
              </a:rPr>
              <a:t>）</a:t>
            </a:r>
            <a:r>
              <a:rPr lang="zh-CN" altLang="en-US" sz="2700" dirty="0"/>
              <a:t>得我俩心情</a:t>
            </a:r>
            <a:r>
              <a:rPr lang="zh-CN" altLang="en-US" sz="2700" dirty="0"/>
              <a:t>都不好。</a:t>
            </a:r>
            <a:endParaRPr lang="zh-CN" altLang="en-US" sz="27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0" y="2281555"/>
            <a:ext cx="5073650" cy="4430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48690" y="2072640"/>
            <a:ext cx="9134475" cy="72517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2700" dirty="0"/>
              <a:t>老师提醒我们考试时要仔细</a:t>
            </a:r>
            <a:r>
              <a:rPr lang="en-US" altLang="zh-CN" sz="2700" dirty="0"/>
              <a:t>, _____________________</a:t>
            </a:r>
            <a:r>
              <a:rPr lang="zh-CN" altLang="en-US" sz="2700" dirty="0"/>
              <a:t>。</a:t>
            </a:r>
            <a:endParaRPr lang="zh-CN" altLang="en-US" sz="27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219075"/>
            <a:ext cx="6686550" cy="1304925"/>
          </a:xfrm>
          <a:prstGeom prst="rect">
            <a:avLst/>
          </a:prstGeom>
        </p:spPr>
      </p:pic>
      <p:sp>
        <p:nvSpPr>
          <p:cNvPr id="7" name="內容版面配置區 2"/>
          <p:cNvSpPr>
            <a:spLocks noGrp="1"/>
          </p:cNvSpPr>
          <p:nvPr/>
        </p:nvSpPr>
        <p:spPr>
          <a:xfrm>
            <a:off x="948690" y="3066415"/>
            <a:ext cx="10288905" cy="725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7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2700" dirty="0"/>
              <a:t>住在这里，外面不管什么时候都很热闹，晚上即使关上了窗户，声音也很大，</a:t>
            </a:r>
            <a:r>
              <a:rPr lang="en-US" altLang="zh-CN" sz="2700" dirty="0"/>
              <a:t>________________________</a:t>
            </a:r>
            <a:r>
              <a:rPr lang="zh-CN" altLang="en-US" sz="2700" dirty="0"/>
              <a:t>。</a:t>
            </a:r>
            <a:endParaRPr lang="zh-CN" altLang="en-US" sz="2700" dirty="0"/>
          </a:p>
          <a:p>
            <a:pPr>
              <a:lnSpc>
                <a:spcPct val="200000"/>
              </a:lnSpc>
            </a:pPr>
            <a:r>
              <a:rPr lang="en-US" altLang="zh-CN" sz="2700" dirty="0"/>
              <a:t>________________________</a:t>
            </a:r>
            <a:r>
              <a:rPr lang="zh-CN" altLang="en-US" sz="2700" dirty="0"/>
              <a:t>，去西边的公共</a:t>
            </a:r>
            <a:r>
              <a:rPr lang="zh-CN" altLang="en-US" sz="2700" dirty="0"/>
              <a:t>汽车应该在对面</a:t>
            </a:r>
            <a:r>
              <a:rPr lang="zh-CN" altLang="en-US" sz="2700" dirty="0"/>
              <a:t>坐。</a:t>
            </a:r>
            <a:endParaRPr lang="zh-CN" altLang="en-US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48690" y="2072640"/>
            <a:ext cx="10289540" cy="72517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2700" dirty="0"/>
              <a:t>老师提醒我们考试时要仔细</a:t>
            </a:r>
            <a:r>
              <a:rPr lang="en-US" altLang="zh-CN" sz="2700" dirty="0"/>
              <a:t>, </a:t>
            </a:r>
            <a:r>
              <a:rPr lang="zh-CN" altLang="en-US" sz="2700" u="sng" dirty="0"/>
              <a:t>不要因为粗心而</a:t>
            </a:r>
            <a:r>
              <a:rPr lang="zh-CN" altLang="en-US" sz="2700" u="sng" dirty="0">
                <a:highlight>
                  <a:srgbClr val="FFFF00"/>
                </a:highlight>
              </a:rPr>
              <a:t>弄</a:t>
            </a:r>
            <a:r>
              <a:rPr lang="zh-CN" altLang="en-US" sz="2700" u="sng" dirty="0">
                <a:solidFill>
                  <a:srgbClr val="FF0000"/>
                </a:solidFill>
              </a:rPr>
              <a:t>（看、写）</a:t>
            </a:r>
            <a:r>
              <a:rPr lang="zh-CN" altLang="en-US" sz="2700" u="sng" dirty="0"/>
              <a:t>错</a:t>
            </a:r>
            <a:r>
              <a:rPr lang="zh-CN" altLang="en-US" sz="2700" u="sng" dirty="0"/>
              <a:t>题目。</a:t>
            </a:r>
            <a:endParaRPr lang="zh-CN" altLang="en-US" sz="2700" u="sng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219075"/>
            <a:ext cx="6686550" cy="1304925"/>
          </a:xfrm>
          <a:prstGeom prst="rect">
            <a:avLst/>
          </a:prstGeom>
        </p:spPr>
      </p:pic>
      <p:sp>
        <p:nvSpPr>
          <p:cNvPr id="7" name="內容版面配置區 2"/>
          <p:cNvSpPr>
            <a:spLocks noGrp="1"/>
          </p:cNvSpPr>
          <p:nvPr/>
        </p:nvSpPr>
        <p:spPr>
          <a:xfrm>
            <a:off x="948690" y="3066415"/>
            <a:ext cx="10288905" cy="725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7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2700" dirty="0"/>
              <a:t>住在这里，外面不管什么时候都很热闹，晚上即使关上了窗户，声音也很大，</a:t>
            </a:r>
            <a:r>
              <a:rPr lang="zh-CN" altLang="en-US" sz="2700" u="sng" dirty="0">
                <a:highlight>
                  <a:srgbClr val="FFFF00"/>
                </a:highlight>
              </a:rPr>
              <a:t>弄</a:t>
            </a:r>
            <a:r>
              <a:rPr lang="zh-CN" altLang="en-US" sz="2700" u="sng" dirty="0">
                <a:solidFill>
                  <a:srgbClr val="FF0000"/>
                </a:solidFill>
              </a:rPr>
              <a:t>（吵）</a:t>
            </a:r>
            <a:r>
              <a:rPr lang="zh-CN" altLang="en-US" sz="2700" u="sng" dirty="0"/>
              <a:t>得我都睡不好觉。</a:t>
            </a:r>
            <a:endParaRPr lang="zh-CN" altLang="en-US" sz="2700" dirty="0"/>
          </a:p>
          <a:p>
            <a:pPr>
              <a:lnSpc>
                <a:spcPct val="200000"/>
              </a:lnSpc>
            </a:pPr>
            <a:r>
              <a:rPr lang="zh-CN" altLang="en-US" sz="2700" u="sng" dirty="0"/>
              <a:t>别</a:t>
            </a:r>
            <a:r>
              <a:rPr lang="zh-CN" altLang="en-US" sz="2700" u="sng" dirty="0">
                <a:highlight>
                  <a:srgbClr val="FFFF00"/>
                </a:highlight>
              </a:rPr>
              <a:t>弄</a:t>
            </a:r>
            <a:r>
              <a:rPr lang="zh-CN" altLang="en-US" sz="2700" u="sng" dirty="0"/>
              <a:t>（</a:t>
            </a:r>
            <a:r>
              <a:rPr lang="zh-CN" altLang="en-US" sz="2700" u="sng" dirty="0">
                <a:solidFill>
                  <a:srgbClr val="FF0000"/>
                </a:solidFill>
              </a:rPr>
              <a:t>看</a:t>
            </a:r>
            <a:r>
              <a:rPr lang="zh-CN" altLang="en-US" sz="2700" u="sng" dirty="0"/>
              <a:t>）错了</a:t>
            </a:r>
            <a:r>
              <a:rPr lang="zh-CN" altLang="en-US" sz="2700" dirty="0"/>
              <a:t>，去西边的公共</a:t>
            </a:r>
            <a:r>
              <a:rPr lang="zh-CN" altLang="en-US" sz="2700" dirty="0"/>
              <a:t>汽车应该在对面</a:t>
            </a:r>
            <a:r>
              <a:rPr lang="zh-CN" altLang="en-US" sz="2700" dirty="0"/>
              <a:t>坐。</a:t>
            </a:r>
            <a:endParaRPr lang="zh-CN" altLang="en-US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88390" y="747395"/>
            <a:ext cx="107086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中黑S" panose="00020600040101010101" charset="-122"/>
                <a:ea typeface="汉仪中黑S" panose="00020600040101010101" charset="-122"/>
              </a:rPr>
              <a:t>那个一边弹钢琴一边唱歌的男孩子是谁？表演得真棒！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汉仪中黑S" panose="00020600040101010101" charset="-122"/>
              <a:ea typeface="汉仪中黑S" panose="00020600040101010101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-1591310" y="-10160"/>
            <a:ext cx="3687445" cy="1325245"/>
            <a:chOff x="0" y="0"/>
            <a:chExt cx="7208" cy="7635"/>
          </a:xfrm>
        </p:grpSpPr>
        <p:sp>
          <p:nvSpPr>
            <p:cNvPr id="25" name="等腰三角形 24"/>
            <p:cNvSpPr/>
            <p:nvPr/>
          </p:nvSpPr>
          <p:spPr>
            <a:xfrm flipV="1">
              <a:off x="499" y="0"/>
              <a:ext cx="4993" cy="7635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等腰三角形 25"/>
            <p:cNvSpPr/>
            <p:nvPr/>
          </p:nvSpPr>
          <p:spPr>
            <a:xfrm flipV="1">
              <a:off x="2239" y="0"/>
              <a:ext cx="4969" cy="6250"/>
            </a:xfrm>
            <a:prstGeom prst="triangle">
              <a:avLst/>
            </a:prstGeom>
            <a:solidFill>
              <a:srgbClr val="E3A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等腰三角形 26"/>
            <p:cNvSpPr/>
            <p:nvPr/>
          </p:nvSpPr>
          <p:spPr>
            <a:xfrm flipV="1">
              <a:off x="0" y="0"/>
              <a:ext cx="4993" cy="7635"/>
            </a:xfrm>
            <a:prstGeom prst="triangle">
              <a:avLst/>
            </a:prstGeom>
            <a:solidFill>
              <a:srgbClr val="2A45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 flipH="1" flipV="1">
            <a:off x="10158730" y="5588635"/>
            <a:ext cx="3611245" cy="1269365"/>
            <a:chOff x="0" y="0"/>
            <a:chExt cx="7208" cy="7635"/>
          </a:xfrm>
        </p:grpSpPr>
        <p:sp>
          <p:nvSpPr>
            <p:cNvPr id="29" name="等腰三角形 28"/>
            <p:cNvSpPr/>
            <p:nvPr/>
          </p:nvSpPr>
          <p:spPr>
            <a:xfrm flipV="1">
              <a:off x="499" y="0"/>
              <a:ext cx="4993" cy="7635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等腰三角形 29"/>
            <p:cNvSpPr/>
            <p:nvPr/>
          </p:nvSpPr>
          <p:spPr>
            <a:xfrm flipV="1">
              <a:off x="2239" y="0"/>
              <a:ext cx="4969" cy="6250"/>
            </a:xfrm>
            <a:prstGeom prst="triangle">
              <a:avLst/>
            </a:prstGeom>
            <a:solidFill>
              <a:srgbClr val="E3A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等腰三角形 34"/>
            <p:cNvSpPr/>
            <p:nvPr/>
          </p:nvSpPr>
          <p:spPr>
            <a:xfrm flipV="1">
              <a:off x="0" y="0"/>
              <a:ext cx="4993" cy="7635"/>
            </a:xfrm>
            <a:prstGeom prst="triangle">
              <a:avLst/>
            </a:prstGeom>
            <a:solidFill>
              <a:srgbClr val="2A45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825122" y="2092271"/>
            <a:ext cx="6239510" cy="126936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400" dirty="0"/>
          </a:p>
          <a:p>
            <a:pPr algn="ctr"/>
            <a:endParaRPr lang="en-US" altLang="zh-CN" sz="2400" dirty="0"/>
          </a:p>
          <a:p>
            <a:pPr algn="ctr"/>
            <a:r>
              <a:rPr lang="zh-CN" altLang="en-US" sz="3200" dirty="0"/>
              <a:t>一边</a:t>
            </a:r>
            <a:r>
              <a:rPr lang="en-US" altLang="zh-CN" sz="3200" dirty="0"/>
              <a:t>______</a:t>
            </a:r>
            <a:r>
              <a:rPr lang="zh-CN" altLang="en-US" sz="3200" dirty="0"/>
              <a:t>一边</a:t>
            </a:r>
            <a:r>
              <a:rPr lang="en-US" altLang="zh-CN" sz="3200" dirty="0"/>
              <a:t>_________</a:t>
            </a:r>
            <a:endParaRPr lang="en-US" altLang="zh-CN" sz="3200" dirty="0"/>
          </a:p>
          <a:p>
            <a:pPr algn="ctr"/>
            <a:endParaRPr lang="en-US" altLang="zh-CN" sz="3200" dirty="0"/>
          </a:p>
          <a:p>
            <a:pPr algn="ctr"/>
            <a:endParaRPr lang="en-US" altLang="zh-CN" sz="2400" dirty="0"/>
          </a:p>
          <a:p>
            <a:pPr algn="ctr"/>
            <a:endParaRPr lang="en-US" altLang="zh-CN" dirty="0"/>
          </a:p>
        </p:txBody>
      </p:sp>
      <p:sp>
        <p:nvSpPr>
          <p:cNvPr id="8" name="文本框 7"/>
          <p:cNvSpPr txBox="1"/>
          <p:nvPr/>
        </p:nvSpPr>
        <p:spPr>
          <a:xfrm>
            <a:off x="962993" y="4592730"/>
            <a:ext cx="4454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他表演得怎么样？</a:t>
            </a:r>
            <a:endParaRPr lang="zh-CN" altLang="en-US" sz="36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96958" y="1807003"/>
            <a:ext cx="3151723" cy="209732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298142" y="4539748"/>
            <a:ext cx="64097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表演</a:t>
            </a:r>
            <a:endParaRPr lang="en-US" altLang="zh-CN" sz="2800" dirty="0"/>
          </a:p>
          <a:p>
            <a:r>
              <a:rPr lang="zh-CN" altLang="en-US" sz="2800" dirty="0"/>
              <a:t>演员</a:t>
            </a:r>
            <a:endParaRPr lang="en-US" altLang="zh-CN" sz="2800" dirty="0"/>
          </a:p>
          <a:p>
            <a:r>
              <a:rPr lang="zh-CN" altLang="en-US" sz="2800" dirty="0"/>
              <a:t>今天演什么电影？演几场</a:t>
            </a:r>
            <a:r>
              <a:rPr lang="en-US" altLang="zh-CN" sz="2800" dirty="0"/>
              <a:t>?</a:t>
            </a:r>
            <a:r>
              <a:rPr lang="zh-CN" altLang="en-US" sz="2800" dirty="0"/>
              <a:t>是谁演的？</a:t>
            </a:r>
            <a:endParaRPr lang="en-US" sz="2800" dirty="0"/>
          </a:p>
        </p:txBody>
      </p:sp>
      <p:sp>
        <p:nvSpPr>
          <p:cNvPr id="4" name="Obdélník 3"/>
          <p:cNvSpPr/>
          <p:nvPr/>
        </p:nvSpPr>
        <p:spPr>
          <a:xfrm>
            <a:off x="9172819" y="3938853"/>
            <a:ext cx="2893675" cy="1143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800" dirty="0"/>
          </a:p>
          <a:p>
            <a:pPr algn="ctr"/>
            <a:r>
              <a:rPr lang="zh-CN" altLang="en-US" sz="2800" dirty="0"/>
              <a:t>京剧表演很精彩</a:t>
            </a:r>
            <a:endParaRPr lang="en-US" altLang="zh-CN" sz="2800" dirty="0"/>
          </a:p>
          <a:p>
            <a:pPr algn="ctr"/>
            <a:r>
              <a:rPr lang="zh-CN" altLang="en-US" sz="2800" dirty="0"/>
              <a:t>京剧演员很专业</a:t>
            </a:r>
            <a:endParaRPr lang="en-US" altLang="zh-CN" sz="2800" dirty="0"/>
          </a:p>
          <a:p>
            <a:pPr algn="ctr"/>
            <a:endParaRPr lang="en-US" sz="2800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3" grpId="0"/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u="sng" dirty="0"/>
              <a:t>千万</a:t>
            </a:r>
            <a:r>
              <a:rPr lang="zh-TW" altLang="en-US" dirty="0"/>
              <a:t> </a:t>
            </a:r>
            <a:r>
              <a:rPr lang="en-US" altLang="zh-TW" dirty="0"/>
              <a:t>n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080770"/>
            <a:ext cx="10810875" cy="132588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zh-TW" sz="3100" dirty="0"/>
          </a:p>
          <a:p>
            <a:endParaRPr lang="en-US" altLang="zh-CN" sz="31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1150" y="2515870"/>
            <a:ext cx="6976110" cy="41878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319530" y="1576070"/>
            <a:ext cx="89084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/>
              <a:t>他中了彩票，一夜之间就成了</a:t>
            </a:r>
            <a:r>
              <a:rPr lang="zh-CN" altLang="en-US" sz="4000">
                <a:highlight>
                  <a:srgbClr val="FFFF00"/>
                </a:highlight>
              </a:rPr>
              <a:t>千万</a:t>
            </a:r>
            <a:r>
              <a:rPr lang="zh-CN" altLang="en-US" sz="4000"/>
              <a:t>富豪。</a:t>
            </a:r>
            <a:endParaRPr lang="zh-CN" altLang="en-US" sz="40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sng" dirty="0"/>
              <a:t>千万</a:t>
            </a:r>
            <a:r>
              <a:rPr lang="zh-TW" altLang="en-US" dirty="0"/>
              <a:t> </a:t>
            </a:r>
            <a:r>
              <a:rPr lang="en-US" altLang="zh-TW" dirty="0"/>
              <a:t>adv.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080770"/>
            <a:ext cx="10810875" cy="132588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zh-TW" sz="3100" dirty="0"/>
          </a:p>
          <a:p>
            <a:r>
              <a:rPr lang="en-US" altLang="zh-TW" dirty="0">
                <a:solidFill>
                  <a:srgbClr val="FF0000"/>
                </a:solidFill>
              </a:rPr>
              <a:t>The adverb </a:t>
            </a:r>
            <a:r>
              <a:rPr lang="zh-CN" altLang="en-US" dirty="0">
                <a:solidFill>
                  <a:srgbClr val="FF0000"/>
                </a:solidFill>
              </a:rPr>
              <a:t>千万</a:t>
            </a:r>
            <a:r>
              <a:rPr lang="en-US" altLang="zh-CN" dirty="0">
                <a:solidFill>
                  <a:srgbClr val="FF0000"/>
                </a:solidFill>
              </a:rPr>
              <a:t> means </a:t>
            </a:r>
            <a:r>
              <a:rPr lang="en-US" altLang="zh-CN" u="sng" dirty="0">
                <a:solidFill>
                  <a:srgbClr val="FF0000"/>
                </a:solidFill>
              </a:rPr>
              <a:t>must or to be sure to</a:t>
            </a:r>
            <a:r>
              <a:rPr lang="en-US" altLang="zh-CN" dirty="0">
                <a:solidFill>
                  <a:srgbClr val="FF0000"/>
                </a:solidFill>
              </a:rPr>
              <a:t>, usually followed by a negative structure.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8790" y="2760345"/>
            <a:ext cx="1117028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不过表扬也是一门艺术，表扬</a:t>
            </a:r>
            <a:r>
              <a:rPr lang="zh-CN" altLang="en-US" sz="3200">
                <a:highlight>
                  <a:srgbClr val="FFFF00"/>
                </a:highlight>
              </a:rPr>
              <a:t>千万</a:t>
            </a:r>
            <a:r>
              <a:rPr lang="zh-CN" altLang="en-US" sz="3200">
                <a:solidFill>
                  <a:srgbClr val="002060"/>
                </a:solidFill>
              </a:rPr>
              <a:t>不要</a:t>
            </a:r>
            <a:r>
              <a:rPr lang="zh-CN" altLang="en-US" sz="3200"/>
              <a:t>过多，过多的表扬可能会给孩子带来压力。</a:t>
            </a:r>
            <a:endParaRPr lang="zh-CN" altLang="en-US" sz="3200"/>
          </a:p>
          <a:p>
            <a:endParaRPr lang="zh-CN" altLang="en-US" sz="3200"/>
          </a:p>
          <a:p>
            <a:r>
              <a:rPr lang="zh-CN" altLang="en-US" sz="3200"/>
              <a:t>我要等她生日那天再送给她这个礼物，你现在</a:t>
            </a:r>
            <a:r>
              <a:rPr lang="zh-CN" altLang="en-US" sz="3200">
                <a:highlight>
                  <a:srgbClr val="FFFF00"/>
                </a:highlight>
              </a:rPr>
              <a:t>千万</a:t>
            </a:r>
            <a:r>
              <a:rPr lang="zh-CN" altLang="en-US" sz="3200">
                <a:solidFill>
                  <a:srgbClr val="002060"/>
                </a:solidFill>
              </a:rPr>
              <a:t>别</a:t>
            </a:r>
            <a:r>
              <a:rPr lang="zh-CN" altLang="en-US" sz="3200"/>
              <a:t>告诉她。</a:t>
            </a:r>
            <a:endParaRPr lang="zh-CN" altLang="en-US" sz="3200"/>
          </a:p>
          <a:p>
            <a:endParaRPr lang="zh-CN" altLang="en-US" sz="3200"/>
          </a:p>
          <a:p>
            <a:r>
              <a:rPr lang="zh-CN" altLang="en-US" sz="3200"/>
              <a:t>每个人都应该记住这句话：“开车</a:t>
            </a:r>
            <a:r>
              <a:rPr lang="zh-CN" altLang="en-US" sz="3200">
                <a:highlight>
                  <a:srgbClr val="FFFF00"/>
                </a:highlight>
              </a:rPr>
              <a:t>千万</a:t>
            </a:r>
            <a:r>
              <a:rPr lang="zh-CN" altLang="en-US" sz="3200">
                <a:solidFill>
                  <a:srgbClr val="002060"/>
                </a:solidFill>
              </a:rPr>
              <a:t>别</a:t>
            </a:r>
            <a:r>
              <a:rPr lang="zh-CN" altLang="en-US" sz="3200"/>
              <a:t>喝酒，喝酒</a:t>
            </a:r>
            <a:r>
              <a:rPr lang="zh-CN" altLang="en-US" sz="3200">
                <a:highlight>
                  <a:srgbClr val="FFFF00"/>
                </a:highlight>
              </a:rPr>
              <a:t>千万</a:t>
            </a:r>
            <a:r>
              <a:rPr lang="zh-CN" altLang="en-US" sz="3200">
                <a:solidFill>
                  <a:srgbClr val="002060"/>
                </a:solidFill>
              </a:rPr>
              <a:t>别</a:t>
            </a:r>
            <a:r>
              <a:rPr lang="zh-CN" altLang="en-US" sz="3200"/>
              <a:t>开车。”</a:t>
            </a:r>
            <a:endParaRPr lang="zh-CN" altLang="en-US" sz="32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ighlight>
                  <a:srgbClr val="FFFF00"/>
                </a:highlight>
              </a:rPr>
              <a:t>Find and correct the error in the sentence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91005"/>
            <a:ext cx="10810875" cy="132588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zh-TW" sz="3100" dirty="0"/>
          </a:p>
          <a:p>
            <a:r>
              <a:rPr lang="zh-CN" altLang="en-US" sz="3100" dirty="0"/>
              <a:t>你考试时，千万要粗心，要仔细</a:t>
            </a:r>
            <a:r>
              <a:rPr lang="zh-CN" altLang="en-US" sz="3100" dirty="0"/>
              <a:t>检查。</a:t>
            </a:r>
            <a:endParaRPr lang="zh-CN" altLang="en-US" sz="3100" dirty="0"/>
          </a:p>
          <a:p>
            <a:endParaRPr lang="zh-CN" altLang="en-US" sz="3100" dirty="0"/>
          </a:p>
          <a:p>
            <a:r>
              <a:rPr lang="zh-CN" altLang="en-US" sz="3100" dirty="0"/>
              <a:t>别错弄了，去学校的公共汽车应该在</a:t>
            </a:r>
            <a:r>
              <a:rPr lang="zh-CN" altLang="en-US" sz="3100" dirty="0"/>
              <a:t>对面坐。</a:t>
            </a:r>
            <a:endParaRPr lang="zh-CN" altLang="en-US" sz="3100" dirty="0"/>
          </a:p>
          <a:p>
            <a:endParaRPr lang="zh-CN" altLang="en-US" sz="3100" dirty="0"/>
          </a:p>
          <a:p>
            <a:r>
              <a:rPr lang="zh-CN" altLang="en-US" sz="3100" dirty="0"/>
              <a:t>别躺着了，快起来坐，老师</a:t>
            </a:r>
            <a:r>
              <a:rPr lang="zh-CN" altLang="en-US" sz="3100" dirty="0"/>
              <a:t>来了。</a:t>
            </a:r>
            <a:endParaRPr lang="zh-CN" altLang="en-US" sz="31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ighlight>
                  <a:srgbClr val="FFFF00"/>
                </a:highlight>
              </a:rPr>
              <a:t>Find and correct the error in the sentence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91005"/>
            <a:ext cx="10810875" cy="132588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zh-TW" sz="3100" dirty="0"/>
          </a:p>
          <a:p>
            <a:r>
              <a:rPr lang="zh-CN" altLang="en-US" sz="3100" dirty="0"/>
              <a:t>你考试时，</a:t>
            </a:r>
            <a:r>
              <a:rPr lang="zh-CN" altLang="en-US" sz="3100" u="sng" dirty="0">
                <a:solidFill>
                  <a:srgbClr val="FF0000"/>
                </a:solidFill>
              </a:rPr>
              <a:t>千万不要</a:t>
            </a:r>
            <a:r>
              <a:rPr lang="zh-CN" altLang="en-US" sz="3100" dirty="0"/>
              <a:t>粗心，要仔细</a:t>
            </a:r>
            <a:r>
              <a:rPr lang="zh-CN" altLang="en-US" sz="3100" dirty="0"/>
              <a:t>检查。</a:t>
            </a:r>
            <a:endParaRPr lang="zh-CN" altLang="en-US" sz="3100" dirty="0"/>
          </a:p>
          <a:p>
            <a:endParaRPr lang="zh-CN" altLang="en-US" sz="3100" dirty="0"/>
          </a:p>
          <a:p>
            <a:r>
              <a:rPr lang="zh-CN" altLang="en-US" sz="3100" dirty="0"/>
              <a:t>别</a:t>
            </a:r>
            <a:r>
              <a:rPr lang="zh-CN" altLang="en-US" sz="3100" u="sng" dirty="0">
                <a:solidFill>
                  <a:srgbClr val="FF0000"/>
                </a:solidFill>
              </a:rPr>
              <a:t>弄错</a:t>
            </a:r>
            <a:r>
              <a:rPr lang="zh-CN" altLang="en-US" sz="3100" dirty="0"/>
              <a:t>了，去学校的公共汽车应该在</a:t>
            </a:r>
            <a:r>
              <a:rPr lang="zh-CN" altLang="en-US" sz="3100" dirty="0"/>
              <a:t>对面坐。</a:t>
            </a:r>
            <a:endParaRPr lang="zh-CN" altLang="en-US" sz="3100" dirty="0"/>
          </a:p>
          <a:p>
            <a:endParaRPr lang="zh-CN" altLang="en-US" sz="3100" dirty="0"/>
          </a:p>
          <a:p>
            <a:r>
              <a:rPr lang="zh-CN" altLang="en-US" sz="3100" dirty="0"/>
              <a:t>别躺着了，快</a:t>
            </a:r>
            <a:r>
              <a:rPr lang="zh-CN" altLang="en-US" sz="3100" u="sng" dirty="0">
                <a:solidFill>
                  <a:srgbClr val="FF0000"/>
                </a:solidFill>
              </a:rPr>
              <a:t>坐起来</a:t>
            </a:r>
            <a:r>
              <a:rPr lang="zh-CN" altLang="en-US" sz="3100" dirty="0"/>
              <a:t>，老师</a:t>
            </a:r>
            <a:r>
              <a:rPr lang="zh-CN" altLang="en-US" sz="3100" dirty="0"/>
              <a:t>来了。</a:t>
            </a:r>
            <a:endParaRPr lang="zh-CN" altLang="en-US" sz="31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sng" dirty="0"/>
              <a:t>千万</a:t>
            </a:r>
            <a:r>
              <a:rPr lang="zh-TW" altLang="en-US" dirty="0"/>
              <a:t> </a:t>
            </a:r>
            <a:r>
              <a:rPr lang="en-US" altLang="zh-TW" dirty="0"/>
              <a:t>adv.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080770"/>
            <a:ext cx="10810875" cy="132588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zh-TW" sz="3100" dirty="0"/>
          </a:p>
          <a:p>
            <a:r>
              <a:rPr lang="en-US" altLang="zh-TW" dirty="0">
                <a:solidFill>
                  <a:srgbClr val="FF0000"/>
                </a:solidFill>
              </a:rPr>
              <a:t>The adverb </a:t>
            </a:r>
            <a:r>
              <a:rPr lang="zh-CN" altLang="en-US" dirty="0">
                <a:solidFill>
                  <a:srgbClr val="FF0000"/>
                </a:solidFill>
              </a:rPr>
              <a:t>千万</a:t>
            </a:r>
            <a:r>
              <a:rPr lang="en-US" altLang="zh-CN" dirty="0">
                <a:solidFill>
                  <a:srgbClr val="FF0000"/>
                </a:solidFill>
              </a:rPr>
              <a:t> means </a:t>
            </a:r>
            <a:r>
              <a:rPr lang="en-US" altLang="zh-CN" u="sng" dirty="0">
                <a:solidFill>
                  <a:srgbClr val="FF0000"/>
                </a:solidFill>
              </a:rPr>
              <a:t>must or to be sure to</a:t>
            </a:r>
            <a:r>
              <a:rPr lang="en-US" altLang="zh-CN" dirty="0">
                <a:solidFill>
                  <a:srgbClr val="FF0000"/>
                </a:solidFill>
              </a:rPr>
              <a:t>, usually followed by a negative structure.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21715" y="2941955"/>
            <a:ext cx="1117028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有些事情坚持了才会看到希望，</a:t>
            </a:r>
            <a:r>
              <a:rPr lang="en-US" altLang="zh-CN" sz="3200"/>
              <a:t>_______________</a:t>
            </a:r>
            <a:r>
              <a:rPr lang="zh-CN" altLang="en-US" sz="3200"/>
              <a:t>。</a:t>
            </a:r>
            <a:endParaRPr lang="zh-CN" altLang="en-US" sz="3200"/>
          </a:p>
          <a:p>
            <a:endParaRPr lang="en-US" altLang="zh-CN" sz="3200"/>
          </a:p>
          <a:p>
            <a:r>
              <a:rPr lang="zh-CN" altLang="en-US" sz="3200"/>
              <a:t>要是事情没有发生过，</a:t>
            </a:r>
            <a:r>
              <a:rPr lang="en-US" altLang="zh-CN" sz="3200"/>
              <a:t>________________________</a:t>
            </a:r>
            <a:r>
              <a:rPr lang="zh-CN" altLang="en-US" sz="3200"/>
              <a:t>。</a:t>
            </a:r>
            <a:endParaRPr lang="zh-CN" altLang="en-US" sz="3200"/>
          </a:p>
          <a:p>
            <a:endParaRPr lang="zh-CN" altLang="en-US" sz="3200"/>
          </a:p>
          <a:p>
            <a:r>
              <a:rPr lang="zh-CN" altLang="en-US" sz="3200"/>
              <a:t>这个箱子里都是杯子和盘子，</a:t>
            </a:r>
            <a:r>
              <a:rPr lang="en-US" altLang="zh-CN" sz="3200"/>
              <a:t>__________________</a:t>
            </a:r>
            <a:r>
              <a:rPr lang="zh-CN" altLang="en-US" sz="3200"/>
              <a:t>。</a:t>
            </a:r>
            <a:endParaRPr lang="zh-CN" altLang="en-US" sz="32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sng" dirty="0"/>
              <a:t>千万</a:t>
            </a:r>
            <a:r>
              <a:rPr lang="zh-TW" altLang="en-US" dirty="0"/>
              <a:t> </a:t>
            </a:r>
            <a:r>
              <a:rPr lang="en-US" altLang="zh-TW" dirty="0"/>
              <a:t>adv.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080770"/>
            <a:ext cx="10810875" cy="132588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zh-TW" sz="3100" dirty="0"/>
          </a:p>
          <a:p>
            <a:r>
              <a:rPr lang="en-US" altLang="zh-TW" dirty="0">
                <a:solidFill>
                  <a:srgbClr val="FF0000"/>
                </a:solidFill>
              </a:rPr>
              <a:t>The adverb </a:t>
            </a:r>
            <a:r>
              <a:rPr lang="zh-CN" altLang="en-US" dirty="0">
                <a:solidFill>
                  <a:srgbClr val="FF0000"/>
                </a:solidFill>
              </a:rPr>
              <a:t>千万</a:t>
            </a:r>
            <a:r>
              <a:rPr lang="en-US" altLang="zh-CN" dirty="0">
                <a:solidFill>
                  <a:srgbClr val="FF0000"/>
                </a:solidFill>
              </a:rPr>
              <a:t> means </a:t>
            </a:r>
            <a:r>
              <a:rPr lang="en-US" altLang="zh-CN" u="sng" dirty="0">
                <a:solidFill>
                  <a:srgbClr val="FF0000"/>
                </a:solidFill>
              </a:rPr>
              <a:t>must or to be sure to</a:t>
            </a:r>
            <a:r>
              <a:rPr lang="en-US" altLang="zh-CN" dirty="0">
                <a:solidFill>
                  <a:srgbClr val="FF0000"/>
                </a:solidFill>
              </a:rPr>
              <a:t>, usually followed by a negative structure.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21715" y="2941955"/>
            <a:ext cx="1117028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有些事情坚持了才会看到希望，</a:t>
            </a:r>
            <a:r>
              <a:rPr lang="zh-CN" altLang="en-US" sz="3200" u="sng"/>
              <a:t>千万</a:t>
            </a:r>
            <a:r>
              <a:rPr lang="zh-CN" altLang="en-US" sz="3200" u="sng">
                <a:solidFill>
                  <a:srgbClr val="FF0000"/>
                </a:solidFill>
              </a:rPr>
              <a:t>别放弃</a:t>
            </a:r>
            <a:r>
              <a:rPr lang="zh-CN" altLang="en-US" sz="3200"/>
              <a:t>。</a:t>
            </a:r>
            <a:endParaRPr lang="zh-CN" altLang="en-US" sz="3200"/>
          </a:p>
          <a:p>
            <a:endParaRPr lang="en-US" altLang="zh-CN" sz="3200"/>
          </a:p>
          <a:p>
            <a:r>
              <a:rPr lang="zh-CN" altLang="en-US" sz="3200"/>
              <a:t>要是事情没有发生过，</a:t>
            </a:r>
            <a:r>
              <a:rPr lang="zh-CN" altLang="en-US" sz="3200" u="sng">
                <a:solidFill>
                  <a:schemeClr val="tx1"/>
                </a:solidFill>
              </a:rPr>
              <a:t>千万</a:t>
            </a:r>
            <a:r>
              <a:rPr lang="zh-CN" altLang="en-US" sz="3200" u="sng">
                <a:solidFill>
                  <a:srgbClr val="FF0000"/>
                </a:solidFill>
              </a:rPr>
              <a:t>别多想</a:t>
            </a:r>
            <a:r>
              <a:rPr lang="en-US" altLang="zh-CN" sz="3200" u="sng">
                <a:solidFill>
                  <a:schemeClr val="tx1"/>
                </a:solidFill>
              </a:rPr>
              <a:t>/</a:t>
            </a:r>
            <a:r>
              <a:rPr lang="zh-CN" altLang="en-US" sz="3200" u="sng">
                <a:solidFill>
                  <a:schemeClr val="tx1"/>
                </a:solidFill>
              </a:rPr>
              <a:t>千万</a:t>
            </a:r>
            <a:r>
              <a:rPr lang="zh-CN" altLang="en-US" sz="3200" u="sng">
                <a:solidFill>
                  <a:srgbClr val="FF0000"/>
                </a:solidFill>
              </a:rPr>
              <a:t>别胡思乱想</a:t>
            </a:r>
            <a:r>
              <a:rPr lang="zh-CN" altLang="en-US" sz="3200" u="sng">
                <a:solidFill>
                  <a:schemeClr val="tx1"/>
                </a:solidFill>
              </a:rPr>
              <a:t>。</a:t>
            </a:r>
            <a:endParaRPr lang="zh-CN" altLang="en-US" sz="3200" u="sng">
              <a:solidFill>
                <a:schemeClr val="tx1"/>
              </a:solidFill>
            </a:endParaRPr>
          </a:p>
          <a:p>
            <a:endParaRPr lang="zh-CN" altLang="en-US" sz="3200"/>
          </a:p>
          <a:p>
            <a:r>
              <a:rPr lang="zh-CN" altLang="en-US" sz="3200"/>
              <a:t>这个箱子里都是杯子和盘子，</a:t>
            </a:r>
            <a:r>
              <a:rPr lang="zh-CN" altLang="en-US" sz="3200" u="sng"/>
              <a:t>千万</a:t>
            </a:r>
            <a:r>
              <a:rPr lang="zh-CN" altLang="en-US" sz="3200" u="sng">
                <a:solidFill>
                  <a:srgbClr val="FF0000"/>
                </a:solidFill>
              </a:rPr>
              <a:t>别弄坏了</a:t>
            </a:r>
            <a:r>
              <a:rPr lang="zh-CN" altLang="en-US" sz="3200" u="sng"/>
              <a:t>。</a:t>
            </a:r>
            <a:endParaRPr lang="zh-CN" altLang="en-US" sz="3200" u="sng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sng" dirty="0"/>
              <a:t>千万</a:t>
            </a:r>
            <a:r>
              <a:rPr lang="zh-TW" altLang="en-US" dirty="0"/>
              <a:t> </a:t>
            </a:r>
            <a:r>
              <a:rPr lang="en-US" altLang="zh-TW" dirty="0"/>
              <a:t>adv.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199" y="1825625"/>
            <a:ext cx="8402053" cy="1325563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在照顾孩子时，有什么事情是一定要注意的呢</a:t>
            </a:r>
            <a:r>
              <a:rPr lang="zh-TW" altLang="en-US" dirty="0"/>
              <a:t>？</a:t>
            </a:r>
            <a:endParaRPr lang="en-US" altLang="zh-TW" sz="2800" dirty="0"/>
          </a:p>
        </p:txBody>
      </p:sp>
      <p:pic>
        <p:nvPicPr>
          <p:cNvPr id="14338" name="Picture 2" descr="健康網》孩子確診注意這6件事 醫：父母顧好自己才能顧孩子 - 自由健康網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576" y="2390273"/>
            <a:ext cx="6494847" cy="432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highlight>
                  <a:srgbClr val="FFFF00"/>
                </a:highlight>
              </a:rPr>
              <a:t>如何教育孩子？</a:t>
            </a:r>
            <a:endParaRPr lang="zh-CN" altLang="en-US">
              <a:highlight>
                <a:srgbClr val="FFFF00"/>
              </a:highligh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要想</a:t>
            </a:r>
            <a:r>
              <a:rPr lang="zh-CN" altLang="en-US">
                <a:solidFill>
                  <a:srgbClr val="FF0000"/>
                </a:solidFill>
              </a:rPr>
              <a:t>教育好</a:t>
            </a:r>
            <a:r>
              <a:rPr lang="zh-CN" altLang="en-US"/>
              <a:t>孩子，有几个地方需要</a:t>
            </a:r>
            <a:r>
              <a:rPr lang="zh-CN" altLang="en-US">
                <a:solidFill>
                  <a:srgbClr val="FF0000"/>
                </a:solidFill>
              </a:rPr>
              <a:t>引起注意</a:t>
            </a:r>
            <a:r>
              <a:rPr lang="zh-CN" altLang="en-US"/>
              <a:t>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第一，</a:t>
            </a:r>
            <a:r>
              <a:rPr lang="zh-CN" altLang="en-US">
                <a:solidFill>
                  <a:srgbClr val="FF0000"/>
                </a:solidFill>
              </a:rPr>
              <a:t>千万别</a:t>
            </a:r>
            <a:r>
              <a:rPr lang="zh-CN" altLang="en-US"/>
              <a:t>经常打骂孩子，这样让孩子变得</a:t>
            </a:r>
            <a:r>
              <a:rPr lang="zh-CN" altLang="en-US">
                <a:solidFill>
                  <a:srgbClr val="FF0000"/>
                </a:solidFill>
              </a:rPr>
              <a:t>越来越不自信</a:t>
            </a:r>
            <a:r>
              <a:rPr lang="zh-CN" altLang="en-US"/>
              <a:t>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第二，多</a:t>
            </a:r>
            <a:r>
              <a:rPr lang="zh-CN" altLang="en-US">
                <a:solidFill>
                  <a:srgbClr val="FF0000"/>
                </a:solidFill>
              </a:rPr>
              <a:t>表扬</a:t>
            </a:r>
            <a:r>
              <a:rPr lang="zh-CN" altLang="en-US"/>
              <a:t>孩子，不一定只在做</a:t>
            </a:r>
            <a:r>
              <a:rPr lang="zh-CN" altLang="en-US"/>
              <a:t>好大事时，可以从小事开始。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第三，多</a:t>
            </a:r>
            <a:r>
              <a:rPr lang="zh-CN" altLang="en-US">
                <a:solidFill>
                  <a:srgbClr val="FF0000"/>
                </a:solidFill>
              </a:rPr>
              <a:t>鼓励</a:t>
            </a:r>
            <a:r>
              <a:rPr lang="zh-CN" altLang="en-US"/>
              <a:t>孩子，让他有更多的勇气去面对困难与</a:t>
            </a:r>
            <a:r>
              <a:rPr lang="zh-CN" altLang="en-US"/>
              <a:t>挫折。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501140" y="2282190"/>
            <a:ext cx="3167380" cy="42862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/>
              <a:t>verb+complement</a:t>
            </a:r>
            <a:endParaRPr lang="en-US" altLang="zh-CN" sz="2400"/>
          </a:p>
        </p:txBody>
      </p:sp>
      <p:sp>
        <p:nvSpPr>
          <p:cNvPr id="6" name="矩形 5"/>
          <p:cNvSpPr/>
          <p:nvPr/>
        </p:nvSpPr>
        <p:spPr>
          <a:xfrm>
            <a:off x="1764665" y="1377950"/>
            <a:ext cx="3168015" cy="44767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/>
              <a:t>教育出优秀的孩子</a:t>
            </a:r>
            <a:endParaRPr lang="zh-CN" altLang="en-US" sz="280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highlight>
                  <a:srgbClr val="FFFF00"/>
                </a:highlight>
              </a:rPr>
              <a:t>如何教育孩子？</a:t>
            </a:r>
            <a:endParaRPr lang="zh-CN" altLang="en-US">
              <a:highlight>
                <a:srgbClr val="FFFF00"/>
              </a:highligh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要想</a:t>
            </a:r>
            <a:r>
              <a:rPr lang="zh-CN" altLang="en-US">
                <a:solidFill>
                  <a:srgbClr val="FF0000"/>
                </a:solidFill>
              </a:rPr>
              <a:t>教育好</a:t>
            </a:r>
            <a:r>
              <a:rPr lang="zh-CN" altLang="en-US"/>
              <a:t>孩子，有几个地方需要</a:t>
            </a:r>
            <a:r>
              <a:rPr lang="zh-CN" altLang="en-US">
                <a:solidFill>
                  <a:srgbClr val="FF0000"/>
                </a:solidFill>
              </a:rPr>
              <a:t>引起注意</a:t>
            </a:r>
            <a:r>
              <a:rPr lang="zh-CN" altLang="en-US"/>
              <a:t>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第一，</a:t>
            </a:r>
            <a:r>
              <a:rPr lang="zh-CN" altLang="en-US">
                <a:solidFill>
                  <a:srgbClr val="FF0000"/>
                </a:solidFill>
              </a:rPr>
              <a:t>千万别</a:t>
            </a:r>
            <a:r>
              <a:rPr lang="zh-CN" altLang="en-US"/>
              <a:t>经常打骂孩子，这样让孩子变得</a:t>
            </a:r>
            <a:r>
              <a:rPr lang="zh-CN" altLang="en-US">
                <a:solidFill>
                  <a:srgbClr val="FF0000"/>
                </a:solidFill>
              </a:rPr>
              <a:t>越来越不自信</a:t>
            </a:r>
            <a:r>
              <a:rPr lang="zh-CN" altLang="en-US"/>
              <a:t>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第二，多</a:t>
            </a:r>
            <a:r>
              <a:rPr lang="zh-CN" altLang="en-US">
                <a:solidFill>
                  <a:srgbClr val="FF0000"/>
                </a:solidFill>
              </a:rPr>
              <a:t>表扬</a:t>
            </a:r>
            <a:r>
              <a:rPr lang="zh-CN" altLang="en-US"/>
              <a:t>孩子，不一定只在做</a:t>
            </a:r>
            <a:r>
              <a:rPr lang="zh-CN" altLang="en-US"/>
              <a:t>好大事时，可以从小事开始。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第三，多</a:t>
            </a:r>
            <a:r>
              <a:rPr lang="zh-CN" altLang="en-US">
                <a:solidFill>
                  <a:srgbClr val="FF0000"/>
                </a:solidFill>
              </a:rPr>
              <a:t>鼓励</a:t>
            </a:r>
            <a:r>
              <a:rPr lang="zh-CN" altLang="en-US"/>
              <a:t>孩子，让他有更多的勇气去面对困难与</a:t>
            </a:r>
            <a:r>
              <a:rPr lang="zh-CN" altLang="en-US"/>
              <a:t>挫折。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814195" y="1786890"/>
            <a:ext cx="1056640" cy="47879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543675" y="1825625"/>
            <a:ext cx="1634490" cy="47879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166620" y="2810510"/>
            <a:ext cx="1155065" cy="47879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178165" y="2810510"/>
            <a:ext cx="2244090" cy="47879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547620" y="3834130"/>
            <a:ext cx="773430" cy="47879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547620" y="4857750"/>
            <a:ext cx="773430" cy="47879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sng" dirty="0"/>
              <a:t>千万</a:t>
            </a:r>
            <a:r>
              <a:rPr lang="zh-TW" altLang="en-US" dirty="0"/>
              <a:t> </a:t>
            </a:r>
            <a:r>
              <a:rPr lang="en-US" altLang="zh-TW" dirty="0"/>
              <a:t>adv.	</a:t>
            </a:r>
            <a:r>
              <a:rPr lang="zh-TW" altLang="en-US" b="1" u="sng" dirty="0"/>
              <a:t>一定</a:t>
            </a:r>
            <a:r>
              <a:rPr lang="zh-TW" altLang="en-US" dirty="0"/>
              <a:t> </a:t>
            </a:r>
            <a:r>
              <a:rPr lang="en-US" altLang="zh-TW" dirty="0"/>
              <a:t>adv.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39140" y="1825625"/>
            <a:ext cx="12541250" cy="1603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>
                <a:highlight>
                  <a:srgbClr val="FFFF00"/>
                </a:highlight>
              </a:rPr>
              <a:t>相同</a:t>
            </a:r>
            <a:endParaRPr lang="en-US" altLang="zh-TW" sz="2800" dirty="0">
              <a:highlight>
                <a:srgbClr val="FFFF00"/>
              </a:highlight>
            </a:endParaRPr>
          </a:p>
          <a:p>
            <a:r>
              <a:rPr lang="en-US" altLang="zh-TW" sz="2400" dirty="0"/>
              <a:t>Both are adverbs indicating giving a requirement or used in exhortation</a:t>
            </a:r>
            <a:endParaRPr lang="en-US" altLang="zh-TW" sz="2400" dirty="0"/>
          </a:p>
        </p:txBody>
      </p:sp>
      <p:sp>
        <p:nvSpPr>
          <p:cNvPr id="4" name="內容版面配置區 2"/>
          <p:cNvSpPr txBox="1"/>
          <p:nvPr/>
        </p:nvSpPr>
        <p:spPr>
          <a:xfrm>
            <a:off x="838200" y="3079750"/>
            <a:ext cx="10297160" cy="13258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7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3200" dirty="0"/>
              <a:t>通过失败你能获得别人没有的经验，千万</a:t>
            </a:r>
            <a:r>
              <a:rPr lang="en-US" altLang="zh-CN" sz="3200" dirty="0"/>
              <a:t>/</a:t>
            </a:r>
            <a:r>
              <a:rPr lang="zh-CN" altLang="en-US" sz="3200" dirty="0"/>
              <a:t>一定不要因为失败就不努力了。</a:t>
            </a:r>
            <a:endParaRPr lang="zh-CN" altLang="en-US" sz="32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3350" y="4126865"/>
            <a:ext cx="4537075" cy="26314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218565" y="785495"/>
            <a:ext cx="107086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中黑S" panose="00020600040101010101" charset="-122"/>
                <a:ea typeface="汉仪中黑S" panose="00020600040101010101" charset="-122"/>
              </a:rPr>
              <a:t>是我</a:t>
            </a: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汉仪中黑S" panose="00020600040101010101" charset="-122"/>
                <a:ea typeface="汉仪中黑S" panose="00020600040101010101" charset="-122"/>
              </a:rPr>
              <a:t>孙子</a:t>
            </a: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中黑S" panose="00020600040101010101" charset="-122"/>
                <a:ea typeface="汉仪中黑S" panose="00020600040101010101" charset="-122"/>
              </a:rPr>
              <a:t>。去年寒假前的新年晚会他也表演过一次。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汉仪中黑S" panose="00020600040101010101" charset="-122"/>
              <a:ea typeface="汉仪中黑S" panose="00020600040101010101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-1591310" y="-10160"/>
            <a:ext cx="3687445" cy="1325245"/>
            <a:chOff x="0" y="0"/>
            <a:chExt cx="7208" cy="7635"/>
          </a:xfrm>
        </p:grpSpPr>
        <p:sp>
          <p:nvSpPr>
            <p:cNvPr id="25" name="等腰三角形 24"/>
            <p:cNvSpPr/>
            <p:nvPr/>
          </p:nvSpPr>
          <p:spPr>
            <a:xfrm flipV="1">
              <a:off x="499" y="0"/>
              <a:ext cx="4993" cy="7635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等腰三角形 25"/>
            <p:cNvSpPr/>
            <p:nvPr/>
          </p:nvSpPr>
          <p:spPr>
            <a:xfrm flipV="1">
              <a:off x="2239" y="0"/>
              <a:ext cx="4969" cy="6250"/>
            </a:xfrm>
            <a:prstGeom prst="triangle">
              <a:avLst/>
            </a:prstGeom>
            <a:solidFill>
              <a:srgbClr val="E3A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等腰三角形 26"/>
            <p:cNvSpPr/>
            <p:nvPr/>
          </p:nvSpPr>
          <p:spPr>
            <a:xfrm flipV="1">
              <a:off x="0" y="0"/>
              <a:ext cx="4993" cy="7635"/>
            </a:xfrm>
            <a:prstGeom prst="triangle">
              <a:avLst/>
            </a:prstGeom>
            <a:solidFill>
              <a:srgbClr val="2A45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 flipH="1" flipV="1">
            <a:off x="10158730" y="5588635"/>
            <a:ext cx="3611245" cy="1269365"/>
            <a:chOff x="0" y="0"/>
            <a:chExt cx="7208" cy="7635"/>
          </a:xfrm>
        </p:grpSpPr>
        <p:sp>
          <p:nvSpPr>
            <p:cNvPr id="29" name="等腰三角形 28"/>
            <p:cNvSpPr/>
            <p:nvPr/>
          </p:nvSpPr>
          <p:spPr>
            <a:xfrm flipV="1">
              <a:off x="499" y="0"/>
              <a:ext cx="4993" cy="7635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等腰三角形 29"/>
            <p:cNvSpPr/>
            <p:nvPr/>
          </p:nvSpPr>
          <p:spPr>
            <a:xfrm flipV="1">
              <a:off x="2239" y="0"/>
              <a:ext cx="4969" cy="6250"/>
            </a:xfrm>
            <a:prstGeom prst="triangle">
              <a:avLst/>
            </a:prstGeom>
            <a:solidFill>
              <a:srgbClr val="E3A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等腰三角形 34"/>
            <p:cNvSpPr/>
            <p:nvPr/>
          </p:nvSpPr>
          <p:spPr>
            <a:xfrm flipV="1">
              <a:off x="0" y="0"/>
              <a:ext cx="4993" cy="7635"/>
            </a:xfrm>
            <a:prstGeom prst="triangle">
              <a:avLst/>
            </a:prstGeom>
            <a:solidFill>
              <a:srgbClr val="2A45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825122" y="2966588"/>
            <a:ext cx="5603016" cy="7108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CN" sz="2800" dirty="0">
              <a:solidFill>
                <a:schemeClr val="tx1"/>
              </a:solidFill>
            </a:endParaRPr>
          </a:p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Q: </a:t>
            </a:r>
            <a:r>
              <a:rPr lang="zh-CN" altLang="en-US" sz="2800" dirty="0">
                <a:solidFill>
                  <a:schemeClr val="tx1"/>
                </a:solidFill>
              </a:rPr>
              <a:t>他上一次表演是什么时候</a:t>
            </a:r>
            <a:r>
              <a:rPr lang="en-US" altLang="zh-CN" sz="2800" dirty="0">
                <a:solidFill>
                  <a:schemeClr val="tx1"/>
                </a:solidFill>
              </a:rPr>
              <a:t>?</a:t>
            </a:r>
            <a:endParaRPr lang="zh-CN" altLang="en-US" sz="2800" dirty="0">
              <a:solidFill>
                <a:schemeClr val="tx1"/>
              </a:solidFill>
            </a:endParaRPr>
          </a:p>
          <a:p>
            <a:pPr algn="ctr"/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526306" y="5007390"/>
            <a:ext cx="57784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你有在任何晚会上表演过节目吗？你表演了什么？表演得怎么样？</a:t>
            </a:r>
            <a:endParaRPr lang="zh-CN" altLang="en-US" sz="28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923290" y="3991727"/>
            <a:ext cx="5517814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dirty="0"/>
              <a:t>A:</a:t>
            </a:r>
            <a:r>
              <a:rPr lang="zh-CN" altLang="en-US" sz="2800" dirty="0"/>
              <a:t> 是在去年寒假前的新年晚会上。</a:t>
            </a:r>
            <a:endParaRPr lang="zh-CN" altLang="en-US" sz="2800" dirty="0"/>
          </a:p>
          <a:p>
            <a:endParaRPr lang="en-US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27907" y="1660920"/>
            <a:ext cx="3322163" cy="3322163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sng" dirty="0"/>
              <a:t>千万</a:t>
            </a:r>
            <a:r>
              <a:rPr lang="zh-TW" altLang="en-US" dirty="0"/>
              <a:t> </a:t>
            </a:r>
            <a:r>
              <a:rPr lang="en-US" altLang="zh-TW" dirty="0"/>
              <a:t>adv.	</a:t>
            </a:r>
            <a:r>
              <a:rPr lang="zh-TW" altLang="en-US" b="1" u="sng" dirty="0"/>
              <a:t>一定</a:t>
            </a:r>
            <a:r>
              <a:rPr lang="zh-TW" altLang="en-US" dirty="0"/>
              <a:t> </a:t>
            </a:r>
            <a:r>
              <a:rPr lang="en-US" altLang="zh-TW" dirty="0"/>
              <a:t>adv.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9099" y="1552908"/>
            <a:ext cx="11353801" cy="5136649"/>
          </a:xfrm>
        </p:spPr>
        <p:txBody>
          <a:bodyPr>
            <a:normAutofit/>
          </a:bodyPr>
          <a:lstStyle/>
          <a:p>
            <a:r>
              <a:rPr lang="en-US" altLang="zh-TW" dirty="0">
                <a:highlight>
                  <a:srgbClr val="FFFF00"/>
                </a:highlight>
              </a:rPr>
              <a:t>Difference</a:t>
            </a:r>
            <a:r>
              <a:rPr lang="zh-CN" altLang="en-US" dirty="0">
                <a:highlight>
                  <a:srgbClr val="FFFF00"/>
                </a:highlight>
              </a:rPr>
              <a:t>：</a:t>
            </a:r>
            <a:endParaRPr lang="en-US" altLang="zh-TW" dirty="0"/>
          </a:p>
          <a:p>
            <a:r>
              <a:rPr lang="en-US" altLang="zh-TW" dirty="0">
                <a:highlight>
                  <a:srgbClr val="00FF00"/>
                </a:highlight>
              </a:rPr>
              <a:t>“</a:t>
            </a:r>
            <a:r>
              <a:rPr lang="zh-TW" altLang="en-US" dirty="0">
                <a:highlight>
                  <a:srgbClr val="00FF00"/>
                </a:highlight>
              </a:rPr>
              <a:t>千万</a:t>
            </a:r>
            <a:r>
              <a:rPr lang="en-US" altLang="zh-TW" dirty="0">
                <a:highlight>
                  <a:srgbClr val="00FF00"/>
                </a:highlight>
              </a:rPr>
              <a:t>”</a:t>
            </a:r>
            <a:r>
              <a:rPr lang="zh-TW" altLang="en-US" dirty="0">
                <a:highlight>
                  <a:srgbClr val="00FF00"/>
                </a:highlight>
              </a:rPr>
              <a:t>更多用在</a:t>
            </a:r>
            <a:r>
              <a:rPr lang="en-US" altLang="zh-TW" dirty="0">
                <a:highlight>
                  <a:srgbClr val="00FF00"/>
                </a:highlight>
              </a:rPr>
              <a:t>“</a:t>
            </a:r>
            <a:r>
              <a:rPr lang="zh-TW" altLang="en-US" dirty="0">
                <a:highlight>
                  <a:srgbClr val="00FF00"/>
                </a:highlight>
              </a:rPr>
              <a:t>否定</a:t>
            </a:r>
            <a:r>
              <a:rPr lang="en-US" altLang="zh-TW" dirty="0">
                <a:highlight>
                  <a:srgbClr val="00FF00"/>
                </a:highlight>
              </a:rPr>
              <a:t>”</a:t>
            </a:r>
            <a:r>
              <a:rPr lang="zh-TW" altLang="en-US" dirty="0">
                <a:highlight>
                  <a:srgbClr val="00FF00"/>
                </a:highlight>
              </a:rPr>
              <a:t>。</a:t>
            </a:r>
            <a:r>
              <a:rPr lang="en-US" altLang="zh-TW" dirty="0">
                <a:highlight>
                  <a:srgbClr val="00FF00"/>
                </a:highlight>
              </a:rPr>
              <a:t>+</a:t>
            </a:r>
            <a:r>
              <a:rPr lang="zh-TW" altLang="en-US" dirty="0">
                <a:highlight>
                  <a:srgbClr val="00FF00"/>
                </a:highlight>
              </a:rPr>
              <a:t>别、要</a:t>
            </a:r>
            <a:r>
              <a:rPr lang="en-US" altLang="zh-TW" dirty="0">
                <a:highlight>
                  <a:srgbClr val="00FF00"/>
                </a:highlight>
              </a:rPr>
              <a:t>/</a:t>
            </a:r>
            <a:r>
              <a:rPr lang="zh-TW" altLang="en-US" dirty="0">
                <a:highlight>
                  <a:srgbClr val="00FF00"/>
                </a:highlight>
              </a:rPr>
              <a:t>不要、能</a:t>
            </a:r>
            <a:r>
              <a:rPr lang="en-US" altLang="zh-TW" dirty="0">
                <a:highlight>
                  <a:srgbClr val="00FF00"/>
                </a:highlight>
              </a:rPr>
              <a:t>/</a:t>
            </a:r>
            <a:r>
              <a:rPr lang="zh-TW" altLang="en-US" dirty="0">
                <a:highlight>
                  <a:srgbClr val="00FF00"/>
                </a:highlight>
              </a:rPr>
              <a:t>不能</a:t>
            </a:r>
            <a:endParaRPr lang="zh-TW" altLang="en-US" dirty="0">
              <a:highlight>
                <a:srgbClr val="00FF00"/>
              </a:highlight>
            </a:endParaRPr>
          </a:p>
          <a:p>
            <a:pPr>
              <a:lnSpc>
                <a:spcPct val="150000"/>
              </a:lnSpc>
            </a:pPr>
            <a:r>
              <a:rPr lang="zh-CN" altLang="en-US" dirty="0"/>
              <a:t>千万</a:t>
            </a:r>
            <a:r>
              <a:rPr lang="en-US" altLang="zh-CN" dirty="0"/>
              <a:t> is usually used in negative sentence together with</a:t>
            </a:r>
            <a:r>
              <a:rPr lang="zh-CN" altLang="en-US" dirty="0"/>
              <a:t>“别”，“要</a:t>
            </a:r>
            <a:r>
              <a:rPr lang="en-US" altLang="zh-CN" dirty="0"/>
              <a:t>/</a:t>
            </a:r>
            <a:r>
              <a:rPr lang="zh-CN" altLang="en-US" dirty="0"/>
              <a:t>不要”，</a:t>
            </a:r>
            <a:r>
              <a:rPr lang="en-US" altLang="zh-CN" dirty="0"/>
              <a:t>or </a:t>
            </a:r>
            <a:r>
              <a:rPr lang="zh-CN" altLang="en-US" dirty="0"/>
              <a:t>“不能”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>
                <a:highlight>
                  <a:srgbClr val="00FF00"/>
                </a:highlight>
              </a:rPr>
              <a:t>“</a:t>
            </a:r>
            <a:r>
              <a:rPr lang="zh-TW" altLang="en-US" dirty="0">
                <a:highlight>
                  <a:srgbClr val="00FF00"/>
                </a:highlight>
              </a:rPr>
              <a:t>一定</a:t>
            </a:r>
            <a:r>
              <a:rPr lang="en-US" altLang="zh-TW" dirty="0">
                <a:highlight>
                  <a:srgbClr val="00FF00"/>
                </a:highlight>
              </a:rPr>
              <a:t>”</a:t>
            </a:r>
            <a:r>
              <a:rPr lang="zh-TW" altLang="en-US" dirty="0">
                <a:highlight>
                  <a:srgbClr val="00FF00"/>
                </a:highlight>
              </a:rPr>
              <a:t>更多用在</a:t>
            </a:r>
            <a:r>
              <a:rPr lang="en-US" altLang="zh-TW" dirty="0">
                <a:highlight>
                  <a:srgbClr val="00FF00"/>
                </a:highlight>
              </a:rPr>
              <a:t>“</a:t>
            </a:r>
            <a:r>
              <a:rPr lang="zh-TW" altLang="en-US" dirty="0">
                <a:highlight>
                  <a:srgbClr val="00FF00"/>
                </a:highlight>
              </a:rPr>
              <a:t>肯定</a:t>
            </a:r>
            <a:r>
              <a:rPr lang="en-US" altLang="zh-TW" dirty="0">
                <a:highlight>
                  <a:srgbClr val="00FF00"/>
                </a:highlight>
              </a:rPr>
              <a:t>”</a:t>
            </a:r>
            <a:r>
              <a:rPr lang="zh-TW" altLang="en-US" dirty="0">
                <a:highlight>
                  <a:srgbClr val="00FF00"/>
                </a:highlight>
              </a:rPr>
              <a:t>。</a:t>
            </a:r>
            <a:r>
              <a:rPr lang="en-US" altLang="zh-TW" dirty="0">
                <a:highlight>
                  <a:srgbClr val="00FF00"/>
                </a:highlight>
              </a:rPr>
              <a:t>+</a:t>
            </a:r>
            <a:r>
              <a:rPr lang="zh-TW" altLang="en-US" dirty="0">
                <a:highlight>
                  <a:srgbClr val="00FF00"/>
                </a:highlight>
              </a:rPr>
              <a:t>要</a:t>
            </a:r>
            <a:r>
              <a:rPr lang="en-US" altLang="zh-TW" dirty="0">
                <a:highlight>
                  <a:srgbClr val="00FF00"/>
                </a:highlight>
              </a:rPr>
              <a:t>/</a:t>
            </a:r>
            <a:r>
              <a:rPr lang="zh-TW" altLang="en-US" dirty="0">
                <a:highlight>
                  <a:srgbClr val="00FF00"/>
                </a:highlight>
              </a:rPr>
              <a:t>不要、能</a:t>
            </a:r>
            <a:r>
              <a:rPr lang="en-US" altLang="zh-TW" dirty="0">
                <a:highlight>
                  <a:srgbClr val="00FF00"/>
                </a:highlight>
              </a:rPr>
              <a:t>/</a:t>
            </a:r>
            <a:r>
              <a:rPr lang="zh-TW" altLang="en-US" dirty="0">
                <a:highlight>
                  <a:srgbClr val="00FF00"/>
                </a:highlight>
              </a:rPr>
              <a:t>不能</a:t>
            </a:r>
            <a:endParaRPr lang="zh-TW" altLang="en-US" dirty="0">
              <a:highlight>
                <a:srgbClr val="00FF00"/>
              </a:highlight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dirty="0"/>
              <a:t>一定</a:t>
            </a:r>
            <a:r>
              <a:rPr lang="en-US" altLang="zh-CN" dirty="0"/>
              <a:t>is usually used in an affirmative sentence together with</a:t>
            </a:r>
            <a:r>
              <a:rPr lang="zh-CN" altLang="en-US" dirty="0"/>
              <a:t>“要</a:t>
            </a:r>
            <a:r>
              <a:rPr lang="en-US" altLang="zh-CN" dirty="0"/>
              <a:t>/</a:t>
            </a:r>
            <a:r>
              <a:rPr lang="zh-CN" altLang="en-US" dirty="0"/>
              <a:t>不要”</a:t>
            </a:r>
            <a:r>
              <a:rPr lang="en-US" altLang="zh-CN" dirty="0"/>
              <a:t>or </a:t>
            </a:r>
            <a:r>
              <a:rPr lang="zh-CN" altLang="en-US" dirty="0"/>
              <a:t>“能</a:t>
            </a:r>
            <a:r>
              <a:rPr lang="en-US" altLang="zh-CN" dirty="0"/>
              <a:t>/</a:t>
            </a:r>
            <a:r>
              <a:rPr lang="zh-CN" altLang="en-US" dirty="0"/>
              <a:t>不能”</a:t>
            </a:r>
            <a:endParaRPr lang="zh-CN" altLang="en-US" dirty="0"/>
          </a:p>
        </p:txBody>
      </p:sp>
      <p:sp>
        <p:nvSpPr>
          <p:cNvPr id="6" name="標題 1"/>
          <p:cNvSpPr txBox="1"/>
          <p:nvPr/>
        </p:nvSpPr>
        <p:spPr>
          <a:xfrm>
            <a:off x="1015309" y="5722762"/>
            <a:ext cx="3377420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>
                <a:highlight>
                  <a:srgbClr val="00FFFF"/>
                </a:highlight>
              </a:rPr>
              <a:t>千万别去</a:t>
            </a:r>
            <a:endParaRPr lang="zh-TW" altLang="en-US" sz="4000" dirty="0">
              <a:highlight>
                <a:srgbClr val="00FFFF"/>
              </a:highlight>
            </a:endParaRPr>
          </a:p>
        </p:txBody>
      </p:sp>
      <p:sp>
        <p:nvSpPr>
          <p:cNvPr id="8" name="標題 1"/>
          <p:cNvSpPr txBox="1"/>
          <p:nvPr/>
        </p:nvSpPr>
        <p:spPr>
          <a:xfrm>
            <a:off x="6529135" y="5722762"/>
            <a:ext cx="3684981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>
                <a:highlight>
                  <a:srgbClr val="00FFFF"/>
                </a:highlight>
              </a:rPr>
              <a:t>一定要注意</a:t>
            </a:r>
            <a:endParaRPr lang="zh-TW" altLang="en-US" sz="4000" dirty="0">
              <a:highlight>
                <a:srgbClr val="00FFFF"/>
              </a:highlight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744200" y="247232"/>
            <a:ext cx="1219200" cy="15783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000" dirty="0">
                <a:solidFill>
                  <a:sysClr val="windowText" lastClr="000000"/>
                </a:solidFill>
              </a:rPr>
              <a:t>1.</a:t>
            </a:r>
            <a:endParaRPr lang="zh-TW" altLang="en-US" sz="60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sng" dirty="0"/>
              <a:t>千万</a:t>
            </a:r>
            <a:r>
              <a:rPr lang="zh-TW" altLang="en-US" dirty="0"/>
              <a:t> </a:t>
            </a:r>
            <a:r>
              <a:rPr lang="en-US" altLang="zh-TW" dirty="0"/>
              <a:t>adv.	</a:t>
            </a:r>
            <a:r>
              <a:rPr lang="zh-TW" altLang="en-US" b="1" u="sng" dirty="0"/>
              <a:t>一定</a:t>
            </a:r>
            <a:r>
              <a:rPr lang="zh-TW" altLang="en-US" dirty="0"/>
              <a:t> </a:t>
            </a:r>
            <a:r>
              <a:rPr lang="en-US" altLang="zh-TW" dirty="0"/>
              <a:t>adv.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9099" y="1552908"/>
            <a:ext cx="11353801" cy="5136649"/>
          </a:xfrm>
        </p:spPr>
        <p:txBody>
          <a:bodyPr>
            <a:normAutofit/>
          </a:bodyPr>
          <a:lstStyle/>
          <a:p>
            <a:r>
              <a:rPr lang="en-US" altLang="zh-TW" dirty="0">
                <a:highlight>
                  <a:srgbClr val="FFFF00"/>
                </a:highlight>
              </a:rPr>
              <a:t>Difference</a:t>
            </a:r>
            <a:r>
              <a:rPr lang="zh-CN" altLang="en-US" dirty="0">
                <a:highlight>
                  <a:srgbClr val="FFFF00"/>
                </a:highlight>
              </a:rPr>
              <a:t>：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CN" altLang="en-US" sz="2200" dirty="0">
                <a:highlight>
                  <a:srgbClr val="00FF00"/>
                </a:highlight>
                <a:sym typeface="+mn-ea"/>
              </a:rPr>
              <a:t>千万</a:t>
            </a:r>
            <a:r>
              <a:rPr lang="en-US" altLang="zh-CN" sz="2200" dirty="0">
                <a:highlight>
                  <a:srgbClr val="00FF00"/>
                </a:highlight>
                <a:sym typeface="+mn-ea"/>
              </a:rPr>
              <a:t> is usually used in </a:t>
            </a:r>
            <a:r>
              <a:rPr lang="en-US" altLang="zh-CN" sz="2200" dirty="0">
                <a:solidFill>
                  <a:srgbClr val="FF0000"/>
                </a:solidFill>
                <a:highlight>
                  <a:srgbClr val="00FF00"/>
                </a:highlight>
                <a:sym typeface="+mn-ea"/>
              </a:rPr>
              <a:t>negative sentence</a:t>
            </a:r>
            <a:r>
              <a:rPr lang="en-US" altLang="zh-CN" sz="2200" dirty="0">
                <a:highlight>
                  <a:srgbClr val="00FF00"/>
                </a:highlight>
                <a:sym typeface="+mn-ea"/>
              </a:rPr>
              <a:t> together with</a:t>
            </a:r>
            <a:r>
              <a:rPr lang="zh-CN" altLang="en-US" sz="2200" dirty="0">
                <a:highlight>
                  <a:srgbClr val="00FF00"/>
                </a:highlight>
                <a:sym typeface="+mn-ea"/>
              </a:rPr>
              <a:t>“别”，“要</a:t>
            </a:r>
            <a:r>
              <a:rPr lang="en-US" altLang="zh-CN" sz="2200" dirty="0">
                <a:highlight>
                  <a:srgbClr val="00FF00"/>
                </a:highlight>
                <a:sym typeface="+mn-ea"/>
              </a:rPr>
              <a:t>/</a:t>
            </a:r>
            <a:r>
              <a:rPr lang="zh-CN" altLang="en-US" sz="2200" dirty="0">
                <a:highlight>
                  <a:srgbClr val="00FF00"/>
                </a:highlight>
                <a:sym typeface="+mn-ea"/>
              </a:rPr>
              <a:t>不要”，</a:t>
            </a:r>
            <a:r>
              <a:rPr lang="en-US" altLang="zh-CN" sz="2200" dirty="0">
                <a:highlight>
                  <a:srgbClr val="00FF00"/>
                </a:highlight>
                <a:sym typeface="+mn-ea"/>
              </a:rPr>
              <a:t>or </a:t>
            </a:r>
            <a:r>
              <a:rPr lang="zh-CN" altLang="en-US" sz="2200" dirty="0">
                <a:highlight>
                  <a:srgbClr val="00FF00"/>
                </a:highlight>
                <a:sym typeface="+mn-ea"/>
              </a:rPr>
              <a:t>“不能”</a:t>
            </a:r>
            <a:endParaRPr lang="en-US" altLang="zh-TW" sz="2200" dirty="0">
              <a:highlight>
                <a:srgbClr val="00FF00"/>
              </a:highlight>
            </a:endParaRPr>
          </a:p>
          <a:p>
            <a:pPr>
              <a:lnSpc>
                <a:spcPct val="150000"/>
              </a:lnSpc>
            </a:pPr>
            <a:r>
              <a:rPr lang="zh-CN" altLang="en-US" dirty="0"/>
              <a:t>工作只是生活的一部分，出去工作是为了让生活变得更好，因此，</a:t>
            </a:r>
            <a:r>
              <a:rPr lang="zh-CN" altLang="en-US" dirty="0">
                <a:solidFill>
                  <a:srgbClr val="FF0000"/>
                </a:solidFill>
              </a:rPr>
              <a:t>千万不要</a:t>
            </a:r>
            <a:r>
              <a:rPr lang="zh-CN" altLang="en-US" dirty="0"/>
              <a:t>把工作中的不愉快带到生活中来。</a:t>
            </a:r>
            <a:endParaRPr lang="en-US" altLang="zh-TW" dirty="0"/>
          </a:p>
          <a:p>
            <a:pPr algn="l">
              <a:lnSpc>
                <a:spcPct val="150000"/>
              </a:lnSpc>
              <a:buClrTx/>
              <a:buSzTx/>
            </a:pPr>
            <a:endParaRPr lang="en-US" altLang="zh-CN" sz="2200" dirty="0">
              <a:highlight>
                <a:srgbClr val="00FF00"/>
              </a:highlight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</a:pPr>
            <a:r>
              <a:rPr lang="en-US" altLang="zh-CN" sz="2200" dirty="0">
                <a:highlight>
                  <a:srgbClr val="00FF00"/>
                </a:highlight>
                <a:sym typeface="+mn-ea"/>
              </a:rPr>
              <a:t>一定 is usually used in an affirmative sentence together with“要/不要”or “能/不能”</a:t>
            </a:r>
            <a:endParaRPr lang="en-US" altLang="zh-CN" sz="2200" dirty="0">
              <a:highlight>
                <a:srgbClr val="00FF00"/>
              </a:highlight>
            </a:endParaRPr>
          </a:p>
          <a:p>
            <a:pPr>
              <a:lnSpc>
                <a:spcPct val="150000"/>
              </a:lnSpc>
            </a:pPr>
            <a:r>
              <a:rPr lang="zh-CN" altLang="en-US" dirty="0"/>
              <a:t>找工作的人</a:t>
            </a:r>
            <a:r>
              <a:rPr lang="zh-CN" altLang="en-US" dirty="0">
                <a:solidFill>
                  <a:srgbClr val="FF0000"/>
                </a:solidFill>
              </a:rPr>
              <a:t>一定要</a:t>
            </a:r>
            <a:r>
              <a:rPr lang="zh-CN" altLang="en-US" dirty="0"/>
              <a:t>到这里看一看，这里提供的工作机会是最多</a:t>
            </a:r>
            <a:r>
              <a:rPr lang="zh-CN" altLang="en-US" dirty="0"/>
              <a:t>的。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0744200" y="247232"/>
            <a:ext cx="1219200" cy="15783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000" dirty="0">
                <a:solidFill>
                  <a:sysClr val="windowText" lastClr="000000"/>
                </a:solidFill>
              </a:rPr>
              <a:t>1.</a:t>
            </a:r>
            <a:endParaRPr lang="zh-TW" altLang="en-US" sz="60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sng" dirty="0"/>
              <a:t>千万</a:t>
            </a:r>
            <a:r>
              <a:rPr lang="zh-TW" altLang="en-US" dirty="0"/>
              <a:t> </a:t>
            </a:r>
            <a:r>
              <a:rPr lang="en-US" altLang="zh-TW" dirty="0"/>
              <a:t>adv.	</a:t>
            </a:r>
            <a:r>
              <a:rPr lang="zh-TW" altLang="en-US" b="1" u="sng" dirty="0"/>
              <a:t>一定</a:t>
            </a:r>
            <a:r>
              <a:rPr lang="zh-TW" altLang="en-US" dirty="0"/>
              <a:t> </a:t>
            </a:r>
            <a:r>
              <a:rPr lang="en-US" altLang="zh-TW" dirty="0"/>
              <a:t>adv.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9099" y="1552908"/>
            <a:ext cx="11353801" cy="513664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>
                <a:highlight>
                  <a:srgbClr val="00FF00"/>
                </a:highlight>
                <a:sym typeface="+mn-ea"/>
              </a:rPr>
              <a:t>“</a:t>
            </a:r>
            <a:r>
              <a:rPr lang="zh-TW" altLang="en-US" dirty="0">
                <a:highlight>
                  <a:srgbClr val="00FF00"/>
                </a:highlight>
                <a:sym typeface="+mn-ea"/>
              </a:rPr>
              <a:t>千万</a:t>
            </a:r>
            <a:r>
              <a:rPr lang="en-US" altLang="zh-TW" dirty="0">
                <a:highlight>
                  <a:srgbClr val="00FF00"/>
                </a:highlight>
                <a:sym typeface="+mn-ea"/>
              </a:rPr>
              <a:t>”</a:t>
            </a:r>
            <a:r>
              <a:rPr lang="zh-TW" altLang="en-US" dirty="0">
                <a:highlight>
                  <a:srgbClr val="00FF00"/>
                </a:highlight>
                <a:sym typeface="+mn-ea"/>
              </a:rPr>
              <a:t>的语气比较客气</a:t>
            </a:r>
            <a:r>
              <a:rPr lang="zh-CN" altLang="zh-TW" dirty="0">
                <a:highlight>
                  <a:srgbClr val="00FF00"/>
                </a:highlight>
                <a:sym typeface="+mn-ea"/>
              </a:rPr>
              <a:t>（</a:t>
            </a:r>
            <a:r>
              <a:rPr lang="en-US" altLang="zh-CN" dirty="0">
                <a:highlight>
                  <a:srgbClr val="00FF00"/>
                </a:highlight>
                <a:sym typeface="+mn-ea"/>
              </a:rPr>
              <a:t>more polite and mild tone</a:t>
            </a:r>
            <a:r>
              <a:rPr lang="zh-CN" altLang="en-US" dirty="0">
                <a:highlight>
                  <a:srgbClr val="00FF00"/>
                </a:highlight>
                <a:sym typeface="+mn-ea"/>
              </a:rPr>
              <a:t>）</a:t>
            </a:r>
            <a:r>
              <a:rPr lang="zh-TW" altLang="en-US" dirty="0">
                <a:highlight>
                  <a:srgbClr val="00FF00"/>
                </a:highlight>
                <a:sym typeface="+mn-ea"/>
              </a:rPr>
              <a:t>，有</a:t>
            </a:r>
            <a:r>
              <a:rPr lang="en-US" altLang="zh-TW" dirty="0">
                <a:highlight>
                  <a:srgbClr val="00FF00"/>
                </a:highlight>
                <a:sym typeface="+mn-ea"/>
              </a:rPr>
              <a:t>”</a:t>
            </a:r>
            <a:r>
              <a:rPr lang="zh-TW" altLang="en-US" dirty="0">
                <a:highlight>
                  <a:srgbClr val="00FF00"/>
                </a:highlight>
                <a:sym typeface="+mn-ea"/>
              </a:rPr>
              <a:t>希望别人怎么做</a:t>
            </a:r>
            <a:r>
              <a:rPr lang="en-US" altLang="zh-TW" dirty="0">
                <a:highlight>
                  <a:srgbClr val="00FF00"/>
                </a:highlight>
                <a:sym typeface="+mn-ea"/>
              </a:rPr>
              <a:t>”</a:t>
            </a:r>
            <a:r>
              <a:rPr lang="zh-TW" altLang="en-US" dirty="0">
                <a:highlight>
                  <a:srgbClr val="00FF00"/>
                </a:highlight>
                <a:sym typeface="+mn-ea"/>
              </a:rPr>
              <a:t>的意思</a:t>
            </a:r>
            <a:r>
              <a:rPr lang="zh-CN" altLang="zh-TW" dirty="0">
                <a:highlight>
                  <a:srgbClr val="00FF00"/>
                </a:highlight>
                <a:sym typeface="+mn-ea"/>
              </a:rPr>
              <a:t>（</a:t>
            </a:r>
            <a:r>
              <a:rPr lang="en-US" altLang="zh-CN" dirty="0">
                <a:highlight>
                  <a:srgbClr val="00FF00"/>
                </a:highlight>
                <a:sym typeface="+mn-ea"/>
              </a:rPr>
              <a:t>hoping someone to do something</a:t>
            </a:r>
            <a:r>
              <a:rPr lang="zh-CN" altLang="en-US" dirty="0">
                <a:highlight>
                  <a:srgbClr val="00FF00"/>
                </a:highlight>
                <a:sym typeface="+mn-ea"/>
              </a:rPr>
              <a:t>）</a:t>
            </a:r>
            <a:r>
              <a:rPr lang="zh-TW" altLang="en-US" dirty="0">
                <a:highlight>
                  <a:srgbClr val="00FF00"/>
                </a:highlight>
                <a:sym typeface="+mn-ea"/>
              </a:rPr>
              <a:t>。</a:t>
            </a:r>
            <a:endParaRPr lang="en-US" altLang="zh-TW" dirty="0">
              <a:highlight>
                <a:srgbClr val="00FF00"/>
              </a:highlight>
            </a:endParaRPr>
          </a:p>
          <a:p>
            <a:pPr algn="l">
              <a:lnSpc>
                <a:spcPct val="150000"/>
              </a:lnSpc>
              <a:buClrTx/>
              <a:buSzTx/>
            </a:pPr>
            <a:r>
              <a:rPr lang="zh-CN" altLang="en-US" sz="2800" dirty="0">
                <a:sym typeface="+mn-ea"/>
              </a:rPr>
              <a:t>当机会到来时，</a:t>
            </a:r>
            <a:r>
              <a:rPr lang="zh-CN" altLang="en-US" sz="2800" dirty="0">
                <a:solidFill>
                  <a:srgbClr val="FF0000"/>
                </a:solidFill>
                <a:sym typeface="+mn-ea"/>
              </a:rPr>
              <a:t>千万不要</a:t>
            </a:r>
            <a:r>
              <a:rPr lang="zh-CN" altLang="en-US" sz="2800" dirty="0">
                <a:sym typeface="+mn-ea"/>
              </a:rPr>
              <a:t>放手，有什么想做的事就马上去做吧。</a:t>
            </a:r>
            <a:endParaRPr lang="zh-CN" altLang="en-US" sz="2800" dirty="0"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</a:pPr>
            <a:r>
              <a:rPr lang="zh-TW" altLang="en-US" dirty="0">
                <a:highlight>
                  <a:srgbClr val="00FF00"/>
                </a:highlight>
                <a:sym typeface="+mn-ea"/>
              </a:rPr>
              <a:t>“一定”语气比较强（stronger，usually commanding tone），常有”命令、不能不做到”的意思。</a:t>
            </a:r>
            <a:endParaRPr lang="zh-TW" altLang="en-US" dirty="0">
              <a:highlight>
                <a:srgbClr val="00FF00"/>
              </a:highlight>
            </a:endParaRPr>
          </a:p>
          <a:p>
            <a:pPr>
              <a:lnSpc>
                <a:spcPct val="150000"/>
              </a:lnSpc>
            </a:pPr>
            <a:r>
              <a:rPr lang="zh-CN" altLang="en-US" dirty="0"/>
              <a:t>这几个动作你做得还是不太标准，在正式比赛前</a:t>
            </a:r>
            <a:r>
              <a:rPr lang="zh-CN" altLang="en-US" dirty="0">
                <a:solidFill>
                  <a:srgbClr val="FF0000"/>
                </a:solidFill>
              </a:rPr>
              <a:t>一定要</a:t>
            </a:r>
            <a:r>
              <a:rPr lang="zh-CN" altLang="en-US" dirty="0"/>
              <a:t>练好。</a:t>
            </a:r>
            <a:endParaRPr lang="zh-CN" altLang="en-US" dirty="0"/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0744200" y="247232"/>
            <a:ext cx="1219200" cy="15783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000" dirty="0">
                <a:solidFill>
                  <a:sysClr val="windowText" lastClr="000000"/>
                </a:solidFill>
              </a:rPr>
              <a:t>2.</a:t>
            </a:r>
            <a:endParaRPr lang="zh-TW" altLang="en-US" sz="60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sng" dirty="0"/>
              <a:t>千万</a:t>
            </a:r>
            <a:r>
              <a:rPr lang="zh-TW" altLang="en-US" dirty="0"/>
              <a:t> </a:t>
            </a:r>
            <a:r>
              <a:rPr lang="en-US" altLang="zh-TW" dirty="0"/>
              <a:t>adv.	</a:t>
            </a:r>
            <a:r>
              <a:rPr lang="zh-TW" altLang="en-US" b="1" u="sng" dirty="0"/>
              <a:t>一定</a:t>
            </a:r>
            <a:r>
              <a:rPr lang="zh-TW" altLang="en-US" dirty="0"/>
              <a:t> </a:t>
            </a:r>
            <a:r>
              <a:rPr lang="en-US" altLang="zh-TW" dirty="0"/>
              <a:t>adv.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9099" y="1552908"/>
            <a:ext cx="11353801" cy="513664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/>
              <a:t>“</a:t>
            </a:r>
            <a:r>
              <a:rPr lang="zh-TW" altLang="en-US" dirty="0"/>
              <a:t>一定</a:t>
            </a:r>
            <a:r>
              <a:rPr lang="en-US" altLang="zh-TW" dirty="0"/>
              <a:t>”</a:t>
            </a:r>
            <a:r>
              <a:rPr lang="zh-TW" altLang="en-US" dirty="0"/>
              <a:t>用于</a:t>
            </a:r>
            <a:r>
              <a:rPr lang="en-US" altLang="zh-TW" dirty="0"/>
              <a:t>“</a:t>
            </a:r>
            <a:r>
              <a:rPr lang="zh-TW" altLang="en-US" dirty="0"/>
              <a:t>我</a:t>
            </a:r>
            <a:r>
              <a:rPr lang="en-US" altLang="zh-TW" dirty="0"/>
              <a:t>”</a:t>
            </a:r>
            <a:r>
              <a:rPr lang="zh-TW" altLang="en-US" dirty="0"/>
              <a:t>、</a:t>
            </a:r>
            <a:r>
              <a:rPr lang="en-US" altLang="zh-TW" dirty="0"/>
              <a:t>“</a:t>
            </a:r>
            <a:r>
              <a:rPr lang="zh-TW" altLang="en-US" dirty="0"/>
              <a:t>我们</a:t>
            </a:r>
            <a:r>
              <a:rPr lang="en-US" altLang="zh-TW" dirty="0"/>
              <a:t>”</a:t>
            </a:r>
            <a:r>
              <a:rPr lang="zh-TW" altLang="en-US" dirty="0"/>
              <a:t>时，表示说话人做事的决心</a:t>
            </a:r>
            <a:r>
              <a:rPr lang="zh-CN" altLang="zh-TW" dirty="0"/>
              <a:t>（</a:t>
            </a:r>
            <a:r>
              <a:rPr lang="en-US" altLang="zh-CN" dirty="0"/>
              <a:t>made up one's mind</a:t>
            </a:r>
            <a:r>
              <a:rPr lang="zh-CN" altLang="en-US" dirty="0"/>
              <a:t>）</a:t>
            </a:r>
            <a:r>
              <a:rPr lang="zh-TW" altLang="en-US" dirty="0"/>
              <a:t>。</a:t>
            </a:r>
            <a:endParaRPr lang="zh-TW" alt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dirty="0"/>
              <a:t>   </a:t>
            </a:r>
            <a:r>
              <a:rPr lang="en-US" altLang="zh-TW" dirty="0">
                <a:highlight>
                  <a:srgbClr val="FFFF00"/>
                </a:highlight>
              </a:rPr>
              <a:t> +</a:t>
            </a:r>
            <a:r>
              <a:rPr lang="zh-TW" altLang="en-US" dirty="0">
                <a:highlight>
                  <a:srgbClr val="FFFF00"/>
                </a:highlight>
              </a:rPr>
              <a:t>会</a:t>
            </a:r>
            <a:r>
              <a:rPr lang="en-US" altLang="zh-TW" dirty="0">
                <a:highlight>
                  <a:srgbClr val="FFFF00"/>
                </a:highlight>
              </a:rPr>
              <a:t>/</a:t>
            </a:r>
            <a:r>
              <a:rPr lang="zh-TW" altLang="en-US" dirty="0">
                <a:highlight>
                  <a:srgbClr val="FFFF00"/>
                </a:highlight>
              </a:rPr>
              <a:t>不会、能</a:t>
            </a:r>
            <a:endParaRPr lang="en-US" altLang="zh-TW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altLang="zh-TW" dirty="0"/>
              <a:t>	</a:t>
            </a:r>
            <a:endParaRPr lang="en-US" altLang="zh-TW" dirty="0"/>
          </a:p>
        </p:txBody>
      </p:sp>
      <p:sp>
        <p:nvSpPr>
          <p:cNvPr id="4" name="標題 1"/>
          <p:cNvSpPr txBox="1"/>
          <p:nvPr/>
        </p:nvSpPr>
        <p:spPr>
          <a:xfrm>
            <a:off x="1643380" y="4779645"/>
            <a:ext cx="8905875" cy="1135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dirty="0"/>
              <a:t>感谢您的支持和鼓励，我一定会继续</a:t>
            </a:r>
            <a:r>
              <a:rPr lang="zh-CN" altLang="en-US" sz="4000" dirty="0"/>
              <a:t>努力。</a:t>
            </a:r>
            <a:endParaRPr lang="zh-CN" altLang="en-US" sz="4000" dirty="0"/>
          </a:p>
        </p:txBody>
      </p:sp>
      <p:sp>
        <p:nvSpPr>
          <p:cNvPr id="6" name="矩形 5"/>
          <p:cNvSpPr/>
          <p:nvPr/>
        </p:nvSpPr>
        <p:spPr>
          <a:xfrm>
            <a:off x="10744200" y="247232"/>
            <a:ext cx="1219200" cy="15783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000" dirty="0">
                <a:solidFill>
                  <a:sysClr val="windowText" lastClr="000000"/>
                </a:solidFill>
              </a:rPr>
              <a:t>3.</a:t>
            </a:r>
            <a:endParaRPr lang="zh-TW" altLang="en-US" sz="6000" dirty="0">
              <a:solidFill>
                <a:sysClr val="windowText" lastClr="0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09080" y="2643505"/>
            <a:ext cx="481965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sng" dirty="0"/>
              <a:t>千万</a:t>
            </a:r>
            <a:r>
              <a:rPr lang="zh-TW" altLang="en-US" dirty="0"/>
              <a:t> </a:t>
            </a:r>
            <a:r>
              <a:rPr lang="en-US" altLang="zh-TW" dirty="0"/>
              <a:t>adv.	</a:t>
            </a:r>
            <a:r>
              <a:rPr lang="zh-TW" altLang="en-US" b="1" u="sng" dirty="0"/>
              <a:t>一定</a:t>
            </a:r>
            <a:r>
              <a:rPr lang="zh-TW" altLang="en-US" dirty="0"/>
              <a:t> </a:t>
            </a:r>
            <a:r>
              <a:rPr lang="en-US" altLang="zh-TW" dirty="0"/>
              <a:t>adv.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9099" y="1904698"/>
            <a:ext cx="11353801" cy="5136649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“</a:t>
            </a:r>
            <a:r>
              <a:rPr lang="zh-TW" altLang="en-US" sz="2400" dirty="0"/>
              <a:t>一定</a:t>
            </a:r>
            <a:r>
              <a:rPr lang="en-US" altLang="zh-TW" sz="2400" dirty="0"/>
              <a:t>”</a:t>
            </a:r>
            <a:r>
              <a:rPr lang="zh-TW" altLang="en-US" sz="2400" dirty="0"/>
              <a:t>可以表示</a:t>
            </a:r>
            <a:r>
              <a:rPr lang="en-US" altLang="zh-TW" sz="2400" dirty="0"/>
              <a:t>”</a:t>
            </a:r>
            <a:r>
              <a:rPr lang="zh-TW" altLang="en-US" sz="2400" dirty="0"/>
              <a:t>必然、没有错</a:t>
            </a:r>
            <a:r>
              <a:rPr lang="en-US" altLang="zh-TW" sz="2400" dirty="0"/>
              <a:t>”</a:t>
            </a:r>
            <a:r>
              <a:rPr lang="zh-TW" altLang="en-US" sz="2400" dirty="0"/>
              <a:t>的意思。</a:t>
            </a:r>
            <a:endParaRPr lang="zh-TW" altLang="en-US" sz="2400" dirty="0"/>
          </a:p>
          <a:p>
            <a:r>
              <a:rPr lang="en-US" altLang="zh-TW" sz="2400" dirty="0">
                <a:highlight>
                  <a:srgbClr val="00FF00"/>
                </a:highlight>
              </a:rPr>
              <a:t>“</a:t>
            </a:r>
            <a:r>
              <a:rPr lang="zh-TW" altLang="en-US" sz="2400" dirty="0">
                <a:highlight>
                  <a:srgbClr val="00FF00"/>
                </a:highlight>
              </a:rPr>
              <a:t>不一定</a:t>
            </a:r>
            <a:r>
              <a:rPr lang="en-US" altLang="zh-TW" sz="2400" dirty="0">
                <a:highlight>
                  <a:srgbClr val="00FF00"/>
                </a:highlight>
              </a:rPr>
              <a:t>”</a:t>
            </a:r>
            <a:r>
              <a:rPr lang="zh-TW" altLang="en-US" sz="2400" dirty="0">
                <a:highlight>
                  <a:srgbClr val="00FF00"/>
                </a:highlight>
              </a:rPr>
              <a:t>表示不能肯定，偏否定。表示</a:t>
            </a:r>
            <a:r>
              <a:rPr lang="en-US" altLang="zh-TW" sz="2400" dirty="0">
                <a:highlight>
                  <a:srgbClr val="00FF00"/>
                </a:highlight>
              </a:rPr>
              <a:t>”</a:t>
            </a:r>
            <a:r>
              <a:rPr lang="zh-TW" altLang="en-US" sz="2400" dirty="0">
                <a:highlight>
                  <a:srgbClr val="00FF00"/>
                </a:highlight>
              </a:rPr>
              <a:t>可以、不必</a:t>
            </a:r>
            <a:r>
              <a:rPr lang="en-US" altLang="zh-TW" sz="2400" dirty="0">
                <a:highlight>
                  <a:srgbClr val="00FF00"/>
                </a:highlight>
              </a:rPr>
              <a:t>”</a:t>
            </a:r>
            <a:r>
              <a:rPr lang="zh-TW" altLang="en-US" sz="2400" dirty="0">
                <a:highlight>
                  <a:srgbClr val="00FF00"/>
                </a:highlight>
              </a:rPr>
              <a:t>。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dirty="0"/>
              <a:t>	</a:t>
            </a:r>
            <a:endParaRPr lang="en-US" altLang="zh-TW" sz="2800" dirty="0"/>
          </a:p>
          <a:p>
            <a:pPr marL="514350" indent="-514350">
              <a:buFont typeface="+mj-lt"/>
              <a:buAutoNum type="arabicPeriod" startAt="4"/>
            </a:pPr>
            <a:endParaRPr lang="en-US" altLang="zh-TW" sz="2800" dirty="0"/>
          </a:p>
        </p:txBody>
      </p:sp>
      <p:sp>
        <p:nvSpPr>
          <p:cNvPr id="4" name="標題 1"/>
          <p:cNvSpPr txBox="1"/>
          <p:nvPr/>
        </p:nvSpPr>
        <p:spPr>
          <a:xfrm>
            <a:off x="602615" y="3148330"/>
            <a:ext cx="11354435" cy="11353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Arial" panose="020B0704020202020204" pitchFamily="34" charset="0"/>
              <a:buChar char="•"/>
            </a:pPr>
            <a:r>
              <a:rPr lang="zh-CN" altLang="en-US" sz="2800" dirty="0"/>
              <a:t>只要你不放弃希望，不怕辛苦，能够一直坚持努力学习，提高自己的水平和能力，就</a:t>
            </a:r>
            <a:r>
              <a:rPr lang="zh-CN" altLang="en-US" sz="2800" dirty="0">
                <a:solidFill>
                  <a:srgbClr val="FF0000"/>
                </a:solidFill>
              </a:rPr>
              <a:t>一定</a:t>
            </a:r>
            <a:r>
              <a:rPr lang="zh-CN" altLang="en-US" sz="2800" dirty="0"/>
              <a:t>能成功。</a:t>
            </a:r>
            <a:endParaRPr lang="zh-CN" altLang="en-US" sz="28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74865" y="0"/>
            <a:ext cx="4819650" cy="1905000"/>
          </a:xfrm>
          <a:prstGeom prst="rect">
            <a:avLst/>
          </a:prstGeom>
        </p:spPr>
      </p:pic>
      <p:sp>
        <p:nvSpPr>
          <p:cNvPr id="6" name="標題 1"/>
          <p:cNvSpPr txBox="1"/>
          <p:nvPr/>
        </p:nvSpPr>
        <p:spPr>
          <a:xfrm>
            <a:off x="602615" y="4611370"/>
            <a:ext cx="10251440" cy="1548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Arial" panose="020B0704020202020204" pitchFamily="34" charset="0"/>
              <a:buChar char="•"/>
            </a:pPr>
            <a:r>
              <a:rPr lang="zh-CN" altLang="en-US" sz="3200" dirty="0"/>
              <a:t>人们常说：“便宜没好货，好货不便宜。”其实</a:t>
            </a:r>
            <a:r>
              <a:rPr lang="zh-CN" altLang="en-US" sz="3200" dirty="0">
                <a:solidFill>
                  <a:srgbClr val="FF0000"/>
                </a:solidFill>
              </a:rPr>
              <a:t>不一定</a:t>
            </a:r>
            <a:r>
              <a:rPr lang="zh-CN" altLang="en-US" sz="3200" dirty="0"/>
              <a:t>都是这样，有时候质量很好的东西也会很便宜。</a:t>
            </a:r>
            <a:endParaRPr lang="zh-CN" altLang="en-US" sz="4000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sng" dirty="0"/>
              <a:t>千万</a:t>
            </a:r>
            <a:r>
              <a:rPr lang="zh-TW" altLang="en-US" dirty="0"/>
              <a:t> </a:t>
            </a:r>
            <a:r>
              <a:rPr lang="en-US" altLang="zh-TW" dirty="0"/>
              <a:t>adv.	</a:t>
            </a:r>
            <a:r>
              <a:rPr lang="zh-TW" altLang="en-US" b="1" u="sng" dirty="0"/>
              <a:t>一定</a:t>
            </a:r>
            <a:r>
              <a:rPr lang="zh-TW" altLang="en-US" dirty="0"/>
              <a:t> </a:t>
            </a:r>
            <a:r>
              <a:rPr lang="en-US" altLang="zh-TW" dirty="0"/>
              <a:t>adv.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9100" y="1553210"/>
            <a:ext cx="11353800" cy="2964815"/>
          </a:xfrm>
        </p:spPr>
        <p:txBody>
          <a:bodyPr>
            <a:normAutofit fontScale="90000"/>
          </a:bodyPr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sz="3000" dirty="0">
                <a:highlight>
                  <a:srgbClr val="00FF00"/>
                </a:highlight>
              </a:rPr>
              <a:t>“</a:t>
            </a:r>
            <a:r>
              <a:rPr lang="zh-TW" altLang="en-US" sz="3000" dirty="0">
                <a:highlight>
                  <a:srgbClr val="00FF00"/>
                </a:highlight>
              </a:rPr>
              <a:t>一定</a:t>
            </a:r>
            <a:r>
              <a:rPr lang="en-US" altLang="zh-TW" sz="3000" dirty="0">
                <a:highlight>
                  <a:srgbClr val="00FF00"/>
                </a:highlight>
              </a:rPr>
              <a:t>”</a:t>
            </a:r>
            <a:r>
              <a:rPr lang="zh-TW" altLang="en-US" sz="3000" dirty="0">
                <a:highlight>
                  <a:srgbClr val="00FF00"/>
                </a:highlight>
              </a:rPr>
              <a:t>为</a:t>
            </a:r>
            <a:r>
              <a:rPr lang="en-US" altLang="zh-TW" sz="3000" dirty="0">
                <a:highlight>
                  <a:srgbClr val="00FF00"/>
                </a:highlight>
              </a:rPr>
              <a:t>adj.</a:t>
            </a:r>
            <a:r>
              <a:rPr lang="zh-TW" altLang="en-US" sz="3000" dirty="0">
                <a:highlight>
                  <a:srgbClr val="00FF00"/>
                </a:highlight>
              </a:rPr>
              <a:t>时，表示</a:t>
            </a:r>
            <a:r>
              <a:rPr lang="en-US" altLang="zh-TW" sz="3000" dirty="0">
                <a:highlight>
                  <a:srgbClr val="00FF00"/>
                </a:highlight>
              </a:rPr>
              <a:t>“</a:t>
            </a:r>
            <a:r>
              <a:rPr lang="zh-TW" altLang="en-US" sz="3000" dirty="0">
                <a:highlight>
                  <a:srgbClr val="00FF00"/>
                </a:highlight>
              </a:rPr>
              <a:t>某种程度的、适当的</a:t>
            </a:r>
            <a:r>
              <a:rPr lang="en-US" altLang="zh-TW" sz="3000" dirty="0">
                <a:highlight>
                  <a:srgbClr val="00FF00"/>
                </a:highlight>
              </a:rPr>
              <a:t>”</a:t>
            </a:r>
            <a:r>
              <a:rPr lang="zh-CN" altLang="en-US" sz="3000" dirty="0">
                <a:highlight>
                  <a:srgbClr val="00FF00"/>
                </a:highlight>
              </a:rPr>
              <a:t>（</a:t>
            </a:r>
            <a:r>
              <a:rPr lang="en-US" altLang="zh-CN" sz="3000" dirty="0">
                <a:highlight>
                  <a:srgbClr val="00FF00"/>
                </a:highlight>
              </a:rPr>
              <a:t>certain</a:t>
            </a:r>
            <a:r>
              <a:rPr lang="zh-CN" altLang="en-US" sz="3000" dirty="0">
                <a:highlight>
                  <a:srgbClr val="00FF00"/>
                </a:highlight>
              </a:rPr>
              <a:t>，</a:t>
            </a:r>
            <a:r>
              <a:rPr lang="en-US" altLang="zh-CN" sz="3000" dirty="0">
                <a:highlight>
                  <a:srgbClr val="00FF00"/>
                </a:highlight>
              </a:rPr>
              <a:t>proper</a:t>
            </a:r>
            <a:r>
              <a:rPr lang="zh-CN" altLang="en-US" sz="3000" dirty="0">
                <a:highlight>
                  <a:srgbClr val="00FF00"/>
                </a:highlight>
              </a:rPr>
              <a:t>）</a:t>
            </a:r>
            <a:r>
              <a:rPr lang="zh-TW" altLang="en-US" sz="3000" dirty="0">
                <a:highlight>
                  <a:srgbClr val="00FF00"/>
                </a:highlight>
              </a:rPr>
              <a:t>。</a:t>
            </a:r>
            <a:endParaRPr lang="en-US" altLang="zh-TW" sz="3000" dirty="0">
              <a:highlight>
                <a:srgbClr val="00FF00"/>
              </a:highlight>
            </a:endParaRPr>
          </a:p>
          <a:p>
            <a:pPr marL="0" indent="0">
              <a:buNone/>
            </a:pPr>
            <a:r>
              <a:rPr lang="en-US" altLang="zh-TW" dirty="0"/>
              <a:t>	</a:t>
            </a:r>
            <a:endParaRPr lang="en-US" altLang="zh-TW" dirty="0"/>
          </a:p>
        </p:txBody>
      </p:sp>
      <p:sp>
        <p:nvSpPr>
          <p:cNvPr id="4" name="標題 1"/>
          <p:cNvSpPr txBox="1"/>
          <p:nvPr/>
        </p:nvSpPr>
        <p:spPr>
          <a:xfrm>
            <a:off x="419100" y="3909060"/>
            <a:ext cx="11772265" cy="2042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4000" dirty="0"/>
              <a:t>如果你有</a:t>
            </a:r>
            <a:r>
              <a:rPr lang="zh-CN" altLang="en-US" sz="4000" dirty="0">
                <a:solidFill>
                  <a:srgbClr val="FF0000"/>
                </a:solidFill>
              </a:rPr>
              <a:t>一定</a:t>
            </a:r>
            <a:r>
              <a:rPr lang="zh-CN" altLang="en-US" sz="4000" dirty="0"/>
              <a:t>的语言基础和经济条件，那么出国学习外语是最好的选择，因为语言环境对学习语言有重要的</a:t>
            </a:r>
            <a:r>
              <a:rPr lang="zh-CN" altLang="en-US" sz="4000" dirty="0"/>
              <a:t>作用。</a:t>
            </a:r>
            <a:endParaRPr lang="zh-CN" altLang="en-US" sz="40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13725" y="0"/>
            <a:ext cx="3978275" cy="2558415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sng" dirty="0"/>
              <a:t>千万</a:t>
            </a:r>
            <a:r>
              <a:rPr lang="zh-TW" altLang="en-US" dirty="0"/>
              <a:t> </a:t>
            </a:r>
            <a:r>
              <a:rPr lang="en-US" altLang="zh-TW" dirty="0"/>
              <a:t>adv.	</a:t>
            </a:r>
            <a:r>
              <a:rPr lang="zh-TW" altLang="en-US" b="1" u="sng" dirty="0"/>
              <a:t>一定</a:t>
            </a:r>
            <a:r>
              <a:rPr lang="zh-TW" altLang="en-US" dirty="0"/>
              <a:t> </a:t>
            </a:r>
            <a:r>
              <a:rPr lang="en-US" altLang="zh-TW" dirty="0"/>
              <a:t>adv.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9099" y="1552908"/>
            <a:ext cx="11353801" cy="5136649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highlight>
                  <a:srgbClr val="00FF00"/>
                </a:highlight>
              </a:rPr>
              <a:t>在回答别人时，可以直接使用</a:t>
            </a:r>
            <a:r>
              <a:rPr lang="en-US" altLang="zh-TW" sz="2800" dirty="0">
                <a:highlight>
                  <a:srgbClr val="00FF00"/>
                </a:highlight>
              </a:rPr>
              <a:t>“</a:t>
            </a:r>
            <a:r>
              <a:rPr lang="zh-TW" altLang="en-US" sz="2800" dirty="0">
                <a:highlight>
                  <a:srgbClr val="00FF00"/>
                </a:highlight>
              </a:rPr>
              <a:t>一定</a:t>
            </a:r>
            <a:r>
              <a:rPr lang="en-US" altLang="zh-TW" sz="2800" dirty="0">
                <a:highlight>
                  <a:srgbClr val="00FF00"/>
                </a:highlight>
              </a:rPr>
              <a:t>”</a:t>
            </a:r>
            <a:endParaRPr lang="zh-TW" altLang="en-US" sz="2800" dirty="0">
              <a:highlight>
                <a:srgbClr val="00FF00"/>
              </a:highlight>
            </a:endParaRPr>
          </a:p>
        </p:txBody>
      </p:sp>
      <p:sp>
        <p:nvSpPr>
          <p:cNvPr id="4" name="標題 1"/>
          <p:cNvSpPr txBox="1"/>
          <p:nvPr/>
        </p:nvSpPr>
        <p:spPr>
          <a:xfrm>
            <a:off x="99060" y="2532396"/>
            <a:ext cx="5700317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/>
              <a:t>A:</a:t>
            </a:r>
            <a:r>
              <a:rPr lang="zh-TW" altLang="en-US" sz="4000" dirty="0"/>
              <a:t>你能准时交作业吗</a:t>
            </a:r>
            <a:r>
              <a:rPr lang="en-US" altLang="zh-TW" sz="4000" dirty="0"/>
              <a:t>?</a:t>
            </a:r>
            <a:endParaRPr lang="en-US" altLang="zh-TW" sz="4000" dirty="0"/>
          </a:p>
        </p:txBody>
      </p:sp>
      <p:sp>
        <p:nvSpPr>
          <p:cNvPr id="5" name="標題 1"/>
          <p:cNvSpPr txBox="1"/>
          <p:nvPr/>
        </p:nvSpPr>
        <p:spPr>
          <a:xfrm>
            <a:off x="8463833" y="2532619"/>
            <a:ext cx="2442927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/>
              <a:t>B:</a:t>
            </a:r>
            <a:r>
              <a:rPr lang="zh-TW" altLang="en-US" sz="4000" dirty="0"/>
              <a:t>一定</a:t>
            </a:r>
            <a:endParaRPr lang="en-US" altLang="zh-TW" sz="4000" dirty="0"/>
          </a:p>
        </p:txBody>
      </p:sp>
      <p:pic>
        <p:nvPicPr>
          <p:cNvPr id="6" name="Picture 2" descr="医治图片-医治设计素材-医治素材免费下载-万素网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757" y="3112459"/>
            <a:ext cx="4070268" cy="407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10744200" y="247232"/>
            <a:ext cx="1219200" cy="15783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000" dirty="0">
                <a:solidFill>
                  <a:sysClr val="windowText" lastClr="000000"/>
                </a:solidFill>
              </a:rPr>
              <a:t>6.</a:t>
            </a:r>
            <a:endParaRPr lang="zh-TW" altLang="en-US" sz="60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/>
          <p:nvPr/>
        </p:nvSpPr>
        <p:spPr>
          <a:xfrm>
            <a:off x="0" y="688465"/>
            <a:ext cx="9403080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graphicFrame>
        <p:nvGraphicFramePr>
          <p:cNvPr id="5" name="表格 5"/>
          <p:cNvGraphicFramePr>
            <a:graphicFrameLocks noGrp="1"/>
          </p:cNvGraphicFramePr>
          <p:nvPr/>
        </p:nvGraphicFramePr>
        <p:xfrm>
          <a:off x="1" y="0"/>
          <a:ext cx="12191999" cy="685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3481"/>
                <a:gridCol w="1737360"/>
                <a:gridCol w="1661158"/>
              </a:tblGrid>
              <a:tr h="762139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000" dirty="0">
                          <a:solidFill>
                            <a:schemeClr val="tx1"/>
                          </a:solidFill>
                        </a:rPr>
                        <a:t>千万</a:t>
                      </a:r>
                      <a:endParaRPr lang="zh-TW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000" dirty="0">
                          <a:solidFill>
                            <a:schemeClr val="tx1"/>
                          </a:solidFill>
                        </a:rPr>
                        <a:t>一定</a:t>
                      </a:r>
                      <a:endParaRPr lang="zh-TW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585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2800" dirty="0"/>
                        <a:t>不管发生什么事情，</a:t>
                      </a:r>
                      <a:r>
                        <a:rPr lang="en-US" altLang="zh-TW" sz="2800" dirty="0"/>
                        <a:t>_____</a:t>
                      </a:r>
                      <a:r>
                        <a:rPr lang="zh-TW" altLang="en-US" sz="2800" dirty="0"/>
                        <a:t>要记得保持乐观的心情。</a:t>
                      </a:r>
                      <a:endParaRPr lang="en-US" altLang="zh-TW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6143"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这次的事件</a:t>
                      </a:r>
                      <a:r>
                        <a:rPr lang="en-US" altLang="zh-TW" sz="2800" dirty="0"/>
                        <a:t>_______</a:t>
                      </a:r>
                      <a:r>
                        <a:rPr lang="zh-TW" altLang="en-US" sz="2800" dirty="0"/>
                        <a:t>别再犯！</a:t>
                      </a:r>
                      <a:endParaRPr lang="zh-TW" alt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94812"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如果他喜欢做什么事情，就让他去做，</a:t>
                      </a:r>
                      <a:r>
                        <a:rPr lang="en-US" altLang="zh-TW" sz="2800" dirty="0"/>
                        <a:t>______</a:t>
                      </a:r>
                      <a:r>
                        <a:rPr lang="zh-TW" altLang="en-US" sz="2800" dirty="0"/>
                        <a:t>别想要</a:t>
                      </a:r>
                      <a:endParaRPr lang="en-US" altLang="zh-TW" sz="2800" dirty="0"/>
                    </a:p>
                    <a:p>
                      <a:r>
                        <a:rPr lang="zh-TW" altLang="en-US" sz="2800" dirty="0"/>
                        <a:t>控制孩子！</a:t>
                      </a:r>
                      <a:endParaRPr lang="en-US" altLang="zh-TW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6764"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这件事情</a:t>
                      </a:r>
                      <a:r>
                        <a:rPr lang="en-US" altLang="zh-TW" sz="2800" dirty="0"/>
                        <a:t>_____</a:t>
                      </a:r>
                      <a:r>
                        <a:rPr lang="zh-TW" altLang="en-US" sz="2800" dirty="0"/>
                        <a:t>和那件事情有关联，你要好好查查看。</a:t>
                      </a:r>
                      <a:endParaRPr lang="zh-TW" alt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94812">
                <a:tc>
                  <a:txBody>
                    <a:bodyPr/>
                    <a:lstStyle/>
                    <a:p>
                      <a:r>
                        <a:rPr lang="en-US" altLang="zh-TW" sz="2800" dirty="0"/>
                        <a:t>______</a:t>
                      </a:r>
                      <a:r>
                        <a:rPr lang="zh-TW" altLang="en-US" sz="2800" dirty="0"/>
                        <a:t>！我不会忘记。</a:t>
                      </a:r>
                      <a:endParaRPr lang="zh-TW" alt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94812"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很多事情都有关联，如果有</a:t>
                      </a:r>
                      <a:r>
                        <a:rPr lang="en-US" altLang="zh-TW" sz="2800" dirty="0"/>
                        <a:t>_________</a:t>
                      </a:r>
                      <a:r>
                        <a:rPr lang="zh-TW" altLang="en-US" sz="2800" dirty="0"/>
                        <a:t>的能力说不定可以看出其中的关联，但是他不行。</a:t>
                      </a:r>
                      <a:endParaRPr lang="zh-TW" alt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圓形: 空心 1"/>
          <p:cNvSpPr/>
          <p:nvPr/>
        </p:nvSpPr>
        <p:spPr>
          <a:xfrm>
            <a:off x="10684042" y="818147"/>
            <a:ext cx="1074821" cy="1074821"/>
          </a:xfrm>
          <a:prstGeom prst="don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" name="乘號 2"/>
          <p:cNvSpPr/>
          <p:nvPr/>
        </p:nvSpPr>
        <p:spPr>
          <a:xfrm>
            <a:off x="8911390" y="593557"/>
            <a:ext cx="1540042" cy="15240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形: 空心 5"/>
          <p:cNvSpPr/>
          <p:nvPr/>
        </p:nvSpPr>
        <p:spPr>
          <a:xfrm>
            <a:off x="9144000" y="1892968"/>
            <a:ext cx="1074821" cy="1074821"/>
          </a:xfrm>
          <a:prstGeom prst="don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圓形: 空心 6"/>
          <p:cNvSpPr/>
          <p:nvPr/>
        </p:nvSpPr>
        <p:spPr>
          <a:xfrm>
            <a:off x="10696074" y="1892968"/>
            <a:ext cx="1074821" cy="1074821"/>
          </a:xfrm>
          <a:prstGeom prst="don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" name="圓形: 空心 7"/>
          <p:cNvSpPr/>
          <p:nvPr/>
        </p:nvSpPr>
        <p:spPr>
          <a:xfrm>
            <a:off x="9144000" y="2815391"/>
            <a:ext cx="1074821" cy="1074821"/>
          </a:xfrm>
          <a:prstGeom prst="don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圓形: 空心 8"/>
          <p:cNvSpPr/>
          <p:nvPr/>
        </p:nvSpPr>
        <p:spPr>
          <a:xfrm>
            <a:off x="10696074" y="2815391"/>
            <a:ext cx="1074821" cy="1074821"/>
          </a:xfrm>
          <a:prstGeom prst="don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 rot="2311448">
            <a:off x="11221366" y="1663561"/>
            <a:ext cx="200701" cy="139336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rot="2311448">
            <a:off x="11121101" y="2656121"/>
            <a:ext cx="200701" cy="139336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形: 空心 11"/>
          <p:cNvSpPr/>
          <p:nvPr/>
        </p:nvSpPr>
        <p:spPr>
          <a:xfrm>
            <a:off x="10818395" y="3838164"/>
            <a:ext cx="1074821" cy="1074821"/>
          </a:xfrm>
          <a:prstGeom prst="don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3" name="乘號 12"/>
          <p:cNvSpPr/>
          <p:nvPr/>
        </p:nvSpPr>
        <p:spPr>
          <a:xfrm>
            <a:off x="8916403" y="3645661"/>
            <a:ext cx="1540042" cy="15240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圓形: 空心 13"/>
          <p:cNvSpPr/>
          <p:nvPr/>
        </p:nvSpPr>
        <p:spPr>
          <a:xfrm>
            <a:off x="10809284" y="4906832"/>
            <a:ext cx="1074821" cy="1074821"/>
          </a:xfrm>
          <a:prstGeom prst="don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5" name="乘號 14"/>
          <p:cNvSpPr/>
          <p:nvPr/>
        </p:nvSpPr>
        <p:spPr>
          <a:xfrm>
            <a:off x="8925514" y="4674312"/>
            <a:ext cx="1540042" cy="15240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圓形: 空心 15"/>
          <p:cNvSpPr/>
          <p:nvPr/>
        </p:nvSpPr>
        <p:spPr>
          <a:xfrm>
            <a:off x="10818395" y="5935483"/>
            <a:ext cx="1074821" cy="1074821"/>
          </a:xfrm>
          <a:prstGeom prst="don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7" name="乘號 16"/>
          <p:cNvSpPr/>
          <p:nvPr/>
        </p:nvSpPr>
        <p:spPr>
          <a:xfrm>
            <a:off x="8925514" y="5663841"/>
            <a:ext cx="1540042" cy="15240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/>
          <p:nvPr/>
        </p:nvSpPr>
        <p:spPr>
          <a:xfrm>
            <a:off x="0" y="688465"/>
            <a:ext cx="9403080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graphicFrame>
        <p:nvGraphicFramePr>
          <p:cNvPr id="5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0" y="0"/>
          <a:ext cx="12192000" cy="6857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3480"/>
                <a:gridCol w="1737360"/>
                <a:gridCol w="1661160"/>
              </a:tblGrid>
              <a:tr h="814705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000" dirty="0">
                          <a:solidFill>
                            <a:schemeClr val="tx1"/>
                          </a:solidFill>
                        </a:rPr>
                        <a:t>千万</a:t>
                      </a:r>
                      <a:endParaRPr lang="zh-TW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000" dirty="0">
                          <a:solidFill>
                            <a:schemeClr val="tx1"/>
                          </a:solidFill>
                        </a:rPr>
                        <a:t>一定</a:t>
                      </a:r>
                      <a:endParaRPr lang="zh-TW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537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2800" dirty="0"/>
                        <a:t>不管发生什么事情，</a:t>
                      </a:r>
                      <a:r>
                        <a:rPr lang="en-US" altLang="zh-TW" sz="2800" dirty="0"/>
                        <a:t>_____</a:t>
                      </a:r>
                      <a:r>
                        <a:rPr lang="zh-CN" altLang="en-US" sz="2800" dirty="0"/>
                        <a:t>不能放弃，而是要继续坚持</a:t>
                      </a:r>
                      <a:r>
                        <a:rPr lang="zh-CN" altLang="en-US" sz="2800" dirty="0"/>
                        <a:t>下去。</a:t>
                      </a:r>
                      <a:endParaRPr lang="zh-CN" alt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97915"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这次</a:t>
                      </a:r>
                      <a:r>
                        <a:rPr lang="zh-CN" altLang="zh-TW" sz="2800" dirty="0"/>
                        <a:t>你一定要按照要求认真填写，小心一点儿，</a:t>
                      </a:r>
                      <a:r>
                        <a:rPr lang="en-US" altLang="zh-CN" sz="2800" dirty="0"/>
                        <a:t>_____</a:t>
                      </a:r>
                      <a:r>
                        <a:rPr lang="zh-CN" altLang="en-US" sz="2800" dirty="0"/>
                        <a:t>别</a:t>
                      </a:r>
                      <a:r>
                        <a:rPr lang="zh-CN" altLang="en-US" sz="2800" dirty="0"/>
                        <a:t>写错了。</a:t>
                      </a:r>
                      <a:endParaRPr lang="zh-CN" alt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98550">
                <a:tc>
                  <a:txBody>
                    <a:bodyPr/>
                    <a:lstStyle/>
                    <a:p>
                      <a:r>
                        <a:rPr lang="zh-CN" altLang="en-US" sz="2800" dirty="0"/>
                        <a:t>哭并不</a:t>
                      </a:r>
                      <a:r>
                        <a:rPr lang="en-US" altLang="zh-CN" sz="2800" dirty="0"/>
                        <a:t>_______</a:t>
                      </a:r>
                      <a:r>
                        <a:rPr lang="zh-CN" altLang="en-US" sz="2800" dirty="0"/>
                        <a:t>是件坏事，哭可以让人从坏心情中走出来，是一种减轻压力的</a:t>
                      </a:r>
                      <a:r>
                        <a:rPr lang="zh-CN" altLang="en-US" sz="2800" dirty="0"/>
                        <a:t>好办法。</a:t>
                      </a:r>
                      <a:endParaRPr lang="zh-CN" alt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97915">
                <a:tc>
                  <a:txBody>
                    <a:bodyPr/>
                    <a:lstStyle/>
                    <a:p>
                      <a:r>
                        <a:rPr lang="zh-CN" altLang="zh-TW" sz="2800" dirty="0"/>
                        <a:t>兴趣是最好的老师，如果孩子对一件事情感兴趣，那他</a:t>
                      </a:r>
                      <a:r>
                        <a:rPr lang="en-US" altLang="zh-CN" sz="2800" dirty="0"/>
                        <a:t>______</a:t>
                      </a:r>
                      <a:r>
                        <a:rPr lang="zh-CN" altLang="en-US" sz="2800" dirty="0"/>
                        <a:t>会努力地去学习，效果也会</a:t>
                      </a:r>
                      <a:r>
                        <a:rPr lang="zh-CN" altLang="en-US" sz="2800" dirty="0"/>
                        <a:t>更好。</a:t>
                      </a:r>
                      <a:endParaRPr lang="zh-CN" alt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94485">
                <a:tc>
                  <a:txBody>
                    <a:bodyPr/>
                    <a:lstStyle/>
                    <a:p>
                      <a:r>
                        <a:rPr lang="zh-CN" altLang="zh-TW" sz="2800" dirty="0"/>
                        <a:t>事情的原因和结果往往是互相联系的。</a:t>
                      </a:r>
                      <a:r>
                        <a:rPr lang="en-US" altLang="zh-CN" sz="2800" dirty="0"/>
                        <a:t>_____</a:t>
                      </a:r>
                      <a:r>
                        <a:rPr lang="zh-CN" altLang="en-US" sz="2800" dirty="0"/>
                        <a:t>的原因会引起一定的结果，有时候一件事情的结果可能又是另一件事情的</a:t>
                      </a:r>
                      <a:r>
                        <a:rPr lang="zh-CN" altLang="en-US" sz="2800" dirty="0"/>
                        <a:t>原因。</a:t>
                      </a:r>
                      <a:endParaRPr lang="zh-CN" alt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圓形: 空心 1"/>
          <p:cNvSpPr/>
          <p:nvPr/>
        </p:nvSpPr>
        <p:spPr>
          <a:xfrm>
            <a:off x="10684042" y="818147"/>
            <a:ext cx="1074821" cy="1074821"/>
          </a:xfrm>
          <a:prstGeom prst="don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" name="圓形: 空心 5"/>
          <p:cNvSpPr/>
          <p:nvPr/>
        </p:nvSpPr>
        <p:spPr>
          <a:xfrm>
            <a:off x="9144000" y="1892968"/>
            <a:ext cx="1074821" cy="1074821"/>
          </a:xfrm>
          <a:prstGeom prst="don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圓形: 空心 6"/>
          <p:cNvSpPr/>
          <p:nvPr/>
        </p:nvSpPr>
        <p:spPr>
          <a:xfrm>
            <a:off x="10696074" y="1892968"/>
            <a:ext cx="1074821" cy="1074821"/>
          </a:xfrm>
          <a:prstGeom prst="don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圓形: 空心 8"/>
          <p:cNvSpPr/>
          <p:nvPr/>
        </p:nvSpPr>
        <p:spPr>
          <a:xfrm>
            <a:off x="10758939" y="2956996"/>
            <a:ext cx="1074821" cy="1074821"/>
          </a:xfrm>
          <a:prstGeom prst="don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 rot="2311448">
            <a:off x="11221366" y="599301"/>
            <a:ext cx="200701" cy="139336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rot="2311448">
            <a:off x="11280140" y="1653540"/>
            <a:ext cx="200660" cy="139319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形: 空心 11"/>
          <p:cNvSpPr/>
          <p:nvPr/>
        </p:nvSpPr>
        <p:spPr>
          <a:xfrm>
            <a:off x="10758705" y="4115024"/>
            <a:ext cx="1074821" cy="1074821"/>
          </a:xfrm>
          <a:prstGeom prst="don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3" name="乘號 12"/>
          <p:cNvSpPr/>
          <p:nvPr/>
        </p:nvSpPr>
        <p:spPr>
          <a:xfrm>
            <a:off x="8916403" y="3890136"/>
            <a:ext cx="1540042" cy="15240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圓形: 空心 13"/>
          <p:cNvSpPr/>
          <p:nvPr/>
        </p:nvSpPr>
        <p:spPr>
          <a:xfrm>
            <a:off x="10809284" y="5414197"/>
            <a:ext cx="1074821" cy="1074821"/>
          </a:xfrm>
          <a:prstGeom prst="don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5" name="乘號 14"/>
          <p:cNvSpPr/>
          <p:nvPr/>
        </p:nvSpPr>
        <p:spPr>
          <a:xfrm>
            <a:off x="8916624" y="5185487"/>
            <a:ext cx="1540042" cy="15240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圓形: 空心 6"/>
          <p:cNvSpPr/>
          <p:nvPr/>
        </p:nvSpPr>
        <p:spPr>
          <a:xfrm>
            <a:off x="9144134" y="817913"/>
            <a:ext cx="1074821" cy="1074821"/>
          </a:xfrm>
          <a:prstGeom prst="don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9" name="乘號 12"/>
          <p:cNvSpPr/>
          <p:nvPr/>
        </p:nvSpPr>
        <p:spPr>
          <a:xfrm>
            <a:off x="8925293" y="2815716"/>
            <a:ext cx="1540042" cy="15240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2" grpId="0" bldLvl="0" animBg="1"/>
      <p:bldP spid="10" grpId="0" bldLvl="0" animBg="1"/>
      <p:bldP spid="6" grpId="0" bldLvl="0" animBg="1"/>
      <p:bldP spid="11" grpId="0" bldLvl="0" animBg="1"/>
      <p:bldP spid="7" grpId="0" bldLvl="0" animBg="1"/>
      <p:bldP spid="19" grpId="0" bldLvl="0" animBg="1"/>
      <p:bldP spid="9" grpId="0" bldLvl="0" animBg="1"/>
      <p:bldP spid="13" grpId="0" bldLvl="0" animBg="1"/>
      <p:bldP spid="12" grpId="0" bldLvl="0" animBg="1"/>
      <p:bldP spid="15" grpId="0" bldLvl="0" animBg="1"/>
      <p:bldP spid="1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218565" y="785495"/>
            <a:ext cx="107086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中黑S" panose="00020600040101010101" charset="-122"/>
                <a:ea typeface="汉仪中黑S" panose="00020600040101010101" charset="-122"/>
              </a:rPr>
              <a:t>我想起来了，这孩子又聪明又可爱，你们教育得真好！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汉仪中黑S" panose="00020600040101010101" charset="-122"/>
              <a:ea typeface="汉仪中黑S" panose="00020600040101010101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-1591310" y="-10160"/>
            <a:ext cx="3687445" cy="1325245"/>
            <a:chOff x="0" y="0"/>
            <a:chExt cx="7208" cy="7635"/>
          </a:xfrm>
        </p:grpSpPr>
        <p:sp>
          <p:nvSpPr>
            <p:cNvPr id="25" name="等腰三角形 24"/>
            <p:cNvSpPr/>
            <p:nvPr/>
          </p:nvSpPr>
          <p:spPr>
            <a:xfrm flipV="1">
              <a:off x="499" y="0"/>
              <a:ext cx="4993" cy="7635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等腰三角形 25"/>
            <p:cNvSpPr/>
            <p:nvPr/>
          </p:nvSpPr>
          <p:spPr>
            <a:xfrm flipV="1">
              <a:off x="2239" y="0"/>
              <a:ext cx="4969" cy="6250"/>
            </a:xfrm>
            <a:prstGeom prst="triangle">
              <a:avLst/>
            </a:prstGeom>
            <a:solidFill>
              <a:srgbClr val="E3A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等腰三角形 26"/>
            <p:cNvSpPr/>
            <p:nvPr/>
          </p:nvSpPr>
          <p:spPr>
            <a:xfrm flipV="1">
              <a:off x="0" y="0"/>
              <a:ext cx="4993" cy="7635"/>
            </a:xfrm>
            <a:prstGeom prst="triangle">
              <a:avLst/>
            </a:prstGeom>
            <a:solidFill>
              <a:srgbClr val="2A45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 flipH="1" flipV="1">
            <a:off x="10158730" y="5588635"/>
            <a:ext cx="3611245" cy="1269365"/>
            <a:chOff x="0" y="0"/>
            <a:chExt cx="7208" cy="7635"/>
          </a:xfrm>
        </p:grpSpPr>
        <p:sp>
          <p:nvSpPr>
            <p:cNvPr id="29" name="等腰三角形 28"/>
            <p:cNvSpPr/>
            <p:nvPr/>
          </p:nvSpPr>
          <p:spPr>
            <a:xfrm flipV="1">
              <a:off x="499" y="0"/>
              <a:ext cx="4993" cy="7635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等腰三角形 29"/>
            <p:cNvSpPr/>
            <p:nvPr/>
          </p:nvSpPr>
          <p:spPr>
            <a:xfrm flipV="1">
              <a:off x="2239" y="0"/>
              <a:ext cx="4969" cy="6250"/>
            </a:xfrm>
            <a:prstGeom prst="triangle">
              <a:avLst/>
            </a:prstGeom>
            <a:solidFill>
              <a:srgbClr val="E3A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等腰三角形 34"/>
            <p:cNvSpPr/>
            <p:nvPr/>
          </p:nvSpPr>
          <p:spPr>
            <a:xfrm flipV="1">
              <a:off x="0" y="0"/>
              <a:ext cx="4993" cy="7635"/>
            </a:xfrm>
            <a:prstGeom prst="triangle">
              <a:avLst/>
            </a:prstGeom>
            <a:solidFill>
              <a:srgbClr val="2A45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891276" y="1569122"/>
            <a:ext cx="4629150" cy="68008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chemeClr val="tx1"/>
                </a:solidFill>
              </a:rPr>
              <a:t>想起来</a:t>
            </a:r>
            <a:r>
              <a:rPr lang="en-US" altLang="zh-CN" sz="3600" dirty="0">
                <a:solidFill>
                  <a:schemeClr val="tx1"/>
                </a:solidFill>
              </a:rPr>
              <a:t> vs </a:t>
            </a:r>
            <a:r>
              <a:rPr lang="zh-CN" altLang="en-US" sz="3600" dirty="0">
                <a:solidFill>
                  <a:schemeClr val="tx1"/>
                </a:solidFill>
              </a:rPr>
              <a:t>记得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5122" y="2409485"/>
            <a:ext cx="5034454" cy="1969179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757" y="4719879"/>
            <a:ext cx="5858764" cy="1737511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727065" y="3865417"/>
            <a:ext cx="3996541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>
                <a:solidFill>
                  <a:schemeClr val="tx1"/>
                </a:solidFill>
              </a:rPr>
              <a:t>Q:  </a:t>
            </a:r>
            <a:r>
              <a:rPr lang="zh-CN" altLang="en-US" sz="3200" dirty="0">
                <a:solidFill>
                  <a:schemeClr val="tx1"/>
                </a:solidFill>
              </a:rPr>
              <a:t>这孩子怎么样？</a:t>
            </a:r>
            <a:endParaRPr lang="en-US" altLang="zh-CN" sz="3200" dirty="0">
              <a:solidFill>
                <a:schemeClr val="tx1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>
            <a:off x="8247529" y="1430655"/>
            <a:ext cx="361277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8361330" y="1569121"/>
            <a:ext cx="3498976" cy="503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把字句</a:t>
            </a:r>
            <a:endParaRPr lang="en-US" sz="2400" dirty="0"/>
          </a:p>
        </p:txBody>
      </p:sp>
      <p:sp>
        <p:nvSpPr>
          <p:cNvPr id="19" name="Obdélník 18"/>
          <p:cNvSpPr/>
          <p:nvPr/>
        </p:nvSpPr>
        <p:spPr>
          <a:xfrm>
            <a:off x="8361330" y="2209704"/>
            <a:ext cx="3498976" cy="5039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你们把孩子教育得很好。</a:t>
            </a:r>
            <a:endParaRPr lang="en-US" sz="2400" dirty="0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10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962993" y="628968"/>
            <a:ext cx="10708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中黑S" panose="00020600040101010101" charset="-122"/>
                <a:ea typeface="汉仪中黑S" panose="00020600040101010101" charset="-122"/>
              </a:rPr>
              <a:t>是他父母教育得好。父母是孩子最重要的老师。他父母不仅教他知识，而且还花了很长时间帮助他养成了非常好的习惯，现在他每天都自己练习弹钢琴。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汉仪中黑S" panose="00020600040101010101" charset="-122"/>
              <a:ea typeface="汉仪中黑S" panose="00020600040101010101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-1591310" y="-10160"/>
            <a:ext cx="3687445" cy="1325245"/>
            <a:chOff x="0" y="0"/>
            <a:chExt cx="7208" cy="7635"/>
          </a:xfrm>
        </p:grpSpPr>
        <p:sp>
          <p:nvSpPr>
            <p:cNvPr id="25" name="等腰三角形 24"/>
            <p:cNvSpPr/>
            <p:nvPr/>
          </p:nvSpPr>
          <p:spPr>
            <a:xfrm flipV="1">
              <a:off x="499" y="0"/>
              <a:ext cx="4993" cy="7635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等腰三角形 25"/>
            <p:cNvSpPr/>
            <p:nvPr/>
          </p:nvSpPr>
          <p:spPr>
            <a:xfrm flipV="1">
              <a:off x="2239" y="0"/>
              <a:ext cx="4969" cy="6250"/>
            </a:xfrm>
            <a:prstGeom prst="triangle">
              <a:avLst/>
            </a:prstGeom>
            <a:solidFill>
              <a:srgbClr val="E3A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等腰三角形 26"/>
            <p:cNvSpPr/>
            <p:nvPr/>
          </p:nvSpPr>
          <p:spPr>
            <a:xfrm flipV="1">
              <a:off x="0" y="0"/>
              <a:ext cx="4993" cy="7635"/>
            </a:xfrm>
            <a:prstGeom prst="triangle">
              <a:avLst/>
            </a:prstGeom>
            <a:solidFill>
              <a:srgbClr val="2A45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 flipH="1" flipV="1">
            <a:off x="10158730" y="5588635"/>
            <a:ext cx="3611245" cy="1269365"/>
            <a:chOff x="0" y="0"/>
            <a:chExt cx="7208" cy="7635"/>
          </a:xfrm>
        </p:grpSpPr>
        <p:sp>
          <p:nvSpPr>
            <p:cNvPr id="29" name="等腰三角形 28"/>
            <p:cNvSpPr/>
            <p:nvPr/>
          </p:nvSpPr>
          <p:spPr>
            <a:xfrm flipV="1">
              <a:off x="499" y="0"/>
              <a:ext cx="4993" cy="7635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等腰三角形 29"/>
            <p:cNvSpPr/>
            <p:nvPr/>
          </p:nvSpPr>
          <p:spPr>
            <a:xfrm flipV="1">
              <a:off x="2239" y="0"/>
              <a:ext cx="4969" cy="6250"/>
            </a:xfrm>
            <a:prstGeom prst="triangle">
              <a:avLst/>
            </a:prstGeom>
            <a:solidFill>
              <a:srgbClr val="E3A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等腰三角形 34"/>
            <p:cNvSpPr/>
            <p:nvPr/>
          </p:nvSpPr>
          <p:spPr>
            <a:xfrm flipV="1">
              <a:off x="0" y="0"/>
              <a:ext cx="4993" cy="7635"/>
            </a:xfrm>
            <a:prstGeom prst="triangle">
              <a:avLst/>
            </a:prstGeom>
            <a:solidFill>
              <a:srgbClr val="2A45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1367982" y="198331"/>
            <a:ext cx="2404591" cy="412404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把字句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3946" y="2424315"/>
            <a:ext cx="748645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dirty="0"/>
              <a:t>父母是孩子最重要的老师，这句话，你同意吗？</a:t>
            </a:r>
            <a:endParaRPr lang="zh-CN" altLang="en-US" sz="2800" dirty="0"/>
          </a:p>
        </p:txBody>
      </p:sp>
      <p:sp>
        <p:nvSpPr>
          <p:cNvPr id="3" name="矩形 2"/>
          <p:cNvSpPr/>
          <p:nvPr/>
        </p:nvSpPr>
        <p:spPr>
          <a:xfrm>
            <a:off x="676340" y="3126422"/>
            <a:ext cx="4629150" cy="2936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400" dirty="0">
                <a:solidFill>
                  <a:schemeClr val="tx1"/>
                </a:solidFill>
              </a:rPr>
              <a:t>花了很长时间</a:t>
            </a:r>
            <a:endParaRPr lang="zh-CN" altLang="en-US" sz="2400" dirty="0">
              <a:solidFill>
                <a:schemeClr val="tx1"/>
              </a:solidFill>
            </a:endParaRPr>
          </a:p>
          <a:p>
            <a:r>
              <a:rPr lang="zh-CN" altLang="en-US" sz="2400" dirty="0">
                <a:solidFill>
                  <a:schemeClr val="tx1"/>
                </a:solidFill>
              </a:rPr>
              <a:t>花了很多钱</a:t>
            </a:r>
            <a:endParaRPr lang="zh-CN" altLang="en-US" sz="2400" dirty="0">
              <a:solidFill>
                <a:schemeClr val="tx1"/>
              </a:solidFill>
            </a:endParaRPr>
          </a:p>
          <a:p>
            <a:r>
              <a:rPr lang="zh-CN" altLang="en-US" sz="2400" dirty="0">
                <a:solidFill>
                  <a:schemeClr val="tx1"/>
                </a:solidFill>
              </a:rPr>
              <a:t>花了很多力气</a:t>
            </a:r>
            <a:endParaRPr lang="zh-CN" altLang="en-US" sz="2400" dirty="0">
              <a:solidFill>
                <a:schemeClr val="tx1"/>
              </a:solidFill>
            </a:endParaRPr>
          </a:p>
          <a:p>
            <a:endParaRPr lang="zh-CN" altLang="en-US" sz="2400" dirty="0">
              <a:solidFill>
                <a:schemeClr val="tx1"/>
              </a:solidFill>
            </a:endParaRPr>
          </a:p>
          <a:p>
            <a:r>
              <a:rPr lang="zh-CN" altLang="en-US" sz="2400" dirty="0">
                <a:solidFill>
                  <a:schemeClr val="tx1"/>
                </a:solidFill>
              </a:rPr>
              <a:t>费了很长时间</a:t>
            </a:r>
            <a:endParaRPr lang="zh-CN" altLang="en-US" sz="2400" dirty="0">
              <a:solidFill>
                <a:schemeClr val="tx1"/>
              </a:solidFill>
            </a:endParaRPr>
          </a:p>
          <a:p>
            <a:r>
              <a:rPr lang="zh-CN" altLang="en-US" sz="2400" dirty="0">
                <a:solidFill>
                  <a:schemeClr val="tx1"/>
                </a:solidFill>
              </a:rPr>
              <a:t>费了很多钱</a:t>
            </a:r>
            <a:endParaRPr lang="zh-CN" altLang="en-US" sz="2400" dirty="0">
              <a:solidFill>
                <a:schemeClr val="tx1"/>
              </a:solidFill>
            </a:endParaRPr>
          </a:p>
          <a:p>
            <a:r>
              <a:rPr lang="zh-CN" altLang="en-US" sz="2400" dirty="0">
                <a:solidFill>
                  <a:schemeClr val="tx1"/>
                </a:solidFill>
              </a:rPr>
              <a:t>费了很多力气</a:t>
            </a:r>
            <a:endParaRPr lang="zh-CN" altLang="en-US" sz="2400" dirty="0">
              <a:solidFill>
                <a:schemeClr val="tx1"/>
              </a:solidFill>
            </a:endParaRPr>
          </a:p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5847397" y="3127611"/>
            <a:ext cx="4629150" cy="11033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</a:rPr>
              <a:t>你想养成什么样的好习惯？</a:t>
            </a:r>
            <a:endParaRPr lang="zh-CN" altLang="en-US" sz="2400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</a:rPr>
              <a:t>你想改正什么样的坏习惯？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67556" y="5159990"/>
            <a:ext cx="4801831" cy="8464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</a:rPr>
              <a:t>现在我每天都</a:t>
            </a:r>
            <a:r>
              <a:rPr lang="en-US" altLang="zh-CN" sz="2400" dirty="0">
                <a:solidFill>
                  <a:schemeClr val="tx1"/>
                </a:solidFill>
              </a:rPr>
              <a:t>_______________</a:t>
            </a:r>
            <a:endParaRPr lang="en-US" altLang="zh-CN" sz="2400" dirty="0">
              <a:solidFill>
                <a:schemeClr val="tx1"/>
              </a:solidFill>
            </a:endParaRPr>
          </a:p>
        </p:txBody>
      </p:sp>
      <p:cxnSp>
        <p:nvCxnSpPr>
          <p:cNvPr id="10" name="Přímá spojnice 9"/>
          <p:cNvCxnSpPr/>
          <p:nvPr/>
        </p:nvCxnSpPr>
        <p:spPr>
          <a:xfrm>
            <a:off x="1218270" y="1153658"/>
            <a:ext cx="330890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矩形 6"/>
          <p:cNvSpPr/>
          <p:nvPr/>
        </p:nvSpPr>
        <p:spPr>
          <a:xfrm>
            <a:off x="3960141" y="187988"/>
            <a:ext cx="5210753" cy="422747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他父母把他教育得很好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3" grpId="0" animBg="1"/>
      <p:bldP spid="4" grpId="0" animBg="1"/>
      <p:bldP spid="5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218565" y="785495"/>
            <a:ext cx="107086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中黑S" panose="00020600040101010101" charset="-122"/>
                <a:ea typeface="汉仪中黑S" panose="00020600040101010101" charset="-122"/>
              </a:rPr>
              <a:t>让孩子养成一个好习惯实在太重要了，看来我得向他父母好好儿学习。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汉仪中黑S" panose="00020600040101010101" charset="-122"/>
              <a:ea typeface="汉仪中黑S" panose="00020600040101010101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-1591310" y="-10160"/>
            <a:ext cx="3687445" cy="1325245"/>
            <a:chOff x="0" y="0"/>
            <a:chExt cx="7208" cy="7635"/>
          </a:xfrm>
        </p:grpSpPr>
        <p:sp>
          <p:nvSpPr>
            <p:cNvPr id="25" name="等腰三角形 24"/>
            <p:cNvSpPr/>
            <p:nvPr/>
          </p:nvSpPr>
          <p:spPr>
            <a:xfrm flipV="1">
              <a:off x="499" y="0"/>
              <a:ext cx="4993" cy="7635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等腰三角形 25"/>
            <p:cNvSpPr/>
            <p:nvPr/>
          </p:nvSpPr>
          <p:spPr>
            <a:xfrm flipV="1">
              <a:off x="2239" y="0"/>
              <a:ext cx="4969" cy="6250"/>
            </a:xfrm>
            <a:prstGeom prst="triangle">
              <a:avLst/>
            </a:prstGeom>
            <a:solidFill>
              <a:srgbClr val="E3A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等腰三角形 26"/>
            <p:cNvSpPr/>
            <p:nvPr/>
          </p:nvSpPr>
          <p:spPr>
            <a:xfrm flipV="1">
              <a:off x="0" y="0"/>
              <a:ext cx="4993" cy="7635"/>
            </a:xfrm>
            <a:prstGeom prst="triangle">
              <a:avLst/>
            </a:prstGeom>
            <a:solidFill>
              <a:srgbClr val="2A45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 flipH="1" flipV="1">
            <a:off x="10158730" y="5588635"/>
            <a:ext cx="3611245" cy="1269365"/>
            <a:chOff x="0" y="0"/>
            <a:chExt cx="7208" cy="7635"/>
          </a:xfrm>
        </p:grpSpPr>
        <p:sp>
          <p:nvSpPr>
            <p:cNvPr id="29" name="等腰三角形 28"/>
            <p:cNvSpPr/>
            <p:nvPr/>
          </p:nvSpPr>
          <p:spPr>
            <a:xfrm flipV="1">
              <a:off x="499" y="0"/>
              <a:ext cx="4993" cy="7635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等腰三角形 29"/>
            <p:cNvSpPr/>
            <p:nvPr/>
          </p:nvSpPr>
          <p:spPr>
            <a:xfrm flipV="1">
              <a:off x="2239" y="0"/>
              <a:ext cx="4969" cy="6250"/>
            </a:xfrm>
            <a:prstGeom prst="triangle">
              <a:avLst/>
            </a:prstGeom>
            <a:solidFill>
              <a:srgbClr val="E3A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等腰三角形 34"/>
            <p:cNvSpPr/>
            <p:nvPr/>
          </p:nvSpPr>
          <p:spPr>
            <a:xfrm flipV="1">
              <a:off x="0" y="0"/>
              <a:ext cx="4993" cy="7635"/>
            </a:xfrm>
            <a:prstGeom prst="triangle">
              <a:avLst/>
            </a:prstGeom>
            <a:solidFill>
              <a:srgbClr val="2A45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3844623" y="3315841"/>
            <a:ext cx="7845724" cy="8427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   </a:t>
            </a:r>
            <a:r>
              <a:rPr lang="zh-CN" altLang="en-US" sz="3600" dirty="0"/>
              <a:t>让孩子养成一个好习惯这件事怎么样？</a:t>
            </a:r>
            <a:endParaRPr lang="zh-CN" altLang="en-US" sz="3600" dirty="0"/>
          </a:p>
        </p:txBody>
      </p:sp>
      <p:sp>
        <p:nvSpPr>
          <p:cNvPr id="2" name="矩形 1"/>
          <p:cNvSpPr/>
          <p:nvPr/>
        </p:nvSpPr>
        <p:spPr>
          <a:xfrm>
            <a:off x="5801099" y="312280"/>
            <a:ext cx="1114051" cy="5118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真的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cxnSp>
        <p:nvCxnSpPr>
          <p:cNvPr id="4" name="Přímá spojnice 3"/>
          <p:cNvCxnSpPr/>
          <p:nvPr/>
        </p:nvCxnSpPr>
        <p:spPr>
          <a:xfrm>
            <a:off x="5908675" y="1374494"/>
            <a:ext cx="10064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1065871" y="3429000"/>
            <a:ext cx="2215212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600" dirty="0"/>
              <a:t>向</a:t>
            </a:r>
            <a:r>
              <a:rPr lang="en-US" altLang="zh-CN" sz="3600" dirty="0"/>
              <a:t>….</a:t>
            </a:r>
            <a:r>
              <a:rPr lang="zh-CN" altLang="en-US" sz="3600" dirty="0"/>
              <a:t>学习</a:t>
            </a:r>
            <a:endParaRPr lang="en-US" sz="3600" dirty="0"/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6.xml><?xml version="1.0" encoding="utf-8"?>
<p:tagLst xmlns:p="http://schemas.openxmlformats.org/presentationml/2006/main">
  <p:tag name="TABLE_ENDDRAG_ORIGIN_RECT" val="960*539"/>
  <p:tag name="TABLE_ENDDRAG_RECT" val="0*0*960*539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7045</Words>
  <Application>WPS 演示</Application>
  <PresentationFormat>Širokoúhlá obrazovka</PresentationFormat>
  <Paragraphs>811</Paragraphs>
  <Slides>68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68</vt:i4>
      </vt:variant>
    </vt:vector>
  </HeadingPairs>
  <TitlesOfParts>
    <vt:vector size="94" baseType="lpstr">
      <vt:lpstr>Arial</vt:lpstr>
      <vt:lpstr>宋体</vt:lpstr>
      <vt:lpstr>Wingdings</vt:lpstr>
      <vt:lpstr>微软雅黑</vt:lpstr>
      <vt:lpstr>汉仪旗黑</vt:lpstr>
      <vt:lpstr>Wingdings</vt:lpstr>
      <vt:lpstr>汉仪中黑S</vt:lpstr>
      <vt:lpstr>汉仪中黑KW</vt:lpstr>
      <vt:lpstr>宋体</vt:lpstr>
      <vt:lpstr>Arial Unicode MS</vt:lpstr>
      <vt:lpstr>Calibri</vt:lpstr>
      <vt:lpstr>Helvetica Neue</vt:lpstr>
      <vt:lpstr>汉仪书宋二KW</vt:lpstr>
      <vt:lpstr>思源黑体 CN Normal</vt:lpstr>
      <vt:lpstr>汉仪君黑-45简</vt:lpstr>
      <vt:lpstr>Apple Color Emoji</vt:lpstr>
      <vt:lpstr>微软雅黑</vt:lpstr>
      <vt:lpstr>思源黑体 CN Normal</vt:lpstr>
      <vt:lpstr>汉仪中黑S</vt:lpstr>
      <vt:lpstr>汉仪君黑-45简</vt:lpstr>
      <vt:lpstr>Söhne</vt:lpstr>
      <vt:lpstr>Thonburi</vt:lpstr>
      <vt:lpstr>標楷體</vt:lpstr>
      <vt:lpstr>PMingLiU</vt:lpstr>
      <vt:lpstr>宋体-繁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孙子    弹钢琴   父亲</vt:lpstr>
      <vt:lpstr>看你脸色不太好，是不是昨晚没休息好？ </vt:lpstr>
      <vt:lpstr>别提了，我女儿昨晚做作业又做到11点。</vt:lpstr>
      <vt:lpstr>睡觉太晚对孩子的身体没有好处。最近孩子作业是不是太多了？</vt:lpstr>
      <vt:lpstr>主要是她做事情比较慢，比如早上闹钟响了她不醒，我赶时间送她上学，她又急着上厕所，每天因为这些小事批评她，弄得我俩心情都不好。</vt:lpstr>
      <vt:lpstr>孩子做事慢，往往是因为他们不会安排自己的时间。你应该让孩子学会管理时间。</vt:lpstr>
      <vt:lpstr>看来还是我的教育方法有问题。平时看她做事情慢，总想替她做，以后得让她学会安排时间，自己的事情自己做。</vt:lpstr>
      <vt:lpstr>闹钟</vt:lpstr>
      <vt:lpstr>醒</vt:lpstr>
      <vt:lpstr>赶</vt:lpstr>
      <vt:lpstr>批评 vs 表扬</vt:lpstr>
      <vt:lpstr>弄</vt:lpstr>
      <vt:lpstr>管理</vt:lpstr>
      <vt:lpstr>明天又要带我儿子去医院打针，想想我就头疼。他就怕打针，每次打针都哭得特别厉害。</vt:lpstr>
      <vt:lpstr>记得我女儿小时候，带她去医院打针，刚开始，她害怕得要哭。我就小声地和护士说我女儿很勇敢，一点儿也不害怕打针，我女儿听了以后马上就不哭了。</vt:lpstr>
      <vt:lpstr>原来鼓励和表扬对小孩儿挺有用的。下次我也试试。</vt:lpstr>
      <vt:lpstr>不过表扬也是一门艺术，表扬千万不要太多，过多的表扬可能会给孩子带来压力。不仅起不到鼓励的作用，还可能让孩子怀疑自己的能力，变得没有信心。</vt:lpstr>
      <vt:lpstr>那怎么表扬孩子才会更有效果呢？</vt:lpstr>
      <vt:lpstr>表扬要及时，而且表扬不仅仅要看结果，更要看过程，这样才能鼓励他的积极性，让他变得更勇敢，不怕困难。</vt:lpstr>
      <vt:lpstr>看来还是我的教育方法有问题。平时看她做事情慢，总想替她做，以后得让她学会安排时间，自己的事情自己做。</vt:lpstr>
      <vt:lpstr>有的孩子在得不到自己想要的东西的时候，会通过哭、扔东西或者故意敲打来引起父母的注意。</vt:lpstr>
      <vt:lpstr>在这种情况下，建议父母先不要生气，应该停下手中的事情，陪孩子整理整理东西，和他们聊聊天儿，弄清楚他们的问题。</vt:lpstr>
      <vt:lpstr>父母的关心，可以让孩子心情愉快起来。</vt:lpstr>
      <vt:lpstr>教育孩子应该选择合适的教育方法，最好不要为了解决问题而骗孩子。</vt:lpstr>
      <vt:lpstr>起来 v</vt:lpstr>
      <vt:lpstr>PowerPoint 演示文稿</vt:lpstr>
      <vt:lpstr>V.起来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弄 V.</vt:lpstr>
      <vt:lpstr>弄 V.</vt:lpstr>
      <vt:lpstr>弄 V.</vt:lpstr>
      <vt:lpstr>弄 V.</vt:lpstr>
      <vt:lpstr>弄 V.</vt:lpstr>
      <vt:lpstr>PowerPoint 演示文稿</vt:lpstr>
      <vt:lpstr>PowerPoint 演示文稿</vt:lpstr>
      <vt:lpstr>千万 n</vt:lpstr>
      <vt:lpstr>千万 adv.</vt:lpstr>
      <vt:lpstr>Find and correct the error in the sentence</vt:lpstr>
      <vt:lpstr>Find and correct the error in the sentence</vt:lpstr>
      <vt:lpstr>千万 adv.</vt:lpstr>
      <vt:lpstr>千万 adv.</vt:lpstr>
      <vt:lpstr>千万 adv.</vt:lpstr>
      <vt:lpstr>如何教育孩子？</vt:lpstr>
      <vt:lpstr>如何教育孩子？</vt:lpstr>
      <vt:lpstr>千万 adv.	一定 adv.</vt:lpstr>
      <vt:lpstr>千万 adv.	一定 adv.</vt:lpstr>
      <vt:lpstr>千万 adv.	一定 adv.</vt:lpstr>
      <vt:lpstr>千万 adv.	一定 adv.</vt:lpstr>
      <vt:lpstr>千万 adv.	一定 adv.</vt:lpstr>
      <vt:lpstr>千万 adv.	一定 adv.</vt:lpstr>
      <vt:lpstr>千万 adv.	一定 adv.</vt:lpstr>
      <vt:lpstr>千万 adv.	一定 adv.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Xinru Yu</dc:creator>
  <cp:lastModifiedBy>becky</cp:lastModifiedBy>
  <cp:revision>172</cp:revision>
  <dcterms:created xsi:type="dcterms:W3CDTF">2024-04-08T14:56:01Z</dcterms:created>
  <dcterms:modified xsi:type="dcterms:W3CDTF">2024-04-08T14:56:01Z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2052-6.3.0.8471</vt:lpwstr>
  </property>
  <property fmtid="{D5CDD505-2E9C-101B-9397-08002B2CF9AE}" pid="3" name="KSOTemplateUUID">
    <vt:lpwstr>v1.0_mb_5qC6IwLumvLwLeuBvcQ2Pw==</vt:lpwstr>
  </property>
  <property fmtid="{D5CDD505-2E9C-101B-9397-08002B2CF9AE}" pid="4" name="ICV">
    <vt:lpwstr>1C8F0C6E08D9752080051466F2A2624C_43</vt:lpwstr>
  </property>
</Properties>
</file>