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369" r:id="rId3"/>
    <p:sldId id="483" r:id="rId4"/>
    <p:sldId id="370" r:id="rId5"/>
    <p:sldId id="284" r:id="rId6"/>
    <p:sldId id="285" r:id="rId8"/>
    <p:sldId id="286" r:id="rId9"/>
    <p:sldId id="289" r:id="rId10"/>
    <p:sldId id="290" r:id="rId11"/>
    <p:sldId id="291" r:id="rId12"/>
    <p:sldId id="409" r:id="rId13"/>
    <p:sldId id="410" r:id="rId14"/>
    <p:sldId id="292" r:id="rId15"/>
    <p:sldId id="293" r:id="rId16"/>
    <p:sldId id="296" r:id="rId17"/>
    <p:sldId id="299" r:id="rId18"/>
    <p:sldId id="300" r:id="rId19"/>
    <p:sldId id="411" r:id="rId20"/>
    <p:sldId id="408" r:id="rId21"/>
    <p:sldId id="407" r:id="rId22"/>
    <p:sldId id="377" r:id="rId23"/>
    <p:sldId id="378" r:id="rId24"/>
    <p:sldId id="379" r:id="rId25"/>
    <p:sldId id="302" r:id="rId26"/>
    <p:sldId id="477" r:id="rId27"/>
    <p:sldId id="304" r:id="rId28"/>
    <p:sldId id="305" r:id="rId29"/>
    <p:sldId id="306" r:id="rId30"/>
    <p:sldId id="308" r:id="rId31"/>
    <p:sldId id="309" r:id="rId32"/>
    <p:sldId id="312" r:id="rId33"/>
    <p:sldId id="313" r:id="rId34"/>
    <p:sldId id="315" r:id="rId35"/>
    <p:sldId id="316" r:id="rId36"/>
    <p:sldId id="317" r:id="rId37"/>
    <p:sldId id="318" r:id="rId38"/>
    <p:sldId id="412" r:id="rId39"/>
    <p:sldId id="413" r:id="rId40"/>
    <p:sldId id="332" r:id="rId41"/>
    <p:sldId id="414" r:id="rId42"/>
    <p:sldId id="415" r:id="rId43"/>
    <p:sldId id="385" r:id="rId44"/>
    <p:sldId id="386" r:id="rId45"/>
    <p:sldId id="387" r:id="rId46"/>
    <p:sldId id="334" r:id="rId47"/>
    <p:sldId id="338" r:id="rId48"/>
    <p:sldId id="341" r:id="rId49"/>
    <p:sldId id="342" r:id="rId50"/>
    <p:sldId id="344" r:id="rId51"/>
    <p:sldId id="345" r:id="rId52"/>
    <p:sldId id="416" r:id="rId53"/>
    <p:sldId id="417" r:id="rId54"/>
    <p:sldId id="349" r:id="rId55"/>
    <p:sldId id="350" r:id="rId56"/>
    <p:sldId id="418" r:id="rId57"/>
    <p:sldId id="405" r:id="rId58"/>
    <p:sldId id="406" r:id="rId59"/>
    <p:sldId id="394" r:id="rId60"/>
    <p:sldId id="395" r:id="rId61"/>
    <p:sldId id="396" r:id="rId62"/>
    <p:sldId id="352" r:id="rId63"/>
    <p:sldId id="353" r:id="rId64"/>
    <p:sldId id="479" r:id="rId65"/>
    <p:sldId id="482" r:id="rId66"/>
    <p:sldId id="355" r:id="rId67"/>
    <p:sldId id="358" r:id="rId68"/>
    <p:sldId id="360" r:id="rId69"/>
    <p:sldId id="361" r:id="rId70"/>
    <p:sldId id="364" r:id="rId71"/>
    <p:sldId id="365" r:id="rId72"/>
    <p:sldId id="367" r:id="rId73"/>
    <p:sldId id="481" r:id="rId74"/>
    <p:sldId id="403" r:id="rId75"/>
    <p:sldId id="404" r:id="rId76"/>
  </p:sldIdLst>
  <p:sldSz cx="12192000" cy="6858000"/>
  <p:notesSz cx="6858000" cy="9144000"/>
  <p:embeddedFontLst>
    <p:embeddedFont>
      <p:font typeface="宋体" panose="02010600030101010101" pitchFamily="2" charset="-122"/>
      <p:regular r:id="rId80"/>
    </p:embeddedFont>
    <p:embeddedFont>
      <p:font typeface="Play" panose="00000500000000000000"/>
      <p:regular r:id="rId81"/>
    </p:embeddedFont>
    <p:embeddedFont>
      <p:font typeface="Calibri" panose="020F0702030404030204" pitchFamily="34" charset="0"/>
      <p:regular r:id="rId82"/>
    </p:embeddedFont>
    <p:embeddedFont>
      <p:font typeface="黑体" panose="02010609060101010101" pitchFamily="49" charset="-122"/>
      <p:regular r:id="rId83"/>
    </p:embeddedFont>
    <p:embeddedFont>
      <p:font typeface="Roboto" panose="02000000000000000000"/>
      <p:regular r:id="rId84"/>
    </p:embeddedFont>
    <p:embeddedFont>
      <p:font typeface="Aa楷书拼音" panose="02010600010101010101" charset="-122"/>
      <p:regular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5" Type="http://schemas.openxmlformats.org/officeDocument/2006/relationships/font" Target="fonts/font6.fntdata"/><Relationship Id="rId84" Type="http://schemas.openxmlformats.org/officeDocument/2006/relationships/font" Target="fonts/font5.fntdata"/><Relationship Id="rId83" Type="http://schemas.openxmlformats.org/officeDocument/2006/relationships/font" Target="fonts/font4.fntdata"/><Relationship Id="rId82" Type="http://schemas.openxmlformats.org/officeDocument/2006/relationships/font" Target="fonts/font3.fntdata"/><Relationship Id="rId81" Type="http://schemas.openxmlformats.org/officeDocument/2006/relationships/font" Target="fonts/font2.fntdata"/><Relationship Id="rId80" Type="http://schemas.openxmlformats.org/officeDocument/2006/relationships/font" Target="fonts/font1.fntdata"/><Relationship Id="rId8" Type="http://schemas.openxmlformats.org/officeDocument/2006/relationships/slide" Target="slides/slide5.xml"/><Relationship Id="rId79" Type="http://schemas.openxmlformats.org/officeDocument/2006/relationships/tableStyles" Target="tableStyles.xml"/><Relationship Id="rId78" Type="http://schemas.openxmlformats.org/officeDocument/2006/relationships/viewProps" Target="viewProps.xml"/><Relationship Id="rId77" Type="http://schemas.openxmlformats.org/officeDocument/2006/relationships/presProps" Target="presProps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notesMaster" Target="notesMasters/notesMaster1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</a:fld>
            <a:endParaRPr sz="1200" b="0" i="0" u="none" strike="noStrike" cap="none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p2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7" name="Google Shape;487;p4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4" name="Google Shape;494;p4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8" name="Google Shape;508;p4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3" name="Google Shape;523;p4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0" name="Google Shape;530;p5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p5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什么事情会让你觉得有趣呢?</a:t>
            </a:r>
            <a:endParaRPr lang="zh-TW"/>
          </a:p>
        </p:txBody>
      </p:sp>
      <p:sp>
        <p:nvSpPr>
          <p:cNvPr id="540" name="Google Shape;540;p51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5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6" name="Google Shape;556;p53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5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4" name="Google Shape;564;p54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6" name="Google Shape;586;p5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3" name="Google Shape;593;p5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3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7" name="Google Shape;607;p6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3" name="Google Shape;613;p6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1" name="Google Shape;621;p6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6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0" name="Google Shape;720;p7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7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4" name="Google Shape;734;p7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8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7" name="Google Shape;767;p8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8" name="Google Shape;768;p81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8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2" name="Google Shape;792;p8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8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p8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0" name="Google Shape;800;p85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8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p8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5" name="Google Shape;815;p87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6" name="Google Shape;336;p3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8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3" name="Google Shape;823;p8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「上课」本身就表示学生在进行学习活动，因此不需要再说「进行上课」</a:t>
            </a:r>
            <a:endParaRPr b="0" i="0">
              <a:solidFill>
                <a:srgbClr val="0D0D0D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「课堂」一词通常用来描述一个教学活动或学习的场所，通常包括教师和学生在进行教学和学习的过程。</a:t>
            </a:r>
            <a:endParaRPr lang="zh-TW" b="0" i="0">
              <a:solidFill>
                <a:srgbClr val="0D0D0D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824" name="Google Shape;824;p88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9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3" name="Google Shape;853;p9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9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1" name="Google Shape;861;p9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9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6" name="Google Shape;876;p9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2" name="Google Shape;882;p9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9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6" name="Google Shape;896;p9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0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7" name="Google Shape;917;p10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0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10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2" name="Google Shape;932;p103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0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9" name="Google Shape;939;p10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0" name="Google Shape;940;p104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0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4" name="Google Shape;964;p10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8" name="Google Shape;388;p3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2" name="Google Shape;972;p10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1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5" name="Google Shape;985;p11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7620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Arial" panose="020B0604020202090204"/>
              <a:buChar char="•"/>
            </a:pPr>
            <a:r>
              <a:rPr lang="zh-TW" b="0" i="0">
                <a:solidFill>
                  <a:srgbClr val="11111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23个省： 河北 、 山西 、 辽宁 、 吉林 、 黑龙江 、 江苏 、 浙江 、 安徽 、 福建 、 江西 、 山东 、 河南 、 湖北 、 湖南 、 广东 、 海南 、 四川 、 贵州 、 云南 、 陕西 、 甘肃 、 青海 、 台湾 （地区，见下）</a:t>
            </a:r>
            <a:endParaRPr lang="zh-TW" b="0" i="0">
              <a:solidFill>
                <a:srgbClr val="11111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-7620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Arial" panose="020B0604020202090204"/>
              <a:buChar char="•"/>
            </a:pPr>
            <a:r>
              <a:rPr lang="zh-TW" b="0" i="0">
                <a:solidFill>
                  <a:srgbClr val="11111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5个自治区： 内蒙古 、 广西 、 西藏 、 宁夏 、 新疆</a:t>
            </a:r>
            <a:endParaRPr lang="zh-TW" b="0" i="0">
              <a:solidFill>
                <a:srgbClr val="11111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-7620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Arial" panose="020B0604020202090204"/>
              <a:buChar char="•"/>
            </a:pPr>
            <a:r>
              <a:rPr lang="zh-TW" b="0" i="0">
                <a:solidFill>
                  <a:srgbClr val="11111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4个直辖市： 北京 、 天津 、 上海 、 重庆</a:t>
            </a:r>
            <a:endParaRPr lang="zh-TW" b="0" i="0">
              <a:solidFill>
                <a:srgbClr val="11111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6" name="Google Shape;986;p11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5" name="Google Shape;395;p3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2" name="Google Shape;402;p3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6" name="Google Shape;436;p3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4" name="Google Shape;444;p3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5" name="Google Shape;465;p4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標題投影片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 panose="00000500000000000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3"/>
          <p:cNvSpPr txBox="1"/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13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3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3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標題及直排文字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2"/>
          <p:cNvSpPr txBox="1"/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22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2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2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直排標題及文字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3"/>
          <p:cNvSpPr txBox="1"/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3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3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3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>
              <a:buNone/>
            </a:pPr>
            <a:fld id="{9A0DB2DC-4C9A-4742-B13C-FB6460FD3503}" type="slidenum">
              <a:rPr lang="zh-CN" altLang="en-US">
                <a:latin typeface="Calibri" panose="020F0702030404030204" pitchFamily="34" charset="0"/>
              </a:rPr>
            </a:fld>
            <a:endParaRPr lang="zh-CN" altLang="en-US">
              <a:latin typeface="Calibri" panose="020F0702030404030204" pitchFamily="34" charset="0"/>
            </a:endParaRP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>
              <a:buNone/>
            </a:pPr>
            <a:fld id="{9A0DB2DC-4C9A-4742-B13C-FB6460FD3503}" type="slidenum">
              <a:rPr lang="zh-CN" altLang="en-US">
                <a:latin typeface="Calibri" panose="020F0702030404030204" pitchFamily="34" charset="0"/>
              </a:rPr>
            </a:fld>
            <a:endParaRPr lang="zh-CN" altLang="en-US">
              <a:latin typeface="Calibri" panose="020F0702030404030204" pitchFamily="34" charset="0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標題及內容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14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14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4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14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章節標題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 panose="00000500000000000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5"/>
          <p:cNvSpPr txBox="1"/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115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5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5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兩個內容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6"/>
          <p:cNvSpPr txBox="1"/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16"/>
          <p:cNvSpPr txBox="1"/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16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6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6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較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17"/>
          <p:cNvSpPr txBox="1"/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117"/>
          <p:cNvSpPr txBox="1"/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17"/>
          <p:cNvSpPr txBox="1"/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117"/>
          <p:cNvSpPr txBox="1"/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17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7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7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只有標題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18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8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8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9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9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9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含輔助字幕的內容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 panose="000005000000000000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0"/>
          <p:cNvSpPr txBox="1"/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0"/>
          <p:cNvSpPr txBox="1"/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20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0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0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含輔助字幕的圖片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 panose="000005000000000000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1"/>
          <p:cNvSpPr/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21"/>
          <p:cNvSpPr txBox="1"/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21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1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21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  <a:defRPr sz="4400" b="0" i="0" u="none" strike="noStrike" cap="none">
                <a:solidFill>
                  <a:schemeClr val="dk1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9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9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9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9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9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9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9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9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9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/>
        </p:txBody>
      </p:sp>
      <p:sp>
        <p:nvSpPr>
          <p:cNvPr id="12" name="Google Shape;12;p112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/>
        </p:txBody>
      </p:sp>
      <p:sp>
        <p:nvSpPr>
          <p:cNvPr id="13" name="Google Shape;13;p112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/>
        </p:txBody>
      </p:sp>
      <p:sp>
        <p:nvSpPr>
          <p:cNvPr id="14" name="Google Shape;14;p112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</a:fld>
            <a:endParaRPr lang="zh-TW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pitchFamily="3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pitchFamily="3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pitchFamily="3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pitchFamily="34" charset="0"/>
            </a:endParaRPr>
          </a:p>
        </p:txBody>
      </p:sp>
      <p:sp>
        <p:nvSpPr>
          <p:cNvPr id="12291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pitchFamily="34" charset="0"/>
              </a:rPr>
              <a:t>Part2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pitchFamily="3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pitchFamily="34" charset="0"/>
              </a:rPr>
              <a:t>2</a:t>
            </a:r>
            <a:endParaRPr lang="en-US" altLang="zh-CN" sz="3200">
              <a:solidFill>
                <a:srgbClr val="A6A6A6"/>
              </a:solidFill>
              <a:latin typeface="Calibri" panose="020F0702030404030204" pitchFamily="3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第十三课  喝着茶看京剧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Shape 160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15363" name="Group 163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15368" name="Shape 161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5369" name="Shape 162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64" name="Shape 164"/>
          <p:cNvSpPr/>
          <p:nvPr/>
        </p:nvSpPr>
        <p:spPr>
          <a:xfrm>
            <a:off x="5392420" y="1148080"/>
            <a:ext cx="1757680" cy="61023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noAutofit/>
          </a:bodyPr>
          <a:p>
            <a:pPr eaLnBrk="1">
              <a:buNone/>
            </a:pPr>
            <a:r>
              <a:rPr lang="zh-CN" altLang="en-US" sz="4000">
                <a:solidFill>
                  <a:srgbClr val="FF0000"/>
                </a:solidFill>
                <a:latin typeface="Calibri" panose="020F0702030404030204" pitchFamily="34" charset="0"/>
              </a:rPr>
              <a:t>偶尔 </a:t>
            </a:r>
            <a:endParaRPr lang="zh-CN" altLang="en-US" sz="4000">
              <a:solidFill>
                <a:srgbClr val="FF0000"/>
              </a:solidFill>
              <a:latin typeface="Calibri" panose="020F0702030404030204" pitchFamily="34" charset="0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2136140" y="2060734"/>
            <a:ext cx="7721600" cy="95313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</a:t>
            </a:r>
            <a:r>
              <a:rPr lang="zh-CN" altLang="en-US" sz="2800">
                <a:latin typeface="Calibri" panose="020F0702030404030204" pitchFamily="34" charset="0"/>
              </a:rPr>
              <a:t>我常常跟着电视学唱京剧，然后一遍一遍地练习，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偶尔</a:t>
            </a:r>
            <a:r>
              <a:rPr lang="zh-CN" altLang="en-US" sz="2800">
                <a:latin typeface="Calibri" panose="020F0702030404030204" pitchFamily="34" charset="0"/>
              </a:rPr>
              <a:t>跟中国人一起唱上几句。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136140" y="3284696"/>
            <a:ext cx="8072438" cy="13836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</a:t>
            </a:r>
            <a:r>
              <a:rPr lang="zh-CN" altLang="en-US" sz="2800">
                <a:latin typeface="Calibri" panose="020F0702030404030204" pitchFamily="34" charset="0"/>
              </a:rPr>
              <a:t>我们调查的近</a:t>
            </a:r>
            <a:r>
              <a:rPr lang="en-US" altLang="zh-CN" sz="2800">
                <a:latin typeface="Calibri" panose="020F0702030404030204" pitchFamily="34" charset="0"/>
              </a:rPr>
              <a:t>7000</a:t>
            </a:r>
            <a:r>
              <a:rPr lang="zh-CN" altLang="en-US" sz="2800">
                <a:latin typeface="Calibri" panose="020F0702030404030204" pitchFamily="34" charset="0"/>
              </a:rPr>
              <a:t>名上班族中，有</a:t>
            </a:r>
            <a:r>
              <a:rPr lang="en-US" altLang="zh-CN" sz="2800">
                <a:latin typeface="Calibri" panose="020F0702030404030204" pitchFamily="34" charset="0"/>
              </a:rPr>
              <a:t>64%</a:t>
            </a:r>
            <a:r>
              <a:rPr lang="zh-CN" altLang="en-US" sz="2800">
                <a:latin typeface="Calibri" panose="020F0702030404030204" pitchFamily="34" charset="0"/>
              </a:rPr>
              <a:t>的人经常加班，</a:t>
            </a:r>
            <a:r>
              <a:rPr lang="en-US" altLang="zh-CN" sz="2800">
                <a:latin typeface="Calibri" panose="020F0702030404030204" pitchFamily="34" charset="0"/>
              </a:rPr>
              <a:t>28%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偶尔</a:t>
            </a:r>
            <a:r>
              <a:rPr lang="zh-CN" altLang="en-US" sz="2800">
                <a:latin typeface="Calibri" panose="020F0702030404030204" pitchFamily="34" charset="0"/>
              </a:rPr>
              <a:t>加班，而每次加班时间超过两小时的竟然有</a:t>
            </a:r>
            <a:r>
              <a:rPr lang="en-US" altLang="zh-CN" sz="2800">
                <a:latin typeface="Calibri" panose="020F0702030404030204" pitchFamily="34" charset="0"/>
              </a:rPr>
              <a:t>59%</a:t>
            </a:r>
            <a:r>
              <a:rPr lang="zh-CN" altLang="en-US" sz="2800">
                <a:latin typeface="Calibri" panose="020F0702030404030204" pitchFamily="34" charset="0"/>
              </a:rPr>
              <a:t>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2136140" y="5136991"/>
            <a:ext cx="8047038" cy="13836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</a:t>
            </a:r>
            <a:r>
              <a:rPr lang="zh-CN" altLang="en-US" sz="2800">
                <a:latin typeface="Calibri" panose="020F0702030404030204" pitchFamily="34" charset="0"/>
              </a:rPr>
              <a:t>三叶草的叶子一般为三个，但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偶尔</a:t>
            </a:r>
            <a:r>
              <a:rPr lang="zh-CN" altLang="en-US" sz="2800">
                <a:latin typeface="Calibri" panose="020F0702030404030204" pitchFamily="34" charset="0"/>
              </a:rPr>
              <a:t>也会出现四个叶子的，这种四个叶子的叫“四叶草”，因为很少见，所以有人说，找到这种“四叶草”的人会得到幸福。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64" grpId="0" animBg="1" advAuto="1000"/>
      <p:bldP spid="165" grpId="0" animBg="1" advAuto="1000"/>
      <p:bldP spid="166" grpId="0" animBg="1" advAuto="1000"/>
      <p:bldP spid="167" grpId="0" animBg="1" advAuto="1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86" name="Group 173"/>
          <p:cNvGrpSpPr/>
          <p:nvPr/>
        </p:nvGrpSpPr>
        <p:grpSpPr>
          <a:xfrm>
            <a:off x="1981200" y="190500"/>
            <a:ext cx="8359776" cy="993085"/>
            <a:chOff x="0" y="0"/>
            <a:chExt cx="8360602" cy="992086"/>
          </a:xfrm>
        </p:grpSpPr>
        <p:grpSp>
          <p:nvGrpSpPr>
            <p:cNvPr id="16397" name="Group 171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16399" name="Shape 169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6400" name="Shape 170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6398" name="Shape 172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16387" name="Shape 174"/>
          <p:cNvSpPr/>
          <p:nvPr/>
        </p:nvSpPr>
        <p:spPr>
          <a:xfrm>
            <a:off x="1127760" y="1916113"/>
            <a:ext cx="7764145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为了减肥，我几乎每天晚上都坚持跑步</a:t>
            </a: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_______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1127760" y="2618105"/>
            <a:ext cx="10127615" cy="953135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我平时上班忙，很少有时间运动。但是周末我会约朋友们见面， 一块儿去打篮球或者踢足球，________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2173605" y="4796790"/>
            <a:ext cx="338518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A: 偶尔在家做做饭。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6390" name="Shape 177"/>
          <p:cNvSpPr/>
          <p:nvPr/>
        </p:nvSpPr>
        <p:spPr>
          <a:xfrm>
            <a:off x="2111375" y="6093460"/>
            <a:ext cx="5349875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C: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偶尔还会去做瑜伽。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1127760" y="3813810"/>
            <a:ext cx="9674225" cy="953135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她和丈夫很少在家吃饭。平时上班的时候两个人都在公司吃，周末不上班的时候就一起去饭馆儿吃，________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2173605" y="5445125"/>
            <a:ext cx="6675120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B: 偶尔下雨的时候，在家休息一下。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6396" name="Shape 183"/>
          <p:cNvSpPr/>
          <p:nvPr/>
        </p:nvSpPr>
        <p:spPr>
          <a:xfrm>
            <a:off x="4782185" y="764223"/>
            <a:ext cx="2122170" cy="70675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4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完成句子</a:t>
            </a:r>
            <a:endParaRPr lang="zh-CN" altLang="en-US" sz="4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v.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be surprised, to be shocked</a:t>
            </a:r>
            <a:endParaRPr lang="en-US" altLang="zh-TW"/>
          </a:p>
        </p:txBody>
      </p:sp>
      <p:sp>
        <p:nvSpPr>
          <p:cNvPr id="439" name="Google Shape;439;p37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他的歌声让她吃惊，她觉得太好听了。</a:t>
            </a:r>
            <a:endParaRPr sz="2800"/>
          </a:p>
        </p:txBody>
      </p:sp>
      <p:pic>
        <p:nvPicPr>
          <p:cNvPr id="440" name="Google Shape;440;p37" descr="具實力也作自己！一首《我的滑板鞋》華晨宇從北京紅到台灣｜東森新聞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537962" y="2556528"/>
            <a:ext cx="4301472" cy="430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7" descr="吃驚」の意味と使い方は？「びっくり」と読むこともある？ | kufura（クフラ）小学館公式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48624" y="2734356"/>
            <a:ext cx="6215573" cy="4143715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3288030" y="1772920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v.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be surprised, to be shocked</a:t>
            </a:r>
            <a:endParaRPr lang="en-US" altLang="zh-TW"/>
          </a:p>
        </p:txBody>
      </p:sp>
      <p:sp>
        <p:nvSpPr>
          <p:cNvPr id="447" name="Google Shape;447;p38"/>
          <p:cNvSpPr txBox="1"/>
          <p:nvPr>
            <p:ph type="body" idx="1"/>
          </p:nvPr>
        </p:nvSpPr>
        <p:spPr>
          <a:xfrm>
            <a:off x="240632" y="1825625"/>
            <a:ext cx="1171073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电影演到这里的时候，坏人突然说他是主角的爸爸，这让观众非常吃惊。</a:t>
            </a:r>
            <a:endParaRPr sz="2800"/>
          </a:p>
        </p:txBody>
      </p:sp>
      <p:pic>
        <p:nvPicPr>
          <p:cNvPr id="448" name="Google Shape;448;p38" descr="如此經典的星戰梗，考考你知道幾條？ - 每日頭條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793390" y="2486526"/>
            <a:ext cx="6690654" cy="405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10848340" y="1844675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n.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basis, foundation</a:t>
            </a:r>
            <a:endParaRPr lang="en-US" altLang="zh-TW"/>
          </a:p>
        </p:txBody>
      </p:sp>
      <p:sp>
        <p:nvSpPr>
          <p:cNvPr id="468" name="Google Shape;468;p41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学中文的基础是要先学好拼音。</a:t>
            </a:r>
            <a:endParaRPr lang="zh-TW"/>
          </a:p>
        </p:txBody>
      </p:sp>
      <p:pic>
        <p:nvPicPr>
          <p:cNvPr id="469" name="Google Shape;469;p41" descr="聲母歌 | 漢語拼音 | 拼音歌 | 普通話兒歌 | Mandarin Chinese Song for kids | pu tong hua ...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448300" y="2466975"/>
            <a:ext cx="9554079" cy="536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2567940" y="1826895"/>
            <a:ext cx="67183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v.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to act, to perform</a:t>
            </a:r>
            <a:endParaRPr lang="en-US" altLang="zh-TW"/>
          </a:p>
        </p:txBody>
      </p:sp>
      <p:sp>
        <p:nvSpPr>
          <p:cNvPr id="490" name="Google Shape;490;p44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他在</a:t>
            </a:r>
            <a:r>
              <a:rPr lang="zh-CN" altLang="zh-TW" sz="2800">
                <a:highlight>
                  <a:srgbClr val="FFFF00"/>
                </a:highlight>
              </a:rPr>
              <a:t>出演</a:t>
            </a:r>
            <a:r>
              <a:rPr lang="zh-TW" sz="2800"/>
              <a:t>一个角色之前，会想很久要怎么表演这个角色。</a:t>
            </a:r>
            <a:endParaRPr sz="2800"/>
          </a:p>
        </p:txBody>
      </p:sp>
      <p:pic>
        <p:nvPicPr>
          <p:cNvPr id="491" name="Google Shape;491;p4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165973" y="2526527"/>
            <a:ext cx="5276987" cy="4331473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7536180" y="1772285"/>
            <a:ext cx="68707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v.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to act, to perform</a:t>
            </a:r>
            <a:endParaRPr lang="en-US" altLang="zh-TW"/>
          </a:p>
        </p:txBody>
      </p:sp>
      <p:sp>
        <p:nvSpPr>
          <p:cNvPr id="497" name="Google Shape;497;p45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他给大家表演了一出魔术。</a:t>
            </a:r>
            <a:endParaRPr sz="2800"/>
          </a:p>
        </p:txBody>
      </p:sp>
      <p:pic>
        <p:nvPicPr>
          <p:cNvPr id="498" name="Google Shape;498;p45" descr="舞台魔術表演| 魔術表演公司｜台北、台中、高雄首選｜WooMAGIC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750820" y="2545080"/>
            <a:ext cx="6469380" cy="431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2639695" y="1700530"/>
            <a:ext cx="63309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Shape 205"/>
          <p:cNvSpPr/>
          <p:nvPr/>
        </p:nvSpPr>
        <p:spPr>
          <a:xfrm>
            <a:off x="2122488" y="1438275"/>
            <a:ext cx="2439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选择合适的词语填空 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grpSp>
        <p:nvGrpSpPr>
          <p:cNvPr id="19459" name="Group 210"/>
          <p:cNvGrpSpPr/>
          <p:nvPr/>
        </p:nvGrpSpPr>
        <p:grpSpPr>
          <a:xfrm>
            <a:off x="1916113" y="127000"/>
            <a:ext cx="8359776" cy="1030905"/>
            <a:chOff x="0" y="0"/>
            <a:chExt cx="8360602" cy="1030876"/>
          </a:xfrm>
        </p:grpSpPr>
        <p:grpSp>
          <p:nvGrpSpPr>
            <p:cNvPr id="19470" name="Group 208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19472" name="Shape 206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9473" name="Shape 207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9471" name="Shape 209"/>
            <p:cNvSpPr/>
            <p:nvPr/>
          </p:nvSpPr>
          <p:spPr>
            <a:xfrm>
              <a:off x="573891" y="325411"/>
              <a:ext cx="7786711" cy="70546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11" name="Shape 211"/>
          <p:cNvSpPr/>
          <p:nvPr/>
        </p:nvSpPr>
        <p:spPr>
          <a:xfrm>
            <a:off x="4106863" y="1841500"/>
            <a:ext cx="6489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演员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3005138" y="1846263"/>
            <a:ext cx="6489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演出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5219700" y="1852613"/>
            <a:ext cx="71882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表演 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2146300" y="2358232"/>
            <a:ext cx="8261985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pitchFamily="34" charset="0"/>
              </a:rPr>
              <a:t>1.</a:t>
            </a:r>
            <a:r>
              <a:rPr lang="zh-CN" altLang="en-US" sz="2200">
                <a:latin typeface="Calibri" panose="020F0702030404030204" pitchFamily="34" charset="0"/>
              </a:rPr>
              <a:t>今天的晚会太精彩了，特别是那些外国留学生</a:t>
            </a:r>
            <a:r>
              <a:rPr lang="en-US" altLang="zh-CN" sz="2200">
                <a:latin typeface="Calibri" panose="020F0702030404030204" pitchFamily="34" charset="0"/>
              </a:rPr>
              <a:t>_____</a:t>
            </a:r>
            <a:r>
              <a:rPr lang="zh-CN" altLang="en-US" sz="2200">
                <a:latin typeface="Calibri" panose="020F0702030404030204" pitchFamily="34" charset="0"/>
              </a:rPr>
              <a:t>的中国功夫，</a:t>
            </a:r>
            <a:endParaRPr lang="zh-CN" altLang="en-US" sz="2200">
              <a:latin typeface="Calibri" panose="020F0702030404030204" pitchFamily="3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pitchFamily="34" charset="0"/>
              </a:rPr>
              <a:t>   动作既标准又好看，非常棒。</a:t>
            </a:r>
            <a:endParaRPr lang="zh-CN" altLang="en-US" sz="2200">
              <a:latin typeface="Calibri" panose="020F0702030404030204" pitchFamily="34" charset="0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2146300" y="3292634"/>
            <a:ext cx="6864985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pitchFamily="34" charset="0"/>
              </a:rPr>
              <a:t>2.</a:t>
            </a:r>
            <a:r>
              <a:rPr lang="zh-CN" altLang="en-US" sz="2200">
                <a:latin typeface="Calibri" panose="020F0702030404030204" pitchFamily="34" charset="0"/>
              </a:rPr>
              <a:t>这次</a:t>
            </a:r>
            <a:r>
              <a:rPr lang="en-US" altLang="zh-CN" sz="2200">
                <a:latin typeface="Calibri" panose="020F0702030404030204" pitchFamily="34" charset="0"/>
              </a:rPr>
              <a:t>_____</a:t>
            </a:r>
            <a:r>
              <a:rPr lang="zh-CN" altLang="en-US" sz="2200">
                <a:latin typeface="Calibri" panose="020F0702030404030204" pitchFamily="34" charset="0"/>
              </a:rPr>
              <a:t>举办得非常成功，吸引了不少当地的观众。</a:t>
            </a:r>
            <a:endParaRPr lang="zh-CN" altLang="en-US" sz="2200">
              <a:latin typeface="Calibri" panose="020F0702030404030204" pitchFamily="34" charset="0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2146300" y="3898107"/>
            <a:ext cx="8238490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pitchFamily="34" charset="0"/>
              </a:rPr>
              <a:t>3.</a:t>
            </a:r>
            <a:r>
              <a:rPr lang="zh-CN" altLang="en-US" sz="2200">
                <a:latin typeface="Calibri" panose="020F0702030404030204" pitchFamily="34" charset="0"/>
              </a:rPr>
              <a:t>每天晚上，公园里都有一群老人在唱京剧。他们很喜欢唱京剧，</a:t>
            </a:r>
            <a:endParaRPr lang="zh-CN" altLang="en-US" sz="2200">
              <a:latin typeface="Calibri" panose="020F0702030404030204" pitchFamily="3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pitchFamily="34" charset="0"/>
              </a:rPr>
              <a:t>   虽然不是专业的</a:t>
            </a:r>
            <a:r>
              <a:rPr lang="en-US" altLang="zh-CN" sz="2200">
                <a:latin typeface="Calibri" panose="020F0702030404030204" pitchFamily="34" charset="0"/>
              </a:rPr>
              <a:t>_____</a:t>
            </a:r>
            <a:r>
              <a:rPr lang="zh-CN" altLang="en-US" sz="2200">
                <a:latin typeface="Calibri" panose="020F0702030404030204" pitchFamily="34" charset="0"/>
              </a:rPr>
              <a:t>，不过，他们唱得不错，听起来很有味道。</a:t>
            </a:r>
            <a:endParaRPr lang="zh-CN" altLang="en-US" sz="2200">
              <a:latin typeface="Calibri" panose="020F0702030404030204" pitchFamily="34" charset="0"/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6199188" y="1841500"/>
            <a:ext cx="71882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基础 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7304088" y="1841500"/>
            <a:ext cx="43942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遍 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2146300" y="4798219"/>
            <a:ext cx="5454650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pitchFamily="34" charset="0"/>
              </a:rPr>
              <a:t>4. A:</a:t>
            </a:r>
            <a:r>
              <a:rPr lang="zh-CN" altLang="en-US" sz="2200">
                <a:latin typeface="Calibri" panose="020F0702030404030204" pitchFamily="34" charset="0"/>
              </a:rPr>
              <a:t>你学得真快！</a:t>
            </a:r>
            <a:endParaRPr lang="zh-CN" altLang="en-US" sz="2200">
              <a:latin typeface="Calibri" panose="020F0702030404030204" pitchFamily="3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pitchFamily="34" charset="0"/>
              </a:rPr>
              <a:t>    </a:t>
            </a:r>
            <a:r>
              <a:rPr lang="en-US" altLang="zh-CN" sz="2200">
                <a:latin typeface="Calibri" panose="020F0702030404030204" pitchFamily="34" charset="0"/>
              </a:rPr>
              <a:t>B:</a:t>
            </a:r>
            <a:r>
              <a:rPr lang="zh-CN" altLang="en-US" sz="2200">
                <a:latin typeface="Calibri" panose="020F0702030404030204" pitchFamily="34" charset="0"/>
              </a:rPr>
              <a:t>我小时候学过两年的舞，有点儿</a:t>
            </a:r>
            <a:r>
              <a:rPr lang="en-US" altLang="zh-CN" sz="2200">
                <a:latin typeface="Calibri" panose="020F0702030404030204" pitchFamily="34" charset="0"/>
              </a:rPr>
              <a:t>_____</a:t>
            </a:r>
            <a:r>
              <a:rPr lang="zh-CN" altLang="en-US" sz="2200">
                <a:latin typeface="Calibri" panose="020F0702030404030204" pitchFamily="34" charset="0"/>
              </a:rPr>
              <a:t>。</a:t>
            </a:r>
            <a:endParaRPr lang="zh-CN" altLang="en-US" sz="2200">
              <a:latin typeface="Calibri" panose="020F0702030404030204" pitchFamily="34" charset="0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2146300" y="5698332"/>
            <a:ext cx="6013450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pitchFamily="34" charset="0"/>
              </a:rPr>
              <a:t>5. A:</a:t>
            </a:r>
            <a:r>
              <a:rPr lang="zh-CN" altLang="en-US" sz="2200">
                <a:latin typeface="Calibri" panose="020F0702030404030204" pitchFamily="34" charset="0"/>
              </a:rPr>
              <a:t>材料整理好了没？</a:t>
            </a:r>
            <a:endParaRPr lang="zh-CN" altLang="en-US" sz="2200">
              <a:latin typeface="Calibri" panose="020F0702030404030204" pitchFamily="3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pitchFamily="34" charset="0"/>
              </a:rPr>
              <a:t>    </a:t>
            </a:r>
            <a:r>
              <a:rPr lang="en-US" altLang="zh-CN" sz="2200">
                <a:latin typeface="Calibri" panose="020F0702030404030204" pitchFamily="34" charset="0"/>
              </a:rPr>
              <a:t>B:</a:t>
            </a:r>
            <a:r>
              <a:rPr lang="zh-CN" altLang="en-US" sz="2200">
                <a:latin typeface="Calibri" panose="020F0702030404030204" pitchFamily="34" charset="0"/>
              </a:rPr>
              <a:t>差不多了，我再检查一</a:t>
            </a:r>
            <a:r>
              <a:rPr lang="en-US" altLang="zh-CN" sz="2200">
                <a:latin typeface="Calibri" panose="020F0702030404030204" pitchFamily="34" charset="0"/>
              </a:rPr>
              <a:t>_____</a:t>
            </a:r>
            <a:r>
              <a:rPr lang="zh-CN" altLang="en-US" sz="2200">
                <a:latin typeface="Calibri" panose="020F0702030404030204" pitchFamily="34" charset="0"/>
              </a:rPr>
              <a:t>就给您送过去。</a:t>
            </a:r>
            <a:endParaRPr lang="zh-CN" altLang="en-US" sz="2200">
              <a:latin typeface="Calibri" panose="020F07020304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14" grpId="0" animBg="1" advAuto="1000"/>
      <p:bldP spid="215" grpId="0" animBg="1" advAuto="1000"/>
      <p:bldP spid="216" grpId="0" animBg="1" advAuto="1000"/>
      <p:bldP spid="219" grpId="0" animBg="1" advAuto="1000"/>
      <p:bldP spid="220" grpId="0" animBg="1" advAuto="100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434" name="Group 196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18442" name="Shape 192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课文（二）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18443" name="Group 195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18444" name="Shape 193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8445" name="Shape 194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197" name="Shape 197"/>
          <p:cNvSpPr/>
          <p:nvPr/>
        </p:nvSpPr>
        <p:spPr>
          <a:xfrm>
            <a:off x="4419600" y="1233488"/>
            <a:ext cx="28333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小雨和马克在聊京剧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2070100" y="2025650"/>
            <a:ext cx="8751570" cy="429895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小雨：真没想到你一个来自美国的外国留学生，能把京剧唱得这么好。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2078038" y="2540000"/>
            <a:ext cx="8277225" cy="768350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马克：我常常跟着电视学唱京剧，然后一遍一遍地练习，偶尔跟中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国人一起唱上几句。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2070100" y="3295650"/>
            <a:ext cx="8192770" cy="429895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小雨：难道你从来没有接受过京剧方面的专门教育吗？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</a:t>
            </a:r>
            <a:r>
              <a:rPr kumimoji="0" lang="zh-CN" alt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接受教育</a:t>
            </a:r>
            <a:endParaRPr kumimoji="0" lang="zh-CN" alt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2057400" y="3773488"/>
            <a:ext cx="8472170" cy="768350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马克：别吃惊，因为我以前学习过音乐，有一些</a:t>
            </a:r>
            <a:r>
              <a:rPr kumimoji="0" lang="zh-C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音乐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基础，又对京剧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这种表演艺术非常感兴趣，所以能比较容易地学会它的唱法。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2065338" y="4579938"/>
            <a:ext cx="8277225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小雨：你真厉害！竟然连很多中国人都听不懂的京剧也能学会。我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还是比较喜欢听流行音乐。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2076450" y="5349875"/>
            <a:ext cx="8280400" cy="110680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马克：那是你不了解京剧的唱法。在音乐方面，京剧给了我很多新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的想法。我还把京剧的一些特点增加到了自己的音乐中，达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到了很好的效果。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97" grpId="0" animBg="1" advAuto="1000"/>
      <p:bldP spid="198" grpId="0" animBg="1" advAuto="1000"/>
      <p:bldP spid="199" grpId="0" animBg="1" advAuto="1000"/>
      <p:bldP spid="200" grpId="0" animBg="1" advAuto="1000"/>
      <p:bldP spid="201" grpId="0" animBg="1" advAuto="1000"/>
      <p:bldP spid="202" grpId="0" animBg="1" advAuto="1000"/>
      <p:bldP spid="203" grpId="0" animBg="1" advAuto="100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Shape 185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17411" name="Group 188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17414" name="Shape 186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7415" name="Shape 187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89" name="Shape 189"/>
          <p:cNvSpPr/>
          <p:nvPr/>
        </p:nvSpPr>
        <p:spPr>
          <a:xfrm>
            <a:off x="1991995" y="1484630"/>
            <a:ext cx="7862570" cy="403098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说一说：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马克学过京剧吗？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 startAt="2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他怎么学的？他为什么京剧唱得那么好？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京剧给了马克哪些新的想法？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取名的</a:t>
            </a:r>
            <a:r>
              <a:rPr lang="zh-CN" altLang="en-US"/>
              <a:t>艺术！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503045"/>
            <a:ext cx="10515600" cy="4674235"/>
          </a:xfrm>
        </p:spPr>
        <p:txBody>
          <a:bodyPr>
            <a:normAutofit/>
          </a:bodyPr>
          <a:p>
            <a:r>
              <a:rPr lang="zh-CN" altLang="en-US"/>
              <a:t>N </a:t>
            </a:r>
            <a:r>
              <a:rPr lang="zh-CN" altLang="en-US" sz="3600">
                <a:latin typeface="Aa楷书拼音" panose="02010600010101010101" charset="-122"/>
                <a:ea typeface="Aa楷书拼音" panose="02010600010101010101" charset="-122"/>
                <a:cs typeface="Aa楷书拼音" panose="02010600010101010101" charset="-122"/>
              </a:rPr>
              <a:t> 那  倪   南   纳    牛  涅   宁   年  </a:t>
            </a:r>
            <a:r>
              <a:rPr lang="zh-CN" altLang="en-US"/>
              <a:t> </a:t>
            </a:r>
            <a:endParaRPr lang="zh-CN" altLang="en-US"/>
          </a:p>
          <a:p>
            <a:r>
              <a:rPr lang="zh-CN" altLang="en-US"/>
              <a:t>Z </a:t>
            </a:r>
            <a:r>
              <a:rPr lang="zh-CN" altLang="en-US" sz="3600">
                <a:latin typeface="Aa楷书拼音" panose="02010600010101010101" charset="-122"/>
                <a:ea typeface="Aa楷书拼音" panose="02010600010101010101" charset="-122"/>
                <a:cs typeface="Aa楷书拼音" panose="02010600010101010101" charset="-122"/>
              </a:rPr>
              <a:t> 赵   章   钟   祝   翟   周   张  邹  郑  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和水有关：潭、泉、溪、浔、潇、漓、洁、清、沐、露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属蛇，宜有草木，或是穴字头：苏   禾    蓉   宜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倪湛萍、祝溪宁、钟</a:t>
            </a:r>
            <a:r>
              <a:rPr lang="zh-CN" altLang="en-US"/>
              <a:t>沐蓉</a:t>
            </a: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pitchFamily="3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pitchFamily="3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pitchFamily="3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pitchFamily="34" charset="0"/>
            </a:endParaRPr>
          </a:p>
        </p:txBody>
      </p:sp>
      <p:sp>
        <p:nvSpPr>
          <p:cNvPr id="20483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pitchFamily="34" charset="0"/>
              </a:rPr>
              <a:t>Part3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pitchFamily="3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pitchFamily="34" charset="0"/>
              </a:rPr>
              <a:t>3</a:t>
            </a:r>
            <a:endParaRPr lang="en-US" altLang="zh-CN" sz="3200">
              <a:solidFill>
                <a:srgbClr val="A6A6A6"/>
              </a:solidFill>
              <a:latin typeface="Calibri" panose="020F0702030404030204" pitchFamily="3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第十三课  喝着茶看京剧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Shape 116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词汇（三）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1507" name="Group 11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1520" name="Shape 11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21" name="Shape 11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0" name="Shape 120"/>
          <p:cNvSpPr/>
          <p:nvPr/>
        </p:nvSpPr>
        <p:spPr>
          <a:xfrm>
            <a:off x="6546850" y="1892300"/>
            <a:ext cx="249301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normal, regular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573338" y="19002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正常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562725" y="2667000"/>
            <a:ext cx="18167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apply for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73338" y="2679700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申请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562725" y="3454400"/>
            <a:ext cx="245935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interesting, fun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73338" y="34623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有趣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562725" y="4229100"/>
            <a:ext cx="20364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happy, glad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573338" y="42370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开心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043363" y="1903413"/>
            <a:ext cx="197802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zhèngcháng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038600" y="2671763"/>
            <a:ext cx="14865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shēnqǐng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038600" y="3454400"/>
            <a:ext cx="103124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yǒuqù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038600" y="4229100"/>
            <a:ext cx="95440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kāixīn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20" grpId="0" animBg="1" advAuto="1000"/>
      <p:bldP spid="121" grpId="0" animBg="1" advAuto="1000"/>
      <p:bldP spid="122" grpId="0" animBg="1" advAuto="1000"/>
      <p:bldP spid="123" grpId="0" animBg="1" advAuto="1000"/>
      <p:bldP spid="124" grpId="0" animBg="1" advAuto="1000"/>
      <p:bldP spid="125" grpId="0" animBg="1" advAuto="1000"/>
      <p:bldP spid="126" grpId="0" animBg="1" advAuto="1000"/>
      <p:bldP spid="127" grpId="0" animBg="1" advAuto="1000"/>
      <p:bldP spid="128" grpId="0" animBg="1" advAuto="1000"/>
      <p:bldP spid="129" grpId="0" animBg="1" advAuto="1000"/>
      <p:bldP spid="130" grpId="0" animBg="1" advAuto="1000"/>
      <p:bldP spid="131" grpId="0" animBg="1" advAuto="1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Shape 133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词汇（三）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2531" name="Group 136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2541" name="Shape 134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42" name="Shape 135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37" name="Shape 137"/>
          <p:cNvSpPr/>
          <p:nvPr/>
        </p:nvSpPr>
        <p:spPr>
          <a:xfrm>
            <a:off x="6546850" y="1892300"/>
            <a:ext cx="290830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go on, to continue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573338" y="19002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继续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6562725" y="2667000"/>
            <a:ext cx="1715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prep. by (sb.)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2573338" y="2679700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由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6562725" y="3454400"/>
            <a:ext cx="31286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discuss, to talk over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2573338" y="34623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讨论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4043363" y="1903413"/>
            <a:ext cx="54419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jìxù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4038600" y="2671763"/>
            <a:ext cx="62992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yóu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038600" y="3454400"/>
            <a:ext cx="103378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tǎolùn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37" grpId="0" animBg="1" advAuto="1000"/>
      <p:bldP spid="138" grpId="0" animBg="1" advAuto="1000"/>
      <p:bldP spid="139" grpId="0" animBg="1" advAuto="1000"/>
      <p:bldP spid="140" grpId="0" animBg="1" advAuto="1000"/>
      <p:bldP spid="141" grpId="0" animBg="1" advAuto="1000"/>
      <p:bldP spid="142" grpId="0" animBg="1" advAuto="1000"/>
      <p:bldP spid="143" grpId="0" animBg="1" advAuto="1000"/>
      <p:bldP spid="144" grpId="0" animBg="1" advAuto="1000"/>
      <p:bldP spid="145" grpId="0" animBg="1" advAuto="100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adj.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normal, regular</a:t>
            </a:r>
            <a:endParaRPr lang="en-US" altLang="zh-TW"/>
          </a:p>
        </p:txBody>
      </p:sp>
      <p:sp>
        <p:nvSpPr>
          <p:cNvPr id="511" name="Google Shape;511;p47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他很努力地表演，希望赚的钱能让家人过上正常的生活。</a:t>
            </a:r>
            <a:endParaRPr sz="2800"/>
          </a:p>
        </p:txBody>
      </p:sp>
      <p:pic>
        <p:nvPicPr>
          <p:cNvPr id="512" name="Google Shape;512;p47" descr="服務項目/ 專業魔術表演_辦活動公司推薦【魔力宏娛樂】活動企劃公關公司｜尾牙春酒｜開幕剪綵｜開工動土｜家庭日｜記者會｜魔術表演｜活動規劃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13360" y="3229520"/>
            <a:ext cx="6567795" cy="3450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7" descr="2022年國際消除貧窮日—在實踐中人人享有尊嚴| 生態綠股份有限公司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105534" y="3251178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7968615" y="1772920"/>
            <a:ext cx="60134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你希望自己未来的生活是怎样</a:t>
            </a:r>
            <a:r>
              <a:rPr lang="zh-CN" altLang="en-US"/>
              <a:t>的？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zh-CN" altLang="en-US"/>
              <a:t>成为中文语法</a:t>
            </a:r>
            <a:r>
              <a:rPr lang="zh-CN" altLang="en-US"/>
              <a:t>大师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移民（</a:t>
            </a:r>
            <a:r>
              <a:rPr lang="zh-CN" altLang="en-US"/>
              <a:t>待定）想要两三个小孩，每个月赚</a:t>
            </a:r>
            <a:r>
              <a:rPr lang="en-US" altLang="zh-CN"/>
              <a:t>50</a:t>
            </a:r>
            <a:r>
              <a:rPr lang="zh-CN" altLang="en-US"/>
              <a:t>万</a:t>
            </a:r>
            <a:r>
              <a:rPr lang="zh-CN" altLang="en-US"/>
              <a:t>克朗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写完论文，顺利</a:t>
            </a:r>
            <a:r>
              <a:rPr lang="zh-CN" altLang="en-US"/>
              <a:t>毕业</a:t>
            </a:r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v.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apply for</a:t>
            </a:r>
            <a:endParaRPr lang="en-US" altLang="zh-TW"/>
          </a:p>
        </p:txBody>
      </p:sp>
      <p:sp>
        <p:nvSpPr>
          <p:cNvPr id="526" name="Google Shape;526;p49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他最近申请了一张信用卡，但是银行还没</a:t>
            </a:r>
            <a:r>
              <a:rPr lang="zh-CN" altLang="zh-TW" sz="2800">
                <a:ea typeface="宋体" panose="02010600030101010101" pitchFamily="2" charset="-122"/>
              </a:rPr>
              <a:t>有回复</a:t>
            </a:r>
            <a:r>
              <a:rPr lang="zh-TW" sz="2800"/>
              <a:t>。</a:t>
            </a:r>
            <a:endParaRPr lang="zh-TW" sz="280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 sz="2800"/>
              <a:t>透支</a:t>
            </a:r>
            <a:endParaRPr lang="zh-CN" sz="2800"/>
          </a:p>
        </p:txBody>
      </p:sp>
      <p:pic>
        <p:nvPicPr>
          <p:cNvPr id="527" name="Google Shape;527;p49" descr="申請交換學生流程紀錄@ 虛力筆記本:: 痞客邦::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688205" y="3180330"/>
            <a:ext cx="3333750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2207895" y="1772285"/>
            <a:ext cx="67183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adj.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interesting, fun</a:t>
            </a:r>
            <a:endParaRPr lang="en-US" altLang="zh-TW"/>
          </a:p>
        </p:txBody>
      </p:sp>
      <p:sp>
        <p:nvSpPr>
          <p:cNvPr id="533" name="Google Shape;533;p50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他觉得歌剧很有趣，相反，他的朋友觉得</a:t>
            </a:r>
            <a:r>
              <a:rPr lang="zh-CN" altLang="zh-TW" sz="2800">
                <a:ea typeface="宋体" panose="02010600030101010101" pitchFamily="2" charset="-122"/>
              </a:rPr>
              <a:t>歌剧</a:t>
            </a:r>
            <a:r>
              <a:rPr lang="zh-TW" sz="2800"/>
              <a:t>很无趣。</a:t>
            </a:r>
            <a:endParaRPr sz="2800"/>
          </a:p>
        </p:txBody>
      </p:sp>
      <p:pic>
        <p:nvPicPr>
          <p:cNvPr id="534" name="Google Shape;534;p50" descr="如何欣赏歌剧？ - 知乎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82137" y="3002529"/>
            <a:ext cx="5607959" cy="385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0" descr="无聊表情包_常用QQ表情_KanQQ个性网手机版"/>
          <p:cNvPicPr preferRelativeResize="0"/>
          <p:nvPr/>
        </p:nvPicPr>
        <p:blipFill rotWithShape="1">
          <a:blip r:embed="rId2"/>
          <a:srcRect b="23688"/>
          <a:stretch>
            <a:fillRect/>
          </a:stretch>
        </p:blipFill>
        <p:spPr>
          <a:xfrm>
            <a:off x="8962770" y="4732803"/>
            <a:ext cx="2708892" cy="206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0" descr="有趣表情包熊猫人表情包热门表情包微信表情包_搞笑微信表情_KanQQ个性网手机版"/>
          <p:cNvPicPr preferRelativeResize="0"/>
          <p:nvPr/>
        </p:nvPicPr>
        <p:blipFill rotWithShape="1">
          <a:blip r:embed="rId3"/>
          <a:srcRect l="14624" r="25200" b="36033"/>
          <a:stretch>
            <a:fillRect/>
          </a:stretch>
        </p:blipFill>
        <p:spPr>
          <a:xfrm flipH="1">
            <a:off x="6585330" y="4272765"/>
            <a:ext cx="2377440" cy="252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3288030" y="1772920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adj.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interesting, fun</a:t>
            </a:r>
            <a:endParaRPr lang="en-US" altLang="zh-TW"/>
          </a:p>
        </p:txBody>
      </p:sp>
      <p:sp>
        <p:nvSpPr>
          <p:cNvPr id="543" name="Google Shape;543;p51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她做的梦</a:t>
            </a:r>
            <a:r>
              <a:rPr lang="zh-TW" sz="2800">
                <a:highlight>
                  <a:srgbClr val="FFFF00"/>
                </a:highlight>
              </a:rPr>
              <a:t>都</a:t>
            </a:r>
            <a:r>
              <a:rPr lang="zh-TW" sz="2800"/>
              <a:t>非常有趣，</a:t>
            </a:r>
            <a:r>
              <a:rPr lang="zh-CN" altLang="zh-TW" sz="2800">
                <a:ea typeface="宋体" panose="02010600030101010101" pitchFamily="2" charset="-122"/>
              </a:rPr>
              <a:t>她</a:t>
            </a:r>
            <a:r>
              <a:rPr lang="zh-TW" sz="2800"/>
              <a:t>很想把</a:t>
            </a:r>
            <a:r>
              <a:rPr lang="zh-TW" sz="2800">
                <a:highlight>
                  <a:srgbClr val="FFFF00"/>
                </a:highlight>
              </a:rPr>
              <a:t>它</a:t>
            </a:r>
            <a:r>
              <a:rPr lang="zh-CN" altLang="zh-TW" sz="2800">
                <a:highlight>
                  <a:srgbClr val="FFFF00"/>
                </a:highlight>
                <a:ea typeface="宋体" panose="02010600030101010101" pitchFamily="2" charset="-122"/>
              </a:rPr>
              <a:t>们</a:t>
            </a:r>
            <a:r>
              <a:rPr lang="zh-TW" sz="2800"/>
              <a:t>写下来。</a:t>
            </a:r>
            <a:endParaRPr sz="2800"/>
          </a:p>
        </p:txBody>
      </p:sp>
      <p:pic>
        <p:nvPicPr>
          <p:cNvPr id="544" name="Google Shape;544;p51" descr="人为什么会做梦？做梦是好是坏？常做3种怪梦，是身体的求救信号|怪梦|疾病|哺乳动物_新浪新闻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00466" y="30861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1"/>
          <p:cNvSpPr txBox="1"/>
          <p:nvPr/>
        </p:nvSpPr>
        <p:spPr>
          <a:xfrm>
            <a:off x="2925901" y="2597220"/>
            <a:ext cx="634019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你有做过什么有趣的梦吗？</a:t>
            </a:r>
            <a:endParaRPr lang="zh-TW" sz="40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" name="矩形 0"/>
          <p:cNvSpPr/>
          <p:nvPr/>
        </p:nvSpPr>
        <p:spPr>
          <a:xfrm>
            <a:off x="3719830" y="1772285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adj.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happy, glad</a:t>
            </a:r>
            <a:endParaRPr lang="en-US" altLang="zh-TW"/>
          </a:p>
        </p:txBody>
      </p:sp>
      <p:sp>
        <p:nvSpPr>
          <p:cNvPr id="559" name="Google Shape;559;p53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看蜡笔小新能让我很开心。</a:t>
            </a:r>
            <a:endParaRPr sz="2800"/>
          </a:p>
        </p:txBody>
      </p:sp>
      <p:pic>
        <p:nvPicPr>
          <p:cNvPr id="560" name="Google Shape;560;p53" descr="channel蠟筆小新 - YouTube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321425" y="1670635"/>
            <a:ext cx="5032375" cy="503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4368165" y="1772285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>
                <a:sym typeface="+mn-ea"/>
              </a:rPr>
              <a:t>你最近有遇到什么让你开心的事吗？</a:t>
            </a:r>
            <a:endParaRPr lang="zh-TW"/>
          </a:p>
        </p:txBody>
      </p:sp>
      <p:sp>
        <p:nvSpPr>
          <p:cNvPr id="567" name="Google Shape;567;p54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sz="2800"/>
          </a:p>
        </p:txBody>
      </p:sp>
      <p:pic>
        <p:nvPicPr>
          <p:cNvPr id="568" name="Google Shape;568;p54" descr="亭亭的秘密基地: 寒假怎麼過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359785" y="1772415"/>
            <a:ext cx="5035397" cy="426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Shape 116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词汇（二）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13315" name="Group 11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13334" name="Shape 11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35" name="Shape 11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0" name="Shape 120"/>
          <p:cNvSpPr/>
          <p:nvPr/>
        </p:nvSpPr>
        <p:spPr>
          <a:xfrm>
            <a:off x="6546850" y="1892300"/>
            <a:ext cx="16643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be from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573338" y="19002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来自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562725" y="2667000"/>
            <a:ext cx="3576320" cy="82994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m. (denoting an action from </a:t>
            </a:r>
            <a:endParaRPr lang="en-US" altLang="zh-CN" sz="2400">
              <a:latin typeface="Times New Roman" panose="02020703060505090304" pitchFamily="18" charset="0"/>
              <a:cs typeface="Times New Roman" panose="02020703060505090304" pitchFamily="18" charset="0"/>
              <a:sym typeface="Times New Roman" panose="02020703060505090304" pitchFamily="18" charset="0"/>
            </a:endParaRPr>
          </a:p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     beginning to end) time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73338" y="2679700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遍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562725" y="3454400"/>
            <a:ext cx="421068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adv. occasionally, once in a while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73338" y="34623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偶尔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562725" y="4229100"/>
            <a:ext cx="40176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be surprised, to be shocked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573338" y="42370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吃惊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043363" y="1903413"/>
            <a:ext cx="6108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láizì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038600" y="2671763"/>
            <a:ext cx="75311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biàn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038600" y="3454400"/>
            <a:ext cx="106934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ǒu’ěr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038600" y="4229100"/>
            <a:ext cx="114617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chījīng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6575425" y="5024438"/>
            <a:ext cx="24771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basis, foundation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2586038" y="5032375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基础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6575425" y="5799138"/>
            <a:ext cx="251015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act, to perform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2586038" y="5807075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表演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4051300" y="5024438"/>
            <a:ext cx="83058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jīchǔ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4051300" y="5799138"/>
            <a:ext cx="132397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biǎoyǎn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20" grpId="0" animBg="1" advAuto="1000"/>
      <p:bldP spid="121" grpId="0" animBg="1" advAuto="1000"/>
      <p:bldP spid="122" grpId="0" animBg="1" advAuto="1000"/>
      <p:bldP spid="123" grpId="0" animBg="1" advAuto="1000"/>
      <p:bldP spid="124" grpId="0" animBg="1" advAuto="1000"/>
      <p:bldP spid="125" grpId="0" animBg="1" advAuto="1000"/>
      <p:bldP spid="126" grpId="0" animBg="1" advAuto="1000"/>
      <p:bldP spid="127" grpId="0" animBg="1" advAuto="1000"/>
      <p:bldP spid="128" grpId="0" animBg="1" advAuto="1000"/>
      <p:bldP spid="129" grpId="0" animBg="1" advAuto="1000"/>
      <p:bldP spid="130" grpId="0" animBg="1" advAuto="1000"/>
      <p:bldP spid="131" grpId="0" animBg="1" advAuto="1000"/>
      <p:bldP spid="132" grpId="0" animBg="1" advAuto="1000"/>
      <p:bldP spid="133" grpId="0" animBg="1" advAuto="1000"/>
      <p:bldP spid="134" grpId="0" animBg="1" advAuto="1000"/>
      <p:bldP spid="135" grpId="0" animBg="1" advAuto="1000"/>
      <p:bldP spid="136" grpId="0" animBg="1" advAuto="1000"/>
      <p:bldP spid="137" grpId="0" animBg="1" advAuto="10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v.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to go on, to continue</a:t>
            </a:r>
            <a:endParaRPr lang="en-US" altLang="zh-TW"/>
          </a:p>
        </p:txBody>
      </p:sp>
      <p:sp>
        <p:nvSpPr>
          <p:cNvPr id="589" name="Google Shape;589;p57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她在被申请的学校拒绝两次后，还是继续申请。</a:t>
            </a:r>
            <a:endParaRPr sz="2800"/>
          </a:p>
        </p:txBody>
      </p:sp>
      <p:pic>
        <p:nvPicPr>
          <p:cNvPr id="590" name="Google Shape;590;p57" descr="申請圖片素材, 申請PNG背景圖案免費下載- Lovepik"/>
          <p:cNvPicPr preferRelativeResize="0"/>
          <p:nvPr/>
        </p:nvPicPr>
        <p:blipFill rotWithShape="1">
          <a:blip r:embed="rId1"/>
          <a:srcRect b="19424"/>
          <a:stretch>
            <a:fillRect/>
          </a:stretch>
        </p:blipFill>
        <p:spPr>
          <a:xfrm>
            <a:off x="3979657" y="3238342"/>
            <a:ext cx="4232685" cy="3224127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6816090" y="1772285"/>
            <a:ext cx="74104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v.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to go on, to continue</a:t>
            </a:r>
            <a:endParaRPr lang="en-US" altLang="zh-TW"/>
          </a:p>
        </p:txBody>
      </p:sp>
      <p:sp>
        <p:nvSpPr>
          <p:cNvPr id="596" name="Google Shape;596;p58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在下课后，她回到家继续玩她的游戏。</a:t>
            </a:r>
            <a:endParaRPr sz="2800"/>
          </a:p>
        </p:txBody>
      </p:sp>
      <p:pic>
        <p:nvPicPr>
          <p:cNvPr id="597" name="Google Shape;597;p58" descr="兒子愛打電動，卻從不沉迷！」資深遊戲策劃師2招教出超自律孩子，台灣家長都該學這課-風傳媒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989384" y="2780526"/>
            <a:ext cx="5709138" cy="380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4368165" y="1772285"/>
            <a:ext cx="70040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 b="1" u="sng"/>
              <a:t>由</a:t>
            </a:r>
            <a:r>
              <a:rPr lang="zh-TW"/>
              <a:t> prep.</a:t>
            </a:r>
            <a:endParaRPr lang="zh-TW"/>
          </a:p>
        </p:txBody>
      </p:sp>
      <p:sp>
        <p:nvSpPr>
          <p:cNvPr id="610" name="Google Shape;610;p60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引出负责做某事的人。</a:t>
            </a:r>
            <a:endParaRPr lang="zh-TW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由</a:t>
            </a:r>
            <a:r>
              <a:rPr lang="zh-TW"/>
              <a:t>我来做。</a:t>
            </a:r>
            <a:endParaRPr lang="zh-TW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这件事是</a:t>
            </a:r>
            <a:r>
              <a:rPr lang="zh-TW">
                <a:solidFill>
                  <a:srgbClr val="FF0000"/>
                </a:solidFill>
              </a:rPr>
              <a:t>由</a:t>
            </a:r>
            <a:r>
              <a:rPr lang="zh-TW"/>
              <a:t>他负责的。</a:t>
            </a:r>
            <a:endParaRPr lang="zh-TW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prep.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by (sb.)</a:t>
            </a:r>
            <a:endParaRPr lang="en-US" altLang="zh-TW"/>
          </a:p>
        </p:txBody>
      </p:sp>
      <p:sp>
        <p:nvSpPr>
          <p:cNvPr id="616" name="Google Shape;616;p61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经过讨论，剧本</a:t>
            </a:r>
            <a:r>
              <a:rPr lang="zh-TW" sz="2800">
                <a:solidFill>
                  <a:srgbClr val="FF0000"/>
                </a:solidFill>
              </a:rPr>
              <a:t>由</a:t>
            </a:r>
            <a:r>
              <a:rPr lang="zh-TW" sz="2800"/>
              <a:t>她负责写，我跟其他人负责表演。</a:t>
            </a:r>
            <a:endParaRPr sz="2800"/>
          </a:p>
        </p:txBody>
      </p:sp>
      <p:pic>
        <p:nvPicPr>
          <p:cNvPr id="617" name="Google Shape;617;p61" descr="坐在书桌和写剧本的妇女向量例证. 插画包括有设计, 文书工作, 减速火箭, 社论, 小说, 撰稿人- 154496424"/>
          <p:cNvPicPr preferRelativeResize="0"/>
          <p:nvPr/>
        </p:nvPicPr>
        <p:blipFill rotWithShape="1">
          <a:blip r:embed="rId1"/>
          <a:srcRect t="13814" b="18386"/>
          <a:stretch>
            <a:fillRect/>
          </a:stretch>
        </p:blipFill>
        <p:spPr>
          <a:xfrm>
            <a:off x="194872" y="3025932"/>
            <a:ext cx="5167401" cy="369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1" descr="表演演戲圖標免摳矢量插畫素材SVG圖案素材免費下載，圖片尺寸1000 × 1000px - Lovepik"/>
          <p:cNvPicPr preferRelativeResize="0"/>
          <p:nvPr/>
        </p:nvPicPr>
        <p:blipFill rotWithShape="1">
          <a:blip r:embed="rId2"/>
          <a:srcRect t="28717" b="20849"/>
          <a:stretch>
            <a:fillRect/>
          </a:stretch>
        </p:blipFill>
        <p:spPr>
          <a:xfrm>
            <a:off x="5334000" y="3265792"/>
            <a:ext cx="6858000" cy="345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3670935" y="1701165"/>
            <a:ext cx="31623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prep.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by (sb.)</a:t>
            </a:r>
            <a:endParaRPr lang="en-US" altLang="zh-TW"/>
          </a:p>
        </p:txBody>
      </p:sp>
      <p:sp>
        <p:nvSpPr>
          <p:cNvPr id="624" name="Google Shape;624;p6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这间公司的员工薪水钱都是</a:t>
            </a:r>
            <a:r>
              <a:rPr lang="zh-TW" sz="2800">
                <a:solidFill>
                  <a:srgbClr val="FF0000"/>
                </a:solidFill>
              </a:rPr>
              <a:t>由</a:t>
            </a:r>
            <a:r>
              <a:rPr lang="zh-TW" sz="2800"/>
              <a:t>老板亲自发的。</a:t>
            </a:r>
            <a:endParaRPr sz="2800"/>
          </a:p>
        </p:txBody>
      </p:sp>
      <p:pic>
        <p:nvPicPr>
          <p:cNvPr id="625" name="Google Shape;625;p62" descr="面試不敢開薪水？專家教你勇敢談「薪事」：3段職涯，3種思考｜天下雜誌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548032" y="2582779"/>
            <a:ext cx="6211257" cy="4161388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5448300" y="1772285"/>
            <a:ext cx="31623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prep.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by (sb.)</a:t>
            </a:r>
            <a:endParaRPr lang="en-US" altLang="zh-TW"/>
          </a:p>
        </p:txBody>
      </p:sp>
      <p:sp>
        <p:nvSpPr>
          <p:cNvPr id="631" name="Google Shape;631;p63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这本书虽然是</a:t>
            </a:r>
            <a:r>
              <a:rPr lang="zh-TW" sz="2800">
                <a:solidFill>
                  <a:srgbClr val="FF0000"/>
                </a:solidFill>
              </a:rPr>
              <a:t>由</a:t>
            </a:r>
            <a:r>
              <a:rPr lang="zh-TW" sz="2800"/>
              <a:t>她写出来的，但是是</a:t>
            </a:r>
            <a:r>
              <a:rPr lang="zh-TW" sz="2800">
                <a:solidFill>
                  <a:srgbClr val="FF0000"/>
                </a:solidFill>
              </a:rPr>
              <a:t>由</a:t>
            </a:r>
            <a:r>
              <a:rPr lang="zh-TW" sz="2800"/>
              <a:t>这家出版商发行的。</a:t>
            </a:r>
            <a:endParaRPr sz="2800"/>
          </a:p>
        </p:txBody>
      </p:sp>
      <p:pic>
        <p:nvPicPr>
          <p:cNvPr id="632" name="Google Shape;632;p63" descr="寫書的女人-插圖素材[22548594] - PIXTA圖庫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029015" y="3002647"/>
            <a:ext cx="3497424" cy="363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3" descr="美國】解剖15家小型出版商成功經驗- 扎誌- udn部落格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10199" y="2906168"/>
            <a:ext cx="4581525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3288030" y="1825625"/>
            <a:ext cx="31623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888480" y="1825625"/>
            <a:ext cx="31623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  <p:bldP spid="2" grpId="0" animBg="1"/>
      <p:bldP spid="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Shape 168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4579" name="Group 171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4584" name="Shape 169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585" name="Shape 170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72" name="Shape 172"/>
          <p:cNvSpPr/>
          <p:nvPr/>
        </p:nvSpPr>
        <p:spPr>
          <a:xfrm>
            <a:off x="5486400" y="1249045"/>
            <a:ext cx="1009650" cy="706755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 anchor="ctr" anchorCtr="0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FF0000"/>
                </a:solidFill>
                <a:latin typeface="Calibri" panose="020F0702030404030204" pitchFamily="34" charset="0"/>
              </a:rPr>
              <a:t>由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pitchFamily="34" charset="0"/>
              </a:rPr>
              <a:t> </a:t>
            </a:r>
            <a:endParaRPr lang="zh-CN" altLang="en-US" sz="2400">
              <a:solidFill>
                <a:srgbClr val="FF0000"/>
              </a:solidFill>
              <a:latin typeface="Calibri" panose="020F0702030404030204" pitchFamily="34" charset="0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362200" y="2560797"/>
            <a:ext cx="74676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</a:t>
            </a:r>
            <a:r>
              <a:rPr lang="en-US" altLang="zh-CN" sz="2800">
                <a:latin typeface="Calibri" panose="020F0702030404030204" pitchFamily="34" charset="0"/>
              </a:rPr>
              <a:t> </a:t>
            </a:r>
            <a:r>
              <a:rPr lang="zh-CN" altLang="en-US" sz="2800">
                <a:latin typeface="Calibri" panose="020F0702030404030204" pitchFamily="34" charset="0"/>
              </a:rPr>
              <a:t>按照规定，这件事情应该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由</a:t>
            </a:r>
            <a:r>
              <a:rPr lang="zh-CN" altLang="en-US" sz="2800">
                <a:latin typeface="Calibri" panose="020F0702030404030204" pitchFamily="34" charset="0"/>
              </a:rPr>
              <a:t>王大夫负责。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362200" y="3501391"/>
            <a:ext cx="7731125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 </a:t>
            </a:r>
            <a:r>
              <a:rPr lang="zh-CN" altLang="en-US" sz="2800">
                <a:latin typeface="Calibri" panose="020F0702030404030204" pitchFamily="34" charset="0"/>
              </a:rPr>
              <a:t>“幽默”这个词最早是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由</a:t>
            </a:r>
            <a:r>
              <a:rPr lang="zh-CN" altLang="en-US" sz="2800">
                <a:latin typeface="Calibri" panose="020F0702030404030204" pitchFamily="34" charset="0"/>
              </a:rPr>
              <a:t>林语堂先生翻译过来的。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374900" y="4449128"/>
            <a:ext cx="7847013" cy="13836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 </a:t>
            </a:r>
            <a:r>
              <a:rPr lang="zh-CN" altLang="en-US" sz="2800">
                <a:latin typeface="Calibri" panose="020F0702030404030204" pitchFamily="34" charset="0"/>
              </a:rPr>
              <a:t>上次春游活动你们办得非常有趣，大家都玩儿得很开心，这次活动继续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由</a:t>
            </a:r>
            <a:r>
              <a:rPr lang="zh-CN" altLang="en-US" sz="2800">
                <a:latin typeface="Calibri" panose="020F0702030404030204" pitchFamily="34" charset="0"/>
              </a:rPr>
              <a:t>你们负责，相信也一定会很成功。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72" grpId="0" animBg="1" advAuto="1000"/>
      <p:bldP spid="173" grpId="0" animBg="1" advAuto="1000"/>
      <p:bldP spid="174" grpId="0" animBg="1" advAuto="1000"/>
      <p:bldP spid="175" grpId="0" animBg="1" advAuto="100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602" name="Group 181"/>
          <p:cNvGrpSpPr/>
          <p:nvPr/>
        </p:nvGrpSpPr>
        <p:grpSpPr>
          <a:xfrm>
            <a:off x="1981200" y="190500"/>
            <a:ext cx="8359776" cy="993085"/>
            <a:chOff x="0" y="0"/>
            <a:chExt cx="8360602" cy="992086"/>
          </a:xfrm>
        </p:grpSpPr>
        <p:grpSp>
          <p:nvGrpSpPr>
            <p:cNvPr id="25613" name="Group 179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25615" name="Shape 177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5616" name="Shape 178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5614" name="Shape 180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5603" name="Shape 182"/>
          <p:cNvSpPr/>
          <p:nvPr/>
        </p:nvSpPr>
        <p:spPr>
          <a:xfrm>
            <a:off x="2133600" y="1700213"/>
            <a:ext cx="6697345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这件事不是马经理专门负责吗？</a:t>
            </a: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_______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2122488" y="2706688"/>
            <a:ext cx="7512050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这篇文章是介绍京剧的，________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2207895" y="4580890"/>
            <a:ext cx="399478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A: 这次也由小夏组织吧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5606" name="Shape 185"/>
          <p:cNvSpPr/>
          <p:nvPr/>
        </p:nvSpPr>
        <p:spPr>
          <a:xfrm>
            <a:off x="2173605" y="5949315"/>
            <a:ext cx="5349875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C: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是由李先生写的。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983615" y="3447098"/>
            <a:ext cx="1078674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. 上次的秋游活动小夏组织得不错，大家都玩儿得很高兴，________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2207895" y="5300980"/>
            <a:ext cx="7049770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B: 他已经离开公司了，现在由李经理负责。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8107363" y="1556385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6959918" y="2564448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10992168" y="3356293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5612" name="Shape 191"/>
          <p:cNvSpPr/>
          <p:nvPr/>
        </p:nvSpPr>
        <p:spPr>
          <a:xfrm>
            <a:off x="4008120" y="568643"/>
            <a:ext cx="1715770" cy="58356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3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完成句子</a:t>
            </a:r>
            <a:endParaRPr lang="zh-CN" altLang="en-US" sz="3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8" grpId="1"/>
      <p:bldP spid="189" grpId="0"/>
      <p:bldP spid="189" grpId="1"/>
      <p:bldP spid="190" grpId="0"/>
      <p:bldP spid="19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v.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discuss, to talk over</a:t>
            </a:r>
            <a:endParaRPr lang="en-US" altLang="zh-TW"/>
          </a:p>
        </p:txBody>
      </p:sp>
      <p:sp>
        <p:nvSpPr>
          <p:cNvPr id="723" name="Google Shape;723;p75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这个剧本</a:t>
            </a:r>
            <a:r>
              <a:rPr lang="zh-CN" altLang="zh-TW">
                <a:ea typeface="宋体" panose="02010600030101010101" pitchFamily="2" charset="-122"/>
              </a:rPr>
              <a:t>里</a:t>
            </a:r>
            <a:r>
              <a:rPr lang="zh-TW"/>
              <a:t>的问题让他</a:t>
            </a:r>
            <a:r>
              <a:rPr lang="zh-TW" sz="2800"/>
              <a:t>们讨论了很久。</a:t>
            </a:r>
            <a:endParaRPr sz="2800"/>
          </a:p>
        </p:txBody>
      </p:sp>
      <p:pic>
        <p:nvPicPr>
          <p:cNvPr id="724" name="Google Shape;724;p75" descr="討論-插圖素材[48626545] - PIXTA圖庫"/>
          <p:cNvPicPr preferRelativeResize="0"/>
          <p:nvPr/>
        </p:nvPicPr>
        <p:blipFill rotWithShape="1">
          <a:blip r:embed="rId1"/>
          <a:srcRect t="13971" b="13968"/>
          <a:stretch>
            <a:fillRect/>
          </a:stretch>
        </p:blipFill>
        <p:spPr>
          <a:xfrm>
            <a:off x="2695074" y="2586633"/>
            <a:ext cx="5839326" cy="437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5088255" y="1772920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Shape 193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6627" name="Group 196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6630" name="Shape 194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31" name="Shape 195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97" name="Shape 197"/>
          <p:cNvSpPr/>
          <p:nvPr/>
        </p:nvSpPr>
        <p:spPr>
          <a:xfrm>
            <a:off x="1703705" y="2132965"/>
            <a:ext cx="9081770" cy="353822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回答问题：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为什么李老师想申请举办中国传统文化节活动？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　为什么校长决定这次活动继续由李老师负责？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v.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to be from</a:t>
            </a:r>
            <a:endParaRPr lang="en-US" altLang="zh-TW"/>
          </a:p>
        </p:txBody>
      </p:sp>
      <p:sp>
        <p:nvSpPr>
          <p:cNvPr id="323" name="Google Shape;323;p29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我从台湾来。🡪</a:t>
            </a:r>
            <a:endParaRPr lang="zh-TW"/>
          </a:p>
        </p:txBody>
      </p:sp>
      <p:sp>
        <p:nvSpPr>
          <p:cNvPr id="324" name="Google Shape;324;p29"/>
          <p:cNvSpPr txBox="1"/>
          <p:nvPr/>
        </p:nvSpPr>
        <p:spPr>
          <a:xfrm>
            <a:off x="911860" y="2564765"/>
            <a:ext cx="31606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我来自台湾。</a:t>
            </a:r>
            <a:endParaRPr lang="zh-TW" sz="32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pic>
        <p:nvPicPr>
          <p:cNvPr id="325" name="Google Shape;325;p29" descr="台灣旅遊：連續假期全攻略 • 鷹眼觀察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882976" y="1825625"/>
            <a:ext cx="4869180" cy="4869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9"/>
          <p:cNvSpPr txBox="1"/>
          <p:nvPr/>
        </p:nvSpPr>
        <p:spPr>
          <a:xfrm>
            <a:off x="744644" y="3708906"/>
            <a:ext cx="59419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你喜欢来自哪里的东西呢？</a:t>
            </a:r>
            <a:endParaRPr lang="zh-TW" sz="32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" name="矩形 0"/>
          <p:cNvSpPr/>
          <p:nvPr/>
        </p:nvSpPr>
        <p:spPr>
          <a:xfrm>
            <a:off x="1415415" y="2637155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063750" y="3717290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  <p:bldP spid="2" grpId="0" animBg="1"/>
      <p:bldP spid="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650" name="Group 204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27658" name="Shape 200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课文（三）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27659" name="Group 203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27660" name="Shape 201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7661" name="Shape 202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205" name="Shape 205"/>
          <p:cNvSpPr/>
          <p:nvPr/>
        </p:nvSpPr>
        <p:spPr>
          <a:xfrm>
            <a:off x="4419600" y="1233488"/>
            <a:ext cx="31381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李老师和校长在谈工作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2082800" y="1797050"/>
            <a:ext cx="8192770" cy="1106805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李老师：校长，因为外国留学生不了解中国文化，有时候会影响他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们和中国人之间的正常交流，甚至还可能引起误会，带来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麻烦，所以我们想申请举办一次中国传统文化节活动。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2078038" y="2844800"/>
            <a:ext cx="8277225" cy="110680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校    长：你们的想法很好，举办文化节活动，一方面能让各国学生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更好地了解中国，另一方面也能为学生们提供互相交流和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学习的机会。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2070100" y="3879850"/>
            <a:ext cx="3163570" cy="429895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李老师：谢谢您的支持！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2057400" y="4370388"/>
            <a:ext cx="8192770" cy="768350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校    长：上次的春游活动你们办得非常有趣，大家都玩儿得很开心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，这次活动继续由你负责，相信也一定会很成功。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2065338" y="5130800"/>
            <a:ext cx="8277225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李老师：我们回去就开会讨论，星期五之前把详细的计划书发给您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2063750" y="5918200"/>
            <a:ext cx="8280400" cy="42989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校    长：好的，准备过程中有什么问题，你们可以直接来找我。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05" grpId="0" animBg="1" advAuto="1000"/>
      <p:bldP spid="206" grpId="0" animBg="1" advAuto="1000"/>
      <p:bldP spid="207" grpId="0" animBg="1" advAuto="1000"/>
      <p:bldP spid="208" grpId="0" animBg="1" advAuto="1000"/>
      <p:bldP spid="209" grpId="0" animBg="1" advAuto="1000"/>
      <p:bldP spid="210" grpId="0" animBg="1" advAuto="1000"/>
      <p:bldP spid="211" grpId="0" animBg="1" advAuto="100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pitchFamily="3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pitchFamily="3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pitchFamily="3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pitchFamily="34" charset="0"/>
            </a:endParaRPr>
          </a:p>
        </p:txBody>
      </p:sp>
      <p:sp>
        <p:nvSpPr>
          <p:cNvPr id="28675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pitchFamily="34" charset="0"/>
              </a:rPr>
              <a:t>Part4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pitchFamily="3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pitchFamily="34" charset="0"/>
              </a:rPr>
              <a:t>4</a:t>
            </a:r>
            <a:endParaRPr lang="en-US" altLang="zh-CN" sz="3200">
              <a:solidFill>
                <a:srgbClr val="A6A6A6"/>
              </a:solidFill>
              <a:latin typeface="Calibri" panose="020F0702030404030204" pitchFamily="3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第十三课  喝着茶看京剧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Shape 116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词汇（四）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9699" name="Group 11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9712" name="Shape 11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13" name="Shape 11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0" name="Shape 120"/>
          <p:cNvSpPr/>
          <p:nvPr/>
        </p:nvSpPr>
        <p:spPr>
          <a:xfrm>
            <a:off x="6546850" y="1892300"/>
            <a:ext cx="327152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adv. approximately, about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573338" y="19002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大约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562725" y="2667000"/>
            <a:ext cx="159639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restaurant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73338" y="2679700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餐厅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562725" y="3454400"/>
            <a:ext cx="15881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paper bag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73338" y="34623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纸袋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562725" y="4229100"/>
            <a:ext cx="152908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bag, sack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573338" y="42370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袋子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043363" y="1903413"/>
            <a:ext cx="105410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dàyuē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038600" y="2671763"/>
            <a:ext cx="128651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cāntīng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038600" y="3454400"/>
            <a:ext cx="99314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zhǐdài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038600" y="4229100"/>
            <a:ext cx="75882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dàizi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20" grpId="0" animBg="1" advAuto="1000"/>
      <p:bldP spid="121" grpId="0" animBg="1" advAuto="1000"/>
      <p:bldP spid="122" grpId="0" animBg="1" advAuto="1000"/>
      <p:bldP spid="123" grpId="0" animBg="1" advAuto="1000"/>
      <p:bldP spid="124" grpId="0" animBg="1" advAuto="1000"/>
      <p:bldP spid="125" grpId="0" animBg="1" advAuto="1000"/>
      <p:bldP spid="126" grpId="0" animBg="1" advAuto="1000"/>
      <p:bldP spid="127" grpId="0" animBg="1" advAuto="1000"/>
      <p:bldP spid="128" grpId="0" animBg="1" advAuto="1000"/>
      <p:bldP spid="129" grpId="0" animBg="1" advAuto="1000"/>
      <p:bldP spid="130" grpId="0" animBg="1" advAuto="1000"/>
      <p:bldP spid="131" grpId="0" animBg="1" advAuto="100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Shape 133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词汇（四）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0723" name="Group 136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0733" name="Shape 134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0734" name="Shape 135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37" name="Shape 137"/>
          <p:cNvSpPr/>
          <p:nvPr/>
        </p:nvSpPr>
        <p:spPr>
          <a:xfrm>
            <a:off x="6546850" y="1892300"/>
            <a:ext cx="134239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Internet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573338" y="1900238"/>
            <a:ext cx="10045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互联网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6562725" y="2667000"/>
            <a:ext cx="322961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conduct, to carry out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2573338" y="2679700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进行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6562725" y="3454400"/>
            <a:ext cx="139382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wrong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2573338" y="34623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错误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4043363" y="1903413"/>
            <a:ext cx="183070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hùliánwǎng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4038600" y="2671763"/>
            <a:ext cx="120205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jìngxíng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038600" y="3454400"/>
            <a:ext cx="110236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cuòwù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37" grpId="0" animBg="1" advAuto="1000"/>
      <p:bldP spid="138" grpId="0" animBg="1" advAuto="1000"/>
      <p:bldP spid="139" grpId="0" animBg="1" advAuto="1000"/>
      <p:bldP spid="140" grpId="0" animBg="1" advAuto="1000"/>
      <p:bldP spid="141" grpId="0" animBg="1" advAuto="1000"/>
      <p:bldP spid="142" grpId="0" animBg="1" advAuto="1000"/>
      <p:bldP spid="143" grpId="0" animBg="1" advAuto="1000"/>
      <p:bldP spid="144" grpId="0" animBg="1" advAuto="1000"/>
      <p:bldP spid="145" grpId="0" animBg="1" advAuto="100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adv.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approximately, about</a:t>
            </a:r>
            <a:endParaRPr lang="en-US" altLang="zh-TW"/>
          </a:p>
        </p:txBody>
      </p:sp>
      <p:sp>
        <p:nvSpPr>
          <p:cNvPr id="737" name="Google Shape;737;p77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这件毛衣大约要五百块钱。</a:t>
            </a:r>
            <a:endParaRPr sz="2800"/>
          </a:p>
        </p:txBody>
      </p:sp>
      <p:pic>
        <p:nvPicPr>
          <p:cNvPr id="738" name="Google Shape;738;p7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609494" y="374931"/>
            <a:ext cx="3041755" cy="634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2567940" y="1772285"/>
            <a:ext cx="70929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n.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paper bag</a:t>
            </a:r>
            <a:endParaRPr lang="en-US" altLang="zh-TW"/>
          </a:p>
        </p:txBody>
      </p:sp>
      <p:sp>
        <p:nvSpPr>
          <p:cNvPr id="771" name="Google Shape;771;p81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政府规定现在的餐厅不能提供塑料袋给客人，所以现在餐厅只提供纸袋给客人外带了。</a:t>
            </a:r>
            <a:endParaRPr lang="zh-TW"/>
          </a:p>
        </p:txBody>
      </p:sp>
      <p:pic>
        <p:nvPicPr>
          <p:cNvPr id="772" name="Google Shape;772;p81" descr="透明塑膠袋回收：透明塑膠袋回收要怎麼做？｜回收大百科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44414" y="2879725"/>
            <a:ext cx="5428688" cy="397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1" descr="低價促銷]丸孔提把牛皮手提紙袋50入裝賣場，整件購買更便宜| 蝦皮購物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01360" y="2744788"/>
            <a:ext cx="4113212" cy="4113212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1487805" y="2204720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n.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Internet</a:t>
            </a:r>
            <a:endParaRPr lang="en-US" altLang="zh-TW"/>
          </a:p>
        </p:txBody>
      </p:sp>
      <p:sp>
        <p:nvSpPr>
          <p:cNvPr id="795" name="Google Shape;795;p84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互联网给我们什么帮助或是造成什么问题呢？</a:t>
            </a:r>
            <a:endParaRPr sz="2800"/>
          </a:p>
        </p:txBody>
      </p:sp>
      <p:pic>
        <p:nvPicPr>
          <p:cNvPr id="796" name="Google Shape;796;p84" descr="【互聯網時代 速度決定一切】 – 【營銷聯盟-組織營銷講堂】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02355" y="2426286"/>
            <a:ext cx="6587289" cy="4391526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1199515" y="1772285"/>
            <a:ext cx="98488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8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 b="1" u="sng"/>
              <a:t>进行</a:t>
            </a:r>
            <a:r>
              <a:rPr lang="zh-TW"/>
              <a:t> v.</a:t>
            </a:r>
            <a:endParaRPr lang="zh-TW"/>
          </a:p>
        </p:txBody>
      </p:sp>
      <p:sp>
        <p:nvSpPr>
          <p:cNvPr id="803" name="Google Shape;803;p85"/>
          <p:cNvSpPr txBox="1"/>
          <p:nvPr>
            <p:ph type="body" idx="1"/>
          </p:nvPr>
        </p:nvSpPr>
        <p:spPr>
          <a:xfrm>
            <a:off x="240632" y="1825625"/>
            <a:ext cx="1171073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表示</a:t>
            </a:r>
            <a:r>
              <a:rPr lang="zh-TW">
                <a:highlight>
                  <a:srgbClr val="FFFF00"/>
                </a:highlight>
              </a:rPr>
              <a:t>从事某种活动、工作</a:t>
            </a:r>
            <a:r>
              <a:rPr lang="zh-TW"/>
              <a:t>等。</a:t>
            </a:r>
            <a:endParaRPr lang="zh-TW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多用在</a:t>
            </a:r>
            <a:r>
              <a:rPr lang="zh-TW">
                <a:solidFill>
                  <a:srgbClr val="FF0000"/>
                </a:solidFill>
              </a:rPr>
              <a:t>双音节动词前</a:t>
            </a:r>
            <a:r>
              <a:rPr lang="zh-TW"/>
              <a:t>，后面的动词表示的一定是</a:t>
            </a:r>
            <a:r>
              <a:rPr lang="zh-TW">
                <a:solidFill>
                  <a:srgbClr val="FF0000"/>
                </a:solidFill>
              </a:rPr>
              <a:t>比较正式、严肃的行为</a:t>
            </a:r>
            <a:r>
              <a:rPr lang="zh-TW"/>
              <a:t>。</a:t>
            </a:r>
            <a:endParaRPr lang="zh-TW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暂时性的和日常生活中的行为一般不用。</a:t>
            </a:r>
            <a:endParaRPr lang="zh-TW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v.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conduct, to carry out</a:t>
            </a:r>
            <a:endParaRPr lang="en-US" altLang="zh-TW"/>
          </a:p>
        </p:txBody>
      </p:sp>
      <p:sp>
        <p:nvSpPr>
          <p:cNvPr id="818" name="Google Shape;818;p87"/>
          <p:cNvSpPr txBox="1"/>
          <p:nvPr>
            <p:ph type="body" idx="1"/>
          </p:nvPr>
        </p:nvSpPr>
        <p:spPr>
          <a:xfrm>
            <a:off x="240632" y="1825625"/>
            <a:ext cx="1171073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为了了解穷人的状况，政府进行了调查。</a:t>
            </a:r>
            <a:endParaRPr sz="2800"/>
          </a:p>
        </p:txBody>
      </p:sp>
      <p:pic>
        <p:nvPicPr>
          <p:cNvPr id="819" name="Google Shape;819;p87" descr="如何做市場調查？3大常見方法解析，掌握市調抓住市場脈動- Digital PR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052795" y="2733391"/>
            <a:ext cx="5898573" cy="393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7" descr="投書】我們活在「窮窮相逼」的社會？一項英國社會研究帶來的省思｜ 葉乃爾／ 多元發聲．讀者投書｜ 獨立評論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4222" y="2733391"/>
            <a:ext cx="5898573" cy="3935454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4871720" y="1701165"/>
            <a:ext cx="59245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v.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conduct, to carry out</a:t>
            </a:r>
            <a:endParaRPr lang="en-US" altLang="zh-TW"/>
          </a:p>
        </p:txBody>
      </p:sp>
      <p:sp>
        <p:nvSpPr>
          <p:cNvPr id="827" name="Google Shape;827;p88"/>
          <p:cNvSpPr txBox="1"/>
          <p:nvPr>
            <p:ph type="body" idx="1"/>
          </p:nvPr>
        </p:nvSpPr>
        <p:spPr>
          <a:xfrm>
            <a:off x="240632" y="1825625"/>
            <a:ext cx="1171073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他们休息一下后，继续进行会议。</a:t>
            </a:r>
            <a:endParaRPr sz="2800"/>
          </a:p>
        </p:txBody>
      </p:sp>
      <p:pic>
        <p:nvPicPr>
          <p:cNvPr id="828" name="Google Shape;828;p88" descr="科學證實：改掉這4 種開會壞習慣，會議更快更準！ - 今周刊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963896" y="2652645"/>
            <a:ext cx="8264208" cy="3994367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88"/>
          <p:cNvSpPr txBox="1"/>
          <p:nvPr/>
        </p:nvSpPr>
        <p:spPr>
          <a:xfrm>
            <a:off x="3048000" y="3109845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>
                <a:solidFill>
                  <a:srgbClr val="0D0D0D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「上课」本身就表示学生在进行学习活动，因此不需要再说「进行上课」</a:t>
            </a:r>
            <a:endParaRPr sz="18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" name="矩形 0"/>
          <p:cNvSpPr/>
          <p:nvPr/>
        </p:nvSpPr>
        <p:spPr>
          <a:xfrm>
            <a:off x="4151630" y="1772285"/>
            <a:ext cx="70929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0"/>
          <p:cNvSpPr txBox="1"/>
          <p:nvPr>
            <p:ph type="title"/>
          </p:nvPr>
        </p:nvSpPr>
        <p:spPr>
          <a:xfrm>
            <a:off x="119380" y="260985"/>
            <a:ext cx="1211326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m.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(denoting an action from beginning to end) time</a:t>
            </a:r>
            <a:endParaRPr lang="en-US" altLang="zh-TW"/>
          </a:p>
        </p:txBody>
      </p:sp>
      <p:sp>
        <p:nvSpPr>
          <p:cNvPr id="332" name="Google Shape;332;p30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在表演开始前，他又在台下练了一遍台词。</a:t>
            </a:r>
            <a:endParaRPr sz="2800"/>
          </a:p>
        </p:txBody>
      </p:sp>
      <p:pic>
        <p:nvPicPr>
          <p:cNvPr id="333" name="Google Shape;333;p30" descr="這樣背演講稿，上台想忘詞都難！ - 壹讀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524794" y="2697672"/>
            <a:ext cx="6004357" cy="406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6095365" y="1772285"/>
            <a:ext cx="70294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Shape 168"/>
          <p:cNvSpPr/>
          <p:nvPr/>
        </p:nvSpPr>
        <p:spPr>
          <a:xfrm>
            <a:off x="2567623" y="603568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2771" name="Group 171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2776" name="Shape 169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777" name="Shape 170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72" name="Shape 172"/>
          <p:cNvSpPr/>
          <p:nvPr/>
        </p:nvSpPr>
        <p:spPr>
          <a:xfrm>
            <a:off x="5448300" y="692944"/>
            <a:ext cx="972185" cy="58356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3200">
                <a:solidFill>
                  <a:srgbClr val="FF0000"/>
                </a:solidFill>
                <a:latin typeface="Calibri" panose="020F0702030404030204" pitchFamily="34" charset="0"/>
              </a:rPr>
              <a:t>进行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pitchFamily="34" charset="0"/>
              </a:rPr>
              <a:t> </a:t>
            </a:r>
            <a:endParaRPr lang="zh-CN" altLang="en-US" sz="2400">
              <a:solidFill>
                <a:srgbClr val="FF0000"/>
              </a:solidFill>
              <a:latin typeface="Calibri" panose="020F0702030404030204" pitchFamily="34" charset="0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207895" y="2152174"/>
            <a:ext cx="8072438" cy="95313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</a:t>
            </a:r>
            <a:r>
              <a:rPr lang="en-US" altLang="zh-CN" sz="2800">
                <a:latin typeface="Calibri" panose="020F0702030404030204" pitchFamily="34" charset="0"/>
              </a:rPr>
              <a:t> </a:t>
            </a:r>
            <a:r>
              <a:rPr lang="zh-CN" altLang="en-US" sz="2800">
                <a:latin typeface="Calibri" panose="020F0702030404030204" pitchFamily="34" charset="0"/>
              </a:rPr>
              <a:t>大家请注意，现在休息十五分钟，十点半会议继续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进行</a:t>
            </a:r>
            <a:r>
              <a:rPr lang="zh-CN" altLang="en-US" sz="2800">
                <a:latin typeface="Calibri" panose="020F0702030404030204" pitchFamily="34" charset="0"/>
              </a:rPr>
              <a:t>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228850" y="3582353"/>
            <a:ext cx="7731125" cy="95313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 </a:t>
            </a:r>
            <a:r>
              <a:rPr lang="zh-CN" altLang="en-US" sz="2800">
                <a:latin typeface="Calibri" panose="020F0702030404030204" pitchFamily="34" charset="0"/>
              </a:rPr>
              <a:t>有人在互联网上专门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进行</a:t>
            </a:r>
            <a:r>
              <a:rPr lang="zh-CN" altLang="en-US" sz="2800">
                <a:latin typeface="Calibri" panose="020F0702030404030204" pitchFamily="34" charset="0"/>
              </a:rPr>
              <a:t>过调查，结果发现每六个中国人中就有一个使用筷子的方法是错误的。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228850" y="5013166"/>
            <a:ext cx="7731125" cy="13836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 </a:t>
            </a:r>
            <a:r>
              <a:rPr lang="zh-CN" altLang="en-US" sz="2800">
                <a:latin typeface="Calibri" panose="020F0702030404030204" pitchFamily="34" charset="0"/>
              </a:rPr>
              <a:t>成功的语言学习者，在学习方面往往都是积极主动的，他们会主动与他人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进行</a:t>
            </a:r>
            <a:r>
              <a:rPr lang="zh-CN" altLang="en-US" sz="2800">
                <a:latin typeface="Calibri" panose="020F0702030404030204" pitchFamily="34" charset="0"/>
              </a:rPr>
              <a:t>交流，并且请别人帮助他们改错。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72" grpId="0" animBg="1" advAuto="1000"/>
      <p:bldP spid="173" grpId="0" animBg="1" advAuto="1000"/>
      <p:bldP spid="174" grpId="0" animBg="1" advAuto="1000"/>
      <p:bldP spid="175" grpId="0" animBg="1" advAuto="100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794" name="Group 181"/>
          <p:cNvGrpSpPr/>
          <p:nvPr/>
        </p:nvGrpSpPr>
        <p:grpSpPr>
          <a:xfrm>
            <a:off x="1981200" y="190500"/>
            <a:ext cx="8359776" cy="993085"/>
            <a:chOff x="0" y="0"/>
            <a:chExt cx="8360602" cy="992086"/>
          </a:xfrm>
        </p:grpSpPr>
        <p:grpSp>
          <p:nvGrpSpPr>
            <p:cNvPr id="33805" name="Group 179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33807" name="Shape 177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808" name="Shape 178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3806" name="Shape 180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33795" name="Shape 182"/>
          <p:cNvSpPr/>
          <p:nvPr/>
        </p:nvSpPr>
        <p:spPr>
          <a:xfrm>
            <a:off x="2122805" y="1657033"/>
            <a:ext cx="6697345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都六点了，会议怎么还没结束？</a:t>
            </a: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_______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1127760" y="4023995"/>
            <a:ext cx="10511790" cy="953135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A: 结果发现，在接受调查的学生中，有超过80%的人希望自己能有机会出国留学，但这其中只有大约20%的人开始申请国外学校。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33798" name="Shape 185"/>
          <p:cNvSpPr/>
          <p:nvPr/>
        </p:nvSpPr>
        <p:spPr>
          <a:xfrm>
            <a:off x="1127760" y="5984240"/>
            <a:ext cx="5349875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C: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手续还在进行中。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2136140" y="2553970"/>
            <a:ext cx="6684010" cy="953135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. 我们学校去年进行了针对大学毕业生就业方向问题的调查，________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1127760" y="5229225"/>
            <a:ext cx="621347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B: </a:t>
            </a:r>
            <a:r>
              <a:rPr kumimoji="0" 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还早呢，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会议还会进行半个小时。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7895908" y="1484313"/>
            <a:ext cx="3429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3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</a:t>
            </a:r>
            <a:endParaRPr lang="en-US" altLang="zh-CN" sz="3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6070918" y="2996565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3804" name="Shape 191"/>
          <p:cNvSpPr/>
          <p:nvPr/>
        </p:nvSpPr>
        <p:spPr>
          <a:xfrm>
            <a:off x="4152265" y="477838"/>
            <a:ext cx="1918970" cy="64516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36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完成句子</a:t>
            </a:r>
            <a:endParaRPr lang="zh-CN" altLang="en-US" sz="36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8" grpId="1"/>
      <p:bldP spid="190" grpId="0"/>
      <p:bldP spid="190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adj.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wrong</a:t>
            </a:r>
            <a:endParaRPr lang="en-US" altLang="zh-TW"/>
          </a:p>
        </p:txBody>
      </p:sp>
      <p:sp>
        <p:nvSpPr>
          <p:cNvPr id="856" name="Google Shape;856;p9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他觉得在披萨上面放菠萝是</a:t>
            </a:r>
            <a:r>
              <a:rPr lang="zh-TW" sz="2800">
                <a:highlight>
                  <a:srgbClr val="FFFF00"/>
                </a:highlight>
              </a:rPr>
              <a:t>一</a:t>
            </a:r>
            <a:r>
              <a:rPr lang="zh-CN" altLang="zh-TW" sz="2800">
                <a:highlight>
                  <a:srgbClr val="FFFF00"/>
                </a:highlight>
                <a:ea typeface="宋体" panose="02010600030101010101" pitchFamily="2" charset="-122"/>
              </a:rPr>
              <a:t>件</a:t>
            </a:r>
            <a:r>
              <a:rPr lang="zh-TW" sz="2800"/>
              <a:t>错误的事情</a:t>
            </a:r>
            <a:r>
              <a:rPr lang="zh-TW"/>
              <a:t>。</a:t>
            </a:r>
            <a:endParaRPr sz="2800"/>
          </a:p>
        </p:txBody>
      </p:sp>
      <p:pic>
        <p:nvPicPr>
          <p:cNvPr id="857" name="Google Shape;857;p92" descr="笑死！台灣新出奇葩披薩嚇傻網友：義大利人連夜向台灣宣戰！ | 大時代娛樂圈greatage.net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691825" y="2369963"/>
            <a:ext cx="4928176" cy="4450734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6168390" y="1778635"/>
            <a:ext cx="6343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9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adj.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wrong</a:t>
            </a:r>
            <a:endParaRPr lang="en-US" altLang="zh-TW"/>
          </a:p>
        </p:txBody>
      </p:sp>
      <p:sp>
        <p:nvSpPr>
          <p:cNvPr id="864" name="Google Shape;864;p93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你们使用筷子的</a:t>
            </a:r>
            <a:r>
              <a:rPr lang="zh-TW" sz="4000">
                <a:latin typeface="Aa楷书拼音" panose="02010600010101010101" charset="-122"/>
                <a:ea typeface="Aa楷书拼音" panose="02010600010101010101" charset="-122"/>
              </a:rPr>
              <a:t>姿势</a:t>
            </a:r>
            <a:r>
              <a:rPr lang="zh-TW" sz="2800"/>
              <a:t>是错误的</a:t>
            </a:r>
            <a:r>
              <a:rPr lang="zh-TW"/>
              <a:t>。</a:t>
            </a:r>
            <a:endParaRPr sz="2800"/>
          </a:p>
        </p:txBody>
      </p:sp>
      <p:pic>
        <p:nvPicPr>
          <p:cNvPr id="865" name="Google Shape;865;p93" descr="告訴你筷子的最正確用法，有80%的人都搞錯方式了！ - 每日頭條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628899" y="3025942"/>
            <a:ext cx="533400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93" descr="雖說“用筷子”是啟用大腦效果最好的運動之一，但也不是越早越好！什麼時候、怎麼教，這篇都說清楚_媽咪OK - 微文庫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53691" y="2696327"/>
            <a:ext cx="5850431" cy="3480636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93"/>
          <p:cNvSpPr/>
          <p:nvPr/>
        </p:nvSpPr>
        <p:spPr>
          <a:xfrm>
            <a:off x="352926" y="4652211"/>
            <a:ext cx="1973179" cy="152475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" name="矩形 0"/>
          <p:cNvSpPr/>
          <p:nvPr/>
        </p:nvSpPr>
        <p:spPr>
          <a:xfrm>
            <a:off x="5088255" y="1917065"/>
            <a:ext cx="613410" cy="4705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bldLvl="0" animBg="1"/>
      <p:bldP spid="1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Shape 207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6867" name="Group 210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6872" name="Shape 208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6873" name="Shape 209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11" name="Shape 211"/>
          <p:cNvSpPr/>
          <p:nvPr/>
        </p:nvSpPr>
        <p:spPr>
          <a:xfrm>
            <a:off x="4467225" y="1340168"/>
            <a:ext cx="3646170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量：商量、数量、质量</a:t>
            </a:r>
            <a:endParaRPr lang="zh-CN" altLang="en-US" sz="2800">
              <a:solidFill>
                <a:srgbClr val="FF0000"/>
              </a:solidFill>
              <a:latin typeface="Calibri" panose="020F0702030404030204" pitchFamily="34" charset="0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2184400" y="2129949"/>
            <a:ext cx="8072438" cy="13836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marL="294005" indent="-294005" eaLnBrk="1">
              <a:buSzPct val="100000"/>
              <a:buAutoNum type="arabicPeriod"/>
            </a:pPr>
            <a:r>
              <a:rPr lang="zh-CN" altLang="en-US" sz="2800">
                <a:latin typeface="Calibri" panose="020F0702030404030204" pitchFamily="34" charset="0"/>
              </a:rPr>
              <a:t>我认真考虑了一个晚上，也打电话和父母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商量</a:t>
            </a:r>
            <a:r>
              <a:rPr lang="zh-CN" altLang="en-US" sz="2800">
                <a:latin typeface="Calibri" panose="020F0702030404030204" pitchFamily="34" charset="0"/>
              </a:rPr>
              <a:t>过了，最后还是决定不去那家公司了。我想继续留在北京，看看还有没有别的机会。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2184400" y="4004628"/>
            <a:ext cx="7958138" cy="95313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 </a:t>
            </a:r>
            <a:r>
              <a:rPr lang="zh-CN" altLang="en-US" sz="2800">
                <a:latin typeface="Calibri" panose="020F0702030404030204" pitchFamily="34" charset="0"/>
              </a:rPr>
              <a:t>广告虽然给我们带来很多方便，但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数量</a:t>
            </a:r>
            <a:r>
              <a:rPr lang="zh-CN" altLang="en-US" sz="2800">
                <a:latin typeface="Calibri" panose="020F0702030404030204" pitchFamily="34" charset="0"/>
              </a:rPr>
              <a:t>太多也会让人觉得讨厌。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2279650" y="5300822"/>
            <a:ext cx="8021638" cy="95313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 </a:t>
            </a:r>
            <a:r>
              <a:rPr lang="zh-CN" altLang="en-US" sz="2800">
                <a:latin typeface="Calibri" panose="020F0702030404030204" pitchFamily="34" charset="0"/>
              </a:rPr>
              <a:t>如果一个星期内发现有任何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pitchFamily="34" charset="0"/>
              </a:rPr>
              <a:t>质量</a:t>
            </a:r>
            <a:r>
              <a:rPr lang="zh-CN" altLang="en-US" sz="2800">
                <a:latin typeface="Calibri" panose="020F0702030404030204" pitchFamily="34" charset="0"/>
              </a:rPr>
              <a:t>问题，我们都可以免费为您换货，但是购物小票一定不能丢。</a:t>
            </a:r>
            <a:endParaRPr lang="zh-CN" altLang="en-US" sz="2800">
              <a:latin typeface="Calibri" panose="020F07020304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11" grpId="0" animBg="1" advAuto="1000"/>
      <p:bldP spid="212" grpId="0" animBg="1" advAuto="1000"/>
      <p:bldP spid="213" grpId="0" animBg="1" advAuto="1000"/>
      <p:bldP spid="214" grpId="0" animBg="1" advAuto="100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Shape 193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4819" name="Group 196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4822" name="Shape 194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4823" name="Shape 195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97" name="Shape 197"/>
          <p:cNvSpPr/>
          <p:nvPr/>
        </p:nvSpPr>
        <p:spPr>
          <a:xfrm>
            <a:off x="2352040" y="1988820"/>
            <a:ext cx="8726170" cy="310769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回答问题：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为什么国外的中国餐厅会提供使用筷子的详细说明？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    关于中国人使用筷子的调查结果是什么？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5842" name="Group 204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35844" name="Shape 200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课文（四）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35845" name="Group 203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35846" name="Shape 201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847" name="Shape 202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205" name="Shape 205"/>
          <p:cNvSpPr/>
          <p:nvPr/>
        </p:nvSpPr>
        <p:spPr>
          <a:xfrm>
            <a:off x="2108200" y="1536383"/>
            <a:ext cx="8004810" cy="396938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lnSpc>
                <a:spcPct val="150000"/>
              </a:lnSpc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       </a:t>
            </a: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筷子在中国大约有</a:t>
            </a: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3000</a:t>
            </a: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多年的历史了。对外国人来说，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使用筷子吃饭并不容易，所以，国外的一些中国餐厅在放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筷子的纸袋上会提供使用筷子的详细说明。不过，如果你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认为每个中国人都会正确使用筷子，那就错了。有人在互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联网上专门进行过调查，结果发现每六个中国人中就有一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个使用筷子的方法是错误的。如果你想正确使用筷子，那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就好好练习吧。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05" grpId="0" animBg="1" advAuto="100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pitchFamily="3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pitchFamily="3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pitchFamily="3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pitchFamily="34" charset="0"/>
            </a:endParaRPr>
          </a:p>
        </p:txBody>
      </p:sp>
      <p:sp>
        <p:nvSpPr>
          <p:cNvPr id="37891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pitchFamily="34" charset="0"/>
              </a:rPr>
              <a:t>Part5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pitchFamily="3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pitchFamily="34" charset="0"/>
              </a:rPr>
              <a:t>5</a:t>
            </a:r>
            <a:endParaRPr lang="en-US" altLang="zh-CN" sz="3200">
              <a:solidFill>
                <a:srgbClr val="A6A6A6"/>
              </a:solidFill>
              <a:latin typeface="Calibri" panose="020F0702030404030204" pitchFamily="3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第十三课  喝着茶看京剧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Shape 116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词汇（五）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8915" name="Group 11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8928" name="Shape 11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8929" name="Shape 11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0" name="Shape 120"/>
          <p:cNvSpPr/>
          <p:nvPr/>
        </p:nvSpPr>
        <p:spPr>
          <a:xfrm>
            <a:off x="6546850" y="1892300"/>
            <a:ext cx="256159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prep. along with, as 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573338" y="19002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随着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562725" y="2667000"/>
            <a:ext cx="259461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adv. very, extremely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73338" y="2679700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十分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562725" y="3454400"/>
            <a:ext cx="295021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universal, common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73338" y="34623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普遍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562725" y="4229100"/>
            <a:ext cx="86868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part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573338" y="42370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部分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043363" y="1903413"/>
            <a:ext cx="96837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suízhe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038600" y="2671763"/>
            <a:ext cx="93535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shífēn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038600" y="3454400"/>
            <a:ext cx="114617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pǔbiàn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038600" y="4229100"/>
            <a:ext cx="96329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bùfen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20" grpId="0" animBg="1" advAuto="1000"/>
      <p:bldP spid="121" grpId="0" animBg="1" advAuto="1000"/>
      <p:bldP spid="122" grpId="0" animBg="1" advAuto="1000"/>
      <p:bldP spid="123" grpId="0" animBg="1" advAuto="1000"/>
      <p:bldP spid="124" grpId="0" animBg="1" advAuto="1000"/>
      <p:bldP spid="125" grpId="0" animBg="1" advAuto="1000"/>
      <p:bldP spid="126" grpId="0" animBg="1" advAuto="1000"/>
      <p:bldP spid="127" grpId="0" animBg="1" advAuto="1000"/>
      <p:bldP spid="128" grpId="0" animBg="1" advAuto="1000"/>
      <p:bldP spid="129" grpId="0" animBg="1" advAuto="1000"/>
      <p:bldP spid="130" grpId="0" animBg="1" advAuto="1000"/>
      <p:bldP spid="131" grpId="0" animBg="1" advAuto="100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Shape 133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词汇（五）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9939" name="Group 136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9952" name="Shape 134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9953" name="Shape 135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37" name="Shape 137"/>
          <p:cNvSpPr/>
          <p:nvPr/>
        </p:nvSpPr>
        <p:spPr>
          <a:xfrm>
            <a:off x="7118350" y="1892300"/>
            <a:ext cx="251777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adv. a little, slightly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573338" y="19002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稍微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7134225" y="2667000"/>
            <a:ext cx="125730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bitter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2573338" y="2679700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苦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7134225" y="3454400"/>
            <a:ext cx="14611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province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2573338" y="3462338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省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7134225" y="4229100"/>
            <a:ext cx="3018790" cy="82994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Guangdong, a province </a:t>
            </a:r>
            <a:endParaRPr lang="en-US" altLang="zh-CN" sz="2400">
              <a:latin typeface="Times New Roman" panose="02020703060505090304" pitchFamily="18" charset="0"/>
              <a:cs typeface="Times New Roman" panose="02020703060505090304" pitchFamily="18" charset="0"/>
              <a:sym typeface="Times New Roman" panose="02020703060505090304" pitchFamily="18" charset="0"/>
            </a:endParaRPr>
          </a:p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of China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2573338" y="4237038"/>
            <a:ext cx="10045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广东省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043363" y="1903413"/>
            <a:ext cx="131445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shāowēi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4038600" y="2671763"/>
            <a:ext cx="42862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kǔ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4038600" y="3454400"/>
            <a:ext cx="98361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shěng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4038600" y="4229100"/>
            <a:ext cx="27730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guǎngdōngshěng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37" grpId="0" animBg="1" advAuto="1000"/>
      <p:bldP spid="138" grpId="0" animBg="1" advAuto="1000"/>
      <p:bldP spid="139" grpId="0" animBg="1" advAuto="1000"/>
      <p:bldP spid="140" grpId="0" animBg="1" advAuto="1000"/>
      <p:bldP spid="141" grpId="0" animBg="1" advAuto="1000"/>
      <p:bldP spid="142" grpId="0" animBg="1" advAuto="1000"/>
      <p:bldP spid="143" grpId="0" animBg="1" advAuto="1000"/>
      <p:bldP spid="144" grpId="0" animBg="1" advAuto="1000"/>
      <p:bldP spid="145" grpId="0" animBg="1" advAuto="1000"/>
      <p:bldP spid="146" grpId="0" animBg="1" advAuto="1000"/>
      <p:bldP spid="147" grpId="0" animBg="1" advAuto="1000"/>
      <p:bldP spid="148" grpId="0" animBg="1" advAuto="100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这部电影他已经三刷了，未来还可能还会再看一遍。</a:t>
            </a:r>
            <a:endParaRPr sz="2800"/>
          </a:p>
        </p:txBody>
      </p:sp>
      <p:pic>
        <p:nvPicPr>
          <p:cNvPr id="341" name="Google Shape;341;p31" descr="第一次帶小孩進電影院看電影，超興奮的！4個小貼士，讓一家人留下美好的時光| 親子集合| LINE TODAY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905375" y="2694788"/>
            <a:ext cx="6587490" cy="416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1" descr="悲慘世界(2012年電影) - 維基百科，自由的百科全書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4444124"/>
            <a:ext cx="1615440" cy="241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1" descr="悲慘世界(2012年電影) - 維基百科，自由的百科全書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67816" y="4441459"/>
            <a:ext cx="1615440" cy="241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1" descr="悲慘世界(2012年電影) - 維基百科，自由的百科全書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002280" y="4438794"/>
            <a:ext cx="1615440" cy="2413876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8256270" y="1772920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1" name="Google Shape;331;p30"/>
          <p:cNvSpPr txBox="1"/>
          <p:nvPr>
            <p:custDataLst>
              <p:tags r:id="rId3"/>
            </p:custDataLst>
          </p:nvPr>
        </p:nvSpPr>
        <p:spPr>
          <a:xfrm>
            <a:off x="263525" y="260985"/>
            <a:ext cx="12113260" cy="13258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 panose="00000500000000000000"/>
              <a:buNone/>
              <a:defRPr sz="4400" b="0" i="0" u="none" strike="noStrike" cap="none">
                <a:solidFill>
                  <a:schemeClr val="dk1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m.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(denoting an action from beginning to end) time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9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 b="1" u="sng"/>
              <a:t>随着</a:t>
            </a:r>
            <a:r>
              <a:rPr lang="zh-TW"/>
              <a:t> prep.</a:t>
            </a:r>
            <a:endParaRPr lang="zh-TW"/>
          </a:p>
        </p:txBody>
      </p:sp>
      <p:sp>
        <p:nvSpPr>
          <p:cNvPr id="879" name="Google Shape;879;p95"/>
          <p:cNvSpPr txBox="1"/>
          <p:nvPr>
            <p:ph type="body" idx="1"/>
          </p:nvPr>
        </p:nvSpPr>
        <p:spPr>
          <a:xfrm>
            <a:off x="838200" y="1825625"/>
            <a:ext cx="10760242" cy="446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表示一件事情是另一件事情发生的条件。</a:t>
            </a:r>
            <a:endParaRPr lang="zh-TW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后面一般是带</a:t>
            </a:r>
            <a:r>
              <a:rPr lang="zh-TW" u="sng"/>
              <a:t>修饰语的双音节动词</a:t>
            </a:r>
            <a:r>
              <a:rPr lang="zh-TW"/>
              <a:t>。</a:t>
            </a:r>
            <a:endParaRPr lang="zh-TW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随着</a:t>
            </a:r>
            <a:r>
              <a:rPr lang="zh-TW" u="sng"/>
              <a:t>社会的发展</a:t>
            </a:r>
            <a:r>
              <a:rPr lang="zh-TW"/>
              <a:t>，京剧也在改变，以适应不同年龄观众的需要。</a:t>
            </a:r>
            <a:endParaRPr lang="zh-TW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endParaRPr lang="zh-TW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有些人喜欢为自己的生活做长远的计划。但是，</a:t>
            </a:r>
            <a:r>
              <a:rPr lang="zh-TW">
                <a:solidFill>
                  <a:srgbClr val="FF0000"/>
                </a:solidFill>
              </a:rPr>
              <a:t>随着</a:t>
            </a:r>
            <a:r>
              <a:rPr lang="zh-TW" u="sng"/>
              <a:t>年龄的增长</a:t>
            </a:r>
            <a:r>
              <a:rPr lang="zh-TW"/>
              <a:t>，他们会发现生活总是在不断的变化，生活往往不会按照我们的计划来进行。</a:t>
            </a:r>
            <a:endParaRPr lang="zh-TW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9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prep.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along with, as </a:t>
            </a:r>
            <a:endParaRPr lang="en-US" altLang="zh-TW"/>
          </a:p>
        </p:txBody>
      </p:sp>
      <p:sp>
        <p:nvSpPr>
          <p:cNvPr id="885" name="Google Shape;885;p96"/>
          <p:cNvSpPr txBox="1"/>
          <p:nvPr>
            <p:ph type="body" idx="1"/>
          </p:nvPr>
        </p:nvSpPr>
        <p:spPr>
          <a:xfrm>
            <a:off x="838200" y="1825625"/>
            <a:ext cx="10760242" cy="446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随着社会的变化，有什么东西跟以前不一样了？</a:t>
            </a:r>
            <a:endParaRPr lang="zh-TW"/>
          </a:p>
        </p:txBody>
      </p:sp>
      <p:pic>
        <p:nvPicPr>
          <p:cNvPr id="886" name="Google Shape;886;p96" descr="PPT - 資訊科技概論 智慧型 手機 發展 PowerPoint Presentation - ID:1548495"/>
          <p:cNvPicPr preferRelativeResize="0"/>
          <p:nvPr/>
        </p:nvPicPr>
        <p:blipFill rotWithShape="1">
          <a:blip r:embed="rId1"/>
          <a:srcRect t="22896" b="8359"/>
          <a:stretch>
            <a:fillRect/>
          </a:stretch>
        </p:blipFill>
        <p:spPr>
          <a:xfrm>
            <a:off x="2550694" y="2839452"/>
            <a:ext cx="7560757" cy="3898231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1127760" y="1772920"/>
            <a:ext cx="74739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3010" name="Group 184"/>
          <p:cNvGrpSpPr/>
          <p:nvPr/>
        </p:nvGrpSpPr>
        <p:grpSpPr>
          <a:xfrm>
            <a:off x="1981200" y="190500"/>
            <a:ext cx="8359776" cy="993085"/>
            <a:chOff x="0" y="0"/>
            <a:chExt cx="8360602" cy="992086"/>
          </a:xfrm>
        </p:grpSpPr>
        <p:grpSp>
          <p:nvGrpSpPr>
            <p:cNvPr id="43021" name="Group 182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43023" name="Shape 180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4" name="Shape 181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3022" name="Shape 183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43011" name="Shape 185"/>
          <p:cNvSpPr/>
          <p:nvPr/>
        </p:nvSpPr>
        <p:spPr>
          <a:xfrm>
            <a:off x="2122805" y="1549718"/>
            <a:ext cx="4919345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随着互联网的发展，</a:t>
            </a: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_______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2063750" y="2449195"/>
            <a:ext cx="862647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随着时代的发展，美的标准一直在变。________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2130425" y="4436745"/>
            <a:ext cx="10152380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A: 我们天天忙于工作和生活，那些梦慢慢地离我们远去了。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43014" name="Shape 188"/>
          <p:cNvSpPr/>
          <p:nvPr/>
        </p:nvSpPr>
        <p:spPr>
          <a:xfrm>
            <a:off x="2152650" y="5949315"/>
            <a:ext cx="7489825" cy="521970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C: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过去人们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以胖为美，现在的人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以瘦为美。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2122805" y="3068955"/>
            <a:ext cx="9336405" cy="953135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小时候，我们往往会有许多浪漫的理想。但是随着生活节奏的加快，________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2152650" y="5229225"/>
            <a:ext cx="6595110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B: 越来越多的人喜欢在网上写日记。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6168073" y="1206183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9010650" y="2333943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4871403" y="3572828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  <p:bldP spid="191" grpId="1"/>
      <p:bldP spid="192" grpId="0"/>
      <p:bldP spid="192" grpId="1"/>
      <p:bldP spid="193" grpId="0"/>
      <p:bldP spid="193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你认为什么样的身材是美</a:t>
            </a:r>
            <a:r>
              <a:rPr lang="zh-CN" altLang="en-US"/>
              <a:t>的？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/>
              <a:t>不应该有唯一的</a:t>
            </a:r>
            <a:r>
              <a:rPr lang="zh-CN" altLang="en-US"/>
              <a:t>标准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健康</a:t>
            </a:r>
            <a:endParaRPr lang="zh-CN" altLang="en-US"/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adv.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very, extremely</a:t>
            </a:r>
            <a:endParaRPr lang="en-US" altLang="zh-TW"/>
          </a:p>
        </p:txBody>
      </p:sp>
      <p:sp>
        <p:nvSpPr>
          <p:cNvPr id="899" name="Google Shape;899;p98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他很早就起床打扫房间了，这对于</a:t>
            </a:r>
            <a:r>
              <a:rPr lang="zh-TW"/>
              <a:t>他那么懒的人来</a:t>
            </a:r>
            <a:r>
              <a:rPr lang="zh-TW" sz="2800"/>
              <a:t>说，十分难得。</a:t>
            </a:r>
            <a:endParaRPr sz="2800"/>
          </a:p>
        </p:txBody>
      </p:sp>
      <p:pic>
        <p:nvPicPr>
          <p:cNvPr id="900" name="Google Shape;900;p98" descr="打扫房间插画图片下载-正版图片400126858-摄图网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06148" y="2506662"/>
            <a:ext cx="6161390" cy="4212671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9624695" y="1825625"/>
            <a:ext cx="76073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0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adj.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universal, common</a:t>
            </a:r>
            <a:endParaRPr lang="en-US" altLang="zh-TW"/>
          </a:p>
        </p:txBody>
      </p:sp>
      <p:sp>
        <p:nvSpPr>
          <p:cNvPr id="920" name="Google Shape;920;p101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住在台湾南部的人普遍喜欢喝甜的饮料。</a:t>
            </a:r>
            <a:endParaRPr sz="2800"/>
          </a:p>
        </p:txBody>
      </p:sp>
      <p:pic>
        <p:nvPicPr>
          <p:cNvPr id="921" name="Google Shape;921;p101" descr="熱的含糖飲料 讓你多喝5～10克的糖|熱飲|薑母茶|補氣飲品｜健康2.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403558" y="2339964"/>
            <a:ext cx="7384883" cy="4152911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4008120" y="1763395"/>
            <a:ext cx="67310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0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n.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part</a:t>
            </a:r>
            <a:endParaRPr lang="en-US" altLang="zh-TW"/>
          </a:p>
        </p:txBody>
      </p:sp>
      <p:sp>
        <p:nvSpPr>
          <p:cNvPr id="935" name="Google Shape;935;p103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喝酒是捷克生活中不可缺少的一部分。</a:t>
            </a:r>
            <a:endParaRPr sz="2800"/>
          </a:p>
        </p:txBody>
      </p:sp>
      <p:pic>
        <p:nvPicPr>
          <p:cNvPr id="936" name="Google Shape;936;p103" descr="日本「下班來一杯」文化式微？年輕世代「脫酒精」：就這樣做不會喝酒的自己也沒關係｜張卉青Olivia／奧莉放送株式会社｜換日線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573742" y="2318642"/>
            <a:ext cx="7044515" cy="434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6168390" y="1752600"/>
            <a:ext cx="69659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0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n.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part</a:t>
            </a:r>
            <a:endParaRPr lang="en-US" altLang="zh-TW"/>
          </a:p>
        </p:txBody>
      </p:sp>
      <p:sp>
        <p:nvSpPr>
          <p:cNvPr id="943" name="Google Shape;943;p104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这是他整部电影</a:t>
            </a:r>
            <a:r>
              <a:rPr lang="zh-CN" altLang="zh-TW" sz="2800">
                <a:ea typeface="宋体" panose="02010600030101010101" pitchFamily="2" charset="-122"/>
              </a:rPr>
              <a:t>中</a:t>
            </a:r>
            <a:r>
              <a:rPr lang="zh-TW" sz="2800"/>
              <a:t>最喜欢的部分。</a:t>
            </a:r>
            <a:endParaRPr sz="2800"/>
          </a:p>
        </p:txBody>
      </p:sp>
      <p:pic>
        <p:nvPicPr>
          <p:cNvPr id="944" name="Google Shape;944;p104" descr="【哈利波特】送你一封吼叫信，愿你事事都顺心，哈哈哈_哔哩哔哩_bilibili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441575" y="2290801"/>
            <a:ext cx="7071393" cy="4422820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5448300" y="1700530"/>
            <a:ext cx="72644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0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adv.</a:t>
            </a:r>
            <a:r>
              <a:rPr lang="en-US" altLang="zh-TW"/>
              <a:t>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 little, slightly</a:t>
            </a:r>
            <a:endParaRPr lang="en-US" altLang="zh-TW"/>
          </a:p>
        </p:txBody>
      </p:sp>
      <p:sp>
        <p:nvSpPr>
          <p:cNvPr id="967" name="Google Shape;967;p107"/>
          <p:cNvSpPr txBox="1"/>
          <p:nvPr>
            <p:ph type="body" idx="1"/>
          </p:nvPr>
        </p:nvSpPr>
        <p:spPr>
          <a:xfrm>
            <a:off x="839470" y="141287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我稍微能吃一点点辣。</a:t>
            </a:r>
            <a:r>
              <a:rPr lang="en-US" altLang="zh-TW"/>
              <a:t>                </a:t>
            </a:r>
            <a:r>
              <a:rPr lang="zh-CN" altLang="en-US"/>
              <a:t>我稍微有点困。</a:t>
            </a:r>
            <a:endParaRPr lang="zh-TW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 sz="2800"/>
              <a:t>这个火锅稍微有一点点辣。</a:t>
            </a:r>
            <a:r>
              <a:rPr lang="en-US" altLang="zh-CN" sz="2800"/>
              <a:t>         </a:t>
            </a:r>
            <a:r>
              <a:rPr lang="zh-CN" altLang="en-US" sz="2800"/>
              <a:t>我稍微能喝一点</a:t>
            </a:r>
            <a:r>
              <a:rPr lang="zh-CN" altLang="en-US" sz="2800"/>
              <a:t>酒。</a:t>
            </a:r>
            <a:endParaRPr lang="zh-CN" altLang="en-US" sz="2800"/>
          </a:p>
        </p:txBody>
      </p:sp>
      <p:pic>
        <p:nvPicPr>
          <p:cNvPr id="968" name="Google Shape;968;p107" descr="哪个省的人最能吃辣？ - 知乎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94184" y="2383506"/>
            <a:ext cx="6619374" cy="441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07" descr="驚訝圖案素材 | PNG和向量圖 | 透明背景圖片 | 免費下载 - Pngtre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22397" y="2506662"/>
            <a:ext cx="4634561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0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adj.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bitter</a:t>
            </a:r>
            <a:endParaRPr lang="en-US" altLang="zh-TW"/>
          </a:p>
        </p:txBody>
      </p:sp>
      <p:sp>
        <p:nvSpPr>
          <p:cNvPr id="975" name="Google Shape;975;p108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这两款咖啡不一样，这杯咖啡的味道稍微苦一点，但是喝下去后会回甘。</a:t>
            </a:r>
            <a:r>
              <a:rPr lang="en-US" altLang="zh-TW" sz="2800"/>
              <a:t>   </a:t>
            </a:r>
            <a:r>
              <a:rPr lang="zh-CN" altLang="en-US" sz="2800"/>
              <a:t>甘甜</a:t>
            </a:r>
            <a:r>
              <a:rPr lang="en-US" altLang="zh-CN" sz="2800"/>
              <a:t>   </a:t>
            </a:r>
            <a:r>
              <a:rPr lang="zh-CN" altLang="en-US" sz="2800"/>
              <a:t>甘甜的</a:t>
            </a:r>
            <a:r>
              <a:rPr lang="zh-CN" altLang="en-US" sz="2800"/>
              <a:t>泉水</a:t>
            </a:r>
            <a:endParaRPr lang="zh-CN" altLang="en-US" sz="2800"/>
          </a:p>
        </p:txBody>
      </p:sp>
      <p:pic>
        <p:nvPicPr>
          <p:cNvPr id="976" name="Google Shape;976;p108" descr="咖啡| 咖啡粉| 濾掛咖啡| 研磨咖啡| Nescafe Taiwan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63880" y="2778061"/>
            <a:ext cx="11064240" cy="4079939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7536180" y="1772920"/>
            <a:ext cx="45974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adv.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occasionally, once in a while</a:t>
            </a:r>
            <a:endParaRPr lang="en-US" altLang="zh-TW"/>
          </a:p>
        </p:txBody>
      </p:sp>
      <p:sp>
        <p:nvSpPr>
          <p:cNvPr id="391" name="Google Shape;391;p34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他平常比较喜欢看电影，偶尔</a:t>
            </a:r>
            <a:r>
              <a:rPr lang="zh-TW"/>
              <a:t>才看电视剧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392" name="Google Shape;392;p34" descr="你多久沒「看電視」了？ ｜ 米果／ 台北捌玖零｜ 獨立評論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057534" y="2572793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5015865" y="1772285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 n.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province</a:t>
            </a:r>
            <a:endParaRPr lang="en-US" altLang="zh-TW"/>
          </a:p>
        </p:txBody>
      </p:sp>
      <p:sp>
        <p:nvSpPr>
          <p:cNvPr id="989" name="Google Shape;989;p110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中国有三十四个省，其中比较有名的是四川省和广东省</a:t>
            </a:r>
            <a:r>
              <a:rPr lang="zh-CN" altLang="zh-TW" sz="2800">
                <a:ea typeface="宋体" panose="02010600030101010101" pitchFamily="2" charset="-122"/>
              </a:rPr>
              <a:t>。</a:t>
            </a:r>
            <a:endParaRPr lang="zh-CN" altLang="zh-TW" sz="2800">
              <a:ea typeface="宋体" panose="02010600030101010101" pitchFamily="2" charset="-122"/>
            </a:endParaRPr>
          </a:p>
        </p:txBody>
      </p:sp>
      <p:pic>
        <p:nvPicPr>
          <p:cNvPr id="990" name="Google Shape;990;p110" descr="中国地图Diagram | Quizlet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005807" y="2373296"/>
            <a:ext cx="4918994" cy="4482189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3648075" y="1828800"/>
            <a:ext cx="45974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896225" y="1772285"/>
            <a:ext cx="45974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336405" y="1772285"/>
            <a:ext cx="459740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  <p:bldP spid="3" grpId="0" animBg="1"/>
      <p:bldP spid="3" grpId="1" animBg="1"/>
      <p:bldP spid="4" grpId="0" animBg="1"/>
      <p:bldP spid="4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Shape 211"/>
          <p:cNvSpPr/>
          <p:nvPr/>
        </p:nvSpPr>
        <p:spPr>
          <a:xfrm>
            <a:off x="2122488" y="1438275"/>
            <a:ext cx="2439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选择合适的词语填空 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grpSp>
        <p:nvGrpSpPr>
          <p:cNvPr id="46083" name="Group 216"/>
          <p:cNvGrpSpPr/>
          <p:nvPr/>
        </p:nvGrpSpPr>
        <p:grpSpPr>
          <a:xfrm>
            <a:off x="1916113" y="127000"/>
            <a:ext cx="8359776" cy="1030905"/>
            <a:chOff x="0" y="0"/>
            <a:chExt cx="8360602" cy="1030876"/>
          </a:xfrm>
        </p:grpSpPr>
        <p:grpSp>
          <p:nvGrpSpPr>
            <p:cNvPr id="46094" name="Group 214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46096" name="Shape 212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6097" name="Shape 213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6095" name="Shape 215"/>
            <p:cNvSpPr/>
            <p:nvPr/>
          </p:nvSpPr>
          <p:spPr>
            <a:xfrm>
              <a:off x="573891" y="325411"/>
              <a:ext cx="7786711" cy="70546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17" name="Shape 217"/>
          <p:cNvSpPr/>
          <p:nvPr/>
        </p:nvSpPr>
        <p:spPr>
          <a:xfrm>
            <a:off x="4106863" y="1841500"/>
            <a:ext cx="3695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苦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3005138" y="1846263"/>
            <a:ext cx="6489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普遍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5067300" y="1852613"/>
            <a:ext cx="71882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稍微 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2170113" y="4812507"/>
            <a:ext cx="7703185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pitchFamily="34" charset="0"/>
              </a:rPr>
              <a:t>4.</a:t>
            </a:r>
            <a:r>
              <a:rPr lang="zh-CN" altLang="en-US" sz="2200">
                <a:latin typeface="Calibri" panose="020F0702030404030204" pitchFamily="34" charset="0"/>
              </a:rPr>
              <a:t>凉茶虽然味道</a:t>
            </a:r>
            <a:r>
              <a:rPr lang="en-US" altLang="zh-CN" sz="2200">
                <a:latin typeface="Calibri" panose="020F0702030404030204" pitchFamily="34" charset="0"/>
              </a:rPr>
              <a:t>_____</a:t>
            </a:r>
            <a:r>
              <a:rPr lang="zh-CN" altLang="en-US" sz="2200">
                <a:latin typeface="Calibri" panose="020F0702030404030204" pitchFamily="34" charset="0"/>
              </a:rPr>
              <a:t>，但对身体很有好处。另外，凉茶热着喝</a:t>
            </a:r>
            <a:endParaRPr lang="zh-CN" altLang="en-US" sz="2200">
              <a:latin typeface="Calibri" panose="020F0702030404030204" pitchFamily="3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pitchFamily="34" charset="0"/>
              </a:rPr>
              <a:t>   效果也很不错。</a:t>
            </a:r>
            <a:endParaRPr lang="zh-CN" altLang="en-US" sz="2200">
              <a:latin typeface="Calibri" panose="020F0702030404030204" pitchFamily="34" charset="0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2146300" y="5625307"/>
            <a:ext cx="7846060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pitchFamily="34" charset="0"/>
              </a:rPr>
              <a:t>5.</a:t>
            </a:r>
            <a:r>
              <a:rPr lang="zh-CN" altLang="en-US" sz="2200">
                <a:latin typeface="Calibri" panose="020F0702030404030204" pitchFamily="34" charset="0"/>
              </a:rPr>
              <a:t>很多大学生毕业后，选择的第一个职业，往往和自己的专业没</a:t>
            </a:r>
            <a:endParaRPr lang="zh-CN" altLang="en-US" sz="2200">
              <a:latin typeface="Calibri" panose="020F0702030404030204" pitchFamily="3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pitchFamily="34" charset="0"/>
              </a:rPr>
              <a:t>   什么关系，这种情况现在越来越</a:t>
            </a:r>
            <a:r>
              <a:rPr lang="en-US" altLang="zh-CN" sz="2200">
                <a:latin typeface="Calibri" panose="020F0702030404030204" pitchFamily="34" charset="0"/>
              </a:rPr>
              <a:t>_____</a:t>
            </a:r>
            <a:r>
              <a:rPr lang="zh-CN" altLang="en-US" sz="2200">
                <a:latin typeface="Calibri" panose="020F0702030404030204" pitchFamily="34" charset="0"/>
              </a:rPr>
              <a:t>。</a:t>
            </a:r>
            <a:endParaRPr lang="zh-CN" altLang="en-US" sz="2200">
              <a:latin typeface="Calibri" panose="020F0702030404030204" pitchFamily="34" charset="0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6172200" y="1841500"/>
            <a:ext cx="43942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厚 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146300" y="2377282"/>
            <a:ext cx="6372860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pitchFamily="34" charset="0"/>
              </a:rPr>
              <a:t>1.A:</a:t>
            </a:r>
            <a:r>
              <a:rPr lang="zh-CN" altLang="en-US" sz="2200">
                <a:latin typeface="Calibri" panose="020F0702030404030204" pitchFamily="34" charset="0"/>
              </a:rPr>
              <a:t>这本小说这么</a:t>
            </a:r>
            <a:r>
              <a:rPr lang="en-US" altLang="zh-CN" sz="2200">
                <a:latin typeface="Calibri" panose="020F0702030404030204" pitchFamily="34" charset="0"/>
              </a:rPr>
              <a:t>_____</a:t>
            </a:r>
            <a:r>
              <a:rPr lang="zh-CN" altLang="en-US" sz="2200">
                <a:latin typeface="Calibri" panose="020F0702030404030204" pitchFamily="34" charset="0"/>
              </a:rPr>
              <a:t>，什么时候才能看完啊？</a:t>
            </a:r>
            <a:endParaRPr lang="zh-CN" altLang="en-US" sz="2200">
              <a:latin typeface="Calibri" panose="020F0702030404030204" pitchFamily="3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pitchFamily="34" charset="0"/>
              </a:rPr>
              <a:t>   </a:t>
            </a:r>
            <a:r>
              <a:rPr lang="en-US" altLang="zh-CN" sz="2200">
                <a:latin typeface="Calibri" panose="020F0702030404030204" pitchFamily="34" charset="0"/>
              </a:rPr>
              <a:t>B:</a:t>
            </a:r>
            <a:r>
              <a:rPr lang="zh-CN" altLang="en-US" sz="2200">
                <a:latin typeface="Calibri" panose="020F0702030404030204" pitchFamily="34" charset="0"/>
              </a:rPr>
              <a:t>每天晚上看十几页，差不多一个月就可以看完。</a:t>
            </a:r>
            <a:endParaRPr lang="zh-CN" altLang="en-US" sz="2200">
              <a:latin typeface="Calibri" panose="020F0702030404030204" pitchFamily="34" charset="0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2146300" y="3228182"/>
            <a:ext cx="6652260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pitchFamily="34" charset="0"/>
              </a:rPr>
              <a:t>2.A:</a:t>
            </a:r>
            <a:r>
              <a:rPr lang="zh-CN" altLang="en-US" sz="2200">
                <a:latin typeface="Calibri" panose="020F0702030404030204" pitchFamily="34" charset="0"/>
              </a:rPr>
              <a:t>你想好了没？是</a:t>
            </a:r>
            <a:r>
              <a:rPr lang="en-US" altLang="zh-CN" sz="2200">
                <a:latin typeface="Calibri" panose="020F0702030404030204" pitchFamily="34" charset="0"/>
              </a:rPr>
              <a:t>_____</a:t>
            </a:r>
            <a:r>
              <a:rPr lang="zh-CN" altLang="en-US" sz="2200">
                <a:latin typeface="Calibri" panose="020F0702030404030204" pitchFamily="34" charset="0"/>
              </a:rPr>
              <a:t>读书还是参加工作？</a:t>
            </a:r>
            <a:endParaRPr lang="zh-CN" altLang="en-US" sz="2200">
              <a:latin typeface="Calibri" panose="020F0702030404030204" pitchFamily="3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pitchFamily="34" charset="0"/>
              </a:rPr>
              <a:t>   </a:t>
            </a:r>
            <a:r>
              <a:rPr lang="en-US" altLang="zh-CN" sz="2200">
                <a:latin typeface="Calibri" panose="020F0702030404030204" pitchFamily="34" charset="0"/>
              </a:rPr>
              <a:t>B:</a:t>
            </a:r>
            <a:r>
              <a:rPr lang="zh-CN" altLang="en-US" sz="2200">
                <a:latin typeface="Calibri" panose="020F0702030404030204" pitchFamily="34" charset="0"/>
              </a:rPr>
              <a:t>我考虑过了，我想先工作两年，然后再考研究生。</a:t>
            </a:r>
            <a:endParaRPr lang="zh-CN" altLang="en-US" sz="2200">
              <a:latin typeface="Calibri" panose="020F0702030404030204" pitchFamily="34" charset="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7097713" y="1841500"/>
            <a:ext cx="71882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继续 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2146300" y="4033044"/>
            <a:ext cx="7626985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pitchFamily="34" charset="0"/>
              </a:rPr>
              <a:t>3.A:</a:t>
            </a:r>
            <a:r>
              <a:rPr lang="zh-CN" altLang="en-US" sz="2200">
                <a:latin typeface="Calibri" panose="020F0702030404030204" pitchFamily="34" charset="0"/>
              </a:rPr>
              <a:t>孙小姐，我们大概什么时候出发？</a:t>
            </a:r>
            <a:endParaRPr lang="zh-CN" altLang="en-US" sz="2200">
              <a:latin typeface="Calibri" panose="020F0702030404030204" pitchFamily="3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pitchFamily="34" charset="0"/>
              </a:rPr>
              <a:t>   </a:t>
            </a:r>
            <a:r>
              <a:rPr lang="en-US" altLang="zh-CN" sz="2200">
                <a:latin typeface="Calibri" panose="020F0702030404030204" pitchFamily="34" charset="0"/>
              </a:rPr>
              <a:t>B:</a:t>
            </a:r>
            <a:r>
              <a:rPr lang="zh-CN" altLang="en-US" sz="2200">
                <a:latin typeface="Calibri" panose="020F0702030404030204" pitchFamily="34" charset="0"/>
              </a:rPr>
              <a:t>大家先回房间</a:t>
            </a:r>
            <a:r>
              <a:rPr lang="en-US" altLang="zh-CN" sz="2200">
                <a:latin typeface="Calibri" panose="020F0702030404030204" pitchFamily="34" charset="0"/>
              </a:rPr>
              <a:t>_____</a:t>
            </a:r>
            <a:r>
              <a:rPr lang="zh-CN" altLang="en-US" sz="2200">
                <a:latin typeface="Calibri" panose="020F0702030404030204" pitchFamily="34" charset="0"/>
              </a:rPr>
              <a:t>休息一下，半个小时后我们楼下集合。</a:t>
            </a:r>
            <a:endParaRPr lang="zh-CN" altLang="en-US" sz="2200">
              <a:latin typeface="Calibri" panose="020F07020304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20" grpId="0" animBg="1" advAuto="1000"/>
      <p:bldP spid="221" grpId="0" animBg="1" advAuto="1000"/>
      <p:bldP spid="223" grpId="0" animBg="1" advAuto="1000"/>
      <p:bldP spid="224" grpId="0" animBg="1" advAuto="1000"/>
      <p:bldP spid="226" grpId="0" animBg="1" advAuto="100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Shape 204"/>
          <p:cNvSpPr/>
          <p:nvPr/>
        </p:nvSpPr>
        <p:spPr>
          <a:xfrm>
            <a:off x="2567623" y="33242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45059" name="Group 207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45062" name="Shape 205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5063" name="Shape 206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08" name="Shape 208"/>
          <p:cNvSpPr/>
          <p:nvPr/>
        </p:nvSpPr>
        <p:spPr>
          <a:xfrm>
            <a:off x="2423795" y="2276475"/>
            <a:ext cx="7862570" cy="3046095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回答问题：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茶开始时被用来做什么？后来呢？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lang="zh-CN" altLang="en-US" sz="3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广东人爱喝的凉茶是一种什么样的饮料？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4034" name="Group 200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44037" name="Shape 196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课文（五）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44038" name="Group 199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44039" name="Shape 197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4040" name="Shape 198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201" name="Shape 201"/>
          <p:cNvSpPr/>
          <p:nvPr/>
        </p:nvSpPr>
        <p:spPr>
          <a:xfrm>
            <a:off x="1890713" y="1450023"/>
            <a:ext cx="8319770" cy="452310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lnSpc>
                <a:spcPct val="150000"/>
              </a:lnSpc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        </a:t>
            </a: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茶在中国有几千年的历史，是中国最常见的饮料。最早的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时候，茶只是被当做一种药，而不是饮料。后来，随着人们对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茶的认识的加深，慢慢开始把它当做解渴的饮料，这才慢慢有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了中国的茶文化。在中国，喝茶是一种十分普遍的生活习惯。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对很多中国人来说，喝茶已经成为他们生活中不可缺少的一部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分。但是有的饮料虽然名字叫“茶”，却并不是真正的茶。比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如广东省的人爱喝的“凉茶”，它的味道稍微有点儿苦，其实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是一种用中药做成的饮料。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01" grpId="0" animBg="1" advAuto="100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adv.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occasionally, once in a while</a:t>
            </a:r>
            <a:endParaRPr lang="en-US" altLang="zh-TW"/>
          </a:p>
        </p:txBody>
      </p:sp>
      <p:sp>
        <p:nvSpPr>
          <p:cNvPr id="398" name="Google Shape;398;p35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她偶尔会跟朋友一起出去吃饭，但平常她更喜欢自己做。</a:t>
            </a:r>
            <a:endParaRPr sz="2800"/>
          </a:p>
        </p:txBody>
      </p:sp>
      <p:pic>
        <p:nvPicPr>
          <p:cNvPr id="399" name="Google Shape;399;p35" descr="吃飯聽什麼音樂很重要這種曲風讓你慢食不易胖- 康健雜誌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386300" y="2534653"/>
            <a:ext cx="6834854" cy="4105315"/>
          </a:xfrm>
          <a:prstGeom prst="rect">
            <a:avLst/>
          </a:prstGeom>
          <a:noFill/>
          <a:ln>
            <a:noFill/>
          </a:ln>
        </p:spPr>
      </p:pic>
      <p:sp>
        <p:nvSpPr>
          <p:cNvPr id="1" name="矩形 0"/>
          <p:cNvSpPr/>
          <p:nvPr/>
        </p:nvSpPr>
        <p:spPr>
          <a:xfrm>
            <a:off x="1487805" y="1825625"/>
            <a:ext cx="774065" cy="5041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 animBg="1"/>
      <p:bldP spid="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0000500000000000000"/>
              <a:buNone/>
            </a:pPr>
            <a:r>
              <a:rPr lang="zh-TW"/>
              <a:t>adv.</a:t>
            </a:r>
            <a:r>
              <a:rPr lang="en-US" altLang="zh-TW"/>
              <a:t>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occasionally, once in a while</a:t>
            </a:r>
            <a:endParaRPr lang="en-US" altLang="zh-TW"/>
          </a:p>
        </p:txBody>
      </p:sp>
      <p:cxnSp>
        <p:nvCxnSpPr>
          <p:cNvPr id="406" name="Google Shape;406;p36"/>
          <p:cNvCxnSpPr/>
          <p:nvPr/>
        </p:nvCxnSpPr>
        <p:spPr>
          <a:xfrm>
            <a:off x="1138989" y="3429000"/>
            <a:ext cx="9625264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7" name="Google Shape;407;p36"/>
          <p:cNvCxnSpPr/>
          <p:nvPr/>
        </p:nvCxnSpPr>
        <p:spPr>
          <a:xfrm>
            <a:off x="1120140" y="3148965"/>
            <a:ext cx="0" cy="64008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8" name="Google Shape;408;p36"/>
          <p:cNvCxnSpPr/>
          <p:nvPr/>
        </p:nvCxnSpPr>
        <p:spPr>
          <a:xfrm>
            <a:off x="10764253" y="3148965"/>
            <a:ext cx="0" cy="64008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9" name="Google Shape;409;p36"/>
          <p:cNvCxnSpPr/>
          <p:nvPr/>
        </p:nvCxnSpPr>
        <p:spPr>
          <a:xfrm>
            <a:off x="9558738" y="3148965"/>
            <a:ext cx="0" cy="64008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0" name="Google Shape;410;p36"/>
          <p:cNvCxnSpPr/>
          <p:nvPr/>
        </p:nvCxnSpPr>
        <p:spPr>
          <a:xfrm>
            <a:off x="8353224" y="3148965"/>
            <a:ext cx="0" cy="64008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1" name="Google Shape;411;p36"/>
          <p:cNvCxnSpPr/>
          <p:nvPr/>
        </p:nvCxnSpPr>
        <p:spPr>
          <a:xfrm>
            <a:off x="7147710" y="3148965"/>
            <a:ext cx="0" cy="64008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2" name="Google Shape;412;p36"/>
          <p:cNvCxnSpPr/>
          <p:nvPr/>
        </p:nvCxnSpPr>
        <p:spPr>
          <a:xfrm>
            <a:off x="5942196" y="3148965"/>
            <a:ext cx="0" cy="64008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3" name="Google Shape;413;p36"/>
          <p:cNvCxnSpPr/>
          <p:nvPr/>
        </p:nvCxnSpPr>
        <p:spPr>
          <a:xfrm>
            <a:off x="4736682" y="3148965"/>
            <a:ext cx="0" cy="64008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4" name="Google Shape;414;p36"/>
          <p:cNvCxnSpPr/>
          <p:nvPr/>
        </p:nvCxnSpPr>
        <p:spPr>
          <a:xfrm>
            <a:off x="3531168" y="3148965"/>
            <a:ext cx="0" cy="64008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5" name="Google Shape;415;p36"/>
          <p:cNvCxnSpPr/>
          <p:nvPr/>
        </p:nvCxnSpPr>
        <p:spPr>
          <a:xfrm>
            <a:off x="2325654" y="3148965"/>
            <a:ext cx="0" cy="64008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6" name="Google Shape;416;p36"/>
          <p:cNvSpPr txBox="1"/>
          <p:nvPr/>
        </p:nvSpPr>
        <p:spPr>
          <a:xfrm>
            <a:off x="10361738" y="2468761"/>
            <a:ext cx="9348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100%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17" name="Google Shape;417;p36"/>
          <p:cNvSpPr txBox="1"/>
          <p:nvPr/>
        </p:nvSpPr>
        <p:spPr>
          <a:xfrm>
            <a:off x="9169039" y="2468761"/>
            <a:ext cx="7697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90%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18" name="Google Shape;418;p36"/>
          <p:cNvSpPr txBox="1"/>
          <p:nvPr/>
        </p:nvSpPr>
        <p:spPr>
          <a:xfrm>
            <a:off x="7976344" y="2468761"/>
            <a:ext cx="7697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80%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19" name="Google Shape;419;p36"/>
          <p:cNvSpPr txBox="1"/>
          <p:nvPr/>
        </p:nvSpPr>
        <p:spPr>
          <a:xfrm>
            <a:off x="6803768" y="2471343"/>
            <a:ext cx="934870" cy="46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70%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20" name="Google Shape;420;p36"/>
          <p:cNvSpPr txBox="1"/>
          <p:nvPr/>
        </p:nvSpPr>
        <p:spPr>
          <a:xfrm>
            <a:off x="3138599" y="2468761"/>
            <a:ext cx="7697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10%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21" name="Google Shape;421;p36"/>
          <p:cNvSpPr txBox="1"/>
          <p:nvPr/>
        </p:nvSpPr>
        <p:spPr>
          <a:xfrm>
            <a:off x="2028461" y="2468761"/>
            <a:ext cx="6046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5%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22" name="Google Shape;422;p36"/>
          <p:cNvSpPr txBox="1"/>
          <p:nvPr/>
        </p:nvSpPr>
        <p:spPr>
          <a:xfrm>
            <a:off x="5539604" y="2471343"/>
            <a:ext cx="7697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50%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23" name="Google Shape;423;p36"/>
          <p:cNvSpPr txBox="1"/>
          <p:nvPr/>
        </p:nvSpPr>
        <p:spPr>
          <a:xfrm>
            <a:off x="4367028" y="2462884"/>
            <a:ext cx="7697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30%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24" name="Google Shape;424;p36"/>
          <p:cNvSpPr txBox="1"/>
          <p:nvPr/>
        </p:nvSpPr>
        <p:spPr>
          <a:xfrm>
            <a:off x="820177" y="2468761"/>
            <a:ext cx="6046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0%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25" name="Google Shape;425;p36"/>
          <p:cNvSpPr txBox="1"/>
          <p:nvPr/>
        </p:nvSpPr>
        <p:spPr>
          <a:xfrm>
            <a:off x="10379761" y="4437904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总是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26" name="Google Shape;426;p36"/>
          <p:cNvSpPr txBox="1"/>
          <p:nvPr/>
        </p:nvSpPr>
        <p:spPr>
          <a:xfrm>
            <a:off x="9247665" y="4437904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通常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27" name="Google Shape;427;p36"/>
          <p:cNvSpPr txBox="1"/>
          <p:nvPr/>
        </p:nvSpPr>
        <p:spPr>
          <a:xfrm>
            <a:off x="7645338" y="4437904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一般来说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28" name="Google Shape;428;p36"/>
          <p:cNvSpPr txBox="1"/>
          <p:nvPr/>
        </p:nvSpPr>
        <p:spPr>
          <a:xfrm>
            <a:off x="6773840" y="4437902"/>
            <a:ext cx="934870" cy="46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常常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29" name="Google Shape;429;p36"/>
          <p:cNvSpPr txBox="1"/>
          <p:nvPr/>
        </p:nvSpPr>
        <p:spPr>
          <a:xfrm>
            <a:off x="3131058" y="4437902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很少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30" name="Google Shape;430;p36"/>
          <p:cNvSpPr txBox="1"/>
          <p:nvPr/>
        </p:nvSpPr>
        <p:spPr>
          <a:xfrm>
            <a:off x="1925544" y="4437901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几乎不</a:t>
            </a:r>
            <a:endParaRPr lang="zh-TW"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31" name="Google Shape;431;p36"/>
          <p:cNvSpPr txBox="1"/>
          <p:nvPr/>
        </p:nvSpPr>
        <p:spPr>
          <a:xfrm>
            <a:off x="5387765" y="4437904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有时候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32" name="Google Shape;432;p36"/>
          <p:cNvSpPr txBox="1"/>
          <p:nvPr/>
        </p:nvSpPr>
        <p:spPr>
          <a:xfrm>
            <a:off x="4336572" y="4437903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偶尔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433" name="Google Shape;433;p36"/>
          <p:cNvSpPr txBox="1"/>
          <p:nvPr/>
        </p:nvSpPr>
        <p:spPr>
          <a:xfrm>
            <a:off x="425090" y="4437901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从来不会</a:t>
            </a:r>
            <a:endParaRPr sz="2400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2" name="文本占位符 1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6220</Words>
  <Application>WPS 演示</Application>
  <PresentationFormat/>
  <Paragraphs>732</Paragraphs>
  <Slides>73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92" baseType="lpstr">
      <vt:lpstr>Arial</vt:lpstr>
      <vt:lpstr>宋体</vt:lpstr>
      <vt:lpstr>Wingdings</vt:lpstr>
      <vt:lpstr>Arial</vt:lpstr>
      <vt:lpstr>Play</vt:lpstr>
      <vt:lpstr>Calibri</vt:lpstr>
      <vt:lpstr>黑体</vt:lpstr>
      <vt:lpstr>Times New Roman</vt:lpstr>
      <vt:lpstr>华文细黑</vt:lpstr>
      <vt:lpstr>黑体-简</vt:lpstr>
      <vt:lpstr>华文细黑</vt:lpstr>
      <vt:lpstr>微软雅黑</vt:lpstr>
      <vt:lpstr>Arial Unicode MS</vt:lpstr>
      <vt:lpstr>Roboto</vt:lpstr>
      <vt:lpstr>Play</vt:lpstr>
      <vt:lpstr>Roboto</vt:lpstr>
      <vt:lpstr>华文细黑</vt:lpstr>
      <vt:lpstr>Aa楷书拼音</vt:lpstr>
      <vt:lpstr>Office 佈景主題</vt:lpstr>
      <vt:lpstr>第十三课  喝着茶看京剧</vt:lpstr>
      <vt:lpstr>PowerPoint 演示文稿</vt:lpstr>
      <vt:lpstr>PowerPoint 演示文稿</vt:lpstr>
      <vt:lpstr>来自 v.</vt:lpstr>
      <vt:lpstr>遍 m.</vt:lpstr>
      <vt:lpstr> m. (denoting an action from beginning to end) time</vt:lpstr>
      <vt:lpstr>偶尔 adv.</vt:lpstr>
      <vt:lpstr>偶尔 adv.</vt:lpstr>
      <vt:lpstr>偶尔 adv.</vt:lpstr>
      <vt:lpstr>PowerPoint 演示文稿</vt:lpstr>
      <vt:lpstr>PowerPoint 演示文稿</vt:lpstr>
      <vt:lpstr>吃惊 v.</vt:lpstr>
      <vt:lpstr>吃惊 v.</vt:lpstr>
      <vt:lpstr>基础 n.</vt:lpstr>
      <vt:lpstr>表演 v.</vt:lpstr>
      <vt:lpstr>表演 v.</vt:lpstr>
      <vt:lpstr>PowerPoint 演示文稿</vt:lpstr>
      <vt:lpstr>PowerPoint 演示文稿</vt:lpstr>
      <vt:lpstr>PowerPoint 演示文稿</vt:lpstr>
      <vt:lpstr>第十三课  喝着茶看京剧</vt:lpstr>
      <vt:lpstr>PowerPoint 演示文稿</vt:lpstr>
      <vt:lpstr>PowerPoint 演示文稿</vt:lpstr>
      <vt:lpstr>正常 adj.</vt:lpstr>
      <vt:lpstr>PowerPoint 演示文稿</vt:lpstr>
      <vt:lpstr>申请 v.</vt:lpstr>
      <vt:lpstr>有趣 adj.</vt:lpstr>
      <vt:lpstr>有趣 adj.</vt:lpstr>
      <vt:lpstr>开心 adj.</vt:lpstr>
      <vt:lpstr>开心 adj.</vt:lpstr>
      <vt:lpstr>继续 v.</vt:lpstr>
      <vt:lpstr>继续 v.</vt:lpstr>
      <vt:lpstr>由 prep.</vt:lpstr>
      <vt:lpstr>由 prep.</vt:lpstr>
      <vt:lpstr>由 prep.</vt:lpstr>
      <vt:lpstr>由 prep.</vt:lpstr>
      <vt:lpstr>PowerPoint 演示文稿</vt:lpstr>
      <vt:lpstr>PowerPoint 演示文稿</vt:lpstr>
      <vt:lpstr>讨论 v.</vt:lpstr>
      <vt:lpstr>PowerPoint 演示文稿</vt:lpstr>
      <vt:lpstr>PowerPoint 演示文稿</vt:lpstr>
      <vt:lpstr>第十三课  喝着茶看京剧</vt:lpstr>
      <vt:lpstr>PowerPoint 演示文稿</vt:lpstr>
      <vt:lpstr>PowerPoint 演示文稿</vt:lpstr>
      <vt:lpstr>大约 adv.</vt:lpstr>
      <vt:lpstr>纸袋 n.</vt:lpstr>
      <vt:lpstr>互联网 n.</vt:lpstr>
      <vt:lpstr>进行 v.</vt:lpstr>
      <vt:lpstr>进行 v.</vt:lpstr>
      <vt:lpstr>进行 v.</vt:lpstr>
      <vt:lpstr>PowerPoint 演示文稿</vt:lpstr>
      <vt:lpstr>PowerPoint 演示文稿</vt:lpstr>
      <vt:lpstr>错误 adj.</vt:lpstr>
      <vt:lpstr>错误 adj.</vt:lpstr>
      <vt:lpstr>PowerPoint 演示文稿</vt:lpstr>
      <vt:lpstr>PowerPoint 演示文稿</vt:lpstr>
      <vt:lpstr>PowerPoint 演示文稿</vt:lpstr>
      <vt:lpstr>第十三课  喝着茶看京剧</vt:lpstr>
      <vt:lpstr>PowerPoint 演示文稿</vt:lpstr>
      <vt:lpstr>PowerPoint 演示文稿</vt:lpstr>
      <vt:lpstr>随着 prep.</vt:lpstr>
      <vt:lpstr>随着 prep.</vt:lpstr>
      <vt:lpstr>PowerPoint 演示文稿</vt:lpstr>
      <vt:lpstr>PowerPoint 演示文稿</vt:lpstr>
      <vt:lpstr>十分 adv.</vt:lpstr>
      <vt:lpstr>普遍 adj.</vt:lpstr>
      <vt:lpstr>部分 n.</vt:lpstr>
      <vt:lpstr>部分 n.</vt:lpstr>
      <vt:lpstr>稍微 adv.</vt:lpstr>
      <vt:lpstr>苦 adj.</vt:lpstr>
      <vt:lpstr>省 n.	(shěng)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厚 adj.	(薄báo)</dc:title>
  <dc:creator>施鑫午</dc:creator>
  <cp:lastModifiedBy>WPS_1337180402</cp:lastModifiedBy>
  <cp:revision>26</cp:revision>
  <dcterms:created xsi:type="dcterms:W3CDTF">2024-03-19T08:25:34Z</dcterms:created>
  <dcterms:modified xsi:type="dcterms:W3CDTF">2024-03-19T08:25:34Z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0x010100BEB89AE9B726E84DBBBF69A881ED4B3A</vt:lpwstr>
  </property>
  <property fmtid="{D5CDD505-2E9C-101B-9397-08002B2CF9AE}" pid="3" name="ICV">
    <vt:lpwstr>EC3C1F12F0AA8205DE7EEF65155514DC_42</vt:lpwstr>
  </property>
  <property fmtid="{D5CDD505-2E9C-101B-9397-08002B2CF9AE}" pid="4" name="KSOProductBuildVer">
    <vt:lpwstr>2052-6.5.2.8766</vt:lpwstr>
  </property>
</Properties>
</file>