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9"/>
  </p:notesMasterIdLst>
  <p:sldIdLst>
    <p:sldId id="2724" r:id="rId4"/>
    <p:sldId id="2987" r:id="rId5"/>
    <p:sldId id="2725" r:id="rId6"/>
    <p:sldId id="260" r:id="rId7"/>
    <p:sldId id="293" r:id="rId8"/>
    <p:sldId id="295" r:id="rId10"/>
    <p:sldId id="294" r:id="rId11"/>
    <p:sldId id="296" r:id="rId12"/>
    <p:sldId id="262" r:id="rId13"/>
    <p:sldId id="297" r:id="rId14"/>
    <p:sldId id="263" r:id="rId15"/>
    <p:sldId id="2858" r:id="rId16"/>
    <p:sldId id="2859" r:id="rId17"/>
    <p:sldId id="264" r:id="rId18"/>
    <p:sldId id="301" r:id="rId19"/>
    <p:sldId id="2994" r:id="rId20"/>
    <p:sldId id="302" r:id="rId21"/>
    <p:sldId id="2995" r:id="rId22"/>
    <p:sldId id="2731" r:id="rId23"/>
    <p:sldId id="265" r:id="rId24"/>
    <p:sldId id="304" r:id="rId25"/>
    <p:sldId id="2862" r:id="rId26"/>
    <p:sldId id="2729" r:id="rId27"/>
    <p:sldId id="2730" r:id="rId28"/>
    <p:sldId id="2988" r:id="rId29"/>
    <p:sldId id="2989" r:id="rId30"/>
    <p:sldId id="2990" r:id="rId31"/>
    <p:sldId id="2732" r:id="rId32"/>
    <p:sldId id="2733" r:id="rId33"/>
    <p:sldId id="2734" r:id="rId34"/>
    <p:sldId id="267" r:id="rId35"/>
    <p:sldId id="268" r:id="rId36"/>
    <p:sldId id="2991" r:id="rId37"/>
    <p:sldId id="2572" r:id="rId38"/>
    <p:sldId id="2574" r:id="rId39"/>
    <p:sldId id="2735" r:id="rId40"/>
    <p:sldId id="2577" r:id="rId41"/>
    <p:sldId id="2736" r:id="rId42"/>
    <p:sldId id="2569" r:id="rId43"/>
    <p:sldId id="2578" r:id="rId44"/>
    <p:sldId id="269" r:id="rId45"/>
    <p:sldId id="2582" r:id="rId46"/>
    <p:sldId id="2588" r:id="rId47"/>
    <p:sldId id="271" r:id="rId48"/>
    <p:sldId id="2620" r:id="rId49"/>
    <p:sldId id="2622" r:id="rId50"/>
    <p:sldId id="2590" r:id="rId51"/>
    <p:sldId id="2992" r:id="rId52"/>
    <p:sldId id="2591" r:id="rId53"/>
    <p:sldId id="273" r:id="rId54"/>
    <p:sldId id="2594" r:id="rId55"/>
    <p:sldId id="2595" r:id="rId56"/>
    <p:sldId id="2596" r:id="rId57"/>
    <p:sldId id="2598" r:id="rId58"/>
    <p:sldId id="2599" r:id="rId59"/>
    <p:sldId id="2600" r:id="rId60"/>
    <p:sldId id="2603" r:id="rId61"/>
    <p:sldId id="2604" r:id="rId62"/>
    <p:sldId id="2605" r:id="rId63"/>
    <p:sldId id="2738" r:id="rId64"/>
    <p:sldId id="2739" r:id="rId65"/>
    <p:sldId id="274" r:id="rId66"/>
    <p:sldId id="2742" r:id="rId67"/>
    <p:sldId id="2743" r:id="rId68"/>
    <p:sldId id="2740" r:id="rId69"/>
    <p:sldId id="2741" r:id="rId70"/>
    <p:sldId id="2863" r:id="rId71"/>
    <p:sldId id="2744" r:id="rId72"/>
    <p:sldId id="2745" r:id="rId73"/>
    <p:sldId id="275" r:id="rId74"/>
    <p:sldId id="277" r:id="rId75"/>
    <p:sldId id="2610" r:id="rId76"/>
    <p:sldId id="2611" r:id="rId77"/>
    <p:sldId id="2752" r:id="rId78"/>
    <p:sldId id="279" r:id="rId79"/>
    <p:sldId id="2613" r:id="rId80"/>
    <p:sldId id="2614" r:id="rId81"/>
    <p:sldId id="280" r:id="rId82"/>
    <p:sldId id="276" r:id="rId83"/>
    <p:sldId id="2629" r:id="rId84"/>
    <p:sldId id="2630" r:id="rId85"/>
    <p:sldId id="2747" r:id="rId86"/>
    <p:sldId id="2748" r:id="rId87"/>
    <p:sldId id="2750" r:id="rId88"/>
    <p:sldId id="2751" r:id="rId89"/>
    <p:sldId id="2753" r:id="rId90"/>
    <p:sldId id="2754" r:id="rId91"/>
    <p:sldId id="2755" r:id="rId92"/>
    <p:sldId id="2632" r:id="rId93"/>
    <p:sldId id="283" r:id="rId94"/>
    <p:sldId id="2636" r:id="rId95"/>
    <p:sldId id="285" r:id="rId96"/>
    <p:sldId id="281" r:id="rId97"/>
    <p:sldId id="2640" r:id="rId98"/>
    <p:sldId id="2639" r:id="rId99"/>
    <p:sldId id="2644" r:id="rId100"/>
    <p:sldId id="2645" r:id="rId101"/>
    <p:sldId id="2759" r:id="rId102"/>
    <p:sldId id="2760" r:id="rId103"/>
    <p:sldId id="2761" r:id="rId104"/>
    <p:sldId id="2762" r:id="rId105"/>
    <p:sldId id="2763" r:id="rId106"/>
    <p:sldId id="2764" r:id="rId107"/>
    <p:sldId id="2765" r:id="rId108"/>
    <p:sldId id="2993" r:id="rId109"/>
    <p:sldId id="2646" r:id="rId110"/>
    <p:sldId id="287" r:id="rId111"/>
    <p:sldId id="290" r:id="rId112"/>
    <p:sldId id="2651" r:id="rId113"/>
    <p:sldId id="2652" r:id="rId114"/>
    <p:sldId id="2631" r:id="rId115"/>
    <p:sldId id="2653" r:id="rId116"/>
    <p:sldId id="2654" r:id="rId117"/>
    <p:sldId id="2655" r:id="rId118"/>
    <p:sldId id="2766" r:id="rId119"/>
    <p:sldId id="2767" r:id="rId120"/>
    <p:sldId id="2771" r:id="rId121"/>
    <p:sldId id="2769" r:id="rId122"/>
    <p:sldId id="2770" r:id="rId1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33" autoAdjust="0"/>
  </p:normalViewPr>
  <p:slideViewPr>
    <p:cSldViewPr snapToGrid="0">
      <p:cViewPr varScale="1">
        <p:scale>
          <a:sx n="48" d="100"/>
          <a:sy n="48" d="100"/>
        </p:scale>
        <p:origin x="53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5.xml"/><Relationship Id="rId98" Type="http://schemas.openxmlformats.org/officeDocument/2006/relationships/slide" Target="slides/slide94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" Type="http://schemas.openxmlformats.org/officeDocument/2006/relationships/notesMaster" Target="notesMasters/notesMaster1.xml"/><Relationship Id="rId89" Type="http://schemas.openxmlformats.org/officeDocument/2006/relationships/slide" Target="slides/slide85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5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4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6" Type="http://schemas.openxmlformats.org/officeDocument/2006/relationships/tableStyles" Target="tableStyles.xml"/><Relationship Id="rId125" Type="http://schemas.openxmlformats.org/officeDocument/2006/relationships/viewProps" Target="viewProps.xml"/><Relationship Id="rId124" Type="http://schemas.openxmlformats.org/officeDocument/2006/relationships/presProps" Target="presProps.xml"/><Relationship Id="rId123" Type="http://schemas.openxmlformats.org/officeDocument/2006/relationships/slide" Target="slides/slide119.xml"/><Relationship Id="rId122" Type="http://schemas.openxmlformats.org/officeDocument/2006/relationships/slide" Target="slides/slide118.xml"/><Relationship Id="rId121" Type="http://schemas.openxmlformats.org/officeDocument/2006/relationships/slide" Target="slides/slide117.xml"/><Relationship Id="rId120" Type="http://schemas.openxmlformats.org/officeDocument/2006/relationships/slide" Target="slides/slide116.xml"/><Relationship Id="rId12" Type="http://schemas.openxmlformats.org/officeDocument/2006/relationships/slide" Target="slides/slide8.xml"/><Relationship Id="rId119" Type="http://schemas.openxmlformats.org/officeDocument/2006/relationships/slide" Target="slides/slide115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4" Type="http://schemas.openxmlformats.org/officeDocument/2006/relationships/slide" Target="slides/slide110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110" Type="http://schemas.openxmlformats.org/officeDocument/2006/relationships/slide" Target="slides/slide106.xml"/><Relationship Id="rId11" Type="http://schemas.openxmlformats.org/officeDocument/2006/relationships/slide" Target="slides/slide7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ABC93-2EFF-467E-8679-1C508F12CFA7}" type="datetimeFigureOut">
              <a:rPr lang="zh-TW" altLang="en-US" smtClean="0"/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94EBC-644F-4DD9-8089-25DAD832D728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盥洗：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洗脸、洗手、漱口等事。泛指梳洗。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既然你肚子饿了，你就去吃饭。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先后</a:t>
            </a:r>
            <a:r>
              <a:rPr lang="en-US" altLang="zh-TW" dirty="0"/>
              <a:t>/</a:t>
            </a:r>
            <a:r>
              <a:rPr lang="zh-TW" altLang="en-US" dirty="0"/>
              <a:t>原因结果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盥洗：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洗脸、洗手、漱口等事。泛指梳洗。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盥洗：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洗脸、洗手、漱口等事。泛指梳洗。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盥洗：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洗脸、洗手、漱口等事。泛指梳洗。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严重：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情势紧急危险</a:t>
            </a:r>
            <a:br>
              <a:rPr lang="en-US" altLang="zh-TW" dirty="0"/>
            </a:br>
            <a:r>
              <a:rPr lang="zh-TW" altLang="en-US" dirty="0"/>
              <a:t>严：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紧急、急迫；残酷、苛刻；厉害的、猛烈的</a:t>
            </a:r>
            <a:endParaRPr lang="en-US" altLang="zh-TW" b="0" i="0" dirty="0">
              <a:solidFill>
                <a:srgbClr val="000000"/>
              </a:solidFill>
              <a:effectLst/>
              <a:latin typeface="標楷體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检讨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欠：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2"/>
              </a:rPr>
              <a:t>应该要做却没有做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b="0" i="0" dirty="0">
                <a:effectLst/>
                <a:latin typeface="Söhne"/>
              </a:rPr>
              <a:t>“扔”通常涉及到更有力度、更有目的的投掷动作，而“丢”则可能更轻松、更随意，不一定有强烈的目的性。</a:t>
            </a:r>
            <a:endParaRPr lang="zh-CN" altLang="en-US" b="0" i="0" dirty="0">
              <a:effectLst/>
              <a:latin typeface="Söhne"/>
            </a:endParaRPr>
          </a:p>
          <a:p>
            <a:br>
              <a:rPr lang="zh-CN" altLang="en-US" b="0" i="0" dirty="0">
                <a:effectLst/>
                <a:latin typeface="Söhne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b="0" i="0" dirty="0">
                <a:effectLst/>
                <a:latin typeface="Söhne"/>
              </a:rPr>
              <a:t>“扔”通常涉及到更有力度、更有目的的投掷动作，而“丢”则可能更轻松、更随意，不一定有强烈的目的性。</a:t>
            </a:r>
            <a:endParaRPr lang="zh-CN" altLang="en-US" b="0" i="0" dirty="0">
              <a:effectLst/>
              <a:latin typeface="Söhne"/>
            </a:endParaRPr>
          </a:p>
          <a:p>
            <a:br>
              <a:rPr lang="zh-CN" altLang="en-US" b="0" i="0" dirty="0">
                <a:effectLst/>
                <a:latin typeface="Söhne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94EBC-644F-4DD9-8089-25DAD832D728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>
              <a:buNone/>
            </a:pPr>
            <a:fld id="{9A0DB2DC-4C9A-4742-B13C-FB6460FD3503}" type="slidenum">
              <a:rPr lang="zh-CN" altLang="en-US">
                <a:latin typeface="Calibri" panose="020F0702030404030204" charset="0"/>
              </a:rPr>
            </a:fld>
            <a:endParaRPr lang="zh-CN" altLang="en-US">
              <a:latin typeface="Calibri" panose="020F0702030404030204" charset="0"/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>
              <a:buNone/>
            </a:pPr>
            <a:fld id="{9A0DB2DC-4C9A-4742-B13C-FB6460FD3503}" type="slidenum">
              <a:rPr lang="zh-CN" altLang="en-US">
                <a:latin typeface="Calibri" panose="020F0702030404030204" charset="0"/>
              </a:rPr>
            </a:fld>
            <a:endParaRPr lang="zh-CN" altLang="en-US">
              <a:latin typeface="Calibri" panose="020F0702030404030204" charset="0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49D19F-1FDC-4394-B49C-F09A50324219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143689-9CEF-4F7C-A327-BCE27396F8BB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1" Type="http://schemas.openxmlformats.org/officeDocument/2006/relationships/tags" Target="../tags/tag1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6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68.jpeg"/></Relationships>
</file>

<file path=ppt/slides/_rels/slide10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hyperlink" Target="https://www.youtube.com/watch?v=889YkTbftM8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8vy1VYgHiqs" TargetMode="External"/><Relationship Id="rId1" Type="http://schemas.openxmlformats.org/officeDocument/2006/relationships/hyperlink" Target="https://www.youtube.com/watch?v=izQw-G1NfE8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image" Target="../media/image6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6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" name="Shape 112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第十四课  保护地球母亲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3075" name="Shape 113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3076" name="Shape 114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PartⅠ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1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adj.  </a:t>
            </a:r>
            <a:r>
              <a:rPr lang="en-US" altLang="zh-TW" dirty="0">
                <a:sym typeface="+mn-ea"/>
              </a:rPr>
              <a:t> heavy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他昨天出车祸伤得很重。</a:t>
            </a:r>
            <a:endParaRPr lang="en-US" altLang="zh-TW" sz="2800" dirty="0"/>
          </a:p>
        </p:txBody>
      </p:sp>
      <p:pic>
        <p:nvPicPr>
          <p:cNvPr id="3074" name="Picture 2" descr="進擊的巨人：兵長說服馬加特，調查兵團與馬萊合作組建救世團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54275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375785" y="1708785"/>
            <a:ext cx="50292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4818" name="表格 34817"/>
          <p:cNvGraphicFramePr/>
          <p:nvPr>
            <p:custDataLst>
              <p:tags r:id="rId1"/>
            </p:custDataLst>
          </p:nvPr>
        </p:nvGraphicFramePr>
        <p:xfrm>
          <a:off x="2057400" y="1737360"/>
          <a:ext cx="9080500" cy="4194810"/>
        </p:xfrm>
        <a:graphic>
          <a:graphicData uri="http://schemas.openxmlformats.org/drawingml/2006/table">
            <a:tbl>
              <a:tblPr/>
              <a:tblGrid>
                <a:gridCol w="7010400"/>
                <a:gridCol w="1009015"/>
                <a:gridCol w="1061085"/>
              </a:tblGrid>
              <a:tr h="6997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 b="1">
                        <a:solidFill>
                          <a:srgbClr val="FFFFFF"/>
                        </a:solidFill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 b="1">
                        <a:solidFill>
                          <a:srgbClr val="FFFFFF"/>
                        </a:solidFill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 b="1">
                        <a:solidFill>
                          <a:srgbClr val="FFFFFF"/>
                        </a:solidFill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9913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6978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69913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69913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6997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</a:tbl>
          </a:graphicData>
        </a:graphic>
      </p:graphicFrame>
      <p:sp>
        <p:nvSpPr>
          <p:cNvPr id="34848" name="Shape 179"/>
          <p:cNvSpPr/>
          <p:nvPr/>
        </p:nvSpPr>
        <p:spPr>
          <a:xfrm>
            <a:off x="4065588" y="862013"/>
            <a:ext cx="1106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选词填空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34849" name="Group 184"/>
          <p:cNvGrpSpPr/>
          <p:nvPr/>
        </p:nvGrpSpPr>
        <p:grpSpPr>
          <a:xfrm>
            <a:off x="1993900" y="304800"/>
            <a:ext cx="8359776" cy="993085"/>
            <a:chOff x="0" y="0"/>
            <a:chExt cx="8360602" cy="992086"/>
          </a:xfrm>
        </p:grpSpPr>
        <p:grpSp>
          <p:nvGrpSpPr>
            <p:cNvPr id="34869" name="Group 182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34871" name="Shape 180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872" name="Shape 181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4870" name="Shape 183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185" name="Shape 185"/>
          <p:cNvSpPr/>
          <p:nvPr/>
        </p:nvSpPr>
        <p:spPr>
          <a:xfrm>
            <a:off x="2247900" y="2470150"/>
            <a:ext cx="6689090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1. 有些年轻人在购物时没有考虑自己的经济能力，不能按时</a:t>
            </a:r>
            <a:r>
              <a:rPr kumimoji="0" lang="zh-C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偿还信用卡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，</a:t>
            </a:r>
            <a:r>
              <a:rPr kumimoji="0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出现严重的信誉问题。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9165908" y="1858963"/>
            <a:ext cx="598170" cy="398780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于是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0212388" y="1859280"/>
            <a:ext cx="598170" cy="398780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因此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2244725" y="3260725"/>
            <a:ext cx="6207125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习惯是不容易改变的，</a:t>
            </a:r>
            <a:r>
              <a:rPr kumimoji="0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，在孩子小的时候，父母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要帮他们养成好的生活、学习习惯。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2244725" y="3881438"/>
            <a:ext cx="6016625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不少人刚开始运动时，会感觉十分无聊， </a:t>
            </a:r>
            <a:r>
              <a:rPr kumimoji="0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很快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就放弃了。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2251075" y="4538663"/>
            <a:ext cx="6054725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4. 那是1994年的冬天，那场雪下得特别大。大家都很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激动，____都跑到外面去玩儿雪。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2251075" y="5257800"/>
            <a:ext cx="6685915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5. 生活往往不会按照我们的计划来进行。____，光有计划还不行，还需要我们能及时地对原来的计划作出改变。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34857" name="Shape 192"/>
          <p:cNvSpPr/>
          <p:nvPr/>
        </p:nvSpPr>
        <p:spPr>
          <a:xfrm>
            <a:off x="5410200" y="862013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34858" name="Shape 193"/>
          <p:cNvSpPr/>
          <p:nvPr/>
        </p:nvSpPr>
        <p:spPr>
          <a:xfrm>
            <a:off x="6019800" y="862013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9445625" y="3262948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10394950" y="2579688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9464675" y="2579688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10452100" y="3309938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10353675" y="3967480"/>
            <a:ext cx="2266950" cy="42672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no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9474200" y="4005263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9324975" y="4684713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10395585" y="4684713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9445625" y="5373688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10452100" y="5374323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166225" y="2479040"/>
            <a:ext cx="197167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9166225" y="3173730"/>
            <a:ext cx="182689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9166225" y="3895090"/>
            <a:ext cx="182689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166225" y="4593590"/>
            <a:ext cx="182753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9293225" y="5310505"/>
            <a:ext cx="182753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 advAuto="1000"/>
      <p:bldP spid="188" grpId="0" animBg="1" advAuto="1000"/>
      <p:bldP spid="189" grpId="0" animBg="1" advAuto="1000"/>
      <p:bldP spid="190" grpId="0" animBg="1" advAuto="1000"/>
      <p:bldP spid="191" grpId="0" animBg="1" advAuto="1000"/>
      <p:bldP spid="194" grpId="0" animBg="1" advAuto="1000"/>
      <p:bldP spid="195" grpId="0" animBg="1" advAuto="1000"/>
      <p:bldP spid="196" grpId="0" animBg="1" advAuto="1000"/>
      <p:bldP spid="197" grpId="0" animBg="1" advAuto="1000"/>
      <p:bldP spid="198" grpId="0" animBg="1" advAuto="1000"/>
      <p:bldP spid="199" grpId="0" animBg="1" advAuto="1000"/>
      <p:bldP spid="200" grpId="0" animBg="1" advAuto="1000"/>
      <p:bldP spid="201" grpId="0" animBg="1" advAuto="1000"/>
      <p:bldP spid="202" grpId="0" animBg="1" advAuto="1000"/>
      <p:bldP spid="203" grpId="0" animBg="1" advAuto="1000"/>
      <p:bldP spid="6" grpId="0" bldLvl="0" animBg="1"/>
      <p:bldP spid="6" grpId="1" animBg="1"/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Shape 205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5843" name="Group 208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5846" name="Shape 206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847" name="Shape 207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09" name="Shape 209"/>
          <p:cNvSpPr/>
          <p:nvPr/>
        </p:nvSpPr>
        <p:spPr>
          <a:xfrm>
            <a:off x="2743200" y="1447800"/>
            <a:ext cx="6621145" cy="310769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塑料袋有什么好处？有什么坏处？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  怎么解决使用塑料袋带来的污染问题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？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6866" name="Group 216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36868" name="Shape 212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课文（四）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36869" name="Group 215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36870" name="Shape 213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871" name="Shape 214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17" name="Shape 217"/>
          <p:cNvSpPr/>
          <p:nvPr/>
        </p:nvSpPr>
        <p:spPr>
          <a:xfrm>
            <a:off x="2108200" y="1536383"/>
            <a:ext cx="8014970" cy="396938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lnSpc>
                <a:spcPct val="150000"/>
              </a:lnSpc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      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塑料袋给人们的生活带来方便，受到人们的普遍欢迎，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可是，它的大量使用也带来了严重的环境污染问题。于是，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一些国家规定，超市、商场不能为顾客提供免费塑料袋，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并且鼓励大家购买可以多次使用的购物袋，或者购物时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自备购物袋，甚至拒绝使用塑料袋。虽然这是一件很小的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事，但这样做可以减少塑料袋的使用数量，对环境保护有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很大的作用。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17" grpId="0" animBg="1" advAuto="100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37891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Part5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5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第十四课  保护地球母亲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词汇（五）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8915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8931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8932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18497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temperature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温度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3524885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take (a vehicle), to ride</a:t>
            </a:r>
            <a:endParaRPr lang="en-US" altLang="zh-CN" sz="2400">
              <a:latin typeface="Times New Roman" panose="02020703060505090304" pitchFamily="18" charset="0"/>
              <a:cs typeface="Times New Roman" panose="02020703060505090304" pitchFamily="18" charset="0"/>
              <a:sym typeface="Times New Roman" panose="02020703060505090304" pitchFamily="18" charset="0"/>
            </a:endParaRPr>
          </a:p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(in a vehicle)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乘坐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23583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throw, to cast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丢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25361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dustbin, trash can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1004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垃圾桶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11220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wēndù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156845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chéngzuò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54546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diū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122491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lājītǒng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575425" y="5003800"/>
            <a:ext cx="16973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beautiful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586038" y="50117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美丽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4051300" y="5003800"/>
            <a:ext cx="75692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měilì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  <p:bldP spid="132" grpId="0" animBg="1" advAuto="1000"/>
      <p:bldP spid="133" grpId="0" animBg="1" advAuto="1000"/>
      <p:bldP spid="134" grpId="0" animBg="1" advAuto="100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 rubbish bin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TW" sz="2800" dirty="0"/>
              <a:t>在香港和上海，路边的垃圾桶越来越少了</a:t>
            </a:r>
            <a:r>
              <a:rPr lang="zh-TW" altLang="en-US" sz="2800" dirty="0"/>
              <a:t>。</a:t>
            </a:r>
            <a:endParaRPr lang="en-US" altLang="zh-TW" sz="2800" dirty="0"/>
          </a:p>
        </p:txBody>
      </p:sp>
      <p:sp>
        <p:nvSpPr>
          <p:cNvPr id="6" name="矩形 5"/>
          <p:cNvSpPr/>
          <p:nvPr/>
        </p:nvSpPr>
        <p:spPr>
          <a:xfrm>
            <a:off x="4754880" y="1825625"/>
            <a:ext cx="100520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Picture 2" descr="丟垃圾圖片PNG去背圖| 矢量圖案素材| 免费下载| Pngt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33" y="2475585"/>
            <a:ext cx="4407733" cy="44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温度</a:t>
            </a:r>
            <a:r>
              <a:rPr lang="zh-TW" altLang="en-US" dirty="0"/>
              <a:t> </a:t>
            </a:r>
            <a:r>
              <a:rPr lang="en-US" altLang="zh-TW" dirty="0"/>
              <a:t>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因为暖化的关系，地球的温度变得越来越高。</a:t>
            </a:r>
            <a:endParaRPr lang="en-US" altLang="zh-TW" sz="2800" dirty="0"/>
          </a:p>
        </p:txBody>
      </p:sp>
      <p:pic>
        <p:nvPicPr>
          <p:cNvPr id="5" name="Picture 2" descr="全球暖化危機－如何運用AR擴增實境保護地球？ | 宇萌數位科技arplane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10" y="2318349"/>
            <a:ext cx="8450380" cy="47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5074285" y="1691005"/>
            <a:ext cx="64389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乘坐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那个国家的总统乘坐飞机到达了美国。</a:t>
            </a:r>
            <a:endParaRPr lang="en-US" altLang="zh-TW" sz="2800" dirty="0"/>
          </a:p>
        </p:txBody>
      </p:sp>
      <p:pic>
        <p:nvPicPr>
          <p:cNvPr id="4" name="Picture 2" descr="擔憂澤倫斯基人身安全訪美行程火車飛機並用- 華視新聞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5" y="2464953"/>
            <a:ext cx="7577570" cy="426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665220" y="1691005"/>
            <a:ext cx="64389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美丽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他见过很多美丽的景色，例如夜晚的长城、月光下的森林</a:t>
            </a:r>
            <a:r>
              <a:rPr lang="zh-TW" altLang="en-US" dirty="0"/>
              <a:t>等等。</a:t>
            </a:r>
            <a:endParaRPr lang="en-US" altLang="zh-TW" sz="2800" dirty="0"/>
          </a:p>
        </p:txBody>
      </p:sp>
      <p:pic>
        <p:nvPicPr>
          <p:cNvPr id="4" name="Picture 2" descr="住「長城」沒聽過吧，入住長城上的機會來了！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35" y="2800350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在月光下的夜晚，冬天森林。照片-正版商用图片0r7bu5-摄图新视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64" y="2825931"/>
            <a:ext cx="6096000" cy="40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2962275" y="1691005"/>
            <a:ext cx="64389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美丽</a:t>
            </a:r>
            <a:r>
              <a:rPr lang="zh-TW" altLang="en-US" dirty="0"/>
              <a:t> </a:t>
            </a:r>
            <a:r>
              <a:rPr lang="en-US" altLang="zh-TW" dirty="0"/>
              <a:t>adj.	</a:t>
            </a:r>
            <a:r>
              <a:rPr lang="zh-TW" altLang="en-US" b="1" u="sng" dirty="0"/>
              <a:t>漂亮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b="1" u="sng" dirty="0"/>
              <a:t>正式、书面</a:t>
            </a:r>
            <a:r>
              <a:rPr lang="en-US" altLang="zh-TW" sz="2800" b="1" u="sng" dirty="0"/>
              <a:t>/</a:t>
            </a:r>
            <a:r>
              <a:rPr lang="zh-TW" altLang="en-US" sz="2800" b="1" u="sng" dirty="0"/>
              <a:t>口语</a:t>
            </a:r>
            <a:endParaRPr lang="en-US" altLang="zh-TW" sz="2800" b="1" u="sng" dirty="0"/>
          </a:p>
          <a:p>
            <a:r>
              <a:rPr lang="zh-TW" altLang="en-US" b="1" u="sng" dirty="0"/>
              <a:t>女生</a:t>
            </a:r>
            <a:r>
              <a:rPr lang="en-US" altLang="zh-TW" b="1" u="sng" dirty="0"/>
              <a:t>/</a:t>
            </a:r>
            <a:r>
              <a:rPr lang="zh-TW" altLang="en-US" b="1" u="sng" dirty="0"/>
              <a:t>男女</a:t>
            </a:r>
            <a:endParaRPr lang="en-US" altLang="zh-TW" b="1" u="sng" dirty="0"/>
          </a:p>
          <a:p>
            <a:endParaRPr lang="en-US" altLang="zh-TW" dirty="0"/>
          </a:p>
          <a:p>
            <a:r>
              <a:rPr lang="zh-TW" altLang="en-US" dirty="0"/>
              <a:t>泰勒丝很美丽</a:t>
            </a:r>
            <a:r>
              <a:rPr lang="en-US" altLang="zh-TW" dirty="0"/>
              <a:t>/</a:t>
            </a:r>
            <a:r>
              <a:rPr lang="zh-TW" altLang="en-US" dirty="0"/>
              <a:t>漂亮。</a:t>
            </a:r>
            <a:endParaRPr lang="en-US" altLang="zh-TW" dirty="0"/>
          </a:p>
          <a:p>
            <a:r>
              <a:rPr lang="zh-TW" altLang="en-US" sz="2800" dirty="0"/>
              <a:t>这个漂亮的小男孩是谁家的孩子？</a:t>
            </a:r>
            <a:endParaRPr lang="en-US" altLang="zh-TW" sz="2800" dirty="0"/>
          </a:p>
          <a:p>
            <a:endParaRPr lang="en-US" altLang="zh-TW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be okay, to be all right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保护地球的任务我能行。</a:t>
            </a:r>
            <a:endParaRPr lang="zh-TW" altLang="en-US" dirty="0"/>
          </a:p>
        </p:txBody>
      </p:sp>
      <p:pic>
        <p:nvPicPr>
          <p:cNvPr id="9218" name="Picture 2" descr="【2019年4月】一拳超人第二季 pv1预告【中文】_哔哩哔哩 (゜-゜)つロ 干杯~-bilibil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9" y="2482349"/>
            <a:ext cx="6416842" cy="40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355465" y="1804670"/>
            <a:ext cx="40259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美丽</a:t>
            </a:r>
            <a:r>
              <a:rPr lang="zh-TW" altLang="en-US" dirty="0"/>
              <a:t> </a:t>
            </a:r>
            <a:r>
              <a:rPr lang="en-US" altLang="zh-TW" dirty="0"/>
              <a:t>adj.	</a:t>
            </a:r>
            <a:r>
              <a:rPr lang="zh-TW" altLang="en-US" b="1" u="sng" dirty="0"/>
              <a:t>漂亮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zh-TW" altLang="en-US" sz="2800" b="1" u="sng" dirty="0"/>
              <a:t>具体抽象</a:t>
            </a:r>
            <a:r>
              <a:rPr lang="en-US" altLang="zh-TW" sz="2800" b="1" u="sng" dirty="0"/>
              <a:t>/</a:t>
            </a:r>
            <a:r>
              <a:rPr lang="zh-TW" altLang="en-US" sz="2800" b="1" u="sng" dirty="0"/>
              <a:t>具体</a:t>
            </a:r>
            <a:endParaRPr lang="en-US" altLang="zh-TW" sz="2800" b="1" u="sng" dirty="0"/>
          </a:p>
          <a:p>
            <a:endParaRPr lang="en-US" altLang="zh-TW" dirty="0"/>
          </a:p>
          <a:p>
            <a:r>
              <a:rPr lang="zh-TW" altLang="en-US" dirty="0"/>
              <a:t>美丽的灵魂</a:t>
            </a:r>
            <a:endParaRPr lang="en-US" altLang="zh-TW" dirty="0"/>
          </a:p>
          <a:p>
            <a:r>
              <a:rPr lang="zh-TW" altLang="en-US" sz="2800" dirty="0"/>
              <a:t>美丽的误会</a:t>
            </a:r>
            <a:endParaRPr lang="en-US" altLang="zh-TW" sz="2800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2800" b="1" u="sng" dirty="0"/>
              <a:t>不能表示精彩</a:t>
            </a:r>
            <a:r>
              <a:rPr lang="en-US" altLang="zh-TW" sz="2800" b="1" u="sng" dirty="0"/>
              <a:t>/</a:t>
            </a:r>
            <a:r>
              <a:rPr lang="zh-TW" altLang="en-US" sz="2800" b="1" u="sng" dirty="0"/>
              <a:t>可以表示精彩、非凡</a:t>
            </a:r>
            <a:endParaRPr lang="en-US" altLang="zh-TW" sz="2800" b="1" u="sng" dirty="0"/>
          </a:p>
          <a:p>
            <a:endParaRPr lang="en-US" altLang="zh-TW" dirty="0"/>
          </a:p>
          <a:p>
            <a:r>
              <a:rPr lang="zh-TW" altLang="en-US" sz="2800" dirty="0"/>
              <a:t>他这件事干得非常漂亮</a:t>
            </a:r>
            <a:endParaRPr lang="en-US" altLang="zh-TW" sz="28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什么的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…</a:t>
            </a:r>
            <a:r>
              <a:rPr lang="zh-TW" altLang="en-US" dirty="0"/>
              <a:t>等等</a:t>
            </a:r>
            <a:r>
              <a:rPr lang="en-US" altLang="zh-TW" dirty="0"/>
              <a:t>(</a:t>
            </a:r>
            <a:r>
              <a:rPr lang="zh-TW" altLang="en-US" dirty="0"/>
              <a:t>相似的东西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什么的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他的父母希望他多多出门，看看自然、打打球什么的，总之不要待在家里。</a:t>
            </a:r>
            <a:endParaRPr lang="en-US" altLang="zh-TW" sz="2800" dirty="0"/>
          </a:p>
        </p:txBody>
      </p:sp>
      <p:pic>
        <p:nvPicPr>
          <p:cNvPr id="4" name="Picture 6" descr="當父母生氣時| 草根影響力新視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74" y="2743200"/>
            <a:ext cx="6899451" cy="386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什么的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他已经吃了一个礼拜的牛肉了，他很想吃些别的，像是饭团、寿司什么的。</a:t>
            </a:r>
            <a:endParaRPr lang="en-US" altLang="zh-TW" sz="2800" dirty="0"/>
          </a:p>
        </p:txBody>
      </p:sp>
      <p:pic>
        <p:nvPicPr>
          <p:cNvPr id="5" name="Picture 2" descr="为什么有时候生病，我们不想吃东西？ - 知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36" y="2582779"/>
            <a:ext cx="5522728" cy="40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什么的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他不想做这份工作了，他想换一份工作，警察、外送员什么的都好。</a:t>
            </a:r>
            <a:endParaRPr lang="en-US" altLang="zh-TW" sz="2800" dirty="0"/>
          </a:p>
        </p:txBody>
      </p:sp>
      <p:pic>
        <p:nvPicPr>
          <p:cNvPr id="4" name="Picture 2" descr="不想工作表情PSD圖案素材免費下載，圖片尺寸1500 × 1500px - Lovepi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49" y="2506662"/>
            <a:ext cx="4229501" cy="42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Shape 154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40963" name="Group 157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40968" name="Shape 155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0969" name="Shape 156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58" name="Shape 158"/>
          <p:cNvSpPr/>
          <p:nvPr/>
        </p:nvSpPr>
        <p:spPr>
          <a:xfrm>
            <a:off x="5486400" y="1371600"/>
            <a:ext cx="1004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什么的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2362200" y="2436655"/>
            <a:ext cx="7467600" cy="13836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800">
                <a:latin typeface="Calibri" panose="020F0702030404030204" charset="0"/>
              </a:rPr>
              <a:t>既然你不喜欢新闻专业，那就考虑考虑其他专业吧，中文、国际关系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charset="0"/>
              </a:rPr>
              <a:t>什么的</a:t>
            </a:r>
            <a:r>
              <a:rPr lang="zh-CN" altLang="en-US" sz="2800">
                <a:latin typeface="Calibri" panose="020F0702030404030204" charset="0"/>
              </a:rPr>
              <a:t>，我和你爸都不反对。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2362200" y="4599623"/>
            <a:ext cx="8072755" cy="1383665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en-US" altLang="zh-CN" sz="2800">
                <a:latin typeface="Calibri" panose="020F0702030404030204" charset="0"/>
              </a:rPr>
              <a:t>A: </a:t>
            </a:r>
            <a:r>
              <a:rPr lang="zh-CN" altLang="en-US" sz="2800">
                <a:latin typeface="Calibri" panose="020F0702030404030204" charset="0"/>
              </a:rPr>
              <a:t>我们去趟超市吧，明天出去玩儿得买点儿饼干和面包。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 </a:t>
            </a:r>
            <a:r>
              <a:rPr lang="en-US" altLang="zh-CN" sz="2800">
                <a:latin typeface="Calibri" panose="020F0702030404030204" charset="0"/>
              </a:rPr>
              <a:t>B: </a:t>
            </a:r>
            <a:r>
              <a:rPr lang="zh-CN" altLang="en-US" sz="2800">
                <a:latin typeface="Calibri" panose="020F0702030404030204" charset="0"/>
              </a:rPr>
              <a:t>好，还有矿泉水、果汁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charset="0"/>
              </a:rPr>
              <a:t>什么的</a:t>
            </a:r>
            <a:r>
              <a:rPr lang="zh-CN" altLang="en-US" sz="2800">
                <a:latin typeface="Calibri" panose="020F0702030404030204" charset="0"/>
              </a:rPr>
              <a:t>。</a:t>
            </a:r>
            <a:endParaRPr lang="zh-CN" altLang="en-US" sz="28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58" grpId="0" animBg="1" advAuto="1000"/>
      <p:bldP spid="159" grpId="0" animBg="1" advAuto="1000"/>
      <p:bldP spid="160" grpId="0" animBg="1" advAuto="100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1986" name="Group 167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41997" name="Group 165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1999" name="Shape 163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2000" name="Shape 164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1998" name="Shape 166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41987" name="Shape 168"/>
          <p:cNvSpPr/>
          <p:nvPr/>
        </p:nvSpPr>
        <p:spPr>
          <a:xfrm>
            <a:off x="2588260" y="1989138"/>
            <a:ext cx="56305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我们有很多共同的爱好，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2587943" y="2725738"/>
            <a:ext cx="633730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很多东西是用钱买不到的，________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133600" y="4475480"/>
            <a:ext cx="69411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很多手机功能让我们的生活越来越方便。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41990" name="Shape 171"/>
          <p:cNvSpPr/>
          <p:nvPr/>
        </p:nvSpPr>
        <p:spPr>
          <a:xfrm>
            <a:off x="2114550" y="6038850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比如说：幸福、快乐。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2587943" y="3562350"/>
            <a:ext cx="616394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现在手机的作用越来越大，________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114550" y="5257165"/>
            <a:ext cx="687705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经常一起喝茶，唱歌，跳舞什么的。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328535" y="1806575"/>
            <a:ext cx="1986915" cy="70548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no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741285" y="2568575"/>
            <a:ext cx="219773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no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7740968" y="3497580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41996" name="Shape 177"/>
          <p:cNvSpPr/>
          <p:nvPr/>
        </p:nvSpPr>
        <p:spPr>
          <a:xfrm>
            <a:off x="5203825" y="604203"/>
            <a:ext cx="1106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完成句子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4" grpId="1"/>
      <p:bldP spid="175" grpId="0"/>
      <p:bldP spid="175" grpId="1"/>
      <p:bldP spid="176" grpId="0"/>
      <p:bldP spid="176" grpId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5059" name="Group 199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45066" name="Group 197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5068" name="Shape 195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5069" name="Shape 196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5067" name="Shape 198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00" name="Shape 200"/>
          <p:cNvSpPr/>
          <p:nvPr/>
        </p:nvSpPr>
        <p:spPr>
          <a:xfrm>
            <a:off x="5931218" y="932815"/>
            <a:ext cx="902970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鼓励</a:t>
            </a:r>
            <a:endParaRPr lang="zh-CN" altLang="en-US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4246563" y="938848"/>
            <a:ext cx="902970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拒绝</a:t>
            </a:r>
            <a:endParaRPr lang="zh-CN" altLang="en-US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8075930" y="932815"/>
            <a:ext cx="598170" cy="14077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noAutofit/>
          </a:bodyPr>
          <a:p>
            <a:pPr eaLnBrk="1">
              <a:buNone/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丢 </a:t>
            </a:r>
            <a:endParaRPr lang="zh-CN" altLang="en-US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2332990" y="2096295"/>
            <a:ext cx="7899400" cy="95313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800">
                <a:latin typeface="Calibri" panose="020F0702030404030204" charset="0"/>
              </a:rPr>
              <a:t>为了</a:t>
            </a:r>
            <a:r>
              <a:rPr lang="en-US" altLang="zh-CN" sz="2800">
                <a:latin typeface="Calibri" panose="020F0702030404030204" charset="0"/>
              </a:rPr>
              <a:t>_____</a:t>
            </a:r>
            <a:r>
              <a:rPr lang="zh-CN" altLang="en-US" sz="2800">
                <a:latin typeface="Calibri" panose="020F0702030404030204" charset="0"/>
              </a:rPr>
              <a:t>大家少抽烟，人们将每年的</a:t>
            </a:r>
            <a:r>
              <a:rPr lang="en-US" altLang="zh-CN" sz="2800">
                <a:latin typeface="Calibri" panose="020F0702030404030204" charset="0"/>
              </a:rPr>
              <a:t>4</a:t>
            </a:r>
            <a:r>
              <a:rPr lang="zh-CN" altLang="en-US" sz="2800">
                <a:latin typeface="Calibri" panose="020F0702030404030204" charset="0"/>
              </a:rPr>
              <a:t>月</a:t>
            </a:r>
            <a:r>
              <a:rPr lang="en-US" altLang="zh-CN" sz="2800">
                <a:latin typeface="Calibri" panose="020F0702030404030204" charset="0"/>
              </a:rPr>
              <a:t>7</a:t>
            </a:r>
            <a:r>
              <a:rPr lang="zh-CN" altLang="en-US" sz="2800">
                <a:latin typeface="Calibri" panose="020F0702030404030204" charset="0"/>
              </a:rPr>
              <a:t>日定为“世界无烟日”。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1916430" y="3622835"/>
            <a:ext cx="9780270" cy="95313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Calibri" panose="020F0702030404030204" charset="0"/>
              </a:rPr>
              <a:t>2.</a:t>
            </a:r>
            <a:r>
              <a:rPr lang="zh-CN" altLang="en-US" sz="2800">
                <a:latin typeface="Calibri" panose="020F0702030404030204" charset="0"/>
              </a:rPr>
              <a:t>有人总是不好意思</a:t>
            </a:r>
            <a:r>
              <a:rPr lang="en-US" altLang="zh-CN" sz="2800">
                <a:latin typeface="Calibri" panose="020F0702030404030204" charset="0"/>
              </a:rPr>
              <a:t>_____</a:t>
            </a:r>
            <a:r>
              <a:rPr lang="zh-CN" altLang="en-US" sz="2800">
                <a:latin typeface="Calibri" panose="020F0702030404030204" charset="0"/>
              </a:rPr>
              <a:t>朋友的要求，害怕这样会影响两个人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的感情。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1916430" y="5071746"/>
            <a:ext cx="9531350" cy="13836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Calibri" panose="020F0702030404030204" charset="0"/>
              </a:rPr>
              <a:t>3. A: </a:t>
            </a:r>
            <a:r>
              <a:rPr lang="zh-CN" altLang="en-US" sz="2800">
                <a:latin typeface="Calibri" panose="020F0702030404030204" charset="0"/>
              </a:rPr>
              <a:t>喂，你还在逛街吗？我的钥匙</a:t>
            </a:r>
            <a:r>
              <a:rPr lang="en-US" altLang="zh-CN" sz="2800">
                <a:latin typeface="Calibri" panose="020F0702030404030204" charset="0"/>
              </a:rPr>
              <a:t>_____</a:t>
            </a:r>
            <a:r>
              <a:rPr lang="zh-CN" altLang="en-US" sz="2800">
                <a:latin typeface="Calibri" panose="020F0702030404030204" charset="0"/>
              </a:rPr>
              <a:t>了，进不了门，你快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     回来吧。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 </a:t>
            </a:r>
            <a:r>
              <a:rPr lang="en-US" altLang="zh-CN" sz="2800">
                <a:latin typeface="Calibri" panose="020F0702030404030204" charset="0"/>
              </a:rPr>
              <a:t>B: </a:t>
            </a:r>
            <a:r>
              <a:rPr lang="zh-CN" altLang="en-US" sz="2800">
                <a:latin typeface="Calibri" panose="020F0702030404030204" charset="0"/>
              </a:rPr>
              <a:t>好，我马上就回去。</a:t>
            </a:r>
            <a:endParaRPr lang="zh-CN" altLang="en-US" sz="28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3" grpId="0" animBg="1" advAuto="1000"/>
      <p:bldP spid="204" grpId="0" animBg="1" advAuto="1000"/>
      <p:bldP spid="205" grpId="0" animBg="1" advAuto="100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3010" name="Group 183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43013" name="Shape 179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课文（五）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43014" name="Group 182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3015" name="Shape 180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16" name="Shape 181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84" name="Shape 184"/>
          <p:cNvSpPr/>
          <p:nvPr/>
        </p:nvSpPr>
        <p:spPr>
          <a:xfrm>
            <a:off x="1890713" y="1450023"/>
            <a:ext cx="8624570" cy="452310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lnSpc>
                <a:spcPct val="150000"/>
              </a:lnSpc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       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保护地球环境，并不是一件离我们很远、很难做到的事情。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实际上，我们只需注意一下身边的小事，就可以。例如，夏天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把空调的温度开得高一些，出门时记得关空调和电脑，这样可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以节约用电；少开车，多骑车或者乘坐地铁和公共汽车，这样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能降低空气污染；还有养成把垃圾丢进垃圾桶的习惯什么的。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这些是我们每个人都能够做到的小事，但却有实实在在的效果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。地球是我们共同的家，只有大家共同努力，减少污染、保护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环境，才能使我们的家变得更美丽。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84" grpId="0" animBg="1" advAuto="100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Shape 187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44035" name="Group 19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44038" name="Shape 18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4039" name="Shape 18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91" name="Shape 191"/>
          <p:cNvSpPr/>
          <p:nvPr/>
        </p:nvSpPr>
        <p:spPr>
          <a:xfrm>
            <a:off x="2743200" y="1993900"/>
            <a:ext cx="7319645" cy="310769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1.  我们需要注意哪些事情</a:t>
            </a:r>
            <a:r>
              <a:rPr kumimoji="0" 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才能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保护地球环境？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怎样才能使地球变得更美丽？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汤姆第一次来中国，觉得中国人十分自信，在街上</a:t>
            </a:r>
            <a:r>
              <a:rPr lang="zh-CN" altLang="en-US"/>
              <a:t>写着他们什么都</a:t>
            </a:r>
            <a:r>
              <a:rPr lang="zh-CN" altLang="en-US"/>
              <a:t>很行。</a:t>
            </a:r>
            <a:endParaRPr lang="zh-CN" altLang="en-US"/>
          </a:p>
        </p:txBody>
      </p:sp>
      <p:pic>
        <p:nvPicPr>
          <p:cNvPr id="4" name="图片 3" descr="截屏2024-03-22 02.08.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375" y="1642745"/>
            <a:ext cx="4398645" cy="5215255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4420" y="3820795"/>
            <a:ext cx="4752975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你行啊！可以啊！（说一个人</a:t>
            </a:r>
            <a:r>
              <a:rPr lang="zh-CN" altLang="en-US"/>
              <a:t>很厉害）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zh-CN" altLang="en-US" sz="3600"/>
              <a:t>我吃什么都行。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/>
              <a:t>你们决定，我都行。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/>
              <a:t>别人都行，怎么就你不行？（</a:t>
            </a:r>
            <a:r>
              <a:rPr lang="zh-CN" altLang="en-US" sz="4400">
                <a:latin typeface="Aa楷书拼音" panose="02010600010101010101" charset="-122"/>
                <a:ea typeface="Aa楷书拼音" panose="02010600010101010101" charset="-122"/>
              </a:rPr>
              <a:t>指责</a:t>
            </a:r>
            <a:r>
              <a:rPr lang="zh-CN" altLang="en-US" sz="3600"/>
              <a:t>）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/>
              <a:t>我行！我怎么不行？（</a:t>
            </a:r>
            <a:r>
              <a:rPr lang="zh-CN" altLang="en-US" sz="4800">
                <a:latin typeface="Aa楷书拼音" panose="02010600010101010101" charset="-122"/>
                <a:ea typeface="Aa楷书拼音" panose="02010600010101010101" charset="-122"/>
              </a:rPr>
              <a:t>反驳</a:t>
            </a:r>
            <a:r>
              <a:rPr lang="zh-CN" altLang="en-US" sz="3600"/>
              <a:t>别人）retort</a:t>
            </a:r>
            <a:endParaRPr lang="zh-CN" altLang="en-US" sz="3600"/>
          </a:p>
          <a:p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	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save, to economize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他每次洗澡都是冲澡，而不是泡澡，因为这样比较省水。</a:t>
            </a:r>
            <a:endParaRPr lang="en-US" altLang="zh-TW" sz="2800" dirty="0"/>
          </a:p>
        </p:txBody>
      </p:sp>
      <p:pic>
        <p:nvPicPr>
          <p:cNvPr id="4" name="Picture 2" descr="從洗澡方法了解個性，沖澡兼刷牙的人根本未來CEO啊！ | 雙籽猩| 鍵盤大檸檬| ETtoday新聞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40" y="2935418"/>
            <a:ext cx="3626523" cy="36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卡通洗澡泡澡的小男孩素材免费下载_觅元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98" y="2967788"/>
            <a:ext cx="3804463" cy="380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加號 5"/>
          <p:cNvSpPr/>
          <p:nvPr/>
        </p:nvSpPr>
        <p:spPr>
          <a:xfrm rot="18316421">
            <a:off x="5766454" y="2376770"/>
            <a:ext cx="2323494" cy="2075231"/>
          </a:xfrm>
          <a:prstGeom prst="mathPlus">
            <a:avLst>
              <a:gd name="adj1" fmla="val 548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977630" y="1708785"/>
            <a:ext cx="38227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	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save, to economize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他为了省点钱，选择坐火车而不是飞机去旅行。</a:t>
            </a:r>
            <a:endParaRPr lang="en-US" altLang="zh-TW" sz="2800" dirty="0"/>
          </a:p>
        </p:txBody>
      </p:sp>
      <p:pic>
        <p:nvPicPr>
          <p:cNvPr id="7" name="Picture 2" descr="世界九大火车旅行路线沿途风景皆是“明信片”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378075"/>
            <a:ext cx="61912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44725" y="1708785"/>
            <a:ext cx="34290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你选择省钱还是</a:t>
            </a:r>
            <a:r>
              <a:rPr lang="zh-CN" altLang="en-US"/>
              <a:t>省时间？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在火车上写论文，既省钱又省</a:t>
            </a:r>
            <a:r>
              <a:rPr lang="zh-CN" altLang="en-US"/>
              <a:t>时间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self-examination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他这次的考试成绩太糟糕了，应该要好好反省反省。</a:t>
            </a:r>
            <a:endParaRPr lang="en-US" altLang="zh-TW" sz="2800" dirty="0"/>
          </a:p>
        </p:txBody>
      </p:sp>
      <p:pic>
        <p:nvPicPr>
          <p:cNvPr id="1026" name="Picture 2" descr="เกิดมาเพื่อสิ่งนี้! อ.มหาลัยในญี่ปุ่นคำนวนหาโอกาสที่โนบิตะจะตอบข้อสอบ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02" y="2515185"/>
            <a:ext cx="6236796" cy="39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7633970" y="1708785"/>
            <a:ext cx="128778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060"/>
            <a:ext cx="10515600" cy="1325563"/>
          </a:xfrm>
        </p:spPr>
        <p:txBody>
          <a:bodyPr>
            <a:normAutofit/>
          </a:bodyPr>
          <a:p>
            <a:r>
              <a:rPr lang="zh-CN" altLang="en-US"/>
              <a:t>吾日三省吾身，为人</a:t>
            </a:r>
            <a:r>
              <a:rPr lang="zh-CN" altLang="en-US"/>
              <a:t>谋而不忠乎，与朋友交而不信乎，传不习</a:t>
            </a:r>
            <a:r>
              <a:rPr lang="zh-CN" altLang="en-US"/>
              <a:t>乎？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243" name="Group 210"/>
          <p:cNvGrpSpPr/>
          <p:nvPr/>
        </p:nvGrpSpPr>
        <p:grpSpPr>
          <a:xfrm>
            <a:off x="362268" y="205740"/>
            <a:ext cx="8359776" cy="1030905"/>
            <a:chOff x="0" y="0"/>
            <a:chExt cx="8360602" cy="1030876"/>
          </a:xfrm>
        </p:grpSpPr>
        <p:grpSp>
          <p:nvGrpSpPr>
            <p:cNvPr id="10252" name="Group 208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0254" name="Shape 206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255" name="Shape 207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0253" name="Shape 209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11" name="Shape 211"/>
          <p:cNvSpPr/>
          <p:nvPr/>
        </p:nvSpPr>
        <p:spPr>
          <a:xfrm>
            <a:off x="4414203" y="530860"/>
            <a:ext cx="496570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行</a:t>
            </a:r>
            <a:endParaRPr lang="zh-CN" altLang="en-US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3226435" y="530860"/>
            <a:ext cx="467360" cy="583565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>
            <a:spAutoFit/>
          </a:bodyPr>
          <a:p>
            <a:pPr eaLnBrk="1">
              <a:buNone/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重</a:t>
            </a:r>
            <a:endParaRPr lang="zh-CN" altLang="en-US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6122035" y="495618"/>
            <a:ext cx="445770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省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969645" y="1611790"/>
            <a:ext cx="10140950" cy="95313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Calibri" panose="020F0702030404030204" charset="0"/>
              </a:rPr>
              <a:t>1.</a:t>
            </a:r>
            <a:r>
              <a:rPr lang="zh-CN" altLang="en-US" sz="2800">
                <a:latin typeface="Calibri" panose="020F0702030404030204" charset="0"/>
              </a:rPr>
              <a:t>按照规定，您只能免费带</a:t>
            </a:r>
            <a:r>
              <a:rPr lang="en-US" altLang="zh-CN" sz="2800">
                <a:latin typeface="Calibri" panose="020F0702030404030204" charset="0"/>
              </a:rPr>
              <a:t>20</a:t>
            </a:r>
            <a:r>
              <a:rPr lang="zh-CN" altLang="en-US" sz="2800">
                <a:latin typeface="Calibri" panose="020F0702030404030204" charset="0"/>
              </a:rPr>
              <a:t>公斤的行李，超</a:t>
            </a:r>
            <a:r>
              <a:rPr lang="en-US" altLang="zh-CN" sz="2800">
                <a:latin typeface="Calibri" panose="020F0702030404030204" charset="0"/>
              </a:rPr>
              <a:t>_____</a:t>
            </a:r>
            <a:r>
              <a:rPr lang="zh-CN" altLang="en-US" sz="2800">
                <a:latin typeface="Calibri" panose="020F0702030404030204" charset="0"/>
              </a:rPr>
              <a:t>的部分每公斤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加收全部票价的</a:t>
            </a:r>
            <a:r>
              <a:rPr lang="en-US" altLang="zh-CN" sz="2800">
                <a:latin typeface="Calibri" panose="020F0702030404030204" charset="0"/>
              </a:rPr>
              <a:t>1.5%</a:t>
            </a:r>
            <a:r>
              <a:rPr lang="zh-CN" altLang="en-US" sz="2800">
                <a:latin typeface="Calibri" panose="020F0702030404030204" charset="0"/>
              </a:rPr>
              <a:t>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969645" y="2764950"/>
            <a:ext cx="10033000" cy="95313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Calibri" panose="020F0702030404030204" charset="0"/>
              </a:rPr>
              <a:t>2.</a:t>
            </a:r>
            <a:r>
              <a:rPr lang="zh-CN" altLang="en-US" sz="2800">
                <a:latin typeface="Calibri" panose="020F0702030404030204" charset="0"/>
              </a:rPr>
              <a:t>山东</a:t>
            </a:r>
            <a:r>
              <a:rPr lang="en-US" altLang="zh-CN" sz="2800">
                <a:latin typeface="Calibri" panose="020F0702030404030204" charset="0"/>
              </a:rPr>
              <a:t>_____</a:t>
            </a:r>
            <a:r>
              <a:rPr lang="zh-CN" altLang="en-US" sz="2800">
                <a:latin typeface="Calibri" panose="020F0702030404030204" charset="0"/>
              </a:rPr>
              <a:t>烟台市是中国著名的“苹果之都”。由于气候等自然条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件较好，那儿的苹果个儿大，味道香甜，颜色也漂亮。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8130858" y="530860"/>
            <a:ext cx="890270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出差 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935990" y="3918427"/>
            <a:ext cx="5364480" cy="95313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Calibri" panose="020F0702030404030204" charset="0"/>
              </a:rPr>
              <a:t>3. A:</a:t>
            </a:r>
            <a:r>
              <a:rPr lang="zh-CN" altLang="en-US" sz="2800">
                <a:latin typeface="Calibri" panose="020F0702030404030204" charset="0"/>
              </a:rPr>
              <a:t>打扰一下，请问李老师在吗？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 </a:t>
            </a:r>
            <a:r>
              <a:rPr lang="en-US" altLang="zh-CN" sz="2800">
                <a:latin typeface="Calibri" panose="020F0702030404030204" charset="0"/>
              </a:rPr>
              <a:t>B:</a:t>
            </a:r>
            <a:r>
              <a:rPr lang="zh-CN" altLang="en-US" sz="2800">
                <a:latin typeface="Calibri" panose="020F0702030404030204" charset="0"/>
              </a:rPr>
              <a:t>他</a:t>
            </a:r>
            <a:r>
              <a:rPr lang="en-US" altLang="zh-CN" sz="2800">
                <a:latin typeface="Calibri" panose="020F0702030404030204" charset="0"/>
              </a:rPr>
              <a:t>_____</a:t>
            </a:r>
            <a:r>
              <a:rPr lang="zh-CN" altLang="en-US" sz="2800">
                <a:latin typeface="Calibri" panose="020F0702030404030204" charset="0"/>
              </a:rPr>
              <a:t>了。你找他有事吗？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969645" y="5246371"/>
            <a:ext cx="9947275" cy="13836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Calibri" panose="020F0702030404030204" charset="0"/>
              </a:rPr>
              <a:t>4. A:</a:t>
            </a:r>
            <a:r>
              <a:rPr lang="zh-CN" altLang="en-US" sz="2800">
                <a:latin typeface="Calibri" panose="020F0702030404030204" charset="0"/>
              </a:rPr>
              <a:t>马上就要毕业了，你准备在学校附近租房子吗？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 </a:t>
            </a:r>
            <a:r>
              <a:rPr lang="en-US" altLang="zh-CN" sz="2800">
                <a:latin typeface="Calibri" panose="020F0702030404030204" charset="0"/>
              </a:rPr>
              <a:t>B:</a:t>
            </a:r>
            <a:r>
              <a:rPr lang="zh-CN" altLang="en-US" sz="2800">
                <a:latin typeface="Calibri" panose="020F0702030404030204" charset="0"/>
              </a:rPr>
              <a:t>学校附近房子太贵。离学校远点儿没关系，只要离地铁或者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    公交车站近就</a:t>
            </a:r>
            <a:r>
              <a:rPr lang="en-US" altLang="zh-CN" sz="2800">
                <a:latin typeface="Calibri" panose="020F0702030404030204" charset="0"/>
              </a:rPr>
              <a:t>_____</a:t>
            </a:r>
            <a:r>
              <a:rPr lang="zh-CN" altLang="en-US" sz="2800">
                <a:latin typeface="Calibri" panose="020F0702030404030204" charset="0"/>
              </a:rPr>
              <a:t>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55143" y="3882390"/>
            <a:ext cx="323405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付</a:t>
            </a:r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附近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14" grpId="0" animBg="1" advAuto="1000"/>
      <p:bldP spid="215" grpId="0" animBg="1" advAuto="1000"/>
      <p:bldP spid="217" grpId="0" animBg="1" advAuto="1000"/>
      <p:bldP spid="218" grpId="0" animBg="1" advAuto="1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你去过什么</a:t>
            </a:r>
            <a:r>
              <a:rPr lang="zh-CN" altLang="en-US" sz="5400">
                <a:latin typeface="Aa楷书拼音" panose="02010600010101010101" charset="-122"/>
                <a:ea typeface="Aa楷书拼音" panose="02010600010101010101" charset="-122"/>
              </a:rPr>
              <a:t>展会</a:t>
            </a:r>
            <a:r>
              <a:rPr lang="zh-CN" altLang="en-US"/>
              <a:t>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1465" y="1911985"/>
            <a:ext cx="5804535" cy="4351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2129155"/>
            <a:ext cx="5410200" cy="2993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04785" y="5469255"/>
            <a:ext cx="2796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汽车博览会</a:t>
            </a:r>
            <a:endParaRPr lang="zh-CN" altLang="en-US"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pollute      </a:t>
            </a:r>
            <a:r>
              <a:rPr lang="zh-CN" altLang="en-US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废物利用。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   </a:t>
            </a:r>
            <a:r>
              <a:rPr lang="zh-CN" altLang="en-US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浪费</a:t>
            </a:r>
            <a:endParaRPr lang="zh-CN" altLang="en-US">
              <a:latin typeface="Times New Roman" panose="02020703060505090304" pitchFamily="18" charset="0"/>
              <a:cs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工厂的</a:t>
            </a:r>
            <a:r>
              <a:rPr lang="zh-TW" altLang="en-US" sz="4400" dirty="0">
                <a:latin typeface="Aa楷书拼音" panose="02010600010101010101" charset="-122"/>
                <a:ea typeface="Aa楷书拼音" panose="02010600010101010101" charset="-122"/>
              </a:rPr>
              <a:t>废</a:t>
            </a:r>
            <a:r>
              <a:rPr lang="zh-TW" altLang="en-US" sz="2800" dirty="0"/>
              <a:t>气和废水污染了地球的空气、河流和海洋。</a:t>
            </a:r>
            <a:endParaRPr lang="en-US" altLang="zh-TW" sz="28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Picture 2" descr="不要再紫爆！全球改善空氣污染3招- Greenpeace 綠色和平| 臺灣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2" y="2648517"/>
            <a:ext cx="5956136" cy="39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你知道水污染對身體的危害有多大嗎？ | 全屋淨水推薦，可清洗的超濾膜，淨水器| ThinksMore 新世膜台灣頂級淨水新科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68" y="2751111"/>
            <a:ext cx="5078874" cy="387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055110" y="1691005"/>
            <a:ext cx="70358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pollute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人类丢弃的垃圾，不但污染了海洋，还让海里的动物受到很严重的伤害。</a:t>
            </a:r>
            <a:endParaRPr lang="en-US" altLang="zh-TW" sz="2800" dirty="0"/>
          </a:p>
        </p:txBody>
      </p:sp>
      <p:pic>
        <p:nvPicPr>
          <p:cNvPr id="3074" name="Picture 2" descr="綠海龜滿腹塑膠垃圾受困漁網 幸在阿根廷獲救 - YouTube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6737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58690" y="1691005"/>
            <a:ext cx="70358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你听说过哪些类型的</a:t>
            </a:r>
            <a:r>
              <a:rPr lang="zh-CN" altLang="en-US"/>
              <a:t>污染？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r>
              <a:rPr lang="zh-CN" altLang="en-US"/>
              <a:t>水污染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空气污染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光污染</a:t>
            </a:r>
            <a:r>
              <a:rPr lang="en-US" altLang="zh-CN"/>
              <a:t>  (</a:t>
            </a:r>
            <a:r>
              <a:rPr lang="zh-CN" altLang="en-US"/>
              <a:t>影响昆虫、鸟类，破坏生物多样性</a:t>
            </a:r>
            <a:r>
              <a:rPr lang="en-US" altLang="zh-CN"/>
              <a:t>)</a:t>
            </a:r>
            <a:endParaRPr lang="zh-CN" altLang="en-US"/>
          </a:p>
          <a:p>
            <a:endParaRPr lang="zh-CN" altLang="en-US"/>
          </a:p>
          <a:p>
            <a:r>
              <a:rPr lang="zh-CN" altLang="en-US" sz="4000">
                <a:latin typeface="Aa楷书拼音" panose="02010600010101010101" charset="-122"/>
                <a:ea typeface="Aa楷书拼音" panose="02010600010101010101" charset="-122"/>
              </a:rPr>
              <a:t>噪声</a:t>
            </a:r>
            <a:r>
              <a:rPr lang="zh-CN" altLang="en-US"/>
              <a:t>污染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土地污染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Shape 185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8195" name="Group 188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8198" name="Shape 186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8199" name="Shape 187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89" name="Shape 189"/>
          <p:cNvSpPr/>
          <p:nvPr/>
        </p:nvSpPr>
        <p:spPr>
          <a:xfrm>
            <a:off x="1214120" y="2172335"/>
            <a:ext cx="10504170" cy="310769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李进开始为什么不想带毛巾、牙膏和牙刷？后来为什么又带了？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王静为什么建议李进坐地铁去机场？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18" name="Group 196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9226" name="Shape 192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课文（一）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9227" name="Group 195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9228" name="Shape 193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9229" name="Shape 194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97" name="Shape 197"/>
          <p:cNvSpPr/>
          <p:nvPr/>
        </p:nvSpPr>
        <p:spPr>
          <a:xfrm>
            <a:off x="4089400" y="1233488"/>
            <a:ext cx="46621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李进要出差，王静和李进在聊天儿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2082800" y="1797050"/>
            <a:ext cx="8192770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王静：这是明天你出差要带的毛巾、牙膏和牙刷，把它们放到箱子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里吧。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2078038" y="2590800"/>
            <a:ext cx="8277225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李进：不用拿这些，宾馆都会免费提供的。再说，箱子已经够重的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了。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2082800" y="3409950"/>
            <a:ext cx="8192770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王静：我当然知道宾馆里有。你不是一直说要保护环境吗？现在就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从身边的小事做起吧。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2082800" y="4192588"/>
            <a:ext cx="822325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李进：行，没问题。我明天上午10点的飞机，你能开车把我送到机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场吗？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2078038" y="5011738"/>
            <a:ext cx="8277225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王静：那个时间路上堵车多严重啊！你还是坐地铁去机场吧。这样 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不仅省油钱，而且还不会污染空气。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2076450" y="5857875"/>
            <a:ext cx="8280400" cy="42989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李进：好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,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那就听你的。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97" grpId="0" animBg="1" advAuto="1000"/>
      <p:bldP spid="198" grpId="0" animBg="1" advAuto="1000"/>
      <p:bldP spid="199" grpId="0" animBg="1" advAuto="1000"/>
      <p:bldP spid="200" grpId="0" animBg="1" advAuto="1000"/>
      <p:bldP spid="201" grpId="0" animBg="1" advAuto="1000"/>
      <p:bldP spid="202" grpId="0" animBg="1" advAuto="1000"/>
      <p:bldP spid="203" grpId="0" animBg="1" advAuto="100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96770"/>
            <a:ext cx="10515600" cy="2491740"/>
          </a:xfrm>
        </p:spPr>
        <p:txBody>
          <a:bodyPr>
            <a:normAutofit/>
          </a:bodyPr>
          <a:lstStyle/>
          <a:p>
            <a:pPr algn="ctr"/>
            <a:r>
              <a:rPr lang="zh-CN" altLang="zh-TW" dirty="0"/>
              <a:t>试着说说，我们能为环保做的</a:t>
            </a:r>
            <a:r>
              <a:rPr lang="en-US" altLang="zh-CN" dirty="0"/>
              <a:t>10</a:t>
            </a:r>
            <a:r>
              <a:rPr lang="zh-CN" altLang="en-US" dirty="0"/>
              <a:t>件</a:t>
            </a:r>
            <a:r>
              <a:rPr lang="zh-CN" altLang="en-US" dirty="0"/>
              <a:t>小事</a:t>
            </a:r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绿色出行、绿色用品、绿色</a:t>
            </a:r>
            <a:r>
              <a:rPr lang="zh-CN" altLang="en-US"/>
              <a:t>习惯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r>
              <a:rPr lang="zh-CN" altLang="en-US"/>
              <a:t>乘坐公共交通，多步行，</a:t>
            </a:r>
            <a:r>
              <a:rPr lang="zh-CN" altLang="en-US"/>
              <a:t>多骑单车</a:t>
            </a:r>
            <a:endParaRPr lang="zh-CN" altLang="en-US"/>
          </a:p>
          <a:p>
            <a:r>
              <a:rPr lang="zh-CN" altLang="en-US"/>
              <a:t>旅行自带</a:t>
            </a:r>
            <a:r>
              <a:rPr lang="zh-CN" altLang="en-US" sz="4000">
                <a:latin typeface="Aa楷书拼音" panose="02010600010101010101" charset="-122"/>
                <a:ea typeface="Aa楷书拼音" panose="02010600010101010101" charset="-122"/>
              </a:rPr>
              <a:t>洗漱</a:t>
            </a:r>
            <a:r>
              <a:rPr lang="zh-CN" altLang="en-US"/>
              <a:t>、清洁用品，</a:t>
            </a:r>
            <a:r>
              <a:rPr lang="zh-CN" altLang="en-US"/>
              <a:t>多次利用</a:t>
            </a:r>
            <a:endParaRPr lang="zh-CN" altLang="en-US"/>
          </a:p>
          <a:p>
            <a:r>
              <a:rPr lang="zh-CN" altLang="en-US"/>
              <a:t>购物自备</a:t>
            </a:r>
            <a:r>
              <a:rPr lang="zh-CN" altLang="en-US"/>
              <a:t>环保袋</a:t>
            </a:r>
            <a:endParaRPr lang="zh-CN" altLang="en-US"/>
          </a:p>
          <a:p>
            <a:r>
              <a:rPr lang="zh-CN" altLang="en-US"/>
              <a:t>拒绝</a:t>
            </a:r>
            <a:r>
              <a:rPr lang="zh-CN" altLang="en-US"/>
              <a:t>过度包装</a:t>
            </a:r>
            <a:endParaRPr lang="zh-CN" altLang="en-US"/>
          </a:p>
          <a:p>
            <a:r>
              <a:rPr lang="zh-CN" altLang="en-US"/>
              <a:t>节约用水</a:t>
            </a:r>
            <a:r>
              <a:rPr lang="en-US" altLang="zh-CN"/>
              <a:t>          </a:t>
            </a:r>
            <a:r>
              <a:rPr lang="zh-CN" altLang="en-US"/>
              <a:t>使用节能</a:t>
            </a:r>
            <a:r>
              <a:rPr lang="zh-CN" altLang="en-US"/>
              <a:t>家电</a:t>
            </a:r>
            <a:endParaRPr lang="zh-CN" altLang="en-US"/>
          </a:p>
          <a:p>
            <a:r>
              <a:rPr lang="zh-CN" altLang="en-US"/>
              <a:t>双面打印</a:t>
            </a:r>
            <a:r>
              <a:rPr lang="en-US" altLang="zh-CN"/>
              <a:t>  </a:t>
            </a:r>
            <a:r>
              <a:rPr lang="zh-CN" altLang="en-US"/>
              <a:t>节约用纸</a:t>
            </a:r>
            <a:endParaRPr lang="zh-CN" altLang="en-US"/>
          </a:p>
          <a:p>
            <a:r>
              <a:rPr lang="zh-CN" altLang="en-US"/>
              <a:t>垃圾分类</a:t>
            </a:r>
            <a:endParaRPr lang="zh-CN" altLang="en-US"/>
          </a:p>
          <a:p>
            <a:r>
              <a:rPr lang="zh-CN" altLang="en-US"/>
              <a:t>光盘行动</a:t>
            </a:r>
            <a:endParaRPr lang="zh-CN" altLang="en-US"/>
          </a:p>
          <a:p>
            <a:r>
              <a:rPr lang="zh-CN" altLang="en-US"/>
              <a:t>回收旧物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你参与过什么</a:t>
            </a:r>
            <a:r>
              <a:rPr lang="zh-CN" altLang="en-US"/>
              <a:t>环保活动？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去公园、海边</a:t>
            </a:r>
            <a:r>
              <a:rPr lang="zh-CN" altLang="en-US"/>
              <a:t>捡垃圾</a:t>
            </a:r>
            <a:endParaRPr lang="zh-CN" altLang="en-US"/>
          </a:p>
          <a:p>
            <a:endParaRPr lang="zh-CN" altLang="en-US"/>
          </a:p>
          <a:p>
            <a:r>
              <a:rPr lang="zh-CN" altLang="en-US" sz="4000">
                <a:latin typeface="Aa楷书拼音" panose="02010600010101010101" charset="-122"/>
                <a:ea typeface="Aa楷书拼音" panose="02010600010101010101" charset="-122"/>
              </a:rPr>
              <a:t>捐赠</a:t>
            </a:r>
            <a:r>
              <a:rPr lang="zh-CN" altLang="en-US"/>
              <a:t>自己的旧书、</a:t>
            </a:r>
            <a:r>
              <a:rPr lang="zh-CN" altLang="en-US"/>
              <a:t>旧衣服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参与</a:t>
            </a:r>
            <a:r>
              <a:rPr lang="zh-CN" altLang="en-US"/>
              <a:t>植树活动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30420" y="4657090"/>
            <a:ext cx="29311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直</a:t>
            </a:r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   </a:t>
            </a:r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植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11267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Part2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2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第十四课 保护地球母亲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词汇（二）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2291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2304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305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27984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restroom, bathroom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1004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卫生间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11899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dirty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脏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16986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be sorry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抱歉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13760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empty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空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201295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wèishēngjiān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81915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zāng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13684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bàoqiàn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8337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kōng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词汇（一）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4099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4121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22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562100"/>
            <a:ext cx="31375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v.to go on a business trip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570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出差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286000"/>
            <a:ext cx="10718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towel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298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毛巾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009900"/>
            <a:ext cx="16471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toothpaste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0178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牙膏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3683000"/>
            <a:ext cx="247650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heavy, weighty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36909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重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573213"/>
            <a:ext cx="13119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chūchāi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290763"/>
            <a:ext cx="114109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máojīn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009900"/>
            <a:ext cx="107442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yágāo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3683000"/>
            <a:ext cx="9874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zhòng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562725" y="4381500"/>
            <a:ext cx="344932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be okay, to be all right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573338" y="43894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行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4038600" y="4381500"/>
            <a:ext cx="68834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xíng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562725" y="5029200"/>
            <a:ext cx="303466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save, to economize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2573338" y="50371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省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4038600" y="5029200"/>
            <a:ext cx="98361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shěng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6600825" y="5676900"/>
            <a:ext cx="15538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pollute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2611438" y="56848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污染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076700" y="5676900"/>
            <a:ext cx="101473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wūrǎn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  <p:bldP spid="132" grpId="0" animBg="1" advAuto="1000"/>
      <p:bldP spid="133" grpId="0" animBg="1" advAuto="1000"/>
      <p:bldP spid="134" grpId="0" animBg="1" advAuto="1000"/>
      <p:bldP spid="135" grpId="0" animBg="1" advAuto="1000"/>
      <p:bldP spid="136" grpId="0" animBg="1" advAuto="1000"/>
      <p:bldP spid="137" grpId="0" animBg="1" advAuto="1000"/>
      <p:bldP spid="138" grpId="0" animBg="1" advAuto="1000"/>
      <p:bldP spid="139" grpId="0" animBg="1" advAuto="1000"/>
      <p:bldP spid="140" grpId="0" animBg="1" advAuto="1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Shape 133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词汇（二）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3315" name="Group 136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3328" name="Shape 134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29" name="Shape 135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37" name="Shape 137"/>
          <p:cNvSpPr/>
          <p:nvPr/>
        </p:nvSpPr>
        <p:spPr>
          <a:xfrm>
            <a:off x="6546850" y="1892300"/>
            <a:ext cx="8521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box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盒子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6562725" y="2667000"/>
            <a:ext cx="21386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throw away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2573338" y="2679700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扔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6562725" y="3454400"/>
            <a:ext cx="22739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prep. by means of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573338" y="34623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以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6562725" y="4229100"/>
            <a:ext cx="108902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speed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速度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043363" y="1903413"/>
            <a:ext cx="6648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hézi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4038600" y="2671763"/>
            <a:ext cx="7708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rēng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038600" y="3454400"/>
            <a:ext cx="3625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yǐ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4038600" y="4229100"/>
            <a:ext cx="7880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sùdù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37" grpId="0" animBg="1" advAuto="1000"/>
      <p:bldP spid="138" grpId="0" animBg="1" advAuto="1000"/>
      <p:bldP spid="139" grpId="0" animBg="1" advAuto="1000"/>
      <p:bldP spid="140" grpId="0" animBg="1" advAuto="1000"/>
      <p:bldP spid="141" grpId="0" animBg="1" advAuto="1000"/>
      <p:bldP spid="142" grpId="0" animBg="1" advAuto="1000"/>
      <p:bldP spid="143" grpId="0" animBg="1" advAuto="1000"/>
      <p:bldP spid="144" grpId="0" animBg="1" advAuto="1000"/>
      <p:bldP spid="145" grpId="0" animBg="1" advAuto="1000"/>
      <p:bldP spid="146" grpId="0" animBg="1" advAuto="1000"/>
      <p:bldP spid="147" grpId="0" animBg="1" advAuto="1000"/>
      <p:bldP spid="148" grpId="0" animBg="1" advAuto="1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n.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restroom, bathroom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这间宾馆的卫生间非常漂亮且干净。</a:t>
            </a:r>
            <a:endParaRPr lang="en-US" altLang="zh-TW" sz="2800" dirty="0"/>
          </a:p>
        </p:txBody>
      </p:sp>
      <p:pic>
        <p:nvPicPr>
          <p:cNvPr id="4" name="Picture 4" descr="这才是漂亮的卫生间装修，你家的只能叫厕所，快学起来吧！_效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28" y="2432683"/>
            <a:ext cx="6341144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925445" y="1729105"/>
            <a:ext cx="108585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够</a:t>
            </a:r>
            <a:r>
              <a:rPr lang="zh-TW" altLang="en-US" dirty="0"/>
              <a:t> </a:t>
            </a:r>
            <a:r>
              <a:rPr lang="en-US" altLang="zh-TW" dirty="0"/>
              <a:t>v./adv.    enough  </a:t>
            </a:r>
            <a:r>
              <a:rPr lang="en-US" altLang="zh-TW" dirty="0"/>
              <a:t>satisfied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zh-TW" dirty="0"/>
              <a:t>觉得满意</a:t>
            </a:r>
            <a:endParaRPr lang="zh-TW" altLang="en-US" dirty="0"/>
          </a:p>
          <a:p>
            <a:r>
              <a:rPr lang="zh-TW" altLang="en-US" dirty="0"/>
              <a:t>达到标准</a:t>
            </a:r>
            <a:endParaRPr lang="en-US" altLang="zh-TW" dirty="0"/>
          </a:p>
          <a:p>
            <a:r>
              <a:rPr lang="zh-TW" altLang="en-US" dirty="0"/>
              <a:t>多余或等于</a:t>
            </a:r>
            <a:endParaRPr lang="en-US" altLang="zh-TW" dirty="0"/>
          </a:p>
          <a:p>
            <a:endParaRPr lang="en-US" altLang="zh-TW" dirty="0"/>
          </a:p>
          <a:p>
            <a:r>
              <a:rPr lang="zh-CN" altLang="zh-TW" dirty="0">
                <a:highlight>
                  <a:srgbClr val="FFFF00"/>
                </a:highlight>
              </a:rPr>
              <a:t>不太够</a:t>
            </a:r>
            <a:r>
              <a:rPr lang="en-US" altLang="zh-CN" dirty="0">
                <a:highlight>
                  <a:srgbClr val="FFFF00"/>
                </a:highlight>
              </a:rPr>
              <a:t> </a:t>
            </a:r>
            <a:r>
              <a:rPr lang="en-US" altLang="zh-CN" dirty="0"/>
              <a:t>       </a:t>
            </a:r>
            <a:r>
              <a:rPr lang="zh-CN" altLang="en-US" dirty="0">
                <a:highlight>
                  <a:srgbClr val="FFFF00"/>
                </a:highlight>
              </a:rPr>
              <a:t>太不够意思了！（你这人小气，没把我</a:t>
            </a:r>
            <a:r>
              <a:rPr lang="zh-CN" altLang="en-US" dirty="0">
                <a:highlight>
                  <a:srgbClr val="FFFF00"/>
                </a:highlight>
              </a:rPr>
              <a:t>当朋友）</a:t>
            </a:r>
            <a:endParaRPr lang="zh-TW" altLang="en-US" dirty="0">
              <a:highlight>
                <a:srgbClr val="FFFF00"/>
              </a:highlight>
            </a:endParaRPr>
          </a:p>
          <a:p>
            <a:r>
              <a:rPr lang="zh-TW" altLang="en-US" dirty="0"/>
              <a:t>不够</a:t>
            </a:r>
            <a:endParaRPr lang="en-US" altLang="zh-TW" dirty="0"/>
          </a:p>
          <a:p>
            <a:r>
              <a:rPr lang="zh-TW" altLang="en-US" dirty="0"/>
              <a:t>够了</a:t>
            </a:r>
            <a:endParaRPr lang="en-US" altLang="zh-TW" dirty="0"/>
          </a:p>
          <a:p>
            <a:r>
              <a:rPr lang="zh-TW" altLang="en-US" dirty="0"/>
              <a:t>太够了</a:t>
            </a:r>
            <a:r>
              <a:rPr lang="en-US" altLang="zh-TW" dirty="0"/>
              <a:t>/</a:t>
            </a:r>
            <a:r>
              <a:rPr lang="zh-TW" altLang="en-US" dirty="0"/>
              <a:t>很够了</a:t>
            </a:r>
            <a:endParaRPr lang="en-US" altLang="zh-TW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不太够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我每个月的生活费只有三千，</a:t>
            </a:r>
            <a:r>
              <a:rPr lang="zh-CN" altLang="en-US"/>
              <a:t>不太够用。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一碗饭对我来说</a:t>
            </a:r>
            <a:r>
              <a:rPr lang="zh-CN" altLang="en-US"/>
              <a:t>不太够吃。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给你一万块够了</a:t>
            </a:r>
            <a:r>
              <a:rPr lang="zh-CN" altLang="en-US"/>
              <a:t>吗？</a:t>
            </a:r>
            <a:endParaRPr lang="zh-CN" altLang="en-US"/>
          </a:p>
          <a:p>
            <a:r>
              <a:rPr lang="zh-CN" altLang="en-US"/>
              <a:t>不太够。（想说不够，但不好意思，说不太够</a:t>
            </a:r>
            <a:r>
              <a:rPr lang="zh-CN" altLang="en-US"/>
              <a:t>委婉一点）</a:t>
            </a:r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够</a:t>
            </a:r>
            <a:r>
              <a:rPr lang="zh-TW" altLang="en-US" dirty="0"/>
              <a:t> </a:t>
            </a:r>
            <a:r>
              <a:rPr lang="en-US" altLang="zh-TW" dirty="0"/>
              <a:t>v./adv.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出差的这</a:t>
            </a:r>
            <a:r>
              <a:rPr lang="zh-TW" altLang="en-US" dirty="0"/>
              <a:t>几天带这些衣服应该够了。</a:t>
            </a:r>
            <a:endParaRPr lang="en-US" altLang="zh-TW" sz="2800" dirty="0"/>
          </a:p>
        </p:txBody>
      </p:sp>
      <p:pic>
        <p:nvPicPr>
          <p:cNvPr id="1026" name="Picture 2" descr="如何收拾行李？11个小贴士让你的行李箱能收更多物品！ - DS 旅食誌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95696"/>
            <a:ext cx="7010400" cy="43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够</a:t>
            </a:r>
            <a:r>
              <a:rPr lang="zh-TW" altLang="en-US" dirty="0"/>
              <a:t> </a:t>
            </a:r>
            <a:r>
              <a:rPr lang="en-US" altLang="zh-TW" dirty="0"/>
              <a:t>v./adv.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他做的饭太少了，不够大家吃。</a:t>
            </a:r>
            <a:endParaRPr lang="en-US" altLang="zh-TW" sz="2800" dirty="0"/>
          </a:p>
        </p:txBody>
      </p:sp>
      <p:pic>
        <p:nvPicPr>
          <p:cNvPr id="3074" name="Picture 2" descr="形容一桌好菜的句子,一桌好菜的说说,的句子_大山谷图库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89" y="2281906"/>
            <a:ext cx="5951621" cy="446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Shape 160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6147" name="Group 163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6153" name="Shape 161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154" name="Shape 162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64" name="Shape 164"/>
          <p:cNvSpPr/>
          <p:nvPr/>
        </p:nvSpPr>
        <p:spPr>
          <a:xfrm>
            <a:off x="5486400" y="1372394"/>
            <a:ext cx="4641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够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2228850" y="2124869"/>
            <a:ext cx="7731125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</a:t>
            </a:r>
            <a:r>
              <a:rPr lang="zh-CN" altLang="en-US" sz="2400">
                <a:latin typeface="Calibri" panose="020F0702030404030204" charset="0"/>
              </a:rPr>
              <a:t>客人来了，中国人一定要把家里最好吃的东西拿出来请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客人吃，并且让客人吃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够</a:t>
            </a:r>
            <a:r>
              <a:rPr lang="zh-CN" altLang="en-US" sz="2400">
                <a:latin typeface="Calibri" panose="020F0702030404030204" charset="0"/>
              </a:rPr>
              <a:t>、吃饱。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228850" y="3345498"/>
            <a:ext cx="7731125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</a:t>
            </a:r>
            <a:r>
              <a:rPr lang="zh-CN" altLang="en-US" sz="2400">
                <a:latin typeface="Calibri" panose="020F0702030404030204" charset="0"/>
              </a:rPr>
              <a:t>医生提醒我们，睡觉时间太长并不好，有时甚至会引起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头疼，一般睡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够</a:t>
            </a:r>
            <a:r>
              <a:rPr lang="zh-CN" altLang="en-US" sz="2400">
                <a:latin typeface="Calibri" panose="020F0702030404030204" charset="0"/>
              </a:rPr>
              <a:t>八小时就可以了。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2228850" y="4459288"/>
            <a:ext cx="7820025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400">
                <a:latin typeface="Calibri" panose="020F0702030404030204" charset="0"/>
              </a:rPr>
              <a:t>不用拿这些，宾馆都会免费提供的。再说，箱子已经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够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 重的了！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2228850" y="5688648"/>
            <a:ext cx="7820025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4. </a:t>
            </a:r>
            <a:r>
              <a:rPr lang="zh-CN" altLang="en-US" sz="2400">
                <a:latin typeface="Calibri" panose="020F0702030404030204" charset="0"/>
              </a:rPr>
              <a:t>有的人害怕失败，无法接受失败。这不仅是因为他们不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 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够</a:t>
            </a:r>
            <a:r>
              <a:rPr lang="zh-CN" altLang="en-US" sz="2400">
                <a:latin typeface="Calibri" panose="020F0702030404030204" charset="0"/>
              </a:rPr>
              <a:t>勇敢，还因为他们对自己要求太高。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64" grpId="0" animBg="1" advAuto="1000"/>
      <p:bldP spid="165" grpId="0" animBg="1" advAuto="1000"/>
      <p:bldP spid="166" grpId="0" animBg="1" advAuto="1000"/>
      <p:bldP spid="167" grpId="0" animBg="1" advAuto="1000"/>
      <p:bldP spid="168" grpId="0" animBg="1" advAuto="1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够</a:t>
            </a:r>
            <a:r>
              <a:rPr lang="zh-TW" altLang="en-US" dirty="0"/>
              <a:t> </a:t>
            </a:r>
            <a:r>
              <a:rPr lang="en-US" altLang="zh-TW" dirty="0"/>
              <a:t>v./adv.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3735" y="1456055"/>
            <a:ext cx="11151235" cy="4351655"/>
          </a:xfrm>
        </p:spPr>
        <p:txBody>
          <a:bodyPr/>
          <a:lstStyle/>
          <a:p>
            <a:r>
              <a:rPr lang="zh-TW" altLang="en-US" dirty="0"/>
              <a:t>一个月要多少钱才够在布尔诺生活呢？</a:t>
            </a:r>
            <a:r>
              <a:rPr lang="en-US" altLang="zh-TW" dirty="0"/>
              <a:t>     </a:t>
            </a:r>
            <a:r>
              <a:rPr lang="zh-CN" altLang="en-US" dirty="0"/>
              <a:t>生活费</a:t>
            </a:r>
            <a:r>
              <a:rPr lang="en-US" altLang="zh-CN" dirty="0"/>
              <a:t>    </a:t>
            </a:r>
            <a:r>
              <a:rPr lang="zh-CN" altLang="en-US" dirty="0"/>
              <a:t>一万一</a:t>
            </a:r>
            <a:r>
              <a:rPr lang="en-US" altLang="zh-CN" dirty="0"/>
              <a:t>  </a:t>
            </a:r>
            <a:r>
              <a:rPr lang="zh-CN" altLang="en-US" dirty="0"/>
              <a:t>一万二</a:t>
            </a:r>
            <a:endParaRPr lang="zh-CN" altLang="en-US" dirty="0"/>
          </a:p>
          <a:p>
            <a:r>
              <a:rPr lang="zh-CN" altLang="en-US" dirty="0"/>
              <a:t>香港：健身房一千二</a:t>
            </a:r>
            <a:r>
              <a:rPr lang="en-US" altLang="zh-CN" dirty="0"/>
              <a:t> ~ </a:t>
            </a:r>
            <a:r>
              <a:rPr lang="zh-CN" altLang="en-US" dirty="0"/>
              <a:t>一千三</a:t>
            </a:r>
            <a:r>
              <a:rPr lang="en-US" altLang="zh-CN" dirty="0"/>
              <a:t>KC     </a:t>
            </a:r>
            <a:r>
              <a:rPr lang="zh-CN" altLang="en-US" dirty="0"/>
              <a:t>桑拿</a:t>
            </a:r>
            <a:endParaRPr lang="zh-CN" altLang="en-US" dirty="0"/>
          </a:p>
        </p:txBody>
      </p:sp>
      <p:pic>
        <p:nvPicPr>
          <p:cNvPr id="5122" name="Picture 2" descr="一個月存多少錢才算及格？過來人曝「先看這幾個條件」 - Money錢雜誌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14" y="2478087"/>
            <a:ext cx="7154171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70" name="Group 174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7180" name="Group 172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7182" name="Shape 170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83" name="Shape 171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7181" name="Shape 173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7171" name="Shape 175"/>
          <p:cNvSpPr/>
          <p:nvPr/>
        </p:nvSpPr>
        <p:spPr>
          <a:xfrm>
            <a:off x="1885950" y="1952308"/>
            <a:ext cx="84753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一共两百三十九块七。您付现金还是刷卡？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1885950" y="2675255"/>
            <a:ext cx="891349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你来得够准时的，正好8点。________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173605" y="4406265"/>
            <a:ext cx="36391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咱们俩肯定吃不了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7174" name="Shape 178"/>
          <p:cNvSpPr/>
          <p:nvPr/>
        </p:nvSpPr>
        <p:spPr>
          <a:xfrm>
            <a:off x="2084070" y="6029325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那就好，我还以为迟到了。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1980883" y="3481070"/>
            <a:ext cx="545274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这些菜够四个人吃了，________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2173605" y="5208905"/>
            <a:ext cx="4824413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我现金不够，还是刷卡吧。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9344025" y="1756410"/>
            <a:ext cx="1455420" cy="67564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no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7238683" y="2474278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6435408" y="3315970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1" grpId="1"/>
      <p:bldP spid="182" grpId="0"/>
      <p:bldP spid="182" grpId="1"/>
      <p:bldP spid="183" grpId="0"/>
      <p:bldP spid="18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adj.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dirty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近些年的沙滩都很脏，都是</a:t>
            </a:r>
            <a:r>
              <a:rPr lang="zh-CN" altLang="zh-TW" dirty="0"/>
              <a:t>游客</a:t>
            </a:r>
            <a:r>
              <a:rPr lang="zh-TW" altLang="en-US" dirty="0"/>
              <a:t>留下来的垃圾。</a:t>
            </a:r>
            <a:endParaRPr lang="zh-TW" altLang="en-US" dirty="0"/>
          </a:p>
        </p:txBody>
      </p:sp>
      <p:pic>
        <p:nvPicPr>
          <p:cNvPr id="8194" name="Picture 2" descr="海灘的美麗與哀愁|最新文章 - 科技大觀園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92" y="2506662"/>
            <a:ext cx="6038015" cy="42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010660" y="1691005"/>
            <a:ext cx="44259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go on a business trip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他明天要去布拉格出差，大概要到星期六才能回来。</a:t>
            </a:r>
            <a:endParaRPr lang="en-US" altLang="zh-TW" sz="2800" dirty="0"/>
          </a:p>
        </p:txBody>
      </p:sp>
      <p:pic>
        <p:nvPicPr>
          <p:cNvPr id="4" name="Picture 2" descr="那些经常出差的工作，每天全国各地到处跑，你有没有羡慕呢？|出差|旅游|武侯祠_新浪新闻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19" y="2368020"/>
            <a:ext cx="5306962" cy="43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034155" y="1708785"/>
            <a:ext cx="84455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adj.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dirty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地球上很多河流因为污染变得很脏。</a:t>
            </a:r>
            <a:endParaRPr lang="en-US" altLang="zh-TW" sz="2800" dirty="0"/>
          </a:p>
        </p:txBody>
      </p:sp>
      <p:pic>
        <p:nvPicPr>
          <p:cNvPr id="4" name="Picture 2" descr="世界上最肮脏污浊的河流，印度恒河都自叹不如_凤凰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76" y="2385734"/>
            <a:ext cx="6574648" cy="43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144260" y="1756410"/>
            <a:ext cx="58356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 to be sorry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他因为迟到了十几分钟，觉得很抱歉。</a:t>
            </a:r>
            <a:endParaRPr lang="en-US" altLang="zh-TW" sz="2800" dirty="0"/>
          </a:p>
        </p:txBody>
      </p:sp>
      <p:pic>
        <p:nvPicPr>
          <p:cNvPr id="4" name="Picture 2" descr="抱歉遲到了-插圖素材[7609328] - PIXTA圖庫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53" y="2287582"/>
            <a:ext cx="42862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183630" y="1724025"/>
            <a:ext cx="72390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adj.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empty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地上有一堆空酒瓶，看来他真的喝了很多酒。</a:t>
            </a:r>
            <a:endParaRPr lang="en-US" altLang="zh-TW" sz="2800" dirty="0"/>
          </a:p>
        </p:txBody>
      </p:sp>
      <p:pic>
        <p:nvPicPr>
          <p:cNvPr id="5" name="Picture 2" descr="新空酒瓶- 比價撿便宜- 優惠與推薦- 2023年3月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79322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903220" y="1691005"/>
            <a:ext cx="44259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抱歉</a:t>
            </a:r>
            <a:r>
              <a:rPr lang="en-US" altLang="zh-TW" b="1" u="sng" dirty="0"/>
              <a:t>/</a:t>
            </a:r>
            <a:r>
              <a:rPr lang="zh-TW" altLang="en-US" b="1" u="sng" dirty="0"/>
              <a:t>道歉</a:t>
            </a:r>
            <a:r>
              <a:rPr lang="en-US" altLang="zh-TW" b="1" u="sng" dirty="0"/>
              <a:t>/</a:t>
            </a:r>
            <a:r>
              <a:rPr lang="zh-TW" altLang="en-US" b="1" u="sng" dirty="0"/>
              <a:t>对不起</a:t>
            </a:r>
            <a:r>
              <a:rPr lang="en-US" altLang="zh-TW" b="1" u="sng" dirty="0"/>
              <a:t>/</a:t>
            </a:r>
            <a:r>
              <a:rPr lang="zh-TW" altLang="en-US" b="1" u="sng" dirty="0"/>
              <a:t>不好意思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756900" cy="4351655"/>
          </a:xfrm>
        </p:spPr>
        <p:txBody>
          <a:bodyPr>
            <a:normAutofit lnSpcReduction="20000"/>
          </a:bodyPr>
          <a:lstStyle/>
          <a:p>
            <a:r>
              <a:rPr lang="zh-CN" altLang="zh-TW" dirty="0"/>
              <a:t>我要跟你</a:t>
            </a:r>
            <a:r>
              <a:rPr lang="zh-TW" altLang="en-US" dirty="0"/>
              <a:t>道个歉</a:t>
            </a:r>
            <a:endParaRPr lang="zh-TW" altLang="en-US" dirty="0"/>
          </a:p>
          <a:p>
            <a:r>
              <a:rPr lang="zh-CN" altLang="zh-TW" dirty="0"/>
              <a:t>我道过歉了。</a:t>
            </a:r>
            <a:endParaRPr lang="en-US" altLang="zh-TW" dirty="0"/>
          </a:p>
          <a:p>
            <a:r>
              <a:rPr lang="zh-TW" altLang="en-US" u="sng" dirty="0"/>
              <a:t>跟</a:t>
            </a:r>
            <a:r>
              <a:rPr lang="en-US" altLang="zh-TW" u="sng" dirty="0"/>
              <a:t>…</a:t>
            </a:r>
            <a:r>
              <a:rPr lang="zh-TW" altLang="en-US" u="sng" dirty="0"/>
              <a:t>道歉</a:t>
            </a:r>
            <a:r>
              <a:rPr lang="en-US" altLang="zh-TW" u="sng" dirty="0"/>
              <a:t>/</a:t>
            </a:r>
            <a:r>
              <a:rPr lang="zh-TW" altLang="en-US" u="sng" dirty="0"/>
              <a:t>向</a:t>
            </a:r>
            <a:r>
              <a:rPr lang="en-US" altLang="zh-TW" u="sng" dirty="0"/>
              <a:t>…</a:t>
            </a:r>
            <a:r>
              <a:rPr lang="zh-TW" altLang="en-US" u="sng" dirty="0"/>
              <a:t>道歉</a:t>
            </a:r>
            <a:r>
              <a:rPr lang="en-US" altLang="zh-TW" u="sng" dirty="0"/>
              <a:t>/</a:t>
            </a:r>
            <a:r>
              <a:rPr lang="zh-TW" altLang="en-US" u="sng" dirty="0"/>
              <a:t>欠</a:t>
            </a:r>
            <a:r>
              <a:rPr lang="en-US" altLang="zh-TW" u="sng" dirty="0"/>
              <a:t>…</a:t>
            </a:r>
            <a:r>
              <a:rPr lang="zh-CN" altLang="en-US" u="sng" dirty="0"/>
              <a:t>一个</a:t>
            </a:r>
            <a:r>
              <a:rPr lang="zh-TW" altLang="en-US" u="sng" dirty="0"/>
              <a:t>道歉</a:t>
            </a:r>
            <a:endParaRPr lang="en-US" altLang="zh-TW" u="sng" dirty="0"/>
          </a:p>
          <a:p>
            <a:endParaRPr lang="en-US" altLang="zh-TW" u="sng" dirty="0"/>
          </a:p>
          <a:p>
            <a:r>
              <a:rPr lang="zh-TW" altLang="en-US" u="sng" dirty="0"/>
              <a:t>抱歉：正式场合</a:t>
            </a:r>
            <a:r>
              <a:rPr lang="en-US" altLang="zh-TW" u="sng" dirty="0"/>
              <a:t>     </a:t>
            </a:r>
            <a:r>
              <a:rPr lang="zh-CN" altLang="en-US" u="sng" dirty="0"/>
              <a:t>我感到非常抱歉。</a:t>
            </a:r>
            <a:r>
              <a:rPr lang="en-US" altLang="zh-CN" u="sng" dirty="0"/>
              <a:t>  </a:t>
            </a:r>
            <a:r>
              <a:rPr lang="zh-CN" altLang="en-US" u="sng" dirty="0"/>
              <a:t>真抱歉，我马上给您安排。</a:t>
            </a:r>
            <a:endParaRPr lang="en-US" altLang="zh-TW" u="sng" dirty="0"/>
          </a:p>
          <a:p>
            <a:endParaRPr lang="en-US" altLang="zh-TW" u="sng" dirty="0"/>
          </a:p>
          <a:p>
            <a:r>
              <a:rPr lang="zh-TW" altLang="en-US" u="sng" dirty="0">
                <a:hlinkClick r:id="rId1"/>
              </a:rPr>
              <a:t>不好意思</a:t>
            </a:r>
            <a:r>
              <a:rPr lang="zh-TW" altLang="en-US" u="sng" dirty="0"/>
              <a:t>：最常用</a:t>
            </a:r>
            <a:r>
              <a:rPr lang="en-US" altLang="zh-TW" u="sng" dirty="0"/>
              <a:t>(</a:t>
            </a:r>
            <a:r>
              <a:rPr lang="zh-TW" altLang="en-US" u="sng" dirty="0"/>
              <a:t>口语</a:t>
            </a:r>
            <a:r>
              <a:rPr lang="en-US" altLang="zh-TW" u="sng" dirty="0"/>
              <a:t>)</a:t>
            </a:r>
            <a:r>
              <a:rPr lang="zh-TW" altLang="en-US" u="sng" dirty="0"/>
              <a:t>、最轻</a:t>
            </a:r>
            <a:endParaRPr lang="en-US" altLang="zh-TW" u="sng" dirty="0"/>
          </a:p>
          <a:p>
            <a:endParaRPr lang="en-US" altLang="zh-TW" u="sng" dirty="0"/>
          </a:p>
          <a:p>
            <a:r>
              <a:rPr lang="zh-TW" altLang="en-US" u="sng" dirty="0">
                <a:hlinkClick r:id="rId2"/>
              </a:rPr>
              <a:t>对不起</a:t>
            </a:r>
            <a:r>
              <a:rPr lang="zh-TW" altLang="en-US" u="sng" dirty="0"/>
              <a:t>：比较严重</a:t>
            </a:r>
            <a:r>
              <a:rPr lang="en-US" altLang="zh-TW" u="sng" dirty="0"/>
              <a:t>(</a:t>
            </a:r>
            <a:r>
              <a:rPr lang="zh-TW" altLang="en-US" u="sng" dirty="0"/>
              <a:t>口语</a:t>
            </a:r>
            <a:r>
              <a:rPr lang="en-US" altLang="zh-TW" u="sng" dirty="0"/>
              <a:t>) </a:t>
            </a:r>
            <a:r>
              <a:rPr lang="zh-TW" altLang="en-US" u="sng" dirty="0"/>
              <a:t>；正式场合</a:t>
            </a:r>
            <a:endParaRPr lang="en-US" altLang="zh-TW" u="sng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  </a:t>
            </a:r>
            <a:r>
              <a:rPr lang="en-US" altLang="zh-TW" dirty="0"/>
              <a:t>box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他拿了很多纸盒子去回收赚钱。</a:t>
            </a:r>
            <a:endParaRPr lang="zh-TW" altLang="en-US" dirty="0"/>
          </a:p>
        </p:txBody>
      </p:sp>
      <p:pic>
        <p:nvPicPr>
          <p:cNvPr id="1026" name="Picture 2" descr="用途廣需求高回收紙箱報紙好價- 地方- 花城最熱點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2358190"/>
            <a:ext cx="5999747" cy="413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326130" y="1691005"/>
            <a:ext cx="64389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丢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他很用力地把球丢了出去。</a:t>
            </a:r>
            <a:endParaRPr lang="en-US" altLang="zh-TW" sz="2800" dirty="0"/>
          </a:p>
        </p:txBody>
      </p:sp>
      <p:pic>
        <p:nvPicPr>
          <p:cNvPr id="5" name="Picture 2" descr="MLB／前賽揚巨投桑塔納本週開始丟球| ETtoday運動雲| ETtoday新聞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58" y="2439549"/>
            <a:ext cx="6128084" cy="40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668395" y="1783715"/>
            <a:ext cx="42227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丢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你丢过什么东西呢？有把它找回来吗</a:t>
            </a:r>
            <a:r>
              <a:rPr lang="zh-TW" altLang="en-US" dirty="0"/>
              <a:t>？</a:t>
            </a:r>
            <a:endParaRPr lang="en-US" altLang="zh-TW" sz="2800" dirty="0"/>
          </a:p>
        </p:txBody>
      </p:sp>
      <p:pic>
        <p:nvPicPr>
          <p:cNvPr id="22530" name="Picture 2" descr="日常生活中人为什么会丢东西？_钥匙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36" y="2478813"/>
            <a:ext cx="4411328" cy="43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534795" y="1691005"/>
            <a:ext cx="34290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扔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他把空盒子都扔出去了，房间突然变得很干净。</a:t>
            </a:r>
            <a:endParaRPr lang="en-US" altLang="zh-TW" sz="2800" dirty="0"/>
          </a:p>
        </p:txBody>
      </p:sp>
      <p:pic>
        <p:nvPicPr>
          <p:cNvPr id="6" name="Picture 2" descr="干净的房间里，藏着你的福气_生活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92" y="2343976"/>
            <a:ext cx="6724015" cy="451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286125" y="1691005"/>
            <a:ext cx="38290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“丢”</a:t>
            </a:r>
            <a:r>
              <a:rPr lang="en-US" altLang="zh-CN"/>
              <a:t>   </a:t>
            </a:r>
            <a:r>
              <a:rPr lang="zh-CN" altLang="en-US"/>
              <a:t>与</a:t>
            </a:r>
            <a:r>
              <a:rPr lang="en-US" altLang="zh-CN"/>
              <a:t>  </a:t>
            </a:r>
            <a:r>
              <a:rPr lang="zh-CN" altLang="en-US"/>
              <a:t>“</a:t>
            </a:r>
            <a:r>
              <a:rPr lang="zh-CN" altLang="en-US"/>
              <a:t>扔”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24635"/>
            <a:ext cx="10515600" cy="4954270"/>
          </a:xfrm>
        </p:spPr>
        <p:txBody>
          <a:bodyPr>
            <a:normAutofit fontScale="90000"/>
          </a:bodyPr>
          <a:p>
            <a:r>
              <a:rPr lang="zh-CN" altLang="en-US"/>
              <a:t>"丢"一般有失去或遗失的意思，常常用于无意识的行为</a:t>
            </a:r>
            <a:endParaRPr lang="zh-CN" altLang="en-US"/>
          </a:p>
          <a:p>
            <a:r>
              <a:rPr lang="zh-CN" altLang="en-US"/>
              <a:t>丢钥匙、</a:t>
            </a:r>
            <a:r>
              <a:rPr lang="zh-CN" altLang="en-US"/>
              <a:t>丢手机（不小心失去了钥匙）。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"扔"则有主动抛弃或丢弃的意思，常常用于有意识的行为</a:t>
            </a:r>
            <a:endParaRPr lang="zh-CN" altLang="en-US"/>
          </a:p>
          <a:p>
            <a:r>
              <a:rPr lang="zh-CN" altLang="en-US"/>
              <a:t>扔垃圾（主动把垃圾丢弃）。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如果从动作上区分，“扔”和“抛”比较像，可以往上扔也可以往下扔，而“丢”通常是向下的动作。（</a:t>
            </a:r>
            <a:r>
              <a:rPr lang="zh-CN" altLang="en-US"/>
              <a:t>仅作参考）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游戏“丢手绢”</a:t>
            </a:r>
            <a:r>
              <a:rPr lang="en-US" altLang="zh-CN"/>
              <a:t>      </a:t>
            </a:r>
            <a:r>
              <a:rPr lang="zh-CN" altLang="en-US" sz="4400">
                <a:latin typeface="Aa楷书拼音" panose="02010600010101010101" charset="-122"/>
                <a:ea typeface="Aa楷书拼音" panose="02010600010101010101" charset="-122"/>
              </a:rPr>
              <a:t>手绢</a:t>
            </a:r>
            <a:r>
              <a:rPr lang="en-US" altLang="zh-CN"/>
              <a:t> handkerchief</a:t>
            </a:r>
            <a:endParaRPr lang="en-US" altLang="zh-CN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TW" dirty="0"/>
              <a:t>断舍离</a:t>
            </a:r>
            <a:endParaRPr lang="zh-CN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你</a:t>
            </a:r>
            <a:r>
              <a:rPr lang="zh-CN" altLang="zh-TW" dirty="0"/>
              <a:t>有没有一些买了却从来没用过的东西？</a:t>
            </a:r>
            <a:endParaRPr lang="zh-CN" altLang="zh-TW" dirty="0"/>
          </a:p>
          <a:p>
            <a:endParaRPr lang="en-US" altLang="zh-TW" dirty="0"/>
          </a:p>
          <a:p>
            <a:r>
              <a:rPr lang="zh-TW" altLang="en-US" dirty="0"/>
              <a:t>你</a:t>
            </a:r>
            <a:r>
              <a:rPr lang="zh-CN" altLang="zh-TW" dirty="0"/>
              <a:t>如何处理</a:t>
            </a:r>
            <a:r>
              <a:rPr lang="zh-CN" altLang="zh-TW" dirty="0"/>
              <a:t>它们？</a:t>
            </a:r>
            <a:endParaRPr lang="zh-CN" altLang="zh-TW" dirty="0"/>
          </a:p>
          <a:p>
            <a:endParaRPr lang="zh-CN" altLang="zh-TW" dirty="0"/>
          </a:p>
          <a:p>
            <a:r>
              <a:rPr lang="zh-CN" altLang="zh-TW" dirty="0"/>
              <a:t>你认为我们应该</a:t>
            </a:r>
            <a:r>
              <a:rPr lang="zh-CN" altLang="zh-TW" dirty="0"/>
              <a:t>定时断舍离</a:t>
            </a:r>
            <a:r>
              <a:rPr lang="zh-CN" altLang="zh-TW" dirty="0"/>
              <a:t>吗？</a:t>
            </a:r>
            <a:endParaRPr lang="zh-CN" altLang="zh-TW" dirty="0"/>
          </a:p>
        </p:txBody>
      </p:sp>
      <p:pic>
        <p:nvPicPr>
          <p:cNvPr id="2050" name="Picture 2" descr="卡通扔垃圾男孩图片_其他_其他-图行天下素材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790" y="2456180"/>
            <a:ext cx="4012565" cy="39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	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towel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r>
              <a:rPr lang="zh-CN" altLang="zh-TW" sz="2800" dirty="0"/>
              <a:t>一些旅馆提供一次性毛巾</a:t>
            </a:r>
            <a:r>
              <a:rPr lang="zh-TW" altLang="en-US" sz="2800" dirty="0"/>
              <a:t>。</a:t>
            </a:r>
            <a:endParaRPr lang="en-US" altLang="zh-TW" sz="2800" dirty="0"/>
          </a:p>
        </p:txBody>
      </p:sp>
      <p:pic>
        <p:nvPicPr>
          <p:cNvPr id="4" name="Picture 2" descr="一次性毛巾浴巾_乾濕兩用| MINI YANG｜ 熱蠟除毛首選品牌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10" y="2290813"/>
            <a:ext cx="4567187" cy="45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378325" y="1691005"/>
            <a:ext cx="84455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以</a:t>
            </a:r>
            <a:r>
              <a:rPr lang="zh-TW" altLang="en-US" dirty="0"/>
              <a:t> </a:t>
            </a:r>
            <a:r>
              <a:rPr lang="en-US" altLang="zh-TW" dirty="0"/>
              <a:t>prep.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(prep.)</a:t>
            </a:r>
            <a:r>
              <a:rPr lang="zh-TW" altLang="en-US" dirty="0"/>
              <a:t>以</a:t>
            </a:r>
            <a:r>
              <a:rPr lang="en-US" altLang="zh-TW" dirty="0"/>
              <a:t>…V.</a:t>
            </a:r>
            <a:r>
              <a:rPr lang="zh-TW" altLang="en-US" dirty="0"/>
              <a:t>：用、拿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以</a:t>
            </a:r>
            <a:r>
              <a:rPr lang="en-US" altLang="zh-TW" dirty="0"/>
              <a:t>…</a:t>
            </a:r>
            <a:r>
              <a:rPr lang="zh-TW" altLang="en-US" dirty="0"/>
              <a:t>为</a:t>
            </a:r>
            <a:r>
              <a:rPr lang="en-US" altLang="zh-TW" dirty="0"/>
              <a:t>…</a:t>
            </a:r>
            <a:r>
              <a:rPr lang="zh-TW" altLang="en-US" dirty="0"/>
              <a:t>：把</a:t>
            </a:r>
            <a:r>
              <a:rPr lang="en-US" altLang="zh-TW" dirty="0"/>
              <a:t>…</a:t>
            </a:r>
            <a:r>
              <a:rPr lang="zh-TW" altLang="en-US" dirty="0"/>
              <a:t>作为</a:t>
            </a:r>
            <a:r>
              <a:rPr lang="en-US" altLang="zh-TW" dirty="0"/>
              <a:t>…/</a:t>
            </a:r>
            <a:r>
              <a:rPr lang="zh-TW" altLang="en-US" dirty="0"/>
              <a:t>认为</a:t>
            </a:r>
            <a:r>
              <a:rPr lang="en-US" altLang="zh-TW" dirty="0"/>
              <a:t>…</a:t>
            </a:r>
            <a:r>
              <a:rPr lang="zh-TW" altLang="en-US" dirty="0"/>
              <a:t>是</a:t>
            </a:r>
            <a:r>
              <a:rPr lang="en-US" altLang="zh-TW" dirty="0"/>
              <a:t>…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(conj.) </a:t>
            </a:r>
            <a:r>
              <a:rPr lang="zh-TW" altLang="en-US" dirty="0"/>
              <a:t>以：用来</a:t>
            </a:r>
            <a:r>
              <a:rPr lang="en-US" altLang="zh-TW" dirty="0"/>
              <a:t>/</a:t>
            </a:r>
            <a:r>
              <a:rPr lang="zh-TW" altLang="en-US" dirty="0"/>
              <a:t>为的是</a:t>
            </a:r>
            <a:endParaRPr lang="zh-TW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(prep.)</a:t>
            </a:r>
            <a:r>
              <a:rPr lang="zh-TW" altLang="en-US" dirty="0"/>
              <a:t>以</a:t>
            </a:r>
            <a:r>
              <a:rPr lang="en-US" altLang="zh-TW" dirty="0"/>
              <a:t>…V.</a:t>
            </a:r>
            <a:r>
              <a:rPr lang="zh-TW" altLang="en-US" dirty="0"/>
              <a:t>：用、拿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</a:t>
            </a:r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最快的速度跑到学校，避免迟到。</a:t>
            </a:r>
            <a:endParaRPr lang="en-US" altLang="zh-TW" sz="2800" dirty="0"/>
          </a:p>
        </p:txBody>
      </p:sp>
      <p:pic>
        <p:nvPicPr>
          <p:cNvPr id="4" name="Picture 2" descr="进教室图片_进教室素材_进教室高清图片_摄图网图片下载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54" y="2336097"/>
            <a:ext cx="614989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(prep.)</a:t>
            </a:r>
            <a:r>
              <a:rPr lang="zh-TW" altLang="en-US" dirty="0"/>
              <a:t>以</a:t>
            </a:r>
            <a:r>
              <a:rPr lang="en-US" altLang="zh-TW" dirty="0"/>
              <a:t>…V.</a:t>
            </a:r>
            <a:r>
              <a:rPr lang="zh-TW" altLang="en-US" dirty="0"/>
              <a:t>：用、拿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他们的能力很难完成那件事。</a:t>
            </a:r>
            <a:endParaRPr lang="en-US" altLang="zh-TW" sz="2800" dirty="0"/>
          </a:p>
        </p:txBody>
      </p:sp>
      <p:pic>
        <p:nvPicPr>
          <p:cNvPr id="5" name="Picture 2" descr="夏语心开腿被压床上疯传拍性爱片“戏院天后”郎祖筠做这件事被老公抓包_申博Sunbet官网-北京思普特科技有限公司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35" y="2524104"/>
            <a:ext cx="7364729" cy="39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(prep.)</a:t>
            </a:r>
            <a:r>
              <a:rPr lang="zh-TW" altLang="en-US" dirty="0"/>
              <a:t>以</a:t>
            </a:r>
            <a:r>
              <a:rPr lang="en-US" altLang="zh-TW" dirty="0"/>
              <a:t>…V.</a:t>
            </a:r>
            <a:r>
              <a:rPr lang="zh-TW" altLang="en-US" dirty="0"/>
              <a:t>：用、拿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现在很多人会</a:t>
            </a:r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多走路或多搭公共交通工具</a:t>
            </a:r>
            <a:r>
              <a:rPr lang="zh-CN" altLang="zh-TW" sz="2800" dirty="0">
                <a:highlight>
                  <a:srgbClr val="FFFF00"/>
                </a:highlight>
              </a:rPr>
              <a:t>的方式</a:t>
            </a:r>
            <a:r>
              <a:rPr lang="zh-TW" altLang="en-US" sz="2800" dirty="0"/>
              <a:t>来保护地球。</a:t>
            </a:r>
            <a:endParaRPr lang="en-US" altLang="zh-TW" sz="2800" dirty="0"/>
          </a:p>
        </p:txBody>
      </p:sp>
      <p:pic>
        <p:nvPicPr>
          <p:cNvPr id="4" name="Picture 4" descr="搭乘公車時該遵守的禮儀- 台北市立西松高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06" y="2345070"/>
            <a:ext cx="6148388" cy="41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022080" y="3210560"/>
            <a:ext cx="29311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搭</a:t>
            </a:r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   </a:t>
            </a:r>
            <a:r>
              <a:rPr lang="zh-CN" altLang="en-US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塔</a:t>
            </a:r>
            <a:endParaRPr lang="zh-CN" altLang="en-US" sz="72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A</a:t>
            </a:r>
            <a:r>
              <a:rPr lang="zh-TW" altLang="en-US" dirty="0"/>
              <a:t>为</a:t>
            </a:r>
            <a:r>
              <a:rPr lang="en-US" altLang="zh-TW" dirty="0"/>
              <a:t>B</a:t>
            </a:r>
            <a:r>
              <a:rPr lang="zh-TW" altLang="en-US" dirty="0"/>
              <a:t>：把</a:t>
            </a:r>
            <a:r>
              <a:rPr lang="en-US" altLang="zh-TW" dirty="0"/>
              <a:t>A</a:t>
            </a:r>
            <a:r>
              <a:rPr lang="zh-TW" altLang="en-US" dirty="0"/>
              <a:t>作为</a:t>
            </a:r>
            <a:r>
              <a:rPr lang="en-US" altLang="zh-TW" dirty="0"/>
              <a:t>B/</a:t>
            </a:r>
            <a:r>
              <a:rPr lang="zh-TW" altLang="en-US" dirty="0"/>
              <a:t>认为</a:t>
            </a:r>
            <a:r>
              <a:rPr lang="en-US" altLang="zh-TW" dirty="0"/>
              <a:t>A</a:t>
            </a:r>
            <a:r>
              <a:rPr lang="zh-TW" altLang="en-US" dirty="0"/>
              <a:t>是</a:t>
            </a:r>
            <a:r>
              <a:rPr lang="en-US" altLang="zh-TW" dirty="0"/>
              <a:t>B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他工作太认真了，已经</a:t>
            </a:r>
            <a:r>
              <a:rPr lang="zh-TW" altLang="en-US" sz="2800" dirty="0">
                <a:solidFill>
                  <a:srgbClr val="FF0000"/>
                </a:solidFill>
              </a:rPr>
              <a:t>以</a:t>
            </a:r>
            <a:r>
              <a:rPr lang="zh-TW" altLang="en-US" sz="2800" dirty="0"/>
              <a:t>公司</a:t>
            </a:r>
            <a:r>
              <a:rPr lang="zh-TW" altLang="en-US" sz="2800" dirty="0">
                <a:solidFill>
                  <a:srgbClr val="FF0000"/>
                </a:solidFill>
              </a:rPr>
              <a:t>为</a:t>
            </a:r>
            <a:r>
              <a:rPr lang="zh-TW" altLang="en-US" sz="2800" dirty="0"/>
              <a:t>家了。</a:t>
            </a:r>
            <a:endParaRPr lang="en-US" altLang="zh-TW" sz="2800" dirty="0"/>
          </a:p>
        </p:txBody>
      </p:sp>
      <p:pic>
        <p:nvPicPr>
          <p:cNvPr id="4" name="Picture 2" descr="睡在辦公室：這已成為中國科技創業公司文化| 職場風雲| 論壇|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31" y="2527763"/>
            <a:ext cx="6247938" cy="41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A</a:t>
            </a:r>
            <a:r>
              <a:rPr lang="zh-TW" altLang="en-US" dirty="0"/>
              <a:t>为</a:t>
            </a:r>
            <a:r>
              <a:rPr lang="en-US" altLang="zh-TW" dirty="0"/>
              <a:t>B</a:t>
            </a:r>
            <a:r>
              <a:rPr lang="zh-TW" altLang="en-US" dirty="0"/>
              <a:t>：把</a:t>
            </a:r>
            <a:r>
              <a:rPr lang="en-US" altLang="zh-TW" dirty="0"/>
              <a:t>A</a:t>
            </a:r>
            <a:r>
              <a:rPr lang="zh-TW" altLang="en-US" dirty="0"/>
              <a:t>作为</a:t>
            </a:r>
            <a:r>
              <a:rPr lang="en-US" altLang="zh-TW" dirty="0"/>
              <a:t>B/</a:t>
            </a:r>
            <a:r>
              <a:rPr lang="zh-TW" altLang="en-US" dirty="0"/>
              <a:t>认为</a:t>
            </a:r>
            <a:r>
              <a:rPr lang="en-US" altLang="zh-TW" dirty="0"/>
              <a:t>A</a:t>
            </a:r>
            <a:r>
              <a:rPr lang="zh-TW" altLang="en-US" dirty="0"/>
              <a:t>是</a:t>
            </a:r>
            <a:r>
              <a:rPr lang="en-US" altLang="zh-TW" dirty="0"/>
              <a:t>B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他很喜欢帮助别人，他</a:t>
            </a:r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帮助别人</a:t>
            </a:r>
            <a:r>
              <a:rPr lang="zh-TW" altLang="en-US" sz="2800" dirty="0">
                <a:highlight>
                  <a:srgbClr val="FFFF00"/>
                </a:highlight>
              </a:rPr>
              <a:t>为</a:t>
            </a:r>
            <a:r>
              <a:rPr lang="zh-TW" altLang="en-US" sz="2800" dirty="0"/>
              <a:t>自己的快乐。</a:t>
            </a:r>
            <a:endParaRPr lang="en-US" altLang="zh-TW" sz="2800" dirty="0"/>
          </a:p>
        </p:txBody>
      </p:sp>
      <p:pic>
        <p:nvPicPr>
          <p:cNvPr id="5" name="Picture 2" descr="助人最快樂｜大紀元時報香港｜獨立敢言的良心媒體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62" y="2357682"/>
            <a:ext cx="4909275" cy="490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A</a:t>
            </a:r>
            <a:r>
              <a:rPr lang="zh-TW" altLang="en-US" dirty="0"/>
              <a:t>为</a:t>
            </a:r>
            <a:r>
              <a:rPr lang="en-US" altLang="zh-TW" dirty="0"/>
              <a:t>B</a:t>
            </a:r>
            <a:r>
              <a:rPr lang="zh-TW" altLang="en-US" dirty="0"/>
              <a:t>：把</a:t>
            </a:r>
            <a:r>
              <a:rPr lang="en-US" altLang="zh-TW" dirty="0"/>
              <a:t>A</a:t>
            </a:r>
            <a:r>
              <a:rPr lang="zh-TW" altLang="en-US" dirty="0"/>
              <a:t>作为</a:t>
            </a:r>
            <a:r>
              <a:rPr lang="en-US" altLang="zh-TW" dirty="0"/>
              <a:t>B/</a:t>
            </a:r>
            <a:r>
              <a:rPr lang="zh-TW" altLang="en-US" dirty="0"/>
              <a:t>认为</a:t>
            </a:r>
            <a:r>
              <a:rPr lang="en-US" altLang="zh-TW" dirty="0"/>
              <a:t>A</a:t>
            </a:r>
            <a:r>
              <a:rPr lang="zh-TW" altLang="en-US" dirty="0"/>
              <a:t>是</a:t>
            </a:r>
            <a:r>
              <a:rPr lang="en-US" altLang="zh-TW" dirty="0"/>
              <a:t>B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他中文非常好，已经可以</a:t>
            </a:r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中文</a:t>
            </a:r>
            <a:r>
              <a:rPr lang="zh-TW" altLang="en-US" sz="2800" dirty="0">
                <a:highlight>
                  <a:srgbClr val="FFFF00"/>
                </a:highlight>
              </a:rPr>
              <a:t>为</a:t>
            </a:r>
            <a:r>
              <a:rPr lang="zh-TW" altLang="en-US" sz="2800" dirty="0"/>
              <a:t>第二母语了。</a:t>
            </a:r>
            <a:endParaRPr lang="en-US" altLang="zh-TW" sz="2800" dirty="0"/>
          </a:p>
        </p:txBody>
      </p:sp>
      <p:pic>
        <p:nvPicPr>
          <p:cNvPr id="4" name="Picture 2" descr="大人聊天冷場怎麼辦？說話有趣的4心法牢記於心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51" y="2406082"/>
            <a:ext cx="7122697" cy="40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(conj.) A…</a:t>
            </a:r>
            <a:r>
              <a:rPr lang="zh-TW" altLang="en-US" dirty="0"/>
              <a:t>，以</a:t>
            </a:r>
            <a:r>
              <a:rPr lang="en-US" altLang="zh-TW" dirty="0"/>
              <a:t>B</a:t>
            </a:r>
            <a:r>
              <a:rPr lang="zh-TW" altLang="en-US" dirty="0"/>
              <a:t>：用来</a:t>
            </a:r>
            <a:r>
              <a:rPr lang="en-US" altLang="zh-TW" dirty="0"/>
              <a:t>/</a:t>
            </a:r>
            <a:r>
              <a:rPr lang="zh-TW" altLang="en-US" dirty="0"/>
              <a:t>为的是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她每天早上起床后都会泡一杯咖啡，</a:t>
            </a:r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开始她的一天。</a:t>
            </a:r>
            <a:endParaRPr lang="en-US" altLang="zh-TW" sz="2800" dirty="0"/>
          </a:p>
        </p:txBody>
      </p:sp>
      <p:pic>
        <p:nvPicPr>
          <p:cNvPr id="4" name="Picture 4" descr="在家也能喝到好咖啡的7種沖泡方法| 手沖咖啡| 法壓壺| 摩卡壺| 大紀元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13" y="2358625"/>
            <a:ext cx="2961373" cy="44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(conj.) A…</a:t>
            </a:r>
            <a:r>
              <a:rPr lang="zh-TW" altLang="en-US" dirty="0"/>
              <a:t>，以</a:t>
            </a:r>
            <a:r>
              <a:rPr lang="en-US" altLang="zh-TW" dirty="0"/>
              <a:t>B</a:t>
            </a:r>
            <a:r>
              <a:rPr lang="zh-TW" altLang="en-US" dirty="0"/>
              <a:t>：用来</a:t>
            </a:r>
            <a:r>
              <a:rPr lang="en-US" altLang="zh-TW" dirty="0"/>
              <a:t>/</a:t>
            </a:r>
            <a:r>
              <a:rPr lang="zh-TW" altLang="en-US" dirty="0"/>
              <a:t>为的是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政府决定增加环保税，</a:t>
            </a:r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保护地球。</a:t>
            </a:r>
            <a:endParaRPr lang="en-US" altLang="zh-TW" sz="2800" dirty="0"/>
          </a:p>
        </p:txBody>
      </p:sp>
      <p:pic>
        <p:nvPicPr>
          <p:cNvPr id="5" name="Picture 2" descr="中国首富何时会呼吁给自己加税？|企业家|加税|美国_新浪财经_新浪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32" y="2566336"/>
            <a:ext cx="6584136" cy="392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(conj.) A…</a:t>
            </a:r>
            <a:r>
              <a:rPr lang="zh-TW" altLang="en-US" dirty="0"/>
              <a:t>，以</a:t>
            </a:r>
            <a:r>
              <a:rPr lang="en-US" altLang="zh-TW" dirty="0"/>
              <a:t>B</a:t>
            </a:r>
            <a:r>
              <a:rPr lang="zh-TW" altLang="en-US" dirty="0"/>
              <a:t>：用来</a:t>
            </a:r>
            <a:r>
              <a:rPr lang="en-US" altLang="zh-TW" dirty="0"/>
              <a:t>/</a:t>
            </a:r>
            <a:r>
              <a:rPr lang="zh-TW" altLang="en-US" dirty="0"/>
              <a:t>为的是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这家酒店决定设计特别的房间，</a:t>
            </a:r>
            <a:r>
              <a:rPr lang="zh-TW" altLang="en-US" sz="2800" dirty="0">
                <a:highlight>
                  <a:srgbClr val="FFFF00"/>
                </a:highlight>
              </a:rPr>
              <a:t>以</a:t>
            </a:r>
            <a:r>
              <a:rPr lang="zh-TW" altLang="en-US" sz="2800" dirty="0"/>
              <a:t>吸引新的客人来。</a:t>
            </a:r>
            <a:endParaRPr lang="en-US" altLang="zh-TW" sz="2800" dirty="0"/>
          </a:p>
        </p:txBody>
      </p:sp>
      <p:pic>
        <p:nvPicPr>
          <p:cNvPr id="4" name="Picture 2" descr="特色房間- 海港酒店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2" y="2869314"/>
            <a:ext cx="4889567" cy="36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全球7間特色「透明屋度假房源」推薦，躺在房間內看極光、星空好浪漫！ | Vogue Taiw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93" y="2869315"/>
            <a:ext cx="6502035" cy="365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n.	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towel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r>
              <a:rPr lang="zh-TW" altLang="en-US" sz="2800" dirty="0"/>
              <a:t>她的那条毛巾已经用了好一段时间了。</a:t>
            </a:r>
            <a:endParaRPr lang="en-US" altLang="zh-TW" sz="2800" dirty="0"/>
          </a:p>
        </p:txBody>
      </p:sp>
      <p:pic>
        <p:nvPicPr>
          <p:cNvPr id="5" name="Picture 2" descr="毛巾美膚學|美肌保養-VOGUE時尚網| Vogue Taiw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65" y="2461853"/>
            <a:ext cx="7494470" cy="42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626360" y="1570355"/>
            <a:ext cx="62357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Shape 168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5363" name="Group 171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5369" name="Shape 169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70" name="Shape 170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72" name="Shape 172"/>
          <p:cNvSpPr/>
          <p:nvPr/>
        </p:nvSpPr>
        <p:spPr>
          <a:xfrm>
            <a:off x="5486400" y="1372394"/>
            <a:ext cx="4641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以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235200" y="2413001"/>
            <a:ext cx="7721600" cy="46037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</a:t>
            </a:r>
            <a:r>
              <a:rPr lang="zh-CN" altLang="en-US" sz="2400">
                <a:latin typeface="Calibri" panose="020F0702030404030204" charset="0"/>
              </a:rPr>
              <a:t>经理您放心，我一定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以</a:t>
            </a:r>
            <a:r>
              <a:rPr lang="zh-CN" altLang="en-US" sz="2400">
                <a:latin typeface="Calibri" panose="020F0702030404030204" charset="0"/>
              </a:rPr>
              <a:t>最快的速度完成。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235200" y="3085306"/>
            <a:ext cx="7983538" cy="107632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</a:t>
            </a:r>
            <a:r>
              <a:rPr lang="zh-CN" altLang="en-US" sz="2400">
                <a:latin typeface="Calibri" panose="020F0702030404030204" charset="0"/>
              </a:rPr>
              <a:t>事情做到“差不多”就觉得满意的人往往不会成功，只有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以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严格的标准来要求自己才会让自己变得更</a:t>
            </a:r>
            <a:r>
              <a:rPr lang="zh-CN" altLang="en-US" sz="4000">
                <a:latin typeface="Aa楷书拼音" panose="02010600010101010101" charset="-122"/>
                <a:ea typeface="Aa楷书拼音" panose="02010600010101010101" charset="-122"/>
              </a:rPr>
              <a:t>优秀</a:t>
            </a:r>
            <a:r>
              <a:rPr lang="zh-CN" altLang="en-US" sz="2400">
                <a:latin typeface="Calibri" panose="020F0702030404030204" charset="0"/>
              </a:rPr>
              <a:t>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247900" y="4246722"/>
            <a:ext cx="8072438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</a:t>
            </a:r>
            <a:r>
              <a:rPr lang="zh-CN" altLang="en-US" sz="2400">
                <a:latin typeface="Calibri" panose="020F0702030404030204" charset="0"/>
              </a:rPr>
              <a:t>我们应该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以</a:t>
            </a:r>
            <a:r>
              <a:rPr lang="zh-CN" altLang="en-US" sz="2400">
                <a:latin typeface="Calibri" panose="020F0702030404030204" charset="0"/>
              </a:rPr>
              <a:t>那些敢说真话的人为镜子，这样才能及时发现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自己的缺点。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247900" y="4996181"/>
            <a:ext cx="8072438" cy="129159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4.</a:t>
            </a:r>
            <a:r>
              <a:rPr lang="zh-CN" altLang="en-US" sz="2400">
                <a:latin typeface="Calibri" panose="020F0702030404030204" charset="0"/>
              </a:rPr>
              <a:t>如果是十分重要的朋友，中国人往往会请他们去饭店或餐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厅吃饭，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以</a:t>
            </a:r>
            <a:r>
              <a:rPr lang="zh-CN" altLang="en-US" sz="2400">
                <a:latin typeface="Calibri" panose="020F0702030404030204" charset="0"/>
              </a:rPr>
              <a:t>表示对客人的尊重和</a:t>
            </a:r>
            <a:r>
              <a:rPr lang="zh-CN" altLang="en-US" sz="5400">
                <a:latin typeface="Aa楷书拼音" panose="02010600010101010101" charset="-122"/>
                <a:ea typeface="Aa楷书拼音" panose="02010600010101010101" charset="-122"/>
              </a:rPr>
              <a:t>礼貌</a:t>
            </a:r>
            <a:r>
              <a:rPr lang="zh-CN" altLang="en-US" sz="2400">
                <a:latin typeface="Calibri" panose="020F0702030404030204" charset="0"/>
              </a:rPr>
              <a:t>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869805" y="228600"/>
            <a:ext cx="1555750" cy="2584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及格</a:t>
            </a:r>
            <a:endParaRPr lang="zh-CN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良好</a:t>
            </a:r>
            <a:endParaRPr lang="zh-CN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5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优秀</a:t>
            </a:r>
            <a:endParaRPr lang="zh-CN" altLang="en-US" sz="5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69805" y="5414645"/>
            <a:ext cx="20129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外貌</a:t>
            </a:r>
            <a:endParaRPr lang="zh-CN" altLang="en-US" sz="72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72" grpId="0" animBg="1" advAuto="1000"/>
      <p:bldP spid="173" grpId="0" animBg="1" advAuto="1000"/>
      <p:bldP spid="174" grpId="0" animBg="1" advAuto="1000"/>
      <p:bldP spid="175" grpId="0" animBg="1" advAuto="1000"/>
      <p:bldP spid="176" grpId="0" animBg="1" advAuto="100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Group 182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16397" name="Group 180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6399" name="Shape 178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6400" name="Shape 179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6398" name="Shape 181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16387" name="Shape 183"/>
          <p:cNvSpPr/>
          <p:nvPr/>
        </p:nvSpPr>
        <p:spPr>
          <a:xfrm>
            <a:off x="2555240" y="1523048"/>
            <a:ext cx="49193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以现在我们的能力，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2554923" y="2638108"/>
            <a:ext cx="633730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汉语普通话，________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2173605" y="4530725"/>
            <a:ext cx="37407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以吸引更多的游客。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6390" name="Shape 186"/>
          <p:cNvSpPr/>
          <p:nvPr/>
        </p:nvSpPr>
        <p:spPr>
          <a:xfrm>
            <a:off x="2127250" y="5997575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是以北京话语音为标准的。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2554923" y="3562350"/>
            <a:ext cx="687514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我觉得应该降低公园门票价格，_____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2178050" y="5264150"/>
            <a:ext cx="633793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解决这个问题还有点儿困难。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6502400" y="1301750"/>
            <a:ext cx="2013585" cy="122682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no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5821045" y="2557463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8459788" y="3562350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6396" name="Shape 192"/>
          <p:cNvSpPr/>
          <p:nvPr/>
        </p:nvSpPr>
        <p:spPr>
          <a:xfrm>
            <a:off x="5462905" y="477838"/>
            <a:ext cx="1106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完成句子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89" grpId="1"/>
      <p:bldP spid="190" grpId="0"/>
      <p:bldP spid="190" grpId="1"/>
      <p:bldP spid="191" grpId="0"/>
      <p:bldP spid="191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 speed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这只老鼠的速度很快，猫怎么追都追不到。</a:t>
            </a:r>
            <a:endParaRPr lang="zh-TW" altLang="en-US" dirty="0"/>
          </a:p>
        </p:txBody>
      </p:sp>
      <p:pic>
        <p:nvPicPr>
          <p:cNvPr id="3074" name="Picture 2" descr="Tom and jerry vector download - Vectors Like | Томи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9" y="2823411"/>
            <a:ext cx="10409202" cy="348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62275" y="1691005"/>
            <a:ext cx="64389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Shape 214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9459" name="Group 217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9464" name="Shape 215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65" name="Shape 216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8" name="Shape 218"/>
          <p:cNvSpPr/>
          <p:nvPr/>
        </p:nvSpPr>
        <p:spPr>
          <a:xfrm>
            <a:off x="5062855" y="978535"/>
            <a:ext cx="4154170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3200">
                <a:solidFill>
                  <a:srgbClr val="FF0000"/>
                </a:solidFill>
                <a:latin typeface="Calibri" panose="020F0702030404030204" charset="0"/>
              </a:rPr>
              <a:t>度：速度、温度、态度</a:t>
            </a:r>
            <a:endParaRPr lang="zh-CN" altLang="en-US" sz="32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2184400" y="2222342"/>
            <a:ext cx="8072438" cy="119888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400">
                <a:latin typeface="Calibri" panose="020F0702030404030204" charset="0"/>
              </a:rPr>
              <a:t>现在火车的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速度</a:t>
            </a:r>
            <a:r>
              <a:rPr lang="zh-CN" altLang="en-US" sz="2400">
                <a:latin typeface="Calibri" panose="020F0702030404030204" charset="0"/>
              </a:rPr>
              <a:t>非常快，有时乘坐火车甚至比乘坐飞机更节约时间，因为一般来说，去火车站比去机场的距离要近得多。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2228850" y="3736023"/>
            <a:ext cx="7958138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zh-CN" altLang="en-US" sz="2400">
                <a:latin typeface="Calibri" panose="020F0702030404030204" charset="0"/>
              </a:rPr>
              <a:t>很多人习惯在早上锻炼身体，但室外锻炼并不是越早越好，尤其是冬天，日出前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温度</a:t>
            </a:r>
            <a:r>
              <a:rPr lang="zh-CN" altLang="en-US" sz="2400">
                <a:latin typeface="Calibri" panose="020F0702030404030204" charset="0"/>
              </a:rPr>
              <a:t>较低，并不适合运动。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2184400" y="5396707"/>
            <a:ext cx="8021638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400">
                <a:latin typeface="Calibri" panose="020F0702030404030204" charset="0"/>
              </a:rPr>
              <a:t>人们都希望生活会向着好的方向变化，当我们开始改变自己的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态度</a:t>
            </a:r>
            <a:r>
              <a:rPr lang="zh-CN" altLang="en-US" sz="2400">
                <a:latin typeface="Calibri" panose="020F0702030404030204" charset="0"/>
              </a:rPr>
              <a:t>时，这种变化就开始发生了。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84040" y="4449445"/>
            <a:ext cx="153924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优</a:t>
            </a:r>
            <a:r>
              <a:rPr lang="en-US" altLang="zh-CN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  </a:t>
            </a:r>
            <a:r>
              <a:rPr lang="zh-CN" altLang="en-US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尤</a:t>
            </a:r>
            <a:endParaRPr lang="zh-CN" altLang="en-US" sz="4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18" grpId="0" animBg="1" advAuto="1000"/>
      <p:bldP spid="219" grpId="0" animBg="1" advAuto="1000"/>
      <p:bldP spid="220" grpId="0" animBg="1" advAuto="1000"/>
      <p:bldP spid="221" grpId="0" animBg="1" advAuto="100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Shape 223"/>
          <p:cNvSpPr/>
          <p:nvPr/>
        </p:nvSpPr>
        <p:spPr>
          <a:xfrm>
            <a:off x="4699953" y="647700"/>
            <a:ext cx="2439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选择合适的词语填空 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20483" name="Group 228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20490" name="Group 226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0492" name="Shape 224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493" name="Shape 225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0491" name="Shape 227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29" name="Shape 229"/>
          <p:cNvSpPr/>
          <p:nvPr/>
        </p:nvSpPr>
        <p:spPr>
          <a:xfrm>
            <a:off x="5353368" y="1781175"/>
            <a:ext cx="801370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温度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307398" y="1778318"/>
            <a:ext cx="801370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速度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7139940" y="1778318"/>
            <a:ext cx="871220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态度</a:t>
            </a: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146300" y="2829085"/>
            <a:ext cx="8395335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Calibri" panose="020F0702030404030204" charset="0"/>
              </a:rPr>
              <a:t>1.</a:t>
            </a:r>
            <a:r>
              <a:rPr lang="zh-CN" altLang="en-US" sz="2400">
                <a:latin typeface="Calibri" panose="020F0702030404030204" charset="0"/>
              </a:rPr>
              <a:t>这个月底，我和丈夫准备开车去长白山，那边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比较低，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所以要提前准备几件厚一些的衣服。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2146300" y="3905568"/>
            <a:ext cx="8618855" cy="11988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2</a:t>
            </a:r>
            <a:r>
              <a:rPr lang="en-US" altLang="zh-CN" sz="2400">
                <a:latin typeface="Calibri" panose="020F0702030404030204" charset="0"/>
              </a:rPr>
              <a:t>.A:</a:t>
            </a:r>
            <a:r>
              <a:rPr lang="zh-CN" altLang="en-US" sz="2400">
                <a:latin typeface="Calibri" panose="020F0702030404030204" charset="0"/>
              </a:rPr>
              <a:t>小张，你有什么意见？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</a:t>
            </a:r>
            <a:r>
              <a:rPr lang="en-US" altLang="zh-CN" sz="2400">
                <a:latin typeface="Calibri" panose="020F0702030404030204" charset="0"/>
              </a:rPr>
              <a:t>B:</a:t>
            </a:r>
            <a:r>
              <a:rPr lang="zh-CN" altLang="en-US" sz="2400">
                <a:latin typeface="Calibri" panose="020F0702030404030204" charset="0"/>
              </a:rPr>
              <a:t>按照现在的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，想要在规定时间内完成计划，好像有点儿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   困难。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2146300" y="5441474"/>
            <a:ext cx="8700135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Calibri" panose="020F0702030404030204" charset="0"/>
              </a:rPr>
              <a:t>3.</a:t>
            </a:r>
            <a:r>
              <a:rPr lang="zh-CN" altLang="en-US" sz="2400">
                <a:latin typeface="Calibri" panose="020F0702030404030204" charset="0"/>
              </a:rPr>
              <a:t>幽默是一种积极的生活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，不但可以减轻你工作上的压力，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还可以拉近人与人之间的距离。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32" grpId="0" animBg="1" advAuto="1000"/>
      <p:bldP spid="233" grpId="0" animBg="1" advAuto="1000"/>
      <p:bldP spid="234" grpId="0" animBg="1" advAuto="100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Shape 194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7411" name="Group 197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7414" name="Shape 195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7415" name="Shape 196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98" name="Shape 198"/>
          <p:cNvSpPr/>
          <p:nvPr/>
        </p:nvSpPr>
        <p:spPr>
          <a:xfrm>
            <a:off x="2419350" y="2125980"/>
            <a:ext cx="8014970" cy="353822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说一说：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经理希望小王做什么？店里哪些地方需要打扫？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经理有什么要求？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 小王打算怎么做？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4" name="Group 205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18442" name="Shape 201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课文（二）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18443" name="Group 204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8444" name="Shape 202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8445" name="Shape 203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06" name="Shape 206"/>
          <p:cNvSpPr/>
          <p:nvPr/>
        </p:nvSpPr>
        <p:spPr>
          <a:xfrm>
            <a:off x="4419600" y="1233488"/>
            <a:ext cx="31381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经理和服务员在谈工作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2070100" y="2025650"/>
            <a:ext cx="8192770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经    理：小王，卫生间怎么那么脏啊？这会给客人留下不好的印象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，快去打扫一下。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2078038" y="2794000"/>
            <a:ext cx="8277225" cy="42989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服务员：经理，实在抱歉。今天店里太忙了，我还没来得及打扫。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2070100" y="3295650"/>
            <a:ext cx="6795770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经    理：那张桌子下面还有一些空饮料瓶子和纸盒子。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2057400" y="3773488"/>
            <a:ext cx="5119370" cy="42989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服务员：好的，我马上就去把它们扔掉。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2065338" y="4325938"/>
            <a:ext cx="8277225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经    理：以后你一定得注意这个问题，不管客人多多，生意多忙，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我们都要保证餐厅干净卫生。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2076450" y="5095875"/>
            <a:ext cx="828040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服务员：经理您放心，我一定以最快的速度完成。不过咱们真的应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该再多招聘几个服务员了。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6" grpId="0" animBg="1" advAuto="1000"/>
      <p:bldP spid="207" grpId="0" animBg="1" advAuto="1000"/>
      <p:bldP spid="208" grpId="0" animBg="1" advAuto="1000"/>
      <p:bldP spid="209" grpId="0" animBg="1" advAuto="1000"/>
      <p:bldP spid="210" grpId="0" animBg="1" advAuto="1000"/>
      <p:bldP spid="211" grpId="0" animBg="1" advAuto="1000"/>
      <p:bldP spid="212" grpId="0" animBg="1" advAuto="100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9175" y="2103120"/>
            <a:ext cx="10515600" cy="2432685"/>
          </a:xfrm>
        </p:spPr>
        <p:txBody>
          <a:bodyPr>
            <a:normAutofit fontScale="90000"/>
          </a:bodyPr>
          <a:p>
            <a:r>
              <a:rPr lang="zh-CN" altLang="en-US"/>
              <a:t>一些老板为了节省开支，只招聘很少的员工，让他们每个人做两三个人的事情，你怎么看？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如果给你发奖金，让你多干活儿，你愿意</a:t>
            </a:r>
            <a:r>
              <a:rPr lang="zh-CN" altLang="en-US"/>
              <a:t>吗？</a:t>
            </a:r>
            <a:endParaRPr lang="zh-CN" altLang="en-US"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21507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Part3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3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第十四课  保护地球母亲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词汇（三）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2531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2550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51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18332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earth, globe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地球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300990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conj. since, as, now that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既然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23412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stop, to cease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停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31692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complacent, gloating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得意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8140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dìqiú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69850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jìrán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64579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tíng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72136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déyì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550025" y="4914900"/>
            <a:ext cx="19691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aim, purpose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560638" y="49228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目的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6550025" y="5689600"/>
            <a:ext cx="13087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warm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2560638" y="56975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暖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025900" y="4914900"/>
            <a:ext cx="83121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mùdì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4025900" y="5689600"/>
            <a:ext cx="85598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nuǎn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  <p:bldP spid="132" grpId="0" animBg="1" advAuto="1000"/>
      <p:bldP spid="133" grpId="0" animBg="1" advAuto="1000"/>
      <p:bldP spid="134" grpId="0" animBg="1" advAuto="1000"/>
      <p:bldP spid="135" grpId="0" animBg="1" advAuto="1000"/>
      <p:bldP spid="136" grpId="0" animBg="1" advAuto="1000"/>
      <p:bldP spid="137" grpId="0" animBg="1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toothpaste</a:t>
            </a:r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r>
              <a:rPr lang="zh-TW" altLang="en-US" sz="2800" dirty="0"/>
              <a:t>为了环保，他每次出差都会自己带牙膏，</a:t>
            </a:r>
            <a:r>
              <a:rPr lang="zh-TW" altLang="en-US" sz="4400" dirty="0">
                <a:latin typeface="Aa楷书拼音" panose="02010600010101010101" charset="-122"/>
                <a:ea typeface="Aa楷书拼音" panose="02010600010101010101" charset="-122"/>
              </a:rPr>
              <a:t>避免</a:t>
            </a:r>
            <a:r>
              <a:rPr lang="zh-TW" altLang="en-US" sz="2800" dirty="0"/>
              <a:t>使用旅馆的一次性小牙膏</a:t>
            </a:r>
            <a:r>
              <a:rPr lang="zh-TW" altLang="en-US" dirty="0"/>
              <a:t>。</a:t>
            </a:r>
            <a:endParaRPr lang="en-US" altLang="zh-TW" b="1" u="sng" dirty="0"/>
          </a:p>
        </p:txBody>
      </p:sp>
      <p:pic>
        <p:nvPicPr>
          <p:cNvPr id="4" name="Picture 2" descr="供應酒店洗漱用品客房一次性牙膏3克酒店賓館旅行小牙膏系列批發| 蝦皮購物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2634638"/>
            <a:ext cx="4220697" cy="422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日本牙膏】藥妝店必買牙膏品牌與熱銷商品12款評比一次看- 完美行旅遊情報（WAmazing Discover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52" y="2634638"/>
            <a:ext cx="6082665" cy="40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546215" y="1548130"/>
            <a:ext cx="84455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7125" y="2111375"/>
            <a:ext cx="1025525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earth, globe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1005"/>
            <a:ext cx="10515600" cy="4351338"/>
          </a:xfrm>
        </p:spPr>
        <p:txBody>
          <a:bodyPr/>
          <a:lstStyle/>
          <a:p>
            <a:r>
              <a:rPr lang="zh-TW" altLang="en-US" dirty="0"/>
              <a:t>我们要</a:t>
            </a:r>
            <a:r>
              <a:rPr lang="zh-TW" altLang="en-US" dirty="0">
                <a:highlight>
                  <a:srgbClr val="FFFF00"/>
                </a:highlight>
              </a:rPr>
              <a:t>多</a:t>
            </a:r>
            <a:r>
              <a:rPr lang="zh-CN" altLang="zh-TW" dirty="0">
                <a:highlight>
                  <a:srgbClr val="FFFF00"/>
                </a:highlight>
              </a:rPr>
              <a:t>参与</a:t>
            </a:r>
            <a:r>
              <a:rPr lang="zh-TW" altLang="en-US" dirty="0">
                <a:highlight>
                  <a:srgbClr val="FFFF00"/>
                </a:highlight>
              </a:rPr>
              <a:t>环保</a:t>
            </a:r>
            <a:r>
              <a:rPr lang="zh-CN" altLang="zh-TW" dirty="0">
                <a:highlight>
                  <a:srgbClr val="FFFF00"/>
                </a:highlight>
              </a:rPr>
              <a:t>活动</a:t>
            </a:r>
            <a:r>
              <a:rPr lang="zh-TW" altLang="en-US" dirty="0"/>
              <a:t>以保护我们的地球。</a:t>
            </a:r>
            <a:endParaRPr lang="zh-TW" altLang="en-US" dirty="0"/>
          </a:p>
          <a:p>
            <a:r>
              <a:rPr lang="zh-CN" altLang="zh-TW" dirty="0"/>
              <a:t>做环保卫士，做环保使者</a:t>
            </a:r>
            <a:endParaRPr lang="zh-CN" altLang="zh-TW" dirty="0"/>
          </a:p>
          <a:p>
            <a:r>
              <a:rPr lang="zh-CN" altLang="zh-TW" dirty="0"/>
              <a:t>做好自身环保工作</a:t>
            </a:r>
            <a:endParaRPr lang="zh-TW" altLang="en-US" dirty="0"/>
          </a:p>
          <a:p>
            <a:r>
              <a:rPr lang="zh-CN" altLang="zh-TW" dirty="0">
                <a:solidFill>
                  <a:srgbClr val="FF0000"/>
                </a:solidFill>
              </a:rPr>
              <a:t>做环保</a:t>
            </a:r>
            <a:r>
              <a:rPr lang="en-US" altLang="zh-CN" dirty="0">
                <a:solidFill>
                  <a:srgbClr val="FF0000"/>
                </a:solidFill>
              </a:rPr>
              <a:t>X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16386" name="Picture 2" descr="卡通保护地球插画矢量素材 插免费下载 - 觅知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22" y="2462211"/>
            <a:ext cx="4150895" cy="41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 </a:t>
            </a:r>
            <a:r>
              <a:rPr lang="en-US" altLang="zh-TW" dirty="0"/>
              <a:t>stop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在写到快结局的时候，她突然停笔不写了。</a:t>
            </a:r>
            <a:endParaRPr lang="en-US" altLang="zh-TW" sz="2800" dirty="0"/>
          </a:p>
        </p:txBody>
      </p:sp>
      <p:pic>
        <p:nvPicPr>
          <p:cNvPr id="4" name="Picture 2" descr="停笔图片大全,停笔设计素材,停笔模板下载,停笔图库_昵图网soso.nipic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90" y="2415707"/>
            <a:ext cx="5570020" cy="41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得意图片-得意模板图片在线制作-图司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2038125"/>
            <a:ext cx="4759902" cy="47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得意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他得意地说到</a:t>
            </a:r>
            <a:r>
              <a:rPr lang="zh-TW" altLang="en-US" dirty="0"/>
              <a:t>：</a:t>
            </a:r>
            <a:r>
              <a:rPr lang="zh-TW" altLang="en-US" sz="2800" dirty="0"/>
              <a:t>「还得是我来！」</a:t>
            </a:r>
            <a:endParaRPr lang="en-US" altLang="zh-TW" sz="28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得意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他完成了这个他做了很久的模型，他很得意。</a:t>
            </a:r>
            <a:endParaRPr lang="en-US" altLang="zh-TW" sz="2800" dirty="0"/>
          </a:p>
        </p:txBody>
      </p:sp>
      <p:pic>
        <p:nvPicPr>
          <p:cNvPr id="5" name="Picture 2" descr="模型作品集(五)重裝雷霆撼東瀛~1:48 P-47N雷霆(THUNDERBOLT)式戰鬥機(5). @ ALFRED的生活記錄@@~(請勿進入) ::  隨意窩Xuite日誌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90" y="308327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90" y="4234339"/>
            <a:ext cx="2998470" cy="26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Shape 202"/>
          <p:cNvSpPr/>
          <p:nvPr/>
        </p:nvSpPr>
        <p:spPr>
          <a:xfrm>
            <a:off x="2122488" y="1438275"/>
            <a:ext cx="2439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选择合适的词语填空 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28675" name="Group 207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28682" name="Group 205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8684" name="Shape 203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8685" name="Shape 204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8683" name="Shape 206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08" name="Shape 208"/>
          <p:cNvSpPr/>
          <p:nvPr/>
        </p:nvSpPr>
        <p:spPr>
          <a:xfrm>
            <a:off x="4106863" y="1841500"/>
            <a:ext cx="3695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扔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3005138" y="1846263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抱歉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5219700" y="1852613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得意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2146300" y="2663032"/>
            <a:ext cx="798258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1.</a:t>
            </a:r>
            <a:r>
              <a:rPr lang="zh-CN" altLang="en-US" sz="2200">
                <a:latin typeface="Calibri" panose="020F0702030404030204" charset="0"/>
              </a:rPr>
              <a:t>不要因一时的成功而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，也不要因一时的失败而伤心。因为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那些都已经过去，重要的是怎么过好将来的生活。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2146300" y="3667919"/>
            <a:ext cx="604710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2. A:</a:t>
            </a:r>
            <a:r>
              <a:rPr lang="zh-CN" altLang="en-US" sz="2200">
                <a:latin typeface="Calibri" panose="020F0702030404030204" charset="0"/>
              </a:rPr>
              <a:t>实在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，我来晚了。今天路上有点儿堵。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</a:t>
            </a:r>
            <a:r>
              <a:rPr lang="en-US" altLang="zh-CN" sz="2200">
                <a:latin typeface="Calibri" panose="020F0702030404030204" charset="0"/>
              </a:rPr>
              <a:t>B:</a:t>
            </a:r>
            <a:r>
              <a:rPr lang="zh-CN" altLang="en-US" sz="2200">
                <a:latin typeface="Calibri" panose="020F0702030404030204" charset="0"/>
              </a:rPr>
              <a:t>没关系，请坐。你喝果汁还是咖啡？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146300" y="4672807"/>
            <a:ext cx="548830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3. A:</a:t>
            </a:r>
            <a:r>
              <a:rPr lang="zh-CN" altLang="en-US" sz="2200">
                <a:latin typeface="Calibri" panose="020F0702030404030204" charset="0"/>
              </a:rPr>
              <a:t>垃圾桶又满了，你去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一下垃圾吧。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</a:t>
            </a:r>
            <a:r>
              <a:rPr lang="en-US" altLang="zh-CN" sz="2200">
                <a:latin typeface="Calibri" panose="020F0702030404030204" charset="0"/>
              </a:rPr>
              <a:t>B:</a:t>
            </a:r>
            <a:r>
              <a:rPr lang="zh-CN" altLang="en-US" sz="2200">
                <a:latin typeface="Calibri" panose="020F0702030404030204" charset="0"/>
              </a:rPr>
              <a:t>好的，看完这个节目我就去。</a:t>
            </a:r>
            <a:endParaRPr lang="zh-CN" altLang="en-US" sz="22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11" grpId="0" animBg="1" advAuto="1000"/>
      <p:bldP spid="212" grpId="0" animBg="1" advAuto="1000"/>
      <p:bldP spid="213" grpId="0" animBg="1" advAuto="100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目的</a:t>
            </a:r>
            <a:r>
              <a:rPr lang="zh-TW" altLang="en-US" dirty="0"/>
              <a:t> </a:t>
            </a:r>
            <a:r>
              <a:rPr lang="en-US" altLang="zh-TW" dirty="0"/>
              <a:t>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他跟你当朋友的目的是为了你的钱，小心点。</a:t>
            </a:r>
            <a:endParaRPr lang="en-US" altLang="zh-TW" sz="2800" dirty="0"/>
          </a:p>
        </p:txBody>
      </p:sp>
      <p:pic>
        <p:nvPicPr>
          <p:cNvPr id="4" name="Picture 2" descr="說悄悄話|whisper|經理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60" y="2353553"/>
            <a:ext cx="6840220" cy="45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目的</a:t>
            </a:r>
            <a:r>
              <a:rPr lang="zh-TW" altLang="en-US" dirty="0"/>
              <a:t> </a:t>
            </a:r>
            <a:r>
              <a:rPr lang="en-US" altLang="zh-TW" dirty="0"/>
              <a:t>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很多节日的目的是提醒我们</a:t>
            </a:r>
            <a:r>
              <a:rPr lang="zh-CN" altLang="zh-TW" sz="2800" dirty="0"/>
              <a:t>记住</a:t>
            </a:r>
            <a:r>
              <a:rPr lang="zh-TW" altLang="en-US" sz="2800" dirty="0"/>
              <a:t>一些很重要的事情。</a:t>
            </a:r>
            <a:endParaRPr lang="en-US" altLang="zh-TW" sz="2800" dirty="0"/>
          </a:p>
        </p:txBody>
      </p:sp>
      <p:pic>
        <p:nvPicPr>
          <p:cNvPr id="5" name="Picture 2" descr="國際婦女節女力覺醒，Facebook 看台灣職場女性挑戰與成就- INSID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77" y="3083277"/>
            <a:ext cx="69532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目的</a:t>
            </a:r>
            <a:r>
              <a:rPr lang="zh-TW" altLang="en-US" dirty="0"/>
              <a:t> </a:t>
            </a:r>
            <a:r>
              <a:rPr lang="en-US" altLang="zh-TW" dirty="0"/>
              <a:t>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对你来说工作的目的是什么呢</a:t>
            </a:r>
            <a:r>
              <a:rPr lang="zh-TW" altLang="en-US" dirty="0"/>
              <a:t>？</a:t>
            </a:r>
            <a:endParaRPr lang="en-US" altLang="zh-TW" sz="2800" dirty="0"/>
          </a:p>
        </p:txBody>
      </p:sp>
      <p:pic>
        <p:nvPicPr>
          <p:cNvPr id="20482" name="Picture 2" descr="设计师们的工作照|摄影|人文/纪实摄影|极味TOPTASTE - 原创作品 - 站酷 (ZCOOL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7" y="2421354"/>
            <a:ext cx="6527006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暖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在春天开始后，天气变得越来越暖了。</a:t>
            </a:r>
            <a:endParaRPr lang="en-US" altLang="zh-TW" sz="2800" dirty="0"/>
          </a:p>
        </p:txBody>
      </p:sp>
      <p:pic>
        <p:nvPicPr>
          <p:cNvPr id="4" name="Picture 2" descr="為什麼在正常情況下雪是白色的？ | 光學| 玻璃| 光線| 大紀元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" y="2860290"/>
            <a:ext cx="5014111" cy="28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春天是旅遊的季節春遊日本埼玉造訪絕景饗宴| 流行消費| 生活| 聯合新聞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29" y="2860290"/>
            <a:ext cx="4014683" cy="267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箭號: 向右 5"/>
          <p:cNvSpPr/>
          <p:nvPr/>
        </p:nvSpPr>
        <p:spPr>
          <a:xfrm>
            <a:off x="5603631" y="3798277"/>
            <a:ext cx="1453661" cy="1477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既然</a:t>
            </a:r>
            <a:r>
              <a:rPr lang="zh-TW" altLang="en-US" dirty="0"/>
              <a:t> </a:t>
            </a:r>
            <a:r>
              <a:rPr lang="en-US" altLang="zh-TW" dirty="0"/>
              <a:t>conj.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既然</a:t>
            </a:r>
            <a:r>
              <a:rPr lang="en-US" altLang="zh-TW" dirty="0"/>
              <a:t>…</a:t>
            </a:r>
            <a:r>
              <a:rPr lang="zh-TW" altLang="en-US" dirty="0"/>
              <a:t>，</a:t>
            </a:r>
            <a:r>
              <a:rPr lang="en-US" altLang="zh-TW" dirty="0"/>
              <a:t>…</a:t>
            </a:r>
            <a:r>
              <a:rPr lang="zh-TW" altLang="en-US" dirty="0"/>
              <a:t>？</a:t>
            </a:r>
            <a:endParaRPr lang="en-US" altLang="zh-TW" dirty="0"/>
          </a:p>
          <a:p>
            <a:r>
              <a:rPr lang="zh-TW" altLang="en-US" dirty="0"/>
              <a:t>既然</a:t>
            </a:r>
            <a:r>
              <a:rPr lang="en-US" altLang="zh-TW" dirty="0"/>
              <a:t>…</a:t>
            </a:r>
            <a:r>
              <a:rPr lang="zh-TW" altLang="en-US" dirty="0"/>
              <a:t>，就</a:t>
            </a:r>
            <a:r>
              <a:rPr lang="en-US" altLang="zh-TW" dirty="0"/>
              <a:t>/</a:t>
            </a:r>
            <a:r>
              <a:rPr lang="zh-TW" altLang="en-US" dirty="0"/>
              <a:t>也</a:t>
            </a:r>
            <a:r>
              <a:rPr lang="en-US" altLang="zh-TW" dirty="0"/>
              <a:t>/</a:t>
            </a:r>
            <a:r>
              <a:rPr lang="zh-TW" altLang="en-US" dirty="0"/>
              <a:t>还</a:t>
            </a:r>
            <a:r>
              <a:rPr lang="en-US" altLang="zh-TW" dirty="0"/>
              <a:t>…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既然</a:t>
            </a:r>
            <a:r>
              <a:rPr lang="en-US" altLang="zh-TW" dirty="0"/>
              <a:t>A</a:t>
            </a:r>
            <a:r>
              <a:rPr lang="zh-TW" altLang="en-US" dirty="0"/>
              <a:t>，</a:t>
            </a:r>
            <a:r>
              <a:rPr lang="en-US" altLang="zh-TW" dirty="0"/>
              <a:t>B</a:t>
            </a:r>
            <a:endParaRPr lang="en-US" altLang="zh-TW" dirty="0"/>
          </a:p>
          <a:p>
            <a:r>
              <a:rPr lang="en-US" altLang="zh-TW" dirty="0"/>
              <a:t>A</a:t>
            </a:r>
            <a:r>
              <a:rPr lang="zh-TW" altLang="en-US" dirty="0"/>
              <a:t>是已经发生的</a:t>
            </a:r>
            <a:endParaRPr lang="en-US" altLang="zh-TW" dirty="0"/>
          </a:p>
          <a:p>
            <a:r>
              <a:rPr lang="en-US" altLang="zh-TW" dirty="0"/>
              <a:t>B</a:t>
            </a:r>
            <a:r>
              <a:rPr lang="zh-TW" altLang="en-US" dirty="0"/>
              <a:t>是结论或建议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你肚子饿了会怎么办？</a:t>
            </a: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toothpaste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r>
              <a:rPr lang="zh-TW" altLang="en-US" sz="2800" dirty="0"/>
              <a:t>他为了避免浪费，每</a:t>
            </a:r>
            <a:r>
              <a:rPr lang="zh-CN" altLang="zh-TW" sz="2800" dirty="0"/>
              <a:t>支</a:t>
            </a:r>
            <a:r>
              <a:rPr lang="zh-TW" altLang="en-US" sz="2800" dirty="0"/>
              <a:t>牙膏都会用到一点都不剩才换。</a:t>
            </a:r>
            <a:endParaRPr lang="zh-TW" altLang="en-US" sz="2800" dirty="0"/>
          </a:p>
          <a:p>
            <a:endParaRPr lang="en-US" altLang="zh-TW" sz="2800" dirty="0"/>
          </a:p>
        </p:txBody>
      </p:sp>
      <p:pic>
        <p:nvPicPr>
          <p:cNvPr id="6" name="Picture 2" descr="牙膏用完千万别扔一年下来能省好多钱！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29" y="2226688"/>
            <a:ext cx="6531142" cy="463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58690" y="1663700"/>
            <a:ext cx="70358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361805" y="2829560"/>
            <a:ext cx="262509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剩</a:t>
            </a:r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  </a:t>
            </a:r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乖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乘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乘船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既然</a:t>
            </a:r>
            <a:r>
              <a:rPr lang="zh-TW" altLang="en-US" dirty="0"/>
              <a:t> </a:t>
            </a:r>
            <a:r>
              <a:rPr lang="en-US" altLang="zh-TW" dirty="0"/>
              <a:t>conj.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既然明天放假，不然我们就一起出去玩吧</a:t>
            </a:r>
            <a:r>
              <a:rPr lang="zh-TW" altLang="en-US" dirty="0"/>
              <a:t>？</a:t>
            </a:r>
            <a:endParaRPr lang="en-US" altLang="zh-TW" sz="2800" dirty="0"/>
          </a:p>
        </p:txBody>
      </p:sp>
      <p:pic>
        <p:nvPicPr>
          <p:cNvPr id="5" name="Picture 2" descr="辦公室聊天要小心！這10個問題別傻傻說實話_yes123_上班這檔事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31301"/>
            <a:ext cx="7620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既然</a:t>
            </a:r>
            <a:r>
              <a:rPr lang="zh-TW" altLang="en-US" dirty="0"/>
              <a:t> </a:t>
            </a:r>
            <a:r>
              <a:rPr lang="en-US" altLang="zh-TW" dirty="0"/>
              <a:t>conj.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既然睡不着，他决定直接起来打游戏。</a:t>
            </a:r>
            <a:endParaRPr lang="en-US" altLang="zh-TW" sz="2800" dirty="0"/>
          </a:p>
        </p:txBody>
      </p:sp>
      <p:pic>
        <p:nvPicPr>
          <p:cNvPr id="4" name="Picture 2" descr="熬夜根本慢性自殺！十大傷害太可怕讓你不敢再晚睡| 生活| 三立新聞網SETN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85246"/>
            <a:ext cx="6248400" cy="41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Shape 157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4579" name="Group 16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4584" name="Shape 15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585" name="Shape 15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61" name="Shape 161"/>
          <p:cNvSpPr/>
          <p:nvPr/>
        </p:nvSpPr>
        <p:spPr>
          <a:xfrm>
            <a:off x="5486400" y="1372394"/>
            <a:ext cx="7689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既然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2362200" y="2406809"/>
            <a:ext cx="7467600" cy="82994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p>
            <a:pPr marL="320675" indent="-320675" eaLnBrk="1">
              <a:buSzPct val="100000"/>
              <a:buAutoNum type="arabicPeriod"/>
            </a:pPr>
            <a:r>
              <a:rPr lang="en-US" altLang="zh-CN" sz="2400">
                <a:latin typeface="Calibri" panose="020F0702030404030204" charset="0"/>
              </a:rPr>
              <a:t>A: </a:t>
            </a:r>
            <a:r>
              <a:rPr lang="zh-CN" altLang="en-US" sz="2400">
                <a:latin typeface="Calibri" panose="020F0702030404030204" charset="0"/>
              </a:rPr>
              <a:t>你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既然</a:t>
            </a:r>
            <a:r>
              <a:rPr lang="zh-CN" altLang="en-US" sz="2400">
                <a:latin typeface="Calibri" panose="020F0702030404030204" charset="0"/>
              </a:rPr>
              <a:t>不愿意打球，为什么还要打？</a:t>
            </a:r>
            <a:endParaRPr lang="zh-CN" altLang="en-US" sz="2400">
              <a:latin typeface="Calibri" panose="020F0702030404030204" charset="0"/>
            </a:endParaRPr>
          </a:p>
          <a:p>
            <a:pPr marL="320675" indent="-320675" eaLnBrk="1">
              <a:buNone/>
            </a:pPr>
            <a:r>
              <a:rPr lang="zh-CN" altLang="en-US" sz="2400">
                <a:latin typeface="Calibri" panose="020F0702030404030204" charset="0"/>
              </a:rPr>
              <a:t>   </a:t>
            </a:r>
            <a:r>
              <a:rPr lang="en-US" altLang="zh-CN" sz="2400">
                <a:latin typeface="Calibri" panose="020F0702030404030204" charset="0"/>
              </a:rPr>
              <a:t>B: </a:t>
            </a:r>
            <a:r>
              <a:rPr lang="zh-CN" altLang="en-US" sz="2400">
                <a:latin typeface="Calibri" panose="020F0702030404030204" charset="0"/>
              </a:rPr>
              <a:t>我是不得不打啊，因为这些天我又胖了好几斤。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2362200" y="3487896"/>
            <a:ext cx="7731125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en-US" altLang="zh-CN" sz="2400">
                <a:latin typeface="Calibri" panose="020F0702030404030204" charset="0"/>
              </a:rPr>
              <a:t>A: </a:t>
            </a:r>
            <a:r>
              <a:rPr lang="zh-CN" altLang="en-US" sz="2400">
                <a:latin typeface="Calibri" panose="020F0702030404030204" charset="0"/>
              </a:rPr>
              <a:t>真抱歉，明天我得出差，不能参加明天的会议了。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 </a:t>
            </a:r>
            <a:r>
              <a:rPr lang="en-US" altLang="zh-CN" sz="2400">
                <a:latin typeface="Calibri" panose="020F0702030404030204" charset="0"/>
              </a:rPr>
              <a:t>B: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既然</a:t>
            </a:r>
            <a:r>
              <a:rPr lang="zh-CN" altLang="en-US" sz="2400">
                <a:latin typeface="Calibri" panose="020F0702030404030204" charset="0"/>
              </a:rPr>
              <a:t>这样，就只好安排在下周了。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2374900" y="4586288"/>
            <a:ext cx="8401050" cy="46037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既然</a:t>
            </a:r>
            <a:r>
              <a:rPr lang="zh-CN" altLang="en-US" sz="2400">
                <a:latin typeface="Calibri" panose="020F0702030404030204" charset="0"/>
              </a:rPr>
              <a:t>明天晚上公司会关灯停电，那么我们肯定不用加班了。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61" grpId="0" animBg="1" advAuto="1000"/>
      <p:bldP spid="162" grpId="0" animBg="1" advAuto="1000"/>
      <p:bldP spid="163" grpId="0" animBg="1" advAuto="1000"/>
      <p:bldP spid="164" grpId="0" animBg="1" advAuto="100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602" name="Group 170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25613" name="Group 168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5615" name="Shape 166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5616" name="Shape 167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5614" name="Shape 169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5603" name="Shape 171"/>
          <p:cNvSpPr/>
          <p:nvPr/>
        </p:nvSpPr>
        <p:spPr>
          <a:xfrm>
            <a:off x="2133600" y="2173288"/>
            <a:ext cx="887031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marL="266700" indent="-266700" eaLnBrk="1">
              <a:buSzPct val="100000"/>
              <a:buAutoNum type="arabicPeriod"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A:</a:t>
            </a: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这里的风景确实很不错。阳光好，空气新鲜，来这儿散步真舒服。</a:t>
            </a: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2122488" y="2617788"/>
            <a:ext cx="8743950" cy="39878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我刚才看了一下，一共二十个人，有十五个人同意这个计划，________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133600" y="4003675"/>
            <a:ext cx="6000115" cy="39878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既然不能改变，我们就只能想办法走好以后的路。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5606" name="Shape 174"/>
          <p:cNvSpPr/>
          <p:nvPr/>
        </p:nvSpPr>
        <p:spPr>
          <a:xfrm>
            <a:off x="2152650" y="5299075"/>
            <a:ext cx="5872163" cy="39878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既然大多数都同意，我们就按这个计划实行。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128838" y="3098800"/>
            <a:ext cx="6461125" cy="39878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有些事情过去了就是过去了，再也不能回头。________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114550" y="4568825"/>
            <a:ext cx="4824413" cy="39878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既然你喜欢这里，以后我们可以常来。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10301288" y="2071688"/>
            <a:ext cx="342900" cy="39878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9683750" y="2617788"/>
            <a:ext cx="342900" cy="39878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805738" y="3098800"/>
            <a:ext cx="342900" cy="39878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5612" name="Shape 180"/>
          <p:cNvSpPr/>
          <p:nvPr/>
        </p:nvSpPr>
        <p:spPr>
          <a:xfrm>
            <a:off x="2133600" y="1620838"/>
            <a:ext cx="1106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完成句子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77" grpId="0" animBg="1" advAuto="1000"/>
      <p:bldP spid="178" grpId="0" animBg="1" advAuto="1000"/>
      <p:bldP spid="179" grpId="0" animBg="1" advAuto="100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Shape 182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6627" name="Group 185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6630" name="Shape 183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31" name="Shape 184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86" name="Shape 186"/>
          <p:cNvSpPr/>
          <p:nvPr/>
        </p:nvSpPr>
        <p:spPr>
          <a:xfrm>
            <a:off x="1423670" y="2333625"/>
            <a:ext cx="9631045" cy="310769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明天晚上孙月的公司会做什么？孙月为什么很高兴？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　“地球一小时”是个什么活动？这个活动的目的是什么？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650" name="Group 193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27658" name="Shape 189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课文（三）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27659" name="Group 192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7660" name="Shape 190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7661" name="Shape 191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94" name="Shape 194"/>
          <p:cNvSpPr/>
          <p:nvPr/>
        </p:nvSpPr>
        <p:spPr>
          <a:xfrm>
            <a:off x="4419600" y="1233488"/>
            <a:ext cx="43573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孙月和王静在聊关于环保的事情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2082800" y="1797050"/>
            <a:ext cx="8192770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孙月：早上听新闻说明天有一个叫“地球一小时”的活动，你对这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个活动了解吗？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2078038" y="2565400"/>
            <a:ext cx="8277225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王静：这个活动年年都有，最早是从2007年开始的。明天晚上很多 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人都会关灯一小时，支持这个活动。你没看到门口的通知吗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？我们公司也参加了。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2070100" y="3600450"/>
            <a:ext cx="8192770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孙月：真的吗？太好了！既然明天晚上公司会关灯停电，那么我们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肯定不用加班了。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2057400" y="4370388"/>
            <a:ext cx="847217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王静：看你得意的样子！还以为你高兴是为了支持环保，原来是因为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不用加班啊！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2065338" y="5130800"/>
            <a:ext cx="8277225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孙月：环境保护我当然也支持了！对了，为什么会有这么一个活动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啊？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2063750" y="5918200"/>
            <a:ext cx="828040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王静：其实目的挺简单的，就是提醒人们节约用电，希望引起人们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对气候变暖问题的关注。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94" grpId="0" animBg="1" advAuto="1000"/>
      <p:bldP spid="195" grpId="0" animBg="1" advAuto="1000"/>
      <p:bldP spid="196" grpId="0" animBg="1" advAuto="1000"/>
      <p:bldP spid="197" grpId="0" animBg="1" advAuto="1000"/>
      <p:bldP spid="198" grpId="0" animBg="1" advAuto="1000"/>
      <p:bldP spid="199" grpId="0" animBg="1" advAuto="1000"/>
      <p:bldP spid="200" grpId="0" animBg="1" advAuto="100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29699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Part4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4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</a:t>
            </a:r>
            <a:r>
              <a:rPr kumimoji="0" lang="zh-CN" altLang="en-US" sz="4705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四</a:t>
            </a:r>
            <a:r>
              <a:rPr kumimoji="0" sz="4705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课  </a:t>
            </a:r>
            <a:r>
              <a:rPr kumimoji="0" lang="zh-CN" altLang="en-US" sz="4705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保护地球母亲</a:t>
            </a:r>
            <a:endParaRPr kumimoji="0" sz="470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词汇（四）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0723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0742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743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17062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plastic bag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1004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塑料袋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272986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conj. hence, therefore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于是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19602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encourage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鼓励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25946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refuse, to reject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拒绝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14014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sùliàodài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80391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yúshì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60261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gǔlì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78232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jùjué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562725" y="4927600"/>
            <a:ext cx="303466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reduce, to decrease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573338" y="49355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减少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4038600" y="4927600"/>
            <a:ext cx="131889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jiǎnshǎo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575425" y="5626100"/>
            <a:ext cx="24593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quantity, amount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2586038" y="5634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数量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4051300" y="5626100"/>
            <a:ext cx="130111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shùliàng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  <p:bldP spid="132" grpId="0" animBg="1" advAuto="1000"/>
      <p:bldP spid="133" grpId="0" animBg="1" advAuto="1000"/>
      <p:bldP spid="134" grpId="0" animBg="1" advAuto="1000"/>
      <p:bldP spid="135" grpId="0" animBg="1" advAuto="1000"/>
      <p:bldP spid="136" grpId="0" animBg="1" advAuto="1000"/>
      <p:bldP spid="137" grpId="0" animBg="1" advAuto="100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plastic bag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塑料袋的使用给地球的环境造成了很多的污染。</a:t>
            </a:r>
            <a:endParaRPr lang="en-US" altLang="zh-TW" sz="2800" dirty="0"/>
          </a:p>
        </p:txBody>
      </p:sp>
      <p:pic>
        <p:nvPicPr>
          <p:cNvPr id="4" name="Picture 2" descr="环境署：塑料微粒、塑料微珠和一次性塑料制品危害海洋生物及人类健康| | 1联合国新闻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07" y="2475712"/>
            <a:ext cx="9731986" cy="43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encourage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她鼓励大家为环保发声。</a:t>
            </a:r>
            <a:endParaRPr lang="en-US" altLang="zh-TW" sz="2800" dirty="0"/>
          </a:p>
        </p:txBody>
      </p:sp>
      <p:pic>
        <p:nvPicPr>
          <p:cNvPr id="5" name="Picture 2" descr="民調曝「超少人」願改變習慣救地球卻自認比別人更環保| ETtoday國際新聞| ETtoday新聞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97" y="266473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圖解11種演講手勢教你上台不NG｜天下雜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2664732"/>
            <a:ext cx="5715000" cy="38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adj. heavy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他的行李很重，他背得很累。</a:t>
            </a:r>
            <a:endParaRPr lang="en-US" altLang="zh-TW" sz="2800" dirty="0"/>
          </a:p>
        </p:txBody>
      </p:sp>
      <p:pic>
        <p:nvPicPr>
          <p:cNvPr id="4" name="Picture 2" descr="西班牙研究人员发现：书包重的孩子成绩可能差_手机新浪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35" y="3244850"/>
            <a:ext cx="47434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927985" y="1708785"/>
            <a:ext cx="40259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refuse, to reject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她想回家睡觉，所以她拒绝加班。</a:t>
            </a:r>
            <a:endParaRPr lang="en-US" altLang="zh-TW" sz="2800" dirty="0"/>
          </a:p>
        </p:txBody>
      </p:sp>
      <p:pic>
        <p:nvPicPr>
          <p:cNvPr id="4" name="Picture 2" descr="這樣拒絕人，反而很加分：與其說「不好意思」，不如說３次「 」 - Cheers快樂工作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13" y="2440125"/>
            <a:ext cx="6530487" cy="43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751705" y="1783715"/>
            <a:ext cx="65786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v.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to reduce, to decrease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想要有好的身材，最简单的</a:t>
            </a:r>
            <a:r>
              <a:rPr lang="zh-CN" altLang="zh-TW" sz="2800" dirty="0"/>
              <a:t>方法</a:t>
            </a:r>
            <a:r>
              <a:rPr lang="zh-TW" altLang="en-US" sz="2800" dirty="0"/>
              <a:t>就是减少坐着的时间，多多站起来走动。</a:t>
            </a:r>
            <a:endParaRPr lang="en-US" altLang="zh-TW" sz="2800" dirty="0"/>
          </a:p>
        </p:txBody>
      </p:sp>
      <p:pic>
        <p:nvPicPr>
          <p:cNvPr id="7170" name="Picture 2" descr="走路是最简单的瘦小腹运动！间歇式健走比普通走路更有效 - 美豆芽食物趋势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65" y="2485781"/>
            <a:ext cx="7562349" cy="4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845300" y="1806575"/>
            <a:ext cx="657860" cy="5632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n. </a:t>
            </a:r>
            <a:r>
              <a:rPr lang="en-US" altLang="zh-CN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quantity, amount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现在塑料袋的使用数量比以前减少了很多。</a:t>
            </a:r>
            <a:endParaRPr lang="en-US" altLang="zh-TW" sz="2800" dirty="0"/>
          </a:p>
        </p:txBody>
      </p:sp>
      <p:pic>
        <p:nvPicPr>
          <p:cNvPr id="4" name="Picture 2" descr="停用一次性手提塑料袋推动2020年泰国环保袋产量超过4亿个（焦点话题第26年3078号） - KASIKORN RESEARCH CENT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411872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于是</a:t>
            </a:r>
            <a:r>
              <a:rPr lang="zh-TW" altLang="en-US" dirty="0"/>
              <a:t> </a:t>
            </a:r>
            <a:r>
              <a:rPr lang="en-US" altLang="zh-TW" dirty="0"/>
              <a:t>conj.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通常使用在第二句</a:t>
            </a:r>
            <a:r>
              <a:rPr lang="zh-TW" altLang="en-US" dirty="0"/>
              <a:t>，</a:t>
            </a:r>
            <a:r>
              <a:rPr lang="zh-CN" altLang="en-US" dirty="0"/>
              <a:t>表示后面的事情紧随着前面的事情发生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有</a:t>
            </a:r>
            <a:r>
              <a:rPr lang="zh-TW" altLang="en-US" dirty="0"/>
              <a:t>先后</a:t>
            </a:r>
            <a:r>
              <a:rPr lang="zh-CN" altLang="en-US" dirty="0"/>
              <a:t>关系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已发生。</a:t>
            </a:r>
            <a:endParaRPr lang="zh-TW" alt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于是</a:t>
            </a:r>
            <a:r>
              <a:rPr lang="zh-TW" altLang="en-US" dirty="0"/>
              <a:t> </a:t>
            </a:r>
            <a:r>
              <a:rPr lang="en-US" altLang="zh-TW" dirty="0"/>
              <a:t>conj.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她们路过了一间中餐馆，看起来不错，于是就进去吃了。</a:t>
            </a:r>
            <a:endParaRPr lang="en-US" altLang="zh-TW" sz="2800" dirty="0"/>
          </a:p>
        </p:txBody>
      </p:sp>
      <p:pic>
        <p:nvPicPr>
          <p:cNvPr id="4" name="Picture 2" descr="走路图片大全- 走路素材免费下载- 魔力设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17" y="4180807"/>
            <a:ext cx="2552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餐厅图片素材_免费餐厅PNG设计图片大全_图精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67" y="2830674"/>
            <a:ext cx="3902833" cy="39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33359 -0.01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于是</a:t>
            </a:r>
            <a:r>
              <a:rPr lang="zh-TW" altLang="en-US" dirty="0"/>
              <a:t> </a:t>
            </a:r>
            <a:r>
              <a:rPr lang="en-US" altLang="zh-TW" dirty="0"/>
              <a:t>conj.	</a:t>
            </a:r>
            <a:r>
              <a:rPr lang="zh-TW" altLang="en-US" dirty="0"/>
              <a:t>因此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一样</a:t>
            </a:r>
            <a:endParaRPr lang="en-US" altLang="zh-TW" dirty="0"/>
          </a:p>
          <a:p>
            <a:r>
              <a:rPr lang="en-US" altLang="zh-TW" dirty="0"/>
              <a:t>A...</a:t>
            </a:r>
            <a:r>
              <a:rPr lang="zh-TW" altLang="en-US" dirty="0"/>
              <a:t>于是</a:t>
            </a:r>
            <a:r>
              <a:rPr lang="en-US" altLang="zh-TW" dirty="0"/>
              <a:t>/</a:t>
            </a:r>
            <a:r>
              <a:rPr lang="zh-TW" altLang="en-US" dirty="0"/>
              <a:t>因此</a:t>
            </a:r>
            <a:r>
              <a:rPr lang="en-US" altLang="zh-TW" dirty="0"/>
              <a:t>B....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不一样</a:t>
            </a:r>
            <a:endParaRPr lang="en-US" altLang="zh-TW" dirty="0"/>
          </a:p>
          <a:p>
            <a:r>
              <a:rPr lang="en-US" altLang="zh-TW" dirty="0"/>
              <a:t>“</a:t>
            </a:r>
            <a:r>
              <a:rPr lang="zh-TW" altLang="en-US" dirty="0"/>
              <a:t>于是</a:t>
            </a:r>
            <a:r>
              <a:rPr lang="en-US" altLang="zh-TW" dirty="0"/>
              <a:t>”</a:t>
            </a:r>
            <a:r>
              <a:rPr lang="zh-TW" altLang="en-US" dirty="0"/>
              <a:t>强调</a:t>
            </a:r>
            <a:r>
              <a:rPr lang="en-US" altLang="zh-TW" dirty="0"/>
              <a:t>A</a:t>
            </a:r>
            <a:r>
              <a:rPr lang="zh-TW" altLang="en-US" dirty="0"/>
              <a:t>先发生</a:t>
            </a:r>
            <a:r>
              <a:rPr lang="en-US" altLang="zh-TW" dirty="0"/>
              <a:t>B</a:t>
            </a:r>
            <a:r>
              <a:rPr lang="zh-TW" altLang="en-US" dirty="0"/>
              <a:t>再发生</a:t>
            </a:r>
            <a:endParaRPr lang="en-US" altLang="zh-TW" dirty="0"/>
          </a:p>
          <a:p>
            <a:r>
              <a:rPr lang="en-US" altLang="zh-TW" dirty="0"/>
              <a:t>“</a:t>
            </a:r>
            <a:r>
              <a:rPr lang="zh-TW" altLang="en-US" dirty="0"/>
              <a:t>因此</a:t>
            </a:r>
            <a:r>
              <a:rPr lang="en-US" altLang="zh-TW" dirty="0"/>
              <a:t>”</a:t>
            </a:r>
            <a:r>
              <a:rPr lang="zh-TW" altLang="en-US" dirty="0"/>
              <a:t>强调</a:t>
            </a:r>
            <a:r>
              <a:rPr lang="en-US" altLang="zh-TW" dirty="0"/>
              <a:t>A</a:t>
            </a:r>
            <a:r>
              <a:rPr lang="zh-TW" altLang="en-US" dirty="0"/>
              <a:t>是原因</a:t>
            </a:r>
            <a:r>
              <a:rPr lang="en-US" altLang="zh-TW" dirty="0"/>
              <a:t>B</a:t>
            </a:r>
            <a:r>
              <a:rPr lang="zh-TW" altLang="en-US" dirty="0"/>
              <a:t>是结果</a:t>
            </a:r>
            <a:endParaRPr lang="zh-TW" alt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于是</a:t>
            </a:r>
            <a:r>
              <a:rPr lang="zh-TW" altLang="en-US" dirty="0"/>
              <a:t> </a:t>
            </a:r>
            <a:r>
              <a:rPr lang="en-US" altLang="zh-TW" dirty="0"/>
              <a:t>conj.	</a:t>
            </a:r>
            <a:r>
              <a:rPr lang="zh-TW" altLang="en-US" dirty="0"/>
              <a:t>因此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他发现自己变胖了，</a:t>
            </a:r>
            <a:r>
              <a:rPr lang="en-US" altLang="zh-TW" sz="2800" dirty="0"/>
              <a:t>_______________</a:t>
            </a:r>
            <a:r>
              <a:rPr lang="zh-TW" altLang="en-US" sz="2800" dirty="0"/>
              <a:t>他打算好好开始锻炼。</a:t>
            </a:r>
            <a:endParaRPr lang="en-US" altLang="zh-TW" sz="2800" dirty="0"/>
          </a:p>
        </p:txBody>
      </p:sp>
      <p:pic>
        <p:nvPicPr>
          <p:cNvPr id="4" name="Picture 2" descr="减肥的人元素素材下载-正版素材401557123-摄图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21" y="2472980"/>
            <a:ext cx="3895764" cy="438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297045" y="1471930"/>
            <a:ext cx="311213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于是</a:t>
            </a:r>
            <a:r>
              <a:rPr lang="en-US" altLang="zh-TW" sz="4000" dirty="0">
                <a:solidFill>
                  <a:srgbClr val="FF0000"/>
                </a:solidFill>
              </a:rPr>
              <a:t>/</a:t>
            </a:r>
            <a:r>
              <a:rPr lang="zh-TW" altLang="en-US" sz="4000" dirty="0">
                <a:solidFill>
                  <a:srgbClr val="FF0000"/>
                </a:solidFill>
              </a:rPr>
              <a:t>因此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5"/>
          <p:cNvGraphicFramePr>
            <a:graphicFrameLocks noGrp="1"/>
          </p:cNvGraphicFramePr>
          <p:nvPr/>
        </p:nvGraphicFramePr>
        <p:xfrm>
          <a:off x="1" y="71940"/>
          <a:ext cx="12191999" cy="6769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3481"/>
                <a:gridCol w="1737360"/>
                <a:gridCol w="1661158"/>
              </a:tblGrid>
              <a:tr h="96220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solidFill>
                            <a:schemeClr val="tx1"/>
                          </a:solidFill>
                        </a:rPr>
                        <a:t>于是</a:t>
                      </a:r>
                      <a:endParaRPr lang="zh-TW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solidFill>
                            <a:schemeClr val="tx1"/>
                          </a:solidFill>
                        </a:rPr>
                        <a:t>因此</a:t>
                      </a:r>
                      <a:endParaRPr lang="zh-TW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00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>
                          <a:latin typeface="新細明體" panose="02020500000000000000" charset="-120"/>
                          <a:ea typeface="新細明體" panose="02020500000000000000" charset="-120"/>
                        </a:rPr>
                        <a:t>他妈妈是中国人</a:t>
                      </a:r>
                      <a:r>
                        <a:rPr lang="zh-TW" altLang="en-US" sz="2800" dirty="0">
                          <a:latin typeface="新細明體" panose="02020500000000000000" charset="-120"/>
                          <a:ea typeface="新細明體" panose="02020500000000000000" charset="-120"/>
                        </a:rPr>
                        <a:t>，</a:t>
                      </a:r>
                      <a:r>
                        <a:rPr lang="en-US" altLang="zh-TW" sz="2800" dirty="0">
                          <a:latin typeface="新細明體" panose="02020500000000000000" charset="-120"/>
                          <a:ea typeface="新細明體" panose="02020500000000000000" charset="-120"/>
                        </a:rPr>
                        <a:t>__________</a:t>
                      </a:r>
                      <a:r>
                        <a:rPr lang="zh-CN" altLang="en-US" sz="2800" dirty="0">
                          <a:latin typeface="新細明體" panose="02020500000000000000" charset="-120"/>
                          <a:ea typeface="新細明體" panose="02020500000000000000" charset="-120"/>
                        </a:rPr>
                        <a:t>他的中文说得特别好</a:t>
                      </a:r>
                      <a:r>
                        <a:rPr lang="zh-TW" altLang="en-US" sz="2800" dirty="0">
                          <a:latin typeface="新細明體" panose="02020500000000000000" charset="-120"/>
                          <a:ea typeface="新細明體" panose="02020500000000000000" charset="-120"/>
                        </a:rPr>
                        <a:t>。</a:t>
                      </a:r>
                      <a:endParaRPr lang="en-US" altLang="zh-TW" sz="2800" dirty="0">
                        <a:latin typeface="新細明體" panose="02020500000000000000" charset="-120"/>
                        <a:ea typeface="新細明體" panose="02020500000000000000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27148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他走到了路的尽头</a:t>
                      </a:r>
                      <a:r>
                        <a:rPr lang="zh-TW" altLang="en-US" sz="2800" dirty="0"/>
                        <a:t>，</a:t>
                      </a:r>
                      <a:r>
                        <a:rPr lang="en-US" altLang="zh-TW" sz="2800" dirty="0"/>
                        <a:t>__________</a:t>
                      </a:r>
                      <a:r>
                        <a:rPr lang="zh-CN" altLang="en-US" sz="2800" dirty="0"/>
                        <a:t>来到这个很特别的小镇</a:t>
                      </a:r>
                      <a:r>
                        <a:rPr lang="zh-TW" altLang="en-US" sz="2800" dirty="0"/>
                        <a:t>。</a:t>
                      </a:r>
                      <a:endParaRPr lang="zh-TW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2714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他最近开始试着每天跑步，不过很快她就感觉到无聊，</a:t>
                      </a:r>
                      <a:r>
                        <a:rPr lang="en-US" altLang="zh-TW" sz="2800" dirty="0"/>
                        <a:t>________</a:t>
                      </a:r>
                      <a:r>
                        <a:rPr lang="zh-TW" altLang="en-US" sz="2800" dirty="0"/>
                        <a:t>就放弃了</a:t>
                      </a:r>
                      <a:endParaRPr lang="en-US" altLang="zh-TW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27738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我打开了酒店的窗户</a:t>
                      </a:r>
                      <a:r>
                        <a:rPr lang="zh-TW" altLang="en-US" sz="2800" dirty="0"/>
                        <a:t>，</a:t>
                      </a:r>
                      <a:r>
                        <a:rPr lang="en-US" altLang="zh-TW" sz="2800" dirty="0"/>
                        <a:t>__________</a:t>
                      </a:r>
                      <a:r>
                        <a:rPr lang="zh-CN" altLang="en-US" sz="2800" dirty="0"/>
                        <a:t>一片海景就出现在了眼前</a:t>
                      </a:r>
                      <a:r>
                        <a:rPr lang="zh-TW" altLang="en-US" sz="2800" dirty="0"/>
                        <a:t>。</a:t>
                      </a:r>
                      <a:endParaRPr lang="zh-TW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2714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他刚刚做了一件好事，</a:t>
                      </a:r>
                      <a:r>
                        <a:rPr lang="en-US" altLang="zh-TW" sz="2800" dirty="0"/>
                        <a:t>__________</a:t>
                      </a:r>
                      <a:r>
                        <a:rPr lang="zh-TW" altLang="en-US" sz="2800" dirty="0"/>
                        <a:t>他一整天心情都变得很好</a:t>
                      </a:r>
                      <a:endParaRPr lang="zh-TW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2714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明天可能会更好，也可能会更糟，</a:t>
                      </a:r>
                      <a:r>
                        <a:rPr lang="en-US" altLang="zh-TW" sz="2800" dirty="0"/>
                        <a:t>______</a:t>
                      </a:r>
                      <a:r>
                        <a:rPr lang="zh-TW" altLang="en-US" sz="2800" dirty="0"/>
                        <a:t>这件事情有很大的看点</a:t>
                      </a:r>
                      <a:endParaRPr lang="zh-TW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圓形: 空心 11"/>
          <p:cNvSpPr/>
          <p:nvPr/>
        </p:nvSpPr>
        <p:spPr>
          <a:xfrm>
            <a:off x="10907485" y="1186543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乘號 12"/>
          <p:cNvSpPr/>
          <p:nvPr/>
        </p:nvSpPr>
        <p:spPr>
          <a:xfrm>
            <a:off x="8969828" y="1034143"/>
            <a:ext cx="1415143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形: 空心 15"/>
          <p:cNvSpPr/>
          <p:nvPr/>
        </p:nvSpPr>
        <p:spPr>
          <a:xfrm>
            <a:off x="9187541" y="2100943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圓形: 空心 18"/>
          <p:cNvSpPr/>
          <p:nvPr/>
        </p:nvSpPr>
        <p:spPr>
          <a:xfrm>
            <a:off x="9241969" y="3090889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圓形: 空心 19"/>
          <p:cNvSpPr/>
          <p:nvPr/>
        </p:nvSpPr>
        <p:spPr>
          <a:xfrm>
            <a:off x="11005456" y="3090889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圓形: 空心 20"/>
          <p:cNvSpPr/>
          <p:nvPr/>
        </p:nvSpPr>
        <p:spPr>
          <a:xfrm>
            <a:off x="9241969" y="4043062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3" name="圓形: 空心 22"/>
          <p:cNvSpPr/>
          <p:nvPr/>
        </p:nvSpPr>
        <p:spPr>
          <a:xfrm>
            <a:off x="9143998" y="4957462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圓形: 空心 23"/>
          <p:cNvSpPr/>
          <p:nvPr/>
        </p:nvSpPr>
        <p:spPr>
          <a:xfrm>
            <a:off x="10907485" y="4957462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圓形: 空心 24"/>
          <p:cNvSpPr/>
          <p:nvPr/>
        </p:nvSpPr>
        <p:spPr>
          <a:xfrm>
            <a:off x="10951028" y="5871862"/>
            <a:ext cx="892629" cy="914400"/>
          </a:xfrm>
          <a:prstGeom prst="don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乘號 25"/>
          <p:cNvSpPr/>
          <p:nvPr/>
        </p:nvSpPr>
        <p:spPr>
          <a:xfrm>
            <a:off x="9013371" y="5719462"/>
            <a:ext cx="1415143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乘號 26"/>
          <p:cNvSpPr/>
          <p:nvPr/>
        </p:nvSpPr>
        <p:spPr>
          <a:xfrm>
            <a:off x="10646227" y="3823687"/>
            <a:ext cx="1415143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乘號 27"/>
          <p:cNvSpPr/>
          <p:nvPr/>
        </p:nvSpPr>
        <p:spPr>
          <a:xfrm>
            <a:off x="10602684" y="2025396"/>
            <a:ext cx="1415143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Shape 160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2771" name="Group 163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2776" name="Shape 161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777" name="Shape 162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64" name="Shape 164"/>
          <p:cNvSpPr/>
          <p:nvPr/>
        </p:nvSpPr>
        <p:spPr>
          <a:xfrm>
            <a:off x="5486400" y="1372394"/>
            <a:ext cx="7689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于是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2362200" y="2437607"/>
            <a:ext cx="7731125" cy="76835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200">
                <a:latin typeface="Calibri" panose="020F0702030404030204" charset="0"/>
              </a:rPr>
              <a:t>听爷爷奶奶说，我妹妹出生那天，正好下了一场大雪，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于是</a:t>
            </a:r>
            <a:r>
              <a:rPr lang="zh-CN" altLang="en-US" sz="2200">
                <a:latin typeface="Calibri" panose="020F0702030404030204" charset="0"/>
              </a:rPr>
              <a:t>我爸爸妈妈就给她取名叫夏雪。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362200" y="3324066"/>
            <a:ext cx="7731125" cy="110680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zh-CN" altLang="en-US" sz="2200">
                <a:latin typeface="Calibri" panose="020F0702030404030204" charset="0"/>
              </a:rPr>
              <a:t>他是一位著名的记者，五年里，他去了亚洲许多国家，尝遍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了各地的美食。回国后，他用一年的时间整理材料，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于是</a:t>
            </a:r>
            <a:r>
              <a:rPr lang="zh-CN" altLang="en-US" sz="2200">
                <a:latin typeface="Calibri" panose="020F0702030404030204" charset="0"/>
              </a:rPr>
              <a:t>就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有了这本关于亚洲美食的书。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2387600" y="4533742"/>
            <a:ext cx="7805738" cy="110680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en-US" altLang="zh-CN" sz="2200">
                <a:latin typeface="Calibri" panose="020F0702030404030204" charset="0"/>
              </a:rPr>
              <a:t>……</a:t>
            </a:r>
            <a:r>
              <a:rPr lang="zh-CN" altLang="en-US" sz="2200">
                <a:latin typeface="Calibri" panose="020F0702030404030204" charset="0"/>
              </a:rPr>
              <a:t>可是，它的大量使用也带来了严重的环境污染问题。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于是</a:t>
            </a:r>
            <a:endParaRPr lang="zh-CN" altLang="en-US" sz="2200">
              <a:solidFill>
                <a:srgbClr val="FF0000"/>
              </a:solidFill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 ，一些国家规定，超市、商场不能为顾客提供免费塑料袋，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并且鼓励大家购买可以多次使用的购物袋。</a:t>
            </a:r>
            <a:endParaRPr lang="zh-CN" altLang="en-US" sz="22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64" grpId="0" animBg="1" advAuto="1000"/>
      <p:bldP spid="165" grpId="0" animBg="1" advAuto="1000"/>
      <p:bldP spid="166" grpId="0" animBg="1" advAuto="1000"/>
      <p:bldP spid="167" grpId="0" animBg="1" advAuto="100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Shape 169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3795" name="Group 172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3800" name="Shape 170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801" name="Shape 171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73" name="Shape 173"/>
          <p:cNvSpPr/>
          <p:nvPr/>
        </p:nvSpPr>
        <p:spPr>
          <a:xfrm>
            <a:off x="5486400" y="1372394"/>
            <a:ext cx="147193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于是</a:t>
            </a:r>
            <a:r>
              <a:rPr lang="en-US" altLang="zh-CN" sz="2400">
                <a:solidFill>
                  <a:srgbClr val="FF0000"/>
                </a:solidFill>
                <a:latin typeface="Calibri" panose="020F0702030404030204" charset="0"/>
              </a:rPr>
              <a:t>-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因此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362200" y="2606834"/>
            <a:ext cx="7731125" cy="42989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200">
                <a:latin typeface="Calibri" panose="020F0702030404030204" charset="0"/>
              </a:rPr>
              <a:t>小时候，他经常生病，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于是</a:t>
            </a:r>
            <a:r>
              <a:rPr lang="en-US" altLang="zh-CN" sz="2200">
                <a:latin typeface="Calibri" panose="020F0702030404030204" charset="0"/>
              </a:rPr>
              <a:t>/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因此</a:t>
            </a:r>
            <a:r>
              <a:rPr lang="zh-CN" altLang="en-US" sz="2200">
                <a:latin typeface="Calibri" panose="020F0702030404030204" charset="0"/>
              </a:rPr>
              <a:t>每天都去跑步锻炼身体。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362200" y="3517901"/>
            <a:ext cx="7731125" cy="76835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zh-CN" altLang="en-US" sz="2200">
                <a:latin typeface="Calibri" panose="020F0702030404030204" charset="0"/>
              </a:rPr>
              <a:t>大家都同意寒假去旅行，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于是</a:t>
            </a:r>
            <a:r>
              <a:rPr lang="zh-CN" altLang="en-US" sz="2200">
                <a:latin typeface="Calibri" panose="020F0702030404030204" charset="0"/>
              </a:rPr>
              <a:t>，我们开始讨论去哪里旅行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的问题。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387600" y="4702969"/>
            <a:ext cx="7805738" cy="76835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200">
                <a:latin typeface="Calibri" panose="020F0702030404030204" charset="0"/>
              </a:rPr>
              <a:t>他三岁跟父亲母亲一起来到这儿，就再也没离开过这里。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因此</a:t>
            </a:r>
            <a:r>
              <a:rPr lang="zh-CN" altLang="en-US" sz="2200">
                <a:latin typeface="Calibri" panose="020F0702030404030204" charset="0"/>
              </a:rPr>
              <a:t>，他对这个地方感情很深。</a:t>
            </a:r>
            <a:endParaRPr lang="zh-CN" altLang="en-US" sz="22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73" grpId="0" animBg="1" advAuto="1000"/>
      <p:bldP spid="174" grpId="0" animBg="1" advAuto="1000"/>
      <p:bldP spid="175" grpId="0" animBg="1" advAuto="1000"/>
      <p:bldP spid="176" grpId="0" animBg="1" advAuto="100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ABLE_ENDDRAG_ORIGIN_RECT" val="715*330"/>
  <p:tag name="TABLE_ENDDRAG_RECT" val="162*136*715*330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8653</Words>
  <Application>WPS 演示</Application>
  <PresentationFormat>寬螢幕</PresentationFormat>
  <Paragraphs>1123</Paragraphs>
  <Slides>119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119</vt:i4>
      </vt:variant>
    </vt:vector>
  </HeadingPairs>
  <TitlesOfParts>
    <vt:vector size="149" baseType="lpstr">
      <vt:lpstr>Arial</vt:lpstr>
      <vt:lpstr>宋体</vt:lpstr>
      <vt:lpstr>Wingdings</vt:lpstr>
      <vt:lpstr>Calibri</vt:lpstr>
      <vt:lpstr>黑体</vt:lpstr>
      <vt:lpstr>Aa楷书拼音</vt:lpstr>
      <vt:lpstr>Times New Roman</vt:lpstr>
      <vt:lpstr>华文细黑</vt:lpstr>
      <vt:lpstr>黑体-简</vt:lpstr>
      <vt:lpstr>標楷體2</vt:lpstr>
      <vt:lpstr>汉仪楷体简</vt:lpstr>
      <vt:lpstr>宋体-简</vt:lpstr>
      <vt:lpstr>微软雅黑</vt:lpstr>
      <vt:lpstr>Arial Unicode MS</vt:lpstr>
      <vt:lpstr>Aptos Display</vt:lpstr>
      <vt:lpstr>苹方-简</vt:lpstr>
      <vt:lpstr>新細明體</vt:lpstr>
      <vt:lpstr>Aptos</vt:lpstr>
      <vt:lpstr>等线</vt:lpstr>
      <vt:lpstr>汉仪中等线KW</vt:lpstr>
      <vt:lpstr>等线 Light</vt:lpstr>
      <vt:lpstr>华文细黑</vt:lpstr>
      <vt:lpstr>Söhne</vt:lpstr>
      <vt:lpstr>Thonburi</vt:lpstr>
      <vt:lpstr/>
      <vt:lpstr>Söhne</vt:lpstr>
      <vt:lpstr>华文细黑</vt:lpstr>
      <vt:lpstr>標楷體2</vt:lpstr>
      <vt:lpstr>Office 佈景主題</vt:lpstr>
      <vt:lpstr>1_Office 佈景主題</vt:lpstr>
      <vt:lpstr>第十四课  保护地球母亲</vt:lpstr>
      <vt:lpstr>你去过什么展会？</vt:lpstr>
      <vt:lpstr>PowerPoint 演示文稿</vt:lpstr>
      <vt:lpstr> v. to go on a business trip</vt:lpstr>
      <vt:lpstr> n.	towel</vt:lpstr>
      <vt:lpstr>n.	towel</vt:lpstr>
      <vt:lpstr> n. toothpaste</vt:lpstr>
      <vt:lpstr> n. toothpaste</vt:lpstr>
      <vt:lpstr> adj. heavy</vt:lpstr>
      <vt:lpstr> adj.   heavy</vt:lpstr>
      <vt:lpstr> v.  to be okay, to be all right</vt:lpstr>
      <vt:lpstr>汤姆第一次来中国，觉得中国人十分自信，在街上写着他们什么都很行。</vt:lpstr>
      <vt:lpstr>你行啊！可以啊！（说一个人很厉害）</vt:lpstr>
      <vt:lpstr> v.	to save, to economize</vt:lpstr>
      <vt:lpstr> v.	to save, to economize</vt:lpstr>
      <vt:lpstr>你选择省钱还是省时间？</vt:lpstr>
      <vt:lpstr> self-examination</vt:lpstr>
      <vt:lpstr>吾日三省吾身，为人谋而不忠乎，与朋友交而不信乎，传不习乎？</vt:lpstr>
      <vt:lpstr>PowerPoint 演示文稿</vt:lpstr>
      <vt:lpstr> v.  to pollute      废物利用。    浪费</vt:lpstr>
      <vt:lpstr> v. to pollute</vt:lpstr>
      <vt:lpstr>你听说过哪些类型的污染？</vt:lpstr>
      <vt:lpstr>PowerPoint 演示文稿</vt:lpstr>
      <vt:lpstr>PowerPoint 演示文稿</vt:lpstr>
      <vt:lpstr>试着说说，我们能为环保做的10件小事</vt:lpstr>
      <vt:lpstr>绿色出行、绿色用品、绿色习惯</vt:lpstr>
      <vt:lpstr>你参与过什么环保活动？</vt:lpstr>
      <vt:lpstr>第十四课 保护地球母亲</vt:lpstr>
      <vt:lpstr>PowerPoint 演示文稿</vt:lpstr>
      <vt:lpstr>PowerPoint 演示文稿</vt:lpstr>
      <vt:lpstr>n.restroom, bathroom</vt:lpstr>
      <vt:lpstr>够 v./adv.    enough  satisfied</vt:lpstr>
      <vt:lpstr>不太够</vt:lpstr>
      <vt:lpstr>够 v./adv.</vt:lpstr>
      <vt:lpstr>够 v./adv.</vt:lpstr>
      <vt:lpstr>PowerPoint 演示文稿</vt:lpstr>
      <vt:lpstr>够 v./adv.</vt:lpstr>
      <vt:lpstr>PowerPoint 演示文稿</vt:lpstr>
      <vt:lpstr>adj. dirty</vt:lpstr>
      <vt:lpstr> adj. dirty</vt:lpstr>
      <vt:lpstr> v.  to be sorry</vt:lpstr>
      <vt:lpstr>adj.  empty</vt:lpstr>
      <vt:lpstr>抱歉/道歉/对不起/不好意思</vt:lpstr>
      <vt:lpstr> n.  box</vt:lpstr>
      <vt:lpstr>丢 v.</vt:lpstr>
      <vt:lpstr>丢 v.</vt:lpstr>
      <vt:lpstr>扔 v.</vt:lpstr>
      <vt:lpstr>“丢”   与  “扔”</vt:lpstr>
      <vt:lpstr>断舍离</vt:lpstr>
      <vt:lpstr>以 prep.</vt:lpstr>
      <vt:lpstr>(prep.)以…V.：用、拿</vt:lpstr>
      <vt:lpstr>(prep.)以…V.：用、拿</vt:lpstr>
      <vt:lpstr>(prep.)以…V.：用、拿</vt:lpstr>
      <vt:lpstr>以A为B：把A作为B/认为A是B</vt:lpstr>
      <vt:lpstr>以A为B：把A作为B/认为A是B</vt:lpstr>
      <vt:lpstr>以A为B：把A作为B/认为A是B</vt:lpstr>
      <vt:lpstr>(conj.) A…，以B：用来/为的是</vt:lpstr>
      <vt:lpstr>(conj.) A…，以B：用来/为的是</vt:lpstr>
      <vt:lpstr>(conj.) A…，以B：用来/为的是</vt:lpstr>
      <vt:lpstr>PowerPoint 演示文稿</vt:lpstr>
      <vt:lpstr>PowerPoint 演示文稿</vt:lpstr>
      <vt:lpstr> n. speed</vt:lpstr>
      <vt:lpstr>PowerPoint 演示文稿</vt:lpstr>
      <vt:lpstr>PowerPoint 演示文稿</vt:lpstr>
      <vt:lpstr>PowerPoint 演示文稿</vt:lpstr>
      <vt:lpstr>PowerPoint 演示文稿</vt:lpstr>
      <vt:lpstr>一些老板为了节省开支，只招聘很少的员工，让他们每个人做两三个人的事情，你怎么看？  如果给你发奖金，让你多干活儿，你愿意吗？</vt:lpstr>
      <vt:lpstr>第十四课  保护地球母亲</vt:lpstr>
      <vt:lpstr>PowerPoint 演示文稿</vt:lpstr>
      <vt:lpstr>n. earth, globe</vt:lpstr>
      <vt:lpstr> v.  stop</vt:lpstr>
      <vt:lpstr>得意 adj.</vt:lpstr>
      <vt:lpstr>得意 adj.</vt:lpstr>
      <vt:lpstr>PowerPoint 演示文稿</vt:lpstr>
      <vt:lpstr>目的 n.</vt:lpstr>
      <vt:lpstr>目的 n.</vt:lpstr>
      <vt:lpstr>目的 n.</vt:lpstr>
      <vt:lpstr>暖 adj.</vt:lpstr>
      <vt:lpstr>既然 conj.</vt:lpstr>
      <vt:lpstr>既然 conj.</vt:lpstr>
      <vt:lpstr>既然 conj.</vt:lpstr>
      <vt:lpstr>PowerPoint 演示文稿</vt:lpstr>
      <vt:lpstr>PowerPoint 演示文稿</vt:lpstr>
      <vt:lpstr>PowerPoint 演示文稿</vt:lpstr>
      <vt:lpstr>PowerPoint 演示文稿</vt:lpstr>
      <vt:lpstr>第十四课  保护地球母亲</vt:lpstr>
      <vt:lpstr>PowerPoint 演示文稿</vt:lpstr>
      <vt:lpstr> n. plastic bag</vt:lpstr>
      <vt:lpstr> v.  to encourage</vt:lpstr>
      <vt:lpstr> v. to refuse, to reject</vt:lpstr>
      <vt:lpstr> v. to reduce, to decrease</vt:lpstr>
      <vt:lpstr> n. quantity, amount</vt:lpstr>
      <vt:lpstr>于是 conj.</vt:lpstr>
      <vt:lpstr>于是 conj.</vt:lpstr>
      <vt:lpstr>于是 conj.	因此</vt:lpstr>
      <vt:lpstr>于是 conj.	因此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第十四课  保护地球母亲</vt:lpstr>
      <vt:lpstr>PowerPoint 演示文稿</vt:lpstr>
      <vt:lpstr> n. rubbish bin</vt:lpstr>
      <vt:lpstr>温度 n.</vt:lpstr>
      <vt:lpstr>乘坐 v.</vt:lpstr>
      <vt:lpstr>美丽 adj.</vt:lpstr>
      <vt:lpstr>美丽 adj.	漂亮 adj.</vt:lpstr>
      <vt:lpstr>美丽 adj.	漂亮 adj.</vt:lpstr>
      <vt:lpstr>什么的</vt:lpstr>
      <vt:lpstr>什么的</vt:lpstr>
      <vt:lpstr>什么的</vt:lpstr>
      <vt:lpstr>什么的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L14</dc:title>
  <dc:creator>施鑫午</dc:creator>
  <cp:lastModifiedBy>WPS_1337180402</cp:lastModifiedBy>
  <cp:revision>89</cp:revision>
  <dcterms:created xsi:type="dcterms:W3CDTF">2024-03-26T08:15:37Z</dcterms:created>
  <dcterms:modified xsi:type="dcterms:W3CDTF">2024-03-26T08:15:37Z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0x010100BEB89AE9B726E84DBBBF69A881ED4B3A</vt:lpwstr>
  </property>
  <property fmtid="{D5CDD505-2E9C-101B-9397-08002B2CF9AE}" pid="3" name="ICV">
    <vt:lpwstr>9249E6B282CCB7C29074F965F0C82084_42</vt:lpwstr>
  </property>
  <property fmtid="{D5CDD505-2E9C-101B-9397-08002B2CF9AE}" pid="4" name="KSOProductBuildVer">
    <vt:lpwstr>2052-6.5.2.8766</vt:lpwstr>
  </property>
</Properties>
</file>