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</p:sldMasterIdLst>
  <p:notesMasterIdLst>
    <p:notesMasterId r:id="rId14"/>
  </p:notesMasterIdLst>
  <p:sldIdLst>
    <p:sldId id="2783" r:id="rId5"/>
    <p:sldId id="2860" r:id="rId6"/>
    <p:sldId id="2861" r:id="rId7"/>
    <p:sldId id="2784" r:id="rId8"/>
    <p:sldId id="2683" r:id="rId9"/>
    <p:sldId id="2692" r:id="rId10"/>
    <p:sldId id="2688" r:id="rId11"/>
    <p:sldId id="2785" r:id="rId12"/>
    <p:sldId id="2690" r:id="rId13"/>
    <p:sldId id="2694" r:id="rId15"/>
    <p:sldId id="2695" r:id="rId16"/>
    <p:sldId id="2857" r:id="rId17"/>
    <p:sldId id="2696" r:id="rId18"/>
    <p:sldId id="2698" r:id="rId19"/>
    <p:sldId id="2786" r:id="rId20"/>
    <p:sldId id="2787" r:id="rId21"/>
    <p:sldId id="2788" r:id="rId22"/>
    <p:sldId id="2790" r:id="rId23"/>
    <p:sldId id="2789" r:id="rId24"/>
    <p:sldId id="2843" r:id="rId25"/>
    <p:sldId id="2844" r:id="rId26"/>
    <p:sldId id="2845" r:id="rId27"/>
    <p:sldId id="2846" r:id="rId28"/>
    <p:sldId id="2847" r:id="rId29"/>
    <p:sldId id="2848" r:id="rId30"/>
    <p:sldId id="2849" r:id="rId31"/>
    <p:sldId id="2850" r:id="rId32"/>
    <p:sldId id="2854" r:id="rId33"/>
    <p:sldId id="2851" r:id="rId34"/>
    <p:sldId id="2852" r:id="rId35"/>
    <p:sldId id="2862" r:id="rId36"/>
    <p:sldId id="2855" r:id="rId37"/>
    <p:sldId id="2960" r:id="rId38"/>
    <p:sldId id="2730" r:id="rId39"/>
    <p:sldId id="2739" r:id="rId40"/>
    <p:sldId id="2740" r:id="rId41"/>
    <p:sldId id="2741" r:id="rId42"/>
    <p:sldId id="2743" r:id="rId43"/>
    <p:sldId id="2859" r:id="rId44"/>
    <p:sldId id="2744" r:id="rId45"/>
    <p:sldId id="2747" r:id="rId46"/>
    <p:sldId id="2748" r:id="rId47"/>
    <p:sldId id="2750" r:id="rId48"/>
    <p:sldId id="2749" r:id="rId49"/>
    <p:sldId id="2738" r:id="rId50"/>
    <p:sldId id="2757" r:id="rId51"/>
    <p:sldId id="2758" r:id="rId52"/>
    <p:sldId id="2759" r:id="rId53"/>
    <p:sldId id="2805" r:id="rId54"/>
    <p:sldId id="2961" r:id="rId55"/>
    <p:sldId id="2858" r:id="rId56"/>
    <p:sldId id="2807" r:id="rId57"/>
    <p:sldId id="2760" r:id="rId58"/>
    <p:sldId id="2820" r:id="rId59"/>
    <p:sldId id="2821" r:id="rId60"/>
    <p:sldId id="2822" r:id="rId61"/>
    <p:sldId id="2823" r:id="rId62"/>
    <p:sldId id="2824" r:id="rId63"/>
    <p:sldId id="2825" r:id="rId64"/>
    <p:sldId id="2826" r:id="rId65"/>
    <p:sldId id="2827" r:id="rId66"/>
    <p:sldId id="2828" r:id="rId67"/>
    <p:sldId id="2829" r:id="rId68"/>
    <p:sldId id="2830" r:id="rId69"/>
    <p:sldId id="2832" r:id="rId70"/>
    <p:sldId id="2834" r:id="rId71"/>
    <p:sldId id="2835" r:id="rId72"/>
    <p:sldId id="2836" r:id="rId73"/>
    <p:sldId id="2837" r:id="rId74"/>
    <p:sldId id="2810" r:id="rId75"/>
    <p:sldId id="2795" r:id="rId76"/>
    <p:sldId id="2811" r:id="rId77"/>
    <p:sldId id="2812" r:id="rId78"/>
    <p:sldId id="2813" r:id="rId79"/>
    <p:sldId id="2808" r:id="rId80"/>
    <p:sldId id="2809" r:id="rId81"/>
    <p:sldId id="2801" r:id="rId82"/>
    <p:sldId id="2802" r:id="rId83"/>
    <p:sldId id="2732" r:id="rId84"/>
    <p:sldId id="2799" r:id="rId85"/>
    <p:sldId id="2800" r:id="rId86"/>
    <p:sldId id="2734" r:id="rId87"/>
    <p:sldId id="2768" r:id="rId88"/>
    <p:sldId id="2769" r:id="rId89"/>
    <p:sldId id="2770" r:id="rId90"/>
    <p:sldId id="2771" r:id="rId91"/>
    <p:sldId id="2735" r:id="rId92"/>
    <p:sldId id="2772" r:id="rId93"/>
    <p:sldId id="2736" r:id="rId94"/>
    <p:sldId id="2774" r:id="rId95"/>
    <p:sldId id="2798" r:id="rId96"/>
    <p:sldId id="2796" r:id="rId97"/>
    <p:sldId id="2797" r:id="rId9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1" autoAdjust="0"/>
    <p:restoredTop sz="71335" autoAdjust="0"/>
  </p:normalViewPr>
  <p:slideViewPr>
    <p:cSldViewPr snapToGrid="0">
      <p:cViewPr varScale="1">
        <p:scale>
          <a:sx n="58" d="100"/>
          <a:sy n="58" d="100"/>
        </p:scale>
        <p:origin x="15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presProps" Target="presProps.xml"/><Relationship Id="rId98" Type="http://schemas.openxmlformats.org/officeDocument/2006/relationships/slide" Target="slides/slide93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" Type="http://schemas.openxmlformats.org/officeDocument/2006/relationships/slide" Target="slides/slide5.xml"/><Relationship Id="rId89" Type="http://schemas.openxmlformats.org/officeDocument/2006/relationships/slide" Target="slides/slide84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80" Type="http://schemas.openxmlformats.org/officeDocument/2006/relationships/slide" Target="slides/slide75.xml"/><Relationship Id="rId8" Type="http://schemas.openxmlformats.org/officeDocument/2006/relationships/slide" Target="slides/slide4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7" Type="http://schemas.openxmlformats.org/officeDocument/2006/relationships/slide" Target="slides/slide3.xml"/><Relationship Id="rId69" Type="http://schemas.openxmlformats.org/officeDocument/2006/relationships/slide" Target="slides/slide64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slide" Target="slides/slide2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1" Type="http://schemas.openxmlformats.org/officeDocument/2006/relationships/tableStyles" Target="tableStyles.xml"/><Relationship Id="rId100" Type="http://schemas.openxmlformats.org/officeDocument/2006/relationships/viewProps" Target="viewProps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19E85-D484-48CD-B198-178C100F1113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不能随便</a:t>
            </a:r>
            <a:r>
              <a:rPr lang="zh-TW" altLang="en-US" b="1" u="sng" dirty="0"/>
              <a:t>对</a:t>
            </a:r>
            <a:r>
              <a:rPr lang="zh-TW" altLang="en-US" dirty="0"/>
              <a:t>老师</a:t>
            </a:r>
            <a:r>
              <a:rPr lang="zh-TW" altLang="en-US" b="1" u="sng" dirty="0"/>
              <a:t>进行批评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主任</a:t>
            </a:r>
            <a:r>
              <a:rPr lang="zh-TW" altLang="en-US" b="1" u="sng" dirty="0"/>
              <a:t>对</a:t>
            </a:r>
            <a:r>
              <a:rPr lang="zh-TW" altLang="en-US" dirty="0"/>
              <a:t>这个企画书</a:t>
            </a:r>
            <a:r>
              <a:rPr lang="zh-TW" altLang="en-US" b="1" u="sng" dirty="0"/>
              <a:t>进行批评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要求或建议。这个词通常带有一定程度的权威性和责任感，暗示着接受嘱咐者需要尊重和遵守这些指示。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要求或建议。这个词通常带有一定程度的权威性和责任感，暗示着接受嘱咐者需要尊重和遵守这些指示。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要求或建议。这个词通常带有一定程度的权威性和责任感，暗示着接受嘱咐者需要尊重和遵守这些指示。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要求或建议。这个词通常带有一定程度的权威性和责任感，暗示着接受嘱咐者需要尊重和遵守这些指示。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要求或建议。这个词通常带有一定程度的权威性和责任感，暗示着接受嘱咐者需要尊重和遵守这些指示。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要求或建议。这个词通常带有一定程度的权威性和责任感，暗示着接受嘱咐者需要尊重和遵守这些指示。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要求或建议。这个词通常带有一定程度的权威性和责任感，暗示着接受嘱咐者需要尊重和遵守这些指示。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要求或建议。这个词通常带有一定程度的权威性和责任感，暗示着接受嘱咐者需要尊重和遵守这些指示。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要求或建议。这个词通常带有一定程度的权威性和责任感，暗示着接受嘱咐者需要尊重和遵守这些指示。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诈骗：说假的话去骗你的钱</a:t>
            </a:r>
            <a:endParaRPr lang="en-US" altLang="zh-TW" dirty="0"/>
          </a:p>
          <a:p>
            <a:r>
              <a:rPr lang="en-US" altLang="zh-TW" dirty="0"/>
              <a:t>165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诈骗：说假的话去骗你的钱</a:t>
            </a:r>
            <a:endParaRPr lang="en-US" altLang="zh-TW" dirty="0"/>
          </a:p>
          <a:p>
            <a:r>
              <a:rPr lang="en-US" altLang="zh-TW" dirty="0"/>
              <a:t>165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诈骗：说假的话去骗你的钱</a:t>
            </a:r>
            <a:endParaRPr lang="en-US" altLang="zh-TW" dirty="0"/>
          </a:p>
          <a:p>
            <a:r>
              <a:rPr lang="en-US" altLang="zh-TW" dirty="0"/>
              <a:t>165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适合也可能不合适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为自己的事物感到骄傲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为自己的事物感到骄傲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弹钢琴</a:t>
            </a:r>
            <a:br>
              <a:rPr lang="en-US" altLang="zh-TW" dirty="0"/>
            </a:br>
            <a:r>
              <a:rPr lang="zh-TW" altLang="en-US" dirty="0"/>
              <a:t>弄厕所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弹钢琴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弹钢琴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6AAD-287A-4349-BD80-8E2A25C449D2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>
              <a:buNone/>
            </a:pPr>
            <a:fld id="{9A0DB2DC-4C9A-4742-B13C-FB6460FD3503}" type="slidenum">
              <a:rPr lang="zh-CN" altLang="en-US">
                <a:latin typeface="Calibri" panose="020F0702030404030204" charset="0"/>
              </a:rPr>
            </a:fld>
            <a:endParaRPr lang="zh-CN" altLang="en-US">
              <a:latin typeface="Calibri" panose="020F0702030404030204" charset="0"/>
            </a:endParaRP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>
              <a:buNone/>
            </a:pPr>
            <a:fld id="{9A0DB2DC-4C9A-4742-B13C-FB6460FD3503}" type="slidenum">
              <a:rPr lang="zh-CN" altLang="en-US">
                <a:latin typeface="Calibri" panose="020F0702030404030204" charset="0"/>
              </a:rPr>
            </a:fld>
            <a:endParaRPr lang="zh-CN" altLang="en-US">
              <a:latin typeface="Calibri" panose="020F0702030404030204" charset="0"/>
            </a:endParaRP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>
              <a:buNone/>
            </a:pPr>
            <a:fld id="{9A0DB2DC-4C9A-4742-B13C-FB6460FD3503}" type="slidenum">
              <a:rPr lang="zh-CN" altLang="en-US">
                <a:latin typeface="Calibri" panose="020F0702030404030204" charset="0"/>
              </a:rPr>
            </a:fld>
            <a:endParaRPr lang="zh-CN" altLang="en-US">
              <a:latin typeface="Calibri" panose="020F0702030404030204" charset="0"/>
            </a:endParaRP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8D650A-180F-4A26-8F61-26562C9B2E3A}" type="datetimeFigureOut">
              <a:rPr lang="zh-TW" altLang="en-US" smtClean="0"/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6D58D4-10A7-4C94-B06F-869F933C93B3}" type="slidenum">
              <a:rPr lang="zh-TW" altLang="en-US" smtClean="0"/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" name="Shape 112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第十五课  教育孩子的艺术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3075" name="Shape 113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</p:txBody>
      </p:sp>
      <p:sp>
        <p:nvSpPr>
          <p:cNvPr id="3076" name="Shape 114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PartⅠ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1</a:t>
            </a:r>
            <a:endParaRPr lang="en-US" altLang="zh-CN" sz="3200">
              <a:solidFill>
                <a:srgbClr val="A6A6A6"/>
              </a:solidFill>
              <a:latin typeface="Calibri" panose="020F070203040403020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V.</a:t>
            </a:r>
            <a:r>
              <a:rPr lang="zh-TW" altLang="en-US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起来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highlight>
                  <a:srgbClr val="FFFF00"/>
                </a:highlight>
              </a:rPr>
              <a:t>把东西放到一个地方</a:t>
            </a:r>
            <a:endParaRPr lang="en-US" altLang="zh-TW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zh-TW" altLang="en-US" dirty="0"/>
              <a:t>把头</a:t>
            </a:r>
            <a:r>
              <a:rPr lang="en-US" altLang="zh-TW" dirty="0"/>
              <a:t>_______</a:t>
            </a:r>
            <a:r>
              <a:rPr lang="zh-TW" altLang="en-US" dirty="0"/>
              <a:t>大家就看不到我了。</a:t>
            </a:r>
            <a:r>
              <a:rPr lang="en-US" altLang="zh-TW" dirty="0"/>
              <a:t>  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3.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  <p:pic>
        <p:nvPicPr>
          <p:cNvPr id="5122" name="Picture 2" descr="南非的鴕鳥經濟，讓你領略騎行鴕鳥是什麼感受，來當一回鴕鳥騎士 - 幫趣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238" y="2919663"/>
            <a:ext cx="6295524" cy="3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V.</a:t>
            </a:r>
            <a:r>
              <a:rPr lang="zh-TW" altLang="en-US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起来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highlight>
                  <a:srgbClr val="FFFF00"/>
                </a:highlight>
              </a:rPr>
              <a:t>把东西放到一个地方</a:t>
            </a:r>
            <a:endParaRPr lang="en-US" altLang="zh-TW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zh-TW" altLang="en-US" dirty="0"/>
              <a:t>每次过年，妈妈都会带我去银行把红包</a:t>
            </a:r>
            <a:r>
              <a:rPr lang="en-US" altLang="zh-TW" dirty="0"/>
              <a:t>_____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TW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3.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  <p:pic>
        <p:nvPicPr>
          <p:cNvPr id="4098" name="Picture 2" descr="男福娃存紅包PSD圖案素材免費下載，圖片尺寸1500 × 1500px - Lovepik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16" y="3060032"/>
            <a:ext cx="3797968" cy="379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你从什么时候开始有零花钱</a:t>
            </a:r>
            <a:r>
              <a:rPr lang="zh-CN" altLang="en-US"/>
              <a:t>的？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父母会给你</a:t>
            </a:r>
            <a:r>
              <a:rPr lang="zh-CN" altLang="en-US"/>
              <a:t>多少钱？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你用这些钱</a:t>
            </a:r>
            <a:r>
              <a:rPr lang="zh-CN" altLang="en-US"/>
              <a:t>做什么？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你会存钱</a:t>
            </a:r>
            <a:r>
              <a:rPr lang="zh-CN" altLang="en-US"/>
              <a:t>吗？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V.</a:t>
            </a:r>
            <a:r>
              <a:rPr lang="zh-TW" altLang="en-US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起来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highlight>
                  <a:srgbClr val="FFFF00"/>
                </a:highlight>
              </a:rPr>
              <a:t>开始做什么</a:t>
            </a:r>
            <a:endParaRPr lang="en-US" altLang="zh-TW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zh-TW" altLang="en-US" dirty="0"/>
              <a:t>今天是我的生日派对，请大家跟着音乐</a:t>
            </a:r>
            <a:r>
              <a:rPr lang="en-US" altLang="zh-TW" dirty="0"/>
              <a:t>______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4.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  <p:pic>
        <p:nvPicPr>
          <p:cNvPr id="6146" name="Picture 2" descr="跳舞的小人图片素材免费下载 - 觅知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429000"/>
            <a:ext cx="42862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u="sng" dirty="0"/>
              <a:t>V.</a:t>
            </a:r>
            <a:r>
              <a:rPr lang="zh-TW" altLang="en-US" b="1" u="sng" dirty="0"/>
              <a:t>起来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简单</a:t>
            </a:r>
            <a:endParaRPr lang="en-US" altLang="zh-TW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表示</a:t>
            </a:r>
            <a:r>
              <a:rPr lang="zh-TW" altLang="en-US" dirty="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动作的方向从下到上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TW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TW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困难</a:t>
            </a:r>
            <a:endParaRPr lang="en-US" altLang="zh-TW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「想起来」：表示从所有的记忆中</a:t>
            </a:r>
            <a:r>
              <a:rPr lang="zh-TW" altLang="en-US" dirty="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找到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你要的讯息。</a:t>
            </a:r>
            <a:endParaRPr lang="en-US" altLang="zh-TW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Font typeface="+mj-lt"/>
              <a:buAutoNum type="arabicPeriod" startAt="2"/>
            </a:pPr>
            <a:endParaRPr lang="en-US" altLang="zh-TW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zh-TW" altLang="en-US" dirty="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把东西放到一个地方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：藏起来、存起来、收起来。</a:t>
            </a:r>
            <a:endParaRPr lang="en-US" altLang="zh-TW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Font typeface="+mj-lt"/>
              <a:buAutoNum type="arabicPeriod" startAt="2"/>
            </a:pPr>
            <a:endParaRPr lang="en-US" altLang="zh-TW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zh-TW" altLang="en-US" dirty="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开始做什么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：跳起来、练起来。</a:t>
            </a:r>
            <a:endParaRPr lang="en-US" altLang="zh-TW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7305" y="1540042"/>
            <a:ext cx="9785684" cy="28715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299284" y="230188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除了刚刚说的那些起来之外，你还知道那些</a:t>
            </a:r>
            <a:r>
              <a:rPr lang="en-US" altLang="zh-TW" sz="3600" dirty="0"/>
              <a:t>V.</a:t>
            </a:r>
            <a:r>
              <a:rPr lang="zh-TW" altLang="en-US" sz="3600" dirty="0"/>
              <a:t>可以用 </a:t>
            </a:r>
            <a:r>
              <a:rPr lang="en-US" altLang="zh-TW" sz="3600" dirty="0"/>
              <a:t>“</a:t>
            </a:r>
            <a:r>
              <a:rPr lang="zh-TW" altLang="en-US" sz="3600" dirty="0"/>
              <a:t>起来</a:t>
            </a:r>
            <a:r>
              <a:rPr lang="en-US" altLang="zh-TW" sz="3600" dirty="0"/>
              <a:t>”</a:t>
            </a:r>
            <a:r>
              <a:rPr lang="zh-TW" altLang="en-US" sz="3600" dirty="0"/>
              <a:t> 呢？</a:t>
            </a:r>
            <a:endParaRPr lang="zh-TW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70" name="Group 168"/>
          <p:cNvGrpSpPr/>
          <p:nvPr/>
        </p:nvGrpSpPr>
        <p:grpSpPr>
          <a:xfrm>
            <a:off x="1981200" y="190500"/>
            <a:ext cx="8359776" cy="993085"/>
            <a:chOff x="0" y="0"/>
            <a:chExt cx="8360602" cy="992086"/>
          </a:xfrm>
        </p:grpSpPr>
        <p:grpSp>
          <p:nvGrpSpPr>
            <p:cNvPr id="7180" name="Group 166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7182" name="Shape 164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83" name="Shape 165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7181" name="Shape 167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7171" name="Shape 169"/>
          <p:cNvSpPr/>
          <p:nvPr/>
        </p:nvSpPr>
        <p:spPr>
          <a:xfrm>
            <a:off x="1981200" y="1610678"/>
            <a:ext cx="7052945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当那个男孩走过来邀请她跳舞时，</a:t>
            </a: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_______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1980883" y="2617153"/>
            <a:ext cx="6337300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你看见我钱包放哪儿了吗？________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278380" y="4631690"/>
            <a:ext cx="516318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A: 每次回忆起来都觉得很幸福。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7174" name="Shape 172"/>
          <p:cNvSpPr/>
          <p:nvPr/>
        </p:nvSpPr>
        <p:spPr>
          <a:xfrm>
            <a:off x="2278380" y="6038850"/>
            <a:ext cx="5349875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C: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我想起来了，在你的车里。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1980883" y="3429000"/>
            <a:ext cx="712914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每个人都对小时候有美好的回忆，______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__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278380" y="5295265"/>
            <a:ext cx="4824413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B: 她站起来离开了。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8285480" y="1444625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7103745" y="2581275"/>
            <a:ext cx="342265" cy="521970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8285163" y="3331845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5" grpId="1"/>
      <p:bldP spid="176" grpId="0"/>
      <p:bldP spid="176" grpId="1"/>
      <p:bldP spid="177" grpId="0"/>
      <p:bldP spid="17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Shape 179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8195" name="Group 182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8198" name="Shape 180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8199" name="Shape 181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83" name="Shape 183"/>
          <p:cNvSpPr/>
          <p:nvPr/>
        </p:nvSpPr>
        <p:spPr>
          <a:xfrm>
            <a:off x="1586230" y="1753235"/>
            <a:ext cx="9081770" cy="4399915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回答问题：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王静以前看过李老师孙子的表演吗？你是怎么知道的？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 startAt="2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怎么理解“父母是孩子最重要的老师”这句话？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 startAt="2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把时间花在</a:t>
            </a: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......</a:t>
            </a: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上。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不仅</a:t>
            </a: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......</a:t>
            </a: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而且</a:t>
            </a: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......</a:t>
            </a: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。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218" name="Group 190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9226" name="Shape 186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课文（一）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9227" name="Group 189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9228" name="Shape 187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9229" name="Shape 188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191" name="Shape 191"/>
          <p:cNvSpPr/>
          <p:nvPr/>
        </p:nvSpPr>
        <p:spPr>
          <a:xfrm>
            <a:off x="4089400" y="1233488"/>
            <a:ext cx="46621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李老师建议王静让孩子养成好习惯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2082800" y="1797050"/>
            <a:ext cx="8156575" cy="429895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    静：那个一边弹钢琴一边唱歌的男孩子是谁？表演得真棒！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2078038" y="2349500"/>
            <a:ext cx="8166100" cy="42989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李老师：是我孙子。去年寒假前的新年晚会他也表演过一次。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2082800" y="2876550"/>
            <a:ext cx="8156575" cy="429895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    静：我想起来了，这孩子又聪明又可爱，你们教育得真好！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2082800" y="3379788"/>
            <a:ext cx="8156575" cy="110680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李老师：是他父母教育得好。父母是孩子最重要的老师。他父母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不仅教他知识，而且还花了很长时间帮助他养成了非常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好的习惯，现在他每天都自己练习弹钢琴。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2078038" y="4478338"/>
            <a:ext cx="8277225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    静：让孩子养成一个好习惯实在太重要了，看来我得向他父母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好好儿学习。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2076450" y="5324475"/>
            <a:ext cx="8280400" cy="768350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李老师：对。如果希望有一个优秀的孩子，你就要先成为</a:t>
            </a:r>
            <a:r>
              <a:rPr kumimoji="0" lang="zh-C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一位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优秀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   的父亲或者母亲。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91" grpId="0" animBg="1" advAuto="1000"/>
      <p:bldP spid="192" grpId="0" animBg="1" advAuto="1000"/>
      <p:bldP spid="193" grpId="0" animBg="1" advAuto="1000"/>
      <p:bldP spid="194" grpId="0" animBg="1" advAuto="1000"/>
      <p:bldP spid="195" grpId="0" animBg="1" advAuto="1000"/>
      <p:bldP spid="196" grpId="0" animBg="1" advAuto="1000"/>
      <p:bldP spid="197" grpId="0" animBg="1" advAuto="100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</p:txBody>
      </p:sp>
      <p:sp>
        <p:nvSpPr>
          <p:cNvPr id="10243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Part2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2</a:t>
            </a:r>
            <a:endParaRPr lang="en-US" altLang="zh-CN" sz="3200">
              <a:solidFill>
                <a:srgbClr val="A6A6A6"/>
              </a:solidFill>
              <a:latin typeface="Calibri" panose="020F070203040403020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第十五课 教育孩子的艺术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Shape 150"/>
          <p:cNvSpPr/>
          <p:nvPr/>
        </p:nvSpPr>
        <p:spPr>
          <a:xfrm>
            <a:off x="2514600" y="487363"/>
            <a:ext cx="7786688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练习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13315" name="Group 153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13329" name="Shape 151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30" name="Shape 152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3316" name="Shape 154"/>
          <p:cNvSpPr/>
          <p:nvPr/>
        </p:nvSpPr>
        <p:spPr>
          <a:xfrm>
            <a:off x="2500313" y="1525588"/>
            <a:ext cx="5424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将下列词语的汉字、拼音、英文解释正确连接：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13317" name="Shape 155"/>
          <p:cNvSpPr/>
          <p:nvPr/>
        </p:nvSpPr>
        <p:spPr>
          <a:xfrm>
            <a:off x="6496050" y="2316163"/>
            <a:ext cx="182816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n. alarm clock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318" name="Shape 156"/>
          <p:cNvSpPr/>
          <p:nvPr/>
        </p:nvSpPr>
        <p:spPr>
          <a:xfrm>
            <a:off x="2522538" y="2324100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闹钟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319" name="Shape 157"/>
          <p:cNvSpPr/>
          <p:nvPr/>
        </p:nvSpPr>
        <p:spPr>
          <a:xfrm>
            <a:off x="6508750" y="3009900"/>
            <a:ext cx="2122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n. lavatory, toilet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320" name="Shape 158"/>
          <p:cNvSpPr/>
          <p:nvPr/>
        </p:nvSpPr>
        <p:spPr>
          <a:xfrm>
            <a:off x="2535238" y="301783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厕所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321" name="Shape 159"/>
          <p:cNvSpPr/>
          <p:nvPr/>
        </p:nvSpPr>
        <p:spPr>
          <a:xfrm>
            <a:off x="6524625" y="3784600"/>
            <a:ext cx="159829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v. to criticize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322" name="Shape 160"/>
          <p:cNvSpPr/>
          <p:nvPr/>
        </p:nvSpPr>
        <p:spPr>
          <a:xfrm>
            <a:off x="2535238" y="3797300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批评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323" name="Shape 161"/>
          <p:cNvSpPr/>
          <p:nvPr/>
        </p:nvSpPr>
        <p:spPr>
          <a:xfrm>
            <a:off x="4130675" y="2324100"/>
            <a:ext cx="90487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pīpíng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324" name="Shape 162"/>
          <p:cNvSpPr/>
          <p:nvPr/>
        </p:nvSpPr>
        <p:spPr>
          <a:xfrm>
            <a:off x="6524625" y="4559300"/>
            <a:ext cx="347535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v. to manage, to administer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325" name="Shape 163"/>
          <p:cNvSpPr/>
          <p:nvPr/>
        </p:nvSpPr>
        <p:spPr>
          <a:xfrm>
            <a:off x="2535238" y="456723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管理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326" name="Shape 164"/>
          <p:cNvSpPr/>
          <p:nvPr/>
        </p:nvSpPr>
        <p:spPr>
          <a:xfrm>
            <a:off x="4130675" y="3094038"/>
            <a:ext cx="88582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guǎnlǐ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327" name="Shape 165"/>
          <p:cNvSpPr/>
          <p:nvPr/>
        </p:nvSpPr>
        <p:spPr>
          <a:xfrm>
            <a:off x="4146550" y="3868738"/>
            <a:ext cx="133985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nàozhōng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328" name="Shape 166"/>
          <p:cNvSpPr/>
          <p:nvPr/>
        </p:nvSpPr>
        <p:spPr>
          <a:xfrm>
            <a:off x="4159250" y="4562475"/>
            <a:ext cx="83883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cèsuǒ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聊聊你们的复活节假期</a:t>
            </a:r>
            <a:r>
              <a:rPr lang="zh-CN" altLang="en-US"/>
              <a:t>见闻！</a:t>
            </a:r>
            <a:endParaRPr lang="zh-CN" altLang="en-US"/>
          </a:p>
        </p:txBody>
      </p:sp>
      <p:sp>
        <p:nvSpPr>
          <p:cNvPr id="4" name="内容占位符 3"/>
          <p:cNvSpPr/>
          <p:nvPr>
            <p:ph idx="1"/>
          </p:nvPr>
        </p:nvSpPr>
        <p:spPr/>
        <p:txBody>
          <a:bodyPr/>
          <a:p>
            <a:r>
              <a:rPr lang="zh-CN" altLang="en-US"/>
              <a:t>你们去了哪里？做了</a:t>
            </a:r>
            <a:r>
              <a:rPr lang="zh-CN" altLang="en-US"/>
              <a:t>什么？</a:t>
            </a:r>
            <a:endParaRPr lang="zh-CN" altLang="en-US"/>
          </a:p>
          <a:p>
            <a:r>
              <a:rPr lang="zh-CN" altLang="en-US"/>
              <a:t>有发生什么有趣的事情</a:t>
            </a:r>
            <a:r>
              <a:rPr lang="zh-CN" altLang="en-US"/>
              <a:t>吗？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如果我想在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26</a:t>
            </a:r>
            <a:r>
              <a:rPr lang="zh-CN" altLang="en-US"/>
              <a:t>—</a:t>
            </a:r>
            <a:r>
              <a:rPr lang="en-US" altLang="zh-CN"/>
              <a:t>28</a:t>
            </a:r>
            <a:r>
              <a:rPr lang="zh-CN" altLang="en-US"/>
              <a:t>去斯洛伐克玩，能给我推荐一些地方</a:t>
            </a:r>
            <a:r>
              <a:rPr lang="zh-CN" altLang="en-US"/>
              <a:t>吗？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1</a:t>
            </a:r>
            <a:r>
              <a:rPr lang="zh-CN" altLang="en-US"/>
              <a:t>号学校放假，我们要不要一起看霍比特</a:t>
            </a:r>
            <a:r>
              <a:rPr lang="zh-CN" altLang="en-US"/>
              <a:t>人？</a:t>
            </a:r>
            <a:endParaRPr lang="zh-CN" altLang="en-US"/>
          </a:p>
          <a:p>
            <a:endParaRPr lang="zh-CN" altLang="en-US"/>
          </a:p>
          <a:p>
            <a:pPr marL="0" indent="0">
              <a:buNone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弄 </a:t>
            </a:r>
            <a:r>
              <a:rPr lang="en-US" altLang="zh-TW" b="1" u="sng" dirty="0"/>
              <a:t>V.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做，其他动词</a:t>
            </a:r>
            <a:endParaRPr lang="en-US" altLang="zh-TW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6454"/>
            <a:ext cx="8730664" cy="381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4" t="21923" r="27937" b="26875"/>
          <a:stretch>
            <a:fillRect/>
          </a:stretch>
        </p:blipFill>
        <p:spPr bwMode="auto">
          <a:xfrm>
            <a:off x="8341894" y="701005"/>
            <a:ext cx="3465095" cy="317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弄 </a:t>
            </a:r>
            <a:r>
              <a:rPr lang="en-US" altLang="zh-TW" b="1" u="sng" dirty="0"/>
              <a:t>V.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6990347" cy="725070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他想要快点</a:t>
            </a:r>
            <a:r>
              <a:rPr lang="zh-TW" altLang="en-US" sz="2800" dirty="0">
                <a:solidFill>
                  <a:srgbClr val="FF0000"/>
                </a:solidFill>
              </a:rPr>
              <a:t>做</a:t>
            </a:r>
            <a:r>
              <a:rPr lang="zh-TW" altLang="en-US" sz="2800" dirty="0"/>
              <a:t>好这些事情，好去接小孩。</a:t>
            </a:r>
            <a:endParaRPr lang="en-US" altLang="zh-TW" sz="2800" dirty="0"/>
          </a:p>
        </p:txBody>
      </p:sp>
      <p:sp>
        <p:nvSpPr>
          <p:cNvPr id="5" name="內容版面配置區 2"/>
          <p:cNvSpPr txBox="1"/>
          <p:nvPr/>
        </p:nvSpPr>
        <p:spPr>
          <a:xfrm>
            <a:off x="838199" y="2550695"/>
            <a:ext cx="6990347" cy="72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他想要快点</a:t>
            </a:r>
            <a:r>
              <a:rPr lang="zh-TW" altLang="en-US" dirty="0">
                <a:solidFill>
                  <a:srgbClr val="FF0000"/>
                </a:solidFill>
              </a:rPr>
              <a:t>弄</a:t>
            </a:r>
            <a:r>
              <a:rPr lang="zh-TW" altLang="en-US" dirty="0"/>
              <a:t>好这些事情，好去接小孩。</a:t>
            </a:r>
            <a:endParaRPr lang="en-US" altLang="zh-TW" dirty="0"/>
          </a:p>
        </p:txBody>
      </p:sp>
      <p:pic>
        <p:nvPicPr>
          <p:cNvPr id="6" name="Picture 2" descr="做家務忙的主婦-插圖素材[76973200] - PIXTA圖庫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74" y="3420365"/>
            <a:ext cx="4345326" cy="343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接孩子放学时，离开幼儿园后，家长说的第一句话很重要|家长|幼儿园|小朋友_新浪新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89" y="3519160"/>
            <a:ext cx="4345326" cy="289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弄 </a:t>
            </a:r>
            <a:r>
              <a:rPr lang="en-US" altLang="zh-TW" b="1" u="sng" dirty="0"/>
              <a:t>V.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6990347" cy="725070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他正在</a:t>
            </a:r>
            <a:r>
              <a:rPr lang="zh-TW" altLang="en-US" sz="2800" dirty="0">
                <a:solidFill>
                  <a:srgbClr val="FF0000"/>
                </a:solidFill>
              </a:rPr>
              <a:t>做</a:t>
            </a:r>
            <a:r>
              <a:rPr lang="zh-TW" altLang="en-US" sz="2800" dirty="0"/>
              <a:t>饭，没时间管小孩。</a:t>
            </a:r>
            <a:endParaRPr lang="en-US" altLang="zh-TW" sz="2800" dirty="0"/>
          </a:p>
        </p:txBody>
      </p:sp>
      <p:sp>
        <p:nvSpPr>
          <p:cNvPr id="5" name="內容版面配置區 2"/>
          <p:cNvSpPr txBox="1"/>
          <p:nvPr/>
        </p:nvSpPr>
        <p:spPr>
          <a:xfrm>
            <a:off x="838199" y="2550695"/>
            <a:ext cx="6990347" cy="72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他正在</a:t>
            </a:r>
            <a:r>
              <a:rPr lang="zh-TW" altLang="en-US" dirty="0">
                <a:solidFill>
                  <a:srgbClr val="FF0000"/>
                </a:solidFill>
              </a:rPr>
              <a:t>弄</a:t>
            </a:r>
            <a:r>
              <a:rPr lang="zh-TW" altLang="en-US" dirty="0"/>
              <a:t>饭，没时间管小孩。</a:t>
            </a:r>
            <a:endParaRPr lang="en-US" altLang="zh-TW" dirty="0"/>
          </a:p>
        </p:txBody>
      </p:sp>
      <p:pic>
        <p:nvPicPr>
          <p:cNvPr id="4" name="Picture 2" descr="看到大家吃得開心就開心」喜歡做飯的你都有感的三件事｜回家吧I'm hom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207" y="3582236"/>
            <a:ext cx="4747847" cy="316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小孩管不動！媽媽開大絕「放鵝鎮壓」家長笑：求租兩天- 華視新聞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23" y="3650597"/>
            <a:ext cx="4126523" cy="309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弄 </a:t>
            </a:r>
            <a:r>
              <a:rPr lang="en-US" altLang="zh-TW" b="1" u="sng" dirty="0"/>
              <a:t>V.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他要去弄一下头发。</a:t>
            </a:r>
            <a:endParaRPr lang="en-US" altLang="zh-TW" dirty="0"/>
          </a:p>
        </p:txBody>
      </p:sp>
      <p:pic>
        <p:nvPicPr>
          <p:cNvPr id="9218" name="Picture 2" descr="剪頭髮剪不到自己想要的型？跟髮型師溝通的四種方式報你知 | stylemaster"/>
          <p:cNvPicPr>
            <a:picLocks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15"/>
          <a:stretch>
            <a:fillRect/>
          </a:stretch>
        </p:blipFill>
        <p:spPr bwMode="auto">
          <a:xfrm>
            <a:off x="4287891" y="3646805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【西門町燙髮推薦】細軟髮女孩燙水波紋初體驗！去兜Kidult Hair Mika設計師 | StyleMap美配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808" y="3646805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漂发染发干货 | 粉色头发的一些事一些情（其他彩毛适用） - 知乎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6" y="3612875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357014" y="2830972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烫头发</a:t>
            </a:r>
            <a:endParaRPr lang="zh-TW" altLang="en-US" sz="3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4943061" y="280420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剪头发</a:t>
            </a:r>
            <a:endParaRPr lang="zh-TW" altLang="en-US" sz="36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265326" y="278266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染头发</a:t>
            </a:r>
            <a:endParaRPr lang="zh-TW" altLang="en-US" sz="3600" dirty="0"/>
          </a:p>
        </p:txBody>
      </p:sp>
      <p:sp>
        <p:nvSpPr>
          <p:cNvPr id="4" name="文字方塊 3"/>
          <p:cNvSpPr txBox="1"/>
          <p:nvPr>
            <p:custDataLst>
              <p:tags r:id="rId4"/>
            </p:custDataLst>
          </p:nvPr>
        </p:nvSpPr>
        <p:spPr>
          <a:xfrm>
            <a:off x="2592125" y="67133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TW" altLang="en-US" sz="2800" dirty="0">
                <a:solidFill>
                  <a:srgbClr val="FF0000"/>
                </a:solidFill>
              </a:rPr>
              <a:t>不确定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弄 </a:t>
            </a:r>
            <a:r>
              <a:rPr lang="en-US" altLang="zh-TW" b="1" u="sng" dirty="0"/>
              <a:t>V.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你不要</a:t>
            </a:r>
            <a:r>
              <a:rPr lang="zh-TW" altLang="en-US" dirty="0">
                <a:solidFill>
                  <a:srgbClr val="FF0000"/>
                </a:solidFill>
              </a:rPr>
              <a:t>弄</a:t>
            </a:r>
            <a:r>
              <a:rPr lang="zh-TW" altLang="en-US" dirty="0"/>
              <a:t>我！</a:t>
            </a:r>
            <a:endParaRPr lang="en-US" altLang="zh-TW" dirty="0"/>
          </a:p>
        </p:txBody>
      </p:sp>
      <p:pic>
        <p:nvPicPr>
          <p:cNvPr id="4" name="Picture 2" descr="不要碰我肩膀 - 有趣板 | Dcar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185" y="244469"/>
            <a:ext cx="3868615" cy="63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/>
          <p:nvPr/>
        </p:nvSpPr>
        <p:spPr>
          <a:xfrm>
            <a:off x="838200" y="3635628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lang="zh-TW" altLang="en-US" dirty="0"/>
              <a:t>碰我、打我、踢我、亲我 什么的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弄 </a:t>
            </a:r>
            <a:r>
              <a:rPr lang="en-US" altLang="zh-TW" b="1" u="sng" dirty="0"/>
              <a:t>V.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1825625"/>
            <a:ext cx="8402053" cy="1325563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他的手机坏了，他正在试着把它</a:t>
            </a:r>
            <a:r>
              <a:rPr lang="zh-TW" altLang="en-US" sz="2800" dirty="0">
                <a:solidFill>
                  <a:srgbClr val="FF0000"/>
                </a:solidFill>
              </a:rPr>
              <a:t>修</a:t>
            </a:r>
            <a:r>
              <a:rPr lang="zh-TW" altLang="en-US" sz="2800" dirty="0"/>
              <a:t>好。</a:t>
            </a:r>
            <a:endParaRPr lang="en-US" altLang="zh-TW" sz="2800" dirty="0"/>
          </a:p>
        </p:txBody>
      </p:sp>
      <p:sp>
        <p:nvSpPr>
          <p:cNvPr id="8" name="內容版面配置區 2"/>
          <p:cNvSpPr txBox="1"/>
          <p:nvPr/>
        </p:nvSpPr>
        <p:spPr>
          <a:xfrm>
            <a:off x="838199" y="4631660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lang="zh-CN" altLang="en-US" dirty="0"/>
              <a:t>不管用什么办法，把它给我</a:t>
            </a:r>
            <a:r>
              <a:rPr lang="zh-CN" altLang="en-US" dirty="0"/>
              <a:t>弄好！</a:t>
            </a:r>
            <a:endParaRPr lang="zh-CN" altLang="en-US" dirty="0"/>
          </a:p>
        </p:txBody>
      </p:sp>
      <p:sp>
        <p:nvSpPr>
          <p:cNvPr id="5" name="內容版面配置區 2"/>
          <p:cNvSpPr txBox="1"/>
          <p:nvPr/>
        </p:nvSpPr>
        <p:spPr>
          <a:xfrm>
            <a:off x="838199" y="2498518"/>
            <a:ext cx="8402053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/>
              <a:t>他的手机坏了，他正在试着把它</a:t>
            </a:r>
            <a:r>
              <a:rPr lang="zh-TW" altLang="en-US" sz="2800" dirty="0">
                <a:solidFill>
                  <a:srgbClr val="FF0000"/>
                </a:solidFill>
              </a:rPr>
              <a:t>弄</a:t>
            </a:r>
            <a:r>
              <a:rPr lang="zh-TW" altLang="en-US" sz="2800" dirty="0"/>
              <a:t>好</a:t>
            </a:r>
            <a:endParaRPr lang="en-US" altLang="zh-TW" sz="2800" dirty="0"/>
          </a:p>
        </p:txBody>
      </p:sp>
      <p:pic>
        <p:nvPicPr>
          <p:cNvPr id="6" name="Picture 2" descr="林志穎po修手機螢幕照網友：亮點是手邊的iPhone6！ | ETtoday星光雲| ETtoday新聞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46" y="1027906"/>
            <a:ext cx="3911137" cy="52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Shape 168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14339" name="Group 171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14344" name="Shape 169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45" name="Shape 170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72" name="Shape 172"/>
          <p:cNvSpPr/>
          <p:nvPr/>
        </p:nvSpPr>
        <p:spPr>
          <a:xfrm>
            <a:off x="5486400" y="632619"/>
            <a:ext cx="565785" cy="58356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3200">
                <a:solidFill>
                  <a:srgbClr val="FF0000"/>
                </a:solidFill>
                <a:latin typeface="Calibri" panose="020F0702030404030204" charset="0"/>
              </a:rPr>
              <a:t>弄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 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1662430" y="1958340"/>
            <a:ext cx="9005570" cy="953135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Calibri" panose="020F0702030404030204" charset="0"/>
              </a:rPr>
              <a:t>A: </a:t>
            </a:r>
            <a:r>
              <a:rPr lang="zh-CN" altLang="en-US" sz="2800">
                <a:latin typeface="Calibri" panose="020F0702030404030204" charset="0"/>
              </a:rPr>
              <a:t>关于那个新闻的材料你准备好了吗？我们开会时要用。</a:t>
            </a:r>
            <a:endParaRPr lang="zh-CN" altLang="en-US" sz="28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 </a:t>
            </a:r>
            <a:r>
              <a:rPr lang="en-US" altLang="zh-CN" sz="2800">
                <a:latin typeface="Calibri" panose="020F0702030404030204" charset="0"/>
              </a:rPr>
              <a:t>B: </a:t>
            </a:r>
            <a:r>
              <a:rPr lang="zh-CN" altLang="en-US" sz="2800">
                <a:latin typeface="Calibri" panose="020F0702030404030204" charset="0"/>
              </a:rPr>
              <a:t>都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charset="0"/>
              </a:rPr>
              <a:t>弄</a:t>
            </a:r>
            <a:r>
              <a:rPr lang="en-US" altLang="zh-CN" sz="2800">
                <a:solidFill>
                  <a:srgbClr val="FF0000"/>
                </a:solidFill>
                <a:latin typeface="Calibri" panose="020F0702030404030204" charset="0"/>
              </a:rPr>
              <a:t>(</a:t>
            </a:r>
            <a:r>
              <a:rPr lang="zh-CN" altLang="en-US" sz="2800">
                <a:latin typeface="Calibri" panose="020F0702030404030204" charset="0"/>
              </a:rPr>
              <a:t>准备</a:t>
            </a:r>
            <a:r>
              <a:rPr lang="en-US" altLang="zh-CN" sz="2800">
                <a:latin typeface="Calibri" panose="020F0702030404030204" charset="0"/>
              </a:rPr>
              <a:t>)</a:t>
            </a:r>
            <a:r>
              <a:rPr lang="zh-CN" altLang="en-US" sz="2800">
                <a:latin typeface="Calibri" panose="020F0702030404030204" charset="0"/>
              </a:rPr>
              <a:t>好了，马上给您送过去。</a:t>
            </a:r>
            <a:endParaRPr lang="zh-CN" altLang="en-US" sz="2800">
              <a:latin typeface="Calibri" panose="020F0702030404030204" charset="0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1662430" y="3775710"/>
            <a:ext cx="8521065" cy="953135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 anchor="ctr" anchorCtr="0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 </a:t>
            </a:r>
            <a:r>
              <a:rPr lang="en-US" altLang="zh-CN" sz="2800">
                <a:latin typeface="Calibri" panose="020F0702030404030204" charset="0"/>
              </a:rPr>
              <a:t>A: </a:t>
            </a:r>
            <a:r>
              <a:rPr lang="zh-CN" altLang="en-US" sz="2800">
                <a:latin typeface="Calibri" panose="020F0702030404030204" charset="0"/>
              </a:rPr>
              <a:t>一会儿搬沙发的时候要小心点儿，别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charset="0"/>
              </a:rPr>
              <a:t>弄</a:t>
            </a:r>
            <a:r>
              <a:rPr lang="en-US" altLang="zh-CN" sz="2800">
                <a:solidFill>
                  <a:srgbClr val="FF0000"/>
                </a:solidFill>
                <a:latin typeface="Calibri" panose="020F0702030404030204" charset="0"/>
              </a:rPr>
              <a:t>(</a:t>
            </a:r>
            <a:r>
              <a:rPr lang="zh-CN" altLang="en-US" sz="2800">
                <a:latin typeface="Calibri" panose="020F0702030404030204" charset="0"/>
              </a:rPr>
              <a:t>碰</a:t>
            </a:r>
            <a:r>
              <a:rPr lang="en-US" altLang="zh-CN" sz="2800">
                <a:latin typeface="Calibri" panose="020F0702030404030204" charset="0"/>
              </a:rPr>
              <a:t>/</a:t>
            </a:r>
            <a:r>
              <a:rPr lang="zh-CN" altLang="en-US" sz="2800">
                <a:latin typeface="Calibri" panose="020F0702030404030204" charset="0"/>
              </a:rPr>
              <a:t>摔</a:t>
            </a:r>
            <a:r>
              <a:rPr lang="en-US" altLang="zh-CN" sz="2800">
                <a:latin typeface="Calibri" panose="020F0702030404030204" charset="0"/>
              </a:rPr>
              <a:t>)</a:t>
            </a:r>
            <a:r>
              <a:rPr lang="zh-CN" altLang="en-US" sz="2800">
                <a:latin typeface="Calibri" panose="020F0702030404030204" charset="0"/>
              </a:rPr>
              <a:t>坏了。</a:t>
            </a:r>
            <a:endParaRPr lang="zh-CN" altLang="en-US" sz="28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    </a:t>
            </a:r>
            <a:r>
              <a:rPr lang="en-US" altLang="zh-CN" sz="2800">
                <a:latin typeface="Calibri" panose="020F0702030404030204" charset="0"/>
              </a:rPr>
              <a:t>B: </a:t>
            </a:r>
            <a:r>
              <a:rPr lang="zh-CN" altLang="en-US" sz="2800">
                <a:latin typeface="Calibri" panose="020F0702030404030204" charset="0"/>
              </a:rPr>
              <a:t>没问题，我会注意看着脚下的。</a:t>
            </a:r>
            <a:endParaRPr lang="zh-CN" altLang="en-US" sz="2800">
              <a:latin typeface="Calibri" panose="020F0702030404030204" charset="0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1662430" y="5592763"/>
            <a:ext cx="9004935" cy="521970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 anchor="ctr" anchorCtr="0">
            <a:spAutoFit/>
          </a:bodyPr>
          <a:p>
            <a:pPr eaLnBrk="1">
              <a:buNone/>
            </a:pPr>
            <a:r>
              <a:rPr lang="zh-CN" altLang="en-US" sz="2800">
                <a:latin typeface="Calibri" panose="020F0702030404030204" charset="0"/>
              </a:rPr>
              <a:t>每天因为这些小事批评她，</a:t>
            </a:r>
            <a:r>
              <a:rPr lang="zh-CN" altLang="en-US" sz="2800">
                <a:solidFill>
                  <a:srgbClr val="FF0000"/>
                </a:solidFill>
                <a:latin typeface="Calibri" panose="020F0702030404030204" charset="0"/>
              </a:rPr>
              <a:t>弄</a:t>
            </a:r>
            <a:r>
              <a:rPr lang="en-US" altLang="zh-CN" sz="2800">
                <a:solidFill>
                  <a:srgbClr val="FF0000"/>
                </a:solidFill>
                <a:latin typeface="Calibri" panose="020F0702030404030204" charset="0"/>
              </a:rPr>
              <a:t>(</a:t>
            </a:r>
            <a:r>
              <a:rPr lang="zh-CN" altLang="en-US" sz="2800">
                <a:latin typeface="Calibri" panose="020F0702030404030204" charset="0"/>
              </a:rPr>
              <a:t>批评</a:t>
            </a:r>
            <a:r>
              <a:rPr lang="en-US" altLang="zh-CN" sz="2800">
                <a:latin typeface="Calibri" panose="020F0702030404030204" charset="0"/>
              </a:rPr>
              <a:t>)</a:t>
            </a:r>
            <a:r>
              <a:rPr lang="zh-CN" altLang="en-US" sz="2800">
                <a:latin typeface="Calibri" panose="020F0702030404030204" charset="0"/>
              </a:rPr>
              <a:t>得我俩心情都不好。</a:t>
            </a:r>
            <a:endParaRPr lang="zh-CN" altLang="en-US" sz="28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72" grpId="0" animBg="1" advAuto="1000"/>
      <p:bldP spid="173" grpId="0" animBg="1" advAuto="1000"/>
      <p:bldP spid="174" grpId="0" animBg="1" advAuto="1000"/>
      <p:bldP spid="175" grpId="0" animBg="1" advAuto="100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362" name="Group 181"/>
          <p:cNvGrpSpPr/>
          <p:nvPr/>
        </p:nvGrpSpPr>
        <p:grpSpPr>
          <a:xfrm>
            <a:off x="1981200" y="190500"/>
            <a:ext cx="8359776" cy="993085"/>
            <a:chOff x="0" y="0"/>
            <a:chExt cx="8360602" cy="992086"/>
          </a:xfrm>
        </p:grpSpPr>
        <p:grpSp>
          <p:nvGrpSpPr>
            <p:cNvPr id="15373" name="Group 179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15375" name="Shape 177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5376" name="Shape 178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5374" name="Shape 180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15363" name="Shape 182"/>
          <p:cNvSpPr/>
          <p:nvPr/>
        </p:nvSpPr>
        <p:spPr>
          <a:xfrm>
            <a:off x="2122805" y="1705928"/>
            <a:ext cx="6290945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老师提醒我们考试时要仔细，</a:t>
            </a: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______</a:t>
            </a: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2122488" y="2518728"/>
            <a:ext cx="7872413" cy="953135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住在这里，外面不管什么时候都很热闹，晚上即使关上了窗户声音也很大，________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3938270" y="4410710"/>
            <a:ext cx="587438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A: 去西边的公共汽车应该在对面坐。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5366" name="Shape 185"/>
          <p:cNvSpPr/>
          <p:nvPr/>
        </p:nvSpPr>
        <p:spPr>
          <a:xfrm>
            <a:off x="3938270" y="6002020"/>
            <a:ext cx="5349875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C: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弄得我每天睡不着。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2174875" y="3696018"/>
            <a:ext cx="403034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是我弄错了，________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3938270" y="5125720"/>
            <a:ext cx="4824413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B: 不要把会的问题弄错了。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7648893" y="1651953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7305993" y="2954973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5197158" y="3476943"/>
            <a:ext cx="344487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8" grpId="1"/>
      <p:bldP spid="189" grpId="0"/>
      <p:bldP spid="189" grpId="1"/>
      <p:bldP spid="190" grpId="0"/>
      <p:bldP spid="19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Shape 213"/>
          <p:cNvSpPr/>
          <p:nvPr/>
        </p:nvSpPr>
        <p:spPr>
          <a:xfrm>
            <a:off x="2122488" y="1438275"/>
            <a:ext cx="2439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选择合适的词语填空 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grpSp>
        <p:nvGrpSpPr>
          <p:cNvPr id="18435" name="Group 218"/>
          <p:cNvGrpSpPr/>
          <p:nvPr/>
        </p:nvGrpSpPr>
        <p:grpSpPr>
          <a:xfrm>
            <a:off x="1916113" y="127000"/>
            <a:ext cx="8359776" cy="1030905"/>
            <a:chOff x="0" y="0"/>
            <a:chExt cx="8360602" cy="1030876"/>
          </a:xfrm>
        </p:grpSpPr>
        <p:grpSp>
          <p:nvGrpSpPr>
            <p:cNvPr id="18446" name="Group 216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18448" name="Shape 214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8449" name="Shape 215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8447" name="Shape 217"/>
            <p:cNvSpPr/>
            <p:nvPr/>
          </p:nvSpPr>
          <p:spPr>
            <a:xfrm>
              <a:off x="573891" y="325411"/>
              <a:ext cx="7786711" cy="70546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19" name="Shape 219"/>
          <p:cNvSpPr/>
          <p:nvPr/>
        </p:nvSpPr>
        <p:spPr>
          <a:xfrm>
            <a:off x="4106863" y="1841500"/>
            <a:ext cx="6489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管理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3005138" y="1846263"/>
            <a:ext cx="6489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批评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5219700" y="1852613"/>
            <a:ext cx="43942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赶 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2146300" y="2218532"/>
            <a:ext cx="7703185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1.</a:t>
            </a:r>
            <a:r>
              <a:rPr lang="zh-CN" altLang="en-US" sz="2200">
                <a:latin typeface="Calibri" panose="020F0702030404030204" charset="0"/>
              </a:rPr>
              <a:t>已经放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了，去打球的人肯定不多，星期天我们去学校的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体育馆打网球吧。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146300" y="2983707"/>
            <a:ext cx="7982585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2.</a:t>
            </a:r>
            <a:r>
              <a:rPr lang="zh-CN" altLang="en-US" sz="2200">
                <a:latin typeface="Calibri" panose="020F0702030404030204" charset="0"/>
              </a:rPr>
              <a:t>如果遇到不得不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别人的时候，态度要友好一点儿，不要让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别人听了心里不舒服。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2146300" y="3733007"/>
            <a:ext cx="7028180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3.A: </a:t>
            </a:r>
            <a:r>
              <a:rPr lang="zh-CN" altLang="en-US" sz="2200">
                <a:latin typeface="Calibri" panose="020F0702030404030204" charset="0"/>
              </a:rPr>
              <a:t>这次大学同学聚会你联系得怎么样了？能来多少人？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</a:t>
            </a:r>
            <a:r>
              <a:rPr lang="en-US" altLang="zh-CN" sz="2200">
                <a:latin typeface="Calibri" panose="020F0702030404030204" charset="0"/>
              </a:rPr>
              <a:t>B: </a:t>
            </a:r>
            <a:r>
              <a:rPr lang="zh-CN" altLang="en-US" sz="2200">
                <a:latin typeface="Calibri" panose="020F0702030404030204" charset="0"/>
              </a:rPr>
              <a:t>大约有一半吧，李进还专门从国外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回来。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6137275" y="1841500"/>
            <a:ext cx="71882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寒假 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7470775" y="1841500"/>
            <a:ext cx="43942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响 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2146300" y="4533107"/>
            <a:ext cx="8391525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4.A: </a:t>
            </a:r>
            <a:r>
              <a:rPr lang="zh-CN" altLang="en-US" sz="2200">
                <a:latin typeface="Calibri" panose="020F0702030404030204" charset="0"/>
              </a:rPr>
              <a:t>桌子上那个一直在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的手机是谁的？可能找他有什么急事。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</a:t>
            </a:r>
            <a:r>
              <a:rPr lang="en-US" altLang="zh-CN" sz="2200">
                <a:latin typeface="Calibri" panose="020F0702030404030204" charset="0"/>
              </a:rPr>
              <a:t>B: </a:t>
            </a:r>
            <a:r>
              <a:rPr lang="zh-CN" altLang="en-US" sz="2200">
                <a:latin typeface="Calibri" panose="020F0702030404030204" charset="0"/>
              </a:rPr>
              <a:t>那是张经理的，他在会议室开会呢，你快把手机给他拿过去吧。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146300" y="5313046"/>
            <a:ext cx="8145780" cy="144526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5.A: </a:t>
            </a:r>
            <a:r>
              <a:rPr lang="zh-CN" altLang="en-US" sz="2200">
                <a:latin typeface="Calibri" panose="020F0702030404030204" charset="0"/>
              </a:rPr>
              <a:t>听说昨天那个招聘会提供了很多工作机会，你找到合适的公司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   了吗？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</a:t>
            </a:r>
            <a:r>
              <a:rPr lang="en-US" altLang="zh-CN" sz="2200">
                <a:latin typeface="Calibri" panose="020F0702030404030204" charset="0"/>
              </a:rPr>
              <a:t>B: </a:t>
            </a:r>
            <a:r>
              <a:rPr lang="zh-CN" altLang="en-US" sz="2200">
                <a:latin typeface="Calibri" panose="020F0702030404030204" charset="0"/>
              </a:rPr>
              <a:t>这个招聘会主要是为经济和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专业的学生举办的，所以没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   几个合适的。</a:t>
            </a:r>
            <a:endParaRPr lang="zh-CN" altLang="en-US" sz="22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22" grpId="0" animBg="1" advAuto="1000"/>
      <p:bldP spid="223" grpId="0" animBg="1" advAuto="1000"/>
      <p:bldP spid="224" grpId="0" animBg="1" advAuto="1000"/>
      <p:bldP spid="227" grpId="0" animBg="1" advAuto="1000"/>
      <p:bldP spid="228" grpId="0" animBg="1" advAuto="100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86" name="Group 197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16395" name="Shape 193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课文（二）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16396" name="Group 196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16397" name="Shape 194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6398" name="Shape 195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4419600" y="1233488"/>
            <a:ext cx="4966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王静建议孙月教育孩子学会安排时间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2070100" y="2025650"/>
            <a:ext cx="5957570" cy="429895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王静：看你脸色不太好，是不是昨晚没休息好？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2078038" y="2514600"/>
            <a:ext cx="8277225" cy="42989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孙月：别提了。我女儿昨晚又</a:t>
            </a:r>
            <a:r>
              <a:rPr kumimoji="0" lang="zh-C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做作业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做到11点。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2070100" y="3016250"/>
            <a:ext cx="8751570" cy="429895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王静：睡觉太晚对孩子的身体没有好处。最近孩子作业是不是太多了。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2070100" y="3524250"/>
            <a:ext cx="8192770" cy="110680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孙月：主要是她做事情比较慢，比如早上闹钟响了她不醒，我赶时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间送她上学，她又急着上厕所。每天因为这些小事批评她，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弄得我俩心情都不好。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2065338" y="4706938"/>
            <a:ext cx="8277225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王静：孩子做事慢，往往是因为他们不会安排自己的时间。你应该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让孩子学会管理时间。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2076450" y="5476875"/>
            <a:ext cx="8280400" cy="110680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孙月：看来还是我的教育方法有问题。平时看她做事情慢，总想替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 她做，以后得让她学会安排时间，自己的事情自己做。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lang="zh-CN" alt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代替</a:t>
            </a:r>
            <a:endParaRPr kumimoji="0" lang="zh-CN" alt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98" grpId="0" animBg="1" advAuto="1000"/>
      <p:bldP spid="199" grpId="0" animBg="1" advAuto="1000"/>
      <p:bldP spid="200" grpId="0" animBg="1" advAuto="1000"/>
      <p:bldP spid="201" grpId="0" animBg="1" advAuto="1000"/>
      <p:bldP spid="202" grpId="0" animBg="1" advAuto="1000"/>
      <p:bldP spid="203" grpId="0" animBg="1" advAuto="1000"/>
      <p:bldP spid="204" grpId="0" animBg="1" advAuto="1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课程</a:t>
            </a:r>
            <a:r>
              <a:rPr lang="zh-CN" altLang="en-US"/>
              <a:t>安排</a:t>
            </a:r>
            <a:endParaRPr lang="zh-CN" altLang="en-US"/>
          </a:p>
        </p:txBody>
      </p:sp>
      <p:sp>
        <p:nvSpPr>
          <p:cNvPr id="4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65200" y="16910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周一晚</a:t>
            </a:r>
            <a:r>
              <a:rPr lang="en-US" altLang="zh-CN"/>
              <a:t>18:00→</a:t>
            </a:r>
            <a:r>
              <a:rPr lang="zh-CN" altLang="en-US"/>
              <a:t>香港时间</a:t>
            </a:r>
            <a:r>
              <a:rPr lang="en-US" altLang="zh-CN"/>
              <a:t>24:00</a:t>
            </a:r>
            <a:endParaRPr lang="en-US" altLang="zh-CN"/>
          </a:p>
          <a:p>
            <a:r>
              <a:rPr lang="zh-CN" altLang="en-US"/>
              <a:t>我</a:t>
            </a:r>
            <a:r>
              <a:rPr lang="zh-CN" altLang="en-US"/>
              <a:t>需要睡觉😴</a:t>
            </a:r>
            <a:endParaRPr lang="en-US" altLang="zh-CN"/>
          </a:p>
          <a:p>
            <a:r>
              <a:rPr lang="zh-CN" altLang="en-US"/>
              <a:t>任何你们方便的时间？不是周一</a:t>
            </a:r>
            <a:r>
              <a:rPr lang="zh-CN" altLang="en-US"/>
              <a:t>也可以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周一早上十点到</a:t>
            </a:r>
            <a:r>
              <a:rPr lang="en-US" altLang="zh-CN"/>
              <a:t>12</a:t>
            </a:r>
            <a:r>
              <a:rPr lang="zh-CN" altLang="en-US"/>
              <a:t>点</a:t>
            </a:r>
            <a:endParaRPr lang="zh-CN" altLang="en-US"/>
          </a:p>
          <a:p>
            <a:r>
              <a:rPr lang="zh-CN" altLang="en-US"/>
              <a:t>从</a:t>
            </a:r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6</a:t>
            </a:r>
            <a:r>
              <a:rPr lang="zh-CN" altLang="en-US"/>
              <a:t>号</a:t>
            </a:r>
            <a:r>
              <a:rPr lang="zh-CN" altLang="en-US"/>
              <a:t>开始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暂定：</a:t>
            </a:r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月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号</a:t>
            </a:r>
            <a:r>
              <a:rPr lang="zh-CN" altLang="en-US">
                <a:sym typeface="+mn-ea"/>
              </a:rPr>
              <a:t>看霍比特人</a:t>
            </a:r>
            <a:r>
              <a:rPr lang="en-US" altLang="zh-CN">
                <a:sym typeface="+mn-ea"/>
              </a:rPr>
              <a:t>   </a:t>
            </a:r>
            <a:r>
              <a:rPr lang="en-US" altLang="zh-CN"/>
              <a:t>5.3</a:t>
            </a:r>
            <a:r>
              <a:rPr lang="zh-CN" altLang="en-US"/>
              <a:t>去布拉格</a:t>
            </a:r>
            <a:r>
              <a:rPr lang="en-US" altLang="zh-CN"/>
              <a:t>   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Shape 207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17411" name="Group 210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17413" name="Shape 208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7414" name="Shape 209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11" name="Shape 211"/>
          <p:cNvSpPr/>
          <p:nvPr/>
        </p:nvSpPr>
        <p:spPr>
          <a:xfrm>
            <a:off x="2419350" y="1902460"/>
            <a:ext cx="7303770" cy="483108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说一说：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孙月因为什么事情心情不好？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你小时候父母会因为什么和你生气？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花时间跟弟弟玩，花时间照顾弟弟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sz="2800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华文细黑"/>
              </a:rPr>
              <a:t>怎么做可以帮助孩子学会安排自己的事情</a:t>
            </a:r>
            <a:r>
              <a:rPr lang="zh-CN" sz="2800" kern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华文细黑"/>
              </a:rPr>
              <a:t>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看视频</a:t>
            </a:r>
            <a:br>
              <a:rPr lang="zh-CN" altLang="en-US"/>
            </a:br>
            <a:r>
              <a:rPr lang="zh-CN" altLang="en-US"/>
              <a:t>你理解什么是“教育孩子的艺术”了</a:t>
            </a:r>
            <a:r>
              <a:rPr lang="zh-CN" altLang="en-US"/>
              <a:t>吗？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/>
              <a:t>孩子不爱看书怎么办</a:t>
            </a:r>
            <a:r>
              <a:rPr lang="en-US" altLang="zh-CN"/>
              <a:t>          </a:t>
            </a:r>
            <a:r>
              <a:rPr lang="zh-CN" altLang="en-US"/>
              <a:t>家长多看点儿</a:t>
            </a:r>
            <a:r>
              <a:rPr lang="zh-CN" altLang="en-US"/>
              <a:t>书</a:t>
            </a:r>
            <a:endParaRPr lang="zh-CN" altLang="en-US"/>
          </a:p>
          <a:p>
            <a:r>
              <a:rPr lang="zh-CN" altLang="en-US"/>
              <a:t>孩子注意力太差怎么办</a:t>
            </a:r>
            <a:r>
              <a:rPr lang="en-US" altLang="zh-CN"/>
              <a:t>       </a:t>
            </a:r>
            <a:r>
              <a:rPr lang="zh-CN" altLang="en-US"/>
              <a:t>家长少打断</a:t>
            </a:r>
            <a:r>
              <a:rPr lang="zh-CN" altLang="en-US"/>
              <a:t>他</a:t>
            </a:r>
            <a:endParaRPr lang="zh-CN" altLang="en-US"/>
          </a:p>
          <a:p>
            <a:r>
              <a:rPr lang="zh-CN" altLang="en-US"/>
              <a:t>孩子不睡觉怎么办</a:t>
            </a:r>
            <a:r>
              <a:rPr lang="en-US" altLang="zh-CN"/>
              <a:t>             </a:t>
            </a:r>
            <a:r>
              <a:rPr lang="zh-CN" altLang="en-US"/>
              <a:t>家长早点儿</a:t>
            </a:r>
            <a:r>
              <a:rPr lang="zh-CN" altLang="en-US"/>
              <a:t>睡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教育孩子</a:t>
            </a:r>
            <a:r>
              <a:rPr lang="en-US" altLang="zh-CN"/>
              <a:t>    </a:t>
            </a:r>
            <a:r>
              <a:rPr lang="zh-CN" altLang="en-US"/>
              <a:t>从家长自己</a:t>
            </a:r>
            <a:r>
              <a:rPr lang="zh-CN" altLang="en-US"/>
              <a:t>做起</a:t>
            </a:r>
            <a:endParaRPr lang="zh-CN" altLang="en-US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</p:txBody>
      </p:sp>
      <p:sp>
        <p:nvSpPr>
          <p:cNvPr id="19459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Part3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3</a:t>
            </a:r>
            <a:endParaRPr lang="en-US" altLang="zh-CN" sz="3200">
              <a:solidFill>
                <a:srgbClr val="A6A6A6"/>
              </a:solidFill>
              <a:latin typeface="Calibri" panose="020F070203040403020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第十五课  教育孩子的艺术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Shape 136"/>
          <p:cNvSpPr/>
          <p:nvPr/>
        </p:nvSpPr>
        <p:spPr>
          <a:xfrm>
            <a:off x="2514600" y="487363"/>
            <a:ext cx="7786688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练习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1507" name="Group 13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1524" name="Shape 13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25" name="Shape 13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1508" name="Shape 140"/>
          <p:cNvSpPr/>
          <p:nvPr/>
        </p:nvSpPr>
        <p:spPr>
          <a:xfrm>
            <a:off x="2525713" y="1360488"/>
            <a:ext cx="5424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将下列词语的汉字、拼音、英文解释正确连接：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6546850" y="2159000"/>
            <a:ext cx="371348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v. to give or have an injection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2573338" y="216693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打针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6562725" y="2933700"/>
            <a:ext cx="102806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n. nurse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2573338" y="2946400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护士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6562725" y="3721100"/>
            <a:ext cx="316992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v. to praise, to commend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2573338" y="372903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表扬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6562725" y="4495800"/>
            <a:ext cx="295211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adv. must, to be sure to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2573338" y="450373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千万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232275" y="5186363"/>
            <a:ext cx="108394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dǎ zhēn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4221163" y="2257425"/>
            <a:ext cx="70358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hùshì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4221163" y="3040063"/>
            <a:ext cx="128905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biǎoyáng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4221163" y="3814763"/>
            <a:ext cx="118173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qiānwàn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6550025" y="5181600"/>
            <a:ext cx="282638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v. to suspect, to doubt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2560638" y="518953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怀疑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4208463" y="4500563"/>
            <a:ext cx="81026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huáiyí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41" grpId="0" animBg="1" advAuto="1000"/>
      <p:bldP spid="142" grpId="0" animBg="1" advAuto="1000"/>
      <p:bldP spid="143" grpId="0" animBg="1" advAuto="1000"/>
      <p:bldP spid="144" grpId="0" animBg="1" advAuto="1000"/>
      <p:bldP spid="145" grpId="0" animBg="1" advAuto="1000"/>
      <p:bldP spid="146" grpId="0" animBg="1" advAuto="1000"/>
      <p:bldP spid="147" grpId="0" animBg="1" advAuto="1000"/>
      <p:bldP spid="148" grpId="0" animBg="1" advAuto="1000"/>
      <p:bldP spid="149" grpId="0" animBg="1" advAuto="1000"/>
      <p:bldP spid="150" grpId="0" animBg="1" advAuto="1000"/>
      <p:bldP spid="151" grpId="0" animBg="1" advAuto="1000"/>
      <p:bldP spid="152" grpId="0" animBg="1" advAuto="1000"/>
      <p:bldP spid="153" grpId="0" animBg="1" advAuto="1000"/>
      <p:bldP spid="154" grpId="0" animBg="1" advAuto="1000"/>
      <p:bldP spid="155" grpId="0" animBg="1" advAuto="100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管理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有效地组织、指导和控制资源</a:t>
            </a:r>
            <a:r>
              <a:rPr lang="en-US" altLang="zh-TW" b="0" i="0" dirty="0">
                <a:solidFill>
                  <a:srgbClr val="0D0D0D"/>
                </a:solidFill>
                <a:effectLst/>
                <a:latin typeface="Söhne"/>
              </a:rPr>
              <a:t>(</a:t>
            </a:r>
            <a:r>
              <a:rPr lang="zh-TW" altLang="en-US" b="0" i="0" dirty="0">
                <a:solidFill>
                  <a:srgbClr val="0D0D0D"/>
                </a:solidFill>
                <a:effectLst/>
                <a:latin typeface="Söhne"/>
              </a:rPr>
              <a:t>人、物</a:t>
            </a:r>
            <a:r>
              <a:rPr lang="en-US" altLang="zh-TW" b="0" i="0" dirty="0">
                <a:solidFill>
                  <a:srgbClr val="0D0D0D"/>
                </a:solidFill>
                <a:effectLst/>
                <a:latin typeface="Söhne"/>
              </a:rPr>
              <a:t>)</a:t>
            </a:r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，以达到目</a:t>
            </a:r>
            <a:r>
              <a:rPr lang="zh-TW" altLang="en-US" b="0" i="0" dirty="0">
                <a:solidFill>
                  <a:srgbClr val="0D0D0D"/>
                </a:solidFill>
                <a:effectLst/>
                <a:latin typeface="Söhne"/>
              </a:rPr>
              <a:t>的</a:t>
            </a:r>
            <a:r>
              <a:rPr lang="zh-CN" altLang="en-US" b="0" i="0" dirty="0">
                <a:solidFill>
                  <a:srgbClr val="0D0D0D"/>
                </a:solidFill>
                <a:effectLst/>
                <a:latin typeface="Söhne"/>
              </a:rPr>
              <a:t>的过程。</a:t>
            </a:r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en-US" dirty="0"/>
              <a:t>管理 </a:t>
            </a:r>
            <a:r>
              <a:rPr lang="en-US" altLang="zh-TW" dirty="0"/>
              <a:t>_____(</a:t>
            </a:r>
            <a:r>
              <a:rPr lang="zh-TW" altLang="en-US" dirty="0"/>
              <a:t>人</a:t>
            </a:r>
            <a:r>
              <a:rPr lang="en-US" altLang="zh-TW" dirty="0"/>
              <a:t>/</a:t>
            </a:r>
            <a:r>
              <a:rPr lang="zh-TW" altLang="en-US" dirty="0"/>
              <a:t>物</a:t>
            </a:r>
            <a:r>
              <a:rPr lang="en-US" altLang="zh-TW" dirty="0"/>
              <a:t>)</a:t>
            </a:r>
            <a:endParaRPr lang="en-US" altLang="zh-TW" dirty="0"/>
          </a:p>
          <a:p>
            <a:r>
              <a:rPr lang="zh-TW" altLang="en-US" sz="2800" dirty="0"/>
              <a:t>学生</a:t>
            </a:r>
            <a:endParaRPr lang="en-US" altLang="zh-TW" sz="2800" dirty="0"/>
          </a:p>
          <a:p>
            <a:r>
              <a:rPr lang="zh-TW" altLang="en-US" dirty="0"/>
              <a:t>公司</a:t>
            </a:r>
            <a:endParaRPr lang="en-US" altLang="zh-TW" dirty="0"/>
          </a:p>
          <a:p>
            <a:r>
              <a:rPr lang="zh-TW" altLang="en-US" sz="2800" dirty="0"/>
              <a:t>货物</a:t>
            </a:r>
            <a:endParaRPr lang="en-US" altLang="zh-TW" sz="2800" dirty="0"/>
          </a:p>
          <a:p>
            <a:endParaRPr lang="en-US" altLang="zh-TW" dirty="0"/>
          </a:p>
          <a:p>
            <a:r>
              <a:rPr lang="zh-TW" altLang="en-US" sz="2800" dirty="0"/>
              <a:t>管</a:t>
            </a:r>
            <a:r>
              <a:rPr lang="en-US" altLang="zh-TW" sz="2800" dirty="0"/>
              <a:t>(</a:t>
            </a:r>
            <a:r>
              <a:rPr lang="zh-TW" altLang="en-US" sz="2800" dirty="0"/>
              <a:t>理</a:t>
            </a:r>
            <a:r>
              <a:rPr lang="en-US" altLang="zh-TW" sz="2800" dirty="0"/>
              <a:t>)</a:t>
            </a:r>
            <a:endParaRPr lang="en-US" altLang="zh-TW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管理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老板觉得我表现得很好，于是让我</a:t>
            </a:r>
            <a:r>
              <a:rPr lang="zh-TW" altLang="en-US" dirty="0">
                <a:solidFill>
                  <a:srgbClr val="FF0000"/>
                </a:solidFill>
              </a:rPr>
              <a:t>管理</a:t>
            </a:r>
            <a:r>
              <a:rPr lang="zh-TW" altLang="en-US" dirty="0"/>
              <a:t>一个团队。</a:t>
            </a:r>
            <a:endParaRPr lang="zh-TW" altLang="en-US" dirty="0"/>
          </a:p>
        </p:txBody>
      </p:sp>
      <p:pic>
        <p:nvPicPr>
          <p:cNvPr id="1026" name="Picture 2" descr="團隊合作|teamwork|經理人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703" y="2317362"/>
            <a:ext cx="6062593" cy="454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管理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朋友看我每天白天玩游戏晚上熬夜做报告，于是让我好好</a:t>
            </a:r>
            <a:r>
              <a:rPr lang="zh-TW" altLang="en-US" dirty="0">
                <a:solidFill>
                  <a:srgbClr val="FF0000"/>
                </a:solidFill>
              </a:rPr>
              <a:t>管理</a:t>
            </a:r>
            <a:r>
              <a:rPr lang="zh-TW" altLang="en-US" dirty="0">
                <a:solidFill>
                  <a:schemeClr val="accent6"/>
                </a:solidFill>
              </a:rPr>
              <a:t>一下</a:t>
            </a:r>
            <a:r>
              <a:rPr lang="zh-TW" altLang="en-US" dirty="0"/>
              <a:t>我的时间。</a:t>
            </a:r>
            <a:endParaRPr lang="zh-TW" altLang="en-US" dirty="0"/>
          </a:p>
        </p:txBody>
      </p:sp>
      <p:pic>
        <p:nvPicPr>
          <p:cNvPr id="2050" name="Picture 2" descr="【時間管理のコツ】できない人の対策と成功者になれる上級テクニック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91" y="2975112"/>
            <a:ext cx="7497417" cy="374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整理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b="0" i="0" dirty="0">
                <a:solidFill>
                  <a:srgbClr val="0D0D0D"/>
                </a:solidFill>
                <a:effectLst/>
                <a:latin typeface="Söhne"/>
              </a:rPr>
              <a:t>使东西不乱</a:t>
            </a:r>
            <a:r>
              <a:rPr lang="en-US" altLang="zh-TW" b="0" i="0" dirty="0">
                <a:solidFill>
                  <a:srgbClr val="0D0D0D"/>
                </a:solidFill>
                <a:effectLst/>
                <a:latin typeface="Söhne"/>
              </a:rPr>
              <a:t>/</a:t>
            </a:r>
            <a:r>
              <a:rPr lang="zh-TW" altLang="en-US" b="0" i="0" dirty="0">
                <a:solidFill>
                  <a:srgbClr val="0D0D0D"/>
                </a:solidFill>
                <a:effectLst/>
                <a:latin typeface="Söhne"/>
              </a:rPr>
              <a:t>整齐</a:t>
            </a:r>
            <a:endParaRPr lang="en-US" altLang="zh-TW" b="0" i="0" dirty="0">
              <a:solidFill>
                <a:srgbClr val="0D0D0D"/>
              </a:solidFill>
              <a:effectLst/>
              <a:latin typeface="Söhne"/>
            </a:endParaRPr>
          </a:p>
          <a:p>
            <a:endParaRPr lang="en-US" altLang="zh-TW" sz="2800" dirty="0"/>
          </a:p>
          <a:p>
            <a:r>
              <a:rPr lang="zh-TW" altLang="en-US" dirty="0"/>
              <a:t>整理 </a:t>
            </a:r>
            <a:r>
              <a:rPr lang="en-US" altLang="zh-TW" dirty="0"/>
              <a:t>_____(</a:t>
            </a:r>
            <a:r>
              <a:rPr lang="zh-TW" altLang="en-US" dirty="0"/>
              <a:t>地方</a:t>
            </a:r>
            <a:r>
              <a:rPr lang="en-US" altLang="zh-TW" dirty="0"/>
              <a:t>/</a:t>
            </a:r>
            <a:r>
              <a:rPr lang="zh-TW" altLang="en-US" dirty="0"/>
              <a:t>东西</a:t>
            </a:r>
            <a:r>
              <a:rPr lang="en-US" altLang="zh-TW" dirty="0"/>
              <a:t>)</a:t>
            </a:r>
            <a:endParaRPr lang="en-US" altLang="zh-TW" dirty="0"/>
          </a:p>
          <a:p>
            <a:r>
              <a:rPr lang="zh-TW" altLang="en-US" sz="2800" dirty="0"/>
              <a:t>教室</a:t>
            </a:r>
            <a:endParaRPr lang="en-US" altLang="zh-TW" sz="2800" dirty="0"/>
          </a:p>
          <a:p>
            <a:r>
              <a:rPr lang="zh-TW" altLang="en-US" sz="2800" dirty="0"/>
              <a:t>书柜</a:t>
            </a:r>
            <a:endParaRPr lang="en-US" altLang="zh-TW" sz="2800" dirty="0"/>
          </a:p>
          <a:p>
            <a:r>
              <a:rPr lang="zh-TW" altLang="en-US" dirty="0"/>
              <a:t>书</a:t>
            </a:r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en-US" dirty="0"/>
              <a:t>把 </a:t>
            </a:r>
            <a:r>
              <a:rPr lang="en-US" altLang="zh-TW" dirty="0"/>
              <a:t>____</a:t>
            </a:r>
            <a:r>
              <a:rPr lang="zh-TW" altLang="en-US" dirty="0"/>
              <a:t> 整理干净</a:t>
            </a:r>
            <a:r>
              <a:rPr lang="en-US" altLang="zh-TW" dirty="0"/>
              <a:t>/</a:t>
            </a:r>
            <a:r>
              <a:rPr lang="zh-TW" altLang="en-US" dirty="0"/>
              <a:t>整齐</a:t>
            </a:r>
            <a:endParaRPr lang="en-US" altLang="zh-TW" sz="2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整理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579802"/>
            <a:ext cx="12072729" cy="5136649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今天我和指导教授讨论论文，他要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我把</a:t>
            </a:r>
            <a:r>
              <a:rPr lang="zh-TW" altLang="en-US" sz="32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有用的资料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从论文中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整理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出来</a:t>
            </a:r>
            <a:r>
              <a:rPr lang="zh-TW" altLang="en-US" sz="2800" dirty="0"/>
              <a:t>。</a:t>
            </a:r>
            <a:endParaRPr lang="en-US" altLang="zh-TW" sz="2800" dirty="0"/>
          </a:p>
        </p:txBody>
      </p:sp>
      <p:pic>
        <p:nvPicPr>
          <p:cNvPr id="4098" name="Picture 2" descr="オフィスの書類ファイルを正しく整理整頓してコスト削減5つのステップ | 5S活動ラ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79" y="2266205"/>
            <a:ext cx="6675369" cy="445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父母帮你整理房间</a:t>
            </a:r>
            <a:r>
              <a:rPr lang="zh-CN" altLang="en-US"/>
              <a:t>吗？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你喜欢让别人帮忙整理你的房间吗？</a:t>
            </a:r>
            <a:r>
              <a:rPr lang="zh-CN" altLang="en-US"/>
              <a:t>为什么？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Shape 136"/>
          <p:cNvSpPr/>
          <p:nvPr/>
        </p:nvSpPr>
        <p:spPr>
          <a:xfrm>
            <a:off x="2514600" y="487363"/>
            <a:ext cx="7786688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练习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5123" name="Group 13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5137" name="Shape 13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138" name="Shape 13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124" name="Shape 140"/>
          <p:cNvSpPr/>
          <p:nvPr/>
        </p:nvSpPr>
        <p:spPr>
          <a:xfrm>
            <a:off x="2525713" y="1360488"/>
            <a:ext cx="5424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将下列词语的汉字、拼音、英文解释正确连接：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6591300" y="2895600"/>
            <a:ext cx="109791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n. piano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2619375" y="290353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钢琴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6607175" y="3594100"/>
            <a:ext cx="154813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n. grandson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2619375" y="360203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孙子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6607175" y="4267200"/>
            <a:ext cx="229743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n. winter vacation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2619375" y="427513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寒假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4333875" y="4991100"/>
            <a:ext cx="113919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gāngqín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4329113" y="2921000"/>
            <a:ext cx="65659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sūnzi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329113" y="3594100"/>
            <a:ext cx="84899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hánjià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6607175" y="4965700"/>
            <a:ext cx="111506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n. father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2619375" y="497363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父亲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4329113" y="4292600"/>
            <a:ext cx="74422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fùqīn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41" grpId="0" animBg="1" advAuto="1000"/>
      <p:bldP spid="142" grpId="0" animBg="1" advAuto="1000"/>
      <p:bldP spid="143" grpId="0" animBg="1" advAuto="1000"/>
      <p:bldP spid="144" grpId="0" animBg="1" advAuto="1000"/>
      <p:bldP spid="145" grpId="0" animBg="1" advAuto="1000"/>
      <p:bldP spid="146" grpId="0" animBg="1" advAuto="1000"/>
      <p:bldP spid="147" grpId="0" animBg="1" advAuto="1000"/>
      <p:bldP spid="148" grpId="0" animBg="1" advAuto="1000"/>
      <p:bldP spid="149" grpId="0" animBg="1" advAuto="1000"/>
      <p:bldP spid="150" grpId="0" animBg="1" advAuto="1000"/>
      <p:bldP spid="151" grpId="0" animBg="1" advAuto="1000"/>
      <p:bldP spid="152" grpId="0" animBg="1" advAuto="100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表扬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dirty="0"/>
              <a:t>表扬</a:t>
            </a:r>
            <a:r>
              <a:rPr lang="en-US" altLang="zh-TW" dirty="0"/>
              <a:t>/</a:t>
            </a:r>
            <a:r>
              <a:rPr lang="zh-TW" altLang="en-US" dirty="0"/>
              <a:t>赞美</a:t>
            </a:r>
            <a:r>
              <a:rPr lang="en-US" altLang="zh-TW" dirty="0"/>
              <a:t>/</a:t>
            </a:r>
            <a:r>
              <a:rPr lang="zh-TW" altLang="en-US" dirty="0"/>
              <a:t>称赞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今年我是台湾地区的「销冠」，老板说他要在</a:t>
            </a:r>
            <a:r>
              <a:rPr lang="zh-TW" altLang="en-US" dirty="0">
                <a:highlight>
                  <a:srgbClr val="FFFF00"/>
                </a:highlight>
              </a:rPr>
              <a:t>尾牙</a:t>
            </a:r>
            <a:r>
              <a:rPr lang="zh-TW" altLang="en-US" dirty="0"/>
              <a:t>的时候</a:t>
            </a:r>
            <a:r>
              <a:rPr lang="zh-TW" altLang="en-US" dirty="0">
                <a:solidFill>
                  <a:srgbClr val="FF0000"/>
                </a:solidFill>
              </a:rPr>
              <a:t>表扬</a:t>
            </a:r>
            <a:r>
              <a:rPr lang="zh-TW" altLang="en-US" dirty="0"/>
              <a:t>我。</a:t>
            </a:r>
            <a:endParaRPr lang="en-US" altLang="zh-TW" dirty="0"/>
          </a:p>
          <a:p>
            <a:r>
              <a:rPr lang="zh-TW" altLang="en-US" dirty="0"/>
              <a:t>老板</a:t>
            </a:r>
            <a:r>
              <a:rPr lang="zh-TW" altLang="en-US" dirty="0">
                <a:solidFill>
                  <a:srgbClr val="FF0000"/>
                </a:solidFill>
              </a:rPr>
              <a:t>称赞</a:t>
            </a:r>
            <a:r>
              <a:rPr lang="zh-TW" altLang="en-US" dirty="0"/>
              <a:t>我今年表现得很好。</a:t>
            </a:r>
            <a:endParaRPr lang="en-US" altLang="zh-TW" dirty="0"/>
          </a:p>
          <a:p>
            <a:r>
              <a:rPr lang="zh-TW" altLang="en-US" dirty="0"/>
              <a:t>今年我表现得很好，得到了老板的</a:t>
            </a:r>
            <a:r>
              <a:rPr lang="zh-TW" altLang="en-US" dirty="0">
                <a:solidFill>
                  <a:srgbClr val="FF0000"/>
                </a:solidFill>
              </a:rPr>
              <a:t>赞美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5353878" y="3021496"/>
            <a:ext cx="1245705" cy="596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accent4"/>
                </a:solidFill>
              </a:rPr>
              <a:t>V.</a:t>
            </a:r>
            <a:endParaRPr lang="zh-TW" altLang="en-US" sz="2800" dirty="0">
              <a:solidFill>
                <a:schemeClr val="accent4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30947" y="2554183"/>
            <a:ext cx="1245705" cy="596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accent4"/>
                </a:solidFill>
              </a:rPr>
              <a:t>V.</a:t>
            </a:r>
            <a:endParaRPr lang="zh-TW" altLang="en-US" sz="2800" dirty="0">
              <a:solidFill>
                <a:schemeClr val="accent4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073347" y="3551779"/>
            <a:ext cx="1245705" cy="596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accent4"/>
                </a:solidFill>
              </a:rPr>
              <a:t>N.</a:t>
            </a:r>
            <a:endParaRPr lang="zh-TW" altLang="en-US" sz="2800" dirty="0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8200" y="4919980"/>
            <a:ext cx="9997440" cy="179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TW" sz="2800" dirty="0">
                <a:solidFill>
                  <a:schemeClr val="tx1"/>
                </a:solidFill>
              </a:rPr>
              <a:t>尾牙：台湾尾牙，通常是老板奖励员工的日子，会举办晚会、</a:t>
            </a:r>
            <a:r>
              <a:rPr lang="zh-CN" altLang="zh-TW" sz="2800" dirty="0">
                <a:solidFill>
                  <a:schemeClr val="tx1"/>
                </a:solidFill>
              </a:rPr>
              <a:t>组织表演及抽奖</a:t>
            </a:r>
            <a:r>
              <a:rPr lang="zh-CN" altLang="zh-TW" sz="2800" dirty="0">
                <a:solidFill>
                  <a:schemeClr val="tx1"/>
                </a:solidFill>
              </a:rPr>
              <a:t>活动。</a:t>
            </a:r>
            <a:endParaRPr lang="zh-CN" altLang="zh-TW" sz="2800" dirty="0">
              <a:solidFill>
                <a:schemeClr val="tx1"/>
              </a:solidFill>
            </a:endParaRPr>
          </a:p>
          <a:p>
            <a:endParaRPr lang="zh-CN" altLang="zh-TW" sz="2800" dirty="0">
              <a:solidFill>
                <a:schemeClr val="tx1"/>
              </a:solidFill>
            </a:endParaRPr>
          </a:p>
          <a:p>
            <a:r>
              <a:rPr lang="zh-CN" altLang="zh-TW" sz="2800" dirty="0">
                <a:solidFill>
                  <a:schemeClr val="tx1"/>
                </a:solidFill>
              </a:rPr>
              <a:t>大陆没有这种特定的</a:t>
            </a:r>
            <a:r>
              <a:rPr lang="zh-CN" altLang="zh-TW" sz="2800" dirty="0">
                <a:solidFill>
                  <a:schemeClr val="tx1"/>
                </a:solidFill>
              </a:rPr>
              <a:t>日子，公司通常会在春节放假</a:t>
            </a:r>
            <a:r>
              <a:rPr lang="zh-CN" altLang="zh-TW" sz="2800" dirty="0">
                <a:solidFill>
                  <a:schemeClr val="tx1"/>
                </a:solidFill>
              </a:rPr>
              <a:t>前发“年终奖”，办“</a:t>
            </a:r>
            <a:r>
              <a:rPr lang="zh-CN" altLang="zh-TW" sz="2800" dirty="0">
                <a:solidFill>
                  <a:schemeClr val="tx1"/>
                </a:solidFill>
              </a:rPr>
              <a:t>年会”</a:t>
            </a:r>
            <a:endParaRPr lang="zh-CN" altLang="zh-TW" sz="2800" dirty="0">
              <a:solidFill>
                <a:schemeClr val="tx1"/>
              </a:solidFill>
            </a:endParaRPr>
          </a:p>
          <a:p>
            <a:r>
              <a:rPr lang="zh-CN" altLang="zh-TW" sz="2800" dirty="0">
                <a:solidFill>
                  <a:schemeClr val="tx1"/>
                </a:solidFill>
              </a:rPr>
              <a:t>、</a:t>
            </a:r>
            <a:endParaRPr lang="zh-CN" altLang="zh-TW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表扬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dirty="0"/>
              <a:t>他做了一件好事，市长说要好好</a:t>
            </a:r>
            <a:r>
              <a:rPr lang="zh-TW" altLang="en-US" dirty="0">
                <a:solidFill>
                  <a:srgbClr val="FF0000"/>
                </a:solidFill>
              </a:rPr>
              <a:t>表扬</a:t>
            </a:r>
            <a:r>
              <a:rPr lang="zh-TW" altLang="en-US" dirty="0"/>
              <a:t>他，可是他觉得是应该的，所以不接受</a:t>
            </a:r>
            <a:r>
              <a:rPr lang="zh-TW" altLang="en-US" dirty="0">
                <a:solidFill>
                  <a:srgbClr val="FF0000"/>
                </a:solidFill>
              </a:rPr>
              <a:t>表扬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pic>
        <p:nvPicPr>
          <p:cNvPr id="6146" name="Picture 2" descr="自由開講》社會上到底還有多少「陳樹菊」？ - 自由電子報 自由評論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99" y="2499577"/>
            <a:ext cx="6365599" cy="421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批评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dirty="0"/>
              <a:t>针对缺点、错误提出</a:t>
            </a:r>
            <a:r>
              <a:rPr lang="zh-TW" altLang="en-US" u="sng" dirty="0"/>
              <a:t>意见</a:t>
            </a:r>
            <a:r>
              <a:rPr lang="zh-TW" altLang="en-US" dirty="0"/>
              <a:t>或</a:t>
            </a:r>
            <a:r>
              <a:rPr lang="zh-TW" altLang="en-US" u="sng" dirty="0"/>
              <a:t>加以攻击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b="1" u="sng" dirty="0"/>
              <a:t>A</a:t>
            </a:r>
            <a:r>
              <a:rPr lang="zh-TW" altLang="en-US" dirty="0"/>
              <a:t> 对</a:t>
            </a:r>
            <a:r>
              <a:rPr lang="en-US" altLang="zh-TW" dirty="0"/>
              <a:t>…</a:t>
            </a:r>
            <a:r>
              <a:rPr lang="zh-TW" altLang="en-US" dirty="0"/>
              <a:t>进行批评</a:t>
            </a:r>
            <a:r>
              <a:rPr lang="en-US" altLang="zh-TW" dirty="0"/>
              <a:t>(</a:t>
            </a:r>
            <a:r>
              <a:rPr lang="zh-TW" altLang="en-US" dirty="0"/>
              <a:t>人事物</a:t>
            </a:r>
            <a:r>
              <a:rPr lang="en-US" altLang="zh-TW" dirty="0"/>
              <a:t>)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b="1" u="sng" dirty="0"/>
              <a:t>B</a:t>
            </a:r>
            <a:r>
              <a:rPr lang="zh-TW" altLang="en-US" dirty="0"/>
              <a:t> 被 </a:t>
            </a:r>
            <a:r>
              <a:rPr lang="en-US" altLang="zh-TW" b="1" u="sng" dirty="0"/>
              <a:t>A</a:t>
            </a:r>
            <a:r>
              <a:rPr lang="zh-TW" altLang="en-US" dirty="0"/>
              <a:t> 批评了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b="1" u="sng" dirty="0"/>
              <a:t>A</a:t>
            </a:r>
            <a:r>
              <a:rPr lang="zh-TW" altLang="en-US" dirty="0"/>
              <a:t> 批评 </a:t>
            </a:r>
            <a:r>
              <a:rPr lang="en-US" altLang="zh-TW" dirty="0"/>
              <a:t>…</a:t>
            </a:r>
            <a:endParaRPr lang="en-US" altLang="zh-TW" dirty="0"/>
          </a:p>
          <a:p>
            <a:endParaRPr lang="en-US" altLang="zh-TW" dirty="0"/>
          </a:p>
          <a:p>
            <a:r>
              <a:rPr lang="zh-CN" altLang="en-US" dirty="0"/>
              <a:t>接受</a:t>
            </a:r>
            <a:r>
              <a:rPr lang="zh-CN" altLang="en-US" dirty="0"/>
              <a:t>批评</a:t>
            </a:r>
            <a:endParaRPr lang="zh-CN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批评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CN" altLang="zh-TW" dirty="0"/>
              <a:t>做错事就要虚心接受批评。</a:t>
            </a:r>
            <a:r>
              <a:rPr lang="en-US" altLang="zh-CN" dirty="0"/>
              <a:t> </a:t>
            </a: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9218" name="Picture 2" descr="Angry Villain Stick Figure PNG Transparent And Clipart Image For Free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81" y="2161016"/>
            <a:ext cx="4555435" cy="455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批评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dirty="0"/>
              <a:t>我因为做错事，被老师</a:t>
            </a:r>
            <a:r>
              <a:rPr lang="zh-TW" altLang="en-US" dirty="0">
                <a:solidFill>
                  <a:srgbClr val="FF0000"/>
                </a:solidFill>
              </a:rPr>
              <a:t>批评</a:t>
            </a:r>
            <a:r>
              <a:rPr lang="zh-TW" altLang="en-US" dirty="0"/>
              <a:t>了。</a:t>
            </a:r>
            <a:endParaRPr lang="en-US" altLang="zh-TW" dirty="0"/>
          </a:p>
        </p:txBody>
      </p:sp>
      <p:pic>
        <p:nvPicPr>
          <p:cNvPr id="7170" name="Picture 2" descr="做错事又要挨批评了素材图片免费下载-千库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04" y="2095290"/>
            <a:ext cx="4712390" cy="47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来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来</a:t>
            </a:r>
            <a:r>
              <a:rPr lang="en-US" altLang="zh-TW" sz="2800" dirty="0"/>
              <a:t>+V.(</a:t>
            </a:r>
            <a:r>
              <a:rPr lang="zh-TW" altLang="en-US" sz="2800" u="sng" dirty="0"/>
              <a:t>做的事</a:t>
            </a:r>
            <a:r>
              <a:rPr lang="en-US" altLang="zh-TW" sz="2800" dirty="0"/>
              <a:t>)</a:t>
            </a:r>
            <a:r>
              <a:rPr lang="zh-TW" altLang="en-US" sz="2800" dirty="0"/>
              <a:t>：要做某事</a:t>
            </a:r>
            <a:endParaRPr lang="en-US" altLang="zh-TW" sz="2800" dirty="0"/>
          </a:p>
          <a:p>
            <a:r>
              <a:rPr lang="zh-TW" altLang="en-US" dirty="0"/>
              <a:t>有位置性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这件事就交给阿飞</a:t>
            </a:r>
            <a:r>
              <a:rPr lang="zh-TW" altLang="en-US" dirty="0">
                <a:solidFill>
                  <a:srgbClr val="FF0000"/>
                </a:solidFill>
              </a:rPr>
              <a:t>来</a:t>
            </a:r>
            <a:r>
              <a:rPr lang="zh-TW" altLang="en-US" dirty="0"/>
              <a:t>处理。</a:t>
            </a:r>
            <a:endParaRPr lang="en-US" altLang="zh-TW" dirty="0"/>
          </a:p>
          <a:p>
            <a:r>
              <a:rPr lang="zh-TW" altLang="en-US" dirty="0"/>
              <a:t>这件事就交给阿飞</a:t>
            </a:r>
            <a:r>
              <a:rPr lang="zh-TW" altLang="en-US" dirty="0">
                <a:solidFill>
                  <a:srgbClr val="FF0000"/>
                </a:solidFill>
              </a:rPr>
              <a:t>去</a:t>
            </a:r>
            <a:r>
              <a:rPr lang="zh-TW" altLang="en-US" dirty="0"/>
              <a:t>处理。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非常口语！</a:t>
            </a:r>
            <a:endParaRPr lang="en-US" altLang="zh-TW" dirty="0"/>
          </a:p>
          <a:p>
            <a:r>
              <a:rPr lang="en-US" altLang="zh-TW" dirty="0"/>
              <a:t>X</a:t>
            </a:r>
            <a:r>
              <a:rPr lang="zh-TW" altLang="en-US" dirty="0"/>
              <a:t>正式书面</a:t>
            </a:r>
            <a:endParaRPr lang="en-US" altLang="zh-TW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</p:spPr>
        <p:txBody>
          <a:bodyPr/>
          <a:lstStyle/>
          <a:p>
            <a:r>
              <a:rPr lang="zh-TW" altLang="en-US" b="1" u="sng" dirty="0"/>
              <a:t>敲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3"/>
            <a:ext cx="11290025" cy="5125797"/>
          </a:xfrm>
        </p:spPr>
        <p:txBody>
          <a:bodyPr>
            <a:normAutofit/>
          </a:bodyPr>
          <a:lstStyle/>
          <a:p>
            <a:r>
              <a:rPr lang="zh-TW" altLang="en-US" dirty="0"/>
              <a:t>打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敲门</a:t>
            </a:r>
            <a:endParaRPr lang="en-US" altLang="zh-TW" dirty="0"/>
          </a:p>
          <a:p>
            <a:r>
              <a:rPr lang="zh-TW" altLang="en-US" dirty="0"/>
              <a:t>敲窗</a:t>
            </a:r>
            <a:endParaRPr lang="en-US" altLang="zh-TW" dirty="0"/>
          </a:p>
          <a:p>
            <a:r>
              <a:rPr lang="zh-TW" altLang="en-US" dirty="0"/>
              <a:t>我去敲门</a:t>
            </a:r>
            <a:endParaRPr lang="en-US" altLang="zh-TW" dirty="0"/>
          </a:p>
          <a:p>
            <a:r>
              <a:rPr lang="zh-TW" altLang="en-US" b="1" u="sng" dirty="0"/>
              <a:t>幸福来敲门</a:t>
            </a:r>
            <a:endParaRPr lang="en-US" altLang="zh-TW" b="1" u="sng" dirty="0"/>
          </a:p>
        </p:txBody>
      </p:sp>
      <p:pic>
        <p:nvPicPr>
          <p:cNvPr id="15362" name="Picture 2" descr="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009" y="1579803"/>
            <a:ext cx="7362825" cy="48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</p:spPr>
        <p:txBody>
          <a:bodyPr/>
          <a:lstStyle/>
          <a:p>
            <a:r>
              <a:rPr lang="zh-TW" altLang="en-US" b="1" u="sng" dirty="0"/>
              <a:t>故意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3"/>
            <a:ext cx="11290025" cy="5125797"/>
          </a:xfrm>
        </p:spPr>
        <p:txBody>
          <a:bodyPr>
            <a:normAutofit/>
          </a:bodyPr>
          <a:lstStyle/>
          <a:p>
            <a:r>
              <a:rPr lang="zh-TW" altLang="en-US" dirty="0"/>
              <a:t>有意地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故意</a:t>
            </a:r>
            <a:r>
              <a:rPr lang="en-US" altLang="zh-TW" dirty="0"/>
              <a:t>____(</a:t>
            </a:r>
            <a:r>
              <a:rPr lang="zh-TW" altLang="en-US" dirty="0"/>
              <a:t>做什么</a:t>
            </a:r>
            <a:r>
              <a:rPr lang="en-US" altLang="zh-TW" dirty="0"/>
              <a:t>)</a:t>
            </a:r>
            <a:endParaRPr lang="en-US" altLang="zh-TW" dirty="0"/>
          </a:p>
          <a:p>
            <a:r>
              <a:rPr lang="zh-TW" altLang="en-US" dirty="0"/>
              <a:t>丢东西</a:t>
            </a:r>
            <a:endParaRPr lang="en-US" altLang="zh-TW" dirty="0"/>
          </a:p>
          <a:p>
            <a:r>
              <a:rPr lang="zh-TW" altLang="en-US" dirty="0"/>
              <a:t>吃到我的蛋糕</a:t>
            </a:r>
            <a:endParaRPr lang="en-US" altLang="zh-TW" dirty="0"/>
          </a:p>
        </p:txBody>
      </p:sp>
      <p:pic>
        <p:nvPicPr>
          <p:cNvPr id="14338" name="Picture 2" descr="求 故意伤害（致人死亡）与过失致人死亡的区别及如何认定？_百度知道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81" y="1872210"/>
            <a:ext cx="7551320" cy="465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</p:spPr>
        <p:txBody>
          <a:bodyPr/>
          <a:lstStyle/>
          <a:p>
            <a:r>
              <a:rPr lang="zh-TW" altLang="en-US" b="1" u="sng" dirty="0"/>
              <a:t>故意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3"/>
            <a:ext cx="11290025" cy="5125797"/>
          </a:xfrm>
        </p:spPr>
        <p:txBody>
          <a:bodyPr>
            <a:normAutofit/>
          </a:bodyPr>
          <a:lstStyle/>
          <a:p>
            <a:r>
              <a:rPr lang="zh-TW" altLang="en-US" dirty="0"/>
              <a:t>今天阿飞让我不开心，所以我</a:t>
            </a:r>
            <a:r>
              <a:rPr lang="zh-TW" altLang="en-US" dirty="0">
                <a:solidFill>
                  <a:srgbClr val="FF0000"/>
                </a:solidFill>
              </a:rPr>
              <a:t>故意</a:t>
            </a:r>
            <a:r>
              <a:rPr lang="zh-TW" altLang="en-US" dirty="0"/>
              <a:t>吃掉她的点心，让她没有点心可以吃。</a:t>
            </a:r>
            <a:endParaRPr lang="en-US" altLang="zh-TW" dirty="0"/>
          </a:p>
        </p:txBody>
      </p:sp>
      <p:pic>
        <p:nvPicPr>
          <p:cNvPr id="16386" name="Picture 2" descr="【育兒心得插畫】兒童連吃甜食6年的下場? - 喬安花花 - 育兒塗鴉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8" b="9041"/>
          <a:stretch>
            <a:fillRect/>
          </a:stretch>
        </p:blipFill>
        <p:spPr bwMode="auto">
          <a:xfrm>
            <a:off x="2988342" y="2252162"/>
            <a:ext cx="5604613" cy="445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护士</a:t>
            </a:r>
            <a:r>
              <a:rPr lang="zh-TW" altLang="en-US" dirty="0"/>
              <a:t> </a:t>
            </a:r>
            <a:r>
              <a:rPr lang="en-US" altLang="zh-TW" dirty="0"/>
              <a:t>N.		</a:t>
            </a:r>
            <a:r>
              <a:rPr lang="zh-TW" altLang="en-US" b="1" u="sng" dirty="0"/>
              <a:t>打针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pic>
        <p:nvPicPr>
          <p:cNvPr id="6" name="戲精弟打疫苗喊到燒聲　打完問一句醫護全笑翻！｜中時新聞網_480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55831" y="1641140"/>
            <a:ext cx="9280338" cy="521686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V.</a:t>
            </a:r>
            <a:r>
              <a:rPr lang="zh-TW" altLang="en-US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起来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简单</a:t>
            </a:r>
            <a:endParaRPr lang="en-US" altLang="zh-TW" dirty="0"/>
          </a:p>
          <a:p>
            <a:r>
              <a:rPr lang="zh-TW" altLang="en-US" dirty="0"/>
              <a:t>表示</a:t>
            </a:r>
            <a:r>
              <a:rPr lang="zh-TW" altLang="en-US" dirty="0">
                <a:highlight>
                  <a:srgbClr val="FFFF00"/>
                </a:highlight>
              </a:rPr>
              <a:t>动作的方向从下到上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1.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护士在做什么</a:t>
            </a:r>
            <a:r>
              <a:rPr lang="zh-CN" altLang="en-US"/>
              <a:t>呢？</a:t>
            </a:r>
            <a:endParaRPr lang="zh-CN" altLang="en-US"/>
          </a:p>
        </p:txBody>
      </p:sp>
      <p:pic>
        <p:nvPicPr>
          <p:cNvPr id="3" name="图片 2" descr="e2cd0622366180d556e95d6cfc842df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0" y="2057400"/>
            <a:ext cx="2639060" cy="2204720"/>
          </a:xfrm>
          <a:prstGeom prst="rect">
            <a:avLst/>
          </a:prstGeom>
        </p:spPr>
      </p:pic>
      <p:pic>
        <p:nvPicPr>
          <p:cNvPr id="4" name="图片 3" descr="0509f3d647d4f4b76afb9a7466360fd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057400"/>
            <a:ext cx="2589530" cy="2182495"/>
          </a:xfrm>
          <a:prstGeom prst="rect">
            <a:avLst/>
          </a:prstGeom>
        </p:spPr>
      </p:pic>
      <p:pic>
        <p:nvPicPr>
          <p:cNvPr id="5" name="图片 4" descr="dd273261dfc8037089b559b9f6aa7e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981200"/>
            <a:ext cx="2552700" cy="23431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32555" y="5105400"/>
            <a:ext cx="4761230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护士在给病人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...</a:t>
            </a:r>
            <a:endParaRPr lang="en-US" altLang="zh-CN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打针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/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开药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/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检查眼睛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Shape 204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6867" name="Group 207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6872" name="Shape 205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6873" name="Shape 206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08" name="Shape 208"/>
          <p:cNvSpPr/>
          <p:nvPr/>
        </p:nvSpPr>
        <p:spPr>
          <a:xfrm>
            <a:off x="2413000" y="1498600"/>
            <a:ext cx="31381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护：护照、保护、护士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2004060" y="2406810"/>
            <a:ext cx="8072438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marL="294005" indent="-294005" eaLnBrk="1">
              <a:buSzPct val="100000"/>
              <a:buAutoNum type="arabicPeriod"/>
            </a:pPr>
            <a:r>
              <a:rPr lang="zh-CN" altLang="en-US" sz="2400">
                <a:latin typeface="Calibri" panose="020F0702030404030204" charset="0"/>
              </a:rPr>
              <a:t>他是我大学时的同学，毕业后我们就再也没联系过，没想到中午我去取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时竟然遇到他了。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2004060" y="3894773"/>
            <a:ext cx="7958138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 _____</a:t>
            </a:r>
            <a:r>
              <a:rPr lang="zh-CN" altLang="en-US" sz="2400">
                <a:latin typeface="Calibri" panose="020F0702030404030204" charset="0"/>
              </a:rPr>
              <a:t>地球环境，并不是离我们很远、很难做到的事情。实际上</a:t>
            </a:r>
            <a:r>
              <a:rPr lang="en-US" altLang="zh-CN" sz="2400">
                <a:latin typeface="Calibri" panose="020F0702030404030204" charset="0"/>
              </a:rPr>
              <a:t>, </a:t>
            </a:r>
            <a:r>
              <a:rPr lang="zh-CN" altLang="en-US" sz="2400">
                <a:latin typeface="Calibri" panose="020F0702030404030204" charset="0"/>
              </a:rPr>
              <a:t>我们只需注意一下身边的小事就可以。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2004060" y="5209699"/>
            <a:ext cx="8021638" cy="119888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 </a:t>
            </a:r>
            <a:r>
              <a:rPr lang="zh-CN" altLang="en-US" sz="2400">
                <a:latin typeface="Calibri" panose="020F0702030404030204" charset="0"/>
              </a:rPr>
              <a:t>这本小说的作者是医院的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，她通过小说告诉我们发生在院子里的许多有趣的故事，让我们对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、医生这些职业有了更多</a:t>
            </a:r>
            <a:r>
              <a:rPr lang="zh-CN" altLang="en-US" sz="2400">
                <a:latin typeface="Calibri" panose="020F0702030404030204" charset="0"/>
              </a:rPr>
              <a:t>的了解。</a:t>
            </a:r>
            <a:endParaRPr lang="zh-CN" altLang="en-US" sz="24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08" grpId="0" animBg="1" advAuto="1000"/>
      <p:bldP spid="209" grpId="0" animBg="1" advAuto="1000"/>
      <p:bldP spid="210" grpId="0" animBg="1" advAuto="1000"/>
      <p:bldP spid="211" grpId="0" animBg="1" advAuto="100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Shape 213"/>
          <p:cNvSpPr/>
          <p:nvPr/>
        </p:nvSpPr>
        <p:spPr>
          <a:xfrm>
            <a:off x="2122488" y="1438275"/>
            <a:ext cx="2439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选择合适的词语填空 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grpSp>
        <p:nvGrpSpPr>
          <p:cNvPr id="37891" name="Group 218"/>
          <p:cNvGrpSpPr/>
          <p:nvPr/>
        </p:nvGrpSpPr>
        <p:grpSpPr>
          <a:xfrm>
            <a:off x="1916113" y="127000"/>
            <a:ext cx="8359776" cy="1030905"/>
            <a:chOff x="0" y="0"/>
            <a:chExt cx="8360602" cy="1030876"/>
          </a:xfrm>
        </p:grpSpPr>
        <p:grpSp>
          <p:nvGrpSpPr>
            <p:cNvPr id="37898" name="Group 216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37900" name="Shape 214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7901" name="Shape 215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7899" name="Shape 217"/>
            <p:cNvSpPr/>
            <p:nvPr/>
          </p:nvSpPr>
          <p:spPr>
            <a:xfrm>
              <a:off x="573891" y="325411"/>
              <a:ext cx="7786711" cy="70546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22" name="Shape 222"/>
          <p:cNvSpPr/>
          <p:nvPr/>
        </p:nvSpPr>
        <p:spPr>
          <a:xfrm>
            <a:off x="2108835" y="2336324"/>
            <a:ext cx="9004935" cy="82994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Calibri" panose="020F0702030404030204" charset="0"/>
              </a:rPr>
              <a:t>1.</a:t>
            </a:r>
            <a:r>
              <a:rPr lang="zh-CN" altLang="en-US" sz="2400">
                <a:latin typeface="Calibri" panose="020F0702030404030204" charset="0"/>
              </a:rPr>
              <a:t>冬季皮肤往往容易变得干燥，女性朋友尤其应该注意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皮肤，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要</a:t>
            </a:r>
            <a:r>
              <a:rPr lang="en-US" altLang="zh-CN" sz="2400">
                <a:latin typeface="Calibri" panose="020F0702030404030204" charset="0"/>
              </a:rPr>
              <a:t>___________</a:t>
            </a:r>
            <a:r>
              <a:rPr lang="zh-CN" altLang="en-US" sz="2400">
                <a:latin typeface="Calibri" panose="020F0702030404030204" charset="0"/>
              </a:rPr>
              <a:t>。（如何</a:t>
            </a:r>
            <a:r>
              <a:rPr lang="zh-CN" altLang="en-US" sz="2400">
                <a:latin typeface="Calibri" panose="020F0702030404030204" charset="0"/>
              </a:rPr>
              <a:t>保护皮肤？）</a:t>
            </a:r>
            <a:endParaRPr lang="en-US" altLang="zh-CN" sz="2400">
              <a:latin typeface="Calibri" panose="020F0702030404030204" charset="0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108835" y="3665379"/>
            <a:ext cx="9156700" cy="82994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Calibri" panose="020F0702030404030204" charset="0"/>
              </a:rPr>
              <a:t>2.</a:t>
            </a:r>
            <a:r>
              <a:rPr lang="zh-CN" altLang="en-US" sz="2400">
                <a:latin typeface="Calibri" panose="020F0702030404030204" charset="0"/>
              </a:rPr>
              <a:t>爸爸说我小时候特别害怕</a:t>
            </a:r>
            <a:r>
              <a:rPr lang="en-US" altLang="zh-CN" sz="2400">
                <a:latin typeface="Calibri" panose="020F0702030404030204" charset="0"/>
              </a:rPr>
              <a:t>______</a:t>
            </a:r>
            <a:r>
              <a:rPr lang="zh-CN" altLang="en-US" sz="2400">
                <a:latin typeface="Calibri" panose="020F0702030404030204" charset="0"/>
              </a:rPr>
              <a:t>，一看见医生就哭，他怎么都没想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到，我长大后竟然会成为一名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2108835" y="5182394"/>
            <a:ext cx="8550910" cy="82994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Calibri" panose="020F0702030404030204" charset="0"/>
              </a:rPr>
              <a:t>3.</a:t>
            </a:r>
            <a:r>
              <a:rPr lang="zh-CN" altLang="en-US" sz="2400">
                <a:latin typeface="Calibri" panose="020F0702030404030204" charset="0"/>
              </a:rPr>
              <a:t>因为要申请去国外留学，她最近特别忙。一方面她要准备成绩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证明、办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，另一方面</a:t>
            </a:r>
            <a:r>
              <a:rPr lang="zh-CN" altLang="en-US" sz="2400">
                <a:latin typeface="Calibri" panose="020F0702030404030204" charset="0"/>
              </a:rPr>
              <a:t>她还要跟国外的大学联系。</a:t>
            </a:r>
            <a:endParaRPr lang="zh-CN" altLang="en-US" sz="24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22" grpId="0" animBg="1" advAuto="1000"/>
      <p:bldP spid="223" grpId="0" animBg="1" advAuto="1000"/>
      <p:bldP spid="224" grpId="0" animBg="1" advAuto="100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</p:spPr>
        <p:txBody>
          <a:bodyPr/>
          <a:lstStyle/>
          <a:p>
            <a:r>
              <a:rPr lang="zh-TW" altLang="en-US" b="1" u="sng" dirty="0"/>
              <a:t>怀疑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100" y="1579803"/>
            <a:ext cx="9382626" cy="5125797"/>
          </a:xfrm>
        </p:spPr>
        <p:txBody>
          <a:bodyPr>
            <a:normAutofit/>
          </a:bodyPr>
          <a:lstStyle/>
          <a:p>
            <a:r>
              <a:rPr lang="zh-TW" altLang="en-US" dirty="0"/>
              <a:t>有什么东西应该是假的，不应该相信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 怀疑 </a:t>
            </a:r>
            <a:r>
              <a:rPr lang="en-US" altLang="zh-TW" dirty="0"/>
              <a:t>B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我</a:t>
            </a:r>
            <a:r>
              <a:rPr lang="zh-TW" altLang="en-US" b="1" u="sng" dirty="0">
                <a:solidFill>
                  <a:srgbClr val="FF0000"/>
                </a:solidFill>
              </a:rPr>
              <a:t>怀疑</a:t>
            </a:r>
            <a:r>
              <a:rPr lang="zh-TW" altLang="en-US" dirty="0"/>
              <a:t>你偷了我的东西。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 对</a:t>
            </a:r>
            <a:r>
              <a:rPr lang="en-US" altLang="zh-TW" dirty="0"/>
              <a:t>…</a:t>
            </a:r>
            <a:r>
              <a:rPr lang="zh-TW" altLang="en-US" dirty="0"/>
              <a:t>持怀疑态度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我</a:t>
            </a:r>
            <a:r>
              <a:rPr lang="zh-TW" altLang="en-US" b="1" u="sng" dirty="0"/>
              <a:t>对</a:t>
            </a:r>
            <a:r>
              <a:rPr lang="zh-TW" altLang="en-US" dirty="0"/>
              <a:t>他说的话</a:t>
            </a:r>
            <a:r>
              <a:rPr lang="zh-TW" altLang="en-US" b="1" u="sng" dirty="0"/>
              <a:t>持</a:t>
            </a:r>
            <a:r>
              <a:rPr lang="zh-TW" altLang="en-US" b="1" u="sng" dirty="0">
                <a:solidFill>
                  <a:srgbClr val="FF0000"/>
                </a:solidFill>
              </a:rPr>
              <a:t>怀疑</a:t>
            </a:r>
            <a:r>
              <a:rPr lang="zh-TW" altLang="en-US" b="1" u="sng" dirty="0"/>
              <a:t>的态度</a:t>
            </a:r>
            <a:r>
              <a:rPr lang="zh-TW" altLang="en-US" dirty="0"/>
              <a:t>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 怀疑是</a:t>
            </a:r>
            <a:r>
              <a:rPr lang="en-US" altLang="zh-TW" dirty="0"/>
              <a:t>…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我</a:t>
            </a:r>
            <a:r>
              <a:rPr lang="zh-TW" altLang="en-US" b="1" u="sng" dirty="0">
                <a:solidFill>
                  <a:srgbClr val="FF0000"/>
                </a:solidFill>
              </a:rPr>
              <a:t>怀疑</a:t>
            </a:r>
            <a:r>
              <a:rPr lang="zh-TW" altLang="en-US" dirty="0"/>
              <a:t>刚刚</a:t>
            </a:r>
            <a:r>
              <a:rPr lang="zh-CN" altLang="zh-TW" dirty="0"/>
              <a:t>是你</a:t>
            </a:r>
            <a:r>
              <a:rPr lang="zh-TW" altLang="en-US" dirty="0"/>
              <a:t>后面那个人偷了你的东西。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內容版面配置區 2"/>
          <p:cNvSpPr txBox="1"/>
          <p:nvPr/>
        </p:nvSpPr>
        <p:spPr>
          <a:xfrm>
            <a:off x="7090977" y="2562927"/>
            <a:ext cx="6110038" cy="3160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怀疑的</a:t>
            </a:r>
            <a:r>
              <a:rPr lang="en-US" altLang="zh-TW" dirty="0"/>
              <a:t>…</a:t>
            </a:r>
            <a:r>
              <a:rPr lang="zh-TW" altLang="en-US" dirty="0"/>
              <a:t>眼神</a:t>
            </a:r>
            <a:r>
              <a:rPr lang="en-US" altLang="zh-TW" dirty="0"/>
              <a:t>/</a:t>
            </a:r>
            <a:r>
              <a:rPr lang="zh-CN" altLang="en-US" dirty="0"/>
              <a:t>口气</a:t>
            </a:r>
            <a:r>
              <a:rPr lang="en-US" altLang="zh-CN" dirty="0"/>
              <a:t>/</a:t>
            </a:r>
            <a:r>
              <a:rPr lang="zh-CN" altLang="en-US" dirty="0"/>
              <a:t>语气</a:t>
            </a:r>
            <a:endParaRPr lang="en-US" altLang="zh-TW" dirty="0"/>
          </a:p>
          <a:p>
            <a:endParaRPr lang="en-US" altLang="zh-TW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千万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1825625"/>
            <a:ext cx="8402053" cy="1325563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那家纪念品店的东西都卖得特别贵，你</a:t>
            </a:r>
            <a:r>
              <a:rPr lang="en-US" altLang="zh-TW" sz="2800" dirty="0"/>
              <a:t>_______</a:t>
            </a:r>
            <a:r>
              <a:rPr lang="zh-TW" altLang="en-US" sz="2800" dirty="0"/>
              <a:t>。</a:t>
            </a:r>
            <a:endParaRPr lang="en-US" altLang="zh-TW" sz="2800" dirty="0"/>
          </a:p>
        </p:txBody>
      </p:sp>
      <p:pic>
        <p:nvPicPr>
          <p:cNvPr id="4" name="Picture 2" descr="小松鼠驚訝什麼？ 2018動物逗趣照片賞- 國際- 中時新聞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88317"/>
            <a:ext cx="5364480" cy="357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东西“贵死了”只会说expensive？来学学这些高招说法吧- 知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930268"/>
            <a:ext cx="6858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千万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1825625"/>
            <a:ext cx="8402053" cy="1325563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出国一定要记得看好自己的护照，千万</a:t>
            </a:r>
            <a:r>
              <a:rPr lang="en-US" altLang="zh-TW" sz="2800" dirty="0"/>
              <a:t>_______</a:t>
            </a:r>
            <a:r>
              <a:rPr lang="zh-TW" altLang="en-US" sz="2800" dirty="0"/>
              <a:t>。</a:t>
            </a:r>
            <a:endParaRPr lang="en-US" altLang="zh-TW" sz="2800" dirty="0"/>
          </a:p>
        </p:txBody>
      </p:sp>
      <p:pic>
        <p:nvPicPr>
          <p:cNvPr id="6" name="Picture 8" descr="注意表情图片-注意表情模板图片在线制作-图司机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3090323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千万</a:t>
            </a:r>
            <a:r>
              <a:rPr lang="zh-TW" altLang="en-US" dirty="0"/>
              <a:t> </a:t>
            </a:r>
            <a:r>
              <a:rPr lang="en-US" altLang="zh-TW" dirty="0"/>
              <a:t>adv.	</a:t>
            </a:r>
            <a:r>
              <a:rPr lang="zh-TW" altLang="en-US" b="1" u="sng" dirty="0"/>
              <a:t>一定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1825625"/>
            <a:ext cx="8402053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相同</a:t>
            </a:r>
            <a:endParaRPr lang="en-US" altLang="zh-TW" sz="2800" dirty="0"/>
          </a:p>
          <a:p>
            <a:r>
              <a:rPr lang="zh-TW" altLang="en-US" sz="2800" dirty="0"/>
              <a:t>提出要求、务必的意思</a:t>
            </a:r>
            <a:endParaRPr lang="en-US" altLang="zh-TW" sz="2800" dirty="0"/>
          </a:p>
          <a:p>
            <a:r>
              <a:rPr lang="zh-TW" altLang="en-US" sz="2800" dirty="0"/>
              <a:t>两个都可以用在肯定和否定</a:t>
            </a:r>
            <a:endParaRPr lang="en-US" altLang="zh-TW" sz="2800" dirty="0"/>
          </a:p>
        </p:txBody>
      </p:sp>
      <p:sp>
        <p:nvSpPr>
          <p:cNvPr id="4" name="內容版面配置區 2"/>
          <p:cNvSpPr txBox="1"/>
          <p:nvPr/>
        </p:nvSpPr>
        <p:spPr>
          <a:xfrm>
            <a:off x="838199" y="4504531"/>
            <a:ext cx="8402053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/>
              <a:t>照顾小孩一定</a:t>
            </a:r>
            <a:r>
              <a:rPr lang="en-US" altLang="zh-TW" sz="2800" dirty="0"/>
              <a:t>/</a:t>
            </a:r>
            <a:r>
              <a:rPr lang="zh-TW" altLang="en-US" sz="2800" dirty="0"/>
              <a:t>千万不能失去耐心。</a:t>
            </a:r>
            <a:endParaRPr lang="en-US" altLang="zh-TW" sz="2800" dirty="0"/>
          </a:p>
        </p:txBody>
      </p:sp>
      <p:pic>
        <p:nvPicPr>
          <p:cNvPr id="5" name="Picture 2" descr="致父母：你有足够多的耐心，才会有足够好的孩子| 精选| Redian新闻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342" y="3706813"/>
            <a:ext cx="3787140" cy="309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千万</a:t>
            </a:r>
            <a:r>
              <a:rPr lang="zh-TW" altLang="en-US" dirty="0"/>
              <a:t> </a:t>
            </a:r>
            <a:r>
              <a:rPr lang="en-US" altLang="zh-TW" dirty="0"/>
              <a:t>adv.	</a:t>
            </a:r>
            <a:r>
              <a:rPr lang="zh-TW" altLang="en-US" b="1" u="sng" dirty="0"/>
              <a:t>一定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52908"/>
            <a:ext cx="11353801" cy="5136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不一样</a:t>
            </a:r>
            <a:endParaRPr lang="en-US" altLang="zh-TW" sz="2800" dirty="0"/>
          </a:p>
          <a:p>
            <a:r>
              <a:rPr lang="en-US" altLang="zh-TW" dirty="0"/>
              <a:t>“</a:t>
            </a:r>
            <a:r>
              <a:rPr lang="zh-TW" altLang="en-US" dirty="0"/>
              <a:t>千万</a:t>
            </a:r>
            <a:r>
              <a:rPr lang="en-US" altLang="zh-TW" dirty="0"/>
              <a:t>”</a:t>
            </a:r>
            <a:r>
              <a:rPr lang="zh-TW" altLang="en-US" dirty="0"/>
              <a:t>更多用在</a:t>
            </a:r>
            <a:r>
              <a:rPr lang="en-US" altLang="zh-TW" dirty="0"/>
              <a:t>“</a:t>
            </a:r>
            <a:r>
              <a:rPr lang="zh-TW" altLang="en-US" dirty="0"/>
              <a:t>否定</a:t>
            </a:r>
            <a:r>
              <a:rPr lang="en-US" altLang="zh-TW" dirty="0"/>
              <a:t>”</a:t>
            </a:r>
            <a:r>
              <a:rPr lang="zh-TW" altLang="en-US" dirty="0"/>
              <a:t>。</a:t>
            </a:r>
            <a:r>
              <a:rPr lang="en-US" altLang="zh-TW" dirty="0"/>
              <a:t>+</a:t>
            </a:r>
            <a:r>
              <a:rPr lang="zh-TW" altLang="en-US" dirty="0"/>
              <a:t>别、要</a:t>
            </a:r>
            <a:r>
              <a:rPr lang="en-US" altLang="zh-TW" dirty="0"/>
              <a:t>/</a:t>
            </a:r>
            <a:r>
              <a:rPr lang="zh-TW" altLang="en-US" dirty="0"/>
              <a:t>不要、能</a:t>
            </a:r>
            <a:r>
              <a:rPr lang="en-US" altLang="zh-TW" dirty="0"/>
              <a:t>/</a:t>
            </a:r>
            <a:r>
              <a:rPr lang="zh-TW" altLang="en-US" dirty="0"/>
              <a:t>不能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	“</a:t>
            </a:r>
            <a:r>
              <a:rPr lang="zh-TW" altLang="en-US" dirty="0"/>
              <a:t>一定</a:t>
            </a:r>
            <a:r>
              <a:rPr lang="en-US" altLang="zh-TW" dirty="0"/>
              <a:t>”</a:t>
            </a:r>
            <a:r>
              <a:rPr lang="zh-TW" altLang="en-US" dirty="0"/>
              <a:t>更多用在</a:t>
            </a:r>
            <a:r>
              <a:rPr lang="en-US" altLang="zh-TW" dirty="0"/>
              <a:t>“</a:t>
            </a:r>
            <a:r>
              <a:rPr lang="zh-TW" altLang="en-US" dirty="0"/>
              <a:t>肯定</a:t>
            </a:r>
            <a:r>
              <a:rPr lang="en-US" altLang="zh-TW" dirty="0"/>
              <a:t>”</a:t>
            </a:r>
            <a:r>
              <a:rPr lang="zh-TW" altLang="en-US" dirty="0"/>
              <a:t>。</a:t>
            </a:r>
            <a:r>
              <a:rPr lang="en-US" altLang="zh-TW" dirty="0"/>
              <a:t>+</a:t>
            </a:r>
            <a:r>
              <a:rPr lang="zh-TW" altLang="en-US" dirty="0"/>
              <a:t>要</a:t>
            </a:r>
            <a:r>
              <a:rPr lang="en-US" altLang="zh-TW" dirty="0"/>
              <a:t>/</a:t>
            </a:r>
            <a:r>
              <a:rPr lang="zh-TW" altLang="en-US" dirty="0"/>
              <a:t>不要、能</a:t>
            </a:r>
            <a:r>
              <a:rPr lang="en-US" altLang="zh-TW" dirty="0"/>
              <a:t>/</a:t>
            </a:r>
            <a:r>
              <a:rPr lang="zh-TW" altLang="en-US" dirty="0"/>
              <a:t>不能</a:t>
            </a:r>
            <a:endParaRPr lang="en-US" altLang="zh-TW" dirty="0"/>
          </a:p>
        </p:txBody>
      </p:sp>
      <p:sp>
        <p:nvSpPr>
          <p:cNvPr id="6" name="標題 1"/>
          <p:cNvSpPr txBox="1"/>
          <p:nvPr/>
        </p:nvSpPr>
        <p:spPr>
          <a:xfrm>
            <a:off x="1114369" y="4299092"/>
            <a:ext cx="337742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千万别去</a:t>
            </a:r>
            <a:endParaRPr lang="en-US" altLang="zh-TW" sz="4000" dirty="0"/>
          </a:p>
        </p:txBody>
      </p:sp>
      <p:sp>
        <p:nvSpPr>
          <p:cNvPr id="8" name="標題 1"/>
          <p:cNvSpPr txBox="1"/>
          <p:nvPr/>
        </p:nvSpPr>
        <p:spPr>
          <a:xfrm>
            <a:off x="6529135" y="4299092"/>
            <a:ext cx="3684981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一定要注意</a:t>
            </a:r>
            <a:endParaRPr lang="en-US" altLang="zh-TW" sz="4000" dirty="0"/>
          </a:p>
        </p:txBody>
      </p:sp>
      <p:sp>
        <p:nvSpPr>
          <p:cNvPr id="9" name="矩形 8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1.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千万</a:t>
            </a:r>
            <a:r>
              <a:rPr lang="zh-TW" altLang="en-US" dirty="0"/>
              <a:t> </a:t>
            </a:r>
            <a:r>
              <a:rPr lang="en-US" altLang="zh-TW" dirty="0"/>
              <a:t>adv.	</a:t>
            </a:r>
            <a:r>
              <a:rPr lang="zh-TW" altLang="en-US" b="1" u="sng" dirty="0"/>
              <a:t>一定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52908"/>
            <a:ext cx="11353801" cy="1591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不一样</a:t>
            </a:r>
            <a:endParaRPr lang="en-US" altLang="zh-TW" sz="2800" dirty="0"/>
          </a:p>
          <a:p>
            <a:r>
              <a:rPr lang="en-US" altLang="zh-TW" dirty="0"/>
              <a:t>“</a:t>
            </a:r>
            <a:r>
              <a:rPr lang="zh-TW" altLang="en-US" dirty="0"/>
              <a:t>千万</a:t>
            </a:r>
            <a:r>
              <a:rPr lang="en-US" altLang="zh-TW" dirty="0"/>
              <a:t>”</a:t>
            </a:r>
            <a:r>
              <a:rPr lang="zh-TW" altLang="en-US" dirty="0"/>
              <a:t>的语气比较客气，有</a:t>
            </a:r>
            <a:r>
              <a:rPr lang="en-US" altLang="zh-TW" dirty="0"/>
              <a:t>”</a:t>
            </a:r>
            <a:r>
              <a:rPr lang="zh-TW" altLang="en-US" dirty="0"/>
              <a:t>希望别人怎么做</a:t>
            </a:r>
            <a:r>
              <a:rPr lang="en-US" altLang="zh-TW" dirty="0"/>
              <a:t>”</a:t>
            </a:r>
            <a:r>
              <a:rPr lang="zh-TW" altLang="en-US" dirty="0"/>
              <a:t>的意思。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	“</a:t>
            </a:r>
            <a:r>
              <a:rPr lang="zh-TW" altLang="en-US" dirty="0"/>
              <a:t>一定</a:t>
            </a:r>
            <a:r>
              <a:rPr lang="en-US" altLang="zh-TW" dirty="0"/>
              <a:t>”</a:t>
            </a:r>
            <a:r>
              <a:rPr lang="zh-TW" altLang="en-US" dirty="0"/>
              <a:t>语气比较强，常有</a:t>
            </a:r>
            <a:r>
              <a:rPr lang="en-US" altLang="zh-TW" dirty="0"/>
              <a:t>”</a:t>
            </a:r>
            <a:r>
              <a:rPr lang="zh-TW" altLang="en-US" dirty="0"/>
              <a:t>命令、不能不做到</a:t>
            </a:r>
            <a:r>
              <a:rPr lang="en-US" altLang="zh-TW" dirty="0"/>
              <a:t>”</a:t>
            </a:r>
            <a:r>
              <a:rPr lang="zh-TW" altLang="en-US" dirty="0"/>
              <a:t>的意思。</a:t>
            </a:r>
            <a:endParaRPr lang="en-US" altLang="zh-TW" dirty="0"/>
          </a:p>
        </p:txBody>
      </p:sp>
      <p:pic>
        <p:nvPicPr>
          <p:cNvPr id="6146" name="Picture 2" descr="把開會變有趣玩出職場創新腦- 今周刊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19" y="3504982"/>
            <a:ext cx="4251960" cy="31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/>
          <p:cNvSpPr txBox="1"/>
          <p:nvPr/>
        </p:nvSpPr>
        <p:spPr>
          <a:xfrm>
            <a:off x="838200" y="3964325"/>
            <a:ext cx="535806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你千万不要忘记在明天把报告交出去。</a:t>
            </a:r>
            <a:endParaRPr lang="en-US" altLang="zh-TW" sz="4000" dirty="0"/>
          </a:p>
        </p:txBody>
      </p:sp>
      <p:sp>
        <p:nvSpPr>
          <p:cNvPr id="5" name="矩形 4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2.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千万</a:t>
            </a:r>
            <a:r>
              <a:rPr lang="zh-TW" altLang="en-US" dirty="0"/>
              <a:t> </a:t>
            </a:r>
            <a:r>
              <a:rPr lang="en-US" altLang="zh-TW" dirty="0"/>
              <a:t>adv.	</a:t>
            </a:r>
            <a:r>
              <a:rPr lang="zh-TW" altLang="en-US" b="1" u="sng" dirty="0"/>
              <a:t>一定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52908"/>
            <a:ext cx="11353801" cy="1591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不一样</a:t>
            </a:r>
            <a:endParaRPr lang="en-US" altLang="zh-TW" sz="2800" dirty="0"/>
          </a:p>
          <a:p>
            <a:r>
              <a:rPr lang="en-US" altLang="zh-TW" dirty="0"/>
              <a:t>“</a:t>
            </a:r>
            <a:r>
              <a:rPr lang="zh-TW" altLang="en-US" dirty="0"/>
              <a:t>千万</a:t>
            </a:r>
            <a:r>
              <a:rPr lang="en-US" altLang="zh-TW" dirty="0"/>
              <a:t>”</a:t>
            </a:r>
            <a:r>
              <a:rPr lang="zh-TW" altLang="en-US" dirty="0"/>
              <a:t>的语气比较客气，有</a:t>
            </a:r>
            <a:r>
              <a:rPr lang="en-US" altLang="zh-TW" dirty="0"/>
              <a:t>”</a:t>
            </a:r>
            <a:r>
              <a:rPr lang="zh-TW" altLang="en-US" dirty="0"/>
              <a:t>希望别人怎么做</a:t>
            </a:r>
            <a:r>
              <a:rPr lang="en-US" altLang="zh-TW" dirty="0"/>
              <a:t>”</a:t>
            </a:r>
            <a:r>
              <a:rPr lang="zh-TW" altLang="en-US" dirty="0"/>
              <a:t>的意思。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	“</a:t>
            </a:r>
            <a:r>
              <a:rPr lang="zh-TW" altLang="en-US" dirty="0"/>
              <a:t>一定</a:t>
            </a:r>
            <a:r>
              <a:rPr lang="en-US" altLang="zh-TW" dirty="0"/>
              <a:t>”</a:t>
            </a:r>
            <a:r>
              <a:rPr lang="zh-TW" altLang="en-US" dirty="0"/>
              <a:t>语气比较强，常有</a:t>
            </a:r>
            <a:r>
              <a:rPr lang="en-US" altLang="zh-TW" dirty="0"/>
              <a:t>”</a:t>
            </a:r>
            <a:r>
              <a:rPr lang="zh-TW" altLang="en-US" dirty="0"/>
              <a:t>命令、不能不做到</a:t>
            </a:r>
            <a:r>
              <a:rPr lang="en-US" altLang="zh-TW" dirty="0"/>
              <a:t>”</a:t>
            </a:r>
            <a:r>
              <a:rPr lang="zh-TW" altLang="en-US" dirty="0"/>
              <a:t>的意思。</a:t>
            </a:r>
            <a:endParaRPr lang="en-US" altLang="zh-TW" dirty="0"/>
          </a:p>
        </p:txBody>
      </p:sp>
      <p:pic>
        <p:nvPicPr>
          <p:cNvPr id="5" name="Picture 2" descr="呼喊, 命令, 老板. 風格, image., 鮮艷, drawing., 幼稚, 老板, 命令, 呼喊, 藝術品, 畫, 喜劇演員, 手, 初始,  卡通. | CanStoc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4"/>
          <a:stretch>
            <a:fillRect/>
          </a:stretch>
        </p:blipFill>
        <p:spPr bwMode="auto">
          <a:xfrm>
            <a:off x="8587659" y="3429001"/>
            <a:ext cx="3379752" cy="32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 txBox="1"/>
          <p:nvPr/>
        </p:nvSpPr>
        <p:spPr>
          <a:xfrm>
            <a:off x="-1104901" y="3940180"/>
            <a:ext cx="1106385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你一定要记得在明天把报告交出去</a:t>
            </a:r>
            <a:endParaRPr lang="en-US" altLang="zh-TW" sz="4000" dirty="0"/>
          </a:p>
        </p:txBody>
      </p:sp>
      <p:sp>
        <p:nvSpPr>
          <p:cNvPr id="7" name="矩形 6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2.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u="sng" dirty="0"/>
              <a:t>V</a:t>
            </a:r>
            <a:r>
              <a:rPr lang="en-US" altLang="zh-TW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TW" altLang="en-US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起来</a:t>
            </a:r>
            <a:endParaRPr lang="zh-TW" altLang="en-US" b="1" u="sng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飞机</a:t>
            </a:r>
            <a:r>
              <a:rPr lang="en-US" altLang="zh-TW" sz="2800" dirty="0"/>
              <a:t>____________</a:t>
            </a:r>
            <a:r>
              <a:rPr lang="zh-TW" altLang="en-US" sz="2800" dirty="0"/>
              <a:t>后，她开始看外面的风景。</a:t>
            </a:r>
            <a:endParaRPr lang="en-US" altLang="zh-TW" sz="2800" dirty="0"/>
          </a:p>
        </p:txBody>
      </p:sp>
      <p:pic>
        <p:nvPicPr>
          <p:cNvPr id="4" name="Picture 2" descr="搭飛機千萬別隨意換座位資深機長揭恐怖下場- 搜奇- 網推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108" y="2741596"/>
            <a:ext cx="5865784" cy="39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085473" y="1562727"/>
            <a:ext cx="1554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</a:rPr>
              <a:t>飞</a:t>
            </a:r>
            <a:r>
              <a:rPr lang="zh-TW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起来</a:t>
            </a:r>
            <a:endParaRPr lang="zh-TW" altLang="en-US" sz="3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1.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千万</a:t>
            </a:r>
            <a:r>
              <a:rPr lang="zh-TW" altLang="en-US" dirty="0"/>
              <a:t> </a:t>
            </a:r>
            <a:r>
              <a:rPr lang="en-US" altLang="zh-TW" dirty="0"/>
              <a:t>adv.	</a:t>
            </a:r>
            <a:r>
              <a:rPr lang="zh-TW" altLang="en-US" b="1" u="sng" dirty="0"/>
              <a:t>一定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52908"/>
            <a:ext cx="11353801" cy="5136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不一样</a:t>
            </a:r>
            <a:endParaRPr lang="en-US" altLang="zh-TW" sz="2800" dirty="0"/>
          </a:p>
          <a:p>
            <a:r>
              <a:rPr lang="en-US" altLang="zh-TW" dirty="0"/>
              <a:t>“</a:t>
            </a:r>
            <a:r>
              <a:rPr lang="zh-TW" altLang="en-US" dirty="0"/>
              <a:t>一定</a:t>
            </a:r>
            <a:r>
              <a:rPr lang="en-US" altLang="zh-TW" dirty="0"/>
              <a:t>”</a:t>
            </a:r>
            <a:r>
              <a:rPr lang="zh-TW" altLang="en-US" dirty="0"/>
              <a:t>用于</a:t>
            </a:r>
            <a:r>
              <a:rPr lang="en-US" altLang="zh-TW" dirty="0"/>
              <a:t>“</a:t>
            </a:r>
            <a:r>
              <a:rPr lang="zh-TW" altLang="en-US" dirty="0"/>
              <a:t>我</a:t>
            </a:r>
            <a:r>
              <a:rPr lang="en-US" altLang="zh-TW" dirty="0"/>
              <a:t>”</a:t>
            </a:r>
            <a:r>
              <a:rPr lang="zh-TW" altLang="en-US" dirty="0"/>
              <a:t>、</a:t>
            </a:r>
            <a:r>
              <a:rPr lang="en-US" altLang="zh-TW" dirty="0"/>
              <a:t>“</a:t>
            </a:r>
            <a:r>
              <a:rPr lang="zh-TW" altLang="en-US" dirty="0"/>
              <a:t>我们</a:t>
            </a:r>
            <a:r>
              <a:rPr lang="en-US" altLang="zh-TW" dirty="0"/>
              <a:t>”</a:t>
            </a:r>
            <a:r>
              <a:rPr lang="zh-TW" altLang="en-US" dirty="0"/>
              <a:t>时，表示说话人做事的决心。</a:t>
            </a:r>
            <a:r>
              <a:rPr lang="en-US" altLang="zh-TW" dirty="0"/>
              <a:t>+</a:t>
            </a:r>
            <a:r>
              <a:rPr lang="zh-TW" altLang="en-US" dirty="0"/>
              <a:t>会</a:t>
            </a:r>
            <a:r>
              <a:rPr lang="en-US" altLang="zh-TW" dirty="0"/>
              <a:t>/</a:t>
            </a:r>
            <a:r>
              <a:rPr lang="zh-TW" altLang="en-US" dirty="0"/>
              <a:t>不会、能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	</a:t>
            </a:r>
            <a:r>
              <a:rPr lang="zh-TW" altLang="en-US" dirty="0"/>
              <a:t>千万没有</a:t>
            </a:r>
            <a:r>
              <a:rPr lang="zh-CN" altLang="zh-TW" dirty="0"/>
              <a:t>这种用法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標題 1"/>
          <p:cNvSpPr txBox="1"/>
          <p:nvPr/>
        </p:nvSpPr>
        <p:spPr>
          <a:xfrm>
            <a:off x="1838834" y="4548575"/>
            <a:ext cx="477021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我一定会记得的！</a:t>
            </a:r>
            <a:endParaRPr lang="en-US" altLang="zh-TW" sz="4000" dirty="0"/>
          </a:p>
        </p:txBody>
      </p:sp>
      <p:pic>
        <p:nvPicPr>
          <p:cNvPr id="5" name="Picture 2" descr="同意图片素材-同意图片大全-同意高清图片素材-同意未来素材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884" y="3542735"/>
            <a:ext cx="3146822" cy="314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3.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千万</a:t>
            </a:r>
            <a:r>
              <a:rPr lang="zh-TW" altLang="en-US" dirty="0"/>
              <a:t> </a:t>
            </a:r>
            <a:r>
              <a:rPr lang="en-US" altLang="zh-TW" dirty="0"/>
              <a:t>adv.	</a:t>
            </a:r>
            <a:r>
              <a:rPr lang="zh-TW" altLang="en-US" b="1" u="sng" dirty="0"/>
              <a:t>一定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52908"/>
            <a:ext cx="11353801" cy="5136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不一样</a:t>
            </a:r>
            <a:endParaRPr lang="en-US" altLang="zh-TW" sz="2800" dirty="0"/>
          </a:p>
          <a:p>
            <a:r>
              <a:rPr lang="en-US" altLang="zh-TW" sz="2800" dirty="0"/>
              <a:t>“</a:t>
            </a:r>
            <a:r>
              <a:rPr lang="zh-TW" altLang="en-US" sz="2800" dirty="0"/>
              <a:t>一定</a:t>
            </a:r>
            <a:r>
              <a:rPr lang="en-US" altLang="zh-TW" sz="2800" dirty="0"/>
              <a:t>”</a:t>
            </a:r>
            <a:r>
              <a:rPr lang="zh-TW" altLang="en-US" sz="2800" dirty="0"/>
              <a:t>可以表示</a:t>
            </a:r>
            <a:r>
              <a:rPr lang="en-US" altLang="zh-TW" sz="2800" dirty="0"/>
              <a:t>”</a:t>
            </a:r>
            <a:r>
              <a:rPr lang="zh-TW" altLang="en-US" sz="2800" dirty="0"/>
              <a:t>必然、没有错</a:t>
            </a:r>
            <a:r>
              <a:rPr lang="en-US" altLang="zh-TW" sz="2800" dirty="0"/>
              <a:t>”</a:t>
            </a:r>
            <a:r>
              <a:rPr lang="zh-TW" altLang="en-US" sz="2800" dirty="0"/>
              <a:t>的意思。</a:t>
            </a:r>
            <a:r>
              <a:rPr lang="en-US" altLang="zh-TW" sz="2800" dirty="0"/>
              <a:t>”</a:t>
            </a:r>
            <a:r>
              <a:rPr lang="zh-TW" altLang="en-US" sz="2800" dirty="0"/>
              <a:t>不一定</a:t>
            </a:r>
            <a:r>
              <a:rPr lang="en-US" altLang="zh-TW" sz="2800" dirty="0"/>
              <a:t>”</a:t>
            </a:r>
            <a:r>
              <a:rPr lang="zh-TW" altLang="en-US" sz="2800" dirty="0"/>
              <a:t>表示不能肯定，偏否定。</a:t>
            </a:r>
            <a:endParaRPr lang="en-US" altLang="zh-TW" sz="2800" dirty="0"/>
          </a:p>
          <a:p>
            <a:pPr marL="0" indent="0">
              <a:buNone/>
            </a:pPr>
            <a:r>
              <a:rPr lang="en-US" altLang="zh-TW" dirty="0"/>
              <a:t>	</a:t>
            </a:r>
            <a:r>
              <a:rPr lang="zh-TW" altLang="en-US" dirty="0"/>
              <a:t>千万没有。</a:t>
            </a:r>
            <a:endParaRPr lang="en-US" altLang="zh-TW" sz="2800" dirty="0"/>
          </a:p>
          <a:p>
            <a:pPr marL="514350" indent="-514350">
              <a:buFont typeface="+mj-lt"/>
              <a:buAutoNum type="arabicPeriod" startAt="4"/>
            </a:pPr>
            <a:endParaRPr lang="en-US" altLang="zh-TW" sz="2800" dirty="0"/>
          </a:p>
        </p:txBody>
      </p:sp>
      <p:sp>
        <p:nvSpPr>
          <p:cNvPr id="4" name="標題 1"/>
          <p:cNvSpPr txBox="1"/>
          <p:nvPr/>
        </p:nvSpPr>
        <p:spPr>
          <a:xfrm>
            <a:off x="838200" y="4379302"/>
            <a:ext cx="6096000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只要努力读书一定可以考上好的大学。</a:t>
            </a:r>
            <a:endParaRPr lang="en-US" altLang="zh-TW" sz="4000" dirty="0"/>
          </a:p>
        </p:txBody>
      </p:sp>
      <p:pic>
        <p:nvPicPr>
          <p:cNvPr id="19458" name="Picture 2" descr="男孩努力学习元素素材下载-正版素材401463196-摄图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71" y="2878471"/>
            <a:ext cx="3979529" cy="39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4.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千万</a:t>
            </a:r>
            <a:r>
              <a:rPr lang="zh-TW" altLang="en-US" dirty="0"/>
              <a:t> </a:t>
            </a:r>
            <a:r>
              <a:rPr lang="en-US" altLang="zh-TW" dirty="0"/>
              <a:t>adv.	</a:t>
            </a:r>
            <a:r>
              <a:rPr lang="zh-TW" altLang="en-US" b="1" u="sng" dirty="0"/>
              <a:t>一定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52908"/>
            <a:ext cx="11353801" cy="5136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不一样</a:t>
            </a:r>
            <a:endParaRPr lang="en-US" altLang="zh-TW" sz="2800" dirty="0"/>
          </a:p>
          <a:p>
            <a:r>
              <a:rPr lang="en-US" altLang="zh-TW" sz="2800" dirty="0"/>
              <a:t>“</a:t>
            </a:r>
            <a:r>
              <a:rPr lang="zh-TW" altLang="en-US" sz="2800" dirty="0"/>
              <a:t>一定</a:t>
            </a:r>
            <a:r>
              <a:rPr lang="en-US" altLang="zh-TW" sz="2800" dirty="0"/>
              <a:t>”</a:t>
            </a:r>
            <a:r>
              <a:rPr lang="zh-TW" altLang="en-US" sz="2800" dirty="0"/>
              <a:t>可以表示</a:t>
            </a:r>
            <a:r>
              <a:rPr lang="en-US" altLang="zh-TW" sz="2800" dirty="0"/>
              <a:t>”</a:t>
            </a:r>
            <a:r>
              <a:rPr lang="zh-TW" altLang="en-US" sz="2800" dirty="0"/>
              <a:t>必然、没有错</a:t>
            </a:r>
            <a:r>
              <a:rPr lang="en-US" altLang="zh-TW" sz="2800" dirty="0"/>
              <a:t>”</a:t>
            </a:r>
            <a:r>
              <a:rPr lang="zh-TW" altLang="en-US" sz="2800" dirty="0"/>
              <a:t>的意思。</a:t>
            </a:r>
            <a:r>
              <a:rPr lang="en-US" altLang="zh-TW" sz="2800" dirty="0"/>
              <a:t>”</a:t>
            </a:r>
            <a:r>
              <a:rPr lang="zh-TW" altLang="en-US" sz="2800" dirty="0"/>
              <a:t>不一定</a:t>
            </a:r>
            <a:r>
              <a:rPr lang="en-US" altLang="zh-TW" sz="2800" dirty="0"/>
              <a:t>”</a:t>
            </a:r>
            <a:r>
              <a:rPr lang="zh-TW" altLang="en-US" sz="2800" dirty="0"/>
              <a:t>表示不能肯定，偏否定。</a:t>
            </a:r>
            <a:endParaRPr lang="en-US" altLang="zh-TW" sz="2800" dirty="0"/>
          </a:p>
          <a:p>
            <a:pPr marL="0" indent="0">
              <a:buNone/>
            </a:pPr>
            <a:r>
              <a:rPr lang="en-US" altLang="zh-TW" dirty="0"/>
              <a:t>	</a:t>
            </a:r>
            <a:r>
              <a:rPr lang="zh-TW" altLang="en-US" dirty="0"/>
              <a:t>千万没有。</a:t>
            </a:r>
            <a:endParaRPr lang="en-US" altLang="zh-TW" sz="2800" dirty="0"/>
          </a:p>
        </p:txBody>
      </p:sp>
      <p:sp>
        <p:nvSpPr>
          <p:cNvPr id="5" name="標題 1"/>
          <p:cNvSpPr txBox="1"/>
          <p:nvPr/>
        </p:nvSpPr>
        <p:spPr>
          <a:xfrm>
            <a:off x="665008" y="4455872"/>
            <a:ext cx="5703709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700" dirty="0"/>
              <a:t>老师今天派</a:t>
            </a:r>
            <a:r>
              <a:rPr lang="en-US" altLang="zh-TW" sz="2700" dirty="0"/>
              <a:t>/</a:t>
            </a:r>
            <a:r>
              <a:rPr lang="zh-CN" altLang="en-US" sz="2700" dirty="0"/>
              <a:t>留</a:t>
            </a:r>
            <a:r>
              <a:rPr lang="zh-TW" altLang="en-US" sz="2700" dirty="0"/>
              <a:t>的作业我不一定能在明天以前做完。</a:t>
            </a:r>
            <a:endParaRPr lang="zh-TW" altLang="en-US" sz="2700" dirty="0"/>
          </a:p>
          <a:p>
            <a:pPr algn="ctr"/>
            <a:endParaRPr lang="en-US" altLang="zh-TW" sz="2700" dirty="0"/>
          </a:p>
          <a:p>
            <a:pPr algn="ctr"/>
            <a:r>
              <a:rPr lang="zh-CN" altLang="en-US" sz="2700" dirty="0"/>
              <a:t>台湾说“派作业”</a:t>
            </a:r>
            <a:endParaRPr lang="zh-CN" altLang="en-US" sz="2700" dirty="0"/>
          </a:p>
          <a:p>
            <a:pPr algn="ctr"/>
            <a:r>
              <a:rPr lang="zh-CN" altLang="en-US" sz="2700" dirty="0"/>
              <a:t>大陆说“留作业”，“布置作业”</a:t>
            </a:r>
            <a:endParaRPr lang="zh-CN" altLang="en-US" sz="2700" dirty="0"/>
          </a:p>
        </p:txBody>
      </p:sp>
      <p:pic>
        <p:nvPicPr>
          <p:cNvPr id="6" name="Picture 2" descr="會議後做３件事，完美收尾會議討論| SmartM 人才培訓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528" y="3429000"/>
            <a:ext cx="4250372" cy="31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4.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千万</a:t>
            </a:r>
            <a:r>
              <a:rPr lang="zh-TW" altLang="en-US" dirty="0"/>
              <a:t> </a:t>
            </a:r>
            <a:r>
              <a:rPr lang="en-US" altLang="zh-TW" dirty="0"/>
              <a:t>adv.	</a:t>
            </a:r>
            <a:r>
              <a:rPr lang="zh-TW" altLang="en-US" b="1" u="sng" dirty="0"/>
              <a:t>一定</a:t>
            </a:r>
            <a:r>
              <a:rPr lang="zh-TW" altLang="en-US" dirty="0"/>
              <a:t> </a:t>
            </a:r>
            <a:r>
              <a:rPr lang="en-US" altLang="zh-TW" dirty="0"/>
              <a:t>ad</a:t>
            </a:r>
            <a:r>
              <a:rPr lang="en-US" altLang="zh-TW" dirty="0"/>
              <a:t>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52909"/>
            <a:ext cx="11353801" cy="1876092"/>
          </a:xfrm>
        </p:spPr>
        <p:txBody>
          <a:bodyPr>
            <a:normAutofit/>
          </a:bodyPr>
          <a:lstStyle/>
          <a:p>
            <a:r>
              <a:rPr lang="zh-CN" sz="2800" dirty="0"/>
              <a:t>、</a:t>
            </a:r>
            <a:r>
              <a:rPr lang="en-US" altLang="zh-TW" dirty="0"/>
              <a:t>“</a:t>
            </a:r>
            <a:r>
              <a:rPr lang="zh-TW" altLang="en-US" dirty="0"/>
              <a:t>一定</a:t>
            </a:r>
            <a:r>
              <a:rPr lang="en-US" altLang="zh-TW" dirty="0"/>
              <a:t>”</a:t>
            </a:r>
            <a:r>
              <a:rPr lang="zh-TW" altLang="en-US" dirty="0"/>
              <a:t>为</a:t>
            </a:r>
            <a:r>
              <a:rPr lang="en-US" altLang="zh-TW" dirty="0"/>
              <a:t>adj.</a:t>
            </a:r>
            <a:r>
              <a:rPr lang="zh-TW" altLang="en-US" dirty="0"/>
              <a:t>时，表示</a:t>
            </a:r>
            <a:r>
              <a:rPr lang="en-US" altLang="zh-TW" dirty="0"/>
              <a:t>“</a:t>
            </a:r>
            <a:r>
              <a:rPr lang="zh-TW" altLang="en-US" dirty="0"/>
              <a:t>某种程度的、适当的</a:t>
            </a:r>
            <a:r>
              <a:rPr lang="en-US" altLang="zh-TW" dirty="0"/>
              <a:t>”</a:t>
            </a:r>
            <a:r>
              <a:rPr lang="zh-TW" altLang="en-US" dirty="0"/>
              <a:t>。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	“</a:t>
            </a:r>
            <a:r>
              <a:rPr lang="zh-TW" altLang="en-US" dirty="0"/>
              <a:t>千万</a:t>
            </a:r>
            <a:r>
              <a:rPr lang="en-US" altLang="zh-TW" dirty="0"/>
              <a:t>”</a:t>
            </a:r>
            <a:r>
              <a:rPr lang="zh-TW" altLang="en-US" dirty="0"/>
              <a:t>没有</a:t>
            </a:r>
            <a:r>
              <a:rPr lang="zh-CN" altLang="zh-TW" dirty="0"/>
              <a:t>这个用法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標題 1"/>
          <p:cNvSpPr txBox="1"/>
          <p:nvPr/>
        </p:nvSpPr>
        <p:spPr>
          <a:xfrm>
            <a:off x="419099" y="4169949"/>
            <a:ext cx="6687554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如果你对这件事有一定的了解，请一定要告诉我。</a:t>
            </a:r>
            <a:endParaRPr lang="en-US" altLang="zh-TW" sz="4000" dirty="0"/>
          </a:p>
        </p:txBody>
      </p:sp>
      <p:pic>
        <p:nvPicPr>
          <p:cNvPr id="5" name="Picture 2" descr="询问PNG图片素材下载_询问PNG_熊猫办公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193" y="3281528"/>
            <a:ext cx="3955733" cy="31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5.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千万</a:t>
            </a:r>
            <a:r>
              <a:rPr lang="zh-TW" altLang="en-US" dirty="0"/>
              <a:t> </a:t>
            </a:r>
            <a:r>
              <a:rPr lang="en-US" altLang="zh-TW" dirty="0"/>
              <a:t>adv.	</a:t>
            </a:r>
            <a:r>
              <a:rPr lang="zh-TW" altLang="en-US" b="1" u="sng" dirty="0"/>
              <a:t>一定</a:t>
            </a:r>
            <a:r>
              <a:rPr lang="zh-TW" altLang="en-US" dirty="0"/>
              <a:t> </a:t>
            </a:r>
            <a:r>
              <a:rPr lang="en-US" altLang="zh-TW" dirty="0"/>
              <a:t>adv.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52908"/>
            <a:ext cx="11353801" cy="5136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不一样</a:t>
            </a:r>
            <a:endParaRPr lang="en-US" altLang="zh-TW" sz="2800" dirty="0"/>
          </a:p>
          <a:p>
            <a:r>
              <a:rPr lang="zh-TW" altLang="en-US" sz="2800" dirty="0"/>
              <a:t>在回答别人时，可以直接使用</a:t>
            </a:r>
            <a:r>
              <a:rPr lang="en-US" altLang="zh-TW" sz="2800" dirty="0"/>
              <a:t>“</a:t>
            </a:r>
            <a:r>
              <a:rPr lang="zh-TW" altLang="en-US" sz="2800" dirty="0"/>
              <a:t>一定</a:t>
            </a:r>
            <a:r>
              <a:rPr lang="en-US" altLang="zh-TW" sz="2800" dirty="0"/>
              <a:t>”</a:t>
            </a:r>
            <a:r>
              <a:rPr lang="zh-TW" altLang="en-US" sz="2800" dirty="0"/>
              <a:t>，</a:t>
            </a:r>
            <a:r>
              <a:rPr lang="en-US" altLang="zh-TW" sz="2800" dirty="0"/>
              <a:t>”</a:t>
            </a:r>
            <a:r>
              <a:rPr lang="zh-TW" altLang="en-US" sz="2800" dirty="0"/>
              <a:t>千万</a:t>
            </a:r>
            <a:r>
              <a:rPr lang="en-US" altLang="zh-TW" sz="2800" dirty="0"/>
              <a:t>”</a:t>
            </a:r>
            <a:r>
              <a:rPr lang="zh-TW" altLang="en-US" sz="2800" dirty="0"/>
              <a:t>不行。</a:t>
            </a:r>
            <a:endParaRPr lang="en-US" altLang="zh-TW" sz="2800" dirty="0"/>
          </a:p>
        </p:txBody>
      </p:sp>
      <p:sp>
        <p:nvSpPr>
          <p:cNvPr id="4" name="標題 1"/>
          <p:cNvSpPr txBox="1"/>
          <p:nvPr/>
        </p:nvSpPr>
        <p:spPr>
          <a:xfrm>
            <a:off x="0" y="2878471"/>
            <a:ext cx="5700317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A:</a:t>
            </a:r>
            <a:r>
              <a:rPr lang="zh-TW" altLang="en-US" sz="4000" dirty="0"/>
              <a:t>你能准时交作业吗</a:t>
            </a:r>
            <a:r>
              <a:rPr lang="en-US" altLang="zh-TW" sz="4000" dirty="0"/>
              <a:t>?</a:t>
            </a:r>
            <a:endParaRPr lang="en-US" altLang="zh-TW" sz="4000" dirty="0"/>
          </a:p>
        </p:txBody>
      </p:sp>
      <p:sp>
        <p:nvSpPr>
          <p:cNvPr id="5" name="標題 1"/>
          <p:cNvSpPr txBox="1"/>
          <p:nvPr/>
        </p:nvSpPr>
        <p:spPr>
          <a:xfrm>
            <a:off x="8331753" y="3345419"/>
            <a:ext cx="2442927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B:</a:t>
            </a:r>
            <a:r>
              <a:rPr lang="zh-TW" altLang="en-US" sz="4000" dirty="0"/>
              <a:t>一定</a:t>
            </a:r>
            <a:endParaRPr lang="en-US" altLang="zh-TW" sz="4000" dirty="0"/>
          </a:p>
        </p:txBody>
      </p:sp>
      <p:pic>
        <p:nvPicPr>
          <p:cNvPr id="6" name="Picture 2" descr="医治图片-医治设计素材-医治素材免费下载-万素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57" y="3112459"/>
            <a:ext cx="4070268" cy="407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6.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Shape 157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2531" name="Group 160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2536" name="Shape 158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37" name="Shape 159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61" name="Shape 161"/>
          <p:cNvSpPr/>
          <p:nvPr/>
        </p:nvSpPr>
        <p:spPr>
          <a:xfrm>
            <a:off x="5486400" y="1372394"/>
            <a:ext cx="76898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千万 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2004060" y="2594610"/>
            <a:ext cx="808926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我要等她生日那天再送给她这个礼物，你现在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千万</a:t>
            </a:r>
            <a:r>
              <a:rPr lang="zh-CN" altLang="en-US" sz="2400">
                <a:latin typeface="Calibri" panose="020F0702030404030204" charset="0"/>
              </a:rPr>
              <a:t>别告诉她。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2004060" y="4001770"/>
            <a:ext cx="8824595" cy="1198880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 anchor="ctr" anchorCtr="0">
            <a:spAutoFit/>
          </a:bodyPr>
          <a:p>
            <a:pPr eaLnBrk="1">
              <a:buNone/>
            </a:pPr>
            <a:endParaRPr lang="en-US" altLang="zh-CN" sz="2400">
              <a:latin typeface="Calibri" panose="020F0702030404030204" charset="0"/>
            </a:endParaRPr>
          </a:p>
          <a:p>
            <a:pPr eaLnBrk="1">
              <a:buNone/>
            </a:pPr>
            <a:endParaRPr lang="en-US" altLang="zh-CN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en-US" altLang="zh-CN" sz="2400">
                <a:latin typeface="Calibri" panose="020F0702030404030204" charset="0"/>
              </a:rPr>
              <a:t> </a:t>
            </a:r>
            <a:r>
              <a:rPr lang="zh-CN" altLang="en-US" sz="2400">
                <a:latin typeface="Calibri" panose="020F0702030404030204" charset="0"/>
              </a:rPr>
              <a:t>每个人都应该记住这句话：“开车</a:t>
            </a:r>
            <a:r>
              <a:rPr lang="zh-CN" altLang="en-US" sz="2400">
                <a:solidFill>
                  <a:srgbClr val="C00000"/>
                </a:solidFill>
                <a:latin typeface="Calibri" panose="020F0702030404030204" charset="0"/>
              </a:rPr>
              <a:t>千万</a:t>
            </a:r>
            <a:r>
              <a:rPr lang="zh-CN" altLang="en-US" sz="2400">
                <a:latin typeface="Calibri" panose="020F0702030404030204" charset="0"/>
              </a:rPr>
              <a:t>别喝酒，喝酒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千万</a:t>
            </a:r>
            <a:r>
              <a:rPr lang="zh-CN" altLang="en-US" sz="2400">
                <a:latin typeface="Calibri" panose="020F0702030404030204" charset="0"/>
              </a:rPr>
              <a:t>别开车。”</a:t>
            </a:r>
            <a:endParaRPr lang="zh-CN" altLang="en-US" sz="24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61" grpId="0" animBg="1" advAuto="1000"/>
      <p:bldP spid="163" grpId="0" animBg="1" advAuto="1000"/>
      <p:bldP spid="164" grpId="0" animBg="1" advAuto="100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Shape 177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4579" name="Group 180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4586" name="Shape 178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4587" name="Shape 179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81" name="Shape 181"/>
          <p:cNvSpPr/>
          <p:nvPr/>
        </p:nvSpPr>
        <p:spPr>
          <a:xfrm>
            <a:off x="5486400" y="1204754"/>
            <a:ext cx="182181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一定</a:t>
            </a:r>
            <a:r>
              <a:rPr lang="en-US" altLang="zh-CN" sz="2400">
                <a:solidFill>
                  <a:srgbClr val="FF0000"/>
                </a:solidFill>
                <a:latin typeface="Calibri" panose="020F0702030404030204" charset="0"/>
              </a:rPr>
              <a:t>&amp;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不一定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2205038" y="2012950"/>
            <a:ext cx="8070850" cy="46037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感谢您的支持和鼓励，我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会继续努力。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2203768" y="2821147"/>
            <a:ext cx="8045450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只要你不放弃希望，不怕辛苦，能够一直坚持努力学习</a:t>
            </a:r>
            <a:r>
              <a:rPr lang="en-US" altLang="zh-CN" sz="2400">
                <a:latin typeface="Calibri" panose="020F0702030404030204" charset="0"/>
              </a:rPr>
              <a:t>, </a:t>
            </a:r>
            <a:r>
              <a:rPr lang="zh-CN" altLang="en-US" sz="2400">
                <a:latin typeface="Calibri" panose="020F0702030404030204" charset="0"/>
              </a:rPr>
              <a:t>提高自己的水平和能力，就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能成功。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2230438" y="3998754"/>
            <a:ext cx="7731125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人们常说</a:t>
            </a:r>
            <a:r>
              <a:rPr lang="en-US" altLang="zh-CN" sz="2400">
                <a:latin typeface="Calibri" panose="020F0702030404030204" charset="0"/>
              </a:rPr>
              <a:t>:“</a:t>
            </a:r>
            <a:r>
              <a:rPr lang="zh-CN" altLang="en-US" sz="2400">
                <a:latin typeface="Calibri" panose="020F0702030404030204" charset="0"/>
              </a:rPr>
              <a:t>便宜没好货，好货不便宜。”其实</a:t>
            </a:r>
            <a:r>
              <a:rPr lang="en-US" altLang="zh-CN" sz="2400">
                <a:latin typeface="Calibri" panose="020F0702030404030204" charset="0"/>
              </a:rPr>
              <a:t>_____</a:t>
            </a:r>
            <a:r>
              <a:rPr lang="zh-CN" altLang="en-US" sz="2400">
                <a:latin typeface="Calibri" panose="020F0702030404030204" charset="0"/>
              </a:rPr>
              <a:t>都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 是这样，有时候质量很好的东西也会很便宜。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2203768" y="5312411"/>
            <a:ext cx="8072437" cy="119888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 </a:t>
            </a:r>
            <a:r>
              <a:rPr lang="en-US" altLang="zh-CN" sz="2400">
                <a:latin typeface="Calibri" panose="020F0702030404030204" charset="0"/>
              </a:rPr>
              <a:t>A: </a:t>
            </a:r>
            <a:r>
              <a:rPr lang="zh-CN" altLang="en-US" sz="2400">
                <a:latin typeface="Calibri" panose="020F0702030404030204" charset="0"/>
              </a:rPr>
              <a:t>王老师您刚来这儿工作三年就当了教授，这次你得请  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         客啊。</a:t>
            </a:r>
            <a:endParaRPr lang="zh-CN" altLang="en-US" sz="24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latin typeface="Calibri" panose="020F0702030404030204" charset="0"/>
              </a:rPr>
              <a:t> </a:t>
            </a:r>
            <a:r>
              <a:rPr lang="en-US" altLang="zh-CN" sz="2400">
                <a:latin typeface="Calibri" panose="020F0702030404030204" charset="0"/>
              </a:rPr>
              <a:t>B: ________</a:t>
            </a:r>
            <a:r>
              <a:rPr lang="zh-CN" altLang="en-US" sz="2400">
                <a:latin typeface="Calibri" panose="020F0702030404030204" charset="0"/>
              </a:rPr>
              <a:t>。</a:t>
            </a:r>
            <a:endParaRPr lang="zh-CN" altLang="en-US" sz="24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81" grpId="0" animBg="1" advAuto="1000"/>
      <p:bldP spid="182" grpId="0" animBg="1" advAuto="1000"/>
      <p:bldP spid="183" grpId="0" animBg="1" advAuto="1000"/>
      <p:bldP spid="184" grpId="0" animBg="1" advAuto="1000"/>
      <p:bldP spid="186" grpId="0" animBg="1" advAuto="100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5602" name="表格 25601"/>
          <p:cNvGraphicFramePr/>
          <p:nvPr/>
        </p:nvGraphicFramePr>
        <p:xfrm>
          <a:off x="2057400" y="1752600"/>
          <a:ext cx="8087995" cy="4572635"/>
        </p:xfrm>
        <a:graphic>
          <a:graphicData uri="http://schemas.openxmlformats.org/drawingml/2006/table">
            <a:tbl>
              <a:tblPr/>
              <a:tblGrid>
                <a:gridCol w="6417310"/>
                <a:gridCol w="725805"/>
                <a:gridCol w="944880"/>
              </a:tblGrid>
              <a:tr h="69723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 b="1">
                        <a:solidFill>
                          <a:srgbClr val="FFFFFF"/>
                        </a:solidFill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 b="1">
                        <a:solidFill>
                          <a:srgbClr val="FFFFFF"/>
                        </a:solidFill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 b="1">
                        <a:solidFill>
                          <a:srgbClr val="FFFFFF"/>
                        </a:solidFill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965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  <a:tr h="6953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</a:tr>
              <a:tr h="6965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  <a:tr h="6965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</a:tr>
              <a:tr h="10902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sym typeface="Calibri" panose="020F0702030404030204" charset="0"/>
                        </a:defRPr>
                      </a:lvl1pPr>
                      <a:lvl2pPr marL="0" lvl="1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2pPr>
                      <a:lvl3pPr marL="0" lvl="2" indent="914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3pPr>
                      <a:lvl4pPr marL="0" lvl="3" indent="1371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4pPr>
                      <a:lvl5pPr marL="0" lvl="4" indent="1828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rgbClr val="000000"/>
                          </a:solidFill>
                          <a:latin typeface="Calibri" panose="020F0702030404030204" charset="0"/>
                          <a:ea typeface="+mn-ea"/>
                          <a:cs typeface="+mn-cs"/>
                          <a:sym typeface="Calibri" panose="020F0702030404030204" charset="0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zh-CN" altLang="en-US">
                        <a:latin typeface="Calibri" panose="020F0702030404030204" charset="0"/>
                      </a:endParaRPr>
                    </a:p>
                  </a:txBody>
                  <a:tcPr marL="45720" marR="4572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</a:tbl>
          </a:graphicData>
        </a:graphic>
      </p:graphicFrame>
      <p:sp>
        <p:nvSpPr>
          <p:cNvPr id="25632" name="Shape 189"/>
          <p:cNvSpPr/>
          <p:nvPr/>
        </p:nvSpPr>
        <p:spPr>
          <a:xfrm>
            <a:off x="4065588" y="862013"/>
            <a:ext cx="1106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选词填空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grpSp>
        <p:nvGrpSpPr>
          <p:cNvPr id="25633" name="Group 194"/>
          <p:cNvGrpSpPr/>
          <p:nvPr/>
        </p:nvGrpSpPr>
        <p:grpSpPr>
          <a:xfrm>
            <a:off x="1993900" y="304800"/>
            <a:ext cx="8359776" cy="993085"/>
            <a:chOff x="0" y="0"/>
            <a:chExt cx="8360602" cy="992086"/>
          </a:xfrm>
        </p:grpSpPr>
        <p:grpSp>
          <p:nvGrpSpPr>
            <p:cNvPr id="25653" name="Group 192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25655" name="Shape 190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5656" name="Shape 191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5654" name="Shape 193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195" name="Shape 195"/>
          <p:cNvSpPr/>
          <p:nvPr/>
        </p:nvSpPr>
        <p:spPr>
          <a:xfrm>
            <a:off x="2247900" y="2470150"/>
            <a:ext cx="6057900" cy="706755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1. 不管压力有多么大， </a:t>
            </a:r>
            <a:r>
              <a:rPr kumimoji="0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不能放弃，而是要继续坚持下去。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8434388" y="1858963"/>
            <a:ext cx="598170" cy="398780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千万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9323388" y="1863725"/>
            <a:ext cx="598170" cy="398780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一定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2244725" y="3209925"/>
            <a:ext cx="5699125" cy="706755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这次你一定要按照要求认真填写，小心一点儿，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</a:t>
            </a:r>
            <a:r>
              <a:rPr kumimoji="0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别写错了。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2244725" y="3881438"/>
            <a:ext cx="6207125" cy="706755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哭并不</a:t>
            </a:r>
            <a:r>
              <a:rPr kumimoji="0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是件坏事，哭可以让人从坏心情中走出来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，是一种减轻压力的好办法。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2251075" y="4538663"/>
            <a:ext cx="5824538" cy="706755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4. 兴趣是最好的老师，如果孩子对一件事情感兴趣，那他____会努力地去学习，效果也会更好。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2251075" y="5257800"/>
            <a:ext cx="6054725" cy="1014730"/>
          </a:xfrm>
          <a:prstGeom prst="rect">
            <a:avLst/>
          </a:prstGeom>
          <a:ln w="12700">
            <a:miter lim="400000"/>
          </a:ln>
          <a:effectLst>
            <a:outerShdw blurRad="50800" dist="50800" dir="16200000" rotWithShape="0">
              <a:srgbClr val="FFFFFF">
                <a:alpha val="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5. 事情的原因和结果往往是互相联系的。____的原因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会引起一定的结果，有时候一件事情的结果可能又是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另一件事情的原因。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5641" name="Shape 202"/>
          <p:cNvSpPr/>
          <p:nvPr/>
        </p:nvSpPr>
        <p:spPr>
          <a:xfrm>
            <a:off x="5410200" y="862013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5642" name="Shape 203"/>
          <p:cNvSpPr/>
          <p:nvPr/>
        </p:nvSpPr>
        <p:spPr>
          <a:xfrm>
            <a:off x="6019800" y="862013"/>
            <a:ext cx="28384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✕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8534400" y="3341688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8534400" y="2579688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9464675" y="2579688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9448800" y="3341688"/>
            <a:ext cx="28384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✕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8543925" y="4005263"/>
            <a:ext cx="28384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✕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9474200" y="4005263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8534400" y="4684713"/>
            <a:ext cx="28384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✕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9480550" y="4684713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8543925" y="5405438"/>
            <a:ext cx="28384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✕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9458325" y="5405438"/>
            <a:ext cx="280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✓</a:t>
            </a:r>
            <a:endParaRPr lang="en-US" altLang="zh-CN" sz="20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534400" y="2555240"/>
            <a:ext cx="1856740" cy="4724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496935" y="3248660"/>
            <a:ext cx="1856740" cy="4724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496935" y="4003675"/>
            <a:ext cx="1856740" cy="4724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543925" y="4688840"/>
            <a:ext cx="1856740" cy="4724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543925" y="5323840"/>
            <a:ext cx="1856740" cy="4724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 advAuto="1000"/>
      <p:bldP spid="198" grpId="0" animBg="1" advAuto="1000"/>
      <p:bldP spid="199" grpId="0" animBg="1" advAuto="1000"/>
      <p:bldP spid="200" grpId="0" animBg="1" advAuto="1000"/>
      <p:bldP spid="201" grpId="0" animBg="1" advAuto="1000"/>
      <p:bldP spid="204" grpId="0" animBg="1" advAuto="1000"/>
      <p:bldP spid="205" grpId="0" animBg="1" advAuto="1000"/>
      <p:bldP spid="206" grpId="0" animBg="1" advAuto="1000"/>
      <p:bldP spid="207" grpId="0" animBg="1" advAuto="1000"/>
      <p:bldP spid="208" grpId="0" animBg="1" advAuto="1000"/>
      <p:bldP spid="209" grpId="0" animBg="1" advAuto="1000"/>
      <p:bldP spid="210" grpId="0" animBg="1" advAuto="1000"/>
      <p:bldP spid="211" grpId="0" animBg="1" advAuto="1000"/>
      <p:bldP spid="212" grpId="0" animBg="1" advAuto="1000"/>
      <p:bldP spid="213" grpId="0" animBg="1" advAuto="100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Shape 215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26627" name="Group 218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26630" name="Shape 216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31" name="Shape 217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19" name="Shape 219"/>
          <p:cNvSpPr/>
          <p:nvPr/>
        </p:nvSpPr>
        <p:spPr>
          <a:xfrm>
            <a:off x="2004060" y="1875155"/>
            <a:ext cx="8208645" cy="310769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回答问题：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哪种教育方式对孙月的女儿比较有效？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　用表扬</a:t>
            </a:r>
            <a:r>
              <a:rPr kumimoji="0" 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的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方式教育孩子时，应该注意哪些问题？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650" name="Group 226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27658" name="Shape 222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课文（三）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27659" name="Group 225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27660" name="Shape 223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7661" name="Shape 224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227" name="Shape 227"/>
          <p:cNvSpPr/>
          <p:nvPr/>
        </p:nvSpPr>
        <p:spPr>
          <a:xfrm>
            <a:off x="4419600" y="1233488"/>
            <a:ext cx="43573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王静和孙月讨论表扬孩子的方法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082800" y="1797050"/>
            <a:ext cx="8192770" cy="768350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王静：明天又要带我儿子去医院打针，想想我就头疼。他就怕打针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　　　，每次打针都哭得特别厉害。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2078038" y="2565400"/>
            <a:ext cx="8277225" cy="110680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孙月：记得我女儿小时候，带她去医</a:t>
            </a:r>
            <a:r>
              <a:rPr kumimoji="0" lang="zh-C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院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打针，刚开始，她害怕得要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　　　哭。我就小声地和护士说我女儿很勇敢，一点儿也不怕打针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　　　，女儿听了以后马上就不哭了。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2070100" y="3600450"/>
            <a:ext cx="7354570" cy="429895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王静：原来鼓励和表扬对小孩儿挺有用的，下次我也试试。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2057400" y="4065588"/>
            <a:ext cx="8192770" cy="1106805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孙月：不过表扬也是一门艺术，表扬千万不要太多，过多的表扬可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能会给孩子带来压力。不仅起不到鼓励作用，还可能让孩子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怀疑自己的能力，变得没有信心。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2065338" y="5130800"/>
            <a:ext cx="8277225" cy="429895"/>
          </a:xfrm>
          <a:prstGeom prst="rect">
            <a:avLst/>
          </a:prstGeom>
          <a:ln>
            <a:solidFill>
              <a:srgbClr val="4A7EBB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王静：那怎么表扬孩子才会</a:t>
            </a:r>
            <a:r>
              <a:rPr kumimoji="0" lang="zh-C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有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更好</a:t>
            </a:r>
            <a:r>
              <a:rPr kumimoji="0" lang="zh-CN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的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效果呢？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2063750" y="5702300"/>
            <a:ext cx="8280400" cy="768350"/>
          </a:xfrm>
          <a:prstGeom prst="rect">
            <a:avLst/>
          </a:prstGeom>
          <a:ln>
            <a:solidFill>
              <a:srgbClr val="BE4B48"/>
            </a:solidFill>
          </a:ln>
          <a:effectLst>
            <a:outerShdw blurRad="38100" dist="20000" dir="540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孙月：我认为表扬要及时，而且表扬不仅仅要看结果，更要看过程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2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            ，这样才能鼓励他的积极性，让他变得勇敢，不怕困难。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27" grpId="0" animBg="1" advAuto="1000"/>
      <p:bldP spid="228" grpId="0" animBg="1" advAuto="1000"/>
      <p:bldP spid="229" grpId="0" animBg="1" advAuto="1000"/>
      <p:bldP spid="230" grpId="0" animBg="1" advAuto="1000"/>
      <p:bldP spid="231" grpId="0" animBg="1" advAuto="1000"/>
      <p:bldP spid="232" grpId="0" animBg="1" advAuto="1000"/>
      <p:bldP spid="233" grpId="0" animBg="1" advAuto="10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u="sng" dirty="0"/>
              <a:t>V</a:t>
            </a:r>
            <a:r>
              <a:rPr lang="en-US" altLang="zh-TW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TW" altLang="en-US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起来</a:t>
            </a:r>
            <a:endParaRPr lang="zh-TW" altLang="en-US" b="1" u="sng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简单</a:t>
            </a:r>
            <a:endParaRPr lang="en-US" altLang="zh-TW" dirty="0"/>
          </a:p>
          <a:p>
            <a:r>
              <a:rPr lang="zh-TW" altLang="en-US" dirty="0"/>
              <a:t>表示</a:t>
            </a:r>
            <a:r>
              <a:rPr lang="zh-TW" altLang="en-US" dirty="0">
                <a:highlight>
                  <a:srgbClr val="FFFF00"/>
                </a:highlight>
              </a:rPr>
              <a:t>动作的方向从下到上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困难</a:t>
            </a:r>
            <a:endParaRPr lang="en-US" altLang="zh-TW" dirty="0"/>
          </a:p>
          <a:p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「想起来」</a:t>
            </a:r>
            <a:endParaRPr lang="en-US" altLang="zh-TW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TW" altLang="en-US" dirty="0"/>
              <a:t>表示从所有的记忆中</a:t>
            </a:r>
            <a:r>
              <a:rPr lang="zh-TW" altLang="en-US" dirty="0">
                <a:highlight>
                  <a:srgbClr val="FFFF00"/>
                </a:highlight>
              </a:rPr>
              <a:t>找到</a:t>
            </a:r>
            <a:r>
              <a:rPr lang="zh-TW" altLang="en-US" dirty="0"/>
              <a:t>你要的讯息。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2.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</p:txBody>
      </p:sp>
      <p:sp>
        <p:nvSpPr>
          <p:cNvPr id="28675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Part4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4</a:t>
            </a:r>
            <a:endParaRPr lang="en-US" altLang="zh-CN" sz="3200">
              <a:solidFill>
                <a:srgbClr val="A6A6A6"/>
              </a:solidFill>
              <a:latin typeface="Calibri" panose="020F070203040403020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第十五课  教育孩子的艺术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Shape 147"/>
          <p:cNvSpPr/>
          <p:nvPr/>
        </p:nvSpPr>
        <p:spPr>
          <a:xfrm>
            <a:off x="2514600" y="487363"/>
            <a:ext cx="7786688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练习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1747" name="Group 150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1761" name="Shape 148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762" name="Shape 149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1748" name="Shape 151"/>
          <p:cNvSpPr/>
          <p:nvPr/>
        </p:nvSpPr>
        <p:spPr>
          <a:xfrm>
            <a:off x="2525713" y="1360488"/>
            <a:ext cx="5424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将下列词语的汉字、拼音、英文解释正确连接：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31749" name="Shape 152"/>
          <p:cNvSpPr/>
          <p:nvPr/>
        </p:nvSpPr>
        <p:spPr>
          <a:xfrm>
            <a:off x="6565900" y="2260600"/>
            <a:ext cx="371983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adv. intentionally, on purpose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1750" name="Shape 153"/>
          <p:cNvSpPr/>
          <p:nvPr/>
        </p:nvSpPr>
        <p:spPr>
          <a:xfrm>
            <a:off x="2592388" y="226853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故意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1751" name="Shape 154"/>
          <p:cNvSpPr/>
          <p:nvPr/>
        </p:nvSpPr>
        <p:spPr>
          <a:xfrm>
            <a:off x="4313238" y="4659313"/>
            <a:ext cx="60198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gùyì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1752" name="Shape 155"/>
          <p:cNvSpPr/>
          <p:nvPr/>
        </p:nvSpPr>
        <p:spPr>
          <a:xfrm>
            <a:off x="6591300" y="3079750"/>
            <a:ext cx="295973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v. to tidy up, to arrange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1753" name="Shape 156"/>
          <p:cNvSpPr/>
          <p:nvPr/>
        </p:nvSpPr>
        <p:spPr>
          <a:xfrm>
            <a:off x="2601913" y="308768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整理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1754" name="Shape 157"/>
          <p:cNvSpPr/>
          <p:nvPr/>
        </p:nvSpPr>
        <p:spPr>
          <a:xfrm>
            <a:off x="6591300" y="3854450"/>
            <a:ext cx="192659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adj. fit, suitable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1755" name="Shape 158"/>
          <p:cNvSpPr/>
          <p:nvPr/>
        </p:nvSpPr>
        <p:spPr>
          <a:xfrm>
            <a:off x="2601913" y="386238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合适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1756" name="Shape 159"/>
          <p:cNvSpPr/>
          <p:nvPr/>
        </p:nvSpPr>
        <p:spPr>
          <a:xfrm>
            <a:off x="4257675" y="2317750"/>
            <a:ext cx="98615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zhěnglǐ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1757" name="Shape 160"/>
          <p:cNvSpPr/>
          <p:nvPr/>
        </p:nvSpPr>
        <p:spPr>
          <a:xfrm>
            <a:off x="4257675" y="3092450"/>
            <a:ext cx="714375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héshì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1758" name="Shape 161"/>
          <p:cNvSpPr/>
          <p:nvPr/>
        </p:nvSpPr>
        <p:spPr>
          <a:xfrm>
            <a:off x="6626225" y="4637088"/>
            <a:ext cx="137033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n. children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1759" name="Shape 162"/>
          <p:cNvSpPr/>
          <p:nvPr/>
        </p:nvSpPr>
        <p:spPr>
          <a:xfrm>
            <a:off x="2636838" y="4649788"/>
            <a:ext cx="5981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儿童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31760" name="Shape 163"/>
          <p:cNvSpPr/>
          <p:nvPr/>
        </p:nvSpPr>
        <p:spPr>
          <a:xfrm>
            <a:off x="4292600" y="3879850"/>
            <a:ext cx="9029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értóng</a:t>
            </a:r>
            <a:endParaRPr lang="en-US" altLang="zh-CN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</p:spPr>
        <p:txBody>
          <a:bodyPr/>
          <a:lstStyle/>
          <a:p>
            <a:r>
              <a:rPr lang="zh-TW" altLang="en-US" b="1" u="sng" dirty="0"/>
              <a:t>骗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3"/>
            <a:ext cx="5676901" cy="2568127"/>
          </a:xfrm>
        </p:spPr>
        <p:txBody>
          <a:bodyPr>
            <a:normAutofit/>
          </a:bodyPr>
          <a:lstStyle/>
          <a:p>
            <a:r>
              <a:rPr lang="zh-TW" altLang="en-US" dirty="0"/>
              <a:t>说假话。</a:t>
            </a:r>
            <a:endParaRPr lang="en-US" altLang="zh-TW" dirty="0"/>
          </a:p>
          <a:p>
            <a:r>
              <a:rPr lang="zh-TW" altLang="en-US" dirty="0"/>
              <a:t>说不真实的话。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骗人</a:t>
            </a:r>
            <a:endParaRPr lang="en-US" altLang="zh-TW" dirty="0"/>
          </a:p>
          <a:p>
            <a:r>
              <a:rPr lang="zh-TW" altLang="en-US" dirty="0"/>
              <a:t>诈骗</a:t>
            </a:r>
            <a:endParaRPr lang="en-US" altLang="zh-TW" dirty="0"/>
          </a:p>
        </p:txBody>
      </p:sp>
      <p:sp>
        <p:nvSpPr>
          <p:cNvPr id="4" name="標題 1"/>
          <p:cNvSpPr txBox="1"/>
          <p:nvPr/>
        </p:nvSpPr>
        <p:spPr>
          <a:xfrm>
            <a:off x="6305550" y="365124"/>
            <a:ext cx="54035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u="sng" dirty="0"/>
              <a:t>假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r>
              <a:rPr lang="zh-TW" altLang="en-US" dirty="0"/>
              <a:t>  </a:t>
            </a:r>
            <a:r>
              <a:rPr lang="en-US" altLang="zh-TW" dirty="0"/>
              <a:t>3</a:t>
            </a:r>
            <a:r>
              <a:rPr lang="zh-TW" altLang="en-US" dirty="0"/>
              <a:t>声</a:t>
            </a:r>
            <a:endParaRPr lang="zh-TW" altLang="en-US" dirty="0"/>
          </a:p>
        </p:txBody>
      </p:sp>
      <p:sp>
        <p:nvSpPr>
          <p:cNvPr id="5" name="內容版面配置區 2"/>
          <p:cNvSpPr txBox="1"/>
          <p:nvPr/>
        </p:nvSpPr>
        <p:spPr>
          <a:xfrm>
            <a:off x="6241774" y="1579801"/>
            <a:ext cx="5676901" cy="513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不真实的。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假人</a:t>
            </a:r>
            <a:endParaRPr lang="en-US" altLang="zh-TW" dirty="0"/>
          </a:p>
          <a:p>
            <a:r>
              <a:rPr lang="zh-TW" altLang="en-US" dirty="0"/>
              <a:t>假肢</a:t>
            </a:r>
            <a:endParaRPr lang="en-US" altLang="zh-TW" dirty="0"/>
          </a:p>
        </p:txBody>
      </p:sp>
      <p:sp>
        <p:nvSpPr>
          <p:cNvPr id="6" name="內容版面配置區 2"/>
          <p:cNvSpPr txBox="1"/>
          <p:nvPr/>
        </p:nvSpPr>
        <p:spPr>
          <a:xfrm>
            <a:off x="491986" y="4753700"/>
            <a:ext cx="5676901" cy="210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你们有接过诈骗电话吗？</a:t>
            </a:r>
            <a:endParaRPr lang="en-US" altLang="zh-TW" dirty="0"/>
          </a:p>
          <a:p>
            <a:r>
              <a:rPr lang="zh-TW" altLang="en-US" dirty="0"/>
              <a:t>这里的反诈骗电话是几号？</a:t>
            </a:r>
            <a:endParaRPr lang="en-US" altLang="zh-TW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</p:spPr>
        <p:txBody>
          <a:bodyPr/>
          <a:lstStyle/>
          <a:p>
            <a:r>
              <a:rPr lang="zh-TW" altLang="en-US" b="1" u="sng" dirty="0"/>
              <a:t>骗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3"/>
            <a:ext cx="11290025" cy="5125797"/>
          </a:xfrm>
        </p:spPr>
        <p:txBody>
          <a:bodyPr>
            <a:normAutofit/>
          </a:bodyPr>
          <a:lstStyle/>
          <a:p>
            <a:r>
              <a:rPr lang="zh-TW" altLang="en-US" dirty="0"/>
              <a:t>他每次都说</a:t>
            </a:r>
            <a:r>
              <a:rPr lang="en-US" altLang="zh-TW" dirty="0"/>
              <a:t>____</a:t>
            </a:r>
            <a:r>
              <a:rPr lang="zh-TW" altLang="en-US" dirty="0"/>
              <a:t>话</a:t>
            </a:r>
            <a:r>
              <a:rPr lang="en-US" altLang="zh-TW" dirty="0"/>
              <a:t>____</a:t>
            </a:r>
            <a:r>
              <a:rPr lang="zh-TW" altLang="en-US" dirty="0"/>
              <a:t>人，所以朋友渐渐</a:t>
            </a:r>
            <a:r>
              <a:rPr lang="en-US" altLang="zh-TW" dirty="0"/>
              <a:t>/</a:t>
            </a:r>
            <a:r>
              <a:rPr lang="zh-CN" altLang="en-US" dirty="0"/>
              <a:t>逐渐</a:t>
            </a:r>
            <a:r>
              <a:rPr lang="zh-TW" altLang="en-US" dirty="0"/>
              <a:t>都不跟他一起玩了。</a:t>
            </a:r>
            <a:endParaRPr lang="en-US" altLang="zh-TW" dirty="0"/>
          </a:p>
        </p:txBody>
      </p:sp>
      <p:sp>
        <p:nvSpPr>
          <p:cNvPr id="4" name="標題 1"/>
          <p:cNvSpPr txBox="1"/>
          <p:nvPr/>
        </p:nvSpPr>
        <p:spPr>
          <a:xfrm>
            <a:off x="6305550" y="365124"/>
            <a:ext cx="54035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u="sng" dirty="0"/>
              <a:t>假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r>
              <a:rPr lang="zh-TW" altLang="en-US" dirty="0"/>
              <a:t>  </a:t>
            </a:r>
            <a:r>
              <a:rPr lang="en-US" altLang="zh-TW" dirty="0"/>
              <a:t>3</a:t>
            </a:r>
            <a:r>
              <a:rPr lang="zh-TW" altLang="en-US" dirty="0"/>
              <a:t>声</a:t>
            </a:r>
            <a:endParaRPr lang="zh-TW" altLang="en-US" dirty="0"/>
          </a:p>
        </p:txBody>
      </p:sp>
      <p:pic>
        <p:nvPicPr>
          <p:cNvPr id="11266" name="Picture 2" descr="大學超級邊緣人！他獨坐超商外「隔玻璃」和同學吃飯 網：幫QQ | ETtoday生活新聞 | ETtoday新聞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05" y="2040494"/>
            <a:ext cx="3500989" cy="46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03574" cy="1325563"/>
          </a:xfrm>
        </p:spPr>
        <p:txBody>
          <a:bodyPr/>
          <a:lstStyle/>
          <a:p>
            <a:r>
              <a:rPr lang="zh-TW" altLang="en-US" b="1" u="sng" dirty="0"/>
              <a:t>骗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3"/>
            <a:ext cx="11290025" cy="5125797"/>
          </a:xfrm>
        </p:spPr>
        <p:txBody>
          <a:bodyPr>
            <a:normAutofit/>
          </a:bodyPr>
          <a:lstStyle/>
          <a:p>
            <a:r>
              <a:rPr lang="zh-TW" altLang="en-US" dirty="0"/>
              <a:t>警察一直跟她说</a:t>
            </a:r>
            <a:r>
              <a:rPr lang="zh-CN" altLang="zh-TW" dirty="0"/>
              <a:t>电话里的</a:t>
            </a:r>
            <a:r>
              <a:rPr lang="zh-TW" altLang="en-US" dirty="0"/>
              <a:t>那个人在</a:t>
            </a:r>
            <a:r>
              <a:rPr lang="en-US" altLang="zh-TW" dirty="0"/>
              <a:t>____</a:t>
            </a:r>
            <a:r>
              <a:rPr lang="zh-TW" altLang="en-US" dirty="0"/>
              <a:t>你，他说的是</a:t>
            </a:r>
            <a:r>
              <a:rPr lang="en-US" altLang="zh-TW" dirty="0"/>
              <a:t>____</a:t>
            </a:r>
            <a:r>
              <a:rPr lang="zh-TW" altLang="en-US" dirty="0"/>
              <a:t>的，可是她不信。</a:t>
            </a:r>
            <a:endParaRPr lang="en-US" altLang="zh-TW" dirty="0"/>
          </a:p>
        </p:txBody>
      </p:sp>
      <p:sp>
        <p:nvSpPr>
          <p:cNvPr id="4" name="標題 1"/>
          <p:cNvSpPr txBox="1"/>
          <p:nvPr/>
        </p:nvSpPr>
        <p:spPr>
          <a:xfrm>
            <a:off x="6305550" y="365124"/>
            <a:ext cx="54035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u="sng" dirty="0"/>
              <a:t>假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r>
              <a:rPr lang="zh-TW" altLang="en-US" dirty="0"/>
              <a:t>  </a:t>
            </a:r>
            <a:r>
              <a:rPr lang="en-US" altLang="zh-TW" dirty="0"/>
              <a:t>3</a:t>
            </a:r>
            <a:r>
              <a:rPr lang="zh-TW" altLang="en-US" dirty="0"/>
              <a:t>声</a:t>
            </a:r>
            <a:endParaRPr lang="zh-TW" altLang="en-US" dirty="0"/>
          </a:p>
        </p:txBody>
      </p:sp>
      <p:pic>
        <p:nvPicPr>
          <p:cNvPr id="13314" name="Picture 2" descr="詐騙老梗「解除分期付款」中和警及時阻詐 - 社會 - 中時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103" y="2445543"/>
            <a:ext cx="7594015" cy="426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Shape 190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4819" name="Group 193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4822" name="Shape 191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4823" name="Shape 192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94" name="Shape 194"/>
          <p:cNvSpPr/>
          <p:nvPr/>
        </p:nvSpPr>
        <p:spPr>
          <a:xfrm>
            <a:off x="2912745" y="1875155"/>
            <a:ext cx="5881370" cy="3969385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回答问题：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有的孩子为什么故意乱扔东西？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遇到这种情况，父母应该怎么办？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为什么有的孩子会说假话骗人？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5842" name="Group 201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35844" name="Shape 197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课文（四）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35845" name="Group 200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35846" name="Shape 198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847" name="Shape 199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202" name="Shape 202"/>
          <p:cNvSpPr/>
          <p:nvPr/>
        </p:nvSpPr>
        <p:spPr>
          <a:xfrm>
            <a:off x="2108200" y="1536383"/>
            <a:ext cx="8014970" cy="396938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lnSpc>
                <a:spcPct val="150000"/>
              </a:lnSpc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       </a:t>
            </a: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有的孩子在得不到自己想要的东西的时候，会通过哭、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扔东西或者故意敲打来引起父母的注意。在这种情况下，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建议父母先不要生气，应该停下手中的事情，陪孩子整理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整理东西，和他们聊聊天儿，弄清楚他们的问题。父母的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关心，可以让孩子心情愉快起来。教育孩子应该选择合适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的教育方法，最好不要为了解决问题而骗孩子，这是因为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儿童缺少判断能力，看到父母骗人，他们也会学着说假话。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02" grpId="0" animBg="1" advAuto="100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Shape 112"/>
          <p:cNvSpPr/>
          <p:nvPr/>
        </p:nvSpPr>
        <p:spPr>
          <a:xfrm>
            <a:off x="1524000" y="1061403"/>
            <a:ext cx="9144000" cy="1353820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 anchorCtr="0">
            <a:spAutoFit/>
          </a:bodyPr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STANDARD COURSE 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  <a:p>
            <a:pPr algn="ctr" eaLnBrk="1">
              <a:lnSpc>
                <a:spcPct val="110000"/>
              </a:lnSpc>
              <a:buNone/>
            </a:pPr>
            <a:r>
              <a:rPr lang="en-US" altLang="zh-CN" sz="4000">
                <a:solidFill>
                  <a:srgbClr val="FEBDBE"/>
                </a:solidFill>
                <a:latin typeface="Calibri" panose="020F0702030404030204" charset="0"/>
              </a:rPr>
              <a:t>HSK 4 A</a:t>
            </a:r>
            <a:endParaRPr lang="en-US" altLang="zh-CN" sz="4000">
              <a:solidFill>
                <a:srgbClr val="FEBDBE"/>
              </a:solidFill>
              <a:latin typeface="Calibri" panose="020F0702030404030204" charset="0"/>
            </a:endParaRPr>
          </a:p>
        </p:txBody>
      </p:sp>
      <p:sp>
        <p:nvSpPr>
          <p:cNvPr id="38915" name="Shape 113"/>
          <p:cNvSpPr/>
          <p:nvPr/>
        </p:nvSpPr>
        <p:spPr>
          <a:xfrm>
            <a:off x="1524000" y="4521200"/>
            <a:ext cx="9144000" cy="58356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algn="ctr" eaLnBrk="1">
              <a:buNone/>
            </a:pP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Part5 </a:t>
            </a:r>
            <a:r>
              <a:rPr lang="zh-CN" altLang="en-US" sz="32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r>
              <a:rPr lang="zh-CN" altLang="en-US" sz="3200">
                <a:solidFill>
                  <a:srgbClr val="A6A6A6"/>
                </a:solidFill>
                <a:latin typeface="Calibri" panose="020F0702030404030204" charset="0"/>
              </a:rPr>
              <a:t> </a:t>
            </a:r>
            <a:r>
              <a:rPr lang="en-US" altLang="zh-CN" sz="3200">
                <a:solidFill>
                  <a:srgbClr val="A6A6A6"/>
                </a:solidFill>
                <a:latin typeface="Calibri" panose="020F0702030404030204" charset="0"/>
              </a:rPr>
              <a:t>5</a:t>
            </a:r>
            <a:endParaRPr lang="en-US" altLang="zh-CN" sz="3200">
              <a:solidFill>
                <a:srgbClr val="A6A6A6"/>
              </a:solidFill>
              <a:latin typeface="Calibri" panose="020F0702030404030204" charset="0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title" hasCustomPrompt="1"/>
          </p:nvPr>
        </p:nvSpPr>
        <p:spPr>
          <a:xfrm>
            <a:off x="1524000" y="2916238"/>
            <a:ext cx="9144000" cy="798513"/>
          </a:xfrm>
        </p:spPr>
        <p:txBody>
          <a:bodyPr lIns="45719" rIns="45719" anchor="t">
            <a:normAutofit fontScale="90000"/>
          </a:bodyPr>
          <a:lstStyle>
            <a:lvl1pPr defTabSz="895985">
              <a:defRPr sz="4705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defRPr>
            </a:lvl1pPr>
          </a:lstStyle>
          <a:p>
            <a:pPr marL="0" marR="0" lvl="0" indent="0" algn="ctr" defTabSz="895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70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第十五课  教育孩子的艺术</a:t>
            </a:r>
            <a:endParaRPr kumimoji="0" sz="470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Shape 116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词汇（五）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39939" name="Group 119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39958" name="Shape 117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9959" name="Shape 118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0" name="Shape 120"/>
          <p:cNvSpPr/>
          <p:nvPr/>
        </p:nvSpPr>
        <p:spPr>
          <a:xfrm>
            <a:off x="6546850" y="1892300"/>
            <a:ext cx="19951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n. around, or so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573338" y="19002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左右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6562725" y="2667000"/>
            <a:ext cx="112204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lazy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73338" y="2679700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懒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6562725" y="3454400"/>
            <a:ext cx="235839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stupid, foolish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73338" y="3462338"/>
            <a:ext cx="3949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笨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562725" y="4229100"/>
            <a:ext cx="311975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careless, thoughtless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573338" y="42370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粗心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4043363" y="1903413"/>
            <a:ext cx="11436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zuǒyòu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038600" y="2671763"/>
            <a:ext cx="54546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lǎn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038600" y="3454400"/>
            <a:ext cx="68199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bèn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4038600" y="4229100"/>
            <a:ext cx="91503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cūxīn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6562725" y="4914900"/>
            <a:ext cx="294957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adj. arrogant, conceited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2573338" y="49228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骄傲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4038600" y="4914900"/>
            <a:ext cx="102806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jiāoào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6562725" y="5575300"/>
            <a:ext cx="296735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Times New Roman" panose="02020703060505090304" pitchFamily="18" charset="0"/>
                <a:cs typeface="Times New Roman" panose="02020703060505090304" pitchFamily="18" charset="0"/>
                <a:sym typeface="Times New Roman" panose="02020703060505090304" pitchFamily="18" charset="0"/>
              </a:rPr>
              <a:t>v. to be shy, to be timid</a:t>
            </a:r>
            <a:endParaRPr lang="en-US" altLang="zh-CN" sz="2400">
              <a:latin typeface="Times New Roman" panose="02020703060505090304" pitchFamily="18" charset="0"/>
              <a:ea typeface="Times New Roman" panose="02020703060505090304" pitchFamily="18" charset="0"/>
              <a:sym typeface="Times New Roman" panose="02020703060505090304" pitchFamily="18" charset="0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2573338" y="5583238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害羞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4038600" y="5575300"/>
            <a:ext cx="93789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hàixiū</a:t>
            </a:r>
            <a:endParaRPr lang="en-US" altLang="zh-CN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20" grpId="0" animBg="1" advAuto="1000"/>
      <p:bldP spid="121" grpId="0" animBg="1" advAuto="1000"/>
      <p:bldP spid="122" grpId="0" animBg="1" advAuto="1000"/>
      <p:bldP spid="123" grpId="0" animBg="1" advAuto="1000"/>
      <p:bldP spid="124" grpId="0" animBg="1" advAuto="1000"/>
      <p:bldP spid="125" grpId="0" animBg="1" advAuto="1000"/>
      <p:bldP spid="126" grpId="0" animBg="1" advAuto="1000"/>
      <p:bldP spid="127" grpId="0" animBg="1" advAuto="1000"/>
      <p:bldP spid="128" grpId="0" animBg="1" advAuto="1000"/>
      <p:bldP spid="129" grpId="0" animBg="1" advAuto="1000"/>
      <p:bldP spid="130" grpId="0" animBg="1" advAuto="1000"/>
      <p:bldP spid="131" grpId="0" animBg="1" advAuto="1000"/>
      <p:bldP spid="132" grpId="0" animBg="1" advAuto="1000"/>
      <p:bldP spid="133" grpId="0" animBg="1" advAuto="1000"/>
      <p:bldP spid="134" grpId="0" animBg="1" advAuto="1000"/>
      <p:bldP spid="135" grpId="0" animBg="1" advAuto="1000"/>
      <p:bldP spid="136" grpId="0" animBg="1" advAuto="1000"/>
      <p:bldP spid="137" grpId="0" animBg="1" advAuto="100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左右</a:t>
            </a:r>
            <a:r>
              <a:rPr lang="zh-TW" altLang="en-US" dirty="0"/>
              <a:t> </a:t>
            </a:r>
            <a:r>
              <a:rPr lang="en-US" altLang="zh-TW" dirty="0"/>
              <a:t>N.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只用在数量值后面</a:t>
            </a:r>
            <a:endParaRPr lang="en-US" altLang="zh-TW" sz="2800" dirty="0"/>
          </a:p>
          <a:p>
            <a:r>
              <a:rPr lang="zh-TW" altLang="en-US" dirty="0"/>
              <a:t>表示比某一个数量多一点或少一点</a:t>
            </a:r>
            <a:endParaRPr lang="en-US" altLang="zh-TW" dirty="0"/>
          </a:p>
          <a:p>
            <a:endParaRPr lang="en-US" altLang="zh-TW" sz="2800" dirty="0"/>
          </a:p>
          <a:p>
            <a:r>
              <a:rPr lang="zh-TW" altLang="en-US" dirty="0"/>
              <a:t>现在的油价是一公斤</a:t>
            </a:r>
            <a:r>
              <a:rPr lang="en-US" altLang="zh-TW" dirty="0"/>
              <a:t>500</a:t>
            </a:r>
            <a:r>
              <a:rPr lang="zh-TW" altLang="en-US" dirty="0"/>
              <a:t>块</a:t>
            </a:r>
            <a:r>
              <a:rPr lang="zh-TW" altLang="en-US" dirty="0">
                <a:solidFill>
                  <a:srgbClr val="FF0000"/>
                </a:solidFill>
              </a:rPr>
              <a:t>左右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sz="2800" dirty="0"/>
              <a:t>现在的油价</a:t>
            </a:r>
            <a:r>
              <a:rPr lang="zh-TW" altLang="en-US" sz="2800" dirty="0">
                <a:solidFill>
                  <a:srgbClr val="FF0000"/>
                </a:solidFill>
              </a:rPr>
              <a:t>大约</a:t>
            </a:r>
            <a:r>
              <a:rPr lang="zh-TW" altLang="en-US" sz="2800" dirty="0"/>
              <a:t>是一公斤</a:t>
            </a:r>
            <a:r>
              <a:rPr lang="en-US" altLang="zh-TW" sz="2800" dirty="0"/>
              <a:t>500</a:t>
            </a:r>
            <a:r>
              <a:rPr lang="zh-TW" altLang="en-US" sz="2800" dirty="0"/>
              <a:t>块钱。</a:t>
            </a:r>
            <a:endParaRPr lang="en-US" altLang="zh-TW" sz="2800" dirty="0"/>
          </a:p>
          <a:p>
            <a:r>
              <a:rPr lang="zh-TW" altLang="en-US" sz="2800" dirty="0"/>
              <a:t>现在的油价</a:t>
            </a:r>
            <a:r>
              <a:rPr lang="zh-TW" altLang="en-US" sz="2800" dirty="0">
                <a:solidFill>
                  <a:srgbClr val="FF0000"/>
                </a:solidFill>
              </a:rPr>
              <a:t>差不多</a:t>
            </a:r>
            <a:r>
              <a:rPr lang="zh-TW" altLang="en-US" sz="2800" dirty="0"/>
              <a:t>是一公斤</a:t>
            </a:r>
            <a:r>
              <a:rPr lang="en-US" altLang="zh-TW" sz="2800" dirty="0"/>
              <a:t>500</a:t>
            </a:r>
            <a:r>
              <a:rPr lang="zh-TW" altLang="en-US" sz="2800" dirty="0"/>
              <a:t>块钱。</a:t>
            </a:r>
            <a:endParaRPr lang="en-US" altLang="zh-TW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Shape 154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6147" name="Group 157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6153" name="Shape 155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6154" name="Shape 156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58" name="Shape 158"/>
          <p:cNvSpPr/>
          <p:nvPr/>
        </p:nvSpPr>
        <p:spPr>
          <a:xfrm>
            <a:off x="5486400" y="1372394"/>
            <a:ext cx="1229995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solidFill>
                  <a:srgbClr val="FF0000"/>
                </a:solidFill>
                <a:latin typeface="Calibri" panose="020F0702030404030204" charset="0"/>
              </a:rPr>
              <a:t>......</a:t>
            </a: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起来 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2362200" y="2566194"/>
            <a:ext cx="7731125" cy="46037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</a:t>
            </a:r>
            <a:r>
              <a:rPr lang="en-US" altLang="zh-CN" sz="2400">
                <a:latin typeface="Calibri" panose="020F0702030404030204" charset="0"/>
              </a:rPr>
              <a:t> </a:t>
            </a:r>
            <a:r>
              <a:rPr lang="zh-CN" altLang="en-US" sz="2400">
                <a:latin typeface="Calibri" panose="020F0702030404030204" charset="0"/>
              </a:rPr>
              <a:t>你这样躺着看书对眼睛不好，快</a:t>
            </a:r>
            <a:r>
              <a:rPr lang="en-US" altLang="zh-CN" sz="2400">
                <a:latin typeface="Calibri" panose="020F0702030404030204" charset="0"/>
              </a:rPr>
              <a:t>_______</a:t>
            </a:r>
            <a:r>
              <a:rPr lang="zh-CN" altLang="en-US" sz="2400">
                <a:latin typeface="Calibri" panose="020F0702030404030204" charset="0"/>
              </a:rPr>
              <a:t>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2362200" y="3322796"/>
            <a:ext cx="7467600" cy="82994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</a:t>
            </a:r>
            <a:r>
              <a:rPr lang="en-US" altLang="zh-CN" sz="2400">
                <a:latin typeface="Calibri" panose="020F0702030404030204" charset="0"/>
              </a:rPr>
              <a:t> </a:t>
            </a:r>
            <a:r>
              <a:rPr lang="zh-CN" altLang="en-US" sz="2400">
                <a:latin typeface="Calibri" panose="020F0702030404030204" charset="0"/>
              </a:rPr>
              <a:t>需要长时间坐着工作的人，一小时左右一定要</a:t>
            </a:r>
            <a:r>
              <a:rPr lang="en-US" altLang="zh-CN" sz="2400">
                <a:latin typeface="Calibri" panose="020F0702030404030204" charset="0"/>
              </a:rPr>
              <a:t>______</a:t>
            </a:r>
            <a:endParaRPr lang="zh-CN" altLang="en-US" sz="2400">
              <a:solidFill>
                <a:srgbClr val="FF2600"/>
              </a:solidFill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400">
                <a:solidFill>
                  <a:srgbClr val="FF2600"/>
                </a:solidFill>
                <a:latin typeface="Calibri" panose="020F0702030404030204" charset="0"/>
              </a:rPr>
              <a:t>    </a:t>
            </a:r>
            <a:r>
              <a:rPr lang="zh-CN" altLang="en-US" sz="2400">
                <a:latin typeface="Calibri" panose="020F0702030404030204" charset="0"/>
              </a:rPr>
              <a:t>活动活动。</a:t>
            </a:r>
            <a:endParaRPr lang="zh-CN" altLang="en-US" sz="2400">
              <a:latin typeface="Calibri" panose="020F0702030404030204" charset="0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2374900" y="4446588"/>
            <a:ext cx="7467600" cy="46037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 </a:t>
            </a:r>
            <a:r>
              <a:rPr lang="zh-CN" altLang="en-US" sz="2400">
                <a:latin typeface="Calibri" panose="020F0702030404030204" charset="0"/>
              </a:rPr>
              <a:t>我突然</a:t>
            </a:r>
            <a:r>
              <a:rPr lang="en-US" altLang="zh-CN" sz="2400">
                <a:latin typeface="Calibri" panose="020F0702030404030204" charset="0"/>
              </a:rPr>
              <a:t>______</a:t>
            </a:r>
            <a:r>
              <a:rPr lang="zh-CN" altLang="en-US" sz="2400">
                <a:latin typeface="Calibri" panose="020F0702030404030204" charset="0"/>
              </a:rPr>
              <a:t>得去银行，所以不能陪你去大使馆了。</a:t>
            </a:r>
            <a:endParaRPr lang="zh-CN" altLang="en-US" sz="24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58" grpId="0" animBg="1" advAuto="1000"/>
      <p:bldP spid="159" grpId="0" animBg="1" advAuto="1000"/>
      <p:bldP spid="160" grpId="0" animBg="1" advAuto="1000"/>
      <p:bldP spid="161" grpId="0" animBg="1" advAuto="100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Shape 157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语言点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41987" name="Group 160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41992" name="Shape 158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993" name="Shape 159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61" name="Shape 161"/>
          <p:cNvSpPr/>
          <p:nvPr/>
        </p:nvSpPr>
        <p:spPr>
          <a:xfrm>
            <a:off x="5486400" y="1371600"/>
            <a:ext cx="6997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zh-CN" altLang="en-US" sz="2400">
                <a:solidFill>
                  <a:srgbClr val="FF0000"/>
                </a:solidFill>
                <a:latin typeface="Calibri" panose="020F0702030404030204" charset="0"/>
              </a:rPr>
              <a:t>左右</a:t>
            </a:r>
            <a:endParaRPr lang="zh-CN" altLang="en-US" sz="2400">
              <a:solidFill>
                <a:srgbClr val="FF0000"/>
              </a:solidFill>
              <a:latin typeface="Calibri" panose="020F0702030404030204" charset="0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2362200" y="2437607"/>
            <a:ext cx="7467600" cy="76835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marL="294005" indent="-294005" eaLnBrk="1">
              <a:buSzPct val="100000"/>
              <a:buAutoNum type="arabicPeriod"/>
            </a:pPr>
            <a:r>
              <a:rPr lang="zh-CN" altLang="en-US" sz="2200">
                <a:latin typeface="Calibri" panose="020F0702030404030204" charset="0"/>
              </a:rPr>
              <a:t>网上买的那本书估计三天</a:t>
            </a:r>
            <a:r>
              <a:rPr lang="zh-CN" altLang="en-US" sz="2200">
                <a:solidFill>
                  <a:srgbClr val="FF0000"/>
                </a:solidFill>
                <a:latin typeface="Calibri" panose="020F0702030404030204" charset="0"/>
              </a:rPr>
              <a:t>左右</a:t>
            </a:r>
            <a:r>
              <a:rPr lang="zh-CN" altLang="en-US" sz="2200">
                <a:latin typeface="Calibri" panose="020F0702030404030204" charset="0"/>
              </a:rPr>
              <a:t>就能到，你收到了记得给我打个电话说一声。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2362200" y="3378994"/>
            <a:ext cx="7645400" cy="76835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2. </a:t>
            </a:r>
            <a:r>
              <a:rPr lang="zh-CN" altLang="en-US" sz="2200">
                <a:latin typeface="Calibri" panose="020F0702030404030204" charset="0"/>
              </a:rPr>
              <a:t>这儿不能停车，前方</a:t>
            </a:r>
            <a:r>
              <a:rPr lang="en-US" altLang="zh-CN" sz="2200">
                <a:latin typeface="Calibri" panose="020F0702030404030204" charset="0"/>
              </a:rPr>
              <a:t>500</a:t>
            </a:r>
            <a:r>
              <a:rPr lang="zh-CN" altLang="en-US" sz="2200">
                <a:latin typeface="Calibri" panose="020F0702030404030204" charset="0"/>
              </a:rPr>
              <a:t>米</a:t>
            </a:r>
            <a:r>
              <a:rPr lang="zh-CN" altLang="en-US" sz="2200">
                <a:solidFill>
                  <a:srgbClr val="FF0000"/>
                </a:solidFill>
                <a:latin typeface="Calibri" panose="020F0702030404030204" charset="0"/>
              </a:rPr>
              <a:t>左右</a:t>
            </a:r>
            <a:r>
              <a:rPr lang="zh-CN" altLang="en-US" sz="2200">
                <a:latin typeface="Calibri" panose="020F0702030404030204" charset="0"/>
              </a:rPr>
              <a:t>有个免费停车场，您可以把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车停到那儿。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2374900" y="4508501"/>
            <a:ext cx="7731125" cy="76835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3. </a:t>
            </a:r>
            <a:r>
              <a:rPr lang="zh-CN" altLang="en-US" sz="2200">
                <a:latin typeface="Calibri" panose="020F0702030404030204" charset="0"/>
              </a:rPr>
              <a:t>七岁</a:t>
            </a:r>
            <a:r>
              <a:rPr lang="zh-CN" altLang="en-US" sz="2200">
                <a:solidFill>
                  <a:srgbClr val="FF0000"/>
                </a:solidFill>
                <a:latin typeface="Calibri" panose="020F0702030404030204" charset="0"/>
              </a:rPr>
              <a:t>左右</a:t>
            </a:r>
            <a:r>
              <a:rPr lang="zh-CN" altLang="en-US" sz="2200">
                <a:latin typeface="Calibri" panose="020F0702030404030204" charset="0"/>
              </a:rPr>
              <a:t>的儿童普遍好动，坐不住，所以老师在教这个年龄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段的孩子时，一定要想办法引起他们的兴趣。</a:t>
            </a:r>
            <a:endParaRPr lang="zh-CN" altLang="en-US" sz="22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61" grpId="0" animBg="1" advAuto="1000"/>
      <p:bldP spid="162" grpId="0" animBg="1" advAuto="1000"/>
      <p:bldP spid="163" grpId="0" animBg="1" advAuto="1000"/>
      <p:bldP spid="164" grpId="0" animBg="1" advAuto="100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3010" name="Group 170"/>
          <p:cNvGrpSpPr/>
          <p:nvPr/>
        </p:nvGrpSpPr>
        <p:grpSpPr>
          <a:xfrm>
            <a:off x="1981200" y="190500"/>
            <a:ext cx="8359776" cy="993085"/>
            <a:chOff x="0" y="0"/>
            <a:chExt cx="8360602" cy="992086"/>
          </a:xfrm>
        </p:grpSpPr>
        <p:grpSp>
          <p:nvGrpSpPr>
            <p:cNvPr id="43021" name="Group 168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43023" name="Shape 166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4" name="Shape 167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3022" name="Shape 169"/>
            <p:cNvSpPr/>
            <p:nvPr/>
          </p:nvSpPr>
          <p:spPr>
            <a:xfrm>
              <a:off x="573891" y="287311"/>
              <a:ext cx="7786711" cy="70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43011" name="Shape 171"/>
          <p:cNvSpPr/>
          <p:nvPr/>
        </p:nvSpPr>
        <p:spPr>
          <a:xfrm>
            <a:off x="2152650" y="1862138"/>
            <a:ext cx="8513445" cy="52197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1.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坐地铁要</a:t>
            </a: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10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分钟左右的话，</a:t>
            </a: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_______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，打车太贵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了。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2178050" y="2618105"/>
            <a:ext cx="821753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2. 差不多需要一个星期左右可以做完，________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3026410" y="4646930"/>
            <a:ext cx="4096385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A: 一个星期左右后回来。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43014" name="Shape 174"/>
          <p:cNvSpPr/>
          <p:nvPr/>
        </p:nvSpPr>
        <p:spPr>
          <a:xfrm>
            <a:off x="3026410" y="6100445"/>
            <a:ext cx="6844030" cy="521970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C: </a:t>
            </a: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总之，有消息我们会马上通知你。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178050" y="3534410"/>
            <a:ext cx="6958330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3. 马经理7月底去北京出差，________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3026410" y="5367020"/>
            <a:ext cx="4824413" cy="52197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lIns="45719" rIns="45719">
            <a:spAutoFit/>
          </a:bodyPr>
          <a:lstStyle>
            <a:lvl1pPr>
              <a:defRPr sz="20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B: 我们还是坐地铁吧。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7249478" y="1701483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B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8763000" y="2617788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C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6906578" y="3441700"/>
            <a:ext cx="342900" cy="52197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en-US" altLang="zh-CN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A</a:t>
            </a:r>
            <a:endParaRPr lang="en-US" altLang="zh-CN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43020" name="Shape 180"/>
          <p:cNvSpPr/>
          <p:nvPr/>
        </p:nvSpPr>
        <p:spPr>
          <a:xfrm>
            <a:off x="4970780" y="591503"/>
            <a:ext cx="1715770" cy="58356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3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完成句子</a:t>
            </a:r>
            <a:endParaRPr lang="zh-CN" altLang="en-US" sz="3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7" grpId="1"/>
      <p:bldP spid="178" grpId="0"/>
      <p:bldP spid="178" grpId="1"/>
      <p:bldP spid="179" grpId="0"/>
      <p:bldP spid="179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合适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dirty="0"/>
              <a:t>合适</a:t>
            </a:r>
            <a:r>
              <a:rPr lang="en-US" altLang="zh-TW" dirty="0"/>
              <a:t>/</a:t>
            </a:r>
            <a:r>
              <a:rPr lang="zh-TW" altLang="en-US" dirty="0"/>
              <a:t>适合</a:t>
            </a:r>
            <a:r>
              <a:rPr lang="en-US" altLang="zh-TW" dirty="0"/>
              <a:t>/</a:t>
            </a:r>
            <a:r>
              <a:rPr lang="zh-TW" altLang="en-US" dirty="0"/>
              <a:t>符合</a:t>
            </a:r>
            <a:endParaRPr lang="en-US" altLang="zh-TW" dirty="0"/>
          </a:p>
          <a:p>
            <a:endParaRPr lang="en-US" altLang="zh-TW" sz="2800" dirty="0"/>
          </a:p>
          <a:p>
            <a:r>
              <a:rPr lang="zh-TW" altLang="en-US" dirty="0"/>
              <a:t>你们觉得当中文老师会有什么要求？</a:t>
            </a:r>
            <a:endParaRPr lang="en-US" altLang="zh-TW" dirty="0"/>
          </a:p>
          <a:p>
            <a:endParaRPr lang="en-US" altLang="zh-TW" sz="2800" dirty="0"/>
          </a:p>
          <a:p>
            <a:endParaRPr lang="en-US" altLang="zh-TW" dirty="0"/>
          </a:p>
          <a:p>
            <a:r>
              <a:rPr lang="zh-TW" altLang="en-US" sz="2800" dirty="0"/>
              <a:t>你觉得</a:t>
            </a:r>
            <a:r>
              <a:rPr lang="en-US" altLang="zh-TW" sz="2800" dirty="0"/>
              <a:t>_____</a:t>
            </a:r>
            <a:r>
              <a:rPr lang="zh-TW" altLang="en-US" sz="2800" dirty="0"/>
              <a:t>适合当中文老师吗？</a:t>
            </a:r>
            <a:endParaRPr lang="en-US" altLang="zh-TW" sz="2800" dirty="0"/>
          </a:p>
          <a:p>
            <a:endParaRPr lang="en-US" altLang="zh-TW" dirty="0"/>
          </a:p>
          <a:p>
            <a:r>
              <a:rPr lang="zh-TW" altLang="en-US" sz="2800" dirty="0"/>
              <a:t>你觉得</a:t>
            </a:r>
            <a:r>
              <a:rPr lang="en-US" altLang="zh-TW" sz="2800" dirty="0"/>
              <a:t>_____</a:t>
            </a:r>
            <a:r>
              <a:rPr lang="zh-TW" altLang="en-US" sz="2800" dirty="0"/>
              <a:t>当中文老师合适吗？</a:t>
            </a:r>
            <a:endParaRPr lang="en-US" altLang="zh-TW" sz="2800" dirty="0"/>
          </a:p>
        </p:txBody>
      </p:sp>
      <p:sp>
        <p:nvSpPr>
          <p:cNvPr id="4" name="矩形 3"/>
          <p:cNvSpPr/>
          <p:nvPr/>
        </p:nvSpPr>
        <p:spPr>
          <a:xfrm>
            <a:off x="6689557" y="2422357"/>
            <a:ext cx="5245769" cy="673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ysClr val="windowText" lastClr="000000"/>
                </a:solidFill>
              </a:rPr>
              <a:t>我</a:t>
            </a:r>
            <a:r>
              <a:rPr lang="en-US" altLang="zh-TW" sz="2800" dirty="0">
                <a:solidFill>
                  <a:sysClr val="windowText" lastClr="000000"/>
                </a:solidFill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</a:rPr>
              <a:t>不</a:t>
            </a:r>
            <a:r>
              <a:rPr lang="en-US" altLang="zh-TW" sz="2800" dirty="0">
                <a:solidFill>
                  <a:sysClr val="windowText" lastClr="000000"/>
                </a:solidFill>
              </a:rPr>
              <a:t>)</a:t>
            </a:r>
            <a:r>
              <a:rPr lang="zh-TW" altLang="en-US" sz="2800" dirty="0">
                <a:solidFill>
                  <a:sysClr val="windowText" lastClr="000000"/>
                </a:solidFill>
              </a:rPr>
              <a:t>符合当中文老师的要求。</a:t>
            </a:r>
            <a:endParaRPr lang="zh-TW" alt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13809" y="3088108"/>
            <a:ext cx="6609349" cy="673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ysClr val="windowText" lastClr="000000"/>
                </a:solidFill>
              </a:rPr>
              <a:t>符合：表示东西与</a:t>
            </a:r>
            <a:r>
              <a:rPr lang="zh-TW" altLang="en-US" sz="2800" b="1" u="sng" dirty="0">
                <a:solidFill>
                  <a:sysClr val="windowText" lastClr="000000"/>
                </a:solidFill>
              </a:rPr>
              <a:t>规定</a:t>
            </a:r>
            <a:r>
              <a:rPr lang="zh-TW" altLang="en-US" sz="2800" dirty="0">
                <a:solidFill>
                  <a:sysClr val="windowText" lastClr="000000"/>
                </a:solidFill>
              </a:rPr>
              <a:t>的标准一样。</a:t>
            </a:r>
            <a:endParaRPr lang="zh-TW" alt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23283" y="3973918"/>
            <a:ext cx="6609349" cy="673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ysClr val="windowText" lastClr="000000"/>
                </a:solidFill>
              </a:rPr>
              <a:t>适合：主观觉得事物和事物相配。</a:t>
            </a:r>
            <a:endParaRPr lang="zh-TW" alt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82651" y="5008300"/>
            <a:ext cx="6609349" cy="673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ysClr val="windowText" lastClr="000000"/>
                </a:solidFill>
              </a:rPr>
              <a:t>合适：适合或符合。</a:t>
            </a:r>
            <a:endParaRPr lang="zh-TW" altLang="en-US" sz="28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合适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dirty="0"/>
              <a:t>合适</a:t>
            </a:r>
            <a:r>
              <a:rPr lang="en-US" altLang="zh-TW" dirty="0"/>
              <a:t>/</a:t>
            </a:r>
            <a:r>
              <a:rPr lang="zh-TW" altLang="en-US" dirty="0"/>
              <a:t>适合</a:t>
            </a:r>
            <a:r>
              <a:rPr lang="en-US" altLang="zh-TW" dirty="0"/>
              <a:t>/</a:t>
            </a:r>
            <a:r>
              <a:rPr lang="zh-TW" altLang="en-US" dirty="0"/>
              <a:t>符合</a:t>
            </a:r>
            <a:endParaRPr lang="en-US" altLang="zh-TW" dirty="0"/>
          </a:p>
          <a:p>
            <a:endParaRPr lang="en-US" altLang="zh-TW" sz="2800" dirty="0"/>
          </a:p>
          <a:p>
            <a:r>
              <a:rPr lang="zh-TW" altLang="en-US" dirty="0"/>
              <a:t>你对衣服有什么要求？</a:t>
            </a:r>
            <a:endParaRPr lang="en-US" altLang="zh-TW" dirty="0"/>
          </a:p>
          <a:p>
            <a:endParaRPr lang="en-US" altLang="zh-TW" sz="2800" dirty="0"/>
          </a:p>
          <a:p>
            <a:r>
              <a:rPr lang="zh-TW" altLang="en-US" sz="2800" dirty="0"/>
              <a:t>你觉得你适合穿这件衣服吗？</a:t>
            </a:r>
            <a:endParaRPr lang="en-US" altLang="zh-TW" sz="2800" dirty="0"/>
          </a:p>
          <a:p>
            <a:endParaRPr lang="en-US" altLang="zh-TW" dirty="0"/>
          </a:p>
          <a:p>
            <a:r>
              <a:rPr lang="zh-TW" altLang="en-US" sz="2800" dirty="0"/>
              <a:t>你觉得穿这件衣服去餐厅吃饭合适吗？</a:t>
            </a:r>
            <a:endParaRPr lang="en-US" altLang="zh-TW" sz="2800" dirty="0"/>
          </a:p>
        </p:txBody>
      </p:sp>
      <p:pic>
        <p:nvPicPr>
          <p:cNvPr id="25602" name="Picture 2" descr="甜美系服装设计插画（商用）|服装|其他服装|阿欣313 - 原创作品 - 站酷 (ZCOOL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0"/>
            <a:ext cx="4205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吊嘎 男生吊嘎 洞洞內衣 男生洞洞內衣 網狀內衣 男生網狀內衣 男生挖背內衣 男生背心內衣 男生白色內衣 台灣生產 | Yahoo奇摩拍賣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42047" b="2064"/>
          <a:stretch>
            <a:fillRect/>
          </a:stretch>
        </p:blipFill>
        <p:spPr bwMode="auto">
          <a:xfrm>
            <a:off x="7808367" y="-28909"/>
            <a:ext cx="3304678" cy="671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和尚图片 _排行榜大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4" y="-28909"/>
            <a:ext cx="4856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合适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dirty="0"/>
              <a:t>合适的</a:t>
            </a:r>
            <a:r>
              <a:rPr lang="en-US" altLang="zh-TW" dirty="0"/>
              <a:t>_____</a:t>
            </a:r>
            <a:endParaRPr lang="en-US" altLang="zh-TW" dirty="0"/>
          </a:p>
          <a:p>
            <a:r>
              <a:rPr lang="zh-TW" altLang="en-US" sz="2800" dirty="0"/>
              <a:t>房子</a:t>
            </a:r>
            <a:endParaRPr lang="en-US" altLang="zh-TW" sz="2800" dirty="0"/>
          </a:p>
          <a:p>
            <a:r>
              <a:rPr lang="zh-TW" altLang="en-US" dirty="0"/>
              <a:t>时间</a:t>
            </a:r>
            <a:endParaRPr lang="en-US" altLang="zh-TW" dirty="0"/>
          </a:p>
          <a:p>
            <a:r>
              <a:rPr lang="zh-TW" altLang="en-US" sz="2800" dirty="0"/>
              <a:t>人选</a:t>
            </a:r>
            <a:endParaRPr lang="en-US" altLang="zh-TW" sz="28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合适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dirty="0"/>
              <a:t>这个女生符合他的相亲要求，但是他妈妈觉得女生</a:t>
            </a:r>
            <a:r>
              <a:rPr lang="zh-TW" altLang="en-US" dirty="0">
                <a:solidFill>
                  <a:srgbClr val="C00000"/>
                </a:solidFill>
              </a:rPr>
              <a:t>不适合</a:t>
            </a:r>
            <a:r>
              <a:rPr lang="zh-TW" altLang="en-US" dirty="0"/>
              <a:t>他，于是他跟女生说我们</a:t>
            </a:r>
            <a:r>
              <a:rPr lang="zh-TW" altLang="en-US" dirty="0">
                <a:solidFill>
                  <a:srgbClr val="C00000"/>
                </a:solidFill>
              </a:rPr>
              <a:t>不合适</a:t>
            </a:r>
            <a:r>
              <a:rPr lang="zh-TW" altLang="en-US" dirty="0"/>
              <a:t>。</a:t>
            </a:r>
            <a:endParaRPr lang="en-US" altLang="zh-TW" sz="2800" dirty="0"/>
          </a:p>
        </p:txBody>
      </p:sp>
      <p:pic>
        <p:nvPicPr>
          <p:cNvPr id="26626" name="Picture 2" descr="加油站正職相親空姐 「自我介紹」笑噴眾人 - 生活 - 中時新聞網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31" y="2418347"/>
            <a:ext cx="5919537" cy="44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合适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dirty="0"/>
              <a:t>虽然这间房子不符合他的要求，但是价格</a:t>
            </a:r>
            <a:r>
              <a:rPr lang="zh-TW" altLang="en-US" dirty="0">
                <a:solidFill>
                  <a:srgbClr val="FF0000"/>
                </a:solidFill>
              </a:rPr>
              <a:t>合适</a:t>
            </a:r>
            <a:r>
              <a:rPr lang="zh-TW" altLang="en-US" dirty="0"/>
              <a:t>，于是他就租了下来。</a:t>
            </a:r>
            <a:endParaRPr lang="en-US" altLang="zh-TW" sz="2800" dirty="0"/>
          </a:p>
        </p:txBody>
      </p:sp>
      <p:pic>
        <p:nvPicPr>
          <p:cNvPr id="28674" name="Picture 2" descr="「出租房装修」重点知识和注意事项 - 诺诚智慧家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61" y="2037681"/>
            <a:ext cx="7230478" cy="482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骄傲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/>
              <a:t>觉得自己很厉害，看不起别人</a:t>
            </a:r>
            <a:r>
              <a:rPr lang="en-US" altLang="zh-TW" sz="2800" dirty="0"/>
              <a:t>(</a:t>
            </a:r>
            <a:r>
              <a:rPr lang="zh-TW" altLang="en-US" sz="2800" dirty="0"/>
              <a:t>不好的</a:t>
            </a:r>
            <a:r>
              <a:rPr lang="en-US" altLang="zh-TW" sz="2800" dirty="0"/>
              <a:t>)</a:t>
            </a:r>
            <a:r>
              <a:rPr lang="zh-TW" altLang="en-US" sz="2800" dirty="0"/>
              <a:t>个性</a:t>
            </a:r>
            <a:endParaRPr lang="en-US" altLang="zh-TW" sz="28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/>
              <a:t>自豪</a:t>
            </a:r>
            <a:r>
              <a:rPr lang="en-US" altLang="zh-TW" sz="2800" dirty="0"/>
              <a:t>(</a:t>
            </a:r>
            <a:r>
              <a:rPr lang="zh-TW" altLang="en-US" sz="2800" dirty="0"/>
              <a:t>好的</a:t>
            </a:r>
            <a:r>
              <a:rPr lang="en-US" altLang="zh-TW" sz="2800" dirty="0"/>
              <a:t>)</a:t>
            </a:r>
            <a:r>
              <a:rPr lang="zh-TW" altLang="en-US" sz="2800" dirty="0"/>
              <a:t>感觉</a:t>
            </a:r>
            <a:endParaRPr lang="en-US" altLang="zh-TW" sz="2800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zh-TW" altLang="en-US" dirty="0"/>
              <a:t>他很骄傲，觉得什么事都可以自己完成。</a:t>
            </a:r>
            <a:endParaRPr lang="en-US" altLang="zh-TW" dirty="0"/>
          </a:p>
          <a:p>
            <a:r>
              <a:rPr lang="zh-TW" altLang="en-US" dirty="0"/>
              <a:t>马萨里克大学的学生当总统！这让这间大学的师生都很骄傲。</a:t>
            </a:r>
            <a:endParaRPr lang="en-US" altLang="zh-TW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骄傲</a:t>
            </a:r>
            <a:r>
              <a:rPr lang="zh-TW" altLang="en-US" dirty="0"/>
              <a:t> </a:t>
            </a:r>
            <a:r>
              <a:rPr lang="en-US" altLang="zh-TW" dirty="0"/>
              <a:t>ADJ.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dirty="0"/>
              <a:t>他</a:t>
            </a:r>
            <a:r>
              <a:rPr lang="zh-CN" altLang="zh-TW" dirty="0"/>
              <a:t>的论文获奖了，他十分</a:t>
            </a:r>
            <a:r>
              <a:rPr lang="zh-TW" altLang="en-US" dirty="0"/>
              <a:t>骄傲。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CN" dirty="0"/>
              <a:t>______</a:t>
            </a:r>
            <a:r>
              <a:rPr lang="zh-CN" altLang="en-US" dirty="0"/>
              <a:t>使人进步，</a:t>
            </a:r>
            <a:r>
              <a:rPr lang="en-US" altLang="zh-CN" dirty="0"/>
              <a:t>______</a:t>
            </a:r>
            <a:r>
              <a:rPr lang="zh-CN" altLang="en-US" dirty="0"/>
              <a:t>使人</a:t>
            </a:r>
            <a:r>
              <a:rPr lang="zh-CN" altLang="en-US" dirty="0"/>
              <a:t>落后。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谦虚使人进步，骄傲使人</a:t>
            </a:r>
            <a:r>
              <a:rPr lang="zh-CN" altLang="en-US" dirty="0"/>
              <a:t>落后。</a:t>
            </a:r>
            <a:endParaRPr lang="zh-CN" altLang="en-US" dirty="0"/>
          </a:p>
          <a:p>
            <a:r>
              <a:rPr lang="zh-CN" altLang="en-US" dirty="0"/>
              <a:t>Humility leads to progress, pride leads to backwardness.</a:t>
            </a:r>
            <a:endParaRPr lang="zh-CN" altLang="en-US" dirty="0"/>
          </a:p>
        </p:txBody>
      </p:sp>
      <p:pic>
        <p:nvPicPr>
          <p:cNvPr id="29698" name="Picture 2" descr="(PDF) 学位論文スタイル・ガイド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474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害羞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不好意思</a:t>
            </a:r>
            <a:endParaRPr lang="en-US" altLang="zh-TW" sz="2800" dirty="0"/>
          </a:p>
          <a:p>
            <a:endParaRPr lang="en-US" altLang="zh-TW" dirty="0"/>
          </a:p>
          <a:p>
            <a:r>
              <a:rPr lang="zh-TW" altLang="en-US" sz="2800" dirty="0"/>
              <a:t>什么情况你会害羞？</a:t>
            </a:r>
            <a:endParaRPr lang="en-US" altLang="zh-TW" sz="2800" dirty="0"/>
          </a:p>
        </p:txBody>
      </p:sp>
      <p:pic>
        <p:nvPicPr>
          <p:cNvPr id="31746" name="Picture 2" descr="害羞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6" r="27756"/>
          <a:stretch>
            <a:fillRect/>
          </a:stretch>
        </p:blipFill>
        <p:spPr bwMode="auto">
          <a:xfrm>
            <a:off x="7472103" y="365125"/>
            <a:ext cx="4300797" cy="63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u="sng" dirty="0"/>
              <a:t>V.</a:t>
            </a:r>
            <a:r>
              <a:rPr lang="zh-TW" altLang="en-US" b="1" u="sng" dirty="0"/>
              <a:t>起来</a:t>
            </a:r>
            <a:endParaRPr lang="zh-TW" altLang="en-US" b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highlight>
                  <a:srgbClr val="FFFF00"/>
                </a:highlight>
              </a:rPr>
              <a:t>把东西放到一个地方</a:t>
            </a:r>
            <a:endParaRPr lang="en-US" altLang="zh-TW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zh-TW" altLang="en-US" dirty="0"/>
              <a:t>晚上十点了要睡觉了，赶快把玩具</a:t>
            </a:r>
            <a:r>
              <a:rPr lang="en-US" altLang="zh-TW" dirty="0"/>
              <a:t>______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10744200" y="247232"/>
            <a:ext cx="1219200" cy="1578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dirty="0">
                <a:solidFill>
                  <a:sysClr val="windowText" lastClr="000000"/>
                </a:solidFill>
              </a:rPr>
              <a:t>3.</a:t>
            </a:r>
            <a:endParaRPr lang="zh-TW" altLang="en-US" sz="6000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 descr="小朋友整理玩具图片,80后玩具图片大片,小朋友图片卡通图片_大山谷图库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55" y="2903621"/>
            <a:ext cx="517708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/>
              <a:t>害羞</a:t>
            </a:r>
            <a:r>
              <a:rPr lang="zh-TW" altLang="en-US" dirty="0"/>
              <a:t> </a:t>
            </a:r>
            <a:r>
              <a:rPr lang="en-US" altLang="zh-TW" dirty="0"/>
              <a:t>V.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099" y="1579802"/>
            <a:ext cx="11353801" cy="5136649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他看到不熟的人都会很</a:t>
            </a:r>
            <a:r>
              <a:rPr lang="zh-TW" altLang="en-US" sz="2800" dirty="0">
                <a:solidFill>
                  <a:srgbClr val="FF0000"/>
                </a:solidFill>
              </a:rPr>
              <a:t>害羞</a:t>
            </a:r>
            <a:r>
              <a:rPr lang="zh-TW" altLang="en-US" sz="2800" dirty="0"/>
              <a:t>地躲起来。</a:t>
            </a:r>
            <a:endParaRPr lang="en-US" altLang="zh-TW" sz="2800" dirty="0"/>
          </a:p>
        </p:txBody>
      </p:sp>
      <p:pic>
        <p:nvPicPr>
          <p:cNvPr id="32770" name="Picture 2" descr="喬巴躲起來 的圖片結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61" y="2138112"/>
            <a:ext cx="8021876" cy="457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Shape 197"/>
          <p:cNvSpPr/>
          <p:nvPr/>
        </p:nvSpPr>
        <p:spPr>
          <a:xfrm>
            <a:off x="2122488" y="1438275"/>
            <a:ext cx="2439670" cy="39878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0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选择合适的词语填空 </a:t>
            </a:r>
            <a:endParaRPr lang="zh-CN" altLang="en-US" sz="20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grpSp>
        <p:nvGrpSpPr>
          <p:cNvPr id="46083" name="Group 202"/>
          <p:cNvGrpSpPr/>
          <p:nvPr/>
        </p:nvGrpSpPr>
        <p:grpSpPr>
          <a:xfrm>
            <a:off x="1916113" y="127000"/>
            <a:ext cx="8359776" cy="1030905"/>
            <a:chOff x="0" y="0"/>
            <a:chExt cx="8360602" cy="1030876"/>
          </a:xfrm>
        </p:grpSpPr>
        <p:grpSp>
          <p:nvGrpSpPr>
            <p:cNvPr id="46094" name="Group 200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46096" name="Shape 198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6097" name="Shape 199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6095" name="Shape 201"/>
            <p:cNvSpPr/>
            <p:nvPr/>
          </p:nvSpPr>
          <p:spPr>
            <a:xfrm>
              <a:off x="573891" y="325411"/>
              <a:ext cx="7786711" cy="705465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练习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03" name="Shape 203"/>
          <p:cNvSpPr/>
          <p:nvPr/>
        </p:nvSpPr>
        <p:spPr>
          <a:xfrm>
            <a:off x="4246563" y="1841500"/>
            <a:ext cx="6489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表扬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3106738" y="1846263"/>
            <a:ext cx="6489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粗心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5257800" y="1852613"/>
            <a:ext cx="71882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整理 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2146300" y="2359026"/>
            <a:ext cx="7899400" cy="768350"/>
          </a:xfrm>
          <a:prstGeom prst="rect">
            <a:avLst/>
          </a:prstGeom>
          <a:noFill/>
          <a:ln w="12700">
            <a:noFill/>
          </a:ln>
        </p:spPr>
        <p:txBody>
          <a:bodyPr lIns="45719" rIns="45719" anchor="ctr" anchorCtr="0">
            <a:spAutoFit/>
          </a:bodyPr>
          <a:p>
            <a:pPr marL="294005" indent="-294005" eaLnBrk="1">
              <a:buSzPct val="100000"/>
              <a:buAutoNum type="arabicPeriod"/>
            </a:pPr>
            <a:r>
              <a:rPr lang="zh-CN" altLang="en-US" sz="2200">
                <a:latin typeface="Calibri" panose="020F0702030404030204" charset="0"/>
              </a:rPr>
              <a:t>这些只有三分之一吧，还有很多东西没来得及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呢，下周再搬。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2146300" y="3148807"/>
            <a:ext cx="7766050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2. </a:t>
            </a:r>
            <a:r>
              <a:rPr lang="zh-CN" altLang="en-US" sz="2200">
                <a:latin typeface="Calibri" panose="020F0702030404030204" charset="0"/>
              </a:rPr>
              <a:t>他的优点是有礼貌、诚实，能吃苦，就是太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了，不适合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我们这儿的工作。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2146300" y="3999707"/>
            <a:ext cx="7766050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3. </a:t>
            </a:r>
            <a:r>
              <a:rPr lang="zh-CN" altLang="en-US" sz="2200">
                <a:latin typeface="Calibri" panose="020F0702030404030204" charset="0"/>
              </a:rPr>
              <a:t>孩子在受到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时，往往会对自己更有信心，对学习的兴趣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也会更大，成绩当然会提高。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6338888" y="1841500"/>
            <a:ext cx="6489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故意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7348538" y="1841500"/>
            <a:ext cx="648970" cy="429895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>
            <a:spAutoFit/>
          </a:bodyPr>
          <a:p>
            <a:pPr eaLnBrk="1">
              <a:buNone/>
            </a:pPr>
            <a:r>
              <a:rPr lang="zh-CN" altLang="en-US" sz="22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害羞</a:t>
            </a:r>
            <a:endParaRPr lang="zh-CN" altLang="en-US" sz="22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2146300" y="4850607"/>
            <a:ext cx="8032115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4. A: </a:t>
            </a:r>
            <a:r>
              <a:rPr lang="zh-CN" altLang="en-US" sz="2200">
                <a:latin typeface="Calibri" panose="020F0702030404030204" charset="0"/>
              </a:rPr>
              <a:t>因为那件事，她特别生我的气。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</a:t>
            </a:r>
            <a:r>
              <a:rPr lang="en-US" altLang="zh-CN" sz="2200">
                <a:latin typeface="Calibri" panose="020F0702030404030204" charset="0"/>
              </a:rPr>
              <a:t>B: </a:t>
            </a:r>
            <a:r>
              <a:rPr lang="zh-CN" altLang="en-US" sz="2200">
                <a:latin typeface="Calibri" panose="020F0702030404030204" charset="0"/>
              </a:rPr>
              <a:t>放心吧，你也不是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的，去跟她解释一下，她会理解的。</a:t>
            </a:r>
            <a:endParaRPr lang="zh-CN" altLang="en-US" sz="2200">
              <a:latin typeface="Calibri" panose="020F0702030404030204" charset="0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2146300" y="5663407"/>
            <a:ext cx="6076315" cy="76835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buNone/>
            </a:pPr>
            <a:r>
              <a:rPr lang="en-US" altLang="zh-CN" sz="2200">
                <a:latin typeface="Calibri" panose="020F0702030404030204" charset="0"/>
              </a:rPr>
              <a:t>5. A: </a:t>
            </a:r>
            <a:r>
              <a:rPr lang="zh-CN" altLang="en-US" sz="2200">
                <a:latin typeface="Calibri" panose="020F0702030404030204" charset="0"/>
              </a:rPr>
              <a:t>你妹妹很可爱，但是好像不太爱说话。</a:t>
            </a:r>
            <a:endParaRPr lang="zh-CN" altLang="en-US" sz="2200">
              <a:latin typeface="Calibri" panose="020F0702030404030204" charset="0"/>
            </a:endParaRPr>
          </a:p>
          <a:p>
            <a:pPr eaLnBrk="1">
              <a:buNone/>
            </a:pPr>
            <a:r>
              <a:rPr lang="zh-CN" altLang="en-US" sz="2200">
                <a:latin typeface="Calibri" panose="020F0702030404030204" charset="0"/>
              </a:rPr>
              <a:t>    </a:t>
            </a:r>
            <a:r>
              <a:rPr lang="en-US" altLang="zh-CN" sz="2200">
                <a:latin typeface="Calibri" panose="020F0702030404030204" charset="0"/>
              </a:rPr>
              <a:t>B: </a:t>
            </a:r>
            <a:r>
              <a:rPr lang="zh-CN" altLang="en-US" sz="2200">
                <a:latin typeface="Calibri" panose="020F0702030404030204" charset="0"/>
              </a:rPr>
              <a:t>她只是有点儿</a:t>
            </a:r>
            <a:r>
              <a:rPr lang="en-US" altLang="zh-CN" sz="2200">
                <a:latin typeface="Calibri" panose="020F0702030404030204" charset="0"/>
              </a:rPr>
              <a:t>_____</a:t>
            </a:r>
            <a:r>
              <a:rPr lang="zh-CN" altLang="en-US" sz="2200">
                <a:latin typeface="Calibri" panose="020F0702030404030204" charset="0"/>
              </a:rPr>
              <a:t>，等大家熟悉了就好了。</a:t>
            </a:r>
            <a:endParaRPr lang="zh-CN" altLang="en-US" sz="2200">
              <a:latin typeface="Calibri" panose="020F07020304040302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206" grpId="0" animBg="1" advAuto="1000"/>
      <p:bldP spid="207" grpId="0" animBg="1" advAuto="1000"/>
      <p:bldP spid="208" grpId="0" animBg="1" advAuto="1000"/>
      <p:bldP spid="211" grpId="0" animBg="1" advAuto="1000"/>
      <p:bldP spid="212" grpId="0" animBg="1" advAuto="100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4034" name="Group 186"/>
          <p:cNvGrpSpPr/>
          <p:nvPr/>
        </p:nvGrpSpPr>
        <p:grpSpPr>
          <a:xfrm>
            <a:off x="1811338" y="228600"/>
            <a:ext cx="8699501" cy="1012879"/>
            <a:chOff x="0" y="0"/>
            <a:chExt cx="8698937" cy="1013607"/>
          </a:xfrm>
        </p:grpSpPr>
        <p:sp>
          <p:nvSpPr>
            <p:cNvPr id="44037" name="Shape 182"/>
            <p:cNvSpPr/>
            <p:nvPr/>
          </p:nvSpPr>
          <p:spPr>
            <a:xfrm>
              <a:off x="626507" y="307615"/>
              <a:ext cx="8072430" cy="705992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719" tIns="45719" rIns="45719" bIns="45719">
              <a:spAutoFit/>
            </a:bodyPr>
            <a:p>
              <a:pPr eaLnBrk="1">
                <a:buNone/>
              </a:pPr>
              <a:r>
                <a:rPr lang="zh-CN" altLang="en-US" sz="4000">
                  <a:solidFill>
                    <a:srgbClr val="A6A6A6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课文（五）</a:t>
              </a:r>
              <a:endPara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grpSp>
          <p:nvGrpSpPr>
            <p:cNvPr id="44038" name="Group 185"/>
            <p:cNvGrpSpPr/>
            <p:nvPr/>
          </p:nvGrpSpPr>
          <p:grpSpPr>
            <a:xfrm>
              <a:off x="0" y="0"/>
              <a:ext cx="607420" cy="919825"/>
              <a:chOff x="0" y="0"/>
              <a:chExt cx="607419" cy="919824"/>
            </a:xfrm>
          </p:grpSpPr>
          <p:sp>
            <p:nvSpPr>
              <p:cNvPr id="44039" name="Shape 183"/>
              <p:cNvSpPr/>
              <p:nvPr/>
            </p:nvSpPr>
            <p:spPr>
              <a:xfrm>
                <a:off x="0" y="0"/>
                <a:ext cx="607420" cy="919825"/>
              </a:xfrm>
              <a:custGeom>
                <a:avLst/>
                <a:gdLst/>
                <a:ahLst/>
                <a:cxnLst>
                  <a:cxn ang="0">
                    <a:pos x="303710" y="459913"/>
                  </a:cxn>
                  <a:cxn ang="5898240">
                    <a:pos x="303710" y="459913"/>
                  </a:cxn>
                  <a:cxn ang="11796480">
                    <a:pos x="303710" y="459913"/>
                  </a:cxn>
                  <a:cxn ang="17694720">
                    <a:pos x="303710" y="459913"/>
                  </a:cxn>
                </a:cxnLst>
                <a:pathLst>
                  <a:path w="21600" h="21600">
                    <a:moveTo>
                      <a:pt x="10786" y="21600"/>
                    </a:moveTo>
                    <a:lnTo>
                      <a:pt x="11178" y="21600"/>
                    </a:lnTo>
                    <a:lnTo>
                      <a:pt x="11516" y="21565"/>
                    </a:lnTo>
                    <a:lnTo>
                      <a:pt x="11881" y="21495"/>
                    </a:lnTo>
                    <a:lnTo>
                      <a:pt x="12220" y="21425"/>
                    </a:lnTo>
                    <a:lnTo>
                      <a:pt x="12585" y="21319"/>
                    </a:lnTo>
                    <a:lnTo>
                      <a:pt x="12871" y="21196"/>
                    </a:lnTo>
                    <a:lnTo>
                      <a:pt x="13132" y="21056"/>
                    </a:lnTo>
                    <a:lnTo>
                      <a:pt x="13367" y="20881"/>
                    </a:lnTo>
                    <a:lnTo>
                      <a:pt x="13627" y="20722"/>
                    </a:lnTo>
                    <a:lnTo>
                      <a:pt x="13835" y="20511"/>
                    </a:lnTo>
                    <a:lnTo>
                      <a:pt x="14018" y="20318"/>
                    </a:lnTo>
                    <a:lnTo>
                      <a:pt x="14174" y="20107"/>
                    </a:lnTo>
                    <a:lnTo>
                      <a:pt x="14330" y="19879"/>
                    </a:lnTo>
                    <a:lnTo>
                      <a:pt x="14434" y="19634"/>
                    </a:lnTo>
                    <a:lnTo>
                      <a:pt x="14487" y="19370"/>
                    </a:lnTo>
                    <a:lnTo>
                      <a:pt x="14487" y="15664"/>
                    </a:lnTo>
                    <a:lnTo>
                      <a:pt x="14591" y="15454"/>
                    </a:lnTo>
                    <a:lnTo>
                      <a:pt x="14669" y="15260"/>
                    </a:lnTo>
                    <a:lnTo>
                      <a:pt x="14774" y="15050"/>
                    </a:lnTo>
                    <a:lnTo>
                      <a:pt x="15138" y="14646"/>
                    </a:lnTo>
                    <a:lnTo>
                      <a:pt x="15581" y="14242"/>
                    </a:lnTo>
                    <a:lnTo>
                      <a:pt x="16728" y="13469"/>
                    </a:lnTo>
                    <a:lnTo>
                      <a:pt x="18030" y="12591"/>
                    </a:lnTo>
                    <a:lnTo>
                      <a:pt x="18734" y="12118"/>
                    </a:lnTo>
                    <a:lnTo>
                      <a:pt x="19333" y="11573"/>
                    </a:lnTo>
                    <a:lnTo>
                      <a:pt x="19932" y="11028"/>
                    </a:lnTo>
                    <a:lnTo>
                      <a:pt x="20479" y="10396"/>
                    </a:lnTo>
                    <a:lnTo>
                      <a:pt x="20740" y="10097"/>
                    </a:lnTo>
                    <a:lnTo>
                      <a:pt x="20948" y="9729"/>
                    </a:lnTo>
                    <a:lnTo>
                      <a:pt x="21130" y="9378"/>
                    </a:lnTo>
                    <a:lnTo>
                      <a:pt x="21287" y="8974"/>
                    </a:lnTo>
                    <a:lnTo>
                      <a:pt x="21443" y="8605"/>
                    </a:lnTo>
                    <a:lnTo>
                      <a:pt x="21548" y="8166"/>
                    </a:lnTo>
                    <a:lnTo>
                      <a:pt x="21600" y="7727"/>
                    </a:lnTo>
                    <a:lnTo>
                      <a:pt x="21600" y="6884"/>
                    </a:lnTo>
                    <a:lnTo>
                      <a:pt x="21548" y="6515"/>
                    </a:lnTo>
                    <a:lnTo>
                      <a:pt x="21496" y="6182"/>
                    </a:lnTo>
                    <a:lnTo>
                      <a:pt x="21391" y="5812"/>
                    </a:lnTo>
                    <a:lnTo>
                      <a:pt x="21287" y="5479"/>
                    </a:lnTo>
                    <a:lnTo>
                      <a:pt x="21130" y="5093"/>
                    </a:lnTo>
                    <a:lnTo>
                      <a:pt x="20948" y="4760"/>
                    </a:lnTo>
                    <a:lnTo>
                      <a:pt x="20740" y="4425"/>
                    </a:lnTo>
                    <a:lnTo>
                      <a:pt x="20531" y="4127"/>
                    </a:lnTo>
                    <a:lnTo>
                      <a:pt x="20296" y="3811"/>
                    </a:lnTo>
                    <a:lnTo>
                      <a:pt x="20036" y="3513"/>
                    </a:lnTo>
                    <a:lnTo>
                      <a:pt x="19775" y="3214"/>
                    </a:lnTo>
                    <a:lnTo>
                      <a:pt x="19124" y="2634"/>
                    </a:lnTo>
                    <a:lnTo>
                      <a:pt x="18447" y="2125"/>
                    </a:lnTo>
                    <a:lnTo>
                      <a:pt x="17691" y="1669"/>
                    </a:lnTo>
                    <a:lnTo>
                      <a:pt x="16832" y="1229"/>
                    </a:lnTo>
                    <a:lnTo>
                      <a:pt x="16388" y="1054"/>
                    </a:lnTo>
                    <a:lnTo>
                      <a:pt x="15920" y="879"/>
                    </a:lnTo>
                    <a:lnTo>
                      <a:pt x="15477" y="720"/>
                    </a:lnTo>
                    <a:lnTo>
                      <a:pt x="15034" y="580"/>
                    </a:lnTo>
                    <a:lnTo>
                      <a:pt x="14539" y="439"/>
                    </a:lnTo>
                    <a:lnTo>
                      <a:pt x="14018" y="316"/>
                    </a:lnTo>
                    <a:lnTo>
                      <a:pt x="13471" y="211"/>
                    </a:lnTo>
                    <a:lnTo>
                      <a:pt x="12975" y="140"/>
                    </a:lnTo>
                    <a:lnTo>
                      <a:pt x="12428" y="71"/>
                    </a:lnTo>
                    <a:lnTo>
                      <a:pt x="11934" y="35"/>
                    </a:lnTo>
                    <a:lnTo>
                      <a:pt x="11387" y="0"/>
                    </a:lnTo>
                    <a:lnTo>
                      <a:pt x="10213" y="0"/>
                    </a:lnTo>
                    <a:lnTo>
                      <a:pt x="9666" y="35"/>
                    </a:lnTo>
                    <a:lnTo>
                      <a:pt x="9172" y="71"/>
                    </a:lnTo>
                    <a:lnTo>
                      <a:pt x="8625" y="140"/>
                    </a:lnTo>
                    <a:lnTo>
                      <a:pt x="8129" y="211"/>
                    </a:lnTo>
                    <a:lnTo>
                      <a:pt x="7582" y="316"/>
                    </a:lnTo>
                    <a:lnTo>
                      <a:pt x="7061" y="439"/>
                    </a:lnTo>
                    <a:lnTo>
                      <a:pt x="6566" y="580"/>
                    </a:lnTo>
                    <a:lnTo>
                      <a:pt x="6123" y="720"/>
                    </a:lnTo>
                    <a:lnTo>
                      <a:pt x="5680" y="879"/>
                    </a:lnTo>
                    <a:lnTo>
                      <a:pt x="5212" y="1054"/>
                    </a:lnTo>
                    <a:lnTo>
                      <a:pt x="4768" y="1229"/>
                    </a:lnTo>
                    <a:lnTo>
                      <a:pt x="3909" y="1669"/>
                    </a:lnTo>
                    <a:lnTo>
                      <a:pt x="3153" y="2125"/>
                    </a:lnTo>
                    <a:lnTo>
                      <a:pt x="2476" y="2634"/>
                    </a:lnTo>
                    <a:lnTo>
                      <a:pt x="1825" y="3214"/>
                    </a:lnTo>
                    <a:lnTo>
                      <a:pt x="1303" y="3811"/>
                    </a:lnTo>
                    <a:lnTo>
                      <a:pt x="1069" y="4127"/>
                    </a:lnTo>
                    <a:lnTo>
                      <a:pt x="860" y="4425"/>
                    </a:lnTo>
                    <a:lnTo>
                      <a:pt x="651" y="4760"/>
                    </a:lnTo>
                    <a:lnTo>
                      <a:pt x="470" y="5093"/>
                    </a:lnTo>
                    <a:lnTo>
                      <a:pt x="313" y="5479"/>
                    </a:lnTo>
                    <a:lnTo>
                      <a:pt x="209" y="5812"/>
                    </a:lnTo>
                    <a:lnTo>
                      <a:pt x="104" y="6182"/>
                    </a:lnTo>
                    <a:lnTo>
                      <a:pt x="52" y="6515"/>
                    </a:lnTo>
                    <a:lnTo>
                      <a:pt x="0" y="6884"/>
                    </a:lnTo>
                    <a:lnTo>
                      <a:pt x="0" y="7727"/>
                    </a:lnTo>
                    <a:lnTo>
                      <a:pt x="52" y="8166"/>
                    </a:lnTo>
                    <a:lnTo>
                      <a:pt x="157" y="8605"/>
                    </a:lnTo>
                    <a:lnTo>
                      <a:pt x="313" y="8974"/>
                    </a:lnTo>
                    <a:lnTo>
                      <a:pt x="470" y="9378"/>
                    </a:lnTo>
                    <a:lnTo>
                      <a:pt x="651" y="9729"/>
                    </a:lnTo>
                    <a:lnTo>
                      <a:pt x="860" y="10097"/>
                    </a:lnTo>
                    <a:lnTo>
                      <a:pt x="1121" y="10396"/>
                    </a:lnTo>
                    <a:lnTo>
                      <a:pt x="1668" y="11028"/>
                    </a:lnTo>
                    <a:lnTo>
                      <a:pt x="2267" y="11573"/>
                    </a:lnTo>
                    <a:lnTo>
                      <a:pt x="2866" y="12118"/>
                    </a:lnTo>
                    <a:lnTo>
                      <a:pt x="3570" y="12591"/>
                    </a:lnTo>
                    <a:lnTo>
                      <a:pt x="4872" y="13469"/>
                    </a:lnTo>
                    <a:lnTo>
                      <a:pt x="6019" y="14242"/>
                    </a:lnTo>
                    <a:lnTo>
                      <a:pt x="6462" y="14646"/>
                    </a:lnTo>
                    <a:lnTo>
                      <a:pt x="6826" y="15050"/>
                    </a:lnTo>
                    <a:lnTo>
                      <a:pt x="6931" y="15260"/>
                    </a:lnTo>
                    <a:lnTo>
                      <a:pt x="7009" y="15454"/>
                    </a:lnTo>
                    <a:lnTo>
                      <a:pt x="7113" y="15664"/>
                    </a:lnTo>
                    <a:lnTo>
                      <a:pt x="7113" y="19370"/>
                    </a:lnTo>
                    <a:lnTo>
                      <a:pt x="7166" y="19634"/>
                    </a:lnTo>
                    <a:lnTo>
                      <a:pt x="7270" y="19879"/>
                    </a:lnTo>
                    <a:lnTo>
                      <a:pt x="7425" y="20107"/>
                    </a:lnTo>
                    <a:lnTo>
                      <a:pt x="7582" y="20318"/>
                    </a:lnTo>
                    <a:lnTo>
                      <a:pt x="7765" y="20511"/>
                    </a:lnTo>
                    <a:lnTo>
                      <a:pt x="7973" y="20722"/>
                    </a:lnTo>
                    <a:lnTo>
                      <a:pt x="8233" y="20881"/>
                    </a:lnTo>
                    <a:lnTo>
                      <a:pt x="8468" y="21056"/>
                    </a:lnTo>
                    <a:lnTo>
                      <a:pt x="8729" y="21196"/>
                    </a:lnTo>
                    <a:lnTo>
                      <a:pt x="9015" y="21319"/>
                    </a:lnTo>
                    <a:lnTo>
                      <a:pt x="9380" y="21425"/>
                    </a:lnTo>
                    <a:lnTo>
                      <a:pt x="9719" y="21495"/>
                    </a:lnTo>
                    <a:lnTo>
                      <a:pt x="10084" y="21565"/>
                    </a:lnTo>
                    <a:lnTo>
                      <a:pt x="10422" y="21600"/>
                    </a:lnTo>
                    <a:lnTo>
                      <a:pt x="10786" y="21600"/>
                    </a:lnTo>
                    <a:close/>
                  </a:path>
                </a:pathLst>
              </a:custGeom>
              <a:solidFill>
                <a:srgbClr val="FFFFCC">
                  <a:alpha val="100000"/>
                </a:srgbClr>
              </a:solidFill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4040" name="Shape 184"/>
              <p:cNvSpPr/>
              <p:nvPr/>
            </p:nvSpPr>
            <p:spPr>
              <a:xfrm>
                <a:off x="192699" y="403848"/>
                <a:ext cx="224224" cy="408299"/>
              </a:xfrm>
              <a:custGeom>
                <a:avLst/>
                <a:gdLst/>
                <a:ahLst/>
                <a:cxnLst>
                  <a:cxn ang="0">
                    <a:pos x="112112" y="204150"/>
                  </a:cxn>
                  <a:cxn ang="5898240">
                    <a:pos x="112112" y="204150"/>
                  </a:cxn>
                  <a:cxn ang="11796480">
                    <a:pos x="112112" y="204150"/>
                  </a:cxn>
                  <a:cxn ang="17694720">
                    <a:pos x="112112" y="204150"/>
                  </a:cxn>
                </a:cxnLst>
                <a:pathLst>
                  <a:path w="21600" h="21600">
                    <a:moveTo>
                      <a:pt x="6354" y="10918"/>
                    </a:moveTo>
                    <a:lnTo>
                      <a:pt x="4448" y="5578"/>
                    </a:lnTo>
                    <a:lnTo>
                      <a:pt x="1060" y="1305"/>
                    </a:lnTo>
                    <a:lnTo>
                      <a:pt x="0" y="235"/>
                    </a:lnTo>
                    <a:lnTo>
                      <a:pt x="4448" y="1424"/>
                    </a:lnTo>
                    <a:lnTo>
                      <a:pt x="7835" y="0"/>
                    </a:lnTo>
                    <a:lnTo>
                      <a:pt x="11647" y="1305"/>
                    </a:lnTo>
                    <a:lnTo>
                      <a:pt x="14610" y="0"/>
                    </a:lnTo>
                    <a:lnTo>
                      <a:pt x="17576" y="1186"/>
                    </a:lnTo>
                    <a:lnTo>
                      <a:pt x="21600" y="235"/>
                    </a:lnTo>
                    <a:lnTo>
                      <a:pt x="16304" y="6053"/>
                    </a:lnTo>
                    <a:lnTo>
                      <a:pt x="14822" y="10918"/>
                    </a:lnTo>
                    <a:moveTo>
                      <a:pt x="778" y="14359"/>
                    </a:moveTo>
                    <a:lnTo>
                      <a:pt x="20681" y="14359"/>
                    </a:lnTo>
                    <a:lnTo>
                      <a:pt x="20681" y="16852"/>
                    </a:lnTo>
                    <a:lnTo>
                      <a:pt x="778" y="16814"/>
                    </a:lnTo>
                    <a:lnTo>
                      <a:pt x="778" y="19226"/>
                    </a:lnTo>
                    <a:lnTo>
                      <a:pt x="20681" y="19304"/>
                    </a:lnTo>
                    <a:lnTo>
                      <a:pt x="20752" y="21600"/>
                    </a:lnTo>
                    <a:lnTo>
                      <a:pt x="848" y="21600"/>
                    </a:lnTo>
                  </a:path>
                </a:pathLst>
              </a:custGeom>
              <a:noFill/>
              <a:ln w="57150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187" name="Shape 187"/>
          <p:cNvSpPr/>
          <p:nvPr/>
        </p:nvSpPr>
        <p:spPr>
          <a:xfrm>
            <a:off x="1890713" y="1172845"/>
            <a:ext cx="8014970" cy="5077460"/>
          </a:xfrm>
          <a:prstGeom prst="rect">
            <a:avLst/>
          </a:prstGeom>
          <a:noFill/>
          <a:ln w="12700">
            <a:noFill/>
          </a:ln>
        </p:spPr>
        <p:txBody>
          <a:bodyPr wrap="none" lIns="45719" rIns="45719" anchor="ctr" anchorCtr="0">
            <a:spAutoFit/>
          </a:bodyPr>
          <a:p>
            <a:pPr eaLnBrk="1">
              <a:lnSpc>
                <a:spcPct val="150000"/>
              </a:lnSpc>
              <a:buNone/>
            </a:pPr>
            <a:r>
              <a:rPr lang="en-US" altLang="zh-CN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        </a:t>
            </a: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七岁左右的儿童普遍好动，坐不住，所以老师在教这个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年龄段的孩子时，一定要想办法引起他们的兴趣。只有让他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们觉得你教的内容有趣，他们才会愿意努力学习。当孩子不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明白</a:t>
            </a: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时，应该多鼓励他，不要用“懒”“笨”“粗心”这种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词批评他，这样对他们的正常发展不好。而且，对不同性格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的孩子要使用不同的教育方法。如果孩子比较骄傲，应该让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他明白还有很多知识需要学习；要是孩子性格有些害羞，就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要经常鼓励他说出自己的看法，这样才能让每一个孩子都健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  <a:p>
            <a:pPr eaLnBrk="1">
              <a:lnSpc>
                <a:spcPct val="150000"/>
              </a:lnSpc>
              <a:buNone/>
            </a:pPr>
            <a:r>
              <a:rPr lang="zh-CN" altLang="en-US" sz="24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康地发展。</a:t>
            </a:r>
            <a:endParaRPr lang="zh-CN" altLang="en-US" sz="24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  <p:bldLst>
      <p:bldP spid="187" grpId="0" animBg="1" advAuto="100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Shape 190"/>
          <p:cNvSpPr/>
          <p:nvPr/>
        </p:nvSpPr>
        <p:spPr>
          <a:xfrm>
            <a:off x="2595563" y="487363"/>
            <a:ext cx="8072437" cy="706755"/>
          </a:xfrm>
          <a:prstGeom prst="rect">
            <a:avLst/>
          </a:prstGeom>
          <a:noFill/>
          <a:ln w="12700">
            <a:noFill/>
          </a:ln>
        </p:spPr>
        <p:txBody>
          <a:bodyPr lIns="45719" rIns="45719">
            <a:spAutoFit/>
          </a:bodyPr>
          <a:p>
            <a:pPr eaLnBrk="1">
              <a:buNone/>
            </a:pPr>
            <a:r>
              <a:rPr lang="zh-CN" altLang="en-US" sz="4000">
                <a:solidFill>
                  <a:srgbClr val="A6A6A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课文</a:t>
            </a:r>
            <a:endParaRPr lang="zh-CN" altLang="en-US" sz="4000">
              <a:solidFill>
                <a:srgbClr val="A6A6A6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grpSp>
        <p:nvGrpSpPr>
          <p:cNvPr id="45059" name="Group 193"/>
          <p:cNvGrpSpPr/>
          <p:nvPr/>
        </p:nvGrpSpPr>
        <p:grpSpPr>
          <a:xfrm>
            <a:off x="1811338" y="228600"/>
            <a:ext cx="608012" cy="919163"/>
            <a:chOff x="0" y="0"/>
            <a:chExt cx="607419" cy="919824"/>
          </a:xfrm>
        </p:grpSpPr>
        <p:sp>
          <p:nvSpPr>
            <p:cNvPr id="45062" name="Shape 191"/>
            <p:cNvSpPr/>
            <p:nvPr/>
          </p:nvSpPr>
          <p:spPr>
            <a:xfrm>
              <a:off x="0" y="0"/>
              <a:ext cx="607420" cy="919825"/>
            </a:xfrm>
            <a:custGeom>
              <a:avLst/>
              <a:gdLst/>
              <a:ahLst/>
              <a:cxnLst>
                <a:cxn ang="0">
                  <a:pos x="303710" y="459913"/>
                </a:cxn>
                <a:cxn ang="5898240">
                  <a:pos x="303710" y="459913"/>
                </a:cxn>
                <a:cxn ang="11796480">
                  <a:pos x="303710" y="459913"/>
                </a:cxn>
                <a:cxn ang="17694720">
                  <a:pos x="303710" y="459913"/>
                </a:cxn>
              </a:cxnLst>
              <a:pathLst>
                <a:path w="21600" h="21600">
                  <a:moveTo>
                    <a:pt x="10786" y="21600"/>
                  </a:moveTo>
                  <a:lnTo>
                    <a:pt x="11178" y="21600"/>
                  </a:lnTo>
                  <a:lnTo>
                    <a:pt x="11516" y="21565"/>
                  </a:lnTo>
                  <a:lnTo>
                    <a:pt x="11881" y="21495"/>
                  </a:lnTo>
                  <a:lnTo>
                    <a:pt x="12220" y="21425"/>
                  </a:lnTo>
                  <a:lnTo>
                    <a:pt x="12585" y="21319"/>
                  </a:lnTo>
                  <a:lnTo>
                    <a:pt x="12871" y="21196"/>
                  </a:lnTo>
                  <a:lnTo>
                    <a:pt x="13132" y="21056"/>
                  </a:lnTo>
                  <a:lnTo>
                    <a:pt x="13367" y="20881"/>
                  </a:lnTo>
                  <a:lnTo>
                    <a:pt x="13627" y="20722"/>
                  </a:lnTo>
                  <a:lnTo>
                    <a:pt x="13835" y="20511"/>
                  </a:lnTo>
                  <a:lnTo>
                    <a:pt x="14018" y="20318"/>
                  </a:lnTo>
                  <a:lnTo>
                    <a:pt x="14174" y="20107"/>
                  </a:lnTo>
                  <a:lnTo>
                    <a:pt x="14330" y="19879"/>
                  </a:lnTo>
                  <a:lnTo>
                    <a:pt x="14434" y="19634"/>
                  </a:lnTo>
                  <a:lnTo>
                    <a:pt x="14487" y="19370"/>
                  </a:lnTo>
                  <a:lnTo>
                    <a:pt x="14487" y="15664"/>
                  </a:lnTo>
                  <a:lnTo>
                    <a:pt x="14591" y="15454"/>
                  </a:lnTo>
                  <a:lnTo>
                    <a:pt x="14669" y="15260"/>
                  </a:lnTo>
                  <a:lnTo>
                    <a:pt x="14774" y="15050"/>
                  </a:lnTo>
                  <a:lnTo>
                    <a:pt x="15138" y="14646"/>
                  </a:lnTo>
                  <a:lnTo>
                    <a:pt x="15581" y="14242"/>
                  </a:lnTo>
                  <a:lnTo>
                    <a:pt x="16728" y="13469"/>
                  </a:lnTo>
                  <a:lnTo>
                    <a:pt x="18030" y="12591"/>
                  </a:lnTo>
                  <a:lnTo>
                    <a:pt x="18734" y="12118"/>
                  </a:lnTo>
                  <a:lnTo>
                    <a:pt x="19333" y="11573"/>
                  </a:lnTo>
                  <a:lnTo>
                    <a:pt x="19932" y="11028"/>
                  </a:lnTo>
                  <a:lnTo>
                    <a:pt x="20479" y="10396"/>
                  </a:lnTo>
                  <a:lnTo>
                    <a:pt x="20740" y="10097"/>
                  </a:lnTo>
                  <a:lnTo>
                    <a:pt x="20948" y="9729"/>
                  </a:lnTo>
                  <a:lnTo>
                    <a:pt x="21130" y="9378"/>
                  </a:lnTo>
                  <a:lnTo>
                    <a:pt x="21287" y="8974"/>
                  </a:lnTo>
                  <a:lnTo>
                    <a:pt x="21443" y="8605"/>
                  </a:lnTo>
                  <a:lnTo>
                    <a:pt x="21548" y="8166"/>
                  </a:lnTo>
                  <a:lnTo>
                    <a:pt x="21600" y="7727"/>
                  </a:lnTo>
                  <a:lnTo>
                    <a:pt x="21600" y="6884"/>
                  </a:lnTo>
                  <a:lnTo>
                    <a:pt x="21548" y="6515"/>
                  </a:lnTo>
                  <a:lnTo>
                    <a:pt x="21496" y="6182"/>
                  </a:lnTo>
                  <a:lnTo>
                    <a:pt x="21391" y="5812"/>
                  </a:lnTo>
                  <a:lnTo>
                    <a:pt x="21287" y="5479"/>
                  </a:lnTo>
                  <a:lnTo>
                    <a:pt x="21130" y="5093"/>
                  </a:lnTo>
                  <a:lnTo>
                    <a:pt x="20948" y="4760"/>
                  </a:lnTo>
                  <a:lnTo>
                    <a:pt x="20740" y="4425"/>
                  </a:lnTo>
                  <a:lnTo>
                    <a:pt x="20531" y="4127"/>
                  </a:lnTo>
                  <a:lnTo>
                    <a:pt x="20296" y="3811"/>
                  </a:lnTo>
                  <a:lnTo>
                    <a:pt x="20036" y="3513"/>
                  </a:lnTo>
                  <a:lnTo>
                    <a:pt x="19775" y="3214"/>
                  </a:lnTo>
                  <a:lnTo>
                    <a:pt x="19124" y="2634"/>
                  </a:lnTo>
                  <a:lnTo>
                    <a:pt x="18447" y="2125"/>
                  </a:lnTo>
                  <a:lnTo>
                    <a:pt x="17691" y="1669"/>
                  </a:lnTo>
                  <a:lnTo>
                    <a:pt x="16832" y="1229"/>
                  </a:lnTo>
                  <a:lnTo>
                    <a:pt x="16388" y="1054"/>
                  </a:lnTo>
                  <a:lnTo>
                    <a:pt x="15920" y="879"/>
                  </a:lnTo>
                  <a:lnTo>
                    <a:pt x="15477" y="720"/>
                  </a:lnTo>
                  <a:lnTo>
                    <a:pt x="15034" y="580"/>
                  </a:lnTo>
                  <a:lnTo>
                    <a:pt x="14539" y="439"/>
                  </a:lnTo>
                  <a:lnTo>
                    <a:pt x="14018" y="316"/>
                  </a:lnTo>
                  <a:lnTo>
                    <a:pt x="13471" y="211"/>
                  </a:lnTo>
                  <a:lnTo>
                    <a:pt x="12975" y="140"/>
                  </a:lnTo>
                  <a:lnTo>
                    <a:pt x="12428" y="71"/>
                  </a:lnTo>
                  <a:lnTo>
                    <a:pt x="11934" y="35"/>
                  </a:lnTo>
                  <a:lnTo>
                    <a:pt x="11387" y="0"/>
                  </a:lnTo>
                  <a:lnTo>
                    <a:pt x="10213" y="0"/>
                  </a:lnTo>
                  <a:lnTo>
                    <a:pt x="9666" y="35"/>
                  </a:lnTo>
                  <a:lnTo>
                    <a:pt x="9172" y="71"/>
                  </a:lnTo>
                  <a:lnTo>
                    <a:pt x="8625" y="140"/>
                  </a:lnTo>
                  <a:lnTo>
                    <a:pt x="8129" y="211"/>
                  </a:lnTo>
                  <a:lnTo>
                    <a:pt x="7582" y="316"/>
                  </a:lnTo>
                  <a:lnTo>
                    <a:pt x="7061" y="439"/>
                  </a:lnTo>
                  <a:lnTo>
                    <a:pt x="6566" y="580"/>
                  </a:lnTo>
                  <a:lnTo>
                    <a:pt x="6123" y="720"/>
                  </a:lnTo>
                  <a:lnTo>
                    <a:pt x="5680" y="879"/>
                  </a:lnTo>
                  <a:lnTo>
                    <a:pt x="5212" y="1054"/>
                  </a:lnTo>
                  <a:lnTo>
                    <a:pt x="4768" y="1229"/>
                  </a:lnTo>
                  <a:lnTo>
                    <a:pt x="3909" y="1669"/>
                  </a:lnTo>
                  <a:lnTo>
                    <a:pt x="3153" y="2125"/>
                  </a:lnTo>
                  <a:lnTo>
                    <a:pt x="2476" y="2634"/>
                  </a:lnTo>
                  <a:lnTo>
                    <a:pt x="1825" y="3214"/>
                  </a:lnTo>
                  <a:lnTo>
                    <a:pt x="1303" y="3811"/>
                  </a:lnTo>
                  <a:lnTo>
                    <a:pt x="1069" y="4127"/>
                  </a:lnTo>
                  <a:lnTo>
                    <a:pt x="860" y="4425"/>
                  </a:lnTo>
                  <a:lnTo>
                    <a:pt x="651" y="4760"/>
                  </a:lnTo>
                  <a:lnTo>
                    <a:pt x="470" y="5093"/>
                  </a:lnTo>
                  <a:lnTo>
                    <a:pt x="313" y="5479"/>
                  </a:lnTo>
                  <a:lnTo>
                    <a:pt x="209" y="5812"/>
                  </a:lnTo>
                  <a:lnTo>
                    <a:pt x="104" y="6182"/>
                  </a:lnTo>
                  <a:lnTo>
                    <a:pt x="52" y="6515"/>
                  </a:lnTo>
                  <a:lnTo>
                    <a:pt x="0" y="6884"/>
                  </a:lnTo>
                  <a:lnTo>
                    <a:pt x="0" y="7727"/>
                  </a:lnTo>
                  <a:lnTo>
                    <a:pt x="52" y="8166"/>
                  </a:lnTo>
                  <a:lnTo>
                    <a:pt x="157" y="8605"/>
                  </a:lnTo>
                  <a:lnTo>
                    <a:pt x="313" y="8974"/>
                  </a:lnTo>
                  <a:lnTo>
                    <a:pt x="470" y="9378"/>
                  </a:lnTo>
                  <a:lnTo>
                    <a:pt x="651" y="9729"/>
                  </a:lnTo>
                  <a:lnTo>
                    <a:pt x="860" y="10097"/>
                  </a:lnTo>
                  <a:lnTo>
                    <a:pt x="1121" y="10396"/>
                  </a:lnTo>
                  <a:lnTo>
                    <a:pt x="1668" y="11028"/>
                  </a:lnTo>
                  <a:lnTo>
                    <a:pt x="2267" y="11573"/>
                  </a:lnTo>
                  <a:lnTo>
                    <a:pt x="2866" y="12118"/>
                  </a:lnTo>
                  <a:lnTo>
                    <a:pt x="3570" y="12591"/>
                  </a:lnTo>
                  <a:lnTo>
                    <a:pt x="4872" y="13469"/>
                  </a:lnTo>
                  <a:lnTo>
                    <a:pt x="6019" y="14242"/>
                  </a:lnTo>
                  <a:lnTo>
                    <a:pt x="6462" y="14646"/>
                  </a:lnTo>
                  <a:lnTo>
                    <a:pt x="6826" y="15050"/>
                  </a:lnTo>
                  <a:lnTo>
                    <a:pt x="6931" y="15260"/>
                  </a:lnTo>
                  <a:lnTo>
                    <a:pt x="7009" y="15454"/>
                  </a:lnTo>
                  <a:lnTo>
                    <a:pt x="7113" y="15664"/>
                  </a:lnTo>
                  <a:lnTo>
                    <a:pt x="7113" y="19370"/>
                  </a:lnTo>
                  <a:lnTo>
                    <a:pt x="7166" y="19634"/>
                  </a:lnTo>
                  <a:lnTo>
                    <a:pt x="7270" y="19879"/>
                  </a:lnTo>
                  <a:lnTo>
                    <a:pt x="7425" y="20107"/>
                  </a:lnTo>
                  <a:lnTo>
                    <a:pt x="7582" y="20318"/>
                  </a:lnTo>
                  <a:lnTo>
                    <a:pt x="7765" y="20511"/>
                  </a:lnTo>
                  <a:lnTo>
                    <a:pt x="7973" y="20722"/>
                  </a:lnTo>
                  <a:lnTo>
                    <a:pt x="8233" y="20881"/>
                  </a:lnTo>
                  <a:lnTo>
                    <a:pt x="8468" y="21056"/>
                  </a:lnTo>
                  <a:lnTo>
                    <a:pt x="8729" y="21196"/>
                  </a:lnTo>
                  <a:lnTo>
                    <a:pt x="9015" y="21319"/>
                  </a:lnTo>
                  <a:lnTo>
                    <a:pt x="9380" y="21425"/>
                  </a:lnTo>
                  <a:lnTo>
                    <a:pt x="9719" y="21495"/>
                  </a:lnTo>
                  <a:lnTo>
                    <a:pt x="10084" y="21565"/>
                  </a:lnTo>
                  <a:lnTo>
                    <a:pt x="10422" y="21600"/>
                  </a:lnTo>
                  <a:lnTo>
                    <a:pt x="10786" y="21600"/>
                  </a:lnTo>
                  <a:close/>
                </a:path>
              </a:pathLst>
            </a:custGeom>
            <a:solidFill>
              <a:srgbClr val="FFFFCC">
                <a:alpha val="100000"/>
              </a:srgbClr>
            </a:solidFill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5063" name="Shape 192"/>
            <p:cNvSpPr/>
            <p:nvPr/>
          </p:nvSpPr>
          <p:spPr>
            <a:xfrm>
              <a:off x="192699" y="403848"/>
              <a:ext cx="224224" cy="408299"/>
            </a:xfrm>
            <a:custGeom>
              <a:avLst/>
              <a:gdLst/>
              <a:ahLst/>
              <a:cxnLst>
                <a:cxn ang="0">
                  <a:pos x="112112" y="204150"/>
                </a:cxn>
                <a:cxn ang="5898240">
                  <a:pos x="112112" y="204150"/>
                </a:cxn>
                <a:cxn ang="11796480">
                  <a:pos x="112112" y="204150"/>
                </a:cxn>
                <a:cxn ang="17694720">
                  <a:pos x="112112" y="204150"/>
                </a:cxn>
              </a:cxnLst>
              <a:pathLst>
                <a:path w="21600" h="21600">
                  <a:moveTo>
                    <a:pt x="6354" y="10918"/>
                  </a:moveTo>
                  <a:lnTo>
                    <a:pt x="4448" y="5578"/>
                  </a:lnTo>
                  <a:lnTo>
                    <a:pt x="1060" y="1305"/>
                  </a:lnTo>
                  <a:lnTo>
                    <a:pt x="0" y="235"/>
                  </a:lnTo>
                  <a:lnTo>
                    <a:pt x="4448" y="1424"/>
                  </a:lnTo>
                  <a:lnTo>
                    <a:pt x="7835" y="0"/>
                  </a:lnTo>
                  <a:lnTo>
                    <a:pt x="11647" y="1305"/>
                  </a:lnTo>
                  <a:lnTo>
                    <a:pt x="14610" y="0"/>
                  </a:lnTo>
                  <a:lnTo>
                    <a:pt x="17576" y="1186"/>
                  </a:lnTo>
                  <a:lnTo>
                    <a:pt x="21600" y="235"/>
                  </a:lnTo>
                  <a:lnTo>
                    <a:pt x="16304" y="6053"/>
                  </a:lnTo>
                  <a:lnTo>
                    <a:pt x="14822" y="10918"/>
                  </a:lnTo>
                  <a:moveTo>
                    <a:pt x="778" y="14359"/>
                  </a:moveTo>
                  <a:lnTo>
                    <a:pt x="20681" y="14359"/>
                  </a:lnTo>
                  <a:lnTo>
                    <a:pt x="20681" y="16852"/>
                  </a:lnTo>
                  <a:lnTo>
                    <a:pt x="778" y="16814"/>
                  </a:lnTo>
                  <a:lnTo>
                    <a:pt x="778" y="19226"/>
                  </a:lnTo>
                  <a:lnTo>
                    <a:pt x="20681" y="19304"/>
                  </a:lnTo>
                  <a:lnTo>
                    <a:pt x="20752" y="21600"/>
                  </a:lnTo>
                  <a:lnTo>
                    <a:pt x="848" y="21600"/>
                  </a:lnTo>
                </a:path>
              </a:pathLst>
            </a:custGeom>
            <a:noFill/>
            <a:ln w="57150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94" name="Shape 194"/>
          <p:cNvSpPr/>
          <p:nvPr/>
        </p:nvSpPr>
        <p:spPr>
          <a:xfrm>
            <a:off x="2004060" y="2085975"/>
            <a:ext cx="8742045" cy="1814830"/>
          </a:xfrm>
          <a:prstGeom prst="rect">
            <a:avLst/>
          </a:prstGeom>
          <a:ln w="12700">
            <a:miter lim="400000"/>
          </a:ln>
          <a:effectLst>
            <a:outerShdw blurRad="38100" dist="20000" dir="7020000" rotWithShape="0">
              <a:srgbClr val="FFFFFF">
                <a:alpha val="38000"/>
              </a:srgbClr>
            </a:outerShdw>
          </a:effec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回答问题：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华文细黑"/>
                <a:ea typeface="华文细黑"/>
                <a:cs typeface="华文细黑"/>
                <a:sym typeface="华文细黑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1.  对</a:t>
            </a:r>
            <a:r>
              <a:rPr kumimoji="0" 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幼儿教师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来说，怎么做才能让</a:t>
            </a:r>
            <a:r>
              <a:rPr kumimoji="0" lang="zh-C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孩子们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  <a:sym typeface="华文细黑"/>
              </a:rPr>
              <a:t>安静地学习？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  <a:sym typeface="华文细黑"/>
            </a:endParaRPr>
          </a:p>
        </p:txBody>
      </p:sp>
      <p:sp>
        <p:nvSpPr>
          <p:cNvPr id="45061" name="Shape 195"/>
          <p:cNvSpPr/>
          <p:nvPr/>
        </p:nvSpPr>
        <p:spPr>
          <a:xfrm>
            <a:off x="2004060" y="4725670"/>
            <a:ext cx="8926195" cy="521970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rIns="45719">
            <a:spAutoFit/>
          </a:bodyPr>
          <a:p>
            <a:pPr marL="455930" indent="-455930" eaLnBrk="1">
              <a:buSzPct val="100000"/>
              <a:buAutoNum type="arabicPeriod" startAt="2"/>
            </a:pPr>
            <a:r>
              <a:rPr lang="zh-CN" altLang="en-US" sz="2800">
                <a:latin typeface="华文细黑" pitchFamily="2" charset="-122"/>
                <a:ea typeface="华文细黑" pitchFamily="2" charset="-122"/>
                <a:sym typeface="华文细黑" pitchFamily="2" charset="-122"/>
              </a:rPr>
              <a:t>如果孩子学习不太好，父母最好用什么方式教育他们？</a:t>
            </a:r>
            <a:endParaRPr lang="zh-CN" altLang="en-US" sz="2800">
              <a:latin typeface="华文细黑" pitchFamily="2" charset="-122"/>
              <a:ea typeface="华文细黑" pitchFamily="2" charset="-122"/>
              <a:sym typeface="华文细黑" pitchFamily="2" charset="-122"/>
            </a:endParaRPr>
          </a:p>
        </p:txBody>
      </p:sp>
    </p:spTree>
  </p:cSld>
  <p:clrMapOvr>
    <a:masterClrMapping/>
  </p:clrMapOvr>
  <p:transition spd="slow"/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8016</Words>
  <Application>WPS 演示</Application>
  <PresentationFormat>寬螢幕</PresentationFormat>
  <Paragraphs>1088</Paragraphs>
  <Slides>93</Slides>
  <Notes>75</Notes>
  <HiddenSlides>0</HiddenSlides>
  <MMClips>6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93</vt:i4>
      </vt:variant>
    </vt:vector>
  </HeadingPairs>
  <TitlesOfParts>
    <vt:vector size="121" baseType="lpstr">
      <vt:lpstr>Arial</vt:lpstr>
      <vt:lpstr>宋体</vt:lpstr>
      <vt:lpstr>Wingdings</vt:lpstr>
      <vt:lpstr>Calibri</vt:lpstr>
      <vt:lpstr>黑体</vt:lpstr>
      <vt:lpstr>华文细黑</vt:lpstr>
      <vt:lpstr>黑体-简</vt:lpstr>
      <vt:lpstr>宋体-简</vt:lpstr>
      <vt:lpstr>微软雅黑</vt:lpstr>
      <vt:lpstr>Arial Unicode MS</vt:lpstr>
      <vt:lpstr>Aptos Display</vt:lpstr>
      <vt:lpstr>苹方-简</vt:lpstr>
      <vt:lpstr>新細明體</vt:lpstr>
      <vt:lpstr>Aptos</vt:lpstr>
      <vt:lpstr>等线</vt:lpstr>
      <vt:lpstr>汉仪中等线KW</vt:lpstr>
      <vt:lpstr>等线 Light</vt:lpstr>
      <vt:lpstr>华文细黑</vt:lpstr>
      <vt:lpstr>Söhne</vt:lpstr>
      <vt:lpstr>Thonburi</vt:lpstr>
      <vt:lpstr>標楷體</vt:lpstr>
      <vt:lpstr>汉仪楷体简</vt:lpstr>
      <vt:lpstr>Times New Roman</vt:lpstr>
      <vt:lpstr>Apple Color Emoji</vt:lpstr>
      <vt:lpstr>儷宋 Pro</vt:lpstr>
      <vt:lpstr>Office 佈景主題</vt:lpstr>
      <vt:lpstr>1_Office 佈景主題</vt:lpstr>
      <vt:lpstr>2_Office 佈景主題</vt:lpstr>
      <vt:lpstr>第十五课  教育孩子的艺术</vt:lpstr>
      <vt:lpstr>聊聊你们的复活节假期见闻！</vt:lpstr>
      <vt:lpstr>课程安排</vt:lpstr>
      <vt:lpstr>PowerPoint 演示文稿</vt:lpstr>
      <vt:lpstr>V.起来</vt:lpstr>
      <vt:lpstr>V.起来</vt:lpstr>
      <vt:lpstr>V.起来</vt:lpstr>
      <vt:lpstr>PowerPoint 演示文稿</vt:lpstr>
      <vt:lpstr>V.起来</vt:lpstr>
      <vt:lpstr>V.起来</vt:lpstr>
      <vt:lpstr>V.起来</vt:lpstr>
      <vt:lpstr>你从什么时候开始有零花钱的？</vt:lpstr>
      <vt:lpstr>V.起来</vt:lpstr>
      <vt:lpstr>V.起来</vt:lpstr>
      <vt:lpstr>PowerPoint 演示文稿</vt:lpstr>
      <vt:lpstr>PowerPoint 演示文稿</vt:lpstr>
      <vt:lpstr>PowerPoint 演示文稿</vt:lpstr>
      <vt:lpstr>第十五课 教育孩子的艺术</vt:lpstr>
      <vt:lpstr>PowerPoint 演示文稿</vt:lpstr>
      <vt:lpstr>弄 V.</vt:lpstr>
      <vt:lpstr>弄 V.</vt:lpstr>
      <vt:lpstr>弄 V.</vt:lpstr>
      <vt:lpstr>弄 V.</vt:lpstr>
      <vt:lpstr>弄 V.</vt:lpstr>
      <vt:lpstr>弄 V.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看视频 你理解什么是“教育孩子的艺术”了吗？</vt:lpstr>
      <vt:lpstr>第十五课  教育孩子的艺术</vt:lpstr>
      <vt:lpstr>PowerPoint 演示文稿</vt:lpstr>
      <vt:lpstr>管理 v.</vt:lpstr>
      <vt:lpstr>管理 v.</vt:lpstr>
      <vt:lpstr>管理 v.</vt:lpstr>
      <vt:lpstr>整理 v.</vt:lpstr>
      <vt:lpstr>整理 v.</vt:lpstr>
      <vt:lpstr>父母帮你整理房间吗？</vt:lpstr>
      <vt:lpstr>表扬 v.</vt:lpstr>
      <vt:lpstr>表扬 v.</vt:lpstr>
      <vt:lpstr>批评 v.</vt:lpstr>
      <vt:lpstr>批评 v.</vt:lpstr>
      <vt:lpstr>批评 v.</vt:lpstr>
      <vt:lpstr>来 V.</vt:lpstr>
      <vt:lpstr>敲 V.</vt:lpstr>
      <vt:lpstr>故意 ADV.</vt:lpstr>
      <vt:lpstr>故意 ADV.</vt:lpstr>
      <vt:lpstr>护士 N.		打针 V.</vt:lpstr>
      <vt:lpstr>医生在做什么呢？</vt:lpstr>
      <vt:lpstr>PowerPoint 演示文稿</vt:lpstr>
      <vt:lpstr>PowerPoint 演示文稿</vt:lpstr>
      <vt:lpstr>怀疑 V.</vt:lpstr>
      <vt:lpstr>千万 adv.</vt:lpstr>
      <vt:lpstr>千万 adv.</vt:lpstr>
      <vt:lpstr>千万 adv.	一定 adv.</vt:lpstr>
      <vt:lpstr>千万 adv.	一定 adv.</vt:lpstr>
      <vt:lpstr>千万 adv.	一定 adv.</vt:lpstr>
      <vt:lpstr>千万 adv.	一定 adv.</vt:lpstr>
      <vt:lpstr>千万 adv.	一定 adv.</vt:lpstr>
      <vt:lpstr>千万 adv.	一定 adv.</vt:lpstr>
      <vt:lpstr>千万 adv.	一定 adv.</vt:lpstr>
      <vt:lpstr>千万 adv.	一定 adj.</vt:lpstr>
      <vt:lpstr>千万 adv.	一定 adv.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第十五课  教育孩子的艺术</vt:lpstr>
      <vt:lpstr>PowerPoint 演示文稿</vt:lpstr>
      <vt:lpstr>骗 V.</vt:lpstr>
      <vt:lpstr>骗 V.</vt:lpstr>
      <vt:lpstr>骗 V.</vt:lpstr>
      <vt:lpstr>PowerPoint 演示文稿</vt:lpstr>
      <vt:lpstr>PowerPoint 演示文稿</vt:lpstr>
      <vt:lpstr>第十五课  教育孩子的艺术</vt:lpstr>
      <vt:lpstr>PowerPoint 演示文稿</vt:lpstr>
      <vt:lpstr>左右 N.</vt:lpstr>
      <vt:lpstr>PowerPoint 演示文稿</vt:lpstr>
      <vt:lpstr>PowerPoint 演示文稿</vt:lpstr>
      <vt:lpstr>合适 ADJ.</vt:lpstr>
      <vt:lpstr>合适 ADJ.</vt:lpstr>
      <vt:lpstr>合适 ADJ.</vt:lpstr>
      <vt:lpstr>合适 ADJ.</vt:lpstr>
      <vt:lpstr>合适 ADJ.</vt:lpstr>
      <vt:lpstr>骄傲 ADJ.</vt:lpstr>
      <vt:lpstr>骄傲 ADJ.</vt:lpstr>
      <vt:lpstr>害羞 V.</vt:lpstr>
      <vt:lpstr>害羞 V.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3/19</dc:title>
  <dc:creator>施鑫午</dc:creator>
  <cp:lastModifiedBy>WPS_1337180402</cp:lastModifiedBy>
  <cp:revision>61</cp:revision>
  <dcterms:created xsi:type="dcterms:W3CDTF">2024-04-09T07:19:51Z</dcterms:created>
  <dcterms:modified xsi:type="dcterms:W3CDTF">2024-04-09T07:19:51Z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0002667FD8CA9F7270C41166F84DF6E4_42</vt:lpwstr>
  </property>
  <property fmtid="{D5CDD505-2E9C-101B-9397-08002B2CF9AE}" pid="3" name="KSOProductBuildVer">
    <vt:lpwstr>2052-6.5.2.8766</vt:lpwstr>
  </property>
</Properties>
</file>