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7"/>
  </p:notesMasterIdLst>
  <p:sldIdLst>
    <p:sldId id="2291" r:id="rId4"/>
    <p:sldId id="2292" r:id="rId5"/>
    <p:sldId id="2346" r:id="rId6"/>
    <p:sldId id="2347" r:id="rId8"/>
    <p:sldId id="2348" r:id="rId9"/>
    <p:sldId id="2349" r:id="rId10"/>
    <p:sldId id="2350" r:id="rId11"/>
    <p:sldId id="2351" r:id="rId12"/>
    <p:sldId id="2352" r:id="rId13"/>
    <p:sldId id="2353" r:id="rId14"/>
    <p:sldId id="2354" r:id="rId15"/>
    <p:sldId id="2355" r:id="rId16"/>
    <p:sldId id="1844" r:id="rId17"/>
    <p:sldId id="1845" r:id="rId18"/>
    <p:sldId id="2356" r:id="rId19"/>
    <p:sldId id="2304" r:id="rId20"/>
    <p:sldId id="2305" r:id="rId21"/>
    <p:sldId id="2303" r:id="rId22"/>
    <p:sldId id="2357" r:id="rId23"/>
    <p:sldId id="1849" r:id="rId24"/>
    <p:sldId id="1852" r:id="rId25"/>
    <p:sldId id="1853" r:id="rId26"/>
    <p:sldId id="2359" r:id="rId27"/>
    <p:sldId id="1855" r:id="rId28"/>
    <p:sldId id="1856" r:id="rId29"/>
    <p:sldId id="2412" r:id="rId30"/>
    <p:sldId id="1862" r:id="rId31"/>
    <p:sldId id="2360" r:id="rId32"/>
    <p:sldId id="2361" r:id="rId33"/>
    <p:sldId id="2362" r:id="rId34"/>
    <p:sldId id="2364" r:id="rId35"/>
    <p:sldId id="2365" r:id="rId36"/>
    <p:sldId id="2294" r:id="rId37"/>
    <p:sldId id="2296" r:id="rId38"/>
    <p:sldId id="2295" r:id="rId39"/>
    <p:sldId id="2298" r:id="rId40"/>
    <p:sldId id="2299" r:id="rId41"/>
    <p:sldId id="2300" r:id="rId42"/>
    <p:sldId id="1888" r:id="rId43"/>
    <p:sldId id="1889" r:id="rId44"/>
    <p:sldId id="1894" r:id="rId45"/>
    <p:sldId id="1895" r:id="rId46"/>
    <p:sldId id="1896" r:id="rId47"/>
    <p:sldId id="1897" r:id="rId48"/>
    <p:sldId id="1898" r:id="rId49"/>
    <p:sldId id="2452" r:id="rId50"/>
    <p:sldId id="1901" r:id="rId51"/>
    <p:sldId id="1902" r:id="rId52"/>
    <p:sldId id="1903" r:id="rId53"/>
    <p:sldId id="1910" r:id="rId54"/>
    <p:sldId id="1911" r:id="rId55"/>
    <p:sldId id="1915" r:id="rId56"/>
    <p:sldId id="1916" r:id="rId57"/>
    <p:sldId id="2306" r:id="rId58"/>
    <p:sldId id="2310" r:id="rId59"/>
    <p:sldId id="2307" r:id="rId60"/>
    <p:sldId id="2308" r:id="rId61"/>
    <p:sldId id="2309" r:id="rId62"/>
    <p:sldId id="2367" r:id="rId63"/>
    <p:sldId id="2368" r:id="rId64"/>
    <p:sldId id="2369" r:id="rId65"/>
    <p:sldId id="2413" r:id="rId66"/>
    <p:sldId id="2414" r:id="rId67"/>
    <p:sldId id="2370" r:id="rId6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47" autoAdjust="0"/>
  </p:normalViewPr>
  <p:slideViewPr>
    <p:cSldViewPr snapToGrid="0">
      <p:cViewPr varScale="1">
        <p:scale>
          <a:sx n="74" d="100"/>
          <a:sy n="74" d="100"/>
        </p:scale>
        <p:origin x="1042"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notesMaster" Target="notesMasters/notesMaster1.xml"/><Relationship Id="rId69" Type="http://schemas.openxmlformats.org/officeDocument/2006/relationships/presProps" Target="presProps.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F9070-1657-451E-8BFC-A6E754EC4A19}" type="datetimeFigureOut">
              <a:rPr lang="zh-TW" altLang="en-US" smtClean="0"/>
            </a:fld>
            <a:endParaRPr lang="zh-TW" altLang="en-US" dirty="0"/>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80A06-7AC2-46AA-936B-D875ABD9AA9B}" type="slidenum">
              <a:rPr lang="zh-TW" altLang="en-US" smtClean="0"/>
            </a:fld>
            <a:endParaRPr lang="zh-TW"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333333"/>
                </a:solidFill>
                <a:effectLst/>
                <a:latin typeface="Microsoft Yahei" panose="020B0503020204020204" pitchFamily="34" charset="-122"/>
                <a:ea typeface="Microsoft Yahei" panose="020B0503020204020204" pitchFamily="34" charset="-122"/>
              </a:rPr>
              <a:t>快而清楚</a:t>
            </a:r>
            <a:endParaRPr lang="zh-TW" altLang="en-US" dirty="0"/>
          </a:p>
        </p:txBody>
      </p:sp>
      <p:sp>
        <p:nvSpPr>
          <p:cNvPr id="4" name="投影片編號版面配置區 3"/>
          <p:cNvSpPr>
            <a:spLocks noGrp="1"/>
          </p:cNvSpPr>
          <p:nvPr>
            <p:ph type="sldNum" sz="quarter" idx="5"/>
          </p:nvPr>
        </p:nvSpPr>
        <p:spPr/>
        <p:txBody>
          <a:bodyPr/>
          <a:lstStyle/>
          <a:p>
            <a:fld id="{B8880A06-7AC2-46AA-936B-D875ABD9AA9B}" type="slidenum">
              <a:rPr lang="zh-TW" altLang="en-US" smtClean="0"/>
            </a:fld>
            <a:endParaRPr lang="zh-TW"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认识这个字的人很少，老师也不</a:t>
            </a:r>
            <a:r>
              <a:rPr lang="zh-CN" altLang="en-US"/>
              <a:t>认识。</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TW" altLang="en-US"/>
          </a:p>
        </p:txBody>
      </p:sp>
      <p:sp>
        <p:nvSpPr>
          <p:cNvPr id="3" name="副標題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Shape 20"/>
          <p:cNvSpPr>
            <a:spLocks noGrp="1"/>
          </p:cNvSpPr>
          <p:nvPr>
            <p:ph type="title" hasCustomPrompt="1"/>
          </p:nvPr>
        </p:nvSpPr>
        <p:spPr>
          <a:prstGeom prst="rect">
            <a:avLst/>
          </a:prstGeom>
        </p:spPr>
        <p:txBody>
          <a:bodyPr/>
          <a:lstStyle/>
          <a:p>
            <a:r>
              <a:t>标题文本</a:t>
            </a:r>
          </a:p>
        </p:txBody>
      </p:sp>
      <p:sp>
        <p:nvSpPr>
          <p:cNvPr id="21" name="Shape 21"/>
          <p:cNvSpPr>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 name="灯片编号占位符 1"/>
          <p:cNvSpPr>
            <a:spLocks noGrp="1"/>
          </p:cNvSpPr>
          <p:nvPr>
            <p:ph type="sldNum" sz="quarter" idx="10"/>
          </p:nvPr>
        </p:nvSpPr>
        <p:spPr/>
        <p:txBody>
          <a:bodyPr/>
          <a:p>
            <a:pPr lvl="0" eaLnBrk="1"/>
            <a:fld id="{9A0DB2DC-4C9A-4742-B13C-FB6460FD3503}" type="slidenum">
              <a:rPr lang="zh-CN" altLang="zh-CN" dirty="0">
                <a:sym typeface="Calibri" panose="020F0702030404030204" charset="0"/>
              </a:rPr>
            </a:fld>
            <a:endParaRPr lang="zh-CN" altLang="zh-CN" dirty="0">
              <a:latin typeface="Helvetica" pitchFamily="34" charset="0"/>
              <a:sym typeface="Calibri" panose="020F0702030404030204" charset="0"/>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TW" altLang="en-US"/>
          </a:p>
        </p:txBody>
      </p:sp>
      <p:sp>
        <p:nvSpPr>
          <p:cNvPr id="3" name="副標題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7" name="日期版面配置區 6"/>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日期版面配置區 2"/>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Shape 20"/>
          <p:cNvSpPr>
            <a:spLocks noGrp="1"/>
          </p:cNvSpPr>
          <p:nvPr>
            <p:ph type="title" hasCustomPrompt="1"/>
          </p:nvPr>
        </p:nvSpPr>
        <p:spPr>
          <a:prstGeom prst="rect">
            <a:avLst/>
          </a:prstGeom>
        </p:spPr>
        <p:txBody>
          <a:bodyPr/>
          <a:lstStyle/>
          <a:p>
            <a:r>
              <a:t>标题文本</a:t>
            </a:r>
          </a:p>
        </p:txBody>
      </p:sp>
      <p:sp>
        <p:nvSpPr>
          <p:cNvPr id="21" name="Shape 21"/>
          <p:cNvSpPr>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 name="灯片编号占位符 1"/>
          <p:cNvSpPr>
            <a:spLocks noGrp="1"/>
          </p:cNvSpPr>
          <p:nvPr>
            <p:ph type="sldNum" sz="quarter" idx="10"/>
          </p:nvPr>
        </p:nvSpPr>
        <p:spPr/>
        <p:txBody>
          <a:bodyPr/>
          <a:p>
            <a:pPr lvl="0" eaLnBrk="1"/>
            <a:fld id="{9A0DB2DC-4C9A-4742-B13C-FB6460FD3503}" type="slidenum">
              <a:rPr lang="zh-CN" altLang="zh-CN" dirty="0">
                <a:sym typeface="Calibri" panose="020F0702030404030204" charset="0"/>
              </a:rPr>
            </a:fld>
            <a:endParaRPr lang="zh-CN" altLang="zh-CN" dirty="0">
              <a:latin typeface="Helvetica" pitchFamily="34" charset="0"/>
              <a:sym typeface="Calibri" panose="020F0702030404030204" charset="0"/>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endParaRPr lang="zh-TW" altLang="en-US"/>
          </a:p>
        </p:txBody>
      </p:sp>
      <p:sp>
        <p:nvSpPr>
          <p:cNvPr id="4" name="日期版面配置區 3"/>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endParaRPr lang="zh-TW" altLang="en-US"/>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7" name="日期版面配置區 6"/>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a:p>
        </p:txBody>
      </p:sp>
      <p:sp>
        <p:nvSpPr>
          <p:cNvPr id="3" name="日期版面配置區 2"/>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endParaRPr lang="zh-TW" altLang="en-US"/>
          </a:p>
        </p:txBody>
      </p:sp>
      <p:sp>
        <p:nvSpPr>
          <p:cNvPr id="5" name="日期版面配置區 4"/>
          <p:cNvSpPr>
            <a:spLocks noGrp="1"/>
          </p:cNvSpPr>
          <p:nvPr>
            <p:ph type="dt" sz="half" idx="10"/>
          </p:nvPr>
        </p:nvSpPr>
        <p:spPr/>
        <p:txBody>
          <a:bodyPr/>
          <a:lstStyle/>
          <a:p>
            <a:fld id="{F22F2A8A-8F63-4558-9316-0552651B4252}" type="datetimeFigureOut">
              <a:rPr lang="zh-TW" altLang="en-US" smtClean="0"/>
            </a:fld>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C3F04A8-64A7-4B48-A3A0-F3EB11ED6146}" type="slidenum">
              <a:rPr lang="zh-TW" altLang="en-US" smtClean="0"/>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F04A8-64A7-4B48-A3A0-F3EB11ED6146}" type="slidenum">
              <a:rPr lang="zh-TW" altLang="en-US" smtClean="0"/>
            </a:fld>
            <a:endParaRPr lang="zh-TW"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F2A8A-8F63-4558-9316-0552651B4252}" type="datetimeFigureOut">
              <a:rPr lang="zh-TW" altLang="en-US" smtClean="0"/>
            </a:fld>
            <a:endParaRPr lang="zh-TW" altLang="en-US" dirty="0"/>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F04A8-64A7-4B48-A3A0-F3EB11ED6146}" type="slidenum">
              <a:rPr lang="zh-TW" altLang="en-US" smtClean="0"/>
            </a:fld>
            <a:endParaRPr lang="zh-TW"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39532;&#36187;&#21147;&#20811;&#22823;&#23398;/Dril/&#31532;&#19968;&#21608;/&#12304;&#20013;&#22269;&#21315;&#24180;&#32477;&#25216;&#12305;&#25171;&#26641;&#33457;-&#12304;&#20013;&#22269;&#21315;&#24180;&#32477;&#25216;_&#25171;&#26641;&#33457;_&#65306;&#25381;&#27922;&#38081;&#27700;&#22766;-YouTube&#31934;&#24425;&#35270;&#39057;&#30340;&#31186;&#25293;%5b1080P%5d.flv" TargetMode="Externa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tags" Target="../tags/tag2.xml"/><Relationship Id="rId1"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jpeg"/><Relationship Id="rId2" Type="http://schemas.microsoft.com/office/2007/relationships/hdphoto" Target="../media/image46.wdp"/><Relationship Id="rId1"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GI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 name="Shape 112"/>
          <p:cNvSpPr>
            <a:spLocks noGrp="1"/>
          </p:cNvSpPr>
          <p:nvPr>
            <p:ph type="title" hasCustomPrompt="1"/>
          </p:nvPr>
        </p:nvSpPr>
        <p:spPr>
          <a:xfrm>
            <a:off x="1524000" y="2916238"/>
            <a:ext cx="9144000" cy="798513"/>
          </a:xfrm>
        </p:spPr>
        <p:txBody>
          <a:bodyPr vert="horz" wrap="square" lIns="45718" tIns="45718" rIns="45718" bIns="45718" numCol="1" anchor="t" anchorCtr="0" compatLnSpc="1">
            <a:normAutofit fontScale="90000"/>
          </a:bodyPr>
          <a:lstStyle>
            <a:lvl1pPr defTabSz="868680">
              <a:defRPr sz="450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68680" rtl="0" eaLnBrk="1" fontAlgn="auto" latinLnBrk="0" hangingPunct="1">
              <a:lnSpc>
                <a:spcPct val="100000"/>
              </a:lnSpc>
              <a:spcBef>
                <a:spcPts val="0"/>
              </a:spcBef>
              <a:spcAft>
                <a:spcPts val="0"/>
              </a:spcAft>
              <a:buClrTx/>
              <a:buSzTx/>
              <a:buFontTx/>
              <a:buNone/>
              <a:defRPr/>
            </a:pPr>
            <a:r>
              <a:rPr kumimoji="0" sz="4500"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第十一课  读书好，读好书，好读书</a:t>
            </a:r>
            <a:br>
              <a:rPr kumimoji="0" sz="4500"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br>
            <a:endParaRPr kumimoji="0" lang="zh-CN" altLang="en-US" sz="8890"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
        <p:nvSpPr>
          <p:cNvPr id="113" name="Shape 113"/>
          <p:cNvSpPr/>
          <p:nvPr/>
        </p:nvSpPr>
        <p:spPr>
          <a:xfrm>
            <a:off x="1524000" y="1061403"/>
            <a:ext cx="9144000" cy="1353820"/>
          </a:xfrm>
          <a:prstGeom prst="rect">
            <a:avLst/>
          </a:prstGeom>
          <a:ln w="12700">
            <a:miter lim="400000"/>
          </a:ln>
        </p:spPr>
        <p:txBody>
          <a:bodyPr lIns="0" tIns="0" rIns="0" bIns="0" anchor="ctr">
            <a:spAutoFit/>
          </a:bodyPr>
          <a:lstStyle/>
          <a:p>
            <a:pPr marL="0" marR="0" lvl="0" indent="0" algn="ctr" defTabSz="914400" rtl="0" eaLnBrk="1" fontAlgn="auto" latinLnBrk="0" hangingPunct="0">
              <a:lnSpc>
                <a:spcPct val="110000"/>
              </a:lnSpc>
              <a:spcBef>
                <a:spcPts val="0"/>
              </a:spcBef>
              <a:spcAft>
                <a:spcPts val="0"/>
              </a:spcAft>
              <a:buClrTx/>
              <a:buSzTx/>
              <a:buFontTx/>
              <a:buNone/>
              <a:defRPr sz="4000">
                <a:solidFill>
                  <a:srgbClr val="FEBDBE"/>
                </a:solidFill>
                <a:latin typeface="+mn-lt"/>
                <a:ea typeface="+mn-ea"/>
                <a:cs typeface="+mn-cs"/>
                <a:sym typeface="Calibri" panose="020F0702030404030204"/>
              </a:defRPr>
            </a:pPr>
            <a:r>
              <a:rPr kumimoji="0" sz="4000" b="0" i="0" u="none" strike="noStrike" kern="0" cap="none" spc="0" normalizeH="0" baseline="0" noProof="0">
                <a:ln>
                  <a:noFill/>
                </a:ln>
                <a:solidFill>
                  <a:srgbClr val="FEBDBE"/>
                </a:solidFill>
                <a:effectLst/>
                <a:uLnTx/>
                <a:uFillTx/>
                <a:latin typeface="+mn-lt"/>
                <a:ea typeface="+mn-ea"/>
                <a:cs typeface="+mn-cs"/>
                <a:sym typeface="Calibri" panose="020F0702030404030204"/>
              </a:rPr>
              <a:t>STANDARD COURSE </a:t>
            </a:r>
            <a:endParaRPr kumimoji="0" sz="4000" b="0" i="0" u="none" strike="noStrike" kern="0" cap="none" spc="0" normalizeH="0" baseline="0" noProof="0">
              <a:ln>
                <a:noFill/>
              </a:ln>
              <a:solidFill>
                <a:srgbClr val="FEBDBE"/>
              </a:solidFill>
              <a:effectLst/>
              <a:uLnTx/>
              <a:uFillTx/>
              <a:latin typeface="+mn-lt"/>
              <a:ea typeface="+mn-ea"/>
              <a:cs typeface="+mn-cs"/>
              <a:sym typeface="Calibri" panose="020F0702030404030204"/>
            </a:endParaRPr>
          </a:p>
          <a:p>
            <a:pPr marL="0" marR="0" lvl="0" indent="0" algn="ctr" defTabSz="914400" rtl="0" eaLnBrk="1" fontAlgn="auto" latinLnBrk="0" hangingPunct="0">
              <a:lnSpc>
                <a:spcPct val="110000"/>
              </a:lnSpc>
              <a:spcBef>
                <a:spcPts val="0"/>
              </a:spcBef>
              <a:spcAft>
                <a:spcPts val="0"/>
              </a:spcAft>
              <a:buClrTx/>
              <a:buSzTx/>
              <a:buFontTx/>
              <a:buNone/>
              <a:defRPr sz="4000">
                <a:solidFill>
                  <a:srgbClr val="FEBDBE"/>
                </a:solidFill>
                <a:latin typeface="+mn-lt"/>
                <a:ea typeface="+mn-ea"/>
                <a:cs typeface="+mn-cs"/>
                <a:sym typeface="Calibri" panose="020F0702030404030204"/>
              </a:defRPr>
            </a:pPr>
            <a:r>
              <a:rPr kumimoji="0" sz="4000" b="0" i="0" u="none" strike="noStrike" kern="0" cap="none" spc="0" normalizeH="0" baseline="0" noProof="0">
                <a:ln>
                  <a:noFill/>
                </a:ln>
                <a:solidFill>
                  <a:srgbClr val="FEBDBE"/>
                </a:solidFill>
                <a:effectLst/>
                <a:uLnTx/>
                <a:uFillTx/>
                <a:latin typeface="+mn-lt"/>
                <a:ea typeface="+mn-ea"/>
                <a:cs typeface="+mn-cs"/>
                <a:sym typeface="Calibri" panose="020F0702030404030204"/>
              </a:rPr>
              <a:t>HSK 4 A</a:t>
            </a:r>
            <a:endParaRPr kumimoji="0" sz="4000" b="0" i="0" u="none" strike="noStrike" kern="0" cap="none" spc="0" normalizeH="0" baseline="0" noProof="0">
              <a:ln>
                <a:noFill/>
              </a:ln>
              <a:solidFill>
                <a:srgbClr val="FEBDBE"/>
              </a:solidFill>
              <a:effectLst/>
              <a:uLnTx/>
              <a:uFillTx/>
              <a:latin typeface="+mn-lt"/>
              <a:ea typeface="+mn-ea"/>
              <a:cs typeface="+mn-cs"/>
              <a:sym typeface="Calibri" panose="020F0702030404030204"/>
            </a:endParaRPr>
          </a:p>
        </p:txBody>
      </p:sp>
      <p:sp>
        <p:nvSpPr>
          <p:cNvPr id="3076" name="Shape 114"/>
          <p:cNvSpPr/>
          <p:nvPr/>
        </p:nvSpPr>
        <p:spPr>
          <a:xfrm>
            <a:off x="1524000" y="4521200"/>
            <a:ext cx="9144000" cy="582295"/>
          </a:xfrm>
          <a:prstGeom prst="rect">
            <a:avLst/>
          </a:prstGeom>
          <a:noFill/>
          <a:ln w="12700">
            <a:noFill/>
          </a:ln>
        </p:spPr>
        <p:txBody>
          <a:bodyPr lIns="45718" tIns="45718" rIns="45718" bIns="45718">
            <a:spAutoFit/>
          </a:bodyPr>
          <a:p>
            <a:pPr algn="ctr" eaLnBrk="1"/>
            <a:r>
              <a:rPr lang="zh-CN" altLang="zh-CN" sz="3200" dirty="0">
                <a:solidFill>
                  <a:srgbClr val="A6A6A6"/>
                </a:solidFill>
                <a:latin typeface="Calibri" panose="020F0702030404030204" charset="0"/>
                <a:sym typeface="Calibri" panose="020F0702030404030204" charset="0"/>
              </a:rPr>
              <a:t>PartⅠ </a:t>
            </a:r>
            <a:r>
              <a:rPr lang="zh-CN" altLang="zh-CN" sz="3200" dirty="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zh-CN" sz="3200" dirty="0">
                <a:solidFill>
                  <a:srgbClr val="A6A6A6"/>
                </a:solidFill>
                <a:latin typeface="Calibri" panose="020F0702030404030204" charset="0"/>
                <a:ea typeface="宋体" panose="02010600030101010101" pitchFamily="2" charset="-122"/>
                <a:sym typeface="Calibri" panose="020F0702030404030204" charset="0"/>
              </a:rPr>
              <a:t> </a:t>
            </a:r>
            <a:r>
              <a:rPr lang="zh-CN" altLang="zh-CN" sz="3200" dirty="0">
                <a:solidFill>
                  <a:srgbClr val="A6A6A6"/>
                </a:solidFill>
                <a:latin typeface="Calibri" panose="020F0702030404030204" charset="0"/>
                <a:sym typeface="Calibri" panose="020F0702030404030204" charset="0"/>
              </a:rPr>
              <a:t>1</a:t>
            </a:r>
            <a:endParaRPr lang="zh-CN" altLang="zh-CN" sz="3200" dirty="0">
              <a:solidFill>
                <a:srgbClr val="A6A6A6"/>
              </a:solidFill>
              <a:latin typeface="Calibri" panose="020F0702030404030204" charset="0"/>
              <a:sym typeface="Calibri" panose="020F070203040403020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935605" y="476250"/>
            <a:ext cx="6320790" cy="4864735"/>
          </a:xfrm>
          <a:prstGeom prst="rect">
            <a:avLst/>
          </a:prstGeom>
        </p:spPr>
      </p:pic>
      <p:sp>
        <p:nvSpPr>
          <p:cNvPr id="3" name="文本框 2"/>
          <p:cNvSpPr txBox="1"/>
          <p:nvPr/>
        </p:nvSpPr>
        <p:spPr>
          <a:xfrm>
            <a:off x="1896745" y="5788025"/>
            <a:ext cx="8942070" cy="583565"/>
          </a:xfrm>
          <a:prstGeom prst="rect">
            <a:avLst/>
          </a:prstGeom>
          <a:noFill/>
        </p:spPr>
        <p:txBody>
          <a:bodyPr wrap="square" rtlCol="0">
            <a:spAutoFit/>
          </a:bodyPr>
          <a:p>
            <a:r>
              <a:rPr lang="zh-CN" altLang="en-US" sz="3200"/>
              <a:t>他的数学成绩非常厉害，经常在班级里排名第一。</a:t>
            </a:r>
            <a:endParaRPr lang="zh-CN" altLang="en-US" sz="3200"/>
          </a:p>
        </p:txBody>
      </p:sp>
      <p:sp>
        <p:nvSpPr>
          <p:cNvPr id="7" name="矩形 6"/>
          <p:cNvSpPr/>
          <p:nvPr/>
        </p:nvSpPr>
        <p:spPr>
          <a:xfrm>
            <a:off x="5195570" y="5663565"/>
            <a:ext cx="1121410" cy="6921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2690495" y="497205"/>
            <a:ext cx="6546215" cy="4351655"/>
          </a:xfrm>
          <a:prstGeom prst="rect">
            <a:avLst/>
          </a:prstGeom>
        </p:spPr>
      </p:pic>
      <p:sp>
        <p:nvSpPr>
          <p:cNvPr id="5" name="文本框 4"/>
          <p:cNvSpPr txBox="1"/>
          <p:nvPr/>
        </p:nvSpPr>
        <p:spPr>
          <a:xfrm>
            <a:off x="1495425" y="5336540"/>
            <a:ext cx="11029315" cy="1322070"/>
          </a:xfrm>
          <a:prstGeom prst="rect">
            <a:avLst/>
          </a:prstGeom>
          <a:noFill/>
        </p:spPr>
        <p:txBody>
          <a:bodyPr wrap="square" rtlCol="0">
            <a:spAutoFit/>
          </a:bodyPr>
          <a:p>
            <a:r>
              <a:rPr lang="zh-CN" altLang="en-US" sz="3200"/>
              <a:t>这位小姑娘弹钢琴弹得很厉害，每次演奏都让人</a:t>
            </a:r>
            <a:r>
              <a:rPr lang="zh-CN" altLang="en-US" sz="4800">
                <a:latin typeface="Aa楷书拼音" panose="02010600010101010101" charset="-122"/>
                <a:ea typeface="Aa楷书拼音" panose="02010600010101010101" charset="-122"/>
              </a:rPr>
              <a:t>惊叹</a:t>
            </a:r>
            <a:r>
              <a:rPr lang="zh-CN" altLang="en-US" sz="3200"/>
              <a:t>。</a:t>
            </a:r>
            <a:endParaRPr lang="zh-CN" altLang="en-US" sz="3200"/>
          </a:p>
          <a:p>
            <a:r>
              <a:rPr lang="en-US" altLang="zh-CN" sz="3200"/>
              <a:t>                                                                                       feel marvelled</a:t>
            </a:r>
            <a:endParaRPr lang="en-US" altLang="zh-CN" sz="3200"/>
          </a:p>
        </p:txBody>
      </p:sp>
      <p:sp>
        <p:nvSpPr>
          <p:cNvPr id="7" name="矩形 6"/>
          <p:cNvSpPr/>
          <p:nvPr/>
        </p:nvSpPr>
        <p:spPr>
          <a:xfrm>
            <a:off x="6316980" y="5336540"/>
            <a:ext cx="873760" cy="58293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2918460" y="571500"/>
            <a:ext cx="6749415" cy="4351655"/>
          </a:xfrm>
          <a:prstGeom prst="rect">
            <a:avLst/>
          </a:prstGeom>
        </p:spPr>
      </p:pic>
      <p:sp>
        <p:nvSpPr>
          <p:cNvPr id="5" name="文本框 4"/>
          <p:cNvSpPr txBox="1"/>
          <p:nvPr/>
        </p:nvSpPr>
        <p:spPr>
          <a:xfrm>
            <a:off x="306705" y="5336540"/>
            <a:ext cx="11578590" cy="1322070"/>
          </a:xfrm>
          <a:prstGeom prst="rect">
            <a:avLst/>
          </a:prstGeom>
          <a:noFill/>
        </p:spPr>
        <p:txBody>
          <a:bodyPr wrap="square" rtlCol="0">
            <a:spAutoFit/>
          </a:bodyPr>
          <a:p>
            <a:r>
              <a:rPr lang="zh-CN" altLang="en-US" sz="3200"/>
              <a:t>这个团队在解决问题方面非常厉害，总能找到</a:t>
            </a:r>
            <a:r>
              <a:rPr lang="zh-CN" altLang="en-US" sz="4800">
                <a:latin typeface="Aa楷书拼音" panose="02010600010101010101" charset="-122"/>
                <a:ea typeface="Aa楷书拼音" panose="02010600010101010101" charset="-122"/>
              </a:rPr>
              <a:t>创造性</a:t>
            </a:r>
            <a:r>
              <a:rPr lang="zh-CN" altLang="en-US" sz="3200"/>
              <a:t>的解决方案。</a:t>
            </a:r>
            <a:r>
              <a:rPr lang="en-US" altLang="zh-CN" sz="3200"/>
              <a:t>                                                                          creativeness</a:t>
            </a:r>
            <a:endParaRPr lang="en-US" altLang="zh-CN" sz="3200"/>
          </a:p>
        </p:txBody>
      </p:sp>
      <p:sp>
        <p:nvSpPr>
          <p:cNvPr id="7" name="矩形 6"/>
          <p:cNvSpPr/>
          <p:nvPr/>
        </p:nvSpPr>
        <p:spPr>
          <a:xfrm>
            <a:off x="5659120" y="5336540"/>
            <a:ext cx="873760" cy="58293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1256030" y="747395"/>
            <a:ext cx="1000442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你还能想到什么关于“厉害”的</a:t>
            </a:r>
            <a:r>
              <a:rPr lang="zh-CN" altLang="en-US" sz="4000" dirty="0"/>
              <a:t>句子？</a:t>
            </a:r>
            <a:endParaRPr lang="zh-CN" altLang="en-US" sz="4000" dirty="0"/>
          </a:p>
          <a:p>
            <a:pPr algn="ctr"/>
            <a:r>
              <a:rPr lang="zh-CN" altLang="en-US" sz="4000" dirty="0"/>
              <a:t>请说出两个正向的，两个负向</a:t>
            </a:r>
            <a:r>
              <a:rPr lang="zh-CN" altLang="en-US" sz="4000" dirty="0"/>
              <a:t>的。</a:t>
            </a:r>
            <a:endParaRPr lang="zh-CN" altLang="en-US" sz="4000" dirty="0"/>
          </a:p>
        </p:txBody>
      </p:sp>
      <p:sp>
        <p:nvSpPr>
          <p:cNvPr id="2" name="文本框 1"/>
          <p:cNvSpPr txBox="1"/>
          <p:nvPr/>
        </p:nvSpPr>
        <p:spPr>
          <a:xfrm>
            <a:off x="2048510" y="2686050"/>
            <a:ext cx="8420100" cy="3599815"/>
          </a:xfrm>
          <a:prstGeom prst="rect">
            <a:avLst/>
          </a:prstGeom>
          <a:noFill/>
        </p:spPr>
        <p:txBody>
          <a:bodyPr wrap="square" rtlCol="0">
            <a:spAutoFit/>
          </a:bodyPr>
          <a:p>
            <a:r>
              <a:rPr lang="zh-CN" altLang="en-US" sz="3600"/>
              <a:t>小明只有三岁，就可以唱一首完整的歌，非常</a:t>
            </a:r>
            <a:r>
              <a:rPr lang="zh-CN" altLang="en-US" sz="3600">
                <a:solidFill>
                  <a:srgbClr val="FF0000"/>
                </a:solidFill>
              </a:rPr>
              <a:t>厉害</a:t>
            </a:r>
            <a:r>
              <a:rPr lang="zh-CN" altLang="en-US" sz="3600"/>
              <a:t>。</a:t>
            </a:r>
            <a:endParaRPr lang="zh-CN" altLang="en-US" sz="3600"/>
          </a:p>
          <a:p>
            <a:endParaRPr lang="zh-CN" altLang="en-US" sz="3600"/>
          </a:p>
          <a:p>
            <a:r>
              <a:rPr lang="zh-CN" altLang="en-US" sz="3600"/>
              <a:t>他病得很</a:t>
            </a:r>
            <a:r>
              <a:rPr lang="zh-CN" altLang="en-US" sz="3600">
                <a:solidFill>
                  <a:srgbClr val="FF0000"/>
                </a:solidFill>
              </a:rPr>
              <a:t>厉害</a:t>
            </a:r>
            <a:r>
              <a:rPr lang="zh-CN" altLang="en-US" sz="3600"/>
              <a:t>，不能下床走动。</a:t>
            </a:r>
            <a:endParaRPr lang="zh-CN" altLang="en-US" sz="3600"/>
          </a:p>
          <a:p>
            <a:endParaRPr lang="zh-CN" altLang="en-US" sz="3600"/>
          </a:p>
          <a:p>
            <a:r>
              <a:rPr lang="zh-CN" altLang="en-US" sz="3600"/>
              <a:t>别惹</a:t>
            </a:r>
            <a:r>
              <a:rPr lang="en-US" altLang="zh-CN" sz="3600"/>
              <a:t>re</a:t>
            </a:r>
            <a:r>
              <a:rPr lang="zh-CN" altLang="en-US" sz="3600"/>
              <a:t>我，否则我给你点儿</a:t>
            </a:r>
            <a:r>
              <a:rPr lang="zh-CN" altLang="en-US" sz="3600">
                <a:solidFill>
                  <a:srgbClr val="FF0000"/>
                </a:solidFill>
              </a:rPr>
              <a:t>厉害</a:t>
            </a:r>
            <a:r>
              <a:rPr lang="zh-CN" altLang="en-US" sz="4800">
                <a:latin typeface="Aa楷书拼音" panose="02010600010101010101" charset="-122"/>
                <a:ea typeface="Aa楷书拼音" panose="02010600010101010101" charset="-122"/>
              </a:rPr>
              <a:t>瞧瞧</a:t>
            </a:r>
            <a:r>
              <a:rPr lang="zh-CN" altLang="en-US" sz="3600"/>
              <a:t>。</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449561" y="2596673"/>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a:t>
            </a:r>
            <a:r>
              <a:rPr lang="zh-CN" altLang="zh-TW" sz="4000" dirty="0"/>
              <a:t>在哪方面很厉害</a:t>
            </a:r>
            <a:r>
              <a:rPr lang="en-US" altLang="zh-TW" sz="4000" dirty="0"/>
              <a:t>?</a:t>
            </a:r>
            <a:endParaRPr lang="en-US" altLang="zh-TW" sz="4000" dirty="0"/>
          </a:p>
          <a:p>
            <a:pPr algn="ctr"/>
            <a:r>
              <a:rPr lang="zh-CN" altLang="en-US" sz="4000" dirty="0"/>
              <a:t>你的</a:t>
            </a:r>
            <a:r>
              <a:rPr lang="zh-CN" altLang="en-US" sz="4000" dirty="0"/>
              <a:t>朋友在哪方面</a:t>
            </a:r>
            <a:r>
              <a:rPr lang="zh-CN" altLang="en-US" sz="4000" dirty="0"/>
              <a:t>很厉害？</a:t>
            </a:r>
            <a:endParaRPr lang="zh-CN" altLang="en-US" sz="4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061085" y="561975"/>
            <a:ext cx="8237855" cy="5734685"/>
          </a:xfrm>
          <a:prstGeom prst="rect">
            <a:avLst/>
          </a:prstGeom>
        </p:spPr>
      </p:pic>
      <p:sp>
        <p:nvSpPr>
          <p:cNvPr id="5" name="矩形 4"/>
          <p:cNvSpPr/>
          <p:nvPr/>
        </p:nvSpPr>
        <p:spPr>
          <a:xfrm>
            <a:off x="9769475" y="1481455"/>
            <a:ext cx="1584325" cy="9404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平凡</a:t>
            </a:r>
            <a:endParaRPr lang="zh-CN" altLang="en-US"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5a791e5e37647e59320373432d329b0"/>
          <p:cNvPicPr>
            <a:picLocks noChangeAspect="1"/>
          </p:cNvPicPr>
          <p:nvPr/>
        </p:nvPicPr>
        <p:blipFill>
          <a:blip r:embed="rId1"/>
          <a:stretch>
            <a:fillRect/>
          </a:stretch>
        </p:blipFill>
        <p:spPr>
          <a:xfrm>
            <a:off x="1483360" y="172085"/>
            <a:ext cx="9410700" cy="6210300"/>
          </a:xfrm>
          <a:prstGeom prst="rect">
            <a:avLst/>
          </a:prstGeom>
        </p:spPr>
      </p:pic>
      <p:sp>
        <p:nvSpPr>
          <p:cNvPr id="5" name="矩形 4">
            <a:hlinkClick r:id="rId2" action="ppaction://hlinkfile"/>
          </p:cNvPr>
          <p:cNvSpPr/>
          <p:nvPr/>
        </p:nvSpPr>
        <p:spPr>
          <a:xfrm>
            <a:off x="4618355" y="4795520"/>
            <a:ext cx="3338195" cy="1199515"/>
          </a:xfrm>
          <a:prstGeom prst="rect">
            <a:avLst/>
          </a:prstGeom>
          <a:solidFill>
            <a:srgbClr val="000000">
              <a:alpha val="50000"/>
            </a:srgbClr>
          </a:solidFill>
          <a:ln>
            <a:noFill/>
          </a:ln>
        </p:spPr>
        <p:txBody>
          <a:bodyPr wrap="none" rtlCol="0" anchor="t">
            <a:noAutofit/>
          </a:bodyPr>
          <a:p>
            <a:pPr algn="ctr"/>
            <a:r>
              <a:rPr lang="zh-CN" altLang="en-US" sz="7200" b="1">
                <a:ln w="10160">
                  <a:solidFill>
                    <a:schemeClr val="accent5"/>
                  </a:solidFill>
                  <a:prstDash val="solid"/>
                </a:ln>
                <a:solidFill>
                  <a:srgbClr val="FFFFFF"/>
                </a:solidFill>
                <a:effectLst>
                  <a:outerShdw blurRad="38100" dist="22860" dir="5400000" algn="tl" rotWithShape="0">
                    <a:srgbClr val="000000">
                      <a:alpha val="30000"/>
                      <a:alpha val="30000"/>
                    </a:srgbClr>
                  </a:outerShdw>
                </a:effectLst>
              </a:rPr>
              <a:t>打铁花</a:t>
            </a:r>
            <a:endParaRPr lang="zh-CN" altLang="en-US" sz="7200" b="1">
              <a:ln w="10160">
                <a:solidFill>
                  <a:schemeClr val="accent5"/>
                </a:solidFill>
                <a:prstDash val="solid"/>
              </a:ln>
              <a:solidFill>
                <a:srgbClr val="FFFFFF"/>
              </a:solidFill>
              <a:effectLst>
                <a:outerShdw blurRad="38100" dist="22860" dir="5400000" algn="tl" rotWithShape="0">
                  <a:srgbClr val="000000">
                    <a:alpha val="30000"/>
                    <a:alpha val="30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413635"/>
            <a:ext cx="10515600" cy="1325563"/>
          </a:xfrm>
        </p:spPr>
        <p:txBody>
          <a:bodyPr/>
          <a:p>
            <a:r>
              <a:rPr lang="zh-CN" altLang="en-US"/>
              <a:t>你的国家有什么传统</a:t>
            </a:r>
            <a:r>
              <a:rPr lang="zh-CN" altLang="en-US"/>
              <a:t>技艺？</a:t>
            </a:r>
            <a:endParaRPr lang="zh-CN" altLang="en-US"/>
          </a:p>
        </p:txBody>
      </p:sp>
      <p:sp>
        <p:nvSpPr>
          <p:cNvPr id="4" name="标题 1"/>
          <p:cNvSpPr>
            <a:spLocks noGrp="1"/>
          </p:cNvSpPr>
          <p:nvPr>
            <p:custDataLst>
              <p:tags r:id="rId1"/>
            </p:custDataLst>
          </p:nvPr>
        </p:nvSpPr>
        <p:spPr>
          <a:xfrm>
            <a:off x="838200" y="4462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你认为应当有更多人学习这些技艺</a:t>
            </a:r>
            <a:r>
              <a:rPr lang="zh-CN" altLang="en-US"/>
              <a:t>吗？</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t>词语</a:t>
            </a:r>
            <a:r>
              <a:rPr lang="en-US" altLang="zh-TW" sz="5400" dirty="0"/>
              <a:t>.N</a:t>
            </a:r>
            <a:br>
              <a:rPr lang="en-US" altLang="zh-TW" sz="5400" dirty="0"/>
            </a:br>
            <a:endParaRPr lang="zh-TW" altLang="en-US" sz="5400" dirty="0"/>
          </a:p>
        </p:txBody>
      </p:sp>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他觉得多读一些书，像是报纸或小说等，能够帮助他学会新的</a:t>
            </a:r>
            <a:r>
              <a:rPr lang="zh-TW" altLang="en-US" sz="4000" dirty="0">
                <a:solidFill>
                  <a:srgbClr val="FF0000"/>
                </a:solidFill>
                <a:latin typeface="宋体" panose="02010600030101010101" pitchFamily="2" charset="-122"/>
                <a:ea typeface="宋体" panose="02010600030101010101" pitchFamily="2" charset="-122"/>
              </a:rPr>
              <a:t>词语</a:t>
            </a:r>
            <a:r>
              <a:rPr lang="zh-CN" altLang="zh-TW" sz="4000" dirty="0">
                <a:latin typeface="宋体" panose="02010600030101010101" pitchFamily="2" charset="-122"/>
                <a:ea typeface="宋体" panose="02010600030101010101" pitchFamily="2" charset="-122"/>
              </a:rPr>
              <a:t>。</a:t>
            </a:r>
            <a:endParaRPr lang="zh-CN" altLang="zh-TW" sz="4000" dirty="0">
              <a:latin typeface="宋体" panose="02010600030101010101" pitchFamily="2" charset="-122"/>
              <a:ea typeface="宋体" panose="02010600030101010101" pitchFamily="2" charset="-122"/>
            </a:endParaRPr>
          </a:p>
        </p:txBody>
      </p:sp>
      <p:pic>
        <p:nvPicPr>
          <p:cNvPr id="5122" name="Picture 2" descr="科學實證：專心閱讀１本書比同時讀多本書，忘得更快- Cheers快樂工作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04793" y="2785036"/>
            <a:ext cx="5834062" cy="3910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927090" y="158115"/>
            <a:ext cx="5243830" cy="3747770"/>
          </a:xfrm>
          <a:prstGeom prst="rect">
            <a:avLst/>
          </a:prstGeom>
        </p:spPr>
      </p:pic>
      <p:sp>
        <p:nvSpPr>
          <p:cNvPr id="5" name="文本框 4"/>
          <p:cNvSpPr txBox="1"/>
          <p:nvPr/>
        </p:nvSpPr>
        <p:spPr>
          <a:xfrm>
            <a:off x="1154430" y="4054475"/>
            <a:ext cx="9403715" cy="1783715"/>
          </a:xfrm>
          <a:prstGeom prst="rect">
            <a:avLst/>
          </a:prstGeom>
          <a:noFill/>
        </p:spPr>
        <p:txBody>
          <a:bodyPr wrap="square" rtlCol="0">
            <a:spAutoFit/>
          </a:bodyPr>
          <a:p>
            <a:r>
              <a:rPr lang="zh-CN" altLang="en-US" sz="4400">
                <a:sym typeface="+mn-ea"/>
              </a:rPr>
              <a:t>学好汉语需要</a:t>
            </a:r>
            <a:r>
              <a:rPr lang="zh-CN" altLang="en-US" sz="6600">
                <a:latin typeface="Aa楷书拼音" panose="02010600010101010101" charset="-122"/>
                <a:ea typeface="Aa楷书拼音" panose="02010600010101010101" charset="-122"/>
                <a:sym typeface="+mn-ea"/>
              </a:rPr>
              <a:t>掌握</a:t>
            </a:r>
            <a:r>
              <a:rPr lang="zh-CN" altLang="en-US" sz="4400">
                <a:sym typeface="+mn-ea"/>
              </a:rPr>
              <a:t>基本的语法知识。</a:t>
            </a:r>
            <a:endParaRPr lang="zh-CN" altLang="en-US" sz="4400">
              <a:sym typeface="+mn-ea"/>
            </a:endParaRPr>
          </a:p>
          <a:p>
            <a:r>
              <a:rPr lang="zh-CN" altLang="en-US" sz="4400">
                <a:sym typeface="+mn-ea"/>
              </a:rPr>
              <a:t> </a:t>
            </a:r>
            <a:r>
              <a:rPr lang="en-US" altLang="zh-CN" sz="4400">
                <a:sym typeface="+mn-ea"/>
              </a:rPr>
              <a:t>            have a good grasp of grammar</a:t>
            </a:r>
            <a:endParaRPr lang="zh-CN" altLang="en-US" sz="4400"/>
          </a:p>
        </p:txBody>
      </p:sp>
      <p:sp>
        <p:nvSpPr>
          <p:cNvPr id="6" name="矩形 5"/>
          <p:cNvSpPr/>
          <p:nvPr/>
        </p:nvSpPr>
        <p:spPr>
          <a:xfrm>
            <a:off x="7966075" y="4351655"/>
            <a:ext cx="2227580" cy="8743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Shape 116"/>
          <p:cNvSpPr/>
          <p:nvPr/>
        </p:nvSpPr>
        <p:spPr>
          <a:xfrm>
            <a:off x="2595563" y="487363"/>
            <a:ext cx="8072437" cy="705485"/>
          </a:xfrm>
          <a:prstGeom prst="rect">
            <a:avLst/>
          </a:prstGeom>
          <a:noFill/>
          <a:ln w="12700">
            <a:noFill/>
          </a:ln>
        </p:spPr>
        <p:txBody>
          <a:bodyPr lIns="45718" tIns="45718" rIns="45718" bIns="45718">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词汇（一）</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4099" name="Group 119"/>
          <p:cNvGrpSpPr/>
          <p:nvPr/>
        </p:nvGrpSpPr>
        <p:grpSpPr>
          <a:xfrm>
            <a:off x="1811338" y="228600"/>
            <a:ext cx="608012" cy="919163"/>
            <a:chOff x="0" y="0"/>
            <a:chExt cx="607421" cy="919827"/>
          </a:xfrm>
        </p:grpSpPr>
        <p:sp>
          <p:nvSpPr>
            <p:cNvPr id="117" name="Shape 117"/>
            <p:cNvSpPr/>
            <p:nvPr/>
          </p:nvSpPr>
          <p:spPr>
            <a:xfrm>
              <a:off x="0" y="0"/>
              <a:ext cx="607421" cy="919827"/>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sp>
          <p:nvSpPr>
            <p:cNvPr id="118" name="Shape 118"/>
            <p:cNvSpPr/>
            <p:nvPr/>
          </p:nvSpPr>
          <p:spPr>
            <a:xfrm>
              <a:off x="193487" y="403516"/>
              <a:ext cx="223619" cy="408283"/>
            </a:xfrm>
            <a:custGeom>
              <a:avLst/>
              <a:gdLst/>
              <a:ahLst/>
              <a:cxnLst>
                <a:cxn ang="0">
                  <a:pos x="wd2" y="hd2"/>
                </a:cxn>
                <a:cxn ang="5400000">
                  <a:pos x="wd2" y="hd2"/>
                </a:cxn>
                <a:cxn ang="10800000">
                  <a:pos x="wd2" y="hd2"/>
                </a:cxn>
                <a:cxn ang="16200000">
                  <a:pos x="wd2" y="hd2"/>
                </a:cxn>
              </a:cxnLst>
              <a:rect l="0" t="0" r="r" b="b"/>
              <a:pathLst>
                <a:path w="21600" h="21600" extrusionOk="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grpSp>
      <p:sp>
        <p:nvSpPr>
          <p:cNvPr id="120" name="Shape 120"/>
          <p:cNvSpPr/>
          <p:nvPr/>
        </p:nvSpPr>
        <p:spPr>
          <a:xfrm>
            <a:off x="6546850" y="1892300"/>
            <a:ext cx="1325245"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adj. fluent</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900238"/>
            <a:ext cx="6997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流利</a:t>
            </a:r>
            <a:endParaRPr lang="zh-CN" altLang="zh-CN" sz="2400" dirty="0">
              <a:latin typeface="华文细黑" pitchFamily="2" charset="-122"/>
              <a:ea typeface="华文细黑" pitchFamily="2" charset="-122"/>
              <a:sym typeface="华文细黑" pitchFamily="2" charset="-122"/>
            </a:endParaRPr>
          </a:p>
        </p:txBody>
      </p:sp>
      <p:sp>
        <p:nvSpPr>
          <p:cNvPr id="122" name="Shape 122"/>
          <p:cNvSpPr/>
          <p:nvPr/>
        </p:nvSpPr>
        <p:spPr>
          <a:xfrm>
            <a:off x="6562725" y="2667000"/>
            <a:ext cx="2764790"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adj. awesome, serious</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679700"/>
            <a:ext cx="6997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厉害</a:t>
            </a:r>
            <a:endParaRPr lang="zh-CN" altLang="zh-CN" sz="2400" dirty="0">
              <a:latin typeface="华文细黑" pitchFamily="2" charset="-122"/>
              <a:ea typeface="华文细黑" pitchFamily="2" charset="-122"/>
              <a:sym typeface="华文细黑" pitchFamily="2" charset="-122"/>
            </a:endParaRPr>
          </a:p>
        </p:txBody>
      </p:sp>
      <p:sp>
        <p:nvSpPr>
          <p:cNvPr id="124" name="Shape 124"/>
          <p:cNvSpPr/>
          <p:nvPr/>
        </p:nvSpPr>
        <p:spPr>
          <a:xfrm>
            <a:off x="6562725" y="3454400"/>
            <a:ext cx="1494790"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n. grammar</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573338" y="3462338"/>
            <a:ext cx="6997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语法</a:t>
            </a:r>
            <a:endParaRPr lang="zh-CN" altLang="zh-CN" sz="2400" dirty="0">
              <a:latin typeface="华文细黑" pitchFamily="2" charset="-122"/>
              <a:ea typeface="华文细黑" pitchFamily="2" charset="-122"/>
              <a:sym typeface="华文细黑" pitchFamily="2" charset="-122"/>
            </a:endParaRPr>
          </a:p>
        </p:txBody>
      </p:sp>
      <p:sp>
        <p:nvSpPr>
          <p:cNvPr id="126" name="Shape 126"/>
          <p:cNvSpPr/>
          <p:nvPr/>
        </p:nvSpPr>
        <p:spPr>
          <a:xfrm>
            <a:off x="6562725" y="4229100"/>
            <a:ext cx="2644775"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adj. accurate, precise</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4237038"/>
            <a:ext cx="6997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准确</a:t>
            </a:r>
            <a:endParaRPr lang="zh-CN" altLang="zh-CN" sz="2400" dirty="0">
              <a:latin typeface="华文细黑" pitchFamily="2" charset="-122"/>
              <a:ea typeface="华文细黑" pitchFamily="2" charset="-122"/>
              <a:sym typeface="华文细黑" pitchFamily="2" charset="-122"/>
            </a:endParaRPr>
          </a:p>
        </p:txBody>
      </p:sp>
      <p:sp>
        <p:nvSpPr>
          <p:cNvPr id="128" name="Shape 128"/>
          <p:cNvSpPr/>
          <p:nvPr/>
        </p:nvSpPr>
        <p:spPr>
          <a:xfrm>
            <a:off x="4043363" y="1903413"/>
            <a:ext cx="51943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liúlì</a:t>
            </a:r>
            <a:endParaRPr lang="zh-CN" altLang="zh-CN" sz="2400" dirty="0">
              <a:latin typeface="华文细黑" pitchFamily="2" charset="-122"/>
              <a:ea typeface="华文细黑" pitchFamily="2" charset="-122"/>
              <a:sym typeface="华文细黑" pitchFamily="2" charset="-122"/>
            </a:endParaRPr>
          </a:p>
        </p:txBody>
      </p:sp>
      <p:sp>
        <p:nvSpPr>
          <p:cNvPr id="129" name="Shape 129"/>
          <p:cNvSpPr/>
          <p:nvPr/>
        </p:nvSpPr>
        <p:spPr>
          <a:xfrm>
            <a:off x="4038600" y="2671763"/>
            <a:ext cx="667385"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lìhài</a:t>
            </a:r>
            <a:endParaRPr lang="zh-CN" altLang="zh-CN" sz="2400" dirty="0">
              <a:latin typeface="华文细黑" pitchFamily="2" charset="-122"/>
              <a:ea typeface="华文细黑" pitchFamily="2" charset="-122"/>
              <a:sym typeface="华文细黑" pitchFamily="2" charset="-122"/>
            </a:endParaRPr>
          </a:p>
        </p:txBody>
      </p:sp>
      <p:sp>
        <p:nvSpPr>
          <p:cNvPr id="130" name="Shape 130"/>
          <p:cNvSpPr/>
          <p:nvPr/>
        </p:nvSpPr>
        <p:spPr>
          <a:xfrm>
            <a:off x="4038600" y="3454400"/>
            <a:ext cx="74295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yǔfǎ</a:t>
            </a:r>
            <a:endParaRPr lang="zh-CN" altLang="zh-CN" sz="2400" dirty="0">
              <a:latin typeface="华文细黑" pitchFamily="2" charset="-122"/>
              <a:ea typeface="华文细黑" pitchFamily="2" charset="-122"/>
              <a:sym typeface="华文细黑" pitchFamily="2" charset="-122"/>
            </a:endParaRPr>
          </a:p>
        </p:txBody>
      </p:sp>
      <p:sp>
        <p:nvSpPr>
          <p:cNvPr id="131" name="Shape 131"/>
          <p:cNvSpPr/>
          <p:nvPr/>
        </p:nvSpPr>
        <p:spPr>
          <a:xfrm>
            <a:off x="4038600" y="4229100"/>
            <a:ext cx="1368425"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zhǔnquè</a:t>
            </a:r>
            <a:endParaRPr lang="zh-CN" altLang="zh-CN" sz="2400" dirty="0">
              <a:latin typeface="华文细黑" pitchFamily="2" charset="-122"/>
              <a:ea typeface="华文细黑" pitchFamily="2" charset="-122"/>
              <a:sym typeface="华文细黑" pitchFamily="2" charset="-122"/>
            </a:endParaRPr>
          </a:p>
        </p:txBody>
      </p:sp>
      <p:sp>
        <p:nvSpPr>
          <p:cNvPr id="132" name="Shape 132"/>
          <p:cNvSpPr/>
          <p:nvPr/>
        </p:nvSpPr>
        <p:spPr>
          <a:xfrm>
            <a:off x="6562725" y="4927600"/>
            <a:ext cx="2477770"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n. word, expression</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3" name="Shape 133"/>
          <p:cNvSpPr/>
          <p:nvPr/>
        </p:nvSpPr>
        <p:spPr>
          <a:xfrm>
            <a:off x="2573338" y="4935538"/>
            <a:ext cx="6997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词语</a:t>
            </a:r>
            <a:endParaRPr lang="zh-CN" altLang="zh-CN" sz="2400" dirty="0">
              <a:latin typeface="华文细黑" pitchFamily="2" charset="-122"/>
              <a:ea typeface="华文细黑" pitchFamily="2" charset="-122"/>
              <a:sym typeface="华文细黑" pitchFamily="2" charset="-122"/>
            </a:endParaRPr>
          </a:p>
        </p:txBody>
      </p:sp>
      <p:sp>
        <p:nvSpPr>
          <p:cNvPr id="134" name="Shape 134"/>
          <p:cNvSpPr/>
          <p:nvPr/>
        </p:nvSpPr>
        <p:spPr>
          <a:xfrm>
            <a:off x="4038600" y="4927600"/>
            <a:ext cx="69723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cíyǔ</a:t>
            </a:r>
            <a:endParaRPr lang="zh-CN" altLang="zh-CN" sz="2400" dirty="0">
              <a:latin typeface="华文细黑" pitchFamily="2" charset="-122"/>
              <a:ea typeface="华文细黑" pitchFamily="2" charset="-122"/>
              <a:sym typeface="华文细黑" pitchFamily="2" charset="-122"/>
            </a:endParaRPr>
          </a:p>
        </p:txBody>
      </p:sp>
      <p:sp>
        <p:nvSpPr>
          <p:cNvPr id="135" name="Shape 135"/>
          <p:cNvSpPr/>
          <p:nvPr/>
        </p:nvSpPr>
        <p:spPr>
          <a:xfrm>
            <a:off x="6562725" y="5537200"/>
            <a:ext cx="1359535" cy="459105"/>
          </a:xfrm>
          <a:prstGeom prst="rect">
            <a:avLst/>
          </a:prstGeom>
          <a:noFill/>
          <a:ln w="12700">
            <a:noFill/>
          </a:ln>
        </p:spPr>
        <p:txBody>
          <a:bodyPr wrap="none" lIns="45718" tIns="45718" rIns="45718" bIns="45718">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prep. even</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6" name="Shape 136"/>
          <p:cNvSpPr/>
          <p:nvPr/>
        </p:nvSpPr>
        <p:spPr>
          <a:xfrm>
            <a:off x="2573338" y="5545138"/>
            <a:ext cx="394970"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连</a:t>
            </a:r>
            <a:endParaRPr lang="zh-CN" altLang="zh-CN" sz="2400" dirty="0">
              <a:latin typeface="华文细黑" pitchFamily="2" charset="-122"/>
              <a:ea typeface="华文细黑" pitchFamily="2" charset="-122"/>
              <a:sym typeface="华文细黑" pitchFamily="2" charset="-122"/>
            </a:endParaRPr>
          </a:p>
        </p:txBody>
      </p:sp>
      <p:sp>
        <p:nvSpPr>
          <p:cNvPr id="137" name="Shape 137"/>
          <p:cNvSpPr/>
          <p:nvPr/>
        </p:nvSpPr>
        <p:spPr>
          <a:xfrm>
            <a:off x="4038600" y="5537200"/>
            <a:ext cx="606425" cy="459105"/>
          </a:xfrm>
          <a:prstGeom prst="rect">
            <a:avLst/>
          </a:prstGeom>
          <a:noFill/>
          <a:ln w="12700">
            <a:noFill/>
          </a:ln>
        </p:spPr>
        <p:txBody>
          <a:bodyPr wrap="none" lIns="45718" tIns="45718" rIns="45718" bIns="45718">
            <a:spAutoFit/>
          </a:bodyPr>
          <a:p>
            <a:pPr eaLnBrk="1"/>
            <a:r>
              <a:rPr lang="zh-CN" altLang="zh-CN" sz="2400" dirty="0">
                <a:latin typeface="华文细黑" pitchFamily="2" charset="-122"/>
                <a:ea typeface="华文细黑" pitchFamily="2" charset="-122"/>
                <a:sym typeface="华文细黑" pitchFamily="2" charset="-122"/>
              </a:rPr>
              <a:t>lián</a:t>
            </a:r>
            <a:endParaRPr lang="zh-CN" altLang="zh-CN" sz="2400" dirty="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0" grpId="0" animBg="1" advAuto="1000"/>
      <p:bldP spid="131" grpId="0" animBg="1" advAuto="1000"/>
      <p:bldP spid="132" grpId="0" animBg="1" advAuto="1000"/>
      <p:bldP spid="133" grpId="0" animBg="1" advAuto="1000"/>
      <p:bldP spid="134" grpId="0" animBg="1" advAuto="1000"/>
      <p:bldP spid="135" grpId="0" animBg="1" advAuto="1000"/>
      <p:bldP spid="136" grpId="0" animBg="1" advAuto="1000"/>
      <p:bldP spid="137" grpId="0" animBg="1"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449561" y="1155223"/>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你的母语语法和中文语法有哪里相似</a:t>
            </a:r>
            <a:r>
              <a:rPr lang="zh-CN" altLang="en-US" sz="4000" dirty="0"/>
              <a:t>吗？</a:t>
            </a:r>
            <a:endParaRPr lang="zh-CN" altLang="en-US" sz="4000" dirty="0"/>
          </a:p>
          <a:p>
            <a:pPr algn="ctr"/>
            <a:r>
              <a:rPr lang="zh-CN" altLang="en-US" sz="4000" dirty="0"/>
              <a:t>有哪里</a:t>
            </a:r>
            <a:r>
              <a:rPr lang="zh-CN" altLang="en-US" sz="4000" dirty="0"/>
              <a:t>不同？</a:t>
            </a:r>
            <a:endParaRPr lang="zh-CN" altLang="en-US" sz="4000" dirty="0"/>
          </a:p>
        </p:txBody>
      </p:sp>
      <p:sp>
        <p:nvSpPr>
          <p:cNvPr id="2" name="標題 1"/>
          <p:cNvSpPr txBox="1"/>
          <p:nvPr/>
        </p:nvSpPr>
        <p:spPr>
          <a:xfrm>
            <a:off x="823595" y="2948305"/>
            <a:ext cx="1099439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你有过因为语法错误造成误会的经历</a:t>
            </a:r>
            <a:r>
              <a:rPr lang="zh-CN" altLang="en-US" sz="4000" dirty="0"/>
              <a:t>吗？</a:t>
            </a:r>
            <a:endParaRPr lang="zh-CN" altLang="en-US" sz="4000" dirty="0"/>
          </a:p>
        </p:txBody>
      </p:sp>
      <p:sp>
        <p:nvSpPr>
          <p:cNvPr id="3" name="標題 1"/>
          <p:cNvSpPr txBox="1"/>
          <p:nvPr/>
        </p:nvSpPr>
        <p:spPr>
          <a:xfrm>
            <a:off x="823595" y="4629785"/>
            <a:ext cx="1099439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你认为口语中的语法重要还是</a:t>
            </a:r>
            <a:r>
              <a:rPr lang="zh-CN" altLang="en-US" sz="4000" dirty="0"/>
              <a:t>不重要？</a:t>
            </a:r>
            <a:endParaRPr lang="zh-CN" alt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latin typeface="宋体" panose="02010600030101010101" pitchFamily="2" charset="-122"/>
                <a:ea typeface="宋体" panose="02010600030101010101" pitchFamily="2" charset="-122"/>
              </a:rPr>
              <a:t>准确</a:t>
            </a:r>
            <a:r>
              <a:rPr lang="en-US" altLang="zh-TW" sz="5400" dirty="0"/>
              <a:t>.ADJ</a:t>
            </a:r>
            <a:br>
              <a:rPr lang="en-US" altLang="zh-TW" sz="5400" dirty="0"/>
            </a:br>
            <a:endParaRPr lang="zh-TW" altLang="en-US" sz="5400" dirty="0"/>
          </a:p>
        </p:txBody>
      </p:sp>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这件事情你有错，</a:t>
            </a:r>
            <a:r>
              <a:rPr lang="zh-TW" altLang="en-US" sz="4000" dirty="0">
                <a:solidFill>
                  <a:srgbClr val="FF0000"/>
                </a:solidFill>
                <a:latin typeface="宋体" panose="02010600030101010101" pitchFamily="2" charset="-122"/>
                <a:ea typeface="宋体" panose="02010600030101010101" pitchFamily="2" charset="-122"/>
              </a:rPr>
              <a:t>准确</a:t>
            </a:r>
            <a:r>
              <a:rPr lang="zh-TW" altLang="en-US" sz="4000" dirty="0">
                <a:latin typeface="宋体" panose="02010600030101010101" pitchFamily="2" charset="-122"/>
                <a:ea typeface="宋体" panose="02010600030101010101" pitchFamily="2" charset="-122"/>
              </a:rPr>
              <a:t>地说你有一半的责任</a:t>
            </a:r>
            <a:endParaRPr lang="en-US" altLang="zh-TW" sz="4000" dirty="0">
              <a:latin typeface="宋体" panose="02010600030101010101" pitchFamily="2" charset="-122"/>
              <a:ea typeface="宋体" panose="02010600030101010101" pitchFamily="2" charset="-122"/>
            </a:endParaRPr>
          </a:p>
        </p:txBody>
      </p:sp>
      <p:pic>
        <p:nvPicPr>
          <p:cNvPr id="3074" name="Picture 2" descr="真正的溝通，不是意見不同就認為對方有問題！談話前先做「這四件事」 | 一流人| 遠見雜誌"/>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02082" y="2303647"/>
            <a:ext cx="6269182" cy="439317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445625" y="3021965"/>
            <a:ext cx="1706880" cy="2245360"/>
          </a:xfrm>
          <a:prstGeom prst="rect">
            <a:avLst/>
          </a:prstGeom>
          <a:noFill/>
        </p:spPr>
        <p:txBody>
          <a:bodyPr wrap="square" rtlCol="0">
            <a:spAutoFit/>
          </a:bodyPr>
          <a:p>
            <a:r>
              <a:rPr lang="zh-CN" altLang="en-US" sz="2800"/>
              <a:t>责任</a:t>
            </a:r>
            <a:r>
              <a:rPr lang="en-US" altLang="zh-CN" sz="2800"/>
              <a:t>  N.</a:t>
            </a:r>
            <a:endParaRPr lang="en-US" altLang="zh-CN" sz="2800"/>
          </a:p>
          <a:p>
            <a:r>
              <a:rPr lang="zh-CN" altLang="en-US" sz="2800"/>
              <a:t>有责任</a:t>
            </a:r>
            <a:endParaRPr lang="en-US" altLang="zh-CN" sz="2800"/>
          </a:p>
          <a:p>
            <a:endParaRPr lang="en-US" altLang="zh-CN" sz="2800"/>
          </a:p>
          <a:p>
            <a:r>
              <a:rPr lang="zh-CN" altLang="en-US" sz="2800"/>
              <a:t>负责</a:t>
            </a:r>
            <a:r>
              <a:rPr lang="en-US" altLang="zh-CN" sz="2800"/>
              <a:t>  V.</a:t>
            </a:r>
            <a:endParaRPr lang="en-US" altLang="zh-CN" sz="2800"/>
          </a:p>
          <a:p>
            <a:r>
              <a:rPr lang="zh-CN" altLang="en-US" sz="2800"/>
              <a:t>对</a:t>
            </a:r>
            <a:r>
              <a:rPr lang="en-US" altLang="zh-CN" sz="2800"/>
              <a:t>...</a:t>
            </a:r>
            <a:r>
              <a:rPr lang="zh-CN" altLang="en-US" sz="2800"/>
              <a:t>负责</a:t>
            </a:r>
            <a:endParaRPr lang="zh-CN" altLang="en-US"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latin typeface="宋体" panose="02010600030101010101" pitchFamily="2" charset="-122"/>
                <a:ea typeface="宋体" panose="02010600030101010101" pitchFamily="2" charset="-122"/>
              </a:rPr>
              <a:t>准确</a:t>
            </a:r>
            <a:r>
              <a:rPr lang="en-US" altLang="zh-TW" sz="5400" dirty="0"/>
              <a:t>.ADJ</a:t>
            </a:r>
            <a:br>
              <a:rPr lang="en-US" altLang="zh-TW" sz="5400" dirty="0"/>
            </a:br>
            <a:endParaRPr lang="zh-TW" altLang="en-US" sz="5400" dirty="0"/>
          </a:p>
        </p:txBody>
      </p:sp>
      <p:sp>
        <p:nvSpPr>
          <p:cNvPr id="5" name="標題 1"/>
          <p:cNvSpPr txBox="1"/>
          <p:nvPr/>
        </p:nvSpPr>
        <p:spPr>
          <a:xfrm>
            <a:off x="112385" y="1160122"/>
            <a:ext cx="11967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现在的天气预报跟以前的比，已经比较</a:t>
            </a:r>
            <a:r>
              <a:rPr lang="zh-TW" altLang="en-US" sz="4000" dirty="0">
                <a:solidFill>
                  <a:srgbClr val="FF0000"/>
                </a:solidFill>
                <a:latin typeface="宋体" panose="02010600030101010101" pitchFamily="2" charset="-122"/>
                <a:ea typeface="宋体" panose="02010600030101010101" pitchFamily="2" charset="-122"/>
              </a:rPr>
              <a:t>准确</a:t>
            </a:r>
            <a:r>
              <a:rPr lang="zh-TW" altLang="en-US" sz="4000" dirty="0">
                <a:latin typeface="宋体" panose="02010600030101010101" pitchFamily="2" charset="-122"/>
                <a:ea typeface="宋体" panose="02010600030101010101" pitchFamily="2" charset="-122"/>
              </a:rPr>
              <a:t>了</a:t>
            </a:r>
            <a:endParaRPr lang="en-US" altLang="zh-TW" sz="4000" dirty="0">
              <a:latin typeface="宋体" panose="02010600030101010101" pitchFamily="2" charset="-122"/>
              <a:ea typeface="宋体" panose="02010600030101010101" pitchFamily="2" charset="-122"/>
            </a:endParaRPr>
          </a:p>
        </p:txBody>
      </p:sp>
      <p:pic>
        <p:nvPicPr>
          <p:cNvPr id="4098" name="Picture 2" descr="过去几个世纪的气象观测- 环境百科全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983026"/>
            <a:ext cx="6385646" cy="33699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案例分享| 基于多源数据融合的气象精准监测预报_雷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520835"/>
            <a:ext cx="6031110" cy="3841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rcRect l="9254" t="33674"/>
          <a:stretch>
            <a:fillRect/>
          </a:stretch>
        </p:blipFill>
        <p:spPr>
          <a:xfrm>
            <a:off x="1121410" y="2691130"/>
            <a:ext cx="7653020" cy="4034790"/>
          </a:xfrm>
          <a:prstGeom prst="rect">
            <a:avLst/>
          </a:prstGeom>
        </p:spPr>
      </p:pic>
      <p:pic>
        <p:nvPicPr>
          <p:cNvPr id="5" name="内容占位符 3"/>
          <p:cNvPicPr>
            <a:picLocks noChangeAspect="1"/>
          </p:cNvPicPr>
          <p:nvPr/>
        </p:nvPicPr>
        <p:blipFill>
          <a:blip r:embed="rId2"/>
          <a:srcRect b="78288"/>
          <a:stretch>
            <a:fillRect/>
          </a:stretch>
        </p:blipFill>
        <p:spPr>
          <a:xfrm>
            <a:off x="838200" y="365125"/>
            <a:ext cx="5453380" cy="1325880"/>
          </a:xfrm>
          <a:prstGeom prst="rect">
            <a:avLst/>
          </a:prstGeom>
        </p:spPr>
      </p:pic>
      <p:sp>
        <p:nvSpPr>
          <p:cNvPr id="7" name="文本框 6"/>
          <p:cNvSpPr txBox="1"/>
          <p:nvPr/>
        </p:nvSpPr>
        <p:spPr>
          <a:xfrm>
            <a:off x="1121410" y="1899285"/>
            <a:ext cx="3084830" cy="583565"/>
          </a:xfrm>
          <a:prstGeom prst="rect">
            <a:avLst/>
          </a:prstGeom>
          <a:noFill/>
        </p:spPr>
        <p:txBody>
          <a:bodyPr wrap="square" rtlCol="0">
            <a:spAutoFit/>
          </a:bodyPr>
          <a:p>
            <a:r>
              <a:rPr lang="zh-CN" altLang="en-US" sz="3200">
                <a:highlight>
                  <a:srgbClr val="FFFF00"/>
                </a:highlight>
              </a:rPr>
              <a:t>选词填空</a:t>
            </a:r>
            <a:endParaRPr lang="zh-CN" altLang="en-US" sz="3200">
              <a:highlight>
                <a:srgbClr val="FFFF00"/>
              </a:highlight>
            </a:endParaRPr>
          </a:p>
        </p:txBody>
      </p:sp>
      <p:sp>
        <p:nvSpPr>
          <p:cNvPr id="8" name="文本框 7"/>
          <p:cNvSpPr txBox="1"/>
          <p:nvPr/>
        </p:nvSpPr>
        <p:spPr>
          <a:xfrm>
            <a:off x="4470400" y="3279775"/>
            <a:ext cx="923925" cy="521970"/>
          </a:xfrm>
          <a:prstGeom prst="rect">
            <a:avLst/>
          </a:prstGeom>
          <a:noFill/>
        </p:spPr>
        <p:txBody>
          <a:bodyPr wrap="square" rtlCol="0">
            <a:spAutoFit/>
          </a:bodyPr>
          <a:p>
            <a:r>
              <a:rPr lang="zh-CN" altLang="en-US" sz="2800">
                <a:solidFill>
                  <a:srgbClr val="FF0000"/>
                </a:solidFill>
              </a:rPr>
              <a:t>厉害</a:t>
            </a:r>
            <a:endParaRPr lang="zh-CN" altLang="en-US" sz="2800">
              <a:solidFill>
                <a:srgbClr val="FF0000"/>
              </a:solidFill>
            </a:endParaRPr>
          </a:p>
        </p:txBody>
      </p:sp>
      <p:sp>
        <p:nvSpPr>
          <p:cNvPr id="9" name="文本框 8"/>
          <p:cNvSpPr txBox="1"/>
          <p:nvPr/>
        </p:nvSpPr>
        <p:spPr>
          <a:xfrm>
            <a:off x="7502525" y="4818380"/>
            <a:ext cx="6096000" cy="521970"/>
          </a:xfrm>
          <a:prstGeom prst="rect">
            <a:avLst/>
          </a:prstGeom>
          <a:noFill/>
        </p:spPr>
        <p:txBody>
          <a:bodyPr wrap="square" rtlCol="0" anchor="t">
            <a:spAutoFit/>
          </a:bodyPr>
          <a:p>
            <a:r>
              <a:rPr lang="zh-CN" altLang="en-US" sz="2800">
                <a:solidFill>
                  <a:srgbClr val="FF0000"/>
                </a:solidFill>
                <a:sym typeface="+mn-ea"/>
              </a:rPr>
              <a:t>词语</a:t>
            </a:r>
            <a:endParaRPr lang="zh-CN" altLang="en-US" sz="2800">
              <a:solidFill>
                <a:srgbClr val="FF0000"/>
              </a:solidFill>
              <a:sym typeface="+mn-ea"/>
            </a:endParaRPr>
          </a:p>
        </p:txBody>
      </p:sp>
      <p:sp>
        <p:nvSpPr>
          <p:cNvPr id="10" name="文本框 9"/>
          <p:cNvSpPr txBox="1"/>
          <p:nvPr/>
        </p:nvSpPr>
        <p:spPr>
          <a:xfrm>
            <a:off x="2678430" y="6203950"/>
            <a:ext cx="6096000" cy="521970"/>
          </a:xfrm>
          <a:prstGeom prst="rect">
            <a:avLst/>
          </a:prstGeom>
          <a:noFill/>
        </p:spPr>
        <p:txBody>
          <a:bodyPr wrap="square" rtlCol="0" anchor="t">
            <a:spAutoFit/>
          </a:bodyPr>
          <a:p>
            <a:r>
              <a:rPr lang="zh-CN" altLang="en-US" sz="2800">
                <a:solidFill>
                  <a:srgbClr val="FF0000"/>
                </a:solidFill>
                <a:sym typeface="+mn-ea"/>
              </a:rPr>
              <a:t>准确</a:t>
            </a:r>
            <a:endParaRPr lang="zh-CN" altLang="en-US" sz="280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224771" y="2455068"/>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a:t>
            </a:r>
            <a:r>
              <a:rPr lang="zh-CN" altLang="zh-TW" sz="4000" dirty="0"/>
              <a:t>用过</a:t>
            </a:r>
            <a:r>
              <a:rPr lang="en-US" altLang="zh-CN" sz="4000" dirty="0"/>
              <a:t>Chat-GPT</a:t>
            </a:r>
            <a:r>
              <a:rPr lang="zh-CN" altLang="en-US" sz="4000" dirty="0"/>
              <a:t>吗</a:t>
            </a:r>
            <a:r>
              <a:rPr lang="en-US" altLang="zh-TW" sz="4000" dirty="0"/>
              <a:t>?</a:t>
            </a:r>
            <a:endParaRPr lang="en-US" altLang="zh-TW" sz="4000" dirty="0"/>
          </a:p>
          <a:p>
            <a:pPr algn="ctr"/>
            <a:r>
              <a:rPr lang="zh-CN" altLang="en-US" sz="4000" dirty="0"/>
              <a:t>你认为它的准确性</a:t>
            </a:r>
            <a:r>
              <a:rPr lang="zh-CN" altLang="en-US" sz="4000" dirty="0"/>
              <a:t>怎么样？</a:t>
            </a:r>
            <a:endParaRPr lang="zh-CN" alt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82531" y="2103278"/>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在什么情况下需要为了准确</a:t>
            </a:r>
            <a:r>
              <a:rPr lang="zh-CN" altLang="en-US" sz="4000" dirty="0"/>
              <a:t>性牺牲效率</a:t>
            </a:r>
            <a:r>
              <a:rPr lang="en-US" altLang="zh-TW" sz="4000" dirty="0"/>
              <a:t>?</a:t>
            </a:r>
            <a:endParaRPr lang="en-US" altLang="zh-TW" sz="4000" dirty="0"/>
          </a:p>
          <a:p>
            <a:pPr algn="ctr"/>
            <a:r>
              <a:rPr lang="zh-CN" altLang="en-US" sz="4000" dirty="0"/>
              <a:t>在什么情况下</a:t>
            </a:r>
            <a:r>
              <a:rPr lang="zh-CN" altLang="en-US" sz="4000" dirty="0"/>
              <a:t>相反？</a:t>
            </a:r>
            <a:endParaRPr lang="zh-CN" altLang="en-US" sz="4000" dirty="0"/>
          </a:p>
        </p:txBody>
      </p:sp>
      <p:sp>
        <p:nvSpPr>
          <p:cNvPr id="2" name="文本框 1"/>
          <p:cNvSpPr txBox="1"/>
          <p:nvPr/>
        </p:nvSpPr>
        <p:spPr>
          <a:xfrm>
            <a:off x="3315335" y="4149090"/>
            <a:ext cx="5947410" cy="2245360"/>
          </a:xfrm>
          <a:prstGeom prst="rect">
            <a:avLst/>
          </a:prstGeom>
          <a:noFill/>
        </p:spPr>
        <p:txBody>
          <a:bodyPr wrap="square" rtlCol="0">
            <a:spAutoFit/>
          </a:bodyPr>
          <a:p>
            <a:r>
              <a:rPr lang="zh-CN" altLang="en-US" sz="5400">
                <a:latin typeface="Aa楷书拼音" panose="02010600010101010101" charset="-122"/>
                <a:ea typeface="Aa楷书拼音" panose="02010600010101010101" charset="-122"/>
              </a:rPr>
              <a:t>效率</a:t>
            </a:r>
            <a:r>
              <a:rPr lang="zh-CN" altLang="en-US" sz="3200"/>
              <a:t>：</a:t>
            </a:r>
            <a:r>
              <a:rPr lang="en-US" altLang="zh-CN" sz="3200"/>
              <a:t>efficiency</a:t>
            </a:r>
            <a:endParaRPr lang="en-US" altLang="zh-CN" sz="3200"/>
          </a:p>
          <a:p>
            <a:endParaRPr lang="en-US" altLang="zh-CN" sz="3200"/>
          </a:p>
          <a:p>
            <a:r>
              <a:rPr lang="zh-CN" altLang="en-US" sz="5400">
                <a:latin typeface="Aa楷书拼音" panose="02010600010101010101" charset="-122"/>
                <a:ea typeface="Aa楷书拼音" panose="02010600010101010101" charset="-122"/>
              </a:rPr>
              <a:t>牺牲</a:t>
            </a:r>
            <a:r>
              <a:rPr lang="zh-CN" altLang="en-US" sz="3200"/>
              <a:t>：</a:t>
            </a:r>
            <a:r>
              <a:rPr lang="en-US" altLang="zh-CN" sz="3200"/>
              <a:t>sacrifice </a:t>
            </a:r>
            <a:endParaRPr lang="zh-CN" altLang="en-US" sz="3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a:t>昨天到</a:t>
            </a:r>
            <a:r>
              <a:rPr lang="zh-CN" altLang="en-US"/>
              <a:t>这里</a:t>
            </a: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0" y="1419293"/>
            <a:ext cx="125086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a:latin typeface="宋体" panose="02010600030101010101" pitchFamily="2" charset="-122"/>
                <a:ea typeface="宋体" panose="02010600030101010101" pitchFamily="2" charset="-122"/>
              </a:rPr>
              <a:t>这门课的老师对他的课很有自信，在广告上说</a:t>
            </a:r>
            <a:r>
              <a:rPr lang="zh-TW" altLang="en-US" sz="3600" dirty="0">
                <a:solidFill>
                  <a:srgbClr val="FF0000"/>
                </a:solidFill>
                <a:latin typeface="宋体" panose="02010600030101010101" pitchFamily="2" charset="-122"/>
                <a:ea typeface="宋体" panose="02010600030101010101" pitchFamily="2" charset="-122"/>
              </a:rPr>
              <a:t>连</a:t>
            </a:r>
            <a:r>
              <a:rPr lang="zh-TW" altLang="en-US" sz="3600" dirty="0">
                <a:latin typeface="宋体" panose="02010600030101010101" pitchFamily="2" charset="-122"/>
                <a:ea typeface="宋体" panose="02010600030101010101" pitchFamily="2" charset="-122"/>
              </a:rPr>
              <a:t>猴子</a:t>
            </a:r>
            <a:r>
              <a:rPr lang="zh-TW" altLang="en-US" sz="3600" dirty="0">
                <a:solidFill>
                  <a:srgbClr val="FF0000"/>
                </a:solidFill>
                <a:latin typeface="宋体" panose="02010600030101010101" pitchFamily="2" charset="-122"/>
                <a:ea typeface="宋体" panose="02010600030101010101" pitchFamily="2" charset="-122"/>
              </a:rPr>
              <a:t>也</a:t>
            </a:r>
            <a:r>
              <a:rPr lang="zh-TW" altLang="en-US" sz="3600" dirty="0">
                <a:latin typeface="宋体" panose="02010600030101010101" pitchFamily="2" charset="-122"/>
                <a:ea typeface="宋体" panose="02010600030101010101" pitchFamily="2" charset="-122"/>
              </a:rPr>
              <a:t>能被他教会</a:t>
            </a:r>
            <a:r>
              <a:rPr lang="zh-CN" altLang="zh-TW" sz="3600" dirty="0">
                <a:latin typeface="宋体" panose="02010600030101010101" pitchFamily="2" charset="-122"/>
                <a:ea typeface="宋体" panose="02010600030101010101" pitchFamily="2" charset="-122"/>
              </a:rPr>
              <a:t>。</a:t>
            </a:r>
            <a:endParaRPr lang="zh-CN" altLang="zh-TW" sz="3600" dirty="0">
              <a:latin typeface="宋体" panose="02010600030101010101" pitchFamily="2" charset="-122"/>
              <a:ea typeface="宋体" panose="02010600030101010101" pitchFamily="2" charset="-122"/>
            </a:endParaRPr>
          </a:p>
        </p:txBody>
      </p:sp>
      <p:sp>
        <p:nvSpPr>
          <p:cNvPr id="3" name="標題 1"/>
          <p:cNvSpPr txBox="1"/>
          <p:nvPr/>
        </p:nvSpPr>
        <p:spPr>
          <a:xfrm>
            <a:off x="617224" y="93731"/>
            <a:ext cx="2199877" cy="1325562"/>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t>连</a:t>
            </a:r>
            <a:endParaRPr lang="zh-TW" altLang="en-US" dirty="0"/>
          </a:p>
        </p:txBody>
      </p:sp>
      <p:sp>
        <p:nvSpPr>
          <p:cNvPr id="2" name="標題 1"/>
          <p:cNvSpPr txBox="1"/>
          <p:nvPr/>
        </p:nvSpPr>
        <p:spPr>
          <a:xfrm>
            <a:off x="6847804" y="93731"/>
            <a:ext cx="2199877" cy="1325562"/>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t>也</a:t>
            </a:r>
            <a:r>
              <a:rPr lang="en-US" altLang="zh-TW" dirty="0"/>
              <a:t>/</a:t>
            </a:r>
            <a:r>
              <a:rPr lang="zh-TW" altLang="en-US" dirty="0"/>
              <a:t>都</a:t>
            </a:r>
            <a:endParaRPr lang="zh-TW" altLang="en-US" dirty="0"/>
          </a:p>
        </p:txBody>
      </p:sp>
      <p:sp>
        <p:nvSpPr>
          <p:cNvPr id="4" name="標題 1"/>
          <p:cNvSpPr txBox="1"/>
          <p:nvPr/>
        </p:nvSpPr>
        <p:spPr>
          <a:xfrm>
            <a:off x="3030350" y="93731"/>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t>
            </a:r>
            <a:endParaRPr lang="en-US" altLang="zh-TW" sz="4000" dirty="0"/>
          </a:p>
        </p:txBody>
      </p:sp>
      <p:pic>
        <p:nvPicPr>
          <p:cNvPr id="1026" name="Picture 2" descr="资源分享--猴子都能懂的GIT入门_鲁棒最小二乘支持向量机的博客-CSDN博客_猴子都能懂的git入门pd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00973" y="2496823"/>
            <a:ext cx="8784122" cy="4361178"/>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p:nvPr/>
        </p:nvSpPr>
        <p:spPr>
          <a:xfrm>
            <a:off x="5739564" y="93729"/>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t>
            </a:r>
            <a:endParaRPr lang="en-US" altLang="zh-TW" sz="4000" dirty="0"/>
          </a:p>
        </p:txBody>
      </p:sp>
      <p:sp>
        <p:nvSpPr>
          <p:cNvPr id="7" name="標題 1"/>
          <p:cNvSpPr txBox="1"/>
          <p:nvPr/>
        </p:nvSpPr>
        <p:spPr>
          <a:xfrm>
            <a:off x="4191422" y="93728"/>
            <a:ext cx="12823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S/O</a:t>
            </a:r>
            <a:endParaRPr lang="en-US" altLang="zh-TW" sz="4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589244" y="632575"/>
            <a:ext cx="6998668" cy="18521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ysClr val="windowText" lastClr="000000"/>
                </a:solidFill>
                <a:latin typeface="標楷體" panose="03000509000000000000" pitchFamily="65" charset="-120"/>
                <a:ea typeface="標楷體" panose="03000509000000000000" pitchFamily="65" charset="-120"/>
              </a:rPr>
              <a:t>用比较夸张的例子来说明情况</a:t>
            </a:r>
            <a:endParaRPr lang="zh-TW" altLang="en-US" sz="3600" dirty="0">
              <a:solidFill>
                <a:sysClr val="windowText" lastClr="000000"/>
              </a:solidFill>
              <a:latin typeface="標楷體" panose="03000509000000000000" pitchFamily="65" charset="-120"/>
              <a:ea typeface="標楷體" panose="03000509000000000000" pitchFamily="65" charset="-120"/>
            </a:endParaRPr>
          </a:p>
          <a:p>
            <a:pPr algn="ctr"/>
            <a:r>
              <a:rPr lang="zh-TW" altLang="en-US" sz="3600" dirty="0">
                <a:solidFill>
                  <a:sysClr val="windowText" lastClr="000000"/>
                </a:solidFill>
                <a:latin typeface="標楷體" panose="03000509000000000000" pitchFamily="65" charset="-120"/>
                <a:ea typeface="標楷體" panose="03000509000000000000" pitchFamily="65" charset="-120"/>
              </a:rPr>
              <a:t>To illustrate the situation with a more exaggerated example</a:t>
            </a:r>
            <a:endParaRPr lang="zh-TW" altLang="en-US" sz="3600" dirty="0">
              <a:solidFill>
                <a:sysClr val="windowText" lastClr="000000"/>
              </a:solidFill>
              <a:latin typeface="標楷體" panose="03000509000000000000" pitchFamily="65" charset="-120"/>
              <a:ea typeface="標楷體" panose="03000509000000000000" pitchFamily="65" charset="-120"/>
            </a:endParaRPr>
          </a:p>
          <a:p>
            <a:pPr algn="ctr"/>
            <a:r>
              <a:rPr lang="zh-CN" altLang="en-US" sz="3600" dirty="0">
                <a:solidFill>
                  <a:sysClr val="windowText" lastClr="000000"/>
                </a:solidFill>
                <a:latin typeface="標楷體" panose="03000509000000000000" pitchFamily="65" charset="-120"/>
                <a:ea typeface="標楷體" panose="03000509000000000000" pitchFamily="65" charset="-120"/>
              </a:rPr>
              <a:t>极端情况</a:t>
            </a:r>
            <a:endParaRPr lang="zh-CN" altLang="en-US" sz="3600" dirty="0">
              <a:solidFill>
                <a:sysClr val="windowText" lastClr="000000"/>
              </a:solidFill>
              <a:latin typeface="標楷體" panose="03000509000000000000" pitchFamily="65" charset="-120"/>
              <a:ea typeface="標楷體" panose="03000509000000000000" pitchFamily="65" charset="-120"/>
            </a:endParaRPr>
          </a:p>
        </p:txBody>
      </p:sp>
      <p:pic>
        <p:nvPicPr>
          <p:cNvPr id="5" name="图片 4"/>
          <p:cNvPicPr>
            <a:picLocks noChangeAspect="1"/>
          </p:cNvPicPr>
          <p:nvPr/>
        </p:nvPicPr>
        <p:blipFill>
          <a:blip r:embed="rId1"/>
          <a:stretch>
            <a:fillRect/>
          </a:stretch>
        </p:blipFill>
        <p:spPr>
          <a:xfrm>
            <a:off x="2126615" y="2922270"/>
            <a:ext cx="7924800" cy="2061845"/>
          </a:xfrm>
          <a:prstGeom prst="rect">
            <a:avLst/>
          </a:prstGeom>
        </p:spPr>
      </p:pic>
      <p:sp>
        <p:nvSpPr>
          <p:cNvPr id="6" name="文本框 5"/>
          <p:cNvSpPr txBox="1"/>
          <p:nvPr/>
        </p:nvSpPr>
        <p:spPr>
          <a:xfrm>
            <a:off x="1205230" y="5421630"/>
            <a:ext cx="10375265" cy="583565"/>
          </a:xfrm>
          <a:prstGeom prst="rect">
            <a:avLst/>
          </a:prstGeom>
          <a:noFill/>
        </p:spPr>
        <p:txBody>
          <a:bodyPr wrap="square" rtlCol="0">
            <a:spAutoFit/>
          </a:bodyPr>
          <a:p>
            <a:r>
              <a:rPr lang="zh-CN" altLang="en-US" sz="3200"/>
              <a:t>如果</a:t>
            </a:r>
            <a:r>
              <a:rPr lang="zh-CN" altLang="en-US" sz="3200">
                <a:highlight>
                  <a:srgbClr val="FFFF00"/>
                </a:highlight>
              </a:rPr>
              <a:t>连</a:t>
            </a:r>
            <a:r>
              <a:rPr lang="zh-CN" altLang="en-US" sz="3200"/>
              <a:t>你自己</a:t>
            </a:r>
            <a:r>
              <a:rPr lang="zh-CN" altLang="en-US" sz="3200">
                <a:highlight>
                  <a:srgbClr val="FFFF00"/>
                </a:highlight>
              </a:rPr>
              <a:t>都</a:t>
            </a:r>
            <a:r>
              <a:rPr lang="zh-CN" altLang="en-US" sz="3200"/>
              <a:t>不喜欢自己，又怎么能让别人喜欢你呢？</a:t>
            </a:r>
            <a:endParaRPr lang="zh-CN" altLang="en-US" sz="3200"/>
          </a:p>
        </p:txBody>
      </p:sp>
      <p:sp>
        <p:nvSpPr>
          <p:cNvPr id="7" name="矩形 6"/>
          <p:cNvSpPr/>
          <p:nvPr/>
        </p:nvSpPr>
        <p:spPr>
          <a:xfrm>
            <a:off x="2126615" y="5210175"/>
            <a:ext cx="4305935" cy="9074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2"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ldLvl="0" animBg="1"/>
      <p:bldP spid="7" grpId="1" animBg="1"/>
      <p:bldP spid="7"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538345" y="581025"/>
            <a:ext cx="2785745" cy="2947035"/>
          </a:xfrm>
          <a:prstGeom prst="rect">
            <a:avLst/>
          </a:prstGeom>
        </p:spPr>
      </p:pic>
      <p:sp>
        <p:nvSpPr>
          <p:cNvPr id="6" name="文本框 5"/>
          <p:cNvSpPr txBox="1"/>
          <p:nvPr/>
        </p:nvSpPr>
        <p:spPr>
          <a:xfrm>
            <a:off x="923925" y="4352290"/>
            <a:ext cx="11035665" cy="3176905"/>
          </a:xfrm>
          <a:prstGeom prst="rect">
            <a:avLst/>
          </a:prstGeom>
          <a:noFill/>
        </p:spPr>
        <p:txBody>
          <a:bodyPr wrap="square" rtlCol="0">
            <a:noAutofit/>
          </a:bodyPr>
          <a:p>
            <a:r>
              <a:rPr lang="zh-CN" altLang="en-US" sz="4400"/>
              <a:t>这个字很难，连</a:t>
            </a:r>
            <a:r>
              <a:rPr lang="en-US" altLang="zh-CN" sz="4400"/>
              <a:t>_______</a:t>
            </a:r>
            <a:r>
              <a:rPr lang="zh-CN" altLang="en-US" sz="4400"/>
              <a:t>都</a:t>
            </a:r>
            <a:r>
              <a:rPr lang="en-US" altLang="zh-CN" sz="4400"/>
              <a:t>/</a:t>
            </a:r>
            <a:r>
              <a:rPr lang="zh-CN" altLang="en-US" sz="4400"/>
              <a:t>也</a:t>
            </a:r>
            <a:r>
              <a:rPr lang="en-US" altLang="zh-CN" sz="4400"/>
              <a:t>___________</a:t>
            </a:r>
            <a:endParaRPr lang="en-US" altLang="zh-CN" sz="4400"/>
          </a:p>
        </p:txBody>
      </p:sp>
      <p:sp>
        <p:nvSpPr>
          <p:cNvPr id="8" name="文本框 7"/>
          <p:cNvSpPr txBox="1"/>
          <p:nvPr/>
        </p:nvSpPr>
        <p:spPr>
          <a:xfrm>
            <a:off x="5024120" y="4093845"/>
            <a:ext cx="1814830" cy="829945"/>
          </a:xfrm>
          <a:prstGeom prst="rect">
            <a:avLst/>
          </a:prstGeom>
          <a:noFill/>
        </p:spPr>
        <p:txBody>
          <a:bodyPr wrap="square" rtlCol="0">
            <a:spAutoFit/>
          </a:bodyPr>
          <a:p>
            <a:r>
              <a:rPr lang="zh-CN" altLang="en-US" sz="4800">
                <a:solidFill>
                  <a:srgbClr val="FF0000"/>
                </a:solidFill>
              </a:rPr>
              <a:t>老师</a:t>
            </a:r>
            <a:endParaRPr lang="zh-CN" altLang="en-US" sz="4800">
              <a:solidFill>
                <a:srgbClr val="FF0000"/>
              </a:solidFill>
            </a:endParaRPr>
          </a:p>
        </p:txBody>
      </p:sp>
      <p:sp>
        <p:nvSpPr>
          <p:cNvPr id="9" name="文本框 8"/>
          <p:cNvSpPr txBox="1"/>
          <p:nvPr/>
        </p:nvSpPr>
        <p:spPr>
          <a:xfrm>
            <a:off x="8665210" y="4093845"/>
            <a:ext cx="2785110" cy="829945"/>
          </a:xfrm>
          <a:prstGeom prst="rect">
            <a:avLst/>
          </a:prstGeom>
          <a:noFill/>
        </p:spPr>
        <p:txBody>
          <a:bodyPr wrap="square" rtlCol="0">
            <a:spAutoFit/>
          </a:bodyPr>
          <a:p>
            <a:r>
              <a:rPr lang="zh-CN" altLang="en-US" sz="4800">
                <a:solidFill>
                  <a:srgbClr val="FF0000"/>
                </a:solidFill>
              </a:rPr>
              <a:t>不认识</a:t>
            </a:r>
            <a:endParaRPr lang="zh-CN" altLang="en-US" sz="4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224771" y="4317342"/>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a:ea typeface="PMingLiU" panose="02020500000000000000" charset="-120"/>
              </a:rPr>
              <a:t>他能听得懂中文，但是没办法</a:t>
            </a:r>
            <a:r>
              <a:rPr lang="zh-TW" altLang="en-US" sz="4000">
                <a:highlight>
                  <a:srgbClr val="FFFF00"/>
                </a:highlight>
                <a:ea typeface="PMingLiU" panose="02020500000000000000" charset="-120"/>
              </a:rPr>
              <a:t>流利</a:t>
            </a:r>
            <a:r>
              <a:rPr lang="zh-TW" altLang="en-US" sz="4000">
                <a:ea typeface="PMingLiU" panose="02020500000000000000" charset="-120"/>
              </a:rPr>
              <a:t>地说</a:t>
            </a:r>
            <a:r>
              <a:rPr lang="zh-CN" altLang="zh-TW" sz="4000">
                <a:ea typeface="PMingLiU" panose="02020500000000000000" charset="-120"/>
              </a:rPr>
              <a:t>中文</a:t>
            </a:r>
            <a:endParaRPr lang="zh-CN" altLang="zh-TW" sz="4000">
              <a:ea typeface="PMingLiU" panose="02020500000000000000" charset="-120"/>
            </a:endParaRPr>
          </a:p>
        </p:txBody>
      </p:sp>
      <p:pic>
        <p:nvPicPr>
          <p:cNvPr id="3" name="Picture 2" descr="口吃还有假的？孩子说话不流利，原来是嘴跟不上大脑发育的步伐了- 知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19196" y="354621"/>
            <a:ext cx="5026558" cy="39632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819390" y="4317365"/>
            <a:ext cx="1106170" cy="9239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5377815" y="5287010"/>
            <a:ext cx="6252845" cy="12204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marL="457200" indent="-457200" algn="l">
              <a:buFont typeface="Arial" panose="020B0604020202090204" pitchFamily="34" charset="0"/>
              <a:buChar char="•"/>
            </a:pPr>
            <a:endParaRPr lang="zh-CN" altLang="en-US" sz="3200"/>
          </a:p>
          <a:p>
            <a:pPr marL="457200" indent="-457200" algn="l">
              <a:buFont typeface="Arial" panose="020B0604020202090204" pitchFamily="34" charset="0"/>
              <a:buChar char="•"/>
            </a:pPr>
            <a:r>
              <a:rPr lang="zh-CN" altLang="en-US" sz="3200"/>
              <a:t>但是中文</a:t>
            </a:r>
            <a:r>
              <a:rPr lang="zh-CN" altLang="en-US" sz="3200">
                <a:solidFill>
                  <a:schemeClr val="tx1"/>
                </a:solidFill>
                <a:highlight>
                  <a:srgbClr val="FFFF00"/>
                </a:highlight>
              </a:rPr>
              <a:t>说得不流利</a:t>
            </a:r>
            <a:r>
              <a:rPr lang="en-US" altLang="zh-CN" sz="3200"/>
              <a:t>/ </a:t>
            </a:r>
            <a:r>
              <a:rPr lang="zh-CN" altLang="en-US" sz="3200">
                <a:solidFill>
                  <a:schemeClr val="tx1"/>
                </a:solidFill>
                <a:highlight>
                  <a:srgbClr val="FFFF00"/>
                </a:highlight>
              </a:rPr>
              <a:t>磕磕巴巴</a:t>
            </a:r>
            <a:endParaRPr lang="en-US" altLang="zh-CN" sz="3200"/>
          </a:p>
          <a:p>
            <a:pPr marL="457200" indent="-457200" algn="l">
              <a:buFont typeface="Arial" panose="020B0604020202090204" pitchFamily="34" charset="0"/>
              <a:buChar char="•"/>
            </a:pPr>
            <a:r>
              <a:rPr lang="zh-CN" altLang="en-US" sz="3200"/>
              <a:t>但是</a:t>
            </a:r>
            <a:r>
              <a:rPr lang="zh-CN" altLang="en-US" sz="3200">
                <a:solidFill>
                  <a:schemeClr val="tx1"/>
                </a:solidFill>
                <a:highlight>
                  <a:srgbClr val="FFFF00"/>
                </a:highlight>
              </a:rPr>
              <a:t>不能说一口流利的中文</a:t>
            </a:r>
            <a:endParaRPr lang="zh-CN" altLang="en-US" sz="3200">
              <a:solidFill>
                <a:schemeClr val="tx1"/>
              </a:solidFill>
              <a:highlight>
                <a:srgbClr val="FFFF00"/>
              </a:highlight>
            </a:endParaRPr>
          </a:p>
          <a:p>
            <a:pPr marL="457200" indent="-457200" algn="l">
              <a:buFont typeface="Arial" panose="020B0604020202090204" pitchFamily="34" charset="0"/>
              <a:buChar char="•"/>
            </a:pPr>
            <a:endParaRPr lang="zh-CN" altLang="en-US" sz="3200">
              <a:solidFill>
                <a:schemeClr val="tx1"/>
              </a:solidFill>
              <a:highlight>
                <a:srgbClr val="FFFF00"/>
              </a:highlight>
            </a:endParaRPr>
          </a:p>
        </p:txBody>
      </p:sp>
      <p:sp>
        <p:nvSpPr>
          <p:cNvPr id="2" name="椭圆 1"/>
          <p:cNvSpPr/>
          <p:nvPr/>
        </p:nvSpPr>
        <p:spPr>
          <a:xfrm>
            <a:off x="4572000" y="228600"/>
            <a:ext cx="4157980" cy="10934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8925560" y="758825"/>
            <a:ext cx="2885440" cy="2922905"/>
          </a:xfrm>
          <a:prstGeom prst="rect">
            <a:avLst/>
          </a:prstGeom>
          <a:noFill/>
        </p:spPr>
        <p:txBody>
          <a:bodyPr wrap="square" rtlCol="0">
            <a:spAutoFit/>
          </a:bodyPr>
          <a:p>
            <a:r>
              <a:rPr lang="zh-CN" altLang="en-US" sz="2800"/>
              <a:t>口吃＝说话停顿</a:t>
            </a:r>
            <a:endParaRPr lang="zh-CN" altLang="en-US" sz="2800"/>
          </a:p>
          <a:p>
            <a:endParaRPr lang="zh-CN" altLang="en-US" sz="2800"/>
          </a:p>
          <a:p>
            <a:r>
              <a:rPr lang="zh-CN" altLang="en-US" sz="2800"/>
              <a:t>＝</a:t>
            </a:r>
            <a:r>
              <a:rPr lang="zh-CN" altLang="en-US" sz="4400">
                <a:latin typeface="Aa楷书拼音" panose="02010600010101010101" charset="-122"/>
                <a:ea typeface="Aa楷书拼音" panose="02010600010101010101" charset="-122"/>
              </a:rPr>
              <a:t>磕磕巴巴</a:t>
            </a:r>
            <a:endParaRPr lang="zh-CN" altLang="en-US" sz="2800"/>
          </a:p>
          <a:p>
            <a:r>
              <a:rPr lang="en-US" altLang="zh-CN" sz="2800"/>
              <a:t>stammer</a:t>
            </a:r>
            <a:endParaRPr lang="en-US" altLang="zh-CN" sz="2800"/>
          </a:p>
          <a:p>
            <a:endParaRPr lang="zh-CN" altLang="en-US" sz="2800">
              <a:highlight>
                <a:srgbClr val="FFFF00"/>
              </a:highlight>
            </a:endParaRPr>
          </a:p>
          <a:p>
            <a:r>
              <a:rPr lang="zh-CN" altLang="en-US" sz="2800">
                <a:highlight>
                  <a:srgbClr val="FFFF00"/>
                </a:highlight>
              </a:rPr>
              <a:t>不流利</a:t>
            </a:r>
            <a:endParaRPr lang="zh-CN" altLang="en-US" sz="280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p:bldP spid="5" grpId="1"/>
      <p:bldP spid="6" grpId="0" bldLvl="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290695" y="1029335"/>
            <a:ext cx="4513580" cy="2399665"/>
          </a:xfrm>
          <a:prstGeom prst="rect">
            <a:avLst/>
          </a:prstGeom>
        </p:spPr>
      </p:pic>
      <p:sp>
        <p:nvSpPr>
          <p:cNvPr id="5" name="文本框 4"/>
          <p:cNvSpPr txBox="1"/>
          <p:nvPr/>
        </p:nvSpPr>
        <p:spPr>
          <a:xfrm>
            <a:off x="1384935" y="3560445"/>
            <a:ext cx="10229215" cy="2073275"/>
          </a:xfrm>
          <a:prstGeom prst="rect">
            <a:avLst/>
          </a:prstGeom>
          <a:noFill/>
        </p:spPr>
        <p:txBody>
          <a:bodyPr wrap="square" rtlCol="0">
            <a:noAutofit/>
          </a:bodyPr>
          <a:p>
            <a:endParaRPr lang="zh-CN" altLang="en-US" sz="3200"/>
          </a:p>
          <a:p>
            <a:endParaRPr lang="zh-CN" altLang="en-US" sz="3200"/>
          </a:p>
          <a:p>
            <a:r>
              <a:rPr lang="zh-CN" altLang="en-US" sz="3200"/>
              <a:t>这道题很简单，连</a:t>
            </a:r>
            <a:r>
              <a:rPr lang="en-US" altLang="zh-CN" sz="3200"/>
              <a:t>__________</a:t>
            </a:r>
            <a:r>
              <a:rPr lang="zh-CN" altLang="en-US" sz="3200"/>
              <a:t>都</a:t>
            </a:r>
            <a:r>
              <a:rPr lang="en-US" altLang="zh-CN" sz="3200"/>
              <a:t>/</a:t>
            </a:r>
            <a:r>
              <a:rPr lang="zh-CN" altLang="en-US" sz="3200"/>
              <a:t>也</a:t>
            </a:r>
            <a:r>
              <a:rPr lang="en-US" altLang="zh-CN" sz="3200"/>
              <a:t>_________________</a:t>
            </a:r>
            <a:r>
              <a:rPr lang="zh-CN" altLang="en-US" sz="3200"/>
              <a:t>。</a:t>
            </a:r>
            <a:endParaRPr lang="zh-CN" altLang="en-US" sz="3200"/>
          </a:p>
        </p:txBody>
      </p:sp>
      <p:sp>
        <p:nvSpPr>
          <p:cNvPr id="8" name="文本框 7"/>
          <p:cNvSpPr txBox="1"/>
          <p:nvPr/>
        </p:nvSpPr>
        <p:spPr>
          <a:xfrm>
            <a:off x="4711065" y="4093845"/>
            <a:ext cx="2506980" cy="829945"/>
          </a:xfrm>
          <a:prstGeom prst="rect">
            <a:avLst/>
          </a:prstGeom>
          <a:noFill/>
        </p:spPr>
        <p:txBody>
          <a:bodyPr wrap="square" rtlCol="0">
            <a:spAutoFit/>
          </a:bodyPr>
          <a:p>
            <a:r>
              <a:rPr lang="zh-CN" altLang="en-US" sz="4800">
                <a:solidFill>
                  <a:srgbClr val="FF0000"/>
                </a:solidFill>
              </a:rPr>
              <a:t>小孩</a:t>
            </a:r>
            <a:r>
              <a:rPr lang="zh-CN" altLang="en-US" sz="4800">
                <a:solidFill>
                  <a:srgbClr val="FF0000"/>
                </a:solidFill>
              </a:rPr>
              <a:t>子</a:t>
            </a:r>
            <a:endParaRPr lang="zh-CN" altLang="en-US" sz="4800">
              <a:solidFill>
                <a:srgbClr val="FF0000"/>
              </a:solidFill>
            </a:endParaRPr>
          </a:p>
        </p:txBody>
      </p:sp>
      <p:sp>
        <p:nvSpPr>
          <p:cNvPr id="9" name="文本框 8"/>
          <p:cNvSpPr txBox="1"/>
          <p:nvPr/>
        </p:nvSpPr>
        <p:spPr>
          <a:xfrm>
            <a:off x="8318500" y="4093845"/>
            <a:ext cx="2785110" cy="829945"/>
          </a:xfrm>
          <a:prstGeom prst="rect">
            <a:avLst/>
          </a:prstGeom>
          <a:noFill/>
        </p:spPr>
        <p:txBody>
          <a:bodyPr wrap="square" rtlCol="0">
            <a:spAutoFit/>
          </a:bodyPr>
          <a:p>
            <a:r>
              <a:rPr lang="zh-CN" altLang="en-US" sz="4800">
                <a:solidFill>
                  <a:srgbClr val="FF0000"/>
                </a:solidFill>
              </a:rPr>
              <a:t>会</a:t>
            </a:r>
            <a:endParaRPr lang="zh-CN" altLang="en-US" sz="4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640580" y="506095"/>
            <a:ext cx="2713355" cy="4057015"/>
          </a:xfrm>
          <a:prstGeom prst="rect">
            <a:avLst/>
          </a:prstGeom>
        </p:spPr>
      </p:pic>
      <p:sp>
        <p:nvSpPr>
          <p:cNvPr id="5" name="文本框 4"/>
          <p:cNvSpPr txBox="1"/>
          <p:nvPr/>
        </p:nvSpPr>
        <p:spPr>
          <a:xfrm>
            <a:off x="1124585" y="4253230"/>
            <a:ext cx="10229215" cy="2073275"/>
          </a:xfrm>
          <a:prstGeom prst="rect">
            <a:avLst/>
          </a:prstGeom>
          <a:noFill/>
        </p:spPr>
        <p:txBody>
          <a:bodyPr wrap="square" rtlCol="0">
            <a:noAutofit/>
          </a:bodyPr>
          <a:p>
            <a:endParaRPr lang="zh-CN" altLang="en-US" sz="3200"/>
          </a:p>
          <a:p>
            <a:endParaRPr lang="zh-CN" altLang="en-US" sz="3200"/>
          </a:p>
          <a:p>
            <a:r>
              <a:rPr lang="zh-CN" altLang="en-US" sz="3200"/>
              <a:t>他</a:t>
            </a:r>
            <a:r>
              <a:rPr lang="zh-CN" altLang="en-US" sz="3200"/>
              <a:t>不怕冷，连</a:t>
            </a:r>
            <a:r>
              <a:rPr lang="en-US" altLang="zh-CN" sz="3200"/>
              <a:t>__________</a:t>
            </a:r>
            <a:r>
              <a:rPr lang="zh-CN" altLang="en-US" sz="3200"/>
              <a:t>都</a:t>
            </a:r>
            <a:r>
              <a:rPr lang="en-US" altLang="zh-CN" sz="3200"/>
              <a:t>/</a:t>
            </a:r>
            <a:r>
              <a:rPr lang="zh-CN" altLang="en-US" sz="3200"/>
              <a:t>也</a:t>
            </a:r>
            <a:r>
              <a:rPr lang="en-US" altLang="zh-CN" sz="3200"/>
              <a:t>_________________</a:t>
            </a:r>
            <a:r>
              <a:rPr lang="zh-CN" altLang="en-US" sz="3200"/>
              <a:t>。</a:t>
            </a:r>
            <a:endParaRPr lang="zh-CN" altLang="en-US" sz="3200"/>
          </a:p>
        </p:txBody>
      </p:sp>
      <p:sp>
        <p:nvSpPr>
          <p:cNvPr id="8" name="文本框 7"/>
          <p:cNvSpPr txBox="1"/>
          <p:nvPr/>
        </p:nvSpPr>
        <p:spPr>
          <a:xfrm>
            <a:off x="3576955" y="4932045"/>
            <a:ext cx="2276475" cy="715010"/>
          </a:xfrm>
          <a:prstGeom prst="rect">
            <a:avLst/>
          </a:prstGeom>
          <a:noFill/>
        </p:spPr>
        <p:txBody>
          <a:bodyPr wrap="square" rtlCol="0">
            <a:noAutofit/>
          </a:bodyPr>
          <a:p>
            <a:r>
              <a:rPr lang="zh-CN" altLang="en-US" sz="4800">
                <a:solidFill>
                  <a:srgbClr val="FF0000"/>
                </a:solidFill>
              </a:rPr>
              <a:t>下雪天</a:t>
            </a:r>
            <a:endParaRPr lang="zh-CN" altLang="en-US" sz="4800">
              <a:solidFill>
                <a:srgbClr val="FF0000"/>
              </a:solidFill>
            </a:endParaRPr>
          </a:p>
        </p:txBody>
      </p:sp>
      <p:sp>
        <p:nvSpPr>
          <p:cNvPr id="6" name="文本框 5"/>
          <p:cNvSpPr txBox="1"/>
          <p:nvPr/>
        </p:nvSpPr>
        <p:spPr>
          <a:xfrm>
            <a:off x="7019925" y="4932045"/>
            <a:ext cx="2969260" cy="715010"/>
          </a:xfrm>
          <a:prstGeom prst="rect">
            <a:avLst/>
          </a:prstGeom>
          <a:noFill/>
        </p:spPr>
        <p:txBody>
          <a:bodyPr wrap="square" rtlCol="0">
            <a:noAutofit/>
          </a:bodyPr>
          <a:p>
            <a:r>
              <a:rPr lang="zh-CN" altLang="en-US" sz="4800">
                <a:solidFill>
                  <a:srgbClr val="FF0000"/>
                </a:solidFill>
              </a:rPr>
              <a:t>不穿衣服</a:t>
            </a:r>
            <a:endParaRPr lang="zh-CN" altLang="en-US" sz="4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highlight>
                  <a:srgbClr val="FFFF00"/>
                </a:highlight>
              </a:rPr>
              <a:t>懒人大王的</a:t>
            </a:r>
            <a:r>
              <a:rPr lang="zh-CN" altLang="en-US">
                <a:highlight>
                  <a:srgbClr val="FFFF00"/>
                </a:highlight>
              </a:rPr>
              <a:t>一天</a:t>
            </a:r>
            <a:endParaRPr lang="zh-CN" altLang="en-US">
              <a:highlight>
                <a:srgbClr val="FFFF00"/>
              </a:highlight>
            </a:endParaRPr>
          </a:p>
        </p:txBody>
      </p:sp>
      <p:pic>
        <p:nvPicPr>
          <p:cNvPr id="4" name="内容占位符 3"/>
          <p:cNvPicPr>
            <a:picLocks noChangeAspect="1"/>
          </p:cNvPicPr>
          <p:nvPr>
            <p:ph idx="1"/>
          </p:nvPr>
        </p:nvPicPr>
        <p:blipFill>
          <a:blip r:embed="rId1"/>
          <a:stretch>
            <a:fillRect/>
          </a:stretch>
        </p:blipFill>
        <p:spPr>
          <a:xfrm>
            <a:off x="3361055" y="1691005"/>
            <a:ext cx="6591935" cy="4351655"/>
          </a:xfrm>
          <a:prstGeom prst="rect">
            <a:avLst/>
          </a:prstGeom>
        </p:spPr>
      </p:pic>
      <p:sp>
        <p:nvSpPr>
          <p:cNvPr id="5" name="矩形 4"/>
          <p:cNvSpPr/>
          <p:nvPr/>
        </p:nvSpPr>
        <p:spPr>
          <a:xfrm>
            <a:off x="527050" y="1564640"/>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不吃饭</a:t>
            </a:r>
            <a:endParaRPr lang="zh-CN" altLang="en-US" sz="3600"/>
          </a:p>
        </p:txBody>
      </p:sp>
      <p:sp>
        <p:nvSpPr>
          <p:cNvPr id="7" name="矩形 6"/>
          <p:cNvSpPr/>
          <p:nvPr/>
        </p:nvSpPr>
        <p:spPr>
          <a:xfrm>
            <a:off x="527050" y="2797175"/>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不刷牙</a:t>
            </a:r>
            <a:endParaRPr lang="zh-CN" altLang="en-US" sz="3600"/>
          </a:p>
        </p:txBody>
      </p:sp>
      <p:sp>
        <p:nvSpPr>
          <p:cNvPr id="8" name="矩形 7"/>
          <p:cNvSpPr/>
          <p:nvPr/>
        </p:nvSpPr>
        <p:spPr>
          <a:xfrm>
            <a:off x="527050" y="4029710"/>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不洗澡</a:t>
            </a:r>
            <a:endParaRPr lang="zh-CN" altLang="en-US" sz="3600"/>
          </a:p>
        </p:txBody>
      </p:sp>
      <p:sp>
        <p:nvSpPr>
          <p:cNvPr id="9" name="矩形 8"/>
          <p:cNvSpPr/>
          <p:nvPr/>
        </p:nvSpPr>
        <p:spPr>
          <a:xfrm>
            <a:off x="527050" y="5262245"/>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不穿衣服</a:t>
            </a:r>
            <a:endParaRPr lang="zh-CN" altLang="en-US" sz="3600"/>
          </a:p>
        </p:txBody>
      </p:sp>
      <p:sp>
        <p:nvSpPr>
          <p:cNvPr id="10" name="矩形 9"/>
          <p:cNvSpPr/>
          <p:nvPr/>
        </p:nvSpPr>
        <p:spPr>
          <a:xfrm>
            <a:off x="8809990" y="1564640"/>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不喝水</a:t>
            </a:r>
            <a:endParaRPr lang="zh-CN" altLang="en-US" sz="3600"/>
          </a:p>
        </p:txBody>
      </p:sp>
      <p:sp>
        <p:nvSpPr>
          <p:cNvPr id="11" name="矩形 10"/>
          <p:cNvSpPr/>
          <p:nvPr/>
        </p:nvSpPr>
        <p:spPr>
          <a:xfrm>
            <a:off x="8809990" y="2797175"/>
            <a:ext cx="3217545" cy="8909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t>不去厕所</a:t>
            </a:r>
            <a:endParaRPr lang="zh-CN" altLang="en-US" sz="3600"/>
          </a:p>
        </p:txBody>
      </p:sp>
      <p:sp>
        <p:nvSpPr>
          <p:cNvPr id="12" name="矩形 11"/>
          <p:cNvSpPr/>
          <p:nvPr/>
        </p:nvSpPr>
        <p:spPr>
          <a:xfrm>
            <a:off x="5855970" y="624205"/>
            <a:ext cx="4438015" cy="659765"/>
          </a:xfrm>
          <a:prstGeom prst="rect">
            <a:avLst/>
          </a:prstGeom>
        </p:spPr>
        <p:style>
          <a:lnRef idx="0">
            <a:srgbClr val="FFFFFF"/>
          </a:lnRef>
          <a:fillRef idx="1">
            <a:schemeClr val="accent2"/>
          </a:fillRef>
          <a:effectRef idx="0">
            <a:srgbClr val="FFFFFF"/>
          </a:effectRef>
          <a:fontRef idx="minor">
            <a:schemeClr val="lt1"/>
          </a:fontRef>
        </p:style>
        <p:txBody>
          <a:bodyPr rtlCol="0" anchor="ctr"/>
          <a:p>
            <a:pPr algn="ctr"/>
            <a:r>
              <a:rPr lang="zh-CN" altLang="en-US" sz="3200"/>
              <a:t>他很懒，连</a:t>
            </a:r>
            <a:r>
              <a:rPr lang="en-US" altLang="zh-CN" sz="3200"/>
              <a:t>.....</a:t>
            </a:r>
            <a:r>
              <a:rPr lang="zh-CN" altLang="en-US" sz="3200"/>
              <a:t>都</a:t>
            </a:r>
            <a:r>
              <a:rPr lang="en-US" altLang="zh-CN" sz="3200"/>
              <a:t>.....</a:t>
            </a:r>
            <a:endParaRPr lang="en-US" altLang="zh-CN"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170" name="Group 173"/>
          <p:cNvGrpSpPr/>
          <p:nvPr/>
        </p:nvGrpSpPr>
        <p:grpSpPr>
          <a:xfrm>
            <a:off x="1981200" y="190499"/>
            <a:ext cx="8359776" cy="993085"/>
            <a:chOff x="0" y="-1"/>
            <a:chExt cx="8360603" cy="992091"/>
          </a:xfrm>
        </p:grpSpPr>
        <p:grpSp>
          <p:nvGrpSpPr>
            <p:cNvPr id="7181" name="Group 171"/>
            <p:cNvGrpSpPr/>
            <p:nvPr/>
          </p:nvGrpSpPr>
          <p:grpSpPr>
            <a:xfrm>
              <a:off x="0" y="-1"/>
              <a:ext cx="607422" cy="919830"/>
              <a:chOff x="0" y="0"/>
              <a:chExt cx="607421" cy="919828"/>
            </a:xfrm>
          </p:grpSpPr>
          <p:sp>
            <p:nvSpPr>
              <p:cNvPr id="169" name="Shape 169"/>
              <p:cNvSpPr/>
              <p:nvPr/>
            </p:nvSpPr>
            <p:spPr>
              <a:xfrm>
                <a:off x="0" y="1"/>
                <a:ext cx="608072" cy="919826"/>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sp>
            <p:nvSpPr>
              <p:cNvPr id="170" name="Shape 170"/>
              <p:cNvSpPr/>
              <p:nvPr/>
            </p:nvSpPr>
            <p:spPr>
              <a:xfrm>
                <a:off x="193694" y="404408"/>
                <a:ext cx="223860" cy="407578"/>
              </a:xfrm>
              <a:custGeom>
                <a:avLst/>
                <a:gdLst/>
                <a:ahLst/>
                <a:cxnLst>
                  <a:cxn ang="0">
                    <a:pos x="wd2" y="hd2"/>
                  </a:cxn>
                  <a:cxn ang="5400000">
                    <a:pos x="wd2" y="hd2"/>
                  </a:cxn>
                  <a:cxn ang="10800000">
                    <a:pos x="wd2" y="hd2"/>
                  </a:cxn>
                  <a:cxn ang="16200000">
                    <a:pos x="wd2" y="hd2"/>
                  </a:cxn>
                </a:cxnLst>
                <a:rect l="0" t="0" r="r" b="b"/>
                <a:pathLst>
                  <a:path w="21600" h="21600" extrusionOk="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grpSp>
        <p:sp>
          <p:nvSpPr>
            <p:cNvPr id="7182" name="Shape 172"/>
            <p:cNvSpPr/>
            <p:nvPr/>
          </p:nvSpPr>
          <p:spPr>
            <a:xfrm>
              <a:off x="573891" y="287311"/>
              <a:ext cx="7786712" cy="704779"/>
            </a:xfrm>
            <a:prstGeom prst="rect">
              <a:avLst/>
            </a:prstGeom>
            <a:noFill/>
            <a:ln w="12700">
              <a:noFill/>
            </a:ln>
          </p:spPr>
          <p:txBody>
            <a:bodyPr lIns="45718" tIns="45718" rIns="45718" bIns="45718">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7171" name="Shape 174"/>
          <p:cNvSpPr/>
          <p:nvPr/>
        </p:nvSpPr>
        <p:spPr>
          <a:xfrm>
            <a:off x="2133600" y="2080895"/>
            <a:ext cx="4677410" cy="459105"/>
          </a:xfrm>
          <a:prstGeom prst="rect">
            <a:avLst/>
          </a:prstGeom>
          <a:noFill/>
          <a:ln w="12700">
            <a:noFill/>
          </a:ln>
        </p:spPr>
        <p:txBody>
          <a:bodyPr wrap="square" lIns="45718" tIns="45718" rIns="45718" bIns="45718">
            <a:spAutoFit/>
          </a:bodyPr>
          <a:p>
            <a:pPr eaLnBrk="1"/>
            <a:r>
              <a:rPr lang="zh-CN" altLang="zh-CN" sz="2000" dirty="0">
                <a:latin typeface="华文细黑" pitchFamily="2" charset="-122"/>
                <a:ea typeface="华文细黑" pitchFamily="2" charset="-122"/>
                <a:sym typeface="华文细黑" pitchFamily="2" charset="-122"/>
              </a:rPr>
              <a:t>1.</a:t>
            </a:r>
            <a:r>
              <a:rPr lang="zh-CN" altLang="zh-CN" sz="2400" dirty="0">
                <a:latin typeface="华文细黑" pitchFamily="2" charset="-122"/>
                <a:ea typeface="华文细黑" pitchFamily="2" charset="-122"/>
                <a:sym typeface="华文细黑" pitchFamily="2" charset="-122"/>
              </a:rPr>
              <a:t> 连大人都拿不动！_____</a:t>
            </a:r>
            <a:endParaRPr lang="zh-CN" altLang="zh-CN" sz="2400" dirty="0">
              <a:latin typeface="华文细黑" pitchFamily="2" charset="-122"/>
              <a:ea typeface="华文细黑" pitchFamily="2" charset="-122"/>
              <a:sym typeface="华文细黑" pitchFamily="2" charset="-122"/>
            </a:endParaRPr>
          </a:p>
        </p:txBody>
      </p:sp>
      <p:sp>
        <p:nvSpPr>
          <p:cNvPr id="175" name="Shape 175"/>
          <p:cNvSpPr/>
          <p:nvPr/>
        </p:nvSpPr>
        <p:spPr>
          <a:xfrm>
            <a:off x="2122488" y="2617788"/>
            <a:ext cx="6337300" cy="459105"/>
          </a:xfrm>
          <a:prstGeom prst="rect">
            <a:avLst/>
          </a:prstGeom>
          <a:ln w="12700">
            <a:miter lim="400000"/>
          </a:ln>
          <a:effectLst>
            <a:outerShdw blurRad="38100" dist="20000" dir="7020000" rotWithShape="0">
              <a:srgbClr val="FFFFFF">
                <a:alpha val="38000"/>
              </a:srgbClr>
            </a:outerShdw>
          </a:effectLst>
        </p:spPr>
        <p:txBody>
          <a:bodyPr lIns="45718" tIns="45718" rIns="45718" bIns="45718">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2. 连老板都没办法，________</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76" name="Shape 176"/>
          <p:cNvSpPr/>
          <p:nvPr/>
        </p:nvSpPr>
        <p:spPr>
          <a:xfrm>
            <a:off x="2133600" y="4003675"/>
            <a:ext cx="3219450" cy="459105"/>
          </a:xfrm>
          <a:prstGeom prst="rect">
            <a:avLst/>
          </a:prstGeom>
          <a:ln w="12700">
            <a:miter lim="400000"/>
          </a:ln>
          <a:effectLst>
            <a:outerShdw blurRad="38100" dist="20000" dir="7020000" rotWithShape="0">
              <a:srgbClr val="FFFFFF">
                <a:alpha val="38000"/>
              </a:srgbClr>
            </a:outerShdw>
          </a:effectLst>
        </p:spPr>
        <p:txBody>
          <a:bodyPr wrap="none" lIns="45718" tIns="45718" rIns="45718" bIns="45718">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A: 连话都不和小王说。</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7174" name="Shape 177"/>
          <p:cNvSpPr/>
          <p:nvPr/>
        </p:nvSpPr>
        <p:spPr>
          <a:xfrm>
            <a:off x="2152650" y="5299075"/>
            <a:ext cx="5349875" cy="459105"/>
          </a:xfrm>
          <a:prstGeom prst="rect">
            <a:avLst/>
          </a:prstGeom>
          <a:noFill/>
          <a:ln w="12700">
            <a:noFill/>
          </a:ln>
        </p:spPr>
        <p:txBody>
          <a:bodyPr wrap="square" lIns="45718" tIns="45718" rIns="45718" bIns="45718">
            <a:spAutoFit/>
          </a:bodyPr>
          <a:p>
            <a:pPr eaLnBrk="1"/>
            <a:r>
              <a:rPr lang="zh-CN" altLang="zh-CN" sz="2400" dirty="0">
                <a:latin typeface="华文细黑" pitchFamily="2" charset="-122"/>
                <a:ea typeface="华文细黑" pitchFamily="2" charset="-122"/>
                <a:sym typeface="华文细黑" pitchFamily="2" charset="-122"/>
              </a:rPr>
              <a:t>C: 我们更解决不了了。</a:t>
            </a:r>
            <a:endParaRPr lang="zh-CN" altLang="zh-CN" sz="2400" dirty="0">
              <a:latin typeface="华文细黑" pitchFamily="2" charset="-122"/>
              <a:ea typeface="华文细黑" pitchFamily="2" charset="-122"/>
              <a:sym typeface="华文细黑" pitchFamily="2" charset="-122"/>
            </a:endParaRPr>
          </a:p>
        </p:txBody>
      </p:sp>
      <p:sp>
        <p:nvSpPr>
          <p:cNvPr id="178" name="Shape 178"/>
          <p:cNvSpPr/>
          <p:nvPr/>
        </p:nvSpPr>
        <p:spPr>
          <a:xfrm>
            <a:off x="2128838" y="3098800"/>
            <a:ext cx="4966335" cy="459105"/>
          </a:xfrm>
          <a:prstGeom prst="rect">
            <a:avLst/>
          </a:prstGeom>
          <a:ln w="12700">
            <a:miter lim="400000"/>
          </a:ln>
          <a:effectLst>
            <a:outerShdw blurRad="38100" dist="20000" dir="7020000" rotWithShape="0">
              <a:srgbClr val="FFFFFF">
                <a:alpha val="38000"/>
              </a:srgbClr>
            </a:outerShdw>
          </a:effectLst>
        </p:spPr>
        <p:txBody>
          <a:bodyPr wrap="none" lIns="45718" tIns="45718" rIns="45718" bIns="45718">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3. 安娜因为这件事儿很生气_______</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_</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79" name="Shape 179"/>
          <p:cNvSpPr/>
          <p:nvPr/>
        </p:nvSpPr>
        <p:spPr>
          <a:xfrm>
            <a:off x="2114550" y="4651375"/>
            <a:ext cx="4824413" cy="459105"/>
          </a:xfrm>
          <a:prstGeom prst="rect">
            <a:avLst/>
          </a:prstGeom>
          <a:ln w="12700">
            <a:miter lim="400000"/>
          </a:ln>
          <a:effectLst>
            <a:outerShdw blurRad="38100" dist="20000" dir="7020000" rotWithShape="0">
              <a:srgbClr val="FFFFFF">
                <a:alpha val="38000"/>
              </a:srgbClr>
            </a:outerShdw>
          </a:effectLst>
        </p:spPr>
        <p:txBody>
          <a:bodyPr lIns="45718" tIns="45718" rIns="45718" bIns="45718">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B: 小孩子更拿不动了。</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7180" name="Shape 183"/>
          <p:cNvSpPr/>
          <p:nvPr/>
        </p:nvSpPr>
        <p:spPr>
          <a:xfrm>
            <a:off x="5419725" y="713423"/>
            <a:ext cx="1106170" cy="397510"/>
          </a:xfrm>
          <a:prstGeom prst="rect">
            <a:avLst/>
          </a:prstGeom>
          <a:noFill/>
          <a:ln w="12700">
            <a:noFill/>
          </a:ln>
        </p:spPr>
        <p:txBody>
          <a:bodyPr wrap="none" lIns="45718" tIns="45718" rIns="45718" bIns="45718">
            <a:spAutoFit/>
          </a:bodyPr>
          <a:p>
            <a:pPr eaLnBrk="1"/>
            <a:r>
              <a:rPr lang="zh-CN" altLang="zh-CN" sz="2000" dirty="0">
                <a:latin typeface="华文细黑" pitchFamily="2" charset="-122"/>
                <a:ea typeface="华文细黑" pitchFamily="2" charset="-122"/>
                <a:sym typeface="华文细黑" pitchFamily="2" charset="-122"/>
              </a:rPr>
              <a:t>完成句子</a:t>
            </a:r>
            <a:endParaRPr lang="zh-CN" altLang="zh-CN" sz="2000" dirty="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8" name="Group 196"/>
          <p:cNvGrpSpPr/>
          <p:nvPr/>
        </p:nvGrpSpPr>
        <p:grpSpPr>
          <a:xfrm>
            <a:off x="1811338" y="228599"/>
            <a:ext cx="8699501" cy="1012878"/>
            <a:chOff x="0" y="-1"/>
            <a:chExt cx="8698938" cy="1013611"/>
          </a:xfrm>
        </p:grpSpPr>
        <p:sp>
          <p:nvSpPr>
            <p:cNvPr id="9226" name="Shape 192"/>
            <p:cNvSpPr/>
            <p:nvPr/>
          </p:nvSpPr>
          <p:spPr>
            <a:xfrm>
              <a:off x="626507" y="307615"/>
              <a:ext cx="8072431" cy="705995"/>
            </a:xfrm>
            <a:prstGeom prst="rect">
              <a:avLst/>
            </a:prstGeom>
            <a:noFill/>
            <a:ln w="12700">
              <a:noFill/>
            </a:ln>
          </p:spPr>
          <p:txBody>
            <a:bodyPr lIns="45718" tIns="45718" rIns="45718" bIns="45718">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课文（一）</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9227" name="Group 195"/>
            <p:cNvGrpSpPr/>
            <p:nvPr/>
          </p:nvGrpSpPr>
          <p:grpSpPr>
            <a:xfrm>
              <a:off x="0" y="-1"/>
              <a:ext cx="607422" cy="919830"/>
              <a:chOff x="0" y="0"/>
              <a:chExt cx="607421" cy="919828"/>
            </a:xfrm>
          </p:grpSpPr>
          <p:sp>
            <p:nvSpPr>
              <p:cNvPr id="193" name="Shape 193"/>
              <p:cNvSpPr/>
              <p:nvPr/>
            </p:nvSpPr>
            <p:spPr>
              <a:xfrm>
                <a:off x="0" y="1"/>
                <a:ext cx="607972" cy="919826"/>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sp>
            <p:nvSpPr>
              <p:cNvPr id="194" name="Shape 194"/>
              <p:cNvSpPr/>
              <p:nvPr/>
            </p:nvSpPr>
            <p:spPr>
              <a:xfrm>
                <a:off x="193662" y="403517"/>
                <a:ext cx="223822" cy="408282"/>
              </a:xfrm>
              <a:custGeom>
                <a:avLst/>
                <a:gdLst/>
                <a:ahLst/>
                <a:cxnLst>
                  <a:cxn ang="0">
                    <a:pos x="wd2" y="hd2"/>
                  </a:cxn>
                  <a:cxn ang="5400000">
                    <a:pos x="wd2" y="hd2"/>
                  </a:cxn>
                  <a:cxn ang="10800000">
                    <a:pos x="wd2" y="hd2"/>
                  </a:cxn>
                  <a:cxn ang="16200000">
                    <a:pos x="wd2" y="hd2"/>
                  </a:cxn>
                </a:cxnLst>
                <a:rect l="0" t="0" r="r" b="b"/>
                <a:pathLst>
                  <a:path w="21600" h="21600" extrusionOk="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grpSp>
      </p:grpSp>
      <p:sp>
        <p:nvSpPr>
          <p:cNvPr id="197" name="Shape 197"/>
          <p:cNvSpPr/>
          <p:nvPr/>
        </p:nvSpPr>
        <p:spPr>
          <a:xfrm>
            <a:off x="4419600" y="1338263"/>
            <a:ext cx="3722370" cy="428625"/>
          </a:xfrm>
          <a:prstGeom prst="rect">
            <a:avLst/>
          </a:prstGeom>
          <a:noFill/>
          <a:ln w="12700">
            <a:noFill/>
          </a:ln>
        </p:spPr>
        <p:txBody>
          <a:bodyPr wrap="none" lIns="45718" tIns="45718" rIns="45718" bIns="45718" anchor="ctr" anchorCtr="0">
            <a:spAutoFit/>
          </a:bodyPr>
          <a:p>
            <a:pPr eaLnBrk="1"/>
            <a:r>
              <a:rPr lang="zh-CN" altLang="zh-CN" sz="2200" dirty="0">
                <a:latin typeface="华文细黑" pitchFamily="2" charset="-122"/>
                <a:ea typeface="华文细黑" pitchFamily="2" charset="-122"/>
                <a:sym typeface="华文细黑" pitchFamily="2" charset="-122"/>
              </a:rPr>
              <a:t>马可介绍自己学习汉语的方法</a:t>
            </a:r>
            <a:endParaRPr lang="zh-CN" altLang="zh-CN" sz="2200" dirty="0">
              <a:latin typeface="华文细黑" pitchFamily="2" charset="-122"/>
              <a:ea typeface="华文细黑" pitchFamily="2" charset="-122"/>
              <a:sym typeface="华文细黑" pitchFamily="2" charset="-122"/>
            </a:endParaRPr>
          </a:p>
        </p:txBody>
      </p:sp>
      <p:sp>
        <p:nvSpPr>
          <p:cNvPr id="198" name="Shape 198"/>
          <p:cNvSpPr/>
          <p:nvPr/>
        </p:nvSpPr>
        <p:spPr>
          <a:xfrm>
            <a:off x="2133600" y="1962150"/>
            <a:ext cx="7075170" cy="428625"/>
          </a:xfrm>
          <a:prstGeom prst="rect">
            <a:avLst/>
          </a:prstGeom>
          <a:ln>
            <a:solidFill>
              <a:srgbClr val="4A7EBB"/>
            </a:solidFill>
          </a:ln>
          <a:effectLst>
            <a:outerShdw blurRad="38100" dist="20000" dir="5400000" rotWithShape="0">
              <a:srgbClr val="FFFFFF">
                <a:alpha val="38000"/>
              </a:srgbClr>
            </a:outerShdw>
          </a:effectLst>
        </p:spPr>
        <p:txBody>
          <a:bodyPr wrap="none" lIns="45718" tIns="45718" rIns="45718" bIns="45718">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大卫：你来中国才一年，汉语就说得这么流利，真厉害！</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9" name="Shape 199"/>
          <p:cNvSpPr/>
          <p:nvPr/>
        </p:nvSpPr>
        <p:spPr>
          <a:xfrm>
            <a:off x="2146300" y="2540000"/>
            <a:ext cx="7913370" cy="428625"/>
          </a:xfrm>
          <a:prstGeom prst="rect">
            <a:avLst/>
          </a:prstGeom>
          <a:ln>
            <a:solidFill>
              <a:srgbClr val="BE4B48"/>
            </a:solidFill>
          </a:ln>
          <a:effectLst>
            <a:outerShdw blurRad="38100" dist="20000" dir="5400000" rotWithShape="0">
              <a:srgbClr val="FFFFFF">
                <a:alpha val="38000"/>
              </a:srgbClr>
            </a:outerShdw>
          </a:effectLst>
        </p:spPr>
        <p:txBody>
          <a:bodyPr wrap="none" lIns="45718" tIns="45718" rIns="45718" bIns="45718">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马克：谢谢！其实我的语法不太好，很多句子都说得不太准确。</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00" name="Shape 200"/>
          <p:cNvSpPr/>
          <p:nvPr/>
        </p:nvSpPr>
        <p:spPr>
          <a:xfrm>
            <a:off x="2146300" y="3124200"/>
            <a:ext cx="7913370" cy="428625"/>
          </a:xfrm>
          <a:prstGeom prst="rect">
            <a:avLst/>
          </a:prstGeom>
          <a:ln>
            <a:solidFill>
              <a:srgbClr val="4A7EBB"/>
            </a:solidFill>
          </a:ln>
          <a:effectLst>
            <a:outerShdw blurRad="38100" dist="20000" dir="5400000" rotWithShape="0">
              <a:srgbClr val="FFFFFF">
                <a:alpha val="38000"/>
              </a:srgbClr>
            </a:outerShdw>
          </a:effectLst>
        </p:spPr>
        <p:txBody>
          <a:bodyPr wrap="none" lIns="45718" tIns="45718" rIns="45718" bIns="45718">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大卫：但是我看你跟中国人交流没什么问题，你是怎么做到的？</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01" name="Shape 201"/>
          <p:cNvSpPr/>
          <p:nvPr/>
        </p:nvSpPr>
        <p:spPr>
          <a:xfrm>
            <a:off x="2146300" y="3625850"/>
            <a:ext cx="8286750" cy="1031240"/>
          </a:xfrm>
          <a:prstGeom prst="rect">
            <a:avLst/>
          </a:prstGeom>
          <a:ln>
            <a:solidFill>
              <a:srgbClr val="BE4B48"/>
            </a:solidFill>
          </a:ln>
          <a:effectLst>
            <a:outerShdw blurRad="38100" dist="20000" dir="5400000" rotWithShape="0">
              <a:srgbClr val="FFFFFF">
                <a:alpha val="38000"/>
              </a:srgbClr>
            </a:outerShdw>
          </a:effectLst>
        </p:spPr>
        <p:txBody>
          <a:bodyPr wrap="none" lIns="45718" tIns="45718" rIns="45718" bIns="45718">
            <a:no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马克：平时多交一些中国朋友，经常和他们聊天儿，听说能力自然</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就能得到很大的提高。另外，我建议你坚持看中文报纸，这</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样能学到很多新词语。</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02" name="Shape 202"/>
          <p:cNvSpPr/>
          <p:nvPr/>
        </p:nvSpPr>
        <p:spPr>
          <a:xfrm>
            <a:off x="2146300" y="4743450"/>
            <a:ext cx="8140700" cy="428625"/>
          </a:xfrm>
          <a:prstGeom prst="rect">
            <a:avLst/>
          </a:prstGeom>
          <a:ln>
            <a:solidFill>
              <a:srgbClr val="4A7EBB"/>
            </a:solidFill>
          </a:ln>
          <a:effectLst>
            <a:outerShdw blurRad="38100" dist="20000" dir="5400000" rotWithShape="0">
              <a:srgbClr val="FFFFFF">
                <a:alpha val="38000"/>
              </a:srgbClr>
            </a:outerShdw>
          </a:effectLst>
        </p:spPr>
        <p:txBody>
          <a:bodyPr lIns="45718" tIns="45718" rIns="45718" bIns="45718">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大卫：你太厉害了！连中文报纸都看得懂。</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03" name="Shape 203"/>
          <p:cNvSpPr/>
          <p:nvPr/>
        </p:nvSpPr>
        <p:spPr>
          <a:xfrm>
            <a:off x="2145030" y="5270500"/>
            <a:ext cx="8285480" cy="1124585"/>
          </a:xfrm>
          <a:prstGeom prst="rect">
            <a:avLst/>
          </a:prstGeom>
          <a:ln>
            <a:solidFill>
              <a:srgbClr val="BE4B48"/>
            </a:solidFill>
          </a:ln>
          <a:effectLst>
            <a:outerShdw blurRad="38100" dist="20000" dir="5400000" rotWithShape="0">
              <a:srgbClr val="FFFFFF">
                <a:alpha val="38000"/>
              </a:srgbClr>
            </a:outerShdw>
          </a:effectLst>
        </p:spPr>
        <p:txBody>
          <a:bodyPr lIns="45718" tIns="45718" rIns="45718" bIns="45718">
            <a:no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马克：刚开始肯定有困难，不过遇到不认识的词语，你可以查词典</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，然后写在本子上，有空儿就拿出来复习一下，慢慢地就会   </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发现中文报纸也没那么难了。</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timing>
    <p:tnLst>
      <p:par>
        <p:cTn id="1" dur="indefinite" restart="never" fill="hold" nodeType="tmRoot"/>
      </p:par>
    </p:tnLst>
    <p:bldLst>
      <p:bldP spid="197" grpId="0" animBg="1" advAuto="1000"/>
      <p:bldP spid="198" grpId="0" animBg="1" advAuto="1000"/>
      <p:bldP spid="199" grpId="0" animBg="1" advAuto="1000"/>
      <p:bldP spid="200" grpId="0" animBg="1" advAuto="1000"/>
      <p:bldP spid="201" grpId="0" animBg="1" advAuto="1000"/>
      <p:bldP spid="202" grpId="0" animBg="1" advAuto="1000"/>
      <p:bldP spid="203" grpId="0" animBg="1" advAuto="100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Shape 185"/>
          <p:cNvSpPr/>
          <p:nvPr/>
        </p:nvSpPr>
        <p:spPr>
          <a:xfrm>
            <a:off x="2595563" y="487363"/>
            <a:ext cx="8072437" cy="705485"/>
          </a:xfrm>
          <a:prstGeom prst="rect">
            <a:avLst/>
          </a:prstGeom>
          <a:noFill/>
          <a:ln w="12700">
            <a:noFill/>
          </a:ln>
        </p:spPr>
        <p:txBody>
          <a:bodyPr lIns="45718" tIns="45718" rIns="45718" bIns="45718">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8195" name="Group 188"/>
          <p:cNvGrpSpPr/>
          <p:nvPr/>
        </p:nvGrpSpPr>
        <p:grpSpPr>
          <a:xfrm>
            <a:off x="1811338" y="228600"/>
            <a:ext cx="608012" cy="919163"/>
            <a:chOff x="0" y="0"/>
            <a:chExt cx="607421" cy="919827"/>
          </a:xfrm>
        </p:grpSpPr>
        <p:sp>
          <p:nvSpPr>
            <p:cNvPr id="186" name="Shape 186"/>
            <p:cNvSpPr/>
            <p:nvPr/>
          </p:nvSpPr>
          <p:spPr>
            <a:xfrm>
              <a:off x="0" y="0"/>
              <a:ext cx="607421" cy="919827"/>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sp>
          <p:nvSpPr>
            <p:cNvPr id="187" name="Shape 187"/>
            <p:cNvSpPr/>
            <p:nvPr/>
          </p:nvSpPr>
          <p:spPr>
            <a:xfrm>
              <a:off x="193487" y="403516"/>
              <a:ext cx="223619" cy="408283"/>
            </a:xfrm>
            <a:custGeom>
              <a:avLst/>
              <a:gdLst/>
              <a:ahLst/>
              <a:cxnLst>
                <a:cxn ang="0">
                  <a:pos x="wd2" y="hd2"/>
                </a:cxn>
                <a:cxn ang="5400000">
                  <a:pos x="wd2" y="hd2"/>
                </a:cxn>
                <a:cxn ang="10800000">
                  <a:pos x="wd2" y="hd2"/>
                </a:cxn>
                <a:cxn ang="16200000">
                  <a:pos x="wd2" y="hd2"/>
                </a:cxn>
              </a:cxnLst>
              <a:rect l="0" t="0" r="r" b="b"/>
              <a:pathLst>
                <a:path w="21600" h="21600" extrusionOk="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a:solidFill>
                <a:srgbClr val="000000"/>
              </a:solidFill>
              <a:prstDash val="solid"/>
              <a:miter lim="800000"/>
            </a:ln>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defRPr>
                  <a:latin typeface="+mn-lt"/>
                  <a:ea typeface="+mn-ea"/>
                  <a:cs typeface="+mn-cs"/>
                  <a:sym typeface="Calibri" panose="020F0702030404030204"/>
                </a:defRPr>
              </a:pPr>
              <a:endParaRPr kumimoji="0" sz="1800" b="0" i="0" u="none" strike="noStrike" kern="0" cap="none" spc="0" normalizeH="0" baseline="0" noProof="0">
                <a:ln>
                  <a:noFill/>
                </a:ln>
                <a:solidFill>
                  <a:srgbClr val="000000"/>
                </a:solidFill>
                <a:effectLst/>
                <a:uLnTx/>
                <a:uFillTx/>
                <a:latin typeface="+mn-lt"/>
                <a:ea typeface="+mn-ea"/>
                <a:cs typeface="+mn-cs"/>
                <a:sym typeface="Calibri" panose="020F0702030404030204"/>
              </a:endParaRPr>
            </a:p>
          </p:txBody>
        </p:sp>
      </p:grpSp>
      <p:sp>
        <p:nvSpPr>
          <p:cNvPr id="189" name="Shape 189"/>
          <p:cNvSpPr/>
          <p:nvPr/>
        </p:nvSpPr>
        <p:spPr>
          <a:xfrm>
            <a:off x="765175" y="1744980"/>
            <a:ext cx="11062970" cy="3168015"/>
          </a:xfrm>
          <a:prstGeom prst="rect">
            <a:avLst/>
          </a:prstGeom>
          <a:ln w="12700">
            <a:miter lim="400000"/>
          </a:ln>
          <a:effectLst>
            <a:outerShdw blurRad="38100" dist="20000" dir="7020000" rotWithShape="0">
              <a:srgbClr val="FFFFFF">
                <a:alpha val="38000"/>
              </a:srgbClr>
            </a:outerShdw>
          </a:effectLst>
        </p:spPr>
        <p:txBody>
          <a:bodyPr wrap="non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000">
                <a:latin typeface="华文细黑"/>
                <a:ea typeface="华文细黑"/>
                <a:cs typeface="华文细黑"/>
                <a:sym typeface="华文细黑"/>
              </a:defRPr>
            </a:pPr>
            <a:r>
              <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rPr>
              <a:t>马克为什么能顺利地跟中国人交流？他有哪些建议？</a:t>
            </a:r>
            <a:endPar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000">
                <a:latin typeface="华文细黑"/>
                <a:ea typeface="华文细黑"/>
                <a:cs typeface="华文细黑"/>
                <a:sym typeface="华文细黑"/>
              </a:defRPr>
            </a:pPr>
            <a:endPar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3"/>
              <a:defRPr sz="2000">
                <a:latin typeface="华文细黑"/>
                <a:ea typeface="华文细黑"/>
                <a:cs typeface="华文细黑"/>
                <a:sym typeface="华文细黑"/>
              </a:defRPr>
            </a:pPr>
            <a:endPar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000">
                <a:latin typeface="华文细黑"/>
                <a:ea typeface="华文细黑"/>
                <a:cs typeface="华文细黑"/>
                <a:sym typeface="华文细黑"/>
              </a:defRPr>
            </a:pPr>
            <a:r>
              <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rPr>
              <a:t>大卫认为对学习汉语的外国人来说，做什么特别难？</a:t>
            </a:r>
            <a:endParaRPr kumimoji="0" sz="36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 name="Shape 112"/>
          <p:cNvSpPr>
            <a:spLocks noGrp="1"/>
          </p:cNvSpPr>
          <p:nvPr>
            <p:ph type="title" hasCustomPrompt="1"/>
          </p:nvPr>
        </p:nvSpPr>
        <p:spPr>
          <a:xfrm>
            <a:off x="1524000" y="2916238"/>
            <a:ext cx="9144000" cy="798513"/>
          </a:xfrm>
        </p:spPr>
        <p:txBody>
          <a:bodyPr vert="horz" wrap="square" lIns="45718" tIns="45718" rIns="45718" bIns="45718" numCol="1" anchor="t" anchorCtr="0" compatLnSpc="1">
            <a:normAutofit fontScale="90000"/>
          </a:bodyPr>
          <a:lstStyle>
            <a:lvl1pPr defTabSz="868680">
              <a:defRPr sz="456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68680" rtl="0" eaLnBrk="1" fontAlgn="auto" latinLnBrk="0" hangingPunct="1">
              <a:lnSpc>
                <a:spcPct val="100000"/>
              </a:lnSpc>
              <a:spcBef>
                <a:spcPts val="0"/>
              </a:spcBef>
              <a:spcAft>
                <a:spcPts val="0"/>
              </a:spcAft>
              <a:buClrTx/>
              <a:buSzTx/>
              <a:buFontTx/>
              <a:buNone/>
              <a:defRPr/>
            </a:pPr>
            <a:r>
              <a:rPr kumimoji="0" sz="4560"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第十一课  读书好，读好书，好读书</a:t>
            </a:r>
            <a:endParaRPr kumimoji="0" sz="4560"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
        <p:nvSpPr>
          <p:cNvPr id="11267" name="Shape 113"/>
          <p:cNvSpPr/>
          <p:nvPr/>
        </p:nvSpPr>
        <p:spPr>
          <a:xfrm>
            <a:off x="1524000" y="1061403"/>
            <a:ext cx="9144000" cy="1353820"/>
          </a:xfrm>
          <a:prstGeom prst="rect">
            <a:avLst/>
          </a:prstGeom>
          <a:noFill/>
          <a:ln w="12700">
            <a:noFill/>
          </a:ln>
        </p:spPr>
        <p:txBody>
          <a:bodyPr lIns="0" tIns="0" rIns="0" bIns="0" anchor="ctr" anchorCtr="0">
            <a:spAutoFit/>
          </a:bodyPr>
          <a:p>
            <a:pPr algn="ctr" eaLnBrk="1">
              <a:lnSpc>
                <a:spcPct val="110000"/>
              </a:lnSpc>
            </a:pPr>
            <a:r>
              <a:rPr lang="zh-CN" altLang="zh-CN" sz="4000" dirty="0">
                <a:solidFill>
                  <a:srgbClr val="FEBDBE"/>
                </a:solidFill>
                <a:latin typeface="Helvetica" pitchFamily="34" charset="0"/>
              </a:rPr>
              <a:t>STANDARD COURSE </a:t>
            </a:r>
            <a:endParaRPr lang="zh-CN" altLang="zh-CN" sz="4000" dirty="0">
              <a:solidFill>
                <a:srgbClr val="FEBDBE"/>
              </a:solidFill>
              <a:latin typeface="Helvetica" pitchFamily="34" charset="0"/>
            </a:endParaRPr>
          </a:p>
          <a:p>
            <a:pPr algn="ctr" eaLnBrk="1">
              <a:lnSpc>
                <a:spcPct val="110000"/>
              </a:lnSpc>
            </a:pPr>
            <a:r>
              <a:rPr lang="zh-CN" altLang="zh-CN" sz="4000" dirty="0">
                <a:solidFill>
                  <a:srgbClr val="FEBDBE"/>
                </a:solidFill>
                <a:latin typeface="Helvetica" pitchFamily="34" charset="0"/>
              </a:rPr>
              <a:t>HSK 4 A</a:t>
            </a:r>
            <a:endParaRPr lang="zh-CN" altLang="zh-CN" sz="4000" dirty="0">
              <a:solidFill>
                <a:srgbClr val="FEBDBE"/>
              </a:solidFill>
              <a:latin typeface="Helvetica" pitchFamily="34" charset="0"/>
            </a:endParaRPr>
          </a:p>
        </p:txBody>
      </p:sp>
      <p:sp>
        <p:nvSpPr>
          <p:cNvPr id="11268" name="Shape 114"/>
          <p:cNvSpPr/>
          <p:nvPr/>
        </p:nvSpPr>
        <p:spPr>
          <a:xfrm>
            <a:off x="1524000" y="4521200"/>
            <a:ext cx="9144000" cy="583565"/>
          </a:xfrm>
          <a:prstGeom prst="rect">
            <a:avLst/>
          </a:prstGeom>
          <a:noFill/>
          <a:ln w="12700">
            <a:noFill/>
          </a:ln>
        </p:spPr>
        <p:txBody>
          <a:bodyPr lIns="45719" rIns="45719">
            <a:spAutoFit/>
          </a:bodyPr>
          <a:p>
            <a:pPr algn="ctr" eaLnBrk="1"/>
            <a:r>
              <a:rPr lang="zh-CN" altLang="zh-CN" sz="3200" dirty="0">
                <a:solidFill>
                  <a:srgbClr val="A6A6A6"/>
                </a:solidFill>
                <a:latin typeface="Helvetica" pitchFamily="34" charset="0"/>
              </a:rPr>
              <a:t>Part2 </a:t>
            </a:r>
            <a:r>
              <a:rPr lang="zh-CN" altLang="zh-CN" sz="3200" dirty="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zh-CN" sz="3200" dirty="0">
                <a:solidFill>
                  <a:srgbClr val="A6A6A6"/>
                </a:solidFill>
                <a:latin typeface="Helvetica" pitchFamily="34" charset="0"/>
                <a:ea typeface="宋体" panose="02010600030101010101" pitchFamily="2" charset="-122"/>
              </a:rPr>
              <a:t> </a:t>
            </a:r>
            <a:r>
              <a:rPr lang="zh-CN" altLang="zh-CN" sz="3200" dirty="0">
                <a:solidFill>
                  <a:srgbClr val="A6A6A6"/>
                </a:solidFill>
                <a:latin typeface="Helvetica" pitchFamily="34" charset="0"/>
              </a:rPr>
              <a:t>2</a:t>
            </a:r>
            <a:endParaRPr lang="zh-CN" altLang="zh-CN" sz="3200" dirty="0">
              <a:solidFill>
                <a:srgbClr val="A6A6A6"/>
              </a:solidFill>
              <a:latin typeface="Helvetica"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Shape 116"/>
          <p:cNvSpPr/>
          <p:nvPr/>
        </p:nvSpPr>
        <p:spPr>
          <a:xfrm>
            <a:off x="2595563" y="487363"/>
            <a:ext cx="8072437" cy="706755"/>
          </a:xfrm>
          <a:prstGeom prst="rect">
            <a:avLst/>
          </a:prstGeom>
          <a:noFill/>
          <a:ln w="12700">
            <a:noFill/>
          </a:ln>
        </p:spPr>
        <p:txBody>
          <a:bodyPr lIns="45719" rIns="45719">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词汇（二）</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12291" name="Group 119"/>
          <p:cNvGrpSpPr/>
          <p:nvPr/>
        </p:nvGrpSpPr>
        <p:grpSpPr>
          <a:xfrm>
            <a:off x="1811338" y="228600"/>
            <a:ext cx="608012" cy="919163"/>
            <a:chOff x="0" y="0"/>
            <a:chExt cx="607419" cy="919824"/>
          </a:xfrm>
        </p:grpSpPr>
        <p:sp>
          <p:nvSpPr>
            <p:cNvPr id="12304" name="Shape 117"/>
            <p:cNvSpPr/>
            <p:nvPr/>
          </p:nvSpPr>
          <p:spPr>
            <a:xfrm>
              <a:off x="0" y="0"/>
              <a:ext cx="607420" cy="919825"/>
            </a:xfrm>
            <a:custGeom>
              <a:avLst/>
              <a:gdLst/>
              <a:ahLst/>
              <a:cxnLst>
                <a:cxn ang="0">
                  <a:pos x="8540719" y="19585161"/>
                </a:cxn>
                <a:cxn ang="5898240">
                  <a:pos x="8540719" y="19585161"/>
                </a:cxn>
                <a:cxn ang="11796480">
                  <a:pos x="8540719" y="19585161"/>
                </a:cxn>
                <a:cxn ang="17694720">
                  <a:pos x="8540719" y="19585161"/>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12305" name="Shape 118"/>
            <p:cNvSpPr/>
            <p:nvPr/>
          </p:nvSpPr>
          <p:spPr>
            <a:xfrm>
              <a:off x="192699" y="403848"/>
              <a:ext cx="224224" cy="408299"/>
            </a:xfrm>
            <a:custGeom>
              <a:avLst/>
              <a:gdLst/>
              <a:ahLst/>
              <a:cxnLst>
                <a:cxn ang="0">
                  <a:pos x="1163806" y="3858993"/>
                </a:cxn>
                <a:cxn ang="5898240">
                  <a:pos x="1163806" y="3858993"/>
                </a:cxn>
                <a:cxn ang="11796480">
                  <a:pos x="1163806" y="3858993"/>
                </a:cxn>
                <a:cxn ang="17694720">
                  <a:pos x="1163806" y="3858993"/>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20" name="Shape 120"/>
          <p:cNvSpPr/>
          <p:nvPr/>
        </p:nvSpPr>
        <p:spPr>
          <a:xfrm>
            <a:off x="6546850" y="1892300"/>
            <a:ext cx="1232535"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v. to read</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900238"/>
            <a:ext cx="6997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阅读</a:t>
            </a:r>
            <a:endParaRPr lang="zh-CN" altLang="zh-CN" sz="2400" dirty="0">
              <a:latin typeface="华文细黑" pitchFamily="2" charset="-122"/>
              <a:ea typeface="华文细黑" pitchFamily="2" charset="-122"/>
              <a:sym typeface="华文细黑" pitchFamily="2" charset="-122"/>
            </a:endParaRPr>
          </a:p>
        </p:txBody>
      </p:sp>
      <p:sp>
        <p:nvSpPr>
          <p:cNvPr id="122" name="Shape 122"/>
          <p:cNvSpPr/>
          <p:nvPr/>
        </p:nvSpPr>
        <p:spPr>
          <a:xfrm>
            <a:off x="6562725" y="2667000"/>
            <a:ext cx="374523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v. there’s still time (to do sth.)</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679700"/>
            <a:ext cx="10045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来得及</a:t>
            </a:r>
            <a:endParaRPr lang="zh-CN" altLang="zh-CN" sz="2400" dirty="0">
              <a:latin typeface="华文细黑" pitchFamily="2" charset="-122"/>
              <a:ea typeface="华文细黑" pitchFamily="2" charset="-122"/>
              <a:sym typeface="华文细黑" pitchFamily="2" charset="-122"/>
            </a:endParaRPr>
          </a:p>
        </p:txBody>
      </p:sp>
      <p:sp>
        <p:nvSpPr>
          <p:cNvPr id="124" name="Shape 124"/>
          <p:cNvSpPr/>
          <p:nvPr/>
        </p:nvSpPr>
        <p:spPr>
          <a:xfrm>
            <a:off x="6562725" y="3454400"/>
            <a:ext cx="210312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adj. complicated</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573338" y="3462338"/>
            <a:ext cx="6997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复杂</a:t>
            </a:r>
            <a:endParaRPr lang="zh-CN" altLang="zh-CN" sz="2400" dirty="0">
              <a:latin typeface="华文细黑" pitchFamily="2" charset="-122"/>
              <a:ea typeface="华文细黑" pitchFamily="2" charset="-122"/>
              <a:sym typeface="华文细黑" pitchFamily="2" charset="-122"/>
            </a:endParaRPr>
          </a:p>
        </p:txBody>
      </p:sp>
      <p:sp>
        <p:nvSpPr>
          <p:cNvPr id="126" name="Shape 126"/>
          <p:cNvSpPr/>
          <p:nvPr/>
        </p:nvSpPr>
        <p:spPr>
          <a:xfrm>
            <a:off x="6562725" y="4229100"/>
            <a:ext cx="388112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adv. cannot but, to be forced to</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4237038"/>
            <a:ext cx="6997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只好</a:t>
            </a:r>
            <a:endParaRPr lang="zh-CN" altLang="zh-CN" sz="2400" dirty="0">
              <a:latin typeface="华文细黑" pitchFamily="2" charset="-122"/>
              <a:ea typeface="华文细黑" pitchFamily="2" charset="-122"/>
              <a:sym typeface="华文细黑" pitchFamily="2" charset="-122"/>
            </a:endParaRPr>
          </a:p>
        </p:txBody>
      </p:sp>
      <p:sp>
        <p:nvSpPr>
          <p:cNvPr id="128" name="Shape 128"/>
          <p:cNvSpPr/>
          <p:nvPr/>
        </p:nvSpPr>
        <p:spPr>
          <a:xfrm>
            <a:off x="4043363" y="1903413"/>
            <a:ext cx="103124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yuèdú</a:t>
            </a:r>
            <a:endParaRPr lang="zh-CN" altLang="zh-CN" sz="2400" dirty="0">
              <a:latin typeface="华文细黑" pitchFamily="2" charset="-122"/>
              <a:ea typeface="华文细黑" pitchFamily="2" charset="-122"/>
              <a:sym typeface="华文细黑" pitchFamily="2" charset="-122"/>
            </a:endParaRPr>
          </a:p>
        </p:txBody>
      </p:sp>
      <p:sp>
        <p:nvSpPr>
          <p:cNvPr id="129" name="Shape 129"/>
          <p:cNvSpPr/>
          <p:nvPr/>
        </p:nvSpPr>
        <p:spPr>
          <a:xfrm>
            <a:off x="4038600" y="2671763"/>
            <a:ext cx="94996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láidejí</a:t>
            </a:r>
            <a:endParaRPr lang="zh-CN" altLang="zh-CN" sz="2400" dirty="0">
              <a:latin typeface="华文细黑" pitchFamily="2" charset="-122"/>
              <a:ea typeface="华文细黑" pitchFamily="2" charset="-122"/>
              <a:sym typeface="华文细黑" pitchFamily="2" charset="-122"/>
            </a:endParaRPr>
          </a:p>
        </p:txBody>
      </p:sp>
      <p:sp>
        <p:nvSpPr>
          <p:cNvPr id="130" name="Shape 130"/>
          <p:cNvSpPr/>
          <p:nvPr/>
        </p:nvSpPr>
        <p:spPr>
          <a:xfrm>
            <a:off x="4038600" y="3454400"/>
            <a:ext cx="709295"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fùzá</a:t>
            </a:r>
            <a:endParaRPr lang="zh-CN" altLang="zh-CN" sz="2400" dirty="0">
              <a:latin typeface="华文细黑" pitchFamily="2" charset="-122"/>
              <a:ea typeface="华文细黑" pitchFamily="2" charset="-122"/>
              <a:sym typeface="华文细黑" pitchFamily="2" charset="-122"/>
            </a:endParaRPr>
          </a:p>
        </p:txBody>
      </p:sp>
      <p:sp>
        <p:nvSpPr>
          <p:cNvPr id="131" name="Shape 131"/>
          <p:cNvSpPr/>
          <p:nvPr/>
        </p:nvSpPr>
        <p:spPr>
          <a:xfrm>
            <a:off x="4038600" y="4229100"/>
            <a:ext cx="110871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zhǐhǎo</a:t>
            </a:r>
            <a:endParaRPr lang="zh-CN" altLang="zh-CN" sz="2400" dirty="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0" grpId="0" animBg="1" advAuto="1000"/>
      <p:bldP spid="131" grpId="0" animBg="1" advAuto="1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Shape 133"/>
          <p:cNvSpPr/>
          <p:nvPr/>
        </p:nvSpPr>
        <p:spPr>
          <a:xfrm>
            <a:off x="2595563" y="487363"/>
            <a:ext cx="8072437" cy="706755"/>
          </a:xfrm>
          <a:prstGeom prst="rect">
            <a:avLst/>
          </a:prstGeom>
          <a:noFill/>
          <a:ln w="12700">
            <a:noFill/>
          </a:ln>
        </p:spPr>
        <p:txBody>
          <a:bodyPr lIns="45719" rIns="45719">
            <a:spAutoFit/>
          </a:bodyPr>
          <a:p>
            <a:pPr eaLnBrk="1"/>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词汇（二）</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13315" name="Group 136"/>
          <p:cNvGrpSpPr/>
          <p:nvPr/>
        </p:nvGrpSpPr>
        <p:grpSpPr>
          <a:xfrm>
            <a:off x="1811338" y="228600"/>
            <a:ext cx="608012" cy="919163"/>
            <a:chOff x="0" y="0"/>
            <a:chExt cx="607419" cy="919824"/>
          </a:xfrm>
        </p:grpSpPr>
        <p:sp>
          <p:nvSpPr>
            <p:cNvPr id="13325" name="Shape 134"/>
            <p:cNvSpPr/>
            <p:nvPr/>
          </p:nvSpPr>
          <p:spPr>
            <a:xfrm>
              <a:off x="0" y="0"/>
              <a:ext cx="607420" cy="919825"/>
            </a:xfrm>
            <a:custGeom>
              <a:avLst/>
              <a:gdLst/>
              <a:ahLst/>
              <a:cxnLst>
                <a:cxn ang="0">
                  <a:pos x="8540719" y="19585161"/>
                </a:cxn>
                <a:cxn ang="5898240">
                  <a:pos x="8540719" y="19585161"/>
                </a:cxn>
                <a:cxn ang="11796480">
                  <a:pos x="8540719" y="19585161"/>
                </a:cxn>
                <a:cxn ang="17694720">
                  <a:pos x="8540719" y="19585161"/>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13326" name="Shape 135"/>
            <p:cNvSpPr/>
            <p:nvPr/>
          </p:nvSpPr>
          <p:spPr>
            <a:xfrm>
              <a:off x="192699" y="403848"/>
              <a:ext cx="224224" cy="408299"/>
            </a:xfrm>
            <a:custGeom>
              <a:avLst/>
              <a:gdLst/>
              <a:ahLst/>
              <a:cxnLst>
                <a:cxn ang="0">
                  <a:pos x="1163806" y="3858993"/>
                </a:cxn>
                <a:cxn ang="5898240">
                  <a:pos x="1163806" y="3858993"/>
                </a:cxn>
                <a:cxn ang="11796480">
                  <a:pos x="1163806" y="3858993"/>
                </a:cxn>
                <a:cxn ang="17694720">
                  <a:pos x="1163806" y="3858993"/>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37" name="Shape 137"/>
          <p:cNvSpPr/>
          <p:nvPr/>
        </p:nvSpPr>
        <p:spPr>
          <a:xfrm>
            <a:off x="6546850" y="1892300"/>
            <a:ext cx="234061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v. to fill in a blank</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8" name="Shape 138"/>
          <p:cNvSpPr/>
          <p:nvPr/>
        </p:nvSpPr>
        <p:spPr>
          <a:xfrm>
            <a:off x="2573338" y="1900238"/>
            <a:ext cx="6997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填空</a:t>
            </a:r>
            <a:endParaRPr lang="zh-CN" altLang="zh-CN" sz="2400" dirty="0">
              <a:latin typeface="华文细黑" pitchFamily="2" charset="-122"/>
              <a:ea typeface="华文细黑" pitchFamily="2" charset="-122"/>
              <a:sym typeface="华文细黑" pitchFamily="2" charset="-122"/>
            </a:endParaRPr>
          </a:p>
        </p:txBody>
      </p:sp>
      <p:sp>
        <p:nvSpPr>
          <p:cNvPr id="139" name="Shape 139"/>
          <p:cNvSpPr/>
          <p:nvPr/>
        </p:nvSpPr>
        <p:spPr>
          <a:xfrm>
            <a:off x="6562725" y="2667000"/>
            <a:ext cx="148717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v. to guess)</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40" name="Shape 140"/>
          <p:cNvSpPr/>
          <p:nvPr/>
        </p:nvSpPr>
        <p:spPr>
          <a:xfrm>
            <a:off x="2573338" y="2679700"/>
            <a:ext cx="3949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猜</a:t>
            </a:r>
            <a:endParaRPr lang="zh-CN" altLang="zh-CN" sz="2400" dirty="0">
              <a:latin typeface="华文细黑" pitchFamily="2" charset="-122"/>
              <a:ea typeface="华文细黑" pitchFamily="2" charset="-122"/>
              <a:sym typeface="华文细黑" pitchFamily="2" charset="-122"/>
            </a:endParaRPr>
          </a:p>
        </p:txBody>
      </p:sp>
      <p:sp>
        <p:nvSpPr>
          <p:cNvPr id="141" name="Shape 141"/>
          <p:cNvSpPr/>
          <p:nvPr/>
        </p:nvSpPr>
        <p:spPr>
          <a:xfrm>
            <a:off x="6562725" y="3454400"/>
            <a:ext cx="2358390" cy="460375"/>
          </a:xfrm>
          <a:prstGeom prst="rect">
            <a:avLst/>
          </a:prstGeom>
          <a:noFill/>
          <a:ln w="12700">
            <a:noFill/>
          </a:ln>
        </p:spPr>
        <p:txBody>
          <a:bodyPr wrap="none" lIns="45719" rIns="45719">
            <a:spAutoFit/>
          </a:bodyPr>
          <a:p>
            <a:pPr eaLnBrk="1"/>
            <a:r>
              <a:rPr lang="zh-CN" altLang="zh-CN" sz="2400" dirty="0">
                <a:latin typeface="Times New Roman" panose="02020703060505090304" pitchFamily="18" charset="0"/>
                <a:cs typeface="Times New Roman" panose="02020703060505090304" pitchFamily="18" charset="0"/>
                <a:sym typeface="Times New Roman" panose="02020703060505090304" pitchFamily="18" charset="0"/>
              </a:rPr>
              <a:t>conj. or, otherwise</a:t>
            </a:r>
            <a:endParaRPr lang="zh-CN" altLang="zh-CN" sz="2400" dirty="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42" name="Shape 142"/>
          <p:cNvSpPr/>
          <p:nvPr/>
        </p:nvSpPr>
        <p:spPr>
          <a:xfrm>
            <a:off x="2573338" y="3462338"/>
            <a:ext cx="699770"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否则</a:t>
            </a:r>
            <a:endParaRPr lang="zh-CN" altLang="zh-CN" sz="2400" dirty="0">
              <a:latin typeface="华文细黑" pitchFamily="2" charset="-122"/>
              <a:ea typeface="华文细黑" pitchFamily="2" charset="-122"/>
              <a:sym typeface="华文细黑" pitchFamily="2" charset="-122"/>
            </a:endParaRPr>
          </a:p>
        </p:txBody>
      </p:sp>
      <p:sp>
        <p:nvSpPr>
          <p:cNvPr id="143" name="Shape 143"/>
          <p:cNvSpPr/>
          <p:nvPr/>
        </p:nvSpPr>
        <p:spPr>
          <a:xfrm>
            <a:off x="4043363" y="1903413"/>
            <a:ext cx="1383665"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tiánkòng</a:t>
            </a:r>
            <a:endParaRPr lang="zh-CN" altLang="zh-CN" sz="2400" dirty="0">
              <a:latin typeface="华文细黑" pitchFamily="2" charset="-122"/>
              <a:ea typeface="华文细黑" pitchFamily="2" charset="-122"/>
              <a:sym typeface="华文细黑" pitchFamily="2" charset="-122"/>
            </a:endParaRPr>
          </a:p>
        </p:txBody>
      </p:sp>
      <p:sp>
        <p:nvSpPr>
          <p:cNvPr id="144" name="Shape 144"/>
          <p:cNvSpPr/>
          <p:nvPr/>
        </p:nvSpPr>
        <p:spPr>
          <a:xfrm>
            <a:off x="4038600" y="2671763"/>
            <a:ext cx="556895"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cāi</a:t>
            </a:r>
            <a:endParaRPr lang="zh-CN" altLang="zh-CN" sz="2400" dirty="0">
              <a:latin typeface="华文细黑" pitchFamily="2" charset="-122"/>
              <a:ea typeface="华文细黑" pitchFamily="2" charset="-122"/>
              <a:sym typeface="华文细黑" pitchFamily="2" charset="-122"/>
            </a:endParaRPr>
          </a:p>
        </p:txBody>
      </p:sp>
      <p:sp>
        <p:nvSpPr>
          <p:cNvPr id="145" name="Shape 145"/>
          <p:cNvSpPr/>
          <p:nvPr/>
        </p:nvSpPr>
        <p:spPr>
          <a:xfrm>
            <a:off x="4038600" y="3454400"/>
            <a:ext cx="898525" cy="460375"/>
          </a:xfrm>
          <a:prstGeom prst="rect">
            <a:avLst/>
          </a:prstGeom>
          <a:noFill/>
          <a:ln w="12700">
            <a:noFill/>
          </a:ln>
        </p:spPr>
        <p:txBody>
          <a:bodyPr wrap="none" lIns="45719" rIns="45719">
            <a:spAutoFit/>
          </a:bodyPr>
          <a:p>
            <a:pPr eaLnBrk="1"/>
            <a:r>
              <a:rPr lang="zh-CN" altLang="zh-CN" sz="2400" dirty="0">
                <a:latin typeface="华文细黑" pitchFamily="2" charset="-122"/>
                <a:ea typeface="华文细黑" pitchFamily="2" charset="-122"/>
                <a:sym typeface="华文细黑" pitchFamily="2" charset="-122"/>
              </a:rPr>
              <a:t>fǒuzé</a:t>
            </a:r>
            <a:endParaRPr lang="zh-CN" altLang="zh-CN" sz="2400" dirty="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37" grpId="0" animBg="1" advAuto="1000"/>
      <p:bldP spid="138" grpId="0" animBg="1" advAuto="1000"/>
      <p:bldP spid="139" grpId="0" animBg="1" advAuto="1000"/>
      <p:bldP spid="140" grpId="0" animBg="1" advAuto="1000"/>
      <p:bldP spid="141" grpId="0" animBg="1" advAuto="1000"/>
      <p:bldP spid="142" grpId="0" animBg="1" advAuto="1000"/>
      <p:bldP spid="143" grpId="0" animBg="1" advAuto="1000"/>
      <p:bldP spid="144" grpId="0" animBg="1" advAuto="1000"/>
      <p:bldP spid="145" grpId="0" animBg="1" advAuto="100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他们很喜欢</a:t>
            </a:r>
            <a:r>
              <a:rPr lang="zh-TW" altLang="en-US" sz="4000" dirty="0">
                <a:solidFill>
                  <a:srgbClr val="FF0000"/>
                </a:solidFill>
              </a:rPr>
              <a:t>阅读</a:t>
            </a:r>
            <a:r>
              <a:rPr lang="zh-TW" altLang="en-US" sz="4000" dirty="0"/>
              <a:t>，只要有空他就会拿起书来看</a:t>
            </a:r>
            <a:endParaRPr lang="en-US" altLang="zh-TW" sz="4000" dirty="0"/>
          </a:p>
        </p:txBody>
      </p:sp>
      <p:pic>
        <p:nvPicPr>
          <p:cNvPr id="6146" name="Picture 2" descr="三種簡單方法讓孩子更享受閱讀| 培養興趣| 親子閱讀| 大紀元"/>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86717" y="2750128"/>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609340" y="1426845"/>
            <a:ext cx="1071880"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276600" y="571500"/>
            <a:ext cx="5639435" cy="4351655"/>
          </a:xfrm>
          <a:prstGeom prst="rect">
            <a:avLst/>
          </a:prstGeom>
        </p:spPr>
      </p:pic>
      <p:sp>
        <p:nvSpPr>
          <p:cNvPr id="5" name="文本框 4"/>
          <p:cNvSpPr txBox="1"/>
          <p:nvPr/>
        </p:nvSpPr>
        <p:spPr>
          <a:xfrm>
            <a:off x="2242820" y="5259705"/>
            <a:ext cx="9255125" cy="706755"/>
          </a:xfrm>
          <a:prstGeom prst="rect">
            <a:avLst/>
          </a:prstGeom>
          <a:noFill/>
        </p:spPr>
        <p:txBody>
          <a:bodyPr wrap="square" rtlCol="0">
            <a:spAutoFit/>
          </a:bodyPr>
          <a:p>
            <a:r>
              <a:rPr lang="zh-CN" altLang="en-US" sz="4000"/>
              <a:t>她的汉语说得非常流利，几乎没有口音。</a:t>
            </a:r>
            <a:endParaRPr lang="zh-CN" altLang="en-US" sz="4000"/>
          </a:p>
        </p:txBody>
      </p:sp>
      <p:sp>
        <p:nvSpPr>
          <p:cNvPr id="6" name="矩形 5"/>
          <p:cNvSpPr/>
          <p:nvPr/>
        </p:nvSpPr>
        <p:spPr>
          <a:xfrm>
            <a:off x="6433820" y="5210175"/>
            <a:ext cx="1022350"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t>她很喜欢</a:t>
            </a:r>
            <a:r>
              <a:rPr lang="zh-TW" altLang="en-US" sz="3600" dirty="0">
                <a:solidFill>
                  <a:srgbClr val="FF0000"/>
                </a:solidFill>
              </a:rPr>
              <a:t>阅读</a:t>
            </a:r>
            <a:r>
              <a:rPr lang="zh-TW" altLang="en-US" sz="3600" dirty="0"/>
              <a:t>报纸和小说，但是他完全不想看课本</a:t>
            </a:r>
            <a:endParaRPr lang="en-US" altLang="zh-TW" sz="3600" dirty="0"/>
          </a:p>
        </p:txBody>
      </p:sp>
      <p:pic>
        <p:nvPicPr>
          <p:cNvPr id="7170" name="Picture 2" descr="當孩子不想讀書、學習態度消極父母如何提升孩子學習動機？｜蔡宜芳心理師| 媽咪拜MamiBu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67050" y="2485685"/>
            <a:ext cx="60579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952750" y="1426845"/>
            <a:ext cx="939165"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224771" y="2766218"/>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dirty="0"/>
              <a:t>分享你最近阅读的</a:t>
            </a:r>
            <a:r>
              <a:rPr lang="zh-CN" altLang="en-US" sz="4000" dirty="0"/>
              <a:t>一本书。</a:t>
            </a:r>
            <a:endParaRPr lang="zh-CN" altLang="en-US" sz="4000" dirty="0"/>
          </a:p>
          <a:p>
            <a:pPr algn="ctr"/>
            <a:r>
              <a:rPr lang="zh-CN" altLang="en-US" sz="4000" dirty="0"/>
              <a:t>你为什么读</a:t>
            </a:r>
            <a:r>
              <a:rPr lang="zh-CN" altLang="en-US" sz="4000" dirty="0"/>
              <a:t>它？</a:t>
            </a:r>
            <a:endParaRPr lang="zh-CN" altLang="en-US" sz="4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离商店关门还有十分钟，应该</a:t>
            </a:r>
            <a:r>
              <a:rPr lang="zh-TW" altLang="en-US" sz="4000" dirty="0">
                <a:solidFill>
                  <a:srgbClr val="FF0000"/>
                </a:solidFill>
                <a:latin typeface="宋体" panose="02010600030101010101" pitchFamily="2" charset="-122"/>
                <a:ea typeface="宋体" panose="02010600030101010101" pitchFamily="2" charset="-122"/>
              </a:rPr>
              <a:t>来得及</a:t>
            </a:r>
            <a:r>
              <a:rPr lang="zh-TW" altLang="en-US" sz="4000" dirty="0">
                <a:latin typeface="宋体" panose="02010600030101010101" pitchFamily="2" charset="-122"/>
                <a:ea typeface="宋体" panose="02010600030101010101" pitchFamily="2" charset="-122"/>
              </a:rPr>
              <a:t>去买一瓶牛奶</a:t>
            </a:r>
            <a:endParaRPr lang="en-US" altLang="zh-TW" sz="4000" dirty="0">
              <a:latin typeface="宋体" panose="02010600030101010101" pitchFamily="2" charset="-122"/>
              <a:ea typeface="宋体" panose="02010600030101010101" pitchFamily="2" charset="-122"/>
            </a:endParaRPr>
          </a:p>
        </p:txBody>
      </p:sp>
      <p:pic>
        <p:nvPicPr>
          <p:cNvPr id="8194" name="Picture 2" descr="購物袋購物車商品商場, 車子, 百貨, 創意卡通女人購物素材圖案，PSD和PNG圖片免費下載| Women shopping, Cartoon,  Creativ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67645" y="2485685"/>
            <a:ext cx="4118264" cy="411826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233285" y="1426845"/>
            <a:ext cx="1452880"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CN" altLang="zh-TW" sz="5400" dirty="0">
                <a:latin typeface="宋体" panose="02010600030101010101" pitchFamily="2" charset="-122"/>
                <a:ea typeface="宋体" panose="02010600030101010101" pitchFamily="2" charset="-122"/>
              </a:rPr>
              <a:t>来不</a:t>
            </a:r>
            <a:r>
              <a:rPr lang="zh-TW" altLang="en-US" sz="5400" dirty="0">
                <a:latin typeface="宋体" panose="02010600030101010101" pitchFamily="2" charset="-122"/>
                <a:ea typeface="宋体" panose="02010600030101010101" pitchFamily="2" charset="-122"/>
              </a:rPr>
              <a:t>及</a:t>
            </a:r>
            <a:r>
              <a:rPr lang="en-US" altLang="zh-TW" sz="5400" dirty="0"/>
              <a:t>.V</a:t>
            </a:r>
            <a:br>
              <a:rPr lang="en-US" altLang="zh-TW" sz="5400" dirty="0"/>
            </a:br>
            <a:endParaRPr lang="zh-TW" altLang="en-US" sz="5400" dirty="0"/>
          </a:p>
        </p:txBody>
      </p:sp>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他没赶上公交车，已经</a:t>
            </a:r>
            <a:r>
              <a:rPr lang="zh-TW" altLang="en-US" sz="4000" dirty="0">
                <a:solidFill>
                  <a:srgbClr val="FF0000"/>
                </a:solidFill>
                <a:latin typeface="宋体" panose="02010600030101010101" pitchFamily="2" charset="-122"/>
                <a:ea typeface="宋体" panose="02010600030101010101" pitchFamily="2" charset="-122"/>
              </a:rPr>
              <a:t>来不及</a:t>
            </a:r>
            <a:r>
              <a:rPr lang="zh-TW" altLang="en-US" sz="4000" dirty="0">
                <a:latin typeface="宋体" panose="02010600030101010101" pitchFamily="2" charset="-122"/>
                <a:ea typeface="宋体" panose="02010600030101010101" pitchFamily="2" charset="-122"/>
              </a:rPr>
              <a:t>准时上班了</a:t>
            </a:r>
            <a:endParaRPr lang="en-US" altLang="zh-TW" sz="4000" dirty="0">
              <a:latin typeface="宋体" panose="02010600030101010101" pitchFamily="2" charset="-122"/>
              <a:ea typeface="宋体" panose="02010600030101010101" pitchFamily="2" charset="-122"/>
            </a:endParaRPr>
          </a:p>
        </p:txBody>
      </p:sp>
      <p:pic>
        <p:nvPicPr>
          <p:cNvPr id="9218" name="Picture 2" descr="恰好没有赶上公车，真是太棒了- 知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74892" y="2716865"/>
            <a:ext cx="5284643" cy="345620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642100" y="1292860"/>
            <a:ext cx="1452880"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3"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t>只好</a:t>
            </a:r>
            <a:r>
              <a:rPr lang="en-US" altLang="zh-TW" sz="5400" dirty="0"/>
              <a:t>.ADV</a:t>
            </a:r>
            <a:br>
              <a:rPr lang="en-US" altLang="zh-TW" sz="5400" dirty="0"/>
            </a:br>
            <a:endParaRPr lang="zh-TW" altLang="en-US" sz="5400" dirty="0"/>
          </a:p>
        </p:txBody>
      </p:sp>
      <p:sp>
        <p:nvSpPr>
          <p:cNvPr id="5" name="標題 1"/>
          <p:cNvSpPr txBox="1"/>
          <p:nvPr/>
        </p:nvSpPr>
        <p:spPr>
          <a:xfrm>
            <a:off x="96434" y="2952092"/>
            <a:ext cx="120955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300">
                <a:sym typeface="+mn-ea"/>
              </a:rPr>
              <a:t>只好</a:t>
            </a:r>
            <a:r>
              <a:rPr lang="en-US" altLang="zh-CN" sz="4300">
                <a:sym typeface="+mn-ea"/>
              </a:rPr>
              <a:t>......   Forced to make a choice.</a:t>
            </a:r>
            <a:endParaRPr lang="en-US" altLang="zh-CN" sz="4300">
              <a:sym typeface="+mn-ea"/>
            </a:endParaRPr>
          </a:p>
          <a:p>
            <a:pPr algn="ctr"/>
            <a:endParaRPr lang="en-US" altLang="zh-CN" sz="4300">
              <a:sym typeface="+mn-ea"/>
            </a:endParaRPr>
          </a:p>
          <a:p>
            <a:pPr algn="ctr"/>
            <a:r>
              <a:rPr lang="zh-CN" altLang="en-US" sz="4300">
                <a:sym typeface="+mn-ea"/>
              </a:rPr>
              <a:t>没有其他选择</a:t>
            </a:r>
            <a:endParaRPr lang="en-US" altLang="zh-CN" sz="4300"/>
          </a:p>
          <a:p>
            <a:pPr algn="ctr"/>
            <a:endParaRPr lang="en-US" altLang="zh-CN" sz="3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434340" y="1490345"/>
            <a:ext cx="751776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TW" altLang="en-US" sz="4000" dirty="0"/>
              <a:t>为了在旅行后能来得及回来上课，</a:t>
            </a:r>
            <a:endParaRPr lang="en-US" altLang="zh-TW" sz="4000" dirty="0"/>
          </a:p>
          <a:p>
            <a:pPr algn="l"/>
            <a:r>
              <a:rPr lang="zh-TW" altLang="en-US" sz="4000" dirty="0"/>
              <a:t>他</a:t>
            </a:r>
            <a:r>
              <a:rPr lang="zh-TW" altLang="en-US" sz="4000" dirty="0">
                <a:solidFill>
                  <a:srgbClr val="FF0000"/>
                </a:solidFill>
              </a:rPr>
              <a:t>只好</a:t>
            </a:r>
            <a:r>
              <a:rPr lang="zh-TW" altLang="en-US" sz="4000" dirty="0"/>
              <a:t>买很晚的公车票回学校</a:t>
            </a:r>
            <a:endParaRPr lang="en-US" altLang="zh-TW" sz="4000" dirty="0"/>
          </a:p>
        </p:txBody>
      </p:sp>
      <p:pic>
        <p:nvPicPr>
          <p:cNvPr id="2050" name="Picture 2" descr="凌晨中環通宵巴士大受酒客歡迎- 巴士攝影作品貼圖區(B3) - hkitalk.net 香港交通資訊網- 手機版- Powered by Discuz!"/>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21650" y="439420"/>
            <a:ext cx="3757295" cy="281813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797560" y="3909695"/>
            <a:ext cx="6096000" cy="1938020"/>
          </a:xfrm>
          <a:prstGeom prst="rect">
            <a:avLst/>
          </a:prstGeom>
          <a:noFill/>
        </p:spPr>
        <p:txBody>
          <a:bodyPr wrap="square" rtlCol="0" anchor="t">
            <a:spAutoFit/>
          </a:bodyPr>
          <a:p>
            <a:r>
              <a:rPr lang="zh-TW" altLang="en-US" sz="4000" dirty="0">
                <a:sym typeface="+mn-ea"/>
              </a:rPr>
              <a:t>他来不及准时到公司上班，</a:t>
            </a:r>
            <a:r>
              <a:rPr lang="zh-TW" altLang="en-US" sz="4000" dirty="0">
                <a:solidFill>
                  <a:srgbClr val="FF0000"/>
                </a:solidFill>
                <a:sym typeface="+mn-ea"/>
              </a:rPr>
              <a:t>只好</a:t>
            </a:r>
            <a:r>
              <a:rPr lang="zh-TW" altLang="en-US" sz="4000" dirty="0">
                <a:sym typeface="+mn-ea"/>
              </a:rPr>
              <a:t>想想等等怎么跟老板道歉</a:t>
            </a:r>
            <a:endParaRPr lang="zh-TW" altLang="en-US" sz="4000" dirty="0">
              <a:sym typeface="+mn-ea"/>
            </a:endParaRPr>
          </a:p>
        </p:txBody>
      </p:sp>
      <p:pic>
        <p:nvPicPr>
          <p:cNvPr id="1026" name="Picture 2" descr="職場難免有磨擦，開口道歉需要把握三大細節｜518職場熊報"/>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7657465" y="3622675"/>
            <a:ext cx="4221480" cy="28168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052830" y="213804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12495" y="453961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0" nodeType="clickEffect">
                                  <p:stCondLst>
                                    <p:cond delay="0"/>
                                  </p:stCondLst>
                                  <p:childTnLst>
                                    <p:animEffect transition="out" filter="wipe(down)">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6"/>
                                        </p:tgtEl>
                                        <p:attrNameLst>
                                          <p:attrName>ppt_x</p:attrName>
                                        </p:attrNameLst>
                                      </p:cBhvr>
                                      <p:tavLst>
                                        <p:tav tm="0">
                                          <p:val>
                                            <p:strVal val="ppt_x"/>
                                          </p:val>
                                        </p:tav>
                                        <p:tav tm="100000">
                                          <p:val>
                                            <p:strVal val="ppt_x"/>
                                          </p:val>
                                        </p:tav>
                                      </p:tavLst>
                                    </p:anim>
                                    <p:anim calcmode="lin" valueType="num">
                                      <p:cBhvr additive="base">
                                        <p:cTn id="34" dur="500"/>
                                        <p:tgtEl>
                                          <p:spTgt spid="6"/>
                                        </p:tgtEl>
                                        <p:attrNameLst>
                                          <p:attrName>ppt_y</p:attrName>
                                        </p:attrNameLst>
                                      </p:cBhvr>
                                      <p:tavLst>
                                        <p:tav tm="0">
                                          <p:val>
                                            <p:strVal val="ppt_y"/>
                                          </p:val>
                                        </p:tav>
                                        <p:tav tm="100000">
                                          <p:val>
                                            <p:strVal val="1+ppt_h/2"/>
                                          </p:val>
                                        </p:tav>
                                      </p:tavLst>
                                    </p:anim>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2"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3" nodeType="clickEffect">
                                  <p:stCondLst>
                                    <p:cond delay="0"/>
                                  </p:stCondLst>
                                  <p:childTnLst>
                                    <p:animEffect transition="out" filter="wipe(dow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4" nodeType="clickEffect">
                                  <p:stCondLst>
                                    <p:cond delay="0"/>
                                  </p:stCondLst>
                                  <p:childTnLst>
                                    <p:anim calcmode="lin" valueType="num">
                                      <p:cBhvr additive="base">
                                        <p:cTn id="50" dur="500"/>
                                        <p:tgtEl>
                                          <p:spTgt spid="6"/>
                                        </p:tgtEl>
                                        <p:attrNameLst>
                                          <p:attrName>ppt_x</p:attrName>
                                        </p:attrNameLst>
                                      </p:cBhvr>
                                      <p:tavLst>
                                        <p:tav tm="0">
                                          <p:val>
                                            <p:strVal val="ppt_x"/>
                                          </p:val>
                                        </p:tav>
                                        <p:tav tm="100000">
                                          <p:val>
                                            <p:strVal val="ppt_x"/>
                                          </p:val>
                                        </p:tav>
                                      </p:tavLst>
                                    </p:anim>
                                    <p:anim calcmode="lin" valueType="num">
                                      <p:cBhvr additive="base">
                                        <p:cTn id="51" dur="500"/>
                                        <p:tgtEl>
                                          <p:spTgt spid="6"/>
                                        </p:tgtEl>
                                        <p:attrNameLst>
                                          <p:attrName>ppt_y</p:attrName>
                                        </p:attrNameLst>
                                      </p:cBhvr>
                                      <p:tavLst>
                                        <p:tav tm="0">
                                          <p:val>
                                            <p:strVal val="ppt_y"/>
                                          </p:val>
                                        </p:tav>
                                        <p:tav tm="100000">
                                          <p:val>
                                            <p:strVal val="1+ppt_h/2"/>
                                          </p:val>
                                        </p:tav>
                                      </p:tavLst>
                                    </p:anim>
                                    <p:set>
                                      <p:cBhvr>
                                        <p:cTn id="5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animBg="1"/>
      <p:bldP spid="6" grpId="0" bldLvl="0" animBg="1"/>
      <p:bldP spid="6" grpId="1" bldLvl="0" animBg="1"/>
      <p:bldP spid="6" grpId="2" bldLvl="0" animBg="1"/>
      <p:bldP spid="6" grpId="3" bldLvl="0" animBg="1"/>
      <p:bldP spid="6" grpId="4"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lgn="ctr">
              <a:buNone/>
            </a:pPr>
            <a:r>
              <a:rPr lang="zh-CN" altLang="en-US" sz="6000"/>
              <a:t>你遇到过什么困难？</a:t>
            </a:r>
            <a:endParaRPr lang="zh-CN" altLang="en-US" sz="6000"/>
          </a:p>
          <a:p>
            <a:pPr marL="0" indent="0" algn="ctr">
              <a:buNone/>
            </a:pPr>
            <a:r>
              <a:rPr lang="zh-CN" altLang="en-US" sz="6000"/>
              <a:t>你如何解决？</a:t>
            </a:r>
            <a:endParaRPr lang="zh-CN" altLang="en-US" sz="6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96434" y="248670"/>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这是一道很</a:t>
            </a:r>
            <a:r>
              <a:rPr lang="zh-TW" altLang="en-US" sz="4000" dirty="0">
                <a:solidFill>
                  <a:srgbClr val="FF0000"/>
                </a:solidFill>
              </a:rPr>
              <a:t>复杂</a:t>
            </a:r>
            <a:r>
              <a:rPr lang="zh-TW" altLang="en-US" sz="4000" dirty="0"/>
              <a:t>的数学题</a:t>
            </a:r>
            <a:endParaRPr lang="en-US" altLang="zh-TW" sz="4000" dirty="0"/>
          </a:p>
        </p:txBody>
      </p:sp>
      <p:pic>
        <p:nvPicPr>
          <p:cNvPr id="3074" name="Picture 2" descr="科学网-牛顿力学中的质点动量和能量概念如何推广到狭义相对论及出现的差异-陈方培的博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7164" y="1342137"/>
            <a:ext cx="4407908" cy="559899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16295" y="57213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96434" y="1160122"/>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这件事很</a:t>
            </a:r>
            <a:r>
              <a:rPr lang="zh-TW" altLang="en-US" sz="4000" dirty="0">
                <a:solidFill>
                  <a:srgbClr val="FF0000"/>
                </a:solidFill>
              </a:rPr>
              <a:t>复杂</a:t>
            </a:r>
            <a:r>
              <a:rPr lang="zh-TW" altLang="en-US" sz="4000" dirty="0"/>
              <a:t>，有很多你不该知道的事情</a:t>
            </a:r>
            <a:endParaRPr lang="en-US" altLang="zh-TW" sz="4000" dirty="0"/>
          </a:p>
        </p:txBody>
      </p:sp>
      <p:pic>
        <p:nvPicPr>
          <p:cNvPr id="4098" name="Picture 2" descr="猪说:“其实有时候知道的太多，反而就不快乐了”-哔哩哔哩"/>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0292" y="2983026"/>
            <a:ext cx="5842642" cy="328648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665855" y="145986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351704" y="1159487"/>
            <a:ext cx="1209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他们的关系很</a:t>
            </a:r>
            <a:r>
              <a:rPr lang="zh-TW" altLang="en-US" sz="4000" dirty="0">
                <a:solidFill>
                  <a:srgbClr val="FF0000"/>
                </a:solidFill>
                <a:latin typeface="宋体" panose="02010600030101010101" pitchFamily="2" charset="-122"/>
                <a:ea typeface="宋体" panose="02010600030101010101" pitchFamily="2" charset="-122"/>
              </a:rPr>
              <a:t>复杂</a:t>
            </a:r>
            <a:r>
              <a:rPr lang="zh-TW" altLang="en-US" sz="4000" dirty="0">
                <a:latin typeface="宋体" panose="02010600030101010101" pitchFamily="2" charset="-122"/>
                <a:ea typeface="宋体" panose="02010600030101010101" pitchFamily="2" charset="-122"/>
              </a:rPr>
              <a:t>，很难说清楚</a:t>
            </a:r>
            <a:endParaRPr lang="en-US" altLang="zh-TW" sz="4000" dirty="0">
              <a:latin typeface="宋体" panose="02010600030101010101" pitchFamily="2" charset="-122"/>
              <a:ea typeface="宋体" panose="02010600030101010101" pitchFamily="2" charset="-122"/>
            </a:endParaRPr>
          </a:p>
        </p:txBody>
      </p:sp>
      <p:pic>
        <p:nvPicPr>
          <p:cNvPr id="5122" name="Picture 2" descr="好複雜的男女關係！"/>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27526" y="2405290"/>
            <a:ext cx="5936947" cy="445271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11850" y="145986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046730" y="718820"/>
            <a:ext cx="6471285" cy="4153535"/>
          </a:xfrm>
          <a:prstGeom prst="rect">
            <a:avLst/>
          </a:prstGeom>
        </p:spPr>
      </p:pic>
      <p:sp>
        <p:nvSpPr>
          <p:cNvPr id="5" name="文本框 4"/>
          <p:cNvSpPr txBox="1"/>
          <p:nvPr/>
        </p:nvSpPr>
        <p:spPr>
          <a:xfrm>
            <a:off x="838835" y="5259705"/>
            <a:ext cx="11070590" cy="1322070"/>
          </a:xfrm>
          <a:prstGeom prst="rect">
            <a:avLst/>
          </a:prstGeom>
          <a:noFill/>
        </p:spPr>
        <p:txBody>
          <a:bodyPr wrap="square" rtlCol="0">
            <a:spAutoFit/>
          </a:bodyPr>
          <a:p>
            <a:r>
              <a:rPr lang="zh-CN" altLang="en-US" sz="4000"/>
              <a:t>他的英语口语很流利，能够与外国人</a:t>
            </a:r>
            <a:r>
              <a:rPr lang="zh-CN" altLang="en-US" sz="4000">
                <a:highlight>
                  <a:srgbClr val="FFFF00"/>
                </a:highlight>
              </a:rPr>
              <a:t>自如地</a:t>
            </a:r>
            <a:r>
              <a:rPr lang="zh-CN" altLang="en-US" sz="4000"/>
              <a:t>交流。</a:t>
            </a:r>
            <a:endParaRPr lang="zh-CN" altLang="en-US" sz="4000"/>
          </a:p>
          <a:p>
            <a:r>
              <a:rPr lang="en-US" altLang="zh-CN" sz="4000"/>
              <a:t>                                                        </a:t>
            </a:r>
            <a:r>
              <a:rPr lang="zh-CN" altLang="en-US" sz="4000"/>
              <a:t>（</a:t>
            </a:r>
            <a:r>
              <a:rPr lang="en-US" altLang="zh-CN" sz="4000"/>
              <a:t>freely/effortless</a:t>
            </a:r>
            <a:r>
              <a:rPr lang="zh-CN" altLang="en-US" sz="4000"/>
              <a:t>）</a:t>
            </a:r>
            <a:endParaRPr lang="zh-CN" altLang="en-US" sz="4000"/>
          </a:p>
        </p:txBody>
      </p:sp>
      <p:sp>
        <p:nvSpPr>
          <p:cNvPr id="7" name="矩形 6"/>
          <p:cNvSpPr/>
          <p:nvPr/>
        </p:nvSpPr>
        <p:spPr>
          <a:xfrm>
            <a:off x="4486910" y="5210175"/>
            <a:ext cx="1071880" cy="7918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p:nvPr/>
        </p:nvSpPr>
        <p:spPr>
          <a:xfrm>
            <a:off x="-114300" y="1160122"/>
            <a:ext cx="1242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他最不喜欢做的题目就是</a:t>
            </a:r>
            <a:r>
              <a:rPr lang="zh-TW" altLang="en-US" sz="4000" dirty="0">
                <a:solidFill>
                  <a:srgbClr val="FF0000"/>
                </a:solidFill>
                <a:latin typeface="宋体" panose="02010600030101010101" pitchFamily="2" charset="-122"/>
                <a:ea typeface="宋体" panose="02010600030101010101" pitchFamily="2" charset="-122"/>
              </a:rPr>
              <a:t>填空</a:t>
            </a:r>
            <a:r>
              <a:rPr lang="zh-TW" altLang="en-US" sz="4000" dirty="0">
                <a:latin typeface="宋体" panose="02010600030101010101" pitchFamily="2" charset="-122"/>
                <a:ea typeface="宋体" panose="02010600030101010101" pitchFamily="2" charset="-122"/>
              </a:rPr>
              <a:t>题</a:t>
            </a:r>
            <a:endParaRPr lang="en-US" altLang="zh-TW" sz="4000" dirty="0">
              <a:latin typeface="宋体" panose="02010600030101010101" pitchFamily="2" charset="-122"/>
              <a:ea typeface="宋体" panose="02010600030101010101" pitchFamily="2" charset="-122"/>
            </a:endParaRPr>
          </a:p>
        </p:txBody>
      </p:sp>
      <p:pic>
        <p:nvPicPr>
          <p:cNvPr id="3074" name="Picture 2" descr="填空题- 快懂百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9418" y="2485685"/>
            <a:ext cx="7248525" cy="4067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被人討厭怎麼辦?花10分鐘看本篇教你如何看待與如何解決!!-啾的人生滴雞精- 一起啾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013" y="2171268"/>
            <a:ext cx="3990975" cy="399097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8156575" y="1492885"/>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t>填空</a:t>
            </a:r>
            <a:r>
              <a:rPr lang="en-US" altLang="zh-TW" sz="5400" dirty="0"/>
              <a:t>.V</a:t>
            </a:r>
            <a:br>
              <a:rPr lang="en-US" altLang="zh-TW" sz="5400" dirty="0"/>
            </a:br>
            <a:endParaRPr lang="zh-TW" altLang="en-US" sz="5400" dirty="0"/>
          </a:p>
        </p:txBody>
      </p:sp>
      <p:sp>
        <p:nvSpPr>
          <p:cNvPr id="5" name="標題 1"/>
          <p:cNvSpPr txBox="1"/>
          <p:nvPr/>
        </p:nvSpPr>
        <p:spPr>
          <a:xfrm>
            <a:off x="-114300" y="1160122"/>
            <a:ext cx="1242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这家便利商店的店员上礼拜不做了，</a:t>
            </a:r>
            <a:endParaRPr lang="en-US" altLang="zh-TW" sz="4000" dirty="0">
              <a:latin typeface="宋体" panose="02010600030101010101" pitchFamily="2" charset="-122"/>
              <a:ea typeface="宋体" panose="02010600030101010101" pitchFamily="2" charset="-122"/>
            </a:endParaRPr>
          </a:p>
          <a:p>
            <a:pPr algn="ctr"/>
            <a:r>
              <a:rPr lang="zh-TW" altLang="en-US" sz="4000" dirty="0">
                <a:latin typeface="宋体" panose="02010600030101010101" pitchFamily="2" charset="-122"/>
                <a:ea typeface="宋体" panose="02010600030101010101" pitchFamily="2" charset="-122"/>
              </a:rPr>
              <a:t>他们正在找新的员工</a:t>
            </a:r>
            <a:r>
              <a:rPr lang="zh-TW" altLang="en-US" sz="4000" dirty="0">
                <a:solidFill>
                  <a:srgbClr val="FF0000"/>
                </a:solidFill>
                <a:latin typeface="宋体" panose="02010600030101010101" pitchFamily="2" charset="-122"/>
                <a:ea typeface="宋体" panose="02010600030101010101" pitchFamily="2" charset="-122"/>
              </a:rPr>
              <a:t>填空</a:t>
            </a:r>
            <a:r>
              <a:rPr lang="zh-CN" altLang="zh-TW" sz="4000" dirty="0">
                <a:solidFill>
                  <a:srgbClr val="FF0000"/>
                </a:solidFill>
                <a:latin typeface="宋体" panose="02010600030101010101" pitchFamily="2" charset="-122"/>
                <a:ea typeface="宋体" panose="02010600030101010101" pitchFamily="2" charset="-122"/>
              </a:rPr>
              <a:t>（</a:t>
            </a:r>
            <a:r>
              <a:rPr lang="zh-CN" altLang="zh-TW" sz="4000" dirty="0">
                <a:solidFill>
                  <a:srgbClr val="FF0000"/>
                </a:solidFill>
                <a:latin typeface="宋体" panose="02010600030101010101" pitchFamily="2" charset="-122"/>
                <a:ea typeface="宋体" panose="02010600030101010101" pitchFamily="2" charset="-122"/>
              </a:rPr>
              <a:t>填补空缺）</a:t>
            </a:r>
            <a:endParaRPr lang="zh-CN" altLang="zh-TW" sz="4000" dirty="0">
              <a:solidFill>
                <a:srgbClr val="FF0000"/>
              </a:solidFill>
              <a:latin typeface="宋体" panose="02010600030101010101" pitchFamily="2" charset="-122"/>
              <a:ea typeface="宋体" panose="02010600030101010101" pitchFamily="2" charset="-122"/>
            </a:endParaRPr>
          </a:p>
        </p:txBody>
      </p:sp>
      <p:pic>
        <p:nvPicPr>
          <p:cNvPr id="4098" name="Picture 2" descr="未提供相片說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04754" y="2407227"/>
            <a:ext cx="4450773" cy="445077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412230" y="1807210"/>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t>猜</a:t>
            </a:r>
            <a:r>
              <a:rPr lang="en-US" altLang="zh-TW" sz="5400" dirty="0"/>
              <a:t>.V</a:t>
            </a:r>
            <a:br>
              <a:rPr lang="en-US" altLang="zh-TW" sz="5400" dirty="0"/>
            </a:br>
            <a:endParaRPr lang="zh-TW" altLang="en-US" sz="5400" dirty="0"/>
          </a:p>
        </p:txBody>
      </p:sp>
      <p:sp>
        <p:nvSpPr>
          <p:cNvPr id="5" name="標題 1"/>
          <p:cNvSpPr txBox="1"/>
          <p:nvPr/>
        </p:nvSpPr>
        <p:spPr>
          <a:xfrm>
            <a:off x="-114300" y="1160122"/>
            <a:ext cx="1242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latin typeface="宋体" panose="02010600030101010101" pitchFamily="2" charset="-122"/>
                <a:ea typeface="宋体" panose="02010600030101010101" pitchFamily="2" charset="-122"/>
              </a:rPr>
              <a:t>他不知道这题的答案，只好从四个可能的答案中</a:t>
            </a:r>
            <a:r>
              <a:rPr lang="zh-TW" altLang="en-US" sz="4000" dirty="0">
                <a:solidFill>
                  <a:srgbClr val="FF0000"/>
                </a:solidFill>
                <a:latin typeface="宋体" panose="02010600030101010101" pitchFamily="2" charset="-122"/>
                <a:ea typeface="宋体" panose="02010600030101010101" pitchFamily="2" charset="-122"/>
              </a:rPr>
              <a:t>猜</a:t>
            </a:r>
            <a:r>
              <a:rPr lang="zh-TW" altLang="en-US" sz="4000" dirty="0">
                <a:latin typeface="宋体" panose="02010600030101010101" pitchFamily="2" charset="-122"/>
                <a:ea typeface="宋体" panose="02010600030101010101" pitchFamily="2" charset="-122"/>
              </a:rPr>
              <a:t>，</a:t>
            </a:r>
            <a:endParaRPr lang="en-US" altLang="zh-TW" sz="4000" dirty="0">
              <a:latin typeface="宋体" panose="02010600030101010101" pitchFamily="2" charset="-122"/>
              <a:ea typeface="宋体" panose="02010600030101010101" pitchFamily="2" charset="-122"/>
            </a:endParaRPr>
          </a:p>
          <a:p>
            <a:pPr algn="ctr"/>
            <a:r>
              <a:rPr lang="zh-TW" altLang="en-US" sz="4000" dirty="0">
                <a:latin typeface="宋体" panose="02010600030101010101" pitchFamily="2" charset="-122"/>
                <a:ea typeface="宋体" panose="02010600030101010101" pitchFamily="2" charset="-122"/>
              </a:rPr>
              <a:t>希望能</a:t>
            </a:r>
            <a:r>
              <a:rPr lang="zh-TW" altLang="en-US" sz="4000" dirty="0">
                <a:solidFill>
                  <a:srgbClr val="FF0000"/>
                </a:solidFill>
                <a:latin typeface="宋体" panose="02010600030101010101" pitchFamily="2" charset="-122"/>
                <a:ea typeface="宋体" panose="02010600030101010101" pitchFamily="2" charset="-122"/>
              </a:rPr>
              <a:t>猜</a:t>
            </a:r>
            <a:r>
              <a:rPr lang="zh-TW" altLang="en-US" sz="4000" dirty="0">
                <a:solidFill>
                  <a:schemeClr val="tx1"/>
                </a:solidFill>
                <a:latin typeface="宋体" panose="02010600030101010101" pitchFamily="2" charset="-122"/>
                <a:ea typeface="宋体" panose="02010600030101010101" pitchFamily="2" charset="-122"/>
              </a:rPr>
              <a:t>中</a:t>
            </a:r>
            <a:r>
              <a:rPr lang="zh-CN" altLang="zh-TW" sz="4000" dirty="0">
                <a:solidFill>
                  <a:schemeClr val="tx1"/>
                </a:solidFill>
                <a:latin typeface="宋体" panose="02010600030101010101" pitchFamily="2" charset="-122"/>
                <a:ea typeface="宋体" panose="02010600030101010101" pitchFamily="2" charset="-122"/>
              </a:rPr>
              <a:t>＝</a:t>
            </a:r>
            <a:r>
              <a:rPr lang="zh-CN" altLang="zh-TW" sz="4000" dirty="0">
                <a:solidFill>
                  <a:schemeClr val="tx1"/>
                </a:solidFill>
                <a:latin typeface="宋体" panose="02010600030101010101" pitchFamily="2" charset="-122"/>
                <a:ea typeface="宋体" panose="02010600030101010101" pitchFamily="2" charset="-122"/>
              </a:rPr>
              <a:t>猜对</a:t>
            </a:r>
            <a:endParaRPr lang="zh-CN" altLang="zh-TW" sz="4000" dirty="0">
              <a:solidFill>
                <a:schemeClr val="tx1"/>
              </a:solidFill>
              <a:latin typeface="宋体" panose="02010600030101010101" pitchFamily="2" charset="-122"/>
              <a:ea typeface="宋体" panose="02010600030101010101" pitchFamily="2" charset="-122"/>
            </a:endParaRPr>
          </a:p>
        </p:txBody>
      </p:sp>
      <p:pic>
        <p:nvPicPr>
          <p:cNvPr id="8194" name="Picture 2" descr="網上選擇題- Econ補習- 經濟人教育中心Econ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1591" y="2791326"/>
            <a:ext cx="7474618" cy="373730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0951210" y="1160145"/>
            <a:ext cx="7854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5580380" y="1807210"/>
            <a:ext cx="103187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2"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3"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4"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2" nodeType="click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
                                          </p:val>
                                        </p:tav>
                                      </p:tavLst>
                                    </p:anim>
                                    <p:anim calcmode="lin" valueType="num">
                                      <p:cBhvr additive="base">
                                        <p:cTn id="46" dur="500"/>
                                        <p:tgtEl>
                                          <p:spTgt spid="4"/>
                                        </p:tgtEl>
                                        <p:attrNameLst>
                                          <p:attrName>ppt_y</p:attrName>
                                        </p:attrNameLst>
                                      </p:cBhvr>
                                      <p:tavLst>
                                        <p:tav tm="0">
                                          <p:val>
                                            <p:strVal val="ppt_y"/>
                                          </p:val>
                                        </p:tav>
                                        <p:tav tm="100000">
                                          <p:val>
                                            <p:strVal val="1+ppt_h/2"/>
                                          </p:val>
                                        </p:tav>
                                      </p:tavLst>
                                    </p:anim>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3" nodeType="clickEffect">
                                  <p:stCondLst>
                                    <p:cond delay="0"/>
                                  </p:stCondLst>
                                  <p:childTnLst>
                                    <p:animEffect transition="out" filter="wipe(down)">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4" nodeType="clickEffect">
                                  <p:stCondLst>
                                    <p:cond delay="0"/>
                                  </p:stCondLst>
                                  <p:childTnLst>
                                    <p:anim calcmode="lin" valueType="num">
                                      <p:cBhvr additive="base">
                                        <p:cTn id="56" dur="500"/>
                                        <p:tgtEl>
                                          <p:spTgt spid="4"/>
                                        </p:tgtEl>
                                        <p:attrNameLst>
                                          <p:attrName>ppt_x</p:attrName>
                                        </p:attrNameLst>
                                      </p:cBhvr>
                                      <p:tavLst>
                                        <p:tav tm="0">
                                          <p:val>
                                            <p:strVal val="ppt_x"/>
                                          </p:val>
                                        </p:tav>
                                        <p:tav tm="100000">
                                          <p:val>
                                            <p:strVal val="ppt_x"/>
                                          </p:val>
                                        </p:tav>
                                      </p:tavLst>
                                    </p:anim>
                                    <p:anim calcmode="lin" valueType="num">
                                      <p:cBhvr additive="base">
                                        <p:cTn id="57" dur="500"/>
                                        <p:tgtEl>
                                          <p:spTgt spid="4"/>
                                        </p:tgtEl>
                                        <p:attrNameLst>
                                          <p:attrName>ppt_y</p:attrName>
                                        </p:attrNameLst>
                                      </p:cBhvr>
                                      <p:tavLst>
                                        <p:tav tm="0">
                                          <p:val>
                                            <p:strVal val="ppt_y"/>
                                          </p:val>
                                        </p:tav>
                                        <p:tav tm="100000">
                                          <p:val>
                                            <p:strVal val="1+ppt_h/2"/>
                                          </p:val>
                                        </p:tav>
                                      </p:tavLst>
                                    </p:anim>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5" nodeType="clickEffect">
                                  <p:stCondLst>
                                    <p:cond delay="0"/>
                                  </p:stCondLst>
                                  <p:childTnLst>
                                    <p:anim calcmode="lin" valueType="num">
                                      <p:cBhvr additive="base">
                                        <p:cTn id="62" dur="500"/>
                                        <p:tgtEl>
                                          <p:spTgt spid="7"/>
                                        </p:tgtEl>
                                        <p:attrNameLst>
                                          <p:attrName>ppt_x</p:attrName>
                                        </p:attrNameLst>
                                      </p:cBhvr>
                                      <p:tavLst>
                                        <p:tav tm="0">
                                          <p:val>
                                            <p:strVal val="ppt_x"/>
                                          </p:val>
                                        </p:tav>
                                        <p:tav tm="100000">
                                          <p:val>
                                            <p:strVal val="ppt_x"/>
                                          </p:val>
                                        </p:tav>
                                      </p:tavLst>
                                    </p:anim>
                                    <p:anim calcmode="lin" valueType="num">
                                      <p:cBhvr additive="base">
                                        <p:cTn id="63" dur="500"/>
                                        <p:tgtEl>
                                          <p:spTgt spid="7"/>
                                        </p:tgtEl>
                                        <p:attrNameLst>
                                          <p:attrName>ppt_y</p:attrName>
                                        </p:attrNameLst>
                                      </p:cBhvr>
                                      <p:tavLst>
                                        <p:tav tm="0">
                                          <p:val>
                                            <p:strVal val="ppt_y"/>
                                          </p:val>
                                        </p:tav>
                                        <p:tav tm="100000">
                                          <p:val>
                                            <p:strVal val="1+ppt_h/2"/>
                                          </p:val>
                                        </p:tav>
                                      </p:tavLst>
                                    </p:anim>
                                    <p:set>
                                      <p:cBhvr>
                                        <p:cTn id="64" dur="1" fill="hold">
                                          <p:stCondLst>
                                            <p:cond delay="499"/>
                                          </p:stCondLst>
                                        </p:cTn>
                                        <p:tgtEl>
                                          <p:spTgt spid="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5" nodeType="clickEffect">
                                  <p:stCondLst>
                                    <p:cond delay="0"/>
                                  </p:stCondLst>
                                  <p:childTnLst>
                                    <p:anim calcmode="lin" valueType="num">
                                      <p:cBhvr additive="base">
                                        <p:cTn id="68" dur="500"/>
                                        <p:tgtEl>
                                          <p:spTgt spid="4"/>
                                        </p:tgtEl>
                                        <p:attrNameLst>
                                          <p:attrName>ppt_x</p:attrName>
                                        </p:attrNameLst>
                                      </p:cBhvr>
                                      <p:tavLst>
                                        <p:tav tm="0">
                                          <p:val>
                                            <p:strVal val="ppt_x"/>
                                          </p:val>
                                        </p:tav>
                                        <p:tav tm="100000">
                                          <p:val>
                                            <p:strVal val="ppt_x"/>
                                          </p:val>
                                        </p:tav>
                                      </p:tavLst>
                                    </p:anim>
                                    <p:anim calcmode="lin" valueType="num">
                                      <p:cBhvr additive="base">
                                        <p:cTn id="69" dur="500"/>
                                        <p:tgtEl>
                                          <p:spTgt spid="4"/>
                                        </p:tgtEl>
                                        <p:attrNameLst>
                                          <p:attrName>ppt_y</p:attrName>
                                        </p:attrNameLst>
                                      </p:cBhvr>
                                      <p:tavLst>
                                        <p:tav tm="0">
                                          <p:val>
                                            <p:strVal val="ppt_y"/>
                                          </p:val>
                                        </p:tav>
                                        <p:tav tm="100000">
                                          <p:val>
                                            <p:strVal val="1+ppt_h/2"/>
                                          </p:val>
                                        </p:tav>
                                      </p:tavLst>
                                    </p:anim>
                                    <p:set>
                                      <p:cBhvr>
                                        <p:cTn id="7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7" grpId="2" bldLvl="0" animBg="1"/>
      <p:bldP spid="7" grpId="3" bldLvl="0" animBg="1"/>
      <p:bldP spid="7" grpId="4" bldLvl="0" animBg="1"/>
      <p:bldP spid="4" grpId="0" bldLvl="0" animBg="1"/>
      <p:bldP spid="4" grpId="1" bldLvl="0" animBg="1"/>
      <p:bldP spid="4" grpId="2" bldLvl="0" animBg="1"/>
      <p:bldP spid="4" grpId="3" bldLvl="0" animBg="1"/>
      <p:bldP spid="4" grpId="4" bldLvl="0" animBg="1"/>
      <p:bldP spid="7" grpId="5" animBg="1"/>
      <p:bldP spid="4" grpId="5"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r>
              <a:rPr lang="zh-TW" altLang="en-US" sz="5400" dirty="0"/>
              <a:t>猜</a:t>
            </a:r>
            <a:r>
              <a:rPr lang="en-US" altLang="zh-TW" sz="5400" dirty="0"/>
              <a:t>.V</a:t>
            </a:r>
            <a:br>
              <a:rPr lang="en-US" altLang="zh-TW" sz="5400" dirty="0"/>
            </a:br>
            <a:endParaRPr lang="zh-TW" altLang="en-US" sz="5400" dirty="0"/>
          </a:p>
        </p:txBody>
      </p:sp>
      <p:sp>
        <p:nvSpPr>
          <p:cNvPr id="5" name="標題 1"/>
          <p:cNvSpPr txBox="1"/>
          <p:nvPr/>
        </p:nvSpPr>
        <p:spPr>
          <a:xfrm>
            <a:off x="-114300" y="1160122"/>
            <a:ext cx="1242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他很喜欢</a:t>
            </a:r>
            <a:r>
              <a:rPr lang="zh-TW" altLang="en-US" sz="4000" dirty="0">
                <a:solidFill>
                  <a:srgbClr val="FF0000"/>
                </a:solidFill>
              </a:rPr>
              <a:t>猜</a:t>
            </a:r>
            <a:r>
              <a:rPr lang="zh-TW" altLang="en-US" sz="4000" dirty="0"/>
              <a:t>谜</a:t>
            </a:r>
            <a:r>
              <a:rPr lang="en-US" altLang="zh-TW" sz="4000" dirty="0"/>
              <a:t>(m</a:t>
            </a:r>
            <a:r>
              <a:rPr lang="en-US" altLang="zh-TW" sz="4000" dirty="0" err="1"/>
              <a:t>í</a:t>
            </a:r>
            <a:r>
              <a:rPr lang="en-US" altLang="zh-TW" sz="4000" dirty="0"/>
              <a:t>)</a:t>
            </a:r>
            <a:endParaRPr lang="en-US" altLang="zh-TW" sz="4000" dirty="0"/>
          </a:p>
        </p:txBody>
      </p:sp>
      <p:pic>
        <p:nvPicPr>
          <p:cNvPr id="9218" name="Picture 2" descr="猜猜看- Google Play 上的应用"/>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8464" y="2888673"/>
            <a:ext cx="3501736" cy="3501736"/>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p:nvPr/>
        </p:nvSpPr>
        <p:spPr>
          <a:xfrm>
            <a:off x="5732318" y="3161908"/>
            <a:ext cx="58015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偷什么东西不犯法</a:t>
            </a:r>
            <a:r>
              <a:rPr lang="en-US" altLang="zh-TW" sz="4000" dirty="0"/>
              <a:t>?</a:t>
            </a:r>
            <a:endParaRPr lang="en-US" altLang="zh-TW" sz="4000" dirty="0"/>
          </a:p>
        </p:txBody>
      </p:sp>
      <p:sp>
        <p:nvSpPr>
          <p:cNvPr id="7" name="標題 1"/>
          <p:cNvSpPr txBox="1"/>
          <p:nvPr/>
        </p:nvSpPr>
        <p:spPr>
          <a:xfrm>
            <a:off x="5732318" y="4372315"/>
            <a:ext cx="58015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偷笑</a:t>
            </a:r>
            <a:endParaRPr lang="en-US" altLang="zh-TW" sz="4000" dirty="0"/>
          </a:p>
        </p:txBody>
      </p:sp>
      <p:sp>
        <p:nvSpPr>
          <p:cNvPr id="3" name="矩形 2"/>
          <p:cNvSpPr/>
          <p:nvPr/>
        </p:nvSpPr>
        <p:spPr>
          <a:xfrm>
            <a:off x="6183630" y="1483360"/>
            <a:ext cx="975995" cy="67818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1" nodeType="clickEffect">
                                  <p:stCondLst>
                                    <p:cond delay="0"/>
                                  </p:stCondLst>
                                  <p:childTnLst>
                                    <p:anim calcmode="lin" valueType="num">
                                      <p:cBhvr additive="base">
                                        <p:cTn id="15" dur="500"/>
                                        <p:tgtEl>
                                          <p:spTgt spid="3"/>
                                        </p:tgtEl>
                                        <p:attrNameLst>
                                          <p:attrName>ppt_x</p:attrName>
                                        </p:attrNameLst>
                                      </p:cBhvr>
                                      <p:tavLst>
                                        <p:tav tm="0">
                                          <p:val>
                                            <p:strVal val="ppt_x"/>
                                          </p:val>
                                        </p:tav>
                                        <p:tav tm="100000">
                                          <p:val>
                                            <p:strVal val="ppt_x"/>
                                          </p:val>
                                        </p:tav>
                                      </p:tavLst>
                                    </p:anim>
                                    <p:anim calcmode="lin" valueType="num">
                                      <p:cBhvr additive="base">
                                        <p:cTn id="16" dur="500"/>
                                        <p:tgtEl>
                                          <p:spTgt spid="3"/>
                                        </p:tgtEl>
                                        <p:attrNameLst>
                                          <p:attrName>ppt_y</p:attrName>
                                        </p:attrNameLst>
                                      </p:cBhvr>
                                      <p:tavLst>
                                        <p:tav tm="0">
                                          <p:val>
                                            <p:strVal val="ppt_y"/>
                                          </p:val>
                                        </p:tav>
                                        <p:tav tm="100000">
                                          <p:val>
                                            <p:strVal val="1+ppt_h/2"/>
                                          </p:val>
                                        </p:tav>
                                      </p:tavLst>
                                    </p:anim>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2"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3"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4"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5"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ldLvl="0" animBg="1"/>
      <p:bldP spid="3" grpId="1" bldLvl="0" animBg="1"/>
      <p:bldP spid="3" grpId="2" bldLvl="0" animBg="1"/>
      <p:bldP spid="3" grpId="3" bldLvl="0" animBg="1"/>
      <p:bldP spid="3" grpId="4" bldLvl="0" animBg="1"/>
      <p:bldP spid="3" grpId="5"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466850"/>
            <a:ext cx="10515600" cy="1325563"/>
          </a:xfrm>
        </p:spPr>
        <p:txBody>
          <a:bodyPr/>
          <a:p>
            <a:r>
              <a:rPr lang="zh-CN" altLang="en-US"/>
              <a:t>你喜欢看侦探小说吗？</a:t>
            </a:r>
            <a:r>
              <a:rPr lang="en-US" altLang="zh-CN"/>
              <a:t>detective novel</a:t>
            </a:r>
            <a:endParaRPr lang="en-US" altLang="zh-CN"/>
          </a:p>
        </p:txBody>
      </p:sp>
      <p:sp>
        <p:nvSpPr>
          <p:cNvPr id="4" name="标题 1"/>
          <p:cNvSpPr>
            <a:spLocks noGrp="1"/>
          </p:cNvSpPr>
          <p:nvPr>
            <p:custDataLst>
              <p:tags r:id="rId1"/>
            </p:custDataLst>
          </p:nvPr>
        </p:nvSpPr>
        <p:spPr>
          <a:xfrm>
            <a:off x="838200" y="38404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你喜欢在看故事</a:t>
            </a:r>
            <a:r>
              <a:rPr lang="en-US" altLang="zh-CN"/>
              <a:t>/</a:t>
            </a:r>
            <a:r>
              <a:rPr lang="zh-CN" altLang="en-US"/>
              <a:t>看电影的时候</a:t>
            </a:r>
            <a:r>
              <a:rPr lang="zh-CN" altLang="en-US"/>
              <a:t>猜结局吗？</a:t>
            </a: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30195" y="2766060"/>
            <a:ext cx="7379335" cy="1325880"/>
          </a:xfrm>
        </p:spPr>
        <p:txBody>
          <a:bodyPr/>
          <a:p>
            <a:r>
              <a:rPr lang="zh-CN" altLang="en-US"/>
              <a:t>讲讲你喜欢的</a:t>
            </a:r>
            <a:r>
              <a:rPr lang="zh-CN" altLang="en-US"/>
              <a:t>电影。</a:t>
            </a:r>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58032f8cc695d9d6155827620b8e36dc"/>
          <p:cNvPicPr>
            <a:picLocks noChangeAspect="1"/>
          </p:cNvPicPr>
          <p:nvPr/>
        </p:nvPicPr>
        <p:blipFill>
          <a:blip r:embed="rId1"/>
          <a:stretch>
            <a:fillRect/>
          </a:stretch>
        </p:blipFill>
        <p:spPr>
          <a:xfrm>
            <a:off x="1157605" y="0"/>
            <a:ext cx="5145405" cy="6858000"/>
          </a:xfrm>
          <a:prstGeom prst="rect">
            <a:avLst/>
          </a:prstGeom>
        </p:spPr>
      </p:pic>
      <p:sp>
        <p:nvSpPr>
          <p:cNvPr id="5" name="矩形 4"/>
          <p:cNvSpPr/>
          <p:nvPr/>
        </p:nvSpPr>
        <p:spPr>
          <a:xfrm>
            <a:off x="6972300" y="314960"/>
            <a:ext cx="3843020" cy="169164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悬疑</a:t>
            </a:r>
            <a:r>
              <a:rPr lang="zh-CN" altLang="en-US" sz="7200" b="1">
                <a:solidFill>
                  <a:schemeClr val="accent1"/>
                </a:solidFill>
                <a:effectLst>
                  <a:outerShdw blurRad="38100" dist="25400" dir="5400000" algn="ctr" rotWithShape="0">
                    <a:srgbClr val="6E747A">
                      <a:alpha val="43000"/>
                      <a:alpha val="43000"/>
                    </a:srgbClr>
                  </a:outerShdw>
                </a:effectLst>
              </a:rPr>
              <a:t>电影</a:t>
            </a:r>
            <a:endParaRPr lang="zh-CN" altLang="en-US" sz="7200" b="1">
              <a:solidFill>
                <a:schemeClr val="accent1"/>
              </a:solidFill>
              <a:effectLst>
                <a:outerShdw blurRad="38100" dist="25400" dir="5400000" algn="ctr" rotWithShape="0">
                  <a:srgbClr val="6E747A">
                    <a:alpha val="43000"/>
                    <a:alpha val="43000"/>
                  </a:srgbClr>
                </a:outerShdw>
              </a:effectLst>
            </a:endParaRPr>
          </a:p>
          <a:p>
            <a:pPr algn="ctr"/>
            <a:r>
              <a:rPr lang="en-US" altLang="zh-CN" sz="3200" b="1">
                <a:solidFill>
                  <a:schemeClr val="accent1"/>
                </a:solidFill>
                <a:effectLst>
                  <a:outerShdw blurRad="38100" dist="25400" dir="5400000" algn="ctr" rotWithShape="0">
                    <a:srgbClr val="6E747A">
                      <a:alpha val="43000"/>
                      <a:alpha val="43000"/>
                    </a:srgbClr>
                  </a:outerShdw>
                </a:effectLst>
              </a:rPr>
              <a:t>suspense movie</a:t>
            </a:r>
            <a:endParaRPr lang="en-US" altLang="zh-CN" sz="3200" b="1">
              <a:solidFill>
                <a:schemeClr val="accent1"/>
              </a:solidFill>
              <a:effectLst>
                <a:outerShdw blurRad="38100" dist="25400" dir="5400000" algn="ctr" rotWithShape="0">
                  <a:srgbClr val="6E747A">
                    <a:alpha val="43000"/>
                    <a:alpha val="43000"/>
                  </a:srgbClr>
                </a:outerShdw>
              </a:effectLst>
            </a:endParaRPr>
          </a:p>
        </p:txBody>
      </p:sp>
      <p:sp>
        <p:nvSpPr>
          <p:cNvPr id="6" name="矩形 5"/>
          <p:cNvSpPr/>
          <p:nvPr>
            <p:custDataLst>
              <p:tags r:id="rId2"/>
            </p:custDataLst>
          </p:nvPr>
        </p:nvSpPr>
        <p:spPr>
          <a:xfrm>
            <a:off x="7099300" y="2455545"/>
            <a:ext cx="3843020" cy="169164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奇幻电影</a:t>
            </a:r>
            <a:endParaRPr lang="zh-CN" altLang="en-US" sz="7200" b="1">
              <a:solidFill>
                <a:schemeClr val="accent1"/>
              </a:solidFill>
              <a:effectLst>
                <a:outerShdw blurRad="38100" dist="25400" dir="5400000" algn="ctr" rotWithShape="0">
                  <a:srgbClr val="6E747A">
                    <a:alpha val="43000"/>
                    <a:alpha val="43000"/>
                  </a:srgbClr>
                </a:outerShdw>
              </a:effectLst>
            </a:endParaRPr>
          </a:p>
          <a:p>
            <a:pPr algn="ctr"/>
            <a:r>
              <a:rPr lang="en-US" altLang="zh-CN" sz="3200" b="1">
                <a:solidFill>
                  <a:schemeClr val="accent1"/>
                </a:solidFill>
                <a:effectLst>
                  <a:outerShdw blurRad="38100" dist="25400" dir="5400000" algn="ctr" rotWithShape="0">
                    <a:srgbClr val="6E747A">
                      <a:alpha val="43000"/>
                      <a:alpha val="43000"/>
                    </a:srgbClr>
                  </a:outerShdw>
                </a:effectLst>
              </a:rPr>
              <a:t>fantasy film</a:t>
            </a:r>
            <a:endParaRPr lang="en-US" altLang="zh-CN" sz="3200" b="1">
              <a:solidFill>
                <a:schemeClr val="accent1"/>
              </a:solidFill>
              <a:effectLst>
                <a:outerShdw blurRad="38100" dist="25400" dir="5400000" algn="ctr" rotWithShape="0">
                  <a:srgbClr val="6E747A">
                    <a:alpha val="43000"/>
                    <a:alpha val="43000"/>
                  </a:srgbClr>
                </a:outerShdw>
              </a:effectLst>
            </a:endParaRPr>
          </a:p>
        </p:txBody>
      </p:sp>
      <p:sp>
        <p:nvSpPr>
          <p:cNvPr id="7" name="矩形 6"/>
          <p:cNvSpPr/>
          <p:nvPr>
            <p:custDataLst>
              <p:tags r:id="rId3"/>
            </p:custDataLst>
          </p:nvPr>
        </p:nvSpPr>
        <p:spPr>
          <a:xfrm>
            <a:off x="7099300" y="4722495"/>
            <a:ext cx="3915410" cy="169164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剧中剧</a:t>
            </a:r>
            <a:endParaRPr lang="zh-CN" altLang="en-US" sz="7200" b="1">
              <a:solidFill>
                <a:schemeClr val="accent1"/>
              </a:solidFill>
              <a:effectLst>
                <a:outerShdw blurRad="38100" dist="25400" dir="5400000" algn="ctr" rotWithShape="0">
                  <a:srgbClr val="6E747A">
                    <a:alpha val="43000"/>
                    <a:alpha val="43000"/>
                  </a:srgbClr>
                </a:outerShdw>
              </a:effectLst>
            </a:endParaRPr>
          </a:p>
          <a:p>
            <a:pPr algn="ctr"/>
            <a:r>
              <a:rPr lang="en-US" altLang="zh-CN" sz="3200" b="1">
                <a:solidFill>
                  <a:schemeClr val="accent1"/>
                </a:solidFill>
                <a:effectLst>
                  <a:outerShdw blurRad="38100" dist="25400" dir="5400000" algn="ctr" rotWithShape="0">
                    <a:srgbClr val="6E747A">
                      <a:alpha val="43000"/>
                      <a:alpha val="43000"/>
                    </a:srgbClr>
                  </a:outerShdw>
                </a:effectLst>
              </a:rPr>
              <a:t>show-within-the-show</a:t>
            </a:r>
            <a:endParaRPr lang="en-US" altLang="zh-CN" sz="3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d33fc06e1273452abf6f14ccad1ff884"/>
          <p:cNvPicPr>
            <a:picLocks noChangeAspect="1"/>
          </p:cNvPicPr>
          <p:nvPr/>
        </p:nvPicPr>
        <p:blipFill>
          <a:blip r:embed="rId1"/>
          <a:stretch>
            <a:fillRect/>
          </a:stretch>
        </p:blipFill>
        <p:spPr>
          <a:xfrm>
            <a:off x="494665" y="121920"/>
            <a:ext cx="4959350" cy="6614160"/>
          </a:xfrm>
          <a:prstGeom prst="rect">
            <a:avLst/>
          </a:prstGeom>
        </p:spPr>
      </p:pic>
      <p:pic>
        <p:nvPicPr>
          <p:cNvPr id="5" name="图片 4" descr="2b021b3ab489b9eec777814f780a738e"/>
          <p:cNvPicPr>
            <a:picLocks noChangeAspect="1"/>
          </p:cNvPicPr>
          <p:nvPr/>
        </p:nvPicPr>
        <p:blipFill>
          <a:blip r:embed="rId2"/>
          <a:stretch>
            <a:fillRect/>
          </a:stretch>
        </p:blipFill>
        <p:spPr>
          <a:xfrm>
            <a:off x="6851650" y="121920"/>
            <a:ext cx="4631690" cy="661352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7b0641711c405244a2a9e932e2567be"/>
          <p:cNvPicPr>
            <a:picLocks noChangeAspect="1"/>
          </p:cNvPicPr>
          <p:nvPr/>
        </p:nvPicPr>
        <p:blipFill>
          <a:blip r:embed="rId1"/>
          <a:stretch>
            <a:fillRect/>
          </a:stretch>
        </p:blipFill>
        <p:spPr>
          <a:xfrm>
            <a:off x="479425" y="85090"/>
            <a:ext cx="4641850" cy="6688455"/>
          </a:xfrm>
          <a:prstGeom prst="rect">
            <a:avLst/>
          </a:prstGeom>
        </p:spPr>
      </p:pic>
      <p:pic>
        <p:nvPicPr>
          <p:cNvPr id="5" name="图片 4" descr="bc140b8708d9b453c18cce579b586bfb"/>
          <p:cNvPicPr>
            <a:picLocks noChangeAspect="1"/>
          </p:cNvPicPr>
          <p:nvPr/>
        </p:nvPicPr>
        <p:blipFill>
          <a:blip r:embed="rId2"/>
          <a:stretch>
            <a:fillRect/>
          </a:stretch>
        </p:blipFill>
        <p:spPr>
          <a:xfrm>
            <a:off x="5776595" y="962025"/>
            <a:ext cx="5911215" cy="3662680"/>
          </a:xfrm>
          <a:prstGeom prst="rect">
            <a:avLst/>
          </a:prstGeom>
        </p:spPr>
      </p:pic>
      <p:sp>
        <p:nvSpPr>
          <p:cNvPr id="6" name="矩形 5"/>
          <p:cNvSpPr/>
          <p:nvPr/>
        </p:nvSpPr>
        <p:spPr>
          <a:xfrm>
            <a:off x="6811010" y="5033010"/>
            <a:ext cx="3843020"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盗梦空间</a:t>
            </a:r>
            <a:endParaRPr lang="zh-CN" altLang="en-US" sz="7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p:nvPr/>
        </p:nvSpPr>
        <p:spPr>
          <a:xfrm>
            <a:off x="5432153" y="58235"/>
            <a:ext cx="2199877" cy="1325562"/>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dirty="0"/>
              <a:t>否则</a:t>
            </a:r>
            <a:endParaRPr lang="zh-TW" altLang="en-US" dirty="0"/>
          </a:p>
        </p:txBody>
      </p:sp>
      <p:sp>
        <p:nvSpPr>
          <p:cNvPr id="4" name="標題 1"/>
          <p:cNvSpPr txBox="1"/>
          <p:nvPr/>
        </p:nvSpPr>
        <p:spPr>
          <a:xfrm>
            <a:off x="8052756" y="-2"/>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t>
            </a:r>
            <a:endParaRPr lang="en-US" altLang="zh-TW" sz="4000" dirty="0"/>
          </a:p>
        </p:txBody>
      </p:sp>
      <p:sp>
        <p:nvSpPr>
          <p:cNvPr id="8" name="標題 1"/>
          <p:cNvSpPr txBox="1"/>
          <p:nvPr/>
        </p:nvSpPr>
        <p:spPr>
          <a:xfrm>
            <a:off x="7963461" y="62411"/>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B</a:t>
            </a:r>
            <a:endParaRPr lang="en-US" altLang="zh-TW" sz="4000" dirty="0"/>
          </a:p>
        </p:txBody>
      </p:sp>
      <p:sp>
        <p:nvSpPr>
          <p:cNvPr id="9" name="標題 1"/>
          <p:cNvSpPr txBox="1"/>
          <p:nvPr/>
        </p:nvSpPr>
        <p:spPr>
          <a:xfrm>
            <a:off x="1733051" y="49335"/>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a:t>
            </a:r>
            <a:endParaRPr lang="en-US" altLang="zh-TW" sz="4000" dirty="0"/>
          </a:p>
        </p:txBody>
      </p:sp>
      <p:sp>
        <p:nvSpPr>
          <p:cNvPr id="10" name="標題 1"/>
          <p:cNvSpPr txBox="1"/>
          <p:nvPr/>
        </p:nvSpPr>
        <p:spPr>
          <a:xfrm>
            <a:off x="4174109" y="58235"/>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zh-TW" sz="4000" dirty="0"/>
          </a:p>
        </p:txBody>
      </p:sp>
      <p:sp>
        <p:nvSpPr>
          <p:cNvPr id="11" name="標題 1"/>
          <p:cNvSpPr txBox="1"/>
          <p:nvPr/>
        </p:nvSpPr>
        <p:spPr>
          <a:xfrm>
            <a:off x="4283191" y="29117"/>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a:t>
            </a:r>
            <a:endParaRPr lang="en-US" altLang="zh-TW" sz="4000" dirty="0"/>
          </a:p>
        </p:txBody>
      </p:sp>
      <p:sp>
        <p:nvSpPr>
          <p:cNvPr id="12" name="標題 1"/>
          <p:cNvSpPr txBox="1"/>
          <p:nvPr/>
        </p:nvSpPr>
        <p:spPr>
          <a:xfrm>
            <a:off x="295341" y="2548008"/>
            <a:ext cx="116013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她觉得想要学好语言，一定要多说，</a:t>
            </a:r>
            <a:r>
              <a:rPr lang="zh-TW" altLang="en-US" sz="4000" dirty="0">
                <a:solidFill>
                  <a:srgbClr val="FF0000"/>
                </a:solidFill>
              </a:rPr>
              <a:t>否则</a:t>
            </a:r>
            <a:r>
              <a:rPr lang="zh-TW" altLang="en-US" sz="4000" dirty="0"/>
              <a:t>很难学会</a:t>
            </a:r>
            <a:endParaRPr lang="en-US" altLang="zh-TW" sz="4000" dirty="0"/>
          </a:p>
        </p:txBody>
      </p:sp>
      <p:pic>
        <p:nvPicPr>
          <p:cNvPr id="2050" name="Picture 2" descr="如何快速产生科研好想法？】 - 知乎"/>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89" b="97493" l="10000" r="90000">
                        <a14:foregroundMark x1="35694" y1="90808" x2="45139" y2="97493"/>
                      </a14:backgroundRemoval>
                    </a14:imgEffect>
                  </a14:imgLayer>
                </a14:imgProps>
              </a:ext>
              <a:ext uri="{28A0092B-C50C-407E-A947-70E740481C1C}">
                <a14:useLocalDpi xmlns:a14="http://schemas.microsoft.com/office/drawing/2010/main" val="0"/>
              </a:ext>
            </a:extLst>
          </a:blip>
          <a:srcRect/>
          <a:stretch>
            <a:fillRect/>
          </a:stretch>
        </p:blipFill>
        <p:spPr bwMode="auto">
          <a:xfrm>
            <a:off x="3206189" y="2295601"/>
            <a:ext cx="4584032" cy="4571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真正高情商的人，都掌握了這些說話技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050" y="3825302"/>
            <a:ext cx="2765153" cy="2765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856865" y="588010"/>
            <a:ext cx="6477635" cy="4351655"/>
          </a:xfrm>
          <a:prstGeom prst="rect">
            <a:avLst/>
          </a:prstGeom>
        </p:spPr>
      </p:pic>
      <p:sp>
        <p:nvSpPr>
          <p:cNvPr id="5" name="文本框 4"/>
          <p:cNvSpPr txBox="1"/>
          <p:nvPr/>
        </p:nvSpPr>
        <p:spPr>
          <a:xfrm>
            <a:off x="1218565" y="5457825"/>
            <a:ext cx="10135235" cy="1322070"/>
          </a:xfrm>
          <a:prstGeom prst="rect">
            <a:avLst/>
          </a:prstGeom>
          <a:noFill/>
        </p:spPr>
        <p:txBody>
          <a:bodyPr wrap="square" rtlCol="0" anchor="t">
            <a:spAutoFit/>
          </a:bodyPr>
          <a:p>
            <a:r>
              <a:rPr lang="zh-CN" altLang="en-US" sz="3200"/>
              <a:t>这位演讲者讲话非常流利，能够</a:t>
            </a:r>
            <a:r>
              <a:rPr lang="zh-CN" altLang="en-US" sz="4800">
                <a:latin typeface="Aa楷书拼音" panose="02010600010101010101" charset="-122"/>
                <a:ea typeface="Aa楷书拼音" panose="02010600010101010101" charset="-122"/>
              </a:rPr>
              <a:t>清晰</a:t>
            </a:r>
            <a:r>
              <a:rPr lang="zh-CN" altLang="en-US" sz="3200"/>
              <a:t>地</a:t>
            </a:r>
            <a:endParaRPr lang="zh-CN" altLang="en-US" sz="3200"/>
          </a:p>
          <a:p>
            <a:r>
              <a:rPr lang="zh-CN" altLang="en-US" sz="3200"/>
              <a:t>表达自己的观点。</a:t>
            </a:r>
            <a:endParaRPr lang="zh-CN" altLang="en-US" sz="3200"/>
          </a:p>
        </p:txBody>
      </p:sp>
      <p:sp>
        <p:nvSpPr>
          <p:cNvPr id="6" name="矩形 5"/>
          <p:cNvSpPr/>
          <p:nvPr/>
        </p:nvSpPr>
        <p:spPr>
          <a:xfrm>
            <a:off x="4981575" y="5457825"/>
            <a:ext cx="907415" cy="64325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6"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p:nvPr/>
        </p:nvSpPr>
        <p:spPr>
          <a:xfrm>
            <a:off x="5432153" y="58235"/>
            <a:ext cx="2199877" cy="1325562"/>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dirty="0"/>
              <a:t>否则</a:t>
            </a:r>
            <a:endParaRPr lang="zh-TW" altLang="en-US" dirty="0"/>
          </a:p>
        </p:txBody>
      </p:sp>
      <p:sp>
        <p:nvSpPr>
          <p:cNvPr id="4" name="標題 1"/>
          <p:cNvSpPr txBox="1"/>
          <p:nvPr/>
        </p:nvSpPr>
        <p:spPr>
          <a:xfrm>
            <a:off x="8052756" y="-2"/>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t>
            </a:r>
            <a:endParaRPr lang="en-US" altLang="zh-TW" sz="4000" dirty="0"/>
          </a:p>
        </p:txBody>
      </p:sp>
      <p:sp>
        <p:nvSpPr>
          <p:cNvPr id="8" name="標題 1"/>
          <p:cNvSpPr txBox="1"/>
          <p:nvPr/>
        </p:nvSpPr>
        <p:spPr>
          <a:xfrm>
            <a:off x="7963461" y="62411"/>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B</a:t>
            </a:r>
            <a:endParaRPr lang="en-US" altLang="zh-TW" sz="4000" dirty="0"/>
          </a:p>
        </p:txBody>
      </p:sp>
      <p:sp>
        <p:nvSpPr>
          <p:cNvPr id="9" name="標題 1"/>
          <p:cNvSpPr txBox="1"/>
          <p:nvPr/>
        </p:nvSpPr>
        <p:spPr>
          <a:xfrm>
            <a:off x="1733051" y="49335"/>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a:t>
            </a:r>
            <a:endParaRPr lang="en-US" altLang="zh-TW" sz="4000" dirty="0"/>
          </a:p>
        </p:txBody>
      </p:sp>
      <p:sp>
        <p:nvSpPr>
          <p:cNvPr id="10" name="標題 1"/>
          <p:cNvSpPr txBox="1"/>
          <p:nvPr/>
        </p:nvSpPr>
        <p:spPr>
          <a:xfrm>
            <a:off x="4174109" y="58235"/>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zh-TW" sz="4000" dirty="0"/>
          </a:p>
        </p:txBody>
      </p:sp>
      <p:sp>
        <p:nvSpPr>
          <p:cNvPr id="11" name="標題 1"/>
          <p:cNvSpPr txBox="1"/>
          <p:nvPr/>
        </p:nvSpPr>
        <p:spPr>
          <a:xfrm>
            <a:off x="4283191" y="29117"/>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a:t>
            </a:r>
            <a:endParaRPr lang="en-US" altLang="zh-TW" sz="4000" dirty="0"/>
          </a:p>
        </p:txBody>
      </p:sp>
      <p:sp>
        <p:nvSpPr>
          <p:cNvPr id="12" name="標題 1"/>
          <p:cNvSpPr txBox="1"/>
          <p:nvPr/>
        </p:nvSpPr>
        <p:spPr>
          <a:xfrm>
            <a:off x="295341" y="1723480"/>
            <a:ext cx="116013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最近可能会下雨，要带雨伞，</a:t>
            </a:r>
            <a:r>
              <a:rPr lang="zh-TW" altLang="en-US" sz="4000" dirty="0">
                <a:solidFill>
                  <a:srgbClr val="FF0000"/>
                </a:solidFill>
              </a:rPr>
              <a:t>否则</a:t>
            </a:r>
            <a:r>
              <a:rPr lang="zh-TW" altLang="en-US" sz="4000" dirty="0"/>
              <a:t>会淋到雨</a:t>
            </a:r>
            <a:endParaRPr lang="en-US" altLang="zh-TW" sz="4000" dirty="0"/>
          </a:p>
        </p:txBody>
      </p:sp>
      <p:pic>
        <p:nvPicPr>
          <p:cNvPr id="4098" name="Picture 2" descr="出门记得带伞GIF动图图片-正版gif素材401775675-摄图网"/>
          <p:cNvPicPr>
            <a:picLocks noChangeAspect="1" noChangeArrowheads="1"/>
          </p:cNvPicPr>
          <p:nvPr/>
        </p:nvPicPr>
        <p:blipFill>
          <a:blip r:embed="rId1"/>
          <a:srcRect/>
          <a:stretch>
            <a:fillRect/>
          </a:stretch>
        </p:blipFill>
        <p:spPr bwMode="auto">
          <a:xfrm>
            <a:off x="3433460" y="2944177"/>
            <a:ext cx="3913824" cy="39138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52515"/>
          <a:stretch>
            <a:fillRect/>
          </a:stretch>
        </p:blipFill>
        <p:spPr bwMode="auto">
          <a:xfrm>
            <a:off x="7170355" y="3607384"/>
            <a:ext cx="5021645" cy="33763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indows憑證申請及操作步驟－憑證中心::台新證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63" y="3756821"/>
            <a:ext cx="27813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p:nvPr/>
        </p:nvSpPr>
        <p:spPr>
          <a:xfrm>
            <a:off x="5432153" y="58235"/>
            <a:ext cx="2199877" cy="1325562"/>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dirty="0"/>
              <a:t>否则</a:t>
            </a:r>
            <a:endParaRPr lang="zh-TW" altLang="en-US" dirty="0"/>
          </a:p>
        </p:txBody>
      </p:sp>
      <p:sp>
        <p:nvSpPr>
          <p:cNvPr id="4" name="標題 1"/>
          <p:cNvSpPr txBox="1"/>
          <p:nvPr/>
        </p:nvSpPr>
        <p:spPr>
          <a:xfrm>
            <a:off x="8052756" y="-2"/>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t>
            </a:r>
            <a:endParaRPr lang="en-US" altLang="zh-TW" sz="4000" dirty="0"/>
          </a:p>
        </p:txBody>
      </p:sp>
      <p:sp>
        <p:nvSpPr>
          <p:cNvPr id="8" name="標題 1"/>
          <p:cNvSpPr txBox="1"/>
          <p:nvPr/>
        </p:nvSpPr>
        <p:spPr>
          <a:xfrm>
            <a:off x="7963461" y="62411"/>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B</a:t>
            </a:r>
            <a:endParaRPr lang="en-US" altLang="zh-TW" sz="4000" dirty="0"/>
          </a:p>
        </p:txBody>
      </p:sp>
      <p:sp>
        <p:nvSpPr>
          <p:cNvPr id="9" name="標題 1"/>
          <p:cNvSpPr txBox="1"/>
          <p:nvPr/>
        </p:nvSpPr>
        <p:spPr>
          <a:xfrm>
            <a:off x="1733051" y="49335"/>
            <a:ext cx="3442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t>A</a:t>
            </a:r>
            <a:endParaRPr lang="en-US" altLang="zh-TW" sz="4000" dirty="0"/>
          </a:p>
        </p:txBody>
      </p:sp>
      <p:sp>
        <p:nvSpPr>
          <p:cNvPr id="10" name="標題 1"/>
          <p:cNvSpPr txBox="1"/>
          <p:nvPr/>
        </p:nvSpPr>
        <p:spPr>
          <a:xfrm>
            <a:off x="4174109" y="58235"/>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zh-TW" sz="4000" dirty="0"/>
          </a:p>
        </p:txBody>
      </p:sp>
      <p:sp>
        <p:nvSpPr>
          <p:cNvPr id="11" name="標題 1"/>
          <p:cNvSpPr txBox="1"/>
          <p:nvPr/>
        </p:nvSpPr>
        <p:spPr>
          <a:xfrm>
            <a:off x="4283191" y="29117"/>
            <a:ext cx="712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a:t>
            </a:r>
            <a:endParaRPr lang="en-US" altLang="zh-TW" sz="4000" dirty="0"/>
          </a:p>
        </p:txBody>
      </p:sp>
      <p:sp>
        <p:nvSpPr>
          <p:cNvPr id="12" name="標題 1"/>
          <p:cNvSpPr txBox="1"/>
          <p:nvPr/>
        </p:nvSpPr>
        <p:spPr>
          <a:xfrm>
            <a:off x="295341" y="1675354"/>
            <a:ext cx="116013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减肥一定要运动，不能只靠吃得少，</a:t>
            </a:r>
            <a:r>
              <a:rPr lang="zh-TW" altLang="en-US" sz="4000" dirty="0">
                <a:solidFill>
                  <a:srgbClr val="FF0000"/>
                </a:solidFill>
              </a:rPr>
              <a:t>否则</a:t>
            </a:r>
            <a:r>
              <a:rPr lang="zh-TW" altLang="en-US" sz="4000" dirty="0"/>
              <a:t>很</a:t>
            </a:r>
            <a:r>
              <a:rPr lang="zh-CN" altLang="en-US" sz="4000" dirty="0"/>
              <a:t>难</a:t>
            </a:r>
            <a:r>
              <a:rPr lang="zh-TW" altLang="en-US" sz="4000" dirty="0"/>
              <a:t>成功</a:t>
            </a:r>
            <a:endParaRPr lang="en-US" altLang="zh-TW" sz="4000" dirty="0"/>
          </a:p>
        </p:txBody>
      </p:sp>
      <p:pic>
        <p:nvPicPr>
          <p:cNvPr id="3074" name="Picture 2" descr="猫与运动摄影图-猫与运动图片大全-猫与运动照片-摄图新视界"/>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4261" y="2756496"/>
            <a:ext cx="4832566" cy="4072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世界最胖虎斑貓」比籃球肥！肉多到在地上滑不用走被罵翻悲傷真相曝| 動物星球| 生活| 聯合新聞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018" y="346814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Shape 168"/>
          <p:cNvSpPr/>
          <p:nvPr/>
        </p:nvSpPr>
        <p:spPr>
          <a:xfrm>
            <a:off x="2595563" y="487363"/>
            <a:ext cx="8072437" cy="706755"/>
          </a:xfrm>
          <a:prstGeom prst="rect">
            <a:avLst/>
          </a:prstGeom>
          <a:noFill/>
          <a:ln w="12700">
            <a:noFill/>
          </a:ln>
        </p:spPr>
        <p:txBody>
          <a:bodyPr lIns="45719" rIns="45719" anchor="t" anchorCtr="0">
            <a:spAutoFit/>
          </a:bodyPr>
          <a:p>
            <a:pPr hangingPunct="0"/>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15362" name="Group 171"/>
          <p:cNvGrpSpPr/>
          <p:nvPr/>
        </p:nvGrpSpPr>
        <p:grpSpPr>
          <a:xfrm>
            <a:off x="1811338" y="228600"/>
            <a:ext cx="608012" cy="919163"/>
            <a:chOff x="0" y="0"/>
            <a:chExt cx="607419" cy="919824"/>
          </a:xfrm>
        </p:grpSpPr>
        <p:sp>
          <p:nvSpPr>
            <p:cNvPr id="15363" name="Shape 169"/>
            <p:cNvSpPr/>
            <p:nvPr/>
          </p:nvSpPr>
          <p:spPr>
            <a:xfrm>
              <a:off x="0" y="0"/>
              <a:ext cx="607420" cy="919825"/>
            </a:xfrm>
            <a:custGeom>
              <a:avLst/>
              <a:gdLst/>
              <a:ahLst/>
              <a:cxnLst>
                <a:cxn ang="0">
                  <a:pos x="8540719" y="19585161"/>
                </a:cxn>
                <a:cxn ang="5898240">
                  <a:pos x="8540719" y="19585161"/>
                </a:cxn>
                <a:cxn ang="11796480">
                  <a:pos x="8540719" y="19585161"/>
                </a:cxn>
                <a:cxn ang="17694720">
                  <a:pos x="8540719" y="19585161"/>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cmpd="sng">
              <a:solidFill>
                <a:srgbClr val="000000"/>
              </a:solidFill>
              <a:prstDash val="solid"/>
              <a:miter/>
              <a:headEnd type="none" w="med" len="med"/>
              <a:tailEnd type="none" w="med" len="med"/>
            </a:ln>
          </p:spPr>
          <p:txBody>
            <a:bodyPr/>
            <a:p>
              <a:endParaRPr lang="zh-CN" altLang="en-US"/>
            </a:p>
          </p:txBody>
        </p:sp>
        <p:sp>
          <p:nvSpPr>
            <p:cNvPr id="15364" name="Shape 170"/>
            <p:cNvSpPr/>
            <p:nvPr/>
          </p:nvSpPr>
          <p:spPr>
            <a:xfrm>
              <a:off x="192699" y="403848"/>
              <a:ext cx="224224" cy="408299"/>
            </a:xfrm>
            <a:custGeom>
              <a:avLst/>
              <a:gdLst/>
              <a:ahLst/>
              <a:cxnLst>
                <a:cxn ang="0">
                  <a:pos x="1163806" y="3858993"/>
                </a:cxn>
                <a:cxn ang="5898240">
                  <a:pos x="1163806" y="3858993"/>
                </a:cxn>
                <a:cxn ang="11796480">
                  <a:pos x="1163806" y="3858993"/>
                </a:cxn>
                <a:cxn ang="17694720">
                  <a:pos x="1163806" y="3858993"/>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solidFill>
              <a:prstDash val="solid"/>
              <a:miter/>
              <a:headEnd type="none" w="med" len="med"/>
              <a:tailEnd type="none" w="med" len="med"/>
            </a:ln>
          </p:spPr>
          <p:txBody>
            <a:bodyPr/>
            <a:p>
              <a:endParaRPr lang="zh-CN" altLang="en-US"/>
            </a:p>
          </p:txBody>
        </p:sp>
      </p:grpSp>
      <p:sp>
        <p:nvSpPr>
          <p:cNvPr id="15366" name="Shape 173"/>
          <p:cNvSpPr/>
          <p:nvPr/>
        </p:nvSpPr>
        <p:spPr>
          <a:xfrm>
            <a:off x="2362200" y="1929130"/>
            <a:ext cx="7467600" cy="1076325"/>
          </a:xfrm>
          <a:prstGeom prst="rect">
            <a:avLst/>
          </a:prstGeom>
          <a:noFill/>
          <a:ln w="12700">
            <a:noFill/>
          </a:ln>
        </p:spPr>
        <p:txBody>
          <a:bodyPr lIns="45719" rIns="45719" anchor="ctr" anchorCtr="0">
            <a:spAutoFit/>
          </a:bodyPr>
          <a:p>
            <a:pPr hangingPunct="0"/>
            <a:r>
              <a:rPr lang="zh-CN" altLang="zh-CN" sz="3200" dirty="0">
                <a:latin typeface="华文细黑" pitchFamily="2" charset="-122"/>
                <a:ea typeface="华文细黑" pitchFamily="2" charset="-122"/>
                <a:sym typeface="华文细黑" pitchFamily="2" charset="-122"/>
              </a:rPr>
              <a:t>1. </a:t>
            </a:r>
            <a:r>
              <a:rPr lang="zh-CN" altLang="zh-CN" sz="3200" dirty="0">
                <a:latin typeface="Helvetica" pitchFamily="34" charset="0"/>
                <a:ea typeface="宋体" panose="02010600030101010101" pitchFamily="2" charset="-122"/>
              </a:rPr>
              <a:t>他一定有重要的事找你，</a:t>
            </a:r>
            <a:r>
              <a:rPr lang="en-US" altLang="zh-CN" sz="3200" dirty="0">
                <a:latin typeface="Helvetica" pitchFamily="34" charset="0"/>
                <a:ea typeface="宋体" panose="02010600030101010101" pitchFamily="2" charset="-122"/>
              </a:rPr>
              <a:t>_____</a:t>
            </a:r>
            <a:r>
              <a:rPr lang="zh-CN" altLang="zh-CN" sz="3200" dirty="0">
                <a:latin typeface="Helvetica" pitchFamily="34" charset="0"/>
                <a:ea typeface="宋体" panose="02010600030101010101" pitchFamily="2" charset="-122"/>
              </a:rPr>
              <a:t>不会打这么多次电话来。</a:t>
            </a:r>
            <a:endParaRPr lang="zh-CN" altLang="zh-CN" sz="3200" dirty="0">
              <a:latin typeface="Helvetica" pitchFamily="34" charset="0"/>
              <a:ea typeface="宋体" panose="02010600030101010101" pitchFamily="2" charset="-122"/>
            </a:endParaRPr>
          </a:p>
        </p:txBody>
      </p:sp>
      <p:sp>
        <p:nvSpPr>
          <p:cNvPr id="15367" name="Shape 174"/>
          <p:cNvSpPr/>
          <p:nvPr/>
        </p:nvSpPr>
        <p:spPr>
          <a:xfrm>
            <a:off x="2362200" y="3224213"/>
            <a:ext cx="7467600" cy="1076325"/>
          </a:xfrm>
          <a:prstGeom prst="rect">
            <a:avLst/>
          </a:prstGeom>
          <a:noFill/>
          <a:ln w="12700">
            <a:noFill/>
          </a:ln>
        </p:spPr>
        <p:txBody>
          <a:bodyPr lIns="45719" rIns="45719" anchor="ctr" anchorCtr="0">
            <a:spAutoFit/>
          </a:bodyPr>
          <a:p>
            <a:pPr hangingPunct="0"/>
            <a:r>
              <a:rPr lang="zh-CN" altLang="zh-CN" sz="3200" dirty="0">
                <a:latin typeface="华文细黑" pitchFamily="2" charset="-122"/>
                <a:ea typeface="华文细黑" pitchFamily="2" charset="-122"/>
                <a:sym typeface="华文细黑" pitchFamily="2" charset="-122"/>
              </a:rPr>
              <a:t>2. </a:t>
            </a:r>
            <a:r>
              <a:rPr lang="zh-CN" altLang="zh-CN" sz="3200" dirty="0">
                <a:latin typeface="Helvetica" pitchFamily="34" charset="0"/>
                <a:ea typeface="宋体" panose="02010600030101010101" pitchFamily="2" charset="-122"/>
              </a:rPr>
              <a:t>你最好下午四点前去公司找她，</a:t>
            </a:r>
            <a:r>
              <a:rPr lang="en-US" altLang="zh-CN" sz="3200" dirty="0">
                <a:latin typeface="Helvetica" pitchFamily="34" charset="0"/>
                <a:ea typeface="宋体" panose="02010600030101010101" pitchFamily="2" charset="-122"/>
              </a:rPr>
              <a:t>____</a:t>
            </a:r>
            <a:r>
              <a:rPr lang="zh-CN" altLang="zh-CN" sz="3200" dirty="0">
                <a:latin typeface="Helvetica" pitchFamily="34" charset="0"/>
                <a:ea typeface="宋体" panose="02010600030101010101" pitchFamily="2" charset="-122"/>
              </a:rPr>
              <a:t>就明天早上再去。</a:t>
            </a:r>
            <a:endParaRPr lang="zh-CN" altLang="zh-CN" sz="3200" dirty="0">
              <a:latin typeface="Helvetica" pitchFamily="34" charset="0"/>
              <a:ea typeface="宋体" panose="02010600030101010101" pitchFamily="2" charset="-122"/>
            </a:endParaRPr>
          </a:p>
        </p:txBody>
      </p:sp>
      <p:sp>
        <p:nvSpPr>
          <p:cNvPr id="15368" name="Shape 175"/>
          <p:cNvSpPr/>
          <p:nvPr/>
        </p:nvSpPr>
        <p:spPr>
          <a:xfrm>
            <a:off x="2419350" y="4827271"/>
            <a:ext cx="7731125" cy="1568450"/>
          </a:xfrm>
          <a:prstGeom prst="rect">
            <a:avLst/>
          </a:prstGeom>
          <a:noFill/>
          <a:ln w="12700">
            <a:noFill/>
          </a:ln>
        </p:spPr>
        <p:txBody>
          <a:bodyPr lIns="45719" rIns="45719" anchor="ctr" anchorCtr="0">
            <a:spAutoFit/>
          </a:bodyPr>
          <a:p>
            <a:pPr hangingPunct="0"/>
            <a:r>
              <a:rPr lang="zh-CN" altLang="zh-CN" sz="3200" dirty="0">
                <a:latin typeface="华文细黑" pitchFamily="2" charset="-122"/>
                <a:ea typeface="华文细黑" pitchFamily="2" charset="-122"/>
                <a:sym typeface="华文细黑" pitchFamily="2" charset="-122"/>
              </a:rPr>
              <a:t>3. </a:t>
            </a:r>
            <a:r>
              <a:rPr lang="zh-CN" altLang="zh-CN" sz="3200" dirty="0">
                <a:latin typeface="Helvetica" pitchFamily="34" charset="0"/>
                <a:ea typeface="宋体" panose="02010600030101010101" pitchFamily="2" charset="-122"/>
              </a:rPr>
              <a:t>看来要想考好，不但要认真复习，还得注意考试的方法，</a:t>
            </a:r>
            <a:r>
              <a:rPr lang="en-US" altLang="zh-CN" sz="3200" dirty="0">
                <a:latin typeface="Helvetica" pitchFamily="34" charset="0"/>
                <a:ea typeface="宋体" panose="02010600030101010101" pitchFamily="2" charset="-122"/>
              </a:rPr>
              <a:t>____</a:t>
            </a:r>
            <a:r>
              <a:rPr lang="zh-CN" altLang="zh-CN" sz="3200" dirty="0">
                <a:latin typeface="Helvetica" pitchFamily="34" charset="0"/>
                <a:ea typeface="宋体" panose="02010600030101010101" pitchFamily="2" charset="-122"/>
              </a:rPr>
              <a:t>会做的题也没时间做了。</a:t>
            </a:r>
            <a:endParaRPr lang="zh-CN" altLang="zh-CN" sz="3200" dirty="0">
              <a:latin typeface="Helvetica" pitchFamily="34" charset="0"/>
              <a:ea typeface="宋体" panose="02010600030101010101" pitchFamily="2" charset="-122"/>
            </a:endParaRPr>
          </a:p>
        </p:txBody>
      </p:sp>
      <p:sp>
        <p:nvSpPr>
          <p:cNvPr id="2" name="矩形 1"/>
          <p:cNvSpPr/>
          <p:nvPr/>
        </p:nvSpPr>
        <p:spPr>
          <a:xfrm>
            <a:off x="5278755" y="511175"/>
            <a:ext cx="2012950"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否则</a:t>
            </a:r>
            <a:endParaRPr lang="zh-CN" altLang="en-US" sz="7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385" name="Group 181"/>
          <p:cNvGrpSpPr/>
          <p:nvPr/>
        </p:nvGrpSpPr>
        <p:grpSpPr>
          <a:xfrm>
            <a:off x="1981200" y="190500"/>
            <a:ext cx="8359776" cy="993085"/>
            <a:chOff x="0" y="0"/>
            <a:chExt cx="8360602" cy="992086"/>
          </a:xfrm>
        </p:grpSpPr>
        <p:grpSp>
          <p:nvGrpSpPr>
            <p:cNvPr id="16386" name="Group 179"/>
            <p:cNvGrpSpPr/>
            <p:nvPr/>
          </p:nvGrpSpPr>
          <p:grpSpPr>
            <a:xfrm>
              <a:off x="0" y="0"/>
              <a:ext cx="607420" cy="919825"/>
              <a:chOff x="0" y="0"/>
              <a:chExt cx="607419" cy="919824"/>
            </a:xfrm>
          </p:grpSpPr>
          <p:sp>
            <p:nvSpPr>
              <p:cNvPr id="16387" name="Shape 177"/>
              <p:cNvSpPr/>
              <p:nvPr/>
            </p:nvSpPr>
            <p:spPr>
              <a:xfrm>
                <a:off x="0" y="0"/>
                <a:ext cx="607420" cy="919825"/>
              </a:xfrm>
              <a:custGeom>
                <a:avLst/>
                <a:gdLst/>
                <a:ahLst/>
                <a:cxnLst>
                  <a:cxn ang="0">
                    <a:pos x="8540719" y="19585161"/>
                  </a:cxn>
                  <a:cxn ang="5898240">
                    <a:pos x="8540719" y="19585161"/>
                  </a:cxn>
                  <a:cxn ang="11796480">
                    <a:pos x="8540719" y="19585161"/>
                  </a:cxn>
                  <a:cxn ang="17694720">
                    <a:pos x="8540719" y="19585161"/>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solidFill>
              <a:ln w="57150" cap="flat" cmpd="sng">
                <a:solidFill>
                  <a:srgbClr val="000000"/>
                </a:solidFill>
                <a:prstDash val="solid"/>
                <a:miter/>
                <a:headEnd type="none" w="med" len="med"/>
                <a:tailEnd type="none" w="med" len="med"/>
              </a:ln>
            </p:spPr>
            <p:txBody>
              <a:bodyPr/>
              <a:p>
                <a:endParaRPr lang="zh-CN" altLang="en-US"/>
              </a:p>
            </p:txBody>
          </p:sp>
          <p:sp>
            <p:nvSpPr>
              <p:cNvPr id="16388" name="Shape 178"/>
              <p:cNvSpPr/>
              <p:nvPr/>
            </p:nvSpPr>
            <p:spPr>
              <a:xfrm>
                <a:off x="192699" y="403848"/>
                <a:ext cx="224224" cy="408299"/>
              </a:xfrm>
              <a:custGeom>
                <a:avLst/>
                <a:gdLst/>
                <a:ahLst/>
                <a:cxnLst>
                  <a:cxn ang="0">
                    <a:pos x="1163806" y="3858993"/>
                  </a:cxn>
                  <a:cxn ang="5898240">
                    <a:pos x="1163806" y="3858993"/>
                  </a:cxn>
                  <a:cxn ang="11796480">
                    <a:pos x="1163806" y="3858993"/>
                  </a:cxn>
                  <a:cxn ang="17694720">
                    <a:pos x="1163806" y="3858993"/>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solidFill>
                <a:prstDash val="solid"/>
                <a:miter/>
                <a:headEnd type="none" w="med" len="med"/>
                <a:tailEnd type="none" w="med" len="med"/>
              </a:ln>
            </p:spPr>
            <p:txBody>
              <a:bodyPr/>
              <a:p>
                <a:endParaRPr lang="zh-CN" altLang="en-US"/>
              </a:p>
            </p:txBody>
          </p:sp>
        </p:grpSp>
        <p:sp>
          <p:nvSpPr>
            <p:cNvPr id="16389" name="Shape 180"/>
            <p:cNvSpPr/>
            <p:nvPr/>
          </p:nvSpPr>
          <p:spPr>
            <a:xfrm>
              <a:off x="573891" y="287311"/>
              <a:ext cx="7786711" cy="704775"/>
            </a:xfrm>
            <a:prstGeom prst="rect">
              <a:avLst/>
            </a:prstGeom>
            <a:noFill/>
            <a:ln w="12700">
              <a:noFill/>
            </a:ln>
          </p:spPr>
          <p:txBody>
            <a:bodyPr lIns="45719" tIns="45719" rIns="45719" bIns="45719" anchor="t" anchorCtr="0">
              <a:spAutoFit/>
            </a:bodyPr>
            <a:p>
              <a:pPr hangingPunct="0"/>
              <a:r>
                <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zh-CN" sz="4000" dirty="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16390" name="Shape 182"/>
          <p:cNvSpPr/>
          <p:nvPr/>
        </p:nvSpPr>
        <p:spPr>
          <a:xfrm>
            <a:off x="2133600" y="2173288"/>
            <a:ext cx="4048125" cy="398780"/>
          </a:xfrm>
          <a:prstGeom prst="rect">
            <a:avLst/>
          </a:prstGeom>
          <a:noFill/>
          <a:ln w="12700">
            <a:noFill/>
          </a:ln>
        </p:spPr>
        <p:txBody>
          <a:bodyPr wrap="none"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1. 理想的广告不应该太长，_______</a:t>
            </a:r>
            <a:endParaRPr lang="zh-CN" altLang="zh-CN" sz="2000" dirty="0">
              <a:latin typeface="华文细黑" pitchFamily="2" charset="-122"/>
              <a:ea typeface="华文细黑" pitchFamily="2" charset="-122"/>
              <a:sym typeface="华文细黑" pitchFamily="2" charset="-122"/>
            </a:endParaRPr>
          </a:p>
        </p:txBody>
      </p:sp>
      <p:sp>
        <p:nvSpPr>
          <p:cNvPr id="183" name="Shape 183"/>
          <p:cNvSpPr/>
          <p:nvPr/>
        </p:nvSpPr>
        <p:spPr>
          <a:xfrm>
            <a:off x="2122488" y="2617788"/>
            <a:ext cx="6337300" cy="398780"/>
          </a:xfrm>
          <a:prstGeom prst="rect">
            <a:avLst/>
          </a:prstGeom>
          <a:ln w="12700">
            <a:miter lim="400000"/>
          </a:ln>
          <a:effectLst>
            <a:outerShdw blurRad="38100" dist="20000" dir="7020000" rotWithShape="0">
              <a:srgbClr val="FFFFFF">
                <a:alpha val="38000"/>
              </a:srgbClr>
            </a:outerShdw>
          </a:effectLst>
        </p:spPr>
        <p:txBody>
          <a:bodyPr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2. 要想减肥成功，一定要坚持________</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84" name="Shape 184"/>
          <p:cNvSpPr/>
          <p:nvPr/>
        </p:nvSpPr>
        <p:spPr>
          <a:xfrm>
            <a:off x="2133600" y="4003675"/>
            <a:ext cx="3460115" cy="39878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A: 否则在那里生活很不方便。</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6393" name="Shape 185"/>
          <p:cNvSpPr/>
          <p:nvPr/>
        </p:nvSpPr>
        <p:spPr>
          <a:xfrm>
            <a:off x="2152650" y="5299075"/>
            <a:ext cx="5349875" cy="398780"/>
          </a:xfrm>
          <a:prstGeom prst="rect">
            <a:avLst/>
          </a:prstGeom>
          <a:noFill/>
          <a:ln w="12700">
            <a:noFill/>
          </a:ln>
        </p:spPr>
        <p:txBody>
          <a:bodyPr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C: 否则不但减肥不能成功，还会更胖。</a:t>
            </a:r>
            <a:endParaRPr lang="zh-CN" altLang="zh-CN" sz="2000" dirty="0">
              <a:latin typeface="华文细黑" pitchFamily="2" charset="-122"/>
              <a:ea typeface="华文细黑" pitchFamily="2" charset="-122"/>
              <a:sym typeface="华文细黑" pitchFamily="2" charset="-122"/>
            </a:endParaRPr>
          </a:p>
        </p:txBody>
      </p:sp>
      <p:sp>
        <p:nvSpPr>
          <p:cNvPr id="186" name="Shape 186"/>
          <p:cNvSpPr/>
          <p:nvPr/>
        </p:nvSpPr>
        <p:spPr>
          <a:xfrm>
            <a:off x="2128838" y="3098800"/>
            <a:ext cx="4937125" cy="39878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3. 去美国留学前，应该先学好英语________</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87" name="Shape 187"/>
          <p:cNvSpPr/>
          <p:nvPr/>
        </p:nvSpPr>
        <p:spPr>
          <a:xfrm>
            <a:off x="2114550" y="4651375"/>
            <a:ext cx="4824413" cy="398780"/>
          </a:xfrm>
          <a:prstGeom prst="rect">
            <a:avLst/>
          </a:prstGeom>
          <a:ln w="12700">
            <a:miter lim="400000"/>
          </a:ln>
          <a:effectLst>
            <a:outerShdw blurRad="38100" dist="20000" dir="7020000" rotWithShape="0">
              <a:srgbClr val="FFFFFF">
                <a:alpha val="38000"/>
              </a:srgbClr>
            </a:outerShdw>
          </a:effectLst>
        </p:spPr>
        <p:txBody>
          <a:bodyPr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B: 否则观众就会失去兴趣。</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6396" name="Shape 188"/>
          <p:cNvSpPr/>
          <p:nvPr/>
        </p:nvSpPr>
        <p:spPr>
          <a:xfrm>
            <a:off x="5754688" y="2173288"/>
            <a:ext cx="342900" cy="398780"/>
          </a:xfrm>
          <a:prstGeom prst="rect">
            <a:avLst/>
          </a:prstGeom>
          <a:noFill/>
          <a:ln w="12700">
            <a:noFill/>
          </a:ln>
        </p:spPr>
        <p:txBody>
          <a:bodyPr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B</a:t>
            </a:r>
            <a:endParaRPr lang="zh-CN" altLang="zh-CN" sz="2000" dirty="0">
              <a:latin typeface="华文细黑" pitchFamily="2" charset="-122"/>
              <a:ea typeface="华文细黑" pitchFamily="2" charset="-122"/>
              <a:sym typeface="华文细黑" pitchFamily="2" charset="-122"/>
            </a:endParaRPr>
          </a:p>
        </p:txBody>
      </p:sp>
      <p:sp>
        <p:nvSpPr>
          <p:cNvPr id="16397" name="Shape 189"/>
          <p:cNvSpPr/>
          <p:nvPr/>
        </p:nvSpPr>
        <p:spPr>
          <a:xfrm>
            <a:off x="5886450" y="2478088"/>
            <a:ext cx="342900" cy="398780"/>
          </a:xfrm>
          <a:prstGeom prst="rect">
            <a:avLst/>
          </a:prstGeom>
          <a:noFill/>
          <a:ln w="12700">
            <a:noFill/>
          </a:ln>
        </p:spPr>
        <p:txBody>
          <a:bodyPr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C</a:t>
            </a:r>
            <a:endParaRPr lang="zh-CN" altLang="zh-CN" sz="2000" dirty="0">
              <a:latin typeface="华文细黑" pitchFamily="2" charset="-122"/>
              <a:ea typeface="华文细黑" pitchFamily="2" charset="-122"/>
              <a:sym typeface="华文细黑" pitchFamily="2" charset="-122"/>
            </a:endParaRPr>
          </a:p>
        </p:txBody>
      </p:sp>
      <p:sp>
        <p:nvSpPr>
          <p:cNvPr id="16398" name="Shape 190"/>
          <p:cNvSpPr/>
          <p:nvPr/>
        </p:nvSpPr>
        <p:spPr>
          <a:xfrm>
            <a:off x="6421438" y="3063875"/>
            <a:ext cx="342900" cy="398780"/>
          </a:xfrm>
          <a:prstGeom prst="rect">
            <a:avLst/>
          </a:prstGeom>
          <a:noFill/>
          <a:ln w="12700">
            <a:noFill/>
          </a:ln>
        </p:spPr>
        <p:txBody>
          <a:bodyPr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A</a:t>
            </a:r>
            <a:endParaRPr lang="zh-CN" altLang="zh-CN" sz="2000" dirty="0">
              <a:latin typeface="华文细黑" pitchFamily="2" charset="-122"/>
              <a:ea typeface="华文细黑" pitchFamily="2" charset="-122"/>
              <a:sym typeface="华文细黑" pitchFamily="2" charset="-122"/>
            </a:endParaRPr>
          </a:p>
        </p:txBody>
      </p:sp>
      <p:sp>
        <p:nvSpPr>
          <p:cNvPr id="16399" name="Shape 191"/>
          <p:cNvSpPr/>
          <p:nvPr/>
        </p:nvSpPr>
        <p:spPr>
          <a:xfrm>
            <a:off x="2133600" y="1620838"/>
            <a:ext cx="1106170" cy="398780"/>
          </a:xfrm>
          <a:prstGeom prst="rect">
            <a:avLst/>
          </a:prstGeom>
          <a:noFill/>
          <a:ln w="12700">
            <a:noFill/>
          </a:ln>
        </p:spPr>
        <p:txBody>
          <a:bodyPr wrap="none" lIns="45719" rIns="45719" anchor="t" anchorCtr="0">
            <a:spAutoFit/>
          </a:bodyPr>
          <a:p>
            <a:pPr hangingPunct="0"/>
            <a:r>
              <a:rPr lang="zh-CN" altLang="zh-CN" sz="2000" dirty="0">
                <a:latin typeface="华文细黑" pitchFamily="2" charset="-122"/>
                <a:ea typeface="华文细黑" pitchFamily="2" charset="-122"/>
                <a:sym typeface="华文细黑" pitchFamily="2" charset="-122"/>
              </a:rPr>
              <a:t>完成句子</a:t>
            </a:r>
            <a:endParaRPr lang="zh-CN" altLang="zh-CN" sz="2000" dirty="0">
              <a:latin typeface="华文细黑" pitchFamily="2" charset="-122"/>
              <a:ea typeface="华文细黑" pitchFamily="2" charset="-122"/>
              <a:sym typeface="华文细黑" pitchFamily="2" charset="-122"/>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sz="5400"/>
              <a:t>否则</a:t>
            </a:r>
            <a:endParaRPr lang="zh-CN" altLang="en-US" sz="5400"/>
          </a:p>
        </p:txBody>
      </p:sp>
      <p:sp>
        <p:nvSpPr>
          <p:cNvPr id="4" name="矩形 3"/>
          <p:cNvSpPr/>
          <p:nvPr/>
        </p:nvSpPr>
        <p:spPr>
          <a:xfrm>
            <a:off x="1802448" y="1490345"/>
            <a:ext cx="4733925"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latin typeface="Aa楷书拼音" panose="02010600010101010101" charset="-122"/>
                <a:ea typeface="Aa楷书拼音" panose="02010600010101010101" charset="-122"/>
              </a:rPr>
              <a:t>威胁</a:t>
            </a:r>
            <a:r>
              <a:rPr lang="zh-CN" altLang="en-US" sz="7200" b="1">
                <a:solidFill>
                  <a:schemeClr val="accent1"/>
                </a:solidFill>
                <a:effectLst>
                  <a:outerShdw blurRad="38100" dist="25400" dir="5400000" algn="ctr" rotWithShape="0">
                    <a:srgbClr val="6E747A">
                      <a:alpha val="43000"/>
                      <a:alpha val="43000"/>
                    </a:srgbClr>
                  </a:outerShdw>
                </a:effectLst>
              </a:rPr>
              <a:t>？</a:t>
            </a:r>
            <a:r>
              <a:rPr lang="en-US" altLang="zh-CN" sz="4000" b="1">
                <a:solidFill>
                  <a:schemeClr val="accent1"/>
                </a:solidFill>
                <a:effectLst>
                  <a:outerShdw blurRad="38100" dist="25400" dir="5400000" algn="ctr" rotWithShape="0">
                    <a:srgbClr val="6E747A">
                      <a:alpha val="43000"/>
                      <a:alpha val="43000"/>
                    </a:srgbClr>
                  </a:outerShdw>
                </a:effectLst>
              </a:rPr>
              <a:t>threaten</a:t>
            </a:r>
            <a:endParaRPr lang="en-US" altLang="zh-CN" sz="4000" b="1">
              <a:solidFill>
                <a:schemeClr val="accent1"/>
              </a:solidFill>
              <a:effectLst>
                <a:outerShdw blurRad="38100" dist="25400" dir="5400000" algn="ctr" rotWithShape="0">
                  <a:srgbClr val="6E747A">
                    <a:alpha val="43000"/>
                    <a:alpha val="43000"/>
                  </a:srgbClr>
                </a:outerShdw>
              </a:effectLst>
            </a:endParaRPr>
          </a:p>
        </p:txBody>
      </p:sp>
      <p:sp>
        <p:nvSpPr>
          <p:cNvPr id="5" name="矩形 4"/>
          <p:cNvSpPr/>
          <p:nvPr/>
        </p:nvSpPr>
        <p:spPr>
          <a:xfrm>
            <a:off x="4104958" y="2980055"/>
            <a:ext cx="3982085"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latin typeface="Aa楷书拼音" panose="02010600010101010101" charset="-122"/>
                <a:ea typeface="Aa楷书拼音" panose="02010600010101010101" charset="-122"/>
              </a:rPr>
              <a:t>警告</a:t>
            </a:r>
            <a:r>
              <a:rPr lang="zh-CN" altLang="en-US" sz="7200" b="1">
                <a:solidFill>
                  <a:schemeClr val="accent1"/>
                </a:solidFill>
                <a:effectLst>
                  <a:outerShdw blurRad="38100" dist="25400" dir="5400000" algn="ctr" rotWithShape="0">
                    <a:srgbClr val="6E747A">
                      <a:alpha val="43000"/>
                      <a:alpha val="43000"/>
                    </a:srgbClr>
                  </a:outerShdw>
                </a:effectLst>
              </a:rPr>
              <a:t>？</a:t>
            </a:r>
            <a:r>
              <a:rPr lang="en-US" altLang="zh-CN" sz="4000" b="1">
                <a:solidFill>
                  <a:schemeClr val="accent1"/>
                </a:solidFill>
                <a:effectLst>
                  <a:outerShdw blurRad="38100" dist="25400" dir="5400000" algn="ctr" rotWithShape="0">
                    <a:srgbClr val="6E747A">
                      <a:alpha val="43000"/>
                      <a:alpha val="43000"/>
                    </a:srgbClr>
                  </a:outerShdw>
                </a:effectLst>
              </a:rPr>
              <a:t>warn</a:t>
            </a:r>
            <a:endParaRPr lang="en-US" altLang="zh-CN" sz="4000" b="1">
              <a:solidFill>
                <a:schemeClr val="accent1"/>
              </a:solidFill>
              <a:effectLst>
                <a:outerShdw blurRad="38100" dist="25400" dir="5400000" algn="ctr" rotWithShape="0">
                  <a:srgbClr val="6E747A">
                    <a:alpha val="43000"/>
                    <a:alpha val="43000"/>
                  </a:srgbClr>
                </a:outerShdw>
              </a:effectLst>
            </a:endParaRPr>
          </a:p>
        </p:txBody>
      </p:sp>
      <p:sp>
        <p:nvSpPr>
          <p:cNvPr id="6" name="矩形 5"/>
          <p:cNvSpPr/>
          <p:nvPr/>
        </p:nvSpPr>
        <p:spPr>
          <a:xfrm>
            <a:off x="6097588" y="4469765"/>
            <a:ext cx="4256405"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latin typeface="Aa楷书拼音" panose="02010600010101010101" charset="-122"/>
                <a:ea typeface="Aa楷书拼音" panose="02010600010101010101" charset="-122"/>
              </a:rPr>
              <a:t>建议</a:t>
            </a:r>
            <a:r>
              <a:rPr lang="zh-CN" altLang="en-US" sz="7200" b="1">
                <a:solidFill>
                  <a:schemeClr val="accent1"/>
                </a:solidFill>
                <a:effectLst>
                  <a:outerShdw blurRad="38100" dist="25400" dir="5400000" algn="ctr" rotWithShape="0">
                    <a:srgbClr val="6E747A">
                      <a:alpha val="43000"/>
                      <a:alpha val="43000"/>
                    </a:srgbClr>
                  </a:outerShdw>
                </a:effectLst>
              </a:rPr>
              <a:t>？</a:t>
            </a:r>
            <a:r>
              <a:rPr lang="en-US" altLang="zh-CN" sz="4000" b="1">
                <a:solidFill>
                  <a:schemeClr val="accent1"/>
                </a:solidFill>
                <a:effectLst>
                  <a:outerShdw blurRad="38100" dist="25400" dir="5400000" algn="ctr" rotWithShape="0">
                    <a:srgbClr val="6E747A">
                      <a:alpha val="43000"/>
                      <a:alpha val="43000"/>
                    </a:srgbClr>
                  </a:outerShdw>
                </a:effectLst>
              </a:rPr>
              <a:t>advice</a:t>
            </a:r>
            <a:endParaRPr lang="en-US" altLang="zh-CN" sz="40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br>
              <a:rPr lang="en-US" altLang="zh-TW" sz="5400" dirty="0"/>
            </a:br>
            <a:endParaRPr lang="zh-TW" altLang="en-US" sz="5400" dirty="0"/>
          </a:p>
        </p:txBody>
      </p:sp>
      <p:pic>
        <p:nvPicPr>
          <p:cNvPr id="3074" name="Picture 2" descr="在客厅看电视的人素材免费下载_觅元素"/>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78992" y="864212"/>
            <a:ext cx="3923572" cy="3634128"/>
          </a:xfrm>
          <a:prstGeom prst="rect">
            <a:avLst/>
          </a:prstGeom>
          <a:noFill/>
          <a:extLst>
            <a:ext uri="{909E8E84-426E-40DD-AFC4-6F175D3DCCD1}">
              <a14:hiddenFill xmlns:a14="http://schemas.microsoft.com/office/drawing/2010/main">
                <a:solidFill>
                  <a:srgbClr val="FFFFFF"/>
                </a:solidFill>
              </a14:hiddenFill>
            </a:ext>
          </a:extLst>
        </p:spPr>
      </p:pic>
      <p:sp>
        <p:nvSpPr>
          <p:cNvPr id="3" name="語音泡泡: 橢圓形 2"/>
          <p:cNvSpPr/>
          <p:nvPr/>
        </p:nvSpPr>
        <p:spPr>
          <a:xfrm>
            <a:off x="8478982" y="970165"/>
            <a:ext cx="3269673" cy="2133600"/>
          </a:xfrm>
          <a:prstGeom prst="wedgeEllipseCallout">
            <a:avLst>
              <a:gd name="adj1" fmla="val -85597"/>
              <a:gd name="adj2" fmla="val 686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sz="7200" dirty="0"/>
              <a:t>A</a:t>
            </a:r>
            <a:endParaRPr lang="zh-TW" altLang="en-US" sz="7200" dirty="0"/>
          </a:p>
        </p:txBody>
      </p:sp>
      <p:sp>
        <p:nvSpPr>
          <p:cNvPr id="4" name="語音泡泡: 橢圓形 3"/>
          <p:cNvSpPr/>
          <p:nvPr/>
        </p:nvSpPr>
        <p:spPr>
          <a:xfrm>
            <a:off x="1159626" y="639876"/>
            <a:ext cx="3269673" cy="2133600"/>
          </a:xfrm>
          <a:prstGeom prst="wedgeEllipseCallout">
            <a:avLst>
              <a:gd name="adj1" fmla="val 75331"/>
              <a:gd name="adj2" fmla="val 3994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sz="7200" dirty="0"/>
              <a:t>A</a:t>
            </a:r>
            <a:endParaRPr lang="zh-TW" altLang="en-US" sz="7200" dirty="0"/>
          </a:p>
        </p:txBody>
      </p:sp>
      <p:sp>
        <p:nvSpPr>
          <p:cNvPr id="6" name="標題 1"/>
          <p:cNvSpPr txBox="1"/>
          <p:nvPr/>
        </p:nvSpPr>
        <p:spPr>
          <a:xfrm>
            <a:off x="665932" y="4971392"/>
            <a:ext cx="108588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用电视剧练习了一个月后，他终于能把台词说得</a:t>
            </a:r>
            <a:r>
              <a:rPr lang="zh-TW" altLang="en-US" sz="4000" dirty="0">
                <a:solidFill>
                  <a:schemeClr val="tx1"/>
                </a:solidFill>
                <a:highlight>
                  <a:srgbClr val="FFFF00"/>
                </a:highlight>
              </a:rPr>
              <a:t>流利</a:t>
            </a:r>
            <a:r>
              <a:rPr lang="zh-TW" altLang="en-US" sz="4000" dirty="0"/>
              <a:t>了</a:t>
            </a:r>
            <a:endParaRPr lang="en-US" altLang="zh-TW" sz="4000" dirty="0"/>
          </a:p>
        </p:txBody>
      </p:sp>
      <p:sp>
        <p:nvSpPr>
          <p:cNvPr id="7" name="矩形 6"/>
          <p:cNvSpPr/>
          <p:nvPr/>
        </p:nvSpPr>
        <p:spPr>
          <a:xfrm>
            <a:off x="5311775" y="5557520"/>
            <a:ext cx="1188085" cy="5772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0820400" cy="1822904"/>
          </a:xfrm>
        </p:spPr>
        <p:txBody>
          <a:bodyPr>
            <a:normAutofit/>
          </a:bodyPr>
          <a:lstStyle/>
          <a:p>
            <a:br>
              <a:rPr lang="en-US" altLang="zh-TW" sz="5400" dirty="0"/>
            </a:br>
            <a:endParaRPr lang="zh-TW" altLang="en-US" sz="5400" dirty="0"/>
          </a:p>
        </p:txBody>
      </p:sp>
      <p:sp>
        <p:nvSpPr>
          <p:cNvPr id="5" name="標題 1"/>
          <p:cNvSpPr txBox="1"/>
          <p:nvPr/>
        </p:nvSpPr>
        <p:spPr>
          <a:xfrm>
            <a:off x="706755" y="5069840"/>
            <a:ext cx="11287125" cy="1144270"/>
          </a:xfrm>
          <a:prstGeom prst="rect">
            <a:avLst/>
          </a:prstGeom>
        </p:spPr>
        <p:txBody>
          <a:bodyPr vert="horz" lIns="91440" tIns="45720" rIns="91440" bIns="45720" rtlCol="0" anchor="ctr">
            <a:normAutofit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a:t>他打篮球很</a:t>
            </a:r>
            <a:r>
              <a:rPr lang="zh-TW" altLang="en-US" sz="3600" dirty="0">
                <a:highlight>
                  <a:srgbClr val="FFFF00"/>
                </a:highlight>
              </a:rPr>
              <a:t>厉害</a:t>
            </a:r>
            <a:r>
              <a:rPr lang="en-US" altLang="zh-TW" sz="3600" dirty="0"/>
              <a:t>!</a:t>
            </a:r>
            <a:r>
              <a:rPr lang="zh-TW" altLang="en-US" sz="3600" dirty="0"/>
              <a:t>班上没几个人能在球场上</a:t>
            </a:r>
            <a:r>
              <a:rPr lang="zh-TW" altLang="en-US" sz="4000" dirty="0">
                <a:highlight>
                  <a:srgbClr val="FFFF00"/>
                </a:highlight>
                <a:latin typeface="Aa楷书拼音" panose="02010600010101010101" charset="-122"/>
                <a:ea typeface="Aa楷书拼音" panose="02010600010101010101" charset="-122"/>
              </a:rPr>
              <a:t>抢</a:t>
            </a:r>
            <a:r>
              <a:rPr lang="zh-TW" altLang="en-US" sz="3600" dirty="0"/>
              <a:t>到他的球</a:t>
            </a:r>
            <a:endParaRPr lang="zh-TW" altLang="en-US" sz="3600" dirty="0"/>
          </a:p>
          <a:p>
            <a:pPr algn="ctr"/>
            <a:r>
              <a:rPr lang="en-US" altLang="zh-TW" sz="3600" dirty="0"/>
              <a:t>                                                    (grab)</a:t>
            </a:r>
            <a:endParaRPr lang="en-US" altLang="zh-TW" sz="3600" dirty="0"/>
          </a:p>
        </p:txBody>
      </p:sp>
      <p:pic>
        <p:nvPicPr>
          <p:cNvPr id="4098" name="Picture 2" descr="「勤能補拙，自律就是一切」-台灣體大李明修- 籃球| 運動視界Sports Vis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86844" y="771956"/>
            <a:ext cx="6667500" cy="375285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298825" y="4956175"/>
            <a:ext cx="923925" cy="65913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土耳其和敘利亞地震：為何如此致命? - BBC News 中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0" y="821486"/>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1"/>
          <p:cNvSpPr txBox="1"/>
          <p:nvPr/>
        </p:nvSpPr>
        <p:spPr>
          <a:xfrm>
            <a:off x="339706" y="4971392"/>
            <a:ext cx="1174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这次发生在日本的地震非常</a:t>
            </a:r>
            <a:r>
              <a:rPr lang="zh-TW" altLang="en-US" sz="4000" dirty="0">
                <a:highlight>
                  <a:srgbClr val="FFFF00"/>
                </a:highlight>
              </a:rPr>
              <a:t>厉害</a:t>
            </a:r>
            <a:r>
              <a:rPr lang="zh-TW" altLang="en-US" sz="4000" dirty="0"/>
              <a:t>，造成了很严重的伤亡</a:t>
            </a:r>
            <a:endParaRPr lang="en-US" altLang="zh-TW" sz="4000" dirty="0"/>
          </a:p>
        </p:txBody>
      </p:sp>
      <p:sp>
        <p:nvSpPr>
          <p:cNvPr id="7" name="矩形 6"/>
          <p:cNvSpPr/>
          <p:nvPr/>
        </p:nvSpPr>
        <p:spPr>
          <a:xfrm>
            <a:off x="6713855" y="4971415"/>
            <a:ext cx="1121410" cy="6921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bldLvl="0" animBg="1"/>
      <p:bldP spid="7" grpId="1" animBg="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3100</Words>
  <Application>WPS 演示</Application>
  <PresentationFormat>寬螢幕</PresentationFormat>
  <Paragraphs>454</Paragraphs>
  <Slides>64</Slides>
  <Notes>3</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64</vt:i4>
      </vt:variant>
    </vt:vector>
  </HeadingPairs>
  <TitlesOfParts>
    <vt:vector size="91" baseType="lpstr">
      <vt:lpstr>Arial</vt:lpstr>
      <vt:lpstr>宋体</vt:lpstr>
      <vt:lpstr>Wingdings</vt:lpstr>
      <vt:lpstr>Calibri</vt:lpstr>
      <vt:lpstr>Helvetica</vt:lpstr>
      <vt:lpstr>黑体</vt:lpstr>
      <vt:lpstr>Calibri</vt:lpstr>
      <vt:lpstr>Times New Roman</vt:lpstr>
      <vt:lpstr>华文细黑</vt:lpstr>
      <vt:lpstr>黑体-简</vt:lpstr>
      <vt:lpstr>PMingLiU</vt:lpstr>
      <vt:lpstr>Aa楷书拼音</vt:lpstr>
      <vt:lpstr>Microsoft Yahei</vt:lpstr>
      <vt:lpstr>宋体-简</vt:lpstr>
      <vt:lpstr>微软雅黑</vt:lpstr>
      <vt:lpstr>Arial Unicode MS</vt:lpstr>
      <vt:lpstr>Calibri Light</vt:lpstr>
      <vt:lpstr>Helvetica Neue</vt:lpstr>
      <vt:lpstr>新細明體</vt:lpstr>
      <vt:lpstr>等线</vt:lpstr>
      <vt:lpstr>汉仪中等线KW</vt:lpstr>
      <vt:lpstr>等线 Light</vt:lpstr>
      <vt:lpstr>標楷體</vt:lpstr>
      <vt:lpstr>汉仪楷体简</vt:lpstr>
      <vt:lpstr>华文细黑</vt:lpstr>
      <vt:lpstr>Office 佈景主題</vt:lpstr>
      <vt:lpstr>1_Office 佈景主題</vt:lpstr>
      <vt:lpstr>第十一课  读书好，读好书，好读书 </vt:lpstr>
      <vt:lpstr>PowerPoint 演示文稿</vt:lpstr>
      <vt:lpstr>PowerPoint 演示文稿</vt:lpstr>
      <vt:lpstr>PowerPoint 演示文稿</vt:lpstr>
      <vt:lpstr>PowerPoint 演示文稿</vt:lpstr>
      <vt:lpstr>PowerPoint 演示文稿</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你的国家有什么传统技艺？</vt:lpstr>
      <vt:lpstr>词语.N </vt:lpstr>
      <vt:lpstr>PowerPoint 演示文稿</vt:lpstr>
      <vt:lpstr>PowerPoint 演示文稿</vt:lpstr>
      <vt:lpstr>准确.ADJ </vt:lpstr>
      <vt:lpstr>准确.ADJ </vt:lpstr>
      <vt:lpstr>PowerPoint 演示文稿</vt:lpstr>
      <vt:lpstr>PowerPoint 演示文稿</vt:lpstr>
      <vt:lpstr>PowerPoint 演示文稿</vt:lpstr>
      <vt:lpstr>昨天到这里</vt:lpstr>
      <vt:lpstr>PowerPoint 演示文稿</vt:lpstr>
      <vt:lpstr>PowerPoint 演示文稿</vt:lpstr>
      <vt:lpstr>PowerPoint 演示文稿</vt:lpstr>
      <vt:lpstr>PowerPoint 演示文稿</vt:lpstr>
      <vt:lpstr>PowerPoint 演示文稿</vt:lpstr>
      <vt:lpstr>懒人大王的一天</vt:lpstr>
      <vt:lpstr>PowerPoint 演示文稿</vt:lpstr>
      <vt:lpstr>PowerPoint 演示文稿</vt:lpstr>
      <vt:lpstr>PowerPoint 演示文稿</vt:lpstr>
      <vt:lpstr>第十一课  读书好，读好书，好读书</vt:lpstr>
      <vt:lpstr>PowerPoint 演示文稿</vt:lpstr>
      <vt:lpstr>PowerPoint 演示文稿</vt:lpstr>
      <vt:lpstr>PowerPoint 演示文稿</vt:lpstr>
      <vt:lpstr>PowerPoint 演示文稿</vt:lpstr>
      <vt:lpstr>PowerPoint 演示文稿</vt:lpstr>
      <vt:lpstr>PowerPoint 演示文稿</vt:lpstr>
      <vt:lpstr>来不及.V </vt:lpstr>
      <vt:lpstr>只好.ADV </vt:lpstr>
      <vt:lpstr>PowerPoint 演示文稿</vt:lpstr>
      <vt:lpstr>PowerPoint 演示文稿</vt:lpstr>
      <vt:lpstr>PowerPoint 演示文稿</vt:lpstr>
      <vt:lpstr>PowerPoint 演示文稿</vt:lpstr>
      <vt:lpstr>PowerPoint 演示文稿</vt:lpstr>
      <vt:lpstr>PowerPoint 演示文稿</vt:lpstr>
      <vt:lpstr>填空.V </vt:lpstr>
      <vt:lpstr>猜.V </vt:lpstr>
      <vt:lpstr>猜.V </vt:lpstr>
      <vt:lpstr>你喜欢看侦探小说吗？detective novel</vt:lpstr>
      <vt:lpstr>讲讲你喜欢的电影。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否则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2021/11/26</dc:title>
  <dc:creator>伊健 杜</dc:creator>
  <cp:lastModifiedBy>WPS_1337180402</cp:lastModifiedBy>
  <cp:revision>110</cp:revision>
  <dcterms:created xsi:type="dcterms:W3CDTF">2024-02-27T09:12:39Z</dcterms:created>
  <dcterms:modified xsi:type="dcterms:W3CDTF">2024-02-27T09:12:39Z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0x010100BEB89AE9B726E84DBBBF69A881ED4B3A</vt:lpwstr>
  </property>
  <property fmtid="{D5CDD505-2E9C-101B-9397-08002B2CF9AE}" pid="3" name="MediaServiceImageTags">
    <vt:lpwstr/>
  </property>
  <property fmtid="{D5CDD505-2E9C-101B-9397-08002B2CF9AE}" pid="4" name="ICV">
    <vt:lpwstr>0570E8775FC3B25F3086D7656A0B64B0_42</vt:lpwstr>
  </property>
  <property fmtid="{D5CDD505-2E9C-101B-9397-08002B2CF9AE}" pid="5" name="KSOProductBuildVer">
    <vt:lpwstr>2052-6.5.1.8687</vt:lpwstr>
  </property>
</Properties>
</file>