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68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76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96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202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8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180.xml"/>
  <Override ContentType="application/vnd.openxmlformats-officedocument.presentationml.notesSlide+xml" PartName="/ppt/notesSlides/notesSlide17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87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77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95.xml"/>
  <Override ContentType="application/vnd.openxmlformats-officedocument.presentationml.notesSlide+xml" PartName="/ppt/notesSlides/notesSlide183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167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199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90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73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88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86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9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166.xml"/>
  <Override ContentType="application/vnd.openxmlformats-officedocument.presentationml.notesSlide+xml" PartName="/ppt/notesSlides/notesSlide182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78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71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98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189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9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174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93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85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69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79.xml"/>
  <Override ContentType="application/vnd.openxmlformats-officedocument.presentationml.notesSlide+xml" PartName="/ppt/notesSlides/notesSlide165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170.xml"/>
  <Override ContentType="application/vnd.openxmlformats-officedocument.presentationml.notesSlide+xml" PartName="/ppt/notesSlides/notesSlide19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200.xml"/>
  <Override ContentType="application/vnd.openxmlformats-officedocument.presentationml.notesSlide+xml" PartName="/ppt/notesSlides/notesSlide181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175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1.xml"/>
  <Override ContentType="application/vnd.openxmlformats-officedocument.presentationml.slide+xml" PartName="/ppt/slides/slide164.xml"/>
  <Override ContentType="application/vnd.openxmlformats-officedocument.presentationml.slide+xml" PartName="/ppt/slides/slide43.xml"/>
  <Override ContentType="application/vnd.openxmlformats-officedocument.presentationml.slide+xml" PartName="/ppt/slides/slide199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202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72.xml"/>
  <Override ContentType="application/vnd.openxmlformats-officedocument.presentationml.slide+xml" PartName="/ppt/slides/slide19.xml"/>
  <Override ContentType="application/vnd.openxmlformats-officedocument.presentationml.slide+xml" PartName="/ppt/slides/slide5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71.xml"/>
  <Override ContentType="application/vnd.openxmlformats-officedocument.presentationml.slide+xml" PartName="/ppt/slides/slide179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84.xml"/>
  <Override ContentType="application/vnd.openxmlformats-officedocument.presentationml.slide+xml" PartName="/ppt/slides/slide141.xml"/>
  <Override ContentType="application/vnd.openxmlformats-officedocument.presentationml.slide+xml" PartName="/ppt/slides/slide82.xml"/>
  <Override ContentType="application/vnd.openxmlformats-officedocument.presentationml.slide+xml" PartName="/ppt/slides/slide9.xml"/>
  <Override ContentType="application/vnd.openxmlformats-officedocument.presentationml.slide+xml" PartName="/ppt/slides/slide16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187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20.xml"/>
  <Override ContentType="application/vnd.openxmlformats-officedocument.presentationml.slide+xml" PartName="/ppt/slides/slide16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195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59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176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180.xml"/>
  <Override ContentType="application/vnd.openxmlformats-officedocument.presentationml.slide+xml" PartName="/ppt/slides/slide18.xml"/>
  <Override ContentType="application/vnd.openxmlformats-officedocument.presentationml.slide+xml" PartName="/ppt/slides/slide201.xml"/>
  <Override ContentType="application/vnd.openxmlformats-officedocument.presentationml.slide+xml" PartName="/ppt/slides/slide52.xml"/>
  <Override ContentType="application/vnd.openxmlformats-officedocument.presentationml.slide+xml" PartName="/ppt/slides/slide95.xml"/>
  <Override ContentType="application/vnd.openxmlformats-officedocument.presentationml.slide+xml" PartName="/ppt/slides/slide181.xml"/>
  <Override ContentType="application/vnd.openxmlformats-officedocument.presentationml.slide+xml" PartName="/ppt/slides/slide157.xml"/>
  <Override ContentType="application/vnd.openxmlformats-officedocument.presentationml.slide+xml" PartName="/ppt/slides/slide77.xml"/>
  <Override ContentType="application/vnd.openxmlformats-officedocument.presentationml.slide+xml" PartName="/ppt/slides/slide165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47.xml"/>
  <Override ContentType="application/vnd.openxmlformats-officedocument.presentationml.slide+xml" PartName="/ppt/slides/slide191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153.xml"/>
  <Override ContentType="application/vnd.openxmlformats-officedocument.presentationml.slide+xml" PartName="/ppt/slides/slide67.xml"/>
  <Override ContentType="application/vnd.openxmlformats-officedocument.presentationml.slide+xml" PartName="/ppt/slides/slide196.xml"/>
  <Override ContentType="application/vnd.openxmlformats-officedocument.presentationml.slide+xml" PartName="/ppt/slides/slide171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169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86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60.xml"/>
  <Override ContentType="application/vnd.openxmlformats-officedocument.presentationml.slide+xml" PartName="/ppt/slides/slide100.xml"/>
  <Override ContentType="application/vnd.openxmlformats-officedocument.presentationml.slide+xml" PartName="/ppt/slides/slide90.xml"/>
  <Override ContentType="application/vnd.openxmlformats-officedocument.presentationml.slide+xml" PartName="/ppt/slides/slide143.xml"/>
  <Override ContentType="application/vnd.openxmlformats-officedocument.presentationml.slide+xml" PartName="/ppt/slides/slide132.xml"/>
  <Override ContentType="application/vnd.openxmlformats-officedocument.presentationml.slide+xml" PartName="/ppt/slides/slide62.xml"/>
  <Override ContentType="application/vnd.openxmlformats-officedocument.presentationml.slide+xml" PartName="/ppt/slides/slide175.xml"/>
  <Override ContentType="application/vnd.openxmlformats-officedocument.presentationml.slide+xml" PartName="/ppt/slides/slide1.xml"/>
  <Override ContentType="application/vnd.openxmlformats-officedocument.presentationml.slide+xml" PartName="/ppt/slides/slide192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200.xml"/>
  <Override ContentType="application/vnd.openxmlformats-officedocument.presentationml.slide+xml" PartName="/ppt/slides/slide88.xml"/>
  <Override ContentType="application/vnd.openxmlformats-officedocument.presentationml.slide+xml" PartName="/ppt/slides/slide158.xml"/>
  <Override ContentType="application/vnd.openxmlformats-officedocument.presentationml.slide+xml" PartName="/ppt/slides/slide115.xml"/>
  <Override ContentType="application/vnd.openxmlformats-officedocument.presentationml.slide+xml" PartName="/ppt/slides/slide3.xml"/>
  <Override ContentType="application/vnd.openxmlformats-officedocument.presentationml.slide+xml" PartName="/ppt/slides/slide182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174.xml"/>
  <Override ContentType="application/vnd.openxmlformats-officedocument.presentationml.slide+xml" PartName="/ppt/slides/slide190.xml"/>
  <Override ContentType="application/vnd.openxmlformats-officedocument.presentationml.slide+xml" PartName="/ppt/slides/slide33.xml"/>
  <Override ContentType="application/vnd.openxmlformats-officedocument.presentationml.slide+xml" PartName="/ppt/slides/slide68.xml"/>
  <Override ContentType="application/vnd.openxmlformats-officedocument.presentationml.slide+xml" PartName="/ppt/slides/slide170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166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4.xml"/>
  <Override ContentType="application/vnd.openxmlformats-officedocument.presentationml.slide+xml" PartName="/ppt/slides/slide197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185.xml"/>
  <Override ContentType="application/vnd.openxmlformats-officedocument.presentationml.slide+xml" PartName="/ppt/slides/slide65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178.xml"/>
  <Override ContentType="application/vnd.openxmlformats-officedocument.presentationml.slide+xml" PartName="/ppt/slides/slide29.xml"/>
  <Override ContentType="application/vnd.openxmlformats-officedocument.presentationml.slide+xml" PartName="/ppt/slides/slide76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89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57.xml"/>
  <Override ContentType="application/vnd.openxmlformats-officedocument.presentationml.slide+xml" PartName="/ppt/slides/slide44.xml"/>
  <Override ContentType="application/vnd.openxmlformats-officedocument.presentationml.slide+xml" PartName="/ppt/slides/slide193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198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130.xml"/>
  <Override ContentType="application/vnd.openxmlformats-officedocument.presentationml.slide+xml" PartName="/ppt/slides/slide173.xml"/>
  <Override ContentType="application/vnd.openxmlformats-officedocument.presentationml.slide+xml" PartName="/ppt/slides/slide16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83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49.xml"/>
  <Override ContentType="application/vnd.openxmlformats-officedocument.presentationml.slide+xml" PartName="/ppt/slides/slide124.xml"/>
  <Override ContentType="application/vnd.openxmlformats-officedocument.presentationml.slide+xml" PartName="/ppt/slides/slide106.xml"/>
  <Override ContentType="application/vnd.openxmlformats-officedocument.presentationml.slide+xml" PartName="/ppt/slides/slide167.xml"/>
  <Override ContentType="application/vnd.openxmlformats-officedocument.presentationml.slide+xml" PartName="/ppt/slides/slide70.xml"/>
  <Override ContentType="application/vnd.openxmlformats-officedocument.presentationml.slide+xml" PartName="/ppt/slides/slide194.xml"/>
  <Override ContentType="application/vnd.openxmlformats-officedocument.presentationml.slide+xml" PartName="/ppt/slides/slide151.xml"/>
  <Override ContentType="application/vnd.openxmlformats-officedocument.presentationml.slide+xml" PartName="/ppt/slides/slide177.xml"/>
  <Override ContentType="application/vnd.openxmlformats-officedocument.presentationml.slide+xml" PartName="/ppt/slides/slide134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88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75.xml"/>
  <Override ContentType="application/vnd.openxmlformats-officedocument.presentationml.slide+xml" PartName="/ppt/slides/slide58.xml"/>
  <Override ContentType="application/vnd.openxmlformats-officedocument.presentationml.slide+xml" PartName="/ppt/slides/slide15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  <p:sldId id="394" r:id="rId143"/>
    <p:sldId id="395" r:id="rId144"/>
    <p:sldId id="396" r:id="rId145"/>
    <p:sldId id="397" r:id="rId146"/>
    <p:sldId id="398" r:id="rId147"/>
    <p:sldId id="399" r:id="rId148"/>
    <p:sldId id="400" r:id="rId149"/>
    <p:sldId id="401" r:id="rId150"/>
    <p:sldId id="402" r:id="rId151"/>
    <p:sldId id="403" r:id="rId152"/>
    <p:sldId id="404" r:id="rId153"/>
    <p:sldId id="405" r:id="rId154"/>
    <p:sldId id="406" r:id="rId155"/>
    <p:sldId id="407" r:id="rId156"/>
    <p:sldId id="408" r:id="rId157"/>
    <p:sldId id="409" r:id="rId158"/>
    <p:sldId id="410" r:id="rId159"/>
    <p:sldId id="411" r:id="rId160"/>
    <p:sldId id="412" r:id="rId161"/>
    <p:sldId id="413" r:id="rId162"/>
    <p:sldId id="414" r:id="rId163"/>
    <p:sldId id="415" r:id="rId164"/>
    <p:sldId id="416" r:id="rId165"/>
    <p:sldId id="417" r:id="rId166"/>
    <p:sldId id="418" r:id="rId167"/>
    <p:sldId id="419" r:id="rId168"/>
    <p:sldId id="420" r:id="rId169"/>
    <p:sldId id="421" r:id="rId170"/>
    <p:sldId id="422" r:id="rId171"/>
    <p:sldId id="423" r:id="rId172"/>
    <p:sldId id="424" r:id="rId173"/>
    <p:sldId id="425" r:id="rId174"/>
    <p:sldId id="426" r:id="rId175"/>
    <p:sldId id="427" r:id="rId176"/>
    <p:sldId id="428" r:id="rId177"/>
    <p:sldId id="429" r:id="rId178"/>
    <p:sldId id="430" r:id="rId179"/>
    <p:sldId id="431" r:id="rId180"/>
    <p:sldId id="432" r:id="rId181"/>
    <p:sldId id="433" r:id="rId182"/>
    <p:sldId id="434" r:id="rId183"/>
    <p:sldId id="435" r:id="rId184"/>
    <p:sldId id="436" r:id="rId185"/>
    <p:sldId id="437" r:id="rId186"/>
    <p:sldId id="438" r:id="rId187"/>
    <p:sldId id="439" r:id="rId188"/>
    <p:sldId id="440" r:id="rId189"/>
    <p:sldId id="441" r:id="rId190"/>
    <p:sldId id="442" r:id="rId191"/>
    <p:sldId id="443" r:id="rId192"/>
    <p:sldId id="444" r:id="rId193"/>
    <p:sldId id="445" r:id="rId194"/>
    <p:sldId id="446" r:id="rId195"/>
    <p:sldId id="447" r:id="rId196"/>
    <p:sldId id="448" r:id="rId197"/>
    <p:sldId id="449" r:id="rId198"/>
    <p:sldId id="450" r:id="rId199"/>
    <p:sldId id="451" r:id="rId200"/>
    <p:sldId id="452" r:id="rId201"/>
    <p:sldId id="453" r:id="rId202"/>
    <p:sldId id="454" r:id="rId203"/>
    <p:sldId id="455" r:id="rId204"/>
    <p:sldId id="456" r:id="rId205"/>
    <p:sldId id="457" r:id="rId206"/>
  </p:sldIdLst>
  <p:sldSz cy="6858000" cx="12192000"/>
  <p:notesSz cx="6858000" cy="9144000"/>
  <p:embeddedFontLst>
    <p:embeddedFont>
      <p:font typeface="Play"/>
      <p:regular r:id="rId207"/>
      <p:bold r:id="rId208"/>
    </p:embeddedFont>
    <p:embeddedFont>
      <p:font typeface="Inter"/>
      <p:regular r:id="rId209"/>
      <p:bold r:id="rId210"/>
    </p:embeddedFont>
    <p:embeddedFont>
      <p:font typeface="Helvetica Neue"/>
      <p:regular r:id="rId211"/>
      <p:bold r:id="rId212"/>
      <p:italic r:id="rId213"/>
      <p:boldItalic r:id="rId2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5" roundtripDataSignature="AMtx7mgkHSCuLdk4fSF3WvjpCWKFc//L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190" Type="http://schemas.openxmlformats.org/officeDocument/2006/relationships/slide" Target="slides/slide18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194" Type="http://schemas.openxmlformats.org/officeDocument/2006/relationships/slide" Target="slides/slide190.xml"/><Relationship Id="rId43" Type="http://schemas.openxmlformats.org/officeDocument/2006/relationships/slide" Target="slides/slide39.xml"/><Relationship Id="rId193" Type="http://schemas.openxmlformats.org/officeDocument/2006/relationships/slide" Target="slides/slide189.xml"/><Relationship Id="rId46" Type="http://schemas.openxmlformats.org/officeDocument/2006/relationships/slide" Target="slides/slide42.xml"/><Relationship Id="rId192" Type="http://schemas.openxmlformats.org/officeDocument/2006/relationships/slide" Target="slides/slide188.xml"/><Relationship Id="rId45" Type="http://schemas.openxmlformats.org/officeDocument/2006/relationships/slide" Target="slides/slide41.xml"/><Relationship Id="rId191" Type="http://schemas.openxmlformats.org/officeDocument/2006/relationships/slide" Target="slides/slide187.xml"/><Relationship Id="rId48" Type="http://schemas.openxmlformats.org/officeDocument/2006/relationships/slide" Target="slides/slide44.xml"/><Relationship Id="rId187" Type="http://schemas.openxmlformats.org/officeDocument/2006/relationships/slide" Target="slides/slide183.xml"/><Relationship Id="rId47" Type="http://schemas.openxmlformats.org/officeDocument/2006/relationships/slide" Target="slides/slide43.xml"/><Relationship Id="rId186" Type="http://schemas.openxmlformats.org/officeDocument/2006/relationships/slide" Target="slides/slide182.xml"/><Relationship Id="rId185" Type="http://schemas.openxmlformats.org/officeDocument/2006/relationships/slide" Target="slides/slide181.xml"/><Relationship Id="rId49" Type="http://schemas.openxmlformats.org/officeDocument/2006/relationships/slide" Target="slides/slide45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188" Type="http://schemas.openxmlformats.org/officeDocument/2006/relationships/slide" Target="slides/slide18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183" Type="http://schemas.openxmlformats.org/officeDocument/2006/relationships/slide" Target="slides/slide179.xml"/><Relationship Id="rId32" Type="http://schemas.openxmlformats.org/officeDocument/2006/relationships/slide" Target="slides/slide28.xml"/><Relationship Id="rId182" Type="http://schemas.openxmlformats.org/officeDocument/2006/relationships/slide" Target="slides/slide178.xml"/><Relationship Id="rId35" Type="http://schemas.openxmlformats.org/officeDocument/2006/relationships/slide" Target="slides/slide31.xml"/><Relationship Id="rId181" Type="http://schemas.openxmlformats.org/officeDocument/2006/relationships/slide" Target="slides/slide177.xml"/><Relationship Id="rId34" Type="http://schemas.openxmlformats.org/officeDocument/2006/relationships/slide" Target="slides/slide30.xml"/><Relationship Id="rId180" Type="http://schemas.openxmlformats.org/officeDocument/2006/relationships/slide" Target="slides/slide176.xml"/><Relationship Id="rId37" Type="http://schemas.openxmlformats.org/officeDocument/2006/relationships/slide" Target="slides/slide33.xml"/><Relationship Id="rId176" Type="http://schemas.openxmlformats.org/officeDocument/2006/relationships/slide" Target="slides/slide172.xml"/><Relationship Id="rId36" Type="http://schemas.openxmlformats.org/officeDocument/2006/relationships/slide" Target="slides/slide32.xml"/><Relationship Id="rId175" Type="http://schemas.openxmlformats.org/officeDocument/2006/relationships/slide" Target="slides/slide171.xml"/><Relationship Id="rId39" Type="http://schemas.openxmlformats.org/officeDocument/2006/relationships/slide" Target="slides/slide35.xml"/><Relationship Id="rId174" Type="http://schemas.openxmlformats.org/officeDocument/2006/relationships/slide" Target="slides/slide170.xml"/><Relationship Id="rId38" Type="http://schemas.openxmlformats.org/officeDocument/2006/relationships/slide" Target="slides/slide34.xml"/><Relationship Id="rId173" Type="http://schemas.openxmlformats.org/officeDocument/2006/relationships/slide" Target="slides/slide169.xml"/><Relationship Id="rId179" Type="http://schemas.openxmlformats.org/officeDocument/2006/relationships/slide" Target="slides/slide175.xml"/><Relationship Id="rId178" Type="http://schemas.openxmlformats.org/officeDocument/2006/relationships/slide" Target="slides/slide174.xml"/><Relationship Id="rId177" Type="http://schemas.openxmlformats.org/officeDocument/2006/relationships/slide" Target="slides/slide173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98" Type="http://schemas.openxmlformats.org/officeDocument/2006/relationships/slide" Target="slides/slide194.xml"/><Relationship Id="rId14" Type="http://schemas.openxmlformats.org/officeDocument/2006/relationships/slide" Target="slides/slide10.xml"/><Relationship Id="rId197" Type="http://schemas.openxmlformats.org/officeDocument/2006/relationships/slide" Target="slides/slide193.xml"/><Relationship Id="rId17" Type="http://schemas.openxmlformats.org/officeDocument/2006/relationships/slide" Target="slides/slide13.xml"/><Relationship Id="rId196" Type="http://schemas.openxmlformats.org/officeDocument/2006/relationships/slide" Target="slides/slide192.xml"/><Relationship Id="rId16" Type="http://schemas.openxmlformats.org/officeDocument/2006/relationships/slide" Target="slides/slide12.xml"/><Relationship Id="rId195" Type="http://schemas.openxmlformats.org/officeDocument/2006/relationships/slide" Target="slides/slide19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99" Type="http://schemas.openxmlformats.org/officeDocument/2006/relationships/slide" Target="slides/slide195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150" Type="http://schemas.openxmlformats.org/officeDocument/2006/relationships/slide" Target="slides/slide146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149" Type="http://schemas.openxmlformats.org/officeDocument/2006/relationships/slide" Target="slides/slide145.xml"/><Relationship Id="rId4" Type="http://schemas.openxmlformats.org/officeDocument/2006/relationships/notesMaster" Target="notesMasters/notesMaster1.xml"/><Relationship Id="rId148" Type="http://schemas.openxmlformats.org/officeDocument/2006/relationships/slide" Target="slides/slide144.xml"/><Relationship Id="rId9" Type="http://schemas.openxmlformats.org/officeDocument/2006/relationships/slide" Target="slides/slide5.xml"/><Relationship Id="rId143" Type="http://schemas.openxmlformats.org/officeDocument/2006/relationships/slide" Target="slides/slide139.xml"/><Relationship Id="rId142" Type="http://schemas.openxmlformats.org/officeDocument/2006/relationships/slide" Target="slides/slide138.xml"/><Relationship Id="rId141" Type="http://schemas.openxmlformats.org/officeDocument/2006/relationships/slide" Target="slides/slide137.xml"/><Relationship Id="rId140" Type="http://schemas.openxmlformats.org/officeDocument/2006/relationships/slide" Target="slides/slide136.xml"/><Relationship Id="rId5" Type="http://schemas.openxmlformats.org/officeDocument/2006/relationships/slide" Target="slides/slide1.xml"/><Relationship Id="rId147" Type="http://schemas.openxmlformats.org/officeDocument/2006/relationships/slide" Target="slides/slide143.xml"/><Relationship Id="rId6" Type="http://schemas.openxmlformats.org/officeDocument/2006/relationships/slide" Target="slides/slide2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145" Type="http://schemas.openxmlformats.org/officeDocument/2006/relationships/slide" Target="slides/slide141.xml"/><Relationship Id="rId8" Type="http://schemas.openxmlformats.org/officeDocument/2006/relationships/slide" Target="slides/slide4.xml"/><Relationship Id="rId144" Type="http://schemas.openxmlformats.org/officeDocument/2006/relationships/slide" Target="slides/slide14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139" Type="http://schemas.openxmlformats.org/officeDocument/2006/relationships/slide" Target="slides/slide135.xml"/><Relationship Id="rId138" Type="http://schemas.openxmlformats.org/officeDocument/2006/relationships/slide" Target="slides/slide134.xml"/><Relationship Id="rId137" Type="http://schemas.openxmlformats.org/officeDocument/2006/relationships/slide" Target="slides/slide133.xml"/><Relationship Id="rId132" Type="http://schemas.openxmlformats.org/officeDocument/2006/relationships/slide" Target="slides/slide128.xml"/><Relationship Id="rId131" Type="http://schemas.openxmlformats.org/officeDocument/2006/relationships/slide" Target="slides/slide127.xml"/><Relationship Id="rId130" Type="http://schemas.openxmlformats.org/officeDocument/2006/relationships/slide" Target="slides/slide126.xml"/><Relationship Id="rId136" Type="http://schemas.openxmlformats.org/officeDocument/2006/relationships/slide" Target="slides/slide132.xml"/><Relationship Id="rId135" Type="http://schemas.openxmlformats.org/officeDocument/2006/relationships/slide" Target="slides/slide131.xml"/><Relationship Id="rId134" Type="http://schemas.openxmlformats.org/officeDocument/2006/relationships/slide" Target="slides/slide130.xml"/><Relationship Id="rId133" Type="http://schemas.openxmlformats.org/officeDocument/2006/relationships/slide" Target="slides/slide12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172" Type="http://schemas.openxmlformats.org/officeDocument/2006/relationships/slide" Target="slides/slide168.xml"/><Relationship Id="rId65" Type="http://schemas.openxmlformats.org/officeDocument/2006/relationships/slide" Target="slides/slide61.xml"/><Relationship Id="rId171" Type="http://schemas.openxmlformats.org/officeDocument/2006/relationships/slide" Target="slides/slide167.xml"/><Relationship Id="rId68" Type="http://schemas.openxmlformats.org/officeDocument/2006/relationships/slide" Target="slides/slide64.xml"/><Relationship Id="rId170" Type="http://schemas.openxmlformats.org/officeDocument/2006/relationships/slide" Target="slides/slide166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165" Type="http://schemas.openxmlformats.org/officeDocument/2006/relationships/slide" Target="slides/slide161.xml"/><Relationship Id="rId69" Type="http://schemas.openxmlformats.org/officeDocument/2006/relationships/slide" Target="slides/slide65.xml"/><Relationship Id="rId164" Type="http://schemas.openxmlformats.org/officeDocument/2006/relationships/slide" Target="slides/slide160.xml"/><Relationship Id="rId163" Type="http://schemas.openxmlformats.org/officeDocument/2006/relationships/slide" Target="slides/slide159.xml"/><Relationship Id="rId162" Type="http://schemas.openxmlformats.org/officeDocument/2006/relationships/slide" Target="slides/slide158.xml"/><Relationship Id="rId169" Type="http://schemas.openxmlformats.org/officeDocument/2006/relationships/slide" Target="slides/slide165.xml"/><Relationship Id="rId168" Type="http://schemas.openxmlformats.org/officeDocument/2006/relationships/slide" Target="slides/slide164.xml"/><Relationship Id="rId167" Type="http://schemas.openxmlformats.org/officeDocument/2006/relationships/slide" Target="slides/slide163.xml"/><Relationship Id="rId166" Type="http://schemas.openxmlformats.org/officeDocument/2006/relationships/slide" Target="slides/slide162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161" Type="http://schemas.openxmlformats.org/officeDocument/2006/relationships/slide" Target="slides/slide157.xml"/><Relationship Id="rId54" Type="http://schemas.openxmlformats.org/officeDocument/2006/relationships/slide" Target="slides/slide50.xml"/><Relationship Id="rId160" Type="http://schemas.openxmlformats.org/officeDocument/2006/relationships/slide" Target="slides/slide156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159" Type="http://schemas.openxmlformats.org/officeDocument/2006/relationships/slide" Target="slides/slide155.xml"/><Relationship Id="rId59" Type="http://schemas.openxmlformats.org/officeDocument/2006/relationships/slide" Target="slides/slide55.xml"/><Relationship Id="rId154" Type="http://schemas.openxmlformats.org/officeDocument/2006/relationships/slide" Target="slides/slide150.xml"/><Relationship Id="rId58" Type="http://schemas.openxmlformats.org/officeDocument/2006/relationships/slide" Target="slides/slide54.xml"/><Relationship Id="rId153" Type="http://schemas.openxmlformats.org/officeDocument/2006/relationships/slide" Target="slides/slide149.xml"/><Relationship Id="rId152" Type="http://schemas.openxmlformats.org/officeDocument/2006/relationships/slide" Target="slides/slide148.xml"/><Relationship Id="rId151" Type="http://schemas.openxmlformats.org/officeDocument/2006/relationships/slide" Target="slides/slide147.xml"/><Relationship Id="rId158" Type="http://schemas.openxmlformats.org/officeDocument/2006/relationships/slide" Target="slides/slide154.xml"/><Relationship Id="rId157" Type="http://schemas.openxmlformats.org/officeDocument/2006/relationships/slide" Target="slides/slide153.xml"/><Relationship Id="rId156" Type="http://schemas.openxmlformats.org/officeDocument/2006/relationships/slide" Target="slides/slide152.xml"/><Relationship Id="rId155" Type="http://schemas.openxmlformats.org/officeDocument/2006/relationships/slide" Target="slides/slide151.xml"/><Relationship Id="rId107" Type="http://schemas.openxmlformats.org/officeDocument/2006/relationships/slide" Target="slides/slide103.xml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9" Type="http://schemas.openxmlformats.org/officeDocument/2006/relationships/slide" Target="slides/slide105.xml"/><Relationship Id="rId108" Type="http://schemas.openxmlformats.org/officeDocument/2006/relationships/slide" Target="slides/slide104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215" Type="http://customschemas.google.com/relationships/presentationmetadata" Target="metadata"/><Relationship Id="rId214" Type="http://schemas.openxmlformats.org/officeDocument/2006/relationships/font" Target="fonts/HelveticaNeue-boldItalic.fntdata"/><Relationship Id="rId213" Type="http://schemas.openxmlformats.org/officeDocument/2006/relationships/font" Target="fonts/HelveticaNeue-italic.fntdata"/><Relationship Id="rId212" Type="http://schemas.openxmlformats.org/officeDocument/2006/relationships/font" Target="fonts/HelveticaNeue-bold.fntdata"/><Relationship Id="rId211" Type="http://schemas.openxmlformats.org/officeDocument/2006/relationships/font" Target="fonts/HelveticaNeue-regular.fntdata"/><Relationship Id="rId210" Type="http://schemas.openxmlformats.org/officeDocument/2006/relationships/font" Target="fonts/Inter-bold.fntdata"/><Relationship Id="rId129" Type="http://schemas.openxmlformats.org/officeDocument/2006/relationships/slide" Target="slides/slide125.xml"/><Relationship Id="rId128" Type="http://schemas.openxmlformats.org/officeDocument/2006/relationships/slide" Target="slides/slide124.xml"/><Relationship Id="rId127" Type="http://schemas.openxmlformats.org/officeDocument/2006/relationships/slide" Target="slides/slide123.xml"/><Relationship Id="rId126" Type="http://schemas.openxmlformats.org/officeDocument/2006/relationships/slide" Target="slides/slide122.xml"/><Relationship Id="rId121" Type="http://schemas.openxmlformats.org/officeDocument/2006/relationships/slide" Target="slides/slide117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24" Type="http://schemas.openxmlformats.org/officeDocument/2006/relationships/slide" Target="slides/slide120.xml"/><Relationship Id="rId123" Type="http://schemas.openxmlformats.org/officeDocument/2006/relationships/slide" Target="slides/slide119.xml"/><Relationship Id="rId122" Type="http://schemas.openxmlformats.org/officeDocument/2006/relationships/slide" Target="slides/slide118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99" Type="http://schemas.openxmlformats.org/officeDocument/2006/relationships/slide" Target="slides/slide95.xml"/><Relationship Id="rId98" Type="http://schemas.openxmlformats.org/officeDocument/2006/relationships/slide" Target="slides/slide94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18" Type="http://schemas.openxmlformats.org/officeDocument/2006/relationships/slide" Target="slides/slide114.xml"/><Relationship Id="rId117" Type="http://schemas.openxmlformats.org/officeDocument/2006/relationships/slide" Target="slides/slide113.xml"/><Relationship Id="rId116" Type="http://schemas.openxmlformats.org/officeDocument/2006/relationships/slide" Target="slides/slide112.xml"/><Relationship Id="rId115" Type="http://schemas.openxmlformats.org/officeDocument/2006/relationships/slide" Target="slides/slide111.xml"/><Relationship Id="rId119" Type="http://schemas.openxmlformats.org/officeDocument/2006/relationships/slide" Target="slides/slide115.xml"/><Relationship Id="rId110" Type="http://schemas.openxmlformats.org/officeDocument/2006/relationships/slide" Target="slides/slide106.xml"/><Relationship Id="rId114" Type="http://schemas.openxmlformats.org/officeDocument/2006/relationships/slide" Target="slides/slide110.xml"/><Relationship Id="rId113" Type="http://schemas.openxmlformats.org/officeDocument/2006/relationships/slide" Target="slides/slide109.xml"/><Relationship Id="rId112" Type="http://schemas.openxmlformats.org/officeDocument/2006/relationships/slide" Target="slides/slide108.xml"/><Relationship Id="rId111" Type="http://schemas.openxmlformats.org/officeDocument/2006/relationships/slide" Target="slides/slide107.xml"/><Relationship Id="rId206" Type="http://schemas.openxmlformats.org/officeDocument/2006/relationships/slide" Target="slides/slide202.xml"/><Relationship Id="rId205" Type="http://schemas.openxmlformats.org/officeDocument/2006/relationships/slide" Target="slides/slide201.xml"/><Relationship Id="rId204" Type="http://schemas.openxmlformats.org/officeDocument/2006/relationships/slide" Target="slides/slide200.xml"/><Relationship Id="rId203" Type="http://schemas.openxmlformats.org/officeDocument/2006/relationships/slide" Target="slides/slide199.xml"/><Relationship Id="rId209" Type="http://schemas.openxmlformats.org/officeDocument/2006/relationships/font" Target="fonts/Inter-regular.fntdata"/><Relationship Id="rId208" Type="http://schemas.openxmlformats.org/officeDocument/2006/relationships/font" Target="fonts/Play-bold.fntdata"/><Relationship Id="rId207" Type="http://schemas.openxmlformats.org/officeDocument/2006/relationships/font" Target="fonts/Play-regular.fntdata"/><Relationship Id="rId202" Type="http://schemas.openxmlformats.org/officeDocument/2006/relationships/slide" Target="slides/slide198.xml"/><Relationship Id="rId201" Type="http://schemas.openxmlformats.org/officeDocument/2006/relationships/slide" Target="slides/slide197.xml"/><Relationship Id="rId200" Type="http://schemas.openxmlformats.org/officeDocument/2006/relationships/slide" Target="slides/slide19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ict.concised.moe.edu.tw/dictView.jsp?ID=33656" TargetMode="External"/><Relationship Id="rId3" Type="http://schemas.openxmlformats.org/officeDocument/2006/relationships/hyperlink" Target="https://dict.concised.moe.edu.tw/dictView.jsp?ID=1089" TargetMode="External"/><Relationship Id="rId4" Type="http://schemas.openxmlformats.org/officeDocument/2006/relationships/hyperlink" Target="https://dict.concised.moe.edu.tw/dictView.jsp?ID=5175" TargetMode="External"/><Relationship Id="rId5" Type="http://schemas.openxmlformats.org/officeDocument/2006/relationships/hyperlink" Target="https://dict.concised.moe.edu.tw/dictView.jsp?ID=4178" TargetMode="Externa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ict.concised.moe.edu.tw/dictView.jsp?ID=33656" TargetMode="External"/><Relationship Id="rId3" Type="http://schemas.openxmlformats.org/officeDocument/2006/relationships/hyperlink" Target="https://dict.concised.moe.edu.tw/dictView.jsp?ID=1089" TargetMode="External"/><Relationship Id="rId4" Type="http://schemas.openxmlformats.org/officeDocument/2006/relationships/hyperlink" Target="https://dict.concised.moe.edu.tw/dictView.jsp?ID=5175" TargetMode="External"/><Relationship Id="rId5" Type="http://schemas.openxmlformats.org/officeDocument/2006/relationships/hyperlink" Target="https://dict.concised.moe.edu.tw/dictView.jsp?ID=4178" TargetMode="Externa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ict.concised.moe.edu.tw/dictView.jsp?ID=33656" TargetMode="External"/><Relationship Id="rId3" Type="http://schemas.openxmlformats.org/officeDocument/2006/relationships/hyperlink" Target="https://dict.concised.moe.edu.tw/dictView.jsp?ID=1089" TargetMode="External"/><Relationship Id="rId4" Type="http://schemas.openxmlformats.org/officeDocument/2006/relationships/hyperlink" Target="https://dict.concised.moe.edu.tw/dictView.jsp?ID=5175" TargetMode="External"/><Relationship Id="rId5" Type="http://schemas.openxmlformats.org/officeDocument/2006/relationships/hyperlink" Target="https://dict.concised.moe.edu.tw/dictView.jsp?ID=4178" TargetMode="Externa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7" name="Google Shape;817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错误的了解</a:t>
            </a:r>
            <a:endParaRPr/>
          </a:p>
        </p:txBody>
      </p:sp>
      <p:sp>
        <p:nvSpPr>
          <p:cNvPr id="818" name="Google Shape;818;p8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0" name="Google Shape;840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8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5" name="Google Shape;855;p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的」在汉语中有多种用法，其中之一是用来表明所属、关系或修饰名词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的」还可以用在形容词后面，用来修饰名词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地」一般用在动词之后，用来标示动作的方式、状态、特征等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良好」一词通常用于强调事物的优良质量或表现</a:t>
            </a:r>
            <a:endParaRPr/>
          </a:p>
        </p:txBody>
      </p:sp>
      <p:sp>
        <p:nvSpPr>
          <p:cNvPr id="856" name="Google Shape;856;p9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0" name="Google Shape;870;p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效果：</a:t>
            </a:r>
            <a:r>
              <a:rPr b="0" i="0" lang="zh-TW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指事物或行为、动作产生的结果</a:t>
            </a:r>
            <a:endParaRPr/>
          </a:p>
        </p:txBody>
      </p:sp>
      <p:sp>
        <p:nvSpPr>
          <p:cNvPr id="871" name="Google Shape;871;p9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8" name="Google Shape;878;p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9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7" name="Google Shape;887;p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9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5" name="Google Shape;895;p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9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7" name="Google Shape;917;p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9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6" name="Google Shape;926;p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40C28"/>
                </a:solidFill>
                <a:latin typeface="Arial"/>
                <a:ea typeface="Arial"/>
                <a:cs typeface="Arial"/>
                <a:sym typeface="Arial"/>
              </a:rPr>
              <a:t>意见是指对某件事或某个人有不同的看法或不满意的地方，</a:t>
            </a:r>
            <a:endParaRPr b="0" i="0">
              <a:solidFill>
                <a:srgbClr val="040C2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40C28"/>
                </a:solidFill>
                <a:latin typeface="Arial"/>
                <a:ea typeface="Arial"/>
                <a:cs typeface="Arial"/>
                <a:sym typeface="Arial"/>
              </a:rPr>
              <a:t>建议则是对不满意的方面提出自己的看法或解决方案，希望向这个方面发展或改变</a:t>
            </a:r>
            <a:r>
              <a:rPr b="0" i="0" lang="zh-TW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b="0" i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意见是提出了自己的观点和看法，</a:t>
            </a:r>
            <a:endParaRPr b="0" i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建议是对问题和意见提出的改变方法或方向。</a:t>
            </a:r>
            <a:endParaRPr/>
          </a:p>
        </p:txBody>
      </p:sp>
      <p:sp>
        <p:nvSpPr>
          <p:cNvPr id="927" name="Google Shape;927;p9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4" name="Google Shape;934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40C28"/>
                </a:solidFill>
                <a:latin typeface="Arial"/>
                <a:ea typeface="Arial"/>
                <a:cs typeface="Arial"/>
                <a:sym typeface="Arial"/>
              </a:rPr>
              <a:t>意见是指对某件事或某个人有不同的看法或不满意的地方，</a:t>
            </a:r>
            <a:endParaRPr b="0" i="0">
              <a:solidFill>
                <a:srgbClr val="040C2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40C28"/>
                </a:solidFill>
                <a:latin typeface="Arial"/>
                <a:ea typeface="Arial"/>
                <a:cs typeface="Arial"/>
                <a:sym typeface="Arial"/>
              </a:rPr>
              <a:t>建议则是对不满意的方面提出自己的看法或解决方案，希望向这个方面发展或改变</a:t>
            </a:r>
            <a:r>
              <a:rPr b="0" i="0" lang="zh-TW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b="0" i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意见是提出了自己的观点和看法，</a:t>
            </a:r>
            <a:endParaRPr b="0" i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建议是对问题和意见提出的改变方法或方向。</a:t>
            </a:r>
            <a:endParaRPr/>
          </a:p>
        </p:txBody>
      </p:sp>
      <p:sp>
        <p:nvSpPr>
          <p:cNvPr id="935" name="Google Shape;935;p10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2" name="Google Shape;942;p1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10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0" name="Google Shape;950;p1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「仔细」通常用来形容做事情时的小心和细心程度。这个词强调的是注意事情的细节、不马虎、不草率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「详细」对事情进行深入的、全面的了解或描述</a:t>
            </a:r>
            <a:endParaRPr/>
          </a:p>
        </p:txBody>
      </p:sp>
      <p:sp>
        <p:nvSpPr>
          <p:cNvPr id="951" name="Google Shape;951;p10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8" name="Google Shape;958;p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「仔细」通常用来形容做事情时的小心和细心程度。这个词强调的是注意事情的细节、不马虎、不草率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「详细」对事情进行深入的、全面的了解或描述</a:t>
            </a:r>
            <a:endParaRPr/>
          </a:p>
        </p:txBody>
      </p:sp>
      <p:sp>
        <p:nvSpPr>
          <p:cNvPr id="959" name="Google Shape;959;p10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6" name="Google Shape;966;p10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「仔细」通常用来形容做事情时的小心和细心程度。这个词强调的是注意事情的细节、不马虎、不草率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「详细」对事情进行深入的、全面的了解或描述</a:t>
            </a:r>
            <a:endParaRPr/>
          </a:p>
        </p:txBody>
      </p:sp>
      <p:sp>
        <p:nvSpPr>
          <p:cNvPr id="967" name="Google Shape;967;p10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5" name="Google Shape;995;p1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遗憾：</a:t>
            </a:r>
            <a:r>
              <a:rPr b="0" i="0" lang="zh-TW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事情</a:t>
            </a:r>
            <a:r>
              <a:rPr b="0" i="0" lang="zh-TW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的</a:t>
            </a:r>
            <a:r>
              <a:rPr b="0" i="0" lang="zh-TW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本身</a:t>
            </a:r>
            <a:r>
              <a:rPr b="0" i="0" lang="zh-TW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或</a:t>
            </a:r>
            <a:r>
              <a:rPr b="0" i="0" lang="zh-TW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发展</a:t>
            </a:r>
            <a:r>
              <a:rPr b="0" i="0" lang="zh-TW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令人感到不</a:t>
            </a:r>
            <a:r>
              <a:rPr b="0" i="0" lang="zh-TW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满意</a:t>
            </a:r>
            <a:endParaRPr/>
          </a:p>
        </p:txBody>
      </p:sp>
      <p:sp>
        <p:nvSpPr>
          <p:cNvPr id="996" name="Google Shape;996;p10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3" name="Google Shape;1003;p10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遗憾：</a:t>
            </a:r>
            <a:r>
              <a:rPr b="0" i="0" lang="zh-TW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事情</a:t>
            </a:r>
            <a:r>
              <a:rPr b="0" i="0" lang="zh-TW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的</a:t>
            </a:r>
            <a:r>
              <a:rPr b="0" i="0" lang="zh-TW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本身</a:t>
            </a:r>
            <a:r>
              <a:rPr b="0" i="0" lang="zh-TW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或</a:t>
            </a:r>
            <a:r>
              <a:rPr b="0" i="0" lang="zh-TW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发展</a:t>
            </a:r>
            <a:r>
              <a:rPr b="0" i="0" lang="zh-TW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令人感到不</a:t>
            </a:r>
            <a:r>
              <a:rPr b="0" i="0" lang="zh-TW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满意</a:t>
            </a:r>
            <a:endParaRPr/>
          </a:p>
        </p:txBody>
      </p:sp>
      <p:sp>
        <p:nvSpPr>
          <p:cNvPr id="1004" name="Google Shape;1004;p10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0" name="Google Shape;1010;p1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遗憾：</a:t>
            </a:r>
            <a:r>
              <a:rPr b="0" i="0" lang="zh-TW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事情</a:t>
            </a:r>
            <a:r>
              <a:rPr b="0" i="0" lang="zh-TW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的</a:t>
            </a:r>
            <a:r>
              <a:rPr b="0" i="0" lang="zh-TW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本身</a:t>
            </a:r>
            <a:r>
              <a:rPr b="0" i="0" lang="zh-TW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或</a:t>
            </a:r>
            <a:r>
              <a:rPr b="0" i="0" lang="zh-TW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发展</a:t>
            </a:r>
            <a:r>
              <a:rPr b="0" i="0" lang="zh-TW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令人感到不</a:t>
            </a:r>
            <a:r>
              <a:rPr b="0" i="0" lang="zh-TW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满意</a:t>
            </a:r>
            <a:endParaRPr/>
          </a:p>
        </p:txBody>
      </p:sp>
      <p:sp>
        <p:nvSpPr>
          <p:cNvPr id="1011" name="Google Shape;1011;p1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p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p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1" name="Google Shape;1051;p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8" name="Google Shape;1058;p1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使用黑人牙膏可以让你的口齿清新，并且还可以让你更有自信。</a:t>
            </a:r>
            <a:endParaRPr/>
          </a:p>
        </p:txBody>
      </p:sp>
      <p:sp>
        <p:nvSpPr>
          <p:cNvPr id="1059" name="Google Shape;1059;p1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p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p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3" name="Google Shape;1113;p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bf0977ba06_1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bf0977ba06_1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bf0977ba06_1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p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2bfa49383fb_0_2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g2bfa49383fb_0_2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2bfa49383fb_0_2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2bfa49383fb_0_2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8" name="Google Shape;1138;g2bfa49383fb_0_2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2bfa49383f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2bfa49383f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4" name="Google Shape;1164;g2bfa49383f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2bfa49383fb_0_1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2bfa49383fb_0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g2bfa49383fb_0_1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bfa49383fb_0_2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bfa49383fb_0_2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g2bfa49383fb_0_2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2bfa49383fb_0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2bfa49383fb_0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g2bfa49383fb_0_1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2bfa49383fb_0_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2bfa49383fb_0_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g2bfa49383fb_0_1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2bfa49383fb_0_1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2bfa49383fb_0_1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g2bfa49383fb_0_1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2bfa49383fb_0_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2bfa49383fb_0_1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g2bfa49383fb_0_1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2bfa49383fb_0_1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2bfa49383fb_0_1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Google Shape;1237;g2bfa49383fb_0_1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2bf0977ba06_1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4" name="Google Shape;1244;g2bf0977ba06_1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2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对某事物的态度、观点或感受</a:t>
            </a:r>
            <a:endParaRPr b="0" i="0" sz="120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2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对于我来说英文很难。你呢？</a:t>
            </a:r>
            <a:endParaRPr/>
          </a:p>
        </p:txBody>
      </p:sp>
      <p:sp>
        <p:nvSpPr>
          <p:cNvPr id="1245" name="Google Shape;1245;g2bf0977ba06_1_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2" name="Google Shape;1252;p1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2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对某事物的态度、观点或感受</a:t>
            </a:r>
            <a:endParaRPr b="0" i="0" sz="120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2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对于我来说英文很难。你呢？</a:t>
            </a:r>
            <a:endParaRPr/>
          </a:p>
        </p:txBody>
      </p:sp>
      <p:sp>
        <p:nvSpPr>
          <p:cNvPr id="1253" name="Google Shape;1253;p1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1" name="Google Shape;1261;p1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2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对某事物的态度、观点或感受</a:t>
            </a:r>
            <a:endParaRPr b="0" i="0" sz="120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2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对于我来说英文很难。你呢？</a:t>
            </a:r>
            <a:endParaRPr/>
          </a:p>
        </p:txBody>
      </p:sp>
      <p:sp>
        <p:nvSpPr>
          <p:cNvPr id="1262" name="Google Shape;1262;p1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Google Shape;1278;p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Google Shape;1286;p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1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Google Shape;1294;p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1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1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8" name="Google Shape;1328;p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0" name="Google Shape;1350;p1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对于：重于老板整体上对计划的态度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关于：注重于讨论计划的细节和老板喜欢的具体方面</a:t>
            </a:r>
            <a:endParaRPr/>
          </a:p>
        </p:txBody>
      </p:sp>
      <p:sp>
        <p:nvSpPr>
          <p:cNvPr id="1351" name="Google Shape;1351;p1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0" name="Google Shape;1360;p1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1" name="Google Shape;1361;p1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1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4" name="Google Shape;1374;p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7" name="Google Shape;1387;p1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1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7" name="Google Shape;1397;p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5" name="Google Shape;1405;p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1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3" name="Google Shape;1413;p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1" name="Google Shape;1421;p1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试试</a:t>
            </a:r>
            <a:endParaRPr/>
          </a:p>
        </p:txBody>
      </p:sp>
      <p:sp>
        <p:nvSpPr>
          <p:cNvPr id="1422" name="Google Shape;1422;p1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1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0" name="Google Shape;1430;p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1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8" name="Google Shape;1438;p1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6" name="Google Shape;1446;p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1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1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0" name="Google Shape;1460;p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1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6" name="Google Shape;1466;p1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表示转折或递进之义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连词</a:t>
            </a:r>
            <a:endParaRPr/>
          </a:p>
        </p:txBody>
      </p:sp>
      <p:sp>
        <p:nvSpPr>
          <p:cNvPr id="1467" name="Google Shape;1467;p1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1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9" name="Google Shape;1479;p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8" name="Google Shape;1488;p1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相反：引出对比或对立的观点，突显两个不同的观点或方法，强调第二个观点的重要性。</a:t>
            </a:r>
            <a:endParaRPr/>
          </a:p>
        </p:txBody>
      </p:sp>
      <p:sp>
        <p:nvSpPr>
          <p:cNvPr id="1489" name="Google Shape;1489;p1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1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Google Shape;1498;p1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bf0977ba06_1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bf0977ba06_1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2bf0977ba06_1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1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Google Shape;1507;p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3" name="Google Shape;1513;p1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对立互斥非连接词</a:t>
            </a:r>
            <a:endParaRPr/>
          </a:p>
        </p:txBody>
      </p:sp>
      <p:sp>
        <p:nvSpPr>
          <p:cNvPr id="1514" name="Google Shape;1514;p1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1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3" name="Google Shape;1523;p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1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2" name="Google Shape;1532;p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2bfa49383fb_0_2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7" name="Google Shape;1537;g2bfa49383fb_0_2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bfa49383fb_0_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2bfa49383fb_0_1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3" name="Google Shape;1543;g2bfa49383fb_0_1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2bfa49383fb_0_2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2bfa49383fb_0_2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9" name="Google Shape;1569;g2bfa49383fb_0_2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g2bfa49383fb_0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6" name="Google Shape;1576;g2bfa49383fb_0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7" name="Google Shape;1577;g2bfa49383fb_0_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2bfa49383fb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2bfa49383fb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6" name="Google Shape;1586;g2bfa49383fb_0_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2bfa49383fb_0_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2bfa49383fb_0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7" name="Google Shape;1597;g2bfa49383fb_0_1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2bfa49383fb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2bfa49383fb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5" name="Google Shape;1605;g2bfa49383fb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2bfa49383fb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4" name="Google Shape;1614;g2bfa49383fb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5" name="Google Shape;1615;g2bfa49383fb_0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2bfa49383fb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Google Shape;1624;g2bfa49383fb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5" name="Google Shape;1625;g2bfa49383fb_0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2bfa49383fb_0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2bfa49383fb_0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g2bfa49383fb_0_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2bfa49383fb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2bfa49383fb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3" name="Google Shape;1643;g2bfa49383fb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2bfa49383fb_0_3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0" name="Google Shape;1650;g2bfa49383fb_0_3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Google Shape;1651;g2bfa49383fb_0_3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2bfa49383fb_0_3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2bfa49383fb_0_3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8" name="Google Shape;1658;g2bfa49383fb_0_3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2bfa49383fb_0_3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2bfa49383fb_0_3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5" name="Google Shape;1665;g2bfa49383fb_0_3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2bfa49383fb_0_3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4" name="Google Shape;1674;g2bfa49383fb_0_3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5" name="Google Shape;1675;g2bfa49383fb_0_3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g2bfa49383fb_0_3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4" name="Google Shape;1684;g2bfa49383fb_0_3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5" name="Google Shape;1685;g2bfa49383fb_0_3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2bfa49383fb_0_3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1" name="Google Shape;1691;g2bfa49383fb_0_3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2" name="Google Shape;1692;g2bfa49383fb_0_3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2bfa49383fb_0_3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2bfa49383fb_0_3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2" name="Google Shape;1702;g2bfa49383fb_0_3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g2bfa49383fb_0_3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0" name="Google Shape;1710;g2bfa49383fb_0_3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1" name="Google Shape;1711;g2bfa49383fb_0_3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bf0977ba06_1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bf0977ba06_1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bf0977ba06_1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bf0977ba06_1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bf0977ba06_1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2bf0977ba06_1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感叹：</a:t>
            </a:r>
            <a:r>
              <a:rPr b="0" i="0" lang="zh-TW">
                <a:solidFill>
                  <a:srgbClr val="33333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有所感触而叹息</a:t>
            </a:r>
            <a:endParaRPr/>
          </a:p>
        </p:txBody>
      </p:sp>
      <p:sp>
        <p:nvSpPr>
          <p:cNvPr id="288" name="Google Shape;288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bf0977ba06_1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g2bf0977ba06_1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感叹：</a:t>
            </a:r>
            <a:r>
              <a:rPr b="0" i="0" lang="zh-TW">
                <a:solidFill>
                  <a:srgbClr val="33333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有所感触而叹息</a:t>
            </a:r>
            <a:endParaRPr/>
          </a:p>
        </p:txBody>
      </p:sp>
      <p:sp>
        <p:nvSpPr>
          <p:cNvPr id="295" name="Google Shape;295;g2bf0977ba06_1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什么时候用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怎么用</a:t>
            </a:r>
            <a:endParaRPr/>
          </a:p>
        </p:txBody>
      </p:sp>
      <p:sp>
        <p:nvSpPr>
          <p:cNvPr id="315" name="Google Shape;315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bf0977ba06_1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bf0977ba06_1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bf0977ba06_1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2bf0977ba06_1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bf0977ba06_1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bf0977ba06_1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2bf0977ba06_1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f0977ba06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bf0977ba06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2bf0977ba06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bf0977ba06_1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bf0977ba06_1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2bf0977ba06_1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bf0977ba06_1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bf0977ba06_1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g2bf0977ba06_1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bf0977ba06_1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2bf0977ba06_1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g2bf0977ba06_1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bf0977ba06_1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g2bf0977ba06_1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解释是为了理解为什么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说明是为了理解是什么</a:t>
            </a:r>
            <a:endParaRPr/>
          </a:p>
        </p:txBody>
      </p:sp>
      <p:sp>
        <p:nvSpPr>
          <p:cNvPr id="621" name="Google Shape;621;p6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bf0977ba06_1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bf0977ba06_1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g2bf0977ba06_1_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bf0977ba06_1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2bf0977ba06_1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g2bf0977ba06_1_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直接：没有经过任何人直接拿到，或是想什么说什么。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间接：中间有经过其他人。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婉转：不会让别人感到不舒服。</a:t>
            </a:r>
            <a:endParaRPr/>
          </a:p>
        </p:txBody>
      </p:sp>
      <p:sp>
        <p:nvSpPr>
          <p:cNvPr id="733" name="Google Shape;733;p7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1" name="Google Shape;761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7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9" name="Google Shape;769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7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7" name="Google Shape;777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引起：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因为什么原因而使什么东西上升</a:t>
            </a:r>
            <a:endParaRPr/>
          </a:p>
        </p:txBody>
      </p:sp>
      <p:sp>
        <p:nvSpPr>
          <p:cNvPr id="778" name="Google Shape;778;p8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5" name="Google Shape;785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引起：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因为什么原因而使什么东西上升</a:t>
            </a:r>
            <a:endParaRPr/>
          </a:p>
        </p:txBody>
      </p:sp>
      <p:sp>
        <p:nvSpPr>
          <p:cNvPr id="786" name="Google Shape;786;p8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3" name="Google Shape;793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引起：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因为什么原因而使什么东西上升</a:t>
            </a:r>
            <a:endParaRPr/>
          </a:p>
        </p:txBody>
      </p:sp>
      <p:sp>
        <p:nvSpPr>
          <p:cNvPr id="794" name="Google Shape;794;p8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1" name="Google Shape;801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TW"/>
              <a:t>错误的了解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8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9" name="Google Shape;809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TW"/>
              <a:t>错误的了解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8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6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6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1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6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6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6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6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內容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6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圖片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5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53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55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61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9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65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56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60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64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62.jpg"/><Relationship Id="rId4" Type="http://schemas.openxmlformats.org/officeDocument/2006/relationships/image" Target="../media/image59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7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66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63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71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76.jpg"/><Relationship Id="rId4" Type="http://schemas.openxmlformats.org/officeDocument/2006/relationships/image" Target="../media/image67.jp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73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75.jp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68.jp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79.jp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69.jp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7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74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78.jp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87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80.jpg"/><Relationship Id="rId4" Type="http://schemas.openxmlformats.org/officeDocument/2006/relationships/image" Target="../media/image86.jp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Relationship Id="rId3" Type="http://schemas.openxmlformats.org/officeDocument/2006/relationships/hyperlink" Target="https://youtube.com/shorts/ULnQLnHFnfw?si=iKAc-sDkw1VcA066" TargetMode="External"/><Relationship Id="rId4" Type="http://schemas.openxmlformats.org/officeDocument/2006/relationships/hyperlink" Target="https://youtube.com/shorts/H27BFOE94EE?si=4O7tb4UKX6M7Q_hH" TargetMode="External"/><Relationship Id="rId5" Type="http://schemas.openxmlformats.org/officeDocument/2006/relationships/hyperlink" Target="https://youtube.com/shorts/MOSixfHxys4?si=h3isNAo80gcRsUqy" TargetMode="External"/><Relationship Id="rId6" Type="http://schemas.openxmlformats.org/officeDocument/2006/relationships/hyperlink" Target="https://youtube.com/shorts/Oi5FT53bbzs?si=Q7ETKYUlQHDnm3_Y" TargetMode="External"/><Relationship Id="rId7" Type="http://schemas.openxmlformats.org/officeDocument/2006/relationships/hyperlink" Target="https://youtube.com/shorts/9v_7nv5Fksg?si=wQPpVNyDxhF4JQvD" TargetMode="External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88.jp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89.jp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83.jp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8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gif"/><Relationship Id="rId4" Type="http://schemas.openxmlformats.org/officeDocument/2006/relationships/image" Target="../media/image30.jp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91.jp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90.jp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95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3.xml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82.jp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85.jpg"/><Relationship Id="rId4" Type="http://schemas.openxmlformats.org/officeDocument/2006/relationships/image" Target="../media/image92.jp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98.jpg"/><Relationship Id="rId4" Type="http://schemas.openxmlformats.org/officeDocument/2006/relationships/image" Target="../media/image96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93.jpg"/><Relationship Id="rId4" Type="http://schemas.openxmlformats.org/officeDocument/2006/relationships/image" Target="../media/image105.jp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97.jp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00.jpg"/><Relationship Id="rId4" Type="http://schemas.openxmlformats.org/officeDocument/2006/relationships/image" Target="../media/image10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94.jp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1.xml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2.xml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3.xml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4.xml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5.xml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6.xml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7.xml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99.png"/><Relationship Id="rId4" Type="http://schemas.openxmlformats.org/officeDocument/2006/relationships/image" Target="../media/image101.png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1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0.xml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1.xml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2.xml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3.xml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106.png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116.jpg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119.jpg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7.xml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8.xml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9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0.xml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1.xml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2.xml"/></Relationships>
</file>

<file path=ppt/slides/_rels/slide1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3.xml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4.xml"/></Relationships>
</file>

<file path=ppt/slides/_rels/slide1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5.xml"/></Relationships>
</file>

<file path=ppt/slides/_rels/slide1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6.xml"/></Relationships>
</file>

<file path=ppt/slides/_rels/slide1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103.jpg"/></Relationships>
</file>

<file path=ppt/slides/_rels/slide1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108.jpg"/></Relationships>
</file>

<file path=ppt/slides/_rels/slide1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10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1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120.jpg"/></Relationships>
</file>

<file path=ppt/slides/_rels/slide1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112.jpg"/></Relationships>
</file>

<file path=ppt/slides/_rels/slide1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118.jpg"/></Relationships>
</file>

<file path=ppt/slides/_rels/slide1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107.jpg"/></Relationships>
</file>

<file path=ppt/slides/_rels/slide1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111.jpg"/></Relationships>
</file>

<file path=ppt/slides/_rels/slide1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114.jpg"/></Relationships>
</file>

<file path=ppt/slides/_rels/slide1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6.xml"/></Relationships>
</file>

<file path=ppt/slides/_rels/slide1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110.png"/></Relationships>
</file>

<file path=ppt/slides/_rels/slide1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115.jpg"/></Relationships>
</file>

<file path=ppt/slides/_rels/slide1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1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0.xml"/></Relationships>
</file>

<file path=ppt/slides/_rels/slide1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1.xml"/><Relationship Id="rId3" Type="http://schemas.openxmlformats.org/officeDocument/2006/relationships/image" Target="../media/image117.jpg"/></Relationships>
</file>

<file path=ppt/slides/_rels/slide1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2.xml"/><Relationship Id="rId3" Type="http://schemas.openxmlformats.org/officeDocument/2006/relationships/image" Target="../media/image121.jpg"/></Relationships>
</file>

<file path=ppt/slides/_rels/slide1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3.xml"/></Relationships>
</file>

<file path=ppt/slides/_rels/slide1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4.xml"/></Relationships>
</file>

<file path=ppt/slides/_rels/slide1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5.xml"/></Relationships>
</file>

<file path=ppt/slides/_rels/slide1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6.xml"/></Relationships>
</file>

<file path=ppt/slides/_rels/slide1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7.xml"/><Relationship Id="rId3" Type="http://schemas.openxmlformats.org/officeDocument/2006/relationships/image" Target="../media/image134.png"/><Relationship Id="rId4" Type="http://schemas.openxmlformats.org/officeDocument/2006/relationships/image" Target="../media/image123.png"/></Relationships>
</file>

<file path=ppt/slides/_rels/slide1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8.xml"/><Relationship Id="rId3" Type="http://schemas.openxmlformats.org/officeDocument/2006/relationships/image" Target="../media/image129.png"/><Relationship Id="rId4" Type="http://schemas.openxmlformats.org/officeDocument/2006/relationships/image" Target="../media/image124.png"/></Relationships>
</file>

<file path=ppt/slides/_rels/slide1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9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1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0.xml"/><Relationship Id="rId3" Type="http://schemas.openxmlformats.org/officeDocument/2006/relationships/image" Target="../media/image132.png"/></Relationships>
</file>

<file path=ppt/slides/_rels/slide1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1.xml"/><Relationship Id="rId3" Type="http://schemas.openxmlformats.org/officeDocument/2006/relationships/image" Target="../media/image127.png"/></Relationships>
</file>

<file path=ppt/slides/_rels/slide1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2.xml"/><Relationship Id="rId3" Type="http://schemas.openxmlformats.org/officeDocument/2006/relationships/image" Target="../media/image125.png"/></Relationships>
</file>

<file path=ppt/slides/_rels/slide1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3.xml"/><Relationship Id="rId3" Type="http://schemas.openxmlformats.org/officeDocument/2006/relationships/image" Target="../media/image131.png"/></Relationships>
</file>

<file path=ppt/slides/_rels/slide1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4.xml"/></Relationships>
</file>

<file path=ppt/slides/_rels/slide1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5.xml"/></Relationships>
</file>

<file path=ppt/slides/_rels/slide1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6.xml"/></Relationships>
</file>

<file path=ppt/slides/_rels/slide1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7.xml"/><Relationship Id="rId3" Type="http://schemas.openxmlformats.org/officeDocument/2006/relationships/image" Target="../media/image126.png"/></Relationships>
</file>

<file path=ppt/slides/_rels/slide1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8.xml"/><Relationship Id="rId3" Type="http://schemas.openxmlformats.org/officeDocument/2006/relationships/image" Target="../media/image128.png"/></Relationships>
</file>

<file path=ppt/slides/_rels/slide1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0.xml"/><Relationship Id="rId3" Type="http://schemas.openxmlformats.org/officeDocument/2006/relationships/image" Target="../media/image136.png"/><Relationship Id="rId4" Type="http://schemas.openxmlformats.org/officeDocument/2006/relationships/image" Target="../media/image133.png"/></Relationships>
</file>

<file path=ppt/slides/_rels/slide2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1.xml"/><Relationship Id="rId3" Type="http://schemas.openxmlformats.org/officeDocument/2006/relationships/image" Target="../media/image137.png"/><Relationship Id="rId4" Type="http://schemas.openxmlformats.org/officeDocument/2006/relationships/image" Target="../media/image138.png"/></Relationships>
</file>

<file path=ppt/slides/_rels/slide2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2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g"/><Relationship Id="rId4" Type="http://schemas.openxmlformats.org/officeDocument/2006/relationships/image" Target="../media/image1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4.jpg"/><Relationship Id="rId4" Type="http://schemas.openxmlformats.org/officeDocument/2006/relationships/image" Target="../media/image13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8.jpg"/><Relationship Id="rId4" Type="http://schemas.openxmlformats.org/officeDocument/2006/relationships/image" Target="../media/image1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2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2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3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8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0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0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6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7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5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3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4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58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4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36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38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39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hyperlink" Target="https://youtube.com/shorts/FVN1YXZcQgw?si=7xWIvAiQCdt3OP_p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42.png"/><Relationship Id="rId4" Type="http://schemas.openxmlformats.org/officeDocument/2006/relationships/hyperlink" Target="https://youtube.com/shorts/tUYnQOlYaVU?si=SGk4o_TzOLBy8Tw-" TargetMode="Externa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5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50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51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43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47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39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48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57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hyperlink" Target="https://youtube.com/shorts/s1yRjIvjDlo?si=TNr-7LbSLJOxDHhD" TargetMode="Externa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/>
              <a:t>第12課</a:t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死.ADJ</a:t>
            </a:r>
            <a:br>
              <a:rPr lang="zh-TW" sz="5400"/>
            </a:br>
            <a:endParaRPr sz="5400"/>
          </a:p>
        </p:txBody>
      </p:sp>
      <p:sp>
        <p:nvSpPr>
          <p:cNvPr id="149" name="Google Shape;149;p9"/>
          <p:cNvSpPr txBox="1"/>
          <p:nvPr/>
        </p:nvSpPr>
        <p:spPr>
          <a:xfrm>
            <a:off x="609611" y="1160122"/>
            <a:ext cx="1097277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他说自己如果没有完成作业就退学，因为他把话说得太死，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最后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只能退学了。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退学_搜狗百科" id="150" name="Google Shape;15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4137" y="2531040"/>
            <a:ext cx="6503822" cy="4326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8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误会</a:t>
            </a:r>
            <a:r>
              <a:rPr lang="zh-TW"/>
              <a:t> n.</a:t>
            </a:r>
            <a:endParaRPr/>
          </a:p>
        </p:txBody>
      </p:sp>
      <p:sp>
        <p:nvSpPr>
          <p:cNvPr id="821" name="Google Shape;821;p8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zh-TW">
                <a:solidFill>
                  <a:srgbClr val="0D0D0D"/>
                </a:solidFill>
              </a:rPr>
              <a:t>同事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在工作</a:t>
            </a:r>
            <a:r>
              <a:rPr lang="zh-TW">
                <a:solidFill>
                  <a:srgbClr val="0D0D0D"/>
                </a:solidFill>
              </a:rPr>
              <a:t>时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发生误会，可能会出现</a:t>
            </a:r>
            <a:r>
              <a:rPr lang="zh-TW">
                <a:solidFill>
                  <a:srgbClr val="0D0D0D"/>
                </a:solidFill>
              </a:rPr>
              <a:t>什么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问题？</a:t>
            </a:r>
            <a:endParaRPr b="1"/>
          </a:p>
        </p:txBody>
      </p:sp>
      <p:pic>
        <p:nvPicPr>
          <p:cNvPr descr="明明: 誤會" id="822" name="Google Shape;82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8542" y="2481943"/>
            <a:ext cx="6858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85"/>
          <p:cNvSpPr/>
          <p:nvPr/>
        </p:nvSpPr>
        <p:spPr>
          <a:xfrm>
            <a:off x="2471057" y="2895600"/>
            <a:ext cx="2068286" cy="10014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8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使用</a:t>
            </a:r>
            <a:r>
              <a:rPr lang="zh-TW"/>
              <a:t> v.	</a:t>
            </a:r>
            <a:r>
              <a:rPr b="1" lang="zh-TW" u="sng"/>
              <a:t>语言</a:t>
            </a:r>
            <a:r>
              <a:rPr lang="zh-TW"/>
              <a:t> n.	</a:t>
            </a:r>
            <a:endParaRPr/>
          </a:p>
        </p:txBody>
      </p:sp>
      <p:sp>
        <p:nvSpPr>
          <p:cNvPr id="829" name="Google Shape;829;p8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人人都会使用语言，</a:t>
            </a:r>
            <a:r>
              <a:rPr lang="zh-TW"/>
              <a:t>然而怎样使</a:t>
            </a:r>
            <a:r>
              <a:rPr lang="zh-TW"/>
              <a:t>用语言</a:t>
            </a:r>
            <a:r>
              <a:rPr lang="zh-TW"/>
              <a:t>达到良好的沟通</a:t>
            </a:r>
            <a:r>
              <a:rPr lang="zh-TW"/>
              <a:t>是一门艺术。</a:t>
            </a:r>
            <a:endParaRPr/>
          </a:p>
        </p:txBody>
      </p:sp>
      <p:pic>
        <p:nvPicPr>
          <p:cNvPr descr="梦见吵架 周公解梦 - 解梦吧" id="830" name="Google Shape;830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9747" y="2386333"/>
            <a:ext cx="7368665" cy="49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8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使用</a:t>
            </a:r>
            <a:r>
              <a:rPr lang="zh-TW"/>
              <a:t> v.	</a:t>
            </a:r>
            <a:r>
              <a:rPr b="1" lang="zh-TW" u="sng"/>
              <a:t>语言</a:t>
            </a:r>
            <a:r>
              <a:rPr lang="zh-TW"/>
              <a:t> n.	</a:t>
            </a:r>
            <a:endParaRPr/>
          </a:p>
        </p:txBody>
      </p:sp>
      <p:sp>
        <p:nvSpPr>
          <p:cNvPr id="836" name="Google Shape;836;p8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你可以使用语言做什么？</a:t>
            </a:r>
            <a:endParaRPr/>
          </a:p>
        </p:txBody>
      </p:sp>
      <p:pic>
        <p:nvPicPr>
          <p:cNvPr descr="免費剪影：圖標, 一個例證, 電梯, 側影, 簡單 - 142698 |silhouetteAC" id="837" name="Google Shape;837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1380" y="2382044"/>
            <a:ext cx="7424821" cy="447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8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达到</a:t>
            </a:r>
            <a:r>
              <a:rPr lang="zh-TW"/>
              <a:t>v.</a:t>
            </a:r>
            <a:endParaRPr/>
          </a:p>
        </p:txBody>
      </p:sp>
      <p:sp>
        <p:nvSpPr>
          <p:cNvPr id="844" name="Google Shape;844;p8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跑步前要做热身才能</a:t>
            </a:r>
            <a:r>
              <a:rPr lang="zh-TW"/>
              <a:t>达到最佳的</a:t>
            </a:r>
            <a:r>
              <a:rPr lang="zh-TW"/>
              <a:t>跑步</a:t>
            </a:r>
            <a:r>
              <a:rPr lang="zh-TW"/>
              <a:t>状态。</a:t>
            </a:r>
            <a:endParaRPr/>
          </a:p>
        </p:txBody>
      </p:sp>
      <p:pic>
        <p:nvPicPr>
          <p:cNvPr id="845" name="Google Shape;845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1698" y="2375275"/>
            <a:ext cx="6528609" cy="43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达到</a:t>
            </a:r>
            <a:r>
              <a:rPr lang="zh-TW"/>
              <a:t>v.</a:t>
            </a:r>
            <a:endParaRPr/>
          </a:p>
        </p:txBody>
      </p:sp>
      <p:sp>
        <p:nvSpPr>
          <p:cNvPr id="851" name="Google Shape;851;p8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对你来说，看书</a:t>
            </a:r>
            <a:r>
              <a:rPr lang="zh-TW"/>
              <a:t>前要做什么才能达到最佳的</a:t>
            </a:r>
            <a:r>
              <a:rPr lang="zh-TW"/>
              <a:t>看书</a:t>
            </a:r>
            <a:r>
              <a:rPr lang="zh-TW"/>
              <a:t>状态？</a:t>
            </a:r>
            <a:endParaRPr/>
          </a:p>
        </p:txBody>
      </p:sp>
      <p:pic>
        <p:nvPicPr>
          <p:cNvPr id="852" name="Google Shape;85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3150" y="2362025"/>
            <a:ext cx="6565700" cy="426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事半功倍</a:t>
            </a:r>
            <a:endParaRPr/>
          </a:p>
        </p:txBody>
      </p:sp>
      <p:sp>
        <p:nvSpPr>
          <p:cNvPr id="859" name="Google Shape;859;p9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zh-TW">
                <a:solidFill>
                  <a:srgbClr val="0D0D0D"/>
                </a:solidFill>
              </a:rPr>
              <a:t>我们可以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通过良好的</a:t>
            </a:r>
            <a:r>
              <a:rPr lang="zh-TW">
                <a:solidFill>
                  <a:srgbClr val="0D0D0D"/>
                </a:solidFill>
              </a:rPr>
              <a:t>工作规划达到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事半功倍</a:t>
            </a:r>
            <a:r>
              <a:rPr lang="zh-TW" sz="2800"/>
              <a:t>的</a:t>
            </a:r>
            <a:r>
              <a:rPr lang="zh-TW">
                <a:solidFill>
                  <a:srgbClr val="0D0D0D"/>
                </a:solidFill>
              </a:rPr>
              <a:t>效果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/>
          </a:p>
        </p:txBody>
      </p:sp>
      <p:pic>
        <p:nvPicPr>
          <p:cNvPr descr="試してみるべき時間管理のコツ" id="860" name="Google Shape;860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8881" y="2311953"/>
            <a:ext cx="7134225" cy="475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9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事半功倍</a:t>
            </a:r>
            <a:endParaRPr/>
          </a:p>
        </p:txBody>
      </p:sp>
      <p:sp>
        <p:nvSpPr>
          <p:cNvPr id="866" name="Google Shape;866;p9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人人都希望做事能够事半功倍，但很多时候用错方法</a:t>
            </a:r>
            <a:r>
              <a:rPr lang="zh-TW"/>
              <a:t>就</a:t>
            </a:r>
            <a:r>
              <a:rPr lang="zh-TW" sz="2800"/>
              <a:t>变成</a:t>
            </a:r>
            <a:r>
              <a:rPr lang="zh-TW"/>
              <a:t>了</a:t>
            </a:r>
            <a:r>
              <a:rPr lang="zh-TW" sz="2800"/>
              <a:t>事倍功半。</a:t>
            </a:r>
            <a:endParaRPr sz="28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事倍功半：形容做事的方法費力大，收效小。出自清·李寶嘉《官場現形記》:&amp;qu -華人百科" id="867" name="Google Shape;867;p90"/>
          <p:cNvPicPr preferRelativeResize="0"/>
          <p:nvPr/>
        </p:nvPicPr>
        <p:blipFill rotWithShape="1">
          <a:blip r:embed="rId3">
            <a:alphaModFix/>
          </a:blip>
          <a:srcRect b="0" l="0" r="0" t="1066"/>
          <a:stretch/>
        </p:blipFill>
        <p:spPr>
          <a:xfrm>
            <a:off x="2662991" y="2342146"/>
            <a:ext cx="5930110" cy="506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9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事半功倍</a:t>
            </a:r>
            <a:endParaRPr/>
          </a:p>
        </p:txBody>
      </p:sp>
      <p:sp>
        <p:nvSpPr>
          <p:cNvPr id="874" name="Google Shape;874;p9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你</a:t>
            </a:r>
            <a:r>
              <a:rPr lang="zh-TW">
                <a:solidFill>
                  <a:srgbClr val="0D0D0D"/>
                </a:solidFill>
              </a:rPr>
              <a:t>觉得怎样才能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事半功倍</a:t>
            </a:r>
            <a:r>
              <a:rPr lang="zh-TW">
                <a:solidFill>
                  <a:srgbClr val="0D0D0D"/>
                </a:solidFill>
              </a:rPr>
              <a:t>地学习中文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？</a:t>
            </a:r>
            <a:endParaRPr/>
          </a:p>
        </p:txBody>
      </p:sp>
      <p:pic>
        <p:nvPicPr>
          <p:cNvPr descr="「快樂學習」？不，學習的過程從來就需要刻苦付出 - 每日頭條" id="875" name="Google Shape;875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8650" y="2597067"/>
            <a:ext cx="6385002" cy="4260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节约</a:t>
            </a:r>
            <a:r>
              <a:rPr lang="zh-TW"/>
              <a:t> v.</a:t>
            </a:r>
            <a:endParaRPr/>
          </a:p>
        </p:txBody>
      </p:sp>
      <p:sp>
        <p:nvSpPr>
          <p:cNvPr id="882" name="Google Shape;882;p9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这座城市</a:t>
            </a:r>
            <a:r>
              <a:rPr lang="zh-TW" sz="2800"/>
              <a:t>很久没下雨了，</a:t>
            </a:r>
            <a:r>
              <a:rPr lang="zh-TW"/>
              <a:t>市民都为了对抗旱灾而</a:t>
            </a:r>
            <a:r>
              <a:rPr lang="zh-TW" sz="2800"/>
              <a:t>节约用水</a:t>
            </a:r>
            <a:r>
              <a:rPr lang="zh-TW"/>
              <a:t>。</a:t>
            </a:r>
            <a:endParaRPr/>
          </a:p>
        </p:txBody>
      </p:sp>
      <p:pic>
        <p:nvPicPr>
          <p:cNvPr descr="乾旱與氣候變化：當2022年成為了旱災與高溫之年- BBC News 中文" id="883" name="Google Shape;883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136" y="2708057"/>
            <a:ext cx="7178040" cy="4037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節約用水-插圖素材[16856195] - PIXTA圖庫" id="884" name="Google Shape;884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9643" y="2459455"/>
            <a:ext cx="3629025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9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节约</a:t>
            </a:r>
            <a:r>
              <a:rPr lang="zh-TW"/>
              <a:t> v.</a:t>
            </a:r>
            <a:endParaRPr/>
          </a:p>
        </p:txBody>
      </p:sp>
      <p:sp>
        <p:nvSpPr>
          <p:cNvPr id="891" name="Google Shape;891;p9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如果我们能够像他那样高效率地读书，不但可以帮助学习，而且可以节约时间。</a:t>
            </a:r>
            <a:endParaRPr/>
          </a:p>
        </p:txBody>
      </p:sp>
      <p:pic>
        <p:nvPicPr>
          <p:cNvPr descr="做自己，是我現在最喜歡的事。 @ 大家一起OPEN-LiFE！分享你的開心生活！ :: 痞客邦" id="892" name="Google Shape;892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9625" y="2461525"/>
            <a:ext cx="6867476" cy="480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死.ADJ</a:t>
            </a:r>
            <a:br>
              <a:rPr lang="zh-TW" sz="5400"/>
            </a:br>
            <a:endParaRPr sz="5400"/>
          </a:p>
        </p:txBody>
      </p:sp>
      <p:sp>
        <p:nvSpPr>
          <p:cNvPr id="156" name="Google Shape;156;p10"/>
          <p:cNvSpPr txBox="1"/>
          <p:nvPr/>
        </p:nvSpPr>
        <p:spPr>
          <a:xfrm>
            <a:off x="609611" y="1160122"/>
            <a:ext cx="1130967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她每次做事都把事情做得太死了，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所以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每一个人都很讨厌她。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犯了错惩罚你英文里各种“严格”都怎么说？-【易教网】" id="157" name="Google Shape;15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3411" y="3429000"/>
            <a:ext cx="6096000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9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节约</a:t>
            </a:r>
            <a:r>
              <a:rPr lang="zh-TW"/>
              <a:t> v.</a:t>
            </a:r>
            <a:endParaRPr/>
          </a:p>
        </p:txBody>
      </p:sp>
      <p:sp>
        <p:nvSpPr>
          <p:cNvPr id="899" name="Google Shape;899;p9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在日常生活中，我们可以怎样</a:t>
            </a:r>
            <a:r>
              <a:rPr lang="zh-TW" sz="2800"/>
              <a:t>节约</a:t>
            </a:r>
            <a:r>
              <a:rPr lang="zh-TW"/>
              <a:t>能源</a:t>
            </a:r>
            <a:r>
              <a:rPr lang="zh-TW" sz="2800"/>
              <a:t>？</a:t>
            </a:r>
            <a:endParaRPr/>
          </a:p>
        </p:txBody>
      </p:sp>
      <p:pic>
        <p:nvPicPr>
          <p:cNvPr descr="【節電】政府・東京電力管内の家庭や企業に「節電にご協力ください」（画像） : ニュースちゃん24" id="900" name="Google Shape;900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1498" y="2327580"/>
            <a:ext cx="6669004" cy="4530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9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力气</a:t>
            </a:r>
            <a:r>
              <a:rPr lang="zh-TW"/>
              <a:t> n.</a:t>
            </a:r>
            <a:endParaRPr/>
          </a:p>
        </p:txBody>
      </p:sp>
      <p:sp>
        <p:nvSpPr>
          <p:cNvPr id="906" name="Google Shape;906;p9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吃菠菜能让你的力气变大。</a:t>
            </a:r>
            <a:endParaRPr/>
          </a:p>
        </p:txBody>
      </p:sp>
      <p:pic>
        <p:nvPicPr>
          <p:cNvPr descr="項羽&quot;力拔山河&quot;力氣大？此人車裂不死，還硬將5匹馬拉回原地_一道知衡 - MdEditor" id="907" name="Google Shape;907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1637" y="1343024"/>
            <a:ext cx="5195887" cy="519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9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力气</a:t>
            </a:r>
            <a:r>
              <a:rPr lang="zh-TW"/>
              <a:t> n.</a:t>
            </a:r>
            <a:endParaRPr/>
          </a:p>
        </p:txBody>
      </p:sp>
      <p:sp>
        <p:nvSpPr>
          <p:cNvPr id="913" name="Google Shape;913;p9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跟他打架就是在浪费力气，</a:t>
            </a:r>
            <a:r>
              <a:rPr lang="zh-TW"/>
              <a:t>根本</a:t>
            </a:r>
            <a:r>
              <a:rPr lang="zh-TW"/>
              <a:t>不会赢。</a:t>
            </a:r>
            <a:endParaRPr/>
          </a:p>
        </p:txBody>
      </p:sp>
      <p:pic>
        <p:nvPicPr>
          <p:cNvPr id="914" name="Google Shape;914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3187" y="2332373"/>
            <a:ext cx="5002235" cy="4525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9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力气</a:t>
            </a:r>
            <a:r>
              <a:rPr lang="zh-TW"/>
              <a:t> n.</a:t>
            </a:r>
            <a:endParaRPr/>
          </a:p>
        </p:txBody>
      </p:sp>
      <p:sp>
        <p:nvSpPr>
          <p:cNvPr id="921" name="Google Shape;921;p9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你会把力气用在什么地方？</a:t>
            </a:r>
            <a:endParaRPr/>
          </a:p>
        </p:txBody>
      </p:sp>
      <p:pic>
        <p:nvPicPr>
          <p:cNvPr descr="網評10個高還原度武俠劇古裝男神！王一博《有翡》、任嘉倫《暮白首》都像從小說走出來 - BEAUTY美人圈" id="922" name="Google Shape;922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322" y="3019425"/>
            <a:ext cx="5210175" cy="3473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國聯 - 最新文章 | 運動視界 Sports Vision" id="923" name="Google Shape;923;p98"/>
          <p:cNvPicPr preferRelativeResize="0"/>
          <p:nvPr/>
        </p:nvPicPr>
        <p:blipFill rotWithShape="1">
          <a:blip r:embed="rId4">
            <a:alphaModFix/>
          </a:blip>
          <a:srcRect b="0" l="0" r="11558" t="0"/>
          <a:stretch/>
        </p:blipFill>
        <p:spPr>
          <a:xfrm>
            <a:off x="6096000" y="3019424"/>
            <a:ext cx="5871412" cy="347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√70以上 交換 イラスト 298707-交換 イラスト - Jpirasutodzve8i" id="929" name="Google Shape;929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7606" y="924196"/>
            <a:ext cx="5433762" cy="5009608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9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意见</a:t>
            </a:r>
            <a:r>
              <a:rPr lang="zh-TW"/>
              <a:t> n.	 (建议jiàn yì )</a:t>
            </a:r>
            <a:endParaRPr/>
          </a:p>
        </p:txBody>
      </p:sp>
      <p:sp>
        <p:nvSpPr>
          <p:cNvPr id="931" name="Google Shape;931;p99"/>
          <p:cNvSpPr txBox="1"/>
          <p:nvPr>
            <p:ph idx="1" type="body"/>
          </p:nvPr>
        </p:nvSpPr>
        <p:spPr>
          <a:xfrm>
            <a:off x="838200" y="1690687"/>
            <a:ext cx="10515600" cy="4802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他不喜欢我，他对我有一些</a:t>
            </a:r>
            <a:r>
              <a:rPr lang="zh-TW">
                <a:solidFill>
                  <a:srgbClr val="FF0000"/>
                </a:solidFill>
              </a:rPr>
              <a:t>意见</a:t>
            </a:r>
            <a:r>
              <a:rPr lang="zh-TW"/>
              <a:t>。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他对这件事有一些</a:t>
            </a:r>
            <a:r>
              <a:rPr lang="zh-TW">
                <a:solidFill>
                  <a:srgbClr val="0000FF"/>
                </a:solidFill>
              </a:rPr>
              <a:t>建议</a:t>
            </a:r>
            <a:r>
              <a:rPr lang="zh-TW"/>
              <a:t>。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对于一个</a:t>
            </a:r>
            <a:r>
              <a:rPr lang="zh-TW">
                <a:solidFill>
                  <a:srgbClr val="FF0000"/>
                </a:solidFill>
              </a:rPr>
              <a:t>人的</a:t>
            </a:r>
            <a:r>
              <a:rPr lang="zh-TW">
                <a:solidFill>
                  <a:srgbClr val="FF0000"/>
                </a:solidFill>
              </a:rPr>
              <a:t>负面看法</a:t>
            </a:r>
            <a:r>
              <a:rPr lang="zh-TW">
                <a:solidFill>
                  <a:srgbClr val="FF0000"/>
                </a:solidFill>
              </a:rPr>
              <a:t>。</a:t>
            </a:r>
            <a:endParaRPr>
              <a:solidFill>
                <a:srgbClr val="FF000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对于一个行为/一件</a:t>
            </a:r>
            <a:r>
              <a:rPr lang="zh-TW">
                <a:solidFill>
                  <a:srgbClr val="FF0000"/>
                </a:solidFill>
              </a:rPr>
              <a:t>事情的</a:t>
            </a:r>
            <a:r>
              <a:rPr lang="zh-TW">
                <a:solidFill>
                  <a:srgbClr val="FF0000"/>
                </a:solidFill>
              </a:rPr>
              <a:t>看法</a:t>
            </a:r>
            <a:r>
              <a:rPr lang="zh-TW">
                <a:solidFill>
                  <a:srgbClr val="FF0000"/>
                </a:solidFill>
              </a:rPr>
              <a:t>。</a:t>
            </a:r>
            <a:endParaRPr>
              <a:solidFill>
                <a:srgbClr val="FF000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对于</a:t>
            </a:r>
            <a:r>
              <a:rPr lang="zh-TW">
                <a:solidFill>
                  <a:srgbClr val="FF0000"/>
                </a:solidFill>
              </a:rPr>
              <a:t>这个</a:t>
            </a:r>
            <a:r>
              <a:rPr lang="zh-TW">
                <a:solidFill>
                  <a:srgbClr val="FF0000"/>
                </a:solidFill>
              </a:rPr>
              <a:t>问题不一定</a:t>
            </a:r>
            <a:r>
              <a:rPr lang="zh-TW">
                <a:solidFill>
                  <a:srgbClr val="FF0000"/>
                </a:solidFill>
              </a:rPr>
              <a:t>有帮助。</a:t>
            </a:r>
            <a:endParaRPr>
              <a:solidFill>
                <a:srgbClr val="FF000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800"/>
              <a:buChar char="•"/>
            </a:pPr>
            <a:r>
              <a:rPr lang="zh-TW">
                <a:solidFill>
                  <a:srgbClr val="0000FF"/>
                </a:solidFill>
              </a:rPr>
              <a:t>希望</a:t>
            </a:r>
            <a:r>
              <a:rPr lang="zh-TW">
                <a:solidFill>
                  <a:srgbClr val="0000FF"/>
                </a:solidFill>
              </a:rPr>
              <a:t>情况</a:t>
            </a:r>
            <a:r>
              <a:rPr lang="zh-TW">
                <a:solidFill>
                  <a:srgbClr val="0000FF"/>
                </a:solidFill>
              </a:rPr>
              <a:t>变好。</a:t>
            </a:r>
            <a:endParaRPr>
              <a:solidFill>
                <a:srgbClr val="0000FF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800"/>
              <a:buChar char="•"/>
            </a:pPr>
            <a:r>
              <a:rPr lang="zh-TW">
                <a:solidFill>
                  <a:srgbClr val="0000FF"/>
                </a:solidFill>
              </a:rPr>
              <a:t>问题的改善/</a:t>
            </a:r>
            <a:r>
              <a:rPr lang="zh-TW">
                <a:solidFill>
                  <a:srgbClr val="0000FF"/>
                </a:solidFill>
              </a:rPr>
              <a:t>解决方案。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0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意见</a:t>
            </a:r>
            <a:r>
              <a:rPr lang="zh-TW"/>
              <a:t> n.	 (建议jiàn yì )</a:t>
            </a:r>
            <a:endParaRPr/>
          </a:p>
        </p:txBody>
      </p:sp>
      <p:sp>
        <p:nvSpPr>
          <p:cNvPr id="938" name="Google Shape;938;p100"/>
          <p:cNvSpPr txBox="1"/>
          <p:nvPr>
            <p:ph idx="1" type="body"/>
          </p:nvPr>
        </p:nvSpPr>
        <p:spPr>
          <a:xfrm>
            <a:off x="838199" y="1690688"/>
            <a:ext cx="1092066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大家都举手</a:t>
            </a:r>
            <a:r>
              <a:rPr lang="zh-TW"/>
              <a:t>表达</a:t>
            </a:r>
            <a:r>
              <a:rPr lang="zh-TW" sz="2800"/>
              <a:t>自己</a:t>
            </a:r>
            <a:r>
              <a:rPr lang="zh-TW"/>
              <a:t>对于这个议题</a:t>
            </a:r>
            <a:r>
              <a:rPr lang="zh-TW" sz="2800"/>
              <a:t>的意见。</a:t>
            </a:r>
            <a:endParaRPr sz="2800"/>
          </a:p>
        </p:txBody>
      </p:sp>
      <p:pic>
        <p:nvPicPr>
          <p:cNvPr descr="2020.12.15 台日事務演講與座談| 中興大學日韓總合研究中心" id="939" name="Google Shape;939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4107" y="2464600"/>
            <a:ext cx="6440103" cy="4289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0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意见</a:t>
            </a:r>
            <a:r>
              <a:rPr lang="zh-TW"/>
              <a:t> n.	 (建议jiàn yì )</a:t>
            </a:r>
            <a:endParaRPr/>
          </a:p>
        </p:txBody>
      </p:sp>
      <p:sp>
        <p:nvSpPr>
          <p:cNvPr id="946" name="Google Shape;946;p101"/>
          <p:cNvSpPr txBox="1"/>
          <p:nvPr>
            <p:ph idx="1" type="body"/>
          </p:nvPr>
        </p:nvSpPr>
        <p:spPr>
          <a:xfrm>
            <a:off x="838199" y="1690688"/>
            <a:ext cx="1092066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如果你对一个人有些意见，你会</a:t>
            </a:r>
            <a:r>
              <a:rPr lang="zh-TW"/>
              <a:t>直接向他表达吗</a:t>
            </a:r>
            <a:r>
              <a:rPr lang="zh-TW" sz="2800"/>
              <a:t>?</a:t>
            </a:r>
            <a:endParaRPr/>
          </a:p>
        </p:txBody>
      </p:sp>
      <p:pic>
        <p:nvPicPr>
          <p:cNvPr descr="長大後和父母關係很差的孩子，大多跟父母的這些行為脫不了關係 - 每日頭條" id="947" name="Google Shape;947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7768" y="2216317"/>
            <a:ext cx="6304548" cy="5063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0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仔细</a:t>
            </a:r>
            <a:r>
              <a:rPr lang="zh-TW"/>
              <a:t> adj.	</a:t>
            </a:r>
            <a:endParaRPr/>
          </a:p>
        </p:txBody>
      </p:sp>
      <p:sp>
        <p:nvSpPr>
          <p:cNvPr id="954" name="Google Shape;954;p10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非常</a:t>
            </a:r>
            <a:r>
              <a:rPr lang="zh-TW" sz="2800"/>
              <a:t>仔细</a:t>
            </a:r>
            <a:r>
              <a:rPr lang="zh-TW"/>
              <a:t>地</a:t>
            </a:r>
            <a:r>
              <a:rPr lang="zh-TW" sz="2800"/>
              <a:t>把房间打扫</a:t>
            </a:r>
            <a:r>
              <a:rPr lang="zh-TW"/>
              <a:t>得干干净净</a:t>
            </a:r>
            <a:r>
              <a:rPr lang="zh-TW" sz="2800"/>
              <a:t>，没有留</a:t>
            </a:r>
            <a:r>
              <a:rPr lang="zh-TW"/>
              <a:t>下一点儿尘埃</a:t>
            </a:r>
            <a:r>
              <a:rPr lang="zh-TW" sz="2800"/>
              <a:t>。</a:t>
            </a:r>
            <a:endParaRPr/>
          </a:p>
        </p:txBody>
      </p:sp>
      <p:pic>
        <p:nvPicPr>
          <p:cNvPr descr="打扫房间插画图片下载-正版图片400126858-摄图网" id="955" name="Google Shape;955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5578" y="2290167"/>
            <a:ext cx="6680844" cy="4567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0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仔细</a:t>
            </a:r>
            <a:r>
              <a:rPr lang="zh-TW"/>
              <a:t> adj.	</a:t>
            </a:r>
            <a:endParaRPr/>
          </a:p>
        </p:txBody>
      </p:sp>
      <p:sp>
        <p:nvSpPr>
          <p:cNvPr id="962" name="Google Shape;962;p10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老师仔细地检查他的作业，并且耐心地解释答案。</a:t>
            </a:r>
            <a:endParaRPr sz="2800"/>
          </a:p>
        </p:txBody>
      </p:sp>
      <p:pic>
        <p:nvPicPr>
          <p:cNvPr descr="如何面对孩子早恋的问题？认真沟通是关键！_引导_父母_家长" id="963" name="Google Shape;963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075" y="2674328"/>
            <a:ext cx="6379845" cy="42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仔细</a:t>
            </a:r>
            <a:r>
              <a:rPr lang="zh-TW"/>
              <a:t> adj.	</a:t>
            </a:r>
            <a:endParaRPr/>
          </a:p>
        </p:txBody>
      </p:sp>
      <p:sp>
        <p:nvSpPr>
          <p:cNvPr id="970" name="Google Shape;970;p10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你觉得做什么决定之前必须</a:t>
            </a:r>
            <a:r>
              <a:rPr lang="zh-TW" sz="2800"/>
              <a:t>仔细</a:t>
            </a:r>
            <a:r>
              <a:rPr lang="zh-TW"/>
              <a:t>地考虑清楚</a:t>
            </a:r>
            <a:r>
              <a:rPr lang="zh-TW"/>
              <a:t>？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e.g. 读书 vs 工作；结婚；跳槽（到别的公司工作）</a:t>
            </a:r>
            <a:endParaRPr/>
          </a:p>
        </p:txBody>
      </p:sp>
      <p:pic>
        <p:nvPicPr>
          <p:cNvPr descr="仔细的审视采取库存例证. 插画包括有折射, 解剖学, 光学, 人们, 逗人喜爱, 搜索, 抽象, 金属- 7066890" id="971" name="Google Shape;971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2837" y="2991675"/>
            <a:ext cx="3866326" cy="386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/>
          <p:nvPr/>
        </p:nvSpPr>
        <p:spPr>
          <a:xfrm>
            <a:off x="48217" y="2197246"/>
            <a:ext cx="12095566" cy="2463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请跟你旁边的人讨论一下，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你们刚刚讨论出来的规定，哪些是死规定呢?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0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友好</a:t>
            </a:r>
            <a:r>
              <a:rPr lang="zh-TW"/>
              <a:t> adj.</a:t>
            </a:r>
            <a:endParaRPr/>
          </a:p>
        </p:txBody>
      </p:sp>
      <p:sp>
        <p:nvSpPr>
          <p:cNvPr id="977" name="Google Shape;977;p10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为了向这个国家表达</a:t>
            </a:r>
            <a:r>
              <a:rPr lang="zh-TW" sz="2800"/>
              <a:t>友好的态度，送了很多</a:t>
            </a:r>
            <a:r>
              <a:rPr lang="zh-TW"/>
              <a:t>珍贵的</a:t>
            </a:r>
            <a:r>
              <a:rPr lang="zh-TW" sz="2800"/>
              <a:t>礼物。</a:t>
            </a:r>
            <a:endParaRPr sz="2800"/>
          </a:p>
        </p:txBody>
      </p:sp>
      <p:pic>
        <p:nvPicPr>
          <p:cNvPr id="978" name="Google Shape;97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4433" y="2377112"/>
            <a:ext cx="6342430" cy="4480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0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友好</a:t>
            </a:r>
            <a:r>
              <a:rPr lang="zh-TW"/>
              <a:t> adj.</a:t>
            </a:r>
            <a:endParaRPr/>
          </a:p>
        </p:txBody>
      </p:sp>
      <p:sp>
        <p:nvSpPr>
          <p:cNvPr id="984" name="Google Shape;984;p10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他对我很不友好，一上来就打</a:t>
            </a:r>
            <a:r>
              <a:rPr lang="zh-TW"/>
              <a:t>了</a:t>
            </a:r>
            <a:r>
              <a:rPr lang="zh-TW" sz="2800"/>
              <a:t>我</a:t>
            </a:r>
            <a:r>
              <a:rPr lang="zh-TW"/>
              <a:t>一顿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descr="獵人 小傑與西索對決 天空鬥技場 2 - YouTube" id="985" name="Google Shape;985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2358" y="2319087"/>
            <a:ext cx="8069179" cy="4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0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友好</a:t>
            </a:r>
            <a:r>
              <a:rPr lang="zh-TW"/>
              <a:t> adj.</a:t>
            </a:r>
            <a:endParaRPr/>
          </a:p>
        </p:txBody>
      </p:sp>
      <p:pic>
        <p:nvPicPr>
          <p:cNvPr descr="交好朋友啊图片素材免费下载 - 觅知网" id="991" name="Google Shape;991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6710" y="1825624"/>
            <a:ext cx="7498579" cy="5706149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10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如果你想</a:t>
            </a:r>
            <a:r>
              <a:rPr lang="zh-TW"/>
              <a:t>认识</a:t>
            </a:r>
            <a:r>
              <a:rPr lang="zh-TW" sz="2800"/>
              <a:t>一个</a:t>
            </a:r>
            <a:r>
              <a:rPr lang="zh-TW"/>
              <a:t>来自华语地区（e.g.中国、香港、台湾）</a:t>
            </a:r>
            <a:r>
              <a:rPr lang="zh-TW" sz="2800"/>
              <a:t>的朋友，你会</a:t>
            </a:r>
            <a:r>
              <a:rPr lang="zh-TW"/>
              <a:t>怎样向他表达</a:t>
            </a:r>
            <a:r>
              <a:rPr lang="zh-TW" sz="2800"/>
              <a:t>友好</a:t>
            </a:r>
            <a:r>
              <a:rPr lang="zh-TW"/>
              <a:t>的态度</a:t>
            </a:r>
            <a:r>
              <a:rPr lang="zh-TW" sz="2800"/>
              <a:t>？</a:t>
            </a:r>
            <a:endParaRPr sz="280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不以“工作时长”论英雄 破除“形式主义加班”乱象｜闪电评论_领导_单位_职场" id="998" name="Google Shape;998;p108"/>
          <p:cNvPicPr preferRelativeResize="0"/>
          <p:nvPr/>
        </p:nvPicPr>
        <p:blipFill rotWithShape="1">
          <a:blip r:embed="rId3">
            <a:alphaModFix/>
          </a:blip>
          <a:srcRect b="0" l="8215" r="9628" t="0"/>
          <a:stretch/>
        </p:blipFill>
        <p:spPr>
          <a:xfrm>
            <a:off x="6435504" y="1690686"/>
            <a:ext cx="5419611" cy="4802187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10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可惜kě</a:t>
            </a:r>
            <a:r>
              <a:rPr lang="zh-TW"/>
              <a:t>xī</a:t>
            </a:r>
            <a:r>
              <a:rPr lang="zh-TW"/>
              <a:t>  adj.			(可怜kělián )</a:t>
            </a:r>
            <a:endParaRPr/>
          </a:p>
        </p:txBody>
      </p:sp>
      <p:pic>
        <p:nvPicPr>
          <p:cNvPr descr="盤點丨二次元最受歡迎的三對兒腐向CP，他們真的是男上加男！ - 每日頭條" id="1000" name="Google Shape;1000;p10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241" y="1690687"/>
            <a:ext cx="5419611" cy="480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0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可惜kě</a:t>
            </a:r>
            <a:r>
              <a:rPr lang="zh-TW"/>
              <a:t>xī </a:t>
            </a:r>
            <a:r>
              <a:rPr lang="zh-TW"/>
              <a:t> adj.			(可怜kělián )</a:t>
            </a:r>
            <a:endParaRPr/>
          </a:p>
        </p:txBody>
      </p:sp>
      <p:sp>
        <p:nvSpPr>
          <p:cNvPr id="1007" name="Google Shape;1007;p10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https://youtube.com/shorts/ULnQLnHFnfw?si=iKAc-sDkw1VcA066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https://youtube.com/shorts/H27BFOE94EE?si=4O7tb4UKX6M7Q_hH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u="sng">
                <a:solidFill>
                  <a:schemeClr val="hlink"/>
                </a:solidFill>
                <a:hlinkClick r:id="rId5"/>
              </a:rPr>
              <a:t>https://youtube.com/shorts/MOSixfHxys4?si=h3isNAo80gcRsUqy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u="sng">
                <a:solidFill>
                  <a:schemeClr val="hlink"/>
                </a:solidFill>
                <a:hlinkClick r:id="rId6"/>
              </a:rPr>
              <a:t>https://youtube.com/shorts/Oi5FT53bbzs?si=Q7ETKYUlQHDnm3_Y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u="sng">
                <a:solidFill>
                  <a:schemeClr val="hlink"/>
                </a:solidFill>
                <a:hlinkClick r:id="rId7"/>
              </a:rPr>
              <a:t>https://youtube.com/shorts/9v_7nv5Fksg?si=wQPpVNyDxhF4JQvD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可惜kě</a:t>
            </a:r>
            <a:r>
              <a:rPr lang="zh-TW"/>
              <a:t>xī</a:t>
            </a:r>
            <a:r>
              <a:rPr lang="zh-TW"/>
              <a:t>  adj.			(可怜kělián )</a:t>
            </a:r>
            <a:endParaRPr/>
          </a:p>
        </p:txBody>
      </p:sp>
      <p:pic>
        <p:nvPicPr>
          <p:cNvPr descr="經典法文音樂劇《羅密歐與茱麗葉》 │ 臺中國家歌劇院 National Taichung Theater" id="1014" name="Google Shape;1014;p1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4132" y="1825624"/>
            <a:ext cx="8188436" cy="6141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并且</a:t>
            </a:r>
            <a:endParaRPr/>
          </a:p>
        </p:txBody>
      </p:sp>
      <p:sp>
        <p:nvSpPr>
          <p:cNvPr id="1020" name="Google Shape;1020;p1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zh-TW"/>
              <a:t>动作或性质同时存在。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zh-TW"/>
              <a:t>更进一步的说明</a:t>
            </a:r>
            <a:r>
              <a:rPr lang="zh-TW"/>
              <a:t>。</a:t>
            </a:r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并且</a:t>
            </a:r>
            <a:endParaRPr/>
          </a:p>
        </p:txBody>
      </p:sp>
      <p:sp>
        <p:nvSpPr>
          <p:cNvPr id="1026" name="Google Shape;1026;p1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她十分热爱</a:t>
            </a:r>
            <a:r>
              <a:rPr lang="zh-TW">
                <a:solidFill>
                  <a:srgbClr val="0D0D0D"/>
                </a:solidFill>
              </a:rPr>
              <a:t>音乐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，并且每天都会花时间练习钢琴。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您不可不知的學鋼琴十大好處！ - 這球流行音樂專門學院" id="1027" name="Google Shape;1027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3405" y="2491680"/>
            <a:ext cx="5458911" cy="4366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并且</a:t>
            </a:r>
            <a:endParaRPr/>
          </a:p>
        </p:txBody>
      </p:sp>
      <p:sp>
        <p:nvSpPr>
          <p:cNvPr id="1033" name="Google Shape;1033;p1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zh-TW">
                <a:solidFill>
                  <a:srgbClr val="0D0D0D"/>
                </a:solidFill>
              </a:rPr>
              <a:t>这支队伍在比赛中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取得良好的成绩，并且</a:t>
            </a:r>
            <a:r>
              <a:rPr lang="zh-TW">
                <a:solidFill>
                  <a:srgbClr val="0D0D0D"/>
                </a:solidFill>
              </a:rPr>
              <a:t>获得冠军的宝座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求一张流川枫樱木花道击掌高清壁纸1440*900的_百度知道" id="1034" name="Google Shape;1034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163" y="2485008"/>
            <a:ext cx="6797341" cy="4244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并且</a:t>
            </a:r>
            <a:endParaRPr/>
          </a:p>
        </p:txBody>
      </p:sp>
      <p:sp>
        <p:nvSpPr>
          <p:cNvPr id="1040" name="Google Shape;1040;p1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他是</a:t>
            </a:r>
            <a:r>
              <a:rPr lang="zh-TW">
                <a:solidFill>
                  <a:srgbClr val="0D0D0D"/>
                </a:solidFill>
              </a:rPr>
              <a:t>一所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学校</a:t>
            </a:r>
            <a:r>
              <a:rPr lang="zh-TW">
                <a:solidFill>
                  <a:srgbClr val="0D0D0D"/>
                </a:solidFill>
              </a:rPr>
              <a:t>里的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老师，并且也是世界</a:t>
            </a:r>
            <a:r>
              <a:rPr lang="zh-TW">
                <a:solidFill>
                  <a:srgbClr val="0D0D0D"/>
                </a:solidFill>
              </a:rPr>
              <a:t>知名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的杀手。</a:t>
            </a:r>
            <a:endParaRPr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X檔案：殺老師和我們的老師有什麼區別？ - 戀思動漫畫為生活之道！" id="1041" name="Google Shape;1041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7574" y="2388244"/>
            <a:ext cx="6616867" cy="4469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可惜.ADJ</a:t>
            </a:r>
            <a:br>
              <a:rPr lang="zh-TW" sz="5400"/>
            </a:br>
            <a:endParaRPr sz="5400"/>
          </a:p>
        </p:txBody>
      </p:sp>
      <p:sp>
        <p:nvSpPr>
          <p:cNvPr id="168" name="Google Shape;168;p12"/>
          <p:cNvSpPr txBox="1"/>
          <p:nvPr/>
        </p:nvSpPr>
        <p:spPr>
          <a:xfrm>
            <a:off x="609611" y="1160122"/>
            <a:ext cx="1097277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他很想去看那部电影，可惜那天他有事看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不了。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记住：&quot;What a pity!&quot; 不是&quot;真可惜！&quot;（音频版）" id="169" name="Google Shape;16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3486" y="2601837"/>
            <a:ext cx="3709736" cy="3709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心理驚悚恐怖片《微笑》笑到你心發寒！一旦看到，代表詛咒已經開始⋯ | Vogue Taiwan" id="170" name="Google Shape;17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4475" y="2485685"/>
            <a:ext cx="4256163" cy="4256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并且</a:t>
            </a:r>
            <a:endParaRPr/>
          </a:p>
        </p:txBody>
      </p:sp>
      <p:sp>
        <p:nvSpPr>
          <p:cNvPr id="1047" name="Google Shape;1047;p1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这个</a:t>
            </a:r>
            <a:r>
              <a:rPr lang="zh-TW">
                <a:solidFill>
                  <a:srgbClr val="0D0D0D"/>
                </a:solidFill>
              </a:rPr>
              <a:t>品牌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性能</a:t>
            </a:r>
            <a:r>
              <a:rPr lang="zh-TW">
                <a:solidFill>
                  <a:srgbClr val="0D0D0D"/>
                </a:solidFill>
              </a:rPr>
              <a:t>优良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，并且价格合理。</a:t>
            </a:r>
            <a:endParaRPr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【诺基亚3310】报价_参数_图片_论坛_(NOKIA)诺基亚3310手机报价-ZOL中关村在线" id="1048" name="Google Shape;1048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1416" y="2430462"/>
            <a:ext cx="5609167" cy="42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并且</a:t>
            </a:r>
            <a:endParaRPr/>
          </a:p>
        </p:txBody>
      </p:sp>
      <p:sp>
        <p:nvSpPr>
          <p:cNvPr id="1054" name="Google Shape;1054;p1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他做事认真，并且经验</a:t>
            </a:r>
            <a:r>
              <a:rPr lang="zh-TW">
                <a:solidFill>
                  <a:srgbClr val="0D0D0D"/>
                </a:solidFill>
              </a:rPr>
              <a:t>丰富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，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None/>
            </a:pPr>
            <a:r>
              <a:rPr lang="zh-TW">
                <a:solidFill>
                  <a:srgbClr val="0D0D0D"/>
                </a:solidFill>
              </a:rPr>
              <a:t>让他来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负责</a:t>
            </a:r>
            <a:r>
              <a:rPr lang="zh-TW">
                <a:solidFill>
                  <a:srgbClr val="0D0D0D"/>
                </a:solidFill>
              </a:rPr>
              <a:t>这个项目非常合适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evi Ackerman | Kyojin, Titan manga, Shingeky" id="1055" name="Google Shape;1055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7265" y="365125"/>
            <a:ext cx="5021178" cy="6220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并且</a:t>
            </a:r>
            <a:endParaRPr/>
          </a:p>
        </p:txBody>
      </p:sp>
      <p:sp>
        <p:nvSpPr>
          <p:cNvPr id="1062" name="Google Shape;1062;p1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请</a:t>
            </a:r>
            <a:r>
              <a:rPr lang="zh-TW">
                <a:solidFill>
                  <a:srgbClr val="0D0D0D"/>
                </a:solidFill>
              </a:rPr>
              <a:t>用「...，并且...」</a:t>
            </a:r>
            <a:r>
              <a:rPr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为你</a:t>
            </a:r>
            <a:r>
              <a:rPr lang="zh-TW">
                <a:solidFill>
                  <a:srgbClr val="0D0D0D"/>
                </a:solidFill>
              </a:rPr>
              <a:t>们公司</a:t>
            </a:r>
            <a:r>
              <a:rPr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的产品打广告。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3" name="Google Shape;1063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5035" y="2530132"/>
            <a:ext cx="9121930" cy="3962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再…也…</a:t>
            </a:r>
            <a:endParaRPr b="1" u="sng"/>
          </a:p>
        </p:txBody>
      </p:sp>
      <p:sp>
        <p:nvSpPr>
          <p:cNvPr id="1069" name="Google Shape;1069;p118"/>
          <p:cNvSpPr txBox="1"/>
          <p:nvPr>
            <p:ph idx="1" type="body"/>
          </p:nvPr>
        </p:nvSpPr>
        <p:spPr>
          <a:xfrm>
            <a:off x="729343" y="1480456"/>
            <a:ext cx="11092543" cy="5290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/>
              <a:t>表示</a:t>
            </a:r>
            <a:r>
              <a:rPr lang="zh-TW"/>
              <a:t>不会</a:t>
            </a:r>
            <a:r>
              <a:rPr lang="zh-TW"/>
              <a:t>让步的假设句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/>
              <a:t>+v./adj./句子(表示无论怎么/即使)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53C41"/>
              </a:buClr>
              <a:buSzPct val="100000"/>
              <a:buChar char="•"/>
            </a:pPr>
            <a:r>
              <a:rPr b="0" i="0" lang="zh-TW">
                <a:solidFill>
                  <a:srgbClr val="353C41"/>
                </a:solidFill>
                <a:latin typeface="Inter"/>
                <a:ea typeface="Inter"/>
                <a:cs typeface="Inter"/>
                <a:sym typeface="Inter"/>
              </a:rPr>
              <a:t>这意味着你已经是相当的A，甚至可能接近你最有可能成为的A，但它根本不影响或不能影响B的状态。</a:t>
            </a:r>
            <a:endParaRPr b="0" i="0">
              <a:solidFill>
                <a:srgbClr val="353C4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53C41"/>
              </a:buClr>
              <a:buSzPct val="100000"/>
              <a:buNone/>
            </a:pPr>
            <a:r>
              <a:rPr b="0" i="0" lang="zh-TW">
                <a:solidFill>
                  <a:srgbClr val="353C41"/>
                </a:solidFill>
                <a:latin typeface="Inter"/>
                <a:ea typeface="Inter"/>
                <a:cs typeface="Inter"/>
                <a:sym typeface="Inter"/>
              </a:rPr>
              <a:t>    这个问题没有答案啊，你再聪明也解决不了！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C2D30"/>
              </a:buClr>
              <a:buSzPct val="100000"/>
              <a:buChar char="•"/>
            </a:pP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表示做某事的意志很强烈和坚定，和“即使…也…”类似例：</a:t>
            </a: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天再冷我也要去看电影。</a:t>
            </a: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=即使天很冷我也要去看电影。</a:t>
            </a: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再苦再累我也要坚持到底。</a:t>
            </a: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表示某事物的程度比不上另一事物。例：</a:t>
            </a: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英语再难也不如数学难。</a:t>
            </a: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他再矮也比他儿子高。</a:t>
            </a:r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再…也…</a:t>
            </a:r>
            <a:endParaRPr b="1" u="sng"/>
          </a:p>
        </p:txBody>
      </p:sp>
      <p:sp>
        <p:nvSpPr>
          <p:cNvPr id="1075" name="Google Shape;1075;p119"/>
          <p:cNvSpPr txBox="1"/>
          <p:nvPr>
            <p:ph idx="1" type="body"/>
          </p:nvPr>
        </p:nvSpPr>
        <p:spPr>
          <a:xfrm>
            <a:off x="707572" y="165054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泰勒丝</a:t>
            </a:r>
            <a:r>
              <a:rPr lang="zh-TW"/>
              <a:t>即将</a:t>
            </a:r>
            <a:r>
              <a:rPr lang="zh-TW"/>
              <a:t>在学校开演唱会，学生不用花钱就可以</a:t>
            </a:r>
            <a:r>
              <a:rPr lang="zh-TW"/>
              <a:t>进场</a:t>
            </a:r>
            <a:r>
              <a:rPr lang="zh-TW"/>
              <a:t>。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朋友问：“当天</a:t>
            </a:r>
            <a:r>
              <a:rPr lang="zh-TW"/>
              <a:t>一定</a:t>
            </a:r>
            <a:r>
              <a:rPr lang="zh-TW"/>
              <a:t>会很挤，你还要去吗？”</a:t>
            </a:r>
            <a:endParaRPr/>
          </a:p>
        </p:txBody>
      </p:sp>
      <p:pic>
        <p:nvPicPr>
          <p:cNvPr descr="Why is Hong Kong missing out on Taylor Swift, Coldplay and other stars ..." id="1076" name="Google Shape;1076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599" y="3332117"/>
            <a:ext cx="6542315" cy="3434715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19"/>
          <p:cNvSpPr txBox="1"/>
          <p:nvPr/>
        </p:nvSpPr>
        <p:spPr>
          <a:xfrm>
            <a:off x="5082303" y="2685626"/>
            <a:ext cx="7109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再挤我也会去听泰勒丝的演唱会。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再…也…</a:t>
            </a:r>
            <a:endParaRPr/>
          </a:p>
        </p:txBody>
      </p:sp>
      <p:pic>
        <p:nvPicPr>
          <p:cNvPr descr="天气寒冷，身体这几个部位要保护好！必备一套“防寒保暖法则”_关节_双脚_症状" id="1083" name="Google Shape;1083;p1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8502" y="2852057"/>
            <a:ext cx="3640818" cy="3640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“泳坛大战”今日上演！2024年全国春季游泳锦标赛在青岛开赛_山东站_中华网" id="1084" name="Google Shape;1084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1690" y="2852057"/>
            <a:ext cx="5478562" cy="3640817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20"/>
          <p:cNvSpPr txBox="1"/>
          <p:nvPr/>
        </p:nvSpPr>
        <p:spPr>
          <a:xfrm>
            <a:off x="3741160" y="1690688"/>
            <a:ext cx="433965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再冷我也会去游泳。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再…也…</a:t>
            </a:r>
            <a:endParaRPr/>
          </a:p>
        </p:txBody>
      </p:sp>
      <p:sp>
        <p:nvSpPr>
          <p:cNvPr id="1091" name="Google Shape;1091;p122"/>
          <p:cNvSpPr txBox="1"/>
          <p:nvPr/>
        </p:nvSpPr>
        <p:spPr>
          <a:xfrm>
            <a:off x="174001" y="1558575"/>
            <a:ext cx="11844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</a:rPr>
              <a:t>做运动之前不能吃太饱。因为吃太饱之后做运动会吐，所以饭菜...</a:t>
            </a:r>
            <a:endParaRPr/>
          </a:p>
        </p:txBody>
      </p:sp>
      <p:sp>
        <p:nvSpPr>
          <p:cNvPr id="1092" name="Google Shape;1092;p122"/>
          <p:cNvSpPr txBox="1"/>
          <p:nvPr/>
        </p:nvSpPr>
        <p:spPr>
          <a:xfrm>
            <a:off x="6227375" y="2224675"/>
            <a:ext cx="5585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再</a:t>
            </a:r>
            <a:r>
              <a:rPr lang="zh-TW" sz="3600">
                <a:solidFill>
                  <a:srgbClr val="FF0000"/>
                </a:solidFill>
              </a:rPr>
              <a:t>好吃</a:t>
            </a: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也不能吃</a:t>
            </a:r>
            <a:r>
              <a:rPr lang="zh-TW" sz="3600">
                <a:solidFill>
                  <a:srgbClr val="FF0000"/>
                </a:solidFill>
              </a:rPr>
              <a:t>太饱/多</a:t>
            </a: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/>
          </a:p>
        </p:txBody>
      </p:sp>
      <p:pic>
        <p:nvPicPr>
          <p:cNvPr descr="軍艦壽司-桃屋日本料理" id="1093" name="Google Shape;1093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4" y="3048861"/>
            <a:ext cx="4855028" cy="340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5632" y="3023575"/>
            <a:ext cx="5523038" cy="368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再…也…</a:t>
            </a:r>
            <a:endParaRPr/>
          </a:p>
        </p:txBody>
      </p:sp>
      <p:sp>
        <p:nvSpPr>
          <p:cNvPr id="1100" name="Google Shape;1100;p124"/>
          <p:cNvSpPr txBox="1"/>
          <p:nvPr/>
        </p:nvSpPr>
        <p:spPr>
          <a:xfrm>
            <a:off x="3193193" y="1924115"/>
            <a:ext cx="580561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中文再难也比数学简单。</a:t>
            </a:r>
            <a:endParaRPr/>
          </a:p>
        </p:txBody>
      </p:sp>
      <p:pic>
        <p:nvPicPr>
          <p:cNvPr descr="如何才能學好高中數學?108高中數學課綱如何準備與新舊課綱差異?高中數學公式整理 - 微補習" id="1101" name="Google Shape;1101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3009379"/>
            <a:ext cx="5551468" cy="33953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全球中文教師荒， 85 個國家近 3 千萬人學習中文！ | 思考致富.com-兒童品格教育" id="1102" name="Google Shape;1102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710" y="3009380"/>
            <a:ext cx="5091461" cy="3395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再…也…</a:t>
            </a:r>
            <a:endParaRPr/>
          </a:p>
        </p:txBody>
      </p:sp>
      <p:sp>
        <p:nvSpPr>
          <p:cNvPr id="1108" name="Google Shape;1108;p121"/>
          <p:cNvSpPr txBox="1"/>
          <p:nvPr/>
        </p:nvSpPr>
        <p:spPr>
          <a:xfrm>
            <a:off x="150" y="1690700"/>
            <a:ext cx="12192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</a:rPr>
              <a:t>白英爱喜欢王朋，但是王朋向她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告白时</a:t>
            </a:r>
            <a:r>
              <a:rPr lang="zh-TW" sz="3600">
                <a:solidFill>
                  <a:schemeClr val="dk1"/>
                </a:solidFill>
              </a:rPr>
              <a:t>，白英爱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拒绝</a:t>
            </a:r>
            <a:r>
              <a:rPr lang="zh-TW" sz="3600">
                <a:solidFill>
                  <a:schemeClr val="dk1"/>
                </a:solidFill>
              </a:rPr>
              <a:t>了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</a:t>
            </a:r>
            <a:r>
              <a:rPr lang="zh-TW" sz="3600">
                <a:solidFill>
                  <a:schemeClr val="dk1"/>
                </a:solidFill>
              </a:rPr>
              <a:t>。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现在</a:t>
            </a:r>
            <a:r>
              <a:rPr lang="zh-TW" sz="3600">
                <a:solidFill>
                  <a:schemeClr val="dk1"/>
                </a:solidFill>
              </a:rPr>
              <a:t>王朋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跟</a:t>
            </a:r>
            <a:r>
              <a:rPr lang="zh-TW" sz="3600">
                <a:solidFill>
                  <a:schemeClr val="dk1"/>
                </a:solidFill>
              </a:rPr>
              <a:t>李友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在一起了</a:t>
            </a:r>
            <a:r>
              <a:rPr lang="zh-TW" sz="3600">
                <a:solidFill>
                  <a:schemeClr val="dk1"/>
                </a:solidFill>
              </a:rPr>
              <a:t>，所以白英爱...</a:t>
            </a:r>
            <a:endParaRPr/>
          </a:p>
        </p:txBody>
      </p:sp>
      <p:pic>
        <p:nvPicPr>
          <p:cNvPr descr="三角恋的短句-句子巴士" id="1109" name="Google Shape;1109;p1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1" y="2891300"/>
            <a:ext cx="5030100" cy="377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121"/>
          <p:cNvSpPr txBox="1"/>
          <p:nvPr/>
        </p:nvSpPr>
        <p:spPr>
          <a:xfrm>
            <a:off x="6876288" y="3014669"/>
            <a:ext cx="5315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再喜欢</a:t>
            </a:r>
            <a:r>
              <a:rPr lang="zh-TW" sz="3600">
                <a:solidFill>
                  <a:srgbClr val="FF0000"/>
                </a:solidFill>
              </a:rPr>
              <a:t>王朋</a:t>
            </a: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，</a:t>
            </a:r>
            <a:r>
              <a:rPr lang="zh-TW" sz="3600">
                <a:solidFill>
                  <a:srgbClr val="FF0000"/>
                </a:solidFill>
              </a:rPr>
              <a:t>王朋</a:t>
            </a: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也</a:t>
            </a:r>
            <a:r>
              <a:rPr lang="zh-TW" sz="3600">
                <a:solidFill>
                  <a:srgbClr val="FF0000"/>
                </a:solidFill>
              </a:rPr>
              <a:t>成为</a:t>
            </a: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不</a:t>
            </a:r>
            <a:r>
              <a:rPr lang="zh-TW" sz="3600">
                <a:solidFill>
                  <a:srgbClr val="FF0000"/>
                </a:solidFill>
              </a:rPr>
              <a:t>了她</a:t>
            </a: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的男朋友。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再…也…</a:t>
            </a:r>
            <a:endParaRPr/>
          </a:p>
        </p:txBody>
      </p:sp>
      <p:sp>
        <p:nvSpPr>
          <p:cNvPr id="1116" name="Google Shape;1116;p123"/>
          <p:cNvSpPr txBox="1"/>
          <p:nvPr/>
        </p:nvSpPr>
        <p:spPr>
          <a:xfrm>
            <a:off x="737326" y="1641075"/>
            <a:ext cx="6672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他已经</a:t>
            </a:r>
            <a:r>
              <a:rPr lang="zh-TW" sz="3600">
                <a:solidFill>
                  <a:schemeClr val="dk1"/>
                </a:solidFill>
              </a:rPr>
              <a:t>上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天堂</a:t>
            </a:r>
            <a:r>
              <a:rPr lang="zh-TW" sz="3600">
                <a:solidFill>
                  <a:schemeClr val="dk1"/>
                </a:solidFill>
              </a:rPr>
              <a:t>去了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，现在你...</a:t>
            </a:r>
            <a:endParaRPr/>
          </a:p>
        </p:txBody>
      </p:sp>
      <p:sp>
        <p:nvSpPr>
          <p:cNvPr id="1117" name="Google Shape;1117;p123"/>
          <p:cNvSpPr txBox="1"/>
          <p:nvPr/>
        </p:nvSpPr>
        <p:spPr>
          <a:xfrm>
            <a:off x="6687200" y="2115175"/>
            <a:ext cx="5504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再</a:t>
            </a:r>
            <a:r>
              <a:rPr lang="zh-TW" sz="3600">
                <a:solidFill>
                  <a:srgbClr val="FF0000"/>
                </a:solidFill>
              </a:rPr>
              <a:t>思念他</a:t>
            </a: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也</a:t>
            </a:r>
            <a:r>
              <a:rPr lang="zh-TW" sz="3600">
                <a:solidFill>
                  <a:srgbClr val="FF0000"/>
                </a:solidFill>
              </a:rPr>
              <a:t>没用</a:t>
            </a: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6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《猫和老鼠》汤姆的灵魂坐电梯，进入了美丽的天堂_腾讯视频" id="1118" name="Google Shape;1118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4117" y="2761663"/>
            <a:ext cx="5715002" cy="40407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eil (해일) – Hiding Lyrics | Genius Lyrics" id="1119" name="Google Shape;1119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306" y="2761662"/>
            <a:ext cx="4040728" cy="4040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f0977ba06_1_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highlight>
                  <a:schemeClr val="accent2"/>
                </a:highlight>
                <a:latin typeface="Arial"/>
                <a:ea typeface="Arial"/>
                <a:cs typeface="Arial"/>
                <a:sym typeface="Arial"/>
              </a:rPr>
              <a:t>可惜</a:t>
            </a:r>
            <a:r>
              <a:rPr lang="zh-TW" sz="2800">
                <a:latin typeface="Arial"/>
                <a:ea typeface="Arial"/>
                <a:cs typeface="Arial"/>
                <a:sym typeface="Arial"/>
              </a:rPr>
              <a:t> adj  pitiful,regretful</a:t>
            </a:r>
            <a:endParaRPr/>
          </a:p>
        </p:txBody>
      </p:sp>
      <p:sp>
        <p:nvSpPr>
          <p:cNvPr id="177" name="Google Shape;177;g2bf0977ba06_1_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很多时候，我都习惯根据过去的经验做事，可惜，经验不是全部都是对的。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再…也…</a:t>
            </a:r>
            <a:endParaRPr/>
          </a:p>
        </p:txBody>
      </p:sp>
      <p:sp>
        <p:nvSpPr>
          <p:cNvPr id="1125" name="Google Shape;1125;p125"/>
          <p:cNvSpPr txBox="1"/>
          <p:nvPr/>
        </p:nvSpPr>
        <p:spPr>
          <a:xfrm>
            <a:off x="737321" y="1858802"/>
            <a:ext cx="38779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明天就要开学了。</a:t>
            </a:r>
            <a:endParaRPr/>
          </a:p>
        </p:txBody>
      </p:sp>
      <p:sp>
        <p:nvSpPr>
          <p:cNvPr id="1126" name="Google Shape;1126;p125"/>
          <p:cNvSpPr txBox="1"/>
          <p:nvPr/>
        </p:nvSpPr>
        <p:spPr>
          <a:xfrm>
            <a:off x="4928325" y="1858713"/>
            <a:ext cx="7079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</a:t>
            </a:r>
            <a:r>
              <a:rPr lang="zh-TW" sz="3600">
                <a:solidFill>
                  <a:schemeClr val="dk1"/>
                </a:solidFill>
              </a:rPr>
              <a:t>有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什么</a:t>
            </a:r>
            <a:r>
              <a:rPr lang="zh-TW" sz="3600">
                <a:solidFill>
                  <a:schemeClr val="dk1"/>
                </a:solidFill>
              </a:rPr>
              <a:t>事情想做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却不能</a:t>
            </a:r>
            <a:r>
              <a:rPr lang="zh-TW" sz="3600">
                <a:solidFill>
                  <a:schemeClr val="dk1"/>
                </a:solidFill>
              </a:rPr>
              <a:t>再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做了？</a:t>
            </a:r>
            <a:endParaRPr/>
          </a:p>
        </p:txBody>
      </p:sp>
      <p:sp>
        <p:nvSpPr>
          <p:cNvPr id="1127" name="Google Shape;1127;p125"/>
          <p:cNvSpPr txBox="1"/>
          <p:nvPr/>
        </p:nvSpPr>
        <p:spPr>
          <a:xfrm>
            <a:off x="737325" y="3001800"/>
            <a:ext cx="10616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明天就要开学了，</a:t>
            </a:r>
            <a:r>
              <a:rPr lang="zh-TW" sz="3600">
                <a:solidFill>
                  <a:schemeClr val="dk1"/>
                </a:solidFill>
              </a:rPr>
              <a:t>我</a:t>
            </a:r>
            <a:r>
              <a:rPr lang="zh-TW" sz="36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再</a:t>
            </a:r>
            <a:r>
              <a:rPr lang="zh-TW" sz="3600">
                <a:solidFill>
                  <a:schemeClr val="dk1"/>
                </a:solidFill>
              </a:rPr>
              <a:t>想/喜欢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r>
              <a:rPr lang="zh-TW" sz="36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也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追劇短心得：〈授她以柄〉〈安樂傳〉 | 轉轉的沙龍" id="1128" name="Google Shape;1128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9774" y="3648133"/>
            <a:ext cx="6868433" cy="3057467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25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</a:rPr>
              <a:t>）</a:t>
            </a:r>
            <a:endParaRPr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2bfa49383fb_0_276"/>
          <p:cNvSpPr txBox="1"/>
          <p:nvPr>
            <p:ph type="title"/>
          </p:nvPr>
        </p:nvSpPr>
        <p:spPr>
          <a:xfrm>
            <a:off x="838200" y="27661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操练课</a:t>
            </a:r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bfa49383fb_0_2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填空</a:t>
            </a:r>
            <a:endParaRPr/>
          </a:p>
        </p:txBody>
      </p:sp>
      <p:sp>
        <p:nvSpPr>
          <p:cNvPr id="1141" name="Google Shape;1141;g2bfa49383fb_0_234"/>
          <p:cNvSpPr txBox="1"/>
          <p:nvPr/>
        </p:nvSpPr>
        <p:spPr>
          <a:xfrm>
            <a:off x="838200" y="16908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规定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42" name="Google Shape;1142;g2bfa49383fb_0_234"/>
          <p:cNvSpPr txBox="1"/>
          <p:nvPr/>
        </p:nvSpPr>
        <p:spPr>
          <a:xfrm>
            <a:off x="838200" y="5921400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全部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43" name="Google Shape;1143;g2bfa49383fb_0_234"/>
          <p:cNvSpPr txBox="1"/>
          <p:nvPr/>
        </p:nvSpPr>
        <p:spPr>
          <a:xfrm>
            <a:off x="838200" y="3806113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可惜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44" name="Google Shape;1144;g2bfa49383fb_0_234"/>
          <p:cNvSpPr txBox="1"/>
          <p:nvPr/>
        </p:nvSpPr>
        <p:spPr>
          <a:xfrm>
            <a:off x="838200" y="27484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死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45" name="Google Shape;1145;g2bfa49383fb_0_234"/>
          <p:cNvSpPr txBox="1"/>
          <p:nvPr/>
        </p:nvSpPr>
        <p:spPr>
          <a:xfrm>
            <a:off x="838200" y="4863763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可怜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46" name="Google Shape;1146;g2bfa49383fb_0_234"/>
          <p:cNvSpPr txBox="1"/>
          <p:nvPr/>
        </p:nvSpPr>
        <p:spPr>
          <a:xfrm>
            <a:off x="9869100" y="16908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protect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47" name="Google Shape;1147;g2bfa49383fb_0_234"/>
          <p:cNvSpPr txBox="1"/>
          <p:nvPr/>
        </p:nvSpPr>
        <p:spPr>
          <a:xfrm>
            <a:off x="9869100" y="5921400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salt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48" name="Google Shape;1148;g2bfa49383fb_0_234"/>
          <p:cNvSpPr txBox="1"/>
          <p:nvPr/>
        </p:nvSpPr>
        <p:spPr>
          <a:xfrm>
            <a:off x="9869100" y="3806113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function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49" name="Google Shape;1149;g2bfa49383fb_0_234"/>
          <p:cNvSpPr txBox="1"/>
          <p:nvPr/>
        </p:nvSpPr>
        <p:spPr>
          <a:xfrm>
            <a:off x="9869100" y="27484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discuss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50" name="Google Shape;1150;g2bfa49383fb_0_234"/>
          <p:cNvSpPr txBox="1"/>
          <p:nvPr/>
        </p:nvSpPr>
        <p:spPr>
          <a:xfrm>
            <a:off x="9869100" y="4863750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spoon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51" name="Google Shape;1151;g2bfa49383fb_0_234"/>
          <p:cNvSpPr txBox="1"/>
          <p:nvPr/>
        </p:nvSpPr>
        <p:spPr>
          <a:xfrm>
            <a:off x="6155050" y="16908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商量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52" name="Google Shape;1152;g2bfa49383fb_0_234"/>
          <p:cNvSpPr txBox="1"/>
          <p:nvPr/>
        </p:nvSpPr>
        <p:spPr>
          <a:xfrm>
            <a:off x="4670350" y="16908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pitiful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53" name="Google Shape;1153;g2bfa49383fb_0_234"/>
          <p:cNvSpPr txBox="1"/>
          <p:nvPr/>
        </p:nvSpPr>
        <p:spPr>
          <a:xfrm>
            <a:off x="4670350" y="3806113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rule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54" name="Google Shape;1154;g2bfa49383fb_0_234"/>
          <p:cNvSpPr txBox="1"/>
          <p:nvPr/>
        </p:nvSpPr>
        <p:spPr>
          <a:xfrm>
            <a:off x="4670350" y="48637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all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55" name="Google Shape;1155;g2bfa49383fb_0_234"/>
          <p:cNvSpPr txBox="1"/>
          <p:nvPr/>
        </p:nvSpPr>
        <p:spPr>
          <a:xfrm>
            <a:off x="4670350" y="5921400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rigid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56" name="Google Shape;1156;g2bfa49383fb_0_234"/>
          <p:cNvSpPr txBox="1"/>
          <p:nvPr/>
        </p:nvSpPr>
        <p:spPr>
          <a:xfrm>
            <a:off x="4670350" y="27484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poor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57" name="Google Shape;1157;g2bfa49383fb_0_234"/>
          <p:cNvSpPr txBox="1"/>
          <p:nvPr/>
        </p:nvSpPr>
        <p:spPr>
          <a:xfrm>
            <a:off x="6155050" y="27484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盐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58" name="Google Shape;1158;g2bfa49383fb_0_234"/>
          <p:cNvSpPr txBox="1"/>
          <p:nvPr/>
        </p:nvSpPr>
        <p:spPr>
          <a:xfrm>
            <a:off x="6155050" y="38061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勺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59" name="Google Shape;1159;g2bfa49383fb_0_234"/>
          <p:cNvSpPr txBox="1"/>
          <p:nvPr/>
        </p:nvSpPr>
        <p:spPr>
          <a:xfrm>
            <a:off x="6155050" y="48637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保护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60" name="Google Shape;1160;g2bfa49383fb_0_234"/>
          <p:cNvSpPr txBox="1"/>
          <p:nvPr/>
        </p:nvSpPr>
        <p:spPr>
          <a:xfrm>
            <a:off x="6155050" y="59214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作用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2bfa49383fb_0_0"/>
          <p:cNvSpPr txBox="1"/>
          <p:nvPr>
            <p:ph type="title"/>
          </p:nvPr>
        </p:nvSpPr>
        <p:spPr>
          <a:xfrm>
            <a:off x="838200" y="0"/>
            <a:ext cx="10515600" cy="85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填空</a:t>
            </a:r>
            <a:endParaRPr/>
          </a:p>
        </p:txBody>
      </p:sp>
      <p:sp>
        <p:nvSpPr>
          <p:cNvPr id="1167" name="Google Shape;1167;g2bfa49383fb_0_0"/>
          <p:cNvSpPr txBox="1"/>
          <p:nvPr/>
        </p:nvSpPr>
        <p:spPr>
          <a:xfrm>
            <a:off x="838200" y="856800"/>
            <a:ext cx="10515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规定 / 死 / 可惜 / 可怜 / 全部 / 商量 / 盐 / 勺子 / 保护 / 作用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68" name="Google Shape;1168;g2bfa49383fb_0_0"/>
          <p:cNvSpPr txBox="1"/>
          <p:nvPr/>
        </p:nvSpPr>
        <p:spPr>
          <a:xfrm>
            <a:off x="838200" y="1395600"/>
            <a:ext cx="10515600" cy="54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我不喜欢吃咸，请不要放太多____。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____的白雪公主被王后毒死了。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我高中的新校长总爱立一些____规矩，例如刘海过眉就要收警告信。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我和妈妈到超市去买____和锅子。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医院有____，家属只可以在某些时间探望病人。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老师没办法独自修改考试范围，我跟其他老师____一下再回复你们。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我觉得我高中____关于仪容的规定都没有意义。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我很喜欢演员卜冠今，____她参演的电视剧不多。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传统的中国家庭总是认为，女生对于社会没什么____。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香港的城市发展政策无法____自然环境。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2bfa49383fb_0_15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配对</a:t>
            </a:r>
            <a:endParaRPr/>
          </a:p>
        </p:txBody>
      </p:sp>
      <p:sp>
        <p:nvSpPr>
          <p:cNvPr id="1175" name="Google Shape;1175;g2bfa49383fb_0_159"/>
          <p:cNvSpPr txBox="1"/>
          <p:nvPr/>
        </p:nvSpPr>
        <p:spPr>
          <a:xfrm>
            <a:off x="838200" y="16908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无法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76" name="Google Shape;1176;g2bfa49383fb_0_159"/>
          <p:cNvSpPr txBox="1"/>
          <p:nvPr/>
        </p:nvSpPr>
        <p:spPr>
          <a:xfrm>
            <a:off x="679350" y="5921425"/>
            <a:ext cx="180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解释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77" name="Google Shape;1177;g2bfa49383fb_0_159"/>
          <p:cNvSpPr txBox="1"/>
          <p:nvPr/>
        </p:nvSpPr>
        <p:spPr>
          <a:xfrm>
            <a:off x="838200" y="3806113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节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78" name="Google Shape;1178;g2bfa49383fb_0_159"/>
          <p:cNvSpPr txBox="1"/>
          <p:nvPr/>
        </p:nvSpPr>
        <p:spPr>
          <a:xfrm>
            <a:off x="838200" y="27484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无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79" name="Google Shape;1179;g2bfa49383fb_0_159"/>
          <p:cNvSpPr txBox="1"/>
          <p:nvPr/>
        </p:nvSpPr>
        <p:spPr>
          <a:xfrm>
            <a:off x="838200" y="4863763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详细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80" name="Google Shape;1180;g2bfa49383fb_0_159"/>
          <p:cNvSpPr txBox="1"/>
          <p:nvPr/>
        </p:nvSpPr>
        <p:spPr>
          <a:xfrm>
            <a:off x="9710250" y="1690825"/>
            <a:ext cx="180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language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81" name="Google Shape;1181;g2bfa49383fb_0_159"/>
          <p:cNvSpPr txBox="1"/>
          <p:nvPr/>
        </p:nvSpPr>
        <p:spPr>
          <a:xfrm>
            <a:off x="9869100" y="5921400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leaf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82" name="Google Shape;1182;g2bfa49383fb_0_159"/>
          <p:cNvSpPr txBox="1"/>
          <p:nvPr/>
        </p:nvSpPr>
        <p:spPr>
          <a:xfrm>
            <a:off x="9869100" y="3806113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direct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83" name="Google Shape;1183;g2bfa49383fb_0_159"/>
          <p:cNvSpPr txBox="1"/>
          <p:nvPr/>
        </p:nvSpPr>
        <p:spPr>
          <a:xfrm>
            <a:off x="9869100" y="27484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use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84" name="Google Shape;1184;g2bfa49383fb_0_159"/>
          <p:cNvSpPr txBox="1"/>
          <p:nvPr/>
        </p:nvSpPr>
        <p:spPr>
          <a:xfrm>
            <a:off x="9869100" y="4863750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educate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85" name="Google Shape;1185;g2bfa49383fb_0_159"/>
          <p:cNvSpPr txBox="1"/>
          <p:nvPr/>
        </p:nvSpPr>
        <p:spPr>
          <a:xfrm>
            <a:off x="4670350" y="16908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without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86" name="Google Shape;1186;g2bfa49383fb_0_159"/>
          <p:cNvSpPr txBox="1"/>
          <p:nvPr/>
        </p:nvSpPr>
        <p:spPr>
          <a:xfrm>
            <a:off x="6155050" y="16908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叶子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87" name="Google Shape;1187;g2bfa49383fb_0_159"/>
          <p:cNvSpPr txBox="1"/>
          <p:nvPr/>
        </p:nvSpPr>
        <p:spPr>
          <a:xfrm>
            <a:off x="4670350" y="27484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detailed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88" name="Google Shape;1188;g2bfa49383fb_0_159"/>
          <p:cNvSpPr txBox="1"/>
          <p:nvPr/>
        </p:nvSpPr>
        <p:spPr>
          <a:xfrm>
            <a:off x="4670350" y="38061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explain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89" name="Google Shape;1189;g2bfa49383fb_0_159"/>
          <p:cNvSpPr txBox="1"/>
          <p:nvPr/>
        </p:nvSpPr>
        <p:spPr>
          <a:xfrm>
            <a:off x="4670350" y="48637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cannot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90" name="Google Shape;1190;g2bfa49383fb_0_159"/>
          <p:cNvSpPr txBox="1"/>
          <p:nvPr/>
        </p:nvSpPr>
        <p:spPr>
          <a:xfrm>
            <a:off x="4670350" y="59214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section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91" name="Google Shape;1191;g2bfa49383fb_0_159"/>
          <p:cNvSpPr txBox="1"/>
          <p:nvPr/>
        </p:nvSpPr>
        <p:spPr>
          <a:xfrm>
            <a:off x="6155050" y="27484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教育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92" name="Google Shape;1192;g2bfa49383fb_0_159"/>
          <p:cNvSpPr txBox="1"/>
          <p:nvPr/>
        </p:nvSpPr>
        <p:spPr>
          <a:xfrm>
            <a:off x="6155050" y="38061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使用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93" name="Google Shape;1193;g2bfa49383fb_0_159"/>
          <p:cNvSpPr txBox="1"/>
          <p:nvPr/>
        </p:nvSpPr>
        <p:spPr>
          <a:xfrm>
            <a:off x="6155050" y="48637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语言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94" name="Google Shape;1194;g2bfa49383fb_0_159"/>
          <p:cNvSpPr txBox="1"/>
          <p:nvPr/>
        </p:nvSpPr>
        <p:spPr>
          <a:xfrm>
            <a:off x="6155050" y="59214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直接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2bfa49383fb_0_260"/>
          <p:cNvSpPr txBox="1"/>
          <p:nvPr>
            <p:ph type="title"/>
          </p:nvPr>
        </p:nvSpPr>
        <p:spPr>
          <a:xfrm>
            <a:off x="838200" y="0"/>
            <a:ext cx="10515600" cy="85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填空</a:t>
            </a:r>
            <a:endParaRPr/>
          </a:p>
        </p:txBody>
      </p:sp>
      <p:sp>
        <p:nvSpPr>
          <p:cNvPr id="1201" name="Google Shape;1201;g2bfa49383fb_0_260"/>
          <p:cNvSpPr txBox="1"/>
          <p:nvPr/>
        </p:nvSpPr>
        <p:spPr>
          <a:xfrm>
            <a:off x="838200" y="856800"/>
            <a:ext cx="10515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无法</a:t>
            </a:r>
            <a:r>
              <a:rPr lang="zh-TW" sz="2800">
                <a:solidFill>
                  <a:schemeClr val="dk1"/>
                </a:solidFill>
              </a:rPr>
              <a:t> / 无 / 节 / </a:t>
            </a:r>
            <a:r>
              <a:rPr lang="zh-TW" sz="2800">
                <a:solidFill>
                  <a:schemeClr val="dk1"/>
                </a:solidFill>
              </a:rPr>
              <a:t>详细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解释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叶子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教育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使用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语言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直接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202" name="Google Shape;1202;g2bfa49383fb_0_260"/>
          <p:cNvSpPr txBox="1"/>
          <p:nvPr/>
        </p:nvSpPr>
        <p:spPr>
          <a:xfrm>
            <a:off x="589950" y="1395600"/>
            <a:ext cx="11012100" cy="54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秋天的</a:t>
            </a:r>
            <a:r>
              <a:rPr lang="zh-TW" sz="2800">
                <a:solidFill>
                  <a:schemeClr val="dk1"/>
                </a:solidFill>
              </a:rPr>
              <a:t>____是</a:t>
            </a:r>
            <a:r>
              <a:rPr lang="zh-TW" sz="2800">
                <a:solidFill>
                  <a:schemeClr val="dk1"/>
                </a:solidFill>
              </a:rPr>
              <a:t>黄色的，很漂亮</a:t>
            </a:r>
            <a:r>
              <a:rPr lang="zh-TW" sz="2800">
                <a:solidFill>
                  <a:schemeClr val="dk1"/>
                </a:solidFill>
              </a:rPr>
              <a:t>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老师一周有五</a:t>
            </a:r>
            <a:r>
              <a:rPr lang="zh-TW" sz="2800">
                <a:solidFill>
                  <a:schemeClr val="dk1"/>
                </a:solidFill>
              </a:rPr>
              <a:t>____课。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汉语是一门有趣的____。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老师耐心地____进化论（evolution），但我一点儿也听不明白。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因为我爸爸是大男人主义的男生，所以我____接受强势和自大的男生。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科学老师教我们如何正确地____酒精灯。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我高中的</a:t>
            </a:r>
            <a:r>
              <a:rPr lang="zh-TW" sz="2800">
                <a:solidFill>
                  <a:schemeClr val="dk1"/>
                </a:solidFill>
              </a:rPr>
              <a:t>班主任</a:t>
            </a:r>
            <a:r>
              <a:rPr lang="zh-TW" sz="2800">
                <a:solidFill>
                  <a:schemeClr val="dk1"/>
                </a:solidFill>
              </a:rPr>
              <a:t>____</a:t>
            </a:r>
            <a:r>
              <a:rPr lang="zh-TW" sz="2800">
                <a:solidFill>
                  <a:schemeClr val="dk1"/>
                </a:solidFill>
              </a:rPr>
              <a:t>我们必须为学校作出贡献</a:t>
            </a:r>
            <a:r>
              <a:rPr lang="zh-TW" sz="2800">
                <a:solidFill>
                  <a:schemeClr val="dk1"/>
                </a:solidFill>
              </a:rPr>
              <a:t>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如果你们在课堂上有什么问题，请</a:t>
            </a:r>
            <a:r>
              <a:rPr lang="zh-TW" sz="2800">
                <a:solidFill>
                  <a:schemeClr val="dk1"/>
                </a:solidFill>
              </a:rPr>
              <a:t>____</a:t>
            </a:r>
            <a:r>
              <a:rPr lang="zh-TW" sz="2800">
                <a:solidFill>
                  <a:schemeClr val="dk1"/>
                </a:solidFill>
              </a:rPr>
              <a:t>告诉老师</a:t>
            </a:r>
            <a:r>
              <a:rPr lang="zh-TW" sz="2800">
                <a:solidFill>
                  <a:schemeClr val="dk1"/>
                </a:solidFill>
              </a:rPr>
              <a:t>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历史老师</a:t>
            </a:r>
            <a:r>
              <a:rPr lang="zh-TW" sz="2800">
                <a:solidFill>
                  <a:schemeClr val="dk1"/>
                </a:solidFill>
              </a:rPr>
              <a:t>____地</a:t>
            </a:r>
            <a:r>
              <a:rPr lang="zh-TW" sz="2800">
                <a:solidFill>
                  <a:schemeClr val="dk1"/>
                </a:solidFill>
              </a:rPr>
              <a:t>说明第一次世界大战的前因后果</a:t>
            </a:r>
            <a:r>
              <a:rPr lang="zh-TW" sz="2800">
                <a:solidFill>
                  <a:schemeClr val="dk1"/>
                </a:solidFill>
              </a:rPr>
              <a:t>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救护员立刻把伤者送到医院抢救，最终仍然抢救____效而亡</a:t>
            </a:r>
            <a:r>
              <a:rPr lang="zh-TW" sz="2800">
                <a:solidFill>
                  <a:schemeClr val="dk1"/>
                </a:solidFill>
              </a:rPr>
              <a:t>。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2bfa49383fb_0_1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可惜 vs 可怜</a:t>
            </a:r>
            <a:endParaRPr/>
          </a:p>
        </p:txBody>
      </p:sp>
      <p:sp>
        <p:nvSpPr>
          <p:cNvPr id="1209" name="Google Shape;1209;g2bfa49383fb_0_122"/>
          <p:cNvSpPr txBox="1"/>
          <p:nvPr>
            <p:ph type="title"/>
          </p:nvPr>
        </p:nvSpPr>
        <p:spPr>
          <a:xfrm>
            <a:off x="838200" y="1690825"/>
            <a:ext cx="10515600" cy="435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zh-TW" sz="3600"/>
              <a:t>这本书很有意思，____我今天没带钱，只能改天再买。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zh-TW" sz="3600"/>
              <a:t>卖火柴的小女孩在除夕夜被活活冻死，真____。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zh-TW" sz="3600"/>
              <a:t>灰姑娘不但没有爸爸妈妈，而且遭受继母和姐姐的欺负，太____了。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zh-TW" sz="3600"/>
              <a:t>藤原可可亚是一位很有才华的漫画家，____英年早逝。</a:t>
            </a:r>
            <a:endParaRPr sz="360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2bfa49383fb_0_1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可惜 vs 可怜</a:t>
            </a:r>
            <a:endParaRPr/>
          </a:p>
        </p:txBody>
      </p:sp>
      <p:sp>
        <p:nvSpPr>
          <p:cNvPr id="1216" name="Google Shape;1216;g2bfa49383fb_0_138"/>
          <p:cNvSpPr txBox="1"/>
          <p:nvPr>
            <p:ph type="title"/>
          </p:nvPr>
        </p:nvSpPr>
        <p:spPr>
          <a:xfrm>
            <a:off x="838200" y="1690825"/>
            <a:ext cx="10515600" cy="435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哪一部电影/小说/动画的结局令你觉得很可惜？</a:t>
            </a:r>
            <a:endParaRPr sz="360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2bfa49383fb_0_174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…，</a:t>
            </a:r>
            <a:r>
              <a:rPr lang="zh-TW"/>
              <a:t>也许</a:t>
            </a:r>
            <a:r>
              <a:rPr lang="zh-TW"/>
              <a:t>...</a:t>
            </a:r>
            <a:endParaRPr/>
          </a:p>
        </p:txBody>
      </p:sp>
      <p:sp>
        <p:nvSpPr>
          <p:cNvPr id="1223" name="Google Shape;1223;g2bfa49383fb_0_174"/>
          <p:cNvSpPr txBox="1"/>
          <p:nvPr>
            <p:ph type="title"/>
          </p:nvPr>
        </p:nvSpPr>
        <p:spPr>
          <a:xfrm>
            <a:off x="838200" y="55323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现在时间还早</a:t>
            </a:r>
            <a:r>
              <a:rPr lang="zh-TW" sz="3600"/>
              <a:t>，</a:t>
            </a:r>
            <a:r>
              <a:rPr lang="zh-TW" sz="3600">
                <a:highlight>
                  <a:srgbClr val="FFFF00"/>
                </a:highlight>
              </a:rPr>
              <a:t>也许</a:t>
            </a:r>
            <a:r>
              <a:rPr lang="zh-TW" sz="3600"/>
              <a:t>我们可以</a:t>
            </a:r>
            <a:r>
              <a:rPr lang="zh-TW" sz="3600"/>
              <a:t>____。</a:t>
            </a:r>
            <a:endParaRPr sz="3600"/>
          </a:p>
        </p:txBody>
      </p:sp>
      <p:pic>
        <p:nvPicPr>
          <p:cNvPr id="1224" name="Google Shape;1224;g2bfa49383fb_0_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325700"/>
            <a:ext cx="4206600" cy="42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g2bfa49383fb_0_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8800" y="1989000"/>
            <a:ext cx="5715000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2bfa49383fb_0_184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…，也许...</a:t>
            </a:r>
            <a:endParaRPr/>
          </a:p>
        </p:txBody>
      </p:sp>
      <p:sp>
        <p:nvSpPr>
          <p:cNvPr id="1232" name="Google Shape;1232;g2bfa49383fb_0_184"/>
          <p:cNvSpPr txBox="1"/>
          <p:nvPr>
            <p:ph type="title"/>
          </p:nvPr>
        </p:nvSpPr>
        <p:spPr>
          <a:xfrm>
            <a:off x="838200" y="55323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鸣人一点儿也不笨</a:t>
            </a:r>
            <a:r>
              <a:rPr lang="zh-TW" sz="3600"/>
              <a:t>，</a:t>
            </a:r>
            <a:r>
              <a:rPr lang="zh-TW" sz="3600">
                <a:highlight>
                  <a:srgbClr val="FFFF00"/>
                </a:highlight>
              </a:rPr>
              <a:t>也许</a:t>
            </a:r>
            <a:r>
              <a:rPr lang="zh-TW" sz="3600"/>
              <a:t>他真的可以</a:t>
            </a:r>
            <a:r>
              <a:rPr lang="zh-TW" sz="3600"/>
              <a:t>____。</a:t>
            </a:r>
            <a:endParaRPr sz="3600"/>
          </a:p>
        </p:txBody>
      </p:sp>
      <p:pic>
        <p:nvPicPr>
          <p:cNvPr id="1233" name="Google Shape;1233;g2bfa49383fb_0_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7326" y="1255063"/>
            <a:ext cx="7697349" cy="43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可惜.ADJ</a:t>
            </a:r>
            <a:br>
              <a:rPr lang="zh-TW" sz="5400"/>
            </a:br>
            <a:endParaRPr sz="5400"/>
          </a:p>
        </p:txBody>
      </p:sp>
      <p:sp>
        <p:nvSpPr>
          <p:cNvPr id="183" name="Google Shape;183;p13"/>
          <p:cNvSpPr txBox="1"/>
          <p:nvPr/>
        </p:nvSpPr>
        <p:spPr>
          <a:xfrm>
            <a:off x="609611" y="1160122"/>
            <a:ext cx="1097277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他是个好人，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可惜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死得太早。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不說再見」喪禮禁忌百百種千萬別鐵齒！│告別式│殯儀館│TVBS新聞網" id="184" name="Google Shape;1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65" y="2795669"/>
            <a:ext cx="6459955" cy="363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2bfa49383fb_0_193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…，也许...</a:t>
            </a:r>
            <a:endParaRPr/>
          </a:p>
        </p:txBody>
      </p:sp>
      <p:sp>
        <p:nvSpPr>
          <p:cNvPr id="1240" name="Google Shape;1240;g2bfa49383fb_0_193"/>
          <p:cNvSpPr txBox="1"/>
          <p:nvPr>
            <p:ph type="title"/>
          </p:nvPr>
        </p:nvSpPr>
        <p:spPr>
          <a:xfrm>
            <a:off x="838200" y="55323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我想象过自己</a:t>
            </a:r>
            <a:r>
              <a:rPr lang="zh-TW" sz="3600">
                <a:highlight>
                  <a:srgbClr val="FFFF00"/>
                </a:highlight>
              </a:rPr>
              <a:t>也许</a:t>
            </a:r>
            <a:r>
              <a:rPr lang="zh-TW" sz="3600"/>
              <a:t>会成为一个</a:t>
            </a:r>
            <a:r>
              <a:rPr lang="zh-TW" sz="3600"/>
              <a:t>____。</a:t>
            </a:r>
            <a:endParaRPr sz="3600"/>
          </a:p>
        </p:txBody>
      </p:sp>
      <p:sp>
        <p:nvSpPr>
          <p:cNvPr id="1241" name="Google Shape;1241;g2bfa49383fb_0_193"/>
          <p:cNvSpPr txBox="1"/>
          <p:nvPr>
            <p:ph type="title"/>
          </p:nvPr>
        </p:nvSpPr>
        <p:spPr>
          <a:xfrm>
            <a:off x="990600" y="29185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你们小时候想成为一个怎样的人？</a:t>
            </a:r>
            <a:endParaRPr sz="360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2bf0977ba06_1_1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对于</a:t>
            </a:r>
            <a:r>
              <a:rPr b="1" lang="zh-TW"/>
              <a:t>	</a:t>
            </a:r>
            <a:r>
              <a:rPr lang="zh-TW"/>
              <a:t>(V.S关于)</a:t>
            </a:r>
            <a:endParaRPr/>
          </a:p>
        </p:txBody>
      </p:sp>
      <p:sp>
        <p:nvSpPr>
          <p:cNvPr id="1248" name="Google Shape;1248;g2bf0977ba06_1_110"/>
          <p:cNvSpPr txBox="1"/>
          <p:nvPr/>
        </p:nvSpPr>
        <p:spPr>
          <a:xfrm>
            <a:off x="1648575" y="1826374"/>
            <a:ext cx="8706600" cy="48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对于这件事，我跟大家的看法不同。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对于中国人来说，春节是一年之中最重要的节日，春节的时候人们会举行各种各样的新年活动。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你觉得对于老师来说，什么事情最难做到？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49" name="Google Shape;1249;g2bf0977ba06_1_110"/>
          <p:cNvSpPr txBox="1"/>
          <p:nvPr/>
        </p:nvSpPr>
        <p:spPr>
          <a:xfrm>
            <a:off x="4714751" y="410025"/>
            <a:ext cx="7439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D0D0D"/>
                </a:solidFill>
              </a:rPr>
              <a:t>介词，</a:t>
            </a:r>
            <a:r>
              <a:rPr b="0" i="0" lang="zh-TW" sz="36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对某事物的态度、观点或感受</a:t>
            </a:r>
            <a:r>
              <a:rPr lang="zh-TW" sz="3600">
                <a:solidFill>
                  <a:srgbClr val="0D0D0D"/>
                </a:solidFill>
              </a:rPr>
              <a:t>。对于......可用在主语前或后。</a:t>
            </a:r>
            <a:endParaRPr b="0" i="0" sz="360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对于</a:t>
            </a:r>
            <a:r>
              <a:rPr b="1" lang="zh-TW"/>
              <a:t>	</a:t>
            </a:r>
            <a:r>
              <a:rPr lang="zh-TW"/>
              <a:t>(V.S关于)</a:t>
            </a:r>
            <a:endParaRPr/>
          </a:p>
        </p:txBody>
      </p:sp>
      <p:sp>
        <p:nvSpPr>
          <p:cNvPr id="1256" name="Google Shape;1256;p126"/>
          <p:cNvSpPr txBox="1"/>
          <p:nvPr/>
        </p:nvSpPr>
        <p:spPr>
          <a:xfrm>
            <a:off x="1517336" y="5067916"/>
            <a:ext cx="870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对于老板来说，公司比员工重要。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57" name="Google Shape;1257;p126"/>
          <p:cNvSpPr txBox="1"/>
          <p:nvPr/>
        </p:nvSpPr>
        <p:spPr>
          <a:xfrm>
            <a:off x="1517336" y="2801090"/>
            <a:ext cx="870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公司对于老板来说，比员工重要。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58" name="Google Shape;1258;p126"/>
          <p:cNvSpPr txBox="1"/>
          <p:nvPr/>
        </p:nvSpPr>
        <p:spPr>
          <a:xfrm>
            <a:off x="5870617" y="849959"/>
            <a:ext cx="69871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对某事物的态度、观点或感受</a:t>
            </a:r>
            <a:endParaRPr b="0" i="0" sz="360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1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对于</a:t>
            </a:r>
            <a:r>
              <a:rPr b="1" lang="zh-TW"/>
              <a:t>	</a:t>
            </a:r>
            <a:r>
              <a:rPr lang="zh-TW"/>
              <a:t>(V.S关于)</a:t>
            </a:r>
            <a:endParaRPr/>
          </a:p>
        </p:txBody>
      </p:sp>
      <p:sp>
        <p:nvSpPr>
          <p:cNvPr id="1265" name="Google Shape;1265;p127"/>
          <p:cNvSpPr txBox="1"/>
          <p:nvPr/>
        </p:nvSpPr>
        <p:spPr>
          <a:xfrm>
            <a:off x="5870617" y="849959"/>
            <a:ext cx="69871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对某事物的态度、观点或感受</a:t>
            </a:r>
            <a:endParaRPr b="0" i="0" sz="360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127"/>
          <p:cNvSpPr txBox="1"/>
          <p:nvPr/>
        </p:nvSpPr>
        <p:spPr>
          <a:xfrm>
            <a:off x="2085975" y="3530050"/>
            <a:ext cx="9107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48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对于我来说，英文很难。你呢？</a:t>
            </a:r>
            <a:endParaRPr sz="4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127"/>
          <p:cNvSpPr txBox="1"/>
          <p:nvPr/>
        </p:nvSpPr>
        <p:spPr>
          <a:xfrm>
            <a:off x="2085975" y="4768334"/>
            <a:ext cx="802005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英文</a:t>
            </a:r>
            <a:r>
              <a:rPr b="0" i="0" lang="zh-TW" sz="48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对于我来说，很难。</a:t>
            </a:r>
            <a:endParaRPr sz="4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28"/>
          <p:cNvSpPr txBox="1"/>
          <p:nvPr/>
        </p:nvSpPr>
        <p:spPr>
          <a:xfrm>
            <a:off x="4604427" y="0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</a:t>
            </a:r>
            <a:endParaRPr/>
          </a:p>
        </p:txBody>
      </p:sp>
      <p:sp>
        <p:nvSpPr>
          <p:cNvPr id="1273" name="Google Shape;1273;p128"/>
          <p:cNvSpPr txBox="1"/>
          <p:nvPr/>
        </p:nvSpPr>
        <p:spPr>
          <a:xfrm>
            <a:off x="4991495" y="0"/>
            <a:ext cx="7128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74" name="Google Shape;1274;p128"/>
          <p:cNvSpPr txBox="1"/>
          <p:nvPr/>
        </p:nvSpPr>
        <p:spPr>
          <a:xfrm>
            <a:off x="1351083" y="1636538"/>
            <a:ext cx="870656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对于狗来说，人类是他的家人。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275" name="Google Shape;1275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1315" y="2940981"/>
            <a:ext cx="6393734" cy="391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29"/>
          <p:cNvSpPr txBox="1"/>
          <p:nvPr/>
        </p:nvSpPr>
        <p:spPr>
          <a:xfrm>
            <a:off x="4604427" y="0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</a:t>
            </a:r>
            <a:endParaRPr/>
          </a:p>
        </p:txBody>
      </p:sp>
      <p:sp>
        <p:nvSpPr>
          <p:cNvPr id="1281" name="Google Shape;1281;p129"/>
          <p:cNvSpPr txBox="1"/>
          <p:nvPr/>
        </p:nvSpPr>
        <p:spPr>
          <a:xfrm>
            <a:off x="4991495" y="0"/>
            <a:ext cx="7128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82" name="Google Shape;1282;p129"/>
          <p:cNvSpPr txBox="1"/>
          <p:nvPr/>
        </p:nvSpPr>
        <p:spPr>
          <a:xfrm>
            <a:off x="1351075" y="1646925"/>
            <a:ext cx="9842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对于猫来说，人类只是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提供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食物的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奴隶。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猫猫只是想吃饭，能有啥坏心思呢#萌宠部... 来自萌宠部落格- 微博" id="1283" name="Google Shape;1283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4264" y="3140401"/>
            <a:ext cx="2088818" cy="371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30"/>
          <p:cNvSpPr txBox="1"/>
          <p:nvPr/>
        </p:nvSpPr>
        <p:spPr>
          <a:xfrm>
            <a:off x="4604427" y="0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</a:t>
            </a:r>
            <a:endParaRPr/>
          </a:p>
        </p:txBody>
      </p:sp>
      <p:sp>
        <p:nvSpPr>
          <p:cNvPr id="1289" name="Google Shape;1289;p130"/>
          <p:cNvSpPr txBox="1"/>
          <p:nvPr/>
        </p:nvSpPr>
        <p:spPr>
          <a:xfrm>
            <a:off x="4991495" y="0"/>
            <a:ext cx="7128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90" name="Google Shape;1290;p130"/>
          <p:cNvSpPr txBox="1"/>
          <p:nvPr/>
        </p:nvSpPr>
        <p:spPr>
          <a:xfrm>
            <a:off x="275507" y="1646929"/>
            <a:ext cx="1148335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MingLiu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对于中国人来说，春节是一年之中最重要的节日，在春节的时候，人们会举行各种各样的新年活动。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291" name="Google Shape;1291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303" y="2972492"/>
            <a:ext cx="6094123" cy="4061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31"/>
          <p:cNvSpPr txBox="1"/>
          <p:nvPr/>
        </p:nvSpPr>
        <p:spPr>
          <a:xfrm>
            <a:off x="-349842" y="2100296"/>
            <a:ext cx="12891684" cy="8909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什么</a:t>
            </a: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事情对于你来说，必须</a:t>
            </a: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认真</a:t>
            </a: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处理</a:t>
            </a: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?</a:t>
            </a:r>
            <a:endParaRPr sz="4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97" name="Google Shape;1297;p131"/>
          <p:cNvSpPr txBox="1"/>
          <p:nvPr/>
        </p:nvSpPr>
        <p:spPr>
          <a:xfrm>
            <a:off x="4996061" y="4312228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</a:t>
            </a:r>
            <a:endParaRPr/>
          </a:p>
        </p:txBody>
      </p:sp>
      <p:sp>
        <p:nvSpPr>
          <p:cNvPr id="1298" name="Google Shape;1298;p131"/>
          <p:cNvSpPr txBox="1"/>
          <p:nvPr/>
        </p:nvSpPr>
        <p:spPr>
          <a:xfrm>
            <a:off x="2747550" y="3356088"/>
            <a:ext cx="66969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e.g. 学习、找工作、结婚、教育孩子</a:t>
            </a:r>
            <a:endParaRPr sz="2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132"/>
          <p:cNvSpPr txBox="1"/>
          <p:nvPr/>
        </p:nvSpPr>
        <p:spPr>
          <a:xfrm>
            <a:off x="-349792" y="1955796"/>
            <a:ext cx="12891600" cy="8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zh-TW" sz="4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</a:t>
            </a:r>
            <a:r>
              <a:rPr lang="zh-TW" sz="4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你</a:t>
            </a:r>
            <a:r>
              <a:rPr lang="zh-TW" sz="4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来说，什么事情一时半会儿</a:t>
            </a:r>
            <a:r>
              <a:rPr lang="zh-TW" sz="4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很难做决定?</a:t>
            </a:r>
            <a:endParaRPr sz="4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304" name="Google Shape;1304;p132"/>
          <p:cNvSpPr txBox="1"/>
          <p:nvPr/>
        </p:nvSpPr>
        <p:spPr>
          <a:xfrm>
            <a:off x="4996061" y="3866751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</a:t>
            </a:r>
            <a:endParaRPr/>
          </a:p>
        </p:txBody>
      </p:sp>
      <p:sp>
        <p:nvSpPr>
          <p:cNvPr id="1305" name="Google Shape;1305;p132"/>
          <p:cNvSpPr txBox="1"/>
          <p:nvPr/>
        </p:nvSpPr>
        <p:spPr>
          <a:xfrm>
            <a:off x="2747550" y="3061113"/>
            <a:ext cx="66969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e.g. </a:t>
            </a:r>
            <a:r>
              <a:rPr lang="zh-TW" sz="2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买衣服、买书、看电影、点菜</a:t>
            </a:r>
            <a:endParaRPr sz="2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133"/>
          <p:cNvSpPr txBox="1"/>
          <p:nvPr>
            <p:ph type="ctrTitle"/>
          </p:nvPr>
        </p:nvSpPr>
        <p:spPr>
          <a:xfrm>
            <a:off x="-349842" y="2983523"/>
            <a:ext cx="12891684" cy="8909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zh-TW" sz="4800"/>
              <a:t>对于你来说，宠物是什么呢?</a:t>
            </a:r>
            <a:endParaRPr sz="4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"/>
          <p:cNvSpPr txBox="1"/>
          <p:nvPr/>
        </p:nvSpPr>
        <p:spPr>
          <a:xfrm>
            <a:off x="48217" y="2197246"/>
            <a:ext cx="12095566" cy="2463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哪些事情让你觉得有点可惜呢?</a:t>
            </a:r>
            <a:endParaRPr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34"/>
          <p:cNvSpPr txBox="1"/>
          <p:nvPr>
            <p:ph type="ctrTitle"/>
          </p:nvPr>
        </p:nvSpPr>
        <p:spPr>
          <a:xfrm>
            <a:off x="-349842" y="2983523"/>
            <a:ext cx="12891684" cy="8909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zh-TW" sz="4800"/>
              <a:t>对于你来说，</a:t>
            </a:r>
            <a:r>
              <a:rPr lang="zh-TW" sz="4800"/>
              <a:t>校园活动</a:t>
            </a:r>
            <a:r>
              <a:rPr lang="zh-TW" sz="4800"/>
              <a:t>有什么意义呢?</a:t>
            </a:r>
            <a:endParaRPr sz="480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36"/>
          <p:cNvSpPr txBox="1"/>
          <p:nvPr/>
        </p:nvSpPr>
        <p:spPr>
          <a:xfrm>
            <a:off x="2133020" y="491737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</a:t>
            </a:r>
            <a:endParaRPr/>
          </a:p>
        </p:txBody>
      </p:sp>
      <p:sp>
        <p:nvSpPr>
          <p:cNvPr id="1321" name="Google Shape;1321;p136"/>
          <p:cNvSpPr txBox="1"/>
          <p:nvPr/>
        </p:nvSpPr>
        <p:spPr>
          <a:xfrm>
            <a:off x="4991495" y="0"/>
            <a:ext cx="7128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322" name="Google Shape;1322;p136"/>
          <p:cNvSpPr txBox="1"/>
          <p:nvPr/>
        </p:nvSpPr>
        <p:spPr>
          <a:xfrm>
            <a:off x="5387340" y="491737"/>
            <a:ext cx="14173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V.S</a:t>
            </a:r>
            <a:endParaRPr/>
          </a:p>
        </p:txBody>
      </p:sp>
      <p:sp>
        <p:nvSpPr>
          <p:cNvPr id="1323" name="Google Shape;1323;p136"/>
          <p:cNvSpPr txBox="1"/>
          <p:nvPr/>
        </p:nvSpPr>
        <p:spPr>
          <a:xfrm>
            <a:off x="8082050" y="491737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关于</a:t>
            </a:r>
            <a:endParaRPr/>
          </a:p>
        </p:txBody>
      </p:sp>
      <p:sp>
        <p:nvSpPr>
          <p:cNvPr id="1324" name="Google Shape;1324;p136"/>
          <p:cNvSpPr txBox="1"/>
          <p:nvPr/>
        </p:nvSpPr>
        <p:spPr>
          <a:xfrm>
            <a:off x="0" y="-172750"/>
            <a:ext cx="959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.</a:t>
            </a:r>
            <a:endParaRPr/>
          </a:p>
        </p:txBody>
      </p:sp>
      <p:sp>
        <p:nvSpPr>
          <p:cNvPr id="1325" name="Google Shape;1325;p136"/>
          <p:cNvSpPr txBox="1"/>
          <p:nvPr/>
        </p:nvSpPr>
        <p:spPr>
          <a:xfrm>
            <a:off x="463657" y="2201976"/>
            <a:ext cx="112647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zh-TW" sz="3600">
                <a:solidFill>
                  <a:schemeClr val="dk1"/>
                </a:solidFill>
              </a:rPr>
              <a:t>指出明确的对象（towards…）</a:t>
            </a:r>
            <a:endParaRPr sz="36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</a:rPr>
              <a:t>我</a:t>
            </a: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对于</a:t>
            </a:r>
            <a:r>
              <a:rPr lang="zh-TW" sz="3600">
                <a:solidFill>
                  <a:schemeClr val="dk1"/>
                </a:solidFill>
              </a:rPr>
              <a:t>这次冲突的前因后果非常清楚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zh-TW" sz="3600">
                <a:solidFill>
                  <a:schemeClr val="dk1"/>
                </a:solidFill>
              </a:rPr>
              <a:t>表示关涉（related to）</a:t>
            </a:r>
            <a:endParaRPr sz="36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0000"/>
                </a:solidFill>
              </a:rPr>
              <a:t>关于</a:t>
            </a:r>
            <a:r>
              <a:rPr lang="zh-TW" sz="3600">
                <a:solidFill>
                  <a:schemeClr val="dk1"/>
                </a:solidFill>
              </a:rPr>
              <a:t>那两颗星星，中国民间有一个美丽的传说。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35"/>
          <p:cNvSpPr txBox="1"/>
          <p:nvPr/>
        </p:nvSpPr>
        <p:spPr>
          <a:xfrm>
            <a:off x="2097872" y="280261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</a:t>
            </a:r>
            <a:endParaRPr/>
          </a:p>
        </p:txBody>
      </p:sp>
      <p:sp>
        <p:nvSpPr>
          <p:cNvPr id="1331" name="Google Shape;1331;p135"/>
          <p:cNvSpPr txBox="1"/>
          <p:nvPr/>
        </p:nvSpPr>
        <p:spPr>
          <a:xfrm>
            <a:off x="5352192" y="280261"/>
            <a:ext cx="14173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V.S</a:t>
            </a:r>
            <a:endParaRPr/>
          </a:p>
        </p:txBody>
      </p:sp>
      <p:sp>
        <p:nvSpPr>
          <p:cNvPr id="1332" name="Google Shape;1332;p135"/>
          <p:cNvSpPr txBox="1"/>
          <p:nvPr/>
        </p:nvSpPr>
        <p:spPr>
          <a:xfrm>
            <a:off x="8046902" y="280261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关于</a:t>
            </a:r>
            <a:endParaRPr/>
          </a:p>
        </p:txBody>
      </p:sp>
      <p:sp>
        <p:nvSpPr>
          <p:cNvPr id="1333" name="Google Shape;1333;p135"/>
          <p:cNvSpPr txBox="1"/>
          <p:nvPr/>
        </p:nvSpPr>
        <p:spPr>
          <a:xfrm>
            <a:off x="1710405" y="1987318"/>
            <a:ext cx="1757581" cy="70658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</a:t>
            </a:r>
            <a:endParaRPr/>
          </a:p>
        </p:txBody>
      </p:sp>
      <p:sp>
        <p:nvSpPr>
          <p:cNvPr id="1334" name="Google Shape;1334;p135"/>
          <p:cNvSpPr txBox="1"/>
          <p:nvPr/>
        </p:nvSpPr>
        <p:spPr>
          <a:xfrm>
            <a:off x="218097" y="4939097"/>
            <a:ext cx="1732648" cy="99544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</a:t>
            </a:r>
            <a:endParaRPr/>
          </a:p>
        </p:txBody>
      </p:sp>
      <p:sp>
        <p:nvSpPr>
          <p:cNvPr id="1335" name="Google Shape;1335;p135"/>
          <p:cNvSpPr txBox="1"/>
          <p:nvPr/>
        </p:nvSpPr>
        <p:spPr>
          <a:xfrm>
            <a:off x="580699" y="1786690"/>
            <a:ext cx="585844" cy="1107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</a:t>
            </a:r>
            <a:endParaRPr/>
          </a:p>
        </p:txBody>
      </p:sp>
      <p:sp>
        <p:nvSpPr>
          <p:cNvPr id="1336" name="Google Shape;1336;p135"/>
          <p:cNvSpPr txBox="1"/>
          <p:nvPr/>
        </p:nvSpPr>
        <p:spPr>
          <a:xfrm>
            <a:off x="3636623" y="1797538"/>
            <a:ext cx="585844" cy="1107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O</a:t>
            </a:r>
            <a:endParaRPr/>
          </a:p>
        </p:txBody>
      </p:sp>
      <p:sp>
        <p:nvSpPr>
          <p:cNvPr id="1337" name="Google Shape;1337;p135"/>
          <p:cNvSpPr txBox="1"/>
          <p:nvPr/>
        </p:nvSpPr>
        <p:spPr>
          <a:xfrm>
            <a:off x="3753389" y="4939097"/>
            <a:ext cx="585844" cy="1107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</a:t>
            </a:r>
            <a:endParaRPr/>
          </a:p>
        </p:txBody>
      </p:sp>
      <p:sp>
        <p:nvSpPr>
          <p:cNvPr id="1338" name="Google Shape;1338;p135"/>
          <p:cNvSpPr txBox="1"/>
          <p:nvPr/>
        </p:nvSpPr>
        <p:spPr>
          <a:xfrm>
            <a:off x="2113895" y="4939097"/>
            <a:ext cx="585844" cy="1107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O</a:t>
            </a:r>
            <a:endParaRPr/>
          </a:p>
        </p:txBody>
      </p:sp>
      <p:sp>
        <p:nvSpPr>
          <p:cNvPr id="1339" name="Google Shape;1339;p135"/>
          <p:cNvSpPr txBox="1"/>
          <p:nvPr/>
        </p:nvSpPr>
        <p:spPr>
          <a:xfrm>
            <a:off x="2998908" y="4939097"/>
            <a:ext cx="585844" cy="1107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340" name="Google Shape;1340;p135"/>
          <p:cNvSpPr txBox="1"/>
          <p:nvPr/>
        </p:nvSpPr>
        <p:spPr>
          <a:xfrm>
            <a:off x="6591216" y="3429000"/>
            <a:ext cx="2199877" cy="1107838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关于</a:t>
            </a:r>
            <a:endParaRPr/>
          </a:p>
        </p:txBody>
      </p:sp>
      <p:sp>
        <p:nvSpPr>
          <p:cNvPr id="1341" name="Google Shape;1341;p135"/>
          <p:cNvSpPr txBox="1"/>
          <p:nvPr/>
        </p:nvSpPr>
        <p:spPr>
          <a:xfrm>
            <a:off x="10968251" y="3646724"/>
            <a:ext cx="585844" cy="1107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</a:t>
            </a:r>
            <a:endParaRPr/>
          </a:p>
        </p:txBody>
      </p:sp>
      <p:sp>
        <p:nvSpPr>
          <p:cNvPr id="1342" name="Google Shape;1342;p135"/>
          <p:cNvSpPr txBox="1"/>
          <p:nvPr/>
        </p:nvSpPr>
        <p:spPr>
          <a:xfrm>
            <a:off x="9328757" y="3646724"/>
            <a:ext cx="585844" cy="1107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O</a:t>
            </a:r>
            <a:endParaRPr/>
          </a:p>
        </p:txBody>
      </p:sp>
      <p:sp>
        <p:nvSpPr>
          <p:cNvPr id="1343" name="Google Shape;1343;p135"/>
          <p:cNvSpPr txBox="1"/>
          <p:nvPr/>
        </p:nvSpPr>
        <p:spPr>
          <a:xfrm>
            <a:off x="10213770" y="3646724"/>
            <a:ext cx="585844" cy="1107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344" name="Google Shape;1344;p135"/>
          <p:cNvSpPr txBox="1"/>
          <p:nvPr/>
        </p:nvSpPr>
        <p:spPr>
          <a:xfrm>
            <a:off x="65700" y="389088"/>
            <a:ext cx="854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2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.</a:t>
            </a:r>
            <a:endParaRPr/>
          </a:p>
        </p:txBody>
      </p:sp>
      <p:sp>
        <p:nvSpPr>
          <p:cNvPr id="1345" name="Google Shape;1345;p135"/>
          <p:cNvSpPr txBox="1"/>
          <p:nvPr/>
        </p:nvSpPr>
        <p:spPr>
          <a:xfrm>
            <a:off x="4632900" y="4474300"/>
            <a:ext cx="7559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关于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幸福，每个人都有</a:t>
            </a:r>
            <a:r>
              <a:rPr lang="zh-TW" sz="3600">
                <a:solidFill>
                  <a:schemeClr val="dk1"/>
                </a:solidFill>
              </a:rPr>
              <a:t>不同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的</a:t>
            </a:r>
            <a:r>
              <a:rPr lang="zh-TW" sz="3600">
                <a:solidFill>
                  <a:schemeClr val="dk1"/>
                </a:solidFill>
              </a:rPr>
              <a:t>定义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/>
          </a:p>
        </p:txBody>
      </p:sp>
      <p:sp>
        <p:nvSpPr>
          <p:cNvPr id="1346" name="Google Shape;1346;p135"/>
          <p:cNvSpPr txBox="1"/>
          <p:nvPr/>
        </p:nvSpPr>
        <p:spPr>
          <a:xfrm>
            <a:off x="197708" y="5929529"/>
            <a:ext cx="11726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对于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每个需要帮助的人，他都会热情、耐心</a:t>
            </a:r>
            <a:r>
              <a:rPr lang="zh-TW" sz="3600">
                <a:solidFill>
                  <a:schemeClr val="dk1"/>
                </a:solidFill>
              </a:rPr>
              <a:t>地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提供帮助。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135"/>
          <p:cNvSpPr txBox="1"/>
          <p:nvPr/>
        </p:nvSpPr>
        <p:spPr>
          <a:xfrm>
            <a:off x="197707" y="2674951"/>
            <a:ext cx="11264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</a:t>
            </a: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对于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每个需要帮助的人都会热情、耐心</a:t>
            </a:r>
            <a:r>
              <a:rPr lang="zh-TW" sz="3600">
                <a:solidFill>
                  <a:schemeClr val="dk1"/>
                </a:solidFill>
              </a:rPr>
              <a:t>地</a:t>
            </a: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提供帮助。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137"/>
          <p:cNvSpPr txBox="1"/>
          <p:nvPr>
            <p:ph type="ctrTitle"/>
          </p:nvPr>
        </p:nvSpPr>
        <p:spPr>
          <a:xfrm>
            <a:off x="481432" y="3065730"/>
            <a:ext cx="11229000" cy="8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zh-TW" sz="4800"/>
              <a:t>对于这个计划，老板</a:t>
            </a:r>
            <a:r>
              <a:rPr lang="zh-TW" sz="4800"/>
              <a:t>表示很满意。</a:t>
            </a:r>
            <a:endParaRPr/>
          </a:p>
        </p:txBody>
      </p:sp>
      <p:sp>
        <p:nvSpPr>
          <p:cNvPr id="1354" name="Google Shape;1354;p137"/>
          <p:cNvSpPr txBox="1"/>
          <p:nvPr/>
        </p:nvSpPr>
        <p:spPr>
          <a:xfrm>
            <a:off x="481431" y="4608374"/>
            <a:ext cx="11229000" cy="8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关于这个计划，老板有很多</a:t>
            </a: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满意的地方。</a:t>
            </a:r>
            <a:endParaRPr/>
          </a:p>
        </p:txBody>
      </p:sp>
      <p:sp>
        <p:nvSpPr>
          <p:cNvPr id="1355" name="Google Shape;1355;p137"/>
          <p:cNvSpPr txBox="1"/>
          <p:nvPr/>
        </p:nvSpPr>
        <p:spPr>
          <a:xfrm>
            <a:off x="2133020" y="491737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</a:t>
            </a:r>
            <a:endParaRPr/>
          </a:p>
        </p:txBody>
      </p:sp>
      <p:sp>
        <p:nvSpPr>
          <p:cNvPr id="1356" name="Google Shape;1356;p137"/>
          <p:cNvSpPr txBox="1"/>
          <p:nvPr/>
        </p:nvSpPr>
        <p:spPr>
          <a:xfrm>
            <a:off x="5387340" y="491737"/>
            <a:ext cx="14173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V.S</a:t>
            </a:r>
            <a:endParaRPr/>
          </a:p>
        </p:txBody>
      </p:sp>
      <p:sp>
        <p:nvSpPr>
          <p:cNvPr id="1357" name="Google Shape;1357;p137"/>
          <p:cNvSpPr txBox="1"/>
          <p:nvPr/>
        </p:nvSpPr>
        <p:spPr>
          <a:xfrm>
            <a:off x="8082050" y="491737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关于</a:t>
            </a:r>
            <a:endParaRPr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1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1364" name="Google Shape;1364;p138"/>
          <p:cNvSpPr txBox="1"/>
          <p:nvPr>
            <p:ph idx="1" type="body"/>
          </p:nvPr>
        </p:nvSpPr>
        <p:spPr>
          <a:xfrm>
            <a:off x="0" y="1825625"/>
            <a:ext cx="121920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Play"/>
              <a:buAutoNum type="arabicPeriod"/>
            </a:pPr>
            <a:r>
              <a:rPr lang="zh-TW">
                <a:solidFill>
                  <a:srgbClr val="0D0D0D"/>
                </a:solidFill>
              </a:rPr>
              <a:t>对于／关于气候变化的问题，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他们开了一场</a:t>
            </a:r>
            <a:r>
              <a:rPr lang="zh-TW">
                <a:solidFill>
                  <a:srgbClr val="0D0D0D"/>
                </a:solidFill>
              </a:rPr>
              <a:t>研讨会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。         （答案：关于）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Play"/>
              <a:buAutoNum type="arabicPeriod"/>
            </a:pPr>
            <a:r>
              <a:rPr lang="zh-TW">
                <a:solidFill>
                  <a:srgbClr val="0D0D0D"/>
                </a:solidFill>
              </a:rPr>
              <a:t>你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对于／关于这个议题</a:t>
            </a:r>
            <a:r>
              <a:rPr lang="zh-TW">
                <a:solidFill>
                  <a:srgbClr val="0D0D0D"/>
                </a:solidFill>
              </a:rPr>
              <a:t>有什么看法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？（答案：</a:t>
            </a:r>
            <a:r>
              <a:rPr lang="zh-TW">
                <a:solidFill>
                  <a:srgbClr val="0D0D0D"/>
                </a:solidFill>
              </a:rPr>
              <a:t>关于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）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Play"/>
              <a:buAutoNum type="arabicPeriod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对于／关于这个计划的细节，</a:t>
            </a:r>
            <a:r>
              <a:rPr lang="zh-TW">
                <a:solidFill>
                  <a:srgbClr val="0D0D0D"/>
                </a:solidFill>
              </a:rPr>
              <a:t>我们需要更进一步的讨论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。（答案：</a:t>
            </a:r>
            <a:r>
              <a:rPr lang="zh-TW">
                <a:solidFill>
                  <a:srgbClr val="0D0D0D"/>
                </a:solidFill>
              </a:rPr>
              <a:t>对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于）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Play"/>
              <a:buAutoNum type="arabicPeriod"/>
            </a:pPr>
            <a:r>
              <a:rPr lang="zh-TW">
                <a:solidFill>
                  <a:srgbClr val="0D0D0D"/>
                </a:solidFill>
              </a:rPr>
              <a:t>关于捷克的饮食文化，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这本书提供了许多有趣的信息。（答案：关于）</a:t>
            </a:r>
            <a:endParaRPr/>
          </a:p>
        </p:txBody>
      </p:sp>
      <p:sp>
        <p:nvSpPr>
          <p:cNvPr id="1365" name="Google Shape;1365;p138"/>
          <p:cNvSpPr txBox="1"/>
          <p:nvPr/>
        </p:nvSpPr>
        <p:spPr>
          <a:xfrm>
            <a:off x="2029111" y="138446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</a:t>
            </a:r>
            <a:endParaRPr/>
          </a:p>
        </p:txBody>
      </p:sp>
      <p:sp>
        <p:nvSpPr>
          <p:cNvPr id="1366" name="Google Shape;1366;p138"/>
          <p:cNvSpPr txBox="1"/>
          <p:nvPr/>
        </p:nvSpPr>
        <p:spPr>
          <a:xfrm>
            <a:off x="5283431" y="138446"/>
            <a:ext cx="14173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V.S</a:t>
            </a:r>
            <a:endParaRPr/>
          </a:p>
        </p:txBody>
      </p:sp>
      <p:sp>
        <p:nvSpPr>
          <p:cNvPr id="1367" name="Google Shape;1367;p138"/>
          <p:cNvSpPr txBox="1"/>
          <p:nvPr/>
        </p:nvSpPr>
        <p:spPr>
          <a:xfrm>
            <a:off x="7978141" y="138446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关于</a:t>
            </a:r>
            <a:endParaRPr/>
          </a:p>
        </p:txBody>
      </p:sp>
      <p:sp>
        <p:nvSpPr>
          <p:cNvPr id="1368" name="Google Shape;1368;p138"/>
          <p:cNvSpPr/>
          <p:nvPr/>
        </p:nvSpPr>
        <p:spPr>
          <a:xfrm>
            <a:off x="9362692" y="1739215"/>
            <a:ext cx="2530200" cy="6474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138"/>
          <p:cNvSpPr/>
          <p:nvPr/>
        </p:nvSpPr>
        <p:spPr>
          <a:xfrm>
            <a:off x="6089017" y="2732465"/>
            <a:ext cx="2530200" cy="6474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138"/>
          <p:cNvSpPr/>
          <p:nvPr/>
        </p:nvSpPr>
        <p:spPr>
          <a:xfrm>
            <a:off x="9257592" y="3677603"/>
            <a:ext cx="2530200" cy="6474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138"/>
          <p:cNvSpPr/>
          <p:nvPr/>
        </p:nvSpPr>
        <p:spPr>
          <a:xfrm>
            <a:off x="8923892" y="4784565"/>
            <a:ext cx="2530200" cy="6474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1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1377" name="Google Shape;1377;p139"/>
          <p:cNvSpPr txBox="1"/>
          <p:nvPr>
            <p:ph idx="1" type="body"/>
          </p:nvPr>
        </p:nvSpPr>
        <p:spPr>
          <a:xfrm>
            <a:off x="301336" y="1825625"/>
            <a:ext cx="1158932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Play"/>
              <a:buAutoNum type="arabicPeriod"/>
            </a:pPr>
            <a:r>
              <a:rPr lang="zh-TW">
                <a:solidFill>
                  <a:srgbClr val="0D0D0D"/>
                </a:solidFill>
              </a:rPr>
              <a:t>你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对于／关于</a:t>
            </a:r>
            <a:r>
              <a:rPr lang="zh-TW">
                <a:solidFill>
                  <a:srgbClr val="0D0D0D"/>
                </a:solidFill>
              </a:rPr>
              <a:t>自己的未来有没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有什么计划？（答案：对于）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Play"/>
              <a:buAutoNum type="arabicPeriod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对于／关于这个国家的</a:t>
            </a:r>
            <a:r>
              <a:rPr lang="zh-TW">
                <a:solidFill>
                  <a:srgbClr val="0D0D0D"/>
                </a:solidFill>
              </a:rPr>
              <a:t>宗教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，你</a:t>
            </a:r>
            <a:r>
              <a:rPr lang="zh-TW">
                <a:solidFill>
                  <a:srgbClr val="0D0D0D"/>
                </a:solidFill>
              </a:rPr>
              <a:t>了解多少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？（答案：关于）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Play"/>
              <a:buAutoNum type="arabicPeriod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这个</a:t>
            </a:r>
            <a:r>
              <a:rPr lang="zh-TW">
                <a:solidFill>
                  <a:srgbClr val="0D0D0D"/>
                </a:solidFill>
              </a:rPr>
              <a:t>事件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引发了一场对于／关于教育制度</a:t>
            </a:r>
            <a:r>
              <a:rPr lang="zh-TW">
                <a:solidFill>
                  <a:srgbClr val="0D0D0D"/>
                </a:solidFill>
              </a:rPr>
              <a:t>改革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的讨论。（答案：</a:t>
            </a:r>
            <a:r>
              <a:rPr lang="zh-TW">
                <a:solidFill>
                  <a:srgbClr val="0D0D0D"/>
                </a:solidFill>
              </a:rPr>
              <a:t>对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于）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Play"/>
              <a:buAutoNum type="arabicPeriod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对于／关于这个事件的报导</a:t>
            </a:r>
            <a:r>
              <a:rPr lang="zh-TW">
                <a:solidFill>
                  <a:srgbClr val="0D0D0D"/>
                </a:solidFill>
              </a:rPr>
              <a:t>手法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，我们有不同的</a:t>
            </a:r>
            <a:r>
              <a:rPr lang="zh-TW">
                <a:solidFill>
                  <a:srgbClr val="0D0D0D"/>
                </a:solidFill>
              </a:rPr>
              <a:t>意见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（答案：</a:t>
            </a:r>
            <a:r>
              <a:rPr lang="zh-TW">
                <a:solidFill>
                  <a:srgbClr val="0D0D0D"/>
                </a:solidFill>
              </a:rPr>
              <a:t>关于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）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378" name="Google Shape;1378;p139"/>
          <p:cNvSpPr txBox="1"/>
          <p:nvPr/>
        </p:nvSpPr>
        <p:spPr>
          <a:xfrm>
            <a:off x="2029111" y="138446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</a:t>
            </a:r>
            <a:endParaRPr/>
          </a:p>
        </p:txBody>
      </p:sp>
      <p:sp>
        <p:nvSpPr>
          <p:cNvPr id="1379" name="Google Shape;1379;p139"/>
          <p:cNvSpPr txBox="1"/>
          <p:nvPr/>
        </p:nvSpPr>
        <p:spPr>
          <a:xfrm>
            <a:off x="5283431" y="138446"/>
            <a:ext cx="14173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V.S</a:t>
            </a:r>
            <a:endParaRPr/>
          </a:p>
        </p:txBody>
      </p:sp>
      <p:sp>
        <p:nvSpPr>
          <p:cNvPr id="1380" name="Google Shape;1380;p139"/>
          <p:cNvSpPr txBox="1"/>
          <p:nvPr/>
        </p:nvSpPr>
        <p:spPr>
          <a:xfrm>
            <a:off x="7978141" y="138446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关于</a:t>
            </a:r>
            <a:endParaRPr/>
          </a:p>
        </p:txBody>
      </p:sp>
      <p:sp>
        <p:nvSpPr>
          <p:cNvPr id="1381" name="Google Shape;1381;p139"/>
          <p:cNvSpPr/>
          <p:nvPr/>
        </p:nvSpPr>
        <p:spPr>
          <a:xfrm>
            <a:off x="7484530" y="1690690"/>
            <a:ext cx="2530200" cy="6474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139"/>
          <p:cNvSpPr/>
          <p:nvPr/>
        </p:nvSpPr>
        <p:spPr>
          <a:xfrm>
            <a:off x="7484517" y="2643090"/>
            <a:ext cx="2530200" cy="6474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139"/>
          <p:cNvSpPr/>
          <p:nvPr/>
        </p:nvSpPr>
        <p:spPr>
          <a:xfrm>
            <a:off x="9202817" y="3595490"/>
            <a:ext cx="2530200" cy="6474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139"/>
          <p:cNvSpPr/>
          <p:nvPr/>
        </p:nvSpPr>
        <p:spPr>
          <a:xfrm>
            <a:off x="636467" y="5049965"/>
            <a:ext cx="2530200" cy="6474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1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u="sng"/>
              <a:t>名量词重迭 AA代表“每”</a:t>
            </a:r>
            <a:endParaRPr u="sng"/>
          </a:p>
        </p:txBody>
      </p:sp>
      <p:sp>
        <p:nvSpPr>
          <p:cNvPr id="1390" name="Google Shape;1390;p140"/>
          <p:cNvSpPr txBox="1"/>
          <p:nvPr/>
        </p:nvSpPr>
        <p:spPr>
          <a:xfrm>
            <a:off x="640903" y="3200718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名词AA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391" name="Google Shape;1391;p140"/>
          <p:cNvSpPr txBox="1"/>
          <p:nvPr/>
        </p:nvSpPr>
        <p:spPr>
          <a:xfrm>
            <a:off x="6382246" y="1691958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主语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392" name="Google Shape;1392;p140"/>
          <p:cNvSpPr txBox="1"/>
          <p:nvPr/>
        </p:nvSpPr>
        <p:spPr>
          <a:xfrm>
            <a:off x="2840780" y="1691958"/>
            <a:ext cx="2507150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可以当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393" name="Google Shape;1393;p140"/>
          <p:cNvSpPr txBox="1"/>
          <p:nvPr/>
        </p:nvSpPr>
        <p:spPr>
          <a:xfrm>
            <a:off x="5347930" y="3353752"/>
            <a:ext cx="4268510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定语</a:t>
            </a:r>
            <a:b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(attribute of S)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394" name="Google Shape;1394;p140"/>
          <p:cNvSpPr txBox="1"/>
          <p:nvPr/>
        </p:nvSpPr>
        <p:spPr>
          <a:xfrm>
            <a:off x="5347930" y="5015546"/>
            <a:ext cx="4268510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状语</a:t>
            </a:r>
            <a:b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(ADV)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141"/>
          <p:cNvSpPr txBox="1"/>
          <p:nvPr/>
        </p:nvSpPr>
        <p:spPr>
          <a:xfrm>
            <a:off x="48217" y="1327223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00" name="Google Shape;1400;p141"/>
          <p:cNvSpPr txBox="1"/>
          <p:nvPr/>
        </p:nvSpPr>
        <p:spPr>
          <a:xfrm>
            <a:off x="4841544" y="-14347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名词AA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01" name="Google Shape;1401;p141"/>
          <p:cNvSpPr txBox="1"/>
          <p:nvPr/>
        </p:nvSpPr>
        <p:spPr>
          <a:xfrm>
            <a:off x="19068" y="1311215"/>
            <a:ext cx="12172932" cy="2268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我说的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句句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都是实话。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发誓为什么要竖起三根手指，它们代表的分别是什么_腾讯新闻" id="1402" name="Google Shape;1402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1544" y="3429000"/>
            <a:ext cx="2457450" cy="18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42"/>
          <p:cNvSpPr txBox="1"/>
          <p:nvPr/>
        </p:nvSpPr>
        <p:spPr>
          <a:xfrm>
            <a:off x="48217" y="1327223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08" name="Google Shape;1408;p142"/>
          <p:cNvSpPr txBox="1"/>
          <p:nvPr/>
        </p:nvSpPr>
        <p:spPr>
          <a:xfrm>
            <a:off x="4991495" y="30164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名词AA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09" name="Google Shape;1409;p142"/>
          <p:cNvSpPr txBox="1"/>
          <p:nvPr/>
        </p:nvSpPr>
        <p:spPr>
          <a:xfrm>
            <a:off x="-29149" y="1174373"/>
            <a:ext cx="12172932" cy="2268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人人都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希望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不用工作也能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变得有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钱。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发财图片-发财高清设计图片素材大全-摄图网" id="1410" name="Google Shape;1410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7088" y="2821278"/>
            <a:ext cx="3821430" cy="4036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43"/>
          <p:cNvSpPr txBox="1"/>
          <p:nvPr/>
        </p:nvSpPr>
        <p:spPr>
          <a:xfrm>
            <a:off x="96434" y="2485683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16" name="Google Shape;1416;p143"/>
          <p:cNvSpPr txBox="1"/>
          <p:nvPr/>
        </p:nvSpPr>
        <p:spPr>
          <a:xfrm>
            <a:off x="4991495" y="30164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名词AA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17" name="Google Shape;1417;p143"/>
          <p:cNvSpPr txBox="1"/>
          <p:nvPr/>
        </p:nvSpPr>
        <p:spPr>
          <a:xfrm>
            <a:off x="-29149" y="1174373"/>
            <a:ext cx="12172932" cy="2268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经常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看新闻，事事都会关心。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這樣看新聞，讓你成為媒體無法洗腦的人－非讀BOOK｜商周" id="1418" name="Google Shape;1418;p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1467" y="2920585"/>
            <a:ext cx="590550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全部.N</a:t>
            </a:r>
            <a:br>
              <a:rPr lang="zh-TW" sz="5400"/>
            </a:br>
            <a:endParaRPr sz="5400"/>
          </a:p>
        </p:txBody>
      </p:sp>
      <p:sp>
        <p:nvSpPr>
          <p:cNvPr id="195" name="Google Shape;195;p15"/>
          <p:cNvSpPr txBox="1"/>
          <p:nvPr/>
        </p:nvSpPr>
        <p:spPr>
          <a:xfrm>
            <a:off x="609611" y="1160122"/>
            <a:ext cx="1097277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在这所学校的规定中，只有一条是死的。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学校建筑素材-学校建筑图片-学校建筑素材图片下载-觅知网" id="196" name="Google Shape;19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8261" y="2971049"/>
            <a:ext cx="5182602" cy="388695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5"/>
          <p:cNvSpPr txBox="1"/>
          <p:nvPr/>
        </p:nvSpPr>
        <p:spPr>
          <a:xfrm>
            <a:off x="633173" y="2485685"/>
            <a:ext cx="1097277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1.期末考试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必须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及格，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除非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退学，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否则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不能重考。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144"/>
          <p:cNvSpPr txBox="1"/>
          <p:nvPr/>
        </p:nvSpPr>
        <p:spPr>
          <a:xfrm>
            <a:off x="48217" y="1327223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25" name="Google Shape;1425;p144"/>
          <p:cNvSpPr txBox="1"/>
          <p:nvPr/>
        </p:nvSpPr>
        <p:spPr>
          <a:xfrm>
            <a:off x="4991495" y="30164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名词AA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26" name="Google Shape;1426;p144"/>
          <p:cNvSpPr txBox="1"/>
          <p:nvPr/>
        </p:nvSpPr>
        <p:spPr>
          <a:xfrm>
            <a:off x="-29149" y="1174373"/>
            <a:ext cx="12172932" cy="2268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这条路每一年都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发生车祸。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車禍發生時，不知道這3件事就完蛋了！比叫警察更重要的事是... - 今周刊" id="1427" name="Google Shape;1427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3240" y="2740514"/>
            <a:ext cx="5547360" cy="416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45"/>
          <p:cNvSpPr txBox="1"/>
          <p:nvPr/>
        </p:nvSpPr>
        <p:spPr>
          <a:xfrm>
            <a:off x="48217" y="1327223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33" name="Google Shape;1433;p145"/>
          <p:cNvSpPr txBox="1"/>
          <p:nvPr/>
        </p:nvSpPr>
        <p:spPr>
          <a:xfrm>
            <a:off x="4991495" y="30164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名词AA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34" name="Google Shape;1434;p145"/>
          <p:cNvSpPr txBox="1"/>
          <p:nvPr/>
        </p:nvSpPr>
        <p:spPr>
          <a:xfrm>
            <a:off x="-29149" y="1174373"/>
            <a:ext cx="12172932" cy="2268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还是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律师时，每一个人都想请他帮忙。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法律Q&amp;A｜英國御用大律師「QC」改稱「KC」 收費未必貴過本地「天價」資深大律師英國御用大律師來港辦案5問5答(09:30) - 20221125  - 熱點- 即時新聞- 明報新聞網" id="1435" name="Google Shape;1435;p145"/>
          <p:cNvPicPr preferRelativeResize="0"/>
          <p:nvPr/>
        </p:nvPicPr>
        <p:blipFill rotWithShape="1">
          <a:blip r:embed="rId3">
            <a:alphaModFix/>
          </a:blip>
          <a:srcRect b="0" l="0" r="66635" t="0"/>
          <a:stretch/>
        </p:blipFill>
        <p:spPr>
          <a:xfrm>
            <a:off x="4725043" y="2624282"/>
            <a:ext cx="2664548" cy="4203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146"/>
          <p:cNvSpPr/>
          <p:nvPr/>
        </p:nvSpPr>
        <p:spPr>
          <a:xfrm>
            <a:off x="2760079" y="456565"/>
            <a:ext cx="6156960" cy="1325563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rgbClr val="AA522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Reduplication of M word</a:t>
            </a:r>
            <a:endParaRPr sz="4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146"/>
          <p:cNvSpPr txBox="1"/>
          <p:nvPr/>
        </p:nvSpPr>
        <p:spPr>
          <a:xfrm>
            <a:off x="-60949" y="1652550"/>
            <a:ext cx="6577500" cy="14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这家店</a:t>
            </a:r>
            <a:r>
              <a:rPr lang="zh-TW" sz="4000">
                <a:solidFill>
                  <a:srgbClr val="FF0000"/>
                </a:solidFill>
                <a:latin typeface="Play"/>
                <a:ea typeface="Play"/>
                <a:cs typeface="Play"/>
                <a:sym typeface="Play"/>
              </a:rPr>
              <a:t>每件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衣服都很漂亮。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42" name="Google Shape;1442;p146"/>
          <p:cNvSpPr txBox="1"/>
          <p:nvPr/>
        </p:nvSpPr>
        <p:spPr>
          <a:xfrm>
            <a:off x="4853354" y="2361688"/>
            <a:ext cx="7142165" cy="1418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这家店</a:t>
            </a:r>
            <a:r>
              <a:rPr lang="zh-TW" sz="4000">
                <a:solidFill>
                  <a:srgbClr val="FF0000"/>
                </a:solidFill>
                <a:latin typeface="Play"/>
                <a:ea typeface="Play"/>
                <a:cs typeface="Play"/>
                <a:sym typeface="Play"/>
              </a:rPr>
              <a:t>件件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衣服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都很漂亮。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梦见新衣服是什么意思预兆- 原版周公解梦大全" id="1443" name="Google Shape;1443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8816" y="3856928"/>
            <a:ext cx="4664905" cy="3047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147"/>
          <p:cNvSpPr/>
          <p:nvPr/>
        </p:nvSpPr>
        <p:spPr>
          <a:xfrm>
            <a:off x="2760079" y="456565"/>
            <a:ext cx="6156960" cy="1325563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rgbClr val="AA522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Reduplication of M word</a:t>
            </a:r>
            <a:endParaRPr sz="4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147"/>
          <p:cNvSpPr txBox="1"/>
          <p:nvPr/>
        </p:nvSpPr>
        <p:spPr>
          <a:xfrm>
            <a:off x="0" y="1933259"/>
            <a:ext cx="4761853" cy="1418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</a:t>
            </a:r>
            <a:r>
              <a:rPr lang="zh-TW" sz="4000">
                <a:solidFill>
                  <a:srgbClr val="FF0000"/>
                </a:solidFill>
                <a:latin typeface="Play"/>
                <a:ea typeface="Play"/>
                <a:cs typeface="Play"/>
                <a:sym typeface="Play"/>
              </a:rPr>
              <a:t>顿顿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都吃得很多。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50" name="Google Shape;1450;p147"/>
          <p:cNvSpPr txBox="1"/>
          <p:nvPr/>
        </p:nvSpPr>
        <p:spPr>
          <a:xfrm>
            <a:off x="6840912" y="1931990"/>
            <a:ext cx="4761853" cy="1418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</a:t>
            </a:r>
            <a:r>
              <a:rPr lang="zh-TW" sz="4000">
                <a:solidFill>
                  <a:srgbClr val="FF0000"/>
                </a:solidFill>
                <a:latin typeface="Play"/>
                <a:ea typeface="Play"/>
                <a:cs typeface="Play"/>
                <a:sym typeface="Play"/>
              </a:rPr>
              <a:t>每顿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都吃得很多。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小朋友吃東西別看胖胖卡通人物" id="1451" name="Google Shape;1451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0267" y="4019550"/>
            <a:ext cx="3810000" cy="283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148"/>
          <p:cNvSpPr txBox="1"/>
          <p:nvPr/>
        </p:nvSpPr>
        <p:spPr>
          <a:xfrm>
            <a:off x="1341120" y="1904048"/>
            <a:ext cx="9509759" cy="1418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他每一天都会自己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做饭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自己煮飯怎麼省？網曝秘訣：不用兩百吃一週│省錢│健康│PTT│TVBS新聞網" id="1457" name="Google Shape;1457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9199" y="3322320"/>
            <a:ext cx="6156960" cy="3461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149"/>
          <p:cNvSpPr txBox="1"/>
          <p:nvPr/>
        </p:nvSpPr>
        <p:spPr>
          <a:xfrm>
            <a:off x="1341120" y="1904048"/>
            <a:ext cx="9509759" cy="1418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春节的时候每一家都会吃年夜饭。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過年啦！你知道為什麼新年叫「除夕」嗎？ - 桃園電子報" id="1463" name="Google Shape;1463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9171" y="3511807"/>
            <a:ext cx="4384190" cy="3288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相反</a:t>
            </a:r>
            <a:endParaRPr/>
          </a:p>
        </p:txBody>
      </p:sp>
      <p:sp>
        <p:nvSpPr>
          <p:cNvPr id="1470" name="Google Shape;1470;p150"/>
          <p:cNvSpPr txBox="1"/>
          <p:nvPr/>
        </p:nvSpPr>
        <p:spPr>
          <a:xfrm>
            <a:off x="48217" y="1327223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71" name="Google Shape;1471;p150"/>
          <p:cNvSpPr txBox="1"/>
          <p:nvPr/>
        </p:nvSpPr>
        <p:spPr>
          <a:xfrm>
            <a:off x="4996061" y="2842035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相反</a:t>
            </a:r>
            <a:endParaRPr/>
          </a:p>
        </p:txBody>
      </p:sp>
      <p:sp>
        <p:nvSpPr>
          <p:cNvPr id="1472" name="Google Shape;1472;p150"/>
          <p:cNvSpPr txBox="1"/>
          <p:nvPr/>
        </p:nvSpPr>
        <p:spPr>
          <a:xfrm>
            <a:off x="1422201" y="2842035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73" name="Google Shape;1473;p150"/>
          <p:cNvSpPr txBox="1"/>
          <p:nvPr/>
        </p:nvSpPr>
        <p:spPr>
          <a:xfrm>
            <a:off x="8813601" y="2842035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B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74" name="Google Shape;1474;p150"/>
          <p:cNvSpPr txBox="1"/>
          <p:nvPr/>
        </p:nvSpPr>
        <p:spPr>
          <a:xfrm>
            <a:off x="3443918" y="2652785"/>
            <a:ext cx="1795823" cy="22688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75" name="Google Shape;1475;p150"/>
          <p:cNvSpPr txBox="1"/>
          <p:nvPr/>
        </p:nvSpPr>
        <p:spPr>
          <a:xfrm>
            <a:off x="7017779" y="2652785"/>
            <a:ext cx="1795823" cy="22688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76" name="Google Shape;1476;p150"/>
          <p:cNvSpPr txBox="1"/>
          <p:nvPr/>
        </p:nvSpPr>
        <p:spPr>
          <a:xfrm>
            <a:off x="-59712" y="1237840"/>
            <a:ext cx="1795823" cy="22688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1.</a:t>
            </a:r>
            <a:endParaRPr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151"/>
          <p:cNvSpPr txBox="1"/>
          <p:nvPr/>
        </p:nvSpPr>
        <p:spPr>
          <a:xfrm>
            <a:off x="48217" y="1327223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82" name="Google Shape;1482;p151"/>
          <p:cNvSpPr txBox="1"/>
          <p:nvPr/>
        </p:nvSpPr>
        <p:spPr>
          <a:xfrm>
            <a:off x="4996061" y="153293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相反</a:t>
            </a:r>
            <a:endParaRPr/>
          </a:p>
        </p:txBody>
      </p:sp>
      <p:sp>
        <p:nvSpPr>
          <p:cNvPr id="1483" name="Google Shape;1483;p151"/>
          <p:cNvSpPr txBox="1"/>
          <p:nvPr/>
        </p:nvSpPr>
        <p:spPr>
          <a:xfrm>
            <a:off x="19068" y="1311215"/>
            <a:ext cx="12172932" cy="2268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我以为这本书会很有趣，相反，我发现它很无聊。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84" name="Google Shape;1484;p151"/>
          <p:cNvSpPr txBox="1"/>
          <p:nvPr/>
        </p:nvSpPr>
        <p:spPr>
          <a:xfrm>
            <a:off x="2806657" y="-479691"/>
            <a:ext cx="1795823" cy="22688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1.</a:t>
            </a:r>
            <a:endParaRPr/>
          </a:p>
        </p:txBody>
      </p:sp>
      <p:pic>
        <p:nvPicPr>
          <p:cNvPr id="1485" name="Google Shape;1485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5584" y="2783442"/>
            <a:ext cx="3240831" cy="392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152"/>
          <p:cNvSpPr txBox="1"/>
          <p:nvPr/>
        </p:nvSpPr>
        <p:spPr>
          <a:xfrm>
            <a:off x="48217" y="1327223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92" name="Google Shape;1492;p152"/>
          <p:cNvSpPr txBox="1"/>
          <p:nvPr/>
        </p:nvSpPr>
        <p:spPr>
          <a:xfrm>
            <a:off x="4996061" y="153293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相反</a:t>
            </a:r>
            <a:endParaRPr/>
          </a:p>
        </p:txBody>
      </p:sp>
      <p:sp>
        <p:nvSpPr>
          <p:cNvPr id="1493" name="Google Shape;1493;p152"/>
          <p:cNvSpPr txBox="1"/>
          <p:nvPr/>
        </p:nvSpPr>
        <p:spPr>
          <a:xfrm>
            <a:off x="19068" y="1311215"/>
            <a:ext cx="12172932" cy="2268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她觉得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环保团体的破坏行为不会引起社会的共鸣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，相反，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只会引起社会的反感。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94" name="Google Shape;1494;p152"/>
          <p:cNvSpPr txBox="1"/>
          <p:nvPr/>
        </p:nvSpPr>
        <p:spPr>
          <a:xfrm>
            <a:off x="2806657" y="-479691"/>
            <a:ext cx="1795823" cy="22688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1.</a:t>
            </a:r>
            <a:endParaRPr/>
          </a:p>
        </p:txBody>
      </p:sp>
      <p:pic>
        <p:nvPicPr>
          <p:cNvPr descr="如何理性的思考未來？ - 大人學" id="1495" name="Google Shape;1495;p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9460" y="3180330"/>
            <a:ext cx="5334000" cy="35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153"/>
          <p:cNvSpPr txBox="1"/>
          <p:nvPr/>
        </p:nvSpPr>
        <p:spPr>
          <a:xfrm>
            <a:off x="48217" y="1327223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01" name="Google Shape;1501;p153"/>
          <p:cNvSpPr txBox="1"/>
          <p:nvPr/>
        </p:nvSpPr>
        <p:spPr>
          <a:xfrm>
            <a:off x="4996061" y="153293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相反</a:t>
            </a:r>
            <a:endParaRPr/>
          </a:p>
        </p:txBody>
      </p:sp>
      <p:sp>
        <p:nvSpPr>
          <p:cNvPr id="1502" name="Google Shape;1502;p153"/>
          <p:cNvSpPr txBox="1"/>
          <p:nvPr/>
        </p:nvSpPr>
        <p:spPr>
          <a:xfrm>
            <a:off x="19068" y="1311215"/>
            <a:ext cx="12172932" cy="2268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他觉得一场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精彩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的演讲能够引起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观众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的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共鸣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相反，一场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失败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的演讲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不但无法引起观众的注意，甚至会引起观众的反感。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03" name="Google Shape;1503;p153"/>
          <p:cNvSpPr txBox="1"/>
          <p:nvPr/>
        </p:nvSpPr>
        <p:spPr>
          <a:xfrm>
            <a:off x="2806657" y="-479691"/>
            <a:ext cx="1795823" cy="22688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1.</a:t>
            </a:r>
            <a:endParaRPr/>
          </a:p>
        </p:txBody>
      </p:sp>
      <p:pic>
        <p:nvPicPr>
          <p:cNvPr descr="準備300 人演講的訣竅| 演講技巧與溝通工作坊| 新思惟國際" id="1504" name="Google Shape;1504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2612" y="3297625"/>
            <a:ext cx="7706775" cy="356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bf0977ba06_1_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chemeClr val="accent2"/>
                </a:highlight>
              </a:rPr>
              <a:t>全部</a:t>
            </a:r>
            <a:r>
              <a:rPr lang="zh-TW"/>
              <a:t> n all whole</a:t>
            </a:r>
            <a:endParaRPr/>
          </a:p>
        </p:txBody>
      </p:sp>
      <p:sp>
        <p:nvSpPr>
          <p:cNvPr id="204" name="Google Shape;204;g2bf0977ba06_1_1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不是全部的人对于同一件事都有相同的看法。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一旦被发现考试作弊，所有成绩全部无效。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154"/>
          <p:cNvSpPr txBox="1"/>
          <p:nvPr/>
        </p:nvSpPr>
        <p:spPr>
          <a:xfrm>
            <a:off x="962850" y="1610225"/>
            <a:ext cx="10266300" cy="42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你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现在的大学生活和你理想中的大学生活一样吗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?</a:t>
            </a:r>
            <a:endParaRPr/>
          </a:p>
        </p:txBody>
      </p:sp>
      <p:sp>
        <p:nvSpPr>
          <p:cNvPr id="1510" name="Google Shape;1510;p154"/>
          <p:cNvSpPr txBox="1"/>
          <p:nvPr/>
        </p:nvSpPr>
        <p:spPr>
          <a:xfrm>
            <a:off x="4996061" y="153293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相反</a:t>
            </a:r>
            <a:endParaRPr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155"/>
          <p:cNvSpPr txBox="1"/>
          <p:nvPr/>
        </p:nvSpPr>
        <p:spPr>
          <a:xfrm>
            <a:off x="48217" y="1327223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17" name="Google Shape;1517;p155"/>
          <p:cNvSpPr txBox="1"/>
          <p:nvPr/>
        </p:nvSpPr>
        <p:spPr>
          <a:xfrm>
            <a:off x="4996061" y="153293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相反</a:t>
            </a:r>
            <a:endParaRPr/>
          </a:p>
        </p:txBody>
      </p:sp>
      <p:sp>
        <p:nvSpPr>
          <p:cNvPr id="1518" name="Google Shape;1518;p155"/>
          <p:cNvSpPr txBox="1"/>
          <p:nvPr/>
        </p:nvSpPr>
        <p:spPr>
          <a:xfrm>
            <a:off x="19068" y="1311215"/>
            <a:ext cx="12172932" cy="2268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他们俩的性格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完全相反，一个外向，一个内向。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19" name="Google Shape;1519;p155"/>
          <p:cNvSpPr txBox="1"/>
          <p:nvPr/>
        </p:nvSpPr>
        <p:spPr>
          <a:xfrm>
            <a:off x="2806657" y="-479691"/>
            <a:ext cx="1795823" cy="22688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2.</a:t>
            </a:r>
            <a:endParaRPr/>
          </a:p>
        </p:txBody>
      </p:sp>
      <p:pic>
        <p:nvPicPr>
          <p:cNvPr descr="性格: 內向外向，根本不同！ | Ideas and Thoughts of Keith To 拙劣迂愚" id="1520" name="Google Shape;1520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6657" y="3150560"/>
            <a:ext cx="5986021" cy="3367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156"/>
          <p:cNvSpPr txBox="1"/>
          <p:nvPr/>
        </p:nvSpPr>
        <p:spPr>
          <a:xfrm>
            <a:off x="48217" y="1327223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26" name="Google Shape;1526;p156"/>
          <p:cNvSpPr txBox="1"/>
          <p:nvPr/>
        </p:nvSpPr>
        <p:spPr>
          <a:xfrm>
            <a:off x="4996061" y="153293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相反</a:t>
            </a:r>
            <a:endParaRPr/>
          </a:p>
        </p:txBody>
      </p:sp>
      <p:sp>
        <p:nvSpPr>
          <p:cNvPr id="1527" name="Google Shape;1527;p156"/>
          <p:cNvSpPr txBox="1"/>
          <p:nvPr/>
        </p:nvSpPr>
        <p:spPr>
          <a:xfrm>
            <a:off x="19068" y="1311215"/>
            <a:ext cx="12172932" cy="2268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他们俩的思考方向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完全相反。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28" name="Google Shape;1528;p156"/>
          <p:cNvSpPr txBox="1"/>
          <p:nvPr/>
        </p:nvSpPr>
        <p:spPr>
          <a:xfrm>
            <a:off x="2806657" y="-479691"/>
            <a:ext cx="1795823" cy="22688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2.</a:t>
            </a:r>
            <a:endParaRPr/>
          </a:p>
        </p:txBody>
      </p:sp>
      <p:pic>
        <p:nvPicPr>
          <p:cNvPr descr="深度剖析《吐槽大会》的“常客”，柏拉图和亚里士多德到底有怎样的分歧？_腾讯新闻" id="1529" name="Google Shape;1529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595" y="3580092"/>
            <a:ext cx="4057883" cy="2700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157"/>
          <p:cNvSpPr txBox="1"/>
          <p:nvPr/>
        </p:nvSpPr>
        <p:spPr>
          <a:xfrm>
            <a:off x="698849" y="1327200"/>
            <a:ext cx="10794300" cy="42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在做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小组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作业的时候，如果有人跟你有相反的意见，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你会怎么办呢?</a:t>
            </a:r>
            <a:endParaRPr sz="3600"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2bfa49383fb_0_286"/>
          <p:cNvSpPr txBox="1"/>
          <p:nvPr>
            <p:ph type="title"/>
          </p:nvPr>
        </p:nvSpPr>
        <p:spPr>
          <a:xfrm>
            <a:off x="838200" y="27661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操练课</a:t>
            </a:r>
            <a:endParaRPr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2bfa49383fb_0_14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配对</a:t>
            </a:r>
            <a:endParaRPr/>
          </a:p>
        </p:txBody>
      </p:sp>
      <p:sp>
        <p:nvSpPr>
          <p:cNvPr id="1546" name="Google Shape;1546;g2bfa49383fb_0_144"/>
          <p:cNvSpPr txBox="1"/>
          <p:nvPr/>
        </p:nvSpPr>
        <p:spPr>
          <a:xfrm>
            <a:off x="838200" y="16908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引起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47" name="Google Shape;1547;g2bfa49383fb_0_144"/>
          <p:cNvSpPr txBox="1"/>
          <p:nvPr/>
        </p:nvSpPr>
        <p:spPr>
          <a:xfrm>
            <a:off x="679350" y="5921425"/>
            <a:ext cx="180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节约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48" name="Google Shape;1548;g2bfa49383fb_0_144"/>
          <p:cNvSpPr txBox="1"/>
          <p:nvPr/>
        </p:nvSpPr>
        <p:spPr>
          <a:xfrm>
            <a:off x="838200" y="3806113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友好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49" name="Google Shape;1549;g2bfa49383fb_0_144"/>
          <p:cNvSpPr txBox="1"/>
          <p:nvPr/>
        </p:nvSpPr>
        <p:spPr>
          <a:xfrm>
            <a:off x="838200" y="27484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误会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50" name="Google Shape;1550;g2bfa49383fb_0_144"/>
          <p:cNvSpPr txBox="1"/>
          <p:nvPr/>
        </p:nvSpPr>
        <p:spPr>
          <a:xfrm>
            <a:off x="725250" y="4863763"/>
            <a:ext cx="1710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事半功倍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51" name="Google Shape;1551;g2bfa49383fb_0_144"/>
          <p:cNvSpPr txBox="1"/>
          <p:nvPr/>
        </p:nvSpPr>
        <p:spPr>
          <a:xfrm>
            <a:off x="6155050" y="38061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意见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52" name="Google Shape;1552;g2bfa49383fb_0_144"/>
          <p:cNvSpPr txBox="1"/>
          <p:nvPr/>
        </p:nvSpPr>
        <p:spPr>
          <a:xfrm>
            <a:off x="9869100" y="59214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opinion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53" name="Google Shape;1553;g2bfa49383fb_0_144"/>
          <p:cNvSpPr txBox="1"/>
          <p:nvPr/>
        </p:nvSpPr>
        <p:spPr>
          <a:xfrm>
            <a:off x="6155050" y="4863763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仔细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54" name="Google Shape;1554;g2bfa49383fb_0_144"/>
          <p:cNvSpPr txBox="1"/>
          <p:nvPr/>
        </p:nvSpPr>
        <p:spPr>
          <a:xfrm>
            <a:off x="6155050" y="27484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任务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55" name="Google Shape;1555;g2bfa49383fb_0_144"/>
          <p:cNvSpPr txBox="1"/>
          <p:nvPr/>
        </p:nvSpPr>
        <p:spPr>
          <a:xfrm>
            <a:off x="4670350" y="16908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friendly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56" name="Google Shape;1556;g2bfa49383fb_0_144"/>
          <p:cNvSpPr txBox="1"/>
          <p:nvPr/>
        </p:nvSpPr>
        <p:spPr>
          <a:xfrm>
            <a:off x="6155050" y="16908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力气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57" name="Google Shape;1557;g2bfa49383fb_0_144"/>
          <p:cNvSpPr txBox="1"/>
          <p:nvPr/>
        </p:nvSpPr>
        <p:spPr>
          <a:xfrm>
            <a:off x="4670350" y="27484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save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58" name="Google Shape;1558;g2bfa49383fb_0_144"/>
          <p:cNvSpPr txBox="1"/>
          <p:nvPr/>
        </p:nvSpPr>
        <p:spPr>
          <a:xfrm>
            <a:off x="4670350" y="38061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cause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59" name="Google Shape;1559;g2bfa49383fb_0_144"/>
          <p:cNvSpPr txBox="1"/>
          <p:nvPr/>
        </p:nvSpPr>
        <p:spPr>
          <a:xfrm>
            <a:off x="4351750" y="4863775"/>
            <a:ext cx="212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chemeClr val="dk1"/>
                </a:solidFill>
              </a:rPr>
              <a:t>misunderstanding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560" name="Google Shape;1560;g2bfa49383fb_0_144"/>
          <p:cNvSpPr txBox="1"/>
          <p:nvPr/>
        </p:nvSpPr>
        <p:spPr>
          <a:xfrm>
            <a:off x="4351750" y="5637175"/>
            <a:ext cx="21219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to achieve twice the result with half the effort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561" name="Google Shape;1561;g2bfa49383fb_0_144"/>
          <p:cNvSpPr txBox="1"/>
          <p:nvPr/>
        </p:nvSpPr>
        <p:spPr>
          <a:xfrm>
            <a:off x="9869100" y="169082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task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62" name="Google Shape;1562;g2bfa49383fb_0_144"/>
          <p:cNvSpPr txBox="1"/>
          <p:nvPr/>
        </p:nvSpPr>
        <p:spPr>
          <a:xfrm>
            <a:off x="9869100" y="27484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careful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63" name="Google Shape;1563;g2bfa49383fb_0_144"/>
          <p:cNvSpPr txBox="1"/>
          <p:nvPr/>
        </p:nvSpPr>
        <p:spPr>
          <a:xfrm>
            <a:off x="9869100" y="3806113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effort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64" name="Google Shape;1564;g2bfa49383fb_0_144"/>
          <p:cNvSpPr txBox="1"/>
          <p:nvPr/>
        </p:nvSpPr>
        <p:spPr>
          <a:xfrm>
            <a:off x="6155050" y="5921413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highlight>
                  <a:srgbClr val="FFFF00"/>
                </a:highlight>
              </a:rPr>
              <a:t>相反</a:t>
            </a:r>
            <a:endParaRPr sz="2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65" name="Google Shape;1565;g2bfa49383fb_0_144"/>
          <p:cNvSpPr txBox="1"/>
          <p:nvPr/>
        </p:nvSpPr>
        <p:spPr>
          <a:xfrm>
            <a:off x="9710250" y="4863775"/>
            <a:ext cx="180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opposite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2bfa49383fb_0_269"/>
          <p:cNvSpPr txBox="1"/>
          <p:nvPr>
            <p:ph type="title"/>
          </p:nvPr>
        </p:nvSpPr>
        <p:spPr>
          <a:xfrm>
            <a:off x="838200" y="0"/>
            <a:ext cx="10515600" cy="85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填空</a:t>
            </a:r>
            <a:endParaRPr/>
          </a:p>
        </p:txBody>
      </p:sp>
      <p:sp>
        <p:nvSpPr>
          <p:cNvPr id="1572" name="Google Shape;1572;g2bfa49383fb_0_269"/>
          <p:cNvSpPr txBox="1"/>
          <p:nvPr/>
        </p:nvSpPr>
        <p:spPr>
          <a:xfrm>
            <a:off x="668700" y="856800"/>
            <a:ext cx="10854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引起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误会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友好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事半功倍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节约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力气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任务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意见</a:t>
            </a:r>
            <a:r>
              <a:rPr lang="zh-TW" sz="2800">
                <a:solidFill>
                  <a:schemeClr val="dk1"/>
                </a:solidFill>
              </a:rPr>
              <a:t> / </a:t>
            </a:r>
            <a:r>
              <a:rPr lang="zh-TW" sz="2800">
                <a:solidFill>
                  <a:schemeClr val="dk1"/>
                </a:solidFill>
              </a:rPr>
              <a:t>仔细 / 相反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73" name="Google Shape;1573;g2bfa49383fb_0_269"/>
          <p:cNvSpPr txBox="1"/>
          <p:nvPr/>
        </p:nvSpPr>
        <p:spPr>
          <a:xfrm>
            <a:off x="589950" y="1395600"/>
            <a:ext cx="11012100" cy="54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你们离开教室时记得关灯，</a:t>
            </a:r>
            <a:r>
              <a:rPr lang="zh-TW" sz="2800">
                <a:solidFill>
                  <a:schemeClr val="dk1"/>
                </a:solidFill>
              </a:rPr>
              <a:t>____电</a:t>
            </a:r>
            <a:r>
              <a:rPr lang="zh-TW" sz="2800">
                <a:solidFill>
                  <a:schemeClr val="dk1"/>
                </a:solidFill>
              </a:rPr>
              <a:t>源</a:t>
            </a:r>
            <a:r>
              <a:rPr lang="zh-TW" sz="2800">
                <a:solidFill>
                  <a:schemeClr val="dk1"/>
                </a:solidFill>
              </a:rPr>
              <a:t>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如果你们对于这门课有什么</a:t>
            </a:r>
            <a:r>
              <a:rPr lang="zh-TW" sz="2800">
                <a:solidFill>
                  <a:schemeClr val="dk1"/>
                </a:solidFill>
              </a:rPr>
              <a:t>____，</a:t>
            </a:r>
            <a:r>
              <a:rPr lang="zh-TW" sz="2800">
                <a:solidFill>
                  <a:schemeClr val="dk1"/>
                </a:solidFill>
              </a:rPr>
              <a:t>请直接告诉老师</a:t>
            </a:r>
            <a:r>
              <a:rPr lang="zh-TW" sz="2800">
                <a:solidFill>
                  <a:schemeClr val="dk1"/>
                </a:solidFill>
              </a:rPr>
              <a:t>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我们要尽量和同学保持</a:t>
            </a:r>
            <a:r>
              <a:rPr lang="zh-TW" sz="2800">
                <a:solidFill>
                  <a:schemeClr val="dk1"/>
                </a:solidFill>
              </a:rPr>
              <a:t>____的</a:t>
            </a:r>
            <a:r>
              <a:rPr lang="zh-TW" sz="2800">
                <a:solidFill>
                  <a:schemeClr val="dk1"/>
                </a:solidFill>
              </a:rPr>
              <a:t>关系</a:t>
            </a:r>
            <a:r>
              <a:rPr lang="zh-TW" sz="2800">
                <a:solidFill>
                  <a:schemeClr val="dk1"/>
                </a:solidFill>
              </a:rPr>
              <a:t>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我</a:t>
            </a:r>
            <a:r>
              <a:rPr lang="zh-TW" sz="2800">
                <a:solidFill>
                  <a:schemeClr val="dk1"/>
                </a:solidFill>
              </a:rPr>
              <a:t>高中的中文老师总是给我们布置很多</a:t>
            </a:r>
            <a:r>
              <a:rPr lang="zh-TW" sz="2800">
                <a:solidFill>
                  <a:schemeClr val="dk1"/>
                </a:solidFill>
              </a:rPr>
              <a:t>____，但我们</a:t>
            </a:r>
            <a:r>
              <a:rPr lang="zh-TW" sz="2800">
                <a:solidFill>
                  <a:schemeClr val="dk1"/>
                </a:solidFill>
              </a:rPr>
              <a:t>都不知道这些作业有什么意义</a:t>
            </a:r>
            <a:r>
              <a:rPr lang="zh-TW" sz="2800">
                <a:solidFill>
                  <a:schemeClr val="dk1"/>
                </a:solidFill>
              </a:rPr>
              <a:t>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我</a:t>
            </a:r>
            <a:r>
              <a:rPr lang="zh-TW" sz="2800">
                <a:solidFill>
                  <a:schemeClr val="dk1"/>
                </a:solidFill>
              </a:rPr>
              <a:t>高中的新校长立了很多奇怪的新规矩，____学生的反感。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这里是荒郊野外，你喊得再大声也只是白费____</a:t>
            </a:r>
            <a:r>
              <a:rPr lang="zh-TW" sz="2800">
                <a:solidFill>
                  <a:schemeClr val="dk1"/>
                </a:solidFill>
              </a:rPr>
              <a:t>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我和我哥哥的性格完全____，一个很吵，一个很静。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我们做小组报告的时候必须保持良好的沟通，避免造成</a:t>
            </a:r>
            <a:r>
              <a:rPr lang="zh-TW" sz="2800">
                <a:solidFill>
                  <a:schemeClr val="dk1"/>
                </a:solidFill>
              </a:rPr>
              <a:t>____。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只要我们分工合作就能够</a:t>
            </a:r>
            <a:r>
              <a:rPr lang="zh-TW" sz="2800">
                <a:solidFill>
                  <a:schemeClr val="dk1"/>
                </a:solidFill>
              </a:rPr>
              <a:t>____地</a:t>
            </a:r>
            <a:r>
              <a:rPr lang="zh-TW" sz="2800">
                <a:solidFill>
                  <a:schemeClr val="dk1"/>
                </a:solidFill>
              </a:rPr>
              <a:t>完成这份作业</a:t>
            </a:r>
            <a:r>
              <a:rPr lang="zh-TW" sz="2800">
                <a:solidFill>
                  <a:schemeClr val="dk1"/>
                </a:solidFill>
              </a:rPr>
              <a:t>。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TW" sz="2800">
                <a:solidFill>
                  <a:schemeClr val="dk1"/>
                </a:solidFill>
              </a:rPr>
              <a:t>如果你们在课堂上有什么问题，请____告诉老师。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2bfa49383fb_0_98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…，并且...</a:t>
            </a:r>
            <a:endParaRPr/>
          </a:p>
        </p:txBody>
      </p:sp>
      <p:sp>
        <p:nvSpPr>
          <p:cNvPr id="1580" name="Google Shape;1580;g2bfa49383fb_0_98"/>
          <p:cNvSpPr txBox="1"/>
          <p:nvPr>
            <p:ph type="title"/>
          </p:nvPr>
        </p:nvSpPr>
        <p:spPr>
          <a:xfrm>
            <a:off x="838200" y="55323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今天我们一起____，</a:t>
            </a:r>
            <a:r>
              <a:rPr lang="zh-TW" sz="3600">
                <a:highlight>
                  <a:srgbClr val="FFFF00"/>
                </a:highlight>
              </a:rPr>
              <a:t>并且</a:t>
            </a:r>
            <a:r>
              <a:rPr lang="zh-TW" sz="3600"/>
              <a:t>一起</a:t>
            </a:r>
            <a:r>
              <a:rPr lang="zh-TW" sz="3600"/>
              <a:t>____。</a:t>
            </a:r>
            <a:endParaRPr sz="3600"/>
          </a:p>
        </p:txBody>
      </p:sp>
      <p:pic>
        <p:nvPicPr>
          <p:cNvPr id="1581" name="Google Shape;1581;g2bfa49383fb_0_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850" y="2049150"/>
            <a:ext cx="5225984" cy="348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g2bfa49383fb_0_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834" y="1630500"/>
            <a:ext cx="6106102" cy="390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2bfa49383fb_0_77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…，</a:t>
            </a:r>
            <a:r>
              <a:rPr lang="zh-TW"/>
              <a:t>并且...</a:t>
            </a:r>
            <a:endParaRPr/>
          </a:p>
        </p:txBody>
      </p:sp>
      <p:pic>
        <p:nvPicPr>
          <p:cNvPr id="1589" name="Google Shape;1589;g2bfa49383fb_0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049150"/>
            <a:ext cx="5194750" cy="27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Google Shape;1590;g2bfa49383fb_0_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9375" y="1767525"/>
            <a:ext cx="4984425" cy="33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1" name="Google Shape;1591;g2bfa49383fb_0_77"/>
          <p:cNvSpPr txBox="1"/>
          <p:nvPr>
            <p:ph type="title"/>
          </p:nvPr>
        </p:nvSpPr>
        <p:spPr>
          <a:xfrm>
            <a:off x="1891850" y="1129950"/>
            <a:ext cx="2346000" cy="919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27499"/>
              <a:buNone/>
            </a:pPr>
            <a:r>
              <a:rPr lang="zh-TW" sz="3600"/>
              <a:t>开会 / 讨论</a:t>
            </a:r>
            <a:endParaRPr sz="3600"/>
          </a:p>
        </p:txBody>
      </p:sp>
      <p:sp>
        <p:nvSpPr>
          <p:cNvPr id="1592" name="Google Shape;1592;g2bfa49383fb_0_77"/>
          <p:cNvSpPr txBox="1"/>
          <p:nvPr>
            <p:ph type="title"/>
          </p:nvPr>
        </p:nvSpPr>
        <p:spPr>
          <a:xfrm>
            <a:off x="7688588" y="848325"/>
            <a:ext cx="2346000" cy="919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27499"/>
              <a:buNone/>
            </a:pPr>
            <a:r>
              <a:rPr lang="zh-TW" sz="3600"/>
              <a:t>投票 / 通过</a:t>
            </a:r>
            <a:endParaRPr sz="3600"/>
          </a:p>
        </p:txBody>
      </p:sp>
      <p:sp>
        <p:nvSpPr>
          <p:cNvPr id="1593" name="Google Shape;1593;g2bfa49383fb_0_77"/>
          <p:cNvSpPr txBox="1"/>
          <p:nvPr>
            <p:ph type="title"/>
          </p:nvPr>
        </p:nvSpPr>
        <p:spPr>
          <a:xfrm>
            <a:off x="838200" y="55323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今天我们一起</a:t>
            </a:r>
            <a:r>
              <a:rPr lang="zh-TW" sz="3600"/>
              <a:t>____，</a:t>
            </a:r>
            <a:r>
              <a:rPr lang="zh-TW" sz="3600">
                <a:highlight>
                  <a:srgbClr val="FFFF00"/>
                </a:highlight>
              </a:rPr>
              <a:t>并且</a:t>
            </a:r>
            <a:r>
              <a:rPr lang="zh-TW" sz="3600"/>
              <a:t>____。</a:t>
            </a:r>
            <a:endParaRPr sz="3600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2bfa49383fb_0_111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…，并且...</a:t>
            </a:r>
            <a:endParaRPr/>
          </a:p>
        </p:txBody>
      </p:sp>
      <p:sp>
        <p:nvSpPr>
          <p:cNvPr id="1600" name="Google Shape;1600;g2bfa49383fb_0_111"/>
          <p:cNvSpPr txBox="1"/>
          <p:nvPr>
            <p:ph type="title"/>
          </p:nvPr>
        </p:nvSpPr>
        <p:spPr>
          <a:xfrm>
            <a:off x="838200" y="55323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周末</a:t>
            </a:r>
            <a:r>
              <a:rPr lang="zh-TW" sz="3600"/>
              <a:t>我会和____一起____，</a:t>
            </a:r>
            <a:r>
              <a:rPr lang="zh-TW" sz="3600">
                <a:highlight>
                  <a:srgbClr val="FFFF00"/>
                </a:highlight>
              </a:rPr>
              <a:t>并且</a:t>
            </a:r>
            <a:r>
              <a:rPr lang="zh-TW" sz="3600"/>
              <a:t>____。</a:t>
            </a:r>
            <a:endParaRPr sz="3600"/>
          </a:p>
        </p:txBody>
      </p:sp>
      <p:sp>
        <p:nvSpPr>
          <p:cNvPr id="1601" name="Google Shape;1601;g2bfa49383fb_0_111"/>
          <p:cNvSpPr txBox="1"/>
          <p:nvPr>
            <p:ph type="title"/>
          </p:nvPr>
        </p:nvSpPr>
        <p:spPr>
          <a:xfrm>
            <a:off x="838200" y="27661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周末你会和家人/朋友一起做什么</a:t>
            </a:r>
            <a:r>
              <a:rPr lang="zh-TW" sz="3600"/>
              <a:t>？</a:t>
            </a:r>
            <a:endParaRPr sz="3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全部.N</a:t>
            </a:r>
            <a:br>
              <a:rPr lang="zh-TW" sz="5400"/>
            </a:br>
            <a:endParaRPr sz="5400"/>
          </a:p>
        </p:txBody>
      </p:sp>
      <p:sp>
        <p:nvSpPr>
          <p:cNvPr id="210" name="Google Shape;210;p16"/>
          <p:cNvSpPr txBox="1"/>
          <p:nvPr/>
        </p:nvSpPr>
        <p:spPr>
          <a:xfrm>
            <a:off x="609611" y="1160122"/>
            <a:ext cx="1097277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这间学校的学生全部加起来有480多人。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成功高中升旗典禮縮時攝影- YouTube" id="211" name="Google Shape;21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0695" y="2798344"/>
            <a:ext cx="6817895" cy="3835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2bfa49383fb_0_33"/>
          <p:cNvSpPr txBox="1"/>
          <p:nvPr>
            <p:ph type="title"/>
          </p:nvPr>
        </p:nvSpPr>
        <p:spPr>
          <a:xfrm>
            <a:off x="838200" y="1344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/>
              <a:t>再...也...</a:t>
            </a:r>
            <a:endParaRPr sz="4500"/>
          </a:p>
        </p:txBody>
      </p:sp>
      <p:pic>
        <p:nvPicPr>
          <p:cNvPr id="1608" name="Google Shape;1608;g2bfa49383fb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5238" y="1239850"/>
            <a:ext cx="7001524" cy="43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9" name="Google Shape;1609;g2bfa49383fb_0_33"/>
          <p:cNvSpPr txBox="1"/>
          <p:nvPr>
            <p:ph type="title"/>
          </p:nvPr>
        </p:nvSpPr>
        <p:spPr>
          <a:xfrm>
            <a:off x="838200" y="55323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动画里的人物</a:t>
            </a:r>
            <a:r>
              <a:rPr lang="zh-TW" sz="3600">
                <a:highlight>
                  <a:srgbClr val="FFFF00"/>
                </a:highlight>
              </a:rPr>
              <a:t>再</a:t>
            </a:r>
            <a:r>
              <a:rPr lang="zh-TW" sz="3600"/>
              <a:t>____，</a:t>
            </a:r>
            <a:r>
              <a:rPr lang="zh-TW" sz="3600">
                <a:highlight>
                  <a:srgbClr val="FFFF00"/>
                </a:highlight>
              </a:rPr>
              <a:t>也</a:t>
            </a:r>
            <a:r>
              <a:rPr lang="zh-TW" sz="3600"/>
              <a:t>____。</a:t>
            </a:r>
            <a:endParaRPr sz="3600"/>
          </a:p>
        </p:txBody>
      </p:sp>
      <p:sp>
        <p:nvSpPr>
          <p:cNvPr id="1610" name="Google Shape;1610;g2bfa49383fb_0_33"/>
          <p:cNvSpPr txBox="1"/>
          <p:nvPr>
            <p:ph type="title"/>
          </p:nvPr>
        </p:nvSpPr>
        <p:spPr>
          <a:xfrm>
            <a:off x="838200" y="2766150"/>
            <a:ext cx="16047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厉害</a:t>
            </a:r>
            <a:endParaRPr sz="3600"/>
          </a:p>
        </p:txBody>
      </p:sp>
      <p:sp>
        <p:nvSpPr>
          <p:cNvPr id="1611" name="Google Shape;1611;g2bfa49383fb_0_33"/>
          <p:cNvSpPr txBox="1"/>
          <p:nvPr>
            <p:ph type="title"/>
          </p:nvPr>
        </p:nvSpPr>
        <p:spPr>
          <a:xfrm>
            <a:off x="9596750" y="2833388"/>
            <a:ext cx="16047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虚假</a:t>
            </a:r>
            <a:endParaRPr sz="3600"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g2bfa49383fb_0_46"/>
          <p:cNvSpPr txBox="1"/>
          <p:nvPr>
            <p:ph type="title"/>
          </p:nvPr>
        </p:nvSpPr>
        <p:spPr>
          <a:xfrm>
            <a:off x="838200" y="1344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/>
              <a:t>再...也...</a:t>
            </a:r>
            <a:endParaRPr sz="4500"/>
          </a:p>
        </p:txBody>
      </p:sp>
      <p:sp>
        <p:nvSpPr>
          <p:cNvPr id="1618" name="Google Shape;1618;g2bfa49383fb_0_46"/>
          <p:cNvSpPr txBox="1"/>
          <p:nvPr>
            <p:ph type="title"/>
          </p:nvPr>
        </p:nvSpPr>
        <p:spPr>
          <a:xfrm>
            <a:off x="838200" y="55323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恐怖片</a:t>
            </a:r>
            <a:r>
              <a:rPr lang="zh-TW" sz="3600"/>
              <a:t>里的</a:t>
            </a:r>
            <a:r>
              <a:rPr lang="zh-TW" sz="3600"/>
              <a:t>情节</a:t>
            </a:r>
            <a:r>
              <a:rPr lang="zh-TW" sz="3600">
                <a:highlight>
                  <a:srgbClr val="FFFF00"/>
                </a:highlight>
              </a:rPr>
              <a:t>再</a:t>
            </a:r>
            <a:r>
              <a:rPr lang="zh-TW" sz="3600"/>
              <a:t>____，</a:t>
            </a:r>
            <a:r>
              <a:rPr lang="zh-TW" sz="3600">
                <a:highlight>
                  <a:srgbClr val="FFFF00"/>
                </a:highlight>
              </a:rPr>
              <a:t>也</a:t>
            </a:r>
            <a:r>
              <a:rPr lang="zh-TW" sz="3600"/>
              <a:t>____。</a:t>
            </a:r>
            <a:endParaRPr sz="3600"/>
          </a:p>
        </p:txBody>
      </p:sp>
      <p:sp>
        <p:nvSpPr>
          <p:cNvPr id="1619" name="Google Shape;1619;g2bfa49383fb_0_46"/>
          <p:cNvSpPr txBox="1"/>
          <p:nvPr>
            <p:ph type="title"/>
          </p:nvPr>
        </p:nvSpPr>
        <p:spPr>
          <a:xfrm>
            <a:off x="838200" y="2766150"/>
            <a:ext cx="16047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恐怖</a:t>
            </a:r>
            <a:endParaRPr sz="3600"/>
          </a:p>
        </p:txBody>
      </p:sp>
      <p:sp>
        <p:nvSpPr>
          <p:cNvPr id="1620" name="Google Shape;1620;g2bfa49383fb_0_46"/>
          <p:cNvSpPr txBox="1"/>
          <p:nvPr>
            <p:ph type="title"/>
          </p:nvPr>
        </p:nvSpPr>
        <p:spPr>
          <a:xfrm>
            <a:off x="9596750" y="2833388"/>
            <a:ext cx="16047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虚构</a:t>
            </a:r>
            <a:endParaRPr sz="3600"/>
          </a:p>
        </p:txBody>
      </p:sp>
      <p:pic>
        <p:nvPicPr>
          <p:cNvPr id="1621" name="Google Shape;1621;g2bfa49383fb_0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5300" y="1612575"/>
            <a:ext cx="6849049" cy="34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g2bfa49383fb_0_56"/>
          <p:cNvSpPr txBox="1"/>
          <p:nvPr>
            <p:ph type="title"/>
          </p:nvPr>
        </p:nvSpPr>
        <p:spPr>
          <a:xfrm>
            <a:off x="838200" y="1344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/>
              <a:t>再...也...</a:t>
            </a:r>
            <a:endParaRPr sz="4500"/>
          </a:p>
        </p:txBody>
      </p:sp>
      <p:sp>
        <p:nvSpPr>
          <p:cNvPr id="1628" name="Google Shape;1628;g2bfa49383fb_0_56"/>
          <p:cNvSpPr txBox="1"/>
          <p:nvPr>
            <p:ph type="title"/>
          </p:nvPr>
        </p:nvSpPr>
        <p:spPr>
          <a:xfrm>
            <a:off x="838200" y="5977750"/>
            <a:ext cx="10515600" cy="880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罗丝</a:t>
            </a:r>
            <a:r>
              <a:rPr lang="zh-TW" sz="3600">
                <a:highlight>
                  <a:srgbClr val="FFFF00"/>
                </a:highlight>
              </a:rPr>
              <a:t>再</a:t>
            </a:r>
            <a:r>
              <a:rPr lang="zh-TW" sz="3600"/>
              <a:t>____，</a:t>
            </a:r>
            <a:r>
              <a:rPr lang="zh-TW" sz="3600">
                <a:highlight>
                  <a:srgbClr val="FFFF00"/>
                </a:highlight>
              </a:rPr>
              <a:t>也</a:t>
            </a:r>
            <a:r>
              <a:rPr lang="zh-TW" sz="3600"/>
              <a:t>____。</a:t>
            </a:r>
            <a:endParaRPr sz="3600"/>
          </a:p>
        </p:txBody>
      </p:sp>
      <p:pic>
        <p:nvPicPr>
          <p:cNvPr id="1629" name="Google Shape;1629;g2bfa49383fb_0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0238" y="2210425"/>
            <a:ext cx="6691518" cy="3767324"/>
          </a:xfrm>
          <a:prstGeom prst="rect">
            <a:avLst/>
          </a:prstGeom>
          <a:noFill/>
          <a:ln>
            <a:noFill/>
          </a:ln>
        </p:spPr>
      </p:pic>
      <p:sp>
        <p:nvSpPr>
          <p:cNvPr id="1630" name="Google Shape;1630;g2bfa49383fb_0_56"/>
          <p:cNvSpPr txBox="1"/>
          <p:nvPr>
            <p:ph type="title"/>
          </p:nvPr>
        </p:nvSpPr>
        <p:spPr>
          <a:xfrm>
            <a:off x="838200" y="1330225"/>
            <a:ext cx="10515600" cy="880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罗丝</a:t>
            </a:r>
            <a:r>
              <a:rPr lang="zh-TW" sz="3600"/>
              <a:t>还能见到杰克吗？</a:t>
            </a:r>
            <a:endParaRPr sz="3600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2bfa49383fb_0_67"/>
          <p:cNvSpPr txBox="1"/>
          <p:nvPr>
            <p:ph type="title"/>
          </p:nvPr>
        </p:nvSpPr>
        <p:spPr>
          <a:xfrm>
            <a:off x="838200" y="1344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/>
              <a:t>再...也...</a:t>
            </a:r>
            <a:endParaRPr sz="4500"/>
          </a:p>
        </p:txBody>
      </p:sp>
      <p:sp>
        <p:nvSpPr>
          <p:cNvPr id="1637" name="Google Shape;1637;g2bfa49383fb_0_67"/>
          <p:cNvSpPr txBox="1"/>
          <p:nvPr>
            <p:ph type="title"/>
          </p:nvPr>
        </p:nvSpPr>
        <p:spPr>
          <a:xfrm>
            <a:off x="838200" y="5977750"/>
            <a:ext cx="10515600" cy="880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贞子</a:t>
            </a:r>
            <a:r>
              <a:rPr lang="zh-TW" sz="3600">
                <a:highlight>
                  <a:srgbClr val="FFFF00"/>
                </a:highlight>
              </a:rPr>
              <a:t>再</a:t>
            </a:r>
            <a:r>
              <a:rPr lang="zh-TW" sz="3600"/>
              <a:t>____，</a:t>
            </a:r>
            <a:r>
              <a:rPr lang="zh-TW" sz="3600">
                <a:highlight>
                  <a:srgbClr val="FFFF00"/>
                </a:highlight>
              </a:rPr>
              <a:t>也</a:t>
            </a:r>
            <a:r>
              <a:rPr lang="zh-TW" sz="3600"/>
              <a:t>____。</a:t>
            </a:r>
            <a:endParaRPr sz="3600"/>
          </a:p>
        </p:txBody>
      </p:sp>
      <p:sp>
        <p:nvSpPr>
          <p:cNvPr id="1638" name="Google Shape;1638;g2bfa49383fb_0_67"/>
          <p:cNvSpPr txBox="1"/>
          <p:nvPr>
            <p:ph type="title"/>
          </p:nvPr>
        </p:nvSpPr>
        <p:spPr>
          <a:xfrm>
            <a:off x="838200" y="1330225"/>
            <a:ext cx="10515600" cy="880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你会因为害怕贞子而不看电视</a:t>
            </a:r>
            <a:r>
              <a:rPr lang="zh-TW" sz="3600"/>
              <a:t>吗？</a:t>
            </a:r>
            <a:endParaRPr sz="3600"/>
          </a:p>
        </p:txBody>
      </p:sp>
      <p:pic>
        <p:nvPicPr>
          <p:cNvPr id="1639" name="Google Shape;1639;g2bfa49383fb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9563" y="2210425"/>
            <a:ext cx="5832865" cy="37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g2bfa49383fb_0_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/>
              <a:t>再...也...</a:t>
            </a:r>
            <a:endParaRPr sz="4500"/>
          </a:p>
        </p:txBody>
      </p:sp>
      <p:sp>
        <p:nvSpPr>
          <p:cNvPr id="1646" name="Google Shape;1646;g2bfa49383fb_0_16"/>
          <p:cNvSpPr txBox="1"/>
          <p:nvPr>
            <p:ph type="title"/>
          </p:nvPr>
        </p:nvSpPr>
        <p:spPr>
          <a:xfrm>
            <a:off x="838200" y="27661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00"/>
              <a:t>你们有没有什么事情是自己年纪小的时候没有做，现在年纪大了觉得很可惜的？</a:t>
            </a:r>
            <a:endParaRPr sz="3600"/>
          </a:p>
        </p:txBody>
      </p:sp>
      <p:sp>
        <p:nvSpPr>
          <p:cNvPr id="1647" name="Google Shape;1647;g2bfa49383fb_0_16"/>
          <p:cNvSpPr txBox="1"/>
          <p:nvPr>
            <p:ph type="title"/>
          </p:nvPr>
        </p:nvSpPr>
        <p:spPr>
          <a:xfrm>
            <a:off x="838200" y="46396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我以前想...，但是我没有...。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现在我</a:t>
            </a:r>
            <a:r>
              <a:rPr lang="zh-TW" sz="3600">
                <a:highlight>
                  <a:srgbClr val="FFFF00"/>
                </a:highlight>
              </a:rPr>
              <a:t>再</a:t>
            </a:r>
            <a:r>
              <a:rPr lang="zh-TW" sz="3600"/>
              <a:t>...</a:t>
            </a:r>
            <a:r>
              <a:rPr lang="zh-TW" sz="3600">
                <a:highlight>
                  <a:srgbClr val="FFFF00"/>
                </a:highlight>
              </a:rPr>
              <a:t>也</a:t>
            </a:r>
            <a:r>
              <a:rPr lang="zh-TW" sz="3600"/>
              <a:t>...。</a:t>
            </a:r>
            <a:endParaRPr sz="3600"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2bfa49383fb_0_30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/>
              <a:t>对于 vs 关于</a:t>
            </a:r>
            <a:endParaRPr sz="4500"/>
          </a:p>
        </p:txBody>
      </p:sp>
      <p:sp>
        <p:nvSpPr>
          <p:cNvPr id="1654" name="Google Shape;1654;g2bfa49383fb_0_300"/>
          <p:cNvSpPr txBox="1"/>
          <p:nvPr>
            <p:ph type="title"/>
          </p:nvPr>
        </p:nvSpPr>
        <p:spPr>
          <a:xfrm>
            <a:off x="838200" y="1581600"/>
            <a:ext cx="10515600" cy="3694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zh-TW" sz="3600"/>
              <a:t>____那个人，我一点儿也不了解。</a:t>
            </a:r>
            <a:endParaRPr sz="3600"/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zh-TW" sz="3600"/>
              <a:t>他发表了一篇____医疗改革的文章。</a:t>
            </a:r>
            <a:endParaRPr sz="3600"/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zh-TW" sz="3600"/>
              <a:t>____孩子的教育，他们夫妻俩有不一样的看法。</a:t>
            </a:r>
            <a:endParaRPr sz="3600"/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zh-TW" sz="3600"/>
              <a:t>____那个人的消息，我一点儿也不想告诉他。</a:t>
            </a:r>
            <a:endParaRPr sz="3600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2bfa49383fb_0_30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/>
              <a:t>对于 vs 关于</a:t>
            </a:r>
            <a:endParaRPr sz="4500"/>
          </a:p>
        </p:txBody>
      </p:sp>
      <p:sp>
        <p:nvSpPr>
          <p:cNvPr id="1661" name="Google Shape;1661;g2bfa49383fb_0_307"/>
          <p:cNvSpPr txBox="1"/>
          <p:nvPr>
            <p:ph type="title"/>
          </p:nvPr>
        </p:nvSpPr>
        <p:spPr>
          <a:xfrm>
            <a:off x="838200" y="1581600"/>
            <a:ext cx="10515600" cy="3694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highlight>
                  <a:srgbClr val="FFFF00"/>
                </a:highlight>
              </a:rPr>
              <a:t>对于</a:t>
            </a:r>
            <a:r>
              <a:rPr lang="zh-TW" sz="3600"/>
              <a:t>马大的汉语课，你有什么意见？</a:t>
            </a:r>
            <a:endParaRPr sz="3600"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2bfa49383fb_0_313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/>
              <a:t>Reduplication of noun</a:t>
            </a:r>
            <a:endParaRPr sz="4500"/>
          </a:p>
        </p:txBody>
      </p:sp>
      <p:pic>
        <p:nvPicPr>
          <p:cNvPr id="1668" name="Google Shape;1668;g2bfa49383fb_0_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6600" y="1162462"/>
            <a:ext cx="8058799" cy="453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9" name="Google Shape;1669;g2bfa49383fb_0_313"/>
          <p:cNvSpPr txBox="1"/>
          <p:nvPr>
            <p:ph type="title"/>
          </p:nvPr>
        </p:nvSpPr>
        <p:spPr>
          <a:xfrm>
            <a:off x="838200" y="55323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在《钢之炼金术师》里，____都想要贤者之石。</a:t>
            </a:r>
            <a:endParaRPr sz="3600"/>
          </a:p>
        </p:txBody>
      </p:sp>
      <p:sp>
        <p:nvSpPr>
          <p:cNvPr id="1670" name="Google Shape;1670;g2bfa49383fb_0_313"/>
          <p:cNvSpPr txBox="1"/>
          <p:nvPr>
            <p:ph type="title"/>
          </p:nvPr>
        </p:nvSpPr>
        <p:spPr>
          <a:xfrm>
            <a:off x="8449050" y="5532300"/>
            <a:ext cx="2363400" cy="557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/>
              <a:t>xiánzhě zhī shí</a:t>
            </a:r>
            <a:endParaRPr sz="2500"/>
          </a:p>
        </p:txBody>
      </p:sp>
      <p:sp>
        <p:nvSpPr>
          <p:cNvPr id="1671" name="Google Shape;1671;g2bfa49383fb_0_313"/>
          <p:cNvSpPr txBox="1"/>
          <p:nvPr>
            <p:ph type="title"/>
          </p:nvPr>
        </p:nvSpPr>
        <p:spPr>
          <a:xfrm>
            <a:off x="8449050" y="6300900"/>
            <a:ext cx="2363400" cy="557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1850"/>
              <a:t>philosopher‘s stone</a:t>
            </a:r>
            <a:endParaRPr sz="1850"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2bfa49383fb_0_321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/>
              <a:t>Reduplication of noun</a:t>
            </a:r>
            <a:endParaRPr sz="4500"/>
          </a:p>
        </p:txBody>
      </p:sp>
      <p:sp>
        <p:nvSpPr>
          <p:cNvPr id="1678" name="Google Shape;1678;g2bfa49383fb_0_321"/>
          <p:cNvSpPr txBox="1"/>
          <p:nvPr>
            <p:ph type="title"/>
          </p:nvPr>
        </p:nvSpPr>
        <p:spPr>
          <a:xfrm>
            <a:off x="838200" y="55323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在《</a:t>
            </a:r>
            <a:r>
              <a:rPr lang="zh-TW" sz="3600"/>
              <a:t>火影忍者</a:t>
            </a:r>
            <a:r>
              <a:rPr lang="zh-TW" sz="3600"/>
              <a:t>》里，____</a:t>
            </a:r>
            <a:r>
              <a:rPr lang="zh-TW" sz="3600"/>
              <a:t>尾兽</a:t>
            </a:r>
            <a:r>
              <a:rPr lang="zh-TW" sz="3600"/>
              <a:t>都</a:t>
            </a:r>
            <a:r>
              <a:rPr lang="zh-TW" sz="3600"/>
              <a:t>很可爱</a:t>
            </a:r>
            <a:r>
              <a:rPr lang="zh-TW" sz="3600"/>
              <a:t>。</a:t>
            </a:r>
            <a:endParaRPr sz="3600"/>
          </a:p>
        </p:txBody>
      </p:sp>
      <p:pic>
        <p:nvPicPr>
          <p:cNvPr id="1679" name="Google Shape;1679;g2bfa49383fb_0_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2738" y="1174150"/>
            <a:ext cx="7986525" cy="45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0" name="Google Shape;1680;g2bfa49383fb_0_321"/>
          <p:cNvSpPr txBox="1"/>
          <p:nvPr>
            <p:ph type="title"/>
          </p:nvPr>
        </p:nvSpPr>
        <p:spPr>
          <a:xfrm>
            <a:off x="7047200" y="6300900"/>
            <a:ext cx="966900" cy="557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/>
              <a:t>bijuu</a:t>
            </a:r>
            <a:endParaRPr sz="2500"/>
          </a:p>
        </p:txBody>
      </p:sp>
      <p:sp>
        <p:nvSpPr>
          <p:cNvPr id="1681" name="Google Shape;1681;g2bfa49383fb_0_321"/>
          <p:cNvSpPr txBox="1"/>
          <p:nvPr>
            <p:ph type="title"/>
          </p:nvPr>
        </p:nvSpPr>
        <p:spPr>
          <a:xfrm>
            <a:off x="6863300" y="5532300"/>
            <a:ext cx="1334700" cy="557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/>
              <a:t>wěishòu</a:t>
            </a:r>
            <a:endParaRPr sz="2500"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2bfa49383fb_0_333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/>
              <a:t>Reduplication of noun</a:t>
            </a:r>
            <a:endParaRPr sz="4500"/>
          </a:p>
        </p:txBody>
      </p:sp>
      <p:sp>
        <p:nvSpPr>
          <p:cNvPr id="1688" name="Google Shape;1688;g2bfa49383fb_0_333"/>
          <p:cNvSpPr txBox="1"/>
          <p:nvPr>
            <p:ph type="title"/>
          </p:nvPr>
        </p:nvSpPr>
        <p:spPr>
          <a:xfrm>
            <a:off x="838200" y="27661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在捷克/斯洛伐克有什么菜是</a:t>
            </a:r>
            <a:r>
              <a:rPr lang="zh-TW" sz="3600">
                <a:highlight>
                  <a:srgbClr val="FFFF00"/>
                </a:highlight>
              </a:rPr>
              <a:t>家家户户</a:t>
            </a:r>
            <a:r>
              <a:rPr lang="zh-TW" sz="3600"/>
              <a:t>都会做的？</a:t>
            </a:r>
            <a:endParaRPr sz="3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/>
              <a:t>2/27</a:t>
            </a:r>
            <a:endParaRPr/>
          </a:p>
        </p:txBody>
      </p:sp>
      <p:sp>
        <p:nvSpPr>
          <p:cNvPr id="95" name="Google Shape;95;p2"/>
          <p:cNvSpPr txBox="1"/>
          <p:nvPr>
            <p:ph idx="1" type="subTitle"/>
          </p:nvPr>
        </p:nvSpPr>
        <p:spPr>
          <a:xfrm>
            <a:off x="9279082" y="5985164"/>
            <a:ext cx="2912918" cy="8728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sz="5400"/>
              <a:t>记得点名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"/>
          <p:cNvSpPr txBox="1"/>
          <p:nvPr/>
        </p:nvSpPr>
        <p:spPr>
          <a:xfrm>
            <a:off x="48217" y="2197246"/>
            <a:ext cx="12095566" cy="2463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你一个礼拜全部的课加起来有几堂呢?</a:t>
            </a:r>
            <a:endParaRPr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2bfa49383fb_0_342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/>
              <a:t>…，相反，...</a:t>
            </a:r>
            <a:endParaRPr sz="4500"/>
          </a:p>
        </p:txBody>
      </p:sp>
      <p:sp>
        <p:nvSpPr>
          <p:cNvPr id="1695" name="Google Shape;1695;g2bfa49383fb_0_342"/>
          <p:cNvSpPr txBox="1"/>
          <p:nvPr>
            <p:ph type="title"/>
          </p:nvPr>
        </p:nvSpPr>
        <p:spPr>
          <a:xfrm>
            <a:off x="838200" y="55323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李友没有____，</a:t>
            </a:r>
            <a:r>
              <a:rPr lang="zh-TW" sz="3600">
                <a:highlight>
                  <a:srgbClr val="FFFF00"/>
                </a:highlight>
              </a:rPr>
              <a:t>相反</a:t>
            </a:r>
            <a:r>
              <a:rPr lang="zh-TW" sz="3600"/>
              <a:t>，她____了。</a:t>
            </a:r>
            <a:endParaRPr sz="3600"/>
          </a:p>
        </p:txBody>
      </p:sp>
      <p:pic>
        <p:nvPicPr>
          <p:cNvPr id="1696" name="Google Shape;1696;g2bfa49383fb_0_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3975"/>
            <a:ext cx="5835051" cy="389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Google Shape;1697;g2bfa49383fb_0_3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3876" y="1478100"/>
            <a:ext cx="5848131" cy="390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8" name="Google Shape;1698;g2bfa49383fb_0_342"/>
          <p:cNvSpPr txBox="1"/>
          <p:nvPr>
            <p:ph type="title"/>
          </p:nvPr>
        </p:nvSpPr>
        <p:spPr>
          <a:xfrm>
            <a:off x="8465588" y="912468"/>
            <a:ext cx="1604700" cy="571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27499"/>
              <a:buNone/>
            </a:pPr>
            <a:r>
              <a:rPr lang="zh-TW" sz="3600"/>
              <a:t>作弊</a:t>
            </a:r>
            <a:endParaRPr sz="3600"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2bfa49383fb_0_353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/>
              <a:t>…，相反，...</a:t>
            </a:r>
            <a:endParaRPr sz="4500"/>
          </a:p>
        </p:txBody>
      </p:sp>
      <p:sp>
        <p:nvSpPr>
          <p:cNvPr id="1705" name="Google Shape;1705;g2bfa49383fb_0_353"/>
          <p:cNvSpPr txBox="1"/>
          <p:nvPr>
            <p:ph type="title"/>
          </p:nvPr>
        </p:nvSpPr>
        <p:spPr>
          <a:xfrm>
            <a:off x="662100" y="5532300"/>
            <a:ext cx="108678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很多女生都喜欢</a:t>
            </a:r>
            <a:r>
              <a:rPr lang="zh-TW" sz="3600"/>
              <a:t>____，</a:t>
            </a:r>
            <a:r>
              <a:rPr lang="zh-TW" sz="3600">
                <a:highlight>
                  <a:srgbClr val="FFFF00"/>
                </a:highlight>
              </a:rPr>
              <a:t>相反</a:t>
            </a:r>
            <a:r>
              <a:rPr lang="zh-TW" sz="3600"/>
              <a:t>，我</a:t>
            </a:r>
            <a:r>
              <a:rPr lang="zh-TW" sz="3600"/>
              <a:t>比较喜欢</a:t>
            </a:r>
            <a:r>
              <a:rPr lang="zh-TW" sz="3600"/>
              <a:t>____。</a:t>
            </a:r>
            <a:endParaRPr sz="3600"/>
          </a:p>
        </p:txBody>
      </p:sp>
      <p:pic>
        <p:nvPicPr>
          <p:cNvPr id="1706" name="Google Shape;1706;g2bfa49383fb_0_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148250"/>
            <a:ext cx="3421125" cy="45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g2bfa49383fb_0_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925" y="1636368"/>
            <a:ext cx="6684878" cy="3743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2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2bfa49383fb_0_364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/>
              <a:t>…，相反，...</a:t>
            </a:r>
            <a:endParaRPr sz="4500"/>
          </a:p>
        </p:txBody>
      </p:sp>
      <p:sp>
        <p:nvSpPr>
          <p:cNvPr id="1714" name="Google Shape;1714;g2bfa49383fb_0_364"/>
          <p:cNvSpPr txBox="1"/>
          <p:nvPr>
            <p:ph type="title"/>
          </p:nvPr>
        </p:nvSpPr>
        <p:spPr>
          <a:xfrm>
            <a:off x="662100" y="5532300"/>
            <a:ext cx="108678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我本来以为</a:t>
            </a:r>
            <a:r>
              <a:rPr lang="zh-TW" sz="3600"/>
              <a:t>____，</a:t>
            </a:r>
            <a:r>
              <a:rPr lang="zh-TW" sz="3600">
                <a:highlight>
                  <a:srgbClr val="FFFF00"/>
                </a:highlight>
              </a:rPr>
              <a:t>相反</a:t>
            </a:r>
            <a:r>
              <a:rPr lang="zh-TW" sz="3600"/>
              <a:t>，____。</a:t>
            </a:r>
            <a:endParaRPr sz="3600"/>
          </a:p>
        </p:txBody>
      </p:sp>
      <p:sp>
        <p:nvSpPr>
          <p:cNvPr id="1715" name="Google Shape;1715;g2bfa49383fb_0_364"/>
          <p:cNvSpPr txBox="1"/>
          <p:nvPr>
            <p:ph type="title"/>
          </p:nvPr>
        </p:nvSpPr>
        <p:spPr>
          <a:xfrm>
            <a:off x="662100" y="2766150"/>
            <a:ext cx="108678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你现在的大学生活和你理想中的大学生活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有什么不一样的地方吗?</a:t>
            </a:r>
            <a:endParaRPr sz="3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也许.ADV</a:t>
            </a:r>
            <a:br>
              <a:rPr lang="zh-TW" sz="5400"/>
            </a:br>
            <a:endParaRPr sz="5400"/>
          </a:p>
        </p:txBody>
      </p:sp>
      <p:sp>
        <p:nvSpPr>
          <p:cNvPr id="222" name="Google Shape;222;p18"/>
          <p:cNvSpPr txBox="1"/>
          <p:nvPr/>
        </p:nvSpPr>
        <p:spPr>
          <a:xfrm>
            <a:off x="609611" y="1160122"/>
            <a:ext cx="1097277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如果他没有考上中文系，他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也许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会直接去工作。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工作佔據了你的生活嗎？- 工作狂的心理學- 心理諮詢平台| Just A Moment 等一等" id="223" name="Google Shape;22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1656" y="2944039"/>
            <a:ext cx="6602997" cy="3913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bf0977ba06_1_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chemeClr val="accent2"/>
                </a:highlight>
              </a:rPr>
              <a:t>也许</a:t>
            </a:r>
            <a:r>
              <a:rPr lang="zh-TW"/>
              <a:t> adv maybe, perhaps</a:t>
            </a:r>
            <a:endParaRPr/>
          </a:p>
        </p:txBody>
      </p:sp>
      <p:sp>
        <p:nvSpPr>
          <p:cNvPr id="230" name="Google Shape;230;g2bf0977ba06_1_1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遇到不能解决的问题时，我们应该试着走走以前从来没走过的路，也许这样就能找到解决问题的方法了。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也许.ADV</a:t>
            </a:r>
            <a:br>
              <a:rPr lang="zh-TW" sz="5400"/>
            </a:br>
            <a:endParaRPr sz="5400"/>
          </a:p>
        </p:txBody>
      </p:sp>
      <p:sp>
        <p:nvSpPr>
          <p:cNvPr id="236" name="Google Shape;236;p19"/>
          <p:cNvSpPr txBox="1"/>
          <p:nvPr/>
        </p:nvSpPr>
        <p:spPr>
          <a:xfrm>
            <a:off x="609611" y="1160122"/>
            <a:ext cx="1097277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我们等他一下，也许他一分钟后就到了。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不二呆微信表情日常篇5 | 暖雀网-吉祥物设计/ip设计/卡通形象设计/卡通品牌设计专业平台" id="237" name="Google Shape;23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2923" y="3144547"/>
            <a:ext cx="3558088" cy="3558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護士忙著跑來跑去的插圖-插圖素材[79478437] - PIXTA圖庫" id="238" name="Google Shape;23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34031" y="3547812"/>
            <a:ext cx="3148357" cy="3310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 txBox="1"/>
          <p:nvPr/>
        </p:nvSpPr>
        <p:spPr>
          <a:xfrm>
            <a:off x="48217" y="2197246"/>
            <a:ext cx="12095566" cy="2463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如果之后你没有找到跟中文有关的工作，你会做什么呢?</a:t>
            </a:r>
            <a:endParaRPr/>
          </a:p>
        </p:txBody>
      </p:sp>
      <p:sp>
        <p:nvSpPr>
          <p:cNvPr id="244" name="Google Shape;244;p20"/>
          <p:cNvSpPr txBox="1"/>
          <p:nvPr/>
        </p:nvSpPr>
        <p:spPr>
          <a:xfrm>
            <a:off x="449179" y="4660754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也许.ADV</a:t>
            </a:r>
            <a:br>
              <a:rPr lang="zh-TW" sz="5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endParaRPr sz="5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45" name="Google Shape;245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商量.ADV</a:t>
            </a:r>
            <a:br>
              <a:rPr lang="zh-TW" sz="5400"/>
            </a:br>
            <a:endParaRPr sz="5400"/>
          </a:p>
        </p:txBody>
      </p:sp>
      <p:sp>
        <p:nvSpPr>
          <p:cNvPr id="251" name="Google Shape;251;p21"/>
          <p:cNvSpPr txBox="1"/>
          <p:nvPr/>
        </p:nvSpPr>
        <p:spPr>
          <a:xfrm>
            <a:off x="609611" y="1160122"/>
            <a:ext cx="1097277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他想跟老师商量一下，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减少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作业的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数量。</a:t>
            </a:r>
            <a:endParaRPr/>
          </a:p>
        </p:txBody>
      </p:sp>
      <p:sp>
        <p:nvSpPr>
          <p:cNvPr descr="商量图片素材-商量图片大全-商量高清图片素材-商量未来素材" id="252" name="Google Shape;252;p21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有急事想找主管商量，但他看起來很忙...先提這兩點，讓對方願意聽你說- Cheers快樂工作人" id="253" name="Google Shape;25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4029" y="2788285"/>
            <a:ext cx="5959142" cy="3994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bf0977ba06_1_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chemeClr val="accent2"/>
                </a:highlight>
              </a:rPr>
              <a:t>商量</a:t>
            </a:r>
            <a:r>
              <a:rPr lang="zh-TW"/>
              <a:t> v to discuss, to consult</a:t>
            </a:r>
            <a:endParaRPr/>
          </a:p>
        </p:txBody>
      </p:sp>
      <p:sp>
        <p:nvSpPr>
          <p:cNvPr id="260" name="Google Shape;260;g2bf0977ba06_1_2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我再跟</a:t>
            </a:r>
            <a:r>
              <a:rPr lang="zh-TW"/>
              <a:t>同事商量商量，希望能及时发现问题，并且准确地找到解决问题的方法。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2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商量.ADV</a:t>
            </a:r>
            <a:br>
              <a:rPr lang="zh-TW" sz="5400"/>
            </a:br>
            <a:endParaRPr sz="5400"/>
          </a:p>
        </p:txBody>
      </p:sp>
      <p:sp>
        <p:nvSpPr>
          <p:cNvPr id="266" name="Google Shape;266;p22"/>
          <p:cNvSpPr txBox="1"/>
          <p:nvPr/>
        </p:nvSpPr>
        <p:spPr>
          <a:xfrm>
            <a:off x="609611" y="1160122"/>
            <a:ext cx="1097277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他违反了很多学校的规定，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学校打算要求他退学，但他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跟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学校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商量过后，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对方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决定再给他一次机会。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商量问题的人图片免费下载_PNG素材_编号1kxi59j0x_图精灵" id="267" name="Google Shape;26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4537" y="2695074"/>
            <a:ext cx="4162926" cy="416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/>
          <p:nvPr/>
        </p:nvSpPr>
        <p:spPr>
          <a:xfrm>
            <a:off x="48217" y="1074299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小组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讨论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: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如果你违反了你们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刚刚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写的规定，你会怎么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跟老板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商量呢?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一个人当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老板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，一个人当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员工。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4"/>
          <p:cNvSpPr txBox="1"/>
          <p:nvPr/>
        </p:nvSpPr>
        <p:spPr>
          <a:xfrm>
            <a:off x="48217" y="1074299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讨论:</a:t>
            </a:r>
            <a:b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如果你们想要跟老板商量一件事，你们会采取什么策略呢?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/>
          <p:nvPr/>
        </p:nvSpPr>
        <p:spPr>
          <a:xfrm>
            <a:off x="5506736" y="2967335"/>
            <a:ext cx="117852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L12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/>
              <a:t>2/28</a:t>
            </a:r>
            <a:endParaRPr/>
          </a:p>
        </p:txBody>
      </p:sp>
      <p:sp>
        <p:nvSpPr>
          <p:cNvPr id="283" name="Google Shape;283;p25"/>
          <p:cNvSpPr txBox="1"/>
          <p:nvPr>
            <p:ph idx="1" type="subTitle"/>
          </p:nvPr>
        </p:nvSpPr>
        <p:spPr>
          <a:xfrm>
            <a:off x="9279082" y="5985164"/>
            <a:ext cx="2912918" cy="8728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sz="5400"/>
              <a:t>记得点名</a:t>
            </a:r>
            <a:endParaRPr/>
          </a:p>
        </p:txBody>
      </p:sp>
      <p:sp>
        <p:nvSpPr>
          <p:cNvPr id="284" name="Google Shape;284;p25"/>
          <p:cNvSpPr txBox="1"/>
          <p:nvPr/>
        </p:nvSpPr>
        <p:spPr>
          <a:xfrm>
            <a:off x="67541" y="5985164"/>
            <a:ext cx="2912918" cy="8728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zh-TW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要拍照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"/>
          <p:cNvSpPr txBox="1"/>
          <p:nvPr>
            <p:ph type="title"/>
          </p:nvPr>
        </p:nvSpPr>
        <p:spPr>
          <a:xfrm>
            <a:off x="838200" y="1157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可怜/可惜</a:t>
            </a:r>
            <a:endParaRPr/>
          </a:p>
        </p:txBody>
      </p:sp>
      <p:sp>
        <p:nvSpPr>
          <p:cNvPr id="291" name="Google Shape;291;p26"/>
          <p:cNvSpPr txBox="1"/>
          <p:nvPr>
            <p:ph idx="1" type="body"/>
          </p:nvPr>
        </p:nvSpPr>
        <p:spPr>
          <a:xfrm>
            <a:off x="169718" y="1122218"/>
            <a:ext cx="11852564" cy="57357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ct val="100000"/>
              <a:buChar char="•"/>
            </a:pP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「可怜」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对于他人</a:t>
            </a:r>
            <a:r>
              <a:rPr b="0" i="0" lang="zh-TW">
                <a:solidFill>
                  <a:srgbClr val="0D0D0D"/>
                </a:solidFill>
                <a:highlight>
                  <a:schemeClr val="accent2"/>
                </a:highlight>
                <a:latin typeface="Arial"/>
                <a:ea typeface="Arial"/>
                <a:cs typeface="Arial"/>
                <a:sym typeface="Arial"/>
              </a:rPr>
              <a:t>不幸情况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的同情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C2D30"/>
              </a:buClr>
              <a:buSzPct val="100000"/>
              <a:buChar char="•"/>
            </a:pP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「可惜」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</a:t>
            </a:r>
            <a:r>
              <a:rPr b="0" i="0" lang="zh-TW">
                <a:solidFill>
                  <a:srgbClr val="0D0D0D"/>
                </a:solidFill>
                <a:highlight>
                  <a:schemeClr val="accent2"/>
                </a:highlight>
                <a:latin typeface="Arial"/>
                <a:ea typeface="Arial"/>
                <a:cs typeface="Arial"/>
                <a:sym typeface="Arial"/>
              </a:rPr>
              <a:t>无法控制的原因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而错失了某种好机会或美好的事物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2C2D30"/>
              </a:buClr>
              <a:buSzPct val="100000"/>
              <a:buChar char="•"/>
            </a:pP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「同情」在感情上对别人的遭遇产生共鸣</a:t>
            </a: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i="0">
              <a:solidFill>
                <a:srgbClr val="2C2D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C2D30"/>
              </a:buClr>
              <a:buSzPct val="100000"/>
              <a:buNone/>
            </a:pP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1.他出车祸失去了一双腿，真是可怜/可惜啊！</a:t>
            </a: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🡪 失去了双腿的这个人很可怜 or 这个人失去了双腿、甚至是想到他的将来因此受到很大的影响，这件事很可惜；所以两者都可以用</a:t>
            </a:r>
            <a:endParaRPr b="0" i="0">
              <a:solidFill>
                <a:srgbClr val="2C2D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C2D30"/>
              </a:buClr>
              <a:buSzPct val="100000"/>
              <a:buNone/>
            </a:pP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2.看到很多穷人没有饭可以吃，真是让人觉得可怜。</a:t>
            </a: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🡪 穷人们没有饭吃，他们很可怜</a:t>
            </a:r>
            <a:endParaRPr b="0" i="0">
              <a:solidFill>
                <a:srgbClr val="2C2D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C2D30"/>
              </a:buClr>
              <a:buSzPct val="100000"/>
              <a:buNone/>
            </a:pP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3.他这么年轻就犯下杀人罪，真是可惜了他的美好前程。</a:t>
            </a: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🡪 例句中意思是「他原可以拥有的美好前程没有了」，这件事很可惜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bf0977ba06_1_30"/>
          <p:cNvSpPr txBox="1"/>
          <p:nvPr>
            <p:ph type="title"/>
          </p:nvPr>
        </p:nvSpPr>
        <p:spPr>
          <a:xfrm>
            <a:off x="838200" y="11574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>
                <a:highlight>
                  <a:srgbClr val="FFFF00"/>
                </a:highlight>
              </a:rPr>
              <a:t>可怜/可惜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298" name="Google Shape;298;g2bf0977ba06_1_30"/>
          <p:cNvSpPr txBox="1"/>
          <p:nvPr>
            <p:ph idx="1" type="body"/>
          </p:nvPr>
        </p:nvSpPr>
        <p:spPr>
          <a:xfrm>
            <a:off x="169718" y="1122218"/>
            <a:ext cx="11852700" cy="5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934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2800"/>
              <a:buChar char="•"/>
            </a:pP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「可怜」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对于他人</a:t>
            </a:r>
            <a:r>
              <a:rPr b="0" i="0" lang="zh-TW">
                <a:solidFill>
                  <a:srgbClr val="0D0D0D"/>
                </a:solidFill>
                <a:highlight>
                  <a:schemeClr val="accent2"/>
                </a:highlight>
                <a:latin typeface="Arial"/>
                <a:ea typeface="Arial"/>
                <a:cs typeface="Arial"/>
                <a:sym typeface="Arial"/>
              </a:rPr>
              <a:t>不幸情况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的同情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934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C2D30"/>
              </a:buClr>
              <a:buSzPts val="2800"/>
              <a:buChar char="•"/>
            </a:pP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「可惜」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对于</a:t>
            </a:r>
            <a:r>
              <a:rPr b="0" i="0" lang="zh-TW">
                <a:solidFill>
                  <a:srgbClr val="0D0D0D"/>
                </a:solidFill>
                <a:highlight>
                  <a:schemeClr val="accent2"/>
                </a:highlight>
                <a:latin typeface="Arial"/>
                <a:ea typeface="Arial"/>
                <a:cs typeface="Arial"/>
                <a:sym typeface="Arial"/>
              </a:rPr>
              <a:t>无法控制的原因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而错失了某种好机会或美好的事物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003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2C2D30"/>
              </a:buClr>
              <a:buSzPts val="2400"/>
              <a:buChar char="•"/>
            </a:pP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「同情」在感情上对别人的遭遇产生共鸣</a:t>
            </a: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i="0">
              <a:solidFill>
                <a:srgbClr val="2C2D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C2D30"/>
              </a:buClr>
              <a:buSzPts val="2800"/>
              <a:buNone/>
            </a:pP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1.他出车祸失去了一双腿，真是</a:t>
            </a:r>
            <a:r>
              <a:rPr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_______</a:t>
            </a: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啊！</a:t>
            </a: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2.看到很多穷人没有饭可以吃，真是让人觉得</a:t>
            </a:r>
            <a:r>
              <a:rPr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_______</a:t>
            </a: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。</a:t>
            </a:r>
            <a:endParaRPr b="0" i="0">
              <a:solidFill>
                <a:srgbClr val="2C2D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C2D30"/>
              </a:buClr>
              <a:buSzPts val="2800"/>
              <a:buNone/>
            </a:pP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3.他这么年轻就犯下杀人罪，真是</a:t>
            </a:r>
            <a:r>
              <a:rPr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_______</a:t>
            </a:r>
            <a: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了他的美好前程。</a:t>
            </a:r>
            <a:br>
              <a:rPr b="0" i="0" lang="zh-TW">
                <a:solidFill>
                  <a:srgbClr val="2C2D3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/>
          </a:p>
        </p:txBody>
      </p:sp>
      <p:sp>
        <p:nvSpPr>
          <p:cNvPr id="299" name="Google Shape;299;g2bf0977ba06_1_30"/>
          <p:cNvSpPr txBox="1"/>
          <p:nvPr/>
        </p:nvSpPr>
        <p:spPr>
          <a:xfrm>
            <a:off x="2007950" y="4291475"/>
            <a:ext cx="755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 txBox="1"/>
          <p:nvPr>
            <p:ph idx="1" type="body"/>
          </p:nvPr>
        </p:nvSpPr>
        <p:spPr>
          <a:xfrm>
            <a:off x="829709" y="2044481"/>
            <a:ext cx="10002900" cy="51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D0D0D"/>
              </a:solidFill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D0D0D"/>
              </a:solidFill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09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你看到路边一只流浪狗，它很瘦的样子让你觉得它很「可惜」还是「可怜」？</a:t>
            </a:r>
            <a:endParaRPr b="0" i="0" sz="2091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 b="0" i="0" sz="2091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zh-TW" sz="209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他花了那么多时间准备的计划最后因为一点小意外而失败了，你认为这情况是「可惜」还是「可怜」？</a:t>
            </a:r>
            <a:endParaRPr b="0" i="0" sz="2091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 b="0" i="0" sz="2091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zh-TW" sz="209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看到一位老人在寒冷的街头流浪，你觉得他的处境是「可惜」还是「可怜」？</a:t>
            </a:r>
            <a:endParaRPr b="0" i="0" sz="2091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 b="0" i="0" sz="2091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zh-TW" sz="209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一位很有才华的艺术家因为财务问题而无法展现自己的才华，你认为这种情况是「可惜」还是「可怜」？</a:t>
            </a:r>
            <a:endParaRPr sz="209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091"/>
          </a:p>
        </p:txBody>
      </p:sp>
      <p:pic>
        <p:nvPicPr>
          <p:cNvPr id="305" name="Google Shape;30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575" y="354350"/>
            <a:ext cx="8039100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"/>
          <p:cNvSpPr txBox="1"/>
          <p:nvPr>
            <p:ph idx="1" type="body"/>
          </p:nvPr>
        </p:nvSpPr>
        <p:spPr>
          <a:xfrm>
            <a:off x="838200" y="1340427"/>
            <a:ext cx="10515600" cy="532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Play"/>
              <a:buAutoNum type="arabicPeriod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一位年轻人因为家境贫困而无法接受更高的教育，你觉得这是他「可惜」还是「可怜」？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Play"/>
              <a:buAutoNum type="arabicPeriod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一个有天赋的运动员因为受伤而无法参加重要比赛，你认为他这种情况是「可惜」还是「可怜」？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Play"/>
              <a:buAutoNum type="arabicPeriod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看到一只受伤的小鸟无法飞翔，你会认为这是它很「可惜」还是「可怜」？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Play"/>
              <a:buAutoNum type="arabicPeriod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一位努力工作的人因为环境因素而无法实现自己的梦想，你认为这种情况是「可惜」还是「可怜」？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11" name="Google Shape;311;p28"/>
          <p:cNvSpPr txBox="1"/>
          <p:nvPr>
            <p:ph type="title"/>
          </p:nvPr>
        </p:nvSpPr>
        <p:spPr>
          <a:xfrm>
            <a:off x="838200" y="1157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可怜/可惜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9"/>
          <p:cNvSpPr txBox="1"/>
          <p:nvPr/>
        </p:nvSpPr>
        <p:spPr>
          <a:xfrm>
            <a:off x="4604427" y="212388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并且</a:t>
            </a:r>
            <a:endParaRPr/>
          </a:p>
        </p:txBody>
      </p:sp>
      <p:sp>
        <p:nvSpPr>
          <p:cNvPr id="318" name="Google Shape;318;p29"/>
          <p:cNvSpPr txBox="1"/>
          <p:nvPr/>
        </p:nvSpPr>
        <p:spPr>
          <a:xfrm>
            <a:off x="4991495" y="0"/>
            <a:ext cx="7128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19" name="Google Shape;319;p29"/>
          <p:cNvSpPr txBox="1"/>
          <p:nvPr/>
        </p:nvSpPr>
        <p:spPr>
          <a:xfrm>
            <a:off x="1288655" y="212388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20" name="Google Shape;320;p29"/>
          <p:cNvSpPr txBox="1"/>
          <p:nvPr/>
        </p:nvSpPr>
        <p:spPr>
          <a:xfrm>
            <a:off x="7305022" y="237514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21" name="Google Shape;321;p29"/>
          <p:cNvSpPr txBox="1"/>
          <p:nvPr/>
        </p:nvSpPr>
        <p:spPr>
          <a:xfrm>
            <a:off x="1993191" y="264717"/>
            <a:ext cx="364299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22" name="Google Shape;322;p29"/>
          <p:cNvSpPr txBox="1"/>
          <p:nvPr/>
        </p:nvSpPr>
        <p:spPr>
          <a:xfrm>
            <a:off x="93741" y="264717"/>
            <a:ext cx="9986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1.</a:t>
            </a:r>
            <a:endParaRPr/>
          </a:p>
        </p:txBody>
      </p:sp>
      <p:sp>
        <p:nvSpPr>
          <p:cNvPr id="323" name="Google Shape;323;p29"/>
          <p:cNvSpPr/>
          <p:nvPr/>
        </p:nvSpPr>
        <p:spPr>
          <a:xfrm>
            <a:off x="374951" y="3494075"/>
            <a:ext cx="7074300" cy="185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742950" lvl="0" marL="7429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lay"/>
              <a:buAutoNum type="arabicPeriod"/>
            </a:pP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动作同时进行或</a:t>
            </a: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事情</a:t>
            </a: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同时</a:t>
            </a: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发生</a:t>
            </a:r>
            <a:endParaRPr sz="36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742950" lvl="0" marL="7429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lay"/>
              <a:buAutoNum type="arabicPeriod"/>
            </a:pP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更进一步说明</a:t>
            </a:r>
            <a:endParaRPr sz="36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24" name="Google Shape;324;p29"/>
          <p:cNvSpPr/>
          <p:nvPr/>
        </p:nvSpPr>
        <p:spPr>
          <a:xfrm>
            <a:off x="6416806" y="3494079"/>
            <a:ext cx="5695870" cy="18521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他A也B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B </a:t>
            </a: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➡ </a:t>
            </a: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A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"/>
          <p:cNvSpPr txBox="1"/>
          <p:nvPr/>
        </p:nvSpPr>
        <p:spPr>
          <a:xfrm>
            <a:off x="4604427" y="212388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并且</a:t>
            </a:r>
            <a:endParaRPr/>
          </a:p>
        </p:txBody>
      </p:sp>
      <p:sp>
        <p:nvSpPr>
          <p:cNvPr id="330" name="Google Shape;330;p30"/>
          <p:cNvSpPr txBox="1"/>
          <p:nvPr/>
        </p:nvSpPr>
        <p:spPr>
          <a:xfrm>
            <a:off x="4991495" y="0"/>
            <a:ext cx="7128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31" name="Google Shape;331;p30"/>
          <p:cNvSpPr txBox="1"/>
          <p:nvPr/>
        </p:nvSpPr>
        <p:spPr>
          <a:xfrm>
            <a:off x="22625" y="1831682"/>
            <a:ext cx="121693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他很有趣，并且很幽默，邀请他去派对是很好的选择。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32" name="Google Shape;332;p30"/>
          <p:cNvSpPr txBox="1"/>
          <p:nvPr/>
        </p:nvSpPr>
        <p:spPr>
          <a:xfrm>
            <a:off x="1288655" y="212388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33" name="Google Shape;333;p30"/>
          <p:cNvSpPr txBox="1"/>
          <p:nvPr/>
        </p:nvSpPr>
        <p:spPr>
          <a:xfrm>
            <a:off x="7305022" y="237514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34" name="Google Shape;334;p30"/>
          <p:cNvSpPr txBox="1"/>
          <p:nvPr/>
        </p:nvSpPr>
        <p:spPr>
          <a:xfrm>
            <a:off x="1993191" y="264717"/>
            <a:ext cx="364299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35" name="Google Shape;335;p30"/>
          <p:cNvSpPr txBox="1"/>
          <p:nvPr/>
        </p:nvSpPr>
        <p:spPr>
          <a:xfrm>
            <a:off x="93741" y="264717"/>
            <a:ext cx="9986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1.</a:t>
            </a:r>
            <a:endParaRPr/>
          </a:p>
        </p:txBody>
      </p:sp>
      <p:pic>
        <p:nvPicPr>
          <p:cNvPr descr="关于派对的词汇你知道多少？" id="336" name="Google Shape;33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4127" y="3137898"/>
            <a:ext cx="4963746" cy="3507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bf0977ba06_1_83"/>
          <p:cNvSpPr txBox="1"/>
          <p:nvPr/>
        </p:nvSpPr>
        <p:spPr>
          <a:xfrm>
            <a:off x="4604427" y="212388"/>
            <a:ext cx="2199900" cy="13257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并且</a:t>
            </a:r>
            <a:endParaRPr/>
          </a:p>
        </p:txBody>
      </p:sp>
      <p:sp>
        <p:nvSpPr>
          <p:cNvPr id="342" name="Google Shape;342;g2bf0977ba06_1_83"/>
          <p:cNvSpPr txBox="1"/>
          <p:nvPr/>
        </p:nvSpPr>
        <p:spPr>
          <a:xfrm>
            <a:off x="4991495" y="0"/>
            <a:ext cx="712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43" name="Google Shape;343;g2bf0977ba06_1_83"/>
          <p:cNvSpPr txBox="1"/>
          <p:nvPr/>
        </p:nvSpPr>
        <p:spPr>
          <a:xfrm>
            <a:off x="311350" y="1910428"/>
            <a:ext cx="12169500" cy="40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10000"/>
          </a:bodyPr>
          <a:lstStyle/>
          <a:p>
            <a:pPr indent="-425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AutoNum type="arabicPeriod"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他做事很认真，</a:t>
            </a:r>
            <a:r>
              <a:rPr lang="zh-TW" sz="4000">
                <a:solidFill>
                  <a:schemeClr val="dk1"/>
                </a:solidFill>
                <a:highlight>
                  <a:srgbClr val="FFFF00"/>
                </a:highlight>
                <a:latin typeface="Play"/>
                <a:ea typeface="Play"/>
                <a:cs typeface="Play"/>
                <a:sym typeface="Play"/>
              </a:rPr>
              <a:t>并且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有丰富的经验，让他负责很合适。（adj）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-425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AutoNum type="arabicPeriod"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这种植物开的花比普通的花大很多，</a:t>
            </a:r>
            <a:r>
              <a:rPr lang="zh-TW" sz="4000">
                <a:solidFill>
                  <a:schemeClr val="dk1"/>
                </a:solidFill>
                <a:highlight>
                  <a:srgbClr val="FFFF00"/>
                </a:highlight>
                <a:latin typeface="Play"/>
                <a:ea typeface="Play"/>
                <a:cs typeface="Play"/>
                <a:sym typeface="Play"/>
              </a:rPr>
              <a:t>并且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特别漂亮。（adj）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-425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AutoNum type="arabicPeriod"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这房子家具全，电视、空调、冰箱都很新，</a:t>
            </a:r>
            <a:r>
              <a:rPr lang="zh-TW" sz="4000">
                <a:solidFill>
                  <a:schemeClr val="dk1"/>
                </a:solidFill>
                <a:highlight>
                  <a:srgbClr val="FFFF00"/>
                </a:highlight>
                <a:latin typeface="Play"/>
                <a:ea typeface="Play"/>
                <a:cs typeface="Play"/>
                <a:sym typeface="Play"/>
              </a:rPr>
              <a:t>并且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价格也便宜，真的很值得考虑。（adj）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-425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AutoNum type="arabicPeriod"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好，我再跟同事商量商量，希望能及时发现问题，</a:t>
            </a:r>
            <a:r>
              <a:rPr lang="zh-TW" sz="4000">
                <a:solidFill>
                  <a:schemeClr val="dk1"/>
                </a:solidFill>
                <a:highlight>
                  <a:srgbClr val="FFFF00"/>
                </a:highlight>
                <a:latin typeface="Play"/>
                <a:ea typeface="Play"/>
                <a:cs typeface="Play"/>
                <a:sym typeface="Play"/>
              </a:rPr>
              <a:t>并且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准确地找到解决问题的方法。（v）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44" name="Google Shape;344;g2bf0977ba06_1_83"/>
          <p:cNvSpPr txBox="1"/>
          <p:nvPr/>
        </p:nvSpPr>
        <p:spPr>
          <a:xfrm>
            <a:off x="1288655" y="212388"/>
            <a:ext cx="1764600" cy="13257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45" name="Google Shape;345;g2bf0977ba06_1_83"/>
          <p:cNvSpPr txBox="1"/>
          <p:nvPr/>
        </p:nvSpPr>
        <p:spPr>
          <a:xfrm>
            <a:off x="7305022" y="237514"/>
            <a:ext cx="1764600" cy="13257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46" name="Google Shape;346;g2bf0977ba06_1_83"/>
          <p:cNvSpPr txBox="1"/>
          <p:nvPr/>
        </p:nvSpPr>
        <p:spPr>
          <a:xfrm>
            <a:off x="1993191" y="264717"/>
            <a:ext cx="3642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bf0977ba06_1_94"/>
          <p:cNvSpPr txBox="1"/>
          <p:nvPr/>
        </p:nvSpPr>
        <p:spPr>
          <a:xfrm>
            <a:off x="4604427" y="212388"/>
            <a:ext cx="2199900" cy="13257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并且</a:t>
            </a:r>
            <a:endParaRPr/>
          </a:p>
        </p:txBody>
      </p:sp>
      <p:sp>
        <p:nvSpPr>
          <p:cNvPr id="352" name="Google Shape;352;g2bf0977ba06_1_94"/>
          <p:cNvSpPr txBox="1"/>
          <p:nvPr/>
        </p:nvSpPr>
        <p:spPr>
          <a:xfrm>
            <a:off x="4991495" y="0"/>
            <a:ext cx="712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53" name="Google Shape;353;g2bf0977ba06_1_94"/>
          <p:cNvSpPr txBox="1"/>
          <p:nvPr/>
        </p:nvSpPr>
        <p:spPr>
          <a:xfrm>
            <a:off x="1288655" y="212388"/>
            <a:ext cx="1764600" cy="13257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54" name="Google Shape;354;g2bf0977ba06_1_94"/>
          <p:cNvSpPr txBox="1"/>
          <p:nvPr/>
        </p:nvSpPr>
        <p:spPr>
          <a:xfrm>
            <a:off x="7305022" y="237514"/>
            <a:ext cx="1764600" cy="13257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55" name="Google Shape;355;g2bf0977ba06_1_94"/>
          <p:cNvSpPr txBox="1"/>
          <p:nvPr/>
        </p:nvSpPr>
        <p:spPr>
          <a:xfrm>
            <a:off x="1993191" y="264717"/>
            <a:ext cx="3642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56" name="Google Shape;356;g2bf0977ba06_1_94"/>
          <p:cNvSpPr txBox="1"/>
          <p:nvPr/>
        </p:nvSpPr>
        <p:spPr>
          <a:xfrm>
            <a:off x="93741" y="264717"/>
            <a:ext cx="998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1.</a:t>
            </a:r>
            <a:endParaRPr/>
          </a:p>
        </p:txBody>
      </p:sp>
      <p:sp>
        <p:nvSpPr>
          <p:cNvPr id="357" name="Google Shape;357;g2bf0977ba06_1_94"/>
          <p:cNvSpPr/>
          <p:nvPr/>
        </p:nvSpPr>
        <p:spPr>
          <a:xfrm>
            <a:off x="603700" y="1968575"/>
            <a:ext cx="11102700" cy="132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__________________________，</a:t>
            </a:r>
            <a:r>
              <a:rPr lang="zh-TW" sz="2200"/>
              <a:t>所以我们只好留在家里了。（并且）</a:t>
            </a:r>
            <a:endParaRPr sz="2200"/>
          </a:p>
        </p:txBody>
      </p:sp>
      <p:sp>
        <p:nvSpPr>
          <p:cNvPr id="358" name="Google Shape;358;g2bf0977ba06_1_94"/>
          <p:cNvSpPr/>
          <p:nvPr/>
        </p:nvSpPr>
        <p:spPr>
          <a:xfrm>
            <a:off x="544650" y="3724750"/>
            <a:ext cx="11102700" cy="132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很多人都选择坐地铁上下班，________________________________。（并且）</a:t>
            </a:r>
            <a:endParaRPr sz="2200"/>
          </a:p>
        </p:txBody>
      </p:sp>
      <p:sp>
        <p:nvSpPr>
          <p:cNvPr id="359" name="Google Shape;359;g2bf0977ba06_1_94"/>
          <p:cNvSpPr/>
          <p:nvPr/>
        </p:nvSpPr>
        <p:spPr>
          <a:xfrm>
            <a:off x="487075" y="5399500"/>
            <a:ext cx="11102700" cy="132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__________________________________，</a:t>
            </a:r>
            <a:r>
              <a:rPr lang="zh-TW" sz="2200"/>
              <a:t>最后就一定能获得成功。（并且</a:t>
            </a:r>
            <a:r>
              <a:rPr lang="zh-TW" sz="2200">
                <a:solidFill>
                  <a:schemeClr val="dk1"/>
                </a:solidFill>
              </a:rPr>
              <a:t>）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"/>
          <p:cNvSpPr txBox="1"/>
          <p:nvPr/>
        </p:nvSpPr>
        <p:spPr>
          <a:xfrm>
            <a:off x="4604427" y="212388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并且</a:t>
            </a:r>
            <a:endParaRPr/>
          </a:p>
        </p:txBody>
      </p:sp>
      <p:sp>
        <p:nvSpPr>
          <p:cNvPr id="365" name="Google Shape;365;p31"/>
          <p:cNvSpPr txBox="1"/>
          <p:nvPr/>
        </p:nvSpPr>
        <p:spPr>
          <a:xfrm>
            <a:off x="4991495" y="0"/>
            <a:ext cx="7128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66" name="Google Shape;366;p31"/>
          <p:cNvSpPr txBox="1"/>
          <p:nvPr/>
        </p:nvSpPr>
        <p:spPr>
          <a:xfrm>
            <a:off x="22625" y="1831682"/>
            <a:ext cx="121693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他觉得这条规定一点儿都不合理，并且没有意义。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67" name="Google Shape;367;p31"/>
          <p:cNvSpPr txBox="1"/>
          <p:nvPr/>
        </p:nvSpPr>
        <p:spPr>
          <a:xfrm>
            <a:off x="1288655" y="212388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68" name="Google Shape;368;p31"/>
          <p:cNvSpPr txBox="1"/>
          <p:nvPr/>
        </p:nvSpPr>
        <p:spPr>
          <a:xfrm>
            <a:off x="7305022" y="237514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69" name="Google Shape;369;p31"/>
          <p:cNvSpPr txBox="1"/>
          <p:nvPr/>
        </p:nvSpPr>
        <p:spPr>
          <a:xfrm>
            <a:off x="1993191" y="264717"/>
            <a:ext cx="364299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70" name="Google Shape;370;p31"/>
          <p:cNvSpPr txBox="1"/>
          <p:nvPr/>
        </p:nvSpPr>
        <p:spPr>
          <a:xfrm>
            <a:off x="93741" y="264717"/>
            <a:ext cx="9986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1.</a:t>
            </a:r>
            <a:endParaRPr/>
          </a:p>
        </p:txBody>
      </p:sp>
      <p:pic>
        <p:nvPicPr>
          <p:cNvPr descr="只要四招！如何正确应对甲方的不合理要求？ - 优设网- 学设计上优设" id="371" name="Google Shape;37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2886075"/>
            <a:ext cx="7620000" cy="39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规定.N</a:t>
            </a:r>
            <a:br>
              <a:rPr lang="zh-TW" sz="5400"/>
            </a:br>
            <a:endParaRPr sz="5400"/>
          </a:p>
        </p:txBody>
      </p:sp>
      <p:sp>
        <p:nvSpPr>
          <p:cNvPr id="106" name="Google Shape;106;p4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这所学校有很多规定，是一所很不自由的学校。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学校规定图片_学校规定素材_学校规定模板免费下载-六图网" id="107" name="Google Shape;10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0489" y="2339555"/>
            <a:ext cx="3151021" cy="4518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2"/>
          <p:cNvSpPr txBox="1"/>
          <p:nvPr/>
        </p:nvSpPr>
        <p:spPr>
          <a:xfrm>
            <a:off x="4604427" y="212388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并且</a:t>
            </a:r>
            <a:endParaRPr/>
          </a:p>
        </p:txBody>
      </p:sp>
      <p:sp>
        <p:nvSpPr>
          <p:cNvPr id="377" name="Google Shape;377;p32"/>
          <p:cNvSpPr txBox="1"/>
          <p:nvPr/>
        </p:nvSpPr>
        <p:spPr>
          <a:xfrm>
            <a:off x="4991495" y="0"/>
            <a:ext cx="7128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78" name="Google Shape;378;p32"/>
          <p:cNvSpPr txBox="1"/>
          <p:nvPr/>
        </p:nvSpPr>
        <p:spPr>
          <a:xfrm>
            <a:off x="22625" y="1831682"/>
            <a:ext cx="121693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他去泡茶，并且拿饼干。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79" name="Google Shape;379;p32"/>
          <p:cNvSpPr txBox="1"/>
          <p:nvPr/>
        </p:nvSpPr>
        <p:spPr>
          <a:xfrm>
            <a:off x="1288655" y="212388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80" name="Google Shape;380;p32"/>
          <p:cNvSpPr txBox="1"/>
          <p:nvPr/>
        </p:nvSpPr>
        <p:spPr>
          <a:xfrm>
            <a:off x="7305022" y="237514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81" name="Google Shape;381;p32"/>
          <p:cNvSpPr txBox="1"/>
          <p:nvPr/>
        </p:nvSpPr>
        <p:spPr>
          <a:xfrm>
            <a:off x="1993191" y="264717"/>
            <a:ext cx="364299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82" name="Google Shape;382;p32"/>
          <p:cNvSpPr txBox="1"/>
          <p:nvPr/>
        </p:nvSpPr>
        <p:spPr>
          <a:xfrm>
            <a:off x="93741" y="264717"/>
            <a:ext cx="9986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1.</a:t>
            </a:r>
            <a:endParaRPr/>
          </a:p>
        </p:txBody>
      </p:sp>
      <p:pic>
        <p:nvPicPr>
          <p:cNvPr descr="茶葉泡茶怎麼泡？幾種方式教您輕鬆得好茶！" id="383" name="Google Shape;38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394" y="3157245"/>
            <a:ext cx="5481971" cy="3653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壓模餅乾（奶香原味、紅茶拿鐵） by cherrywu - 愛料理" id="384" name="Google Shape;38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7312" y="3157245"/>
            <a:ext cx="4966812" cy="3723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"/>
          <p:cNvSpPr txBox="1"/>
          <p:nvPr/>
        </p:nvSpPr>
        <p:spPr>
          <a:xfrm>
            <a:off x="4604427" y="212388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并且</a:t>
            </a:r>
            <a:endParaRPr/>
          </a:p>
        </p:txBody>
      </p:sp>
      <p:sp>
        <p:nvSpPr>
          <p:cNvPr id="390" name="Google Shape;390;p33"/>
          <p:cNvSpPr txBox="1"/>
          <p:nvPr/>
        </p:nvSpPr>
        <p:spPr>
          <a:xfrm>
            <a:off x="4991495" y="0"/>
            <a:ext cx="7128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91" name="Google Shape;391;p33"/>
          <p:cNvSpPr txBox="1"/>
          <p:nvPr/>
        </p:nvSpPr>
        <p:spPr>
          <a:xfrm>
            <a:off x="22625" y="1831682"/>
            <a:ext cx="121693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我们要制定一条更好的规定，并且这条规定能够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避免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大部分的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团队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问题。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92" name="Google Shape;392;p33"/>
          <p:cNvSpPr txBox="1"/>
          <p:nvPr/>
        </p:nvSpPr>
        <p:spPr>
          <a:xfrm>
            <a:off x="1288655" y="212388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93" name="Google Shape;393;p33"/>
          <p:cNvSpPr txBox="1"/>
          <p:nvPr/>
        </p:nvSpPr>
        <p:spPr>
          <a:xfrm>
            <a:off x="7305022" y="237514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zh-TW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V/ADJ</a:t>
            </a:r>
            <a:endParaRPr sz="3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94" name="Google Shape;394;p33"/>
          <p:cNvSpPr txBox="1"/>
          <p:nvPr/>
        </p:nvSpPr>
        <p:spPr>
          <a:xfrm>
            <a:off x="1993191" y="264717"/>
            <a:ext cx="364299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，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95" name="Google Shape;395;p33"/>
          <p:cNvSpPr txBox="1"/>
          <p:nvPr/>
        </p:nvSpPr>
        <p:spPr>
          <a:xfrm>
            <a:off x="93741" y="264717"/>
            <a:ext cx="9986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2.</a:t>
            </a:r>
            <a:endParaRPr/>
          </a:p>
        </p:txBody>
      </p:sp>
      <p:pic>
        <p:nvPicPr>
          <p:cNvPr descr="好好說話》複雜的工作報告，怎麼用3句話說完？企業顧問的「3句總結法」是…－好好說話｜商周" id="396" name="Google Shape;39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1615" y="3524250"/>
            <a:ext cx="590550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4"/>
          <p:cNvSpPr txBox="1"/>
          <p:nvPr/>
        </p:nvSpPr>
        <p:spPr>
          <a:xfrm>
            <a:off x="288848" y="320319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小组讨论:</a:t>
            </a:r>
            <a:b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请你们想一想，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学校的规定对于学校/学生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有什么意义呢?</a:t>
            </a:r>
            <a:endParaRPr/>
          </a:p>
        </p:txBody>
      </p:sp>
      <p:sp>
        <p:nvSpPr>
          <p:cNvPr id="402" name="Google Shape;402;p34"/>
          <p:cNvSpPr txBox="1"/>
          <p:nvPr/>
        </p:nvSpPr>
        <p:spPr>
          <a:xfrm>
            <a:off x="5236692" y="3468934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并且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5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盐.N</a:t>
            </a:r>
            <a:br>
              <a:rPr lang="zh-TW" sz="5400"/>
            </a:br>
            <a:endParaRPr sz="5400"/>
          </a:p>
        </p:txBody>
      </p:sp>
      <p:sp>
        <p:nvSpPr>
          <p:cNvPr id="408" name="Google Shape;408;p35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他在菜里面加了很多盐，吃起来超咸的。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糟了！鹽放太多該怎麼辦？ @ 食力foodNEXT‧食事求實的知識頻道" id="409" name="Google Shape;40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0013" y="2665701"/>
            <a:ext cx="5589732" cy="419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bf0977ba06_1_3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chemeClr val="accent2"/>
                </a:highlight>
              </a:rPr>
              <a:t>盐</a:t>
            </a:r>
            <a:r>
              <a:rPr lang="zh-TW"/>
              <a:t> n </a:t>
            </a:r>
            <a:r>
              <a:rPr lang="zh-TW"/>
              <a:t>salt</a:t>
            </a:r>
            <a:endParaRPr/>
          </a:p>
        </p:txBody>
      </p:sp>
      <p:sp>
        <p:nvSpPr>
          <p:cNvPr id="416" name="Google Shape;416;g2bf0977ba06_1_3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洗衣服的时候在水里加点儿盐，衣服就不会掉颜色。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在水里加勺盐再洗可以解决衣服掉颜色的问题。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用盐水来洗新衣服，这样穿得再久，洗的次数再多，衣服也不容易掉颜色。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盐有保护衣服颜色的作用。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6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盐.N</a:t>
            </a:r>
            <a:br>
              <a:rPr lang="zh-TW" sz="5400"/>
            </a:br>
            <a:endParaRPr sz="5400"/>
          </a:p>
        </p:txBody>
      </p:sp>
      <p:sp>
        <p:nvSpPr>
          <p:cNvPr id="422" name="Google Shape;422;p36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盐价上涨，因此很多餐馆的菜都变贵了。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曾经贵比黄金的硬通货，军队拿他当军饷，现在两块一斤满大街贱卖_百科TA说" id="423" name="Google Shape;42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168" y="2983026"/>
            <a:ext cx="4079696" cy="27148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月份一到，財運將一路上漲的生肖" id="424" name="Google Shape;42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8917" y="2256559"/>
            <a:ext cx="64579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7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勺(子).N</a:t>
            </a:r>
            <a:br>
              <a:rPr lang="zh-TW" sz="5400"/>
            </a:br>
            <a:endParaRPr sz="5400"/>
          </a:p>
        </p:txBody>
      </p:sp>
      <p:sp>
        <p:nvSpPr>
          <p:cNvPr id="430" name="Google Shape;430;p37"/>
          <p:cNvSpPr txBox="1"/>
          <p:nvPr/>
        </p:nvSpPr>
        <p:spPr>
          <a:xfrm>
            <a:off x="569770" y="1993595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匙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不锈钢大汤勺家用火锅勺子盛粥汤勺厨房加厚长柄大号勺-黑狐款(直径8cm)报价_参数_图片_视频_怎么样_问答-苏宁易购" id="431" name="Google Shape;43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3836" y="2983026"/>
            <a:ext cx="3874974" cy="3874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膠飯勺#9937 | 寶榮行電子商城– Po Wing Online" id="432" name="Google Shape;43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2983026"/>
            <a:ext cx="3874974" cy="387497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7"/>
          <p:cNvSpPr txBox="1"/>
          <p:nvPr/>
        </p:nvSpPr>
        <p:spPr>
          <a:xfrm>
            <a:off x="200617" y="13125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他需要去买勺子，尤其是饭勺和汤勺。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8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勺(子).N</a:t>
            </a:r>
            <a:br>
              <a:rPr lang="zh-TW" sz="5400"/>
            </a:br>
            <a:endParaRPr sz="5400"/>
          </a:p>
        </p:txBody>
      </p:sp>
      <p:sp>
        <p:nvSpPr>
          <p:cNvPr id="439" name="Google Shape;439;p38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他煮这锅汤时，不小心多加了两勺盐。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定量2克控鹽勺家用限鹽神器廚房刻度控鹽壺盒調味瓶創意撒鹽罐子| 協貿國際日用品生活6館| 樂天市場Rakuten" id="440" name="Google Shape;440;p38"/>
          <p:cNvPicPr preferRelativeResize="0"/>
          <p:nvPr/>
        </p:nvPicPr>
        <p:blipFill rotWithShape="1">
          <a:blip r:embed="rId3">
            <a:alphaModFix/>
          </a:blip>
          <a:srcRect b="0" l="0" r="0" t="19798"/>
          <a:stretch/>
        </p:blipFill>
        <p:spPr>
          <a:xfrm>
            <a:off x="4051640" y="2499366"/>
            <a:ext cx="4088719" cy="4372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9"/>
          <p:cNvSpPr txBox="1"/>
          <p:nvPr>
            <p:ph type="ctrTitle"/>
          </p:nvPr>
        </p:nvSpPr>
        <p:spPr>
          <a:xfrm>
            <a:off x="1524000" y="2994673"/>
            <a:ext cx="9144000" cy="8686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zh-TW" sz="4800"/>
              <a:t>你平常</a:t>
            </a:r>
            <a:r>
              <a:rPr lang="zh-TW" sz="4800"/>
              <a:t>做菜</a:t>
            </a:r>
            <a:r>
              <a:rPr lang="zh-TW" sz="4800"/>
              <a:t>会加多少盐呢?</a:t>
            </a:r>
            <a:endParaRPr sz="4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0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保护.V</a:t>
            </a:r>
            <a:br>
              <a:rPr lang="zh-TW" sz="5400"/>
            </a:br>
            <a:endParaRPr sz="5400"/>
          </a:p>
        </p:txBody>
      </p:sp>
      <p:sp>
        <p:nvSpPr>
          <p:cNvPr id="451" name="Google Shape;451;p40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医院里很多规定是为了保护病人。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政策法规北京市医院安全秩序管理规定-首都医科大学附属北京佑安医院" id="452" name="Google Shape;45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5603" y="2216727"/>
            <a:ext cx="3160793" cy="4641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f0977ba06_1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chemeClr val="accent2"/>
                </a:highlight>
              </a:rPr>
              <a:t>规</a:t>
            </a:r>
            <a:r>
              <a:rPr lang="zh-TW">
                <a:highlight>
                  <a:schemeClr val="accent2"/>
                </a:highlight>
              </a:rPr>
              <a:t>定</a:t>
            </a:r>
            <a:r>
              <a:rPr lang="zh-TW"/>
              <a:t> n rule,regulation </a:t>
            </a:r>
            <a:endParaRPr/>
          </a:p>
        </p:txBody>
      </p:sp>
      <p:sp>
        <p:nvSpPr>
          <p:cNvPr id="114" name="Google Shape;114;g2bf0977ba06_1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有</a:t>
            </a:r>
            <a:r>
              <a:rPr lang="zh-TW"/>
              <a:t>句话叫“规定和经验是死的，人是活的。”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当“规定”和“经验”不能解决问题时，建议你改变一下自己的态度和想法。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根据法律的规定，喝酒后不能开车。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根据学校的规定，学分不够不能毕业。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1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保护.V</a:t>
            </a:r>
            <a:br>
              <a:rPr lang="zh-TW" sz="5400"/>
            </a:br>
            <a:endParaRPr sz="5400"/>
          </a:p>
        </p:txBody>
      </p:sp>
      <p:sp>
        <p:nvSpPr>
          <p:cNvPr id="458" name="Google Shape;458;p41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为了保护自己，她很少会发表自己的看法。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北市立委補選1月4日公辦政見會王鴻薇：沒辯論非常可惜| 台北市立委補選| 要聞| 聯合新聞網" id="459" name="Google Shape;45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6039" y="2485685"/>
            <a:ext cx="6593490" cy="4394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2"/>
          <p:cNvSpPr txBox="1"/>
          <p:nvPr>
            <p:ph type="ctrTitle"/>
          </p:nvPr>
        </p:nvSpPr>
        <p:spPr>
          <a:xfrm>
            <a:off x="-264695" y="923126"/>
            <a:ext cx="12721390" cy="28941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zh-TW" sz="4800"/>
              <a:t>在出国游玩的时候，你会怎么保护自己呢?</a:t>
            </a:r>
            <a:endParaRPr sz="4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3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作用.N</a:t>
            </a:r>
            <a:br>
              <a:rPr lang="zh-TW" sz="5400"/>
            </a:br>
            <a:endParaRPr sz="5400"/>
          </a:p>
        </p:txBody>
      </p:sp>
      <p:sp>
        <p:nvSpPr>
          <p:cNvPr id="470" name="Google Shape;470;p43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这条规定的作用是为了保护工作人员。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青爱工程举办全国全系统工作及培训会议，宣贯部署落实新修订的保护未成年人相关法规-新华网" id="471" name="Google Shape;47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8015" y="2612659"/>
            <a:ext cx="6995969" cy="4245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作用.N</a:t>
            </a:r>
            <a:br>
              <a:rPr lang="zh-TW" sz="5400"/>
            </a:br>
            <a:endParaRPr sz="5400"/>
          </a:p>
        </p:txBody>
      </p:sp>
      <p:sp>
        <p:nvSpPr>
          <p:cNvPr id="477" name="Google Shape;477;p44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他觉得这条规定没什么作用。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請假規定-財政人員訓練所" id="478" name="Google Shape;47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5250" y="2476500"/>
            <a:ext cx="4381500" cy="43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5"/>
          <p:cNvSpPr txBox="1"/>
          <p:nvPr/>
        </p:nvSpPr>
        <p:spPr>
          <a:xfrm>
            <a:off x="288848" y="320319"/>
            <a:ext cx="12095566" cy="4203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小组讨论:</a:t>
            </a:r>
            <a:b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请你们想一想，你们的规定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对于团队合作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有什么作用呢?</a:t>
            </a:r>
            <a:endParaRPr/>
          </a:p>
        </p:txBody>
      </p:sp>
      <p:sp>
        <p:nvSpPr>
          <p:cNvPr id="484" name="Google Shape;484;p45"/>
          <p:cNvSpPr txBox="1"/>
          <p:nvPr/>
        </p:nvSpPr>
        <p:spPr>
          <a:xfrm>
            <a:off x="5236692" y="3468934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并且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6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无法.V</a:t>
            </a:r>
            <a:br>
              <a:rPr lang="zh-TW" sz="5400"/>
            </a:br>
            <a:endParaRPr sz="5400"/>
          </a:p>
        </p:txBody>
      </p:sp>
      <p:sp>
        <p:nvSpPr>
          <p:cNvPr id="490" name="Google Shape;490;p46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他违反了公司的死规定，老板表示无法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跟他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商量。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怎样巧妙拒绝老板的不合理要求-百度经验" id="491" name="Google Shape;49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750" y="2687978"/>
            <a:ext cx="4762500" cy="30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7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无法.V</a:t>
            </a:r>
            <a:br>
              <a:rPr lang="zh-TW" sz="5400"/>
            </a:br>
            <a:endParaRPr sz="5400"/>
          </a:p>
        </p:txBody>
      </p:sp>
      <p:sp>
        <p:nvSpPr>
          <p:cNvPr id="497" name="Google Shape;497;p47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他最近无法获得足够的休息时间，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所以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现在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很累。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明明每天睡滿8小時，卻還是很累？揪出慢性疲勞3大原凶|睡不飽|睡眠呼吸中止|荷爾蒙｜健康2.0" id="498" name="Google Shape;49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7875" y="2485685"/>
            <a:ext cx="8096250" cy="45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bf0977ba06_1_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chemeClr val="accent2"/>
                </a:highlight>
              </a:rPr>
              <a:t>无法</a:t>
            </a:r>
            <a:r>
              <a:rPr lang="zh-TW"/>
              <a:t> v cannot, to be unable (to do sth)</a:t>
            </a:r>
            <a:endParaRPr/>
          </a:p>
        </p:txBody>
      </p:sp>
      <p:sp>
        <p:nvSpPr>
          <p:cNvPr id="505" name="Google Shape;505;g2bf0977ba06_1_4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生活中还真有不少课本上无法学到的知识。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8"/>
          <p:cNvSpPr txBox="1"/>
          <p:nvPr>
            <p:ph type="ctrTitle"/>
          </p:nvPr>
        </p:nvSpPr>
        <p:spPr>
          <a:xfrm>
            <a:off x="0" y="3068405"/>
            <a:ext cx="12192000" cy="7211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zh-TW" sz="4800"/>
              <a:t>哪些</a:t>
            </a:r>
            <a:r>
              <a:rPr lang="zh-TW" sz="4800"/>
              <a:t>行为是你无法接受的呢?</a:t>
            </a:r>
            <a:endParaRPr sz="4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9"/>
          <p:cNvSpPr txBox="1"/>
          <p:nvPr>
            <p:ph type="ctrTitle"/>
          </p:nvPr>
        </p:nvSpPr>
        <p:spPr>
          <a:xfrm>
            <a:off x="-160425" y="1813034"/>
            <a:ext cx="12512700" cy="197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zh-TW" sz="4800"/>
              <a:t>如果只能留下一条规定，哪一条规定是你无法放弃的呢？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规定.N</a:t>
            </a:r>
            <a:br>
              <a:rPr lang="zh-TW" sz="5400"/>
            </a:br>
            <a:endParaRPr sz="5400"/>
          </a:p>
        </p:txBody>
      </p:sp>
      <p:sp>
        <p:nvSpPr>
          <p:cNvPr id="120" name="Google Shape;120;p5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他喜欢按照规定做事情，因为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这样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不太会出问题。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一位年輕的律師-插圖素材[70842283] - PIXTA圖庫" id="121" name="Google Shape;12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5" y="2983026"/>
            <a:ext cx="3725937" cy="387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0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无.V</a:t>
            </a:r>
            <a:br>
              <a:rPr lang="zh-TW" sz="5400"/>
            </a:br>
            <a:endParaRPr sz="5400"/>
          </a:p>
        </p:txBody>
      </p:sp>
      <p:sp>
        <p:nvSpPr>
          <p:cNvPr id="521" name="Google Shape;521;p50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他违反了公司的规定，被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老板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放了无薪假。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逼员工“自动”走人能有多少种操作|裁员|HR_新浪新闻" id="522" name="Google Shape;52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2250" y="2485685"/>
            <a:ext cx="6667500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1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无.V</a:t>
            </a:r>
            <a:br>
              <a:rPr lang="zh-TW" sz="5400"/>
            </a:br>
            <a:endParaRPr sz="5400"/>
          </a:p>
        </p:txBody>
      </p:sp>
      <p:sp>
        <p:nvSpPr>
          <p:cNvPr id="528" name="Google Shape;528;p51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他觉得他的老板无能，不能解决公司的问题。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企業宮鬥潛規則》員工眼中的「無能主管」，為何老闆認為「好用」？－菲女狼的職場生活誌｜商周" id="529" name="Google Shape;52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4118" y="2616271"/>
            <a:ext cx="7483764" cy="4227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2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无.V</a:t>
            </a:r>
            <a:br>
              <a:rPr lang="zh-TW" sz="5400"/>
            </a:br>
            <a:endParaRPr sz="5400"/>
          </a:p>
        </p:txBody>
      </p:sp>
      <p:sp>
        <p:nvSpPr>
          <p:cNvPr id="535" name="Google Shape;535;p52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他的回答正确无误。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年輕人：回答正確答案-插圖素材[24021342] - PIXTA圖庫" id="536" name="Google Shape;53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1686" y="2480490"/>
            <a:ext cx="3152775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3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节.M</a:t>
            </a:r>
            <a:br>
              <a:rPr lang="zh-TW" sz="5400"/>
            </a:br>
            <a:endParaRPr sz="5400"/>
          </a:p>
        </p:txBody>
      </p:sp>
      <p:sp>
        <p:nvSpPr>
          <p:cNvPr id="542" name="Google Shape;542;p53"/>
          <p:cNvSpPr txBox="1"/>
          <p:nvPr/>
        </p:nvSpPr>
        <p:spPr>
          <a:xfrm>
            <a:off x="617666" y="1160122"/>
            <a:ext cx="1095666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他这学期有一门中文课，那门课一周有三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节课。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43" name="Google Shape;54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2900" y="3191353"/>
            <a:ext cx="4196699" cy="3350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bf0977ba06_1_5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chemeClr val="accent2"/>
                </a:highlight>
              </a:rPr>
              <a:t>节</a:t>
            </a:r>
            <a:r>
              <a:rPr lang="zh-TW"/>
              <a:t> m </a:t>
            </a:r>
            <a:r>
              <a:rPr lang="zh-TW"/>
              <a:t>section,length</a:t>
            </a:r>
            <a:endParaRPr/>
          </a:p>
        </p:txBody>
      </p:sp>
      <p:sp>
        <p:nvSpPr>
          <p:cNvPr id="550" name="Google Shape;550;g2bf0977ba06_1_5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王</a:t>
            </a:r>
            <a:r>
              <a:rPr lang="zh-TW"/>
              <a:t>教授，今天听完您的这</a:t>
            </a:r>
            <a:r>
              <a:rPr lang="zh-TW">
                <a:highlight>
                  <a:srgbClr val="FF9900"/>
                </a:highlight>
              </a:rPr>
              <a:t>节</a:t>
            </a:r>
            <a:r>
              <a:rPr lang="zh-TW"/>
              <a:t>课，我终于明白为什么您的课那么受学生欢迎了。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这节中文课是我今天最后的一节课。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这节中文课是我今天的第一节课。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g2bf0977ba06_1_51"/>
          <p:cNvSpPr/>
          <p:nvPr/>
        </p:nvSpPr>
        <p:spPr>
          <a:xfrm>
            <a:off x="2493500" y="4580200"/>
            <a:ext cx="7310100" cy="1876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你今天有哪几节课？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你今天一共有几节课？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这节中文课是你今天的第几节课？</a:t>
            </a:r>
            <a:endParaRPr sz="36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4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节.M</a:t>
            </a:r>
            <a:br>
              <a:rPr lang="zh-TW" sz="5400"/>
            </a:br>
            <a:endParaRPr sz="5400"/>
          </a:p>
        </p:txBody>
      </p:sp>
      <p:sp>
        <p:nvSpPr>
          <p:cNvPr id="557" name="Google Shape;557;p54"/>
          <p:cNvSpPr txBox="1"/>
          <p:nvPr/>
        </p:nvSpPr>
        <p:spPr>
          <a:xfrm>
            <a:off x="617666" y="1160122"/>
            <a:ext cx="1095666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他很喜欢小说里的这一节，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他觉得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很精采。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気に入った本の一節 - 鈴蘭の詩と写真ブログ" id="558" name="Google Shape;55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1235" y="2309020"/>
            <a:ext cx="2617929" cy="465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5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节.M</a:t>
            </a:r>
            <a:br>
              <a:rPr lang="zh-TW" sz="5400"/>
            </a:br>
            <a:endParaRPr sz="5400"/>
          </a:p>
        </p:txBody>
      </p:sp>
      <p:sp>
        <p:nvSpPr>
          <p:cNvPr id="564" name="Google Shape;564;p55"/>
          <p:cNvSpPr txBox="1"/>
          <p:nvPr/>
        </p:nvSpPr>
        <p:spPr>
          <a:xfrm>
            <a:off x="617666" y="1160122"/>
            <a:ext cx="1095666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这辆火车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一共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有三节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车厢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火车图片素材_免费火车PNG设计图片大全_图精灵" id="565" name="Google Shape;56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7488" y="1745623"/>
            <a:ext cx="5782541" cy="5782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6"/>
          <p:cNvSpPr txBox="1"/>
          <p:nvPr>
            <p:ph type="ctrTitle"/>
          </p:nvPr>
        </p:nvSpPr>
        <p:spPr>
          <a:xfrm>
            <a:off x="-160421" y="3068405"/>
            <a:ext cx="12512842" cy="7211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zh-TW" sz="4800"/>
              <a:t>每星期你有几节中文课呢?</a:t>
            </a:r>
            <a:endParaRPr sz="48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7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详细.ADJ</a:t>
            </a:r>
            <a:br>
              <a:rPr lang="zh-TW" sz="5400"/>
            </a:br>
            <a:endParaRPr sz="5400"/>
          </a:p>
        </p:txBody>
      </p:sp>
      <p:sp>
        <p:nvSpPr>
          <p:cNvPr id="576" name="Google Shape;576;p57"/>
          <p:cNvSpPr txBox="1"/>
          <p:nvPr/>
        </p:nvSpPr>
        <p:spPr>
          <a:xfrm>
            <a:off x="617666" y="1160122"/>
            <a:ext cx="1095666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每个刚进入公司的新人，老板都会详细地跟他解释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公司的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规定。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別把自己的未來給賠了，「這５種」 老闆千萬不要跟- Cheers快樂工作人" id="577" name="Google Shape;57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4236" y="2697079"/>
            <a:ext cx="5343525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bf0977ba06_1_5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chemeClr val="accent2"/>
                </a:highlight>
              </a:rPr>
              <a:t>详细</a:t>
            </a:r>
            <a:r>
              <a:rPr lang="zh-TW"/>
              <a:t> adj detailed</a:t>
            </a:r>
            <a:endParaRPr/>
          </a:p>
        </p:txBody>
      </p:sp>
      <p:sp>
        <p:nvSpPr>
          <p:cNvPr id="584" name="Google Shape;584;g2bf0977ba06_1_5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您能</a:t>
            </a:r>
            <a:r>
              <a:rPr lang="zh-TW"/>
              <a:t>详细谈谈对我的课的看法吗？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您能详细谈谈对这部电影的看法吗？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您能详细谈谈对这篇阅读文章的看法吗？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/>
          <p:nvPr/>
        </p:nvSpPr>
        <p:spPr>
          <a:xfrm>
            <a:off x="48217" y="2197246"/>
            <a:ext cx="12095566" cy="2463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请跟你旁边的人讨论一下，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如果你跟你朋友一起开公司，你们的公司会有什么规定呢?</a:t>
            </a:r>
            <a:endParaRPr/>
          </a:p>
        </p:txBody>
      </p:sp>
      <p:sp>
        <p:nvSpPr>
          <p:cNvPr id="128" name="Google Shape;128;p6"/>
          <p:cNvSpPr txBox="1"/>
          <p:nvPr/>
        </p:nvSpPr>
        <p:spPr>
          <a:xfrm>
            <a:off x="280828" y="4066152"/>
            <a:ext cx="12095566" cy="2463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请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想五条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规定。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8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详细.ADJ</a:t>
            </a:r>
            <a:br>
              <a:rPr lang="zh-TW" sz="5400"/>
            </a:br>
            <a:endParaRPr sz="5400"/>
          </a:p>
        </p:txBody>
      </p:sp>
      <p:sp>
        <p:nvSpPr>
          <p:cNvPr id="590" name="Google Shape;590;p58"/>
          <p:cNvSpPr txBox="1"/>
          <p:nvPr/>
        </p:nvSpPr>
        <p:spPr>
          <a:xfrm>
            <a:off x="617666" y="1160122"/>
            <a:ext cx="1095666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他们的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税务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规定很详细。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全宥縢｜讓冷到法抖教你如何「念」法條- 法律白話文運動" id="591" name="Google Shape;59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2107" y="2164420"/>
            <a:ext cx="10307783" cy="4826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9"/>
          <p:cNvSpPr txBox="1"/>
          <p:nvPr>
            <p:ph type="ctrTitle"/>
          </p:nvPr>
        </p:nvSpPr>
        <p:spPr>
          <a:xfrm>
            <a:off x="-160421" y="3068405"/>
            <a:ext cx="12512842" cy="7211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zh-TW" sz="4800"/>
              <a:t>你觉得哪些种类的规定需要写得很详细呢?</a:t>
            </a:r>
            <a:endParaRPr sz="48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bf0977ba06_1_64"/>
          <p:cNvSpPr txBox="1"/>
          <p:nvPr>
            <p:ph type="title"/>
          </p:nvPr>
        </p:nvSpPr>
        <p:spPr>
          <a:xfrm>
            <a:off x="0" y="0"/>
            <a:ext cx="10820400" cy="182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>
                <a:highlight>
                  <a:schemeClr val="accent2"/>
                </a:highlight>
              </a:rPr>
              <a:t>解释</a:t>
            </a:r>
            <a:r>
              <a:rPr lang="zh-TW" sz="5400"/>
              <a:t>.V </a:t>
            </a:r>
            <a:r>
              <a:rPr lang="zh-TW" sz="5400"/>
              <a:t>to explain</a:t>
            </a:r>
            <a:br>
              <a:rPr lang="zh-TW" sz="5400"/>
            </a:br>
            <a:endParaRPr sz="5400"/>
          </a:p>
        </p:txBody>
      </p:sp>
      <p:sp>
        <p:nvSpPr>
          <p:cNvPr id="602" name="Google Shape;602;g2bf0977ba06_1_64"/>
          <p:cNvSpPr txBox="1"/>
          <p:nvPr/>
        </p:nvSpPr>
        <p:spPr>
          <a:xfrm>
            <a:off x="617666" y="1160122"/>
            <a:ext cx="1095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我发现您对学生特别了解，而且总是能用最简单的方法把复杂的问题解释清楚。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03" name="Google Shape;603;g2bf0977ba06_1_64"/>
          <p:cNvSpPr/>
          <p:nvPr/>
        </p:nvSpPr>
        <p:spPr>
          <a:xfrm>
            <a:off x="958025" y="3057850"/>
            <a:ext cx="10000500" cy="158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100"/>
              <a:t>如果你上课迟到了，你要怎么跟老师解释清楚？</a:t>
            </a:r>
            <a:endParaRPr sz="31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0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解释.V</a:t>
            </a:r>
            <a:br>
              <a:rPr lang="zh-TW" sz="5400"/>
            </a:br>
            <a:endParaRPr sz="5400"/>
          </a:p>
        </p:txBody>
      </p:sp>
      <p:sp>
        <p:nvSpPr>
          <p:cNvPr id="609" name="Google Shape;609;p60"/>
          <p:cNvSpPr txBox="1"/>
          <p:nvPr/>
        </p:nvSpPr>
        <p:spPr>
          <a:xfrm>
            <a:off x="617666" y="1160122"/>
            <a:ext cx="1095666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对于华语老师来说，很多中文语法很难解释。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華語老師解釋語法" id="610" name="Google Shape;61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0163" y="2200275"/>
            <a:ext cx="5715000" cy="46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1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解释.V</a:t>
            </a:r>
            <a:br>
              <a:rPr lang="zh-TW" sz="5400"/>
            </a:br>
            <a:endParaRPr sz="5400"/>
          </a:p>
        </p:txBody>
      </p:sp>
      <p:sp>
        <p:nvSpPr>
          <p:cNvPr id="616" name="Google Shape;616;p61"/>
          <p:cNvSpPr txBox="1"/>
          <p:nvPr/>
        </p:nvSpPr>
        <p:spPr>
          <a:xfrm>
            <a:off x="426064" y="714148"/>
            <a:ext cx="11339872" cy="2268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他想跟老板提出一个新的计划，但不知道面对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老板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时要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怎么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解释原因</a:t>
            </a: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不要担心“Chat GPT”不会偷走你的工作，但会永远改变它| 科技| 半岛电视台" id="617" name="Google Shape;61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6256" y="2678157"/>
            <a:ext cx="6299488" cy="4196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2"/>
          <p:cNvSpPr txBox="1"/>
          <p:nvPr>
            <p:ph type="title"/>
          </p:nvPr>
        </p:nvSpPr>
        <p:spPr>
          <a:xfrm>
            <a:off x="513347" y="577516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解释 v.s 说明</a:t>
            </a:r>
            <a:br>
              <a:rPr lang="zh-TW" sz="5400"/>
            </a:br>
            <a:endParaRPr sz="5400"/>
          </a:p>
        </p:txBody>
      </p:sp>
      <p:sp>
        <p:nvSpPr>
          <p:cNvPr id="624" name="Google Shape;624;p62"/>
          <p:cNvSpPr txBox="1"/>
          <p:nvPr/>
        </p:nvSpPr>
        <p:spPr>
          <a:xfrm>
            <a:off x="900000" y="4091325"/>
            <a:ext cx="10392000" cy="182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他跟老板解释</a:t>
            </a: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推行</a:t>
            </a: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计划的</a:t>
            </a: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具体原因</a:t>
            </a: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。</a:t>
            </a:r>
            <a:endParaRPr/>
          </a:p>
        </p:txBody>
      </p:sp>
      <p:sp>
        <p:nvSpPr>
          <p:cNvPr id="625" name="Google Shape;625;p62"/>
          <p:cNvSpPr txBox="1"/>
          <p:nvPr/>
        </p:nvSpPr>
        <p:spPr>
          <a:xfrm>
            <a:off x="900000" y="2229000"/>
            <a:ext cx="8890200" cy="14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他跟老板说明计划的</a:t>
            </a: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整体安排</a:t>
            </a:r>
            <a:r>
              <a:rPr lang="zh-TW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。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3"/>
          <p:cNvSpPr txBox="1"/>
          <p:nvPr>
            <p:ph type="ctrTitle"/>
          </p:nvPr>
        </p:nvSpPr>
        <p:spPr>
          <a:xfrm>
            <a:off x="-349842" y="2983523"/>
            <a:ext cx="12891684" cy="8909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zh-TW" sz="4800"/>
              <a:t>你觉得什么问题解释起来很麻烦呢?</a:t>
            </a:r>
            <a:endParaRPr sz="48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bf0977ba06_1_71"/>
          <p:cNvSpPr txBox="1"/>
          <p:nvPr>
            <p:ph type="ctrTitle"/>
          </p:nvPr>
        </p:nvSpPr>
        <p:spPr>
          <a:xfrm>
            <a:off x="-1063025" y="-1"/>
            <a:ext cx="7293600" cy="951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chemeClr val="accent2"/>
                </a:highlight>
              </a:rPr>
              <a:t>叶子</a:t>
            </a:r>
            <a:r>
              <a:rPr lang="zh-TW"/>
              <a:t> n leaf</a:t>
            </a:r>
            <a:endParaRPr/>
          </a:p>
        </p:txBody>
      </p:sp>
      <p:sp>
        <p:nvSpPr>
          <p:cNvPr id="637" name="Google Shape;637;g2bf0977ba06_1_71"/>
          <p:cNvSpPr txBox="1"/>
          <p:nvPr>
            <p:ph idx="1" type="subTitle"/>
          </p:nvPr>
        </p:nvSpPr>
        <p:spPr>
          <a:xfrm>
            <a:off x="1366500" y="1935313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世界上没有完全相同的叶子，同样地，世界上也没有完全一样的人。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bf0977ba06_1_77"/>
          <p:cNvSpPr txBox="1"/>
          <p:nvPr>
            <p:ph type="ctrTitle"/>
          </p:nvPr>
        </p:nvSpPr>
        <p:spPr>
          <a:xfrm>
            <a:off x="380600" y="91849"/>
            <a:ext cx="7293600" cy="951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chemeClr val="accent2"/>
                </a:highlight>
              </a:rPr>
              <a:t>教育</a:t>
            </a:r>
            <a:r>
              <a:rPr lang="zh-TW"/>
              <a:t> v </a:t>
            </a:r>
            <a:r>
              <a:rPr lang="zh-TW"/>
              <a:t>to educate</a:t>
            </a:r>
            <a:endParaRPr/>
          </a:p>
        </p:txBody>
      </p:sp>
      <p:sp>
        <p:nvSpPr>
          <p:cNvPr id="644" name="Google Shape;644;g2bf0977ba06_1_77"/>
          <p:cNvSpPr txBox="1"/>
          <p:nvPr>
            <p:ph idx="1" type="subTitle"/>
          </p:nvPr>
        </p:nvSpPr>
        <p:spPr>
          <a:xfrm>
            <a:off x="1366500" y="1935313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在教育学生时，要根据学生的特点选择不同的方法。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（因材施教）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>
                <a:highlight>
                  <a:schemeClr val="accent2"/>
                </a:highlight>
              </a:rPr>
              <a:t>再......也......</a:t>
            </a:r>
            <a:endParaRPr>
              <a:highlight>
                <a:schemeClr val="accent2"/>
              </a:highlight>
            </a:endParaRPr>
          </a:p>
        </p:txBody>
      </p:sp>
      <p:sp>
        <p:nvSpPr>
          <p:cNvPr id="650" name="Google Shape;650;p6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事情已经发生了，你再后悔也无法改变，别伤心了。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用盐水来洗新衣服，这样穿得再久，洗的次数再多，衣服也不容易掉颜色。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如果我们有什么看法或者意见，不管别人再怎么不同意，不支持，也应该说出来，让别人知道我们的想法和态度。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如果一个人不积极、不努力，________。（再......也......)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同学们只要平时认真学习，_________。（再......也......)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有些事情过去了就过去了，不要后悔，________。（再......也......)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死.ADJ</a:t>
            </a:r>
            <a:br>
              <a:rPr lang="zh-TW" sz="5400"/>
            </a:br>
            <a:endParaRPr sz="5400"/>
          </a:p>
        </p:txBody>
      </p:sp>
      <p:sp>
        <p:nvSpPr>
          <p:cNvPr id="134" name="Google Shape;134;p7"/>
          <p:cNvSpPr txBox="1"/>
          <p:nvPr/>
        </p:nvSpPr>
        <p:spPr>
          <a:xfrm>
            <a:off x="176486" y="1160122"/>
            <a:ext cx="118390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这间学校的规定很死，很多死规定稍微不遵守就会被开除。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50嵐「髒鞋丟進鍋裡煮」影片曝光，公司可以開除肇事員工嗎？員工使用社群媒體應如何規範？ - 今周刊" id="135" name="Google Shape;1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6547" y="2727157"/>
            <a:ext cx="5678905" cy="4259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5"/>
          <p:cNvSpPr txBox="1"/>
          <p:nvPr/>
        </p:nvSpPr>
        <p:spPr>
          <a:xfrm>
            <a:off x="6096000" y="264718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也</a:t>
            </a:r>
            <a:endParaRPr/>
          </a:p>
        </p:txBody>
      </p:sp>
      <p:sp>
        <p:nvSpPr>
          <p:cNvPr id="656" name="Google Shape;656;p65"/>
          <p:cNvSpPr txBox="1"/>
          <p:nvPr/>
        </p:nvSpPr>
        <p:spPr>
          <a:xfrm>
            <a:off x="4991495" y="0"/>
            <a:ext cx="7128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57" name="Google Shape;657;p65"/>
          <p:cNvSpPr txBox="1"/>
          <p:nvPr/>
        </p:nvSpPr>
        <p:spPr>
          <a:xfrm>
            <a:off x="1288655" y="212388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再</a:t>
            </a:r>
            <a:endParaRPr/>
          </a:p>
        </p:txBody>
      </p:sp>
      <p:sp>
        <p:nvSpPr>
          <p:cNvPr id="658" name="Google Shape;658;p65"/>
          <p:cNvSpPr txBox="1"/>
          <p:nvPr/>
        </p:nvSpPr>
        <p:spPr>
          <a:xfrm>
            <a:off x="2170971" y="-571095"/>
            <a:ext cx="4494445" cy="2892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Adj</a:t>
            </a:r>
            <a:b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句子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59" name="Google Shape;659;p65"/>
          <p:cNvSpPr txBox="1"/>
          <p:nvPr/>
        </p:nvSpPr>
        <p:spPr>
          <a:xfrm>
            <a:off x="7460906" y="-518765"/>
            <a:ext cx="4494445" cy="2892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…….</a:t>
            </a:r>
            <a:endParaRPr/>
          </a:p>
        </p:txBody>
      </p:sp>
      <p:sp>
        <p:nvSpPr>
          <p:cNvPr id="660" name="Google Shape;660;p65"/>
          <p:cNvSpPr txBox="1"/>
          <p:nvPr/>
        </p:nvSpPr>
        <p:spPr>
          <a:xfrm>
            <a:off x="2170971" y="1083092"/>
            <a:ext cx="4494445" cy="2892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╚       假设      ╝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suppose</a:t>
            </a:r>
            <a:endParaRPr/>
          </a:p>
        </p:txBody>
      </p:sp>
      <p:sp>
        <p:nvSpPr>
          <p:cNvPr id="661" name="Google Shape;661;p65"/>
          <p:cNvSpPr/>
          <p:nvPr/>
        </p:nvSpPr>
        <p:spPr>
          <a:xfrm>
            <a:off x="374946" y="3494078"/>
            <a:ext cx="6041859" cy="18521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说一件事情不能被改变</a:t>
            </a:r>
            <a:endParaRPr sz="360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62" name="Google Shape;662;p65"/>
          <p:cNvSpPr/>
          <p:nvPr/>
        </p:nvSpPr>
        <p:spPr>
          <a:xfrm>
            <a:off x="6416806" y="3494079"/>
            <a:ext cx="5695870" cy="18521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再(怎么样)也(一样)</a:t>
            </a:r>
            <a:endParaRPr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6"/>
          <p:cNvSpPr txBox="1"/>
          <p:nvPr/>
        </p:nvSpPr>
        <p:spPr>
          <a:xfrm>
            <a:off x="6096000" y="264718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也</a:t>
            </a:r>
            <a:endParaRPr/>
          </a:p>
        </p:txBody>
      </p:sp>
      <p:sp>
        <p:nvSpPr>
          <p:cNvPr id="668" name="Google Shape;668;p66"/>
          <p:cNvSpPr txBox="1"/>
          <p:nvPr/>
        </p:nvSpPr>
        <p:spPr>
          <a:xfrm>
            <a:off x="4991495" y="0"/>
            <a:ext cx="7128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69" name="Google Shape;669;p66"/>
          <p:cNvSpPr txBox="1"/>
          <p:nvPr/>
        </p:nvSpPr>
        <p:spPr>
          <a:xfrm>
            <a:off x="22625" y="2799690"/>
            <a:ext cx="121693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这条规定再怎么奇怪也有它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存在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的原因。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70" name="Google Shape;670;p66"/>
          <p:cNvSpPr txBox="1"/>
          <p:nvPr/>
        </p:nvSpPr>
        <p:spPr>
          <a:xfrm>
            <a:off x="1288655" y="212388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再</a:t>
            </a:r>
            <a:endParaRPr/>
          </a:p>
        </p:txBody>
      </p:sp>
      <p:sp>
        <p:nvSpPr>
          <p:cNvPr id="671" name="Google Shape;671;p66"/>
          <p:cNvSpPr txBox="1"/>
          <p:nvPr/>
        </p:nvSpPr>
        <p:spPr>
          <a:xfrm>
            <a:off x="2170971" y="-571095"/>
            <a:ext cx="4494445" cy="2892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Adj</a:t>
            </a:r>
            <a:b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句子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72" name="Google Shape;672;p66"/>
          <p:cNvSpPr txBox="1"/>
          <p:nvPr/>
        </p:nvSpPr>
        <p:spPr>
          <a:xfrm>
            <a:off x="7460906" y="-518765"/>
            <a:ext cx="4494445" cy="2892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…….</a:t>
            </a:r>
            <a:endParaRPr/>
          </a:p>
        </p:txBody>
      </p:sp>
      <p:sp>
        <p:nvSpPr>
          <p:cNvPr id="673" name="Google Shape;673;p66"/>
          <p:cNvSpPr txBox="1"/>
          <p:nvPr/>
        </p:nvSpPr>
        <p:spPr>
          <a:xfrm>
            <a:off x="2170971" y="1083092"/>
            <a:ext cx="4494445" cy="2892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╚       假设      ╝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suppose</a:t>
            </a:r>
            <a:endParaRPr/>
          </a:p>
        </p:txBody>
      </p:sp>
      <p:pic>
        <p:nvPicPr>
          <p:cNvPr descr="教育部學校衛生資訊網-嚴重特殊傳染性肺炎教育專區" id="674" name="Google Shape;67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6421" y="4013461"/>
            <a:ext cx="3181782" cy="2892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67"/>
          <p:cNvSpPr txBox="1"/>
          <p:nvPr/>
        </p:nvSpPr>
        <p:spPr>
          <a:xfrm>
            <a:off x="6096000" y="264718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也</a:t>
            </a:r>
            <a:endParaRPr/>
          </a:p>
        </p:txBody>
      </p:sp>
      <p:sp>
        <p:nvSpPr>
          <p:cNvPr id="680" name="Google Shape;680;p67"/>
          <p:cNvSpPr txBox="1"/>
          <p:nvPr/>
        </p:nvSpPr>
        <p:spPr>
          <a:xfrm>
            <a:off x="4991495" y="0"/>
            <a:ext cx="7128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81" name="Google Shape;681;p67"/>
          <p:cNvSpPr txBox="1"/>
          <p:nvPr/>
        </p:nvSpPr>
        <p:spPr>
          <a:xfrm>
            <a:off x="125612" y="1726008"/>
            <a:ext cx="121693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这台手机很厉害，再用十年也没问题。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82" name="Google Shape;682;p67"/>
          <p:cNvSpPr txBox="1"/>
          <p:nvPr/>
        </p:nvSpPr>
        <p:spPr>
          <a:xfrm>
            <a:off x="1288655" y="212388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再</a:t>
            </a:r>
            <a:endParaRPr/>
          </a:p>
        </p:txBody>
      </p:sp>
      <p:sp>
        <p:nvSpPr>
          <p:cNvPr id="683" name="Google Shape;683;p67"/>
          <p:cNvSpPr txBox="1"/>
          <p:nvPr/>
        </p:nvSpPr>
        <p:spPr>
          <a:xfrm>
            <a:off x="2170971" y="-503738"/>
            <a:ext cx="4494445" cy="2892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Adj</a:t>
            </a:r>
            <a:b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句子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84" name="Google Shape;684;p67"/>
          <p:cNvSpPr txBox="1"/>
          <p:nvPr/>
        </p:nvSpPr>
        <p:spPr>
          <a:xfrm>
            <a:off x="7460906" y="-518765"/>
            <a:ext cx="4494445" cy="2892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…….</a:t>
            </a:r>
            <a:endParaRPr/>
          </a:p>
        </p:txBody>
      </p:sp>
      <p:pic>
        <p:nvPicPr>
          <p:cNvPr descr="Nokia 3310 – Wikipedie" id="685" name="Google Shape;68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1495" y="2789235"/>
            <a:ext cx="2034383" cy="4068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68"/>
          <p:cNvSpPr txBox="1"/>
          <p:nvPr/>
        </p:nvSpPr>
        <p:spPr>
          <a:xfrm>
            <a:off x="6096000" y="264718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也</a:t>
            </a:r>
            <a:endParaRPr/>
          </a:p>
        </p:txBody>
      </p:sp>
      <p:sp>
        <p:nvSpPr>
          <p:cNvPr id="691" name="Google Shape;691;p68"/>
          <p:cNvSpPr txBox="1"/>
          <p:nvPr/>
        </p:nvSpPr>
        <p:spPr>
          <a:xfrm>
            <a:off x="4991495" y="0"/>
            <a:ext cx="7128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t/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92" name="Google Shape;692;p68"/>
          <p:cNvSpPr txBox="1"/>
          <p:nvPr/>
        </p:nvSpPr>
        <p:spPr>
          <a:xfrm>
            <a:off x="22625" y="2050393"/>
            <a:ext cx="121693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他觉得现在的房子太贵了，再怎么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努力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工作也买不起。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93" name="Google Shape;693;p68"/>
          <p:cNvSpPr txBox="1"/>
          <p:nvPr/>
        </p:nvSpPr>
        <p:spPr>
          <a:xfrm>
            <a:off x="1288655" y="212388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再</a:t>
            </a:r>
            <a:endParaRPr/>
          </a:p>
        </p:txBody>
      </p:sp>
      <p:sp>
        <p:nvSpPr>
          <p:cNvPr id="694" name="Google Shape;694;p68"/>
          <p:cNvSpPr txBox="1"/>
          <p:nvPr/>
        </p:nvSpPr>
        <p:spPr>
          <a:xfrm>
            <a:off x="2170971" y="-518765"/>
            <a:ext cx="4494445" cy="2892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Adj</a:t>
            </a:r>
            <a:b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句子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95" name="Google Shape;695;p68"/>
          <p:cNvSpPr txBox="1"/>
          <p:nvPr/>
        </p:nvSpPr>
        <p:spPr>
          <a:xfrm>
            <a:off x="7460906" y="-518765"/>
            <a:ext cx="4494445" cy="2892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…….</a:t>
            </a:r>
            <a:endParaRPr/>
          </a:p>
        </p:txBody>
      </p:sp>
      <p:pic>
        <p:nvPicPr>
          <p:cNvPr descr="4張圖告訴你...十年後，台灣房價少1/3，是很合理的事-財富大數聚-房地產-商周財富網" id="696" name="Google Shape;69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3287" y="3299858"/>
            <a:ext cx="5905500" cy="32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t/>
            </a:r>
            <a:endParaRPr/>
          </a:p>
        </p:txBody>
      </p:sp>
      <p:pic>
        <p:nvPicPr>
          <p:cNvPr descr="卡通因弄掉冰淇淋大哭的女孩素材免费下载_觅元素" id="702" name="Google Shape;70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0875" y="523875"/>
            <a:ext cx="5810250" cy="58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7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t/>
            </a:r>
            <a:endParaRPr/>
          </a:p>
        </p:txBody>
      </p:sp>
      <p:pic>
        <p:nvPicPr>
          <p:cNvPr descr="沒錢圖片素材, 沒錢PNG背景圖案免費下載- Lovepik" id="708" name="Google Shape;70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9951" y="921726"/>
            <a:ext cx="8042765" cy="5361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7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t/>
            </a:r>
            <a:endParaRPr/>
          </a:p>
        </p:txBody>
      </p:sp>
      <p:pic>
        <p:nvPicPr>
          <p:cNvPr descr="奶奶我好想你！ 狼犬難過倒在墓碑哭到大口抽氣| ETtoday寵物雲| ETtoday新聞雲" id="714" name="Google Shape;71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1203326"/>
            <a:ext cx="9288471" cy="461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2"/>
          <p:cNvSpPr txBox="1"/>
          <p:nvPr>
            <p:ph type="ctrTitle"/>
          </p:nvPr>
        </p:nvSpPr>
        <p:spPr>
          <a:xfrm>
            <a:off x="-349842" y="2983523"/>
            <a:ext cx="12891684" cy="8909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zh-TW" sz="4800"/>
              <a:t>有什么事情你觉得</a:t>
            </a:r>
            <a:r>
              <a:rPr lang="zh-TW" sz="4800"/>
              <a:t>没有商量的余地</a:t>
            </a:r>
            <a:r>
              <a:rPr lang="zh-TW" sz="4800"/>
              <a:t>呢?</a:t>
            </a:r>
            <a:endParaRPr sz="4800"/>
          </a:p>
        </p:txBody>
      </p:sp>
      <p:sp>
        <p:nvSpPr>
          <p:cNvPr id="720" name="Google Shape;720;p72"/>
          <p:cNvSpPr txBox="1"/>
          <p:nvPr/>
        </p:nvSpPr>
        <p:spPr>
          <a:xfrm>
            <a:off x="6682491" y="4657960"/>
            <a:ext cx="2199877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也</a:t>
            </a:r>
            <a:endParaRPr/>
          </a:p>
        </p:txBody>
      </p:sp>
      <p:sp>
        <p:nvSpPr>
          <p:cNvPr id="721" name="Google Shape;721;p72"/>
          <p:cNvSpPr txBox="1"/>
          <p:nvPr/>
        </p:nvSpPr>
        <p:spPr>
          <a:xfrm>
            <a:off x="1875146" y="4605630"/>
            <a:ext cx="1764632" cy="1325562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再</a:t>
            </a:r>
            <a:endParaRPr/>
          </a:p>
        </p:txBody>
      </p:sp>
      <p:sp>
        <p:nvSpPr>
          <p:cNvPr id="722" name="Google Shape;722;p72"/>
          <p:cNvSpPr txBox="1"/>
          <p:nvPr/>
        </p:nvSpPr>
        <p:spPr>
          <a:xfrm>
            <a:off x="2757462" y="3874477"/>
            <a:ext cx="4494445" cy="2892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Adj</a:t>
            </a:r>
            <a:b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句子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723" name="Google Shape;723;p72"/>
          <p:cNvSpPr txBox="1"/>
          <p:nvPr/>
        </p:nvSpPr>
        <p:spPr>
          <a:xfrm>
            <a:off x="8047397" y="3874477"/>
            <a:ext cx="4494445" cy="2892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…….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/>
              <a:t>3/4</a:t>
            </a:r>
            <a:endParaRPr/>
          </a:p>
        </p:txBody>
      </p:sp>
      <p:sp>
        <p:nvSpPr>
          <p:cNvPr id="729" name="Google Shape;729;p7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直接</a:t>
            </a:r>
            <a:r>
              <a:rPr lang="zh-TW"/>
              <a:t> adj.	 (间接jiàn jiē )(</a:t>
            </a:r>
            <a:r>
              <a:rPr b="0" i="0" lang="zh-TW">
                <a:solidFill>
                  <a:srgbClr val="232A31"/>
                </a:solidFill>
                <a:latin typeface="Arial"/>
                <a:ea typeface="Arial"/>
                <a:cs typeface="Arial"/>
                <a:sym typeface="Arial"/>
              </a:rPr>
              <a:t>婉转wǎn zhuǎn)</a:t>
            </a:r>
            <a:endParaRPr/>
          </a:p>
        </p:txBody>
      </p:sp>
      <p:sp>
        <p:nvSpPr>
          <p:cNvPr id="736" name="Google Shape;736;p74"/>
          <p:cNvSpPr txBox="1"/>
          <p:nvPr>
            <p:ph idx="1" type="body"/>
          </p:nvPr>
        </p:nvSpPr>
        <p:spPr>
          <a:xfrm>
            <a:off x="838200" y="1527717"/>
            <a:ext cx="10744200" cy="4965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</a:t>
            </a:r>
            <a:r>
              <a:rPr lang="zh-TW">
                <a:highlight>
                  <a:srgbClr val="FFFF00"/>
                </a:highlight>
              </a:rPr>
              <a:t>直接</a:t>
            </a:r>
            <a:r>
              <a:rPr lang="zh-TW"/>
              <a:t>从老师那边拿到书。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我从</a:t>
            </a:r>
            <a:r>
              <a:rPr lang="zh-TW" u="sng"/>
              <a:t>同学那边</a:t>
            </a:r>
            <a:r>
              <a:rPr lang="zh-TW">
                <a:highlight>
                  <a:srgbClr val="FFFF00"/>
                </a:highlight>
              </a:rPr>
              <a:t>间接</a:t>
            </a:r>
            <a:r>
              <a:rPr lang="zh-TW"/>
              <a:t>拿到老师的书。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https://youtube.com/shorts/FVN1YXZcQgw?si=7xWIvAiQCdt3OP_p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他的表情很直接。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你可以直接地说不好吃。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你可以婉转地说不好吃。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你可以怎么婉转地说不好吃呢？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/>
          <p:nvPr>
            <p:ph type="title"/>
          </p:nvPr>
        </p:nvSpPr>
        <p:spPr>
          <a:xfrm>
            <a:off x="0" y="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死.ADJ</a:t>
            </a:r>
            <a:br>
              <a:rPr lang="zh-TW" sz="5400"/>
            </a:br>
            <a:endParaRPr sz="5400"/>
          </a:p>
        </p:txBody>
      </p:sp>
      <p:sp>
        <p:nvSpPr>
          <p:cNvPr id="141" name="Google Shape;141;p8"/>
          <p:cNvSpPr txBox="1"/>
          <p:nvPr/>
        </p:nvSpPr>
        <p:spPr>
          <a:xfrm>
            <a:off x="48217" y="1160122"/>
            <a:ext cx="1209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这个水池的水是死水，因此它很臭。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鱼缸里有死水区会影响水质？" id="142" name="Google Shape;14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6625" y="2831431"/>
            <a:ext cx="523875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4503900" y="2019650"/>
            <a:ext cx="31842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dk1"/>
                </a:solidFill>
              </a:rPr>
              <a:t>stagnant water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叶子</a:t>
            </a:r>
            <a:r>
              <a:rPr lang="zh-TW"/>
              <a:t> n.</a:t>
            </a:r>
            <a:endParaRPr/>
          </a:p>
        </p:txBody>
      </p:sp>
      <p:pic>
        <p:nvPicPr>
          <p:cNvPr descr="树叶图片素材_免费树叶PNG设计图片大全_图精灵" id="742" name="Google Shape;742;p7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5254" y="647119"/>
            <a:ext cx="4007625" cy="4007625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75"/>
          <p:cNvSpPr txBox="1"/>
          <p:nvPr/>
        </p:nvSpPr>
        <p:spPr>
          <a:xfrm>
            <a:off x="4994987" y="4238929"/>
            <a:ext cx="6760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https://youtube.com/shorts/tUYnQOlYaVU?si=SGk4o_TzOLBy8Tw-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叶子还可以</a:t>
            </a:r>
            <a:r>
              <a:rPr lang="zh-TW" sz="4400">
                <a:solidFill>
                  <a:schemeClr val="dk1"/>
                </a:solidFill>
              </a:rPr>
              <a:t>用来</a:t>
            </a:r>
            <a:r>
              <a:rPr lang="zh-TW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做什么？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教育</a:t>
            </a:r>
            <a:r>
              <a:rPr lang="zh-TW"/>
              <a:t> v.</a:t>
            </a:r>
            <a:endParaRPr/>
          </a:p>
        </p:txBody>
      </p:sp>
      <p:sp>
        <p:nvSpPr>
          <p:cNvPr id="749" name="Google Shape;749;p7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800"/>
              <a:buChar char="•"/>
            </a:pPr>
            <a:r>
              <a:rPr b="0" i="0" lang="zh-TW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他因为犯错</a:t>
            </a:r>
            <a:r>
              <a:rPr lang="zh-TW">
                <a:solidFill>
                  <a:srgbClr val="111111"/>
                </a:solidFill>
              </a:rPr>
              <a:t>而</a:t>
            </a:r>
            <a:r>
              <a:rPr b="0" i="0" lang="zh-TW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受到爸爸的教育</a:t>
            </a:r>
            <a:r>
              <a:rPr lang="zh-TW"/>
              <a:t>。</a:t>
            </a:r>
            <a:endParaRPr/>
          </a:p>
        </p:txBody>
      </p:sp>
      <p:pic>
        <p:nvPicPr>
          <p:cNvPr descr="只有沒本事的父母，才和孩子說這些話，為什麼還不改掉？ - 每日頭條" id="750" name="Google Shape;75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284" y="2618257"/>
            <a:ext cx="6658364" cy="4354626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6"/>
          <p:cNvSpPr txBox="1"/>
          <p:nvPr/>
        </p:nvSpPr>
        <p:spPr>
          <a:xfrm>
            <a:off x="5609900" y="4375186"/>
            <a:ext cx="6340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你觉得教育的目的是什么？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任务</a:t>
            </a:r>
            <a:r>
              <a:rPr lang="zh-TW"/>
              <a:t> n.</a:t>
            </a:r>
            <a:endParaRPr/>
          </a:p>
        </p:txBody>
      </p:sp>
      <p:sp>
        <p:nvSpPr>
          <p:cNvPr id="757" name="Google Shape;757;p7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这部电影的名字叫《不可能的任务》。</a:t>
            </a:r>
            <a:endParaRPr/>
          </a:p>
        </p:txBody>
      </p:sp>
      <p:pic>
        <p:nvPicPr>
          <p:cNvPr descr="幕迷影評 | 《不可能的任務6：全面瓦解》：職業準則與道德倫理的艱難抉擇" id="758" name="Google Shape;758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8949" y="2393156"/>
            <a:ext cx="5953125" cy="4464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任务</a:t>
            </a:r>
            <a:r>
              <a:rPr lang="zh-TW"/>
              <a:t> n.</a:t>
            </a:r>
            <a:endParaRPr/>
          </a:p>
        </p:txBody>
      </p:sp>
      <p:sp>
        <p:nvSpPr>
          <p:cNvPr id="765" name="Google Shape;765;p78"/>
          <p:cNvSpPr txBox="1"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他完成了新手任务，准备离开新手村。</a:t>
            </a:r>
            <a:endParaRPr/>
          </a:p>
        </p:txBody>
      </p:sp>
      <p:pic>
        <p:nvPicPr>
          <p:cNvPr descr="卡通风格-任务界面|UI|游戏UI|王爱设计 - 原创作品 - 站酷 (ZCOOL)" id="766" name="Google Shape;766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0456" y="2359479"/>
            <a:ext cx="7997371" cy="4498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任务</a:t>
            </a:r>
            <a:r>
              <a:rPr lang="zh-TW"/>
              <a:t> n.</a:t>
            </a:r>
            <a:endParaRPr/>
          </a:p>
        </p:txBody>
      </p:sp>
      <p:sp>
        <p:nvSpPr>
          <p:cNvPr id="773" name="Google Shape;773;p7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请给你们公司的员工分配五个任务。</a:t>
            </a:r>
            <a:endParaRPr/>
          </a:p>
        </p:txBody>
      </p:sp>
      <p:pic>
        <p:nvPicPr>
          <p:cNvPr descr="完成任务卡通,完成任务的卡通图片 - 伤感说说吧" id="774" name="Google Shape;774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8514" y="2307770"/>
            <a:ext cx="4844143" cy="4844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8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引起</a:t>
            </a:r>
            <a:r>
              <a:rPr lang="zh-TW"/>
              <a:t> v.</a:t>
            </a:r>
            <a:endParaRPr/>
          </a:p>
        </p:txBody>
      </p:sp>
      <p:sp>
        <p:nvSpPr>
          <p:cNvPr id="781" name="Google Shape;781;p8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这个男人成功引起了我的注意。</a:t>
            </a:r>
            <a:endParaRPr/>
          </a:p>
        </p:txBody>
      </p:sp>
      <p:pic>
        <p:nvPicPr>
          <p:cNvPr descr="鬼舞辻無慘_百度百科" id="782" name="Google Shape;782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8832" y="2343150"/>
            <a:ext cx="4514850" cy="45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引起</a:t>
            </a:r>
            <a:r>
              <a:rPr lang="zh-TW"/>
              <a:t> v.</a:t>
            </a:r>
            <a:endParaRPr/>
          </a:p>
        </p:txBody>
      </p:sp>
      <p:sp>
        <p:nvSpPr>
          <p:cNvPr id="789" name="Google Shape;789;p8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不要在森林乱丢烟蒂，不然会引起火灾。</a:t>
            </a:r>
            <a:endParaRPr/>
          </a:p>
        </p:txBody>
      </p:sp>
      <p:pic>
        <p:nvPicPr>
          <p:cNvPr descr="オーストラリアの森林火災で注目が集まる「アボリジニ伝統の防火法」 | “火には火を”で被害拡大を防ぐ | クーリエ・ジャポン" id="790" name="Google Shape;790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2943" y="2645229"/>
            <a:ext cx="7489371" cy="4212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引起</a:t>
            </a:r>
            <a:r>
              <a:rPr lang="zh-TW"/>
              <a:t> v.</a:t>
            </a:r>
            <a:endParaRPr/>
          </a:p>
        </p:txBody>
      </p:sp>
      <p:sp>
        <p:nvSpPr>
          <p:cNvPr id="797" name="Google Shape;797;p8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什么东西会引起你的注意？</a:t>
            </a:r>
            <a:endParaRPr/>
          </a:p>
        </p:txBody>
      </p:sp>
      <p:pic>
        <p:nvPicPr>
          <p:cNvPr descr="眼神炯炯的豹子图片_蛙客网viwik.com" id="798" name="Google Shape;798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2200" y="821418"/>
            <a:ext cx="4878503" cy="5671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误会</a:t>
            </a:r>
            <a:r>
              <a:rPr lang="zh-TW"/>
              <a:t> n.</a:t>
            </a:r>
            <a:endParaRPr/>
          </a:p>
        </p:txBody>
      </p:sp>
      <p:sp>
        <p:nvSpPr>
          <p:cNvPr id="805" name="Google Shape;805;p8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不要误会，我是说在座各位都是垃圾。</a:t>
            </a:r>
            <a:endParaRPr/>
          </a:p>
        </p:txBody>
      </p:sp>
      <p:pic>
        <p:nvPicPr>
          <p:cNvPr descr="我是说在座的各位都是垃圾在座垃圾各位斗图表情包-表情ngnqaaa-爱斗图" id="806" name="Google Shape;806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9713" y="2319339"/>
            <a:ext cx="5892574" cy="436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8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zh-TW" u="sng"/>
              <a:t>误会</a:t>
            </a:r>
            <a:r>
              <a:rPr lang="zh-TW"/>
              <a:t> n.</a:t>
            </a:r>
            <a:endParaRPr/>
          </a:p>
        </p:txBody>
      </p:sp>
      <p:sp>
        <p:nvSpPr>
          <p:cNvPr id="813" name="Google Shape;813;p8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他们无意</a:t>
            </a:r>
            <a:r>
              <a:rPr lang="zh-TW">
                <a:solidFill>
                  <a:srgbClr val="0D0D0D"/>
                </a:solidFill>
              </a:rPr>
              <a:t>中的</a:t>
            </a:r>
            <a:r>
              <a:rPr b="0" i="0" lang="zh-TW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行为引起了一场大误会</a:t>
            </a:r>
            <a:r>
              <a:rPr lang="zh-TW"/>
              <a:t>。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zh-TW" u="sng">
                <a:solidFill>
                  <a:schemeClr val="hlink"/>
                </a:solidFill>
                <a:hlinkClick r:id="rId3"/>
              </a:rPr>
              <a:t>https://youtube.com/shorts/s1yRjIvjDlo?si=TNr-7LbSLJOxDHhD</a:t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</p:txBody>
      </p:sp>
      <p:pic>
        <p:nvPicPr>
          <p:cNvPr id="814" name="Google Shape;814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4699" y="2934168"/>
            <a:ext cx="6736213" cy="3747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2024-03-01T12:26:05Z</dcterms:created>
  <dc:creator>施鑫午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0x010100BEB89AE9B726E84DBBBF69A881ED4B3A</vt:lpwstr>
  </property>
</Properties>
</file>