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70" r:id="rId111"/>
  </p:sldIdLst>
  <p:sldSz cx="12192000" cy="6858000"/>
  <p:notesSz cx="6858000" cy="9144000"/>
  <p:embeddedFontLst>
    <p:embeddedFont>
      <p:font typeface="Play" pitchFamily="2" charset="0"/>
      <p:regular r:id="rId113"/>
      <p:bold r:id="rId114"/>
    </p:embeddedFont>
    <p:embeddedFont>
      <p:font typeface="Roboto" panose="02000000000000000000" pitchFamily="2" charset="0"/>
      <p:regular r:id="rId115"/>
      <p:bold r:id="rId116"/>
      <p:italic r:id="rId117"/>
      <p:boldItalic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7" roundtripDataSignature="AMtx7mgxFhtkL14VRjYwnOs4SMbWqR/pm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768440-822A-4793-89B6-864FBD6A6F8F}">
  <a:tblStyle styleId="{B1768440-822A-4793-89B6-864FBD6A6F8F}" styleName="Table_0">
    <a:wholeTbl>
      <a:tcTxStyle b="off" i="off">
        <a:font>
          <a:latin typeface="Aptos"/>
          <a:ea typeface="Aptos"/>
          <a:cs typeface="Apto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EC"/>
          </a:solidFill>
        </a:fill>
      </a:tcStyle>
    </a:wholeTbl>
    <a:band1H>
      <a:tcTxStyle/>
      <a:tcStyle>
        <a:tcBdr/>
        <a:fill>
          <a:solidFill>
            <a:srgbClr val="CAD1D8"/>
          </a:solidFill>
        </a:fill>
      </a:tcStyle>
    </a:band1H>
    <a:band2H>
      <a:tcTxStyle/>
      <a:tcStyle>
        <a:tcBdr/>
      </a:tcStyle>
    </a:band2H>
    <a:band1V>
      <a:tcTxStyle/>
      <a:tcStyle>
        <a:tcBdr/>
        <a:fill>
          <a:solidFill>
            <a:srgbClr val="CAD1D8"/>
          </a:solidFill>
        </a:fill>
      </a:tcStyle>
    </a:band1V>
    <a:band2V>
      <a:tcTxStyle/>
      <a:tcStyle>
        <a:tcBdr/>
      </a:tcStyle>
    </a:band2V>
    <a:lastCol>
      <a:tcTxStyle b="on" i="off">
        <a:font>
          <a:latin typeface="Aptos"/>
          <a:ea typeface="Aptos"/>
          <a:cs typeface="Aptos"/>
        </a:font>
        <a:schemeClr val="lt1"/>
      </a:tcTxStyle>
      <a:tcStyle>
        <a:tcBdr/>
        <a:fill>
          <a:solidFill>
            <a:schemeClr val="accent1"/>
          </a:solidFill>
        </a:fill>
      </a:tcStyle>
    </a:lastCol>
    <a:firstCol>
      <a:tcTxStyle b="on" i="off">
        <a:font>
          <a:latin typeface="Aptos"/>
          <a:ea typeface="Aptos"/>
          <a:cs typeface="Aptos"/>
        </a:font>
        <a:schemeClr val="lt1"/>
      </a:tcTxStyle>
      <a:tcStyle>
        <a:tcBdr/>
        <a:fill>
          <a:solidFill>
            <a:schemeClr val="accent1"/>
          </a:solidFill>
        </a:fill>
      </a:tcStyle>
    </a:firstCol>
    <a:lastRow>
      <a:tcTxStyle b="on" i="off">
        <a:font>
          <a:latin typeface="Aptos"/>
          <a:ea typeface="Aptos"/>
          <a:cs typeface="Apto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ptos"/>
          <a:ea typeface="Aptos"/>
          <a:cs typeface="Apto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7"/>
  </p:normalViewPr>
  <p:slideViewPr>
    <p:cSldViewPr snapToGrid="0">
      <p:cViewPr varScale="1">
        <p:scale>
          <a:sx n="104" d="100"/>
          <a:sy n="104" d="100"/>
        </p:scale>
        <p:origin x="89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5.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fntdata"/><Relationship Id="rId118" Type="http://schemas.openxmlformats.org/officeDocument/2006/relationships/font" Target="fonts/font6.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2.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3.fntdata"/><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10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5" name="Google Shape;905;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4" name="Google Shape;914;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10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2" name="Google Shape;922;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10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9" name="Google Shape;929;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rgbClr val="111111"/>
              </a:buClr>
              <a:buSzPts val="1200"/>
              <a:buFont typeface="Arial"/>
              <a:buChar char="•"/>
            </a:pPr>
            <a:r>
              <a:rPr lang="zh-TW" b="0" i="0">
                <a:solidFill>
                  <a:srgbClr val="111111"/>
                </a:solidFill>
                <a:latin typeface="Roboto"/>
                <a:ea typeface="Roboto"/>
                <a:cs typeface="Roboto"/>
                <a:sym typeface="Roboto"/>
              </a:rPr>
              <a:t>23个省： 河北 、 山西 、 辽宁 、 吉林 、 黑龙江 、 江苏 、 浙江 、 安徽 、 福建 、 江西 、 山东 、 河南 、 湖北 、 湖南 、 广东 、 海南 、 四川 、 贵州 、 云南 、 陕西 、 甘肃 、 青海 、 台湾 （地区，见下）</a:t>
            </a:r>
            <a:endParaRPr/>
          </a:p>
          <a:p>
            <a:pPr marL="0" lvl="0" indent="-76200" algn="l" rtl="0">
              <a:spcBef>
                <a:spcPts val="0"/>
              </a:spcBef>
              <a:spcAft>
                <a:spcPts val="0"/>
              </a:spcAft>
              <a:buClr>
                <a:srgbClr val="111111"/>
              </a:buClr>
              <a:buSzPts val="1200"/>
              <a:buFont typeface="Arial"/>
              <a:buChar char="•"/>
            </a:pPr>
            <a:r>
              <a:rPr lang="zh-TW" b="0" i="0">
                <a:solidFill>
                  <a:srgbClr val="111111"/>
                </a:solidFill>
                <a:latin typeface="Roboto"/>
                <a:ea typeface="Roboto"/>
                <a:cs typeface="Roboto"/>
                <a:sym typeface="Roboto"/>
              </a:rPr>
              <a:t>5个自治区： 内蒙古 、 广西 、 西藏 、 宁夏 、 新疆</a:t>
            </a:r>
            <a:endParaRPr/>
          </a:p>
          <a:p>
            <a:pPr marL="0" lvl="0" indent="-76200" algn="l" rtl="0">
              <a:spcBef>
                <a:spcPts val="0"/>
              </a:spcBef>
              <a:spcAft>
                <a:spcPts val="0"/>
              </a:spcAft>
              <a:buClr>
                <a:srgbClr val="111111"/>
              </a:buClr>
              <a:buSzPts val="1200"/>
              <a:buFont typeface="Arial"/>
              <a:buChar char="•"/>
            </a:pPr>
            <a:r>
              <a:rPr lang="zh-TW" b="0" i="0">
                <a:solidFill>
                  <a:srgbClr val="111111"/>
                </a:solidFill>
                <a:latin typeface="Roboto"/>
                <a:ea typeface="Roboto"/>
                <a:cs typeface="Roboto"/>
                <a:sym typeface="Roboto"/>
              </a:rPr>
              <a:t>4个直辖市： 北京 、 天津 、 上海 、 重庆</a:t>
            </a:r>
            <a:endParaRPr/>
          </a:p>
          <a:p>
            <a:pPr marL="0" lvl="0" indent="0" algn="l" rtl="0">
              <a:spcBef>
                <a:spcPts val="0"/>
              </a:spcBef>
              <a:spcAft>
                <a:spcPts val="0"/>
              </a:spcAft>
              <a:buNone/>
            </a:pPr>
            <a:endParaRPr/>
          </a:p>
        </p:txBody>
      </p:sp>
      <p:sp>
        <p:nvSpPr>
          <p:cNvPr id="936" name="Google Shape;936;p1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2c21ebc6ad2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g2c21ebc6ad2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rgbClr val="111111"/>
              </a:buClr>
              <a:buSzPts val="1200"/>
              <a:buFont typeface="Arial"/>
              <a:buChar char="•"/>
            </a:pPr>
            <a:r>
              <a:rPr lang="zh-TW" b="0" i="0">
                <a:solidFill>
                  <a:srgbClr val="111111"/>
                </a:solidFill>
                <a:latin typeface="Roboto"/>
                <a:ea typeface="Roboto"/>
                <a:cs typeface="Roboto"/>
                <a:sym typeface="Roboto"/>
              </a:rPr>
              <a:t>23个省： 河北 、 山西 、 辽宁 、 吉林 、 黑龙江 、 江苏 、 浙江 、 安徽 、 福建 、 江西 、 山东 、 河南 、 湖北 、 湖南 、 广东 、 海南 、 四川 、 贵州 、 云南 、 陕西 、 甘肃 、 青海 、 台湾 （地区，见下）</a:t>
            </a:r>
            <a:endParaRPr/>
          </a:p>
          <a:p>
            <a:pPr marL="0" lvl="0" indent="-76200" algn="l" rtl="0">
              <a:spcBef>
                <a:spcPts val="0"/>
              </a:spcBef>
              <a:spcAft>
                <a:spcPts val="0"/>
              </a:spcAft>
              <a:buClr>
                <a:srgbClr val="111111"/>
              </a:buClr>
              <a:buSzPts val="1200"/>
              <a:buFont typeface="Arial"/>
              <a:buChar char="•"/>
            </a:pPr>
            <a:r>
              <a:rPr lang="zh-TW" b="0" i="0">
                <a:solidFill>
                  <a:srgbClr val="111111"/>
                </a:solidFill>
                <a:latin typeface="Roboto"/>
                <a:ea typeface="Roboto"/>
                <a:cs typeface="Roboto"/>
                <a:sym typeface="Roboto"/>
              </a:rPr>
              <a:t>5个自治区： 内蒙古 、 广西 、 西藏 、 宁夏 、 新疆</a:t>
            </a:r>
            <a:endParaRPr/>
          </a:p>
          <a:p>
            <a:pPr marL="0" lvl="0" indent="-76200" algn="l" rtl="0">
              <a:spcBef>
                <a:spcPts val="0"/>
              </a:spcBef>
              <a:spcAft>
                <a:spcPts val="0"/>
              </a:spcAft>
              <a:buClr>
                <a:srgbClr val="111111"/>
              </a:buClr>
              <a:buSzPts val="1200"/>
              <a:buFont typeface="Arial"/>
              <a:buChar char="•"/>
            </a:pPr>
            <a:r>
              <a:rPr lang="zh-TW" b="0" i="0">
                <a:solidFill>
                  <a:srgbClr val="111111"/>
                </a:solidFill>
                <a:latin typeface="Roboto"/>
                <a:ea typeface="Roboto"/>
                <a:cs typeface="Roboto"/>
                <a:sym typeface="Roboto"/>
              </a:rPr>
              <a:t>4个直辖市： 北京 、 天津 、 上海 、 重庆</a:t>
            </a:r>
            <a:endParaRPr/>
          </a:p>
          <a:p>
            <a:pPr marL="0" lvl="0" indent="0" algn="l" rtl="0">
              <a:spcBef>
                <a:spcPts val="0"/>
              </a:spcBef>
              <a:spcAft>
                <a:spcPts val="0"/>
              </a:spcAft>
              <a:buNone/>
            </a:pPr>
            <a:endParaRPr/>
          </a:p>
        </p:txBody>
      </p:sp>
      <p:sp>
        <p:nvSpPr>
          <p:cNvPr id="945" name="Google Shape;945;g2c21ebc6ad2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rgbClr val="111111"/>
              </a:buClr>
              <a:buSzPts val="1200"/>
              <a:buFont typeface="Arial"/>
              <a:buChar char="•"/>
            </a:pPr>
            <a:r>
              <a:rPr lang="zh-TW" b="0" i="0">
                <a:solidFill>
                  <a:srgbClr val="111111"/>
                </a:solidFill>
                <a:latin typeface="Roboto"/>
                <a:ea typeface="Roboto"/>
                <a:cs typeface="Roboto"/>
                <a:sym typeface="Roboto"/>
              </a:rPr>
              <a:t>23个省： 河北 、 山西 、 辽宁 、 吉林 、 黑龙江 、 江苏 、 浙江 、 安徽 、 福建 、 江西 、 山东 、 河南 、 湖北 、 湖南 、 广东 、 海南 、 四川 、 贵州 、 云南 、 陕西 、 甘肃 、 青海 、 台湾 （地区，见下）</a:t>
            </a:r>
            <a:endParaRPr/>
          </a:p>
          <a:p>
            <a:pPr marL="0" lvl="0" indent="-76200" algn="l" rtl="0">
              <a:spcBef>
                <a:spcPts val="0"/>
              </a:spcBef>
              <a:spcAft>
                <a:spcPts val="0"/>
              </a:spcAft>
              <a:buClr>
                <a:srgbClr val="111111"/>
              </a:buClr>
              <a:buSzPts val="1200"/>
              <a:buFont typeface="Arial"/>
              <a:buChar char="•"/>
            </a:pPr>
            <a:r>
              <a:rPr lang="zh-TW" b="0" i="0">
                <a:solidFill>
                  <a:srgbClr val="111111"/>
                </a:solidFill>
                <a:latin typeface="Roboto"/>
                <a:ea typeface="Roboto"/>
                <a:cs typeface="Roboto"/>
                <a:sym typeface="Roboto"/>
              </a:rPr>
              <a:t>5个自治区： 内蒙古 、 广西 、 西藏 、 宁夏 、 新疆</a:t>
            </a:r>
            <a:endParaRPr/>
          </a:p>
          <a:p>
            <a:pPr marL="0" lvl="0" indent="-76200" algn="l" rtl="0">
              <a:spcBef>
                <a:spcPts val="0"/>
              </a:spcBef>
              <a:spcAft>
                <a:spcPts val="0"/>
              </a:spcAft>
              <a:buClr>
                <a:srgbClr val="111111"/>
              </a:buClr>
              <a:buSzPts val="1200"/>
              <a:buFont typeface="Arial"/>
              <a:buChar char="•"/>
            </a:pPr>
            <a:r>
              <a:rPr lang="zh-TW" b="0" i="0">
                <a:solidFill>
                  <a:srgbClr val="111111"/>
                </a:solidFill>
                <a:latin typeface="Roboto"/>
                <a:ea typeface="Roboto"/>
                <a:cs typeface="Roboto"/>
                <a:sym typeface="Roboto"/>
              </a:rPr>
              <a:t>4个直辖市： 北京 、 天津 、 上海 、 重庆</a:t>
            </a:r>
            <a:endParaRPr/>
          </a:p>
          <a:p>
            <a:pPr marL="0" lvl="0" indent="0" algn="l" rtl="0">
              <a:spcBef>
                <a:spcPts val="0"/>
              </a:spcBef>
              <a:spcAft>
                <a:spcPts val="0"/>
              </a:spcAft>
              <a:buNone/>
            </a:pPr>
            <a:endParaRPr/>
          </a:p>
        </p:txBody>
      </p:sp>
      <p:sp>
        <p:nvSpPr>
          <p:cNvPr id="952" name="Google Shape;952;p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2c21ebc6ad2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9" name="Google Shape;959;g2c21ebc6ad2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2c21ebc6ad2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4" name="Google Shape;964;g2c21ebc6ad2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2c21ebc6ad2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g2c21ebc6ad2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2c21ebc6ad2_0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9" name="Google Shape;1019;g2c21ebc6ad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大概：推测</a:t>
            </a:r>
            <a:endParaRPr/>
          </a:p>
          <a:p>
            <a:pPr marL="0" lvl="0" indent="0" algn="l" rtl="0">
              <a:spcBef>
                <a:spcPts val="0"/>
              </a:spcBef>
              <a:spcAft>
                <a:spcPts val="0"/>
              </a:spcAft>
              <a:buNone/>
            </a:pPr>
            <a:r>
              <a:rPr lang="zh-TW"/>
              <a:t>也许：假设、不确定</a:t>
            </a:r>
            <a:endParaRPr/>
          </a:p>
        </p:txBody>
      </p:sp>
      <p:sp>
        <p:nvSpPr>
          <p:cNvPr id="267" name="Google Shape;26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00</a:t>
            </a:r>
            <a:endParaRPr/>
          </a:p>
          <a:p>
            <a:pPr marL="0" lvl="0" indent="0" algn="l" rtl="0">
              <a:spcBef>
                <a:spcPts val="0"/>
              </a:spcBef>
              <a:spcAft>
                <a:spcPts val="0"/>
              </a:spcAft>
              <a:buNone/>
            </a:pPr>
            <a:r>
              <a:rPr lang="zh-TW"/>
              <a:t>X0</a:t>
            </a:r>
            <a:endParaRPr/>
          </a:p>
          <a:p>
            <a:pPr marL="0" lvl="0" indent="0" algn="l" rtl="0">
              <a:spcBef>
                <a:spcPts val="0"/>
              </a:spcBef>
              <a:spcAft>
                <a:spcPts val="0"/>
              </a:spcAft>
              <a:buNone/>
            </a:pPr>
            <a:r>
              <a:rPr lang="zh-TW"/>
              <a:t>0X</a:t>
            </a:r>
            <a:endParaRPr/>
          </a:p>
          <a:p>
            <a:pPr marL="0" lvl="0" indent="0" algn="l" rtl="0">
              <a:spcBef>
                <a:spcPts val="0"/>
              </a:spcBef>
              <a:spcAft>
                <a:spcPts val="0"/>
              </a:spcAft>
              <a:buNone/>
            </a:pPr>
            <a:r>
              <a:rPr lang="zh-TW"/>
              <a:t>0X</a:t>
            </a:r>
            <a:endParaRPr/>
          </a:p>
          <a:p>
            <a:pPr marL="0" lvl="0" indent="0" algn="l" rtl="0">
              <a:spcBef>
                <a:spcPts val="0"/>
              </a:spcBef>
              <a:spcAft>
                <a:spcPts val="0"/>
              </a:spcAft>
              <a:buNone/>
            </a:pPr>
            <a:r>
              <a:rPr lang="zh-TW"/>
              <a:t>X0</a:t>
            </a:r>
            <a:endParaRPr/>
          </a:p>
          <a:p>
            <a:pPr marL="0" lvl="0" indent="0" algn="l" rtl="0">
              <a:spcBef>
                <a:spcPts val="0"/>
              </a:spcBef>
              <a:spcAft>
                <a:spcPts val="0"/>
              </a:spcAft>
              <a:buNone/>
            </a:pPr>
            <a:r>
              <a:rPr lang="zh-TW"/>
              <a:t>0X</a:t>
            </a:r>
            <a:endParaRPr/>
          </a:p>
        </p:txBody>
      </p:sp>
      <p:sp>
        <p:nvSpPr>
          <p:cNvPr id="296" name="Google Shape;29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台上是演员，台下是观众</a:t>
            </a:r>
            <a:endParaRPr/>
          </a:p>
          <a:p>
            <a:pPr marL="0" lvl="0" indent="0" algn="l" rtl="0">
              <a:spcBef>
                <a:spcPts val="0"/>
              </a:spcBef>
              <a:spcAft>
                <a:spcPts val="0"/>
              </a:spcAft>
              <a:buNone/>
            </a:pPr>
            <a:r>
              <a:rPr lang="zh-TW"/>
              <a:t>台上是老师，台下是学生</a:t>
            </a:r>
            <a:endParaRPr/>
          </a:p>
          <a:p>
            <a:pPr marL="0" marR="0" lvl="0" indent="0" algn="l" rtl="0">
              <a:lnSpc>
                <a:spcPct val="100000"/>
              </a:lnSpc>
              <a:spcBef>
                <a:spcPts val="0"/>
              </a:spcBef>
              <a:spcAft>
                <a:spcPts val="0"/>
              </a:spcAft>
              <a:buClr>
                <a:schemeClr val="dk1"/>
              </a:buClr>
              <a:buSzPts val="1200"/>
              <a:buFont typeface="Arial"/>
              <a:buNone/>
            </a:pPr>
            <a:r>
              <a:rPr lang="zh-TW"/>
              <a:t>台上是法官，台下是律师</a:t>
            </a:r>
            <a:endParaRPr/>
          </a:p>
          <a:p>
            <a:pPr marL="0" marR="0" lvl="0" indent="0" algn="l" rtl="0">
              <a:lnSpc>
                <a:spcPct val="100000"/>
              </a:lnSpc>
              <a:spcBef>
                <a:spcPts val="0"/>
              </a:spcBef>
              <a:spcAft>
                <a:spcPts val="0"/>
              </a:spcAft>
              <a:buClr>
                <a:schemeClr val="dk1"/>
              </a:buClr>
              <a:buSzPts val="1200"/>
              <a:buFont typeface="Arial"/>
              <a:buNone/>
            </a:pPr>
            <a:r>
              <a:rPr lang="zh-TW"/>
              <a:t>台上是病人，台下是医生</a:t>
            </a:r>
            <a:endParaRPr/>
          </a:p>
          <a:p>
            <a:pPr marL="0" lvl="0" indent="0" algn="l" rtl="0">
              <a:spcBef>
                <a:spcPts val="0"/>
              </a:spcBef>
              <a:spcAft>
                <a:spcPts val="0"/>
              </a:spcAft>
              <a:buNone/>
            </a:pPr>
            <a:endParaRPr/>
          </a:p>
        </p:txBody>
      </p:sp>
      <p:sp>
        <p:nvSpPr>
          <p:cNvPr id="98" name="Google Shape;9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什么事情会让你觉得有趣呢?</a:t>
            </a:r>
            <a:endParaRPr/>
          </a:p>
        </p:txBody>
      </p:sp>
      <p:sp>
        <p:nvSpPr>
          <p:cNvPr id="533" name="Google Shape;533;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c1b6e60c96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g2c1b6e60c96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c1b6e60c9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g2c1b6e60c9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c1b6e60c96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g2c1b6e60c96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c1b6e60c96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g2c1b6e60c96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c1b6e60c96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g2c1b6e60c96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c21ebc6ad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g2c21ebc6ad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c21ebc6ad2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g2c21ebc6ad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跟大概一样，是不准确的范围</a:t>
            </a:r>
            <a:endParaRPr/>
          </a:p>
        </p:txBody>
      </p:sp>
      <p:sp>
        <p:nvSpPr>
          <p:cNvPr id="693" name="Google Shape;693;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1" name="Google Shape;711;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5" name="Google Shape;74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p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b="0" i="0">
                <a:solidFill>
                  <a:srgbClr val="0D0D0D"/>
                </a:solidFill>
                <a:latin typeface="Arial"/>
                <a:ea typeface="Arial"/>
                <a:cs typeface="Arial"/>
                <a:sym typeface="Arial"/>
              </a:rPr>
              <a:t>「上课」本身就表示学生在进行学习活动，因此不需要再说「进行上课」</a:t>
            </a:r>
            <a:endParaRPr b="0" i="0">
              <a:solidFill>
                <a:srgbClr val="0D0D0D"/>
              </a:solidFill>
              <a:latin typeface="Arial"/>
              <a:ea typeface="Arial"/>
              <a:cs typeface="Arial"/>
              <a:sym typeface="Arial"/>
            </a:endParaRPr>
          </a:p>
          <a:p>
            <a:pPr marL="0" lvl="0" indent="0" algn="l" rtl="0">
              <a:spcBef>
                <a:spcPts val="0"/>
              </a:spcBef>
              <a:spcAft>
                <a:spcPts val="0"/>
              </a:spcAft>
              <a:buNone/>
            </a:pPr>
            <a:r>
              <a:rPr lang="zh-TW" b="0" i="0">
                <a:solidFill>
                  <a:srgbClr val="0D0D0D"/>
                </a:solidFill>
                <a:latin typeface="Arial"/>
                <a:ea typeface="Arial"/>
                <a:cs typeface="Arial"/>
                <a:sym typeface="Arial"/>
              </a:rPr>
              <a:t>「课堂」一词通常用来描述一个教学活动或学习的场所，通常包括教师和学生在进行教学和学习的过程。</a:t>
            </a:r>
            <a:endParaRPr/>
          </a:p>
        </p:txBody>
      </p:sp>
      <p:sp>
        <p:nvSpPr>
          <p:cNvPr id="777" name="Google Shape;777;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9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3" name="Google Shape;853;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0" name="Google Shape;860;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2" name="Google Shape;882;p1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0" name="Google Shape;890;p1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8" name="Google Shape;898;p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5"/>
        <p:cNvGrpSpPr/>
        <p:nvPr/>
      </p:nvGrpSpPr>
      <p:grpSpPr>
        <a:xfrm>
          <a:off x="0" y="0"/>
          <a:ext cx="0" cy="0"/>
          <a:chOff x="0" y="0"/>
          <a:chExt cx="0" cy="0"/>
        </a:xfrm>
      </p:grpSpPr>
      <p:sp>
        <p:nvSpPr>
          <p:cNvPr id="16" name="Google Shape;16;p1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2"/>
        <p:cNvGrpSpPr/>
        <p:nvPr/>
      </p:nvGrpSpPr>
      <p:grpSpPr>
        <a:xfrm>
          <a:off x="0" y="0"/>
          <a:ext cx="0" cy="0"/>
          <a:chOff x="0" y="0"/>
          <a:chExt cx="0" cy="0"/>
        </a:xfrm>
      </p:grpSpPr>
      <p:sp>
        <p:nvSpPr>
          <p:cNvPr id="73" name="Google Shape;73;p1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8"/>
        <p:cNvGrpSpPr/>
        <p:nvPr/>
      </p:nvGrpSpPr>
      <p:grpSpPr>
        <a:xfrm>
          <a:off x="0" y="0"/>
          <a:ext cx="0" cy="0"/>
          <a:chOff x="0" y="0"/>
          <a:chExt cx="0" cy="0"/>
        </a:xfrm>
      </p:grpSpPr>
      <p:sp>
        <p:nvSpPr>
          <p:cNvPr id="79" name="Google Shape;79;p1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21"/>
        <p:cNvGrpSpPr/>
        <p:nvPr/>
      </p:nvGrpSpPr>
      <p:grpSpPr>
        <a:xfrm>
          <a:off x="0" y="0"/>
          <a:ext cx="0" cy="0"/>
          <a:chOff x="0" y="0"/>
          <a:chExt cx="0" cy="0"/>
        </a:xfrm>
      </p:grpSpPr>
      <p:sp>
        <p:nvSpPr>
          <p:cNvPr id="22" name="Google Shape;22;p1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27"/>
        <p:cNvGrpSpPr/>
        <p:nvPr/>
      </p:nvGrpSpPr>
      <p:grpSpPr>
        <a:xfrm>
          <a:off x="0" y="0"/>
          <a:ext cx="0" cy="0"/>
          <a:chOff x="0" y="0"/>
          <a:chExt cx="0" cy="0"/>
        </a:xfrm>
      </p:grpSpPr>
      <p:sp>
        <p:nvSpPr>
          <p:cNvPr id="28" name="Google Shape;28;p1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1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33"/>
        <p:cNvGrpSpPr/>
        <p:nvPr/>
      </p:nvGrpSpPr>
      <p:grpSpPr>
        <a:xfrm>
          <a:off x="0" y="0"/>
          <a:ext cx="0" cy="0"/>
          <a:chOff x="0" y="0"/>
          <a:chExt cx="0" cy="0"/>
        </a:xfrm>
      </p:grpSpPr>
      <p:sp>
        <p:nvSpPr>
          <p:cNvPr id="34" name="Google Shape;34;p1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0"/>
        <p:cNvGrpSpPr/>
        <p:nvPr/>
      </p:nvGrpSpPr>
      <p:grpSpPr>
        <a:xfrm>
          <a:off x="0" y="0"/>
          <a:ext cx="0" cy="0"/>
          <a:chOff x="0" y="0"/>
          <a:chExt cx="0" cy="0"/>
        </a:xfrm>
      </p:grpSpPr>
      <p:sp>
        <p:nvSpPr>
          <p:cNvPr id="41" name="Google Shape;41;p1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9"/>
        <p:cNvGrpSpPr/>
        <p:nvPr/>
      </p:nvGrpSpPr>
      <p:grpSpPr>
        <a:xfrm>
          <a:off x="0" y="0"/>
          <a:ext cx="0" cy="0"/>
          <a:chOff x="0" y="0"/>
          <a:chExt cx="0" cy="0"/>
        </a:xfrm>
      </p:grpSpPr>
      <p:sp>
        <p:nvSpPr>
          <p:cNvPr id="50" name="Google Shape;50;p1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Google Shape;55;p1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輔助字幕的內容" type="objTx">
  <p:cSld name="OBJECT_WITH_CAPTION_TEXT">
    <p:spTree>
      <p:nvGrpSpPr>
        <p:cNvPr id="1" name="Shape 58"/>
        <p:cNvGrpSpPr/>
        <p:nvPr/>
      </p:nvGrpSpPr>
      <p:grpSpPr>
        <a:xfrm>
          <a:off x="0" y="0"/>
          <a:ext cx="0" cy="0"/>
          <a:chOff x="0" y="0"/>
          <a:chExt cx="0" cy="0"/>
        </a:xfrm>
      </p:grpSpPr>
      <p:sp>
        <p:nvSpPr>
          <p:cNvPr id="59" name="Google Shape;59;p1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輔助字幕的圖片" type="picTx">
  <p:cSld name="PICTURE_WITH_CAPTION_TEXT">
    <p:spTree>
      <p:nvGrpSpPr>
        <p:cNvPr id="1" name="Shape 65"/>
        <p:cNvGrpSpPr/>
        <p:nvPr/>
      </p:nvGrpSpPr>
      <p:grpSpPr>
        <a:xfrm>
          <a:off x="0" y="0"/>
          <a:ext cx="0" cy="0"/>
          <a:chOff x="0" y="0"/>
          <a:chExt cx="0" cy="0"/>
        </a:xfrm>
      </p:grpSpPr>
      <p:sp>
        <p:nvSpPr>
          <p:cNvPr id="66" name="Google Shape;66;p1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1"/>
          <p:cNvSpPr>
            <a:spLocks noGrp="1"/>
          </p:cNvSpPr>
          <p:nvPr>
            <p:ph type="pic" idx="2"/>
          </p:nvPr>
        </p:nvSpPr>
        <p:spPr>
          <a:xfrm>
            <a:off x="5183188" y="987425"/>
            <a:ext cx="6172200" cy="4873625"/>
          </a:xfrm>
          <a:prstGeom prst="rect">
            <a:avLst/>
          </a:prstGeom>
          <a:noFill/>
          <a:ln>
            <a:noFill/>
          </a:ln>
        </p:spPr>
      </p:sp>
      <p:sp>
        <p:nvSpPr>
          <p:cNvPr id="68" name="Google Shape;68;p1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10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0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www.bilibili.com/video/BV1pc411n7yp/?spm_id_from=333.337.search-card.all.click&amp;vd_source=edece024a8efd13c7e362cb8009ad1b3"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com/shorts/xO_n_Qr5VGU?si=SMKyVeMLj-U4Nxu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7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7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8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s://www.niusnews.com/=P1nm9rnn5"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9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zh-TW"/>
              <a:t>L13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adv.</a:t>
            </a:r>
            <a:endParaRPr/>
          </a:p>
        </p:txBody>
      </p:sp>
      <p:sp>
        <p:nvSpPr>
          <p:cNvPr id="155" name="Google Shape;155;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副词</a:t>
            </a:r>
            <a:endParaRPr/>
          </a:p>
          <a:p>
            <a:pPr marL="685800" lvl="1" indent="-292100" algn="l" rtl="0">
              <a:lnSpc>
                <a:spcPct val="90000"/>
              </a:lnSpc>
              <a:spcBef>
                <a:spcPts val="0"/>
              </a:spcBef>
              <a:spcAft>
                <a:spcPts val="0"/>
              </a:spcAft>
              <a:buSzPts val="2800"/>
              <a:buChar char="•"/>
            </a:pPr>
            <a:r>
              <a:rPr lang="zh-TW" sz="2800"/>
              <a:t>表示对</a:t>
            </a:r>
            <a:r>
              <a:rPr lang="zh-TW" sz="2800">
                <a:solidFill>
                  <a:srgbClr val="0000FF"/>
                </a:solidFill>
              </a:rPr>
              <a:t>数量、时间</a:t>
            </a:r>
            <a:r>
              <a:rPr lang="zh-TW" sz="2800"/>
              <a:t>不太精确的估计</a:t>
            </a:r>
            <a:endParaRPr sz="2800"/>
          </a:p>
          <a:p>
            <a:pPr marL="1143000" lvl="2" indent="-292100" algn="l" rtl="0">
              <a:lnSpc>
                <a:spcPct val="90000"/>
              </a:lnSpc>
              <a:spcBef>
                <a:spcPts val="0"/>
              </a:spcBef>
              <a:spcAft>
                <a:spcPts val="0"/>
              </a:spcAft>
              <a:buSzPts val="2800"/>
              <a:buChar char="•"/>
            </a:pPr>
            <a:r>
              <a:rPr lang="zh-TW" sz="2800"/>
              <a:t>从家走到这里，我估算了一下</a:t>
            </a:r>
            <a:r>
              <a:rPr lang="zh-TW" sz="2800" b="1">
                <a:solidFill>
                  <a:srgbClr val="FF0000"/>
                </a:solidFill>
              </a:rPr>
              <a:t>大概</a:t>
            </a:r>
            <a:r>
              <a:rPr lang="zh-TW" sz="2800"/>
              <a:t>需要15分钟。</a:t>
            </a:r>
            <a:endParaRPr sz="2800"/>
          </a:p>
          <a:p>
            <a:pPr marL="685800" lvl="1" indent="-292100" algn="l" rtl="0">
              <a:lnSpc>
                <a:spcPct val="90000"/>
              </a:lnSpc>
              <a:spcBef>
                <a:spcPts val="0"/>
              </a:spcBef>
              <a:spcAft>
                <a:spcPts val="0"/>
              </a:spcAft>
              <a:buSzPts val="2800"/>
              <a:buChar char="•"/>
            </a:pPr>
            <a:r>
              <a:rPr lang="zh-TW" sz="2800"/>
              <a:t>表示对情况推测，有很大的</a:t>
            </a:r>
            <a:r>
              <a:rPr lang="zh-TW" sz="2800">
                <a:solidFill>
                  <a:srgbClr val="0000FF"/>
                </a:solidFill>
              </a:rPr>
              <a:t>可能性</a:t>
            </a:r>
            <a:endParaRPr sz="2800">
              <a:solidFill>
                <a:srgbClr val="0000FF"/>
              </a:solidFill>
            </a:endParaRPr>
          </a:p>
          <a:p>
            <a:pPr marL="1143000" lvl="2" indent="-292100" algn="l" rtl="0">
              <a:lnSpc>
                <a:spcPct val="90000"/>
              </a:lnSpc>
              <a:spcBef>
                <a:spcPts val="0"/>
              </a:spcBef>
              <a:spcAft>
                <a:spcPts val="0"/>
              </a:spcAft>
              <a:buSzPts val="2800"/>
              <a:buChar char="•"/>
            </a:pPr>
            <a:r>
              <a:rPr lang="zh-TW" sz="2800"/>
              <a:t>他整天闷闷不乐，</a:t>
            </a:r>
            <a:r>
              <a:rPr lang="zh-TW" sz="2800" b="1">
                <a:solidFill>
                  <a:srgbClr val="FF0000"/>
                </a:solidFill>
              </a:rPr>
              <a:t>大概</a:t>
            </a:r>
            <a:r>
              <a:rPr lang="zh-TW" sz="2800"/>
              <a:t>遇上了什么使人苦恼的事情。</a:t>
            </a:r>
            <a:endParaRPr sz="2800"/>
          </a:p>
          <a:p>
            <a:pPr marL="228600" lvl="0" indent="-228600" algn="l" rtl="0">
              <a:lnSpc>
                <a:spcPct val="90000"/>
              </a:lnSpc>
              <a:spcBef>
                <a:spcPts val="1000"/>
              </a:spcBef>
              <a:spcAft>
                <a:spcPts val="0"/>
              </a:spcAft>
              <a:buClr>
                <a:schemeClr val="dk1"/>
              </a:buClr>
              <a:buSzPts val="2800"/>
              <a:buChar char="•"/>
            </a:pPr>
            <a:r>
              <a:rPr lang="zh-TW"/>
              <a:t>形容词</a:t>
            </a:r>
            <a:endParaRPr/>
          </a:p>
          <a:p>
            <a:pPr marL="685800" lvl="1" indent="-292100" algn="l" rtl="0">
              <a:lnSpc>
                <a:spcPct val="90000"/>
              </a:lnSpc>
              <a:spcBef>
                <a:spcPts val="1000"/>
              </a:spcBef>
              <a:spcAft>
                <a:spcPts val="0"/>
              </a:spcAft>
              <a:buClr>
                <a:schemeClr val="dk1"/>
              </a:buClr>
              <a:buSzPts val="2800"/>
              <a:buChar char="•"/>
            </a:pPr>
            <a:r>
              <a:rPr lang="zh-TW" sz="2800"/>
              <a:t>表示没有很准确或者没有很详细</a:t>
            </a:r>
            <a:endParaRPr sz="2800"/>
          </a:p>
          <a:p>
            <a:pPr marL="1143000" lvl="2" indent="-292100" algn="l" rtl="0">
              <a:lnSpc>
                <a:spcPct val="90000"/>
              </a:lnSpc>
              <a:spcBef>
                <a:spcPts val="1000"/>
              </a:spcBef>
              <a:spcAft>
                <a:spcPts val="0"/>
              </a:spcAft>
              <a:buSzPts val="2800"/>
              <a:buChar char="•"/>
            </a:pPr>
            <a:r>
              <a:rPr lang="zh-TW" sz="2800"/>
              <a:t>那件事我记不太清了，只有个</a:t>
            </a:r>
            <a:r>
              <a:rPr lang="zh-TW" sz="2800" b="1">
                <a:solidFill>
                  <a:srgbClr val="FF0000"/>
                </a:solidFill>
              </a:rPr>
              <a:t>大概</a:t>
            </a:r>
            <a:r>
              <a:rPr lang="zh-TW" sz="2800"/>
              <a:t>的印象。</a:t>
            </a:r>
            <a:endParaRPr sz="28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1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稍微</a:t>
            </a:r>
            <a:r>
              <a:rPr lang="zh-TW"/>
              <a:t> adv.</a:t>
            </a:r>
            <a:endParaRPr/>
          </a:p>
        </p:txBody>
      </p:sp>
      <p:sp>
        <p:nvSpPr>
          <p:cNvPr id="908" name="Google Shape;908;p10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他觉得自己</a:t>
            </a:r>
            <a:r>
              <a:rPr lang="zh-TW"/>
              <a:t>没什么不好的</a:t>
            </a:r>
            <a:r>
              <a:rPr lang="zh-TW" sz="2800"/>
              <a:t>，只是</a:t>
            </a:r>
            <a:r>
              <a:rPr lang="zh-TW" sz="2800" b="1">
                <a:solidFill>
                  <a:srgbClr val="FF0000"/>
                </a:solidFill>
              </a:rPr>
              <a:t>稍微</a:t>
            </a:r>
            <a:r>
              <a:rPr lang="zh-TW" sz="2800"/>
              <a:t>有点</a:t>
            </a:r>
            <a:r>
              <a:rPr lang="zh-TW"/>
              <a:t>儿</a:t>
            </a:r>
            <a:r>
              <a:rPr lang="zh-TW" sz="2800"/>
              <a:t>穷。</a:t>
            </a:r>
            <a:endParaRPr sz="2800"/>
          </a:p>
        </p:txBody>
      </p:sp>
      <p:pic>
        <p:nvPicPr>
          <p:cNvPr id="909" name="Google Shape;909;p106" descr="窮人的習慣@ Pauline 玲儿の維瑪VeMMA 在家工作系統:: 痞客邦::"/>
          <p:cNvPicPr preferRelativeResize="0"/>
          <p:nvPr/>
        </p:nvPicPr>
        <p:blipFill rotWithShape="1">
          <a:blip r:embed="rId3">
            <a:alphaModFix/>
          </a:blip>
          <a:srcRect/>
          <a:stretch/>
        </p:blipFill>
        <p:spPr>
          <a:xfrm>
            <a:off x="2532911" y="3285274"/>
            <a:ext cx="2282552" cy="2282552"/>
          </a:xfrm>
          <a:prstGeom prst="rect">
            <a:avLst/>
          </a:prstGeom>
          <a:noFill/>
          <a:ln>
            <a:noFill/>
          </a:ln>
        </p:spPr>
      </p:pic>
      <p:pic>
        <p:nvPicPr>
          <p:cNvPr id="910" name="Google Shape;910;p106" descr="小學窮人-插圖素材[1569551] - PIXTA圖庫"/>
          <p:cNvPicPr preferRelativeResize="0"/>
          <p:nvPr/>
        </p:nvPicPr>
        <p:blipFill rotWithShape="1">
          <a:blip r:embed="rId4">
            <a:alphaModFix/>
          </a:blip>
          <a:srcRect/>
          <a:stretch/>
        </p:blipFill>
        <p:spPr>
          <a:xfrm>
            <a:off x="5300293" y="2571750"/>
            <a:ext cx="3286125" cy="4286250"/>
          </a:xfrm>
          <a:prstGeom prst="rect">
            <a:avLst/>
          </a:prstGeom>
          <a:noFill/>
          <a:ln>
            <a:noFill/>
          </a:ln>
        </p:spPr>
      </p:pic>
      <p:sp>
        <p:nvSpPr>
          <p:cNvPr id="911" name="Google Shape;911;p106"/>
          <p:cNvSpPr/>
          <p:nvPr/>
        </p:nvSpPr>
        <p:spPr>
          <a:xfrm rot="-2656592">
            <a:off x="1833564" y="2907885"/>
            <a:ext cx="1295400" cy="1203960"/>
          </a:xfrm>
          <a:prstGeom prst="mathPlus">
            <a:avLst>
              <a:gd name="adj1" fmla="val 2352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0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稍微</a:t>
            </a:r>
            <a:r>
              <a:rPr lang="zh-TW"/>
              <a:t> adv.</a:t>
            </a:r>
            <a:endParaRPr/>
          </a:p>
        </p:txBody>
      </p:sp>
      <p:sp>
        <p:nvSpPr>
          <p:cNvPr id="917" name="Google Shape;917;p10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这个鱼做得很好吃，就是</a:t>
            </a:r>
            <a:r>
              <a:rPr lang="zh-TW" b="1">
                <a:solidFill>
                  <a:srgbClr val="FF0000"/>
                </a:solidFill>
              </a:rPr>
              <a:t>稍微</a:t>
            </a:r>
            <a:r>
              <a:rPr lang="zh-TW"/>
              <a:t>有点儿辣。</a:t>
            </a:r>
            <a:endParaRPr sz="2800"/>
          </a:p>
        </p:txBody>
      </p:sp>
      <p:pic>
        <p:nvPicPr>
          <p:cNvPr id="918" name="Google Shape;918;p107" descr="哪个省的人最能吃辣？ - 知乎"/>
          <p:cNvPicPr preferRelativeResize="0"/>
          <p:nvPr/>
        </p:nvPicPr>
        <p:blipFill rotWithShape="1">
          <a:blip r:embed="rId3">
            <a:alphaModFix/>
          </a:blip>
          <a:srcRect/>
          <a:stretch/>
        </p:blipFill>
        <p:spPr>
          <a:xfrm>
            <a:off x="1594184" y="2383506"/>
            <a:ext cx="6619374" cy="4412916"/>
          </a:xfrm>
          <a:prstGeom prst="rect">
            <a:avLst/>
          </a:prstGeom>
          <a:noFill/>
          <a:ln>
            <a:noFill/>
          </a:ln>
        </p:spPr>
      </p:pic>
      <p:pic>
        <p:nvPicPr>
          <p:cNvPr id="919" name="Google Shape;919;p107" descr="驚訝圖案素材 | PNG和向量圖 | 透明背景圖片 | 免費下载 - Pngtree"/>
          <p:cNvPicPr preferRelativeResize="0"/>
          <p:nvPr/>
        </p:nvPicPr>
        <p:blipFill rotWithShape="1">
          <a:blip r:embed="rId4">
            <a:alphaModFix/>
          </a:blip>
          <a:srcRect/>
          <a:stretch/>
        </p:blipFill>
        <p:spPr>
          <a:xfrm>
            <a:off x="7922397" y="2506662"/>
            <a:ext cx="4634561" cy="4351338"/>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0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苦</a:t>
            </a:r>
            <a:r>
              <a:rPr lang="zh-TW"/>
              <a:t> adj.</a:t>
            </a:r>
            <a:endParaRPr/>
          </a:p>
        </p:txBody>
      </p:sp>
      <p:sp>
        <p:nvSpPr>
          <p:cNvPr id="925" name="Google Shape;925;p10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虽然</a:t>
            </a:r>
            <a:r>
              <a:rPr lang="zh-TW" sz="2800"/>
              <a:t>这杯咖啡稍微</a:t>
            </a:r>
            <a:r>
              <a:rPr lang="zh-TW"/>
              <a:t>有点儿</a:t>
            </a:r>
            <a:r>
              <a:rPr lang="zh-TW" sz="2800" b="1">
                <a:solidFill>
                  <a:srgbClr val="FF0000"/>
                </a:solidFill>
              </a:rPr>
              <a:t>苦</a:t>
            </a:r>
            <a:r>
              <a:rPr lang="zh-TW" sz="2800"/>
              <a:t>，但是喝下去后</a:t>
            </a:r>
            <a:r>
              <a:rPr lang="zh-TW"/>
              <a:t>又有点儿</a:t>
            </a:r>
            <a:r>
              <a:rPr lang="zh-TW" sz="2800"/>
              <a:t>回甘。</a:t>
            </a:r>
            <a:endParaRPr sz="2800"/>
          </a:p>
        </p:txBody>
      </p:sp>
      <p:pic>
        <p:nvPicPr>
          <p:cNvPr id="926" name="Google Shape;926;p108" descr="咖啡| 咖啡粉| 濾掛咖啡| 研磨咖啡| Nescafe Taiwan"/>
          <p:cNvPicPr preferRelativeResize="0"/>
          <p:nvPr/>
        </p:nvPicPr>
        <p:blipFill rotWithShape="1">
          <a:blip r:embed="rId3">
            <a:alphaModFix/>
          </a:blip>
          <a:srcRect/>
          <a:stretch/>
        </p:blipFill>
        <p:spPr>
          <a:xfrm>
            <a:off x="563880" y="2778061"/>
            <a:ext cx="11064240" cy="4079939"/>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109"/>
          <p:cNvSpPr txBox="1">
            <a:spLocks noGrp="1"/>
          </p:cNvSpPr>
          <p:nvPr>
            <p:ph type="title"/>
          </p:nvPr>
        </p:nvSpPr>
        <p:spPr>
          <a:xfrm>
            <a:off x="838200" y="198537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zh-TW"/>
              <a:t>你喜欢吃/喝什么味道的食物/饮料？</a:t>
            </a:r>
            <a:endParaRPr/>
          </a:p>
        </p:txBody>
      </p:sp>
      <p:sp>
        <p:nvSpPr>
          <p:cNvPr id="932" name="Google Shape;932;p109"/>
          <p:cNvSpPr txBox="1"/>
          <p:nvPr/>
        </p:nvSpPr>
        <p:spPr>
          <a:xfrm>
            <a:off x="1110150" y="4649025"/>
            <a:ext cx="99717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500">
                <a:solidFill>
                  <a:schemeClr val="dk1"/>
                </a:solidFill>
              </a:rPr>
              <a:t>我喜欢吃/喝</a:t>
            </a:r>
            <a:r>
              <a:rPr lang="zh-TW" sz="3500" b="1">
                <a:solidFill>
                  <a:srgbClr val="FF0000"/>
                </a:solidFill>
              </a:rPr>
              <a:t>稍微</a:t>
            </a:r>
            <a:r>
              <a:rPr lang="zh-TW" sz="3500">
                <a:solidFill>
                  <a:schemeClr val="dk1"/>
                </a:solidFill>
              </a:rPr>
              <a:t>带点儿甜/酸/苦/辣/咸的____。</a:t>
            </a:r>
            <a:endParaRPr sz="3500">
              <a:solidFill>
                <a:schemeClr val="dk1"/>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省</a:t>
            </a:r>
            <a:r>
              <a:rPr lang="zh-TW"/>
              <a:t> n.	(shěng /xǐng )</a:t>
            </a:r>
            <a:endParaRPr/>
          </a:p>
        </p:txBody>
      </p:sp>
      <p:sp>
        <p:nvSpPr>
          <p:cNvPr id="939" name="Google Shape;939;p1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中国有</a:t>
            </a:r>
            <a:r>
              <a:rPr lang="zh-TW"/>
              <a:t>二十三</a:t>
            </a:r>
            <a:r>
              <a:rPr lang="zh-TW" sz="2800"/>
              <a:t>个</a:t>
            </a:r>
            <a:r>
              <a:rPr lang="zh-TW" sz="2800" b="1">
                <a:solidFill>
                  <a:srgbClr val="FF0000"/>
                </a:solidFill>
              </a:rPr>
              <a:t>省</a:t>
            </a:r>
            <a:r>
              <a:rPr lang="zh-TW" sz="2800"/>
              <a:t>，</a:t>
            </a:r>
            <a:r>
              <a:rPr lang="zh-TW"/>
              <a:t>方老师来自</a:t>
            </a:r>
            <a:r>
              <a:rPr lang="zh-TW" sz="2800"/>
              <a:t>广东</a:t>
            </a:r>
            <a:r>
              <a:rPr lang="zh-TW" sz="2800" b="1">
                <a:solidFill>
                  <a:srgbClr val="FF0000"/>
                </a:solidFill>
              </a:rPr>
              <a:t>省</a:t>
            </a:r>
            <a:r>
              <a:rPr lang="zh-TW"/>
              <a:t>。</a:t>
            </a:r>
            <a:endParaRPr sz="2800"/>
          </a:p>
        </p:txBody>
      </p:sp>
      <p:pic>
        <p:nvPicPr>
          <p:cNvPr id="940" name="Google Shape;940;p110" descr="中国地图Diagram | Quizlet"/>
          <p:cNvPicPr preferRelativeResize="0"/>
          <p:nvPr/>
        </p:nvPicPr>
        <p:blipFill rotWithShape="1">
          <a:blip r:embed="rId3">
            <a:alphaModFix/>
          </a:blip>
          <a:srcRect/>
          <a:stretch/>
        </p:blipFill>
        <p:spPr>
          <a:xfrm>
            <a:off x="3005807" y="2373296"/>
            <a:ext cx="4918994" cy="4482189"/>
          </a:xfrm>
          <a:prstGeom prst="rect">
            <a:avLst/>
          </a:prstGeom>
          <a:noFill/>
          <a:ln>
            <a:noFill/>
          </a:ln>
        </p:spPr>
      </p:pic>
      <p:sp>
        <p:nvSpPr>
          <p:cNvPr id="941" name="Google Shape;941;p110"/>
          <p:cNvSpPr txBox="1"/>
          <p:nvPr/>
        </p:nvSpPr>
        <p:spPr>
          <a:xfrm>
            <a:off x="6114275" y="213188"/>
            <a:ext cx="56310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000">
                <a:solidFill>
                  <a:schemeClr val="dk1"/>
                </a:solidFill>
              </a:rPr>
              <a:t>省级：省、直辖市、自治区、特别行​​政区</a:t>
            </a:r>
            <a:endParaRPr sz="3000">
              <a:solidFill>
                <a:schemeClr val="dk1"/>
              </a:solidFill>
            </a:endParaRPr>
          </a:p>
          <a:p>
            <a:pPr marL="0" marR="0" lvl="0" indent="0" algn="l" rtl="0">
              <a:spcBef>
                <a:spcPts val="0"/>
              </a:spcBef>
              <a:spcAft>
                <a:spcPts val="0"/>
              </a:spcAft>
              <a:buNone/>
            </a:pPr>
            <a:r>
              <a:rPr lang="zh-TW" sz="3000">
                <a:solidFill>
                  <a:schemeClr val="dk1"/>
                </a:solidFill>
              </a:rPr>
              <a:t>→ 省 =/= 省级行政区</a:t>
            </a:r>
            <a:endParaRPr sz="3000">
              <a:solidFill>
                <a:schemeClr val="dk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g2c21ebc6ad2_0_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省</a:t>
            </a:r>
            <a:r>
              <a:rPr lang="zh-TW"/>
              <a:t> n.	(shěng /xǐng )</a:t>
            </a:r>
            <a:endParaRPr/>
          </a:p>
        </p:txBody>
      </p:sp>
      <p:sp>
        <p:nvSpPr>
          <p:cNvPr id="948" name="Google Shape;948;g2c21ebc6ad2_0_14"/>
          <p:cNvSpPr txBox="1"/>
          <p:nvPr/>
        </p:nvSpPr>
        <p:spPr>
          <a:xfrm>
            <a:off x="1213950" y="3028800"/>
            <a:ext cx="9764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sz="4000" u="sng">
                <a:solidFill>
                  <a:schemeClr val="hlink"/>
                </a:solidFill>
                <a:hlinkClick r:id="rId3"/>
              </a:rPr>
              <a:t>“当各省风景都有了BGM”</a:t>
            </a:r>
            <a:endParaRPr sz="20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1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省</a:t>
            </a:r>
            <a:r>
              <a:rPr lang="zh-TW"/>
              <a:t> n.	(shěng /xǐng )</a:t>
            </a:r>
            <a:endParaRPr/>
          </a:p>
        </p:txBody>
      </p:sp>
      <p:sp>
        <p:nvSpPr>
          <p:cNvPr id="955" name="Google Shape;955;p1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小组</a:t>
            </a:r>
            <a:r>
              <a:rPr lang="zh-TW"/>
              <a:t>讨论</a:t>
            </a:r>
            <a:r>
              <a:rPr lang="zh-TW" sz="2800"/>
              <a:t>：</a:t>
            </a:r>
            <a:r>
              <a:rPr lang="zh-TW"/>
              <a:t>你最想去哪个</a:t>
            </a:r>
            <a:r>
              <a:rPr lang="zh-TW" b="1">
                <a:solidFill>
                  <a:srgbClr val="FF0000"/>
                </a:solidFill>
              </a:rPr>
              <a:t>省</a:t>
            </a:r>
            <a:r>
              <a:rPr lang="zh-TW"/>
              <a:t>？为什么？</a:t>
            </a:r>
            <a:endParaRPr sz="2800"/>
          </a:p>
        </p:txBody>
      </p:sp>
      <p:pic>
        <p:nvPicPr>
          <p:cNvPr id="956" name="Google Shape;956;p111" descr="中国地图Diagram | Quizlet"/>
          <p:cNvPicPr preferRelativeResize="0"/>
          <p:nvPr/>
        </p:nvPicPr>
        <p:blipFill rotWithShape="1">
          <a:blip r:embed="rId3">
            <a:alphaModFix/>
          </a:blip>
          <a:srcRect/>
          <a:stretch/>
        </p:blipFill>
        <p:spPr>
          <a:xfrm>
            <a:off x="3005807" y="2373296"/>
            <a:ext cx="4918994" cy="4482189"/>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g2c21ebc6ad2_0_34"/>
          <p:cNvSpPr txBox="1"/>
          <p:nvPr/>
        </p:nvSpPr>
        <p:spPr>
          <a:xfrm>
            <a:off x="2988900" y="2910000"/>
            <a:ext cx="6214200" cy="103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TW" sz="5000">
                <a:solidFill>
                  <a:schemeClr val="dk1"/>
                </a:solidFill>
              </a:rPr>
              <a:t>操练课</a:t>
            </a:r>
            <a:endParaRPr sz="5000">
              <a:solidFill>
                <a:schemeClr val="dk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g2c21ebc6ad2_0_38"/>
          <p:cNvSpPr txBox="1"/>
          <p:nvPr/>
        </p:nvSpPr>
        <p:spPr>
          <a:xfrm>
            <a:off x="0" y="305975"/>
            <a:ext cx="121920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000">
                <a:solidFill>
                  <a:schemeClr val="dk1"/>
                </a:solidFill>
              </a:rPr>
              <a:t>大约 / 餐厅 / 纸袋 / 袋子 / 互联网 / 进行 / 错误 /</a:t>
            </a:r>
            <a:endParaRPr sz="3000">
              <a:solidFill>
                <a:schemeClr val="dk1"/>
              </a:solidFill>
            </a:endParaRPr>
          </a:p>
          <a:p>
            <a:pPr marL="0" marR="0" lvl="0" indent="0" algn="ctr" rtl="0">
              <a:spcBef>
                <a:spcPts val="0"/>
              </a:spcBef>
              <a:spcAft>
                <a:spcPts val="0"/>
              </a:spcAft>
              <a:buNone/>
            </a:pPr>
            <a:r>
              <a:rPr lang="zh-TW" sz="3000">
                <a:solidFill>
                  <a:schemeClr val="dk1"/>
                </a:solidFill>
              </a:rPr>
              <a:t>随着 / 十分 / 普遍 / 部分 / 稍微 / 省</a:t>
            </a:r>
            <a:endParaRPr sz="3000">
              <a:solidFill>
                <a:schemeClr val="dk1"/>
              </a:solidFill>
              <a:latin typeface="Arial"/>
              <a:ea typeface="Arial"/>
              <a:cs typeface="Arial"/>
              <a:sym typeface="Arial"/>
            </a:endParaRPr>
          </a:p>
        </p:txBody>
      </p:sp>
      <p:sp>
        <p:nvSpPr>
          <p:cNvPr id="967" name="Google Shape;967;g2c21ebc6ad2_0_38"/>
          <p:cNvSpPr txBox="1"/>
          <p:nvPr/>
        </p:nvSpPr>
        <p:spPr>
          <a:xfrm>
            <a:off x="289050" y="1455300"/>
            <a:ext cx="11613900" cy="5402700"/>
          </a:xfrm>
          <a:prstGeom prst="rect">
            <a:avLst/>
          </a:prstGeom>
          <a:noFill/>
          <a:ln>
            <a:noFill/>
          </a:ln>
        </p:spPr>
        <p:txBody>
          <a:bodyPr spcFirstLastPara="1" wrap="square" lIns="91425" tIns="45700" rIns="91425" bIns="45700" anchor="t" anchorCtr="0">
            <a:spAutoFit/>
          </a:bodyPr>
          <a:lstStyle/>
          <a:p>
            <a:pPr marL="457200" marR="0" lvl="0" indent="-419100" algn="l" rtl="0">
              <a:lnSpc>
                <a:spcPct val="150000"/>
              </a:lnSpc>
              <a:spcBef>
                <a:spcPts val="0"/>
              </a:spcBef>
              <a:spcAft>
                <a:spcPts val="0"/>
              </a:spcAft>
              <a:buClr>
                <a:schemeClr val="dk1"/>
              </a:buClr>
              <a:buSzPts val="3000"/>
              <a:buFont typeface="Arial"/>
              <a:buAutoNum type="arabicPeriod"/>
            </a:pPr>
            <a:r>
              <a:rPr lang="zh-TW" sz="3000">
                <a:solidFill>
                  <a:schemeClr val="dk1"/>
                </a:solidFill>
              </a:rPr>
              <a:t>我在捷克暂时找不到一家比较好的日本____。</a:t>
            </a:r>
            <a:endParaRPr sz="3000">
              <a:solidFill>
                <a:schemeClr val="dk1"/>
              </a:solidFill>
            </a:endParaRPr>
          </a:p>
          <a:p>
            <a:pPr marL="457200" marR="0" lvl="0" indent="-419100" algn="l" rtl="0">
              <a:lnSpc>
                <a:spcPct val="150000"/>
              </a:lnSpc>
              <a:spcBef>
                <a:spcPts val="0"/>
              </a:spcBef>
              <a:spcAft>
                <a:spcPts val="0"/>
              </a:spcAft>
              <a:buClr>
                <a:schemeClr val="dk1"/>
              </a:buClr>
              <a:buSzPts val="3000"/>
              <a:buAutoNum type="arabicPeriod"/>
            </a:pPr>
            <a:r>
              <a:rPr lang="zh-TW" sz="3000">
                <a:solidFill>
                  <a:schemeClr val="dk1"/>
                </a:solidFill>
              </a:rPr>
              <a:t>随着____的普及，越来越多大学尝试推出不同的线上课程。</a:t>
            </a:r>
            <a:endParaRPr sz="3000">
              <a:solidFill>
                <a:schemeClr val="dk1"/>
              </a:solidFill>
            </a:endParaRPr>
          </a:p>
          <a:p>
            <a:pPr marL="457200" marR="0" lvl="0" indent="-419100" algn="l" rtl="0">
              <a:lnSpc>
                <a:spcPct val="150000"/>
              </a:lnSpc>
              <a:spcBef>
                <a:spcPts val="0"/>
              </a:spcBef>
              <a:spcAft>
                <a:spcPts val="0"/>
              </a:spcAft>
              <a:buClr>
                <a:schemeClr val="dk1"/>
              </a:buClr>
              <a:buSzPts val="3000"/>
              <a:buAutoNum type="arabicPeriod"/>
            </a:pPr>
            <a:r>
              <a:rPr lang="zh-TW" sz="3000">
                <a:solidFill>
                  <a:schemeClr val="dk1"/>
                </a:solidFill>
              </a:rPr>
              <a:t>中国有二十三个____，包括广东、青海、黑龙江等。</a:t>
            </a:r>
            <a:endParaRPr sz="3000">
              <a:solidFill>
                <a:schemeClr val="dk1"/>
              </a:solidFill>
            </a:endParaRPr>
          </a:p>
          <a:p>
            <a:pPr marL="457200" marR="0" lvl="0" indent="-419100" algn="l" rtl="0">
              <a:lnSpc>
                <a:spcPct val="150000"/>
              </a:lnSpc>
              <a:spcBef>
                <a:spcPts val="0"/>
              </a:spcBef>
              <a:spcAft>
                <a:spcPts val="0"/>
              </a:spcAft>
              <a:buClr>
                <a:schemeClr val="dk1"/>
              </a:buClr>
              <a:buSzPts val="3000"/>
              <a:buAutoNum type="arabicPeriod"/>
            </a:pPr>
            <a:r>
              <a:rPr lang="zh-TW" sz="3000">
                <a:solidFill>
                  <a:schemeClr val="dk1"/>
                </a:solidFill>
              </a:rPr>
              <a:t>我妈妈经常叫我参加大学的招生活动，帮她拿几个免费的布____回去装东西。</a:t>
            </a:r>
            <a:endParaRPr sz="3000">
              <a:solidFill>
                <a:schemeClr val="dk1"/>
              </a:solidFill>
            </a:endParaRPr>
          </a:p>
          <a:p>
            <a:pPr marL="457200" lvl="0" indent="-419100" algn="l" rtl="0">
              <a:lnSpc>
                <a:spcPct val="150000"/>
              </a:lnSpc>
              <a:spcBef>
                <a:spcPts val="0"/>
              </a:spcBef>
              <a:spcAft>
                <a:spcPts val="0"/>
              </a:spcAft>
              <a:buClr>
                <a:schemeClr val="dk1"/>
              </a:buClr>
              <a:buSzPts val="3000"/>
              <a:buAutoNum type="arabicPeriod"/>
            </a:pPr>
            <a:r>
              <a:rPr lang="zh-TW" sz="3000">
                <a:solidFill>
                  <a:schemeClr val="dk1"/>
                </a:solidFill>
              </a:rPr>
              <a:t>这家超市的____质量真差，装不了几个橘子就破了。</a:t>
            </a:r>
            <a:endParaRPr sz="3000">
              <a:solidFill>
                <a:schemeClr val="dk1"/>
              </a:solidFill>
            </a:endParaRPr>
          </a:p>
          <a:p>
            <a:pPr marL="457200" marR="0" lvl="0" indent="-419100" algn="l" rtl="0">
              <a:lnSpc>
                <a:spcPct val="150000"/>
              </a:lnSpc>
              <a:spcBef>
                <a:spcPts val="0"/>
              </a:spcBef>
              <a:spcAft>
                <a:spcPts val="0"/>
              </a:spcAft>
              <a:buClr>
                <a:schemeClr val="dk1"/>
              </a:buClr>
              <a:buSzPts val="3000"/>
              <a:buFont typeface="Arial"/>
              <a:buAutoNum type="arabicPeriod"/>
            </a:pPr>
            <a:r>
              <a:rPr lang="zh-TW" sz="3000">
                <a:solidFill>
                  <a:schemeClr val="dk1"/>
                </a:solidFill>
              </a:rPr>
              <a:t>这个房间____能够容纳三十个人。</a:t>
            </a:r>
            <a:endParaRPr sz="3000">
              <a:solidFill>
                <a:schemeClr val="dk1"/>
              </a:solidFill>
            </a:endParaRPr>
          </a:p>
          <a:p>
            <a:pPr marL="457200" marR="0" lvl="0" indent="-419100" algn="l" rtl="0">
              <a:lnSpc>
                <a:spcPct val="150000"/>
              </a:lnSpc>
              <a:spcBef>
                <a:spcPts val="0"/>
              </a:spcBef>
              <a:spcAft>
                <a:spcPts val="0"/>
              </a:spcAft>
              <a:buClr>
                <a:schemeClr val="dk1"/>
              </a:buClr>
              <a:buSzPts val="3000"/>
              <a:buFont typeface="Arial"/>
              <a:buAutoNum type="arabicPeriod"/>
            </a:pPr>
            <a:r>
              <a:rPr lang="zh-TW" sz="3000">
                <a:solidFill>
                  <a:schemeClr val="dk1"/>
                </a:solidFill>
              </a:rPr>
              <a:t>我经常跟大一的学生说，我侄子____可爱！</a:t>
            </a:r>
            <a:endParaRPr sz="3000">
              <a:solidFill>
                <a:schemeClr val="dk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g2c21ebc6ad2_0_43"/>
          <p:cNvSpPr txBox="1"/>
          <p:nvPr/>
        </p:nvSpPr>
        <p:spPr>
          <a:xfrm>
            <a:off x="0" y="305975"/>
            <a:ext cx="121920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000">
                <a:solidFill>
                  <a:schemeClr val="dk1"/>
                </a:solidFill>
              </a:rPr>
              <a:t>大约 / 餐厅 / 纸袋 / 袋子 / 互联网 / 进行 / 错误 /</a:t>
            </a:r>
            <a:endParaRPr sz="3000">
              <a:solidFill>
                <a:schemeClr val="dk1"/>
              </a:solidFill>
            </a:endParaRPr>
          </a:p>
          <a:p>
            <a:pPr marL="0" marR="0" lvl="0" indent="0" algn="ctr" rtl="0">
              <a:spcBef>
                <a:spcPts val="0"/>
              </a:spcBef>
              <a:spcAft>
                <a:spcPts val="0"/>
              </a:spcAft>
              <a:buNone/>
            </a:pPr>
            <a:r>
              <a:rPr lang="zh-TW" sz="3000">
                <a:solidFill>
                  <a:schemeClr val="dk1"/>
                </a:solidFill>
              </a:rPr>
              <a:t>随着 / 十分 / 普遍 / 部分 / 稍微 / 苦 / 省</a:t>
            </a:r>
            <a:endParaRPr sz="3000">
              <a:solidFill>
                <a:schemeClr val="dk1"/>
              </a:solidFill>
              <a:latin typeface="Arial"/>
              <a:ea typeface="Arial"/>
              <a:cs typeface="Arial"/>
              <a:sym typeface="Arial"/>
            </a:endParaRPr>
          </a:p>
        </p:txBody>
      </p:sp>
      <p:sp>
        <p:nvSpPr>
          <p:cNvPr id="973" name="Google Shape;973;g2c21ebc6ad2_0_43"/>
          <p:cNvSpPr txBox="1"/>
          <p:nvPr/>
        </p:nvSpPr>
        <p:spPr>
          <a:xfrm>
            <a:off x="289050" y="1455300"/>
            <a:ext cx="11613900" cy="5402700"/>
          </a:xfrm>
          <a:prstGeom prst="rect">
            <a:avLst/>
          </a:prstGeom>
          <a:noFill/>
          <a:ln>
            <a:noFill/>
          </a:ln>
        </p:spPr>
        <p:txBody>
          <a:bodyPr spcFirstLastPara="1" wrap="square" lIns="91425" tIns="45700" rIns="91425" bIns="45700" anchor="t" anchorCtr="0">
            <a:spAutoFit/>
          </a:bodyPr>
          <a:lstStyle/>
          <a:p>
            <a:pPr marL="457200" marR="0" lvl="0" indent="-419100" algn="l" rtl="0">
              <a:lnSpc>
                <a:spcPct val="150000"/>
              </a:lnSpc>
              <a:spcBef>
                <a:spcPts val="0"/>
              </a:spcBef>
              <a:spcAft>
                <a:spcPts val="0"/>
              </a:spcAft>
              <a:buClr>
                <a:schemeClr val="dk1"/>
              </a:buClr>
              <a:buSzPts val="3000"/>
              <a:buFont typeface="Arial"/>
              <a:buAutoNum type="arabicPeriod"/>
            </a:pPr>
            <a:r>
              <a:rPr lang="zh-TW" sz="3000">
                <a:solidFill>
                  <a:schemeClr val="dk1"/>
                </a:solidFill>
              </a:rPr>
              <a:t>我以前不喜欢喝咖啡，因为我觉得咖啡很____。</a:t>
            </a:r>
            <a:endParaRPr sz="3000">
              <a:solidFill>
                <a:schemeClr val="dk1"/>
              </a:solidFill>
            </a:endParaRPr>
          </a:p>
          <a:p>
            <a:pPr marL="457200" marR="0" lvl="0" indent="-419100" algn="l" rtl="0">
              <a:lnSpc>
                <a:spcPct val="150000"/>
              </a:lnSpc>
              <a:spcBef>
                <a:spcPts val="0"/>
              </a:spcBef>
              <a:spcAft>
                <a:spcPts val="0"/>
              </a:spcAft>
              <a:buClr>
                <a:schemeClr val="dk1"/>
              </a:buClr>
              <a:buSzPts val="3000"/>
              <a:buFont typeface="Arial"/>
              <a:buAutoNum type="arabicPeriod"/>
            </a:pPr>
            <a:r>
              <a:rPr lang="zh-TW" sz="3000">
                <a:solidFill>
                  <a:schemeClr val="dk1"/>
                </a:solidFill>
              </a:rPr>
              <a:t>我喜欢吃____带点儿辣的面条。</a:t>
            </a:r>
            <a:endParaRPr sz="3000">
              <a:solidFill>
                <a:schemeClr val="dk1"/>
              </a:solidFill>
            </a:endParaRPr>
          </a:p>
          <a:p>
            <a:pPr marL="457200" marR="0" lvl="0" indent="-419100" algn="l" rtl="0">
              <a:lnSpc>
                <a:spcPct val="150000"/>
              </a:lnSpc>
              <a:spcBef>
                <a:spcPts val="0"/>
              </a:spcBef>
              <a:spcAft>
                <a:spcPts val="0"/>
              </a:spcAft>
              <a:buClr>
                <a:schemeClr val="dk1"/>
              </a:buClr>
              <a:buSzPts val="3000"/>
              <a:buAutoNum type="arabicPeriod"/>
            </a:pPr>
            <a:r>
              <a:rPr lang="zh-TW" sz="3000">
                <a:solidFill>
                  <a:schemeClr val="dk1"/>
                </a:solidFill>
              </a:rPr>
              <a:t>香港人似乎____不喜欢做户外运动，我认识的香港人都不喜欢跑步、爬山和攀岩。</a:t>
            </a:r>
            <a:endParaRPr sz="3000">
              <a:solidFill>
                <a:schemeClr val="dk1"/>
              </a:solidFill>
            </a:endParaRPr>
          </a:p>
          <a:p>
            <a:pPr marL="457200" marR="0" lvl="0" indent="-419100" algn="l" rtl="0">
              <a:lnSpc>
                <a:spcPct val="150000"/>
              </a:lnSpc>
              <a:spcBef>
                <a:spcPts val="0"/>
              </a:spcBef>
              <a:spcAft>
                <a:spcPts val="0"/>
              </a:spcAft>
              <a:buClr>
                <a:schemeClr val="dk1"/>
              </a:buClr>
              <a:buSzPts val="3000"/>
              <a:buAutoNum type="arabicPeriod"/>
            </a:pPr>
            <a:r>
              <a:rPr lang="zh-TW" sz="3000">
                <a:solidFill>
                  <a:schemeClr val="dk1"/>
                </a:solidFill>
              </a:rPr>
              <a:t>电脑一直说我输入了____的密码，不让我登入系统。</a:t>
            </a:r>
            <a:endParaRPr sz="3000">
              <a:solidFill>
                <a:schemeClr val="dk1"/>
              </a:solidFill>
            </a:endParaRPr>
          </a:p>
          <a:p>
            <a:pPr marL="457200" marR="0" lvl="0" indent="-419100" algn="l" rtl="0">
              <a:lnSpc>
                <a:spcPct val="150000"/>
              </a:lnSpc>
              <a:spcBef>
                <a:spcPts val="0"/>
              </a:spcBef>
              <a:spcAft>
                <a:spcPts val="0"/>
              </a:spcAft>
              <a:buClr>
                <a:schemeClr val="dk1"/>
              </a:buClr>
              <a:buSzPts val="3000"/>
              <a:buAutoNum type="arabicPeriod"/>
            </a:pPr>
            <a:r>
              <a:rPr lang="zh-TW" sz="3000">
                <a:solidFill>
                  <a:schemeClr val="dk1"/>
                </a:solidFill>
              </a:rPr>
              <a:t>____家长认为孩子成绩不好是老师能力不足造成的。</a:t>
            </a:r>
            <a:endParaRPr sz="3000">
              <a:solidFill>
                <a:schemeClr val="dk1"/>
              </a:solidFill>
            </a:endParaRPr>
          </a:p>
          <a:p>
            <a:pPr marL="457200" lvl="0" indent="-419100" algn="l" rtl="0">
              <a:lnSpc>
                <a:spcPct val="150000"/>
              </a:lnSpc>
              <a:spcBef>
                <a:spcPts val="0"/>
              </a:spcBef>
              <a:spcAft>
                <a:spcPts val="0"/>
              </a:spcAft>
              <a:buClr>
                <a:schemeClr val="dk1"/>
              </a:buClr>
              <a:buSzPts val="3000"/>
              <a:buAutoNum type="arabicPeriod"/>
            </a:pPr>
            <a:r>
              <a:rPr lang="zh-TW" sz="3000">
                <a:solidFill>
                  <a:schemeClr val="dk1"/>
                </a:solidFill>
              </a:rPr>
              <a:t>政府下个月开始为一个大型的基础建设项目____公众咨询。</a:t>
            </a:r>
            <a:endParaRPr sz="3000">
              <a:solidFill>
                <a:schemeClr val="dk1"/>
              </a:solidFill>
            </a:endParaRPr>
          </a:p>
          <a:p>
            <a:pPr marL="457200" marR="0" lvl="0" indent="-419100" algn="l" rtl="0">
              <a:lnSpc>
                <a:spcPct val="150000"/>
              </a:lnSpc>
              <a:spcBef>
                <a:spcPts val="0"/>
              </a:spcBef>
              <a:spcAft>
                <a:spcPts val="0"/>
              </a:spcAft>
              <a:buClr>
                <a:schemeClr val="dk1"/>
              </a:buClr>
              <a:buSzPts val="3000"/>
              <a:buFont typeface="Arial"/>
              <a:buAutoNum type="arabicPeriod"/>
            </a:pPr>
            <a:r>
              <a:rPr lang="zh-TW" sz="3000">
                <a:solidFill>
                  <a:schemeClr val="dk1"/>
                </a:solidFill>
              </a:rPr>
              <a:t>____年龄的增长，我们对于认识新朋友的欲望越来越少。</a:t>
            </a:r>
            <a:endParaRPr sz="3000">
              <a:solidFill>
                <a:schemeClr val="dk1"/>
              </a:solidFill>
            </a:endParaRPr>
          </a:p>
        </p:txBody>
      </p:sp>
      <p:sp>
        <p:nvSpPr>
          <p:cNvPr id="974" name="Google Shape;974;g2c21ebc6ad2_0_43"/>
          <p:cNvSpPr/>
          <p:nvPr/>
        </p:nvSpPr>
        <p:spPr>
          <a:xfrm rot="10800000" flipH="1">
            <a:off x="3179375" y="394150"/>
            <a:ext cx="762051" cy="380975"/>
          </a:xfrm>
          <a:custGeom>
            <a:avLst/>
            <a:gdLst/>
            <a:ahLst/>
            <a:cxnLst/>
            <a:rect l="l" t="t" r="r" b="b"/>
            <a:pathLst>
              <a:path w="52026" h="525" extrusionOk="0">
                <a:moveTo>
                  <a:pt x="0" y="0"/>
                </a:moveTo>
                <a:cubicBezTo>
                  <a:pt x="17343" y="0"/>
                  <a:pt x="34683" y="525"/>
                  <a:pt x="52026" y="525"/>
                </a:cubicBezTo>
              </a:path>
            </a:pathLst>
          </a:custGeom>
          <a:noFill/>
          <a:ln w="28575" cap="flat" cmpd="sng">
            <a:solidFill>
              <a:srgbClr val="FF0000"/>
            </a:solidFill>
            <a:prstDash val="solid"/>
            <a:round/>
            <a:headEnd type="none" w="med" len="med"/>
            <a:tailEnd type="none" w="med" len="med"/>
          </a:ln>
        </p:spPr>
        <p:txBody>
          <a:bodyPr/>
          <a:lstStyle/>
          <a:p>
            <a:endParaRPr lang="en-SE"/>
          </a:p>
        </p:txBody>
      </p:sp>
      <p:sp>
        <p:nvSpPr>
          <p:cNvPr id="975" name="Google Shape;975;g2c21ebc6ad2_0_43"/>
          <p:cNvSpPr/>
          <p:nvPr/>
        </p:nvSpPr>
        <p:spPr>
          <a:xfrm rot="10800000" flipH="1">
            <a:off x="6695100" y="394150"/>
            <a:ext cx="762051" cy="380975"/>
          </a:xfrm>
          <a:custGeom>
            <a:avLst/>
            <a:gdLst/>
            <a:ahLst/>
            <a:cxnLst/>
            <a:rect l="l" t="t" r="r" b="b"/>
            <a:pathLst>
              <a:path w="52026" h="525" extrusionOk="0">
                <a:moveTo>
                  <a:pt x="0" y="0"/>
                </a:moveTo>
                <a:cubicBezTo>
                  <a:pt x="17343" y="0"/>
                  <a:pt x="34683" y="525"/>
                  <a:pt x="52026" y="525"/>
                </a:cubicBezTo>
              </a:path>
            </a:pathLst>
          </a:custGeom>
          <a:noFill/>
          <a:ln w="28575" cap="flat" cmpd="sng">
            <a:solidFill>
              <a:srgbClr val="FF0000"/>
            </a:solidFill>
            <a:prstDash val="solid"/>
            <a:round/>
            <a:headEnd type="none" w="med" len="med"/>
            <a:tailEnd type="none" w="med" len="med"/>
          </a:ln>
        </p:spPr>
        <p:txBody>
          <a:bodyPr/>
          <a:lstStyle/>
          <a:p>
            <a:endParaRPr lang="en-SE"/>
          </a:p>
        </p:txBody>
      </p:sp>
      <p:sp>
        <p:nvSpPr>
          <p:cNvPr id="976" name="Google Shape;976;g2c21ebc6ad2_0_43"/>
          <p:cNvSpPr/>
          <p:nvPr/>
        </p:nvSpPr>
        <p:spPr>
          <a:xfrm rot="10800000" flipH="1">
            <a:off x="8739350" y="856600"/>
            <a:ext cx="762051" cy="380975"/>
          </a:xfrm>
          <a:custGeom>
            <a:avLst/>
            <a:gdLst/>
            <a:ahLst/>
            <a:cxnLst/>
            <a:rect l="l" t="t" r="r" b="b"/>
            <a:pathLst>
              <a:path w="52026" h="525" extrusionOk="0">
                <a:moveTo>
                  <a:pt x="0" y="0"/>
                </a:moveTo>
                <a:cubicBezTo>
                  <a:pt x="17343" y="0"/>
                  <a:pt x="34683" y="525"/>
                  <a:pt x="52026" y="525"/>
                </a:cubicBezTo>
              </a:path>
            </a:pathLst>
          </a:custGeom>
          <a:noFill/>
          <a:ln w="28575" cap="flat" cmpd="sng">
            <a:solidFill>
              <a:srgbClr val="FF0000"/>
            </a:solidFill>
            <a:prstDash val="solid"/>
            <a:round/>
            <a:headEnd type="none" w="med" len="med"/>
            <a:tailEnd type="none" w="med" len="med"/>
          </a:ln>
        </p:spPr>
        <p:txBody>
          <a:bodyPr/>
          <a:lstStyle/>
          <a:p>
            <a:endParaRPr lang="en-SE"/>
          </a:p>
        </p:txBody>
      </p:sp>
      <p:sp>
        <p:nvSpPr>
          <p:cNvPr id="977" name="Google Shape;977;g2c21ebc6ad2_0_43"/>
          <p:cNvSpPr/>
          <p:nvPr/>
        </p:nvSpPr>
        <p:spPr>
          <a:xfrm rot="10800000" flipH="1">
            <a:off x="5357650" y="394150"/>
            <a:ext cx="762051" cy="380975"/>
          </a:xfrm>
          <a:custGeom>
            <a:avLst/>
            <a:gdLst/>
            <a:ahLst/>
            <a:cxnLst/>
            <a:rect l="l" t="t" r="r" b="b"/>
            <a:pathLst>
              <a:path w="52026" h="525" extrusionOk="0">
                <a:moveTo>
                  <a:pt x="0" y="0"/>
                </a:moveTo>
                <a:cubicBezTo>
                  <a:pt x="17343" y="0"/>
                  <a:pt x="34683" y="525"/>
                  <a:pt x="52026" y="525"/>
                </a:cubicBezTo>
              </a:path>
            </a:pathLst>
          </a:custGeom>
          <a:noFill/>
          <a:ln w="28575" cap="flat" cmpd="sng">
            <a:solidFill>
              <a:srgbClr val="FF0000"/>
            </a:solidFill>
            <a:prstDash val="solid"/>
            <a:round/>
            <a:headEnd type="none" w="med" len="med"/>
            <a:tailEnd type="none" w="med" len="med"/>
          </a:ln>
        </p:spPr>
        <p:txBody>
          <a:bodyPr/>
          <a:lstStyle/>
          <a:p>
            <a:endParaRPr lang="en-SE"/>
          </a:p>
        </p:txBody>
      </p:sp>
      <p:sp>
        <p:nvSpPr>
          <p:cNvPr id="978" name="Google Shape;978;g2c21ebc6ad2_0_43"/>
          <p:cNvSpPr/>
          <p:nvPr/>
        </p:nvSpPr>
        <p:spPr>
          <a:xfrm rot="10800000" flipH="1">
            <a:off x="4367025" y="394150"/>
            <a:ext cx="762051" cy="380975"/>
          </a:xfrm>
          <a:custGeom>
            <a:avLst/>
            <a:gdLst/>
            <a:ahLst/>
            <a:cxnLst/>
            <a:rect l="l" t="t" r="r" b="b"/>
            <a:pathLst>
              <a:path w="52026" h="525" extrusionOk="0">
                <a:moveTo>
                  <a:pt x="0" y="0"/>
                </a:moveTo>
                <a:cubicBezTo>
                  <a:pt x="17343" y="0"/>
                  <a:pt x="34683" y="525"/>
                  <a:pt x="52026" y="525"/>
                </a:cubicBezTo>
              </a:path>
            </a:pathLst>
          </a:custGeom>
          <a:noFill/>
          <a:ln w="28575" cap="flat" cmpd="sng">
            <a:solidFill>
              <a:srgbClr val="FF0000"/>
            </a:solidFill>
            <a:prstDash val="solid"/>
            <a:round/>
            <a:headEnd type="none" w="med" len="med"/>
            <a:tailEnd type="none" w="med" len="med"/>
          </a:ln>
        </p:spPr>
        <p:txBody>
          <a:bodyPr/>
          <a:lstStyle/>
          <a:p>
            <a:endParaRPr lang="en-SE"/>
          </a:p>
        </p:txBody>
      </p:sp>
      <p:sp>
        <p:nvSpPr>
          <p:cNvPr id="979" name="Google Shape;979;g2c21ebc6ad2_0_43"/>
          <p:cNvSpPr/>
          <p:nvPr/>
        </p:nvSpPr>
        <p:spPr>
          <a:xfrm rot="10800000" flipH="1">
            <a:off x="2154600" y="394150"/>
            <a:ext cx="762051" cy="380975"/>
          </a:xfrm>
          <a:custGeom>
            <a:avLst/>
            <a:gdLst/>
            <a:ahLst/>
            <a:cxnLst/>
            <a:rect l="l" t="t" r="r" b="b"/>
            <a:pathLst>
              <a:path w="52026" h="525" extrusionOk="0">
                <a:moveTo>
                  <a:pt x="0" y="0"/>
                </a:moveTo>
                <a:cubicBezTo>
                  <a:pt x="17343" y="0"/>
                  <a:pt x="34683" y="525"/>
                  <a:pt x="52026" y="525"/>
                </a:cubicBezTo>
              </a:path>
            </a:pathLst>
          </a:custGeom>
          <a:noFill/>
          <a:ln w="28575" cap="flat" cmpd="sng">
            <a:solidFill>
              <a:srgbClr val="FF0000"/>
            </a:solidFill>
            <a:prstDash val="solid"/>
            <a:round/>
            <a:headEnd type="none" w="med" len="med"/>
            <a:tailEnd type="none" w="med" len="med"/>
          </a:ln>
        </p:spPr>
        <p:txBody>
          <a:bodyPr/>
          <a:lstStyle/>
          <a:p>
            <a:endParaRPr lang="en-SE"/>
          </a:p>
        </p:txBody>
      </p:sp>
      <p:sp>
        <p:nvSpPr>
          <p:cNvPr id="980" name="Google Shape;980;g2c21ebc6ad2_0_43"/>
          <p:cNvSpPr/>
          <p:nvPr/>
        </p:nvSpPr>
        <p:spPr>
          <a:xfrm rot="10800000" flipH="1">
            <a:off x="3941425" y="856600"/>
            <a:ext cx="762051" cy="380975"/>
          </a:xfrm>
          <a:custGeom>
            <a:avLst/>
            <a:gdLst/>
            <a:ahLst/>
            <a:cxnLst/>
            <a:rect l="l" t="t" r="r" b="b"/>
            <a:pathLst>
              <a:path w="52026" h="525" extrusionOk="0">
                <a:moveTo>
                  <a:pt x="0" y="0"/>
                </a:moveTo>
                <a:cubicBezTo>
                  <a:pt x="17343" y="0"/>
                  <a:pt x="34683" y="525"/>
                  <a:pt x="52026" y="525"/>
                </a:cubicBezTo>
              </a:path>
            </a:pathLst>
          </a:custGeom>
          <a:noFill/>
          <a:ln w="28575" cap="flat" cmpd="sng">
            <a:solidFill>
              <a:srgbClr val="FF0000"/>
            </a:solidFill>
            <a:prstDash val="solid"/>
            <a:round/>
            <a:headEnd type="none" w="med" len="med"/>
            <a:tailEnd type="none" w="med" len="med"/>
          </a:ln>
        </p:spPr>
        <p:txBody>
          <a:bodyPr/>
          <a:lstStyle/>
          <a:p>
            <a:endParaRPr lang="en-S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adv.</a:t>
            </a:r>
            <a:endParaRPr/>
          </a:p>
        </p:txBody>
      </p:sp>
      <p:sp>
        <p:nvSpPr>
          <p:cNvPr id="162" name="Google Shape;162;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zh-TW"/>
              <a:t>他8岁就开始上台演出，到现在</a:t>
            </a:r>
            <a:r>
              <a:rPr lang="zh-TW" b="1">
                <a:solidFill>
                  <a:srgbClr val="FF0000"/>
                </a:solidFill>
              </a:rPr>
              <a:t>大概</a:t>
            </a:r>
            <a:r>
              <a:rPr lang="zh-TW"/>
              <a:t>唱了60多年了，他对这门艺术的喜爱从来没有改变过。</a:t>
            </a:r>
            <a:endParaRPr/>
          </a:p>
        </p:txBody>
      </p:sp>
      <p:pic>
        <p:nvPicPr>
          <p:cNvPr id="163" name="Google Shape;163;p11" descr="唱好老生一定要了解的一些发声知识_倒仓"/>
          <p:cNvPicPr preferRelativeResize="0"/>
          <p:nvPr/>
        </p:nvPicPr>
        <p:blipFill rotWithShape="1">
          <a:blip r:embed="rId3">
            <a:alphaModFix/>
          </a:blip>
          <a:srcRect/>
          <a:stretch/>
        </p:blipFill>
        <p:spPr>
          <a:xfrm>
            <a:off x="4914288" y="2506662"/>
            <a:ext cx="2900892" cy="4351338"/>
          </a:xfrm>
          <a:prstGeom prst="rect">
            <a:avLst/>
          </a:prstGeom>
          <a:noFill/>
          <a:ln>
            <a:noFill/>
          </a:ln>
        </p:spPr>
      </p:pic>
      <p:sp>
        <p:nvSpPr>
          <p:cNvPr id="164" name="Google Shape;164;p11"/>
          <p:cNvSpPr txBox="1"/>
          <p:nvPr/>
        </p:nvSpPr>
        <p:spPr>
          <a:xfrm>
            <a:off x="0" y="0"/>
            <a:ext cx="8787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600" b="0" i="0" u="none" strike="noStrike" cap="none">
                <a:solidFill>
                  <a:schemeClr val="dk1"/>
                </a:solidFill>
                <a:latin typeface="Arial"/>
                <a:ea typeface="Arial"/>
                <a:cs typeface="Arial"/>
                <a:sym typeface="Arial"/>
              </a:rPr>
              <a:t>1.</a:t>
            </a:r>
            <a:endParaRPr sz="6600">
              <a:solidFill>
                <a:schemeClr val="dk1"/>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g2c21ebc6ad2_0_102"/>
          <p:cNvSpPr txBox="1"/>
          <p:nvPr/>
        </p:nvSpPr>
        <p:spPr>
          <a:xfrm>
            <a:off x="1620300" y="1108200"/>
            <a:ext cx="8951400" cy="572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sz="3000"/>
              <a:t>简单介绍一下捷克/斯洛伐克的“酒文化”。</a:t>
            </a:r>
            <a:endParaRPr sz="3000"/>
          </a:p>
          <a:p>
            <a:pPr marL="0" lvl="0" indent="0" algn="l" rtl="0">
              <a:spcBef>
                <a:spcPts val="0"/>
              </a:spcBef>
              <a:spcAft>
                <a:spcPts val="0"/>
              </a:spcAft>
              <a:buNone/>
            </a:pPr>
            <a:endParaRPr sz="3000"/>
          </a:p>
          <a:p>
            <a:pPr marL="457200" lvl="0" indent="-419100" algn="l" rtl="0">
              <a:spcBef>
                <a:spcPts val="0"/>
              </a:spcBef>
              <a:spcAft>
                <a:spcPts val="0"/>
              </a:spcAft>
              <a:buSzPts val="3000"/>
              <a:buChar char="●"/>
            </a:pPr>
            <a:r>
              <a:rPr lang="zh-TW" sz="3000"/>
              <a:t>捷克/斯洛伐克人喜欢喝酒吗？</a:t>
            </a:r>
            <a:endParaRPr sz="3000"/>
          </a:p>
          <a:p>
            <a:pPr marL="457200" lvl="0" indent="-419100" algn="l" rtl="0">
              <a:spcBef>
                <a:spcPts val="0"/>
              </a:spcBef>
              <a:spcAft>
                <a:spcPts val="0"/>
              </a:spcAft>
              <a:buSzPts val="3000"/>
              <a:buChar char="●"/>
            </a:pPr>
            <a:r>
              <a:rPr lang="zh-TW" sz="3000"/>
              <a:t>你们平常在什么时间喝酒？</a:t>
            </a:r>
            <a:endParaRPr sz="3000"/>
          </a:p>
          <a:p>
            <a:pPr marL="457200" lvl="0" indent="-419100" algn="l" rtl="0">
              <a:spcBef>
                <a:spcPts val="0"/>
              </a:spcBef>
              <a:spcAft>
                <a:spcPts val="0"/>
              </a:spcAft>
              <a:buSzPts val="3000"/>
              <a:buChar char="●"/>
            </a:pPr>
            <a:r>
              <a:rPr lang="zh-TW" sz="3000"/>
              <a:t>你们会在什么地方喝酒？那些地方有什么特别之处？</a:t>
            </a:r>
            <a:endParaRPr sz="3000"/>
          </a:p>
          <a:p>
            <a:pPr marL="457200" lvl="0" indent="-419100" algn="l" rtl="0">
              <a:spcBef>
                <a:spcPts val="0"/>
              </a:spcBef>
              <a:spcAft>
                <a:spcPts val="0"/>
              </a:spcAft>
              <a:buSzPts val="3000"/>
              <a:buChar char="●"/>
            </a:pPr>
            <a:r>
              <a:rPr lang="zh-TW" sz="3000"/>
              <a:t>你们喜欢跟谁一起喝酒？</a:t>
            </a:r>
            <a:endParaRPr sz="3000"/>
          </a:p>
          <a:p>
            <a:pPr marL="457200" lvl="0" indent="-419100" algn="l" rtl="0">
              <a:spcBef>
                <a:spcPts val="0"/>
              </a:spcBef>
              <a:spcAft>
                <a:spcPts val="0"/>
              </a:spcAft>
              <a:buSzPts val="3000"/>
              <a:buChar char="●"/>
            </a:pPr>
            <a:r>
              <a:rPr lang="zh-TW" sz="3000"/>
              <a:t>你们喜欢喝什么酒？</a:t>
            </a:r>
            <a:endParaRPr sz="3000"/>
          </a:p>
          <a:p>
            <a:pPr marL="457200" lvl="0" indent="-419100" algn="l" rtl="0">
              <a:spcBef>
                <a:spcPts val="0"/>
              </a:spcBef>
              <a:spcAft>
                <a:spcPts val="0"/>
              </a:spcAft>
              <a:buSzPts val="3000"/>
              <a:buChar char="●"/>
            </a:pPr>
            <a:r>
              <a:rPr lang="zh-TW" sz="3000"/>
              <a:t>你们有什么下酒菜？</a:t>
            </a:r>
            <a:endParaRPr sz="3000"/>
          </a:p>
          <a:p>
            <a:pPr marL="0" lvl="0" indent="0" algn="l" rtl="0">
              <a:spcBef>
                <a:spcPts val="0"/>
              </a:spcBef>
              <a:spcAft>
                <a:spcPts val="0"/>
              </a:spcAft>
              <a:buNone/>
            </a:pPr>
            <a:r>
              <a:rPr lang="zh-TW" sz="3000"/>
              <a:t>…</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zh-TW" sz="3000"/>
              <a:t>时长：2分钟</a:t>
            </a:r>
            <a:endParaRPr sz="3000"/>
          </a:p>
        </p:txBody>
      </p:sp>
      <p:sp>
        <p:nvSpPr>
          <p:cNvPr id="1022" name="Google Shape;1022;g2c21ebc6ad2_0_102"/>
          <p:cNvSpPr txBox="1"/>
          <p:nvPr/>
        </p:nvSpPr>
        <p:spPr>
          <a:xfrm>
            <a:off x="4092450" y="0"/>
            <a:ext cx="40071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sz="6000">
                <a:solidFill>
                  <a:schemeClr val="dk1"/>
                </a:solidFill>
              </a:rPr>
              <a:t>作业</a:t>
            </a:r>
            <a:endParaRPr sz="6000">
              <a:solidFill>
                <a:schemeClr val="dk1"/>
              </a:solidFill>
            </a:endParaRPr>
          </a:p>
        </p:txBody>
      </p:sp>
      <p:sp>
        <p:nvSpPr>
          <p:cNvPr id="1023" name="Google Shape;1023;g2c21ebc6ad2_0_102"/>
          <p:cNvSpPr/>
          <p:nvPr/>
        </p:nvSpPr>
        <p:spPr>
          <a:xfrm>
            <a:off x="7655075" y="4059625"/>
            <a:ext cx="3481575" cy="2049525"/>
          </a:xfrm>
          <a:prstGeom prst="flowChartPunchedTape">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4000"/>
              <a:t>Deadline:</a:t>
            </a:r>
            <a:endParaRPr sz="4000"/>
          </a:p>
          <a:p>
            <a:pPr marL="0" lvl="0" indent="0" algn="ctr" rtl="0">
              <a:spcBef>
                <a:spcPts val="0"/>
              </a:spcBef>
              <a:spcAft>
                <a:spcPts val="0"/>
              </a:spcAft>
              <a:buNone/>
            </a:pPr>
            <a:r>
              <a:rPr lang="zh-TW" sz="4000"/>
              <a:t>17/3 23:59</a:t>
            </a:r>
            <a:endParaRPr sz="4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adv.</a:t>
            </a:r>
            <a:endParaRPr/>
          </a:p>
        </p:txBody>
      </p:sp>
      <p:sp>
        <p:nvSpPr>
          <p:cNvPr id="170" name="Google Shape;170;p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副词</a:t>
            </a:r>
            <a:endParaRPr/>
          </a:p>
          <a:p>
            <a:pPr marL="685800" lvl="1" indent="-292100" algn="l" rtl="0">
              <a:lnSpc>
                <a:spcPct val="90000"/>
              </a:lnSpc>
              <a:spcBef>
                <a:spcPts val="0"/>
              </a:spcBef>
              <a:spcAft>
                <a:spcPts val="0"/>
              </a:spcAft>
              <a:buSzPts val="2800"/>
              <a:buChar char="•"/>
            </a:pPr>
            <a:r>
              <a:rPr lang="zh-TW" sz="2800"/>
              <a:t>表示对</a:t>
            </a:r>
            <a:r>
              <a:rPr lang="zh-TW" sz="2800">
                <a:solidFill>
                  <a:srgbClr val="0000FF"/>
                </a:solidFill>
              </a:rPr>
              <a:t>数量、时间</a:t>
            </a:r>
            <a:r>
              <a:rPr lang="zh-TW" sz="2800"/>
              <a:t>不太精确的估计</a:t>
            </a:r>
            <a:endParaRPr sz="2800"/>
          </a:p>
          <a:p>
            <a:pPr marL="1143000" lvl="2" indent="-292100" algn="l" rtl="0">
              <a:lnSpc>
                <a:spcPct val="90000"/>
              </a:lnSpc>
              <a:spcBef>
                <a:spcPts val="0"/>
              </a:spcBef>
              <a:spcAft>
                <a:spcPts val="0"/>
              </a:spcAft>
              <a:buSzPts val="2800"/>
              <a:buChar char="•"/>
            </a:pPr>
            <a:r>
              <a:rPr lang="zh-TW" sz="2800"/>
              <a:t>从家走到这里，我估算了一下</a:t>
            </a:r>
            <a:r>
              <a:rPr lang="zh-TW" sz="2800" b="1">
                <a:solidFill>
                  <a:srgbClr val="FF0000"/>
                </a:solidFill>
              </a:rPr>
              <a:t>大概</a:t>
            </a:r>
            <a:r>
              <a:rPr lang="zh-TW" sz="2800"/>
              <a:t>需要15分钟。</a:t>
            </a:r>
            <a:endParaRPr sz="2800"/>
          </a:p>
          <a:p>
            <a:pPr marL="685800" lvl="1" indent="-292100" algn="l" rtl="0">
              <a:lnSpc>
                <a:spcPct val="90000"/>
              </a:lnSpc>
              <a:spcBef>
                <a:spcPts val="0"/>
              </a:spcBef>
              <a:spcAft>
                <a:spcPts val="0"/>
              </a:spcAft>
              <a:buSzPts val="2800"/>
              <a:buChar char="•"/>
            </a:pPr>
            <a:r>
              <a:rPr lang="zh-TW" sz="2800"/>
              <a:t>表示对情况推测，有很大的</a:t>
            </a:r>
            <a:r>
              <a:rPr lang="zh-TW" sz="2800">
                <a:solidFill>
                  <a:srgbClr val="0000FF"/>
                </a:solidFill>
              </a:rPr>
              <a:t>可能性</a:t>
            </a:r>
            <a:endParaRPr sz="2800">
              <a:solidFill>
                <a:srgbClr val="0000FF"/>
              </a:solidFill>
            </a:endParaRPr>
          </a:p>
          <a:p>
            <a:pPr marL="1143000" lvl="2" indent="-292100" algn="l" rtl="0">
              <a:lnSpc>
                <a:spcPct val="90000"/>
              </a:lnSpc>
              <a:spcBef>
                <a:spcPts val="0"/>
              </a:spcBef>
              <a:spcAft>
                <a:spcPts val="0"/>
              </a:spcAft>
              <a:buSzPts val="2800"/>
              <a:buChar char="•"/>
            </a:pPr>
            <a:r>
              <a:rPr lang="zh-TW" sz="2800"/>
              <a:t>他整天闷闷不乐，</a:t>
            </a:r>
            <a:r>
              <a:rPr lang="zh-TW" sz="2800" b="1">
                <a:solidFill>
                  <a:srgbClr val="FF0000"/>
                </a:solidFill>
              </a:rPr>
              <a:t>大概</a:t>
            </a:r>
            <a:r>
              <a:rPr lang="zh-TW" sz="2800"/>
              <a:t>遇上了什么使人苦恼的事情。</a:t>
            </a:r>
            <a:endParaRPr sz="2800"/>
          </a:p>
          <a:p>
            <a:pPr marL="228600" lvl="0" indent="-228600" algn="l" rtl="0">
              <a:lnSpc>
                <a:spcPct val="90000"/>
              </a:lnSpc>
              <a:spcBef>
                <a:spcPts val="1000"/>
              </a:spcBef>
              <a:spcAft>
                <a:spcPts val="0"/>
              </a:spcAft>
              <a:buClr>
                <a:schemeClr val="dk1"/>
              </a:buClr>
              <a:buSzPts val="2800"/>
              <a:buChar char="•"/>
            </a:pPr>
            <a:r>
              <a:rPr lang="zh-TW"/>
              <a:t>形容词</a:t>
            </a:r>
            <a:endParaRPr/>
          </a:p>
          <a:p>
            <a:pPr marL="685800" lvl="1" indent="-292100" algn="l" rtl="0">
              <a:lnSpc>
                <a:spcPct val="90000"/>
              </a:lnSpc>
              <a:spcBef>
                <a:spcPts val="1000"/>
              </a:spcBef>
              <a:spcAft>
                <a:spcPts val="0"/>
              </a:spcAft>
              <a:buClr>
                <a:schemeClr val="dk1"/>
              </a:buClr>
              <a:buSzPts val="2800"/>
              <a:buChar char="•"/>
            </a:pPr>
            <a:r>
              <a:rPr lang="zh-TW" sz="2800"/>
              <a:t>表示没有很准确或者没有很详细</a:t>
            </a:r>
            <a:endParaRPr sz="2800"/>
          </a:p>
          <a:p>
            <a:pPr marL="1143000" lvl="2" indent="-292100" algn="l" rtl="0">
              <a:lnSpc>
                <a:spcPct val="90000"/>
              </a:lnSpc>
              <a:spcBef>
                <a:spcPts val="1000"/>
              </a:spcBef>
              <a:spcAft>
                <a:spcPts val="0"/>
              </a:spcAft>
              <a:buSzPts val="2800"/>
              <a:buChar char="•"/>
            </a:pPr>
            <a:r>
              <a:rPr lang="zh-TW" sz="2800"/>
              <a:t>那件事我记不太清了，只有个</a:t>
            </a:r>
            <a:r>
              <a:rPr lang="zh-TW" sz="2800" b="1">
                <a:solidFill>
                  <a:srgbClr val="FF0000"/>
                </a:solidFill>
              </a:rPr>
              <a:t>大概</a:t>
            </a:r>
            <a:r>
              <a:rPr lang="zh-TW" sz="2800"/>
              <a:t>的印象。</a:t>
            </a:r>
            <a:endParaRPr sz="2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adv.</a:t>
            </a:r>
            <a:endParaRPr/>
          </a:p>
        </p:txBody>
      </p:sp>
      <p:sp>
        <p:nvSpPr>
          <p:cNvPr id="177" name="Google Shape;17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我们联系不到这家公司的老板，他</a:t>
            </a:r>
            <a:r>
              <a:rPr lang="zh-TW" b="1">
                <a:solidFill>
                  <a:srgbClr val="FF0000"/>
                </a:solidFill>
              </a:rPr>
              <a:t>大概</a:t>
            </a:r>
            <a:r>
              <a:rPr lang="zh-TW"/>
              <a:t>是跑路了</a:t>
            </a:r>
            <a:r>
              <a:rPr lang="zh-TW" sz="2800"/>
              <a:t>。</a:t>
            </a:r>
            <a:endParaRPr sz="2800"/>
          </a:p>
        </p:txBody>
      </p:sp>
      <p:pic>
        <p:nvPicPr>
          <p:cNvPr id="178" name="Google Shape;178;p13" descr="教培机构跑路后，家长维权路在何方_新闻频道_央视网(cctv.com)"/>
          <p:cNvPicPr preferRelativeResize="0"/>
          <p:nvPr/>
        </p:nvPicPr>
        <p:blipFill rotWithShape="1">
          <a:blip r:embed="rId3">
            <a:alphaModFix/>
          </a:blip>
          <a:srcRect/>
          <a:stretch/>
        </p:blipFill>
        <p:spPr>
          <a:xfrm>
            <a:off x="5484494" y="3171348"/>
            <a:ext cx="5518785" cy="3511954"/>
          </a:xfrm>
          <a:prstGeom prst="rect">
            <a:avLst/>
          </a:prstGeom>
          <a:noFill/>
          <a:ln>
            <a:noFill/>
          </a:ln>
        </p:spPr>
      </p:pic>
      <p:pic>
        <p:nvPicPr>
          <p:cNvPr id="179" name="Google Shape;179;p13" descr="法國- 背包攻略"/>
          <p:cNvPicPr preferRelativeResize="0"/>
          <p:nvPr/>
        </p:nvPicPr>
        <p:blipFill rotWithShape="1">
          <a:blip r:embed="rId4">
            <a:alphaModFix/>
          </a:blip>
          <a:srcRect/>
          <a:stretch/>
        </p:blipFill>
        <p:spPr>
          <a:xfrm>
            <a:off x="2255232" y="3171348"/>
            <a:ext cx="2143125" cy="1428750"/>
          </a:xfrm>
          <a:prstGeom prst="rect">
            <a:avLst/>
          </a:prstGeom>
          <a:noFill/>
          <a:ln>
            <a:noFill/>
          </a:ln>
        </p:spPr>
      </p:pic>
      <p:sp>
        <p:nvSpPr>
          <p:cNvPr id="180" name="Google Shape;180;p13"/>
          <p:cNvSpPr txBox="1"/>
          <p:nvPr/>
        </p:nvSpPr>
        <p:spPr>
          <a:xfrm>
            <a:off x="0" y="0"/>
            <a:ext cx="8787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600">
                <a:solidFill>
                  <a:schemeClr val="dk1"/>
                </a:solidFill>
                <a:latin typeface="Arial"/>
                <a:ea typeface="Arial"/>
                <a:cs typeface="Arial"/>
                <a:sym typeface="Arial"/>
              </a:rPr>
              <a:t>2.</a:t>
            </a:r>
            <a:endParaRPr sz="66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adv.</a:t>
            </a:r>
            <a:endParaRPr/>
          </a:p>
        </p:txBody>
      </p:sp>
      <p:sp>
        <p:nvSpPr>
          <p:cNvPr id="186" name="Google Shape;186;p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副词</a:t>
            </a:r>
            <a:endParaRPr/>
          </a:p>
          <a:p>
            <a:pPr marL="685800" lvl="1" indent="-292100" algn="l" rtl="0">
              <a:lnSpc>
                <a:spcPct val="90000"/>
              </a:lnSpc>
              <a:spcBef>
                <a:spcPts val="0"/>
              </a:spcBef>
              <a:spcAft>
                <a:spcPts val="0"/>
              </a:spcAft>
              <a:buSzPts val="2800"/>
              <a:buChar char="•"/>
            </a:pPr>
            <a:r>
              <a:rPr lang="zh-TW" sz="2800"/>
              <a:t>表示对</a:t>
            </a:r>
            <a:r>
              <a:rPr lang="zh-TW" sz="2800">
                <a:solidFill>
                  <a:srgbClr val="0000FF"/>
                </a:solidFill>
              </a:rPr>
              <a:t>数量、时间</a:t>
            </a:r>
            <a:r>
              <a:rPr lang="zh-TW" sz="2800"/>
              <a:t>不太精确的估计</a:t>
            </a:r>
            <a:endParaRPr sz="2800"/>
          </a:p>
          <a:p>
            <a:pPr marL="1143000" lvl="2" indent="-292100" algn="l" rtl="0">
              <a:lnSpc>
                <a:spcPct val="90000"/>
              </a:lnSpc>
              <a:spcBef>
                <a:spcPts val="0"/>
              </a:spcBef>
              <a:spcAft>
                <a:spcPts val="0"/>
              </a:spcAft>
              <a:buSzPts val="2800"/>
              <a:buChar char="•"/>
            </a:pPr>
            <a:r>
              <a:rPr lang="zh-TW" sz="2800"/>
              <a:t>从家走到这里，我估算了一下</a:t>
            </a:r>
            <a:r>
              <a:rPr lang="zh-TW" sz="2800" b="1">
                <a:solidFill>
                  <a:srgbClr val="FF0000"/>
                </a:solidFill>
              </a:rPr>
              <a:t>大概</a:t>
            </a:r>
            <a:r>
              <a:rPr lang="zh-TW" sz="2800"/>
              <a:t>需要15分钟。</a:t>
            </a:r>
            <a:endParaRPr sz="2800"/>
          </a:p>
          <a:p>
            <a:pPr marL="685800" lvl="1" indent="-292100" algn="l" rtl="0">
              <a:lnSpc>
                <a:spcPct val="90000"/>
              </a:lnSpc>
              <a:spcBef>
                <a:spcPts val="0"/>
              </a:spcBef>
              <a:spcAft>
                <a:spcPts val="0"/>
              </a:spcAft>
              <a:buSzPts val="2800"/>
              <a:buChar char="•"/>
            </a:pPr>
            <a:r>
              <a:rPr lang="zh-TW" sz="2800"/>
              <a:t>表示对情况推测，有很大的</a:t>
            </a:r>
            <a:r>
              <a:rPr lang="zh-TW" sz="2800">
                <a:solidFill>
                  <a:srgbClr val="0000FF"/>
                </a:solidFill>
              </a:rPr>
              <a:t>可能性</a:t>
            </a:r>
            <a:endParaRPr sz="2800">
              <a:solidFill>
                <a:srgbClr val="0000FF"/>
              </a:solidFill>
            </a:endParaRPr>
          </a:p>
          <a:p>
            <a:pPr marL="1143000" lvl="2" indent="-292100" algn="l" rtl="0">
              <a:lnSpc>
                <a:spcPct val="90000"/>
              </a:lnSpc>
              <a:spcBef>
                <a:spcPts val="0"/>
              </a:spcBef>
              <a:spcAft>
                <a:spcPts val="0"/>
              </a:spcAft>
              <a:buSzPts val="2800"/>
              <a:buChar char="•"/>
            </a:pPr>
            <a:r>
              <a:rPr lang="zh-TW" sz="2800"/>
              <a:t>他整天闷闷不乐，</a:t>
            </a:r>
            <a:r>
              <a:rPr lang="zh-TW" sz="2800" b="1">
                <a:solidFill>
                  <a:srgbClr val="FF0000"/>
                </a:solidFill>
              </a:rPr>
              <a:t>大概</a:t>
            </a:r>
            <a:r>
              <a:rPr lang="zh-TW" sz="2800"/>
              <a:t>遇上了什么使人苦恼的事情。</a:t>
            </a:r>
            <a:endParaRPr sz="2800"/>
          </a:p>
          <a:p>
            <a:pPr marL="228600" lvl="0" indent="-228600" algn="l" rtl="0">
              <a:lnSpc>
                <a:spcPct val="90000"/>
              </a:lnSpc>
              <a:spcBef>
                <a:spcPts val="1000"/>
              </a:spcBef>
              <a:spcAft>
                <a:spcPts val="0"/>
              </a:spcAft>
              <a:buClr>
                <a:schemeClr val="dk1"/>
              </a:buClr>
              <a:buSzPts val="2800"/>
              <a:buChar char="•"/>
            </a:pPr>
            <a:r>
              <a:rPr lang="zh-TW"/>
              <a:t>形容词</a:t>
            </a:r>
            <a:endParaRPr/>
          </a:p>
          <a:p>
            <a:pPr marL="685800" lvl="1" indent="-292100" algn="l" rtl="0">
              <a:lnSpc>
                <a:spcPct val="90000"/>
              </a:lnSpc>
              <a:spcBef>
                <a:spcPts val="1000"/>
              </a:spcBef>
              <a:spcAft>
                <a:spcPts val="0"/>
              </a:spcAft>
              <a:buClr>
                <a:schemeClr val="dk1"/>
              </a:buClr>
              <a:buSzPts val="2800"/>
              <a:buChar char="•"/>
            </a:pPr>
            <a:r>
              <a:rPr lang="zh-TW" sz="2800"/>
              <a:t>表示没有很准确或者没有很详细</a:t>
            </a:r>
            <a:endParaRPr sz="2800"/>
          </a:p>
          <a:p>
            <a:pPr marL="1143000" lvl="2" indent="-292100" algn="l" rtl="0">
              <a:lnSpc>
                <a:spcPct val="90000"/>
              </a:lnSpc>
              <a:spcBef>
                <a:spcPts val="1000"/>
              </a:spcBef>
              <a:spcAft>
                <a:spcPts val="0"/>
              </a:spcAft>
              <a:buSzPts val="2800"/>
              <a:buChar char="•"/>
            </a:pPr>
            <a:r>
              <a:rPr lang="zh-TW" sz="2800"/>
              <a:t>那件事我记不太清了，只有个</a:t>
            </a:r>
            <a:r>
              <a:rPr lang="zh-TW" sz="2800" b="1">
                <a:solidFill>
                  <a:srgbClr val="FF0000"/>
                </a:solidFill>
              </a:rPr>
              <a:t>大概</a:t>
            </a:r>
            <a:r>
              <a:rPr lang="zh-TW" sz="2800"/>
              <a:t>的印象。</a:t>
            </a:r>
            <a:endParaRPr sz="2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adj.</a:t>
            </a:r>
            <a:endParaRPr/>
          </a:p>
        </p:txBody>
      </p:sp>
      <p:sp>
        <p:nvSpPr>
          <p:cNvPr id="193" name="Google Shape;193;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听老师举了几个例子之后，他现在能够理解“可惜”和“可怜”的</a:t>
            </a:r>
            <a:r>
              <a:rPr lang="zh-TW" b="1">
                <a:solidFill>
                  <a:srgbClr val="FF0000"/>
                </a:solidFill>
              </a:rPr>
              <a:t>大概</a:t>
            </a:r>
            <a:r>
              <a:rPr lang="zh-TW"/>
              <a:t>意思了。</a:t>
            </a:r>
            <a:endParaRPr sz="2800"/>
          </a:p>
        </p:txBody>
      </p:sp>
      <p:pic>
        <p:nvPicPr>
          <p:cNvPr id="194" name="Google Shape;194;p15" descr="摊手职业女性元素素材下载-正版素材401796848-摄图网"/>
          <p:cNvPicPr preferRelativeResize="0"/>
          <p:nvPr/>
        </p:nvPicPr>
        <p:blipFill rotWithShape="1">
          <a:blip r:embed="rId3">
            <a:alphaModFix/>
          </a:blip>
          <a:srcRect/>
          <a:stretch/>
        </p:blipFill>
        <p:spPr>
          <a:xfrm>
            <a:off x="2310816" y="2413836"/>
            <a:ext cx="6480258" cy="4420408"/>
          </a:xfrm>
          <a:prstGeom prst="rect">
            <a:avLst/>
          </a:prstGeom>
          <a:noFill/>
          <a:ln>
            <a:noFill/>
          </a:ln>
        </p:spPr>
      </p:pic>
      <p:sp>
        <p:nvSpPr>
          <p:cNvPr id="195" name="Google Shape;195;p15"/>
          <p:cNvSpPr txBox="1"/>
          <p:nvPr/>
        </p:nvSpPr>
        <p:spPr>
          <a:xfrm>
            <a:off x="2310816" y="3793043"/>
            <a:ext cx="141577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800">
                <a:solidFill>
                  <a:schemeClr val="dk1"/>
                </a:solidFill>
                <a:latin typeface="Arial"/>
                <a:ea typeface="Arial"/>
                <a:cs typeface="Arial"/>
                <a:sym typeface="Arial"/>
              </a:rPr>
              <a:t>可惜</a:t>
            </a:r>
            <a:endParaRPr/>
          </a:p>
        </p:txBody>
      </p:sp>
      <p:sp>
        <p:nvSpPr>
          <p:cNvPr id="196" name="Google Shape;196;p15"/>
          <p:cNvSpPr txBox="1"/>
          <p:nvPr/>
        </p:nvSpPr>
        <p:spPr>
          <a:xfrm>
            <a:off x="7187616" y="3764872"/>
            <a:ext cx="141577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800">
                <a:solidFill>
                  <a:schemeClr val="dk1"/>
                </a:solidFill>
                <a:latin typeface="Arial"/>
                <a:ea typeface="Arial"/>
                <a:cs typeface="Arial"/>
                <a:sym typeface="Arial"/>
              </a:rPr>
              <a:t>可怜</a:t>
            </a:r>
            <a:endParaRPr/>
          </a:p>
        </p:txBody>
      </p:sp>
      <p:sp>
        <p:nvSpPr>
          <p:cNvPr id="197" name="Google Shape;197;p15"/>
          <p:cNvSpPr txBox="1"/>
          <p:nvPr/>
        </p:nvSpPr>
        <p:spPr>
          <a:xfrm>
            <a:off x="0" y="0"/>
            <a:ext cx="8787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600">
                <a:solidFill>
                  <a:schemeClr val="dk1"/>
                </a:solidFill>
                <a:latin typeface="Arial"/>
                <a:ea typeface="Arial"/>
                <a:cs typeface="Arial"/>
                <a:sym typeface="Arial"/>
              </a:rPr>
              <a:t>3.</a:t>
            </a:r>
            <a:endParaRPr sz="66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adv.	(vs也许)</a:t>
            </a:r>
            <a:endParaRPr/>
          </a:p>
        </p:txBody>
      </p:sp>
      <p:sp>
        <p:nvSpPr>
          <p:cNvPr id="203" name="Google Shape;203;p16"/>
          <p:cNvSpPr txBox="1">
            <a:spLocks noGrp="1"/>
          </p:cNvSpPr>
          <p:nvPr>
            <p:ph type="body" idx="1"/>
          </p:nvPr>
        </p:nvSpPr>
        <p:spPr>
          <a:xfrm>
            <a:off x="497304" y="1825625"/>
            <a:ext cx="1145406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两者都是副词，表示对情况的推测、估计。</a:t>
            </a:r>
            <a:endParaRPr/>
          </a:p>
          <a:p>
            <a:pPr marL="228600" lvl="0" indent="-50800" algn="l" rtl="0">
              <a:lnSpc>
                <a:spcPct val="90000"/>
              </a:lnSpc>
              <a:spcBef>
                <a:spcPts val="1000"/>
              </a:spcBef>
              <a:spcAft>
                <a:spcPts val="0"/>
              </a:spcAft>
              <a:buClr>
                <a:schemeClr val="dk1"/>
              </a:buClr>
              <a:buSzPts val="2800"/>
              <a:buNone/>
            </a:pPr>
            <a:endParaRPr/>
          </a:p>
          <a:p>
            <a:pPr marL="514350" lvl="0" indent="-514350" algn="l" rtl="0">
              <a:lnSpc>
                <a:spcPct val="90000"/>
              </a:lnSpc>
              <a:spcBef>
                <a:spcPts val="1000"/>
              </a:spcBef>
              <a:spcAft>
                <a:spcPts val="0"/>
              </a:spcAft>
              <a:buClr>
                <a:schemeClr val="dk1"/>
              </a:buClr>
              <a:buSzPts val="2800"/>
              <a:buFont typeface="Play"/>
              <a:buAutoNum type="arabicPeriod"/>
            </a:pPr>
            <a:r>
              <a:rPr lang="zh-TW"/>
              <a:t>“大概”的判断性比较强，</a:t>
            </a:r>
            <a:r>
              <a:rPr lang="zh-TW">
                <a:solidFill>
                  <a:srgbClr val="0000FF"/>
                </a:solidFill>
              </a:rPr>
              <a:t>肯定性较强</a:t>
            </a:r>
            <a:r>
              <a:rPr lang="zh-TW"/>
              <a:t>；“也许”表示猜测，</a:t>
            </a:r>
            <a:r>
              <a:rPr lang="zh-TW">
                <a:solidFill>
                  <a:srgbClr val="FF9900"/>
                </a:solidFill>
              </a:rPr>
              <a:t>把握性较弱</a:t>
            </a:r>
            <a:r>
              <a:rPr lang="zh-TW"/>
              <a:t>。</a:t>
            </a:r>
            <a:endParaRPr/>
          </a:p>
          <a:p>
            <a:pPr marL="514350" lvl="0" indent="-514350" algn="l" rtl="0">
              <a:lnSpc>
                <a:spcPct val="90000"/>
              </a:lnSpc>
              <a:spcBef>
                <a:spcPts val="1000"/>
              </a:spcBef>
              <a:spcAft>
                <a:spcPts val="0"/>
              </a:spcAft>
              <a:buClr>
                <a:schemeClr val="dk1"/>
              </a:buClr>
              <a:buSzPts val="2800"/>
              <a:buFont typeface="Play"/>
              <a:buAutoNum type="arabicPeriod"/>
            </a:pPr>
            <a:r>
              <a:rPr lang="zh-TW"/>
              <a:t>“大概”可以表示对</a:t>
            </a:r>
            <a:r>
              <a:rPr lang="zh-TW">
                <a:solidFill>
                  <a:srgbClr val="0000FF"/>
                </a:solidFill>
              </a:rPr>
              <a:t>数量的估计</a:t>
            </a:r>
            <a:r>
              <a:rPr lang="zh-TW"/>
              <a:t>；“也许”没有此用法。</a:t>
            </a:r>
            <a:endParaRPr/>
          </a:p>
          <a:p>
            <a:pPr marL="514350" lvl="0" indent="-514350" algn="l" rtl="0">
              <a:lnSpc>
                <a:spcPct val="90000"/>
              </a:lnSpc>
              <a:spcBef>
                <a:spcPts val="1000"/>
              </a:spcBef>
              <a:spcAft>
                <a:spcPts val="0"/>
              </a:spcAft>
              <a:buClr>
                <a:schemeClr val="dk1"/>
              </a:buClr>
              <a:buSzPts val="2800"/>
              <a:buFont typeface="Play"/>
              <a:buAutoNum type="arabicPeriod"/>
            </a:pPr>
            <a:r>
              <a:rPr lang="zh-TW"/>
              <a:t>“也许”可以表示说话人对自己</a:t>
            </a:r>
            <a:r>
              <a:rPr lang="zh-TW">
                <a:solidFill>
                  <a:srgbClr val="FF9900"/>
                </a:solidFill>
              </a:rPr>
              <a:t>未来</a:t>
            </a:r>
            <a:r>
              <a:rPr lang="zh-TW"/>
              <a:t>的打算</a:t>
            </a:r>
            <a:r>
              <a:rPr lang="zh-TW">
                <a:solidFill>
                  <a:srgbClr val="FF9900"/>
                </a:solidFill>
              </a:rPr>
              <a:t>不确定</a:t>
            </a:r>
            <a:r>
              <a:rPr lang="zh-TW"/>
              <a:t>；“大概”没有此用法。</a:t>
            </a:r>
            <a:endParaRPr/>
          </a:p>
          <a:p>
            <a:pPr marL="514350" lvl="0" indent="-514350" algn="l" rtl="0">
              <a:lnSpc>
                <a:spcPct val="90000"/>
              </a:lnSpc>
              <a:spcBef>
                <a:spcPts val="1000"/>
              </a:spcBef>
              <a:spcAft>
                <a:spcPts val="0"/>
              </a:spcAft>
              <a:buClr>
                <a:schemeClr val="dk1"/>
              </a:buClr>
              <a:buSzPts val="2800"/>
              <a:buFont typeface="Play"/>
              <a:buAutoNum type="arabicPeriod"/>
            </a:pPr>
            <a:r>
              <a:rPr lang="zh-TW"/>
              <a:t>“大概”还可以是形容词，属性词，表示</a:t>
            </a:r>
            <a:r>
              <a:rPr lang="zh-TW">
                <a:solidFill>
                  <a:srgbClr val="0000FF"/>
                </a:solidFill>
              </a:rPr>
              <a:t>不十分精确或不十分详尽</a:t>
            </a:r>
            <a:r>
              <a:rPr lang="zh-TW"/>
              <a:t>；“也许”没有此用法。</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9"/>
          <p:cNvSpPr txBox="1">
            <a:spLocks noGrp="1"/>
          </p:cNvSpPr>
          <p:nvPr>
            <p:ph type="title"/>
          </p:nvPr>
        </p:nvSpPr>
        <p:spPr>
          <a:xfrm>
            <a:off x="7471890" y="3880887"/>
            <a:ext cx="2057400" cy="182290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Play"/>
              <a:buNone/>
            </a:pPr>
            <a:r>
              <a:rPr lang="zh-TW" sz="5400"/>
              <a:t>大概</a:t>
            </a:r>
            <a:endParaRPr/>
          </a:p>
        </p:txBody>
      </p:sp>
      <p:pic>
        <p:nvPicPr>
          <p:cNvPr id="209" name="Google Shape;209;p19"/>
          <p:cNvPicPr preferRelativeResize="0"/>
          <p:nvPr/>
        </p:nvPicPr>
        <p:blipFill rotWithShape="1">
          <a:blip r:embed="rId3">
            <a:alphaModFix/>
          </a:blip>
          <a:srcRect/>
          <a:stretch/>
        </p:blipFill>
        <p:spPr>
          <a:xfrm>
            <a:off x="533400" y="1009830"/>
            <a:ext cx="10660539" cy="3249350"/>
          </a:xfrm>
          <a:prstGeom prst="rect">
            <a:avLst/>
          </a:prstGeom>
          <a:noFill/>
          <a:ln>
            <a:noFill/>
          </a:ln>
        </p:spPr>
      </p:pic>
      <p:sp>
        <p:nvSpPr>
          <p:cNvPr id="210" name="Google Shape;210;p19"/>
          <p:cNvSpPr txBox="1"/>
          <p:nvPr/>
        </p:nvSpPr>
        <p:spPr>
          <a:xfrm>
            <a:off x="4286693" y="3880887"/>
            <a:ext cx="2369942" cy="182290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5400"/>
              <a:buFont typeface="Play"/>
              <a:buNone/>
            </a:pPr>
            <a:r>
              <a:rPr lang="zh-TW" sz="5400">
                <a:solidFill>
                  <a:schemeClr val="dk1"/>
                </a:solidFill>
                <a:latin typeface="Play"/>
                <a:ea typeface="Play"/>
                <a:cs typeface="Play"/>
                <a:sym typeface="Play"/>
              </a:rPr>
              <a:t>也许</a:t>
            </a:r>
            <a:endParaRPr/>
          </a:p>
        </p:txBody>
      </p:sp>
      <p:sp>
        <p:nvSpPr>
          <p:cNvPr id="211" name="Google Shape;211;p19"/>
          <p:cNvSpPr txBox="1"/>
          <p:nvPr/>
        </p:nvSpPr>
        <p:spPr>
          <a:xfrm>
            <a:off x="0" y="0"/>
            <a:ext cx="8787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600">
                <a:solidFill>
                  <a:schemeClr val="dk1"/>
                </a:solidFill>
                <a:latin typeface="Arial"/>
                <a:ea typeface="Arial"/>
                <a:cs typeface="Arial"/>
                <a:sym typeface="Arial"/>
              </a:rPr>
              <a:t>1.</a:t>
            </a:r>
            <a:endParaRPr sz="66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adv.	 (vs也许)</a:t>
            </a:r>
            <a:endParaRPr/>
          </a:p>
        </p:txBody>
      </p:sp>
      <p:pic>
        <p:nvPicPr>
          <p:cNvPr id="218" name="Google Shape;218;p17" descr="教培机构跑路后，家长维权路在何方_新闻频道_央视网(cctv.com)"/>
          <p:cNvPicPr preferRelativeResize="0"/>
          <p:nvPr/>
        </p:nvPicPr>
        <p:blipFill rotWithShape="1">
          <a:blip r:embed="rId3">
            <a:alphaModFix/>
          </a:blip>
          <a:srcRect/>
          <a:stretch/>
        </p:blipFill>
        <p:spPr>
          <a:xfrm>
            <a:off x="5484494" y="3171348"/>
            <a:ext cx="5518785" cy="3511954"/>
          </a:xfrm>
          <a:prstGeom prst="rect">
            <a:avLst/>
          </a:prstGeom>
          <a:noFill/>
          <a:ln>
            <a:noFill/>
          </a:ln>
        </p:spPr>
      </p:pic>
      <p:pic>
        <p:nvPicPr>
          <p:cNvPr id="219" name="Google Shape;219;p17" descr="法國- 背包攻略"/>
          <p:cNvPicPr preferRelativeResize="0"/>
          <p:nvPr/>
        </p:nvPicPr>
        <p:blipFill rotWithShape="1">
          <a:blip r:embed="rId4">
            <a:alphaModFix/>
          </a:blip>
          <a:srcRect/>
          <a:stretch/>
        </p:blipFill>
        <p:spPr>
          <a:xfrm>
            <a:off x="2255232" y="3171348"/>
            <a:ext cx="2143125" cy="1428750"/>
          </a:xfrm>
          <a:prstGeom prst="rect">
            <a:avLst/>
          </a:prstGeom>
          <a:noFill/>
          <a:ln>
            <a:noFill/>
          </a:ln>
        </p:spPr>
      </p:pic>
      <p:sp>
        <p:nvSpPr>
          <p:cNvPr id="220" name="Google Shape;220;p17"/>
          <p:cNvSpPr txBox="1"/>
          <p:nvPr/>
        </p:nvSpPr>
        <p:spPr>
          <a:xfrm>
            <a:off x="838200" y="1690700"/>
            <a:ext cx="4416900" cy="960600"/>
          </a:xfrm>
          <a:prstGeom prst="rect">
            <a:avLst/>
          </a:prstGeom>
          <a:noFill/>
          <a:ln>
            <a:noFill/>
          </a:ln>
        </p:spPr>
        <p:txBody>
          <a:bodyPr spcFirstLastPara="1" wrap="square" lIns="91425" tIns="91425" rIns="91425" bIns="91425" anchor="t" anchorCtr="0">
            <a:spAutoFit/>
          </a:bodyPr>
          <a:lstStyle/>
          <a:p>
            <a:pPr marL="228600" lvl="0" indent="-228600" algn="l" rtl="0">
              <a:lnSpc>
                <a:spcPct val="90000"/>
              </a:lnSpc>
              <a:spcBef>
                <a:spcPts val="0"/>
              </a:spcBef>
              <a:spcAft>
                <a:spcPts val="0"/>
              </a:spcAft>
              <a:buClr>
                <a:schemeClr val="dk1"/>
              </a:buClr>
              <a:buSzPts val="2800"/>
              <a:buChar char="•"/>
            </a:pPr>
            <a:r>
              <a:rPr lang="zh-TW" sz="2800">
                <a:solidFill>
                  <a:schemeClr val="dk1"/>
                </a:solidFill>
              </a:rPr>
              <a:t>我们联系不到这家公司的老板，他</a:t>
            </a:r>
            <a:r>
              <a:rPr lang="zh-TW" sz="2800" b="1">
                <a:solidFill>
                  <a:srgbClr val="FF0000"/>
                </a:solidFill>
              </a:rPr>
              <a:t>大概</a:t>
            </a:r>
            <a:r>
              <a:rPr lang="zh-TW" sz="2800">
                <a:solidFill>
                  <a:schemeClr val="dk1"/>
                </a:solidFill>
              </a:rPr>
              <a:t>是跑路了。</a:t>
            </a:r>
            <a:endParaRPr/>
          </a:p>
        </p:txBody>
      </p:sp>
      <p:sp>
        <p:nvSpPr>
          <p:cNvPr id="221" name="Google Shape;221;p17"/>
          <p:cNvSpPr txBox="1"/>
          <p:nvPr/>
        </p:nvSpPr>
        <p:spPr>
          <a:xfrm>
            <a:off x="5484500" y="1690700"/>
            <a:ext cx="4416900" cy="960600"/>
          </a:xfrm>
          <a:prstGeom prst="rect">
            <a:avLst/>
          </a:prstGeom>
          <a:noFill/>
          <a:ln>
            <a:noFill/>
          </a:ln>
        </p:spPr>
        <p:txBody>
          <a:bodyPr spcFirstLastPara="1" wrap="square" lIns="91425" tIns="91425" rIns="91425" bIns="91425" anchor="t" anchorCtr="0">
            <a:spAutoFit/>
          </a:bodyPr>
          <a:lstStyle/>
          <a:p>
            <a:pPr marL="228600" lvl="0" indent="-228600" algn="l" rtl="0">
              <a:lnSpc>
                <a:spcPct val="90000"/>
              </a:lnSpc>
              <a:spcBef>
                <a:spcPts val="0"/>
              </a:spcBef>
              <a:spcAft>
                <a:spcPts val="0"/>
              </a:spcAft>
              <a:buClr>
                <a:schemeClr val="dk1"/>
              </a:buClr>
              <a:buSzPts val="2800"/>
              <a:buChar char="•"/>
            </a:pPr>
            <a:r>
              <a:rPr lang="zh-TW" sz="2800">
                <a:solidFill>
                  <a:schemeClr val="dk1"/>
                </a:solidFill>
              </a:rPr>
              <a:t>我们联系不到这家公司的老板，他</a:t>
            </a:r>
            <a:r>
              <a:rPr lang="zh-TW" sz="2800" b="1">
                <a:solidFill>
                  <a:srgbClr val="FF0000"/>
                </a:solidFill>
              </a:rPr>
              <a:t>也许</a:t>
            </a:r>
            <a:r>
              <a:rPr lang="zh-TW" sz="2800">
                <a:solidFill>
                  <a:schemeClr val="dk1"/>
                </a:solidFill>
              </a:rPr>
              <a:t>是跑路了。</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adv.	 (vs也许)</a:t>
            </a:r>
            <a:endParaRPr/>
          </a:p>
        </p:txBody>
      </p:sp>
      <p:sp>
        <p:nvSpPr>
          <p:cNvPr id="228" name="Google Shape;228;p20"/>
          <p:cNvSpPr txBox="1">
            <a:spLocks noGrp="1"/>
          </p:cNvSpPr>
          <p:nvPr>
            <p:ph type="body" idx="1"/>
          </p:nvPr>
        </p:nvSpPr>
        <p:spPr>
          <a:xfrm>
            <a:off x="838200" y="1825625"/>
            <a:ext cx="8805000" cy="805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a:t>
            </a:r>
            <a:r>
              <a:rPr lang="zh-TW"/>
              <a:t>为什么出去</a:t>
            </a:r>
            <a:r>
              <a:rPr lang="zh-TW" sz="2800"/>
              <a:t>那么久还</a:t>
            </a:r>
            <a:r>
              <a:rPr lang="zh-TW"/>
              <a:t>不</a:t>
            </a:r>
            <a:r>
              <a:rPr lang="zh-TW" sz="2800"/>
              <a:t>回来</a:t>
            </a:r>
            <a:r>
              <a:rPr lang="zh-TW"/>
              <a:t>？</a:t>
            </a:r>
            <a:r>
              <a:rPr lang="zh-TW" sz="2800" b="1">
                <a:solidFill>
                  <a:srgbClr val="FF0000"/>
                </a:solidFill>
              </a:rPr>
              <a:t>大概</a:t>
            </a:r>
            <a:r>
              <a:rPr lang="zh-TW" sz="2800"/>
              <a:t>是迷路了</a:t>
            </a:r>
            <a:r>
              <a:rPr lang="zh-TW"/>
              <a:t>吧？</a:t>
            </a:r>
            <a:endParaRPr sz="2800"/>
          </a:p>
        </p:txBody>
      </p:sp>
      <p:sp>
        <p:nvSpPr>
          <p:cNvPr id="229" name="Google Shape;229;p20"/>
          <p:cNvSpPr txBox="1"/>
          <p:nvPr/>
        </p:nvSpPr>
        <p:spPr>
          <a:xfrm>
            <a:off x="838200" y="2685625"/>
            <a:ext cx="8936400" cy="8052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zh-TW" sz="2800">
                <a:solidFill>
                  <a:schemeClr val="dk1"/>
                </a:solidFill>
                <a:latin typeface="Arial"/>
                <a:ea typeface="Arial"/>
                <a:cs typeface="Arial"/>
                <a:sym typeface="Arial"/>
              </a:rPr>
              <a:t>他</a:t>
            </a:r>
            <a:r>
              <a:rPr lang="zh-TW" sz="2800">
                <a:solidFill>
                  <a:schemeClr val="dk1"/>
                </a:solidFill>
              </a:rPr>
              <a:t>为什么出去</a:t>
            </a:r>
            <a:r>
              <a:rPr lang="zh-TW" sz="2800">
                <a:solidFill>
                  <a:schemeClr val="dk1"/>
                </a:solidFill>
                <a:latin typeface="Arial"/>
                <a:ea typeface="Arial"/>
                <a:cs typeface="Arial"/>
                <a:sym typeface="Arial"/>
              </a:rPr>
              <a:t>那么久还</a:t>
            </a:r>
            <a:r>
              <a:rPr lang="zh-TW" sz="2800">
                <a:solidFill>
                  <a:schemeClr val="dk1"/>
                </a:solidFill>
              </a:rPr>
              <a:t>不</a:t>
            </a:r>
            <a:r>
              <a:rPr lang="zh-TW" sz="2800">
                <a:solidFill>
                  <a:schemeClr val="dk1"/>
                </a:solidFill>
                <a:latin typeface="Arial"/>
                <a:ea typeface="Arial"/>
                <a:cs typeface="Arial"/>
                <a:sym typeface="Arial"/>
              </a:rPr>
              <a:t>回来</a:t>
            </a:r>
            <a:r>
              <a:rPr lang="zh-TW" sz="2800">
                <a:solidFill>
                  <a:schemeClr val="dk1"/>
                </a:solidFill>
              </a:rPr>
              <a:t>？</a:t>
            </a:r>
            <a:r>
              <a:rPr lang="zh-TW" sz="2800" b="1">
                <a:solidFill>
                  <a:srgbClr val="FF0000"/>
                </a:solidFill>
              </a:rPr>
              <a:t>也许</a:t>
            </a:r>
            <a:r>
              <a:rPr lang="zh-TW" sz="2800">
                <a:solidFill>
                  <a:schemeClr val="dk1"/>
                </a:solidFill>
                <a:latin typeface="Arial"/>
                <a:ea typeface="Arial"/>
                <a:cs typeface="Arial"/>
                <a:sym typeface="Arial"/>
              </a:rPr>
              <a:t>是迷路了</a:t>
            </a:r>
            <a:r>
              <a:rPr lang="zh-TW" sz="2800">
                <a:solidFill>
                  <a:schemeClr val="dk1"/>
                </a:solidFill>
              </a:rPr>
              <a:t>吧？</a:t>
            </a:r>
            <a:endParaRPr sz="2800">
              <a:solidFill>
                <a:schemeClr val="dk1"/>
              </a:solidFill>
              <a:latin typeface="Arial"/>
              <a:ea typeface="Arial"/>
              <a:cs typeface="Arial"/>
              <a:sym typeface="Arial"/>
            </a:endParaRPr>
          </a:p>
        </p:txBody>
      </p:sp>
      <p:sp>
        <p:nvSpPr>
          <p:cNvPr id="230" name="Google Shape;230;p20"/>
          <p:cNvSpPr txBox="1"/>
          <p:nvPr/>
        </p:nvSpPr>
        <p:spPr>
          <a:xfrm>
            <a:off x="0" y="0"/>
            <a:ext cx="8787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600">
                <a:solidFill>
                  <a:schemeClr val="dk1"/>
                </a:solidFill>
                <a:latin typeface="Arial"/>
                <a:ea typeface="Arial"/>
                <a:cs typeface="Arial"/>
                <a:sym typeface="Arial"/>
              </a:rPr>
              <a:t>1.</a:t>
            </a:r>
            <a:endParaRPr sz="6600">
              <a:solidFill>
                <a:schemeClr val="dk1"/>
              </a:solidFill>
              <a:latin typeface="Arial"/>
              <a:ea typeface="Arial"/>
              <a:cs typeface="Arial"/>
              <a:sym typeface="Arial"/>
            </a:endParaRPr>
          </a:p>
        </p:txBody>
      </p:sp>
      <p:pic>
        <p:nvPicPr>
          <p:cNvPr id="231" name="Google Shape;231;p20" descr="【聚焦】迷路了！为何涂料厂商突然看不清楚未来方向？"/>
          <p:cNvPicPr preferRelativeResize="0"/>
          <p:nvPr/>
        </p:nvPicPr>
        <p:blipFill rotWithShape="1">
          <a:blip r:embed="rId3">
            <a:alphaModFix/>
          </a:blip>
          <a:srcRect/>
          <a:stretch/>
        </p:blipFill>
        <p:spPr>
          <a:xfrm>
            <a:off x="4341393" y="3268323"/>
            <a:ext cx="7271083" cy="42414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zh-TW"/>
              <a:t>3/6</a:t>
            </a:r>
            <a:endParaRPr/>
          </a:p>
        </p:txBody>
      </p:sp>
      <p:sp>
        <p:nvSpPr>
          <p:cNvPr id="94" name="Google Shape;94;p2"/>
          <p:cNvSpPr txBox="1">
            <a:spLocks noGrp="1"/>
          </p:cNvSpPr>
          <p:nvPr>
            <p:ph type="subTitle" idx="1"/>
          </p:nvPr>
        </p:nvSpPr>
        <p:spPr>
          <a:xfrm>
            <a:off x="10146890" y="6172200"/>
            <a:ext cx="2045110" cy="685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None/>
            </a:pPr>
            <a:r>
              <a:rPr lang="zh-TW" sz="3200"/>
              <a:t>记得点名</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adv.	(vs也许)</a:t>
            </a:r>
            <a:endParaRPr/>
          </a:p>
        </p:txBody>
      </p:sp>
      <p:sp>
        <p:nvSpPr>
          <p:cNvPr id="237" name="Google Shape;237;p21"/>
          <p:cNvSpPr txBox="1">
            <a:spLocks noGrp="1"/>
          </p:cNvSpPr>
          <p:nvPr>
            <p:ph type="body" idx="1"/>
          </p:nvPr>
        </p:nvSpPr>
        <p:spPr>
          <a:xfrm>
            <a:off x="497304" y="1825625"/>
            <a:ext cx="114540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两者都是副词，表示对情况的推测、估计。</a:t>
            </a:r>
            <a:endParaRPr/>
          </a:p>
          <a:p>
            <a:pPr marL="228600" lvl="0" indent="-50800" algn="l" rtl="0">
              <a:lnSpc>
                <a:spcPct val="90000"/>
              </a:lnSpc>
              <a:spcBef>
                <a:spcPts val="1000"/>
              </a:spcBef>
              <a:spcAft>
                <a:spcPts val="0"/>
              </a:spcAft>
              <a:buClr>
                <a:schemeClr val="dk1"/>
              </a:buClr>
              <a:buSzPts val="2800"/>
              <a:buNone/>
            </a:pPr>
            <a:endParaRPr/>
          </a:p>
          <a:p>
            <a:pPr marL="514350" lvl="0" indent="-514350" algn="l" rtl="0">
              <a:lnSpc>
                <a:spcPct val="90000"/>
              </a:lnSpc>
              <a:spcBef>
                <a:spcPts val="1000"/>
              </a:spcBef>
              <a:spcAft>
                <a:spcPts val="0"/>
              </a:spcAft>
              <a:buClr>
                <a:schemeClr val="dk1"/>
              </a:buClr>
              <a:buSzPts val="2800"/>
              <a:buFont typeface="Play"/>
              <a:buAutoNum type="arabicPeriod"/>
            </a:pPr>
            <a:r>
              <a:rPr lang="zh-TW"/>
              <a:t>“大概”的判断性比较强，</a:t>
            </a:r>
            <a:r>
              <a:rPr lang="zh-TW">
                <a:solidFill>
                  <a:srgbClr val="0000FF"/>
                </a:solidFill>
              </a:rPr>
              <a:t>肯定性较强</a:t>
            </a:r>
            <a:r>
              <a:rPr lang="zh-TW"/>
              <a:t>；“也许”表示猜测，</a:t>
            </a:r>
            <a:r>
              <a:rPr lang="zh-TW">
                <a:solidFill>
                  <a:srgbClr val="FF9900"/>
                </a:solidFill>
              </a:rPr>
              <a:t>把握性较弱</a:t>
            </a:r>
            <a:r>
              <a:rPr lang="zh-TW"/>
              <a:t>。</a:t>
            </a:r>
            <a:endParaRPr/>
          </a:p>
          <a:p>
            <a:pPr marL="514350" lvl="0" indent="-514350" algn="l" rtl="0">
              <a:lnSpc>
                <a:spcPct val="90000"/>
              </a:lnSpc>
              <a:spcBef>
                <a:spcPts val="1000"/>
              </a:spcBef>
              <a:spcAft>
                <a:spcPts val="0"/>
              </a:spcAft>
              <a:buClr>
                <a:schemeClr val="dk1"/>
              </a:buClr>
              <a:buSzPts val="2800"/>
              <a:buFont typeface="Play"/>
              <a:buAutoNum type="arabicPeriod"/>
            </a:pPr>
            <a:r>
              <a:rPr lang="zh-TW"/>
              <a:t>“大概”可以表示对</a:t>
            </a:r>
            <a:r>
              <a:rPr lang="zh-TW">
                <a:solidFill>
                  <a:srgbClr val="0000FF"/>
                </a:solidFill>
              </a:rPr>
              <a:t>数量的估计</a:t>
            </a:r>
            <a:r>
              <a:rPr lang="zh-TW"/>
              <a:t>；“也许”没有此用法。</a:t>
            </a:r>
            <a:endParaRPr/>
          </a:p>
          <a:p>
            <a:pPr marL="514350" lvl="0" indent="-514350" algn="l" rtl="0">
              <a:lnSpc>
                <a:spcPct val="90000"/>
              </a:lnSpc>
              <a:spcBef>
                <a:spcPts val="1000"/>
              </a:spcBef>
              <a:spcAft>
                <a:spcPts val="0"/>
              </a:spcAft>
              <a:buClr>
                <a:schemeClr val="dk1"/>
              </a:buClr>
              <a:buSzPts val="2800"/>
              <a:buFont typeface="Play"/>
              <a:buAutoNum type="arabicPeriod"/>
            </a:pPr>
            <a:r>
              <a:rPr lang="zh-TW"/>
              <a:t>“也许”可以表示说话人对自己</a:t>
            </a:r>
            <a:r>
              <a:rPr lang="zh-TW">
                <a:solidFill>
                  <a:srgbClr val="FF9900"/>
                </a:solidFill>
              </a:rPr>
              <a:t>未来</a:t>
            </a:r>
            <a:r>
              <a:rPr lang="zh-TW"/>
              <a:t>的打算</a:t>
            </a:r>
            <a:r>
              <a:rPr lang="zh-TW">
                <a:solidFill>
                  <a:srgbClr val="FF9900"/>
                </a:solidFill>
              </a:rPr>
              <a:t>不确定</a:t>
            </a:r>
            <a:r>
              <a:rPr lang="zh-TW"/>
              <a:t>；“大概”没有此用法。</a:t>
            </a:r>
            <a:endParaRPr/>
          </a:p>
          <a:p>
            <a:pPr marL="514350" lvl="0" indent="-514350" algn="l" rtl="0">
              <a:lnSpc>
                <a:spcPct val="90000"/>
              </a:lnSpc>
              <a:spcBef>
                <a:spcPts val="1000"/>
              </a:spcBef>
              <a:spcAft>
                <a:spcPts val="0"/>
              </a:spcAft>
              <a:buClr>
                <a:schemeClr val="dk1"/>
              </a:buClr>
              <a:buSzPts val="2800"/>
              <a:buFont typeface="Play"/>
              <a:buAutoNum type="arabicPeriod"/>
            </a:pPr>
            <a:r>
              <a:rPr lang="zh-TW"/>
              <a:t>“大概”还可以是形容词，属性词，表示</a:t>
            </a:r>
            <a:r>
              <a:rPr lang="zh-TW">
                <a:solidFill>
                  <a:srgbClr val="0000FF"/>
                </a:solidFill>
              </a:rPr>
              <a:t>不十分精确或不十分详尽</a:t>
            </a:r>
            <a:r>
              <a:rPr lang="zh-TW"/>
              <a:t>；“也许”没有此用法。</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adv.	 (vs也许)		+数字</a:t>
            </a:r>
            <a:endParaRPr/>
          </a:p>
        </p:txBody>
      </p:sp>
      <p:sp>
        <p:nvSpPr>
          <p:cNvPr id="244" name="Google Shape;244;p22"/>
          <p:cNvSpPr txBox="1"/>
          <p:nvPr/>
        </p:nvSpPr>
        <p:spPr>
          <a:xfrm>
            <a:off x="0" y="0"/>
            <a:ext cx="8787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600">
                <a:solidFill>
                  <a:schemeClr val="dk1"/>
                </a:solidFill>
                <a:latin typeface="Arial"/>
                <a:ea typeface="Arial"/>
                <a:cs typeface="Arial"/>
                <a:sym typeface="Arial"/>
              </a:rPr>
              <a:t>2.</a:t>
            </a:r>
            <a:endParaRPr sz="6600">
              <a:solidFill>
                <a:schemeClr val="dk1"/>
              </a:solidFill>
              <a:latin typeface="Arial"/>
              <a:ea typeface="Arial"/>
              <a:cs typeface="Arial"/>
              <a:sym typeface="Arial"/>
            </a:endParaRPr>
          </a:p>
        </p:txBody>
      </p:sp>
      <p:sp>
        <p:nvSpPr>
          <p:cNvPr id="245" name="Google Shape;245;p22"/>
          <p:cNvSpPr txBo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zh-TW" sz="2800">
                <a:solidFill>
                  <a:schemeClr val="dk1"/>
                </a:solidFill>
                <a:latin typeface="Arial"/>
                <a:ea typeface="Arial"/>
                <a:cs typeface="Arial"/>
                <a:sym typeface="Arial"/>
              </a:rPr>
              <a:t>他8岁就开始上台演出，到现在</a:t>
            </a:r>
            <a:r>
              <a:rPr lang="zh-TW" sz="2800" b="1">
                <a:solidFill>
                  <a:srgbClr val="FF0000"/>
                </a:solidFill>
              </a:rPr>
              <a:t>大概</a:t>
            </a:r>
            <a:r>
              <a:rPr lang="zh-TW" sz="2800">
                <a:solidFill>
                  <a:schemeClr val="dk1"/>
                </a:solidFill>
                <a:latin typeface="Arial"/>
                <a:ea typeface="Arial"/>
                <a:cs typeface="Arial"/>
                <a:sym typeface="Arial"/>
              </a:rPr>
              <a:t>唱了60多年了，他对这门艺术的喜爱从来没有改变过。</a:t>
            </a:r>
            <a:endParaRPr/>
          </a:p>
        </p:txBody>
      </p:sp>
      <p:pic>
        <p:nvPicPr>
          <p:cNvPr id="246" name="Google Shape;246;p22" descr="唱好老生一定要了解的一些发声知识_倒仓"/>
          <p:cNvPicPr preferRelativeResize="0"/>
          <p:nvPr/>
        </p:nvPicPr>
        <p:blipFill rotWithShape="1">
          <a:blip r:embed="rId3">
            <a:alphaModFix/>
          </a:blip>
          <a:srcRect/>
          <a:stretch/>
        </p:blipFill>
        <p:spPr>
          <a:xfrm>
            <a:off x="4914288" y="2506662"/>
            <a:ext cx="2900892" cy="4351338"/>
          </a:xfrm>
          <a:prstGeom prst="rect">
            <a:avLst/>
          </a:prstGeom>
          <a:noFill/>
          <a:ln>
            <a:noFill/>
          </a:ln>
        </p:spPr>
      </p:pic>
      <p:sp>
        <p:nvSpPr>
          <p:cNvPr id="247" name="Google Shape;247;p22"/>
          <p:cNvSpPr/>
          <p:nvPr/>
        </p:nvSpPr>
        <p:spPr>
          <a:xfrm>
            <a:off x="3866147" y="365125"/>
            <a:ext cx="1925053" cy="1325563"/>
          </a:xfrm>
          <a:prstGeom prst="mathMultiply">
            <a:avLst>
              <a:gd name="adj1" fmla="val 2352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adv.	(vs也许)</a:t>
            </a:r>
            <a:endParaRPr/>
          </a:p>
        </p:txBody>
      </p:sp>
      <p:sp>
        <p:nvSpPr>
          <p:cNvPr id="253" name="Google Shape;253;p23"/>
          <p:cNvSpPr txBox="1">
            <a:spLocks noGrp="1"/>
          </p:cNvSpPr>
          <p:nvPr>
            <p:ph type="body" idx="1"/>
          </p:nvPr>
        </p:nvSpPr>
        <p:spPr>
          <a:xfrm>
            <a:off x="497304" y="1825625"/>
            <a:ext cx="114540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两者都是副词，表示对情况的推测、估计。</a:t>
            </a:r>
            <a:endParaRPr/>
          </a:p>
          <a:p>
            <a:pPr marL="228600" lvl="0" indent="-50800" algn="l" rtl="0">
              <a:lnSpc>
                <a:spcPct val="90000"/>
              </a:lnSpc>
              <a:spcBef>
                <a:spcPts val="1000"/>
              </a:spcBef>
              <a:spcAft>
                <a:spcPts val="0"/>
              </a:spcAft>
              <a:buClr>
                <a:schemeClr val="dk1"/>
              </a:buClr>
              <a:buSzPts val="2800"/>
              <a:buNone/>
            </a:pPr>
            <a:endParaRPr/>
          </a:p>
          <a:p>
            <a:pPr marL="514350" lvl="0" indent="-514350" algn="l" rtl="0">
              <a:lnSpc>
                <a:spcPct val="90000"/>
              </a:lnSpc>
              <a:spcBef>
                <a:spcPts val="1000"/>
              </a:spcBef>
              <a:spcAft>
                <a:spcPts val="0"/>
              </a:spcAft>
              <a:buClr>
                <a:schemeClr val="dk1"/>
              </a:buClr>
              <a:buSzPts val="2800"/>
              <a:buFont typeface="Play"/>
              <a:buAutoNum type="arabicPeriod"/>
            </a:pPr>
            <a:r>
              <a:rPr lang="zh-TW"/>
              <a:t>“大概”的判断性比较强，</a:t>
            </a:r>
            <a:r>
              <a:rPr lang="zh-TW">
                <a:solidFill>
                  <a:srgbClr val="0000FF"/>
                </a:solidFill>
              </a:rPr>
              <a:t>肯定性较强</a:t>
            </a:r>
            <a:r>
              <a:rPr lang="zh-TW"/>
              <a:t>；“也许”表示猜测，</a:t>
            </a:r>
            <a:r>
              <a:rPr lang="zh-TW">
                <a:solidFill>
                  <a:srgbClr val="FF9900"/>
                </a:solidFill>
              </a:rPr>
              <a:t>把握性较弱</a:t>
            </a:r>
            <a:r>
              <a:rPr lang="zh-TW"/>
              <a:t>。</a:t>
            </a:r>
            <a:endParaRPr/>
          </a:p>
          <a:p>
            <a:pPr marL="514350" lvl="0" indent="-514350" algn="l" rtl="0">
              <a:lnSpc>
                <a:spcPct val="90000"/>
              </a:lnSpc>
              <a:spcBef>
                <a:spcPts val="1000"/>
              </a:spcBef>
              <a:spcAft>
                <a:spcPts val="0"/>
              </a:spcAft>
              <a:buClr>
                <a:schemeClr val="dk1"/>
              </a:buClr>
              <a:buSzPts val="2800"/>
              <a:buFont typeface="Play"/>
              <a:buAutoNum type="arabicPeriod"/>
            </a:pPr>
            <a:r>
              <a:rPr lang="zh-TW"/>
              <a:t>“大概”可以表示对</a:t>
            </a:r>
            <a:r>
              <a:rPr lang="zh-TW">
                <a:solidFill>
                  <a:srgbClr val="0000FF"/>
                </a:solidFill>
              </a:rPr>
              <a:t>数量的估计</a:t>
            </a:r>
            <a:r>
              <a:rPr lang="zh-TW"/>
              <a:t>；“也许”没有此用法。</a:t>
            </a:r>
            <a:endParaRPr/>
          </a:p>
          <a:p>
            <a:pPr marL="514350" lvl="0" indent="-514350" algn="l" rtl="0">
              <a:lnSpc>
                <a:spcPct val="90000"/>
              </a:lnSpc>
              <a:spcBef>
                <a:spcPts val="1000"/>
              </a:spcBef>
              <a:spcAft>
                <a:spcPts val="0"/>
              </a:spcAft>
              <a:buClr>
                <a:schemeClr val="dk1"/>
              </a:buClr>
              <a:buSzPts val="2800"/>
              <a:buFont typeface="Play"/>
              <a:buAutoNum type="arabicPeriod"/>
            </a:pPr>
            <a:r>
              <a:rPr lang="zh-TW"/>
              <a:t>“也许”可以表示说话人对自己</a:t>
            </a:r>
            <a:r>
              <a:rPr lang="zh-TW">
                <a:solidFill>
                  <a:srgbClr val="FF9900"/>
                </a:solidFill>
              </a:rPr>
              <a:t>未来</a:t>
            </a:r>
            <a:r>
              <a:rPr lang="zh-TW"/>
              <a:t>的打算</a:t>
            </a:r>
            <a:r>
              <a:rPr lang="zh-TW">
                <a:solidFill>
                  <a:srgbClr val="FF9900"/>
                </a:solidFill>
              </a:rPr>
              <a:t>不确定</a:t>
            </a:r>
            <a:r>
              <a:rPr lang="zh-TW"/>
              <a:t>；“大概”没有此用法。</a:t>
            </a:r>
            <a:endParaRPr/>
          </a:p>
          <a:p>
            <a:pPr marL="514350" lvl="0" indent="-514350" algn="l" rtl="0">
              <a:lnSpc>
                <a:spcPct val="90000"/>
              </a:lnSpc>
              <a:spcBef>
                <a:spcPts val="1000"/>
              </a:spcBef>
              <a:spcAft>
                <a:spcPts val="0"/>
              </a:spcAft>
              <a:buClr>
                <a:schemeClr val="dk1"/>
              </a:buClr>
              <a:buSzPts val="2800"/>
              <a:buFont typeface="Play"/>
              <a:buAutoNum type="arabicPeriod"/>
            </a:pPr>
            <a:r>
              <a:rPr lang="zh-TW"/>
              <a:t>“大概”还可以是形容词，属性词，表示</a:t>
            </a:r>
            <a:r>
              <a:rPr lang="zh-TW">
                <a:solidFill>
                  <a:srgbClr val="0000FF"/>
                </a:solidFill>
              </a:rPr>
              <a:t>不十分精确或不十分详尽</a:t>
            </a:r>
            <a:r>
              <a:rPr lang="zh-TW"/>
              <a:t>；“也许”没有此用法。</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adv.	 (vs也许)		+未来规划</a:t>
            </a:r>
            <a:endParaRPr/>
          </a:p>
        </p:txBody>
      </p:sp>
      <p:sp>
        <p:nvSpPr>
          <p:cNvPr id="260" name="Google Shape;260;p24"/>
          <p:cNvSpPr txBox="1"/>
          <p:nvPr/>
        </p:nvSpPr>
        <p:spPr>
          <a:xfrm>
            <a:off x="0" y="0"/>
            <a:ext cx="8787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600">
                <a:solidFill>
                  <a:schemeClr val="dk1"/>
                </a:solidFill>
                <a:latin typeface="Arial"/>
                <a:ea typeface="Arial"/>
                <a:cs typeface="Arial"/>
                <a:sym typeface="Arial"/>
              </a:rPr>
              <a:t>3.</a:t>
            </a:r>
            <a:endParaRPr sz="6600">
              <a:solidFill>
                <a:schemeClr val="dk1"/>
              </a:solidFill>
              <a:latin typeface="Arial"/>
              <a:ea typeface="Arial"/>
              <a:cs typeface="Arial"/>
              <a:sym typeface="Arial"/>
            </a:endParaRPr>
          </a:p>
        </p:txBody>
      </p:sp>
      <p:sp>
        <p:nvSpPr>
          <p:cNvPr id="261" name="Google Shape;261;p24"/>
          <p:cNvSpPr txBo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zh-TW" sz="2800">
                <a:solidFill>
                  <a:schemeClr val="dk1"/>
                </a:solidFill>
              </a:rPr>
              <a:t>我毕业之后会做什么工作？</a:t>
            </a:r>
            <a:r>
              <a:rPr lang="zh-TW" sz="2800" b="1">
                <a:solidFill>
                  <a:srgbClr val="FF0000"/>
                </a:solidFill>
              </a:rPr>
              <a:t>也许</a:t>
            </a:r>
            <a:r>
              <a:rPr lang="zh-TW" sz="2800">
                <a:solidFill>
                  <a:schemeClr val="dk1"/>
                </a:solidFill>
                <a:latin typeface="Arial"/>
                <a:ea typeface="Arial"/>
                <a:cs typeface="Arial"/>
                <a:sym typeface="Arial"/>
              </a:rPr>
              <a:t>会</a:t>
            </a:r>
            <a:r>
              <a:rPr lang="zh-TW" sz="2800">
                <a:solidFill>
                  <a:schemeClr val="dk1"/>
                </a:solidFill>
              </a:rPr>
              <a:t>到</a:t>
            </a:r>
            <a:r>
              <a:rPr lang="zh-TW" sz="2800">
                <a:solidFill>
                  <a:schemeClr val="dk1"/>
                </a:solidFill>
                <a:latin typeface="Arial"/>
                <a:ea typeface="Arial"/>
                <a:cs typeface="Arial"/>
                <a:sym typeface="Arial"/>
              </a:rPr>
              <a:t>星巴克</a:t>
            </a:r>
            <a:r>
              <a:rPr lang="zh-TW" sz="2800">
                <a:solidFill>
                  <a:schemeClr val="dk1"/>
                </a:solidFill>
              </a:rPr>
              <a:t>去</a:t>
            </a:r>
            <a:r>
              <a:rPr lang="zh-TW" sz="2800">
                <a:solidFill>
                  <a:schemeClr val="dk1"/>
                </a:solidFill>
                <a:latin typeface="Arial"/>
                <a:ea typeface="Arial"/>
                <a:cs typeface="Arial"/>
                <a:sym typeface="Arial"/>
              </a:rPr>
              <a:t>工作</a:t>
            </a:r>
            <a:r>
              <a:rPr lang="zh-TW" sz="2800">
                <a:solidFill>
                  <a:schemeClr val="dk1"/>
                </a:solidFill>
              </a:rPr>
              <a:t>吧？</a:t>
            </a:r>
            <a:endParaRPr/>
          </a:p>
        </p:txBody>
      </p:sp>
      <p:sp>
        <p:nvSpPr>
          <p:cNvPr id="262" name="Google Shape;262;p24"/>
          <p:cNvSpPr/>
          <p:nvPr/>
        </p:nvSpPr>
        <p:spPr>
          <a:xfrm>
            <a:off x="1074821" y="318089"/>
            <a:ext cx="1925053" cy="1325563"/>
          </a:xfrm>
          <a:prstGeom prst="mathMultiply">
            <a:avLst>
              <a:gd name="adj1" fmla="val 2352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3" name="Google Shape;263;p24" descr="星巴克门店高清图片,星巴克图片环境图片,星巴克图片(第2页)_大山谷图库"/>
          <p:cNvPicPr preferRelativeResize="0"/>
          <p:nvPr/>
        </p:nvPicPr>
        <p:blipFill rotWithShape="1">
          <a:blip r:embed="rId3">
            <a:alphaModFix/>
          </a:blip>
          <a:srcRect/>
          <a:stretch/>
        </p:blipFill>
        <p:spPr>
          <a:xfrm>
            <a:off x="2636921" y="2578191"/>
            <a:ext cx="6918158" cy="41514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adv.	(vs也许)</a:t>
            </a:r>
            <a:endParaRPr/>
          </a:p>
        </p:txBody>
      </p:sp>
      <p:sp>
        <p:nvSpPr>
          <p:cNvPr id="270" name="Google Shape;270;p25"/>
          <p:cNvSpPr txBox="1">
            <a:spLocks noGrp="1"/>
          </p:cNvSpPr>
          <p:nvPr>
            <p:ph type="body" idx="1"/>
          </p:nvPr>
        </p:nvSpPr>
        <p:spPr>
          <a:xfrm>
            <a:off x="497304" y="1825625"/>
            <a:ext cx="114540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两者都是副词，表示对情况的推测、估计。</a:t>
            </a:r>
            <a:endParaRPr/>
          </a:p>
          <a:p>
            <a:pPr marL="228600" lvl="0" indent="-50800" algn="l" rtl="0">
              <a:lnSpc>
                <a:spcPct val="90000"/>
              </a:lnSpc>
              <a:spcBef>
                <a:spcPts val="1000"/>
              </a:spcBef>
              <a:spcAft>
                <a:spcPts val="0"/>
              </a:spcAft>
              <a:buClr>
                <a:schemeClr val="dk1"/>
              </a:buClr>
              <a:buSzPts val="2800"/>
              <a:buNone/>
            </a:pPr>
            <a:endParaRPr/>
          </a:p>
          <a:p>
            <a:pPr marL="514350" lvl="0" indent="-514350" algn="l" rtl="0">
              <a:lnSpc>
                <a:spcPct val="90000"/>
              </a:lnSpc>
              <a:spcBef>
                <a:spcPts val="1000"/>
              </a:spcBef>
              <a:spcAft>
                <a:spcPts val="0"/>
              </a:spcAft>
              <a:buClr>
                <a:schemeClr val="dk1"/>
              </a:buClr>
              <a:buSzPts val="2800"/>
              <a:buFont typeface="Play"/>
              <a:buAutoNum type="arabicPeriod"/>
            </a:pPr>
            <a:r>
              <a:rPr lang="zh-TW"/>
              <a:t>“大概”的判断性比较强，</a:t>
            </a:r>
            <a:r>
              <a:rPr lang="zh-TW">
                <a:solidFill>
                  <a:srgbClr val="0000FF"/>
                </a:solidFill>
              </a:rPr>
              <a:t>肯定性较强</a:t>
            </a:r>
            <a:r>
              <a:rPr lang="zh-TW"/>
              <a:t>；“也许”表示猜测，</a:t>
            </a:r>
            <a:r>
              <a:rPr lang="zh-TW">
                <a:solidFill>
                  <a:srgbClr val="FF9900"/>
                </a:solidFill>
              </a:rPr>
              <a:t>把握性较弱</a:t>
            </a:r>
            <a:r>
              <a:rPr lang="zh-TW"/>
              <a:t>。</a:t>
            </a:r>
            <a:endParaRPr/>
          </a:p>
          <a:p>
            <a:pPr marL="514350" lvl="0" indent="-514350" algn="l" rtl="0">
              <a:lnSpc>
                <a:spcPct val="90000"/>
              </a:lnSpc>
              <a:spcBef>
                <a:spcPts val="1000"/>
              </a:spcBef>
              <a:spcAft>
                <a:spcPts val="0"/>
              </a:spcAft>
              <a:buClr>
                <a:schemeClr val="dk1"/>
              </a:buClr>
              <a:buSzPts val="2800"/>
              <a:buFont typeface="Play"/>
              <a:buAutoNum type="arabicPeriod"/>
            </a:pPr>
            <a:r>
              <a:rPr lang="zh-TW"/>
              <a:t>“大概”可以表示对</a:t>
            </a:r>
            <a:r>
              <a:rPr lang="zh-TW">
                <a:solidFill>
                  <a:srgbClr val="0000FF"/>
                </a:solidFill>
              </a:rPr>
              <a:t>数量的估计</a:t>
            </a:r>
            <a:r>
              <a:rPr lang="zh-TW"/>
              <a:t>；“也许”没有此用法。</a:t>
            </a:r>
            <a:endParaRPr/>
          </a:p>
          <a:p>
            <a:pPr marL="514350" lvl="0" indent="-514350" algn="l" rtl="0">
              <a:lnSpc>
                <a:spcPct val="90000"/>
              </a:lnSpc>
              <a:spcBef>
                <a:spcPts val="1000"/>
              </a:spcBef>
              <a:spcAft>
                <a:spcPts val="0"/>
              </a:spcAft>
              <a:buClr>
                <a:schemeClr val="dk1"/>
              </a:buClr>
              <a:buSzPts val="2800"/>
              <a:buFont typeface="Play"/>
              <a:buAutoNum type="arabicPeriod"/>
            </a:pPr>
            <a:r>
              <a:rPr lang="zh-TW"/>
              <a:t>“也许”可以表示说话人对自己</a:t>
            </a:r>
            <a:r>
              <a:rPr lang="zh-TW">
                <a:solidFill>
                  <a:srgbClr val="FF9900"/>
                </a:solidFill>
              </a:rPr>
              <a:t>未来</a:t>
            </a:r>
            <a:r>
              <a:rPr lang="zh-TW"/>
              <a:t>的打算</a:t>
            </a:r>
            <a:r>
              <a:rPr lang="zh-TW">
                <a:solidFill>
                  <a:srgbClr val="FF9900"/>
                </a:solidFill>
              </a:rPr>
              <a:t>不确定</a:t>
            </a:r>
            <a:r>
              <a:rPr lang="zh-TW"/>
              <a:t>；“大概”没有此用法。</a:t>
            </a:r>
            <a:endParaRPr/>
          </a:p>
          <a:p>
            <a:pPr marL="514350" lvl="0" indent="-514350" algn="l" rtl="0">
              <a:lnSpc>
                <a:spcPct val="90000"/>
              </a:lnSpc>
              <a:spcBef>
                <a:spcPts val="1000"/>
              </a:spcBef>
              <a:spcAft>
                <a:spcPts val="0"/>
              </a:spcAft>
              <a:buClr>
                <a:schemeClr val="dk1"/>
              </a:buClr>
              <a:buSzPts val="2800"/>
              <a:buFont typeface="Play"/>
              <a:buAutoNum type="arabicPeriod"/>
            </a:pPr>
            <a:r>
              <a:rPr lang="zh-TW"/>
              <a:t>“大概”还可以是形容词，属性词，表示</a:t>
            </a:r>
            <a:r>
              <a:rPr lang="zh-TW">
                <a:solidFill>
                  <a:srgbClr val="0000FF"/>
                </a:solidFill>
              </a:rPr>
              <a:t>不十分精确或不十分详尽</a:t>
            </a:r>
            <a:r>
              <a:rPr lang="zh-TW"/>
              <a:t>；“也许”没有此用法。</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adj.	 (vs也许)	</a:t>
            </a:r>
            <a:endParaRPr/>
          </a:p>
        </p:txBody>
      </p:sp>
      <p:sp>
        <p:nvSpPr>
          <p:cNvPr id="277" name="Google Shape;277;p26"/>
          <p:cNvSpPr txBox="1"/>
          <p:nvPr/>
        </p:nvSpPr>
        <p:spPr>
          <a:xfrm>
            <a:off x="0" y="0"/>
            <a:ext cx="8787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600">
                <a:solidFill>
                  <a:schemeClr val="dk1"/>
                </a:solidFill>
                <a:latin typeface="Arial"/>
                <a:ea typeface="Arial"/>
                <a:cs typeface="Arial"/>
                <a:sym typeface="Arial"/>
              </a:rPr>
              <a:t>4.</a:t>
            </a:r>
            <a:endParaRPr sz="6600">
              <a:solidFill>
                <a:schemeClr val="dk1"/>
              </a:solidFill>
              <a:latin typeface="Arial"/>
              <a:ea typeface="Arial"/>
              <a:cs typeface="Arial"/>
              <a:sym typeface="Arial"/>
            </a:endParaRPr>
          </a:p>
        </p:txBody>
      </p:sp>
      <p:sp>
        <p:nvSpPr>
          <p:cNvPr id="278" name="Google Shape;278;p26"/>
          <p:cNvSpPr/>
          <p:nvPr/>
        </p:nvSpPr>
        <p:spPr>
          <a:xfrm>
            <a:off x="3705726" y="263363"/>
            <a:ext cx="1925053" cy="1325563"/>
          </a:xfrm>
          <a:prstGeom prst="mathMultiply">
            <a:avLst>
              <a:gd name="adj1" fmla="val 2352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9" name="Google Shape;279;p26" descr="摊手职业女性元素素材下载-正版素材401796848-摄图网"/>
          <p:cNvPicPr preferRelativeResize="0"/>
          <p:nvPr/>
        </p:nvPicPr>
        <p:blipFill rotWithShape="1">
          <a:blip r:embed="rId3">
            <a:alphaModFix/>
          </a:blip>
          <a:srcRect/>
          <a:stretch/>
        </p:blipFill>
        <p:spPr>
          <a:xfrm>
            <a:off x="2310816" y="2413836"/>
            <a:ext cx="6480258" cy="4420408"/>
          </a:xfrm>
          <a:prstGeom prst="rect">
            <a:avLst/>
          </a:prstGeom>
          <a:noFill/>
          <a:ln>
            <a:noFill/>
          </a:ln>
        </p:spPr>
      </p:pic>
      <p:sp>
        <p:nvSpPr>
          <p:cNvPr id="280" name="Google Shape;280;p26"/>
          <p:cNvSpPr txBox="1"/>
          <p:nvPr/>
        </p:nvSpPr>
        <p:spPr>
          <a:xfrm>
            <a:off x="2310816" y="3793043"/>
            <a:ext cx="141577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800">
                <a:solidFill>
                  <a:schemeClr val="dk1"/>
                </a:solidFill>
                <a:latin typeface="Arial"/>
                <a:ea typeface="Arial"/>
                <a:cs typeface="Arial"/>
                <a:sym typeface="Arial"/>
              </a:rPr>
              <a:t>可惜</a:t>
            </a:r>
            <a:endParaRPr/>
          </a:p>
        </p:txBody>
      </p:sp>
      <p:sp>
        <p:nvSpPr>
          <p:cNvPr id="281" name="Google Shape;281;p26"/>
          <p:cNvSpPr txBox="1"/>
          <p:nvPr/>
        </p:nvSpPr>
        <p:spPr>
          <a:xfrm>
            <a:off x="7187616" y="3764872"/>
            <a:ext cx="141577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800">
                <a:solidFill>
                  <a:schemeClr val="dk1"/>
                </a:solidFill>
                <a:latin typeface="Arial"/>
                <a:ea typeface="Arial"/>
                <a:cs typeface="Arial"/>
                <a:sym typeface="Arial"/>
              </a:rPr>
              <a:t>可怜</a:t>
            </a:r>
            <a:endParaRPr/>
          </a:p>
        </p:txBody>
      </p:sp>
      <p:sp>
        <p:nvSpPr>
          <p:cNvPr id="282" name="Google Shape;282;p2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听老师举了几个例子之后，他现在能够理解“可惜”和“可怜”的</a:t>
            </a:r>
            <a:r>
              <a:rPr lang="zh-TW" b="1">
                <a:solidFill>
                  <a:srgbClr val="FF0000"/>
                </a:solidFill>
              </a:rPr>
              <a:t>大概</a:t>
            </a:r>
            <a:r>
              <a:rPr lang="zh-TW"/>
              <a:t>意思了。</a:t>
            </a: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大概</a:t>
            </a:r>
            <a:r>
              <a:rPr lang="zh-TW"/>
              <a:t> adj.	 (vs也许)	</a:t>
            </a:r>
            <a:endParaRPr/>
          </a:p>
        </p:txBody>
      </p:sp>
      <p:sp>
        <p:nvSpPr>
          <p:cNvPr id="289" name="Google Shape;289;p27"/>
          <p:cNvSpPr txBox="1"/>
          <p:nvPr/>
        </p:nvSpPr>
        <p:spPr>
          <a:xfrm>
            <a:off x="0" y="0"/>
            <a:ext cx="8787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600">
                <a:solidFill>
                  <a:schemeClr val="dk1"/>
                </a:solidFill>
                <a:latin typeface="Arial"/>
                <a:ea typeface="Arial"/>
                <a:cs typeface="Arial"/>
                <a:sym typeface="Arial"/>
              </a:rPr>
              <a:t>4.</a:t>
            </a:r>
            <a:endParaRPr sz="6600">
              <a:solidFill>
                <a:schemeClr val="dk1"/>
              </a:solidFill>
              <a:latin typeface="Arial"/>
              <a:ea typeface="Arial"/>
              <a:cs typeface="Arial"/>
              <a:sym typeface="Arial"/>
            </a:endParaRPr>
          </a:p>
        </p:txBody>
      </p:sp>
      <p:sp>
        <p:nvSpPr>
          <p:cNvPr id="290" name="Google Shape;290;p27"/>
          <p:cNvSpPr/>
          <p:nvPr/>
        </p:nvSpPr>
        <p:spPr>
          <a:xfrm>
            <a:off x="3705726" y="263363"/>
            <a:ext cx="1925053" cy="1325563"/>
          </a:xfrm>
          <a:prstGeom prst="mathMultiply">
            <a:avLst>
              <a:gd name="adj1" fmla="val 2352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 name="Google Shape;29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我</a:t>
            </a:r>
            <a:r>
              <a:rPr lang="zh-TW" sz="2800"/>
              <a:t>的英文不是很好，我只听</a:t>
            </a:r>
            <a:r>
              <a:rPr lang="zh-TW"/>
              <a:t>得</a:t>
            </a:r>
            <a:r>
              <a:rPr lang="zh-TW" sz="2800"/>
              <a:t>懂他</a:t>
            </a:r>
            <a:r>
              <a:rPr lang="zh-TW"/>
              <a:t>的</a:t>
            </a:r>
            <a:r>
              <a:rPr lang="zh-TW" sz="2800" b="1">
                <a:solidFill>
                  <a:srgbClr val="FF0000"/>
                </a:solidFill>
              </a:rPr>
              <a:t>大概</a:t>
            </a:r>
            <a:r>
              <a:rPr lang="zh-TW" sz="2800"/>
              <a:t>意思。</a:t>
            </a:r>
            <a:endParaRPr sz="2800"/>
          </a:p>
        </p:txBody>
      </p:sp>
      <p:pic>
        <p:nvPicPr>
          <p:cNvPr id="292" name="Google Shape;292;p27" descr="口音太重聽不懂》請對方「再說一遍」，可以更體貼"/>
          <p:cNvPicPr preferRelativeResize="0"/>
          <p:nvPr/>
        </p:nvPicPr>
        <p:blipFill rotWithShape="1">
          <a:blip r:embed="rId3">
            <a:alphaModFix/>
          </a:blip>
          <a:srcRect/>
          <a:stretch/>
        </p:blipFill>
        <p:spPr>
          <a:xfrm>
            <a:off x="3226587" y="3153223"/>
            <a:ext cx="5314950" cy="34850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8"/>
          <p:cNvSpPr txBox="1"/>
          <p:nvPr/>
        </p:nvSpPr>
        <p:spPr>
          <a:xfrm>
            <a:off x="0" y="688465"/>
            <a:ext cx="9403080" cy="226887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Play"/>
              <a:buNone/>
            </a:pPr>
            <a:endParaRPr sz="3600">
              <a:solidFill>
                <a:schemeClr val="dk1"/>
              </a:solidFill>
              <a:latin typeface="Play"/>
              <a:ea typeface="Play"/>
              <a:cs typeface="Play"/>
              <a:sym typeface="Play"/>
            </a:endParaRPr>
          </a:p>
        </p:txBody>
      </p:sp>
      <p:graphicFrame>
        <p:nvGraphicFramePr>
          <p:cNvPr id="299" name="Google Shape;299;p28"/>
          <p:cNvGraphicFramePr/>
          <p:nvPr/>
        </p:nvGraphicFramePr>
        <p:xfrm>
          <a:off x="0" y="0"/>
          <a:ext cx="3000000" cy="3000000"/>
        </p:xfrm>
        <a:graphic>
          <a:graphicData uri="http://schemas.openxmlformats.org/drawingml/2006/table">
            <a:tbl>
              <a:tblPr firstRow="1" bandRow="1">
                <a:noFill/>
                <a:tableStyleId>{B1768440-822A-4793-89B6-864FBD6A6F8F}</a:tableStyleId>
              </a:tblPr>
              <a:tblGrid>
                <a:gridCol w="8793475">
                  <a:extLst>
                    <a:ext uri="{9D8B030D-6E8A-4147-A177-3AD203B41FA5}">
                      <a16:colId xmlns:a16="http://schemas.microsoft.com/office/drawing/2014/main" val="20000"/>
                    </a:ext>
                  </a:extLst>
                </a:gridCol>
                <a:gridCol w="1737350">
                  <a:extLst>
                    <a:ext uri="{9D8B030D-6E8A-4147-A177-3AD203B41FA5}">
                      <a16:colId xmlns:a16="http://schemas.microsoft.com/office/drawing/2014/main" val="20001"/>
                    </a:ext>
                  </a:extLst>
                </a:gridCol>
                <a:gridCol w="1661150">
                  <a:extLst>
                    <a:ext uri="{9D8B030D-6E8A-4147-A177-3AD203B41FA5}">
                      <a16:colId xmlns:a16="http://schemas.microsoft.com/office/drawing/2014/main" val="20002"/>
                    </a:ext>
                  </a:extLst>
                </a:gridCol>
              </a:tblGrid>
              <a:tr h="927150">
                <a:tc>
                  <a:txBody>
                    <a:bodyPr/>
                    <a:lstStyle/>
                    <a:p>
                      <a:pPr marL="0" marR="0" lvl="0" indent="0" algn="l" rtl="0">
                        <a:spcBef>
                          <a:spcPts val="0"/>
                        </a:spcBef>
                        <a:spcAft>
                          <a:spcPts val="0"/>
                        </a:spcAft>
                        <a:buNone/>
                      </a:pPr>
                      <a:endParaRPr sz="1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zh-TW" sz="4000">
                          <a:solidFill>
                            <a:srgbClr val="000000"/>
                          </a:solidFill>
                        </a:rPr>
                        <a:t>大概</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zh-TW" sz="4000">
                          <a:solidFill>
                            <a:srgbClr val="000000"/>
                          </a:solidFill>
                        </a:rPr>
                        <a:t>也许</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100375">
                <a:tc>
                  <a:txBody>
                    <a:bodyPr/>
                    <a:lstStyle/>
                    <a:p>
                      <a:pPr marL="0" marR="0" lvl="0" indent="0" algn="l" rtl="0">
                        <a:lnSpc>
                          <a:spcPct val="100000"/>
                        </a:lnSpc>
                        <a:spcBef>
                          <a:spcPts val="0"/>
                        </a:spcBef>
                        <a:spcAft>
                          <a:spcPts val="0"/>
                        </a:spcAft>
                        <a:buClr>
                          <a:srgbClr val="000000"/>
                        </a:buClr>
                        <a:buSzPts val="2800"/>
                        <a:buFont typeface="Arial"/>
                        <a:buNone/>
                      </a:pPr>
                      <a:r>
                        <a:rPr lang="zh-TW" sz="2800">
                          <a:solidFill>
                            <a:srgbClr val="000000"/>
                          </a:solidFill>
                        </a:rPr>
                        <a:t>他的孩子不喜欢他，______是因为他很少陪他们玩。</a:t>
                      </a:r>
                      <a:endParaRPr sz="2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927150">
                <a:tc>
                  <a:txBody>
                    <a:bodyPr/>
                    <a:lstStyle/>
                    <a:p>
                      <a:pPr marL="0" marR="0" lvl="0" indent="0" algn="l" rtl="0">
                        <a:spcBef>
                          <a:spcPts val="0"/>
                        </a:spcBef>
                        <a:spcAft>
                          <a:spcPts val="0"/>
                        </a:spcAft>
                        <a:buNone/>
                      </a:pPr>
                      <a:r>
                        <a:rPr lang="zh-TW" sz="2800"/>
                        <a:t>______</a:t>
                      </a:r>
                      <a:r>
                        <a:rPr lang="zh-TW" sz="2800">
                          <a:solidFill>
                            <a:srgbClr val="000000"/>
                          </a:solidFill>
                        </a:rPr>
                        <a:t>他将来不会赚大钱，但他不会放弃他的梦想。</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927150">
                <a:tc>
                  <a:txBody>
                    <a:bodyPr/>
                    <a:lstStyle/>
                    <a:p>
                      <a:pPr marL="0" marR="0" lvl="0" indent="0" algn="l" rtl="0">
                        <a:spcBef>
                          <a:spcPts val="0"/>
                        </a:spcBef>
                        <a:spcAft>
                          <a:spcPts val="0"/>
                        </a:spcAft>
                        <a:buNone/>
                      </a:pPr>
                      <a:r>
                        <a:rPr lang="zh-TW" sz="2800">
                          <a:solidFill>
                            <a:srgbClr val="000000"/>
                          </a:solidFill>
                        </a:rPr>
                        <a:t>从布拉格到巴黎的机票</a:t>
                      </a:r>
                      <a:r>
                        <a:rPr lang="zh-TW" sz="2800"/>
                        <a:t>______</a:t>
                      </a:r>
                      <a:r>
                        <a:rPr lang="zh-TW" sz="2800">
                          <a:solidFill>
                            <a:srgbClr val="000000"/>
                          </a:solidFill>
                        </a:rPr>
                        <a:t>要两千克朗。</a:t>
                      </a:r>
                      <a:endParaRPr sz="2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121900">
                <a:tc>
                  <a:txBody>
                    <a:bodyPr/>
                    <a:lstStyle/>
                    <a:p>
                      <a:pPr marL="0" marR="0" lvl="0" indent="0" algn="l" rtl="0">
                        <a:spcBef>
                          <a:spcPts val="0"/>
                        </a:spcBef>
                        <a:spcAft>
                          <a:spcPts val="0"/>
                        </a:spcAft>
                        <a:buNone/>
                      </a:pPr>
                      <a:r>
                        <a:rPr lang="zh-TW" sz="2800">
                          <a:solidFill>
                            <a:srgbClr val="000000"/>
                          </a:solidFill>
                        </a:rPr>
                        <a:t>你们还记得《咒》的_______剧情吗？</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927150">
                <a:tc>
                  <a:txBody>
                    <a:bodyPr/>
                    <a:lstStyle/>
                    <a:p>
                      <a:pPr marL="0" marR="0" lvl="0" indent="0" algn="l" rtl="0">
                        <a:spcBef>
                          <a:spcPts val="0"/>
                        </a:spcBef>
                        <a:spcAft>
                          <a:spcPts val="0"/>
                        </a:spcAft>
                        <a:buNone/>
                      </a:pPr>
                      <a:r>
                        <a:rPr lang="zh-TW" sz="2800">
                          <a:solidFill>
                            <a:srgbClr val="000000"/>
                          </a:solidFill>
                        </a:rPr>
                        <a:t>他刚才突然哭起来了。</a:t>
                      </a:r>
                      <a:r>
                        <a:rPr lang="zh-TW" sz="2800"/>
                        <a:t>_______</a:t>
                      </a:r>
                      <a:r>
                        <a:rPr lang="zh-TW" sz="2800">
                          <a:solidFill>
                            <a:srgbClr val="000000"/>
                          </a:solidFill>
                        </a:rPr>
                        <a:t>是饿了？我不太确定。</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927150">
                <a:tc>
                  <a:txBody>
                    <a:bodyPr/>
                    <a:lstStyle/>
                    <a:p>
                      <a:pPr marL="0" marR="0" lvl="0" indent="0" algn="l" rtl="0">
                        <a:spcBef>
                          <a:spcPts val="0"/>
                        </a:spcBef>
                        <a:spcAft>
                          <a:spcPts val="0"/>
                        </a:spcAft>
                        <a:buNone/>
                      </a:pPr>
                      <a:r>
                        <a:rPr lang="zh-TW" sz="2800">
                          <a:solidFill>
                            <a:srgbClr val="000000"/>
                          </a:solidFill>
                        </a:rPr>
                        <a:t>我不记得自己周四晚上有没有空，</a:t>
                      </a:r>
                      <a:r>
                        <a:rPr lang="zh-TW" sz="2800"/>
                        <a:t>_______</a:t>
                      </a:r>
                      <a:r>
                        <a:rPr lang="zh-TW" sz="2800">
                          <a:solidFill>
                            <a:srgbClr val="000000"/>
                          </a:solidFill>
                        </a:rPr>
                        <a:t>可以出去一会儿。</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solidFill>
                          <a:srgbClr val="00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
        <p:nvSpPr>
          <p:cNvPr id="300" name="Google Shape;300;p28"/>
          <p:cNvSpPr/>
          <p:nvPr/>
        </p:nvSpPr>
        <p:spPr>
          <a:xfrm>
            <a:off x="9098280" y="1074420"/>
            <a:ext cx="1017270" cy="914400"/>
          </a:xfrm>
          <a:prstGeom prst="donut">
            <a:avLst>
              <a:gd name="adj" fmla="val 25000"/>
            </a:avLst>
          </a:prstGeom>
          <a:solidFill>
            <a:schemeClr val="accent6"/>
          </a:solid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01" name="Google Shape;301;p28"/>
          <p:cNvSpPr/>
          <p:nvPr/>
        </p:nvSpPr>
        <p:spPr>
          <a:xfrm>
            <a:off x="10812780" y="1074420"/>
            <a:ext cx="1017270" cy="914400"/>
          </a:xfrm>
          <a:prstGeom prst="donut">
            <a:avLst>
              <a:gd name="adj" fmla="val 25000"/>
            </a:avLst>
          </a:prstGeom>
          <a:solidFill>
            <a:schemeClr val="accent6"/>
          </a:solid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02" name="Google Shape;302;p28"/>
          <p:cNvSpPr/>
          <p:nvPr/>
        </p:nvSpPr>
        <p:spPr>
          <a:xfrm>
            <a:off x="10915650" y="2042943"/>
            <a:ext cx="1017270" cy="914400"/>
          </a:xfrm>
          <a:prstGeom prst="donut">
            <a:avLst>
              <a:gd name="adj" fmla="val 25000"/>
            </a:avLst>
          </a:prstGeom>
          <a:solidFill>
            <a:schemeClr val="accent6"/>
          </a:solid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03" name="Google Shape;303;p28"/>
          <p:cNvSpPr/>
          <p:nvPr/>
        </p:nvSpPr>
        <p:spPr>
          <a:xfrm>
            <a:off x="8940165" y="1848633"/>
            <a:ext cx="1424940" cy="1303020"/>
          </a:xfrm>
          <a:prstGeom prst="mathMultiply">
            <a:avLst>
              <a:gd name="adj1" fmla="val 2352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4" name="Google Shape;304;p28"/>
          <p:cNvSpPr/>
          <p:nvPr/>
        </p:nvSpPr>
        <p:spPr>
          <a:xfrm>
            <a:off x="9144000" y="2971800"/>
            <a:ext cx="1017270" cy="914400"/>
          </a:xfrm>
          <a:prstGeom prst="donut">
            <a:avLst>
              <a:gd name="adj" fmla="val 25000"/>
            </a:avLst>
          </a:prstGeom>
          <a:solidFill>
            <a:schemeClr val="accent6"/>
          </a:solid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05" name="Google Shape;305;p28"/>
          <p:cNvSpPr/>
          <p:nvPr/>
        </p:nvSpPr>
        <p:spPr>
          <a:xfrm>
            <a:off x="10710860" y="2777490"/>
            <a:ext cx="1424940" cy="1303020"/>
          </a:xfrm>
          <a:prstGeom prst="mathMultiply">
            <a:avLst>
              <a:gd name="adj1" fmla="val 2352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6" name="Google Shape;306;p28"/>
          <p:cNvSpPr/>
          <p:nvPr/>
        </p:nvSpPr>
        <p:spPr>
          <a:xfrm>
            <a:off x="9098280" y="3993271"/>
            <a:ext cx="1017270" cy="914400"/>
          </a:xfrm>
          <a:prstGeom prst="donut">
            <a:avLst>
              <a:gd name="adj" fmla="val 25000"/>
            </a:avLst>
          </a:prstGeom>
          <a:solidFill>
            <a:schemeClr val="accent6"/>
          </a:solid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07" name="Google Shape;307;p28"/>
          <p:cNvSpPr/>
          <p:nvPr/>
        </p:nvSpPr>
        <p:spPr>
          <a:xfrm>
            <a:off x="10654661" y="3798961"/>
            <a:ext cx="1424940" cy="1303020"/>
          </a:xfrm>
          <a:prstGeom prst="mathMultiply">
            <a:avLst>
              <a:gd name="adj1" fmla="val 2352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8" name="Google Shape;308;p28"/>
          <p:cNvSpPr/>
          <p:nvPr/>
        </p:nvSpPr>
        <p:spPr>
          <a:xfrm>
            <a:off x="10915650" y="4995200"/>
            <a:ext cx="1017300" cy="914400"/>
          </a:xfrm>
          <a:prstGeom prst="donut">
            <a:avLst>
              <a:gd name="adj" fmla="val 25000"/>
            </a:avLst>
          </a:prstGeom>
          <a:solidFill>
            <a:schemeClr val="accent6"/>
          </a:solid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09" name="Google Shape;309;p28"/>
          <p:cNvSpPr/>
          <p:nvPr/>
        </p:nvSpPr>
        <p:spPr>
          <a:xfrm>
            <a:off x="9144000" y="5997136"/>
            <a:ext cx="1017270" cy="914400"/>
          </a:xfrm>
          <a:prstGeom prst="donut">
            <a:avLst>
              <a:gd name="adj" fmla="val 25000"/>
            </a:avLst>
          </a:prstGeom>
          <a:solidFill>
            <a:schemeClr val="accent6"/>
          </a:solid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10" name="Google Shape;310;p28"/>
          <p:cNvSpPr/>
          <p:nvPr/>
        </p:nvSpPr>
        <p:spPr>
          <a:xfrm>
            <a:off x="9143993" y="4995195"/>
            <a:ext cx="1017300" cy="914400"/>
          </a:xfrm>
          <a:prstGeom prst="donut">
            <a:avLst>
              <a:gd name="adj" fmla="val 25000"/>
            </a:avLst>
          </a:prstGeom>
          <a:solidFill>
            <a:schemeClr val="accent6"/>
          </a:solid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11" name="Google Shape;311;p28"/>
          <p:cNvSpPr/>
          <p:nvPr/>
        </p:nvSpPr>
        <p:spPr>
          <a:xfrm>
            <a:off x="10914675" y="5943575"/>
            <a:ext cx="1017300" cy="914400"/>
          </a:xfrm>
          <a:prstGeom prst="donut">
            <a:avLst>
              <a:gd name="adj" fmla="val 25000"/>
            </a:avLst>
          </a:prstGeom>
          <a:solidFill>
            <a:schemeClr val="accent6"/>
          </a:solid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来自</a:t>
            </a:r>
            <a:r>
              <a:rPr lang="zh-TW"/>
              <a:t> v.</a:t>
            </a:r>
            <a:endParaRPr/>
          </a:p>
        </p:txBody>
      </p:sp>
      <p:sp>
        <p:nvSpPr>
          <p:cNvPr id="317" name="Google Shape;317;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我</a:t>
            </a:r>
            <a:r>
              <a:rPr lang="zh-TW" b="1">
                <a:solidFill>
                  <a:srgbClr val="FF0000"/>
                </a:solidFill>
              </a:rPr>
              <a:t>来自</a:t>
            </a:r>
            <a:r>
              <a:rPr lang="zh-TW"/>
              <a:t>台湾。</a:t>
            </a:r>
            <a:endParaRPr/>
          </a:p>
        </p:txBody>
      </p:sp>
      <p:pic>
        <p:nvPicPr>
          <p:cNvPr id="318" name="Google Shape;318;p29" descr="台灣旅遊：連續假期全攻略 • 鷹眼觀察"/>
          <p:cNvPicPr preferRelativeResize="0"/>
          <p:nvPr/>
        </p:nvPicPr>
        <p:blipFill rotWithShape="1">
          <a:blip r:embed="rId3">
            <a:alphaModFix/>
          </a:blip>
          <a:srcRect/>
          <a:stretch/>
        </p:blipFill>
        <p:spPr>
          <a:xfrm>
            <a:off x="6882976" y="1825625"/>
            <a:ext cx="4869180" cy="4869180"/>
          </a:xfrm>
          <a:prstGeom prst="rect">
            <a:avLst/>
          </a:prstGeom>
          <a:noFill/>
          <a:ln>
            <a:noFill/>
          </a:ln>
        </p:spPr>
      </p:pic>
      <p:sp>
        <p:nvSpPr>
          <p:cNvPr id="319" name="Google Shape;319;p29"/>
          <p:cNvSpPr txBox="1"/>
          <p:nvPr/>
        </p:nvSpPr>
        <p:spPr>
          <a:xfrm>
            <a:off x="744650" y="3708900"/>
            <a:ext cx="5180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a:solidFill>
                  <a:schemeClr val="dk1"/>
                </a:solidFill>
                <a:latin typeface="Arial"/>
                <a:ea typeface="Arial"/>
                <a:cs typeface="Arial"/>
                <a:sym typeface="Arial"/>
              </a:rPr>
              <a:t>你喜欢</a:t>
            </a:r>
            <a:r>
              <a:rPr lang="zh-TW" sz="3200" b="1">
                <a:solidFill>
                  <a:srgbClr val="FF0000"/>
                </a:solidFill>
              </a:rPr>
              <a:t>来自</a:t>
            </a:r>
            <a:r>
              <a:rPr lang="zh-TW" sz="3200">
                <a:solidFill>
                  <a:schemeClr val="dk1"/>
                </a:solidFill>
                <a:latin typeface="Arial"/>
                <a:ea typeface="Arial"/>
                <a:cs typeface="Arial"/>
                <a:sym typeface="Arial"/>
              </a:rPr>
              <a:t>哪里的</a:t>
            </a:r>
            <a:r>
              <a:rPr lang="zh-TW" sz="3200">
                <a:solidFill>
                  <a:schemeClr val="dk1"/>
                </a:solidFill>
              </a:rPr>
              <a:t>水果</a:t>
            </a:r>
            <a:r>
              <a:rPr lang="zh-TW" sz="3200">
                <a:solidFill>
                  <a:schemeClr val="dk1"/>
                </a:solidFill>
                <a:latin typeface="Arial"/>
                <a:ea typeface="Arial"/>
                <a:cs typeface="Arial"/>
                <a:sym typeface="Arial"/>
              </a:rPr>
              <a: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遍</a:t>
            </a:r>
            <a:r>
              <a:rPr lang="zh-TW"/>
              <a:t> m.</a:t>
            </a:r>
            <a:endParaRPr/>
          </a:p>
        </p:txBody>
      </p:sp>
      <p:sp>
        <p:nvSpPr>
          <p:cNvPr id="325" name="Google Shape;325;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他在</a:t>
            </a:r>
            <a:r>
              <a:rPr lang="zh-TW"/>
              <a:t>表演开始之前又</a:t>
            </a:r>
            <a:r>
              <a:rPr lang="zh-TW" sz="2800"/>
              <a:t>练了一</a:t>
            </a:r>
            <a:r>
              <a:rPr lang="zh-TW" sz="2800" b="1">
                <a:solidFill>
                  <a:srgbClr val="FF0000"/>
                </a:solidFill>
              </a:rPr>
              <a:t>遍</a:t>
            </a:r>
            <a:r>
              <a:rPr lang="zh-TW" sz="2800"/>
              <a:t>台词。</a:t>
            </a:r>
            <a:endParaRPr sz="2800"/>
          </a:p>
        </p:txBody>
      </p:sp>
      <p:pic>
        <p:nvPicPr>
          <p:cNvPr id="326" name="Google Shape;326;p30" descr="這樣背演講稿，上台想忘詞都難！ - 壹讀"/>
          <p:cNvPicPr preferRelativeResize="0"/>
          <p:nvPr/>
        </p:nvPicPr>
        <p:blipFill rotWithShape="1">
          <a:blip r:embed="rId3">
            <a:alphaModFix/>
          </a:blip>
          <a:srcRect/>
          <a:stretch/>
        </p:blipFill>
        <p:spPr>
          <a:xfrm>
            <a:off x="3524794" y="2697672"/>
            <a:ext cx="6004357" cy="40688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京剧</a:t>
            </a:r>
            <a:r>
              <a:rPr lang="zh-TW"/>
              <a:t> n.	</a:t>
            </a:r>
            <a:r>
              <a:rPr lang="zh-TW" b="1" u="sng"/>
              <a:t>演员</a:t>
            </a:r>
            <a:r>
              <a:rPr lang="zh-TW"/>
              <a:t> n.	</a:t>
            </a:r>
            <a:r>
              <a:rPr lang="zh-TW" b="1" u="sng"/>
              <a:t>观众</a:t>
            </a:r>
            <a:r>
              <a:rPr lang="zh-TW"/>
              <a:t> n.	</a:t>
            </a:r>
            <a:endParaRPr/>
          </a:p>
        </p:txBody>
      </p:sp>
      <p:sp>
        <p:nvSpPr>
          <p:cNvPr id="101" name="Google Shape;10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u="sng">
                <a:solidFill>
                  <a:schemeClr val="hlink"/>
                </a:solidFill>
                <a:hlinkClick r:id="rId3"/>
              </a:rPr>
              <a:t>https://youtube.com/shorts/xO_n_Qr5VGU?si=SMKyVeMLj-U4Nxul</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31" descr="悲慘世界(2012年電影) - 維基百科，自由的百科全書"/>
          <p:cNvPicPr preferRelativeResize="0"/>
          <p:nvPr/>
        </p:nvPicPr>
        <p:blipFill rotWithShape="1">
          <a:blip r:embed="rId3">
            <a:alphaModFix/>
          </a:blip>
          <a:srcRect/>
          <a:stretch/>
        </p:blipFill>
        <p:spPr>
          <a:xfrm>
            <a:off x="10421754" y="280912"/>
            <a:ext cx="1615440" cy="2413876"/>
          </a:xfrm>
          <a:prstGeom prst="rect">
            <a:avLst/>
          </a:prstGeom>
          <a:noFill/>
          <a:ln>
            <a:noFill/>
          </a:ln>
        </p:spPr>
      </p:pic>
      <p:sp>
        <p:nvSpPr>
          <p:cNvPr id="332" name="Google Shape;33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遍</a:t>
            </a:r>
            <a:r>
              <a:rPr lang="zh-TW"/>
              <a:t> m.</a:t>
            </a:r>
            <a:endParaRPr/>
          </a:p>
        </p:txBody>
      </p:sp>
      <p:sp>
        <p:nvSpPr>
          <p:cNvPr id="333" name="Google Shape;333;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虽然</a:t>
            </a:r>
            <a:r>
              <a:rPr lang="zh-TW" sz="2800"/>
              <a:t>这部电影他已经三刷了，</a:t>
            </a:r>
            <a:r>
              <a:rPr lang="zh-TW"/>
              <a:t>但是</a:t>
            </a:r>
            <a:r>
              <a:rPr lang="zh-TW" sz="2800"/>
              <a:t>未来</a:t>
            </a:r>
            <a:r>
              <a:rPr lang="zh-TW"/>
              <a:t>他</a:t>
            </a:r>
            <a:r>
              <a:rPr lang="zh-TW" sz="2800"/>
              <a:t>还会再看</a:t>
            </a:r>
            <a:r>
              <a:rPr lang="zh-TW"/>
              <a:t>几</a:t>
            </a:r>
            <a:r>
              <a:rPr lang="zh-TW" sz="2800" b="1">
                <a:solidFill>
                  <a:srgbClr val="FF0000"/>
                </a:solidFill>
              </a:rPr>
              <a:t>遍</a:t>
            </a:r>
            <a:r>
              <a:rPr lang="zh-TW" sz="2800"/>
              <a:t>。</a:t>
            </a:r>
            <a:endParaRPr sz="2800"/>
          </a:p>
        </p:txBody>
      </p:sp>
      <p:pic>
        <p:nvPicPr>
          <p:cNvPr id="334" name="Google Shape;334;p31" descr="第一次帶小孩進電影院看電影，超興奮的！4個小貼士，讓一家人留下美好的時光| 親子集合| LINE TODAY"/>
          <p:cNvPicPr preferRelativeResize="0"/>
          <p:nvPr/>
        </p:nvPicPr>
        <p:blipFill rotWithShape="1">
          <a:blip r:embed="rId4">
            <a:alphaModFix/>
          </a:blip>
          <a:srcRect/>
          <a:stretch/>
        </p:blipFill>
        <p:spPr>
          <a:xfrm>
            <a:off x="4905375" y="2694788"/>
            <a:ext cx="6587490" cy="4163212"/>
          </a:xfrm>
          <a:prstGeom prst="rect">
            <a:avLst/>
          </a:prstGeom>
          <a:noFill/>
          <a:ln>
            <a:noFill/>
          </a:ln>
        </p:spPr>
      </p:pic>
      <p:pic>
        <p:nvPicPr>
          <p:cNvPr id="335" name="Google Shape;335;p31" descr="悲慘世界(2012年電影) - 維基百科，自由的百科全書"/>
          <p:cNvPicPr preferRelativeResize="0"/>
          <p:nvPr/>
        </p:nvPicPr>
        <p:blipFill rotWithShape="1">
          <a:blip r:embed="rId3">
            <a:alphaModFix/>
          </a:blip>
          <a:srcRect/>
          <a:stretch/>
        </p:blipFill>
        <p:spPr>
          <a:xfrm>
            <a:off x="1" y="4444124"/>
            <a:ext cx="1615440" cy="2413876"/>
          </a:xfrm>
          <a:prstGeom prst="rect">
            <a:avLst/>
          </a:prstGeom>
          <a:noFill/>
          <a:ln>
            <a:noFill/>
          </a:ln>
        </p:spPr>
      </p:pic>
      <p:pic>
        <p:nvPicPr>
          <p:cNvPr id="336" name="Google Shape;336;p31" descr="悲慘世界(2012年電影) - 維基百科，自由的百科全書"/>
          <p:cNvPicPr preferRelativeResize="0"/>
          <p:nvPr/>
        </p:nvPicPr>
        <p:blipFill rotWithShape="1">
          <a:blip r:embed="rId3">
            <a:alphaModFix/>
          </a:blip>
          <a:srcRect/>
          <a:stretch/>
        </p:blipFill>
        <p:spPr>
          <a:xfrm>
            <a:off x="1567816" y="4441459"/>
            <a:ext cx="1615440" cy="2413876"/>
          </a:xfrm>
          <a:prstGeom prst="rect">
            <a:avLst/>
          </a:prstGeom>
          <a:noFill/>
          <a:ln>
            <a:noFill/>
          </a:ln>
        </p:spPr>
      </p:pic>
      <p:pic>
        <p:nvPicPr>
          <p:cNvPr id="337" name="Google Shape;337;p31" descr="悲慘世界(2012年電影) - 維基百科，自由的百科全書"/>
          <p:cNvPicPr preferRelativeResize="0"/>
          <p:nvPr/>
        </p:nvPicPr>
        <p:blipFill rotWithShape="1">
          <a:blip r:embed="rId3">
            <a:alphaModFix/>
          </a:blip>
          <a:srcRect/>
          <a:stretch/>
        </p:blipFill>
        <p:spPr>
          <a:xfrm>
            <a:off x="3002280" y="4438794"/>
            <a:ext cx="1615440" cy="24138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遍</a:t>
            </a:r>
            <a:r>
              <a:rPr lang="zh-TW"/>
              <a:t> m.</a:t>
            </a:r>
            <a:endParaRPr/>
          </a:p>
        </p:txBody>
      </p:sp>
      <p:sp>
        <p:nvSpPr>
          <p:cNvPr id="343" name="Google Shape;343;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你们最喜欢的小说/戏剧/电影/书是什么？你们看过多少</a:t>
            </a:r>
            <a:r>
              <a:rPr lang="zh-TW" b="1">
                <a:solidFill>
                  <a:srgbClr val="FF0000"/>
                </a:solidFill>
              </a:rPr>
              <a:t>遍</a:t>
            </a:r>
            <a:r>
              <a:rPr lang="zh-TW"/>
              <a:t>？</a:t>
            </a:r>
            <a:endParaRPr/>
          </a:p>
        </p:txBody>
      </p:sp>
      <p:pic>
        <p:nvPicPr>
          <p:cNvPr id="344" name="Google Shape;344;p32" descr="瑯琊綁2 劇情 【影視心得】《瑯琊榜之風起長林》完結雜談（劇透） – Uystm"/>
          <p:cNvPicPr preferRelativeResize="0"/>
          <p:nvPr/>
        </p:nvPicPr>
        <p:blipFill rotWithShape="1">
          <a:blip r:embed="rId3">
            <a:alphaModFix/>
          </a:blip>
          <a:srcRect/>
          <a:stretch/>
        </p:blipFill>
        <p:spPr>
          <a:xfrm>
            <a:off x="3014161" y="2452612"/>
            <a:ext cx="5584407" cy="440538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偶尔</a:t>
            </a:r>
            <a:r>
              <a:rPr lang="zh-TW"/>
              <a:t> adv.</a:t>
            </a:r>
            <a:endParaRPr/>
          </a:p>
        </p:txBody>
      </p:sp>
      <p:sp>
        <p:nvSpPr>
          <p:cNvPr id="350" name="Google Shape;350;p33"/>
          <p:cNvSpPr txBox="1">
            <a:spLocks noGrp="1"/>
          </p:cNvSpPr>
          <p:nvPr>
            <p:ph type="body" idx="1"/>
          </p:nvPr>
        </p:nvSpPr>
        <p:spPr>
          <a:xfrm>
            <a:off x="838200" y="1825625"/>
            <a:ext cx="5756910" cy="45614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zh-TW"/>
              <a:t>表示情况发生的次数非常少</a:t>
            </a:r>
            <a:endParaRPr/>
          </a:p>
        </p:txBody>
      </p:sp>
      <p:cxnSp>
        <p:nvCxnSpPr>
          <p:cNvPr id="351" name="Google Shape;351;p33"/>
          <p:cNvCxnSpPr/>
          <p:nvPr/>
        </p:nvCxnSpPr>
        <p:spPr>
          <a:xfrm>
            <a:off x="1138989" y="3429000"/>
            <a:ext cx="9625264" cy="0"/>
          </a:xfrm>
          <a:prstGeom prst="straightConnector1">
            <a:avLst/>
          </a:prstGeom>
          <a:noFill/>
          <a:ln w="76200" cap="flat" cmpd="sng">
            <a:solidFill>
              <a:schemeClr val="dk1"/>
            </a:solidFill>
            <a:prstDash val="solid"/>
            <a:miter lim="800000"/>
            <a:headEnd type="none" w="sm" len="sm"/>
            <a:tailEnd type="none" w="sm" len="sm"/>
          </a:ln>
        </p:spPr>
      </p:cxnSp>
      <p:cxnSp>
        <p:nvCxnSpPr>
          <p:cNvPr id="352" name="Google Shape;352;p33"/>
          <p:cNvCxnSpPr/>
          <p:nvPr/>
        </p:nvCxnSpPr>
        <p:spPr>
          <a:xfrm>
            <a:off x="1120140"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353" name="Google Shape;353;p33"/>
          <p:cNvCxnSpPr/>
          <p:nvPr/>
        </p:nvCxnSpPr>
        <p:spPr>
          <a:xfrm>
            <a:off x="10764253"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354" name="Google Shape;354;p33"/>
          <p:cNvCxnSpPr/>
          <p:nvPr/>
        </p:nvCxnSpPr>
        <p:spPr>
          <a:xfrm>
            <a:off x="9558738"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355" name="Google Shape;355;p33"/>
          <p:cNvCxnSpPr/>
          <p:nvPr/>
        </p:nvCxnSpPr>
        <p:spPr>
          <a:xfrm>
            <a:off x="8353224"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356" name="Google Shape;356;p33"/>
          <p:cNvCxnSpPr/>
          <p:nvPr/>
        </p:nvCxnSpPr>
        <p:spPr>
          <a:xfrm>
            <a:off x="7147710"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357" name="Google Shape;357;p33"/>
          <p:cNvCxnSpPr/>
          <p:nvPr/>
        </p:nvCxnSpPr>
        <p:spPr>
          <a:xfrm>
            <a:off x="5942196"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358" name="Google Shape;358;p33"/>
          <p:cNvCxnSpPr/>
          <p:nvPr/>
        </p:nvCxnSpPr>
        <p:spPr>
          <a:xfrm>
            <a:off x="4736682"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359" name="Google Shape;359;p33"/>
          <p:cNvCxnSpPr/>
          <p:nvPr/>
        </p:nvCxnSpPr>
        <p:spPr>
          <a:xfrm>
            <a:off x="3531168"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360" name="Google Shape;360;p33"/>
          <p:cNvCxnSpPr/>
          <p:nvPr/>
        </p:nvCxnSpPr>
        <p:spPr>
          <a:xfrm>
            <a:off x="2325654" y="3148965"/>
            <a:ext cx="0" cy="640080"/>
          </a:xfrm>
          <a:prstGeom prst="straightConnector1">
            <a:avLst/>
          </a:prstGeom>
          <a:noFill/>
          <a:ln w="57150" cap="flat" cmpd="sng">
            <a:solidFill>
              <a:srgbClr val="FF0000"/>
            </a:solidFill>
            <a:prstDash val="solid"/>
            <a:miter lim="800000"/>
            <a:headEnd type="none" w="sm" len="sm"/>
            <a:tailEnd type="none" w="sm" len="sm"/>
          </a:ln>
        </p:spPr>
      </p:cxnSp>
      <p:sp>
        <p:nvSpPr>
          <p:cNvPr id="361" name="Google Shape;361;p33"/>
          <p:cNvSpPr txBox="1"/>
          <p:nvPr/>
        </p:nvSpPr>
        <p:spPr>
          <a:xfrm>
            <a:off x="10361738" y="2468761"/>
            <a:ext cx="9348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100%</a:t>
            </a:r>
            <a:endParaRPr sz="2400">
              <a:solidFill>
                <a:schemeClr val="dk1"/>
              </a:solidFill>
              <a:latin typeface="Arial"/>
              <a:ea typeface="Arial"/>
              <a:cs typeface="Arial"/>
              <a:sym typeface="Arial"/>
            </a:endParaRPr>
          </a:p>
        </p:txBody>
      </p:sp>
      <p:sp>
        <p:nvSpPr>
          <p:cNvPr id="362" name="Google Shape;362;p33"/>
          <p:cNvSpPr txBox="1"/>
          <p:nvPr/>
        </p:nvSpPr>
        <p:spPr>
          <a:xfrm>
            <a:off x="9169039" y="2468761"/>
            <a:ext cx="7697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90%</a:t>
            </a:r>
            <a:endParaRPr sz="2400">
              <a:solidFill>
                <a:schemeClr val="dk1"/>
              </a:solidFill>
              <a:latin typeface="Arial"/>
              <a:ea typeface="Arial"/>
              <a:cs typeface="Arial"/>
              <a:sym typeface="Arial"/>
            </a:endParaRPr>
          </a:p>
        </p:txBody>
      </p:sp>
      <p:sp>
        <p:nvSpPr>
          <p:cNvPr id="363" name="Google Shape;363;p33"/>
          <p:cNvSpPr txBox="1"/>
          <p:nvPr/>
        </p:nvSpPr>
        <p:spPr>
          <a:xfrm>
            <a:off x="7976344" y="2468761"/>
            <a:ext cx="7697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80%</a:t>
            </a:r>
            <a:endParaRPr sz="2400">
              <a:solidFill>
                <a:schemeClr val="dk1"/>
              </a:solidFill>
              <a:latin typeface="Arial"/>
              <a:ea typeface="Arial"/>
              <a:cs typeface="Arial"/>
              <a:sym typeface="Arial"/>
            </a:endParaRPr>
          </a:p>
        </p:txBody>
      </p:sp>
      <p:sp>
        <p:nvSpPr>
          <p:cNvPr id="364" name="Google Shape;364;p33"/>
          <p:cNvSpPr txBox="1"/>
          <p:nvPr/>
        </p:nvSpPr>
        <p:spPr>
          <a:xfrm>
            <a:off x="6803768" y="2471343"/>
            <a:ext cx="934870" cy="461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70%</a:t>
            </a:r>
            <a:endParaRPr sz="2400">
              <a:solidFill>
                <a:schemeClr val="dk1"/>
              </a:solidFill>
              <a:latin typeface="Arial"/>
              <a:ea typeface="Arial"/>
              <a:cs typeface="Arial"/>
              <a:sym typeface="Arial"/>
            </a:endParaRPr>
          </a:p>
        </p:txBody>
      </p:sp>
      <p:sp>
        <p:nvSpPr>
          <p:cNvPr id="365" name="Google Shape;365;p33"/>
          <p:cNvSpPr txBox="1"/>
          <p:nvPr/>
        </p:nvSpPr>
        <p:spPr>
          <a:xfrm>
            <a:off x="3138599" y="2468761"/>
            <a:ext cx="7697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10%</a:t>
            </a:r>
            <a:endParaRPr sz="2400">
              <a:solidFill>
                <a:schemeClr val="dk1"/>
              </a:solidFill>
              <a:latin typeface="Arial"/>
              <a:ea typeface="Arial"/>
              <a:cs typeface="Arial"/>
              <a:sym typeface="Arial"/>
            </a:endParaRPr>
          </a:p>
        </p:txBody>
      </p:sp>
      <p:sp>
        <p:nvSpPr>
          <p:cNvPr id="366" name="Google Shape;366;p33"/>
          <p:cNvSpPr txBox="1"/>
          <p:nvPr/>
        </p:nvSpPr>
        <p:spPr>
          <a:xfrm>
            <a:off x="2028461" y="2468761"/>
            <a:ext cx="6046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5%</a:t>
            </a:r>
            <a:endParaRPr sz="2400">
              <a:solidFill>
                <a:schemeClr val="dk1"/>
              </a:solidFill>
              <a:latin typeface="Arial"/>
              <a:ea typeface="Arial"/>
              <a:cs typeface="Arial"/>
              <a:sym typeface="Arial"/>
            </a:endParaRPr>
          </a:p>
        </p:txBody>
      </p:sp>
      <p:sp>
        <p:nvSpPr>
          <p:cNvPr id="367" name="Google Shape;367;p33"/>
          <p:cNvSpPr txBox="1"/>
          <p:nvPr/>
        </p:nvSpPr>
        <p:spPr>
          <a:xfrm>
            <a:off x="5539604" y="2471343"/>
            <a:ext cx="7697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50%</a:t>
            </a:r>
            <a:endParaRPr sz="2400">
              <a:solidFill>
                <a:schemeClr val="dk1"/>
              </a:solidFill>
              <a:latin typeface="Arial"/>
              <a:ea typeface="Arial"/>
              <a:cs typeface="Arial"/>
              <a:sym typeface="Arial"/>
            </a:endParaRPr>
          </a:p>
        </p:txBody>
      </p:sp>
      <p:sp>
        <p:nvSpPr>
          <p:cNvPr id="368" name="Google Shape;368;p33"/>
          <p:cNvSpPr txBox="1"/>
          <p:nvPr/>
        </p:nvSpPr>
        <p:spPr>
          <a:xfrm>
            <a:off x="4367028" y="2462884"/>
            <a:ext cx="7697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30%</a:t>
            </a:r>
            <a:endParaRPr sz="2400">
              <a:solidFill>
                <a:schemeClr val="dk1"/>
              </a:solidFill>
              <a:latin typeface="Arial"/>
              <a:ea typeface="Arial"/>
              <a:cs typeface="Arial"/>
              <a:sym typeface="Arial"/>
            </a:endParaRPr>
          </a:p>
        </p:txBody>
      </p:sp>
      <p:sp>
        <p:nvSpPr>
          <p:cNvPr id="369" name="Google Shape;369;p33"/>
          <p:cNvSpPr txBox="1"/>
          <p:nvPr/>
        </p:nvSpPr>
        <p:spPr>
          <a:xfrm>
            <a:off x="820177" y="2468761"/>
            <a:ext cx="6046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0%</a:t>
            </a:r>
            <a:endParaRPr sz="2400">
              <a:solidFill>
                <a:schemeClr val="dk1"/>
              </a:solidFill>
              <a:latin typeface="Arial"/>
              <a:ea typeface="Arial"/>
              <a:cs typeface="Arial"/>
              <a:sym typeface="Arial"/>
            </a:endParaRPr>
          </a:p>
        </p:txBody>
      </p:sp>
      <p:sp>
        <p:nvSpPr>
          <p:cNvPr id="370" name="Google Shape;370;p33"/>
          <p:cNvSpPr txBox="1"/>
          <p:nvPr/>
        </p:nvSpPr>
        <p:spPr>
          <a:xfrm>
            <a:off x="10379761" y="4437904"/>
            <a:ext cx="80021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总是</a:t>
            </a:r>
            <a:endParaRPr sz="2400">
              <a:solidFill>
                <a:schemeClr val="dk1"/>
              </a:solidFill>
              <a:latin typeface="Arial"/>
              <a:ea typeface="Arial"/>
              <a:cs typeface="Arial"/>
              <a:sym typeface="Arial"/>
            </a:endParaRPr>
          </a:p>
        </p:txBody>
      </p:sp>
      <p:sp>
        <p:nvSpPr>
          <p:cNvPr id="371" name="Google Shape;371;p33"/>
          <p:cNvSpPr txBox="1"/>
          <p:nvPr/>
        </p:nvSpPr>
        <p:spPr>
          <a:xfrm>
            <a:off x="9247665" y="4437904"/>
            <a:ext cx="80021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通常</a:t>
            </a:r>
            <a:endParaRPr sz="2400">
              <a:solidFill>
                <a:schemeClr val="dk1"/>
              </a:solidFill>
              <a:latin typeface="Arial"/>
              <a:ea typeface="Arial"/>
              <a:cs typeface="Arial"/>
              <a:sym typeface="Arial"/>
            </a:endParaRPr>
          </a:p>
        </p:txBody>
      </p:sp>
      <p:sp>
        <p:nvSpPr>
          <p:cNvPr id="372" name="Google Shape;372;p33"/>
          <p:cNvSpPr txBox="1"/>
          <p:nvPr/>
        </p:nvSpPr>
        <p:spPr>
          <a:xfrm>
            <a:off x="7645338" y="4437904"/>
            <a:ext cx="141577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chemeClr val="dk1"/>
                </a:solidFill>
              </a:rPr>
              <a:t>频繁</a:t>
            </a:r>
            <a:endParaRPr sz="2400">
              <a:solidFill>
                <a:schemeClr val="dk1"/>
              </a:solidFill>
              <a:latin typeface="Arial"/>
              <a:ea typeface="Arial"/>
              <a:cs typeface="Arial"/>
              <a:sym typeface="Arial"/>
            </a:endParaRPr>
          </a:p>
        </p:txBody>
      </p:sp>
      <p:sp>
        <p:nvSpPr>
          <p:cNvPr id="373" name="Google Shape;373;p33"/>
          <p:cNvSpPr txBox="1"/>
          <p:nvPr/>
        </p:nvSpPr>
        <p:spPr>
          <a:xfrm>
            <a:off x="6773840" y="4437902"/>
            <a:ext cx="9348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rPr>
              <a:t>时常</a:t>
            </a:r>
            <a:endParaRPr sz="2400">
              <a:solidFill>
                <a:schemeClr val="dk1"/>
              </a:solidFill>
              <a:latin typeface="Arial"/>
              <a:ea typeface="Arial"/>
              <a:cs typeface="Arial"/>
              <a:sym typeface="Arial"/>
            </a:endParaRPr>
          </a:p>
        </p:txBody>
      </p:sp>
      <p:sp>
        <p:nvSpPr>
          <p:cNvPr id="374" name="Google Shape;374;p33"/>
          <p:cNvSpPr txBox="1"/>
          <p:nvPr/>
        </p:nvSpPr>
        <p:spPr>
          <a:xfrm>
            <a:off x="3131058" y="4437902"/>
            <a:ext cx="8001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chemeClr val="dk1"/>
                </a:solidFill>
              </a:rPr>
              <a:t>不常</a:t>
            </a:r>
            <a:endParaRPr sz="2400">
              <a:solidFill>
                <a:schemeClr val="dk1"/>
              </a:solidFill>
              <a:latin typeface="Arial"/>
              <a:ea typeface="Arial"/>
              <a:cs typeface="Arial"/>
              <a:sym typeface="Arial"/>
            </a:endParaRPr>
          </a:p>
        </p:txBody>
      </p:sp>
      <p:sp>
        <p:nvSpPr>
          <p:cNvPr id="375" name="Google Shape;375;p33"/>
          <p:cNvSpPr txBox="1"/>
          <p:nvPr/>
        </p:nvSpPr>
        <p:spPr>
          <a:xfrm>
            <a:off x="1925544" y="4437901"/>
            <a:ext cx="11079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chemeClr val="dk1"/>
                </a:solidFill>
              </a:rPr>
              <a:t>很少</a:t>
            </a:r>
            <a:endParaRPr/>
          </a:p>
        </p:txBody>
      </p:sp>
      <p:sp>
        <p:nvSpPr>
          <p:cNvPr id="376" name="Google Shape;376;p33"/>
          <p:cNvSpPr txBox="1"/>
          <p:nvPr/>
        </p:nvSpPr>
        <p:spPr>
          <a:xfrm>
            <a:off x="5387765" y="4437904"/>
            <a:ext cx="110799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chemeClr val="dk1"/>
                </a:solidFill>
                <a:latin typeface="Arial"/>
                <a:ea typeface="Arial"/>
                <a:cs typeface="Arial"/>
                <a:sym typeface="Arial"/>
              </a:rPr>
              <a:t>有时</a:t>
            </a:r>
            <a:endParaRPr sz="2400">
              <a:solidFill>
                <a:schemeClr val="dk1"/>
              </a:solidFill>
              <a:latin typeface="Arial"/>
              <a:ea typeface="Arial"/>
              <a:cs typeface="Arial"/>
              <a:sym typeface="Arial"/>
            </a:endParaRPr>
          </a:p>
        </p:txBody>
      </p:sp>
      <p:sp>
        <p:nvSpPr>
          <p:cNvPr id="377" name="Google Shape;377;p33"/>
          <p:cNvSpPr txBox="1"/>
          <p:nvPr/>
        </p:nvSpPr>
        <p:spPr>
          <a:xfrm>
            <a:off x="4336572" y="4437903"/>
            <a:ext cx="80021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rPr>
              <a:t>偶尔</a:t>
            </a:r>
            <a:endParaRPr sz="2400" b="1">
              <a:solidFill>
                <a:srgbClr val="FF0000"/>
              </a:solidFill>
            </a:endParaRPr>
          </a:p>
        </p:txBody>
      </p:sp>
      <p:sp>
        <p:nvSpPr>
          <p:cNvPr id="378" name="Google Shape;378;p33"/>
          <p:cNvSpPr txBox="1"/>
          <p:nvPr/>
        </p:nvSpPr>
        <p:spPr>
          <a:xfrm>
            <a:off x="425090" y="4437901"/>
            <a:ext cx="141577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chemeClr val="dk1"/>
                </a:solidFill>
                <a:latin typeface="Arial"/>
                <a:ea typeface="Arial"/>
                <a:cs typeface="Arial"/>
                <a:sym typeface="Arial"/>
              </a:rPr>
              <a:t>从不</a:t>
            </a:r>
            <a:endParaRPr sz="240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偶尔</a:t>
            </a:r>
            <a:r>
              <a:rPr lang="zh-TW"/>
              <a:t> adv.</a:t>
            </a:r>
            <a:endParaRPr/>
          </a:p>
        </p:txBody>
      </p:sp>
      <p:sp>
        <p:nvSpPr>
          <p:cNvPr id="384" name="Google Shape;384;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a:t>
            </a:r>
            <a:r>
              <a:rPr lang="zh-TW"/>
              <a:t>周末通常在家</a:t>
            </a:r>
            <a:r>
              <a:rPr lang="zh-TW" sz="2800"/>
              <a:t>看电影，</a:t>
            </a:r>
            <a:r>
              <a:rPr lang="zh-TW" sz="2800" b="1">
                <a:solidFill>
                  <a:srgbClr val="FF0000"/>
                </a:solidFill>
              </a:rPr>
              <a:t>偶尔</a:t>
            </a:r>
            <a:r>
              <a:rPr lang="zh-TW"/>
              <a:t>也会看电视剧</a:t>
            </a:r>
            <a:r>
              <a:rPr lang="zh-TW" sz="2800"/>
              <a:t>。</a:t>
            </a:r>
            <a:endParaRPr sz="2800"/>
          </a:p>
        </p:txBody>
      </p:sp>
      <p:pic>
        <p:nvPicPr>
          <p:cNvPr id="385" name="Google Shape;385;p34" descr="你多久沒「看電視」了？ ｜ 米果／ 台北捌玖零｜ 獨立評論"/>
          <p:cNvPicPr preferRelativeResize="0"/>
          <p:nvPr/>
        </p:nvPicPr>
        <p:blipFill rotWithShape="1">
          <a:blip r:embed="rId3">
            <a:alphaModFix/>
          </a:blip>
          <a:srcRect/>
          <a:stretch/>
        </p:blipFill>
        <p:spPr>
          <a:xfrm>
            <a:off x="3057534" y="2572793"/>
            <a:ext cx="6096000" cy="4067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偶尔</a:t>
            </a:r>
            <a:r>
              <a:rPr lang="zh-TW"/>
              <a:t> adv.</a:t>
            </a:r>
            <a:endParaRPr/>
          </a:p>
        </p:txBody>
      </p:sp>
      <p:sp>
        <p:nvSpPr>
          <p:cNvPr id="391" name="Google Shape;39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她</a:t>
            </a:r>
            <a:r>
              <a:rPr lang="zh-TW"/>
              <a:t>平常自己在家做晚饭，但是</a:t>
            </a:r>
            <a:r>
              <a:rPr lang="zh-TW" sz="2800" b="1">
                <a:solidFill>
                  <a:srgbClr val="FF0000"/>
                </a:solidFill>
              </a:rPr>
              <a:t>偶尔</a:t>
            </a:r>
            <a:r>
              <a:rPr lang="zh-TW"/>
              <a:t>也</a:t>
            </a:r>
            <a:r>
              <a:rPr lang="zh-TW" sz="2800"/>
              <a:t>会跟朋友一起</a:t>
            </a:r>
            <a:r>
              <a:rPr lang="zh-TW"/>
              <a:t>出去吃饭</a:t>
            </a:r>
            <a:r>
              <a:rPr lang="zh-TW" sz="2800"/>
              <a:t>。</a:t>
            </a:r>
            <a:endParaRPr sz="2800"/>
          </a:p>
        </p:txBody>
      </p:sp>
      <p:pic>
        <p:nvPicPr>
          <p:cNvPr id="392" name="Google Shape;392;p35" descr="吃飯聽什麼音樂很重要這種曲風讓你慢食不易胖- 康健雜誌"/>
          <p:cNvPicPr preferRelativeResize="0"/>
          <p:nvPr/>
        </p:nvPicPr>
        <p:blipFill rotWithShape="1">
          <a:blip r:embed="rId3">
            <a:alphaModFix/>
          </a:blip>
          <a:srcRect/>
          <a:stretch/>
        </p:blipFill>
        <p:spPr>
          <a:xfrm>
            <a:off x="2386300" y="2534653"/>
            <a:ext cx="6834854" cy="410531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偶尔</a:t>
            </a:r>
            <a:r>
              <a:rPr lang="zh-TW"/>
              <a:t> adv.</a:t>
            </a:r>
            <a:endParaRPr/>
          </a:p>
        </p:txBody>
      </p:sp>
      <p:sp>
        <p:nvSpPr>
          <p:cNvPr id="398" name="Google Shape;398;p36"/>
          <p:cNvSpPr txBox="1">
            <a:spLocks noGrp="1"/>
          </p:cNvSpPr>
          <p:nvPr>
            <p:ph type="body" idx="1"/>
          </p:nvPr>
        </p:nvSpPr>
        <p:spPr>
          <a:xfrm>
            <a:off x="838200" y="1825626"/>
            <a:ext cx="9523538" cy="404228"/>
          </a:xfrm>
          <a:prstGeom prst="rect">
            <a:avLst/>
          </a:prstGeom>
          <a:noFill/>
          <a:ln>
            <a:noFill/>
          </a:ln>
        </p:spPr>
        <p:txBody>
          <a:bodyPr spcFirstLastPara="1" wrap="square" lIns="91425" tIns="45700" rIns="91425" bIns="45700" anchor="t" anchorCtr="0">
            <a:normAutofit lnSpcReduction="20000"/>
          </a:bodyPr>
          <a:lstStyle/>
          <a:p>
            <a:pPr marL="228600" lvl="0" indent="-241934" algn="l" rtl="0">
              <a:lnSpc>
                <a:spcPct val="90000"/>
              </a:lnSpc>
              <a:spcBef>
                <a:spcPts val="0"/>
              </a:spcBef>
              <a:spcAft>
                <a:spcPts val="0"/>
              </a:spcAft>
              <a:buClr>
                <a:schemeClr val="dk1"/>
              </a:buClr>
              <a:buSzPts val="2800"/>
              <a:buChar char="•"/>
            </a:pPr>
            <a:r>
              <a:rPr lang="zh-TW"/>
              <a:t>除了“偶尔”外，再选两个频率副词，分别造两个句子。</a:t>
            </a:r>
            <a:endParaRPr/>
          </a:p>
        </p:txBody>
      </p:sp>
      <p:cxnSp>
        <p:nvCxnSpPr>
          <p:cNvPr id="399" name="Google Shape;399;p36"/>
          <p:cNvCxnSpPr/>
          <p:nvPr/>
        </p:nvCxnSpPr>
        <p:spPr>
          <a:xfrm>
            <a:off x="1138989" y="3429000"/>
            <a:ext cx="9625264" cy="0"/>
          </a:xfrm>
          <a:prstGeom prst="straightConnector1">
            <a:avLst/>
          </a:prstGeom>
          <a:noFill/>
          <a:ln w="76200" cap="flat" cmpd="sng">
            <a:solidFill>
              <a:schemeClr val="dk1"/>
            </a:solidFill>
            <a:prstDash val="solid"/>
            <a:miter lim="800000"/>
            <a:headEnd type="none" w="sm" len="sm"/>
            <a:tailEnd type="none" w="sm" len="sm"/>
          </a:ln>
        </p:spPr>
      </p:cxnSp>
      <p:cxnSp>
        <p:nvCxnSpPr>
          <p:cNvPr id="400" name="Google Shape;400;p36"/>
          <p:cNvCxnSpPr/>
          <p:nvPr/>
        </p:nvCxnSpPr>
        <p:spPr>
          <a:xfrm>
            <a:off x="1120140"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401" name="Google Shape;401;p36"/>
          <p:cNvCxnSpPr/>
          <p:nvPr/>
        </p:nvCxnSpPr>
        <p:spPr>
          <a:xfrm>
            <a:off x="10764253"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402" name="Google Shape;402;p36"/>
          <p:cNvCxnSpPr/>
          <p:nvPr/>
        </p:nvCxnSpPr>
        <p:spPr>
          <a:xfrm>
            <a:off x="9558738"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403" name="Google Shape;403;p36"/>
          <p:cNvCxnSpPr/>
          <p:nvPr/>
        </p:nvCxnSpPr>
        <p:spPr>
          <a:xfrm>
            <a:off x="8353224"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404" name="Google Shape;404;p36"/>
          <p:cNvCxnSpPr/>
          <p:nvPr/>
        </p:nvCxnSpPr>
        <p:spPr>
          <a:xfrm>
            <a:off x="7147710"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405" name="Google Shape;405;p36"/>
          <p:cNvCxnSpPr/>
          <p:nvPr/>
        </p:nvCxnSpPr>
        <p:spPr>
          <a:xfrm>
            <a:off x="5942196"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406" name="Google Shape;406;p36"/>
          <p:cNvCxnSpPr/>
          <p:nvPr/>
        </p:nvCxnSpPr>
        <p:spPr>
          <a:xfrm>
            <a:off x="4736682"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407" name="Google Shape;407;p36"/>
          <p:cNvCxnSpPr/>
          <p:nvPr/>
        </p:nvCxnSpPr>
        <p:spPr>
          <a:xfrm>
            <a:off x="3531168" y="3148965"/>
            <a:ext cx="0" cy="640080"/>
          </a:xfrm>
          <a:prstGeom prst="straightConnector1">
            <a:avLst/>
          </a:prstGeom>
          <a:noFill/>
          <a:ln w="57150" cap="flat" cmpd="sng">
            <a:solidFill>
              <a:srgbClr val="FF0000"/>
            </a:solidFill>
            <a:prstDash val="solid"/>
            <a:miter lim="800000"/>
            <a:headEnd type="none" w="sm" len="sm"/>
            <a:tailEnd type="none" w="sm" len="sm"/>
          </a:ln>
        </p:spPr>
      </p:cxnSp>
      <p:cxnSp>
        <p:nvCxnSpPr>
          <p:cNvPr id="408" name="Google Shape;408;p36"/>
          <p:cNvCxnSpPr/>
          <p:nvPr/>
        </p:nvCxnSpPr>
        <p:spPr>
          <a:xfrm>
            <a:off x="2325654" y="3148965"/>
            <a:ext cx="0" cy="640080"/>
          </a:xfrm>
          <a:prstGeom prst="straightConnector1">
            <a:avLst/>
          </a:prstGeom>
          <a:noFill/>
          <a:ln w="57150" cap="flat" cmpd="sng">
            <a:solidFill>
              <a:srgbClr val="FF0000"/>
            </a:solidFill>
            <a:prstDash val="solid"/>
            <a:miter lim="800000"/>
            <a:headEnd type="none" w="sm" len="sm"/>
            <a:tailEnd type="none" w="sm" len="sm"/>
          </a:ln>
        </p:spPr>
      </p:cxnSp>
      <p:sp>
        <p:nvSpPr>
          <p:cNvPr id="409" name="Google Shape;409;p36"/>
          <p:cNvSpPr txBox="1"/>
          <p:nvPr/>
        </p:nvSpPr>
        <p:spPr>
          <a:xfrm>
            <a:off x="10361738" y="2468761"/>
            <a:ext cx="9348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100%</a:t>
            </a:r>
            <a:endParaRPr sz="2400">
              <a:solidFill>
                <a:schemeClr val="dk1"/>
              </a:solidFill>
              <a:latin typeface="Arial"/>
              <a:ea typeface="Arial"/>
              <a:cs typeface="Arial"/>
              <a:sym typeface="Arial"/>
            </a:endParaRPr>
          </a:p>
        </p:txBody>
      </p:sp>
      <p:sp>
        <p:nvSpPr>
          <p:cNvPr id="410" name="Google Shape;410;p36"/>
          <p:cNvSpPr txBox="1"/>
          <p:nvPr/>
        </p:nvSpPr>
        <p:spPr>
          <a:xfrm>
            <a:off x="9169039" y="2468761"/>
            <a:ext cx="7697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90%</a:t>
            </a:r>
            <a:endParaRPr sz="2400">
              <a:solidFill>
                <a:schemeClr val="dk1"/>
              </a:solidFill>
              <a:latin typeface="Arial"/>
              <a:ea typeface="Arial"/>
              <a:cs typeface="Arial"/>
              <a:sym typeface="Arial"/>
            </a:endParaRPr>
          </a:p>
        </p:txBody>
      </p:sp>
      <p:sp>
        <p:nvSpPr>
          <p:cNvPr id="411" name="Google Shape;411;p36"/>
          <p:cNvSpPr txBox="1"/>
          <p:nvPr/>
        </p:nvSpPr>
        <p:spPr>
          <a:xfrm>
            <a:off x="7976344" y="2468761"/>
            <a:ext cx="7697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80%</a:t>
            </a:r>
            <a:endParaRPr sz="2400">
              <a:solidFill>
                <a:schemeClr val="dk1"/>
              </a:solidFill>
              <a:latin typeface="Arial"/>
              <a:ea typeface="Arial"/>
              <a:cs typeface="Arial"/>
              <a:sym typeface="Arial"/>
            </a:endParaRPr>
          </a:p>
        </p:txBody>
      </p:sp>
      <p:sp>
        <p:nvSpPr>
          <p:cNvPr id="412" name="Google Shape;412;p36"/>
          <p:cNvSpPr txBox="1"/>
          <p:nvPr/>
        </p:nvSpPr>
        <p:spPr>
          <a:xfrm>
            <a:off x="6803768" y="2471343"/>
            <a:ext cx="934870" cy="461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70%</a:t>
            </a:r>
            <a:endParaRPr sz="2400">
              <a:solidFill>
                <a:schemeClr val="dk1"/>
              </a:solidFill>
              <a:latin typeface="Arial"/>
              <a:ea typeface="Arial"/>
              <a:cs typeface="Arial"/>
              <a:sym typeface="Arial"/>
            </a:endParaRPr>
          </a:p>
        </p:txBody>
      </p:sp>
      <p:sp>
        <p:nvSpPr>
          <p:cNvPr id="413" name="Google Shape;413;p36"/>
          <p:cNvSpPr txBox="1"/>
          <p:nvPr/>
        </p:nvSpPr>
        <p:spPr>
          <a:xfrm>
            <a:off x="3138599" y="2468761"/>
            <a:ext cx="7697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10%</a:t>
            </a:r>
            <a:endParaRPr sz="2400">
              <a:solidFill>
                <a:schemeClr val="dk1"/>
              </a:solidFill>
              <a:latin typeface="Arial"/>
              <a:ea typeface="Arial"/>
              <a:cs typeface="Arial"/>
              <a:sym typeface="Arial"/>
            </a:endParaRPr>
          </a:p>
        </p:txBody>
      </p:sp>
      <p:sp>
        <p:nvSpPr>
          <p:cNvPr id="414" name="Google Shape;414;p36"/>
          <p:cNvSpPr txBox="1"/>
          <p:nvPr/>
        </p:nvSpPr>
        <p:spPr>
          <a:xfrm>
            <a:off x="2028461" y="2468761"/>
            <a:ext cx="6046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5%</a:t>
            </a:r>
            <a:endParaRPr sz="2400">
              <a:solidFill>
                <a:schemeClr val="dk1"/>
              </a:solidFill>
              <a:latin typeface="Arial"/>
              <a:ea typeface="Arial"/>
              <a:cs typeface="Arial"/>
              <a:sym typeface="Arial"/>
            </a:endParaRPr>
          </a:p>
        </p:txBody>
      </p:sp>
      <p:sp>
        <p:nvSpPr>
          <p:cNvPr id="415" name="Google Shape;415;p36"/>
          <p:cNvSpPr txBox="1"/>
          <p:nvPr/>
        </p:nvSpPr>
        <p:spPr>
          <a:xfrm>
            <a:off x="5539604" y="2471343"/>
            <a:ext cx="7697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50%</a:t>
            </a:r>
            <a:endParaRPr sz="2400">
              <a:solidFill>
                <a:schemeClr val="dk1"/>
              </a:solidFill>
              <a:latin typeface="Arial"/>
              <a:ea typeface="Arial"/>
              <a:cs typeface="Arial"/>
              <a:sym typeface="Arial"/>
            </a:endParaRPr>
          </a:p>
        </p:txBody>
      </p:sp>
      <p:sp>
        <p:nvSpPr>
          <p:cNvPr id="416" name="Google Shape;416;p36"/>
          <p:cNvSpPr txBox="1"/>
          <p:nvPr/>
        </p:nvSpPr>
        <p:spPr>
          <a:xfrm>
            <a:off x="4367028" y="2462884"/>
            <a:ext cx="7697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30%</a:t>
            </a:r>
            <a:endParaRPr sz="2400">
              <a:solidFill>
                <a:schemeClr val="dk1"/>
              </a:solidFill>
              <a:latin typeface="Arial"/>
              <a:ea typeface="Arial"/>
              <a:cs typeface="Arial"/>
              <a:sym typeface="Arial"/>
            </a:endParaRPr>
          </a:p>
        </p:txBody>
      </p:sp>
      <p:sp>
        <p:nvSpPr>
          <p:cNvPr id="417" name="Google Shape;417;p36"/>
          <p:cNvSpPr txBox="1"/>
          <p:nvPr/>
        </p:nvSpPr>
        <p:spPr>
          <a:xfrm>
            <a:off x="820177" y="2468761"/>
            <a:ext cx="6046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0%</a:t>
            </a:r>
            <a:endParaRPr sz="2400">
              <a:solidFill>
                <a:schemeClr val="dk1"/>
              </a:solidFill>
              <a:latin typeface="Arial"/>
              <a:ea typeface="Arial"/>
              <a:cs typeface="Arial"/>
              <a:sym typeface="Arial"/>
            </a:endParaRPr>
          </a:p>
        </p:txBody>
      </p:sp>
      <p:sp>
        <p:nvSpPr>
          <p:cNvPr id="418" name="Google Shape;418;p36"/>
          <p:cNvSpPr txBox="1"/>
          <p:nvPr/>
        </p:nvSpPr>
        <p:spPr>
          <a:xfrm>
            <a:off x="10379761" y="4437904"/>
            <a:ext cx="800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总是</a:t>
            </a:r>
            <a:endParaRPr sz="2400">
              <a:solidFill>
                <a:schemeClr val="dk1"/>
              </a:solidFill>
              <a:latin typeface="Arial"/>
              <a:ea typeface="Arial"/>
              <a:cs typeface="Arial"/>
              <a:sym typeface="Arial"/>
            </a:endParaRPr>
          </a:p>
        </p:txBody>
      </p:sp>
      <p:sp>
        <p:nvSpPr>
          <p:cNvPr id="419" name="Google Shape;419;p36"/>
          <p:cNvSpPr txBox="1"/>
          <p:nvPr/>
        </p:nvSpPr>
        <p:spPr>
          <a:xfrm>
            <a:off x="9247665" y="4437904"/>
            <a:ext cx="800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Arial"/>
                <a:ea typeface="Arial"/>
                <a:cs typeface="Arial"/>
                <a:sym typeface="Arial"/>
              </a:rPr>
              <a:t>通常</a:t>
            </a:r>
            <a:endParaRPr sz="2400">
              <a:solidFill>
                <a:schemeClr val="dk1"/>
              </a:solidFill>
              <a:latin typeface="Arial"/>
              <a:ea typeface="Arial"/>
              <a:cs typeface="Arial"/>
              <a:sym typeface="Arial"/>
            </a:endParaRPr>
          </a:p>
        </p:txBody>
      </p:sp>
      <p:sp>
        <p:nvSpPr>
          <p:cNvPr id="420" name="Google Shape;420;p36"/>
          <p:cNvSpPr txBox="1"/>
          <p:nvPr/>
        </p:nvSpPr>
        <p:spPr>
          <a:xfrm>
            <a:off x="7645338" y="4437904"/>
            <a:ext cx="1415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chemeClr val="dk1"/>
                </a:solidFill>
              </a:rPr>
              <a:t>频繁</a:t>
            </a:r>
            <a:endParaRPr sz="2400">
              <a:solidFill>
                <a:schemeClr val="dk1"/>
              </a:solidFill>
              <a:latin typeface="Arial"/>
              <a:ea typeface="Arial"/>
              <a:cs typeface="Arial"/>
              <a:sym typeface="Arial"/>
            </a:endParaRPr>
          </a:p>
        </p:txBody>
      </p:sp>
      <p:sp>
        <p:nvSpPr>
          <p:cNvPr id="421" name="Google Shape;421;p36"/>
          <p:cNvSpPr txBox="1"/>
          <p:nvPr/>
        </p:nvSpPr>
        <p:spPr>
          <a:xfrm>
            <a:off x="6773840" y="4437902"/>
            <a:ext cx="9348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rPr>
              <a:t>时常</a:t>
            </a:r>
            <a:endParaRPr sz="2400">
              <a:solidFill>
                <a:schemeClr val="dk1"/>
              </a:solidFill>
              <a:latin typeface="Arial"/>
              <a:ea typeface="Arial"/>
              <a:cs typeface="Arial"/>
              <a:sym typeface="Arial"/>
            </a:endParaRPr>
          </a:p>
        </p:txBody>
      </p:sp>
      <p:sp>
        <p:nvSpPr>
          <p:cNvPr id="422" name="Google Shape;422;p36"/>
          <p:cNvSpPr txBox="1"/>
          <p:nvPr/>
        </p:nvSpPr>
        <p:spPr>
          <a:xfrm>
            <a:off x="3131058" y="4437902"/>
            <a:ext cx="8001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chemeClr val="dk1"/>
                </a:solidFill>
              </a:rPr>
              <a:t>不常</a:t>
            </a:r>
            <a:endParaRPr sz="2400">
              <a:solidFill>
                <a:schemeClr val="dk1"/>
              </a:solidFill>
              <a:latin typeface="Arial"/>
              <a:ea typeface="Arial"/>
              <a:cs typeface="Arial"/>
              <a:sym typeface="Arial"/>
            </a:endParaRPr>
          </a:p>
        </p:txBody>
      </p:sp>
      <p:sp>
        <p:nvSpPr>
          <p:cNvPr id="423" name="Google Shape;423;p36"/>
          <p:cNvSpPr txBox="1"/>
          <p:nvPr/>
        </p:nvSpPr>
        <p:spPr>
          <a:xfrm>
            <a:off x="1925544" y="4437901"/>
            <a:ext cx="11079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chemeClr val="dk1"/>
                </a:solidFill>
              </a:rPr>
              <a:t>很少</a:t>
            </a:r>
            <a:endParaRPr/>
          </a:p>
        </p:txBody>
      </p:sp>
      <p:sp>
        <p:nvSpPr>
          <p:cNvPr id="424" name="Google Shape;424;p36"/>
          <p:cNvSpPr txBox="1"/>
          <p:nvPr/>
        </p:nvSpPr>
        <p:spPr>
          <a:xfrm>
            <a:off x="5387765" y="4437904"/>
            <a:ext cx="11079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chemeClr val="dk1"/>
                </a:solidFill>
                <a:latin typeface="Arial"/>
                <a:ea typeface="Arial"/>
                <a:cs typeface="Arial"/>
                <a:sym typeface="Arial"/>
              </a:rPr>
              <a:t>有时</a:t>
            </a:r>
            <a:endParaRPr sz="2400">
              <a:solidFill>
                <a:schemeClr val="dk1"/>
              </a:solidFill>
              <a:latin typeface="Arial"/>
              <a:ea typeface="Arial"/>
              <a:cs typeface="Arial"/>
              <a:sym typeface="Arial"/>
            </a:endParaRPr>
          </a:p>
        </p:txBody>
      </p:sp>
      <p:sp>
        <p:nvSpPr>
          <p:cNvPr id="425" name="Google Shape;425;p36"/>
          <p:cNvSpPr txBox="1"/>
          <p:nvPr/>
        </p:nvSpPr>
        <p:spPr>
          <a:xfrm>
            <a:off x="4336572" y="4437903"/>
            <a:ext cx="800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rPr>
              <a:t>偶尔</a:t>
            </a:r>
            <a:endParaRPr sz="2400" b="1">
              <a:solidFill>
                <a:srgbClr val="FF0000"/>
              </a:solidFill>
            </a:endParaRPr>
          </a:p>
        </p:txBody>
      </p:sp>
      <p:sp>
        <p:nvSpPr>
          <p:cNvPr id="426" name="Google Shape;426;p36"/>
          <p:cNvSpPr txBox="1"/>
          <p:nvPr/>
        </p:nvSpPr>
        <p:spPr>
          <a:xfrm>
            <a:off x="425090" y="4437901"/>
            <a:ext cx="1415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chemeClr val="dk1"/>
                </a:solidFill>
                <a:latin typeface="Arial"/>
                <a:ea typeface="Arial"/>
                <a:cs typeface="Arial"/>
                <a:sym typeface="Arial"/>
              </a:rPr>
              <a:t>从不</a:t>
            </a:r>
            <a:endParaRPr sz="240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吃惊</a:t>
            </a:r>
            <a:r>
              <a:rPr lang="zh-TW"/>
              <a:t> v.</a:t>
            </a:r>
            <a:endParaRPr/>
          </a:p>
        </p:txBody>
      </p:sp>
      <p:sp>
        <p:nvSpPr>
          <p:cNvPr id="432" name="Google Shape;432;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他美妙</a:t>
            </a:r>
            <a:r>
              <a:rPr lang="zh-TW" sz="2800"/>
              <a:t>的歌声让她</a:t>
            </a:r>
            <a:r>
              <a:rPr lang="zh-TW"/>
              <a:t>非常</a:t>
            </a:r>
            <a:r>
              <a:rPr lang="zh-TW" sz="2800" b="1">
                <a:solidFill>
                  <a:srgbClr val="FF0000"/>
                </a:solidFill>
              </a:rPr>
              <a:t>吃惊</a:t>
            </a:r>
            <a:r>
              <a:rPr lang="zh-TW" sz="2800"/>
              <a:t>。</a:t>
            </a:r>
            <a:endParaRPr sz="2800"/>
          </a:p>
        </p:txBody>
      </p:sp>
      <p:pic>
        <p:nvPicPr>
          <p:cNvPr id="433" name="Google Shape;433;p37" descr="具實力也作自己！一首《我的滑板鞋》華晨宇從北京紅到台灣｜東森新聞"/>
          <p:cNvPicPr preferRelativeResize="0"/>
          <p:nvPr/>
        </p:nvPicPr>
        <p:blipFill rotWithShape="1">
          <a:blip r:embed="rId3">
            <a:alphaModFix/>
          </a:blip>
          <a:srcRect/>
          <a:stretch/>
        </p:blipFill>
        <p:spPr>
          <a:xfrm>
            <a:off x="6537962" y="2556528"/>
            <a:ext cx="4301472" cy="4301472"/>
          </a:xfrm>
          <a:prstGeom prst="rect">
            <a:avLst/>
          </a:prstGeom>
          <a:noFill/>
          <a:ln>
            <a:noFill/>
          </a:ln>
        </p:spPr>
      </p:pic>
      <p:pic>
        <p:nvPicPr>
          <p:cNvPr id="434" name="Google Shape;434;p37" descr="吃驚」の意味と使い方は？「びっくり」と読むこともある？ | kufura（クフラ）小学館公式"/>
          <p:cNvPicPr preferRelativeResize="0"/>
          <p:nvPr/>
        </p:nvPicPr>
        <p:blipFill rotWithShape="1">
          <a:blip r:embed="rId4">
            <a:alphaModFix/>
          </a:blip>
          <a:srcRect/>
          <a:stretch/>
        </p:blipFill>
        <p:spPr>
          <a:xfrm>
            <a:off x="348624" y="2734356"/>
            <a:ext cx="6215573" cy="414371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吃惊</a:t>
            </a:r>
            <a:r>
              <a:rPr lang="zh-TW"/>
              <a:t> v.</a:t>
            </a:r>
            <a:endParaRPr/>
          </a:p>
        </p:txBody>
      </p:sp>
      <p:sp>
        <p:nvSpPr>
          <p:cNvPr id="440" name="Google Shape;440;p38"/>
          <p:cNvSpPr txBox="1">
            <a:spLocks noGrp="1"/>
          </p:cNvSpPr>
          <p:nvPr>
            <p:ph type="body" idx="1"/>
          </p:nvPr>
        </p:nvSpPr>
        <p:spPr>
          <a:xfrm>
            <a:off x="240632" y="1825625"/>
            <a:ext cx="1171073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电影里的坏人突然说</a:t>
            </a:r>
            <a:r>
              <a:rPr lang="zh-TW"/>
              <a:t>自己</a:t>
            </a:r>
            <a:r>
              <a:rPr lang="zh-TW" sz="2800"/>
              <a:t>是主角的爸爸，让观众非常</a:t>
            </a:r>
            <a:r>
              <a:rPr lang="zh-TW" sz="2800" b="1">
                <a:solidFill>
                  <a:srgbClr val="FF0000"/>
                </a:solidFill>
              </a:rPr>
              <a:t>吃惊</a:t>
            </a:r>
            <a:r>
              <a:rPr lang="zh-TW" sz="2800"/>
              <a:t>。</a:t>
            </a:r>
            <a:endParaRPr sz="2800"/>
          </a:p>
        </p:txBody>
      </p:sp>
      <p:pic>
        <p:nvPicPr>
          <p:cNvPr id="441" name="Google Shape;441;p38" descr="如此經典的星戰梗，考考你知道幾條？ - 每日頭條"/>
          <p:cNvPicPr preferRelativeResize="0"/>
          <p:nvPr/>
        </p:nvPicPr>
        <p:blipFill rotWithShape="1">
          <a:blip r:embed="rId3">
            <a:alphaModFix/>
          </a:blip>
          <a:srcRect/>
          <a:stretch/>
        </p:blipFill>
        <p:spPr>
          <a:xfrm>
            <a:off x="2793390" y="2486526"/>
            <a:ext cx="6690654" cy="40514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吃惊</a:t>
            </a:r>
            <a:r>
              <a:rPr lang="zh-TW"/>
              <a:t> v.</a:t>
            </a:r>
            <a:endParaRPr/>
          </a:p>
        </p:txBody>
      </p:sp>
      <p:sp>
        <p:nvSpPr>
          <p:cNvPr id="447" name="Google Shape;447;p39"/>
          <p:cNvSpPr txBox="1">
            <a:spLocks noGrp="1"/>
          </p:cNvSpPr>
          <p:nvPr>
            <p:ph type="body" idx="1"/>
          </p:nvPr>
        </p:nvSpPr>
        <p:spPr>
          <a:xfrm>
            <a:off x="240632" y="1825625"/>
            <a:ext cx="1171073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别</a:t>
            </a:r>
            <a:r>
              <a:rPr lang="zh-TW" sz="2800" b="1">
                <a:solidFill>
                  <a:srgbClr val="FF0000"/>
                </a:solidFill>
              </a:rPr>
              <a:t>吃惊</a:t>
            </a:r>
            <a:r>
              <a:rPr lang="zh-TW"/>
              <a:t>。你们现在想着什么我都一清二楚</a:t>
            </a:r>
            <a:r>
              <a:rPr lang="zh-TW" sz="2800"/>
              <a:t>。</a:t>
            </a:r>
            <a:endParaRPr sz="2800"/>
          </a:p>
        </p:txBody>
      </p:sp>
      <p:pic>
        <p:nvPicPr>
          <p:cNvPr id="448" name="Google Shape;448;p39" descr="那些人气比主角还要高的反派？"/>
          <p:cNvPicPr preferRelativeResize="0"/>
          <p:nvPr/>
        </p:nvPicPr>
        <p:blipFill rotWithShape="1">
          <a:blip r:embed="rId3">
            <a:alphaModFix/>
          </a:blip>
          <a:srcRect/>
          <a:stretch/>
        </p:blipFill>
        <p:spPr>
          <a:xfrm>
            <a:off x="2130593" y="2448718"/>
            <a:ext cx="7767386" cy="436580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吃惊</a:t>
            </a:r>
            <a:r>
              <a:rPr lang="zh-TW"/>
              <a:t> v.</a:t>
            </a:r>
            <a:endParaRPr/>
          </a:p>
        </p:txBody>
      </p:sp>
      <p:sp>
        <p:nvSpPr>
          <p:cNvPr id="454" name="Google Shape;454;p40"/>
          <p:cNvSpPr txBox="1">
            <a:spLocks noGrp="1"/>
          </p:cNvSpPr>
          <p:nvPr>
            <p:ph type="body" idx="1"/>
          </p:nvPr>
        </p:nvSpPr>
        <p:spPr>
          <a:xfrm>
            <a:off x="240632" y="1825625"/>
            <a:ext cx="1171073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最近有没有什么让你们非常</a:t>
            </a:r>
            <a:r>
              <a:rPr lang="zh-TW" b="1">
                <a:solidFill>
                  <a:srgbClr val="FF0000"/>
                </a:solidFill>
              </a:rPr>
              <a:t>吃惊</a:t>
            </a:r>
            <a:r>
              <a:rPr lang="zh-TW"/>
              <a:t>的事情？</a:t>
            </a:r>
            <a:endParaRPr sz="2800"/>
          </a:p>
        </p:txBody>
      </p:sp>
      <p:pic>
        <p:nvPicPr>
          <p:cNvPr id="455" name="Google Shape;455;p40" descr="吃驚表情包PSD圖案素材免費下載，圖片尺寸1500 × 1500px - Lovepik"/>
          <p:cNvPicPr preferRelativeResize="0"/>
          <p:nvPr/>
        </p:nvPicPr>
        <p:blipFill rotWithShape="1">
          <a:blip r:embed="rId3">
            <a:alphaModFix/>
          </a:blip>
          <a:srcRect/>
          <a:stretch/>
        </p:blipFill>
        <p:spPr>
          <a:xfrm>
            <a:off x="7017725" y="1634437"/>
            <a:ext cx="4733701" cy="4733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厚</a:t>
            </a:r>
            <a:r>
              <a:rPr lang="zh-TW"/>
              <a:t> adj.	(薄báo)</a:t>
            </a:r>
            <a:endParaRPr/>
          </a:p>
        </p:txBody>
      </p:sp>
      <p:pic>
        <p:nvPicPr>
          <p:cNvPr id="107" name="Google Shape;107;p4" descr="厚豬扒茶餐廳：【份量十足厚豬扒全日早餐！豬扒包+焗豬水準高！】- 元朗冰室 - 香港人遊香港"/>
          <p:cNvPicPr preferRelativeResize="0">
            <a:picLocks noGrp="1"/>
          </p:cNvPicPr>
          <p:nvPr>
            <p:ph type="body" idx="1"/>
          </p:nvPr>
        </p:nvPicPr>
        <p:blipFill rotWithShape="1">
          <a:blip r:embed="rId3">
            <a:alphaModFix/>
          </a:blip>
          <a:srcRect/>
          <a:stretch/>
        </p:blipFill>
        <p:spPr>
          <a:xfrm>
            <a:off x="6759783" y="1921878"/>
            <a:ext cx="4351338" cy="4351338"/>
          </a:xfrm>
          <a:prstGeom prst="rect">
            <a:avLst/>
          </a:prstGeom>
          <a:noFill/>
          <a:ln>
            <a:noFill/>
          </a:ln>
        </p:spPr>
      </p:pic>
      <p:pic>
        <p:nvPicPr>
          <p:cNvPr id="108" name="Google Shape;108;p4" descr="法式铁板烧_百度百科"/>
          <p:cNvPicPr preferRelativeResize="0"/>
          <p:nvPr/>
        </p:nvPicPr>
        <p:blipFill rotWithShape="1">
          <a:blip r:embed="rId4">
            <a:alphaModFix/>
          </a:blip>
          <a:srcRect/>
          <a:stretch/>
        </p:blipFill>
        <p:spPr>
          <a:xfrm>
            <a:off x="1581150" y="1921878"/>
            <a:ext cx="4152900" cy="41529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基础</a:t>
            </a:r>
            <a:r>
              <a:rPr lang="zh-TW"/>
              <a:t> n.</a:t>
            </a:r>
            <a:endParaRPr/>
          </a:p>
        </p:txBody>
      </p:sp>
      <p:sp>
        <p:nvSpPr>
          <p:cNvPr id="461" name="Google Shape;46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学中文必须先学拼音，打好发音</a:t>
            </a:r>
            <a:r>
              <a:rPr lang="zh-TW" b="1">
                <a:solidFill>
                  <a:srgbClr val="FF0000"/>
                </a:solidFill>
              </a:rPr>
              <a:t>基础</a:t>
            </a:r>
            <a:r>
              <a:rPr lang="zh-TW"/>
              <a:t>。</a:t>
            </a:r>
            <a:endParaRPr/>
          </a:p>
        </p:txBody>
      </p:sp>
      <p:pic>
        <p:nvPicPr>
          <p:cNvPr id="462" name="Google Shape;462;p41" descr="聲母歌 | 漢語拼音 | 拼音歌 | 普通話兒歌 | Mandarin Chinese Song for kids | pu tong hua ..."/>
          <p:cNvPicPr preferRelativeResize="0"/>
          <p:nvPr/>
        </p:nvPicPr>
        <p:blipFill rotWithShape="1">
          <a:blip r:embed="rId3">
            <a:alphaModFix/>
          </a:blip>
          <a:srcRect/>
          <a:stretch/>
        </p:blipFill>
        <p:spPr>
          <a:xfrm>
            <a:off x="1448300" y="2466975"/>
            <a:ext cx="9554079" cy="536157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基础</a:t>
            </a:r>
            <a:r>
              <a:rPr lang="zh-TW"/>
              <a:t> n.</a:t>
            </a:r>
            <a:endParaRPr/>
          </a:p>
        </p:txBody>
      </p:sp>
      <p:sp>
        <p:nvSpPr>
          <p:cNvPr id="468" name="Google Shape;468;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现代科学的</a:t>
            </a:r>
            <a:r>
              <a:rPr lang="zh-TW" sz="2800" b="1">
                <a:solidFill>
                  <a:srgbClr val="FF0000"/>
                </a:solidFill>
              </a:rPr>
              <a:t>基础</a:t>
            </a:r>
            <a:r>
              <a:rPr lang="zh-TW" sz="2800"/>
              <a:t>是数学。</a:t>
            </a:r>
            <a:endParaRPr sz="2800"/>
          </a:p>
        </p:txBody>
      </p:sp>
      <p:pic>
        <p:nvPicPr>
          <p:cNvPr id="469" name="Google Shape;469;p42" descr="数据科学| 算法工程师必备的数学基础（上） - 知乎"/>
          <p:cNvPicPr preferRelativeResize="0"/>
          <p:nvPr/>
        </p:nvPicPr>
        <p:blipFill rotWithShape="1">
          <a:blip r:embed="rId3">
            <a:alphaModFix/>
          </a:blip>
          <a:srcRect/>
          <a:stretch/>
        </p:blipFill>
        <p:spPr>
          <a:xfrm>
            <a:off x="2676534" y="2426891"/>
            <a:ext cx="7365824" cy="41432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基础</a:t>
            </a:r>
            <a:r>
              <a:rPr lang="zh-TW"/>
              <a:t> n.</a:t>
            </a:r>
            <a:endParaRPr/>
          </a:p>
        </p:txBody>
      </p:sp>
      <p:sp>
        <p:nvSpPr>
          <p:cNvPr id="475" name="Google Shape;475;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你们觉得捷克/斯洛伐克人的</a:t>
            </a:r>
            <a:r>
              <a:rPr lang="zh-TW" sz="2800" b="1">
                <a:solidFill>
                  <a:srgbClr val="FF0000"/>
                </a:solidFill>
              </a:rPr>
              <a:t>基础</a:t>
            </a:r>
            <a:r>
              <a:rPr lang="zh-TW" sz="2800"/>
              <a:t>技能</a:t>
            </a:r>
            <a:r>
              <a:rPr lang="zh-TW"/>
              <a:t>是什么</a:t>
            </a:r>
            <a:r>
              <a:rPr lang="zh-TW" sz="2800"/>
              <a:t>？</a:t>
            </a:r>
            <a:endParaRPr sz="2800"/>
          </a:p>
        </p:txBody>
      </p:sp>
      <p:pic>
        <p:nvPicPr>
          <p:cNvPr id="476" name="Google Shape;476;p43" descr="縫紉打版基礎班-林美代勝家服裝設計學苑-服裝設計課程,台北服裝設計課程,台中服裝設計課程"/>
          <p:cNvPicPr preferRelativeResize="0"/>
          <p:nvPr/>
        </p:nvPicPr>
        <p:blipFill rotWithShape="1">
          <a:blip r:embed="rId3">
            <a:alphaModFix/>
          </a:blip>
          <a:srcRect/>
          <a:stretch/>
        </p:blipFill>
        <p:spPr>
          <a:xfrm>
            <a:off x="7566551" y="2417375"/>
            <a:ext cx="4075501" cy="4075501"/>
          </a:xfrm>
          <a:prstGeom prst="rect">
            <a:avLst/>
          </a:prstGeom>
          <a:noFill/>
          <a:ln>
            <a:noFill/>
          </a:ln>
        </p:spPr>
      </p:pic>
      <p:pic>
        <p:nvPicPr>
          <p:cNvPr id="477" name="Google Shape;477;p43" descr="青少年多運動 有助情緒穩定｜大紀元時報 香港｜獨立敢言的良心媒體"/>
          <p:cNvPicPr preferRelativeResize="0"/>
          <p:nvPr/>
        </p:nvPicPr>
        <p:blipFill rotWithShape="1">
          <a:blip r:embed="rId4">
            <a:alphaModFix/>
          </a:blip>
          <a:srcRect/>
          <a:stretch/>
        </p:blipFill>
        <p:spPr>
          <a:xfrm>
            <a:off x="1978192" y="2666833"/>
            <a:ext cx="3826042" cy="382604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表演</a:t>
            </a:r>
            <a:r>
              <a:rPr lang="zh-TW"/>
              <a:t> v.</a:t>
            </a:r>
            <a:endParaRPr/>
          </a:p>
        </p:txBody>
      </p:sp>
      <p:sp>
        <p:nvSpPr>
          <p:cNvPr id="483" name="Google Shape;483;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他每次都</a:t>
            </a:r>
            <a:r>
              <a:rPr lang="zh-TW" sz="2800"/>
              <a:t>会</a:t>
            </a:r>
            <a:r>
              <a:rPr lang="zh-TW"/>
              <a:t>花</a:t>
            </a:r>
            <a:r>
              <a:rPr lang="zh-TW" sz="2800"/>
              <a:t>很</a:t>
            </a:r>
            <a:r>
              <a:rPr lang="zh-TW"/>
              <a:t>多时间去思考自己应该怎样</a:t>
            </a:r>
            <a:r>
              <a:rPr lang="zh-TW" sz="2800" b="1">
                <a:solidFill>
                  <a:srgbClr val="FF0000"/>
                </a:solidFill>
              </a:rPr>
              <a:t>表演</a:t>
            </a:r>
            <a:r>
              <a:rPr lang="zh-TW"/>
              <a:t>一个</a:t>
            </a:r>
            <a:r>
              <a:rPr lang="zh-TW" sz="2800"/>
              <a:t>角色。</a:t>
            </a:r>
            <a:endParaRPr sz="2800"/>
          </a:p>
        </p:txBody>
      </p:sp>
      <p:pic>
        <p:nvPicPr>
          <p:cNvPr id="484" name="Google Shape;484;p44"/>
          <p:cNvPicPr preferRelativeResize="0"/>
          <p:nvPr/>
        </p:nvPicPr>
        <p:blipFill rotWithShape="1">
          <a:blip r:embed="rId3">
            <a:alphaModFix/>
          </a:blip>
          <a:srcRect/>
          <a:stretch/>
        </p:blipFill>
        <p:spPr>
          <a:xfrm>
            <a:off x="3165973" y="2526527"/>
            <a:ext cx="5276987" cy="433147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表演</a:t>
            </a:r>
            <a:r>
              <a:rPr lang="zh-TW"/>
              <a:t> v.</a:t>
            </a:r>
            <a:endParaRPr/>
          </a:p>
        </p:txBody>
      </p:sp>
      <p:sp>
        <p:nvSpPr>
          <p:cNvPr id="490" name="Google Shape;490;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他给大家</a:t>
            </a:r>
            <a:r>
              <a:rPr lang="zh-TW" sz="2800" b="1">
                <a:solidFill>
                  <a:srgbClr val="FF0000"/>
                </a:solidFill>
              </a:rPr>
              <a:t>表演</a:t>
            </a:r>
            <a:r>
              <a:rPr lang="zh-TW" sz="2800"/>
              <a:t>了</a:t>
            </a:r>
            <a:r>
              <a:rPr lang="zh-TW"/>
              <a:t>一个精彩的魔术</a:t>
            </a:r>
            <a:r>
              <a:rPr lang="zh-TW" sz="2800"/>
              <a:t>。</a:t>
            </a:r>
            <a:endParaRPr sz="2800"/>
          </a:p>
        </p:txBody>
      </p:sp>
      <p:pic>
        <p:nvPicPr>
          <p:cNvPr id="491" name="Google Shape;491;p45" descr="舞台魔術表演| 魔術表演公司｜台北、台中、高雄首選｜WooMAGIC"/>
          <p:cNvPicPr preferRelativeResize="0"/>
          <p:nvPr/>
        </p:nvPicPr>
        <p:blipFill rotWithShape="1">
          <a:blip r:embed="rId3">
            <a:alphaModFix/>
          </a:blip>
          <a:srcRect/>
          <a:stretch/>
        </p:blipFill>
        <p:spPr>
          <a:xfrm>
            <a:off x="2750820" y="2545080"/>
            <a:ext cx="6469380" cy="431292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正常</a:t>
            </a:r>
            <a:r>
              <a:rPr lang="zh-TW"/>
              <a:t> adj.</a:t>
            </a:r>
            <a:endParaRPr/>
          </a:p>
        </p:txBody>
      </p:sp>
      <p:sp>
        <p:nvSpPr>
          <p:cNvPr id="497" name="Google Shape;497;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听说只要在机器上放一包乖乖就能让故障的机器变正常。</a:t>
            </a:r>
            <a:endParaRPr/>
          </a:p>
        </p:txBody>
      </p:sp>
      <p:pic>
        <p:nvPicPr>
          <p:cNvPr id="498" name="Google Shape;498;p46" descr="乖乖 奶油椰子(大) ( 40 g / 1 包 )"/>
          <p:cNvPicPr preferRelativeResize="0"/>
          <p:nvPr/>
        </p:nvPicPr>
        <p:blipFill rotWithShape="1">
          <a:blip r:embed="rId3">
            <a:alphaModFix/>
          </a:blip>
          <a:srcRect/>
          <a:stretch/>
        </p:blipFill>
        <p:spPr>
          <a:xfrm>
            <a:off x="2523123" y="2343150"/>
            <a:ext cx="4514850" cy="45148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正常</a:t>
            </a:r>
            <a:r>
              <a:rPr lang="zh-TW"/>
              <a:t> adj.</a:t>
            </a:r>
            <a:endParaRPr/>
          </a:p>
        </p:txBody>
      </p:sp>
      <p:sp>
        <p:nvSpPr>
          <p:cNvPr id="504" name="Google Shape;504;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a:t>
            </a:r>
            <a:r>
              <a:rPr lang="zh-TW"/>
              <a:t>日以继夜地工作是为了</a:t>
            </a:r>
            <a:r>
              <a:rPr lang="zh-TW" sz="2800"/>
              <a:t>让</a:t>
            </a:r>
            <a:r>
              <a:rPr lang="zh-TW"/>
              <a:t>弟弟</a:t>
            </a:r>
            <a:r>
              <a:rPr lang="zh-TW" sz="2800"/>
              <a:t>过上</a:t>
            </a:r>
            <a:r>
              <a:rPr lang="zh-TW" sz="2800" b="1">
                <a:solidFill>
                  <a:srgbClr val="FF0000"/>
                </a:solidFill>
              </a:rPr>
              <a:t>正常</a:t>
            </a:r>
            <a:r>
              <a:rPr lang="zh-TW" sz="2800"/>
              <a:t>的生活。</a:t>
            </a:r>
            <a:endParaRPr sz="2800"/>
          </a:p>
        </p:txBody>
      </p:sp>
      <p:pic>
        <p:nvPicPr>
          <p:cNvPr id="505" name="Google Shape;505;p47" descr="服務項目/ 專業魔術表演_辦活動公司推薦【魔力宏娛樂】活動企劃公關公司｜尾牙春酒｜開幕剪綵｜開工動土｜家庭日｜記者會｜魔術表演｜活動規劃"/>
          <p:cNvPicPr preferRelativeResize="0"/>
          <p:nvPr/>
        </p:nvPicPr>
        <p:blipFill rotWithShape="1">
          <a:blip r:embed="rId3">
            <a:alphaModFix/>
          </a:blip>
          <a:srcRect/>
          <a:stretch/>
        </p:blipFill>
        <p:spPr>
          <a:xfrm>
            <a:off x="213360" y="3229520"/>
            <a:ext cx="6567795" cy="3450658"/>
          </a:xfrm>
          <a:prstGeom prst="rect">
            <a:avLst/>
          </a:prstGeom>
          <a:noFill/>
          <a:ln>
            <a:noFill/>
          </a:ln>
        </p:spPr>
      </p:pic>
      <p:pic>
        <p:nvPicPr>
          <p:cNvPr id="506" name="Google Shape;506;p47" descr="2022年國際消除貧窮日—在實踐中人人享有尊嚴| 生態綠股份有限公司"/>
          <p:cNvPicPr preferRelativeResize="0"/>
          <p:nvPr/>
        </p:nvPicPr>
        <p:blipFill rotWithShape="1">
          <a:blip r:embed="rId4">
            <a:alphaModFix/>
          </a:blip>
          <a:srcRect/>
          <a:stretch/>
        </p:blipFill>
        <p:spPr>
          <a:xfrm>
            <a:off x="6105534" y="3251178"/>
            <a:ext cx="6096000" cy="3429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申请</a:t>
            </a:r>
            <a:r>
              <a:rPr lang="zh-TW"/>
              <a:t> v.</a:t>
            </a:r>
            <a:endParaRPr/>
          </a:p>
        </p:txBody>
      </p:sp>
      <p:sp>
        <p:nvSpPr>
          <p:cNvPr id="512" name="Google Shape;512;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a:t>
            </a:r>
            <a:r>
              <a:rPr lang="zh-TW"/>
              <a:t>打算</a:t>
            </a:r>
            <a:r>
              <a:rPr lang="zh-TW" sz="2800" b="1">
                <a:solidFill>
                  <a:srgbClr val="FF0000"/>
                </a:solidFill>
              </a:rPr>
              <a:t>申请</a:t>
            </a:r>
            <a:r>
              <a:rPr lang="zh-TW"/>
              <a:t>到</a:t>
            </a:r>
            <a:r>
              <a:rPr lang="zh-TW" sz="2800"/>
              <a:t>表演学校</a:t>
            </a:r>
            <a:r>
              <a:rPr lang="zh-TW"/>
              <a:t>去</a:t>
            </a:r>
            <a:r>
              <a:rPr lang="zh-TW" sz="2800"/>
              <a:t>学</a:t>
            </a:r>
            <a:r>
              <a:rPr lang="zh-TW"/>
              <a:t>舞台剧</a:t>
            </a:r>
            <a:r>
              <a:rPr lang="zh-TW" sz="2800"/>
              <a:t>。</a:t>
            </a:r>
            <a:endParaRPr sz="2800"/>
          </a:p>
        </p:txBody>
      </p:sp>
      <p:pic>
        <p:nvPicPr>
          <p:cNvPr id="513" name="Google Shape;513;p48" descr="澳洲留学申请时间规划及流程步骤一览- 居外百科"/>
          <p:cNvPicPr preferRelativeResize="0"/>
          <p:nvPr/>
        </p:nvPicPr>
        <p:blipFill rotWithShape="1">
          <a:blip r:embed="rId3">
            <a:alphaModFix/>
          </a:blip>
          <a:srcRect/>
          <a:stretch/>
        </p:blipFill>
        <p:spPr>
          <a:xfrm>
            <a:off x="2735580" y="2554804"/>
            <a:ext cx="6073140" cy="405078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申请</a:t>
            </a:r>
            <a:r>
              <a:rPr lang="zh-TW"/>
              <a:t> v.</a:t>
            </a:r>
            <a:endParaRPr/>
          </a:p>
        </p:txBody>
      </p:sp>
      <p:sp>
        <p:nvSpPr>
          <p:cNvPr id="519" name="Google Shape;519;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a:t>
            </a:r>
            <a:r>
              <a:rPr lang="zh-TW"/>
              <a:t>上个月</a:t>
            </a:r>
            <a:r>
              <a:rPr lang="zh-TW" sz="2800" b="1">
                <a:solidFill>
                  <a:srgbClr val="FF0000"/>
                </a:solidFill>
              </a:rPr>
              <a:t>申请</a:t>
            </a:r>
            <a:r>
              <a:rPr lang="zh-TW" sz="2800"/>
              <a:t>了一张</a:t>
            </a:r>
            <a:r>
              <a:rPr lang="zh-TW"/>
              <a:t>本地</a:t>
            </a:r>
            <a:r>
              <a:rPr lang="zh-TW" sz="2800"/>
              <a:t>信用卡，但是银行</a:t>
            </a:r>
            <a:r>
              <a:rPr lang="zh-TW"/>
              <a:t>到现在还没发卡</a:t>
            </a:r>
            <a:r>
              <a:rPr lang="zh-TW" sz="2800"/>
              <a:t>。</a:t>
            </a:r>
            <a:endParaRPr sz="2800"/>
          </a:p>
        </p:txBody>
      </p:sp>
      <p:pic>
        <p:nvPicPr>
          <p:cNvPr id="520" name="Google Shape;520;p49" descr="申請交換學生流程紀錄@ 虛力筆記本:: 痞客邦::"/>
          <p:cNvPicPr preferRelativeResize="0"/>
          <p:nvPr/>
        </p:nvPicPr>
        <p:blipFill rotWithShape="1">
          <a:blip r:embed="rId3">
            <a:alphaModFix/>
          </a:blip>
          <a:srcRect/>
          <a:stretch/>
        </p:blipFill>
        <p:spPr>
          <a:xfrm>
            <a:off x="4688205" y="3180330"/>
            <a:ext cx="3333750" cy="28860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有趣</a:t>
            </a:r>
            <a:r>
              <a:rPr lang="zh-TW"/>
              <a:t> adj.</a:t>
            </a:r>
            <a:endParaRPr/>
          </a:p>
        </p:txBody>
      </p:sp>
      <p:sp>
        <p:nvSpPr>
          <p:cNvPr id="526" name="Google Shape;526;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a:t>
            </a:r>
            <a:r>
              <a:rPr lang="zh-TW"/>
              <a:t>的朋友不</a:t>
            </a:r>
            <a:r>
              <a:rPr lang="zh-TW" sz="2800"/>
              <a:t>觉得歌剧很</a:t>
            </a:r>
            <a:r>
              <a:rPr lang="zh-TW" sz="2800" b="1">
                <a:solidFill>
                  <a:srgbClr val="FF0000"/>
                </a:solidFill>
              </a:rPr>
              <a:t>有趣</a:t>
            </a:r>
            <a:r>
              <a:rPr lang="zh-TW" sz="2800"/>
              <a:t>，相反，他觉得很无趣。</a:t>
            </a:r>
            <a:endParaRPr sz="2800"/>
          </a:p>
        </p:txBody>
      </p:sp>
      <p:pic>
        <p:nvPicPr>
          <p:cNvPr id="527" name="Google Shape;527;p50" descr="如何欣赏歌剧？ - 知乎"/>
          <p:cNvPicPr preferRelativeResize="0"/>
          <p:nvPr/>
        </p:nvPicPr>
        <p:blipFill rotWithShape="1">
          <a:blip r:embed="rId3">
            <a:alphaModFix/>
          </a:blip>
          <a:srcRect/>
          <a:stretch/>
        </p:blipFill>
        <p:spPr>
          <a:xfrm>
            <a:off x="682137" y="3002529"/>
            <a:ext cx="5607959" cy="3855471"/>
          </a:xfrm>
          <a:prstGeom prst="rect">
            <a:avLst/>
          </a:prstGeom>
          <a:noFill/>
          <a:ln>
            <a:noFill/>
          </a:ln>
        </p:spPr>
      </p:pic>
      <p:pic>
        <p:nvPicPr>
          <p:cNvPr id="528" name="Google Shape;528;p50" descr="无聊表情包_常用QQ表情_KanQQ个性网手机版"/>
          <p:cNvPicPr preferRelativeResize="0"/>
          <p:nvPr/>
        </p:nvPicPr>
        <p:blipFill rotWithShape="1">
          <a:blip r:embed="rId4">
            <a:alphaModFix/>
          </a:blip>
          <a:srcRect b="23688"/>
          <a:stretch/>
        </p:blipFill>
        <p:spPr>
          <a:xfrm>
            <a:off x="8962770" y="4732803"/>
            <a:ext cx="2708892" cy="2067185"/>
          </a:xfrm>
          <a:prstGeom prst="rect">
            <a:avLst/>
          </a:prstGeom>
          <a:noFill/>
          <a:ln>
            <a:noFill/>
          </a:ln>
        </p:spPr>
      </p:pic>
      <p:pic>
        <p:nvPicPr>
          <p:cNvPr id="529" name="Google Shape;529;p50" descr="有趣表情包熊猫人表情包热门表情包微信表情包_搞笑微信表情_KanQQ个性网手机版"/>
          <p:cNvPicPr preferRelativeResize="0"/>
          <p:nvPr/>
        </p:nvPicPr>
        <p:blipFill rotWithShape="1">
          <a:blip r:embed="rId5">
            <a:alphaModFix/>
          </a:blip>
          <a:srcRect l="14624" r="25200" b="36033"/>
          <a:stretch/>
        </p:blipFill>
        <p:spPr>
          <a:xfrm flipH="1">
            <a:off x="6585330" y="4272765"/>
            <a:ext cx="2377440" cy="25272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厚</a:t>
            </a:r>
            <a:r>
              <a:rPr lang="zh-TW"/>
              <a:t> adj.	(薄báo)</a:t>
            </a:r>
            <a:endParaRPr/>
          </a:p>
        </p:txBody>
      </p:sp>
      <p:sp>
        <p:nvSpPr>
          <p:cNvPr id="115" name="Google Shape;115;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a:t>
            </a:r>
            <a:r>
              <a:rPr lang="zh-TW"/>
              <a:t>和他的</a:t>
            </a:r>
            <a:r>
              <a:rPr lang="zh-TW" sz="2800"/>
              <a:t>狗一起生活</a:t>
            </a:r>
            <a:r>
              <a:rPr lang="zh-TW"/>
              <a:t>了</a:t>
            </a:r>
            <a:r>
              <a:rPr lang="zh-TW" sz="2800"/>
              <a:t>十年，</a:t>
            </a:r>
            <a:r>
              <a:rPr lang="zh-TW"/>
              <a:t>他们的感情自然是很深</a:t>
            </a:r>
            <a:r>
              <a:rPr lang="zh-TW" b="1">
                <a:solidFill>
                  <a:srgbClr val="FF0000"/>
                </a:solidFill>
              </a:rPr>
              <a:t>厚</a:t>
            </a:r>
            <a:r>
              <a:rPr lang="zh-TW"/>
              <a:t>的</a:t>
            </a:r>
            <a:r>
              <a:rPr lang="zh-TW" sz="2800"/>
              <a:t>。</a:t>
            </a:r>
            <a:endParaRPr sz="2800"/>
          </a:p>
        </p:txBody>
      </p:sp>
      <p:pic>
        <p:nvPicPr>
          <p:cNvPr id="116" name="Google Shape;116;p5" descr="狗狗攻略】毛孩只跟老爸媽不跟你10招教你重奪老大地位"/>
          <p:cNvPicPr preferRelativeResize="0"/>
          <p:nvPr/>
        </p:nvPicPr>
        <p:blipFill rotWithShape="1">
          <a:blip r:embed="rId3">
            <a:alphaModFix/>
          </a:blip>
          <a:srcRect/>
          <a:stretch/>
        </p:blipFill>
        <p:spPr>
          <a:xfrm>
            <a:off x="2967355" y="2416803"/>
            <a:ext cx="6511925" cy="434463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有趣</a:t>
            </a:r>
            <a:r>
              <a:rPr lang="zh-TW"/>
              <a:t> adj.</a:t>
            </a:r>
            <a:endParaRPr/>
          </a:p>
        </p:txBody>
      </p:sp>
      <p:sp>
        <p:nvSpPr>
          <p:cNvPr id="536" name="Google Shape;536;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他觉得</a:t>
            </a:r>
            <a:r>
              <a:rPr lang="zh-TW" sz="2800"/>
              <a:t>她做的梦</a:t>
            </a:r>
            <a:r>
              <a:rPr lang="zh-TW"/>
              <a:t>很</a:t>
            </a:r>
            <a:r>
              <a:rPr lang="zh-TW" sz="2800" b="1">
                <a:solidFill>
                  <a:srgbClr val="FF0000"/>
                </a:solidFill>
              </a:rPr>
              <a:t>有趣</a:t>
            </a:r>
            <a:r>
              <a:rPr lang="zh-TW" sz="2800"/>
              <a:t>，</a:t>
            </a:r>
            <a:r>
              <a:rPr lang="zh-TW"/>
              <a:t>值得记录</a:t>
            </a:r>
            <a:r>
              <a:rPr lang="zh-TW" sz="2800"/>
              <a:t>下来。</a:t>
            </a:r>
            <a:endParaRPr sz="2800"/>
          </a:p>
        </p:txBody>
      </p:sp>
      <p:pic>
        <p:nvPicPr>
          <p:cNvPr id="537" name="Google Shape;537;p51" descr="人为什么会做梦？做梦是好是坏？常做3种怪梦，是身体的求救信号|怪梦|疾病|哺乳动物_新浪新闻"/>
          <p:cNvPicPr preferRelativeResize="0"/>
          <p:nvPr/>
        </p:nvPicPr>
        <p:blipFill rotWithShape="1">
          <a:blip r:embed="rId3">
            <a:alphaModFix/>
          </a:blip>
          <a:srcRect/>
          <a:stretch/>
        </p:blipFill>
        <p:spPr>
          <a:xfrm>
            <a:off x="3800466" y="3086100"/>
            <a:ext cx="4572000" cy="3429000"/>
          </a:xfrm>
          <a:prstGeom prst="rect">
            <a:avLst/>
          </a:prstGeom>
          <a:noFill/>
          <a:ln>
            <a:noFill/>
          </a:ln>
        </p:spPr>
      </p:pic>
      <p:sp>
        <p:nvSpPr>
          <p:cNvPr id="538" name="Google Shape;538;p51"/>
          <p:cNvSpPr txBox="1"/>
          <p:nvPr/>
        </p:nvSpPr>
        <p:spPr>
          <a:xfrm>
            <a:off x="2925901" y="2597220"/>
            <a:ext cx="63402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a:solidFill>
                  <a:schemeClr val="dk1"/>
                </a:solidFill>
                <a:latin typeface="Arial"/>
                <a:ea typeface="Arial"/>
                <a:cs typeface="Arial"/>
                <a:sym typeface="Arial"/>
              </a:rPr>
              <a:t>你</a:t>
            </a:r>
            <a:r>
              <a:rPr lang="zh-TW" sz="4000">
                <a:solidFill>
                  <a:schemeClr val="dk1"/>
                </a:solidFill>
              </a:rPr>
              <a:t>们</a:t>
            </a:r>
            <a:r>
              <a:rPr lang="zh-TW" sz="4000">
                <a:solidFill>
                  <a:schemeClr val="dk1"/>
                </a:solidFill>
                <a:latin typeface="Arial"/>
                <a:ea typeface="Arial"/>
                <a:cs typeface="Arial"/>
                <a:sym typeface="Arial"/>
              </a:rPr>
              <a:t>做过什么</a:t>
            </a:r>
            <a:r>
              <a:rPr lang="zh-TW" sz="4000" b="1">
                <a:solidFill>
                  <a:srgbClr val="FF0000"/>
                </a:solidFill>
              </a:rPr>
              <a:t>有趣</a:t>
            </a:r>
            <a:r>
              <a:rPr lang="zh-TW" sz="4000">
                <a:solidFill>
                  <a:schemeClr val="dk1"/>
                </a:solidFill>
                <a:latin typeface="Arial"/>
                <a:ea typeface="Arial"/>
                <a:cs typeface="Arial"/>
                <a:sym typeface="Arial"/>
              </a:rPr>
              <a:t>的梦？</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开心</a:t>
            </a:r>
            <a:r>
              <a:rPr lang="zh-TW"/>
              <a:t> adj.</a:t>
            </a:r>
            <a:endParaRPr/>
          </a:p>
        </p:txBody>
      </p:sp>
      <p:sp>
        <p:nvSpPr>
          <p:cNvPr id="544" name="Google Shape;544;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老板</a:t>
            </a:r>
            <a:r>
              <a:rPr lang="zh-TW" sz="2800"/>
              <a:t>让我们负责</a:t>
            </a:r>
            <a:r>
              <a:rPr lang="zh-TW"/>
              <a:t>这么一个大项目，我们</a:t>
            </a:r>
            <a:r>
              <a:rPr lang="zh-TW" sz="2800"/>
              <a:t>应该</a:t>
            </a:r>
            <a:r>
              <a:rPr lang="zh-TW"/>
              <a:t>感到</a:t>
            </a:r>
            <a:r>
              <a:rPr lang="zh-TW" sz="2800" b="1">
                <a:solidFill>
                  <a:srgbClr val="FF0000"/>
                </a:solidFill>
              </a:rPr>
              <a:t>开心</a:t>
            </a:r>
            <a:r>
              <a:rPr lang="zh-TW"/>
              <a:t>才对</a:t>
            </a:r>
            <a:r>
              <a:rPr lang="zh-TW" sz="2800"/>
              <a:t>。</a:t>
            </a:r>
            <a:endParaRPr sz="2800"/>
          </a:p>
        </p:txBody>
      </p:sp>
      <p:pic>
        <p:nvPicPr>
          <p:cNvPr id="545" name="Google Shape;545;p52" descr="簡報力也是溝通力做好簡報的10個秘訣| 職場| 投影片| 大紀元"/>
          <p:cNvPicPr preferRelativeResize="0"/>
          <p:nvPr/>
        </p:nvPicPr>
        <p:blipFill rotWithShape="1">
          <a:blip r:embed="rId3">
            <a:alphaModFix/>
          </a:blip>
          <a:srcRect/>
          <a:stretch/>
        </p:blipFill>
        <p:spPr>
          <a:xfrm>
            <a:off x="3110874" y="2730947"/>
            <a:ext cx="5970252" cy="398265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开心</a:t>
            </a:r>
            <a:r>
              <a:rPr lang="zh-TW"/>
              <a:t> adj.</a:t>
            </a:r>
            <a:endParaRPr/>
          </a:p>
        </p:txBody>
      </p:sp>
      <p:sp>
        <p:nvSpPr>
          <p:cNvPr id="552" name="Google Shape;552;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看蜡笔小新能让我</a:t>
            </a:r>
            <a:r>
              <a:rPr lang="zh-TW"/>
              <a:t>感到</a:t>
            </a:r>
            <a:r>
              <a:rPr lang="zh-TW" sz="2800" b="1">
                <a:solidFill>
                  <a:srgbClr val="FF0000"/>
                </a:solidFill>
              </a:rPr>
              <a:t>开心</a:t>
            </a:r>
            <a:r>
              <a:rPr lang="zh-TW" sz="2800"/>
              <a:t>。</a:t>
            </a:r>
            <a:endParaRPr sz="2800"/>
          </a:p>
        </p:txBody>
      </p:sp>
      <p:pic>
        <p:nvPicPr>
          <p:cNvPr id="553" name="Google Shape;553;p53" descr="channel蠟筆小新 - YouTube"/>
          <p:cNvPicPr preferRelativeResize="0"/>
          <p:nvPr/>
        </p:nvPicPr>
        <p:blipFill rotWithShape="1">
          <a:blip r:embed="rId3">
            <a:alphaModFix/>
          </a:blip>
          <a:srcRect/>
          <a:stretch/>
        </p:blipFill>
        <p:spPr>
          <a:xfrm>
            <a:off x="6321425" y="1670635"/>
            <a:ext cx="5032375" cy="50323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开心</a:t>
            </a:r>
            <a:r>
              <a:rPr lang="zh-TW"/>
              <a:t> adj.</a:t>
            </a:r>
            <a:endParaRPr/>
          </a:p>
        </p:txBody>
      </p:sp>
      <p:sp>
        <p:nvSpPr>
          <p:cNvPr id="560" name="Google Shape;560;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你最近遇到什么</a:t>
            </a:r>
            <a:r>
              <a:rPr lang="zh-TW"/>
              <a:t>让人</a:t>
            </a:r>
            <a:r>
              <a:rPr lang="zh-TW" sz="2800" b="1">
                <a:solidFill>
                  <a:srgbClr val="FF0000"/>
                </a:solidFill>
              </a:rPr>
              <a:t>开心</a:t>
            </a:r>
            <a:r>
              <a:rPr lang="zh-TW" sz="2800"/>
              <a:t>的事？</a:t>
            </a:r>
            <a:endParaRPr sz="2800"/>
          </a:p>
        </p:txBody>
      </p:sp>
      <p:pic>
        <p:nvPicPr>
          <p:cNvPr id="561" name="Google Shape;561;p54" descr="亭亭的秘密基地: 寒假怎麼過"/>
          <p:cNvPicPr preferRelativeResize="0"/>
          <p:nvPr/>
        </p:nvPicPr>
        <p:blipFill rotWithShape="1">
          <a:blip r:embed="rId3">
            <a:alphaModFix/>
          </a:blip>
          <a:srcRect/>
          <a:stretch/>
        </p:blipFill>
        <p:spPr>
          <a:xfrm>
            <a:off x="3305175" y="2597280"/>
            <a:ext cx="5035397" cy="426072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567" name="Google Shape;567;p55"/>
          <p:cNvSpPr txBox="1">
            <a:spLocks noGrp="1"/>
          </p:cNvSpPr>
          <p:nvPr>
            <p:ph type="body" idx="1"/>
          </p:nvPr>
        </p:nvSpPr>
        <p:spPr>
          <a:xfrm>
            <a:off x="0" y="1825625"/>
            <a:ext cx="121920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小组讨论:</a:t>
            </a:r>
            <a:br>
              <a:rPr lang="zh-TW"/>
            </a:br>
            <a:r>
              <a:rPr lang="zh-TW"/>
              <a:t>请分享一个你觉得能让人</a:t>
            </a:r>
            <a:r>
              <a:rPr lang="zh-TW" b="1">
                <a:solidFill>
                  <a:srgbClr val="FF0000"/>
                </a:solidFill>
              </a:rPr>
              <a:t>吃惊</a:t>
            </a:r>
            <a:r>
              <a:rPr lang="zh-TW"/>
              <a:t>或者</a:t>
            </a:r>
            <a:r>
              <a:rPr lang="zh-TW" b="1">
                <a:solidFill>
                  <a:srgbClr val="FF0000"/>
                </a:solidFill>
              </a:rPr>
              <a:t>开心</a:t>
            </a:r>
            <a:r>
              <a:rPr lang="zh-TW"/>
              <a:t>的视频。</a:t>
            </a:r>
            <a:endParaRPr/>
          </a:p>
        </p:txBody>
      </p:sp>
      <p:pic>
        <p:nvPicPr>
          <p:cNvPr id="568" name="Google Shape;568;p55" descr="亭亭的秘密基地: 寒假怎麼過"/>
          <p:cNvPicPr preferRelativeResize="0"/>
          <p:nvPr/>
        </p:nvPicPr>
        <p:blipFill rotWithShape="1">
          <a:blip r:embed="rId3">
            <a:alphaModFix/>
          </a:blip>
          <a:srcRect/>
          <a:stretch/>
        </p:blipFill>
        <p:spPr>
          <a:xfrm>
            <a:off x="8294270" y="3429000"/>
            <a:ext cx="3413185" cy="2888080"/>
          </a:xfrm>
          <a:prstGeom prst="rect">
            <a:avLst/>
          </a:prstGeom>
          <a:noFill/>
          <a:ln>
            <a:noFill/>
          </a:ln>
        </p:spPr>
      </p:pic>
      <p:pic>
        <p:nvPicPr>
          <p:cNvPr id="569" name="Google Shape;569;p55" descr="有趣的猫图片-有趣的猫带着贝雷帽和耳机素材-高清图片-摄影照片-寻图免费打包下载"/>
          <p:cNvPicPr preferRelativeResize="0"/>
          <p:nvPr/>
        </p:nvPicPr>
        <p:blipFill rotWithShape="1">
          <a:blip r:embed="rId4">
            <a:alphaModFix/>
          </a:blip>
          <a:srcRect/>
          <a:stretch/>
        </p:blipFill>
        <p:spPr>
          <a:xfrm>
            <a:off x="4459287" y="3063875"/>
            <a:ext cx="3273425" cy="3429000"/>
          </a:xfrm>
          <a:prstGeom prst="rect">
            <a:avLst/>
          </a:prstGeom>
          <a:noFill/>
          <a:ln>
            <a:noFill/>
          </a:ln>
        </p:spPr>
      </p:pic>
      <p:pic>
        <p:nvPicPr>
          <p:cNvPr id="570" name="Google Shape;570;p55" descr="吃驚表情包PSD圖案素材免費下載，圖片尺寸1500 × 1500px - Lovepik"/>
          <p:cNvPicPr preferRelativeResize="0"/>
          <p:nvPr/>
        </p:nvPicPr>
        <p:blipFill rotWithShape="1">
          <a:blip r:embed="rId5">
            <a:alphaModFix/>
          </a:blip>
          <a:srcRect/>
          <a:stretch/>
        </p:blipFill>
        <p:spPr>
          <a:xfrm>
            <a:off x="901865" y="3300663"/>
            <a:ext cx="3429000" cy="3429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576" name="Google Shape;576;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P2</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继续</a:t>
            </a:r>
            <a:r>
              <a:rPr lang="zh-TW"/>
              <a:t> v.</a:t>
            </a:r>
            <a:endParaRPr/>
          </a:p>
        </p:txBody>
      </p:sp>
      <p:sp>
        <p:nvSpPr>
          <p:cNvPr id="582" name="Google Shape;582;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虽然</a:t>
            </a:r>
            <a:r>
              <a:rPr lang="zh-TW" sz="2800"/>
              <a:t>她</a:t>
            </a:r>
            <a:r>
              <a:rPr lang="zh-TW"/>
              <a:t>已经被这所</a:t>
            </a:r>
            <a:r>
              <a:rPr lang="zh-TW" sz="2800"/>
              <a:t>学校拒绝</a:t>
            </a:r>
            <a:r>
              <a:rPr lang="zh-TW"/>
              <a:t>过</a:t>
            </a:r>
            <a:r>
              <a:rPr lang="zh-TW" sz="2800"/>
              <a:t>两次，</a:t>
            </a:r>
            <a:r>
              <a:rPr lang="zh-TW"/>
              <a:t>但是她还会</a:t>
            </a:r>
            <a:r>
              <a:rPr lang="zh-TW" sz="2800" b="1">
                <a:solidFill>
                  <a:srgbClr val="FF0000"/>
                </a:solidFill>
              </a:rPr>
              <a:t>继续</a:t>
            </a:r>
            <a:r>
              <a:rPr lang="zh-TW"/>
              <a:t>提交申请表</a:t>
            </a:r>
            <a:r>
              <a:rPr lang="zh-TW" sz="2800"/>
              <a:t>。</a:t>
            </a:r>
            <a:endParaRPr sz="2800"/>
          </a:p>
        </p:txBody>
      </p:sp>
      <p:pic>
        <p:nvPicPr>
          <p:cNvPr id="583" name="Google Shape;583;p57" descr="申請圖片素材, 申請PNG背景圖案免費下載- Lovepik"/>
          <p:cNvPicPr preferRelativeResize="0"/>
          <p:nvPr/>
        </p:nvPicPr>
        <p:blipFill rotWithShape="1">
          <a:blip r:embed="rId3">
            <a:alphaModFix/>
          </a:blip>
          <a:srcRect b="19424"/>
          <a:stretch/>
        </p:blipFill>
        <p:spPr>
          <a:xfrm>
            <a:off x="3979657" y="3238342"/>
            <a:ext cx="4232685" cy="322412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继续</a:t>
            </a:r>
            <a:r>
              <a:rPr lang="zh-TW"/>
              <a:t> v.</a:t>
            </a:r>
            <a:endParaRPr/>
          </a:p>
        </p:txBody>
      </p:sp>
      <p:sp>
        <p:nvSpPr>
          <p:cNvPr id="589" name="Google Shape;589;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她</a:t>
            </a:r>
            <a:r>
              <a:rPr lang="zh-TW"/>
              <a:t>下课后会</a:t>
            </a:r>
            <a:r>
              <a:rPr lang="zh-TW" sz="2800" b="1">
                <a:solidFill>
                  <a:srgbClr val="FF0000"/>
                </a:solidFill>
              </a:rPr>
              <a:t>继续</a:t>
            </a:r>
            <a:r>
              <a:rPr lang="zh-TW"/>
              <a:t>打</a:t>
            </a:r>
            <a:r>
              <a:rPr lang="zh-TW" sz="2800"/>
              <a:t>游戏。</a:t>
            </a:r>
            <a:endParaRPr sz="2800"/>
          </a:p>
        </p:txBody>
      </p:sp>
      <p:pic>
        <p:nvPicPr>
          <p:cNvPr id="590" name="Google Shape;590;p58" descr="兒子愛打電動，卻從不沉迷！」資深遊戲策劃師2招教出超自律孩子，台灣家長都該學這課-風傳媒"/>
          <p:cNvPicPr preferRelativeResize="0"/>
          <p:nvPr/>
        </p:nvPicPr>
        <p:blipFill rotWithShape="1">
          <a:blip r:embed="rId3">
            <a:alphaModFix/>
          </a:blip>
          <a:srcRect/>
          <a:stretch/>
        </p:blipFill>
        <p:spPr>
          <a:xfrm>
            <a:off x="2989384" y="2780526"/>
            <a:ext cx="5709138" cy="380371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继续</a:t>
            </a:r>
            <a:r>
              <a:rPr lang="zh-TW"/>
              <a:t> v.</a:t>
            </a:r>
            <a:endParaRPr/>
          </a:p>
        </p:txBody>
      </p:sp>
      <p:sp>
        <p:nvSpPr>
          <p:cNvPr id="596" name="Google Shape;596;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有什么事情你昨晚没做完，今晚还要</a:t>
            </a:r>
            <a:r>
              <a:rPr lang="zh-TW" b="1">
                <a:solidFill>
                  <a:srgbClr val="FF0000"/>
                </a:solidFill>
              </a:rPr>
              <a:t>继续</a:t>
            </a:r>
            <a:r>
              <a:rPr lang="zh-TW"/>
              <a:t>做的？</a:t>
            </a:r>
            <a:endParaRPr sz="2800"/>
          </a:p>
        </p:txBody>
      </p:sp>
      <p:pic>
        <p:nvPicPr>
          <p:cNvPr id="597" name="Google Shape;597;p59" descr="民主黨成功爭取九巴「計劃」開辦青衣來往港島東路線 + 個人意見 - 香港巴士討論 (B2) - hkitalk.net 香港交通資訊網 ..."/>
          <p:cNvPicPr preferRelativeResize="0"/>
          <p:nvPr/>
        </p:nvPicPr>
        <p:blipFill rotWithShape="1">
          <a:blip r:embed="rId3">
            <a:alphaModFix/>
          </a:blip>
          <a:srcRect/>
          <a:stretch/>
        </p:blipFill>
        <p:spPr>
          <a:xfrm>
            <a:off x="2887579" y="2370221"/>
            <a:ext cx="5807242" cy="435543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由</a:t>
            </a:r>
            <a:r>
              <a:rPr lang="zh-TW"/>
              <a:t> prep.</a:t>
            </a:r>
            <a:endParaRPr/>
          </a:p>
        </p:txBody>
      </p:sp>
      <p:sp>
        <p:nvSpPr>
          <p:cNvPr id="603" name="Google Shape;603;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引出</a:t>
            </a:r>
            <a:r>
              <a:rPr lang="zh-TW">
                <a:solidFill>
                  <a:srgbClr val="0000FF"/>
                </a:solidFill>
              </a:rPr>
              <a:t>负责</a:t>
            </a:r>
            <a:r>
              <a:rPr lang="zh-TW"/>
              <a:t>做某事的</a:t>
            </a:r>
            <a:r>
              <a:rPr lang="zh-TW">
                <a:solidFill>
                  <a:srgbClr val="0000FF"/>
                </a:solidFill>
              </a:rPr>
              <a:t>人</a:t>
            </a:r>
            <a:r>
              <a:rPr lang="zh-TW"/>
              <a:t>。</a:t>
            </a:r>
            <a:endParaRPr/>
          </a:p>
          <a:p>
            <a:pPr marL="685800" lvl="1" indent="-317500" algn="l" rtl="0">
              <a:lnSpc>
                <a:spcPct val="90000"/>
              </a:lnSpc>
              <a:spcBef>
                <a:spcPts val="0"/>
              </a:spcBef>
              <a:spcAft>
                <a:spcPts val="0"/>
              </a:spcAft>
              <a:buClr>
                <a:schemeClr val="dk1"/>
              </a:buClr>
              <a:buSzPts val="3200"/>
              <a:buChar char="•"/>
            </a:pPr>
            <a:r>
              <a:rPr lang="zh-TW" sz="2800"/>
              <a:t>这件事情必须</a:t>
            </a:r>
            <a:r>
              <a:rPr lang="zh-TW" sz="2800" b="1">
                <a:solidFill>
                  <a:srgbClr val="FF0000"/>
                </a:solidFill>
              </a:rPr>
              <a:t>由</a:t>
            </a:r>
            <a:r>
              <a:rPr lang="zh-TW" sz="2800"/>
              <a:t>我来做。</a:t>
            </a:r>
            <a:endParaRPr sz="2800"/>
          </a:p>
          <a:p>
            <a:pPr marL="685800" lvl="1" indent="-317500" algn="l" rtl="0">
              <a:lnSpc>
                <a:spcPct val="90000"/>
              </a:lnSpc>
              <a:spcBef>
                <a:spcPts val="0"/>
              </a:spcBef>
              <a:spcAft>
                <a:spcPts val="0"/>
              </a:spcAft>
              <a:buClr>
                <a:schemeClr val="dk1"/>
              </a:buClr>
              <a:buSzPts val="3200"/>
              <a:buChar char="•"/>
            </a:pPr>
            <a:r>
              <a:rPr lang="zh-TW" sz="2800"/>
              <a:t>这件事情必须</a:t>
            </a:r>
            <a:r>
              <a:rPr lang="zh-TW" sz="2800" b="1">
                <a:solidFill>
                  <a:srgbClr val="FF0000"/>
                </a:solidFill>
              </a:rPr>
              <a:t>由</a:t>
            </a:r>
            <a:r>
              <a:rPr lang="zh-TW" sz="2800"/>
              <a:t>他负责。</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厚</a:t>
            </a:r>
            <a:r>
              <a:rPr lang="zh-TW"/>
              <a:t> adj.	(薄báo)</a:t>
            </a:r>
            <a:endParaRPr/>
          </a:p>
        </p:txBody>
      </p:sp>
      <p:sp>
        <p:nvSpPr>
          <p:cNvPr id="123" name="Google Shape;12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小组讨论：如果你是一位导演，你要让两位主角表现出深</a:t>
            </a:r>
            <a:r>
              <a:rPr lang="zh-TW" b="1">
                <a:solidFill>
                  <a:srgbClr val="FF0000"/>
                </a:solidFill>
              </a:rPr>
              <a:t>厚</a:t>
            </a:r>
            <a:r>
              <a:rPr lang="zh-TW"/>
              <a:t>的友谊，你会安排他们做什么动作？</a:t>
            </a:r>
            <a:endParaRPr sz="2800"/>
          </a:p>
        </p:txBody>
      </p:sp>
      <p:pic>
        <p:nvPicPr>
          <p:cNvPr id="124" name="Google Shape;124;p6" descr="One Piece: Two Years Later/#1682222 - Zerochan"/>
          <p:cNvPicPr preferRelativeResize="0"/>
          <p:nvPr/>
        </p:nvPicPr>
        <p:blipFill rotWithShape="1">
          <a:blip r:embed="rId3">
            <a:alphaModFix/>
          </a:blip>
          <a:srcRect t="7335" b="9267"/>
          <a:stretch/>
        </p:blipFill>
        <p:spPr>
          <a:xfrm>
            <a:off x="6779176" y="2807074"/>
            <a:ext cx="4168850" cy="379947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由</a:t>
            </a:r>
            <a:r>
              <a:rPr lang="zh-TW"/>
              <a:t> prep.</a:t>
            </a:r>
            <a:endParaRPr/>
          </a:p>
        </p:txBody>
      </p:sp>
      <p:sp>
        <p:nvSpPr>
          <p:cNvPr id="609" name="Google Shape;609;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这部舞台剧</a:t>
            </a:r>
            <a:r>
              <a:rPr lang="zh-TW" sz="2800" b="1">
                <a:solidFill>
                  <a:srgbClr val="FF0000"/>
                </a:solidFill>
              </a:rPr>
              <a:t>由</a:t>
            </a:r>
            <a:r>
              <a:rPr lang="zh-TW"/>
              <a:t>乐欣编写剧本</a:t>
            </a:r>
            <a:r>
              <a:rPr lang="zh-TW" sz="2800"/>
              <a:t>，</a:t>
            </a:r>
            <a:r>
              <a:rPr lang="zh-TW"/>
              <a:t>并且</a:t>
            </a:r>
            <a:r>
              <a:rPr lang="zh-TW" b="1">
                <a:solidFill>
                  <a:srgbClr val="FF0000"/>
                </a:solidFill>
              </a:rPr>
              <a:t>由</a:t>
            </a:r>
            <a:r>
              <a:rPr lang="zh-TW" sz="2800"/>
              <a:t>我</a:t>
            </a:r>
            <a:r>
              <a:rPr lang="zh-TW"/>
              <a:t>和小琳上台演出</a:t>
            </a:r>
            <a:r>
              <a:rPr lang="zh-TW" sz="2800"/>
              <a:t>。</a:t>
            </a:r>
            <a:endParaRPr sz="2800"/>
          </a:p>
        </p:txBody>
      </p:sp>
      <p:pic>
        <p:nvPicPr>
          <p:cNvPr id="610" name="Google Shape;610;p61" descr="坐在书桌和写剧本的妇女向量例证. 插画包括有设计, 文书工作, 减速火箭, 社论, 小说, 撰稿人- 154496424"/>
          <p:cNvPicPr preferRelativeResize="0"/>
          <p:nvPr/>
        </p:nvPicPr>
        <p:blipFill rotWithShape="1">
          <a:blip r:embed="rId3">
            <a:alphaModFix/>
          </a:blip>
          <a:srcRect t="13814" b="18386"/>
          <a:stretch/>
        </p:blipFill>
        <p:spPr>
          <a:xfrm>
            <a:off x="194872" y="3025932"/>
            <a:ext cx="5167401" cy="3698631"/>
          </a:xfrm>
          <a:prstGeom prst="rect">
            <a:avLst/>
          </a:prstGeom>
          <a:noFill/>
          <a:ln>
            <a:noFill/>
          </a:ln>
        </p:spPr>
      </p:pic>
      <p:pic>
        <p:nvPicPr>
          <p:cNvPr id="611" name="Google Shape;611;p61" descr="表演演戲圖標免摳矢量插畫素材SVG圖案素材免費下載，圖片尺寸1000 × 1000px - Lovepik"/>
          <p:cNvPicPr preferRelativeResize="0"/>
          <p:nvPr/>
        </p:nvPicPr>
        <p:blipFill rotWithShape="1">
          <a:blip r:embed="rId4">
            <a:alphaModFix/>
          </a:blip>
          <a:srcRect t="28717" b="20849"/>
          <a:stretch/>
        </p:blipFill>
        <p:spPr>
          <a:xfrm>
            <a:off x="5334000" y="3265792"/>
            <a:ext cx="6858000" cy="345877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由</a:t>
            </a:r>
            <a:r>
              <a:rPr lang="zh-TW"/>
              <a:t> prep.</a:t>
            </a:r>
            <a:endParaRPr/>
          </a:p>
        </p:txBody>
      </p:sp>
      <p:sp>
        <p:nvSpPr>
          <p:cNvPr id="617" name="Google Shape;617;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这</a:t>
            </a:r>
            <a:r>
              <a:rPr lang="zh-TW"/>
              <a:t>家</a:t>
            </a:r>
            <a:r>
              <a:rPr lang="zh-TW" sz="2800"/>
              <a:t>公司的薪水都是</a:t>
            </a:r>
            <a:r>
              <a:rPr lang="zh-TW" sz="2800" b="1">
                <a:solidFill>
                  <a:srgbClr val="FF0000"/>
                </a:solidFill>
              </a:rPr>
              <a:t>由</a:t>
            </a:r>
            <a:r>
              <a:rPr lang="zh-TW" sz="2800"/>
              <a:t>老板亲自发</a:t>
            </a:r>
            <a:r>
              <a:rPr lang="zh-TW"/>
              <a:t>到员工手上</a:t>
            </a:r>
            <a:r>
              <a:rPr lang="zh-TW" sz="2800"/>
              <a:t>的。</a:t>
            </a:r>
            <a:endParaRPr sz="2800"/>
          </a:p>
        </p:txBody>
      </p:sp>
      <p:pic>
        <p:nvPicPr>
          <p:cNvPr id="618" name="Google Shape;618;p62" descr="面試不敢開薪水？專家教你勇敢談「薪事」：3段職涯，3種思考｜天下雜誌"/>
          <p:cNvPicPr preferRelativeResize="0"/>
          <p:nvPr/>
        </p:nvPicPr>
        <p:blipFill rotWithShape="1">
          <a:blip r:embed="rId3">
            <a:alphaModFix/>
          </a:blip>
          <a:srcRect/>
          <a:stretch/>
        </p:blipFill>
        <p:spPr>
          <a:xfrm>
            <a:off x="2548032" y="2582779"/>
            <a:ext cx="6211257" cy="416138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由</a:t>
            </a:r>
            <a:r>
              <a:rPr lang="zh-TW"/>
              <a:t> prep.</a:t>
            </a:r>
            <a:endParaRPr/>
          </a:p>
        </p:txBody>
      </p:sp>
      <p:sp>
        <p:nvSpPr>
          <p:cNvPr id="624" name="Google Shape;624;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《哈利波特》</a:t>
            </a:r>
            <a:r>
              <a:rPr lang="zh-TW" sz="2800" b="1">
                <a:solidFill>
                  <a:srgbClr val="FF0000"/>
                </a:solidFill>
              </a:rPr>
              <a:t>由</a:t>
            </a:r>
            <a:r>
              <a:rPr lang="zh-TW"/>
              <a:t>J·K·罗琳书写</a:t>
            </a:r>
            <a:r>
              <a:rPr lang="zh-TW" sz="2800"/>
              <a:t>，</a:t>
            </a:r>
            <a:r>
              <a:rPr lang="zh-TW"/>
              <a:t>并且</a:t>
            </a:r>
            <a:r>
              <a:rPr lang="zh-TW" b="1">
                <a:solidFill>
                  <a:srgbClr val="FF0000"/>
                </a:solidFill>
              </a:rPr>
              <a:t>由</a:t>
            </a:r>
            <a:r>
              <a:rPr lang="zh-TW"/>
              <a:t>布鲁姆斯伯里出版社发行</a:t>
            </a:r>
            <a:r>
              <a:rPr lang="zh-TW" sz="2800"/>
              <a:t>。</a:t>
            </a:r>
            <a:endParaRPr sz="2800"/>
          </a:p>
        </p:txBody>
      </p:sp>
      <p:pic>
        <p:nvPicPr>
          <p:cNvPr id="625" name="Google Shape;625;p63" descr="寫書的女人-插圖素材[22548594] - PIXTA圖庫"/>
          <p:cNvPicPr preferRelativeResize="0"/>
          <p:nvPr/>
        </p:nvPicPr>
        <p:blipFill rotWithShape="1">
          <a:blip r:embed="rId3">
            <a:alphaModFix/>
          </a:blip>
          <a:srcRect/>
          <a:stretch/>
        </p:blipFill>
        <p:spPr>
          <a:xfrm>
            <a:off x="7029015" y="3002647"/>
            <a:ext cx="3497424" cy="3637321"/>
          </a:xfrm>
          <a:prstGeom prst="rect">
            <a:avLst/>
          </a:prstGeom>
          <a:noFill/>
          <a:ln>
            <a:noFill/>
          </a:ln>
        </p:spPr>
      </p:pic>
      <p:pic>
        <p:nvPicPr>
          <p:cNvPr id="626" name="Google Shape;626;p63" descr="美國】解剖15家小型出版商成功經驗- 扎誌- udn部落格"/>
          <p:cNvPicPr preferRelativeResize="0"/>
          <p:nvPr/>
        </p:nvPicPr>
        <p:blipFill rotWithShape="1">
          <a:blip r:embed="rId4">
            <a:alphaModFix/>
          </a:blip>
          <a:srcRect/>
          <a:stretch/>
        </p:blipFill>
        <p:spPr>
          <a:xfrm>
            <a:off x="2010199" y="2906168"/>
            <a:ext cx="4581525" cy="37338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讨论</a:t>
            </a:r>
            <a:r>
              <a:rPr lang="zh-TW"/>
              <a:t> v.</a:t>
            </a:r>
            <a:endParaRPr/>
          </a:p>
        </p:txBody>
      </p:sp>
      <p:sp>
        <p:nvSpPr>
          <p:cNvPr id="632" name="Google Shape;632;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关于男女主角的感情线，编剧们已经严肃地</a:t>
            </a:r>
            <a:r>
              <a:rPr lang="zh-TW" sz="2800" b="1">
                <a:solidFill>
                  <a:srgbClr val="FF0000"/>
                </a:solidFill>
              </a:rPr>
              <a:t>讨论</a:t>
            </a:r>
            <a:r>
              <a:rPr lang="zh-TW" sz="2800"/>
              <a:t>了</a:t>
            </a:r>
            <a:r>
              <a:rPr lang="zh-TW"/>
              <a:t>好几天</a:t>
            </a:r>
            <a:r>
              <a:rPr lang="zh-TW" sz="2800"/>
              <a:t>。</a:t>
            </a:r>
            <a:endParaRPr sz="2800"/>
          </a:p>
        </p:txBody>
      </p:sp>
      <p:pic>
        <p:nvPicPr>
          <p:cNvPr id="633" name="Google Shape;633;p64" descr="討論-插圖素材[48626545] - PIXTA圖庫"/>
          <p:cNvPicPr preferRelativeResize="0"/>
          <p:nvPr/>
        </p:nvPicPr>
        <p:blipFill rotWithShape="1">
          <a:blip r:embed="rId3">
            <a:alphaModFix/>
          </a:blip>
          <a:srcRect t="13971" b="13968"/>
          <a:stretch/>
        </p:blipFill>
        <p:spPr>
          <a:xfrm>
            <a:off x="2695074" y="2586633"/>
            <a:ext cx="5839326" cy="437609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2c1b6e60c96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讨论</a:t>
            </a:r>
            <a:r>
              <a:rPr lang="zh-TW"/>
              <a:t> v.</a:t>
            </a:r>
            <a:endParaRPr/>
          </a:p>
        </p:txBody>
      </p:sp>
      <p:sp>
        <p:nvSpPr>
          <p:cNvPr id="639" name="Google Shape;639;g2c1b6e60c96_0_12"/>
          <p:cNvSpPr txBox="1"/>
          <p:nvPr/>
        </p:nvSpPr>
        <p:spPr>
          <a:xfrm>
            <a:off x="2201700" y="3105750"/>
            <a:ext cx="7788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a:solidFill>
                  <a:schemeClr val="dk1"/>
                </a:solidFill>
                <a:latin typeface="Arial"/>
                <a:ea typeface="Arial"/>
                <a:cs typeface="Arial"/>
                <a:sym typeface="Arial"/>
              </a:rPr>
              <a:t>你最近</a:t>
            </a:r>
            <a:r>
              <a:rPr lang="zh-TW" sz="3600">
                <a:solidFill>
                  <a:schemeClr val="dk1"/>
                </a:solidFill>
              </a:rPr>
              <a:t>和家人/朋友</a:t>
            </a:r>
            <a:r>
              <a:rPr lang="zh-TW" sz="3600" b="1">
                <a:solidFill>
                  <a:srgbClr val="FF0000"/>
                </a:solidFill>
              </a:rPr>
              <a:t>讨论</a:t>
            </a:r>
            <a:r>
              <a:rPr lang="zh-TW" sz="3600">
                <a:solidFill>
                  <a:schemeClr val="dk1"/>
                </a:solidFill>
              </a:rPr>
              <a:t>过</a:t>
            </a:r>
            <a:r>
              <a:rPr lang="zh-TW" sz="3600">
                <a:solidFill>
                  <a:schemeClr val="dk1"/>
                </a:solidFill>
                <a:latin typeface="Arial"/>
                <a:ea typeface="Arial"/>
                <a:cs typeface="Arial"/>
                <a:sym typeface="Arial"/>
              </a:rPr>
              <a:t>什么</a:t>
            </a:r>
            <a:r>
              <a:rPr lang="zh-TW" sz="3600">
                <a:solidFill>
                  <a:schemeClr val="dk1"/>
                </a:solidFill>
              </a:rPr>
              <a:t>问题</a:t>
            </a:r>
            <a:r>
              <a:rPr lang="zh-TW" sz="3600">
                <a:solidFill>
                  <a:schemeClr val="dk1"/>
                </a:solidFill>
                <a:latin typeface="Arial"/>
                <a:ea typeface="Arial"/>
                <a:cs typeface="Arial"/>
                <a:sym typeface="Arial"/>
              </a:rPr>
              <a:t>?</a:t>
            </a:r>
            <a:endParaRPr sz="3600">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2c1b6e60c96_0_0"/>
          <p:cNvSpPr txBox="1"/>
          <p:nvPr/>
        </p:nvSpPr>
        <p:spPr>
          <a:xfrm>
            <a:off x="2988900" y="2910000"/>
            <a:ext cx="6214200" cy="103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TW" sz="5000">
                <a:solidFill>
                  <a:schemeClr val="dk1"/>
                </a:solidFill>
              </a:rPr>
              <a:t>操练课</a:t>
            </a:r>
            <a:endParaRPr sz="5000">
              <a:solidFill>
                <a:schemeClr val="dk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2c1b6e60c96_0_6"/>
          <p:cNvSpPr txBox="1"/>
          <p:nvPr/>
        </p:nvSpPr>
        <p:spPr>
          <a:xfrm>
            <a:off x="0" y="183925"/>
            <a:ext cx="12192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600">
                <a:solidFill>
                  <a:schemeClr val="dk1"/>
                </a:solidFill>
              </a:rPr>
              <a:t>京剧 / 演员 / 观众 / 厚 / 演出 / 大概 / 来自 / 遍 / 偶尔 / 吃惊</a:t>
            </a:r>
            <a:endParaRPr sz="3600">
              <a:solidFill>
                <a:schemeClr val="dk1"/>
              </a:solidFill>
              <a:latin typeface="Arial"/>
              <a:ea typeface="Arial"/>
              <a:cs typeface="Arial"/>
              <a:sym typeface="Arial"/>
            </a:endParaRPr>
          </a:p>
        </p:txBody>
      </p:sp>
      <p:sp>
        <p:nvSpPr>
          <p:cNvPr id="650" name="Google Shape;650;g2c1b6e60c96_0_6"/>
          <p:cNvSpPr txBox="1"/>
          <p:nvPr/>
        </p:nvSpPr>
        <p:spPr>
          <a:xfrm>
            <a:off x="289050" y="993200"/>
            <a:ext cx="11613900" cy="5633700"/>
          </a:xfrm>
          <a:prstGeom prst="rect">
            <a:avLst/>
          </a:prstGeom>
          <a:noFill/>
          <a:ln>
            <a:noFill/>
          </a:ln>
        </p:spPr>
        <p:txBody>
          <a:bodyPr spcFirstLastPara="1" wrap="square" lIns="91425" tIns="45700" rIns="91425" bIns="45700" anchor="t" anchorCtr="0">
            <a:spAutoFit/>
          </a:bodyPr>
          <a:lstStyle/>
          <a:p>
            <a:pPr marL="457200" marR="0" lvl="0" indent="-419100" algn="l" rtl="0">
              <a:spcBef>
                <a:spcPts val="0"/>
              </a:spcBef>
              <a:spcAft>
                <a:spcPts val="0"/>
              </a:spcAft>
              <a:buClr>
                <a:schemeClr val="dk1"/>
              </a:buClr>
              <a:buSzPts val="3000"/>
              <a:buFont typeface="Arial"/>
              <a:buAutoNum type="arabicPeriod"/>
            </a:pPr>
            <a:r>
              <a:rPr lang="zh-TW" sz="3000">
                <a:solidFill>
                  <a:schemeClr val="dk1"/>
                </a:solidFill>
              </a:rPr>
              <a:t>老师喜欢____日本的草莓。</a:t>
            </a:r>
            <a:endParaRPr sz="3000">
              <a:solidFill>
                <a:schemeClr val="dk1"/>
              </a:solidFill>
            </a:endParaRPr>
          </a:p>
          <a:p>
            <a:pPr marL="457200" marR="0" lvl="0" indent="-419100" algn="l" rtl="0">
              <a:spcBef>
                <a:spcPts val="0"/>
              </a:spcBef>
              <a:spcAft>
                <a:spcPts val="0"/>
              </a:spcAft>
              <a:buClr>
                <a:schemeClr val="dk1"/>
              </a:buClr>
              <a:buSzPts val="3000"/>
              <a:buAutoNum type="arabicPeriod"/>
            </a:pPr>
            <a:r>
              <a:rPr lang="zh-TW" sz="3000">
                <a:solidFill>
                  <a:schemeClr val="dk1"/>
                </a:solidFill>
              </a:rPr>
              <a:t>韩国有一个著名的歌剧团，演员会随机邀请____上台参与演出。</a:t>
            </a:r>
            <a:endParaRPr sz="3000">
              <a:solidFill>
                <a:schemeClr val="dk1"/>
              </a:solidFill>
            </a:endParaRPr>
          </a:p>
          <a:p>
            <a:pPr marL="457200" marR="0" lvl="0" indent="-419100" algn="l" rtl="0">
              <a:spcBef>
                <a:spcPts val="0"/>
              </a:spcBef>
              <a:spcAft>
                <a:spcPts val="0"/>
              </a:spcAft>
              <a:buClr>
                <a:schemeClr val="dk1"/>
              </a:buClr>
              <a:buSzPts val="3000"/>
              <a:buAutoNum type="arabicPeriod"/>
            </a:pPr>
            <a:r>
              <a:rPr lang="zh-TW" sz="3000">
                <a:solidFill>
                  <a:schemeClr val="dk1"/>
                </a:solidFill>
              </a:rPr>
              <a:t>那些演员突然脱掉自己的衣服，让我非常____。</a:t>
            </a:r>
            <a:endParaRPr sz="3000">
              <a:solidFill>
                <a:schemeClr val="dk1"/>
              </a:solidFill>
            </a:endParaRPr>
          </a:p>
          <a:p>
            <a:pPr marL="457200" marR="0" lvl="0" indent="-419100" algn="l" rtl="0">
              <a:spcBef>
                <a:spcPts val="0"/>
              </a:spcBef>
              <a:spcAft>
                <a:spcPts val="0"/>
              </a:spcAft>
              <a:buClr>
                <a:schemeClr val="dk1"/>
              </a:buClr>
              <a:buSzPts val="3000"/>
              <a:buAutoNum type="arabicPeriod"/>
            </a:pPr>
            <a:r>
              <a:rPr lang="zh-TW" sz="3000">
                <a:solidFill>
                  <a:schemeClr val="dk1"/>
                </a:solidFill>
              </a:rPr>
              <a:t>李炳宪是我最喜欢的韩国____，他主演的《阳光先生》我看了两遍。</a:t>
            </a:r>
            <a:endParaRPr sz="3000">
              <a:solidFill>
                <a:schemeClr val="dk1"/>
              </a:solidFill>
            </a:endParaRPr>
          </a:p>
          <a:p>
            <a:pPr marL="457200" marR="0" lvl="0" indent="-419100" algn="l" rtl="0">
              <a:spcBef>
                <a:spcPts val="0"/>
              </a:spcBef>
              <a:spcAft>
                <a:spcPts val="0"/>
              </a:spcAft>
              <a:buClr>
                <a:schemeClr val="dk1"/>
              </a:buClr>
              <a:buSzPts val="3000"/>
              <a:buAutoNum type="arabicPeriod"/>
            </a:pPr>
            <a:r>
              <a:rPr lang="zh-TW" sz="3000">
                <a:solidFill>
                  <a:schemeClr val="dk1"/>
                </a:solidFill>
              </a:rPr>
              <a:t>老师平常喜欢看日本的漫画，____也会看韩国的漫画。</a:t>
            </a:r>
            <a:endParaRPr sz="3000">
              <a:solidFill>
                <a:schemeClr val="dk1"/>
              </a:solidFill>
            </a:endParaRPr>
          </a:p>
          <a:p>
            <a:pPr marL="457200" marR="0" lvl="0" indent="-419100" algn="l" rtl="0">
              <a:spcBef>
                <a:spcPts val="0"/>
              </a:spcBef>
              <a:spcAft>
                <a:spcPts val="0"/>
              </a:spcAft>
              <a:buClr>
                <a:schemeClr val="dk1"/>
              </a:buClr>
              <a:buSzPts val="3000"/>
              <a:buFont typeface="Arial"/>
              <a:buAutoNum type="arabicPeriod"/>
            </a:pPr>
            <a:r>
              <a:rPr lang="zh-TW" sz="3000">
                <a:solidFill>
                  <a:schemeClr val="dk1"/>
                </a:solidFill>
              </a:rPr>
              <a:t>《神隐少女》的剧情我几乎倒背如流，因为我已经看过五、六____了。</a:t>
            </a:r>
            <a:endParaRPr sz="3000">
              <a:solidFill>
                <a:schemeClr val="dk1"/>
              </a:solidFill>
            </a:endParaRPr>
          </a:p>
          <a:p>
            <a:pPr marL="457200" marR="0" lvl="0" indent="-419100" algn="l" rtl="0">
              <a:spcBef>
                <a:spcPts val="0"/>
              </a:spcBef>
              <a:spcAft>
                <a:spcPts val="0"/>
              </a:spcAft>
              <a:buClr>
                <a:schemeClr val="dk1"/>
              </a:buClr>
              <a:buSzPts val="3000"/>
              <a:buFont typeface="Arial"/>
              <a:buAutoNum type="arabicPeriod"/>
            </a:pPr>
            <a:r>
              <a:rPr lang="zh-TW" sz="3000">
                <a:solidFill>
                  <a:schemeClr val="dk1"/>
                </a:solidFill>
              </a:rPr>
              <a:t>我爸爸妈妈的感情很深____。</a:t>
            </a:r>
            <a:endParaRPr sz="3000">
              <a:solidFill>
                <a:schemeClr val="dk1"/>
              </a:solidFill>
            </a:endParaRPr>
          </a:p>
          <a:p>
            <a:pPr marL="457200" marR="0" lvl="0" indent="-419100" algn="l" rtl="0">
              <a:spcBef>
                <a:spcPts val="0"/>
              </a:spcBef>
              <a:spcAft>
                <a:spcPts val="0"/>
              </a:spcAft>
              <a:buClr>
                <a:schemeClr val="dk1"/>
              </a:buClr>
              <a:buSzPts val="3000"/>
              <a:buAutoNum type="arabicPeriod"/>
            </a:pPr>
            <a:r>
              <a:rPr lang="zh-TW" sz="3000">
                <a:solidFill>
                  <a:schemeClr val="dk1"/>
                </a:solidFill>
              </a:rPr>
              <a:t>这个中国演员为了参与电影的____而减重50公斤。</a:t>
            </a:r>
            <a:endParaRPr sz="3000">
              <a:solidFill>
                <a:schemeClr val="dk1"/>
              </a:solidFill>
            </a:endParaRPr>
          </a:p>
          <a:p>
            <a:pPr marL="457200" marR="0" lvl="0" indent="-419100" algn="l" rtl="0">
              <a:spcBef>
                <a:spcPts val="0"/>
              </a:spcBef>
              <a:spcAft>
                <a:spcPts val="0"/>
              </a:spcAft>
              <a:buClr>
                <a:schemeClr val="dk1"/>
              </a:buClr>
              <a:buSzPts val="3000"/>
              <a:buFont typeface="Arial"/>
              <a:buAutoNum type="arabicPeriod"/>
            </a:pPr>
            <a:r>
              <a:rPr lang="zh-TW" sz="3000">
                <a:solidFill>
                  <a:schemeClr val="dk1"/>
                </a:solidFill>
              </a:rPr>
              <a:t>除了____之外，你们还看过什么中国传统戏剧？</a:t>
            </a:r>
            <a:endParaRPr sz="3000">
              <a:solidFill>
                <a:schemeClr val="dk1"/>
              </a:solidFill>
            </a:endParaRPr>
          </a:p>
          <a:p>
            <a:pPr marL="457200" marR="0" lvl="0" indent="-419100" algn="l" rtl="0">
              <a:spcBef>
                <a:spcPts val="0"/>
              </a:spcBef>
              <a:spcAft>
                <a:spcPts val="0"/>
              </a:spcAft>
              <a:buClr>
                <a:schemeClr val="dk1"/>
              </a:buClr>
              <a:buSzPts val="3000"/>
              <a:buAutoNum type="arabicPeriod"/>
            </a:pPr>
            <a:r>
              <a:rPr lang="zh-TW" sz="3000">
                <a:solidFill>
                  <a:schemeClr val="dk1"/>
                </a:solidFill>
              </a:rPr>
              <a:t>我哥哥几岁结婚？____三十岁吧。</a:t>
            </a:r>
            <a:endParaRPr sz="300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2c1b6e60c96_0_42"/>
          <p:cNvSpPr txBox="1"/>
          <p:nvPr/>
        </p:nvSpPr>
        <p:spPr>
          <a:xfrm>
            <a:off x="0" y="183925"/>
            <a:ext cx="12192000" cy="6465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zh-TW" sz="3600">
                <a:solidFill>
                  <a:schemeClr val="dk1"/>
                </a:solidFill>
              </a:rPr>
              <a:t>基础 / 表演 / 正常 / 申请 / 有趣 / 开心 / 继续 / 由 / 讨论</a:t>
            </a:r>
            <a:endParaRPr sz="3600">
              <a:solidFill>
                <a:schemeClr val="dk1"/>
              </a:solidFill>
              <a:latin typeface="Arial"/>
              <a:ea typeface="Arial"/>
              <a:cs typeface="Arial"/>
              <a:sym typeface="Arial"/>
            </a:endParaRPr>
          </a:p>
        </p:txBody>
      </p:sp>
      <p:sp>
        <p:nvSpPr>
          <p:cNvPr id="656" name="Google Shape;656;g2c1b6e60c96_0_42"/>
          <p:cNvSpPr txBox="1"/>
          <p:nvPr/>
        </p:nvSpPr>
        <p:spPr>
          <a:xfrm>
            <a:off x="289050" y="993200"/>
            <a:ext cx="11613900" cy="4802400"/>
          </a:xfrm>
          <a:prstGeom prst="rect">
            <a:avLst/>
          </a:prstGeom>
          <a:noFill/>
          <a:ln>
            <a:noFill/>
          </a:ln>
        </p:spPr>
        <p:txBody>
          <a:bodyPr spcFirstLastPara="1" wrap="square" lIns="91425" tIns="45700" rIns="91425" bIns="45700" anchor="t" anchorCtr="0">
            <a:spAutoFit/>
          </a:bodyPr>
          <a:lstStyle/>
          <a:p>
            <a:pPr marL="457200" marR="0" lvl="0" indent="-419100" algn="l" rtl="0">
              <a:lnSpc>
                <a:spcPct val="115000"/>
              </a:lnSpc>
              <a:spcBef>
                <a:spcPts val="0"/>
              </a:spcBef>
              <a:spcAft>
                <a:spcPts val="0"/>
              </a:spcAft>
              <a:buClr>
                <a:schemeClr val="dk1"/>
              </a:buClr>
              <a:buSzPts val="3000"/>
              <a:buFont typeface="Arial"/>
              <a:buAutoNum type="arabicPeriod"/>
            </a:pPr>
            <a:r>
              <a:rPr lang="zh-TW" sz="3000">
                <a:solidFill>
                  <a:schemeClr val="dk1"/>
                </a:solidFill>
              </a:rPr>
              <a:t>《间谍过家家》的剧情很____，让人看得很开心。</a:t>
            </a:r>
            <a:endParaRPr sz="3000">
              <a:solidFill>
                <a:schemeClr val="dk1"/>
              </a:solidFill>
            </a:endParaRPr>
          </a:p>
          <a:p>
            <a:pPr marL="457200" marR="0" lvl="0" indent="-419100" algn="l" rtl="0">
              <a:lnSpc>
                <a:spcPct val="115000"/>
              </a:lnSpc>
              <a:spcBef>
                <a:spcPts val="0"/>
              </a:spcBef>
              <a:spcAft>
                <a:spcPts val="0"/>
              </a:spcAft>
              <a:buClr>
                <a:schemeClr val="dk1"/>
              </a:buClr>
              <a:buSzPts val="3000"/>
              <a:buFont typeface="Arial"/>
              <a:buAutoNum type="arabicPeriod"/>
            </a:pPr>
            <a:r>
              <a:rPr lang="zh-TW" sz="3000">
                <a:solidFill>
                  <a:schemeClr val="dk1"/>
                </a:solidFill>
              </a:rPr>
              <a:t>老师经常叫我们____一些奇奇怪怪的问题。</a:t>
            </a:r>
            <a:endParaRPr sz="3000">
              <a:solidFill>
                <a:schemeClr val="dk1"/>
              </a:solidFill>
            </a:endParaRPr>
          </a:p>
          <a:p>
            <a:pPr marL="457200" marR="0" lvl="0" indent="-419100" algn="l" rtl="0">
              <a:lnSpc>
                <a:spcPct val="115000"/>
              </a:lnSpc>
              <a:spcBef>
                <a:spcPts val="0"/>
              </a:spcBef>
              <a:spcAft>
                <a:spcPts val="0"/>
              </a:spcAft>
              <a:buClr>
                <a:schemeClr val="dk1"/>
              </a:buClr>
              <a:buSzPts val="3000"/>
              <a:buFont typeface="Arial"/>
              <a:buAutoNum type="arabicPeriod"/>
            </a:pPr>
            <a:r>
              <a:rPr lang="zh-TW" sz="3000">
                <a:solidFill>
                  <a:schemeClr val="dk1"/>
                </a:solidFill>
              </a:rPr>
              <a:t>你们本科毕业之后会____读书还是直接工作？</a:t>
            </a:r>
            <a:endParaRPr sz="3000">
              <a:solidFill>
                <a:schemeClr val="dk1"/>
              </a:solidFill>
            </a:endParaRPr>
          </a:p>
          <a:p>
            <a:pPr marL="457200" marR="0" lvl="0" indent="-419100" algn="l" rtl="0">
              <a:lnSpc>
                <a:spcPct val="115000"/>
              </a:lnSpc>
              <a:spcBef>
                <a:spcPts val="0"/>
              </a:spcBef>
              <a:spcAft>
                <a:spcPts val="0"/>
              </a:spcAft>
              <a:buClr>
                <a:schemeClr val="dk1"/>
              </a:buClr>
              <a:buSzPts val="3000"/>
              <a:buAutoNum type="arabicPeriod"/>
            </a:pPr>
            <a:r>
              <a:rPr lang="zh-TW" sz="3000">
                <a:solidFill>
                  <a:schemeClr val="dk1"/>
                </a:solidFill>
              </a:rPr>
              <a:t>如果你们选择读书，你们会____马大的硕士班吗？</a:t>
            </a:r>
            <a:endParaRPr sz="3000">
              <a:solidFill>
                <a:schemeClr val="dk1"/>
              </a:solidFill>
            </a:endParaRPr>
          </a:p>
          <a:p>
            <a:pPr marL="457200" marR="0" lvl="0" indent="-419100" algn="l" rtl="0">
              <a:lnSpc>
                <a:spcPct val="115000"/>
              </a:lnSpc>
              <a:spcBef>
                <a:spcPts val="0"/>
              </a:spcBef>
              <a:spcAft>
                <a:spcPts val="0"/>
              </a:spcAft>
              <a:buClr>
                <a:schemeClr val="dk1"/>
              </a:buClr>
              <a:buSzPts val="3000"/>
              <a:buAutoNum type="arabicPeriod"/>
            </a:pPr>
            <a:r>
              <a:rPr lang="zh-TW" sz="3000">
                <a:solidFill>
                  <a:schemeClr val="dk1"/>
                </a:solidFill>
              </a:rPr>
              <a:t>我读小学的时候，每年圣诞节都要上台____唱歌和跳舞。</a:t>
            </a:r>
            <a:endParaRPr sz="3000">
              <a:solidFill>
                <a:schemeClr val="dk1"/>
              </a:solidFill>
            </a:endParaRPr>
          </a:p>
          <a:p>
            <a:pPr marL="457200" marR="0" lvl="0" indent="-419100" algn="l" rtl="0">
              <a:lnSpc>
                <a:spcPct val="115000"/>
              </a:lnSpc>
              <a:spcBef>
                <a:spcPts val="0"/>
              </a:spcBef>
              <a:spcAft>
                <a:spcPts val="0"/>
              </a:spcAft>
              <a:buClr>
                <a:schemeClr val="dk1"/>
              </a:buClr>
              <a:buSzPts val="3000"/>
              <a:buAutoNum type="arabicPeriod"/>
            </a:pPr>
            <a:r>
              <a:rPr lang="zh-TW" sz="3000">
                <a:solidFill>
                  <a:schemeClr val="dk1"/>
                </a:solidFill>
              </a:rPr>
              <a:t>我不____的时候都会吃东西和睡觉。</a:t>
            </a:r>
            <a:endParaRPr sz="3000">
              <a:solidFill>
                <a:schemeClr val="dk1"/>
              </a:solidFill>
            </a:endParaRPr>
          </a:p>
          <a:p>
            <a:pPr marL="457200" marR="0" lvl="0" indent="-419100" algn="l" rtl="0">
              <a:lnSpc>
                <a:spcPct val="115000"/>
              </a:lnSpc>
              <a:spcBef>
                <a:spcPts val="0"/>
              </a:spcBef>
              <a:spcAft>
                <a:spcPts val="0"/>
              </a:spcAft>
              <a:buClr>
                <a:schemeClr val="dk1"/>
              </a:buClr>
              <a:buSzPts val="3000"/>
              <a:buAutoNum type="arabicPeriod"/>
            </a:pPr>
            <a:r>
              <a:rPr lang="zh-TW" sz="3000">
                <a:solidFill>
                  <a:schemeClr val="dk1"/>
                </a:solidFill>
              </a:rPr>
              <a:t>老师的错字都是____我们修改的。</a:t>
            </a:r>
            <a:endParaRPr sz="3000">
              <a:solidFill>
                <a:schemeClr val="dk1"/>
              </a:solidFill>
            </a:endParaRPr>
          </a:p>
          <a:p>
            <a:pPr marL="457200" marR="0" lvl="0" indent="-419100" algn="l" rtl="0">
              <a:lnSpc>
                <a:spcPct val="115000"/>
              </a:lnSpc>
              <a:spcBef>
                <a:spcPts val="0"/>
              </a:spcBef>
              <a:spcAft>
                <a:spcPts val="0"/>
              </a:spcAft>
              <a:buClr>
                <a:schemeClr val="dk1"/>
              </a:buClr>
              <a:buSzPts val="3000"/>
              <a:buFont typeface="Arial"/>
              <a:buAutoNum type="arabicPeriod"/>
            </a:pPr>
            <a:r>
              <a:rPr lang="zh-TW" sz="3000">
                <a:solidFill>
                  <a:schemeClr val="dk1"/>
                </a:solidFill>
              </a:rPr>
              <a:t>我没有舞蹈____，所以我学了半年也学不会有氧舞蹈。</a:t>
            </a:r>
            <a:endParaRPr sz="3000">
              <a:solidFill>
                <a:schemeClr val="dk1"/>
              </a:solidFill>
            </a:endParaRPr>
          </a:p>
          <a:p>
            <a:pPr marL="457200" marR="0" lvl="0" indent="-419100" algn="l" rtl="0">
              <a:lnSpc>
                <a:spcPct val="115000"/>
              </a:lnSpc>
              <a:spcBef>
                <a:spcPts val="0"/>
              </a:spcBef>
              <a:spcAft>
                <a:spcPts val="0"/>
              </a:spcAft>
              <a:buClr>
                <a:schemeClr val="dk1"/>
              </a:buClr>
              <a:buSzPts val="3000"/>
              <a:buFont typeface="Arial"/>
              <a:buAutoNum type="arabicPeriod"/>
            </a:pPr>
            <a:r>
              <a:rPr lang="zh-TW" sz="3000">
                <a:solidFill>
                  <a:schemeClr val="dk1"/>
                </a:solidFill>
              </a:rPr>
              <a:t>去年香港的夏天天气不太____，几乎每天都下大雨。</a:t>
            </a:r>
            <a:endParaRPr sz="3000">
              <a:solidFill>
                <a:schemeClr val="dk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2c1b6e60c96_0_48"/>
          <p:cNvSpPr txBox="1"/>
          <p:nvPr/>
        </p:nvSpPr>
        <p:spPr>
          <a:xfrm>
            <a:off x="0" y="459825"/>
            <a:ext cx="12192000" cy="708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zh-TW" sz="4000">
                <a:solidFill>
                  <a:schemeClr val="dk1"/>
                </a:solidFill>
              </a:rPr>
              <a:t>大概 vs 也许</a:t>
            </a:r>
            <a:endParaRPr sz="4000">
              <a:solidFill>
                <a:schemeClr val="dk1"/>
              </a:solidFill>
              <a:latin typeface="Arial"/>
              <a:ea typeface="Arial"/>
              <a:cs typeface="Arial"/>
              <a:sym typeface="Arial"/>
            </a:endParaRPr>
          </a:p>
        </p:txBody>
      </p:sp>
      <p:sp>
        <p:nvSpPr>
          <p:cNvPr id="662" name="Google Shape;662;g2c1b6e60c96_0_48"/>
          <p:cNvSpPr txBox="1"/>
          <p:nvPr/>
        </p:nvSpPr>
        <p:spPr>
          <a:xfrm>
            <a:off x="289050" y="2089950"/>
            <a:ext cx="11613900" cy="2678100"/>
          </a:xfrm>
          <a:prstGeom prst="rect">
            <a:avLst/>
          </a:prstGeom>
          <a:noFill/>
          <a:ln>
            <a:noFill/>
          </a:ln>
        </p:spPr>
        <p:txBody>
          <a:bodyPr spcFirstLastPara="1" wrap="square" lIns="91425" tIns="45700" rIns="91425" bIns="45700" anchor="t" anchorCtr="0">
            <a:spAutoFit/>
          </a:bodyPr>
          <a:lstStyle/>
          <a:p>
            <a:pPr marL="457200" marR="0" lvl="0" indent="-419100" algn="l" rtl="0">
              <a:lnSpc>
                <a:spcPct val="115000"/>
              </a:lnSpc>
              <a:spcBef>
                <a:spcPts val="0"/>
              </a:spcBef>
              <a:spcAft>
                <a:spcPts val="0"/>
              </a:spcAft>
              <a:buClr>
                <a:schemeClr val="dk1"/>
              </a:buClr>
              <a:buSzPts val="3000"/>
              <a:buFont typeface="Arial"/>
              <a:buAutoNum type="arabicPeriod"/>
            </a:pPr>
            <a:r>
              <a:rPr lang="zh-TW" sz="3000">
                <a:solidFill>
                  <a:schemeClr val="dk1"/>
                </a:solidFill>
              </a:rPr>
              <a:t>从宿舍走到学校，我估算了一下，____需要三十分钟。</a:t>
            </a:r>
            <a:endParaRPr sz="3000">
              <a:solidFill>
                <a:schemeClr val="dk1"/>
              </a:solidFill>
            </a:endParaRPr>
          </a:p>
          <a:p>
            <a:pPr marL="457200" marR="0" lvl="0" indent="-419100" algn="l" rtl="0">
              <a:lnSpc>
                <a:spcPct val="115000"/>
              </a:lnSpc>
              <a:spcBef>
                <a:spcPts val="0"/>
              </a:spcBef>
              <a:spcAft>
                <a:spcPts val="0"/>
              </a:spcAft>
              <a:buClr>
                <a:schemeClr val="dk1"/>
              </a:buClr>
              <a:buSzPts val="3000"/>
              <a:buFont typeface="Arial"/>
              <a:buAutoNum type="arabicPeriod"/>
            </a:pPr>
            <a:r>
              <a:rPr lang="zh-TW" sz="3000">
                <a:solidFill>
                  <a:schemeClr val="dk1"/>
                </a:solidFill>
              </a:rPr>
              <a:t>老师不妨听听学生的意见，____对自己的教学有帮助。</a:t>
            </a:r>
            <a:endParaRPr sz="3000">
              <a:solidFill>
                <a:schemeClr val="dk1"/>
              </a:solidFill>
            </a:endParaRPr>
          </a:p>
          <a:p>
            <a:pPr marL="457200" marR="0" lvl="0" indent="-419100" algn="l" rtl="0">
              <a:lnSpc>
                <a:spcPct val="115000"/>
              </a:lnSpc>
              <a:spcBef>
                <a:spcPts val="0"/>
              </a:spcBef>
              <a:spcAft>
                <a:spcPts val="0"/>
              </a:spcAft>
              <a:buClr>
                <a:schemeClr val="dk1"/>
              </a:buClr>
              <a:buSzPts val="3000"/>
              <a:buFont typeface="Arial"/>
              <a:buAutoNum type="arabicPeriod"/>
            </a:pPr>
            <a:r>
              <a:rPr lang="zh-TW" sz="3000">
                <a:solidFill>
                  <a:schemeClr val="dk1"/>
                </a:solidFill>
              </a:rPr>
              <a:t>天上乌云密布，____要下雨了。</a:t>
            </a:r>
            <a:endParaRPr sz="3000">
              <a:solidFill>
                <a:schemeClr val="dk1"/>
              </a:solidFill>
            </a:endParaRPr>
          </a:p>
          <a:p>
            <a:pPr marL="457200" marR="0" lvl="0" indent="-419100" algn="l" rtl="0">
              <a:lnSpc>
                <a:spcPct val="115000"/>
              </a:lnSpc>
              <a:spcBef>
                <a:spcPts val="0"/>
              </a:spcBef>
              <a:spcAft>
                <a:spcPts val="0"/>
              </a:spcAft>
              <a:buClr>
                <a:schemeClr val="dk1"/>
              </a:buClr>
              <a:buSzPts val="3000"/>
              <a:buAutoNum type="arabicPeriod"/>
            </a:pPr>
            <a:r>
              <a:rPr lang="zh-TW" sz="3000">
                <a:solidFill>
                  <a:schemeClr val="dk1"/>
                </a:solidFill>
              </a:rPr>
              <a:t>开学前，吕老师给我们说明了一下你们上课的____情况。</a:t>
            </a:r>
            <a:endParaRPr sz="3000">
              <a:solidFill>
                <a:schemeClr val="dk1"/>
              </a:solidFill>
            </a:endParaRPr>
          </a:p>
          <a:p>
            <a:pPr marL="457200" marR="0" lvl="0" indent="-419100" algn="l" rtl="0">
              <a:lnSpc>
                <a:spcPct val="115000"/>
              </a:lnSpc>
              <a:spcBef>
                <a:spcPts val="0"/>
              </a:spcBef>
              <a:spcAft>
                <a:spcPts val="0"/>
              </a:spcAft>
              <a:buClr>
                <a:schemeClr val="dk1"/>
              </a:buClr>
              <a:buSzPts val="3000"/>
              <a:buAutoNum type="arabicPeriod"/>
            </a:pPr>
            <a:r>
              <a:rPr lang="zh-TW" sz="3000">
                <a:solidFill>
                  <a:schemeClr val="dk1"/>
                </a:solidFill>
              </a:rPr>
              <a:t>我还没确定工作的地方，____在香港，____在加拿大。</a:t>
            </a:r>
            <a:endParaRPr sz="3000">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2c21ebc6ad2_0_0"/>
          <p:cNvSpPr txBox="1"/>
          <p:nvPr/>
        </p:nvSpPr>
        <p:spPr>
          <a:xfrm>
            <a:off x="0" y="459825"/>
            <a:ext cx="12192000" cy="708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zh-TW" sz="4000">
                <a:solidFill>
                  <a:schemeClr val="dk1"/>
                </a:solidFill>
              </a:rPr>
              <a:t>偶尔</a:t>
            </a:r>
            <a:endParaRPr sz="4000">
              <a:solidFill>
                <a:schemeClr val="dk1"/>
              </a:solidFill>
              <a:latin typeface="Arial"/>
              <a:ea typeface="Arial"/>
              <a:cs typeface="Arial"/>
              <a:sym typeface="Arial"/>
            </a:endParaRPr>
          </a:p>
        </p:txBody>
      </p:sp>
      <p:sp>
        <p:nvSpPr>
          <p:cNvPr id="668" name="Google Shape;668;g2c21ebc6ad2_0_0"/>
          <p:cNvSpPr txBox="1"/>
          <p:nvPr/>
        </p:nvSpPr>
        <p:spPr>
          <a:xfrm>
            <a:off x="289050" y="3075000"/>
            <a:ext cx="116139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zh-TW" sz="4000">
                <a:solidFill>
                  <a:schemeClr val="dk1"/>
                </a:solidFill>
              </a:rPr>
              <a:t>你们平常周二晚上会做什么？</a:t>
            </a:r>
            <a:endParaRPr sz="4000">
              <a:solidFill>
                <a:schemeClr val="dk1"/>
              </a:solidFill>
            </a:endParaRPr>
          </a:p>
        </p:txBody>
      </p:sp>
      <p:sp>
        <p:nvSpPr>
          <p:cNvPr id="669" name="Google Shape;669;g2c21ebc6ad2_0_0"/>
          <p:cNvSpPr txBox="1"/>
          <p:nvPr/>
        </p:nvSpPr>
        <p:spPr>
          <a:xfrm>
            <a:off x="289050" y="5690175"/>
            <a:ext cx="116139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zh-TW" sz="4000">
                <a:solidFill>
                  <a:schemeClr val="dk1"/>
                </a:solidFill>
              </a:rPr>
              <a:t>我平常周二晚上会____，</a:t>
            </a:r>
            <a:r>
              <a:rPr lang="zh-TW" sz="4000" b="1">
                <a:solidFill>
                  <a:srgbClr val="FF0000"/>
                </a:solidFill>
              </a:rPr>
              <a:t>偶尔</a:t>
            </a:r>
            <a:r>
              <a:rPr lang="zh-TW" sz="4000">
                <a:solidFill>
                  <a:schemeClr val="dk1"/>
                </a:solidFill>
              </a:rPr>
              <a:t>也会____。</a:t>
            </a:r>
            <a:endParaRPr sz="40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演出</a:t>
            </a:r>
            <a:r>
              <a:rPr lang="zh-TW"/>
              <a:t> v.</a:t>
            </a:r>
            <a:endParaRPr/>
          </a:p>
        </p:txBody>
      </p:sp>
      <p:sp>
        <p:nvSpPr>
          <p:cNvPr id="130" name="Google Shape;130;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他为了</a:t>
            </a:r>
            <a:r>
              <a:rPr lang="zh-TW" b="1">
                <a:solidFill>
                  <a:srgbClr val="FF0000"/>
                </a:solidFill>
              </a:rPr>
              <a:t>出演</a:t>
            </a:r>
            <a:r>
              <a:rPr lang="zh-TW" sz="2800"/>
              <a:t>这个角色</a:t>
            </a:r>
            <a:r>
              <a:rPr lang="zh-TW"/>
              <a:t>而疯狂减肥</a:t>
            </a:r>
            <a:r>
              <a:rPr lang="zh-TW" sz="2800"/>
              <a:t>。</a:t>
            </a:r>
            <a:endParaRPr/>
          </a:p>
          <a:p>
            <a:pPr marL="228600" lvl="0" indent="-228600" algn="l" rtl="0">
              <a:lnSpc>
                <a:spcPct val="90000"/>
              </a:lnSpc>
              <a:spcBef>
                <a:spcPts val="0"/>
              </a:spcBef>
              <a:spcAft>
                <a:spcPts val="0"/>
              </a:spcAft>
              <a:buSzPts val="2800"/>
              <a:buChar char="•"/>
            </a:pPr>
            <a:r>
              <a:rPr lang="zh-TW"/>
              <a:t>他为了参与这部电影的</a:t>
            </a:r>
            <a:r>
              <a:rPr lang="zh-TW" b="1">
                <a:solidFill>
                  <a:srgbClr val="FF0000"/>
                </a:solidFill>
              </a:rPr>
              <a:t>演出</a:t>
            </a:r>
            <a:r>
              <a:rPr lang="zh-TW"/>
              <a:t>而疯狂减肥。</a:t>
            </a:r>
            <a:endParaRPr/>
          </a:p>
        </p:txBody>
      </p:sp>
      <p:pic>
        <p:nvPicPr>
          <p:cNvPr id="131" name="Google Shape;131;p7" descr="每天只能吃一顆蘋果？《小丑》男主角迅速減重23 公斤，公開幕後「超絕望菜單」！ JUKSY 街星"/>
          <p:cNvPicPr preferRelativeResize="0"/>
          <p:nvPr/>
        </p:nvPicPr>
        <p:blipFill rotWithShape="1">
          <a:blip r:embed="rId3">
            <a:alphaModFix/>
          </a:blip>
          <a:srcRect/>
          <a:stretch/>
        </p:blipFill>
        <p:spPr>
          <a:xfrm>
            <a:off x="2631349" y="3220100"/>
            <a:ext cx="6929325" cy="36379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c21ebc6ad2_0_6"/>
          <p:cNvSpPr txBox="1"/>
          <p:nvPr/>
        </p:nvSpPr>
        <p:spPr>
          <a:xfrm>
            <a:off x="0" y="459825"/>
            <a:ext cx="12192000" cy="708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zh-TW" sz="4000">
                <a:solidFill>
                  <a:schemeClr val="dk1"/>
                </a:solidFill>
              </a:rPr>
              <a:t>由</a:t>
            </a:r>
            <a:endParaRPr sz="4000">
              <a:solidFill>
                <a:schemeClr val="dk1"/>
              </a:solidFill>
              <a:latin typeface="Arial"/>
              <a:ea typeface="Arial"/>
              <a:cs typeface="Arial"/>
              <a:sym typeface="Arial"/>
            </a:endParaRPr>
          </a:p>
        </p:txBody>
      </p:sp>
      <p:sp>
        <p:nvSpPr>
          <p:cNvPr id="675" name="Google Shape;675;g2c21ebc6ad2_0_6"/>
          <p:cNvSpPr txBox="1"/>
          <p:nvPr/>
        </p:nvSpPr>
        <p:spPr>
          <a:xfrm>
            <a:off x="289050" y="2721000"/>
            <a:ext cx="11613900" cy="21240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zh-TW" sz="4000">
                <a:solidFill>
                  <a:schemeClr val="dk1"/>
                </a:solidFill>
              </a:rPr>
              <a:t>你们会互相帮忙做家事吗？</a:t>
            </a:r>
            <a:endParaRPr sz="4000">
              <a:solidFill>
                <a:schemeClr val="dk1"/>
              </a:solidFill>
            </a:endParaRPr>
          </a:p>
          <a:p>
            <a:pPr marL="0" marR="0" lvl="0" indent="0" algn="ctr" rtl="0">
              <a:lnSpc>
                <a:spcPct val="115000"/>
              </a:lnSpc>
              <a:spcBef>
                <a:spcPts val="0"/>
              </a:spcBef>
              <a:spcAft>
                <a:spcPts val="0"/>
              </a:spcAft>
              <a:buNone/>
            </a:pPr>
            <a:r>
              <a:rPr lang="zh-TW" sz="4000">
                <a:solidFill>
                  <a:schemeClr val="dk1"/>
                </a:solidFill>
              </a:rPr>
              <a:t>你们会帮忙做什么家事？</a:t>
            </a:r>
            <a:endParaRPr sz="4000">
              <a:solidFill>
                <a:schemeClr val="dk1"/>
              </a:solidFill>
            </a:endParaRPr>
          </a:p>
          <a:p>
            <a:pPr marL="0" marR="0" lvl="0" indent="0" algn="ctr" rtl="0">
              <a:lnSpc>
                <a:spcPct val="115000"/>
              </a:lnSpc>
              <a:spcBef>
                <a:spcPts val="0"/>
              </a:spcBef>
              <a:spcAft>
                <a:spcPts val="0"/>
              </a:spcAft>
              <a:buNone/>
            </a:pPr>
            <a:r>
              <a:rPr lang="zh-TW" sz="4000">
                <a:solidFill>
                  <a:schemeClr val="dk1"/>
                </a:solidFill>
              </a:rPr>
              <a:t>e.g.由王老师负责洗碗。</a:t>
            </a:r>
            <a:endParaRPr sz="4000">
              <a:solidFill>
                <a:schemeClr val="dk1"/>
              </a:solidFill>
            </a:endParaRPr>
          </a:p>
        </p:txBody>
      </p:sp>
      <p:sp>
        <p:nvSpPr>
          <p:cNvPr id="676" name="Google Shape;676;g2c21ebc6ad2_0_6"/>
          <p:cNvSpPr txBox="1"/>
          <p:nvPr/>
        </p:nvSpPr>
        <p:spPr>
          <a:xfrm>
            <a:off x="289050" y="5690175"/>
            <a:ext cx="116139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zh-TW" sz="4000" b="1">
                <a:solidFill>
                  <a:srgbClr val="FF0000"/>
                </a:solidFill>
              </a:rPr>
              <a:t>由</a:t>
            </a:r>
            <a:r>
              <a:rPr lang="zh-TW" sz="4000">
                <a:solidFill>
                  <a:schemeClr val="dk1"/>
                </a:solidFill>
              </a:rPr>
              <a:t>我负责____。</a:t>
            </a:r>
            <a:endParaRPr sz="400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6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zh-TW"/>
              <a:t>3/11</a:t>
            </a:r>
            <a:endParaRPr/>
          </a:p>
        </p:txBody>
      </p:sp>
      <p:sp>
        <p:nvSpPr>
          <p:cNvPr id="682" name="Google Shape;682;p66"/>
          <p:cNvSpPr txBox="1">
            <a:spLocks noGrp="1"/>
          </p:cNvSpPr>
          <p:nvPr>
            <p:ph type="subTitle" idx="1"/>
          </p:nvPr>
        </p:nvSpPr>
        <p:spPr>
          <a:xfrm>
            <a:off x="10146890" y="6172200"/>
            <a:ext cx="2045110" cy="685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None/>
            </a:pPr>
            <a:r>
              <a:rPr lang="zh-TW" sz="3200"/>
              <a:t>记得点名</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大约</a:t>
            </a:r>
            <a:r>
              <a:rPr lang="zh-TW"/>
              <a:t> adv.</a:t>
            </a:r>
            <a:endParaRPr/>
          </a:p>
        </p:txBody>
      </p:sp>
      <p:sp>
        <p:nvSpPr>
          <p:cNvPr id="688" name="Google Shape;688;p7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这件毛衣</a:t>
            </a:r>
            <a:r>
              <a:rPr lang="zh-TW" sz="2800" b="1">
                <a:solidFill>
                  <a:srgbClr val="FF0000"/>
                </a:solidFill>
              </a:rPr>
              <a:t>大约</a:t>
            </a:r>
            <a:r>
              <a:rPr lang="zh-TW" sz="2800"/>
              <a:t>五百块钱。</a:t>
            </a:r>
            <a:endParaRPr sz="2800"/>
          </a:p>
        </p:txBody>
      </p:sp>
      <p:pic>
        <p:nvPicPr>
          <p:cNvPr id="689" name="Google Shape;689;p77"/>
          <p:cNvPicPr preferRelativeResize="0"/>
          <p:nvPr/>
        </p:nvPicPr>
        <p:blipFill rotWithShape="1">
          <a:blip r:embed="rId3">
            <a:alphaModFix/>
          </a:blip>
          <a:srcRect/>
          <a:stretch/>
        </p:blipFill>
        <p:spPr>
          <a:xfrm>
            <a:off x="7609494" y="374931"/>
            <a:ext cx="3041755" cy="634538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78"/>
          <p:cNvSpPr txBox="1">
            <a:spLocks noGrp="1"/>
          </p:cNvSpPr>
          <p:nvPr>
            <p:ph type="title"/>
          </p:nvPr>
        </p:nvSpPr>
        <p:spPr>
          <a:xfrm>
            <a:off x="838200" y="365125"/>
            <a:ext cx="3048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大约</a:t>
            </a:r>
            <a:r>
              <a:rPr lang="zh-TW"/>
              <a:t> adv.</a:t>
            </a:r>
            <a:endParaRPr/>
          </a:p>
        </p:txBody>
      </p:sp>
      <p:sp>
        <p:nvSpPr>
          <p:cNvPr id="696" name="Google Shape;696;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完成这个计划</a:t>
            </a:r>
            <a:r>
              <a:rPr lang="zh-TW" b="1">
                <a:solidFill>
                  <a:srgbClr val="FF0000"/>
                </a:solidFill>
              </a:rPr>
              <a:t>大约</a:t>
            </a:r>
            <a:r>
              <a:rPr lang="zh-TW"/>
              <a:t>需要</a:t>
            </a:r>
            <a:r>
              <a:rPr lang="zh-TW" sz="2800"/>
              <a:t>五年</a:t>
            </a:r>
            <a:r>
              <a:rPr lang="zh-TW"/>
              <a:t>时间</a:t>
            </a:r>
            <a:r>
              <a:rPr lang="zh-TW" sz="2800"/>
              <a:t>。</a:t>
            </a:r>
            <a:endParaRPr sz="2800"/>
          </a:p>
        </p:txBody>
      </p:sp>
      <p:pic>
        <p:nvPicPr>
          <p:cNvPr id="697" name="Google Shape;697;p78" descr="報告10分鐘沒重點，總裁直接轟出門...一流員工都這樣報告，跟企管顧問學「3句總結法」－非讀BOOK｜商周"/>
          <p:cNvPicPr preferRelativeResize="0"/>
          <p:nvPr/>
        </p:nvPicPr>
        <p:blipFill rotWithShape="1">
          <a:blip r:embed="rId3">
            <a:alphaModFix/>
          </a:blip>
          <a:srcRect/>
          <a:stretch/>
        </p:blipFill>
        <p:spPr>
          <a:xfrm>
            <a:off x="2955680" y="2772312"/>
            <a:ext cx="7055827" cy="3983128"/>
          </a:xfrm>
          <a:prstGeom prst="rect">
            <a:avLst/>
          </a:prstGeom>
          <a:noFill/>
          <a:ln>
            <a:noFill/>
          </a:ln>
        </p:spPr>
      </p:pic>
      <p:sp>
        <p:nvSpPr>
          <p:cNvPr id="698" name="Google Shape;698;p78"/>
          <p:cNvSpPr txBox="1"/>
          <p:nvPr/>
        </p:nvSpPr>
        <p:spPr>
          <a:xfrm>
            <a:off x="452822" y="4589122"/>
            <a:ext cx="2759301" cy="226887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Play"/>
              <a:buNone/>
            </a:pPr>
            <a:r>
              <a:rPr lang="zh-TW" sz="3600">
                <a:solidFill>
                  <a:schemeClr val="dk1"/>
                </a:solidFill>
                <a:latin typeface="Play"/>
                <a:ea typeface="Play"/>
                <a:cs typeface="Play"/>
                <a:sym typeface="Play"/>
              </a:rPr>
              <a:t>4~7年</a:t>
            </a:r>
            <a:endParaRPr sz="3600">
              <a:solidFill>
                <a:schemeClr val="dk1"/>
              </a:solidFill>
              <a:latin typeface="Play"/>
              <a:ea typeface="Play"/>
              <a:cs typeface="Play"/>
              <a:sym typeface="Play"/>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餐厅</a:t>
            </a:r>
            <a:r>
              <a:rPr lang="zh-TW"/>
              <a:t> n.</a:t>
            </a:r>
            <a:endParaRPr/>
          </a:p>
        </p:txBody>
      </p:sp>
      <p:sp>
        <p:nvSpPr>
          <p:cNvPr id="705" name="Google Shape;705;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706" name="Google Shape;706;p79" descr="奢華餐廳》勇於訂價高雅不落俗套一級饗宴戰區開箱台中上流餐飲- 今周刊"/>
          <p:cNvPicPr preferRelativeResize="0"/>
          <p:nvPr/>
        </p:nvPicPr>
        <p:blipFill rotWithShape="1">
          <a:blip r:embed="rId3">
            <a:alphaModFix/>
          </a:blip>
          <a:srcRect/>
          <a:stretch/>
        </p:blipFill>
        <p:spPr>
          <a:xfrm>
            <a:off x="6471844" y="2817892"/>
            <a:ext cx="5313521" cy="3985141"/>
          </a:xfrm>
          <a:prstGeom prst="rect">
            <a:avLst/>
          </a:prstGeom>
          <a:noFill/>
          <a:ln>
            <a:noFill/>
          </a:ln>
        </p:spPr>
      </p:pic>
      <p:pic>
        <p:nvPicPr>
          <p:cNvPr id="707" name="Google Shape;707;p79" descr="Comedor En La Nueva Construcción De Casa Con Vista Al área De Familia  Fotos, Retratos, Imágenes Y Fotografía De Archivo Libres De Derecho. Image  6738487."/>
          <p:cNvPicPr preferRelativeResize="0"/>
          <p:nvPr/>
        </p:nvPicPr>
        <p:blipFill rotWithShape="1">
          <a:blip r:embed="rId4">
            <a:alphaModFix/>
          </a:blip>
          <a:srcRect/>
          <a:stretch/>
        </p:blipFill>
        <p:spPr>
          <a:xfrm>
            <a:off x="-42515" y="2734356"/>
            <a:ext cx="6107724" cy="406867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餐厅</a:t>
            </a:r>
            <a:r>
              <a:rPr lang="zh-TW"/>
              <a:t> n.</a:t>
            </a:r>
            <a:endParaRPr/>
          </a:p>
        </p:txBody>
      </p:sp>
      <p:sp>
        <p:nvSpPr>
          <p:cNvPr id="714" name="Google Shape;714;p80"/>
          <p:cNvSpPr txBox="1">
            <a:spLocks noGrp="1"/>
          </p:cNvSpPr>
          <p:nvPr>
            <p:ph type="body" idx="1"/>
          </p:nvPr>
        </p:nvSpPr>
        <p:spPr>
          <a:xfrm>
            <a:off x="838200" y="1798731"/>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布尔诺有什么</a:t>
            </a:r>
            <a:r>
              <a:rPr lang="zh-TW">
                <a:solidFill>
                  <a:srgbClr val="0000FF"/>
                </a:solidFill>
              </a:rPr>
              <a:t>价廉物美</a:t>
            </a:r>
            <a:r>
              <a:rPr lang="zh-TW"/>
              <a:t>的捷克</a:t>
            </a:r>
            <a:r>
              <a:rPr lang="zh-TW" b="1">
                <a:solidFill>
                  <a:srgbClr val="FF0000"/>
                </a:solidFill>
              </a:rPr>
              <a:t>餐厅</a:t>
            </a:r>
            <a:r>
              <a:rPr lang="zh-TW"/>
              <a:t>？</a:t>
            </a:r>
            <a:endParaRPr/>
          </a:p>
        </p:txBody>
      </p:sp>
      <p:pic>
        <p:nvPicPr>
          <p:cNvPr id="715" name="Google Shape;715;p80" descr="食東西自助餐廳-台南飯店自助早餐buffet美食餐廳首選推薦│煙波台南館"/>
          <p:cNvPicPr preferRelativeResize="0"/>
          <p:nvPr/>
        </p:nvPicPr>
        <p:blipFill rotWithShape="1">
          <a:blip r:embed="rId3">
            <a:alphaModFix/>
          </a:blip>
          <a:srcRect t="12108" b="12109"/>
          <a:stretch/>
        </p:blipFill>
        <p:spPr>
          <a:xfrm>
            <a:off x="1990699" y="2385637"/>
            <a:ext cx="8210601" cy="4148685"/>
          </a:xfrm>
          <a:prstGeom prst="rect">
            <a:avLst/>
          </a:prstGeom>
          <a:noFill/>
          <a:ln>
            <a:noFill/>
          </a:ln>
        </p:spPr>
      </p:pic>
      <p:sp>
        <p:nvSpPr>
          <p:cNvPr id="716" name="Google Shape;716;p80"/>
          <p:cNvSpPr txBox="1"/>
          <p:nvPr/>
        </p:nvSpPr>
        <p:spPr>
          <a:xfrm>
            <a:off x="2712575" y="1459949"/>
            <a:ext cx="2759400" cy="4833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790"/>
              <a:buFont typeface="Play"/>
              <a:buNone/>
            </a:pPr>
            <a:r>
              <a:rPr lang="zh-TW" sz="2025">
                <a:solidFill>
                  <a:srgbClr val="0000FF"/>
                </a:solidFill>
                <a:latin typeface="Play"/>
                <a:ea typeface="Play"/>
                <a:cs typeface="Play"/>
                <a:sym typeface="Play"/>
              </a:rPr>
              <a:t>cheap and cheerful</a:t>
            </a:r>
            <a:endParaRPr sz="2025">
              <a:solidFill>
                <a:srgbClr val="0000FF"/>
              </a:solidFill>
              <a:latin typeface="Play"/>
              <a:ea typeface="Play"/>
              <a:cs typeface="Play"/>
              <a:sym typeface="Play"/>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纸袋</a:t>
            </a:r>
            <a:r>
              <a:rPr lang="zh-TW"/>
              <a:t> n.</a:t>
            </a:r>
            <a:endParaRPr/>
          </a:p>
        </p:txBody>
      </p:sp>
      <p:sp>
        <p:nvSpPr>
          <p:cNvPr id="723" name="Google Shape;723;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在纽约，商店需要向购买</a:t>
            </a:r>
            <a:r>
              <a:rPr lang="zh-TW" b="1">
                <a:solidFill>
                  <a:srgbClr val="FF0000"/>
                </a:solidFill>
              </a:rPr>
              <a:t>纸袋</a:t>
            </a:r>
            <a:r>
              <a:rPr lang="zh-TW"/>
              <a:t>的顾客收取 5 分美元。</a:t>
            </a:r>
            <a:endParaRPr/>
          </a:p>
        </p:txBody>
      </p:sp>
      <p:pic>
        <p:nvPicPr>
          <p:cNvPr id="724" name="Google Shape;724;p81" descr="透明塑膠袋回收：透明塑膠袋回收要怎麼做？｜回收大百科"/>
          <p:cNvPicPr preferRelativeResize="0"/>
          <p:nvPr/>
        </p:nvPicPr>
        <p:blipFill rotWithShape="1">
          <a:blip r:embed="rId3">
            <a:alphaModFix/>
          </a:blip>
          <a:srcRect/>
          <a:stretch/>
        </p:blipFill>
        <p:spPr>
          <a:xfrm>
            <a:off x="1244414" y="2879725"/>
            <a:ext cx="5428688" cy="3978275"/>
          </a:xfrm>
          <a:prstGeom prst="rect">
            <a:avLst/>
          </a:prstGeom>
          <a:noFill/>
          <a:ln>
            <a:noFill/>
          </a:ln>
        </p:spPr>
      </p:pic>
      <p:pic>
        <p:nvPicPr>
          <p:cNvPr id="725" name="Google Shape;725;p81" descr="低價促銷]丸孔提把牛皮手提紙袋50入裝賣場，整件購買更便宜| 蝦皮購物"/>
          <p:cNvPicPr preferRelativeResize="0"/>
          <p:nvPr/>
        </p:nvPicPr>
        <p:blipFill rotWithShape="1">
          <a:blip r:embed="rId4">
            <a:alphaModFix/>
          </a:blip>
          <a:srcRect/>
          <a:stretch/>
        </p:blipFill>
        <p:spPr>
          <a:xfrm>
            <a:off x="6401360" y="2744788"/>
            <a:ext cx="4113212" cy="411321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袋(子)</a:t>
            </a:r>
            <a:r>
              <a:rPr lang="zh-TW"/>
              <a:t> n.</a:t>
            </a:r>
            <a:endParaRPr/>
          </a:p>
        </p:txBody>
      </p:sp>
      <p:sp>
        <p:nvSpPr>
          <p:cNvPr id="731" name="Google Shape;731;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你喜欢用什么材质的</a:t>
            </a:r>
            <a:r>
              <a:rPr lang="zh-TW" b="1">
                <a:solidFill>
                  <a:srgbClr val="FF0000"/>
                </a:solidFill>
              </a:rPr>
              <a:t>袋子</a:t>
            </a:r>
            <a:r>
              <a:rPr lang="zh-TW"/>
              <a:t>？</a:t>
            </a:r>
            <a:endParaRPr/>
          </a:p>
          <a:p>
            <a:pPr marL="228600" lvl="0" indent="-165100" algn="l" rtl="0">
              <a:lnSpc>
                <a:spcPct val="90000"/>
              </a:lnSpc>
              <a:spcBef>
                <a:spcPts val="0"/>
              </a:spcBef>
              <a:spcAft>
                <a:spcPts val="0"/>
              </a:spcAft>
              <a:buSzPts val="1800"/>
              <a:buChar char="•"/>
            </a:pPr>
            <a:r>
              <a:rPr lang="zh-TW"/>
              <a:t>e.g. 纸、塑料、麻布、棉布、牛皮</a:t>
            </a:r>
            <a:endParaRPr/>
          </a:p>
        </p:txBody>
      </p:sp>
      <p:pic>
        <p:nvPicPr>
          <p:cNvPr id="732" name="Google Shape;732;p82" descr="BRATTBY - 購物袋, 27x27 公分| IKEA 線上購物"/>
          <p:cNvPicPr preferRelativeResize="0"/>
          <p:nvPr/>
        </p:nvPicPr>
        <p:blipFill rotWithShape="1">
          <a:blip r:embed="rId3">
            <a:alphaModFix/>
          </a:blip>
          <a:srcRect/>
          <a:stretch/>
        </p:blipFill>
        <p:spPr>
          <a:xfrm>
            <a:off x="475129" y="3227294"/>
            <a:ext cx="3630706" cy="3630706"/>
          </a:xfrm>
          <a:prstGeom prst="rect">
            <a:avLst/>
          </a:prstGeom>
          <a:noFill/>
          <a:ln>
            <a:noFill/>
          </a:ln>
        </p:spPr>
      </p:pic>
      <p:pic>
        <p:nvPicPr>
          <p:cNvPr id="733" name="Google Shape;733;p82" descr="3號茄芷袋經典手提型/一個入(促65) 臺灣LV 金獅牌台灣製買菜袋子MIT 復古袋TW 復古手提袋傳統袋買菜袋"/>
          <p:cNvPicPr preferRelativeResize="0"/>
          <p:nvPr/>
        </p:nvPicPr>
        <p:blipFill rotWithShape="1">
          <a:blip r:embed="rId4">
            <a:alphaModFix/>
          </a:blip>
          <a:srcRect/>
          <a:stretch/>
        </p:blipFill>
        <p:spPr>
          <a:xfrm>
            <a:off x="4239464" y="2981509"/>
            <a:ext cx="3713072" cy="3713072"/>
          </a:xfrm>
          <a:prstGeom prst="rect">
            <a:avLst/>
          </a:prstGeom>
          <a:noFill/>
          <a:ln>
            <a:noFill/>
          </a:ln>
        </p:spPr>
      </p:pic>
      <p:pic>
        <p:nvPicPr>
          <p:cNvPr id="734" name="Google Shape;734;p82" descr="貼身關愛=鬼滅之刃動漫周邊帆布袋單肩手提包日本卡通二次元男女學生購物袋| Yahoo奇摩拍賣"/>
          <p:cNvPicPr preferRelativeResize="0"/>
          <p:nvPr/>
        </p:nvPicPr>
        <p:blipFill rotWithShape="1">
          <a:blip r:embed="rId5">
            <a:alphaModFix/>
          </a:blip>
          <a:srcRect/>
          <a:stretch/>
        </p:blipFill>
        <p:spPr>
          <a:xfrm>
            <a:off x="7804897" y="163419"/>
            <a:ext cx="4122644" cy="412264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互联网</a:t>
            </a:r>
            <a:r>
              <a:rPr lang="zh-TW"/>
              <a:t> n.</a:t>
            </a:r>
            <a:endParaRPr/>
          </a:p>
        </p:txBody>
      </p:sp>
      <p:sp>
        <p:nvSpPr>
          <p:cNvPr id="740" name="Google Shape;740;p8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特朗普（Donald Trump）对于</a:t>
            </a:r>
            <a:r>
              <a:rPr lang="zh-TW" b="1">
                <a:solidFill>
                  <a:srgbClr val="FF0000"/>
                </a:solidFill>
              </a:rPr>
              <a:t>互联网</a:t>
            </a:r>
            <a:r>
              <a:rPr lang="zh-TW"/>
              <a:t>的使用</a:t>
            </a:r>
            <a:r>
              <a:rPr lang="zh-TW">
                <a:solidFill>
                  <a:srgbClr val="0000FF"/>
                </a:solidFill>
              </a:rPr>
              <a:t>得心应手</a:t>
            </a:r>
            <a:r>
              <a:rPr lang="zh-TW"/>
              <a:t>。</a:t>
            </a:r>
            <a:endParaRPr sz="2800"/>
          </a:p>
        </p:txBody>
      </p:sp>
      <p:pic>
        <p:nvPicPr>
          <p:cNvPr id="741" name="Google Shape;741;p83"/>
          <p:cNvPicPr preferRelativeResize="0"/>
          <p:nvPr/>
        </p:nvPicPr>
        <p:blipFill rotWithShape="1">
          <a:blip r:embed="rId3">
            <a:alphaModFix/>
          </a:blip>
          <a:srcRect/>
          <a:stretch/>
        </p:blipFill>
        <p:spPr>
          <a:xfrm>
            <a:off x="2760064" y="2546955"/>
            <a:ext cx="6690940" cy="4061812"/>
          </a:xfrm>
          <a:prstGeom prst="rect">
            <a:avLst/>
          </a:prstGeom>
          <a:noFill/>
          <a:ln>
            <a:noFill/>
          </a:ln>
        </p:spPr>
      </p:pic>
      <p:sp>
        <p:nvSpPr>
          <p:cNvPr id="742" name="Google Shape;742;p83"/>
          <p:cNvSpPr txBox="1"/>
          <p:nvPr/>
        </p:nvSpPr>
        <p:spPr>
          <a:xfrm>
            <a:off x="7310850" y="1513124"/>
            <a:ext cx="2759400" cy="483300"/>
          </a:xfrm>
          <a:prstGeom prst="rect">
            <a:avLst/>
          </a:prstGeom>
          <a:noFill/>
          <a:ln>
            <a:noFill/>
          </a:ln>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Clr>
                <a:schemeClr val="dk1"/>
              </a:buClr>
              <a:buSzPts val="3600"/>
              <a:buFont typeface="Play"/>
              <a:buNone/>
            </a:pPr>
            <a:r>
              <a:rPr lang="zh-TW" sz="2000">
                <a:solidFill>
                  <a:srgbClr val="0000FF"/>
                </a:solidFill>
                <a:latin typeface="Play"/>
                <a:ea typeface="Play"/>
                <a:cs typeface="Play"/>
                <a:sym typeface="Play"/>
              </a:rPr>
              <a:t>up one’s alley</a:t>
            </a:r>
            <a:endParaRPr sz="2000">
              <a:solidFill>
                <a:srgbClr val="0000FF"/>
              </a:solidFill>
              <a:latin typeface="Play"/>
              <a:ea typeface="Play"/>
              <a:cs typeface="Play"/>
              <a:sym typeface="Play"/>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互联网</a:t>
            </a:r>
            <a:r>
              <a:rPr lang="zh-TW"/>
              <a:t> n.</a:t>
            </a:r>
            <a:endParaRPr/>
          </a:p>
        </p:txBody>
      </p:sp>
      <p:sp>
        <p:nvSpPr>
          <p:cNvPr id="748" name="Google Shape;748;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b="1">
                <a:solidFill>
                  <a:srgbClr val="FF0000"/>
                </a:solidFill>
              </a:rPr>
              <a:t>互联网</a:t>
            </a:r>
            <a:r>
              <a:rPr lang="zh-TW"/>
              <a:t>对我们的学习有什么好处和坏处</a:t>
            </a:r>
            <a:r>
              <a:rPr lang="zh-TW" sz="2800"/>
              <a:t>？</a:t>
            </a:r>
            <a:endParaRPr sz="2800"/>
          </a:p>
        </p:txBody>
      </p:sp>
      <p:pic>
        <p:nvPicPr>
          <p:cNvPr id="749" name="Google Shape;749;p84" descr="【互聯網時代 速度決定一切】 – 【營銷聯盟-組織營銷講堂】"/>
          <p:cNvPicPr preferRelativeResize="0"/>
          <p:nvPr/>
        </p:nvPicPr>
        <p:blipFill rotWithShape="1">
          <a:blip r:embed="rId3">
            <a:alphaModFix/>
          </a:blip>
          <a:srcRect/>
          <a:stretch/>
        </p:blipFill>
        <p:spPr>
          <a:xfrm>
            <a:off x="2802355" y="2426286"/>
            <a:ext cx="6587289" cy="43915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8"/>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7" name="Google Shape;137;p8"/>
          <p:cNvSpPr txBox="1">
            <a:spLocks noGrp="1"/>
          </p:cNvSpPr>
          <p:nvPr>
            <p:ph type="title"/>
          </p:nvPr>
        </p:nvSpPr>
        <p:spPr>
          <a:xfrm>
            <a:off x="1001684" y="170412"/>
            <a:ext cx="10178934" cy="132873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200"/>
              <a:buFont typeface="Play"/>
              <a:buNone/>
            </a:pPr>
            <a:r>
              <a:rPr lang="zh-TW" sz="5200" b="1" u="sng">
                <a:solidFill>
                  <a:schemeClr val="dk1"/>
                </a:solidFill>
                <a:latin typeface="Play"/>
                <a:ea typeface="Play"/>
                <a:cs typeface="Play"/>
                <a:sym typeface="Play"/>
              </a:rPr>
              <a:t>演出</a:t>
            </a:r>
            <a:r>
              <a:rPr lang="zh-TW" sz="5200">
                <a:solidFill>
                  <a:schemeClr val="dk1"/>
                </a:solidFill>
                <a:latin typeface="Play"/>
                <a:ea typeface="Play"/>
                <a:cs typeface="Play"/>
                <a:sym typeface="Play"/>
              </a:rPr>
              <a:t> v.</a:t>
            </a:r>
            <a:endParaRPr/>
          </a:p>
        </p:txBody>
      </p:sp>
      <p:sp>
        <p:nvSpPr>
          <p:cNvPr id="138" name="Google Shape;138;p8"/>
          <p:cNvSpPr txBox="1">
            <a:spLocks noGrp="1"/>
          </p:cNvSpPr>
          <p:nvPr>
            <p:ph type="body" idx="1"/>
          </p:nvPr>
        </p:nvSpPr>
        <p:spPr>
          <a:xfrm>
            <a:off x="1001684" y="1670857"/>
            <a:ext cx="10178934" cy="55790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这个剧团曾经到台湾上台</a:t>
            </a:r>
            <a:r>
              <a:rPr lang="zh-TW" b="1">
                <a:solidFill>
                  <a:srgbClr val="FF0000"/>
                </a:solidFill>
              </a:rPr>
              <a:t>演出</a:t>
            </a:r>
            <a:r>
              <a:rPr lang="zh-TW"/>
              <a:t>。</a:t>
            </a:r>
            <a:endParaRPr/>
          </a:p>
        </p:txBody>
      </p:sp>
      <p:pic>
        <p:nvPicPr>
          <p:cNvPr id="139" name="Google Shape;139;p8" descr="免出國就能欣賞世界級表演西班牙出奇偶劇團來台巡演| 新頭條-TheHubNews"/>
          <p:cNvPicPr preferRelativeResize="0"/>
          <p:nvPr/>
        </p:nvPicPr>
        <p:blipFill rotWithShape="1">
          <a:blip r:embed="rId3">
            <a:alphaModFix/>
          </a:blip>
          <a:srcRect l="4361" r="11728" b="-3"/>
          <a:stretch/>
        </p:blipFill>
        <p:spPr>
          <a:xfrm>
            <a:off x="1217884" y="2226681"/>
            <a:ext cx="6600236" cy="4424581"/>
          </a:xfrm>
          <a:prstGeom prst="rect">
            <a:avLst/>
          </a:prstGeom>
          <a:noFill/>
          <a:ln>
            <a:noFill/>
          </a:ln>
        </p:spPr>
      </p:pic>
      <p:pic>
        <p:nvPicPr>
          <p:cNvPr id="140" name="Google Shape;140;p8" descr="2011台灣國際藝術節－西班牙．出奇偶戲團《香蟹大飯店》（TrukiTrek, &quot;Hotel Crab&quot;） @ Art911 藝術急救站::  隨意窩Xuite日誌"/>
          <p:cNvPicPr preferRelativeResize="0"/>
          <p:nvPr/>
        </p:nvPicPr>
        <p:blipFill rotWithShape="1">
          <a:blip r:embed="rId4">
            <a:alphaModFix/>
          </a:blip>
          <a:srcRect r="430" b="3"/>
          <a:stretch/>
        </p:blipFill>
        <p:spPr>
          <a:xfrm>
            <a:off x="5653625" y="3666121"/>
            <a:ext cx="4761390" cy="31918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4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进行</a:t>
            </a:r>
            <a:r>
              <a:rPr lang="zh-TW"/>
              <a:t> v.</a:t>
            </a:r>
            <a:endParaRPr/>
          </a:p>
        </p:txBody>
      </p:sp>
      <p:sp>
        <p:nvSpPr>
          <p:cNvPr id="756" name="Google Shape;756;p85"/>
          <p:cNvSpPr txBox="1">
            <a:spLocks noGrp="1"/>
          </p:cNvSpPr>
          <p:nvPr>
            <p:ph type="body" idx="1"/>
          </p:nvPr>
        </p:nvSpPr>
        <p:spPr>
          <a:xfrm>
            <a:off x="240632" y="1825625"/>
            <a:ext cx="1171073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表示</a:t>
            </a:r>
            <a:r>
              <a:rPr lang="zh-TW">
                <a:highlight>
                  <a:srgbClr val="FFFF00"/>
                </a:highlight>
              </a:rPr>
              <a:t>从事某种活动、工作</a:t>
            </a:r>
            <a:r>
              <a:rPr lang="zh-TW"/>
              <a:t>等</a:t>
            </a:r>
            <a:endParaRPr/>
          </a:p>
          <a:p>
            <a:pPr marL="228600" lvl="0" indent="-228600" algn="l" rtl="0">
              <a:lnSpc>
                <a:spcPct val="90000"/>
              </a:lnSpc>
              <a:spcBef>
                <a:spcPts val="1000"/>
              </a:spcBef>
              <a:spcAft>
                <a:spcPts val="0"/>
              </a:spcAft>
              <a:buClr>
                <a:schemeClr val="dk1"/>
              </a:buClr>
              <a:buSzPts val="2800"/>
              <a:buChar char="•"/>
            </a:pPr>
            <a:r>
              <a:rPr lang="zh-TW"/>
              <a:t>多用在</a:t>
            </a:r>
            <a:r>
              <a:rPr lang="zh-TW">
                <a:solidFill>
                  <a:srgbClr val="FF0000"/>
                </a:solidFill>
              </a:rPr>
              <a:t>双音节动词前边</a:t>
            </a:r>
            <a:r>
              <a:rPr lang="zh-TW"/>
              <a:t>，后边的动词表示的一定是</a:t>
            </a:r>
            <a:r>
              <a:rPr lang="zh-TW">
                <a:solidFill>
                  <a:srgbClr val="FF0000"/>
                </a:solidFill>
              </a:rPr>
              <a:t>比较正式、严肃的行为</a:t>
            </a:r>
            <a:endParaRPr>
              <a:solidFill>
                <a:srgbClr val="FF0000"/>
              </a:solidFill>
            </a:endParaRPr>
          </a:p>
          <a:p>
            <a:pPr marL="685800" lvl="1" indent="-292100" algn="l" rtl="0">
              <a:lnSpc>
                <a:spcPct val="90000"/>
              </a:lnSpc>
              <a:spcBef>
                <a:spcPts val="1000"/>
              </a:spcBef>
              <a:spcAft>
                <a:spcPts val="0"/>
              </a:spcAft>
              <a:buSzPts val="2800"/>
              <a:buChar char="•"/>
            </a:pPr>
            <a:r>
              <a:rPr lang="zh-TW" sz="2800"/>
              <a:t>警方正在屋里</a:t>
            </a:r>
            <a:r>
              <a:rPr lang="zh-TW" sz="2800" b="1">
                <a:solidFill>
                  <a:srgbClr val="FF0000"/>
                </a:solidFill>
              </a:rPr>
              <a:t>进行</a:t>
            </a:r>
            <a:r>
              <a:rPr lang="zh-TW" sz="2800"/>
              <a:t>调查。</a:t>
            </a:r>
            <a:endParaRPr sz="2800"/>
          </a:p>
          <a:p>
            <a:pPr marL="228600" lvl="0" indent="-228600" algn="l" rtl="0">
              <a:lnSpc>
                <a:spcPct val="90000"/>
              </a:lnSpc>
              <a:spcBef>
                <a:spcPts val="1000"/>
              </a:spcBef>
              <a:spcAft>
                <a:spcPts val="0"/>
              </a:spcAft>
              <a:buClr>
                <a:schemeClr val="dk1"/>
              </a:buClr>
              <a:buSzPts val="2800"/>
              <a:buChar char="•"/>
            </a:pPr>
            <a:r>
              <a:rPr lang="zh-TW"/>
              <a:t>暂时性的和日常生活中的行为一般不用。</a:t>
            </a:r>
            <a:endParaRPr/>
          </a:p>
          <a:p>
            <a:pPr marL="685800" lvl="1" indent="-292100" algn="l" rtl="0">
              <a:lnSpc>
                <a:spcPct val="90000"/>
              </a:lnSpc>
              <a:spcBef>
                <a:spcPts val="1000"/>
              </a:spcBef>
              <a:spcAft>
                <a:spcPts val="0"/>
              </a:spcAft>
              <a:buSzPts val="2800"/>
              <a:buChar char="•"/>
            </a:pPr>
            <a:r>
              <a:rPr lang="zh-TW" sz="2800"/>
              <a:t>爷爷正在公园里进行跑步（x）</a:t>
            </a:r>
            <a:endParaRPr sz="2800"/>
          </a:p>
          <a:p>
            <a:pPr marL="685800" lvl="1" indent="-292100" algn="l" rtl="0">
              <a:lnSpc>
                <a:spcPct val="90000"/>
              </a:lnSpc>
              <a:spcBef>
                <a:spcPts val="1000"/>
              </a:spcBef>
              <a:spcAft>
                <a:spcPts val="0"/>
              </a:spcAft>
              <a:buSzPts val="2800"/>
              <a:buChar char="•"/>
            </a:pPr>
            <a:r>
              <a:rPr lang="zh-TW" sz="2800"/>
              <a:t>爷爷正在公园里</a:t>
            </a:r>
            <a:r>
              <a:rPr lang="zh-TW" sz="2800" b="1">
                <a:solidFill>
                  <a:srgbClr val="FF0000"/>
                </a:solidFill>
              </a:rPr>
              <a:t>进行</a:t>
            </a:r>
            <a:r>
              <a:rPr lang="zh-TW" sz="2800"/>
              <a:t>训练（✓）</a:t>
            </a:r>
            <a:endParaRPr sz="2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进行</a:t>
            </a:r>
            <a:r>
              <a:rPr lang="zh-TW"/>
              <a:t> v.</a:t>
            </a:r>
            <a:endParaRPr/>
          </a:p>
        </p:txBody>
      </p:sp>
      <p:sp>
        <p:nvSpPr>
          <p:cNvPr id="763" name="Google Shape;763;p86"/>
          <p:cNvSpPr txBox="1">
            <a:spLocks noGrp="1"/>
          </p:cNvSpPr>
          <p:nvPr>
            <p:ph type="body" idx="1"/>
          </p:nvPr>
        </p:nvSpPr>
        <p:spPr>
          <a:xfrm>
            <a:off x="240632" y="1825625"/>
            <a:ext cx="1171073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公司</a:t>
            </a:r>
            <a:r>
              <a:rPr lang="zh-TW"/>
              <a:t>正在为一个</a:t>
            </a:r>
            <a:r>
              <a:rPr lang="zh-TW" sz="2800"/>
              <a:t>非常重要</a:t>
            </a:r>
            <a:r>
              <a:rPr lang="zh-TW"/>
              <a:t>的合作计划</a:t>
            </a:r>
            <a:r>
              <a:rPr lang="zh-TW" b="1">
                <a:solidFill>
                  <a:srgbClr val="FF0000"/>
                </a:solidFill>
              </a:rPr>
              <a:t>进行</a:t>
            </a:r>
            <a:r>
              <a:rPr lang="zh-TW"/>
              <a:t>法律咨询</a:t>
            </a:r>
            <a:r>
              <a:rPr lang="zh-TW" sz="2800"/>
              <a:t>。</a:t>
            </a:r>
            <a:endParaRPr sz="2800"/>
          </a:p>
        </p:txBody>
      </p:sp>
      <p:pic>
        <p:nvPicPr>
          <p:cNvPr id="764" name="Google Shape;764;p86" descr="設計實習生Design Intern (台南/Tainan)｜凱鈿行動科技｜台南市－104 人力銀行"/>
          <p:cNvPicPr preferRelativeResize="0"/>
          <p:nvPr/>
        </p:nvPicPr>
        <p:blipFill rotWithShape="1">
          <a:blip r:embed="rId3">
            <a:alphaModFix/>
          </a:blip>
          <a:srcRect/>
          <a:stretch/>
        </p:blipFill>
        <p:spPr>
          <a:xfrm>
            <a:off x="2813623" y="2324927"/>
            <a:ext cx="6564754" cy="435660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进行</a:t>
            </a:r>
            <a:r>
              <a:rPr lang="zh-TW"/>
              <a:t> v.</a:t>
            </a:r>
            <a:endParaRPr/>
          </a:p>
        </p:txBody>
      </p:sp>
      <p:sp>
        <p:nvSpPr>
          <p:cNvPr id="771" name="Google Shape;771;p87"/>
          <p:cNvSpPr txBox="1">
            <a:spLocks noGrp="1"/>
          </p:cNvSpPr>
          <p:nvPr>
            <p:ph type="body" idx="1"/>
          </p:nvPr>
        </p:nvSpPr>
        <p:spPr>
          <a:xfrm>
            <a:off x="240632" y="1825625"/>
            <a:ext cx="1171073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为了了解贫困家庭的生活状况，</a:t>
            </a:r>
            <a:r>
              <a:rPr lang="zh-TW" sz="2800"/>
              <a:t>政府</a:t>
            </a:r>
            <a:r>
              <a:rPr lang="zh-TW"/>
              <a:t>下个月开始</a:t>
            </a:r>
            <a:r>
              <a:rPr lang="zh-TW" sz="2800" b="1">
                <a:solidFill>
                  <a:srgbClr val="FF0000"/>
                </a:solidFill>
              </a:rPr>
              <a:t>进行</a:t>
            </a:r>
            <a:r>
              <a:rPr lang="zh-TW"/>
              <a:t>田野</a:t>
            </a:r>
            <a:r>
              <a:rPr lang="zh-TW" sz="2800"/>
              <a:t>调查。</a:t>
            </a:r>
            <a:endParaRPr sz="2800"/>
          </a:p>
        </p:txBody>
      </p:sp>
      <p:pic>
        <p:nvPicPr>
          <p:cNvPr id="772" name="Google Shape;772;p87" descr="如何做市場調查？3大常見方法解析，掌握市調抓住市場脈動- Digital PR"/>
          <p:cNvPicPr preferRelativeResize="0"/>
          <p:nvPr/>
        </p:nvPicPr>
        <p:blipFill rotWithShape="1">
          <a:blip r:embed="rId3">
            <a:alphaModFix/>
          </a:blip>
          <a:srcRect/>
          <a:stretch/>
        </p:blipFill>
        <p:spPr>
          <a:xfrm>
            <a:off x="6052795" y="2733391"/>
            <a:ext cx="5898573" cy="3934348"/>
          </a:xfrm>
          <a:prstGeom prst="rect">
            <a:avLst/>
          </a:prstGeom>
          <a:noFill/>
          <a:ln>
            <a:noFill/>
          </a:ln>
        </p:spPr>
      </p:pic>
      <p:pic>
        <p:nvPicPr>
          <p:cNvPr id="773" name="Google Shape;773;p87" descr="投書】我們活在「窮窮相逼」的社會？一項英國社會研究帶來的省思｜ 葉乃爾／ 多元發聲．讀者投書｜ 獨立評論"/>
          <p:cNvPicPr preferRelativeResize="0"/>
          <p:nvPr/>
        </p:nvPicPr>
        <p:blipFill rotWithShape="1">
          <a:blip r:embed="rId4">
            <a:alphaModFix/>
          </a:blip>
          <a:srcRect/>
          <a:stretch/>
        </p:blipFill>
        <p:spPr>
          <a:xfrm>
            <a:off x="154222" y="2733391"/>
            <a:ext cx="5898573" cy="3935454"/>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进行</a:t>
            </a:r>
            <a:r>
              <a:rPr lang="zh-TW"/>
              <a:t> v.</a:t>
            </a:r>
            <a:endParaRPr/>
          </a:p>
        </p:txBody>
      </p:sp>
      <p:sp>
        <p:nvSpPr>
          <p:cNvPr id="780" name="Google Shape;780;p88"/>
          <p:cNvSpPr txBox="1">
            <a:spLocks noGrp="1"/>
          </p:cNvSpPr>
          <p:nvPr>
            <p:ph type="body" idx="1"/>
          </p:nvPr>
        </p:nvSpPr>
        <p:spPr>
          <a:xfrm>
            <a:off x="240632" y="1825625"/>
            <a:ext cx="1171073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部门主管稍作</a:t>
            </a:r>
            <a:r>
              <a:rPr lang="zh-TW" sz="2800"/>
              <a:t>休息</a:t>
            </a:r>
            <a:r>
              <a:rPr lang="zh-TW"/>
              <a:t>之</a:t>
            </a:r>
            <a:r>
              <a:rPr lang="zh-TW" sz="2800"/>
              <a:t>后，继续</a:t>
            </a:r>
            <a:r>
              <a:rPr lang="zh-TW"/>
              <a:t>就下个月的计划</a:t>
            </a:r>
            <a:r>
              <a:rPr lang="zh-TW" sz="2800" b="1">
                <a:solidFill>
                  <a:srgbClr val="FF0000"/>
                </a:solidFill>
              </a:rPr>
              <a:t>进行</a:t>
            </a:r>
            <a:r>
              <a:rPr lang="zh-TW"/>
              <a:t>讨论</a:t>
            </a:r>
            <a:r>
              <a:rPr lang="zh-TW" sz="2800"/>
              <a:t>。</a:t>
            </a:r>
            <a:endParaRPr sz="2800"/>
          </a:p>
        </p:txBody>
      </p:sp>
      <p:pic>
        <p:nvPicPr>
          <p:cNvPr id="781" name="Google Shape;781;p88" descr="科學證實：改掉這4 種開會壞習慣，會議更快更準！ - 今周刊"/>
          <p:cNvPicPr preferRelativeResize="0"/>
          <p:nvPr/>
        </p:nvPicPr>
        <p:blipFill rotWithShape="1">
          <a:blip r:embed="rId3">
            <a:alphaModFix/>
          </a:blip>
          <a:srcRect/>
          <a:stretch/>
        </p:blipFill>
        <p:spPr>
          <a:xfrm>
            <a:off x="1963896" y="2652645"/>
            <a:ext cx="8264208" cy="3994367"/>
          </a:xfrm>
          <a:prstGeom prst="rect">
            <a:avLst/>
          </a:prstGeom>
          <a:noFill/>
          <a:ln>
            <a:noFill/>
          </a:ln>
        </p:spPr>
      </p:pic>
      <p:sp>
        <p:nvSpPr>
          <p:cNvPr id="782" name="Google Shape;782;p88"/>
          <p:cNvSpPr txBox="1"/>
          <p:nvPr/>
        </p:nvSpPr>
        <p:spPr>
          <a:xfrm>
            <a:off x="5257800" y="1044195"/>
            <a:ext cx="60960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0" i="0">
                <a:solidFill>
                  <a:srgbClr val="0D0D0D"/>
                </a:solidFill>
                <a:latin typeface="Arial"/>
                <a:ea typeface="Arial"/>
                <a:cs typeface="Arial"/>
                <a:sym typeface="Arial"/>
              </a:rPr>
              <a:t>「上课」本身就表示学生在进行学习活动，因此不需要再说「进行上课」</a:t>
            </a:r>
            <a:endParaRPr sz="1800">
              <a:solidFill>
                <a:schemeClr val="dk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89"/>
          <p:cNvSpPr txBox="1">
            <a:spLocks noGrp="1"/>
          </p:cNvSpPr>
          <p:nvPr>
            <p:ph type="title"/>
          </p:nvPr>
        </p:nvSpPr>
        <p:spPr>
          <a:xfrm>
            <a:off x="838199" y="28491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进行</a:t>
            </a:r>
            <a:r>
              <a:rPr lang="zh-TW"/>
              <a:t> v.</a:t>
            </a:r>
            <a:endParaRPr/>
          </a:p>
        </p:txBody>
      </p:sp>
      <p:pic>
        <p:nvPicPr>
          <p:cNvPr id="789" name="Google Shape;789;p89" descr="征服面試官，你該把握的三個重點- 今周刊"/>
          <p:cNvPicPr preferRelativeResize="0">
            <a:picLocks noGrp="1"/>
          </p:cNvPicPr>
          <p:nvPr>
            <p:ph type="body" idx="1"/>
          </p:nvPr>
        </p:nvPicPr>
        <p:blipFill rotWithShape="1">
          <a:blip r:embed="rId3">
            <a:alphaModFix/>
          </a:blip>
          <a:srcRect/>
          <a:stretch/>
        </p:blipFill>
        <p:spPr>
          <a:xfrm>
            <a:off x="2229852" y="1425293"/>
            <a:ext cx="7732296" cy="515200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90"/>
          <p:cNvSpPr txBox="1">
            <a:spLocks noGrp="1"/>
          </p:cNvSpPr>
          <p:nvPr>
            <p:ph type="title"/>
          </p:nvPr>
        </p:nvSpPr>
        <p:spPr>
          <a:xfrm>
            <a:off x="838199" y="28491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进行</a:t>
            </a:r>
            <a:r>
              <a:rPr lang="zh-TW"/>
              <a:t> v.</a:t>
            </a:r>
            <a:endParaRPr/>
          </a:p>
        </p:txBody>
      </p:sp>
      <p:pic>
        <p:nvPicPr>
          <p:cNvPr id="796" name="Google Shape;796;p90" descr="1,965,543 張討論圖片、庫存照片和向量圖| Shutterstock"/>
          <p:cNvPicPr preferRelativeResize="0">
            <a:picLocks noGrp="1"/>
          </p:cNvPicPr>
          <p:nvPr>
            <p:ph type="body" idx="1"/>
          </p:nvPr>
        </p:nvPicPr>
        <p:blipFill rotWithShape="1">
          <a:blip r:embed="rId3">
            <a:alphaModFix/>
          </a:blip>
          <a:srcRect/>
          <a:stretch/>
        </p:blipFill>
        <p:spPr>
          <a:xfrm>
            <a:off x="2818185" y="1665956"/>
            <a:ext cx="6555630" cy="467067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91"/>
          <p:cNvSpPr txBox="1">
            <a:spLocks noGrp="1"/>
          </p:cNvSpPr>
          <p:nvPr>
            <p:ph type="title"/>
          </p:nvPr>
        </p:nvSpPr>
        <p:spPr>
          <a:xfrm>
            <a:off x="838199" y="28491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进行</a:t>
            </a:r>
            <a:r>
              <a:rPr lang="zh-TW"/>
              <a:t> v.</a:t>
            </a:r>
            <a:endParaRPr/>
          </a:p>
        </p:txBody>
      </p:sp>
      <p:pic>
        <p:nvPicPr>
          <p:cNvPr id="803" name="Google Shape;803;p91" descr="線上（遠距）實習生招募- Skyline，走出海外、自我發展、串聯全球菁英、國際人才養成"/>
          <p:cNvPicPr preferRelativeResize="0">
            <a:picLocks noGrp="1"/>
          </p:cNvPicPr>
          <p:nvPr>
            <p:ph type="body" idx="1"/>
          </p:nvPr>
        </p:nvPicPr>
        <p:blipFill rotWithShape="1">
          <a:blip r:embed="rId3">
            <a:alphaModFix/>
          </a:blip>
          <a:srcRect/>
          <a:stretch/>
        </p:blipFill>
        <p:spPr>
          <a:xfrm>
            <a:off x="2285936" y="1493002"/>
            <a:ext cx="7620128" cy="5080084"/>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错误</a:t>
            </a:r>
            <a:r>
              <a:rPr lang="zh-TW"/>
              <a:t> adj.</a:t>
            </a:r>
            <a:endParaRPr/>
          </a:p>
        </p:txBody>
      </p:sp>
      <p:sp>
        <p:nvSpPr>
          <p:cNvPr id="809" name="Google Shape;809;p9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意大利人认为</a:t>
            </a:r>
            <a:r>
              <a:rPr lang="zh-TW" sz="2800"/>
              <a:t>在</a:t>
            </a:r>
            <a:r>
              <a:rPr lang="zh-TW"/>
              <a:t>比萨饼</a:t>
            </a:r>
            <a:r>
              <a:rPr lang="zh-TW" sz="2800"/>
              <a:t>上面放菠萝是一个</a:t>
            </a:r>
            <a:r>
              <a:rPr lang="zh-TW" sz="2800" b="1">
                <a:solidFill>
                  <a:srgbClr val="FF0000"/>
                </a:solidFill>
              </a:rPr>
              <a:t>错误</a:t>
            </a:r>
            <a:r>
              <a:rPr lang="zh-TW" sz="2800"/>
              <a:t>的</a:t>
            </a:r>
            <a:r>
              <a:rPr lang="zh-TW"/>
              <a:t>行为。</a:t>
            </a:r>
            <a:endParaRPr sz="2800"/>
          </a:p>
        </p:txBody>
      </p:sp>
      <p:pic>
        <p:nvPicPr>
          <p:cNvPr id="810" name="Google Shape;810;p92" descr="笑死！台灣新出奇葩披薩嚇傻網友：義大利人連夜向台灣宣戰！ | 大時代娛樂圈greatage.net"/>
          <p:cNvPicPr preferRelativeResize="0"/>
          <p:nvPr/>
        </p:nvPicPr>
        <p:blipFill rotWithShape="1">
          <a:blip r:embed="rId3">
            <a:alphaModFix/>
          </a:blip>
          <a:srcRect/>
          <a:stretch/>
        </p:blipFill>
        <p:spPr>
          <a:xfrm>
            <a:off x="3398937" y="2274475"/>
            <a:ext cx="5394125" cy="4871500"/>
          </a:xfrm>
          <a:prstGeom prst="rect">
            <a:avLst/>
          </a:prstGeom>
          <a:noFill/>
          <a:ln>
            <a:noFill/>
          </a:ln>
        </p:spPr>
      </p:pic>
      <p:sp>
        <p:nvSpPr>
          <p:cNvPr id="811" name="Google Shape;811;p92"/>
          <p:cNvSpPr txBox="1"/>
          <p:nvPr/>
        </p:nvSpPr>
        <p:spPr>
          <a:xfrm>
            <a:off x="5582652" y="365125"/>
            <a:ext cx="60960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必胜客15款「特殊口味比萨」盘点！香菜猪血糕五更肠旺比萨回归，完全是引战编年史 | 必胜客、香菜皮蛋猪血糕比萨、香菜皮蛋猪血糕披萨、必胜客比萨、必胜客披萨 | 爱玩妞 | 妞新闻 niusnews</a:t>
            </a:r>
            <a:endParaRPr sz="1800">
              <a:solidFill>
                <a:schemeClr val="dk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错误</a:t>
            </a:r>
            <a:r>
              <a:rPr lang="zh-TW"/>
              <a:t> adj.</a:t>
            </a:r>
            <a:endParaRPr/>
          </a:p>
        </p:txBody>
      </p:sp>
      <p:sp>
        <p:nvSpPr>
          <p:cNvPr id="817" name="Google Shape;817;p9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你们使用筷子的</a:t>
            </a:r>
            <a:r>
              <a:rPr lang="zh-TW"/>
              <a:t>方法</a:t>
            </a:r>
            <a:r>
              <a:rPr lang="zh-TW" sz="2800"/>
              <a:t>是</a:t>
            </a:r>
            <a:r>
              <a:rPr lang="zh-TW" sz="2800" b="1">
                <a:solidFill>
                  <a:srgbClr val="FF0000"/>
                </a:solidFill>
              </a:rPr>
              <a:t>错误</a:t>
            </a:r>
            <a:r>
              <a:rPr lang="zh-TW" sz="2800"/>
              <a:t>的</a:t>
            </a:r>
            <a:r>
              <a:rPr lang="zh-TW"/>
              <a:t>。</a:t>
            </a:r>
            <a:endParaRPr sz="2800"/>
          </a:p>
        </p:txBody>
      </p:sp>
      <p:pic>
        <p:nvPicPr>
          <p:cNvPr id="818" name="Google Shape;818;p93" descr="告訴你筷子的最正確用法，有80%的人都搞錯方式了！ - 每日頭條"/>
          <p:cNvPicPr preferRelativeResize="0"/>
          <p:nvPr/>
        </p:nvPicPr>
        <p:blipFill rotWithShape="1">
          <a:blip r:embed="rId3">
            <a:alphaModFix/>
          </a:blip>
          <a:srcRect/>
          <a:stretch/>
        </p:blipFill>
        <p:spPr>
          <a:xfrm>
            <a:off x="6628899" y="3025942"/>
            <a:ext cx="5334000" cy="2781300"/>
          </a:xfrm>
          <a:prstGeom prst="rect">
            <a:avLst/>
          </a:prstGeom>
          <a:noFill/>
          <a:ln>
            <a:noFill/>
          </a:ln>
        </p:spPr>
      </p:pic>
      <p:pic>
        <p:nvPicPr>
          <p:cNvPr id="819" name="Google Shape;819;p93" descr="雖說“用筷子”是啟用大腦效果最好的運動之一，但也不是越早越好！什麼時候、怎麼教，這篇都說清楚_媽咪OK - 微文庫"/>
          <p:cNvPicPr preferRelativeResize="0"/>
          <p:nvPr/>
        </p:nvPicPr>
        <p:blipFill rotWithShape="1">
          <a:blip r:embed="rId4">
            <a:alphaModFix/>
          </a:blip>
          <a:srcRect/>
          <a:stretch/>
        </p:blipFill>
        <p:spPr>
          <a:xfrm>
            <a:off x="453691" y="2696327"/>
            <a:ext cx="5850431" cy="3480636"/>
          </a:xfrm>
          <a:prstGeom prst="rect">
            <a:avLst/>
          </a:prstGeom>
          <a:noFill/>
          <a:ln>
            <a:noFill/>
          </a:ln>
        </p:spPr>
      </p:pic>
      <p:sp>
        <p:nvSpPr>
          <p:cNvPr id="820" name="Google Shape;820;p93"/>
          <p:cNvSpPr/>
          <p:nvPr/>
        </p:nvSpPr>
        <p:spPr>
          <a:xfrm>
            <a:off x="352926" y="4652211"/>
            <a:ext cx="1973179" cy="1524752"/>
          </a:xfrm>
          <a:prstGeom prst="rect">
            <a:avLst/>
          </a:prstGeom>
          <a:solidFill>
            <a:schemeClr val="accen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随着</a:t>
            </a:r>
            <a:r>
              <a:rPr lang="zh-TW"/>
              <a:t> prep.</a:t>
            </a:r>
            <a:endParaRPr/>
          </a:p>
        </p:txBody>
      </p:sp>
      <p:sp>
        <p:nvSpPr>
          <p:cNvPr id="826" name="Google Shape;826;p94"/>
          <p:cNvSpPr txBox="1">
            <a:spLocks noGrp="1"/>
          </p:cNvSpPr>
          <p:nvPr>
            <p:ph type="body" idx="1"/>
          </p:nvPr>
        </p:nvSpPr>
        <p:spPr>
          <a:xfrm>
            <a:off x="838200" y="1825625"/>
            <a:ext cx="10760242" cy="446288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表示一件事情是另一件事情发生的条件。</a:t>
            </a:r>
            <a:endParaRPr/>
          </a:p>
          <a:p>
            <a:pPr marL="228600" lvl="0" indent="-228600" algn="l" rtl="0">
              <a:lnSpc>
                <a:spcPct val="90000"/>
              </a:lnSpc>
              <a:spcBef>
                <a:spcPts val="1000"/>
              </a:spcBef>
              <a:spcAft>
                <a:spcPts val="0"/>
              </a:spcAft>
              <a:buClr>
                <a:schemeClr val="dk1"/>
              </a:buClr>
              <a:buSzPts val="2800"/>
              <a:buChar char="•"/>
            </a:pPr>
            <a:r>
              <a:rPr lang="zh-TW"/>
              <a:t>后面一般是</a:t>
            </a:r>
            <a:r>
              <a:rPr lang="zh-TW" u="sng"/>
              <a:t>带</a:t>
            </a:r>
            <a:r>
              <a:rPr lang="zh-TW" u="sng">
                <a:solidFill>
                  <a:srgbClr val="0000FF"/>
                </a:solidFill>
              </a:rPr>
              <a:t>修饰语</a:t>
            </a:r>
            <a:r>
              <a:rPr lang="zh-TW" u="sng"/>
              <a:t>的</a:t>
            </a:r>
            <a:r>
              <a:rPr lang="zh-TW" u="sng">
                <a:solidFill>
                  <a:srgbClr val="0000FF"/>
                </a:solidFill>
              </a:rPr>
              <a:t>双音节动词</a:t>
            </a:r>
            <a:r>
              <a:rPr lang="zh-TW"/>
              <a:t>。</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rgbClr val="FF0000"/>
              </a:buClr>
              <a:buSzPts val="2800"/>
              <a:buChar char="•"/>
            </a:pPr>
            <a:r>
              <a:rPr lang="zh-TW">
                <a:solidFill>
                  <a:srgbClr val="FF0000"/>
                </a:solidFill>
              </a:rPr>
              <a:t>随着</a:t>
            </a:r>
            <a:r>
              <a:rPr lang="zh-TW" u="sng">
                <a:solidFill>
                  <a:srgbClr val="0000FF"/>
                </a:solidFill>
              </a:rPr>
              <a:t>社会的发展</a:t>
            </a:r>
            <a:r>
              <a:rPr lang="zh-TW"/>
              <a:t>，</a:t>
            </a:r>
            <a:r>
              <a:rPr lang="zh-TW">
                <a:solidFill>
                  <a:srgbClr val="FF9900"/>
                </a:solidFill>
              </a:rPr>
              <a:t>京剧</a:t>
            </a:r>
            <a:r>
              <a:rPr lang="zh-TW"/>
              <a:t>也在</a:t>
            </a:r>
            <a:r>
              <a:rPr lang="zh-TW">
                <a:solidFill>
                  <a:srgbClr val="FF9900"/>
                </a:solidFill>
              </a:rPr>
              <a:t>改变</a:t>
            </a:r>
            <a:r>
              <a:rPr lang="zh-TW"/>
              <a:t>，以适应不同年龄观众的需要。</a:t>
            </a:r>
            <a:endParaRPr/>
          </a:p>
          <a:p>
            <a:pPr marL="228600" lvl="0" indent="-228600" algn="l" rtl="0">
              <a:lnSpc>
                <a:spcPct val="90000"/>
              </a:lnSpc>
              <a:spcBef>
                <a:spcPts val="1000"/>
              </a:spcBef>
              <a:spcAft>
                <a:spcPts val="0"/>
              </a:spcAft>
              <a:buClr>
                <a:schemeClr val="dk1"/>
              </a:buClr>
              <a:buSzPts val="2800"/>
              <a:buChar char="•"/>
            </a:pPr>
            <a:r>
              <a:rPr lang="zh-TW"/>
              <a:t>有些人喜欢为自己的生活做长远的计划。但是，</a:t>
            </a:r>
            <a:r>
              <a:rPr lang="zh-TW">
                <a:solidFill>
                  <a:srgbClr val="FF0000"/>
                </a:solidFill>
              </a:rPr>
              <a:t>随着</a:t>
            </a:r>
            <a:r>
              <a:rPr lang="zh-TW" u="sng">
                <a:solidFill>
                  <a:srgbClr val="0000FF"/>
                </a:solidFill>
              </a:rPr>
              <a:t>年龄的增长</a:t>
            </a:r>
            <a:r>
              <a:rPr lang="zh-TW"/>
              <a:t>，他们会</a:t>
            </a:r>
            <a:r>
              <a:rPr lang="zh-TW">
                <a:solidFill>
                  <a:srgbClr val="FF9900"/>
                </a:solidFill>
              </a:rPr>
              <a:t>发现生活总是在不断的变化</a:t>
            </a:r>
            <a:r>
              <a:rPr lang="zh-TW"/>
              <a:t>，生活往往不会按照我们的计划来进行。</a:t>
            </a:r>
            <a:endParaRPr/>
          </a:p>
        </p:txBody>
      </p:sp>
      <p:sp>
        <p:nvSpPr>
          <p:cNvPr id="827" name="Google Shape;827;p94"/>
          <p:cNvSpPr txBox="1"/>
          <p:nvPr/>
        </p:nvSpPr>
        <p:spPr>
          <a:xfrm>
            <a:off x="2883400" y="3023350"/>
            <a:ext cx="861000" cy="4833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dk1"/>
              </a:buClr>
              <a:buSzPts val="3600"/>
              <a:buFont typeface="Play"/>
              <a:buNone/>
            </a:pPr>
            <a:r>
              <a:rPr lang="zh-TW" sz="3000">
                <a:solidFill>
                  <a:srgbClr val="0000FF"/>
                </a:solidFill>
                <a:latin typeface="Play"/>
                <a:ea typeface="Play"/>
                <a:cs typeface="Play"/>
                <a:sym typeface="Play"/>
              </a:rPr>
              <a:t>A</a:t>
            </a:r>
            <a:endParaRPr sz="3000">
              <a:solidFill>
                <a:srgbClr val="0000FF"/>
              </a:solidFill>
              <a:latin typeface="Play"/>
              <a:ea typeface="Play"/>
              <a:cs typeface="Play"/>
              <a:sym typeface="Play"/>
            </a:endParaRPr>
          </a:p>
        </p:txBody>
      </p:sp>
      <p:sp>
        <p:nvSpPr>
          <p:cNvPr id="828" name="Google Shape;828;p94"/>
          <p:cNvSpPr txBox="1"/>
          <p:nvPr/>
        </p:nvSpPr>
        <p:spPr>
          <a:xfrm>
            <a:off x="5334925" y="3023350"/>
            <a:ext cx="861000" cy="4833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dk1"/>
              </a:buClr>
              <a:buSzPts val="3600"/>
              <a:buFont typeface="Play"/>
              <a:buNone/>
            </a:pPr>
            <a:r>
              <a:rPr lang="zh-TW" sz="3000">
                <a:solidFill>
                  <a:srgbClr val="FF9900"/>
                </a:solidFill>
                <a:latin typeface="Play"/>
                <a:ea typeface="Play"/>
                <a:cs typeface="Play"/>
                <a:sym typeface="Play"/>
              </a:rPr>
              <a:t>B</a:t>
            </a:r>
            <a:endParaRPr sz="3000">
              <a:solidFill>
                <a:srgbClr val="FF9900"/>
              </a:solidFill>
              <a:latin typeface="Play"/>
              <a:ea typeface="Play"/>
              <a:cs typeface="Play"/>
              <a:sym typeface="Play"/>
            </a:endParaRPr>
          </a:p>
        </p:txBody>
      </p:sp>
      <p:sp>
        <p:nvSpPr>
          <p:cNvPr id="829" name="Google Shape;829;p94"/>
          <p:cNvSpPr txBox="1"/>
          <p:nvPr/>
        </p:nvSpPr>
        <p:spPr>
          <a:xfrm>
            <a:off x="4109163" y="3023350"/>
            <a:ext cx="861000" cy="4833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dk1"/>
              </a:buClr>
              <a:buSzPts val="3600"/>
              <a:buFont typeface="Play"/>
              <a:buNone/>
            </a:pPr>
            <a:r>
              <a:rPr lang="zh-TW" sz="3000">
                <a:solidFill>
                  <a:schemeClr val="dk1"/>
                </a:solidFill>
                <a:latin typeface="Play"/>
                <a:ea typeface="Play"/>
                <a:cs typeface="Play"/>
                <a:sym typeface="Play"/>
              </a:rPr>
              <a:t>→</a:t>
            </a:r>
            <a:endParaRPr sz="3000">
              <a:solidFill>
                <a:schemeClr val="dk1"/>
              </a:solidFill>
              <a:latin typeface="Play"/>
              <a:ea typeface="Play"/>
              <a:cs typeface="Play"/>
              <a:sym typeface="Pl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9"/>
          <p:cNvSpPr txBox="1">
            <a:spLocks noGrp="1"/>
          </p:cNvSpPr>
          <p:nvPr>
            <p:ph type="title"/>
          </p:nvPr>
        </p:nvSpPr>
        <p:spPr>
          <a:xfrm>
            <a:off x="1001684" y="170412"/>
            <a:ext cx="10178934" cy="132873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200"/>
              <a:buFont typeface="Play"/>
              <a:buNone/>
            </a:pPr>
            <a:r>
              <a:rPr lang="zh-TW" sz="5200" b="1" u="sng">
                <a:solidFill>
                  <a:schemeClr val="dk1"/>
                </a:solidFill>
                <a:latin typeface="Play"/>
                <a:ea typeface="Play"/>
                <a:cs typeface="Play"/>
                <a:sym typeface="Play"/>
              </a:rPr>
              <a:t>演出</a:t>
            </a:r>
            <a:r>
              <a:rPr lang="zh-TW" sz="5200">
                <a:solidFill>
                  <a:schemeClr val="dk1"/>
                </a:solidFill>
                <a:latin typeface="Play"/>
                <a:ea typeface="Play"/>
                <a:cs typeface="Play"/>
                <a:sym typeface="Play"/>
              </a:rPr>
              <a:t> v.</a:t>
            </a:r>
            <a:endParaRPr/>
          </a:p>
        </p:txBody>
      </p:sp>
      <p:sp>
        <p:nvSpPr>
          <p:cNvPr id="146" name="Google Shape;146;p9"/>
          <p:cNvSpPr txBox="1">
            <a:spLocks noGrp="1"/>
          </p:cNvSpPr>
          <p:nvPr>
            <p:ph type="body" idx="1"/>
          </p:nvPr>
        </p:nvSpPr>
        <p:spPr>
          <a:xfrm>
            <a:off x="1001684" y="1670857"/>
            <a:ext cx="10178934" cy="55790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你最喜欢哪个明星？他/她参与过什么作品的</a:t>
            </a:r>
            <a:r>
              <a:rPr lang="zh-TW" b="1">
                <a:solidFill>
                  <a:srgbClr val="FF0000"/>
                </a:solidFill>
              </a:rPr>
              <a:t>演出</a:t>
            </a:r>
            <a:r>
              <a:rPr lang="zh-TW"/>
              <a:t>？</a:t>
            </a:r>
            <a:endParaRPr/>
          </a:p>
        </p:txBody>
      </p:sp>
      <p:pic>
        <p:nvPicPr>
          <p:cNvPr id="147" name="Google Shape;147;p9" descr="伊恩·麦凯伦- 维基百科，自由的百科全书"/>
          <p:cNvPicPr preferRelativeResize="0"/>
          <p:nvPr/>
        </p:nvPicPr>
        <p:blipFill rotWithShape="1">
          <a:blip r:embed="rId3">
            <a:alphaModFix/>
          </a:blip>
          <a:srcRect/>
          <a:stretch/>
        </p:blipFill>
        <p:spPr>
          <a:xfrm>
            <a:off x="1293495" y="2400473"/>
            <a:ext cx="2733453" cy="3920490"/>
          </a:xfrm>
          <a:prstGeom prst="rect">
            <a:avLst/>
          </a:prstGeom>
          <a:noFill/>
          <a:ln>
            <a:noFill/>
          </a:ln>
        </p:spPr>
      </p:pic>
      <p:pic>
        <p:nvPicPr>
          <p:cNvPr id="148" name="Google Shape;148;p9" descr="Where To Watch The 'John Wick' Movies | USA Insider"/>
          <p:cNvPicPr preferRelativeResize="0"/>
          <p:nvPr/>
        </p:nvPicPr>
        <p:blipFill rotWithShape="1">
          <a:blip r:embed="rId4">
            <a:alphaModFix/>
          </a:blip>
          <a:srcRect l="22707" r="22707"/>
          <a:stretch/>
        </p:blipFill>
        <p:spPr>
          <a:xfrm>
            <a:off x="4602479" y="2411903"/>
            <a:ext cx="3209930" cy="3920490"/>
          </a:xfrm>
          <a:prstGeom prst="rect">
            <a:avLst/>
          </a:prstGeom>
          <a:noFill/>
          <a:ln>
            <a:noFill/>
          </a:ln>
        </p:spPr>
      </p:pic>
      <p:pic>
        <p:nvPicPr>
          <p:cNvPr id="149" name="Google Shape;149;p9" descr="安海瑟薇Anne Hathaway 人物介紹- 電影神搜"/>
          <p:cNvPicPr preferRelativeResize="0"/>
          <p:nvPr/>
        </p:nvPicPr>
        <p:blipFill rotWithShape="1">
          <a:blip r:embed="rId5">
            <a:alphaModFix/>
          </a:blip>
          <a:srcRect/>
          <a:stretch/>
        </p:blipFill>
        <p:spPr>
          <a:xfrm>
            <a:off x="8575358" y="2228758"/>
            <a:ext cx="2802162" cy="41696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4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随着</a:t>
            </a:r>
            <a:r>
              <a:rPr lang="zh-TW"/>
              <a:t> prep.</a:t>
            </a:r>
            <a:endParaRPr/>
          </a:p>
        </p:txBody>
      </p:sp>
      <p:sp>
        <p:nvSpPr>
          <p:cNvPr id="835" name="Google Shape;835;p96"/>
          <p:cNvSpPr txBox="1">
            <a:spLocks noGrp="1"/>
          </p:cNvSpPr>
          <p:nvPr>
            <p:ph type="body" idx="1"/>
          </p:nvPr>
        </p:nvSpPr>
        <p:spPr>
          <a:xfrm>
            <a:off x="838200" y="1825625"/>
            <a:ext cx="10760242" cy="446288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b="1">
                <a:solidFill>
                  <a:srgbClr val="FF0000"/>
                </a:solidFill>
              </a:rPr>
              <a:t>随着</a:t>
            </a:r>
            <a:r>
              <a:rPr lang="zh-TW"/>
              <a:t>科技的进步，有哪些东西逐渐被淘汰了？</a:t>
            </a:r>
            <a:endParaRPr/>
          </a:p>
        </p:txBody>
      </p:sp>
      <p:pic>
        <p:nvPicPr>
          <p:cNvPr id="836" name="Google Shape;836;p96" descr="PPT - 資訊科技概論 智慧型 手機 發展 PowerPoint Presentation - ID:1548495"/>
          <p:cNvPicPr preferRelativeResize="0"/>
          <p:nvPr/>
        </p:nvPicPr>
        <p:blipFill rotWithShape="1">
          <a:blip r:embed="rId3">
            <a:alphaModFix/>
          </a:blip>
          <a:srcRect t="22896" b="8359"/>
          <a:stretch/>
        </p:blipFill>
        <p:spPr>
          <a:xfrm>
            <a:off x="2550694" y="2839452"/>
            <a:ext cx="7560757" cy="3898231"/>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十分</a:t>
            </a:r>
            <a:r>
              <a:rPr lang="zh-TW"/>
              <a:t> adv.</a:t>
            </a:r>
            <a:endParaRPr/>
          </a:p>
        </p:txBody>
      </p:sp>
      <p:sp>
        <p:nvSpPr>
          <p:cNvPr id="842" name="Google Shape;842;p9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到</a:t>
            </a:r>
            <a:r>
              <a:rPr lang="zh-TW" sz="2800"/>
              <a:t>酒吧</a:t>
            </a:r>
            <a:r>
              <a:rPr lang="zh-TW"/>
              <a:t>去</a:t>
            </a:r>
            <a:r>
              <a:rPr lang="zh-TW" sz="2800"/>
              <a:t>喝酒</a:t>
            </a:r>
            <a:r>
              <a:rPr lang="zh-TW"/>
              <a:t>在捷克</a:t>
            </a:r>
            <a:r>
              <a:rPr lang="zh-TW" sz="2800"/>
              <a:t>是</a:t>
            </a:r>
            <a:r>
              <a:rPr lang="zh-TW" sz="2800" b="1">
                <a:solidFill>
                  <a:srgbClr val="FF0000"/>
                </a:solidFill>
              </a:rPr>
              <a:t>十分</a:t>
            </a:r>
            <a:r>
              <a:rPr lang="zh-TW" sz="2800"/>
              <a:t>常见的</a:t>
            </a:r>
            <a:r>
              <a:rPr lang="zh-TW"/>
              <a:t>活动</a:t>
            </a:r>
            <a:r>
              <a:rPr lang="zh-TW" sz="2800"/>
              <a:t>。</a:t>
            </a:r>
            <a:endParaRPr sz="2800"/>
          </a:p>
        </p:txBody>
      </p:sp>
      <p:pic>
        <p:nvPicPr>
          <p:cNvPr id="843" name="Google Shape;843;p97" descr="NFT 現身全球頂尖酒吧– CIO Taiwan"/>
          <p:cNvPicPr preferRelativeResize="0"/>
          <p:nvPr/>
        </p:nvPicPr>
        <p:blipFill rotWithShape="1">
          <a:blip r:embed="rId3">
            <a:alphaModFix/>
          </a:blip>
          <a:srcRect/>
          <a:stretch/>
        </p:blipFill>
        <p:spPr>
          <a:xfrm>
            <a:off x="2539485" y="2314024"/>
            <a:ext cx="6700768" cy="446281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十分</a:t>
            </a:r>
            <a:r>
              <a:rPr lang="zh-TW"/>
              <a:t> adv.</a:t>
            </a:r>
            <a:endParaRPr/>
          </a:p>
        </p:txBody>
      </p:sp>
      <p:sp>
        <p:nvSpPr>
          <p:cNvPr id="849" name="Google Shape;849;p9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a:t>
            </a:r>
            <a:r>
              <a:rPr lang="zh-TW"/>
              <a:t>今天</a:t>
            </a:r>
            <a:r>
              <a:rPr lang="zh-TW" sz="2800"/>
              <a:t>很早就起床打扫房间，</a:t>
            </a:r>
            <a:r>
              <a:rPr lang="zh-TW"/>
              <a:t>这</a:t>
            </a:r>
            <a:r>
              <a:rPr lang="zh-TW" sz="2800"/>
              <a:t>对于</a:t>
            </a:r>
            <a:r>
              <a:rPr lang="zh-TW"/>
              <a:t>他那么懒的人来</a:t>
            </a:r>
            <a:r>
              <a:rPr lang="zh-TW" sz="2800"/>
              <a:t>说，</a:t>
            </a:r>
            <a:r>
              <a:rPr lang="zh-TW" sz="2800" b="1">
                <a:solidFill>
                  <a:srgbClr val="FF0000"/>
                </a:solidFill>
              </a:rPr>
              <a:t>十分</a:t>
            </a:r>
            <a:r>
              <a:rPr lang="zh-TW" sz="2800"/>
              <a:t>难得。</a:t>
            </a:r>
            <a:endParaRPr sz="2800"/>
          </a:p>
        </p:txBody>
      </p:sp>
      <p:pic>
        <p:nvPicPr>
          <p:cNvPr id="850" name="Google Shape;850;p98" descr="打扫房间插画图片下载-正版图片400126858-摄图网"/>
          <p:cNvPicPr preferRelativeResize="0"/>
          <p:nvPr/>
        </p:nvPicPr>
        <p:blipFill rotWithShape="1">
          <a:blip r:embed="rId3">
            <a:alphaModFix/>
          </a:blip>
          <a:srcRect/>
          <a:stretch/>
        </p:blipFill>
        <p:spPr>
          <a:xfrm>
            <a:off x="2806148" y="2506662"/>
            <a:ext cx="6161390" cy="421267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十分</a:t>
            </a:r>
            <a:r>
              <a:rPr lang="zh-TW"/>
              <a:t> adv.</a:t>
            </a:r>
            <a:endParaRPr/>
          </a:p>
        </p:txBody>
      </p:sp>
      <p:sp>
        <p:nvSpPr>
          <p:cNvPr id="856" name="Google Shape;856;p9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哪一部小说/漫画/动画/电视剧/电影你觉得</a:t>
            </a:r>
            <a:r>
              <a:rPr lang="zh-TW" b="1">
                <a:solidFill>
                  <a:srgbClr val="FF0000"/>
                </a:solidFill>
              </a:rPr>
              <a:t>十分</a:t>
            </a:r>
            <a:r>
              <a:rPr lang="zh-TW"/>
              <a:t>有趣？</a:t>
            </a:r>
            <a:endParaRPr sz="2800"/>
          </a:p>
        </p:txBody>
      </p:sp>
      <p:pic>
        <p:nvPicPr>
          <p:cNvPr id="857" name="Google Shape;857;p99" descr="抽了那麼多年的煙現在才找到正確的抽菸方式 - 每日頭條"/>
          <p:cNvPicPr preferRelativeResize="0"/>
          <p:nvPr/>
        </p:nvPicPr>
        <p:blipFill rotWithShape="1">
          <a:blip r:embed="rId3">
            <a:alphaModFix/>
          </a:blip>
          <a:srcRect/>
          <a:stretch/>
        </p:blipFill>
        <p:spPr>
          <a:xfrm>
            <a:off x="2341210" y="2563812"/>
            <a:ext cx="7509580" cy="3929063"/>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普遍</a:t>
            </a:r>
            <a:r>
              <a:rPr lang="zh-TW"/>
              <a:t> adj.</a:t>
            </a:r>
            <a:endParaRPr/>
          </a:p>
        </p:txBody>
      </p:sp>
      <p:sp>
        <p:nvSpPr>
          <p:cNvPr id="863" name="Google Shape;863;p10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贪吃</a:t>
            </a:r>
            <a:r>
              <a:rPr lang="zh-TW" sz="2800"/>
              <a:t>是人类</a:t>
            </a:r>
            <a:r>
              <a:rPr lang="zh-TW"/>
              <a:t>的</a:t>
            </a:r>
            <a:r>
              <a:rPr lang="zh-TW" sz="2800" b="1">
                <a:solidFill>
                  <a:srgbClr val="FF0000"/>
                </a:solidFill>
              </a:rPr>
              <a:t>普遍</a:t>
            </a:r>
            <a:r>
              <a:rPr lang="zh-TW"/>
              <a:t>特征</a:t>
            </a:r>
            <a:r>
              <a:rPr lang="zh-TW" sz="2800"/>
              <a:t>。</a:t>
            </a:r>
            <a:endParaRPr sz="2800"/>
          </a:p>
        </p:txBody>
      </p:sp>
      <p:pic>
        <p:nvPicPr>
          <p:cNvPr id="864" name="Google Shape;864;p100" descr="卡通美食餐饮烤串烧烤的诱惑原创png素材免费下载 - 觅知网"/>
          <p:cNvPicPr preferRelativeResize="0"/>
          <p:nvPr/>
        </p:nvPicPr>
        <p:blipFill rotWithShape="1">
          <a:blip r:embed="rId3">
            <a:alphaModFix/>
          </a:blip>
          <a:srcRect/>
          <a:stretch/>
        </p:blipFill>
        <p:spPr>
          <a:xfrm>
            <a:off x="3954003" y="2506662"/>
            <a:ext cx="4283994" cy="4279042"/>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0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普遍</a:t>
            </a:r>
            <a:r>
              <a:rPr lang="zh-TW"/>
              <a:t> adj.</a:t>
            </a:r>
            <a:endParaRPr/>
          </a:p>
        </p:txBody>
      </p:sp>
      <p:sp>
        <p:nvSpPr>
          <p:cNvPr id="870" name="Google Shape;870;p10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台湾南部的人</a:t>
            </a:r>
            <a:r>
              <a:rPr lang="zh-TW" sz="2800" b="1">
                <a:solidFill>
                  <a:srgbClr val="FF0000"/>
                </a:solidFill>
              </a:rPr>
              <a:t>普遍</a:t>
            </a:r>
            <a:r>
              <a:rPr lang="zh-TW" sz="2800"/>
              <a:t>喜欢喝甜的饮料。</a:t>
            </a:r>
            <a:endParaRPr sz="2800"/>
          </a:p>
        </p:txBody>
      </p:sp>
      <p:pic>
        <p:nvPicPr>
          <p:cNvPr id="871" name="Google Shape;871;p101" descr="熱的含糖飲料 讓你多喝5～10克的糖|熱飲|薑母茶|補氣飲品｜健康2.0"/>
          <p:cNvPicPr preferRelativeResize="0"/>
          <p:nvPr/>
        </p:nvPicPr>
        <p:blipFill rotWithShape="1">
          <a:blip r:embed="rId3">
            <a:alphaModFix/>
          </a:blip>
          <a:srcRect/>
          <a:stretch/>
        </p:blipFill>
        <p:spPr>
          <a:xfrm>
            <a:off x="2403558" y="2339964"/>
            <a:ext cx="7384883" cy="4152911"/>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普遍</a:t>
            </a:r>
            <a:r>
              <a:rPr lang="zh-TW"/>
              <a:t> adj.</a:t>
            </a:r>
            <a:endParaRPr/>
          </a:p>
        </p:txBody>
      </p:sp>
      <p:sp>
        <p:nvSpPr>
          <p:cNvPr id="877" name="Google Shape;877;p10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你觉得捷克/斯洛伐克的大学生有什么</a:t>
            </a:r>
            <a:r>
              <a:rPr lang="zh-TW" b="1">
                <a:solidFill>
                  <a:srgbClr val="FF0000"/>
                </a:solidFill>
              </a:rPr>
              <a:t>普遍</a:t>
            </a:r>
            <a:r>
              <a:rPr lang="zh-TW"/>
              <a:t>的特征？</a:t>
            </a:r>
            <a:endParaRPr sz="2800"/>
          </a:p>
        </p:txBody>
      </p:sp>
      <p:pic>
        <p:nvPicPr>
          <p:cNvPr id="878" name="Google Shape;878;p102" descr="7個愛好會讓人變得更聰明 （下）｜大紀元時報 香港｜獨立敢言的良心媒體"/>
          <p:cNvPicPr preferRelativeResize="0"/>
          <p:nvPr/>
        </p:nvPicPr>
        <p:blipFill rotWithShape="1">
          <a:blip r:embed="rId3">
            <a:alphaModFix/>
          </a:blip>
          <a:srcRect/>
          <a:stretch/>
        </p:blipFill>
        <p:spPr>
          <a:xfrm>
            <a:off x="3038893" y="2643992"/>
            <a:ext cx="6114214" cy="4214008"/>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部分</a:t>
            </a:r>
            <a:r>
              <a:rPr lang="zh-TW"/>
              <a:t> n.</a:t>
            </a:r>
            <a:endParaRPr/>
          </a:p>
        </p:txBody>
      </p:sp>
      <p:sp>
        <p:nvSpPr>
          <p:cNvPr id="885" name="Google Shape;885;p10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酒是捷克</a:t>
            </a:r>
            <a:r>
              <a:rPr lang="zh-TW"/>
              <a:t>人在</a:t>
            </a:r>
            <a:r>
              <a:rPr lang="zh-TW" sz="2800"/>
              <a:t>生活中</a:t>
            </a:r>
            <a:r>
              <a:rPr lang="zh-TW"/>
              <a:t>必不可少</a:t>
            </a:r>
            <a:r>
              <a:rPr lang="zh-TW" sz="2800"/>
              <a:t>的</a:t>
            </a:r>
            <a:r>
              <a:rPr lang="zh-TW" sz="2800" b="1">
                <a:solidFill>
                  <a:srgbClr val="FF0000"/>
                </a:solidFill>
              </a:rPr>
              <a:t>部分</a:t>
            </a:r>
            <a:r>
              <a:rPr lang="zh-TW" sz="2800"/>
              <a:t>。</a:t>
            </a:r>
            <a:endParaRPr sz="2800"/>
          </a:p>
        </p:txBody>
      </p:sp>
      <p:pic>
        <p:nvPicPr>
          <p:cNvPr id="886" name="Google Shape;886;p103" descr="日本「下班來一杯」文化式微？年輕世代「脫酒精」：就這樣做不會喝酒的自己也沒關係｜張卉青Olivia／奧莉放送株式会社｜換日線"/>
          <p:cNvPicPr preferRelativeResize="0"/>
          <p:nvPr/>
        </p:nvPicPr>
        <p:blipFill rotWithShape="1">
          <a:blip r:embed="rId3">
            <a:alphaModFix/>
          </a:blip>
          <a:srcRect/>
          <a:stretch/>
        </p:blipFill>
        <p:spPr>
          <a:xfrm>
            <a:off x="2573742" y="2318642"/>
            <a:ext cx="7044515" cy="4346852"/>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部分</a:t>
            </a:r>
            <a:r>
              <a:rPr lang="zh-TW"/>
              <a:t> n.</a:t>
            </a:r>
            <a:endParaRPr/>
          </a:p>
        </p:txBody>
      </p:sp>
      <p:sp>
        <p:nvSpPr>
          <p:cNvPr id="893" name="Google Shape;893;p10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这是</a:t>
            </a:r>
            <a:r>
              <a:rPr lang="zh-TW"/>
              <a:t>我在这</a:t>
            </a:r>
            <a:r>
              <a:rPr lang="zh-TW" sz="2800"/>
              <a:t>部电影</a:t>
            </a:r>
            <a:r>
              <a:rPr lang="zh-TW"/>
              <a:t>里</a:t>
            </a:r>
            <a:r>
              <a:rPr lang="zh-TW" sz="2800"/>
              <a:t>最喜欢的</a:t>
            </a:r>
            <a:r>
              <a:rPr lang="zh-TW" sz="2800" b="1">
                <a:solidFill>
                  <a:srgbClr val="FF0000"/>
                </a:solidFill>
              </a:rPr>
              <a:t>部分</a:t>
            </a:r>
            <a:r>
              <a:rPr lang="zh-TW" sz="2800"/>
              <a:t>。</a:t>
            </a:r>
            <a:endParaRPr sz="2800"/>
          </a:p>
        </p:txBody>
      </p:sp>
      <p:pic>
        <p:nvPicPr>
          <p:cNvPr id="894" name="Google Shape;894;p104" descr="【哈利波特】送你一封吼叫信，愿你事事都顺心，哈哈哈_哔哩哔哩_bilibili"/>
          <p:cNvPicPr preferRelativeResize="0"/>
          <p:nvPr/>
        </p:nvPicPr>
        <p:blipFill rotWithShape="1">
          <a:blip r:embed="rId3">
            <a:alphaModFix/>
          </a:blip>
          <a:srcRect/>
          <a:stretch/>
        </p:blipFill>
        <p:spPr>
          <a:xfrm>
            <a:off x="2441575" y="2290801"/>
            <a:ext cx="7071393" cy="442282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0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b="1" u="sng"/>
              <a:t>部分</a:t>
            </a:r>
            <a:r>
              <a:rPr lang="zh-TW"/>
              <a:t> n.</a:t>
            </a:r>
            <a:endParaRPr/>
          </a:p>
        </p:txBody>
      </p:sp>
      <p:sp>
        <p:nvSpPr>
          <p:cNvPr id="901" name="Google Shape;901;p10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你在生活中必不可少的</a:t>
            </a:r>
            <a:r>
              <a:rPr lang="zh-TW" b="1">
                <a:solidFill>
                  <a:srgbClr val="FF0000"/>
                </a:solidFill>
              </a:rPr>
              <a:t>部分</a:t>
            </a:r>
            <a:r>
              <a:rPr lang="zh-TW"/>
              <a:t>是什么？</a:t>
            </a:r>
            <a:endParaRPr/>
          </a:p>
          <a:p>
            <a:pPr marL="228600" lvl="0" indent="-228600" algn="l" rtl="0">
              <a:lnSpc>
                <a:spcPct val="90000"/>
              </a:lnSpc>
              <a:spcBef>
                <a:spcPts val="0"/>
              </a:spcBef>
              <a:spcAft>
                <a:spcPts val="0"/>
              </a:spcAft>
              <a:buSzPts val="2800"/>
              <a:buChar char="•"/>
            </a:pPr>
            <a:r>
              <a:rPr lang="zh-TW"/>
              <a:t>e.g. 家人、爱人、钱</a:t>
            </a:r>
            <a:endParaRPr/>
          </a:p>
        </p:txBody>
      </p:sp>
      <p:pic>
        <p:nvPicPr>
          <p:cNvPr id="902" name="Google Shape;902;p105" descr="网站建设需要面面俱到但是抓住重点一样不可缺少-引航博景"/>
          <p:cNvPicPr preferRelativeResize="0"/>
          <p:nvPr/>
        </p:nvPicPr>
        <p:blipFill rotWithShape="1">
          <a:blip r:embed="rId3">
            <a:alphaModFix/>
          </a:blip>
          <a:srcRect/>
          <a:stretch/>
        </p:blipFill>
        <p:spPr>
          <a:xfrm>
            <a:off x="2913538" y="2797575"/>
            <a:ext cx="6364925" cy="3813575"/>
          </a:xfrm>
          <a:prstGeom prst="rect">
            <a:avLst/>
          </a:prstGeom>
          <a:noFill/>
          <a:ln>
            <a:noFill/>
          </a:ln>
        </p:spPr>
      </p:pic>
    </p:spTree>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4014</Words>
  <Application>Microsoft Macintosh PowerPoint</Application>
  <PresentationFormat>Widescreen</PresentationFormat>
  <Paragraphs>444</Paragraphs>
  <Slides>110</Slides>
  <Notes>110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110</vt:i4>
      </vt:variant>
    </vt:vector>
  </HeadingPairs>
  <TitlesOfParts>
    <vt:vector size="114" baseType="lpstr">
      <vt:lpstr>Roboto</vt:lpstr>
      <vt:lpstr>Arial</vt:lpstr>
      <vt:lpstr>Play</vt:lpstr>
      <vt:lpstr>Office 佈景主題</vt:lpstr>
      <vt:lpstr>L13</vt:lpstr>
      <vt:lpstr>3/6</vt:lpstr>
      <vt:lpstr>京剧 n. 演员 n. 观众 n. </vt:lpstr>
      <vt:lpstr>厚 adj. (薄báo)</vt:lpstr>
      <vt:lpstr>厚 adj. (薄báo)</vt:lpstr>
      <vt:lpstr>厚 adj. (薄báo)</vt:lpstr>
      <vt:lpstr>演出 v.</vt:lpstr>
      <vt:lpstr>演出 v.</vt:lpstr>
      <vt:lpstr>演出 v.</vt:lpstr>
      <vt:lpstr>大概 adv.</vt:lpstr>
      <vt:lpstr>大概 adv.</vt:lpstr>
      <vt:lpstr>大概 adv.</vt:lpstr>
      <vt:lpstr>大概 adv.</vt:lpstr>
      <vt:lpstr>大概 adv.</vt:lpstr>
      <vt:lpstr>大概 adj.</vt:lpstr>
      <vt:lpstr>大概 adv. (vs也许)</vt:lpstr>
      <vt:lpstr>大概</vt:lpstr>
      <vt:lpstr>大概 adv.  (vs也许)</vt:lpstr>
      <vt:lpstr>大概 adv.  (vs也许)</vt:lpstr>
      <vt:lpstr>大概 adv. (vs也许)</vt:lpstr>
      <vt:lpstr>大概 adv.  (vs也许)  +数字</vt:lpstr>
      <vt:lpstr>大概 adv. (vs也许)</vt:lpstr>
      <vt:lpstr>大概 adv.  (vs也许)  +未来规划</vt:lpstr>
      <vt:lpstr>大概 adv. (vs也许)</vt:lpstr>
      <vt:lpstr>大概 adj.  (vs也许) </vt:lpstr>
      <vt:lpstr>大概 adj.  (vs也许) </vt:lpstr>
      <vt:lpstr>PowerPoint Presentation</vt:lpstr>
      <vt:lpstr>来自 v.</vt:lpstr>
      <vt:lpstr>遍 m.</vt:lpstr>
      <vt:lpstr>遍 m.</vt:lpstr>
      <vt:lpstr>遍 m.</vt:lpstr>
      <vt:lpstr>偶尔 adv.</vt:lpstr>
      <vt:lpstr>偶尔 adv.</vt:lpstr>
      <vt:lpstr>偶尔 adv.</vt:lpstr>
      <vt:lpstr>偶尔 adv.</vt:lpstr>
      <vt:lpstr>吃惊 v.</vt:lpstr>
      <vt:lpstr>吃惊 v.</vt:lpstr>
      <vt:lpstr>吃惊 v.</vt:lpstr>
      <vt:lpstr>吃惊 v.</vt:lpstr>
      <vt:lpstr>基础 n.</vt:lpstr>
      <vt:lpstr>基础 n.</vt:lpstr>
      <vt:lpstr>基础 n.</vt:lpstr>
      <vt:lpstr>表演 v.</vt:lpstr>
      <vt:lpstr>表演 v.</vt:lpstr>
      <vt:lpstr>正常 adj.</vt:lpstr>
      <vt:lpstr>正常 adj.</vt:lpstr>
      <vt:lpstr>申请 v.</vt:lpstr>
      <vt:lpstr>申请 v.</vt:lpstr>
      <vt:lpstr>有趣 adj.</vt:lpstr>
      <vt:lpstr>有趣 adj.</vt:lpstr>
      <vt:lpstr>开心 adj.</vt:lpstr>
      <vt:lpstr>开心 adj.</vt:lpstr>
      <vt:lpstr>开心 adj.</vt:lpstr>
      <vt:lpstr>PowerPoint Presentation</vt:lpstr>
      <vt:lpstr>PowerPoint Presentation</vt:lpstr>
      <vt:lpstr>继续 v.</vt:lpstr>
      <vt:lpstr>继续 v.</vt:lpstr>
      <vt:lpstr>继续 v.</vt:lpstr>
      <vt:lpstr>由 prep.</vt:lpstr>
      <vt:lpstr>由 prep.</vt:lpstr>
      <vt:lpstr>由 prep.</vt:lpstr>
      <vt:lpstr>由 prep.</vt:lpstr>
      <vt:lpstr>讨论 v.</vt:lpstr>
      <vt:lpstr>讨论 v.</vt:lpstr>
      <vt:lpstr>PowerPoint Presentation</vt:lpstr>
      <vt:lpstr>PowerPoint Presentation</vt:lpstr>
      <vt:lpstr>PowerPoint Presentation</vt:lpstr>
      <vt:lpstr>PowerPoint Presentation</vt:lpstr>
      <vt:lpstr>PowerPoint Presentation</vt:lpstr>
      <vt:lpstr>PowerPoint Presentation</vt:lpstr>
      <vt:lpstr>3/11</vt:lpstr>
      <vt:lpstr>大约 adv.</vt:lpstr>
      <vt:lpstr>大约 adv.</vt:lpstr>
      <vt:lpstr>餐厅 n.</vt:lpstr>
      <vt:lpstr>餐厅 n.</vt:lpstr>
      <vt:lpstr>纸袋 n.</vt:lpstr>
      <vt:lpstr>袋(子) n.</vt:lpstr>
      <vt:lpstr>互联网 n.</vt:lpstr>
      <vt:lpstr>互联网 n.</vt:lpstr>
      <vt:lpstr>进行 v.</vt:lpstr>
      <vt:lpstr>进行 v.</vt:lpstr>
      <vt:lpstr>进行 v.</vt:lpstr>
      <vt:lpstr>进行 v.</vt:lpstr>
      <vt:lpstr>进行 v.</vt:lpstr>
      <vt:lpstr>进行 v.</vt:lpstr>
      <vt:lpstr>进行 v.</vt:lpstr>
      <vt:lpstr>错误 adj.</vt:lpstr>
      <vt:lpstr>错误 adj.</vt:lpstr>
      <vt:lpstr>随着 prep.</vt:lpstr>
      <vt:lpstr>随着 prep.</vt:lpstr>
      <vt:lpstr>十分 adv.</vt:lpstr>
      <vt:lpstr>十分 adv.</vt:lpstr>
      <vt:lpstr>十分 adv.</vt:lpstr>
      <vt:lpstr>普遍 adj.</vt:lpstr>
      <vt:lpstr>普遍 adj.</vt:lpstr>
      <vt:lpstr>普遍 adj.</vt:lpstr>
      <vt:lpstr>部分 n.</vt:lpstr>
      <vt:lpstr>部分 n.</vt:lpstr>
      <vt:lpstr>部分 n.</vt:lpstr>
      <vt:lpstr>稍微 adv.</vt:lpstr>
      <vt:lpstr>稍微 adv.</vt:lpstr>
      <vt:lpstr>苦 adj.</vt:lpstr>
      <vt:lpstr>你喜欢吃/喝什么味道的食物/饮料？</vt:lpstr>
      <vt:lpstr>省 n. (shěng /xǐng )</vt:lpstr>
      <vt:lpstr>省 n. (shěng /xǐng )</vt:lpstr>
      <vt:lpstr>省 n. (shěng /xǐng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L13</dc:title>
  <dc:creator>施鑫午</dc:creator>
  <cp:lastModifiedBy>FONG, Shuk Wa Sally [Student]</cp:lastModifiedBy>
  <cp:revision>1</cp:revision>
  <dcterms:created xsi:type="dcterms:W3CDTF">2024-03-04T10:36:14Z</dcterms:created>
  <dcterms:modified xsi:type="dcterms:W3CDTF">2024-03-14T08:57:45Z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0x010100BEB89AE9B726E84DBBBF69A881ED4B3A</vt:lpwstr>
  </property>
</Properties>
</file>