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</p:sldIdLst>
  <p:sldSz cx="12192000" cy="6858000"/>
  <p:notesSz cx="6858000" cy="9144000"/>
  <p:embeddedFontLst>
    <p:embeddedFont>
      <p:font typeface="Microsoft Yahei" panose="020B0503020204020204" pitchFamily="34" charset="-122"/>
      <p:regular r:id="rId156"/>
      <p:bold r:id="rId157"/>
    </p:embeddedFont>
    <p:embeddedFont>
      <p:font typeface="Play" pitchFamily="2" charset="0"/>
      <p:regular r:id="rId158"/>
      <p:bold r:id="rId1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63" roundtripDataSignature="AMtx7mgjgwK0lUOn54z7DO5RntxarONQj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6C265C7-4843-4D01-9791-02AF2983C956}">
  <a:tblStyle styleId="{16C265C7-4843-4D01-9791-02AF2983C956}" styleName="Table_0">
    <a:wholeTbl>
      <a:tcTxStyle b="off" i="off">
        <a:font>
          <a:latin typeface="Aptos"/>
          <a:ea typeface="Aptos"/>
          <a:cs typeface="Aptos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9EC"/>
          </a:solidFill>
        </a:fill>
      </a:tcStyle>
    </a:wholeTbl>
    <a:band1H>
      <a:tcTxStyle/>
      <a:tcStyle>
        <a:tcBdr/>
        <a:fill>
          <a:solidFill>
            <a:srgbClr val="CAD1D8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1D8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ptos"/>
          <a:ea typeface="Aptos"/>
          <a:cs typeface="Aptos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ptos"/>
          <a:ea typeface="Aptos"/>
          <a:cs typeface="Aptos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ptos"/>
          <a:ea typeface="Aptos"/>
          <a:cs typeface="Aptos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ptos"/>
          <a:ea typeface="Aptos"/>
          <a:cs typeface="Aptos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6"/>
  </p:normalViewPr>
  <p:slideViewPr>
    <p:cSldViewPr snapToGrid="0">
      <p:cViewPr varScale="1">
        <p:scale>
          <a:sx n="105" d="100"/>
          <a:sy n="105" d="100"/>
        </p:scale>
        <p:origin x="8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font" Target="fonts/font4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font" Target="fonts/font1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font" Target="fonts/font2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customschemas.google.com/relationships/presentationmetadata" Target="meta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viewProps" Target="view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盥洗：</a:t>
            </a:r>
            <a:r>
              <a:rPr lang="zh-TW" b="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洗脸、洗手、漱口等事。泛指梳洗。</a:t>
            </a:r>
            <a:endParaRPr/>
          </a:p>
        </p:txBody>
      </p:sp>
      <p:sp>
        <p:nvSpPr>
          <p:cNvPr id="148" name="Google Shape;148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10</a:t>
            </a:fld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3" name="Google Shape;823;p1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既然你肚子饿了，你就去吃饭。</a:t>
            </a:r>
            <a:endParaRPr/>
          </a:p>
        </p:txBody>
      </p:sp>
      <p:sp>
        <p:nvSpPr>
          <p:cNvPr id="824" name="Google Shape;824;p1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103</a:t>
            </a:fld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0" name="Google Shape;830;p1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1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104</a:t>
            </a:fld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8" name="Google Shape;838;p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1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105</a:t>
            </a:fld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6" name="Google Shape;846;p1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1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106</a:t>
            </a:fld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4" name="Google Shape;854;p1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10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107</a:t>
            </a:fld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2c448b7f3ea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g2c448b7f3ea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2c448b7f3ea_0_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g2c448b7f3ea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盥洗：</a:t>
            </a:r>
            <a:r>
              <a:rPr lang="zh-TW" b="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洗脸、洗手、漱口等事。泛指梳洗。</a:t>
            </a:r>
            <a:endParaRPr/>
          </a:p>
        </p:txBody>
      </p:sp>
      <p:sp>
        <p:nvSpPr>
          <p:cNvPr id="156" name="Google Shape;156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11</a:t>
            </a:fld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2c448b7f3ea_0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g2c448b7f3ea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1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1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1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盥洗：</a:t>
            </a:r>
            <a:r>
              <a:rPr lang="zh-TW" b="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洗脸、洗手、漱口等事。泛指梳洗。</a:t>
            </a:r>
            <a:endParaRPr/>
          </a:p>
        </p:txBody>
      </p:sp>
      <p:sp>
        <p:nvSpPr>
          <p:cNvPr id="165" name="Google Shape;16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12</a:t>
            </a:fld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1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1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1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1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1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1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1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4" name="Google Shape;1014;p1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怎么样…，于是我制定…。</a:t>
            </a:r>
            <a:endParaRPr/>
          </a:p>
        </p:txBody>
      </p:sp>
      <p:sp>
        <p:nvSpPr>
          <p:cNvPr id="1015" name="Google Shape;1015;p1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129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盥洗：</a:t>
            </a:r>
            <a:r>
              <a:rPr lang="zh-TW" b="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洗脸、洗手、漱口等事。泛指梳洗。</a:t>
            </a:r>
            <a:endParaRPr/>
          </a:p>
        </p:txBody>
      </p:sp>
      <p:sp>
        <p:nvSpPr>
          <p:cNvPr id="173" name="Google Shape;173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13</a:t>
            </a:fld>
            <a:endParaRPr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1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9" name="Google Shape;1029;p1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先后/原因结果</a:t>
            </a:r>
            <a:endParaRPr/>
          </a:p>
        </p:txBody>
      </p:sp>
      <p:sp>
        <p:nvSpPr>
          <p:cNvPr id="1030" name="Google Shape;1030;p1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131</a:t>
            </a:fld>
            <a:endParaRPr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1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2c448b7f3ea_0_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g2c448b7f3ea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g2c448b7f3ea_0_1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g2c448b7f3ea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g2c448b7f3ea_0_1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g2c448b7f3ea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g2c448b7f3ea_0_1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g2c448b7f3ea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1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1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1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6" name="Google Shape;1106;p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1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p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5" name="Google Shape;1135;p1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1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144</a:t>
            </a:fld>
            <a:endParaRPr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3" name="Google Shape;1143;p1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1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145</a:t>
            </a:fld>
            <a:endParaRPr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0" name="Google Shape;1150;p1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1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146</a:t>
            </a:fld>
            <a:endParaRPr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1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p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1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3" name="Google Shape;1163;p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p1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0" name="Google Shape;1170;p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严重：</a:t>
            </a:r>
            <a:r>
              <a:rPr lang="zh-TW" b="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情势紧急危险</a:t>
            </a:r>
            <a:br>
              <a:rPr lang="zh-TW"/>
            </a:br>
            <a:r>
              <a:rPr lang="zh-TW"/>
              <a:t>严：</a:t>
            </a:r>
            <a:r>
              <a:rPr lang="zh-TW" b="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紧急、急迫；残酷、苛刻；厉害的、猛烈的</a:t>
            </a:r>
            <a:endParaRPr b="0" i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15</a:t>
            </a:fld>
            <a:endParaRPr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1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1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2c448b7f3ea_0_1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2" name="Google Shape;1192;g2c448b7f3ea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2c448b7f3ea_0_1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2" name="Google Shape;1192;g2c448b7f3ea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42824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0" i="0">
                <a:solidFill>
                  <a:srgbClr val="33333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对环境进行保护</a:t>
            </a:r>
            <a:endParaRPr/>
          </a:p>
        </p:txBody>
      </p:sp>
      <p:sp>
        <p:nvSpPr>
          <p:cNvPr id="93" name="Google Shape;9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检讨</a:t>
            </a:r>
            <a:endParaRPr/>
          </a:p>
        </p:txBody>
      </p:sp>
      <p:sp>
        <p:nvSpPr>
          <p:cNvPr id="242" name="Google Shape;24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-76200" algn="l" rtl="0"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Play"/>
              <a:buAutoNum type="arabicPeriod"/>
            </a:pPr>
            <a:r>
              <a:rPr lang="zh-TW" b="1" i="0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民宿（Mín sù）</a:t>
            </a:r>
            <a:r>
              <a:rPr lang="zh-TW" b="0" i="0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：通常是由私人经营的住宿场所，提供类似家庭般的环境和氛围。民宿可能是房东的家庭住宅的一部分，或者是专门为旅客提供的房屋。通常提供的服务包括住宿、早餐等，以及与房东互动的机会。</a:t>
            </a:r>
            <a:endParaRPr/>
          </a:p>
          <a:p>
            <a:pPr marL="0" lvl="0" indent="-76200" algn="l" rtl="0"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Play"/>
              <a:buAutoNum type="arabicPeriod"/>
            </a:pPr>
            <a:r>
              <a:rPr lang="zh-TW" b="1" i="0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宾馆（Bīn guǎn）</a:t>
            </a:r>
            <a:r>
              <a:rPr lang="zh-TW" b="0" i="0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：宾馆是一种提供住宿服务的商业性质的场所，通常规模较大，设施和服务相对齐全。宾馆一般由专业的管理团队运营，提供各种类型的客房，如标准客房、套房等，并提供额外的服务，如餐饮、会议设施等。</a:t>
            </a:r>
            <a:endParaRPr/>
          </a:p>
          <a:p>
            <a:pPr marL="0" lvl="0" indent="-76200" algn="l" rtl="0"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Play"/>
              <a:buAutoNum type="arabicPeriod"/>
            </a:pPr>
            <a:r>
              <a:rPr lang="zh-TW" b="1" i="0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旅馆（Lǚ guǎn）</a:t>
            </a:r>
            <a:r>
              <a:rPr lang="zh-TW" b="0" i="0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：旅馆通常比宾馆规模小，设施和服务相对简单。旅馆可能提供基本的住宿和部分餐饮服务，但不如宾馆提供的设施和服务那么丰富。</a:t>
            </a:r>
            <a:endParaRPr/>
          </a:p>
          <a:p>
            <a:pPr marL="0" lvl="0" indent="-76200" algn="l" rtl="0"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Play"/>
              <a:buAutoNum type="arabicPeriod"/>
            </a:pPr>
            <a:r>
              <a:rPr lang="zh-TW" b="1" i="0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酒店（Jiǔ diàn）</a:t>
            </a:r>
            <a:r>
              <a:rPr lang="zh-TW" b="0" i="0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rPr>
              <a:t>：酒店是一种专业的住宿场所，提供各种类型的客房，并提供完善的服务和设施，如餐饮、会议设施、健身房等。酒店通常分为经济型、中档和豪华型，根据价格和提供的服务水平不同，吸引不同类型的客人。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c448b7f3ea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g2c448b7f3e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欠：</a:t>
            </a:r>
            <a:r>
              <a:rPr lang="zh-TW" b="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应该要做却没有做</a:t>
            </a:r>
            <a:endParaRPr/>
          </a:p>
        </p:txBody>
      </p:sp>
      <p:sp>
        <p:nvSpPr>
          <p:cNvPr id="418" name="Google Shape;418;p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47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c448b7f3ea_0_1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g2c448b7f3ea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c448b7f3e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g2c448b7f3e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9" name="Google Shape;499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0" i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丢脸、出丑</a:t>
            </a:r>
            <a:endParaRPr/>
          </a:p>
        </p:txBody>
      </p:sp>
      <p:sp>
        <p:nvSpPr>
          <p:cNvPr id="500" name="Google Shape;500;p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59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4" name="Google Shape;514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0" i="0">
                <a:latin typeface="Arial"/>
                <a:ea typeface="Arial"/>
                <a:cs typeface="Arial"/>
                <a:sym typeface="Arial"/>
              </a:rPr>
              <a:t>“扔”通常涉及到更有力度、更有目的的投掷动作，而“丢”则可能更轻松、更随意，不一定有强烈的目的性。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zh-TW" b="0" i="0"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sp>
        <p:nvSpPr>
          <p:cNvPr id="515" name="Google Shape;515;p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61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3" name="Google Shape;523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0" i="0">
                <a:latin typeface="Arial"/>
                <a:ea typeface="Arial"/>
                <a:cs typeface="Arial"/>
                <a:sym typeface="Arial"/>
              </a:rPr>
              <a:t>“扔”通常涉及到更有力度、更有目的的投掷动作，而“丢”则可能更轻松、更随意，不一定有强烈的目的性。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zh-TW" b="0" i="0"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sp>
        <p:nvSpPr>
          <p:cNvPr id="524" name="Google Shape;524;p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62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1" name="Google Shape;531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0" i="0">
                <a:latin typeface="Arial"/>
                <a:ea typeface="Arial"/>
                <a:cs typeface="Arial"/>
                <a:sym typeface="Arial"/>
              </a:rPr>
              <a:t>“扔”通常涉及到更有力度、更有目的的投掷动作，而“丢”则可能更轻松、更随意，不一定有强烈的目的性。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zh-TW" b="0" i="0"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sp>
        <p:nvSpPr>
          <p:cNvPr id="532" name="Google Shape;532;p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63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6" name="Google Shape;566;p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以累的心情？</a:t>
            </a:r>
            <a:endParaRPr/>
          </a:p>
        </p:txBody>
      </p:sp>
      <p:sp>
        <p:nvSpPr>
          <p:cNvPr id="567" name="Google Shape;567;p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68</a:t>
            </a:fld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1" name="Google Shape;631;p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问题很大！！！</a:t>
            </a:r>
            <a:endParaRPr/>
          </a:p>
        </p:txBody>
      </p:sp>
      <p:sp>
        <p:nvSpPr>
          <p:cNvPr id="632" name="Google Shape;632;p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77</a:t>
            </a:fld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2c448b7f3ea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g2c448b7f3ea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2c448b7f3ea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g2c448b7f3e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2c448b7f3ea_0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g2c448b7f3ea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2c448b7f3ea_0_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g2c448b7f3ea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2c448b7f3ea_0_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g2c448b7f3ea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2c448b7f3ea_0_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g2c448b7f3ea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盥洗：</a:t>
            </a:r>
            <a:r>
              <a:rPr lang="zh-TW" b="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洗脸、洗手、漱口等事。泛指梳洗。</a:t>
            </a:r>
            <a:endParaRPr/>
          </a:p>
        </p:txBody>
      </p:sp>
      <p:sp>
        <p:nvSpPr>
          <p:cNvPr id="140" name="Google Shape;140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9</a:t>
            </a:fld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1" name="Google Shape;741;p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你有遇过停电或停水吗？</a:t>
            </a:r>
            <a:endParaRPr/>
          </a:p>
        </p:txBody>
      </p:sp>
      <p:sp>
        <p:nvSpPr>
          <p:cNvPr id="742" name="Google Shape;742;p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92</a:t>
            </a:fld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5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內容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個內容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4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4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4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4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4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輔助字幕的內容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4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輔助字幕的圖片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4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Yov-B7UC5k" TargetMode="External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eBWCUm6fak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bilibili.com/video/BV1Vb411L7tk/?spm_id_from=333.337.search-card.all.click&amp;vd_source=edece024a8efd13c7e362cb8009ad1b3" TargetMode="Externa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libili.com/video/BV16s411i7Ut/?spm_id_from=333.337.search-card.all.click&amp;vd_source=edece024a8efd13c7e362cb8009ad1b3" TargetMode="External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1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MW8b377_Vg" TargetMode="External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ZYtlkuaK2I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89YkTbftM8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IkAt4v3q6Q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zQw-G1NfE8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8vy1VYgHiqs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libili.com/video/BV1Qi4y1o7B6/?spm_id_from=333.337.search-card.all.click&amp;vd_source=edece024a8efd13c7e362cb8009ad1b3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/>
              <a:t>3/12</a:t>
            </a:r>
            <a:endParaRPr/>
          </a:p>
        </p:txBody>
      </p:sp>
      <p:sp>
        <p:nvSpPr>
          <p:cNvPr id="89" name="Google Shape;89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毛巾</a:t>
            </a:r>
            <a:r>
              <a:rPr lang="zh-TW"/>
              <a:t> n.	</a:t>
            </a:r>
            <a:endParaRPr/>
          </a:p>
        </p:txBody>
      </p:sp>
      <p:sp>
        <p:nvSpPr>
          <p:cNvPr id="151" name="Google Shape;151;p10"/>
          <p:cNvSpPr txBox="1">
            <a:spLocks noGrp="1"/>
          </p:cNvSpPr>
          <p:nvPr>
            <p:ph type="body" idx="1"/>
          </p:nvPr>
        </p:nvSpPr>
        <p:spPr>
          <a:xfrm>
            <a:off x="838200" y="1690689"/>
            <a:ext cx="10515600" cy="448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她那条</a:t>
            </a:r>
            <a:r>
              <a:rPr lang="zh-TW" sz="2800">
                <a:highlight>
                  <a:srgbClr val="FFFF00"/>
                </a:highlight>
              </a:rPr>
              <a:t>毛巾</a:t>
            </a:r>
            <a:r>
              <a:rPr lang="zh-TW" sz="2800"/>
              <a:t>已经用了好一段时间了。</a:t>
            </a:r>
            <a:endParaRPr sz="2800"/>
          </a:p>
        </p:txBody>
      </p:sp>
      <p:pic>
        <p:nvPicPr>
          <p:cNvPr id="152" name="Google Shape;152;p10" descr="毛巾美膚學|美肌保養-VOGUE時尚網| Vogue Taiw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8765" y="2461853"/>
            <a:ext cx="7494470" cy="4215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9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暖</a:t>
            </a:r>
            <a:r>
              <a:rPr lang="zh-TW"/>
              <a:t> adj.</a:t>
            </a:r>
            <a:endParaRPr/>
          </a:p>
        </p:txBody>
      </p:sp>
      <p:sp>
        <p:nvSpPr>
          <p:cNvPr id="803" name="Google Shape;803;p9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随着</a:t>
            </a:r>
            <a:r>
              <a:rPr lang="zh-TW" sz="2800"/>
              <a:t>春天</a:t>
            </a:r>
            <a:r>
              <a:rPr lang="zh-TW"/>
              <a:t>的来临</a:t>
            </a:r>
            <a:r>
              <a:rPr lang="zh-TW" sz="2800"/>
              <a:t>，天气</a:t>
            </a:r>
            <a:r>
              <a:rPr lang="zh-TW"/>
              <a:t>变</a:t>
            </a:r>
            <a:r>
              <a:rPr lang="zh-TW" sz="2800">
                <a:highlight>
                  <a:srgbClr val="FFFF00"/>
                </a:highlight>
              </a:rPr>
              <a:t>暖</a:t>
            </a:r>
            <a:r>
              <a:rPr lang="zh-TW" sz="2800"/>
              <a:t>了</a:t>
            </a:r>
            <a:r>
              <a:rPr lang="zh-TW"/>
              <a:t>不少</a:t>
            </a:r>
            <a:r>
              <a:rPr lang="zh-TW" sz="2800"/>
              <a:t>。</a:t>
            </a:r>
            <a:endParaRPr sz="2800"/>
          </a:p>
        </p:txBody>
      </p:sp>
      <p:pic>
        <p:nvPicPr>
          <p:cNvPr id="804" name="Google Shape;804;p97" descr="為什麼在正常情況下雪是白色的？ | 光學| 玻璃| 光線| 大紀元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569" y="2860290"/>
            <a:ext cx="5014111" cy="2860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97" descr="春天是旅遊的季節春遊日本埼玉造訪絕景饗宴| 流行消費| 生活| 聯合新聞網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80029" y="2860290"/>
            <a:ext cx="4014683" cy="2673106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p97"/>
          <p:cNvSpPr/>
          <p:nvPr/>
        </p:nvSpPr>
        <p:spPr>
          <a:xfrm>
            <a:off x="5603631" y="3798277"/>
            <a:ext cx="1453661" cy="147710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flat" cmpd="sng">
            <a:solidFill>
              <a:srgbClr val="0F465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9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暖</a:t>
            </a:r>
            <a:r>
              <a:rPr lang="zh-TW"/>
              <a:t> adj.</a:t>
            </a:r>
            <a:endParaRPr/>
          </a:p>
        </p:txBody>
      </p:sp>
      <p:sp>
        <p:nvSpPr>
          <p:cNvPr id="812" name="Google Shape;812;p9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人类</a:t>
            </a:r>
            <a:r>
              <a:rPr lang="zh-TW"/>
              <a:t>自私自利的行为</a:t>
            </a:r>
            <a:r>
              <a:rPr lang="zh-TW" sz="2800"/>
              <a:t>让地球变</a:t>
            </a:r>
            <a:r>
              <a:rPr lang="zh-TW"/>
              <a:t>得越来越</a:t>
            </a:r>
            <a:r>
              <a:rPr lang="zh-TW">
                <a:highlight>
                  <a:srgbClr val="FFFF00"/>
                </a:highlight>
              </a:rPr>
              <a:t>暖</a:t>
            </a:r>
            <a:r>
              <a:rPr lang="zh-TW" sz="2800"/>
              <a:t>了。</a:t>
            </a:r>
            <a:endParaRPr sz="2800"/>
          </a:p>
        </p:txBody>
      </p:sp>
      <p:pic>
        <p:nvPicPr>
          <p:cNvPr id="813" name="Google Shape;813;p98" descr="全球暖化一度中斷？英美科學家聯合研究結果：暖化趨緩是假象-風傳媒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9738" y="2504596"/>
            <a:ext cx="6412523" cy="4272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9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暖</a:t>
            </a:r>
            <a:r>
              <a:rPr lang="zh-TW"/>
              <a:t> adj.</a:t>
            </a:r>
            <a:endParaRPr/>
          </a:p>
        </p:txBody>
      </p:sp>
      <p:sp>
        <p:nvSpPr>
          <p:cNvPr id="819" name="Google Shape;819;p9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全球变</a:t>
            </a:r>
            <a:r>
              <a:rPr lang="zh-TW">
                <a:highlight>
                  <a:srgbClr val="FFFF00"/>
                </a:highlight>
              </a:rPr>
              <a:t>暖</a:t>
            </a:r>
            <a:r>
              <a:rPr lang="zh-TW" sz="2800"/>
              <a:t>的问题</a:t>
            </a:r>
            <a:r>
              <a:rPr lang="zh-TW"/>
              <a:t>越来越严重</a:t>
            </a:r>
            <a:r>
              <a:rPr lang="zh-TW" sz="2800"/>
              <a:t>，</a:t>
            </a:r>
            <a:endParaRPr sz="2800"/>
          </a:p>
        </p:txBody>
      </p:sp>
      <p:pic>
        <p:nvPicPr>
          <p:cNvPr id="820" name="Google Shape;820;p99" descr="地球暖化的影響- 地球暖化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4750" y="2606675"/>
            <a:ext cx="4762500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0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既然</a:t>
            </a:r>
            <a:r>
              <a:rPr lang="zh-TW"/>
              <a:t> conj.</a:t>
            </a:r>
            <a:endParaRPr/>
          </a:p>
        </p:txBody>
      </p:sp>
      <p:sp>
        <p:nvSpPr>
          <p:cNvPr id="827" name="Google Shape;827;p10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既然…，…？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既然…，就/也/还…。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既然A，B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A是已确定的的事实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B是基于A得出的结论</a:t>
            </a:r>
            <a:endParaRPr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10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既然</a:t>
            </a:r>
            <a:r>
              <a:rPr lang="zh-TW"/>
              <a:t> conj.</a:t>
            </a:r>
            <a:endParaRPr/>
          </a:p>
        </p:txBody>
      </p:sp>
      <p:sp>
        <p:nvSpPr>
          <p:cNvPr id="834" name="Google Shape;834;p10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>
                <a:highlight>
                  <a:srgbClr val="FFFF00"/>
                </a:highlight>
              </a:rPr>
              <a:t>既然</a:t>
            </a:r>
            <a:r>
              <a:rPr lang="zh-TW" sz="2800"/>
              <a:t>他们都不同意，那</a:t>
            </a:r>
            <a:r>
              <a:rPr lang="zh-TW"/>
              <a:t>么</a:t>
            </a:r>
            <a:r>
              <a:rPr lang="zh-TW" sz="2800"/>
              <a:t>我们也不同意吧。</a:t>
            </a:r>
            <a:endParaRPr sz="2800"/>
          </a:p>
        </p:txBody>
      </p:sp>
      <p:pic>
        <p:nvPicPr>
          <p:cNvPr id="835" name="Google Shape;835;p101" descr="開會溝通討論圖片素材-PSD圖片尺寸3000 × 2000px-高清圖案400148259-zh.lovepik.co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90908" y="2514228"/>
            <a:ext cx="6210184" cy="4137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10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既然</a:t>
            </a:r>
            <a:r>
              <a:rPr lang="zh-TW"/>
              <a:t> conj.</a:t>
            </a:r>
            <a:endParaRPr/>
          </a:p>
        </p:txBody>
      </p:sp>
      <p:sp>
        <p:nvSpPr>
          <p:cNvPr id="842" name="Google Shape;842;p10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>
                <a:highlight>
                  <a:srgbClr val="FFFF00"/>
                </a:highlight>
              </a:rPr>
              <a:t>既然</a:t>
            </a:r>
            <a:r>
              <a:rPr lang="zh-TW" sz="2800"/>
              <a:t>明天</a:t>
            </a:r>
            <a:r>
              <a:rPr lang="zh-TW"/>
              <a:t>公司</a:t>
            </a:r>
            <a:r>
              <a:rPr lang="zh-TW" sz="2800"/>
              <a:t>放假，不</a:t>
            </a:r>
            <a:r>
              <a:rPr lang="zh-TW"/>
              <a:t>如</a:t>
            </a:r>
            <a:r>
              <a:rPr lang="zh-TW" sz="2800"/>
              <a:t>我们一起出去</a:t>
            </a:r>
            <a:r>
              <a:rPr lang="zh-TW"/>
              <a:t>打保龄球？</a:t>
            </a:r>
            <a:endParaRPr sz="2800"/>
          </a:p>
        </p:txBody>
      </p:sp>
      <p:pic>
        <p:nvPicPr>
          <p:cNvPr id="843" name="Google Shape;843;p102" descr="辦公室聊天要小心！這10個問題別傻傻說實話_yes123_上班這檔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0" y="2631301"/>
            <a:ext cx="7620000" cy="398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10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既然</a:t>
            </a:r>
            <a:r>
              <a:rPr lang="zh-TW"/>
              <a:t> conj.</a:t>
            </a:r>
            <a:endParaRPr/>
          </a:p>
        </p:txBody>
      </p:sp>
      <p:sp>
        <p:nvSpPr>
          <p:cNvPr id="850" name="Google Shape;850;p10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你</a:t>
            </a:r>
            <a:r>
              <a:rPr lang="zh-TW" sz="2800">
                <a:highlight>
                  <a:srgbClr val="FFFF00"/>
                </a:highlight>
              </a:rPr>
              <a:t>既然</a:t>
            </a:r>
            <a:r>
              <a:rPr lang="zh-TW" sz="2800"/>
              <a:t>睡不着，</a:t>
            </a:r>
            <a:r>
              <a:rPr lang="zh-TW"/>
              <a:t>为什么不一起</a:t>
            </a:r>
            <a:r>
              <a:rPr lang="zh-TW" sz="2800"/>
              <a:t>打游戏</a:t>
            </a:r>
            <a:r>
              <a:rPr lang="zh-TW"/>
              <a:t>？</a:t>
            </a:r>
            <a:endParaRPr sz="2800"/>
          </a:p>
        </p:txBody>
      </p:sp>
      <p:pic>
        <p:nvPicPr>
          <p:cNvPr id="851" name="Google Shape;851;p103" descr="熬夜根本慢性自殺！十大傷害太可怕讓你不敢再晚睡| 生活| 三立新聞網SETN.CO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1800" y="2485246"/>
            <a:ext cx="6248400" cy="4162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10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既然</a:t>
            </a:r>
            <a:r>
              <a:rPr lang="zh-TW"/>
              <a:t> conj.</a:t>
            </a:r>
            <a:endParaRPr/>
          </a:p>
        </p:txBody>
      </p:sp>
      <p:sp>
        <p:nvSpPr>
          <p:cNvPr id="858" name="Google Shape;858;p10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如果你朋友的对象出轨了，你会怎样安慰他？</a:t>
            </a:r>
            <a:endParaRPr/>
          </a:p>
        </p:txBody>
      </p:sp>
      <p:pic>
        <p:nvPicPr>
          <p:cNvPr id="859" name="Google Shape;859;p104" descr="Crime News: प्रियकरासोबत बेडवर त्या स्थिती सापडली पत्नी, पतीने विरोध न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81100" y="2330750"/>
            <a:ext cx="5229800" cy="3490900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p104"/>
          <p:cNvSpPr txBox="1">
            <a:spLocks noGrp="1"/>
          </p:cNvSpPr>
          <p:nvPr>
            <p:ph type="ctrTitle" idx="4294967295"/>
          </p:nvPr>
        </p:nvSpPr>
        <p:spPr>
          <a:xfrm>
            <a:off x="-12" y="6122400"/>
            <a:ext cx="12192000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 sz="4000">
                <a:highlight>
                  <a:srgbClr val="FFFF00"/>
                </a:highlight>
              </a:rPr>
              <a:t>既然</a:t>
            </a:r>
            <a:r>
              <a:rPr lang="zh-TW" sz="4000"/>
              <a:t>____，____。</a:t>
            </a:r>
            <a:endParaRPr sz="400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2c448b7f3ea_0_24"/>
          <p:cNvSpPr txBox="1">
            <a:spLocks noGrp="1"/>
          </p:cNvSpPr>
          <p:nvPr>
            <p:ph type="ctrTitle"/>
          </p:nvPr>
        </p:nvSpPr>
        <p:spPr>
          <a:xfrm>
            <a:off x="994650" y="315300"/>
            <a:ext cx="10202700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 sz="4000"/>
              <a:t>地球 / 停 / 得意 / 目的 / 暖</a:t>
            </a:r>
            <a:endParaRPr sz="4000"/>
          </a:p>
        </p:txBody>
      </p:sp>
      <p:sp>
        <p:nvSpPr>
          <p:cNvPr id="866" name="Google Shape;866;g2c448b7f3ea_0_24"/>
          <p:cNvSpPr txBox="1">
            <a:spLocks noGrp="1"/>
          </p:cNvSpPr>
          <p:nvPr>
            <p:ph type="ctrTitle"/>
          </p:nvPr>
        </p:nvSpPr>
        <p:spPr>
          <a:xfrm>
            <a:off x="994650" y="1050900"/>
            <a:ext cx="10202700" cy="48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457200" lvl="0" indent="-482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zh-TW" sz="4000"/>
              <a:t>____是八大行星之一。</a:t>
            </a:r>
            <a:endParaRPr sz="4000"/>
          </a:p>
          <a:p>
            <a:pPr marL="457200" lvl="0" indent="-482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zh-TW" sz="4000"/>
              <a:t>香港的冬天近年变____了不少，没有几天是冷得要穿羽绒服的。</a:t>
            </a:r>
            <a:endParaRPr sz="4000"/>
          </a:p>
          <a:p>
            <a:pPr marL="457200" lvl="0" indent="-482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zh-TW" sz="4000"/>
              <a:t>你们学汉语的____是什么？</a:t>
            </a:r>
            <a:endParaRPr sz="4000"/>
          </a:p>
          <a:p>
            <a:pPr marL="457200" lvl="0" indent="-482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zh-TW" sz="4000"/>
              <a:t>我小时候住的农村比较落后，经常____电。</a:t>
            </a:r>
            <a:endParaRPr sz="4000"/>
          </a:p>
          <a:p>
            <a:pPr marL="457200" lvl="0" indent="-482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zh-TW" sz="4000"/>
              <a:t>我第一次跑完马拉松的时候，马上____洋洋得把奖牌拿到我妈面前耍宝。</a:t>
            </a:r>
            <a:endParaRPr sz="400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2c448b7f3ea_0_84"/>
          <p:cNvSpPr txBox="1">
            <a:spLocks noGrp="1"/>
          </p:cNvSpPr>
          <p:nvPr>
            <p:ph type="ctrTitle"/>
          </p:nvPr>
        </p:nvSpPr>
        <p:spPr>
          <a:xfrm>
            <a:off x="1524000" y="315301"/>
            <a:ext cx="9144000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 sz="4000"/>
              <a:t>既然...，...</a:t>
            </a:r>
            <a:endParaRPr sz="4000"/>
          </a:p>
        </p:txBody>
      </p:sp>
      <p:sp>
        <p:nvSpPr>
          <p:cNvPr id="872" name="Google Shape;872;g2c448b7f3ea_0_84"/>
          <p:cNvSpPr txBox="1">
            <a:spLocks noGrp="1"/>
          </p:cNvSpPr>
          <p:nvPr>
            <p:ph type="ctrTitle"/>
          </p:nvPr>
        </p:nvSpPr>
        <p:spPr>
          <a:xfrm>
            <a:off x="1524000" y="6122426"/>
            <a:ext cx="9144000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 sz="4000">
                <a:highlight>
                  <a:srgbClr val="FFFF00"/>
                </a:highlight>
              </a:rPr>
              <a:t>既然</a:t>
            </a:r>
            <a:r>
              <a:rPr lang="zh-TW" sz="4000"/>
              <a:t>____，不如____吧。</a:t>
            </a:r>
            <a:endParaRPr sz="4000"/>
          </a:p>
        </p:txBody>
      </p:sp>
      <p:pic>
        <p:nvPicPr>
          <p:cNvPr id="873" name="Google Shape;873;g2c448b7f3ea_0_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8775" y="2009638"/>
            <a:ext cx="5834450" cy="3889625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Google Shape;874;g2c448b7f3ea_0_84"/>
          <p:cNvSpPr txBox="1">
            <a:spLocks noGrp="1"/>
          </p:cNvSpPr>
          <p:nvPr>
            <p:ph type="ctrTitle"/>
          </p:nvPr>
        </p:nvSpPr>
        <p:spPr>
          <a:xfrm>
            <a:off x="1524000" y="1050888"/>
            <a:ext cx="9144000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 sz="3000"/>
              <a:t>安娜贝尔扔不掉，怎么办？</a:t>
            </a:r>
            <a:endParaRPr sz="3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牙膏</a:t>
            </a:r>
            <a:r>
              <a:rPr lang="zh-TW"/>
              <a:t> n</a:t>
            </a:r>
            <a:endParaRPr/>
          </a:p>
        </p:txBody>
      </p:sp>
      <p:sp>
        <p:nvSpPr>
          <p:cNvPr id="159" name="Google Shape;159;p11"/>
          <p:cNvSpPr txBox="1">
            <a:spLocks noGrp="1"/>
          </p:cNvSpPr>
          <p:nvPr>
            <p:ph type="body" idx="1"/>
          </p:nvPr>
        </p:nvSpPr>
        <p:spPr>
          <a:xfrm>
            <a:off x="838200" y="1690689"/>
            <a:ext cx="10515600" cy="448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他每次出差都会</a:t>
            </a:r>
            <a:r>
              <a:rPr lang="zh-TW"/>
              <a:t>自备</a:t>
            </a:r>
            <a:r>
              <a:rPr lang="zh-TW" sz="2800">
                <a:highlight>
                  <a:srgbClr val="FFFF00"/>
                </a:highlight>
              </a:rPr>
              <a:t>牙膏</a:t>
            </a:r>
            <a:r>
              <a:rPr lang="zh-TW" sz="2800"/>
              <a:t>，</a:t>
            </a:r>
            <a:r>
              <a:rPr lang="zh-TW"/>
              <a:t>不</a:t>
            </a:r>
            <a:r>
              <a:rPr lang="zh-TW" sz="2800"/>
              <a:t>用</a:t>
            </a:r>
            <a:r>
              <a:rPr lang="zh-TW"/>
              <a:t>饭店免费提供的</a:t>
            </a:r>
            <a:r>
              <a:rPr lang="zh-TW" sz="2800">
                <a:highlight>
                  <a:srgbClr val="FFFF00"/>
                </a:highlight>
              </a:rPr>
              <a:t>牙膏</a:t>
            </a:r>
            <a:r>
              <a:rPr lang="zh-TW"/>
              <a:t>。</a:t>
            </a:r>
            <a:endParaRPr b="1" u="sng"/>
          </a:p>
        </p:txBody>
      </p:sp>
      <p:pic>
        <p:nvPicPr>
          <p:cNvPr id="160" name="Google Shape;160;p11" descr="供應酒店洗漱用品客房一次性牙膏3克酒店賓館旅行小牙膏系列批發| 蝦皮購物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0960" y="2634638"/>
            <a:ext cx="4220697" cy="4220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1" descr="日本牙膏】藥妝店必買牙膏品牌與熱銷商品12款評比一次看- 完美行旅遊情報（WAmazing Discover）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7952" y="2634638"/>
            <a:ext cx="6082665" cy="4057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2c448b7f3ea_0_33"/>
          <p:cNvSpPr txBox="1">
            <a:spLocks noGrp="1"/>
          </p:cNvSpPr>
          <p:nvPr>
            <p:ph type="ctrTitle"/>
          </p:nvPr>
        </p:nvSpPr>
        <p:spPr>
          <a:xfrm>
            <a:off x="1524000" y="315301"/>
            <a:ext cx="9144000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 sz="4000"/>
              <a:t>既然...，...</a:t>
            </a:r>
            <a:endParaRPr sz="4000"/>
          </a:p>
        </p:txBody>
      </p:sp>
      <p:sp>
        <p:nvSpPr>
          <p:cNvPr id="880" name="Google Shape;880;g2c448b7f3ea_0_33"/>
          <p:cNvSpPr txBox="1">
            <a:spLocks noGrp="1"/>
          </p:cNvSpPr>
          <p:nvPr>
            <p:ph type="ctrTitle"/>
          </p:nvPr>
        </p:nvSpPr>
        <p:spPr>
          <a:xfrm>
            <a:off x="1524000" y="6122426"/>
            <a:ext cx="9144000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 sz="4000">
                <a:highlight>
                  <a:srgbClr val="FFFF00"/>
                </a:highlight>
              </a:rPr>
              <a:t>​​既然</a:t>
            </a:r>
            <a:r>
              <a:rPr lang="zh-TW" sz="4000"/>
              <a:t>____，那么____吧。</a:t>
            </a:r>
            <a:endParaRPr sz="4000"/>
          </a:p>
        </p:txBody>
      </p:sp>
      <p:sp>
        <p:nvSpPr>
          <p:cNvPr id="881" name="Google Shape;881;g2c448b7f3ea_0_33"/>
          <p:cNvSpPr txBox="1">
            <a:spLocks noGrp="1"/>
          </p:cNvSpPr>
          <p:nvPr>
            <p:ph type="ctrTitle"/>
          </p:nvPr>
        </p:nvSpPr>
        <p:spPr>
          <a:xfrm>
            <a:off x="1524000" y="1050888"/>
            <a:ext cx="9144000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 sz="3000"/>
              <a:t>祢豆子变成了鬼，怎么办？</a:t>
            </a:r>
            <a:endParaRPr sz="3000"/>
          </a:p>
        </p:txBody>
      </p:sp>
      <p:pic>
        <p:nvPicPr>
          <p:cNvPr id="882" name="Google Shape;882;g2c448b7f3ea_0_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2763" y="1938888"/>
            <a:ext cx="7166467" cy="4031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>
                <a:solidFill>
                  <a:schemeClr val="hlink"/>
                </a:solidFill>
                <a:hlinkClick r:id="rId3"/>
              </a:rPr>
              <a:t>塑料袋</a:t>
            </a:r>
            <a:r>
              <a:rPr lang="zh-TW"/>
              <a:t> n.</a:t>
            </a:r>
            <a:endParaRPr/>
          </a:p>
        </p:txBody>
      </p:sp>
      <p:sp>
        <p:nvSpPr>
          <p:cNvPr id="888" name="Google Shape;888;p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>
                <a:highlight>
                  <a:srgbClr val="FFFF00"/>
                </a:highlight>
              </a:rPr>
              <a:t>塑料袋</a:t>
            </a:r>
            <a:r>
              <a:rPr lang="zh-TW" sz="2800"/>
              <a:t>造成</a:t>
            </a:r>
            <a:r>
              <a:rPr lang="zh-TW"/>
              <a:t>严重</a:t>
            </a:r>
            <a:r>
              <a:rPr lang="zh-TW" sz="2800"/>
              <a:t>的</a:t>
            </a:r>
            <a:r>
              <a:rPr lang="zh-TW"/>
              <a:t>环境</a:t>
            </a:r>
            <a:r>
              <a:rPr lang="zh-TW" sz="2800"/>
              <a:t>污染</a:t>
            </a:r>
            <a:r>
              <a:rPr lang="zh-TW"/>
              <a:t>问题</a:t>
            </a:r>
            <a:r>
              <a:rPr lang="zh-TW" sz="2800"/>
              <a:t>。</a:t>
            </a:r>
            <a:endParaRPr sz="2800"/>
          </a:p>
        </p:txBody>
      </p:sp>
      <p:pic>
        <p:nvPicPr>
          <p:cNvPr id="889" name="Google Shape;889;p53" descr="环境署：塑料微粒、塑料微珠和一次性塑料制品危害海洋生物及人类健康| | 1联合国新闻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0007" y="2475712"/>
            <a:ext cx="9731986" cy="4382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塑料袋</a:t>
            </a:r>
            <a:r>
              <a:rPr lang="zh-TW"/>
              <a:t> n.</a:t>
            </a:r>
            <a:endParaRPr/>
          </a:p>
        </p:txBody>
      </p:sp>
      <p:sp>
        <p:nvSpPr>
          <p:cNvPr id="895" name="Google Shape;895;p5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越来越多</a:t>
            </a:r>
            <a:r>
              <a:rPr lang="zh-TW" sz="2800"/>
              <a:t>商店不提供</a:t>
            </a:r>
            <a:r>
              <a:rPr lang="zh-TW"/>
              <a:t>免费的</a:t>
            </a:r>
            <a:r>
              <a:rPr lang="zh-TW" sz="2800">
                <a:highlight>
                  <a:srgbClr val="FFFF00"/>
                </a:highlight>
              </a:rPr>
              <a:t>塑料袋</a:t>
            </a:r>
            <a:r>
              <a:rPr lang="zh-TW" sz="2800"/>
              <a:t>了。</a:t>
            </a:r>
            <a:endParaRPr sz="2800"/>
          </a:p>
        </p:txBody>
      </p:sp>
      <p:pic>
        <p:nvPicPr>
          <p:cNvPr id="896" name="Google Shape;896;p54" descr="越南将于2030年全面禁止一次性塑料袋| 环保| Vietnam+ (VietnamPlus)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40456" y="2466223"/>
            <a:ext cx="6711087" cy="4026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塑料袋</a:t>
            </a:r>
            <a:r>
              <a:rPr lang="zh-TW"/>
              <a:t> n.</a:t>
            </a:r>
            <a:endParaRPr/>
          </a:p>
        </p:txBody>
      </p:sp>
      <p:sp>
        <p:nvSpPr>
          <p:cNvPr id="902" name="Google Shape;902;p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捷克/斯洛伐克政府</a:t>
            </a:r>
            <a:r>
              <a:rPr lang="zh-TW" sz="2800"/>
              <a:t>对</a:t>
            </a:r>
            <a:r>
              <a:rPr lang="zh-TW"/>
              <a:t>于</a:t>
            </a:r>
            <a:r>
              <a:rPr lang="zh-TW" sz="2800">
                <a:highlight>
                  <a:srgbClr val="FFFF00"/>
                </a:highlight>
              </a:rPr>
              <a:t>塑料袋</a:t>
            </a:r>
            <a:r>
              <a:rPr lang="zh-TW"/>
              <a:t>的使用</a:t>
            </a:r>
            <a:r>
              <a:rPr lang="zh-TW" sz="2800"/>
              <a:t>有什么规定</a:t>
            </a:r>
            <a:r>
              <a:rPr lang="zh-TW"/>
              <a:t>？</a:t>
            </a:r>
            <a:endParaRPr sz="2800"/>
          </a:p>
        </p:txBody>
      </p:sp>
      <p:pic>
        <p:nvPicPr>
          <p:cNvPr id="903" name="Google Shape;903;p55" descr="塑料袋-塑料袋批发、价格、供应信息 - 全球塑胶网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6547" y="2343150"/>
            <a:ext cx="5791200" cy="451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10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鼓励</a:t>
            </a:r>
            <a:r>
              <a:rPr lang="zh-TW"/>
              <a:t> v.</a:t>
            </a:r>
            <a:endParaRPr/>
          </a:p>
        </p:txBody>
      </p:sp>
      <p:sp>
        <p:nvSpPr>
          <p:cNvPr id="909" name="Google Shape;909;p10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为了</a:t>
            </a:r>
            <a:r>
              <a:rPr lang="zh-TW" sz="2800">
                <a:highlight>
                  <a:srgbClr val="FFFF00"/>
                </a:highlight>
              </a:rPr>
              <a:t>鼓励</a:t>
            </a:r>
            <a:r>
              <a:rPr lang="zh-TW"/>
              <a:t>民众</a:t>
            </a:r>
            <a:r>
              <a:rPr lang="zh-TW" sz="2800"/>
              <a:t>减少使用塑料袋，政府</a:t>
            </a:r>
            <a:r>
              <a:rPr lang="zh-TW"/>
              <a:t>立法</a:t>
            </a:r>
            <a:r>
              <a:rPr lang="zh-TW" sz="2800"/>
              <a:t>禁止</a:t>
            </a:r>
            <a:r>
              <a:rPr lang="zh-TW"/>
              <a:t>商店</a:t>
            </a:r>
            <a:r>
              <a:rPr lang="zh-TW" sz="2800"/>
              <a:t>免费提供塑料袋。</a:t>
            </a:r>
            <a:endParaRPr sz="2800"/>
          </a:p>
        </p:txBody>
      </p:sp>
      <p:pic>
        <p:nvPicPr>
          <p:cNvPr id="910" name="Google Shape;910;p105" descr="定制背心塑料袋(50000个） – HungryPanda packaging"/>
          <p:cNvPicPr preferRelativeResize="0"/>
          <p:nvPr/>
        </p:nvPicPr>
        <p:blipFill rotWithShape="1">
          <a:blip r:embed="rId3">
            <a:alphaModFix/>
          </a:blip>
          <a:srcRect t="14577" b="16007"/>
          <a:stretch/>
        </p:blipFill>
        <p:spPr>
          <a:xfrm>
            <a:off x="3385916" y="2549483"/>
            <a:ext cx="5420167" cy="37624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10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鼓励</a:t>
            </a:r>
            <a:r>
              <a:rPr lang="zh-TW"/>
              <a:t> v.</a:t>
            </a:r>
            <a:endParaRPr/>
          </a:p>
        </p:txBody>
      </p:sp>
      <p:sp>
        <p:nvSpPr>
          <p:cNvPr id="916" name="Google Shape;916;p10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她</a:t>
            </a:r>
            <a:r>
              <a:rPr lang="zh-TW"/>
              <a:t>在电视上</a:t>
            </a:r>
            <a:r>
              <a:rPr lang="zh-TW" sz="2800">
                <a:highlight>
                  <a:srgbClr val="FFFF00"/>
                </a:highlight>
              </a:rPr>
              <a:t>鼓励</a:t>
            </a:r>
            <a:r>
              <a:rPr lang="zh-TW"/>
              <a:t>民众参与周末关于环保政策的示威活动</a:t>
            </a:r>
            <a:r>
              <a:rPr lang="zh-TW" sz="2800"/>
              <a:t>。</a:t>
            </a:r>
            <a:endParaRPr sz="2800"/>
          </a:p>
        </p:txBody>
      </p:sp>
      <p:pic>
        <p:nvPicPr>
          <p:cNvPr id="917" name="Google Shape;917;p106" descr="民調曝「超少人」願改變習慣救地球卻自認比別人更環保| ETtoday國際新聞| ETtoday新聞雲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35797" y="2664732"/>
            <a:ext cx="5715000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106" descr="圖解11種演講手勢教你上台不NG｜天下雜誌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6674" y="2664732"/>
            <a:ext cx="5715000" cy="3828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10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鼓励</a:t>
            </a:r>
            <a:r>
              <a:rPr lang="zh-TW"/>
              <a:t> v.</a:t>
            </a:r>
            <a:endParaRPr/>
          </a:p>
        </p:txBody>
      </p:sp>
      <p:sp>
        <p:nvSpPr>
          <p:cNvPr id="924" name="Google Shape;924;p10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你们觉得有</a:t>
            </a:r>
            <a:r>
              <a:rPr lang="zh-TW" sz="2800"/>
              <a:t>什么方法可以</a:t>
            </a:r>
            <a:r>
              <a:rPr lang="zh-TW" sz="2800">
                <a:highlight>
                  <a:srgbClr val="FFFF00"/>
                </a:highlight>
              </a:rPr>
              <a:t>鼓励</a:t>
            </a:r>
            <a:r>
              <a:rPr lang="zh-TW"/>
              <a:t>马大的学生多做</a:t>
            </a:r>
            <a:r>
              <a:rPr lang="zh-TW" sz="2800"/>
              <a:t>运动</a:t>
            </a:r>
            <a:r>
              <a:rPr lang="zh-TW"/>
              <a:t>？</a:t>
            </a:r>
            <a:endParaRPr/>
          </a:p>
        </p:txBody>
      </p:sp>
      <p:pic>
        <p:nvPicPr>
          <p:cNvPr id="925" name="Google Shape;925;p107" descr="搞怪表情包-搞怪表情包模板图片-包图网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38575" y="2343150"/>
            <a:ext cx="4514850" cy="451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0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拒绝</a:t>
            </a:r>
            <a:r>
              <a:rPr lang="zh-TW"/>
              <a:t> v.</a:t>
            </a:r>
            <a:endParaRPr/>
          </a:p>
        </p:txBody>
      </p:sp>
      <p:sp>
        <p:nvSpPr>
          <p:cNvPr id="931" name="Google Shape;931;p10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她想回家睡觉，所以她</a:t>
            </a:r>
            <a:r>
              <a:rPr lang="zh-TW" sz="2800">
                <a:highlight>
                  <a:srgbClr val="FFFF00"/>
                </a:highlight>
              </a:rPr>
              <a:t>拒绝</a:t>
            </a:r>
            <a:r>
              <a:rPr lang="zh-TW" sz="2800"/>
              <a:t>加班。</a:t>
            </a:r>
            <a:endParaRPr sz="2800"/>
          </a:p>
        </p:txBody>
      </p:sp>
      <p:pic>
        <p:nvPicPr>
          <p:cNvPr id="932" name="Google Shape;932;p108" descr="這樣拒絕人，反而很加分：與其說「不好意思」，不如說３次「 」 - Cheers快樂工作人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13513" y="2440125"/>
            <a:ext cx="6530487" cy="4377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10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拒绝</a:t>
            </a:r>
            <a:r>
              <a:rPr lang="zh-TW"/>
              <a:t> v.</a:t>
            </a:r>
            <a:endParaRPr/>
          </a:p>
        </p:txBody>
      </p:sp>
      <p:sp>
        <p:nvSpPr>
          <p:cNvPr id="938" name="Google Shape;938;p10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</a:t>
            </a:r>
            <a:r>
              <a:rPr lang="zh-TW" sz="2800">
                <a:highlight>
                  <a:srgbClr val="FFFF00"/>
                </a:highlight>
              </a:rPr>
              <a:t>拒绝</a:t>
            </a:r>
            <a:r>
              <a:rPr lang="zh-TW" sz="2800"/>
              <a:t>浪费</a:t>
            </a:r>
            <a:r>
              <a:rPr lang="zh-TW"/>
              <a:t>饮用水</a:t>
            </a:r>
            <a:r>
              <a:rPr lang="zh-TW" sz="2800"/>
              <a:t>，以保护地球。</a:t>
            </a:r>
            <a:endParaRPr sz="2800"/>
          </a:p>
        </p:txBody>
      </p:sp>
      <p:pic>
        <p:nvPicPr>
          <p:cNvPr id="939" name="Google Shape;939;p109" descr="拒绝浪费图片大全- 拒绝浪费素材免费下载- 魔力设"/>
          <p:cNvPicPr preferRelativeResize="0"/>
          <p:nvPr/>
        </p:nvPicPr>
        <p:blipFill rotWithShape="1">
          <a:blip r:embed="rId3">
            <a:alphaModFix/>
          </a:blip>
          <a:srcRect b="5805"/>
          <a:stretch/>
        </p:blipFill>
        <p:spPr>
          <a:xfrm>
            <a:off x="3896188" y="2391277"/>
            <a:ext cx="4399624" cy="4351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1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拒绝</a:t>
            </a:r>
            <a:r>
              <a:rPr lang="zh-TW"/>
              <a:t> v.</a:t>
            </a:r>
            <a:endParaRPr/>
          </a:p>
        </p:txBody>
      </p:sp>
      <p:sp>
        <p:nvSpPr>
          <p:cNvPr id="945" name="Google Shape;945;p1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为了</a:t>
            </a:r>
            <a:r>
              <a:rPr lang="zh-TW"/>
              <a:t>响应环保</a:t>
            </a:r>
            <a:r>
              <a:rPr lang="zh-TW" sz="2800"/>
              <a:t>，你会</a:t>
            </a:r>
            <a:r>
              <a:rPr lang="zh-TW" sz="2800">
                <a:highlight>
                  <a:srgbClr val="FFFF00"/>
                </a:highlight>
              </a:rPr>
              <a:t>拒绝</a:t>
            </a:r>
            <a:r>
              <a:rPr lang="zh-TW"/>
              <a:t>做</a:t>
            </a:r>
            <a:r>
              <a:rPr lang="zh-TW" sz="2800"/>
              <a:t>什么</a:t>
            </a:r>
            <a:r>
              <a:rPr lang="zh-TW"/>
              <a:t>事情</a:t>
            </a:r>
            <a:r>
              <a:rPr lang="zh-TW" sz="2800"/>
              <a:t>？</a:t>
            </a:r>
            <a:endParaRPr sz="2800"/>
          </a:p>
        </p:txBody>
      </p:sp>
      <p:pic>
        <p:nvPicPr>
          <p:cNvPr id="946" name="Google Shape;946;p110" descr="心理學家：越是成熟的人，越會主動 拒絕 這「3件事」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4315" y="2629442"/>
            <a:ext cx="7603370" cy="3991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牙膏</a:t>
            </a:r>
            <a:r>
              <a:rPr lang="zh-TW"/>
              <a:t> n</a:t>
            </a:r>
            <a:endParaRPr/>
          </a:p>
        </p:txBody>
      </p:sp>
      <p:sp>
        <p:nvSpPr>
          <p:cNvPr id="168" name="Google Shape;168;p12"/>
          <p:cNvSpPr txBox="1">
            <a:spLocks noGrp="1"/>
          </p:cNvSpPr>
          <p:nvPr>
            <p:ph type="body" idx="1"/>
          </p:nvPr>
        </p:nvSpPr>
        <p:spPr>
          <a:xfrm>
            <a:off x="838200" y="1690689"/>
            <a:ext cx="10515600" cy="448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为了避免浪费，</a:t>
            </a:r>
            <a:r>
              <a:rPr lang="zh-TW"/>
              <a:t>他</a:t>
            </a:r>
            <a:r>
              <a:rPr lang="zh-TW" sz="2800"/>
              <a:t>每</a:t>
            </a:r>
            <a:r>
              <a:rPr lang="zh-TW"/>
              <a:t>支</a:t>
            </a:r>
            <a:r>
              <a:rPr lang="zh-TW" sz="2800">
                <a:highlight>
                  <a:srgbClr val="FFFF00"/>
                </a:highlight>
              </a:rPr>
              <a:t>牙膏</a:t>
            </a:r>
            <a:r>
              <a:rPr lang="zh-TW" sz="2800"/>
              <a:t>都会用到一点</a:t>
            </a:r>
            <a:r>
              <a:rPr lang="zh-TW"/>
              <a:t>儿</a:t>
            </a:r>
            <a:r>
              <a:rPr lang="zh-TW" sz="2800"/>
              <a:t>都不剩才</a:t>
            </a:r>
            <a:r>
              <a:rPr lang="zh-TW"/>
              <a:t>扔掉</a:t>
            </a:r>
            <a:r>
              <a:rPr lang="zh-TW" sz="2800"/>
              <a:t>。</a:t>
            </a:r>
            <a:endParaRPr sz="2800"/>
          </a:p>
        </p:txBody>
      </p:sp>
      <p:pic>
        <p:nvPicPr>
          <p:cNvPr id="169" name="Google Shape;169;p12" descr="牙膏用完千万别扔一年下来能省好多钱！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30429" y="2226688"/>
            <a:ext cx="6531142" cy="4631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1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减少</a:t>
            </a:r>
            <a:r>
              <a:rPr lang="zh-TW"/>
              <a:t> v.</a:t>
            </a:r>
            <a:endParaRPr/>
          </a:p>
        </p:txBody>
      </p:sp>
      <p:sp>
        <p:nvSpPr>
          <p:cNvPr id="952" name="Google Shape;952;p1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为了</a:t>
            </a:r>
            <a:r>
              <a:rPr lang="zh-TW">
                <a:highlight>
                  <a:srgbClr val="FFFF00"/>
                </a:highlight>
              </a:rPr>
              <a:t>减少</a:t>
            </a:r>
            <a:r>
              <a:rPr lang="zh-TW"/>
              <a:t>碳排放</a:t>
            </a:r>
            <a:r>
              <a:rPr lang="zh-TW" sz="2800"/>
              <a:t>，很多国家都</a:t>
            </a:r>
            <a:r>
              <a:rPr lang="zh-TW"/>
              <a:t>呼吁民众多多乘坐公共交通工具</a:t>
            </a:r>
            <a:r>
              <a:rPr lang="zh-TW" sz="2800"/>
              <a:t>。</a:t>
            </a:r>
            <a:endParaRPr sz="2800"/>
          </a:p>
        </p:txBody>
      </p:sp>
      <p:pic>
        <p:nvPicPr>
          <p:cNvPr id="953" name="Google Shape;953;p111" descr="减少汽车尾气污染今年江北将实现黄标车全部淘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9483" y="2398807"/>
            <a:ext cx="4313033" cy="43026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1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减少</a:t>
            </a:r>
            <a:r>
              <a:rPr lang="zh-TW"/>
              <a:t> v.</a:t>
            </a:r>
            <a:endParaRPr/>
          </a:p>
        </p:txBody>
      </p:sp>
      <p:sp>
        <p:nvSpPr>
          <p:cNvPr id="959" name="Google Shape;959;p1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如果你想拥有一副好身材</a:t>
            </a:r>
            <a:r>
              <a:rPr lang="zh-TW" sz="2800"/>
              <a:t>，最简单的</a:t>
            </a:r>
            <a:r>
              <a:rPr lang="zh-TW"/>
              <a:t>方法</a:t>
            </a:r>
            <a:r>
              <a:rPr lang="zh-TW" sz="2800"/>
              <a:t>就是</a:t>
            </a:r>
            <a:r>
              <a:rPr lang="zh-TW" sz="2800">
                <a:highlight>
                  <a:srgbClr val="FFFF00"/>
                </a:highlight>
              </a:rPr>
              <a:t>减少</a:t>
            </a:r>
            <a:r>
              <a:rPr lang="zh-TW" sz="2800"/>
              <a:t>坐着的时间，</a:t>
            </a:r>
            <a:r>
              <a:rPr lang="zh-TW"/>
              <a:t>因为坐太久会影响你的臀型</a:t>
            </a:r>
            <a:r>
              <a:rPr lang="zh-TW" sz="2800"/>
              <a:t>。</a:t>
            </a:r>
            <a:endParaRPr sz="2800"/>
          </a:p>
        </p:txBody>
      </p:sp>
      <p:pic>
        <p:nvPicPr>
          <p:cNvPr id="960" name="Google Shape;960;p112" descr="走路是最简单的瘦小腹运动！间歇式健走比普通走路更有效 - 美豆芽食物趋势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67337" y="2770275"/>
            <a:ext cx="7057325" cy="397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减少</a:t>
            </a:r>
            <a:r>
              <a:rPr lang="zh-TW"/>
              <a:t> v.</a:t>
            </a:r>
            <a:endParaRPr/>
          </a:p>
        </p:txBody>
      </p:sp>
      <p:sp>
        <p:nvSpPr>
          <p:cNvPr id="966" name="Google Shape;966;p1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如果你是</a:t>
            </a:r>
            <a:r>
              <a:rPr lang="zh-TW"/>
              <a:t>捷克/斯洛伐克的国会议员</a:t>
            </a:r>
            <a:r>
              <a:rPr lang="zh-TW" sz="2800"/>
              <a:t>，你会</a:t>
            </a:r>
            <a:r>
              <a:rPr lang="zh-TW"/>
              <a:t>提出</a:t>
            </a:r>
            <a:r>
              <a:rPr lang="zh-TW" sz="2800"/>
              <a:t>什么</a:t>
            </a:r>
            <a:r>
              <a:rPr lang="zh-TW"/>
              <a:t>法案来鼓励民众</a:t>
            </a:r>
            <a:r>
              <a:rPr lang="zh-TW">
                <a:highlight>
                  <a:srgbClr val="FFFF00"/>
                </a:highlight>
              </a:rPr>
              <a:t>减少</a:t>
            </a:r>
            <a:r>
              <a:rPr lang="zh-TW"/>
              <a:t>浪费食物</a:t>
            </a:r>
            <a:r>
              <a:rPr lang="zh-TW" sz="2800"/>
              <a:t>呢？</a:t>
            </a:r>
            <a:endParaRPr sz="2800"/>
          </a:p>
        </p:txBody>
      </p:sp>
      <p:pic>
        <p:nvPicPr>
          <p:cNvPr id="967" name="Google Shape;967;p113" descr="市政府常务会议召开 研究讨论《政府工作报告》（送审稿）等-玉环新闻网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5462" y="2792475"/>
            <a:ext cx="5781075" cy="385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1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数量</a:t>
            </a:r>
            <a:r>
              <a:rPr lang="zh-TW"/>
              <a:t> n.</a:t>
            </a:r>
            <a:endParaRPr/>
          </a:p>
        </p:txBody>
      </p:sp>
      <p:sp>
        <p:nvSpPr>
          <p:cNvPr id="973" name="Google Shape;973;p1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现在</a:t>
            </a:r>
            <a:r>
              <a:rPr lang="zh-TW"/>
              <a:t>香港人使用</a:t>
            </a:r>
            <a:r>
              <a:rPr lang="zh-TW" sz="2800"/>
              <a:t>塑料袋的</a:t>
            </a:r>
            <a:r>
              <a:rPr lang="zh-TW" sz="2800">
                <a:highlight>
                  <a:srgbClr val="FFFF00"/>
                </a:highlight>
              </a:rPr>
              <a:t>数量</a:t>
            </a:r>
            <a:r>
              <a:rPr lang="zh-TW" sz="2800"/>
              <a:t>比以前少了很多。</a:t>
            </a:r>
            <a:endParaRPr sz="2800"/>
          </a:p>
        </p:txBody>
      </p:sp>
      <p:pic>
        <p:nvPicPr>
          <p:cNvPr id="974" name="Google Shape;974;p114" descr="停用一次性手提塑料袋推动2020年泰国环保袋产量超过4亿个（焦点话题第26年3078号） - KASIKORN RESEARCH CENT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9750" y="2411872"/>
            <a:ext cx="85725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1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数量</a:t>
            </a:r>
            <a:r>
              <a:rPr lang="zh-TW"/>
              <a:t> n.</a:t>
            </a:r>
            <a:endParaRPr/>
          </a:p>
        </p:txBody>
      </p:sp>
      <p:sp>
        <p:nvSpPr>
          <p:cNvPr id="980" name="Google Shape;980;p1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捷克</a:t>
            </a:r>
            <a:r>
              <a:rPr lang="zh-TW"/>
              <a:t>烟民的</a:t>
            </a:r>
            <a:r>
              <a:rPr lang="zh-TW" sz="2800">
                <a:highlight>
                  <a:srgbClr val="FFFF00"/>
                </a:highlight>
              </a:rPr>
              <a:t>数量</a:t>
            </a:r>
            <a:r>
              <a:rPr lang="zh-TW"/>
              <a:t>不少，让我非常吃惊</a:t>
            </a:r>
            <a:r>
              <a:rPr lang="zh-TW" sz="2800"/>
              <a:t>。</a:t>
            </a:r>
            <a:endParaRPr sz="2800"/>
          </a:p>
        </p:txBody>
      </p:sp>
      <p:pic>
        <p:nvPicPr>
          <p:cNvPr id="981" name="Google Shape;981;p115" descr="抽菸造成基因受損，影響小孩孫子超過兩個世代- 486先生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0232" y="2352066"/>
            <a:ext cx="6571536" cy="4378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于是</a:t>
            </a:r>
            <a:r>
              <a:rPr lang="zh-TW"/>
              <a:t> conj.</a:t>
            </a:r>
            <a:endParaRPr/>
          </a:p>
        </p:txBody>
      </p:sp>
      <p:sp>
        <p:nvSpPr>
          <p:cNvPr id="987" name="Google Shape;987;p116"/>
          <p:cNvSpPr txBox="1">
            <a:spLocks noGrp="1"/>
          </p:cNvSpPr>
          <p:nvPr>
            <p:ph type="body" idx="1"/>
          </p:nvPr>
        </p:nvSpPr>
        <p:spPr>
          <a:xfrm>
            <a:off x="1111975" y="153815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通常使用在第二句，表示后面的事情紧随着前面的事情发生。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有承接关系。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已发生。</a:t>
            </a:r>
            <a:endParaRPr/>
          </a:p>
        </p:txBody>
      </p:sp>
      <p:sp>
        <p:nvSpPr>
          <p:cNvPr id="988" name="Google Shape;988;p116"/>
          <p:cNvSpPr txBox="1">
            <a:spLocks noGrp="1"/>
          </p:cNvSpPr>
          <p:nvPr>
            <p:ph type="ctrTitle" idx="4294967295"/>
          </p:nvPr>
        </p:nvSpPr>
        <p:spPr>
          <a:xfrm>
            <a:off x="994650" y="4490350"/>
            <a:ext cx="10202700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 sz="6000"/>
              <a:t>A，</a:t>
            </a:r>
            <a:r>
              <a:rPr lang="zh-TW" sz="6000">
                <a:highlight>
                  <a:srgbClr val="FFFF00"/>
                </a:highlight>
              </a:rPr>
              <a:t>于是</a:t>
            </a:r>
            <a:r>
              <a:rPr lang="zh-TW" sz="6000"/>
              <a:t>B。</a:t>
            </a:r>
            <a:endParaRPr sz="6000"/>
          </a:p>
        </p:txBody>
      </p:sp>
      <p:sp>
        <p:nvSpPr>
          <p:cNvPr id="989" name="Google Shape;989;p116"/>
          <p:cNvSpPr/>
          <p:nvPr/>
        </p:nvSpPr>
        <p:spPr>
          <a:xfrm>
            <a:off x="4257175" y="3189450"/>
            <a:ext cx="3148500" cy="11772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1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于是</a:t>
            </a:r>
            <a:r>
              <a:rPr lang="zh-TW"/>
              <a:t> conj.</a:t>
            </a:r>
            <a:endParaRPr/>
          </a:p>
        </p:txBody>
      </p:sp>
      <p:sp>
        <p:nvSpPr>
          <p:cNvPr id="995" name="Google Shape;995;p1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昨天，</a:t>
            </a:r>
            <a:r>
              <a:rPr lang="zh-TW" sz="2800"/>
              <a:t>她们</a:t>
            </a:r>
            <a:r>
              <a:rPr lang="zh-TW"/>
              <a:t>俩</a:t>
            </a:r>
            <a:r>
              <a:rPr lang="zh-TW" sz="2800"/>
              <a:t>路过一</a:t>
            </a:r>
            <a:r>
              <a:rPr lang="zh-TW"/>
              <a:t>家看起来挺不错的</a:t>
            </a:r>
            <a:r>
              <a:rPr lang="zh-TW" sz="2800"/>
              <a:t>中</a:t>
            </a:r>
            <a:r>
              <a:rPr lang="zh-TW"/>
              <a:t>餐厅</a:t>
            </a:r>
            <a:r>
              <a:rPr lang="zh-TW" sz="2800"/>
              <a:t>，</a:t>
            </a:r>
            <a:r>
              <a:rPr lang="zh-TW" sz="2800">
                <a:highlight>
                  <a:srgbClr val="FFFF00"/>
                </a:highlight>
              </a:rPr>
              <a:t>于是</a:t>
            </a:r>
            <a:r>
              <a:rPr lang="zh-TW"/>
              <a:t>她们</a:t>
            </a:r>
            <a:r>
              <a:rPr lang="zh-TW" sz="2800"/>
              <a:t>就进去吃</a:t>
            </a:r>
            <a:r>
              <a:rPr lang="zh-TW"/>
              <a:t>晚饭</a:t>
            </a:r>
            <a:r>
              <a:rPr lang="zh-TW" sz="2800"/>
              <a:t>了。</a:t>
            </a:r>
            <a:endParaRPr sz="2800"/>
          </a:p>
        </p:txBody>
      </p:sp>
      <p:pic>
        <p:nvPicPr>
          <p:cNvPr id="996" name="Google Shape;996;p117" descr="走路图片大全- 走路素材免费下载- 魔力设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52517" y="4180807"/>
            <a:ext cx="2552700" cy="255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7" name="Google Shape;997;p117" descr="餐厅图片素材_免费餐厅PNG设计图片大全_图精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3167" y="2830674"/>
            <a:ext cx="3902833" cy="3902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1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于是</a:t>
            </a:r>
            <a:r>
              <a:rPr lang="zh-TW"/>
              <a:t> conj.</a:t>
            </a:r>
            <a:endParaRPr/>
          </a:p>
        </p:txBody>
      </p:sp>
      <p:sp>
        <p:nvSpPr>
          <p:cNvPr id="1003" name="Google Shape;1003;p1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有研究指出，</a:t>
            </a:r>
            <a:r>
              <a:rPr lang="zh-TW" sz="2800"/>
              <a:t>塑料</a:t>
            </a:r>
            <a:r>
              <a:rPr lang="zh-TW"/>
              <a:t>袋不容易被分解，</a:t>
            </a:r>
            <a:r>
              <a:rPr lang="zh-TW" sz="2800"/>
              <a:t>对</a:t>
            </a:r>
            <a:r>
              <a:rPr lang="zh-TW"/>
              <a:t>自然</a:t>
            </a:r>
            <a:r>
              <a:rPr lang="zh-TW" sz="2800"/>
              <a:t>环境有很大的</a:t>
            </a:r>
            <a:r>
              <a:rPr lang="zh-TW"/>
              <a:t>害</a:t>
            </a:r>
            <a:r>
              <a:rPr lang="zh-TW" sz="2800"/>
              <a:t>处，</a:t>
            </a:r>
            <a:r>
              <a:rPr lang="zh-TW" sz="2800">
                <a:highlight>
                  <a:srgbClr val="FFFF00"/>
                </a:highlight>
              </a:rPr>
              <a:t>于是</a:t>
            </a:r>
            <a:r>
              <a:rPr lang="zh-TW" sz="2800"/>
              <a:t>人们开始</a:t>
            </a:r>
            <a:r>
              <a:rPr lang="zh-TW"/>
              <a:t>以购物袋</a:t>
            </a:r>
            <a:r>
              <a:rPr lang="zh-TW" sz="2800"/>
              <a:t>代替塑料袋。</a:t>
            </a:r>
            <a:endParaRPr sz="2800"/>
          </a:p>
        </p:txBody>
      </p:sp>
      <p:pic>
        <p:nvPicPr>
          <p:cNvPr id="1004" name="Google Shape;1004;p118" descr="停用一次性手提塑料袋推动2020年泰国环保袋产量超过4亿个（焦点话题第26年3078号） - KASIKORN RESEARCH CENT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2405" y="2759280"/>
            <a:ext cx="7467189" cy="37335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1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于是</a:t>
            </a:r>
            <a:r>
              <a:rPr lang="zh-TW"/>
              <a:t> conj.</a:t>
            </a:r>
            <a:endParaRPr/>
          </a:p>
        </p:txBody>
      </p:sp>
      <p:sp>
        <p:nvSpPr>
          <p:cNvPr id="1010" name="Google Shape;1010;p1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工厂</a:t>
            </a:r>
            <a:r>
              <a:rPr lang="zh-TW"/>
              <a:t>区</a:t>
            </a:r>
            <a:r>
              <a:rPr lang="zh-TW" sz="2800"/>
              <a:t>的</a:t>
            </a:r>
            <a:r>
              <a:rPr lang="zh-TW"/>
              <a:t>污染</a:t>
            </a:r>
            <a:r>
              <a:rPr lang="zh-TW" sz="2800"/>
              <a:t>问题</a:t>
            </a:r>
            <a:r>
              <a:rPr lang="zh-TW"/>
              <a:t>十分</a:t>
            </a:r>
            <a:r>
              <a:rPr lang="zh-TW" sz="2800"/>
              <a:t>严重，</a:t>
            </a:r>
            <a:r>
              <a:rPr lang="zh-TW" sz="2800">
                <a:highlight>
                  <a:srgbClr val="FFFF00"/>
                </a:highlight>
              </a:rPr>
              <a:t>于是</a:t>
            </a:r>
            <a:r>
              <a:rPr lang="zh-TW"/>
              <a:t>政府规定工厂不能排放未经处理的废气废水</a:t>
            </a:r>
            <a:r>
              <a:rPr lang="zh-TW" sz="2800"/>
              <a:t>，</a:t>
            </a:r>
            <a:r>
              <a:rPr lang="zh-TW"/>
              <a:t>以改善附近地区的</a:t>
            </a:r>
            <a:r>
              <a:rPr lang="zh-TW" sz="2800"/>
              <a:t>污染</a:t>
            </a:r>
            <a:r>
              <a:rPr lang="zh-TW"/>
              <a:t>情况</a:t>
            </a:r>
            <a:r>
              <a:rPr lang="zh-TW" sz="2800"/>
              <a:t>。</a:t>
            </a:r>
            <a:endParaRPr sz="2800"/>
          </a:p>
        </p:txBody>
      </p:sp>
      <p:pic>
        <p:nvPicPr>
          <p:cNvPr id="1011" name="Google Shape;1011;p119" descr="環保集點官網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77301" y="2695072"/>
            <a:ext cx="2437397" cy="3970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1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于是</a:t>
            </a:r>
            <a:r>
              <a:rPr lang="zh-TW"/>
              <a:t> conj.</a:t>
            </a:r>
            <a:endParaRPr/>
          </a:p>
        </p:txBody>
      </p:sp>
      <p:sp>
        <p:nvSpPr>
          <p:cNvPr id="1018" name="Google Shape;1018;p1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你</a:t>
            </a:r>
            <a:r>
              <a:rPr lang="zh-TW"/>
              <a:t>是怎么认识你的大学朋友的</a:t>
            </a:r>
            <a:r>
              <a:rPr lang="zh-TW" sz="2800"/>
              <a:t>？</a:t>
            </a:r>
            <a:endParaRPr sz="2800"/>
          </a:p>
        </p:txBody>
      </p:sp>
      <p:pic>
        <p:nvPicPr>
          <p:cNvPr id="1019" name="Google Shape;1019;p120" descr="Niño De Signo De Interrogación PNG , Pregunta, Signo De Interrogación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1588962"/>
            <a:ext cx="4824663" cy="4824663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120"/>
          <p:cNvSpPr txBox="1"/>
          <p:nvPr/>
        </p:nvSpPr>
        <p:spPr>
          <a:xfrm>
            <a:off x="838200" y="5299775"/>
            <a:ext cx="71697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000">
                <a:solidFill>
                  <a:schemeClr val="dk1"/>
                </a:solidFill>
              </a:rPr>
              <a:t>我____，</a:t>
            </a:r>
            <a:r>
              <a:rPr lang="zh-TW" sz="5000">
                <a:solidFill>
                  <a:schemeClr val="dk1"/>
                </a:solidFill>
                <a:highlight>
                  <a:srgbClr val="FFFF00"/>
                </a:highlight>
              </a:rPr>
              <a:t>于是</a:t>
            </a:r>
            <a:r>
              <a:rPr lang="zh-TW" sz="5000">
                <a:solidFill>
                  <a:schemeClr val="dk1"/>
                </a:solidFill>
              </a:rPr>
              <a:t>我____。</a:t>
            </a:r>
            <a:endParaRPr sz="5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盥洗(</a:t>
            </a:r>
            <a:r>
              <a:rPr lang="zh-TW" b="0" i="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guàn xǐ</a:t>
            </a:r>
            <a:r>
              <a:rPr lang="zh-TW" u="sng">
                <a:solidFill>
                  <a:schemeClr val="hlink"/>
                </a:solidFill>
                <a:hlinkClick r:id="rId3"/>
              </a:rPr>
              <a:t>)用品</a:t>
            </a:r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body" idx="1"/>
          </p:nvPr>
        </p:nvSpPr>
        <p:spPr>
          <a:xfrm>
            <a:off x="838200" y="1690689"/>
            <a:ext cx="10515600" cy="448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你旅游的时候会带什么</a:t>
            </a:r>
            <a:r>
              <a:rPr lang="zh-TW">
                <a:highlight>
                  <a:srgbClr val="FFFF00"/>
                </a:highlight>
              </a:rPr>
              <a:t>盥洗用品</a:t>
            </a:r>
            <a:r>
              <a:rPr lang="zh-TW"/>
              <a:t>？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 u="sng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b="1" u="sng"/>
              <a:t>毛巾</a:t>
            </a:r>
            <a:r>
              <a:rPr lang="zh-TW"/>
              <a:t> n.						</a:t>
            </a:r>
            <a:r>
              <a:rPr lang="zh-TW" b="1" u="sng"/>
              <a:t>牙膏</a:t>
            </a:r>
            <a:r>
              <a:rPr lang="zh-TW"/>
              <a:t> n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77" name="Google Shape;177;p13" descr="毛巾摄影图高清摄影大图-千库网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200" y="3483759"/>
            <a:ext cx="5666874" cy="3009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3" descr="牙膏_什么牌子的牙膏最好_美白牙膏哪个好_淘宝助理"/>
          <p:cNvPicPr preferRelativeResize="0"/>
          <p:nvPr/>
        </p:nvPicPr>
        <p:blipFill rotWithShape="1">
          <a:blip r:embed="rId5">
            <a:alphaModFix/>
          </a:blip>
          <a:srcRect t="25403" b="4958"/>
          <a:stretch/>
        </p:blipFill>
        <p:spPr>
          <a:xfrm>
            <a:off x="6617450" y="3483759"/>
            <a:ext cx="5425047" cy="30091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1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于是</a:t>
            </a:r>
            <a:r>
              <a:rPr lang="zh-TW"/>
              <a:t> conj.	因此</a:t>
            </a:r>
            <a:endParaRPr/>
          </a:p>
        </p:txBody>
      </p:sp>
      <p:sp>
        <p:nvSpPr>
          <p:cNvPr id="1026" name="Google Shape;1026;p1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同样表示A</a:t>
            </a:r>
            <a:r>
              <a:rPr lang="zh-TW">
                <a:solidFill>
                  <a:srgbClr val="FF0000"/>
                </a:solidFill>
              </a:rPr>
              <a:t>造成</a:t>
            </a:r>
            <a:r>
              <a:rPr lang="zh-TW"/>
              <a:t>B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A，于是/因此B。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A和B强调的</a:t>
            </a:r>
            <a:r>
              <a:rPr lang="zh-TW">
                <a:solidFill>
                  <a:srgbClr val="FF9900"/>
                </a:solidFill>
              </a:rPr>
              <a:t>关系不一样</a:t>
            </a:r>
            <a:endParaRPr>
              <a:solidFill>
                <a:srgbClr val="FF9900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“于是”强调两者的</a:t>
            </a:r>
            <a:r>
              <a:rPr lang="zh-TW">
                <a:highlight>
                  <a:srgbClr val="FF9900"/>
                </a:highlight>
              </a:rPr>
              <a:t>承接</a:t>
            </a:r>
            <a:r>
              <a:rPr lang="zh-TW"/>
              <a:t>关系：A先发生，B再发生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“因此”强调两者的</a:t>
            </a:r>
            <a:r>
              <a:rPr lang="zh-TW">
                <a:highlight>
                  <a:srgbClr val="FF9900"/>
                </a:highlight>
              </a:rPr>
              <a:t>因果</a:t>
            </a:r>
            <a:r>
              <a:rPr lang="zh-TW"/>
              <a:t>关系：A是原因，B是结果</a:t>
            </a:r>
            <a:endParaRPr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1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于是</a:t>
            </a:r>
            <a:r>
              <a:rPr lang="zh-TW"/>
              <a:t> conj.	因此</a:t>
            </a:r>
            <a:endParaRPr/>
          </a:p>
        </p:txBody>
      </p:sp>
      <p:sp>
        <p:nvSpPr>
          <p:cNvPr id="1033" name="Google Shape;1033;p1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他发现自己变胖了，_______________他打算</a:t>
            </a:r>
            <a:r>
              <a:rPr lang="zh-TW"/>
              <a:t>多做运动</a:t>
            </a:r>
            <a:r>
              <a:rPr lang="zh-TW" sz="2800"/>
              <a:t>。</a:t>
            </a:r>
            <a:endParaRPr sz="2800"/>
          </a:p>
        </p:txBody>
      </p:sp>
      <p:pic>
        <p:nvPicPr>
          <p:cNvPr id="1034" name="Google Shape;1034;p122" descr="减肥的人元素素材下载-正版素材401557123-摄图网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13221" y="2472980"/>
            <a:ext cx="3895764" cy="4385020"/>
          </a:xfrm>
          <a:prstGeom prst="rect">
            <a:avLst/>
          </a:prstGeom>
          <a:noFill/>
          <a:ln>
            <a:noFill/>
          </a:ln>
        </p:spPr>
      </p:pic>
      <p:sp>
        <p:nvSpPr>
          <p:cNvPr id="1035" name="Google Shape;1035;p122"/>
          <p:cNvSpPr txBox="1"/>
          <p:nvPr/>
        </p:nvSpPr>
        <p:spPr>
          <a:xfrm>
            <a:off x="4296817" y="1471682"/>
            <a:ext cx="240878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于是/因此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0" name="Google Shape;1040;p123"/>
          <p:cNvGraphicFramePr/>
          <p:nvPr/>
        </p:nvGraphicFramePr>
        <p:xfrm>
          <a:off x="1" y="71940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{16C265C7-4843-4D01-9791-02AF2983C956}</a:tableStyleId>
              </a:tblPr>
              <a:tblGrid>
                <a:gridCol w="8793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7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1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62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4000">
                          <a:solidFill>
                            <a:schemeClr val="dk1"/>
                          </a:solidFill>
                        </a:rPr>
                        <a:t>于是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4000">
                          <a:solidFill>
                            <a:schemeClr val="dk1"/>
                          </a:solidFill>
                        </a:rPr>
                        <a:t>因此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0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PMingLiu"/>
                        <a:buNone/>
                      </a:pPr>
                      <a:r>
                        <a:rPr lang="zh-TW" sz="2800">
                          <a:latin typeface="PMingLiu"/>
                          <a:ea typeface="PMingLiu"/>
                          <a:cs typeface="PMingLiu"/>
                          <a:sym typeface="PMingLiu"/>
                        </a:rPr>
                        <a:t>他妈妈是中国人，__________他的中文说得特别好。</a:t>
                      </a:r>
                      <a:endParaRPr sz="2800">
                        <a:latin typeface="PMingLiu"/>
                        <a:ea typeface="PMingLiu"/>
                        <a:cs typeface="PMingLiu"/>
                        <a:sym typeface="PMingLiu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7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/>
                        <a:t>他走到了路的尽头，__________来到这个很特别的小镇。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7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/>
                        <a:t>他最近开始试着每天跑步，不过很快她就感觉到无聊，________就放弃了。</a:t>
                      </a:r>
                      <a:endParaRPr sz="2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77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/>
                        <a:t>我打开了酒店的窗户，__________一片海景就出现在了眼前。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27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/>
                        <a:t>他刚刚做了一件好事，__________他一整天心情都变得很好。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27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800"/>
                        <a:t>明天可能会更好，也可能会更糟，______这件事情有很大的看点。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41" name="Google Shape;1041;p123"/>
          <p:cNvSpPr/>
          <p:nvPr/>
        </p:nvSpPr>
        <p:spPr>
          <a:xfrm>
            <a:off x="10907485" y="1186543"/>
            <a:ext cx="892629" cy="914400"/>
          </a:xfrm>
          <a:prstGeom prst="donut">
            <a:avLst>
              <a:gd name="adj" fmla="val 25000"/>
            </a:avLst>
          </a:prstGeom>
          <a:solidFill>
            <a:srgbClr val="00B050"/>
          </a:solidFill>
          <a:ln w="1905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2" name="Google Shape;1042;p123"/>
          <p:cNvSpPr/>
          <p:nvPr/>
        </p:nvSpPr>
        <p:spPr>
          <a:xfrm>
            <a:off x="8969828" y="1034143"/>
            <a:ext cx="1415143" cy="12192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3" name="Google Shape;1043;p123"/>
          <p:cNvSpPr/>
          <p:nvPr/>
        </p:nvSpPr>
        <p:spPr>
          <a:xfrm>
            <a:off x="9187541" y="2100943"/>
            <a:ext cx="892629" cy="914400"/>
          </a:xfrm>
          <a:prstGeom prst="donut">
            <a:avLst>
              <a:gd name="adj" fmla="val 25000"/>
            </a:avLst>
          </a:prstGeom>
          <a:solidFill>
            <a:srgbClr val="00B050"/>
          </a:solidFill>
          <a:ln w="1905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Google Shape;1044;p123"/>
          <p:cNvSpPr/>
          <p:nvPr/>
        </p:nvSpPr>
        <p:spPr>
          <a:xfrm>
            <a:off x="9241969" y="3090889"/>
            <a:ext cx="892629" cy="914400"/>
          </a:xfrm>
          <a:prstGeom prst="donut">
            <a:avLst>
              <a:gd name="adj" fmla="val 25000"/>
            </a:avLst>
          </a:prstGeom>
          <a:solidFill>
            <a:srgbClr val="00B050"/>
          </a:solidFill>
          <a:ln w="1905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5" name="Google Shape;1045;p123"/>
          <p:cNvSpPr/>
          <p:nvPr/>
        </p:nvSpPr>
        <p:spPr>
          <a:xfrm>
            <a:off x="11005456" y="3090889"/>
            <a:ext cx="892629" cy="914400"/>
          </a:xfrm>
          <a:prstGeom prst="donut">
            <a:avLst>
              <a:gd name="adj" fmla="val 25000"/>
            </a:avLst>
          </a:prstGeom>
          <a:solidFill>
            <a:srgbClr val="00B050"/>
          </a:solidFill>
          <a:ln w="1905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6" name="Google Shape;1046;p123"/>
          <p:cNvSpPr/>
          <p:nvPr/>
        </p:nvSpPr>
        <p:spPr>
          <a:xfrm>
            <a:off x="9241969" y="4043062"/>
            <a:ext cx="892629" cy="914400"/>
          </a:xfrm>
          <a:prstGeom prst="donut">
            <a:avLst>
              <a:gd name="adj" fmla="val 25000"/>
            </a:avLst>
          </a:prstGeom>
          <a:solidFill>
            <a:srgbClr val="00B050"/>
          </a:solidFill>
          <a:ln w="1905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7" name="Google Shape;1047;p123"/>
          <p:cNvSpPr/>
          <p:nvPr/>
        </p:nvSpPr>
        <p:spPr>
          <a:xfrm>
            <a:off x="9143998" y="4957462"/>
            <a:ext cx="892629" cy="914400"/>
          </a:xfrm>
          <a:prstGeom prst="donut">
            <a:avLst>
              <a:gd name="adj" fmla="val 25000"/>
            </a:avLst>
          </a:prstGeom>
          <a:solidFill>
            <a:srgbClr val="00B050"/>
          </a:solidFill>
          <a:ln w="1905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" name="Google Shape;1048;p123"/>
          <p:cNvSpPr/>
          <p:nvPr/>
        </p:nvSpPr>
        <p:spPr>
          <a:xfrm>
            <a:off x="10907485" y="4957462"/>
            <a:ext cx="892629" cy="914400"/>
          </a:xfrm>
          <a:prstGeom prst="donut">
            <a:avLst>
              <a:gd name="adj" fmla="val 25000"/>
            </a:avLst>
          </a:prstGeom>
          <a:solidFill>
            <a:srgbClr val="00B050"/>
          </a:solidFill>
          <a:ln w="1905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9" name="Google Shape;1049;p123"/>
          <p:cNvSpPr/>
          <p:nvPr/>
        </p:nvSpPr>
        <p:spPr>
          <a:xfrm>
            <a:off x="10951028" y="5871862"/>
            <a:ext cx="892629" cy="914400"/>
          </a:xfrm>
          <a:prstGeom prst="donut">
            <a:avLst>
              <a:gd name="adj" fmla="val 25000"/>
            </a:avLst>
          </a:prstGeom>
          <a:solidFill>
            <a:srgbClr val="00B050"/>
          </a:solidFill>
          <a:ln w="1905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0" name="Google Shape;1050;p123"/>
          <p:cNvSpPr/>
          <p:nvPr/>
        </p:nvSpPr>
        <p:spPr>
          <a:xfrm>
            <a:off x="9013371" y="5719462"/>
            <a:ext cx="1415143" cy="12192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1" name="Google Shape;1051;p123"/>
          <p:cNvSpPr/>
          <p:nvPr/>
        </p:nvSpPr>
        <p:spPr>
          <a:xfrm>
            <a:off x="10646227" y="3823687"/>
            <a:ext cx="1415143" cy="12192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2" name="Google Shape;1052;p123"/>
          <p:cNvSpPr/>
          <p:nvPr/>
        </p:nvSpPr>
        <p:spPr>
          <a:xfrm>
            <a:off x="10602684" y="2025396"/>
            <a:ext cx="1415143" cy="12192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g2c448b7f3ea_0_92"/>
          <p:cNvSpPr txBox="1">
            <a:spLocks noGrp="1"/>
          </p:cNvSpPr>
          <p:nvPr>
            <p:ph type="ctrTitle"/>
          </p:nvPr>
        </p:nvSpPr>
        <p:spPr>
          <a:xfrm>
            <a:off x="994650" y="315300"/>
            <a:ext cx="10202700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 sz="4000"/>
              <a:t>塑料袋 / 鼓励 / 拒绝 / 减少 / 数量</a:t>
            </a:r>
            <a:endParaRPr sz="4000"/>
          </a:p>
        </p:txBody>
      </p:sp>
      <p:sp>
        <p:nvSpPr>
          <p:cNvPr id="1058" name="Google Shape;1058;g2c448b7f3ea_0_92"/>
          <p:cNvSpPr txBox="1">
            <a:spLocks noGrp="1"/>
          </p:cNvSpPr>
          <p:nvPr>
            <p:ph type="ctrTitle"/>
          </p:nvPr>
        </p:nvSpPr>
        <p:spPr>
          <a:xfrm>
            <a:off x="994650" y="1050900"/>
            <a:ext cx="10202700" cy="53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457200" lvl="0" indent="-482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zh-TW" sz="4000"/>
              <a:t>人类大量砍伐树木，森林的面积不断____，对野生动物造成威胁。</a:t>
            </a:r>
            <a:endParaRPr sz="4000"/>
          </a:p>
          <a:p>
            <a:pPr marL="457200" lvl="0" indent="-482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zh-TW" sz="4000"/>
              <a:t>你们会怎样处理从超市买回来的____？</a:t>
            </a:r>
            <a:endParaRPr sz="4000"/>
          </a:p>
          <a:p>
            <a:pPr marL="457200" lvl="0" indent="-482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zh-TW" sz="4000"/>
              <a:t>捷克和斯洛伐克今年的人口____是增加还是减少了？</a:t>
            </a:r>
            <a:endParaRPr sz="4000"/>
          </a:p>
          <a:p>
            <a:pPr marL="457200" lvl="0" indent="-482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zh-TW" sz="4000"/>
              <a:t>捷克和斯洛伐克人在什么情况下才会____喝酒？</a:t>
            </a:r>
            <a:endParaRPr sz="4000"/>
          </a:p>
          <a:p>
            <a:pPr marL="457200" lvl="0" indent="-482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zh-TW" sz="4000"/>
              <a:t>中国有不少影视博主都____制作公司多投资以女性议题为主的电影和电视剧。</a:t>
            </a:r>
            <a:endParaRPr sz="4000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g2c448b7f3ea_0_101"/>
          <p:cNvSpPr txBox="1">
            <a:spLocks noGrp="1"/>
          </p:cNvSpPr>
          <p:nvPr>
            <p:ph type="ctrTitle"/>
          </p:nvPr>
        </p:nvSpPr>
        <p:spPr>
          <a:xfrm>
            <a:off x="1524000" y="315301"/>
            <a:ext cx="9144000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 sz="4000"/>
              <a:t>...，于是...</a:t>
            </a:r>
            <a:endParaRPr sz="4000"/>
          </a:p>
        </p:txBody>
      </p:sp>
      <p:sp>
        <p:nvSpPr>
          <p:cNvPr id="1064" name="Google Shape;1064;g2c448b7f3ea_0_101"/>
          <p:cNvSpPr txBox="1">
            <a:spLocks noGrp="1"/>
          </p:cNvSpPr>
          <p:nvPr>
            <p:ph type="ctrTitle"/>
          </p:nvPr>
        </p:nvSpPr>
        <p:spPr>
          <a:xfrm>
            <a:off x="1524000" y="6122426"/>
            <a:ext cx="9144000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 sz="4000">
                <a:highlight>
                  <a:srgbClr val="FFFF00"/>
                </a:highlight>
              </a:rPr>
              <a:t>​​</a:t>
            </a:r>
            <a:r>
              <a:rPr lang="zh-TW" sz="4000"/>
              <a:t>____，于是____。</a:t>
            </a:r>
            <a:endParaRPr sz="4000"/>
          </a:p>
        </p:txBody>
      </p:sp>
      <p:pic>
        <p:nvPicPr>
          <p:cNvPr id="1065" name="Google Shape;1065;g2c448b7f3ea_0_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2488" y="1752150"/>
            <a:ext cx="5827024" cy="4370275"/>
          </a:xfrm>
          <a:prstGeom prst="rect">
            <a:avLst/>
          </a:prstGeom>
          <a:noFill/>
          <a:ln>
            <a:noFill/>
          </a:ln>
        </p:spPr>
      </p:pic>
      <p:sp>
        <p:nvSpPr>
          <p:cNvPr id="1066" name="Google Shape;1066;g2c448b7f3ea_0_101"/>
          <p:cNvSpPr txBox="1">
            <a:spLocks noGrp="1"/>
          </p:cNvSpPr>
          <p:nvPr>
            <p:ph type="ctrTitle"/>
          </p:nvPr>
        </p:nvSpPr>
        <p:spPr>
          <a:xfrm>
            <a:off x="1524000" y="1016551"/>
            <a:ext cx="9144000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 sz="3500" u="sng">
                <a:solidFill>
                  <a:schemeClr val="hlink"/>
                </a:solidFill>
                <a:hlinkClick r:id="rId4"/>
              </a:rPr>
              <a:t>鸣人和佐助是怎么亲了的？</a:t>
            </a:r>
            <a:endParaRPr sz="3500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2c448b7f3ea_0_110"/>
          <p:cNvSpPr txBox="1">
            <a:spLocks noGrp="1"/>
          </p:cNvSpPr>
          <p:nvPr>
            <p:ph type="ctrTitle"/>
          </p:nvPr>
        </p:nvSpPr>
        <p:spPr>
          <a:xfrm>
            <a:off x="1524000" y="315301"/>
            <a:ext cx="9144000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 sz="4000"/>
              <a:t>...，于是...</a:t>
            </a:r>
            <a:endParaRPr sz="4000"/>
          </a:p>
        </p:txBody>
      </p:sp>
      <p:sp>
        <p:nvSpPr>
          <p:cNvPr id="1072" name="Google Shape;1072;g2c448b7f3ea_0_110"/>
          <p:cNvSpPr txBox="1">
            <a:spLocks noGrp="1"/>
          </p:cNvSpPr>
          <p:nvPr>
            <p:ph type="ctrTitle"/>
          </p:nvPr>
        </p:nvSpPr>
        <p:spPr>
          <a:xfrm>
            <a:off x="1524000" y="6122426"/>
            <a:ext cx="9144000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 sz="4000"/>
              <a:t>伽椰子</a:t>
            </a:r>
            <a:r>
              <a:rPr lang="zh-TW" sz="4000">
                <a:highlight>
                  <a:srgbClr val="FFFF00"/>
                </a:highlight>
              </a:rPr>
              <a:t>​​</a:t>
            </a:r>
            <a:r>
              <a:rPr lang="zh-TW" sz="4000"/>
              <a:t>____，</a:t>
            </a:r>
            <a:r>
              <a:rPr lang="zh-TW" sz="4000">
                <a:highlight>
                  <a:srgbClr val="FFFF00"/>
                </a:highlight>
              </a:rPr>
              <a:t>于是</a:t>
            </a:r>
            <a:r>
              <a:rPr lang="zh-TW" sz="4000"/>
              <a:t>____。</a:t>
            </a:r>
            <a:endParaRPr sz="4000"/>
          </a:p>
        </p:txBody>
      </p:sp>
      <p:sp>
        <p:nvSpPr>
          <p:cNvPr id="1073" name="Google Shape;1073;g2c448b7f3ea_0_110"/>
          <p:cNvSpPr txBox="1">
            <a:spLocks noGrp="1"/>
          </p:cNvSpPr>
          <p:nvPr>
            <p:ph type="ctrTitle"/>
          </p:nvPr>
        </p:nvSpPr>
        <p:spPr>
          <a:xfrm>
            <a:off x="1524000" y="1016551"/>
            <a:ext cx="9144000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 sz="3500" u="sng">
                <a:solidFill>
                  <a:schemeClr val="hlink"/>
                </a:solidFill>
                <a:hlinkClick r:id="rId3"/>
              </a:rPr>
              <a:t>俊雄为什么跑起来了</a:t>
            </a:r>
            <a:r>
              <a:rPr lang="zh-TW" sz="3500" u="sng">
                <a:solidFill>
                  <a:schemeClr val="hlink"/>
                </a:solidFill>
                <a:hlinkClick r:id="rId3"/>
              </a:rPr>
              <a:t>？</a:t>
            </a:r>
            <a:endParaRPr sz="3500"/>
          </a:p>
        </p:txBody>
      </p:sp>
      <p:pic>
        <p:nvPicPr>
          <p:cNvPr id="1074" name="Google Shape;1074;g2c448b7f3ea_0_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5000" y="1752150"/>
            <a:ext cx="6801998" cy="437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g2c448b7f3ea_0_118"/>
          <p:cNvSpPr txBox="1">
            <a:spLocks noGrp="1"/>
          </p:cNvSpPr>
          <p:nvPr>
            <p:ph type="ctrTitle"/>
          </p:nvPr>
        </p:nvSpPr>
        <p:spPr>
          <a:xfrm>
            <a:off x="1524000" y="315301"/>
            <a:ext cx="9144000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 sz="4000"/>
              <a:t>...，于是...</a:t>
            </a:r>
            <a:endParaRPr sz="4000"/>
          </a:p>
        </p:txBody>
      </p:sp>
      <p:sp>
        <p:nvSpPr>
          <p:cNvPr id="1080" name="Google Shape;1080;g2c448b7f3ea_0_118"/>
          <p:cNvSpPr txBox="1">
            <a:spLocks noGrp="1"/>
          </p:cNvSpPr>
          <p:nvPr>
            <p:ph type="ctrTitle"/>
          </p:nvPr>
        </p:nvSpPr>
        <p:spPr>
          <a:xfrm>
            <a:off x="1524000" y="6122426"/>
            <a:ext cx="9144000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 sz="4000">
                <a:highlight>
                  <a:srgbClr val="FFFF00"/>
                </a:highlight>
              </a:rPr>
              <a:t>​​</a:t>
            </a:r>
            <a:r>
              <a:rPr lang="zh-TW" sz="4000"/>
              <a:t>____，</a:t>
            </a:r>
            <a:r>
              <a:rPr lang="zh-TW" sz="4000">
                <a:highlight>
                  <a:srgbClr val="FFFF00"/>
                </a:highlight>
              </a:rPr>
              <a:t>于是</a:t>
            </a:r>
            <a:r>
              <a:rPr lang="zh-TW" sz="4000"/>
              <a:t>____。</a:t>
            </a:r>
            <a:endParaRPr sz="4000"/>
          </a:p>
        </p:txBody>
      </p:sp>
      <p:sp>
        <p:nvSpPr>
          <p:cNvPr id="1081" name="Google Shape;1081;g2c448b7f3ea_0_118"/>
          <p:cNvSpPr txBox="1">
            <a:spLocks noGrp="1"/>
          </p:cNvSpPr>
          <p:nvPr>
            <p:ph type="ctrTitle"/>
          </p:nvPr>
        </p:nvSpPr>
        <p:spPr>
          <a:xfrm>
            <a:off x="1524000" y="1050901"/>
            <a:ext cx="9144000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 sz="3500"/>
              <a:t>你们是怎么开始喝酒的？</a:t>
            </a:r>
            <a:endParaRPr sz="3500"/>
          </a:p>
        </p:txBody>
      </p:sp>
      <p:pic>
        <p:nvPicPr>
          <p:cNvPr id="1082" name="Google Shape;1082;g2c448b7f3ea_0_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0113" y="1786500"/>
            <a:ext cx="7851778" cy="433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1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温度</a:t>
            </a:r>
            <a:r>
              <a:rPr lang="zh-TW"/>
              <a:t> n.</a:t>
            </a:r>
            <a:endParaRPr/>
          </a:p>
        </p:txBody>
      </p:sp>
      <p:sp>
        <p:nvSpPr>
          <p:cNvPr id="1088" name="Google Shape;1088;p1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这间房</a:t>
            </a:r>
            <a:r>
              <a:rPr lang="zh-TW"/>
              <a:t>子没有安装空调，所以室内</a:t>
            </a:r>
            <a:r>
              <a:rPr lang="zh-TW">
                <a:highlight>
                  <a:srgbClr val="FFFF00"/>
                </a:highlight>
              </a:rPr>
              <a:t>温度</a:t>
            </a:r>
            <a:r>
              <a:rPr lang="zh-TW"/>
              <a:t>在夏天会非常</a:t>
            </a:r>
            <a:r>
              <a:rPr lang="zh-TW" sz="2800"/>
              <a:t>高。</a:t>
            </a:r>
            <a:endParaRPr sz="2800"/>
          </a:p>
        </p:txBody>
      </p:sp>
      <p:pic>
        <p:nvPicPr>
          <p:cNvPr id="1089" name="Google Shape;1089;p124" descr="Old man of the heat stroke stock vector. Illustration of room - 727909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1172" y="2362394"/>
            <a:ext cx="4509655" cy="4509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1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温度</a:t>
            </a:r>
            <a:r>
              <a:rPr lang="zh-TW"/>
              <a:t> n.</a:t>
            </a:r>
            <a:endParaRPr/>
          </a:p>
        </p:txBody>
      </p:sp>
      <p:sp>
        <p:nvSpPr>
          <p:cNvPr id="1095" name="Google Shape;1095;p1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受全球暖化影响，</a:t>
            </a:r>
            <a:r>
              <a:rPr lang="zh-TW" sz="2800"/>
              <a:t>地球的</a:t>
            </a:r>
            <a:r>
              <a:rPr lang="zh-TW"/>
              <a:t>全年平均</a:t>
            </a:r>
            <a:r>
              <a:rPr lang="zh-TW" sz="2800">
                <a:highlight>
                  <a:srgbClr val="FFFF00"/>
                </a:highlight>
              </a:rPr>
              <a:t>温度</a:t>
            </a:r>
            <a:r>
              <a:rPr lang="zh-TW" sz="2800"/>
              <a:t>越来越高。</a:t>
            </a:r>
            <a:endParaRPr sz="2800"/>
          </a:p>
        </p:txBody>
      </p:sp>
      <p:pic>
        <p:nvPicPr>
          <p:cNvPr id="1096" name="Google Shape;1096;p125" descr="全球暖化危機－如何運用AR擴增實境保護地球？ | 宇萌數位科技arplane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4837" y="2529000"/>
            <a:ext cx="7282324" cy="409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1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温度</a:t>
            </a:r>
            <a:r>
              <a:rPr lang="zh-TW"/>
              <a:t> n.</a:t>
            </a:r>
            <a:endParaRPr/>
          </a:p>
        </p:txBody>
      </p:sp>
      <p:sp>
        <p:nvSpPr>
          <p:cNvPr id="1102" name="Google Shape;1102;p1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你</a:t>
            </a:r>
            <a:r>
              <a:rPr lang="zh-TW"/>
              <a:t>老家</a:t>
            </a:r>
            <a:r>
              <a:rPr lang="zh-TW" sz="2800"/>
              <a:t>在夏天</a:t>
            </a:r>
            <a:r>
              <a:rPr lang="zh-TW"/>
              <a:t>时</a:t>
            </a:r>
            <a:r>
              <a:rPr lang="zh-TW" sz="2800"/>
              <a:t>的</a:t>
            </a:r>
            <a:r>
              <a:rPr lang="zh-TW"/>
              <a:t>平均</a:t>
            </a:r>
            <a:r>
              <a:rPr lang="zh-TW" sz="2800">
                <a:highlight>
                  <a:srgbClr val="FFFF00"/>
                </a:highlight>
              </a:rPr>
              <a:t>温度</a:t>
            </a:r>
            <a:r>
              <a:rPr lang="zh-TW"/>
              <a:t>是多少？</a:t>
            </a:r>
            <a:endParaRPr sz="2800"/>
          </a:p>
        </p:txBody>
      </p:sp>
      <p:pic>
        <p:nvPicPr>
          <p:cNvPr id="1103" name="Google Shape;1103;p126" descr="微笑台灣二十週年｜以熱情耕耘家鄉，「新地方之光」點亮島嶼自信- 微笑季刊：2021夏季號《島嶼自信》 - 微笑台灣- 用深度旅遊體驗鄉鎮魅力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9916" y="2472891"/>
            <a:ext cx="7112167" cy="426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重</a:t>
            </a:r>
            <a:r>
              <a:rPr lang="zh-TW"/>
              <a:t> adj.</a:t>
            </a:r>
            <a:endParaRPr/>
          </a:p>
        </p:txBody>
      </p:sp>
      <p:sp>
        <p:nvSpPr>
          <p:cNvPr id="184" name="Google Shape;184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他的行李</a:t>
            </a:r>
            <a:r>
              <a:rPr lang="zh-TW"/>
              <a:t>看起来</a:t>
            </a:r>
            <a:r>
              <a:rPr lang="zh-TW" sz="2800"/>
              <a:t>很</a:t>
            </a:r>
            <a:r>
              <a:rPr lang="zh-TW" sz="2800">
                <a:highlight>
                  <a:srgbClr val="FFFF00"/>
                </a:highlight>
              </a:rPr>
              <a:t>重</a:t>
            </a:r>
            <a:r>
              <a:rPr lang="zh-TW" sz="2800"/>
              <a:t>。</a:t>
            </a:r>
            <a:endParaRPr sz="2800"/>
          </a:p>
        </p:txBody>
      </p:sp>
      <p:pic>
        <p:nvPicPr>
          <p:cNvPr id="185" name="Google Shape;185;p14" descr="西班牙研究人员发现：书包重的孩子成绩可能差_手机新浪网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7635" y="3244850"/>
            <a:ext cx="4743450" cy="324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1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乘坐</a:t>
            </a:r>
            <a:r>
              <a:rPr lang="zh-TW"/>
              <a:t> v.</a:t>
            </a:r>
            <a:endParaRPr/>
          </a:p>
        </p:txBody>
      </p:sp>
      <p:sp>
        <p:nvSpPr>
          <p:cNvPr id="1109" name="Google Shape;1109;p1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这位</a:t>
            </a:r>
            <a:r>
              <a:rPr lang="zh-TW" sz="2800"/>
              <a:t>总统</a:t>
            </a:r>
            <a:r>
              <a:rPr lang="zh-TW" sz="2800">
                <a:highlight>
                  <a:srgbClr val="FFFF00"/>
                </a:highlight>
              </a:rPr>
              <a:t>乘坐</a:t>
            </a:r>
            <a:r>
              <a:rPr lang="zh-TW"/>
              <a:t>私人</a:t>
            </a:r>
            <a:r>
              <a:rPr lang="zh-TW" sz="2800"/>
              <a:t>飞机到美国。</a:t>
            </a:r>
            <a:endParaRPr sz="2800"/>
          </a:p>
        </p:txBody>
      </p:sp>
      <p:pic>
        <p:nvPicPr>
          <p:cNvPr id="1110" name="Google Shape;1110;p127" descr="擔憂澤倫斯基人身安全訪美行程火車飛機並用- 華視新聞網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07215" y="2464953"/>
            <a:ext cx="7577570" cy="4266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1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乘坐</a:t>
            </a:r>
            <a:r>
              <a:rPr lang="zh-TW"/>
              <a:t> v.</a:t>
            </a:r>
            <a:endParaRPr/>
          </a:p>
        </p:txBody>
      </p:sp>
      <p:sp>
        <p:nvSpPr>
          <p:cNvPr id="1116" name="Google Shape;1116;p1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为了响应环保号召</a:t>
            </a:r>
            <a:r>
              <a:rPr lang="zh-TW" sz="2800"/>
              <a:t>，</a:t>
            </a:r>
            <a:r>
              <a:rPr lang="zh-TW"/>
              <a:t>各个国家</a:t>
            </a:r>
            <a:r>
              <a:rPr lang="zh-TW" sz="2800"/>
              <a:t>都</a:t>
            </a:r>
            <a:r>
              <a:rPr lang="zh-TW"/>
              <a:t>呼吁民众</a:t>
            </a:r>
            <a:r>
              <a:rPr lang="zh-TW" sz="2800"/>
              <a:t>多</a:t>
            </a:r>
            <a:r>
              <a:rPr lang="zh-TW" sz="2800">
                <a:highlight>
                  <a:srgbClr val="FFFF00"/>
                </a:highlight>
              </a:rPr>
              <a:t>乘坐</a:t>
            </a:r>
            <a:r>
              <a:rPr lang="zh-TW"/>
              <a:t>公共交通</a:t>
            </a:r>
            <a:r>
              <a:rPr lang="zh-TW" sz="2800"/>
              <a:t>工具，</a:t>
            </a:r>
            <a:r>
              <a:rPr lang="zh-TW"/>
              <a:t>减少碳排放</a:t>
            </a:r>
            <a:r>
              <a:rPr lang="zh-TW" sz="2800"/>
              <a:t>。</a:t>
            </a:r>
            <a:endParaRPr sz="2800"/>
          </a:p>
        </p:txBody>
      </p:sp>
      <p:pic>
        <p:nvPicPr>
          <p:cNvPr id="1117" name="Google Shape;1117;p128" descr="☆為什麼我們要做環保救地球@ Cadman 白千層的部落格:: 痞客邦::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29175" y="2571750"/>
            <a:ext cx="253365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1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乘坐</a:t>
            </a:r>
            <a:r>
              <a:rPr lang="zh-TW"/>
              <a:t> v.</a:t>
            </a:r>
            <a:endParaRPr/>
          </a:p>
        </p:txBody>
      </p:sp>
      <p:sp>
        <p:nvSpPr>
          <p:cNvPr id="1123" name="Google Shape;1123;p1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你</a:t>
            </a:r>
            <a:r>
              <a:rPr lang="zh-TW"/>
              <a:t>们平常</a:t>
            </a:r>
            <a:r>
              <a:rPr lang="zh-TW" sz="2800">
                <a:highlight>
                  <a:srgbClr val="FFFF00"/>
                </a:highlight>
              </a:rPr>
              <a:t>乘坐</a:t>
            </a:r>
            <a:r>
              <a:rPr lang="zh-TW" sz="2800"/>
              <a:t>什么</a:t>
            </a:r>
            <a:r>
              <a:rPr lang="zh-TW"/>
              <a:t>交通工具</a:t>
            </a:r>
            <a:r>
              <a:rPr lang="zh-TW" sz="2800"/>
              <a:t>来</a:t>
            </a:r>
            <a:r>
              <a:rPr lang="zh-TW"/>
              <a:t>学校</a:t>
            </a:r>
            <a:r>
              <a:rPr lang="zh-TW" sz="2800"/>
              <a:t>？</a:t>
            </a:r>
            <a:endParaRPr sz="2800"/>
          </a:p>
        </p:txBody>
      </p:sp>
      <p:pic>
        <p:nvPicPr>
          <p:cNvPr id="1124" name="Google Shape;1124;p129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41094" y="2508570"/>
            <a:ext cx="8309811" cy="4177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1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美丽</a:t>
            </a:r>
            <a:r>
              <a:rPr lang="zh-TW"/>
              <a:t> adj.</a:t>
            </a:r>
            <a:endParaRPr/>
          </a:p>
        </p:txBody>
      </p:sp>
      <p:sp>
        <p:nvSpPr>
          <p:cNvPr id="1130" name="Google Shape;1130;p1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</a:t>
            </a:r>
            <a:r>
              <a:rPr lang="zh-TW"/>
              <a:t>想欣赏更多</a:t>
            </a:r>
            <a:r>
              <a:rPr lang="zh-TW" sz="2800">
                <a:highlight>
                  <a:srgbClr val="FFFF00"/>
                </a:highlight>
              </a:rPr>
              <a:t>美丽</a:t>
            </a:r>
            <a:r>
              <a:rPr lang="zh-TW" sz="2800"/>
              <a:t>的景色，例如</a:t>
            </a:r>
            <a:r>
              <a:rPr lang="zh-TW"/>
              <a:t>星空下</a:t>
            </a:r>
            <a:r>
              <a:rPr lang="zh-TW" sz="2800"/>
              <a:t>的长城、月光下的森林</a:t>
            </a:r>
            <a:r>
              <a:rPr lang="zh-TW"/>
              <a:t>等等。</a:t>
            </a:r>
            <a:endParaRPr sz="2800"/>
          </a:p>
        </p:txBody>
      </p:sp>
      <p:pic>
        <p:nvPicPr>
          <p:cNvPr id="1131" name="Google Shape;1131;p130" descr="住「長城」沒聽過吧，入住長城上的機會來了！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8135" y="2800350"/>
            <a:ext cx="6096000" cy="405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p130" descr="在月光下的夜晚，冬天森林。照片-正版商用图片0r7bu5-摄图新视界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57864" y="2825931"/>
            <a:ext cx="6096000" cy="4032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p1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美丽</a:t>
            </a:r>
            <a:r>
              <a:rPr lang="zh-TW"/>
              <a:t> adj.</a:t>
            </a:r>
            <a:endParaRPr/>
          </a:p>
        </p:txBody>
      </p:sp>
      <p:sp>
        <p:nvSpPr>
          <p:cNvPr id="1139" name="Google Shape;1139;p1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在</a:t>
            </a:r>
            <a:r>
              <a:rPr lang="zh-TW" sz="2800"/>
              <a:t>这个国家</a:t>
            </a:r>
            <a:r>
              <a:rPr lang="zh-TW"/>
              <a:t>可以看到</a:t>
            </a:r>
            <a:r>
              <a:rPr lang="zh-TW" sz="2800"/>
              <a:t>很</a:t>
            </a:r>
            <a:r>
              <a:rPr lang="zh-TW"/>
              <a:t>多</a:t>
            </a:r>
            <a:r>
              <a:rPr lang="zh-TW" sz="2800">
                <a:highlight>
                  <a:srgbClr val="FFFF00"/>
                </a:highlight>
              </a:rPr>
              <a:t>美丽</a:t>
            </a:r>
            <a:r>
              <a:rPr lang="zh-TW" sz="2800"/>
              <a:t>的</a:t>
            </a:r>
            <a:r>
              <a:rPr lang="zh-TW"/>
              <a:t>景色</a:t>
            </a:r>
            <a:r>
              <a:rPr lang="zh-TW" sz="2800"/>
              <a:t>。</a:t>
            </a:r>
            <a:endParaRPr sz="2800"/>
          </a:p>
        </p:txBody>
      </p:sp>
      <p:pic>
        <p:nvPicPr>
          <p:cNvPr id="1140" name="Google Shape;1140;p131" descr="加拿大8大自然奇觀讓你一見傾心終生難忘| 加拿大自然奇觀| 北極光| 亞省恐龍公園| 大紀元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76249" y="2447550"/>
            <a:ext cx="6439502" cy="4293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1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美丽</a:t>
            </a:r>
            <a:r>
              <a:rPr lang="zh-TW"/>
              <a:t> adj.	</a:t>
            </a:r>
            <a:r>
              <a:rPr lang="zh-TW" b="1" u="sng"/>
              <a:t>漂亮</a:t>
            </a:r>
            <a:r>
              <a:rPr lang="zh-TW"/>
              <a:t> adj.</a:t>
            </a:r>
            <a:endParaRPr/>
          </a:p>
        </p:txBody>
      </p:sp>
      <p:sp>
        <p:nvSpPr>
          <p:cNvPr id="1147" name="Google Shape;1147;p1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 b="1" u="sng"/>
              <a:t>正式、书面/口语</a:t>
            </a:r>
            <a:endParaRPr sz="2800" b="1" u="sng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b="1" u="sng"/>
              <a:t>女生/男女</a:t>
            </a:r>
            <a:endParaRPr b="1" u="sng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泰勒丝很美丽/漂亮。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这个漂亮的小男孩是谁家的孩子？</a:t>
            </a:r>
            <a:endParaRPr sz="280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1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美丽</a:t>
            </a:r>
            <a:r>
              <a:rPr lang="zh-TW"/>
              <a:t> adj.	</a:t>
            </a:r>
            <a:r>
              <a:rPr lang="zh-TW" b="1" u="sng"/>
              <a:t>漂亮</a:t>
            </a:r>
            <a:r>
              <a:rPr lang="zh-TW"/>
              <a:t> adj.</a:t>
            </a:r>
            <a:endParaRPr/>
          </a:p>
        </p:txBody>
      </p:sp>
      <p:sp>
        <p:nvSpPr>
          <p:cNvPr id="1154" name="Google Shape;1154;p1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66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 b="1" u="sng"/>
              <a:t>具体抽象/具体</a:t>
            </a:r>
            <a:endParaRPr sz="2800" b="1" u="sng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美丽的灵魂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美丽的误会</a:t>
            </a:r>
            <a:endParaRPr sz="280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 b="1" u="sng"/>
              <a:t>不能表示精彩/可以表示精彩、非凡</a:t>
            </a:r>
            <a:endParaRPr sz="2800" b="1" u="sng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他这件事干得非常漂亮</a:t>
            </a:r>
            <a:endParaRPr sz="2800"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1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什么的</a:t>
            </a:r>
            <a:endParaRPr/>
          </a:p>
        </p:txBody>
      </p:sp>
      <p:sp>
        <p:nvSpPr>
          <p:cNvPr id="1160" name="Google Shape;1160;p1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A、B、C </a:t>
            </a:r>
            <a:r>
              <a:rPr lang="zh-TW">
                <a:highlight>
                  <a:srgbClr val="FFFF00"/>
                </a:highlight>
              </a:rPr>
              <a:t>and so on</a:t>
            </a:r>
            <a:r>
              <a:rPr lang="zh-TW"/>
              <a:t>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A、B和C必须是性质（例如食物、职业、活动等）相同的东西</a:t>
            </a:r>
            <a:endParaRPr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1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什么的</a:t>
            </a:r>
            <a:endParaRPr/>
          </a:p>
        </p:txBody>
      </p:sp>
      <p:sp>
        <p:nvSpPr>
          <p:cNvPr id="1166" name="Google Shape;1166;p1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</a:t>
            </a:r>
            <a:r>
              <a:rPr lang="zh-TW"/>
              <a:t>爸爸妈妈</a:t>
            </a:r>
            <a:r>
              <a:rPr lang="zh-TW" sz="2800"/>
              <a:t>希望他</a:t>
            </a:r>
            <a:r>
              <a:rPr lang="zh-TW"/>
              <a:t>可以出去散散步</a:t>
            </a:r>
            <a:r>
              <a:rPr lang="zh-TW" sz="2800"/>
              <a:t>、打打球</a:t>
            </a:r>
            <a:r>
              <a:rPr lang="zh-TW" sz="2800">
                <a:highlight>
                  <a:srgbClr val="FFFF00"/>
                </a:highlight>
              </a:rPr>
              <a:t>什么的</a:t>
            </a:r>
            <a:r>
              <a:rPr lang="zh-TW" sz="2800"/>
              <a:t>，</a:t>
            </a:r>
            <a:r>
              <a:rPr lang="zh-TW"/>
              <a:t>别整天</a:t>
            </a:r>
            <a:r>
              <a:rPr lang="zh-TW" sz="2800"/>
              <a:t>待在家里。</a:t>
            </a:r>
            <a:endParaRPr sz="2800"/>
          </a:p>
        </p:txBody>
      </p:sp>
      <p:pic>
        <p:nvPicPr>
          <p:cNvPr id="1167" name="Google Shape;1167;p135" descr="當父母生氣時| 草根影響力新視野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6274" y="2743200"/>
            <a:ext cx="6899451" cy="3863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1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什么的</a:t>
            </a:r>
            <a:endParaRPr/>
          </a:p>
        </p:txBody>
      </p:sp>
      <p:sp>
        <p:nvSpPr>
          <p:cNvPr id="1173" name="Google Shape;1173;p1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他已经吃了一个礼拜的牛肉，他</a:t>
            </a:r>
            <a:r>
              <a:rPr lang="zh-TW"/>
              <a:t>现在</a:t>
            </a:r>
            <a:r>
              <a:rPr lang="zh-TW" sz="2800"/>
              <a:t>很想吃</a:t>
            </a:r>
            <a:r>
              <a:rPr lang="zh-TW"/>
              <a:t>其他东西</a:t>
            </a:r>
            <a:r>
              <a:rPr lang="zh-TW" sz="2800"/>
              <a:t>，</a:t>
            </a:r>
            <a:r>
              <a:rPr lang="zh-TW"/>
              <a:t>譬如</a:t>
            </a:r>
            <a:r>
              <a:rPr lang="zh-TW" sz="2800"/>
              <a:t>饭团、寿司</a:t>
            </a:r>
            <a:r>
              <a:rPr lang="zh-TW" sz="2800">
                <a:highlight>
                  <a:srgbClr val="FFFF00"/>
                </a:highlight>
              </a:rPr>
              <a:t>什么的</a:t>
            </a:r>
            <a:r>
              <a:rPr lang="zh-TW" sz="2800"/>
              <a:t>。</a:t>
            </a:r>
            <a:endParaRPr sz="2800"/>
          </a:p>
        </p:txBody>
      </p:sp>
      <p:pic>
        <p:nvPicPr>
          <p:cNvPr id="1174" name="Google Shape;1174;p136" descr="为什么有时候生病，我们不想吃东西？ - 知乎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44325" y="2737725"/>
            <a:ext cx="5313049" cy="392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重</a:t>
            </a:r>
            <a:r>
              <a:rPr lang="zh-TW"/>
              <a:t> adj.</a:t>
            </a:r>
            <a:endParaRPr/>
          </a:p>
        </p:txBody>
      </p:sp>
      <p:sp>
        <p:nvSpPr>
          <p:cNvPr id="192" name="Google Shape;192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他昨天出</a:t>
            </a:r>
            <a:r>
              <a:rPr lang="zh-TW"/>
              <a:t>了</a:t>
            </a:r>
            <a:r>
              <a:rPr lang="zh-TW" sz="2800"/>
              <a:t>车祸，伤得很严</a:t>
            </a:r>
            <a:r>
              <a:rPr lang="zh-TW" sz="2800">
                <a:highlight>
                  <a:srgbClr val="FFFF00"/>
                </a:highlight>
              </a:rPr>
              <a:t>重</a:t>
            </a:r>
            <a:r>
              <a:rPr lang="zh-TW" sz="2800"/>
              <a:t>。</a:t>
            </a:r>
            <a:endParaRPr sz="2800"/>
          </a:p>
        </p:txBody>
      </p:sp>
      <p:pic>
        <p:nvPicPr>
          <p:cNvPr id="193" name="Google Shape;193;p15" descr="進擊的巨人：兵長說服馬加特，調查兵團與馬萊合作組建救世團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7000" y="2454275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1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什么的</a:t>
            </a:r>
            <a:endParaRPr/>
          </a:p>
        </p:txBody>
      </p:sp>
      <p:sp>
        <p:nvSpPr>
          <p:cNvPr id="1180" name="Google Shape;1180;p1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他不想</a:t>
            </a:r>
            <a:r>
              <a:rPr lang="zh-TW"/>
              <a:t>当老师了。</a:t>
            </a:r>
            <a:r>
              <a:rPr lang="zh-TW" sz="2800"/>
              <a:t>他</a:t>
            </a:r>
            <a:r>
              <a:rPr lang="zh-TW"/>
              <a:t>打算明年</a:t>
            </a:r>
            <a:r>
              <a:rPr lang="zh-TW" sz="2800"/>
              <a:t>换一份工作，警察、外送员</a:t>
            </a:r>
            <a:r>
              <a:rPr lang="zh-TW" sz="2800">
                <a:highlight>
                  <a:srgbClr val="FFFF00"/>
                </a:highlight>
              </a:rPr>
              <a:t>什么的</a:t>
            </a:r>
            <a:r>
              <a:rPr lang="zh-TW" sz="2800"/>
              <a:t>都</a:t>
            </a:r>
            <a:r>
              <a:rPr lang="zh-TW"/>
              <a:t>行</a:t>
            </a:r>
            <a:r>
              <a:rPr lang="zh-TW" sz="2800"/>
              <a:t>。</a:t>
            </a:r>
            <a:endParaRPr sz="2800"/>
          </a:p>
        </p:txBody>
      </p:sp>
      <p:pic>
        <p:nvPicPr>
          <p:cNvPr id="1181" name="Google Shape;1181;p137" descr="不想工作表情PSD圖案素材免費下載，圖片尺寸1500 × 1500px - Lovepi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1249" y="2506662"/>
            <a:ext cx="4229501" cy="4229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1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什么的</a:t>
            </a:r>
            <a:endParaRPr/>
          </a:p>
        </p:txBody>
      </p:sp>
      <p:sp>
        <p:nvSpPr>
          <p:cNvPr id="1187" name="Google Shape;1187;p1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15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你们打算今天晚餐吃什么</a:t>
            </a:r>
            <a:r>
              <a:rPr lang="zh-TW" sz="2800"/>
              <a:t>？</a:t>
            </a:r>
            <a:endParaRPr sz="2800"/>
          </a:p>
        </p:txBody>
      </p:sp>
      <p:pic>
        <p:nvPicPr>
          <p:cNvPr id="1188" name="Google Shape;1188;p138" descr="吃東西咀嚼久一點健康益處多| 食物| 消化| 疾病| 大紀元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5950" y="2492950"/>
            <a:ext cx="5040102" cy="3365774"/>
          </a:xfrm>
          <a:prstGeom prst="rect">
            <a:avLst/>
          </a:prstGeom>
          <a:noFill/>
          <a:ln>
            <a:noFill/>
          </a:ln>
        </p:spPr>
      </p:pic>
      <p:sp>
        <p:nvSpPr>
          <p:cNvPr id="1189" name="Google Shape;1189;p138"/>
          <p:cNvSpPr txBox="1">
            <a:spLocks noGrp="1"/>
          </p:cNvSpPr>
          <p:nvPr>
            <p:ph type="ctrTitle" idx="4294967295"/>
          </p:nvPr>
        </p:nvSpPr>
        <p:spPr>
          <a:xfrm>
            <a:off x="1524000" y="5999226"/>
            <a:ext cx="9144000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 sz="4000">
                <a:highlight>
                  <a:srgbClr val="FFFF00"/>
                </a:highlight>
              </a:rPr>
              <a:t>​​</a:t>
            </a:r>
            <a:r>
              <a:rPr lang="zh-TW" sz="4000"/>
              <a:t>我想吃____、____</a:t>
            </a:r>
            <a:r>
              <a:rPr lang="zh-TW" sz="4000">
                <a:highlight>
                  <a:srgbClr val="FFFF00"/>
                </a:highlight>
              </a:rPr>
              <a:t>什么的</a:t>
            </a:r>
            <a:r>
              <a:rPr lang="zh-TW" sz="4000"/>
              <a:t>。</a:t>
            </a:r>
            <a:endParaRPr sz="4000"/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2c448b7f3ea_0_127"/>
          <p:cNvSpPr txBox="1">
            <a:spLocks noGrp="1"/>
          </p:cNvSpPr>
          <p:nvPr>
            <p:ph type="ctrTitle"/>
          </p:nvPr>
        </p:nvSpPr>
        <p:spPr>
          <a:xfrm>
            <a:off x="994650" y="315300"/>
            <a:ext cx="10202700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 sz="4000"/>
              <a:t>温度 / 乘坐 / 丢 / 垃圾桶 / 美丽</a:t>
            </a:r>
            <a:endParaRPr sz="4000"/>
          </a:p>
        </p:txBody>
      </p:sp>
      <p:sp>
        <p:nvSpPr>
          <p:cNvPr id="1195" name="Google Shape;1195;g2c448b7f3ea_0_127"/>
          <p:cNvSpPr txBox="1">
            <a:spLocks noGrp="1"/>
          </p:cNvSpPr>
          <p:nvPr>
            <p:ph type="ctrTitle"/>
          </p:nvPr>
        </p:nvSpPr>
        <p:spPr>
          <a:xfrm>
            <a:off x="994650" y="1382550"/>
            <a:ext cx="10202700" cy="40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457200" lvl="0" indent="-482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zh-TW" sz="4000"/>
              <a:t>日本的人行道上几乎找不到一个____。</a:t>
            </a:r>
            <a:endParaRPr sz="4000"/>
          </a:p>
          <a:p>
            <a:pPr marL="457200" lvl="0" indent="-482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zh-TW" sz="4000"/>
              <a:t>昨天早上的____只有零下两度，路上的汽车都结霜了。</a:t>
            </a:r>
            <a:endParaRPr sz="4000"/>
          </a:p>
          <a:p>
            <a:pPr marL="457200" lvl="0" indent="-482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zh-TW" sz="4000"/>
              <a:t>我们从香港____飞机到布拉格。</a:t>
            </a:r>
            <a:endParaRPr sz="4000"/>
          </a:p>
          <a:p>
            <a:pPr marL="457200" lvl="0" indent="-482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zh-TW" sz="4000"/>
              <a:t>捷克和斯洛伐克有什么____的森林？</a:t>
            </a:r>
            <a:endParaRPr sz="4000"/>
          </a:p>
          <a:p>
            <a:pPr marL="457200" lvl="0" indent="-482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zh-TW" sz="4000"/>
              <a:t>在捷克和斯洛伐克乱____垃圾会被罚款吗？</a:t>
            </a:r>
            <a:endParaRPr sz="4000"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2c448b7f3ea_0_127"/>
          <p:cNvSpPr txBox="1">
            <a:spLocks noGrp="1"/>
          </p:cNvSpPr>
          <p:nvPr>
            <p:ph type="ctrTitle"/>
          </p:nvPr>
        </p:nvSpPr>
        <p:spPr>
          <a:xfrm>
            <a:off x="994650" y="315300"/>
            <a:ext cx="10202700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 altLang="en-US" sz="4000" dirty="0"/>
              <a:t>作业</a:t>
            </a:r>
            <a:endParaRPr sz="4000" dirty="0"/>
          </a:p>
        </p:txBody>
      </p:sp>
      <p:sp>
        <p:nvSpPr>
          <p:cNvPr id="2" name="Google Shape;1021;g2c21ebc6ad2_0_102">
            <a:extLst>
              <a:ext uri="{FF2B5EF4-FFF2-40B4-BE49-F238E27FC236}">
                <a16:creationId xmlns:a16="http://schemas.microsoft.com/office/drawing/2014/main" id="{93D06ED3-0215-DA64-0833-A66671EEAE8C}"/>
              </a:ext>
            </a:extLst>
          </p:cNvPr>
          <p:cNvSpPr txBox="1"/>
          <p:nvPr/>
        </p:nvSpPr>
        <p:spPr>
          <a:xfrm>
            <a:off x="1407558" y="1133386"/>
            <a:ext cx="9376884" cy="5262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dirty="0"/>
              <a:t>简单介绍一下捷克/斯洛伐克</a:t>
            </a:r>
            <a:r>
              <a:rPr lang="zh-TW" altLang="en-US" sz="3000" dirty="0"/>
              <a:t>的生活垃圾回收政策</a:t>
            </a:r>
            <a:r>
              <a:rPr lang="zh-TW" sz="3000" dirty="0"/>
              <a:t>。</a:t>
            </a: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zh-TW" altLang="en-US" sz="3000" dirty="0"/>
              <a:t>捷克</a:t>
            </a:r>
            <a:r>
              <a:rPr lang="en-US" altLang="zh-CN" sz="3000" dirty="0"/>
              <a:t>/</a:t>
            </a:r>
            <a:r>
              <a:rPr lang="zh-CN" altLang="en-US" sz="3000" dirty="0"/>
              <a:t>斯洛伐克的生活垃圾需要分类吗</a:t>
            </a:r>
            <a:r>
              <a:rPr lang="zh-TW" sz="3000" dirty="0"/>
              <a:t>？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zh-TW" altLang="en-US" sz="3000" dirty="0"/>
              <a:t>你们的生活垃圾分为什么类型</a:t>
            </a:r>
            <a:r>
              <a:rPr lang="zh-TW" sz="3000" dirty="0"/>
              <a:t>？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zh-TW" altLang="en-US" sz="3000" dirty="0"/>
              <a:t>你们的生活垃圾需要用特别的垃圾袋包装吗</a:t>
            </a:r>
            <a:r>
              <a:rPr lang="zh-TW" sz="3000" dirty="0"/>
              <a:t>？</a:t>
            </a:r>
            <a:r>
              <a:rPr lang="zh-TW" altLang="en-US" sz="3000" dirty="0"/>
              <a:t>那些垃圾袋是怎样的</a:t>
            </a:r>
            <a:r>
              <a:rPr lang="zh-CN" altLang="en-US" sz="3000" dirty="0"/>
              <a:t>？</a:t>
            </a:r>
            <a:r>
              <a:rPr lang="zh-TW" altLang="en-US" sz="3000" dirty="0"/>
              <a:t>你们需要付钱购买哪些垃圾袋吗</a:t>
            </a:r>
            <a:r>
              <a:rPr lang="zh-CN" altLang="en-US" sz="3000" dirty="0"/>
              <a:t>？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zh-TW" altLang="en-US" sz="3000" dirty="0"/>
              <a:t>你们的生活垃圾需要丢在什么地方</a:t>
            </a:r>
            <a:r>
              <a:rPr lang="zh-TW" sz="3000" dirty="0"/>
              <a:t>？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zh-TW" altLang="en-US" sz="3000" dirty="0"/>
              <a:t>如果你们没有把生活垃圾分类妥当</a:t>
            </a:r>
            <a:r>
              <a:rPr lang="zh-CN" altLang="en-US" sz="3000" dirty="0"/>
              <a:t>会造成什么问题</a:t>
            </a:r>
            <a:r>
              <a:rPr lang="zh-TW" sz="3000" dirty="0"/>
              <a:t>？</a:t>
            </a:r>
            <a:endParaRPr sz="3000" dirty="0"/>
          </a:p>
          <a:p>
            <a:pPr marL="38100" lvl="0" algn="l" rtl="0">
              <a:spcBef>
                <a:spcPts val="0"/>
              </a:spcBef>
              <a:spcAft>
                <a:spcPts val="0"/>
              </a:spcAft>
              <a:buSzPts val="3000"/>
            </a:pPr>
            <a:r>
              <a:rPr lang="zh-TW" sz="3000" dirty="0"/>
              <a:t>…</a:t>
            </a: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dirty="0"/>
              <a:t>时长：2分钟</a:t>
            </a:r>
            <a:endParaRPr sz="3000" dirty="0"/>
          </a:p>
        </p:txBody>
      </p:sp>
      <p:sp>
        <p:nvSpPr>
          <p:cNvPr id="3" name="Google Shape;1023;g2c21ebc6ad2_0_102">
            <a:extLst>
              <a:ext uri="{FF2B5EF4-FFF2-40B4-BE49-F238E27FC236}">
                <a16:creationId xmlns:a16="http://schemas.microsoft.com/office/drawing/2014/main" id="{B258F4B4-C52B-B3A7-FBA3-431AE86FE4CE}"/>
              </a:ext>
            </a:extLst>
          </p:cNvPr>
          <p:cNvSpPr/>
          <p:nvPr/>
        </p:nvSpPr>
        <p:spPr>
          <a:xfrm>
            <a:off x="7989093" y="4949952"/>
            <a:ext cx="3208257" cy="1822704"/>
          </a:xfrm>
          <a:prstGeom prst="flowChartPunchedTape">
            <a:avLst/>
          </a:prstGeom>
          <a:solidFill>
            <a:srgbClr val="D9D2E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dirty="0"/>
              <a:t>Deadline:</a:t>
            </a:r>
            <a:endParaRPr sz="4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4000" dirty="0"/>
              <a:t>24</a:t>
            </a:r>
            <a:r>
              <a:rPr lang="zh-TW" sz="4000" dirty="0"/>
              <a:t>/3 23:59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1964246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重</a:t>
            </a:r>
            <a:r>
              <a:rPr lang="zh-TW"/>
              <a:t> adj.</a:t>
            </a:r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你</a:t>
            </a:r>
            <a:r>
              <a:rPr lang="zh-TW"/>
              <a:t>建议</a:t>
            </a:r>
            <a:r>
              <a:rPr lang="zh-TW" sz="2800"/>
              <a:t>你的朋友</a:t>
            </a:r>
            <a:r>
              <a:rPr lang="zh-TW"/>
              <a:t>怎样</a:t>
            </a:r>
            <a:r>
              <a:rPr lang="zh-TW" sz="2800"/>
              <a:t>减</a:t>
            </a:r>
            <a:r>
              <a:rPr lang="zh-TW" sz="2800">
                <a:highlight>
                  <a:srgbClr val="FFFF00"/>
                </a:highlight>
              </a:rPr>
              <a:t>重</a:t>
            </a:r>
            <a:r>
              <a:rPr lang="zh-TW" sz="2800"/>
              <a:t>？</a:t>
            </a:r>
            <a:endParaRPr sz="2800"/>
          </a:p>
        </p:txBody>
      </p:sp>
      <p:pic>
        <p:nvPicPr>
          <p:cNvPr id="201" name="Google Shape;201;p16" descr="健康体重丨肉嘟嘟减重指南_孩子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7948" y="1530267"/>
            <a:ext cx="5167312" cy="5167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行(</a:t>
            </a:r>
            <a:r>
              <a:rPr lang="zh-TW" b="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xíng</a:t>
            </a:r>
            <a:r>
              <a:rPr lang="zh-TW" b="1" u="sng"/>
              <a:t>)</a:t>
            </a:r>
            <a:r>
              <a:rPr lang="zh-TW"/>
              <a:t> v.</a:t>
            </a:r>
            <a:endParaRPr/>
          </a:p>
        </p:txBody>
      </p:sp>
      <p:sp>
        <p:nvSpPr>
          <p:cNvPr id="207" name="Google Shape;207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成为拯救地球的英雄，我相信能</a:t>
            </a:r>
            <a:r>
              <a:rPr lang="zh-TW">
                <a:highlight>
                  <a:srgbClr val="FFFF00"/>
                </a:highlight>
              </a:rPr>
              <a:t>行</a:t>
            </a:r>
            <a:r>
              <a:rPr lang="zh-TW"/>
              <a:t>。</a:t>
            </a:r>
            <a:endParaRPr/>
          </a:p>
        </p:txBody>
      </p:sp>
      <p:pic>
        <p:nvPicPr>
          <p:cNvPr id="208" name="Google Shape;208;p17" descr="【2019年4月】一拳超人第二季 pv1预告【中文】_哔哩哔哩 (゜-゜)つロ 干杯~-bilibil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7579" y="2482349"/>
            <a:ext cx="6416842" cy="4010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行(</a:t>
            </a:r>
            <a:r>
              <a:rPr lang="zh-TW" b="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xíng</a:t>
            </a:r>
            <a:r>
              <a:rPr lang="zh-TW" b="1" u="sng"/>
              <a:t>)</a:t>
            </a:r>
            <a:r>
              <a:rPr lang="zh-TW"/>
              <a:t> v.</a:t>
            </a:r>
            <a:endParaRPr/>
          </a:p>
        </p:txBody>
      </p:sp>
      <p:sp>
        <p:nvSpPr>
          <p:cNvPr id="214" name="Google Shape;214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他只剩下最后一口气，他快不</a:t>
            </a:r>
            <a:r>
              <a:rPr lang="zh-TW">
                <a:highlight>
                  <a:srgbClr val="FFFF00"/>
                </a:highlight>
              </a:rPr>
              <a:t>行</a:t>
            </a:r>
            <a:r>
              <a:rPr lang="zh-TW"/>
              <a:t>了。</a:t>
            </a:r>
            <a:endParaRPr/>
          </a:p>
        </p:txBody>
      </p:sp>
      <p:pic>
        <p:nvPicPr>
          <p:cNvPr id="215" name="Google Shape;215;p18" descr="進擊的巨人3季第16集：團長甘願領盒飯，兵長僅憑一人滅獸之巨人 - 每日頭條"/>
          <p:cNvPicPr preferRelativeResize="0"/>
          <p:nvPr/>
        </p:nvPicPr>
        <p:blipFill rotWithShape="1">
          <a:blip r:embed="rId3">
            <a:alphaModFix/>
          </a:blip>
          <a:srcRect l="2203" t="2679" r="1528" b="3225"/>
          <a:stretch/>
        </p:blipFill>
        <p:spPr>
          <a:xfrm>
            <a:off x="2679032" y="2358189"/>
            <a:ext cx="6882063" cy="4351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行(</a:t>
            </a:r>
            <a:r>
              <a:rPr lang="zh-TW" b="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xíng</a:t>
            </a:r>
            <a:r>
              <a:rPr lang="zh-TW" b="1" u="sng"/>
              <a:t>)</a:t>
            </a:r>
            <a:r>
              <a:rPr lang="zh-TW"/>
              <a:t> v.</a:t>
            </a:r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有人说“只要你努力，一定能</a:t>
            </a:r>
            <a:r>
              <a:rPr lang="zh-TW">
                <a:highlight>
                  <a:srgbClr val="FFFF00"/>
                </a:highlight>
              </a:rPr>
              <a:t>行</a:t>
            </a:r>
            <a:r>
              <a:rPr lang="zh-TW"/>
              <a:t>”，你同意吗？</a:t>
            </a:r>
            <a:endParaRPr/>
          </a:p>
        </p:txBody>
      </p:sp>
      <p:pic>
        <p:nvPicPr>
          <p:cNvPr id="222" name="Google Shape;222;p19" descr="我不知道表情包 - 我不知道微信表情包 - 我不知道QQ表情包 - 发表情 fabiaoqing.co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9300" y="2575973"/>
            <a:ext cx="3600975" cy="360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/>
              <a:t>L14</a:t>
            </a:r>
            <a:endParaRPr/>
          </a:p>
        </p:txBody>
      </p:sp>
      <p:sp>
        <p:nvSpPr>
          <p:cNvPr id="96" name="Google Shape;96;p2"/>
          <p:cNvSpPr txBox="1">
            <a:spLocks noGrp="1"/>
          </p:cNvSpPr>
          <p:nvPr>
            <p:ph type="subTitle" idx="1"/>
          </p:nvPr>
        </p:nvSpPr>
        <p:spPr>
          <a:xfrm>
            <a:off x="9225023" y="6128885"/>
            <a:ext cx="2966977" cy="729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rPr lang="zh-TW" sz="4800"/>
              <a:t>记得点名</a:t>
            </a:r>
            <a:endParaRPr/>
          </a:p>
        </p:txBody>
      </p:sp>
      <p:sp>
        <p:nvSpPr>
          <p:cNvPr id="97" name="Google Shape;97;p2"/>
          <p:cNvSpPr txBox="1"/>
          <p:nvPr/>
        </p:nvSpPr>
        <p:spPr>
          <a:xfrm>
            <a:off x="1564511" y="2235200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 sz="60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保护地球母亲</a:t>
            </a:r>
            <a:endParaRPr/>
          </a:p>
        </p:txBody>
      </p:sp>
      <p:sp>
        <p:nvSpPr>
          <p:cNvPr id="98" name="Google Shape;98;p2"/>
          <p:cNvSpPr txBox="1"/>
          <p:nvPr/>
        </p:nvSpPr>
        <p:spPr>
          <a:xfrm>
            <a:off x="1605022" y="298824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 sz="6000" b="0" i="0" u="sng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(环保)</a:t>
            </a:r>
            <a:endParaRPr sz="6000" b="0" i="0" u="none" strike="noStrike" cap="none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省</a:t>
            </a:r>
            <a:r>
              <a:rPr lang="zh-TW"/>
              <a:t> v.	shěng</a:t>
            </a:r>
            <a:endParaRPr/>
          </a:p>
        </p:txBody>
      </p:sp>
      <p:sp>
        <p:nvSpPr>
          <p:cNvPr id="228" name="Google Shape;228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</a:t>
            </a:r>
            <a:r>
              <a:rPr lang="zh-TW"/>
              <a:t>比较喜欢淋浴</a:t>
            </a:r>
            <a:r>
              <a:rPr lang="zh-TW" sz="2800"/>
              <a:t>，因为这样</a:t>
            </a:r>
            <a:r>
              <a:rPr lang="zh-TW"/>
              <a:t>不但快捷而且</a:t>
            </a:r>
            <a:r>
              <a:rPr lang="zh-TW" sz="2800">
                <a:highlight>
                  <a:srgbClr val="FFFF00"/>
                </a:highlight>
              </a:rPr>
              <a:t>省</a:t>
            </a:r>
            <a:r>
              <a:rPr lang="zh-TW" sz="2800"/>
              <a:t>水。</a:t>
            </a:r>
            <a:endParaRPr sz="2800"/>
          </a:p>
        </p:txBody>
      </p:sp>
      <p:pic>
        <p:nvPicPr>
          <p:cNvPr id="229" name="Google Shape;229;p20" descr="從洗澡方法了解個性，沖澡兼刷牙的人根本未來CEO啊！ | 雙籽猩| 鍵盤大檸檬| ETtoday新聞雲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8040" y="2935418"/>
            <a:ext cx="3626523" cy="3626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0" descr="卡通洗澡泡澡的小男孩素材免费下载_觅元素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81198" y="2967788"/>
            <a:ext cx="3804463" cy="3804463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0"/>
          <p:cNvSpPr/>
          <p:nvPr/>
        </p:nvSpPr>
        <p:spPr>
          <a:xfrm rot="-3283579">
            <a:off x="5766454" y="2376770"/>
            <a:ext cx="2323494" cy="2075231"/>
          </a:xfrm>
          <a:prstGeom prst="mathPlus">
            <a:avLst>
              <a:gd name="adj1" fmla="val 5482"/>
            </a:avLst>
          </a:prstGeom>
          <a:solidFill>
            <a:schemeClr val="accent2"/>
          </a:solidFill>
          <a:ln w="19050" cap="flat" cmpd="sng">
            <a:solidFill>
              <a:srgbClr val="AA522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省</a:t>
            </a:r>
            <a:r>
              <a:rPr lang="zh-TW"/>
              <a:t> v.	shěng</a:t>
            </a:r>
            <a:endParaRPr/>
          </a:p>
        </p:txBody>
      </p:sp>
      <p:sp>
        <p:nvSpPr>
          <p:cNvPr id="237" name="Google Shape;237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</a:t>
            </a:r>
            <a:r>
              <a:rPr lang="zh-TW"/>
              <a:t>想</a:t>
            </a:r>
            <a:r>
              <a:rPr lang="zh-TW" sz="2800">
                <a:highlight>
                  <a:srgbClr val="FFFF00"/>
                </a:highlight>
              </a:rPr>
              <a:t>省</a:t>
            </a:r>
            <a:r>
              <a:rPr lang="zh-TW" sz="2800"/>
              <a:t>点</a:t>
            </a:r>
            <a:r>
              <a:rPr lang="zh-TW"/>
              <a:t>儿</a:t>
            </a:r>
            <a:r>
              <a:rPr lang="zh-TW" sz="2800"/>
              <a:t>钱，</a:t>
            </a:r>
            <a:r>
              <a:rPr lang="zh-TW"/>
              <a:t>所以他打算</a:t>
            </a:r>
            <a:r>
              <a:rPr lang="zh-TW" sz="2800"/>
              <a:t>坐火车而不</a:t>
            </a:r>
            <a:r>
              <a:rPr lang="zh-TW"/>
              <a:t>坐</a:t>
            </a:r>
            <a:r>
              <a:rPr lang="zh-TW" sz="2800"/>
              <a:t>飞机去</a:t>
            </a:r>
            <a:r>
              <a:rPr lang="zh-TW"/>
              <a:t>慕尼黑</a:t>
            </a:r>
            <a:r>
              <a:rPr lang="zh-TW" sz="2800"/>
              <a:t>。</a:t>
            </a:r>
            <a:endParaRPr sz="2800"/>
          </a:p>
        </p:txBody>
      </p:sp>
      <p:pic>
        <p:nvPicPr>
          <p:cNvPr id="238" name="Google Shape;238;p21" descr="世界九大火车旅行路线沿途风景皆是“明信片”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0375" y="2378075"/>
            <a:ext cx="6191250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省</a:t>
            </a:r>
            <a:r>
              <a:rPr lang="zh-TW"/>
              <a:t> v.	xǐng</a:t>
            </a:r>
            <a:endParaRPr/>
          </a:p>
        </p:txBody>
      </p:sp>
      <p:sp>
        <p:nvSpPr>
          <p:cNvPr id="245" name="Google Shape;245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你</a:t>
            </a:r>
            <a:r>
              <a:rPr lang="zh-TW" sz="2800"/>
              <a:t>这次考试</a:t>
            </a:r>
            <a:r>
              <a:rPr lang="zh-TW"/>
              <a:t>的</a:t>
            </a:r>
            <a:r>
              <a:rPr lang="zh-TW" sz="2800"/>
              <a:t>成绩</a:t>
            </a:r>
            <a:r>
              <a:rPr lang="zh-TW"/>
              <a:t>也</a:t>
            </a:r>
            <a:r>
              <a:rPr lang="zh-TW" sz="2800"/>
              <a:t>太糟糕了，</a:t>
            </a:r>
            <a:r>
              <a:rPr lang="zh-TW"/>
              <a:t>回去好好</a:t>
            </a:r>
            <a:r>
              <a:rPr lang="zh-TW" sz="2800"/>
              <a:t>反</a:t>
            </a:r>
            <a:r>
              <a:rPr lang="zh-TW" sz="2800">
                <a:highlight>
                  <a:srgbClr val="FFFF00"/>
                </a:highlight>
              </a:rPr>
              <a:t>省</a:t>
            </a:r>
            <a:r>
              <a:rPr lang="zh-TW"/>
              <a:t>一下吧</a:t>
            </a:r>
            <a:r>
              <a:rPr lang="zh-TW" sz="2800"/>
              <a:t>。</a:t>
            </a:r>
            <a:endParaRPr sz="2800"/>
          </a:p>
        </p:txBody>
      </p:sp>
      <p:pic>
        <p:nvPicPr>
          <p:cNvPr id="246" name="Google Shape;246;p22" descr="เกิดมาเพื่อสิ่งนี้! อ.มหาลัยในญี่ปุ่นคำนวนหาโอกาสที่โนบิตะจะตอบข้อสอบ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7602" y="2515185"/>
            <a:ext cx="6236796" cy="3977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省</a:t>
            </a:r>
            <a:r>
              <a:rPr lang="zh-TW"/>
              <a:t> v.	shěng</a:t>
            </a:r>
            <a:endParaRPr/>
          </a:p>
        </p:txBody>
      </p:sp>
      <p:sp>
        <p:nvSpPr>
          <p:cNvPr id="252" name="Google Shape;252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3889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你</a:t>
            </a:r>
            <a:r>
              <a:rPr lang="zh-TW"/>
              <a:t>是怎样在日常生活中</a:t>
            </a:r>
            <a:r>
              <a:rPr lang="zh-TW" sz="2800">
                <a:highlight>
                  <a:srgbClr val="FFFF00"/>
                </a:highlight>
              </a:rPr>
              <a:t>省</a:t>
            </a:r>
            <a:r>
              <a:rPr lang="zh-TW" sz="2800"/>
              <a:t>钱</a:t>
            </a:r>
            <a:r>
              <a:rPr lang="zh-TW"/>
              <a:t>的</a:t>
            </a:r>
            <a:r>
              <a:rPr lang="zh-TW" sz="2800"/>
              <a:t>呢？</a:t>
            </a:r>
            <a:endParaRPr sz="2800"/>
          </a:p>
        </p:txBody>
      </p:sp>
      <p:pic>
        <p:nvPicPr>
          <p:cNvPr id="253" name="Google Shape;253;p23" descr="日式省錢法：想存錢，要先學會用心花錢｜天下雜誌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7893" y="1825625"/>
            <a:ext cx="7319729" cy="4904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污染</a:t>
            </a:r>
            <a:r>
              <a:rPr lang="zh-TW"/>
              <a:t> v.</a:t>
            </a:r>
            <a:endParaRPr/>
          </a:p>
        </p:txBody>
      </p:sp>
      <p:sp>
        <p:nvSpPr>
          <p:cNvPr id="259" name="Google Shape;259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工厂</a:t>
            </a:r>
            <a:r>
              <a:rPr lang="zh-TW"/>
              <a:t>排放</a:t>
            </a:r>
            <a:r>
              <a:rPr lang="zh-TW" sz="2800"/>
              <a:t>的废气和废水</a:t>
            </a:r>
            <a:r>
              <a:rPr lang="zh-TW" sz="2800">
                <a:highlight>
                  <a:srgbClr val="FFFF00"/>
                </a:highlight>
              </a:rPr>
              <a:t>污染</a:t>
            </a:r>
            <a:r>
              <a:rPr lang="zh-TW" sz="2800"/>
              <a:t>了地球的空气、河流和海洋。</a:t>
            </a:r>
            <a:endParaRPr sz="2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60" name="Google Shape;260;p24" descr="不要再紫爆！全球改善空氣污染3招- Greenpeace 綠色和平| 臺灣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432" y="2648517"/>
            <a:ext cx="5956136" cy="3972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4" descr="你知道水污染對身體的危害有多大嗎？ | 全屋淨水推薦，可清洗的超濾膜，淨水器| ThinksMore 新世膜台灣頂級淨水新科技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19568" y="2751111"/>
            <a:ext cx="5078874" cy="3870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污染</a:t>
            </a:r>
            <a:r>
              <a:rPr lang="zh-TW"/>
              <a:t> v.</a:t>
            </a:r>
            <a:endParaRPr/>
          </a:p>
        </p:txBody>
      </p:sp>
      <p:sp>
        <p:nvSpPr>
          <p:cNvPr id="267" name="Google Shape;267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人类丢弃的垃圾，不但</a:t>
            </a:r>
            <a:r>
              <a:rPr lang="zh-TW" sz="2800">
                <a:highlight>
                  <a:srgbClr val="FFFF00"/>
                </a:highlight>
              </a:rPr>
              <a:t>污染</a:t>
            </a:r>
            <a:r>
              <a:rPr lang="zh-TW" sz="2800"/>
              <a:t>了</a:t>
            </a:r>
            <a:r>
              <a:rPr lang="zh-TW"/>
              <a:t>海水</a:t>
            </a:r>
            <a:r>
              <a:rPr lang="zh-TW" sz="2800"/>
              <a:t>，还伤害</a:t>
            </a:r>
            <a:r>
              <a:rPr lang="zh-TW"/>
              <a:t>了不少海洋生物</a:t>
            </a:r>
            <a:r>
              <a:rPr lang="zh-TW" sz="2800"/>
              <a:t>。</a:t>
            </a:r>
            <a:endParaRPr sz="2800"/>
          </a:p>
        </p:txBody>
      </p:sp>
      <p:pic>
        <p:nvPicPr>
          <p:cNvPr id="268" name="Google Shape;268;p25" descr="綠海龜滿腹塑膠垃圾受困漁網 幸在阿根廷獲救 - YouTube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38400" y="2566737"/>
            <a:ext cx="7315200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污染</a:t>
            </a:r>
            <a:r>
              <a:rPr lang="zh-TW"/>
              <a:t> v.</a:t>
            </a:r>
            <a:endParaRPr/>
          </a:p>
        </p:txBody>
      </p:sp>
      <p:sp>
        <p:nvSpPr>
          <p:cNvPr id="274" name="Google Shape;274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我们在日常生活中有什么东西会</a:t>
            </a:r>
            <a:r>
              <a:rPr lang="zh-TW" sz="2800">
                <a:highlight>
                  <a:srgbClr val="FFFF00"/>
                </a:highlight>
              </a:rPr>
              <a:t>污染</a:t>
            </a:r>
            <a:r>
              <a:rPr lang="zh-TW" sz="2800"/>
              <a:t>环境？</a:t>
            </a:r>
            <a:r>
              <a:rPr lang="zh-TW"/>
              <a:t>它会造成什么</a:t>
            </a:r>
            <a:r>
              <a:rPr lang="zh-TW">
                <a:highlight>
                  <a:srgbClr val="FFFF00"/>
                </a:highlight>
              </a:rPr>
              <a:t>污染</a:t>
            </a:r>
            <a:r>
              <a:rPr lang="zh-TW"/>
              <a:t>问题？</a:t>
            </a:r>
            <a:endParaRPr sz="2800"/>
          </a:p>
        </p:txBody>
      </p:sp>
      <p:pic>
        <p:nvPicPr>
          <p:cNvPr id="275" name="Google Shape;275;p26" descr="אוויר רעיל: זיהום אוויר מדלקים מאובנים עולה לעולם 8 מיליארד דולר בכל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6418" y="2497887"/>
            <a:ext cx="6539162" cy="4360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8"/>
          <p:cNvSpPr txBox="1">
            <a:spLocks noGrp="1"/>
          </p:cNvSpPr>
          <p:nvPr>
            <p:ph type="ctrTitle"/>
          </p:nvPr>
        </p:nvSpPr>
        <p:spPr>
          <a:xfrm>
            <a:off x="0" y="315300"/>
            <a:ext cx="12192000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 sz="4000"/>
              <a:t>出差 / 毛巾 / 牙膏 / 重 / 行 / 省 / 污染</a:t>
            </a:r>
            <a:endParaRPr sz="4000"/>
          </a:p>
        </p:txBody>
      </p:sp>
      <p:sp>
        <p:nvSpPr>
          <p:cNvPr id="281" name="Google Shape;281;p38"/>
          <p:cNvSpPr txBox="1">
            <a:spLocks noGrp="1"/>
          </p:cNvSpPr>
          <p:nvPr>
            <p:ph type="ctrTitle"/>
          </p:nvPr>
        </p:nvSpPr>
        <p:spPr>
          <a:xfrm>
            <a:off x="223350" y="1083900"/>
            <a:ext cx="11745300" cy="46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457200" lvl="0" indent="-482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zh-TW" sz="4000"/>
              <a:t>我喜欢用薄荷味的____和漱口水。</a:t>
            </a:r>
            <a:endParaRPr sz="4000"/>
          </a:p>
          <a:p>
            <a:pPr marL="457200" lvl="0" indent="-482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zh-TW" sz="4000"/>
              <a:t>听说酒店里的____很脏，所以我会带自己的。</a:t>
            </a:r>
            <a:endParaRPr sz="4000"/>
          </a:p>
          <a:p>
            <a:pPr marL="457200" lvl="0" indent="-482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zh-TW" sz="4000"/>
              <a:t>为什么你的行李箱这么____？你带了石头吗？</a:t>
            </a:r>
            <a:endParaRPr sz="4000"/>
          </a:p>
          <a:p>
            <a:pPr marL="457200" lvl="0" indent="-482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zh-TW" sz="4000"/>
              <a:t>我从香港到布尔诺实习算不算____呢？</a:t>
            </a:r>
            <a:endParaRPr sz="4000"/>
          </a:p>
          <a:p>
            <a:pPr marL="457200" lvl="0" indent="-482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zh-TW" sz="4000"/>
              <a:t>部分小城市里的工厂都会非法排污，____土地和河流。</a:t>
            </a:r>
            <a:endParaRPr sz="4000"/>
          </a:p>
          <a:p>
            <a:pPr marL="457200" lvl="0" indent="-482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zh-TW" sz="4000"/>
              <a:t>我有时候会为了____钱而不吃饭。</a:t>
            </a:r>
            <a:endParaRPr sz="4000"/>
          </a:p>
          <a:p>
            <a:pPr marL="457200" lvl="0" indent="-482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zh-TW" sz="4000"/>
              <a:t>包粽子我一窍不通，但是吃粽子我____。</a:t>
            </a:r>
            <a:endParaRPr sz="40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卫生间</a:t>
            </a:r>
            <a:r>
              <a:rPr lang="zh-TW"/>
              <a:t> n.</a:t>
            </a:r>
            <a:endParaRPr/>
          </a:p>
        </p:txBody>
      </p:sp>
      <p:sp>
        <p:nvSpPr>
          <p:cNvPr id="287" name="Google Shape;287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这</a:t>
            </a:r>
            <a:r>
              <a:rPr lang="zh-TW"/>
              <a:t>家</a:t>
            </a:r>
            <a:r>
              <a:rPr lang="zh-TW" sz="2800"/>
              <a:t>宾馆的</a:t>
            </a:r>
            <a:r>
              <a:rPr lang="zh-TW" sz="2800">
                <a:highlight>
                  <a:srgbClr val="FFFF00"/>
                </a:highlight>
              </a:rPr>
              <a:t>卫生间</a:t>
            </a:r>
            <a:r>
              <a:rPr lang="zh-TW"/>
              <a:t>不但很干净而且很漂亮</a:t>
            </a:r>
            <a:r>
              <a:rPr lang="zh-TW" sz="2800"/>
              <a:t>。</a:t>
            </a:r>
            <a:endParaRPr sz="2800"/>
          </a:p>
        </p:txBody>
      </p:sp>
      <p:pic>
        <p:nvPicPr>
          <p:cNvPr id="288" name="Google Shape;288;p27" descr="这才是漂亮的卫生间装修，你家的只能叫厕所，快学起来吧！_效果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25428" y="2432683"/>
            <a:ext cx="6341144" cy="4351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8"/>
          <p:cNvSpPr txBox="1">
            <a:spLocks noGrp="1"/>
          </p:cNvSpPr>
          <p:nvPr>
            <p:ph type="title"/>
          </p:nvPr>
        </p:nvSpPr>
        <p:spPr>
          <a:xfrm>
            <a:off x="685800" y="-152400"/>
            <a:ext cx="10820400" cy="1822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zh-TW" sz="5400"/>
              <a:t>旅馆 vs 宾馆 vs 酒店 vs 民宿</a:t>
            </a:r>
            <a:endParaRPr/>
          </a:p>
        </p:txBody>
      </p:sp>
      <p:pic>
        <p:nvPicPr>
          <p:cNvPr id="295" name="Google Shape;29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8650" y="4180450"/>
            <a:ext cx="4760083" cy="267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8050" y="1286125"/>
            <a:ext cx="4203994" cy="278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7725" y="1286124"/>
            <a:ext cx="4173199" cy="278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7725" y="4180450"/>
            <a:ext cx="4758694" cy="267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>
            <a:spLocks noGrp="1"/>
          </p:cNvSpPr>
          <p:nvPr>
            <p:ph type="title"/>
          </p:nvPr>
        </p:nvSpPr>
        <p:spPr>
          <a:xfrm>
            <a:off x="838200" y="2202001"/>
            <a:ext cx="10515600" cy="24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/>
              <a:t>“环保”是什么意思？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/>
              <a:t>我们为什么要环保？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/>
              <a:t>（不环保会造成什么后果？）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够</a:t>
            </a:r>
            <a:r>
              <a:rPr lang="zh-TW"/>
              <a:t> v./adv.</a:t>
            </a:r>
            <a:endParaRPr/>
          </a:p>
        </p:txBody>
      </p:sp>
      <p:sp>
        <p:nvSpPr>
          <p:cNvPr id="304" name="Google Shape;304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动词：数量上能满足需求</a:t>
            </a:r>
            <a:endParaRPr/>
          </a:p>
          <a:p>
            <a:pPr marL="685800" lvl="1" indent="-292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我睡</a:t>
            </a:r>
            <a:r>
              <a:rPr lang="zh-TW">
                <a:highlight>
                  <a:srgbClr val="FFFF00"/>
                </a:highlight>
              </a:rPr>
              <a:t>够</a:t>
            </a:r>
            <a:r>
              <a:rPr lang="zh-TW"/>
              <a:t>了。（睡眠时间）</a:t>
            </a:r>
            <a:endParaRPr/>
          </a:p>
          <a:p>
            <a:pPr marL="685800" lvl="1" indent="-292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我喝</a:t>
            </a:r>
            <a:r>
              <a:rPr lang="zh-TW">
                <a:highlight>
                  <a:srgbClr val="FFFF00"/>
                </a:highlight>
              </a:rPr>
              <a:t>够</a:t>
            </a:r>
            <a:r>
              <a:rPr lang="zh-TW"/>
              <a:t>了。（饮料分量）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副词：程度上达到标准或远超于标准</a:t>
            </a:r>
            <a:endParaRPr/>
          </a:p>
          <a:p>
            <a:pPr marL="685800" lvl="1" indent="-292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你的狗不</a:t>
            </a:r>
            <a:r>
              <a:rPr lang="zh-TW">
                <a:highlight>
                  <a:srgbClr val="FFFF00"/>
                </a:highlight>
              </a:rPr>
              <a:t>够</a:t>
            </a:r>
            <a:r>
              <a:rPr lang="zh-TW"/>
              <a:t>胖。（低于标准）</a:t>
            </a:r>
            <a:endParaRPr/>
          </a:p>
          <a:p>
            <a:pPr marL="685800" lvl="1" indent="-292100" algn="l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zh-TW"/>
              <a:t>你的狗</a:t>
            </a:r>
            <a:r>
              <a:rPr lang="zh-TW">
                <a:highlight>
                  <a:srgbClr val="FFFF00"/>
                </a:highlight>
              </a:rPr>
              <a:t>够</a:t>
            </a:r>
            <a:r>
              <a:rPr lang="zh-TW"/>
              <a:t>胖的。（超过标准）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够</a:t>
            </a:r>
            <a:r>
              <a:rPr lang="zh-TW"/>
              <a:t> v./adv.</a:t>
            </a:r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她</a:t>
            </a:r>
            <a:r>
              <a:rPr lang="zh-TW"/>
              <a:t>周末</a:t>
            </a:r>
            <a:r>
              <a:rPr lang="zh-TW" sz="2800"/>
              <a:t>总</a:t>
            </a:r>
            <a:r>
              <a:rPr lang="zh-TW"/>
              <a:t>要</a:t>
            </a:r>
            <a:r>
              <a:rPr lang="zh-TW" sz="2800"/>
              <a:t>睡</a:t>
            </a:r>
            <a:r>
              <a:rPr lang="zh-TW" sz="2800">
                <a:highlight>
                  <a:srgbClr val="FFFF00"/>
                </a:highlight>
              </a:rPr>
              <a:t>够</a:t>
            </a:r>
            <a:r>
              <a:rPr lang="zh-TW" sz="2800"/>
              <a:t>十</a:t>
            </a:r>
            <a:r>
              <a:rPr lang="zh-TW"/>
              <a:t>个</a:t>
            </a:r>
            <a:r>
              <a:rPr lang="zh-TW" sz="2800"/>
              <a:t>小时才起床。</a:t>
            </a:r>
            <a:endParaRPr sz="2800"/>
          </a:p>
        </p:txBody>
      </p:sp>
      <p:pic>
        <p:nvPicPr>
          <p:cNvPr id="311" name="Google Shape;311;p30" descr="睡覺也能變美！變美無極限的「睡覺美容法」一定要學起來！ - BEAUTY美人圈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4122" y="2422358"/>
            <a:ext cx="6342975" cy="422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够</a:t>
            </a:r>
            <a:r>
              <a:rPr lang="zh-TW"/>
              <a:t> v./adv.</a:t>
            </a:r>
            <a:endParaRPr/>
          </a:p>
        </p:txBody>
      </p:sp>
      <p:sp>
        <p:nvSpPr>
          <p:cNvPr id="317" name="Google Shape;317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那家餐厅</a:t>
            </a:r>
            <a:r>
              <a:rPr lang="zh-TW"/>
              <a:t>很便宜</a:t>
            </a:r>
            <a:r>
              <a:rPr lang="zh-TW" sz="2800"/>
              <a:t>，</a:t>
            </a:r>
            <a:r>
              <a:rPr lang="zh-TW"/>
              <a:t>你带</a:t>
            </a:r>
            <a:r>
              <a:rPr lang="zh-TW" sz="2800"/>
              <a:t>两百块</a:t>
            </a:r>
            <a:r>
              <a:rPr lang="zh-TW"/>
              <a:t>钱</a:t>
            </a:r>
            <a:r>
              <a:rPr lang="zh-TW" sz="2800"/>
              <a:t>就</a:t>
            </a:r>
            <a:r>
              <a:rPr lang="zh-TW" sz="2800">
                <a:highlight>
                  <a:srgbClr val="FFFF00"/>
                </a:highlight>
              </a:rPr>
              <a:t>够</a:t>
            </a:r>
            <a:r>
              <a:rPr lang="zh-TW" sz="2800"/>
              <a:t>了。</a:t>
            </a:r>
            <a:endParaRPr sz="2800"/>
          </a:p>
        </p:txBody>
      </p:sp>
      <p:pic>
        <p:nvPicPr>
          <p:cNvPr id="318" name="Google Shape;318;p31" descr="說好Go Dutch女卻忘帶錢1招證明「我不是佔便宜」 | ETtoday生活新聞| ETtoday新聞雲"/>
          <p:cNvPicPr preferRelativeResize="0"/>
          <p:nvPr/>
        </p:nvPicPr>
        <p:blipFill rotWithShape="1">
          <a:blip r:embed="rId3">
            <a:alphaModFix/>
          </a:blip>
          <a:srcRect b="8662"/>
          <a:stretch/>
        </p:blipFill>
        <p:spPr>
          <a:xfrm>
            <a:off x="2019523" y="2662989"/>
            <a:ext cx="8152954" cy="4195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够</a:t>
            </a:r>
            <a:r>
              <a:rPr lang="zh-TW"/>
              <a:t> v./adv.</a:t>
            </a:r>
            <a:endParaRPr/>
          </a:p>
        </p:txBody>
      </p:sp>
      <p:sp>
        <p:nvSpPr>
          <p:cNvPr id="324" name="Google Shape;324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我只不过</a:t>
            </a:r>
            <a:r>
              <a:rPr lang="zh-TW" sz="2800"/>
              <a:t>出差</a:t>
            </a:r>
            <a:r>
              <a:rPr lang="zh-TW"/>
              <a:t>几天，带这么多衣服就</a:t>
            </a:r>
            <a:r>
              <a:rPr lang="zh-TW">
                <a:highlight>
                  <a:srgbClr val="FFFF00"/>
                </a:highlight>
              </a:rPr>
              <a:t>够</a:t>
            </a:r>
            <a:r>
              <a:rPr lang="zh-TW"/>
              <a:t>了。</a:t>
            </a:r>
            <a:endParaRPr sz="2800"/>
          </a:p>
        </p:txBody>
      </p:sp>
      <p:pic>
        <p:nvPicPr>
          <p:cNvPr id="325" name="Google Shape;325;p32" descr="如何收拾行李？11个小贴士让你的行李箱能收更多物品！ - DS 旅食誌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0800" y="2395696"/>
            <a:ext cx="7010400" cy="4370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够</a:t>
            </a:r>
            <a:r>
              <a:rPr lang="zh-TW"/>
              <a:t> v./adv.</a:t>
            </a:r>
            <a:endParaRPr/>
          </a:p>
        </p:txBody>
      </p:sp>
      <p:sp>
        <p:nvSpPr>
          <p:cNvPr id="331" name="Google Shape;331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他做的</a:t>
            </a:r>
            <a:r>
              <a:rPr lang="zh-TW"/>
              <a:t>菜</a:t>
            </a:r>
            <a:r>
              <a:rPr lang="zh-TW" sz="2800"/>
              <a:t>太少</a:t>
            </a:r>
            <a:r>
              <a:rPr lang="zh-TW"/>
              <a:t>了</a:t>
            </a:r>
            <a:r>
              <a:rPr lang="zh-TW" sz="2800"/>
              <a:t>，</a:t>
            </a:r>
            <a:r>
              <a:rPr lang="zh-TW"/>
              <a:t>根本</a:t>
            </a:r>
            <a:r>
              <a:rPr lang="zh-TW" sz="2800"/>
              <a:t>不</a:t>
            </a:r>
            <a:r>
              <a:rPr lang="zh-TW" sz="2800">
                <a:highlight>
                  <a:srgbClr val="FFFF00"/>
                </a:highlight>
              </a:rPr>
              <a:t>够</a:t>
            </a:r>
            <a:r>
              <a:rPr lang="zh-TW" sz="2800"/>
              <a:t>吃。</a:t>
            </a:r>
            <a:endParaRPr sz="2800"/>
          </a:p>
        </p:txBody>
      </p:sp>
      <p:pic>
        <p:nvPicPr>
          <p:cNvPr id="332" name="Google Shape;332;p33" descr="形容一桌好菜的句子,一桌好菜的说说,的句子_大山谷图库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20189" y="2281906"/>
            <a:ext cx="5951621" cy="4463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够</a:t>
            </a:r>
            <a:r>
              <a:rPr lang="zh-TW"/>
              <a:t> v./adv.</a:t>
            </a:r>
            <a:endParaRPr/>
          </a:p>
        </p:txBody>
      </p:sp>
      <p:sp>
        <p:nvSpPr>
          <p:cNvPr id="338" name="Google Shape;338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对她来说，</a:t>
            </a:r>
            <a:r>
              <a:rPr lang="zh-TW"/>
              <a:t>每天</a:t>
            </a:r>
            <a:r>
              <a:rPr lang="zh-TW" sz="2800"/>
              <a:t>要</a:t>
            </a:r>
            <a:r>
              <a:rPr lang="zh-TW"/>
              <a:t>睡</a:t>
            </a:r>
            <a:r>
              <a:rPr lang="zh-TW" sz="2800"/>
              <a:t>八</a:t>
            </a:r>
            <a:r>
              <a:rPr lang="zh-TW"/>
              <a:t>个</a:t>
            </a:r>
            <a:r>
              <a:rPr lang="zh-TW" sz="2800"/>
              <a:t>小时以上才</a:t>
            </a:r>
            <a:r>
              <a:rPr lang="zh-TW" sz="2800">
                <a:highlight>
                  <a:srgbClr val="FFFF00"/>
                </a:highlight>
              </a:rPr>
              <a:t>够</a:t>
            </a:r>
            <a:r>
              <a:rPr lang="zh-TW" sz="2800"/>
              <a:t>。</a:t>
            </a:r>
            <a:endParaRPr sz="2800"/>
          </a:p>
        </p:txBody>
      </p:sp>
      <p:pic>
        <p:nvPicPr>
          <p:cNvPr id="339" name="Google Shape;339;p34" descr="明明有睡覺卻感覺自己沒睡著醫師揭為何錯把睡眠當清醒原因｜吳佳璇｜名人｜元氣網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4101" y="2394367"/>
            <a:ext cx="5803798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够</a:t>
            </a:r>
            <a:r>
              <a:rPr lang="zh-TW"/>
              <a:t> v./adv.</a:t>
            </a:r>
            <a:endParaRPr/>
          </a:p>
        </p:txBody>
      </p:sp>
      <p:sp>
        <p:nvSpPr>
          <p:cNvPr id="345" name="Google Shape;345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他已经喝了五杯啤酒，但他还是觉得不</a:t>
            </a:r>
            <a:r>
              <a:rPr lang="zh-TW" sz="2800">
                <a:highlight>
                  <a:srgbClr val="FFFF00"/>
                </a:highlight>
              </a:rPr>
              <a:t>够</a:t>
            </a:r>
            <a:r>
              <a:rPr lang="zh-TW" sz="2800"/>
              <a:t>。</a:t>
            </a:r>
            <a:endParaRPr sz="2800"/>
          </a:p>
        </p:txBody>
      </p:sp>
      <p:pic>
        <p:nvPicPr>
          <p:cNvPr id="346" name="Google Shape;346;p35" descr="低溫喝酒驅寒少量飲酒仍傷肝- 今周刊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9517" y="2390274"/>
            <a:ext cx="6712966" cy="4467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够</a:t>
            </a:r>
            <a:r>
              <a:rPr lang="zh-TW"/>
              <a:t> v./adv.</a:t>
            </a:r>
            <a:endParaRPr/>
          </a:p>
        </p:txBody>
      </p:sp>
      <p:sp>
        <p:nvSpPr>
          <p:cNvPr id="352" name="Google Shape;352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你去派对的时候通常喝多少杯酒才</a:t>
            </a:r>
            <a:r>
              <a:rPr lang="zh-TW">
                <a:highlight>
                  <a:srgbClr val="FFFF00"/>
                </a:highlight>
              </a:rPr>
              <a:t>够</a:t>
            </a:r>
            <a:r>
              <a:rPr lang="zh-TW"/>
              <a:t>？</a:t>
            </a:r>
            <a:endParaRPr sz="2800"/>
          </a:p>
        </p:txBody>
      </p:sp>
      <p:pic>
        <p:nvPicPr>
          <p:cNvPr id="353" name="Google Shape;353;p36" descr="天天喝酒会有什么后果？爱喝酒的人一定要看看 - 知乎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77300" y="3427850"/>
            <a:ext cx="5437401" cy="3430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够</a:t>
            </a:r>
            <a:r>
              <a:rPr lang="zh-TW"/>
              <a:t> v./adv.</a:t>
            </a:r>
            <a:endParaRPr/>
          </a:p>
        </p:txBody>
      </p:sp>
      <p:sp>
        <p:nvSpPr>
          <p:cNvPr id="359" name="Google Shape;359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你觉得一个月要多少钱才</a:t>
            </a:r>
            <a:r>
              <a:rPr lang="zh-TW">
                <a:highlight>
                  <a:srgbClr val="FFFF00"/>
                </a:highlight>
              </a:rPr>
              <a:t>够</a:t>
            </a:r>
            <a:r>
              <a:rPr lang="zh-TW"/>
              <a:t>我在布尔诺生活？</a:t>
            </a:r>
            <a:endParaRPr sz="2800"/>
          </a:p>
        </p:txBody>
      </p:sp>
      <p:pic>
        <p:nvPicPr>
          <p:cNvPr id="360" name="Google Shape;360;p37" descr="一個月存多少錢才算及格？過來人曝「先看這幾個條件」 - Money錢雜誌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8914" y="2478087"/>
            <a:ext cx="7154171" cy="4014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c448b7f3ea_0_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/>
              <a:t>3/13</a:t>
            </a:r>
            <a:endParaRPr/>
          </a:p>
        </p:txBody>
      </p:sp>
      <p:sp>
        <p:nvSpPr>
          <p:cNvPr id="366" name="Google Shape;366;g2c448b7f3ea_0_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你知道怎么做环保吗？</a:t>
            </a:r>
            <a:endParaRPr/>
          </a:p>
        </p:txBody>
      </p:sp>
      <p:sp>
        <p:nvSpPr>
          <p:cNvPr id="109" name="Google Shape;109;p4"/>
          <p:cNvSpPr txBox="1"/>
          <p:nvPr/>
        </p:nvSpPr>
        <p:spPr>
          <a:xfrm>
            <a:off x="838200" y="276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endParaRPr sz="4400" b="0" i="0" u="none" strike="noStrike" cap="none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endParaRPr/>
          </a:p>
        </p:txBody>
      </p:sp>
      <p:sp>
        <p:nvSpPr>
          <p:cNvPr id="372" name="Google Shape;372;p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P2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脏</a:t>
            </a:r>
            <a:r>
              <a:rPr lang="zh-TW"/>
              <a:t> adj.</a:t>
            </a:r>
            <a:endParaRPr/>
          </a:p>
        </p:txBody>
      </p:sp>
      <p:sp>
        <p:nvSpPr>
          <p:cNvPr id="378" name="Google Shape;37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这个沙滩很</a:t>
            </a:r>
            <a:r>
              <a:rPr lang="zh-TW">
                <a:highlight>
                  <a:srgbClr val="FFFF00"/>
                </a:highlight>
              </a:rPr>
              <a:t>脏</a:t>
            </a:r>
            <a:r>
              <a:rPr lang="zh-TW"/>
              <a:t>，到处都是垃圾。</a:t>
            </a:r>
            <a:endParaRPr/>
          </a:p>
        </p:txBody>
      </p:sp>
      <p:pic>
        <p:nvPicPr>
          <p:cNvPr id="379" name="Google Shape;379;p40" descr="海灘的美麗與哀愁|最新文章 - 科技大觀園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6992" y="2506662"/>
            <a:ext cx="6038015" cy="4207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脏</a:t>
            </a:r>
            <a:r>
              <a:rPr lang="zh-TW"/>
              <a:t> adj.</a:t>
            </a:r>
            <a:endParaRPr/>
          </a:p>
        </p:txBody>
      </p:sp>
      <p:sp>
        <p:nvSpPr>
          <p:cNvPr id="385" name="Google Shape;385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很多河流</a:t>
            </a:r>
            <a:r>
              <a:rPr lang="zh-TW"/>
              <a:t>都</a:t>
            </a:r>
            <a:r>
              <a:rPr lang="zh-TW" sz="2800"/>
              <a:t>因为</a:t>
            </a:r>
            <a:r>
              <a:rPr lang="zh-TW"/>
              <a:t>人们非法倾倒垃圾而</a:t>
            </a:r>
            <a:r>
              <a:rPr lang="zh-TW" sz="2800"/>
              <a:t>变得很</a:t>
            </a:r>
            <a:r>
              <a:rPr lang="zh-TW" sz="2800">
                <a:highlight>
                  <a:srgbClr val="FFFF00"/>
                </a:highlight>
              </a:rPr>
              <a:t>脏</a:t>
            </a:r>
            <a:r>
              <a:rPr lang="zh-TW" sz="2800"/>
              <a:t>。</a:t>
            </a:r>
            <a:endParaRPr sz="2800"/>
          </a:p>
        </p:txBody>
      </p:sp>
      <p:pic>
        <p:nvPicPr>
          <p:cNvPr id="386" name="Google Shape;386;p41" descr="世界上最肮脏污浊的河流，印度恒河都自叹不如_凤凰网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8676" y="2385734"/>
            <a:ext cx="6574648" cy="43817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脏</a:t>
            </a:r>
            <a:r>
              <a:rPr lang="zh-TW"/>
              <a:t> adj.</a:t>
            </a:r>
            <a:endParaRPr/>
          </a:p>
        </p:txBody>
      </p:sp>
      <p:sp>
        <p:nvSpPr>
          <p:cNvPr id="392" name="Google Shape;392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你觉得布尔诺</a:t>
            </a:r>
            <a:r>
              <a:rPr lang="zh-TW">
                <a:highlight>
                  <a:srgbClr val="FFFF00"/>
                </a:highlight>
              </a:rPr>
              <a:t>脏</a:t>
            </a:r>
            <a:r>
              <a:rPr lang="zh-TW"/>
              <a:t>吗</a:t>
            </a:r>
            <a:r>
              <a:rPr lang="zh-TW" sz="3200"/>
              <a:t>？</a:t>
            </a:r>
            <a:endParaRPr sz="2800"/>
          </a:p>
        </p:txBody>
      </p:sp>
      <p:pic>
        <p:nvPicPr>
          <p:cNvPr id="393" name="Google Shape;393;p42" descr="Grève des éboueurs : Paris sous plus de 5 000 tonnes de déchets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1800" y="2482071"/>
            <a:ext cx="6248400" cy="4167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抱歉</a:t>
            </a:r>
            <a:r>
              <a:rPr lang="zh-TW"/>
              <a:t> v.</a:t>
            </a:r>
            <a:endParaRPr/>
          </a:p>
        </p:txBody>
      </p:sp>
      <p:sp>
        <p:nvSpPr>
          <p:cNvPr id="399" name="Google Shape;399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</a:t>
            </a:r>
            <a:r>
              <a:rPr lang="zh-TW"/>
              <a:t>向老板鞠躬，说：“我</a:t>
            </a:r>
            <a:r>
              <a:rPr lang="zh-TW" sz="2800"/>
              <a:t>迟到了十几分钟，</a:t>
            </a:r>
            <a:r>
              <a:rPr lang="zh-TW"/>
              <a:t>真的</a:t>
            </a:r>
            <a:r>
              <a:rPr lang="zh-TW" sz="2800"/>
              <a:t>很</a:t>
            </a:r>
            <a:r>
              <a:rPr lang="zh-TW" sz="2800">
                <a:highlight>
                  <a:srgbClr val="FFFF00"/>
                </a:highlight>
              </a:rPr>
              <a:t>抱歉</a:t>
            </a:r>
            <a:r>
              <a:rPr lang="zh-TW" sz="2800"/>
              <a:t>。”</a:t>
            </a:r>
            <a:endParaRPr sz="2800"/>
          </a:p>
        </p:txBody>
      </p:sp>
      <p:pic>
        <p:nvPicPr>
          <p:cNvPr id="400" name="Google Shape;400;p43" descr="抱歉遲到了-插圖素材[7609328] - PIXTA圖庫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30153" y="2287582"/>
            <a:ext cx="4286250" cy="445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抱歉</a:t>
            </a:r>
            <a:r>
              <a:rPr lang="zh-TW"/>
              <a:t> v.</a:t>
            </a:r>
            <a:endParaRPr/>
          </a:p>
        </p:txBody>
      </p:sp>
      <p:sp>
        <p:nvSpPr>
          <p:cNvPr id="406" name="Google Shape;406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他们</a:t>
            </a:r>
            <a:r>
              <a:rPr lang="zh-TW"/>
              <a:t>的绳子都绕到一起了，他们</a:t>
            </a:r>
            <a:r>
              <a:rPr lang="zh-TW" sz="2800"/>
              <a:t>都</a:t>
            </a:r>
            <a:r>
              <a:rPr lang="zh-TW"/>
              <a:t>觉得</a:t>
            </a:r>
            <a:r>
              <a:rPr lang="zh-TW" sz="2800"/>
              <a:t>很</a:t>
            </a:r>
            <a:r>
              <a:rPr lang="zh-TW" sz="2800">
                <a:highlight>
                  <a:srgbClr val="FFFF00"/>
                </a:highlight>
              </a:rPr>
              <a:t>抱歉</a:t>
            </a:r>
            <a:r>
              <a:rPr lang="zh-TW" sz="2800"/>
              <a:t>。</a:t>
            </a:r>
            <a:endParaRPr sz="2800"/>
          </a:p>
        </p:txBody>
      </p:sp>
      <p:pic>
        <p:nvPicPr>
          <p:cNvPr id="407" name="Google Shape;407;p44" descr="可能是文字的卡通"/>
          <p:cNvPicPr preferRelativeResize="0"/>
          <p:nvPr/>
        </p:nvPicPr>
        <p:blipFill rotWithShape="1">
          <a:blip r:embed="rId3">
            <a:alphaModFix/>
          </a:blip>
          <a:srcRect t="16087" b="14983"/>
          <a:stretch/>
        </p:blipFill>
        <p:spPr>
          <a:xfrm>
            <a:off x="2724831" y="2457525"/>
            <a:ext cx="6742337" cy="4167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抱歉</a:t>
            </a:r>
            <a:r>
              <a:rPr lang="zh-TW"/>
              <a:t> v.</a:t>
            </a:r>
            <a:endParaRPr/>
          </a:p>
        </p:txBody>
      </p:sp>
      <p:sp>
        <p:nvSpPr>
          <p:cNvPr id="413" name="Google Shape;413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对于</a:t>
            </a:r>
            <a:r>
              <a:rPr lang="zh-TW"/>
              <a:t>工厂非法排污造成水污染的问题</a:t>
            </a:r>
            <a:r>
              <a:rPr lang="zh-TW" sz="2800"/>
              <a:t>，老板在</a:t>
            </a:r>
            <a:r>
              <a:rPr lang="zh-TW"/>
              <a:t>记者会</a:t>
            </a:r>
            <a:r>
              <a:rPr lang="zh-TW" sz="2800"/>
              <a:t>上向</a:t>
            </a:r>
            <a:r>
              <a:rPr lang="zh-TW"/>
              <a:t>公众</a:t>
            </a:r>
            <a:r>
              <a:rPr lang="zh-TW" sz="2800"/>
              <a:t>表示</a:t>
            </a:r>
            <a:r>
              <a:rPr lang="zh-TW" sz="2800">
                <a:highlight>
                  <a:srgbClr val="FFFF00"/>
                </a:highlight>
              </a:rPr>
              <a:t>抱歉</a:t>
            </a:r>
            <a:r>
              <a:rPr lang="zh-TW" sz="2800"/>
              <a:t>。</a:t>
            </a:r>
            <a:endParaRPr sz="2800"/>
          </a:p>
        </p:txBody>
      </p:sp>
      <p:pic>
        <p:nvPicPr>
          <p:cNvPr id="414" name="Google Shape;414;p45" descr="快新聞／陳柏惟罷免案通過台灣基進致歉：抱歉沒有守好這一局- 民視新聞網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06249" y="2635650"/>
            <a:ext cx="6379500" cy="4061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抱歉/道歉/对不起/不好意思</a:t>
            </a:r>
            <a:endParaRPr/>
          </a:p>
        </p:txBody>
      </p:sp>
      <p:sp>
        <p:nvSpPr>
          <p:cNvPr id="421" name="Google Shape;421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8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u="sng"/>
              <a:t>抱歉：心有不安，觉得过意不去</a:t>
            </a:r>
            <a:endParaRPr u="sng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u="sng"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zh-TW" u="sng"/>
              <a:t>道歉：向人表示歉意</a:t>
            </a:r>
            <a:endParaRPr u="sng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u="sng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u="sng">
                <a:solidFill>
                  <a:schemeClr val="hlink"/>
                </a:solidFill>
                <a:hlinkClick r:id="rId3"/>
              </a:rPr>
              <a:t>不好意思</a:t>
            </a:r>
            <a:r>
              <a:rPr lang="zh-TW" u="sng"/>
              <a:t>：excuse me</a:t>
            </a:r>
            <a:endParaRPr u="sng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u="sng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u="sng">
                <a:solidFill>
                  <a:schemeClr val="hlink"/>
                </a:solidFill>
                <a:hlinkClick r:id="rId4"/>
              </a:rPr>
              <a:t>对不起</a:t>
            </a:r>
            <a:r>
              <a:rPr lang="zh-TW" u="sng"/>
              <a:t>：</a:t>
            </a:r>
            <a:endParaRPr u="sng"/>
          </a:p>
          <a:p>
            <a:pPr marL="22860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zh-TW" u="sng"/>
              <a:t>excuse me</a:t>
            </a:r>
            <a:endParaRPr u="sng"/>
          </a:p>
          <a:p>
            <a:pPr marL="22860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zh-TW" u="sng"/>
              <a:t>sorry</a:t>
            </a:r>
            <a:endParaRPr u="sng"/>
          </a:p>
          <a:p>
            <a:pPr marL="22860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zh-TW" u="sng"/>
              <a:t>辜负别人，e.g. 我比赛输了，我对不起我的教练。</a:t>
            </a:r>
            <a:endParaRPr u="sng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2c448b7f3ea_0_148"/>
          <p:cNvSpPr txBox="1">
            <a:spLocks noGrp="1"/>
          </p:cNvSpPr>
          <p:nvPr>
            <p:ph type="ctrTitle"/>
          </p:nvPr>
        </p:nvSpPr>
        <p:spPr>
          <a:xfrm>
            <a:off x="0" y="315300"/>
            <a:ext cx="12192000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 sz="4000"/>
              <a:t>抱歉 / 道歉 / 不好意思 / 对不起</a:t>
            </a:r>
            <a:endParaRPr sz="4000"/>
          </a:p>
        </p:txBody>
      </p:sp>
      <p:sp>
        <p:nvSpPr>
          <p:cNvPr id="427" name="Google Shape;427;g2c448b7f3ea_0_148"/>
          <p:cNvSpPr txBox="1">
            <a:spLocks noGrp="1"/>
          </p:cNvSpPr>
          <p:nvPr>
            <p:ph type="ctrTitle"/>
          </p:nvPr>
        </p:nvSpPr>
        <p:spPr>
          <a:xfrm>
            <a:off x="223350" y="1827300"/>
            <a:ext cx="11745300" cy="32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457200" lvl="0" indent="-482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zh-TW" sz="4000"/>
              <a:t>我不觉得你做错了什么，你没必要向他____。</a:t>
            </a:r>
            <a:endParaRPr sz="4000"/>
          </a:p>
          <a:p>
            <a:pPr marL="457200" lvl="0" indent="-482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zh-TW" sz="4000"/>
              <a:t>____，请问洗手间在哪儿？</a:t>
            </a:r>
            <a:endParaRPr sz="4000"/>
          </a:p>
          <a:p>
            <a:pPr marL="457200" lvl="0" indent="-482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zh-TW" sz="4000"/>
              <a:t>耽误了你的时间，真的很____。</a:t>
            </a:r>
            <a:endParaRPr sz="4000"/>
          </a:p>
          <a:p>
            <a:pPr marL="457200" lvl="0" indent="-482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zh-TW" sz="4000"/>
              <a:t>____，我弄脏了你的鞋子。</a:t>
            </a:r>
            <a:endParaRPr sz="4000"/>
          </a:p>
          <a:p>
            <a:pPr marL="457200" lvl="0" indent="-482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zh-TW" sz="4000"/>
              <a:t>爸爸妈妈，我考不到好成绩，我____你们。</a:t>
            </a:r>
            <a:endParaRPr sz="40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空</a:t>
            </a:r>
            <a:r>
              <a:rPr lang="zh-TW"/>
              <a:t> adj.</a:t>
            </a:r>
            <a:endParaRPr/>
          </a:p>
        </p:txBody>
      </p:sp>
      <p:sp>
        <p:nvSpPr>
          <p:cNvPr id="433" name="Google Shape;433;p4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我没钱，我的钱包是</a:t>
            </a:r>
            <a:r>
              <a:rPr lang="zh-TW">
                <a:highlight>
                  <a:srgbClr val="FFFF00"/>
                </a:highlight>
              </a:rPr>
              <a:t>空</a:t>
            </a:r>
            <a:r>
              <a:rPr lang="zh-TW"/>
              <a:t>的</a:t>
            </a:r>
            <a:r>
              <a:rPr lang="zh-TW" sz="2800"/>
              <a:t>。</a:t>
            </a:r>
            <a:endParaRPr sz="2800"/>
          </a:p>
        </p:txBody>
      </p:sp>
      <p:pic>
        <p:nvPicPr>
          <p:cNvPr id="434" name="Google Shape;434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0382" y="2398670"/>
            <a:ext cx="5031235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"/>
          <p:cNvSpPr txBox="1"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/>
              <a:t>你参加过哪些关于环保的活动？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空</a:t>
            </a:r>
            <a:r>
              <a:rPr lang="zh-TW"/>
              <a:t> adj.</a:t>
            </a:r>
            <a:endParaRPr/>
          </a:p>
        </p:txBody>
      </p:sp>
      <p:sp>
        <p:nvSpPr>
          <p:cNvPr id="440" name="Google Shape;440;p4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我回家看到</a:t>
            </a:r>
            <a:r>
              <a:rPr lang="zh-TW" sz="2800"/>
              <a:t>地上有一堆</a:t>
            </a:r>
            <a:r>
              <a:rPr lang="zh-TW" sz="2800">
                <a:highlight>
                  <a:srgbClr val="FFFF00"/>
                </a:highlight>
              </a:rPr>
              <a:t>空</a:t>
            </a:r>
            <a:r>
              <a:rPr lang="zh-TW" sz="2800"/>
              <a:t>酒瓶，他</a:t>
            </a:r>
            <a:r>
              <a:rPr lang="zh-TW"/>
              <a:t>大概</a:t>
            </a:r>
            <a:r>
              <a:rPr lang="zh-TW" sz="2800"/>
              <a:t>喝了很多酒。</a:t>
            </a:r>
            <a:endParaRPr sz="2800"/>
          </a:p>
        </p:txBody>
      </p:sp>
      <p:pic>
        <p:nvPicPr>
          <p:cNvPr id="441" name="Google Shape;441;p47" descr="新空酒瓶- 比價撿便宜- 優惠與推薦- 2023年3月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6200" y="2379322"/>
            <a:ext cx="4419600" cy="44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空</a:t>
            </a:r>
            <a:r>
              <a:rPr lang="zh-TW"/>
              <a:t> adj.</a:t>
            </a:r>
            <a:endParaRPr/>
          </a:p>
        </p:txBody>
      </p:sp>
      <p:sp>
        <p:nvSpPr>
          <p:cNvPr id="447" name="Google Shape;447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你觉得自己身上有什么东西是</a:t>
            </a:r>
            <a:r>
              <a:rPr lang="zh-TW">
                <a:highlight>
                  <a:srgbClr val="FFFF00"/>
                </a:highlight>
              </a:rPr>
              <a:t>空</a:t>
            </a:r>
            <a:r>
              <a:rPr lang="zh-TW"/>
              <a:t>的？</a:t>
            </a:r>
            <a:endParaRPr sz="2800"/>
          </a:p>
        </p:txBody>
      </p:sp>
      <p:pic>
        <p:nvPicPr>
          <p:cNvPr id="448" name="Google Shape;448;p48" descr="這個腦袋挺空的 腦袋 腦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96301" y="1037900"/>
            <a:ext cx="5089150" cy="547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2c448b7f3ea_0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endParaRPr/>
          </a:p>
        </p:txBody>
      </p:sp>
      <p:sp>
        <p:nvSpPr>
          <p:cNvPr id="454" name="Google Shape;454;g2c448b7f3ea_0_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P1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盒子</a:t>
            </a:r>
            <a:r>
              <a:rPr lang="zh-TW"/>
              <a:t> n.</a:t>
            </a:r>
            <a:endParaRPr/>
          </a:p>
        </p:txBody>
      </p:sp>
      <p:sp>
        <p:nvSpPr>
          <p:cNvPr id="460" name="Google Shape;460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他收集了很多纸</a:t>
            </a:r>
            <a:r>
              <a:rPr lang="zh-TW">
                <a:highlight>
                  <a:srgbClr val="FFFF00"/>
                </a:highlight>
              </a:rPr>
              <a:t>盒子</a:t>
            </a:r>
            <a:r>
              <a:rPr lang="zh-TW"/>
              <a:t>去买。</a:t>
            </a:r>
            <a:endParaRPr/>
          </a:p>
        </p:txBody>
      </p:sp>
      <p:pic>
        <p:nvPicPr>
          <p:cNvPr id="461" name="Google Shape;461;p51" descr="用途廣需求高回收紙箱報紙好價- 地方- 花城最熱點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96126" y="2358190"/>
            <a:ext cx="5999747" cy="4134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盒子</a:t>
            </a:r>
            <a:r>
              <a:rPr lang="zh-TW"/>
              <a:t> n.</a:t>
            </a:r>
            <a:endParaRPr/>
          </a:p>
        </p:txBody>
      </p:sp>
      <p:sp>
        <p:nvSpPr>
          <p:cNvPr id="467" name="Google Shape;467;p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</a:t>
            </a:r>
            <a:r>
              <a:rPr lang="zh-TW"/>
              <a:t>在网上</a:t>
            </a:r>
            <a:r>
              <a:rPr lang="zh-TW" sz="2800"/>
              <a:t>买了很多</a:t>
            </a:r>
            <a:r>
              <a:rPr lang="zh-TW"/>
              <a:t>东西</a:t>
            </a:r>
            <a:r>
              <a:rPr lang="zh-TW" sz="2800"/>
              <a:t>，</a:t>
            </a:r>
            <a:r>
              <a:rPr lang="zh-TW"/>
              <a:t>现在</a:t>
            </a:r>
            <a:r>
              <a:rPr lang="zh-TW" sz="2800"/>
              <a:t>房间里</a:t>
            </a:r>
            <a:r>
              <a:rPr lang="zh-TW"/>
              <a:t>塞满了</a:t>
            </a:r>
            <a:r>
              <a:rPr lang="zh-TW" sz="2800"/>
              <a:t>空</a:t>
            </a:r>
            <a:r>
              <a:rPr lang="zh-TW" sz="2800">
                <a:highlight>
                  <a:srgbClr val="FFFF00"/>
                </a:highlight>
              </a:rPr>
              <a:t>盒子</a:t>
            </a:r>
            <a:r>
              <a:rPr lang="zh-TW" sz="2800"/>
              <a:t>。</a:t>
            </a:r>
            <a:endParaRPr sz="2800"/>
          </a:p>
        </p:txBody>
      </p:sp>
      <p:pic>
        <p:nvPicPr>
          <p:cNvPr id="468" name="Google Shape;468;p52" descr="房间里的空盒子插画-正版商用图片0lyzfd-摄图新视界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2250" y="2412713"/>
            <a:ext cx="6667500" cy="421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垃圾桶</a:t>
            </a:r>
            <a:r>
              <a:rPr lang="zh-TW"/>
              <a:t> n.</a:t>
            </a:r>
            <a:endParaRPr/>
          </a:p>
        </p:txBody>
      </p:sp>
      <p:sp>
        <p:nvSpPr>
          <p:cNvPr id="474" name="Google Shape;474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他把自己的脑袋丢进</a:t>
            </a:r>
            <a:r>
              <a:rPr lang="zh-TW" sz="2800">
                <a:highlight>
                  <a:srgbClr val="FFFF00"/>
                </a:highlight>
              </a:rPr>
              <a:t>垃圾桶</a:t>
            </a:r>
            <a:r>
              <a:rPr lang="zh-TW"/>
              <a:t>了</a:t>
            </a:r>
            <a:r>
              <a:rPr lang="zh-TW" sz="2800"/>
              <a:t>。</a:t>
            </a:r>
            <a:endParaRPr sz="2800"/>
          </a:p>
        </p:txBody>
      </p:sp>
      <p:pic>
        <p:nvPicPr>
          <p:cNvPr id="475" name="Google Shape;475;p56" descr="放弃思考表情包_QQ搞笑表情_KanQQ个性网手机版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9000" y="2753320"/>
            <a:ext cx="5334000" cy="4104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丢</a:t>
            </a:r>
            <a:r>
              <a:rPr lang="zh-TW"/>
              <a:t> v.</a:t>
            </a:r>
            <a:endParaRPr/>
          </a:p>
        </p:txBody>
      </p:sp>
      <p:sp>
        <p:nvSpPr>
          <p:cNvPr id="481" name="Google Shape;481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这里不能乱</a:t>
            </a:r>
            <a:r>
              <a:rPr lang="zh-TW" sz="2800">
                <a:highlight>
                  <a:srgbClr val="FFFF00"/>
                </a:highlight>
              </a:rPr>
              <a:t>丢</a:t>
            </a:r>
            <a:r>
              <a:rPr lang="zh-TW" sz="2800"/>
              <a:t>垃圾。</a:t>
            </a:r>
            <a:endParaRPr sz="2800"/>
          </a:p>
        </p:txBody>
      </p:sp>
      <p:pic>
        <p:nvPicPr>
          <p:cNvPr id="482" name="Google Shape;482;p57" descr="丟垃圾圖片PNG去背圖| 矢量圖案素材| 免费下载| Pngtre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92133" y="2475585"/>
            <a:ext cx="4407733" cy="4407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丢</a:t>
            </a:r>
            <a:r>
              <a:rPr lang="zh-TW"/>
              <a:t> v.</a:t>
            </a:r>
            <a:endParaRPr/>
          </a:p>
        </p:txBody>
      </p:sp>
      <p:sp>
        <p:nvSpPr>
          <p:cNvPr id="488" name="Google Shape;488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</a:t>
            </a:r>
            <a:r>
              <a:rPr lang="zh-TW"/>
              <a:t>拼尽全力</a:t>
            </a:r>
            <a:r>
              <a:rPr lang="zh-TW" sz="2800"/>
              <a:t>地把球</a:t>
            </a:r>
            <a:r>
              <a:rPr lang="zh-TW" sz="2800">
                <a:highlight>
                  <a:srgbClr val="FFFF00"/>
                </a:highlight>
              </a:rPr>
              <a:t>丢</a:t>
            </a:r>
            <a:r>
              <a:rPr lang="zh-TW" sz="2800"/>
              <a:t>出去。</a:t>
            </a:r>
            <a:endParaRPr sz="2800"/>
          </a:p>
        </p:txBody>
      </p:sp>
      <p:pic>
        <p:nvPicPr>
          <p:cNvPr id="489" name="Google Shape;489;p58" descr="MLB／前賽揚巨投桑塔納本週開始丟球| ETtoday運動雲| ETtoday新聞雲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1958" y="2439549"/>
            <a:ext cx="6128084" cy="40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丢</a:t>
            </a:r>
            <a:r>
              <a:rPr lang="zh-TW"/>
              <a:t> v.</a:t>
            </a:r>
            <a:endParaRPr/>
          </a:p>
        </p:txBody>
      </p:sp>
      <p:sp>
        <p:nvSpPr>
          <p:cNvPr id="495" name="Google Shape;495;p5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</a:t>
            </a:r>
            <a:r>
              <a:rPr lang="zh-TW"/>
              <a:t>的钱包</a:t>
            </a:r>
            <a:r>
              <a:rPr lang="zh-TW" sz="2800">
                <a:highlight>
                  <a:srgbClr val="FFFF00"/>
                </a:highlight>
              </a:rPr>
              <a:t>丢</a:t>
            </a:r>
            <a:r>
              <a:rPr lang="zh-TW" sz="2800"/>
              <a:t>了。</a:t>
            </a:r>
            <a:endParaRPr sz="2800"/>
          </a:p>
        </p:txBody>
      </p:sp>
      <p:pic>
        <p:nvPicPr>
          <p:cNvPr id="496" name="Google Shape;496;p59" descr="把钱包丢了，还没有找到，现在必须要回国。怎么办好呢？ 警視庁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43410" y="1690688"/>
            <a:ext cx="6216043" cy="4910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丢</a:t>
            </a:r>
            <a:r>
              <a:rPr lang="zh-TW"/>
              <a:t> v.</a:t>
            </a:r>
            <a:endParaRPr/>
          </a:p>
        </p:txBody>
      </p:sp>
      <p:sp>
        <p:nvSpPr>
          <p:cNvPr id="503" name="Google Shape;503;p6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</a:t>
            </a:r>
            <a:r>
              <a:rPr lang="zh-TW"/>
              <a:t>在舞会上</a:t>
            </a:r>
            <a:r>
              <a:rPr lang="zh-TW" sz="2800"/>
              <a:t>做了一件很</a:t>
            </a:r>
            <a:r>
              <a:rPr lang="zh-TW" sz="2800" b="1">
                <a:highlight>
                  <a:srgbClr val="FFFF00"/>
                </a:highlight>
              </a:rPr>
              <a:t>丢</a:t>
            </a:r>
            <a:r>
              <a:rPr lang="zh-TW" sz="2800" b="1"/>
              <a:t>人</a:t>
            </a:r>
            <a:r>
              <a:rPr lang="zh-TW" sz="2800"/>
              <a:t>的事情。</a:t>
            </a:r>
            <a:endParaRPr sz="2800"/>
          </a:p>
        </p:txBody>
      </p:sp>
      <p:pic>
        <p:nvPicPr>
          <p:cNvPr id="504" name="Google Shape;504;p60" descr="走吧。。。别丢人了！拖着猫咪表情包图片gif动图- 求表情网,斗图从此不求人!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08094" y="2433153"/>
            <a:ext cx="4360545" cy="4397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出差</a:t>
            </a:r>
            <a:r>
              <a:rPr lang="zh-TW"/>
              <a:t> v.</a:t>
            </a:r>
            <a:endParaRPr/>
          </a:p>
        </p:txBody>
      </p:sp>
      <p:sp>
        <p:nvSpPr>
          <p:cNvPr id="120" name="Google Shape;120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他明天去布拉格</a:t>
            </a:r>
            <a:r>
              <a:rPr lang="zh-TW" sz="2800">
                <a:highlight>
                  <a:srgbClr val="FFFF00"/>
                </a:highlight>
              </a:rPr>
              <a:t>出差</a:t>
            </a:r>
            <a:r>
              <a:rPr lang="zh-TW" sz="2800"/>
              <a:t>，大概星期六才回来。</a:t>
            </a:r>
            <a:endParaRPr sz="2800"/>
          </a:p>
        </p:txBody>
      </p:sp>
      <p:pic>
        <p:nvPicPr>
          <p:cNvPr id="121" name="Google Shape;121;p6" descr="那些经常出差的工作，每天全国各地到处跑，你有没有羡慕呢？|出差|旅游|武侯祠_新浪新闻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2519" y="2368020"/>
            <a:ext cx="5306962" cy="4309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6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丢</a:t>
            </a:r>
            <a:r>
              <a:rPr lang="zh-TW"/>
              <a:t> v.</a:t>
            </a:r>
            <a:endParaRPr/>
          </a:p>
        </p:txBody>
      </p:sp>
      <p:sp>
        <p:nvSpPr>
          <p:cNvPr id="510" name="Google Shape;510;p6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你</a:t>
            </a:r>
            <a:r>
              <a:rPr lang="zh-TW" sz="2800">
                <a:highlight>
                  <a:srgbClr val="FFFF00"/>
                </a:highlight>
              </a:rPr>
              <a:t>丢</a:t>
            </a:r>
            <a:r>
              <a:rPr lang="zh-TW" sz="2800"/>
              <a:t>过什么东西？</a:t>
            </a:r>
            <a:r>
              <a:rPr lang="zh-TW"/>
              <a:t>你最后</a:t>
            </a:r>
            <a:r>
              <a:rPr lang="zh-TW" sz="2800"/>
              <a:t>把它找回来</a:t>
            </a:r>
            <a:r>
              <a:rPr lang="zh-TW"/>
              <a:t>了</a:t>
            </a:r>
            <a:r>
              <a:rPr lang="zh-TW" sz="2800"/>
              <a:t>吗</a:t>
            </a:r>
            <a:r>
              <a:rPr lang="zh-TW"/>
              <a:t>？</a:t>
            </a:r>
            <a:endParaRPr sz="2800"/>
          </a:p>
        </p:txBody>
      </p:sp>
      <p:pic>
        <p:nvPicPr>
          <p:cNvPr id="511" name="Google Shape;511;p61" descr="日常生活中人为什么会丢东西？_钥匙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90336" y="2478813"/>
            <a:ext cx="4411328" cy="4379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扔</a:t>
            </a:r>
            <a:r>
              <a:rPr lang="zh-TW"/>
              <a:t> v.</a:t>
            </a:r>
            <a:endParaRPr/>
          </a:p>
        </p:txBody>
      </p:sp>
      <p:sp>
        <p:nvSpPr>
          <p:cNvPr id="518" name="Google Shape;518;p6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他因为向英皇</a:t>
            </a:r>
            <a:r>
              <a:rPr lang="zh-TW">
                <a:highlight>
                  <a:srgbClr val="FFFF00"/>
                </a:highlight>
              </a:rPr>
              <a:t>扔</a:t>
            </a:r>
            <a:r>
              <a:rPr lang="zh-TW"/>
              <a:t>鸡蛋而</a:t>
            </a:r>
            <a:r>
              <a:rPr lang="zh-TW" sz="2800"/>
              <a:t>被抓了。</a:t>
            </a:r>
            <a:endParaRPr sz="2800"/>
          </a:p>
        </p:txBody>
      </p:sp>
      <p:pic>
        <p:nvPicPr>
          <p:cNvPr id="519" name="Google Shape;519;p62" descr="英王查尔斯三世被人扔鸡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5257" y="2637303"/>
            <a:ext cx="5781675" cy="420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62" descr="英国国王查尔斯三世遭鸡蛋袭击，一名男子当场被捕- 要闻- 星岛环球网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0" y="3200400"/>
            <a:ext cx="6477000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扔</a:t>
            </a:r>
            <a:r>
              <a:rPr lang="zh-TW"/>
              <a:t> v.</a:t>
            </a:r>
            <a:endParaRPr/>
          </a:p>
        </p:txBody>
      </p:sp>
      <p:sp>
        <p:nvSpPr>
          <p:cNvPr id="527" name="Google Shape;527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他把空盒子都</a:t>
            </a:r>
            <a:r>
              <a:rPr lang="zh-TW" sz="2800">
                <a:highlight>
                  <a:srgbClr val="FFFF00"/>
                </a:highlight>
              </a:rPr>
              <a:t>扔</a:t>
            </a:r>
            <a:r>
              <a:rPr lang="zh-TW"/>
              <a:t>掉</a:t>
            </a:r>
            <a:r>
              <a:rPr lang="zh-TW" sz="2800"/>
              <a:t>了，房间变得干净</a:t>
            </a:r>
            <a:r>
              <a:rPr lang="zh-TW"/>
              <a:t>了</a:t>
            </a:r>
            <a:r>
              <a:rPr lang="zh-TW" sz="2800"/>
              <a:t>。</a:t>
            </a:r>
            <a:endParaRPr sz="2800"/>
          </a:p>
        </p:txBody>
      </p:sp>
      <p:pic>
        <p:nvPicPr>
          <p:cNvPr id="528" name="Google Shape;528;p63" descr="干净的房间里，藏着你的福气_生活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3992" y="2343976"/>
            <a:ext cx="6724015" cy="4514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6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扔</a:t>
            </a:r>
            <a:r>
              <a:rPr lang="zh-TW"/>
              <a:t> v.</a:t>
            </a:r>
            <a:endParaRPr/>
          </a:p>
        </p:txBody>
      </p:sp>
      <p:sp>
        <p:nvSpPr>
          <p:cNvPr id="535" name="Google Shape;535;p6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你最近</a:t>
            </a:r>
            <a:r>
              <a:rPr lang="zh-TW">
                <a:highlight>
                  <a:srgbClr val="FFFF00"/>
                </a:highlight>
              </a:rPr>
              <a:t>扔</a:t>
            </a:r>
            <a:r>
              <a:rPr lang="zh-TW"/>
              <a:t>了什么存放很久的东西？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你</a:t>
            </a:r>
            <a:r>
              <a:rPr lang="zh-TW">
                <a:highlight>
                  <a:srgbClr val="FFFF00"/>
                </a:highlight>
              </a:rPr>
              <a:t>扔</a:t>
            </a:r>
            <a:r>
              <a:rPr lang="zh-TW"/>
              <a:t>东西之前会考虑一下吗？</a:t>
            </a:r>
            <a:endParaRPr sz="2800"/>
          </a:p>
        </p:txBody>
      </p:sp>
      <p:pic>
        <p:nvPicPr>
          <p:cNvPr id="536" name="Google Shape;536;p64" descr="卡通扔垃圾男孩图片_其他_其他-图行天下素材网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08253" y="2141525"/>
            <a:ext cx="4369497" cy="435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6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以</a:t>
            </a:r>
            <a:r>
              <a:rPr lang="zh-TW"/>
              <a:t> prep.</a:t>
            </a:r>
            <a:endParaRPr/>
          </a:p>
        </p:txBody>
      </p:sp>
      <p:sp>
        <p:nvSpPr>
          <p:cNvPr id="542" name="Google Shape;542;p6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AutoNum type="arabicPeriod"/>
            </a:pPr>
            <a:r>
              <a:rPr lang="zh-TW"/>
              <a:t>(prep.)</a:t>
            </a:r>
            <a:endParaRPr/>
          </a:p>
          <a:p>
            <a:pPr marL="685800" lvl="1" indent="-292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Char char="•"/>
            </a:pPr>
            <a:r>
              <a:rPr lang="zh-TW"/>
              <a:t>以…V.：用、拿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zh-TW"/>
              <a:t>e.g. 员工</a:t>
            </a:r>
            <a:r>
              <a:rPr lang="zh-TW">
                <a:highlight>
                  <a:srgbClr val="FFFF00"/>
                </a:highlight>
              </a:rPr>
              <a:t>以</a:t>
            </a:r>
            <a:r>
              <a:rPr lang="zh-TW"/>
              <a:t>最快的速度完成任务。</a:t>
            </a:r>
            <a:endParaRPr/>
          </a:p>
          <a:p>
            <a:pPr marL="685800" lvl="1" indent="-292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Char char="•"/>
            </a:pPr>
            <a:r>
              <a:rPr lang="zh-TW"/>
              <a:t>以…为…：把…作为…/认为…是…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zh-TW"/>
              <a:t>e.g. 老师要求我们</a:t>
            </a:r>
            <a:r>
              <a:rPr lang="zh-TW">
                <a:highlight>
                  <a:srgbClr val="FFFF00"/>
                </a:highlight>
              </a:rPr>
              <a:t>以</a:t>
            </a:r>
            <a:r>
              <a:rPr lang="zh-TW"/>
              <a:t>班长为榜样。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AutoNum type="arabicPeriod"/>
            </a:pPr>
            <a:r>
              <a:rPr lang="zh-TW"/>
              <a:t>(conj.)</a:t>
            </a:r>
            <a:endParaRPr/>
          </a:p>
          <a:p>
            <a:pPr marL="685800" lvl="1" indent="-292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Char char="•"/>
            </a:pPr>
            <a:r>
              <a:rPr lang="zh-TW"/>
              <a:t>以：用来/为的是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zh-TW"/>
              <a:t>e.g. 在粤式茶楼里面，别人给你倒茶的时候，你要用食指和中指敲桌子，</a:t>
            </a:r>
            <a:r>
              <a:rPr lang="zh-TW">
                <a:highlight>
                  <a:srgbClr val="FFFF00"/>
                </a:highlight>
              </a:rPr>
              <a:t>以</a:t>
            </a:r>
            <a:r>
              <a:rPr lang="zh-TW"/>
              <a:t>表示谢意。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/>
              <a:t>(prep.)以…V.：用、拿</a:t>
            </a:r>
            <a:endParaRPr/>
          </a:p>
        </p:txBody>
      </p:sp>
      <p:sp>
        <p:nvSpPr>
          <p:cNvPr id="548" name="Google Shape;548;p6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为了避免受到警告信，</a:t>
            </a:r>
            <a:r>
              <a:rPr lang="zh-TW" sz="2800"/>
              <a:t>他</a:t>
            </a:r>
            <a:r>
              <a:rPr lang="zh-TW" sz="2800">
                <a:highlight>
                  <a:srgbClr val="FFFF00"/>
                </a:highlight>
              </a:rPr>
              <a:t>以</a:t>
            </a:r>
            <a:r>
              <a:rPr lang="zh-TW" sz="2800"/>
              <a:t>最快的速度跑</a:t>
            </a:r>
            <a:r>
              <a:rPr lang="zh-TW"/>
              <a:t>回</a:t>
            </a:r>
            <a:r>
              <a:rPr lang="zh-TW" sz="2800"/>
              <a:t>学校。</a:t>
            </a:r>
            <a:endParaRPr sz="2800"/>
          </a:p>
        </p:txBody>
      </p:sp>
      <p:pic>
        <p:nvPicPr>
          <p:cNvPr id="549" name="Google Shape;549;p66" descr="进教室图片_进教室素材_进教室高清图片_摄图网图片下载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21054" y="2336097"/>
            <a:ext cx="6149891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/>
              <a:t>(prep.)以…V.：用、拿</a:t>
            </a:r>
            <a:endParaRPr/>
          </a:p>
        </p:txBody>
      </p:sp>
      <p:sp>
        <p:nvSpPr>
          <p:cNvPr id="555" name="Google Shape;555;p6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他们很难</a:t>
            </a:r>
            <a:r>
              <a:rPr lang="zh-TW" sz="2800">
                <a:highlight>
                  <a:srgbClr val="FFFF00"/>
                </a:highlight>
              </a:rPr>
              <a:t>以</a:t>
            </a:r>
            <a:r>
              <a:rPr lang="zh-TW"/>
              <a:t>一己之力赢得比赛的冠军</a:t>
            </a:r>
            <a:r>
              <a:rPr lang="zh-TW" sz="2800"/>
              <a:t>。</a:t>
            </a:r>
            <a:endParaRPr sz="2800"/>
          </a:p>
        </p:txBody>
      </p:sp>
      <p:pic>
        <p:nvPicPr>
          <p:cNvPr id="556" name="Google Shape;556;p67" descr="夏语心开腿被压床上疯传拍性爱片“戏院天后”郎祖筠做这件事被老公抓包_申博Sunbet官网-北京思普特科技有限公司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3635" y="2524104"/>
            <a:ext cx="7364729" cy="3968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6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/>
              <a:t>(prep.)以…V.：用、拿</a:t>
            </a:r>
            <a:endParaRPr/>
          </a:p>
        </p:txBody>
      </p:sp>
      <p:sp>
        <p:nvSpPr>
          <p:cNvPr id="562" name="Google Shape;562;p6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越来越多人</a:t>
            </a:r>
            <a:r>
              <a:rPr lang="zh-TW" sz="2800">
                <a:highlight>
                  <a:srgbClr val="FFFF00"/>
                </a:highlight>
              </a:rPr>
              <a:t>以</a:t>
            </a:r>
            <a:r>
              <a:rPr lang="zh-TW"/>
              <a:t>步行</a:t>
            </a:r>
            <a:r>
              <a:rPr lang="zh-TW" sz="2800"/>
              <a:t>或</a:t>
            </a:r>
            <a:r>
              <a:rPr lang="zh-TW"/>
              <a:t>乘搭</a:t>
            </a:r>
            <a:r>
              <a:rPr lang="zh-TW" sz="2800"/>
              <a:t>公共交通工具</a:t>
            </a:r>
            <a:r>
              <a:rPr lang="zh-TW"/>
              <a:t>的方式</a:t>
            </a:r>
            <a:r>
              <a:rPr lang="zh-TW" sz="2800"/>
              <a:t>来保护地球。</a:t>
            </a:r>
            <a:endParaRPr sz="2800"/>
          </a:p>
        </p:txBody>
      </p:sp>
      <p:pic>
        <p:nvPicPr>
          <p:cNvPr id="563" name="Google Shape;563;p68" descr="搭乘公車時該遵守的禮儀- 台北市立西松高中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21806" y="2345070"/>
            <a:ext cx="6148388" cy="4147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/>
              <a:t>(prep.)以…V.：用、拿</a:t>
            </a:r>
            <a:endParaRPr/>
          </a:p>
        </p:txBody>
      </p:sp>
      <p:sp>
        <p:nvSpPr>
          <p:cNvPr id="570" name="Google Shape;570;p6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你现在是</a:t>
            </a:r>
            <a:r>
              <a:rPr lang="zh-TW">
                <a:highlight>
                  <a:srgbClr val="FFFF00"/>
                </a:highlight>
              </a:rPr>
              <a:t>以</a:t>
            </a:r>
            <a:r>
              <a:rPr lang="zh-TW"/>
              <a:t>怎样的心情上课的？</a:t>
            </a:r>
            <a:endParaRPr sz="2800"/>
          </a:p>
        </p:txBody>
      </p:sp>
      <p:pic>
        <p:nvPicPr>
          <p:cNvPr id="571" name="Google Shape;571;p69" descr="十招抓住學生的心/校園故事/教育現場/親子天下-校園故事-教育現場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3487" y="2385762"/>
            <a:ext cx="6545025" cy="4107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7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/>
              <a:t>以A为B：把A作为B/认为A是B</a:t>
            </a:r>
            <a:endParaRPr/>
          </a:p>
        </p:txBody>
      </p:sp>
      <p:sp>
        <p:nvSpPr>
          <p:cNvPr id="577" name="Google Shape;577;p7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</a:t>
            </a:r>
            <a:r>
              <a:rPr lang="zh-TW"/>
              <a:t>是一个工作狂</a:t>
            </a:r>
            <a:r>
              <a:rPr lang="zh-TW" sz="2800"/>
              <a:t>，</a:t>
            </a:r>
            <a:r>
              <a:rPr lang="zh-TW" sz="2800">
                <a:solidFill>
                  <a:srgbClr val="FF0000"/>
                </a:solidFill>
              </a:rPr>
              <a:t>以</a:t>
            </a:r>
            <a:r>
              <a:rPr lang="zh-TW" sz="2800"/>
              <a:t>公司</a:t>
            </a:r>
            <a:r>
              <a:rPr lang="zh-TW" sz="2800">
                <a:solidFill>
                  <a:srgbClr val="FF0000"/>
                </a:solidFill>
              </a:rPr>
              <a:t>为</a:t>
            </a:r>
            <a:r>
              <a:rPr lang="zh-TW" sz="2800"/>
              <a:t>家。</a:t>
            </a:r>
            <a:endParaRPr sz="2800"/>
          </a:p>
        </p:txBody>
      </p:sp>
      <p:pic>
        <p:nvPicPr>
          <p:cNvPr id="578" name="Google Shape;578;p70" descr="睡在辦公室：這已成為中國科技創業公司文化| 職場風雲| 論壇|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2031" y="2527763"/>
            <a:ext cx="6247938" cy="41652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出差</a:t>
            </a:r>
            <a:r>
              <a:rPr lang="zh-TW"/>
              <a:t> v.</a:t>
            </a:r>
            <a:endParaRPr/>
          </a:p>
        </p:txBody>
      </p:sp>
      <p:sp>
        <p:nvSpPr>
          <p:cNvPr id="127" name="Google Shape;127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她下个月要去印度</a:t>
            </a:r>
            <a:r>
              <a:rPr lang="zh-TW" sz="2800">
                <a:highlight>
                  <a:srgbClr val="FFFF00"/>
                </a:highlight>
              </a:rPr>
              <a:t>出差</a:t>
            </a:r>
            <a:r>
              <a:rPr lang="zh-TW" sz="2800"/>
              <a:t>几天，无法照顾孩子。</a:t>
            </a:r>
            <a:endParaRPr sz="2800"/>
          </a:p>
        </p:txBody>
      </p:sp>
      <p:pic>
        <p:nvPicPr>
          <p:cNvPr id="128" name="Google Shape;128;p7" descr="同樣的一趟出差如何創造非凡意義？｜天下雜誌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95625" y="2470025"/>
            <a:ext cx="6000750" cy="401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/>
              <a:t>以A为B：把A作为B/认为A是B</a:t>
            </a:r>
            <a:endParaRPr/>
          </a:p>
        </p:txBody>
      </p:sp>
      <p:sp>
        <p:nvSpPr>
          <p:cNvPr id="584" name="Google Shape;584;p7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</a:t>
            </a:r>
            <a:r>
              <a:rPr lang="zh-TW"/>
              <a:t>是一个好孩子</a:t>
            </a:r>
            <a:r>
              <a:rPr lang="zh-TW" sz="2800"/>
              <a:t>，</a:t>
            </a:r>
            <a:r>
              <a:rPr lang="zh-TW" sz="2800">
                <a:highlight>
                  <a:srgbClr val="FFFF00"/>
                </a:highlight>
              </a:rPr>
              <a:t>以</a:t>
            </a:r>
            <a:r>
              <a:rPr lang="zh-TW" sz="2800"/>
              <a:t>助人</a:t>
            </a:r>
            <a:r>
              <a:rPr lang="zh-TW" sz="2800">
                <a:highlight>
                  <a:srgbClr val="FFFF00"/>
                </a:highlight>
              </a:rPr>
              <a:t>为</a:t>
            </a:r>
            <a:r>
              <a:rPr lang="zh-TW" sz="2800"/>
              <a:t>乐。</a:t>
            </a:r>
            <a:endParaRPr sz="2800"/>
          </a:p>
        </p:txBody>
      </p:sp>
      <p:pic>
        <p:nvPicPr>
          <p:cNvPr id="585" name="Google Shape;585;p71" descr="助人最快樂｜大紀元時報香港｜獨立敢言的良心媒體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1362" y="2357682"/>
            <a:ext cx="4909275" cy="490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/>
              <a:t>以A为B：把A作为B/认为A是B</a:t>
            </a:r>
            <a:endParaRPr/>
          </a:p>
        </p:txBody>
      </p:sp>
      <p:sp>
        <p:nvSpPr>
          <p:cNvPr id="591" name="Google Shape;591;p7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</a:t>
            </a:r>
            <a:r>
              <a:rPr lang="zh-TW"/>
              <a:t>的</a:t>
            </a:r>
            <a:r>
              <a:rPr lang="zh-TW" sz="2800"/>
              <a:t>中文</a:t>
            </a:r>
            <a:r>
              <a:rPr lang="zh-TW"/>
              <a:t>说得</a:t>
            </a:r>
            <a:r>
              <a:rPr lang="zh-TW" sz="2800"/>
              <a:t>非常</a:t>
            </a:r>
            <a:r>
              <a:rPr lang="zh-TW"/>
              <a:t>流利</a:t>
            </a:r>
            <a:r>
              <a:rPr lang="zh-TW" sz="2800"/>
              <a:t>，</a:t>
            </a:r>
            <a:r>
              <a:rPr lang="zh-TW"/>
              <a:t>因为他从小</a:t>
            </a:r>
            <a:r>
              <a:rPr lang="zh-TW" sz="2800">
                <a:highlight>
                  <a:srgbClr val="FFFF00"/>
                </a:highlight>
              </a:rPr>
              <a:t>以</a:t>
            </a:r>
            <a:r>
              <a:rPr lang="zh-TW" sz="2800"/>
              <a:t>中文</a:t>
            </a:r>
            <a:r>
              <a:rPr lang="zh-TW" sz="2800">
                <a:highlight>
                  <a:srgbClr val="FFFF00"/>
                </a:highlight>
              </a:rPr>
              <a:t>为</a:t>
            </a:r>
            <a:r>
              <a:rPr lang="zh-TW" sz="2800"/>
              <a:t>第二母语。</a:t>
            </a:r>
            <a:endParaRPr sz="2800"/>
          </a:p>
        </p:txBody>
      </p:sp>
      <p:pic>
        <p:nvPicPr>
          <p:cNvPr id="592" name="Google Shape;592;p72" descr="大人聊天冷場怎麼辦？說話有趣的4心法牢記於心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4651" y="2406082"/>
            <a:ext cx="7122697" cy="40867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/>
              <a:t>以A为B：把A作为B/认为A是B</a:t>
            </a:r>
            <a:endParaRPr/>
          </a:p>
        </p:txBody>
      </p:sp>
      <p:sp>
        <p:nvSpPr>
          <p:cNvPr id="598" name="Google Shape;598;p7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这</a:t>
            </a:r>
            <a:r>
              <a:rPr lang="zh-TW"/>
              <a:t>位</a:t>
            </a:r>
            <a:r>
              <a:rPr lang="zh-TW" sz="2800"/>
              <a:t>客人喜欢</a:t>
            </a:r>
            <a:r>
              <a:rPr lang="zh-TW" sz="2800">
                <a:highlight>
                  <a:srgbClr val="FFFF00"/>
                </a:highlight>
              </a:rPr>
              <a:t>以</a:t>
            </a:r>
            <a:r>
              <a:rPr lang="zh-TW"/>
              <a:t>一己私欲</a:t>
            </a:r>
            <a:r>
              <a:rPr lang="zh-TW" sz="2800">
                <a:highlight>
                  <a:srgbClr val="FFFF00"/>
                </a:highlight>
              </a:rPr>
              <a:t>为</a:t>
            </a:r>
            <a:r>
              <a:rPr lang="zh-TW"/>
              <a:t>主</a:t>
            </a:r>
            <a:r>
              <a:rPr lang="zh-TW" sz="2800"/>
              <a:t>。</a:t>
            </a:r>
            <a:endParaRPr sz="2800"/>
          </a:p>
        </p:txBody>
      </p:sp>
      <p:pic>
        <p:nvPicPr>
          <p:cNvPr id="599" name="Google Shape;599;p73" descr="Graphic Design is My Passion: 18 Memes Every Designer Get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00454" y="2333982"/>
            <a:ext cx="4391092" cy="4399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7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/>
              <a:t>以A为B：把A作为B/认为A是B</a:t>
            </a:r>
            <a:endParaRPr/>
          </a:p>
        </p:txBody>
      </p:sp>
      <p:sp>
        <p:nvSpPr>
          <p:cNvPr id="605" name="Google Shape;605;p7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你</a:t>
            </a:r>
            <a:r>
              <a:rPr lang="zh-TW"/>
              <a:t>订酒店的时候</a:t>
            </a:r>
            <a:r>
              <a:rPr lang="zh-TW" sz="2800">
                <a:highlight>
                  <a:srgbClr val="FFFF00"/>
                </a:highlight>
              </a:rPr>
              <a:t>以</a:t>
            </a:r>
            <a:r>
              <a:rPr lang="zh-TW" sz="2800"/>
              <a:t>什么</a:t>
            </a:r>
            <a:r>
              <a:rPr lang="zh-TW" sz="2800">
                <a:highlight>
                  <a:srgbClr val="FFFF00"/>
                </a:highlight>
              </a:rPr>
              <a:t>为</a:t>
            </a:r>
            <a:r>
              <a:rPr lang="zh-TW"/>
              <a:t>主要考虑因素？</a:t>
            </a:r>
            <a:endParaRPr sz="2800"/>
          </a:p>
        </p:txBody>
      </p:sp>
      <p:pic>
        <p:nvPicPr>
          <p:cNvPr id="606" name="Google Shape;606;p74" descr="十一放假開心玩！課程安排早知道！ - 壹讀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20816" y="2542507"/>
            <a:ext cx="3950368" cy="3950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/>
              <a:t>(conj.) A…，以B：用来/为的是</a:t>
            </a:r>
            <a:endParaRPr/>
          </a:p>
        </p:txBody>
      </p:sp>
      <p:sp>
        <p:nvSpPr>
          <p:cNvPr id="612" name="Google Shape;612;p7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这家酒店</a:t>
            </a:r>
            <a:r>
              <a:rPr lang="zh-TW"/>
              <a:t>打算增加一些</a:t>
            </a:r>
            <a:r>
              <a:rPr lang="zh-TW" sz="2800"/>
              <a:t>特别的</a:t>
            </a:r>
            <a:r>
              <a:rPr lang="zh-TW"/>
              <a:t>主题客房</a:t>
            </a:r>
            <a:r>
              <a:rPr lang="zh-TW" sz="2800"/>
              <a:t>，</a:t>
            </a:r>
            <a:r>
              <a:rPr lang="zh-TW" sz="2800">
                <a:highlight>
                  <a:srgbClr val="FFFF00"/>
                </a:highlight>
              </a:rPr>
              <a:t>以</a:t>
            </a:r>
            <a:r>
              <a:rPr lang="zh-TW" sz="2800"/>
              <a:t>吸引</a:t>
            </a:r>
            <a:r>
              <a:rPr lang="zh-TW"/>
              <a:t>年轻</a:t>
            </a:r>
            <a:r>
              <a:rPr lang="zh-TW" sz="2800"/>
              <a:t>的客人。</a:t>
            </a:r>
            <a:endParaRPr sz="2800"/>
          </a:p>
        </p:txBody>
      </p:sp>
      <p:pic>
        <p:nvPicPr>
          <p:cNvPr id="613" name="Google Shape;613;p77" descr="特色房間- 海港酒店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172" y="2869314"/>
            <a:ext cx="4889567" cy="3657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77" descr="全球7間特色「透明屋度假房源」推薦，躺在房間內看極光、星空好浪漫！ | Vogue Taiwa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45793" y="2869315"/>
            <a:ext cx="6502035" cy="36573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7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/>
              <a:t>(conj.) A…，以B：用来/为的是</a:t>
            </a:r>
            <a:endParaRPr/>
          </a:p>
        </p:txBody>
      </p:sp>
      <p:sp>
        <p:nvSpPr>
          <p:cNvPr id="620" name="Google Shape;620;p7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政府决定增加环保税，</a:t>
            </a:r>
            <a:r>
              <a:rPr lang="zh-TW" sz="2800">
                <a:highlight>
                  <a:srgbClr val="FFFF00"/>
                </a:highlight>
              </a:rPr>
              <a:t>以</a:t>
            </a:r>
            <a:r>
              <a:rPr lang="zh-TW"/>
              <a:t>减少工厂的污染物排放量，达到</a:t>
            </a:r>
            <a:r>
              <a:rPr lang="zh-TW" sz="2800"/>
              <a:t>保护地球</a:t>
            </a:r>
            <a:r>
              <a:rPr lang="zh-TW"/>
              <a:t>的目的</a:t>
            </a:r>
            <a:r>
              <a:rPr lang="zh-TW" sz="2800"/>
              <a:t>。</a:t>
            </a:r>
            <a:endParaRPr sz="2800"/>
          </a:p>
        </p:txBody>
      </p:sp>
      <p:pic>
        <p:nvPicPr>
          <p:cNvPr id="621" name="Google Shape;621;p76" descr="中国首富何时会呼吁给自己加税？|企业家|加税|美国_新浪财经_新浪网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3932" y="2771661"/>
            <a:ext cx="6584137" cy="3926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7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/>
              <a:t>(conj.) A…，以B：用来/为的是</a:t>
            </a:r>
            <a:endParaRPr/>
          </a:p>
        </p:txBody>
      </p:sp>
      <p:sp>
        <p:nvSpPr>
          <p:cNvPr id="627" name="Google Shape;627;p7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她每天起床</a:t>
            </a:r>
            <a:r>
              <a:rPr lang="zh-TW"/>
              <a:t>后都</a:t>
            </a:r>
            <a:r>
              <a:rPr lang="zh-TW" sz="2800"/>
              <a:t>会泡一杯咖啡，</a:t>
            </a:r>
            <a:r>
              <a:rPr lang="zh-TW" sz="2800">
                <a:highlight>
                  <a:srgbClr val="FFFF00"/>
                </a:highlight>
              </a:rPr>
              <a:t>以</a:t>
            </a:r>
            <a:r>
              <a:rPr lang="zh-TW"/>
              <a:t>精神奕奕地</a:t>
            </a:r>
            <a:r>
              <a:rPr lang="zh-TW" sz="2800"/>
              <a:t>开始</a:t>
            </a:r>
            <a:r>
              <a:rPr lang="zh-TW"/>
              <a:t>新</a:t>
            </a:r>
            <a:r>
              <a:rPr lang="zh-TW" sz="2800"/>
              <a:t>的一天。</a:t>
            </a:r>
            <a:endParaRPr sz="2800"/>
          </a:p>
        </p:txBody>
      </p:sp>
      <p:pic>
        <p:nvPicPr>
          <p:cNvPr id="628" name="Google Shape;628;p75" descr="在家也能喝到好咖啡的7種沖泡方法| 手沖咖啡| 法壓壺| 摩卡壺| 大紀元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15313" y="2358625"/>
            <a:ext cx="2961373" cy="4442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78" descr="「中國最值得期待綠色環保酒店」再獲國際LEED綠色建築認證！這麼牛的酒店是？ - 每日頭條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0" y="-1"/>
            <a:ext cx="12192000" cy="6934201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7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2201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/>
              <a:t>(prep.)以…V.：用、拿</a:t>
            </a:r>
            <a:br>
              <a:rPr lang="zh-TW"/>
            </a:br>
            <a:r>
              <a:rPr lang="zh-TW"/>
              <a:t>             以…为…：把…作为…/认为…是…</a:t>
            </a:r>
            <a:br>
              <a:rPr lang="zh-TW"/>
            </a:br>
            <a:r>
              <a:rPr lang="zh-TW"/>
              <a:t>(conj.) 以：用来/为的是</a:t>
            </a:r>
            <a:endParaRPr/>
          </a:p>
        </p:txBody>
      </p:sp>
      <p:sp>
        <p:nvSpPr>
          <p:cNvPr id="636" name="Google Shape;636;p78"/>
          <p:cNvSpPr txBox="1">
            <a:spLocks noGrp="1"/>
          </p:cNvSpPr>
          <p:nvPr>
            <p:ph type="body" idx="1"/>
          </p:nvPr>
        </p:nvSpPr>
        <p:spPr>
          <a:xfrm>
            <a:off x="419100" y="3015916"/>
            <a:ext cx="11353800" cy="328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/>
              <a:t>讨论</a:t>
            </a:r>
            <a:endParaRPr sz="4000"/>
          </a:p>
          <a:p>
            <a:pPr marL="2286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Char char="•"/>
            </a:pPr>
            <a:r>
              <a:rPr lang="zh-TW" sz="4000"/>
              <a:t>如果你们要开一家以环保为主题的旅馆，你们会怎样设计旅馆的房间？</a:t>
            </a:r>
            <a:endParaRPr sz="4000"/>
          </a:p>
          <a:p>
            <a:pPr marL="2286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</a:pPr>
            <a:r>
              <a:rPr lang="zh-TW" sz="4000"/>
              <a:t>你们会以什么东西为噱头来吸引客人？</a:t>
            </a:r>
            <a:endParaRPr sz="400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79"/>
          <p:cNvSpPr txBox="1"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/>
              <a:t>3/18</a:t>
            </a:r>
            <a:endParaRPr/>
          </a:p>
        </p:txBody>
      </p:sp>
      <p:sp>
        <p:nvSpPr>
          <p:cNvPr id="642" name="Google Shape;642;p79"/>
          <p:cNvSpPr txBox="1">
            <a:spLocks noGrp="1"/>
          </p:cNvSpPr>
          <p:nvPr>
            <p:ph type="body" idx="1"/>
          </p:nvPr>
        </p:nvSpPr>
        <p:spPr>
          <a:xfrm>
            <a:off x="8861323" y="6088780"/>
            <a:ext cx="3330677" cy="769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zh-TW" sz="4400"/>
              <a:t>记得点名</a:t>
            </a:r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8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速度</a:t>
            </a:r>
            <a:r>
              <a:rPr lang="zh-TW"/>
              <a:t> n.</a:t>
            </a:r>
            <a:endParaRPr/>
          </a:p>
        </p:txBody>
      </p:sp>
      <p:sp>
        <p:nvSpPr>
          <p:cNvPr id="648" name="Google Shape;648;p8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这只老鼠的</a:t>
            </a:r>
            <a:r>
              <a:rPr lang="zh-TW">
                <a:highlight>
                  <a:srgbClr val="FFFF00"/>
                </a:highlight>
              </a:rPr>
              <a:t>速度</a:t>
            </a:r>
            <a:r>
              <a:rPr lang="zh-TW"/>
              <a:t>很快，连猫也追不到牠。</a:t>
            </a:r>
            <a:endParaRPr/>
          </a:p>
        </p:txBody>
      </p:sp>
      <p:pic>
        <p:nvPicPr>
          <p:cNvPr id="649" name="Google Shape;649;p82" descr="Tom and jerry vector download - Vectors Like | Томи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1399" y="2823411"/>
            <a:ext cx="10409203" cy="3488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出差</a:t>
            </a:r>
            <a:r>
              <a:rPr lang="zh-TW"/>
              <a:t> v.</a:t>
            </a:r>
            <a:endParaRPr/>
          </a:p>
        </p:txBody>
      </p:sp>
      <p:sp>
        <p:nvSpPr>
          <p:cNvPr id="134" name="Google Shape;134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如果</a:t>
            </a:r>
            <a:r>
              <a:rPr lang="zh-TW" sz="2800"/>
              <a:t>你是马大中文专业的教授，系主任打算派你去一个亚洲城市</a:t>
            </a:r>
            <a:r>
              <a:rPr lang="zh-TW" sz="2800">
                <a:highlight>
                  <a:srgbClr val="FFFF00"/>
                </a:highlight>
              </a:rPr>
              <a:t>出差</a:t>
            </a:r>
            <a:r>
              <a:rPr lang="zh-TW" sz="2800"/>
              <a:t>几天，你想去哪个城市？为什么</a:t>
            </a:r>
            <a:r>
              <a:rPr lang="zh-TW"/>
              <a:t>？</a:t>
            </a:r>
            <a:endParaRPr sz="2800"/>
          </a:p>
        </p:txBody>
      </p:sp>
      <p:pic>
        <p:nvPicPr>
          <p:cNvPr id="135" name="Google Shape;135;p8" descr="中文老師 的圖片結果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5825" y="2816750"/>
            <a:ext cx="3111875" cy="3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8" descr="壁紙，3840x2160，飛機，民航飛機，正面圖，起飛，航空，下载，照片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62871" y="2964155"/>
            <a:ext cx="6096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8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速度</a:t>
            </a:r>
            <a:r>
              <a:rPr lang="zh-TW"/>
              <a:t> n.</a:t>
            </a:r>
            <a:endParaRPr/>
          </a:p>
        </p:txBody>
      </p:sp>
      <p:sp>
        <p:nvSpPr>
          <p:cNvPr id="655" name="Google Shape;655;p8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</a:t>
            </a:r>
            <a:r>
              <a:rPr lang="zh-TW"/>
              <a:t>以</a:t>
            </a:r>
            <a:r>
              <a:rPr lang="zh-TW" sz="2800"/>
              <a:t>最快的</a:t>
            </a:r>
            <a:r>
              <a:rPr lang="zh-TW" sz="2800">
                <a:highlight>
                  <a:srgbClr val="FFFF00"/>
                </a:highlight>
              </a:rPr>
              <a:t>速度</a:t>
            </a:r>
            <a:r>
              <a:rPr lang="zh-TW" sz="2800"/>
              <a:t>把房间打扫干净。</a:t>
            </a:r>
            <a:endParaRPr sz="2800"/>
          </a:p>
        </p:txBody>
      </p:sp>
      <p:pic>
        <p:nvPicPr>
          <p:cNvPr id="656" name="Google Shape;656;p83" descr="打扫房间插画图片下载-正版图片400126858-摄图网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22794" y="2492925"/>
            <a:ext cx="6146411" cy="4202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8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速度</a:t>
            </a:r>
            <a:r>
              <a:rPr lang="zh-TW"/>
              <a:t> n.</a:t>
            </a:r>
            <a:endParaRPr/>
          </a:p>
        </p:txBody>
      </p:sp>
      <p:sp>
        <p:nvSpPr>
          <p:cNvPr id="662" name="Google Shape;662;p8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你</a:t>
            </a:r>
            <a:r>
              <a:rPr lang="zh-TW"/>
              <a:t>觉得自己处理事情的</a:t>
            </a:r>
            <a:r>
              <a:rPr lang="zh-TW">
                <a:highlight>
                  <a:srgbClr val="FFFF00"/>
                </a:highlight>
              </a:rPr>
              <a:t>速度</a:t>
            </a:r>
            <a:r>
              <a:rPr lang="zh-TW"/>
              <a:t>快吗？</a:t>
            </a:r>
            <a:endParaRPr sz="2800"/>
          </a:p>
        </p:txBody>
      </p:sp>
      <p:pic>
        <p:nvPicPr>
          <p:cNvPr id="663" name="Google Shape;663;p84" descr="怎么表现速度快的图片,表现速度快的图片,表示速度快的图片_大山谷图库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371" y="2734613"/>
            <a:ext cx="5016668" cy="3577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84" descr="网速慢,形容网速慢的图片,网速太慢图图片_大山谷图库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95440" y="2863056"/>
            <a:ext cx="4348959" cy="33139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2c448b7f3ea_0_18"/>
          <p:cNvSpPr txBox="1">
            <a:spLocks noGrp="1"/>
          </p:cNvSpPr>
          <p:nvPr>
            <p:ph type="ctrTitle"/>
          </p:nvPr>
        </p:nvSpPr>
        <p:spPr>
          <a:xfrm>
            <a:off x="0" y="315300"/>
            <a:ext cx="12192000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 sz="4000"/>
              <a:t>卫生间 / 脏 / 抱歉 / 空 / 盒子 / 扔 / 速度</a:t>
            </a:r>
            <a:endParaRPr sz="4000"/>
          </a:p>
        </p:txBody>
      </p:sp>
      <p:sp>
        <p:nvSpPr>
          <p:cNvPr id="670" name="Google Shape;670;g2c448b7f3ea_0_18"/>
          <p:cNvSpPr txBox="1">
            <a:spLocks noGrp="1"/>
          </p:cNvSpPr>
          <p:nvPr>
            <p:ph type="ctrTitle"/>
          </p:nvPr>
        </p:nvSpPr>
        <p:spPr>
          <a:xfrm>
            <a:off x="223350" y="1083900"/>
            <a:ext cx="11745300" cy="5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457200" lvl="0" indent="-482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zh-TW" sz="4000"/>
              <a:t>我觉得有些网购的东西不用____包装也没关系。</a:t>
            </a:r>
            <a:endParaRPr sz="4000"/>
          </a:p>
          <a:p>
            <a:pPr marL="457200" lvl="0" indent="-482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zh-TW" sz="4000"/>
              <a:t>部分青年旅舍的____很脏，好像从来没有打扫过一样。</a:t>
            </a:r>
            <a:endParaRPr sz="4000"/>
          </a:p>
          <a:p>
            <a:pPr marL="457200" lvl="0" indent="-482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zh-TW" sz="4000"/>
              <a:t>你们有什么东西是一定不会____掉的？</a:t>
            </a:r>
            <a:endParaRPr sz="4000"/>
          </a:p>
          <a:p>
            <a:pPr marL="457200" lvl="0" indent="-482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zh-TW" sz="4000"/>
              <a:t>我朋友经常说我走路的____很快。</a:t>
            </a:r>
            <a:endParaRPr sz="4000"/>
          </a:p>
          <a:p>
            <a:pPr marL="457200" lvl="0" indent="-482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zh-TW" sz="4000"/>
              <a:t>____，我现在不方便回应你的问题。</a:t>
            </a:r>
            <a:endParaRPr sz="4000"/>
          </a:p>
          <a:p>
            <a:pPr marL="457200" lvl="0" indent="-482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zh-TW" sz="4000"/>
              <a:t>我不喜欢厨房____兮兮的，所以我一做完饭就会洗锅子。</a:t>
            </a:r>
            <a:endParaRPr sz="4000"/>
          </a:p>
          <a:p>
            <a:pPr marL="457200" lvl="0" indent="-482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zh-TW" sz="4000"/>
              <a:t>那是一间____房子，房子里的人都搬走了。</a:t>
            </a:r>
            <a:endParaRPr sz="400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2c448b7f3ea_0_12"/>
          <p:cNvSpPr txBox="1">
            <a:spLocks noGrp="1"/>
          </p:cNvSpPr>
          <p:nvPr>
            <p:ph type="ctrTitle"/>
          </p:nvPr>
        </p:nvSpPr>
        <p:spPr>
          <a:xfrm>
            <a:off x="1524000" y="315301"/>
            <a:ext cx="9144000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 sz="4000"/>
              <a:t>够</a:t>
            </a:r>
            <a:endParaRPr sz="4000"/>
          </a:p>
        </p:txBody>
      </p:sp>
      <p:pic>
        <p:nvPicPr>
          <p:cNvPr id="676" name="Google Shape;676;g2c448b7f3ea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0675" y="1550412"/>
            <a:ext cx="5470651" cy="3757175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g2c448b7f3ea_0_12"/>
          <p:cNvSpPr txBox="1">
            <a:spLocks noGrp="1"/>
          </p:cNvSpPr>
          <p:nvPr>
            <p:ph type="ctrTitle"/>
          </p:nvPr>
        </p:nvSpPr>
        <p:spPr>
          <a:xfrm>
            <a:off x="1524000" y="5807101"/>
            <a:ext cx="9144000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 sz="4000"/>
              <a:t>你们觉得这瓶酒够喝吗？</a:t>
            </a:r>
            <a:endParaRPr sz="400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2c448b7f3ea_0_42"/>
          <p:cNvSpPr txBox="1">
            <a:spLocks noGrp="1"/>
          </p:cNvSpPr>
          <p:nvPr>
            <p:ph type="ctrTitle"/>
          </p:nvPr>
        </p:nvSpPr>
        <p:spPr>
          <a:xfrm>
            <a:off x="1524000" y="315301"/>
            <a:ext cx="9144000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 sz="4000"/>
              <a:t>以...V</a:t>
            </a:r>
            <a:endParaRPr sz="4000"/>
          </a:p>
        </p:txBody>
      </p:sp>
      <p:sp>
        <p:nvSpPr>
          <p:cNvPr id="683" name="Google Shape;683;g2c448b7f3ea_0_42"/>
          <p:cNvSpPr txBox="1">
            <a:spLocks noGrp="1"/>
          </p:cNvSpPr>
          <p:nvPr>
            <p:ph type="ctrTitle"/>
          </p:nvPr>
        </p:nvSpPr>
        <p:spPr>
          <a:xfrm>
            <a:off x="762000" y="4020025"/>
            <a:ext cx="10668000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 sz="4000"/>
              <a:t>你们现在又</a:t>
            </a:r>
            <a:r>
              <a:rPr lang="zh-TW" sz="4000">
                <a:highlight>
                  <a:srgbClr val="FFFF00"/>
                </a:highlight>
              </a:rPr>
              <a:t>以</a:t>
            </a:r>
            <a:r>
              <a:rPr lang="zh-TW" sz="4000"/>
              <a:t>怎样的态度看待大学生活？</a:t>
            </a:r>
            <a:endParaRPr sz="4000"/>
          </a:p>
        </p:txBody>
      </p:sp>
      <p:sp>
        <p:nvSpPr>
          <p:cNvPr id="684" name="Google Shape;684;g2c448b7f3ea_0_42"/>
          <p:cNvSpPr txBox="1">
            <a:spLocks noGrp="1"/>
          </p:cNvSpPr>
          <p:nvPr>
            <p:ph type="ctrTitle"/>
          </p:nvPr>
        </p:nvSpPr>
        <p:spPr>
          <a:xfrm>
            <a:off x="762000" y="2167663"/>
            <a:ext cx="10668000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 sz="4000"/>
              <a:t>你们一开始</a:t>
            </a:r>
            <a:r>
              <a:rPr lang="zh-TW" sz="4000">
                <a:highlight>
                  <a:srgbClr val="FFFF00"/>
                </a:highlight>
              </a:rPr>
              <a:t>以</a:t>
            </a:r>
            <a:r>
              <a:rPr lang="zh-TW" sz="4000"/>
              <a:t>怎样的态度看待大学生活？</a:t>
            </a:r>
            <a:endParaRPr sz="400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2c448b7f3ea_0_75"/>
          <p:cNvSpPr txBox="1">
            <a:spLocks noGrp="1"/>
          </p:cNvSpPr>
          <p:nvPr>
            <p:ph type="ctrTitle"/>
          </p:nvPr>
        </p:nvSpPr>
        <p:spPr>
          <a:xfrm>
            <a:off x="1524000" y="315301"/>
            <a:ext cx="9144000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 sz="4000"/>
              <a:t>以...为...</a:t>
            </a:r>
            <a:endParaRPr sz="4000"/>
          </a:p>
        </p:txBody>
      </p:sp>
      <p:sp>
        <p:nvSpPr>
          <p:cNvPr id="690" name="Google Shape;690;g2c448b7f3ea_0_75"/>
          <p:cNvSpPr txBox="1">
            <a:spLocks noGrp="1"/>
          </p:cNvSpPr>
          <p:nvPr>
            <p:ph type="ctrTitle"/>
          </p:nvPr>
        </p:nvSpPr>
        <p:spPr>
          <a:xfrm>
            <a:off x="1524000" y="1515001"/>
            <a:ext cx="9144000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 sz="4000"/>
              <a:t>你们</a:t>
            </a:r>
            <a:r>
              <a:rPr lang="zh-TW" sz="4000">
                <a:highlight>
                  <a:srgbClr val="FFFF00"/>
                </a:highlight>
              </a:rPr>
              <a:t>以</a:t>
            </a:r>
            <a:r>
              <a:rPr lang="zh-TW" sz="4000"/>
              <a:t>什么</a:t>
            </a:r>
            <a:r>
              <a:rPr lang="zh-TW" sz="4000">
                <a:highlight>
                  <a:srgbClr val="FFFF00"/>
                </a:highlight>
              </a:rPr>
              <a:t>为</a:t>
            </a:r>
            <a:r>
              <a:rPr lang="zh-TW" sz="4000"/>
              <a:t>择偶标准？</a:t>
            </a:r>
            <a:endParaRPr sz="4000"/>
          </a:p>
        </p:txBody>
      </p:sp>
      <p:sp>
        <p:nvSpPr>
          <p:cNvPr id="691" name="Google Shape;691;g2c448b7f3ea_0_75"/>
          <p:cNvSpPr txBox="1">
            <a:spLocks noGrp="1"/>
          </p:cNvSpPr>
          <p:nvPr>
            <p:ph type="ctrTitle"/>
          </p:nvPr>
        </p:nvSpPr>
        <p:spPr>
          <a:xfrm>
            <a:off x="1524000" y="2714699"/>
            <a:ext cx="9144000" cy="14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 sz="4000" u="sng">
                <a:solidFill>
                  <a:schemeClr val="hlink"/>
                </a:solidFill>
                <a:hlinkClick r:id="rId3"/>
              </a:rPr>
              <a:t>校园里女生都喜欢什么类型的男生？</a:t>
            </a:r>
            <a:endParaRPr sz="40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 sz="4000" u="sng">
                <a:solidFill>
                  <a:schemeClr val="hlink"/>
                </a:solidFill>
                <a:hlinkClick r:id="rId3"/>
              </a:rPr>
              <a:t>择偶标准大揭秘！</a:t>
            </a:r>
            <a:endParaRPr sz="400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2c448b7f3ea_0_53"/>
          <p:cNvSpPr txBox="1">
            <a:spLocks noGrp="1"/>
          </p:cNvSpPr>
          <p:nvPr>
            <p:ph type="ctrTitle"/>
          </p:nvPr>
        </p:nvSpPr>
        <p:spPr>
          <a:xfrm>
            <a:off x="1524000" y="315301"/>
            <a:ext cx="9144000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 sz="4000"/>
              <a:t>以...为...</a:t>
            </a:r>
            <a:endParaRPr sz="4000"/>
          </a:p>
        </p:txBody>
      </p:sp>
      <p:sp>
        <p:nvSpPr>
          <p:cNvPr id="697" name="Google Shape;697;g2c448b7f3ea_0_53"/>
          <p:cNvSpPr txBox="1">
            <a:spLocks noGrp="1"/>
          </p:cNvSpPr>
          <p:nvPr>
            <p:ph type="ctrTitle"/>
          </p:nvPr>
        </p:nvSpPr>
        <p:spPr>
          <a:xfrm>
            <a:off x="1524000" y="1248801"/>
            <a:ext cx="9144000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 sz="4000"/>
              <a:t>你们</a:t>
            </a:r>
            <a:r>
              <a:rPr lang="zh-TW" sz="4000">
                <a:highlight>
                  <a:srgbClr val="FFFF00"/>
                </a:highlight>
              </a:rPr>
              <a:t>以</a:t>
            </a:r>
            <a:r>
              <a:rPr lang="zh-TW" sz="4000"/>
              <a:t>什么</a:t>
            </a:r>
            <a:r>
              <a:rPr lang="zh-TW" sz="4000">
                <a:highlight>
                  <a:srgbClr val="FFFF00"/>
                </a:highlight>
              </a:rPr>
              <a:t>为</a:t>
            </a:r>
            <a:r>
              <a:rPr lang="zh-TW" sz="4000"/>
              <a:t>代步工具？</a:t>
            </a:r>
            <a:endParaRPr sz="4000"/>
          </a:p>
        </p:txBody>
      </p:sp>
      <p:pic>
        <p:nvPicPr>
          <p:cNvPr id="698" name="Google Shape;698;g2c448b7f3ea_0_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075" y="2182300"/>
            <a:ext cx="3775326" cy="251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g2c448b7f3ea_0_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6750" y="2182300"/>
            <a:ext cx="3635486" cy="251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g2c448b7f3ea_0_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50575" y="2182300"/>
            <a:ext cx="2516874" cy="2516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g2c448b7f3ea_0_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29086" y="4897074"/>
            <a:ext cx="2994079" cy="185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g2c448b7f3ea_0_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91586" y="4897074"/>
            <a:ext cx="2263768" cy="1854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2c448b7f3ea_0_64"/>
          <p:cNvSpPr txBox="1">
            <a:spLocks noGrp="1"/>
          </p:cNvSpPr>
          <p:nvPr>
            <p:ph type="ctrTitle"/>
          </p:nvPr>
        </p:nvSpPr>
        <p:spPr>
          <a:xfrm>
            <a:off x="1524000" y="315301"/>
            <a:ext cx="9144000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 sz="4000"/>
              <a:t>…，以...</a:t>
            </a:r>
            <a:endParaRPr sz="4000"/>
          </a:p>
        </p:txBody>
      </p:sp>
      <p:sp>
        <p:nvSpPr>
          <p:cNvPr id="708" name="Google Shape;708;g2c448b7f3ea_0_64"/>
          <p:cNvSpPr txBox="1">
            <a:spLocks noGrp="1"/>
          </p:cNvSpPr>
          <p:nvPr>
            <p:ph type="ctrTitle"/>
          </p:nvPr>
        </p:nvSpPr>
        <p:spPr>
          <a:xfrm>
            <a:off x="762000" y="2309250"/>
            <a:ext cx="10668000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 sz="4000"/>
              <a:t>你们做课堂报告时会怎样吸引观众的眼球？</a:t>
            </a:r>
            <a:endParaRPr sz="4000"/>
          </a:p>
        </p:txBody>
      </p:sp>
      <p:sp>
        <p:nvSpPr>
          <p:cNvPr id="709" name="Google Shape;709;g2c448b7f3ea_0_64"/>
          <p:cNvSpPr txBox="1">
            <a:spLocks noGrp="1"/>
          </p:cNvSpPr>
          <p:nvPr>
            <p:ph type="ctrTitle"/>
          </p:nvPr>
        </p:nvSpPr>
        <p:spPr>
          <a:xfrm>
            <a:off x="762000" y="4303200"/>
            <a:ext cx="10668000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zh-TW" sz="4000"/>
              <a:t>我做课堂报告时会____，</a:t>
            </a:r>
            <a:r>
              <a:rPr lang="zh-TW" sz="4000">
                <a:highlight>
                  <a:srgbClr val="FFFF00"/>
                </a:highlight>
              </a:rPr>
              <a:t>以</a:t>
            </a:r>
            <a:r>
              <a:rPr lang="zh-TW" sz="4000"/>
              <a:t>吸引观众的眼球？</a:t>
            </a:r>
            <a:endParaRPr sz="400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8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地球</a:t>
            </a:r>
            <a:r>
              <a:rPr lang="zh-TW"/>
              <a:t> n.</a:t>
            </a:r>
            <a:endParaRPr/>
          </a:p>
        </p:txBody>
      </p:sp>
      <p:sp>
        <p:nvSpPr>
          <p:cNvPr id="715" name="Google Shape;715;p8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我们要减少砍伐树木，以保护我们居住的</a:t>
            </a:r>
            <a:r>
              <a:rPr lang="zh-TW">
                <a:highlight>
                  <a:srgbClr val="FFFF00"/>
                </a:highlight>
              </a:rPr>
              <a:t>地球</a:t>
            </a:r>
            <a:r>
              <a:rPr lang="zh-TW"/>
              <a:t>。</a:t>
            </a:r>
            <a:endParaRPr/>
          </a:p>
        </p:txBody>
      </p:sp>
      <p:pic>
        <p:nvPicPr>
          <p:cNvPr id="716" name="Google Shape;716;p85" descr="卡通保护地球插画矢量素材 插免费下载 - 觅知网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20552" y="2506661"/>
            <a:ext cx="4150895" cy="4150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地球</a:t>
            </a:r>
            <a:r>
              <a:rPr lang="zh-TW"/>
              <a:t> n.</a:t>
            </a:r>
            <a:endParaRPr/>
          </a:p>
        </p:txBody>
      </p:sp>
      <p:sp>
        <p:nvSpPr>
          <p:cNvPr id="722" name="Google Shape;722;p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听说外星人要入侵</a:t>
            </a:r>
            <a:r>
              <a:rPr lang="zh-TW">
                <a:highlight>
                  <a:srgbClr val="FFFF00"/>
                </a:highlight>
              </a:rPr>
              <a:t>地球</a:t>
            </a:r>
            <a:r>
              <a:rPr lang="zh-TW"/>
              <a:t>了！</a:t>
            </a:r>
            <a:endParaRPr/>
          </a:p>
        </p:txBody>
      </p:sp>
      <p:pic>
        <p:nvPicPr>
          <p:cNvPr id="723" name="Google Shape;723;p86" descr="2022年外星人入侵地球是真的吗-2022年外星人会来到地球吗 - 见闻坊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8245" y="2469231"/>
            <a:ext cx="7115510" cy="41882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毛巾</a:t>
            </a:r>
            <a:r>
              <a:rPr lang="zh-TW"/>
              <a:t> n.	</a:t>
            </a:r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body" idx="1"/>
          </p:nvPr>
        </p:nvSpPr>
        <p:spPr>
          <a:xfrm>
            <a:off x="838200" y="1690689"/>
            <a:ext cx="10515600" cy="448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我不喜欢用饭店里的</a:t>
            </a:r>
            <a:r>
              <a:rPr lang="zh-TW" sz="2800">
                <a:highlight>
                  <a:srgbClr val="FFFF00"/>
                </a:highlight>
              </a:rPr>
              <a:t>毛巾</a:t>
            </a:r>
            <a:r>
              <a:rPr lang="zh-TW"/>
              <a:t>，因为我觉得那些</a:t>
            </a:r>
            <a:r>
              <a:rPr lang="zh-TW">
                <a:highlight>
                  <a:srgbClr val="FFFF00"/>
                </a:highlight>
              </a:rPr>
              <a:t>毛巾</a:t>
            </a:r>
            <a:r>
              <a:rPr lang="zh-TW"/>
              <a:t>很脏</a:t>
            </a:r>
            <a:r>
              <a:rPr lang="zh-TW" sz="2800"/>
              <a:t>。</a:t>
            </a:r>
            <a:endParaRPr sz="2800"/>
          </a:p>
        </p:txBody>
      </p:sp>
      <p:pic>
        <p:nvPicPr>
          <p:cNvPr id="144" name="Google Shape;144;p9" descr="一次性毛巾浴巾_乾濕兩用| MINI YANG｜ 熱蠟除毛首選品牌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33010" y="2290813"/>
            <a:ext cx="4567187" cy="4567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8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停</a:t>
            </a:r>
            <a:r>
              <a:rPr lang="zh-TW"/>
              <a:t> v.</a:t>
            </a:r>
            <a:endParaRPr/>
          </a:p>
        </p:txBody>
      </p:sp>
      <p:sp>
        <p:nvSpPr>
          <p:cNvPr id="729" name="Google Shape;729;p8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这部小说</a:t>
            </a:r>
            <a:r>
              <a:rPr lang="zh-TW" sz="2800"/>
              <a:t>快</a:t>
            </a:r>
            <a:r>
              <a:rPr lang="zh-TW"/>
              <a:t>要</a:t>
            </a:r>
            <a:r>
              <a:rPr lang="zh-TW" sz="2800"/>
              <a:t>结局的时候，</a:t>
            </a:r>
            <a:r>
              <a:rPr lang="zh-TW"/>
              <a:t>作者</a:t>
            </a:r>
            <a:r>
              <a:rPr lang="zh-TW" sz="2800"/>
              <a:t>突然</a:t>
            </a:r>
            <a:r>
              <a:rPr lang="zh-TW"/>
              <a:t>宣布</a:t>
            </a:r>
            <a:r>
              <a:rPr lang="zh-TW" sz="2800">
                <a:highlight>
                  <a:srgbClr val="FFFF00"/>
                </a:highlight>
              </a:rPr>
              <a:t>停</a:t>
            </a:r>
            <a:r>
              <a:rPr lang="zh-TW" sz="2800"/>
              <a:t>笔了。</a:t>
            </a:r>
            <a:endParaRPr sz="2800"/>
          </a:p>
        </p:txBody>
      </p:sp>
      <p:pic>
        <p:nvPicPr>
          <p:cNvPr id="730" name="Google Shape;730;p87" descr="停笔图片大全,停笔设计素材,停笔模板下载,停笔图库_昵图网soso.nipic.co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10990" y="2415707"/>
            <a:ext cx="5570020" cy="4177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停</a:t>
            </a:r>
            <a:r>
              <a:rPr lang="zh-TW"/>
              <a:t> v.</a:t>
            </a:r>
            <a:endParaRPr/>
          </a:p>
        </p:txBody>
      </p:sp>
      <p:sp>
        <p:nvSpPr>
          <p:cNvPr id="736" name="Google Shape;736;p8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>
                <a:highlight>
                  <a:srgbClr val="FFFF00"/>
                </a:highlight>
              </a:rPr>
              <a:t>停</a:t>
            </a:r>
            <a:r>
              <a:rPr lang="zh-TW" sz="2800"/>
              <a:t>！别喝了！你喝太多了！</a:t>
            </a:r>
            <a:endParaRPr sz="2800"/>
          </a:p>
        </p:txBody>
      </p:sp>
      <p:pic>
        <p:nvPicPr>
          <p:cNvPr id="737" name="Google Shape;737;p88" descr="停一下斗图表情包-表情ifjvpj-爱斗图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2600" y="2478382"/>
            <a:ext cx="4221480" cy="4221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88" descr="研究：喝酒對健康未必有益甚至有害| 飲酒| 社會經濟| 地位| 大紀元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74080" y="2809444"/>
            <a:ext cx="57150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8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停</a:t>
            </a:r>
            <a:r>
              <a:rPr lang="zh-TW"/>
              <a:t> v.</a:t>
            </a:r>
            <a:endParaRPr/>
          </a:p>
        </p:txBody>
      </p:sp>
      <p:sp>
        <p:nvSpPr>
          <p:cNvPr id="745" name="Google Shape;745;p8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如果你们</a:t>
            </a:r>
            <a:r>
              <a:rPr lang="zh-TW"/>
              <a:t>住</a:t>
            </a:r>
            <a:r>
              <a:rPr lang="zh-TW" sz="2800"/>
              <a:t>的旅馆突然</a:t>
            </a:r>
            <a:r>
              <a:rPr lang="zh-TW" sz="2800">
                <a:highlight>
                  <a:srgbClr val="FFFF00"/>
                </a:highlight>
              </a:rPr>
              <a:t>停</a:t>
            </a:r>
            <a:r>
              <a:rPr lang="zh-TW" sz="2800"/>
              <a:t>电</a:t>
            </a:r>
            <a:r>
              <a:rPr lang="zh-TW"/>
              <a:t>或者</a:t>
            </a:r>
            <a:r>
              <a:rPr lang="zh-TW" sz="2800">
                <a:highlight>
                  <a:srgbClr val="FFFF00"/>
                </a:highlight>
              </a:rPr>
              <a:t>停</a:t>
            </a:r>
            <a:r>
              <a:rPr lang="zh-TW" sz="2800"/>
              <a:t>水，</a:t>
            </a:r>
            <a:r>
              <a:rPr lang="zh-TW"/>
              <a:t>怎么办？</a:t>
            </a:r>
            <a:endParaRPr sz="2800"/>
          </a:p>
        </p:txBody>
      </p:sp>
      <p:pic>
        <p:nvPicPr>
          <p:cNvPr id="746" name="Google Shape;746;p89" descr="停電でマンションが「断水」！水が出なくなる理由と対応策、やっておきたい備えとは | ママスタセレクト - Part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10151" y="2378410"/>
            <a:ext cx="6171698" cy="41144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9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得意</a:t>
            </a:r>
            <a:r>
              <a:rPr lang="zh-TW"/>
              <a:t> adj.</a:t>
            </a:r>
            <a:endParaRPr/>
          </a:p>
        </p:txBody>
      </p:sp>
      <p:sp>
        <p:nvSpPr>
          <p:cNvPr id="752" name="Google Shape;752;p9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</a:t>
            </a:r>
            <a:r>
              <a:rPr lang="zh-TW"/>
              <a:t>成功为餐厅招揽了不少客人，现在</a:t>
            </a:r>
            <a:r>
              <a:rPr lang="zh-TW" sz="2800">
                <a:highlight>
                  <a:srgbClr val="FFFF00"/>
                </a:highlight>
              </a:rPr>
              <a:t>得意</a:t>
            </a:r>
            <a:r>
              <a:rPr lang="zh-TW"/>
              <a:t>得像中了彩票一样</a:t>
            </a:r>
            <a:r>
              <a:rPr lang="zh-TW" sz="2800"/>
              <a:t>。</a:t>
            </a:r>
            <a:endParaRPr sz="2800"/>
          </a:p>
        </p:txBody>
      </p:sp>
      <p:pic>
        <p:nvPicPr>
          <p:cNvPr id="753" name="Google Shape;753;p90" descr="σ(' '〃) ﾝ-...不要太得意哦！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3668" y="4725959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90" descr="在屋頂野餐、到鄰居家做手工藝，這家飯店讓客人變成當地人，氣走Airbnb。這是它教我們的3個服務客戶的技巧| 創新拿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5207" y="2577755"/>
            <a:ext cx="6833755" cy="4296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9" name="Google Shape;759;p91" descr="得意图片-得意模板图片在线制作-图司机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2825" y="2038125"/>
            <a:ext cx="4759902" cy="4759902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得意</a:t>
            </a:r>
            <a:r>
              <a:rPr lang="zh-TW"/>
              <a:t> adj.</a:t>
            </a:r>
            <a:endParaRPr/>
          </a:p>
        </p:txBody>
      </p:sp>
      <p:sp>
        <p:nvSpPr>
          <p:cNvPr id="761" name="Google Shape;761;p9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</a:t>
            </a:r>
            <a:r>
              <a:rPr lang="zh-TW"/>
              <a:t>帮老板解决了一个难题，然后</a:t>
            </a:r>
            <a:r>
              <a:rPr lang="zh-TW" sz="2800">
                <a:highlight>
                  <a:srgbClr val="FFFF00"/>
                </a:highlight>
              </a:rPr>
              <a:t>得意</a:t>
            </a:r>
            <a:r>
              <a:rPr lang="zh-TW" sz="2800"/>
              <a:t>地说</a:t>
            </a:r>
            <a:r>
              <a:rPr lang="zh-TW"/>
              <a:t>：</a:t>
            </a:r>
            <a:r>
              <a:rPr lang="zh-TW" sz="2800"/>
              <a:t>「</a:t>
            </a:r>
            <a:r>
              <a:rPr lang="zh-TW"/>
              <a:t>你看，这</a:t>
            </a:r>
            <a:r>
              <a:rPr lang="zh-TW" sz="2800"/>
              <a:t>还得是我来！」</a:t>
            </a:r>
            <a:endParaRPr sz="280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9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得意</a:t>
            </a:r>
            <a:r>
              <a:rPr lang="zh-TW"/>
              <a:t> adj.</a:t>
            </a:r>
            <a:endParaRPr/>
          </a:p>
        </p:txBody>
      </p:sp>
      <p:sp>
        <p:nvSpPr>
          <p:cNvPr id="767" name="Google Shape;767;p9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</a:t>
            </a:r>
            <a:r>
              <a:rPr lang="zh-TW"/>
              <a:t>帮弟弟组装</a:t>
            </a:r>
            <a:r>
              <a:rPr lang="zh-TW" sz="2800"/>
              <a:t>完了这个</a:t>
            </a:r>
            <a:r>
              <a:rPr lang="zh-TW"/>
              <a:t>复杂</a:t>
            </a:r>
            <a:r>
              <a:rPr lang="zh-TW" sz="2800"/>
              <a:t>的</a:t>
            </a:r>
            <a:r>
              <a:rPr lang="zh-TW"/>
              <a:t>飞机</a:t>
            </a:r>
            <a:r>
              <a:rPr lang="zh-TW" sz="2800"/>
              <a:t>模型，</a:t>
            </a:r>
            <a:r>
              <a:rPr lang="zh-TW"/>
              <a:t>现在</a:t>
            </a:r>
            <a:r>
              <a:rPr lang="zh-TW" sz="2800"/>
              <a:t>他</a:t>
            </a:r>
            <a:r>
              <a:rPr lang="zh-TW" sz="2800">
                <a:highlight>
                  <a:srgbClr val="FFFF00"/>
                </a:highlight>
              </a:rPr>
              <a:t>得意</a:t>
            </a:r>
            <a:r>
              <a:rPr lang="zh-TW"/>
              <a:t>得很</a:t>
            </a:r>
            <a:r>
              <a:rPr lang="zh-TW" sz="2800"/>
              <a:t>。</a:t>
            </a:r>
            <a:endParaRPr sz="2800"/>
          </a:p>
        </p:txBody>
      </p:sp>
      <p:pic>
        <p:nvPicPr>
          <p:cNvPr id="768" name="Google Shape;768;p92" descr="模型作品集(五)重裝雷霆撼東瀛~1:48 P-47N雷霆(THUNDERBOLT)式戰鬥機(5). @ ALFRED的生活記錄@@~(請勿進入) ::  隨意窩Xuite日誌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3590" y="3083277"/>
            <a:ext cx="4762500" cy="357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16090" y="4234339"/>
            <a:ext cx="2998470" cy="2623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9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得意</a:t>
            </a:r>
            <a:r>
              <a:rPr lang="zh-TW"/>
              <a:t> adj.</a:t>
            </a:r>
            <a:endParaRPr/>
          </a:p>
        </p:txBody>
      </p:sp>
      <p:sp>
        <p:nvSpPr>
          <p:cNvPr id="775" name="Google Shape;775;p9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47283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/>
              <a:t>你们做过什么让你们现在还觉得非常</a:t>
            </a:r>
            <a:r>
              <a:rPr lang="zh-TW" sz="2800">
                <a:highlight>
                  <a:srgbClr val="FFFF00"/>
                </a:highlight>
              </a:rPr>
              <a:t>得意</a:t>
            </a:r>
            <a:r>
              <a:rPr lang="zh-TW"/>
              <a:t>的事情</a:t>
            </a:r>
            <a:r>
              <a:rPr lang="zh-TW" sz="2800"/>
              <a:t>？</a:t>
            </a:r>
            <a:endParaRPr sz="2800"/>
          </a:p>
        </p:txBody>
      </p:sp>
      <p:pic>
        <p:nvPicPr>
          <p:cNvPr id="776" name="Google Shape;776;p93" descr="装逼，传授功力，得意_表情图库_速排小蚂蚁编辑器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6611" y="365125"/>
            <a:ext cx="6416842" cy="6416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9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目的</a:t>
            </a:r>
            <a:r>
              <a:rPr lang="zh-TW"/>
              <a:t> n.</a:t>
            </a:r>
            <a:endParaRPr/>
          </a:p>
        </p:txBody>
      </p:sp>
      <p:sp>
        <p:nvSpPr>
          <p:cNvPr id="782" name="Google Shape;782;p9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他跟你</a:t>
            </a:r>
            <a:r>
              <a:rPr lang="zh-TW"/>
              <a:t>交往的</a:t>
            </a:r>
            <a:r>
              <a:rPr lang="zh-TW" sz="2800">
                <a:highlight>
                  <a:srgbClr val="FFFF00"/>
                </a:highlight>
              </a:rPr>
              <a:t>目的</a:t>
            </a:r>
            <a:r>
              <a:rPr lang="zh-TW"/>
              <a:t>只</a:t>
            </a:r>
            <a:r>
              <a:rPr lang="zh-TW" sz="2800"/>
              <a:t>是为了你的钱，小心点</a:t>
            </a:r>
            <a:r>
              <a:rPr lang="zh-TW"/>
              <a:t>儿！</a:t>
            </a:r>
            <a:endParaRPr sz="2800"/>
          </a:p>
        </p:txBody>
      </p:sp>
      <p:pic>
        <p:nvPicPr>
          <p:cNvPr id="783" name="Google Shape;783;p94" descr="說悄悄話|whisper|經理人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7660" y="2353553"/>
            <a:ext cx="6840220" cy="451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9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目的</a:t>
            </a:r>
            <a:r>
              <a:rPr lang="zh-TW"/>
              <a:t> n.</a:t>
            </a:r>
            <a:endParaRPr/>
          </a:p>
        </p:txBody>
      </p:sp>
      <p:sp>
        <p:nvSpPr>
          <p:cNvPr id="789" name="Google Shape;789;p9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很多节日</a:t>
            </a:r>
            <a:r>
              <a:rPr lang="zh-TW"/>
              <a:t>出现</a:t>
            </a:r>
            <a:r>
              <a:rPr lang="zh-TW" sz="2800"/>
              <a:t>的</a:t>
            </a:r>
            <a:r>
              <a:rPr lang="zh-TW" sz="2800">
                <a:highlight>
                  <a:srgbClr val="FFFF00"/>
                </a:highlight>
              </a:rPr>
              <a:t>目的</a:t>
            </a:r>
            <a:r>
              <a:rPr lang="zh-TW" sz="2800"/>
              <a:t>是</a:t>
            </a:r>
            <a:r>
              <a:rPr lang="zh-TW"/>
              <a:t>为了让</a:t>
            </a:r>
            <a:r>
              <a:rPr lang="zh-TW" sz="2800"/>
              <a:t>我们</a:t>
            </a:r>
            <a:r>
              <a:rPr lang="zh-TW"/>
              <a:t>记得</a:t>
            </a:r>
            <a:r>
              <a:rPr lang="zh-TW" sz="2800"/>
              <a:t>一些重要的</a:t>
            </a:r>
            <a:r>
              <a:rPr lang="zh-TW"/>
              <a:t>历史事件</a:t>
            </a:r>
            <a:r>
              <a:rPr lang="zh-TW" sz="2800"/>
              <a:t>。</a:t>
            </a:r>
            <a:endParaRPr sz="2800"/>
          </a:p>
        </p:txBody>
      </p:sp>
      <p:pic>
        <p:nvPicPr>
          <p:cNvPr id="790" name="Google Shape;790;p95" descr="國際婦女節女力覺醒，Facebook 看台灣職場女性挑戰與成就- INSID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7977" y="3083277"/>
            <a:ext cx="6953250" cy="362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9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zh-TW" b="1" u="sng"/>
              <a:t>目的</a:t>
            </a:r>
            <a:r>
              <a:rPr lang="zh-TW"/>
              <a:t> n.</a:t>
            </a:r>
            <a:endParaRPr/>
          </a:p>
        </p:txBody>
      </p:sp>
      <p:sp>
        <p:nvSpPr>
          <p:cNvPr id="796" name="Google Shape;796;p9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 sz="2800"/>
              <a:t>对你来说，</a:t>
            </a:r>
            <a:r>
              <a:rPr lang="zh-TW"/>
              <a:t>学中文</a:t>
            </a:r>
            <a:r>
              <a:rPr lang="zh-TW" sz="2800"/>
              <a:t>的</a:t>
            </a:r>
            <a:r>
              <a:rPr lang="zh-TW" sz="2800">
                <a:highlight>
                  <a:srgbClr val="FFFF00"/>
                </a:highlight>
              </a:rPr>
              <a:t>目的</a:t>
            </a:r>
            <a:r>
              <a:rPr lang="zh-TW" sz="2800"/>
              <a:t>是什么呢</a:t>
            </a:r>
            <a:r>
              <a:rPr lang="zh-TW"/>
              <a:t>？</a:t>
            </a:r>
            <a:endParaRPr sz="2800"/>
          </a:p>
        </p:txBody>
      </p:sp>
      <p:pic>
        <p:nvPicPr>
          <p:cNvPr id="797" name="Google Shape;797;p96" descr="设计师们的工作照|摄影|人文/纪实摄影|极味TOPTASTE - 原创作品 - 站酷 (ZCOOL)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32497" y="2421354"/>
            <a:ext cx="6527006" cy="4351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4275</Words>
  <Application>Microsoft Macintosh PowerPoint</Application>
  <PresentationFormat>Widescreen</PresentationFormat>
  <Paragraphs>467</Paragraphs>
  <Slides>153</Slides>
  <Notes>153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153</vt:i4>
      </vt:variant>
    </vt:vector>
  </HeadingPairs>
  <TitlesOfParts>
    <vt:vector size="158" baseType="lpstr">
      <vt:lpstr>PMingLiu</vt:lpstr>
      <vt:lpstr>Arial</vt:lpstr>
      <vt:lpstr>Play</vt:lpstr>
      <vt:lpstr>Microsoft Yahei</vt:lpstr>
      <vt:lpstr>Office 佈景主題</vt:lpstr>
      <vt:lpstr>3/12</vt:lpstr>
      <vt:lpstr>L14</vt:lpstr>
      <vt:lpstr>“环保”是什么意思？ 我们为什么要环保？ （不环保会造成什么后果？）</vt:lpstr>
      <vt:lpstr>你知道怎么做环保吗？</vt:lpstr>
      <vt:lpstr>你参加过哪些关于环保的活动？</vt:lpstr>
      <vt:lpstr>出差 v.</vt:lpstr>
      <vt:lpstr>出差 v.</vt:lpstr>
      <vt:lpstr>出差 v.</vt:lpstr>
      <vt:lpstr>毛巾 n. </vt:lpstr>
      <vt:lpstr>毛巾 n. </vt:lpstr>
      <vt:lpstr>牙膏 n</vt:lpstr>
      <vt:lpstr>牙膏 n</vt:lpstr>
      <vt:lpstr>盥洗(guàn xǐ)用品</vt:lpstr>
      <vt:lpstr>重 adj.</vt:lpstr>
      <vt:lpstr>重 adj.</vt:lpstr>
      <vt:lpstr>重 adj.</vt:lpstr>
      <vt:lpstr>行(xíng) v.</vt:lpstr>
      <vt:lpstr>行(xíng) v.</vt:lpstr>
      <vt:lpstr>行(xíng) v.</vt:lpstr>
      <vt:lpstr>省 v. shěng</vt:lpstr>
      <vt:lpstr>省 v. shěng</vt:lpstr>
      <vt:lpstr>省 v. xǐng</vt:lpstr>
      <vt:lpstr>省 v. shěng</vt:lpstr>
      <vt:lpstr>污染 v.</vt:lpstr>
      <vt:lpstr>污染 v.</vt:lpstr>
      <vt:lpstr>污染 v.</vt:lpstr>
      <vt:lpstr>出差 / 毛巾 / 牙膏 / 重 / 行 / 省 / 污染</vt:lpstr>
      <vt:lpstr>卫生间 n.</vt:lpstr>
      <vt:lpstr>旅馆 vs 宾馆 vs 酒店 vs 民宿</vt:lpstr>
      <vt:lpstr>够 v./adv.</vt:lpstr>
      <vt:lpstr>够 v./adv.</vt:lpstr>
      <vt:lpstr>够 v./adv.</vt:lpstr>
      <vt:lpstr>够 v./adv.</vt:lpstr>
      <vt:lpstr>够 v./adv.</vt:lpstr>
      <vt:lpstr>够 v./adv.</vt:lpstr>
      <vt:lpstr>够 v./adv.</vt:lpstr>
      <vt:lpstr>够 v./adv.</vt:lpstr>
      <vt:lpstr>够 v./adv.</vt:lpstr>
      <vt:lpstr>3/13</vt:lpstr>
      <vt:lpstr>PowerPoint Presentation</vt:lpstr>
      <vt:lpstr>脏 adj.</vt:lpstr>
      <vt:lpstr>脏 adj.</vt:lpstr>
      <vt:lpstr>脏 adj.</vt:lpstr>
      <vt:lpstr>抱歉 v.</vt:lpstr>
      <vt:lpstr>抱歉 v.</vt:lpstr>
      <vt:lpstr>抱歉 v.</vt:lpstr>
      <vt:lpstr>抱歉/道歉/对不起/不好意思</vt:lpstr>
      <vt:lpstr>抱歉 / 道歉 / 不好意思 / 对不起</vt:lpstr>
      <vt:lpstr>空 adj.</vt:lpstr>
      <vt:lpstr>空 adj.</vt:lpstr>
      <vt:lpstr>空 adj.</vt:lpstr>
      <vt:lpstr>PowerPoint Presentation</vt:lpstr>
      <vt:lpstr>盒子 n.</vt:lpstr>
      <vt:lpstr>盒子 n.</vt:lpstr>
      <vt:lpstr>垃圾桶 n.</vt:lpstr>
      <vt:lpstr>丢 v.</vt:lpstr>
      <vt:lpstr>丢 v.</vt:lpstr>
      <vt:lpstr>丢 v.</vt:lpstr>
      <vt:lpstr>丢 v.</vt:lpstr>
      <vt:lpstr>丢 v.</vt:lpstr>
      <vt:lpstr>扔 v.</vt:lpstr>
      <vt:lpstr>扔 v.</vt:lpstr>
      <vt:lpstr>扔 v.</vt:lpstr>
      <vt:lpstr>以 prep.</vt:lpstr>
      <vt:lpstr>(prep.)以…V.：用、拿</vt:lpstr>
      <vt:lpstr>(prep.)以…V.：用、拿</vt:lpstr>
      <vt:lpstr>(prep.)以…V.：用、拿</vt:lpstr>
      <vt:lpstr>(prep.)以…V.：用、拿</vt:lpstr>
      <vt:lpstr>以A为B：把A作为B/认为A是B</vt:lpstr>
      <vt:lpstr>以A为B：把A作为B/认为A是B</vt:lpstr>
      <vt:lpstr>以A为B：把A作为B/认为A是B</vt:lpstr>
      <vt:lpstr>以A为B：把A作为B/认为A是B</vt:lpstr>
      <vt:lpstr>以A为B：把A作为B/认为A是B</vt:lpstr>
      <vt:lpstr>(conj.) A…，以B：用来/为的是</vt:lpstr>
      <vt:lpstr>(conj.) A…，以B：用来/为的是</vt:lpstr>
      <vt:lpstr>(conj.) A…，以B：用来/为的是</vt:lpstr>
      <vt:lpstr>(prep.)以…V.：用、拿              以…为…：把…作为…/认为…是… (conj.) 以：用来/为的是</vt:lpstr>
      <vt:lpstr>3/18</vt:lpstr>
      <vt:lpstr>速度 n.</vt:lpstr>
      <vt:lpstr>速度 n.</vt:lpstr>
      <vt:lpstr>速度 n.</vt:lpstr>
      <vt:lpstr>卫生间 / 脏 / 抱歉 / 空 / 盒子 / 扔 / 速度</vt:lpstr>
      <vt:lpstr>够</vt:lpstr>
      <vt:lpstr>以...V</vt:lpstr>
      <vt:lpstr>以...为...</vt:lpstr>
      <vt:lpstr>以...为...</vt:lpstr>
      <vt:lpstr>…，以...</vt:lpstr>
      <vt:lpstr>地球 n.</vt:lpstr>
      <vt:lpstr>地球 n.</vt:lpstr>
      <vt:lpstr>停 v.</vt:lpstr>
      <vt:lpstr>停 v.</vt:lpstr>
      <vt:lpstr>停 v.</vt:lpstr>
      <vt:lpstr>得意 adj.</vt:lpstr>
      <vt:lpstr>得意 adj.</vt:lpstr>
      <vt:lpstr>得意 adj.</vt:lpstr>
      <vt:lpstr>得意 adj.</vt:lpstr>
      <vt:lpstr>目的 n.</vt:lpstr>
      <vt:lpstr>目的 n.</vt:lpstr>
      <vt:lpstr>目的 n.</vt:lpstr>
      <vt:lpstr>暖 adj.</vt:lpstr>
      <vt:lpstr>暖 adj.</vt:lpstr>
      <vt:lpstr>暖 adj.</vt:lpstr>
      <vt:lpstr>既然 conj.</vt:lpstr>
      <vt:lpstr>既然 conj.</vt:lpstr>
      <vt:lpstr>既然 conj.</vt:lpstr>
      <vt:lpstr>既然 conj.</vt:lpstr>
      <vt:lpstr>既然 conj.</vt:lpstr>
      <vt:lpstr>地球 / 停 / 得意 / 目的 / 暖</vt:lpstr>
      <vt:lpstr>既然...，...</vt:lpstr>
      <vt:lpstr>既然...，...</vt:lpstr>
      <vt:lpstr>塑料袋 n.</vt:lpstr>
      <vt:lpstr>塑料袋 n.</vt:lpstr>
      <vt:lpstr>塑料袋 n.</vt:lpstr>
      <vt:lpstr>鼓励 v.</vt:lpstr>
      <vt:lpstr>鼓励 v.</vt:lpstr>
      <vt:lpstr>鼓励 v.</vt:lpstr>
      <vt:lpstr>拒绝 v.</vt:lpstr>
      <vt:lpstr>拒绝 v.</vt:lpstr>
      <vt:lpstr>拒绝 v.</vt:lpstr>
      <vt:lpstr>减少 v.</vt:lpstr>
      <vt:lpstr>减少 v.</vt:lpstr>
      <vt:lpstr>减少 v.</vt:lpstr>
      <vt:lpstr>数量 n.</vt:lpstr>
      <vt:lpstr>数量 n.</vt:lpstr>
      <vt:lpstr>于是 conj.</vt:lpstr>
      <vt:lpstr>于是 conj.</vt:lpstr>
      <vt:lpstr>于是 conj.</vt:lpstr>
      <vt:lpstr>于是 conj.</vt:lpstr>
      <vt:lpstr>于是 conj.</vt:lpstr>
      <vt:lpstr>于是 conj. 因此</vt:lpstr>
      <vt:lpstr>于是 conj. 因此</vt:lpstr>
      <vt:lpstr>PowerPoint Presentation</vt:lpstr>
      <vt:lpstr>塑料袋 / 鼓励 / 拒绝 / 减少 / 数量</vt:lpstr>
      <vt:lpstr>...，于是...</vt:lpstr>
      <vt:lpstr>...，于是...</vt:lpstr>
      <vt:lpstr>...，于是...</vt:lpstr>
      <vt:lpstr>温度 n.</vt:lpstr>
      <vt:lpstr>温度 n.</vt:lpstr>
      <vt:lpstr>温度 n.</vt:lpstr>
      <vt:lpstr>乘坐 v.</vt:lpstr>
      <vt:lpstr>乘坐 v.</vt:lpstr>
      <vt:lpstr>乘坐 v.</vt:lpstr>
      <vt:lpstr>美丽 adj.</vt:lpstr>
      <vt:lpstr>美丽 adj.</vt:lpstr>
      <vt:lpstr>美丽 adj. 漂亮 adj.</vt:lpstr>
      <vt:lpstr>美丽 adj. 漂亮 adj.</vt:lpstr>
      <vt:lpstr>什么的</vt:lpstr>
      <vt:lpstr>什么的</vt:lpstr>
      <vt:lpstr>什么的</vt:lpstr>
      <vt:lpstr>什么的</vt:lpstr>
      <vt:lpstr>什么的</vt:lpstr>
      <vt:lpstr>温度 / 乘坐 / 丢 / 垃圾桶 / 美丽</vt:lpstr>
      <vt:lpstr>作业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3/12</dc:title>
  <dc:creator>施鑫午</dc:creator>
  <cp:lastModifiedBy>FONG, Shuk Wa Sally [Student]</cp:lastModifiedBy>
  <cp:revision>1</cp:revision>
  <dcterms:created xsi:type="dcterms:W3CDTF">2024-03-08T15:21:34Z</dcterms:created>
  <dcterms:modified xsi:type="dcterms:W3CDTF">2024-03-21T11:23:10Z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0x010100BEB89AE9B726E84DBBBF69A881ED4B3A</vt:lpwstr>
  </property>
</Properties>
</file>