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</p:sldIdLst>
  <p:sldSz cx="12192000" cy="6858000"/>
  <p:notesSz cx="6858000" cy="9144000"/>
  <p:embeddedFontLst>
    <p:embeddedFont>
      <p:font typeface="Play" pitchFamily="2" charset="0"/>
      <p:regular r:id="rId109"/>
      <p:bold r:id="rId1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3" roundtripDataSignature="AMtx7mjJ0R4TGWy1R6faGe5enm8svJox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6409E2-10B2-48B6-A715-13E8C04B0C37}">
  <a:tblStyle styleId="{6B6409E2-10B2-48B6-A715-13E8C04B0C37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AD1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9"/>
  </p:normalViewPr>
  <p:slideViewPr>
    <p:cSldViewPr snapToGrid="0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customschemas.google.com/relationships/presentationmetadata" Target="meta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5" name="Google Shape;925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通过、借助、利用某种手段或方法来实现目的</a:t>
            </a:r>
            <a:endParaRPr/>
          </a:p>
        </p:txBody>
      </p:sp>
      <p:sp>
        <p:nvSpPr>
          <p:cNvPr id="926" name="Google Shape;926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100</a:t>
            </a:fld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c70f9fb789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2c70f9fb789_1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g2c70f9fb789_1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101</a:t>
            </a:fld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c70f9fb789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2c70f9fb789_1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g2c70f9fb789_1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102</a:t>
            </a:fld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2c70f9fb789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2c70f9fb789_1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g2c70f9fb789_1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103</a:t>
            </a:fld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2c70f9fb78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2c70f9fb789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g2c70f9fb789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104</a:t>
            </a:fld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2c70f9fb789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2c70f9fb789_1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g2c70f9fb789_1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105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c6735868a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c6735868a1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c6735868a1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c6735868a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c6735868a1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2c6735868a1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c6735868a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c6735868a1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2c6735868a1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6735868a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c6735868a1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c6735868a1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c6735868a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c6735868a1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c6735868a1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c6735868a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2c6735868a1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2c6735868a1_0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不能隨便</a:t>
            </a:r>
            <a:r>
              <a:rPr lang="zh-TW" b="1" u="sng"/>
              <a:t>對</a:t>
            </a:r>
            <a:r>
              <a:rPr lang="zh-TW"/>
              <a:t>老師</a:t>
            </a:r>
            <a:r>
              <a:rPr lang="zh-TW" b="1" u="sng"/>
              <a:t>進行批評</a:t>
            </a:r>
            <a:r>
              <a:rPr lang="zh-TW"/>
              <a:t>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主任</a:t>
            </a:r>
            <a:r>
              <a:rPr lang="zh-TW" b="1" u="sng"/>
              <a:t>對</a:t>
            </a:r>
            <a:r>
              <a:rPr lang="zh-TW"/>
              <a:t>這個企畫書</a:t>
            </a:r>
            <a:r>
              <a:rPr lang="zh-TW" b="1" u="sng"/>
              <a:t>進行批評</a:t>
            </a:r>
            <a:r>
              <a:rPr lang="zh-TW"/>
              <a:t>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c6735868a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g2c6735868a1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2c6735868a1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c6735868a1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2c6735868a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弹钢琴</a:t>
            </a:r>
            <a:br>
              <a:rPr lang="zh-TW"/>
            </a:br>
            <a:r>
              <a:rPr lang="zh-TW"/>
              <a:t>弄厕所</a:t>
            </a:r>
            <a:endParaRPr/>
          </a:p>
        </p:txBody>
      </p:sp>
      <p:sp>
        <p:nvSpPr>
          <p:cNvPr id="357" name="Google Shape;35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弹钢琴</a:t>
            </a:r>
            <a:endParaRPr/>
          </a:p>
        </p:txBody>
      </p:sp>
      <p:sp>
        <p:nvSpPr>
          <p:cNvPr id="367" name="Google Shape;36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弹钢琴</a:t>
            </a:r>
            <a:endParaRPr/>
          </a:p>
        </p:txBody>
      </p:sp>
      <p:sp>
        <p:nvSpPr>
          <p:cNvPr id="377" name="Google Shape;37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c6735868a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c6735868a1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2c6735868a1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c6735868a1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c6735868a1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2c6735868a1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8f99cf7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c8f99cf75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2c8f99cf75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要求或建议。这个词通常带有一定程度的权威性和责任感，暗示着接受嘱咐者需要尊重和遵守这些指示。</a:t>
            </a:r>
            <a:endParaRPr/>
          </a:p>
        </p:txBody>
      </p:sp>
      <p:sp>
        <p:nvSpPr>
          <p:cNvPr id="560" name="Google Shape;560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要求或建议。这个词通常带有一定程度的权威性和责任感，暗示着接受嘱咐者需要尊重和遵守这些指示。</a:t>
            </a:r>
            <a:endParaRPr/>
          </a:p>
        </p:txBody>
      </p:sp>
      <p:sp>
        <p:nvSpPr>
          <p:cNvPr id="569" name="Google Shape;56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要求或建议。这个词通常带有一定程度的权威性和责任感，暗示着接受嘱咐者需要尊重和遵守这些指示。</a:t>
            </a:r>
            <a:endParaRPr/>
          </a:p>
        </p:txBody>
      </p:sp>
      <p:sp>
        <p:nvSpPr>
          <p:cNvPr id="577" name="Google Shape;57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要求或建议。这个词通常带有一定程度的权威性和责任感，暗示着接受嘱咐者需要尊重和遵守这些指示。</a:t>
            </a:r>
            <a:endParaRPr/>
          </a:p>
        </p:txBody>
      </p:sp>
      <p:sp>
        <p:nvSpPr>
          <p:cNvPr id="587" name="Google Shape;58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要求或建议。这个词通常带有一定程度的权威性和责任感，暗示着接受嘱咐者需要尊重和遵守这些指示。</a:t>
            </a:r>
            <a:endParaRPr/>
          </a:p>
        </p:txBody>
      </p:sp>
      <p:sp>
        <p:nvSpPr>
          <p:cNvPr id="597" name="Google Shape;59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要求或建议。这个词通常带有一定程度的权威性和责任感，暗示着接受嘱咐者需要尊重和遵守这些指示。</a:t>
            </a:r>
            <a:endParaRPr/>
          </a:p>
        </p:txBody>
      </p:sp>
      <p:sp>
        <p:nvSpPr>
          <p:cNvPr id="607" name="Google Shape;607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要求或建议。这个词通常带有一定程度的权威性和责任感，暗示着接受嘱咐者需要尊重和遵守这些指示。</a:t>
            </a:r>
            <a:endParaRPr/>
          </a:p>
        </p:txBody>
      </p:sp>
      <p:sp>
        <p:nvSpPr>
          <p:cNvPr id="617" name="Google Shape;61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要求或建议。这个词通常带有一定程度的权威性和责任感，暗示着接受嘱咐者需要尊重和遵守这些指示。</a:t>
            </a:r>
            <a:endParaRPr/>
          </a:p>
        </p:txBody>
      </p:sp>
      <p:sp>
        <p:nvSpPr>
          <p:cNvPr id="627" name="Google Shape;627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要求或建议。这个词通常带有一定程度的权威性和责任感，暗示着接受嘱咐者需要尊重和遵守这些指示。</a:t>
            </a:r>
            <a:endParaRPr/>
          </a:p>
        </p:txBody>
      </p:sp>
      <p:sp>
        <p:nvSpPr>
          <p:cNvPr id="637" name="Google Shape;637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c6735868a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c6735868a1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2c6735868a1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67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c70f9fb789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2c70f9fb789_1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2c70f9fb789_1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c70f9fb789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c70f9fb789_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g2c70f9fb789_1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c3e60186602a8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c3e60186602a8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gc3e60186602a8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c70f9fb789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c70f9fb789_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2c70f9fb789_1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71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c70f9fb789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c70f9fb789_1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g2c70f9fb789_1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72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73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74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7" name="Google Shape;727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75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5" name="Google Shape;73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76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2" name="Google Shape;742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77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0" name="Google Shape;75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78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8" name="Google Shape;758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適合也可能不合適</a:t>
            </a:r>
            <a:endParaRPr/>
          </a:p>
        </p:txBody>
      </p:sp>
      <p:sp>
        <p:nvSpPr>
          <p:cNvPr id="759" name="Google Shape;759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80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81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6" name="Google Shape;786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82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83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詐騙：說假的話去騙你的錢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165</a:t>
            </a:r>
            <a:endParaRPr/>
          </a:p>
        </p:txBody>
      </p:sp>
      <p:sp>
        <p:nvSpPr>
          <p:cNvPr id="803" name="Google Shape;803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84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詐騙：說假的話去騙你的錢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165</a:t>
            </a:r>
            <a:endParaRPr/>
          </a:p>
        </p:txBody>
      </p:sp>
      <p:sp>
        <p:nvSpPr>
          <p:cNvPr id="813" name="Google Shape;813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85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1" name="Google Shape;821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詐騙：說假的話去騙你的錢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165</a:t>
            </a:r>
            <a:endParaRPr/>
          </a:p>
        </p:txBody>
      </p:sp>
      <p:sp>
        <p:nvSpPr>
          <p:cNvPr id="822" name="Google Shape;822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86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2c70f9fb789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2c70f9fb789_1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g2c70f9fb789_1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87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2c8f99cf75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2c8f99cf750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g2c8f99cf750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88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c8f99cf7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2c8f99cf7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g2c8f99cf750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89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90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為自己的事物感到驕傲</a:t>
            </a:r>
            <a:endParaRPr/>
          </a:p>
        </p:txBody>
      </p:sp>
      <p:sp>
        <p:nvSpPr>
          <p:cNvPr id="857" name="Google Shape;857;p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91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3" name="Google Shape;863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為自己的事物感到驕傲</a:t>
            </a:r>
            <a:endParaRPr/>
          </a:p>
        </p:txBody>
      </p:sp>
      <p:sp>
        <p:nvSpPr>
          <p:cNvPr id="864" name="Google Shape;864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92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1" name="Google Shape;871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為自己的事物感到驕傲</a:t>
            </a:r>
            <a:endParaRPr/>
          </a:p>
        </p:txBody>
      </p:sp>
      <p:sp>
        <p:nvSpPr>
          <p:cNvPr id="872" name="Google Shape;872;p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93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9" name="Google Shape;879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94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7" name="Google Shape;887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95</a:t>
            </a:fld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5" name="Google Shape;895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96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2" name="Google Shape;902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97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0" name="Google Shape;910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98</a:t>
            </a:fld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8" name="Google Shape;918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zjLsvLdhI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epcTrRBFFA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Hb411P7Fx/?spm_id_from=333.337.search-card.all.click&amp;vd_source=edece024a8efd13c7e362cb8009ad1b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nW411c7wJ/?p=2&amp;spm_id_from=pageDriver&amp;vd_source=edece024a8efd13c7e362cb8009ad1b3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ilibili.com/video/BV1me4y127VF/?p=2&amp;spm_id_from=pageDriver&amp;vd_source=edece024a8efd13c7e362cb8009ad1b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sQ4y1C7wV/?spm_id_from=333.788.recommend_more_video.1&amp;vd_source=edece024a8efd13c7e362cb8009ad1b3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WJ411E7uN/?spm_id_from=333.337.search-card.all.click&amp;vd_source=edece024a8efd13c7e362cb8009ad1b3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ilibili.com/video/BV1Db4y1o72x/?spm_id_from=333.337.search-card.all.click&amp;vd_source=edece024a8efd13c7e362cb8009ad1b3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Yx4y1U7PF/?spm_id_from=333.337.search-card.all.click&amp;vd_source=edece024a8efd13c7e362cb8009ad1b3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ZH4y197DX/?spm_id_from=333.337.search-card.all.click&amp;vd_source=edece024a8efd13c7e362cb8009ad1b3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KS4y1U7xQ/?spm_id_from=333.337.search-card.all.click&amp;vd_source=edece024a8efd13c7e362cb8009ad1b3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Rwe7mRPsk4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L15</a:t>
            </a:r>
            <a:br>
              <a:rPr lang="zh-TW"/>
            </a:br>
            <a:r>
              <a:rPr lang="zh-TW" u="sng">
                <a:solidFill>
                  <a:schemeClr val="hlink"/>
                </a:solidFill>
                <a:hlinkClick r:id="rId3"/>
              </a:rPr>
              <a:t>孩子和教育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61" name="Google Shape;16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>
                <a:highlight>
                  <a:srgbClr val="FFFF00"/>
                </a:highlight>
              </a:rPr>
              <a:t>把东西放到一个地方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晚上十点要睡觉了，赶快把玩具</a:t>
            </a:r>
            <a:r>
              <a:rPr lang="zh-TW">
                <a:solidFill>
                  <a:srgbClr val="FF0000"/>
                </a:solidFill>
              </a:rPr>
              <a:t>收起来</a:t>
            </a:r>
            <a:r>
              <a:rPr lang="zh-TW"/>
              <a:t>。</a:t>
            </a:r>
            <a:endParaRPr/>
          </a:p>
        </p:txBody>
      </p:sp>
      <p:sp>
        <p:nvSpPr>
          <p:cNvPr id="162" name="Google Shape;162;p10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10" descr="小朋友整理玩具图片,80后玩具图片大片,小朋友图片卡通图片_大山谷图库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7455" y="2903621"/>
            <a:ext cx="5177089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来</a:t>
            </a:r>
            <a:r>
              <a:rPr lang="zh-TW"/>
              <a:t> V.</a:t>
            </a:r>
            <a:endParaRPr/>
          </a:p>
        </p:txBody>
      </p:sp>
      <p:sp>
        <p:nvSpPr>
          <p:cNvPr id="929" name="Google Shape;929;p54"/>
          <p:cNvSpPr txBox="1">
            <a:spLocks noGrp="1"/>
          </p:cNvSpPr>
          <p:nvPr>
            <p:ph type="body" idx="1"/>
          </p:nvPr>
        </p:nvSpPr>
        <p:spPr>
          <a:xfrm>
            <a:off x="-1" y="1579802"/>
            <a:ext cx="12540344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4762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AutoNum type="arabicPeriod"/>
            </a:pPr>
            <a:r>
              <a:rPr lang="zh-TW" sz="3000"/>
              <a:t>于是 / 管理 / 让我</a:t>
            </a:r>
            <a:r>
              <a:rPr lang="zh-TW" sz="3000">
                <a:solidFill>
                  <a:srgbClr val="FF0000"/>
                </a:solidFill>
              </a:rPr>
              <a:t>来 </a:t>
            </a:r>
            <a:r>
              <a:rPr lang="zh-TW" sz="3000"/>
              <a:t>/ 老板 / 我的能力 / 觉得 / 人力资源部。 / 不错，</a:t>
            </a:r>
            <a:endParaRPr sz="3000"/>
          </a:p>
          <a:p>
            <a:pPr marL="5143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endParaRPr sz="3000"/>
          </a:p>
          <a:p>
            <a:pPr marL="514350" lvl="0" indent="-476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AutoNum type="arabicPeriod"/>
            </a:pPr>
            <a:r>
              <a:rPr lang="zh-TW" sz="3000"/>
              <a:t>餐桌，/ 吃完饭 / 都 / 都 / 不整理 / 哥哥 / 每次 / 每次 / 让我</a:t>
            </a:r>
            <a:r>
              <a:rPr lang="zh-TW" sz="3000">
                <a:solidFill>
                  <a:srgbClr val="FF0000"/>
                </a:solidFill>
              </a:rPr>
              <a:t>来</a:t>
            </a:r>
            <a:r>
              <a:rPr lang="zh-TW" sz="3000"/>
              <a:t>。</a:t>
            </a:r>
            <a:endParaRPr sz="3000"/>
          </a:p>
          <a:p>
            <a:pPr marL="5143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endParaRPr sz="3000"/>
          </a:p>
          <a:p>
            <a:pPr marL="514350" lvl="0" indent="-476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AutoNum type="arabicPeriod"/>
            </a:pPr>
            <a:r>
              <a:rPr lang="zh-TW" sz="3000"/>
              <a:t>今年 / </a:t>
            </a:r>
            <a:r>
              <a:rPr lang="zh-TW" sz="3000">
                <a:solidFill>
                  <a:srgbClr val="FF0000"/>
                </a:solidFill>
              </a:rPr>
              <a:t>来 </a:t>
            </a:r>
            <a:r>
              <a:rPr lang="zh-TW" sz="3000"/>
              <a:t>/ </a:t>
            </a:r>
            <a:r>
              <a:rPr lang="zh-TW" sz="3000" b="1"/>
              <a:t>借由（jiè yóu）</a:t>
            </a:r>
            <a:r>
              <a:rPr lang="zh-TW" sz="3000"/>
              <a:t>尾牙的日子 / 老板 / 出色的 / 表扬 / 员工。</a:t>
            </a:r>
            <a:endParaRPr sz="3000"/>
          </a:p>
          <a:p>
            <a:pPr marL="5143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endParaRPr sz="3000"/>
          </a:p>
          <a:p>
            <a:pPr marL="514350" lvl="0" indent="-476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AutoNum type="arabicPeriod"/>
            </a:pPr>
            <a:r>
              <a:rPr lang="zh-TW" sz="3000"/>
              <a:t>要让我</a:t>
            </a:r>
            <a:r>
              <a:rPr lang="zh-TW" sz="3000">
                <a:solidFill>
                  <a:srgbClr val="FF0000"/>
                </a:solidFill>
              </a:rPr>
              <a:t>来 </a:t>
            </a:r>
            <a:r>
              <a:rPr lang="zh-TW" sz="3000"/>
              <a:t>/ 其实 / 为什么 / 其他 / 老板 / 我 / 不知道 / 员工。 / 批评</a:t>
            </a:r>
            <a:endParaRPr sz="3000"/>
          </a:p>
          <a:p>
            <a:pPr marL="514350" lvl="0" indent="-2857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endParaRPr sz="3000"/>
          </a:p>
          <a:p>
            <a:pPr marL="514350" lvl="0" indent="-476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AutoNum type="arabicPeriod"/>
            </a:pPr>
            <a:r>
              <a:rPr lang="zh-TW" sz="3000"/>
              <a:t>糟， / 你们 / 让我</a:t>
            </a:r>
            <a:r>
              <a:rPr lang="zh-TW" sz="3000">
                <a:solidFill>
                  <a:srgbClr val="FF0000"/>
                </a:solidFill>
              </a:rPr>
              <a:t>來 </a:t>
            </a:r>
            <a:r>
              <a:rPr lang="zh-TW" sz="3000"/>
              <a:t>/ 弄 / 越弄越 / 还是 / 吧。</a:t>
            </a:r>
            <a:endParaRPr sz="3000"/>
          </a:p>
        </p:txBody>
      </p:sp>
      <p:sp>
        <p:nvSpPr>
          <p:cNvPr id="930" name="Google Shape;930;p54"/>
          <p:cNvSpPr txBox="1"/>
          <p:nvPr/>
        </p:nvSpPr>
        <p:spPr>
          <a:xfrm>
            <a:off x="2023250" y="0"/>
            <a:ext cx="1016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通过、借助、利用某种手段或方法来实现目的。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2c70f9fb789_1_4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懒 / 笨 / 粗心 / 骄傲 / 害羞</a:t>
            </a:r>
            <a:endParaRPr/>
          </a:p>
        </p:txBody>
      </p:sp>
      <p:sp>
        <p:nvSpPr>
          <p:cNvPr id="937" name="Google Shape;937;g2c70f9fb789_1_44"/>
          <p:cNvSpPr txBox="1">
            <a:spLocks noGrp="1"/>
          </p:cNvSpPr>
          <p:nvPr>
            <p:ph type="body" idx="1"/>
          </p:nvPr>
        </p:nvSpPr>
        <p:spPr>
          <a:xfrm>
            <a:off x="838200" y="1024800"/>
            <a:ext cx="10515600" cy="583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我不喜欢大雄，我一直觉得他是一个________得要死的孩子。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我嫂嫂的侄子一点儿也不________，他特别喜欢找年纪比自己大的小孩儿玩。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我觉得大雄一点儿也不________，其实他很会耍小聪明。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我小时候考试总是很________，不是少写了一个字，就是多写了一个字。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我从小就觉得Justin Bieber是一个很________自满的人。</a:t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2c70f9fb789_1_5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…</a:t>
            </a:r>
            <a:r>
              <a:rPr lang="zh-TW">
                <a:solidFill>
                  <a:srgbClr val="FF0000"/>
                </a:solidFill>
              </a:rPr>
              <a:t>左右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44" name="Google Shape;944;g2c70f9fb789_1_50"/>
          <p:cNvSpPr txBox="1">
            <a:spLocks noGrp="1"/>
          </p:cNvSpPr>
          <p:nvPr>
            <p:ph type="body" idx="1"/>
          </p:nvPr>
        </p:nvSpPr>
        <p:spPr>
          <a:xfrm>
            <a:off x="838200" y="1112438"/>
            <a:ext cx="10515600" cy="68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你们觉得这个小智（Satoshi）大概几岁？</a:t>
            </a:r>
            <a:endParaRPr/>
          </a:p>
        </p:txBody>
      </p:sp>
      <p:pic>
        <p:nvPicPr>
          <p:cNvPr id="945" name="Google Shape;945;g2c70f9fb789_1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450" y="1883200"/>
            <a:ext cx="3607100" cy="49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2c70f9fb789_1_5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…</a:t>
            </a:r>
            <a:r>
              <a:rPr lang="zh-TW">
                <a:solidFill>
                  <a:srgbClr val="FF0000"/>
                </a:solidFill>
              </a:rPr>
              <a:t>左右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52" name="Google Shape;952;g2c70f9fb789_1_57"/>
          <p:cNvSpPr txBox="1">
            <a:spLocks noGrp="1"/>
          </p:cNvSpPr>
          <p:nvPr>
            <p:ph type="body" idx="1"/>
          </p:nvPr>
        </p:nvSpPr>
        <p:spPr>
          <a:xfrm>
            <a:off x="838200" y="1112438"/>
            <a:ext cx="10515600" cy="68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Brno离Olomouc多远？从Brno坐车到Olomouc大概要多长时间？</a:t>
            </a:r>
            <a:endParaRPr/>
          </a:p>
        </p:txBody>
      </p:sp>
      <p:pic>
        <p:nvPicPr>
          <p:cNvPr id="953" name="Google Shape;953;g2c70f9fb789_1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0525" y="1883188"/>
            <a:ext cx="7710960" cy="475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2c70f9fb789_1_6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…</a:t>
            </a:r>
            <a:r>
              <a:rPr lang="zh-TW">
                <a:solidFill>
                  <a:srgbClr val="FF0000"/>
                </a:solidFill>
              </a:rPr>
              <a:t>来</a:t>
            </a:r>
            <a:r>
              <a:rPr lang="zh-TW"/>
              <a:t>...</a:t>
            </a:r>
            <a:endParaRPr/>
          </a:p>
        </p:txBody>
      </p:sp>
      <p:sp>
        <p:nvSpPr>
          <p:cNvPr id="960" name="Google Shape;960;g2c70f9fb789_1_65"/>
          <p:cNvSpPr txBox="1">
            <a:spLocks noGrp="1"/>
          </p:cNvSpPr>
          <p:nvPr>
            <p:ph type="body" idx="1"/>
          </p:nvPr>
        </p:nvSpPr>
        <p:spPr>
          <a:xfrm>
            <a:off x="838200" y="1112438"/>
            <a:ext cx="10515600" cy="68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大雄每次被胖虎欺负都会找多啦A梦，多啦A梦都会说什么？</a:t>
            </a:r>
            <a:endParaRPr/>
          </a:p>
        </p:txBody>
      </p:sp>
      <p:pic>
        <p:nvPicPr>
          <p:cNvPr id="961" name="Google Shape;961;g2c70f9fb789_1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83201"/>
            <a:ext cx="6004025" cy="34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g2c70f9fb789_1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1839" y="1883201"/>
            <a:ext cx="6170162" cy="346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2c70f9fb789_1_7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…</a:t>
            </a:r>
            <a:r>
              <a:rPr lang="zh-TW" dirty="0">
                <a:solidFill>
                  <a:srgbClr val="FF0000"/>
                </a:solidFill>
              </a:rPr>
              <a:t>来</a:t>
            </a:r>
            <a:r>
              <a:rPr lang="zh-TW" dirty="0"/>
              <a:t>...</a:t>
            </a:r>
            <a:endParaRPr dirty="0"/>
          </a:p>
        </p:txBody>
      </p:sp>
      <p:sp>
        <p:nvSpPr>
          <p:cNvPr id="969" name="Google Shape;969;g2c70f9fb789_1_74"/>
          <p:cNvSpPr txBox="1">
            <a:spLocks noGrp="1"/>
          </p:cNvSpPr>
          <p:nvPr>
            <p:ph type="body" idx="1"/>
          </p:nvPr>
        </p:nvSpPr>
        <p:spPr>
          <a:xfrm>
            <a:off x="838200" y="1112438"/>
            <a:ext cx="10515600" cy="68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如果你是Misaki，你</a:t>
            </a:r>
            <a:r>
              <a:rPr lang="zh-TW" u="sng">
                <a:solidFill>
                  <a:schemeClr val="hlink"/>
                </a:solidFill>
                <a:hlinkClick r:id="rId3"/>
              </a:rPr>
              <a:t>会对</a:t>
            </a:r>
            <a:r>
              <a:rPr lang="zh-TW" u="sng">
                <a:solidFill>
                  <a:schemeClr val="hlink"/>
                </a:solidFill>
                <a:hlinkClick r:id="rId3"/>
              </a:rPr>
              <a:t>妹妹</a:t>
            </a:r>
            <a:r>
              <a:rPr lang="zh-TW" u="sng">
                <a:solidFill>
                  <a:schemeClr val="hlink"/>
                </a:solidFill>
                <a:hlinkClick r:id="rId3"/>
              </a:rPr>
              <a:t>说什么？</a:t>
            </a:r>
            <a:endParaRPr/>
          </a:p>
        </p:txBody>
      </p:sp>
      <p:pic>
        <p:nvPicPr>
          <p:cNvPr id="970" name="Google Shape;970;g2c70f9fb789_1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9875" y="1795538"/>
            <a:ext cx="7612262" cy="4757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68;g2c70f9fb789_1_74">
            <a:extLst>
              <a:ext uri="{FF2B5EF4-FFF2-40B4-BE49-F238E27FC236}">
                <a16:creationId xmlns:a16="http://schemas.microsoft.com/office/drawing/2014/main" id="{3339FFBC-F777-D08F-D51D-58C623F0B92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78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SE" sz="4800" dirty="0"/>
              <a:t>作业</a:t>
            </a:r>
            <a:endParaRPr lang="zh-TW" alt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53FFD-720E-31A9-AED7-DE7BA1B13CE4}"/>
              </a:ext>
            </a:extLst>
          </p:cNvPr>
          <p:cNvSpPr txBox="1"/>
          <p:nvPr/>
        </p:nvSpPr>
        <p:spPr>
          <a:xfrm>
            <a:off x="1018953" y="786809"/>
            <a:ext cx="1015409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TW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简单地说明一下你的教育理念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。</a:t>
            </a:r>
            <a:endParaRPr lang="en-US" altLang="zh-CN" sz="2800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l">
              <a:lnSpc>
                <a:spcPct val="100000"/>
              </a:lnSpc>
            </a:pPr>
            <a:endParaRPr lang="en-US" altLang="zh-TW" sz="2800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marL="514350" indent="-5143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你觉得孩子的</a:t>
            </a:r>
            <a:r>
              <a:rPr lang="zh-TW" altLang="en-US" sz="2800" dirty="0">
                <a:solidFill>
                  <a:srgbClr val="FF0000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品格</a:t>
            </a:r>
            <a:r>
              <a:rPr lang="zh-TW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还是</a:t>
            </a:r>
            <a:r>
              <a:rPr lang="zh-TW" altLang="en-US" sz="2800" dirty="0">
                <a:solidFill>
                  <a:srgbClr val="FF0000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成绩</a:t>
            </a:r>
            <a:r>
              <a:rPr lang="zh-TW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比较重要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？为什么？（</a:t>
            </a:r>
            <a:r>
              <a:rPr lang="en-SE" altLang="zh-CN" sz="2800" dirty="0">
                <a:latin typeface="MingLiU" panose="02020509000000000000" pitchFamily="49" charset="-120"/>
                <a:ea typeface="MingLiU" panose="02020509000000000000" pitchFamily="49" charset="-120"/>
              </a:rPr>
              <a:t>e.g.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如果孩子的品格</a:t>
            </a:r>
            <a:r>
              <a:rPr lang="en-US" altLang="zh-CN" sz="2800" dirty="0">
                <a:latin typeface="MingLiU" panose="02020509000000000000" pitchFamily="49" charset="-120"/>
                <a:ea typeface="MingLiU" panose="02020509000000000000" pitchFamily="49" charset="-120"/>
              </a:rPr>
              <a:t>/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成绩不好会出现什么</a:t>
            </a:r>
            <a:r>
              <a:rPr lang="zh-CN" altLang="en-US" sz="2800" dirty="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问题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？）</a:t>
            </a:r>
            <a:endParaRPr lang="en-US" altLang="zh-CN" sz="2800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marL="514350" indent="-5143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你觉得</a:t>
            </a:r>
            <a:r>
              <a:rPr lang="zh-CN" altLang="en-US" sz="2800" dirty="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什么品格</a:t>
            </a:r>
            <a:r>
              <a:rPr lang="en-US" altLang="zh-CN" sz="2800" dirty="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/</a:t>
            </a:r>
            <a:r>
              <a:rPr lang="zh-CN" altLang="en-US" sz="2800" dirty="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科目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比较重要？（</a:t>
            </a:r>
            <a:r>
              <a:rPr lang="en-SE" altLang="zh-CN" sz="2800" dirty="0">
                <a:latin typeface="MingLiU" panose="02020509000000000000" pitchFamily="49" charset="-120"/>
                <a:ea typeface="MingLiU" panose="02020509000000000000" pitchFamily="49" charset="-120"/>
              </a:rPr>
              <a:t>e.g.</a:t>
            </a:r>
            <a:r>
              <a:rPr lang="zh-CN" altLang="en-SE" sz="2800" dirty="0">
                <a:latin typeface="MingLiU" panose="02020509000000000000" pitchFamily="49" charset="-120"/>
                <a:ea typeface="MingLiU" panose="02020509000000000000" pitchFamily="49" charset="-120"/>
              </a:rPr>
              <a:t>礼貌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、守时、诚实、语文、数学、通识教育</a:t>
            </a:r>
            <a:r>
              <a:rPr lang="en-US" altLang="zh-CN" sz="2800" dirty="0">
                <a:latin typeface="MingLiU" panose="02020509000000000000" pitchFamily="49" charset="-120"/>
                <a:ea typeface="MingLiU" panose="02020509000000000000" pitchFamily="49" charset="-120"/>
              </a:rPr>
              <a:t>etc.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）</a:t>
            </a:r>
            <a:endParaRPr lang="en-US" altLang="zh-CN" sz="2800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marL="514350" indent="-5143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你觉得父母应该帮助孩子培养一个</a:t>
            </a:r>
            <a:r>
              <a:rPr lang="zh-CN" altLang="en-US" sz="2800" dirty="0">
                <a:solidFill>
                  <a:srgbClr val="FF0000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兴趣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吗？</a:t>
            </a:r>
            <a:endParaRPr lang="en-US" altLang="zh-CN" sz="2800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marL="514350" indent="-5143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那么，你会替孩子选择兴趣，还是让孩子自己选择呢？为什么？（</a:t>
            </a:r>
            <a:r>
              <a:rPr lang="en-SE" altLang="zh-CN" sz="2800" dirty="0">
                <a:latin typeface="MingLiU" panose="02020509000000000000" pitchFamily="49" charset="-120"/>
                <a:ea typeface="MingLiU" panose="02020509000000000000" pitchFamily="49" charset="-120"/>
              </a:rPr>
              <a:t>e.g.</a:t>
            </a:r>
            <a:r>
              <a:rPr lang="zh-CN" altLang="en-SE" sz="2800" dirty="0">
                <a:latin typeface="MingLiU" panose="02020509000000000000" pitchFamily="49" charset="-120"/>
                <a:ea typeface="MingLiU" panose="02020509000000000000" pitchFamily="49" charset="-120"/>
              </a:rPr>
              <a:t> 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孩子的判断力、孩子的自由和权利</a:t>
            </a:r>
            <a:r>
              <a:rPr lang="en-SE" altLang="zh-CN" sz="2800" dirty="0">
                <a:latin typeface="MingLiU" panose="02020509000000000000" pitchFamily="49" charset="-120"/>
                <a:ea typeface="MingLiU" panose="02020509000000000000" pitchFamily="49" charset="-120"/>
              </a:rPr>
              <a:t>etc</a:t>
            </a:r>
            <a:r>
              <a:rPr lang="en-US" altLang="zh-CN" sz="2800" dirty="0">
                <a:latin typeface="MingLiU" panose="02020509000000000000" pitchFamily="49" charset="-120"/>
                <a:ea typeface="MingLiU" panose="02020509000000000000" pitchFamily="49" charset="-120"/>
              </a:rPr>
              <a:t>.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）</a:t>
            </a:r>
            <a:endParaRPr lang="en-US" altLang="zh-CN" sz="2800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marL="514350" indent="-5143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你从小培养了什么兴趣？你觉得这个兴趣对你的学习</a:t>
            </a:r>
            <a:r>
              <a:rPr lang="en-US" altLang="zh-CN" sz="2800" dirty="0">
                <a:latin typeface="MingLiU" panose="02020509000000000000" pitchFamily="49" charset="-120"/>
                <a:ea typeface="MingLiU" panose="02020509000000000000" pitchFamily="49" charset="-120"/>
              </a:rPr>
              <a:t>/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成长</a:t>
            </a:r>
            <a:r>
              <a:rPr lang="en-US" altLang="zh-CN" sz="2800" dirty="0">
                <a:latin typeface="MingLiU" panose="02020509000000000000" pitchFamily="49" charset="-120"/>
                <a:ea typeface="MingLiU" panose="02020509000000000000" pitchFamily="49" charset="-120"/>
              </a:rPr>
              <a:t>/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未来有没有帮助？（</a:t>
            </a:r>
            <a:r>
              <a:rPr lang="en-SE" altLang="zh-CN" sz="2800" dirty="0">
                <a:latin typeface="MingLiU" panose="02020509000000000000" pitchFamily="49" charset="-120"/>
                <a:ea typeface="MingLiU" panose="02020509000000000000" pitchFamily="49" charset="-120"/>
              </a:rPr>
              <a:t>e.g.</a:t>
            </a:r>
            <a:r>
              <a:rPr lang="zh-CN" altLang="en-SE" sz="2800" dirty="0">
                <a:latin typeface="MingLiU" panose="02020509000000000000" pitchFamily="49" charset="-120"/>
                <a:ea typeface="MingLiU" panose="02020509000000000000" pitchFamily="49" charset="-120"/>
              </a:rPr>
              <a:t>阅读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可以学习不同的新知识）</a:t>
            </a:r>
            <a:endParaRPr lang="en-US" altLang="zh-CN" sz="2800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marL="514350" indent="-5143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2800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时长：</a:t>
            </a:r>
            <a:r>
              <a:rPr lang="en-US" altLang="zh-CN" sz="2800" dirty="0">
                <a:latin typeface="MingLiU" panose="02020509000000000000" pitchFamily="49" charset="-120"/>
                <a:ea typeface="MingLiU" panose="02020509000000000000" pitchFamily="49" charset="-120"/>
              </a:rPr>
              <a:t>1.5</a:t>
            </a:r>
            <a:r>
              <a:rPr lang="zh-CN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分钟</a:t>
            </a:r>
            <a:endParaRPr lang="en-US" altLang="zh-CN" sz="2800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" name="Google Shape;1023;g2c21ebc6ad2_0_102">
            <a:extLst>
              <a:ext uri="{FF2B5EF4-FFF2-40B4-BE49-F238E27FC236}">
                <a16:creationId xmlns:a16="http://schemas.microsoft.com/office/drawing/2014/main" id="{8E728E12-DCCF-EEB9-7165-6DB5D54F50A2}"/>
              </a:ext>
            </a:extLst>
          </p:cNvPr>
          <p:cNvSpPr/>
          <p:nvPr/>
        </p:nvSpPr>
        <p:spPr>
          <a:xfrm>
            <a:off x="9016409" y="5401340"/>
            <a:ext cx="2180941" cy="1371316"/>
          </a:xfrm>
          <a:prstGeom prst="flowChartPunchedTape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/>
              <a:t>Deadline:</a:t>
            </a:r>
            <a:endParaRPr sz="2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/>
              <a:t>7</a:t>
            </a:r>
            <a:r>
              <a:rPr lang="zh-TW" sz="2800" dirty="0"/>
              <a:t>/</a:t>
            </a:r>
            <a:r>
              <a:rPr lang="en-US" altLang="zh-CN" sz="2800" dirty="0"/>
              <a:t>4</a:t>
            </a:r>
            <a:r>
              <a:rPr lang="zh-CN" altLang="en-US" sz="2800" dirty="0"/>
              <a:t> </a:t>
            </a:r>
            <a:r>
              <a:rPr lang="zh-TW" sz="2800" dirty="0"/>
              <a:t>23:59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343777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70" name="Google Shape;170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>
                <a:highlight>
                  <a:srgbClr val="FFFF00"/>
                </a:highlight>
              </a:rPr>
              <a:t>把东西放到一个地方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只要我把头</a:t>
            </a:r>
            <a:r>
              <a:rPr lang="zh-TW">
                <a:solidFill>
                  <a:srgbClr val="FF0000"/>
                </a:solidFill>
              </a:rPr>
              <a:t>藏起来</a:t>
            </a:r>
            <a:r>
              <a:rPr lang="zh-TW"/>
              <a:t>，大家就看不到我了。</a:t>
            </a:r>
            <a:endParaRPr/>
          </a:p>
        </p:txBody>
      </p:sp>
      <p:sp>
        <p:nvSpPr>
          <p:cNvPr id="171" name="Google Shape;171;p11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1" descr="南非的鴕鳥經濟，讓你領略騎行鴕鳥是什麼感受，來當一回鴕鳥騎士 - 幫趣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8238" y="2919663"/>
            <a:ext cx="6295524" cy="3938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79" name="Google Shape;17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>
                <a:highlight>
                  <a:srgbClr val="FFFF00"/>
                </a:highlight>
              </a:rPr>
              <a:t>把东西放到一个地方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妈妈每年都会到银行去把我的红包</a:t>
            </a:r>
            <a:r>
              <a:rPr lang="zh-TW">
                <a:solidFill>
                  <a:srgbClr val="FF0000"/>
                </a:solidFill>
              </a:rPr>
              <a:t>存起来</a:t>
            </a:r>
            <a:r>
              <a:rPr lang="zh-TW"/>
              <a:t>。</a:t>
            </a:r>
            <a:endParaRPr/>
          </a:p>
        </p:txBody>
      </p:sp>
      <p:sp>
        <p:nvSpPr>
          <p:cNvPr id="180" name="Google Shape;180;p12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12" descr="男福娃存紅包PSD圖案素材免費下載，圖片尺寸1500 × 1500px - Lovepi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7016" y="3060032"/>
            <a:ext cx="3797968" cy="3797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>
                <a:highlight>
                  <a:srgbClr val="FFFF00"/>
                </a:highlight>
              </a:rPr>
              <a:t>开始做一件事情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今天是我的生日派对，请大家跟着音乐</a:t>
            </a:r>
            <a:r>
              <a:rPr lang="zh-TW">
                <a:solidFill>
                  <a:srgbClr val="FF0000"/>
                </a:solidFill>
              </a:rPr>
              <a:t>跳起舞来</a:t>
            </a:r>
            <a:r>
              <a:rPr lang="zh-TW"/>
              <a:t>！</a:t>
            </a:r>
            <a:endParaRPr/>
          </a:p>
        </p:txBody>
      </p:sp>
      <p:sp>
        <p:nvSpPr>
          <p:cNvPr id="189" name="Google Shape;189;p13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13" descr="跳舞的小人图片素材免费下载 - 觅知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75" y="3429000"/>
            <a:ext cx="428625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97" name="Google Shape;19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>
                <a:highlight>
                  <a:srgbClr val="FFFF00"/>
                </a:highlight>
              </a:rPr>
              <a:t>开始做一件事情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zh-TW">
                <a:solidFill>
                  <a:srgbClr val="002060"/>
                </a:solidFill>
              </a:rPr>
              <a:t>你已经很久没弹钢琴了，怎么突然</a:t>
            </a:r>
            <a:r>
              <a:rPr lang="zh-TW">
                <a:solidFill>
                  <a:srgbClr val="FF0000"/>
                </a:solidFill>
              </a:rPr>
              <a:t>弹起钢琴来</a:t>
            </a:r>
            <a:r>
              <a:rPr lang="zh-TW"/>
              <a:t>了？</a:t>
            </a:r>
            <a:endParaRPr/>
          </a:p>
        </p:txBody>
      </p:sp>
      <p:sp>
        <p:nvSpPr>
          <p:cNvPr id="198" name="Google Shape;198;p14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14" descr="男孩弹钢琴元素素材下载-正版素材401371632-摄图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0973" y="2899609"/>
            <a:ext cx="3830053" cy="383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206" name="Google Shape;20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>
                <a:highlight>
                  <a:srgbClr val="FFFF00"/>
                </a:highlight>
              </a:rPr>
              <a:t>开始做一件事情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zh-TW">
                <a:solidFill>
                  <a:srgbClr val="002060"/>
                </a:solidFill>
              </a:rPr>
              <a:t>他已经很久没说中文了，刚好遇到一些台湾人赶快</a:t>
            </a:r>
            <a:r>
              <a:rPr lang="zh-TW">
                <a:solidFill>
                  <a:srgbClr val="FF0000"/>
                </a:solidFill>
              </a:rPr>
              <a:t>说起中文来</a:t>
            </a:r>
            <a:r>
              <a:rPr lang="zh-TW">
                <a:solidFill>
                  <a:srgbClr val="002060"/>
                </a:solidFill>
              </a:rPr>
              <a:t>。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15" descr="財團法人毛毛蟲兒童哲學基金會 - 寶寶學說話：你好！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1448" y="3030163"/>
            <a:ext cx="3849103" cy="382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简单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zh-TW"/>
              <a:t>表示</a:t>
            </a:r>
            <a:r>
              <a:rPr lang="zh-TW">
                <a:highlight>
                  <a:srgbClr val="FFFF00"/>
                </a:highlight>
              </a:rPr>
              <a:t>动作的方向从下到上</a:t>
            </a:r>
            <a:r>
              <a:rPr lang="zh-TW"/>
              <a:t>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困难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 startAt="2"/>
            </a:pPr>
            <a:r>
              <a:rPr lang="zh-TW"/>
              <a:t>「想起来」：表示从所有的记忆中</a:t>
            </a:r>
            <a:r>
              <a:rPr lang="zh-TW">
                <a:highlight>
                  <a:srgbClr val="FFFF00"/>
                </a:highlight>
              </a:rPr>
              <a:t>找到</a:t>
            </a:r>
            <a:r>
              <a:rPr lang="zh-TW"/>
              <a:t>你要的讯息。</a:t>
            </a:r>
            <a:endParaRPr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 startAt="2"/>
            </a:pPr>
            <a:r>
              <a:rPr lang="zh-TW">
                <a:highlight>
                  <a:srgbClr val="FFFF00"/>
                </a:highlight>
              </a:rPr>
              <a:t>把东西放到一个地方</a:t>
            </a:r>
            <a:r>
              <a:rPr lang="zh-TW"/>
              <a:t>：藏起来、存起来、收起来。</a:t>
            </a:r>
            <a:endParaRPr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 startAt="2"/>
            </a:pPr>
            <a:r>
              <a:rPr lang="zh-TW">
                <a:highlight>
                  <a:srgbClr val="FFFF00"/>
                </a:highlight>
              </a:rPr>
              <a:t>开始做一件事情</a:t>
            </a:r>
            <a:r>
              <a:rPr lang="zh-TW"/>
              <a:t>：跳起舞来、弹起钢琴来、说起中文来。</a:t>
            </a:r>
            <a:endParaRPr/>
          </a:p>
        </p:txBody>
      </p:sp>
      <p:sp>
        <p:nvSpPr>
          <p:cNvPr id="215" name="Google Shape;215;p16"/>
          <p:cNvSpPr/>
          <p:nvPr/>
        </p:nvSpPr>
        <p:spPr>
          <a:xfrm>
            <a:off x="497305" y="1540042"/>
            <a:ext cx="9785684" cy="2871537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6"/>
          <p:cNvSpPr txBox="1"/>
          <p:nvPr/>
        </p:nvSpPr>
        <p:spPr>
          <a:xfrm>
            <a:off x="4299284" y="230188"/>
            <a:ext cx="7620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除了刚刚说的那些起来之外，你还知道那些V.可以用 “起来” 呢？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6735868a1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弹 / 钢琴 / 棒 / 孙子 / 寒假 / 父亲</a:t>
            </a:r>
            <a:endParaRPr/>
          </a:p>
        </p:txBody>
      </p:sp>
      <p:sp>
        <p:nvSpPr>
          <p:cNvPr id="223" name="Google Shape;223;g2c6735868a1_0_1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516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19100" algn="l" rtl="0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zh-TW" sz="4000"/>
              <a:t>我爷爷有四个________，包括我堂兄、我哥哥、我和我堂弟。</a:t>
            </a:r>
            <a:endParaRPr sz="4000"/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我们通常在口头上称自己的________为“爸爸”。</a:t>
            </a:r>
            <a:endParaRPr sz="4000"/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我没学过________，但是我学过吉他。</a:t>
            </a:r>
            <a:endParaRPr sz="4000"/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你们会________吉他吗？</a:t>
            </a:r>
            <a:endParaRPr sz="4000"/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香港的学校没有________，只有圣诞节假期和农历新年假期。</a:t>
            </a:r>
            <a:endParaRPr sz="4000"/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你们的中文都说得很________。</a:t>
            </a:r>
            <a:endParaRPr sz="4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c6735868a1_0_39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9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</a:rPr>
              <a:t>起​​来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30" name="Google Shape;230;g2c6735868a1_0_39"/>
          <p:cNvSpPr txBox="1">
            <a:spLocks noGrp="1"/>
          </p:cNvSpPr>
          <p:nvPr>
            <p:ph type="title"/>
          </p:nvPr>
        </p:nvSpPr>
        <p:spPr>
          <a:xfrm>
            <a:off x="838200" y="997825"/>
            <a:ext cx="10515600" cy="89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u="sng">
                <a:solidFill>
                  <a:schemeClr val="hlink"/>
                </a:solidFill>
                <a:hlinkClick r:id="rId3"/>
              </a:rPr>
              <a:t>医生的老婆想做什么？</a:t>
            </a:r>
            <a:endParaRPr sz="4000"/>
          </a:p>
        </p:txBody>
      </p:sp>
      <p:pic>
        <p:nvPicPr>
          <p:cNvPr id="231" name="Google Shape;231;g2c6735868a1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9538" y="1895125"/>
            <a:ext cx="7452918" cy="465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c6735868a1_0_4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9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</a:rPr>
              <a:t>起​​来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38" name="Google Shape;238;g2c6735868a1_0_47"/>
          <p:cNvSpPr txBox="1">
            <a:spLocks noGrp="1"/>
          </p:cNvSpPr>
          <p:nvPr>
            <p:ph type="title"/>
          </p:nvPr>
        </p:nvSpPr>
        <p:spPr>
          <a:xfrm>
            <a:off x="838200" y="997825"/>
            <a:ext cx="10515600" cy="89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u="sng">
                <a:solidFill>
                  <a:schemeClr val="hlink"/>
                </a:solidFill>
                <a:hlinkClick r:id="rId3"/>
              </a:rPr>
              <a:t>鸣人为什么敲自己的头？</a:t>
            </a:r>
            <a:endParaRPr sz="4000"/>
          </a:p>
        </p:txBody>
      </p:sp>
      <p:pic>
        <p:nvPicPr>
          <p:cNvPr id="239" name="Google Shape;239;g2c6735868a1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9538" y="1895125"/>
            <a:ext cx="7452918" cy="465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字面上的意义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表示</a:t>
            </a:r>
            <a:r>
              <a:rPr lang="zh-TW">
                <a:highlight>
                  <a:srgbClr val="FFFF00"/>
                </a:highlight>
              </a:rPr>
              <a:t>动作的方向从下到上</a:t>
            </a:r>
            <a:r>
              <a:rPr lang="zh-TW"/>
              <a:t>。</a:t>
            </a: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c6735868a1_0_19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9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</a:rPr>
              <a:t>起​​来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46" name="Google Shape;246;g2c6735868a1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100" y="1995638"/>
            <a:ext cx="7779799" cy="486237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2c6735868a1_0_19"/>
          <p:cNvSpPr txBox="1">
            <a:spLocks noGrp="1"/>
          </p:cNvSpPr>
          <p:nvPr>
            <p:ph type="title"/>
          </p:nvPr>
        </p:nvSpPr>
        <p:spPr>
          <a:xfrm>
            <a:off x="838200" y="997825"/>
            <a:ext cx="10515600" cy="89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u="sng">
                <a:solidFill>
                  <a:schemeClr val="hlink"/>
                </a:solidFill>
                <a:hlinkClick r:id="rId4"/>
              </a:rPr>
              <a:t>妈妈要小新做什么？</a:t>
            </a:r>
            <a:endParaRPr sz="4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c6735868a1_0_3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9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</a:rPr>
              <a:t>起​​来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4" name="Google Shape;254;g2c6735868a1_0_31"/>
          <p:cNvSpPr txBox="1">
            <a:spLocks noGrp="1"/>
          </p:cNvSpPr>
          <p:nvPr>
            <p:ph type="title"/>
          </p:nvPr>
        </p:nvSpPr>
        <p:spPr>
          <a:xfrm>
            <a:off x="838200" y="997825"/>
            <a:ext cx="10515600" cy="89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u="sng">
                <a:solidFill>
                  <a:schemeClr val="hlink"/>
                </a:solidFill>
                <a:hlinkClick r:id="rId3"/>
              </a:rPr>
              <a:t>温老师和娜诺突然开始做什么？</a:t>
            </a:r>
            <a:endParaRPr sz="4000"/>
          </a:p>
        </p:txBody>
      </p:sp>
      <p:pic>
        <p:nvPicPr>
          <p:cNvPr id="255" name="Google Shape;255;g2c6735868a1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9538" y="1895125"/>
            <a:ext cx="7452918" cy="465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c6735868a1_0_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赶</a:t>
            </a:r>
            <a:r>
              <a:rPr lang="zh-TW"/>
              <a:t> v.</a:t>
            </a:r>
            <a:endParaRPr/>
          </a:p>
        </p:txBody>
      </p:sp>
      <p:sp>
        <p:nvSpPr>
          <p:cNvPr id="262" name="Google Shape;262;g2c6735868a1_0_69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0" cy="51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追，尽早或及时到达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</a:t>
            </a:r>
            <a:r>
              <a:rPr lang="zh-TW">
                <a:solidFill>
                  <a:srgbClr val="FF0000"/>
                </a:solidFill>
              </a:rPr>
              <a:t>赶</a:t>
            </a:r>
            <a:r>
              <a:rPr lang="zh-TW"/>
              <a:t>时间，下次再吃吧！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她喜欢</a:t>
            </a:r>
            <a:r>
              <a:rPr lang="zh-TW">
                <a:solidFill>
                  <a:srgbClr val="FF0000"/>
                </a:solidFill>
              </a:rPr>
              <a:t>赶</a:t>
            </a:r>
            <a:r>
              <a:rPr lang="zh-TW"/>
              <a:t>时髦。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师傅，请你开快点儿，我们要</a:t>
            </a:r>
            <a:r>
              <a:rPr lang="zh-TW">
                <a:solidFill>
                  <a:srgbClr val="FF0000"/>
                </a:solidFill>
              </a:rPr>
              <a:t>赶</a:t>
            </a:r>
            <a:r>
              <a:rPr lang="zh-TW"/>
              <a:t>飞机。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</a:t>
            </a:r>
            <a:r>
              <a:rPr lang="zh-TW">
                <a:solidFill>
                  <a:srgbClr val="FF0000"/>
                </a:solidFill>
              </a:rPr>
              <a:t>赶</a:t>
            </a:r>
            <a:r>
              <a:rPr lang="zh-TW"/>
              <a:t>不上你。</a:t>
            </a:r>
            <a:endParaRPr/>
          </a:p>
        </p:txBody>
      </p:sp>
      <p:pic>
        <p:nvPicPr>
          <p:cNvPr id="263" name="Google Shape;263;g2c6735868a1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3075" y="629537"/>
            <a:ext cx="5598925" cy="559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>
            <a:spLocks noGrp="1"/>
          </p:cNvSpPr>
          <p:nvPr>
            <p:ph type="ctrTitle"/>
          </p:nvPr>
        </p:nvSpPr>
        <p:spPr>
          <a:xfrm>
            <a:off x="0" y="2786078"/>
            <a:ext cx="122211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zh-TW" sz="5400"/>
              <a:t>除了你家的</a:t>
            </a:r>
            <a:r>
              <a:rPr lang="zh-TW" sz="5400">
                <a:solidFill>
                  <a:srgbClr val="FF0000"/>
                </a:solidFill>
              </a:rPr>
              <a:t>厕所</a:t>
            </a:r>
            <a:r>
              <a:rPr lang="zh-TW" sz="5400"/>
              <a:t>之外，</a:t>
            </a:r>
            <a:endParaRPr sz="54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zh-TW" sz="5400"/>
              <a:t>你觉得哪里的</a:t>
            </a:r>
            <a:r>
              <a:rPr lang="zh-TW" sz="5400">
                <a:solidFill>
                  <a:srgbClr val="FF0000"/>
                </a:solidFill>
              </a:rPr>
              <a:t>厕所</a:t>
            </a:r>
            <a:r>
              <a:rPr lang="zh-TW" sz="5400"/>
              <a:t>最干净?</a:t>
            </a:r>
            <a:endParaRPr sz="5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>
            <a:spLocks noGrp="1"/>
          </p:cNvSpPr>
          <p:nvPr>
            <p:ph type="ctrTitle"/>
          </p:nvPr>
        </p:nvSpPr>
        <p:spPr>
          <a:xfrm>
            <a:off x="-163954" y="2199806"/>
            <a:ext cx="12221043" cy="101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你理想中的</a:t>
            </a:r>
            <a:r>
              <a:rPr lang="zh-TW" sz="5400">
                <a:solidFill>
                  <a:srgbClr val="FF0000"/>
                </a:solidFill>
              </a:rPr>
              <a:t>厕所</a:t>
            </a:r>
            <a:r>
              <a:rPr lang="zh-TW" sz="5400"/>
              <a:t>是怎样的?</a:t>
            </a:r>
            <a:endParaRPr sz="5400"/>
          </a:p>
        </p:txBody>
      </p:sp>
      <p:pic>
        <p:nvPicPr>
          <p:cNvPr id="276" name="Google Shape;276;p39" descr="奇葩裝潢新創舉「馬桶藏水塔內」 網友朝聖笑翻：宇宙逃生艙？ | 鏡週刊| LINE TODAY"/>
          <p:cNvPicPr preferRelativeResize="0"/>
          <p:nvPr/>
        </p:nvPicPr>
        <p:blipFill rotWithShape="1">
          <a:blip r:embed="rId3">
            <a:alphaModFix/>
          </a:blip>
          <a:srcRect l="15075" r="10277"/>
          <a:stretch/>
        </p:blipFill>
        <p:spPr>
          <a:xfrm>
            <a:off x="7061918" y="3276600"/>
            <a:ext cx="3845211" cy="358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9" descr="World House 頂樓房間超酷賣點: 居高臨下的馬桶寶座！ | 一致同意這間浴室超級有趣充分利用頂樓的畸零空間… | Flick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8695" y="3276600"/>
            <a:ext cx="268605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9" descr="搬家看房驚見「王座式馬桶」！若想沖水要拔劍網爆笑：上廁所順便登了個基| 廢宅藍鯨| 鍵盤大檸檬| ETtoday新聞雲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4431" y="3276600"/>
            <a:ext cx="268605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 txBox="1">
            <a:spLocks noGrp="1"/>
          </p:cNvSpPr>
          <p:nvPr>
            <p:ph type="title"/>
          </p:nvPr>
        </p:nvSpPr>
        <p:spPr>
          <a:xfrm>
            <a:off x="714402" y="-32004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>
                <a:solidFill>
                  <a:srgbClr val="FF0000"/>
                </a:solidFill>
              </a:rPr>
              <a:t>厕所</a:t>
            </a:r>
            <a:r>
              <a:rPr lang="zh-TW" sz="5400"/>
              <a:t> VS 卫生间</a:t>
            </a:r>
            <a:endParaRPr/>
          </a:p>
        </p:txBody>
      </p:sp>
      <p:sp>
        <p:nvSpPr>
          <p:cNvPr id="285" name="Google Shape;285;p40"/>
          <p:cNvSpPr txBox="1"/>
          <p:nvPr/>
        </p:nvSpPr>
        <p:spPr>
          <a:xfrm>
            <a:off x="19068" y="368425"/>
            <a:ext cx="12172932" cy="226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6" name="Google Shape;286;p40"/>
          <p:cNvSpPr txBox="1"/>
          <p:nvPr/>
        </p:nvSpPr>
        <p:spPr>
          <a:xfrm>
            <a:off x="-606441" y="1160122"/>
            <a:ext cx="6062861" cy="226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主要用来上</a:t>
            </a:r>
            <a:r>
              <a:rPr lang="zh-TW" sz="36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厕所</a:t>
            </a:r>
            <a:endParaRPr sz="3600">
              <a:solidFill>
                <a:srgbClr val="FF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7" name="Google Shape;287;p40"/>
          <p:cNvSpPr txBox="1"/>
          <p:nvPr/>
        </p:nvSpPr>
        <p:spPr>
          <a:xfrm>
            <a:off x="6151754" y="1160122"/>
            <a:ext cx="6062861" cy="226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zh-TW" sz="3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可以洗澡、洗手、化妆等等</a:t>
            </a: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88" name="Google Shape;288;p40" descr="带你看看世界各地的14个奇怪的厕所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634" y="2768046"/>
            <a:ext cx="3335396" cy="40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0" descr="卫生间这些不实用的设计，千万别这么装，否则你会后悔的！ - 知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0313" y="2637303"/>
            <a:ext cx="3305101" cy="40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0"/>
          <p:cNvSpPr txBox="1"/>
          <p:nvPr/>
        </p:nvSpPr>
        <p:spPr>
          <a:xfrm>
            <a:off x="393887" y="2630483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化妆间</a:t>
            </a:r>
            <a:endParaRPr sz="5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91" name="Google Shape;291;p40"/>
          <p:cNvSpPr txBox="1"/>
          <p:nvPr/>
        </p:nvSpPr>
        <p:spPr>
          <a:xfrm>
            <a:off x="393887" y="458413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男厕</a:t>
            </a:r>
            <a:endParaRPr sz="5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92" name="Google Shape;292;p40"/>
          <p:cNvSpPr txBox="1"/>
          <p:nvPr/>
        </p:nvSpPr>
        <p:spPr>
          <a:xfrm>
            <a:off x="403317" y="5465169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女厕</a:t>
            </a:r>
            <a:endParaRPr sz="5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93" name="Google Shape;293;p40"/>
          <p:cNvSpPr txBox="1"/>
          <p:nvPr/>
        </p:nvSpPr>
        <p:spPr>
          <a:xfrm>
            <a:off x="-3100087" y="579752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性别友善</a:t>
            </a:r>
            <a:r>
              <a:rPr lang="zh-TW" sz="54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厕所</a:t>
            </a:r>
            <a:endParaRPr sz="5400">
              <a:solidFill>
                <a:srgbClr val="FF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94" name="Google Shape;294;p40"/>
          <p:cNvSpPr txBox="1"/>
          <p:nvPr/>
        </p:nvSpPr>
        <p:spPr>
          <a:xfrm>
            <a:off x="384457" y="3576894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浴室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批评</a:t>
            </a:r>
            <a:r>
              <a:rPr lang="zh-TW"/>
              <a:t> v.</a:t>
            </a:r>
            <a:endParaRPr/>
          </a:p>
        </p:txBody>
      </p:sp>
      <p:sp>
        <p:nvSpPr>
          <p:cNvPr id="301" name="Google Shape;301;p50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针对缺点、错误提出</a:t>
            </a:r>
            <a:r>
              <a:rPr lang="zh-TW" u="sng"/>
              <a:t>意见</a:t>
            </a:r>
            <a:r>
              <a:rPr lang="zh-TW"/>
              <a:t>或</a:t>
            </a:r>
            <a:r>
              <a:rPr lang="zh-TW" u="sng"/>
              <a:t>加以攻击</a:t>
            </a:r>
            <a:r>
              <a:rPr lang="zh-TW"/>
              <a:t>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 </a:t>
            </a:r>
            <a:r>
              <a:rPr lang="zh-TW" b="1" u="sng"/>
              <a:t>A</a:t>
            </a:r>
            <a:r>
              <a:rPr lang="zh-TW"/>
              <a:t> 对（人、事、物）进行</a:t>
            </a:r>
            <a:r>
              <a:rPr lang="zh-TW">
                <a:solidFill>
                  <a:srgbClr val="FF0000"/>
                </a:solidFill>
              </a:rPr>
              <a:t>批评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b="1" u="sng"/>
              <a:t>A</a:t>
            </a:r>
            <a:r>
              <a:rPr lang="zh-TW"/>
              <a:t> </a:t>
            </a:r>
            <a:r>
              <a:rPr lang="zh-TW">
                <a:solidFill>
                  <a:srgbClr val="FF0000"/>
                </a:solidFill>
              </a:rPr>
              <a:t>批评</a:t>
            </a:r>
            <a:r>
              <a:rPr lang="zh-TW"/>
              <a:t> …</a:t>
            </a:r>
            <a:endParaRPr b="1" u="sng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921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zh-TW" b="1" u="sng"/>
              <a:t>B</a:t>
            </a:r>
            <a:r>
              <a:rPr lang="zh-TW"/>
              <a:t> 被 </a:t>
            </a:r>
            <a:r>
              <a:rPr lang="zh-TW" b="1" u="sng"/>
              <a:t>A</a:t>
            </a:r>
            <a:r>
              <a:rPr lang="zh-TW"/>
              <a:t> </a:t>
            </a:r>
            <a:r>
              <a:rPr lang="zh-TW">
                <a:solidFill>
                  <a:srgbClr val="FF0000"/>
                </a:solidFill>
              </a:rPr>
              <a:t>批评</a:t>
            </a:r>
            <a:r>
              <a:rPr lang="zh-TW"/>
              <a:t>了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批评</a:t>
            </a:r>
            <a:r>
              <a:rPr lang="zh-TW"/>
              <a:t> v.</a:t>
            </a:r>
            <a:endParaRPr/>
          </a:p>
        </p:txBody>
      </p:sp>
      <p:sp>
        <p:nvSpPr>
          <p:cNvPr id="308" name="Google Shape;308;p52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老板</a:t>
            </a:r>
            <a:r>
              <a:rPr lang="zh-TW">
                <a:solidFill>
                  <a:srgbClr val="FF0000"/>
                </a:solidFill>
              </a:rPr>
              <a:t>批评</a:t>
            </a:r>
            <a:r>
              <a:rPr lang="zh-TW"/>
              <a:t>我没有认真工作。</a:t>
            </a:r>
            <a:endParaRPr/>
          </a:p>
        </p:txBody>
      </p:sp>
      <p:pic>
        <p:nvPicPr>
          <p:cNvPr id="309" name="Google Shape;309;p52" descr="Angry Villain Stick Figure PNG Transparent And Clipart Image For Free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8281" y="2161016"/>
            <a:ext cx="4555435" cy="4555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c6735868a1_0_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批评</a:t>
            </a:r>
            <a:r>
              <a:rPr lang="zh-TW"/>
              <a:t> v.</a:t>
            </a:r>
            <a:endParaRPr/>
          </a:p>
        </p:txBody>
      </p:sp>
      <p:sp>
        <p:nvSpPr>
          <p:cNvPr id="316" name="Google Shape;316;g2c6735868a1_0_55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0" cy="51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因为我没有好好接待客人，老板对我进行了严厉的</a:t>
            </a:r>
            <a:r>
              <a:rPr lang="zh-TW">
                <a:solidFill>
                  <a:srgbClr val="FF0000"/>
                </a:solidFill>
              </a:rPr>
              <a:t>批评</a:t>
            </a:r>
            <a:r>
              <a:rPr lang="zh-TW"/>
              <a:t>。</a:t>
            </a:r>
            <a:endParaRPr/>
          </a:p>
        </p:txBody>
      </p:sp>
      <p:pic>
        <p:nvPicPr>
          <p:cNvPr id="317" name="Google Shape;317;g2c6735868a1_0_55" descr="Angry Villain Stick Figure PNG Transparent And Clipart Image For Free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8281" y="2161016"/>
            <a:ext cx="4555435" cy="4555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批评</a:t>
            </a:r>
            <a:r>
              <a:rPr lang="zh-TW"/>
              <a:t> v.</a:t>
            </a:r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我把同学暴打了一顿，然后我被老师严厉地</a:t>
            </a:r>
            <a:r>
              <a:rPr lang="zh-TW">
                <a:solidFill>
                  <a:srgbClr val="FF0000"/>
                </a:solidFill>
              </a:rPr>
              <a:t>批评</a:t>
            </a:r>
            <a:r>
              <a:rPr lang="zh-TW"/>
              <a:t>了。</a:t>
            </a:r>
            <a:endParaRPr/>
          </a:p>
        </p:txBody>
      </p:sp>
      <p:pic>
        <p:nvPicPr>
          <p:cNvPr id="325" name="Google Shape;325;p51" descr="做错事又要挨批评了素材图片免费下载-千库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9804" y="2095290"/>
            <a:ext cx="4712390" cy="471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他突然从床上</a:t>
            </a:r>
            <a:r>
              <a:rPr lang="zh-TW" sz="2800">
                <a:solidFill>
                  <a:srgbClr val="FF0000"/>
                </a:solidFill>
              </a:rPr>
              <a:t>坐起来</a:t>
            </a:r>
            <a:r>
              <a:rPr lang="zh-TW" sz="2800"/>
              <a:t>，因为他发现自己</a:t>
            </a:r>
            <a:r>
              <a:rPr lang="zh-TW"/>
              <a:t>睡过头了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02" name="Google Shape;102;p3" descr="Yui Kon GIF - Yui Kon Anime - Discover &amp; Share GIF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3757" y="2503435"/>
            <a:ext cx="4604485" cy="4215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管理</a:t>
            </a:r>
            <a:r>
              <a:rPr lang="zh-TW"/>
              <a:t> v.</a:t>
            </a:r>
            <a:endParaRPr/>
          </a:p>
        </p:txBody>
      </p:sp>
      <p:sp>
        <p:nvSpPr>
          <p:cNvPr id="332" name="Google Shape;332;p41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有效地组织、指导和控制资源</a:t>
            </a:r>
            <a:r>
              <a:rPr lang="zh-TW">
                <a:solidFill>
                  <a:srgbClr val="0D0D0D"/>
                </a:solidFill>
              </a:rPr>
              <a:t>（</a:t>
            </a: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人、物</a:t>
            </a:r>
            <a:r>
              <a:rPr lang="zh-TW">
                <a:solidFill>
                  <a:srgbClr val="0D0D0D"/>
                </a:solidFill>
              </a:rPr>
              <a:t>）</a:t>
            </a: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，以达到目的的过程。</a:t>
            </a:r>
            <a:endParaRPr sz="2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管理</a:t>
            </a:r>
            <a:r>
              <a:rPr lang="zh-TW"/>
              <a:t>（人/物）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一群学生</a:t>
            </a:r>
            <a:endParaRPr sz="2800"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一家</a:t>
            </a:r>
            <a:r>
              <a:rPr lang="zh-TW"/>
              <a:t>公司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一车货物</a:t>
            </a:r>
            <a:endParaRPr sz="2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>
                <a:solidFill>
                  <a:srgbClr val="FF0000"/>
                </a:solidFill>
              </a:rPr>
              <a:t>管</a:t>
            </a:r>
            <a:r>
              <a:rPr lang="zh-TW"/>
              <a:t>（</a:t>
            </a:r>
            <a:r>
              <a:rPr lang="zh-TW" sz="2800"/>
              <a:t>理</a:t>
            </a:r>
            <a:r>
              <a:rPr lang="zh-TW"/>
              <a:t>）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管理</a:t>
            </a:r>
            <a:r>
              <a:rPr lang="zh-TW"/>
              <a:t> v.</a:t>
            </a:r>
            <a:endParaRPr/>
          </a:p>
        </p:txBody>
      </p:sp>
      <p:sp>
        <p:nvSpPr>
          <p:cNvPr id="338" name="Google Shape;338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老板发现我的管理能力不错，于是放心地让我</a:t>
            </a:r>
            <a:r>
              <a:rPr lang="zh-TW">
                <a:solidFill>
                  <a:srgbClr val="FF0000"/>
                </a:solidFill>
              </a:rPr>
              <a:t>管理</a:t>
            </a:r>
            <a:r>
              <a:rPr lang="zh-TW"/>
              <a:t>一个团队。</a:t>
            </a:r>
            <a:endParaRPr/>
          </a:p>
        </p:txBody>
      </p:sp>
      <p:pic>
        <p:nvPicPr>
          <p:cNvPr id="339" name="Google Shape;339;p42" descr="團隊合作|teamwork|經理人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4703" y="2317362"/>
            <a:ext cx="6062593" cy="454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管理</a:t>
            </a:r>
            <a:r>
              <a:rPr lang="zh-TW"/>
              <a:t> v.</a:t>
            </a:r>
            <a:endParaRPr/>
          </a:p>
        </p:txBody>
      </p:sp>
      <p:sp>
        <p:nvSpPr>
          <p:cNvPr id="345" name="Google Shape;345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朋友觉得我白天打游戏深夜作报告的情况不好，因此建议我好好</a:t>
            </a:r>
            <a:r>
              <a:rPr lang="zh-TW">
                <a:solidFill>
                  <a:srgbClr val="FF0000"/>
                </a:solidFill>
              </a:rPr>
              <a:t>管理</a:t>
            </a:r>
            <a:r>
              <a:rPr lang="zh-TW">
                <a:solidFill>
                  <a:schemeClr val="accent6"/>
                </a:solidFill>
              </a:rPr>
              <a:t>一下</a:t>
            </a:r>
            <a:r>
              <a:rPr lang="zh-TW"/>
              <a:t>时间。</a:t>
            </a:r>
            <a:endParaRPr/>
          </a:p>
        </p:txBody>
      </p:sp>
      <p:pic>
        <p:nvPicPr>
          <p:cNvPr id="346" name="Google Shape;346;p43" descr="【時間管理のコツ】できない人の対策と成功者になれる上級テクニック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7291" y="2975112"/>
            <a:ext cx="7497417" cy="3748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c6735868a1_0_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管理</a:t>
            </a:r>
            <a:r>
              <a:rPr lang="zh-TW"/>
              <a:t> v.</a:t>
            </a:r>
            <a:endParaRPr/>
          </a:p>
        </p:txBody>
      </p:sp>
      <p:sp>
        <p:nvSpPr>
          <p:cNvPr id="352" name="Google Shape;352;g2c6735868a1_0_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校长发现学校保安的工作态度不太好，于是要求保安队长好好</a:t>
            </a:r>
            <a:r>
              <a:rPr lang="zh-TW">
                <a:solidFill>
                  <a:srgbClr val="FF0000"/>
                </a:solidFill>
              </a:rPr>
              <a:t>管一</a:t>
            </a:r>
            <a:r>
              <a:rPr lang="zh-TW">
                <a:solidFill>
                  <a:schemeClr val="accent6"/>
                </a:solidFill>
              </a:rPr>
              <a:t>管</a:t>
            </a:r>
            <a:r>
              <a:rPr lang="zh-TW"/>
              <a:t>他的下属。</a:t>
            </a:r>
            <a:endParaRPr/>
          </a:p>
        </p:txBody>
      </p:sp>
      <p:pic>
        <p:nvPicPr>
          <p:cNvPr id="353" name="Google Shape;353;g2c6735868a1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1659" y="3119175"/>
            <a:ext cx="5628676" cy="37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弄 V.</a:t>
            </a:r>
            <a:endParaRPr b="1" u="sng"/>
          </a:p>
        </p:txBody>
      </p:sp>
      <p:sp>
        <p:nvSpPr>
          <p:cNvPr id="360" name="Google Shape;36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= 做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可以代替其他动词</a:t>
            </a:r>
            <a:endParaRPr/>
          </a:p>
        </p:txBody>
      </p:sp>
      <p:sp>
        <p:nvSpPr>
          <p:cNvPr id="361" name="Google Shape;361;p17"/>
          <p:cNvSpPr txBox="1"/>
          <p:nvPr/>
        </p:nvSpPr>
        <p:spPr>
          <a:xfrm>
            <a:off x="5715490" y="2223238"/>
            <a:ext cx="126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不确定</a:t>
            </a:r>
            <a:endParaRPr/>
          </a:p>
        </p:txBody>
      </p:sp>
      <p:pic>
        <p:nvPicPr>
          <p:cNvPr id="362" name="Google Shape;36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746454"/>
            <a:ext cx="8730664" cy="381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7"/>
          <p:cNvPicPr preferRelativeResize="0"/>
          <p:nvPr/>
        </p:nvPicPr>
        <p:blipFill rotWithShape="1">
          <a:blip r:embed="rId4">
            <a:alphaModFix/>
          </a:blip>
          <a:srcRect l="35684" t="21923" r="27937" b="26875"/>
          <a:stretch/>
        </p:blipFill>
        <p:spPr>
          <a:xfrm>
            <a:off x="8341894" y="701005"/>
            <a:ext cx="3465095" cy="3170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弄 V.</a:t>
            </a:r>
            <a:endParaRPr b="1" u="sng"/>
          </a:p>
        </p:txBody>
      </p:sp>
      <p:sp>
        <p:nvSpPr>
          <p:cNvPr id="370" name="Google Shape;37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990347" cy="725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得</a:t>
            </a:r>
            <a:r>
              <a:rPr lang="zh-TW" sz="2800"/>
              <a:t>快点</a:t>
            </a:r>
            <a:r>
              <a:rPr lang="zh-TW" sz="2800">
                <a:solidFill>
                  <a:srgbClr val="FF0000"/>
                </a:solidFill>
              </a:rPr>
              <a:t>做</a:t>
            </a:r>
            <a:r>
              <a:rPr lang="zh-TW"/>
              <a:t>完家事</a:t>
            </a:r>
            <a:r>
              <a:rPr lang="zh-TW" sz="2800"/>
              <a:t>，好去</a:t>
            </a:r>
            <a:r>
              <a:rPr lang="zh-TW"/>
              <a:t>学校</a:t>
            </a:r>
            <a:r>
              <a:rPr lang="zh-TW" sz="2800"/>
              <a:t>接小孩。</a:t>
            </a:r>
            <a:endParaRPr sz="2800"/>
          </a:p>
        </p:txBody>
      </p:sp>
      <p:sp>
        <p:nvSpPr>
          <p:cNvPr id="371" name="Google Shape;371;p18"/>
          <p:cNvSpPr txBox="1"/>
          <p:nvPr/>
        </p:nvSpPr>
        <p:spPr>
          <a:xfrm>
            <a:off x="838199" y="2550695"/>
            <a:ext cx="6990347" cy="725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zh-TW" sz="2800">
                <a:solidFill>
                  <a:schemeClr val="dk1"/>
                </a:solidFill>
              </a:rPr>
              <a:t>得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快点</a:t>
            </a:r>
            <a:r>
              <a:rPr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弄</a:t>
            </a:r>
            <a:r>
              <a:rPr lang="zh-TW" sz="2800">
                <a:solidFill>
                  <a:schemeClr val="dk1"/>
                </a:solidFill>
              </a:rPr>
              <a:t>完家事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，好去</a:t>
            </a:r>
            <a:r>
              <a:rPr lang="zh-TW" sz="2800">
                <a:solidFill>
                  <a:schemeClr val="dk1"/>
                </a:solidFill>
              </a:rPr>
              <a:t>学校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接小孩。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18" descr="做家務忙的主婦-插圖素材[76973200] - PIXTA圖庫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0674" y="3420365"/>
            <a:ext cx="4345326" cy="343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8" descr="接孩子放学时，离开幼儿园后，家长说的第一句话很重要|家长|幼儿园|小朋友_新浪新闻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289" y="3519160"/>
            <a:ext cx="4345326" cy="2892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弄 V.</a:t>
            </a:r>
            <a:endParaRPr b="1" u="sng"/>
          </a:p>
        </p:txBody>
      </p:sp>
      <p:sp>
        <p:nvSpPr>
          <p:cNvPr id="380" name="Google Shape;38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990347" cy="725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他正在</a:t>
            </a:r>
            <a:r>
              <a:rPr lang="zh-TW" sz="2800">
                <a:solidFill>
                  <a:srgbClr val="FF0000"/>
                </a:solidFill>
              </a:rPr>
              <a:t>做</a:t>
            </a:r>
            <a:r>
              <a:rPr lang="zh-TW" sz="2800"/>
              <a:t>饭，没时间管小孩。</a:t>
            </a:r>
            <a:endParaRPr sz="2800"/>
          </a:p>
        </p:txBody>
      </p:sp>
      <p:sp>
        <p:nvSpPr>
          <p:cNvPr id="381" name="Google Shape;381;p19"/>
          <p:cNvSpPr txBox="1"/>
          <p:nvPr/>
        </p:nvSpPr>
        <p:spPr>
          <a:xfrm>
            <a:off x="838199" y="2550695"/>
            <a:ext cx="6990347" cy="725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他正在</a:t>
            </a:r>
            <a:r>
              <a:rPr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弄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饭，没时间管小孩。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19" descr="看到大家吃得開心就開心」喜歡做飯的你都有感的三件事｜回家吧I'm ho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207" y="3582236"/>
            <a:ext cx="4747847" cy="316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9" descr="小孩管不動！媽媽開大絕「放鵝鎮壓」家長笑：求租兩天- 華視新聞網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7623" y="3650597"/>
            <a:ext cx="4126523" cy="309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弄 V.</a:t>
            </a:r>
            <a:endParaRPr b="1" u="sng"/>
          </a:p>
        </p:txBody>
      </p:sp>
      <p:sp>
        <p:nvSpPr>
          <p:cNvPr id="389" name="Google Shape;38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他要去</a:t>
            </a:r>
            <a:r>
              <a:rPr lang="zh-TW">
                <a:solidFill>
                  <a:srgbClr val="FF0000"/>
                </a:solidFill>
              </a:rPr>
              <a:t>弄</a:t>
            </a:r>
            <a:r>
              <a:rPr lang="zh-TW"/>
              <a:t>一下头发。</a:t>
            </a:r>
            <a:endParaRPr/>
          </a:p>
        </p:txBody>
      </p:sp>
      <p:pic>
        <p:nvPicPr>
          <p:cNvPr id="390" name="Google Shape;390;p20" descr="剪頭髮剪不到自己想要的型？跟髮型師溝通的四種方式報你知 | stylemaster"/>
          <p:cNvPicPr preferRelativeResize="0"/>
          <p:nvPr/>
        </p:nvPicPr>
        <p:blipFill rotWithShape="1">
          <a:blip r:embed="rId3">
            <a:alphaModFix/>
          </a:blip>
          <a:srcRect r="19214"/>
          <a:stretch/>
        </p:blipFill>
        <p:spPr>
          <a:xfrm>
            <a:off x="4287891" y="3646805"/>
            <a:ext cx="288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0" descr="【西門町燙髮推薦】細軟髮女孩燙水波紋初體驗！去兜Kidult Hair Mika設計師 | StyleMap美配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6808" y="3646805"/>
            <a:ext cx="288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0" descr="漂发染发干货 | 粉色头发的一些事一些情（其他彩毛适用） - 知乎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156" y="3612875"/>
            <a:ext cx="288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0"/>
          <p:cNvSpPr txBox="1"/>
          <p:nvPr/>
        </p:nvSpPr>
        <p:spPr>
          <a:xfrm>
            <a:off x="9357014" y="2830972"/>
            <a:ext cx="15696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烫头发</a:t>
            </a:r>
            <a:endParaRPr/>
          </a:p>
        </p:txBody>
      </p:sp>
      <p:sp>
        <p:nvSpPr>
          <p:cNvPr id="394" name="Google Shape;394;p20"/>
          <p:cNvSpPr txBox="1"/>
          <p:nvPr/>
        </p:nvSpPr>
        <p:spPr>
          <a:xfrm>
            <a:off x="4943061" y="2804205"/>
            <a:ext cx="15696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剪头发</a:t>
            </a:r>
            <a:endParaRPr/>
          </a:p>
        </p:txBody>
      </p:sp>
      <p:sp>
        <p:nvSpPr>
          <p:cNvPr id="395" name="Google Shape;395;p20"/>
          <p:cNvSpPr txBox="1"/>
          <p:nvPr/>
        </p:nvSpPr>
        <p:spPr>
          <a:xfrm>
            <a:off x="1265326" y="2782669"/>
            <a:ext cx="15696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染头发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弄 V.</a:t>
            </a:r>
            <a:endParaRPr b="1" u="sng"/>
          </a:p>
        </p:txBody>
      </p:sp>
      <p:sp>
        <p:nvSpPr>
          <p:cNvPr id="402" name="Google Shape;40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你不要</a:t>
            </a:r>
            <a:r>
              <a:rPr lang="zh-TW">
                <a:solidFill>
                  <a:srgbClr val="FF0000"/>
                </a:solidFill>
              </a:rPr>
              <a:t>弄</a:t>
            </a:r>
            <a:r>
              <a:rPr lang="zh-TW"/>
              <a:t>我！</a:t>
            </a:r>
            <a:endParaRPr/>
          </a:p>
        </p:txBody>
      </p:sp>
      <p:pic>
        <p:nvPicPr>
          <p:cNvPr id="403" name="Google Shape;403;p21" descr="不要碰我肩膀 - 有趣板 | Dca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5185" y="244469"/>
            <a:ext cx="3868615" cy="636906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1"/>
          <p:cNvSpPr txBox="1"/>
          <p:nvPr/>
        </p:nvSpPr>
        <p:spPr>
          <a:xfrm>
            <a:off x="838200" y="3635628"/>
            <a:ext cx="5257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碰我、打我、踢我、亲我 什么的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弄 V.</a:t>
            </a:r>
            <a:endParaRPr b="1" u="sng"/>
          </a:p>
        </p:txBody>
      </p:sp>
      <p:sp>
        <p:nvSpPr>
          <p:cNvPr id="411" name="Google Shape;411;p22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840205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他的手机坏了，他正在试着把它</a:t>
            </a:r>
            <a:r>
              <a:rPr lang="zh-TW" sz="2800">
                <a:solidFill>
                  <a:srgbClr val="FF0000"/>
                </a:solidFill>
              </a:rPr>
              <a:t>修</a:t>
            </a:r>
            <a:r>
              <a:rPr lang="zh-TW" sz="2800"/>
              <a:t>好。</a:t>
            </a:r>
            <a:endParaRPr sz="2800"/>
          </a:p>
        </p:txBody>
      </p:sp>
      <p:sp>
        <p:nvSpPr>
          <p:cNvPr id="412" name="Google Shape;412;p22"/>
          <p:cNvSpPr txBox="1"/>
          <p:nvPr/>
        </p:nvSpPr>
        <p:spPr>
          <a:xfrm>
            <a:off x="838199" y="3696940"/>
            <a:ext cx="5257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黏、拆 什么的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22"/>
          <p:cNvSpPr txBox="1"/>
          <p:nvPr/>
        </p:nvSpPr>
        <p:spPr>
          <a:xfrm>
            <a:off x="838199" y="2498518"/>
            <a:ext cx="840205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他的手机坏了，他正在试着把它</a:t>
            </a:r>
            <a:r>
              <a:rPr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弄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好。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22" descr="林志穎po修手機螢幕照網友：亮點是手邊的iPhone6！ | ETtoday星光雲| ETtoday新聞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7946" y="1027906"/>
            <a:ext cx="3911137" cy="5213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他在公交车上看到</a:t>
            </a:r>
            <a:r>
              <a:rPr lang="zh-TW"/>
              <a:t>一位</a:t>
            </a:r>
            <a:r>
              <a:rPr lang="zh-TW" sz="2800"/>
              <a:t>老人，</a:t>
            </a:r>
            <a:r>
              <a:rPr lang="zh-TW"/>
              <a:t>马上</a:t>
            </a:r>
            <a:r>
              <a:rPr lang="zh-TW" sz="2800"/>
              <a:t>从</a:t>
            </a:r>
            <a:r>
              <a:rPr lang="zh-TW"/>
              <a:t>椅子</a:t>
            </a:r>
            <a:r>
              <a:rPr lang="zh-TW" sz="2800"/>
              <a:t>上</a:t>
            </a:r>
            <a:r>
              <a:rPr lang="zh-TW" sz="2800">
                <a:solidFill>
                  <a:srgbClr val="FF0000"/>
                </a:solidFill>
              </a:rPr>
              <a:t>站起来</a:t>
            </a:r>
            <a:r>
              <a:rPr lang="zh-TW" sz="2800"/>
              <a:t>，把</a:t>
            </a:r>
            <a:r>
              <a:rPr lang="zh-TW"/>
              <a:t>位子</a:t>
            </a:r>
            <a:r>
              <a:rPr lang="zh-TW" sz="2800"/>
              <a:t>让给</a:t>
            </a:r>
            <a:r>
              <a:rPr lang="zh-TW"/>
              <a:t>那位老人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10" name="Google Shape;110;p4" descr="公車讓座衝突事件的省思：站在他人角度，多為對方想一想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6025" y="2873375"/>
            <a:ext cx="721995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弄 V.</a:t>
            </a:r>
            <a:endParaRPr b="1" u="sng"/>
          </a:p>
        </p:txBody>
      </p:sp>
      <p:sp>
        <p:nvSpPr>
          <p:cNvPr id="421" name="Google Shape;421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840205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你最近有什么想做的</a:t>
            </a:r>
            <a:r>
              <a:rPr lang="zh-TW"/>
              <a:t>事情</a:t>
            </a:r>
            <a:r>
              <a:rPr lang="zh-TW" sz="2800"/>
              <a:t>？</a:t>
            </a:r>
            <a:endParaRPr sz="2800"/>
          </a:p>
        </p:txBody>
      </p:sp>
      <p:pic>
        <p:nvPicPr>
          <p:cNvPr id="422" name="Google Shape;422;p23" descr="卡通专心学习场景图png图片免费下载-素材7ymkPPejq-新图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8084" y="1027906"/>
            <a:ext cx="5225716" cy="5225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c6735868a1_0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闹钟 / 响 / 醒 / 赶 / 厕所 / 批评 / 管理</a:t>
            </a:r>
            <a:endParaRPr/>
          </a:p>
        </p:txBody>
      </p:sp>
      <p:sp>
        <p:nvSpPr>
          <p:cNvPr id="429" name="Google Shape;429;g2c6735868a1_0_7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516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0850" algn="l" rtl="0">
              <a:spcBef>
                <a:spcPts val="1000"/>
              </a:spcBef>
              <a:spcAft>
                <a:spcPts val="0"/>
              </a:spcAft>
              <a:buSzPts val="3500"/>
              <a:buChar char="•"/>
            </a:pPr>
            <a:r>
              <a:rPr lang="zh-TW" sz="3500"/>
              <a:t>我通常________一响就会起床。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zh-TW" sz="3500"/>
              <a:t>你们平常调几个闹钟才会________过来？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zh-TW" sz="3500"/>
              <a:t>我室友的闹钟每过一个小时就会________一下。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zh-TW" sz="3500"/>
              <a:t>我每天早上都要急冲冲地去学校上早课，来不及上________。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zh-TW" sz="3500"/>
              <a:t>我朋友以前在我们中学的图书馆帮忙________图书。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zh-TW" sz="3500"/>
              <a:t>我的中学同学很有个性，无论班主任如何________他，他都“左耳进，右耳出”。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zh-TW" sz="3500"/>
              <a:t>姚明的女儿快要________上她妈妈的个子了。</a:t>
            </a:r>
            <a:endParaRPr sz="35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c6735868a1_0_7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</a:rPr>
              <a:t>弄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36" name="Google Shape;436;g2c6735868a1_0_76"/>
          <p:cNvSpPr txBox="1">
            <a:spLocks noGrp="1"/>
          </p:cNvSpPr>
          <p:nvPr>
            <p:ph type="body" idx="1"/>
          </p:nvPr>
        </p:nvSpPr>
        <p:spPr>
          <a:xfrm>
            <a:off x="838200" y="1325700"/>
            <a:ext cx="10515600" cy="67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000" u="sng">
                <a:solidFill>
                  <a:schemeClr val="hlink"/>
                </a:solidFill>
                <a:hlinkClick r:id="rId3"/>
              </a:rPr>
              <a:t>【搞笑】国外恐怖恶搞 （JALALS出品）</a:t>
            </a:r>
            <a:endParaRPr sz="3000"/>
          </a:p>
        </p:txBody>
      </p:sp>
      <p:sp>
        <p:nvSpPr>
          <p:cNvPr id="437" name="Google Shape;437;g2c6735868a1_0_76"/>
          <p:cNvSpPr txBox="1"/>
          <p:nvPr/>
        </p:nvSpPr>
        <p:spPr>
          <a:xfrm>
            <a:off x="1300800" y="5572125"/>
            <a:ext cx="9590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这两个男生看到“鬼”时有什么反应？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鬼</a:t>
            </a:r>
            <a:r>
              <a:rPr lang="zh-TW" sz="3000">
                <a:solidFill>
                  <a:srgbClr val="FF0000"/>
                </a:solidFill>
              </a:rPr>
              <a:t>弄</a:t>
            </a:r>
            <a:r>
              <a:rPr lang="zh-TW" sz="3000"/>
              <a:t>得他________。</a:t>
            </a:r>
            <a:endParaRPr sz="3000"/>
          </a:p>
        </p:txBody>
      </p:sp>
      <p:pic>
        <p:nvPicPr>
          <p:cNvPr id="438" name="Google Shape;438;g2c6735868a1_0_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360" y="2001900"/>
            <a:ext cx="5468513" cy="341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2c6735868a1_0_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125" y="2001894"/>
            <a:ext cx="5468524" cy="3417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护士</a:t>
            </a:r>
            <a:r>
              <a:rPr lang="zh-TW"/>
              <a:t> N.		</a:t>
            </a:r>
            <a:r>
              <a:rPr lang="zh-TW" b="1" u="sng"/>
              <a:t>打针</a:t>
            </a:r>
            <a:r>
              <a:rPr lang="zh-TW"/>
              <a:t> V.</a:t>
            </a:r>
            <a:endParaRPr/>
          </a:p>
        </p:txBody>
      </p:sp>
      <p:pic>
        <p:nvPicPr>
          <p:cNvPr id="446" name="Google Shape;44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525" y="1690704"/>
            <a:ext cx="7750949" cy="51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83"/>
          <p:cNvSpPr txBox="1"/>
          <p:nvPr/>
        </p:nvSpPr>
        <p:spPr>
          <a:xfrm>
            <a:off x="9535175" y="715150"/>
            <a:ext cx="22920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护理师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表扬</a:t>
            </a:r>
            <a:r>
              <a:rPr lang="zh-TW"/>
              <a:t> v.</a:t>
            </a:r>
            <a:endParaRPr/>
          </a:p>
        </p:txBody>
      </p:sp>
      <p:sp>
        <p:nvSpPr>
          <p:cNvPr id="454" name="Google Shape;454;p47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表扬/赞美/称赞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今年我是台湾的「销冠」，老板说他要在尾牙时公开</a:t>
            </a:r>
            <a:r>
              <a:rPr lang="zh-TW">
                <a:solidFill>
                  <a:srgbClr val="FF0000"/>
                </a:solidFill>
              </a:rPr>
              <a:t>表扬</a:t>
            </a:r>
            <a:r>
              <a:rPr lang="zh-TW"/>
              <a:t>我。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老板</a:t>
            </a:r>
            <a:r>
              <a:rPr lang="zh-TW">
                <a:solidFill>
                  <a:srgbClr val="FF0000"/>
                </a:solidFill>
              </a:rPr>
              <a:t>称赞</a:t>
            </a:r>
            <a:r>
              <a:rPr lang="zh-TW"/>
              <a:t>我今年的表现很好。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我今年表现得很好，于是得到了老板的</a:t>
            </a:r>
            <a:r>
              <a:rPr lang="zh-TW">
                <a:solidFill>
                  <a:srgbClr val="FF0000"/>
                </a:solidFill>
              </a:rPr>
              <a:t>赞美</a:t>
            </a:r>
            <a:r>
              <a:rPr lang="zh-TW"/>
              <a:t>。</a:t>
            </a:r>
            <a:endParaRPr/>
          </a:p>
        </p:txBody>
      </p:sp>
      <p:sp>
        <p:nvSpPr>
          <p:cNvPr id="455" name="Google Shape;455;p47"/>
          <p:cNvSpPr/>
          <p:nvPr/>
        </p:nvSpPr>
        <p:spPr>
          <a:xfrm>
            <a:off x="5353878" y="3021496"/>
            <a:ext cx="1245705" cy="59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V.</a:t>
            </a:r>
            <a:endParaRPr sz="2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47"/>
          <p:cNvSpPr/>
          <p:nvPr/>
        </p:nvSpPr>
        <p:spPr>
          <a:xfrm>
            <a:off x="10730947" y="2554183"/>
            <a:ext cx="1245705" cy="59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V.</a:t>
            </a:r>
            <a:endParaRPr sz="2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7"/>
          <p:cNvSpPr/>
          <p:nvPr/>
        </p:nvSpPr>
        <p:spPr>
          <a:xfrm>
            <a:off x="7555547" y="3551779"/>
            <a:ext cx="12456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N.</a:t>
            </a:r>
            <a:endParaRPr sz="2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7"/>
          <p:cNvSpPr/>
          <p:nvPr/>
        </p:nvSpPr>
        <p:spPr>
          <a:xfrm>
            <a:off x="619538" y="4681851"/>
            <a:ext cx="5980045" cy="59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公开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lang="zh-TW" sz="2800">
                <a:solidFill>
                  <a:schemeClr val="dk1"/>
                </a:solidFill>
              </a:rPr>
              <a:t>赞美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表扬</a:t>
            </a:r>
            <a:r>
              <a:rPr lang="zh-TW"/>
              <a:t> v.</a:t>
            </a:r>
            <a:endParaRPr/>
          </a:p>
        </p:txBody>
      </p:sp>
      <p:sp>
        <p:nvSpPr>
          <p:cNvPr id="465" name="Google Shape;465;p48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我这个学期考得很好，老师特地在班上</a:t>
            </a:r>
            <a:r>
              <a:rPr lang="zh-TW">
                <a:solidFill>
                  <a:srgbClr val="FF0000"/>
                </a:solidFill>
              </a:rPr>
              <a:t>表扬</a:t>
            </a:r>
            <a:r>
              <a:rPr lang="zh-TW"/>
              <a:t>了我一下。</a:t>
            </a:r>
            <a:endParaRPr/>
          </a:p>
        </p:txBody>
      </p:sp>
      <p:pic>
        <p:nvPicPr>
          <p:cNvPr id="466" name="Google Shape;466;p48" descr="大華高中蔡昀珊 特殊選才錄取台大工商管理系 | 台灣好新聞 TaiwanH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3699" y="2121487"/>
            <a:ext cx="4464602" cy="4736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表扬</a:t>
            </a:r>
            <a:r>
              <a:rPr lang="zh-TW"/>
              <a:t> v.</a:t>
            </a:r>
            <a:endParaRPr/>
          </a:p>
        </p:txBody>
      </p:sp>
      <p:sp>
        <p:nvSpPr>
          <p:cNvPr id="473" name="Google Shape;473;p49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他帮助了受地震影响的灾民，市长表示得好好</a:t>
            </a:r>
            <a:r>
              <a:rPr lang="zh-TW">
                <a:solidFill>
                  <a:srgbClr val="FF0000"/>
                </a:solidFill>
              </a:rPr>
              <a:t>表扬</a:t>
            </a:r>
            <a:r>
              <a:rPr lang="zh-TW"/>
              <a:t>他的善举，可是他觉得帮助弱小是自己的义务，因此不想接受市长的</a:t>
            </a:r>
            <a:r>
              <a:rPr lang="zh-TW">
                <a:solidFill>
                  <a:srgbClr val="FF0000"/>
                </a:solidFill>
              </a:rPr>
              <a:t>表扬</a:t>
            </a:r>
            <a:r>
              <a:rPr lang="zh-TW"/>
              <a:t>。</a:t>
            </a:r>
            <a:endParaRPr/>
          </a:p>
        </p:txBody>
      </p:sp>
      <p:pic>
        <p:nvPicPr>
          <p:cNvPr id="474" name="Google Shape;474;p49" descr="自由開講》社會上到底還有多少「陳樹菊」？ - 自由電子報 自由評論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3199" y="2499577"/>
            <a:ext cx="6365599" cy="421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怀疑</a:t>
            </a:r>
            <a:r>
              <a:rPr lang="zh-TW"/>
              <a:t> V.</a:t>
            </a:r>
            <a:endParaRPr/>
          </a:p>
        </p:txBody>
      </p:sp>
      <p:sp>
        <p:nvSpPr>
          <p:cNvPr id="481" name="Google Shape;481;p63"/>
          <p:cNvSpPr txBox="1">
            <a:spLocks noGrp="1"/>
          </p:cNvSpPr>
          <p:nvPr>
            <p:ph type="body" idx="1"/>
          </p:nvPr>
        </p:nvSpPr>
        <p:spPr>
          <a:xfrm>
            <a:off x="419100" y="1579803"/>
            <a:ext cx="9382626" cy="512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心里对...有疑惑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 A </a:t>
            </a:r>
            <a:r>
              <a:rPr lang="zh-TW">
                <a:solidFill>
                  <a:srgbClr val="FF0000"/>
                </a:solidFill>
              </a:rPr>
              <a:t>怀疑</a:t>
            </a:r>
            <a:r>
              <a:rPr lang="zh-TW"/>
              <a:t> B…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我</a:t>
            </a:r>
            <a:r>
              <a:rPr lang="zh-TW" b="1" u="sng">
                <a:solidFill>
                  <a:srgbClr val="FF0000"/>
                </a:solidFill>
              </a:rPr>
              <a:t>怀疑</a:t>
            </a:r>
            <a:r>
              <a:rPr lang="zh-TW"/>
              <a:t>你偷了我的手机。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 A </a:t>
            </a:r>
            <a:r>
              <a:rPr lang="zh-TW">
                <a:solidFill>
                  <a:srgbClr val="FF0000"/>
                </a:solidFill>
              </a:rPr>
              <a:t>对</a:t>
            </a:r>
            <a:r>
              <a:rPr lang="zh-TW"/>
              <a:t>…抱持</a:t>
            </a:r>
            <a:r>
              <a:rPr lang="zh-TW">
                <a:solidFill>
                  <a:srgbClr val="FF0000"/>
                </a:solidFill>
              </a:rPr>
              <a:t>怀疑</a:t>
            </a:r>
            <a:r>
              <a:rPr lang="zh-TW"/>
              <a:t>的态度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我</a:t>
            </a:r>
            <a:r>
              <a:rPr lang="zh-TW" b="1" u="sng">
                <a:solidFill>
                  <a:srgbClr val="FF0000"/>
                </a:solidFill>
              </a:rPr>
              <a:t>对</a:t>
            </a:r>
            <a:r>
              <a:rPr lang="zh-TW"/>
              <a:t>他说的话</a:t>
            </a:r>
            <a:r>
              <a:rPr lang="zh-TW" b="1" u="sng"/>
              <a:t>抱持</a:t>
            </a:r>
            <a:r>
              <a:rPr lang="zh-TW" b="1" u="sng">
                <a:solidFill>
                  <a:srgbClr val="FF0000"/>
                </a:solidFill>
              </a:rPr>
              <a:t>怀疑</a:t>
            </a:r>
            <a:r>
              <a:rPr lang="zh-TW" b="1" u="sng"/>
              <a:t>的态度</a:t>
            </a:r>
            <a:r>
              <a:rPr lang="zh-TW"/>
              <a:t>。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 A </a:t>
            </a:r>
            <a:r>
              <a:rPr lang="zh-TW">
                <a:solidFill>
                  <a:srgbClr val="FF0000"/>
                </a:solidFill>
              </a:rPr>
              <a:t>怀疑</a:t>
            </a:r>
            <a:r>
              <a:rPr lang="zh-TW"/>
              <a:t>是…的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我</a:t>
            </a:r>
            <a:r>
              <a:rPr lang="zh-TW" b="1" u="sng">
                <a:solidFill>
                  <a:srgbClr val="FF0000"/>
                </a:solidFill>
              </a:rPr>
              <a:t>怀疑</a:t>
            </a:r>
            <a:r>
              <a:rPr lang="zh-TW" b="1" u="sng"/>
              <a:t>是</a:t>
            </a:r>
            <a:r>
              <a:rPr lang="zh-TW"/>
              <a:t>那個人偷了你的手机</a:t>
            </a:r>
            <a:r>
              <a:rPr lang="zh-TW" b="1" u="sng"/>
              <a:t>的</a:t>
            </a:r>
            <a:r>
              <a:rPr lang="zh-TW"/>
              <a:t>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82" name="Google Shape;482;p63"/>
          <p:cNvSpPr txBox="1"/>
          <p:nvPr/>
        </p:nvSpPr>
        <p:spPr>
          <a:xfrm>
            <a:off x="7474200" y="2562600"/>
            <a:ext cx="4717800" cy="4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</a:rPr>
              <a:t>怀疑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的…</a:t>
            </a:r>
            <a:endParaRPr/>
          </a:p>
          <a:p>
            <a:pPr marL="914400" marR="0" lvl="1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○"/>
            </a:pPr>
            <a:r>
              <a:rPr lang="zh-TW" sz="2800">
                <a:solidFill>
                  <a:schemeClr val="dk1"/>
                </a:solidFill>
              </a:rPr>
              <a:t>眼神</a:t>
            </a:r>
            <a:endParaRPr sz="2800">
              <a:solidFill>
                <a:schemeClr val="dk1"/>
              </a:solidFill>
            </a:endParaRPr>
          </a:p>
          <a:p>
            <a:pPr marL="914400" marR="0" lvl="1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zh-TW" sz="2800">
                <a:solidFill>
                  <a:schemeClr val="dk1"/>
                </a:solidFill>
              </a:rPr>
              <a:t>目光</a:t>
            </a:r>
            <a:endParaRPr sz="2800">
              <a:solidFill>
                <a:schemeClr val="dk1"/>
              </a:solidFill>
            </a:endParaRPr>
          </a:p>
          <a:p>
            <a:pPr marL="1371600" marR="0" lvl="2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</a:pPr>
            <a:r>
              <a:rPr lang="zh-TW" sz="2800">
                <a:solidFill>
                  <a:schemeClr val="dk1"/>
                </a:solidFill>
              </a:rPr>
              <a:t>同学们</a:t>
            </a:r>
            <a:r>
              <a:rPr lang="zh-TW" sz="2800" b="1" u="sng">
                <a:solidFill>
                  <a:srgbClr val="FF0000"/>
                </a:solidFill>
              </a:rPr>
              <a:t>怀疑</a:t>
            </a:r>
            <a:r>
              <a:rPr lang="zh-TW" sz="2800" b="1" u="sng">
                <a:solidFill>
                  <a:schemeClr val="dk1"/>
                </a:solidFill>
              </a:rPr>
              <a:t>的目光</a:t>
            </a:r>
            <a:r>
              <a:rPr lang="zh-TW" sz="2800">
                <a:solidFill>
                  <a:schemeClr val="dk1"/>
                </a:solidFill>
              </a:rPr>
              <a:t>让她倍感压力。</a:t>
            </a:r>
            <a:endParaRPr sz="2800">
              <a:solidFill>
                <a:schemeClr val="dk1"/>
              </a:solidFill>
            </a:endParaRPr>
          </a:p>
          <a:p>
            <a:pPr marL="914400" marR="0" lvl="1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○"/>
            </a:pPr>
            <a:r>
              <a:rPr lang="zh-TW" sz="2800">
                <a:solidFill>
                  <a:schemeClr val="dk1"/>
                </a:solidFill>
              </a:rPr>
              <a:t>语气</a:t>
            </a:r>
            <a:endParaRPr sz="2800">
              <a:solidFill>
                <a:schemeClr val="dk1"/>
              </a:solidFill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怀疑</a:t>
            </a:r>
            <a:r>
              <a:rPr lang="zh-TW"/>
              <a:t> V.</a:t>
            </a:r>
            <a:endParaRPr/>
          </a:p>
        </p:txBody>
      </p:sp>
      <p:sp>
        <p:nvSpPr>
          <p:cNvPr id="489" name="Google Shape;489;p64"/>
          <p:cNvSpPr txBox="1">
            <a:spLocks noGrp="1"/>
          </p:cNvSpPr>
          <p:nvPr>
            <p:ph type="body" idx="1"/>
          </p:nvPr>
        </p:nvSpPr>
        <p:spPr>
          <a:xfrm>
            <a:off x="419100" y="1579803"/>
            <a:ext cx="9382626" cy="512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</a:t>
            </a:r>
            <a:r>
              <a:rPr lang="zh-TW" b="1" u="sng">
                <a:solidFill>
                  <a:srgbClr val="FF0000"/>
                </a:solidFill>
              </a:rPr>
              <a:t>怀疑</a:t>
            </a:r>
            <a:r>
              <a:rPr lang="zh-TW"/>
              <a:t>阿飛是狼人，我</a:t>
            </a:r>
            <a:r>
              <a:rPr lang="zh-TW" b="1" u="sng">
                <a:solidFill>
                  <a:srgbClr val="FF0000"/>
                </a:solidFill>
              </a:rPr>
              <a:t>怀疑</a:t>
            </a:r>
            <a:r>
              <a:rPr lang="zh-TW"/>
              <a:t>是他昨天晚上殺了一休的。</a:t>
            </a:r>
            <a:endParaRPr/>
          </a:p>
        </p:txBody>
      </p:sp>
      <p:pic>
        <p:nvPicPr>
          <p:cNvPr id="490" name="Google Shape;490;p64" descr="8/14娛百狼人殺12人局 - 戲劇綜藝板 | Dca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6343" y="2139511"/>
            <a:ext cx="7739313" cy="435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怀疑</a:t>
            </a:r>
            <a:r>
              <a:rPr lang="zh-TW"/>
              <a:t> V.</a:t>
            </a:r>
            <a:endParaRPr/>
          </a:p>
        </p:txBody>
      </p:sp>
      <p:sp>
        <p:nvSpPr>
          <p:cNvPr id="497" name="Google Shape;497;p65"/>
          <p:cNvSpPr txBox="1">
            <a:spLocks noGrp="1"/>
          </p:cNvSpPr>
          <p:nvPr>
            <p:ph type="body" idx="1"/>
          </p:nvPr>
        </p:nvSpPr>
        <p:spPr>
          <a:xfrm>
            <a:off x="419100" y="1579803"/>
            <a:ext cx="9382626" cy="512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</a:t>
            </a:r>
            <a:r>
              <a:rPr lang="zh-TW" b="1" u="sng"/>
              <a:t>对</a:t>
            </a:r>
            <a:r>
              <a:rPr lang="zh-TW"/>
              <a:t>这个摩天轮的安全性</a:t>
            </a:r>
            <a:r>
              <a:rPr lang="zh-TW" b="1" u="sng"/>
              <a:t>抱持</a:t>
            </a:r>
            <a:r>
              <a:rPr lang="zh-TW" b="1" u="sng">
                <a:solidFill>
                  <a:srgbClr val="FF0000"/>
                </a:solidFill>
              </a:rPr>
              <a:t>怀疑</a:t>
            </a:r>
            <a:r>
              <a:rPr lang="zh-TW" b="1" u="sng"/>
              <a:t>的态度</a:t>
            </a:r>
            <a:r>
              <a:rPr lang="zh-TW"/>
              <a:t>。</a:t>
            </a:r>
            <a:endParaRPr/>
          </a:p>
        </p:txBody>
      </p:sp>
      <p:pic>
        <p:nvPicPr>
          <p:cNvPr id="498" name="Google Shape;498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9845" y="278818"/>
            <a:ext cx="3543955" cy="630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65" descr="Sorprendido Sorprendido PNG , Encantador, Hombre, Sorpresa PNG y PSD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823410" y="2466975"/>
            <a:ext cx="4202399" cy="42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/>
              <a:t>妈妈在擦桌子，说：“把水杯</a:t>
            </a:r>
            <a:r>
              <a:rPr lang="zh-TW">
                <a:solidFill>
                  <a:srgbClr val="FF0000"/>
                </a:solidFill>
              </a:rPr>
              <a:t>拿起来</a:t>
            </a:r>
            <a:r>
              <a:rPr lang="zh-TW"/>
              <a:t>。”</a:t>
            </a:r>
            <a:endParaRPr/>
          </a:p>
        </p:txBody>
      </p:sp>
      <p:pic>
        <p:nvPicPr>
          <p:cNvPr id="118" name="Google Shape;118;p5" descr="手拿水杯 平面电商 创意素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0875" y="2635250"/>
            <a:ext cx="581025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怀疑</a:t>
            </a:r>
            <a:r>
              <a:rPr lang="zh-TW"/>
              <a:t> V.</a:t>
            </a:r>
            <a:endParaRPr/>
          </a:p>
        </p:txBody>
      </p:sp>
      <p:sp>
        <p:nvSpPr>
          <p:cNvPr id="506" name="Google Shape;506;p66"/>
          <p:cNvSpPr txBox="1">
            <a:spLocks noGrp="1"/>
          </p:cNvSpPr>
          <p:nvPr>
            <p:ph type="body" idx="1"/>
          </p:nvPr>
        </p:nvSpPr>
        <p:spPr>
          <a:xfrm>
            <a:off x="419101" y="1579800"/>
            <a:ext cx="11220900" cy="51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他今天黑眼圈很大，我</a:t>
            </a:r>
            <a:r>
              <a:rPr lang="zh-TW" b="1" u="sng">
                <a:solidFill>
                  <a:srgbClr val="FF0000"/>
                </a:solidFill>
              </a:rPr>
              <a:t>怀疑</a:t>
            </a:r>
            <a:r>
              <a:rPr lang="zh-TW" b="1" u="sng"/>
              <a:t>是</a:t>
            </a:r>
            <a:r>
              <a:rPr lang="zh-TW"/>
              <a:t>他昨天熬夜打游戏造成的。</a:t>
            </a:r>
            <a:endParaRPr/>
          </a:p>
        </p:txBody>
      </p:sp>
      <p:pic>
        <p:nvPicPr>
          <p:cNvPr id="507" name="Google Shape;50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550" y="2286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03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怀疑</a:t>
            </a:r>
            <a:r>
              <a:rPr lang="zh-TW"/>
              <a:t> V.</a:t>
            </a:r>
            <a:endParaRPr/>
          </a:p>
        </p:txBody>
      </p:sp>
      <p:sp>
        <p:nvSpPr>
          <p:cNvPr id="514" name="Google Shape;514;p67"/>
          <p:cNvSpPr txBox="1">
            <a:spLocks noGrp="1"/>
          </p:cNvSpPr>
          <p:nvPr>
            <p:ph type="body" idx="1"/>
          </p:nvPr>
        </p:nvSpPr>
        <p:spPr>
          <a:xfrm>
            <a:off x="609600" y="1579803"/>
            <a:ext cx="11020926" cy="512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他一直用</a:t>
            </a:r>
            <a:r>
              <a:rPr lang="zh-TW" b="1" u="sng">
                <a:solidFill>
                  <a:srgbClr val="FF0000"/>
                </a:solidFill>
              </a:rPr>
              <a:t>怀疑</a:t>
            </a:r>
            <a:r>
              <a:rPr lang="zh-TW" b="1" u="sng"/>
              <a:t>的</a:t>
            </a:r>
            <a:r>
              <a:rPr lang="zh-TW"/>
              <a:t>眼神盯着我，好像一点儿也不相信我说的话。</a:t>
            </a:r>
            <a:endParaRPr/>
          </a:p>
        </p:txBody>
      </p:sp>
      <p:pic>
        <p:nvPicPr>
          <p:cNvPr id="515" name="Google Shape;515;p67" descr="中醫醫生告訴你，眼睛也可以看出你的身體健康！ - 每日頭條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2662" y="2188911"/>
            <a:ext cx="8026676" cy="4487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c8f99cf750_0_0"/>
          <p:cNvSpPr txBox="1">
            <a:spLocks noGrp="1"/>
          </p:cNvSpPr>
          <p:nvPr>
            <p:ph type="body" idx="1"/>
          </p:nvPr>
        </p:nvSpPr>
        <p:spPr>
          <a:xfrm>
            <a:off x="585600" y="200328"/>
            <a:ext cx="110208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/>
              <a:t>A </a:t>
            </a:r>
            <a:r>
              <a:rPr lang="zh-TW" sz="3500">
                <a:solidFill>
                  <a:srgbClr val="FF0000"/>
                </a:solidFill>
              </a:rPr>
              <a:t>怀疑</a:t>
            </a:r>
            <a:r>
              <a:rPr lang="zh-TW" sz="3500"/>
              <a:t> B + V …</a:t>
            </a:r>
            <a:endParaRPr sz="3500"/>
          </a:p>
        </p:txBody>
      </p:sp>
      <p:pic>
        <p:nvPicPr>
          <p:cNvPr id="522" name="Google Shape;522;g2c8f99cf75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8125" y="1419003"/>
            <a:ext cx="8235756" cy="5147347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2c8f99cf750_0_0"/>
          <p:cNvSpPr txBox="1">
            <a:spLocks noGrp="1"/>
          </p:cNvSpPr>
          <p:nvPr>
            <p:ph type="body" idx="1"/>
          </p:nvPr>
        </p:nvSpPr>
        <p:spPr>
          <a:xfrm>
            <a:off x="585600" y="883503"/>
            <a:ext cx="110208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chemeClr val="hlink"/>
                </a:solidFill>
                <a:hlinkClick r:id="rId4"/>
              </a:rPr>
              <a:t>盘点被评委怀疑“假唱”的选秀现场,要求关掉伴奏清唱,一开口评委直接懵了！</a:t>
            </a:r>
            <a:endParaRPr sz="2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</a:t>
            </a:r>
            <a:endParaRPr/>
          </a:p>
        </p:txBody>
      </p:sp>
      <p:sp>
        <p:nvSpPr>
          <p:cNvPr id="530" name="Google Shape;530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402100" cy="3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务必、一定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后面</a:t>
            </a:r>
            <a:r>
              <a:rPr lang="zh-TW" sz="2800"/>
              <a:t>接否定</a:t>
            </a:r>
            <a:r>
              <a:rPr lang="zh-TW"/>
              <a:t>形式的动词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 sz="2800">
                <a:solidFill>
                  <a:srgbClr val="FF0000"/>
                </a:solidFill>
              </a:rPr>
              <a:t>千万</a:t>
            </a:r>
            <a:r>
              <a:rPr lang="zh-TW" sz="2800">
                <a:solidFill>
                  <a:srgbClr val="0000FF"/>
                </a:solidFill>
              </a:rPr>
              <a:t>别</a:t>
            </a:r>
            <a:r>
              <a:rPr lang="zh-TW" sz="2800"/>
              <a:t>告诉他这个秘密。</a:t>
            </a:r>
            <a:endParaRPr sz="2800"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 sz="2800">
                <a:solidFill>
                  <a:srgbClr val="FF0000"/>
                </a:solidFill>
              </a:rPr>
              <a:t>千万</a:t>
            </a:r>
            <a:r>
              <a:rPr lang="zh-TW" sz="2800">
                <a:solidFill>
                  <a:srgbClr val="0000FF"/>
                </a:solidFill>
              </a:rPr>
              <a:t>不</a:t>
            </a:r>
            <a:r>
              <a:rPr lang="zh-TW" sz="2800"/>
              <a:t>要放弃。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</a:t>
            </a:r>
            <a:endParaRPr/>
          </a:p>
        </p:txBody>
      </p:sp>
      <p:sp>
        <p:nvSpPr>
          <p:cNvPr id="537" name="Google Shape;53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30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那家纪念品店</a:t>
            </a:r>
            <a:r>
              <a:rPr lang="zh-TW"/>
              <a:t>卖</a:t>
            </a:r>
            <a:r>
              <a:rPr lang="zh-TW" sz="2800"/>
              <a:t>的东西都特别贵，你</a:t>
            </a:r>
            <a:r>
              <a:rPr lang="zh-TW" sz="2800">
                <a:solidFill>
                  <a:srgbClr val="FF0000"/>
                </a:solidFill>
              </a:rPr>
              <a:t>千万</a:t>
            </a:r>
            <a:r>
              <a:rPr lang="zh-TW" sz="2800">
                <a:solidFill>
                  <a:srgbClr val="0000FF"/>
                </a:solidFill>
              </a:rPr>
              <a:t>别</a:t>
            </a:r>
            <a:r>
              <a:rPr lang="zh-TW" sz="2800"/>
              <a:t>去。</a:t>
            </a:r>
            <a:endParaRPr sz="2800"/>
          </a:p>
        </p:txBody>
      </p:sp>
      <p:pic>
        <p:nvPicPr>
          <p:cNvPr id="538" name="Google Shape;538;p25" descr="小松鼠驚訝什麼？ 2018動物逗趣照片賞- 國際- 中時新聞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0" y="3088317"/>
            <a:ext cx="5364480" cy="357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5" descr="东西“贵死了”只会说expensive？来学学这些高招说法吧- 知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0" y="2930268"/>
            <a:ext cx="6858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</a:t>
            </a:r>
            <a:endParaRPr/>
          </a:p>
        </p:txBody>
      </p:sp>
      <p:sp>
        <p:nvSpPr>
          <p:cNvPr id="546" name="Google Shape;54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609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出国</a:t>
            </a:r>
            <a:r>
              <a:rPr lang="zh-TW"/>
              <a:t>旅游</a:t>
            </a:r>
            <a:r>
              <a:rPr lang="zh-TW" sz="2800"/>
              <a:t>要看好自己的护照，</a:t>
            </a:r>
            <a:r>
              <a:rPr lang="zh-TW" sz="2800">
                <a:solidFill>
                  <a:srgbClr val="FF0000"/>
                </a:solidFill>
              </a:rPr>
              <a:t>千万</a:t>
            </a:r>
            <a:r>
              <a:rPr lang="zh-TW" sz="2800">
                <a:solidFill>
                  <a:srgbClr val="0000FF"/>
                </a:solidFill>
              </a:rPr>
              <a:t>别</a:t>
            </a:r>
            <a:r>
              <a:rPr lang="zh-TW"/>
              <a:t>弄</a:t>
            </a:r>
            <a:r>
              <a:rPr lang="zh-TW" sz="2800"/>
              <a:t>丢了。</a:t>
            </a:r>
            <a:endParaRPr sz="2800"/>
          </a:p>
        </p:txBody>
      </p:sp>
      <p:pic>
        <p:nvPicPr>
          <p:cNvPr id="547" name="Google Shape;547;p26" descr="注意表情图片-注意表情模板图片在线制作-图司机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8625" y="3090323"/>
            <a:ext cx="371475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</a:t>
            </a:r>
            <a:endParaRPr/>
          </a:p>
        </p:txBody>
      </p:sp>
      <p:sp>
        <p:nvSpPr>
          <p:cNvPr id="554" name="Google Shape;554;p27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840205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照顾孩子时，一定要注意</a:t>
            </a:r>
            <a:r>
              <a:rPr lang="zh-TW"/>
              <a:t>什么事情？</a:t>
            </a:r>
            <a:endParaRPr sz="2800"/>
          </a:p>
        </p:txBody>
      </p:sp>
      <p:pic>
        <p:nvPicPr>
          <p:cNvPr id="555" name="Google Shape;555;p27" descr="健康網》孩子確診注意這6件事 醫：父母顧好自己才能顧孩子 - 自由健康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8575" y="2390275"/>
            <a:ext cx="5188150" cy="345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7"/>
          <p:cNvSpPr txBox="1"/>
          <p:nvPr/>
        </p:nvSpPr>
        <p:spPr>
          <a:xfrm>
            <a:off x="3438000" y="6011125"/>
            <a:ext cx="531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0000"/>
                </a:solidFill>
              </a:rPr>
              <a:t>千万</a:t>
            </a:r>
            <a:r>
              <a:rPr lang="zh-TW" sz="3000">
                <a:solidFill>
                  <a:srgbClr val="0000FF"/>
                </a:solidFill>
              </a:rPr>
              <a:t>别</a:t>
            </a:r>
            <a:r>
              <a:rPr lang="zh-TW" sz="3000"/>
              <a:t>/</a:t>
            </a:r>
            <a:r>
              <a:rPr lang="zh-TW" sz="3000">
                <a:solidFill>
                  <a:srgbClr val="0000FF"/>
                </a:solidFill>
              </a:rPr>
              <a:t>不</a:t>
            </a:r>
            <a:r>
              <a:rPr lang="zh-TW" sz="3000"/>
              <a:t>________。</a:t>
            </a:r>
            <a:endParaRPr sz="30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	</a:t>
            </a:r>
            <a:r>
              <a:rPr lang="zh-TW" b="1" u="sng"/>
              <a:t>一定</a:t>
            </a:r>
            <a:r>
              <a:rPr lang="zh-TW"/>
              <a:t> adv.</a:t>
            </a:r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8402053" cy="160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/>
              <a:t>相同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提出要求、</a:t>
            </a:r>
            <a:r>
              <a:rPr lang="zh-TW"/>
              <a:t>嘱咐（remind）</a:t>
            </a:r>
            <a:r>
              <a:rPr lang="zh-TW" sz="2800"/>
              <a:t>的意思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两个都可以用在肯定和否定</a:t>
            </a:r>
            <a:endParaRPr sz="2800"/>
          </a:p>
        </p:txBody>
      </p:sp>
      <p:sp>
        <p:nvSpPr>
          <p:cNvPr id="564" name="Google Shape;564;p28"/>
          <p:cNvSpPr txBox="1"/>
          <p:nvPr/>
        </p:nvSpPr>
        <p:spPr>
          <a:xfrm>
            <a:off x="838199" y="4504531"/>
            <a:ext cx="840205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照顾小孩一定/千万不能失去耐心。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28" descr="致父母：你有足够多的耐心，才会有足够好的孩子| 精选| Redian新闻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0342" y="3706813"/>
            <a:ext cx="3787140" cy="3099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	</a:t>
            </a:r>
            <a:r>
              <a:rPr lang="zh-TW" b="1" u="sng"/>
              <a:t>一定</a:t>
            </a:r>
            <a:r>
              <a:rPr lang="zh-TW"/>
              <a:t> adv.</a:t>
            </a:r>
            <a:endParaRPr/>
          </a:p>
        </p:txBody>
      </p:sp>
      <p:sp>
        <p:nvSpPr>
          <p:cNvPr id="572" name="Google Shape;572;p29"/>
          <p:cNvSpPr txBox="1">
            <a:spLocks noGrp="1"/>
          </p:cNvSpPr>
          <p:nvPr>
            <p:ph type="body" idx="1"/>
          </p:nvPr>
        </p:nvSpPr>
        <p:spPr>
          <a:xfrm>
            <a:off x="419099" y="1552908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/>
              <a:t>不一样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“千万”更多用在“</a:t>
            </a:r>
            <a:r>
              <a:rPr lang="zh-TW">
                <a:solidFill>
                  <a:srgbClr val="0000FF"/>
                </a:solidFill>
              </a:rPr>
              <a:t>否定</a:t>
            </a:r>
            <a:r>
              <a:rPr lang="zh-TW"/>
              <a:t>”。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+别、要/不要、能/不能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考试时</a:t>
            </a:r>
            <a:r>
              <a:rPr lang="zh-TW">
                <a:solidFill>
                  <a:srgbClr val="FF0000"/>
                </a:solidFill>
              </a:rPr>
              <a:t>千万</a:t>
            </a:r>
            <a:r>
              <a:rPr lang="zh-TW">
                <a:solidFill>
                  <a:srgbClr val="0000FF"/>
                </a:solidFill>
              </a:rPr>
              <a:t>别</a:t>
            </a:r>
            <a:r>
              <a:rPr lang="zh-TW"/>
              <a:t>粗心大意。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22860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zh-TW"/>
              <a:t>“一定”更多用在“</a:t>
            </a:r>
            <a:r>
              <a:rPr lang="zh-TW">
                <a:solidFill>
                  <a:srgbClr val="9900FF"/>
                </a:solidFill>
              </a:rPr>
              <a:t>肯定</a:t>
            </a:r>
            <a:r>
              <a:rPr lang="zh-TW"/>
              <a:t>”。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zh-TW"/>
              <a:t>+要/不要、能/不能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考试时</a:t>
            </a:r>
            <a:r>
              <a:rPr lang="zh-TW">
                <a:solidFill>
                  <a:srgbClr val="FF0000"/>
                </a:solidFill>
              </a:rPr>
              <a:t>一定</a:t>
            </a:r>
            <a:r>
              <a:rPr lang="zh-TW">
                <a:solidFill>
                  <a:srgbClr val="9900FF"/>
                </a:solidFill>
              </a:rPr>
              <a:t>要</a:t>
            </a:r>
            <a:r>
              <a:rPr lang="zh-TW"/>
              <a:t>仔细阅读题目。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	</a:t>
            </a:r>
            <a:r>
              <a:rPr lang="zh-TW" b="1" u="sng"/>
              <a:t>一定</a:t>
            </a:r>
            <a:r>
              <a:rPr lang="zh-TW"/>
              <a:t> adv.</a:t>
            </a:r>
            <a:endParaRPr/>
          </a:p>
        </p:txBody>
      </p:sp>
      <p:sp>
        <p:nvSpPr>
          <p:cNvPr id="580" name="Google Shape;580;p30"/>
          <p:cNvSpPr txBox="1">
            <a:spLocks noGrp="1"/>
          </p:cNvSpPr>
          <p:nvPr>
            <p:ph type="body" idx="1"/>
          </p:nvPr>
        </p:nvSpPr>
        <p:spPr>
          <a:xfrm>
            <a:off x="419099" y="1552908"/>
            <a:ext cx="11353801" cy="1591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/>
              <a:t>不一样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“千万”的语气比较</a:t>
            </a:r>
            <a:r>
              <a:rPr lang="zh-TW">
                <a:solidFill>
                  <a:srgbClr val="0000FF"/>
                </a:solidFill>
              </a:rPr>
              <a:t>客气</a:t>
            </a:r>
            <a:r>
              <a:rPr lang="zh-TW"/>
              <a:t>，有”希望别人怎么做”的意思。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“一定”的语气比较</a:t>
            </a:r>
            <a:r>
              <a:rPr lang="zh-TW">
                <a:solidFill>
                  <a:srgbClr val="9900FF"/>
                </a:solidFill>
              </a:rPr>
              <a:t>强</a:t>
            </a:r>
            <a:r>
              <a:rPr lang="zh-TW"/>
              <a:t>，常有”命令、不能不做”的意思。</a:t>
            </a:r>
            <a:endParaRPr/>
          </a:p>
        </p:txBody>
      </p:sp>
      <p:pic>
        <p:nvPicPr>
          <p:cNvPr id="581" name="Google Shape;581;p30" descr="把開會變有趣玩出職場創新腦- 今周刊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5219" y="3504982"/>
            <a:ext cx="4251960" cy="318897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30"/>
          <p:cNvSpPr txBox="1"/>
          <p:nvPr/>
        </p:nvSpPr>
        <p:spPr>
          <a:xfrm>
            <a:off x="0" y="4531863"/>
            <a:ext cx="70914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你明天</a:t>
            </a:r>
            <a:r>
              <a:rPr lang="zh-TW" sz="40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千万</a:t>
            </a:r>
            <a:r>
              <a:rPr lang="zh-TW" sz="4000">
                <a:solidFill>
                  <a:srgbClr val="0000FF"/>
                </a:solidFill>
                <a:latin typeface="Play"/>
                <a:ea typeface="Play"/>
                <a:cs typeface="Play"/>
                <a:sym typeface="Play"/>
              </a:rPr>
              <a:t>不要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忘记交报告。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83" name="Google Shape;583;p30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25" name="Google Shape;12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飞机____________</a:t>
            </a:r>
            <a:r>
              <a:rPr lang="zh-TW"/>
              <a:t>时</a:t>
            </a:r>
            <a:r>
              <a:rPr lang="zh-TW" sz="2800"/>
              <a:t>，她</a:t>
            </a:r>
            <a:r>
              <a:rPr lang="zh-TW"/>
              <a:t>转头</a:t>
            </a:r>
            <a:r>
              <a:rPr lang="zh-TW" sz="2800"/>
              <a:t>看</a:t>
            </a:r>
            <a:r>
              <a:rPr lang="zh-TW"/>
              <a:t>了看窗外</a:t>
            </a:r>
            <a:r>
              <a:rPr lang="zh-TW" sz="2800"/>
              <a:t>的风景。</a:t>
            </a:r>
            <a:endParaRPr sz="2800"/>
          </a:p>
        </p:txBody>
      </p:sp>
      <p:pic>
        <p:nvPicPr>
          <p:cNvPr id="126" name="Google Shape;126;p6" descr="搭飛機千萬別隨意換座位資深機長揭恐怖下場- 搜奇- 網推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3108" y="2741596"/>
            <a:ext cx="5865784" cy="390754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/>
          <p:nvPr/>
        </p:nvSpPr>
        <p:spPr>
          <a:xfrm>
            <a:off x="2085473" y="1562727"/>
            <a:ext cx="15696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飞起来</a:t>
            </a: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	</a:t>
            </a:r>
            <a:r>
              <a:rPr lang="zh-TW" b="1" u="sng"/>
              <a:t>一定</a:t>
            </a:r>
            <a:r>
              <a:rPr lang="zh-TW"/>
              <a:t> adv.</a:t>
            </a:r>
            <a:endParaRPr/>
          </a:p>
        </p:txBody>
      </p:sp>
      <p:pic>
        <p:nvPicPr>
          <p:cNvPr id="590" name="Google Shape;590;p31" descr="呼喊, 命令, 老板. 風格, image., 鮮艷, drawing., 幼稚, 老板, 命令, 呼喊, 藝術品, 畫, 喜劇演員, 手, 初始,  卡通. | CanStock"/>
          <p:cNvPicPr preferRelativeResize="0"/>
          <p:nvPr/>
        </p:nvPicPr>
        <p:blipFill rotWithShape="1">
          <a:blip r:embed="rId3">
            <a:alphaModFix/>
          </a:blip>
          <a:srcRect b="17593"/>
          <a:stretch/>
        </p:blipFill>
        <p:spPr>
          <a:xfrm>
            <a:off x="8587659" y="3429001"/>
            <a:ext cx="3379752" cy="329264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1"/>
          <p:cNvSpPr txBox="1"/>
          <p:nvPr/>
        </p:nvSpPr>
        <p:spPr>
          <a:xfrm>
            <a:off x="-1" y="4507730"/>
            <a:ext cx="110640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你明天</a:t>
            </a:r>
            <a:r>
              <a:rPr lang="zh-TW" sz="40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一定</a:t>
            </a:r>
            <a:r>
              <a:rPr lang="zh-TW" sz="4000">
                <a:solidFill>
                  <a:srgbClr val="9900FF"/>
                </a:solidFill>
                <a:latin typeface="Play"/>
                <a:ea typeface="Play"/>
                <a:cs typeface="Play"/>
                <a:sym typeface="Play"/>
              </a:rPr>
              <a:t>要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记得交报告！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92" name="Google Shape;592;p31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31"/>
          <p:cNvSpPr txBox="1">
            <a:spLocks noGrp="1"/>
          </p:cNvSpPr>
          <p:nvPr>
            <p:ph type="body" idx="1"/>
          </p:nvPr>
        </p:nvSpPr>
        <p:spPr>
          <a:xfrm>
            <a:off x="419099" y="1552908"/>
            <a:ext cx="11353800" cy="1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/>
              <a:t>不一样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“千万”的语气比较</a:t>
            </a:r>
            <a:r>
              <a:rPr lang="zh-TW">
                <a:solidFill>
                  <a:srgbClr val="0000FF"/>
                </a:solidFill>
              </a:rPr>
              <a:t>客气</a:t>
            </a:r>
            <a:r>
              <a:rPr lang="zh-TW"/>
              <a:t>，有”希望别人怎么做”的意思。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“一定”的语气比较</a:t>
            </a:r>
            <a:r>
              <a:rPr lang="zh-TW">
                <a:solidFill>
                  <a:srgbClr val="9900FF"/>
                </a:solidFill>
              </a:rPr>
              <a:t>强</a:t>
            </a:r>
            <a:r>
              <a:rPr lang="zh-TW"/>
              <a:t>，常有”命令、不能不做”的意思。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	</a:t>
            </a:r>
            <a:r>
              <a:rPr lang="zh-TW" b="1" u="sng"/>
              <a:t>一定</a:t>
            </a:r>
            <a:r>
              <a:rPr lang="zh-TW"/>
              <a:t> adv.</a:t>
            </a:r>
            <a:endParaRPr/>
          </a:p>
        </p:txBody>
      </p:sp>
      <p:sp>
        <p:nvSpPr>
          <p:cNvPr id="600" name="Google Shape;600;p32"/>
          <p:cNvSpPr txBox="1">
            <a:spLocks noGrp="1"/>
          </p:cNvSpPr>
          <p:nvPr>
            <p:ph type="body" idx="1"/>
          </p:nvPr>
        </p:nvSpPr>
        <p:spPr>
          <a:xfrm>
            <a:off x="419099" y="1552908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/>
              <a:t>不一样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“一定”用于“我”、“我们”之后时，表示说话人要做某件事的</a:t>
            </a:r>
            <a:r>
              <a:rPr lang="zh-TW">
                <a:solidFill>
                  <a:srgbClr val="9900FF"/>
                </a:solidFill>
              </a:rPr>
              <a:t>决心</a:t>
            </a:r>
            <a:r>
              <a:rPr lang="zh-TW"/>
              <a:t>。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+会/不会、能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千万没有这个用法。</a:t>
            </a:r>
            <a:endParaRPr/>
          </a:p>
        </p:txBody>
      </p:sp>
      <p:sp>
        <p:nvSpPr>
          <p:cNvPr id="601" name="Google Shape;601;p32"/>
          <p:cNvSpPr txBox="1"/>
          <p:nvPr/>
        </p:nvSpPr>
        <p:spPr>
          <a:xfrm>
            <a:off x="1838834" y="4548575"/>
            <a:ext cx="4770210" cy="113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我</a:t>
            </a:r>
            <a:r>
              <a:rPr lang="zh-TW" sz="40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一定</a:t>
            </a:r>
            <a:r>
              <a:rPr lang="zh-TW" sz="4000">
                <a:solidFill>
                  <a:srgbClr val="9900FF"/>
                </a:solidFill>
                <a:latin typeface="Play"/>
                <a:ea typeface="Play"/>
                <a:cs typeface="Play"/>
                <a:sym typeface="Play"/>
              </a:rPr>
              <a:t>会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记得的！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02" name="Google Shape;602;p32" descr="同意图片素材-同意图片大全-同意高清图片素材-同意未来素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2884" y="3542735"/>
            <a:ext cx="3146822" cy="3146822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	</a:t>
            </a:r>
            <a:r>
              <a:rPr lang="zh-TW" b="1" u="sng"/>
              <a:t>一定</a:t>
            </a:r>
            <a:r>
              <a:rPr lang="zh-TW"/>
              <a:t> adv.</a:t>
            </a:r>
            <a:endParaRPr/>
          </a:p>
        </p:txBody>
      </p:sp>
      <p:sp>
        <p:nvSpPr>
          <p:cNvPr id="610" name="Google Shape;610;p33"/>
          <p:cNvSpPr txBox="1">
            <a:spLocks noGrp="1"/>
          </p:cNvSpPr>
          <p:nvPr>
            <p:ph type="body" idx="1"/>
          </p:nvPr>
        </p:nvSpPr>
        <p:spPr>
          <a:xfrm>
            <a:off x="419099" y="1552908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/>
              <a:t>不一样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“一定”可以表示”必然、</a:t>
            </a:r>
            <a:r>
              <a:rPr lang="zh-TW">
                <a:solidFill>
                  <a:srgbClr val="9900FF"/>
                </a:solidFill>
              </a:rPr>
              <a:t>确实</a:t>
            </a:r>
            <a:r>
              <a:rPr lang="zh-TW"/>
              <a:t>无疑</a:t>
            </a:r>
            <a:r>
              <a:rPr lang="zh-TW" sz="2800"/>
              <a:t>”的意思。</a:t>
            </a:r>
            <a:endParaRPr sz="2800"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否定形式：“不一定”表示</a:t>
            </a:r>
            <a:r>
              <a:rPr lang="zh-TW" sz="2800">
                <a:solidFill>
                  <a:srgbClr val="9900FF"/>
                </a:solidFill>
              </a:rPr>
              <a:t>不确定</a:t>
            </a:r>
            <a:r>
              <a:rPr lang="zh-TW" sz="2800"/>
              <a:t>，偏否定。表示“可以、不必”。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千万没有这个用法。</a:t>
            </a:r>
            <a:endParaRPr sz="2800"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endParaRPr sz="2800"/>
          </a:p>
        </p:txBody>
      </p:sp>
      <p:sp>
        <p:nvSpPr>
          <p:cNvPr id="611" name="Google Shape;611;p33"/>
          <p:cNvSpPr txBox="1"/>
          <p:nvPr/>
        </p:nvSpPr>
        <p:spPr>
          <a:xfrm>
            <a:off x="0" y="4379300"/>
            <a:ext cx="78066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3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只要努力读书</a:t>
            </a:r>
            <a:r>
              <a:rPr lang="zh-TW" sz="35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一定</a:t>
            </a:r>
            <a:r>
              <a:rPr lang="zh-TW" sz="3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可以考上好的大学。</a:t>
            </a:r>
            <a:endParaRPr sz="3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12" name="Google Shape;612;p33" descr="男孩努力学习元素素材下载-正版素材401463196-摄图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6550" y="3310750"/>
            <a:ext cx="3547251" cy="354725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3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4"/>
          <p:cNvSpPr txBox="1">
            <a:spLocks noGrp="1"/>
          </p:cNvSpPr>
          <p:nvPr>
            <p:ph type="body" idx="1"/>
          </p:nvPr>
        </p:nvSpPr>
        <p:spPr>
          <a:xfrm>
            <a:off x="419099" y="1552908"/>
            <a:ext cx="11353800" cy="51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/>
              <a:t>不一样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“一定”可以表示”必然、</a:t>
            </a:r>
            <a:r>
              <a:rPr lang="zh-TW">
                <a:solidFill>
                  <a:srgbClr val="9900FF"/>
                </a:solidFill>
              </a:rPr>
              <a:t>确实</a:t>
            </a:r>
            <a:r>
              <a:rPr lang="zh-TW"/>
              <a:t>无疑</a:t>
            </a:r>
            <a:r>
              <a:rPr lang="zh-TW" sz="2800"/>
              <a:t>”的意思。</a:t>
            </a:r>
            <a:endParaRPr sz="2800"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否定形式：“不一定”表示</a:t>
            </a:r>
            <a:r>
              <a:rPr lang="zh-TW" sz="2800">
                <a:solidFill>
                  <a:srgbClr val="9900FF"/>
                </a:solidFill>
              </a:rPr>
              <a:t>不确定</a:t>
            </a:r>
            <a:r>
              <a:rPr lang="zh-TW" sz="2800"/>
              <a:t>，偏否定。表示“可以、不必”。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千万没有这个用法。</a:t>
            </a:r>
            <a:endParaRPr sz="2800"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endParaRPr sz="2800"/>
          </a:p>
        </p:txBody>
      </p:sp>
      <p:sp>
        <p:nvSpPr>
          <p:cNvPr id="620" name="Google Shape;62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	</a:t>
            </a:r>
            <a:r>
              <a:rPr lang="zh-TW" b="1" u="sng"/>
              <a:t>一定</a:t>
            </a:r>
            <a:r>
              <a:rPr lang="zh-TW"/>
              <a:t> adv.</a:t>
            </a:r>
            <a:endParaRPr/>
          </a:p>
        </p:txBody>
      </p:sp>
      <p:sp>
        <p:nvSpPr>
          <p:cNvPr id="621" name="Google Shape;621;p34"/>
          <p:cNvSpPr txBox="1"/>
          <p:nvPr/>
        </p:nvSpPr>
        <p:spPr>
          <a:xfrm>
            <a:off x="0" y="4360600"/>
            <a:ext cx="752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老师今天布置的作业我</a:t>
            </a:r>
            <a:r>
              <a:rPr lang="zh-TW" sz="40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不一定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能赶在明天前完成。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22" name="Google Shape;622;p34" descr="會議後做３件事，完美收尾會議討論| SmartM 人才培訓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2528" y="3429000"/>
            <a:ext cx="4250372" cy="3188886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34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	</a:t>
            </a:r>
            <a:r>
              <a:rPr lang="zh-TW" b="1" u="sng"/>
              <a:t>一定</a:t>
            </a:r>
            <a:r>
              <a:rPr lang="zh-TW"/>
              <a:t> adv.</a:t>
            </a:r>
            <a:endParaRPr/>
          </a:p>
        </p:txBody>
      </p:sp>
      <p:sp>
        <p:nvSpPr>
          <p:cNvPr id="630" name="Google Shape;630;p35"/>
          <p:cNvSpPr txBox="1">
            <a:spLocks noGrp="1"/>
          </p:cNvSpPr>
          <p:nvPr>
            <p:ph type="body" idx="1"/>
          </p:nvPr>
        </p:nvSpPr>
        <p:spPr>
          <a:xfrm>
            <a:off x="419099" y="1552909"/>
            <a:ext cx="11353801" cy="1876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/>
              <a:t>不一样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“一定”为adj.时，表示“</a:t>
            </a:r>
            <a:r>
              <a:rPr lang="zh-TW">
                <a:solidFill>
                  <a:srgbClr val="9900FF"/>
                </a:solidFill>
              </a:rPr>
              <a:t>某种程度的</a:t>
            </a:r>
            <a:r>
              <a:rPr lang="zh-TW"/>
              <a:t>、适当的”。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“千万”没有这个用法。</a:t>
            </a:r>
            <a:endParaRPr/>
          </a:p>
        </p:txBody>
      </p:sp>
      <p:sp>
        <p:nvSpPr>
          <p:cNvPr id="631" name="Google Shape;631;p35"/>
          <p:cNvSpPr txBox="1"/>
          <p:nvPr/>
        </p:nvSpPr>
        <p:spPr>
          <a:xfrm>
            <a:off x="0" y="4169950"/>
            <a:ext cx="76722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如果你对这件事有</a:t>
            </a:r>
            <a:r>
              <a:rPr lang="zh-TW" sz="4000">
                <a:solidFill>
                  <a:srgbClr val="FF0000"/>
                </a:solidFill>
                <a:latin typeface="Play"/>
                <a:ea typeface="Play"/>
                <a:cs typeface="Play"/>
                <a:sym typeface="Play"/>
              </a:rPr>
              <a:t>一定的</a:t>
            </a: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了解，那你一定不会怀疑是我做的。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32" name="Google Shape;632;p35" descr="询问PNG图片素材下载_询问PNG_熊猫办公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2193" y="3281528"/>
            <a:ext cx="3955733" cy="316905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35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千万</a:t>
            </a:r>
            <a:r>
              <a:rPr lang="zh-TW"/>
              <a:t> adv.	</a:t>
            </a:r>
            <a:r>
              <a:rPr lang="zh-TW" b="1" u="sng"/>
              <a:t>一定</a:t>
            </a:r>
            <a:r>
              <a:rPr lang="zh-TW"/>
              <a:t> adv.</a:t>
            </a:r>
            <a:endParaRPr/>
          </a:p>
        </p:txBody>
      </p:sp>
      <p:sp>
        <p:nvSpPr>
          <p:cNvPr id="640" name="Google Shape;640;p36"/>
          <p:cNvSpPr txBox="1">
            <a:spLocks noGrp="1"/>
          </p:cNvSpPr>
          <p:nvPr>
            <p:ph type="body" idx="1"/>
          </p:nvPr>
        </p:nvSpPr>
        <p:spPr>
          <a:xfrm>
            <a:off x="419099" y="1552908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/>
              <a:t>不一样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在回答别人时，可以直接使用“一定”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“</a:t>
            </a:r>
            <a:r>
              <a:rPr lang="zh-TW" sz="2800"/>
              <a:t>千万”</a:t>
            </a:r>
            <a:r>
              <a:rPr lang="zh-TW"/>
              <a:t>没有这个用法</a:t>
            </a:r>
            <a:r>
              <a:rPr lang="zh-TW" sz="2800"/>
              <a:t>。</a:t>
            </a:r>
            <a:endParaRPr sz="2800"/>
          </a:p>
        </p:txBody>
      </p:sp>
      <p:sp>
        <p:nvSpPr>
          <p:cNvPr id="641" name="Google Shape;641;p36"/>
          <p:cNvSpPr txBox="1"/>
          <p:nvPr/>
        </p:nvSpPr>
        <p:spPr>
          <a:xfrm>
            <a:off x="0" y="2878471"/>
            <a:ext cx="5700317" cy="113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A：你会准时交作业吗?</a:t>
            </a:r>
            <a:endParaRPr/>
          </a:p>
        </p:txBody>
      </p:sp>
      <p:sp>
        <p:nvSpPr>
          <p:cNvPr id="642" name="Google Shape;642;p36"/>
          <p:cNvSpPr txBox="1"/>
          <p:nvPr/>
        </p:nvSpPr>
        <p:spPr>
          <a:xfrm>
            <a:off x="8331750" y="3345425"/>
            <a:ext cx="28224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zh-TW" sz="4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B：一定！</a:t>
            </a:r>
            <a:endParaRPr sz="4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43" name="Google Shape;643;p36" descr="医治图片-医治设计素材-医治素材免费下载-万素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7757" y="3112459"/>
            <a:ext cx="4070268" cy="4070268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36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7"/>
          <p:cNvSpPr txBox="1"/>
          <p:nvPr/>
        </p:nvSpPr>
        <p:spPr>
          <a:xfrm>
            <a:off x="0" y="688465"/>
            <a:ext cx="9403080" cy="226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endParaRPr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aphicFrame>
        <p:nvGraphicFramePr>
          <p:cNvPr id="651" name="Google Shape;651;p37"/>
          <p:cNvGraphicFramePr/>
          <p:nvPr/>
        </p:nvGraphicFramePr>
        <p:xfrm>
          <a:off x="1" y="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{6B6409E2-10B2-48B6-A715-13E8C04B0C37}</a:tableStyleId>
              </a:tblPr>
              <a:tblGrid>
                <a:gridCol w="879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4000">
                          <a:solidFill>
                            <a:schemeClr val="dk1"/>
                          </a:solidFill>
                        </a:rPr>
                        <a:t>千万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4000">
                          <a:solidFill>
                            <a:schemeClr val="dk1"/>
                          </a:solidFill>
                        </a:rPr>
                        <a:t>一定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zh-TW" sz="2800"/>
                        <a:t>我________会努力学习，不辜负老师的教导。</a:t>
                      </a:r>
                      <a:endParaRPr sz="2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/>
                        <a:t>考试遇到难题要冷静思考，________不要慌张。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/>
                        <a:t>________别迷恋网络游戏，要玩就玩好人生这场大游戏。</a:t>
                      </a:r>
                      <a:endParaRPr sz="2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/>
                        <a:t>我相信你________能克服眼前的困难。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/>
                        <a:t>有信念不________成功，没信念________会失败。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/>
                        <a:t>当老师、做演员都要有________的口才。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52" name="Google Shape;652;p37"/>
          <p:cNvSpPr/>
          <p:nvPr/>
        </p:nvSpPr>
        <p:spPr>
          <a:xfrm>
            <a:off x="10684042" y="818147"/>
            <a:ext cx="1074821" cy="1074821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37"/>
          <p:cNvSpPr/>
          <p:nvPr/>
        </p:nvSpPr>
        <p:spPr>
          <a:xfrm>
            <a:off x="8911390" y="593557"/>
            <a:ext cx="1540042" cy="15240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37"/>
          <p:cNvSpPr/>
          <p:nvPr/>
        </p:nvSpPr>
        <p:spPr>
          <a:xfrm>
            <a:off x="9144000" y="1892968"/>
            <a:ext cx="1074821" cy="1074821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37"/>
          <p:cNvSpPr/>
          <p:nvPr/>
        </p:nvSpPr>
        <p:spPr>
          <a:xfrm>
            <a:off x="10696074" y="1892968"/>
            <a:ext cx="1074821" cy="1074821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7"/>
          <p:cNvSpPr/>
          <p:nvPr/>
        </p:nvSpPr>
        <p:spPr>
          <a:xfrm>
            <a:off x="9144000" y="2815391"/>
            <a:ext cx="1074821" cy="1074821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7"/>
          <p:cNvSpPr/>
          <p:nvPr/>
        </p:nvSpPr>
        <p:spPr>
          <a:xfrm>
            <a:off x="10696074" y="2815391"/>
            <a:ext cx="1074821" cy="1074821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7"/>
          <p:cNvSpPr/>
          <p:nvPr/>
        </p:nvSpPr>
        <p:spPr>
          <a:xfrm rot="2311448">
            <a:off x="11221366" y="1663561"/>
            <a:ext cx="200701" cy="1393361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7"/>
          <p:cNvSpPr/>
          <p:nvPr/>
        </p:nvSpPr>
        <p:spPr>
          <a:xfrm rot="2311448">
            <a:off x="11121101" y="2656121"/>
            <a:ext cx="200701" cy="1393361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7"/>
          <p:cNvSpPr/>
          <p:nvPr/>
        </p:nvSpPr>
        <p:spPr>
          <a:xfrm>
            <a:off x="10818395" y="3838164"/>
            <a:ext cx="1074821" cy="1074821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7"/>
          <p:cNvSpPr/>
          <p:nvPr/>
        </p:nvSpPr>
        <p:spPr>
          <a:xfrm>
            <a:off x="8916403" y="3645661"/>
            <a:ext cx="1540042" cy="15240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7"/>
          <p:cNvSpPr/>
          <p:nvPr/>
        </p:nvSpPr>
        <p:spPr>
          <a:xfrm>
            <a:off x="10809284" y="4906832"/>
            <a:ext cx="1074821" cy="1074821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7"/>
          <p:cNvSpPr/>
          <p:nvPr/>
        </p:nvSpPr>
        <p:spPr>
          <a:xfrm>
            <a:off x="8925514" y="4674312"/>
            <a:ext cx="1540042" cy="15240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7"/>
          <p:cNvSpPr/>
          <p:nvPr/>
        </p:nvSpPr>
        <p:spPr>
          <a:xfrm>
            <a:off x="10818395" y="5935483"/>
            <a:ext cx="1074821" cy="1074821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7"/>
          <p:cNvSpPr/>
          <p:nvPr/>
        </p:nvSpPr>
        <p:spPr>
          <a:xfrm>
            <a:off x="8925514" y="5663841"/>
            <a:ext cx="1540042" cy="15240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c6735868a1_0_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打针 / 护士 / 表扬 / 怀疑</a:t>
            </a:r>
            <a:endParaRPr/>
          </a:p>
        </p:txBody>
      </p:sp>
      <p:sp>
        <p:nvSpPr>
          <p:cNvPr id="672" name="Google Shape;672;g2c6735868a1_0_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我最好的朋友现在在公立医院里当________。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我​​小时候身体很差，经常要去医院________。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这种药对治疗高血压特别有用，对人体也不会有任何副作用，我们都屡试不爽，还有什么值得________的地方呢？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小明的作业字迹清晰，受到老师的________。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c70f9fb789_1_3"/>
          <p:cNvSpPr txBox="1">
            <a:spLocks noGrp="1"/>
          </p:cNvSpPr>
          <p:nvPr>
            <p:ph type="title"/>
          </p:nvPr>
        </p:nvSpPr>
        <p:spPr>
          <a:xfrm>
            <a:off x="838200" y="8899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结城和医生分别在怀疑什么？</a:t>
            </a:r>
            <a:endParaRPr/>
          </a:p>
        </p:txBody>
      </p:sp>
      <p:pic>
        <p:nvPicPr>
          <p:cNvPr id="679" name="Google Shape;679;g2c70f9fb789_1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15600"/>
            <a:ext cx="6004024" cy="375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g2c70f9fb789_1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7975" y="2215603"/>
            <a:ext cx="6004024" cy="375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c70f9fb789_1_16"/>
          <p:cNvSpPr txBox="1">
            <a:spLocks noGrp="1"/>
          </p:cNvSpPr>
          <p:nvPr>
            <p:ph type="title"/>
          </p:nvPr>
        </p:nvSpPr>
        <p:spPr>
          <a:xfrm>
            <a:off x="838200" y="4704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小新为什么被表扬了？</a:t>
            </a:r>
            <a:endParaRPr/>
          </a:p>
        </p:txBody>
      </p:sp>
      <p:pic>
        <p:nvPicPr>
          <p:cNvPr id="687" name="Google Shape;687;g2c70f9fb789_1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2888" y="1796162"/>
            <a:ext cx="7346227" cy="459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34" name="Google Shape;134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字面上的意义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表示</a:t>
            </a:r>
            <a:r>
              <a:rPr lang="zh-TW">
                <a:highlight>
                  <a:srgbClr val="FFFF00"/>
                </a:highlight>
              </a:rPr>
              <a:t>动作的方向从下到上</a:t>
            </a:r>
            <a:r>
              <a:rPr lang="zh-TW"/>
              <a:t>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抽象的意义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「想起来」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表示从记忆中</a:t>
            </a:r>
            <a:r>
              <a:rPr lang="zh-TW">
                <a:highlight>
                  <a:srgbClr val="FFFF00"/>
                </a:highlight>
              </a:rPr>
              <a:t>找到</a:t>
            </a:r>
            <a:r>
              <a:rPr lang="zh-TW"/>
              <a:t>需要的讯息。</a:t>
            </a: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c3e60186602a82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千万 VS 一定</a:t>
            </a:r>
            <a:endParaRPr/>
          </a:p>
        </p:txBody>
      </p:sp>
      <p:sp>
        <p:nvSpPr>
          <p:cNvPr id="694" name="Google Shape;694;gc3e60186602a82_0"/>
          <p:cNvSpPr txBox="1">
            <a:spLocks noGrp="1"/>
          </p:cNvSpPr>
          <p:nvPr>
            <p:ph type="body" idx="1"/>
          </p:nvPr>
        </p:nvSpPr>
        <p:spPr>
          <a:xfrm>
            <a:off x="838189" y="1690821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考试作弊的事，我们________要查个水落石出。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我们人强马壮，________能战胜对方。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创业的时候，________不要将自己当人看。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农作物生长需要通风透光，株与株之间得有________的空隙。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c70f9fb789_1_10"/>
          <p:cNvSpPr txBox="1">
            <a:spLocks noGrp="1"/>
          </p:cNvSpPr>
          <p:nvPr>
            <p:ph type="title"/>
          </p:nvPr>
        </p:nvSpPr>
        <p:spPr>
          <a:xfrm>
            <a:off x="838200" y="2500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告示牌呼吁人们</a:t>
            </a:r>
            <a:r>
              <a:rPr lang="zh-TW">
                <a:solidFill>
                  <a:srgbClr val="FF0000"/>
                </a:solidFill>
              </a:rPr>
              <a:t>千万</a:t>
            </a:r>
            <a:r>
              <a:rPr lang="zh-TW"/>
              <a:t>别做什么？</a:t>
            </a:r>
            <a:endParaRPr/>
          </a:p>
        </p:txBody>
      </p:sp>
      <p:pic>
        <p:nvPicPr>
          <p:cNvPr id="701" name="Google Shape;701;g2c70f9fb789_1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900" y="1575738"/>
            <a:ext cx="8946198" cy="5032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c70f9fb789_1_30"/>
          <p:cNvSpPr txBox="1">
            <a:spLocks noGrp="1"/>
          </p:cNvSpPr>
          <p:nvPr>
            <p:ph type="title"/>
          </p:nvPr>
        </p:nvSpPr>
        <p:spPr>
          <a:xfrm>
            <a:off x="838200" y="152388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多啦A梦说宇宙中一定有什么？</a:t>
            </a:r>
            <a:endParaRPr/>
          </a:p>
        </p:txBody>
      </p:sp>
      <p:pic>
        <p:nvPicPr>
          <p:cNvPr id="708" name="Google Shape;708;g2c70f9fb789_1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3988" y="1478088"/>
            <a:ext cx="8364022" cy="5227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故意</a:t>
            </a:r>
            <a:r>
              <a:rPr lang="zh-TW"/>
              <a:t> ADV.</a:t>
            </a:r>
            <a:endParaRPr/>
          </a:p>
        </p:txBody>
      </p:sp>
      <p:sp>
        <p:nvSpPr>
          <p:cNvPr id="715" name="Google Shape;715;p61"/>
          <p:cNvSpPr txBox="1">
            <a:spLocks noGrp="1"/>
          </p:cNvSpPr>
          <p:nvPr>
            <p:ph type="body" idx="1"/>
          </p:nvPr>
        </p:nvSpPr>
        <p:spPr>
          <a:xfrm>
            <a:off x="419099" y="1579803"/>
            <a:ext cx="11290025" cy="512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… on purpose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故意</a:t>
            </a:r>
            <a:r>
              <a:rPr lang="zh-TW"/>
              <a:t> + v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故意</a:t>
            </a:r>
            <a:r>
              <a:rPr lang="zh-TW"/>
              <a:t>丟东西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故意</a:t>
            </a:r>
            <a:r>
              <a:rPr lang="zh-TW"/>
              <a:t>吃掉我的蛋糕</a:t>
            </a:r>
            <a:endParaRPr/>
          </a:p>
        </p:txBody>
      </p:sp>
      <p:pic>
        <p:nvPicPr>
          <p:cNvPr id="716" name="Google Shape;716;p61" descr="求 故意伤害（致人死亡）与过失致人死亡的区别及如何认定？_百度知道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1581" y="1872210"/>
            <a:ext cx="7551320" cy="4651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故意</a:t>
            </a:r>
            <a:r>
              <a:rPr lang="zh-TW"/>
              <a:t> ADV.</a:t>
            </a:r>
            <a:endParaRPr/>
          </a:p>
        </p:txBody>
      </p:sp>
      <p:sp>
        <p:nvSpPr>
          <p:cNvPr id="723" name="Google Shape;723;p62"/>
          <p:cNvSpPr txBox="1">
            <a:spLocks noGrp="1"/>
          </p:cNvSpPr>
          <p:nvPr>
            <p:ph type="body" idx="1"/>
          </p:nvPr>
        </p:nvSpPr>
        <p:spPr>
          <a:xfrm>
            <a:off x="419099" y="1579803"/>
            <a:ext cx="11290025" cy="512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今天阿飛惹我不高兴，所以我</a:t>
            </a:r>
            <a:r>
              <a:rPr lang="zh-TW">
                <a:solidFill>
                  <a:srgbClr val="FF0000"/>
                </a:solidFill>
              </a:rPr>
              <a:t>故意</a:t>
            </a:r>
            <a:r>
              <a:rPr lang="zh-TW"/>
              <a:t>吃掉她心爱的甜点，让她回来吃不到心爱的甜点。</a:t>
            </a:r>
            <a:endParaRPr/>
          </a:p>
        </p:txBody>
      </p:sp>
      <p:pic>
        <p:nvPicPr>
          <p:cNvPr id="724" name="Google Shape;724;p62" descr="【育兒心得插畫】兒童連吃甜食6年的下場? - 喬安花花 - 育兒塗鴉"/>
          <p:cNvPicPr preferRelativeResize="0"/>
          <p:nvPr/>
        </p:nvPicPr>
        <p:blipFill rotWithShape="1">
          <a:blip r:embed="rId3">
            <a:alphaModFix/>
          </a:blip>
          <a:srcRect t="11498" b="9040"/>
          <a:stretch/>
        </p:blipFill>
        <p:spPr>
          <a:xfrm>
            <a:off x="2988342" y="2252162"/>
            <a:ext cx="5604613" cy="445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敲</a:t>
            </a:r>
            <a:r>
              <a:rPr lang="zh-TW"/>
              <a:t> V.</a:t>
            </a:r>
            <a:endParaRPr/>
          </a:p>
        </p:txBody>
      </p:sp>
      <p:sp>
        <p:nvSpPr>
          <p:cNvPr id="731" name="Google Shape;731;p60"/>
          <p:cNvSpPr txBox="1">
            <a:spLocks noGrp="1"/>
          </p:cNvSpPr>
          <p:nvPr>
            <p:ph type="body" idx="1"/>
          </p:nvPr>
        </p:nvSpPr>
        <p:spPr>
          <a:xfrm>
            <a:off x="419099" y="1579800"/>
            <a:ext cx="5319000" cy="51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to knock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敲</a:t>
            </a:r>
            <a:r>
              <a:rPr lang="zh-TW"/>
              <a:t>门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敲</a:t>
            </a:r>
            <a:r>
              <a:rPr lang="zh-TW"/>
              <a:t>打窗户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我去</a:t>
            </a:r>
            <a:r>
              <a:rPr lang="zh-TW">
                <a:solidFill>
                  <a:srgbClr val="FF0000"/>
                </a:solidFill>
              </a:rPr>
              <a:t>敲</a:t>
            </a:r>
            <a:r>
              <a:rPr lang="zh-TW"/>
              <a:t>门。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b="1" u="sng"/>
              <a:t>当幸福来</a:t>
            </a:r>
            <a:r>
              <a:rPr lang="zh-TW" b="1" u="sng">
                <a:solidFill>
                  <a:srgbClr val="FF0000"/>
                </a:solidFill>
              </a:rPr>
              <a:t>敲</a:t>
            </a:r>
            <a:r>
              <a:rPr lang="zh-TW" b="1" u="sng"/>
              <a:t>门（The Pursuit of Happyness）</a:t>
            </a:r>
            <a:endParaRPr b="1" u="sng"/>
          </a:p>
        </p:txBody>
      </p:sp>
      <p:pic>
        <p:nvPicPr>
          <p:cNvPr id="732" name="Google Shape;732;p60" descr="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8227" y="1579800"/>
            <a:ext cx="5970900" cy="39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整理</a:t>
            </a:r>
            <a:r>
              <a:rPr lang="zh-TW"/>
              <a:t> v.</a:t>
            </a:r>
            <a:endParaRPr/>
          </a:p>
        </p:txBody>
      </p:sp>
      <p:sp>
        <p:nvSpPr>
          <p:cNvPr id="739" name="Google Shape;739;p44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zh-TW">
                <a:solidFill>
                  <a:srgbClr val="0D0D0D"/>
                </a:solidFill>
              </a:rPr>
              <a:t>to tidy</a:t>
            </a:r>
            <a:endParaRPr b="0" i="0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整理</a:t>
            </a:r>
            <a:r>
              <a:rPr lang="zh-TW"/>
              <a:t>_____（一个地方/一些东西）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>
                <a:solidFill>
                  <a:srgbClr val="FF0000"/>
                </a:solidFill>
              </a:rPr>
              <a:t>整理</a:t>
            </a:r>
            <a:r>
              <a:rPr lang="zh-TW" sz="2800"/>
              <a:t>房间</a:t>
            </a:r>
            <a:endParaRPr sz="2800"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zh-TW" sz="2800">
                <a:solidFill>
                  <a:srgbClr val="FF0000"/>
                </a:solidFill>
              </a:rPr>
              <a:t>整理</a:t>
            </a:r>
            <a:r>
              <a:rPr lang="zh-TW" sz="2800"/>
              <a:t>书柜</a:t>
            </a:r>
            <a:endParaRPr sz="2800"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zh-TW" sz="2800">
                <a:solidFill>
                  <a:srgbClr val="FF0000"/>
                </a:solidFill>
              </a:rPr>
              <a:t>整理</a:t>
            </a:r>
            <a:r>
              <a:rPr lang="zh-TW" sz="2800"/>
              <a:t>课本</a:t>
            </a:r>
            <a:endParaRPr sz="2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把____（一个地方/一些东西）</a:t>
            </a:r>
            <a:r>
              <a:rPr lang="zh-TW">
                <a:solidFill>
                  <a:srgbClr val="FF0000"/>
                </a:solidFill>
              </a:rPr>
              <a:t>整理</a:t>
            </a:r>
            <a:r>
              <a:rPr lang="zh-TW"/>
              <a:t>干净/整齐</a:t>
            </a:r>
            <a:endParaRPr sz="28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整理</a:t>
            </a:r>
            <a:r>
              <a:rPr lang="zh-TW"/>
              <a:t> v.</a:t>
            </a:r>
            <a:endParaRPr/>
          </a:p>
        </p:txBody>
      </p:sp>
      <p:sp>
        <p:nvSpPr>
          <p:cNvPr id="746" name="Google Shape;746;p46"/>
          <p:cNvSpPr txBox="1">
            <a:spLocks noGrp="1"/>
          </p:cNvSpPr>
          <p:nvPr>
            <p:ph type="body" idx="1"/>
          </p:nvPr>
        </p:nvSpPr>
        <p:spPr>
          <a:xfrm>
            <a:off x="0" y="1579802"/>
            <a:ext cx="12072729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今天我</a:t>
            </a:r>
            <a:r>
              <a:rPr lang="zh-TW"/>
              <a:t>找教授讨论毕业论文的事情</a:t>
            </a:r>
            <a:r>
              <a:rPr lang="zh-TW" sz="2800"/>
              <a:t>，他</a:t>
            </a:r>
            <a:r>
              <a:rPr lang="zh-TW"/>
              <a:t>吩咐</a:t>
            </a:r>
            <a:r>
              <a:rPr lang="zh-TW" sz="3200">
                <a:latin typeface="DFKai-SB"/>
                <a:ea typeface="DFKai-SB"/>
                <a:cs typeface="DFKai-SB"/>
                <a:sym typeface="DFKai-SB"/>
              </a:rPr>
              <a:t>我把</a:t>
            </a:r>
            <a:r>
              <a:rPr lang="zh-TW" sz="3200" b="1" u="sng">
                <a:latin typeface="DFKai-SB"/>
                <a:ea typeface="DFKai-SB"/>
                <a:cs typeface="DFKai-SB"/>
                <a:sym typeface="DFKai-SB"/>
              </a:rPr>
              <a:t>相关的数据</a:t>
            </a:r>
            <a:r>
              <a:rPr lang="zh-TW" sz="3200">
                <a:latin typeface="DFKai-SB"/>
                <a:ea typeface="DFKai-SB"/>
                <a:cs typeface="DFKai-SB"/>
                <a:sym typeface="DFKai-SB"/>
              </a:rPr>
              <a:t>從文献中</a:t>
            </a:r>
            <a:r>
              <a:rPr lang="zh-TW" sz="32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整理</a:t>
            </a:r>
            <a:r>
              <a:rPr lang="zh-TW" sz="3200">
                <a:latin typeface="DFKai-SB"/>
                <a:ea typeface="DFKai-SB"/>
                <a:cs typeface="DFKai-SB"/>
                <a:sym typeface="DFKai-SB"/>
              </a:rPr>
              <a:t>出来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747" name="Google Shape;747;p46" descr="オフィスの書類ファイルを正しく整理整頓してコスト削減5つのステップ | 5S活動ラ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8679" y="2266205"/>
            <a:ext cx="6675369" cy="4450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整理</a:t>
            </a:r>
            <a:r>
              <a:rPr lang="zh-TW"/>
              <a:t> v.</a:t>
            </a:r>
            <a:endParaRPr/>
          </a:p>
        </p:txBody>
      </p:sp>
      <p:sp>
        <p:nvSpPr>
          <p:cNvPr id="754" name="Google Shape;754;p45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学校正在进行大扫除</a:t>
            </a:r>
            <a:r>
              <a:rPr lang="zh-TW" sz="2800"/>
              <a:t>，</a:t>
            </a:r>
            <a:r>
              <a:rPr lang="zh-TW"/>
              <a:t>老师督促我们</a:t>
            </a:r>
            <a:r>
              <a:rPr lang="zh-TW" sz="2800"/>
              <a:t>把教室</a:t>
            </a:r>
            <a:r>
              <a:rPr lang="zh-TW" sz="2800">
                <a:solidFill>
                  <a:srgbClr val="FF0000"/>
                </a:solidFill>
              </a:rPr>
              <a:t>整理</a:t>
            </a:r>
            <a:r>
              <a:rPr lang="zh-TW"/>
              <a:t>得干干净净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755" name="Google Shape;755;p45" descr="108學年度光武國小四年七班: 2018.10.15乾淨的教室，感謝全體同學的努力！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8121" y="2114633"/>
            <a:ext cx="6135757" cy="4601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合适</a:t>
            </a:r>
            <a:r>
              <a:rPr lang="zh-TW"/>
              <a:t> ADJ.</a:t>
            </a:r>
            <a:endParaRPr/>
          </a:p>
        </p:txBody>
      </p:sp>
      <p:sp>
        <p:nvSpPr>
          <p:cNvPr id="762" name="Google Shape;762;p72"/>
          <p:cNvSpPr txBox="1">
            <a:spLocks noGrp="1"/>
          </p:cNvSpPr>
          <p:nvPr>
            <p:ph type="body" idx="1"/>
          </p:nvPr>
        </p:nvSpPr>
        <p:spPr>
          <a:xfrm>
            <a:off x="419104" y="1690702"/>
            <a:ext cx="11353800" cy="51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合适/适合/符合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在你们国家当中文老师有什么要求？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觉得</a:t>
            </a:r>
            <a:r>
              <a:rPr lang="zh-TW" sz="2800"/>
              <a:t>_____</a:t>
            </a:r>
            <a:r>
              <a:rPr lang="zh-TW">
                <a:solidFill>
                  <a:srgbClr val="FF0000"/>
                </a:solidFill>
              </a:rPr>
              <a:t>适合</a:t>
            </a:r>
            <a:r>
              <a:rPr lang="zh-TW"/>
              <a:t>当</a:t>
            </a:r>
            <a:r>
              <a:rPr lang="zh-TW" sz="2800"/>
              <a:t>中文</a:t>
            </a:r>
            <a:r>
              <a:rPr lang="zh-TW"/>
              <a:t>老师吗</a:t>
            </a:r>
            <a:r>
              <a:rPr lang="zh-TW" sz="2800"/>
              <a:t>？</a:t>
            </a:r>
            <a:endParaRPr sz="2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觉得</a:t>
            </a:r>
            <a:r>
              <a:rPr lang="zh-TW" sz="2800"/>
              <a:t>_____当中文老师</a:t>
            </a:r>
            <a:r>
              <a:rPr lang="zh-TW" sz="2800">
                <a:solidFill>
                  <a:srgbClr val="FF0000"/>
                </a:solidFill>
              </a:rPr>
              <a:t>合适</a:t>
            </a:r>
            <a:r>
              <a:rPr lang="zh-TW" sz="2800"/>
              <a:t>吗？</a:t>
            </a:r>
            <a:endParaRPr sz="2800"/>
          </a:p>
        </p:txBody>
      </p:sp>
      <p:sp>
        <p:nvSpPr>
          <p:cNvPr id="763" name="Google Shape;763;p72"/>
          <p:cNvSpPr/>
          <p:nvPr/>
        </p:nvSpPr>
        <p:spPr>
          <a:xfrm>
            <a:off x="8265600" y="2495413"/>
            <a:ext cx="39264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我(不)</a:t>
            </a:r>
            <a:r>
              <a:rPr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符合</a:t>
            </a:r>
            <a:r>
              <a:rPr lang="zh-TW" sz="2800"/>
              <a:t>在你们国家当</a:t>
            </a: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中文老</a:t>
            </a:r>
            <a:r>
              <a:rPr lang="zh-TW" sz="2800"/>
              <a:t>师</a:t>
            </a: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的要求。</a:t>
            </a:r>
            <a:endParaRPr/>
          </a:p>
        </p:txBody>
      </p:sp>
      <p:sp>
        <p:nvSpPr>
          <p:cNvPr id="764" name="Google Shape;764;p72"/>
          <p:cNvSpPr/>
          <p:nvPr/>
        </p:nvSpPr>
        <p:spPr>
          <a:xfrm>
            <a:off x="419109" y="3429421"/>
            <a:ext cx="66093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符合：表示與</a:t>
            </a:r>
            <a:r>
              <a:rPr lang="zh-TW" sz="2800" b="1" u="sng"/>
              <a:t>规定</a:t>
            </a: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lang="zh-TW" sz="2800"/>
              <a:t>标准一致</a:t>
            </a: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/>
          </a:p>
        </p:txBody>
      </p:sp>
      <p:sp>
        <p:nvSpPr>
          <p:cNvPr id="765" name="Google Shape;765;p72"/>
          <p:cNvSpPr/>
          <p:nvPr/>
        </p:nvSpPr>
        <p:spPr>
          <a:xfrm>
            <a:off x="6490200" y="4103225"/>
            <a:ext cx="57018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适合</a:t>
            </a: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：主</a:t>
            </a:r>
            <a:r>
              <a:rPr lang="zh-TW" sz="2800"/>
              <a:t>观觉</a:t>
            </a: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得</a:t>
            </a:r>
            <a:r>
              <a:rPr lang="zh-TW" sz="2800"/>
              <a:t>A</a:t>
            </a: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和</a:t>
            </a:r>
            <a:r>
              <a:rPr lang="zh-TW" sz="2800"/>
              <a:t>B</a:t>
            </a: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相配。</a:t>
            </a:r>
            <a:endParaRPr/>
          </a:p>
        </p:txBody>
      </p:sp>
      <p:sp>
        <p:nvSpPr>
          <p:cNvPr id="766" name="Google Shape;766;p72"/>
          <p:cNvSpPr/>
          <p:nvPr/>
        </p:nvSpPr>
        <p:spPr>
          <a:xfrm>
            <a:off x="6347475" y="5008300"/>
            <a:ext cx="58446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合适</a:t>
            </a: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zh-TW" sz="2800"/>
              <a:t>适合</a:t>
            </a:r>
            <a:r>
              <a:rPr lang="zh-TW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或符合。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他突然</a:t>
            </a:r>
            <a:r>
              <a:rPr lang="zh-TW" sz="2800">
                <a:solidFill>
                  <a:srgbClr val="FF0000"/>
                </a:solidFill>
              </a:rPr>
              <a:t>想起来</a:t>
            </a:r>
            <a:r>
              <a:rPr lang="zh-TW" sz="2800"/>
              <a:t>，</a:t>
            </a:r>
            <a:r>
              <a:rPr lang="zh-TW"/>
              <a:t>刚才出门忘了关火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43" name="Google Shape;143;p8" descr="煲着汤没关火出门差点烧了熟睡的同居室友_手机新浪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555" y="2904163"/>
            <a:ext cx="5678361" cy="32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8" descr="噢！我想起来了！ - 斗图发表情包- 斗图王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926" y="3429000"/>
            <a:ext cx="3224349" cy="322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合适</a:t>
            </a:r>
            <a:r>
              <a:rPr lang="zh-TW"/>
              <a:t> ADJ.</a:t>
            </a:r>
            <a:endParaRPr/>
          </a:p>
        </p:txBody>
      </p:sp>
      <p:sp>
        <p:nvSpPr>
          <p:cNvPr id="773" name="Google Shape;773;p74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合适</a:t>
            </a:r>
            <a:r>
              <a:rPr lang="zh-TW"/>
              <a:t>的_____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>
                <a:solidFill>
                  <a:srgbClr val="FF0000"/>
                </a:solidFill>
              </a:rPr>
              <a:t>合适</a:t>
            </a:r>
            <a:r>
              <a:rPr lang="zh-TW" sz="2800"/>
              <a:t>的房子</a:t>
            </a:r>
            <a:endParaRPr sz="2800"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>
                <a:solidFill>
                  <a:srgbClr val="FF0000"/>
                </a:solidFill>
              </a:rPr>
              <a:t>合适</a:t>
            </a:r>
            <a:r>
              <a:rPr lang="zh-TW" sz="2800"/>
              <a:t>的时间</a:t>
            </a:r>
            <a:endParaRPr sz="2800"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>
                <a:solidFill>
                  <a:srgbClr val="FF0000"/>
                </a:solidFill>
              </a:rPr>
              <a:t>合适</a:t>
            </a:r>
            <a:r>
              <a:rPr lang="zh-TW" sz="2800"/>
              <a:t>的人选</a:t>
            </a:r>
            <a:endParaRPr sz="28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合适</a:t>
            </a:r>
            <a:r>
              <a:rPr lang="zh-TW"/>
              <a:t> ADJ.</a:t>
            </a:r>
            <a:endParaRPr/>
          </a:p>
        </p:txBody>
      </p:sp>
      <p:sp>
        <p:nvSpPr>
          <p:cNvPr id="780" name="Google Shape;780;p73"/>
          <p:cNvSpPr txBox="1">
            <a:spLocks noGrp="1"/>
          </p:cNvSpPr>
          <p:nvPr>
            <p:ph type="body" idx="1"/>
          </p:nvPr>
        </p:nvSpPr>
        <p:spPr>
          <a:xfrm>
            <a:off x="419100" y="1579800"/>
            <a:ext cx="6613500" cy="51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合适/适合/符合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你对衣服穿搭有什么要求？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觉得自己</a:t>
            </a:r>
            <a:r>
              <a:rPr lang="zh-TW">
                <a:solidFill>
                  <a:srgbClr val="FF0000"/>
                </a:solidFill>
              </a:rPr>
              <a:t>适合</a:t>
            </a:r>
            <a:r>
              <a:rPr lang="zh-TW" sz="2800"/>
              <a:t>穿</a:t>
            </a:r>
            <a:r>
              <a:rPr lang="zh-TW"/>
              <a:t>这</a:t>
            </a:r>
            <a:r>
              <a:rPr lang="zh-TW" sz="2800"/>
              <a:t>件衣服</a:t>
            </a:r>
            <a:r>
              <a:rPr lang="zh-TW"/>
              <a:t>吗</a:t>
            </a:r>
            <a:r>
              <a:rPr lang="zh-TW" sz="2800"/>
              <a:t>？</a:t>
            </a:r>
            <a:endParaRPr sz="2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觉</a:t>
            </a:r>
            <a:r>
              <a:rPr lang="zh-TW" sz="2800"/>
              <a:t>得穿</a:t>
            </a:r>
            <a:r>
              <a:rPr lang="zh-TW"/>
              <a:t>这</a:t>
            </a:r>
            <a:r>
              <a:rPr lang="zh-TW" sz="2800"/>
              <a:t>件衣服去捷克/斯洛伐克餐厅</a:t>
            </a:r>
            <a:r>
              <a:rPr lang="zh-TW"/>
              <a:t>吃饭</a:t>
            </a:r>
            <a:r>
              <a:rPr lang="zh-TW">
                <a:solidFill>
                  <a:srgbClr val="FF0000"/>
                </a:solidFill>
              </a:rPr>
              <a:t>合适</a:t>
            </a:r>
            <a:r>
              <a:rPr lang="zh-TW"/>
              <a:t>吗</a:t>
            </a:r>
            <a:r>
              <a:rPr lang="zh-TW" sz="2800"/>
              <a:t>？</a:t>
            </a:r>
            <a:endParaRPr sz="2800"/>
          </a:p>
        </p:txBody>
      </p:sp>
      <p:pic>
        <p:nvPicPr>
          <p:cNvPr id="781" name="Google Shape;781;p73" descr="甜美系服装设计插画（商用）|服装|其他服装|阿欣313 - 原创作品 - 站酷 (ZCOOL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063" y="0"/>
            <a:ext cx="42052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3" descr="吊嘎 男生吊嘎 洞洞內衣 男生洞洞內衣 網狀內衣 男生網狀內衣 男生挖背內衣 男生背心內衣 男生白色內衣 台灣生產 | Yahoo奇摩拍賣"/>
          <p:cNvPicPr preferRelativeResize="0"/>
          <p:nvPr/>
        </p:nvPicPr>
        <p:blipFill rotWithShape="1">
          <a:blip r:embed="rId4">
            <a:alphaModFix/>
          </a:blip>
          <a:srcRect l="9766" r="42046" b="2064"/>
          <a:stretch/>
        </p:blipFill>
        <p:spPr>
          <a:xfrm>
            <a:off x="7808367" y="-28909"/>
            <a:ext cx="3304679" cy="671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73" descr="和尚图片 _排行榜大全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2624" y="-28909"/>
            <a:ext cx="485616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合适</a:t>
            </a:r>
            <a:r>
              <a:rPr lang="zh-TW"/>
              <a:t> ADJ.</a:t>
            </a:r>
            <a:endParaRPr/>
          </a:p>
        </p:txBody>
      </p:sp>
      <p:sp>
        <p:nvSpPr>
          <p:cNvPr id="790" name="Google Shape;790;p75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0" cy="51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这个女生符合他的相亲要求，但是他妈妈觉得这个女生的家境不适合他，于是他跟女生说，“我们不</a:t>
            </a:r>
            <a:r>
              <a:rPr lang="zh-TW">
                <a:solidFill>
                  <a:srgbClr val="FF0000"/>
                </a:solidFill>
              </a:rPr>
              <a:t>合适</a:t>
            </a:r>
            <a:r>
              <a:rPr lang="zh-TW"/>
              <a:t>。”</a:t>
            </a:r>
            <a:endParaRPr sz="2800"/>
          </a:p>
        </p:txBody>
      </p:sp>
      <p:pic>
        <p:nvPicPr>
          <p:cNvPr id="791" name="Google Shape;791;p75" descr="加油站正職相親空姐 「自我介紹」笑噴眾人 - 生活 - 中時新聞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6231" y="2418347"/>
            <a:ext cx="5919537" cy="4439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合适</a:t>
            </a:r>
            <a:r>
              <a:rPr lang="zh-TW"/>
              <a:t> ADJ.</a:t>
            </a:r>
            <a:endParaRPr/>
          </a:p>
        </p:txBody>
      </p:sp>
      <p:sp>
        <p:nvSpPr>
          <p:cNvPr id="798" name="Google Shape;798;p76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虽然这个房子不符合他的喜好，但是价格</a:t>
            </a:r>
            <a:r>
              <a:rPr lang="zh-TW">
                <a:solidFill>
                  <a:srgbClr val="FF0000"/>
                </a:solidFill>
              </a:rPr>
              <a:t>合适</a:t>
            </a:r>
            <a:r>
              <a:rPr lang="zh-TW"/>
              <a:t>，因此他就搬进去了。</a:t>
            </a:r>
            <a:endParaRPr sz="2800"/>
          </a:p>
        </p:txBody>
      </p:sp>
      <p:pic>
        <p:nvPicPr>
          <p:cNvPr id="799" name="Google Shape;799;p76" descr="「出租房装修」重点知识和注意事项 - 诺诚智慧家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0761" y="2037681"/>
            <a:ext cx="7230478" cy="4820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骗</a:t>
            </a:r>
            <a:r>
              <a:rPr lang="zh-TW"/>
              <a:t> V.</a:t>
            </a:r>
            <a:endParaRPr/>
          </a:p>
        </p:txBody>
      </p:sp>
      <p:sp>
        <p:nvSpPr>
          <p:cNvPr id="806" name="Google Shape;806;p57"/>
          <p:cNvSpPr txBox="1">
            <a:spLocks noGrp="1"/>
          </p:cNvSpPr>
          <p:nvPr>
            <p:ph type="body" idx="1"/>
          </p:nvPr>
        </p:nvSpPr>
        <p:spPr>
          <a:xfrm>
            <a:off x="419099" y="1579803"/>
            <a:ext cx="5676901" cy="256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对别人说谎。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solidFill>
                  <a:srgbClr val="FF0000"/>
                </a:solidFill>
              </a:rPr>
              <a:t>骗</a:t>
            </a:r>
            <a:r>
              <a:rPr lang="zh-TW"/>
              <a:t>人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诈</a:t>
            </a:r>
            <a:r>
              <a:rPr lang="zh-TW">
                <a:solidFill>
                  <a:srgbClr val="FF0000"/>
                </a:solidFill>
              </a:rPr>
              <a:t>骗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07" name="Google Shape;807;p57"/>
          <p:cNvSpPr txBox="1"/>
          <p:nvPr/>
        </p:nvSpPr>
        <p:spPr>
          <a:xfrm>
            <a:off x="6305550" y="365124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 b="1" u="sng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假</a:t>
            </a: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ADJ.  jiǎ</a:t>
            </a:r>
            <a:endParaRPr/>
          </a:p>
        </p:txBody>
      </p:sp>
      <p:sp>
        <p:nvSpPr>
          <p:cNvPr id="808" name="Google Shape;808;p57"/>
          <p:cNvSpPr txBox="1"/>
          <p:nvPr/>
        </p:nvSpPr>
        <p:spPr>
          <a:xfrm>
            <a:off x="6241774" y="1579801"/>
            <a:ext cx="56769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</a:rPr>
              <a:t>不是真的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假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人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假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肢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57"/>
          <p:cNvSpPr txBox="1"/>
          <p:nvPr/>
        </p:nvSpPr>
        <p:spPr>
          <a:xfrm>
            <a:off x="491974" y="4753700"/>
            <a:ext cx="6392400" cy="2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</a:rPr>
              <a:t>你们接过诈骗电话吗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</a:rPr>
              <a:t>捷克/斯洛伐克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lang="zh-TW" sz="2800">
                <a:solidFill>
                  <a:schemeClr val="dk1"/>
                </a:solidFill>
              </a:rPr>
              <a:t>反诈骗电话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是</a:t>
            </a:r>
            <a:r>
              <a:rPr lang="zh-TW" sz="2800">
                <a:solidFill>
                  <a:schemeClr val="dk1"/>
                </a:solidFill>
              </a:rPr>
              <a:t>多少</a:t>
            </a: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骗</a:t>
            </a:r>
            <a:r>
              <a:rPr lang="zh-TW"/>
              <a:t> V.</a:t>
            </a:r>
            <a:endParaRPr/>
          </a:p>
        </p:txBody>
      </p:sp>
      <p:sp>
        <p:nvSpPr>
          <p:cNvPr id="816" name="Google Shape;816;p58"/>
          <p:cNvSpPr txBox="1">
            <a:spLocks noGrp="1"/>
          </p:cNvSpPr>
          <p:nvPr>
            <p:ph type="body" idx="1"/>
          </p:nvPr>
        </p:nvSpPr>
        <p:spPr>
          <a:xfrm>
            <a:off x="419099" y="1579803"/>
            <a:ext cx="11290025" cy="512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他经常都说</a:t>
            </a:r>
            <a:r>
              <a:rPr lang="zh-TW">
                <a:solidFill>
                  <a:srgbClr val="FF0000"/>
                </a:solidFill>
              </a:rPr>
              <a:t>假</a:t>
            </a:r>
            <a:r>
              <a:rPr lang="zh-TW"/>
              <a:t>话</a:t>
            </a:r>
            <a:r>
              <a:rPr lang="zh-TW">
                <a:solidFill>
                  <a:srgbClr val="FF0000"/>
                </a:solidFill>
              </a:rPr>
              <a:t>骗</a:t>
            </a:r>
            <a:r>
              <a:rPr lang="zh-TW"/>
              <a:t>人，久而久之大家都不愿意跟他一起玩了。</a:t>
            </a:r>
            <a:endParaRPr/>
          </a:p>
        </p:txBody>
      </p:sp>
      <p:sp>
        <p:nvSpPr>
          <p:cNvPr id="817" name="Google Shape;817;p58"/>
          <p:cNvSpPr txBox="1"/>
          <p:nvPr/>
        </p:nvSpPr>
        <p:spPr>
          <a:xfrm>
            <a:off x="6305550" y="365124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 b="1" u="sng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假</a:t>
            </a: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ADJ.  jiǎ</a:t>
            </a:r>
            <a:endParaRPr/>
          </a:p>
        </p:txBody>
      </p:sp>
      <p:pic>
        <p:nvPicPr>
          <p:cNvPr id="818" name="Google Shape;818;p58" descr="大學超級邊緣人！他獨坐超商外「隔玻璃」和同學吃飯 網：幫QQ | ETtoday生活新聞 | ETtoday新聞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5505" y="2040494"/>
            <a:ext cx="3500989" cy="4665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骗</a:t>
            </a:r>
            <a:r>
              <a:rPr lang="zh-TW"/>
              <a:t> V.</a:t>
            </a:r>
            <a:endParaRPr/>
          </a:p>
        </p:txBody>
      </p:sp>
      <p:sp>
        <p:nvSpPr>
          <p:cNvPr id="825" name="Google Shape;825;p59"/>
          <p:cNvSpPr txBox="1">
            <a:spLocks noGrp="1"/>
          </p:cNvSpPr>
          <p:nvPr>
            <p:ph type="body" idx="1"/>
          </p:nvPr>
        </p:nvSpPr>
        <p:spPr>
          <a:xfrm>
            <a:off x="419099" y="1579803"/>
            <a:ext cx="11290025" cy="512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警察一直警告她电话里的人在</a:t>
            </a:r>
            <a:r>
              <a:rPr lang="zh-TW">
                <a:solidFill>
                  <a:srgbClr val="FF0000"/>
                </a:solidFill>
              </a:rPr>
              <a:t>骗</a:t>
            </a:r>
            <a:r>
              <a:rPr lang="zh-TW"/>
              <a:t>她钱，对方说的都是</a:t>
            </a:r>
            <a:r>
              <a:rPr lang="zh-TW">
                <a:solidFill>
                  <a:srgbClr val="FF0000"/>
                </a:solidFill>
              </a:rPr>
              <a:t>假</a:t>
            </a:r>
            <a:r>
              <a:rPr lang="zh-TW"/>
              <a:t>话，可是她偏不信。</a:t>
            </a:r>
            <a:endParaRPr/>
          </a:p>
        </p:txBody>
      </p:sp>
      <p:sp>
        <p:nvSpPr>
          <p:cNvPr id="826" name="Google Shape;826;p59"/>
          <p:cNvSpPr txBox="1"/>
          <p:nvPr/>
        </p:nvSpPr>
        <p:spPr>
          <a:xfrm>
            <a:off x="6305550" y="365124"/>
            <a:ext cx="54035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sz="4400" b="1" u="sng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假</a:t>
            </a:r>
            <a:r>
              <a:rPr lang="zh-TW" sz="4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ADJ.  jiǎ</a:t>
            </a:r>
            <a:endParaRPr/>
          </a:p>
        </p:txBody>
      </p:sp>
      <p:pic>
        <p:nvPicPr>
          <p:cNvPr id="827" name="Google Shape;827;p59" descr="詐騙老梗「解除分期付款」中和警及時阻詐 - 社會 - 中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7103" y="2445543"/>
            <a:ext cx="7594015" cy="4260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2c70f9fb789_1_38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故意 / 敲 / 整理 / 合适 / 骗 / 儿童 / 假</a:t>
            </a:r>
            <a:endParaRPr/>
          </a:p>
        </p:txBody>
      </p:sp>
      <p:sp>
        <p:nvSpPr>
          <p:cNvPr id="834" name="Google Shape;834;g2c70f9fb789_1_38"/>
          <p:cNvSpPr txBox="1">
            <a:spLocks noGrp="1"/>
          </p:cNvSpPr>
          <p:nvPr>
            <p:ph type="body" idx="1"/>
          </p:nvPr>
        </p:nvSpPr>
        <p:spPr>
          <a:xfrm>
            <a:off x="838200" y="1024800"/>
            <a:ext cx="10515600" cy="583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在香港读小学的________每年都可以免费检查牙齿和身体。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我​​哥哥经常不________门就进入我房间。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我哥哥明明知道我有洁癖，但他还是________用抠过鼻子的手来碰我的东西。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去年有很多亚洲人被________到越南和柬埔寨去从事电话诈骗。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我妈每天都嘱咐我要________乱糟糟的书桌。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昨天是愚人节，宜家（IKEA）推出了一款________的冰淇淋口味。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王老师花了很多时间才找到一条________的裙子去参加舞会。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g2c8f99cf750_0_12" descr="内容均为本频道制作，严禁搬运，版权侵权追究一切权利。 缅北诈骗四大集团，分别是“金三角”、“银三角”、“翡翠三角”和“钻石三角”。这四大集团各自拥有自己的地盘和势力范围，他们通过各种手段进行诈骗活动，从中获得巨额利润  &#10;亚洲最强黑道女大佬 司徒玉莲 https://youtu.be/N-y6hwRXoXE&#10;新加坡总理李显龙  https://youtu.be/E1GYCxWA1MY&#10;全香港最快乐的女人https://youtu.be/v_8ucvuJrR8&#10;#果敢四大家族 #缅北诈骗 #电骗集团 #权力者游戏" title="缅甸诈骗头目被逮！活埋百人，在尸山血海上享乐，果敢四大家族到底什么来头？为何能为所欲为这么多年？现实远比《孤注一掷》更加吓人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0513" y="860913"/>
            <a:ext cx="9130975" cy="513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g2c8f99cf750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428625"/>
            <a:ext cx="11430000" cy="60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V.起来</a:t>
            </a:r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准备睡觉</a:t>
            </a:r>
            <a:r>
              <a:rPr lang="zh-TW" sz="2800"/>
              <a:t>才</a:t>
            </a:r>
            <a:r>
              <a:rPr lang="zh-TW" sz="2800">
                <a:solidFill>
                  <a:srgbClr val="FF0000"/>
                </a:solidFill>
              </a:rPr>
              <a:t>想起来</a:t>
            </a:r>
            <a:r>
              <a:rPr lang="zh-TW" sz="2800"/>
              <a:t>明天</a:t>
            </a:r>
            <a:r>
              <a:rPr lang="zh-TW"/>
              <a:t>早上</a:t>
            </a:r>
            <a:r>
              <a:rPr lang="zh-TW" sz="2800"/>
              <a:t>要交作业。</a:t>
            </a:r>
            <a:endParaRPr sz="2800"/>
          </a:p>
        </p:txBody>
      </p:sp>
      <p:pic>
        <p:nvPicPr>
          <p:cNvPr id="153" name="Google Shape;153;p9" descr="小学生写作业图片_小学生写作业素材_小学生写作业高清图片_摄图网图片下载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1594" y="2481920"/>
            <a:ext cx="5888811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9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rgbClr val="D8F2CF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懒</a:t>
            </a:r>
            <a:r>
              <a:rPr lang="zh-TW"/>
              <a:t> ADJ.		</a:t>
            </a:r>
            <a:r>
              <a:rPr lang="zh-TW" b="1" u="sng"/>
              <a:t>笨</a:t>
            </a:r>
            <a:r>
              <a:rPr lang="zh-TW"/>
              <a:t> ADJ.		</a:t>
            </a:r>
            <a:r>
              <a:rPr lang="zh-TW" b="1" u="sng"/>
              <a:t>粗心</a:t>
            </a:r>
            <a:r>
              <a:rPr lang="zh-TW"/>
              <a:t> ADJ.</a:t>
            </a:r>
            <a:endParaRPr/>
          </a:p>
        </p:txBody>
      </p:sp>
      <p:sp>
        <p:nvSpPr>
          <p:cNvPr id="853" name="Google Shape;853;p82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觉得</a:t>
            </a:r>
            <a:r>
              <a:rPr lang="zh-TW" sz="2800"/>
              <a:t>你的</a:t>
            </a:r>
            <a:r>
              <a:rPr lang="zh-TW"/>
              <a:t>性格</a:t>
            </a:r>
            <a:r>
              <a:rPr lang="zh-TW" sz="2800"/>
              <a:t>有</a:t>
            </a:r>
            <a:r>
              <a:rPr lang="zh-TW"/>
              <a:t>什么优点/缺点</a:t>
            </a:r>
            <a:r>
              <a:rPr lang="zh-TW" sz="2800"/>
              <a:t>？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介绍一位符合“</a:t>
            </a:r>
            <a:r>
              <a:rPr lang="zh-TW">
                <a:solidFill>
                  <a:srgbClr val="FF0000"/>
                </a:solidFill>
              </a:rPr>
              <a:t>懒</a:t>
            </a:r>
            <a:r>
              <a:rPr lang="zh-TW"/>
              <a:t>/</a:t>
            </a:r>
            <a:r>
              <a:rPr lang="zh-TW">
                <a:solidFill>
                  <a:srgbClr val="FF0000"/>
                </a:solidFill>
              </a:rPr>
              <a:t>笨</a:t>
            </a:r>
            <a:r>
              <a:rPr lang="zh-TW"/>
              <a:t>/</a:t>
            </a:r>
            <a:r>
              <a:rPr lang="zh-TW">
                <a:solidFill>
                  <a:srgbClr val="FF0000"/>
                </a:solidFill>
              </a:rPr>
              <a:t>粗心</a:t>
            </a:r>
            <a:r>
              <a:rPr lang="zh-TW"/>
              <a:t>”形象的电影/电视剧角色。</a:t>
            </a:r>
            <a:endParaRPr sz="28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骄傲</a:t>
            </a:r>
            <a:r>
              <a:rPr lang="zh-TW"/>
              <a:t> ADJ.</a:t>
            </a:r>
            <a:endParaRPr/>
          </a:p>
        </p:txBody>
      </p:sp>
      <p:sp>
        <p:nvSpPr>
          <p:cNvPr id="860" name="Google Shape;860;p77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zh-TW"/>
              <a:t>认为</a:t>
            </a:r>
            <a:r>
              <a:rPr lang="zh-TW" sz="2800"/>
              <a:t>自己很</a:t>
            </a:r>
            <a:r>
              <a:rPr lang="zh-TW"/>
              <a:t>厉害，或者自己比别人厉害，所以瞧不起</a:t>
            </a:r>
            <a:r>
              <a:rPr lang="zh-TW" sz="2800"/>
              <a:t>別</a:t>
            </a:r>
            <a:r>
              <a:rPr lang="zh-TW"/>
              <a:t>人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Char char="•"/>
            </a:pPr>
            <a:r>
              <a:rPr lang="zh-TW" sz="2800"/>
              <a:t>不好的性格</a:t>
            </a:r>
            <a:endParaRPr sz="280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zh-TW"/>
              <a:t>感到自豪</a:t>
            </a:r>
            <a:endParaRPr sz="2800"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Char char="•"/>
            </a:pPr>
            <a:r>
              <a:rPr lang="zh-TW" sz="2800"/>
              <a:t>自我感觉良好的状态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他的为人很</a:t>
            </a:r>
            <a:r>
              <a:rPr lang="zh-TW">
                <a:solidFill>
                  <a:srgbClr val="FF0000"/>
                </a:solidFill>
              </a:rPr>
              <a:t>骄傲</a:t>
            </a:r>
            <a:r>
              <a:rPr lang="zh-TW"/>
              <a:t>，总觉得自己能够独自完成所有事情。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马萨里克大学的毕业生当选捷克总统！这个消息让整所大学的师生都感到很</a:t>
            </a:r>
            <a:r>
              <a:rPr lang="zh-TW">
                <a:solidFill>
                  <a:srgbClr val="FF0000"/>
                </a:solidFill>
              </a:rPr>
              <a:t>骄傲</a:t>
            </a:r>
            <a:r>
              <a:rPr lang="zh-TW"/>
              <a:t>。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骄傲</a:t>
            </a:r>
            <a:r>
              <a:rPr lang="zh-TW"/>
              <a:t> ADJ.</a:t>
            </a:r>
            <a:endParaRPr/>
          </a:p>
        </p:txBody>
      </p:sp>
      <p:sp>
        <p:nvSpPr>
          <p:cNvPr id="867" name="Google Shape;867;p79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做人不要太</a:t>
            </a:r>
            <a:r>
              <a:rPr lang="zh-TW">
                <a:solidFill>
                  <a:srgbClr val="FF0000"/>
                </a:solidFill>
              </a:rPr>
              <a:t>骄傲</a:t>
            </a:r>
            <a:r>
              <a:rPr lang="zh-TW"/>
              <a:t>，要不然以后没人愿意和你做朋友。</a:t>
            </a:r>
            <a:endParaRPr/>
          </a:p>
        </p:txBody>
      </p:sp>
      <p:pic>
        <p:nvPicPr>
          <p:cNvPr id="868" name="Google Shape;868;p79" descr="孩子沒有朋友怎麼辦? - 國立教育廣播電臺Channel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8992" y="2170206"/>
            <a:ext cx="7054014" cy="4687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骄傲</a:t>
            </a:r>
            <a:r>
              <a:rPr lang="zh-TW"/>
              <a:t> ADJ.</a:t>
            </a:r>
            <a:endParaRPr/>
          </a:p>
        </p:txBody>
      </p:sp>
      <p:sp>
        <p:nvSpPr>
          <p:cNvPr id="875" name="Google Shape;875;p78"/>
          <p:cNvSpPr txBox="1">
            <a:spLocks noGrp="1"/>
          </p:cNvSpPr>
          <p:nvPr>
            <p:ph type="body" idx="1"/>
          </p:nvPr>
        </p:nvSpPr>
        <p:spPr>
          <a:xfrm>
            <a:off x="419100" y="1579800"/>
            <a:ext cx="6819900" cy="51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他的论文被刊登在国际知名的学术杂志上，让他觉得很</a:t>
            </a:r>
            <a:r>
              <a:rPr lang="zh-TW">
                <a:solidFill>
                  <a:srgbClr val="FF0000"/>
                </a:solidFill>
              </a:rPr>
              <a:t>骄傲</a:t>
            </a:r>
            <a:r>
              <a:rPr lang="zh-TW"/>
              <a:t>。</a:t>
            </a:r>
            <a:endParaRPr/>
          </a:p>
        </p:txBody>
      </p:sp>
      <p:pic>
        <p:nvPicPr>
          <p:cNvPr id="876" name="Google Shape;876;p78" descr="(PDF) 学位論文スタイル・ガイド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0" y="0"/>
            <a:ext cx="4743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害羞</a:t>
            </a:r>
            <a:r>
              <a:rPr lang="zh-TW"/>
              <a:t> V.</a:t>
            </a:r>
            <a:endParaRPr/>
          </a:p>
        </p:txBody>
      </p:sp>
      <p:sp>
        <p:nvSpPr>
          <p:cNvPr id="883" name="Google Shape;883;p80"/>
          <p:cNvSpPr txBox="1">
            <a:spLocks noGrp="1"/>
          </p:cNvSpPr>
          <p:nvPr>
            <p:ph type="body" idx="1"/>
          </p:nvPr>
        </p:nvSpPr>
        <p:spPr>
          <a:xfrm>
            <a:off x="419100" y="1579800"/>
            <a:ext cx="7053000" cy="51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觉得</a:t>
            </a:r>
            <a:r>
              <a:rPr lang="zh-TW" sz="2800"/>
              <a:t>不好意思</a:t>
            </a:r>
            <a:endParaRPr sz="2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如果老师在大家面前展示你的功课，</a:t>
            </a:r>
            <a:r>
              <a:rPr lang="zh-TW" sz="2800"/>
              <a:t>你</a:t>
            </a:r>
            <a:r>
              <a:rPr lang="zh-TW"/>
              <a:t>会觉得</a:t>
            </a:r>
            <a:r>
              <a:rPr lang="zh-TW" sz="2800">
                <a:solidFill>
                  <a:srgbClr val="FF0000"/>
                </a:solidFill>
              </a:rPr>
              <a:t>害羞</a:t>
            </a:r>
            <a:r>
              <a:rPr lang="zh-TW"/>
              <a:t>吗</a:t>
            </a:r>
            <a:r>
              <a:rPr lang="zh-TW" sz="2800"/>
              <a:t>？</a:t>
            </a:r>
            <a:endParaRPr sz="2800"/>
          </a:p>
        </p:txBody>
      </p:sp>
      <p:pic>
        <p:nvPicPr>
          <p:cNvPr id="884" name="Google Shape;884;p80" descr="害羞"/>
          <p:cNvPicPr preferRelativeResize="0"/>
          <p:nvPr/>
        </p:nvPicPr>
        <p:blipFill rotWithShape="1">
          <a:blip r:embed="rId3">
            <a:alphaModFix/>
          </a:blip>
          <a:srcRect l="27756" r="27756"/>
          <a:stretch/>
        </p:blipFill>
        <p:spPr>
          <a:xfrm>
            <a:off x="7472103" y="365125"/>
            <a:ext cx="4300797" cy="636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害羞</a:t>
            </a:r>
            <a:r>
              <a:rPr lang="zh-TW"/>
              <a:t> V.</a:t>
            </a:r>
            <a:endParaRPr/>
          </a:p>
        </p:txBody>
      </p:sp>
      <p:sp>
        <p:nvSpPr>
          <p:cNvPr id="891" name="Google Shape;891;p81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在路上遇到不熟</a:t>
            </a:r>
            <a:r>
              <a:rPr lang="zh-TW" sz="2800"/>
              <a:t>的</a:t>
            </a:r>
            <a:r>
              <a:rPr lang="zh-TW"/>
              <a:t>同学会</a:t>
            </a:r>
            <a:r>
              <a:rPr lang="zh-TW" sz="2800">
                <a:solidFill>
                  <a:srgbClr val="FF0000"/>
                </a:solidFill>
              </a:rPr>
              <a:t>害羞</a:t>
            </a:r>
            <a:r>
              <a:rPr lang="zh-TW"/>
              <a:t>得低下头来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892" name="Google Shape;892;p81" descr="喬巴躲起來 的圖片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5061" y="2138112"/>
            <a:ext cx="8021876" cy="4578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左右</a:t>
            </a:r>
            <a:r>
              <a:rPr lang="zh-TW"/>
              <a:t> N.</a:t>
            </a:r>
            <a:endParaRPr/>
          </a:p>
        </p:txBody>
      </p:sp>
      <p:sp>
        <p:nvSpPr>
          <p:cNvPr id="899" name="Google Shape;899;p69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只用在數量詞後面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表示比某一個數量多一點或少一點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現在的油價是一公斤500塊</a:t>
            </a:r>
            <a:r>
              <a:rPr lang="zh-TW">
                <a:solidFill>
                  <a:srgbClr val="FF0000"/>
                </a:solidFill>
              </a:rPr>
              <a:t>左右</a:t>
            </a:r>
            <a:r>
              <a:rPr lang="zh-TW"/>
              <a:t>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現在的油價</a:t>
            </a:r>
            <a:r>
              <a:rPr lang="zh-TW" sz="2800">
                <a:solidFill>
                  <a:srgbClr val="FF0000"/>
                </a:solidFill>
              </a:rPr>
              <a:t>大約</a:t>
            </a:r>
            <a:r>
              <a:rPr lang="zh-TW" sz="2800"/>
              <a:t>是一公斤500塊錢。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現在的油價</a:t>
            </a:r>
            <a:r>
              <a:rPr lang="zh-TW" sz="2800">
                <a:solidFill>
                  <a:srgbClr val="FF0000"/>
                </a:solidFill>
              </a:rPr>
              <a:t>差不多</a:t>
            </a:r>
            <a:r>
              <a:rPr lang="zh-TW" sz="2800"/>
              <a:t>是一公斤500塊錢。</a:t>
            </a:r>
            <a:endParaRPr sz="28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左右</a:t>
            </a:r>
            <a:r>
              <a:rPr lang="zh-TW"/>
              <a:t> N.</a:t>
            </a:r>
            <a:endParaRPr/>
          </a:p>
        </p:txBody>
      </p:sp>
      <p:sp>
        <p:nvSpPr>
          <p:cNvPr id="906" name="Google Shape;906;p70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这里</a:t>
            </a:r>
            <a:r>
              <a:rPr lang="zh-TW" sz="2800"/>
              <a:t>有多少</a:t>
            </a:r>
            <a:r>
              <a:rPr lang="zh-TW"/>
              <a:t>道</a:t>
            </a:r>
            <a:r>
              <a:rPr lang="zh-TW" sz="2800"/>
              <a:t>菜？</a:t>
            </a:r>
            <a:r>
              <a:rPr lang="zh-TW"/>
              <a:t>大概</a:t>
            </a:r>
            <a:r>
              <a:rPr lang="zh-TW" sz="2800"/>
              <a:t>100道</a:t>
            </a:r>
            <a:r>
              <a:rPr lang="zh-TW" sz="2800">
                <a:solidFill>
                  <a:srgbClr val="FF0000"/>
                </a:solidFill>
              </a:rPr>
              <a:t>左右</a:t>
            </a:r>
            <a:r>
              <a:rPr lang="zh-TW"/>
              <a:t>吧？</a:t>
            </a:r>
            <a:endParaRPr sz="2800"/>
          </a:p>
        </p:txBody>
      </p:sp>
      <p:pic>
        <p:nvPicPr>
          <p:cNvPr id="907" name="Google Shape;907;p70" descr="歷史上滿漢全席一共有多少道菜？滿漢全席最初的寓意是什麼？ - 每日頭條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6719" y="2184077"/>
            <a:ext cx="6798561" cy="453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左右</a:t>
            </a:r>
            <a:r>
              <a:rPr lang="zh-TW"/>
              <a:t> N.</a:t>
            </a:r>
            <a:endParaRPr/>
          </a:p>
        </p:txBody>
      </p:sp>
      <p:sp>
        <p:nvSpPr>
          <p:cNvPr id="914" name="Google Shape;914;p71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你才</a:t>
            </a:r>
            <a:r>
              <a:rPr lang="zh-TW"/>
              <a:t>买了十</a:t>
            </a:r>
            <a:r>
              <a:rPr lang="zh-TW" sz="2800"/>
              <a:t>件</a:t>
            </a:r>
            <a:r>
              <a:rPr lang="zh-TW" sz="2800">
                <a:solidFill>
                  <a:srgbClr val="FF0000"/>
                </a:solidFill>
              </a:rPr>
              <a:t>左右</a:t>
            </a:r>
            <a:r>
              <a:rPr lang="zh-TW"/>
              <a:t>？不行，这还远远</a:t>
            </a:r>
            <a:r>
              <a:rPr lang="zh-TW" sz="2800"/>
              <a:t>不</a:t>
            </a:r>
            <a:r>
              <a:rPr lang="zh-TW"/>
              <a:t>够，咱们继续</a:t>
            </a:r>
            <a:r>
              <a:rPr lang="zh-TW" sz="2800"/>
              <a:t>逛</a:t>
            </a:r>
            <a:r>
              <a:rPr lang="zh-TW"/>
              <a:t>逛</a:t>
            </a:r>
            <a:r>
              <a:rPr lang="zh-TW" sz="2800"/>
              <a:t>！</a:t>
            </a:r>
            <a:endParaRPr sz="2800"/>
          </a:p>
        </p:txBody>
      </p:sp>
      <p:pic>
        <p:nvPicPr>
          <p:cNvPr id="915" name="Google Shape;915;p71" descr="购物的美女图片-在商场购物的女孩素材-高清图片-摄影照片-寻图免费打包下载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599" y="2213143"/>
            <a:ext cx="8814802" cy="440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来</a:t>
            </a:r>
            <a:r>
              <a:rPr lang="zh-TW"/>
              <a:t> V.</a:t>
            </a:r>
            <a:endParaRPr/>
          </a:p>
        </p:txBody>
      </p:sp>
      <p:sp>
        <p:nvSpPr>
          <p:cNvPr id="922" name="Google Shape;922;p53"/>
          <p:cNvSpPr txBox="1">
            <a:spLocks noGrp="1"/>
          </p:cNvSpPr>
          <p:nvPr>
            <p:ph type="body" idx="1"/>
          </p:nvPr>
        </p:nvSpPr>
        <p:spPr>
          <a:xfrm>
            <a:off x="419099" y="1579802"/>
            <a:ext cx="11353801" cy="51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来 </a:t>
            </a:r>
            <a:r>
              <a:rPr lang="zh-TW" sz="2800"/>
              <a:t>+ V</a:t>
            </a:r>
            <a:r>
              <a:rPr lang="zh-TW"/>
              <a:t>（</a:t>
            </a:r>
            <a:r>
              <a:rPr lang="zh-TW" sz="2800" u="sng"/>
              <a:t>做的事</a:t>
            </a:r>
            <a:r>
              <a:rPr lang="zh-TW"/>
              <a:t>）</a:t>
            </a:r>
            <a:r>
              <a:rPr lang="zh-TW" sz="2800"/>
              <a:t>：要做某事</a:t>
            </a: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有位置性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这件事就交给阿飞</a:t>
            </a:r>
            <a:r>
              <a:rPr lang="zh-TW">
                <a:solidFill>
                  <a:srgbClr val="FF0000"/>
                </a:solidFill>
              </a:rPr>
              <a:t>来</a:t>
            </a:r>
            <a:r>
              <a:rPr lang="zh-TW"/>
              <a:t>处理吧。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这件事就交给阿飞</a:t>
            </a:r>
            <a:r>
              <a:rPr lang="zh-TW">
                <a:solidFill>
                  <a:srgbClr val="FF0000"/>
                </a:solidFill>
              </a:rPr>
              <a:t>去</a:t>
            </a:r>
            <a:r>
              <a:rPr lang="zh-TW"/>
              <a:t>处理吧。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非常口语！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X 正式的书面用法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4190</Words>
  <Application>Microsoft Macintosh PowerPoint</Application>
  <PresentationFormat>Widescreen</PresentationFormat>
  <Paragraphs>582</Paragraphs>
  <Slides>106</Slides>
  <Notes>105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Arial</vt:lpstr>
      <vt:lpstr>DFKai-SB</vt:lpstr>
      <vt:lpstr>Play</vt:lpstr>
      <vt:lpstr>MingLiU</vt:lpstr>
      <vt:lpstr>Office 佈景主題</vt:lpstr>
      <vt:lpstr>L15 孩子和教育</vt:lpstr>
      <vt:lpstr>V.起来</vt:lpstr>
      <vt:lpstr>V.起来</vt:lpstr>
      <vt:lpstr>V.起来</vt:lpstr>
      <vt:lpstr>V.起来</vt:lpstr>
      <vt:lpstr>V.起来</vt:lpstr>
      <vt:lpstr>V.起来</vt:lpstr>
      <vt:lpstr>V.起来</vt:lpstr>
      <vt:lpstr>V.起来</vt:lpstr>
      <vt:lpstr>V.起来</vt:lpstr>
      <vt:lpstr>V.起来</vt:lpstr>
      <vt:lpstr>V.起来</vt:lpstr>
      <vt:lpstr>V.起来</vt:lpstr>
      <vt:lpstr>V.起来</vt:lpstr>
      <vt:lpstr>V.起来</vt:lpstr>
      <vt:lpstr>V.起来</vt:lpstr>
      <vt:lpstr>弹 / 钢琴 / 棒 / 孙子 / 寒假 / 父亲</vt:lpstr>
      <vt:lpstr>起​​来</vt:lpstr>
      <vt:lpstr>起​​来</vt:lpstr>
      <vt:lpstr>起​​来</vt:lpstr>
      <vt:lpstr>起​​来</vt:lpstr>
      <vt:lpstr>赶 v.</vt:lpstr>
      <vt:lpstr>除了你家的厕所之外， 你觉得哪里的厕所最干净?</vt:lpstr>
      <vt:lpstr>你理想中的厕所是怎样的?</vt:lpstr>
      <vt:lpstr>厕所 VS 卫生间</vt:lpstr>
      <vt:lpstr>批评 v.</vt:lpstr>
      <vt:lpstr>批评 v.</vt:lpstr>
      <vt:lpstr>批评 v.</vt:lpstr>
      <vt:lpstr>批评 v.</vt:lpstr>
      <vt:lpstr>管理 v.</vt:lpstr>
      <vt:lpstr>管理 v.</vt:lpstr>
      <vt:lpstr>管理 v.</vt:lpstr>
      <vt:lpstr>管理 v.</vt:lpstr>
      <vt:lpstr>弄 V.</vt:lpstr>
      <vt:lpstr>弄 V.</vt:lpstr>
      <vt:lpstr>弄 V.</vt:lpstr>
      <vt:lpstr>弄 V.</vt:lpstr>
      <vt:lpstr>弄 V.</vt:lpstr>
      <vt:lpstr>弄 V.</vt:lpstr>
      <vt:lpstr>弄 V.</vt:lpstr>
      <vt:lpstr>闹钟 / 响 / 醒 / 赶 / 厕所 / 批评 / 管理</vt:lpstr>
      <vt:lpstr>弄</vt:lpstr>
      <vt:lpstr>护士 N.  打针 V.</vt:lpstr>
      <vt:lpstr>表扬 v.</vt:lpstr>
      <vt:lpstr>表扬 v.</vt:lpstr>
      <vt:lpstr>表扬 v.</vt:lpstr>
      <vt:lpstr>怀疑 V.</vt:lpstr>
      <vt:lpstr>怀疑 V.</vt:lpstr>
      <vt:lpstr>怀疑 V.</vt:lpstr>
      <vt:lpstr>怀疑 V.</vt:lpstr>
      <vt:lpstr>怀疑 V.</vt:lpstr>
      <vt:lpstr>PowerPoint Presentation</vt:lpstr>
      <vt:lpstr>千万 adv.</vt:lpstr>
      <vt:lpstr>千万 adv.</vt:lpstr>
      <vt:lpstr>千万 adv.</vt:lpstr>
      <vt:lpstr>千万 adv.</vt:lpstr>
      <vt:lpstr>千万 adv. 一定 adv.</vt:lpstr>
      <vt:lpstr>千万 adv. 一定 adv.</vt:lpstr>
      <vt:lpstr>千万 adv. 一定 adv.</vt:lpstr>
      <vt:lpstr>千万 adv. 一定 adv.</vt:lpstr>
      <vt:lpstr>千万 adv. 一定 adv.</vt:lpstr>
      <vt:lpstr>千万 adv. 一定 adv.</vt:lpstr>
      <vt:lpstr>千万 adv. 一定 adv.</vt:lpstr>
      <vt:lpstr>千万 adv. 一定 adv.</vt:lpstr>
      <vt:lpstr>千万 adv. 一定 adv.</vt:lpstr>
      <vt:lpstr>PowerPoint Presentation</vt:lpstr>
      <vt:lpstr>打针 / 护士 / 表扬 / 怀疑</vt:lpstr>
      <vt:lpstr>结城和医生分别在怀疑什么？</vt:lpstr>
      <vt:lpstr>小新为什么被表扬了？</vt:lpstr>
      <vt:lpstr>千万 VS 一定</vt:lpstr>
      <vt:lpstr>告示牌呼吁人们千万别做什么？</vt:lpstr>
      <vt:lpstr>多啦A梦说宇宙中一定有什么？</vt:lpstr>
      <vt:lpstr>故意 ADV.</vt:lpstr>
      <vt:lpstr>故意 ADV.</vt:lpstr>
      <vt:lpstr>敲 V.</vt:lpstr>
      <vt:lpstr>整理 v.</vt:lpstr>
      <vt:lpstr>整理 v.</vt:lpstr>
      <vt:lpstr>整理 v.</vt:lpstr>
      <vt:lpstr>合适 ADJ.</vt:lpstr>
      <vt:lpstr>合适 ADJ.</vt:lpstr>
      <vt:lpstr>合适 ADJ.</vt:lpstr>
      <vt:lpstr>合适 ADJ.</vt:lpstr>
      <vt:lpstr>合适 ADJ.</vt:lpstr>
      <vt:lpstr>骗 V.</vt:lpstr>
      <vt:lpstr>骗 V.</vt:lpstr>
      <vt:lpstr>骗 V.</vt:lpstr>
      <vt:lpstr>故意 / 敲 / 整理 / 合适 / 骗 / 儿童 / 假</vt:lpstr>
      <vt:lpstr>PowerPoint Presentation</vt:lpstr>
      <vt:lpstr>PowerPoint Presentation</vt:lpstr>
      <vt:lpstr>懒 ADJ.  笨 ADJ.  粗心 ADJ.</vt:lpstr>
      <vt:lpstr>骄傲 ADJ.</vt:lpstr>
      <vt:lpstr>骄傲 ADJ.</vt:lpstr>
      <vt:lpstr>骄傲 ADJ.</vt:lpstr>
      <vt:lpstr>害羞 V.</vt:lpstr>
      <vt:lpstr>害羞 V.</vt:lpstr>
      <vt:lpstr>左右 N.</vt:lpstr>
      <vt:lpstr>左右 N.</vt:lpstr>
      <vt:lpstr>左右 N.</vt:lpstr>
      <vt:lpstr>来 V.</vt:lpstr>
      <vt:lpstr>来 V.</vt:lpstr>
      <vt:lpstr>懒 / 笨 / 粗心 / 骄傲 / 害羞</vt:lpstr>
      <vt:lpstr>…左右</vt:lpstr>
      <vt:lpstr>…左右</vt:lpstr>
      <vt:lpstr>…来...</vt:lpstr>
      <vt:lpstr>…来...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L15 孩子和教育</dc:title>
  <dc:creator>施鑫午</dc:creator>
  <cp:lastModifiedBy>FONG, Shuk Wa Sally [Student]</cp:lastModifiedBy>
  <cp:revision>3</cp:revision>
  <dcterms:created xsi:type="dcterms:W3CDTF">2024-03-18T11:00:35Z</dcterms:created>
  <dcterms:modified xsi:type="dcterms:W3CDTF">2024-04-04T09:05:23Z</dcterms:modified>
</cp:coreProperties>
</file>