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3" r:id="rId3"/>
    <p:sldId id="266" r:id="rId4"/>
    <p:sldId id="267" r:id="rId5"/>
    <p:sldId id="271" r:id="rId6"/>
    <p:sldId id="262" r:id="rId7"/>
    <p:sldId id="268" r:id="rId8"/>
    <p:sldId id="269" r:id="rId9"/>
    <p:sldId id="264" r:id="rId10"/>
    <p:sldId id="263" r:id="rId11"/>
    <p:sldId id="274" r:id="rId12"/>
    <p:sldId id="261" r:id="rId13"/>
    <p:sldId id="256" r:id="rId14"/>
    <p:sldId id="270" r:id="rId15"/>
    <p:sldId id="275" r:id="rId16"/>
    <p:sldId id="25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4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14B64-D6AD-4782-A72F-505050B7445B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B20-AE2F-49F4-9671-902411387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74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E3F90-B6A7-4A0F-B1B0-C5D7E806D1CE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2035BA-4B88-47A6-829D-14B09666E719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8AEA4D-386F-4D3D-9D76-8B264CF81F5C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061055-7032-4792-868A-55E9C923AA2E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28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0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60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4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4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2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0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85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BC83-B1F0-414A-A098-FEA51A7C1F67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B4AE-A9FE-43B7-A474-EAECD2CF3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8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emory.edu/classes/paintings&amp;poems/titlepage.html" TargetMode="External"/><Relationship Id="rId2" Type="http://schemas.openxmlformats.org/officeDocument/2006/relationships/hyperlink" Target="http://archive.is/g2ZM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unispace.muni.cz/library/catalog/book/21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igitalniknihovna.cz/kna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latin typeface="Garamond" panose="02020404030301010803" pitchFamily="18" charset="0"/>
              </a:rPr>
              <a:t>Ekfráze</a:t>
            </a:r>
            <a:r>
              <a:rPr lang="cs-CZ" sz="3200" b="1" dirty="0" smtClean="0">
                <a:latin typeface="Garamond" panose="02020404030301010803" pitchFamily="18" charset="0"/>
              </a:rPr>
              <a:t> jako intermediální žánr</a:t>
            </a:r>
            <a:r>
              <a:rPr lang="cs-CZ" sz="3200" dirty="0" smtClean="0">
                <a:latin typeface="Garamond" panose="02020404030301010803" pitchFamily="18" charset="0"/>
              </a:rPr>
              <a:t/>
            </a:r>
            <a:br>
              <a:rPr lang="cs-CZ" sz="3200" dirty="0" smtClean="0">
                <a:latin typeface="Garamond" panose="02020404030301010803" pitchFamily="18" charset="0"/>
              </a:rPr>
            </a:br>
            <a:r>
              <a:rPr lang="cs-CZ" sz="3200" dirty="0" smtClean="0">
                <a:latin typeface="Garamond" panose="02020404030301010803" pitchFamily="18" charset="0"/>
              </a:rPr>
              <a:t>seminář Intermediální a adaptační studia</a:t>
            </a:r>
            <a:br>
              <a:rPr lang="cs-CZ" sz="3200" dirty="0" smtClean="0">
                <a:latin typeface="Garamond" panose="02020404030301010803" pitchFamily="18" charset="0"/>
              </a:rPr>
            </a:br>
            <a:r>
              <a:rPr lang="cs-CZ" sz="3200" dirty="0" smtClean="0">
                <a:latin typeface="Garamond" panose="02020404030301010803" pitchFamily="18" charset="0"/>
              </a:rPr>
              <a:t/>
            </a:r>
            <a:br>
              <a:rPr lang="cs-CZ" sz="3200" dirty="0" smtClean="0">
                <a:latin typeface="Garamond" panose="02020404030301010803" pitchFamily="18" charset="0"/>
              </a:rPr>
            </a:br>
            <a:r>
              <a:rPr lang="cs-CZ" sz="3200" dirty="0" smtClean="0">
                <a:latin typeface="Garamond" panose="02020404030301010803" pitchFamily="18" charset="0"/>
              </a:rPr>
              <a:t> 25. 3. 2024, Stanislava </a:t>
            </a:r>
            <a:r>
              <a:rPr lang="cs-CZ" sz="3200" dirty="0" err="1" smtClean="0">
                <a:latin typeface="Garamond" panose="02020404030301010803" pitchFamily="18" charset="0"/>
              </a:rPr>
              <a:t>Fedrová</a:t>
            </a:r>
            <a:endParaRPr lang="cs-CZ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7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65976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err="1" smtClean="0">
                <a:latin typeface="Georgia" panose="02040502050405020303" pitchFamily="18" charset="0"/>
              </a:rPr>
              <a:t>ekfráze</a:t>
            </a:r>
            <a:r>
              <a:rPr lang="cs-CZ" altLang="cs-CZ" sz="2000" b="1" dirty="0" smtClean="0">
                <a:latin typeface="Georgia" panose="02040502050405020303" pitchFamily="18" charset="0"/>
              </a:rPr>
              <a:t>: podstatné principy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err="1" smtClean="0">
                <a:latin typeface="Georgia" panose="02040502050405020303" pitchFamily="18" charset="0"/>
              </a:rPr>
              <a:t>enargeia</a:t>
            </a:r>
            <a:r>
              <a:rPr lang="cs-CZ" altLang="cs-CZ" sz="2000" b="1" dirty="0" smtClean="0">
                <a:latin typeface="Georgia" panose="02040502050405020303" pitchFamily="18" charset="0"/>
              </a:rPr>
              <a:t> – živost, působivost</a:t>
            </a:r>
            <a:r>
              <a:rPr lang="cs-CZ" altLang="cs-CZ" sz="2000" dirty="0" smtClean="0">
                <a:latin typeface="Georgia" panose="02040502050405020303" pitchFamily="18" charset="0"/>
              </a:rPr>
              <a:t> = základní kategorie působení (obecná rétorická + estetická kategorie, tj. nejen pro popis)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 smtClean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smtClean="0">
                <a:latin typeface="Georgia" panose="02040502050405020303" pitchFamily="18" charset="0"/>
              </a:rPr>
              <a:t>persvazivní reprezentace</a:t>
            </a:r>
            <a:r>
              <a:rPr lang="cs-CZ" altLang="cs-CZ" sz="2000" dirty="0" smtClean="0">
                <a:latin typeface="Georgia" panose="02040502050405020303" pitchFamily="18" charset="0"/>
              </a:rPr>
              <a:t>, </a:t>
            </a:r>
            <a:r>
              <a:rPr lang="cs-CZ" altLang="cs-CZ" sz="2000" i="1" dirty="0" smtClean="0">
                <a:latin typeface="Georgia" panose="02040502050405020303" pitchFamily="18" charset="0"/>
              </a:rPr>
              <a:t>činit slyšené viděným</a:t>
            </a:r>
            <a:r>
              <a:rPr lang="cs-CZ" altLang="cs-CZ" sz="2000" dirty="0" smtClean="0">
                <a:latin typeface="Georgia" panose="02040502050405020303" pitchFamily="18" charset="0"/>
              </a:rPr>
              <a:t> a posluchače divákem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postavení před oči nebo ukazování – nejen postup, ale </a:t>
            </a:r>
            <a:r>
              <a:rPr lang="cs-CZ" altLang="cs-CZ" sz="2000" b="1" dirty="0" smtClean="0">
                <a:latin typeface="Georgia" panose="02040502050405020303" pitchFamily="18" charset="0"/>
              </a:rPr>
              <a:t>figura</a:t>
            </a:r>
            <a:r>
              <a:rPr lang="cs-CZ" altLang="cs-CZ" sz="2000" dirty="0" smtClean="0">
                <a:latin typeface="Georgia" panose="02040502050405020303" pitchFamily="18" charset="0"/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smtClean="0">
                <a:latin typeface="Georgia" panose="02040502050405020303" pitchFamily="18" charset="0"/>
              </a:rPr>
              <a:t>efekt mentální vizualizace </a:t>
            </a:r>
            <a:r>
              <a:rPr lang="cs-CZ" altLang="cs-CZ" sz="2000" dirty="0" smtClean="0">
                <a:latin typeface="Georgia" panose="02040502050405020303" pitchFamily="18" charset="0"/>
              </a:rPr>
              <a:t>(vyvolání mentálních obrazů), </a:t>
            </a:r>
            <a:r>
              <a:rPr lang="cs-CZ" altLang="cs-CZ" sz="2000" b="1" dirty="0" smtClean="0">
                <a:latin typeface="Georgia" panose="02040502050405020303" pitchFamily="18" charset="0"/>
              </a:rPr>
              <a:t>evokace</a:t>
            </a:r>
            <a:r>
              <a:rPr lang="cs-CZ" altLang="cs-CZ" sz="2000" dirty="0" smtClean="0">
                <a:latin typeface="Georgia" panose="02040502050405020303" pitchFamily="18" charset="0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 na základě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	- struktury textu samého (živost)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	- a/nebo spolupůsobení kolektivní vizuální paměti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	- a/nebo zapojení vědění, tj. uvést popisovanou vizuální 	reprezentaci do vztahu s jinými kulturními zdroji (literárními, vizuálními)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>
                <a:latin typeface="Georgia" panose="0204050205040502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0737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659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400" b="1" dirty="0" smtClean="0">
                <a:latin typeface="Garamond" pitchFamily="18" charset="0"/>
              </a:rPr>
              <a:t>Kolik z obrazu vůbec musí být </a:t>
            </a:r>
            <a:r>
              <a:rPr lang="cs-CZ" altLang="cs-CZ" sz="2400" b="1" dirty="0" smtClean="0">
                <a:latin typeface="Garamond" pitchFamily="18" charset="0"/>
              </a:rPr>
              <a:t>reprezentováno, </a:t>
            </a:r>
            <a:r>
              <a:rPr lang="cs-CZ" altLang="cs-CZ" sz="2400" b="1" dirty="0" smtClean="0">
                <a:latin typeface="Garamond" pitchFamily="18" charset="0"/>
              </a:rPr>
              <a:t>aby to byla </a:t>
            </a:r>
            <a:r>
              <a:rPr lang="cs-CZ" altLang="cs-CZ" sz="2400" b="1" dirty="0" err="1" smtClean="0">
                <a:latin typeface="Garamond" pitchFamily="18" charset="0"/>
              </a:rPr>
              <a:t>ekfráze</a:t>
            </a:r>
            <a:r>
              <a:rPr lang="cs-CZ" altLang="cs-CZ" sz="2400" b="1" dirty="0" smtClean="0">
                <a:latin typeface="Garamond" pitchFamily="18" charset="0"/>
              </a:rPr>
              <a:t>?</a:t>
            </a:r>
          </a:p>
          <a:p>
            <a:pPr algn="ctr" eaLnBrk="1" hangingPunct="1">
              <a:buFontTx/>
              <a:buNone/>
            </a:pPr>
            <a:r>
              <a:rPr lang="cs-CZ" altLang="cs-CZ" sz="2400" b="1" dirty="0" smtClean="0">
                <a:latin typeface="Garamond" pitchFamily="18" charset="0"/>
              </a:rPr>
              <a:t>A zajímá nás vůbec ten obraz?</a:t>
            </a:r>
          </a:p>
          <a:p>
            <a:pPr algn="ctr" eaLnBrk="1" hangingPunct="1">
              <a:buFontTx/>
              <a:buNone/>
            </a:pPr>
            <a:endParaRPr lang="cs-CZ" altLang="cs-CZ" sz="2400" dirty="0" smtClean="0">
              <a:latin typeface="Garamond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sz="2400" dirty="0" smtClean="0">
                <a:latin typeface="Garamond" pitchFamily="18" charset="0"/>
              </a:rPr>
              <a:t>z hlediska </a:t>
            </a:r>
            <a:r>
              <a:rPr lang="cs-CZ" altLang="cs-CZ" sz="2400" b="1" i="1" dirty="0" smtClean="0">
                <a:latin typeface="Garamond" pitchFamily="18" charset="0"/>
              </a:rPr>
              <a:t>míry reference</a:t>
            </a:r>
            <a:r>
              <a:rPr lang="cs-CZ" altLang="cs-CZ" sz="2400" dirty="0" smtClean="0">
                <a:latin typeface="Garamond" pitchFamily="18" charset="0"/>
              </a:rPr>
              <a:t>: škála aluze – tematizace (je to </a:t>
            </a:r>
            <a:r>
              <a:rPr lang="cs-CZ" altLang="cs-CZ" sz="2400" dirty="0" err="1" smtClean="0">
                <a:latin typeface="Garamond" pitchFamily="18" charset="0"/>
              </a:rPr>
              <a:t>enargetická</a:t>
            </a:r>
            <a:r>
              <a:rPr lang="cs-CZ" altLang="cs-CZ" sz="2400" dirty="0" smtClean="0">
                <a:latin typeface="Garamond" pitchFamily="18" charset="0"/>
              </a:rPr>
              <a:t> deskripce?) – dokonalý popis</a:t>
            </a:r>
          </a:p>
          <a:p>
            <a:pPr eaLnBrk="1" hangingPunct="1">
              <a:buFontTx/>
              <a:buChar char="-"/>
            </a:pPr>
            <a:r>
              <a:rPr lang="cs-CZ" altLang="cs-CZ" sz="2400" b="1" i="1" dirty="0" smtClean="0">
                <a:latin typeface="Garamond" pitchFamily="18" charset="0"/>
              </a:rPr>
              <a:t>funkce</a:t>
            </a:r>
            <a:r>
              <a:rPr lang="cs-CZ" altLang="cs-CZ" sz="2400" dirty="0" smtClean="0">
                <a:latin typeface="Garamond" pitchFamily="18" charset="0"/>
              </a:rPr>
              <a:t> </a:t>
            </a:r>
            <a:r>
              <a:rPr lang="cs-CZ" altLang="cs-CZ" sz="2400" dirty="0" err="1" smtClean="0">
                <a:latin typeface="Garamond" pitchFamily="18" charset="0"/>
              </a:rPr>
              <a:t>ekfráze</a:t>
            </a:r>
            <a:r>
              <a:rPr lang="cs-CZ" altLang="cs-CZ" sz="2400" dirty="0" smtClean="0">
                <a:latin typeface="Garamond" pitchFamily="18" charset="0"/>
              </a:rPr>
              <a:t>/e. pasáže v celku díla, kontext v textu i mimo něj</a:t>
            </a:r>
          </a:p>
          <a:p>
            <a:pPr eaLnBrk="1" hangingPunct="1">
              <a:buFontTx/>
              <a:buChar char="-"/>
            </a:pPr>
            <a:endParaRPr lang="cs-CZ" altLang="cs-CZ" sz="2400" dirty="0" smtClean="0">
              <a:latin typeface="Garamond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sz="2400" dirty="0" smtClean="0">
                <a:latin typeface="Garamond" pitchFamily="18" charset="0"/>
              </a:rPr>
              <a:t>John </a:t>
            </a:r>
            <a:r>
              <a:rPr lang="cs-CZ" altLang="cs-CZ" sz="2400" dirty="0" err="1" smtClean="0">
                <a:latin typeface="Garamond" pitchFamily="18" charset="0"/>
              </a:rPr>
              <a:t>Hollander</a:t>
            </a:r>
            <a:r>
              <a:rPr lang="cs-CZ" altLang="cs-CZ" sz="2400" dirty="0" smtClean="0">
                <a:latin typeface="Garamond" pitchFamily="18" charset="0"/>
              </a:rPr>
              <a:t>: e. skutečných a fiktivních děl (</a:t>
            </a:r>
            <a:r>
              <a:rPr lang="cs-CZ" altLang="cs-CZ" sz="2400" i="1" dirty="0" err="1" smtClean="0">
                <a:latin typeface="Garamond" pitchFamily="18" charset="0"/>
              </a:rPr>
              <a:t>actual</a:t>
            </a:r>
            <a:r>
              <a:rPr lang="cs-CZ" altLang="cs-CZ" sz="2400" i="1" dirty="0" smtClean="0">
                <a:latin typeface="Garamond" pitchFamily="18" charset="0"/>
              </a:rPr>
              <a:t> – </a:t>
            </a:r>
            <a:r>
              <a:rPr lang="cs-CZ" altLang="cs-CZ" sz="2400" i="1" dirty="0" err="1" smtClean="0">
                <a:latin typeface="Garamond" pitchFamily="18" charset="0"/>
              </a:rPr>
              <a:t>notional</a:t>
            </a:r>
            <a:r>
              <a:rPr lang="cs-CZ" altLang="cs-CZ" sz="2400" dirty="0" smtClean="0">
                <a:latin typeface="Garamond" pitchFamily="18" charset="0"/>
              </a:rPr>
              <a:t>) – je to podstatné?, resp. má to výpovědní hodnotu ve vztahu </a:t>
            </a:r>
            <a:br>
              <a:rPr lang="cs-CZ" altLang="cs-CZ" sz="2400" dirty="0" smtClean="0">
                <a:latin typeface="Garamond" pitchFamily="18" charset="0"/>
              </a:rPr>
            </a:br>
            <a:r>
              <a:rPr lang="cs-CZ" altLang="cs-CZ" sz="2400" dirty="0" smtClean="0">
                <a:latin typeface="Garamond" pitchFamily="18" charset="0"/>
              </a:rPr>
              <a:t>k funkcím e. a utváření </a:t>
            </a:r>
            <a:r>
              <a:rPr lang="cs-CZ" altLang="cs-CZ" sz="2400" dirty="0" err="1" smtClean="0">
                <a:latin typeface="Garamond" pitchFamily="18" charset="0"/>
              </a:rPr>
              <a:t>ekfr</a:t>
            </a:r>
            <a:r>
              <a:rPr lang="cs-CZ" altLang="cs-CZ" sz="2400" dirty="0" smtClean="0">
                <a:latin typeface="Garamond" pitchFamily="18" charset="0"/>
              </a:rPr>
              <a:t>. postupů (příklad </a:t>
            </a:r>
            <a:r>
              <a:rPr lang="cs-CZ" altLang="cs-CZ" sz="2400" dirty="0" err="1" smtClean="0">
                <a:latin typeface="Garamond" pitchFamily="18" charset="0"/>
              </a:rPr>
              <a:t>Keats</a:t>
            </a:r>
            <a:r>
              <a:rPr lang="cs-CZ" altLang="cs-CZ" sz="2400" dirty="0" smtClean="0">
                <a:latin typeface="Garamond" pitchFamily="18" charset="0"/>
              </a:rPr>
              <a:t>, Hrabal)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>
                <a:latin typeface="Garamond" pitchFamily="18" charset="0"/>
              </a:rPr>
              <a:t> </a:t>
            </a:r>
            <a:r>
              <a:rPr lang="cs-CZ" altLang="cs-CZ" sz="2400" b="1" i="1" dirty="0" err="1" smtClean="0">
                <a:latin typeface="Garamond" pitchFamily="18" charset="0"/>
              </a:rPr>
              <a:t>piktoriální</a:t>
            </a:r>
            <a:r>
              <a:rPr lang="cs-CZ" altLang="cs-CZ" sz="2400" b="1" i="1" dirty="0" smtClean="0">
                <a:latin typeface="Garamond" pitchFamily="18" charset="0"/>
              </a:rPr>
              <a:t> model</a:t>
            </a:r>
            <a:endParaRPr lang="cs-CZ" altLang="cs-CZ" sz="24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3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7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32040" y="188640"/>
            <a:ext cx="5112568" cy="5532710"/>
          </a:xfrm>
        </p:spPr>
        <p:txBody>
          <a:bodyPr>
            <a:noAutofit/>
          </a:bodyPr>
          <a:lstStyle/>
          <a:p>
            <a:pPr algn="l"/>
            <a:r>
              <a:rPr lang="cs-CZ" sz="1900" dirty="0" err="1">
                <a:latin typeface="Georgia" panose="02040502050405020303" pitchFamily="18" charset="0"/>
              </a:rPr>
              <a:t>Vermeer</a:t>
            </a:r>
            <a:r>
              <a:rPr lang="cs-CZ" sz="1900" dirty="0">
                <a:latin typeface="Georgia" panose="02040502050405020303" pitchFamily="18" charset="0"/>
              </a:rPr>
              <a:t/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 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Dokud ta žena z </a:t>
            </a:r>
            <a:r>
              <a:rPr lang="cs-CZ" sz="1900" dirty="0" err="1">
                <a:latin typeface="Georgia" panose="02040502050405020303" pitchFamily="18" charset="0"/>
              </a:rPr>
              <a:t>Rijksmusea</a:t>
            </a:r>
            <a:r>
              <a:rPr lang="cs-CZ" sz="1900" dirty="0">
                <a:latin typeface="Georgia" panose="02040502050405020303" pitchFamily="18" charset="0"/>
              </a:rPr>
              <a:t/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v namalovaném tichu a soustředěnosti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mléko ze džbánku do misky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den po dni přelévá,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nezasluhuje si svět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konec světa.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 smtClean="0">
                <a:latin typeface="Georgia" panose="02040502050405020303" pitchFamily="18" charset="0"/>
              </a:rPr>
              <a:t/>
            </a:r>
            <a:br>
              <a:rPr lang="cs-CZ" sz="1900" dirty="0" smtClean="0">
                <a:latin typeface="Georgia" panose="02040502050405020303" pitchFamily="18" charset="0"/>
              </a:rPr>
            </a:br>
            <a:r>
              <a:rPr lang="cs-CZ" sz="1900" dirty="0" err="1">
                <a:latin typeface="Georgia" panose="02040502050405020303" pitchFamily="18" charset="0"/>
              </a:rPr>
              <a:t>Wisława</a:t>
            </a:r>
            <a:r>
              <a:rPr lang="cs-CZ" sz="1900" dirty="0">
                <a:latin typeface="Georgia" panose="02040502050405020303" pitchFamily="18" charset="0"/>
              </a:rPr>
              <a:t> </a:t>
            </a:r>
            <a:r>
              <a:rPr lang="cs-CZ" sz="1900" dirty="0" err="1" smtClean="0">
                <a:latin typeface="Georgia" panose="02040502050405020303" pitchFamily="18" charset="0"/>
              </a:rPr>
              <a:t>Szymborska</a:t>
            </a:r>
            <a:r>
              <a:rPr lang="cs-CZ" sz="1900" dirty="0" smtClean="0">
                <a:latin typeface="Georgia" panose="02040502050405020303" pitchFamily="18" charset="0"/>
              </a:rPr>
              <a:t/>
            </a:r>
            <a:br>
              <a:rPr lang="cs-CZ" sz="1900" dirty="0" smtClean="0">
                <a:latin typeface="Georgia" panose="02040502050405020303" pitchFamily="18" charset="0"/>
              </a:rPr>
            </a:br>
            <a:r>
              <a:rPr lang="cs-CZ" sz="1900" dirty="0" smtClean="0">
                <a:latin typeface="Georgia" panose="02040502050405020303" pitchFamily="18" charset="0"/>
              </a:rPr>
              <a:t>sb</a:t>
            </a:r>
            <a:r>
              <a:rPr lang="cs-CZ" sz="1900" dirty="0">
                <a:latin typeface="Georgia" panose="02040502050405020303" pitchFamily="18" charset="0"/>
              </a:rPr>
              <a:t>. Tady, 2009</a:t>
            </a:r>
            <a:br>
              <a:rPr lang="cs-CZ" sz="1900" dirty="0">
                <a:latin typeface="Georgia" panose="02040502050405020303" pitchFamily="18" charset="0"/>
              </a:rPr>
            </a:br>
            <a:r>
              <a:rPr lang="cs-CZ" sz="1900" dirty="0">
                <a:latin typeface="Georgia" panose="02040502050405020303" pitchFamily="18" charset="0"/>
              </a:rPr>
              <a:t>přel. Vlasta </a:t>
            </a:r>
            <a:r>
              <a:rPr lang="cs-CZ" sz="1900" dirty="0" smtClean="0">
                <a:latin typeface="Georgia" panose="02040502050405020303" pitchFamily="18" charset="0"/>
              </a:rPr>
              <a:t>Dvořáčková</a:t>
            </a:r>
            <a:br>
              <a:rPr lang="cs-CZ" sz="1900" dirty="0" smtClean="0">
                <a:latin typeface="Georgia" panose="02040502050405020303" pitchFamily="18" charset="0"/>
              </a:rPr>
            </a:br>
            <a:r>
              <a:rPr lang="cs-CZ" sz="1900" dirty="0" smtClean="0">
                <a:latin typeface="Georgia" panose="02040502050405020303" pitchFamily="18" charset="0"/>
              </a:rPr>
              <a:t>in</a:t>
            </a:r>
            <a:r>
              <a:rPr lang="cs-CZ" sz="1900" dirty="0">
                <a:latin typeface="Georgia" panose="02040502050405020303" pitchFamily="18" charset="0"/>
              </a:rPr>
              <a:t>: </a:t>
            </a:r>
            <a:r>
              <a:rPr lang="cs-CZ" sz="1900" i="1" dirty="0">
                <a:latin typeface="Georgia" panose="02040502050405020303" pitchFamily="18" charset="0"/>
              </a:rPr>
              <a:t>Okamžik. Dvojtečka. Tady</a:t>
            </a:r>
            <a:r>
              <a:rPr lang="cs-CZ" sz="1900" dirty="0">
                <a:latin typeface="Georgia" panose="02040502050405020303" pitchFamily="18" charset="0"/>
              </a:rPr>
              <a:t>, </a:t>
            </a:r>
            <a:r>
              <a:rPr lang="cs-CZ" sz="1900" dirty="0" smtClean="0">
                <a:latin typeface="Georgia" panose="02040502050405020303" pitchFamily="18" charset="0"/>
              </a:rPr>
              <a:t/>
            </a:r>
            <a:br>
              <a:rPr lang="cs-CZ" sz="1900" dirty="0" smtClean="0">
                <a:latin typeface="Georgia" panose="02040502050405020303" pitchFamily="18" charset="0"/>
              </a:rPr>
            </a:br>
            <a:r>
              <a:rPr lang="cs-CZ" sz="1900" dirty="0" smtClean="0">
                <a:latin typeface="Georgia" panose="02040502050405020303" pitchFamily="18" charset="0"/>
              </a:rPr>
              <a:t>Příbram </a:t>
            </a:r>
            <a:r>
              <a:rPr lang="cs-CZ" sz="1900" dirty="0">
                <a:latin typeface="Georgia" panose="02040502050405020303" pitchFamily="18" charset="0"/>
              </a:rPr>
              <a:t>2009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6512" y="5805264"/>
            <a:ext cx="5184576" cy="17526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Johannes </a:t>
            </a:r>
            <a:r>
              <a:rPr lang="cs-CZ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Vermeer</a:t>
            </a:r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cs-CZ" sz="20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Mlékařka</a:t>
            </a:r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cca 1660, Amsterdam: </a:t>
            </a:r>
            <a:r>
              <a:rPr lang="cs-CZ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Rijksmuseum</a:t>
            </a:r>
            <a:endParaRPr 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Stana Fedrov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32040" cy="5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1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2022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cs-CZ" sz="1900" b="1" dirty="0" err="1">
                <a:latin typeface="Garamond" panose="02020404030301010803" pitchFamily="18" charset="0"/>
              </a:rPr>
              <a:t>Wisława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Szymborská</a:t>
            </a:r>
            <a:r>
              <a:rPr lang="cs-CZ" sz="1900" b="1" dirty="0">
                <a:latin typeface="Garamond" panose="02020404030301010803" pitchFamily="18" charset="0"/>
              </a:rPr>
              <a:t>: </a:t>
            </a:r>
            <a:r>
              <a:rPr lang="cs-CZ" sz="1900" b="1" dirty="0" smtClean="0">
                <a:latin typeface="Garamond" panose="02020404030301010803" pitchFamily="18" charset="0"/>
              </a:rPr>
              <a:t>Znehybnění, 1975</a:t>
            </a:r>
            <a:br>
              <a:rPr lang="cs-CZ" sz="1900" b="1" dirty="0" smtClean="0">
                <a:latin typeface="Garamond" panose="02020404030301010803" pitchFamily="18" charset="0"/>
              </a:rPr>
            </a:br>
            <a:r>
              <a:rPr lang="cs-CZ" sz="1900" b="1" dirty="0" smtClean="0">
                <a:latin typeface="Garamond" panose="02020404030301010803" pitchFamily="18" charset="0"/>
              </a:rPr>
              <a:t>		           </a:t>
            </a:r>
            <a:r>
              <a:rPr lang="cs-CZ" sz="1900" dirty="0" smtClean="0">
                <a:latin typeface="Garamond" panose="02020404030301010803" pitchFamily="18" charset="0"/>
              </a:rPr>
              <a:t>(přel. Vlasta Dvořáčková)</a:t>
            </a:r>
            <a:r>
              <a:rPr lang="cs-CZ" sz="1900" dirty="0">
                <a:latin typeface="Garamond" panose="02020404030301010803" pitchFamily="18" charset="0"/>
              </a:rPr>
              <a:t/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 smtClean="0">
                <a:latin typeface="Garamond" panose="02020404030301010803" pitchFamily="18" charset="0"/>
              </a:rPr>
              <a:t>Miss </a:t>
            </a:r>
            <a:r>
              <a:rPr lang="cs-CZ" sz="1900" dirty="0">
                <a:latin typeface="Garamond" panose="02020404030301010803" pitchFamily="18" charset="0"/>
              </a:rPr>
              <a:t>Duncanová, tanečnice, 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jakýsi oblak, vánek, bakchantka,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měsíční třpyt na vlnách, kolébání, dech.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 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Když tak stojí v ateliéru fotografa,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vyňata z pohybu, z hudby – těžce, tělesně,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póze na pospas předhozena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k falešnému svědectví.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 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Tlusté paže zvednuté nad hlavou,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uzel kolena ční zpod krátké tuniky,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vpřed pokročila levá noha, nahé chodidlo, prsty,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5 (slovy pět) nehtů.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 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Jeden krok z věčného umění v umělou věčnost –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s obtíží přiznávám, že něco je lepší než nic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a správnější než naprosto nic.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 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Za paravánem růžový korzet, kabelka,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v kabelce jízdenka na cestu parníkem,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odjezd nazítří, čili před šedesáti lety;</a:t>
            </a:r>
            <a:br>
              <a:rPr lang="cs-CZ" sz="1900" dirty="0">
                <a:latin typeface="Garamond" panose="02020404030301010803" pitchFamily="18" charset="0"/>
              </a:rPr>
            </a:br>
            <a:r>
              <a:rPr lang="cs-CZ" sz="1900" dirty="0">
                <a:latin typeface="Garamond" panose="02020404030301010803" pitchFamily="18" charset="0"/>
              </a:rPr>
              <a:t>už nikdy, ale přesně ráno v devět.</a:t>
            </a:r>
            <a:br>
              <a:rPr lang="cs-CZ" sz="1900" dirty="0">
                <a:latin typeface="Garamond" panose="02020404030301010803" pitchFamily="18" charset="0"/>
              </a:rPr>
            </a:br>
            <a:endParaRPr lang="cs-CZ" sz="1900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C:\Users\Stana Fedrova\Desktop\gettyimages-54106556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72" y="737320"/>
            <a:ext cx="46517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sadora_dun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0"/>
            <a:ext cx="42195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isadora dunca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62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7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n</a:t>
            </a:r>
            <a:r>
              <a:rPr lang="cs-CZ" dirty="0" smtClean="0">
                <a:latin typeface="Garamond" panose="02020404030301010803" pitchFamily="18" charset="0"/>
              </a:rPr>
              <a:t>abídky dalších textů, databáze</a:t>
            </a: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600" dirty="0" err="1" smtClean="0">
                <a:latin typeface="Garamond" pitchFamily="18" charset="0"/>
              </a:rPr>
              <a:t>Ekphrastic</a:t>
            </a:r>
            <a:r>
              <a:rPr lang="cs-CZ" altLang="cs-CZ" sz="2600" dirty="0" smtClean="0">
                <a:latin typeface="Garamond" pitchFamily="18" charset="0"/>
              </a:rPr>
              <a:t> </a:t>
            </a:r>
            <a:r>
              <a:rPr lang="cs-CZ" altLang="cs-CZ" sz="2600" dirty="0" err="1">
                <a:latin typeface="Garamond" pitchFamily="18" charset="0"/>
              </a:rPr>
              <a:t>p</a:t>
            </a:r>
            <a:r>
              <a:rPr lang="cs-CZ" altLang="cs-CZ" sz="2600" dirty="0" err="1" smtClean="0">
                <a:latin typeface="Garamond" pitchFamily="18" charset="0"/>
              </a:rPr>
              <a:t>oetry</a:t>
            </a:r>
            <a:r>
              <a:rPr lang="cs-CZ" altLang="cs-CZ" sz="2600" dirty="0" smtClean="0">
                <a:latin typeface="Garamond" pitchFamily="18" charset="0"/>
              </a:rPr>
              <a:t>: </a:t>
            </a:r>
            <a:r>
              <a:rPr lang="cs-CZ" altLang="cs-CZ" sz="2600" dirty="0" smtClean="0">
                <a:latin typeface="Garamond" pitchFamily="18" charset="0"/>
                <a:hlinkClick r:id="rId2"/>
              </a:rPr>
              <a:t>http://archive.is/g2ZMR</a:t>
            </a:r>
            <a:endParaRPr lang="cs-CZ" altLang="cs-CZ" sz="26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cs-CZ" sz="2600" dirty="0" err="1" smtClean="0">
                <a:latin typeface="Garamond" pitchFamily="18" charset="0"/>
              </a:rPr>
              <a:t>The</a:t>
            </a:r>
            <a:r>
              <a:rPr lang="cs-CZ" sz="2600" dirty="0" smtClean="0">
                <a:latin typeface="Garamond" pitchFamily="18" charset="0"/>
              </a:rPr>
              <a:t> </a:t>
            </a:r>
            <a:r>
              <a:rPr lang="cs-CZ" sz="2600" dirty="0" err="1" smtClean="0">
                <a:latin typeface="Garamond" pitchFamily="18" charset="0"/>
              </a:rPr>
              <a:t>Poet</a:t>
            </a:r>
            <a:r>
              <a:rPr lang="cs-CZ" sz="2600" dirty="0" smtClean="0">
                <a:latin typeface="Garamond" pitchFamily="18" charset="0"/>
              </a:rPr>
              <a:t> </a:t>
            </a:r>
            <a:r>
              <a:rPr lang="cs-CZ" sz="2600" dirty="0" err="1" smtClean="0">
                <a:latin typeface="Garamond" pitchFamily="18" charset="0"/>
              </a:rPr>
              <a:t>speaks</a:t>
            </a:r>
            <a:r>
              <a:rPr lang="cs-CZ" sz="2600" dirty="0" smtClean="0">
                <a:latin typeface="Garamond" pitchFamily="18" charset="0"/>
              </a:rPr>
              <a:t> </a:t>
            </a:r>
            <a:r>
              <a:rPr lang="cs-CZ" sz="2600" dirty="0" err="1" smtClean="0">
                <a:latin typeface="Garamond" pitchFamily="18" charset="0"/>
              </a:rPr>
              <a:t>of</a:t>
            </a:r>
            <a:r>
              <a:rPr lang="cs-CZ" sz="2600" dirty="0" smtClean="0">
                <a:latin typeface="Garamond" pitchFamily="18" charset="0"/>
              </a:rPr>
              <a:t> art: </a:t>
            </a:r>
            <a:r>
              <a:rPr lang="cs-CZ" sz="2600" dirty="0" smtClean="0">
                <a:latin typeface="Garamond" pitchFamily="18" charset="0"/>
                <a:hlinkClick r:id="rId3"/>
              </a:rPr>
              <a:t>http://english.emory.edu/classes/paintings&amp;poems/titlepage.html</a:t>
            </a:r>
            <a:r>
              <a:rPr lang="cs-CZ" sz="2600" dirty="0" smtClean="0">
                <a:latin typeface="Garamond" pitchFamily="18" charset="0"/>
              </a:rPr>
              <a:t> </a:t>
            </a:r>
            <a:endParaRPr lang="cs-CZ" sz="26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cs-CZ" sz="26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aramond" pitchFamily="18" charset="0"/>
              </a:rPr>
              <a:t>antologie:</a:t>
            </a:r>
          </a:p>
          <a:p>
            <a:pPr marL="0" indent="0">
              <a:buNone/>
            </a:pPr>
            <a:r>
              <a:rPr lang="cs-CZ" sz="2600" dirty="0" smtClean="0">
                <a:latin typeface="Garamond" pitchFamily="18" charset="0"/>
              </a:rPr>
              <a:t>John </a:t>
            </a:r>
            <a:r>
              <a:rPr lang="cs-CZ" sz="2600" dirty="0" err="1" smtClean="0">
                <a:latin typeface="Garamond" panose="02020404030301010803" pitchFamily="18" charset="0"/>
              </a:rPr>
              <a:t>Hollander</a:t>
            </a:r>
            <a:r>
              <a:rPr lang="cs-CZ" sz="2600" dirty="0" smtClean="0">
                <a:latin typeface="Garamond" panose="02020404030301010803" pitchFamily="18" charset="0"/>
              </a:rPr>
              <a:t> (</a:t>
            </a:r>
            <a:r>
              <a:rPr lang="cs-CZ" sz="2600" dirty="0" err="1" smtClean="0">
                <a:latin typeface="Garamond" panose="02020404030301010803" pitchFamily="18" charset="0"/>
              </a:rPr>
              <a:t>ed</a:t>
            </a:r>
            <a:r>
              <a:rPr lang="cs-CZ" sz="2600" dirty="0" smtClean="0">
                <a:latin typeface="Garamond" panose="02020404030301010803" pitchFamily="18" charset="0"/>
              </a:rPr>
              <a:t>.), </a:t>
            </a:r>
            <a:r>
              <a:rPr lang="cs-CZ" sz="2600" i="1" dirty="0" err="1" smtClean="0">
                <a:latin typeface="Garamond" panose="02020404030301010803" pitchFamily="18" charset="0"/>
              </a:rPr>
              <a:t>The</a:t>
            </a:r>
            <a:r>
              <a:rPr lang="cs-CZ" sz="2600" i="1" dirty="0" smtClean="0">
                <a:latin typeface="Garamond" panose="02020404030301010803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</a:rPr>
              <a:t>Gazer</a:t>
            </a:r>
            <a:r>
              <a:rPr lang="en-US" sz="2600" i="1" dirty="0">
                <a:latin typeface="Garamond" panose="02020404030301010803" pitchFamily="18" charset="0"/>
              </a:rPr>
              <a:t>’</a:t>
            </a:r>
            <a:r>
              <a:rPr lang="cs-CZ" sz="2600" i="1" dirty="0">
                <a:latin typeface="Garamond" panose="02020404030301010803" pitchFamily="18" charset="0"/>
              </a:rPr>
              <a:t>s </a:t>
            </a:r>
            <a:r>
              <a:rPr lang="cs-CZ" sz="2600" i="1" dirty="0" err="1">
                <a:latin typeface="Garamond" panose="02020404030301010803" pitchFamily="18" charset="0"/>
              </a:rPr>
              <a:t>Spirirt</a:t>
            </a:r>
            <a:r>
              <a:rPr lang="cs-CZ" sz="2600" i="1" dirty="0">
                <a:latin typeface="Garamond" panose="02020404030301010803" pitchFamily="18" charset="0"/>
              </a:rPr>
              <a:t>. </a:t>
            </a:r>
            <a:r>
              <a:rPr lang="cs-CZ" sz="2600" i="1" dirty="0" err="1">
                <a:latin typeface="Garamond" panose="02020404030301010803" pitchFamily="18" charset="0"/>
              </a:rPr>
              <a:t>Poems</a:t>
            </a:r>
            <a:r>
              <a:rPr lang="cs-CZ" sz="2600" i="1" dirty="0">
                <a:latin typeface="Garamond" panose="02020404030301010803" pitchFamily="18" charset="0"/>
              </a:rPr>
              <a:t> </a:t>
            </a:r>
            <a:r>
              <a:rPr lang="cs-CZ" sz="2600" i="1" dirty="0" err="1">
                <a:latin typeface="Garamond" panose="02020404030301010803" pitchFamily="18" charset="0"/>
              </a:rPr>
              <a:t>Speaking</a:t>
            </a:r>
            <a:r>
              <a:rPr lang="cs-CZ" sz="2600" i="1" dirty="0">
                <a:latin typeface="Garamond" panose="02020404030301010803" pitchFamily="18" charset="0"/>
              </a:rPr>
              <a:t> to </a:t>
            </a:r>
            <a:r>
              <a:rPr lang="cs-CZ" sz="2600" i="1" dirty="0" err="1">
                <a:latin typeface="Garamond" panose="02020404030301010803" pitchFamily="18" charset="0"/>
              </a:rPr>
              <a:t>Silent</a:t>
            </a:r>
            <a:r>
              <a:rPr lang="cs-CZ" sz="2600" i="1" dirty="0">
                <a:latin typeface="Garamond" panose="02020404030301010803" pitchFamily="18" charset="0"/>
              </a:rPr>
              <a:t> Works </a:t>
            </a:r>
            <a:r>
              <a:rPr lang="cs-CZ" sz="2600" i="1" dirty="0" err="1">
                <a:latin typeface="Garamond" panose="02020404030301010803" pitchFamily="18" charset="0"/>
              </a:rPr>
              <a:t>of</a:t>
            </a:r>
            <a:r>
              <a:rPr lang="cs-CZ" sz="2600" i="1" dirty="0">
                <a:latin typeface="Garamond" panose="02020404030301010803" pitchFamily="18" charset="0"/>
              </a:rPr>
              <a:t> Art</a:t>
            </a:r>
            <a:r>
              <a:rPr lang="cs-CZ" sz="2600" dirty="0">
                <a:latin typeface="Garamond" panose="02020404030301010803" pitchFamily="18" charset="0"/>
              </a:rPr>
              <a:t>, Chicago–London: University </a:t>
            </a:r>
            <a:r>
              <a:rPr lang="cs-CZ" sz="2600" dirty="0" err="1">
                <a:latin typeface="Garamond" panose="02020404030301010803" pitchFamily="18" charset="0"/>
              </a:rPr>
              <a:t>of</a:t>
            </a:r>
            <a:r>
              <a:rPr lang="cs-CZ" sz="2600" dirty="0">
                <a:latin typeface="Garamond" panose="02020404030301010803" pitchFamily="18" charset="0"/>
              </a:rPr>
              <a:t> Chicago </a:t>
            </a:r>
            <a:r>
              <a:rPr lang="cs-CZ" sz="2600" dirty="0" err="1" smtClean="0">
                <a:latin typeface="Garamond" panose="02020404030301010803" pitchFamily="18" charset="0"/>
              </a:rPr>
              <a:t>Press</a:t>
            </a:r>
            <a:r>
              <a:rPr lang="cs-CZ" sz="2600" dirty="0" smtClean="0">
                <a:latin typeface="Garamond" panose="02020404030301010803" pitchFamily="18" charset="0"/>
              </a:rPr>
              <a:t> 1995</a:t>
            </a:r>
            <a:endParaRPr lang="cs-CZ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18654"/>
            <a:ext cx="8856984" cy="7690866"/>
          </a:xfrm>
        </p:spPr>
        <p:txBody>
          <a:bodyPr>
            <a:noAutofit/>
          </a:bodyPr>
          <a:lstStyle/>
          <a:p>
            <a:pPr algn="l"/>
            <a:r>
              <a:rPr lang="cs-CZ" sz="1800" dirty="0">
                <a:latin typeface="Garamond" panose="02020404030301010803" pitchFamily="18" charset="0"/>
              </a:rPr>
              <a:t>stromy : mokré : z mokrého uhlí : velké : z uhlí : černé : spálené : mokré : od sněhu : velké stromy: mokré : od sněhu : spálené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tři : </a:t>
            </a:r>
            <a:r>
              <a:rPr lang="cs-CZ" sz="1800" dirty="0" err="1">
                <a:latin typeface="Garamond" panose="02020404030301010803" pitchFamily="18" charset="0"/>
              </a:rPr>
              <a:t>náct</a:t>
            </a:r>
            <a:r>
              <a:rPr lang="cs-CZ" sz="1800" dirty="0">
                <a:latin typeface="Garamond" panose="02020404030301010803" pitchFamily="18" charset="0"/>
              </a:rPr>
              <a:t> : nebo čtrnáct : psů : jejich lovci : jsou zpátky : provlhlí : vyčerpaní : poslední kroky : před : návratem domů : těž : </a:t>
            </a:r>
            <a:r>
              <a:rPr lang="cs-CZ" sz="1800" dirty="0" err="1">
                <a:latin typeface="Garamond" panose="02020404030301010803" pitchFamily="18" charset="0"/>
              </a:rPr>
              <a:t>ko</a:t>
            </a:r>
            <a:r>
              <a:rPr lang="cs-CZ" sz="1800" dirty="0">
                <a:latin typeface="Garamond" panose="02020404030301010803" pitchFamily="18" charset="0"/>
              </a:rPr>
              <a:t> : pádně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tyče : co nesou : oštěpy : aby : vystrašili : malou : zvěř : zajíce: přirazili : ke kmenům : za : píchli : </a:t>
            </a:r>
            <a:r>
              <a:rPr lang="cs-CZ" sz="1800" dirty="0" err="1">
                <a:latin typeface="Garamond" panose="02020404030301010803" pitchFamily="18" charset="0"/>
              </a:rPr>
              <a:t>křep</a:t>
            </a:r>
            <a:r>
              <a:rPr lang="cs-CZ" sz="1800" dirty="0">
                <a:latin typeface="Garamond" panose="02020404030301010803" pitchFamily="18" charset="0"/>
              </a:rPr>
              <a:t>: </a:t>
            </a:r>
            <a:r>
              <a:rPr lang="cs-CZ" sz="1800" dirty="0" err="1">
                <a:latin typeface="Garamond" panose="02020404030301010803" pitchFamily="18" charset="0"/>
              </a:rPr>
              <a:t>elky</a:t>
            </a:r>
            <a:r>
              <a:rPr lang="cs-CZ" sz="1800" dirty="0">
                <a:latin typeface="Garamond" panose="02020404030301010803" pitchFamily="18" charset="0"/>
              </a:rPr>
              <a:t>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hladoví jsou : věřím : nesou : co mají : lišku : přinesenou : pro ně : jejich mrtvým : jíst chci : žrát : maso : zahřejte mě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lovce : jejich psy : následuji : na staré : stopě : oni větří : jen : záda : vidím : obličeje : šlehá vítr : mě : z : větví : vysvobodí : konečně : </a:t>
            </a:r>
            <a:r>
              <a:rPr lang="cs-CZ" sz="1800" dirty="0" err="1">
                <a:latin typeface="Garamond" panose="02020404030301010803" pitchFamily="18" charset="0"/>
              </a:rPr>
              <a:t>jemn</a:t>
            </a:r>
            <a:r>
              <a:rPr lang="cs-CZ" sz="1800" dirty="0">
                <a:latin typeface="Garamond" panose="02020404030301010803" pitchFamily="18" charset="0"/>
              </a:rPr>
              <a:t> : é : střepy : láme: vítr : 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ze psů : mě jeden vidí :  bez : </a:t>
            </a:r>
            <a:r>
              <a:rPr lang="cs-CZ" sz="1800" dirty="0" err="1">
                <a:latin typeface="Garamond" panose="02020404030301010803" pitchFamily="18" charset="0"/>
              </a:rPr>
              <a:t>radně</a:t>
            </a:r>
            <a:r>
              <a:rPr lang="cs-CZ" sz="1800" dirty="0">
                <a:latin typeface="Garamond" panose="02020404030301010803" pitchFamily="18" charset="0"/>
              </a:rPr>
              <a:t> : ne : </a:t>
            </a:r>
            <a:r>
              <a:rPr lang="cs-CZ" sz="1800" dirty="0" err="1">
                <a:latin typeface="Garamond" panose="02020404030301010803" pitchFamily="18" charset="0"/>
              </a:rPr>
              <a:t>roz</a:t>
            </a:r>
            <a:r>
              <a:rPr lang="cs-CZ" sz="1800" dirty="0">
                <a:latin typeface="Garamond" panose="02020404030301010803" pitchFamily="18" charset="0"/>
              </a:rPr>
              <a:t> : pozná : </a:t>
            </a:r>
            <a:r>
              <a:rPr lang="cs-CZ" sz="1800" dirty="0" err="1">
                <a:latin typeface="Garamond" panose="02020404030301010803" pitchFamily="18" charset="0"/>
              </a:rPr>
              <a:t>vá</a:t>
            </a:r>
            <a:r>
              <a:rPr lang="cs-CZ" sz="1800" dirty="0">
                <a:latin typeface="Garamond" panose="02020404030301010803" pitchFamily="18" charset="0"/>
              </a:rPr>
              <a:t> mě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ze stromu : můj ptačí : pohled : černí : špačci : setrvávají : na : větvích : ve výšce : dřepí : odhodlaně : jako já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ob : </a:t>
            </a:r>
            <a:r>
              <a:rPr lang="cs-CZ" sz="1800" dirty="0" err="1">
                <a:latin typeface="Garamond" panose="02020404030301010803" pitchFamily="18" charset="0"/>
              </a:rPr>
              <a:t>hlíže</a:t>
            </a:r>
            <a:r>
              <a:rPr lang="cs-CZ" sz="1800" dirty="0">
                <a:latin typeface="Garamond" panose="02020404030301010803" pitchFamily="18" charset="0"/>
              </a:rPr>
              <a:t> : j : í : terén : s oblohou : voda : hluboká : zakalená : v zimě : zamrzlá : přikrývka : zelené hlubiny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ve vzduchu : kříž : v letu : straka : rozráží : vzduch : prázdný je : chladný prostor : pod : údery : je : jích křídel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všecek : napadlý : leží sníh : </a:t>
            </a:r>
            <a:r>
              <a:rPr lang="cs-CZ" sz="1800" dirty="0" err="1">
                <a:latin typeface="Garamond" panose="02020404030301010803" pitchFamily="18" charset="0"/>
              </a:rPr>
              <a:t>pr</a:t>
            </a:r>
            <a:r>
              <a:rPr lang="cs-CZ" sz="1800" dirty="0">
                <a:latin typeface="Garamond" panose="02020404030301010803" pitchFamily="18" charset="0"/>
              </a:rPr>
              <a:t> : as : kajíc : už  ho má : země : na zemi : past : na : ptáky : má : obraz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zlé zrní : žitné : vábidlo : které : zobají : o : bez : </a:t>
            </a:r>
            <a:r>
              <a:rPr lang="cs-CZ" sz="1800" dirty="0" err="1">
                <a:latin typeface="Garamond" panose="02020404030301010803" pitchFamily="18" charset="0"/>
              </a:rPr>
              <a:t>řet</a:t>
            </a:r>
            <a:r>
              <a:rPr lang="cs-CZ" sz="1800" dirty="0">
                <a:latin typeface="Garamond" panose="02020404030301010803" pitchFamily="18" charset="0"/>
              </a:rPr>
              <a:t> : ně : jen : opřené o kolík : na : napnutém : laně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staré dveře : ve sněhu : povolí se : za : bijí :  mě : letím : moje tělo : které je : také hladové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v zimě : od : tržen : od lovců : se psy : zaostřím : do dálky : spočine : můj pohled : na jezdci : na koni :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>
                <a:latin typeface="Garamond" panose="02020404030301010803" pitchFamily="18" charset="0"/>
              </a:rPr>
              <a:t>který : táhne : loďku : na moři : co ledově : leží : v : dál : </a:t>
            </a:r>
            <a:r>
              <a:rPr lang="cs-CZ" sz="1800" dirty="0" err="1">
                <a:latin typeface="Garamond" panose="02020404030301010803" pitchFamily="18" charset="0"/>
              </a:rPr>
              <a:t>ce</a:t>
            </a:r>
            <a:r>
              <a:rPr lang="cs-CZ" sz="1800" dirty="0">
                <a:latin typeface="Garamond" panose="02020404030301010803" pitchFamily="18" charset="0"/>
              </a:rPr>
              <a:t> : moře : rozdělené : sněhem : žluť : blízké : větve : ostružiníku :</a:t>
            </a:r>
            <a:br>
              <a:rPr lang="cs-CZ" sz="1800" dirty="0">
                <a:latin typeface="Garamond" panose="02020404030301010803" pitchFamily="18" charset="0"/>
              </a:rPr>
            </a:br>
            <a:endParaRPr lang="cs-CZ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323528" y="-99392"/>
            <a:ext cx="9505056" cy="6561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en-US" sz="1600" dirty="0" smtClean="0">
                <a:latin typeface="Georgia" panose="02040502050405020303" pitchFamily="18" charset="0"/>
              </a:rPr>
              <a:t>[</a:t>
            </a:r>
            <a:r>
              <a:rPr lang="cs-CZ" sz="1600" dirty="0" smtClean="0">
                <a:latin typeface="Georgia" panose="02040502050405020303" pitchFamily="18" charset="0"/>
              </a:rPr>
              <a:t>…</a:t>
            </a:r>
            <a:r>
              <a:rPr lang="en-US" sz="1600" dirty="0" smtClean="0">
                <a:latin typeface="Georgia" panose="02040502050405020303" pitchFamily="18" charset="0"/>
              </a:rPr>
              <a:t>]</a:t>
            </a:r>
            <a:r>
              <a:rPr lang="cs-CZ" sz="1600" dirty="0" smtClean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in der </a:t>
            </a:r>
            <a:r>
              <a:rPr lang="de-DE" sz="1600" dirty="0" err="1" smtClean="0">
                <a:latin typeface="Georgia" panose="02040502050405020303" pitchFamily="18" charset="0"/>
              </a:rPr>
              <a:t>luft</a:t>
            </a:r>
            <a:r>
              <a:rPr lang="de-DE" sz="1600" dirty="0" smtClean="0">
                <a:latin typeface="Georgia" panose="02040502050405020303" pitchFamily="18" charset="0"/>
              </a:rPr>
              <a:t> : ein kreuz : im </a:t>
            </a:r>
            <a:r>
              <a:rPr lang="de-DE" sz="1600" dirty="0" err="1" smtClean="0">
                <a:latin typeface="Georgia" panose="02040502050405020303" pitchFamily="18" charset="0"/>
              </a:rPr>
              <a:t>flug</a:t>
            </a:r>
            <a:r>
              <a:rPr lang="de-DE" sz="1600" dirty="0" smtClean="0">
                <a:latin typeface="Georgia" panose="02040502050405020303" pitchFamily="18" charset="0"/>
              </a:rPr>
              <a:t> : hat die </a:t>
            </a:r>
            <a:r>
              <a:rPr lang="de-DE" sz="1600" dirty="0" err="1" smtClean="0">
                <a:latin typeface="Georgia" panose="02040502050405020303" pitchFamily="18" charset="0"/>
              </a:rPr>
              <a:t>elster</a:t>
            </a:r>
            <a:r>
              <a:rPr lang="de-DE" sz="1600" dirty="0" smtClean="0">
                <a:latin typeface="Georgia" panose="02040502050405020303" pitchFamily="18" charset="0"/>
              </a:rPr>
              <a:t> : aus : gespreizt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err="1">
                <a:latin typeface="Georgia" panose="02040502050405020303" pitchFamily="18" charset="0"/>
              </a:rPr>
              <a:t>luft</a:t>
            </a:r>
            <a:r>
              <a:rPr lang="de-DE" sz="1600" dirty="0">
                <a:latin typeface="Georgia" panose="02040502050405020303" pitchFamily="18" charset="0"/>
              </a:rPr>
              <a:t> : leer ist :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der kalte raum</a:t>
            </a:r>
            <a:r>
              <a:rPr lang="de-DE" sz="16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unter ihr : e : n : </a:t>
            </a:r>
            <a:r>
              <a:rPr lang="de-DE" sz="1600" dirty="0" err="1" smtClean="0">
                <a:latin typeface="Georgia" panose="02040502050405020303" pitchFamily="18" charset="0"/>
              </a:rPr>
              <a:t>flügel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dirty="0" err="1" smtClean="0">
                <a:latin typeface="Georgia" panose="02040502050405020303" pitchFamily="18" charset="0"/>
              </a:rPr>
              <a:t>schläge</a:t>
            </a:r>
            <a:r>
              <a:rPr lang="de-DE" sz="1600" dirty="0" smtClean="0">
                <a:latin typeface="Georgia" panose="02040502050405020303" pitchFamily="18" charset="0"/>
              </a:rPr>
              <a:t> : n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ganz : </a:t>
            </a:r>
            <a:r>
              <a:rPr lang="de-DE" sz="1600" dirty="0">
                <a:latin typeface="Georgia" panose="02040502050405020303" pitchFamily="18" charset="0"/>
              </a:rPr>
              <a:t>gefallen : liegt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der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schnee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>
                <a:latin typeface="Georgia" panose="02040502050405020303" pitchFamily="18" charset="0"/>
              </a:rPr>
              <a:t>: k : n : ist : er : en : d</a:t>
            </a:r>
            <a:r>
              <a:rPr lang="de-DE" sz="16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hat ihn schon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der </a:t>
            </a:r>
            <a:r>
              <a:rPr lang="de-DE" sz="1600" dirty="0" err="1" smtClean="0">
                <a:latin typeface="Georgia" panose="02040502050405020303" pitchFamily="18" charset="0"/>
              </a:rPr>
              <a:t>boden</a:t>
            </a:r>
            <a:r>
              <a:rPr lang="de-DE" sz="1600" dirty="0" smtClean="0">
                <a:latin typeface="Georgia" panose="02040502050405020303" pitchFamily="18" charset="0"/>
              </a:rPr>
              <a:t> : auf dem </a:t>
            </a:r>
            <a:r>
              <a:rPr lang="de-DE" sz="1600" dirty="0" err="1" smtClean="0">
                <a:latin typeface="Georgia" panose="02040502050405020303" pitchFamily="18" charset="0"/>
              </a:rPr>
              <a:t>boden</a:t>
            </a:r>
            <a:r>
              <a:rPr lang="de-DE" sz="1600" dirty="0" smtClean="0">
                <a:latin typeface="Georgia" panose="02040502050405020303" pitchFamily="18" charset="0"/>
              </a:rPr>
              <a:t> : eine falle : für : die </a:t>
            </a:r>
            <a:r>
              <a:rPr lang="de-DE" sz="1600" dirty="0" err="1" smtClean="0">
                <a:latin typeface="Georgia" panose="02040502050405020303" pitchFamily="18" charset="0"/>
              </a:rPr>
              <a:t>vögel</a:t>
            </a:r>
            <a:r>
              <a:rPr lang="de-DE" sz="1600" dirty="0" smtClean="0">
                <a:latin typeface="Georgia" panose="02040502050405020303" pitchFamily="18" charset="0"/>
              </a:rPr>
              <a:t> : hat : das </a:t>
            </a:r>
            <a:r>
              <a:rPr lang="de-DE" sz="1600" dirty="0" err="1" smtClean="0">
                <a:latin typeface="Georgia" panose="02040502050405020303" pitchFamily="18" charset="0"/>
              </a:rPr>
              <a:t>bild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[</a:t>
            </a:r>
            <a:r>
              <a:rPr lang="cs-CZ" sz="1600" dirty="0">
                <a:latin typeface="Georgia" panose="02040502050405020303" pitchFamily="18" charset="0"/>
              </a:rPr>
              <a:t>…</a:t>
            </a:r>
            <a:r>
              <a:rPr lang="en-US" sz="1600" dirty="0">
                <a:latin typeface="Georgia" panose="02040502050405020303" pitchFamily="18" charset="0"/>
              </a:rPr>
              <a:t>] </a:t>
            </a:r>
            <a:r>
              <a:rPr lang="cs-CZ" sz="1600" dirty="0" smtClean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eine alte </a:t>
            </a:r>
            <a:r>
              <a:rPr lang="de-DE" sz="1600" dirty="0" err="1" smtClean="0">
                <a:latin typeface="Georgia" panose="02040502050405020303" pitchFamily="18" charset="0"/>
              </a:rPr>
              <a:t>tür</a:t>
            </a:r>
            <a:r>
              <a:rPr lang="de-DE" sz="1600" dirty="0" smtClean="0">
                <a:latin typeface="Georgia" panose="02040502050405020303" pitchFamily="18" charset="0"/>
              </a:rPr>
              <a:t> : im </a:t>
            </a:r>
            <a:r>
              <a:rPr lang="de-DE" sz="1600" dirty="0" err="1" smtClean="0">
                <a:latin typeface="Georgia" panose="02040502050405020303" pitchFamily="18" charset="0"/>
              </a:rPr>
              <a:t>schnee</a:t>
            </a:r>
            <a:r>
              <a:rPr lang="de-DE" sz="1600" dirty="0" smtClean="0">
                <a:latin typeface="Georgia" panose="02040502050405020303" pitchFamily="18" charset="0"/>
              </a:rPr>
              <a:t> : gibt sie nach : </a:t>
            </a:r>
            <a:r>
              <a:rPr lang="de-DE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er schlägt sie : mich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die : ich fliege : mein : e : n : </a:t>
            </a:r>
            <a:r>
              <a:rPr lang="de-DE" sz="1600" dirty="0" err="1" smtClean="0">
                <a:latin typeface="Georgia" panose="02040502050405020303" pitchFamily="18" charset="0"/>
              </a:rPr>
              <a:t>körper</a:t>
            </a:r>
            <a:r>
              <a:rPr lang="de-DE" sz="1600" dirty="0" smtClean="0">
                <a:latin typeface="Georgia" panose="02040502050405020303" pitchFamily="18" charset="0"/>
              </a:rPr>
              <a:t> : der auch : </a:t>
            </a:r>
            <a:r>
              <a:rPr lang="de-DE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hungrig : ist</a:t>
            </a:r>
            <a:r>
              <a:rPr lang="de-DE" sz="16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im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winter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fort : gerissen : von den </a:t>
            </a:r>
            <a:r>
              <a:rPr lang="de-DE" sz="1600" dirty="0" err="1" smtClean="0">
                <a:latin typeface="Georgia" panose="02040502050405020303" pitchFamily="18" charset="0"/>
              </a:rPr>
              <a:t>jägern</a:t>
            </a:r>
            <a:r>
              <a:rPr lang="de-DE" sz="1600" dirty="0" smtClean="0">
                <a:latin typeface="Georgia" panose="02040502050405020303" pitchFamily="18" charset="0"/>
              </a:rPr>
              <a:t> : mit den </a:t>
            </a:r>
            <a:r>
              <a:rPr lang="de-DE" sz="1600" dirty="0" err="1" smtClean="0">
                <a:latin typeface="Georgia" panose="02040502050405020303" pitchFamily="18" charset="0"/>
              </a:rPr>
              <a:t>hunden</a:t>
            </a:r>
            <a:r>
              <a:rPr lang="de-DE" sz="1600" dirty="0" smtClean="0">
                <a:latin typeface="Georgia" panose="02040502050405020303" pitchFamily="18" charset="0"/>
              </a:rPr>
              <a:t> : ziehe ich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in die ferne : fällt : mein blick : auf den </a:t>
            </a:r>
            <a:r>
              <a:rPr lang="de-DE" sz="1600" dirty="0" err="1" smtClean="0">
                <a:latin typeface="Georgia" panose="02040502050405020303" pitchFamily="18" charset="0"/>
              </a:rPr>
              <a:t>reiter</a:t>
            </a:r>
            <a:r>
              <a:rPr lang="de-DE" sz="1600" dirty="0" smtClean="0">
                <a:latin typeface="Georgia" panose="02040502050405020303" pitchFamily="18" charset="0"/>
              </a:rPr>
              <a:t> : auf dem </a:t>
            </a:r>
            <a:r>
              <a:rPr lang="de-DE" sz="1600" dirty="0" err="1" smtClean="0">
                <a:latin typeface="Georgia" panose="02040502050405020303" pitchFamily="18" charset="0"/>
              </a:rPr>
              <a:t>pferd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auf dem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meer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: das eisig : liegt</a:t>
            </a:r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in : der fern : e : das : den : k : ahn : zieht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auf : gebrochen :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aus dem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schnee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gelb : die nah : en : en : </a:t>
            </a:r>
            <a:r>
              <a:rPr lang="de-DE" sz="1600" dirty="0" err="1" smtClean="0">
                <a:latin typeface="Georgia" panose="02040502050405020303" pitchFamily="18" charset="0"/>
              </a:rPr>
              <a:t>brombeer</a:t>
            </a:r>
            <a:r>
              <a:rPr lang="de-DE" sz="1600" dirty="0" smtClean="0">
                <a:latin typeface="Georgia" panose="02040502050405020303" pitchFamily="18" charset="0"/>
              </a:rPr>
              <a:t> : zweige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auf dem rücken : meine beute : </a:t>
            </a:r>
            <a:r>
              <a:rPr lang="de-DE" sz="1600" dirty="0" err="1" smtClean="0">
                <a:latin typeface="Georgia" panose="02040502050405020303" pitchFamily="18" charset="0"/>
              </a:rPr>
              <a:t>schaukel</a:t>
            </a:r>
            <a:r>
              <a:rPr lang="de-DE" sz="1600" dirty="0" smtClean="0">
                <a:latin typeface="Georgia" panose="02040502050405020303" pitchFamily="18" charset="0"/>
              </a:rPr>
              <a:t> : t : leicht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: mit jedem : schritt </a:t>
            </a:r>
            <a:r>
              <a:rPr lang="de-DE" sz="16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solidFill>
                  <a:srgbClr val="00B0F0"/>
                </a:solidFill>
                <a:latin typeface="Georgia" panose="02040502050405020303" pitchFamily="18" charset="0"/>
              </a:rPr>
              <a:t/>
            </a:r>
            <a:br>
              <a:rPr lang="cs-CZ" sz="1600" dirty="0" smtClean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uns v : er : schluck : t : der tiefe :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schnee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eine frau steht : in der </a:t>
            </a:r>
            <a:r>
              <a:rPr lang="de-DE" sz="1600" dirty="0" err="1" smtClean="0">
                <a:latin typeface="Georgia" panose="02040502050405020303" pitchFamily="18" charset="0"/>
              </a:rPr>
              <a:t>tür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die : betrachtet : meine </a:t>
            </a:r>
            <a:r>
              <a:rPr lang="de-DE" sz="1600" dirty="0" err="1" smtClean="0">
                <a:latin typeface="Georgia" panose="02040502050405020303" pitchFamily="18" charset="0"/>
              </a:rPr>
              <a:t>jäger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gehen müde </a:t>
            </a:r>
            <a:r>
              <a:rPr lang="de-DE" sz="1600" dirty="0" smtClean="0">
                <a:latin typeface="Georgia" panose="02040502050405020303" pitchFamily="18" charset="0"/>
              </a:rPr>
              <a:t>: stumm vor : </a:t>
            </a:r>
            <a:r>
              <a:rPr lang="de-DE" sz="1600" dirty="0">
                <a:latin typeface="Georgia" panose="02040502050405020303" pitchFamily="18" charset="0"/>
              </a:rPr>
              <a:t>über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wind </a:t>
            </a:r>
            <a:r>
              <a:rPr lang="de-DE" sz="1600" dirty="0">
                <a:latin typeface="Georgia" panose="02040502050405020303" pitchFamily="18" charset="0"/>
              </a:rPr>
              <a:t>: geschützt </a:t>
            </a:r>
            <a:r>
              <a:rPr lang="de-DE" sz="1600" dirty="0" smtClean="0">
                <a:latin typeface="Georgia" panose="02040502050405020303" pitchFamily="18" charset="0"/>
              </a:rPr>
              <a:t>: in ihr : er : senke : kratzen sie :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am grünen :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eis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:</a:t>
            </a:r>
            <a:r>
              <a:rPr lang="cs-CZ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schatten : risse : klein : er : </a:t>
            </a:r>
            <a:r>
              <a:rPr lang="de-DE" sz="1600" dirty="0" err="1" smtClean="0">
                <a:latin typeface="Georgia" panose="02040502050405020303" pitchFamily="18" charset="0"/>
              </a:rPr>
              <a:t>mensch</a:t>
            </a:r>
            <a:r>
              <a:rPr lang="de-DE" sz="1600" dirty="0" smtClean="0">
                <a:latin typeface="Georgia" panose="02040502050405020303" pitchFamily="18" charset="0"/>
              </a:rPr>
              <a:t> : en : </a:t>
            </a:r>
            <a:r>
              <a:rPr lang="de-DE" sz="1600" dirty="0">
                <a:latin typeface="Georgia" panose="02040502050405020303" pitchFamily="18" charset="0"/>
              </a:rPr>
              <a:t>ihr : e : </a:t>
            </a:r>
            <a:r>
              <a:rPr lang="de-DE" sz="1600" dirty="0" err="1">
                <a:latin typeface="Georgia" panose="02040502050405020303" pitchFamily="18" charset="0"/>
              </a:rPr>
              <a:t>kufen</a:t>
            </a:r>
            <a:r>
              <a:rPr lang="de-DE" sz="1600" dirty="0">
                <a:latin typeface="Georgia" panose="02040502050405020303" pitchFamily="18" charset="0"/>
              </a:rPr>
              <a:t> : auf dem </a:t>
            </a:r>
            <a:r>
              <a:rPr lang="de-DE" sz="1600" dirty="0" err="1">
                <a:latin typeface="Georgia" panose="02040502050405020303" pitchFamily="18" charset="0"/>
              </a:rPr>
              <a:t>teich</a:t>
            </a:r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t : reibt : ein kreis : </a:t>
            </a:r>
            <a:r>
              <a:rPr lang="de-DE" sz="1600" dirty="0" err="1">
                <a:latin typeface="Georgia" panose="02040502050405020303" pitchFamily="18" charset="0"/>
              </a:rPr>
              <a:t>el</a:t>
            </a:r>
            <a:r>
              <a:rPr lang="de-DE" sz="1600" dirty="0">
                <a:latin typeface="Georgia" panose="02040502050405020303" pitchFamily="18" charset="0"/>
              </a:rPr>
              <a:t> : kalt : im : kreis </a:t>
            </a:r>
            <a:r>
              <a:rPr lang="de-DE" sz="1600" dirty="0" smtClean="0">
                <a:latin typeface="Georgia" panose="02040502050405020303" pitchFamily="18" charset="0"/>
              </a:rPr>
              <a:t>: da :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der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himmel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: ohne licht : ist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hellt :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der </a:t>
            </a:r>
            <a:r>
              <a:rPr lang="de-DE" sz="1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schnee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>
                <a:latin typeface="Georgia" panose="02040502050405020303" pitchFamily="18" charset="0"/>
              </a:rPr>
              <a:t>: die </a:t>
            </a:r>
            <a:r>
              <a:rPr lang="de-DE" sz="1600" dirty="0" err="1">
                <a:latin typeface="Georgia" panose="02040502050405020303" pitchFamily="18" charset="0"/>
              </a:rPr>
              <a:t>landschaft</a:t>
            </a:r>
            <a:r>
              <a:rPr lang="de-DE" sz="1600" dirty="0">
                <a:latin typeface="Georgia" panose="02040502050405020303" pitchFamily="18" charset="0"/>
              </a:rPr>
              <a:t> auf : schau</a:t>
            </a:r>
            <a:r>
              <a:rPr lang="de-DE" sz="1600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wir werfen keine : n : schatten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aus dem rauch : fang : schlag : en : flammen : auf das </a:t>
            </a:r>
            <a:r>
              <a:rPr lang="de-DE" sz="1600" dirty="0" err="1" smtClean="0">
                <a:latin typeface="Georgia" panose="02040502050405020303" pitchFamily="18" charset="0"/>
              </a:rPr>
              <a:t>dach</a:t>
            </a:r>
            <a:r>
              <a:rPr lang="de-DE" sz="1600" dirty="0" smtClean="0">
                <a:latin typeface="Georgia" panose="02040502050405020303" pitchFamily="18" charset="0"/>
              </a:rPr>
              <a:t> : im </a:t>
            </a:r>
            <a:r>
              <a:rPr lang="de-DE" sz="1600" dirty="0" err="1" smtClean="0">
                <a:latin typeface="Georgia" panose="02040502050405020303" pitchFamily="18" charset="0"/>
              </a:rPr>
              <a:t>hintergrund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oben sengen sie : ein </a:t>
            </a:r>
            <a:r>
              <a:rPr lang="de-DE" sz="1600" dirty="0" err="1" smtClean="0">
                <a:latin typeface="Georgia" panose="02040502050405020303" pitchFamily="18" charset="0"/>
              </a:rPr>
              <a:t>schwein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wind fährt </a:t>
            </a:r>
            <a:r>
              <a:rPr lang="de-DE" sz="1600" dirty="0" smtClean="0">
                <a:latin typeface="Georgia" panose="02040502050405020303" pitchFamily="18" charset="0"/>
              </a:rPr>
              <a:t>: in das </a:t>
            </a:r>
            <a:r>
              <a:rPr lang="de-DE" sz="1600" dirty="0" err="1" smtClean="0">
                <a:latin typeface="Georgia" panose="02040502050405020303" pitchFamily="18" charset="0"/>
              </a:rPr>
              <a:t>bündel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dirty="0" err="1" smtClean="0">
                <a:latin typeface="Georgia" panose="02040502050405020303" pitchFamily="18" charset="0"/>
              </a:rPr>
              <a:t>str</a:t>
            </a:r>
            <a:r>
              <a:rPr lang="de-DE" sz="1600" dirty="0" smtClean="0">
                <a:latin typeface="Georgia" panose="02040502050405020303" pitchFamily="18" charset="0"/>
              </a:rPr>
              <a:t> : oh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daran : </a:t>
            </a:r>
            <a:r>
              <a:rPr lang="de-DE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wärmt : sich </a:t>
            </a:r>
            <a:r>
              <a:rPr lang="de-DE" sz="1600" dirty="0" smtClean="0">
                <a:latin typeface="Georgia" panose="02040502050405020303" pitchFamily="18" charset="0"/>
              </a:rPr>
              <a:t>: auch das </a:t>
            </a:r>
            <a:r>
              <a:rPr lang="de-DE" sz="1600" dirty="0" err="1" smtClean="0">
                <a:latin typeface="Georgia" panose="02040502050405020303" pitchFamily="18" charset="0"/>
              </a:rPr>
              <a:t>kind</a:t>
            </a:r>
            <a:r>
              <a:rPr lang="de-DE" sz="1600" dirty="0" smtClean="0">
                <a:latin typeface="Georgia" panose="02040502050405020303" pitchFamily="18" charset="0"/>
              </a:rPr>
              <a:t> : seine </a:t>
            </a:r>
            <a:r>
              <a:rPr lang="de-DE" sz="1600" dirty="0" err="1" smtClean="0">
                <a:latin typeface="Georgia" panose="02040502050405020303" pitchFamily="18" charset="0"/>
              </a:rPr>
              <a:t>borsten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schmelzen ein </a:t>
            </a:r>
            <a:r>
              <a:rPr lang="de-DE" sz="1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:</a:t>
            </a:r>
            <a:r>
              <a:rPr lang="cs-CZ" sz="1600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[</a:t>
            </a:r>
            <a:r>
              <a:rPr lang="cs-CZ" sz="1600" dirty="0">
                <a:latin typeface="Georgia" panose="02040502050405020303" pitchFamily="18" charset="0"/>
              </a:rPr>
              <a:t>…</a:t>
            </a:r>
            <a:r>
              <a:rPr lang="en-US" sz="1600" dirty="0">
                <a:latin typeface="Georgia" panose="02040502050405020303" pitchFamily="18" charset="0"/>
              </a:rPr>
              <a:t>]</a:t>
            </a:r>
            <a:endParaRPr lang="cs-CZ" sz="1600" dirty="0">
              <a:latin typeface="Georgia" panose="02040502050405020303" pitchFamily="18" charset="0"/>
            </a:endParaRPr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9324528" y="692696"/>
            <a:ext cx="9505056" cy="6561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300" dirty="0" smtClean="0">
                <a:latin typeface="Georgia" panose="02040502050405020303" pitchFamily="18" charset="0"/>
              </a:rPr>
              <a:t>TANJA     bäume : naẞ : aus nasser kohle : </a:t>
            </a:r>
            <a:r>
              <a:rPr lang="de-DE" sz="1300" dirty="0" err="1" smtClean="0">
                <a:latin typeface="Georgia" panose="02040502050405020303" pitchFamily="18" charset="0"/>
              </a:rPr>
              <a:t>gro</a:t>
            </a:r>
            <a:r>
              <a:rPr lang="de-DE" sz="1300" dirty="0" smtClean="0">
                <a:latin typeface="Georgia" panose="02040502050405020303" pitchFamily="18" charset="0"/>
              </a:rPr>
              <a:t>ẞ : aus kohle : schwarz : verbrannt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naẞ : vom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die </a:t>
            </a:r>
            <a:r>
              <a:rPr lang="de-DE" sz="1300" dirty="0" err="1" smtClean="0">
                <a:latin typeface="Georgia" panose="02040502050405020303" pitchFamily="18" charset="0"/>
              </a:rPr>
              <a:t>groẞen</a:t>
            </a:r>
            <a:r>
              <a:rPr lang="de-DE" sz="1300" dirty="0" smtClean="0">
                <a:latin typeface="Georgia" panose="02040502050405020303" pitchFamily="18" charset="0"/>
              </a:rPr>
              <a:t> bäume : naẞ : </a:t>
            </a:r>
            <a:r>
              <a:rPr lang="de-DE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vom </a:t>
            </a:r>
            <a:r>
              <a:rPr lang="de-DE" sz="1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schnee</a:t>
            </a:r>
            <a:r>
              <a:rPr lang="de-DE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verbrannt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drei : zehn : oder vierzehn : </a:t>
            </a:r>
            <a:r>
              <a:rPr lang="de-DE" sz="1300" dirty="0" err="1" smtClean="0">
                <a:latin typeface="Georgia" panose="02040502050405020303" pitchFamily="18" charset="0"/>
              </a:rPr>
              <a:t>hunde</a:t>
            </a:r>
            <a:r>
              <a:rPr lang="de-DE" sz="1300" dirty="0" smtClean="0">
                <a:latin typeface="Georgia" panose="02040502050405020303" pitchFamily="18" charset="0"/>
              </a:rPr>
              <a:t> : ihre </a:t>
            </a:r>
            <a:r>
              <a:rPr lang="de-DE" sz="1300" dirty="0" err="1" smtClean="0">
                <a:latin typeface="Georgia" panose="02040502050405020303" pitchFamily="18" charset="0"/>
              </a:rPr>
              <a:t>jäger</a:t>
            </a:r>
            <a:r>
              <a:rPr lang="de-DE" sz="1300" dirty="0" smtClean="0">
                <a:latin typeface="Georgia" panose="02040502050405020303" pitchFamily="18" charset="0"/>
              </a:rPr>
              <a:t> : sind zurück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klamm :</a:t>
            </a:r>
            <a:r>
              <a:rPr lang="cs-CZ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chemeClr val="accent3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erschöpft </a:t>
            </a:r>
            <a:r>
              <a:rPr lang="de-DE" sz="1300" dirty="0" smtClean="0">
                <a:latin typeface="Georgia" panose="02040502050405020303" pitchFamily="18" charset="0"/>
              </a:rPr>
              <a:t>: die letzten schritte : vor der </a:t>
            </a:r>
            <a:r>
              <a:rPr lang="de-DE" sz="1300" dirty="0" err="1" smtClean="0">
                <a:latin typeface="Georgia" panose="02040502050405020303" pitchFamily="18" charset="0"/>
              </a:rPr>
              <a:t>heimkehr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 err="1">
                <a:solidFill>
                  <a:schemeClr val="accent3"/>
                </a:solidFill>
                <a:latin typeface="Georgia" panose="02040502050405020303" pitchFamily="18" charset="0"/>
              </a:rPr>
              <a:t>sch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 : wer : fällig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err="1" smtClean="0">
                <a:latin typeface="Georgia" panose="02040502050405020303" pitchFamily="18" charset="0"/>
              </a:rPr>
              <a:t>stöcke</a:t>
            </a:r>
            <a:r>
              <a:rPr lang="de-DE" sz="1300" dirty="0" smtClean="0">
                <a:latin typeface="Georgia" panose="02040502050405020303" pitchFamily="18" charset="0"/>
              </a:rPr>
              <a:t> : die sie tragen : </a:t>
            </a:r>
            <a:r>
              <a:rPr lang="de-DE" sz="1300" dirty="0" err="1" smtClean="0">
                <a:latin typeface="Georgia" panose="02040502050405020303" pitchFamily="18" charset="0"/>
              </a:rPr>
              <a:t>spieẞe</a:t>
            </a:r>
            <a:r>
              <a:rPr lang="de-DE" sz="1300" dirty="0" smtClean="0">
                <a:latin typeface="Georgia" panose="02040502050405020303" pitchFamily="18" charset="0"/>
              </a:rPr>
              <a:t> : um das klein : wild : auf : zu : schrecken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an die </a:t>
            </a:r>
            <a:r>
              <a:rPr lang="de-DE" sz="1300" dirty="0" err="1" smtClean="0">
                <a:latin typeface="Georgia" panose="02040502050405020303" pitchFamily="18" charset="0"/>
              </a:rPr>
              <a:t>stämme</a:t>
            </a:r>
            <a:r>
              <a:rPr lang="de-DE" sz="1300" dirty="0" smtClean="0">
                <a:latin typeface="Georgia" panose="02040502050405020303" pitchFamily="18" charset="0"/>
              </a:rPr>
              <a:t> : an : zu schlagen : </a:t>
            </a:r>
            <a:r>
              <a:rPr lang="de-DE" sz="1300" dirty="0" err="1" smtClean="0">
                <a:latin typeface="Georgia" panose="02040502050405020303" pitchFamily="18" charset="0"/>
              </a:rPr>
              <a:t>hasen</a:t>
            </a:r>
            <a:r>
              <a:rPr lang="de-DE" sz="1300" dirty="0" smtClean="0">
                <a:latin typeface="Georgia" panose="02040502050405020303" pitchFamily="18" charset="0"/>
              </a:rPr>
              <a:t> : wacht : </a:t>
            </a:r>
            <a:r>
              <a:rPr lang="de-DE" sz="1300" dirty="0" err="1" smtClean="0">
                <a:latin typeface="Georgia" panose="02040502050405020303" pitchFamily="18" charset="0"/>
              </a:rPr>
              <a:t>eln</a:t>
            </a:r>
            <a:r>
              <a:rPr lang="de-DE" sz="1300" dirty="0" smtClean="0">
                <a:latin typeface="Georgia" panose="02040502050405020303" pitchFamily="18" charset="0"/>
              </a:rPr>
              <a:t> : ab : zu : stechen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hungrig sind sie </a:t>
            </a:r>
            <a:r>
              <a:rPr lang="de-DE" sz="1300" dirty="0" smtClean="0">
                <a:latin typeface="Georgia" panose="02040502050405020303" pitchFamily="18" charset="0"/>
              </a:rPr>
              <a:t>: glaube ich : die : sie tragen : was sie haben : einen fuchs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geholt : zu sich : ihren toten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essen will ich : fressen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fleisch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wärmt mich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den </a:t>
            </a:r>
            <a:r>
              <a:rPr lang="de-DE" sz="1300" dirty="0" err="1" smtClean="0">
                <a:latin typeface="Georgia" panose="02040502050405020303" pitchFamily="18" charset="0"/>
              </a:rPr>
              <a:t>jägern</a:t>
            </a:r>
            <a:r>
              <a:rPr lang="de-DE" sz="1300" dirty="0" smtClean="0">
                <a:latin typeface="Georgia" panose="02040502050405020303" pitchFamily="18" charset="0"/>
              </a:rPr>
              <a:t> : ihren </a:t>
            </a:r>
            <a:r>
              <a:rPr lang="de-DE" sz="1300" dirty="0" err="1" smtClean="0">
                <a:latin typeface="Georgia" panose="02040502050405020303" pitchFamily="18" charset="0"/>
              </a:rPr>
              <a:t>hunden</a:t>
            </a:r>
            <a:r>
              <a:rPr lang="de-DE" sz="1300" dirty="0" smtClean="0">
                <a:latin typeface="Georgia" panose="02040502050405020303" pitchFamily="18" charset="0"/>
              </a:rPr>
              <a:t> : folge ich : auf der alten : spur : sie wittern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nur : den rücken : sehe ich : die </a:t>
            </a:r>
            <a:r>
              <a:rPr lang="de-DE" sz="1300" dirty="0" err="1" smtClean="0">
                <a:latin typeface="Georgia" panose="02040502050405020303" pitchFamily="18" charset="0"/>
              </a:rPr>
              <a:t>gesichter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schlägt der wind : mich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von : den ästen : löst er : endlich : zart : e : </a:t>
            </a:r>
            <a:r>
              <a:rPr lang="de-DE" sz="1300" dirty="0" err="1" smtClean="0">
                <a:latin typeface="Georgia" panose="02040502050405020303" pitchFamily="18" charset="0"/>
              </a:rPr>
              <a:t>scherben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bricht : der wind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von den </a:t>
            </a:r>
            <a:r>
              <a:rPr lang="de-DE" sz="1300" dirty="0" err="1" smtClean="0">
                <a:latin typeface="Georgia" panose="02040502050405020303" pitchFamily="18" charset="0"/>
              </a:rPr>
              <a:t>hunden</a:t>
            </a:r>
            <a:r>
              <a:rPr lang="de-DE" sz="1300" dirty="0" smtClean="0">
                <a:latin typeface="Georgia" panose="02040502050405020303" pitchFamily="18" charset="0"/>
              </a:rPr>
              <a:t> : sieht mich einer : rat : los : an : er : kennt mich nicht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aus dem baum : mein </a:t>
            </a:r>
            <a:r>
              <a:rPr lang="de-DE" sz="1300" dirty="0" err="1" smtClean="0">
                <a:latin typeface="Georgia" panose="02040502050405020303" pitchFamily="18" charset="0"/>
              </a:rPr>
              <a:t>vogel</a:t>
            </a:r>
            <a:r>
              <a:rPr lang="de-DE" sz="1300" dirty="0" smtClean="0">
                <a:latin typeface="Georgia" panose="02040502050405020303" pitchFamily="18" charset="0"/>
              </a:rPr>
              <a:t> : blick : schwarz : die </a:t>
            </a:r>
            <a:r>
              <a:rPr lang="de-DE" sz="1300" dirty="0" err="1" smtClean="0">
                <a:latin typeface="Georgia" panose="02040502050405020303" pitchFamily="18" charset="0"/>
              </a:rPr>
              <a:t>stare</a:t>
            </a:r>
            <a:r>
              <a:rPr lang="de-DE" sz="1300" dirty="0" smtClean="0">
                <a:latin typeface="Georgia" panose="02040502050405020303" pitchFamily="18" charset="0"/>
              </a:rPr>
              <a:t> : harren aus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auf : den ästen : in der höhe : hocken sie : </a:t>
            </a:r>
            <a:r>
              <a:rPr lang="de-DE" sz="1300" dirty="0" err="1" smtClean="0">
                <a:latin typeface="Georgia" panose="02040502050405020303" pitchFamily="18" charset="0"/>
              </a:rPr>
              <a:t>ge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faẞt</a:t>
            </a:r>
            <a:r>
              <a:rPr lang="de-DE" sz="1300" dirty="0" smtClean="0">
                <a:latin typeface="Georgia" panose="02040502050405020303" pitchFamily="18" charset="0"/>
              </a:rPr>
              <a:t> : wie ich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über : blick : e : n : das gelänge : mit dem </a:t>
            </a:r>
            <a:r>
              <a:rPr lang="de-DE" sz="1300" dirty="0" err="1" smtClean="0">
                <a:latin typeface="Georgia" panose="02040502050405020303" pitchFamily="18" charset="0"/>
              </a:rPr>
              <a:t>himmel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wasser</a:t>
            </a:r>
            <a:r>
              <a:rPr lang="de-DE" sz="1300" dirty="0" smtClean="0">
                <a:latin typeface="Georgia" panose="02040502050405020303" pitchFamily="18" charset="0"/>
              </a:rPr>
              <a:t> : tief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trüb : im </a:t>
            </a:r>
            <a:r>
              <a:rPr lang="de-DE" sz="1300" dirty="0" err="1" smtClean="0">
                <a:latin typeface="Georgia" panose="02040502050405020303" pitchFamily="18" charset="0"/>
              </a:rPr>
              <a:t>winter</a:t>
            </a:r>
            <a:r>
              <a:rPr lang="de-DE" sz="1300" dirty="0" smtClean="0">
                <a:latin typeface="Georgia" panose="02040502050405020303" pitchFamily="18" charset="0"/>
              </a:rPr>
              <a:t> : ein : gefroren : eine decke : grünes tief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in der </a:t>
            </a:r>
            <a:r>
              <a:rPr lang="de-DE" sz="1300" dirty="0" err="1" smtClean="0">
                <a:latin typeface="Georgia" panose="02040502050405020303" pitchFamily="18" charset="0"/>
              </a:rPr>
              <a:t>luft</a:t>
            </a:r>
            <a:r>
              <a:rPr lang="de-DE" sz="1300" dirty="0" smtClean="0">
                <a:latin typeface="Georgia" panose="02040502050405020303" pitchFamily="18" charset="0"/>
              </a:rPr>
              <a:t> : ein kreuz : im </a:t>
            </a:r>
            <a:r>
              <a:rPr lang="de-DE" sz="1300" dirty="0" err="1" smtClean="0">
                <a:latin typeface="Georgia" panose="02040502050405020303" pitchFamily="18" charset="0"/>
              </a:rPr>
              <a:t>flug</a:t>
            </a:r>
            <a:r>
              <a:rPr lang="de-DE" sz="1300" dirty="0" smtClean="0">
                <a:latin typeface="Georgia" panose="02040502050405020303" pitchFamily="18" charset="0"/>
              </a:rPr>
              <a:t> : hat die </a:t>
            </a:r>
            <a:r>
              <a:rPr lang="de-DE" sz="1300" dirty="0" err="1" smtClean="0">
                <a:latin typeface="Georgia" panose="02040502050405020303" pitchFamily="18" charset="0"/>
              </a:rPr>
              <a:t>elster</a:t>
            </a:r>
            <a:r>
              <a:rPr lang="de-DE" sz="1300" dirty="0" smtClean="0">
                <a:latin typeface="Georgia" panose="02040502050405020303" pitchFamily="18" charset="0"/>
              </a:rPr>
              <a:t> : aus : gespreizt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luft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leer ist : der kalte raum</a:t>
            </a:r>
            <a:r>
              <a:rPr lang="de-DE" sz="1300" dirty="0" smtClean="0">
                <a:latin typeface="Georgia" panose="02040502050405020303" pitchFamily="18" charset="0"/>
              </a:rPr>
              <a:t> : unter ihr : e : n : </a:t>
            </a:r>
            <a:r>
              <a:rPr lang="de-DE" sz="1300" dirty="0" err="1" smtClean="0">
                <a:latin typeface="Georgia" panose="02040502050405020303" pitchFamily="18" charset="0"/>
              </a:rPr>
              <a:t>flügel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schläge</a:t>
            </a:r>
            <a:r>
              <a:rPr lang="de-DE" sz="1300" dirty="0" smtClean="0">
                <a:latin typeface="Georgia" panose="02040502050405020303" pitchFamily="18" charset="0"/>
              </a:rPr>
              <a:t> : 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ganz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gefallen : liegt der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schnee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k : n : ist : er : en : d</a:t>
            </a:r>
            <a:r>
              <a:rPr lang="de-DE" sz="1300" dirty="0" smtClean="0">
                <a:latin typeface="Georgia" panose="02040502050405020303" pitchFamily="18" charset="0"/>
              </a:rPr>
              <a:t> : hat ihn schon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der </a:t>
            </a:r>
            <a:r>
              <a:rPr lang="de-DE" sz="1300" dirty="0" err="1" smtClean="0">
                <a:latin typeface="Georgia" panose="02040502050405020303" pitchFamily="18" charset="0"/>
              </a:rPr>
              <a:t>boden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boden</a:t>
            </a:r>
            <a:r>
              <a:rPr lang="de-DE" sz="1300" dirty="0" smtClean="0">
                <a:latin typeface="Georgia" panose="02040502050405020303" pitchFamily="18" charset="0"/>
              </a:rPr>
              <a:t> : eine falle : für : die </a:t>
            </a:r>
            <a:r>
              <a:rPr lang="de-DE" sz="1300" dirty="0" err="1" smtClean="0">
                <a:latin typeface="Georgia" panose="02040502050405020303" pitchFamily="18" charset="0"/>
              </a:rPr>
              <a:t>vögel</a:t>
            </a:r>
            <a:r>
              <a:rPr lang="de-DE" sz="1300" dirty="0" smtClean="0">
                <a:latin typeface="Georgia" panose="02040502050405020303" pitchFamily="18" charset="0"/>
              </a:rPr>
              <a:t> : hat : das </a:t>
            </a:r>
            <a:r>
              <a:rPr lang="de-DE" sz="1300" dirty="0" err="1" smtClean="0">
                <a:latin typeface="Georgia" panose="02040502050405020303" pitchFamily="18" charset="0"/>
              </a:rPr>
              <a:t>bild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böse </a:t>
            </a:r>
            <a:r>
              <a:rPr lang="de-DE" sz="1300" dirty="0" err="1" smtClean="0">
                <a:latin typeface="Georgia" panose="02040502050405020303" pitchFamily="18" charset="0"/>
              </a:rPr>
              <a:t>körner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roggen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köder</a:t>
            </a:r>
            <a:r>
              <a:rPr lang="de-DE" sz="1300" dirty="0" smtClean="0">
                <a:latin typeface="Georgia" panose="02040502050405020303" pitchFamily="18" charset="0"/>
              </a:rPr>
              <a:t> : die : sie picken : vor : s : ich : t : </a:t>
            </a:r>
            <a:r>
              <a:rPr lang="de-DE" sz="1300" dirty="0" err="1" smtClean="0">
                <a:latin typeface="Georgia" panose="02040502050405020303" pitchFamily="18" charset="0"/>
              </a:rPr>
              <a:t>ig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err="1" smtClean="0">
                <a:latin typeface="Georgia" panose="02040502050405020303" pitchFamily="18" charset="0"/>
              </a:rPr>
              <a:t>blo</a:t>
            </a:r>
            <a:r>
              <a:rPr lang="de-DE" sz="1300" dirty="0" smtClean="0">
                <a:latin typeface="Georgia" panose="02040502050405020303" pitchFamily="18" charset="0"/>
              </a:rPr>
              <a:t>ẞ : auf einen pflock gestützt : an der : an : gespannt : en : leine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eine alte </a:t>
            </a:r>
            <a:r>
              <a:rPr lang="de-DE" sz="1300" dirty="0" err="1" smtClean="0">
                <a:latin typeface="Georgia" panose="02040502050405020303" pitchFamily="18" charset="0"/>
              </a:rPr>
              <a:t>tür</a:t>
            </a:r>
            <a:r>
              <a:rPr lang="de-DE" sz="1300" dirty="0" smtClean="0">
                <a:latin typeface="Georgia" panose="02040502050405020303" pitchFamily="18" charset="0"/>
              </a:rPr>
              <a:t> : im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gibt sie nach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er schlägt sie : mich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die : ich fliege : mein : e : n : </a:t>
            </a:r>
            <a:r>
              <a:rPr lang="de-DE" sz="1300" dirty="0" err="1" smtClean="0">
                <a:latin typeface="Georgia" panose="02040502050405020303" pitchFamily="18" charset="0"/>
              </a:rPr>
              <a:t>körper</a:t>
            </a:r>
            <a:r>
              <a:rPr lang="de-DE" sz="1300" dirty="0" smtClean="0">
                <a:latin typeface="Georgia" panose="02040502050405020303" pitchFamily="18" charset="0"/>
              </a:rPr>
              <a:t> : der auch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hungrig : ist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im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winter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 fort : gerissen : von den </a:t>
            </a:r>
            <a:r>
              <a:rPr lang="de-DE" sz="1300" dirty="0" err="1" smtClean="0">
                <a:latin typeface="Georgia" panose="02040502050405020303" pitchFamily="18" charset="0"/>
              </a:rPr>
              <a:t>jägern</a:t>
            </a:r>
            <a:r>
              <a:rPr lang="de-DE" sz="1300" dirty="0" smtClean="0">
                <a:latin typeface="Georgia" panose="02040502050405020303" pitchFamily="18" charset="0"/>
              </a:rPr>
              <a:t> : mit den </a:t>
            </a:r>
            <a:r>
              <a:rPr lang="de-DE" sz="1300" dirty="0" err="1" smtClean="0">
                <a:latin typeface="Georgia" panose="02040502050405020303" pitchFamily="18" charset="0"/>
              </a:rPr>
              <a:t>hunden</a:t>
            </a:r>
            <a:r>
              <a:rPr lang="de-DE" sz="1300" dirty="0" smtClean="0">
                <a:latin typeface="Georgia" panose="02040502050405020303" pitchFamily="18" charset="0"/>
              </a:rPr>
              <a:t> : ziehe ich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in die ferne : fällt : mein blick : auf den </a:t>
            </a:r>
            <a:r>
              <a:rPr lang="de-DE" sz="1300" dirty="0" err="1" smtClean="0">
                <a:latin typeface="Georgia" panose="02040502050405020303" pitchFamily="18" charset="0"/>
              </a:rPr>
              <a:t>reiter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pferd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auf dem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meer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das eisig : liegt </a:t>
            </a:r>
            <a:r>
              <a:rPr lang="de-DE" sz="1300" dirty="0" smtClean="0">
                <a:latin typeface="Georgia" panose="02040502050405020303" pitchFamily="18" charset="0"/>
              </a:rPr>
              <a:t>: in : der fern : e : das : den : k : ahn : zieht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auf : gebrochen : aus dem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schnee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 gelb : die nah : en : en : </a:t>
            </a:r>
            <a:r>
              <a:rPr lang="de-DE" sz="1300" dirty="0" err="1" smtClean="0">
                <a:latin typeface="Georgia" panose="02040502050405020303" pitchFamily="18" charset="0"/>
              </a:rPr>
              <a:t>brombeer</a:t>
            </a:r>
            <a:r>
              <a:rPr lang="de-DE" sz="1300" dirty="0" smtClean="0">
                <a:latin typeface="Georgia" panose="02040502050405020303" pitchFamily="18" charset="0"/>
              </a:rPr>
              <a:t> : zweige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auf dem rücken : meine beute : </a:t>
            </a:r>
            <a:r>
              <a:rPr lang="de-DE" sz="1300" dirty="0" err="1" smtClean="0">
                <a:latin typeface="Georgia" panose="02040502050405020303" pitchFamily="18" charset="0"/>
              </a:rPr>
              <a:t>schaukel</a:t>
            </a:r>
            <a:r>
              <a:rPr lang="de-DE" sz="1300" dirty="0" smtClean="0">
                <a:latin typeface="Georgia" panose="02040502050405020303" pitchFamily="18" charset="0"/>
              </a:rPr>
              <a:t> : t : leicht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mit jedem : schritt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uns v : er : schluck : t : der tiefe :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schnee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 eine frau steht : in der </a:t>
            </a:r>
            <a:r>
              <a:rPr lang="de-DE" sz="1300" dirty="0" err="1" smtClean="0">
                <a:latin typeface="Georgia" panose="02040502050405020303" pitchFamily="18" charset="0"/>
              </a:rPr>
              <a:t>tür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die : betrachtet : meine </a:t>
            </a:r>
            <a:r>
              <a:rPr lang="de-DE" sz="1300" dirty="0" err="1" smtClean="0">
                <a:latin typeface="Georgia" panose="02040502050405020303" pitchFamily="18" charset="0"/>
              </a:rPr>
              <a:t>jäger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gehen müde </a:t>
            </a:r>
            <a:r>
              <a:rPr lang="de-DE" sz="1300" dirty="0" smtClean="0">
                <a:latin typeface="Georgia" panose="02040502050405020303" pitchFamily="18" charset="0"/>
              </a:rPr>
              <a:t>: stumm vor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über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wind : geschützt </a:t>
            </a:r>
            <a:r>
              <a:rPr lang="de-DE" sz="1300" dirty="0" smtClean="0">
                <a:latin typeface="Georgia" panose="02040502050405020303" pitchFamily="18" charset="0"/>
              </a:rPr>
              <a:t>: in ihr : er : senke : kratzen sie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am grünen :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eis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</a:t>
            </a:r>
            <a:r>
              <a:rPr lang="cs-CZ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schatten : risse : klein : er : </a:t>
            </a:r>
            <a:r>
              <a:rPr lang="de-DE" sz="1300" dirty="0" err="1" smtClean="0">
                <a:latin typeface="Georgia" panose="02040502050405020303" pitchFamily="18" charset="0"/>
              </a:rPr>
              <a:t>mensch</a:t>
            </a:r>
            <a:r>
              <a:rPr lang="de-DE" sz="1300" dirty="0" smtClean="0">
                <a:latin typeface="Georgia" panose="02040502050405020303" pitchFamily="18" charset="0"/>
              </a:rPr>
              <a:t> : en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ihr : e :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kufen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auf dem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teich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t : reibt : ein kreis :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el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kalt : im : kreis </a:t>
            </a:r>
            <a:r>
              <a:rPr lang="de-DE" sz="1300" dirty="0" smtClean="0">
                <a:latin typeface="Georgia" panose="02040502050405020303" pitchFamily="18" charset="0"/>
              </a:rPr>
              <a:t>: da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der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himmel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ohne licht : ist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hellt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der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schnee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: die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landschaft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auf : schau </a:t>
            </a:r>
            <a:r>
              <a:rPr lang="de-DE" sz="1300" dirty="0" smtClean="0">
                <a:latin typeface="Georgia" panose="02040502050405020303" pitchFamily="18" charset="0"/>
              </a:rPr>
              <a:t>: wir werfen keine : n : schatten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aus dem rauch : fang : schlag : en : flammen : auf das </a:t>
            </a:r>
            <a:r>
              <a:rPr lang="de-DE" sz="1300" dirty="0" err="1" smtClean="0">
                <a:latin typeface="Georgia" panose="02040502050405020303" pitchFamily="18" charset="0"/>
              </a:rPr>
              <a:t>dach</a:t>
            </a:r>
            <a:r>
              <a:rPr lang="de-DE" sz="1300" dirty="0" smtClean="0">
                <a:latin typeface="Georgia" panose="02040502050405020303" pitchFamily="18" charset="0"/>
              </a:rPr>
              <a:t> : im </a:t>
            </a:r>
            <a:r>
              <a:rPr lang="de-DE" sz="1300" dirty="0" err="1" smtClean="0">
                <a:latin typeface="Georgia" panose="02040502050405020303" pitchFamily="18" charset="0"/>
              </a:rPr>
              <a:t>hintergrund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oben sengen sie : ein </a:t>
            </a:r>
            <a:r>
              <a:rPr lang="de-DE" sz="1300" dirty="0" err="1" smtClean="0">
                <a:latin typeface="Georgia" panose="02040502050405020303" pitchFamily="18" charset="0"/>
              </a:rPr>
              <a:t>schwein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wind fährt </a:t>
            </a:r>
            <a:r>
              <a:rPr lang="de-DE" sz="1300" dirty="0" smtClean="0">
                <a:latin typeface="Georgia" panose="02040502050405020303" pitchFamily="18" charset="0"/>
              </a:rPr>
              <a:t>: in das </a:t>
            </a:r>
            <a:r>
              <a:rPr lang="de-DE" sz="1300" dirty="0" err="1" smtClean="0">
                <a:latin typeface="Georgia" panose="02040502050405020303" pitchFamily="18" charset="0"/>
              </a:rPr>
              <a:t>bündel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str</a:t>
            </a:r>
            <a:r>
              <a:rPr lang="de-DE" sz="1300" dirty="0" smtClean="0">
                <a:latin typeface="Georgia" panose="02040502050405020303" pitchFamily="18" charset="0"/>
              </a:rPr>
              <a:t> : oh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daran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wärmt : sich </a:t>
            </a:r>
            <a:r>
              <a:rPr lang="de-DE" sz="1300" dirty="0" smtClean="0">
                <a:latin typeface="Georgia" panose="02040502050405020303" pitchFamily="18" charset="0"/>
              </a:rPr>
              <a:t>: auch das </a:t>
            </a:r>
            <a:r>
              <a:rPr lang="de-DE" sz="1300" dirty="0" err="1" smtClean="0">
                <a:latin typeface="Georgia" panose="02040502050405020303" pitchFamily="18" charset="0"/>
              </a:rPr>
              <a:t>kind</a:t>
            </a:r>
            <a:r>
              <a:rPr lang="de-DE" sz="1300" dirty="0" smtClean="0">
                <a:latin typeface="Georgia" panose="02040502050405020303" pitchFamily="18" charset="0"/>
              </a:rPr>
              <a:t> : seine </a:t>
            </a:r>
            <a:r>
              <a:rPr lang="de-DE" sz="1300" dirty="0" err="1" smtClean="0">
                <a:latin typeface="Georgia" panose="02040502050405020303" pitchFamily="18" charset="0"/>
              </a:rPr>
              <a:t>borsten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schmelzen ein :</a:t>
            </a:r>
            <a:r>
              <a:rPr lang="cs-CZ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chemeClr val="accent3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chemeClr val="accent3"/>
                </a:solidFill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an der </a:t>
            </a:r>
            <a:r>
              <a:rPr lang="de-DE" sz="1300" dirty="0" err="1" smtClean="0">
                <a:latin typeface="Georgia" panose="02040502050405020303" pitchFamily="18" charset="0"/>
              </a:rPr>
              <a:t>mühle</a:t>
            </a:r>
            <a:r>
              <a:rPr lang="de-DE" sz="1300" dirty="0" smtClean="0">
                <a:latin typeface="Georgia" panose="02040502050405020303" pitchFamily="18" charset="0"/>
              </a:rPr>
              <a:t> : steht : das </a:t>
            </a:r>
            <a:r>
              <a:rPr lang="de-DE" sz="1300" dirty="0" err="1" smtClean="0">
                <a:latin typeface="Georgia" panose="02040502050405020303" pitchFamily="18" charset="0"/>
              </a:rPr>
              <a:t>rad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kälte : starr von : zart : e : n </a:t>
            </a:r>
            <a:r>
              <a:rPr lang="de-DE" sz="1300" dirty="0" smtClean="0">
                <a:latin typeface="Georgia" panose="02040502050405020303" pitchFamily="18" charset="0"/>
              </a:rPr>
              <a:t>: zähne : 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auch : die </a:t>
            </a:r>
            <a:r>
              <a:rPr lang="de-DE" sz="1300" dirty="0" err="1" smtClean="0">
                <a:latin typeface="Georgia" panose="02040502050405020303" pitchFamily="18" charset="0"/>
              </a:rPr>
              <a:t>frauen</a:t>
            </a:r>
            <a:r>
              <a:rPr lang="de-DE" sz="1300" dirty="0" smtClean="0">
                <a:latin typeface="Georgia" panose="02040502050405020303" pitchFamily="18" charset="0"/>
              </a:rPr>
              <a:t> : kehren heim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auf dem schlitten : an der leine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zieht : die eine : ihre </a:t>
            </a:r>
            <a:r>
              <a:rPr lang="de-DE" sz="1300" dirty="0" err="1" smtClean="0">
                <a:latin typeface="Georgia" panose="02040502050405020303" pitchFamily="18" charset="0"/>
              </a:rPr>
              <a:t>mutter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auf dem </a:t>
            </a:r>
            <a:r>
              <a:rPr lang="de-DE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eis</a:t>
            </a:r>
            <a:r>
              <a:rPr lang="de-DE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 am </a:t>
            </a:r>
            <a:r>
              <a:rPr lang="de-DE" sz="1300" dirty="0" err="1" smtClean="0">
                <a:latin typeface="Georgia" panose="02040502050405020303" pitchFamily="18" charset="0"/>
              </a:rPr>
              <a:t>mann</a:t>
            </a:r>
            <a:r>
              <a:rPr lang="de-DE" sz="1300" dirty="0" smtClean="0">
                <a:latin typeface="Georgia" panose="02040502050405020303" pitchFamily="18" charset="0"/>
              </a:rPr>
              <a:t> : vorbei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der : am </a:t>
            </a:r>
            <a:r>
              <a:rPr lang="de-DE" sz="1300" dirty="0" err="1" smtClean="0">
                <a:latin typeface="Georgia" panose="02040502050405020303" pitchFamily="18" charset="0"/>
              </a:rPr>
              <a:t>ufer</a:t>
            </a:r>
            <a:r>
              <a:rPr lang="de-DE" sz="1300" dirty="0" smtClean="0">
                <a:latin typeface="Georgia" panose="02040502050405020303" pitchFamily="18" charset="0"/>
              </a:rPr>
              <a:t> : aus dem baum : seinen zweig : bricht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endParaRPr lang="cs-CZ" sz="1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9396536" y="413048"/>
            <a:ext cx="7992888" cy="6840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300" dirty="0" smtClean="0">
                <a:latin typeface="Georgia" panose="02040502050405020303" pitchFamily="18" charset="0"/>
              </a:rPr>
              <a:t>TANJA     bäume : naẞ : aus nasser kohle : </a:t>
            </a:r>
            <a:r>
              <a:rPr lang="de-DE" sz="1300" dirty="0" err="1" smtClean="0">
                <a:latin typeface="Georgia" panose="02040502050405020303" pitchFamily="18" charset="0"/>
              </a:rPr>
              <a:t>gro</a:t>
            </a:r>
            <a:r>
              <a:rPr lang="de-DE" sz="1300" dirty="0" smtClean="0">
                <a:latin typeface="Georgia" panose="02040502050405020303" pitchFamily="18" charset="0"/>
              </a:rPr>
              <a:t>ẞ : aus kohle : schwarz : verbrannt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naẞ : vom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die </a:t>
            </a:r>
            <a:r>
              <a:rPr lang="de-DE" sz="1300" dirty="0" err="1" smtClean="0">
                <a:latin typeface="Georgia" panose="02040502050405020303" pitchFamily="18" charset="0"/>
              </a:rPr>
              <a:t>groẞen</a:t>
            </a:r>
            <a:r>
              <a:rPr lang="de-DE" sz="1300" dirty="0" smtClean="0">
                <a:latin typeface="Georgia" panose="02040502050405020303" pitchFamily="18" charset="0"/>
              </a:rPr>
              <a:t> bäume : naẞ : vom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verbrannt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drei : zehn : oder vierzehn : </a:t>
            </a:r>
            <a:r>
              <a:rPr lang="de-DE" sz="1300" dirty="0" err="1" smtClean="0">
                <a:latin typeface="Georgia" panose="02040502050405020303" pitchFamily="18" charset="0"/>
              </a:rPr>
              <a:t>hunde</a:t>
            </a:r>
            <a:r>
              <a:rPr lang="de-DE" sz="1300" dirty="0" smtClean="0">
                <a:latin typeface="Georgia" panose="02040502050405020303" pitchFamily="18" charset="0"/>
              </a:rPr>
              <a:t> : ihre </a:t>
            </a:r>
            <a:r>
              <a:rPr lang="de-DE" sz="1300" dirty="0" err="1" smtClean="0">
                <a:latin typeface="Georgia" panose="02040502050405020303" pitchFamily="18" charset="0"/>
              </a:rPr>
              <a:t>jäger</a:t>
            </a:r>
            <a:r>
              <a:rPr lang="de-DE" sz="1300" dirty="0" smtClean="0">
                <a:latin typeface="Georgia" panose="02040502050405020303" pitchFamily="18" charset="0"/>
              </a:rPr>
              <a:t> : sind zurück : klamm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erschöpft : die letzten schritte : vor der </a:t>
            </a:r>
            <a:r>
              <a:rPr lang="de-DE" sz="1300" dirty="0" err="1" smtClean="0">
                <a:latin typeface="Georgia" panose="02040502050405020303" pitchFamily="18" charset="0"/>
              </a:rPr>
              <a:t>heimkehr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sch</a:t>
            </a:r>
            <a:r>
              <a:rPr lang="de-DE" sz="1300" dirty="0" smtClean="0">
                <a:latin typeface="Georgia" panose="02040502050405020303" pitchFamily="18" charset="0"/>
              </a:rPr>
              <a:t> : wer : fällig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err="1" smtClean="0">
                <a:latin typeface="Georgia" panose="02040502050405020303" pitchFamily="18" charset="0"/>
              </a:rPr>
              <a:t>stöcke</a:t>
            </a:r>
            <a:r>
              <a:rPr lang="de-DE" sz="1300" dirty="0" smtClean="0">
                <a:latin typeface="Georgia" panose="02040502050405020303" pitchFamily="18" charset="0"/>
              </a:rPr>
              <a:t> : die sie tragen : </a:t>
            </a:r>
            <a:r>
              <a:rPr lang="de-DE" sz="1300" dirty="0" err="1" smtClean="0">
                <a:latin typeface="Georgia" panose="02040502050405020303" pitchFamily="18" charset="0"/>
              </a:rPr>
              <a:t>spieẞe</a:t>
            </a:r>
            <a:r>
              <a:rPr lang="de-DE" sz="1300" dirty="0" smtClean="0">
                <a:latin typeface="Georgia" panose="02040502050405020303" pitchFamily="18" charset="0"/>
              </a:rPr>
              <a:t> : um das klein : wild : auf : zu : schrecken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an die </a:t>
            </a:r>
            <a:r>
              <a:rPr lang="de-DE" sz="1300" dirty="0" err="1" smtClean="0">
                <a:latin typeface="Georgia" panose="02040502050405020303" pitchFamily="18" charset="0"/>
              </a:rPr>
              <a:t>stämme</a:t>
            </a:r>
            <a:r>
              <a:rPr lang="de-DE" sz="1300" dirty="0" smtClean="0">
                <a:latin typeface="Georgia" panose="02040502050405020303" pitchFamily="18" charset="0"/>
              </a:rPr>
              <a:t> : an : zu schlagen : </a:t>
            </a:r>
            <a:r>
              <a:rPr lang="de-DE" sz="1300" dirty="0" err="1" smtClean="0">
                <a:latin typeface="Georgia" panose="02040502050405020303" pitchFamily="18" charset="0"/>
              </a:rPr>
              <a:t>hasen</a:t>
            </a:r>
            <a:r>
              <a:rPr lang="de-DE" sz="1300" dirty="0" smtClean="0">
                <a:latin typeface="Georgia" panose="02040502050405020303" pitchFamily="18" charset="0"/>
              </a:rPr>
              <a:t> : wacht : </a:t>
            </a:r>
            <a:r>
              <a:rPr lang="de-DE" sz="1300" dirty="0" err="1" smtClean="0">
                <a:latin typeface="Georgia" panose="02040502050405020303" pitchFamily="18" charset="0"/>
              </a:rPr>
              <a:t>eln</a:t>
            </a:r>
            <a:r>
              <a:rPr lang="de-DE" sz="1300" dirty="0" smtClean="0">
                <a:latin typeface="Georgia" panose="02040502050405020303" pitchFamily="18" charset="0"/>
              </a:rPr>
              <a:t> : ab : zu : stechen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hungrig sind sie : glaube ich : die : sie tragen : was sie haben : einen fuchs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geholt : zu sich : ihren toten : </a:t>
            </a:r>
            <a:r>
              <a:rPr lang="de-DE" sz="13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essen will ich : fressen </a:t>
            </a:r>
            <a:r>
              <a:rPr lang="de-DE" sz="1300" dirty="0" smtClean="0">
                <a:latin typeface="Georgia" panose="02040502050405020303" pitchFamily="18" charset="0"/>
              </a:rPr>
              <a:t>: </a:t>
            </a:r>
            <a:r>
              <a:rPr lang="de-DE" sz="1300" dirty="0" err="1" smtClean="0">
                <a:latin typeface="Georgia" panose="02040502050405020303" pitchFamily="18" charset="0"/>
              </a:rPr>
              <a:t>fleisch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wärmt mich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den </a:t>
            </a:r>
            <a:r>
              <a:rPr lang="de-DE" sz="1300" dirty="0" err="1" smtClean="0">
                <a:latin typeface="Georgia" panose="02040502050405020303" pitchFamily="18" charset="0"/>
              </a:rPr>
              <a:t>jägern</a:t>
            </a:r>
            <a:r>
              <a:rPr lang="de-DE" sz="1300" dirty="0" smtClean="0">
                <a:latin typeface="Georgia" panose="02040502050405020303" pitchFamily="18" charset="0"/>
              </a:rPr>
              <a:t> : ihren </a:t>
            </a:r>
            <a:r>
              <a:rPr lang="de-DE" sz="1300" dirty="0" err="1" smtClean="0">
                <a:latin typeface="Georgia" panose="02040502050405020303" pitchFamily="18" charset="0"/>
              </a:rPr>
              <a:t>hunden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folge ich </a:t>
            </a:r>
            <a:r>
              <a:rPr lang="de-DE" sz="1300" dirty="0" smtClean="0">
                <a:latin typeface="Georgia" panose="02040502050405020303" pitchFamily="18" charset="0"/>
              </a:rPr>
              <a:t>: auf der alten : spur : sie wittern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nur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den rücken : sehe ich </a:t>
            </a:r>
            <a:r>
              <a:rPr lang="de-DE" sz="1300" dirty="0" smtClean="0">
                <a:latin typeface="Georgia" panose="02040502050405020303" pitchFamily="18" charset="0"/>
              </a:rPr>
              <a:t>: die </a:t>
            </a:r>
            <a:r>
              <a:rPr lang="de-DE" sz="1300" dirty="0" err="1" smtClean="0">
                <a:latin typeface="Georgia" panose="02040502050405020303" pitchFamily="18" charset="0"/>
              </a:rPr>
              <a:t>gesichter</a:t>
            </a:r>
            <a:r>
              <a:rPr lang="de-DE" sz="1300" dirty="0" smtClean="0">
                <a:latin typeface="Georgia" panose="02040502050405020303" pitchFamily="18" charset="0"/>
              </a:rPr>
              <a:t> : schlägt der wind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mich :</a:t>
            </a:r>
            <a: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von : den ästen : löst er </a:t>
            </a:r>
            <a:r>
              <a:rPr lang="de-DE" sz="1300" dirty="0" smtClean="0">
                <a:latin typeface="Georgia" panose="02040502050405020303" pitchFamily="18" charset="0"/>
              </a:rPr>
              <a:t>: endlich : zart : e : </a:t>
            </a:r>
            <a:r>
              <a:rPr lang="de-DE" sz="1300" dirty="0" err="1" smtClean="0">
                <a:latin typeface="Georgia" panose="02040502050405020303" pitchFamily="18" charset="0"/>
              </a:rPr>
              <a:t>scherben</a:t>
            </a:r>
            <a:r>
              <a:rPr lang="de-DE" sz="1300" dirty="0" smtClean="0">
                <a:latin typeface="Georgia" panose="02040502050405020303" pitchFamily="18" charset="0"/>
              </a:rPr>
              <a:t> : bricht : der wind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von den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hunden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sieht mich einer </a:t>
            </a:r>
            <a:r>
              <a:rPr lang="de-DE" sz="1300" dirty="0" smtClean="0">
                <a:latin typeface="Georgia" panose="02040502050405020303" pitchFamily="18" charset="0"/>
              </a:rPr>
              <a:t>: rat : los : an : er : kennt mich nicht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aus dem baum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mein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vogel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blick </a:t>
            </a:r>
            <a:r>
              <a:rPr lang="de-DE" sz="1300" dirty="0" smtClean="0">
                <a:latin typeface="Georgia" panose="02040502050405020303" pitchFamily="18" charset="0"/>
              </a:rPr>
              <a:t>: schwarz : die </a:t>
            </a:r>
            <a:r>
              <a:rPr lang="de-DE" sz="1300" dirty="0" err="1" smtClean="0">
                <a:latin typeface="Georgia" panose="02040502050405020303" pitchFamily="18" charset="0"/>
              </a:rPr>
              <a:t>stare</a:t>
            </a:r>
            <a:r>
              <a:rPr lang="de-DE" sz="1300" dirty="0" smtClean="0">
                <a:latin typeface="Georgia" panose="02040502050405020303" pitchFamily="18" charset="0"/>
              </a:rPr>
              <a:t> : harren aus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auf : den ästen : in der höhe : hocken sie : </a:t>
            </a:r>
            <a:r>
              <a:rPr lang="de-DE" sz="1300" dirty="0" err="1" smtClean="0">
                <a:latin typeface="Georgia" panose="02040502050405020303" pitchFamily="18" charset="0"/>
              </a:rPr>
              <a:t>ge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faẞt</a:t>
            </a:r>
            <a:r>
              <a:rPr lang="de-DE" sz="1300" dirty="0" smtClean="0">
                <a:latin typeface="Georgia" panose="02040502050405020303" pitchFamily="18" charset="0"/>
              </a:rPr>
              <a:t> : wie ich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über : blick : e : n : das gelänge : mit dem </a:t>
            </a:r>
            <a:r>
              <a:rPr lang="de-DE" sz="1300" dirty="0" err="1" smtClean="0">
                <a:latin typeface="Georgia" panose="02040502050405020303" pitchFamily="18" charset="0"/>
              </a:rPr>
              <a:t>himmel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wasser</a:t>
            </a:r>
            <a:r>
              <a:rPr lang="de-DE" sz="1300" dirty="0" smtClean="0">
                <a:latin typeface="Georgia" panose="02040502050405020303" pitchFamily="18" charset="0"/>
              </a:rPr>
              <a:t> : tief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trüb : im </a:t>
            </a:r>
            <a:r>
              <a:rPr lang="de-DE" sz="1300" dirty="0" err="1" smtClean="0">
                <a:latin typeface="Georgia" panose="02040502050405020303" pitchFamily="18" charset="0"/>
              </a:rPr>
              <a:t>winter</a:t>
            </a:r>
            <a:r>
              <a:rPr lang="de-DE" sz="1300" dirty="0" smtClean="0">
                <a:latin typeface="Georgia" panose="02040502050405020303" pitchFamily="18" charset="0"/>
              </a:rPr>
              <a:t> : ein : gefroren : eine decke : grünes tief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in der </a:t>
            </a:r>
            <a:r>
              <a:rPr lang="de-DE" sz="1300" dirty="0" err="1" smtClean="0">
                <a:latin typeface="Georgia" panose="02040502050405020303" pitchFamily="18" charset="0"/>
              </a:rPr>
              <a:t>luft</a:t>
            </a:r>
            <a:r>
              <a:rPr lang="de-DE" sz="1300" dirty="0" smtClean="0">
                <a:latin typeface="Georgia" panose="02040502050405020303" pitchFamily="18" charset="0"/>
              </a:rPr>
              <a:t> : ein kreuz : im </a:t>
            </a:r>
            <a:r>
              <a:rPr lang="de-DE" sz="1300" dirty="0" err="1" smtClean="0">
                <a:latin typeface="Georgia" panose="02040502050405020303" pitchFamily="18" charset="0"/>
              </a:rPr>
              <a:t>flug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hat die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elster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aus : gespreizt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err="1" smtClean="0">
                <a:latin typeface="Georgia" panose="02040502050405020303" pitchFamily="18" charset="0"/>
              </a:rPr>
              <a:t>luft</a:t>
            </a:r>
            <a:r>
              <a:rPr lang="de-DE" sz="1300" dirty="0" smtClean="0">
                <a:latin typeface="Georgia" panose="02040502050405020303" pitchFamily="18" charset="0"/>
              </a:rPr>
              <a:t> : leer ist : der kalte raum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unter ihr : e : n :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flügel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300" dirty="0" smtClean="0">
                <a:latin typeface="Georgia" panose="02040502050405020303" pitchFamily="18" charset="0"/>
              </a:rPr>
              <a:t>: </a:t>
            </a:r>
            <a:r>
              <a:rPr lang="de-DE" sz="1300" dirty="0" err="1" smtClean="0">
                <a:latin typeface="Georgia" panose="02040502050405020303" pitchFamily="18" charset="0"/>
              </a:rPr>
              <a:t>schläge</a:t>
            </a:r>
            <a:r>
              <a:rPr lang="de-DE" sz="1300" dirty="0" smtClean="0">
                <a:latin typeface="Georgia" panose="02040502050405020303" pitchFamily="18" charset="0"/>
              </a:rPr>
              <a:t> : 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ganz : gefallen : liegt der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k : n : ist : er : en : d : hat ihn schon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der </a:t>
            </a:r>
            <a:r>
              <a:rPr lang="de-DE" sz="1300" dirty="0" err="1" smtClean="0">
                <a:latin typeface="Georgia" panose="02040502050405020303" pitchFamily="18" charset="0"/>
              </a:rPr>
              <a:t>boden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boden</a:t>
            </a:r>
            <a:r>
              <a:rPr lang="de-DE" sz="1300" dirty="0" smtClean="0">
                <a:latin typeface="Georgia" panose="02040502050405020303" pitchFamily="18" charset="0"/>
              </a:rPr>
              <a:t> : eine falle : für : die </a:t>
            </a:r>
            <a:r>
              <a:rPr lang="de-DE" sz="1300" dirty="0" err="1" smtClean="0">
                <a:latin typeface="Georgia" panose="02040502050405020303" pitchFamily="18" charset="0"/>
              </a:rPr>
              <a:t>vögel</a:t>
            </a:r>
            <a:r>
              <a:rPr lang="de-DE" sz="1300" dirty="0" smtClean="0">
                <a:latin typeface="Georgia" panose="02040502050405020303" pitchFamily="18" charset="0"/>
              </a:rPr>
              <a:t> : hat : das </a:t>
            </a:r>
            <a:r>
              <a:rPr lang="de-DE" sz="1300" dirty="0" err="1" smtClean="0">
                <a:latin typeface="Georgia" panose="02040502050405020303" pitchFamily="18" charset="0"/>
              </a:rPr>
              <a:t>bild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böse </a:t>
            </a:r>
            <a:r>
              <a:rPr lang="de-DE" sz="1300" dirty="0" err="1" smtClean="0">
                <a:latin typeface="Georgia" panose="02040502050405020303" pitchFamily="18" charset="0"/>
              </a:rPr>
              <a:t>körner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roggen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köder</a:t>
            </a:r>
            <a:r>
              <a:rPr lang="de-DE" sz="1300" dirty="0" smtClean="0">
                <a:latin typeface="Georgia" panose="02040502050405020303" pitchFamily="18" charset="0"/>
              </a:rPr>
              <a:t> : die : sie picken : vor : s : ich : t : </a:t>
            </a:r>
            <a:r>
              <a:rPr lang="de-DE" sz="1300" dirty="0" err="1" smtClean="0">
                <a:latin typeface="Georgia" panose="02040502050405020303" pitchFamily="18" charset="0"/>
              </a:rPr>
              <a:t>ig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err="1" smtClean="0">
                <a:latin typeface="Georgia" panose="02040502050405020303" pitchFamily="18" charset="0"/>
              </a:rPr>
              <a:t>blo</a:t>
            </a:r>
            <a:r>
              <a:rPr lang="de-DE" sz="1300" dirty="0" smtClean="0">
                <a:latin typeface="Georgia" panose="02040502050405020303" pitchFamily="18" charset="0"/>
              </a:rPr>
              <a:t>ẞ : auf einen pflock gestützt : an der : an : gespannt : en : leine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eine alte </a:t>
            </a:r>
            <a:r>
              <a:rPr lang="de-DE" sz="1300" dirty="0" err="1" smtClean="0">
                <a:latin typeface="Georgia" panose="02040502050405020303" pitchFamily="18" charset="0"/>
              </a:rPr>
              <a:t>tür</a:t>
            </a:r>
            <a:r>
              <a:rPr lang="de-DE" sz="1300" dirty="0" smtClean="0">
                <a:latin typeface="Georgia" panose="02040502050405020303" pitchFamily="18" charset="0"/>
              </a:rPr>
              <a:t> : im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gibt sie nach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er schlägt sie : mich :</a:t>
            </a:r>
            <a: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die : ich fliege : mein : e : n :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körper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der auch : hungrig : ist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im </a:t>
            </a:r>
            <a:r>
              <a:rPr lang="de-DE" sz="1300" dirty="0" err="1" smtClean="0">
                <a:latin typeface="Georgia" panose="02040502050405020303" pitchFamily="18" charset="0"/>
              </a:rPr>
              <a:t>winter</a:t>
            </a:r>
            <a:r>
              <a:rPr lang="de-DE" sz="1300" dirty="0" smtClean="0">
                <a:latin typeface="Georgia" panose="02040502050405020303" pitchFamily="18" charset="0"/>
              </a:rPr>
              <a:t> : fort : gerissen : von den </a:t>
            </a:r>
            <a:r>
              <a:rPr lang="de-DE" sz="1300" dirty="0" err="1" smtClean="0">
                <a:latin typeface="Georgia" panose="02040502050405020303" pitchFamily="18" charset="0"/>
              </a:rPr>
              <a:t>jägern</a:t>
            </a:r>
            <a:r>
              <a:rPr lang="de-DE" sz="1300" dirty="0" smtClean="0">
                <a:latin typeface="Georgia" panose="02040502050405020303" pitchFamily="18" charset="0"/>
              </a:rPr>
              <a:t> : mit den </a:t>
            </a:r>
            <a:r>
              <a:rPr lang="de-DE" sz="1300" dirty="0" err="1" smtClean="0">
                <a:latin typeface="Georgia" panose="02040502050405020303" pitchFamily="18" charset="0"/>
              </a:rPr>
              <a:t>hunden</a:t>
            </a:r>
            <a:r>
              <a:rPr lang="de-DE" sz="1300" dirty="0" smtClean="0">
                <a:latin typeface="Georgia" panose="02040502050405020303" pitchFamily="18" charset="0"/>
              </a:rPr>
              <a:t>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: ziehe ich :</a:t>
            </a:r>
            <a: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in die ferne</a:t>
            </a:r>
            <a:r>
              <a:rPr lang="de-DE" sz="1300" dirty="0" smtClean="0">
                <a:latin typeface="Georgia" panose="02040502050405020303" pitchFamily="18" charset="0"/>
              </a:rPr>
              <a:t> : fällt : mein blick : auf den </a:t>
            </a:r>
            <a:r>
              <a:rPr lang="de-DE" sz="1300" dirty="0" err="1" smtClean="0">
                <a:latin typeface="Georgia" panose="02040502050405020303" pitchFamily="18" charset="0"/>
              </a:rPr>
              <a:t>reiter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pferd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auf dem </a:t>
            </a:r>
            <a:r>
              <a:rPr lang="de-DE" sz="1300" dirty="0" err="1" smtClean="0">
                <a:latin typeface="Georgia" panose="02040502050405020303" pitchFamily="18" charset="0"/>
              </a:rPr>
              <a:t>meer</a:t>
            </a:r>
            <a:r>
              <a:rPr lang="de-DE" sz="1300" dirty="0" smtClean="0">
                <a:latin typeface="Georgia" panose="02040502050405020303" pitchFamily="18" charset="0"/>
              </a:rPr>
              <a:t> : das eisig : liegt : in : der fern : e : das : den : k : ahn : zieht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auf : gebrochen : aus dem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gelb : die nah : en : en : </a:t>
            </a:r>
            <a:r>
              <a:rPr lang="de-DE" sz="1300" dirty="0" err="1" smtClean="0">
                <a:latin typeface="Georgia" panose="02040502050405020303" pitchFamily="18" charset="0"/>
              </a:rPr>
              <a:t>brombeer</a:t>
            </a:r>
            <a:r>
              <a:rPr lang="de-DE" sz="1300" dirty="0" smtClean="0">
                <a:latin typeface="Georgia" panose="02040502050405020303" pitchFamily="18" charset="0"/>
              </a:rPr>
              <a:t> : zweige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auf dem rücken : meine beute :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schaukel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t : leicht : mit jedem : schritt :</a:t>
            </a:r>
            <a: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uns v : er : schluck : t : der tiefe :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eine frau steht : in der </a:t>
            </a:r>
            <a:r>
              <a:rPr lang="de-DE" sz="1300" dirty="0" err="1" smtClean="0">
                <a:latin typeface="Georgia" panose="02040502050405020303" pitchFamily="18" charset="0"/>
              </a:rPr>
              <a:t>tür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die : betrachtet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meine </a:t>
            </a:r>
            <a:r>
              <a:rPr lang="de-DE" sz="1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jäger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 : gehen müde</a:t>
            </a:r>
            <a:r>
              <a:rPr lang="de-DE" sz="1300" dirty="0" smtClean="0">
                <a:latin typeface="Georgia" panose="02040502050405020303" pitchFamily="18" charset="0"/>
              </a:rPr>
              <a:t> : stumm vor : über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wind : geschützt : in ihr : er : senke : kratzen sie : am grünen : </a:t>
            </a:r>
            <a:r>
              <a:rPr lang="de-DE" sz="1300" dirty="0" err="1" smtClean="0">
                <a:latin typeface="Georgia" panose="02040502050405020303" pitchFamily="18" charset="0"/>
              </a:rPr>
              <a:t>eis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schatten : risse : klein : er : </a:t>
            </a:r>
            <a:r>
              <a:rPr lang="de-DE" sz="1300" dirty="0" err="1" smtClean="0">
                <a:latin typeface="Georgia" panose="02040502050405020303" pitchFamily="18" charset="0"/>
              </a:rPr>
              <a:t>mensch</a:t>
            </a:r>
            <a:r>
              <a:rPr lang="de-DE" sz="1300" dirty="0" smtClean="0">
                <a:latin typeface="Georgia" panose="02040502050405020303" pitchFamily="18" charset="0"/>
              </a:rPr>
              <a:t> : en : ihr : e : </a:t>
            </a:r>
            <a:r>
              <a:rPr lang="de-DE" sz="1300" dirty="0" err="1" smtClean="0">
                <a:latin typeface="Georgia" panose="02040502050405020303" pitchFamily="18" charset="0"/>
              </a:rPr>
              <a:t>kufen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teich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t : reibt : ein kreis : </a:t>
            </a:r>
            <a:r>
              <a:rPr lang="de-DE" sz="1300" dirty="0" err="1" smtClean="0">
                <a:latin typeface="Georgia" panose="02040502050405020303" pitchFamily="18" charset="0"/>
              </a:rPr>
              <a:t>el</a:t>
            </a:r>
            <a:r>
              <a:rPr lang="de-DE" sz="1300" dirty="0" smtClean="0">
                <a:latin typeface="Georgia" panose="02040502050405020303" pitchFamily="18" charset="0"/>
              </a:rPr>
              <a:t> : kalt : im : kreis : da : der </a:t>
            </a:r>
            <a:r>
              <a:rPr lang="de-DE" sz="1300" dirty="0" err="1" smtClean="0">
                <a:latin typeface="Georgia" panose="02040502050405020303" pitchFamily="18" charset="0"/>
              </a:rPr>
              <a:t>himmel</a:t>
            </a:r>
            <a:r>
              <a:rPr lang="de-DE" sz="1300" dirty="0" smtClean="0">
                <a:latin typeface="Georgia" panose="02040502050405020303" pitchFamily="18" charset="0"/>
              </a:rPr>
              <a:t> : ohne licht : ist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hellt : der </a:t>
            </a:r>
            <a:r>
              <a:rPr lang="de-DE" sz="1300" dirty="0" err="1" smtClean="0">
                <a:latin typeface="Georgia" panose="02040502050405020303" pitchFamily="18" charset="0"/>
              </a:rPr>
              <a:t>schnee</a:t>
            </a:r>
            <a:r>
              <a:rPr lang="de-DE" sz="1300" dirty="0" smtClean="0">
                <a:latin typeface="Georgia" panose="02040502050405020303" pitchFamily="18" charset="0"/>
              </a:rPr>
              <a:t> : die </a:t>
            </a:r>
            <a:r>
              <a:rPr lang="de-DE" sz="1300" dirty="0" err="1" smtClean="0">
                <a:latin typeface="Georgia" panose="02040502050405020303" pitchFamily="18" charset="0"/>
              </a:rPr>
              <a:t>landschaft</a:t>
            </a:r>
            <a:r>
              <a:rPr lang="de-DE" sz="1300" dirty="0" smtClean="0">
                <a:latin typeface="Georgia" panose="02040502050405020303" pitchFamily="18" charset="0"/>
              </a:rPr>
              <a:t> auf : schau : </a:t>
            </a:r>
            <a:r>
              <a:rPr lang="de-DE" sz="1300" b="1" dirty="0">
                <a:solidFill>
                  <a:srgbClr val="FF0000"/>
                </a:solidFill>
                <a:latin typeface="Georgia" panose="02040502050405020303" pitchFamily="18" charset="0"/>
              </a:rPr>
              <a:t>wir werfen keine : n : schatten </a:t>
            </a:r>
            <a:r>
              <a:rPr lang="de-DE" sz="1300" dirty="0" smtClean="0">
                <a:latin typeface="Georgia" panose="02040502050405020303" pitchFamily="18" charset="0"/>
              </a:rPr>
              <a:t>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aus dem rauch : fang : schlag : en : flammen : auf das </a:t>
            </a:r>
            <a:r>
              <a:rPr lang="de-DE" sz="1300" dirty="0" err="1" smtClean="0">
                <a:latin typeface="Georgia" panose="02040502050405020303" pitchFamily="18" charset="0"/>
              </a:rPr>
              <a:t>dach</a:t>
            </a:r>
            <a:r>
              <a:rPr lang="de-DE" sz="1300" dirty="0" smtClean="0">
                <a:latin typeface="Georgia" panose="02040502050405020303" pitchFamily="18" charset="0"/>
              </a:rPr>
              <a:t> : im </a:t>
            </a:r>
            <a:r>
              <a:rPr lang="de-DE" sz="1300" dirty="0" err="1" smtClean="0">
                <a:latin typeface="Georgia" panose="02040502050405020303" pitchFamily="18" charset="0"/>
              </a:rPr>
              <a:t>hintergrund</a:t>
            </a:r>
            <a:r>
              <a:rPr lang="de-DE" sz="1300" dirty="0" smtClean="0">
                <a:latin typeface="Georgia" panose="02040502050405020303" pitchFamily="18" charset="0"/>
              </a:rPr>
              <a:t>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oben sengen sie : ein </a:t>
            </a:r>
            <a:r>
              <a:rPr lang="de-DE" sz="1300" dirty="0" err="1" smtClean="0">
                <a:latin typeface="Georgia" panose="02040502050405020303" pitchFamily="18" charset="0"/>
              </a:rPr>
              <a:t>schwein</a:t>
            </a:r>
            <a:r>
              <a:rPr lang="de-DE" sz="1300" dirty="0" smtClean="0">
                <a:latin typeface="Georgia" panose="02040502050405020303" pitchFamily="18" charset="0"/>
              </a:rPr>
              <a:t> : wind fährt : in das </a:t>
            </a:r>
            <a:r>
              <a:rPr lang="de-DE" sz="1300" dirty="0" err="1" smtClean="0">
                <a:latin typeface="Georgia" panose="02040502050405020303" pitchFamily="18" charset="0"/>
              </a:rPr>
              <a:t>bündel</a:t>
            </a:r>
            <a:r>
              <a:rPr lang="de-DE" sz="1300" dirty="0" smtClean="0">
                <a:latin typeface="Georgia" panose="02040502050405020303" pitchFamily="18" charset="0"/>
              </a:rPr>
              <a:t> : </a:t>
            </a:r>
            <a:r>
              <a:rPr lang="de-DE" sz="1300" dirty="0" err="1" smtClean="0">
                <a:latin typeface="Georgia" panose="02040502050405020303" pitchFamily="18" charset="0"/>
              </a:rPr>
              <a:t>str</a:t>
            </a:r>
            <a:r>
              <a:rPr lang="de-DE" sz="1300" dirty="0" smtClean="0">
                <a:latin typeface="Georgia" panose="02040502050405020303" pitchFamily="18" charset="0"/>
              </a:rPr>
              <a:t> : oh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daran : wärmt : sich : auch das </a:t>
            </a:r>
            <a:r>
              <a:rPr lang="de-DE" sz="1300" dirty="0" err="1" smtClean="0">
                <a:latin typeface="Georgia" panose="02040502050405020303" pitchFamily="18" charset="0"/>
              </a:rPr>
              <a:t>kind</a:t>
            </a:r>
            <a:r>
              <a:rPr lang="de-DE" sz="1300" dirty="0" smtClean="0">
                <a:latin typeface="Georgia" panose="02040502050405020303" pitchFamily="18" charset="0"/>
              </a:rPr>
              <a:t> : seine </a:t>
            </a:r>
            <a:r>
              <a:rPr lang="de-DE" sz="1300" dirty="0" err="1" smtClean="0">
                <a:latin typeface="Georgia" panose="02040502050405020303" pitchFamily="18" charset="0"/>
              </a:rPr>
              <a:t>borsten</a:t>
            </a:r>
            <a:r>
              <a:rPr lang="de-DE" sz="1300" dirty="0" smtClean="0">
                <a:latin typeface="Georgia" panose="02040502050405020303" pitchFamily="18" charset="0"/>
              </a:rPr>
              <a:t> : schmelzen ein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an der </a:t>
            </a:r>
            <a:r>
              <a:rPr lang="de-DE" sz="1300" dirty="0" err="1" smtClean="0">
                <a:latin typeface="Georgia" panose="02040502050405020303" pitchFamily="18" charset="0"/>
              </a:rPr>
              <a:t>mühle</a:t>
            </a:r>
            <a:r>
              <a:rPr lang="de-DE" sz="1300" dirty="0" smtClean="0">
                <a:latin typeface="Georgia" panose="02040502050405020303" pitchFamily="18" charset="0"/>
              </a:rPr>
              <a:t> : steht : das </a:t>
            </a:r>
            <a:r>
              <a:rPr lang="de-DE" sz="1300" dirty="0" err="1" smtClean="0">
                <a:latin typeface="Georgia" panose="02040502050405020303" pitchFamily="18" charset="0"/>
              </a:rPr>
              <a:t>rad</a:t>
            </a:r>
            <a:r>
              <a:rPr lang="de-DE" sz="1300" dirty="0" smtClean="0">
                <a:latin typeface="Georgia" panose="02040502050405020303" pitchFamily="18" charset="0"/>
              </a:rPr>
              <a:t> : kälte : starr von : zart : e : n : zähne : n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auch : die </a:t>
            </a:r>
            <a:r>
              <a:rPr lang="de-DE" sz="1300" dirty="0" err="1" smtClean="0">
                <a:latin typeface="Georgia" panose="02040502050405020303" pitchFamily="18" charset="0"/>
              </a:rPr>
              <a:t>frauen</a:t>
            </a:r>
            <a:r>
              <a:rPr lang="de-DE" sz="1300" dirty="0" smtClean="0">
                <a:latin typeface="Georgia" panose="02040502050405020303" pitchFamily="18" charset="0"/>
              </a:rPr>
              <a:t> : kehren heim : auf dem schlitten : an der leine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 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zieht : die eine : ihre </a:t>
            </a:r>
            <a:r>
              <a:rPr lang="de-DE" sz="1300" dirty="0" err="1" smtClean="0">
                <a:latin typeface="Georgia" panose="02040502050405020303" pitchFamily="18" charset="0"/>
              </a:rPr>
              <a:t>mutter</a:t>
            </a:r>
            <a:r>
              <a:rPr lang="de-DE" sz="1300" dirty="0" smtClean="0">
                <a:latin typeface="Georgia" panose="02040502050405020303" pitchFamily="18" charset="0"/>
              </a:rPr>
              <a:t> : auf dem </a:t>
            </a:r>
            <a:r>
              <a:rPr lang="de-DE" sz="1300" dirty="0" err="1" smtClean="0">
                <a:latin typeface="Georgia" panose="02040502050405020303" pitchFamily="18" charset="0"/>
              </a:rPr>
              <a:t>eis</a:t>
            </a:r>
            <a:r>
              <a:rPr lang="de-DE" sz="1300" dirty="0" smtClean="0">
                <a:latin typeface="Georgia" panose="02040502050405020303" pitchFamily="18" charset="0"/>
              </a:rPr>
              <a:t> : am </a:t>
            </a:r>
            <a:r>
              <a:rPr lang="de-DE" sz="1300" dirty="0" err="1" smtClean="0">
                <a:latin typeface="Georgia" panose="02040502050405020303" pitchFamily="18" charset="0"/>
              </a:rPr>
              <a:t>mann</a:t>
            </a:r>
            <a:r>
              <a:rPr lang="de-DE" sz="1300" dirty="0" smtClean="0">
                <a:latin typeface="Georgia" panose="02040502050405020303" pitchFamily="18" charset="0"/>
              </a:rPr>
              <a:t> : vorbei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r>
              <a:rPr lang="de-DE" sz="1300" dirty="0" smtClean="0">
                <a:latin typeface="Georgia" panose="02040502050405020303" pitchFamily="18" charset="0"/>
              </a:rPr>
              <a:t>der : am </a:t>
            </a:r>
            <a:r>
              <a:rPr lang="de-DE" sz="1300" dirty="0" err="1" smtClean="0">
                <a:latin typeface="Georgia" panose="02040502050405020303" pitchFamily="18" charset="0"/>
              </a:rPr>
              <a:t>ufer</a:t>
            </a:r>
            <a:r>
              <a:rPr lang="de-DE" sz="1300" dirty="0" smtClean="0">
                <a:latin typeface="Georgia" panose="02040502050405020303" pitchFamily="18" charset="0"/>
              </a:rPr>
              <a:t> : aus dem baum : seinen zweig : bricht :</a:t>
            </a:r>
            <a:r>
              <a:rPr lang="cs-CZ" sz="1300" dirty="0" smtClean="0">
                <a:latin typeface="Georgia" panose="02040502050405020303" pitchFamily="18" charset="0"/>
              </a:rPr>
              <a:t/>
            </a:r>
            <a:br>
              <a:rPr lang="cs-CZ" sz="1300" dirty="0" smtClean="0">
                <a:latin typeface="Georgia" panose="02040502050405020303" pitchFamily="18" charset="0"/>
              </a:rPr>
            </a:br>
            <a:endParaRPr lang="cs-CZ" sz="1300" dirty="0">
              <a:latin typeface="Georgia" panose="02040502050405020303" pitchFamily="18" charset="0"/>
            </a:endParaRPr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323528" y="44624"/>
            <a:ext cx="8280920" cy="6840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>
                <a:latin typeface="Georgia" panose="02040502050405020303" pitchFamily="18" charset="0"/>
              </a:rPr>
              <a:t>hungrig sind sie : glaube ich : die : sie tragen : was sie haben : einen fuchs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geholt : zu sich : ihren toten : </a:t>
            </a:r>
            <a:r>
              <a:rPr lang="de-DE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essen will ich : fressen </a:t>
            </a:r>
            <a:r>
              <a:rPr lang="de-DE" sz="1600" dirty="0" smtClean="0">
                <a:latin typeface="Georgia" panose="02040502050405020303" pitchFamily="18" charset="0"/>
              </a:rPr>
              <a:t>: </a:t>
            </a:r>
            <a:r>
              <a:rPr lang="de-DE" sz="1600" dirty="0" err="1" smtClean="0">
                <a:latin typeface="Georgia" panose="02040502050405020303" pitchFamily="18" charset="0"/>
              </a:rPr>
              <a:t>fleisch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wärmt mich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den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jägern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ihren </a:t>
            </a:r>
            <a:r>
              <a:rPr lang="de-DE" sz="1600" dirty="0" err="1" smtClean="0">
                <a:latin typeface="Georgia" panose="02040502050405020303" pitchFamily="18" charset="0"/>
              </a:rPr>
              <a:t>hunden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folge ich </a:t>
            </a:r>
            <a:r>
              <a:rPr lang="de-DE" sz="1600" dirty="0" smtClean="0">
                <a:latin typeface="Georgia" panose="02040502050405020303" pitchFamily="18" charset="0"/>
              </a:rPr>
              <a:t>: auf der alten : spur : sie wittern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nur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den rücken : sehe ich </a:t>
            </a:r>
            <a:r>
              <a:rPr lang="de-DE" sz="1600" dirty="0" smtClean="0">
                <a:latin typeface="Georgia" panose="02040502050405020303" pitchFamily="18" charset="0"/>
              </a:rPr>
              <a:t>: die </a:t>
            </a:r>
            <a:r>
              <a:rPr lang="de-DE" sz="1600" dirty="0" err="1" smtClean="0">
                <a:latin typeface="Georgia" panose="02040502050405020303" pitchFamily="18" charset="0"/>
              </a:rPr>
              <a:t>gesichter</a:t>
            </a:r>
            <a:r>
              <a:rPr lang="de-DE" sz="1600" dirty="0" smtClean="0">
                <a:latin typeface="Georgia" panose="02040502050405020303" pitchFamily="18" charset="0"/>
              </a:rPr>
              <a:t> : schlägt der wind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mich :</a:t>
            </a: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von : den ästen : löst er </a:t>
            </a:r>
            <a:r>
              <a:rPr lang="de-DE" sz="1600" dirty="0" smtClean="0">
                <a:latin typeface="Georgia" panose="02040502050405020303" pitchFamily="18" charset="0"/>
              </a:rPr>
              <a:t>: endlich : zart : e : </a:t>
            </a:r>
            <a:r>
              <a:rPr lang="de-DE" sz="1600" dirty="0" err="1" smtClean="0">
                <a:latin typeface="Georgia" panose="02040502050405020303" pitchFamily="18" charset="0"/>
              </a:rPr>
              <a:t>scherben</a:t>
            </a:r>
            <a:r>
              <a:rPr lang="de-DE" sz="1600" dirty="0" smtClean="0">
                <a:latin typeface="Georgia" panose="02040502050405020303" pitchFamily="18" charset="0"/>
              </a:rPr>
              <a:t> : bricht : der wind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von den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hunden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: sieht mich einer </a:t>
            </a:r>
            <a:r>
              <a:rPr lang="de-DE" sz="1600" dirty="0" smtClean="0">
                <a:latin typeface="Georgia" panose="02040502050405020303" pitchFamily="18" charset="0"/>
              </a:rPr>
              <a:t>: rat : los : an : er : kennt mich nicht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aus dem baum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mein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vogel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: blick </a:t>
            </a:r>
            <a:r>
              <a:rPr lang="de-DE" sz="1600" dirty="0" smtClean="0">
                <a:latin typeface="Georgia" panose="02040502050405020303" pitchFamily="18" charset="0"/>
              </a:rPr>
              <a:t>: schwarz : die </a:t>
            </a:r>
            <a:r>
              <a:rPr lang="de-DE" sz="1600" dirty="0" err="1" smtClean="0">
                <a:latin typeface="Georgia" panose="02040502050405020303" pitchFamily="18" charset="0"/>
              </a:rPr>
              <a:t>stare</a:t>
            </a:r>
            <a:r>
              <a:rPr lang="de-DE" sz="1600" dirty="0" smtClean="0">
                <a:latin typeface="Georgia" panose="02040502050405020303" pitchFamily="18" charset="0"/>
              </a:rPr>
              <a:t> : harren aus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auf : den ästen : in der höhe : hocken sie : </a:t>
            </a:r>
            <a:r>
              <a:rPr lang="de-DE" sz="1600" dirty="0" err="1" smtClean="0">
                <a:latin typeface="Georgia" panose="02040502050405020303" pitchFamily="18" charset="0"/>
              </a:rPr>
              <a:t>ge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dirty="0" err="1" smtClean="0">
                <a:latin typeface="Georgia" panose="02040502050405020303" pitchFamily="18" charset="0"/>
              </a:rPr>
              <a:t>faẞt</a:t>
            </a:r>
            <a:r>
              <a:rPr lang="de-DE" sz="1600" dirty="0" smtClean="0">
                <a:latin typeface="Georgia" panose="02040502050405020303" pitchFamily="18" charset="0"/>
              </a:rPr>
              <a:t> : wie ich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über : blick : e : n : das gelänge : mit dem </a:t>
            </a:r>
            <a:r>
              <a:rPr lang="de-DE" sz="1600" dirty="0" err="1" smtClean="0">
                <a:latin typeface="Georgia" panose="02040502050405020303" pitchFamily="18" charset="0"/>
              </a:rPr>
              <a:t>himmel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dirty="0" err="1" smtClean="0">
                <a:latin typeface="Georgia" panose="02040502050405020303" pitchFamily="18" charset="0"/>
              </a:rPr>
              <a:t>wasser</a:t>
            </a:r>
            <a:r>
              <a:rPr lang="de-DE" sz="1600" dirty="0" smtClean="0">
                <a:latin typeface="Georgia" panose="02040502050405020303" pitchFamily="18" charset="0"/>
              </a:rPr>
              <a:t> : tief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trüb : im </a:t>
            </a:r>
            <a:r>
              <a:rPr lang="de-DE" sz="1600" dirty="0" err="1" smtClean="0">
                <a:latin typeface="Georgia" panose="02040502050405020303" pitchFamily="18" charset="0"/>
              </a:rPr>
              <a:t>winter</a:t>
            </a:r>
            <a:r>
              <a:rPr lang="de-DE" sz="1600" dirty="0" smtClean="0">
                <a:latin typeface="Georgia" panose="02040502050405020303" pitchFamily="18" charset="0"/>
              </a:rPr>
              <a:t> : ein : gefroren : eine decke : grünes tief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in der </a:t>
            </a:r>
            <a:r>
              <a:rPr lang="de-DE" sz="1600" dirty="0" err="1" smtClean="0">
                <a:latin typeface="Georgia" panose="02040502050405020303" pitchFamily="18" charset="0"/>
              </a:rPr>
              <a:t>luft</a:t>
            </a:r>
            <a:r>
              <a:rPr lang="de-DE" sz="1600" dirty="0" smtClean="0">
                <a:latin typeface="Georgia" panose="02040502050405020303" pitchFamily="18" charset="0"/>
              </a:rPr>
              <a:t> : ein kreuz : im </a:t>
            </a:r>
            <a:r>
              <a:rPr lang="de-DE" sz="1600" dirty="0" err="1" smtClean="0">
                <a:latin typeface="Georgia" panose="02040502050405020303" pitchFamily="18" charset="0"/>
              </a:rPr>
              <a:t>flug</a:t>
            </a:r>
            <a:r>
              <a:rPr lang="de-DE" sz="1600" dirty="0" smtClean="0">
                <a:latin typeface="Georgia" panose="02040502050405020303" pitchFamily="18" charset="0"/>
              </a:rPr>
              <a:t> : </a:t>
            </a:r>
            <a:r>
              <a:rPr lang="de-DE" sz="1600" dirty="0">
                <a:latin typeface="Georgia" panose="02040502050405020303" pitchFamily="18" charset="0"/>
              </a:rPr>
              <a:t>hat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die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elster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>
                <a:latin typeface="Georgia" panose="02040502050405020303" pitchFamily="18" charset="0"/>
              </a:rPr>
              <a:t>: aus : gespreizt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err="1" smtClean="0">
                <a:latin typeface="Georgia" panose="02040502050405020303" pitchFamily="18" charset="0"/>
              </a:rPr>
              <a:t>luft</a:t>
            </a:r>
            <a:r>
              <a:rPr lang="de-DE" sz="1600" dirty="0" smtClean="0">
                <a:latin typeface="Georgia" panose="02040502050405020303" pitchFamily="18" charset="0"/>
              </a:rPr>
              <a:t> : leer ist : der kalte raum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unter ihr : e : n :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flügel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: </a:t>
            </a:r>
            <a:r>
              <a:rPr lang="de-DE" sz="1600" dirty="0" err="1" smtClean="0">
                <a:latin typeface="Georgia" panose="02040502050405020303" pitchFamily="18" charset="0"/>
              </a:rPr>
              <a:t>schläge</a:t>
            </a:r>
            <a:r>
              <a:rPr lang="de-DE" sz="1600" dirty="0" smtClean="0">
                <a:latin typeface="Georgia" panose="02040502050405020303" pitchFamily="18" charset="0"/>
              </a:rPr>
              <a:t> : n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[</a:t>
            </a:r>
            <a:r>
              <a:rPr lang="cs-CZ" sz="1600" dirty="0">
                <a:latin typeface="Georgia" panose="02040502050405020303" pitchFamily="18" charset="0"/>
              </a:rPr>
              <a:t>…</a:t>
            </a:r>
            <a:r>
              <a:rPr lang="en-US" sz="1600" dirty="0">
                <a:latin typeface="Georgia" panose="02040502050405020303" pitchFamily="18" charset="0"/>
              </a:rPr>
              <a:t>] </a:t>
            </a:r>
            <a:r>
              <a:rPr lang="de-DE" sz="1600" dirty="0" smtClean="0">
                <a:latin typeface="Georgia" panose="02040502050405020303" pitchFamily="18" charset="0"/>
              </a:rPr>
              <a:t>eine alte </a:t>
            </a:r>
            <a:r>
              <a:rPr lang="de-DE" sz="1600" dirty="0" err="1" smtClean="0">
                <a:latin typeface="Georgia" panose="02040502050405020303" pitchFamily="18" charset="0"/>
              </a:rPr>
              <a:t>tür</a:t>
            </a:r>
            <a:r>
              <a:rPr lang="de-DE" sz="1600" dirty="0" smtClean="0">
                <a:latin typeface="Georgia" panose="02040502050405020303" pitchFamily="18" charset="0"/>
              </a:rPr>
              <a:t> : im </a:t>
            </a:r>
            <a:r>
              <a:rPr lang="de-DE" sz="1600" dirty="0" err="1" smtClean="0">
                <a:latin typeface="Georgia" panose="02040502050405020303" pitchFamily="18" charset="0"/>
              </a:rPr>
              <a:t>schnee</a:t>
            </a:r>
            <a:r>
              <a:rPr lang="de-DE" sz="1600" dirty="0" smtClean="0">
                <a:latin typeface="Georgia" panose="02040502050405020303" pitchFamily="18" charset="0"/>
              </a:rPr>
              <a:t> : gibt sie nach : </a:t>
            </a:r>
            <a:r>
              <a:rPr lang="de-DE" sz="1600" dirty="0">
                <a:latin typeface="Georgia" panose="02040502050405020303" pitchFamily="18" charset="0"/>
              </a:rPr>
              <a:t>er schlägt sie : mich :</a:t>
            </a:r>
            <a:r>
              <a:rPr lang="cs-CZ" sz="1600" dirty="0">
                <a:latin typeface="Georgia" panose="02040502050405020303" pitchFamily="18" charset="0"/>
              </a:rPr>
              <a:t/>
            </a:r>
            <a:br>
              <a:rPr lang="cs-CZ" sz="1600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die </a:t>
            </a:r>
            <a:r>
              <a:rPr lang="de-DE" sz="1600" dirty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ich fliege : mein : e : n :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körper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600" dirty="0">
                <a:latin typeface="Georgia" panose="02040502050405020303" pitchFamily="18" charset="0"/>
              </a:rPr>
              <a:t>: der auch :</a:t>
            </a:r>
            <a:r>
              <a:rPr lang="de-DE" sz="16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hungrig : ist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[</a:t>
            </a:r>
            <a:r>
              <a:rPr lang="cs-CZ" sz="1600" dirty="0">
                <a:latin typeface="Georgia" panose="02040502050405020303" pitchFamily="18" charset="0"/>
              </a:rPr>
              <a:t>…</a:t>
            </a:r>
            <a:r>
              <a:rPr lang="en-US" sz="1600" dirty="0">
                <a:latin typeface="Georgia" panose="02040502050405020303" pitchFamily="18" charset="0"/>
              </a:rPr>
              <a:t>] </a:t>
            </a:r>
            <a:r>
              <a:rPr lang="cs-CZ" sz="1600" dirty="0" smtClean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auf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dem rücken : meine beute :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schaukel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: t : leicht : mit jedem : schritt :</a:t>
            </a: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uns v : er : schluck : t : der tiefe :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schnee</a:t>
            </a:r>
            <a:r>
              <a:rPr lang="de-DE" sz="1600" dirty="0" smtClean="0">
                <a:latin typeface="Georgia" panose="02040502050405020303" pitchFamily="18" charset="0"/>
              </a:rPr>
              <a:t> : eine frau steht : in der </a:t>
            </a:r>
            <a:r>
              <a:rPr lang="de-DE" sz="1600" dirty="0" err="1" smtClean="0">
                <a:latin typeface="Georgia" panose="02040502050405020303" pitchFamily="18" charset="0"/>
              </a:rPr>
              <a:t>tür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die : betrachtet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meine </a:t>
            </a:r>
            <a:r>
              <a:rPr lang="de-DE" sz="1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jäger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: gehen müde</a:t>
            </a:r>
            <a:r>
              <a:rPr lang="de-DE" sz="1600" dirty="0" smtClean="0">
                <a:latin typeface="Georgia" panose="02040502050405020303" pitchFamily="18" charset="0"/>
              </a:rPr>
              <a:t> : stumm vor : über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wind : geschützt : in ihr : er : senke : kratzen sie : am grünen : </a:t>
            </a:r>
            <a:r>
              <a:rPr lang="de-DE" sz="1600" dirty="0" err="1" smtClean="0">
                <a:latin typeface="Georgia" panose="02040502050405020303" pitchFamily="18" charset="0"/>
              </a:rPr>
              <a:t>eis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 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de-DE" sz="1600" dirty="0" smtClean="0">
                <a:latin typeface="Georgia" panose="02040502050405020303" pitchFamily="18" charset="0"/>
              </a:rPr>
              <a:t>schatten : risse : klein : er : </a:t>
            </a:r>
            <a:r>
              <a:rPr lang="de-DE" sz="1600" dirty="0" err="1" smtClean="0">
                <a:latin typeface="Georgia" panose="02040502050405020303" pitchFamily="18" charset="0"/>
              </a:rPr>
              <a:t>mensch</a:t>
            </a:r>
            <a:r>
              <a:rPr lang="de-DE" sz="1600" dirty="0" smtClean="0">
                <a:latin typeface="Georgia" panose="02040502050405020303" pitchFamily="18" charset="0"/>
              </a:rPr>
              <a:t> : en : ihr : e : </a:t>
            </a:r>
            <a:r>
              <a:rPr lang="de-DE" sz="1600" dirty="0" err="1" smtClean="0">
                <a:latin typeface="Georgia" panose="02040502050405020303" pitchFamily="18" charset="0"/>
              </a:rPr>
              <a:t>kufen</a:t>
            </a:r>
            <a:r>
              <a:rPr lang="de-DE" sz="1600" dirty="0" smtClean="0">
                <a:latin typeface="Georgia" panose="02040502050405020303" pitchFamily="18" charset="0"/>
              </a:rPr>
              <a:t> : auf dem </a:t>
            </a:r>
            <a:r>
              <a:rPr lang="de-DE" sz="1600" dirty="0" err="1" smtClean="0">
                <a:latin typeface="Georgia" panose="02040502050405020303" pitchFamily="18" charset="0"/>
              </a:rPr>
              <a:t>teich</a:t>
            </a:r>
            <a:r>
              <a:rPr lang="de-DE" sz="1600" dirty="0" smtClean="0">
                <a:latin typeface="Georgia" panose="02040502050405020303" pitchFamily="18" charset="0"/>
              </a:rPr>
              <a:t> :</a:t>
            </a:r>
            <a:r>
              <a:rPr lang="cs-CZ" sz="1600" dirty="0" smtClean="0">
                <a:latin typeface="Georgia" panose="02040502050405020303" pitchFamily="18" charset="0"/>
              </a:rPr>
              <a:t/>
            </a:r>
            <a:br>
              <a:rPr lang="cs-CZ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[</a:t>
            </a:r>
            <a:r>
              <a:rPr lang="cs-CZ" sz="1600" dirty="0">
                <a:latin typeface="Georgia" panose="02040502050405020303" pitchFamily="18" charset="0"/>
              </a:rPr>
              <a:t>…</a:t>
            </a:r>
            <a:r>
              <a:rPr lang="en-US" sz="1600" dirty="0">
                <a:latin typeface="Georgia" panose="02040502050405020303" pitchFamily="18" charset="0"/>
              </a:rPr>
              <a:t>] </a:t>
            </a:r>
            <a:r>
              <a:rPr lang="cs-CZ" sz="1600" dirty="0" smtClean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schau : </a:t>
            </a:r>
            <a:r>
              <a:rPr lang="de-DE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wir werfen keine : n : schatten </a:t>
            </a:r>
            <a:r>
              <a:rPr lang="de-DE" sz="1600" dirty="0" smtClean="0">
                <a:latin typeface="Georgia" panose="02040502050405020303" pitchFamily="18" charset="0"/>
              </a:rPr>
              <a:t>:</a:t>
            </a:r>
            <a:endParaRPr lang="cs-CZ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356992" y="878009"/>
            <a:ext cx="4536504" cy="6858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latin typeface="Georgia" panose="02040502050405020303" pitchFamily="18" charset="0"/>
              </a:rPr>
              <a:t>William </a:t>
            </a:r>
            <a:r>
              <a:rPr lang="en-US" sz="2000" b="1" dirty="0">
                <a:latin typeface="Georgia" panose="02040502050405020303" pitchFamily="18" charset="0"/>
              </a:rPr>
              <a:t>Carlos Williams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b="1" i="1" dirty="0">
                <a:latin typeface="Georgia" panose="02040502050405020303" pitchFamily="18" charset="0"/>
              </a:rPr>
              <a:t>The </a:t>
            </a:r>
            <a:r>
              <a:rPr lang="en-US" sz="2000" b="1" i="1" dirty="0" smtClean="0">
                <a:latin typeface="Georgia" panose="02040502050405020303" pitchFamily="18" charset="0"/>
              </a:rPr>
              <a:t>Hunter</a:t>
            </a:r>
            <a:r>
              <a:rPr lang="cs-CZ" sz="2000" b="1" i="1" dirty="0" smtClean="0">
                <a:latin typeface="Georgia" panose="02040502050405020303" pitchFamily="18" charset="0"/>
              </a:rPr>
              <a:t>s</a:t>
            </a:r>
            <a:r>
              <a:rPr lang="en-US" sz="2000" b="1" i="1" dirty="0" smtClean="0">
                <a:latin typeface="Georgia" panose="02040502050405020303" pitchFamily="18" charset="0"/>
              </a:rPr>
              <a:t> </a:t>
            </a:r>
            <a:r>
              <a:rPr lang="en-US" sz="2000" b="1" i="1" dirty="0">
                <a:latin typeface="Georgia" panose="02040502050405020303" pitchFamily="18" charset="0"/>
              </a:rPr>
              <a:t>in the Snow</a:t>
            </a:r>
            <a:r>
              <a:rPr lang="cs-CZ" sz="2000" b="1" i="1" dirty="0">
                <a:latin typeface="Georgia" panose="02040502050405020303" pitchFamily="18" charset="0"/>
              </a:rPr>
              <a:t> </a:t>
            </a:r>
            <a:r>
              <a:rPr lang="cs-CZ" sz="2000" b="1" dirty="0">
                <a:latin typeface="Georgia" panose="02040502050405020303" pitchFamily="18" charset="0"/>
              </a:rPr>
              <a:t>(1962)</a:t>
            </a:r>
            <a:r>
              <a:rPr lang="en-US" sz="2000" b="1" dirty="0">
                <a:latin typeface="Georgia" panose="02040502050405020303" pitchFamily="18" charset="0"/>
              </a:rPr>
              <a:t/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The </a:t>
            </a:r>
            <a:r>
              <a:rPr lang="en-US" sz="1400" dirty="0">
                <a:latin typeface="Georgia" panose="02040502050405020303" pitchFamily="18" charset="0"/>
              </a:rPr>
              <a:t>over-all picture is winter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icy mountains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in the background the return </a:t>
            </a: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/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from the hunt it is toward evening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from the left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sturdy hunters lead in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their </a:t>
            </a:r>
            <a:r>
              <a:rPr lang="en-US" sz="1400" dirty="0">
                <a:latin typeface="Georgia" panose="02040502050405020303" pitchFamily="18" charset="0"/>
              </a:rPr>
              <a:t>pack the inn-sign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hanging from a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broken hinge is a stag a crucifix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between </a:t>
            </a:r>
            <a:r>
              <a:rPr lang="en-US" sz="1400" dirty="0">
                <a:latin typeface="Georgia" panose="02040502050405020303" pitchFamily="18" charset="0"/>
              </a:rPr>
              <a:t>his antlers the cold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inn yard is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deserted but for a huge bonfire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that </a:t>
            </a:r>
            <a:r>
              <a:rPr lang="en-US" sz="1400" dirty="0">
                <a:latin typeface="Georgia" panose="02040502050405020303" pitchFamily="18" charset="0"/>
              </a:rPr>
              <a:t>flares wind-driven tended by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women who cluster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about it to the right beyond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the </a:t>
            </a:r>
            <a:r>
              <a:rPr lang="en-US" sz="1400" dirty="0">
                <a:latin typeface="Georgia" panose="02040502050405020303" pitchFamily="18" charset="0"/>
              </a:rPr>
              <a:t>hill is a pattern of skaters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Brueghel the painter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concerned with it all has chosen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cs-CZ" sz="1400" dirty="0" smtClean="0">
                <a:latin typeface="Georgia" panose="02040502050405020303" pitchFamily="18" charset="0"/>
              </a:rPr>
              <a:t/>
            </a:r>
            <a:br>
              <a:rPr lang="cs-CZ" sz="1400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a </a:t>
            </a:r>
            <a:r>
              <a:rPr lang="en-US" sz="1400" dirty="0">
                <a:latin typeface="Georgia" panose="02040502050405020303" pitchFamily="18" charset="0"/>
              </a:rPr>
              <a:t>winter-struck bush for his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foreground to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complete the picture </a:t>
            </a:r>
            <a:br>
              <a:rPr lang="en-US" sz="1400" dirty="0">
                <a:latin typeface="Georgia" panose="02040502050405020303" pitchFamily="18" charset="0"/>
              </a:rPr>
            </a:br>
            <a:endParaRPr lang="cs-CZ" sz="1400" dirty="0">
              <a:latin typeface="Georgia" panose="02040502050405020303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43608" y="864096"/>
            <a:ext cx="9073008" cy="6021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s-CZ" sz="1700" dirty="0" err="1">
                <a:latin typeface="Georgia" panose="02040502050405020303" pitchFamily="18" charset="0"/>
              </a:rPr>
              <a:t>Händl</a:t>
            </a:r>
            <a:r>
              <a:rPr lang="cs-CZ" sz="1700" dirty="0">
                <a:latin typeface="Georgia" panose="02040502050405020303" pitchFamily="18" charset="0"/>
              </a:rPr>
              <a:t> Klaus: </a:t>
            </a:r>
            <a:r>
              <a:rPr lang="en-US" sz="1700" dirty="0">
                <a:latin typeface="Georgia" panose="02040502050405020303" pitchFamily="18" charset="0"/>
              </a:rPr>
              <a:t>[</a:t>
            </a:r>
            <a:r>
              <a:rPr lang="cs-CZ" sz="1700" dirty="0">
                <a:latin typeface="Georgia" panose="02040502050405020303" pitchFamily="18" charset="0"/>
              </a:rPr>
              <a:t>Tanja</a:t>
            </a:r>
            <a:r>
              <a:rPr lang="en-US" sz="1700" dirty="0">
                <a:latin typeface="Georgia" panose="02040502050405020303" pitchFamily="18" charset="0"/>
              </a:rPr>
              <a:t>’</a:t>
            </a:r>
            <a:r>
              <a:rPr lang="cs-CZ" sz="1700" dirty="0">
                <a:latin typeface="Georgia" panose="02040502050405020303" pitchFamily="18" charset="0"/>
              </a:rPr>
              <a:t>s</a:t>
            </a:r>
            <a:r>
              <a:rPr lang="en-US" sz="1700" dirty="0">
                <a:latin typeface="Georgia" panose="02040502050405020303" pitchFamily="18" charset="0"/>
              </a:rPr>
              <a:t> part</a:t>
            </a:r>
            <a:r>
              <a:rPr lang="cs-CZ" sz="1700" dirty="0">
                <a:latin typeface="Georgia" panose="02040502050405020303" pitchFamily="18" charset="0"/>
              </a:rPr>
              <a:t> </a:t>
            </a:r>
            <a:r>
              <a:rPr lang="cs-CZ" sz="1700" dirty="0" smtClean="0">
                <a:latin typeface="Georgia" panose="02040502050405020303" pitchFamily="18" charset="0"/>
              </a:rPr>
              <a:t>in </a:t>
            </a:r>
            <a:r>
              <a:rPr lang="cs-CZ" sz="1700" i="1" dirty="0" err="1">
                <a:latin typeface="Georgia" panose="02040502050405020303" pitchFamily="18" charset="0"/>
              </a:rPr>
              <a:t>Violetter</a:t>
            </a:r>
            <a:r>
              <a:rPr lang="cs-CZ" sz="1700" i="1" dirty="0">
                <a:latin typeface="Georgia" panose="02040502050405020303" pitchFamily="18" charset="0"/>
              </a:rPr>
              <a:t> </a:t>
            </a:r>
            <a:r>
              <a:rPr lang="cs-CZ" sz="1700" i="1" dirty="0" err="1">
                <a:latin typeface="Georgia" panose="02040502050405020303" pitchFamily="18" charset="0"/>
              </a:rPr>
              <a:t>Schnee</a:t>
            </a:r>
            <a:r>
              <a:rPr lang="en-US" sz="1700" dirty="0">
                <a:latin typeface="Georgia" panose="02040502050405020303" pitchFamily="18" charset="0"/>
              </a:rPr>
              <a:t>]</a:t>
            </a:r>
            <a:r>
              <a:rPr lang="cs-CZ" sz="1700" dirty="0">
                <a:latin typeface="Georgia" panose="02040502050405020303" pitchFamily="18" charset="0"/>
              </a:rPr>
              <a:t> (</a:t>
            </a:r>
            <a:r>
              <a:rPr lang="cs-CZ" sz="1700" b="1" dirty="0">
                <a:latin typeface="Georgia" panose="02040502050405020303" pitchFamily="18" charset="0"/>
              </a:rPr>
              <a:t>2019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Ricardo </a:t>
            </a:r>
            <a:r>
              <a:rPr lang="cs-CZ" sz="1700" dirty="0" err="1">
                <a:latin typeface="Georgia" panose="02040502050405020303" pitchFamily="18" charset="0"/>
              </a:rPr>
              <a:t>Pau-Llosa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en-US" sz="1700" i="1" dirty="0">
                <a:latin typeface="Georgia" panose="02040502050405020303" pitchFamily="18" charset="0"/>
              </a:rPr>
              <a:t>Hunters in the Snow</a:t>
            </a:r>
            <a:r>
              <a:rPr lang="en-US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2008</a:t>
            </a:r>
            <a:r>
              <a:rPr lang="cs-CZ" sz="1700" dirty="0" smtClean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nl-NL" sz="1700" dirty="0">
                <a:latin typeface="Georgia" panose="02040502050405020303" pitchFamily="18" charset="0"/>
              </a:rPr>
              <a:t>Robert Anker: </a:t>
            </a:r>
            <a:r>
              <a:rPr lang="nl-NL" sz="1700" i="1" dirty="0">
                <a:latin typeface="Georgia" panose="02040502050405020303" pitchFamily="18" charset="0"/>
              </a:rPr>
              <a:t>De thuiskomst van de jagers</a:t>
            </a:r>
            <a:r>
              <a:rPr lang="nl-NL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2003</a:t>
            </a:r>
            <a:r>
              <a:rPr lang="cs-CZ" sz="1700" dirty="0" smtClean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1700" dirty="0">
                <a:latin typeface="Georgia" panose="02040502050405020303" pitchFamily="18" charset="0"/>
              </a:rPr>
              <a:t>Anne Stevenson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en-US" sz="1700" i="1" dirty="0">
                <a:latin typeface="Georgia" panose="02040502050405020303" pitchFamily="18" charset="0"/>
              </a:rPr>
              <a:t>Brueghel's Snow</a:t>
            </a:r>
            <a:r>
              <a:rPr lang="en-US" sz="1700" dirty="0">
                <a:latin typeface="Georgia" panose="02040502050405020303" pitchFamily="18" charset="0"/>
              </a:rPr>
              <a:t> (</a:t>
            </a:r>
            <a:r>
              <a:rPr lang="en-US" sz="1700" b="1" dirty="0">
                <a:latin typeface="Georgia" panose="02040502050405020303" pitchFamily="18" charset="0"/>
              </a:rPr>
              <a:t>1993</a:t>
            </a:r>
            <a:r>
              <a:rPr lang="en-US" sz="1700" dirty="0" smtClean="0">
                <a:latin typeface="Georgia" panose="02040502050405020303" pitchFamily="18" charset="0"/>
              </a:rPr>
              <a:t>)</a:t>
            </a:r>
            <a:endParaRPr lang="cs-CZ" sz="1700" dirty="0" smtClean="0">
              <a:latin typeface="Georgia" panose="02040502050405020303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Erik </a:t>
            </a:r>
            <a:r>
              <a:rPr lang="nl-NL" sz="1700" dirty="0">
                <a:latin typeface="Georgia" panose="02040502050405020303" pitchFamily="18" charset="0"/>
              </a:rPr>
              <a:t>Spinoy: </a:t>
            </a:r>
            <a:r>
              <a:rPr lang="nl-NL" sz="1700" i="1" dirty="0">
                <a:latin typeface="Georgia" panose="02040502050405020303" pitchFamily="18" charset="0"/>
              </a:rPr>
              <a:t>De jagers in de sneeuw</a:t>
            </a:r>
            <a:r>
              <a:rPr lang="nl-NL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1986</a:t>
            </a:r>
            <a:r>
              <a:rPr lang="cs-CZ" sz="1700" dirty="0" smtClean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nl-NL" sz="1700" dirty="0">
                <a:latin typeface="Georgia" panose="02040502050405020303" pitchFamily="18" charset="0"/>
              </a:rPr>
              <a:t>Marc van Alstein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nl-NL" sz="1700" i="1" dirty="0">
                <a:latin typeface="Georgia" panose="02040502050405020303" pitchFamily="18" charset="0"/>
              </a:rPr>
              <a:t>Bruegel, de jagers in de s</a:t>
            </a:r>
            <a:r>
              <a:rPr lang="nl-NL" sz="1700" dirty="0">
                <a:latin typeface="Georgia" panose="02040502050405020303" pitchFamily="18" charset="0"/>
              </a:rPr>
              <a:t>neeuw</a:t>
            </a:r>
            <a:r>
              <a:rPr lang="cs-CZ" sz="1700" dirty="0">
                <a:latin typeface="Georgia" panose="02040502050405020303" pitchFamily="18" charset="0"/>
              </a:rPr>
              <a:t> (</a:t>
            </a:r>
            <a:r>
              <a:rPr lang="cs-CZ" sz="1700" b="1" dirty="0">
                <a:latin typeface="Georgia" panose="02040502050405020303" pitchFamily="18" charset="0"/>
              </a:rPr>
              <a:t>1979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nl-NL" sz="1700" dirty="0">
                <a:latin typeface="Georgia" panose="02040502050405020303" pitchFamily="18" charset="0"/>
              </a:rPr>
              <a:t>Rutger Kopland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nl-NL" sz="1700" i="1" dirty="0">
                <a:latin typeface="Georgia" panose="02040502050405020303" pitchFamily="18" charset="0"/>
              </a:rPr>
              <a:t>Winter van Brueghel, de heuvel met de jagers</a:t>
            </a:r>
            <a:r>
              <a:rPr lang="nl-NL" sz="1700" dirty="0">
                <a:latin typeface="Georgia" panose="02040502050405020303" pitchFamily="18" charset="0"/>
              </a:rPr>
              <a:t> </a:t>
            </a:r>
            <a:r>
              <a:rPr lang="de-DE" sz="1700" dirty="0">
                <a:latin typeface="Georgia" panose="02040502050405020303" pitchFamily="18" charset="0"/>
              </a:rPr>
              <a:t>(</a:t>
            </a:r>
            <a:r>
              <a:rPr lang="de-DE" sz="1700" b="1" dirty="0">
                <a:latin typeface="Georgia" panose="02040502050405020303" pitchFamily="18" charset="0"/>
              </a:rPr>
              <a:t>19</a:t>
            </a:r>
            <a:r>
              <a:rPr lang="cs-CZ" sz="1700" b="1" dirty="0">
                <a:latin typeface="Georgia" panose="02040502050405020303" pitchFamily="18" charset="0"/>
              </a:rPr>
              <a:t>78</a:t>
            </a:r>
            <a:r>
              <a:rPr lang="de-DE" sz="1700" dirty="0">
                <a:latin typeface="Georgia" panose="02040502050405020303" pitchFamily="18" charset="0"/>
              </a:rPr>
              <a:t>)</a:t>
            </a:r>
            <a:endParaRPr lang="cs-CZ" sz="1700" dirty="0">
              <a:latin typeface="Georgia" panose="02040502050405020303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Norbert </a:t>
            </a:r>
            <a:r>
              <a:rPr lang="en-US" sz="1700" dirty="0" err="1">
                <a:latin typeface="Georgia" panose="02040502050405020303" pitchFamily="18" charset="0"/>
              </a:rPr>
              <a:t>Krapf</a:t>
            </a:r>
            <a:r>
              <a:rPr lang="en-US" sz="1700" dirty="0">
                <a:latin typeface="Georgia" panose="02040502050405020303" pitchFamily="18" charset="0"/>
              </a:rPr>
              <a:t>:</a:t>
            </a:r>
            <a:r>
              <a:rPr lang="cs-CZ" sz="1700" dirty="0">
                <a:latin typeface="Georgia" panose="02040502050405020303" pitchFamily="18" charset="0"/>
              </a:rPr>
              <a:t> </a:t>
            </a:r>
            <a:r>
              <a:rPr lang="en-US" sz="1700" i="1" dirty="0">
                <a:latin typeface="Georgia" panose="02040502050405020303" pitchFamily="18" charset="0"/>
              </a:rPr>
              <a:t>Rural Lines after Brueghel</a:t>
            </a:r>
            <a:r>
              <a:rPr lang="en-US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1974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nl-NL" sz="1700" dirty="0">
                <a:latin typeface="Georgia" panose="02040502050405020303" pitchFamily="18" charset="0"/>
              </a:rPr>
              <a:t>Pé Hawinkels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nl-NL" sz="1700" i="1" dirty="0">
                <a:latin typeface="Georgia" panose="02040502050405020303" pitchFamily="18" charset="0"/>
              </a:rPr>
              <a:t>De thuiskomst van de jagers</a:t>
            </a:r>
            <a:r>
              <a:rPr lang="nl-NL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1968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Roland </a:t>
            </a:r>
            <a:r>
              <a:rPr lang="nl-NL" sz="1700" dirty="0">
                <a:latin typeface="Georgia" panose="02040502050405020303" pitchFamily="18" charset="0"/>
              </a:rPr>
              <a:t>Jooris: </a:t>
            </a:r>
            <a:r>
              <a:rPr lang="nl-NL" sz="1700" i="1" dirty="0">
                <a:latin typeface="Georgia" panose="02040502050405020303" pitchFamily="18" charset="0"/>
              </a:rPr>
              <a:t>Brueghel</a:t>
            </a:r>
            <a:r>
              <a:rPr lang="nl-NL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1967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Sarah </a:t>
            </a:r>
            <a:r>
              <a:rPr lang="de-DE" sz="1700" dirty="0">
                <a:latin typeface="Georgia" panose="02040502050405020303" pitchFamily="18" charset="0"/>
              </a:rPr>
              <a:t>Kirsch: </a:t>
            </a:r>
            <a:r>
              <a:rPr lang="de-DE" sz="1700" i="1" dirty="0">
                <a:latin typeface="Georgia" panose="02040502050405020303" pitchFamily="18" charset="0"/>
              </a:rPr>
              <a:t>Brueghel-Bild</a:t>
            </a:r>
            <a:r>
              <a:rPr lang="de-DE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1967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1700" dirty="0">
                <a:latin typeface="Georgia" panose="02040502050405020303" pitchFamily="18" charset="0"/>
              </a:rPr>
              <a:t>William Carlos Williams: </a:t>
            </a:r>
            <a:r>
              <a:rPr lang="en-US" sz="1700" i="1" dirty="0">
                <a:latin typeface="Georgia" panose="02040502050405020303" pitchFamily="18" charset="0"/>
              </a:rPr>
              <a:t>The Hunter</a:t>
            </a:r>
            <a:r>
              <a:rPr lang="cs-CZ" sz="1700" i="1" dirty="0">
                <a:latin typeface="Georgia" panose="02040502050405020303" pitchFamily="18" charset="0"/>
              </a:rPr>
              <a:t>s</a:t>
            </a:r>
            <a:r>
              <a:rPr lang="en-US" sz="1700" i="1" dirty="0">
                <a:latin typeface="Georgia" panose="02040502050405020303" pitchFamily="18" charset="0"/>
              </a:rPr>
              <a:t> in the Snow</a:t>
            </a:r>
            <a:r>
              <a:rPr lang="cs-CZ" sz="1700" i="1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1962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GB" sz="1700" dirty="0">
                <a:latin typeface="Georgia" panose="02040502050405020303" pitchFamily="18" charset="0"/>
              </a:rPr>
              <a:t>Joseph Langland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en-GB" sz="1700" i="1" dirty="0">
                <a:latin typeface="Georgia" panose="02040502050405020303" pitchFamily="18" charset="0"/>
              </a:rPr>
              <a:t>Hunters in the Snow: Brueghel</a:t>
            </a:r>
            <a:r>
              <a:rPr lang="cs-CZ" sz="1700" dirty="0">
                <a:latin typeface="Georgia" panose="02040502050405020303" pitchFamily="18" charset="0"/>
              </a:rPr>
              <a:t> </a:t>
            </a:r>
            <a:r>
              <a:rPr lang="en-GB" sz="1700" dirty="0">
                <a:latin typeface="Georgia" panose="02040502050405020303" pitchFamily="18" charset="0"/>
              </a:rPr>
              <a:t>(</a:t>
            </a:r>
            <a:r>
              <a:rPr lang="en-GB" sz="1700" b="1" dirty="0">
                <a:latin typeface="Georgia" panose="02040502050405020303" pitchFamily="18" charset="0"/>
              </a:rPr>
              <a:t>1956</a:t>
            </a:r>
            <a:r>
              <a:rPr lang="en-GB" sz="1700" dirty="0">
                <a:latin typeface="Georgia" panose="02040502050405020303" pitchFamily="18" charset="0"/>
              </a:rPr>
              <a:t>)</a:t>
            </a:r>
            <a:endParaRPr lang="cs-CZ" sz="1700" dirty="0">
              <a:latin typeface="Georgia" panose="02040502050405020303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700" dirty="0">
                <a:latin typeface="Georgia" panose="02040502050405020303" pitchFamily="18" charset="0"/>
              </a:rPr>
              <a:t>John Berryman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en-GB" sz="1700" i="1" dirty="0">
                <a:latin typeface="Georgia" panose="02040502050405020303" pitchFamily="18" charset="0"/>
              </a:rPr>
              <a:t>Winter Landscape</a:t>
            </a:r>
            <a:r>
              <a:rPr lang="en-GB" sz="1700" dirty="0">
                <a:latin typeface="Georgia" panose="02040502050405020303" pitchFamily="18" charset="0"/>
              </a:rPr>
              <a:t> (</a:t>
            </a:r>
            <a:r>
              <a:rPr lang="en-GB" sz="1700" b="1" dirty="0">
                <a:latin typeface="Georgia" panose="02040502050405020303" pitchFamily="18" charset="0"/>
              </a:rPr>
              <a:t>1940</a:t>
            </a:r>
            <a:r>
              <a:rPr lang="en-GB" sz="1700" dirty="0">
                <a:latin typeface="Georgia" panose="02040502050405020303" pitchFamily="18" charset="0"/>
              </a:rPr>
              <a:t>)</a:t>
            </a:r>
            <a:endParaRPr lang="cs-CZ" sz="1700" dirty="0">
              <a:latin typeface="Georgia" panose="02040502050405020303" pitchFamily="18" charset="0"/>
            </a:endParaRPr>
          </a:p>
          <a:p>
            <a:pPr algn="l">
              <a:lnSpc>
                <a:spcPct val="150000"/>
              </a:lnSpc>
            </a:pPr>
            <a:r>
              <a:rPr lang="cs-CZ" sz="1700" dirty="0">
                <a:latin typeface="Georgia" panose="02040502050405020303" pitchFamily="18" charset="0"/>
              </a:rPr>
              <a:t>Rudolf Otto </a:t>
            </a:r>
            <a:r>
              <a:rPr lang="de-DE" sz="1700" dirty="0" err="1">
                <a:latin typeface="Georgia" panose="02040502050405020303" pitchFamily="18" charset="0"/>
              </a:rPr>
              <a:t>Wiemer</a:t>
            </a:r>
            <a:r>
              <a:rPr lang="de-DE" sz="1700" dirty="0">
                <a:latin typeface="Georgia" panose="02040502050405020303" pitchFamily="18" charset="0"/>
              </a:rPr>
              <a:t>: </a:t>
            </a:r>
            <a:r>
              <a:rPr lang="de-DE" sz="1700" i="1" dirty="0">
                <a:latin typeface="Georgia" panose="02040502050405020303" pitchFamily="18" charset="0"/>
              </a:rPr>
              <a:t>Pieter Brueghel: Jäger im Schnee</a:t>
            </a:r>
            <a:r>
              <a:rPr lang="de-DE" sz="1700" dirty="0">
                <a:latin typeface="Georgia" panose="02040502050405020303" pitchFamily="18" charset="0"/>
              </a:rPr>
              <a:t> </a:t>
            </a:r>
            <a:r>
              <a:rPr lang="cs-CZ" sz="1700" dirty="0">
                <a:latin typeface="Georgia" panose="02040502050405020303" pitchFamily="18" charset="0"/>
              </a:rPr>
              <a:t>(</a:t>
            </a:r>
            <a:r>
              <a:rPr lang="cs-CZ" sz="1700" b="1" dirty="0">
                <a:latin typeface="Georgia" panose="02040502050405020303" pitchFamily="18" charset="0"/>
              </a:rPr>
              <a:t>1932</a:t>
            </a:r>
            <a:r>
              <a:rPr lang="cs-CZ" sz="1700" dirty="0">
                <a:latin typeface="Georgia" panose="02040502050405020303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de-DE" sz="1700" dirty="0" smtClean="0">
                <a:latin typeface="Georgia" panose="02040502050405020303" pitchFamily="18" charset="0"/>
              </a:rPr>
              <a:t>Walter </a:t>
            </a:r>
            <a:r>
              <a:rPr lang="de-DE" sz="1700" dirty="0">
                <a:latin typeface="Georgia" panose="02040502050405020303" pitchFamily="18" charset="0"/>
              </a:rPr>
              <a:t>de la Mare</a:t>
            </a:r>
            <a:r>
              <a:rPr lang="cs-CZ" sz="1700" dirty="0">
                <a:latin typeface="Georgia" panose="02040502050405020303" pitchFamily="18" charset="0"/>
              </a:rPr>
              <a:t>: </a:t>
            </a:r>
            <a:r>
              <a:rPr lang="de-DE" sz="1700" i="1" dirty="0" err="1">
                <a:latin typeface="Georgia" panose="02040502050405020303" pitchFamily="18" charset="0"/>
              </a:rPr>
              <a:t>Brueghel's</a:t>
            </a:r>
            <a:r>
              <a:rPr lang="de-DE" sz="1700" i="1" dirty="0">
                <a:latin typeface="Georgia" panose="02040502050405020303" pitchFamily="18" charset="0"/>
              </a:rPr>
              <a:t> Winter</a:t>
            </a:r>
            <a:r>
              <a:rPr lang="cs-CZ" sz="1700" dirty="0">
                <a:latin typeface="Georgia" panose="02040502050405020303" pitchFamily="18" charset="0"/>
              </a:rPr>
              <a:t> (</a:t>
            </a:r>
            <a:r>
              <a:rPr lang="cs-CZ" sz="1700" b="1" dirty="0">
                <a:latin typeface="Georgia" panose="02040502050405020303" pitchFamily="18" charset="0"/>
              </a:rPr>
              <a:t>1912</a:t>
            </a:r>
            <a:r>
              <a:rPr lang="cs-CZ" sz="1700" dirty="0" smtClean="0">
                <a:latin typeface="Georgia" panose="02040502050405020303" pitchFamily="18" charset="0"/>
              </a:rPr>
              <a:t>)</a:t>
            </a:r>
            <a:endParaRPr lang="cs-CZ" sz="1700" dirty="0">
              <a:latin typeface="Georgia" panose="02040502050405020303" pitchFamily="18" charset="0"/>
            </a:endParaRPr>
          </a:p>
          <a:p>
            <a:pPr algn="l">
              <a:lnSpc>
                <a:spcPct val="150000"/>
              </a:lnSpc>
            </a:pPr>
            <a:endParaRPr lang="cs-CZ" sz="17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107504" y="116632"/>
            <a:ext cx="8964488" cy="761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900" b="1" dirty="0" err="1" smtClean="0">
                <a:latin typeface="Georgia" panose="02040502050405020303" pitchFamily="18" charset="0"/>
              </a:rPr>
              <a:t>Ekphrases</a:t>
            </a:r>
            <a:r>
              <a:rPr lang="cs-CZ" sz="1900" b="1" dirty="0" smtClean="0">
                <a:latin typeface="Georgia" panose="02040502050405020303" pitchFamily="18" charset="0"/>
              </a:rPr>
              <a:t> </a:t>
            </a:r>
            <a:r>
              <a:rPr lang="en-US" sz="1900" b="1" dirty="0" smtClean="0">
                <a:latin typeface="Georgia" panose="02040502050405020303" pitchFamily="18" charset="0"/>
              </a:rPr>
              <a:t>for</a:t>
            </a:r>
            <a:r>
              <a:rPr lang="cs-CZ" sz="1900" b="1" dirty="0" smtClean="0">
                <a:latin typeface="Georgia" panose="02040502050405020303" pitchFamily="18" charset="0"/>
              </a:rPr>
              <a:t> </a:t>
            </a:r>
            <a:r>
              <a:rPr lang="cs-CZ" sz="1900" b="1" dirty="0" err="1" smtClean="0">
                <a:latin typeface="Georgia" panose="02040502050405020303" pitchFamily="18" charset="0"/>
              </a:rPr>
              <a:t>Brueghel</a:t>
            </a:r>
            <a:r>
              <a:rPr lang="en-US" sz="1900" b="1" dirty="0" smtClean="0">
                <a:latin typeface="Georgia" panose="02040502050405020303" pitchFamily="18" charset="0"/>
              </a:rPr>
              <a:t>’</a:t>
            </a:r>
            <a:r>
              <a:rPr lang="cs-CZ" sz="1900" b="1" dirty="0" smtClean="0">
                <a:latin typeface="Georgia" panose="02040502050405020303" pitchFamily="18" charset="0"/>
              </a:rPr>
              <a:t>s </a:t>
            </a:r>
            <a:r>
              <a:rPr lang="cs-CZ" sz="1900" b="1" i="1" dirty="0" err="1" smtClean="0">
                <a:latin typeface="Georgia" panose="02040502050405020303" pitchFamily="18" charset="0"/>
              </a:rPr>
              <a:t>Hunters</a:t>
            </a:r>
            <a:r>
              <a:rPr lang="cs-CZ" sz="1900" b="1" i="1" dirty="0" smtClean="0">
                <a:latin typeface="Georgia" panose="02040502050405020303" pitchFamily="18" charset="0"/>
              </a:rPr>
              <a:t> in </a:t>
            </a:r>
            <a:r>
              <a:rPr lang="cs-CZ" sz="1900" b="1" i="1" dirty="0" err="1" smtClean="0">
                <a:latin typeface="Georgia" panose="02040502050405020303" pitchFamily="18" charset="0"/>
              </a:rPr>
              <a:t>the</a:t>
            </a:r>
            <a:r>
              <a:rPr lang="cs-CZ" sz="1900" b="1" i="1" dirty="0" smtClean="0">
                <a:latin typeface="Georgia" panose="02040502050405020303" pitchFamily="18" charset="0"/>
              </a:rPr>
              <a:t> </a:t>
            </a:r>
            <a:r>
              <a:rPr lang="cs-CZ" sz="1900" b="1" i="1" dirty="0" err="1" smtClean="0">
                <a:latin typeface="Georgia" panose="02040502050405020303" pitchFamily="18" charset="0"/>
              </a:rPr>
              <a:t>Snow</a:t>
            </a:r>
            <a:r>
              <a:rPr lang="cs-CZ" sz="1900" b="1" dirty="0" smtClean="0">
                <a:latin typeface="Georgia" panose="02040502050405020303" pitchFamily="18" charset="0"/>
              </a:rPr>
              <a:t> in </a:t>
            </a:r>
            <a:r>
              <a:rPr lang="cs-CZ" sz="1900" b="1" dirty="0" err="1" smtClean="0">
                <a:latin typeface="Georgia" panose="02040502050405020303" pitchFamily="18" charset="0"/>
              </a:rPr>
              <a:t>the</a:t>
            </a:r>
            <a:r>
              <a:rPr lang="cs-CZ" sz="1900" b="1" dirty="0" smtClean="0">
                <a:latin typeface="Georgia" panose="02040502050405020303" pitchFamily="18" charset="0"/>
              </a:rPr>
              <a:t> 20–21</a:t>
            </a:r>
            <a:r>
              <a:rPr lang="cs-CZ" sz="1800" b="1" baseline="30000" dirty="0" smtClean="0">
                <a:latin typeface="Georgia" panose="02040502050405020303" pitchFamily="18" charset="0"/>
              </a:rPr>
              <a:t>th</a:t>
            </a:r>
            <a:r>
              <a:rPr lang="cs-CZ" sz="1900" b="1" dirty="0" smtClean="0">
                <a:latin typeface="Georgia" panose="02040502050405020303" pitchFamily="18" charset="0"/>
              </a:rPr>
              <a:t> </a:t>
            </a:r>
            <a:r>
              <a:rPr lang="cs-CZ" sz="1900" b="1" dirty="0" err="1" smtClean="0">
                <a:latin typeface="Georgia" panose="02040502050405020303" pitchFamily="18" charset="0"/>
              </a:rPr>
              <a:t>century</a:t>
            </a:r>
            <a:endParaRPr lang="cs-CZ" sz="19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53336"/>
            <a:ext cx="8229600" cy="4093915"/>
          </a:xfrm>
        </p:spPr>
        <p:txBody>
          <a:bodyPr>
            <a:normAutofit/>
          </a:bodyPr>
          <a:lstStyle/>
          <a:p>
            <a:r>
              <a:rPr lang="cs-CZ" sz="2200" dirty="0"/>
              <a:t>https://www.bruegel2018.at</a:t>
            </a:r>
          </a:p>
        </p:txBody>
      </p:sp>
      <p:pic>
        <p:nvPicPr>
          <p:cNvPr id="13314" name="Picture 2" descr="C:\Users\Stana Fedrova\Desktop\Nová složka (2)\Kat_78_GG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5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16" y="6332371"/>
            <a:ext cx="89401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Garamond" panose="02020404030301010803" pitchFamily="18" charset="0"/>
                <a:hlinkClick r:id="rId2"/>
              </a:rPr>
              <a:t>https://</a:t>
            </a:r>
            <a:r>
              <a:rPr lang="cs-CZ" sz="2200" dirty="0" smtClean="0">
                <a:latin typeface="Garamond" panose="02020404030301010803" pitchFamily="18" charset="0"/>
                <a:hlinkClick r:id="rId2"/>
              </a:rPr>
              <a:t>munispace.muni.cz/library/catalog/book/2112</a:t>
            </a:r>
            <a:r>
              <a:rPr lang="cs-CZ" sz="2200" dirty="0" smtClean="0">
                <a:latin typeface="Garamond" panose="02020404030301010803" pitchFamily="18" charset="0"/>
              </a:rPr>
              <a:t> </a:t>
            </a:r>
            <a:endParaRPr lang="cs-CZ" sz="22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Stana Fedrova\Desktop\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4" y="0"/>
            <a:ext cx="4468093" cy="63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0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908720"/>
            <a:ext cx="691276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Garamond" panose="02020404030301010803" pitchFamily="18" charset="0"/>
              </a:rPr>
              <a:t>Emma </a:t>
            </a:r>
            <a:r>
              <a:rPr lang="cs-CZ" sz="2600" dirty="0" err="1" smtClean="0">
                <a:latin typeface="Garamond" panose="02020404030301010803" pitchFamily="18" charset="0"/>
              </a:rPr>
              <a:t>Tornborg</a:t>
            </a:r>
            <a:r>
              <a:rPr lang="cs-CZ" sz="2600" dirty="0" smtClean="0">
                <a:latin typeface="Garamond" panose="02020404030301010803" pitchFamily="18" charset="0"/>
              </a:rPr>
              <a:t>: To podstatné je čas: temporální transformace v </a:t>
            </a:r>
            <a:r>
              <a:rPr lang="cs-CZ" sz="2600" dirty="0" err="1" smtClean="0">
                <a:latin typeface="Garamond" panose="02020404030301010803" pitchFamily="18" charset="0"/>
              </a:rPr>
              <a:t>ekfrázi</a:t>
            </a:r>
            <a:r>
              <a:rPr lang="cs-CZ" sz="2600" dirty="0" smtClean="0">
                <a:latin typeface="Garamond" panose="02020404030301010803" pitchFamily="18" charset="0"/>
              </a:rPr>
              <a:t>, in: A. Jedličková: </a:t>
            </a:r>
            <a:r>
              <a:rPr lang="cs-CZ" sz="2600" i="1" dirty="0" smtClean="0">
                <a:latin typeface="Garamond" panose="02020404030301010803" pitchFamily="18" charset="0"/>
              </a:rPr>
              <a:t>O popisu</a:t>
            </a:r>
            <a:r>
              <a:rPr lang="cs-CZ" sz="2600" dirty="0" smtClean="0">
                <a:latin typeface="Garamond" panose="02020404030301010803" pitchFamily="18" charset="0"/>
              </a:rPr>
              <a:t>, 2014</a:t>
            </a:r>
          </a:p>
          <a:p>
            <a:pPr marL="0" indent="0">
              <a:buNone/>
            </a:pPr>
            <a:endParaRPr lang="cs-CZ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600" dirty="0">
                <a:latin typeface="Garamond" panose="02020404030301010803" pitchFamily="18" charset="0"/>
                <a:hlinkClick r:id="rId2"/>
              </a:rPr>
              <a:t>https://</a:t>
            </a:r>
            <a:r>
              <a:rPr lang="cs-CZ" sz="2600" dirty="0" smtClean="0">
                <a:latin typeface="Garamond" panose="02020404030301010803" pitchFamily="18" charset="0"/>
                <a:hlinkClick r:id="rId2"/>
              </a:rPr>
              <a:t>www.digitalniknihovna.cz/knav</a:t>
            </a:r>
            <a:r>
              <a:rPr lang="cs-CZ" sz="2600" dirty="0" smtClean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cs-CZ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aramond" panose="02020404030301010803" pitchFamily="18" charset="0"/>
              </a:rPr>
              <a:t>SF – AJ: </a:t>
            </a:r>
            <a:r>
              <a:rPr lang="cs-CZ" sz="2600" i="1" dirty="0" smtClean="0">
                <a:latin typeface="Garamond" panose="02020404030301010803" pitchFamily="18" charset="0"/>
              </a:rPr>
              <a:t>Viditelné popisy. Vizualita, sugestivita a </a:t>
            </a:r>
            <a:r>
              <a:rPr lang="cs-CZ" sz="2600" i="1" dirty="0" err="1" smtClean="0">
                <a:latin typeface="Garamond" panose="02020404030301010803" pitchFamily="18" charset="0"/>
              </a:rPr>
              <a:t>intermedialita</a:t>
            </a:r>
            <a:r>
              <a:rPr lang="cs-CZ" sz="2600" i="1" dirty="0" smtClean="0">
                <a:latin typeface="Garamond" panose="02020404030301010803" pitchFamily="18" charset="0"/>
              </a:rPr>
              <a:t> literární deskripce</a:t>
            </a:r>
            <a:r>
              <a:rPr lang="cs-CZ" sz="2600" dirty="0" smtClean="0">
                <a:latin typeface="Garamond" panose="02020404030301010803" pitchFamily="18" charset="0"/>
              </a:rPr>
              <a:t>, 2016</a:t>
            </a:r>
            <a:endParaRPr lang="cs-CZ" sz="26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C:\Users\Stana Fedrova\Desktop\mediu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3038"/>
            <a:ext cx="1619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na Fedrova\Desktop\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651250"/>
            <a:ext cx="1619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8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Georgia" panose="02040502050405020303" pitchFamily="18" charset="0"/>
              </a:rPr>
              <a:t>ekfráze</a:t>
            </a:r>
            <a:endParaRPr lang="cs-CZ" altLang="cs-CZ" dirty="0" smtClean="0">
              <a:latin typeface="Georgia" panose="020405020504050203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94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„verbální reprezentace vizuální reprezentace“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Takový popis, jehož </a:t>
            </a:r>
            <a:r>
              <a:rPr lang="cs-CZ" altLang="cs-CZ" sz="2000" b="1" dirty="0" smtClean="0">
                <a:latin typeface="Georgia" panose="02040502050405020303" pitchFamily="18" charset="0"/>
              </a:rPr>
              <a:t>cílem je vizualizace</a:t>
            </a:r>
            <a:r>
              <a:rPr lang="cs-CZ" altLang="cs-CZ" sz="2000" dirty="0" smtClean="0">
                <a:latin typeface="Georgia" panose="02040502050405020303" pitchFamily="18" charset="0"/>
              </a:rPr>
              <a:t>, znovu-vyvolání reprezentovaného „obrazu“ v mysli posluchače či čtenáře tak, jako by jej skutečně mohl smyslově vnímat, a to na základě živosti, přesvědčivosti, smyslové působivosti jeho popisu.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-   rétorická kategorie, obecný princip obrazivosti (filozofové, klasičtí filologové)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000" dirty="0" smtClean="0">
                <a:latin typeface="Georgia" panose="02040502050405020303" pitchFamily="18" charset="0"/>
              </a:rPr>
              <a:t>literární žánr (literární vědci)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z řeckého slovesa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ekphrasein</a:t>
            </a:r>
            <a:r>
              <a:rPr lang="cs-CZ" altLang="cs-CZ" sz="2000" dirty="0" smtClean="0">
                <a:latin typeface="Georgia" panose="02040502050405020303" pitchFamily="18" charset="0"/>
              </a:rPr>
              <a:t> (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έκφράζειν</a:t>
            </a:r>
            <a:r>
              <a:rPr lang="cs-CZ" altLang="cs-CZ" sz="2000" dirty="0" smtClean="0">
                <a:latin typeface="Georgia" panose="02040502050405020303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latin typeface="Georgia" panose="02040502050405020303" pitchFamily="18" charset="0"/>
              </a:rPr>
              <a:t>phrasein</a:t>
            </a:r>
            <a:r>
              <a:rPr lang="cs-CZ" altLang="cs-CZ" sz="2000" dirty="0" smtClean="0">
                <a:latin typeface="Georgia" panose="02040502050405020303" pitchFamily="18" charset="0"/>
              </a:rPr>
              <a:t> – neznamená pouze říkat, ale zde spíše ukázat, vyložit či ozřejmit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předpona </a:t>
            </a:r>
            <a:r>
              <a:rPr lang="cs-CZ" altLang="cs-CZ" sz="2000" i="1" dirty="0" err="1" smtClean="0">
                <a:latin typeface="Georgia" panose="02040502050405020303" pitchFamily="18" charset="0"/>
              </a:rPr>
              <a:t>ek</a:t>
            </a:r>
            <a:r>
              <a:rPr lang="cs-CZ" altLang="cs-CZ" sz="2000" i="1" dirty="0" smtClean="0">
                <a:latin typeface="Georgia" panose="02040502050405020303" pitchFamily="18" charset="0"/>
              </a:rPr>
              <a:t>-</a:t>
            </a:r>
            <a:r>
              <a:rPr lang="cs-CZ" altLang="cs-CZ" sz="2000" dirty="0" smtClean="0">
                <a:latin typeface="Georgia" panose="02040502050405020303" pitchFamily="18" charset="0"/>
              </a:rPr>
              <a:t> = z, od, ven (tj. z prvotního stavu směrem do jiného)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>
                <a:latin typeface="Georgia" panose="02040502050405020303" pitchFamily="18" charset="0"/>
              </a:rPr>
              <a:t>výklad: úplně a bezezbytku ukázat – učinit zjevným – přivést (obraz) k řeči /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völlig</a:t>
            </a:r>
            <a:r>
              <a:rPr lang="cs-CZ" altLang="cs-CZ" sz="2000" dirty="0" smtClean="0">
                <a:latin typeface="Georgia" panose="02040502050405020303" pitchFamily="18" charset="0"/>
              </a:rPr>
              <a:t>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und</a:t>
            </a:r>
            <a:r>
              <a:rPr lang="cs-CZ" altLang="cs-CZ" sz="2000" dirty="0" smtClean="0">
                <a:latin typeface="Georgia" panose="02040502050405020303" pitchFamily="18" charset="0"/>
              </a:rPr>
              <a:t>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restlos</a:t>
            </a:r>
            <a:r>
              <a:rPr lang="cs-CZ" altLang="cs-CZ" sz="2000" dirty="0" smtClean="0">
                <a:latin typeface="Georgia" panose="02040502050405020303" pitchFamily="18" charset="0"/>
              </a:rPr>
              <a:t>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deutlich</a:t>
            </a:r>
            <a:r>
              <a:rPr lang="cs-CZ" altLang="cs-CZ" sz="2000" dirty="0" smtClean="0">
                <a:latin typeface="Georgia" panose="02040502050405020303" pitchFamily="18" charset="0"/>
              </a:rPr>
              <a:t> Machen / to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speak</a:t>
            </a:r>
            <a:r>
              <a:rPr lang="cs-CZ" altLang="cs-CZ" sz="2000" dirty="0" smtClean="0">
                <a:latin typeface="Georgia" panose="02040502050405020303" pitchFamily="18" charset="0"/>
              </a:rPr>
              <a:t>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out</a:t>
            </a:r>
            <a:r>
              <a:rPr lang="cs-CZ" altLang="cs-CZ" sz="2000" dirty="0" smtClean="0">
                <a:latin typeface="Georgia" panose="02040502050405020303" pitchFamily="18" charset="0"/>
              </a:rPr>
              <a:t>, to </a:t>
            </a:r>
            <a:r>
              <a:rPr lang="cs-CZ" altLang="cs-CZ" sz="2000" dirty="0" err="1" smtClean="0">
                <a:latin typeface="Georgia" panose="02040502050405020303" pitchFamily="18" charset="0"/>
              </a:rPr>
              <a:t>tell</a:t>
            </a:r>
            <a:r>
              <a:rPr lang="cs-CZ" altLang="cs-CZ" sz="2000" dirty="0" smtClean="0">
                <a:latin typeface="Georgia" panose="02040502050405020303" pitchFamily="18" charset="0"/>
              </a:rPr>
              <a:t> in full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561</Words>
  <Application>Microsoft Office PowerPoint</Application>
  <PresentationFormat>Předvádění na obrazovce (4:3)</PresentationFormat>
  <Paragraphs>85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Ekfráze jako intermediální žánr seminář Intermediální a adaptační studia   25. 3. 2024, Stanislava Fedrová</vt:lpstr>
      <vt:lpstr>stromy : mokré : z mokrého uhlí : velké : z uhlí : černé : spálené : mokré : od sněhu : velké stromy: mokré : od sněhu : spálené : tři : náct : nebo čtrnáct : psů : jejich lovci : jsou zpátky : provlhlí : vyčerpaní : poslední kroky : před : návratem domů : těž : ko : pádně : tyče : co nesou : oštěpy : aby : vystrašili : malou : zvěř : zajíce: přirazili : ke kmenům : za : píchli : křep: elky : hladoví jsou : věřím : nesou : co mají : lišku : přinesenou : pro ně : jejich mrtvým : jíst chci : žrát : maso : zahřejte mě : lovce : jejich psy : následuji : na staré : stopě : oni větří : jen : záda : vidím : obličeje : šlehá vítr : mě : z : větví : vysvobodí : konečně : jemn : é : střepy : láme: vítr :  ze psů : mě jeden vidí :  bez : radně : ne : roz : pozná : vá mě : ze stromu : můj ptačí : pohled : černí : špačci : setrvávají : na : větvích : ve výšce : dřepí : odhodlaně : jako já : ob : hlíže : j : í : terén : s oblohou : voda : hluboká : zakalená : v zimě : zamrzlá : přikrývka : zelené hlubiny : ve vzduchu : kříž : v letu : straka : rozráží : vzduch : prázdný je : chladný prostor : pod : údery : je : jích křídel : všecek : napadlý : leží sníh : pr : as : kajíc : už  ho má : země : na zemi : past : na : ptáky : má : obraz : zlé zrní : žitné : vábidlo : které : zobají : o : bez : řet : ně : jen : opřené o kolík : na : napnutém : laně : staré dveře : ve sněhu : povolí se : za : bijí :  mě : letím : moje tělo : které je : také hladové : v zimě : od : tržen : od lovců : se psy : zaostřím : do dálky : spočine : můj pohled : na jezdci : na koni : který : táhne : loďku : na moři : co ledově : leží : v : dál : ce : moře : rozdělené : sněhem : žluť : blízké : větve : ostružiníku : </vt:lpstr>
      <vt:lpstr>Prezentace aplikace PowerPoint</vt:lpstr>
      <vt:lpstr>Prezentace aplikace PowerPoint</vt:lpstr>
      <vt:lpstr>William Carlos Williams  The Hunters in the Snow (1962)  The over-all picture is winter icy mountains in the background the return   from the hunt it is toward evening from the left sturdy hunters lead in   their pack the inn-sign hanging from a broken hinge is a stag a crucifix   between his antlers the cold inn yard is deserted but for a huge bonfire   that flares wind-driven tended by women who cluster about it to the right beyond   the hill is a pattern of skaters Brueghel the painter concerned with it all has chosen   a winter-struck bush for his foreground to complete the picture  </vt:lpstr>
      <vt:lpstr>Prezentace aplikace PowerPoint</vt:lpstr>
      <vt:lpstr>Prezentace aplikace PowerPoint</vt:lpstr>
      <vt:lpstr>Prezentace aplikace PowerPoint</vt:lpstr>
      <vt:lpstr>ekfráze</vt:lpstr>
      <vt:lpstr>Prezentace aplikace PowerPoint</vt:lpstr>
      <vt:lpstr>Prezentace aplikace PowerPoint</vt:lpstr>
      <vt:lpstr>Prezentace aplikace PowerPoint</vt:lpstr>
      <vt:lpstr>Vermeer   Dokud ta žena z Rijksmusea v namalovaném tichu a soustředěnosti mléko ze džbánku do misky den po dni přelévá, nezasluhuje si svět konec světa.  Wisława Szymborska sb. Tady, 2009 přel. Vlasta Dvořáčková in: Okamžik. Dvojtečka. Tady,  Příbram 2009</vt:lpstr>
      <vt:lpstr>Wisława Szymborská: Znehybnění, 1975              (přel. Vlasta Dvořáčková) Miss Duncanová, tanečnice,  jakýsi oblak, vánek, bakchantka, měsíční třpyt na vlnách, kolébání, dech.   Když tak stojí v ateliéru fotografa, vyňata z pohybu, z hudby – těžce, tělesně, póze na pospas předhozena k falešnému svědectví.   Tlusté paže zvednuté nad hlavou, uzel kolena ční zpod krátké tuniky, vpřed pokročila levá noha, nahé chodidlo, prsty, 5 (slovy pět) nehtů.   Jeden krok z věčného umění v umělou věčnost – s obtíží přiznávám, že něco je lepší než nic a správnější než naprosto nic.   Za paravánem růžový korzet, kabelka, v kabelce jízdenka na cestu parníkem, odjezd nazítří, čili před šedesáti lety; už nikdy, ale přesně ráno v devět. </vt:lpstr>
      <vt:lpstr>Prezentace aplikace PowerPoint</vt:lpstr>
      <vt:lpstr>nabídky dalších textů, databáze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Vermeer   Dokud ta žena z Rijksmusea v namalovaném tichu a soustředěnosti mléko ze džbánku do misky den po dni přelévá, nezasluhuje si svět konec světa.  Wisława Szymborska sb. Tady, 2009 přel. Vlasta Dvořáčková in: Okamžik. Dvojtečka. Tady,  Příbram 2009</dc:title>
  <dc:creator>Stana Fedrova</dc:creator>
  <cp:lastModifiedBy>Stana Fedrova</cp:lastModifiedBy>
  <cp:revision>25</cp:revision>
  <dcterms:created xsi:type="dcterms:W3CDTF">2021-04-14T07:38:18Z</dcterms:created>
  <dcterms:modified xsi:type="dcterms:W3CDTF">2024-03-26T17:01:15Z</dcterms:modified>
</cp:coreProperties>
</file>