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"/>
  </p:notesMasterIdLst>
  <p:sldIdLst>
    <p:sldId id="256" r:id="rId2"/>
    <p:sldId id="312" r:id="rId3"/>
    <p:sldId id="313" r:id="rId4"/>
    <p:sldId id="314" r:id="rId5"/>
    <p:sldId id="31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23/03/29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91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64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72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118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18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922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114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67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75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14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48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85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31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12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03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49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67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72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qyg1PMOVyBc?start=485&amp;feature=oembed" TargetMode="External"/><Relationship Id="rId1" Type="http://schemas.openxmlformats.org/officeDocument/2006/relationships/video" Target="https://www.youtube.com/embed/2mNxtbKPeWo?start=35&amp;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zeApE-aD3fI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4CB6C-4A33-4E1B-B72F-F94C472A3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0650" y="1524001"/>
            <a:ext cx="7090699" cy="1905000"/>
          </a:xfrm>
        </p:spPr>
        <p:txBody>
          <a:bodyPr/>
          <a:lstStyle/>
          <a:p>
            <a:r>
              <a:rPr lang="cs-CZ" sz="4000" dirty="0"/>
              <a:t>LgV20 Jazyky Střední Asie, </a:t>
            </a:r>
            <a:br>
              <a:rPr lang="cs-CZ" sz="4000" dirty="0"/>
            </a:br>
            <a:r>
              <a:rPr lang="cs-CZ" sz="4000" dirty="0"/>
              <a:t>Sibiře a Dálného Východu</a:t>
            </a:r>
            <a:br>
              <a:rPr lang="cs-CZ" sz="2800" dirty="0"/>
            </a:br>
            <a:r>
              <a:rPr lang="cs-CZ" sz="2800" dirty="0"/>
              <a:t>(Turkické jazyky)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FF2EDB-ABAB-44AF-8652-65FE156E4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Matyáš Foltýn</a:t>
            </a:r>
          </a:p>
        </p:txBody>
      </p:sp>
    </p:spTree>
    <p:extLst>
      <p:ext uri="{BB962C8B-B14F-4D97-AF65-F5344CB8AC3E}">
        <p14:creationId xmlns:p14="http://schemas.microsoft.com/office/powerpoint/2010/main" val="137428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6DE9302F-F449-1497-0AE4-D965DC711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Kypčacká</a:t>
            </a:r>
            <a:r>
              <a:rPr lang="cs-CZ" dirty="0"/>
              <a:t> větev</a:t>
            </a:r>
            <a:br>
              <a:rPr lang="cs-CZ" dirty="0"/>
            </a:br>
            <a:r>
              <a:rPr lang="cs-CZ" sz="2000" dirty="0"/>
              <a:t>čili větev severozápadní</a:t>
            </a:r>
            <a:endParaRPr lang="en-US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0BA6283-8CE7-FCE8-1DD8-D31DE920A9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chronologické vymezení</a:t>
            </a:r>
          </a:p>
          <a:p>
            <a:pPr lvl="1"/>
            <a:r>
              <a:rPr lang="cs-CZ" dirty="0"/>
              <a:t>nářeční štěpení</a:t>
            </a:r>
          </a:p>
          <a:p>
            <a:pPr lvl="2"/>
            <a:r>
              <a:rPr lang="cs-CZ" dirty="0"/>
              <a:t>zástupci</a:t>
            </a:r>
          </a:p>
          <a:p>
            <a:pPr lvl="3"/>
            <a:r>
              <a:rPr lang="cs-CZ" dirty="0"/>
              <a:t>geografické vymezení</a:t>
            </a:r>
          </a:p>
          <a:p>
            <a:r>
              <a:rPr lang="cs-CZ" dirty="0"/>
              <a:t>společné rysy</a:t>
            </a:r>
          </a:p>
          <a:p>
            <a:r>
              <a:rPr lang="cs-CZ" dirty="0"/>
              <a:t>písmo</a:t>
            </a:r>
            <a:endParaRPr lang="en-US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CD47A869-00ED-F2D5-3AC1-4850065595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7485" t="42505" r="4478" b="45081"/>
          <a:stretch/>
        </p:blipFill>
        <p:spPr>
          <a:xfrm>
            <a:off x="6488388" y="4721589"/>
            <a:ext cx="4617960" cy="1126568"/>
          </a:xfrm>
          <a:prstGeom prst="rect">
            <a:avLst/>
          </a:prstGeom>
        </p:spPr>
      </p:pic>
      <p:pic>
        <p:nvPicPr>
          <p:cNvPr id="10" name="Picture 2" descr="undefined">
            <a:extLst>
              <a:ext uri="{FF2B5EF4-FFF2-40B4-BE49-F238E27FC236}">
                <a16:creationId xmlns:a16="http://schemas.microsoft.com/office/drawing/2014/main" id="{B0BC1400-5689-043D-9FFE-BA773DD6B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" t="28206" r="54139" b="40300"/>
          <a:stretch/>
        </p:blipFill>
        <p:spPr bwMode="auto">
          <a:xfrm>
            <a:off x="6375782" y="2560320"/>
            <a:ext cx="5004634" cy="2009103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nak mnożenia 15">
            <a:extLst>
              <a:ext uri="{FF2B5EF4-FFF2-40B4-BE49-F238E27FC236}">
                <a16:creationId xmlns:a16="http://schemas.microsoft.com/office/drawing/2014/main" id="{A3C17C94-36B0-E5C6-E3FD-B028C8B5F192}"/>
              </a:ext>
            </a:extLst>
          </p:cNvPr>
          <p:cNvSpPr/>
          <p:nvPr/>
        </p:nvSpPr>
        <p:spPr>
          <a:xfrm>
            <a:off x="7702781" y="2868204"/>
            <a:ext cx="530469" cy="48178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Znak mnożenia 1">
            <a:extLst>
              <a:ext uri="{FF2B5EF4-FFF2-40B4-BE49-F238E27FC236}">
                <a16:creationId xmlns:a16="http://schemas.microsoft.com/office/drawing/2014/main" id="{5EDB4878-5528-6AEB-578B-993FD77B1524}"/>
              </a:ext>
            </a:extLst>
          </p:cNvPr>
          <p:cNvSpPr/>
          <p:nvPr/>
        </p:nvSpPr>
        <p:spPr>
          <a:xfrm>
            <a:off x="6515123" y="3708742"/>
            <a:ext cx="365579" cy="380803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Znak mnożenia 2">
            <a:extLst>
              <a:ext uri="{FF2B5EF4-FFF2-40B4-BE49-F238E27FC236}">
                <a16:creationId xmlns:a16="http://schemas.microsoft.com/office/drawing/2014/main" id="{B5A1305F-737C-1096-D44B-13A152A302FF}"/>
              </a:ext>
            </a:extLst>
          </p:cNvPr>
          <p:cNvSpPr/>
          <p:nvPr/>
        </p:nvSpPr>
        <p:spPr>
          <a:xfrm>
            <a:off x="6880702" y="4152803"/>
            <a:ext cx="530469" cy="48178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Znak mnożenia 3">
            <a:extLst>
              <a:ext uri="{FF2B5EF4-FFF2-40B4-BE49-F238E27FC236}">
                <a16:creationId xmlns:a16="http://schemas.microsoft.com/office/drawing/2014/main" id="{0AD5C485-7598-B4B8-7F84-E4FA5EC4D938}"/>
              </a:ext>
            </a:extLst>
          </p:cNvPr>
          <p:cNvSpPr/>
          <p:nvPr/>
        </p:nvSpPr>
        <p:spPr>
          <a:xfrm>
            <a:off x="7776750" y="4271852"/>
            <a:ext cx="327632" cy="30015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Znak mnożenia 5">
            <a:extLst>
              <a:ext uri="{FF2B5EF4-FFF2-40B4-BE49-F238E27FC236}">
                <a16:creationId xmlns:a16="http://schemas.microsoft.com/office/drawing/2014/main" id="{BA8EDBA6-0994-0FF9-5CFB-2E0F4EE7A4CC}"/>
              </a:ext>
            </a:extLst>
          </p:cNvPr>
          <p:cNvSpPr/>
          <p:nvPr/>
        </p:nvSpPr>
        <p:spPr>
          <a:xfrm>
            <a:off x="9071436" y="4281686"/>
            <a:ext cx="327632" cy="30015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Znak mnożenia 7">
            <a:extLst>
              <a:ext uri="{FF2B5EF4-FFF2-40B4-BE49-F238E27FC236}">
                <a16:creationId xmlns:a16="http://schemas.microsoft.com/office/drawing/2014/main" id="{FA34834D-0B5A-BC85-B440-4327A59763DB}"/>
              </a:ext>
            </a:extLst>
          </p:cNvPr>
          <p:cNvSpPr/>
          <p:nvPr/>
        </p:nvSpPr>
        <p:spPr>
          <a:xfrm>
            <a:off x="10231801" y="4271852"/>
            <a:ext cx="327632" cy="30015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Znak mnożenia 17">
            <a:extLst>
              <a:ext uri="{FF2B5EF4-FFF2-40B4-BE49-F238E27FC236}">
                <a16:creationId xmlns:a16="http://schemas.microsoft.com/office/drawing/2014/main" id="{D01CA5BD-2A42-B39A-B60D-27E766A5EE37}"/>
              </a:ext>
            </a:extLst>
          </p:cNvPr>
          <p:cNvSpPr/>
          <p:nvPr/>
        </p:nvSpPr>
        <p:spPr>
          <a:xfrm>
            <a:off x="10893552" y="2799115"/>
            <a:ext cx="327632" cy="30015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Znak mnożenia 18">
            <a:extLst>
              <a:ext uri="{FF2B5EF4-FFF2-40B4-BE49-F238E27FC236}">
                <a16:creationId xmlns:a16="http://schemas.microsoft.com/office/drawing/2014/main" id="{D610F7C3-007B-CB7F-F969-76C002484D9C}"/>
              </a:ext>
            </a:extLst>
          </p:cNvPr>
          <p:cNvSpPr/>
          <p:nvPr/>
        </p:nvSpPr>
        <p:spPr>
          <a:xfrm>
            <a:off x="10732249" y="3204359"/>
            <a:ext cx="654716" cy="554377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1F81FA7-F508-993C-9AA9-0F49A910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297858"/>
            <a:ext cx="4898921" cy="988141"/>
          </a:xfrm>
        </p:spPr>
        <p:txBody>
          <a:bodyPr>
            <a:normAutofit fontScale="90000"/>
          </a:bodyPr>
          <a:lstStyle/>
          <a:p>
            <a:r>
              <a:rPr lang="cs-CZ" dirty="0"/>
              <a:t>Severní </a:t>
            </a:r>
            <a:r>
              <a:rPr lang="cs-CZ" dirty="0" err="1"/>
              <a:t>kypčacké</a:t>
            </a:r>
            <a:r>
              <a:rPr lang="cs-CZ" dirty="0"/>
              <a:t> jazyky</a:t>
            </a:r>
            <a:endParaRPr lang="en-U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F51B91D-9D5B-B062-8349-FE7914E749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tatarština </a:t>
            </a:r>
            <a:r>
              <a:rPr lang="cs-CZ" dirty="0"/>
              <a:t>&amp;</a:t>
            </a:r>
            <a:r>
              <a:rPr lang="cs-CZ" b="1" dirty="0"/>
              <a:t> baškirština</a:t>
            </a:r>
          </a:p>
          <a:p>
            <a:pPr lvl="1"/>
            <a:r>
              <a:rPr lang="cs-CZ" dirty="0"/>
              <a:t>chronologické vymezení</a:t>
            </a:r>
          </a:p>
          <a:p>
            <a:pPr lvl="1"/>
            <a:r>
              <a:rPr lang="cs-CZ" dirty="0"/>
              <a:t>geografické vymezení</a:t>
            </a:r>
          </a:p>
          <a:p>
            <a:pPr lvl="2"/>
            <a:r>
              <a:rPr lang="cs-CZ" dirty="0"/>
              <a:t>dialekty</a:t>
            </a:r>
          </a:p>
          <a:p>
            <a:pPr lvl="2"/>
            <a:r>
              <a:rPr lang="cs-CZ" dirty="0"/>
              <a:t>počet mluvčích</a:t>
            </a:r>
          </a:p>
          <a:p>
            <a:r>
              <a:rPr lang="cs-CZ" dirty="0"/>
              <a:t>fonologie &amp; morfologie</a:t>
            </a:r>
          </a:p>
        </p:txBody>
      </p:sp>
      <p:pic>
        <p:nvPicPr>
          <p:cNvPr id="6" name="Multimedia online 5" title="The Sound of the Tatar language [tatar tele, tatarça] (Numbers, Greetings &amp; The Parable)">
            <a:hlinkClick r:id="" action="ppaction://media"/>
            <a:extLst>
              <a:ext uri="{FF2B5EF4-FFF2-40B4-BE49-F238E27FC236}">
                <a16:creationId xmlns:a16="http://schemas.microsoft.com/office/drawing/2014/main" id="{C2A0B6E8-84BB-6D51-7888-D9B17F5A8EC3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064542" y="987552"/>
            <a:ext cx="3829010" cy="2163159"/>
          </a:xfrm>
          <a:prstGeom prst="rect">
            <a:avLst/>
          </a:prstGeom>
        </p:spPr>
      </p:pic>
      <p:pic>
        <p:nvPicPr>
          <p:cNvPr id="7" name="Multimedia online 6" title="BASHKIR PEOPLE, CULTURE &amp; LANGUAGE">
            <a:hlinkClick r:id="" action="ppaction://media"/>
            <a:extLst>
              <a:ext uri="{FF2B5EF4-FFF2-40B4-BE49-F238E27FC236}">
                <a16:creationId xmlns:a16="http://schemas.microsoft.com/office/drawing/2014/main" id="{5FDB9D68-6834-DA85-FD67-11F33EA27C6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7064542" y="3707057"/>
            <a:ext cx="3829010" cy="21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6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92D0FB-306A-82F8-F72C-C58DD6F89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52584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kazaština &amp; kyrgyzština*</a:t>
            </a:r>
          </a:p>
          <a:p>
            <a:pPr lvl="1"/>
            <a:r>
              <a:rPr lang="cs-CZ" dirty="0"/>
              <a:t>chronologické &amp; geografické vymezení</a:t>
            </a:r>
          </a:p>
          <a:p>
            <a:pPr lvl="1"/>
            <a:r>
              <a:rPr lang="cs-CZ" dirty="0"/>
              <a:t>hlavní rozdíly a specifika</a:t>
            </a:r>
          </a:p>
          <a:p>
            <a:r>
              <a:rPr lang="cs-CZ" dirty="0"/>
              <a:t>západní </a:t>
            </a:r>
            <a:r>
              <a:rPr lang="cs-CZ" dirty="0" err="1"/>
              <a:t>kypčacké</a:t>
            </a:r>
            <a:r>
              <a:rPr lang="cs-CZ" dirty="0"/>
              <a:t> jazyky</a:t>
            </a:r>
          </a:p>
          <a:p>
            <a:pPr lvl="1"/>
            <a:r>
              <a:rPr lang="cs-CZ" dirty="0"/>
              <a:t>krymská tatarština &amp; </a:t>
            </a:r>
            <a:r>
              <a:rPr lang="cs-CZ" dirty="0" err="1"/>
              <a:t>krymčačtina</a:t>
            </a:r>
            <a:endParaRPr lang="cs-CZ" dirty="0"/>
          </a:p>
          <a:p>
            <a:pPr lvl="2"/>
            <a:r>
              <a:rPr lang="cs-CZ" dirty="0"/>
              <a:t>chronologické &amp; geografické vymezení</a:t>
            </a:r>
          </a:p>
          <a:p>
            <a:pPr lvl="2"/>
            <a:r>
              <a:rPr lang="cs-CZ" dirty="0"/>
              <a:t>nářečí &amp; počet mluvčích</a:t>
            </a:r>
          </a:p>
          <a:p>
            <a:pPr lvl="3"/>
            <a:r>
              <a:rPr lang="cs-CZ" dirty="0"/>
              <a:t>Krymští Tataři a </a:t>
            </a:r>
            <a:r>
              <a:rPr lang="cs-CZ" dirty="0" err="1"/>
              <a:t>Krymčakové</a:t>
            </a:r>
            <a:endParaRPr lang="cs-CZ" dirty="0"/>
          </a:p>
          <a:p>
            <a:pPr lvl="1"/>
            <a:r>
              <a:rPr lang="cs-CZ" dirty="0"/>
              <a:t>karaimština</a:t>
            </a:r>
          </a:p>
          <a:p>
            <a:pPr lvl="2"/>
            <a:r>
              <a:rPr lang="cs-CZ" dirty="0"/>
              <a:t>chronologické &amp; geografické vymezení</a:t>
            </a:r>
          </a:p>
          <a:p>
            <a:pPr lvl="2"/>
            <a:r>
              <a:rPr lang="cs-CZ" dirty="0"/>
              <a:t>nářečí &amp; počet mluvčích - </a:t>
            </a:r>
            <a:r>
              <a:rPr lang="cs-CZ" dirty="0" err="1"/>
              <a:t>Karaimové</a:t>
            </a:r>
            <a:endParaRPr lang="cs-CZ" dirty="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63C027F7-1397-053B-12A6-E016D2470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7" y="982132"/>
            <a:ext cx="9566198" cy="1303867"/>
          </a:xfrm>
        </p:spPr>
        <p:txBody>
          <a:bodyPr>
            <a:normAutofit/>
          </a:bodyPr>
          <a:lstStyle/>
          <a:p>
            <a:r>
              <a:rPr lang="cs-CZ" dirty="0"/>
              <a:t>Jižní &amp; západní </a:t>
            </a:r>
            <a:r>
              <a:rPr lang="cs-CZ" dirty="0" err="1"/>
              <a:t>kypčacké</a:t>
            </a:r>
            <a:r>
              <a:rPr lang="cs-CZ" dirty="0"/>
              <a:t> jazyky</a:t>
            </a:r>
            <a:endParaRPr lang="en-US" dirty="0"/>
          </a:p>
        </p:txBody>
      </p:sp>
      <p:pic>
        <p:nvPicPr>
          <p:cNvPr id="5" name="Multimedia online 4" title="WIKITONGUES: Yernur speaking Kazakh">
            <a:hlinkClick r:id="" action="ppaction://media"/>
            <a:extLst>
              <a:ext uri="{FF2B5EF4-FFF2-40B4-BE49-F238E27FC236}">
                <a16:creationId xmlns:a16="http://schemas.microsoft.com/office/drawing/2014/main" id="{3A3A609B-5ACC-1181-66E8-C442BA9A8150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93489" y="2990537"/>
            <a:ext cx="4718050" cy="26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A6E944-E6A8-9A64-1298-A4A71B9F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Přehled pádových sufixů u </a:t>
            </a:r>
            <a:r>
              <a:rPr lang="cs-CZ" dirty="0" err="1"/>
              <a:t>kypčackých</a:t>
            </a:r>
            <a:r>
              <a:rPr lang="cs-CZ" dirty="0"/>
              <a:t> jazyků</a:t>
            </a:r>
            <a:endParaRPr lang="en-US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D97E2DC8-D59C-8FBA-842A-ECA55A508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5857" y="2557463"/>
            <a:ext cx="5360285" cy="3317875"/>
          </a:xfrm>
        </p:spPr>
      </p:pic>
    </p:spTree>
    <p:extLst>
      <p:ext uri="{BB962C8B-B14F-4D97-AF65-F5344CB8AC3E}">
        <p14:creationId xmlns:p14="http://schemas.microsoft.com/office/powerpoint/2010/main" val="375415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27949</TotalTime>
  <Words>104</Words>
  <Application>Microsoft Office PowerPoint</Application>
  <PresentationFormat>Panoramiczny</PresentationFormat>
  <Paragraphs>29</Paragraphs>
  <Slides>5</Slides>
  <Notes>0</Notes>
  <HiddenSlides>0</HiddenSlides>
  <MMClips>3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Organiczny</vt:lpstr>
      <vt:lpstr>LgV20 Jazyky Střední Asie,  Sibiře a Dálného Východu (Turkické jazyky)</vt:lpstr>
      <vt:lpstr>Kypčacká větev čili větev severozápadní</vt:lpstr>
      <vt:lpstr>Severní kypčacké jazyky</vt:lpstr>
      <vt:lpstr>Jižní &amp; západní kypčacké jazyky</vt:lpstr>
      <vt:lpstr>Přehled pádových sufixů u kypčackých jazyků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264</cp:revision>
  <dcterms:created xsi:type="dcterms:W3CDTF">2022-08-13T13:52:51Z</dcterms:created>
  <dcterms:modified xsi:type="dcterms:W3CDTF">2023-03-29T11:07:32Z</dcterms:modified>
</cp:coreProperties>
</file>