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8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24/02/20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*</a:t>
            </a:r>
            <a:r>
              <a:rPr lang="cs-CZ" dirty="0" err="1"/>
              <a:t>Sergei</a:t>
            </a:r>
            <a:r>
              <a:rPr lang="cs-CZ" dirty="0"/>
              <a:t> </a:t>
            </a:r>
            <a:r>
              <a:rPr lang="cs-CZ" dirty="0" err="1"/>
              <a:t>Starostin</a:t>
            </a:r>
            <a:r>
              <a:rPr lang="cs-CZ" dirty="0"/>
              <a:t> „</a:t>
            </a:r>
            <a:r>
              <a:rPr lang="cs-CZ" dirty="0" err="1"/>
              <a:t>revised</a:t>
            </a:r>
            <a:r>
              <a:rPr lang="cs-CZ" dirty="0"/>
              <a:t>“ </a:t>
            </a:r>
            <a:r>
              <a:rPr lang="cs-CZ" dirty="0" err="1"/>
              <a:t>glottochronology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55A0C-5EA8-4C84-9F94-61C497DAD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40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4CB6C-4A33-4E1B-B72F-F94C472A3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LgV33 Semitské jazyky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FF2EDB-ABAB-44AF-8652-65FE156E4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Matyáš Foltýn</a:t>
            </a:r>
          </a:p>
        </p:txBody>
      </p:sp>
    </p:spTree>
    <p:extLst>
      <p:ext uri="{BB962C8B-B14F-4D97-AF65-F5344CB8AC3E}">
        <p14:creationId xmlns:p14="http://schemas.microsoft.com/office/powerpoint/2010/main" val="13742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35EF2-24BF-46D9-AFA8-F6829A23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Rozložení semestru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FBE433-9336-4B3C-837C-E5444C39E4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20.02. – úvod, </a:t>
            </a:r>
            <a:r>
              <a:rPr lang="cs-CZ" dirty="0" err="1"/>
              <a:t>AA</a:t>
            </a:r>
            <a:r>
              <a:rPr lang="cs-CZ" dirty="0"/>
              <a:t> j. rod., sem. j.</a:t>
            </a:r>
          </a:p>
          <a:p>
            <a:r>
              <a:rPr lang="cs-CZ" dirty="0"/>
              <a:t>27.02. – </a:t>
            </a:r>
            <a:r>
              <a:rPr lang="cs-CZ" dirty="0" err="1"/>
              <a:t>prasemitština</a:t>
            </a:r>
            <a:r>
              <a:rPr lang="cs-CZ" dirty="0"/>
              <a:t>, </a:t>
            </a:r>
            <a:r>
              <a:rPr lang="cs-CZ" dirty="0" err="1"/>
              <a:t>hist</a:t>
            </a:r>
            <a:r>
              <a:rPr lang="cs-CZ" dirty="0"/>
              <a:t>. vývoj</a:t>
            </a:r>
          </a:p>
          <a:p>
            <a:r>
              <a:rPr lang="cs-CZ" dirty="0"/>
              <a:t>05.03. – </a:t>
            </a:r>
            <a:r>
              <a:rPr lang="cs-CZ" dirty="0" err="1"/>
              <a:t>Vsem</a:t>
            </a:r>
            <a:r>
              <a:rPr lang="cs-CZ" dirty="0"/>
              <a:t>. j., </a:t>
            </a:r>
            <a:r>
              <a:rPr lang="cs-CZ" dirty="0" err="1"/>
              <a:t>eblajština</a:t>
            </a:r>
            <a:endParaRPr lang="cs-CZ" dirty="0"/>
          </a:p>
          <a:p>
            <a:r>
              <a:rPr lang="cs-CZ" dirty="0"/>
              <a:t>12.03. – akkadština + texty</a:t>
            </a:r>
          </a:p>
          <a:p>
            <a:r>
              <a:rPr lang="cs-CZ" dirty="0"/>
              <a:t>19.03. – </a:t>
            </a:r>
            <a:r>
              <a:rPr lang="cs-CZ" dirty="0" err="1"/>
              <a:t>Zsem</a:t>
            </a:r>
            <a:r>
              <a:rPr lang="cs-CZ" dirty="0"/>
              <a:t>. j., </a:t>
            </a:r>
            <a:r>
              <a:rPr lang="cs-CZ"/>
              <a:t>Csem</a:t>
            </a:r>
            <a:r>
              <a:rPr lang="cs-CZ" dirty="0"/>
              <a:t>. j., </a:t>
            </a:r>
            <a:r>
              <a:rPr lang="cs-CZ" dirty="0" err="1"/>
              <a:t>ugaritština</a:t>
            </a:r>
            <a:endParaRPr lang="cs-CZ" dirty="0"/>
          </a:p>
          <a:p>
            <a:r>
              <a:rPr lang="cs-CZ" dirty="0"/>
              <a:t>26.03. – </a:t>
            </a:r>
            <a:r>
              <a:rPr lang="cs-CZ" dirty="0" err="1"/>
              <a:t>féničtina</a:t>
            </a:r>
            <a:r>
              <a:rPr lang="cs-CZ" dirty="0"/>
              <a:t>, hebrejština</a:t>
            </a:r>
          </a:p>
          <a:p>
            <a:r>
              <a:rPr lang="cs-CZ" dirty="0"/>
              <a:t>02.04. – aramejština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06C6E90-A7EB-46B6-9215-7CC08D151B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09.04. – arabština, maltština</a:t>
            </a:r>
          </a:p>
          <a:p>
            <a:r>
              <a:rPr lang="cs-CZ" dirty="0"/>
              <a:t>23.04. – </a:t>
            </a:r>
            <a:r>
              <a:rPr lang="cs-CZ" dirty="0" err="1"/>
              <a:t>etiosem</a:t>
            </a:r>
            <a:r>
              <a:rPr lang="cs-CZ" dirty="0"/>
              <a:t>. j., </a:t>
            </a:r>
            <a:r>
              <a:rPr lang="cs-CZ" dirty="0" err="1"/>
              <a:t>ge‘ez</a:t>
            </a:r>
            <a:endParaRPr lang="cs-CZ" dirty="0"/>
          </a:p>
          <a:p>
            <a:r>
              <a:rPr lang="cs-CZ" dirty="0"/>
              <a:t>30.04. – amharština, </a:t>
            </a:r>
            <a:r>
              <a:rPr lang="cs-CZ" dirty="0" err="1"/>
              <a:t>tigrajština</a:t>
            </a:r>
            <a:endParaRPr lang="cs-CZ" dirty="0"/>
          </a:p>
          <a:p>
            <a:r>
              <a:rPr lang="cs-CZ" dirty="0"/>
              <a:t>07.05. – </a:t>
            </a:r>
            <a:r>
              <a:rPr lang="cs-CZ" dirty="0" err="1"/>
              <a:t>jihosem</a:t>
            </a:r>
            <a:r>
              <a:rPr lang="cs-CZ" dirty="0"/>
              <a:t>. j. </a:t>
            </a:r>
          </a:p>
          <a:p>
            <a:r>
              <a:rPr lang="cs-CZ" dirty="0"/>
              <a:t>14.05. – shrnutí</a:t>
            </a:r>
          </a:p>
          <a:p>
            <a:r>
              <a:rPr lang="cs-CZ" dirty="0"/>
              <a:t>21.05. – </a:t>
            </a:r>
            <a:r>
              <a:rPr lang="cs-CZ" dirty="0" err="1"/>
              <a:t>předtermín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88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ABE7E38-EC61-45DA-B6CA-DA4F3730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informace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91FE620-42E7-4E7C-8CCB-019300A8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absence</a:t>
            </a:r>
          </a:p>
          <a:p>
            <a:r>
              <a:rPr lang="cs-CZ" sz="2800" dirty="0"/>
              <a:t>písemná zkouška</a:t>
            </a:r>
          </a:p>
          <a:p>
            <a:r>
              <a:rPr lang="cs-CZ" sz="2800" dirty="0" err="1"/>
              <a:t>předtermín</a:t>
            </a:r>
            <a:r>
              <a:rPr lang="cs-CZ" sz="2800" dirty="0"/>
              <a:t>?</a:t>
            </a:r>
          </a:p>
          <a:p>
            <a:r>
              <a:rPr lang="cs-CZ" sz="2800" dirty="0"/>
              <a:t>konzultace</a:t>
            </a:r>
          </a:p>
        </p:txBody>
      </p:sp>
    </p:spTree>
    <p:extLst>
      <p:ext uri="{BB962C8B-B14F-4D97-AF65-F5344CB8AC3E}">
        <p14:creationId xmlns:p14="http://schemas.microsoft.com/office/powerpoint/2010/main" val="415164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DAD62-5D09-4FAB-B6A9-39A83CC3B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Afroasijská jazyková rodina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554D0-D49A-412C-8435-11E1F24C8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err="1"/>
              <a:t>semito</a:t>
            </a:r>
            <a:r>
              <a:rPr lang="cs-CZ" dirty="0"/>
              <a:t>-hamitská jazyková rodina</a:t>
            </a:r>
          </a:p>
          <a:p>
            <a:pPr lvl="1"/>
            <a:r>
              <a:rPr lang="cs-CZ" dirty="0"/>
              <a:t>čadské jazyky</a:t>
            </a:r>
          </a:p>
          <a:p>
            <a:pPr lvl="1"/>
            <a:r>
              <a:rPr lang="cs-CZ" dirty="0" err="1"/>
              <a:t>kušitské</a:t>
            </a:r>
            <a:r>
              <a:rPr lang="cs-CZ" dirty="0"/>
              <a:t> jazyky</a:t>
            </a:r>
          </a:p>
          <a:p>
            <a:pPr lvl="1"/>
            <a:r>
              <a:rPr lang="cs-CZ" dirty="0"/>
              <a:t>egyptština</a:t>
            </a:r>
          </a:p>
          <a:p>
            <a:pPr lvl="1"/>
            <a:r>
              <a:rPr lang="cs-CZ" dirty="0"/>
              <a:t>libyjsko-berberské jazyky</a:t>
            </a:r>
          </a:p>
          <a:p>
            <a:pPr lvl="1"/>
            <a:r>
              <a:rPr lang="cs-CZ" dirty="0" err="1"/>
              <a:t>omotské</a:t>
            </a:r>
            <a:r>
              <a:rPr lang="cs-CZ" dirty="0"/>
              <a:t> jazyky*</a:t>
            </a:r>
          </a:p>
          <a:p>
            <a:pPr lvl="1"/>
            <a:r>
              <a:rPr lang="cs-CZ" dirty="0"/>
              <a:t>semitské jazyky</a:t>
            </a:r>
          </a:p>
          <a:p>
            <a:endParaRPr lang="cs-CZ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6910048-2F42-CEB4-C1D5-0F789F9E3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083" y="3146504"/>
            <a:ext cx="5377334" cy="2137760"/>
          </a:xfrm>
          <a:prstGeom prst="rect">
            <a:avLst/>
          </a:prstGeom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D2A4093-901D-7D09-3406-AA6BA7B32B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2626951"/>
            <a:ext cx="4718050" cy="3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9AE80-5F8C-4BF1-84A4-90AE86E1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Semitské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502A0-A20C-41D0-86F2-D56AE58D1F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semitské jazyky</a:t>
            </a:r>
          </a:p>
          <a:p>
            <a:pPr lvl="1"/>
            <a:r>
              <a:rPr lang="cs-CZ" dirty="0" err="1"/>
              <a:t>východosemtiské</a:t>
            </a:r>
            <a:r>
              <a:rPr lang="cs-CZ" dirty="0"/>
              <a:t> jazyky</a:t>
            </a:r>
          </a:p>
          <a:p>
            <a:pPr lvl="2"/>
            <a:r>
              <a:rPr lang="cs-CZ" dirty="0"/>
              <a:t>akkadský</a:t>
            </a:r>
          </a:p>
          <a:p>
            <a:pPr lvl="1"/>
            <a:r>
              <a:rPr lang="cs-CZ" dirty="0"/>
              <a:t>západosemitské jazyky</a:t>
            </a:r>
          </a:p>
          <a:p>
            <a:pPr lvl="2"/>
            <a:r>
              <a:rPr lang="cs-CZ" dirty="0"/>
              <a:t>centrální západosemitské jazyky</a:t>
            </a:r>
          </a:p>
          <a:p>
            <a:pPr lvl="3"/>
            <a:r>
              <a:rPr lang="cs-CZ" dirty="0"/>
              <a:t>fénický, arabský, hebrejský…</a:t>
            </a:r>
          </a:p>
          <a:p>
            <a:pPr lvl="2"/>
            <a:r>
              <a:rPr lang="cs-CZ" dirty="0" err="1"/>
              <a:t>etiosemitské</a:t>
            </a:r>
            <a:r>
              <a:rPr lang="cs-CZ" dirty="0"/>
              <a:t> jazyky</a:t>
            </a:r>
          </a:p>
          <a:p>
            <a:pPr lvl="3"/>
            <a:r>
              <a:rPr lang="cs-CZ" dirty="0"/>
              <a:t>amharština, </a:t>
            </a:r>
            <a:r>
              <a:rPr lang="cs-CZ" dirty="0" err="1"/>
              <a:t>tigrajština</a:t>
            </a:r>
            <a:endParaRPr lang="cs-CZ" dirty="0"/>
          </a:p>
          <a:p>
            <a:pPr lvl="2"/>
            <a:r>
              <a:rPr lang="cs-CZ" dirty="0"/>
              <a:t>moderní </a:t>
            </a:r>
            <a:r>
              <a:rPr lang="cs-CZ" dirty="0" err="1"/>
              <a:t>jihosemitské</a:t>
            </a:r>
            <a:r>
              <a:rPr lang="cs-CZ" dirty="0"/>
              <a:t> jazyky</a:t>
            </a:r>
          </a:p>
          <a:p>
            <a:pPr lvl="2"/>
            <a:endParaRPr lang="cs-CZ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5BDAD370-A1C8-3AC0-E7B1-F0996554C3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5249" y="2459228"/>
            <a:ext cx="4522247" cy="3682759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D68AECC-3CB7-78DB-8175-83A49B4D2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256" y="0"/>
            <a:ext cx="5962744" cy="6858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84C5DC9-4FE2-6303-1E28-41CDCF31A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8358" y="2560320"/>
            <a:ext cx="4522248" cy="36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CC680-F5CB-4688-8C6F-11E1020B1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Semitské jazyky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7A29A0-9CB6-4401-ACC1-7430456E7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36723"/>
            <a:ext cx="4718304" cy="3709331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semitské jazyky</a:t>
            </a:r>
          </a:p>
          <a:p>
            <a:pPr lvl="1"/>
            <a:r>
              <a:rPr lang="cs-CZ" dirty="0"/>
              <a:t>východní jazyky</a:t>
            </a:r>
          </a:p>
          <a:p>
            <a:pPr lvl="2"/>
            <a:r>
              <a:rPr lang="cs-CZ" dirty="0"/>
              <a:t>akkadština</a:t>
            </a:r>
          </a:p>
          <a:p>
            <a:pPr lvl="2"/>
            <a:r>
              <a:rPr lang="cs-CZ" dirty="0" err="1"/>
              <a:t>eblajština</a:t>
            </a:r>
            <a:endParaRPr lang="cs-CZ" dirty="0"/>
          </a:p>
          <a:p>
            <a:pPr lvl="1"/>
            <a:r>
              <a:rPr lang="cs-CZ" dirty="0"/>
              <a:t>západní jazyky</a:t>
            </a:r>
          </a:p>
          <a:p>
            <a:pPr lvl="2"/>
            <a:r>
              <a:rPr lang="cs-CZ" dirty="0"/>
              <a:t>centrální</a:t>
            </a:r>
          </a:p>
          <a:p>
            <a:pPr lvl="3"/>
            <a:r>
              <a:rPr lang="cs-CZ" dirty="0" err="1"/>
              <a:t>ugaritština</a:t>
            </a:r>
            <a:endParaRPr lang="cs-CZ" dirty="0"/>
          </a:p>
          <a:p>
            <a:pPr lvl="3"/>
            <a:r>
              <a:rPr lang="cs-CZ" dirty="0" err="1"/>
              <a:t>féničtina</a:t>
            </a:r>
            <a:endParaRPr lang="cs-CZ" dirty="0"/>
          </a:p>
          <a:p>
            <a:pPr lvl="4"/>
            <a:r>
              <a:rPr lang="cs-CZ" dirty="0" err="1"/>
              <a:t>punština</a:t>
            </a:r>
            <a:endParaRPr lang="cs-CZ" dirty="0"/>
          </a:p>
          <a:p>
            <a:pPr lvl="3"/>
            <a:r>
              <a:rPr lang="cs-CZ" dirty="0"/>
              <a:t>arabština (+ maltština)</a:t>
            </a:r>
          </a:p>
          <a:p>
            <a:pPr lvl="3"/>
            <a:r>
              <a:rPr lang="cs-CZ" dirty="0"/>
              <a:t>hebrejština</a:t>
            </a:r>
          </a:p>
          <a:p>
            <a:pPr lvl="3"/>
            <a:r>
              <a:rPr lang="cs-CZ" dirty="0"/>
              <a:t>aramejština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F7613A9-BB9E-46E0-B220-5191BB577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536723"/>
            <a:ext cx="4718304" cy="3709331"/>
          </a:xfrm>
        </p:spPr>
        <p:txBody>
          <a:bodyPr>
            <a:normAutofit fontScale="85000" lnSpcReduction="20000"/>
          </a:bodyPr>
          <a:lstStyle/>
          <a:p>
            <a:pPr lvl="2"/>
            <a:r>
              <a:rPr lang="cs-CZ" dirty="0" err="1"/>
              <a:t>etiosemitské</a:t>
            </a:r>
            <a:endParaRPr lang="cs-CZ" dirty="0"/>
          </a:p>
          <a:p>
            <a:pPr lvl="3"/>
            <a:r>
              <a:rPr lang="cs-CZ" dirty="0"/>
              <a:t>severní</a:t>
            </a:r>
          </a:p>
          <a:p>
            <a:pPr lvl="4"/>
            <a:r>
              <a:rPr lang="cs-CZ" dirty="0" err="1"/>
              <a:t>tigrajština</a:t>
            </a:r>
            <a:endParaRPr lang="cs-CZ" dirty="0"/>
          </a:p>
          <a:p>
            <a:pPr lvl="3"/>
            <a:r>
              <a:rPr lang="cs-CZ" dirty="0"/>
              <a:t>jižní</a:t>
            </a:r>
          </a:p>
          <a:p>
            <a:pPr lvl="4"/>
            <a:r>
              <a:rPr lang="cs-CZ" dirty="0"/>
              <a:t>amharština</a:t>
            </a:r>
          </a:p>
          <a:p>
            <a:pPr lvl="2"/>
            <a:r>
              <a:rPr lang="cs-CZ" dirty="0"/>
              <a:t>jižní</a:t>
            </a:r>
          </a:p>
          <a:p>
            <a:pPr lvl="3"/>
            <a:r>
              <a:rPr lang="cs-CZ" dirty="0"/>
              <a:t>kontinentální</a:t>
            </a:r>
          </a:p>
          <a:p>
            <a:pPr lvl="4"/>
            <a:r>
              <a:rPr lang="cs-CZ" dirty="0" err="1"/>
              <a:t>mehri</a:t>
            </a:r>
            <a:endParaRPr lang="cs-CZ" dirty="0"/>
          </a:p>
          <a:p>
            <a:pPr lvl="4"/>
            <a:r>
              <a:rPr lang="cs-CZ" dirty="0" err="1"/>
              <a:t>džibbalština</a:t>
            </a:r>
            <a:endParaRPr lang="cs-CZ" dirty="0"/>
          </a:p>
          <a:p>
            <a:pPr lvl="3"/>
            <a:r>
              <a:rPr lang="cs-CZ" dirty="0"/>
              <a:t>ostrovní</a:t>
            </a:r>
          </a:p>
          <a:p>
            <a:pPr lvl="4"/>
            <a:r>
              <a:rPr lang="cs-CZ" dirty="0" err="1"/>
              <a:t>suqutri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98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8B3AC-81B1-4EC4-9B58-FEC0F478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Semité – odkud se vzali?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559556-A4FC-4297-9738-5B5C2DAA7D4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historický exkurz</a:t>
            </a:r>
          </a:p>
          <a:p>
            <a:pPr lvl="1"/>
            <a:r>
              <a:rPr lang="cs-CZ" dirty="0"/>
              <a:t>domovina</a:t>
            </a:r>
          </a:p>
          <a:p>
            <a:pPr lvl="1"/>
            <a:r>
              <a:rPr lang="cs-CZ" dirty="0"/>
              <a:t>migrace</a:t>
            </a:r>
          </a:p>
          <a:p>
            <a:pPr lvl="2"/>
            <a:r>
              <a:rPr lang="cs-CZ" dirty="0"/>
              <a:t>návrat</a:t>
            </a:r>
          </a:p>
          <a:p>
            <a:pPr lvl="1"/>
            <a:r>
              <a:rPr lang="cs-CZ" dirty="0"/>
              <a:t>říše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87244B-8C47-DA11-3CDA-44BCAC2EC1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739407"/>
            <a:ext cx="4718050" cy="295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251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23256</TotalTime>
  <Words>207</Words>
  <Application>Microsoft Office PowerPoint</Application>
  <PresentationFormat>Panoramiczny</PresentationFormat>
  <Paragraphs>71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Organika</vt:lpstr>
      <vt:lpstr>LgV33 Semitské jazyky</vt:lpstr>
      <vt:lpstr>Rozložení semestru</vt:lpstr>
      <vt:lpstr>Organizační informace</vt:lpstr>
      <vt:lpstr>Afroasijská jazyková rodina</vt:lpstr>
      <vt:lpstr>Semitské jazyky</vt:lpstr>
      <vt:lpstr>Semitské jazyky</vt:lpstr>
      <vt:lpstr>Semité – odkud se vzali?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224</cp:revision>
  <dcterms:created xsi:type="dcterms:W3CDTF">2022-08-13T13:52:51Z</dcterms:created>
  <dcterms:modified xsi:type="dcterms:W3CDTF">2024-02-19T23:15:19Z</dcterms:modified>
</cp:coreProperties>
</file>