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7" r:id="rId3"/>
    <p:sldId id="293" r:id="rId4"/>
    <p:sldId id="276" r:id="rId5"/>
    <p:sldId id="296" r:id="rId6"/>
    <p:sldId id="294" r:id="rId7"/>
    <p:sldId id="298" r:id="rId8"/>
    <p:sldId id="299" r:id="rId9"/>
    <p:sldId id="301" r:id="rId10"/>
    <p:sldId id="295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24/03/08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8B1A0-519C-4EC5-8F5C-6462BF30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Východosemitské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768AB-4F93-47A3-910E-A166E93AC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východosemitské</a:t>
            </a:r>
            <a:r>
              <a:rPr lang="cs-CZ" dirty="0"/>
              <a:t> jazyky</a:t>
            </a:r>
          </a:p>
          <a:p>
            <a:pPr lvl="1"/>
            <a:r>
              <a:rPr lang="cs-CZ" dirty="0" err="1"/>
              <a:t>eblajština</a:t>
            </a:r>
            <a:endParaRPr lang="cs-CZ" dirty="0"/>
          </a:p>
          <a:p>
            <a:pPr lvl="1"/>
            <a:r>
              <a:rPr lang="cs-CZ" dirty="0"/>
              <a:t>akkadština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84724-CFF3-47B2-AF6D-E50EACD97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70581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45F0B-C6C1-6634-3DFE-3B80E21C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Chammurapiho</a:t>
            </a:r>
            <a:r>
              <a:rPr lang="cs-CZ" dirty="0"/>
              <a:t> zákoník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C0DADA9-FC4C-AEB0-1160-0DA41CDAF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1784" y="3232320"/>
            <a:ext cx="4974216" cy="2073347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2EA64EE-09A4-B845-FC60-DBD6850FB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055" y="3123821"/>
            <a:ext cx="4363692" cy="2181846"/>
          </a:xfrm>
        </p:spPr>
      </p:pic>
    </p:spTree>
    <p:extLst>
      <p:ext uri="{BB962C8B-B14F-4D97-AF65-F5344CB8AC3E}">
        <p14:creationId xmlns:p14="http://schemas.microsoft.com/office/powerpoint/2010/main" val="173278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2E6FC-8EE0-F514-6E6B-FBDBC1A9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textů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66EC9D9-3D38-73C5-488F-15B25467F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1571" y="2560638"/>
            <a:ext cx="4492057" cy="3309937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43F8D70-E1FC-FA4D-D8C9-96EC3C2AB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6103" y="2438062"/>
            <a:ext cx="3883742" cy="3702323"/>
          </a:xfrm>
        </p:spPr>
      </p:pic>
    </p:spTree>
    <p:extLst>
      <p:ext uri="{BB962C8B-B14F-4D97-AF65-F5344CB8AC3E}">
        <p14:creationId xmlns:p14="http://schemas.microsoft.com/office/powerpoint/2010/main" val="13420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9A136-3F1E-4F86-BDFB-97BFF5BF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Eblajština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DD948-BE96-44E6-B675-2CF8ECE97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specifická funkce</a:t>
            </a:r>
          </a:p>
          <a:p>
            <a:r>
              <a:rPr lang="cs-CZ" dirty="0"/>
              <a:t>problémy s lingvistickým zařazením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4CDB7056-98B1-89EB-CAAC-237D63A43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093" b="43689"/>
          <a:stretch/>
        </p:blipFill>
        <p:spPr>
          <a:xfrm>
            <a:off x="6623816" y="2560320"/>
            <a:ext cx="4269736" cy="3112574"/>
          </a:xfrm>
        </p:spPr>
      </p:pic>
    </p:spTree>
    <p:extLst>
      <p:ext uri="{BB962C8B-B14F-4D97-AF65-F5344CB8AC3E}">
        <p14:creationId xmlns:p14="http://schemas.microsoft.com/office/powerpoint/2010/main" val="199681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Eblajština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verbální flexe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47C97C8-0C86-6BF6-D9AC-8AABCB4F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4868419"/>
            <a:ext cx="3876675" cy="12763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F94398E-D5D7-A5C3-8690-C923ABFF5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1" y="3615309"/>
            <a:ext cx="1781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F318B-0996-4361-96D5-83D5C7E5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Akkadština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C0695-D20C-4D5C-B838-AD0CAE2C9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od 3000 BC do zhruba 600 BC</a:t>
            </a:r>
          </a:p>
          <a:p>
            <a:pPr lvl="1"/>
            <a:r>
              <a:rPr lang="cs-CZ" dirty="0"/>
              <a:t>písmem do 100 AD</a:t>
            </a:r>
          </a:p>
          <a:p>
            <a:r>
              <a:rPr lang="cs-CZ" dirty="0"/>
              <a:t>od 2000 BC dva dialekty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A3CEC-93E5-470A-B2D9-BC712C076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shrnutí situace</a:t>
            </a:r>
          </a:p>
          <a:p>
            <a:r>
              <a:rPr lang="cs-CZ" dirty="0"/>
              <a:t>dochované texty</a:t>
            </a:r>
          </a:p>
          <a:p>
            <a:r>
              <a:rPr lang="cs-CZ" dirty="0"/>
              <a:t>specifika</a:t>
            </a:r>
          </a:p>
        </p:txBody>
      </p:sp>
    </p:spTree>
    <p:extLst>
      <p:ext uri="{BB962C8B-B14F-4D97-AF65-F5344CB8AC3E}">
        <p14:creationId xmlns:p14="http://schemas.microsoft.com/office/powerpoint/2010/main" val="3596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5E272-B0A9-AF90-E91B-D5C8E6E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74C4B1-BF6C-647B-BBFC-BFBAC4DE4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099135-23EA-F115-E4F2-35D47DCC90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konsonantický inventář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B32F186-B087-03B7-6FDE-3B61FCF6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46" y="3429000"/>
            <a:ext cx="2552700" cy="15430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AB505F1-37F9-02FF-5369-CD6948FA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914775"/>
            <a:ext cx="1752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4C833-FC1E-80F0-2029-3419FC2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79673-99F2-61F7-80BB-D8A6B9011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substantiva &amp; adjektiva</a:t>
            </a:r>
          </a:p>
          <a:p>
            <a:pPr lvl="1"/>
            <a:r>
              <a:rPr lang="cs-CZ" sz="1600" dirty="0"/>
              <a:t>dva rody, dvě produktivní čísla, tři/dva pády</a:t>
            </a:r>
          </a:p>
          <a:p>
            <a:pPr lvl="1"/>
            <a:r>
              <a:rPr lang="cs-CZ" sz="1600" dirty="0"/>
              <a:t>tři stavy (substantiva), dvě formy (adjektiva)</a:t>
            </a:r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E292CA-E43E-65A3-7060-96F979CFF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pronomina</a:t>
            </a:r>
            <a:endParaRPr lang="cs-CZ" dirty="0"/>
          </a:p>
          <a:p>
            <a:pPr lvl="1"/>
            <a:r>
              <a:rPr lang="cs-CZ" dirty="0"/>
              <a:t>samostatná a sufigovaná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E337988-67E4-1937-1617-A2BBE045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72" y="3829466"/>
            <a:ext cx="4618396" cy="11153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B937413-A221-3400-E0D2-8998C0EE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13" y="4989578"/>
            <a:ext cx="4662255" cy="11268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2166D67-892C-2CC6-6CAE-678A1C80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46" y="3829466"/>
            <a:ext cx="41529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E45B4-77EE-08A2-529C-34F92093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4E5C6E-7F99-7510-66CC-F089AD3305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časy</a:t>
            </a:r>
          </a:p>
          <a:p>
            <a:pPr lvl="1"/>
            <a:r>
              <a:rPr lang="cs-CZ" dirty="0"/>
              <a:t>durativ </a:t>
            </a:r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cs-CZ" dirty="0"/>
              <a:t>-</a:t>
            </a:r>
            <a:r>
              <a:rPr lang="pt-BR" dirty="0"/>
              <a:t>a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cs-CZ" dirty="0"/>
              <a:t>-</a:t>
            </a:r>
            <a:r>
              <a:rPr lang="pt-BR" dirty="0"/>
              <a:t>V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3</a:t>
            </a:r>
            <a:endParaRPr lang="cs-CZ" baseline="-25000" dirty="0"/>
          </a:p>
          <a:p>
            <a:pPr lvl="1"/>
            <a:r>
              <a:rPr lang="cs-CZ" dirty="0"/>
              <a:t>préteritum R</a:t>
            </a:r>
            <a:r>
              <a:rPr lang="cs-CZ" baseline="-25000" dirty="0"/>
              <a:t>1</a:t>
            </a:r>
            <a:r>
              <a:rPr lang="cs-CZ" dirty="0"/>
              <a:t>-R</a:t>
            </a:r>
            <a:r>
              <a:rPr lang="cs-CZ" baseline="-25000" dirty="0"/>
              <a:t>2</a:t>
            </a:r>
            <a:r>
              <a:rPr lang="cs-CZ" dirty="0"/>
              <a:t>-V-R</a:t>
            </a:r>
            <a:r>
              <a:rPr lang="cs-CZ" baseline="-25000" dirty="0"/>
              <a:t>3</a:t>
            </a:r>
          </a:p>
          <a:p>
            <a:pPr lvl="1"/>
            <a:r>
              <a:rPr lang="cs-CZ" dirty="0"/>
              <a:t>perfektum </a:t>
            </a:r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cs-CZ" dirty="0"/>
              <a:t>-t</a:t>
            </a:r>
            <a:r>
              <a:rPr lang="pt-BR" dirty="0"/>
              <a:t>a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cs-CZ" dirty="0"/>
              <a:t>-</a:t>
            </a:r>
            <a:r>
              <a:rPr lang="pt-BR" dirty="0"/>
              <a:t>V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3</a:t>
            </a:r>
            <a:endParaRPr lang="cs-CZ" baseline="-25000" dirty="0"/>
          </a:p>
          <a:p>
            <a:r>
              <a:rPr lang="cs-CZ" dirty="0"/>
              <a:t>osobní prefixace, sufixy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B8B9F8-AE45-68EB-1691-EC38DB8E1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8 modů</a:t>
            </a:r>
          </a:p>
          <a:p>
            <a:r>
              <a:rPr lang="cs-CZ" dirty="0"/>
              <a:t>nominální tvary</a:t>
            </a:r>
          </a:p>
          <a:p>
            <a:pPr lvl="1"/>
            <a:r>
              <a:rPr lang="cs-CZ" dirty="0"/>
              <a:t>infinitiv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-a-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-ā-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pPr lvl="1"/>
            <a:r>
              <a:rPr lang="cs-CZ" dirty="0"/>
              <a:t>verbální adjektivum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</a:t>
            </a:r>
            <a:r>
              <a:rPr lang="pt-BR" sz="2000" dirty="0"/>
              <a:t>ā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pPr lvl="1"/>
            <a:r>
              <a:rPr lang="cs-CZ" dirty="0"/>
              <a:t>aktivní participium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</a:t>
            </a:r>
            <a:r>
              <a:rPr lang="pt-BR" sz="2000" dirty="0"/>
              <a:t>ā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-i-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r>
              <a:rPr lang="cs-CZ" dirty="0"/>
              <a:t>stativ </a:t>
            </a:r>
            <a:r>
              <a:rPr lang="pt-BR" sz="2400" dirty="0"/>
              <a:t>R</a:t>
            </a:r>
            <a:r>
              <a:rPr lang="pt-BR" sz="2400" baseline="-25000" dirty="0"/>
              <a:t>1</a:t>
            </a:r>
            <a:r>
              <a:rPr lang="cs-CZ" sz="2400" dirty="0"/>
              <a:t>-</a:t>
            </a:r>
            <a:r>
              <a:rPr lang="pt-BR" sz="2400" dirty="0"/>
              <a:t>ā</a:t>
            </a:r>
            <a:r>
              <a:rPr lang="cs-CZ" sz="2400" dirty="0"/>
              <a:t>-</a:t>
            </a:r>
            <a:r>
              <a:rPr lang="pt-BR" sz="2400" dirty="0"/>
              <a:t>R</a:t>
            </a:r>
            <a:r>
              <a:rPr lang="pt-BR" sz="2400" baseline="-25000" dirty="0"/>
              <a:t>2</a:t>
            </a:r>
            <a:r>
              <a:rPr lang="cs-CZ" sz="2400" dirty="0"/>
              <a:t>-</a:t>
            </a:r>
            <a:r>
              <a:rPr lang="pt-BR" sz="2400" dirty="0"/>
              <a:t>R</a:t>
            </a:r>
            <a:r>
              <a:rPr lang="pt-BR" sz="2400" baseline="-25000" dirty="0"/>
              <a:t>3</a:t>
            </a:r>
            <a:endParaRPr lang="cs-CZ" sz="2400" baseline="-25000" dirty="0"/>
          </a:p>
          <a:p>
            <a:pPr lvl="1"/>
            <a:r>
              <a:rPr lang="cs-CZ" dirty="0"/>
              <a:t>osobní sufixy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64D1E1-72FA-0B83-BFD1-05D0A4C3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4912546"/>
            <a:ext cx="19240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0FC8D4B-BEE7-7B0B-968A-D5974840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11" y="772447"/>
            <a:ext cx="5527777" cy="53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86D23-D574-660E-7E3E-A36A1C2E8B55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1303867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Ukázky textů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6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23256</TotalTime>
  <Words>167</Words>
  <Application>Microsoft Office PowerPoint</Application>
  <PresentationFormat>Panoramiczny</PresentationFormat>
  <Paragraphs>58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Organika</vt:lpstr>
      <vt:lpstr>Východosemitské jazyky</vt:lpstr>
      <vt:lpstr>Eblajština</vt:lpstr>
      <vt:lpstr>Eblajština</vt:lpstr>
      <vt:lpstr>Akkadština</vt:lpstr>
      <vt:lpstr>Fonologie</vt:lpstr>
      <vt:lpstr>Nominální flexe</vt:lpstr>
      <vt:lpstr>Verbální flexe</vt:lpstr>
      <vt:lpstr>Prezentacja programu PowerPoint</vt:lpstr>
      <vt:lpstr>Prezentacja programu PowerPoint</vt:lpstr>
      <vt:lpstr>Chammurapiho zákoník</vt:lpstr>
      <vt:lpstr>Ukázky textů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226</cp:revision>
  <dcterms:created xsi:type="dcterms:W3CDTF">2022-08-13T13:52:51Z</dcterms:created>
  <dcterms:modified xsi:type="dcterms:W3CDTF">2024-03-08T16:21:10Z</dcterms:modified>
</cp:coreProperties>
</file>