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3" r:id="rId2"/>
    <p:sldId id="336" r:id="rId3"/>
    <p:sldId id="339" r:id="rId4"/>
    <p:sldId id="345" r:id="rId5"/>
    <p:sldId id="341" r:id="rId6"/>
    <p:sldId id="344" r:id="rId7"/>
    <p:sldId id="274" r:id="rId8"/>
    <p:sldId id="34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7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24/04/10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52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19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9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95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904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10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68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579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46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48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3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40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49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8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10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8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65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63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yuK6ggrZCc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_B6BJFumno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37A6B-2637-4FEC-86C3-BEB79E4A7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Etiosemitské</a:t>
            </a:r>
            <a:r>
              <a:rPr lang="cs-CZ" dirty="0"/>
              <a:t> jazyky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F9DB1B-5271-4A4A-A630-669B95AA12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severní</a:t>
            </a:r>
          </a:p>
          <a:p>
            <a:pPr lvl="1"/>
            <a:r>
              <a:rPr lang="cs-CZ" dirty="0" err="1"/>
              <a:t>ge‘ez</a:t>
            </a:r>
            <a:endParaRPr lang="cs-CZ" dirty="0"/>
          </a:p>
          <a:p>
            <a:pPr lvl="1"/>
            <a:r>
              <a:rPr lang="cs-CZ" dirty="0" err="1"/>
              <a:t>tigriňa</a:t>
            </a:r>
            <a:r>
              <a:rPr lang="cs-CZ" dirty="0"/>
              <a:t> (</a:t>
            </a:r>
            <a:r>
              <a:rPr lang="cs-CZ" dirty="0" err="1"/>
              <a:t>tigrajština</a:t>
            </a:r>
            <a:r>
              <a:rPr lang="cs-CZ" dirty="0"/>
              <a:t>)</a:t>
            </a:r>
          </a:p>
          <a:p>
            <a:r>
              <a:rPr lang="cs-CZ" dirty="0"/>
              <a:t>jižní</a:t>
            </a:r>
          </a:p>
          <a:p>
            <a:pPr lvl="1"/>
            <a:r>
              <a:rPr lang="cs-CZ" dirty="0"/>
              <a:t>amharština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F3ED9B-C184-4794-B45C-0FCBEBC8EF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vyčlenění ze </a:t>
            </a:r>
            <a:r>
              <a:rPr lang="cs-CZ" dirty="0" err="1"/>
              <a:t>Zsem</a:t>
            </a:r>
            <a:r>
              <a:rPr lang="cs-CZ" dirty="0"/>
              <a:t>. základu</a:t>
            </a:r>
          </a:p>
          <a:p>
            <a:pPr lvl="1"/>
            <a:r>
              <a:rPr lang="cs-CZ" dirty="0"/>
              <a:t>následné základní rozdělení</a:t>
            </a:r>
          </a:p>
          <a:p>
            <a:endParaRPr lang="cs-CZ" dirty="0"/>
          </a:p>
          <a:p>
            <a:endParaRPr lang="cs-CZ" dirty="0"/>
          </a:p>
          <a:p>
            <a:endParaRPr lang="cs-CZ" sz="3900" dirty="0"/>
          </a:p>
          <a:p>
            <a:r>
              <a:rPr lang="cs-CZ" dirty="0"/>
              <a:t>geografické vymezení</a:t>
            </a:r>
          </a:p>
          <a:p>
            <a:r>
              <a:rPr lang="cs-CZ" dirty="0"/>
              <a:t>společné rysy</a:t>
            </a:r>
          </a:p>
          <a:p>
            <a:endParaRPr lang="cs-CZ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FE09453-37DE-DF0D-79C2-3A32C9A6C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171" y="3429000"/>
            <a:ext cx="36766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8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14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5" name="Straight Connector 20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22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24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57E1868-2566-4D52-A35A-A90B2B114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>
                <a:solidFill>
                  <a:srgbClr val="262626"/>
                </a:solidFill>
              </a:rPr>
              <a:t>Ge‘ez</a:t>
            </a:r>
            <a:br>
              <a:rPr lang="cs-CZ" dirty="0">
                <a:solidFill>
                  <a:srgbClr val="262626"/>
                </a:solidFill>
              </a:rPr>
            </a:br>
            <a:r>
              <a:rPr lang="cs-CZ" sz="2000" dirty="0">
                <a:solidFill>
                  <a:srgbClr val="262626"/>
                </a:solidFill>
              </a:rPr>
              <a:t>čili klasická etiopština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6EB033-28D6-4685-B0FA-B54E22C18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4412" y="2556932"/>
            <a:ext cx="480218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rgbClr val="262626"/>
                </a:solidFill>
              </a:rPr>
              <a:t>chronologické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vymezení</a:t>
            </a:r>
            <a:endParaRPr lang="en-US" dirty="0">
              <a:solidFill>
                <a:srgbClr val="262626"/>
              </a:solidFill>
            </a:endParaRPr>
          </a:p>
          <a:p>
            <a:pPr lvl="1"/>
            <a:r>
              <a:rPr lang="en-US" dirty="0" err="1">
                <a:solidFill>
                  <a:srgbClr val="262626"/>
                </a:solidFill>
              </a:rPr>
              <a:t>historický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kontext</a:t>
            </a:r>
            <a:endParaRPr lang="en-US" dirty="0">
              <a:solidFill>
                <a:srgbClr val="262626"/>
              </a:solidFill>
            </a:endParaRPr>
          </a:p>
          <a:p>
            <a:r>
              <a:rPr lang="en-US" dirty="0" err="1">
                <a:solidFill>
                  <a:srgbClr val="262626"/>
                </a:solidFill>
              </a:rPr>
              <a:t>geografické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vymezení</a:t>
            </a:r>
            <a:endParaRPr lang="en-US" dirty="0">
              <a:solidFill>
                <a:srgbClr val="262626"/>
              </a:solidFill>
            </a:endParaRPr>
          </a:p>
          <a:p>
            <a:r>
              <a:rPr lang="en-US" dirty="0" err="1">
                <a:solidFill>
                  <a:srgbClr val="262626"/>
                </a:solidFill>
              </a:rPr>
              <a:t>písmo</a:t>
            </a:r>
            <a:endParaRPr lang="en-US" dirty="0">
              <a:solidFill>
                <a:srgbClr val="262626"/>
              </a:solidFill>
            </a:endParaRPr>
          </a:p>
          <a:p>
            <a:pPr lvl="1"/>
            <a:r>
              <a:rPr lang="cs-CZ" i="1" dirty="0" err="1">
                <a:solidFill>
                  <a:srgbClr val="262626"/>
                </a:solidFill>
              </a:rPr>
              <a:t>fidäl</a:t>
            </a:r>
            <a:endParaRPr lang="en-US" i="1" dirty="0">
              <a:solidFill>
                <a:srgbClr val="262626"/>
              </a:solidFill>
            </a:endParaRPr>
          </a:p>
          <a:p>
            <a:pPr lvl="2"/>
            <a:endParaRPr lang="en-US" dirty="0">
              <a:solidFill>
                <a:srgbClr val="262626"/>
              </a:solidFill>
            </a:endParaRPr>
          </a:p>
          <a:p>
            <a:pPr lvl="1"/>
            <a:endParaRPr lang="en-US" dirty="0">
              <a:solidFill>
                <a:srgbClr val="262626"/>
              </a:solidFill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A8D11C77-0169-FCEE-4B66-4BF4024A7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824" y="942444"/>
            <a:ext cx="50768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4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A448C-B2A4-D4C0-AD7B-FF889955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Tigrejština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3E628-556E-2CA1-E492-ADB3C200D0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fonologie</a:t>
            </a:r>
          </a:p>
          <a:p>
            <a:pPr lvl="1"/>
            <a:r>
              <a:rPr lang="cs-CZ" dirty="0"/>
              <a:t>vokalický inventář</a:t>
            </a:r>
            <a:endParaRPr lang="cs-CZ" sz="2800" dirty="0"/>
          </a:p>
          <a:p>
            <a:pPr lvl="1"/>
            <a:r>
              <a:rPr lang="cs-CZ" dirty="0"/>
              <a:t>konsonantický inventář</a:t>
            </a:r>
          </a:p>
          <a:p>
            <a:pPr lvl="1"/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97F5E3-4D27-BA79-F635-E6B6AD414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5946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gramatika</a:t>
            </a:r>
          </a:p>
          <a:p>
            <a:pPr lvl="1"/>
            <a:r>
              <a:rPr lang="cs-CZ" dirty="0"/>
              <a:t>nominální flexe</a:t>
            </a:r>
          </a:p>
          <a:p>
            <a:pPr lvl="2"/>
            <a:r>
              <a:rPr lang="cs-CZ" dirty="0"/>
              <a:t>dva rody</a:t>
            </a:r>
          </a:p>
          <a:p>
            <a:pPr lvl="2"/>
            <a:r>
              <a:rPr lang="cs-CZ" dirty="0"/>
              <a:t>dvě čísla</a:t>
            </a:r>
          </a:p>
          <a:p>
            <a:pPr lvl="2"/>
            <a:r>
              <a:rPr lang="cs-CZ" dirty="0"/>
              <a:t>ne/určitost</a:t>
            </a:r>
          </a:p>
          <a:p>
            <a:pPr lvl="1"/>
            <a:r>
              <a:rPr lang="cs-CZ" dirty="0"/>
              <a:t>verbální flexe</a:t>
            </a:r>
          </a:p>
          <a:p>
            <a:pPr lvl="2"/>
            <a:r>
              <a:rPr lang="cs-CZ" dirty="0"/>
              <a:t>dvě konjugace</a:t>
            </a:r>
          </a:p>
          <a:p>
            <a:pPr lvl="2"/>
            <a:r>
              <a:rPr lang="cs-CZ" dirty="0"/>
              <a:t>tři mody</a:t>
            </a:r>
          </a:p>
          <a:p>
            <a:pPr lvl="2"/>
            <a:r>
              <a:rPr lang="cs-CZ" dirty="0"/>
              <a:t>negace </a:t>
            </a:r>
            <a:r>
              <a:rPr lang="cs-CZ" dirty="0" err="1"/>
              <a:t>cirkumfixem</a:t>
            </a:r>
            <a:endParaRPr lang="cs-CZ" dirty="0"/>
          </a:p>
          <a:p>
            <a:pPr lvl="2"/>
            <a:endParaRPr lang="cs-CZ" dirty="0"/>
          </a:p>
          <a:p>
            <a:pPr lvl="2"/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5142340-59C1-9472-B768-6D2A095BD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860" y="2768767"/>
            <a:ext cx="1352550" cy="65722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9102AC0-EC56-13B2-5B4C-2844396BF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087" y="4041648"/>
            <a:ext cx="3629025" cy="18288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6CAC796-0391-52B3-D2AF-9441F4523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445" y="3410155"/>
            <a:ext cx="2266795" cy="62717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D984C97F-5893-8C79-7FBC-AA1A5DF81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199" y="2719959"/>
            <a:ext cx="4114800" cy="14954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DB9EDB06-CEBD-C79C-EC0E-CDFC7DFC3C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876" y="590100"/>
            <a:ext cx="11094247" cy="575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B48B5AFB-AF1A-D17F-7B50-75283E337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</a:t>
            </a:r>
            <a:endParaRPr lang="en-US" dirty="0"/>
          </a:p>
        </p:txBody>
      </p:sp>
      <p:pic>
        <p:nvPicPr>
          <p:cNvPr id="7" name="Multimedia online 6" title="Meninet speaking Tigrinya | Semitic language | Wikitongues">
            <a:hlinkClick r:id="" action="ppaction://media"/>
            <a:extLst>
              <a:ext uri="{FF2B5EF4-FFF2-40B4-BE49-F238E27FC236}">
                <a16:creationId xmlns:a16="http://schemas.microsoft.com/office/drawing/2014/main" id="{35B382BF-AD77-6862-74A7-9F11315B08E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0713" y="2557463"/>
            <a:ext cx="5872162" cy="331787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7A47FC6-12EE-8684-2E73-1534C3431305}"/>
              </a:ext>
            </a:extLst>
          </p:cNvPr>
          <p:cNvSpPr txBox="1"/>
          <p:nvPr/>
        </p:nvSpPr>
        <p:spPr>
          <a:xfrm>
            <a:off x="5077131" y="5875338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(bohužel bez titulků)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3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A448C-B2A4-D4C0-AD7B-FF889955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Amharština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3E628-556E-2CA1-E492-ADB3C200D0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fonologie</a:t>
            </a:r>
          </a:p>
          <a:p>
            <a:pPr lvl="1"/>
            <a:r>
              <a:rPr lang="cs-CZ" dirty="0"/>
              <a:t>vokalický inventář</a:t>
            </a:r>
            <a:endParaRPr lang="cs-CZ" sz="2800" dirty="0"/>
          </a:p>
          <a:p>
            <a:pPr lvl="1"/>
            <a:endParaRPr lang="cs-CZ" sz="1400" dirty="0"/>
          </a:p>
          <a:p>
            <a:pPr lvl="1"/>
            <a:r>
              <a:rPr lang="cs-CZ" dirty="0"/>
              <a:t>konsonantický inventář</a:t>
            </a:r>
          </a:p>
          <a:p>
            <a:pPr lvl="1"/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97F5E3-4D27-BA79-F635-E6B6AD414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594675"/>
          </a:xfrm>
        </p:spPr>
        <p:txBody>
          <a:bodyPr>
            <a:normAutofit/>
          </a:bodyPr>
          <a:lstStyle/>
          <a:p>
            <a:r>
              <a:rPr lang="cs-CZ" dirty="0"/>
              <a:t>gramatika</a:t>
            </a:r>
          </a:p>
          <a:p>
            <a:pPr lvl="1"/>
            <a:r>
              <a:rPr lang="cs-CZ" dirty="0"/>
              <a:t>nominální flexe</a:t>
            </a:r>
          </a:p>
          <a:p>
            <a:pPr lvl="2"/>
            <a:r>
              <a:rPr lang="cs-CZ" dirty="0"/>
              <a:t>dva rody</a:t>
            </a:r>
          </a:p>
          <a:p>
            <a:pPr lvl="2"/>
            <a:r>
              <a:rPr lang="cs-CZ" dirty="0"/>
              <a:t>dvě čísla</a:t>
            </a:r>
          </a:p>
          <a:p>
            <a:pPr lvl="2"/>
            <a:r>
              <a:rPr lang="cs-CZ" dirty="0"/>
              <a:t>ne/určitost</a:t>
            </a:r>
          </a:p>
          <a:p>
            <a:pPr lvl="2"/>
            <a:r>
              <a:rPr lang="cs-CZ" dirty="0"/>
              <a:t>pád</a:t>
            </a:r>
          </a:p>
          <a:p>
            <a:pPr lvl="1"/>
            <a:r>
              <a:rPr lang="cs-CZ" dirty="0"/>
              <a:t>verbální flexe</a:t>
            </a:r>
          </a:p>
          <a:p>
            <a:pPr lvl="2"/>
            <a:r>
              <a:rPr lang="cs-CZ" dirty="0"/>
              <a:t>dvě konjugace</a:t>
            </a:r>
          </a:p>
          <a:p>
            <a:pPr lvl="2"/>
            <a:endParaRPr lang="cs-CZ" dirty="0"/>
          </a:p>
          <a:p>
            <a:pPr lvl="2"/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F5ECD66-A05F-6AA4-DD1B-1231E2B79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860" y="2768767"/>
            <a:ext cx="1352550" cy="65722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165889C-19B0-4353-BEBB-6F4042D26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612" y="4357656"/>
            <a:ext cx="3609975" cy="155257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CC6C013-79E5-406E-F29E-32EF601E8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650" y="3534696"/>
            <a:ext cx="4076700" cy="1371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6D65FCF2-76E0-19F1-2C9A-2629958D8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0269" y="2640297"/>
            <a:ext cx="6200775" cy="28860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74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DE9812-009D-FDA2-DB41-310026901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</a:t>
            </a:r>
            <a:endParaRPr lang="en-US" dirty="0"/>
          </a:p>
        </p:txBody>
      </p:sp>
      <p:pic>
        <p:nvPicPr>
          <p:cNvPr id="5" name="Multimedia online 4" title="WIKITONGUES: Yabi speaking Amharic">
            <a:hlinkClick r:id="" action="ppaction://media"/>
            <a:extLst>
              <a:ext uri="{FF2B5EF4-FFF2-40B4-BE49-F238E27FC236}">
                <a16:creationId xmlns:a16="http://schemas.microsoft.com/office/drawing/2014/main" id="{78519DCD-8D7D-9637-8DAA-BD97052ABD0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8445" y="2597983"/>
            <a:ext cx="5855110" cy="330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1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589A32-EA73-45B6-8549-9738C4EE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Moderní </a:t>
            </a:r>
            <a:r>
              <a:rPr lang="cs-CZ" dirty="0" err="1"/>
              <a:t>jihosemitské</a:t>
            </a:r>
            <a:r>
              <a:rPr lang="cs-CZ" dirty="0"/>
              <a:t> jazyky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265775-FFEF-4B89-A8F5-449816720E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kontinentální</a:t>
            </a:r>
          </a:p>
          <a:p>
            <a:pPr lvl="1"/>
            <a:r>
              <a:rPr lang="cs-CZ" dirty="0" err="1"/>
              <a:t>mehri</a:t>
            </a:r>
            <a:endParaRPr lang="cs-CZ" dirty="0"/>
          </a:p>
          <a:p>
            <a:pPr lvl="1"/>
            <a:r>
              <a:rPr lang="cs-CZ" dirty="0" err="1"/>
              <a:t>džibbalština</a:t>
            </a:r>
            <a:r>
              <a:rPr lang="cs-CZ" dirty="0"/>
              <a:t> (</a:t>
            </a:r>
            <a:r>
              <a:rPr lang="cs-CZ" dirty="0" err="1"/>
              <a:t>shehri</a:t>
            </a:r>
            <a:r>
              <a:rPr lang="cs-CZ" dirty="0"/>
              <a:t>)</a:t>
            </a:r>
          </a:p>
          <a:p>
            <a:r>
              <a:rPr lang="cs-CZ" dirty="0"/>
              <a:t>ostrovní</a:t>
            </a:r>
          </a:p>
          <a:p>
            <a:pPr lvl="1"/>
            <a:r>
              <a:rPr lang="cs-CZ" dirty="0" err="1"/>
              <a:t>suqutri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F084993-4256-432A-94E8-3366D08EF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4754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geografické vymezení</a:t>
            </a:r>
          </a:p>
          <a:p>
            <a:r>
              <a:rPr lang="cs-CZ" dirty="0"/>
              <a:t>vyčlenění ze semitského základu</a:t>
            </a:r>
          </a:p>
          <a:p>
            <a:pPr lvl="1"/>
            <a:r>
              <a:rPr lang="cs-CZ" dirty="0"/>
              <a:t>následné základní rozdělení</a:t>
            </a:r>
          </a:p>
          <a:p>
            <a:endParaRPr lang="cs-CZ" sz="2800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společné rysy</a:t>
            </a:r>
          </a:p>
          <a:p>
            <a:endParaRPr lang="en-US" dirty="0"/>
          </a:p>
          <a:p>
            <a:endParaRPr lang="cs-CZ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31CAAD1-BDD1-9A7D-19B6-5051EDF2B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352" y="4027515"/>
            <a:ext cx="4371975" cy="139065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E40F90F-6805-D614-D393-CE8A1E93B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850" y="822217"/>
            <a:ext cx="1437633" cy="146098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952413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A448C-B2A4-D4C0-AD7B-FF889955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Mehri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3E628-556E-2CA1-E492-ADB3C200D0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fonologie*</a:t>
            </a:r>
          </a:p>
          <a:p>
            <a:pPr lvl="1"/>
            <a:r>
              <a:rPr lang="cs-CZ" dirty="0"/>
              <a:t>vokalický inventář</a:t>
            </a:r>
            <a:endParaRPr lang="cs-CZ" sz="2800" dirty="0"/>
          </a:p>
          <a:p>
            <a:pPr lvl="1"/>
            <a:r>
              <a:rPr lang="cs-CZ" dirty="0"/>
              <a:t>konsonantický inventář</a:t>
            </a:r>
          </a:p>
          <a:p>
            <a:pPr lvl="1"/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97F5E3-4D27-BA79-F635-E6B6AD414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594675"/>
          </a:xfrm>
        </p:spPr>
        <p:txBody>
          <a:bodyPr>
            <a:normAutofit/>
          </a:bodyPr>
          <a:lstStyle/>
          <a:p>
            <a:r>
              <a:rPr lang="cs-CZ" dirty="0"/>
              <a:t>gramatika</a:t>
            </a:r>
          </a:p>
          <a:p>
            <a:pPr lvl="1"/>
            <a:r>
              <a:rPr lang="cs-CZ" dirty="0"/>
              <a:t>nominální flexe</a:t>
            </a:r>
          </a:p>
          <a:p>
            <a:pPr lvl="2"/>
            <a:r>
              <a:rPr lang="cs-CZ" dirty="0"/>
              <a:t>dva rody</a:t>
            </a:r>
          </a:p>
          <a:p>
            <a:pPr lvl="2"/>
            <a:r>
              <a:rPr lang="cs-CZ" dirty="0"/>
              <a:t>tři čísla</a:t>
            </a:r>
          </a:p>
          <a:p>
            <a:pPr lvl="2"/>
            <a:r>
              <a:rPr lang="cs-CZ" dirty="0"/>
              <a:t>ne/určitost</a:t>
            </a:r>
          </a:p>
          <a:p>
            <a:pPr lvl="1"/>
            <a:r>
              <a:rPr lang="cs-CZ" dirty="0"/>
              <a:t>verbální flexe</a:t>
            </a:r>
          </a:p>
          <a:p>
            <a:pPr lvl="2"/>
            <a:r>
              <a:rPr lang="cs-CZ" dirty="0"/>
              <a:t>dvě konjugace</a:t>
            </a:r>
          </a:p>
          <a:p>
            <a:pPr lvl="2"/>
            <a:r>
              <a:rPr lang="cs-CZ" dirty="0"/>
              <a:t>slovesné kmeny</a:t>
            </a:r>
          </a:p>
          <a:p>
            <a:pPr lvl="2"/>
            <a:endParaRPr lang="cs-CZ" dirty="0"/>
          </a:p>
          <a:p>
            <a:pPr lvl="2"/>
            <a:endParaRPr lang="en-US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33CA5A8-F74C-68D3-59F9-E75F5EDBB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433" y="2642420"/>
            <a:ext cx="1362075" cy="6858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0C3AFD1-6644-E2DD-E7C4-75E3A44BF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325" y="4060698"/>
            <a:ext cx="3638550" cy="180975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AF824480-CCFC-1839-DAB3-759DBF5EF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769" y="3328220"/>
            <a:ext cx="2771775" cy="14192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6EC4EC52-A69A-4681-078B-E8F1F58F08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0223" y="1412748"/>
            <a:ext cx="4057650" cy="44577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913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23292</TotalTime>
  <Words>136</Words>
  <Application>Microsoft Office PowerPoint</Application>
  <PresentationFormat>Panoramiczny</PresentationFormat>
  <Paragraphs>73</Paragraphs>
  <Slides>8</Slides>
  <Notes>0</Notes>
  <HiddenSlides>0</HiddenSlides>
  <MMClips>2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Organika</vt:lpstr>
      <vt:lpstr>Etiosemitské jazyky</vt:lpstr>
      <vt:lpstr>Ge‘ez čili klasická etiopština</vt:lpstr>
      <vt:lpstr>Tigrejština</vt:lpstr>
      <vt:lpstr>Ukázka</vt:lpstr>
      <vt:lpstr>Amharština</vt:lpstr>
      <vt:lpstr>Ukázka</vt:lpstr>
      <vt:lpstr>Moderní jihosemitské jazyky</vt:lpstr>
      <vt:lpstr>Mehri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228</cp:revision>
  <dcterms:created xsi:type="dcterms:W3CDTF">2022-08-13T13:52:51Z</dcterms:created>
  <dcterms:modified xsi:type="dcterms:W3CDTF">2024-04-10T14:43:33Z</dcterms:modified>
</cp:coreProperties>
</file>