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68" r:id="rId4"/>
    <p:sldId id="278" r:id="rId5"/>
    <p:sldId id="267" r:id="rId6"/>
    <p:sldId id="280" r:id="rId7"/>
    <p:sldId id="272" r:id="rId8"/>
    <p:sldId id="277" r:id="rId9"/>
    <p:sldId id="269" r:id="rId10"/>
    <p:sldId id="273" r:id="rId11"/>
    <p:sldId id="274" r:id="rId12"/>
    <p:sldId id="281" r:id="rId13"/>
    <p:sldId id="27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24/04/27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LgV33 Semitské jazyky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C67A55-9E14-1206-5D66-2C1C7AFC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Hebrejské písmo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D3DB58-EC98-BF6B-A7A3-04FDD399BD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konsonantické písmo</a:t>
            </a:r>
          </a:p>
          <a:p>
            <a:pPr lvl="1"/>
            <a:r>
              <a:rPr lang="cs-CZ" dirty="0"/>
              <a:t>dceřiný systém písma aramejského</a:t>
            </a:r>
          </a:p>
          <a:p>
            <a:r>
              <a:rPr lang="cs-CZ" dirty="0"/>
              <a:t>rozšíření a užívání</a:t>
            </a:r>
          </a:p>
          <a:p>
            <a:r>
              <a:rPr lang="cs-CZ" dirty="0"/>
              <a:t>varianty</a:t>
            </a:r>
          </a:p>
          <a:p>
            <a:pPr lvl="1"/>
            <a:r>
              <a:rPr lang="cs-CZ" dirty="0"/>
              <a:t>kvadrátní</a:t>
            </a:r>
          </a:p>
          <a:p>
            <a:pPr lvl="1"/>
            <a:r>
              <a:rPr lang="cs-CZ" dirty="0"/>
              <a:t>aškenázská kurzivní</a:t>
            </a:r>
          </a:p>
          <a:p>
            <a:pPr lvl="1"/>
            <a:r>
              <a:rPr lang="cs-CZ" dirty="0" err="1"/>
              <a:t>rashi</a:t>
            </a:r>
            <a:endParaRPr lang="cs-CZ" dirty="0"/>
          </a:p>
          <a:p>
            <a:pPr lvl="1"/>
            <a:r>
              <a:rPr lang="cs-CZ" dirty="0" err="1"/>
              <a:t>solitreo</a:t>
            </a:r>
            <a:r>
              <a:rPr lang="cs-CZ" dirty="0"/>
              <a:t> (</a:t>
            </a:r>
            <a:r>
              <a:rPr lang="cs-CZ" dirty="0" err="1"/>
              <a:t>sefardská</a:t>
            </a:r>
            <a:r>
              <a:rPr lang="cs-CZ" dirty="0"/>
              <a:t> kurzivní)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5B8D3C-B79F-7348-DE80-9C09DBCC82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diakritika (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nikudot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odlišení konsonantů</a:t>
            </a:r>
          </a:p>
          <a:p>
            <a:pPr lvl="1"/>
            <a:r>
              <a:rPr lang="cs-CZ" dirty="0"/>
              <a:t>vokalizace</a:t>
            </a:r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4A6FEC8-E81B-A759-0248-54A236AC5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2" r="6168"/>
          <a:stretch/>
        </p:blipFill>
        <p:spPr>
          <a:xfrm>
            <a:off x="960414" y="1177138"/>
            <a:ext cx="10441859" cy="495100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D55F3A1-B147-E24C-21A4-B9D2AD5D4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54" y="4924363"/>
            <a:ext cx="6891392" cy="7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0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0191C0-59ED-A476-7353-54A9712F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Arabské písmo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EC6231-1A96-847D-E37A-21024F1B60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100" dirty="0"/>
              <a:t>vychází z písma </a:t>
            </a:r>
            <a:r>
              <a:rPr lang="cs-CZ" sz="3100" dirty="0" err="1"/>
              <a:t>nabatejského</a:t>
            </a:r>
            <a:endParaRPr lang="cs-CZ" sz="3100" dirty="0"/>
          </a:p>
          <a:p>
            <a:pPr lvl="1"/>
            <a:r>
              <a:rPr lang="cs-CZ" sz="2300" dirty="0"/>
              <a:t>tj. kurzivní písmo aramejské</a:t>
            </a:r>
          </a:p>
          <a:p>
            <a:r>
              <a:rPr lang="cs-CZ" sz="3100" dirty="0"/>
              <a:t>konsonantické písmo</a:t>
            </a:r>
          </a:p>
          <a:p>
            <a:pPr lvl="1"/>
            <a:r>
              <a:rPr lang="cs-CZ" sz="2600" dirty="0"/>
              <a:t>pouze souvislá psaná forma</a:t>
            </a:r>
          </a:p>
          <a:p>
            <a:pPr lvl="1"/>
            <a:r>
              <a:rPr lang="cs-CZ" sz="2600" dirty="0"/>
              <a:t>změna pořadí písmen</a:t>
            </a:r>
          </a:p>
          <a:p>
            <a:r>
              <a:rPr lang="cs-CZ" sz="3000" dirty="0"/>
              <a:t>diakritika a vokalizace (</a:t>
            </a:r>
            <a:r>
              <a:rPr lang="cs-CZ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i‘džám</a:t>
            </a:r>
            <a:r>
              <a:rPr lang="cs-CZ" sz="3000" dirty="0"/>
              <a:t>, </a:t>
            </a:r>
            <a:r>
              <a:rPr lang="cs-CZ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taškíl</a:t>
            </a:r>
            <a:r>
              <a:rPr lang="cs-CZ" sz="3000" dirty="0"/>
              <a:t>)</a:t>
            </a:r>
          </a:p>
          <a:p>
            <a:r>
              <a:rPr lang="cs-CZ" sz="3100" dirty="0"/>
              <a:t>rozsáhlá kaligrafie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796A83-8601-8EED-A82F-CE2FDCD71F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užívání a rozšíření</a:t>
            </a:r>
          </a:p>
          <a:p>
            <a:pPr lvl="1"/>
            <a:r>
              <a:rPr lang="cs-CZ" dirty="0"/>
              <a:t>využití pro jiné jazyky</a:t>
            </a:r>
          </a:p>
          <a:p>
            <a:pPr lvl="2"/>
            <a:r>
              <a:rPr lang="cs-CZ" dirty="0"/>
              <a:t>afroasijské</a:t>
            </a:r>
          </a:p>
          <a:p>
            <a:pPr lvl="2"/>
            <a:r>
              <a:rPr lang="cs-CZ" dirty="0" err="1"/>
              <a:t>nigero</a:t>
            </a:r>
            <a:r>
              <a:rPr lang="cs-CZ" dirty="0"/>
              <a:t>-konžské</a:t>
            </a:r>
          </a:p>
          <a:p>
            <a:pPr lvl="2"/>
            <a:r>
              <a:rPr lang="cs-CZ" dirty="0" err="1"/>
              <a:t>nilo</a:t>
            </a:r>
            <a:r>
              <a:rPr lang="cs-CZ" dirty="0"/>
              <a:t>-saharské</a:t>
            </a:r>
          </a:p>
          <a:p>
            <a:pPr lvl="2"/>
            <a:r>
              <a:rPr lang="cs-CZ" dirty="0"/>
              <a:t>turkické</a:t>
            </a:r>
          </a:p>
          <a:p>
            <a:pPr lvl="2"/>
            <a:r>
              <a:rPr lang="cs-CZ" dirty="0"/>
              <a:t>kavkazské</a:t>
            </a:r>
          </a:p>
          <a:p>
            <a:pPr lvl="2"/>
            <a:r>
              <a:rPr lang="cs-CZ" dirty="0"/>
              <a:t>indoevropské</a:t>
            </a:r>
          </a:p>
          <a:p>
            <a:pPr lvl="2"/>
            <a:r>
              <a:rPr lang="cs-CZ" dirty="0"/>
              <a:t>drávidské</a:t>
            </a:r>
          </a:p>
          <a:p>
            <a:pPr lvl="2"/>
            <a:r>
              <a:rPr lang="cs-CZ" dirty="0" err="1"/>
              <a:t>sino</a:t>
            </a:r>
            <a:r>
              <a:rPr lang="cs-CZ" dirty="0"/>
              <a:t>-tibetské</a:t>
            </a:r>
          </a:p>
          <a:p>
            <a:pPr lvl="2"/>
            <a:r>
              <a:rPr lang="cs-CZ" dirty="0"/>
              <a:t>austronéské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57F4F78-D654-248D-8A0A-BFD22C08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36" y="5003248"/>
            <a:ext cx="10388727" cy="114152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6612CE8-99AB-6CB9-2788-7DB59DA82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96" y="2642733"/>
            <a:ext cx="10552627" cy="31431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49C4C47-1822-CF1F-F58B-8A329CB70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928" y="982131"/>
            <a:ext cx="4926855" cy="521630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C9B5FDC-B9CA-22A7-6578-2EA125FBD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784" y="982132"/>
            <a:ext cx="5216307" cy="521630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F7B6A210-5407-FE65-ACE9-F0F5A9C84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597" y="713231"/>
            <a:ext cx="9390917" cy="54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0191C0-59ED-A476-7353-54A9712F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Jihoarabské</a:t>
            </a:r>
            <a:r>
              <a:rPr lang="cs-CZ" dirty="0"/>
              <a:t> písmo</a:t>
            </a:r>
            <a:br>
              <a:rPr lang="cs-CZ" dirty="0"/>
            </a:br>
            <a:r>
              <a:rPr lang="cs-CZ" sz="2000" dirty="0" err="1"/>
              <a:t>Ge‘ez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EC6231-1A96-847D-E37A-21024F1B60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konsonantické písmo</a:t>
            </a:r>
          </a:p>
          <a:p>
            <a:pPr lvl="1"/>
            <a:r>
              <a:rPr lang="cs-CZ" dirty="0"/>
              <a:t>dceřiný systém písma fénického</a:t>
            </a:r>
          </a:p>
          <a:p>
            <a:r>
              <a:rPr lang="cs-CZ" dirty="0"/>
              <a:t>užívání a rozšíření</a:t>
            </a:r>
          </a:p>
          <a:p>
            <a:endParaRPr lang="cs-CZ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796A83-8601-8EED-A82F-CE2FDCD71F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dceřiný systém </a:t>
            </a:r>
            <a:r>
              <a:rPr lang="cs-CZ" dirty="0" err="1"/>
              <a:t>ge‘ez</a:t>
            </a:r>
            <a:endParaRPr lang="cs-CZ" dirty="0"/>
          </a:p>
          <a:p>
            <a:pPr lvl="1"/>
            <a:r>
              <a:rPr lang="cs-CZ" dirty="0"/>
              <a:t>vznik a rozšíření</a:t>
            </a:r>
          </a:p>
          <a:p>
            <a:pPr lvl="1"/>
            <a:r>
              <a:rPr lang="cs-CZ" dirty="0"/>
              <a:t>změna v </a:t>
            </a:r>
            <a:r>
              <a:rPr lang="cs-CZ" dirty="0" err="1"/>
              <a:t>abugidu</a:t>
            </a:r>
            <a:endParaRPr lang="cs-CZ" dirty="0"/>
          </a:p>
          <a:p>
            <a:pPr lvl="1"/>
            <a:r>
              <a:rPr lang="cs-CZ" dirty="0"/>
              <a:t>úprava pro moderní etiopské jazyky</a:t>
            </a:r>
          </a:p>
          <a:p>
            <a:pPr lvl="2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3F19659-1E0D-8E80-D51D-F527C099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628" y="3800383"/>
            <a:ext cx="1575029" cy="174378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FD106FB-D7C3-A0B9-C838-EC3729E3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00" y="4672274"/>
            <a:ext cx="6667500" cy="13335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BB2D7D5-CB7C-4AA2-4E79-E8C242B9B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092" y="4672274"/>
            <a:ext cx="6667500" cy="13335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DC10D41-2A11-6AFE-9F7E-524B547BD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571" y="4382198"/>
            <a:ext cx="2486915" cy="17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DD3D5-7278-9206-3225-DBBF043A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„Nesemitská“ písma semitských jazyků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47AA03-4E9F-933F-716F-C70CA2A66A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maltština</a:t>
            </a:r>
          </a:p>
          <a:p>
            <a:pPr lvl="1"/>
            <a:r>
              <a:rPr lang="cs-CZ" dirty="0"/>
              <a:t>od vyvození ze sicilské arabštiny psána latinskou abecedou</a:t>
            </a:r>
          </a:p>
          <a:p>
            <a:pPr lvl="2"/>
            <a:r>
              <a:rPr lang="cs-CZ" dirty="0"/>
              <a:t>standardizována v roce 1866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0AA7C8-6A5B-D839-2F9F-D0FBE0FDFA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aramejština v Sovětském svazu</a:t>
            </a:r>
          </a:p>
          <a:p>
            <a:pPr lvl="1"/>
            <a:r>
              <a:rPr lang="cs-CZ" dirty="0"/>
              <a:t>cyrilice a z ní nucený přechod na latinku, načež ukončení oficiálního uznání jazyka komunity</a:t>
            </a:r>
          </a:p>
          <a:p>
            <a:pPr lvl="1"/>
            <a:endParaRPr lang="cs-CZ" dirty="0"/>
          </a:p>
          <a:p>
            <a:r>
              <a:rPr lang="cs-CZ" dirty="0"/>
              <a:t>aramejština ve Švédsku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2DDF13-F721-E5DD-6F92-676447B6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227" y="721595"/>
            <a:ext cx="7417546" cy="54148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8313AC9-8882-537E-6A83-44C453D5B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104775"/>
            <a:ext cx="118205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9AE80-5F8C-4BF1-84A4-90AE86E1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Písma semitských jazyků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502A0-A20C-41D0-86F2-D56AE58D1F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600" dirty="0"/>
              <a:t>.</a:t>
            </a:r>
            <a:br>
              <a:rPr lang="cs-CZ" dirty="0"/>
            </a:br>
            <a:r>
              <a:rPr lang="cs-CZ" dirty="0"/>
              <a:t>logografické písmo</a:t>
            </a:r>
          </a:p>
          <a:p>
            <a:pPr marL="0" indent="0" algn="r">
              <a:buNone/>
            </a:pPr>
            <a:r>
              <a:rPr lang="cs-CZ" dirty="0"/>
              <a:t>slabičné písmo</a:t>
            </a:r>
          </a:p>
          <a:p>
            <a:pPr marL="0" indent="0" algn="r">
              <a:buNone/>
            </a:pPr>
            <a:r>
              <a:rPr lang="cs-CZ" dirty="0" err="1"/>
              <a:t>alfasylabické</a:t>
            </a:r>
            <a:r>
              <a:rPr lang="cs-CZ" dirty="0"/>
              <a:t> písmo (</a:t>
            </a:r>
            <a:r>
              <a:rPr lang="cs-CZ" dirty="0" err="1"/>
              <a:t>abugida</a:t>
            </a:r>
            <a:r>
              <a:rPr lang="cs-CZ" dirty="0"/>
              <a:t>)</a:t>
            </a:r>
          </a:p>
          <a:p>
            <a:pPr marL="0" indent="0" algn="r">
              <a:buNone/>
            </a:pPr>
            <a:r>
              <a:rPr lang="cs-CZ" dirty="0"/>
              <a:t>alfabetické písmo</a:t>
            </a:r>
          </a:p>
          <a:p>
            <a:pPr marL="0" indent="0" algn="r">
              <a:buNone/>
            </a:pPr>
            <a:r>
              <a:rPr lang="cs-CZ" dirty="0"/>
              <a:t>konsonantické písmo (</a:t>
            </a:r>
            <a:r>
              <a:rPr lang="cs-CZ" dirty="0" err="1"/>
              <a:t>abdžad</a:t>
            </a:r>
            <a:r>
              <a:rPr lang="cs-CZ" dirty="0"/>
              <a:t>)</a:t>
            </a:r>
          </a:p>
          <a:p>
            <a:pPr algn="r"/>
            <a:endParaRPr lang="cs-CZ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1716C606-B69D-AFC2-EA93-B75976689F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altLang="zh-CN" sz="14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zh-CN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𒀝𒅗𒁺𒌑</a:t>
            </a:r>
            <a:endParaRPr lang="cs-CZ" altLang="zh-CN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cs-CZ" altLang="ja-JP" sz="1050" dirty="0"/>
          </a:p>
          <a:p>
            <a:pPr marL="0" indent="0">
              <a:buNone/>
            </a:pPr>
            <a:r>
              <a:rPr lang="am-ET" dirty="0"/>
              <a:t>አማርኛ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il-Malti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9846ED3-9D8D-C10F-3715-750242FE0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250" y="4941573"/>
            <a:ext cx="1657350" cy="3238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37066AE-A660-8D94-25D0-54CD6EF0D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792" y="4302587"/>
            <a:ext cx="3124200" cy="5143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A9EFF18-2D41-EB61-2240-AE8C8F9B8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265423"/>
            <a:ext cx="1304925" cy="47451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B1BCD5C-09A8-E4AE-CA5C-1FC31D243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570" y="5317168"/>
            <a:ext cx="1118444" cy="36737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882D1DE-F201-3AC5-C6FA-C6F26A138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0014" y="5391480"/>
            <a:ext cx="857250" cy="2667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1FAD1F8-844F-B36B-0D6C-079CC4FE9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7264" y="5351165"/>
            <a:ext cx="1657350" cy="33337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BE71050-3CD2-8CE9-0D24-08D0A76C87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2186" y="4940902"/>
            <a:ext cx="866234" cy="3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9AE80-5F8C-4BF1-84A4-90AE86E1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Typologické rozčlenění písem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502A0-A20C-41D0-86F2-D56AE58D1F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cs-CZ" sz="1050" dirty="0"/>
          </a:p>
          <a:p>
            <a:pPr marL="0" indent="0" algn="r">
              <a:buNone/>
            </a:pPr>
            <a:r>
              <a:rPr lang="cs-CZ" dirty="0"/>
              <a:t>logografické písmo</a:t>
            </a:r>
          </a:p>
          <a:p>
            <a:pPr marL="0" indent="0" algn="r">
              <a:buNone/>
            </a:pPr>
            <a:r>
              <a:rPr lang="cs-CZ" dirty="0"/>
              <a:t>slabičné písmo</a:t>
            </a:r>
          </a:p>
          <a:p>
            <a:pPr marL="0" indent="0" algn="r">
              <a:buNone/>
            </a:pPr>
            <a:r>
              <a:rPr lang="cs-CZ" dirty="0" err="1"/>
              <a:t>alfasylabické</a:t>
            </a:r>
            <a:r>
              <a:rPr lang="cs-CZ" dirty="0"/>
              <a:t> písmo (</a:t>
            </a:r>
            <a:r>
              <a:rPr lang="cs-CZ" dirty="0" err="1"/>
              <a:t>abugida</a:t>
            </a:r>
            <a:r>
              <a:rPr lang="cs-CZ" dirty="0"/>
              <a:t>)</a:t>
            </a:r>
          </a:p>
          <a:p>
            <a:pPr marL="0" indent="0" algn="r">
              <a:buNone/>
            </a:pPr>
            <a:r>
              <a:rPr lang="cs-CZ" dirty="0"/>
              <a:t>alfabetické písmo (abeceda)</a:t>
            </a:r>
          </a:p>
          <a:p>
            <a:pPr marL="0" indent="0" algn="r">
              <a:buNone/>
            </a:pPr>
            <a:r>
              <a:rPr lang="cs-CZ" dirty="0"/>
              <a:t>konsonantické písmo (</a:t>
            </a:r>
            <a:r>
              <a:rPr lang="cs-CZ" dirty="0" err="1"/>
              <a:t>abdžad</a:t>
            </a:r>
            <a:r>
              <a:rPr lang="cs-CZ" dirty="0"/>
              <a:t>)</a:t>
            </a:r>
          </a:p>
          <a:p>
            <a:pPr algn="r"/>
            <a:endParaRPr lang="cs-CZ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1716C606-B69D-AFC2-EA93-B75976689F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altLang="zh-CN" sz="105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zh-CN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我不是马</a:t>
            </a:r>
            <a:endParaRPr lang="cs-CZ" altLang="zh-CN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ja-JP" altLang="en-US" dirty="0"/>
              <a:t>アメリカにはクマがいます</a:t>
            </a:r>
            <a:endParaRPr lang="cs-CZ" altLang="ja-JP" dirty="0"/>
          </a:p>
          <a:p>
            <a:pPr marL="0" indent="0">
              <a:buNone/>
            </a:pPr>
            <a:r>
              <a:rPr lang="iu-Cans-CA" dirty="0"/>
              <a:t>ᓄᖅᑲᕆᑦ</a:t>
            </a:r>
            <a:endParaRPr lang="cs-CZ" dirty="0"/>
          </a:p>
          <a:p>
            <a:pPr marL="0" indent="0">
              <a:buNone/>
            </a:pPr>
            <a:r>
              <a:rPr lang="el-GR" dirty="0"/>
              <a:t>αλφαβητικό σύστημα γραφής</a:t>
            </a:r>
            <a:endParaRPr lang="cs-CZ" dirty="0"/>
          </a:p>
          <a:p>
            <a:pPr marL="0" indent="0">
              <a:buNone/>
            </a:pPr>
            <a:endParaRPr lang="cs-CZ" dirty="0">
              <a:latin typeface="Noto Sans Psalter Pahlavi" panose="020B0502040504020204" pitchFamily="34" charset="0"/>
              <a:ea typeface="Noto Sans Psalter Pahlavi" panose="020B0502040504020204" pitchFamily="34" charset="0"/>
              <a:cs typeface="Noto Sans Psalter Pahlavi" panose="020B050204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7E32CAE-FB28-2B21-5D49-7D1E95AFD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250" y="5008690"/>
            <a:ext cx="1198944" cy="38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roup 103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6" name="Rectangle 103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48" name="Straight Connector 103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45" name="Picture 1044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0CCC680-F5CB-4688-8C6F-11E1020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Sumersko-akkadské klínové písmo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E5EBADF-AA70-FA55-992A-3EA23C2E0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407859"/>
          </a:xfrm>
        </p:spPr>
        <p:txBody>
          <a:bodyPr>
            <a:normAutofit/>
          </a:bodyPr>
          <a:lstStyle/>
          <a:p>
            <a:r>
              <a:rPr lang="cs-CZ" dirty="0"/>
              <a:t>vznik písma</a:t>
            </a:r>
          </a:p>
          <a:p>
            <a:pPr lvl="1"/>
            <a:r>
              <a:rPr lang="cs-CZ" dirty="0"/>
              <a:t>logogramy a </a:t>
            </a:r>
            <a:r>
              <a:rPr lang="cs-CZ" dirty="0" err="1"/>
              <a:t>sylabogramy</a:t>
            </a:r>
            <a:endParaRPr lang="cs-CZ" dirty="0"/>
          </a:p>
          <a:p>
            <a:pPr lvl="1"/>
            <a:r>
              <a:rPr lang="cs-CZ" dirty="0"/>
              <a:t>změna směru a otočení o 90°</a:t>
            </a:r>
          </a:p>
          <a:p>
            <a:r>
              <a:rPr lang="cs-CZ" dirty="0"/>
              <a:t>přejetí písma </a:t>
            </a:r>
            <a:r>
              <a:rPr lang="cs-CZ" dirty="0" err="1"/>
              <a:t>Akkaďany</a:t>
            </a:r>
            <a:endParaRPr lang="cs-CZ" dirty="0"/>
          </a:p>
          <a:p>
            <a:pPr lvl="1"/>
            <a:r>
              <a:rPr lang="cs-CZ" dirty="0"/>
              <a:t>procesy a problémy</a:t>
            </a:r>
          </a:p>
          <a:p>
            <a:r>
              <a:rPr lang="cs-CZ" dirty="0"/>
              <a:t>užívání</a:t>
            </a:r>
          </a:p>
          <a:p>
            <a:pPr lvl="1"/>
            <a:r>
              <a:rPr lang="cs-CZ" dirty="0"/>
              <a:t>dceřiné systémy</a:t>
            </a:r>
          </a:p>
          <a:p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CD16FD6-8E41-DCB6-570D-11B8CC3FC4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24" r="5867" b="2811"/>
          <a:stretch/>
        </p:blipFill>
        <p:spPr>
          <a:xfrm>
            <a:off x="951571" y="637210"/>
            <a:ext cx="4991078" cy="54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11C3B83-F5C5-0412-D46A-E890E421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25" y="630516"/>
            <a:ext cx="6434750" cy="55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9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4018560-A1B9-4D3C-B032-951724CD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2B19BF-51B9-4290-AEA8-389BB411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940D90-AB68-4B4D-8001-839F3B28C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0E095C-2B33-4957-9D0D-EE4ABDE1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95A9A2-AE81-4840-9F6F-305708B87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0E036D-DDAD-4AFE-AB68-D910280A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A9BC876-571A-45A6-93A3-FB2839CE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84B2EA-E61C-489C-A595-16019124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E987F02-C120-4654-AD1E-98AF4B643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4E470B5-B546-4390-9A0D-408D49895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61B9CE-C400-4868-9385-01A0BBB9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0C49D50-A49B-4F80-81C4-05BBCF4B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838B3AC-81B1-4EC4-9B58-FEC0F478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dirty="0" err="1"/>
              <a:t>Protosinajské</a:t>
            </a:r>
            <a:r>
              <a:rPr lang="cs-CZ" sz="4100" dirty="0"/>
              <a:t> písmo</a:t>
            </a:r>
            <a:br>
              <a:rPr lang="cs-CZ" sz="4100" dirty="0"/>
            </a:br>
            <a:r>
              <a:rPr lang="cs-CZ" sz="2800" dirty="0"/>
              <a:t>a další vývoj semitských písem</a:t>
            </a:r>
            <a:endParaRPr lang="cs-CZ" sz="41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24B3AE-D38B-4A63-B422-F9792E745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59556-A4FC-4297-9738-5B5C2DAA7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7056" y="2556932"/>
            <a:ext cx="5760721" cy="3318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konsonantické písmo</a:t>
            </a:r>
          </a:p>
          <a:p>
            <a:r>
              <a:rPr lang="cs-CZ" dirty="0"/>
              <a:t>vznik</a:t>
            </a:r>
          </a:p>
          <a:p>
            <a:pPr lvl="1"/>
            <a:r>
              <a:rPr lang="cs-CZ" dirty="0"/>
              <a:t>doklady &amp; užívání</a:t>
            </a:r>
          </a:p>
          <a:p>
            <a:r>
              <a:rPr lang="cs-CZ" dirty="0"/>
              <a:t>grafický vývoj a dceřiné systémy</a:t>
            </a:r>
          </a:p>
          <a:p>
            <a:pPr lvl="1"/>
            <a:r>
              <a:rPr lang="cs-CZ" dirty="0" err="1"/>
              <a:t>ugaritické</a:t>
            </a:r>
            <a:r>
              <a:rPr lang="cs-CZ" dirty="0"/>
              <a:t> písmo</a:t>
            </a:r>
            <a:r>
              <a:rPr lang="cs-CZ" baseline="30000" dirty="0"/>
              <a:t>?</a:t>
            </a:r>
          </a:p>
          <a:p>
            <a:pPr lvl="1"/>
            <a:r>
              <a:rPr lang="cs-CZ" dirty="0"/>
              <a:t>fénické písmo</a:t>
            </a:r>
          </a:p>
          <a:p>
            <a:pPr lvl="1"/>
            <a:r>
              <a:rPr lang="cs-CZ" dirty="0" err="1"/>
              <a:t>jihoarabské</a:t>
            </a:r>
            <a:r>
              <a:rPr lang="cs-CZ" dirty="0"/>
              <a:t> písmo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3612C32D-5F91-7FDB-4C1E-B8C8C8C7D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486" y="2442293"/>
            <a:ext cx="3733463" cy="1337101"/>
          </a:xfrm>
          <a:prstGeom prst="rect">
            <a:avLst/>
          </a:prstGeom>
        </p:spPr>
      </p:pic>
      <p:pic>
        <p:nvPicPr>
          <p:cNvPr id="37" name="Symbol zastępczy zawartości 36">
            <a:extLst>
              <a:ext uri="{FF2B5EF4-FFF2-40B4-BE49-F238E27FC236}">
                <a16:creationId xmlns:a16="http://schemas.microsoft.com/office/drawing/2014/main" id="{67AFAF38-F60D-4EE7-4DF6-32F8BAA06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577985" y="3877590"/>
            <a:ext cx="3733463" cy="1337101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EDF953F-11BC-633D-89DA-B6D6C6190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6375" y="1107947"/>
            <a:ext cx="3815073" cy="464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5796EE-5046-41EA-820C-D40096A73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2BFEE-C3E2-417C-9D63-9D2671E5C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79DB7C6-F6A5-CD82-C1ED-8157B2F8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380" y="785636"/>
            <a:ext cx="3489239" cy="528672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E6F12C2-557A-B411-8252-1917010EE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44" y="785636"/>
            <a:ext cx="3647842" cy="528672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9FD000D-DDE5-C82F-8770-5308CAEB9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016" y="785637"/>
            <a:ext cx="3579940" cy="52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6301E3-40CC-D530-CE83-887B7646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Ugaritické</a:t>
            </a:r>
            <a:r>
              <a:rPr lang="cs-CZ" dirty="0"/>
              <a:t> klínové písmo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651C6A-D5D2-B059-6FC0-35886FB1E4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konsonantické písmo</a:t>
            </a:r>
          </a:p>
          <a:p>
            <a:r>
              <a:rPr lang="cs-CZ" dirty="0"/>
              <a:t>vznik a užívání</a:t>
            </a:r>
          </a:p>
          <a:p>
            <a:pPr lvl="1"/>
            <a:r>
              <a:rPr lang="cs-CZ" dirty="0"/>
              <a:t>z </a:t>
            </a:r>
            <a:r>
              <a:rPr lang="cs-CZ" dirty="0" err="1"/>
              <a:t>protosinajského</a:t>
            </a:r>
            <a:r>
              <a:rPr lang="cs-CZ" dirty="0"/>
              <a:t> nebo jen inspirace?</a:t>
            </a:r>
          </a:p>
          <a:p>
            <a:pPr lvl="2"/>
            <a:r>
              <a:rPr lang="cs-CZ" dirty="0" err="1"/>
              <a:t>pseudohieroglyfické</a:t>
            </a:r>
            <a:r>
              <a:rPr lang="cs-CZ" dirty="0"/>
              <a:t> </a:t>
            </a:r>
            <a:r>
              <a:rPr lang="cs-CZ" dirty="0" err="1"/>
              <a:t>byblijské</a:t>
            </a:r>
            <a:r>
              <a:rPr lang="cs-CZ" dirty="0"/>
              <a:t> písmo?</a:t>
            </a:r>
          </a:p>
          <a:p>
            <a:pPr lvl="1"/>
            <a:endParaRPr lang="en-US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BD4FAA2-0C45-4092-59B4-59F5158916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1175" y="2761363"/>
            <a:ext cx="3495675" cy="191452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ADEF735-8FB7-CF6A-2DBC-70F1F0DC4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871" y="4675886"/>
            <a:ext cx="2091813" cy="146888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088AA6A-064A-B01D-5EFC-B68248ACA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006" y="4877477"/>
            <a:ext cx="1416011" cy="99297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BA41450-29CD-0A69-FD63-30BDB5B5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507" y="2485614"/>
            <a:ext cx="2535908" cy="201674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75FBBEA-251D-538E-D2ED-B01FFBF40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875" y="4639520"/>
            <a:ext cx="1219173" cy="14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58B44-7D0F-73AE-F737-93B7B426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Fénické písmo</a:t>
            </a:r>
            <a:br>
              <a:rPr lang="cs-CZ" dirty="0"/>
            </a:br>
            <a:r>
              <a:rPr lang="cs-CZ" sz="2400" dirty="0" err="1"/>
              <a:t>Paleohebrejské</a:t>
            </a:r>
            <a:r>
              <a:rPr lang="cs-CZ" sz="2400" dirty="0"/>
              <a:t> a samaritánské písmo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D0E447-D5DD-E14F-F7B9-421BAA408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663500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/>
              <a:t>konsonantické písmo</a:t>
            </a:r>
          </a:p>
          <a:p>
            <a:pPr lvl="1"/>
            <a:r>
              <a:rPr lang="cs-CZ" sz="2600" dirty="0"/>
              <a:t>pokračování písma </a:t>
            </a:r>
            <a:r>
              <a:rPr lang="cs-CZ" sz="2600" dirty="0" err="1"/>
              <a:t>protisinajského</a:t>
            </a:r>
            <a:endParaRPr lang="cs-CZ" sz="2600" dirty="0"/>
          </a:p>
          <a:p>
            <a:r>
              <a:rPr lang="cs-CZ" sz="2800" dirty="0"/>
              <a:t>rozšíření a užívání</a:t>
            </a:r>
          </a:p>
          <a:p>
            <a:pPr lvl="1"/>
            <a:r>
              <a:rPr lang="cs-CZ" sz="2600" dirty="0"/>
              <a:t>punská varianta</a:t>
            </a:r>
          </a:p>
          <a:p>
            <a:pPr lvl="1"/>
            <a:r>
              <a:rPr lang="cs-CZ" sz="2600" dirty="0"/>
              <a:t>samostatné číslovky</a:t>
            </a:r>
          </a:p>
          <a:p>
            <a:r>
              <a:rPr lang="cs-CZ" sz="2800" dirty="0"/>
              <a:t>dceřiné systémy</a:t>
            </a:r>
          </a:p>
          <a:p>
            <a:pPr lvl="1"/>
            <a:r>
              <a:rPr lang="cs-CZ" sz="1900" dirty="0" err="1"/>
              <a:t>paleohebrejské</a:t>
            </a:r>
            <a:r>
              <a:rPr lang="cs-CZ" sz="1900" dirty="0"/>
              <a:t> písmo</a:t>
            </a:r>
          </a:p>
          <a:p>
            <a:pPr lvl="1"/>
            <a:r>
              <a:rPr lang="cs-CZ" sz="1900" dirty="0"/>
              <a:t>aramejské písmo</a:t>
            </a:r>
          </a:p>
          <a:p>
            <a:pPr lvl="1"/>
            <a:r>
              <a:rPr lang="cs-CZ" sz="1900" dirty="0"/>
              <a:t>alfabeta &gt; latinka, cyrilice, </a:t>
            </a:r>
            <a:r>
              <a:rPr lang="cs-CZ" sz="1900" dirty="0" err="1"/>
              <a:t>futhark</a:t>
            </a:r>
            <a:endParaRPr lang="cs-CZ" sz="1900" dirty="0"/>
          </a:p>
          <a:p>
            <a:pPr lvl="1"/>
            <a:r>
              <a:rPr lang="cs-CZ" sz="1900" dirty="0"/>
              <a:t>libyjsko-berberské písmo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EFBECC-B2D2-3E8B-BAA8-7CFEB21C02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800" dirty="0" err="1"/>
              <a:t>paleohebrejské</a:t>
            </a:r>
            <a:r>
              <a:rPr lang="cs-CZ" sz="2800" dirty="0"/>
              <a:t> písmo</a:t>
            </a:r>
            <a:endParaRPr lang="cs-CZ" sz="2300" dirty="0"/>
          </a:p>
          <a:p>
            <a:pPr lvl="1"/>
            <a:r>
              <a:rPr lang="cs-CZ" sz="2600" dirty="0"/>
              <a:t>pouze kulturní vyčlenění</a:t>
            </a:r>
          </a:p>
          <a:p>
            <a:pPr lvl="1"/>
            <a:r>
              <a:rPr lang="cs-CZ" sz="2600" dirty="0"/>
              <a:t>dceřiné samaritánské písmo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9BAD513-E199-3524-699B-87C7CC2A6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16" y="3429000"/>
            <a:ext cx="1505025" cy="14552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EFB4042-C7E4-1BDB-E130-AEFC6B457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24" y="4000928"/>
            <a:ext cx="1768934" cy="15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AFB22D-1157-A781-C2A6-238C31F7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Aramejské písmo</a:t>
            </a:r>
            <a:br>
              <a:rPr lang="cs-CZ" dirty="0"/>
            </a:br>
            <a:r>
              <a:rPr lang="cs-CZ" sz="2800" dirty="0"/>
              <a:t>Syrské a </a:t>
            </a:r>
            <a:r>
              <a:rPr lang="cs-CZ" sz="2800" dirty="0" err="1"/>
              <a:t>mandejské</a:t>
            </a:r>
            <a:r>
              <a:rPr lang="cs-CZ" sz="2800" dirty="0"/>
              <a:t> písmo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2CD56D-0086-3A8B-D7C7-21D9036DFE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konsonantické písmo</a:t>
            </a:r>
          </a:p>
          <a:p>
            <a:pPr lvl="1"/>
            <a:r>
              <a:rPr lang="cs-CZ" dirty="0"/>
              <a:t>dceřiný systém písma fénického</a:t>
            </a:r>
          </a:p>
          <a:p>
            <a:r>
              <a:rPr lang="cs-CZ" dirty="0"/>
              <a:t>vývoj a vznik psací varianty</a:t>
            </a:r>
          </a:p>
          <a:p>
            <a:pPr lvl="1"/>
            <a:r>
              <a:rPr lang="cs-CZ" dirty="0"/>
              <a:t>imperiální aramejské písmo</a:t>
            </a:r>
          </a:p>
          <a:p>
            <a:pPr lvl="1"/>
            <a:r>
              <a:rPr lang="cs-CZ" dirty="0"/>
              <a:t>syrské písmo (a další aramejská psací)</a:t>
            </a:r>
          </a:p>
          <a:p>
            <a:r>
              <a:rPr lang="cs-CZ" dirty="0"/>
              <a:t>užívání a rozšíření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60A65B-3225-5265-CF5B-536F1AF80E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dceřiné systémy</a:t>
            </a:r>
          </a:p>
          <a:p>
            <a:pPr lvl="1"/>
            <a:r>
              <a:rPr lang="cs-CZ" dirty="0"/>
              <a:t>hebrejské písmo</a:t>
            </a:r>
          </a:p>
          <a:p>
            <a:pPr lvl="1"/>
            <a:r>
              <a:rPr lang="cs-CZ" dirty="0" err="1"/>
              <a:t>nabatejské</a:t>
            </a:r>
            <a:r>
              <a:rPr lang="cs-CZ" dirty="0"/>
              <a:t> písmo &gt; arabské písmo</a:t>
            </a:r>
          </a:p>
          <a:p>
            <a:pPr lvl="1"/>
            <a:r>
              <a:rPr lang="cs-CZ" dirty="0" err="1"/>
              <a:t>pahlaví</a:t>
            </a:r>
            <a:r>
              <a:rPr lang="cs-CZ" dirty="0"/>
              <a:t> &gt; </a:t>
            </a:r>
            <a:r>
              <a:rPr lang="cs-CZ" dirty="0" err="1"/>
              <a:t>avestánské</a:t>
            </a:r>
            <a:r>
              <a:rPr lang="cs-CZ" dirty="0"/>
              <a:t> písmo</a:t>
            </a:r>
          </a:p>
          <a:p>
            <a:pPr lvl="1"/>
            <a:r>
              <a:rPr lang="cs-CZ" dirty="0" err="1"/>
              <a:t>kharóšthí</a:t>
            </a:r>
            <a:endParaRPr lang="cs-CZ" dirty="0"/>
          </a:p>
          <a:p>
            <a:pPr lvl="1"/>
            <a:r>
              <a:rPr lang="cs-CZ" dirty="0" err="1"/>
              <a:t>bráhmí</a:t>
            </a:r>
            <a:r>
              <a:rPr lang="cs-CZ" dirty="0"/>
              <a:t> &gt; </a:t>
            </a:r>
            <a:r>
              <a:rPr lang="cs-CZ" dirty="0" err="1"/>
              <a:t>sev</a:t>
            </a:r>
            <a:r>
              <a:rPr lang="cs-CZ" dirty="0"/>
              <a:t>. a již. </a:t>
            </a:r>
            <a:r>
              <a:rPr lang="cs-CZ" dirty="0" err="1"/>
              <a:t>bráhmická</a:t>
            </a:r>
            <a:r>
              <a:rPr lang="cs-CZ" dirty="0"/>
              <a:t> písma</a:t>
            </a:r>
          </a:p>
          <a:p>
            <a:pPr lvl="1"/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syrské písmo</a:t>
            </a:r>
            <a:r>
              <a:rPr lang="cs-CZ" dirty="0"/>
              <a:t> &gt; </a:t>
            </a:r>
            <a:r>
              <a:rPr lang="cs-CZ" dirty="0" err="1"/>
              <a:t>sogdské</a:t>
            </a:r>
            <a:r>
              <a:rPr lang="cs-CZ" dirty="0"/>
              <a:t> &gt; mongolské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CC4AC8-2F3B-6F12-3B0C-A178BA3D9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300" y="3918684"/>
            <a:ext cx="5650831" cy="222608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E461F70-98B5-4776-FFF8-7CE994A60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300" y="4036672"/>
            <a:ext cx="5558016" cy="21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32551</TotalTime>
  <Words>397</Words>
  <Application>Microsoft Office PowerPoint</Application>
  <PresentationFormat>Panoramiczny</PresentationFormat>
  <Paragraphs>124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MS Mincho</vt:lpstr>
      <vt:lpstr>Arial</vt:lpstr>
      <vt:lpstr>Calibri</vt:lpstr>
      <vt:lpstr>Garamond</vt:lpstr>
      <vt:lpstr>Noto Sans Psalter Pahlavi</vt:lpstr>
      <vt:lpstr>Times New Roman</vt:lpstr>
      <vt:lpstr>Organika</vt:lpstr>
      <vt:lpstr>LgV33 Semitské jazyky</vt:lpstr>
      <vt:lpstr>Typologické rozčlenění písem</vt:lpstr>
      <vt:lpstr>Sumersko-akkadské klínové písmo</vt:lpstr>
      <vt:lpstr>Prezentacja programu PowerPoint</vt:lpstr>
      <vt:lpstr>Protosinajské písmo a další vývoj semitských písem</vt:lpstr>
      <vt:lpstr>Prezentacja programu PowerPoint</vt:lpstr>
      <vt:lpstr>Ugaritické klínové písmo</vt:lpstr>
      <vt:lpstr>Fénické písmo Paleohebrejské a samaritánské písmo</vt:lpstr>
      <vt:lpstr>Aramejské písmo Syrské a mandejské písmo</vt:lpstr>
      <vt:lpstr>Hebrejské písmo</vt:lpstr>
      <vt:lpstr>Arabské písmo</vt:lpstr>
      <vt:lpstr>Jihoarabské písmo Ge‘ez</vt:lpstr>
      <vt:lpstr>„Nesemitská“ písma semitských jazyků</vt:lpstr>
      <vt:lpstr>Písma semitských jazyků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306</cp:revision>
  <dcterms:created xsi:type="dcterms:W3CDTF">2022-08-13T13:52:51Z</dcterms:created>
  <dcterms:modified xsi:type="dcterms:W3CDTF">2024-04-29T01:23:09Z</dcterms:modified>
</cp:coreProperties>
</file>