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53" r:id="rId3"/>
    <p:sldId id="260" r:id="rId4"/>
    <p:sldId id="355" r:id="rId5"/>
    <p:sldId id="347" r:id="rId6"/>
    <p:sldId id="354" r:id="rId7"/>
    <p:sldId id="265" r:id="rId8"/>
    <p:sldId id="328" r:id="rId9"/>
    <p:sldId id="269" r:id="rId10"/>
    <p:sldId id="593" r:id="rId11"/>
    <p:sldId id="267" r:id="rId12"/>
    <p:sldId id="591" r:id="rId13"/>
    <p:sldId id="268" r:id="rId14"/>
    <p:sldId id="329" r:id="rId15"/>
    <p:sldId id="330" r:id="rId16"/>
    <p:sldId id="592" r:id="rId17"/>
    <p:sldId id="377" r:id="rId18"/>
    <p:sldId id="378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9" r:id="rId27"/>
    <p:sldId id="390" r:id="rId28"/>
    <p:sldId id="391" r:id="rId29"/>
    <p:sldId id="393" r:id="rId30"/>
    <p:sldId id="394" r:id="rId31"/>
    <p:sldId id="395" r:id="rId32"/>
    <p:sldId id="396" r:id="rId33"/>
    <p:sldId id="39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2:59.3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20:15:03.880"/>
    </inkml:context>
    <inkml:brush xml:id="br0">
      <inkml:brushProperty name="width" value="0.025" units="cm"/>
      <inkml:brushProperty name="height" value="0.15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20:15:24.7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20:15:39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1056 24575,'819'0'0,"-816"0"0,1 0 0,-1 0 0,1 0 0,-1-1 0,1 1 0,-1-1 0,0 0 0,1 0 0,-1 0 0,0 0 0,6-4 0,-7 4 0,0-1 0,0 0 0,-1 0 0,1 0 0,0 0 0,-1 0 0,0 0 0,1 0 0,-1 0 0,0 0 0,0-1 0,-1 1 0,1 0 0,0-1 0,-1 1 0,1-1 0,-1-4 0,3-32 0,-4-67 0,-1 46 0,-2-70 0,-6 0 0,-27-132 0,29 213-341,2 0 0,2 0-1,4-74 1,1 119-6485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20:18:56.8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589 0 24575,'-526'0'0,"523"0"0,0 0 0,0 0 0,0 0 0,0 1 0,1-1 0,-1 1 0,0-1 0,0 1 0,1 0 0,-1 0 0,0 0 0,1 1 0,-1-1 0,-4 4 0,5-3 0,0 0 0,1 0 0,-1 0 0,1 1 0,0-1 0,-1 0 0,1 1 0,0-1 0,0 1 0,0 0 0,1-1 0,-1 1 0,1 0 0,-1-1 0,1 1 0,0 3 0,1 170 0,2-65 0,-3-12-1365,0-80-5461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20:18:59.56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0 685 24575,'568'0'0,"-565"1"0,0-1 0,0 0 0,0-1 0,0 1 0,0 0 0,0-1 0,0 0 0,0 1 0,0-1 0,-1 0 0,1-1 0,3-1 0,-4 1 0,0 1 0,-1-1 0,1 1 0,-1-1 0,0 0 0,0 0 0,1 0 0,-1 0 0,0 0 0,-1 0 0,1 0 0,0 0 0,-1 0 0,1 0 0,-1-1 0,1 1 0,-1-3 0,2-36 0,-3-62 0,1-28 0,17-215-1365,-17 330-5461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20:19:02.84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788 1 24575,'-746'0'0,"743"-1"0,0 1 0,1 0 0,-1 1 0,0-1 0,1 0 0,-1 1 0,0-1 0,1 1 0,-5 2 0,6-3 0,0 1 0,1 0 0,-1 0 0,0 0 0,0 0 0,0 0 0,1-1 0,-1 1 0,0 0 0,1 1 0,-1-1 0,1 0 0,0 0 0,-1 0 0,1 0 0,0 0 0,-1 0 0,1 1 0,0-1 0,0 0 0,0 0 0,0 0 0,0 0 0,0 1 0,1 0 0,19 123 0,1 11 0,-11-39 296,1 58-1957,-11-138-5165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0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0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1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2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4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4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5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2T19:23:08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502C1-2CCF-4FF1-8251-0511CFBF25B2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C9BAF-2FB9-4D0B-B739-8A8F8FCF3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84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spcBef>
                <a:spcPct val="0"/>
              </a:spcBef>
              <a:buClrTx/>
              <a:buFontTx/>
              <a:buNone/>
            </a:pPr>
            <a:fld id="{C00684E4-0199-4552-AAD7-4EADA4B2CD9A}" type="slidenum">
              <a:rPr lang="cs-CZ" altLang="cs-CZ" sz="1400">
                <a:cs typeface="Lucida Sans Unicode" panose="020B0602030504020204" pitchFamily="34" charset="0"/>
              </a:rPr>
              <a:pPr algn="r" eaLnBrk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>
              <a:cs typeface="Lucida Sans Unicode" panose="020B060203050402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6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74C5C-B619-959C-3961-8BD0CE192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79587D-4D7D-57AC-3E31-09FEEDBCB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D7296E-E3F9-7D96-D1C4-060DE797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D80B2F-0CF8-314C-5C32-ABBE4626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C2F642-CBE8-E78B-7AE6-B08C55F7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67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5CF81-6216-45BB-D862-57B8B3C2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BE1F99-5751-8DBD-CEFF-F71DDDD7E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C93150-6A30-FFFB-EC62-7DC86B6C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A8EF4-45DF-49AF-1B93-C2538651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9FEF7F-3269-C27F-B943-5F71B23F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A6F185-24E6-439D-403F-433EC0939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D72F43-3D96-F452-ED2A-C4B26B525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3BA77-0943-001F-AE47-8FB1CE60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C46F37-74AE-C794-12DA-A2D90A60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F24522-92C0-8AA9-DB79-9054F42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9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5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82A5A-C02A-DAE4-C5E1-E4320914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FF344-B970-B9FA-8828-02164400F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5E0A9-375B-1D63-340D-78388E12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547D3-ABD2-7597-6E34-EA8D8A83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74F2D4-B4AA-6AC4-1230-023DD9FE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8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D4A5C-2697-55DD-57EA-3FD2AA05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F4239-7DF8-F4A8-1504-171706CBD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102710-48FB-BC6F-BC93-D82B0261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7F0506-C18F-7D95-A325-088DDF83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F664D5-582E-14FA-D0B8-BC1F0F74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9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240B6-BD3D-CEEA-5688-951C3F92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68534-57EE-F057-AC17-3AFB37E71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917A04-C33F-C211-1BBB-1A293743B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6E7C5-1766-139C-61A8-ED95C306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3BFB7C-08F6-E345-1600-4E9B594E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A833DB-CA5F-7DC9-F907-C7BF4570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69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E49EE-AACC-BFE7-569E-E4F4296B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998F17-AF7E-49F5-4247-474E42411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3DA079-C005-241F-E573-1B957FAE5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F8AC42-BB07-5695-1087-F6D8CF7156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F486BC-CFB4-6AEA-5B88-20EE49E2F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C80D61-E2B1-38CD-98A2-14D53E1A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B9CE15-294B-650B-C233-96148B8E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22782C-07D5-A2BA-EEE8-D06D8E6D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0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12C09-893B-076F-BE07-422EC51D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0DD346-702C-DFBE-EF50-7CDF606B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BEE255-E354-D0CC-C8BF-4081A353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05396E-A600-4A20-DEE0-F38F8E91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5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4EEB673-F8A9-7702-DF35-2143C530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B4776E-FA92-9572-E770-1F4766CF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C08332-1BFF-DC85-AEBE-E52FD86C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01E1C-DA69-5580-0D8F-87A18E96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0D88E-6EAE-C62C-B45E-92FB4756B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CFFE42-D4E6-C53D-2520-D84B0AB43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9B9D38-EA80-F32D-9A3A-3B997A3A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E3EE7-FECB-F8AD-D300-066E3A88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72A062-0903-30EA-86A6-9ACED45A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3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6A76F1-2B34-00C8-B9F5-329955F8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E84F4F-A1CD-058F-44C8-4FE4A184F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0AE89F-E38D-49F4-1250-9DB5D4EDF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D5CCA2-7C30-B2B7-0E61-4853392E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CB7372-AD4B-22F2-7A20-FC81C38F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2D193B3-EE96-2EC6-5AE5-21D4874B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5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F541C7-E9C6-E93C-E5CA-9AC17FDD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5773A9-9D62-A01F-D2DD-D02BC8E3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5386D6-F170-2A5A-1B4E-72AF5B9BC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23D34-7221-4C64-A861-0FF9736CE33C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F603B-BD13-ACB9-774A-DAFDD1C11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FF7FAD-E756-EC49-3A90-60FA146AF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DB50-F559-4D31-AACD-EFA0C161DC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4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customXml" Target="../ink/ink15.xml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22.png"/><Relationship Id="rId4" Type="http://schemas.openxmlformats.org/officeDocument/2006/relationships/image" Target="../media/image190.png"/><Relationship Id="rId9" Type="http://schemas.openxmlformats.org/officeDocument/2006/relationships/customXml" Target="../ink/ink13.xml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3.JPG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0" Type="http://schemas.openxmlformats.org/officeDocument/2006/relationships/customXml" Target="../ink/ink7.xml"/><Relationship Id="rId4" Type="http://schemas.openxmlformats.org/officeDocument/2006/relationships/image" Target="../media/image8.png"/><Relationship Id="rId9" Type="http://schemas.openxmlformats.org/officeDocument/2006/relationships/customXml" Target="../ink/ink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ixanitouxronou.gr/pos-o-katrakis-diesose-ta-piimata-tou-ritsou-stin-exoria-tis-makronisou-to-ripsokindino-schedio-me-ton-kouva-ke-ta-boukali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73165-77D4-0BB0-FDCE-46C360BFC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cs-CZ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Generace 30. let - poezie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93ED31-620F-11BC-D525-C02E7082E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600" dirty="0"/>
              <a:t>MED11</a:t>
            </a:r>
          </a:p>
        </p:txBody>
      </p:sp>
    </p:spTree>
    <p:extLst>
      <p:ext uri="{BB962C8B-B14F-4D97-AF65-F5344CB8AC3E}">
        <p14:creationId xmlns:p14="http://schemas.microsoft.com/office/powerpoint/2010/main" val="162415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305C7F-9FFA-E9BD-533D-F43739AA0474}"/>
              </a:ext>
            </a:extLst>
          </p:cNvPr>
          <p:cNvSpPr txBox="1"/>
          <p:nvPr/>
        </p:nvSpPr>
        <p:spPr>
          <a:xfrm>
            <a:off x="640080" y="2623570"/>
            <a:ext cx="4752535" cy="3569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i="1" dirty="0"/>
              <a:t>  </a:t>
            </a:r>
            <a:r>
              <a:rPr lang="en-US" sz="1900" b="0" i="0" u="none" strike="noStrike" dirty="0">
                <a:effectLst/>
              </a:rPr>
              <a:t>24 básní (Homér)</a:t>
            </a:r>
            <a:r>
              <a:rPr lang="en-US" sz="1900" b="0" i="0" dirty="0">
                <a:effectLst/>
              </a:rPr>
              <a:t>​</a:t>
            </a:r>
          </a:p>
          <a:p>
            <a:pPr indent="-2286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 </a:t>
            </a:r>
            <a:r>
              <a:rPr lang="cs-CZ" sz="1900" u="sng" dirty="0"/>
              <a:t>i</a:t>
            </a:r>
            <a:r>
              <a:rPr lang="cs-CZ" sz="1900" b="0" i="0" u="sng" strike="noStrike" dirty="0">
                <a:effectLst/>
              </a:rPr>
              <a:t>nterpretace</a:t>
            </a:r>
            <a:r>
              <a:rPr lang="cs-CZ" sz="1900" b="0" i="0" u="none" strike="noStrike" dirty="0">
                <a:effectLst/>
              </a:rPr>
              <a:t> v rovině „národní“: </a:t>
            </a:r>
          </a:p>
          <a:p>
            <a:pPr marL="342900" indent="-342900" fontAlgn="base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en-US" sz="1900" b="0" i="0" u="none" strike="noStrike" dirty="0" err="1">
                <a:effectLst/>
              </a:rPr>
              <a:t>snaha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současného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Ře</a:t>
            </a:r>
            <a:r>
              <a:rPr lang="cs-CZ" sz="1900" b="0" i="0" u="none" strike="noStrike" dirty="0">
                <a:effectLst/>
              </a:rPr>
              <a:t>c</a:t>
            </a:r>
            <a:r>
              <a:rPr lang="en-US" sz="1900" b="0" i="0" u="none" strike="noStrike" dirty="0">
                <a:effectLst/>
              </a:rPr>
              <a:t>ka </a:t>
            </a:r>
            <a:r>
              <a:rPr lang="en-US" sz="1900" b="0" i="0" u="none" strike="noStrike" dirty="0" err="1">
                <a:effectLst/>
              </a:rPr>
              <a:t>sžít</a:t>
            </a:r>
            <a:r>
              <a:rPr lang="en-US" sz="1900" b="0" i="0" u="none" strike="noStrike" dirty="0">
                <a:effectLst/>
              </a:rPr>
              <a:t> se s </a:t>
            </a:r>
            <a:r>
              <a:rPr lang="en-US" sz="1900" b="0" i="0" u="none" strike="noStrike" dirty="0" err="1">
                <a:effectLst/>
              </a:rPr>
              <a:t>minulostí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svého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národa</a:t>
            </a:r>
            <a:r>
              <a:rPr lang="en-US" sz="1900" b="0" i="0" u="none" strike="noStrike" dirty="0">
                <a:effectLst/>
              </a:rPr>
              <a:t> a </a:t>
            </a:r>
            <a:r>
              <a:rPr lang="en-US" sz="1900" b="0" i="0" u="none" strike="noStrike" dirty="0" err="1">
                <a:effectLst/>
              </a:rPr>
              <a:t>kultury</a:t>
            </a:r>
            <a:r>
              <a:rPr lang="en-US" sz="1900" b="0" i="0" u="none" strike="noStrike" dirty="0">
                <a:effectLst/>
              </a:rPr>
              <a:t>,</a:t>
            </a:r>
            <a:r>
              <a:rPr lang="el-GR" sz="1900" b="0" i="0" u="none" strike="noStrike" dirty="0">
                <a:effectLst/>
              </a:rPr>
              <a:t> </a:t>
            </a:r>
            <a:r>
              <a:rPr lang="cs-CZ" sz="1900" b="0" i="0" u="none" strike="noStrike" dirty="0">
                <a:effectLst/>
              </a:rPr>
              <a:t>p</a:t>
            </a:r>
            <a:r>
              <a:rPr lang="cs-CZ" sz="1900" dirty="0"/>
              <a:t>utování národa časem</a:t>
            </a:r>
          </a:p>
          <a:p>
            <a:pPr marL="342900" indent="-342900" fontAlgn="base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cs-CZ" sz="1900" dirty="0"/>
              <a:t>maloasijská katastrofa (návrat Řeků) osobní rovina, maloasijská</a:t>
            </a:r>
          </a:p>
          <a:p>
            <a:pPr marL="342900" indent="-3429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osobní rovina: hledání cíle a smyslu života</a:t>
            </a:r>
          </a:p>
          <a:p>
            <a:pPr marL="342900" indent="-3429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1900" b="0" i="0" u="sng" dirty="0">
                <a:effectLst/>
              </a:rPr>
              <a:t>i</a:t>
            </a:r>
            <a:r>
              <a:rPr lang="en-US" sz="1900" b="0" i="0" u="sng" dirty="0" err="1">
                <a:effectLst/>
              </a:rPr>
              <a:t>nspirace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antickou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mytologií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cs-CZ" sz="1900" b="0" i="0" u="none" strike="noStrike" dirty="0">
                <a:effectLst/>
              </a:rPr>
              <a:t>(</a:t>
            </a:r>
            <a:r>
              <a:rPr lang="cs-CZ" sz="1900" b="0" i="0" u="none" strike="noStrike" dirty="0" err="1">
                <a:effectLst/>
              </a:rPr>
              <a:t>Astyanax</a:t>
            </a:r>
            <a:r>
              <a:rPr lang="cs-CZ" sz="1900" b="0" i="0" u="none" strike="noStrike" dirty="0">
                <a:effectLst/>
              </a:rPr>
              <a:t>, </a:t>
            </a:r>
            <a:r>
              <a:rPr lang="cs-CZ" sz="1900" b="0" i="0" u="none" strike="noStrike" dirty="0" err="1">
                <a:effectLst/>
              </a:rPr>
              <a:t>katabáze</a:t>
            </a:r>
            <a:r>
              <a:rPr lang="cs-CZ" sz="1900" dirty="0"/>
              <a:t>, </a:t>
            </a:r>
            <a:r>
              <a:rPr lang="cs-CZ" sz="1900" dirty="0" err="1"/>
              <a:t>nekyia</a:t>
            </a:r>
            <a:r>
              <a:rPr lang="cs-CZ" sz="1900" dirty="0"/>
              <a:t>)</a:t>
            </a:r>
            <a:endParaRPr lang="en-US" sz="1900" b="0" i="0" dirty="0">
              <a:effectLst/>
            </a:endParaRPr>
          </a:p>
          <a:p>
            <a:pPr indent="-228600" fontAlgn="base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effectLst/>
              </a:rPr>
              <a:t> </a:t>
            </a:r>
            <a:r>
              <a:rPr lang="en-US" sz="1900" b="0" i="0" u="sng" dirty="0">
                <a:effectLst/>
              </a:rPr>
              <a:t>forma</a:t>
            </a:r>
            <a:r>
              <a:rPr lang="en-US" sz="1900" b="0" i="0" u="none" strike="noStrike" dirty="0">
                <a:effectLst/>
              </a:rPr>
              <a:t>: </a:t>
            </a:r>
            <a:r>
              <a:rPr lang="en-US" sz="1900" dirty="0" err="1"/>
              <a:t>volný</a:t>
            </a:r>
            <a:r>
              <a:rPr lang="en-US" sz="1900" dirty="0"/>
              <a:t> </a:t>
            </a:r>
            <a:r>
              <a:rPr lang="en-US" sz="1900" dirty="0" err="1"/>
              <a:t>verš</a:t>
            </a:r>
            <a:r>
              <a:rPr lang="en-US" sz="1900" dirty="0"/>
              <a:t>, </a:t>
            </a:r>
            <a:r>
              <a:rPr lang="en-US" sz="1900" dirty="0" err="1"/>
              <a:t>fragmetární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podoba</a:t>
            </a:r>
            <a:r>
              <a:rPr lang="en-US" sz="1900" b="0" i="0" u="none" strike="noStrike" dirty="0">
                <a:effectLst/>
              </a:rPr>
              <a:t>, </a:t>
            </a:r>
            <a:r>
              <a:rPr lang="en-US" sz="1900" b="0" i="0" u="none" strike="noStrike" dirty="0" err="1">
                <a:effectLst/>
              </a:rPr>
              <a:t>častá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cs-CZ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změna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básnického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subjektu</a:t>
            </a:r>
            <a:r>
              <a:rPr lang="en-US" sz="1900" b="0" i="0" u="none" strike="noStrike" dirty="0">
                <a:effectLst/>
              </a:rPr>
              <a:t> </a:t>
            </a:r>
            <a:r>
              <a:rPr lang="en-US" sz="1900" b="0" i="0" u="none" strike="noStrike" dirty="0" err="1">
                <a:effectLst/>
              </a:rPr>
              <a:t>i</a:t>
            </a:r>
            <a:r>
              <a:rPr lang="en-US" sz="1900" b="0" i="0" u="none" strike="noStrike" dirty="0">
                <a:effectLst/>
              </a:rPr>
              <a:t>  </a:t>
            </a:r>
            <a:r>
              <a:rPr lang="en-US" sz="1900" b="0" i="0" u="none" strike="noStrike" dirty="0" err="1">
                <a:effectLst/>
              </a:rPr>
              <a:t>časoprostoru</a:t>
            </a:r>
            <a:endParaRPr lang="en-US" sz="1900" b="0" i="0" dirty="0">
              <a:effectLst/>
            </a:endParaRPr>
          </a:p>
        </p:txBody>
      </p:sp>
      <p:pic>
        <p:nvPicPr>
          <p:cNvPr id="4" name="Obrázek 3" descr="Obsah obrázku oblečení, osoba, venku, černobílá&#10;&#10;Popis byl vytvořen automaticky">
            <a:extLst>
              <a:ext uri="{FF2B5EF4-FFF2-40B4-BE49-F238E27FC236}">
                <a16:creationId xmlns:a16="http://schemas.microsoft.com/office/drawing/2014/main" id="{4D4E8377-6811-C5C5-312C-4B622C4B38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5" r="3366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3F392A3-08E3-31D5-46D5-E6E3BEE12585}"/>
              </a:ext>
            </a:extLst>
          </p:cNvPr>
          <p:cNvSpPr txBox="1"/>
          <p:nvPr/>
        </p:nvSpPr>
        <p:spPr>
          <a:xfrm>
            <a:off x="1148862" y="982822"/>
            <a:ext cx="285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Mytická historie</a:t>
            </a:r>
          </a:p>
        </p:txBody>
      </p:sp>
    </p:spTree>
    <p:extLst>
      <p:ext uri="{BB962C8B-B14F-4D97-AF65-F5344CB8AC3E}">
        <p14:creationId xmlns:p14="http://schemas.microsoft.com/office/powerpoint/2010/main" val="208242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9F6C9F-5950-4EAE-8441-6EEFC75BF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99BC6-C747-47E8-9BE2-AD9A1727A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2F1BB3-4590-46FE-9EE0-DE1102B0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E5C3F0-9C70-4F53-9D0C-77FD7FF1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1100" dirty="0"/>
              <a:t>J. </a:t>
            </a:r>
            <a:r>
              <a:rPr lang="cs-CZ" sz="1100" dirty="0" err="1"/>
              <a:t>Seferis</a:t>
            </a:r>
            <a:r>
              <a:rPr lang="cs-CZ" sz="1100" dirty="0"/>
              <a:t>, </a:t>
            </a:r>
            <a:r>
              <a:rPr lang="cs-CZ" sz="1100" i="1" dirty="0"/>
              <a:t>Básně (Mytická historie)</a:t>
            </a:r>
            <a:r>
              <a:rPr lang="cs-CZ" sz="1100" dirty="0"/>
              <a:t>, přel. R. Dostálová, V. Hladký, J. Pelán, Červený Kostelec, 2012. 70.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7F0A74-9E9A-410E-8E6E-0386A131F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05" y="626334"/>
            <a:ext cx="7039572" cy="46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5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752CC9-51A7-6B21-DB1F-84C2C1BDFF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E3FA8A-3099-81A2-F36E-72033F1B1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20FB627-6744-1899-569E-EFE5F115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88" y="242435"/>
            <a:ext cx="3505689" cy="53347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12E7398-9DE3-8D47-FFA6-F1AD6A258882}"/>
              </a:ext>
            </a:extLst>
          </p:cNvPr>
          <p:cNvSpPr txBox="1"/>
          <p:nvPr/>
        </p:nvSpPr>
        <p:spPr>
          <a:xfrm>
            <a:off x="4246535" y="5361735"/>
            <a:ext cx="6612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Seferis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Básně (Mytická historie)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přel. R. Dostálová, V. Hladký, J. Pelán, Červený Kostelec, 2012. 63.</a:t>
            </a:r>
          </a:p>
          <a:p>
            <a:pPr algn="l"/>
            <a:endParaRPr lang="cs-CZ" sz="11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25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4E7654-B456-4E46-ADED-177F78518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4220F7-FD76-4B0B-B74A-CF7ED0033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0E3F40-64F5-43C4-BBA0-BCAE7E44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222142"/>
            <a:ext cx="9238787" cy="57512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06332F11-44FE-21EC-DAC8-F8683394ADE7}"/>
                  </a:ext>
                </a:extLst>
              </p14:cNvPr>
              <p14:cNvContentPartPr/>
              <p14:nvPr/>
            </p14:nvContentPartPr>
            <p14:xfrm>
              <a:off x="4865807" y="3704776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06332F11-44FE-21EC-DAC8-F8683394AD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61487" y="3678136"/>
                <a:ext cx="9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39DD5693-3CD0-5394-9B2C-DD5C0E2F9FE9}"/>
                  </a:ext>
                </a:extLst>
              </p14:cNvPr>
              <p14:cNvContentPartPr/>
              <p14:nvPr/>
            </p14:nvContentPartPr>
            <p14:xfrm>
              <a:off x="4818287" y="3474376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39DD5693-3CD0-5394-9B2C-DD5C0E2F9F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3967" y="3470056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EA7953A1-B586-46B5-60C4-48563A10E5A3}"/>
                  </a:ext>
                </a:extLst>
              </p14:cNvPr>
              <p14:cNvContentPartPr/>
              <p14:nvPr/>
            </p14:nvContentPartPr>
            <p14:xfrm>
              <a:off x="3275687" y="3380776"/>
              <a:ext cx="320400" cy="3801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EA7953A1-B586-46B5-60C4-48563A10E5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1367" y="3376456"/>
                <a:ext cx="3290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96398862-D56D-8749-DED3-890B8CDC9B66}"/>
                  </a:ext>
                </a:extLst>
              </p14:cNvPr>
              <p14:cNvContentPartPr/>
              <p14:nvPr/>
            </p14:nvContentPartPr>
            <p14:xfrm>
              <a:off x="1246617" y="783389"/>
              <a:ext cx="212400" cy="1670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96398862-D56D-8749-DED3-890B8CDC9B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2297" y="779069"/>
                <a:ext cx="2210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FCF7AE74-A162-1D50-288E-E69C3C072EB7}"/>
                  </a:ext>
                </a:extLst>
              </p14:cNvPr>
              <p14:cNvContentPartPr/>
              <p14:nvPr/>
            </p14:nvContentPartPr>
            <p14:xfrm>
              <a:off x="3556017" y="1654229"/>
              <a:ext cx="232560" cy="2469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FCF7AE74-A162-1D50-288E-E69C3C072E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51697" y="1649909"/>
                <a:ext cx="2412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20850EEE-4BAD-3D3B-9267-1B6DBCBF08BB}"/>
                  </a:ext>
                </a:extLst>
              </p14:cNvPr>
              <p14:cNvContentPartPr/>
              <p14:nvPr/>
            </p14:nvContentPartPr>
            <p14:xfrm>
              <a:off x="1225377" y="3033029"/>
              <a:ext cx="284040" cy="20304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20850EEE-4BAD-3D3B-9267-1B6DBCBF08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21057" y="3028709"/>
                <a:ext cx="292680" cy="211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5A713F9D-4ADD-4321-1164-C728015E578B}"/>
              </a:ext>
            </a:extLst>
          </p:cNvPr>
          <p:cNvSpPr txBox="1"/>
          <p:nvPr/>
        </p:nvSpPr>
        <p:spPr>
          <a:xfrm>
            <a:off x="4818287" y="5669833"/>
            <a:ext cx="6742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1100" dirty="0" err="1">
                <a:latin typeface="Arial" panose="020B0604020202020204" pitchFamily="34" charset="0"/>
                <a:cs typeface="Arial" panose="020B0604020202020204" pitchFamily="34" charset="0"/>
              </a:rPr>
              <a:t>Seferis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i="1" dirty="0">
                <a:latin typeface="Arial" panose="020B0604020202020204" pitchFamily="34" charset="0"/>
                <a:cs typeface="Arial" panose="020B0604020202020204" pitchFamily="34" charset="0"/>
              </a:rPr>
              <a:t>Básně (Mytická historie)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, přel. R. Dostálová, V. Hladký, J. Pelán, Červený Kostelec, 2012. 192.</a:t>
            </a:r>
          </a:p>
          <a:p>
            <a:pPr algn="l"/>
            <a:endParaRPr lang="cs-CZ" sz="11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06BD32-63EF-F875-8BF5-08744568D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 wrap="square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2E311-3ECE-4A39-AC28-E1B0C80EE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14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38090F-9902-53E7-6610-2549AE470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90" y="191405"/>
            <a:ext cx="5639749" cy="589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6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FD7C8A-8C24-4D46-E1C6-B70A07F806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315F2E-BF0D-8477-D6F2-7766778B4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BF938B-4D27-CD8F-0022-749E4A571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406" y="1418615"/>
            <a:ext cx="5036980" cy="322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5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D94BE2-A449-C57B-B65C-E1F99D273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17046-B9E7-DD51-A0E3-F84116FC6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A8CF5E-86B6-8D4F-5D14-06BF22358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5" y="180730"/>
            <a:ext cx="4553585" cy="55729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2EB75ED-FBC7-6B7A-BB49-0B03F20604C3}"/>
              </a:ext>
            </a:extLst>
          </p:cNvPr>
          <p:cNvSpPr txBox="1"/>
          <p:nvPr/>
        </p:nvSpPr>
        <p:spPr>
          <a:xfrm>
            <a:off x="5488983" y="518688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Seferis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i="1" dirty="0">
                <a:latin typeface="Arial" panose="020B0604020202020204" pitchFamily="34" charset="0"/>
                <a:cs typeface="Arial" panose="020B0604020202020204" pitchFamily="34" charset="0"/>
              </a:rPr>
              <a:t>Básně (Mytická historie)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, přel. R. Dostálová, V. Hladký, J. Pelán, </a:t>
            </a:r>
          </a:p>
          <a:p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Červený Kostelec, 2012. 97 a 98.</a:t>
            </a:r>
          </a:p>
        </p:txBody>
      </p:sp>
    </p:spTree>
    <p:extLst>
      <p:ext uri="{BB962C8B-B14F-4D97-AF65-F5344CB8AC3E}">
        <p14:creationId xmlns:p14="http://schemas.microsoft.com/office/powerpoint/2010/main" val="41361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Autofit/>
          </a:bodyPr>
          <a:lstStyle/>
          <a:p>
            <a:pPr algn="ctr"/>
            <a:br>
              <a:rPr lang="cs-CZ" altLang="cs-CZ" sz="3600" dirty="0">
                <a:latin typeface="Calibri" panose="020F0502020204030204" pitchFamily="34" charset="0"/>
              </a:rPr>
            </a:br>
            <a:r>
              <a:rPr lang="cs-CZ" altLang="cs-CZ" sz="3600" dirty="0" err="1">
                <a:solidFill>
                  <a:srgbClr val="00B050"/>
                </a:solidFill>
                <a:latin typeface="Calibri" panose="020F0502020204030204" pitchFamily="34" charset="0"/>
              </a:rPr>
              <a:t>Odysseas</a:t>
            </a:r>
            <a:r>
              <a:rPr lang="cs-CZ" altLang="cs-CZ" sz="36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600" dirty="0" err="1">
                <a:solidFill>
                  <a:srgbClr val="00B050"/>
                </a:solidFill>
                <a:latin typeface="Calibri" panose="020F0502020204030204" pitchFamily="34" charset="0"/>
              </a:rPr>
              <a:t>Elytis</a:t>
            </a:r>
            <a:r>
              <a:rPr lang="cs-CZ" altLang="cs-CZ" sz="3600" dirty="0">
                <a:solidFill>
                  <a:srgbClr val="00B050"/>
                </a:solidFill>
                <a:latin typeface="Calibri" panose="020F0502020204030204" pitchFamily="34" charset="0"/>
              </a:rPr>
              <a:t> (1911 - 1996)</a:t>
            </a:r>
            <a:br>
              <a:rPr lang="cs-CZ" altLang="cs-CZ" sz="3600" dirty="0">
                <a:solidFill>
                  <a:srgbClr val="00B050"/>
                </a:solidFill>
                <a:latin typeface="Calibri" panose="020F0502020204030204" pitchFamily="34" charset="0"/>
              </a:rPr>
            </a:b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51247"/>
            <a:ext cx="10515600" cy="45257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- básník, autor koláží, nobelista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- první básně v r. 1935 časopisecky: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Egejské moře, Malé zelené moře, Věk modré vzpomínky,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Sedm nočních sedmiverší 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 sz="2400" i="1" dirty="0">
              <a:latin typeface="Arial" panose="020B0604020202020204" pitchFamily="34" charset="0"/>
              <a:cs typeface="Arial Unicode MS" pitchFamily="32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   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- motivy: moře, pobřeží, jasné nebe, ptáci, světlo 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( i v budoucnu základní a trvalé motivy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2" charset="0"/>
              </a:rPr>
              <a:t>Elytisovy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poezie)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  - eliptické básně, promyšlená struktura, později vliv 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    surrealismu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  - volný verš, v 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Hodno jest 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kombinace moderních a tradičních 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    forem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   - překlad, výbor z poezie: 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Bláznivý granátovník 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(2003)</a:t>
            </a:r>
          </a:p>
          <a:p>
            <a:pPr>
              <a:lnSpc>
                <a:spcPct val="100000"/>
              </a:lnSpc>
              <a:spcBef>
                <a:spcPts val="650"/>
              </a:spcBef>
              <a:buNone/>
            </a:pPr>
            <a:endParaRPr lang="cs-CZ" altLang="cs-CZ" sz="2400" dirty="0">
              <a:latin typeface="Arial" panose="020B0604020202020204" pitchFamily="34" charset="0"/>
              <a:cs typeface="Arial Unicode MS" pitchFamily="32" charset="0"/>
            </a:endParaRPr>
          </a:p>
          <a:p>
            <a:endParaRPr lang="el-GR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33" y="970210"/>
            <a:ext cx="2857206" cy="520675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8A5B26C-612F-232D-7450-D5A110594A7C}"/>
              </a:ext>
            </a:extLst>
          </p:cNvPr>
          <p:cNvSpPr txBox="1"/>
          <p:nvPr/>
        </p:nvSpPr>
        <p:spPr>
          <a:xfrm>
            <a:off x="9815804" y="6176963"/>
            <a:ext cx="93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Ο. </a:t>
            </a:r>
            <a:r>
              <a:rPr lang="cs-CZ" dirty="0" err="1"/>
              <a:t>Elytis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86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722"/>
          </a:xfrm>
        </p:spPr>
        <p:txBody>
          <a:bodyPr>
            <a:noAutofit/>
          </a:bodyPr>
          <a:lstStyle/>
          <a:p>
            <a:r>
              <a:rPr lang="cs-CZ" altLang="cs-CZ" sz="3600" dirty="0">
                <a:latin typeface="Calibri" panose="020F0502020204030204" pitchFamily="34" charset="0"/>
              </a:rPr>
              <a:t>Η </a:t>
            </a:r>
            <a:r>
              <a:rPr lang="cs-CZ" altLang="cs-CZ" sz="3600" dirty="0" err="1">
                <a:latin typeface="Calibri" panose="020F0502020204030204" pitchFamily="34" charset="0"/>
              </a:rPr>
              <a:t>ώρ</a:t>
            </a:r>
            <a:r>
              <a:rPr lang="cs-CZ" altLang="cs-CZ" sz="3600" dirty="0">
                <a:latin typeface="Calibri" panose="020F0502020204030204" pitchFamily="34" charset="0"/>
              </a:rPr>
              <a:t>α ξεχάστηκε</a:t>
            </a:r>
            <a:endParaRPr lang="el-GR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5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Η </a:t>
            </a:r>
            <a:r>
              <a:rPr lang="cs-CZ" altLang="cs-CZ" b="1" dirty="0" err="1">
                <a:latin typeface="Calibri" panose="020F0502020204030204" pitchFamily="34" charset="0"/>
              </a:rPr>
              <a:t>ώρ</a:t>
            </a:r>
            <a:r>
              <a:rPr lang="cs-CZ" altLang="cs-CZ" b="1" dirty="0">
                <a:latin typeface="Calibri" panose="020F0502020204030204" pitchFamily="34" charset="0"/>
              </a:rPr>
              <a:t>α</a:t>
            </a:r>
            <a:r>
              <a:rPr lang="cs-CZ" altLang="cs-CZ" dirty="0">
                <a:latin typeface="Calibri" panose="020F0502020204030204" pitchFamily="34" charset="0"/>
              </a:rPr>
              <a:t> ξεχάστηκε βραδιάζοντας. 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el-GR" altLang="cs-CZ" dirty="0">
                <a:latin typeface="Calibri" panose="020F0502020204030204" pitchFamily="34" charset="0"/>
              </a:rPr>
              <a:t>δ</a:t>
            </a:r>
            <a:r>
              <a:rPr lang="cs-CZ" altLang="cs-CZ" dirty="0" err="1">
                <a:latin typeface="Calibri" panose="020F0502020204030204" pitchFamily="34" charset="0"/>
              </a:rPr>
              <a:t>ίχως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θύμηση</a:t>
            </a:r>
            <a:r>
              <a:rPr lang="cs-CZ" altLang="cs-CZ" dirty="0">
                <a:latin typeface="Calibri" panose="020F0502020204030204" pitchFamily="34" charset="0"/>
              </a:rPr>
              <a:t>,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 err="1">
                <a:latin typeface="Calibri" panose="020F0502020204030204" pitchFamily="34" charset="0"/>
              </a:rPr>
              <a:t>με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το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δέντρο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της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α</a:t>
            </a:r>
            <a:r>
              <a:rPr lang="cs-CZ" altLang="cs-CZ" b="1" dirty="0" err="1">
                <a:latin typeface="Calibri" panose="020F0502020204030204" pitchFamily="34" charset="0"/>
              </a:rPr>
              <a:t>μίλητο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π</a:t>
            </a:r>
            <a:r>
              <a:rPr lang="cs-CZ" altLang="cs-CZ" dirty="0" err="1">
                <a:latin typeface="Calibri" panose="020F0502020204030204" pitchFamily="34" charset="0"/>
              </a:rPr>
              <a:t>ρος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τη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θάλ</a:t>
            </a:r>
            <a:r>
              <a:rPr lang="cs-CZ" altLang="cs-CZ" dirty="0">
                <a:latin typeface="Calibri" panose="020F0502020204030204" pitchFamily="34" charset="0"/>
              </a:rPr>
              <a:t>ασσα.</a:t>
            </a:r>
            <a:br>
              <a:rPr lang="cs-CZ" altLang="cs-CZ" dirty="0">
                <a:latin typeface="Calibri" panose="020F0502020204030204" pitchFamily="34" charset="0"/>
              </a:rPr>
            </a:b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 err="1">
                <a:latin typeface="Calibri" panose="020F0502020204030204" pitchFamily="34" charset="0"/>
              </a:rPr>
              <a:t>Ξεχάστηκε</a:t>
            </a:r>
            <a:r>
              <a:rPr lang="cs-CZ" altLang="cs-CZ" dirty="0">
                <a:latin typeface="Calibri" panose="020F0502020204030204" pitchFamily="34" charset="0"/>
              </a:rPr>
              <a:t> βρα</a:t>
            </a:r>
            <a:r>
              <a:rPr lang="cs-CZ" altLang="cs-CZ" dirty="0" err="1">
                <a:latin typeface="Calibri" panose="020F0502020204030204" pitchFamily="34" charset="0"/>
              </a:rPr>
              <a:t>διάζοντ</a:t>
            </a:r>
            <a:r>
              <a:rPr lang="cs-CZ" altLang="cs-CZ" dirty="0">
                <a:latin typeface="Calibri" panose="020F0502020204030204" pitchFamily="34" charset="0"/>
              </a:rPr>
              <a:t>ας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δίχως φτερούγισμα,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με την όψη της </a:t>
            </a:r>
            <a:r>
              <a:rPr lang="cs-CZ" altLang="cs-CZ" b="1" dirty="0">
                <a:latin typeface="Calibri" panose="020F0502020204030204" pitchFamily="34" charset="0"/>
              </a:rPr>
              <a:t>ακίνητη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προς τη θάλασσα.</a:t>
            </a:r>
            <a:br>
              <a:rPr lang="cs-CZ" altLang="cs-CZ" dirty="0">
                <a:latin typeface="Calibri" panose="020F0502020204030204" pitchFamily="34" charset="0"/>
              </a:rPr>
            </a:b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 err="1">
                <a:latin typeface="Calibri" panose="020F0502020204030204" pitchFamily="34" charset="0"/>
              </a:rPr>
              <a:t>Βρ</a:t>
            </a:r>
            <a:r>
              <a:rPr lang="cs-CZ" altLang="cs-CZ" dirty="0">
                <a:latin typeface="Calibri" panose="020F0502020204030204" pitchFamily="34" charset="0"/>
              </a:rPr>
              <a:t>αδιάζοντας,</a:t>
            </a:r>
            <a:r>
              <a:rPr lang="el-GR" altLang="cs-CZ" dirty="0"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dirty="0" err="1">
                <a:latin typeface="Calibri" panose="020F0502020204030204" pitchFamily="34" charset="0"/>
              </a:rPr>
              <a:t>δίχως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έρωτ</a:t>
            </a:r>
            <a:r>
              <a:rPr lang="cs-CZ" altLang="cs-CZ" dirty="0">
                <a:latin typeface="Calibri" panose="020F0502020204030204" pitchFamily="34" charset="0"/>
              </a:rPr>
              <a:t>α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με το στόμα της </a:t>
            </a:r>
            <a:r>
              <a:rPr lang="cs-CZ" altLang="cs-CZ" b="1" dirty="0">
                <a:latin typeface="Calibri" panose="020F0502020204030204" pitchFamily="34" charset="0"/>
              </a:rPr>
              <a:t>ανένδοτο</a:t>
            </a: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>
                <a:latin typeface="Calibri" panose="020F0502020204030204" pitchFamily="34" charset="0"/>
              </a:rPr>
              <a:t>προς τη θάλασσα. </a:t>
            </a:r>
            <a:endParaRPr lang="el-GR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cs-CZ" altLang="cs-CZ" dirty="0">
                <a:latin typeface="Calibri" panose="020F0502020204030204" pitchFamily="34" charset="0"/>
              </a:rPr>
            </a:br>
            <a:r>
              <a:rPr lang="cs-CZ" altLang="cs-CZ" dirty="0" err="1">
                <a:latin typeface="Calibri" panose="020F0502020204030204" pitchFamily="34" charset="0"/>
              </a:rPr>
              <a:t>Κι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err="1">
                <a:latin typeface="Calibri" panose="020F0502020204030204" pitchFamily="34" charset="0"/>
              </a:rPr>
              <a:t>εγώ</a:t>
            </a:r>
            <a:r>
              <a:rPr lang="cs-CZ" altLang="cs-CZ" dirty="0">
                <a:latin typeface="Calibri" panose="020F0502020204030204" pitchFamily="34" charset="0"/>
              </a:rPr>
              <a:t> - </a:t>
            </a:r>
            <a:r>
              <a:rPr lang="cs-CZ" altLang="cs-CZ" dirty="0" err="1">
                <a:latin typeface="Calibri" panose="020F0502020204030204" pitchFamily="34" charset="0"/>
              </a:rPr>
              <a:t>μεσ</a:t>
            </a:r>
            <a:r>
              <a:rPr lang="cs-CZ" altLang="cs-CZ" dirty="0">
                <a:latin typeface="Calibri" panose="020F0502020204030204" pitchFamily="34" charset="0"/>
              </a:rPr>
              <a:t>' </a:t>
            </a:r>
            <a:r>
              <a:rPr lang="cs-CZ" altLang="cs-CZ" dirty="0" err="1">
                <a:latin typeface="Calibri" panose="020F0502020204030204" pitchFamily="34" charset="0"/>
              </a:rPr>
              <a:t>στη</a:t>
            </a: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γα</a:t>
            </a:r>
            <a:r>
              <a:rPr lang="cs-CZ" altLang="cs-CZ" b="1" dirty="0" err="1">
                <a:latin typeface="Calibri" panose="020F0502020204030204" pitchFamily="34" charset="0"/>
              </a:rPr>
              <a:t>λήνη</a:t>
            </a:r>
            <a:r>
              <a:rPr lang="cs-CZ" altLang="cs-CZ" dirty="0">
                <a:latin typeface="Calibri" panose="020F0502020204030204" pitchFamily="34" charset="0"/>
              </a:rPr>
              <a:t> π</a:t>
            </a:r>
            <a:r>
              <a:rPr lang="cs-CZ" altLang="cs-CZ" dirty="0" err="1">
                <a:latin typeface="Calibri" panose="020F0502020204030204" pitchFamily="34" charset="0"/>
              </a:rPr>
              <a:t>ου</a:t>
            </a:r>
            <a:r>
              <a:rPr lang="cs-CZ" altLang="cs-CZ" dirty="0">
                <a:latin typeface="Calibri" panose="020F0502020204030204" pitchFamily="34" charset="0"/>
              </a:rPr>
              <a:t> σα</a:t>
            </a:r>
            <a:r>
              <a:rPr lang="cs-CZ" altLang="cs-CZ" dirty="0" err="1">
                <a:latin typeface="Calibri" panose="020F0502020204030204" pitchFamily="34" charset="0"/>
              </a:rPr>
              <a:t>γήνεψ</a:t>
            </a:r>
            <a:r>
              <a:rPr lang="cs-CZ" altLang="cs-CZ" dirty="0">
                <a:latin typeface="Calibri" panose="020F0502020204030204" pitchFamily="34" charset="0"/>
              </a:rPr>
              <a:t>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4B42D6-BF44-5246-D7B9-AE30D03F4762}"/>
              </a:ext>
            </a:extLst>
          </p:cNvPr>
          <p:cNvSpPr txBox="1"/>
          <p:nvPr/>
        </p:nvSpPr>
        <p:spPr>
          <a:xfrm>
            <a:off x="8525309" y="5530632"/>
            <a:ext cx="93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Ο. </a:t>
            </a:r>
            <a:r>
              <a:rPr lang="cs-CZ" dirty="0" err="1"/>
              <a:t>Elytis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Obsah obrázku obraz, umění&#10;&#10;Popis byl vytvořen automaticky">
            <a:extLst>
              <a:ext uri="{FF2B5EF4-FFF2-40B4-BE49-F238E27FC236}">
                <a16:creationId xmlns:a16="http://schemas.microsoft.com/office/drawing/2014/main" id="{D9B4D3BC-A281-267A-F0A1-3401FC3F2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98" y="435227"/>
            <a:ext cx="3898540" cy="484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3966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83076"/>
            <a:ext cx="6781800" cy="50938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První básně kritikové označovali za bezstarostné písně: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- překonání </a:t>
            </a:r>
            <a:r>
              <a:rPr lang="cs-CZ" altLang="cs-CZ" dirty="0" err="1">
                <a:latin typeface="Arial" panose="020B0604020202020204" pitchFamily="34" charset="0"/>
                <a:cs typeface="Arial Unicode MS" pitchFamily="32" charset="0"/>
              </a:rPr>
              <a:t>karyotakismu</a:t>
            </a:r>
            <a:endParaRPr lang="cs-CZ" altLang="cs-CZ" dirty="0">
              <a:latin typeface="Arial" panose="020B0604020202020204" pitchFamily="34" charset="0"/>
              <a:cs typeface="Arial Unicode MS" pitchFamily="32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- zapadají do kontextu povinné oslavy mládí a radosti ze života za </a:t>
            </a:r>
            <a:r>
              <a:rPr lang="cs-CZ" altLang="cs-CZ" dirty="0" err="1">
                <a:latin typeface="Arial" panose="020B0604020202020204" pitchFamily="34" charset="0"/>
                <a:cs typeface="Arial Unicode MS" pitchFamily="32" charset="0"/>
              </a:rPr>
              <a:t>Metaxasovy</a:t>
            </a: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 diktatury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 dirty="0">
              <a:latin typeface="Arial" panose="020B0604020202020204" pitchFamily="34" charset="0"/>
              <a:cs typeface="Arial Unicode MS" pitchFamily="32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- sb. </a:t>
            </a:r>
            <a:r>
              <a:rPr lang="cs-CZ" altLang="cs-CZ" i="1" dirty="0">
                <a:latin typeface="Arial" panose="020B0604020202020204" pitchFamily="34" charset="0"/>
                <a:cs typeface="Arial Unicode MS" pitchFamily="32" charset="0"/>
              </a:rPr>
              <a:t>Slunce první</a:t>
            </a: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 (1943, </a:t>
            </a:r>
            <a:r>
              <a:rPr lang="cs-CZ" altLang="cs-CZ" i="1" dirty="0">
                <a:latin typeface="Arial" panose="020B0604020202020204" pitchFamily="34" charset="0"/>
                <a:cs typeface="Arial Unicode MS" pitchFamily="32" charset="0"/>
              </a:rPr>
              <a:t>O </a:t>
            </a:r>
            <a:r>
              <a:rPr lang="cs-CZ" altLang="cs-CZ" i="1" dirty="0" err="1">
                <a:latin typeface="Arial" panose="020B0604020202020204" pitchFamily="34" charset="0"/>
                <a:cs typeface="Arial Unicode MS" pitchFamily="32" charset="0"/>
              </a:rPr>
              <a:t>Ήλιος</a:t>
            </a:r>
            <a:r>
              <a:rPr lang="cs-CZ" altLang="cs-CZ" i="1" dirty="0">
                <a:latin typeface="Arial" panose="020B0604020202020204" pitchFamily="34" charset="0"/>
                <a:cs typeface="Arial Unicode MS" pitchFamily="32" charset="0"/>
              </a:rPr>
              <a:t> ο </a:t>
            </a:r>
            <a:r>
              <a:rPr lang="cs-CZ" altLang="cs-CZ" i="1" dirty="0" err="1">
                <a:latin typeface="Arial" panose="020B0604020202020204" pitchFamily="34" charset="0"/>
                <a:cs typeface="Arial Unicode MS" pitchFamily="32" charset="0"/>
              </a:rPr>
              <a:t>Πρώτος</a:t>
            </a:r>
            <a:r>
              <a:rPr lang="cs-CZ" altLang="cs-CZ" i="1" dirty="0">
                <a:latin typeface="Arial" panose="020B0604020202020204" pitchFamily="34" charset="0"/>
                <a:cs typeface="Arial Unicode MS" pitchFamily="32" charset="0"/>
              </a:rPr>
              <a:t>) </a:t>
            </a:r>
            <a:r>
              <a:rPr lang="cs-CZ" altLang="cs-CZ" dirty="0">
                <a:latin typeface="Arial" panose="020B0604020202020204" pitchFamily="34" charset="0"/>
                <a:cs typeface="Arial Unicode MS" pitchFamily="32" charset="0"/>
              </a:rPr>
              <a:t>– reakce na válku, poprvé motivy přírody a radosti ze života střídají </a:t>
            </a:r>
            <a:r>
              <a:rPr lang="cs-CZ" altLang="cs-CZ" b="1" dirty="0">
                <a:latin typeface="Arial" panose="020B0604020202020204" pitchFamily="34" charset="0"/>
                <a:cs typeface="Arial Unicode MS" pitchFamily="32" charset="0"/>
              </a:rPr>
              <a:t>vážnější tóny</a:t>
            </a:r>
          </a:p>
          <a:p>
            <a:endParaRPr lang="el-GR" dirty="0"/>
          </a:p>
        </p:txBody>
      </p:sp>
      <p:pic>
        <p:nvPicPr>
          <p:cNvPr id="5" name="Obrázek 4" descr="Obsah obrázku voda, venku, obraz, socha&#10;&#10;Popis byl vytvořen automaticky">
            <a:extLst>
              <a:ext uri="{FF2B5EF4-FFF2-40B4-BE49-F238E27FC236}">
                <a16:creationId xmlns:a16="http://schemas.microsoft.com/office/drawing/2014/main" id="{FFB6D64C-B2D4-8A8A-1DE9-19C2C1122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7" y="1083076"/>
            <a:ext cx="3914775" cy="4572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BD4EE6A-17AD-BAAB-F456-2305B9A9C775}"/>
              </a:ext>
            </a:extLst>
          </p:cNvPr>
          <p:cNvSpPr txBox="1"/>
          <p:nvPr/>
        </p:nvSpPr>
        <p:spPr>
          <a:xfrm>
            <a:off x="9644185" y="5939692"/>
            <a:ext cx="93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Ο. </a:t>
            </a:r>
            <a:r>
              <a:rPr lang="cs-CZ" dirty="0" err="1"/>
              <a:t>Elytis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10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Generace 20. let</a:t>
            </a:r>
            <a:endParaRPr lang="el-GR" sz="5400"/>
          </a:p>
        </p:txBody>
      </p:sp>
      <p:pic>
        <p:nvPicPr>
          <p:cNvPr id="5" name="Obrázek 4" descr="Obsah obrázku oblečení, osoba, nábytek, muž&#10;&#10;Popis byl vytvořen automaticky">
            <a:extLst>
              <a:ext uri="{FF2B5EF4-FFF2-40B4-BE49-F238E27FC236}">
                <a16:creationId xmlns:a16="http://schemas.microsoft.com/office/drawing/2014/main" id="{9F55BF4D-C3FB-E634-7664-49EF3E31F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8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2400" dirty="0"/>
              <a:t>neoromantismus</a:t>
            </a:r>
          </a:p>
          <a:p>
            <a:r>
              <a:rPr lang="cs-CZ" sz="2400" dirty="0"/>
              <a:t>Kostas </a:t>
            </a:r>
            <a:r>
              <a:rPr lang="cs-CZ" sz="2400" dirty="0" err="1"/>
              <a:t>Karyotakis</a:t>
            </a:r>
            <a:r>
              <a:rPr lang="cs-CZ" sz="2400" dirty="0"/>
              <a:t> – </a:t>
            </a:r>
            <a:r>
              <a:rPr lang="cs-CZ" sz="2400" dirty="0" err="1"/>
              <a:t>karyotakismus</a:t>
            </a:r>
            <a:endParaRPr lang="cs-CZ" sz="2400" dirty="0"/>
          </a:p>
          <a:p>
            <a:r>
              <a:rPr lang="cs-CZ" sz="2400" dirty="0"/>
              <a:t>formálně tradiční poezie (vázaný verš)</a:t>
            </a:r>
          </a:p>
          <a:p>
            <a:r>
              <a:rPr lang="cs-CZ" sz="2400" dirty="0"/>
              <a:t>motivy melancholie, spleenu, deziluze</a:t>
            </a:r>
          </a:p>
          <a:p>
            <a:endParaRPr lang="cs-CZ" sz="2400" dirty="0"/>
          </a:p>
          <a:p>
            <a:r>
              <a:rPr lang="cs-CZ" sz="2400" dirty="0"/>
              <a:t>Reakce: Georgios </a:t>
            </a:r>
            <a:r>
              <a:rPr lang="cs-CZ" sz="2400" dirty="0" err="1"/>
              <a:t>Theotokas</a:t>
            </a:r>
            <a:r>
              <a:rPr lang="el-GR" sz="2400" dirty="0"/>
              <a:t>,</a:t>
            </a:r>
            <a:r>
              <a:rPr lang="cs-CZ" sz="2400" dirty="0"/>
              <a:t> </a:t>
            </a:r>
            <a:r>
              <a:rPr lang="cs-CZ" sz="2400" i="1" dirty="0"/>
              <a:t>Svobodný duch</a:t>
            </a:r>
            <a:r>
              <a:rPr lang="cs-CZ" sz="2400" dirty="0"/>
              <a:t> (</a:t>
            </a:r>
            <a:r>
              <a:rPr lang="el-GR" sz="2400" i="1" dirty="0"/>
              <a:t>Ελεύθερο Πνεύμα</a:t>
            </a:r>
            <a:r>
              <a:rPr lang="cs-CZ" sz="2400" i="1" dirty="0"/>
              <a:t>, </a:t>
            </a:r>
            <a:r>
              <a:rPr lang="el-GR" sz="2400" dirty="0"/>
              <a:t>1929)</a:t>
            </a:r>
          </a:p>
        </p:txBody>
      </p:sp>
    </p:spTree>
    <p:extLst>
      <p:ext uri="{BB962C8B-B14F-4D97-AF65-F5344CB8AC3E}">
        <p14:creationId xmlns:p14="http://schemas.microsoft.com/office/powerpoint/2010/main" val="311152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45724"/>
            <a:ext cx="10515600" cy="665826"/>
          </a:xfrm>
        </p:spPr>
        <p:txBody>
          <a:bodyPr>
            <a:noAutofit/>
          </a:bodyPr>
          <a:lstStyle/>
          <a:p>
            <a:pPr algn="ctr"/>
            <a:r>
              <a:rPr lang="cs-CZ" altLang="cs-CZ" sz="3200" i="1" dirty="0">
                <a:latin typeface="Arial" panose="020B0604020202020204" pitchFamily="34" charset="0"/>
                <a:cs typeface="Arial Unicode MS" pitchFamily="32" charset="0"/>
              </a:rPr>
              <a:t>Hrdinský žalozpěv za podporučíka padlého v Albánii</a:t>
            </a:r>
            <a:br>
              <a:rPr lang="cs-CZ" altLang="cs-CZ" sz="3200" i="1" dirty="0">
                <a:latin typeface="Arial" panose="020B0604020202020204" pitchFamily="34" charset="0"/>
                <a:cs typeface="Arial Unicode MS" pitchFamily="32" charset="0"/>
              </a:rPr>
            </a:br>
            <a:r>
              <a:rPr lang="cs-CZ" altLang="cs-CZ" sz="2400" i="1" dirty="0" err="1">
                <a:latin typeface="Arial" panose="020B0604020202020204" pitchFamily="34" charset="0"/>
                <a:cs typeface="Arial Unicode MS" pitchFamily="32" charset="0"/>
              </a:rPr>
              <a:t>Άσμ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2" charset="0"/>
              </a:rPr>
              <a:t>α ηρωικό και πένθιμο για το χαμένο ανθυπολοχαγό της Αλβανίας </a:t>
            </a:r>
            <a:r>
              <a:rPr lang="cs-CZ" altLang="cs-CZ" sz="3200" i="1" dirty="0">
                <a:latin typeface="Arial" panose="020B0604020202020204" pitchFamily="34" charset="0"/>
                <a:cs typeface="Arial Unicode MS" pitchFamily="32" charset="0"/>
              </a:rPr>
              <a:t>(1945)</a:t>
            </a:r>
            <a:br>
              <a:rPr lang="cs-CZ" altLang="cs-CZ" sz="3200" i="1" dirty="0">
                <a:latin typeface="Arial" panose="020B0604020202020204" pitchFamily="34" charset="0"/>
                <a:cs typeface="Arial Unicode MS" pitchFamily="32" charset="0"/>
              </a:rPr>
            </a:br>
            <a:endParaRPr lang="el-GR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67238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- zážitky z albánské fronty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- inspirace folklórními žalozpěvy (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2" charset="0"/>
              </a:rPr>
              <a:t>miroloja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) a zbojnickými písněmi </a:t>
            </a:r>
            <a:r>
              <a:rPr lang="el-GR" altLang="cs-CZ" sz="2400" dirty="0">
                <a:latin typeface="Arial" panose="020B0604020202020204" pitchFamily="34" charset="0"/>
                <a:cs typeface="Arial Unicode MS" pitchFamily="32" charset="0"/>
              </a:rPr>
              <a:t>(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2" charset="0"/>
              </a:rPr>
              <a:t>kleftika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smrt bojovníka za svobodu, oslava hrdinství a touhy po svobodě + motiv jarního znovuzrození (spojení motivu smrti hrdiny s motivem velikonočního vzkříšení)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2" charset="0"/>
              </a:rPr>
              <a:t>volný verš</a:t>
            </a:r>
          </a:p>
          <a:p>
            <a:pPr>
              <a:lnSpc>
                <a:spcPct val="100000"/>
              </a:lnSpc>
              <a:spcBef>
                <a:spcPts val="650"/>
              </a:spcBef>
              <a:buNone/>
            </a:pPr>
            <a:endParaRPr lang="cs-CZ" altLang="cs-CZ" sz="2400" dirty="0">
              <a:latin typeface="Arial" panose="020B0604020202020204" pitchFamily="34" charset="0"/>
              <a:cs typeface="Arial Unicode MS" pitchFamily="32" charset="0"/>
            </a:endParaRPr>
          </a:p>
          <a:p>
            <a:endParaRPr lang="el-GR" sz="2400" dirty="0"/>
          </a:p>
        </p:txBody>
      </p:sp>
      <p:pic>
        <p:nvPicPr>
          <p:cNvPr id="5" name="Obrázek 4" descr="Obsah obrázku venku, Lidská tvář, sníh, oblečení&#10;&#10;Popis byl vytvořen automaticky">
            <a:extLst>
              <a:ext uri="{FF2B5EF4-FFF2-40B4-BE49-F238E27FC236}">
                <a16:creationId xmlns:a16="http://schemas.microsoft.com/office/drawing/2014/main" id="{B99BE449-B99F-4BCA-03FC-93E228C8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74" y="1776412"/>
            <a:ext cx="4000500" cy="33051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89419C3-8810-7E19-A1F8-79977E291922}"/>
              </a:ext>
            </a:extLst>
          </p:cNvPr>
          <p:cNvSpPr txBox="1"/>
          <p:nvPr/>
        </p:nvSpPr>
        <p:spPr>
          <a:xfrm>
            <a:off x="8191608" y="5261783"/>
            <a:ext cx="33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dirty="0"/>
              <a:t>Ε</a:t>
            </a:r>
            <a:r>
              <a:rPr lang="cs-CZ" dirty="0" err="1"/>
              <a:t>lytis</a:t>
            </a:r>
            <a:r>
              <a:rPr lang="cs-CZ" dirty="0"/>
              <a:t> v r. 1941 na albánské frontě</a:t>
            </a:r>
          </a:p>
        </p:txBody>
      </p:sp>
    </p:spTree>
    <p:extLst>
      <p:ext uri="{BB962C8B-B14F-4D97-AF65-F5344CB8AC3E}">
        <p14:creationId xmlns:p14="http://schemas.microsoft.com/office/powerpoint/2010/main" val="269025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>
              <a:spcBef>
                <a:spcPts val="650"/>
              </a:spcBef>
            </a:pPr>
            <a:r>
              <a:rPr lang="cs-CZ" altLang="cs-CZ" dirty="0">
                <a:latin typeface="Calibri" panose="020F0502020204030204" pitchFamily="34" charset="0"/>
              </a:rPr>
              <a:t>Po vydání </a:t>
            </a:r>
            <a:r>
              <a:rPr lang="cs-CZ" altLang="cs-CZ" i="1" dirty="0">
                <a:latin typeface="Calibri" panose="020F0502020204030204" pitchFamily="34" charset="0"/>
              </a:rPr>
              <a:t>Žalozpěvu </a:t>
            </a:r>
            <a:r>
              <a:rPr lang="cs-CZ" altLang="cs-CZ" dirty="0">
                <a:latin typeface="Calibri" panose="020F0502020204030204" pitchFamily="34" charset="0"/>
              </a:rPr>
              <a:t>se </a:t>
            </a:r>
            <a:r>
              <a:rPr lang="cs-CZ" altLang="cs-CZ" dirty="0" err="1">
                <a:latin typeface="Calibri" panose="020F0502020204030204" pitchFamily="34" charset="0"/>
              </a:rPr>
              <a:t>Elytis</a:t>
            </a:r>
            <a:r>
              <a:rPr lang="cs-CZ" altLang="cs-CZ" dirty="0">
                <a:latin typeface="Calibri" panose="020F0502020204030204" pitchFamily="34" charset="0"/>
              </a:rPr>
              <a:t> na delší dobu odmlčel, vydal jen sb. </a:t>
            </a:r>
            <a:r>
              <a:rPr lang="cs-CZ" altLang="cs-CZ" i="1" dirty="0">
                <a:latin typeface="Calibri" panose="020F0502020204030204" pitchFamily="34" charset="0"/>
              </a:rPr>
              <a:t>Dobro na vlčí stezce </a:t>
            </a:r>
            <a:r>
              <a:rPr lang="cs-CZ" altLang="cs-CZ" dirty="0">
                <a:latin typeface="Calibri" panose="020F0502020204030204" pitchFamily="34" charset="0"/>
              </a:rPr>
              <a:t>(</a:t>
            </a:r>
            <a:r>
              <a:rPr lang="cs-CZ" altLang="cs-CZ" i="1" dirty="0">
                <a:latin typeface="Calibri" panose="020F0502020204030204" pitchFamily="34" charset="0"/>
              </a:rPr>
              <a:t>Η κα</a:t>
            </a:r>
            <a:r>
              <a:rPr lang="cs-CZ" altLang="cs-CZ" i="1" dirty="0" err="1">
                <a:latin typeface="Calibri" panose="020F0502020204030204" pitchFamily="34" charset="0"/>
              </a:rPr>
              <a:t>λοσύνη</a:t>
            </a:r>
            <a:r>
              <a:rPr lang="cs-CZ" altLang="cs-CZ" i="1" dirty="0">
                <a:latin typeface="Calibri" panose="020F0502020204030204" pitchFamily="34" charset="0"/>
              </a:rPr>
              <a:t> </a:t>
            </a:r>
            <a:r>
              <a:rPr lang="cs-CZ" altLang="cs-CZ" i="1" dirty="0" err="1">
                <a:latin typeface="Calibri" panose="020F0502020204030204" pitchFamily="34" charset="0"/>
              </a:rPr>
              <a:t>στις</a:t>
            </a:r>
            <a:r>
              <a:rPr lang="cs-CZ" altLang="cs-CZ" i="1" dirty="0">
                <a:latin typeface="Calibri" panose="020F0502020204030204" pitchFamily="34" charset="0"/>
              </a:rPr>
              <a:t> </a:t>
            </a:r>
            <a:r>
              <a:rPr lang="cs-CZ" altLang="cs-CZ" i="1" dirty="0" err="1">
                <a:latin typeface="Calibri" panose="020F0502020204030204" pitchFamily="34" charset="0"/>
              </a:rPr>
              <a:t>λυκο</a:t>
            </a:r>
            <a:r>
              <a:rPr lang="cs-CZ" altLang="cs-CZ" i="1" dirty="0">
                <a:latin typeface="Calibri" panose="020F0502020204030204" pitchFamily="34" charset="0"/>
              </a:rPr>
              <a:t>ποριές</a:t>
            </a:r>
            <a:r>
              <a:rPr lang="cs-CZ" altLang="cs-CZ" dirty="0">
                <a:latin typeface="Calibri" panose="020F0502020204030204" pitchFamily="34" charset="0"/>
              </a:rPr>
              <a:t>, 1947)</a:t>
            </a:r>
          </a:p>
          <a:p>
            <a:pPr>
              <a:spcBef>
                <a:spcPts val="650"/>
              </a:spcBef>
            </a:pPr>
            <a:r>
              <a:rPr lang="cs-CZ" altLang="cs-CZ" dirty="0">
                <a:latin typeface="Calibri" panose="020F0502020204030204" pitchFamily="34" charset="0"/>
              </a:rPr>
              <a:t>7 básní inspirovaných německou okupací</a:t>
            </a:r>
          </a:p>
          <a:p>
            <a:pPr>
              <a:spcBef>
                <a:spcPts val="650"/>
              </a:spcBef>
            </a:pPr>
            <a:r>
              <a:rPr lang="cs-CZ" altLang="cs-CZ" dirty="0" err="1">
                <a:latin typeface="Calibri" panose="020F0502020204030204" pitchFamily="34" charset="0"/>
              </a:rPr>
              <a:t>Elytis</a:t>
            </a:r>
            <a:r>
              <a:rPr lang="cs-CZ" altLang="cs-CZ" dirty="0">
                <a:latin typeface="Calibri" panose="020F0502020204030204" pitchFamily="34" charset="0"/>
              </a:rPr>
              <a:t> vyjadřuje nutnost postavit se zlu.</a:t>
            </a:r>
          </a:p>
          <a:p>
            <a:endParaRPr lang="el-GR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0BFBB01-8F35-5ACF-40F4-F8D9DD787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294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140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8"/>
          </a:xfrm>
        </p:spPr>
        <p:txBody>
          <a:bodyPr>
            <a:normAutofit fontScale="90000"/>
          </a:bodyPr>
          <a:lstStyle/>
          <a:p>
            <a:pPr algn="ctr"/>
            <a:br>
              <a:rPr lang="cs-CZ" altLang="cs-CZ" sz="3600" i="1" dirty="0">
                <a:latin typeface="Arial" panose="020B0604020202020204" pitchFamily="34" charset="0"/>
                <a:cs typeface="Arial Unicode MS" pitchFamily="32" charset="0"/>
              </a:rPr>
            </a:br>
            <a:r>
              <a:rPr lang="cs-CZ" altLang="cs-CZ" sz="3600" i="1" dirty="0" err="1">
                <a:latin typeface="Arial" panose="020B0604020202020204" pitchFamily="34" charset="0"/>
                <a:cs typeface="Arial Unicode MS" pitchFamily="32" charset="0"/>
              </a:rPr>
              <a:t>Το</a:t>
            </a:r>
            <a:r>
              <a:rPr lang="cs-CZ" altLang="cs-CZ" sz="3600" i="1" dirty="0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cs-CZ" altLang="cs-CZ" sz="3600" i="1" dirty="0" err="1">
                <a:latin typeface="Arial" panose="020B0604020202020204" pitchFamily="34" charset="0"/>
                <a:cs typeface="Arial Unicode MS" pitchFamily="32" charset="0"/>
              </a:rPr>
              <a:t>Άξιον</a:t>
            </a:r>
            <a:r>
              <a:rPr lang="cs-CZ" altLang="cs-CZ" sz="3600" i="1" dirty="0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cs-CZ" altLang="cs-CZ" sz="3600" i="1" dirty="0" err="1">
                <a:latin typeface="Arial" panose="020B0604020202020204" pitchFamily="34" charset="0"/>
                <a:cs typeface="Arial Unicode MS" pitchFamily="32" charset="0"/>
              </a:rPr>
              <a:t>Εστί</a:t>
            </a:r>
            <a:r>
              <a:rPr lang="cs-CZ" altLang="cs-CZ" sz="3600" i="1" dirty="0">
                <a:latin typeface="Arial" panose="020B0604020202020204" pitchFamily="34" charset="0"/>
                <a:cs typeface="Arial Unicode MS" pitchFamily="32" charset="0"/>
              </a:rPr>
              <a:t> </a:t>
            </a:r>
            <a:r>
              <a:rPr lang="cs-CZ" altLang="cs-CZ" sz="3600" dirty="0">
                <a:latin typeface="Arial" panose="020B0604020202020204" pitchFamily="34" charset="0"/>
                <a:cs typeface="Arial Unicode MS" pitchFamily="32" charset="0"/>
              </a:rPr>
              <a:t>(</a:t>
            </a:r>
            <a:r>
              <a:rPr lang="cs-CZ" altLang="cs-CZ" sz="3600" i="1" dirty="0">
                <a:latin typeface="Arial" panose="020B0604020202020204" pitchFamily="34" charset="0"/>
                <a:cs typeface="Arial Unicode MS" pitchFamily="32" charset="0"/>
              </a:rPr>
              <a:t>Hodno jest</a:t>
            </a:r>
            <a:r>
              <a:rPr lang="cs-CZ" altLang="cs-CZ" sz="3600" dirty="0">
                <a:latin typeface="Arial" panose="020B0604020202020204" pitchFamily="34" charset="0"/>
                <a:cs typeface="Arial Unicode MS" pitchFamily="32" charset="0"/>
              </a:rPr>
              <a:t>, 1959)</a:t>
            </a:r>
            <a:br>
              <a:rPr lang="cs-CZ" altLang="cs-CZ" sz="3600" dirty="0">
                <a:latin typeface="Arial" panose="020B0604020202020204" pitchFamily="34" charset="0"/>
                <a:cs typeface="Arial Unicode MS" pitchFamily="32" charset="0"/>
              </a:rPr>
            </a:br>
            <a:endParaRPr lang="el-GR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0730"/>
            <a:ext cx="10515600" cy="499623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Název – první slova 2. části velkopátečního hymnu (</a:t>
            </a:r>
            <a:r>
              <a:rPr lang="cs-CZ" altLang="cs-CZ" i="1" dirty="0">
                <a:latin typeface="Calibri" panose="020F0502020204030204" pitchFamily="34" charset="0"/>
              </a:rPr>
              <a:t>Επ</a:t>
            </a:r>
            <a:r>
              <a:rPr lang="cs-CZ" altLang="cs-CZ" i="1" dirty="0" err="1">
                <a:latin typeface="Calibri" panose="020F0502020204030204" pitchFamily="34" charset="0"/>
              </a:rPr>
              <a:t>ιτάφιος</a:t>
            </a:r>
            <a:r>
              <a:rPr lang="cs-CZ" altLang="cs-CZ" i="1" dirty="0">
                <a:latin typeface="Calibri" panose="020F0502020204030204" pitchFamily="34" charset="0"/>
              </a:rPr>
              <a:t> </a:t>
            </a:r>
            <a:r>
              <a:rPr lang="cs-CZ" altLang="cs-CZ" i="1" dirty="0" err="1">
                <a:latin typeface="Calibri" panose="020F0502020204030204" pitchFamily="34" charset="0"/>
              </a:rPr>
              <a:t>Θρήνος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 sz="2800" i="1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800" i="1" dirty="0">
                <a:latin typeface="Calibri" panose="020F0502020204030204" pitchFamily="34" charset="0"/>
              </a:rPr>
              <a:t>Hodno jest chválit Tebe, dárce života,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800" i="1" dirty="0">
                <a:latin typeface="Calibri" panose="020F0502020204030204" pitchFamily="34" charset="0"/>
              </a:rPr>
              <a:t>který jsi na kříž rozepjal ruce,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800" i="1" dirty="0">
                <a:latin typeface="Calibri" panose="020F0502020204030204" pitchFamily="34" charset="0"/>
              </a:rPr>
              <a:t>který jsi rozdrtil moc Nepřítele</a:t>
            </a:r>
            <a:r>
              <a:rPr lang="cs-CZ" altLang="cs-CZ" sz="2800" dirty="0">
                <a:latin typeface="Calibri" panose="020F0502020204030204" pitchFamily="34" charset="0"/>
              </a:rPr>
              <a:t>.</a:t>
            </a:r>
            <a:endParaRPr lang="el-GR" altLang="cs-CZ" sz="28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endParaRPr lang="cs-CZ" altLang="cs-CZ" i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endParaRPr lang="cs-CZ" altLang="cs-CZ" i="1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- propojení různých prvků řecké tradice: starořecká lyrika, byzantské hymny, lidová poezie, novořečtí autoři (</a:t>
            </a:r>
            <a:r>
              <a:rPr lang="cs-CZ" altLang="cs-CZ" dirty="0" err="1">
                <a:latin typeface="Calibri" panose="020F0502020204030204" pitchFamily="34" charset="0"/>
              </a:rPr>
              <a:t>Solomos</a:t>
            </a:r>
            <a:r>
              <a:rPr lang="cs-CZ" altLang="cs-CZ" dirty="0">
                <a:latin typeface="Calibri" panose="020F0502020204030204" pitchFamily="34" charset="0"/>
              </a:rPr>
              <a:t> aj.)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- výstavba díla podle </a:t>
            </a:r>
            <a:r>
              <a:rPr lang="cs-CZ" altLang="cs-CZ" dirty="0" err="1">
                <a:latin typeface="Calibri" panose="020F0502020204030204" pitchFamily="34" charset="0"/>
              </a:rPr>
              <a:t>byz</a:t>
            </a:r>
            <a:r>
              <a:rPr lang="cs-CZ" altLang="cs-CZ" dirty="0">
                <a:latin typeface="Calibri" panose="020F0502020204030204" pitchFamily="34" charset="0"/>
              </a:rPr>
              <a:t>. hymnu: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b="1" dirty="0" err="1">
                <a:latin typeface="Calibri" panose="020F0502020204030204" pitchFamily="34" charset="0"/>
              </a:rPr>
              <a:t>Γένεσις</a:t>
            </a:r>
            <a:r>
              <a:rPr lang="cs-CZ" altLang="cs-CZ" dirty="0">
                <a:latin typeface="Calibri" panose="020F0502020204030204" pitchFamily="34" charset="0"/>
              </a:rPr>
              <a:t> (Genesis)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dirty="0">
                <a:latin typeface="Calibri" panose="020F0502020204030204" pitchFamily="34" charset="0"/>
              </a:rPr>
              <a:t>(motiv zrození Básníka – Tvůrce a vzniku „velkého a malého světa“)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b="1" dirty="0" err="1">
                <a:latin typeface="Calibri" panose="020F0502020204030204" pitchFamily="34" charset="0"/>
              </a:rPr>
              <a:t>Πάθη</a:t>
            </a:r>
            <a:r>
              <a:rPr lang="cs-CZ" altLang="cs-CZ" dirty="0">
                <a:latin typeface="Calibri" panose="020F0502020204030204" pitchFamily="34" charset="0"/>
              </a:rPr>
              <a:t> (Pašije) - utrpení Řecka za války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b="1" dirty="0" err="1">
                <a:latin typeface="Calibri" panose="020F0502020204030204" pitchFamily="34" charset="0"/>
              </a:rPr>
              <a:t>Δοξ</a:t>
            </a:r>
            <a:r>
              <a:rPr lang="cs-CZ" altLang="cs-CZ" b="1" dirty="0">
                <a:latin typeface="Calibri" panose="020F0502020204030204" pitchFamily="34" charset="0"/>
              </a:rPr>
              <a:t>αστικόν</a:t>
            </a:r>
            <a:r>
              <a:rPr lang="cs-CZ" altLang="cs-CZ" dirty="0">
                <a:latin typeface="Calibri" panose="020F0502020204030204" pitchFamily="34" charset="0"/>
              </a:rPr>
              <a:t> (Gloria) - oslava Řecka, jeho krajiny, kultury i dějin</a:t>
            </a:r>
          </a:p>
          <a:p>
            <a:pPr>
              <a:lnSpc>
                <a:spcPct val="100000"/>
              </a:lnSpc>
              <a:spcBef>
                <a:spcPts val="65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F34EA0-6887-DBA0-53CA-932ED40A2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52" y="1760940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97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3457"/>
            <a:ext cx="10515600" cy="285137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34000"/>
              </a:lnSpc>
              <a:spcBef>
                <a:spcPts val="650"/>
              </a:spcBef>
            </a:pPr>
            <a:r>
              <a:rPr lang="cs-CZ" altLang="cs-CZ" sz="2700" b="1" dirty="0">
                <a:latin typeface="Calibri" panose="020F0502020204030204" pitchFamily="34" charset="0"/>
              </a:rPr>
              <a:t>ΕΠΙΤΑΦΙΟΣ  ΘΡΗΝΟΣ</a:t>
            </a:r>
            <a:r>
              <a:rPr lang="el-GR" altLang="cs-CZ" sz="2700" b="1" dirty="0">
                <a:latin typeface="Calibri" panose="020F0502020204030204" pitchFamily="34" charset="0"/>
              </a:rPr>
              <a:t> </a:t>
            </a:r>
            <a:r>
              <a:rPr lang="cs-CZ" altLang="cs-CZ" sz="1300" dirty="0">
                <a:latin typeface="Calibri" panose="020F0502020204030204" pitchFamily="34" charset="0"/>
              </a:rPr>
              <a:t>https://www.youtube.com/watch?v=UW3FaEzmnkI</a:t>
            </a:r>
            <a:br>
              <a:rPr lang="cs-CZ" altLang="cs-CZ" dirty="0">
                <a:latin typeface="Calibri" panose="020F0502020204030204" pitchFamily="34" charset="0"/>
              </a:rPr>
            </a:br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329" y="526025"/>
            <a:ext cx="5181600" cy="65433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50"/>
              </a:spcBef>
              <a:buNone/>
            </a:pPr>
            <a:r>
              <a:rPr lang="cs-CZ" altLang="cs-CZ" sz="7200" dirty="0" err="1">
                <a:latin typeface="Calibri" panose="020F0502020204030204" pitchFamily="34" charset="0"/>
              </a:rPr>
              <a:t>Αξιόν</a:t>
            </a:r>
            <a:r>
              <a:rPr lang="cs-CZ" altLang="cs-CZ" sz="7200" dirty="0">
                <a:latin typeface="Calibri" panose="020F0502020204030204" pitchFamily="34" charset="0"/>
              </a:rPr>
              <a:t> </a:t>
            </a:r>
            <a:r>
              <a:rPr lang="cs-CZ" altLang="cs-CZ" sz="7200" dirty="0" err="1">
                <a:latin typeface="Calibri" panose="020F0502020204030204" pitchFamily="34" charset="0"/>
              </a:rPr>
              <a:t>έστι</a:t>
            </a:r>
            <a:r>
              <a:rPr lang="cs-CZ" altLang="cs-CZ" sz="7200" dirty="0">
                <a:latin typeface="Calibri" panose="020F0502020204030204" pitchFamily="34" charset="0"/>
              </a:rPr>
              <a:t> </a:t>
            </a:r>
            <a:r>
              <a:rPr lang="cs-CZ" altLang="cs-CZ" sz="7200" dirty="0" err="1">
                <a:latin typeface="Calibri" panose="020F0502020204030204" pitchFamily="34" charset="0"/>
              </a:rPr>
              <a:t>μεγ</a:t>
            </a:r>
            <a:r>
              <a:rPr lang="cs-CZ" altLang="cs-CZ" sz="7200" dirty="0">
                <a:latin typeface="Calibri" panose="020F0502020204030204" pitchFamily="34" charset="0"/>
              </a:rPr>
              <a:t>αλύνειν σε τον Ζωοδότην,</a:t>
            </a:r>
            <a:br>
              <a:rPr lang="cs-CZ" altLang="cs-CZ" sz="7200" dirty="0">
                <a:latin typeface="Calibri" panose="020F0502020204030204" pitchFamily="34" charset="0"/>
              </a:rPr>
            </a:br>
            <a:r>
              <a:rPr lang="cs-CZ" altLang="cs-CZ" sz="7200" dirty="0">
                <a:latin typeface="Calibri" panose="020F0502020204030204" pitchFamily="34" charset="0"/>
              </a:rPr>
              <a:t>τον εν τω Σταυρώ </a:t>
            </a:r>
            <a:r>
              <a:rPr lang="el-GR" altLang="cs-CZ" sz="7200" dirty="0">
                <a:latin typeface="Calibri" panose="020F0502020204030204" pitchFamily="34" charset="0"/>
              </a:rPr>
              <a:t>τας </a:t>
            </a:r>
            <a:r>
              <a:rPr lang="cs-CZ" altLang="cs-CZ" sz="7200" dirty="0" err="1">
                <a:latin typeface="Calibri" panose="020F0502020204030204" pitchFamily="34" charset="0"/>
              </a:rPr>
              <a:t>χείρ</a:t>
            </a:r>
            <a:r>
              <a:rPr lang="cs-CZ" altLang="cs-CZ" sz="7200" dirty="0">
                <a:latin typeface="Calibri" panose="020F0502020204030204" pitchFamily="34" charset="0"/>
              </a:rPr>
              <a:t>ας εκτείναντα,</a:t>
            </a:r>
            <a:br>
              <a:rPr lang="cs-CZ" altLang="cs-CZ" sz="7200" dirty="0">
                <a:latin typeface="Calibri" panose="020F0502020204030204" pitchFamily="34" charset="0"/>
              </a:rPr>
            </a:br>
            <a:r>
              <a:rPr lang="cs-CZ" altLang="cs-CZ" sz="7200" dirty="0">
                <a:latin typeface="Calibri" panose="020F0502020204030204" pitchFamily="34" charset="0"/>
              </a:rPr>
              <a:t>και συντρίψαντα το κράτος του εχθρού.</a:t>
            </a:r>
            <a:endParaRPr lang="el-GR" altLang="cs-CZ" sz="7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50"/>
              </a:spcBef>
              <a:buNone/>
            </a:pPr>
            <a:endParaRPr lang="cs-CZ" altLang="cs-CZ" sz="7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Hodno jest chválit Tebe, dárce života,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který jsi na kříž rozepjal ruce,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který jsi rozdrtil moc Nepřítele</a:t>
            </a:r>
            <a:r>
              <a:rPr lang="cs-CZ" altLang="cs-CZ" sz="7200" dirty="0">
                <a:latin typeface="Calibri" panose="020F0502020204030204" pitchFamily="34" charset="0"/>
              </a:rPr>
              <a:t>.</a:t>
            </a:r>
            <a:endParaRPr lang="el-GR" altLang="cs-CZ" sz="7200" dirty="0">
              <a:latin typeface="Calibri" panose="020F050202020403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650"/>
              </a:spcBef>
              <a:buNone/>
            </a:pPr>
            <a:endParaRPr lang="el-GR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650"/>
              </a:spcBef>
              <a:buNone/>
            </a:pPr>
            <a:endParaRPr lang="el-GR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650"/>
              </a:spcBef>
              <a:buNone/>
            </a:pPr>
            <a:endParaRPr lang="el-GR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34000"/>
              </a:lnSpc>
              <a:spcBef>
                <a:spcPts val="650"/>
              </a:spcBef>
              <a:buNone/>
            </a:pP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46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46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46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46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6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altLang="cs-CZ" sz="6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dirty="0" err="1">
                <a:latin typeface="Calibri" panose="020F0502020204030204" pitchFamily="34" charset="0"/>
              </a:rPr>
              <a:t>Αξιόν</a:t>
            </a:r>
            <a:r>
              <a:rPr lang="cs-CZ" altLang="cs-CZ" sz="7200" dirty="0">
                <a:latin typeface="Calibri" panose="020F0502020204030204" pitchFamily="34" charset="0"/>
              </a:rPr>
              <a:t> </a:t>
            </a:r>
            <a:r>
              <a:rPr lang="cs-CZ" altLang="cs-CZ" sz="7200" dirty="0" err="1">
                <a:latin typeface="Calibri" panose="020F0502020204030204" pitchFamily="34" charset="0"/>
              </a:rPr>
              <a:t>έστι</a:t>
            </a:r>
            <a:r>
              <a:rPr lang="cs-CZ" altLang="cs-CZ" sz="7200" dirty="0">
                <a:latin typeface="Calibri" panose="020F0502020204030204" pitchFamily="34" charset="0"/>
              </a:rPr>
              <a:t> </a:t>
            </a:r>
            <a:r>
              <a:rPr lang="cs-CZ" altLang="cs-CZ" sz="7200" dirty="0" err="1">
                <a:latin typeface="Calibri" panose="020F0502020204030204" pitchFamily="34" charset="0"/>
              </a:rPr>
              <a:t>μεγ</a:t>
            </a:r>
            <a:r>
              <a:rPr lang="cs-CZ" altLang="cs-CZ" sz="7200" dirty="0">
                <a:latin typeface="Calibri" panose="020F0502020204030204" pitchFamily="34" charset="0"/>
              </a:rPr>
              <a:t>αλύνειν σε τον πάντων Κτίστην.</a:t>
            </a:r>
            <a:br>
              <a:rPr lang="cs-CZ" altLang="cs-CZ" sz="7200" dirty="0">
                <a:latin typeface="Calibri" panose="020F0502020204030204" pitchFamily="34" charset="0"/>
              </a:rPr>
            </a:br>
            <a:r>
              <a:rPr lang="cs-CZ" altLang="cs-CZ" sz="7200" dirty="0" err="1">
                <a:latin typeface="Calibri" panose="020F0502020204030204" pitchFamily="34" charset="0"/>
              </a:rPr>
              <a:t>Τοις</a:t>
            </a:r>
            <a:r>
              <a:rPr lang="cs-CZ" altLang="cs-CZ" sz="7200" dirty="0">
                <a:latin typeface="Calibri" panose="020F0502020204030204" pitchFamily="34" charset="0"/>
              </a:rPr>
              <a:t>  γαρ </a:t>
            </a:r>
            <a:r>
              <a:rPr lang="cs-CZ" altLang="cs-CZ" sz="7200" dirty="0" err="1">
                <a:latin typeface="Calibri" panose="020F0502020204030204" pitchFamily="34" charset="0"/>
              </a:rPr>
              <a:t>σοίς</a:t>
            </a:r>
            <a:r>
              <a:rPr lang="cs-CZ" altLang="cs-CZ" sz="7200" dirty="0">
                <a:latin typeface="Calibri" panose="020F0502020204030204" pitchFamily="34" charset="0"/>
              </a:rPr>
              <a:t>, </a:t>
            </a:r>
            <a:r>
              <a:rPr lang="cs-CZ" altLang="cs-CZ" sz="7200" dirty="0" err="1">
                <a:latin typeface="Calibri" panose="020F0502020204030204" pitchFamily="34" charset="0"/>
              </a:rPr>
              <a:t>Χριστέ</a:t>
            </a:r>
            <a:r>
              <a:rPr lang="cs-CZ" altLang="cs-CZ" sz="7200" dirty="0">
                <a:latin typeface="Calibri" panose="020F0502020204030204" pitchFamily="34" charset="0"/>
              </a:rPr>
              <a:t>, πα</a:t>
            </a:r>
            <a:r>
              <a:rPr lang="cs-CZ" altLang="cs-CZ" sz="7200" dirty="0" err="1">
                <a:latin typeface="Calibri" panose="020F0502020204030204" pitchFamily="34" charset="0"/>
              </a:rPr>
              <a:t>θήμ</a:t>
            </a:r>
            <a:r>
              <a:rPr lang="cs-CZ" altLang="cs-CZ" sz="7200" dirty="0">
                <a:latin typeface="Calibri" panose="020F0502020204030204" pitchFamily="34" charset="0"/>
              </a:rPr>
              <a:t>ασιν έσχομεν</a:t>
            </a:r>
            <a:br>
              <a:rPr lang="cs-CZ" altLang="cs-CZ" sz="7200" dirty="0">
                <a:latin typeface="Calibri" panose="020F0502020204030204" pitchFamily="34" charset="0"/>
              </a:rPr>
            </a:br>
            <a:r>
              <a:rPr lang="cs-CZ" altLang="cs-CZ" sz="7200" dirty="0">
                <a:latin typeface="Calibri" panose="020F0502020204030204" pitchFamily="34" charset="0"/>
              </a:rPr>
              <a:t>την απάθειαν, ρυσθέντες της φθοράς.</a:t>
            </a:r>
            <a:endParaRPr lang="el-GR" altLang="cs-CZ" sz="7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altLang="cs-CZ" sz="7200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Hodno jest chválit Tebe, Stvořitele </a:t>
            </a:r>
            <a:r>
              <a:rPr lang="cs-CZ" altLang="cs-CZ" sz="7200" i="1" dirty="0" err="1">
                <a:latin typeface="Calibri" panose="020F0502020204030204" pitchFamily="34" charset="0"/>
              </a:rPr>
              <a:t>všehomíra</a:t>
            </a:r>
            <a:r>
              <a:rPr lang="cs-CZ" altLang="cs-CZ" sz="7200" i="1" dirty="0">
                <a:latin typeface="Calibri" panose="020F0502020204030204" pitchFamily="34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Tvé utrpení zbavilo útrap nás,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7200" i="1" dirty="0">
                <a:latin typeface="Calibri" panose="020F0502020204030204" pitchFamily="34" charset="0"/>
              </a:rPr>
              <a:t>Nás ze zkázy jsi zachránil</a:t>
            </a:r>
            <a:r>
              <a:rPr lang="cs-CZ" altLang="cs-CZ" sz="7200" dirty="0">
                <a:latin typeface="Calibri" panose="020F0502020204030204" pitchFamily="34" charset="0"/>
              </a:rPr>
              <a:t>.</a:t>
            </a:r>
          </a:p>
          <a:p>
            <a:endParaRPr lang="el-GR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155426" y="901014"/>
            <a:ext cx="5181600" cy="59042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r>
              <a:rPr lang="el-GR" altLang="el-GR" sz="7200" dirty="0"/>
              <a:t>2.</a:t>
            </a:r>
          </a:p>
          <a:p>
            <a:pPr marL="0" indent="0">
              <a:buNone/>
            </a:pPr>
            <a:r>
              <a:rPr lang="el-GR" altLang="el-GR" sz="7200" dirty="0" err="1"/>
              <a:t>Έφριξεν</a:t>
            </a:r>
            <a:r>
              <a:rPr lang="el-GR" altLang="el-GR" sz="7200" dirty="0"/>
              <a:t> η γη,</a:t>
            </a:r>
          </a:p>
          <a:p>
            <a:pPr marL="0" indent="0">
              <a:buNone/>
            </a:pPr>
            <a:r>
              <a:rPr lang="el-GR" altLang="el-GR" sz="7200" dirty="0"/>
              <a:t>και ο ήλιος, </a:t>
            </a:r>
            <a:r>
              <a:rPr lang="el-GR" altLang="el-GR" sz="7200" dirty="0" err="1"/>
              <a:t>Σώτερ</a:t>
            </a:r>
            <a:r>
              <a:rPr lang="el-GR" altLang="el-GR" sz="7200" dirty="0"/>
              <a:t>, </a:t>
            </a:r>
            <a:r>
              <a:rPr lang="el-GR" altLang="el-GR" sz="7200" dirty="0" err="1"/>
              <a:t>εκρύβη</a:t>
            </a:r>
            <a:r>
              <a:rPr lang="el-GR" altLang="el-GR" sz="7200" dirty="0"/>
              <a:t>,</a:t>
            </a:r>
          </a:p>
          <a:p>
            <a:pPr marL="0" indent="0">
              <a:buNone/>
            </a:pPr>
            <a:r>
              <a:rPr lang="el-GR" altLang="el-GR" sz="7200" dirty="0"/>
              <a:t>σου του </a:t>
            </a:r>
            <a:r>
              <a:rPr lang="el-GR" altLang="el-GR" sz="7200" dirty="0" err="1"/>
              <a:t>ανεσπέρου</a:t>
            </a:r>
            <a:r>
              <a:rPr lang="el-GR" altLang="el-GR" sz="7200" dirty="0"/>
              <a:t> φωτός, Χριστέ,</a:t>
            </a:r>
          </a:p>
          <a:p>
            <a:pPr marL="0" indent="0">
              <a:buNone/>
            </a:pPr>
            <a:r>
              <a:rPr lang="el-GR" altLang="el-GR" sz="7200" dirty="0" err="1"/>
              <a:t>δύναντος</a:t>
            </a:r>
            <a:r>
              <a:rPr lang="el-GR" altLang="el-GR" sz="7200" dirty="0"/>
              <a:t> εν </a:t>
            </a:r>
            <a:r>
              <a:rPr lang="el-GR" altLang="el-GR" sz="7200" dirty="0" err="1"/>
              <a:t>τάφω</a:t>
            </a:r>
            <a:r>
              <a:rPr lang="el-GR" altLang="el-GR" sz="7200" dirty="0"/>
              <a:t> σωματικώς.</a:t>
            </a:r>
          </a:p>
          <a:p>
            <a:pPr marL="0" indent="0">
              <a:buNone/>
            </a:pPr>
            <a:endParaRPr lang="el-GR" altLang="el-GR" sz="7200" dirty="0"/>
          </a:p>
          <a:p>
            <a:pPr marL="0" indent="0">
              <a:buNone/>
            </a:pPr>
            <a:r>
              <a:rPr lang="el-GR" altLang="el-GR" sz="7200" dirty="0" err="1"/>
              <a:t>Έκλαιε</a:t>
            </a:r>
            <a:r>
              <a:rPr lang="el-GR" altLang="el-GR" sz="7200" dirty="0"/>
              <a:t> </a:t>
            </a:r>
            <a:r>
              <a:rPr lang="el-GR" altLang="el-GR" sz="7200" dirty="0" err="1"/>
              <a:t>πικρώς</a:t>
            </a:r>
            <a:endParaRPr lang="el-GR" altLang="el-GR" sz="7200" dirty="0"/>
          </a:p>
          <a:p>
            <a:pPr marL="0" indent="0">
              <a:buNone/>
            </a:pPr>
            <a:r>
              <a:rPr lang="el-GR" altLang="el-GR" sz="7200" dirty="0"/>
              <a:t>η πανάμωμος μήτηρ σου, Λόγε,</a:t>
            </a:r>
          </a:p>
          <a:p>
            <a:pPr marL="0" indent="0">
              <a:buNone/>
            </a:pPr>
            <a:r>
              <a:rPr lang="el-GR" altLang="el-GR" sz="7200" dirty="0"/>
              <a:t>ότε εν τω </a:t>
            </a:r>
            <a:r>
              <a:rPr lang="el-GR" altLang="el-GR" sz="7200" dirty="0" err="1"/>
              <a:t>τάφω</a:t>
            </a:r>
            <a:r>
              <a:rPr lang="el-GR" altLang="el-GR" sz="7200" dirty="0"/>
              <a:t> </a:t>
            </a:r>
            <a:r>
              <a:rPr lang="el-GR" altLang="el-GR" sz="7200" dirty="0" err="1"/>
              <a:t>εώρακε</a:t>
            </a:r>
            <a:endParaRPr lang="el-GR" altLang="el-GR" sz="7200" dirty="0"/>
          </a:p>
          <a:p>
            <a:pPr marL="0" indent="0">
              <a:buNone/>
            </a:pPr>
            <a:r>
              <a:rPr lang="el-GR" altLang="el-GR" sz="7200" dirty="0"/>
              <a:t>σε τον </a:t>
            </a:r>
            <a:r>
              <a:rPr lang="el-GR" altLang="el-GR" sz="7200" dirty="0" err="1"/>
              <a:t>άφραστον</a:t>
            </a:r>
            <a:r>
              <a:rPr lang="el-GR" altLang="el-GR" sz="7200" dirty="0"/>
              <a:t> και </a:t>
            </a:r>
            <a:r>
              <a:rPr lang="el-GR" altLang="el-GR" sz="7200" dirty="0" err="1"/>
              <a:t>άναρχον</a:t>
            </a:r>
            <a:r>
              <a:rPr lang="el-GR" altLang="el-GR" sz="7200" dirty="0"/>
              <a:t> Θεόν.</a:t>
            </a:r>
          </a:p>
          <a:p>
            <a:pPr marL="0" indent="0">
              <a:buNone/>
            </a:pPr>
            <a:endParaRPr lang="el-GR" altLang="el-GR" sz="7200" dirty="0"/>
          </a:p>
          <a:p>
            <a:pPr marL="0" indent="0">
              <a:buNone/>
            </a:pPr>
            <a:r>
              <a:rPr lang="el-GR" altLang="el-GR" sz="7200" dirty="0"/>
              <a:t>Άναρχε Θεέ,</a:t>
            </a:r>
          </a:p>
          <a:p>
            <a:pPr marL="0" indent="0">
              <a:buNone/>
            </a:pPr>
            <a:r>
              <a:rPr lang="el-GR" altLang="el-GR" sz="7200" dirty="0" err="1"/>
              <a:t>συναΐδιε</a:t>
            </a:r>
            <a:r>
              <a:rPr lang="el-GR" altLang="el-GR" sz="7200" dirty="0"/>
              <a:t> Λόγε και Πνεύμα,</a:t>
            </a:r>
          </a:p>
          <a:p>
            <a:pPr marL="0" indent="0">
              <a:buNone/>
            </a:pPr>
            <a:r>
              <a:rPr lang="el-GR" altLang="el-GR" sz="7200" dirty="0"/>
              <a:t>σκήπτρα των ανάκτων </a:t>
            </a:r>
            <a:r>
              <a:rPr lang="el-GR" altLang="el-GR" sz="7200" dirty="0" err="1"/>
              <a:t>κραταίωσον</a:t>
            </a:r>
            <a:endParaRPr lang="el-GR" altLang="el-GR" sz="7200" dirty="0"/>
          </a:p>
          <a:p>
            <a:pPr marL="0" indent="0">
              <a:buNone/>
            </a:pPr>
            <a:r>
              <a:rPr lang="el-GR" altLang="el-GR" sz="7200" dirty="0"/>
              <a:t>κατά πολεμίων, ως αγαθός.</a:t>
            </a:r>
            <a:endParaRPr lang="el-GR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67" y="284428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3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/>
              <a:t>Γένεσις</a:t>
            </a:r>
            <a:r>
              <a:rPr lang="cs-CZ" sz="5400"/>
              <a:t> (Genesis)</a:t>
            </a:r>
            <a:endParaRPr lang="el-GR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SEDM HYMNŮ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Hlavní téma Genesis: </a:t>
            </a:r>
            <a:r>
              <a:rPr lang="cs-CZ" altLang="cs-CZ" sz="1700" b="1" dirty="0">
                <a:latin typeface="Calibri" panose="020F0502020204030204" pitchFamily="34" charset="0"/>
              </a:rPr>
              <a:t>stvoření</a:t>
            </a:r>
            <a:r>
              <a:rPr lang="cs-CZ" altLang="cs-CZ" sz="1700" dirty="0">
                <a:latin typeface="Calibri" panose="020F0502020204030204" pitchFamily="34" charset="0"/>
              </a:rPr>
              <a:t> na třech úrovních: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básník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malý svět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a velký svět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Tyto </a:t>
            </a:r>
            <a:r>
              <a:rPr lang="cs-CZ" altLang="cs-CZ" sz="1700" b="1" dirty="0">
                <a:latin typeface="Calibri" panose="020F0502020204030204" pitchFamily="34" charset="0"/>
              </a:rPr>
              <a:t>tři linie (osobní, národní a všelidská</a:t>
            </a:r>
            <a:r>
              <a:rPr lang="cs-CZ" altLang="cs-CZ" sz="1700" dirty="0">
                <a:latin typeface="Calibri" panose="020F0502020204030204" pitchFamily="34" charset="0"/>
              </a:rPr>
              <a:t>) se linou celou skladbou.</a:t>
            </a:r>
            <a:endParaRPr lang="el-GR" altLang="cs-CZ" sz="1700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Arial" panose="020B0604020202020204" pitchFamily="34" charset="0"/>
              </a:rPr>
              <a:t>Většina hymnů zakončena: </a:t>
            </a:r>
            <a:r>
              <a:rPr lang="el-GR" altLang="el-GR" sz="1700" i="1" dirty="0">
                <a:latin typeface="Arial" panose="020B0604020202020204" pitchFamily="34" charset="0"/>
              </a:rPr>
              <a:t>ΑΥΤΟΣ ο κόσμος, ο μικρός, ο μέγας</a:t>
            </a:r>
            <a:r>
              <a:rPr lang="cs-CZ" altLang="el-GR" sz="1700" i="1" dirty="0">
                <a:latin typeface="Arial" panose="020B0604020202020204" pitchFamily="34" charset="0"/>
              </a:rPr>
              <a:t> (TOTO je svět malý a velký!)</a:t>
            </a:r>
            <a:endParaRPr lang="cs-CZ" altLang="cs-CZ" sz="1700" dirty="0">
              <a:latin typeface="Arial" panose="020B060402020202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Genesis končí veršem: </a:t>
            </a:r>
            <a:r>
              <a:rPr lang="cs-CZ" altLang="cs-CZ" sz="1700" i="1" dirty="0">
                <a:latin typeface="Calibri" panose="020F0502020204030204" pitchFamily="34" charset="0"/>
              </a:rPr>
              <a:t>AYTOΣ </a:t>
            </a:r>
            <a:r>
              <a:rPr lang="cs-CZ" altLang="cs-CZ" sz="1700" i="1" dirty="0" err="1">
                <a:latin typeface="Calibri" panose="020F0502020204030204" pitchFamily="34" charset="0"/>
              </a:rPr>
              <a:t>εγώ</a:t>
            </a:r>
            <a:r>
              <a:rPr lang="cs-CZ" altLang="cs-CZ" sz="1700" i="1" dirty="0">
                <a:latin typeface="Calibri" panose="020F0502020204030204" pitchFamily="34" charset="0"/>
              </a:rPr>
              <a:t> </a:t>
            </a:r>
            <a:r>
              <a:rPr lang="cs-CZ" altLang="cs-CZ" sz="1700" i="1" dirty="0" err="1">
                <a:latin typeface="Calibri" panose="020F0502020204030204" pitchFamily="34" charset="0"/>
              </a:rPr>
              <a:t>λοι</a:t>
            </a:r>
            <a:r>
              <a:rPr lang="cs-CZ" altLang="cs-CZ" sz="1700" i="1" dirty="0">
                <a:latin typeface="Calibri" panose="020F0502020204030204" pitchFamily="34" charset="0"/>
              </a:rPr>
              <a:t>πόν και ο κόσμος ο μικρός, ο μέγας! (TO jsem tedy já a svět malý a velký!)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3. hymnus (zhudebněno </a:t>
            </a:r>
            <a:r>
              <a:rPr lang="cs-CZ" altLang="cs-CZ" sz="1700" b="1" dirty="0">
                <a:latin typeface="Calibri" panose="020F0502020204030204" pitchFamily="34" charset="0"/>
              </a:rPr>
              <a:t>M. </a:t>
            </a:r>
            <a:r>
              <a:rPr lang="cs-CZ" altLang="cs-CZ" sz="1700" b="1" dirty="0" err="1">
                <a:latin typeface="Calibri" panose="020F0502020204030204" pitchFamily="34" charset="0"/>
              </a:rPr>
              <a:t>Theodorakisem</a:t>
            </a:r>
            <a:r>
              <a:rPr lang="cs-CZ" altLang="cs-CZ" sz="1700" dirty="0">
                <a:latin typeface="Calibri" panose="020F0502020204030204" pitchFamily="34" charset="0"/>
              </a:rPr>
              <a:t>):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700" dirty="0">
                <a:latin typeface="Calibri" panose="020F0502020204030204" pitchFamily="34" charset="0"/>
              </a:rPr>
              <a:t>http://www.youtube.com/watch?v=18uAH1o-Z5w&amp;feature=related</a:t>
            </a:r>
          </a:p>
          <a:p>
            <a:pPr>
              <a:spcBef>
                <a:spcPts val="650"/>
              </a:spcBef>
              <a:buNone/>
            </a:pPr>
            <a:endParaRPr lang="cs-CZ" altLang="cs-CZ" sz="1700" dirty="0">
              <a:latin typeface="Calibri" panose="020F0502020204030204" pitchFamily="34" charset="0"/>
            </a:endParaRPr>
          </a:p>
          <a:p>
            <a:endParaRPr lang="el-GR" sz="1700" dirty="0"/>
          </a:p>
        </p:txBody>
      </p:sp>
      <p:pic>
        <p:nvPicPr>
          <p:cNvPr id="5" name="Obrázek 4" descr="Obsah obrázku text, Tanec, plakát, umění&#10;&#10;Popis byl vytvořen automaticky">
            <a:extLst>
              <a:ext uri="{FF2B5EF4-FFF2-40B4-BE49-F238E27FC236}">
                <a16:creationId xmlns:a16="http://schemas.microsoft.com/office/drawing/2014/main" id="{BA5D4756-CC60-A5B1-3113-2B676C938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r="23466"/>
          <a:stretch/>
        </p:blipFill>
        <p:spPr>
          <a:xfrm>
            <a:off x="7858538" y="2093976"/>
            <a:ext cx="3758184" cy="390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4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/>
              <a:t>Πάθη</a:t>
            </a:r>
            <a:r>
              <a:rPr lang="cs-CZ" sz="5400"/>
              <a:t> (Pašije)</a:t>
            </a:r>
            <a:endParaRPr lang="el-GR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ZÁKLADEM JE ČÍSLOVKA </a:t>
            </a:r>
            <a:r>
              <a:rPr lang="cs-CZ" altLang="cs-CZ" sz="2000" b="1" dirty="0">
                <a:latin typeface="Calibri" panose="020F0502020204030204" pitchFamily="34" charset="0"/>
              </a:rPr>
              <a:t>TŘI</a:t>
            </a:r>
          </a:p>
          <a:p>
            <a:pPr marL="0" indent="0">
              <a:spcBef>
                <a:spcPts val="650"/>
              </a:spcBef>
              <a:buNone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Hlavní téma: </a:t>
            </a:r>
            <a:r>
              <a:rPr lang="cs-CZ" altLang="cs-CZ" sz="2000" b="1" dirty="0">
                <a:latin typeface="Calibri" panose="020F0502020204030204" pitchFamily="34" charset="0"/>
              </a:rPr>
              <a:t>utrpení Řecka </a:t>
            </a:r>
            <a:r>
              <a:rPr lang="cs-CZ" altLang="cs-CZ" sz="2000" dirty="0">
                <a:latin typeface="Calibri" panose="020F0502020204030204" pitchFamily="34" charset="0"/>
              </a:rPr>
              <a:t>ve 20. století na rovině osobní i obecné, paralela ke Kristovu utrpení</a:t>
            </a:r>
          </a:p>
          <a:p>
            <a:pPr marL="0" indent="0">
              <a:spcBef>
                <a:spcPts val="650"/>
              </a:spcBef>
              <a:buNone/>
            </a:pPr>
            <a:endParaRPr lang="cs-CZ" altLang="cs-CZ" sz="2000" u="sng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u="sng" dirty="0">
                <a:latin typeface="Calibri" panose="020F0502020204030204" pitchFamily="34" charset="0"/>
              </a:rPr>
              <a:t>Forma: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Ψα</a:t>
            </a:r>
            <a:r>
              <a:rPr lang="cs-CZ" altLang="cs-CZ" sz="2000" dirty="0" err="1">
                <a:latin typeface="Calibri" panose="020F0502020204030204" pitchFamily="34" charset="0"/>
              </a:rPr>
              <a:t>λμός</a:t>
            </a:r>
            <a:r>
              <a:rPr lang="cs-CZ" altLang="cs-CZ" sz="2000" dirty="0">
                <a:latin typeface="Calibri" panose="020F0502020204030204" pitchFamily="34" charset="0"/>
              </a:rPr>
              <a:t> (žalm): volný verš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 err="1">
                <a:latin typeface="Calibri" panose="020F0502020204030204" pitchFamily="34" charset="0"/>
              </a:rPr>
              <a:t>Ωδή</a:t>
            </a:r>
            <a:r>
              <a:rPr lang="cs-CZ" altLang="cs-CZ" sz="2000" dirty="0">
                <a:latin typeface="Calibri" panose="020F0502020204030204" pitchFamily="34" charset="0"/>
              </a:rPr>
              <a:t> (óda): různá byzantská metra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 err="1">
                <a:latin typeface="Calibri" panose="020F0502020204030204" pitchFamily="34" charset="0"/>
              </a:rPr>
              <a:t>Πρόζ</a:t>
            </a:r>
            <a:r>
              <a:rPr lang="cs-CZ" altLang="cs-CZ" sz="2000" dirty="0">
                <a:latin typeface="Calibri" panose="020F0502020204030204" pitchFamily="34" charset="0"/>
              </a:rPr>
              <a:t>α (šest prozaických částí)</a:t>
            </a:r>
          </a:p>
          <a:p>
            <a:pPr marL="0" indent="0">
              <a:spcBef>
                <a:spcPts val="650"/>
              </a:spcBef>
              <a:buNone/>
            </a:pPr>
            <a:endParaRPr lang="cs-CZ" altLang="cs-CZ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b="1" dirty="0">
                <a:latin typeface="Calibri" panose="020F0502020204030204" pitchFamily="34" charset="0"/>
              </a:rPr>
              <a:t>Τα π</a:t>
            </a:r>
            <a:r>
              <a:rPr lang="cs-CZ" altLang="cs-CZ" sz="2000" b="1" dirty="0" err="1">
                <a:latin typeface="Calibri" panose="020F0502020204030204" pitchFamily="34" charset="0"/>
              </a:rPr>
              <a:t>άθη</a:t>
            </a:r>
            <a:br>
              <a:rPr lang="cs-CZ" altLang="cs-CZ" sz="2000" b="1" dirty="0">
                <a:latin typeface="Calibri" panose="020F0502020204030204" pitchFamily="34" charset="0"/>
              </a:rPr>
            </a:br>
            <a:r>
              <a:rPr lang="cs-CZ" altLang="cs-CZ" sz="2000" dirty="0" err="1">
                <a:latin typeface="Calibri" panose="020F0502020204030204" pitchFamily="34" charset="0"/>
              </a:rPr>
              <a:t>Της</a:t>
            </a:r>
            <a:r>
              <a:rPr lang="cs-CZ" altLang="cs-CZ" sz="2000" dirty="0">
                <a:latin typeface="Calibri" panose="020F0502020204030204" pitchFamily="34" charset="0"/>
              </a:rPr>
              <a:t> </a:t>
            </a:r>
            <a:r>
              <a:rPr lang="cs-CZ" altLang="cs-CZ" sz="2000" dirty="0" err="1">
                <a:latin typeface="Calibri" panose="020F0502020204030204" pitchFamily="34" charset="0"/>
              </a:rPr>
              <a:t>δικ</a:t>
            </a:r>
            <a:r>
              <a:rPr lang="cs-CZ" altLang="cs-CZ" sz="2000" dirty="0">
                <a:latin typeface="Calibri" panose="020F0502020204030204" pitchFamily="34" charset="0"/>
              </a:rPr>
              <a:t>αιοσύνης ήλιε νοητέ</a:t>
            </a: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2000" dirty="0">
                <a:latin typeface="Calibri" panose="020F0502020204030204" pitchFamily="34" charset="0"/>
              </a:rPr>
              <a:t>http://www.youtube.com/watch?v=niqrjP1VDeY</a:t>
            </a:r>
          </a:p>
          <a:p>
            <a:pPr marL="0" indent="0">
              <a:spcBef>
                <a:spcPts val="650"/>
              </a:spcBef>
              <a:buNone/>
            </a:pPr>
            <a:endParaRPr lang="el-GR" altLang="cs-CZ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endParaRPr lang="el-GR" altLang="cs-CZ" sz="1200" dirty="0">
              <a:latin typeface="Calibri" panose="020F0502020204030204" pitchFamily="34" charset="0"/>
            </a:endParaRPr>
          </a:p>
          <a:p>
            <a:pPr marL="0" indent="0">
              <a:spcBef>
                <a:spcPts val="650"/>
              </a:spcBef>
              <a:buNone/>
            </a:pPr>
            <a:r>
              <a:rPr lang="cs-CZ" altLang="cs-CZ" sz="1200" dirty="0"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el-GR" sz="1200" dirty="0"/>
          </a:p>
        </p:txBody>
      </p:sp>
      <p:pic>
        <p:nvPicPr>
          <p:cNvPr id="5" name="Obrázek 4" descr="Obsah obrázku text, plakát, umění, kniha&#10;&#10;Popis byl vytvořen automaticky">
            <a:extLst>
              <a:ext uri="{FF2B5EF4-FFF2-40B4-BE49-F238E27FC236}">
                <a16:creationId xmlns:a16="http://schemas.microsoft.com/office/drawing/2014/main" id="{D2D25109-7632-C157-6150-FBFAB6AB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2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Jannis</a:t>
            </a:r>
            <a:r>
              <a:rPr lang="cs-CZ" altLang="cs-CZ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Ritsos</a:t>
            </a:r>
            <a:r>
              <a:rPr lang="cs-CZ" altLang="cs-CZ" sz="3600" dirty="0">
                <a:solidFill>
                  <a:srgbClr val="C00000"/>
                </a:solidFill>
                <a:latin typeface="Arial" panose="020B0604020202020204" pitchFamily="34" charset="0"/>
              </a:rPr>
              <a:t> (1909 - 1990)</a:t>
            </a:r>
            <a:br>
              <a:rPr lang="cs-CZ" altLang="cs-CZ" sz="3600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413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Jeden z nejplodnějších řeckých básníků: vydal 100 básnických sbírek, divadelní hry, prózu, eseje, překlady (i českých a slovenských básníků), Leninova cena za literaturu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413"/>
              </a:spcAft>
              <a:buNone/>
              <a:defRPr/>
            </a:pPr>
            <a:endParaRPr lang="cs-CZ" altLang="cs-CZ" sz="2400" dirty="0">
              <a:latin typeface="Arial" panose="020B0604020202020204" pitchFamily="34" charset="0"/>
            </a:endParaRPr>
          </a:p>
          <a:p>
            <a:endParaRPr lang="el-G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429000"/>
            <a:ext cx="28194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68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1621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38687"/>
            <a:ext cx="10515600" cy="51382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ŽIVOT</a:t>
            </a:r>
            <a:r>
              <a:rPr lang="el-GR" altLang="cs-CZ" sz="3600" dirty="0">
                <a:latin typeface="Arial" panose="020B0604020202020204" pitchFamily="34" charset="0"/>
              </a:rPr>
              <a:t>                                          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endParaRPr lang="cs-CZ" altLang="cs-CZ" sz="3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ze zchudlé aristokratické rodiny z </a:t>
            </a:r>
            <a:r>
              <a:rPr lang="cs-CZ" altLang="cs-CZ" sz="3600" dirty="0" err="1">
                <a:latin typeface="Arial" panose="020B0604020202020204" pitchFamily="34" charset="0"/>
              </a:rPr>
              <a:t>Monemvasie</a:t>
            </a:r>
            <a:endParaRPr lang="cs-CZ" altLang="cs-CZ" sz="3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rodinné tragédie – motiv „mrtvého domu“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pobyt v sanatoriích – seznámení s marxistickou ideologií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účast v odboji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pronásledování a internace v poválečné době a za vlády junty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- 1977: Leninova cena za „upevnění míru mezi národy“</a:t>
            </a:r>
          </a:p>
          <a:p>
            <a:endParaRPr lang="el-GR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944" y="590935"/>
            <a:ext cx="3070513" cy="229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9582CB6-02C4-5799-633B-3352652BD493}"/>
              </a:ext>
            </a:extLst>
          </p:cNvPr>
          <p:cNvSpPr txBox="1"/>
          <p:nvPr/>
        </p:nvSpPr>
        <p:spPr>
          <a:xfrm>
            <a:off x="9183077" y="2890856"/>
            <a:ext cx="259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Monemvasia</a:t>
            </a:r>
            <a:r>
              <a:rPr lang="cs-CZ" dirty="0"/>
              <a:t>, J Peloponés</a:t>
            </a:r>
          </a:p>
        </p:txBody>
      </p:sp>
    </p:spTree>
    <p:extLst>
      <p:ext uri="{BB962C8B-B14F-4D97-AF65-F5344CB8AC3E}">
        <p14:creationId xmlns:p14="http://schemas.microsoft.com/office/powerpoint/2010/main" val="260578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i="1" dirty="0">
                <a:solidFill>
                  <a:srgbClr val="C00000"/>
                </a:solidFill>
              </a:rPr>
              <a:t>Žalozpěv</a:t>
            </a:r>
            <a:r>
              <a:rPr lang="cs-CZ" altLang="cs-CZ" sz="3600" b="1" dirty="0">
                <a:solidFill>
                  <a:srgbClr val="C00000"/>
                </a:solidFill>
              </a:rPr>
              <a:t> (</a:t>
            </a:r>
            <a:r>
              <a:rPr lang="el-GR" altLang="cs-CZ" sz="3600" b="1" i="1" dirty="0">
                <a:solidFill>
                  <a:srgbClr val="C00000"/>
                </a:solidFill>
              </a:rPr>
              <a:t>Επιτάφιος</a:t>
            </a:r>
            <a:r>
              <a:rPr lang="el-GR" altLang="cs-CZ" sz="3600" b="1" dirty="0">
                <a:solidFill>
                  <a:srgbClr val="C00000"/>
                </a:solidFill>
              </a:rPr>
              <a:t>, </a:t>
            </a:r>
            <a:r>
              <a:rPr lang="cs-CZ" altLang="cs-CZ" sz="3600" b="1" dirty="0">
                <a:solidFill>
                  <a:srgbClr val="C00000"/>
                </a:solidFill>
              </a:rPr>
              <a:t>1936)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1751"/>
            <a:ext cx="10515600" cy="49252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el-GR" altLang="cs-CZ" sz="2000" dirty="0">
                <a:latin typeface="Arial" panose="020B0604020202020204" pitchFamily="34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</a:rPr>
              <a:t>události r. 1936 – demonstrace dělníků v severním Řecku, smrt mladého demonstranta (fotografie)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inspirace lidovými žalozpěvy (</a:t>
            </a:r>
            <a:r>
              <a:rPr lang="cs-CZ" altLang="cs-CZ" sz="2000" dirty="0" err="1">
                <a:latin typeface="Arial" panose="020B0604020202020204" pitchFamily="34" charset="0"/>
              </a:rPr>
              <a:t>μοιρολόγι</a:t>
            </a:r>
            <a:r>
              <a:rPr lang="cs-CZ" altLang="cs-CZ" sz="2000" dirty="0">
                <a:latin typeface="Arial" panose="020B0604020202020204" pitchFamily="34" charset="0"/>
              </a:rPr>
              <a:t>α) a velkopátečním   hymnem (Επιτάφιος ύμνος)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základní témata společná s </a:t>
            </a:r>
            <a:r>
              <a:rPr lang="cs-CZ" altLang="cs-CZ" sz="2000" dirty="0" err="1">
                <a:latin typeface="Arial" panose="020B0604020202020204" pitchFamily="34" charset="0"/>
              </a:rPr>
              <a:t>Elytisovou</a:t>
            </a:r>
            <a:r>
              <a:rPr lang="cs-CZ" altLang="cs-CZ" sz="2000" dirty="0">
                <a:latin typeface="Arial" panose="020B0604020202020204" pitchFamily="34" charset="0"/>
              </a:rPr>
              <a:t> básní</a:t>
            </a:r>
            <a:r>
              <a:rPr lang="cs-CZ" altLang="cs-CZ" sz="2000" i="1" dirty="0">
                <a:latin typeface="Arial" panose="020B0604020202020204" pitchFamily="34" charset="0"/>
              </a:rPr>
              <a:t> </a:t>
            </a:r>
            <a:r>
              <a:rPr lang="cs-CZ" altLang="cs-CZ" sz="2000" i="1" dirty="0" err="1">
                <a:latin typeface="Arial" panose="020B0604020202020204" pitchFamily="34" charset="0"/>
              </a:rPr>
              <a:t>Άσμ</a:t>
            </a:r>
            <a:r>
              <a:rPr lang="cs-CZ" altLang="cs-CZ" sz="2000" i="1" dirty="0">
                <a:latin typeface="Arial" panose="020B0604020202020204" pitchFamily="34" charset="0"/>
              </a:rPr>
              <a:t>α ηρωικό και πένθιμο: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</a:rPr>
              <a:t>smrt hrdiny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</a:rPr>
              <a:t>nářek (matky) nad ztrátou syna (lid. žalozpěvy)</a:t>
            </a:r>
          </a:p>
          <a:p>
            <a:pPr>
              <a:lnSpc>
                <a:spcPct val="100000"/>
              </a:lnSpc>
              <a:spcAft>
                <a:spcPts val="1413"/>
              </a:spcAft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</a:rPr>
              <a:t>víra v lepší budoucnost (ideologický prvek)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patnáctislabičný jamb</a:t>
            </a: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zhudebněno </a:t>
            </a:r>
            <a:r>
              <a:rPr lang="cs-CZ" altLang="cs-CZ" sz="2000" dirty="0" err="1">
                <a:latin typeface="Arial" panose="020B0604020202020204" pitchFamily="34" charset="0"/>
              </a:rPr>
              <a:t>Mikisem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Theodorakisem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413"/>
              </a:spcAft>
              <a:buNone/>
            </a:pPr>
            <a:endParaRPr lang="cs-CZ" altLang="cs-CZ" sz="2000" dirty="0">
              <a:latin typeface="Arial" panose="020B0604020202020204" pitchFamily="34" charset="0"/>
            </a:endParaRPr>
          </a:p>
          <a:p>
            <a:endParaRPr lang="el-GR" sz="2000" dirty="0"/>
          </a:p>
        </p:txBody>
      </p:sp>
      <p:pic>
        <p:nvPicPr>
          <p:cNvPr id="5" name="Obrázek 4" descr="Obsah obrázku osoba, exteriér, lidé&#10;&#10;Popis byl vytvořen automaticky">
            <a:extLst>
              <a:ext uri="{FF2B5EF4-FFF2-40B4-BE49-F238E27FC236}">
                <a16:creationId xmlns:a16="http://schemas.microsoft.com/office/drawing/2014/main" id="{066757F7-CE40-42AB-BDC0-D9B04431F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3" y="3429000"/>
            <a:ext cx="4297945" cy="32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96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br>
              <a:rPr lang="el-GR" altLang="cs-CZ" sz="2200" b="1" i="1">
                <a:latin typeface="Arial" panose="020B0604020202020204" pitchFamily="34" charset="0"/>
                <a:cs typeface="Arial Unicode MS" pitchFamily="32" charset="0"/>
              </a:rPr>
            </a:br>
            <a:r>
              <a:rPr lang="cs-CZ" altLang="cs-CZ" sz="2200" b="1" i="1">
                <a:latin typeface="Arial" panose="020B0604020202020204" pitchFamily="34" charset="0"/>
                <a:cs typeface="Arial Unicode MS" pitchFamily="32" charset="0"/>
              </a:rPr>
              <a:t>Ρωμιοσύνη</a:t>
            </a:r>
            <a:r>
              <a:rPr lang="cs-CZ" altLang="cs-CZ" sz="2200" i="1">
                <a:latin typeface="Arial" panose="020B0604020202020204" pitchFamily="34" charset="0"/>
                <a:cs typeface="Arial Unicode MS" pitchFamily="32" charset="0"/>
              </a:rPr>
              <a:t> </a:t>
            </a:r>
            <a:br>
              <a:rPr lang="cs-CZ" altLang="cs-CZ" sz="2200" i="1">
                <a:latin typeface="Arial" panose="020B0604020202020204" pitchFamily="34" charset="0"/>
                <a:cs typeface="Arial Unicode MS" pitchFamily="32" charset="0"/>
              </a:rPr>
            </a:br>
            <a:r>
              <a:rPr lang="cs-CZ" altLang="cs-CZ" sz="2200">
                <a:latin typeface="Arial" panose="020B0604020202020204" pitchFamily="34" charset="0"/>
                <a:cs typeface="Arial Unicode MS" pitchFamily="32" charset="0"/>
              </a:rPr>
              <a:t>(1954, Řekové/Řecký národ)</a:t>
            </a:r>
            <a:br>
              <a:rPr lang="cs-CZ" altLang="cs-CZ" sz="2200">
                <a:latin typeface="Arial" panose="020B0604020202020204" pitchFamily="34" charset="0"/>
                <a:cs typeface="Arial Unicode MS" pitchFamily="32" charset="0"/>
              </a:rPr>
            </a:br>
            <a:endParaRPr lang="el-GR" sz="22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- báseň napsána za občanské války, vydána až 1954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- oslava boje Řeků proti okupantům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- inspirace lidovou písní: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          bojovníci přirovnáváni ke stromům, kamenům, ke světlu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          řazeni vedle akritů a kleftů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- ústřední téma: jednota Řeků v boji za svobodu</a:t>
            </a:r>
          </a:p>
          <a:p>
            <a:pPr>
              <a:spcAft>
                <a:spcPts val="1413"/>
              </a:spcAft>
              <a:buNone/>
            </a:pPr>
            <a:r>
              <a:rPr lang="cs-CZ" altLang="cs-CZ" sz="1700">
                <a:latin typeface="Arial" panose="020B0604020202020204" pitchFamily="34" charset="0"/>
                <a:cs typeface="Arial Unicode MS" pitchFamily="32" charset="0"/>
              </a:rPr>
              <a:t>- zhudebněna M. Theodorakisem (1966)</a:t>
            </a:r>
          </a:p>
          <a:p>
            <a:pPr>
              <a:spcAft>
                <a:spcPts val="1413"/>
              </a:spcAft>
              <a:buNone/>
            </a:pPr>
            <a:endParaRPr lang="cs-CZ" altLang="cs-CZ" sz="1700">
              <a:latin typeface="Arial" panose="020B0604020202020204" pitchFamily="34" charset="0"/>
              <a:cs typeface="Arial Unicode MS" pitchFamily="32" charset="0"/>
            </a:endParaRPr>
          </a:p>
          <a:p>
            <a:pPr>
              <a:spcAft>
                <a:spcPts val="1413"/>
              </a:spcAft>
              <a:buNone/>
            </a:pPr>
            <a:endParaRPr lang="cs-CZ" altLang="cs-CZ" sz="1700">
              <a:latin typeface="Arial" panose="020B0604020202020204" pitchFamily="34" charset="0"/>
              <a:cs typeface="Arial Unicode MS" pitchFamily="32" charset="0"/>
            </a:endParaRPr>
          </a:p>
          <a:p>
            <a:pPr marL="0" indent="0">
              <a:buNone/>
            </a:pPr>
            <a:endParaRPr lang="el-GR" sz="1700"/>
          </a:p>
        </p:txBody>
      </p:sp>
      <p:pic>
        <p:nvPicPr>
          <p:cNvPr id="5" name="Obrázek 4" descr="Obsah obrázku text, Obal knihy, plakát, kniha&#10;&#10;Popis byl vytvořen automaticky">
            <a:extLst>
              <a:ext uri="{FF2B5EF4-FFF2-40B4-BE49-F238E27FC236}">
                <a16:creationId xmlns:a16="http://schemas.microsoft.com/office/drawing/2014/main" id="{C1693BED-D6ED-FAB6-A80B-B14B4FD7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278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8D46D-8911-446E-904D-4B80DAFB0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F09DBA-C9EB-436F-986B-3E23C4C2D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D3ECE2-A15A-4D2C-A3D7-F90B5FD1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00900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el-GR" dirty="0"/>
              <a:t>Μο</a:t>
            </a:r>
            <a:r>
              <a:rPr lang="cs-CZ" dirty="0" err="1"/>
              <a:t>dernismus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642E71-7A3C-4BEB-B619-52A7E4DA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811155"/>
            <a:ext cx="10753200" cy="5113396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meziválečná doba, 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mezinárodní hnutí evropských metropolí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záznam objektivní reality ustupuje </a:t>
            </a:r>
          </a:p>
          <a:p>
            <a:pPr marL="7200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cs-CZ" sz="2400" dirty="0"/>
              <a:t>   subjektivnímu pohledu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subjektivní prožívání časoprostoru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literární tradice: pokladnice simultánně </a:t>
            </a:r>
          </a:p>
          <a:p>
            <a:pPr marL="7200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cs-CZ" sz="2400" dirty="0"/>
              <a:t>   existujících motivů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kaleidoskop hlasů, citací a aluzí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mytická metoda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prolínání literárních person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změny časoprostoru</a:t>
            </a:r>
          </a:p>
          <a:p>
            <a:pPr>
              <a:lnSpc>
                <a:spcPts val="3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2400" dirty="0" err="1"/>
              <a:t>autoreferenční</a:t>
            </a:r>
            <a:r>
              <a:rPr lang="cs-CZ" sz="2400" dirty="0"/>
              <a:t> charakter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D1DC66FC-3118-3A13-0644-428DE86419CE}"/>
                  </a:ext>
                </a:extLst>
              </p14:cNvPr>
              <p14:cNvContentPartPr/>
              <p14:nvPr/>
            </p14:nvContentPartPr>
            <p14:xfrm>
              <a:off x="4589423" y="5601415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D1DC66FC-3118-3A13-0644-428DE86419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0423" y="5592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301E85A-C657-ED87-F71F-97A88A7CE63F}"/>
                  </a:ext>
                </a:extLst>
              </p14:cNvPr>
              <p14:cNvContentPartPr/>
              <p14:nvPr/>
            </p14:nvContentPartPr>
            <p14:xfrm>
              <a:off x="4731623" y="5601415"/>
              <a:ext cx="36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301E85A-C657-ED87-F71F-97A88A7CE6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2983" y="5592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6DFE910A-AFB5-2F61-D895-3853D410E08B}"/>
                  </a:ext>
                </a:extLst>
              </p14:cNvPr>
              <p14:cNvContentPartPr/>
              <p14:nvPr/>
            </p14:nvContentPartPr>
            <p14:xfrm>
              <a:off x="3577463" y="5503855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6DFE910A-AFB5-2F61-D895-3853D410E0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8823" y="5494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11EF7014-C475-224F-EEFB-36AF022D29B7}"/>
                  </a:ext>
                </a:extLst>
              </p14:cNvPr>
              <p14:cNvContentPartPr/>
              <p14:nvPr/>
            </p14:nvContentPartPr>
            <p14:xfrm>
              <a:off x="2378663" y="3400015"/>
              <a:ext cx="3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11EF7014-C475-224F-EEFB-36AF022D29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0023" y="33910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E35BA85-7A9E-D4A4-59E5-83B3C41D42D1}"/>
                  </a:ext>
                </a:extLst>
              </p14:cNvPr>
              <p14:cNvContentPartPr/>
              <p14:nvPr/>
            </p14:nvContentPartPr>
            <p14:xfrm>
              <a:off x="2245823" y="4083295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EE35BA85-7A9E-D4A4-59E5-83B3C41D4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7183" y="40746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9C2DF70C-B132-99AF-5284-E7A35084E418}"/>
                  </a:ext>
                </a:extLst>
              </p14:cNvPr>
              <p14:cNvContentPartPr/>
              <p14:nvPr/>
            </p14:nvContentPartPr>
            <p14:xfrm>
              <a:off x="2956103" y="1215535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9C2DF70C-B132-99AF-5284-E7A35084E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7103" y="12068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EFD34CE8-569B-095C-4A18-89AA03DD5BFF}"/>
                  </a:ext>
                </a:extLst>
              </p14:cNvPr>
              <p14:cNvContentPartPr/>
              <p14:nvPr/>
            </p14:nvContentPartPr>
            <p14:xfrm>
              <a:off x="2849183" y="1544215"/>
              <a:ext cx="3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EFD34CE8-569B-095C-4A18-89AA03DD5B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0543" y="15355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735AE5A1-74ED-CE49-F08B-E083373027BF}"/>
                  </a:ext>
                </a:extLst>
              </p14:cNvPr>
              <p14:cNvContentPartPr/>
              <p14:nvPr/>
            </p14:nvContentPartPr>
            <p14:xfrm>
              <a:off x="7625663" y="2307775"/>
              <a:ext cx="36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735AE5A1-74ED-CE49-F08B-E083373027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7023" y="2298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91F2574-F47D-2F90-235F-A6D642E2B5A6}"/>
                  </a:ext>
                </a:extLst>
              </p14:cNvPr>
              <p14:cNvContentPartPr/>
              <p14:nvPr/>
            </p14:nvContentPartPr>
            <p14:xfrm>
              <a:off x="3867000" y="4047465"/>
              <a:ext cx="36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91F2574-F47D-2F90-235F-A6D642E2B5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8360" y="403846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ovéPole 20">
            <a:extLst>
              <a:ext uri="{FF2B5EF4-FFF2-40B4-BE49-F238E27FC236}">
                <a16:creationId xmlns:a16="http://schemas.microsoft.com/office/drawing/2014/main" id="{B21E7B18-E77C-C222-FEFD-1EA3FCE62DE4}"/>
              </a:ext>
            </a:extLst>
          </p:cNvPr>
          <p:cNvSpPr txBox="1"/>
          <p:nvPr/>
        </p:nvSpPr>
        <p:spPr>
          <a:xfrm>
            <a:off x="8640000" y="6286678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400" dirty="0">
                <a:latin typeface="+mn-lt"/>
              </a:rPr>
              <a:t>Ν</a:t>
            </a:r>
            <a:r>
              <a:rPr lang="cs-CZ" sz="1400" dirty="0" err="1">
                <a:latin typeface="+mn-lt"/>
              </a:rPr>
              <a:t>ikos</a:t>
            </a:r>
            <a:r>
              <a:rPr lang="el-GR" sz="1400" dirty="0">
                <a:latin typeface="+mn-lt"/>
              </a:rPr>
              <a:t> Ε</a:t>
            </a:r>
            <a:r>
              <a:rPr lang="cs-CZ" sz="1400" dirty="0" err="1">
                <a:latin typeface="+mn-lt"/>
              </a:rPr>
              <a:t>ngonopulos</a:t>
            </a:r>
            <a:r>
              <a:rPr lang="cs-CZ" sz="1400" dirty="0">
                <a:latin typeface="+mn-lt"/>
              </a:rPr>
              <a:t> </a:t>
            </a:r>
          </a:p>
        </p:txBody>
      </p:sp>
      <p:pic>
        <p:nvPicPr>
          <p:cNvPr id="23" name="Obrázek 22" descr="Obsah obrázku text, pruhovaný, barevné&#10;&#10;Popis byl vytvořen automaticky">
            <a:extLst>
              <a:ext uri="{FF2B5EF4-FFF2-40B4-BE49-F238E27FC236}">
                <a16:creationId xmlns:a16="http://schemas.microsoft.com/office/drawing/2014/main" id="{9A7B2C2E-BB61-8B2B-CA8F-C47B50E55E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55" y="1124309"/>
            <a:ext cx="3719060" cy="46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0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l-GR" sz="3600" b="1" i="1" dirty="0">
                <a:solidFill>
                  <a:schemeClr val="accent1">
                    <a:lumMod val="75000"/>
                  </a:schemeClr>
                </a:solidFill>
              </a:rPr>
              <a:t>Πέτρινος χρόνος </a:t>
            </a:r>
            <a:r>
              <a:rPr lang="el-GR" dirty="0"/>
              <a:t>(</a:t>
            </a:r>
            <a:r>
              <a:rPr lang="cs-CZ" i="1" dirty="0"/>
              <a:t>Kamenný čas</a:t>
            </a:r>
            <a:r>
              <a:rPr lang="cs-CZ" dirty="0"/>
              <a:t>, </a:t>
            </a:r>
            <a:r>
              <a:rPr lang="el-GR" dirty="0"/>
              <a:t>1957)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7362"/>
            <a:ext cx="10515600" cy="52855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sz="2400" i="1" dirty="0">
                <a:latin typeface="Arial" panose="020B0604020202020204" pitchFamily="34" charset="0"/>
              </a:rPr>
              <a:t>Poezie a </a:t>
            </a:r>
            <a:r>
              <a:rPr lang="cs-CZ" altLang="cs-CZ" sz="2400" i="1" dirty="0" err="1">
                <a:latin typeface="Arial" panose="020B0604020202020204" pitchFamily="34" charset="0"/>
              </a:rPr>
              <a:t>Makronisos</a:t>
            </a:r>
            <a:r>
              <a:rPr lang="cs-CZ" altLang="cs-CZ" sz="2400" i="1" dirty="0">
                <a:latin typeface="Arial" panose="020B0604020202020204" pitchFamily="34" charset="0"/>
              </a:rPr>
              <a:t>: </a:t>
            </a:r>
            <a:r>
              <a:rPr lang="cs-CZ" altLang="cs-CZ" sz="1500" i="1" dirty="0">
                <a:latin typeface="Arial" panose="020B0604020202020204" pitchFamily="34" charset="0"/>
                <a:hlinkClick r:id="rId2"/>
              </a:rPr>
              <a:t>https://www.mixanitouxronou.gr/pos-o-katrakis-diesose-ta-piimata-tou-ritsou-stin-exoria-tis-makronisou-to-ripsokindino-schedio-me-ton-kouva-ke-ta-boukalia/</a:t>
            </a:r>
            <a:endParaRPr lang="el-GR" altLang="cs-CZ" sz="1500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i="1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Λίγο – λίγο γδυθήκαμε απ’ όλα τα στολίδια </a:t>
            </a:r>
            <a:endParaRPr lang="cs-CZ" sz="20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l-GR" sz="2000" i="1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μείναμε μόνο με τη γύμνια μας </a:t>
            </a:r>
            <a:endParaRPr lang="cs-CZ" sz="20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l-GR" sz="2000" i="1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γυμνοί, θεόγυμνοι </a:t>
            </a:r>
            <a:endParaRPr lang="cs-CZ" sz="2000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l-GR" sz="2000" i="1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κουβαλώντας τις πέτρες στον </a:t>
            </a:r>
            <a:r>
              <a:rPr lang="el-GR" sz="2000" i="1" kern="50" dirty="0" err="1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ανήφορ</a:t>
            </a:r>
            <a:r>
              <a:rPr lang="cs-CZ" sz="2000" i="1" kern="50" dirty="0">
                <a:effectLst/>
                <a:latin typeface="Calibri" panose="020F0502020204030204" pitchFamily="34" charset="0"/>
                <a:ea typeface="Lucida Sans Unicode" panose="020B0602030504020204" pitchFamily="34" charset="0"/>
              </a:rPr>
              <a:t>o</a:t>
            </a:r>
          </a:p>
          <a:p>
            <a:pPr marL="0" indent="0">
              <a:buNone/>
            </a:pPr>
            <a:endParaRPr lang="cs-CZ" sz="2000" i="1" kern="50" dirty="0">
              <a:latin typeface="Calibri" panose="020F0502020204030204" pitchFamily="34" charset="0"/>
              <a:ea typeface="Lucida Sans Unicode" panose="020B0602030504020204" pitchFamily="34" charset="0"/>
            </a:endParaRPr>
          </a:p>
          <a:p>
            <a:pPr marL="0" indent="0">
              <a:buNone/>
            </a:pPr>
            <a:r>
              <a:rPr lang="el-GR" sz="2000" i="1" dirty="0"/>
              <a:t>Ανεβοκατεβήκαμε το βουνό </a:t>
            </a:r>
            <a:endParaRPr lang="cs-CZ" sz="2000" i="1" dirty="0"/>
          </a:p>
          <a:p>
            <a:pPr marL="0" indent="0">
              <a:buNone/>
            </a:pPr>
            <a:r>
              <a:rPr lang="el-GR" sz="2000" i="1" dirty="0"/>
              <a:t>κουβαλώντας στη ράχη την πέτρα και τον θάνατο </a:t>
            </a:r>
            <a:endParaRPr lang="cs-CZ" sz="2000" i="1" dirty="0"/>
          </a:p>
          <a:p>
            <a:pPr marL="0" indent="0">
              <a:buNone/>
            </a:pPr>
            <a:r>
              <a:rPr lang="el-GR" sz="2000" i="1" dirty="0"/>
              <a:t>κάτω απ’ τη βρισιά και το μαστίγιο,</a:t>
            </a:r>
            <a:endParaRPr lang="cs-CZ" sz="2000" i="1" dirty="0"/>
          </a:p>
          <a:p>
            <a:pPr marL="0" indent="0">
              <a:buNone/>
            </a:pPr>
            <a:r>
              <a:rPr lang="el-GR" sz="2000" i="1" dirty="0"/>
              <a:t>λογαριάσαμε το νερό και την πέτρα, </a:t>
            </a:r>
            <a:endParaRPr lang="cs-CZ" sz="2000" i="1" dirty="0"/>
          </a:p>
          <a:p>
            <a:pPr marL="0" indent="0">
              <a:buNone/>
            </a:pPr>
            <a:r>
              <a:rPr lang="el-GR" sz="2000" i="1" dirty="0"/>
              <a:t>τη ζωή και το θάνατο, - συνηθίσαμε, </a:t>
            </a:r>
            <a:endParaRPr lang="cs-CZ" sz="2000" i="1" dirty="0"/>
          </a:p>
          <a:p>
            <a:pPr marL="0" indent="0">
              <a:buNone/>
            </a:pPr>
            <a:r>
              <a:rPr lang="el-GR" sz="2000" i="1" dirty="0"/>
              <a:t>λιγόστεψε ο καημός,</a:t>
            </a:r>
            <a:endParaRPr lang="cs-CZ" sz="2000" i="1" kern="50" dirty="0">
              <a:effectLst/>
              <a:latin typeface="Times New Roman" panose="02020603050405020304" pitchFamily="18" charset="0"/>
              <a:ea typeface="Lucida Sans Unicode" panose="020B0602030504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Obrázek 4" descr="Obsah obrázku text, osoba, muž, exteriér&#10;&#10;Popis byl vytvořen automaticky">
            <a:extLst>
              <a:ext uri="{FF2B5EF4-FFF2-40B4-BE49-F238E27FC236}">
                <a16:creationId xmlns:a16="http://schemas.microsoft.com/office/drawing/2014/main" id="{8D4106B9-E522-498A-AF41-6C0CFC75D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13" y="1651046"/>
            <a:ext cx="3149588" cy="492123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8B43FA8-9BCC-43FD-B47A-AE97F904F15D}"/>
              </a:ext>
            </a:extLst>
          </p:cNvPr>
          <p:cNvSpPr txBox="1"/>
          <p:nvPr/>
        </p:nvSpPr>
        <p:spPr>
          <a:xfrm>
            <a:off x="7310537" y="6554935"/>
            <a:ext cx="3362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 err="1"/>
              <a:t>Ritsos</a:t>
            </a:r>
            <a:r>
              <a:rPr lang="cs-CZ" sz="1600" i="1" dirty="0"/>
              <a:t> a </a:t>
            </a:r>
            <a:r>
              <a:rPr lang="cs-CZ" sz="1600" i="1" dirty="0" err="1"/>
              <a:t>Manos</a:t>
            </a:r>
            <a:r>
              <a:rPr lang="cs-CZ" sz="1600" i="1" dirty="0"/>
              <a:t> </a:t>
            </a:r>
            <a:r>
              <a:rPr lang="cs-CZ" sz="1600" i="1" dirty="0" err="1"/>
              <a:t>Katrakis</a:t>
            </a:r>
            <a:r>
              <a:rPr lang="cs-CZ" sz="1600" i="1" dirty="0"/>
              <a:t> na </a:t>
            </a:r>
            <a:r>
              <a:rPr lang="cs-CZ" sz="1600" i="1" dirty="0" err="1"/>
              <a:t>Makronisu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68457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 fontScale="90000"/>
          </a:bodyPr>
          <a:lstStyle/>
          <a:p>
            <a:pPr algn="ctr"/>
            <a:br>
              <a:rPr lang="el-GR" altLang="cs-CZ" sz="3600">
                <a:latin typeface="Arial" panose="020B0604020202020204" pitchFamily="34" charset="0"/>
              </a:rPr>
            </a:br>
            <a:r>
              <a:rPr lang="cs-CZ" altLang="cs-CZ" sz="3600">
                <a:latin typeface="Arial" panose="020B0604020202020204" pitchFamily="34" charset="0"/>
              </a:rPr>
              <a:t>Dramatické monology</a:t>
            </a:r>
            <a:br>
              <a:rPr lang="cs-CZ" altLang="cs-CZ" sz="3600">
                <a:latin typeface="Arial" panose="020B0604020202020204" pitchFamily="34" charset="0"/>
              </a:rPr>
            </a:br>
            <a:endParaRPr lang="el-GR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61449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b="1" i="1" dirty="0">
                <a:latin typeface="Arial" panose="020B0604020202020204" pitchFamily="34" charset="0"/>
              </a:rPr>
              <a:t>Sonáta měsíčního svitu </a:t>
            </a:r>
            <a:r>
              <a:rPr lang="cs-CZ" altLang="cs-CZ" dirty="0">
                <a:latin typeface="Arial" panose="020B0604020202020204" pitchFamily="34" charset="0"/>
              </a:rPr>
              <a:t>(</a:t>
            </a:r>
            <a:r>
              <a:rPr lang="cs-CZ" altLang="cs-CZ" i="1" dirty="0" err="1">
                <a:latin typeface="Arial" panose="020B0604020202020204" pitchFamily="34" charset="0"/>
              </a:rPr>
              <a:t>Σονάτ</a:t>
            </a:r>
            <a:r>
              <a:rPr lang="cs-CZ" altLang="cs-CZ" i="1" dirty="0">
                <a:latin typeface="Arial" panose="020B0604020202020204" pitchFamily="34" charset="0"/>
              </a:rPr>
              <a:t>α του σεληνόφωτος</a:t>
            </a:r>
            <a:r>
              <a:rPr lang="el-GR" altLang="cs-CZ" b="1" i="1" dirty="0">
                <a:latin typeface="Arial" panose="020B0604020202020204" pitchFamily="34" charset="0"/>
              </a:rPr>
              <a:t>,</a:t>
            </a:r>
            <a:r>
              <a:rPr lang="cs-CZ" altLang="cs-CZ" dirty="0">
                <a:latin typeface="Arial" panose="020B0604020202020204" pitchFamily="34" charset="0"/>
              </a:rPr>
              <a:t>1956, čes. 1976)</a:t>
            </a:r>
          </a:p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dirty="0">
                <a:latin typeface="Arial" panose="020B0604020202020204" pitchFamily="34" charset="0"/>
              </a:rPr>
              <a:t>Později zařazena do sbírky </a:t>
            </a:r>
            <a:r>
              <a:rPr lang="cs-CZ" altLang="cs-CZ" b="1" i="1" dirty="0" err="1">
                <a:latin typeface="Arial" panose="020B0604020202020204" pitchFamily="34" charset="0"/>
              </a:rPr>
              <a:t>Τέτ</a:t>
            </a:r>
            <a:r>
              <a:rPr lang="cs-CZ" altLang="cs-CZ" b="1" i="1" dirty="0">
                <a:latin typeface="Arial" panose="020B0604020202020204" pitchFamily="34" charset="0"/>
              </a:rPr>
              <a:t>αρτη Διάσταση</a:t>
            </a:r>
          </a:p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b="1" dirty="0">
                <a:latin typeface="Arial" panose="020B0604020202020204" pitchFamily="34" charset="0"/>
              </a:rPr>
              <a:t>Forma</a:t>
            </a:r>
            <a:r>
              <a:rPr lang="cs-CZ" altLang="cs-CZ" dirty="0">
                <a:latin typeface="Arial" panose="020B0604020202020204" pitchFamily="34" charset="0"/>
              </a:rPr>
              <a:t>: prolog (próza), vlastní monolog (volný verš), epilog (próza)</a:t>
            </a:r>
          </a:p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dirty="0">
                <a:latin typeface="Arial" panose="020B0604020202020204" pitchFamily="34" charset="0"/>
              </a:rPr>
              <a:t>Hlavní postavy: žena v černém a mladík (symboly</a:t>
            </a:r>
            <a:r>
              <a:rPr lang="el-GR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staré a nové doby)</a:t>
            </a:r>
          </a:p>
          <a:p>
            <a:pPr marL="0" indent="0">
              <a:lnSpc>
                <a:spcPct val="100000"/>
              </a:lnSpc>
              <a:spcAft>
                <a:spcPts val="1413"/>
              </a:spcAft>
              <a:buNone/>
            </a:pPr>
            <a:r>
              <a:rPr lang="cs-CZ" altLang="cs-CZ" dirty="0">
                <a:latin typeface="Arial" panose="020B0604020202020204" pitchFamily="34" charset="0"/>
              </a:rPr>
              <a:t>Pozdější monology – mytologická témata (</a:t>
            </a:r>
            <a:r>
              <a:rPr lang="cs-CZ" altLang="cs-CZ" dirty="0" err="1">
                <a:latin typeface="Arial" panose="020B0604020202020204" pitchFamily="34" charset="0"/>
              </a:rPr>
              <a:t>Isméné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Aiás</a:t>
            </a:r>
            <a:r>
              <a:rPr lang="cs-CZ" altLang="cs-CZ" dirty="0">
                <a:latin typeface="Arial" panose="020B0604020202020204" pitchFamily="34" charset="0"/>
              </a:rPr>
              <a:t> aj.)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098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rmAutofit fontScale="90000"/>
          </a:bodyPr>
          <a:lstStyle/>
          <a:p>
            <a:pPr algn="ctr"/>
            <a:br>
              <a:rPr lang="el-GR" altLang="cs-CZ" sz="3600" dirty="0">
                <a:latin typeface="Arial" panose="020B0604020202020204" pitchFamily="34" charset="0"/>
              </a:rPr>
            </a:br>
            <a:r>
              <a:rPr lang="cs-CZ" altLang="cs-CZ" sz="3600" dirty="0">
                <a:latin typeface="Arial" panose="020B0604020202020204" pitchFamily="34" charset="0"/>
              </a:rPr>
              <a:t>Dramatické monology</a:t>
            </a:r>
            <a:br>
              <a:rPr lang="cs-CZ" altLang="cs-CZ" sz="3600" dirty="0">
                <a:latin typeface="Arial" panose="020B0604020202020204" pitchFamily="34" charset="0"/>
              </a:rPr>
            </a:br>
            <a:endParaRPr lang="el-GR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61449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= scénické monology ve volném verši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Struktura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prolog (próza):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vlastní monolog (volný verš)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- epilog (próza)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Časté motivy: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starý dům, piano, zrcadlo (symboly staré doby)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     slunce, vítr (symboly toho, co je nové, co přináší změnu)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Inspirace antickou mytologií x antihrdinové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2000" b="1" i="1" dirty="0" err="1">
                <a:latin typeface="Arial" panose="020B0604020202020204" pitchFamily="34" charset="0"/>
              </a:rPr>
              <a:t>Τέτ</a:t>
            </a:r>
            <a:r>
              <a:rPr lang="cs-CZ" altLang="cs-CZ" sz="2000" b="1" i="1" dirty="0">
                <a:latin typeface="Arial" panose="020B0604020202020204" pitchFamily="34" charset="0"/>
              </a:rPr>
              <a:t>αρτη Διάσταση</a:t>
            </a:r>
            <a:r>
              <a:rPr lang="cs-CZ" altLang="cs-CZ" sz="2000" dirty="0">
                <a:latin typeface="Arial" panose="020B0604020202020204" pitchFamily="34" charset="0"/>
              </a:rPr>
              <a:t> (1972, Čtvrtá dimenze)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7763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1751"/>
            <a:ext cx="10515600" cy="53354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400" b="1" dirty="0">
                <a:solidFill>
                  <a:srgbClr val="C00000"/>
                </a:solidFill>
                <a:latin typeface="Arial" panose="020B0604020202020204" pitchFamily="34" charset="0"/>
              </a:rPr>
              <a:t>Překlady: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dirty="0" err="1">
                <a:latin typeface="Arial" panose="020B0604020202020204" pitchFamily="34" charset="0"/>
              </a:rPr>
              <a:t>Majkovský</a:t>
            </a:r>
            <a:r>
              <a:rPr lang="cs-CZ" altLang="cs-CZ" sz="1800" dirty="0">
                <a:latin typeface="Arial" panose="020B0604020202020204" pitchFamily="34" charset="0"/>
              </a:rPr>
              <a:t>, Tolstoj, </a:t>
            </a:r>
            <a:r>
              <a:rPr lang="cs-CZ" altLang="cs-CZ" sz="1800" dirty="0" err="1">
                <a:latin typeface="Arial" panose="020B0604020202020204" pitchFamily="34" charset="0"/>
              </a:rPr>
              <a:t>Nazim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 err="1">
                <a:latin typeface="Arial" panose="020B0604020202020204" pitchFamily="34" charset="0"/>
              </a:rPr>
              <a:t>Hikmet</a:t>
            </a:r>
            <a:r>
              <a:rPr lang="cs-CZ" altLang="cs-CZ" sz="1800" dirty="0">
                <a:latin typeface="Arial" panose="020B0604020202020204" pitchFamily="34" charset="0"/>
              </a:rPr>
              <a:t>, Ho Či Min  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i="1" dirty="0">
                <a:latin typeface="Arial" panose="020B0604020202020204" pitchFamily="34" charset="0"/>
              </a:rPr>
              <a:t>Antologie rumunské poezie </a:t>
            </a:r>
            <a:r>
              <a:rPr lang="cs-CZ" altLang="cs-CZ" sz="1800" dirty="0">
                <a:latin typeface="Arial" panose="020B0604020202020204" pitchFamily="34" charset="0"/>
              </a:rPr>
              <a:t>(</a:t>
            </a:r>
            <a:r>
              <a:rPr lang="cs-CZ" altLang="cs-CZ" sz="1800" i="1" dirty="0" err="1">
                <a:latin typeface="Arial" panose="020B0604020202020204" pitchFamily="34" charset="0"/>
              </a:rPr>
              <a:t>Ανθολογί</a:t>
            </a:r>
            <a:r>
              <a:rPr lang="cs-CZ" altLang="cs-CZ" sz="1800" i="1" dirty="0">
                <a:latin typeface="Arial" panose="020B0604020202020204" pitchFamily="34" charset="0"/>
              </a:rPr>
              <a:t>α Ρουμανικής ποίησης, </a:t>
            </a:r>
            <a:r>
              <a:rPr lang="cs-CZ" altLang="cs-CZ" sz="1800" dirty="0">
                <a:latin typeface="Arial" panose="020B0604020202020204" pitchFamily="34" charset="0"/>
              </a:rPr>
              <a:t>1961)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b="1" i="1" dirty="0">
                <a:latin typeface="Arial" panose="020B0604020202020204" pitchFamily="34" charset="0"/>
              </a:rPr>
              <a:t>Antologie český a slov. básníků </a:t>
            </a:r>
            <a:r>
              <a:rPr lang="cs-CZ" altLang="cs-CZ" sz="1800" b="1" dirty="0">
                <a:latin typeface="Arial" panose="020B0604020202020204" pitchFamily="34" charset="0"/>
              </a:rPr>
              <a:t>(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Ανθολογί</a:t>
            </a:r>
            <a:r>
              <a:rPr lang="cs-CZ" altLang="cs-CZ" sz="1800" b="1" i="1" dirty="0">
                <a:latin typeface="Arial" panose="020B0604020202020204" pitchFamily="34" charset="0"/>
              </a:rPr>
              <a:t>α Τσέχων και Σλοβάκων ποιητών</a:t>
            </a:r>
            <a:r>
              <a:rPr lang="cs-CZ" altLang="cs-CZ" sz="1800" b="1" dirty="0">
                <a:latin typeface="Arial" panose="020B0604020202020204" pitchFamily="34" charset="0"/>
              </a:rPr>
              <a:t>, 1966)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Překlady </a:t>
            </a:r>
            <a:r>
              <a:rPr lang="cs-CZ" altLang="cs-CZ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Ritsosovy</a:t>
            </a:r>
            <a:r>
              <a:rPr lang="cs-CZ" altLang="cs-CZ" sz="1800" b="1" dirty="0">
                <a:solidFill>
                  <a:srgbClr val="C00000"/>
                </a:solidFill>
                <a:latin typeface="Arial" panose="020B0604020202020204" pitchFamily="34" charset="0"/>
              </a:rPr>
              <a:t> poezie do češtiny: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b="1" i="1" dirty="0">
                <a:latin typeface="Arial" panose="020B0604020202020204" pitchFamily="34" charset="0"/>
              </a:rPr>
              <a:t>Ostrava, 1962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b="1" i="1" dirty="0">
                <a:latin typeface="Arial" panose="020B0604020202020204" pitchFamily="34" charset="0"/>
              </a:rPr>
              <a:t>Bratislava je láska</a:t>
            </a:r>
            <a:r>
              <a:rPr lang="cs-CZ" altLang="cs-CZ" sz="1800" b="1" dirty="0">
                <a:latin typeface="Arial" panose="020B0604020202020204" pitchFamily="34" charset="0"/>
              </a:rPr>
              <a:t>, 1963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b="1" i="1" dirty="0">
                <a:latin typeface="Arial" panose="020B0604020202020204" pitchFamily="34" charset="0"/>
              </a:rPr>
              <a:t>Proměny nože</a:t>
            </a:r>
            <a:r>
              <a:rPr lang="cs-CZ" altLang="cs-CZ" sz="1800" b="1" dirty="0">
                <a:latin typeface="Arial" panose="020B0604020202020204" pitchFamily="34" charset="0"/>
              </a:rPr>
              <a:t>, 1963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altLang="cs-CZ" sz="1800" b="1" i="1" dirty="0">
                <a:latin typeface="Arial" panose="020B0604020202020204" pitchFamily="34" charset="0"/>
              </a:rPr>
              <a:t>Sonáta měsíčního svitu a menší básně</a:t>
            </a:r>
            <a:r>
              <a:rPr lang="cs-CZ" altLang="cs-CZ" sz="1800" b="1" dirty="0">
                <a:latin typeface="Arial" panose="020B0604020202020204" pitchFamily="34" charset="0"/>
              </a:rPr>
              <a:t>, 1976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cs-CZ" altLang="cs-CZ" sz="1800" dirty="0"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l-GR" sz="1800" dirty="0"/>
          </a:p>
        </p:txBody>
      </p:sp>
      <p:pic>
        <p:nvPicPr>
          <p:cNvPr id="5" name="Obrázek 4" descr="Obsah obrázku text, papírnictví / kancelářské potřeby, kniha, papír&#10;&#10;Popis byl vytvořen automaticky">
            <a:extLst>
              <a:ext uri="{FF2B5EF4-FFF2-40B4-BE49-F238E27FC236}">
                <a16:creationId xmlns:a16="http://schemas.microsoft.com/office/drawing/2014/main" id="{4F419A32-C52D-053E-1B15-B31C41C23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728" y="3395111"/>
            <a:ext cx="2336910" cy="3097764"/>
          </a:xfrm>
          <a:prstGeom prst="rect">
            <a:avLst/>
          </a:prstGeom>
        </p:spPr>
      </p:pic>
      <p:pic>
        <p:nvPicPr>
          <p:cNvPr id="7" name="Obrázek 6" descr="Obsah obrázku text, rukopis, Obal knihy, Písmo&#10;&#10;Popis byl vytvořen automaticky">
            <a:extLst>
              <a:ext uri="{FF2B5EF4-FFF2-40B4-BE49-F238E27FC236}">
                <a16:creationId xmlns:a16="http://schemas.microsoft.com/office/drawing/2014/main" id="{B4F699A5-3203-C6B9-288A-31AAC7F87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46" y="688589"/>
            <a:ext cx="1219783" cy="18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3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rgbClr val="FFFFFF"/>
                </a:solidFill>
              </a:rPr>
              <a:t>Znaky moderní poezie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7272" y="591344"/>
            <a:ext cx="7540174" cy="5585619"/>
          </a:xfrm>
        </p:spPr>
        <p:txBody>
          <a:bodyPr anchor="ctr"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Volný verš (x vázaná poezie)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Dramatický charakter (x lyrická poezie, persony)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Každodenní slovní zásoba (x poetismy)</a:t>
            </a:r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altLang="cs-CZ" dirty="0"/>
              <a:t>Alogické vazby (x konvenční kauzalita)</a:t>
            </a:r>
          </a:p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cs-CZ" altLang="cs-CZ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37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r>
              <a:rPr lang="el-GR" dirty="0"/>
              <a:t>Ε</a:t>
            </a:r>
            <a:r>
              <a:rPr lang="cs-CZ" dirty="0" err="1"/>
              <a:t>vropská</a:t>
            </a:r>
            <a:r>
              <a:rPr lang="cs-CZ" dirty="0"/>
              <a:t> literatura na počátku 20. st.</a:t>
            </a:r>
            <a:endParaRPr lang="el-G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9529"/>
            <a:ext cx="10515600" cy="4787434"/>
          </a:xfrm>
        </p:spPr>
        <p:txBody>
          <a:bodyPr>
            <a:normAutofit/>
          </a:bodyPr>
          <a:lstStyle/>
          <a:p>
            <a:r>
              <a:rPr lang="cs-CZ" sz="2200" b="1" u="sng" dirty="0"/>
              <a:t>Avantgarda</a:t>
            </a:r>
            <a:r>
              <a:rPr lang="cs-CZ" sz="2200" dirty="0"/>
              <a:t>: futurismus, dadaismus, surrealismus</a:t>
            </a:r>
          </a:p>
          <a:p>
            <a:endParaRPr lang="cs-CZ" sz="2200" dirty="0"/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200" b="1" dirty="0">
                <a:latin typeface="Calibri" panose="020F0502020204030204" pitchFamily="34" charset="0"/>
              </a:rPr>
              <a:t>- futuristický </a:t>
            </a:r>
            <a:r>
              <a:rPr lang="cs-CZ" altLang="cs-CZ" sz="2200" dirty="0">
                <a:latin typeface="Calibri" panose="020F0502020204030204" pitchFamily="34" charset="0"/>
              </a:rPr>
              <a:t>manifest – 1909 (F.T. </a:t>
            </a:r>
            <a:r>
              <a:rPr lang="cs-CZ" altLang="cs-CZ" sz="2200" dirty="0" err="1">
                <a:latin typeface="Calibri" panose="020F0502020204030204" pitchFamily="34" charset="0"/>
              </a:rPr>
              <a:t>Marinetti</a:t>
            </a:r>
            <a:r>
              <a:rPr lang="cs-CZ" altLang="cs-CZ" sz="2200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200" dirty="0">
                <a:latin typeface="Calibri" panose="020F0502020204030204" pitchFamily="34" charset="0"/>
              </a:rPr>
              <a:t>provádí obsahovou i syntaktickou destrukci věty: osvobozuje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200" dirty="0">
                <a:latin typeface="Calibri" panose="020F0502020204030204" pitchFamily="34" charset="0"/>
              </a:rPr>
              <a:t>slova od zavedených kontextů a ruší logická i syntaktická pravidla</a:t>
            </a:r>
          </a:p>
          <a:p>
            <a:pPr>
              <a:lnSpc>
                <a:spcPct val="100000"/>
              </a:lnSpc>
              <a:spcBef>
                <a:spcPts val="800"/>
              </a:spcBef>
              <a:buNone/>
            </a:pPr>
            <a:r>
              <a:rPr lang="cs-CZ" altLang="cs-CZ" sz="2200" dirty="0">
                <a:latin typeface="Calibri" panose="020F0502020204030204" pitchFamily="34" charset="0"/>
              </a:rPr>
              <a:t>- uvolňuje grafickou podobu verše, ruší interpunkci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200" dirty="0">
                <a:latin typeface="Calibri" panose="020F0502020204030204" pitchFamily="34" charset="0"/>
              </a:rPr>
              <a:t>rychlost a dynamika moderní doby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endParaRPr lang="cs-CZ" altLang="cs-CZ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200" b="1" dirty="0">
                <a:latin typeface="Calibri" panose="020F0502020204030204" pitchFamily="34" charset="0"/>
              </a:rPr>
              <a:t>dadaismus: </a:t>
            </a:r>
            <a:r>
              <a:rPr lang="cs-CZ" altLang="cs-CZ" sz="2200" dirty="0">
                <a:latin typeface="Calibri" panose="020F0502020204030204" pitchFamily="34" charset="0"/>
              </a:rPr>
              <a:t>zrušení jakékoli kauzality (nesmyslnost války )</a:t>
            </a: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endParaRPr lang="cs-CZ" altLang="cs-CZ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Tx/>
              <a:buChar char="-"/>
            </a:pPr>
            <a:r>
              <a:rPr lang="cs-CZ" altLang="cs-CZ" sz="2200" b="1" dirty="0">
                <a:latin typeface="Calibri" panose="020F0502020204030204" pitchFamily="34" charset="0"/>
              </a:rPr>
              <a:t>surrealismus</a:t>
            </a:r>
            <a:r>
              <a:rPr lang="cs-CZ" altLang="cs-CZ" sz="2200" dirty="0">
                <a:latin typeface="Calibri" panose="020F0502020204030204" pitchFamily="34" charset="0"/>
              </a:rPr>
              <a:t>: diktát nevědomí (automatické psaní, A. Breton)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64" y="475130"/>
            <a:ext cx="1896036" cy="27882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4706" y="3084124"/>
            <a:ext cx="2327238" cy="35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5973064" cy="936752"/>
          </a:xfrm>
        </p:spPr>
        <p:txBody>
          <a:bodyPr anchor="b">
            <a:normAutofit fontScale="90000"/>
          </a:bodyPr>
          <a:lstStyle/>
          <a:p>
            <a:r>
              <a:rPr lang="cs-CZ" sz="4000" dirty="0"/>
              <a:t>Moderní poezie v Řecku – Generace 30. let</a:t>
            </a:r>
            <a:endParaRPr lang="el-GR" sz="40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120" y="1860062"/>
            <a:ext cx="8412480" cy="4906498"/>
          </a:xfrm>
        </p:spPr>
        <p:txBody>
          <a:bodyPr anchor="t">
            <a:normAutofit fontScale="92500" lnSpcReduction="20000"/>
          </a:bodyPr>
          <a:lstStyle/>
          <a:p>
            <a:pPr marL="25200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altLang="cs-CZ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  Řecko není na modernismus a avantgardu připraveno předchozím vývojem (x ostatní evropské země – futurismus, dadaismus, surrealismus, česká poezie – poetismus). Generace 30. let d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 nepřipraveného řeckého literárního prostřední vnáší prvky modernismu a avantgardy – PŘEVRAT V ŘECKÉ POEZII</a:t>
            </a:r>
          </a:p>
          <a:p>
            <a:pPr>
              <a:spcBef>
                <a:spcPts val="800"/>
              </a:spcBef>
              <a:buNone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spcBef>
                <a:spcPts val="800"/>
              </a:spcBef>
              <a:buNone/>
            </a:pPr>
            <a:endParaRPr lang="cs-CZ" altLang="cs-CZ" sz="2400" dirty="0">
              <a:latin typeface="Arial" panose="020B0604020202020204" pitchFamily="34" charset="0"/>
              <a:cs typeface="Arial Unicode MS" pitchFamily="34" charset="-128"/>
            </a:endParaRPr>
          </a:p>
          <a:p>
            <a:pPr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1931 –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Seferis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: </a:t>
            </a:r>
            <a:r>
              <a:rPr lang="cs-CZ" altLang="cs-CZ" sz="2400" i="1" dirty="0" err="1">
                <a:latin typeface="Arial" panose="020B0604020202020204" pitchFamily="34" charset="0"/>
                <a:cs typeface="Arial Unicode MS" pitchFamily="34" charset="-128"/>
              </a:rPr>
              <a:t>Strofi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4" charset="-128"/>
              </a:rPr>
              <a:t>,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 </a:t>
            </a:r>
          </a:p>
          <a:p>
            <a:pPr>
              <a:spcBef>
                <a:spcPts val="800"/>
              </a:spcBef>
              <a:buNone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1931 –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Randos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: 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4" charset="-128"/>
              </a:rPr>
              <a:t>Básně</a:t>
            </a:r>
          </a:p>
          <a:p>
            <a:pPr>
              <a:spcBef>
                <a:spcPts val="80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1935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 – </a:t>
            </a:r>
            <a:r>
              <a:rPr lang="cs-CZ" altLang="cs-CZ" sz="2400" b="1" dirty="0" err="1">
                <a:latin typeface="Arial" panose="020B0604020202020204" pitchFamily="34" charset="0"/>
                <a:cs typeface="Arial Unicode MS" pitchFamily="34" charset="-128"/>
              </a:rPr>
              <a:t>Seferis</a:t>
            </a: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: </a:t>
            </a:r>
            <a:r>
              <a:rPr lang="cs-CZ" altLang="cs-CZ" sz="2400" b="1" i="1" dirty="0" err="1">
                <a:latin typeface="Arial" panose="020B0604020202020204" pitchFamily="34" charset="0"/>
                <a:cs typeface="Arial Unicode MS" pitchFamily="34" charset="-128"/>
              </a:rPr>
              <a:t>Mythistorima</a:t>
            </a: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 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(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4" charset="-128"/>
              </a:rPr>
              <a:t>Mytická historie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, volný verš)</a:t>
            </a:r>
          </a:p>
          <a:p>
            <a:pPr>
              <a:spcBef>
                <a:spcPts val="80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1935 – </a:t>
            </a:r>
            <a:r>
              <a:rPr lang="cs-CZ" altLang="cs-CZ" sz="2400" b="1" dirty="0" err="1">
                <a:latin typeface="Arial" panose="020B0604020202020204" pitchFamily="34" charset="0"/>
                <a:cs typeface="Arial Unicode MS" pitchFamily="34" charset="-128"/>
              </a:rPr>
              <a:t>Elytis</a:t>
            </a: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 – první básně 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v čas. </a:t>
            </a:r>
            <a:r>
              <a:rPr lang="cs-CZ" altLang="cs-CZ" sz="2400" i="1" dirty="0">
                <a:latin typeface="Arial" panose="020B0604020202020204" pitchFamily="34" charset="0"/>
                <a:cs typeface="Arial Unicode MS" pitchFamily="34" charset="-128"/>
              </a:rPr>
              <a:t>Nová literatura</a:t>
            </a:r>
          </a:p>
          <a:p>
            <a:pPr>
              <a:spcBef>
                <a:spcPts val="80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1935 – </a:t>
            </a:r>
            <a:r>
              <a:rPr lang="cs-CZ" altLang="cs-CZ" sz="2400" b="1" dirty="0" err="1">
                <a:latin typeface="Arial" panose="020B0604020202020204" pitchFamily="34" charset="0"/>
                <a:cs typeface="Arial Unicode MS" pitchFamily="34" charset="-128"/>
              </a:rPr>
              <a:t>Embirikos</a:t>
            </a:r>
            <a:r>
              <a:rPr lang="cs-CZ" altLang="cs-CZ" sz="2400" b="1" dirty="0">
                <a:latin typeface="Arial" panose="020B0604020202020204" pitchFamily="34" charset="0"/>
                <a:cs typeface="Arial Unicode MS" pitchFamily="34" charset="-128"/>
              </a:rPr>
              <a:t> – přednáška o surrealismu, sb. </a:t>
            </a:r>
            <a:r>
              <a:rPr lang="cs-CZ" altLang="cs-CZ" sz="2400" b="1" i="1" dirty="0">
                <a:latin typeface="Arial" panose="020B0604020202020204" pitchFamily="34" charset="0"/>
                <a:cs typeface="Arial Unicode MS" pitchFamily="34" charset="-128"/>
              </a:rPr>
              <a:t>Vysoká pec</a:t>
            </a:r>
          </a:p>
          <a:p>
            <a:pPr>
              <a:spcBef>
                <a:spcPts val="800"/>
              </a:spcBef>
              <a:buFontTx/>
              <a:buChar char="-"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Hlavní představitelé řeckého modernismu: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Seferis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,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Elytis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,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Ritsos</a:t>
            </a:r>
            <a:endParaRPr lang="cs-CZ" altLang="cs-CZ" sz="2400" dirty="0">
              <a:latin typeface="Arial" panose="020B0604020202020204" pitchFamily="34" charset="0"/>
              <a:cs typeface="Arial Unicode MS" pitchFamily="34" charset="-128"/>
            </a:endParaRPr>
          </a:p>
          <a:p>
            <a:pPr>
              <a:spcBef>
                <a:spcPts val="800"/>
              </a:spcBef>
              <a:buFontTx/>
              <a:buChar char="-"/>
            </a:pP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Hlavní představitelé řecké avantgardy: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Randos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,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Embirikos</a:t>
            </a:r>
            <a:r>
              <a:rPr lang="cs-CZ" altLang="cs-CZ" sz="2400" dirty="0">
                <a:latin typeface="Arial" panose="020B0604020202020204" pitchFamily="34" charset="0"/>
                <a:cs typeface="Arial Unicode MS" pitchFamily="34" charset="-128"/>
              </a:rPr>
              <a:t>, </a:t>
            </a:r>
            <a:r>
              <a:rPr lang="cs-CZ" altLang="cs-CZ" sz="2400" dirty="0" err="1">
                <a:latin typeface="Arial" panose="020B0604020202020204" pitchFamily="34" charset="0"/>
                <a:cs typeface="Arial Unicode MS" pitchFamily="34" charset="-128"/>
              </a:rPr>
              <a:t>Engonopulos</a:t>
            </a:r>
            <a:endParaRPr lang="cs-CZ" altLang="cs-CZ" sz="2400" dirty="0">
              <a:latin typeface="Arial" panose="020B0604020202020204" pitchFamily="34" charset="0"/>
              <a:cs typeface="Arial Unicode MS" pitchFamily="34" charset="-128"/>
            </a:endParaRPr>
          </a:p>
          <a:p>
            <a:endParaRPr lang="el-GR" sz="1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554720" y="721360"/>
            <a:ext cx="3705644" cy="5108448"/>
            <a:chOff x="3742" y="985"/>
            <a:chExt cx="1405" cy="19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985"/>
              <a:ext cx="1405" cy="1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742" y="985"/>
              <a:ext cx="1405" cy="1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cs-CZ" altLang="cs-CZ"/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35C53081-95C8-B1A4-BAC8-5C4307B15058}"/>
              </a:ext>
            </a:extLst>
          </p:cNvPr>
          <p:cNvSpPr txBox="1"/>
          <p:nvPr/>
        </p:nvSpPr>
        <p:spPr>
          <a:xfrm>
            <a:off x="9761415" y="595197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N. </a:t>
            </a:r>
            <a:r>
              <a:rPr lang="cs-CZ" dirty="0" err="1"/>
              <a:t>Engonopulos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263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2E623F-416C-4821-AFA1-D3608AD54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6CE350-8F9B-443F-BAF4-962D06079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6F2918-AF92-47A7-952A-4CDCDD59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Georgios </a:t>
            </a:r>
            <a:r>
              <a:rPr lang="cs-CZ" sz="3600" b="1" dirty="0" err="1">
                <a:solidFill>
                  <a:schemeClr val="accent1">
                    <a:lumMod val="75000"/>
                  </a:schemeClr>
                </a:solidFill>
              </a:rPr>
              <a:t>Seferis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 (1900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</a:rPr>
              <a:t>-1971</a:t>
            </a: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487AA8-011F-4148-9695-F6A823502DF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52574"/>
            <a:ext cx="7309298" cy="46754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básník a diplomat, nositel Nobelovy ceny (1963)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generace 30. let (modernismus a avantgarda </a:t>
            </a:r>
          </a:p>
          <a:p>
            <a:pPr marL="72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/>
              <a:t>   v řecké literatuře)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mytická metoda (odkazy ant. literaturu, mytologii, „tradiční“ Odysseus)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 volný verš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i="1" dirty="0"/>
              <a:t>Obrat</a:t>
            </a:r>
            <a:r>
              <a:rPr lang="cs-CZ" sz="2400" dirty="0"/>
              <a:t> (</a:t>
            </a:r>
            <a:r>
              <a:rPr lang="el-GR" sz="2400" i="1" dirty="0"/>
              <a:t>Στροφή</a:t>
            </a:r>
            <a:r>
              <a:rPr lang="el-GR" sz="2400" dirty="0"/>
              <a:t>, </a:t>
            </a:r>
            <a:r>
              <a:rPr lang="cs-CZ" sz="2400" dirty="0"/>
              <a:t>1931)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i="1" dirty="0"/>
              <a:t>Mytická historie </a:t>
            </a:r>
            <a:r>
              <a:rPr lang="cs-CZ" sz="2400" dirty="0"/>
              <a:t>(</a:t>
            </a:r>
            <a:r>
              <a:rPr lang="el-GR" sz="2400" i="1" dirty="0"/>
              <a:t>Μυθιστόρημα</a:t>
            </a:r>
            <a:r>
              <a:rPr lang="el-GR" sz="2400" dirty="0"/>
              <a:t>, </a:t>
            </a:r>
            <a:r>
              <a:rPr lang="cs-CZ" sz="2400" dirty="0"/>
              <a:t>1935)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i="1" dirty="0"/>
              <a:t>Palubní deník II </a:t>
            </a:r>
            <a:r>
              <a:rPr lang="cs-CZ" sz="2400" dirty="0"/>
              <a:t>(</a:t>
            </a:r>
            <a:r>
              <a:rPr lang="el-GR" sz="2400" i="1" dirty="0"/>
              <a:t>Ημερολόγιο Καταστρώματος Β</a:t>
            </a:r>
            <a:r>
              <a:rPr lang="el-GR" sz="2400" dirty="0"/>
              <a:t>΄, </a:t>
            </a:r>
            <a:r>
              <a:rPr lang="cs-CZ" sz="2400" dirty="0"/>
              <a:t>1944)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i="1" dirty="0"/>
              <a:t>Básně</a:t>
            </a:r>
            <a:r>
              <a:rPr lang="cs-CZ" sz="2400" dirty="0"/>
              <a:t> (2011)</a:t>
            </a:r>
            <a:r>
              <a:rPr lang="el-GR" sz="2400" dirty="0"/>
              <a:t> – </a:t>
            </a:r>
            <a:r>
              <a:rPr lang="cs-CZ" sz="2400" dirty="0"/>
              <a:t>překlad celého básnického díla</a:t>
            </a:r>
          </a:p>
        </p:txBody>
      </p:sp>
      <p:pic>
        <p:nvPicPr>
          <p:cNvPr id="7" name="Obrázek 6" descr="Obsah obrázku text, osoba, kniha, interiér&#10;&#10;Popis byl vytvořen automaticky">
            <a:extLst>
              <a:ext uri="{FF2B5EF4-FFF2-40B4-BE49-F238E27FC236}">
                <a16:creationId xmlns:a16="http://schemas.microsoft.com/office/drawing/2014/main" id="{F4E4B646-DD96-42A2-A1BA-A64EE950B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r="2851"/>
          <a:stretch/>
        </p:blipFill>
        <p:spPr>
          <a:xfrm>
            <a:off x="7770682" y="720000"/>
            <a:ext cx="3328970" cy="2640218"/>
          </a:xfrm>
          <a:prstGeom prst="rect">
            <a:avLst/>
          </a:prstGeom>
          <a:noFill/>
        </p:spPr>
      </p:pic>
      <p:pic>
        <p:nvPicPr>
          <p:cNvPr id="8" name="Obrázek 7" descr="Obsah obrázku text, papírnictví / kancelářské potřeby, obálka, dopis&#10;&#10;Popis byl vytvořen automaticky">
            <a:extLst>
              <a:ext uri="{FF2B5EF4-FFF2-40B4-BE49-F238E27FC236}">
                <a16:creationId xmlns:a16="http://schemas.microsoft.com/office/drawing/2014/main" id="{E8185407-85F4-05E6-7CD3-627F3CE60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30" y="3594279"/>
            <a:ext cx="2253075" cy="31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3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"/>
          <p:cNvSpPr txBox="1">
            <a:spLocks noChangeArrowheads="1"/>
          </p:cNvSpPr>
          <p:nvPr/>
        </p:nvSpPr>
        <p:spPr bwMode="auto">
          <a:xfrm>
            <a:off x="326572" y="646939"/>
            <a:ext cx="7141028" cy="55435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 anchorCtr="1">
            <a:normAutofit/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7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cs typeface="+mn-cs"/>
              </a:rPr>
              <a:t>Seferisův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  <a:t>Odysseus 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cs typeface="+mn-cs"/>
              </a:rPr>
              <a:t>básni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Na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jeden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cizí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verš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Πάνω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σε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έν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αν ξένο στίχο)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  <a:t> vychází ze starého motivu touhy po domově:</a:t>
            </a:r>
            <a:b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</a:br>
            <a:endParaRPr lang="cs-CZ" altLang="cs-CZ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</a:pPr>
            <a:endParaRPr lang="cs-CZ" altLang="cs-CZ" sz="24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A zjevuje se přede mnou znovu a znovu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stín Odysseův, s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očima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zrudlýma</a:t>
            </a:r>
            <a:r>
              <a:rPr lang="cs-CZ" altLang="cs-CZ" sz="24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cs typeface="+mn-cs"/>
              </a:rPr>
              <a:t>solí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 mořských vln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i nenasytnou touhou znovu spatřit kouř,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který stoupá z krbu jeho domu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altLang="cs-CZ" sz="2400" i="1" dirty="0">
                <a:solidFill>
                  <a:schemeClr val="tx1"/>
                </a:solidFill>
                <a:latin typeface="+mn-lt"/>
                <a:cs typeface="+mn-cs"/>
              </a:rPr>
              <a:t>i svého psa, který zestárl čekaje u dveří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Tx/>
            </a:pPr>
            <a:br>
              <a:rPr lang="en-US" altLang="cs-CZ" sz="2200" dirty="0">
                <a:solidFill>
                  <a:schemeClr val="tx1"/>
                </a:solidFill>
                <a:latin typeface="+mn-lt"/>
                <a:cs typeface="+mn-cs"/>
              </a:rPr>
            </a:br>
            <a:endParaRPr lang="en-US" altLang="cs-CZ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" name="Obrázek 2" descr="Obsah obrázku text, hráč, černá, staré&#10;&#10;Popis byl vytvořen automaticky">
            <a:extLst>
              <a:ext uri="{FF2B5EF4-FFF2-40B4-BE49-F238E27FC236}">
                <a16:creationId xmlns:a16="http://schemas.microsoft.com/office/drawing/2014/main" id="{1745870A-F00B-3EFD-6906-DF20A735A7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18356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63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C00D3C-E459-4EE0-9AB1-181264502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613361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i="1" dirty="0"/>
              <a:t>Homér a moderní poezie</a:t>
            </a:r>
            <a:r>
              <a:rPr lang="cs-CZ" dirty="0"/>
              <a:t>. Ústav klasických studií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8908C9-C189-4C72-8016-5B269CF27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472585-9FAF-D920-F778-62966F5C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0"/>
            <a:ext cx="7643684" cy="71459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F5D92E7-8766-680E-E267-DAF164571064}"/>
              </a:ext>
            </a:extLst>
          </p:cNvPr>
          <p:cNvSpPr txBox="1"/>
          <p:nvPr/>
        </p:nvSpPr>
        <p:spPr>
          <a:xfrm>
            <a:off x="4874478" y="6234104"/>
            <a:ext cx="9527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J. 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Seferis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Básně (Obrat)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přel. R. Dostálová, V. Hladký, J. Pelán, </a:t>
            </a:r>
          </a:p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Červený Kostelec, 2012.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400" b="0" i="0" dirty="0">
              <a:effectLst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961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2074</Words>
  <Application>Microsoft Office PowerPoint</Application>
  <PresentationFormat>Širokoúhlá obrazovka</PresentationFormat>
  <Paragraphs>287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Motiv Office</vt:lpstr>
      <vt:lpstr>Generace 30. let - poezie</vt:lpstr>
      <vt:lpstr>Generace 20. let</vt:lpstr>
      <vt:lpstr>Μοdernismus</vt:lpstr>
      <vt:lpstr>Znaky moderní poezie</vt:lpstr>
      <vt:lpstr>Εvropská literatura na počátku 20. st.</vt:lpstr>
      <vt:lpstr>Moderní poezie v Řecku – Generace 30. let</vt:lpstr>
      <vt:lpstr>Georgios Seferis (1900-1971)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Odysseas Elytis (1911 - 1996) </vt:lpstr>
      <vt:lpstr>Η ώρα ξεχάστηκε</vt:lpstr>
      <vt:lpstr>Prezentace aplikace PowerPoint</vt:lpstr>
      <vt:lpstr>Hrdinský žalozpěv za podporučíka padlého v Albánii Άσμα ηρωικό και πένθιμο για το χαμένο ανθυπολοχαγό της Αλβανίας (1945) </vt:lpstr>
      <vt:lpstr>Prezentace aplikace PowerPoint</vt:lpstr>
      <vt:lpstr> Το Άξιον Εστί (Hodno jest, 1959) </vt:lpstr>
      <vt:lpstr>ΕΠΙΤΑΦΙΟΣ  ΘΡΗΝΟΣ https://www.youtube.com/watch?v=UW3FaEzmnkI </vt:lpstr>
      <vt:lpstr>Γένεσις (Genesis)</vt:lpstr>
      <vt:lpstr>Πάθη (Pašije)</vt:lpstr>
      <vt:lpstr>Jannis Ritsos (1909 - 1990) </vt:lpstr>
      <vt:lpstr>Prezentace aplikace PowerPoint</vt:lpstr>
      <vt:lpstr>Žalozpěv (Επιτάφιος, 1936)</vt:lpstr>
      <vt:lpstr> Ρωμιοσύνη  (1954, Řekové/Řecký národ) </vt:lpstr>
      <vt:lpstr>Πέτρινος χρόνος (Kamenný čas, 1957)</vt:lpstr>
      <vt:lpstr> Dramatické monology </vt:lpstr>
      <vt:lpstr> Dramatické monology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Nicole</dc:creator>
  <cp:lastModifiedBy>Nicole Sumelidu</cp:lastModifiedBy>
  <cp:revision>5</cp:revision>
  <dcterms:created xsi:type="dcterms:W3CDTF">2023-05-16T05:39:42Z</dcterms:created>
  <dcterms:modified xsi:type="dcterms:W3CDTF">2023-05-17T10:04:20Z</dcterms:modified>
</cp:coreProperties>
</file>