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534" r:id="rId3"/>
    <p:sldId id="537" r:id="rId4"/>
    <p:sldId id="542" r:id="rId5"/>
    <p:sldId id="369" r:id="rId6"/>
    <p:sldId id="370" r:id="rId7"/>
    <p:sldId id="372" r:id="rId8"/>
    <p:sldId id="565" r:id="rId9"/>
    <p:sldId id="373" r:id="rId10"/>
    <p:sldId id="381" r:id="rId11"/>
    <p:sldId id="389" r:id="rId12"/>
    <p:sldId id="571" r:id="rId13"/>
    <p:sldId id="545" r:id="rId14"/>
    <p:sldId id="393" r:id="rId15"/>
    <p:sldId id="518" r:id="rId16"/>
    <p:sldId id="573" r:id="rId17"/>
    <p:sldId id="572" r:id="rId18"/>
    <p:sldId id="574" r:id="rId19"/>
    <p:sldId id="575" r:id="rId20"/>
    <p:sldId id="576" r:id="rId21"/>
    <p:sldId id="578" r:id="rId22"/>
    <p:sldId id="519" r:id="rId23"/>
    <p:sldId id="520" r:id="rId24"/>
    <p:sldId id="549" r:id="rId25"/>
    <p:sldId id="551" r:id="rId26"/>
    <p:sldId id="556" r:id="rId27"/>
    <p:sldId id="274" r:id="rId28"/>
    <p:sldId id="560" r:id="rId29"/>
    <p:sldId id="563" r:id="rId30"/>
    <p:sldId id="577" r:id="rId31"/>
    <p:sldId id="581" r:id="rId32"/>
    <p:sldId id="583" r:id="rId33"/>
    <p:sldId id="582" r:id="rId34"/>
    <p:sldId id="566" r:id="rId35"/>
    <p:sldId id="567" r:id="rId36"/>
    <p:sldId id="580" r:id="rId37"/>
    <p:sldId id="568" r:id="rId38"/>
    <p:sldId id="584" r:id="rId39"/>
    <p:sldId id="569" r:id="rId40"/>
    <p:sldId id="585" r:id="rId41"/>
    <p:sldId id="570" r:id="rId42"/>
    <p:sldId id="579" r:id="rId43"/>
    <p:sldId id="586" r:id="rId44"/>
    <p:sldId id="564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9:33.49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1 182 24575,'0'0'0,"0"-4"0,5-2 0,16 0 0,10 2 0,10 1 0,6 1 0,10 1 0,-4 0 0,1 1 0,-6 0 0,-6 1 0,-6-11 0,-5-1 0,-3 1 0,3 1 0,-1 3 0,5 2 0,4 2 0,10 1 0,8 1 0,13 0 0,7 1 0,3-1 0,1 0 0,11 1 0,-6-1 0,-1 0 0,2 0 0,9 0 0,3 0 0,3 0 0,-3 0 0,-5 0 0,-10 0 0,-10 0 0,-4 0 0,-6 0 0,0-5 0,-3 0 0,2-1 0,3 2 0,3 1 0,4 1 0,-4 1 0,7 1 0,1-6 0,7 1 0,10-5 0,0-4 0,0 0 0,-10 3 0,2 3 0,-4 2 0,-1 3 0,-7 2 0,-12 0 0,-10 2 0,-6-1 0,-12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7:49:46.39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584.55859"/>
      <inkml:brushProperty name="anchorY" value="-3166.86108"/>
      <inkml:brushProperty name="scaleFactor" value="0.5"/>
    </inkml:brush>
  </inkml:definitions>
  <inkml:trace contextRef="#ctx0" brushRef="#br0">1 260 24575,'0'0'0,"0"-5"0,5-1 0,6 1 0,4 0 0,15 2 0,4 1 0,12 1 0,-1 0 0,9 1 0,1 0 0,1-9 0,4-2 0,5 1 0,0-4 0,-8 3 0,-8 2 0,-8 2 0,-7 3 0,-4 2 0,-3 1 0,-3 1 0,1 1 0,-1-1 0,0 1 0,6-1 0,10 1 0,11-1 0,0 0 0,2 0 0,-5 0 0,5 0 0,-6 0 0,6 0 0,0 0 0,-5 0 0,0 0 0,0 0 0,5 0 0,7 0 0,0 0 0,0 0 0,-2 5 0,-2 0 0,9 5 0,-6 0 0,3-2 0,3-1 0,-6-3 0,-3-1 0,-3-2 0,-7-1 0,0 0 0,-6 0 0,-4-1 0,1 1 0,2-1 0,3 1 0,-2 0 0,8 0 0,-3 0 0,-3 0 0,5 0 0,2 0 0,1 0 0,2 0 0,5 0 0,-4 0 0,-1 0 0,-6 0 0,-6 0 0,-5 0 0,0 0 0,-2 0 0,3 0 0,-1 0 0,-2 0 0,-2 0 0,-2 0 0,-2 0 0,5-5 0,-1 0 0,15-1 0,4 2 0,15-4 0,7 0 0,-1 2 0,3 1 0,1 2 0,-9 1 0,0 2 0,-10-1 0,-3 1 0,2 1 0,-6-1 0,-6 0 0,-5-4 0,-5-2 0,-4 1 0,-2 1 0,-2 1 0,0 1 0,-1 1 0,11 1 0,6 0 0,10-6 0,3 1 0,9 0 0,4 1 0,5 1 0,-3 1 0,8 1 0,6 0 0,1 1 0,0 1 0,0-1 0,3 0 0,-7 0 0,-6 0 0,-8 0 0,-6 0 0,-9 0 0,1 0 0,-1 0 0,0 0 0,5 0 0,1 0 0,-1 0 0,5 0 0,4 0 0,-1-5 0,-2 0 0,-3-5 0,2 0 0,-6 2 0,-2 1 0,-8 3 0,-5 2 0,-6 0 0,-4 2 0,-3 0 0,-2 1 0,5-1 0,0 0 0,9 1 0,1-1 0,-1 0 0,-3 0 0,7 0 0,-2 0 0,2 0 0,-3 0 0,8 0 0,1 0 0,7 0 0,7 0 0,5 0 0,5 0 0,-3 0 0,2 0 0,1 0 0,-9 0 0,-5 0 0,-9 0 0,-8 0 0,-7 0 0,-5 0 0,7 0 0,-2 0 0,5 0 0,3 0 0,8 0 0,8 0 0,7 0 0,-5 0 0,3 0 0,3 0 0,-3 0 0,3 0 0,2 0 0,-7 0 0,1 0 0,-8 0 0,-3 0 0,3 0 0,9 0 0,22 0 0,14 0 0,9 0 0,-1 0 0,-11-5 0,-12 0 0,-7 0 0,-14-5 0,-13 2 0,-10 0 0,2 3 0,-4 1 0,12 2 0,12 1 0,19 1 0,0 0 0,-7 0 0,-12 1 0,-11-1 0,-12 0 0,-7 1 0,-5-1 0,-3 0 0,4 0 0,-1 0 0,6 0 0,5 0 0,14 0 0,20 0 0,24 0 0,15 5 0,21 0 0,8 6 0,-3-2 0,-11 0 0,-14-3 0,-23-2 0,-26-2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11:23:25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03:15.0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1268 667 24575,'0'21'0,"0"-21"0,0-7 0,0-47 0,-2 1 0,-14-80 0,11 99 0,0-56 0,4 58 0,-2 0 0,-6-35 0,2 30 0,2-1 0,-1-73 0,7 978 0,-1-863 0,0 1 0,0 0 0,0 0 0,-1-1 0,0 1 0,0 0 0,0-1 0,-1 1 0,1-1 0,-1 1 0,-5 7 0,6-10 0,-1 0 0,0-1 0,1 1 0,-1 0 0,0-1 0,0 0 0,0 1 0,0-1 0,0 0 0,0 0 0,0 0 0,-1 0 0,1 0 0,0 0 0,-1-1 0,1 1 0,0-1 0,-1 0 0,1 0 0,0 0 0,-1 0 0,1 0 0,-1 0 0,1 0 0,-4-2 0,-10-2 0,0-2 0,0 1 0,0-2 0,1 0 0,0-1 0,1-1 0,-24-18 0,13 10 0,-30-16 0,45 29 0,1 0 0,-1 1 0,0 0 0,0 1 0,0 0 0,0 0 0,-11 1 0,-76 2 0,49 0 0,-55-2 0,-76 4 0,170-2 0,1 1 0,0 0 0,0 0 0,0 1 0,0 0 0,0 0 0,-8 5 0,-51 35 0,8-4 0,37-28-227,-1-1-1,1 0 1,-2-2-1,1-1 1,-30 6-1,28-9-6598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6:03:16.3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8E6CB-CB9E-44E1-9CBE-17A80AA47D9C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4B08-EBAE-4E37-8696-66E8913FC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34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0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755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4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275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1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6535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2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7828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2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2304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4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9077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8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1076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0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363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1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56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6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436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230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9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5923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9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8463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0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9802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9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395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7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021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150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CA7AD-6216-69DB-7E47-0DE0374AC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42318D-47A1-1DAF-9CB4-6312A6BFA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0266E9-D452-B0CB-A79B-FFBDA25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2DD-9128-408A-8050-41A83D555B3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E25366-EA64-8E70-B89B-B1A574A9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1318C8-95AE-B0D1-B8F6-22590092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9290-52A6-4F37-9F65-50163A70F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86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18B74-74C3-0B8F-FE52-7A160537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CBD933-DD72-4D05-92DC-76FE508B3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6077D3-AB9F-1A2E-2453-A0F44ACB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2DD-9128-408A-8050-41A83D555B3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EB5919-5320-8266-F62E-324B928A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881038-6F65-A6FF-7ABC-778108DD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9290-52A6-4F37-9F65-50163A70F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38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D8E324A-43A7-0CCF-89C9-D84F881DF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D08C61-E748-2E7B-AF11-51F1881EA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7B83F3-3FE6-CD59-269E-38563E09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2DD-9128-408A-8050-41A83D555B3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A89A50-6DD8-006E-CF08-F3655BC4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7105ED-8DA0-D1B5-FB6C-8C492585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9290-52A6-4F37-9F65-50163A70F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75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50A571-77FA-3F1D-46D1-6B77942B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77171C-064E-1BA1-E5AE-CF0759C8B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2424A8-1DEC-52AB-2926-D5B0E6DC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2DD-9128-408A-8050-41A83D555B3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B6E132-04F0-9197-3083-7F73ED28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75770-63F7-F209-08E6-2C4023B5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9290-52A6-4F37-9F65-50163A70F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64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5DB00-32C8-2079-953B-D1B333BDA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C7EDF8-E1AA-27C2-2CA6-D614683EE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D371D3-73D7-5AC7-BA62-29D324D6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2DD-9128-408A-8050-41A83D555B3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AB4461-CD97-35AE-6292-63804371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656FC-F979-7687-C180-B1C7F777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9290-52A6-4F37-9F65-50163A70F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39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EACB8-26DB-2982-13B1-71D7DE07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722133-773E-5E36-5473-3EF3BF506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C1CCA6-6F38-B79E-9958-112854341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D76376-1CB2-7491-1BE7-48FE750C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2DD-9128-408A-8050-41A83D555B3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6C7A42-2939-BAAE-D91A-F32724AA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0919D0-62EE-7960-A037-C7E032FF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9290-52A6-4F37-9F65-50163A70F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2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8BA6A0-8E28-B4FA-0A7B-518172E2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7C1EED-F56E-57DE-5849-702A9CF57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B0E9FE-7081-1835-F25D-5D9049A3B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D1A2257-1792-7287-24B0-E3DACB00E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3518B65-4CA5-8090-2649-A5F848184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B39E6F1-93A2-70CB-CE93-E59D7C68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2DD-9128-408A-8050-41A83D555B3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A6E07F1-3A68-D13B-05D2-262F55AC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BCC3EC-6D42-1374-F84F-487A431C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9290-52A6-4F37-9F65-50163A70F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03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F0F07-514D-F22C-434F-AB5FE306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39DC46-7C4B-6DF5-6787-B63F45C2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2DD-9128-408A-8050-41A83D555B3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2ED63D-1865-7086-CD7A-7CFFB08C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6A4A01-C28A-59A2-C712-DDF907AA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9290-52A6-4F37-9F65-50163A70F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81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3D1FD1-59C0-B29D-49DF-0513DEA1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2DD-9128-408A-8050-41A83D555B3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AEFED-0B18-12AA-1FC4-46522951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4FE980-BC91-14F0-07DF-3F4D832C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9290-52A6-4F37-9F65-50163A70F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95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EACFA9-1007-37BF-FCE5-B43F486A9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170C54-C8CE-B07E-E971-ED114524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ABC3E95-BEEC-502E-4888-0612512EF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9C5EC1-2E7F-3D12-CD3D-C4EA9319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2DD-9128-408A-8050-41A83D555B3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6A89AE-39DB-58A3-6650-64DA5ECDE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9BDCBB-FA39-05AD-EAB4-30942B4E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9290-52A6-4F37-9F65-50163A70F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00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61A54-2CF3-C1E1-6934-7CE1E47A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3FEE681-C76F-58D2-6D12-050AFDA14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3D1C46-28FB-C208-355E-7BC272E98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52C7B2-86B8-3457-598F-A3BC5439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2DD-9128-408A-8050-41A83D555B3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C37DCB-CE2D-E1D8-99C1-B65C898D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20C1C0-8B89-872B-EBB2-93AB6B558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79290-52A6-4F37-9F65-50163A70F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26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F39DBED-3BCE-22EB-7759-50576010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0C58B0-6D80-CDD7-1891-4C1580671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E505F5-42AE-2FD8-0B80-71AA2CD5B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362DD-9128-408A-8050-41A83D555B36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7A884D-8CDC-986F-FAFE-53CD960CB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2CE89A-1073-A306-4ADE-89FDC028C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79290-52A6-4F37-9F65-50163A70FE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70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Biblioth%C3%A8que_nationale_de_France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Biblioth%C3%A8que_nationale_de_France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Biblioth%C3%A8que_nationale_de_France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1.png"/><Relationship Id="rId5" Type="http://schemas.openxmlformats.org/officeDocument/2006/relationships/customXml" Target="../ink/ink2.xml"/><Relationship Id="rId4" Type="http://schemas.openxmlformats.org/officeDocument/2006/relationships/image" Target="../media/image4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Biblioth%C3%A8que_nationale_de_France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Biblioth%C3%A8que_nationale_de_France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customXml" Target="../ink/ink3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5" Type="http://schemas.openxmlformats.org/officeDocument/2006/relationships/customXml" Target="../ink/ink5.xml"/><Relationship Id="rId4" Type="http://schemas.openxmlformats.org/officeDocument/2006/relationships/image" Target="../media/image4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DE374-C91A-F2F1-048F-68193A268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cs-CZ" dirty="0"/>
              <a:t>MED 11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84F201-51FD-969D-9B45-EE331F629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/>
              <a:t>ROMANTISMUS</a:t>
            </a:r>
          </a:p>
          <a:p>
            <a:r>
              <a:rPr lang="el-GR" dirty="0"/>
              <a:t>23. </a:t>
            </a:r>
            <a:r>
              <a:rPr lang="cs-CZ"/>
              <a:t>dubna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79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73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85608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5400" b="1" i="1"/>
              <a:t>Dialog - Διάλογος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66204" rIns="91440" bIns="45720" rtlCol="0">
            <a:normAutofit/>
          </a:bodyPr>
          <a:lstStyle/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rozhovor Básníka, Přítele a Nejučenějšího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satirická próza namířená proti zastáncům archaizující řečtiny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obhajoba mluvené podoby jazyka (ovšem kultivované) jako vyjadřovacího prostředku pro nový řecký stát a pro novořeckou literaturu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vzorem Dante: 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>
                <a:cs typeface="Times New Roman" panose="02020603050405020304" pitchFamily="18" charset="0"/>
              </a:rPr>
              <a:t> Dante se na práci na </a:t>
            </a:r>
            <a:r>
              <a:rPr lang="cs-CZ" altLang="cs-CZ" sz="2200" i="1" dirty="0">
                <a:cs typeface="Times New Roman" panose="02020603050405020304" pitchFamily="18" charset="0"/>
              </a:rPr>
              <a:t>Božské komedii</a:t>
            </a:r>
            <a:r>
              <a:rPr lang="cs-CZ" altLang="cs-CZ" sz="2200" dirty="0">
                <a:cs typeface="Times New Roman" panose="02020603050405020304" pitchFamily="18" charset="0"/>
              </a:rPr>
              <a:t> pečlivě připravoval, a to po stránce umělecké (stylistické) i filologické (jazykové). V pojednání </a:t>
            </a:r>
            <a:r>
              <a:rPr lang="cs-CZ" altLang="cs-CZ" sz="2200" b="1" i="1" dirty="0">
                <a:cs typeface="Times New Roman" panose="02020603050405020304" pitchFamily="18" charset="0"/>
              </a:rPr>
              <a:t>O rodném jazyce</a:t>
            </a:r>
            <a:r>
              <a:rPr lang="cs-CZ" altLang="cs-CZ" sz="2200" dirty="0">
                <a:cs typeface="Times New Roman" panose="02020603050405020304" pitchFamily="18" charset="0"/>
              </a:rPr>
              <a:t> cílevědomě </a:t>
            </a:r>
            <a:r>
              <a:rPr lang="cs-CZ" altLang="cs-CZ" sz="2200" b="1" dirty="0">
                <a:cs typeface="Times New Roman" panose="02020603050405020304" pitchFamily="18" charset="0"/>
              </a:rPr>
              <a:t>zkoumá možnosti jazyka</a:t>
            </a:r>
            <a:r>
              <a:rPr lang="cs-CZ" altLang="cs-CZ" sz="2200" dirty="0">
                <a:cs typeface="Times New Roman" panose="02020603050405020304" pitchFamily="18" charset="0"/>
              </a:rPr>
              <a:t> a </a:t>
            </a:r>
            <a:r>
              <a:rPr lang="cs-CZ" altLang="cs-CZ" sz="2200" dirty="0" err="1">
                <a:cs typeface="Times New Roman" panose="02020603050405020304" pitchFamily="18" charset="0"/>
              </a:rPr>
              <a:t>dοkazuje</a:t>
            </a:r>
            <a:r>
              <a:rPr lang="cs-CZ" altLang="cs-CZ" sz="2200" dirty="0">
                <a:cs typeface="Times New Roman" panose="02020603050405020304" pitchFamily="18" charset="0"/>
              </a:rPr>
              <a:t>, že jazyk může být </a:t>
            </a:r>
            <a:r>
              <a:rPr lang="cs-CZ" altLang="cs-CZ" sz="2200" b="1" dirty="0">
                <a:cs typeface="Times New Roman" panose="02020603050405020304" pitchFamily="18" charset="0"/>
              </a:rPr>
              <a:t>výtvorem</a:t>
            </a:r>
            <a:r>
              <a:rPr lang="cs-CZ" altLang="cs-CZ" sz="2200" dirty="0">
                <a:cs typeface="Times New Roman" panose="02020603050405020304" pitchFamily="18" charset="0"/>
              </a:rPr>
              <a:t> a ne pouhou kopií jazyka mluveného. Tedy (tak jako </a:t>
            </a:r>
            <a:r>
              <a:rPr lang="cs-CZ" altLang="cs-CZ" sz="2200" dirty="0" err="1">
                <a:cs typeface="Times New Roman" panose="02020603050405020304" pitchFamily="18" charset="0"/>
              </a:rPr>
              <a:t>Solomos</a:t>
            </a:r>
            <a:r>
              <a:rPr lang="cs-CZ" altLang="cs-CZ" sz="2200" dirty="0">
                <a:cs typeface="Times New Roman" panose="02020603050405020304" pitchFamily="18" charset="0"/>
              </a:rPr>
              <a:t>) odmítá jazyk idiomů, dialektů, místních nářečí a poukazuje na nutnost vytvoření jazyka literárního, a to kultivováním mluvené řeči.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2200" b="1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85608" rIns="91440" bIns="45720" rtlCol="0" anchor="b"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 i="1" dirty="0"/>
              <a:t>Svobodní obléhaní</a:t>
            </a:r>
            <a:br>
              <a:rPr lang="cs-CZ" altLang="cs-CZ" b="1" i="1" dirty="0"/>
            </a:br>
            <a:r>
              <a:rPr lang="cs-CZ" altLang="cs-CZ" b="1" i="1" dirty="0" err="1"/>
              <a:t>Oι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ελεύθεροι</a:t>
            </a:r>
            <a:r>
              <a:rPr lang="cs-CZ" altLang="cs-CZ" b="1" i="1" dirty="0"/>
              <a:t> π</a:t>
            </a:r>
            <a:r>
              <a:rPr lang="cs-CZ" altLang="cs-CZ" b="1" i="1" dirty="0" err="1"/>
              <a:t>ολιορκημένοι</a:t>
            </a:r>
            <a:r>
              <a:rPr lang="cs-CZ" altLang="cs-CZ" dirty="0"/>
              <a:t> 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400" dirty="0"/>
              <a:t> druhé obléhání </a:t>
            </a:r>
            <a:r>
              <a:rPr lang="cs-CZ" altLang="cs-CZ" sz="2400" dirty="0" err="1"/>
              <a:t>Mesolongi</a:t>
            </a:r>
            <a:endParaRPr lang="cs-CZ" altLang="cs-CZ" sz="24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400" dirty="0"/>
              <a:t> ideální společnost obránců, společný cíl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400" dirty="0"/>
              <a:t> úloha přírody (Pokušení)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400" dirty="0"/>
              <a:t> závěr: za svítání shromáždění obyvatel před personifikovanou postavou Řecka (Velká Matka)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400" dirty="0"/>
              <a:t> fragmentárnost, 3 verze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97B94A-E18A-45BE-A7CD-AA131CCF5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17" r="15337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0" r="28923" b="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" b="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3" r="3105" b="3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0" b="13745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9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37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85608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5400"/>
              <a:t>Hlavní motivy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66204" rIns="91440" bIns="45720" rtlCol="0">
            <a:normAutofit/>
          </a:bodyPr>
          <a:lstStyle/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/>
              <a:t> náboženská víra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/>
              <a:t> básník jako prorok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/>
              <a:t> svoboda (národní – politická i osobní)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/>
              <a:t> příroda (snaha překonat hranice kladené přírodou)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/>
              <a:t> láska (tragická, prostředek k dosažení vyššího poznání)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/>
              <a:t> smrt (obrazy Posledního soudu – Dante)</a:t>
            </a:r>
          </a:p>
        </p:txBody>
      </p:sp>
    </p:spTree>
    <p:extLst>
      <p:ext uri="{BB962C8B-B14F-4D97-AF65-F5344CB8AC3E}">
        <p14:creationId xmlns:p14="http://schemas.microsoft.com/office/powerpoint/2010/main" val="1031816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61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85608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4200" dirty="0"/>
              <a:t>Jónská (</a:t>
            </a:r>
            <a:r>
              <a:rPr lang="cs-CZ" altLang="cs-CZ" sz="4200" dirty="0" err="1"/>
              <a:t>Sedmiostrovní</a:t>
            </a:r>
            <a:r>
              <a:rPr lang="cs-CZ" altLang="cs-CZ" sz="4200" dirty="0"/>
              <a:t>) škola</a:t>
            </a:r>
            <a:br>
              <a:rPr lang="cs-CZ" altLang="cs-CZ" sz="4200" dirty="0"/>
            </a:br>
            <a:r>
              <a:rPr lang="cs-CZ" altLang="cs-CZ" sz="4200" dirty="0" err="1">
                <a:cs typeface="Arial Unicode MS" panose="020B0604020202020204" pitchFamily="34" charset="-128"/>
              </a:rPr>
              <a:t>Εφτ</a:t>
            </a:r>
            <a:r>
              <a:rPr lang="cs-CZ" altLang="cs-CZ" sz="4200" dirty="0">
                <a:cs typeface="Arial Unicode MS" panose="020B0604020202020204" pitchFamily="34" charset="-128"/>
              </a:rPr>
              <a:t>ανησιακή σχολή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67968" rIns="91440" bIns="45720" rtlCol="0">
            <a:normAutofit/>
          </a:bodyPr>
          <a:lstStyle/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</a:t>
            </a:r>
            <a:r>
              <a:rPr lang="cs-CZ" altLang="cs-CZ" sz="2200" dirty="0" err="1"/>
              <a:t>Solomosovi</a:t>
            </a:r>
            <a:r>
              <a:rPr lang="cs-CZ" altLang="cs-CZ" sz="2200" dirty="0"/>
              <a:t> současníci a následovníci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Znaky:</a:t>
            </a:r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</a:t>
            </a:r>
            <a:r>
              <a:rPr lang="cs-CZ" altLang="cs-CZ" sz="2200" dirty="0" err="1"/>
              <a:t>Solomosův</a:t>
            </a:r>
            <a:r>
              <a:rPr lang="cs-CZ" altLang="cs-CZ" sz="2200" dirty="0"/>
              <a:t> vliv</a:t>
            </a:r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zpracování stejných motivů: svoboda, láska k vlasti, příroda, tragická láska, víra v Boha</a:t>
            </a:r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zájem o lidovou poezii</a:t>
            </a:r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lidová řečtina</a:t>
            </a:r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časté použití patnáctislabičného jambu</a:t>
            </a:r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22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Řada představitelů školy působila i v Aténách a přispěla tak k vzájemnému ovlivňování.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28588"/>
            <a:ext cx="8223250" cy="708124"/>
          </a:xfrm>
        </p:spPr>
        <p:txBody>
          <a:bodyPr/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Atény – aténská romantická škola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836713"/>
            <a:ext cx="8223250" cy="5283101"/>
          </a:xfrm>
        </p:spPr>
        <p:txBody>
          <a:bodyPr/>
          <a:lstStyle/>
          <a:p>
            <a:r>
              <a:rPr lang="cs-CZ" b="1" dirty="0" err="1"/>
              <a:t>Theophil</a:t>
            </a:r>
            <a:r>
              <a:rPr lang="cs-CZ" b="1" dirty="0"/>
              <a:t> von </a:t>
            </a:r>
            <a:r>
              <a:rPr lang="cs-CZ" b="1" dirty="0" err="1"/>
              <a:t>Hansen</a:t>
            </a:r>
            <a:endParaRPr lang="cs-CZ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0768"/>
            <a:ext cx="9131300" cy="24638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7" y="4168120"/>
            <a:ext cx="3461393" cy="25960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4168120"/>
            <a:ext cx="3563888" cy="23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8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28588"/>
            <a:ext cx="8223250" cy="708124"/>
          </a:xfrm>
        </p:spPr>
        <p:txBody>
          <a:bodyPr/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Atény – aténská romantická škola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836713"/>
            <a:ext cx="8223250" cy="5283101"/>
          </a:xfrm>
        </p:spPr>
        <p:txBody>
          <a:bodyPr/>
          <a:lstStyle/>
          <a:p>
            <a:r>
              <a:rPr lang="cs-CZ" b="1" dirty="0" err="1"/>
              <a:t>Theophil</a:t>
            </a:r>
            <a:r>
              <a:rPr lang="cs-CZ" b="1" dirty="0"/>
              <a:t> von </a:t>
            </a:r>
            <a:r>
              <a:rPr lang="cs-CZ" b="1" dirty="0" err="1"/>
              <a:t>Hansen</a:t>
            </a:r>
            <a:endParaRPr lang="cs-CZ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0768"/>
            <a:ext cx="9131300" cy="24638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08" y="4058655"/>
            <a:ext cx="3461393" cy="25960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4494951"/>
            <a:ext cx="3563888" cy="23771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3645024"/>
            <a:ext cx="3929592" cy="22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3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interiér, budova, veranda&#10;&#10;Popis byl vytvořen automaticky">
            <a:extLst>
              <a:ext uri="{FF2B5EF4-FFF2-40B4-BE49-F238E27FC236}">
                <a16:creationId xmlns:a16="http://schemas.microsoft.com/office/drawing/2014/main" id="{62E34E2A-0050-CF78-9A7F-354AE24CE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r="24197" b="2"/>
          <a:stretch/>
        </p:blipFill>
        <p:spPr>
          <a:xfrm>
            <a:off x="510365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3" name="Obrázek 2" descr="Obsah obrázku text, obloha, hora, pobřeží&#10;&#10;Popis byl vytvořen automaticky">
            <a:extLst>
              <a:ext uri="{FF2B5EF4-FFF2-40B4-BE49-F238E27FC236}">
                <a16:creationId xmlns:a16="http://schemas.microsoft.com/office/drawing/2014/main" id="{1F2E22AA-6D0E-59EA-3CA5-B9010D7F9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r="16536" b="2"/>
          <a:stretch/>
        </p:blipFill>
        <p:spPr>
          <a:xfrm>
            <a:off x="4333556" y="400051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</p:spPr>
      </p:pic>
      <p:pic>
        <p:nvPicPr>
          <p:cNvPr id="5" name="Obrázek 4" descr="Obsah obrázku radnice&#10;&#10;Popis byl vytvořen automaticky">
            <a:extLst>
              <a:ext uri="{FF2B5EF4-FFF2-40B4-BE49-F238E27FC236}">
                <a16:creationId xmlns:a16="http://schemas.microsoft.com/office/drawing/2014/main" id="{A71345F8-0B68-F9D1-C417-E08525D041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14985" b="-2"/>
          <a:stretch/>
        </p:blipFill>
        <p:spPr>
          <a:xfrm>
            <a:off x="8156747" y="400052"/>
            <a:ext cx="3524888" cy="3647338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605D77EC-B84E-48F8-9EC4-93E851C0F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2682" y="551232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hora, budova, město&#10;&#10;Popis byl vytvořen automaticky">
            <a:extLst>
              <a:ext uri="{FF2B5EF4-FFF2-40B4-BE49-F238E27FC236}">
                <a16:creationId xmlns:a16="http://schemas.microsoft.com/office/drawing/2014/main" id="{43F0250D-7508-CB82-1885-99E69E9F5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62" y="4911485"/>
            <a:ext cx="2584994" cy="162342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A2D4F9C-52F7-98D8-7F7F-EF98BAADBF2C}"/>
              </a:ext>
            </a:extLst>
          </p:cNvPr>
          <p:cNvSpPr txBox="1"/>
          <p:nvPr/>
        </p:nvSpPr>
        <p:spPr>
          <a:xfrm>
            <a:off x="444007" y="4317084"/>
            <a:ext cx="11237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Εθνικό Καποδιστριακό Πανεπιστήμιο Αθηνών – </a:t>
            </a:r>
            <a:r>
              <a:rPr lang="cs-CZ" sz="2400" dirty="0"/>
              <a:t>Aténská národní </a:t>
            </a:r>
            <a:r>
              <a:rPr lang="cs-CZ" sz="2400" dirty="0" err="1"/>
              <a:t>Kapodistriova</a:t>
            </a:r>
            <a:r>
              <a:rPr lang="cs-CZ" sz="2400" dirty="0"/>
              <a:t> univerzita</a:t>
            </a:r>
          </a:p>
        </p:txBody>
      </p:sp>
    </p:spTree>
    <p:extLst>
      <p:ext uri="{BB962C8B-B14F-4D97-AF65-F5344CB8AC3E}">
        <p14:creationId xmlns:p14="http://schemas.microsoft.com/office/powerpoint/2010/main" val="164634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text, interiér, knihovna, místnost&#10;&#10;Popis byl vytvořen automaticky">
            <a:extLst>
              <a:ext uri="{FF2B5EF4-FFF2-40B4-BE49-F238E27FC236}">
                <a16:creationId xmlns:a16="http://schemas.microsoft.com/office/drawing/2014/main" id="{E072140E-BEDD-FFE8-0508-4D6A9A081A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r="15970" b="1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5" name="Obrázek 4" descr="Obsah obrázku budova, venku, obloha, území&#10;&#10;Popis byl vytvořen automaticky">
            <a:extLst>
              <a:ext uri="{FF2B5EF4-FFF2-40B4-BE49-F238E27FC236}">
                <a16:creationId xmlns:a16="http://schemas.microsoft.com/office/drawing/2014/main" id="{FB12697F-5034-5062-5EB8-D38E89642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r="11886" b="-3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30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48CA597-3AD0-7C68-2C6D-7751607E5108}"/>
              </a:ext>
            </a:extLst>
          </p:cNvPr>
          <p:cNvSpPr txBox="1"/>
          <p:nvPr/>
        </p:nvSpPr>
        <p:spPr>
          <a:xfrm>
            <a:off x="612648" y="2843784"/>
            <a:ext cx="5221224" cy="332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Εθνική βιβλιοθήκη – Národní knihovna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4EA8C9A-B4FD-5A96-38F7-DCEE170BB2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-2" b="-2"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  <p:pic>
        <p:nvPicPr>
          <p:cNvPr id="11" name="Obrázek 10" descr="Obsah obrázku pobřeží, rezort&#10;&#10;Popis byl vytvořen automaticky">
            <a:extLst>
              <a:ext uri="{FF2B5EF4-FFF2-40B4-BE49-F238E27FC236}">
                <a16:creationId xmlns:a16="http://schemas.microsoft.com/office/drawing/2014/main" id="{F8C65972-1F4F-3520-AA15-B1CD90BB9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02" y="4430222"/>
            <a:ext cx="3130845" cy="20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40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interiér, nábytek, několik&#10;&#10;Popis byl vytvořen automaticky">
            <a:extLst>
              <a:ext uri="{FF2B5EF4-FFF2-40B4-BE49-F238E27FC236}">
                <a16:creationId xmlns:a16="http://schemas.microsoft.com/office/drawing/2014/main" id="{2C24313B-A8CE-14E4-4D7C-D626A5C1F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320040"/>
            <a:ext cx="5193792" cy="3895344"/>
          </a:xfrm>
          <a:prstGeom prst="rect">
            <a:avLst/>
          </a:prstGeom>
        </p:spPr>
      </p:pic>
      <p:pic>
        <p:nvPicPr>
          <p:cNvPr id="5" name="Obrázek 4" descr="Obsah obrázku venku, tráva, obloha, budova&#10;&#10;Popis byl vytvořen automaticky">
            <a:extLst>
              <a:ext uri="{FF2B5EF4-FFF2-40B4-BE49-F238E27FC236}">
                <a16:creationId xmlns:a16="http://schemas.microsoft.com/office/drawing/2014/main" id="{DC49452F-AD4C-EBE6-5B66-33163073D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08" y="320040"/>
            <a:ext cx="5193792" cy="3895344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9243E28-A7FB-7E1C-F710-0ACC1D67F61F}"/>
              </a:ext>
            </a:extLst>
          </p:cNvPr>
          <p:cNvSpPr txBox="1"/>
          <p:nvPr/>
        </p:nvSpPr>
        <p:spPr>
          <a:xfrm>
            <a:off x="3698240" y="5075026"/>
            <a:ext cx="503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Ακαδημία Αθηνών – </a:t>
            </a:r>
            <a:r>
              <a:rPr lang="cs-CZ" sz="2400" dirty="0"/>
              <a:t>Aténská akademie</a:t>
            </a:r>
          </a:p>
        </p:txBody>
      </p:sp>
    </p:spTree>
    <p:extLst>
      <p:ext uri="{BB962C8B-B14F-4D97-AF65-F5344CB8AC3E}">
        <p14:creationId xmlns:p14="http://schemas.microsoft.com/office/powerpoint/2010/main" val="357489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příroda, exteriér, země, hora&#10;&#10;Popis byl vytvořen automaticky">
            <a:extLst>
              <a:ext uri="{FF2B5EF4-FFF2-40B4-BE49-F238E27FC236}">
                <a16:creationId xmlns:a16="http://schemas.microsoft.com/office/drawing/2014/main" id="{02A49195-197C-45AB-8F91-ADA1028409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/>
          <a:stretch/>
        </p:blipFill>
        <p:spPr>
          <a:xfrm>
            <a:off x="0" y="-11422"/>
            <a:ext cx="12192000" cy="6857990"/>
          </a:xfrm>
          <a:prstGeom prst="rect">
            <a:avLst/>
          </a:prstGeom>
        </p:spPr>
      </p:pic>
      <p:sp>
        <p:nvSpPr>
          <p:cNvPr id="102401" name="Rectangle 1"/>
          <p:cNvSpPr>
            <a:spLocks noGrp="1" noChangeArrowheads="1"/>
          </p:cNvSpPr>
          <p:nvPr>
            <p:ph type="title"/>
          </p:nvPr>
        </p:nvSpPr>
        <p:spPr>
          <a:xfrm>
            <a:off x="337973" y="360322"/>
            <a:ext cx="4204137" cy="1342754"/>
          </a:xfrm>
        </p:spPr>
        <p:txBody>
          <a:bodyPr vert="horz" lIns="91440" tIns="85608" rIns="91440" bIns="45720" rtlCol="0"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 dirty="0"/>
              <a:t>Literatura po r. 1821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400" dirty="0">
                <a:solidFill>
                  <a:schemeClr val="bg1"/>
                </a:solidFill>
              </a:rPr>
              <a:t>Rokem </a:t>
            </a:r>
            <a:r>
              <a:rPr lang="cs-CZ" altLang="cs-CZ" sz="2400" b="1" dirty="0">
                <a:solidFill>
                  <a:schemeClr val="bg1"/>
                </a:solidFill>
              </a:rPr>
              <a:t>1821 končí řecké osvícenství</a:t>
            </a:r>
            <a:r>
              <a:rPr lang="cs-CZ" altLang="cs-CZ" sz="2400" dirty="0">
                <a:solidFill>
                  <a:schemeClr val="bg1"/>
                </a:solidFill>
              </a:rPr>
              <a:t>.  Novořecký stát alespoň první roky po svém vzniku řeší zásadní aktuální politické a hospodářské problémy a literatura se dostává do pozadí. </a:t>
            </a:r>
          </a:p>
          <a:p>
            <a:pPr marL="0" indent="0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400" dirty="0">
                <a:solidFill>
                  <a:schemeClr val="bg1"/>
                </a:solidFill>
              </a:rPr>
              <a:t>Literatura v duchu romantismu se pak dále rozvíjí především na Jónských ostrovech (</a:t>
            </a:r>
            <a:r>
              <a:rPr lang="cs-CZ" altLang="cs-CZ" sz="2400" dirty="0" err="1">
                <a:solidFill>
                  <a:schemeClr val="bg1"/>
                </a:solidFill>
              </a:rPr>
              <a:t>Solomos</a:t>
            </a:r>
            <a:r>
              <a:rPr lang="cs-CZ" altLang="cs-CZ" sz="2400" dirty="0">
                <a:solidFill>
                  <a:schemeClr val="bg1"/>
                </a:solidFill>
              </a:rPr>
              <a:t>) a od 30. let i v Aténách (stará aténská škola). 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18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18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budova, venku, kámen, oblouk&#10;&#10;Popis byl vytvořen automaticky">
            <a:extLst>
              <a:ext uri="{FF2B5EF4-FFF2-40B4-BE49-F238E27FC236}">
                <a16:creationId xmlns:a16="http://schemas.microsoft.com/office/drawing/2014/main" id="{D23973D2-108F-B10A-FA65-C9E92D00B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6" b="44595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Obrázek 4" descr="Obsah obrázku venku, budova, vládní budova, kámen&#10;&#10;Popis byl vytvořen automaticky">
            <a:extLst>
              <a:ext uri="{FF2B5EF4-FFF2-40B4-BE49-F238E27FC236}">
                <a16:creationId xmlns:a16="http://schemas.microsoft.com/office/drawing/2014/main" id="{6D5534EF-94CA-53D0-B22B-71577487C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r="3" b="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94F9BBE-899C-3A08-7E6A-D9ADB8C10460}"/>
              </a:ext>
            </a:extLst>
          </p:cNvPr>
          <p:cNvSpPr txBox="1"/>
          <p:nvPr/>
        </p:nvSpPr>
        <p:spPr>
          <a:xfrm>
            <a:off x="473075" y="219710"/>
            <a:ext cx="6923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Ernst Moritz Theodor </a:t>
            </a:r>
            <a:r>
              <a:rPr lang="cs-CZ" sz="2400" dirty="0" err="1"/>
              <a:t>Ziller</a:t>
            </a:r>
            <a:r>
              <a:rPr lang="cs-CZ" sz="2400" dirty="0"/>
              <a:t> (Atény, Patra, </a:t>
            </a:r>
            <a:r>
              <a:rPr lang="cs-CZ" sz="2400" dirty="0" err="1"/>
              <a:t>Ermupoli</a:t>
            </a:r>
            <a:r>
              <a:rPr lang="cs-CZ" sz="2400" dirty="0"/>
              <a:t> aj.)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D4F1F5-2049-59A8-0052-6F673B3BB578}"/>
              </a:ext>
            </a:extLst>
          </p:cNvPr>
          <p:cNvSpPr txBox="1"/>
          <p:nvPr/>
        </p:nvSpPr>
        <p:spPr>
          <a:xfrm>
            <a:off x="1946528" y="1668587"/>
            <a:ext cx="230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Schliemannova</a:t>
            </a:r>
            <a:r>
              <a:rPr lang="cs-CZ" dirty="0"/>
              <a:t> hrobka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698705E-AE37-1875-5649-B8C7F0CEE47B}"/>
              </a:ext>
            </a:extLst>
          </p:cNvPr>
          <p:cNvSpPr txBox="1"/>
          <p:nvPr/>
        </p:nvSpPr>
        <p:spPr>
          <a:xfrm>
            <a:off x="7658100" y="1668587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Megaron</a:t>
            </a:r>
            <a:r>
              <a:rPr lang="cs-CZ" dirty="0"/>
              <a:t> Mela – </a:t>
            </a:r>
            <a:r>
              <a:rPr lang="cs-CZ" dirty="0" err="1"/>
              <a:t>Melasův</a:t>
            </a:r>
            <a:r>
              <a:rPr lang="cs-CZ" dirty="0"/>
              <a:t> palác</a:t>
            </a:r>
          </a:p>
        </p:txBody>
      </p:sp>
    </p:spTree>
    <p:extLst>
      <p:ext uri="{BB962C8B-B14F-4D97-AF65-F5344CB8AC3E}">
        <p14:creationId xmlns:p14="http://schemas.microsoft.com/office/powerpoint/2010/main" val="392271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budova, venku&#10;&#10;Popis byl vytvořen automaticky">
            <a:extLst>
              <a:ext uri="{FF2B5EF4-FFF2-40B4-BE49-F238E27FC236}">
                <a16:creationId xmlns:a16="http://schemas.microsoft.com/office/drawing/2014/main" id="{A1DA96AC-503B-5460-C0F5-867EA5EA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3038672"/>
            <a:ext cx="3758184" cy="2762265"/>
          </a:xfrm>
          <a:prstGeom prst="rect">
            <a:avLst/>
          </a:prstGeom>
        </p:spPr>
      </p:pic>
      <p:pic>
        <p:nvPicPr>
          <p:cNvPr id="3" name="Obrázek 2" descr="Obsah obrázku obloha, venku, silnice, dálnice&#10;&#10;Popis byl vytvořen automaticky">
            <a:extLst>
              <a:ext uri="{FF2B5EF4-FFF2-40B4-BE49-F238E27FC236}">
                <a16:creationId xmlns:a16="http://schemas.microsoft.com/office/drawing/2014/main" id="{936C83DE-E2A6-1C69-938B-3B97D318D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08" y="3117577"/>
            <a:ext cx="3758184" cy="2604455"/>
          </a:xfrm>
          <a:prstGeom prst="rect">
            <a:avLst/>
          </a:prstGeom>
        </p:spPr>
      </p:pic>
      <p:pic>
        <p:nvPicPr>
          <p:cNvPr id="5" name="Obrázek 4" descr="Obsah obrázku interiér, osoba, podlaha, lidé&#10;&#10;Popis byl vytvořen automaticky">
            <a:extLst>
              <a:ext uri="{FF2B5EF4-FFF2-40B4-BE49-F238E27FC236}">
                <a16:creationId xmlns:a16="http://schemas.microsoft.com/office/drawing/2014/main" id="{81F133D3-6145-53B1-59E3-D97772AB2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08" y="3198395"/>
            <a:ext cx="3758184" cy="244281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913C750-B638-673E-6497-8AC141E264B6}"/>
              </a:ext>
            </a:extLst>
          </p:cNvPr>
          <p:cNvSpPr txBox="1"/>
          <p:nvPr/>
        </p:nvSpPr>
        <p:spPr>
          <a:xfrm>
            <a:off x="3251550" y="952866"/>
            <a:ext cx="5685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/>
              <a:t>Friedrich Wilhelm von </a:t>
            </a:r>
            <a:r>
              <a:rPr lang="cs-CZ" sz="2400" dirty="0" err="1"/>
              <a:t>Gärtner</a:t>
            </a:r>
            <a:endParaRPr lang="cs-CZ" sz="2400" dirty="0"/>
          </a:p>
          <a:p>
            <a:r>
              <a:rPr lang="cs-CZ" sz="2400" dirty="0"/>
              <a:t>dnešní parlament (původně královský palác)</a:t>
            </a:r>
          </a:p>
        </p:txBody>
      </p:sp>
    </p:spTree>
    <p:extLst>
      <p:ext uri="{BB962C8B-B14F-4D97-AF65-F5344CB8AC3E}">
        <p14:creationId xmlns:p14="http://schemas.microsoft.com/office/powerpoint/2010/main" val="2685378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28588"/>
            <a:ext cx="8223250" cy="924148"/>
          </a:xfrm>
        </p:spPr>
        <p:txBody>
          <a:bodyPr/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Brno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908720"/>
            <a:ext cx="4762500" cy="3175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140969"/>
            <a:ext cx="5013161" cy="3529265"/>
          </a:xfrm>
          <a:prstGeom prst="rect">
            <a:avLst/>
          </a:prstGeom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315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28588"/>
            <a:ext cx="8223250" cy="924148"/>
          </a:xfrm>
        </p:spPr>
        <p:txBody>
          <a:bodyPr/>
          <a:lstStyle/>
          <a:p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                       Brno a Vídeň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86" y="2636912"/>
            <a:ext cx="5953015" cy="4325858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1" y="836712"/>
            <a:ext cx="4881525" cy="2742952"/>
          </a:xfrm>
        </p:spPr>
      </p:pic>
    </p:spTree>
    <p:extLst>
      <p:ext uri="{BB962C8B-B14F-4D97-AF65-F5344CB8AC3E}">
        <p14:creationId xmlns:p14="http://schemas.microsoft.com/office/powerpoint/2010/main" val="3244171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25" name="Rectangle 1"/>
          <p:cNvSpPr>
            <a:spLocks noGrp="1" noChangeArrowheads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85608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5400" b="1"/>
              <a:t>Aténská romantická škola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64440" rIns="91440" bIns="45720" rtlCol="0" anchor="ctr">
            <a:normAutofit/>
          </a:bodyPr>
          <a:lstStyle/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1830 – 1880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po založení řeckého státu zůstávají kulturní centra mimo jeho hranice (Podunajská knížectví, Konstantinopol, Jónské ostrovy)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„kulturní vakuum“ zaplňují Fanarioté, kteří přicházejí do Atén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zpočátku poezie psána </a:t>
            </a:r>
            <a:r>
              <a:rPr lang="cs-CZ" altLang="cs-CZ" sz="2200" dirty="0" err="1"/>
              <a:t>dimotiki</a:t>
            </a:r>
            <a:r>
              <a:rPr lang="cs-CZ" altLang="cs-CZ" sz="2200" dirty="0"/>
              <a:t> i </a:t>
            </a:r>
            <a:r>
              <a:rPr lang="cs-CZ" altLang="cs-CZ" sz="2200" dirty="0" err="1"/>
              <a:t>katharevusou</a:t>
            </a:r>
            <a:endParaRPr lang="cs-CZ" altLang="cs-CZ" sz="22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postupně se aténští romantikové přiklánějí ke stále konzervativnější </a:t>
            </a:r>
            <a:r>
              <a:rPr lang="cs-CZ" altLang="cs-CZ" sz="2200" dirty="0" err="1"/>
              <a:t>katharevuse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479598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548640"/>
            <a:ext cx="4222652" cy="5431536"/>
          </a:xfrm>
        </p:spPr>
        <p:txBody>
          <a:bodyPr>
            <a:normAutofit/>
          </a:bodyPr>
          <a:lstStyle/>
          <a:p>
            <a:r>
              <a:rPr lang="cs-CZ" altLang="cs-CZ" sz="4200" b="1" dirty="0" err="1"/>
              <a:t>Panagiotis</a:t>
            </a:r>
            <a:r>
              <a:rPr lang="cs-CZ" altLang="cs-CZ" sz="4200" b="1" dirty="0"/>
              <a:t> </a:t>
            </a:r>
            <a:r>
              <a:rPr lang="cs-CZ" altLang="cs-CZ" sz="4200" b="1" dirty="0" err="1"/>
              <a:t>Sutsos</a:t>
            </a:r>
            <a:br>
              <a:rPr lang="cs-CZ" altLang="cs-CZ" sz="4200" b="1" dirty="0"/>
            </a:br>
            <a:r>
              <a:rPr lang="cs-CZ" altLang="cs-CZ" sz="2000" dirty="0"/>
              <a:t>(1806, Konstantinopol – 1868, Atény)</a:t>
            </a:r>
            <a:endParaRPr lang="cs-CZ" sz="20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dramatická báseň </a:t>
            </a:r>
            <a:r>
              <a:rPr lang="cs-CZ" altLang="cs-CZ" sz="2200" b="1" i="1" dirty="0"/>
              <a:t>Poutník </a:t>
            </a:r>
            <a:r>
              <a:rPr lang="cs-CZ" altLang="cs-CZ" sz="2200" b="1" i="1" dirty="0">
                <a:latin typeface="Times New Roman" panose="02020603050405020304" pitchFamily="18" charset="0"/>
                <a:cs typeface="Arial Unicode MS" panose="020B0604020202020204" pitchFamily="34" charset="-128"/>
              </a:rPr>
              <a:t>(</a:t>
            </a:r>
            <a:r>
              <a:rPr lang="cs-CZ" altLang="cs-CZ" sz="2200" b="1" i="1" dirty="0">
                <a:cs typeface="Arial Unicode MS" panose="020B0604020202020204" pitchFamily="34" charset="-128"/>
              </a:rPr>
              <a:t>Ο </a:t>
            </a:r>
            <a:r>
              <a:rPr lang="cs-CZ" altLang="cs-CZ" sz="2200" b="1" i="1" dirty="0" err="1">
                <a:cs typeface="Arial Unicode MS" panose="020B0604020202020204" pitchFamily="34" charset="-128"/>
              </a:rPr>
              <a:t>Οδοι</a:t>
            </a:r>
            <a:r>
              <a:rPr lang="cs-CZ" altLang="cs-CZ" sz="2200" b="1" i="1" dirty="0">
                <a:cs typeface="Arial Unicode MS" panose="020B0604020202020204" pitchFamily="34" charset="-128"/>
              </a:rPr>
              <a:t>πόρος</a:t>
            </a:r>
            <a:r>
              <a:rPr lang="cs-CZ" altLang="cs-CZ" sz="2200" b="1" i="1" dirty="0"/>
              <a:t>, 1831)</a:t>
            </a:r>
            <a:r>
              <a:rPr lang="cs-CZ" altLang="cs-CZ" sz="2200" dirty="0"/>
              <a:t> 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velmi oblíbená, opětovná vydání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několikrát přepracována v duchu </a:t>
            </a:r>
            <a:r>
              <a:rPr lang="cs-CZ" altLang="cs-CZ" sz="2200" b="1" dirty="0"/>
              <a:t>jazykového purismu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</a:t>
            </a:r>
            <a:r>
              <a:rPr lang="cs-CZ" altLang="cs-CZ" sz="2200" b="1" dirty="0"/>
              <a:t>romantické motivy </a:t>
            </a:r>
            <a:r>
              <a:rPr lang="cs-CZ" altLang="cs-CZ" sz="2200" dirty="0"/>
              <a:t>(tragická láska – smrt, sebevražda, putující hrdina měnící totožnost – hříšný mnich, vlastenectví – srovnání s minulostí, elegický charakter, touha po samotě, odloučení od společnosti, obrazy měsíce, hvězd, vidiny, sny)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román </a:t>
            </a:r>
            <a:r>
              <a:rPr lang="cs-CZ" altLang="cs-CZ" sz="2200" b="1" i="1" dirty="0"/>
              <a:t>Leandros</a:t>
            </a:r>
            <a:r>
              <a:rPr lang="cs-CZ" altLang="cs-CZ" sz="2200" dirty="0"/>
              <a:t> (</a:t>
            </a:r>
            <a:r>
              <a:rPr lang="cs-CZ" altLang="cs-CZ" sz="2200" i="1" dirty="0" err="1"/>
              <a:t>Λέ</a:t>
            </a:r>
            <a:r>
              <a:rPr lang="cs-CZ" altLang="cs-CZ" sz="2200" i="1" dirty="0"/>
              <a:t>ανδρος</a:t>
            </a:r>
            <a:r>
              <a:rPr lang="cs-CZ" altLang="cs-CZ" sz="2200" dirty="0"/>
              <a:t>, 1834)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026239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"/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85608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/>
              <a:t>Román v době romantismu 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66204" rIns="91440" bIns="45720" rtlCol="0">
            <a:normAutofit/>
          </a:bodyPr>
          <a:lstStyle/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17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700" dirty="0"/>
              <a:t> první novořecký romány: 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700" b="1" i="1" dirty="0"/>
              <a:t> </a:t>
            </a:r>
            <a:r>
              <a:rPr lang="cs-CZ" altLang="cs-CZ" sz="1700" b="1" i="1" dirty="0" err="1"/>
              <a:t>Papatrechas</a:t>
            </a:r>
            <a:r>
              <a:rPr lang="cs-CZ" altLang="cs-CZ" sz="1700" dirty="0"/>
              <a:t> (</a:t>
            </a:r>
            <a:r>
              <a:rPr lang="cs-CZ" altLang="cs-CZ" sz="1700" i="1" dirty="0"/>
              <a:t>Παπα</a:t>
            </a:r>
            <a:r>
              <a:rPr lang="cs-CZ" altLang="cs-CZ" sz="1700" i="1" dirty="0" err="1"/>
              <a:t>τρέχ</a:t>
            </a:r>
            <a:r>
              <a:rPr lang="cs-CZ" altLang="cs-CZ" sz="1700" i="1" dirty="0"/>
              <a:t>ας</a:t>
            </a:r>
            <a:r>
              <a:rPr lang="cs-CZ" altLang="cs-CZ" sz="1700" b="1" i="1" dirty="0"/>
              <a:t>)</a:t>
            </a:r>
            <a:r>
              <a:rPr lang="cs-CZ" altLang="cs-CZ" sz="1700" dirty="0"/>
              <a:t> Adamandia Koraise </a:t>
            </a:r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700" dirty="0"/>
              <a:t>úvod k vydání </a:t>
            </a:r>
            <a:r>
              <a:rPr lang="cs-CZ" altLang="cs-CZ" sz="1700" i="1" dirty="0"/>
              <a:t>Iliady</a:t>
            </a:r>
            <a:r>
              <a:rPr lang="cs-CZ" altLang="cs-CZ" sz="1700" dirty="0"/>
              <a:t>, epistolární forma dopisů)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700" dirty="0"/>
              <a:t> román </a:t>
            </a:r>
            <a:r>
              <a:rPr lang="cs-CZ" altLang="cs-CZ" sz="1700" b="1" i="1" dirty="0"/>
              <a:t>Leandros</a:t>
            </a:r>
            <a:r>
              <a:rPr lang="cs-CZ" altLang="cs-CZ" sz="1700" dirty="0"/>
              <a:t> (</a:t>
            </a:r>
            <a:r>
              <a:rPr lang="cs-CZ" altLang="cs-CZ" sz="1700" b="1" i="1" dirty="0" err="1"/>
              <a:t>Λέ</a:t>
            </a:r>
            <a:r>
              <a:rPr lang="cs-CZ" altLang="cs-CZ" sz="1700" b="1" i="1" dirty="0"/>
              <a:t>ανδρος,</a:t>
            </a:r>
            <a:r>
              <a:rPr lang="cs-CZ" altLang="cs-CZ" sz="1700" dirty="0"/>
              <a:t>1834) P. </a:t>
            </a:r>
            <a:r>
              <a:rPr lang="cs-CZ" altLang="cs-CZ" sz="1700" dirty="0" err="1"/>
              <a:t>Sutsose</a:t>
            </a:r>
            <a:r>
              <a:rPr lang="cs-CZ" altLang="cs-CZ" sz="1700" dirty="0"/>
              <a:t>:</a:t>
            </a:r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700" b="1" dirty="0"/>
              <a:t>milostný </a:t>
            </a:r>
            <a:r>
              <a:rPr lang="cs-CZ" altLang="cs-CZ" sz="1700" dirty="0"/>
              <a:t>román</a:t>
            </a:r>
            <a:endParaRPr lang="cs-CZ" altLang="cs-CZ" sz="1700" b="1" dirty="0"/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700" b="1" dirty="0"/>
              <a:t>epistolární</a:t>
            </a:r>
            <a:r>
              <a:rPr lang="cs-CZ" altLang="cs-CZ" sz="1700" dirty="0"/>
              <a:t> forma</a:t>
            </a:r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700" dirty="0"/>
              <a:t>obsahuje všechny charakteristické romantické </a:t>
            </a:r>
            <a:endParaRPr lang="el-GR" altLang="cs-CZ" sz="1700" dirty="0"/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700" dirty="0"/>
              <a:t>prvky (obdoba </a:t>
            </a:r>
            <a:r>
              <a:rPr lang="cs-CZ" altLang="cs-CZ" sz="1700" i="1" dirty="0"/>
              <a:t>Poutníka</a:t>
            </a:r>
            <a:r>
              <a:rPr lang="cs-CZ" altLang="cs-CZ" sz="1700" dirty="0"/>
              <a:t> v próze)</a:t>
            </a:r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1700" dirty="0"/>
              <a:t>vliv západního romantismu (Goethe: </a:t>
            </a:r>
            <a:r>
              <a:rPr lang="cs-CZ" altLang="cs-CZ" sz="1700" b="1" i="1" dirty="0"/>
              <a:t>Utrpení mladého Werthera</a:t>
            </a:r>
            <a:r>
              <a:rPr lang="el-GR" altLang="cs-CZ" sz="1700" dirty="0"/>
              <a:t>)</a:t>
            </a:r>
            <a:endParaRPr lang="cs-CZ" altLang="cs-CZ" sz="17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17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17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" r="9068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273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85608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/>
              <a:t>Historický román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67968" rIns="91440" bIns="45720" rtlCol="0">
            <a:normAutofit/>
          </a:bodyPr>
          <a:lstStyle/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000" b="1"/>
              <a:t>A. R. Rangavis: </a:t>
            </a:r>
            <a:r>
              <a:rPr lang="cs-CZ" altLang="cs-CZ" sz="2000" b="1" i="1"/>
              <a:t>Pán Moreje </a:t>
            </a:r>
            <a:r>
              <a:rPr lang="cs-CZ" altLang="cs-CZ" sz="2000" b="1"/>
              <a:t>(</a:t>
            </a:r>
            <a:r>
              <a:rPr lang="cs-CZ" altLang="cs-CZ" sz="2000" b="1" i="1"/>
              <a:t>Ο Αυθέντης του Μορέως, 1</a:t>
            </a:r>
            <a:r>
              <a:rPr lang="cs-CZ" altLang="cs-CZ" sz="2000" b="1"/>
              <a:t>850</a:t>
            </a:r>
            <a:r>
              <a:rPr lang="cs-CZ" altLang="cs-CZ" sz="2000" b="1" i="1"/>
              <a:t>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000" b="1" i="1"/>
              <a:t> </a:t>
            </a:r>
            <a:r>
              <a:rPr lang="cs-CZ" altLang="cs-CZ" sz="2000"/>
              <a:t>čerpá z veršované kroniky v lid. jazyce ze 14.st. </a:t>
            </a:r>
            <a:r>
              <a:rPr lang="cs-CZ" altLang="cs-CZ" sz="2000" i="1"/>
              <a:t>Χρονικόν του Μορέως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000"/>
              <a:t> vzorem Dickens, </a:t>
            </a:r>
            <a:r>
              <a:rPr lang="cs-CZ" altLang="cs-CZ" sz="2000" u="sng"/>
              <a:t>W. Scott </a:t>
            </a:r>
            <a:r>
              <a:rPr lang="cs-CZ" altLang="cs-CZ" sz="2000"/>
              <a:t>aj.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000"/>
              <a:t> střet západu a východu</a:t>
            </a:r>
          </a:p>
        </p:txBody>
      </p:sp>
      <p:pic>
        <p:nvPicPr>
          <p:cNvPr id="1026" name="Picture 2" descr="Ο Αυθέντης του Μωρέως - Αλέξανδρος Ρίζος Ραγκαβής - 9780007316427 |  Protoporia.gr">
            <a:extLst>
              <a:ext uri="{FF2B5EF4-FFF2-40B4-BE49-F238E27FC236}">
                <a16:creationId xmlns:a16="http://schemas.microsoft.com/office/drawing/2014/main" id="{27F9B701-85DA-41F9-B254-E7B0E6CCA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7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F5D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621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 descr="Obsah obrázku text, mapa, snímek obrazovky, atlas&#10;&#10;Popis byl vytvořen automaticky">
            <a:extLst>
              <a:ext uri="{FF2B5EF4-FFF2-40B4-BE49-F238E27FC236}">
                <a16:creationId xmlns:a16="http://schemas.microsoft.com/office/drawing/2014/main" id="{8BFDAF0D-9BA7-D853-92E0-3D434BA42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86" y="430440"/>
            <a:ext cx="5036172" cy="661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9985" name="Rectangle 1"/>
          <p:cNvSpPr>
            <a:spLocks noGrp="1" noChangeArrowheads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 vert="horz" lIns="91440" tIns="78552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800" b="1" err="1">
                <a:cs typeface="Arial Unicode MS" panose="020B0604020202020204" pitchFamily="34" charset="-128"/>
              </a:rPr>
              <a:t>Emmanuil</a:t>
            </a:r>
            <a:r>
              <a:rPr lang="cs-CZ" altLang="cs-CZ" sz="2800" b="1">
                <a:cs typeface="Arial Unicode MS" panose="020B0604020202020204" pitchFamily="34" charset="-128"/>
              </a:rPr>
              <a:t> </a:t>
            </a:r>
            <a:r>
              <a:rPr lang="cs-CZ" altLang="cs-CZ" sz="2800" b="1" err="1">
                <a:cs typeface="Arial Unicode MS" panose="020B0604020202020204" pitchFamily="34" charset="-128"/>
              </a:rPr>
              <a:t>Roidis</a:t>
            </a:r>
            <a:br>
              <a:rPr lang="cs-CZ" altLang="cs-CZ" sz="2800" b="1">
                <a:cs typeface="Arial Unicode MS" panose="020B0604020202020204" pitchFamily="34" charset="-128"/>
              </a:rPr>
            </a:br>
            <a:r>
              <a:rPr lang="el-GR" altLang="cs-CZ" sz="2800" b="1">
                <a:cs typeface="Arial Unicode MS" panose="020B0604020202020204" pitchFamily="34" charset="-128"/>
              </a:rPr>
              <a:t>Εμμανουήλ</a:t>
            </a:r>
            <a:r>
              <a:rPr lang="cs-CZ" altLang="cs-CZ" sz="2800" b="1">
                <a:cs typeface="Arial Unicode MS" panose="020B0604020202020204" pitchFamily="34" charset="-128"/>
              </a:rPr>
              <a:t> </a:t>
            </a:r>
            <a:r>
              <a:rPr lang="el-GR" altLang="cs-CZ" sz="2800" b="1">
                <a:cs typeface="Arial Unicode MS" panose="020B0604020202020204" pitchFamily="34" charset="-128"/>
              </a:rPr>
              <a:t>Ροΐδης</a:t>
            </a:r>
            <a:br>
              <a:rPr lang="el-GR" altLang="cs-CZ" sz="2800" b="1">
                <a:cs typeface="Arial Unicode MS" panose="020B0604020202020204" pitchFamily="34" charset="-128"/>
              </a:rPr>
            </a:br>
            <a:r>
              <a:rPr lang="el-GR" altLang="cs-CZ" sz="2800">
                <a:cs typeface="Arial Unicode MS" panose="020B0604020202020204" pitchFamily="34" charset="-128"/>
              </a:rPr>
              <a:t>(</a:t>
            </a:r>
            <a:r>
              <a:rPr lang="cs-CZ" altLang="cs-CZ" sz="2800">
                <a:cs typeface="Arial Unicode MS" panose="020B0604020202020204" pitchFamily="34" charset="-128"/>
              </a:rPr>
              <a:t>1836-1904)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27" y="1970984"/>
            <a:ext cx="3720152" cy="29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01184" y="2194102"/>
            <a:ext cx="6276332" cy="3908585"/>
          </a:xfrm>
        </p:spPr>
        <p:txBody>
          <a:bodyPr vert="horz" lIns="91440" tIns="66204" rIns="91440" bIns="45720" rtlCol="0">
            <a:normAutofit fontScale="77500" lnSpcReduction="20000"/>
          </a:bodyPr>
          <a:lstStyle/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11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</a:t>
            </a:r>
            <a:r>
              <a:rPr lang="cs-CZ" altLang="cs-CZ" sz="2200" dirty="0" err="1"/>
              <a:t>Syros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Ermupoli</a:t>
            </a:r>
            <a:endParaRPr lang="cs-CZ" altLang="cs-CZ" sz="22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v dětství žil v různých evropských centrech, v dospělosti se usadil v Aténách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intenzivně se zde účastní společenského a kulturního života, kterého se ale později vzdává (důvodem postupná ztráta sluchu)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22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významný literární kritik (sarkasmus a ostrá kritika </a:t>
            </a:r>
            <a:r>
              <a:rPr lang="cs-CZ" altLang="cs-CZ" sz="2200" dirty="0" err="1"/>
              <a:t>provincioálních</a:t>
            </a:r>
            <a:r>
              <a:rPr lang="cs-CZ" altLang="cs-CZ" sz="2200" dirty="0"/>
              <a:t> Atén), podpořil nástup nové generace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</a:t>
            </a:r>
            <a:r>
              <a:rPr lang="cs-CZ" altLang="cs-CZ" sz="2200" dirty="0" err="1"/>
              <a:t>dimotikista</a:t>
            </a:r>
            <a:r>
              <a:rPr lang="cs-CZ" altLang="cs-CZ" sz="2200" dirty="0"/>
              <a:t> 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autor „středověké studie“, parodie historického románu: 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  </a:t>
            </a:r>
            <a:r>
              <a:rPr lang="cs-CZ" altLang="cs-CZ" sz="2200" b="1" i="1" dirty="0"/>
              <a:t>Papežka Jana </a:t>
            </a:r>
            <a:r>
              <a:rPr lang="cs-CZ" altLang="cs-CZ" sz="2200" dirty="0"/>
              <a:t>(</a:t>
            </a:r>
            <a:r>
              <a:rPr lang="cs-CZ" altLang="cs-CZ" sz="2200" b="1" i="1" dirty="0"/>
              <a:t>Η </a:t>
            </a:r>
            <a:r>
              <a:rPr lang="cs-CZ" altLang="cs-CZ" sz="2200" b="1" i="1" dirty="0" err="1"/>
              <a:t>Πά</a:t>
            </a:r>
            <a:r>
              <a:rPr lang="cs-CZ" altLang="cs-CZ" sz="2200" b="1" i="1" dirty="0"/>
              <a:t>πισσα Ιωάννα, </a:t>
            </a:r>
            <a:r>
              <a:rPr lang="cs-CZ" altLang="cs-CZ" sz="2200" dirty="0"/>
              <a:t>1866, čes. 1911 a 1967),</a:t>
            </a:r>
            <a:r>
              <a:rPr lang="cs-CZ" altLang="cs-CZ" sz="2200" b="1" i="1" dirty="0"/>
              <a:t> </a:t>
            </a:r>
            <a:r>
              <a:rPr lang="cs-CZ" altLang="cs-CZ" sz="2200" dirty="0"/>
              <a:t>konzervativní </a:t>
            </a:r>
            <a:r>
              <a:rPr lang="cs-CZ" altLang="cs-CZ" sz="2200" dirty="0" err="1"/>
              <a:t>katharevusa</a:t>
            </a:r>
            <a:endParaRPr lang="cs-CZ" altLang="cs-CZ" sz="22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autor povídek (</a:t>
            </a:r>
            <a:r>
              <a:rPr lang="cs-CZ" altLang="cs-CZ" sz="2200" dirty="0" err="1"/>
              <a:t>katharevusa</a:t>
            </a:r>
            <a:r>
              <a:rPr lang="cs-CZ" altLang="cs-CZ" sz="2200" dirty="0"/>
              <a:t>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2502155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0264" y="556994"/>
            <a:ext cx="4753535" cy="16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Dvě centra řeckého romantismu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18186" b="2"/>
          <a:stretch/>
        </p:blipFill>
        <p:spPr>
          <a:xfrm>
            <a:off x="-4642" y="10"/>
            <a:ext cx="3006061" cy="3339639"/>
          </a:xfrm>
          <a:prstGeom prst="rect">
            <a:avLst/>
          </a:prstGeom>
        </p:spPr>
      </p:pic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2AC42643-EFC4-A557-206B-AB42AAE4D7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0" b="3"/>
          <a:stretch/>
        </p:blipFill>
        <p:spPr>
          <a:xfrm>
            <a:off x="3198068" y="10"/>
            <a:ext cx="2991088" cy="33396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1" r="1" b="1"/>
          <a:stretch/>
        </p:blipFill>
        <p:spPr>
          <a:xfrm>
            <a:off x="-2" y="3518351"/>
            <a:ext cx="6189158" cy="333964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00265" y="2413645"/>
            <a:ext cx="4753534" cy="36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Atény</a:t>
            </a:r>
            <a:r>
              <a:rPr lang="en-US" sz="2400" b="1" dirty="0"/>
              <a:t> </a:t>
            </a:r>
            <a:r>
              <a:rPr lang="en-US" sz="2400" dirty="0" err="1"/>
              <a:t>hlavním</a:t>
            </a:r>
            <a:r>
              <a:rPr lang="en-US" sz="2400" dirty="0"/>
              <a:t> </a:t>
            </a:r>
            <a:r>
              <a:rPr lang="en-US" sz="2400" dirty="0" err="1"/>
              <a:t>městem</a:t>
            </a:r>
            <a:r>
              <a:rPr lang="en-US" sz="2400" dirty="0"/>
              <a:t> 1934, </a:t>
            </a:r>
            <a:r>
              <a:rPr lang="en-US" sz="2400" dirty="0" err="1"/>
              <a:t>fanarioté</a:t>
            </a:r>
            <a:r>
              <a:rPr lang="en-US" sz="2400" dirty="0"/>
              <a:t>, </a:t>
            </a:r>
            <a:r>
              <a:rPr lang="en-US" sz="2400" dirty="0" err="1"/>
              <a:t>výstavba</a:t>
            </a:r>
            <a:r>
              <a:rPr lang="en-US" sz="2400" dirty="0"/>
              <a:t> </a:t>
            </a:r>
            <a:r>
              <a:rPr lang="en-US" sz="2400" dirty="0" err="1"/>
              <a:t>neoklasicistních</a:t>
            </a:r>
            <a:r>
              <a:rPr lang="en-US" sz="2400" dirty="0"/>
              <a:t> </a:t>
            </a:r>
            <a:r>
              <a:rPr lang="en-US" sz="2400" dirty="0" err="1"/>
              <a:t>Atén</a:t>
            </a:r>
            <a:endParaRPr lang="cs-CZ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Ionské</a:t>
            </a:r>
            <a:r>
              <a:rPr lang="en-US" sz="2400" b="1" dirty="0"/>
              <a:t> </a:t>
            </a:r>
            <a:r>
              <a:rPr lang="en-US" sz="2400" b="1" dirty="0" err="1"/>
              <a:t>ostrovy</a:t>
            </a:r>
            <a:r>
              <a:rPr lang="cs-CZ" sz="2400" b="1" dirty="0"/>
              <a:t> (</a:t>
            </a:r>
            <a:r>
              <a:rPr lang="cs-CZ" sz="2400" b="1" dirty="0" err="1"/>
              <a:t>Sedmiostroví</a:t>
            </a:r>
            <a:r>
              <a:rPr lang="cs-CZ" sz="2400" b="1" dirty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400" b="1" dirty="0"/>
              <a:t>    </a:t>
            </a:r>
            <a:r>
              <a:rPr lang="en-US" sz="2400" dirty="0"/>
              <a:t>Zakynthos, </a:t>
            </a:r>
            <a:r>
              <a:rPr lang="en-US" sz="2400" dirty="0" err="1"/>
              <a:t>Kerkyra</a:t>
            </a:r>
            <a:r>
              <a:rPr lang="en-US" sz="2400" dirty="0"/>
              <a:t> = </a:t>
            </a:r>
            <a:r>
              <a:rPr lang="en-US" sz="2400" dirty="0" err="1"/>
              <a:t>Korfu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5148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obloha, venku, budova, vládní budova&#10;&#10;Popis byl vytvořen automaticky">
            <a:extLst>
              <a:ext uri="{FF2B5EF4-FFF2-40B4-BE49-F238E27FC236}">
                <a16:creationId xmlns:a16="http://schemas.microsoft.com/office/drawing/2014/main" id="{5F0F0B4F-7218-8EEA-132B-432E6CFE0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4" r="10794" b="-2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084F910-AE3B-DA97-E5F0-5ED19D5AC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21365" b="-2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44FE384-7542-2427-C4B2-90BBE15DF8D8}"/>
              </a:ext>
            </a:extLst>
          </p:cNvPr>
          <p:cNvSpPr txBox="1"/>
          <p:nvPr/>
        </p:nvSpPr>
        <p:spPr>
          <a:xfrm>
            <a:off x="4380266" y="4435052"/>
            <a:ext cx="7104188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Ernst Moritz Theodor </a:t>
            </a:r>
            <a:r>
              <a:rPr lang="en-US" dirty="0" err="1"/>
              <a:t>Ziller</a:t>
            </a:r>
            <a:endParaRPr lang="cs-CZ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dirty="0" err="1"/>
              <a:t>Ermupoli</a:t>
            </a:r>
            <a:r>
              <a:rPr lang="cs-CZ" dirty="0"/>
              <a:t> – ostrov </a:t>
            </a:r>
            <a:r>
              <a:rPr lang="cs-CZ" dirty="0" err="1"/>
              <a:t>Syros</a:t>
            </a:r>
            <a:r>
              <a:rPr lang="cs-CZ" dirty="0"/>
              <a:t> (</a:t>
            </a:r>
            <a:r>
              <a:rPr lang="cs-CZ" dirty="0" err="1"/>
              <a:t>Kyklády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734ACF4-E514-9F66-7D7F-9182712108F4}"/>
              </a:ext>
            </a:extLst>
          </p:cNvPr>
          <p:cNvSpPr txBox="1"/>
          <p:nvPr/>
        </p:nvSpPr>
        <p:spPr>
          <a:xfrm>
            <a:off x="942562" y="4435052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Radnice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40AE7C3-7E68-372C-3F53-0288D58214FE}"/>
              </a:ext>
            </a:extLst>
          </p:cNvPr>
          <p:cNvSpPr txBox="1"/>
          <p:nvPr/>
        </p:nvSpPr>
        <p:spPr>
          <a:xfrm>
            <a:off x="7345680" y="4435052"/>
            <a:ext cx="199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Apollónovo</a:t>
            </a:r>
            <a:r>
              <a:rPr lang="cs-CZ" dirty="0"/>
              <a:t> divadlo</a:t>
            </a:r>
          </a:p>
        </p:txBody>
      </p:sp>
      <p:pic>
        <p:nvPicPr>
          <p:cNvPr id="12" name="Obrázek 11" descr="Obsah obrázku budova, obloha, venku, vládní budova&#10;&#10;Popis byl vytvořen automaticky">
            <a:extLst>
              <a:ext uri="{FF2B5EF4-FFF2-40B4-BE49-F238E27FC236}">
                <a16:creationId xmlns:a16="http://schemas.microsoft.com/office/drawing/2014/main" id="{1771EC7F-C063-EAF6-9D97-8F5265152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85" y="549778"/>
            <a:ext cx="4125430" cy="30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5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E6D5AB-5199-7139-AD53-459DC63CB67E}"/>
              </a:ext>
            </a:extLst>
          </p:cNvPr>
          <p:cNvSpPr txBox="1"/>
          <p:nvPr/>
        </p:nvSpPr>
        <p:spPr>
          <a:xfrm>
            <a:off x="1991360" y="727314"/>
            <a:ext cx="4138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Papežka Jana: části díla</a:t>
            </a:r>
            <a:r>
              <a:rPr lang="cs-CZ" sz="3200" dirty="0"/>
              <a:t>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24C6B3-98B1-7ABC-E4C5-209BC3A4A127}"/>
              </a:ext>
            </a:extLst>
          </p:cNvPr>
          <p:cNvSpPr txBox="1"/>
          <p:nvPr/>
        </p:nvSpPr>
        <p:spPr>
          <a:xfrm>
            <a:off x="1717553" y="2040681"/>
            <a:ext cx="5252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prolog: seznámení autora s tématem, </a:t>
            </a:r>
          </a:p>
          <a:p>
            <a:r>
              <a:rPr lang="cs-CZ" sz="2400" dirty="0"/>
              <a:t>                   způsob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9B511AD-3BEB-2142-327E-E0D29E98F5F4}"/>
              </a:ext>
            </a:extLst>
          </p:cNvPr>
          <p:cNvSpPr txBox="1"/>
          <p:nvPr/>
        </p:nvSpPr>
        <p:spPr>
          <a:xfrm>
            <a:off x="1767840" y="3029188"/>
            <a:ext cx="163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prameny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8B9AD3-9597-04A8-13CF-2156902FC578}"/>
              </a:ext>
            </a:extLst>
          </p:cNvPr>
          <p:cNvSpPr txBox="1"/>
          <p:nvPr/>
        </p:nvSpPr>
        <p:spPr>
          <a:xfrm>
            <a:off x="1773226" y="4444444"/>
            <a:ext cx="297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poznámkový aparát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69621D-D6DD-5272-334F-39588D091C1D}"/>
              </a:ext>
            </a:extLst>
          </p:cNvPr>
          <p:cNvSpPr txBox="1"/>
          <p:nvPr/>
        </p:nvSpPr>
        <p:spPr>
          <a:xfrm>
            <a:off x="2769670" y="3667760"/>
            <a:ext cx="229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vlastní příběh </a:t>
            </a:r>
          </a:p>
        </p:txBody>
      </p:sp>
      <p:pic>
        <p:nvPicPr>
          <p:cNvPr id="8" name="Obrázek 7" descr="Obsah obrázku Lidská tvář, oblečení, obraz, umění&#10;&#10;Popis byl vytvořen automaticky">
            <a:extLst>
              <a:ext uri="{FF2B5EF4-FFF2-40B4-BE49-F238E27FC236}">
                <a16:creationId xmlns:a16="http://schemas.microsoft.com/office/drawing/2014/main" id="{7009E4F5-6D6D-7A5C-858B-1CC78EE4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95" y="3241763"/>
            <a:ext cx="2857500" cy="286702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7B932C9-1A39-84D4-5DCC-7C3CF8E58161}"/>
              </a:ext>
            </a:extLst>
          </p:cNvPr>
          <p:cNvSpPr txBox="1"/>
          <p:nvPr/>
        </p:nvSpPr>
        <p:spPr>
          <a:xfrm>
            <a:off x="6969760" y="6212860"/>
            <a:ext cx="4643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u="sng" dirty="0">
                <a:hlinkClick r:id="rId3" tooltip="fr:Bibliothèque nationale de Fr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Bibliothèque nationale de France</a:t>
            </a:r>
            <a:r>
              <a:rPr lang="fr-FR" sz="1400" i="1" u="sng" dirty="0"/>
              <a:t> </a:t>
            </a:r>
            <a:r>
              <a:rPr lang="fr-FR" sz="1400" i="1" dirty="0"/>
              <a:t>(BNF). Cote : </a:t>
            </a:r>
            <a:endParaRPr lang="cs-CZ" sz="1400" i="1" dirty="0"/>
          </a:p>
          <a:p>
            <a:r>
              <a:rPr lang="fr-FR" sz="1400" i="1" dirty="0"/>
              <a:t>Français 599, Folio 88. Origine : Cognac, France</a:t>
            </a:r>
            <a:r>
              <a:rPr lang="el-GR" sz="1400" i="1" dirty="0"/>
              <a:t>, 15., 16. </a:t>
            </a:r>
            <a:r>
              <a:rPr lang="cs-CZ" sz="1400" i="1" dirty="0"/>
              <a:t>st.</a:t>
            </a:r>
          </a:p>
        </p:txBody>
      </p:sp>
      <p:pic>
        <p:nvPicPr>
          <p:cNvPr id="12" name="Obrázek 11" descr="Obsah obrázku text, Lidská tvář, plakát, osoba&#10;&#10;Popis byl vytvořen automaticky">
            <a:extLst>
              <a:ext uri="{FF2B5EF4-FFF2-40B4-BE49-F238E27FC236}">
                <a16:creationId xmlns:a16="http://schemas.microsoft.com/office/drawing/2014/main" id="{DDD68882-FF3B-EF69-5CA5-9EDF8F621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7" y="234734"/>
            <a:ext cx="1922735" cy="269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E6D5AB-5199-7139-AD53-459DC63CB67E}"/>
              </a:ext>
            </a:extLst>
          </p:cNvPr>
          <p:cNvSpPr txBox="1"/>
          <p:nvPr/>
        </p:nvSpPr>
        <p:spPr>
          <a:xfrm>
            <a:off x="602271" y="715780"/>
            <a:ext cx="2782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Charakteristika: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24C6B3-98B1-7ABC-E4C5-209BC3A4A127}"/>
              </a:ext>
            </a:extLst>
          </p:cNvPr>
          <p:cNvSpPr txBox="1"/>
          <p:nvPr/>
        </p:nvSpPr>
        <p:spPr>
          <a:xfrm>
            <a:off x="4316583" y="1267816"/>
            <a:ext cx="322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prvky parodie a satiry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9B511AD-3BEB-2142-327E-E0D29E98F5F4}"/>
              </a:ext>
            </a:extLst>
          </p:cNvPr>
          <p:cNvSpPr txBox="1"/>
          <p:nvPr/>
        </p:nvSpPr>
        <p:spPr>
          <a:xfrm>
            <a:off x="3112618" y="2405537"/>
            <a:ext cx="5423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lineární vyprávění, anticipace bud. dějů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8B9AD3-9597-04A8-13CF-2156902FC578}"/>
              </a:ext>
            </a:extLst>
          </p:cNvPr>
          <p:cNvSpPr txBox="1"/>
          <p:nvPr/>
        </p:nvSpPr>
        <p:spPr>
          <a:xfrm>
            <a:off x="1498127" y="4482443"/>
            <a:ext cx="4568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intertextualita</a:t>
            </a:r>
          </a:p>
          <a:p>
            <a:r>
              <a:rPr lang="cs-CZ" sz="2400" dirty="0"/>
              <a:t>     </a:t>
            </a:r>
            <a:r>
              <a:rPr lang="cs-CZ" sz="2400" dirty="0" err="1"/>
              <a:t>Bachtin</a:t>
            </a:r>
            <a:r>
              <a:rPr lang="cs-CZ" sz="2400" dirty="0"/>
              <a:t> – palimpsest, záměrnost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69621D-D6DD-5272-334F-39588D091C1D}"/>
              </a:ext>
            </a:extLst>
          </p:cNvPr>
          <p:cNvSpPr txBox="1"/>
          <p:nvPr/>
        </p:nvSpPr>
        <p:spPr>
          <a:xfrm>
            <a:off x="1975305" y="3731948"/>
            <a:ext cx="520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práce s prameny</a:t>
            </a:r>
          </a:p>
        </p:txBody>
      </p:sp>
      <p:pic>
        <p:nvPicPr>
          <p:cNvPr id="8" name="Obrázek 7" descr="Obsah obrázku Lidská tvář, oblečení, obraz, umění&#10;&#10;Popis byl vytvořen automaticky">
            <a:extLst>
              <a:ext uri="{FF2B5EF4-FFF2-40B4-BE49-F238E27FC236}">
                <a16:creationId xmlns:a16="http://schemas.microsoft.com/office/drawing/2014/main" id="{7009E4F5-6D6D-7A5C-858B-1CC78EE4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95" y="3241763"/>
            <a:ext cx="2857500" cy="286702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7B932C9-1A39-84D4-5DCC-7C3CF8E58161}"/>
              </a:ext>
            </a:extLst>
          </p:cNvPr>
          <p:cNvSpPr txBox="1"/>
          <p:nvPr/>
        </p:nvSpPr>
        <p:spPr>
          <a:xfrm>
            <a:off x="6969760" y="6212860"/>
            <a:ext cx="4643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u="sng" dirty="0">
                <a:hlinkClick r:id="rId3" tooltip="fr:Bibliothèque nationale de Fr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Bibliothèque nationale de France</a:t>
            </a:r>
            <a:r>
              <a:rPr lang="fr-FR" sz="1400" i="1" u="sng" dirty="0"/>
              <a:t> </a:t>
            </a:r>
            <a:r>
              <a:rPr lang="fr-FR" sz="1400" i="1" dirty="0"/>
              <a:t>(BNF). Cote : </a:t>
            </a:r>
            <a:endParaRPr lang="cs-CZ" sz="1400" i="1" dirty="0"/>
          </a:p>
          <a:p>
            <a:r>
              <a:rPr lang="fr-FR" sz="1400" i="1" dirty="0"/>
              <a:t>Français 599, Folio 88. Origine : Cognac, France</a:t>
            </a:r>
            <a:r>
              <a:rPr lang="el-GR" sz="1400" i="1" dirty="0"/>
              <a:t>, 15., 16. </a:t>
            </a:r>
            <a:r>
              <a:rPr lang="cs-CZ" sz="1400" i="1" dirty="0"/>
              <a:t>st.</a:t>
            </a:r>
          </a:p>
        </p:txBody>
      </p:sp>
      <p:pic>
        <p:nvPicPr>
          <p:cNvPr id="12" name="Obrázek 11" descr="Obsah obrázku text, Lidská tvář, plakát, osoba&#10;&#10;Popis byl vytvořen automaticky">
            <a:extLst>
              <a:ext uri="{FF2B5EF4-FFF2-40B4-BE49-F238E27FC236}">
                <a16:creationId xmlns:a16="http://schemas.microsoft.com/office/drawing/2014/main" id="{DDD68882-FF3B-EF69-5CA5-9EDF8F621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7" y="234734"/>
            <a:ext cx="1922735" cy="26918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2AB47A5-BC85-9990-C775-C8FEBC3F03D6}"/>
              </a:ext>
            </a:extLst>
          </p:cNvPr>
          <p:cNvSpPr txBox="1"/>
          <p:nvPr/>
        </p:nvSpPr>
        <p:spPr>
          <a:xfrm>
            <a:off x="3739846" y="1632046"/>
            <a:ext cx="2702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ironie, sarkasmus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078C0CA-C6D0-4C61-CFA9-E94E31B1B929}"/>
              </a:ext>
            </a:extLst>
          </p:cNvPr>
          <p:cNvSpPr txBox="1"/>
          <p:nvPr/>
        </p:nvSpPr>
        <p:spPr>
          <a:xfrm>
            <a:off x="2686017" y="3074042"/>
            <a:ext cx="254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absence dialogů</a:t>
            </a:r>
          </a:p>
        </p:txBody>
      </p:sp>
    </p:spTree>
    <p:extLst>
      <p:ext uri="{BB962C8B-B14F-4D97-AF65-F5344CB8AC3E}">
        <p14:creationId xmlns:p14="http://schemas.microsoft.com/office/powerpoint/2010/main" val="40826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E6D5AB-5199-7139-AD53-459DC63CB67E}"/>
              </a:ext>
            </a:extLst>
          </p:cNvPr>
          <p:cNvSpPr txBox="1"/>
          <p:nvPr/>
        </p:nvSpPr>
        <p:spPr>
          <a:xfrm>
            <a:off x="1384265" y="975428"/>
            <a:ext cx="1347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Kritika: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24C6B3-98B1-7ABC-E4C5-209BC3A4A127}"/>
              </a:ext>
            </a:extLst>
          </p:cNvPr>
          <p:cNvSpPr txBox="1"/>
          <p:nvPr/>
        </p:nvSpPr>
        <p:spPr>
          <a:xfrm>
            <a:off x="2161798" y="4204225"/>
            <a:ext cx="430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církev (katolická i pravoslavná)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9B511AD-3BEB-2142-327E-E0D29E98F5F4}"/>
              </a:ext>
            </a:extLst>
          </p:cNvPr>
          <p:cNvSpPr txBox="1"/>
          <p:nvPr/>
        </p:nvSpPr>
        <p:spPr>
          <a:xfrm>
            <a:off x="4768967" y="1028745"/>
            <a:ext cx="2367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maloměšťáctví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8B9AD3-9597-04A8-13CF-2156902FC578}"/>
              </a:ext>
            </a:extLst>
          </p:cNvPr>
          <p:cNvSpPr txBox="1"/>
          <p:nvPr/>
        </p:nvSpPr>
        <p:spPr>
          <a:xfrm>
            <a:off x="784825" y="6012805"/>
            <a:ext cx="4921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zastánci staré řečtiny a </a:t>
            </a:r>
            <a:r>
              <a:rPr lang="cs-CZ" sz="2400" dirty="0" err="1"/>
              <a:t>katharevusy</a:t>
            </a:r>
            <a:endParaRPr lang="cs-CZ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69621D-D6DD-5272-334F-39588D091C1D}"/>
              </a:ext>
            </a:extLst>
          </p:cNvPr>
          <p:cNvSpPr txBox="1"/>
          <p:nvPr/>
        </p:nvSpPr>
        <p:spPr>
          <a:xfrm>
            <a:off x="1426566" y="5001531"/>
            <a:ext cx="520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nekvalitní literatura </a:t>
            </a:r>
          </a:p>
          <a:p>
            <a:r>
              <a:rPr lang="cs-CZ" sz="2400" dirty="0"/>
              <a:t>     (sentiment. romány, </a:t>
            </a:r>
            <a:r>
              <a:rPr lang="cs-CZ" sz="2400" dirty="0" err="1"/>
              <a:t>histor</a:t>
            </a:r>
            <a:r>
              <a:rPr lang="cs-CZ" sz="2400" dirty="0"/>
              <a:t>. romány)</a:t>
            </a:r>
          </a:p>
        </p:txBody>
      </p:sp>
      <p:pic>
        <p:nvPicPr>
          <p:cNvPr id="8" name="Obrázek 7" descr="Obsah obrázku Lidská tvář, oblečení, obraz, umění&#10;&#10;Popis byl vytvořen automaticky">
            <a:extLst>
              <a:ext uri="{FF2B5EF4-FFF2-40B4-BE49-F238E27FC236}">
                <a16:creationId xmlns:a16="http://schemas.microsoft.com/office/drawing/2014/main" id="{7009E4F5-6D6D-7A5C-858B-1CC78EE4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70" y="3232377"/>
            <a:ext cx="2857500" cy="286702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7B932C9-1A39-84D4-5DCC-7C3CF8E58161}"/>
              </a:ext>
            </a:extLst>
          </p:cNvPr>
          <p:cNvSpPr txBox="1"/>
          <p:nvPr/>
        </p:nvSpPr>
        <p:spPr>
          <a:xfrm>
            <a:off x="7213600" y="6174639"/>
            <a:ext cx="4643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u="sng" dirty="0">
                <a:hlinkClick r:id="rId3" tooltip="fr:Bibliothèque nationale de Fr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Bibliothèque nationale de France</a:t>
            </a:r>
            <a:r>
              <a:rPr lang="fr-FR" sz="1400" i="1" u="sng" dirty="0"/>
              <a:t> </a:t>
            </a:r>
            <a:r>
              <a:rPr lang="fr-FR" sz="1400" i="1" dirty="0"/>
              <a:t>(BNF). Cote : </a:t>
            </a:r>
            <a:endParaRPr lang="cs-CZ" sz="1400" i="1" dirty="0"/>
          </a:p>
          <a:p>
            <a:r>
              <a:rPr lang="fr-FR" sz="1400" i="1" dirty="0"/>
              <a:t>Français 599, Folio 88. Origine : Cognac, France</a:t>
            </a:r>
            <a:r>
              <a:rPr lang="el-GR" sz="1400" i="1" dirty="0"/>
              <a:t>, 15., 16. </a:t>
            </a:r>
            <a:r>
              <a:rPr lang="cs-CZ" sz="1400" i="1" dirty="0"/>
              <a:t>st.</a:t>
            </a:r>
          </a:p>
        </p:txBody>
      </p:sp>
      <p:pic>
        <p:nvPicPr>
          <p:cNvPr id="12" name="Obrázek 11" descr="Obsah obrázku text, Lidská tvář, plakát, osoba&#10;&#10;Popis byl vytvořen automaticky">
            <a:extLst>
              <a:ext uri="{FF2B5EF4-FFF2-40B4-BE49-F238E27FC236}">
                <a16:creationId xmlns:a16="http://schemas.microsoft.com/office/drawing/2014/main" id="{DDD68882-FF3B-EF69-5CA5-9EDF8F621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20" y="299981"/>
            <a:ext cx="1922735" cy="26918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2AB47A5-BC85-9990-C775-C8FEBC3F03D6}"/>
              </a:ext>
            </a:extLst>
          </p:cNvPr>
          <p:cNvSpPr txBox="1"/>
          <p:nvPr/>
        </p:nvSpPr>
        <p:spPr>
          <a:xfrm>
            <a:off x="4103950" y="1822011"/>
            <a:ext cx="29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pověry a předsudky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078C0CA-C6D0-4C61-CFA9-E94E31B1B929}"/>
              </a:ext>
            </a:extLst>
          </p:cNvPr>
          <p:cNvSpPr txBox="1"/>
          <p:nvPr/>
        </p:nvSpPr>
        <p:spPr>
          <a:xfrm>
            <a:off x="3529297" y="2630488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pseudovlastenectví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E5CE999-4CFB-FC28-A186-785D3C92EF62}"/>
              </a:ext>
            </a:extLst>
          </p:cNvPr>
          <p:cNvSpPr txBox="1"/>
          <p:nvPr/>
        </p:nvSpPr>
        <p:spPr>
          <a:xfrm>
            <a:off x="2732134" y="3429000"/>
            <a:ext cx="5027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politické události, korupční skandály</a:t>
            </a:r>
          </a:p>
        </p:txBody>
      </p:sp>
    </p:spTree>
    <p:extLst>
      <p:ext uri="{BB962C8B-B14F-4D97-AF65-F5344CB8AC3E}">
        <p14:creationId xmlns:p14="http://schemas.microsoft.com/office/powerpoint/2010/main" val="1574932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453B6D8-0F0A-4D77-9DA4-B5A110831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229" y="883920"/>
            <a:ext cx="7004606" cy="136398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ADDB735-105E-49AA-8015-E6C62104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098" y="2035654"/>
            <a:ext cx="7838282" cy="32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34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51956B-0F74-4F47-96CC-86E97303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20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4DE8B-5DCF-46C5-A98D-80DEDB353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931" y="1275419"/>
            <a:ext cx="10515600" cy="488604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Když se Karel Veliký už dost </a:t>
            </a:r>
            <a:r>
              <a:rPr lang="cs-CZ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natoulal</a:t>
            </a:r>
            <a:r>
              <a:rPr lang="cs-CZ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 Evropě a svým velkým mečem </a:t>
            </a:r>
            <a:r>
              <a:rPr lang="cs-CZ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sklidil dostatek vavřínů i hlav</a:t>
            </a:r>
            <a:r>
              <a:rPr lang="el-GR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tři čtvrtiny Sasů utopil, oslepil nebo na smrt umučil a zajistil si tak poslušnost a úctu těch, kdo to přežili, odpočíval konečně na svých vavřínech v </a:t>
            </a:r>
            <a:r>
              <a:rPr lang="cs-CZ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Aix</a:t>
            </a:r>
            <a:r>
              <a:rPr lang="cs-CZ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-la-</a:t>
            </a:r>
            <a:r>
              <a:rPr lang="cs-CZ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Chapelle</a:t>
            </a:r>
            <a:r>
              <a:rPr lang="cs-CZ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ve městě </a:t>
            </a:r>
            <a:r>
              <a:rPr lang="cs-CZ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proslulém ostatky svatých a jehlami</a:t>
            </a:r>
            <a:r>
              <a:rPr lang="cs-CZ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(str. 57)</a:t>
            </a:r>
          </a:p>
          <a:p>
            <a:endParaRPr lang="cs-CZ" sz="1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5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9597F0F-56CB-959A-9B68-6CEE8BC17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36" y="1293090"/>
            <a:ext cx="10343924" cy="44888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ECB802AB-399F-B545-343D-FB70953123F0}"/>
                  </a:ext>
                </a:extLst>
              </p14:cNvPr>
              <p14:cNvContentPartPr/>
              <p14:nvPr/>
            </p14:nvContentPartPr>
            <p14:xfrm>
              <a:off x="8570844" y="5106611"/>
              <a:ext cx="1353960" cy="658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ECB802AB-399F-B545-343D-FB70953123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3204" y="5088611"/>
                <a:ext cx="13896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BC78A678-D32A-BD63-A217-89F351418A3A}"/>
                  </a:ext>
                </a:extLst>
              </p14:cNvPr>
              <p14:cNvContentPartPr/>
              <p14:nvPr/>
            </p14:nvContentPartPr>
            <p14:xfrm>
              <a:off x="1440324" y="5503691"/>
              <a:ext cx="4295160" cy="9360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BC78A678-D32A-BD63-A217-89F351418A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2684" y="5486051"/>
                <a:ext cx="4330800" cy="1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432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F8424-B8F0-47A8-B8DE-B953D726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41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DC44F1-3060-4192-BFAE-547DC4DB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529844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spcBef>
                <a:spcPts val="1800"/>
              </a:spcBef>
              <a:buNone/>
            </a:pPr>
            <a:r>
              <a:rPr lang="cs-CZ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Řeky působí stránky potištěného papíru právě tak, jako listí </a:t>
            </a:r>
            <a:r>
              <a:rPr lang="cs-CZ" sz="2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sviňského</a:t>
            </a:r>
            <a:r>
              <a:rPr lang="cs-CZ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dubu – uspávají je. Proto mnozí z nich knihy ani nerozřezávají a zanechávají příštím generacím výrobky naší soudobé literatury netknuté a panenské. Kterýsi anglický spisovatel, tuším </a:t>
            </a:r>
            <a:r>
              <a:rPr lang="cs-CZ" sz="2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Swift</a:t>
            </a:r>
            <a:r>
              <a:rPr lang="cs-CZ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napsal, že obyvatelé nevím už které země jsou tak lhostejní a nepozorní, že pokaždé, když chceš s nimi mluvit, musíš je chvílemi praštit do hlavy suchým melounem, aby při tvých slovech neusnuli. Podobného </a:t>
            </a:r>
            <a:r>
              <a:rPr lang="cs-CZ" sz="2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protihypnotického</a:t>
            </a:r>
            <a:r>
              <a:rPr lang="cs-CZ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prostředku proti lhostejnosti řeckého čtenáře chtěl jsem použít i já a z nedostatku suchého melounu zkoušel jsem zahánět jejich nudu tím, že jsem se uchyloval k nečekaným obratům, zvláštním přirovnáním a neobvyklým rčením, že jsem každou myšlenku zpodobnil v takřka hmatatelném obrazu a že jsem i ty nejvážnější teologické otázky přizdobil všelijakými </a:t>
            </a:r>
            <a:r>
              <a:rPr lang="cs-CZ" sz="2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bimbrlátky</a:t>
            </a:r>
            <a:r>
              <a:rPr lang="cs-CZ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střapečky a rolničkami jako zástěrku španělské tanečnice.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(str. 12)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02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E6D5AB-5199-7139-AD53-459DC63CB67E}"/>
              </a:ext>
            </a:extLst>
          </p:cNvPr>
          <p:cNvSpPr txBox="1"/>
          <p:nvPr/>
        </p:nvSpPr>
        <p:spPr>
          <a:xfrm>
            <a:off x="1183708" y="572802"/>
            <a:ext cx="2782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Charakteristika: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24C6B3-98B1-7ABC-E4C5-209BC3A4A127}"/>
              </a:ext>
            </a:extLst>
          </p:cNvPr>
          <p:cNvSpPr txBox="1"/>
          <p:nvPr/>
        </p:nvSpPr>
        <p:spPr>
          <a:xfrm>
            <a:off x="2574891" y="1878810"/>
            <a:ext cx="591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spojení prvků z různých sémantických rovin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9B511AD-3BEB-2142-327E-E0D29E98F5F4}"/>
              </a:ext>
            </a:extLst>
          </p:cNvPr>
          <p:cNvSpPr txBox="1"/>
          <p:nvPr/>
        </p:nvSpPr>
        <p:spPr>
          <a:xfrm>
            <a:off x="1548585" y="4545143"/>
            <a:ext cx="5926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 err="1"/>
              <a:t>autoreferenční</a:t>
            </a:r>
            <a:r>
              <a:rPr lang="cs-CZ" sz="2400" dirty="0"/>
              <a:t> charakter (odkazy na autora</a:t>
            </a:r>
          </a:p>
          <a:p>
            <a:r>
              <a:rPr lang="cs-CZ" sz="2400" dirty="0"/>
              <a:t>     i proces psaní)</a:t>
            </a:r>
          </a:p>
        </p:txBody>
      </p:sp>
      <p:pic>
        <p:nvPicPr>
          <p:cNvPr id="8" name="Obrázek 7" descr="Obsah obrázku Lidská tvář, oblečení, obraz, umění&#10;&#10;Popis byl vytvořen automaticky">
            <a:extLst>
              <a:ext uri="{FF2B5EF4-FFF2-40B4-BE49-F238E27FC236}">
                <a16:creationId xmlns:a16="http://schemas.microsoft.com/office/drawing/2014/main" id="{7009E4F5-6D6D-7A5C-858B-1CC78EE4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15" y="3241762"/>
            <a:ext cx="2857500" cy="286702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7B932C9-1A39-84D4-5DCC-7C3CF8E58161}"/>
              </a:ext>
            </a:extLst>
          </p:cNvPr>
          <p:cNvSpPr txBox="1"/>
          <p:nvPr/>
        </p:nvSpPr>
        <p:spPr>
          <a:xfrm>
            <a:off x="6969760" y="6212860"/>
            <a:ext cx="4643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u="sng" dirty="0">
                <a:hlinkClick r:id="rId3" tooltip="fr:Bibliothèque nationale de Fr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Bibliothèque nationale de France</a:t>
            </a:r>
            <a:r>
              <a:rPr lang="fr-FR" sz="1400" i="1" u="sng" dirty="0"/>
              <a:t> </a:t>
            </a:r>
            <a:r>
              <a:rPr lang="fr-FR" sz="1400" i="1" dirty="0"/>
              <a:t>(BNF). Cote : </a:t>
            </a:r>
            <a:endParaRPr lang="cs-CZ" sz="1400" i="1" dirty="0"/>
          </a:p>
          <a:p>
            <a:r>
              <a:rPr lang="fr-FR" sz="1400" i="1" dirty="0"/>
              <a:t>Français 599, Folio 88. Origine : Cognac, France</a:t>
            </a:r>
            <a:r>
              <a:rPr lang="el-GR" sz="1400" i="1" dirty="0"/>
              <a:t>, 15., 16. </a:t>
            </a:r>
            <a:r>
              <a:rPr lang="cs-CZ" sz="1400" i="1" dirty="0"/>
              <a:t>st.</a:t>
            </a:r>
          </a:p>
        </p:txBody>
      </p:sp>
      <p:pic>
        <p:nvPicPr>
          <p:cNvPr id="12" name="Obrázek 11" descr="Obsah obrázku text, Lidská tvář, plakát, osoba&#10;&#10;Popis byl vytvořen automaticky">
            <a:extLst>
              <a:ext uri="{FF2B5EF4-FFF2-40B4-BE49-F238E27FC236}">
                <a16:creationId xmlns:a16="http://schemas.microsoft.com/office/drawing/2014/main" id="{DDD68882-FF3B-EF69-5CA5-9EDF8F621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7" y="234734"/>
            <a:ext cx="1922735" cy="26918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2AB47A5-BC85-9990-C775-C8FEBC3F03D6}"/>
              </a:ext>
            </a:extLst>
          </p:cNvPr>
          <p:cNvSpPr txBox="1"/>
          <p:nvPr/>
        </p:nvSpPr>
        <p:spPr>
          <a:xfrm>
            <a:off x="1975304" y="3198167"/>
            <a:ext cx="398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nečekaná, trefná přirovnání</a:t>
            </a:r>
          </a:p>
        </p:txBody>
      </p:sp>
    </p:spTree>
    <p:extLst>
      <p:ext uri="{BB962C8B-B14F-4D97-AF65-F5344CB8AC3E}">
        <p14:creationId xmlns:p14="http://schemas.microsoft.com/office/powerpoint/2010/main" val="18337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C14A3-D0A2-4872-899E-901A15C49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21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AFDA9-3054-4D8E-B1D2-E6B0CABC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480"/>
            <a:ext cx="10515600" cy="5003483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Mnohý čtenář bude mi jistě jako těžký přečin vyčítat smělost, se kterou rozviřuji středověké bahno – a to jak u Západoevropanů, tak u Byzantinců – i příležitostné štulce, které uštědřuji nynějšímu stavu východní církve… Nezaujatý čtenář mé knihy bude však přesvědčen o tom, že v ní není ani stopa po nějaké polemické tendenci. Ohavnosti Franků i Orientálců líčí se tu s toutéž </a:t>
            </a:r>
            <a:r>
              <a:rPr lang="cs-CZ" sz="2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bezvášnivou</a:t>
            </a:r>
            <a:r>
              <a:rPr lang="cs-CZ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nestranností a vize středověkých teologů a sny německých profesorů jsou bičovány se stejnou otevřeností. Kdekoliv se mi naskytla příležitost k posměchu, chopil jsem se jí a nestaral se o to, zda se směšnost skrývá v nějakém klášteře či v některé akademii, pod kutnou mnicha či pod pláštěm filosofa. Náboženské či filosofické slátaniny o stvoření světa až po dnešní den tlumočí se s toutéž nezaujatostí, s jakou námořník zapisuje směry větrů do lodního deníku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(str. 13)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77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/>
          <p:cNvSpPr>
            <a:spLocks noGrp="1" noChangeArrowheads="1"/>
          </p:cNvSpPr>
          <p:nvPr>
            <p:ph type="title"/>
          </p:nvPr>
        </p:nvSpPr>
        <p:spPr>
          <a:xfrm>
            <a:off x="401245" y="325369"/>
            <a:ext cx="5073735" cy="1956841"/>
          </a:xfrm>
        </p:spPr>
        <p:txBody>
          <a:bodyPr vert="horz" lIns="91440" tIns="85608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 dirty="0" err="1"/>
              <a:t>Dionysios</a:t>
            </a:r>
            <a:r>
              <a:rPr lang="cs-CZ" altLang="cs-CZ" sz="3600" dirty="0"/>
              <a:t> </a:t>
            </a:r>
            <a:r>
              <a:rPr lang="cs-CZ" altLang="cs-CZ" sz="3600" dirty="0" err="1"/>
              <a:t>Solomos</a:t>
            </a:r>
            <a:br>
              <a:rPr lang="cs-CZ" altLang="cs-CZ" sz="3600" dirty="0"/>
            </a:br>
            <a:r>
              <a:rPr lang="cs-CZ" altLang="cs-CZ" sz="2800" dirty="0"/>
              <a:t>(</a:t>
            </a:r>
            <a:r>
              <a:rPr lang="cs-CZ" altLang="cs-CZ" sz="2800" dirty="0">
                <a:cs typeface="Arial Unicode MS"/>
              </a:rPr>
              <a:t>1798 </a:t>
            </a:r>
            <a:r>
              <a:rPr lang="cs-CZ" altLang="cs-CZ" sz="2800" dirty="0" err="1">
                <a:cs typeface="Arial Unicode MS"/>
              </a:rPr>
              <a:t>Zakynthos</a:t>
            </a:r>
            <a:r>
              <a:rPr lang="cs-CZ" altLang="cs-CZ" sz="2800" dirty="0">
                <a:cs typeface="Arial Unicode MS"/>
              </a:rPr>
              <a:t> – 1857 </a:t>
            </a:r>
            <a:r>
              <a:rPr lang="cs-CZ" altLang="cs-CZ" sz="2800" dirty="0" err="1">
                <a:cs typeface="Arial Unicode MS"/>
              </a:rPr>
              <a:t>Kerkyra</a:t>
            </a:r>
            <a:r>
              <a:rPr lang="cs-CZ" altLang="cs-CZ" sz="2800" dirty="0">
                <a:cs typeface="Arial Unicode MS"/>
              </a:rPr>
              <a:t>)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0080" y="3273551"/>
            <a:ext cx="4243589" cy="2920016"/>
          </a:xfrm>
        </p:spPr>
        <p:txBody>
          <a:bodyPr>
            <a:normAutofit/>
          </a:bodyPr>
          <a:lstStyle/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řecký národní básník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>
                <a:cs typeface="Arial" panose="020B0604020202020204" pitchFamily="34" charset="0"/>
              </a:rPr>
              <a:t> </a:t>
            </a:r>
            <a:r>
              <a:rPr lang="cs-CZ" altLang="cs-CZ" sz="2200" dirty="0"/>
              <a:t>autor  </a:t>
            </a:r>
            <a:r>
              <a:rPr lang="cs-CZ" altLang="cs-CZ" sz="2200" i="1" dirty="0"/>
              <a:t>Hymnu na svobodu </a:t>
            </a:r>
            <a:r>
              <a:rPr lang="cs-CZ" altLang="cs-CZ" sz="2200" dirty="0"/>
              <a:t>( </a:t>
            </a:r>
            <a:r>
              <a:rPr lang="cs-CZ" altLang="cs-CZ" sz="2200" i="1" dirty="0" err="1"/>
              <a:t>Ύμνος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εις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την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ελευθερί</a:t>
            </a:r>
            <a:r>
              <a:rPr lang="cs-CZ" altLang="cs-CZ" sz="2200" i="1" dirty="0"/>
              <a:t>αν</a:t>
            </a:r>
            <a:r>
              <a:rPr lang="cs-CZ" altLang="cs-CZ" sz="2200" dirty="0"/>
              <a:t>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romantismus</a:t>
            </a:r>
          </a:p>
          <a:p>
            <a:endParaRPr lang="cs-CZ" sz="2200" dirty="0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3" r="2" b="1698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E6D5AB-5199-7139-AD53-459DC63CB67E}"/>
              </a:ext>
            </a:extLst>
          </p:cNvPr>
          <p:cNvSpPr txBox="1"/>
          <p:nvPr/>
        </p:nvSpPr>
        <p:spPr>
          <a:xfrm>
            <a:off x="1435128" y="308480"/>
            <a:ext cx="1347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Kritika: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24C6B3-98B1-7ABC-E4C5-209BC3A4A127}"/>
              </a:ext>
            </a:extLst>
          </p:cNvPr>
          <p:cNvSpPr txBox="1"/>
          <p:nvPr/>
        </p:nvSpPr>
        <p:spPr>
          <a:xfrm>
            <a:off x="1435128" y="4146313"/>
            <a:ext cx="430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církev (katolická i pravoslavná)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9B511AD-3BEB-2142-327E-E0D29E98F5F4}"/>
              </a:ext>
            </a:extLst>
          </p:cNvPr>
          <p:cNvSpPr txBox="1"/>
          <p:nvPr/>
        </p:nvSpPr>
        <p:spPr>
          <a:xfrm>
            <a:off x="1384265" y="1138905"/>
            <a:ext cx="5907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maloměšťáctví a snobství řecké společnosti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C8B9AD3-9597-04A8-13CF-2156902FC578}"/>
              </a:ext>
            </a:extLst>
          </p:cNvPr>
          <p:cNvSpPr txBox="1"/>
          <p:nvPr/>
        </p:nvSpPr>
        <p:spPr>
          <a:xfrm>
            <a:off x="1487801" y="5944216"/>
            <a:ext cx="4921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zastánci staré řečtiny a </a:t>
            </a:r>
            <a:r>
              <a:rPr lang="cs-CZ" sz="2400" dirty="0" err="1"/>
              <a:t>katharevusy</a:t>
            </a:r>
            <a:endParaRPr lang="cs-CZ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69621D-D6DD-5272-334F-39588D091C1D}"/>
              </a:ext>
            </a:extLst>
          </p:cNvPr>
          <p:cNvSpPr txBox="1"/>
          <p:nvPr/>
        </p:nvSpPr>
        <p:spPr>
          <a:xfrm>
            <a:off x="1435128" y="4951371"/>
            <a:ext cx="520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nekvalitní literatura </a:t>
            </a:r>
          </a:p>
          <a:p>
            <a:r>
              <a:rPr lang="cs-CZ" sz="2400" dirty="0"/>
              <a:t>     (sentiment. romány, </a:t>
            </a:r>
            <a:r>
              <a:rPr lang="cs-CZ" sz="2400" dirty="0" err="1"/>
              <a:t>histor</a:t>
            </a:r>
            <a:r>
              <a:rPr lang="cs-CZ" sz="2400" dirty="0"/>
              <a:t>. romány)</a:t>
            </a:r>
          </a:p>
        </p:txBody>
      </p:sp>
      <p:pic>
        <p:nvPicPr>
          <p:cNvPr id="8" name="Obrázek 7" descr="Obsah obrázku Lidská tvář, oblečení, obraz, umění&#10;&#10;Popis byl vytvořen automaticky">
            <a:extLst>
              <a:ext uri="{FF2B5EF4-FFF2-40B4-BE49-F238E27FC236}">
                <a16:creationId xmlns:a16="http://schemas.microsoft.com/office/drawing/2014/main" id="{7009E4F5-6D6D-7A5C-858B-1CC78EE4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36" y="3047436"/>
            <a:ext cx="2857500" cy="286702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7B932C9-1A39-84D4-5DCC-7C3CF8E58161}"/>
              </a:ext>
            </a:extLst>
          </p:cNvPr>
          <p:cNvSpPr txBox="1"/>
          <p:nvPr/>
        </p:nvSpPr>
        <p:spPr>
          <a:xfrm>
            <a:off x="7435386" y="5987256"/>
            <a:ext cx="3657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 u="sng" dirty="0">
                <a:hlinkClick r:id="rId3" tooltip="fr:Bibliothèque nationale de Fr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Bibliothèque nationale de France</a:t>
            </a:r>
            <a:r>
              <a:rPr lang="fr-FR" sz="1400" i="1" u="sng" dirty="0"/>
              <a:t> </a:t>
            </a:r>
            <a:r>
              <a:rPr lang="fr-FR" sz="1400" i="1" dirty="0"/>
              <a:t>(BNF). Cote : </a:t>
            </a:r>
            <a:endParaRPr lang="cs-CZ" sz="1400" i="1" dirty="0"/>
          </a:p>
          <a:p>
            <a:pPr algn="ctr"/>
            <a:r>
              <a:rPr lang="fr-FR" sz="1400" i="1" dirty="0"/>
              <a:t>Français 599, Folio 88. Origine : Cognac, France</a:t>
            </a:r>
            <a:r>
              <a:rPr lang="el-GR" sz="1400" i="1" dirty="0"/>
              <a:t>, </a:t>
            </a:r>
            <a:endParaRPr lang="cs-CZ" sz="1400" i="1" dirty="0"/>
          </a:p>
          <a:p>
            <a:pPr algn="ctr"/>
            <a:r>
              <a:rPr lang="el-GR" sz="1400" i="1" dirty="0"/>
              <a:t>15., 16. </a:t>
            </a:r>
            <a:r>
              <a:rPr lang="cs-CZ" sz="1400" i="1" dirty="0"/>
              <a:t>st.</a:t>
            </a:r>
          </a:p>
        </p:txBody>
      </p:sp>
      <p:pic>
        <p:nvPicPr>
          <p:cNvPr id="12" name="Obrázek 11" descr="Obsah obrázku text, Lidská tvář, plakát, osoba&#10;&#10;Popis byl vytvořen automaticky">
            <a:extLst>
              <a:ext uri="{FF2B5EF4-FFF2-40B4-BE49-F238E27FC236}">
                <a16:creationId xmlns:a16="http://schemas.microsoft.com/office/drawing/2014/main" id="{DDD68882-FF3B-EF69-5CA5-9EDF8F621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81" y="308480"/>
            <a:ext cx="1743255" cy="244055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2AB47A5-BC85-9990-C775-C8FEBC3F03D6}"/>
              </a:ext>
            </a:extLst>
          </p:cNvPr>
          <p:cNvSpPr txBox="1"/>
          <p:nvPr/>
        </p:nvSpPr>
        <p:spPr>
          <a:xfrm>
            <a:off x="1384265" y="1804484"/>
            <a:ext cx="29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pověry a předsudky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078C0CA-C6D0-4C61-CFA9-E94E31B1B929}"/>
              </a:ext>
            </a:extLst>
          </p:cNvPr>
          <p:cNvSpPr txBox="1"/>
          <p:nvPr/>
        </p:nvSpPr>
        <p:spPr>
          <a:xfrm>
            <a:off x="1422623" y="2553903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pseudovlastenectví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724DC64-5D47-5A22-FCE6-D57FFE2C7181}"/>
              </a:ext>
            </a:extLst>
          </p:cNvPr>
          <p:cNvSpPr txBox="1"/>
          <p:nvPr/>
        </p:nvSpPr>
        <p:spPr>
          <a:xfrm>
            <a:off x="1435128" y="3341255"/>
            <a:ext cx="5027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400" dirty="0"/>
              <a:t>politické události, korupční skandály</a:t>
            </a:r>
          </a:p>
        </p:txBody>
      </p:sp>
    </p:spTree>
    <p:extLst>
      <p:ext uri="{BB962C8B-B14F-4D97-AF65-F5344CB8AC3E}">
        <p14:creationId xmlns:p14="http://schemas.microsoft.com/office/powerpoint/2010/main" val="28877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5A543-945C-4F8D-B67E-A9972055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dirty="0"/>
              <a:t>Kritika církve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0F1B0-3A32-4254-8CFC-47158CF90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32" y="2279461"/>
            <a:ext cx="4276345" cy="130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nevzdělanost, zaostalost církve:</a:t>
            </a:r>
          </a:p>
          <a:p>
            <a:pPr marL="0" indent="0">
              <a:buNone/>
            </a:pPr>
            <a:r>
              <a:rPr lang="cs-CZ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lpí na té středověké hromadě jako ústřice na skalisku</a:t>
            </a:r>
          </a:p>
          <a:p>
            <a:endParaRPr lang="cs-CZ" sz="20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cs-CZ" sz="2000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D19AEDF-E4BD-4BB1-A94A-CC7FF905F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740" y="2086745"/>
            <a:ext cx="6019331" cy="2498021"/>
          </a:xfrm>
          <a:prstGeom prst="rect">
            <a:avLst/>
          </a:prstGeom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E8277CE7-3ED6-4EFD-8F3A-13211EB6813C}"/>
                  </a:ext>
                </a:extLst>
              </p14:cNvPr>
              <p14:cNvContentPartPr/>
              <p14:nvPr/>
            </p14:nvContentPartPr>
            <p14:xfrm>
              <a:off x="2222951" y="4221755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E8277CE7-3ED6-4EFD-8F3A-13211EB681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13951" y="42131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2179E746-F96C-AEAA-CC76-B1A28A32BCED}"/>
              </a:ext>
            </a:extLst>
          </p:cNvPr>
          <p:cNvSpPr txBox="1"/>
          <p:nvPr/>
        </p:nvSpPr>
        <p:spPr>
          <a:xfrm>
            <a:off x="518160" y="4366553"/>
            <a:ext cx="425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poživačnost</a:t>
            </a:r>
            <a:r>
              <a:rPr lang="cs-CZ" sz="2400"/>
              <a:t>, zahálčivost:</a:t>
            </a:r>
            <a:endParaRPr lang="cs-CZ" sz="2400" dirty="0"/>
          </a:p>
          <a:p>
            <a:r>
              <a:rPr lang="cs-CZ" sz="2400" i="1" dirty="0"/>
              <a:t>moře spalo jako biskup po obědě</a:t>
            </a:r>
          </a:p>
        </p:txBody>
      </p:sp>
    </p:spTree>
    <p:extLst>
      <p:ext uri="{BB962C8B-B14F-4D97-AF65-F5344CB8AC3E}">
        <p14:creationId xmlns:p14="http://schemas.microsoft.com/office/powerpoint/2010/main" val="410267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199495B-A9D6-2322-E178-D44D752F9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112" y="268574"/>
            <a:ext cx="8456274" cy="63208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027E7F7A-C6F9-FF80-98F1-A9A8B312C4BD}"/>
                  </a:ext>
                </a:extLst>
              </p14:cNvPr>
              <p14:cNvContentPartPr/>
              <p14:nvPr/>
            </p14:nvContentPartPr>
            <p14:xfrm>
              <a:off x="6310200" y="4737840"/>
              <a:ext cx="456480" cy="3524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027E7F7A-C6F9-FF80-98F1-A9A8B312C4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2560" y="4719840"/>
                <a:ext cx="4921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3106504-74FB-2235-6D97-6E1E408F4A0B}"/>
                  </a:ext>
                </a:extLst>
              </p14:cNvPr>
              <p14:cNvContentPartPr/>
              <p14:nvPr/>
            </p14:nvContentPartPr>
            <p14:xfrm>
              <a:off x="8483520" y="6207000"/>
              <a:ext cx="360" cy="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3106504-74FB-2235-6D97-6E1E408F4A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65880" y="618936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0389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674B2B8-51EB-4AA7-B994-5468ED912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87" y="1168163"/>
            <a:ext cx="6604237" cy="2025463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19A6B486-DC11-42E2-AC07-552BED5A6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963" y="3834974"/>
            <a:ext cx="6584098" cy="1619236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E6FF3525-C9D8-E14D-09F4-957AA9671EC4}"/>
              </a:ext>
            </a:extLst>
          </p:cNvPr>
          <p:cNvCxnSpPr>
            <a:cxnSpLocks/>
          </p:cNvCxnSpPr>
          <p:nvPr/>
        </p:nvCxnSpPr>
        <p:spPr>
          <a:xfrm flipV="1">
            <a:off x="2387600" y="5372930"/>
            <a:ext cx="3342640" cy="812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731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033" name="Rectangle 1"/>
          <p:cNvSpPr>
            <a:spLocks noGrp="1" noChangeArrowheads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85608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5400" b="1"/>
              <a:t>Začátky realistické prózy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66204" rIns="91440" bIns="45720" rtlCol="0">
            <a:normAutofit/>
          </a:bodyPr>
          <a:lstStyle/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l-GR" altLang="cs-CZ" sz="22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b="1" dirty="0"/>
              <a:t> </a:t>
            </a:r>
            <a:r>
              <a:rPr lang="el-GR" altLang="cs-CZ" sz="2200" b="1" dirty="0"/>
              <a:t>Dimitrios Vikelas</a:t>
            </a:r>
            <a:r>
              <a:rPr lang="el-GR" altLang="cs-CZ" sz="2200" dirty="0"/>
              <a:t>: </a:t>
            </a:r>
            <a:r>
              <a:rPr lang="cs-CZ" altLang="cs-CZ" sz="2200" b="1" i="1" dirty="0" err="1"/>
              <a:t>Lukis</a:t>
            </a:r>
            <a:r>
              <a:rPr lang="cs-CZ" altLang="cs-CZ" sz="2200" b="1" i="1" dirty="0"/>
              <a:t> </a:t>
            </a:r>
            <a:r>
              <a:rPr lang="cs-CZ" altLang="cs-CZ" sz="2200" b="1" i="1" dirty="0" err="1"/>
              <a:t>Laras</a:t>
            </a:r>
            <a:r>
              <a:rPr lang="cs-CZ" altLang="cs-CZ" sz="2200" b="1" i="1" dirty="0"/>
              <a:t> </a:t>
            </a:r>
            <a:r>
              <a:rPr lang="cs-CZ" altLang="cs-CZ" sz="2200" dirty="0"/>
              <a:t>(</a:t>
            </a:r>
            <a:r>
              <a:rPr lang="el-GR" altLang="cs-CZ" sz="2200" b="1" i="1" dirty="0"/>
              <a:t>Λουκής Λάρα</a:t>
            </a:r>
            <a:r>
              <a:rPr lang="cs-CZ" altLang="cs-CZ" sz="2200" b="1" i="1" dirty="0"/>
              <a:t>, </a:t>
            </a:r>
            <a:r>
              <a:rPr lang="el-GR" altLang="cs-CZ" sz="2200" dirty="0"/>
              <a:t>1879)</a:t>
            </a:r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l-GR" altLang="cs-CZ" sz="2200" dirty="0"/>
              <a:t> námět podle skutečné události: masakr způsobený Turky na Chiu</a:t>
            </a:r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l-GR" altLang="cs-CZ" sz="2200" dirty="0"/>
              <a:t> </a:t>
            </a:r>
            <a:r>
              <a:rPr lang="cs-CZ" altLang="cs-CZ" sz="2200" dirty="0">
                <a:cs typeface="Arial Unicode MS" panose="020B0604020202020204" pitchFamily="34" charset="-128"/>
              </a:rPr>
              <a:t>umírněná </a:t>
            </a:r>
            <a:r>
              <a:rPr lang="de-DE" altLang="cs-CZ" sz="2200" u="sng" dirty="0" err="1">
                <a:cs typeface="Arial Unicode MS" panose="020B0604020202020204" pitchFamily="34" charset="-128"/>
              </a:rPr>
              <a:t>kathareusa</a:t>
            </a:r>
            <a:endParaRPr lang="el-GR" altLang="cs-CZ" sz="2200" u="sng" dirty="0"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de-DE" altLang="cs-CZ" sz="2200" dirty="0"/>
              <a:t> </a:t>
            </a:r>
            <a:r>
              <a:rPr lang="de-DE" altLang="cs-CZ" sz="2200" dirty="0" err="1"/>
              <a:t>stylem</a:t>
            </a:r>
            <a:r>
              <a:rPr lang="el-GR" altLang="cs-CZ" sz="2200" dirty="0"/>
              <a:t>, ž</a:t>
            </a:r>
            <a:r>
              <a:rPr lang="de-DE" altLang="cs-CZ" sz="2200" dirty="0"/>
              <a:t>iv</a:t>
            </a:r>
            <a:r>
              <a:rPr lang="el-GR" altLang="cs-CZ" sz="2200" dirty="0"/>
              <a:t>ý</a:t>
            </a:r>
            <a:r>
              <a:rPr lang="de-DE" altLang="cs-CZ" sz="2200" dirty="0"/>
              <a:t>mi</a:t>
            </a:r>
            <a:r>
              <a:rPr lang="el-GR" altLang="cs-CZ" sz="2200" dirty="0"/>
              <a:t> </a:t>
            </a:r>
            <a:r>
              <a:rPr lang="de-DE" altLang="cs-CZ" sz="2200" u="sng" dirty="0" err="1"/>
              <a:t>realistick</a:t>
            </a:r>
            <a:r>
              <a:rPr lang="el-GR" altLang="cs-CZ" sz="2200" u="sng" dirty="0"/>
              <a:t>ý</a:t>
            </a:r>
            <a:r>
              <a:rPr lang="de-DE" altLang="cs-CZ" sz="2200" u="sng" dirty="0"/>
              <a:t>mi</a:t>
            </a:r>
            <a:r>
              <a:rPr lang="el-GR" altLang="cs-CZ" sz="2200" u="sng" dirty="0"/>
              <a:t> </a:t>
            </a:r>
            <a:r>
              <a:rPr lang="de-DE" altLang="cs-CZ" sz="2200" u="sng" dirty="0" err="1"/>
              <a:t>popisy</a:t>
            </a:r>
            <a:r>
              <a:rPr lang="el-GR" altLang="cs-CZ" sz="2200" u="sng" dirty="0"/>
              <a:t> </a:t>
            </a:r>
            <a:r>
              <a:rPr lang="de-DE" altLang="cs-CZ" sz="2200" u="sng" dirty="0" err="1"/>
              <a:t>osob</a:t>
            </a:r>
            <a:r>
              <a:rPr lang="el-GR" altLang="cs-CZ" sz="2200" u="sng" dirty="0"/>
              <a:t> </a:t>
            </a:r>
            <a:r>
              <a:rPr lang="de-DE" altLang="cs-CZ" sz="2200" u="sng" dirty="0"/>
              <a:t>a</a:t>
            </a:r>
            <a:r>
              <a:rPr lang="el-GR" altLang="cs-CZ" sz="2200" u="sng" dirty="0"/>
              <a:t> </a:t>
            </a:r>
            <a:r>
              <a:rPr lang="de-DE" altLang="cs-CZ" sz="2200" u="sng" dirty="0" err="1"/>
              <a:t>zvyklost</a:t>
            </a:r>
            <a:r>
              <a:rPr lang="el-GR" altLang="cs-CZ" sz="2200" u="sng" dirty="0"/>
              <a:t>í </a:t>
            </a:r>
            <a:r>
              <a:rPr lang="de-DE" altLang="cs-CZ" sz="2200" dirty="0"/>
              <a:t>p</a:t>
            </a:r>
            <a:r>
              <a:rPr lang="el-GR" altLang="cs-CZ" sz="2200" dirty="0"/>
              <a:t>ř</a:t>
            </a:r>
            <a:r>
              <a:rPr lang="de-DE" altLang="cs-CZ" sz="2200" dirty="0" err="1"/>
              <a:t>edznamen</a:t>
            </a:r>
            <a:r>
              <a:rPr lang="el-GR" altLang="cs-CZ" sz="2200" dirty="0"/>
              <a:t>á</a:t>
            </a:r>
            <a:r>
              <a:rPr lang="de-DE" altLang="cs-CZ" sz="2200" dirty="0" err="1"/>
              <a:t>vá</a:t>
            </a:r>
            <a:r>
              <a:rPr lang="el-GR" altLang="cs-CZ" sz="2200" dirty="0"/>
              <a:t> </a:t>
            </a:r>
            <a:r>
              <a:rPr lang="de-DE" altLang="cs-CZ" sz="2200" dirty="0" err="1"/>
              <a:t>dal</a:t>
            </a:r>
            <a:r>
              <a:rPr lang="el-GR" altLang="cs-CZ" sz="2200" dirty="0"/>
              <a:t>ší </a:t>
            </a:r>
            <a:r>
              <a:rPr lang="de-DE" altLang="cs-CZ" sz="2200" dirty="0"/>
              <a:t>v</a:t>
            </a:r>
            <a:r>
              <a:rPr lang="el-GR" altLang="cs-CZ" sz="2200" dirty="0"/>
              <a:t>ý</a:t>
            </a:r>
            <a:r>
              <a:rPr lang="de-DE" altLang="cs-CZ" sz="2200" dirty="0" err="1"/>
              <a:t>voj</a:t>
            </a:r>
            <a:r>
              <a:rPr lang="el-GR" altLang="cs-CZ" sz="2200" dirty="0"/>
              <a:t>, </a:t>
            </a:r>
            <a:r>
              <a:rPr lang="de-DE" altLang="cs-CZ" sz="2200" dirty="0" err="1"/>
              <a:t>kter</a:t>
            </a:r>
            <a:r>
              <a:rPr lang="el-GR" altLang="cs-CZ" sz="2200" dirty="0"/>
              <a:t>ý </a:t>
            </a:r>
            <a:r>
              <a:rPr lang="de-DE" altLang="cs-CZ" sz="2200" dirty="0" err="1"/>
              <a:t>vede</a:t>
            </a:r>
            <a:r>
              <a:rPr lang="el-GR" altLang="cs-CZ" sz="2200" dirty="0"/>
              <a:t> </a:t>
            </a:r>
            <a:r>
              <a:rPr lang="de-DE" altLang="cs-CZ" sz="2200" u="sng" dirty="0"/>
              <a:t>k</a:t>
            </a:r>
            <a:r>
              <a:rPr lang="el-GR" altLang="cs-CZ" sz="2200" u="sng" dirty="0"/>
              <a:t> </a:t>
            </a:r>
            <a:r>
              <a:rPr lang="de-DE" altLang="cs-CZ" sz="2200" u="sng" dirty="0" err="1"/>
              <a:t>realismu</a:t>
            </a:r>
            <a:r>
              <a:rPr lang="el-GR" altLang="cs-CZ" sz="2200" u="sng" dirty="0"/>
              <a:t> </a:t>
            </a:r>
            <a:r>
              <a:rPr lang="de-DE" altLang="cs-CZ" sz="2200" u="sng" dirty="0"/>
              <a:t>a</a:t>
            </a:r>
            <a:r>
              <a:rPr lang="el-GR" altLang="cs-CZ" sz="2200" u="sng" dirty="0"/>
              <a:t> </a:t>
            </a:r>
            <a:r>
              <a:rPr lang="de-DE" altLang="cs-CZ" sz="2200" u="sng" dirty="0"/>
              <a:t>k</a:t>
            </a:r>
            <a:r>
              <a:rPr lang="el-GR" altLang="cs-CZ" sz="2200" u="sng" dirty="0"/>
              <a:t> žá</a:t>
            </a:r>
            <a:r>
              <a:rPr lang="de-DE" altLang="cs-CZ" sz="2200" u="sng" dirty="0" err="1"/>
              <a:t>nrov</a:t>
            </a:r>
            <a:r>
              <a:rPr lang="el-GR" altLang="cs-CZ" sz="2200" u="sng" dirty="0"/>
              <a:t>é </a:t>
            </a:r>
            <a:r>
              <a:rPr lang="de-DE" altLang="cs-CZ" sz="2200" u="sng" dirty="0" err="1"/>
              <a:t>pov</a:t>
            </a:r>
            <a:r>
              <a:rPr lang="el-GR" altLang="cs-CZ" sz="2200" u="sng" dirty="0"/>
              <a:t>í</a:t>
            </a:r>
            <a:r>
              <a:rPr lang="de-DE" altLang="cs-CZ" sz="2200" u="sng" dirty="0" err="1"/>
              <a:t>dce</a:t>
            </a:r>
            <a:r>
              <a:rPr lang="el-GR" altLang="cs-CZ" sz="2200" u="sng" dirty="0"/>
              <a:t>.</a:t>
            </a:r>
            <a:endParaRPr lang="cs-CZ" altLang="cs-CZ" sz="2200" u="sng" dirty="0"/>
          </a:p>
          <a:p>
            <a:pPr>
              <a:buFont typeface="Wingdings" panose="05000000000000000000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u="sng" dirty="0"/>
              <a:t> realistický obraz protitureckých bojovníků</a:t>
            </a:r>
            <a:endParaRPr lang="el-GR" altLang="cs-CZ" sz="2200" u="sng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1209076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85608" rIns="91440" bIns="45720" rtlCol="0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solidFill>
                  <a:srgbClr val="FFFFFF"/>
                </a:solidFill>
              </a:rPr>
              <a:t>Periodizace Solomosova díla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67968" rIns="91440" bIns="45720" rtlCol="0" anchor="ctr">
            <a:normAutofit/>
          </a:bodyPr>
          <a:lstStyle/>
          <a:p>
            <a:pPr marL="0" indent="0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/>
              <a:t>1) 1818 – 1826/8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/>
              <a:t> prvních deset let: „příprava“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/>
              <a:t> pobyt na ostrově Zakyntos po návratu z Itálie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/>
          </a:p>
          <a:p>
            <a:pPr marL="0" indent="0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/>
              <a:t>2) 1828 – 1855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/>
              <a:t> vrcholná díla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/>
              <a:t> pobyt na Kerkyře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09" name="Rectangle 1"/>
          <p:cNvSpPr>
            <a:spLocks noGrp="1" noChangeArrowheads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85608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5400"/>
              <a:t>1. období (1818 – 1826)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2493" y="2071316"/>
            <a:ext cx="6713552" cy="4626156"/>
          </a:xfrm>
        </p:spPr>
        <p:txBody>
          <a:bodyPr vert="horz" lIns="91440" tIns="66204" rIns="91440" bIns="45720" rtlCol="0" anchor="t">
            <a:normAutofit lnSpcReduction="10000"/>
          </a:bodyPr>
          <a:lstStyle/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/>
              <a:t>první básně v italštině (dále v italštině korespondence a přípravy)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/>
              <a:t>jediná sbírka </a:t>
            </a:r>
            <a:r>
              <a:rPr lang="cs-CZ" altLang="cs-CZ" sz="2000" dirty="0" err="1"/>
              <a:t>Solomosových</a:t>
            </a:r>
            <a:r>
              <a:rPr lang="cs-CZ" altLang="cs-CZ" sz="2000" dirty="0"/>
              <a:t> básní, která vyšla za autorova života </a:t>
            </a:r>
            <a:r>
              <a:rPr lang="cs-CZ" altLang="cs-CZ" sz="2000" i="1" dirty="0" err="1"/>
              <a:t>Rime</a:t>
            </a:r>
            <a:r>
              <a:rPr lang="cs-CZ" altLang="cs-CZ" sz="2000" i="1" dirty="0"/>
              <a:t>     </a:t>
            </a:r>
            <a:r>
              <a:rPr lang="cs-CZ" altLang="cs-CZ" sz="2000" i="1" dirty="0" err="1"/>
              <a:t>Improvvisate</a:t>
            </a:r>
            <a:r>
              <a:rPr lang="cs-CZ" altLang="cs-CZ" sz="2000" dirty="0"/>
              <a:t> (1822)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2000" dirty="0"/>
          </a:p>
          <a:p>
            <a:pPr marL="0" indent="0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000" b="1" dirty="0"/>
              <a:t>Řecké básně: 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000" dirty="0"/>
              <a:t> bukolská poezie a idyly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000" dirty="0"/>
              <a:t> básně věnované ženě (jako ideálu)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000" dirty="0"/>
              <a:t> básně s motivem smrti (skutečné 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000" dirty="0"/>
              <a:t>    i fiktivní postavy)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20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000" dirty="0"/>
              <a:t> básně vznikají jako „cvičení“ </a:t>
            </a:r>
          </a:p>
          <a:p>
            <a:pPr marL="0" indent="0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000" dirty="0"/>
              <a:t>   (jazykové i formální)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15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 r="15276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675658" y="5780837"/>
            <a:ext cx="3941064" cy="40965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>
                <a:solidFill>
                  <a:srgbClr val="FFFFFF"/>
                </a:solidFill>
              </a:rPr>
              <a:t>Lord Byron v </a:t>
            </a:r>
            <a:r>
              <a:rPr lang="cs-CZ" sz="1300" err="1">
                <a:solidFill>
                  <a:srgbClr val="FFFFFF"/>
                </a:solidFill>
              </a:rPr>
              <a:t>Messolongi</a:t>
            </a:r>
            <a:endParaRPr lang="cs-CZ" sz="1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7" name="Rectangle 1"/>
          <p:cNvSpPr>
            <a:spLocks noGrp="1" noChangeArrowheads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85608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400"/>
              <a:t>Hymnus na svobodu </a:t>
            </a:r>
            <a:br>
              <a:rPr lang="cs-CZ" altLang="cs-CZ" sz="3400"/>
            </a:br>
            <a:r>
              <a:rPr lang="cs-CZ" altLang="cs-CZ" sz="3400"/>
              <a:t>Ύμνος εις την ελευθερίαν</a:t>
            </a:r>
          </a:p>
        </p:txBody>
      </p:sp>
      <p:sp>
        <p:nvSpPr>
          <p:cNvPr id="76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květen r. 1823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velký ohlas v Řecku (národní básník) i zahraničí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1825 vydána v Paříži ve francouzštině, dále překlady do italštiny (</a:t>
            </a:r>
            <a:r>
              <a:rPr lang="cs-CZ" altLang="cs-CZ" sz="2200"/>
              <a:t>Mesolongi</a:t>
            </a:r>
            <a:r>
              <a:rPr lang="cs-CZ" altLang="cs-CZ" sz="2200" dirty="0"/>
              <a:t>), němčiny, angličtiny, holandštiny aj.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výrazná podpora filhelénského hnutí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zhudebnil Nikolaos </a:t>
            </a:r>
            <a:r>
              <a:rPr lang="cs-CZ" altLang="cs-CZ" sz="2200"/>
              <a:t>Mantzaros</a:t>
            </a:r>
            <a:endParaRPr lang="cs-CZ" altLang="cs-CZ" sz="2200" dirty="0"/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od r. 1865 řeckou státní hymnou</a:t>
            </a:r>
          </a:p>
        </p:txBody>
      </p:sp>
      <p:pic>
        <p:nvPicPr>
          <p:cNvPr id="1026" name="Picture 2" descr="poetreated: Ύμνος Εις Την Ελευθερία - Hymn To Freedom">
            <a:extLst>
              <a:ext uri="{FF2B5EF4-FFF2-40B4-BE49-F238E27FC236}">
                <a16:creationId xmlns:a16="http://schemas.microsoft.com/office/drawing/2014/main" id="{382DF4B0-BC0F-C8F5-7056-51496283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489630"/>
            <a:ext cx="5458968" cy="387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1857" name="Rectangle 1"/>
          <p:cNvSpPr>
            <a:spLocks noGrp="1" noChangeArrowheads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vert="horz" lIns="91440" tIns="85608" rIns="91440" bIns="45720" rtlCol="0" anchor="t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5400">
                <a:solidFill>
                  <a:srgbClr val="FFFFFF"/>
                </a:solidFill>
              </a:rPr>
              <a:t>Jazyk a forma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b="1" dirty="0"/>
              <a:t>Jazyk: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lidová řečtina, málo kultivovaná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využití archaizující a středověké řečtiny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idiomatické výrazy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 neologismy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2200" dirty="0"/>
          </a:p>
          <a:p>
            <a:pPr marL="0" indent="0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b="1" dirty="0"/>
              <a:t>Forma: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 dirty="0"/>
              <a:t>158 strof o čtyřech trochejských verších, střídavý rým</a:t>
            </a:r>
          </a:p>
        </p:txBody>
      </p:sp>
    </p:spTree>
    <p:extLst>
      <p:ext uri="{BB962C8B-B14F-4D97-AF65-F5344CB8AC3E}">
        <p14:creationId xmlns:p14="http://schemas.microsoft.com/office/powerpoint/2010/main" val="3513207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2881" name="Rectangle 1"/>
          <p:cNvSpPr>
            <a:spLocks noGrp="1" noChangeArrowheads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vert="horz" lIns="91440" tIns="85608" rIns="91440" bIns="45720" rtlCol="0" anchor="t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5400">
                <a:solidFill>
                  <a:srgbClr val="FFFFFF"/>
                </a:solidFill>
              </a:rPr>
              <a:t>Obsah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/>
              <a:t>1) úvod: oslava svobody, kontinuita řeckého národa, popis strádání Řeků pod tureckou nadvládou, očekávání pomoci, která nepřichází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2200"/>
          </a:p>
          <a:p>
            <a:pPr marL="0" indent="0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/>
              <a:t>2) popis osvobozovacích bojů na moři i na souši</a:t>
            </a:r>
          </a:p>
          <a:p>
            <a:pPr marL="0" indent="0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altLang="cs-CZ" sz="2200"/>
          </a:p>
          <a:p>
            <a:pPr marL="0" indent="0"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cs-CZ" altLang="cs-CZ" sz="2200"/>
              <a:t>3) výzva personifikované Svobody (Eleftheria), která žádá Řeky, aby byli jednotní, a evropské národy, aby je podpořily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1855</Words>
  <Application>Microsoft Office PowerPoint</Application>
  <PresentationFormat>Širokoúhlá obrazovka</PresentationFormat>
  <Paragraphs>208</Paragraphs>
  <Slides>44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Motiv Office</vt:lpstr>
      <vt:lpstr>MED 11</vt:lpstr>
      <vt:lpstr>Literatura po r. 1821</vt:lpstr>
      <vt:lpstr>Dvě centra řeckého romantismu</vt:lpstr>
      <vt:lpstr>Dionysios Solomos (1798 Zakynthos – 1857 Kerkyra)</vt:lpstr>
      <vt:lpstr>Periodizace Solomosova díla</vt:lpstr>
      <vt:lpstr>1. období (1818 – 1826)</vt:lpstr>
      <vt:lpstr>Hymnus na svobodu  Ύμνος εις την ελευθερίαν</vt:lpstr>
      <vt:lpstr>Jazyk a forma</vt:lpstr>
      <vt:lpstr>Obsah</vt:lpstr>
      <vt:lpstr>Dialog - Διάλογος</vt:lpstr>
      <vt:lpstr>Svobodní obléhaní Oι ελεύθεροι πολιορκημένοι </vt:lpstr>
      <vt:lpstr>Prezentace aplikace PowerPoint</vt:lpstr>
      <vt:lpstr>Hlavní motivy</vt:lpstr>
      <vt:lpstr>Jónská (Sedmiostrovní) škola Εφτανησιακή σχολή</vt:lpstr>
      <vt:lpstr>Atény – aténská romantická škola</vt:lpstr>
      <vt:lpstr>Atény – aténská romantická škola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Brno </vt:lpstr>
      <vt:lpstr>                       Brno a Vídeň</vt:lpstr>
      <vt:lpstr>Aténská romantická škola</vt:lpstr>
      <vt:lpstr>Panagiotis Sutsos (1806, Konstantinopol – 1868, Atény)</vt:lpstr>
      <vt:lpstr>Román v době romantismu </vt:lpstr>
      <vt:lpstr>Historický román</vt:lpstr>
      <vt:lpstr>Prezentace aplikace PowerPoint</vt:lpstr>
      <vt:lpstr>Emmanuil Roidis Εμμανουήλ Ροΐδης (1836-1904)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Kritika církve</vt:lpstr>
      <vt:lpstr>Prezentace aplikace PowerPoint</vt:lpstr>
      <vt:lpstr>Prezentace aplikace PowerPoint</vt:lpstr>
      <vt:lpstr>Začátky realistické prózy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Nicole Votavová Sumelidisová</dc:creator>
  <cp:lastModifiedBy>Nicole Votavová Sumelidisová</cp:lastModifiedBy>
  <cp:revision>12</cp:revision>
  <dcterms:created xsi:type="dcterms:W3CDTF">2022-05-04T17:30:06Z</dcterms:created>
  <dcterms:modified xsi:type="dcterms:W3CDTF">2024-04-23T07:58:32Z</dcterms:modified>
</cp:coreProperties>
</file>