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9B9D99-F46D-4ED9-AA1C-C724C3C5B675}" v="32" dt="2022-02-17T19:18:41.8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134B05-C424-429B-8D87-AC7370FE7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0005968-CE6E-413E-B14A-BA248C115C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885A84-5A5C-4158-BF5C-147B18864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83D47-62C4-4406-A0F5-C7AC2982B5C0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8440CF-D58C-44E4-BC8F-1E9F017E2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71B7E3-594D-493D-B8D5-B1E477154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BEC1-28C5-480B-B904-08254690CF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05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A5180F-8888-4624-B8A5-96F925922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9FCAC8D-5C8B-49AF-B19F-6E415072E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31ED83-31F1-493F-80C0-281F32D48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83D47-62C4-4406-A0F5-C7AC2982B5C0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30BC20-3864-4C56-8CAB-119E4BF15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47C087-8B20-4402-915C-64C717784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BEC1-28C5-480B-B904-08254690CF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6366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55A76E1-2696-4B43-9392-28DBEBC061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64D357D-DF12-43A5-B6DB-2B9C40AFB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9C86DD-40F3-4900-A41A-0A3EA5304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83D47-62C4-4406-A0F5-C7AC2982B5C0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D5208B-E5EA-4F7E-BD63-0393E8C5B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675D75-B360-4E84-8954-C87C5F20E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BEC1-28C5-480B-B904-08254690CF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572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69A4E6-0945-4705-B9B0-10BE09CCC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5F995F-3E83-4A04-9820-29FE5CC03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261565-FC74-4296-8FE4-6AD940B70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83D47-62C4-4406-A0F5-C7AC2982B5C0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BBB640-B37A-4A12-9EB6-D1A4E9FAB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35ACD0-9C02-47DA-A919-3552122D1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BEC1-28C5-480B-B904-08254690CF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192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B19017-0D75-4D1A-A97D-93F6BA0C1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8C72313-87F7-4370-91CE-8449E8550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0B927A-644F-48F0-9C32-55288B5E5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83D47-62C4-4406-A0F5-C7AC2982B5C0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1A990E-B58F-49EE-882D-1A0657A81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EF3731-34B8-4788-9222-616AEE22C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BEC1-28C5-480B-B904-08254690CF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898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52C19B-2FDA-4BB8-B180-7768D309B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D7B91F-903B-47E8-917A-D552336D1D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9CF9163-D7CD-4C6C-AD67-83957876EB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4822E08-24F7-4B3A-A581-F003D64F5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83D47-62C4-4406-A0F5-C7AC2982B5C0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8D0839-8395-4EC0-BC42-13FB0CDD5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9A35595-FA37-4643-AB66-1FDB86813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BEC1-28C5-480B-B904-08254690CF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595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7F4B7B-3B65-4C7E-9CB2-5D57722FB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307CA92-45CF-44C8-B566-45F935024B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873148B-F602-4602-96C4-F169F7C8D2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A6A27C0-E858-4E1B-96C8-5E7C1F8925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1C610EF-05D7-4045-A9BE-A9177397FC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8BDCB2F-7640-4851-865F-3759C9CB6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83D47-62C4-4406-A0F5-C7AC2982B5C0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9A3506A-6766-4196-9AB1-C96F30AD7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A4B3433-987B-4756-A844-CA8C12F5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BEC1-28C5-480B-B904-08254690CF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6626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17E04B-5DA2-458B-9D84-8DB7D62A4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CFCF846-45B7-44C2-97DC-3A52AFA65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83D47-62C4-4406-A0F5-C7AC2982B5C0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B4ACEFC-78C9-4A59-BB9C-A842890AA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D9AB7D3-6190-4A32-8DEA-8199031AC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BEC1-28C5-480B-B904-08254690CF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81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4269305-2298-46F4-9574-6301ABEA8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83D47-62C4-4406-A0F5-C7AC2982B5C0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BB7AB05-9524-46DB-BEF5-2DCCD605D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44D0B75-E130-4001-AAF5-96BF136EA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BEC1-28C5-480B-B904-08254690CF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623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4BCBC-705B-40FD-A77B-53F17C3DE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877BBB-DBA8-4F5C-8FF9-B99DC5BFC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9839B7A-3738-4E1D-B19D-A0957EED09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2701F76-92D8-4F26-B867-7A0FAD880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83D47-62C4-4406-A0F5-C7AC2982B5C0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036B793-E437-4E14-8CAE-5C47F1A0D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C1DDE80-BEBD-49B7-B9F3-AA4A7D87C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BEC1-28C5-480B-B904-08254690CF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5276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5D60D6-F7A5-40AB-86D3-3E5584F10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C85E9B2-7BC1-4353-A2FE-2C01113C71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3C50E43-00DC-484C-BBE3-B331A6F0B6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7FC94F0-20D2-433D-BF18-7BAB9F9AA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83D47-62C4-4406-A0F5-C7AC2982B5C0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9D8B17-1ABC-4BDC-96CD-B21724C07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4C33CF6-6FC3-491A-8BD2-C63167A66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BEC1-28C5-480B-B904-08254690CF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314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AE3D73E-B764-44BE-A979-59E500FBF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A906FCC-4705-41BB-A981-38FA69398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037FD2-42D0-4A8D-B617-2755A71CF3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83D47-62C4-4406-A0F5-C7AC2982B5C0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C942C7-BB76-4678-877B-A614EDCBA7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C14C07-B572-4520-8518-85E78F49D0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3BEC1-28C5-480B-B904-08254690CF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12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5FFBBF19-7220-45B2-BB31-9867F643B0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5729" y="1764407"/>
            <a:ext cx="5760846" cy="2310312"/>
          </a:xfrm>
        </p:spPr>
        <p:txBody>
          <a:bodyPr>
            <a:normAutofit/>
          </a:bodyPr>
          <a:lstStyle/>
          <a:p>
            <a:r>
              <a:rPr lang="cs-CZ" sz="4800" b="1">
                <a:solidFill>
                  <a:schemeClr val="tx2"/>
                </a:solidFill>
              </a:rPr>
              <a:t>MED11</a:t>
            </a:r>
            <a:br>
              <a:rPr lang="cs-CZ" sz="4800" b="1">
                <a:solidFill>
                  <a:schemeClr val="tx2"/>
                </a:solidFill>
              </a:rPr>
            </a:br>
            <a:r>
              <a:rPr lang="cs-CZ" sz="4800" b="1">
                <a:solidFill>
                  <a:schemeClr val="tx2"/>
                </a:solidFill>
              </a:rPr>
              <a:t>Řecká literatura </a:t>
            </a:r>
            <a:br>
              <a:rPr lang="cs-CZ" sz="4800" b="1">
                <a:solidFill>
                  <a:schemeClr val="tx2"/>
                </a:solidFill>
              </a:rPr>
            </a:br>
            <a:r>
              <a:rPr lang="cs-CZ" sz="4800" b="1">
                <a:solidFill>
                  <a:schemeClr val="tx2"/>
                </a:solidFill>
              </a:rPr>
              <a:t>středověku a novověku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E2EF64C-7AF6-4413-9ABE-23E28CBD7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5729" y="4165152"/>
            <a:ext cx="5760846" cy="682079"/>
          </a:xfrm>
        </p:spPr>
        <p:txBody>
          <a:bodyPr>
            <a:normAutofit fontScale="25000" lnSpcReduction="20000"/>
          </a:bodyPr>
          <a:lstStyle/>
          <a:p>
            <a:endParaRPr lang="cs-CZ" sz="600" dirty="0">
              <a:solidFill>
                <a:schemeClr val="tx2"/>
              </a:solidFill>
            </a:endParaRPr>
          </a:p>
          <a:p>
            <a:r>
              <a:rPr lang="cs-CZ" sz="9600">
                <a:solidFill>
                  <a:schemeClr val="tx2"/>
                </a:solidFill>
              </a:rPr>
              <a:t>jaro 2024</a:t>
            </a:r>
            <a:endParaRPr lang="cs-CZ" sz="9600" dirty="0">
              <a:solidFill>
                <a:schemeClr val="tx2"/>
              </a:solidFill>
            </a:endParaRPr>
          </a:p>
          <a:p>
            <a:endParaRPr lang="cs-CZ" sz="9600" dirty="0">
              <a:solidFill>
                <a:schemeClr val="tx2"/>
              </a:solidFill>
            </a:endParaRPr>
          </a:p>
          <a:p>
            <a:r>
              <a:rPr lang="cs-CZ" sz="9600" dirty="0">
                <a:solidFill>
                  <a:schemeClr val="tx2"/>
                </a:solidFill>
              </a:rPr>
              <a:t>Nicole Votavová Sumelidisová</a:t>
            </a:r>
          </a:p>
        </p:txBody>
      </p:sp>
    </p:spTree>
    <p:extLst>
      <p:ext uri="{BB962C8B-B14F-4D97-AF65-F5344CB8AC3E}">
        <p14:creationId xmlns:p14="http://schemas.microsoft.com/office/powerpoint/2010/main" val="597106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26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28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30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45" name="Freeform: Shape 31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32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33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34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5D940B27-489B-4D77-B143-21F4A357B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5437" y="1"/>
            <a:ext cx="5754696" cy="851338"/>
          </a:xfrm>
        </p:spPr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chemeClr val="tx2"/>
                </a:solidFill>
              </a:rPr>
              <a:t>Osnova</a:t>
            </a:r>
          </a:p>
        </p:txBody>
      </p:sp>
      <p:sp>
        <p:nvSpPr>
          <p:cNvPr id="49" name="Zástupný obsah 2">
            <a:extLst>
              <a:ext uri="{FF2B5EF4-FFF2-40B4-BE49-F238E27FC236}">
                <a16:creationId xmlns:a16="http://schemas.microsoft.com/office/drawing/2014/main" id="{94462A92-8080-462B-A680-BA0673D3B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971" y="851339"/>
            <a:ext cx="10951029" cy="5822730"/>
          </a:xfrm>
        </p:spPr>
        <p:txBody>
          <a:bodyPr anchor="t">
            <a:normAutofit/>
          </a:bodyPr>
          <a:lstStyle/>
          <a:p>
            <a:endParaRPr lang="cs-CZ" sz="2000" dirty="0">
              <a:solidFill>
                <a:schemeClr val="tx2"/>
              </a:solidFill>
            </a:endParaRPr>
          </a:p>
        </p:txBody>
      </p:sp>
      <p:grpSp>
        <p:nvGrpSpPr>
          <p:cNvPr id="50" name="Group 36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51" name="Freeform: Shape 37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" name="Rectangle 2">
            <a:extLst>
              <a:ext uri="{FF2B5EF4-FFF2-40B4-BE49-F238E27FC236}">
                <a16:creationId xmlns:a16="http://schemas.microsoft.com/office/drawing/2014/main" id="{E40FCC17-15DF-42D5-903D-D1441B1BB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17099"/>
            <a:ext cx="9372246" cy="12634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cs-CZ" dirty="0">
              <a:latin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cs-CZ" dirty="0">
              <a:latin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cs-CZ" dirty="0">
              <a:latin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cs-CZ" dirty="0">
              <a:latin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cs-CZ" dirty="0">
              <a:latin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cs-CZ" dirty="0">
              <a:latin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cs-CZ" dirty="0">
              <a:latin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cs-CZ" dirty="0">
              <a:latin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cs-CZ" dirty="0">
              <a:latin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cs-CZ" dirty="0">
              <a:latin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cs-CZ" altLang="cs-CZ" dirty="0">
                <a:latin typeface="Arial" panose="020B0604020202020204" pitchFamily="34" charset="0"/>
              </a:rPr>
              <a:t> </a:t>
            </a:r>
          </a:p>
          <a:p>
            <a:pPr marL="914400" marR="0" lvl="2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914400" marR="0" lvl="2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cs-CZ" dirty="0">
              <a:latin typeface="Arial" panose="020B0604020202020204" pitchFamily="34" charset="0"/>
            </a:endParaRPr>
          </a:p>
          <a:p>
            <a:pPr marL="914400" marR="0" lvl="2" indent="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914400" marR="0" lvl="2" indent="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</a:pPr>
            <a:endParaRPr lang="cs-CZ" altLang="cs-CZ" sz="1600" dirty="0">
              <a:latin typeface="Arial" panose="020B0604020202020204" pitchFamily="34" charset="0"/>
            </a:endParaRPr>
          </a:p>
          <a:p>
            <a:pPr marL="914400" marR="0" lvl="2" indent="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1. Úvod: koncepce kurzu, ukončení, úvod do byzantské literatury. </a:t>
            </a:r>
          </a:p>
          <a:p>
            <a:pPr marL="914400" marR="0" lvl="2" indent="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2. Hagiografie mezi antikou a křesťanstvím. </a:t>
            </a:r>
          </a:p>
          <a:p>
            <a:pPr marL="914400" marR="0" lvl="2" indent="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3. Byzantská vs. antická historiografie, historická monografie vs. kronika;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hymnografie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914400" marR="0" lvl="2" indent="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</a:pPr>
            <a:r>
              <a:rPr lang="cs-CZ" altLang="cs-CZ" sz="1600" dirty="0">
                <a:latin typeface="Arial" panose="020B0604020202020204" pitchFamily="34" charset="0"/>
              </a:rPr>
              <a:t>    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žánr bez antických vzorů,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Romanos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Melodos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Kassia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 ikonoklasmus. </a:t>
            </a:r>
          </a:p>
          <a:p>
            <a:pPr marL="914400" marR="0" lvl="2" indent="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4.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Digenis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Akritis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epos mezi orální a písemnou kulturou. </a:t>
            </a:r>
          </a:p>
          <a:p>
            <a:pPr marL="914400" marR="0" lvl="2" indent="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5. Milostný román, západní vlivy. </a:t>
            </a:r>
          </a:p>
          <a:p>
            <a:pPr marL="914400" marR="0" lvl="2" indent="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6. Krétská renesance: krétská dramata a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Erotokritos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marL="914400" marR="0" lvl="2" indent="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7. Řecký romantismus: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Dionysios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Solomos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aténská romantická škola</a:t>
            </a:r>
            <a:r>
              <a:rPr lang="cs-CZ" altLang="cs-CZ" sz="1600" dirty="0">
                <a:latin typeface="Arial" panose="020B0604020202020204" pitchFamily="34" charset="0"/>
              </a:rPr>
              <a:t>,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Emmanuil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Roidis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 </a:t>
            </a:r>
          </a:p>
          <a:p>
            <a:pPr marL="914400" marR="0" lvl="2" indent="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</a:pPr>
            <a:r>
              <a:rPr lang="cs-CZ" altLang="cs-CZ" sz="1600" dirty="0">
                <a:latin typeface="Arial" panose="020B0604020202020204" pitchFamily="34" charset="0"/>
              </a:rPr>
              <a:t>    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Papežka Jana, počátky realismu v řecké próze, jazyková otázka. </a:t>
            </a:r>
          </a:p>
          <a:p>
            <a:pPr marL="914400" marR="0" lvl="2" indent="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</a:pPr>
            <a:r>
              <a:rPr lang="cs-CZ" altLang="cs-CZ" sz="1600" dirty="0">
                <a:latin typeface="Arial" panose="020B0604020202020204" pitchFamily="34" charset="0"/>
              </a:rPr>
              <a:t>8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Konstantinos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Kavafis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– první řecký moderní básník. </a:t>
            </a:r>
          </a:p>
          <a:p>
            <a:pPr marL="914400" marR="0" lvl="2" indent="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</a:pPr>
            <a:r>
              <a:rPr lang="cs-CZ" altLang="cs-CZ" sz="1600" dirty="0">
                <a:latin typeface="Arial" panose="020B0604020202020204" pitchFamily="34" charset="0"/>
              </a:rPr>
              <a:t>9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Nikos Kazantzakis nejen jako romanopisec (cestopisy, spolupráce s B. Martinů, poezie); </a:t>
            </a:r>
          </a:p>
          <a:p>
            <a:pPr marL="914400" marR="0" lvl="2" indent="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Angelos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Sikelianos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a znovuoživení delfských her;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14400" marR="0" lvl="2" indent="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12. Maloasijská škola</a:t>
            </a:r>
            <a:r>
              <a:rPr lang="cs-CZ" altLang="cs-CZ" sz="1600" dirty="0">
                <a:latin typeface="Arial" panose="020B0604020202020204" pitchFamily="34" charset="0"/>
              </a:rPr>
              <a:t> a generace 30. let; J. </a:t>
            </a:r>
            <a:r>
              <a:rPr lang="cs-CZ" altLang="cs-CZ" sz="1600" dirty="0" err="1">
                <a:latin typeface="Arial" panose="020B0604020202020204" pitchFamily="34" charset="0"/>
              </a:rPr>
              <a:t>Ritsos</a:t>
            </a:r>
            <a:r>
              <a:rPr lang="cs-CZ" altLang="cs-CZ" sz="1600" dirty="0">
                <a:latin typeface="Arial" panose="020B0604020202020204" pitchFamily="34" charset="0"/>
              </a:rPr>
              <a:t> a Československo</a:t>
            </a:r>
          </a:p>
          <a:p>
            <a:pPr marL="914400" marR="0" lvl="2" indent="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11. Ře</a:t>
            </a:r>
            <a:r>
              <a:rPr lang="cs-CZ" altLang="cs-CZ" sz="1600" dirty="0">
                <a:latin typeface="Arial" panose="020B0604020202020204" pitchFamily="34" charset="0"/>
              </a:rPr>
              <a:t>čtí nobelisté J. </a:t>
            </a:r>
            <a:r>
              <a:rPr lang="cs-CZ" altLang="cs-CZ" sz="1600" dirty="0" err="1">
                <a:latin typeface="Arial" panose="020B0604020202020204" pitchFamily="34" charset="0"/>
              </a:rPr>
              <a:t>Seferis</a:t>
            </a:r>
            <a:r>
              <a:rPr lang="cs-CZ" altLang="cs-CZ" sz="1600" dirty="0">
                <a:latin typeface="Arial" panose="020B0604020202020204" pitchFamily="34" charset="0"/>
              </a:rPr>
              <a:t> a O. </a:t>
            </a:r>
            <a:r>
              <a:rPr lang="cs-CZ" altLang="cs-CZ" sz="1600" dirty="0" err="1">
                <a:latin typeface="Arial" panose="020B0604020202020204" pitchFamily="34" charset="0"/>
              </a:rPr>
              <a:t>Elytis</a:t>
            </a:r>
            <a:endParaRPr lang="cs-CZ" altLang="cs-CZ" sz="1600" dirty="0">
              <a:latin typeface="Arial" panose="020B0604020202020204" pitchFamily="34" charset="0"/>
            </a:endParaRPr>
          </a:p>
          <a:p>
            <a:pPr marL="914400" marR="0" lvl="2" indent="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12. Poválečná řecká literatura a překlady do če</a:t>
            </a:r>
            <a:r>
              <a:rPr lang="cs-CZ" altLang="cs-CZ" sz="1600" dirty="0">
                <a:latin typeface="Arial" panose="020B0604020202020204" pitchFamily="34" charset="0"/>
              </a:rPr>
              <a:t>štiny</a:t>
            </a:r>
          </a:p>
          <a:p>
            <a:pPr marL="914400" marR="0" lvl="2" indent="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13. Zavedené a moderní lit. Žá</a:t>
            </a:r>
            <a:r>
              <a:rPr lang="cs-CZ" altLang="cs-CZ" sz="1600" dirty="0">
                <a:latin typeface="Arial" panose="020B0604020202020204" pitchFamily="34" charset="0"/>
              </a:rPr>
              <a:t>nry v současné řecké literatuře (</a:t>
            </a:r>
            <a:r>
              <a:rPr lang="cs-CZ" altLang="cs-CZ" sz="1600" dirty="0" err="1">
                <a:latin typeface="Arial" panose="020B0604020202020204" pitchFamily="34" charset="0"/>
              </a:rPr>
              <a:t>histor</a:t>
            </a:r>
            <a:r>
              <a:rPr lang="cs-CZ" altLang="cs-CZ" sz="1600" dirty="0">
                <a:latin typeface="Arial" panose="020B0604020202020204" pitchFamily="34" charset="0"/>
              </a:rPr>
              <a:t>. román, detektivní </a:t>
            </a:r>
          </a:p>
          <a:p>
            <a:pPr marL="914400" marR="0" lvl="2" indent="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</a:pPr>
            <a:r>
              <a:rPr lang="cs-CZ" altLang="cs-CZ" sz="1600" dirty="0">
                <a:latin typeface="Arial" panose="020B0604020202020204" pitchFamily="34" charset="0"/>
              </a:rPr>
              <a:t>      literatura, fantastika, literatura krize)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937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CA07395B-A7E0-4871-9A61-8228EC272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chemeClr val="tx2"/>
                </a:solidFill>
              </a:rPr>
              <a:t>Požadavky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B5BB22-2882-4DCA-ACC5-9AC74169E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tx2"/>
                </a:solidFill>
              </a:rPr>
              <a:t>70% účast, aktivní účast na hodinách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esej o knize (Google dokument, přihlášení)</a:t>
            </a:r>
          </a:p>
          <a:p>
            <a:pPr marL="0" indent="0">
              <a:buNone/>
            </a:pPr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závěrečný test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r>
              <a:rPr lang="cs-CZ">
                <a:solidFill>
                  <a:schemeClr val="tx2"/>
                </a:solidFill>
              </a:rPr>
              <a:t>povinná </a:t>
            </a:r>
            <a:r>
              <a:rPr lang="cs-CZ" dirty="0">
                <a:solidFill>
                  <a:schemeClr val="tx2"/>
                </a:solidFill>
              </a:rPr>
              <a:t>četba</a:t>
            </a:r>
          </a:p>
        </p:txBody>
      </p:sp>
    </p:spTree>
    <p:extLst>
      <p:ext uri="{BB962C8B-B14F-4D97-AF65-F5344CB8AC3E}">
        <p14:creationId xmlns:p14="http://schemas.microsoft.com/office/powerpoint/2010/main" val="1870104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F049206-5D65-4A9F-BECD-6946E34E7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861" y="-38825"/>
            <a:ext cx="9833548" cy="609599"/>
          </a:xfrm>
        </p:spPr>
        <p:txBody>
          <a:bodyPr anchor="b">
            <a:normAutofit/>
          </a:bodyPr>
          <a:lstStyle/>
          <a:p>
            <a:pPr algn="ctr"/>
            <a:r>
              <a:rPr lang="cs-CZ" sz="3600" dirty="0">
                <a:solidFill>
                  <a:schemeClr val="tx2"/>
                </a:solidFill>
              </a:rPr>
              <a:t>Bibliografie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 1">
            <a:extLst>
              <a:ext uri="{FF2B5EF4-FFF2-40B4-BE49-F238E27FC236}">
                <a16:creationId xmlns:a16="http://schemas.microsoft.com/office/drawing/2014/main" id="{EC83548C-BC84-46E6-899E-C9E62CCFEF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65061" y="1663591"/>
            <a:ext cx="10927692" cy="4185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None/>
            </a:pP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Byzantium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(Variant.) : </a:t>
            </a:r>
            <a:r>
              <a:rPr kumimoji="0" lang="cs-CZ" altLang="cs-CZ" sz="18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</a:t>
            </a:r>
            <a:r>
              <a:rPr kumimoji="0" lang="cs-CZ" altLang="cs-CZ" sz="1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Oxford </a:t>
            </a:r>
            <a:r>
              <a:rPr kumimoji="0" lang="cs-CZ" altLang="cs-CZ" sz="18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dictionary</a:t>
            </a:r>
            <a:r>
              <a:rPr kumimoji="0" lang="cs-CZ" altLang="cs-CZ" sz="1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of</a:t>
            </a:r>
            <a:r>
              <a:rPr kumimoji="0" lang="cs-CZ" altLang="cs-CZ" sz="1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Byzantium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Vol. 1 :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Oxford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dictionary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of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Byzantium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Vol. 2 :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Oxford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dictionary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of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Byzantium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Vol. 3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None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ZÁSTĚROVÁ, B. kol. </a:t>
            </a:r>
            <a:r>
              <a:rPr kumimoji="0" lang="cs-CZ" altLang="cs-CZ" sz="1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Dějiny Byzance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Vydání 1. Praha: Academia, 1992.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None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MANGO, C.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Byzantium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r>
              <a:rPr kumimoji="0" lang="cs-CZ" altLang="cs-CZ" sz="18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</a:t>
            </a:r>
            <a:r>
              <a:rPr kumimoji="0" lang="cs-CZ" altLang="cs-CZ" sz="1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Empire </a:t>
            </a:r>
            <a:r>
              <a:rPr kumimoji="0" lang="cs-CZ" altLang="cs-CZ" sz="18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of</a:t>
            </a:r>
            <a:r>
              <a:rPr kumimoji="0" lang="cs-CZ" altLang="cs-CZ" sz="1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</a:t>
            </a:r>
            <a:r>
              <a:rPr kumimoji="0" lang="cs-CZ" altLang="cs-CZ" sz="1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New Rome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London, 1980.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None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BROWNING, R. </a:t>
            </a:r>
            <a:r>
              <a:rPr kumimoji="0" lang="cs-CZ" altLang="cs-CZ" sz="18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</a:t>
            </a:r>
            <a:r>
              <a:rPr kumimoji="0" lang="cs-CZ" altLang="cs-CZ" sz="1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Byzantine</a:t>
            </a:r>
            <a:r>
              <a:rPr kumimoji="0" lang="cs-CZ" altLang="cs-CZ" sz="1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Empire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London, 1980.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None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DOSTÁLOVÁ, Růžena. </a:t>
            </a:r>
            <a:r>
              <a:rPr kumimoji="0" lang="cs-CZ" altLang="cs-CZ" sz="1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Byzantská vzdělanost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Vyd. 2. Praha: Vyšehrad, 2003.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None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HOLTON, D. (</a:t>
            </a:r>
            <a:r>
              <a:rPr lang="cs-CZ" altLang="cs-CZ" sz="1800" dirty="0" err="1">
                <a:latin typeface="Arial" panose="020B0604020202020204" pitchFamily="34" charset="0"/>
              </a:rPr>
              <a:t>ed</a:t>
            </a:r>
            <a:r>
              <a:rPr lang="cs-CZ" altLang="cs-CZ" sz="1800" dirty="0">
                <a:latin typeface="Arial" panose="020B0604020202020204" pitchFamily="34" charset="0"/>
              </a:rPr>
              <a:t>.), </a:t>
            </a:r>
            <a:r>
              <a:rPr lang="cs-CZ" altLang="cs-CZ" sz="1800" b="1" dirty="0" err="1">
                <a:latin typeface="Arial" panose="020B0604020202020204" pitchFamily="34" charset="0"/>
              </a:rPr>
              <a:t>Literature</a:t>
            </a:r>
            <a:r>
              <a:rPr lang="cs-CZ" altLang="cs-CZ" sz="1800" b="1" dirty="0">
                <a:latin typeface="Arial" panose="020B0604020202020204" pitchFamily="34" charset="0"/>
              </a:rPr>
              <a:t> and society in </a:t>
            </a:r>
            <a:r>
              <a:rPr lang="cs-CZ" altLang="cs-CZ" sz="1800" b="1" dirty="0" err="1">
                <a:latin typeface="Arial" panose="020B0604020202020204" pitchFamily="34" charset="0"/>
              </a:rPr>
              <a:t>Renaissance</a:t>
            </a:r>
            <a:r>
              <a:rPr lang="cs-CZ" altLang="cs-CZ" sz="1800" b="1" dirty="0">
                <a:latin typeface="Arial" panose="020B0604020202020204" pitchFamily="34" charset="0"/>
              </a:rPr>
              <a:t> </a:t>
            </a:r>
            <a:r>
              <a:rPr lang="cs-CZ" altLang="cs-CZ" sz="1800" b="1" dirty="0" err="1">
                <a:latin typeface="Arial" panose="020B0604020202020204" pitchFamily="34" charset="0"/>
              </a:rPr>
              <a:t>Crete</a:t>
            </a:r>
            <a:r>
              <a:rPr lang="cs-CZ" altLang="cs-CZ" sz="1800" dirty="0">
                <a:latin typeface="Arial" panose="020B0604020202020204" pitchFamily="34" charset="0"/>
              </a:rPr>
              <a:t>. Cambridge, 1991.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None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None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HRADEČNÝ, Pavel a kol. </a:t>
            </a:r>
            <a:r>
              <a:rPr kumimoji="0" lang="cs-CZ" altLang="cs-CZ" sz="1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Dějiny Řecka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Vydání třetí. Praha: NLN, Nakladatelství Lidové noviny, 2015.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None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BORECKÝ, Bořivoj a Růžena DOSTÁLOVÁ. </a:t>
            </a:r>
            <a:r>
              <a:rPr kumimoji="0" lang="cs-CZ" altLang="cs-CZ" sz="1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Slovník řeckých spisovatelů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Praha: LEDA, 2006.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None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BEATON,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Roderick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r>
              <a:rPr kumimoji="0" lang="cs-CZ" altLang="cs-CZ" sz="18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Isagoji</a:t>
            </a:r>
            <a:r>
              <a:rPr kumimoji="0" lang="cs-CZ" altLang="cs-CZ" sz="1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sti</a:t>
            </a:r>
            <a:r>
              <a:rPr kumimoji="0" lang="cs-CZ" altLang="cs-CZ" sz="1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neoteri</a:t>
            </a:r>
            <a:r>
              <a:rPr kumimoji="0" lang="cs-CZ" altLang="cs-CZ" sz="1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elliniki</a:t>
            </a:r>
            <a:r>
              <a:rPr kumimoji="0" lang="cs-CZ" altLang="cs-CZ" sz="1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logotechnia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Athina: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Nefeli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1996. </a:t>
            </a:r>
          </a:p>
        </p:txBody>
      </p:sp>
    </p:spTree>
    <p:extLst>
      <p:ext uri="{BB962C8B-B14F-4D97-AF65-F5344CB8AC3E}">
        <p14:creationId xmlns:p14="http://schemas.microsoft.com/office/powerpoint/2010/main" val="11214570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416</Words>
  <Application>Microsoft Office PowerPoint</Application>
  <PresentationFormat>Širokoúhlá obrazovka</PresentationFormat>
  <Paragraphs>68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MED11 Řecká literatura  středověku a novověku</vt:lpstr>
      <vt:lpstr>Osnova</vt:lpstr>
      <vt:lpstr>Požadavky</vt:lpstr>
      <vt:lpstr>Bibliografie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MED11 Řecká literatura  středověku a novověku</dc:title>
  <dc:creator>Nicole Votavová Sumelidisová</dc:creator>
  <cp:lastModifiedBy>Nicole Sumelidu</cp:lastModifiedBy>
  <cp:revision>5</cp:revision>
  <dcterms:created xsi:type="dcterms:W3CDTF">2022-02-05T21:22:34Z</dcterms:created>
  <dcterms:modified xsi:type="dcterms:W3CDTF">2024-02-27T18:17:03Z</dcterms:modified>
</cp:coreProperties>
</file>