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EB555D-A027-4ADA-8B5E-E0921DC1D757}" type="slidenum">
              <a:t>‹#›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8226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6840" y="3962160"/>
            <a:ext cx="8226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63E6F0-7CEC-4C2A-B09D-9DDE6ECC513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2440" y="159984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6840" y="396216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2440" y="396216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1F89F94-F113-419F-AAE8-1622DD1CF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26485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8200" y="1599840"/>
            <a:ext cx="26485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19560" y="1599840"/>
            <a:ext cx="26485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6840" y="3962160"/>
            <a:ext cx="26485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8200" y="3962160"/>
            <a:ext cx="26485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19560" y="3962160"/>
            <a:ext cx="264852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4540712-1D95-44BF-9F47-B4A9614652D3}" type="slidenum">
              <a:t>‹#›</a:t>
            </a:fld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6840" y="1599840"/>
            <a:ext cx="822636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C3A4BC-A5E5-494B-BD7D-C2072D313351}" type="slidenum">
              <a:t>‹#›</a:t>
            </a:fld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822636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9F39B67-543F-4D9A-93EB-A92A01A4F3D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401436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2440" y="1599840"/>
            <a:ext cx="401436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07C7C6F-E83D-4A76-B2AE-999CBAEBD9C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1558CB7-5620-4312-9C04-29FC648A9B2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6840" y="274680"/>
            <a:ext cx="822636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343080" indent="-343080" algn="ctr">
              <a:spcBef>
                <a:spcPts val="799"/>
              </a:spcBef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2A42E20-7CE9-4670-B7A1-DEC8110D826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2440" y="1599840"/>
            <a:ext cx="401436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6840" y="396216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88B75E-8C64-424F-AF17-13417713377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401436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2440" y="159984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2440" y="396216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AB0E978-F4E4-47C4-9E74-3E4E5B0F205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6840" y="159984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2440" y="1599840"/>
            <a:ext cx="4014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6840" y="3962160"/>
            <a:ext cx="8226360" cy="215712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BE0E7E6-9242-4843-90CD-AC64022E444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6840" y="274680"/>
            <a:ext cx="8226360" cy="11397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Klikněte pro úpravu formátu textu nadpisu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6840" y="1599840"/>
            <a:ext cx="8226360" cy="45226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799"/>
              </a:spcBef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Klikněte pro úpravu formátu textu osnovy</a:t>
            </a:r>
          </a:p>
          <a:p>
            <a:pPr marL="343080" lvl="1" indent="-34308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Druhá úroveň</a:t>
            </a:r>
          </a:p>
          <a:p>
            <a:pPr marL="343080" lvl="2" indent="-34308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Třetí úroveň</a:t>
            </a:r>
          </a:p>
          <a:p>
            <a:pPr marL="343080" lvl="3" indent="-34308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Čtvrtá úroveň osnovy</a:t>
            </a:r>
          </a:p>
          <a:p>
            <a:pPr marL="343080" lvl="4" indent="-34308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Pátá úroveň osnovy</a:t>
            </a:r>
          </a:p>
          <a:p>
            <a:pPr marL="343080" lvl="5" indent="-34308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Šestá úroveň</a:t>
            </a:r>
          </a:p>
          <a:p>
            <a:pPr marL="343080" lvl="6" indent="-34308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Sedmá úroveň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457200" y="635616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cs-CZ" sz="1200" b="0" strike="noStrike" spc="-1">
                <a:solidFill>
                  <a:srgbClr val="898989"/>
                </a:solidFill>
                <a:latin typeface="Calibri"/>
                <a:ea typeface="Segoe U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1200" b="0" strike="noStrike" spc="-1">
                <a:solidFill>
                  <a:srgbClr val="898989"/>
                </a:solidFill>
                <a:latin typeface="Calibri"/>
                <a:ea typeface="Segoe UI"/>
              </a:rPr>
              <a:t>&lt;datum/čas&gt;</a:t>
            </a:r>
            <a:endParaRPr lang="cs-CZ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124080" y="6356520"/>
            <a:ext cx="2895840" cy="36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 indent="0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2"/>
          </p:nvPr>
        </p:nvSpPr>
        <p:spPr>
          <a:xfrm>
            <a:off x="6553080" y="6356160"/>
            <a:ext cx="213048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cs-CZ" sz="1200" b="0" strike="noStrike" spc="-1">
                <a:solidFill>
                  <a:srgbClr val="898989"/>
                </a:solidFill>
                <a:latin typeface="Calibri"/>
                <a:ea typeface="Segoe U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1E43B7CF-E404-409D-866F-546DF07E6C86}" type="slidenum">
              <a:rPr lang="cs-CZ" sz="1200" b="0" strike="noStrike" spc="-1">
                <a:solidFill>
                  <a:srgbClr val="898989"/>
                </a:solidFill>
                <a:latin typeface="Calibri"/>
                <a:ea typeface="Segoe UI"/>
              </a:rPr>
              <a:t>‹#›</a:t>
            </a:fld>
            <a:endParaRPr lang="cs-CZ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délník 44"/>
          <p:cNvSpPr/>
          <p:nvPr/>
        </p:nvSpPr>
        <p:spPr>
          <a:xfrm>
            <a:off x="685800" y="2130480"/>
            <a:ext cx="7772400" cy="146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Museum Architecture: A Brief History</a:t>
            </a:r>
            <a:endParaRPr lang="cs-CZ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Obdélník 45"/>
          <p:cNvSpPr/>
          <p:nvPr/>
        </p:nvSpPr>
        <p:spPr>
          <a:xfrm>
            <a:off x="1371600" y="3886200"/>
            <a:ext cx="6400800" cy="175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799"/>
              </a:spcBef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898989"/>
                </a:solidFill>
                <a:latin typeface="Calibri"/>
              </a:rPr>
              <a:t>Michaela Giebelhausen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898989"/>
                </a:solidFill>
                <a:latin typeface="Calibri"/>
              </a:rPr>
              <a:t>Companion to Museum Studies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ázek 60"/>
          <p:cNvPicPr/>
          <p:nvPr/>
        </p:nvPicPr>
        <p:blipFill>
          <a:blip r:embed="rId2"/>
          <a:stretch/>
        </p:blipFill>
        <p:spPr>
          <a:xfrm>
            <a:off x="0" y="387000"/>
            <a:ext cx="9180000" cy="611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Obrázek 190"/>
          <p:cNvPicPr/>
          <p:nvPr/>
        </p:nvPicPr>
        <p:blipFill>
          <a:blip r:embed="rId2"/>
          <a:stretch/>
        </p:blipFill>
        <p:spPr>
          <a:xfrm>
            <a:off x="36000" y="110520"/>
            <a:ext cx="9144000" cy="638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Obrázek 191"/>
          <p:cNvPicPr/>
          <p:nvPr/>
        </p:nvPicPr>
        <p:blipFill>
          <a:blip r:embed="rId2"/>
          <a:stretch/>
        </p:blipFill>
        <p:spPr>
          <a:xfrm>
            <a:off x="0" y="1368360"/>
            <a:ext cx="9136080" cy="439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brázek 192"/>
          <p:cNvPicPr/>
          <p:nvPr/>
        </p:nvPicPr>
        <p:blipFill>
          <a:blip r:embed="rId2"/>
          <a:stretch/>
        </p:blipFill>
        <p:spPr>
          <a:xfrm>
            <a:off x="0" y="988920"/>
            <a:ext cx="9186840" cy="514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ázek 193"/>
          <p:cNvPicPr/>
          <p:nvPr/>
        </p:nvPicPr>
        <p:blipFill>
          <a:blip r:embed="rId2"/>
          <a:stretch/>
        </p:blipFill>
        <p:spPr>
          <a:xfrm>
            <a:off x="0" y="988920"/>
            <a:ext cx="9186840" cy="5143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Obdélník 194"/>
          <p:cNvSpPr/>
          <p:nvPr/>
        </p:nvSpPr>
        <p:spPr>
          <a:xfrm>
            <a:off x="720720" y="1079640"/>
            <a:ext cx="7775640" cy="496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16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Případ Frankfurtu – zničen během II. světové války, jeho obnova se nesla ve znamení modernizace a motorizace --- vzniká „Bankfurt“ či „Krankfurt“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1976 – plány Museumsufer (Muzejní nábřeží)…13 nově vystavěných či přestavěných muzeí – vzniká Eldorado postmodernismu (Richard Meyer, Hans Hollein ad.)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Obrázek 195"/>
          <p:cNvPicPr/>
          <p:nvPr/>
        </p:nvPicPr>
        <p:blipFill>
          <a:blip r:embed="rId2"/>
          <a:stretch/>
        </p:blipFill>
        <p:spPr>
          <a:xfrm>
            <a:off x="0" y="0"/>
            <a:ext cx="918684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brázek 196"/>
          <p:cNvPicPr/>
          <p:nvPr/>
        </p:nvPicPr>
        <p:blipFill>
          <a:blip r:embed="rId2"/>
          <a:stretch/>
        </p:blipFill>
        <p:spPr>
          <a:xfrm>
            <a:off x="0" y="-6480"/>
            <a:ext cx="9186840" cy="686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ázek 197"/>
          <p:cNvPicPr/>
          <p:nvPr/>
        </p:nvPicPr>
        <p:blipFill>
          <a:blip r:embed="rId2"/>
          <a:stretch/>
        </p:blipFill>
        <p:spPr>
          <a:xfrm>
            <a:off x="0" y="-30240"/>
            <a:ext cx="9186840" cy="688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Obdélník 198"/>
          <p:cNvSpPr/>
          <p:nvPr/>
        </p:nvSpPr>
        <p:spPr>
          <a:xfrm>
            <a:off x="360360" y="1008000"/>
            <a:ext cx="8280360" cy="518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1640">
              <a:lnSpc>
                <a:spcPct val="100000"/>
              </a:lnSpc>
              <a:spcBef>
                <a:spcPts val="700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Londýn, Tate Modern (Herzog and de Meuron, 2000) – též součástí regeneračního projektu – integrováno do urbanistického konceptu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00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Využívány i existující budovy – celkově však pocit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„integrity“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00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Bilbao Guggenheim (od 1997) je oproti tomu zaměřeno na rozmanitost, </a:t>
            </a:r>
            <a:r>
              <a:rPr lang="cs-CZ" sz="2800" b="1" strike="noStrike" spc="-1">
                <a:solidFill>
                  <a:srgbClr val="000000"/>
                </a:solidFill>
                <a:latin typeface="Calibri"/>
              </a:rPr>
              <a:t>„variety“ </a:t>
            </a: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– postavilo se kvůli němu nové metro, vazba na letiště... --- na chvíli se objevilo i v jednom z filmů JB, všech architektonických magazínech…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ázek 199"/>
          <p:cNvPicPr/>
          <p:nvPr/>
        </p:nvPicPr>
        <p:blipFill>
          <a:blip r:embed="rId2"/>
          <a:stretch/>
        </p:blipFill>
        <p:spPr>
          <a:xfrm>
            <a:off x="0" y="330120"/>
            <a:ext cx="9148680" cy="6315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0" y="900000"/>
            <a:ext cx="9144000" cy="514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brázek 200"/>
          <p:cNvPicPr/>
          <p:nvPr/>
        </p:nvPicPr>
        <p:blipFill>
          <a:blip r:embed="rId2"/>
          <a:stretch/>
        </p:blipFill>
        <p:spPr>
          <a:xfrm>
            <a:off x="0" y="282600"/>
            <a:ext cx="9144000" cy="626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Obrázek 201"/>
          <p:cNvPicPr/>
          <p:nvPr/>
        </p:nvPicPr>
        <p:blipFill>
          <a:blip r:embed="rId2"/>
          <a:stretch/>
        </p:blipFill>
        <p:spPr>
          <a:xfrm>
            <a:off x="0" y="863640"/>
            <a:ext cx="9144000" cy="518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Obrázek 202"/>
          <p:cNvPicPr/>
          <p:nvPr/>
        </p:nvPicPr>
        <p:blipFill>
          <a:blip r:embed="rId2"/>
          <a:stretch/>
        </p:blipFill>
        <p:spPr>
          <a:xfrm>
            <a:off x="44280" y="352440"/>
            <a:ext cx="9099720" cy="6062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Obrázek 203"/>
          <p:cNvPicPr/>
          <p:nvPr/>
        </p:nvPicPr>
        <p:blipFill>
          <a:blip r:embed="rId2"/>
          <a:stretch/>
        </p:blipFill>
        <p:spPr>
          <a:xfrm>
            <a:off x="125280" y="465120"/>
            <a:ext cx="8982360" cy="586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brázek 204"/>
          <p:cNvPicPr/>
          <p:nvPr/>
        </p:nvPicPr>
        <p:blipFill>
          <a:blip r:embed="rId2"/>
          <a:stretch/>
        </p:blipFill>
        <p:spPr>
          <a:xfrm>
            <a:off x="0" y="-30240"/>
            <a:ext cx="9186840" cy="688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Obrázek 205"/>
          <p:cNvPicPr/>
          <p:nvPr/>
        </p:nvPicPr>
        <p:blipFill>
          <a:blip r:embed="rId2"/>
          <a:stretch/>
        </p:blipFill>
        <p:spPr>
          <a:xfrm>
            <a:off x="0" y="828720"/>
            <a:ext cx="9186840" cy="514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Obrázek 206"/>
          <p:cNvPicPr/>
          <p:nvPr/>
        </p:nvPicPr>
        <p:blipFill>
          <a:blip r:embed="rId2"/>
          <a:stretch/>
        </p:blipFill>
        <p:spPr>
          <a:xfrm>
            <a:off x="0" y="936720"/>
            <a:ext cx="9144000" cy="4895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Obrázek 207"/>
          <p:cNvPicPr/>
          <p:nvPr/>
        </p:nvPicPr>
        <p:blipFill>
          <a:blip r:embed="rId2"/>
          <a:stretch/>
        </p:blipFill>
        <p:spPr>
          <a:xfrm>
            <a:off x="-25560" y="792000"/>
            <a:ext cx="9169560" cy="511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Obdélník 208"/>
          <p:cNvSpPr/>
          <p:nvPr/>
        </p:nvSpPr>
        <p:spPr>
          <a:xfrm>
            <a:off x="431640" y="1008000"/>
            <a:ext cx="8423280" cy="534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16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2004 – zpřístupněna po dvou letech MoMA – revitalizace – Yoshio Taniguchi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Forma „white cube“ je zmírněna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1" strike="noStrike" spc="-1">
                <a:solidFill>
                  <a:srgbClr val="000000"/>
                </a:solidFill>
                <a:latin typeface="Calibri"/>
              </a:rPr>
              <a:t>„architektura by neměla soutěžit s uměleckými díly, měla by zmizet“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…částečný návrat k „památníku“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--- postmodernismus propojil „památník“ a „nástroj“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Architektura je jen „okolo díla“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Ilustruje to dílo Daniela Libeskinda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Obrázek 209"/>
          <p:cNvPicPr/>
          <p:nvPr/>
        </p:nvPicPr>
        <p:blipFill>
          <a:blip r:embed="rId2"/>
          <a:stretch/>
        </p:blipFill>
        <p:spPr>
          <a:xfrm>
            <a:off x="0" y="360000"/>
            <a:ext cx="9143640" cy="609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bdélník 62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Obdélník 63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Jednou z prvních muzejních budov bylo Museum Fridericanium (1769-77) v Kasselu, postaveno bylo účelově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Stejně tak i Prado (1784-1811) v Madridu 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Jinak sbírky stále uloženy v palácích, vstup obnášel přísný dress code, návštěva byla pociťována spíše jako privilegium než občanské právo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brázek 210"/>
          <p:cNvPicPr/>
          <p:nvPr/>
        </p:nvPicPr>
        <p:blipFill>
          <a:blip r:embed="rId2"/>
          <a:stretch/>
        </p:blipFill>
        <p:spPr>
          <a:xfrm>
            <a:off x="1119960" y="-41040"/>
            <a:ext cx="6980040" cy="698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Obdélník 211"/>
          <p:cNvSpPr/>
          <p:nvPr/>
        </p:nvSpPr>
        <p:spPr>
          <a:xfrm>
            <a:off x="431640" y="1008000"/>
            <a:ext cx="8136000" cy="468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3080" indent="-3416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Architektura interpretuje a rámuje výstavní příběh a vyvolává fyzickou i psychickou odpověď u návštěvníka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…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Postmodernismus – propojuje instrument a monument – muzeum nově odpovídá navíc na rozvoj globálního turismu…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délník 64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Obrázek 65"/>
          <p:cNvPicPr/>
          <p:nvPr/>
        </p:nvPicPr>
        <p:blipFill>
          <a:blip r:embed="rId2"/>
          <a:stretch/>
        </p:blipFill>
        <p:spPr>
          <a:xfrm>
            <a:off x="-46080" y="0"/>
            <a:ext cx="926136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rázek 66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rázek 67"/>
          <p:cNvPicPr/>
          <p:nvPr/>
        </p:nvPicPr>
        <p:blipFill>
          <a:blip r:embed="rId2"/>
          <a:stretch/>
        </p:blipFill>
        <p:spPr>
          <a:xfrm>
            <a:off x="30240" y="1739880"/>
            <a:ext cx="9190080" cy="349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Obrázek 68"/>
          <p:cNvPicPr/>
          <p:nvPr/>
        </p:nvPicPr>
        <p:blipFill>
          <a:blip r:embed="rId2"/>
          <a:stretch/>
        </p:blipFill>
        <p:spPr>
          <a:xfrm>
            <a:off x="0" y="0"/>
            <a:ext cx="9144000" cy="688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délník 69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7640" y="0"/>
            <a:ext cx="912636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Obrázek 71"/>
          <p:cNvPicPr/>
          <p:nvPr/>
        </p:nvPicPr>
        <p:blipFill>
          <a:blip r:embed="rId2"/>
          <a:stretch/>
        </p:blipFill>
        <p:spPr>
          <a:xfrm>
            <a:off x="-55440" y="1079640"/>
            <a:ext cx="9219960" cy="467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Obrázek 72"/>
          <p:cNvPicPr/>
          <p:nvPr/>
        </p:nvPicPr>
        <p:blipFill>
          <a:blip r:embed="rId2"/>
          <a:stretch/>
        </p:blipFill>
        <p:spPr>
          <a:xfrm>
            <a:off x="2270160" y="25560"/>
            <a:ext cx="4705200" cy="6832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élník 46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cs-CZ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Obdélník 47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Pevsner, 1976 (History of Building Types) – od II. světové války se neobjevily žádné nové typy staveb, „…vyjma toho, že ideál muzea jakožto památníků jako takového byl nahrazen ideálem muzea jako místa k ukazování, potěšení a studia uměleckých (historických…) prací…“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Muzea umění jsou dle Pevsnera pro vývoj muzejní architektury stěžejní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ázek 73"/>
          <p:cNvPicPr/>
          <p:nvPr/>
        </p:nvPicPr>
        <p:blipFill>
          <a:blip r:embed="rId2"/>
          <a:stretch/>
        </p:blipFill>
        <p:spPr>
          <a:xfrm>
            <a:off x="503280" y="216000"/>
            <a:ext cx="8178840" cy="664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Obrázek 74"/>
          <p:cNvPicPr/>
          <p:nvPr/>
        </p:nvPicPr>
        <p:blipFill>
          <a:blip r:embed="rId2"/>
          <a:stretch/>
        </p:blipFill>
        <p:spPr>
          <a:xfrm>
            <a:off x="0" y="706320"/>
            <a:ext cx="9194760" cy="549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Obrázek 75"/>
          <p:cNvPicPr/>
          <p:nvPr/>
        </p:nvPicPr>
        <p:blipFill>
          <a:blip r:embed="rId2"/>
          <a:stretch/>
        </p:blipFill>
        <p:spPr>
          <a:xfrm>
            <a:off x="0" y="426960"/>
            <a:ext cx="9194760" cy="605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rázek 76"/>
          <p:cNvPicPr/>
          <p:nvPr/>
        </p:nvPicPr>
        <p:blipFill>
          <a:blip r:embed="rId2"/>
          <a:stretch/>
        </p:blipFill>
        <p:spPr>
          <a:xfrm>
            <a:off x="0" y="1008000"/>
            <a:ext cx="9225000" cy="489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délník 77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Obdélník 78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Velký vliv mělo vystavení papežských sbírek ve Vatikánu – Museo Pio Clementino (1773-1780)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Bylo přístavbou vatikánského paláce, galerie byly postaveny na tradičním modelu vystavování soch – římských (antických) lázní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--- objevují se zde dva zásadní prvky, které ovlivňují muzejní architekturu po celé Evropě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1" strike="noStrike" spc="-1">
                <a:solidFill>
                  <a:srgbClr val="000000"/>
                </a:solidFill>
                <a:latin typeface="Calibri"/>
              </a:rPr>
              <a:t>Grand staircase a domed rotunda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Obrázek 79"/>
          <p:cNvPicPr/>
          <p:nvPr/>
        </p:nvPicPr>
        <p:blipFill>
          <a:blip r:embed="rId2"/>
          <a:stretch/>
        </p:blipFill>
        <p:spPr>
          <a:xfrm>
            <a:off x="241200" y="33480"/>
            <a:ext cx="8423280" cy="683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délník 80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" name="Obrázek 81"/>
          <p:cNvPicPr/>
          <p:nvPr/>
        </p:nvPicPr>
        <p:blipFill>
          <a:blip r:embed="rId2"/>
          <a:stretch/>
        </p:blipFill>
        <p:spPr>
          <a:xfrm>
            <a:off x="1332000" y="1639800"/>
            <a:ext cx="6480000" cy="452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Obrázek 82"/>
          <p:cNvPicPr/>
          <p:nvPr/>
        </p:nvPicPr>
        <p:blipFill>
          <a:blip r:embed="rId2"/>
          <a:stretch/>
        </p:blipFill>
        <p:spPr>
          <a:xfrm>
            <a:off x="6480" y="0"/>
            <a:ext cx="91375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Obrázek 83"/>
          <p:cNvPicPr/>
          <p:nvPr/>
        </p:nvPicPr>
        <p:blipFill>
          <a:blip r:embed="rId2"/>
          <a:stretch/>
        </p:blipFill>
        <p:spPr>
          <a:xfrm>
            <a:off x="0" y="0"/>
            <a:ext cx="9194760" cy="688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ázek 84"/>
          <p:cNvPicPr/>
          <p:nvPr/>
        </p:nvPicPr>
        <p:blipFill>
          <a:blip r:embed="rId2"/>
          <a:stretch/>
        </p:blipFill>
        <p:spPr>
          <a:xfrm>
            <a:off x="1944720" y="54000"/>
            <a:ext cx="5361120" cy="680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Obdélník 49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Problematika muzejní architektury osciluje mezi chápáním muzea jako památky a jako nástroje (monument x instrument)…v architektuře nadále soutěží funkční a estetické pojetí (container x content)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 poslední čtvrtině 20. století se architektura rozvíjí do mnoha stylů a stává se atraktivní pro urbanisty a tzv. „star“ architekty, vzniká množství literatury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rázek 85"/>
          <p:cNvPicPr/>
          <p:nvPr/>
        </p:nvPicPr>
        <p:blipFill>
          <a:blip r:embed="rId2"/>
          <a:stretch/>
        </p:blipFill>
        <p:spPr>
          <a:xfrm>
            <a:off x="1152360" y="-15840"/>
            <a:ext cx="6874200" cy="687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bdélník 86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Obdélník 87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Louvre (otevřen 1793) – sbírky jako tradiční výraz privilegií byly přeměněny na majetek mladé francouzské republiky --- sbírky národním pokladem…“civilising ritual“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Muzeum sloužilo i jako studijní sbírka pro umělce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„…Museé Francais nepřispělo významně k historii muzejní architektury (stavba je původně palácem), ale signalizovalo politický potenciál muzea jakožto nástroje vlády…“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délník 88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Obdélník 89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Stalo se výkladní skříní válečných trofejí a úspěchů…v roce 1804 bylo přejmenováno na Museé Napoleon a stalo se největší muzeem s největší sbírkou umění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--- po roce 1815 po kongresu ve Vídni proběhly repatriace děl, což mj. přispělo k muzejnímu boomu v Evropě…v nových institucích však již přežil francouzský přístup – sbírky začaly být pociťovány jako národní a veřejnosti přistupné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rázek 90"/>
          <p:cNvPicPr/>
          <p:nvPr/>
        </p:nvPicPr>
        <p:blipFill>
          <a:blip r:embed="rId2"/>
          <a:stretch/>
        </p:blipFill>
        <p:spPr>
          <a:xfrm>
            <a:off x="23760" y="720720"/>
            <a:ext cx="9074160" cy="554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Obrázek 91"/>
          <p:cNvPicPr/>
          <p:nvPr/>
        </p:nvPicPr>
        <p:blipFill>
          <a:blip r:embed="rId2"/>
          <a:stretch/>
        </p:blipFill>
        <p:spPr>
          <a:xfrm>
            <a:off x="0" y="596880"/>
            <a:ext cx="9144000" cy="5715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Obdélník 92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Obrázek 93"/>
          <p:cNvPicPr/>
          <p:nvPr/>
        </p:nvPicPr>
        <p:blipFill>
          <a:blip r:embed="rId2"/>
          <a:stretch/>
        </p:blipFill>
        <p:spPr>
          <a:xfrm>
            <a:off x="619200" y="216000"/>
            <a:ext cx="8237520" cy="664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Obrázek 94"/>
          <p:cNvPicPr/>
          <p:nvPr/>
        </p:nvPicPr>
        <p:blipFill>
          <a:blip r:embed="rId2"/>
          <a:stretch/>
        </p:blipFill>
        <p:spPr>
          <a:xfrm>
            <a:off x="0" y="-84240"/>
            <a:ext cx="9153000" cy="710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délník 95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Obdélník 96"/>
          <p:cNvSpPr/>
          <p:nvPr/>
        </p:nvSpPr>
        <p:spPr>
          <a:xfrm>
            <a:off x="457200" y="1417680"/>
            <a:ext cx="8229600" cy="470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Spolu s otevíráním se muzeí veřejnosti se projektování muzejních budov stalo také předmětem soutěží na uměleckých akademiích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Jean-Nicolaus-Louis Durand (Precis de lecons, 1802-05)…vypracováno na základě jeho výuky na pařížské polytechnice…přináší několik náhledů nových i starých muzejních budov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bdélník 97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J.-N.-L. Durand</a:t>
            </a:r>
            <a:endParaRPr lang="cs-CZ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Obdélník 98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Design předpokládá čtyři křídla, sestavená do čtverce, do něhož lze vepsat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</a:rPr>
              <a:t>„Greek cross“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 a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</a:rPr>
              <a:t>centrální rotundu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Každé z křídel má zvláštní vstup, který je zvýrazněn portikem se 46 sloupy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Durand v budově předpokládal malířská a sochařská díla, byla i prostorem pro dočasné výstavy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bdélník 99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Obdélník 100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 budově měla též být umístěny prostory pro umělce (artist´s studios) --- chápal praktikující umělce jako jednu z hlavních cílových skupin (podobně jako tomu bylo u Museé Francais)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Durand koncipoval svým návrhem rámec pro stavbu velké šíře muzeí v Evropě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délník 50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Obdélník 51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Čtyři okruhy: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Rozvoj muzejních budov jako nezávislých stavebních typů se symbolickým a architektonickým významem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Muzeum jako památka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Muzeum jako nástroj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Muzejní boom v poslední čtvrtině 20. století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Obrázek 101"/>
          <p:cNvPicPr/>
          <p:nvPr/>
        </p:nvPicPr>
        <p:blipFill>
          <a:blip r:embed="rId2"/>
          <a:stretch/>
        </p:blipFill>
        <p:spPr>
          <a:xfrm>
            <a:off x="0" y="1152360"/>
            <a:ext cx="9191520" cy="460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Obrázek 102"/>
          <p:cNvPicPr/>
          <p:nvPr/>
        </p:nvPicPr>
        <p:blipFill>
          <a:blip r:embed="rId2"/>
          <a:stretch/>
        </p:blipFill>
        <p:spPr>
          <a:xfrm>
            <a:off x="1728720" y="9360"/>
            <a:ext cx="5754600" cy="6848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bdélník 103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Obrázek 104"/>
          <p:cNvPicPr/>
          <p:nvPr/>
        </p:nvPicPr>
        <p:blipFill>
          <a:blip r:embed="rId2"/>
          <a:stretch/>
        </p:blipFill>
        <p:spPr>
          <a:xfrm>
            <a:off x="-44280" y="0"/>
            <a:ext cx="91882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bdélník 105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Obrázek 106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Obrázek 107"/>
          <p:cNvPicPr/>
          <p:nvPr/>
        </p:nvPicPr>
        <p:blipFill>
          <a:blip r:embed="rId2"/>
          <a:stretch/>
        </p:blipFill>
        <p:spPr>
          <a:xfrm>
            <a:off x="1584360" y="-11160"/>
            <a:ext cx="6022800" cy="686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bdélník 108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Muzeum jako památník</a:t>
            </a:r>
            <a:endParaRPr lang="cs-CZ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Obdélník 109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První polovina 19. století – muzejní boom v Bavorsku…budoucí král Ludvík I. Bavorský, inspirován Římem, rozhodnutí o stavbě muzeí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V rychlém sledu rozplánována a postavena tři klíčová muzea: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Glyptotéka (1815-1830)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Alte Pinakothek (1826-1836)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Neue Pinakothek (1846-1853)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délník 110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Obdélník 111"/>
          <p:cNvSpPr/>
          <p:nvPr/>
        </p:nvSpPr>
        <p:spPr>
          <a:xfrm>
            <a:off x="360000" y="10800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Glyptotéka (Leo von Klenze)...zvítězil v soutěži v roce 1814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Čtvercový půdorys, ale s modifikací původního vzoru (navazuje spíše na Museum Fridericianium, 1769-1777)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 průběhu plánování koncept mění – jde o čtvercovou stavbu, s centrálním portikem s osmi ionskými sloupy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 šesti výklencích (tři a tři) vsazeny sochy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bdélník 112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Obdélník 113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Interiér – vymalován vždy převážně jednou barvou (nejčastěji zelenou či červenou), stropy a podlahy byly vzorovány --- účelem byla dekorativnost, ale i didaktičnost, ornamenty a barvou měla být naznačena historická epocha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U vchodu plaketa k poctě zakladateli, dále již návštěvník veden lineárně čtyřmi křídly (chronologicky)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délník 114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Obrázek 115"/>
          <p:cNvPicPr/>
          <p:nvPr/>
        </p:nvPicPr>
        <p:blipFill>
          <a:blip r:embed="rId2"/>
          <a:stretch/>
        </p:blipFill>
        <p:spPr>
          <a:xfrm>
            <a:off x="0" y="1079640"/>
            <a:ext cx="9144000" cy="411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délník 116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Obrázek 117"/>
          <p:cNvPicPr/>
          <p:nvPr/>
        </p:nvPicPr>
        <p:blipFill>
          <a:blip r:embed="rId2"/>
          <a:stretch/>
        </p:blipFill>
        <p:spPr>
          <a:xfrm>
            <a:off x="676440" y="0"/>
            <a:ext cx="77500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délník 52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Zrod muzea</a:t>
            </a:r>
            <a:endParaRPr lang="cs-CZ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Obdélník 53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Během antiky sbírky uchovávány v chrámech, svatyních nebo v domech panovníků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Sbírky sloužili jak náboženských účelům, tak k vyjádření bohatosti a síly panovníka, města, státu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V renesanci bylo na toto navázáno – studiola, kabinety kuriozit a galerie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Sbírky byly důležité a prominentní a jsou umísťovány v italských pallazi a francouzských chateaux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rázek 118"/>
          <p:cNvPicPr/>
          <p:nvPr/>
        </p:nvPicPr>
        <p:blipFill>
          <a:blip r:embed="rId2"/>
          <a:stretch/>
        </p:blipFill>
        <p:spPr>
          <a:xfrm>
            <a:off x="1546200" y="44280"/>
            <a:ext cx="6156360" cy="681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brázek 119"/>
          <p:cNvPicPr/>
          <p:nvPr/>
        </p:nvPicPr>
        <p:blipFill>
          <a:blip r:embed="rId2"/>
          <a:stretch/>
        </p:blipFill>
        <p:spPr>
          <a:xfrm>
            <a:off x="-71280" y="1017720"/>
            <a:ext cx="9266040" cy="4875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ázek 120"/>
          <p:cNvPicPr/>
          <p:nvPr/>
        </p:nvPicPr>
        <p:blipFill>
          <a:blip r:embed="rId2"/>
          <a:stretch/>
        </p:blipFill>
        <p:spPr>
          <a:xfrm>
            <a:off x="1735200" y="0"/>
            <a:ext cx="5796000" cy="688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rázek 121"/>
          <p:cNvPicPr/>
          <p:nvPr/>
        </p:nvPicPr>
        <p:blipFill>
          <a:blip r:embed="rId2"/>
          <a:stretch/>
        </p:blipFill>
        <p:spPr>
          <a:xfrm>
            <a:off x="-31680" y="360360"/>
            <a:ext cx="9202680" cy="61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bdélník 122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Obdélník 123"/>
          <p:cNvSpPr/>
          <p:nvPr/>
        </p:nvSpPr>
        <p:spPr>
          <a:xfrm>
            <a:off x="457200" y="12600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90000"/>
              </a:lnSpc>
              <a:spcBef>
                <a:spcPts val="751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Altes Museum, Berlin (1823-1830)</a:t>
            </a:r>
            <a:br>
              <a:rPr sz="3000"/>
            </a:b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Karl Friedrich von Schinkel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Opět modifikace Durandova vzoru, oproti Glyptotéce, která byla spíš zjednodušením, Schinkel model rozvinul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Ponechal rotundu, ale budova byla dvoupatrová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000" b="0" strike="noStrike" spc="-1">
                <a:solidFill>
                  <a:srgbClr val="000000"/>
                </a:solidFill>
                <a:latin typeface="Calibri"/>
              </a:rPr>
              <a:t>Byla postavena na „podstavci-soklu“ na který se vstupovalo širokým, monumentálním schodištěm --- návštěvník byl uveden přímo do středu budovy – </a:t>
            </a:r>
            <a:r>
              <a:rPr lang="cs-CZ" sz="3000" b="1" strike="noStrike" spc="-1">
                <a:solidFill>
                  <a:srgbClr val="000000"/>
                </a:solidFill>
                <a:latin typeface="Calibri"/>
              </a:rPr>
              <a:t>rotundy s dvěma podlažími a kopulí</a:t>
            </a:r>
            <a:endParaRPr lang="cs-CZ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délník 124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Obdélník 125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Zaklenutá rotunda do sebe spojovala koncept Duranda a uchvacující prostor Pantheonu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Schinkel počítal též s psychologickou funkcí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--- v centrálním prostoru se měl návštěvník odreagovat od každodenních starostí a připravit se na kontemplaci nad uměním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bdélník 126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Obdélník 127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Vstup monumentálním schodištěm, skryt za ionskými sloupy, které jsou umístěny po celé hlavní fasádě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Ve spodním patře antické sochy, v prvním malířské práce – řazeno chronologicky stejně jako v Glyptotéce, procházeno galeriemi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Vnitřní výzdoba podobně bohatá jako v Glyptotéce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bdélník 128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Obdélník 129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Během 19. století bylo Altes Museum doplněno dalšími stavbami: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Neues Museum (1841-59)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National Gallery (1866-76)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Kaiser-Friedrich Museum (1904, Bode Museum)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Pergamon Museum (1930)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Vzniká Museumsinsel (projektován už 1840, vzor Akropole)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bdélník 130"/>
          <p:cNvSpPr/>
          <p:nvPr/>
        </p:nvSpPr>
        <p:spPr>
          <a:xfrm>
            <a:off x="457200" y="27000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Obrázek 131"/>
          <p:cNvPicPr/>
          <p:nvPr/>
        </p:nvPicPr>
        <p:blipFill>
          <a:blip r:embed="rId2"/>
          <a:stretch/>
        </p:blipFill>
        <p:spPr>
          <a:xfrm>
            <a:off x="0" y="0"/>
            <a:ext cx="899784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brázek 132"/>
          <p:cNvPicPr/>
          <p:nvPr/>
        </p:nvPicPr>
        <p:blipFill>
          <a:blip r:embed="rId2"/>
          <a:stretch/>
        </p:blipFill>
        <p:spPr>
          <a:xfrm>
            <a:off x="4680" y="863640"/>
            <a:ext cx="9169560" cy="463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délník 54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Obrázek 55"/>
          <p:cNvPicPr/>
          <p:nvPr/>
        </p:nvPicPr>
        <p:blipFill>
          <a:blip r:embed="rId2"/>
          <a:stretch/>
        </p:blipFill>
        <p:spPr>
          <a:xfrm>
            <a:off x="2160720" y="0"/>
            <a:ext cx="467964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rázek 133"/>
          <p:cNvPicPr/>
          <p:nvPr/>
        </p:nvPicPr>
        <p:blipFill>
          <a:blip r:embed="rId2"/>
          <a:stretch/>
        </p:blipFill>
        <p:spPr>
          <a:xfrm>
            <a:off x="2808360" y="3240"/>
            <a:ext cx="3600360" cy="684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rázek 134"/>
          <p:cNvPicPr/>
          <p:nvPr/>
        </p:nvPicPr>
        <p:blipFill>
          <a:blip r:embed="rId2"/>
          <a:stretch/>
        </p:blipFill>
        <p:spPr>
          <a:xfrm>
            <a:off x="0" y="1295280"/>
            <a:ext cx="9194760" cy="429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 135"/>
          <p:cNvPicPr/>
          <p:nvPr/>
        </p:nvPicPr>
        <p:blipFill>
          <a:blip r:embed="rId2"/>
          <a:stretch/>
        </p:blipFill>
        <p:spPr>
          <a:xfrm>
            <a:off x="0" y="925560"/>
            <a:ext cx="9194760" cy="505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Obrázek 136"/>
          <p:cNvPicPr/>
          <p:nvPr/>
        </p:nvPicPr>
        <p:blipFill>
          <a:blip r:embed="rId2"/>
          <a:stretch/>
        </p:blipFill>
        <p:spPr>
          <a:xfrm>
            <a:off x="0" y="404640"/>
            <a:ext cx="9144000" cy="607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Obdélník 137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Obdélník 138"/>
          <p:cNvSpPr/>
          <p:nvPr/>
        </p:nvSpPr>
        <p:spPr>
          <a:xfrm>
            <a:off x="457200" y="123408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Po úspěšné práci na Glyptotéce byl Leo von Klenze požádán o postavení budovy pro královskou sbírku obrazů – Alte Pinakothek (1826-1836)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Fasáda vytvořena na základ renesančních vzorů, budova dělena do 25 částí, na každé straně je umístěn ještě jeden pavilon, 2 patra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Ve spodním patře kanceláře, depozitáře atd.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 horním patře vystaveny sbírky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bdélník 139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Obdélník 140"/>
          <p:cNvSpPr/>
          <p:nvPr/>
        </p:nvSpPr>
        <p:spPr>
          <a:xfrm>
            <a:off x="321120" y="123264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Stavba vnitřně rozdělena na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</a:rPr>
              <a:t>dva typy místností, různě osvětlené 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– velké pro velké malby, osvětlené shora --- menší kabinety pro žánrové skupiny menších obrazů, osvětlené z boční strany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4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--- v 19. století se tento přístup objevil i v dalších velkých muzeích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(Semper – Picture Gallery Dresden, 1847-1855; Klenze – nové křídlo Ermitáže, 1842-1851;  August von Voit – Neue Pinakothek Mnichov, 1846-1853; Oskar Sommer – Städelches Kunstinstitut Frankfurt, 1878)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délník 141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Obdélník 142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Renesanční vliv symbolicky vyjádřen i položením základního kamene 7. 4. 1826 v den narozenin Raphaela – malířská díla prezentována sice chronologicky, Raphaelova však prezentována v bočním západním pavilonu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Umístěn na nejvzdálenějším místě od vchodu jako vrchol prohlídky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bdélník 143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Obrázek 144"/>
          <p:cNvPicPr/>
          <p:nvPr/>
        </p:nvPicPr>
        <p:blipFill>
          <a:blip r:embed="rId2"/>
          <a:stretch/>
        </p:blipFill>
        <p:spPr>
          <a:xfrm>
            <a:off x="23760" y="647640"/>
            <a:ext cx="9120240" cy="568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Obrázek 145"/>
          <p:cNvPicPr/>
          <p:nvPr/>
        </p:nvPicPr>
        <p:blipFill>
          <a:blip r:embed="rId2"/>
          <a:stretch/>
        </p:blipFill>
        <p:spPr>
          <a:xfrm>
            <a:off x="736560" y="-1440"/>
            <a:ext cx="7831080" cy="685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Obrázek 146"/>
          <p:cNvPicPr/>
          <p:nvPr/>
        </p:nvPicPr>
        <p:blipFill>
          <a:blip r:embed="rId2"/>
          <a:stretch/>
        </p:blipFill>
        <p:spPr>
          <a:xfrm>
            <a:off x="50760" y="1378080"/>
            <a:ext cx="9093240" cy="415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Obrázek 56"/>
          <p:cNvPicPr/>
          <p:nvPr/>
        </p:nvPicPr>
        <p:blipFill>
          <a:blip r:embed="rId2"/>
          <a:stretch/>
        </p:blipFill>
        <p:spPr>
          <a:xfrm>
            <a:off x="124920" y="-17640"/>
            <a:ext cx="887508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brázek 147"/>
          <p:cNvPicPr/>
          <p:nvPr/>
        </p:nvPicPr>
        <p:blipFill>
          <a:blip r:embed="rId2"/>
          <a:stretch/>
        </p:blipFill>
        <p:spPr>
          <a:xfrm>
            <a:off x="73080" y="1295280"/>
            <a:ext cx="9094680" cy="43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rázek 148"/>
          <p:cNvPicPr/>
          <p:nvPr/>
        </p:nvPicPr>
        <p:blipFill>
          <a:blip r:embed="rId2"/>
          <a:stretch/>
        </p:blipFill>
        <p:spPr>
          <a:xfrm>
            <a:off x="0" y="0"/>
            <a:ext cx="919476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Obrázek 149"/>
          <p:cNvPicPr/>
          <p:nvPr/>
        </p:nvPicPr>
        <p:blipFill>
          <a:blip r:embed="rId2"/>
          <a:stretch/>
        </p:blipFill>
        <p:spPr>
          <a:xfrm>
            <a:off x="0" y="2333520"/>
            <a:ext cx="9194760" cy="224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ázek 150"/>
          <p:cNvPicPr/>
          <p:nvPr/>
        </p:nvPicPr>
        <p:blipFill>
          <a:blip r:embed="rId2"/>
          <a:stretch/>
        </p:blipFill>
        <p:spPr>
          <a:xfrm>
            <a:off x="0" y="720720"/>
            <a:ext cx="9185400" cy="547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Obdélník 151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Obdélník 152"/>
          <p:cNvSpPr/>
          <p:nvPr/>
        </p:nvSpPr>
        <p:spPr>
          <a:xfrm>
            <a:off x="457200" y="13554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Muzea v Mnichově a Berlíně kodifikovala nový typ muzejní budovy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Glyptotéka, Altes Museum a Alte Pinakothek – dokazován úzký vztah mezi „obsahem“ a „prostorem“, ve kterém je obsah umístěn (content x container)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Architektura muzea zdůrazňovala funkci instituce v památkové rovině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bdélník 153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Obdélník 154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Podobně tomu bylo i u muzeí přírodovědeckých sbírek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Např. Oxford University Museum (1855-1860)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Natural History Museum London (1871-1881)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Opět souvislost mezi „dekorací“ a umístěnými sbírkami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rázek 155"/>
          <p:cNvPicPr/>
          <p:nvPr/>
        </p:nvPicPr>
        <p:blipFill>
          <a:blip r:embed="rId2"/>
          <a:stretch/>
        </p:blipFill>
        <p:spPr>
          <a:xfrm>
            <a:off x="0" y="-34920"/>
            <a:ext cx="9131400" cy="689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rázek 156"/>
          <p:cNvPicPr/>
          <p:nvPr/>
        </p:nvPicPr>
        <p:blipFill>
          <a:blip r:embed="rId2"/>
          <a:stretch/>
        </p:blipFill>
        <p:spPr>
          <a:xfrm>
            <a:off x="4680" y="210960"/>
            <a:ext cx="9139320" cy="655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Obrázek 157"/>
          <p:cNvPicPr/>
          <p:nvPr/>
        </p:nvPicPr>
        <p:blipFill>
          <a:blip r:embed="rId2"/>
          <a:stretch/>
        </p:blipFill>
        <p:spPr>
          <a:xfrm>
            <a:off x="-22320" y="360360"/>
            <a:ext cx="9166320" cy="6107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rázek 158"/>
          <p:cNvPicPr/>
          <p:nvPr/>
        </p:nvPicPr>
        <p:blipFill>
          <a:blip r:embed="rId2"/>
          <a:stretch/>
        </p:blipFill>
        <p:spPr>
          <a:xfrm>
            <a:off x="-11160" y="433440"/>
            <a:ext cx="9155160" cy="61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ázek 57"/>
          <p:cNvPicPr/>
          <p:nvPr/>
        </p:nvPicPr>
        <p:blipFill>
          <a:blip r:embed="rId2"/>
          <a:stretch/>
        </p:blipFill>
        <p:spPr>
          <a:xfrm>
            <a:off x="36360" y="429120"/>
            <a:ext cx="9143640" cy="609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bdélník 159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Obrázek 160"/>
          <p:cNvPicPr/>
          <p:nvPr/>
        </p:nvPicPr>
        <p:blipFill>
          <a:blip r:embed="rId2"/>
          <a:stretch/>
        </p:blipFill>
        <p:spPr>
          <a:xfrm>
            <a:off x="0" y="1295280"/>
            <a:ext cx="9150480" cy="43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Obrázek 161"/>
          <p:cNvPicPr/>
          <p:nvPr/>
        </p:nvPicPr>
        <p:blipFill>
          <a:blip r:embed="rId2"/>
          <a:stretch/>
        </p:blipFill>
        <p:spPr>
          <a:xfrm>
            <a:off x="2448360" y="360"/>
            <a:ext cx="457164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Obrázek 162"/>
          <p:cNvPicPr/>
          <p:nvPr/>
        </p:nvPicPr>
        <p:blipFill>
          <a:blip r:embed="rId2"/>
          <a:stretch/>
        </p:blipFill>
        <p:spPr>
          <a:xfrm>
            <a:off x="2156400" y="-68040"/>
            <a:ext cx="457164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Obdélník 163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Muzeum jako nástroj</a:t>
            </a:r>
            <a:endParaRPr lang="cs-CZ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Obdélník 164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Během 19. století obvykle u muzeí budova a sbírka tvoří dvojici nebo jsou vystavována pro určité sbírky (Glyptotéka, Alte Pinakothek) a poskytují malý prostor pro rozšiřování, dostavby atd.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bdélník 165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Obdélník 166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K dramatické změně došlo v roce 1851, kdy byla uspořádána Great Exhibition v Londýně --- byla první svého druhu (veletržní pojetí)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Crystal Palace – demontovatelný, flexibilní 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Z Londýna pak přenesen do Sydenhamu (zničen 1936)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Započala móda mezinárodních výstav (Paříž 1855, 1867, 1878, 1889, 1900)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Obrázek 167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brázek 168"/>
          <p:cNvPicPr/>
          <p:nvPr/>
        </p:nvPicPr>
        <p:blipFill>
          <a:blip r:embed="rId2"/>
          <a:stretch/>
        </p:blipFill>
        <p:spPr>
          <a:xfrm>
            <a:off x="0" y="3240"/>
            <a:ext cx="9144000" cy="685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Obrázek 169"/>
          <p:cNvPicPr/>
          <p:nvPr/>
        </p:nvPicPr>
        <p:blipFill>
          <a:blip r:embed="rId2"/>
          <a:stretch/>
        </p:blipFill>
        <p:spPr>
          <a:xfrm>
            <a:off x="-39600" y="431640"/>
            <a:ext cx="9212040" cy="61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bdélník 170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Obdélník 171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Idea muzea jakožto nástroje předpokládala jeho flexibilitu a adaptibilitu – mezinárodní výstavy fungovaly na principu dočasných výstav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Le Corbusier – Museum of Unlimited Growth…spirála, rostoucí s počtem sbírek, bylo-li potřeba více výstavních prostor, dostavěly se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Budova spočívala na pilotech, vstup uprostřed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brázek 172"/>
          <p:cNvPicPr/>
          <p:nvPr/>
        </p:nvPicPr>
        <p:blipFill>
          <a:blip r:embed="rId2"/>
          <a:stretch/>
        </p:blipFill>
        <p:spPr>
          <a:xfrm>
            <a:off x="0" y="0"/>
            <a:ext cx="921528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bdélník 58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Během 18. století se královské sbírky otevírají veřejnosti – v roce 1750 je představen výběr z francouzských královských sbírek na výstavě v Palais de Luxembourg v Paříži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V roce 1779 byly v Belvederu ve Vídni vystaveny habsburské sbírky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Obrázek 173"/>
          <p:cNvPicPr/>
          <p:nvPr/>
        </p:nvPicPr>
        <p:blipFill>
          <a:blip r:embed="rId2"/>
          <a:stretch/>
        </p:blipFill>
        <p:spPr>
          <a:xfrm>
            <a:off x="0" y="1157400"/>
            <a:ext cx="9144000" cy="489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bdélník 174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Obdélník 175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1929 – založeno Museum of Modern Arts, New York, sbírky současného umění, zastaralé (víc jak 50 let) přesunovány do Metropolitan Museum či procházely deakcesí…Alfred H. Baar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 Muzeum tak mělo stálou expozici, ovšem neustále se proměňující…tento princip byl však postupně opuštěn a MoMA se stalo definitivně „úložištěm“ umění 20. století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Obdélník 176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Obdélník 177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1939, Goodwin, Stone – MoMA, Manhattan…v té době ještě MoMA požadovalo flexibilní výstavní prostory (politika nového umění…)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Galerie v několika podlažích – vždy se jednalo o volný prostor, přerušovaný pouze sloupy, prostor mohl být dále dělen a mohly být vytvářeny rozličné prostory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rázek 178"/>
          <p:cNvPicPr/>
          <p:nvPr/>
        </p:nvPicPr>
        <p:blipFill>
          <a:blip r:embed="rId2"/>
          <a:stretch/>
        </p:blipFill>
        <p:spPr>
          <a:xfrm>
            <a:off x="2340000" y="19080"/>
            <a:ext cx="5470560" cy="683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bdélník 179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Obdélník 180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MoMA – vytvářen prostor flexibilní, ale zároveň neutrální…vzniká zde estetika „white cube“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Jde nově o prostor, kde architektura nerozptyluje od vnímání vystaveného díla (oproti dřívějšímu významu architektury pro prezentaci)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Předpoklad, že takový prostor poskytne možnost kontemplace a pohroužení se do obsahu expozic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Obdélník 181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Obdélník 182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„white cube“ se stává modernistickým paradigmatem vystavování --- v druhé polovině 20. století tento typ dominuje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MoMA výrazně ovlivnila podobu muzeí umění, do tradičních postupů bylo přijato mnoho moderních tendencí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Obdélník 183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Obdélník 184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Renzo Piano, Richard Rogers – Centre George Pompidou (1977)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Pomohlo redefinovat tradiční muzeum – je kulturním centrem, které zahrnuje mnoho uměleckých aktivit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…kromě Museé National d´Art Moderne a dalších prostorů pro dočasné výstavy zahrnuje i divadla, koncertní síně, kina, knihovnu, restauranty…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Obdélník 185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Obdélník 186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CGP – naznačilo „demokratizaci kultury“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39840" indent="-33984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Calibri"/>
              <a:buChar char="-"/>
              <a:tabLst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Budova je hi-tech, přístup je na úrovni ulice, na prostoru před ní možno pořádat performance atd.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…padá hranice mezi obecnou a populární kulturou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----- CGP demonstruje díky mnoha aktivitám kulturu jako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</a:rPr>
              <a:t>proces participování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Obdélník 187"/>
          <p:cNvSpPr/>
          <p:nvPr/>
        </p:nvSpPr>
        <p:spPr>
          <a:xfrm>
            <a:off x="457200" y="274680"/>
            <a:ext cx="82296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Obdélník 188"/>
          <p:cNvSpPr/>
          <p:nvPr/>
        </p:nvSpPr>
        <p:spPr>
          <a:xfrm>
            <a:off x="457200" y="1600200"/>
            <a:ext cx="8229600" cy="452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39840">
              <a:lnSpc>
                <a:spcPct val="100000"/>
              </a:lnSpc>
              <a:spcBef>
                <a:spcPts val="799"/>
              </a:spcBef>
              <a:tabLst>
                <a:tab pos="0" algn="l"/>
                <a:tab pos="343080" algn="l"/>
                <a:tab pos="790560" algn="l"/>
                <a:tab pos="1239840" algn="l"/>
                <a:tab pos="1689120" algn="l"/>
                <a:tab pos="2138400" algn="l"/>
                <a:tab pos="2587680" algn="l"/>
                <a:tab pos="3036960" algn="l"/>
                <a:tab pos="3486240" algn="l"/>
                <a:tab pos="3935520" algn="l"/>
                <a:tab pos="4384800" algn="l"/>
                <a:tab pos="4834080" algn="l"/>
                <a:tab pos="5283360" algn="l"/>
                <a:tab pos="5732640" algn="l"/>
                <a:tab pos="6181560" algn="l"/>
                <a:tab pos="6630840" algn="l"/>
                <a:tab pos="7080120" algn="l"/>
                <a:tab pos="7529400" algn="l"/>
                <a:tab pos="7978680" algn="l"/>
                <a:tab pos="8427960" algn="l"/>
                <a:tab pos="8877240" algn="l"/>
                <a:tab pos="932652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</a:rPr>
              <a:t>„…with the Centre Pompidou, the traditional museum was integrated in portfolio of cultural practices and activities…“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brázek 189"/>
          <p:cNvPicPr/>
          <p:nvPr/>
        </p:nvPicPr>
        <p:blipFill>
          <a:blip r:embed="rId2"/>
          <a:stretch/>
        </p:blipFill>
        <p:spPr>
          <a:xfrm>
            <a:off x="1980000" y="16560"/>
            <a:ext cx="4892400" cy="685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1921</Words>
  <Application>Microsoft Office PowerPoint</Application>
  <PresentationFormat>Předvádění na obrazovce (4:3)</PresentationFormat>
  <Paragraphs>134</Paragraphs>
  <Slides>121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121</vt:i4>
      </vt:variant>
    </vt:vector>
  </HeadingPairs>
  <TitlesOfParts>
    <vt:vector size="125" baseType="lpstr">
      <vt:lpstr>Arial</vt:lpstr>
      <vt:lpstr>Calibri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Museum Architecture: A Brief History</dc:title>
  <dc:subject/>
  <dc:creator>já</dc:creator>
  <dc:description/>
  <cp:lastModifiedBy>Václav Rutar</cp:lastModifiedBy>
  <cp:revision>33</cp:revision>
  <dcterms:created xsi:type="dcterms:W3CDTF">2013-03-11T21:05:50Z</dcterms:created>
  <dcterms:modified xsi:type="dcterms:W3CDTF">2024-11-04T19:05:40Z</dcterms:modified>
  <dc:language>cs-CZ</dc:language>
</cp:coreProperties>
</file>