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6" r:id="rId47"/>
    <p:sldId id="301" r:id="rId48"/>
    <p:sldId id="302" r:id="rId49"/>
    <p:sldId id="303" r:id="rId50"/>
    <p:sldId id="304" r:id="rId51"/>
    <p:sldId id="305"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6" autoAdjust="0"/>
    <p:restoredTop sz="94660"/>
  </p:normalViewPr>
  <p:slideViewPr>
    <p:cSldViewPr snapToGrid="0">
      <p:cViewPr varScale="1">
        <p:scale>
          <a:sx n="116" d="100"/>
          <a:sy n="116" d="100"/>
        </p:scale>
        <p:origin x="102"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4/22/2024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4/22/2024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796027F-7875-4030-9381-8BD8C4F21935}" type="datetimeFigureOut">
              <a:rPr lang="en-US" dirty="0"/>
              <a:t>4/22/2024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4/22/2024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4/22/2024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7" name="Date Placeholder 4"/>
          <p:cNvSpPr>
            <a:spLocks noGrp="1"/>
          </p:cNvSpPr>
          <p:nvPr>
            <p:ph type="dt" sz="half" idx="10"/>
          </p:nvPr>
        </p:nvSpPr>
        <p:spPr/>
        <p:txBody>
          <a:bodyPr/>
          <a:lstStyle/>
          <a:p>
            <a:fld id="{4509A250-FF31-4206-8172-F9D3106AACB1}" type="datetimeFigureOut">
              <a:rPr lang="en-US" dirty="0"/>
              <a:t>4/22/2024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4/22/2024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4/22/2024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dwds.de/?qu=selbstgef%C3%A4llig" TargetMode="External"/><Relationship Id="rId7" Type="http://schemas.openxmlformats.org/officeDocument/2006/relationships/hyperlink" Target="http://www.dwds.de/?view=1&amp;qu=Klamauk" TargetMode="External"/><Relationship Id="rId2" Type="http://schemas.openxmlformats.org/officeDocument/2006/relationships/hyperlink" Target="http://www.dwds.de/?qu=blasiert" TargetMode="External"/><Relationship Id="rId1" Type="http://schemas.openxmlformats.org/officeDocument/2006/relationships/slideLayout" Target="../slideLayouts/slideLayout2.xml"/><Relationship Id="rId6" Type="http://schemas.openxmlformats.org/officeDocument/2006/relationships/hyperlink" Target="http://www.dwds.de/?qu=arrogant" TargetMode="External"/><Relationship Id="rId5" Type="http://schemas.openxmlformats.org/officeDocument/2006/relationships/hyperlink" Target="http://www.dwds.de/?qu=anma%C3%9Fend" TargetMode="External"/><Relationship Id="rId4" Type="http://schemas.openxmlformats.org/officeDocument/2006/relationships/hyperlink" Target="http://www.dwds.de/?qu=selbstzufrieden"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de.wikipedia.org/wiki/Lyriker" TargetMode="External"/><Relationship Id="rId13" Type="http://schemas.openxmlformats.org/officeDocument/2006/relationships/hyperlink" Target="http://de.wikipedia.org/wiki/Ernst_Wiechert" TargetMode="External"/><Relationship Id="rId18" Type="http://schemas.openxmlformats.org/officeDocument/2006/relationships/hyperlink" Target="http://de.wikipedia.org/wiki/Zweiter_Weltkrieg" TargetMode="External"/><Relationship Id="rId3" Type="http://schemas.openxmlformats.org/officeDocument/2006/relationships/hyperlink" Target="http://de.wikipedia.org/wiki/1917" TargetMode="External"/><Relationship Id="rId7" Type="http://schemas.openxmlformats.org/officeDocument/2006/relationships/hyperlink" Target="http://de.wikipedia.org/wiki/Berlin" TargetMode="External"/><Relationship Id="rId12" Type="http://schemas.openxmlformats.org/officeDocument/2006/relationships/hyperlink" Target="http://de.wikipedia.org/wiki/Altst%C3%A4dtisches_Gymnasium_(K%C3%B6nigsberg)" TargetMode="External"/><Relationship Id="rId17" Type="http://schemas.openxmlformats.org/officeDocument/2006/relationships/hyperlink" Target="http://de.wikipedia.org/wiki/Nationalsozialismus" TargetMode="External"/><Relationship Id="rId2" Type="http://schemas.openxmlformats.org/officeDocument/2006/relationships/hyperlink" Target="http://de.wikipedia.org/wiki/9._April" TargetMode="External"/><Relationship Id="rId16" Type="http://schemas.openxmlformats.org/officeDocument/2006/relationships/hyperlink" Target="http://de.wikipedia.org/wiki/Bekennende_Kirche" TargetMode="External"/><Relationship Id="rId20" Type="http://schemas.openxmlformats.org/officeDocument/2006/relationships/hyperlink" Target="http://de.wikipedia.org/wiki/Don_(Asowsches_Meer)" TargetMode="External"/><Relationship Id="rId1" Type="http://schemas.openxmlformats.org/officeDocument/2006/relationships/slideLayout" Target="../slideLayouts/slideLayout2.xml"/><Relationship Id="rId6" Type="http://schemas.openxmlformats.org/officeDocument/2006/relationships/hyperlink" Target="http://de.wikipedia.org/wiki/1965" TargetMode="External"/><Relationship Id="rId11" Type="http://schemas.openxmlformats.org/officeDocument/2006/relationships/hyperlink" Target="http://de.wikipedia.org/wiki/K%C3%B6nigsberg_(Preu%C3%9Fen)" TargetMode="External"/><Relationship Id="rId5" Type="http://schemas.openxmlformats.org/officeDocument/2006/relationships/hyperlink" Target="http://de.wikipedia.org/wiki/2._September" TargetMode="External"/><Relationship Id="rId15" Type="http://schemas.openxmlformats.org/officeDocument/2006/relationships/hyperlink" Target="http://de.wikipedia.org/wiki/NSDAP" TargetMode="External"/><Relationship Id="rId10" Type="http://schemas.openxmlformats.org/officeDocument/2006/relationships/hyperlink" Target="http://de.wikipedia.org/wiki/K%C4%99trzyn" TargetMode="External"/><Relationship Id="rId19" Type="http://schemas.openxmlformats.org/officeDocument/2006/relationships/hyperlink" Target="http://de.wikipedia.org/wiki/Das_Innere_Reich" TargetMode="External"/><Relationship Id="rId4" Type="http://schemas.openxmlformats.org/officeDocument/2006/relationships/hyperlink" Target="http://de.wikipedia.org/wiki/Sowetsk_(Kaliningrad)" TargetMode="External"/><Relationship Id="rId9" Type="http://schemas.openxmlformats.org/officeDocument/2006/relationships/hyperlink" Target="http://de.wikipedia.org/wiki/Nachdichter" TargetMode="External"/><Relationship Id="rId14" Type="http://schemas.openxmlformats.org/officeDocument/2006/relationships/hyperlink" Target="http://de.wikipedia.org/wiki/Immatrikulation" TargetMode="External"/></Relationships>
</file>

<file path=ppt/slides/_rels/slide64.xml.rels><?xml version="1.0" encoding="UTF-8" standalone="yes"?>
<Relationships xmlns="http://schemas.openxmlformats.org/package/2006/relationships"><Relationship Id="rId8" Type="http://schemas.openxmlformats.org/officeDocument/2006/relationships/hyperlink" Target="http://de.wikipedia.org/wiki/Deutscher_Schriftstellerverband" TargetMode="External"/><Relationship Id="rId13" Type="http://schemas.openxmlformats.org/officeDocument/2006/relationships/hyperlink" Target="http://de.wikipedia.org/wiki/Land_Berlin" TargetMode="External"/><Relationship Id="rId3" Type="http://schemas.openxmlformats.org/officeDocument/2006/relationships/hyperlink" Target="http://de.wikipedia.org/wiki/DDR" TargetMode="External"/><Relationship Id="rId7" Type="http://schemas.openxmlformats.org/officeDocument/2006/relationships/hyperlink" Target="http://de.wikipedia.org/wiki/Ministerium_f%C3%BCr_Staatssicherheit" TargetMode="External"/><Relationship Id="rId12" Type="http://schemas.openxmlformats.org/officeDocument/2006/relationships/hyperlink" Target="http://de.wikipedia.org/wiki/Ehrengrab" TargetMode="External"/><Relationship Id="rId2" Type="http://schemas.openxmlformats.org/officeDocument/2006/relationships/hyperlink" Target="http://de.wikipedia.org/wiki/Deutsche_Verlags-Anstalt" TargetMode="External"/><Relationship Id="rId1" Type="http://schemas.openxmlformats.org/officeDocument/2006/relationships/slideLayout" Target="../slideLayouts/slideLayout2.xml"/><Relationship Id="rId6" Type="http://schemas.openxmlformats.org/officeDocument/2006/relationships/hyperlink" Target="http://de.wikipedia.org/wiki/Gruppe_47" TargetMode="External"/><Relationship Id="rId11" Type="http://schemas.openxmlformats.org/officeDocument/2006/relationships/hyperlink" Target="http://de.wikipedia.org/wiki/Wieland_F%C3%B6rster" TargetMode="External"/><Relationship Id="rId5" Type="http://schemas.openxmlformats.org/officeDocument/2006/relationships/hyperlink" Target="#cite_note-1"/><Relationship Id="rId10" Type="http://schemas.openxmlformats.org/officeDocument/2006/relationships/hyperlink" Target="http://de.wikipedia.org/wiki/Berlin-Friedrichshagen" TargetMode="External"/><Relationship Id="rId4" Type="http://schemas.openxmlformats.org/officeDocument/2006/relationships/hyperlink" Target="http://de.wikipedia.org/wiki/Bundesrepublik_Deutschland" TargetMode="External"/><Relationship Id="rId9" Type="http://schemas.openxmlformats.org/officeDocument/2006/relationships/hyperlink" Target="http://de.wikipedia.org/wiki/Appendizitis" TargetMode="External"/><Relationship Id="rId14" Type="http://schemas.openxmlformats.org/officeDocument/2006/relationships/hyperlink" Target="http://de.wikipedia.org/wiki/Deutsches_Literaturarchiv_Marbach"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hyperlink" Target="http://de.wikipedia.org/wiki/Thomas_Bernhard" TargetMode="External"/><Relationship Id="rId13" Type="http://schemas.openxmlformats.org/officeDocument/2006/relationships/hyperlink" Target="http://de.wikipedia.org/wiki/Martin_Kippenberger" TargetMode="External"/><Relationship Id="rId18" Type="http://schemas.openxmlformats.org/officeDocument/2006/relationships/hyperlink" Target="http://de.wikipedia.org/wiki/Romanistik" TargetMode="External"/><Relationship Id="rId26" Type="http://schemas.openxmlformats.org/officeDocument/2006/relationships/hyperlink" Target="http://de.wikipedia.org/wiki/Albert_Camus" TargetMode="External"/><Relationship Id="rId3" Type="http://schemas.openxmlformats.org/officeDocument/2006/relationships/hyperlink" Target="http://de.wikipedia.org/wiki/1941" TargetMode="External"/><Relationship Id="rId21" Type="http://schemas.openxmlformats.org/officeDocument/2006/relationships/hyperlink" Target="http://de.wikipedia.org/wiki/Einakter" TargetMode="External"/><Relationship Id="rId7" Type="http://schemas.openxmlformats.org/officeDocument/2006/relationships/hyperlink" Target="http://de.wikipedia.org/wiki/%C3%96sterreichischer_Schriftsteller" TargetMode="External"/><Relationship Id="rId12" Type="http://schemas.openxmlformats.org/officeDocument/2006/relationships/hyperlink" Target="http://de.wikipedia.org/wiki/Lord_Jim_Loge" TargetMode="External"/><Relationship Id="rId17" Type="http://schemas.openxmlformats.org/officeDocument/2006/relationships/hyperlink" Target="http://de.wikipedia.org/wiki/Theaterwissenschaft" TargetMode="External"/><Relationship Id="rId25" Type="http://schemas.openxmlformats.org/officeDocument/2006/relationships/hyperlink" Target="http://de.wikipedia.org/wiki/Jean-Paul_Sartre" TargetMode="External"/><Relationship Id="rId2" Type="http://schemas.openxmlformats.org/officeDocument/2006/relationships/hyperlink" Target="http://de.wikipedia.org/wiki/18._M%C3%A4rz" TargetMode="External"/><Relationship Id="rId16" Type="http://schemas.openxmlformats.org/officeDocument/2006/relationships/hyperlink" Target="http://de.wikipedia.org/wiki/Matura" TargetMode="External"/><Relationship Id="rId20" Type="http://schemas.openxmlformats.org/officeDocument/2006/relationships/hyperlink" Target="http://de.wikipedia.org/wiki/Universit%C3%A4t_Wien" TargetMode="External"/><Relationship Id="rId29" Type="http://schemas.openxmlformats.org/officeDocument/2006/relationships/hyperlink" Target="http://de.wikipedia.org/wiki/Landestheater_Hannover" TargetMode="External"/><Relationship Id="rId1" Type="http://schemas.openxmlformats.org/officeDocument/2006/relationships/slideLayout" Target="../slideLayouts/slideLayout2.xml"/><Relationship Id="rId6" Type="http://schemas.openxmlformats.org/officeDocument/2006/relationships/hyperlink" Target="http://de.wikipedia.org/wiki/2005" TargetMode="External"/><Relationship Id="rId11" Type="http://schemas.openxmlformats.org/officeDocument/2006/relationships/hyperlink" Target="http://de.wikipedia.org/wiki/Forum_Stadtpark" TargetMode="External"/><Relationship Id="rId24" Type="http://schemas.openxmlformats.org/officeDocument/2006/relationships/hyperlink" Target="http://de.wikipedia.org/wiki/Eug%C3%A8ne_Ionesco" TargetMode="External"/><Relationship Id="rId5" Type="http://schemas.openxmlformats.org/officeDocument/2006/relationships/hyperlink" Target="http://de.wikipedia.org/wiki/26._August" TargetMode="External"/><Relationship Id="rId15" Type="http://schemas.openxmlformats.org/officeDocument/2006/relationships/hyperlink" Target="http://de.wikipedia.org/wiki/J%C3%B6rg_Schlick" TargetMode="External"/><Relationship Id="rId23" Type="http://schemas.openxmlformats.org/officeDocument/2006/relationships/hyperlink" Target="http://de.wikipedia.org/wiki/Absurdes_Theater" TargetMode="External"/><Relationship Id="rId28" Type="http://schemas.openxmlformats.org/officeDocument/2006/relationships/hyperlink" Target="http://de.wikipedia.org/wiki/Horst_Zankl" TargetMode="External"/><Relationship Id="rId10" Type="http://schemas.openxmlformats.org/officeDocument/2006/relationships/hyperlink" Target="http://de.wikipedia.org/wiki/Grazer_Autorenversammlung" TargetMode="External"/><Relationship Id="rId19" Type="http://schemas.openxmlformats.org/officeDocument/2006/relationships/hyperlink" Target="http://de.wikipedia.org/wiki/Universit%C3%A4t_Graz" TargetMode="External"/><Relationship Id="rId4" Type="http://schemas.openxmlformats.org/officeDocument/2006/relationships/hyperlink" Target="http://de.wikipedia.org/wiki/Graz" TargetMode="External"/><Relationship Id="rId9" Type="http://schemas.openxmlformats.org/officeDocument/2006/relationships/hyperlink" Target="http://de.wikipedia.org/wiki/Peter_Handke" TargetMode="External"/><Relationship Id="rId14" Type="http://schemas.openxmlformats.org/officeDocument/2006/relationships/hyperlink" Target="http://de.wikipedia.org/wiki/Albert_Oehlen" TargetMode="External"/><Relationship Id="rId22" Type="http://schemas.openxmlformats.org/officeDocument/2006/relationships/hyperlink" Target="http://de.wikipedia.org/wiki/Avantgarde" TargetMode="External"/><Relationship Id="rId27" Type="http://schemas.openxmlformats.org/officeDocument/2006/relationships/hyperlink" Target="http://de.wikipedia.org/w/index.php?title=Magic_Afternoon&amp;action=edit&amp;redlink=1"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3" Type="http://schemas.openxmlformats.org/officeDocument/2006/relationships/hyperlink" Target="http://wortschatz.uni-leipzig.de/cgi-portal/de/wort_www?site=208&amp;Wort_id=718681" TargetMode="External"/><Relationship Id="rId18" Type="http://schemas.openxmlformats.org/officeDocument/2006/relationships/hyperlink" Target="http://wortschatz.uni-leipzig.de/cgi-portal/de/wort_www?site=208&amp;Wort_id=2476161" TargetMode="External"/><Relationship Id="rId26" Type="http://schemas.openxmlformats.org/officeDocument/2006/relationships/hyperlink" Target="http://wortschatz.uni-leipzig.de/cgi-portal/de/wort_www?site=208&amp;Wort_id=197214" TargetMode="External"/><Relationship Id="rId21" Type="http://schemas.openxmlformats.org/officeDocument/2006/relationships/hyperlink" Target="http://wortschatz.uni-leipzig.de/cgi-portal/de/wort_www?site=208&amp;Wort_id=2378641" TargetMode="External"/><Relationship Id="rId34" Type="http://schemas.openxmlformats.org/officeDocument/2006/relationships/hyperlink" Target="http://wortschatz.uni-leipzig.de/cgi-portal/de/wort_www?site=208&amp;Wort_id=2465932" TargetMode="External"/><Relationship Id="rId7" Type="http://schemas.openxmlformats.org/officeDocument/2006/relationships/hyperlink" Target="http://wortschatz.uni-leipzig.de/cgi-portal/de/wort_www?site=208&amp;Wort_id=1660756" TargetMode="External"/><Relationship Id="rId12" Type="http://schemas.openxmlformats.org/officeDocument/2006/relationships/hyperlink" Target="http://wortschatz.uni-leipzig.de/cgi-portal/de/wort_www?site=208&amp;Wort_id=2516070" TargetMode="External"/><Relationship Id="rId17" Type="http://schemas.openxmlformats.org/officeDocument/2006/relationships/hyperlink" Target="http://wortschatz.uni-leipzig.de/cgi-portal/de/wort_www?site=208&amp;Wort_id=70904567" TargetMode="External"/><Relationship Id="rId25" Type="http://schemas.openxmlformats.org/officeDocument/2006/relationships/hyperlink" Target="http://wortschatz.uni-leipzig.de/cgi-portal/de/wort_www?site=208&amp;Wort_id=4427038" TargetMode="External"/><Relationship Id="rId33" Type="http://schemas.openxmlformats.org/officeDocument/2006/relationships/hyperlink" Target="http://wortschatz.uni-leipzig.de/cgi-portal/de/wort_www?site=208&amp;Wort_id=13451401" TargetMode="External"/><Relationship Id="rId2" Type="http://schemas.openxmlformats.org/officeDocument/2006/relationships/hyperlink" Target="http://wortschatz.uni-leipzig.de/cgi-portal/de/wort_www?site=208&amp;Wort_id=653597" TargetMode="External"/><Relationship Id="rId16" Type="http://schemas.openxmlformats.org/officeDocument/2006/relationships/hyperlink" Target="http://wortschatz.uni-leipzig.de/cgi-portal/de/wort_www?site=208&amp;Wort_id=785037" TargetMode="External"/><Relationship Id="rId20" Type="http://schemas.openxmlformats.org/officeDocument/2006/relationships/hyperlink" Target="http://wortschatz.uni-leipzig.de/cgi-portal/de/wort_www?site=208&amp;Wort_id=4223200" TargetMode="External"/><Relationship Id="rId29" Type="http://schemas.openxmlformats.org/officeDocument/2006/relationships/hyperlink" Target="http://wortschatz.uni-leipzig.de/cgi-portal/de/wort_www?site=208&amp;Wort_id=5949357" TargetMode="External"/><Relationship Id="rId1" Type="http://schemas.openxmlformats.org/officeDocument/2006/relationships/slideLayout" Target="../slideLayouts/slideLayout2.xml"/><Relationship Id="rId6" Type="http://schemas.openxmlformats.org/officeDocument/2006/relationships/hyperlink" Target="http://wortschatz.uni-leipzig.de/cgi-portal/de/wort_www?site=208&amp;Wort_id=223290" TargetMode="External"/><Relationship Id="rId11" Type="http://schemas.openxmlformats.org/officeDocument/2006/relationships/hyperlink" Target="http://wortschatz.uni-leipzig.de/cgi-portal/de/wort_www?site=208&amp;Wort_id=2932862" TargetMode="External"/><Relationship Id="rId24" Type="http://schemas.openxmlformats.org/officeDocument/2006/relationships/hyperlink" Target="http://wortschatz.uni-leipzig.de/cgi-portal/de/wort_www?site=208&amp;Wort_id=1880282" TargetMode="External"/><Relationship Id="rId32" Type="http://schemas.openxmlformats.org/officeDocument/2006/relationships/hyperlink" Target="http://wortschatz.uni-leipzig.de/cgi-portal/de/wort_www?site=208&amp;Wort_id=3493708" TargetMode="External"/><Relationship Id="rId37" Type="http://schemas.openxmlformats.org/officeDocument/2006/relationships/hyperlink" Target="http://wortschatz.uni-leipzig.de/cgi-portal/de/wort_www?site=208&amp;Wort_id=2935141" TargetMode="External"/><Relationship Id="rId5" Type="http://schemas.openxmlformats.org/officeDocument/2006/relationships/hyperlink" Target="http://wortschatz.uni-leipzig.de/cgi-portal/de/wort_www?site=208&amp;Wort_id=220110" TargetMode="External"/><Relationship Id="rId15" Type="http://schemas.openxmlformats.org/officeDocument/2006/relationships/hyperlink" Target="http://wortschatz.uni-leipzig.de/cgi-portal/de/wort_www?site=208&amp;Wort_id=18891427" TargetMode="External"/><Relationship Id="rId23" Type="http://schemas.openxmlformats.org/officeDocument/2006/relationships/hyperlink" Target="http://wortschatz.uni-leipzig.de/cgi-portal/de/wort_www?site=208&amp;Wort_id=11638218" TargetMode="External"/><Relationship Id="rId28" Type="http://schemas.openxmlformats.org/officeDocument/2006/relationships/hyperlink" Target="http://wortschatz.uni-leipzig.de/cgi-portal/de/wort_www?site=208&amp;Wort_id=6302761" TargetMode="External"/><Relationship Id="rId36" Type="http://schemas.openxmlformats.org/officeDocument/2006/relationships/hyperlink" Target="http://wortschatz.uni-leipzig.de/cgi-portal/de/wort_www?site=208&amp;Wort_id=1119626" TargetMode="External"/><Relationship Id="rId10" Type="http://schemas.openxmlformats.org/officeDocument/2006/relationships/hyperlink" Target="http://wortschatz.uni-leipzig.de/cgi-portal/de/wort_www?site=208&amp;Wort_id=2943515" TargetMode="External"/><Relationship Id="rId19" Type="http://schemas.openxmlformats.org/officeDocument/2006/relationships/hyperlink" Target="http://wortschatz.uni-leipzig.de/cgi-portal/de/wort_www?site=208&amp;Wort_id=4198873" TargetMode="External"/><Relationship Id="rId31" Type="http://schemas.openxmlformats.org/officeDocument/2006/relationships/hyperlink" Target="http://wortschatz.uni-leipzig.de/cgi-portal/de/wort_www?site=208&amp;Wort_id=12838615" TargetMode="External"/><Relationship Id="rId4" Type="http://schemas.openxmlformats.org/officeDocument/2006/relationships/hyperlink" Target="http://wortschatz.uni-leipzig.de/cgi-portal/de/wort_www?site=208&amp;Wort_id=707392" TargetMode="External"/><Relationship Id="rId9" Type="http://schemas.openxmlformats.org/officeDocument/2006/relationships/hyperlink" Target="http://wortschatz.uni-leipzig.de/cgi-portal/de/wort_www?site=208&amp;Wort_id=277509" TargetMode="External"/><Relationship Id="rId14" Type="http://schemas.openxmlformats.org/officeDocument/2006/relationships/hyperlink" Target="http://wortschatz.uni-leipzig.de/cgi-portal/de/wort_www?site=208&amp;Wort_id=1281488" TargetMode="External"/><Relationship Id="rId22" Type="http://schemas.openxmlformats.org/officeDocument/2006/relationships/hyperlink" Target="http://wortschatz.uni-leipzig.de/cgi-portal/de/wort_www?site=208&amp;Wort_id=9738804" TargetMode="External"/><Relationship Id="rId27" Type="http://schemas.openxmlformats.org/officeDocument/2006/relationships/hyperlink" Target="http://wortschatz.uni-leipzig.de/cgi-portal/de/wort_www?site=208&amp;Wort_id=138066" TargetMode="External"/><Relationship Id="rId30" Type="http://schemas.openxmlformats.org/officeDocument/2006/relationships/hyperlink" Target="http://wortschatz.uni-leipzig.de/cgi-portal/de/wort_www?site=208&amp;Wort_id=16688482" TargetMode="External"/><Relationship Id="rId35" Type="http://schemas.openxmlformats.org/officeDocument/2006/relationships/hyperlink" Target="http://wortschatz.uni-leipzig.de/cgi-portal/de/wort_www?site=208&amp;Wort_id=498572" TargetMode="External"/><Relationship Id="rId8" Type="http://schemas.openxmlformats.org/officeDocument/2006/relationships/hyperlink" Target="http://wortschatz.uni-leipzig.de/cgi-portal/de/wort_www?site=208&amp;Wort_id=15994341" TargetMode="External"/><Relationship Id="rId3" Type="http://schemas.openxmlformats.org/officeDocument/2006/relationships/hyperlink" Target="http://wortschatz.uni-leipzig.de/cgi-portal/de/wort_www?site=208&amp;Wort_id=216425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8580D6-A033-43C1-A45A-A2BE060670BA}"/>
              </a:ext>
            </a:extLst>
          </p:cNvPr>
          <p:cNvSpPr>
            <a:spLocks noGrp="1"/>
          </p:cNvSpPr>
          <p:nvPr>
            <p:ph type="ctrTitle"/>
          </p:nvPr>
        </p:nvSpPr>
        <p:spPr/>
        <p:txBody>
          <a:bodyPr/>
          <a:lstStyle/>
          <a:p>
            <a:r>
              <a:rPr lang="de-DE" dirty="0"/>
              <a:t>Textstilistik</a:t>
            </a:r>
            <a:endParaRPr lang="cs-CZ" dirty="0"/>
          </a:p>
        </p:txBody>
      </p:sp>
      <p:sp>
        <p:nvSpPr>
          <p:cNvPr id="3" name="Podnadpis 2">
            <a:extLst>
              <a:ext uri="{FF2B5EF4-FFF2-40B4-BE49-F238E27FC236}">
                <a16:creationId xmlns:a16="http://schemas.microsoft.com/office/drawing/2014/main" id="{705B2E29-AD34-4BB4-8A49-67E629C5CF5D}"/>
              </a:ext>
            </a:extLst>
          </p:cNvPr>
          <p:cNvSpPr>
            <a:spLocks noGrp="1"/>
          </p:cNvSpPr>
          <p:nvPr>
            <p:ph type="subTitle" idx="1"/>
          </p:nvPr>
        </p:nvSpPr>
        <p:spPr/>
        <p:txBody>
          <a:bodyPr/>
          <a:lstStyle/>
          <a:p>
            <a:r>
              <a:rPr lang="de-DE" dirty="0"/>
              <a:t>Stilistik und Textlinguistik</a:t>
            </a:r>
            <a:endParaRPr lang="cs-CZ" dirty="0"/>
          </a:p>
        </p:txBody>
      </p:sp>
    </p:spTree>
    <p:extLst>
      <p:ext uri="{BB962C8B-B14F-4D97-AF65-F5344CB8AC3E}">
        <p14:creationId xmlns:p14="http://schemas.microsoft.com/office/powerpoint/2010/main" val="155355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03F9C7-C558-4F3C-817A-1BB236908B98}"/>
              </a:ext>
            </a:extLst>
          </p:cNvPr>
          <p:cNvSpPr>
            <a:spLocks noGrp="1"/>
          </p:cNvSpPr>
          <p:nvPr>
            <p:ph type="title"/>
          </p:nvPr>
        </p:nvSpPr>
        <p:spPr/>
        <p:txBody>
          <a:bodyPr/>
          <a:lstStyle/>
          <a:p>
            <a:r>
              <a:rPr lang="cs-CZ" altLang="cs-CZ" sz="2800" b="1" dirty="0" err="1"/>
              <a:t>Kriterien</a:t>
            </a:r>
            <a:r>
              <a:rPr lang="cs-CZ" altLang="cs-CZ" sz="2800" b="1" dirty="0"/>
              <a:t> der </a:t>
            </a:r>
            <a:r>
              <a:rPr lang="cs-CZ" altLang="cs-CZ" sz="2800" b="1" dirty="0" err="1"/>
              <a:t>Textualitä</a:t>
            </a:r>
            <a:r>
              <a:rPr lang="de-DE" altLang="cs-CZ" sz="2800" b="1" dirty="0"/>
              <a:t>t: strukturell</a:t>
            </a:r>
            <a:r>
              <a:rPr lang="cs-CZ" altLang="cs-CZ" sz="2800" dirty="0"/>
              <a:t> </a:t>
            </a:r>
            <a:br>
              <a:rPr lang="de-DE" altLang="cs-CZ" sz="2800" dirty="0"/>
            </a:br>
            <a:r>
              <a:rPr lang="de-DE" altLang="cs-CZ" sz="2800" dirty="0"/>
              <a:t>(de Bea</a:t>
            </a:r>
            <a:r>
              <a:rPr lang="cs-CZ" altLang="cs-CZ" sz="2800" dirty="0"/>
              <a:t>u</a:t>
            </a:r>
            <a:r>
              <a:rPr lang="de-DE" altLang="cs-CZ" sz="2800" dirty="0" err="1"/>
              <a:t>grande</a:t>
            </a:r>
            <a:r>
              <a:rPr lang="de-DE" altLang="cs-CZ" sz="2800" dirty="0"/>
              <a:t>, Dressler: Einführung in die Textlinguistik1981)</a:t>
            </a:r>
            <a:r>
              <a:rPr lang="cs-CZ" altLang="cs-CZ" sz="2800" dirty="0"/>
              <a:t> </a:t>
            </a:r>
            <a:endParaRPr lang="cs-CZ" sz="2800" dirty="0"/>
          </a:p>
        </p:txBody>
      </p:sp>
      <p:sp>
        <p:nvSpPr>
          <p:cNvPr id="3" name="Zástupný obsah 2">
            <a:extLst>
              <a:ext uri="{FF2B5EF4-FFF2-40B4-BE49-F238E27FC236}">
                <a16:creationId xmlns:a16="http://schemas.microsoft.com/office/drawing/2014/main" id="{D6A6219A-E676-4755-921D-981377851C0E}"/>
              </a:ext>
            </a:extLst>
          </p:cNvPr>
          <p:cNvSpPr>
            <a:spLocks noGrp="1"/>
          </p:cNvSpPr>
          <p:nvPr>
            <p:ph idx="1"/>
          </p:nvPr>
        </p:nvSpPr>
        <p:spPr/>
        <p:txBody>
          <a:bodyPr>
            <a:normAutofit fontScale="85000" lnSpcReduction="10000"/>
          </a:bodyPr>
          <a:lstStyle/>
          <a:p>
            <a:pPr>
              <a:lnSpc>
                <a:spcPct val="90000"/>
              </a:lnSpc>
            </a:pPr>
            <a:r>
              <a:rPr lang="cs-CZ" altLang="cs-CZ" b="1" dirty="0" err="1">
                <a:solidFill>
                  <a:srgbClr val="FF0000"/>
                </a:solidFill>
              </a:rPr>
              <a:t>Kohäsion</a:t>
            </a:r>
            <a:r>
              <a:rPr lang="cs-CZ" altLang="cs-CZ" b="1" dirty="0"/>
              <a:t> – </a:t>
            </a:r>
            <a:r>
              <a:rPr lang="cs-CZ" altLang="cs-CZ" b="1" dirty="0" err="1"/>
              <a:t>grammatische</a:t>
            </a:r>
            <a:r>
              <a:rPr lang="cs-CZ" altLang="cs-CZ" b="1" dirty="0"/>
              <a:t> </a:t>
            </a:r>
            <a:r>
              <a:rPr lang="cs-CZ" altLang="cs-CZ" b="1" dirty="0" err="1"/>
              <a:t>Formen</a:t>
            </a:r>
            <a:r>
              <a:rPr lang="cs-CZ" altLang="cs-CZ" b="1" dirty="0"/>
              <a:t> </a:t>
            </a:r>
            <a:r>
              <a:rPr lang="cs-CZ" altLang="cs-CZ" b="1" dirty="0" err="1"/>
              <a:t>auf</a:t>
            </a:r>
            <a:r>
              <a:rPr lang="cs-CZ" altLang="cs-CZ" b="1" dirty="0"/>
              <a:t> der </a:t>
            </a:r>
            <a:r>
              <a:rPr lang="cs-CZ" altLang="cs-CZ" b="1" dirty="0" err="1"/>
              <a:t>Textoberfläche</a:t>
            </a:r>
            <a:r>
              <a:rPr lang="cs-CZ" altLang="cs-CZ" b="1" dirty="0"/>
              <a:t>:</a:t>
            </a:r>
          </a:p>
          <a:p>
            <a:pPr>
              <a:lnSpc>
                <a:spcPct val="90000"/>
              </a:lnSpc>
            </a:pPr>
            <a:r>
              <a:rPr lang="cs-CZ" altLang="cs-CZ" b="1" dirty="0" err="1"/>
              <a:t>Pronominalisierung</a:t>
            </a:r>
            <a:r>
              <a:rPr lang="cs-CZ" altLang="cs-CZ" b="1" dirty="0"/>
              <a:t>, </a:t>
            </a:r>
            <a:r>
              <a:rPr lang="cs-CZ" altLang="cs-CZ" b="1" dirty="0" err="1"/>
              <a:t>Proadverbialisierung</a:t>
            </a:r>
            <a:endParaRPr lang="cs-CZ" altLang="cs-CZ" b="1" dirty="0"/>
          </a:p>
          <a:p>
            <a:pPr>
              <a:lnSpc>
                <a:spcPct val="90000"/>
              </a:lnSpc>
            </a:pPr>
            <a:r>
              <a:rPr lang="cs-CZ" altLang="cs-CZ" b="1" i="1" dirty="0">
                <a:solidFill>
                  <a:srgbClr val="00B0F0"/>
                </a:solidFill>
              </a:rPr>
              <a:t>Peter..... </a:t>
            </a:r>
            <a:r>
              <a:rPr lang="cs-CZ" altLang="cs-CZ" b="1" i="1" dirty="0" err="1">
                <a:solidFill>
                  <a:srgbClr val="00B0F0"/>
                </a:solidFill>
              </a:rPr>
              <a:t>er</a:t>
            </a:r>
            <a:r>
              <a:rPr lang="cs-CZ" altLang="cs-CZ" b="1" i="1" dirty="0">
                <a:solidFill>
                  <a:srgbClr val="00B0F0"/>
                </a:solidFill>
              </a:rPr>
              <a:t>, </a:t>
            </a:r>
            <a:r>
              <a:rPr lang="cs-CZ" altLang="cs-CZ" b="1" i="1" dirty="0" err="1">
                <a:solidFill>
                  <a:srgbClr val="00B0F0"/>
                </a:solidFill>
              </a:rPr>
              <a:t>Berlin</a:t>
            </a:r>
            <a:r>
              <a:rPr lang="cs-CZ" altLang="cs-CZ" b="1" i="1" dirty="0">
                <a:solidFill>
                  <a:srgbClr val="00B0F0"/>
                </a:solidFill>
              </a:rPr>
              <a:t> .... dort</a:t>
            </a:r>
          </a:p>
          <a:p>
            <a:pPr>
              <a:lnSpc>
                <a:spcPct val="90000"/>
              </a:lnSpc>
            </a:pPr>
            <a:r>
              <a:rPr lang="cs-CZ" altLang="cs-CZ" b="1" dirty="0" err="1">
                <a:solidFill>
                  <a:srgbClr val="FF0000"/>
                </a:solidFill>
              </a:rPr>
              <a:t>Kohärenz</a:t>
            </a:r>
            <a:r>
              <a:rPr lang="cs-CZ" altLang="cs-CZ" b="1" dirty="0">
                <a:solidFill>
                  <a:srgbClr val="FF0000"/>
                </a:solidFill>
              </a:rPr>
              <a:t> </a:t>
            </a:r>
            <a:r>
              <a:rPr lang="cs-CZ" altLang="cs-CZ" b="1" dirty="0"/>
              <a:t>– </a:t>
            </a:r>
            <a:r>
              <a:rPr lang="cs-CZ" altLang="cs-CZ" b="1" dirty="0" err="1"/>
              <a:t>semantische</a:t>
            </a:r>
            <a:r>
              <a:rPr lang="cs-CZ" altLang="cs-CZ" b="1" dirty="0"/>
              <a:t> </a:t>
            </a:r>
            <a:r>
              <a:rPr lang="cs-CZ" altLang="cs-CZ" b="1" dirty="0" err="1"/>
              <a:t>Relationen</a:t>
            </a:r>
            <a:r>
              <a:rPr lang="cs-CZ" altLang="cs-CZ" b="1" dirty="0"/>
              <a:t> </a:t>
            </a:r>
            <a:r>
              <a:rPr lang="cs-CZ" altLang="cs-CZ" b="1" dirty="0" err="1"/>
              <a:t>auf</a:t>
            </a:r>
            <a:r>
              <a:rPr lang="cs-CZ" altLang="cs-CZ" b="1" dirty="0"/>
              <a:t> der </a:t>
            </a:r>
            <a:r>
              <a:rPr lang="cs-CZ" altLang="cs-CZ" b="1" dirty="0" err="1"/>
              <a:t>Oberfläche</a:t>
            </a:r>
            <a:r>
              <a:rPr lang="cs-CZ" altLang="cs-CZ" b="1" dirty="0"/>
              <a:t> </a:t>
            </a:r>
            <a:r>
              <a:rPr lang="cs-CZ" altLang="cs-CZ" b="1" dirty="0" err="1"/>
              <a:t>un</a:t>
            </a:r>
            <a:r>
              <a:rPr lang="de-DE" altLang="cs-CZ" b="1" dirty="0"/>
              <a:t>d</a:t>
            </a:r>
            <a:r>
              <a:rPr lang="cs-CZ" altLang="cs-CZ" b="1" dirty="0"/>
              <a:t> </a:t>
            </a:r>
            <a:r>
              <a:rPr lang="cs-CZ" altLang="cs-CZ" b="1" dirty="0" err="1"/>
              <a:t>Tiefenstruktur</a:t>
            </a:r>
            <a:r>
              <a:rPr lang="cs-CZ" altLang="cs-CZ" b="1" dirty="0"/>
              <a:t>: </a:t>
            </a:r>
          </a:p>
          <a:p>
            <a:pPr>
              <a:lnSpc>
                <a:spcPct val="90000"/>
              </a:lnSpc>
            </a:pPr>
            <a:r>
              <a:rPr lang="cs-CZ" altLang="cs-CZ" b="1" dirty="0"/>
              <a:t>lex.-</a:t>
            </a:r>
            <a:r>
              <a:rPr lang="cs-CZ" altLang="cs-CZ" b="1" dirty="0" err="1"/>
              <a:t>semantische</a:t>
            </a:r>
            <a:r>
              <a:rPr lang="cs-CZ" altLang="cs-CZ" b="1" dirty="0"/>
              <a:t> </a:t>
            </a:r>
            <a:r>
              <a:rPr lang="cs-CZ" altLang="cs-CZ" b="1" dirty="0" err="1"/>
              <a:t>Mittel</a:t>
            </a:r>
            <a:r>
              <a:rPr lang="cs-CZ" altLang="cs-CZ" b="1" dirty="0"/>
              <a:t>:  </a:t>
            </a:r>
          </a:p>
          <a:p>
            <a:pPr>
              <a:lnSpc>
                <a:spcPct val="90000"/>
              </a:lnSpc>
            </a:pPr>
            <a:r>
              <a:rPr lang="cs-CZ" altLang="cs-CZ" b="1" dirty="0" err="1"/>
              <a:t>Sy</a:t>
            </a:r>
            <a:r>
              <a:rPr lang="de-DE" altLang="cs-CZ" b="1" dirty="0"/>
              <a:t>n</a:t>
            </a:r>
            <a:r>
              <a:rPr lang="cs-CZ" altLang="cs-CZ" b="1" dirty="0" err="1"/>
              <a:t>onymie</a:t>
            </a:r>
            <a:r>
              <a:rPr lang="cs-CZ" altLang="cs-CZ" b="1" dirty="0"/>
              <a:t>: </a:t>
            </a:r>
            <a:r>
              <a:rPr lang="cs-CZ" altLang="cs-CZ" b="1" i="1" dirty="0" err="1">
                <a:solidFill>
                  <a:srgbClr val="00B0F0"/>
                </a:solidFill>
              </a:rPr>
              <a:t>ein</a:t>
            </a:r>
            <a:r>
              <a:rPr lang="cs-CZ" altLang="cs-CZ" b="1" i="1" dirty="0">
                <a:solidFill>
                  <a:srgbClr val="00B0F0"/>
                </a:solidFill>
              </a:rPr>
              <a:t> Mann – der </a:t>
            </a:r>
            <a:r>
              <a:rPr lang="cs-CZ" altLang="cs-CZ" b="1" i="1" dirty="0" err="1">
                <a:solidFill>
                  <a:srgbClr val="00B0F0"/>
                </a:solidFill>
              </a:rPr>
              <a:t>Kerl</a:t>
            </a:r>
            <a:endParaRPr lang="cs-CZ" altLang="cs-CZ" b="1" dirty="0"/>
          </a:p>
          <a:p>
            <a:pPr>
              <a:lnSpc>
                <a:spcPct val="90000"/>
              </a:lnSpc>
            </a:pPr>
            <a:r>
              <a:rPr lang="cs-CZ" altLang="cs-CZ" b="1" dirty="0"/>
              <a:t>Hyperonym-Hyponymie: </a:t>
            </a:r>
          </a:p>
          <a:p>
            <a:pPr>
              <a:lnSpc>
                <a:spcPct val="90000"/>
              </a:lnSpc>
            </a:pPr>
            <a:r>
              <a:rPr lang="cs-CZ" altLang="cs-CZ" b="1" i="1" dirty="0">
                <a:solidFill>
                  <a:srgbClr val="00B0F0"/>
                </a:solidFill>
              </a:rPr>
              <a:t>der </a:t>
            </a:r>
            <a:r>
              <a:rPr lang="cs-CZ" altLang="cs-CZ" b="1" i="1" dirty="0" err="1">
                <a:solidFill>
                  <a:srgbClr val="00B0F0"/>
                </a:solidFill>
              </a:rPr>
              <a:t>Mensch</a:t>
            </a:r>
            <a:r>
              <a:rPr lang="cs-CZ" altLang="cs-CZ" b="1" i="1" dirty="0">
                <a:solidFill>
                  <a:srgbClr val="00B0F0"/>
                </a:solidFill>
              </a:rPr>
              <a:t> – </a:t>
            </a:r>
            <a:r>
              <a:rPr lang="cs-CZ" altLang="cs-CZ" b="1" i="1" dirty="0" err="1">
                <a:solidFill>
                  <a:srgbClr val="00B0F0"/>
                </a:solidFill>
              </a:rPr>
              <a:t>ein</a:t>
            </a:r>
            <a:r>
              <a:rPr lang="cs-CZ" altLang="cs-CZ" b="1" i="1" dirty="0">
                <a:solidFill>
                  <a:srgbClr val="00B0F0"/>
                </a:solidFill>
              </a:rPr>
              <a:t> Mann</a:t>
            </a:r>
            <a:endParaRPr lang="cs-CZ" altLang="cs-CZ" b="1" dirty="0"/>
          </a:p>
          <a:p>
            <a:pPr>
              <a:lnSpc>
                <a:spcPct val="90000"/>
              </a:lnSpc>
            </a:pPr>
            <a:r>
              <a:rPr lang="cs-CZ" altLang="cs-CZ" b="1" dirty="0" err="1"/>
              <a:t>implizite</a:t>
            </a:r>
            <a:r>
              <a:rPr lang="cs-CZ" altLang="cs-CZ" b="1" dirty="0"/>
              <a:t> </a:t>
            </a:r>
            <a:r>
              <a:rPr lang="de-DE" altLang="cs-CZ" b="1" dirty="0"/>
              <a:t> </a:t>
            </a:r>
            <a:r>
              <a:rPr lang="cs-CZ" altLang="cs-CZ" b="1" dirty="0" err="1"/>
              <a:t>Wiederaufnahme</a:t>
            </a:r>
            <a:r>
              <a:rPr lang="cs-CZ" altLang="cs-CZ" b="1" dirty="0"/>
              <a:t>: </a:t>
            </a:r>
            <a:r>
              <a:rPr lang="cs-CZ" altLang="cs-CZ" b="1" i="1" dirty="0">
                <a:solidFill>
                  <a:srgbClr val="00B0F0"/>
                </a:solidFill>
              </a:rPr>
              <a:t>Prag - </a:t>
            </a:r>
            <a:r>
              <a:rPr lang="cs-CZ" altLang="cs-CZ" b="1" i="1" dirty="0" err="1">
                <a:solidFill>
                  <a:srgbClr val="00B0F0"/>
                </a:solidFill>
              </a:rPr>
              <a:t>Hradschin</a:t>
            </a:r>
            <a:endParaRPr lang="cs-CZ" altLang="cs-CZ" b="1" i="1" dirty="0">
              <a:solidFill>
                <a:srgbClr val="00B0F0"/>
              </a:solidFill>
            </a:endParaRPr>
          </a:p>
          <a:p>
            <a:pPr>
              <a:lnSpc>
                <a:spcPct val="90000"/>
              </a:lnSpc>
            </a:pPr>
            <a:r>
              <a:rPr lang="cs-CZ" altLang="cs-CZ" b="1" dirty="0" err="1"/>
              <a:t>Weltwissen</a:t>
            </a:r>
            <a:r>
              <a:rPr lang="cs-CZ" altLang="cs-CZ" b="1" dirty="0"/>
              <a:t>, </a:t>
            </a:r>
            <a:r>
              <a:rPr lang="cs-CZ" altLang="cs-CZ" b="1" dirty="0" err="1"/>
              <a:t>Erfahrungen</a:t>
            </a:r>
            <a:endParaRPr lang="cs-CZ" altLang="cs-CZ" b="1" dirty="0"/>
          </a:p>
          <a:p>
            <a:pPr>
              <a:lnSpc>
                <a:spcPct val="80000"/>
              </a:lnSpc>
            </a:pPr>
            <a:r>
              <a:rPr lang="cs-CZ" altLang="cs-CZ" b="1" i="1" dirty="0" err="1">
                <a:solidFill>
                  <a:srgbClr val="00B0F0"/>
                </a:solidFill>
              </a:rPr>
              <a:t>Sie</a:t>
            </a:r>
            <a:r>
              <a:rPr lang="cs-CZ" altLang="cs-CZ" b="1" i="1" dirty="0">
                <a:solidFill>
                  <a:srgbClr val="00B0F0"/>
                </a:solidFill>
              </a:rPr>
              <a:t> kam </a:t>
            </a:r>
            <a:r>
              <a:rPr lang="cs-CZ" altLang="cs-CZ" b="1" i="1" dirty="0" err="1">
                <a:solidFill>
                  <a:srgbClr val="00B0F0"/>
                </a:solidFill>
              </a:rPr>
              <a:t>nicht</a:t>
            </a:r>
            <a:r>
              <a:rPr lang="cs-CZ" altLang="cs-CZ" b="1" i="1" dirty="0">
                <a:solidFill>
                  <a:srgbClr val="00B0F0"/>
                </a:solidFill>
              </a:rPr>
              <a:t>  </a:t>
            </a:r>
            <a:r>
              <a:rPr lang="cs-CZ" altLang="cs-CZ" b="1" i="1" dirty="0" err="1">
                <a:solidFill>
                  <a:srgbClr val="00B0F0"/>
                </a:solidFill>
              </a:rPr>
              <a:t>zur</a:t>
            </a:r>
            <a:r>
              <a:rPr lang="cs-CZ" altLang="cs-CZ" b="1" i="1" dirty="0">
                <a:solidFill>
                  <a:srgbClr val="00B0F0"/>
                </a:solidFill>
              </a:rPr>
              <a:t> </a:t>
            </a:r>
            <a:r>
              <a:rPr lang="cs-CZ" altLang="cs-CZ" b="1" i="1" dirty="0" err="1">
                <a:solidFill>
                  <a:srgbClr val="00B0F0"/>
                </a:solidFill>
              </a:rPr>
              <a:t>Pr</a:t>
            </a:r>
            <a:r>
              <a:rPr lang="de-DE" altLang="cs-CZ" b="1" i="1" dirty="0">
                <a:solidFill>
                  <a:srgbClr val="00B0F0"/>
                </a:solidFill>
              </a:rPr>
              <a:t>ü</a:t>
            </a:r>
            <a:r>
              <a:rPr lang="cs-CZ" altLang="cs-CZ" b="1" i="1" dirty="0" err="1">
                <a:solidFill>
                  <a:srgbClr val="00B0F0"/>
                </a:solidFill>
              </a:rPr>
              <a:t>fung</a:t>
            </a:r>
            <a:r>
              <a:rPr lang="cs-CZ" altLang="cs-CZ" b="1" i="1" dirty="0">
                <a:solidFill>
                  <a:srgbClr val="00B0F0"/>
                </a:solidFill>
              </a:rPr>
              <a:t>, </a:t>
            </a:r>
            <a:r>
              <a:rPr lang="cs-CZ" altLang="cs-CZ" b="1" i="1" u="sng" dirty="0" err="1">
                <a:solidFill>
                  <a:srgbClr val="00B0F0"/>
                </a:solidFill>
              </a:rPr>
              <a:t>weil</a:t>
            </a:r>
            <a:r>
              <a:rPr lang="cs-CZ" altLang="cs-CZ" b="1" i="1" u="sng" dirty="0">
                <a:solidFill>
                  <a:srgbClr val="00B0F0"/>
                </a:solidFill>
              </a:rPr>
              <a:t> </a:t>
            </a:r>
            <a:r>
              <a:rPr lang="cs-CZ" altLang="cs-CZ" b="1" i="1" dirty="0" err="1">
                <a:solidFill>
                  <a:srgbClr val="00B0F0"/>
                </a:solidFill>
              </a:rPr>
              <a:t>sie</a:t>
            </a:r>
            <a:r>
              <a:rPr lang="cs-CZ" altLang="cs-CZ" b="1" i="1" dirty="0">
                <a:solidFill>
                  <a:srgbClr val="00B0F0"/>
                </a:solidFill>
              </a:rPr>
              <a:t> in </a:t>
            </a:r>
            <a:r>
              <a:rPr lang="cs-CZ" altLang="cs-CZ" b="1" i="1" dirty="0" err="1">
                <a:solidFill>
                  <a:srgbClr val="00B0F0"/>
                </a:solidFill>
              </a:rPr>
              <a:t>einen</a:t>
            </a:r>
            <a:r>
              <a:rPr lang="cs-CZ" altLang="cs-CZ" b="1" i="1" dirty="0">
                <a:solidFill>
                  <a:srgbClr val="00B0F0"/>
                </a:solidFill>
              </a:rPr>
              <a:t> </a:t>
            </a:r>
            <a:r>
              <a:rPr lang="cs-CZ" altLang="cs-CZ" b="1" i="1" dirty="0" err="1">
                <a:solidFill>
                  <a:srgbClr val="00B0F0"/>
                </a:solidFill>
              </a:rPr>
              <a:t>schweren</a:t>
            </a:r>
            <a:r>
              <a:rPr lang="cs-CZ" altLang="cs-CZ" b="1" i="1" dirty="0">
                <a:solidFill>
                  <a:srgbClr val="00B0F0"/>
                </a:solidFill>
              </a:rPr>
              <a:t> </a:t>
            </a:r>
            <a:r>
              <a:rPr lang="cs-CZ" altLang="cs-CZ" b="1" i="1" dirty="0" err="1">
                <a:solidFill>
                  <a:srgbClr val="00B0F0"/>
                </a:solidFill>
              </a:rPr>
              <a:t>Verkehrsunfall</a:t>
            </a:r>
            <a:r>
              <a:rPr lang="cs-CZ" altLang="cs-CZ" b="1" i="1" dirty="0">
                <a:solidFill>
                  <a:srgbClr val="00B0F0"/>
                </a:solidFill>
              </a:rPr>
              <a:t> </a:t>
            </a:r>
            <a:r>
              <a:rPr lang="cs-CZ" altLang="cs-CZ" b="1" i="1" dirty="0" err="1">
                <a:solidFill>
                  <a:srgbClr val="00B0F0"/>
                </a:solidFill>
              </a:rPr>
              <a:t>auf</a:t>
            </a:r>
            <a:r>
              <a:rPr lang="cs-CZ" altLang="cs-CZ" b="1" i="1" dirty="0">
                <a:solidFill>
                  <a:srgbClr val="00B0F0"/>
                </a:solidFill>
              </a:rPr>
              <a:t> der Autobahn </a:t>
            </a:r>
            <a:r>
              <a:rPr lang="cs-CZ" altLang="cs-CZ" b="1" i="1" dirty="0" err="1">
                <a:solidFill>
                  <a:srgbClr val="00B0F0"/>
                </a:solidFill>
              </a:rPr>
              <a:t>geraten</a:t>
            </a:r>
            <a:r>
              <a:rPr lang="cs-CZ" altLang="cs-CZ" b="1" i="1" dirty="0">
                <a:solidFill>
                  <a:srgbClr val="00B0F0"/>
                </a:solidFill>
              </a:rPr>
              <a:t> </a:t>
            </a:r>
            <a:r>
              <a:rPr lang="cs-CZ" altLang="cs-CZ" b="1" i="1" dirty="0" err="1">
                <a:solidFill>
                  <a:srgbClr val="00B0F0"/>
                </a:solidFill>
              </a:rPr>
              <a:t>war</a:t>
            </a:r>
            <a:r>
              <a:rPr lang="cs-CZ" altLang="cs-CZ" b="1" dirty="0">
                <a:solidFill>
                  <a:srgbClr val="00B0F0"/>
                </a:solidFill>
              </a:rPr>
              <a:t>. </a:t>
            </a:r>
            <a:endParaRPr lang="de-DE" altLang="cs-CZ" b="1" dirty="0">
              <a:solidFill>
                <a:srgbClr val="00B0F0"/>
              </a:solidFill>
            </a:endParaRPr>
          </a:p>
          <a:p>
            <a:pPr>
              <a:lnSpc>
                <a:spcPct val="80000"/>
              </a:lnSpc>
            </a:pPr>
            <a:r>
              <a:rPr lang="cs-CZ" altLang="cs-CZ" b="1" dirty="0" err="1"/>
              <a:t>kausal</a:t>
            </a:r>
            <a:r>
              <a:rPr lang="cs-CZ" altLang="cs-CZ" b="1" dirty="0"/>
              <a:t>, </a:t>
            </a:r>
            <a:r>
              <a:rPr lang="cs-CZ" altLang="cs-CZ" b="1" dirty="0" err="1"/>
              <a:t>implizite</a:t>
            </a:r>
            <a:r>
              <a:rPr lang="cs-CZ" altLang="cs-CZ" b="1" dirty="0"/>
              <a:t> </a:t>
            </a:r>
            <a:r>
              <a:rPr lang="cs-CZ" altLang="cs-CZ" b="1" dirty="0" err="1"/>
              <a:t>Relationen</a:t>
            </a:r>
            <a:endParaRPr lang="cs-CZ" altLang="cs-CZ" b="1" dirty="0"/>
          </a:p>
          <a:p>
            <a:endParaRPr lang="cs-CZ" dirty="0"/>
          </a:p>
        </p:txBody>
      </p:sp>
    </p:spTree>
    <p:extLst>
      <p:ext uri="{BB962C8B-B14F-4D97-AF65-F5344CB8AC3E}">
        <p14:creationId xmlns:p14="http://schemas.microsoft.com/office/powerpoint/2010/main" val="344038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1B616A-8904-4335-8FB6-D0C40B041B7B}"/>
              </a:ext>
            </a:extLst>
          </p:cNvPr>
          <p:cNvSpPr>
            <a:spLocks noGrp="1"/>
          </p:cNvSpPr>
          <p:nvPr>
            <p:ph type="title"/>
          </p:nvPr>
        </p:nvSpPr>
        <p:spPr/>
        <p:txBody>
          <a:bodyPr/>
          <a:lstStyle/>
          <a:p>
            <a:r>
              <a:rPr lang="cs-CZ" altLang="cs-CZ" sz="4400" b="1" dirty="0" err="1"/>
              <a:t>Kriterien</a:t>
            </a:r>
            <a:r>
              <a:rPr lang="cs-CZ" altLang="cs-CZ" sz="4400" b="1" dirty="0"/>
              <a:t> der </a:t>
            </a:r>
            <a:r>
              <a:rPr lang="cs-CZ" altLang="cs-CZ" sz="4400" b="1" dirty="0" err="1"/>
              <a:t>Textualitä</a:t>
            </a:r>
            <a:r>
              <a:rPr lang="de-DE" altLang="cs-CZ" sz="4400" b="1" dirty="0"/>
              <a:t>t: pragmatisch</a:t>
            </a:r>
            <a:endParaRPr lang="cs-CZ" dirty="0"/>
          </a:p>
        </p:txBody>
      </p:sp>
      <p:sp>
        <p:nvSpPr>
          <p:cNvPr id="3" name="Zástupný obsah 2">
            <a:extLst>
              <a:ext uri="{FF2B5EF4-FFF2-40B4-BE49-F238E27FC236}">
                <a16:creationId xmlns:a16="http://schemas.microsoft.com/office/drawing/2014/main" id="{2C71AAE1-FD13-4401-8056-0EB89C9480C4}"/>
              </a:ext>
            </a:extLst>
          </p:cNvPr>
          <p:cNvSpPr>
            <a:spLocks noGrp="1"/>
          </p:cNvSpPr>
          <p:nvPr>
            <p:ph idx="1"/>
          </p:nvPr>
        </p:nvSpPr>
        <p:spPr/>
        <p:txBody>
          <a:bodyPr/>
          <a:lstStyle/>
          <a:p>
            <a:pPr eaLnBrk="1" hangingPunct="1">
              <a:lnSpc>
                <a:spcPct val="80000"/>
              </a:lnSpc>
            </a:pPr>
            <a:r>
              <a:rPr lang="cs-CZ" altLang="cs-CZ" sz="2000" b="1" dirty="0" err="1">
                <a:solidFill>
                  <a:srgbClr val="0070C0"/>
                </a:solidFill>
              </a:rPr>
              <a:t>Intentionalität</a:t>
            </a:r>
            <a:r>
              <a:rPr lang="cs-CZ" altLang="cs-CZ" sz="2000" b="1" dirty="0">
                <a:solidFill>
                  <a:srgbClr val="0070C0"/>
                </a:solidFill>
              </a:rPr>
              <a:t> </a:t>
            </a:r>
            <a:r>
              <a:rPr lang="cs-CZ" altLang="cs-CZ" sz="2000" b="1" dirty="0"/>
              <a:t>– </a:t>
            </a:r>
            <a:r>
              <a:rPr lang="cs-CZ" altLang="cs-CZ" sz="2000" b="1" dirty="0" err="1"/>
              <a:t>Absicht</a:t>
            </a:r>
            <a:r>
              <a:rPr lang="cs-CZ" altLang="cs-CZ" sz="2000" b="1" dirty="0"/>
              <a:t> des </a:t>
            </a:r>
            <a:r>
              <a:rPr lang="cs-CZ" altLang="cs-CZ" sz="2000" b="1" dirty="0" err="1"/>
              <a:t>Textproduzenten</a:t>
            </a:r>
            <a:r>
              <a:rPr lang="cs-CZ" altLang="cs-CZ" sz="2000" b="1" dirty="0"/>
              <a:t>  </a:t>
            </a:r>
          </a:p>
          <a:p>
            <a:pPr eaLnBrk="1" hangingPunct="1">
              <a:lnSpc>
                <a:spcPct val="80000"/>
              </a:lnSpc>
            </a:pPr>
            <a:r>
              <a:rPr lang="cs-CZ" altLang="cs-CZ" sz="2000" b="1" dirty="0" err="1">
                <a:solidFill>
                  <a:srgbClr val="0070C0"/>
                </a:solidFill>
              </a:rPr>
              <a:t>Akzeptabilität</a:t>
            </a:r>
            <a:r>
              <a:rPr lang="cs-CZ" altLang="cs-CZ" sz="2000" b="1" dirty="0">
                <a:solidFill>
                  <a:srgbClr val="0070C0"/>
                </a:solidFill>
              </a:rPr>
              <a:t> </a:t>
            </a:r>
            <a:r>
              <a:rPr lang="cs-CZ" altLang="cs-CZ" sz="2000" b="1" dirty="0"/>
              <a:t>– </a:t>
            </a:r>
            <a:r>
              <a:rPr lang="cs-CZ" altLang="cs-CZ" sz="2000" b="1" dirty="0" err="1"/>
              <a:t>Textrezipient</a:t>
            </a:r>
            <a:r>
              <a:rPr lang="cs-CZ" altLang="cs-CZ" sz="2000" b="1" dirty="0"/>
              <a:t> - f</a:t>
            </a:r>
            <a:r>
              <a:rPr lang="de-DE" altLang="cs-CZ" sz="2000" b="1" dirty="0"/>
              <a:t>ä</a:t>
            </a:r>
            <a:r>
              <a:rPr lang="cs-CZ" altLang="cs-CZ" sz="2000" b="1" dirty="0" err="1"/>
              <a:t>hig</a:t>
            </a:r>
            <a:r>
              <a:rPr lang="cs-CZ" altLang="cs-CZ" sz="2000" b="1" dirty="0"/>
              <a:t>, den Text </a:t>
            </a:r>
            <a:r>
              <a:rPr lang="cs-CZ" altLang="cs-CZ" sz="2000" b="1" dirty="0" err="1"/>
              <a:t>zu</a:t>
            </a:r>
            <a:r>
              <a:rPr lang="cs-CZ" altLang="cs-CZ" sz="2000" b="1" dirty="0"/>
              <a:t> </a:t>
            </a:r>
            <a:r>
              <a:rPr lang="cs-CZ" altLang="cs-CZ" sz="2000" b="1" dirty="0" err="1"/>
              <a:t>verstehen</a:t>
            </a:r>
            <a:endParaRPr lang="cs-CZ" altLang="cs-CZ" sz="2000" b="1" dirty="0"/>
          </a:p>
          <a:p>
            <a:pPr eaLnBrk="1" hangingPunct="1">
              <a:lnSpc>
                <a:spcPct val="80000"/>
              </a:lnSpc>
            </a:pPr>
            <a:r>
              <a:rPr lang="cs-CZ" altLang="cs-CZ" sz="2000" b="1" dirty="0" err="1">
                <a:solidFill>
                  <a:srgbClr val="0070C0"/>
                </a:solidFill>
              </a:rPr>
              <a:t>Informativität</a:t>
            </a:r>
            <a:r>
              <a:rPr lang="cs-CZ" altLang="cs-CZ" sz="2000" b="1" dirty="0">
                <a:solidFill>
                  <a:srgbClr val="0070C0"/>
                </a:solidFill>
              </a:rPr>
              <a:t> </a:t>
            </a:r>
            <a:r>
              <a:rPr lang="cs-CZ" altLang="cs-CZ" sz="2000" b="1" dirty="0"/>
              <a:t> - </a:t>
            </a:r>
            <a:r>
              <a:rPr lang="cs-CZ" altLang="cs-CZ" sz="2000" b="1" dirty="0" err="1"/>
              <a:t>Verständlichkeit</a:t>
            </a:r>
            <a:r>
              <a:rPr lang="cs-CZ" altLang="cs-CZ" sz="2000" b="1" dirty="0"/>
              <a:t>, </a:t>
            </a:r>
            <a:r>
              <a:rPr lang="cs-CZ" altLang="cs-CZ" sz="2000" b="1" dirty="0" err="1"/>
              <a:t>Angemessenheit</a:t>
            </a:r>
            <a:r>
              <a:rPr lang="cs-CZ" altLang="cs-CZ" sz="2000" b="1" dirty="0"/>
              <a:t> - </a:t>
            </a:r>
            <a:r>
              <a:rPr lang="cs-CZ" altLang="cs-CZ" sz="2000" b="1" dirty="0" err="1"/>
              <a:t>Kommunikationsziel</a:t>
            </a:r>
            <a:endParaRPr lang="cs-CZ" altLang="cs-CZ" sz="2000" b="1" dirty="0"/>
          </a:p>
          <a:p>
            <a:pPr eaLnBrk="1" hangingPunct="1">
              <a:lnSpc>
                <a:spcPct val="80000"/>
              </a:lnSpc>
            </a:pPr>
            <a:r>
              <a:rPr lang="cs-CZ" altLang="cs-CZ" sz="2000" b="1" dirty="0" err="1">
                <a:solidFill>
                  <a:srgbClr val="0070C0"/>
                </a:solidFill>
              </a:rPr>
              <a:t>Situationalität</a:t>
            </a:r>
            <a:r>
              <a:rPr lang="cs-CZ" altLang="cs-CZ" sz="2000" b="1" dirty="0">
                <a:solidFill>
                  <a:srgbClr val="0070C0"/>
                </a:solidFill>
              </a:rPr>
              <a:t>  </a:t>
            </a:r>
            <a:r>
              <a:rPr lang="cs-CZ" altLang="cs-CZ" sz="2000" b="1" dirty="0"/>
              <a:t>- </a:t>
            </a:r>
            <a:r>
              <a:rPr lang="cs-CZ" altLang="cs-CZ" sz="2000" b="1" dirty="0" err="1"/>
              <a:t>kommunikative</a:t>
            </a:r>
            <a:r>
              <a:rPr lang="cs-CZ" altLang="cs-CZ" sz="2000" b="1" dirty="0"/>
              <a:t> </a:t>
            </a:r>
            <a:r>
              <a:rPr lang="cs-CZ" altLang="cs-CZ" sz="2000" b="1" dirty="0" err="1"/>
              <a:t>Situation</a:t>
            </a:r>
            <a:r>
              <a:rPr lang="cs-CZ" altLang="cs-CZ" sz="2000" b="1" dirty="0"/>
              <a:t> - </a:t>
            </a:r>
            <a:r>
              <a:rPr lang="cs-CZ" altLang="cs-CZ" sz="2000" b="1" dirty="0" err="1"/>
              <a:t>Sprachkode</a:t>
            </a:r>
            <a:r>
              <a:rPr lang="cs-CZ" altLang="cs-CZ" sz="2000" b="1" dirty="0"/>
              <a:t>, </a:t>
            </a:r>
            <a:r>
              <a:rPr lang="cs-CZ" altLang="cs-CZ" sz="2000" b="1" dirty="0" err="1"/>
              <a:t>Kanal</a:t>
            </a:r>
            <a:r>
              <a:rPr lang="cs-CZ" altLang="cs-CZ" sz="2000" b="1" dirty="0"/>
              <a:t> (Medium):</a:t>
            </a:r>
            <a:r>
              <a:rPr lang="de-DE" altLang="cs-CZ" sz="2000" b="1" dirty="0"/>
              <a:t> </a:t>
            </a:r>
            <a:r>
              <a:rPr lang="cs-CZ" altLang="cs-CZ" sz="2000" b="1" dirty="0" err="1"/>
              <a:t>Schallwellen</a:t>
            </a:r>
            <a:r>
              <a:rPr lang="cs-CZ" altLang="cs-CZ" sz="2000" b="1" dirty="0"/>
              <a:t>, Telefon, Handy, MM, </a:t>
            </a:r>
            <a:r>
              <a:rPr lang="cs-CZ" altLang="cs-CZ" sz="2000" b="1" dirty="0" err="1"/>
              <a:t>Druck</a:t>
            </a:r>
            <a:endParaRPr lang="cs-CZ" altLang="cs-CZ" sz="2000" b="1" dirty="0"/>
          </a:p>
          <a:p>
            <a:pPr eaLnBrk="1" hangingPunct="1">
              <a:lnSpc>
                <a:spcPct val="80000"/>
              </a:lnSpc>
            </a:pPr>
            <a:r>
              <a:rPr lang="cs-CZ" altLang="cs-CZ" sz="2000" b="1" dirty="0" err="1">
                <a:solidFill>
                  <a:srgbClr val="0070C0"/>
                </a:solidFill>
              </a:rPr>
              <a:t>Intertextualität</a:t>
            </a:r>
            <a:r>
              <a:rPr lang="cs-CZ" altLang="cs-CZ" sz="2000" b="1" dirty="0">
                <a:solidFill>
                  <a:srgbClr val="0070C0"/>
                </a:solidFill>
              </a:rPr>
              <a:t> – </a:t>
            </a:r>
            <a:r>
              <a:rPr lang="cs-CZ" altLang="cs-CZ" sz="2000" b="1" dirty="0" err="1"/>
              <a:t>Beziehungen</a:t>
            </a:r>
            <a:r>
              <a:rPr lang="cs-CZ" altLang="cs-CZ" sz="2000" b="1" dirty="0"/>
              <a:t> </a:t>
            </a:r>
            <a:r>
              <a:rPr lang="cs-CZ" altLang="cs-CZ" sz="2000" b="1" dirty="0" err="1"/>
              <a:t>zw</a:t>
            </a:r>
            <a:r>
              <a:rPr lang="cs-CZ" altLang="cs-CZ" sz="2000" b="1" dirty="0"/>
              <a:t>. </a:t>
            </a:r>
            <a:r>
              <a:rPr lang="cs-CZ" altLang="cs-CZ" sz="2000" b="1" dirty="0" err="1"/>
              <a:t>einzelnen</a:t>
            </a:r>
            <a:r>
              <a:rPr lang="cs-CZ" altLang="cs-CZ" sz="2000" b="1" dirty="0"/>
              <a:t>  </a:t>
            </a:r>
            <a:r>
              <a:rPr lang="cs-CZ" altLang="cs-CZ" sz="2000" b="1" dirty="0" err="1"/>
              <a:t>Texten</a:t>
            </a:r>
            <a:r>
              <a:rPr lang="cs-CZ" altLang="cs-CZ" sz="2000" b="1" dirty="0"/>
              <a:t>- </a:t>
            </a:r>
            <a:r>
              <a:rPr lang="cs-CZ" altLang="cs-CZ" sz="2000" b="1" dirty="0" err="1"/>
              <a:t>Beziehungen</a:t>
            </a:r>
            <a:r>
              <a:rPr lang="cs-CZ" altLang="cs-CZ" sz="2000" b="1" dirty="0"/>
              <a:t> </a:t>
            </a:r>
            <a:r>
              <a:rPr lang="cs-CZ" altLang="cs-CZ" sz="2000" b="1" dirty="0" err="1"/>
              <a:t>zw</a:t>
            </a:r>
            <a:r>
              <a:rPr lang="cs-CZ" altLang="cs-CZ" sz="2000" b="1" dirty="0"/>
              <a:t>. </a:t>
            </a:r>
            <a:r>
              <a:rPr lang="cs-CZ" altLang="cs-CZ" sz="2000" b="1" dirty="0" err="1"/>
              <a:t>Textsorten</a:t>
            </a:r>
            <a:r>
              <a:rPr lang="cs-CZ" altLang="cs-CZ" sz="2000" b="1" dirty="0"/>
              <a:t>: </a:t>
            </a:r>
            <a:r>
              <a:rPr lang="cs-CZ" altLang="cs-CZ" sz="2000" b="1" dirty="0" err="1"/>
              <a:t>Belletristik</a:t>
            </a:r>
            <a:r>
              <a:rPr lang="cs-CZ" altLang="cs-CZ" sz="2000" b="1" dirty="0"/>
              <a:t>: Roman - Bez</a:t>
            </a:r>
            <a:r>
              <a:rPr lang="de-DE" altLang="cs-CZ" sz="2000" b="1" dirty="0"/>
              <a:t>ü</a:t>
            </a:r>
            <a:r>
              <a:rPr lang="cs-CZ" altLang="cs-CZ" sz="2000" b="1" dirty="0" err="1"/>
              <a:t>ge</a:t>
            </a:r>
            <a:r>
              <a:rPr lang="cs-CZ" altLang="cs-CZ" sz="2000" b="1" dirty="0"/>
              <a:t> </a:t>
            </a:r>
            <a:r>
              <a:rPr lang="cs-CZ" altLang="cs-CZ" sz="2000" b="1" dirty="0" err="1"/>
              <a:t>auf</a:t>
            </a:r>
            <a:r>
              <a:rPr lang="cs-CZ" altLang="cs-CZ" sz="2000" b="1" dirty="0"/>
              <a:t> </a:t>
            </a:r>
            <a:r>
              <a:rPr lang="cs-CZ" altLang="cs-CZ" sz="2000" b="1" dirty="0" err="1"/>
              <a:t>Briefe</a:t>
            </a:r>
            <a:r>
              <a:rPr lang="cs-CZ" altLang="cs-CZ" sz="2000" b="1" dirty="0"/>
              <a:t>, </a:t>
            </a:r>
            <a:r>
              <a:rPr lang="cs-CZ" altLang="cs-CZ" sz="2000" b="1" dirty="0" err="1"/>
              <a:t>Gedichte</a:t>
            </a:r>
            <a:r>
              <a:rPr lang="cs-CZ" altLang="cs-CZ" sz="2000" b="1" dirty="0"/>
              <a:t>, </a:t>
            </a:r>
            <a:r>
              <a:rPr lang="cs-CZ" altLang="cs-CZ" sz="2000" b="1" dirty="0" err="1"/>
              <a:t>Fachaufsatz</a:t>
            </a:r>
            <a:r>
              <a:rPr lang="cs-CZ" altLang="cs-CZ" sz="2000" b="1" dirty="0"/>
              <a:t>, </a:t>
            </a:r>
            <a:r>
              <a:rPr lang="cs-CZ" altLang="cs-CZ" sz="2000" b="1" dirty="0" err="1"/>
              <a:t>Lieder</a:t>
            </a:r>
            <a:r>
              <a:rPr lang="cs-CZ" altLang="cs-CZ" sz="2000" b="1" dirty="0"/>
              <a:t>....</a:t>
            </a:r>
          </a:p>
          <a:p>
            <a:pPr>
              <a:lnSpc>
                <a:spcPct val="80000"/>
              </a:lnSpc>
            </a:pPr>
            <a:r>
              <a:rPr lang="cs-CZ" altLang="cs-CZ" sz="2000" b="1" dirty="0">
                <a:solidFill>
                  <a:srgbClr val="0070C0"/>
                </a:solidFill>
              </a:rPr>
              <a:t>Inter-</a:t>
            </a:r>
            <a:r>
              <a:rPr lang="cs-CZ" altLang="cs-CZ" sz="2000" b="1" dirty="0" err="1">
                <a:solidFill>
                  <a:srgbClr val="0070C0"/>
                </a:solidFill>
              </a:rPr>
              <a:t>Kulturalität</a:t>
            </a:r>
            <a:r>
              <a:rPr lang="cs-CZ" altLang="cs-CZ" sz="2000" b="1" dirty="0">
                <a:solidFill>
                  <a:srgbClr val="0070C0"/>
                </a:solidFill>
              </a:rPr>
              <a:t> – </a:t>
            </a:r>
            <a:r>
              <a:rPr lang="cs-CZ" altLang="cs-CZ" sz="2000" b="1" dirty="0" err="1"/>
              <a:t>Textsorten</a:t>
            </a:r>
            <a:r>
              <a:rPr lang="cs-CZ" altLang="cs-CZ" sz="2000" b="1" dirty="0"/>
              <a:t>, </a:t>
            </a:r>
            <a:r>
              <a:rPr lang="cs-CZ" altLang="cs-CZ" sz="2000" b="1" dirty="0" err="1"/>
              <a:t>Textmuster</a:t>
            </a:r>
            <a:r>
              <a:rPr lang="cs-CZ" altLang="cs-CZ" sz="2000" b="1" dirty="0"/>
              <a:t> – </a:t>
            </a:r>
            <a:r>
              <a:rPr lang="cs-CZ" altLang="cs-CZ" sz="2000" b="1" dirty="0" err="1"/>
              <a:t>Todesanzeige</a:t>
            </a:r>
            <a:r>
              <a:rPr lang="cs-CZ" altLang="cs-CZ" sz="2000" b="1" dirty="0"/>
              <a:t>, </a:t>
            </a:r>
            <a:r>
              <a:rPr lang="cs-CZ" altLang="cs-CZ" sz="2000" b="1" dirty="0" err="1"/>
              <a:t>Kondolation</a:t>
            </a:r>
            <a:r>
              <a:rPr lang="de-DE" altLang="cs-CZ" b="1" dirty="0"/>
              <a:t>: </a:t>
            </a:r>
            <a:r>
              <a:rPr lang="de-DE" altLang="cs-CZ" b="1" i="1" dirty="0">
                <a:solidFill>
                  <a:srgbClr val="00B0F0"/>
                </a:solidFill>
              </a:rPr>
              <a:t>aufrichtiges Beileid</a:t>
            </a:r>
            <a:r>
              <a:rPr lang="cs-CZ" altLang="cs-CZ" sz="2000" b="1" dirty="0"/>
              <a:t>, </a:t>
            </a:r>
            <a:r>
              <a:rPr lang="cs-CZ" altLang="cs-CZ" sz="2000" b="1" dirty="0" err="1"/>
              <a:t>Leserbrief</a:t>
            </a:r>
            <a:r>
              <a:rPr lang="cs-CZ" altLang="cs-CZ" sz="2000" b="1" dirty="0"/>
              <a:t>, </a:t>
            </a:r>
            <a:r>
              <a:rPr lang="cs-CZ" altLang="cs-CZ" sz="2000" b="1" dirty="0" err="1"/>
              <a:t>Antrag</a:t>
            </a:r>
            <a:r>
              <a:rPr lang="cs-CZ" altLang="cs-CZ" sz="2000" b="1" dirty="0"/>
              <a:t>: </a:t>
            </a:r>
            <a:r>
              <a:rPr lang="cs-CZ" altLang="cs-CZ" sz="2000" b="1" i="1" dirty="0" err="1">
                <a:solidFill>
                  <a:srgbClr val="00B0F0"/>
                </a:solidFill>
              </a:rPr>
              <a:t>einen</a:t>
            </a:r>
            <a:r>
              <a:rPr lang="cs-CZ" altLang="cs-CZ" sz="2000" b="1" i="1" dirty="0">
                <a:solidFill>
                  <a:srgbClr val="00B0F0"/>
                </a:solidFill>
              </a:rPr>
              <a:t> </a:t>
            </a:r>
            <a:r>
              <a:rPr lang="cs-CZ" altLang="cs-CZ" sz="2000" b="1" i="1" dirty="0" err="1">
                <a:solidFill>
                  <a:srgbClr val="00B0F0"/>
                </a:solidFill>
              </a:rPr>
              <a:t>Antrag</a:t>
            </a:r>
            <a:r>
              <a:rPr lang="cs-CZ" altLang="cs-CZ" sz="2000" b="1" i="1" dirty="0">
                <a:solidFill>
                  <a:srgbClr val="00B0F0"/>
                </a:solidFill>
              </a:rPr>
              <a:t> </a:t>
            </a:r>
            <a:r>
              <a:rPr lang="cs-CZ" altLang="cs-CZ" sz="2000" b="1" i="1" dirty="0" err="1">
                <a:solidFill>
                  <a:srgbClr val="00B0F0"/>
                </a:solidFill>
              </a:rPr>
              <a:t>stellen</a:t>
            </a:r>
            <a:endParaRPr lang="cs-CZ" altLang="cs-CZ" sz="2000" b="1" i="1" dirty="0">
              <a:solidFill>
                <a:srgbClr val="00B0F0"/>
              </a:solidFill>
            </a:endParaRPr>
          </a:p>
          <a:p>
            <a:endParaRPr lang="cs-CZ" dirty="0"/>
          </a:p>
        </p:txBody>
      </p:sp>
    </p:spTree>
    <p:extLst>
      <p:ext uri="{BB962C8B-B14F-4D97-AF65-F5344CB8AC3E}">
        <p14:creationId xmlns:p14="http://schemas.microsoft.com/office/powerpoint/2010/main" val="189331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DAC343-FD6C-416E-A550-10C967EC618B}"/>
              </a:ext>
            </a:extLst>
          </p:cNvPr>
          <p:cNvSpPr>
            <a:spLocks noGrp="1"/>
          </p:cNvSpPr>
          <p:nvPr>
            <p:ph type="title"/>
          </p:nvPr>
        </p:nvSpPr>
        <p:spPr/>
        <p:txBody>
          <a:bodyPr/>
          <a:lstStyle/>
          <a:p>
            <a:r>
              <a:rPr lang="cs-CZ" altLang="cs-CZ" b="1" dirty="0" err="1"/>
              <a:t>Werde</a:t>
            </a:r>
            <a:r>
              <a:rPr lang="cs-CZ" altLang="cs-CZ" b="1" dirty="0"/>
              <a:t> </a:t>
            </a:r>
            <a:r>
              <a:rPr lang="cs-CZ" altLang="cs-CZ" b="1" dirty="0" err="1"/>
              <a:t>Mitglied</a:t>
            </a:r>
            <a:r>
              <a:rPr lang="cs-CZ" altLang="cs-CZ" b="1" dirty="0"/>
              <a:t>…</a:t>
            </a:r>
            <a:endParaRPr lang="cs-CZ" dirty="0"/>
          </a:p>
        </p:txBody>
      </p:sp>
      <p:sp>
        <p:nvSpPr>
          <p:cNvPr id="3" name="Zástupný obsah 2">
            <a:extLst>
              <a:ext uri="{FF2B5EF4-FFF2-40B4-BE49-F238E27FC236}">
                <a16:creationId xmlns:a16="http://schemas.microsoft.com/office/drawing/2014/main" id="{8081E96C-6244-496C-968F-D38DF5ED5C64}"/>
              </a:ext>
            </a:extLst>
          </p:cNvPr>
          <p:cNvSpPr>
            <a:spLocks noGrp="1"/>
          </p:cNvSpPr>
          <p:nvPr>
            <p:ph idx="1"/>
          </p:nvPr>
        </p:nvSpPr>
        <p:spPr/>
        <p:txBody>
          <a:bodyPr>
            <a:normAutofit fontScale="77500" lnSpcReduction="20000"/>
          </a:bodyPr>
          <a:lstStyle/>
          <a:p>
            <a:r>
              <a:rPr lang="cs-CZ" altLang="cs-CZ" sz="2000" b="1" dirty="0" err="1">
                <a:solidFill>
                  <a:srgbClr val="FF0000"/>
                </a:solidFill>
              </a:rPr>
              <a:t>Situ</a:t>
            </a:r>
            <a:r>
              <a:rPr lang="de-DE" altLang="cs-CZ" sz="2000" b="1" dirty="0">
                <a:solidFill>
                  <a:srgbClr val="FF0000"/>
                </a:solidFill>
              </a:rPr>
              <a:t>a</a:t>
            </a:r>
            <a:r>
              <a:rPr lang="cs-CZ" altLang="cs-CZ" sz="2000" b="1" dirty="0" err="1">
                <a:solidFill>
                  <a:srgbClr val="FF0000"/>
                </a:solidFill>
              </a:rPr>
              <a:t>tionalit</a:t>
            </a:r>
            <a:r>
              <a:rPr lang="de-DE" altLang="cs-CZ" sz="2000" b="1" dirty="0" err="1">
                <a:solidFill>
                  <a:srgbClr val="FF0000"/>
                </a:solidFill>
              </a:rPr>
              <a:t>ät</a:t>
            </a:r>
            <a:r>
              <a:rPr lang="de-DE" altLang="cs-CZ" sz="2000" b="1" dirty="0">
                <a:solidFill>
                  <a:srgbClr val="FF0000"/>
                </a:solidFill>
              </a:rPr>
              <a:t>: </a:t>
            </a:r>
          </a:p>
          <a:p>
            <a:r>
              <a:rPr lang="de-DE" altLang="cs-CZ" sz="2000" b="1" dirty="0"/>
              <a:t>Aushang der St. Sebastianus Schützengesellschaft</a:t>
            </a:r>
          </a:p>
          <a:p>
            <a:r>
              <a:rPr lang="de-DE" altLang="cs-CZ" sz="2000" b="1" dirty="0">
                <a:solidFill>
                  <a:srgbClr val="FF0000"/>
                </a:solidFill>
              </a:rPr>
              <a:t>Intentionalität: </a:t>
            </a:r>
          </a:p>
          <a:p>
            <a:r>
              <a:rPr lang="de-DE" altLang="cs-CZ" sz="2000" b="1" dirty="0"/>
              <a:t>Absicht, neue Mitglieder zu gewinnen</a:t>
            </a:r>
          </a:p>
          <a:p>
            <a:r>
              <a:rPr lang="de-DE" altLang="cs-CZ" sz="2000" b="1" dirty="0">
                <a:solidFill>
                  <a:srgbClr val="FF0000"/>
                </a:solidFill>
              </a:rPr>
              <a:t>Akzeptabilität</a:t>
            </a:r>
          </a:p>
          <a:p>
            <a:r>
              <a:rPr lang="de-DE" altLang="cs-CZ" sz="2000" b="1" dirty="0" err="1">
                <a:solidFill>
                  <a:srgbClr val="FF0000"/>
                </a:solidFill>
              </a:rPr>
              <a:t>Informativität</a:t>
            </a:r>
            <a:endParaRPr lang="de-DE" altLang="cs-CZ" sz="2000" b="1" dirty="0">
              <a:solidFill>
                <a:srgbClr val="FF0000"/>
              </a:solidFill>
            </a:endParaRPr>
          </a:p>
          <a:p>
            <a:r>
              <a:rPr lang="de-DE" altLang="cs-CZ" sz="2000" b="1" dirty="0">
                <a:solidFill>
                  <a:srgbClr val="FF0000"/>
                </a:solidFill>
              </a:rPr>
              <a:t>Intertextualität:</a:t>
            </a:r>
          </a:p>
          <a:p>
            <a:r>
              <a:rPr lang="de-DE" altLang="cs-CZ" sz="2000" b="1" dirty="0"/>
              <a:t>Textmuster Anzeige, kurze Sätze</a:t>
            </a:r>
          </a:p>
          <a:p>
            <a:r>
              <a:rPr lang="de-DE" altLang="cs-CZ" sz="2000" b="1" dirty="0">
                <a:solidFill>
                  <a:srgbClr val="FF0000"/>
                </a:solidFill>
              </a:rPr>
              <a:t>Kohärenz:</a:t>
            </a:r>
          </a:p>
          <a:p>
            <a:r>
              <a:rPr lang="de-DE" altLang="cs-CZ" sz="2000" b="1" dirty="0"/>
              <a:t>Dreierstruktur, Klimax</a:t>
            </a:r>
          </a:p>
          <a:p>
            <a:r>
              <a:rPr lang="de-DE" altLang="cs-CZ" sz="2000" b="1" dirty="0">
                <a:solidFill>
                  <a:srgbClr val="FF0000"/>
                </a:solidFill>
              </a:rPr>
              <a:t>Kohäsion:</a:t>
            </a:r>
          </a:p>
          <a:p>
            <a:r>
              <a:rPr lang="de-DE" altLang="cs-CZ" sz="2000" b="1" dirty="0"/>
              <a:t>Imperativformen</a:t>
            </a:r>
          </a:p>
          <a:p>
            <a:r>
              <a:rPr lang="de-DE" altLang="cs-CZ" sz="2000" b="1" dirty="0"/>
              <a:t>!!! Komischer Effekt: Doppelsinn des Verbes </a:t>
            </a:r>
            <a:r>
              <a:rPr lang="de-DE" altLang="cs-CZ" sz="2000" b="1" dirty="0">
                <a:solidFill>
                  <a:srgbClr val="0070C0"/>
                </a:solidFill>
              </a:rPr>
              <a:t>treffen – begegnen, erschießen</a:t>
            </a:r>
          </a:p>
          <a:p>
            <a:endParaRPr lang="cs-CZ" dirty="0"/>
          </a:p>
        </p:txBody>
      </p:sp>
    </p:spTree>
    <p:extLst>
      <p:ext uri="{BB962C8B-B14F-4D97-AF65-F5344CB8AC3E}">
        <p14:creationId xmlns:p14="http://schemas.microsoft.com/office/powerpoint/2010/main" val="1519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1F5B8F-C641-4C1F-9187-D145486852CB}"/>
              </a:ext>
            </a:extLst>
          </p:cNvPr>
          <p:cNvSpPr>
            <a:spLocks noGrp="1"/>
          </p:cNvSpPr>
          <p:nvPr>
            <p:ph type="title"/>
          </p:nvPr>
        </p:nvSpPr>
        <p:spPr/>
        <p:txBody>
          <a:bodyPr/>
          <a:lstStyle/>
          <a:p>
            <a:r>
              <a:rPr lang="en-US" altLang="cs-CZ" sz="4400" b="1" dirty="0">
                <a:solidFill>
                  <a:srgbClr val="FF0000"/>
                </a:solidFill>
              </a:rPr>
              <a:t>1.</a:t>
            </a:r>
            <a:r>
              <a:rPr lang="cs-CZ" altLang="cs-CZ" sz="4400" b="1" dirty="0">
                <a:solidFill>
                  <a:srgbClr val="FF0000"/>
                </a:solidFill>
              </a:rPr>
              <a:t> </a:t>
            </a:r>
            <a:r>
              <a:rPr lang="cs-CZ" altLang="cs-CZ" sz="4400" b="1" dirty="0" err="1">
                <a:solidFill>
                  <a:srgbClr val="FF0000"/>
                </a:solidFill>
              </a:rPr>
              <a:t>Kommunikationsbereich</a:t>
            </a:r>
            <a:r>
              <a:rPr lang="cs-CZ" altLang="cs-CZ" sz="4400" b="1" dirty="0">
                <a:solidFill>
                  <a:srgbClr val="FF0000"/>
                </a:solidFill>
              </a:rPr>
              <a:t> </a:t>
            </a:r>
            <a:r>
              <a:rPr lang="cs-CZ" altLang="cs-CZ" sz="4400" b="1" dirty="0" err="1">
                <a:solidFill>
                  <a:srgbClr val="FF0000"/>
                </a:solidFill>
              </a:rPr>
              <a:t>Alltag</a:t>
            </a:r>
            <a:r>
              <a:rPr lang="cs-CZ" altLang="cs-CZ" sz="4400" b="1" dirty="0">
                <a:solidFill>
                  <a:srgbClr val="FF0000"/>
                </a:solidFill>
              </a:rPr>
              <a:t> </a:t>
            </a:r>
            <a:r>
              <a:rPr lang="cs-CZ" altLang="cs-CZ" sz="4400" b="1" dirty="0" err="1">
                <a:solidFill>
                  <a:srgbClr val="FF0000"/>
                </a:solidFill>
              </a:rPr>
              <a:t>und</a:t>
            </a:r>
            <a:r>
              <a:rPr lang="cs-CZ" altLang="cs-CZ" sz="4400" b="1" dirty="0">
                <a:solidFill>
                  <a:srgbClr val="FF0000"/>
                </a:solidFill>
              </a:rPr>
              <a:t> </a:t>
            </a:r>
            <a:r>
              <a:rPr lang="cs-CZ" altLang="cs-CZ" sz="4400" b="1" dirty="0" err="1">
                <a:solidFill>
                  <a:srgbClr val="FF0000"/>
                </a:solidFill>
              </a:rPr>
              <a:t>seine</a:t>
            </a:r>
            <a:r>
              <a:rPr lang="cs-CZ" altLang="cs-CZ" sz="4400" b="1" dirty="0">
                <a:solidFill>
                  <a:srgbClr val="FF0000"/>
                </a:solidFill>
              </a:rPr>
              <a:t> </a:t>
            </a:r>
            <a:r>
              <a:rPr lang="cs-CZ" altLang="cs-CZ" sz="4400" b="1" dirty="0" err="1">
                <a:solidFill>
                  <a:srgbClr val="FF0000"/>
                </a:solidFill>
              </a:rPr>
              <a:t>Textsorten</a:t>
            </a:r>
            <a:r>
              <a:rPr lang="cs-CZ" altLang="cs-CZ" sz="4400" b="1" dirty="0">
                <a:solidFill>
                  <a:srgbClr val="FF0000"/>
                </a:solidFill>
              </a:rPr>
              <a:t>:</a:t>
            </a:r>
            <a:endParaRPr lang="cs-CZ" dirty="0"/>
          </a:p>
        </p:txBody>
      </p:sp>
      <p:sp>
        <p:nvSpPr>
          <p:cNvPr id="3" name="Zástupný obsah 2">
            <a:extLst>
              <a:ext uri="{FF2B5EF4-FFF2-40B4-BE49-F238E27FC236}">
                <a16:creationId xmlns:a16="http://schemas.microsoft.com/office/drawing/2014/main" id="{07DECD05-D2F4-49FB-9958-12CB707D1F4F}"/>
              </a:ext>
            </a:extLst>
          </p:cNvPr>
          <p:cNvSpPr>
            <a:spLocks noGrp="1"/>
          </p:cNvSpPr>
          <p:nvPr>
            <p:ph idx="1"/>
          </p:nvPr>
        </p:nvSpPr>
        <p:spPr/>
        <p:txBody>
          <a:bodyPr/>
          <a:lstStyle/>
          <a:p>
            <a:pPr>
              <a:buFontTx/>
              <a:buNone/>
            </a:pPr>
            <a:r>
              <a:rPr lang="cs-CZ" altLang="cs-CZ" sz="2800" b="1" dirty="0" err="1">
                <a:solidFill>
                  <a:srgbClr val="FF0000"/>
                </a:solidFill>
              </a:rPr>
              <a:t>Charakteristische</a:t>
            </a:r>
            <a:r>
              <a:rPr lang="cs-CZ" altLang="cs-CZ" sz="2800" b="1" dirty="0">
                <a:solidFill>
                  <a:srgbClr val="FF0000"/>
                </a:solidFill>
              </a:rPr>
              <a:t> </a:t>
            </a:r>
            <a:r>
              <a:rPr lang="cs-CZ" altLang="cs-CZ" sz="2800" b="1" dirty="0" err="1">
                <a:solidFill>
                  <a:srgbClr val="FF0000"/>
                </a:solidFill>
              </a:rPr>
              <a:t>textuelle</a:t>
            </a:r>
            <a:r>
              <a:rPr lang="cs-CZ" altLang="cs-CZ" sz="2800" b="1" dirty="0">
                <a:solidFill>
                  <a:srgbClr val="FF0000"/>
                </a:solidFill>
              </a:rPr>
              <a:t> </a:t>
            </a:r>
            <a:r>
              <a:rPr lang="cs-CZ" altLang="cs-CZ" sz="2800" b="1" dirty="0" err="1">
                <a:solidFill>
                  <a:srgbClr val="FF0000"/>
                </a:solidFill>
              </a:rPr>
              <a:t>Merkmale</a:t>
            </a:r>
            <a:r>
              <a:rPr lang="cs-CZ" altLang="cs-CZ" sz="2800" b="1" dirty="0">
                <a:solidFill>
                  <a:srgbClr val="FF0000"/>
                </a:solidFill>
              </a:rPr>
              <a:t>: </a:t>
            </a:r>
            <a:endParaRPr lang="de-DE" altLang="cs-CZ" sz="2800" b="1" dirty="0">
              <a:solidFill>
                <a:srgbClr val="FF0000"/>
              </a:solidFill>
            </a:endParaRPr>
          </a:p>
          <a:p>
            <a:r>
              <a:rPr lang="cs-CZ" altLang="cs-CZ" sz="2400" b="1" dirty="0" err="1"/>
              <a:t>Spontaneität</a:t>
            </a:r>
            <a:endParaRPr lang="cs-CZ" altLang="cs-CZ" sz="2400" b="1" dirty="0"/>
          </a:p>
          <a:p>
            <a:r>
              <a:rPr lang="cs-CZ" altLang="cs-CZ" sz="2400" b="1" dirty="0" err="1"/>
              <a:t>Situationalität</a:t>
            </a:r>
            <a:r>
              <a:rPr lang="cs-CZ" altLang="cs-CZ" sz="2400" b="1" dirty="0"/>
              <a:t> </a:t>
            </a:r>
          </a:p>
          <a:p>
            <a:r>
              <a:rPr lang="cs-CZ" altLang="cs-CZ" sz="2400" b="1" dirty="0" err="1"/>
              <a:t>Intentionalität</a:t>
            </a:r>
            <a:r>
              <a:rPr lang="cs-CZ" altLang="cs-CZ" sz="2400" b="1" dirty="0"/>
              <a:t> (</a:t>
            </a:r>
            <a:r>
              <a:rPr lang="cs-CZ" altLang="cs-CZ" sz="2400" b="1" dirty="0" err="1"/>
              <a:t>Absicht</a:t>
            </a:r>
            <a:r>
              <a:rPr lang="cs-CZ" altLang="cs-CZ" sz="2400" b="1" dirty="0"/>
              <a:t> des  </a:t>
            </a:r>
            <a:r>
              <a:rPr lang="cs-CZ" altLang="cs-CZ" sz="2400" b="1" dirty="0" err="1"/>
              <a:t>Textproduzenten</a:t>
            </a:r>
            <a:r>
              <a:rPr lang="cs-CZ" altLang="cs-CZ" sz="2400" b="1" dirty="0"/>
              <a:t>, </a:t>
            </a:r>
            <a:r>
              <a:rPr lang="cs-CZ" altLang="cs-CZ" sz="2400" b="1" dirty="0" err="1"/>
              <a:t>einen</a:t>
            </a:r>
            <a:r>
              <a:rPr lang="cs-CZ" altLang="cs-CZ" sz="2400" b="1" dirty="0"/>
              <a:t> </a:t>
            </a:r>
            <a:r>
              <a:rPr lang="cs-CZ" altLang="cs-CZ" sz="2400" b="1" dirty="0" err="1"/>
              <a:t>kohäsiven</a:t>
            </a:r>
            <a:r>
              <a:rPr lang="cs-CZ" altLang="cs-CZ" sz="2400" b="1" dirty="0"/>
              <a:t> </a:t>
            </a:r>
            <a:r>
              <a:rPr lang="cs-CZ" altLang="cs-CZ" sz="2400" b="1" dirty="0" err="1"/>
              <a:t>und</a:t>
            </a:r>
            <a:r>
              <a:rPr lang="cs-CZ" altLang="cs-CZ" sz="2400" b="1" dirty="0"/>
              <a:t> </a:t>
            </a:r>
            <a:r>
              <a:rPr lang="cs-CZ" altLang="cs-CZ" sz="2400" b="1" dirty="0" err="1"/>
              <a:t>kohärenten</a:t>
            </a:r>
            <a:r>
              <a:rPr lang="cs-CZ" altLang="cs-CZ" sz="2400" b="1" dirty="0"/>
              <a:t> Text </a:t>
            </a:r>
            <a:r>
              <a:rPr lang="cs-CZ" altLang="cs-CZ" sz="2400" b="1" dirty="0" err="1"/>
              <a:t>zu</a:t>
            </a:r>
            <a:r>
              <a:rPr lang="cs-CZ" altLang="cs-CZ" sz="2400" b="1" dirty="0"/>
              <a:t> </a:t>
            </a:r>
            <a:r>
              <a:rPr lang="cs-CZ" altLang="cs-CZ" sz="2400" b="1" dirty="0" err="1"/>
              <a:t>bilden</a:t>
            </a:r>
            <a:r>
              <a:rPr lang="cs-CZ" altLang="cs-CZ" sz="2400" b="1" dirty="0"/>
              <a:t>)</a:t>
            </a:r>
            <a:endParaRPr lang="de-DE" altLang="cs-CZ" sz="2400" b="1" dirty="0"/>
          </a:p>
          <a:p>
            <a:r>
              <a:rPr lang="cs-CZ" altLang="cs-CZ" sz="2400" b="1" dirty="0" err="1"/>
              <a:t>Intertextualität</a:t>
            </a:r>
            <a:r>
              <a:rPr lang="cs-CZ" altLang="cs-CZ" sz="2400" b="1" dirty="0"/>
              <a:t> (</a:t>
            </a:r>
            <a:r>
              <a:rPr lang="cs-CZ" altLang="cs-CZ" sz="2400" b="1" dirty="0" err="1"/>
              <a:t>Medien</a:t>
            </a:r>
            <a:r>
              <a:rPr lang="cs-CZ" altLang="cs-CZ" sz="2400" b="1" dirty="0"/>
              <a:t>,  </a:t>
            </a:r>
            <a:r>
              <a:rPr lang="cs-CZ" altLang="cs-CZ" sz="2400" b="1" dirty="0" err="1"/>
              <a:t>Belletristik</a:t>
            </a:r>
            <a:r>
              <a:rPr lang="cs-CZ" altLang="cs-CZ" sz="2400" b="1" dirty="0"/>
              <a:t>)</a:t>
            </a:r>
          </a:p>
          <a:p>
            <a:endParaRPr lang="cs-CZ" dirty="0"/>
          </a:p>
        </p:txBody>
      </p:sp>
    </p:spTree>
    <p:extLst>
      <p:ext uri="{BB962C8B-B14F-4D97-AF65-F5344CB8AC3E}">
        <p14:creationId xmlns:p14="http://schemas.microsoft.com/office/powerpoint/2010/main" val="414028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447E47-FEB9-4B1C-9898-0C577CE438DE}"/>
              </a:ext>
            </a:extLst>
          </p:cNvPr>
          <p:cNvSpPr>
            <a:spLocks noGrp="1"/>
          </p:cNvSpPr>
          <p:nvPr>
            <p:ph type="title"/>
          </p:nvPr>
        </p:nvSpPr>
        <p:spPr/>
        <p:txBody>
          <a:bodyPr/>
          <a:lstStyle/>
          <a:p>
            <a:r>
              <a:rPr lang="cs-CZ" altLang="cs-CZ" sz="4400" b="1" dirty="0">
                <a:solidFill>
                  <a:srgbClr val="FF0000"/>
                </a:solidFill>
              </a:rPr>
              <a:t>1. </a:t>
            </a:r>
            <a:r>
              <a:rPr lang="cs-CZ" altLang="cs-CZ" sz="4400" b="1" dirty="0" err="1">
                <a:solidFill>
                  <a:srgbClr val="FF0000"/>
                </a:solidFill>
              </a:rPr>
              <a:t>Kommunikationsbereich</a:t>
            </a:r>
            <a:r>
              <a:rPr lang="cs-CZ" altLang="cs-CZ" sz="4400" b="1" dirty="0">
                <a:solidFill>
                  <a:srgbClr val="FF0000"/>
                </a:solidFill>
              </a:rPr>
              <a:t> </a:t>
            </a:r>
            <a:r>
              <a:rPr lang="cs-CZ" altLang="cs-CZ" sz="4400" b="1" dirty="0" err="1">
                <a:solidFill>
                  <a:srgbClr val="FF0000"/>
                </a:solidFill>
              </a:rPr>
              <a:t>Alltag</a:t>
            </a:r>
            <a:r>
              <a:rPr lang="cs-CZ" altLang="cs-CZ" sz="4400" b="1" dirty="0">
                <a:solidFill>
                  <a:srgbClr val="FF0000"/>
                </a:solidFill>
              </a:rPr>
              <a:t> </a:t>
            </a:r>
            <a:r>
              <a:rPr lang="cs-CZ" altLang="cs-CZ" sz="4400" b="1" dirty="0" err="1">
                <a:solidFill>
                  <a:srgbClr val="FF0000"/>
                </a:solidFill>
              </a:rPr>
              <a:t>und</a:t>
            </a:r>
            <a:r>
              <a:rPr lang="cs-CZ" altLang="cs-CZ" sz="4400" b="1" dirty="0">
                <a:solidFill>
                  <a:srgbClr val="FF0000"/>
                </a:solidFill>
              </a:rPr>
              <a:t> </a:t>
            </a:r>
            <a:r>
              <a:rPr lang="cs-CZ" altLang="cs-CZ" sz="4400" b="1" dirty="0" err="1">
                <a:solidFill>
                  <a:srgbClr val="FF0000"/>
                </a:solidFill>
              </a:rPr>
              <a:t>seine</a:t>
            </a:r>
            <a:r>
              <a:rPr lang="cs-CZ" altLang="cs-CZ" sz="4400" b="1" dirty="0">
                <a:solidFill>
                  <a:srgbClr val="FF0000"/>
                </a:solidFill>
              </a:rPr>
              <a:t> </a:t>
            </a:r>
            <a:r>
              <a:rPr lang="cs-CZ" altLang="cs-CZ" sz="4400" b="1" dirty="0" err="1">
                <a:solidFill>
                  <a:srgbClr val="FF0000"/>
                </a:solidFill>
              </a:rPr>
              <a:t>Textsorten</a:t>
            </a:r>
            <a:r>
              <a:rPr lang="cs-CZ" altLang="cs-CZ" sz="4400" b="1" dirty="0">
                <a:solidFill>
                  <a:srgbClr val="FF0000"/>
                </a:solidFill>
              </a:rPr>
              <a:t>:</a:t>
            </a:r>
            <a:endParaRPr lang="cs-CZ" dirty="0"/>
          </a:p>
        </p:txBody>
      </p:sp>
      <p:sp>
        <p:nvSpPr>
          <p:cNvPr id="3" name="Zástupný obsah 2">
            <a:extLst>
              <a:ext uri="{FF2B5EF4-FFF2-40B4-BE49-F238E27FC236}">
                <a16:creationId xmlns:a16="http://schemas.microsoft.com/office/drawing/2014/main" id="{447D752F-630C-4610-82AE-7FFACC3ECDCC}"/>
              </a:ext>
            </a:extLst>
          </p:cNvPr>
          <p:cNvSpPr>
            <a:spLocks noGrp="1"/>
          </p:cNvSpPr>
          <p:nvPr>
            <p:ph idx="1"/>
          </p:nvPr>
        </p:nvSpPr>
        <p:spPr/>
        <p:txBody>
          <a:bodyPr>
            <a:normAutofit lnSpcReduction="10000"/>
          </a:bodyPr>
          <a:lstStyle/>
          <a:p>
            <a:r>
              <a:rPr lang="cs-CZ" altLang="cs-CZ" b="1" dirty="0" err="1">
                <a:solidFill>
                  <a:srgbClr val="0070C0"/>
                </a:solidFill>
              </a:rPr>
              <a:t>Situationen</a:t>
            </a:r>
            <a:r>
              <a:rPr lang="cs-CZ" altLang="cs-CZ" b="1" dirty="0"/>
              <a:t>: </a:t>
            </a:r>
            <a:r>
              <a:rPr lang="cs-CZ" altLang="cs-CZ" b="1" dirty="0" err="1"/>
              <a:t>Familie</a:t>
            </a:r>
            <a:r>
              <a:rPr lang="cs-CZ" altLang="cs-CZ" b="1" dirty="0"/>
              <a:t>, </a:t>
            </a:r>
            <a:r>
              <a:rPr lang="cs-CZ" altLang="cs-CZ" b="1" dirty="0" err="1"/>
              <a:t>Freundeskreis</a:t>
            </a:r>
            <a:r>
              <a:rPr lang="cs-CZ" altLang="cs-CZ" b="1" dirty="0"/>
              <a:t>, </a:t>
            </a:r>
            <a:r>
              <a:rPr lang="cs-CZ" altLang="cs-CZ" b="1" dirty="0" err="1"/>
              <a:t>Arbeitsplatz</a:t>
            </a:r>
            <a:r>
              <a:rPr lang="cs-CZ" altLang="cs-CZ" b="1" dirty="0"/>
              <a:t>, </a:t>
            </a:r>
            <a:r>
              <a:rPr lang="de-DE" altLang="cs-CZ" b="1" dirty="0"/>
              <a:t>„lockere“</a:t>
            </a:r>
            <a:r>
              <a:rPr lang="cs-CZ" altLang="cs-CZ" b="1" dirty="0"/>
              <a:t> </a:t>
            </a:r>
            <a:r>
              <a:rPr lang="cs-CZ" altLang="cs-CZ" b="1" dirty="0" err="1"/>
              <a:t>öffentliche</a:t>
            </a:r>
            <a:r>
              <a:rPr lang="cs-CZ" altLang="cs-CZ" b="1" dirty="0"/>
              <a:t> </a:t>
            </a:r>
            <a:r>
              <a:rPr lang="cs-CZ" altLang="cs-CZ" b="1" dirty="0" err="1"/>
              <a:t>Situationen</a:t>
            </a:r>
            <a:r>
              <a:rPr lang="cs-CZ" altLang="cs-CZ" b="1" dirty="0"/>
              <a:t>: </a:t>
            </a:r>
            <a:r>
              <a:rPr lang="cs-CZ" altLang="cs-CZ" b="1" dirty="0" err="1"/>
              <a:t>Einkauf</a:t>
            </a:r>
            <a:r>
              <a:rPr lang="de-DE" altLang="cs-CZ" b="1" dirty="0"/>
              <a:t>en</a:t>
            </a:r>
            <a:r>
              <a:rPr lang="cs-CZ" altLang="cs-CZ" b="1" dirty="0"/>
              <a:t>,  </a:t>
            </a:r>
            <a:r>
              <a:rPr lang="cs-CZ" altLang="cs-CZ" b="1" dirty="0" err="1"/>
              <a:t>Dienstleistungen</a:t>
            </a:r>
            <a:r>
              <a:rPr lang="cs-CZ" altLang="cs-CZ" b="1" dirty="0"/>
              <a:t>,            „</a:t>
            </a:r>
            <a:r>
              <a:rPr lang="cs-CZ" altLang="cs-CZ" b="1" dirty="0" err="1"/>
              <a:t>gesellige</a:t>
            </a:r>
            <a:r>
              <a:rPr lang="cs-CZ" altLang="cs-CZ" b="1" dirty="0"/>
              <a:t>"  </a:t>
            </a:r>
            <a:r>
              <a:rPr lang="cs-CZ" altLang="cs-CZ" b="1" dirty="0" err="1"/>
              <a:t>Veranstaltungen</a:t>
            </a:r>
            <a:endParaRPr lang="de-DE" altLang="cs-CZ" b="1" dirty="0"/>
          </a:p>
          <a:p>
            <a:r>
              <a:rPr lang="cs-CZ" altLang="cs-CZ" b="1" dirty="0" err="1"/>
              <a:t>auch</a:t>
            </a:r>
            <a:r>
              <a:rPr lang="cs-CZ" altLang="cs-CZ" b="1" dirty="0"/>
              <a:t> in </a:t>
            </a:r>
            <a:r>
              <a:rPr lang="cs-CZ" altLang="cs-CZ" b="1" dirty="0" err="1"/>
              <a:t>elektronischen</a:t>
            </a:r>
            <a:r>
              <a:rPr lang="cs-CZ" altLang="cs-CZ" b="1" dirty="0"/>
              <a:t> </a:t>
            </a:r>
            <a:r>
              <a:rPr lang="cs-CZ" altLang="cs-CZ" b="1" dirty="0" err="1"/>
              <a:t>Medien</a:t>
            </a:r>
            <a:r>
              <a:rPr lang="cs-CZ" altLang="cs-CZ" b="1" dirty="0"/>
              <a:t>  (</a:t>
            </a:r>
            <a:r>
              <a:rPr lang="cs-CZ" altLang="cs-CZ" b="1" dirty="0" err="1"/>
              <a:t>talkshows</a:t>
            </a:r>
            <a:r>
              <a:rPr lang="cs-CZ" altLang="cs-CZ" b="1" dirty="0"/>
              <a:t>, </a:t>
            </a:r>
            <a:r>
              <a:rPr lang="cs-CZ" altLang="cs-CZ" b="1" dirty="0" err="1"/>
              <a:t>Interviews</a:t>
            </a:r>
            <a:r>
              <a:rPr lang="cs-CZ" altLang="cs-CZ" b="1" dirty="0"/>
              <a:t>, </a:t>
            </a:r>
            <a:r>
              <a:rPr lang="cs-CZ" altLang="cs-CZ" b="1" dirty="0" err="1"/>
              <a:t>Debatten</a:t>
            </a:r>
            <a:r>
              <a:rPr lang="cs-CZ" altLang="cs-CZ" b="1" dirty="0"/>
              <a:t>)</a:t>
            </a:r>
            <a:endParaRPr lang="de-DE" altLang="cs-CZ" b="1" dirty="0"/>
          </a:p>
          <a:p>
            <a:r>
              <a:rPr lang="cs-CZ" altLang="cs-CZ" b="1" dirty="0" err="1"/>
              <a:t>literarische</a:t>
            </a:r>
            <a:r>
              <a:rPr lang="cs-CZ" altLang="cs-CZ" b="1" dirty="0"/>
              <a:t> </a:t>
            </a:r>
            <a:r>
              <a:rPr lang="cs-CZ" altLang="cs-CZ" b="1" dirty="0" err="1"/>
              <a:t>Dialoge</a:t>
            </a:r>
            <a:r>
              <a:rPr lang="cs-CZ" altLang="cs-CZ" b="1" dirty="0"/>
              <a:t> (Epik,  Dramatik)</a:t>
            </a:r>
            <a:endParaRPr lang="en-US" altLang="cs-CZ" b="1" dirty="0"/>
          </a:p>
          <a:p>
            <a:r>
              <a:rPr lang="en-US" altLang="cs-CZ" b="1" dirty="0"/>
              <a:t>Internet: E</a:t>
            </a:r>
            <a:r>
              <a:rPr lang="cs-CZ" altLang="cs-CZ" b="1" dirty="0"/>
              <a:t>-mail, blog, chat, </a:t>
            </a:r>
            <a:r>
              <a:rPr lang="de-DE" altLang="cs-CZ" b="1" dirty="0"/>
              <a:t>t</a:t>
            </a:r>
            <a:r>
              <a:rPr lang="cs-CZ" altLang="cs-CZ" b="1" dirty="0" err="1"/>
              <a:t>witte</a:t>
            </a:r>
            <a:r>
              <a:rPr lang="de-DE" altLang="cs-CZ" b="1" dirty="0"/>
              <a:t>r, </a:t>
            </a:r>
            <a:r>
              <a:rPr lang="de-DE" altLang="cs-CZ" b="1" dirty="0" err="1"/>
              <a:t>facebook</a:t>
            </a:r>
            <a:r>
              <a:rPr lang="de-DE" altLang="cs-CZ" b="1" dirty="0"/>
              <a:t>, </a:t>
            </a:r>
            <a:r>
              <a:rPr lang="de-DE" altLang="cs-CZ" b="1" dirty="0" err="1"/>
              <a:t>instagram</a:t>
            </a:r>
            <a:r>
              <a:rPr lang="de-DE" altLang="cs-CZ" b="1" dirty="0"/>
              <a:t> – soziales Netzwerk, Internetforen…, smart </a:t>
            </a:r>
            <a:r>
              <a:rPr lang="de-DE" altLang="cs-CZ" b="1" dirty="0" err="1"/>
              <a:t>phone</a:t>
            </a:r>
            <a:r>
              <a:rPr lang="de-DE" altLang="cs-CZ" b="1" dirty="0"/>
              <a:t>: </a:t>
            </a:r>
            <a:r>
              <a:rPr lang="de-DE" altLang="cs-CZ" b="1" dirty="0" err="1"/>
              <a:t>sms</a:t>
            </a:r>
            <a:endParaRPr lang="cs-CZ" altLang="cs-CZ" b="1" dirty="0"/>
          </a:p>
          <a:p>
            <a:r>
              <a:rPr lang="cs-CZ" altLang="cs-CZ" b="1" dirty="0"/>
              <a:t> </a:t>
            </a:r>
            <a:r>
              <a:rPr lang="cs-CZ" altLang="cs-CZ" b="1" dirty="0" err="1">
                <a:solidFill>
                  <a:srgbClr val="FF0000"/>
                </a:solidFill>
              </a:rPr>
              <a:t>Charakteristische</a:t>
            </a:r>
            <a:r>
              <a:rPr lang="cs-CZ" altLang="cs-CZ" b="1" dirty="0">
                <a:solidFill>
                  <a:srgbClr val="FF0000"/>
                </a:solidFill>
              </a:rPr>
              <a:t> </a:t>
            </a:r>
            <a:r>
              <a:rPr lang="cs-CZ" altLang="cs-CZ" b="1" dirty="0" err="1">
                <a:solidFill>
                  <a:srgbClr val="FF0000"/>
                </a:solidFill>
              </a:rPr>
              <a:t>stilistische</a:t>
            </a:r>
            <a:r>
              <a:rPr lang="cs-CZ" altLang="cs-CZ" b="1" dirty="0">
                <a:solidFill>
                  <a:srgbClr val="FF0000"/>
                </a:solidFill>
              </a:rPr>
              <a:t> </a:t>
            </a:r>
            <a:r>
              <a:rPr lang="cs-CZ" altLang="cs-CZ" b="1" dirty="0" err="1">
                <a:solidFill>
                  <a:srgbClr val="FF0000"/>
                </a:solidFill>
              </a:rPr>
              <a:t>Merkmale</a:t>
            </a:r>
            <a:r>
              <a:rPr lang="cs-CZ" altLang="cs-CZ" b="1" dirty="0"/>
              <a:t>: (</a:t>
            </a:r>
            <a:r>
              <a:rPr lang="cs-CZ" altLang="cs-CZ" b="1" dirty="0" err="1"/>
              <a:t>Stilzüge</a:t>
            </a:r>
            <a:r>
              <a:rPr lang="cs-CZ" altLang="cs-CZ" b="1" dirty="0"/>
              <a:t>)</a:t>
            </a:r>
          </a:p>
          <a:p>
            <a:r>
              <a:rPr lang="cs-CZ" altLang="cs-CZ" b="1" dirty="0" err="1"/>
              <a:t>Ungezwungenheit</a:t>
            </a:r>
            <a:r>
              <a:rPr lang="cs-CZ" altLang="cs-CZ" b="1" dirty="0"/>
              <a:t> </a:t>
            </a:r>
          </a:p>
          <a:p>
            <a:r>
              <a:rPr lang="cs-CZ" altLang="cs-CZ" b="1" dirty="0" err="1"/>
              <a:t>Lockerheit</a:t>
            </a:r>
            <a:r>
              <a:rPr lang="cs-CZ" altLang="cs-CZ" b="1" dirty="0"/>
              <a:t> </a:t>
            </a:r>
          </a:p>
          <a:p>
            <a:r>
              <a:rPr lang="cs-CZ" altLang="cs-CZ" b="1" dirty="0" err="1"/>
              <a:t>Emotionalität</a:t>
            </a:r>
            <a:r>
              <a:rPr lang="cs-CZ" altLang="cs-CZ" b="1" dirty="0"/>
              <a:t> </a:t>
            </a:r>
          </a:p>
          <a:p>
            <a:endParaRPr lang="cs-CZ" dirty="0"/>
          </a:p>
        </p:txBody>
      </p:sp>
    </p:spTree>
    <p:extLst>
      <p:ext uri="{BB962C8B-B14F-4D97-AF65-F5344CB8AC3E}">
        <p14:creationId xmlns:p14="http://schemas.microsoft.com/office/powerpoint/2010/main" val="346862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27FFE0-639E-4B6B-9A13-A540FDD4F202}"/>
              </a:ext>
            </a:extLst>
          </p:cNvPr>
          <p:cNvSpPr>
            <a:spLocks noGrp="1"/>
          </p:cNvSpPr>
          <p:nvPr>
            <p:ph type="title"/>
          </p:nvPr>
        </p:nvSpPr>
        <p:spPr/>
        <p:txBody>
          <a:bodyPr/>
          <a:lstStyle/>
          <a:p>
            <a:r>
              <a:rPr lang="cs-CZ" altLang="cs-CZ" b="1" dirty="0" err="1">
                <a:solidFill>
                  <a:srgbClr val="FF0000"/>
                </a:solidFill>
              </a:rPr>
              <a:t>Textsorten</a:t>
            </a:r>
            <a:r>
              <a:rPr lang="cs-CZ" altLang="cs-CZ" b="1" dirty="0">
                <a:solidFill>
                  <a:srgbClr val="FF0000"/>
                </a:solidFill>
              </a:rPr>
              <a:t>:</a:t>
            </a:r>
            <a:endParaRPr lang="cs-CZ" dirty="0"/>
          </a:p>
        </p:txBody>
      </p:sp>
      <p:sp>
        <p:nvSpPr>
          <p:cNvPr id="3" name="Zástupný obsah 2">
            <a:extLst>
              <a:ext uri="{FF2B5EF4-FFF2-40B4-BE49-F238E27FC236}">
                <a16:creationId xmlns:a16="http://schemas.microsoft.com/office/drawing/2014/main" id="{32D5F053-E595-46A7-A925-6FA76EF7CCE7}"/>
              </a:ext>
            </a:extLst>
          </p:cNvPr>
          <p:cNvSpPr>
            <a:spLocks noGrp="1"/>
          </p:cNvSpPr>
          <p:nvPr>
            <p:ph idx="1"/>
          </p:nvPr>
        </p:nvSpPr>
        <p:spPr/>
        <p:txBody>
          <a:bodyPr>
            <a:normAutofit fontScale="92500" lnSpcReduction="20000"/>
          </a:bodyPr>
          <a:lstStyle/>
          <a:p>
            <a:r>
              <a:rPr lang="cs-CZ" altLang="cs-CZ" b="1" dirty="0" err="1">
                <a:solidFill>
                  <a:srgbClr val="00B0F0"/>
                </a:solidFill>
              </a:rPr>
              <a:t>Gespräch</a:t>
            </a:r>
            <a:r>
              <a:rPr lang="cs-CZ" altLang="cs-CZ" b="1" dirty="0"/>
              <a:t> (Dialog), </a:t>
            </a:r>
            <a:r>
              <a:rPr lang="cs-CZ" altLang="cs-CZ" b="1" dirty="0" err="1"/>
              <a:t>auch</a:t>
            </a:r>
            <a:r>
              <a:rPr lang="cs-CZ" altLang="cs-CZ" b="1" dirty="0"/>
              <a:t> </a:t>
            </a:r>
            <a:r>
              <a:rPr lang="cs-CZ" altLang="cs-CZ" b="1" dirty="0" err="1"/>
              <a:t>privater</a:t>
            </a:r>
            <a:r>
              <a:rPr lang="cs-CZ" altLang="cs-CZ" b="1" dirty="0"/>
              <a:t> </a:t>
            </a:r>
            <a:r>
              <a:rPr lang="cs-CZ" altLang="cs-CZ" b="1" dirty="0" err="1"/>
              <a:t>Brief</a:t>
            </a:r>
            <a:r>
              <a:rPr lang="cs-CZ" altLang="cs-CZ" b="1" dirty="0"/>
              <a:t>, </a:t>
            </a:r>
            <a:r>
              <a:rPr lang="cs-CZ" altLang="cs-CZ" b="1" dirty="0" err="1"/>
              <a:t>Tagebuch</a:t>
            </a:r>
            <a:r>
              <a:rPr lang="cs-CZ" altLang="cs-CZ" b="1" dirty="0"/>
              <a:t>, Chat, Twitter, E-mail, Blog: </a:t>
            </a:r>
            <a:r>
              <a:rPr lang="cs-CZ" altLang="cs-CZ" b="1" dirty="0" err="1"/>
              <a:t>Diskussionsforen</a:t>
            </a:r>
            <a:r>
              <a:rPr lang="cs-CZ" altLang="cs-CZ" b="1" dirty="0"/>
              <a:t> </a:t>
            </a:r>
            <a:r>
              <a:rPr lang="cs-CZ" altLang="cs-CZ" b="1" dirty="0" err="1"/>
              <a:t>im</a:t>
            </a:r>
            <a:r>
              <a:rPr lang="cs-CZ" altLang="cs-CZ" b="1" dirty="0"/>
              <a:t> Internet</a:t>
            </a:r>
          </a:p>
          <a:p>
            <a:pPr>
              <a:buFontTx/>
              <a:buNone/>
            </a:pPr>
            <a:r>
              <a:rPr lang="cs-CZ" altLang="cs-CZ" b="1" dirty="0"/>
              <a:t> </a:t>
            </a:r>
          </a:p>
          <a:p>
            <a:r>
              <a:rPr lang="cs-CZ" altLang="cs-CZ" b="1" dirty="0" err="1">
                <a:solidFill>
                  <a:srgbClr val="00B0F0"/>
                </a:solidFill>
              </a:rPr>
              <a:t>Kommunikationsform</a:t>
            </a:r>
            <a:r>
              <a:rPr lang="cs-CZ" altLang="cs-CZ" b="1" dirty="0">
                <a:solidFill>
                  <a:srgbClr val="00B0F0"/>
                </a:solidFill>
              </a:rPr>
              <a:t> (Medium): </a:t>
            </a:r>
            <a:r>
              <a:rPr lang="cs-CZ" altLang="cs-CZ" b="1" dirty="0" err="1"/>
              <a:t>meistens</a:t>
            </a:r>
            <a:r>
              <a:rPr lang="cs-CZ" altLang="cs-CZ" b="1" dirty="0"/>
              <a:t> </a:t>
            </a:r>
            <a:r>
              <a:rPr lang="cs-CZ" altLang="cs-CZ" b="1" dirty="0" err="1"/>
              <a:t>mündlich</a:t>
            </a:r>
            <a:r>
              <a:rPr lang="cs-CZ" altLang="cs-CZ" b="1" dirty="0"/>
              <a:t> (Face-to-Face-</a:t>
            </a:r>
            <a:r>
              <a:rPr lang="cs-CZ" altLang="cs-CZ" b="1" dirty="0" err="1"/>
              <a:t>Gespräch</a:t>
            </a:r>
            <a:r>
              <a:rPr lang="cs-CZ" altLang="cs-CZ" b="1" dirty="0"/>
              <a:t>, </a:t>
            </a:r>
            <a:r>
              <a:rPr lang="cs-CZ" altLang="cs-CZ" b="1" dirty="0" err="1"/>
              <a:t>Telefongespräch</a:t>
            </a:r>
            <a:r>
              <a:rPr lang="cs-CZ" altLang="cs-CZ" b="1" dirty="0"/>
              <a:t>, Handy,</a:t>
            </a:r>
            <a:r>
              <a:rPr lang="de-DE" altLang="cs-CZ" b="1" dirty="0"/>
              <a:t> smart </a:t>
            </a:r>
            <a:r>
              <a:rPr lang="de-DE" altLang="cs-CZ" b="1" dirty="0" err="1"/>
              <a:t>phone</a:t>
            </a:r>
            <a:r>
              <a:rPr lang="de-DE" altLang="cs-CZ" b="1" dirty="0"/>
              <a:t>,</a:t>
            </a:r>
            <a:r>
              <a:rPr lang="cs-CZ" altLang="cs-CZ" b="1" dirty="0"/>
              <a:t>  </a:t>
            </a:r>
            <a:r>
              <a:rPr lang="cs-CZ" altLang="cs-CZ" b="1" dirty="0" err="1"/>
              <a:t>auch</a:t>
            </a:r>
            <a:r>
              <a:rPr lang="cs-CZ" altLang="cs-CZ" b="1" dirty="0"/>
              <a:t> </a:t>
            </a:r>
            <a:r>
              <a:rPr lang="cs-CZ" altLang="cs-CZ" b="1" dirty="0" err="1"/>
              <a:t>schriftlich</a:t>
            </a:r>
            <a:r>
              <a:rPr lang="cs-CZ" altLang="cs-CZ" b="1" dirty="0"/>
              <a:t>: </a:t>
            </a:r>
            <a:r>
              <a:rPr lang="cs-CZ" altLang="cs-CZ" b="1" dirty="0" err="1"/>
              <a:t>Brieform</a:t>
            </a:r>
            <a:r>
              <a:rPr lang="cs-CZ" altLang="cs-CZ" b="1" dirty="0"/>
              <a:t>, e-mail, SMS, </a:t>
            </a:r>
            <a:r>
              <a:rPr lang="cs-CZ" altLang="cs-CZ" b="1" dirty="0" err="1"/>
              <a:t>Tagebucheintragungen</a:t>
            </a:r>
            <a:r>
              <a:rPr lang="cs-CZ" altLang="cs-CZ" b="1" dirty="0"/>
              <a:t>, Online-</a:t>
            </a:r>
            <a:r>
              <a:rPr lang="cs-CZ" altLang="cs-CZ" b="1" dirty="0" err="1"/>
              <a:t>Tagebücher</a:t>
            </a:r>
            <a:r>
              <a:rPr lang="cs-CZ" altLang="cs-CZ" b="1" dirty="0"/>
              <a:t> – </a:t>
            </a:r>
            <a:r>
              <a:rPr lang="cs-CZ" altLang="cs-CZ" b="1" dirty="0" err="1"/>
              <a:t>Blogs</a:t>
            </a:r>
            <a:endParaRPr lang="cs-CZ" altLang="cs-CZ" b="1" dirty="0"/>
          </a:p>
          <a:p>
            <a:endParaRPr lang="de-DE" altLang="cs-CZ" b="1" dirty="0"/>
          </a:p>
          <a:p>
            <a:r>
              <a:rPr lang="cs-CZ" altLang="cs-CZ" b="1" dirty="0" err="1">
                <a:solidFill>
                  <a:srgbClr val="00B0F0"/>
                </a:solidFill>
              </a:rPr>
              <a:t>Funktion</a:t>
            </a:r>
            <a:r>
              <a:rPr lang="cs-CZ" altLang="cs-CZ" b="1" dirty="0"/>
              <a:t>:  </a:t>
            </a:r>
            <a:r>
              <a:rPr lang="cs-CZ" altLang="cs-CZ" b="1" dirty="0" err="1"/>
              <a:t>Informieren</a:t>
            </a:r>
            <a:r>
              <a:rPr lang="cs-CZ" altLang="cs-CZ" b="1" dirty="0"/>
              <a:t>, </a:t>
            </a:r>
            <a:r>
              <a:rPr lang="cs-CZ" altLang="cs-CZ" b="1" dirty="0" err="1"/>
              <a:t>Appellieren</a:t>
            </a:r>
            <a:r>
              <a:rPr lang="cs-CZ" altLang="cs-CZ" b="1" dirty="0"/>
              <a:t>, </a:t>
            </a:r>
            <a:r>
              <a:rPr lang="cs-CZ" altLang="cs-CZ" b="1" dirty="0" err="1"/>
              <a:t>Kontaktherstellung</a:t>
            </a:r>
            <a:endParaRPr lang="cs-CZ" altLang="cs-CZ" b="1" dirty="0"/>
          </a:p>
          <a:p>
            <a:r>
              <a:rPr lang="cs-CZ" altLang="cs-CZ" b="1" dirty="0" err="1"/>
              <a:t>Sprachhandlungen</a:t>
            </a:r>
            <a:r>
              <a:rPr lang="cs-CZ" altLang="cs-CZ" b="1" dirty="0"/>
              <a:t>: </a:t>
            </a:r>
            <a:r>
              <a:rPr lang="cs-CZ" altLang="cs-CZ" b="1" dirty="0" err="1"/>
              <a:t>Mitteilen</a:t>
            </a:r>
            <a:r>
              <a:rPr lang="cs-CZ" altLang="cs-CZ" b="1" dirty="0"/>
              <a:t>, </a:t>
            </a:r>
            <a:r>
              <a:rPr lang="cs-CZ" altLang="cs-CZ" b="1" dirty="0" err="1"/>
              <a:t>Feststellen</a:t>
            </a:r>
            <a:r>
              <a:rPr lang="cs-CZ" altLang="cs-CZ" b="1" dirty="0"/>
              <a:t>, </a:t>
            </a:r>
            <a:r>
              <a:rPr lang="cs-CZ" altLang="cs-CZ" b="1" dirty="0" err="1"/>
              <a:t>Auffordern</a:t>
            </a:r>
            <a:r>
              <a:rPr lang="cs-CZ" altLang="cs-CZ" b="1" dirty="0"/>
              <a:t>, </a:t>
            </a:r>
            <a:r>
              <a:rPr lang="cs-CZ" altLang="cs-CZ" b="1" dirty="0" err="1"/>
              <a:t>Befehlen</a:t>
            </a:r>
            <a:r>
              <a:rPr lang="cs-CZ" altLang="cs-CZ" b="1" dirty="0"/>
              <a:t>, </a:t>
            </a:r>
            <a:r>
              <a:rPr lang="cs-CZ" altLang="cs-CZ" b="1" dirty="0" err="1"/>
              <a:t>Danken</a:t>
            </a:r>
            <a:r>
              <a:rPr lang="cs-CZ" altLang="cs-CZ" b="1" dirty="0"/>
              <a:t>, </a:t>
            </a:r>
            <a:r>
              <a:rPr lang="cs-CZ" altLang="cs-CZ" b="1" dirty="0" err="1"/>
              <a:t>Bitten</a:t>
            </a:r>
            <a:r>
              <a:rPr lang="cs-CZ" altLang="cs-CZ" b="1" dirty="0"/>
              <a:t>, W</a:t>
            </a:r>
            <a:r>
              <a:rPr lang="de-DE" altLang="cs-CZ" b="1" dirty="0" err="1"/>
              <a:t>ünschen</a:t>
            </a:r>
            <a:r>
              <a:rPr lang="de-DE" altLang="cs-CZ" b="1" dirty="0"/>
              <a:t>, Gratuliere</a:t>
            </a:r>
            <a:r>
              <a:rPr lang="cs-CZ" altLang="cs-CZ" b="1" dirty="0"/>
              <a:t>n, </a:t>
            </a:r>
            <a:r>
              <a:rPr lang="cs-CZ" altLang="cs-CZ" b="1" dirty="0" err="1"/>
              <a:t>Warnen</a:t>
            </a:r>
            <a:r>
              <a:rPr lang="cs-CZ" altLang="cs-CZ" b="1" dirty="0"/>
              <a:t>, </a:t>
            </a:r>
            <a:r>
              <a:rPr lang="cs-CZ" altLang="cs-CZ" b="1" dirty="0" err="1"/>
              <a:t>Befehlen</a:t>
            </a:r>
            <a:r>
              <a:rPr lang="cs-CZ" altLang="cs-CZ" b="1" dirty="0"/>
              <a:t>…</a:t>
            </a:r>
          </a:p>
          <a:p>
            <a:pPr>
              <a:buFontTx/>
              <a:buNone/>
            </a:pPr>
            <a:endParaRPr lang="cs-CZ" altLang="cs-CZ" b="1" dirty="0"/>
          </a:p>
          <a:p>
            <a:r>
              <a:rPr lang="cs-CZ" altLang="cs-CZ" b="1" dirty="0" err="1">
                <a:solidFill>
                  <a:srgbClr val="00B0F0"/>
                </a:solidFill>
              </a:rPr>
              <a:t>Komposition</a:t>
            </a:r>
            <a:r>
              <a:rPr lang="cs-CZ" altLang="cs-CZ" b="1" dirty="0"/>
              <a:t>: Dialog: </a:t>
            </a:r>
            <a:r>
              <a:rPr lang="cs-CZ" altLang="cs-CZ" b="1" dirty="0" err="1"/>
              <a:t>Frage-Antwort-Sequenzen</a:t>
            </a:r>
            <a:endParaRPr lang="cs-CZ" altLang="cs-CZ" b="1" dirty="0"/>
          </a:p>
          <a:p>
            <a:pPr marL="0" indent="0">
              <a:buNone/>
            </a:pPr>
            <a:endParaRPr lang="cs-CZ" dirty="0"/>
          </a:p>
        </p:txBody>
      </p:sp>
    </p:spTree>
    <p:extLst>
      <p:ext uri="{BB962C8B-B14F-4D97-AF65-F5344CB8AC3E}">
        <p14:creationId xmlns:p14="http://schemas.microsoft.com/office/powerpoint/2010/main" val="303157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8E0687-475C-4C65-A77F-899C2D73FDCF}"/>
              </a:ext>
            </a:extLst>
          </p:cNvPr>
          <p:cNvSpPr>
            <a:spLocks noGrp="1"/>
          </p:cNvSpPr>
          <p:nvPr>
            <p:ph type="title"/>
          </p:nvPr>
        </p:nvSpPr>
        <p:spPr/>
        <p:txBody>
          <a:bodyPr/>
          <a:lstStyle/>
          <a:p>
            <a:r>
              <a:rPr lang="cs-CZ" altLang="cs-CZ" sz="4400" b="1" dirty="0" err="1">
                <a:solidFill>
                  <a:srgbClr val="00B050"/>
                </a:solidFill>
              </a:rPr>
              <a:t>Sprachlich-stilistische</a:t>
            </a:r>
            <a:r>
              <a:rPr lang="cs-CZ" altLang="cs-CZ" sz="4400" b="1" dirty="0">
                <a:solidFill>
                  <a:srgbClr val="00B050"/>
                </a:solidFill>
              </a:rPr>
              <a:t> </a:t>
            </a:r>
            <a:r>
              <a:rPr lang="cs-CZ" altLang="cs-CZ" sz="4400" b="1" dirty="0" err="1">
                <a:solidFill>
                  <a:srgbClr val="00B050"/>
                </a:solidFill>
              </a:rPr>
              <a:t>Mittel</a:t>
            </a:r>
            <a:r>
              <a:rPr lang="cs-CZ" altLang="cs-CZ" sz="4400" b="1" dirty="0">
                <a:solidFill>
                  <a:srgbClr val="00B050"/>
                </a:solidFill>
              </a:rPr>
              <a:t>: </a:t>
            </a:r>
            <a:r>
              <a:rPr lang="cs-CZ" altLang="cs-CZ" sz="4400" b="1" dirty="0" err="1">
                <a:solidFill>
                  <a:srgbClr val="00B050"/>
                </a:solidFill>
              </a:rPr>
              <a:t>Ungezwungenheit</a:t>
            </a:r>
            <a:r>
              <a:rPr lang="cs-CZ" altLang="cs-CZ" sz="4400" b="1" dirty="0">
                <a:solidFill>
                  <a:srgbClr val="00B050"/>
                </a:solidFill>
              </a:rPr>
              <a:t> </a:t>
            </a:r>
            <a:r>
              <a:rPr lang="cs-CZ" altLang="cs-CZ" sz="4400" b="1" dirty="0" err="1">
                <a:solidFill>
                  <a:srgbClr val="00B050"/>
                </a:solidFill>
              </a:rPr>
              <a:t>und</a:t>
            </a:r>
            <a:r>
              <a:rPr lang="cs-CZ" altLang="cs-CZ" sz="4400" b="1" dirty="0">
                <a:solidFill>
                  <a:srgbClr val="00B050"/>
                </a:solidFill>
              </a:rPr>
              <a:t> </a:t>
            </a:r>
            <a:r>
              <a:rPr lang="cs-CZ" altLang="cs-CZ" sz="4400" b="1" dirty="0" err="1">
                <a:solidFill>
                  <a:srgbClr val="00B050"/>
                </a:solidFill>
              </a:rPr>
              <a:t>Lockerheit</a:t>
            </a:r>
            <a:r>
              <a:rPr lang="cs-CZ" altLang="cs-CZ" sz="4400" b="1" dirty="0">
                <a:solidFill>
                  <a:srgbClr val="00B050"/>
                </a:solidFill>
              </a:rPr>
              <a:t>:</a:t>
            </a:r>
            <a:endParaRPr lang="cs-CZ" dirty="0"/>
          </a:p>
        </p:txBody>
      </p:sp>
      <p:sp>
        <p:nvSpPr>
          <p:cNvPr id="3" name="Zástupný obsah 2">
            <a:extLst>
              <a:ext uri="{FF2B5EF4-FFF2-40B4-BE49-F238E27FC236}">
                <a16:creationId xmlns:a16="http://schemas.microsoft.com/office/drawing/2014/main" id="{CC4E14B7-A74F-4034-9ECC-9EEB1DF0BA1C}"/>
              </a:ext>
            </a:extLst>
          </p:cNvPr>
          <p:cNvSpPr>
            <a:spLocks noGrp="1"/>
          </p:cNvSpPr>
          <p:nvPr>
            <p:ph idx="1"/>
          </p:nvPr>
        </p:nvSpPr>
        <p:spPr/>
        <p:txBody>
          <a:bodyPr>
            <a:noAutofit/>
          </a:bodyPr>
          <a:lstStyle/>
          <a:p>
            <a:r>
              <a:rPr lang="cs-CZ" altLang="cs-CZ" sz="1400" b="1" dirty="0"/>
              <a:t> </a:t>
            </a:r>
            <a:r>
              <a:rPr lang="cs-CZ" altLang="cs-CZ" sz="1400" b="1" dirty="0" err="1">
                <a:solidFill>
                  <a:srgbClr val="00B050"/>
                </a:solidFill>
              </a:rPr>
              <a:t>lexikalische</a:t>
            </a:r>
            <a:r>
              <a:rPr lang="cs-CZ" altLang="cs-CZ" sz="1400" b="1" dirty="0">
                <a:solidFill>
                  <a:srgbClr val="00B050"/>
                </a:solidFill>
              </a:rPr>
              <a:t> </a:t>
            </a:r>
            <a:r>
              <a:rPr lang="cs-CZ" altLang="cs-CZ" sz="1400" b="1" dirty="0" err="1">
                <a:solidFill>
                  <a:srgbClr val="00B050"/>
                </a:solidFill>
              </a:rPr>
              <a:t>Stilmittel</a:t>
            </a:r>
            <a:r>
              <a:rPr lang="cs-CZ" altLang="cs-CZ" sz="1400" b="1" dirty="0"/>
              <a:t>: </a:t>
            </a:r>
            <a:r>
              <a:rPr lang="cs-CZ" altLang="cs-CZ" sz="1400" b="1" dirty="0" err="1"/>
              <a:t>umg</a:t>
            </a:r>
            <a:r>
              <a:rPr lang="cs-CZ" altLang="cs-CZ" sz="1400" b="1" dirty="0"/>
              <a:t>., </a:t>
            </a:r>
            <a:r>
              <a:rPr lang="cs-CZ" altLang="cs-CZ" sz="1400" b="1" dirty="0" err="1"/>
              <a:t>saloppe</a:t>
            </a:r>
            <a:r>
              <a:rPr lang="cs-CZ" altLang="cs-CZ" sz="1400" b="1" dirty="0"/>
              <a:t>, </a:t>
            </a:r>
            <a:r>
              <a:rPr lang="cs-CZ" altLang="cs-CZ" sz="1400" b="1" dirty="0" err="1"/>
              <a:t>derbe</a:t>
            </a:r>
            <a:r>
              <a:rPr lang="cs-CZ" altLang="cs-CZ" sz="1400" b="1" dirty="0"/>
              <a:t>, </a:t>
            </a:r>
            <a:r>
              <a:rPr lang="cs-CZ" altLang="cs-CZ" sz="1400" b="1" dirty="0" err="1"/>
              <a:t>vulgäre</a:t>
            </a:r>
            <a:r>
              <a:rPr lang="cs-CZ" altLang="cs-CZ" sz="1400" b="1" dirty="0"/>
              <a:t> </a:t>
            </a:r>
            <a:r>
              <a:rPr lang="cs-CZ" altLang="cs-CZ" sz="1400" b="1" dirty="0" err="1"/>
              <a:t>W&amp;Wendungen</a:t>
            </a:r>
            <a:r>
              <a:rPr lang="cs-CZ" altLang="cs-CZ" sz="1400" b="1" dirty="0"/>
              <a:t>: </a:t>
            </a:r>
            <a:r>
              <a:rPr lang="cs-CZ" altLang="cs-CZ" sz="1400" b="1" i="1" dirty="0" err="1">
                <a:solidFill>
                  <a:srgbClr val="0070C0"/>
                </a:solidFill>
              </a:rPr>
              <a:t>ich</a:t>
            </a:r>
            <a:r>
              <a:rPr lang="cs-CZ" altLang="cs-CZ" sz="1400" b="1" i="1" dirty="0">
                <a:solidFill>
                  <a:srgbClr val="0070C0"/>
                </a:solidFill>
              </a:rPr>
              <a:t> </a:t>
            </a:r>
            <a:r>
              <a:rPr lang="cs-CZ" altLang="cs-CZ" sz="1400" b="1" i="1" dirty="0" err="1">
                <a:solidFill>
                  <a:srgbClr val="0070C0"/>
                </a:solidFill>
              </a:rPr>
              <a:t>hab</a:t>
            </a:r>
            <a:r>
              <a:rPr lang="cs-CZ" altLang="cs-CZ" sz="1400" b="1" i="1" dirty="0">
                <a:solidFill>
                  <a:srgbClr val="0070C0"/>
                </a:solidFill>
              </a:rPr>
              <a:t> </a:t>
            </a:r>
            <a:r>
              <a:rPr lang="cs-CZ" altLang="cs-CZ" sz="1400" b="1" i="1" dirty="0" err="1">
                <a:solidFill>
                  <a:srgbClr val="0070C0"/>
                </a:solidFill>
              </a:rPr>
              <a:t>die</a:t>
            </a:r>
            <a:r>
              <a:rPr lang="cs-CZ" altLang="cs-CZ" sz="1400" b="1" i="1" dirty="0">
                <a:solidFill>
                  <a:srgbClr val="0070C0"/>
                </a:solidFill>
              </a:rPr>
              <a:t> </a:t>
            </a:r>
            <a:r>
              <a:rPr lang="cs-CZ" altLang="cs-CZ" sz="1400" b="1" i="1" dirty="0" err="1">
                <a:solidFill>
                  <a:srgbClr val="0070C0"/>
                </a:solidFill>
              </a:rPr>
              <a:t>Nase</a:t>
            </a:r>
            <a:r>
              <a:rPr lang="cs-CZ" altLang="cs-CZ" sz="1400" b="1" i="1" dirty="0">
                <a:solidFill>
                  <a:srgbClr val="0070C0"/>
                </a:solidFill>
              </a:rPr>
              <a:t> </a:t>
            </a:r>
            <a:r>
              <a:rPr lang="cs-CZ" altLang="cs-CZ" sz="1400" b="1" i="1" dirty="0" err="1">
                <a:solidFill>
                  <a:srgbClr val="0070C0"/>
                </a:solidFill>
              </a:rPr>
              <a:t>voll</a:t>
            </a:r>
            <a:endParaRPr lang="cs-CZ" altLang="cs-CZ" sz="1400" b="1" i="1" dirty="0">
              <a:solidFill>
                <a:srgbClr val="0070C0"/>
              </a:solidFill>
            </a:endParaRPr>
          </a:p>
          <a:p>
            <a:pPr>
              <a:buFontTx/>
              <a:buNone/>
            </a:pPr>
            <a:r>
              <a:rPr lang="cs-CZ" altLang="cs-CZ" sz="1400" b="1" dirty="0"/>
              <a:t>                                        </a:t>
            </a:r>
            <a:r>
              <a:rPr lang="cs-CZ" altLang="cs-CZ" sz="1400" b="1" dirty="0" err="1"/>
              <a:t>Dialektismen</a:t>
            </a:r>
            <a:r>
              <a:rPr lang="cs-CZ" altLang="cs-CZ" sz="1400" b="1" dirty="0"/>
              <a:t>, </a:t>
            </a:r>
            <a:r>
              <a:rPr lang="cs-CZ" altLang="cs-CZ" sz="1400" b="1" dirty="0" err="1"/>
              <a:t>Modewörter</a:t>
            </a:r>
            <a:r>
              <a:rPr lang="cs-CZ" altLang="cs-CZ" sz="1400" b="1" dirty="0"/>
              <a:t>: </a:t>
            </a:r>
            <a:r>
              <a:rPr lang="cs-CZ" altLang="cs-CZ" sz="1400" b="1" i="1" dirty="0">
                <a:solidFill>
                  <a:srgbClr val="0070C0"/>
                </a:solidFill>
              </a:rPr>
              <a:t>super, cool</a:t>
            </a:r>
          </a:p>
          <a:p>
            <a:pPr>
              <a:buFontTx/>
              <a:buNone/>
            </a:pPr>
            <a:r>
              <a:rPr lang="cs-CZ" altLang="cs-CZ" sz="1400" b="1" dirty="0"/>
              <a:t>                                        </a:t>
            </a:r>
            <a:r>
              <a:rPr lang="cs-CZ" altLang="cs-CZ" sz="1400" b="1" dirty="0" err="1"/>
              <a:t>Jugendsprache</a:t>
            </a:r>
            <a:r>
              <a:rPr lang="cs-CZ" altLang="cs-CZ" sz="1400" b="1" dirty="0"/>
              <a:t>,  Slang (</a:t>
            </a:r>
            <a:r>
              <a:rPr lang="cs-CZ" altLang="cs-CZ" sz="1400" b="1" dirty="0" err="1"/>
              <a:t>Professionalismen</a:t>
            </a:r>
            <a:r>
              <a:rPr lang="cs-CZ" altLang="cs-CZ" sz="1400" b="1" dirty="0"/>
              <a:t>): </a:t>
            </a:r>
            <a:r>
              <a:rPr lang="cs-CZ" altLang="cs-CZ" sz="1400" b="1" i="1" dirty="0" err="1">
                <a:solidFill>
                  <a:srgbClr val="0070C0"/>
                </a:solidFill>
              </a:rPr>
              <a:t>exen</a:t>
            </a:r>
            <a:endParaRPr lang="cs-CZ" altLang="cs-CZ" sz="1400" b="1" i="1" dirty="0">
              <a:solidFill>
                <a:srgbClr val="0070C0"/>
              </a:solidFill>
            </a:endParaRPr>
          </a:p>
          <a:p>
            <a:pPr>
              <a:buFontTx/>
              <a:buNone/>
            </a:pPr>
            <a:r>
              <a:rPr lang="cs-CZ" altLang="cs-CZ" sz="1400" b="1" dirty="0"/>
              <a:t>                                        </a:t>
            </a:r>
            <a:r>
              <a:rPr lang="cs-CZ" altLang="cs-CZ" sz="1400" b="1" dirty="0" err="1"/>
              <a:t>Stilfärbungen</a:t>
            </a:r>
            <a:r>
              <a:rPr lang="cs-CZ" altLang="cs-CZ" sz="1400" b="1" dirty="0"/>
              <a:t>: </a:t>
            </a:r>
            <a:r>
              <a:rPr lang="cs-CZ" altLang="cs-CZ" sz="1400" b="1" dirty="0" err="1"/>
              <a:t>scherzhaft</a:t>
            </a:r>
            <a:r>
              <a:rPr lang="cs-CZ" altLang="cs-CZ" sz="1400" b="1" dirty="0"/>
              <a:t>, </a:t>
            </a:r>
            <a:r>
              <a:rPr lang="cs-CZ" altLang="cs-CZ" sz="1400" b="1" dirty="0" err="1"/>
              <a:t>spöttisch</a:t>
            </a:r>
            <a:r>
              <a:rPr lang="cs-CZ" altLang="cs-CZ" sz="1400" b="1" dirty="0"/>
              <a:t>,  </a:t>
            </a:r>
            <a:r>
              <a:rPr lang="cs-CZ" altLang="cs-CZ" sz="1400" b="1" dirty="0" err="1"/>
              <a:t>hyberbolisch</a:t>
            </a:r>
            <a:r>
              <a:rPr lang="cs-CZ" altLang="cs-CZ" sz="1400" b="1" dirty="0"/>
              <a:t>, Ironie,    </a:t>
            </a:r>
          </a:p>
          <a:p>
            <a:pPr>
              <a:buFontTx/>
              <a:buNone/>
            </a:pPr>
            <a:r>
              <a:rPr lang="cs-CZ" altLang="cs-CZ" sz="1400" b="1" dirty="0"/>
              <a:t>                                        </a:t>
            </a:r>
            <a:r>
              <a:rPr lang="cs-CZ" altLang="cs-CZ" sz="1400" b="1" dirty="0" err="1"/>
              <a:t>vertraulich</a:t>
            </a:r>
            <a:r>
              <a:rPr lang="cs-CZ" altLang="cs-CZ" sz="1400" b="1" dirty="0"/>
              <a:t> (</a:t>
            </a:r>
            <a:r>
              <a:rPr lang="cs-CZ" altLang="cs-CZ" sz="1400" b="1" dirty="0" err="1"/>
              <a:t>famili</a:t>
            </a:r>
            <a:r>
              <a:rPr lang="de-DE" altLang="cs-CZ" sz="1400" b="1" dirty="0" err="1"/>
              <a:t>är</a:t>
            </a:r>
            <a:r>
              <a:rPr lang="de-DE" altLang="cs-CZ" sz="1400" b="1" dirty="0"/>
              <a:t>)</a:t>
            </a:r>
            <a:endParaRPr lang="cs-CZ" altLang="cs-CZ" sz="1400" b="1" dirty="0"/>
          </a:p>
          <a:p>
            <a:pPr>
              <a:buFontTx/>
              <a:buNone/>
            </a:pPr>
            <a:r>
              <a:rPr lang="cs-CZ" altLang="cs-CZ" sz="1400" b="1" dirty="0"/>
              <a:t>                                        </a:t>
            </a:r>
            <a:r>
              <a:rPr lang="cs-CZ" altLang="cs-CZ" sz="1400" b="1" dirty="0" err="1"/>
              <a:t>Phraseologismen</a:t>
            </a:r>
            <a:r>
              <a:rPr lang="cs-CZ" altLang="cs-CZ" sz="1400" b="1" dirty="0"/>
              <a:t>: Idiome, </a:t>
            </a:r>
            <a:r>
              <a:rPr lang="cs-CZ" altLang="cs-CZ" sz="1400" b="1" dirty="0" err="1"/>
              <a:t>Vergleiche</a:t>
            </a:r>
            <a:r>
              <a:rPr lang="cs-CZ" altLang="cs-CZ" sz="1400" b="1" dirty="0"/>
              <a:t>, </a:t>
            </a:r>
            <a:r>
              <a:rPr lang="cs-CZ" altLang="cs-CZ" sz="1400" b="1" dirty="0" err="1"/>
              <a:t>Sprichwörter</a:t>
            </a:r>
            <a:endParaRPr lang="cs-CZ" altLang="cs-CZ" sz="1400" b="1" dirty="0"/>
          </a:p>
          <a:p>
            <a:r>
              <a:rPr lang="cs-CZ" altLang="cs-CZ" sz="1400" b="1" dirty="0" err="1">
                <a:solidFill>
                  <a:srgbClr val="00B050"/>
                </a:solidFill>
              </a:rPr>
              <a:t>syntaktisch-morphol</a:t>
            </a:r>
            <a:r>
              <a:rPr lang="cs-CZ" altLang="cs-CZ" sz="1400" b="1" dirty="0"/>
              <a:t>.: </a:t>
            </a:r>
            <a:r>
              <a:rPr lang="cs-CZ" altLang="cs-CZ" sz="1400" b="1" dirty="0" err="1"/>
              <a:t>Ellipse</a:t>
            </a:r>
            <a:r>
              <a:rPr lang="cs-CZ" altLang="cs-CZ" sz="1400" b="1" dirty="0"/>
              <a:t>,  </a:t>
            </a:r>
            <a:r>
              <a:rPr lang="cs-CZ" altLang="cs-CZ" sz="1400" b="1" dirty="0" err="1"/>
              <a:t>Satzabbrüche</a:t>
            </a:r>
            <a:r>
              <a:rPr lang="cs-CZ" altLang="cs-CZ" sz="1400" b="1" dirty="0"/>
              <a:t>, </a:t>
            </a:r>
            <a:r>
              <a:rPr lang="cs-CZ" altLang="cs-CZ" sz="1400" b="1" dirty="0" err="1"/>
              <a:t>Parenthesen</a:t>
            </a:r>
            <a:r>
              <a:rPr lang="cs-CZ" altLang="cs-CZ" sz="1400" b="1" dirty="0"/>
              <a:t>, </a:t>
            </a:r>
            <a:r>
              <a:rPr lang="cs-CZ" altLang="cs-CZ" sz="1400" b="1" dirty="0" err="1"/>
              <a:t>Anakoluth</a:t>
            </a:r>
            <a:r>
              <a:rPr lang="cs-CZ" altLang="cs-CZ" sz="1400" b="1" dirty="0"/>
              <a:t>, Katachrese, </a:t>
            </a:r>
            <a:r>
              <a:rPr lang="cs-CZ" altLang="cs-CZ" sz="1400" b="1" dirty="0" err="1"/>
              <a:t>Nachtrag</a:t>
            </a:r>
            <a:endParaRPr lang="cs-CZ" altLang="cs-CZ" sz="1400" b="1" dirty="0"/>
          </a:p>
          <a:p>
            <a:pPr>
              <a:buFontTx/>
              <a:buNone/>
            </a:pPr>
            <a:r>
              <a:rPr lang="cs-CZ" altLang="cs-CZ" sz="1400" b="1" dirty="0"/>
              <a:t>                                          </a:t>
            </a:r>
            <a:r>
              <a:rPr lang="cs-CZ" altLang="cs-CZ" sz="1400" b="1" dirty="0" err="1"/>
              <a:t>Partikeln</a:t>
            </a:r>
            <a:r>
              <a:rPr lang="cs-CZ" altLang="cs-CZ" sz="1400" b="1" dirty="0"/>
              <a:t>, </a:t>
            </a:r>
            <a:r>
              <a:rPr lang="cs-CZ" altLang="cs-CZ" sz="1400" b="1" dirty="0" err="1"/>
              <a:t>Interjektionen</a:t>
            </a:r>
            <a:endParaRPr lang="cs-CZ" altLang="cs-CZ" sz="1400" b="1" dirty="0"/>
          </a:p>
          <a:p>
            <a:pPr>
              <a:buFontTx/>
              <a:buNone/>
            </a:pPr>
            <a:r>
              <a:rPr lang="cs-CZ" altLang="cs-CZ" sz="1400" b="1" dirty="0"/>
              <a:t>                                          </a:t>
            </a:r>
            <a:r>
              <a:rPr lang="cs-CZ" altLang="cs-CZ" sz="1400" b="1" dirty="0" err="1"/>
              <a:t>analytische</a:t>
            </a:r>
            <a:r>
              <a:rPr lang="cs-CZ" altLang="cs-CZ" sz="1400" b="1" dirty="0"/>
              <a:t> </a:t>
            </a:r>
            <a:r>
              <a:rPr lang="cs-CZ" altLang="cs-CZ" sz="1400" b="1" dirty="0" err="1"/>
              <a:t>Verbformen</a:t>
            </a:r>
            <a:r>
              <a:rPr lang="cs-CZ" altLang="cs-CZ" sz="1400" b="1" dirty="0"/>
              <a:t>: Perfekt,                       </a:t>
            </a:r>
          </a:p>
          <a:p>
            <a:pPr>
              <a:buFontTx/>
              <a:buNone/>
            </a:pPr>
            <a:r>
              <a:rPr lang="cs-CZ" altLang="cs-CZ" sz="1400" b="1" dirty="0"/>
              <a:t>                                          </a:t>
            </a:r>
            <a:r>
              <a:rPr lang="cs-CZ" altLang="cs-CZ" sz="1400" b="1" dirty="0" err="1"/>
              <a:t>Konditional</a:t>
            </a:r>
            <a:r>
              <a:rPr lang="cs-CZ" altLang="cs-CZ" sz="1400" b="1" dirty="0"/>
              <a:t> (</a:t>
            </a:r>
            <a:r>
              <a:rPr lang="cs-CZ" altLang="cs-CZ" sz="1400" b="1" dirty="0" err="1"/>
              <a:t>würde</a:t>
            </a:r>
            <a:r>
              <a:rPr lang="cs-CZ" altLang="cs-CZ" sz="1400" b="1" dirty="0"/>
              <a:t> + </a:t>
            </a:r>
            <a:r>
              <a:rPr lang="cs-CZ" altLang="cs-CZ" sz="1400" b="1" dirty="0" err="1"/>
              <a:t>Inf</a:t>
            </a:r>
            <a:r>
              <a:rPr lang="cs-CZ" altLang="cs-CZ" sz="1400" b="1" dirty="0"/>
              <a:t>.)</a:t>
            </a:r>
            <a:r>
              <a:rPr lang="de-DE" altLang="cs-CZ" sz="1400" b="1" dirty="0"/>
              <a:t> </a:t>
            </a:r>
            <a:endParaRPr lang="cs-CZ" altLang="cs-CZ" sz="1400" b="1" dirty="0"/>
          </a:p>
          <a:p>
            <a:r>
              <a:rPr lang="cs-CZ" altLang="cs-CZ" sz="1400" b="1" dirty="0">
                <a:solidFill>
                  <a:srgbClr val="00B050"/>
                </a:solidFill>
              </a:rPr>
              <a:t> </a:t>
            </a:r>
            <a:r>
              <a:rPr lang="cs-CZ" altLang="cs-CZ" sz="1400" b="1" dirty="0" err="1">
                <a:solidFill>
                  <a:srgbClr val="00B050"/>
                </a:solidFill>
              </a:rPr>
              <a:t>phonetische</a:t>
            </a:r>
            <a:r>
              <a:rPr lang="cs-CZ" altLang="cs-CZ" sz="1400" b="1" dirty="0">
                <a:solidFill>
                  <a:srgbClr val="00B050"/>
                </a:solidFill>
              </a:rPr>
              <a:t>  </a:t>
            </a:r>
            <a:r>
              <a:rPr lang="cs-CZ" altLang="cs-CZ" sz="1400" b="1" dirty="0" err="1">
                <a:solidFill>
                  <a:srgbClr val="00B050"/>
                </a:solidFill>
              </a:rPr>
              <a:t>Stilmittel</a:t>
            </a:r>
            <a:r>
              <a:rPr lang="cs-CZ" altLang="cs-CZ" sz="1400" b="1" dirty="0"/>
              <a:t>: </a:t>
            </a:r>
            <a:r>
              <a:rPr lang="cs-CZ" altLang="cs-CZ" sz="1400" b="1" dirty="0" err="1"/>
              <a:t>Intonation</a:t>
            </a:r>
            <a:r>
              <a:rPr lang="cs-CZ" altLang="cs-CZ" sz="1400" b="1" dirty="0"/>
              <a:t>, </a:t>
            </a:r>
            <a:r>
              <a:rPr lang="cs-CZ" altLang="cs-CZ" sz="1400" b="1" dirty="0" err="1"/>
              <a:t>Ellisionen</a:t>
            </a:r>
            <a:r>
              <a:rPr lang="cs-CZ" altLang="cs-CZ" sz="1400" b="1" dirty="0"/>
              <a:t> </a:t>
            </a:r>
            <a:r>
              <a:rPr lang="cs-CZ" altLang="cs-CZ" sz="1400" b="1" dirty="0" err="1"/>
              <a:t>und</a:t>
            </a:r>
            <a:r>
              <a:rPr lang="cs-CZ" altLang="cs-CZ" sz="1400" b="1" dirty="0"/>
              <a:t> </a:t>
            </a:r>
            <a:r>
              <a:rPr lang="cs-CZ" altLang="cs-CZ" sz="1400" b="1" dirty="0" err="1"/>
              <a:t>Assimilationen</a:t>
            </a:r>
            <a:r>
              <a:rPr lang="cs-CZ" altLang="cs-CZ" sz="1400" b="1" dirty="0"/>
              <a:t>,</a:t>
            </a:r>
          </a:p>
          <a:p>
            <a:pPr>
              <a:buFontTx/>
              <a:buNone/>
            </a:pPr>
            <a:r>
              <a:rPr lang="cs-CZ" altLang="cs-CZ" sz="1400" b="1" dirty="0"/>
              <a:t>                                              </a:t>
            </a:r>
            <a:r>
              <a:rPr lang="cs-CZ" altLang="cs-CZ" sz="1400" b="1" dirty="0" err="1"/>
              <a:t>Apokope</a:t>
            </a:r>
            <a:r>
              <a:rPr lang="cs-CZ" altLang="cs-CZ" sz="1400" b="1" dirty="0"/>
              <a:t> (</a:t>
            </a:r>
            <a:r>
              <a:rPr lang="cs-CZ" altLang="cs-CZ" sz="1400" b="1" i="1" dirty="0" err="1">
                <a:solidFill>
                  <a:srgbClr val="0070C0"/>
                </a:solidFill>
              </a:rPr>
              <a:t>is</a:t>
            </a:r>
            <a:r>
              <a:rPr lang="cs-CZ" altLang="cs-CZ" sz="1400" b="1" i="1" dirty="0">
                <a:solidFill>
                  <a:srgbClr val="0070C0"/>
                </a:solidFill>
              </a:rPr>
              <a:t>, </a:t>
            </a:r>
            <a:r>
              <a:rPr lang="cs-CZ" altLang="cs-CZ" sz="1400" b="1" i="1" dirty="0" err="1">
                <a:solidFill>
                  <a:srgbClr val="0070C0"/>
                </a:solidFill>
              </a:rPr>
              <a:t>ich</a:t>
            </a:r>
            <a:r>
              <a:rPr lang="cs-CZ" altLang="cs-CZ" sz="1400" b="1" i="1" dirty="0">
                <a:solidFill>
                  <a:srgbClr val="0070C0"/>
                </a:solidFill>
              </a:rPr>
              <a:t> </a:t>
            </a:r>
            <a:r>
              <a:rPr lang="cs-CZ" altLang="cs-CZ" sz="1400" b="1" i="1" dirty="0" err="1">
                <a:solidFill>
                  <a:srgbClr val="0070C0"/>
                </a:solidFill>
              </a:rPr>
              <a:t>streif</a:t>
            </a:r>
            <a:r>
              <a:rPr lang="cs-CZ" altLang="cs-CZ" sz="1400" b="1" dirty="0"/>
              <a:t>), </a:t>
            </a:r>
            <a:r>
              <a:rPr lang="cs-CZ" altLang="cs-CZ" sz="1400" b="1" dirty="0" err="1"/>
              <a:t>Synkope</a:t>
            </a:r>
            <a:r>
              <a:rPr lang="cs-CZ" altLang="cs-CZ" sz="1400" b="1" dirty="0"/>
              <a:t> (</a:t>
            </a:r>
            <a:r>
              <a:rPr lang="cs-CZ" altLang="cs-CZ" sz="1400" b="1" i="1" dirty="0">
                <a:solidFill>
                  <a:srgbClr val="0070C0"/>
                </a:solidFill>
              </a:rPr>
              <a:t>ham</a:t>
            </a:r>
            <a:r>
              <a:rPr lang="cs-CZ" altLang="cs-CZ" sz="1400" b="1" dirty="0">
                <a:solidFill>
                  <a:srgbClr val="0070C0"/>
                </a:solidFill>
              </a:rPr>
              <a:t> </a:t>
            </a:r>
            <a:r>
              <a:rPr lang="cs-CZ" altLang="cs-CZ" sz="1400" b="1" i="1" dirty="0" err="1">
                <a:solidFill>
                  <a:srgbClr val="0070C0"/>
                </a:solidFill>
              </a:rPr>
              <a:t>wir</a:t>
            </a:r>
            <a:r>
              <a:rPr lang="cs-CZ" altLang="cs-CZ" sz="1400" b="1" i="1" dirty="0"/>
              <a:t>)</a:t>
            </a:r>
            <a:endParaRPr lang="cs-CZ" sz="1400" b="1" dirty="0"/>
          </a:p>
        </p:txBody>
      </p:sp>
    </p:spTree>
    <p:extLst>
      <p:ext uri="{BB962C8B-B14F-4D97-AF65-F5344CB8AC3E}">
        <p14:creationId xmlns:p14="http://schemas.microsoft.com/office/powerpoint/2010/main" val="352177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242D6-B5A4-4B5D-BCC1-055E247491C7}"/>
              </a:ext>
            </a:extLst>
          </p:cNvPr>
          <p:cNvSpPr>
            <a:spLocks noGrp="1"/>
          </p:cNvSpPr>
          <p:nvPr>
            <p:ph type="title"/>
          </p:nvPr>
        </p:nvSpPr>
        <p:spPr/>
        <p:txBody>
          <a:bodyPr/>
          <a:lstStyle/>
          <a:p>
            <a:r>
              <a:rPr lang="cs-CZ" altLang="cs-CZ" sz="4400" b="1" dirty="0" err="1">
                <a:solidFill>
                  <a:srgbClr val="7030A0"/>
                </a:solidFill>
              </a:rPr>
              <a:t>Fernsehsendung</a:t>
            </a:r>
            <a:r>
              <a:rPr lang="cs-CZ" altLang="cs-CZ" sz="4400" b="1" dirty="0">
                <a:solidFill>
                  <a:srgbClr val="7030A0"/>
                </a:solidFill>
              </a:rPr>
              <a:t>: </a:t>
            </a:r>
            <a:r>
              <a:rPr lang="cs-CZ" altLang="cs-CZ" sz="4400" b="1" dirty="0" err="1">
                <a:solidFill>
                  <a:srgbClr val="7030A0"/>
                </a:solidFill>
              </a:rPr>
              <a:t>Kochen</a:t>
            </a:r>
            <a:r>
              <a:rPr lang="cs-CZ" altLang="cs-CZ" sz="4400" b="1" dirty="0">
                <a:solidFill>
                  <a:srgbClr val="7030A0"/>
                </a:solidFill>
              </a:rPr>
              <a:t> </a:t>
            </a:r>
            <a:r>
              <a:rPr lang="cs-CZ" altLang="cs-CZ" sz="4400" b="1" dirty="0" err="1">
                <a:solidFill>
                  <a:srgbClr val="7030A0"/>
                </a:solidFill>
              </a:rPr>
              <a:t>mit</a:t>
            </a:r>
            <a:r>
              <a:rPr lang="cs-CZ" altLang="cs-CZ" sz="4000" b="1" dirty="0"/>
              <a:t>…</a:t>
            </a:r>
            <a:br>
              <a:rPr lang="cs-CZ" altLang="cs-CZ" dirty="0"/>
            </a:br>
            <a:endParaRPr lang="cs-CZ" dirty="0"/>
          </a:p>
        </p:txBody>
      </p:sp>
      <p:sp>
        <p:nvSpPr>
          <p:cNvPr id="3" name="Zástupný obsah 2">
            <a:extLst>
              <a:ext uri="{FF2B5EF4-FFF2-40B4-BE49-F238E27FC236}">
                <a16:creationId xmlns:a16="http://schemas.microsoft.com/office/drawing/2014/main" id="{F1FCBB4D-E7D1-4335-B99D-30F9CF047108}"/>
              </a:ext>
            </a:extLst>
          </p:cNvPr>
          <p:cNvSpPr>
            <a:spLocks noGrp="1"/>
          </p:cNvSpPr>
          <p:nvPr>
            <p:ph idx="1"/>
          </p:nvPr>
        </p:nvSpPr>
        <p:spPr/>
        <p:txBody>
          <a:bodyPr>
            <a:normAutofit fontScale="85000" lnSpcReduction="20000"/>
          </a:bodyPr>
          <a:lstStyle/>
          <a:p>
            <a:r>
              <a:rPr lang="cs-CZ" altLang="cs-CZ" sz="2000" b="1" dirty="0" err="1">
                <a:solidFill>
                  <a:srgbClr val="7030A0"/>
                </a:solidFill>
              </a:rPr>
              <a:t>Textsorte</a:t>
            </a:r>
            <a:r>
              <a:rPr lang="cs-CZ" altLang="cs-CZ" sz="2000" b="1" dirty="0"/>
              <a:t>: </a:t>
            </a:r>
            <a:r>
              <a:rPr lang="cs-CZ" altLang="cs-CZ" sz="2000" b="1" dirty="0" err="1"/>
              <a:t>Funktion</a:t>
            </a:r>
            <a:r>
              <a:rPr lang="cs-CZ" altLang="cs-CZ" sz="2000" b="1" dirty="0"/>
              <a:t>, </a:t>
            </a:r>
            <a:r>
              <a:rPr lang="cs-CZ" altLang="cs-CZ" sz="2000" b="1" dirty="0" err="1"/>
              <a:t>Ziel</a:t>
            </a:r>
            <a:r>
              <a:rPr lang="cs-CZ" altLang="cs-CZ" sz="2000" b="1" dirty="0"/>
              <a:t>: </a:t>
            </a:r>
            <a:r>
              <a:rPr lang="cs-CZ" altLang="cs-CZ" sz="2000" b="1" dirty="0" err="1"/>
              <a:t>Kochrezept</a:t>
            </a:r>
            <a:r>
              <a:rPr lang="cs-CZ" altLang="cs-CZ" sz="2000" b="1" dirty="0"/>
              <a:t>- </a:t>
            </a:r>
            <a:r>
              <a:rPr lang="cs-CZ" altLang="cs-CZ" sz="2000" b="1" dirty="0" err="1"/>
              <a:t>informieren</a:t>
            </a:r>
            <a:r>
              <a:rPr lang="cs-CZ" altLang="cs-CZ" sz="2000" b="1" dirty="0"/>
              <a:t>,  </a:t>
            </a:r>
            <a:r>
              <a:rPr lang="cs-CZ" altLang="cs-CZ" sz="2000" b="1" dirty="0" err="1"/>
              <a:t>Unterhaltung</a:t>
            </a:r>
            <a:r>
              <a:rPr lang="cs-CZ" altLang="cs-CZ" sz="2000" b="1" dirty="0"/>
              <a:t> , </a:t>
            </a:r>
            <a:r>
              <a:rPr lang="cs-CZ" altLang="cs-CZ" sz="2000" b="1" dirty="0" err="1"/>
              <a:t>Werbung</a:t>
            </a:r>
            <a:endParaRPr lang="cs-CZ" altLang="cs-CZ" sz="2000" dirty="0"/>
          </a:p>
          <a:p>
            <a:r>
              <a:rPr lang="de-DE" altLang="cs-CZ" sz="2000" b="1" dirty="0">
                <a:solidFill>
                  <a:srgbClr val="FF0000"/>
                </a:solidFill>
              </a:rPr>
              <a:t>Transkript und </a:t>
            </a:r>
            <a:r>
              <a:rPr lang="cs-CZ" altLang="cs-CZ" sz="2000" b="1" dirty="0" err="1">
                <a:solidFill>
                  <a:srgbClr val="FF0000"/>
                </a:solidFill>
              </a:rPr>
              <a:t>sprachstilistische</a:t>
            </a:r>
            <a:r>
              <a:rPr lang="cs-CZ" altLang="cs-CZ" sz="2000" b="1" dirty="0">
                <a:solidFill>
                  <a:srgbClr val="FF0000"/>
                </a:solidFill>
              </a:rPr>
              <a:t> </a:t>
            </a:r>
            <a:r>
              <a:rPr lang="cs-CZ" altLang="cs-CZ" sz="2000" b="1" dirty="0" err="1">
                <a:solidFill>
                  <a:srgbClr val="FF0000"/>
                </a:solidFill>
              </a:rPr>
              <a:t>Realisierung</a:t>
            </a:r>
            <a:r>
              <a:rPr lang="cs-CZ" altLang="cs-CZ" sz="2000" b="1" dirty="0">
                <a:solidFill>
                  <a:srgbClr val="FF0000"/>
                </a:solidFill>
              </a:rPr>
              <a:t>: </a:t>
            </a:r>
            <a:endParaRPr lang="cs-CZ" altLang="cs-CZ" sz="2000" dirty="0">
              <a:solidFill>
                <a:srgbClr val="FF0000"/>
              </a:solidFill>
            </a:endParaRPr>
          </a:p>
          <a:p>
            <a:r>
              <a:rPr lang="cs-CZ" altLang="cs-CZ" sz="2000" b="1" i="1" dirty="0" err="1"/>
              <a:t>Kursive</a:t>
            </a:r>
            <a:r>
              <a:rPr lang="cs-CZ" altLang="cs-CZ" sz="2000" b="1" i="1" dirty="0"/>
              <a:t>: </a:t>
            </a:r>
            <a:r>
              <a:rPr lang="cs-CZ" altLang="cs-CZ" sz="2000" b="1" i="1" dirty="0" err="1"/>
              <a:t>Simultansprechen</a:t>
            </a:r>
            <a:endParaRPr lang="cs-CZ" altLang="cs-CZ" sz="2000" dirty="0"/>
          </a:p>
          <a:p>
            <a:r>
              <a:rPr lang="cs-CZ" altLang="cs-CZ" sz="2000" b="1" dirty="0" err="1"/>
              <a:t>Wiederholungen</a:t>
            </a:r>
            <a:r>
              <a:rPr lang="cs-CZ" altLang="cs-CZ" sz="2000" b="1" dirty="0"/>
              <a:t> - </a:t>
            </a:r>
            <a:r>
              <a:rPr lang="cs-CZ" altLang="cs-CZ" sz="2000" b="1" dirty="0" err="1"/>
              <a:t>Verz</a:t>
            </a:r>
            <a:r>
              <a:rPr lang="de-DE" altLang="cs-CZ" sz="2000" b="1" dirty="0"/>
              <a:t>ö</a:t>
            </a:r>
            <a:r>
              <a:rPr lang="cs-CZ" altLang="cs-CZ" sz="2000" b="1" dirty="0" err="1"/>
              <a:t>gerung</a:t>
            </a:r>
            <a:endParaRPr lang="cs-CZ" altLang="cs-CZ" sz="2000" b="1" dirty="0"/>
          </a:p>
          <a:p>
            <a:r>
              <a:rPr lang="cs-CZ" altLang="cs-CZ" sz="2000" b="1" dirty="0"/>
              <a:t>Aposiopese </a:t>
            </a:r>
          </a:p>
          <a:p>
            <a:r>
              <a:rPr lang="cs-CZ" altLang="cs-CZ" sz="2000" b="1" dirty="0" err="1"/>
              <a:t>Umg</a:t>
            </a:r>
            <a:r>
              <a:rPr lang="cs-CZ" altLang="cs-CZ" sz="2000" b="1" dirty="0"/>
              <a:t>. - </a:t>
            </a:r>
            <a:r>
              <a:rPr lang="cs-CZ" altLang="cs-CZ" sz="2000" b="1" dirty="0" err="1"/>
              <a:t>Synkope</a:t>
            </a:r>
            <a:r>
              <a:rPr lang="cs-CZ" altLang="cs-CZ" sz="2000" b="1" dirty="0"/>
              <a:t>, </a:t>
            </a:r>
            <a:r>
              <a:rPr lang="cs-CZ" altLang="cs-CZ" sz="2000" b="1" dirty="0" err="1"/>
              <a:t>Apokope</a:t>
            </a:r>
            <a:endParaRPr lang="cs-CZ" altLang="cs-CZ" sz="2000" b="1" dirty="0"/>
          </a:p>
          <a:p>
            <a:r>
              <a:rPr lang="cs-CZ" altLang="cs-CZ" sz="2000" b="1" dirty="0"/>
              <a:t>FETT - </a:t>
            </a:r>
            <a:r>
              <a:rPr lang="cs-CZ" altLang="cs-CZ" sz="2000" b="1" dirty="0" err="1"/>
              <a:t>Hervorhebung</a:t>
            </a:r>
            <a:r>
              <a:rPr lang="cs-CZ" altLang="cs-CZ" sz="2000" b="1" dirty="0"/>
              <a:t> durch </a:t>
            </a:r>
            <a:r>
              <a:rPr lang="cs-CZ" altLang="cs-CZ" sz="2000" b="1" dirty="0" err="1"/>
              <a:t>die</a:t>
            </a:r>
            <a:r>
              <a:rPr lang="cs-CZ" altLang="cs-CZ" sz="2000" b="1" dirty="0"/>
              <a:t> </a:t>
            </a:r>
            <a:r>
              <a:rPr lang="cs-CZ" altLang="cs-CZ" sz="2000" b="1" dirty="0" err="1"/>
              <a:t>Intonation</a:t>
            </a:r>
            <a:endParaRPr lang="cs-CZ" altLang="cs-CZ" sz="2000" b="1" dirty="0"/>
          </a:p>
          <a:p>
            <a:r>
              <a:rPr lang="cs-CZ" altLang="cs-CZ" sz="2000" b="1" dirty="0" err="1"/>
              <a:t>Zustimmungsignale</a:t>
            </a:r>
            <a:r>
              <a:rPr lang="cs-CZ" altLang="cs-CZ" sz="2000" b="1" dirty="0"/>
              <a:t>, </a:t>
            </a:r>
            <a:r>
              <a:rPr lang="cs-CZ" altLang="cs-CZ" sz="2000" b="1" dirty="0" err="1"/>
              <a:t>Interjektionen</a:t>
            </a:r>
            <a:r>
              <a:rPr lang="cs-CZ" altLang="cs-CZ" sz="2000" b="1" dirty="0"/>
              <a:t>, </a:t>
            </a:r>
            <a:r>
              <a:rPr lang="cs-CZ" altLang="cs-CZ" sz="2000" b="1" dirty="0" err="1"/>
              <a:t>Ausrufe</a:t>
            </a:r>
            <a:endParaRPr lang="cs-CZ" altLang="cs-CZ" sz="2000" b="1" dirty="0"/>
          </a:p>
          <a:p>
            <a:r>
              <a:rPr lang="cs-CZ" altLang="cs-CZ" sz="2000" b="1" dirty="0" err="1"/>
              <a:t>umg</a:t>
            </a:r>
            <a:r>
              <a:rPr lang="cs-CZ" altLang="cs-CZ" sz="2000" b="1" dirty="0"/>
              <a:t>. </a:t>
            </a:r>
            <a:r>
              <a:rPr lang="cs-CZ" altLang="cs-CZ" sz="2000" b="1" dirty="0" err="1"/>
              <a:t>kommunikative</a:t>
            </a:r>
            <a:r>
              <a:rPr lang="cs-CZ" altLang="cs-CZ" sz="2000" b="1" dirty="0"/>
              <a:t> </a:t>
            </a:r>
            <a:r>
              <a:rPr lang="cs-CZ" altLang="cs-CZ" sz="2000" b="1" dirty="0" err="1"/>
              <a:t>Formeln</a:t>
            </a:r>
            <a:r>
              <a:rPr lang="cs-CZ" altLang="cs-CZ" sz="2000" b="1" dirty="0"/>
              <a:t> : </a:t>
            </a:r>
            <a:r>
              <a:rPr lang="cs-CZ" altLang="cs-CZ" sz="2000" b="1" i="1" dirty="0"/>
              <a:t>um </a:t>
            </a:r>
            <a:r>
              <a:rPr lang="cs-CZ" altLang="cs-CZ" sz="2000" b="1" i="1" dirty="0" err="1"/>
              <a:t>Gottes</a:t>
            </a:r>
            <a:r>
              <a:rPr lang="cs-CZ" altLang="cs-CZ" sz="2000" b="1" i="1" dirty="0"/>
              <a:t> WILLN! </a:t>
            </a:r>
            <a:r>
              <a:rPr lang="cs-CZ" altLang="cs-CZ" sz="2000" b="1" i="1" dirty="0" err="1"/>
              <a:t>wegschmeissen</a:t>
            </a:r>
            <a:r>
              <a:rPr lang="cs-CZ" altLang="cs-CZ" sz="2000" b="1" i="1" dirty="0"/>
              <a:t>, </a:t>
            </a:r>
            <a:r>
              <a:rPr lang="cs-CZ" altLang="cs-CZ" sz="2000" b="1" i="1" dirty="0" err="1"/>
              <a:t>Is</a:t>
            </a:r>
            <a:r>
              <a:rPr lang="cs-CZ" altLang="cs-CZ" sz="2000" b="1" i="1" dirty="0"/>
              <a:t> </a:t>
            </a:r>
            <a:r>
              <a:rPr lang="cs-CZ" altLang="cs-CZ" sz="2000" b="1" i="1" dirty="0" err="1"/>
              <a:t>ja</a:t>
            </a:r>
            <a:r>
              <a:rPr lang="cs-CZ" altLang="cs-CZ" sz="2000" b="1" i="1" dirty="0"/>
              <a:t> </a:t>
            </a:r>
            <a:r>
              <a:rPr lang="cs-CZ" altLang="cs-CZ" sz="2000" b="1" i="1" dirty="0" err="1"/>
              <a:t>doll</a:t>
            </a:r>
            <a:r>
              <a:rPr lang="cs-CZ" altLang="cs-CZ" sz="2000" b="1" i="1" dirty="0"/>
              <a:t>!</a:t>
            </a:r>
            <a:endParaRPr lang="cs-CZ" altLang="cs-CZ" sz="2000" b="1" dirty="0"/>
          </a:p>
          <a:p>
            <a:r>
              <a:rPr lang="cs-CZ" altLang="cs-CZ" sz="2000" b="1" dirty="0"/>
              <a:t>"</a:t>
            </a:r>
            <a:r>
              <a:rPr lang="cs-CZ" altLang="cs-CZ" sz="2000" b="1" dirty="0" err="1"/>
              <a:t>Kochslang</a:t>
            </a:r>
            <a:r>
              <a:rPr lang="cs-CZ" altLang="cs-CZ" sz="2000" b="1" dirty="0"/>
              <a:t>" – KROSS</a:t>
            </a:r>
            <a:r>
              <a:rPr lang="de-DE" altLang="cs-CZ" sz="2000" b="1" dirty="0"/>
              <a:t>, Anglizismen</a:t>
            </a:r>
            <a:endParaRPr lang="cs-CZ" altLang="cs-CZ" sz="2000" b="1" dirty="0"/>
          </a:p>
          <a:p>
            <a:r>
              <a:rPr lang="cs-CZ" altLang="cs-CZ" sz="2000" b="1" dirty="0" err="1"/>
              <a:t>Pausen</a:t>
            </a:r>
            <a:r>
              <a:rPr lang="cs-CZ" altLang="cs-CZ" sz="2000" b="1" dirty="0"/>
              <a:t>, R</a:t>
            </a:r>
            <a:r>
              <a:rPr lang="de-DE" altLang="cs-CZ" sz="2000" b="1" dirty="0"/>
              <a:t>ä</a:t>
            </a:r>
            <a:r>
              <a:rPr lang="cs-CZ" altLang="cs-CZ" sz="2000" b="1" dirty="0" err="1"/>
              <a:t>uspern</a:t>
            </a:r>
            <a:endParaRPr lang="cs-CZ" altLang="cs-CZ" sz="2000" b="1" dirty="0"/>
          </a:p>
          <a:p>
            <a:r>
              <a:rPr lang="cs-CZ" altLang="cs-CZ" sz="2000" b="1" dirty="0" err="1"/>
              <a:t>Anakoluthe</a:t>
            </a:r>
            <a:r>
              <a:rPr lang="cs-CZ" altLang="cs-CZ" sz="2000" b="1" dirty="0"/>
              <a:t> - </a:t>
            </a:r>
            <a:r>
              <a:rPr lang="cs-CZ" altLang="cs-CZ" sz="2000" b="1" dirty="0" err="1"/>
              <a:t>satzwidrige</a:t>
            </a:r>
            <a:r>
              <a:rPr lang="cs-CZ" altLang="cs-CZ" sz="2000" b="1" dirty="0"/>
              <a:t> </a:t>
            </a:r>
            <a:r>
              <a:rPr lang="cs-CZ" altLang="cs-CZ" sz="2000" b="1" dirty="0" err="1"/>
              <a:t>Konstruktion</a:t>
            </a:r>
            <a:r>
              <a:rPr lang="de-DE" altLang="cs-CZ" sz="2000" b="1" dirty="0"/>
              <a:t>, </a:t>
            </a:r>
            <a:r>
              <a:rPr lang="cs-CZ" altLang="cs-CZ" sz="2000" b="1" dirty="0" err="1"/>
              <a:t>Ellipse</a:t>
            </a:r>
            <a:r>
              <a:rPr lang="de-DE" altLang="cs-CZ" sz="2000" b="1" dirty="0"/>
              <a:t>n</a:t>
            </a:r>
            <a:endParaRPr lang="cs-CZ" altLang="cs-CZ" sz="2000" b="1" dirty="0"/>
          </a:p>
          <a:p>
            <a:endParaRPr lang="cs-CZ" dirty="0"/>
          </a:p>
        </p:txBody>
      </p:sp>
    </p:spTree>
    <p:extLst>
      <p:ext uri="{BB962C8B-B14F-4D97-AF65-F5344CB8AC3E}">
        <p14:creationId xmlns:p14="http://schemas.microsoft.com/office/powerpoint/2010/main" val="312354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32327E-5D6C-4ADE-A475-D221CF170ED7}"/>
              </a:ext>
            </a:extLst>
          </p:cNvPr>
          <p:cNvSpPr>
            <a:spLocks noGrp="1"/>
          </p:cNvSpPr>
          <p:nvPr>
            <p:ph type="title"/>
          </p:nvPr>
        </p:nvSpPr>
        <p:spPr/>
        <p:txBody>
          <a:bodyPr/>
          <a:lstStyle/>
          <a:p>
            <a:r>
              <a:rPr lang="cs-CZ" altLang="cs-CZ" b="1" dirty="0"/>
              <a:t>40 </a:t>
            </a:r>
            <a:r>
              <a:rPr lang="de-DE" altLang="cs-CZ" b="1" dirty="0"/>
              <a:t>Freigetränke…</a:t>
            </a:r>
            <a:br>
              <a:rPr lang="cs-CZ" altLang="cs-CZ" b="1" dirty="0"/>
            </a:br>
            <a:r>
              <a:rPr lang="cs-CZ" altLang="cs-CZ" b="1" dirty="0" err="1">
                <a:solidFill>
                  <a:srgbClr val="FF0000"/>
                </a:solidFill>
              </a:rPr>
              <a:t>Alltagsmonologe</a:t>
            </a:r>
            <a:endParaRPr lang="cs-CZ" dirty="0"/>
          </a:p>
        </p:txBody>
      </p:sp>
      <p:sp>
        <p:nvSpPr>
          <p:cNvPr id="3" name="Zástupný obsah 2">
            <a:extLst>
              <a:ext uri="{FF2B5EF4-FFF2-40B4-BE49-F238E27FC236}">
                <a16:creationId xmlns:a16="http://schemas.microsoft.com/office/drawing/2014/main" id="{3960EBEC-56AB-42FE-AD73-61F37B85B543}"/>
              </a:ext>
            </a:extLst>
          </p:cNvPr>
          <p:cNvSpPr>
            <a:spLocks noGrp="1"/>
          </p:cNvSpPr>
          <p:nvPr>
            <p:ph idx="1"/>
          </p:nvPr>
        </p:nvSpPr>
        <p:spPr/>
        <p:txBody>
          <a:bodyPr/>
          <a:lstStyle/>
          <a:p>
            <a:r>
              <a:rPr lang="de-DE" altLang="cs-CZ" b="1" dirty="0"/>
              <a:t>Anzeige, Aushang</a:t>
            </a:r>
          </a:p>
          <a:p>
            <a:r>
              <a:rPr lang="de-DE" altLang="cs-CZ" b="1" dirty="0"/>
              <a:t>Werbung</a:t>
            </a:r>
          </a:p>
          <a:p>
            <a:r>
              <a:rPr lang="de-DE" altLang="cs-CZ" b="1" dirty="0"/>
              <a:t>Grafische Gestaltung: mangelhaft</a:t>
            </a:r>
          </a:p>
          <a:p>
            <a:r>
              <a:rPr lang="de-DE" altLang="cs-CZ" b="1" dirty="0"/>
              <a:t>Sprache: komischer Effekt unabsichtlich</a:t>
            </a:r>
            <a:endParaRPr lang="cs-CZ" altLang="cs-CZ" b="1" dirty="0"/>
          </a:p>
          <a:p>
            <a:r>
              <a:rPr lang="de-DE" altLang="cs-CZ" b="1" dirty="0"/>
              <a:t>Alltagserzählen</a:t>
            </a:r>
            <a:endParaRPr lang="cs-CZ" altLang="cs-CZ" b="1" dirty="0"/>
          </a:p>
          <a:p>
            <a:r>
              <a:rPr lang="cs-CZ" altLang="cs-CZ" b="1" dirty="0"/>
              <a:t>Korpus: IDS Mannheim, Archiv der </a:t>
            </a:r>
            <a:r>
              <a:rPr lang="cs-CZ" altLang="cs-CZ" b="1" dirty="0" err="1"/>
              <a:t>gesprochenen</a:t>
            </a:r>
            <a:r>
              <a:rPr lang="cs-CZ" altLang="cs-CZ" b="1" dirty="0"/>
              <a:t> </a:t>
            </a:r>
            <a:r>
              <a:rPr lang="cs-CZ" altLang="cs-CZ" b="1" dirty="0" err="1"/>
              <a:t>Sprache</a:t>
            </a:r>
            <a:endParaRPr lang="cs-CZ" altLang="cs-CZ" b="1" dirty="0"/>
          </a:p>
          <a:p>
            <a:r>
              <a:rPr lang="cs-CZ" altLang="cs-CZ" b="1" dirty="0" err="1"/>
              <a:t>Berliner</a:t>
            </a:r>
            <a:r>
              <a:rPr lang="cs-CZ" altLang="cs-CZ" b="1" dirty="0"/>
              <a:t> Dialekt</a:t>
            </a:r>
            <a:r>
              <a:rPr lang="de-DE" altLang="cs-CZ" b="1" dirty="0"/>
              <a:t> – (</a:t>
            </a:r>
            <a:r>
              <a:rPr lang="de-DE" altLang="cs-CZ" b="1" dirty="0" err="1">
                <a:solidFill>
                  <a:srgbClr val="FF0000"/>
                </a:solidFill>
              </a:rPr>
              <a:t>J</a:t>
            </a:r>
            <a:r>
              <a:rPr lang="de-DE" altLang="cs-CZ" b="1" dirty="0" err="1"/>
              <a:t>efühl</a:t>
            </a:r>
            <a:r>
              <a:rPr lang="de-DE" altLang="cs-CZ" b="1" dirty="0"/>
              <a:t> – Gefühl)</a:t>
            </a:r>
            <a:endParaRPr lang="cs-CZ" altLang="cs-CZ" b="1" dirty="0"/>
          </a:p>
          <a:p>
            <a:r>
              <a:rPr lang="cs-CZ" altLang="cs-CZ" b="1" dirty="0" err="1"/>
              <a:t>Ausdruck</a:t>
            </a:r>
            <a:r>
              <a:rPr lang="cs-CZ" altLang="cs-CZ" b="1" dirty="0"/>
              <a:t> von </a:t>
            </a:r>
            <a:r>
              <a:rPr lang="cs-CZ" altLang="cs-CZ" b="1" dirty="0" err="1"/>
              <a:t>Emotionen</a:t>
            </a:r>
            <a:r>
              <a:rPr lang="de-DE" altLang="cs-CZ" b="1" dirty="0"/>
              <a:t>: Erleichterung, Freude, Aufregung</a:t>
            </a:r>
            <a:endParaRPr lang="cs-CZ" altLang="cs-CZ" b="1" dirty="0"/>
          </a:p>
          <a:p>
            <a:endParaRPr lang="cs-CZ" altLang="cs-CZ" b="1" dirty="0"/>
          </a:p>
          <a:p>
            <a:endParaRPr lang="cs-CZ" dirty="0"/>
          </a:p>
        </p:txBody>
      </p:sp>
    </p:spTree>
    <p:extLst>
      <p:ext uri="{BB962C8B-B14F-4D97-AF65-F5344CB8AC3E}">
        <p14:creationId xmlns:p14="http://schemas.microsoft.com/office/powerpoint/2010/main" val="2608918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2A94D-C76F-4453-B0A8-A889AA44C0D6}"/>
              </a:ext>
            </a:extLst>
          </p:cNvPr>
          <p:cNvSpPr>
            <a:spLocks noGrp="1"/>
          </p:cNvSpPr>
          <p:nvPr>
            <p:ph type="title"/>
          </p:nvPr>
        </p:nvSpPr>
        <p:spPr/>
        <p:txBody>
          <a:bodyPr/>
          <a:lstStyle/>
          <a:p>
            <a:r>
              <a:rPr lang="cs-CZ" b="1" dirty="0"/>
              <a:t>2. </a:t>
            </a:r>
            <a:r>
              <a:rPr lang="cs-CZ" b="1" dirty="0" err="1"/>
              <a:t>Kommunikationsbereich</a:t>
            </a:r>
            <a:r>
              <a:rPr lang="cs-CZ" b="1" dirty="0"/>
              <a:t> </a:t>
            </a:r>
            <a:r>
              <a:rPr lang="cs-CZ" b="1" dirty="0" err="1">
                <a:solidFill>
                  <a:srgbClr val="FF0000"/>
                </a:solidFill>
              </a:rPr>
              <a:t>Fachkommunikation</a:t>
            </a:r>
            <a:r>
              <a:rPr lang="cs-CZ" b="1" dirty="0">
                <a:solidFill>
                  <a:srgbClr val="FF0000"/>
                </a:solidFill>
              </a:rPr>
              <a:t> </a:t>
            </a:r>
            <a:r>
              <a:rPr lang="cs-CZ" b="1" dirty="0" err="1">
                <a:solidFill>
                  <a:srgbClr val="FF0000"/>
                </a:solidFill>
              </a:rPr>
              <a:t>und</a:t>
            </a:r>
            <a:r>
              <a:rPr lang="cs-CZ" b="1" dirty="0">
                <a:solidFill>
                  <a:srgbClr val="FF0000"/>
                </a:solidFill>
              </a:rPr>
              <a:t> </a:t>
            </a:r>
            <a:r>
              <a:rPr lang="cs-CZ" b="1" dirty="0" err="1">
                <a:solidFill>
                  <a:srgbClr val="FF0000"/>
                </a:solidFill>
              </a:rPr>
              <a:t>seine</a:t>
            </a:r>
            <a:r>
              <a:rPr lang="cs-CZ" b="1" dirty="0">
                <a:solidFill>
                  <a:srgbClr val="FF0000"/>
                </a:solidFill>
              </a:rPr>
              <a:t> TS</a:t>
            </a:r>
          </a:p>
        </p:txBody>
      </p:sp>
      <p:sp>
        <p:nvSpPr>
          <p:cNvPr id="3" name="Zástupný obsah 2">
            <a:extLst>
              <a:ext uri="{FF2B5EF4-FFF2-40B4-BE49-F238E27FC236}">
                <a16:creationId xmlns:a16="http://schemas.microsoft.com/office/drawing/2014/main" id="{189C7D88-A799-488D-9B52-9A8F42F7D959}"/>
              </a:ext>
            </a:extLst>
          </p:cNvPr>
          <p:cNvSpPr>
            <a:spLocks noGrp="1"/>
          </p:cNvSpPr>
          <p:nvPr>
            <p:ph idx="1"/>
          </p:nvPr>
        </p:nvSpPr>
        <p:spPr/>
        <p:txBody>
          <a:bodyPr>
            <a:normAutofit fontScale="85000" lnSpcReduction="20000"/>
          </a:bodyPr>
          <a:lstStyle/>
          <a:p>
            <a:pPr eaLnBrk="1" hangingPunct="1"/>
            <a:r>
              <a:rPr lang="cs-CZ" sz="2000" b="1" dirty="0" err="1">
                <a:solidFill>
                  <a:srgbClr val="00B050"/>
                </a:solidFill>
              </a:rPr>
              <a:t>Funktion</a:t>
            </a:r>
            <a:r>
              <a:rPr lang="cs-CZ" sz="2000" b="1" dirty="0">
                <a:solidFill>
                  <a:srgbClr val="00B050"/>
                </a:solidFill>
              </a:rPr>
              <a:t>: </a:t>
            </a:r>
            <a:r>
              <a:rPr lang="cs-CZ" sz="2000" b="1" dirty="0" err="1"/>
              <a:t>Vermittlung</a:t>
            </a:r>
            <a:r>
              <a:rPr lang="cs-CZ" sz="2000" b="1" dirty="0"/>
              <a:t> von </a:t>
            </a:r>
            <a:r>
              <a:rPr lang="cs-CZ" sz="2000" b="1" dirty="0" err="1"/>
              <a:t>Informationen</a:t>
            </a:r>
            <a:r>
              <a:rPr lang="cs-CZ" sz="2000" b="1" dirty="0"/>
              <a:t> </a:t>
            </a:r>
            <a:r>
              <a:rPr lang="cs-CZ" sz="2000" b="1" dirty="0" err="1"/>
              <a:t>aus</a:t>
            </a:r>
            <a:r>
              <a:rPr lang="cs-CZ" sz="2000" b="1" dirty="0"/>
              <a:t> der </a:t>
            </a:r>
            <a:r>
              <a:rPr lang="cs-CZ" sz="2000" b="1" dirty="0" err="1"/>
              <a:t>Wissenschaft</a:t>
            </a:r>
            <a:r>
              <a:rPr lang="cs-CZ" sz="2000" b="1" dirty="0"/>
              <a:t>,  </a:t>
            </a:r>
            <a:r>
              <a:rPr lang="cs-CZ" sz="2000" b="1" dirty="0" err="1"/>
              <a:t>Forschung</a:t>
            </a:r>
            <a:r>
              <a:rPr lang="cs-CZ" sz="2000" b="1" dirty="0"/>
              <a:t>, Technik, </a:t>
            </a:r>
            <a:r>
              <a:rPr lang="cs-CZ" sz="2000" b="1" dirty="0" err="1"/>
              <a:t>aus</a:t>
            </a:r>
            <a:r>
              <a:rPr lang="cs-CZ" sz="2000" b="1" dirty="0"/>
              <a:t> </a:t>
            </a:r>
            <a:r>
              <a:rPr lang="cs-CZ" sz="2000" b="1" dirty="0" err="1"/>
              <a:t>verschiedenen</a:t>
            </a:r>
            <a:r>
              <a:rPr lang="cs-CZ" sz="2000" b="1" dirty="0"/>
              <a:t> </a:t>
            </a:r>
            <a:r>
              <a:rPr lang="cs-CZ" sz="2000" b="1" dirty="0" err="1"/>
              <a:t>Fachbereichen</a:t>
            </a:r>
            <a:r>
              <a:rPr lang="cs-CZ" sz="2000" b="1" dirty="0"/>
              <a:t> (</a:t>
            </a:r>
            <a:r>
              <a:rPr lang="cs-CZ" sz="2000" b="1" dirty="0" err="1"/>
              <a:t>Ökonomie</a:t>
            </a:r>
            <a:r>
              <a:rPr lang="cs-CZ" sz="2000" b="1" dirty="0"/>
              <a:t>,   </a:t>
            </a:r>
            <a:r>
              <a:rPr lang="cs-CZ" sz="2000" b="1" dirty="0" err="1"/>
              <a:t>Jurisprudenz</a:t>
            </a:r>
            <a:r>
              <a:rPr lang="cs-CZ" sz="2000" b="1" dirty="0"/>
              <a:t>, </a:t>
            </a:r>
            <a:r>
              <a:rPr lang="cs-CZ" sz="2000" b="1" dirty="0" err="1"/>
              <a:t>Justiz</a:t>
            </a:r>
            <a:r>
              <a:rPr lang="cs-CZ" sz="2000" b="1" dirty="0"/>
              <a:t>, </a:t>
            </a:r>
            <a:r>
              <a:rPr lang="cs-CZ" sz="2000" b="1" dirty="0" err="1"/>
              <a:t>Bankwesen</a:t>
            </a:r>
            <a:r>
              <a:rPr lang="cs-CZ" b="1" dirty="0"/>
              <a:t>…</a:t>
            </a:r>
            <a:r>
              <a:rPr lang="cs-CZ" sz="2000" b="1" dirty="0"/>
              <a:t>)</a:t>
            </a:r>
            <a:endParaRPr lang="de-DE" sz="2000" b="1" dirty="0"/>
          </a:p>
          <a:p>
            <a:pPr eaLnBrk="1" hangingPunct="1"/>
            <a:r>
              <a:rPr lang="cs-CZ" sz="2000" b="1" dirty="0"/>
              <a:t>relativ </a:t>
            </a:r>
            <a:r>
              <a:rPr lang="cs-CZ" sz="2000" b="1" dirty="0" err="1"/>
              <a:t>junger</a:t>
            </a:r>
            <a:r>
              <a:rPr lang="cs-CZ" sz="2000" b="1" dirty="0"/>
              <a:t> </a:t>
            </a:r>
            <a:r>
              <a:rPr lang="cs-CZ" sz="2000" b="1" dirty="0" err="1"/>
              <a:t>Forschungszweig</a:t>
            </a:r>
            <a:r>
              <a:rPr lang="cs-CZ" sz="2000" b="1" dirty="0"/>
              <a:t> : </a:t>
            </a:r>
            <a:r>
              <a:rPr lang="cs-CZ" sz="2000" b="1" dirty="0" err="1"/>
              <a:t>wiss</a:t>
            </a:r>
            <a:r>
              <a:rPr lang="cs-CZ" sz="2000" b="1" dirty="0"/>
              <a:t>.-</a:t>
            </a:r>
            <a:r>
              <a:rPr lang="cs-CZ" sz="2000" b="1" dirty="0" err="1"/>
              <a:t>technische</a:t>
            </a:r>
            <a:r>
              <a:rPr lang="cs-CZ" sz="2000" b="1" dirty="0"/>
              <a:t> </a:t>
            </a:r>
            <a:r>
              <a:rPr lang="cs-CZ" sz="2000" b="1" dirty="0" err="1"/>
              <a:t>Entwicklung</a:t>
            </a:r>
            <a:r>
              <a:rPr lang="cs-CZ" sz="2000" b="1" dirty="0"/>
              <a:t> – </a:t>
            </a:r>
            <a:r>
              <a:rPr lang="cs-CZ" sz="2000" b="1" dirty="0" err="1"/>
              <a:t>Differenzierungprozesse</a:t>
            </a:r>
            <a:r>
              <a:rPr lang="cs-CZ" sz="2000" b="1" dirty="0"/>
              <a:t> der </a:t>
            </a:r>
            <a:r>
              <a:rPr lang="cs-CZ" sz="2000" b="1" dirty="0" err="1"/>
              <a:t>Fachsprachen</a:t>
            </a:r>
            <a:r>
              <a:rPr lang="cs-CZ" sz="2000" b="1" dirty="0"/>
              <a:t> – </a:t>
            </a:r>
            <a:r>
              <a:rPr lang="cs-CZ" sz="2000" b="1" dirty="0" err="1"/>
              <a:t>Fachsprachenlinguistik</a:t>
            </a:r>
            <a:r>
              <a:rPr lang="cs-CZ" sz="2000" b="1" dirty="0"/>
              <a:t> - nach der</a:t>
            </a:r>
            <a:r>
              <a:rPr lang="de-DE" sz="2000" b="1" dirty="0"/>
              <a:t> </a:t>
            </a:r>
            <a:r>
              <a:rPr lang="cs-CZ" sz="2000" b="1" dirty="0" err="1"/>
              <a:t>kommunikativ-pragmatischen</a:t>
            </a:r>
            <a:r>
              <a:rPr lang="cs-CZ" sz="2000" b="1" dirty="0"/>
              <a:t> </a:t>
            </a:r>
            <a:r>
              <a:rPr lang="cs-CZ" sz="2000" b="1" dirty="0" err="1"/>
              <a:t>Wende</a:t>
            </a:r>
            <a:r>
              <a:rPr lang="cs-CZ" sz="2000" b="1" dirty="0"/>
              <a:t> - 1970er </a:t>
            </a:r>
            <a:r>
              <a:rPr lang="cs-CZ" sz="2000" b="1" dirty="0" err="1"/>
              <a:t>Jahre</a:t>
            </a:r>
            <a:r>
              <a:rPr lang="cs-CZ" sz="2000" b="1" dirty="0"/>
              <a:t> des</a:t>
            </a:r>
          </a:p>
          <a:p>
            <a:pPr eaLnBrk="1" hangingPunct="1"/>
            <a:r>
              <a:rPr lang="cs-CZ" b="1" dirty="0" err="1">
                <a:solidFill>
                  <a:srgbClr val="00B050"/>
                </a:solidFill>
              </a:rPr>
              <a:t>Definition</a:t>
            </a:r>
            <a:r>
              <a:rPr lang="cs-CZ" b="1" dirty="0">
                <a:solidFill>
                  <a:srgbClr val="00B050"/>
                </a:solidFill>
              </a:rPr>
              <a:t> </a:t>
            </a:r>
            <a:r>
              <a:rPr lang="cs-CZ" b="1" dirty="0" err="1">
                <a:solidFill>
                  <a:srgbClr val="00B050"/>
                </a:solidFill>
              </a:rPr>
              <a:t>und</a:t>
            </a:r>
            <a:r>
              <a:rPr lang="cs-CZ" b="1" dirty="0">
                <a:solidFill>
                  <a:srgbClr val="00B050"/>
                </a:solidFill>
              </a:rPr>
              <a:t> </a:t>
            </a:r>
            <a:r>
              <a:rPr lang="cs-CZ" b="1" dirty="0" err="1">
                <a:solidFill>
                  <a:srgbClr val="00B050"/>
                </a:solidFill>
              </a:rPr>
              <a:t>Fachliteratur</a:t>
            </a:r>
            <a:r>
              <a:rPr lang="cs-CZ" b="1" dirty="0">
                <a:solidFill>
                  <a:srgbClr val="00B050"/>
                </a:solidFill>
              </a:rPr>
              <a:t>:</a:t>
            </a:r>
          </a:p>
          <a:p>
            <a:r>
              <a:rPr lang="cs-CZ" sz="2000" b="1" dirty="0" err="1">
                <a:solidFill>
                  <a:srgbClr val="FF0000"/>
                </a:solidFill>
              </a:rPr>
              <a:t>Fachsprache</a:t>
            </a:r>
            <a:r>
              <a:rPr lang="cs-CZ" sz="2000" b="1" dirty="0"/>
              <a:t> – “</a:t>
            </a:r>
            <a:r>
              <a:rPr lang="cs-CZ" sz="2000" b="1" dirty="0" err="1"/>
              <a:t>Gesamtheit</a:t>
            </a:r>
            <a:r>
              <a:rPr lang="cs-CZ" sz="2000" b="1" dirty="0"/>
              <a:t> </a:t>
            </a:r>
            <a:r>
              <a:rPr lang="cs-CZ" sz="2000" b="1" dirty="0" err="1"/>
              <a:t>aller</a:t>
            </a:r>
            <a:r>
              <a:rPr lang="cs-CZ" sz="2000" b="1" dirty="0"/>
              <a:t> </a:t>
            </a:r>
            <a:r>
              <a:rPr lang="cs-CZ" sz="2000" b="1" dirty="0" err="1"/>
              <a:t>sprachlichen</a:t>
            </a:r>
            <a:r>
              <a:rPr lang="cs-CZ" sz="2000" b="1" dirty="0"/>
              <a:t> </a:t>
            </a:r>
            <a:r>
              <a:rPr lang="cs-CZ" sz="2000" b="1" dirty="0" err="1"/>
              <a:t>Mittel</a:t>
            </a:r>
            <a:r>
              <a:rPr lang="cs-CZ" sz="2000" b="1" dirty="0"/>
              <a:t>, </a:t>
            </a:r>
            <a:r>
              <a:rPr lang="cs-CZ" sz="2000" b="1" dirty="0" err="1"/>
              <a:t>die</a:t>
            </a:r>
            <a:r>
              <a:rPr lang="cs-CZ" sz="2000" b="1" dirty="0"/>
              <a:t> in </a:t>
            </a:r>
            <a:r>
              <a:rPr lang="cs-CZ" sz="2000" b="1" dirty="0" err="1"/>
              <a:t>einem</a:t>
            </a:r>
            <a:r>
              <a:rPr lang="cs-CZ" sz="2000" b="1" dirty="0"/>
              <a:t> </a:t>
            </a:r>
            <a:r>
              <a:rPr lang="cs-CZ" sz="2000" b="1" dirty="0" err="1"/>
              <a:t>fachlich</a:t>
            </a:r>
            <a:r>
              <a:rPr lang="cs-CZ" sz="2000" b="1" dirty="0"/>
              <a:t> </a:t>
            </a:r>
            <a:r>
              <a:rPr lang="cs-CZ" sz="2000" b="1" dirty="0" err="1"/>
              <a:t>begrenzbaren</a:t>
            </a:r>
            <a:r>
              <a:rPr lang="cs-CZ" sz="2000" b="1" dirty="0"/>
              <a:t> </a:t>
            </a:r>
            <a:r>
              <a:rPr lang="cs-CZ" sz="2000" b="1" dirty="0" err="1"/>
              <a:t>Kommunikationsbereich</a:t>
            </a:r>
            <a:r>
              <a:rPr lang="cs-CZ" sz="2000" b="1" dirty="0"/>
              <a:t> </a:t>
            </a:r>
            <a:r>
              <a:rPr lang="cs-CZ" sz="2000" b="1" dirty="0" err="1"/>
              <a:t>verwendet</a:t>
            </a:r>
            <a:r>
              <a:rPr lang="cs-CZ" sz="2000" b="1" dirty="0"/>
              <a:t> </a:t>
            </a:r>
            <a:r>
              <a:rPr lang="cs-CZ" sz="2000" b="1" dirty="0" err="1"/>
              <a:t>werden</a:t>
            </a:r>
            <a:r>
              <a:rPr lang="cs-CZ" sz="2000" b="1" dirty="0"/>
              <a:t>, um </a:t>
            </a:r>
            <a:r>
              <a:rPr lang="cs-CZ" sz="2000" b="1" dirty="0" err="1"/>
              <a:t>die</a:t>
            </a:r>
            <a:r>
              <a:rPr lang="cs-CZ" sz="2000" b="1" dirty="0"/>
              <a:t> </a:t>
            </a:r>
            <a:r>
              <a:rPr lang="cs-CZ" sz="2000" b="1" dirty="0" err="1"/>
              <a:t>Verständigung</a:t>
            </a:r>
            <a:r>
              <a:rPr lang="cs-CZ" sz="2000" b="1" dirty="0"/>
              <a:t> </a:t>
            </a:r>
            <a:r>
              <a:rPr lang="cs-CZ" sz="2000" b="1" dirty="0" err="1"/>
              <a:t>zwischen</a:t>
            </a:r>
            <a:r>
              <a:rPr lang="cs-CZ" sz="2000" b="1" dirty="0"/>
              <a:t> den in </a:t>
            </a:r>
            <a:r>
              <a:rPr lang="cs-CZ" sz="2000" b="1" dirty="0" err="1"/>
              <a:t>diesem</a:t>
            </a:r>
            <a:r>
              <a:rPr lang="cs-CZ" sz="2000" b="1" dirty="0"/>
              <a:t> </a:t>
            </a:r>
            <a:r>
              <a:rPr lang="cs-CZ" sz="2000" b="1" dirty="0" err="1"/>
              <a:t>Bereich</a:t>
            </a:r>
            <a:r>
              <a:rPr lang="cs-CZ" sz="2000" b="1" dirty="0"/>
              <a:t> </a:t>
            </a:r>
            <a:r>
              <a:rPr lang="cs-CZ" sz="2000" b="1" dirty="0" err="1"/>
              <a:t>tätigen</a:t>
            </a:r>
            <a:r>
              <a:rPr lang="cs-CZ" sz="2000" b="1" dirty="0"/>
              <a:t> </a:t>
            </a:r>
            <a:r>
              <a:rPr lang="cs-CZ" sz="2000" b="1" dirty="0" err="1"/>
              <a:t>Menschen</a:t>
            </a:r>
            <a:r>
              <a:rPr lang="cs-CZ" sz="2000" b="1" dirty="0"/>
              <a:t> </a:t>
            </a:r>
            <a:r>
              <a:rPr lang="cs-CZ" sz="2000" b="1" dirty="0" err="1"/>
              <a:t>zu</a:t>
            </a:r>
            <a:r>
              <a:rPr lang="cs-CZ" sz="2000" b="1" dirty="0"/>
              <a:t> </a:t>
            </a:r>
            <a:r>
              <a:rPr lang="cs-CZ" sz="2000" b="1" dirty="0" err="1"/>
              <a:t>gewährleisten</a:t>
            </a:r>
            <a:r>
              <a:rPr lang="cs-CZ" sz="2000" b="1" dirty="0"/>
              <a:t>” </a:t>
            </a:r>
            <a:r>
              <a:rPr lang="cs-CZ" sz="1800" b="1" dirty="0"/>
              <a:t>(Hoffmann, 1976</a:t>
            </a:r>
            <a:r>
              <a:rPr lang="de-DE" sz="1800" b="1" dirty="0"/>
              <a:t>)</a:t>
            </a:r>
            <a:endParaRPr lang="de-DE" sz="1800" dirty="0"/>
          </a:p>
          <a:p>
            <a:r>
              <a:rPr lang="cs-CZ" sz="1800" b="1" dirty="0" err="1"/>
              <a:t>Handbuch</a:t>
            </a:r>
            <a:r>
              <a:rPr lang="cs-CZ" sz="1800" b="1" dirty="0"/>
              <a:t> FACHSPRACHEN 1998 (HSK-</a:t>
            </a:r>
            <a:r>
              <a:rPr lang="de-DE" sz="1800" b="1" dirty="0"/>
              <a:t>Bände)</a:t>
            </a:r>
          </a:p>
          <a:p>
            <a:r>
              <a:rPr lang="cs-CZ" sz="1800" b="1" dirty="0" err="1"/>
              <a:t>Fluck</a:t>
            </a:r>
            <a:r>
              <a:rPr lang="cs-CZ" sz="1800" b="1" dirty="0"/>
              <a:t>: FACHSPRACHEN</a:t>
            </a:r>
            <a:r>
              <a:rPr lang="de-DE" sz="1800" b="1" dirty="0"/>
              <a:t> </a:t>
            </a:r>
            <a:r>
              <a:rPr lang="cs-CZ" sz="1800" b="1" dirty="0"/>
              <a:t>1996</a:t>
            </a:r>
            <a:endParaRPr lang="de-DE" sz="1800" b="1" dirty="0"/>
          </a:p>
          <a:p>
            <a:r>
              <a:rPr lang="cs-CZ" sz="1800" b="1" dirty="0"/>
              <a:t>T. </a:t>
            </a:r>
            <a:r>
              <a:rPr lang="cs-CZ" sz="1800" b="1" dirty="0" err="1"/>
              <a:t>Roelcke</a:t>
            </a:r>
            <a:r>
              <a:rPr lang="cs-CZ" sz="1800" b="1" dirty="0"/>
              <a:t>: </a:t>
            </a:r>
            <a:r>
              <a:rPr lang="cs-CZ" sz="1800" b="1" dirty="0" err="1"/>
              <a:t>Fachsprachen</a:t>
            </a:r>
            <a:r>
              <a:rPr lang="cs-CZ" sz="1800" b="1" dirty="0"/>
              <a:t> 1999 </a:t>
            </a:r>
            <a:endParaRPr lang="de-DE" sz="1800" b="1" dirty="0"/>
          </a:p>
          <a:p>
            <a:r>
              <a:rPr lang="cs-CZ" sz="1800" b="1" dirty="0"/>
              <a:t>Kleine </a:t>
            </a:r>
            <a:r>
              <a:rPr lang="cs-CZ" sz="1800" b="1" dirty="0" err="1"/>
              <a:t>Enzyklopädie</a:t>
            </a:r>
            <a:r>
              <a:rPr lang="cs-CZ" sz="1800" b="1" dirty="0"/>
              <a:t>. </a:t>
            </a:r>
            <a:r>
              <a:rPr lang="cs-CZ" sz="1800" b="1" dirty="0" err="1"/>
              <a:t>Deutsche</a:t>
            </a:r>
            <a:r>
              <a:rPr lang="cs-CZ" sz="1800" b="1" dirty="0"/>
              <a:t> </a:t>
            </a:r>
            <a:r>
              <a:rPr lang="cs-CZ" sz="1800" b="1" dirty="0" err="1"/>
              <a:t>Sprache</a:t>
            </a:r>
            <a:r>
              <a:rPr lang="cs-CZ" sz="1800" b="1" dirty="0"/>
              <a:t> 2001</a:t>
            </a:r>
          </a:p>
          <a:p>
            <a:pPr eaLnBrk="1" hangingPunct="1"/>
            <a:endParaRPr lang="cs-CZ" dirty="0"/>
          </a:p>
        </p:txBody>
      </p:sp>
    </p:spTree>
    <p:extLst>
      <p:ext uri="{BB962C8B-B14F-4D97-AF65-F5344CB8AC3E}">
        <p14:creationId xmlns:p14="http://schemas.microsoft.com/office/powerpoint/2010/main" val="4061317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D8EBCD-FEE4-4F86-9E19-BB97430FF862}"/>
              </a:ext>
            </a:extLst>
          </p:cNvPr>
          <p:cNvSpPr>
            <a:spLocks noGrp="1"/>
          </p:cNvSpPr>
          <p:nvPr>
            <p:ph type="title"/>
          </p:nvPr>
        </p:nvSpPr>
        <p:spPr/>
        <p:txBody>
          <a:bodyPr/>
          <a:lstStyle/>
          <a:p>
            <a:r>
              <a:rPr lang="cs-CZ" altLang="cs-CZ" sz="4400" b="1" dirty="0" err="1">
                <a:solidFill>
                  <a:srgbClr val="FF0000"/>
                </a:solidFill>
              </a:rPr>
              <a:t>Textstilistik</a:t>
            </a:r>
            <a:r>
              <a:rPr lang="de-DE" altLang="cs-CZ" sz="4400" b="1" dirty="0">
                <a:solidFill>
                  <a:srgbClr val="FF0000"/>
                </a:solidFill>
              </a:rPr>
              <a:t>: Ausgangs- und Schwerpunkte</a:t>
            </a:r>
            <a:endParaRPr lang="cs-CZ" dirty="0"/>
          </a:p>
        </p:txBody>
      </p:sp>
      <p:sp>
        <p:nvSpPr>
          <p:cNvPr id="3" name="Zástupný obsah 2">
            <a:extLst>
              <a:ext uri="{FF2B5EF4-FFF2-40B4-BE49-F238E27FC236}">
                <a16:creationId xmlns:a16="http://schemas.microsoft.com/office/drawing/2014/main" id="{076517AF-3836-42C1-A23D-A8F0C04E4302}"/>
              </a:ext>
            </a:extLst>
          </p:cNvPr>
          <p:cNvSpPr>
            <a:spLocks noGrp="1"/>
          </p:cNvSpPr>
          <p:nvPr>
            <p:ph idx="1"/>
          </p:nvPr>
        </p:nvSpPr>
        <p:spPr/>
        <p:txBody>
          <a:bodyPr/>
          <a:lstStyle/>
          <a:p>
            <a:pPr eaLnBrk="1" hangingPunct="1"/>
            <a:r>
              <a:rPr lang="de-DE" altLang="cs-CZ" b="1" dirty="0"/>
              <a:t>Schwerpunkt</a:t>
            </a:r>
            <a:r>
              <a:rPr lang="cs-CZ" altLang="cs-CZ" b="1" dirty="0"/>
              <a:t> 1: </a:t>
            </a:r>
            <a:r>
              <a:rPr lang="de-DE" altLang="cs-CZ" b="1" dirty="0"/>
              <a:t>Stilistik, Funktionalstilistik</a:t>
            </a:r>
            <a:r>
              <a:rPr lang="cs-CZ" altLang="cs-CZ" b="1" dirty="0"/>
              <a:t>, </a:t>
            </a:r>
            <a:r>
              <a:rPr lang="cs-CZ" altLang="cs-CZ" b="1" dirty="0" err="1"/>
              <a:t>Kommunikationsbereiche</a:t>
            </a:r>
            <a:endParaRPr lang="de-DE" altLang="cs-CZ" b="1" dirty="0"/>
          </a:p>
          <a:p>
            <a:pPr eaLnBrk="1" hangingPunct="1"/>
            <a:r>
              <a:rPr lang="de-DE" altLang="cs-CZ" b="1" dirty="0"/>
              <a:t>Schwerpunkt 2: </a:t>
            </a:r>
            <a:r>
              <a:rPr lang="cs-CZ" altLang="cs-CZ" b="1" dirty="0" err="1"/>
              <a:t>Textlinguistik</a:t>
            </a:r>
            <a:endParaRPr lang="de-DE" altLang="cs-CZ" b="1" dirty="0"/>
          </a:p>
          <a:p>
            <a:pPr eaLnBrk="1" hangingPunct="1"/>
            <a:r>
              <a:rPr lang="de-DE" altLang="cs-CZ" b="1" dirty="0"/>
              <a:t>Schwerpunkt 3: Text</a:t>
            </a:r>
            <a:r>
              <a:rPr lang="cs-CZ" altLang="cs-CZ" b="1" dirty="0" err="1"/>
              <a:t>stilistik</a:t>
            </a:r>
            <a:r>
              <a:rPr lang="cs-CZ" altLang="cs-CZ" b="1" dirty="0"/>
              <a:t> </a:t>
            </a:r>
            <a:r>
              <a:rPr lang="cs-CZ" altLang="cs-CZ" b="1" dirty="0" err="1"/>
              <a:t>und</a:t>
            </a:r>
            <a:r>
              <a:rPr lang="cs-CZ" altLang="cs-CZ" b="1" dirty="0"/>
              <a:t> </a:t>
            </a:r>
            <a:r>
              <a:rPr lang="de-DE" altLang="cs-CZ" b="1" dirty="0"/>
              <a:t>Textsorten</a:t>
            </a:r>
            <a:r>
              <a:rPr lang="cs-CZ" altLang="cs-CZ" b="1" dirty="0" err="1"/>
              <a:t>stilistik</a:t>
            </a:r>
            <a:endParaRPr lang="cs-CZ" altLang="cs-CZ" b="1" dirty="0"/>
          </a:p>
          <a:p>
            <a:pPr eaLnBrk="1" hangingPunct="1">
              <a:buFontTx/>
              <a:buNone/>
            </a:pPr>
            <a:endParaRPr lang="de-DE" altLang="cs-CZ" b="1" dirty="0"/>
          </a:p>
          <a:p>
            <a:pPr eaLnBrk="1" hangingPunct="1"/>
            <a:r>
              <a:rPr lang="de-DE" altLang="cs-CZ" b="1" dirty="0"/>
              <a:t>Schwerpunkt 4: Methode</a:t>
            </a:r>
            <a:r>
              <a:rPr lang="cs-CZ" altLang="cs-CZ" b="1" dirty="0"/>
              <a:t>(</a:t>
            </a:r>
            <a:r>
              <a:rPr lang="de-DE" altLang="cs-CZ" b="1" dirty="0"/>
              <a:t>n</a:t>
            </a:r>
            <a:r>
              <a:rPr lang="cs-CZ" altLang="cs-CZ" b="1" dirty="0"/>
              <a:t>)</a:t>
            </a:r>
            <a:r>
              <a:rPr lang="de-DE" altLang="cs-CZ" b="1" dirty="0"/>
              <a:t> der stilistischen Textanalyse   </a:t>
            </a:r>
            <a:endParaRPr lang="cs-CZ" altLang="cs-CZ" b="1" dirty="0"/>
          </a:p>
          <a:p>
            <a:endParaRPr lang="cs-CZ" dirty="0"/>
          </a:p>
        </p:txBody>
      </p:sp>
    </p:spTree>
    <p:extLst>
      <p:ext uri="{BB962C8B-B14F-4D97-AF65-F5344CB8AC3E}">
        <p14:creationId xmlns:p14="http://schemas.microsoft.com/office/powerpoint/2010/main" val="4066619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72AE8F-8111-43EE-B9B3-F398CAA51FD8}"/>
              </a:ext>
            </a:extLst>
          </p:cNvPr>
          <p:cNvSpPr>
            <a:spLocks noGrp="1"/>
          </p:cNvSpPr>
          <p:nvPr>
            <p:ph type="title"/>
          </p:nvPr>
        </p:nvSpPr>
        <p:spPr/>
        <p:txBody>
          <a:bodyPr/>
          <a:lstStyle/>
          <a:p>
            <a:r>
              <a:rPr lang="cs-CZ" b="1" dirty="0" err="1"/>
              <a:t>Teilgebiete</a:t>
            </a:r>
            <a:r>
              <a:rPr lang="cs-CZ" b="1" dirty="0"/>
              <a:t> der </a:t>
            </a:r>
            <a:r>
              <a:rPr lang="cs-CZ" b="1" dirty="0" err="1"/>
              <a:t>Fachkommunikation</a:t>
            </a:r>
            <a:endParaRPr lang="cs-CZ" b="1" dirty="0"/>
          </a:p>
        </p:txBody>
      </p:sp>
      <p:sp>
        <p:nvSpPr>
          <p:cNvPr id="3" name="Zástupný obsah 2">
            <a:extLst>
              <a:ext uri="{FF2B5EF4-FFF2-40B4-BE49-F238E27FC236}">
                <a16:creationId xmlns:a16="http://schemas.microsoft.com/office/drawing/2014/main" id="{8BF4D4B2-E1F6-4A90-B634-2067437A2111}"/>
              </a:ext>
            </a:extLst>
          </p:cNvPr>
          <p:cNvSpPr>
            <a:spLocks noGrp="1"/>
          </p:cNvSpPr>
          <p:nvPr>
            <p:ph idx="1"/>
          </p:nvPr>
        </p:nvSpPr>
        <p:spPr/>
        <p:txBody>
          <a:bodyPr/>
          <a:lstStyle/>
          <a:p>
            <a:pPr eaLnBrk="1" hangingPunct="1"/>
            <a:r>
              <a:rPr lang="cs-CZ" sz="2000" b="1" dirty="0"/>
              <a:t>Fach-  </a:t>
            </a:r>
            <a:r>
              <a:rPr lang="cs-CZ" sz="2000" b="1" dirty="0" err="1"/>
              <a:t>und</a:t>
            </a:r>
            <a:r>
              <a:rPr lang="cs-CZ" sz="2000" b="1" dirty="0"/>
              <a:t> </a:t>
            </a:r>
            <a:r>
              <a:rPr lang="cs-CZ" sz="2000" b="1" dirty="0" err="1"/>
              <a:t>Wissenschaftssprachen</a:t>
            </a:r>
            <a:r>
              <a:rPr lang="de-DE" sz="2000" b="1" dirty="0"/>
              <a:t>:</a:t>
            </a:r>
          </a:p>
          <a:p>
            <a:pPr eaLnBrk="1" hangingPunct="1"/>
            <a:r>
              <a:rPr lang="cs-CZ" sz="2000" b="1" dirty="0" err="1"/>
              <a:t>Unterscheidung</a:t>
            </a:r>
            <a:r>
              <a:rPr lang="cs-CZ" sz="2000" b="1" dirty="0"/>
              <a:t> von </a:t>
            </a:r>
            <a:r>
              <a:rPr lang="cs-CZ" sz="2000" b="1" dirty="0" err="1"/>
              <a:t>theoriegeleiteten</a:t>
            </a:r>
            <a:r>
              <a:rPr lang="cs-CZ" sz="2000" b="1" dirty="0"/>
              <a:t> </a:t>
            </a:r>
            <a:r>
              <a:rPr lang="cs-CZ" sz="2000" b="1" dirty="0" err="1"/>
              <a:t>und</a:t>
            </a:r>
            <a:r>
              <a:rPr lang="cs-CZ" sz="2000" b="1" dirty="0"/>
              <a:t> </a:t>
            </a:r>
            <a:r>
              <a:rPr lang="cs-CZ" sz="2000" b="1" dirty="0" err="1"/>
              <a:t>theoriegebundenen</a:t>
            </a:r>
            <a:r>
              <a:rPr lang="cs-CZ" sz="2000" b="1" dirty="0"/>
              <a:t> </a:t>
            </a:r>
            <a:r>
              <a:rPr lang="cs-CZ" sz="2000" b="1" dirty="0" err="1"/>
              <a:t>wiss</a:t>
            </a:r>
            <a:r>
              <a:rPr lang="cs-CZ" sz="2000" b="1" dirty="0"/>
              <a:t>. </a:t>
            </a:r>
            <a:r>
              <a:rPr lang="cs-CZ" sz="2000" b="1" dirty="0" err="1"/>
              <a:t>Fachsprachen</a:t>
            </a:r>
            <a:r>
              <a:rPr lang="de-DE" sz="2000" b="1" dirty="0"/>
              <a:t> und </a:t>
            </a:r>
            <a:r>
              <a:rPr lang="cs-CZ" sz="2000" b="1" dirty="0" err="1"/>
              <a:t>fachlich-praktischen</a:t>
            </a:r>
            <a:r>
              <a:rPr lang="de-DE" sz="2000" b="1" dirty="0"/>
              <a:t> Fachsprachen</a:t>
            </a:r>
          </a:p>
          <a:p>
            <a:pPr eaLnBrk="1" hangingPunct="1">
              <a:lnSpc>
                <a:spcPct val="90000"/>
              </a:lnSpc>
            </a:pPr>
            <a:r>
              <a:rPr lang="cs-CZ" sz="2000" b="1" dirty="0" err="1"/>
              <a:t>wissenschaftlicher</a:t>
            </a:r>
            <a:r>
              <a:rPr lang="cs-CZ" sz="2000" b="1" dirty="0"/>
              <a:t> </a:t>
            </a:r>
            <a:r>
              <a:rPr lang="cs-CZ" sz="2000" b="1" dirty="0" err="1"/>
              <a:t>Stil</a:t>
            </a:r>
            <a:r>
              <a:rPr lang="cs-CZ" sz="2000" b="1" dirty="0"/>
              <a:t> – </a:t>
            </a:r>
            <a:r>
              <a:rPr lang="cs-CZ" sz="2000" b="1" dirty="0" err="1"/>
              <a:t>Natur</a:t>
            </a:r>
            <a:r>
              <a:rPr lang="cs-CZ" sz="2000" b="1" dirty="0"/>
              <a:t>- </a:t>
            </a:r>
            <a:r>
              <a:rPr lang="de-DE" sz="2000" b="1" dirty="0"/>
              <a:t>und </a:t>
            </a:r>
            <a:r>
              <a:rPr lang="cs-CZ" sz="2000" b="1" dirty="0" err="1"/>
              <a:t>Geisteswissenschaften</a:t>
            </a:r>
            <a:r>
              <a:rPr lang="cs-CZ" sz="2000" b="1" dirty="0"/>
              <a:t>: </a:t>
            </a:r>
            <a:r>
              <a:rPr lang="cs-CZ" sz="2000" b="1" dirty="0" err="1"/>
              <a:t>Medizin</a:t>
            </a:r>
            <a:r>
              <a:rPr lang="cs-CZ" sz="2000" b="1" dirty="0"/>
              <a:t>, </a:t>
            </a:r>
            <a:r>
              <a:rPr lang="cs-CZ" sz="2000" b="1" dirty="0" err="1"/>
              <a:t>Physik</a:t>
            </a:r>
            <a:r>
              <a:rPr lang="cs-CZ" sz="2000" b="1" dirty="0"/>
              <a:t>, Chemie, Biologie…; Psychologie, </a:t>
            </a:r>
            <a:r>
              <a:rPr lang="cs-CZ" sz="2000" b="1" dirty="0" err="1"/>
              <a:t>Soziologie</a:t>
            </a:r>
            <a:r>
              <a:rPr lang="cs-CZ" sz="2000" b="1" dirty="0"/>
              <a:t>, </a:t>
            </a:r>
            <a:r>
              <a:rPr lang="cs-CZ" sz="2000" b="1" dirty="0" err="1"/>
              <a:t>Philologie</a:t>
            </a:r>
            <a:r>
              <a:rPr lang="cs-CZ" sz="2000" b="1" dirty="0"/>
              <a:t>, </a:t>
            </a:r>
            <a:r>
              <a:rPr lang="cs-CZ" sz="2000" b="1" dirty="0" err="1"/>
              <a:t>Geschichte</a:t>
            </a:r>
            <a:r>
              <a:rPr lang="cs-CZ" sz="2000" b="1" dirty="0"/>
              <a:t>…</a:t>
            </a:r>
          </a:p>
          <a:p>
            <a:pPr eaLnBrk="1" hangingPunct="1">
              <a:lnSpc>
                <a:spcPct val="90000"/>
              </a:lnSpc>
            </a:pPr>
            <a:r>
              <a:rPr lang="cs-CZ" sz="2000" b="1" dirty="0" err="1"/>
              <a:t>schriftlich</a:t>
            </a:r>
            <a:r>
              <a:rPr lang="cs-CZ" sz="2000" b="1" dirty="0"/>
              <a:t>: </a:t>
            </a:r>
            <a:r>
              <a:rPr lang="cs-CZ" sz="2000" b="1" dirty="0" err="1"/>
              <a:t>theoretische</a:t>
            </a:r>
            <a:r>
              <a:rPr lang="cs-CZ" sz="2000" b="1" dirty="0"/>
              <a:t> </a:t>
            </a:r>
            <a:r>
              <a:rPr lang="cs-CZ" sz="2000" b="1" dirty="0" err="1"/>
              <a:t>Fachaufsätze</a:t>
            </a:r>
            <a:r>
              <a:rPr lang="cs-CZ" sz="2000" b="1" dirty="0"/>
              <a:t>, </a:t>
            </a:r>
            <a:r>
              <a:rPr lang="cs-CZ" sz="2000" b="1" dirty="0" err="1"/>
              <a:t>wiss</a:t>
            </a:r>
            <a:r>
              <a:rPr lang="cs-CZ" sz="2000" b="1" dirty="0"/>
              <a:t>. </a:t>
            </a:r>
            <a:r>
              <a:rPr lang="cs-CZ" sz="2000" b="1" dirty="0" err="1"/>
              <a:t>Studien</a:t>
            </a:r>
            <a:r>
              <a:rPr lang="cs-CZ" sz="2000" b="1" dirty="0"/>
              <a:t> in   </a:t>
            </a:r>
          </a:p>
          <a:p>
            <a:pPr eaLnBrk="1" hangingPunct="1">
              <a:lnSpc>
                <a:spcPct val="90000"/>
              </a:lnSpc>
              <a:buNone/>
            </a:pPr>
            <a:r>
              <a:rPr lang="de-DE" sz="2000" b="1" dirty="0"/>
              <a:t> </a:t>
            </a:r>
            <a:r>
              <a:rPr lang="cs-CZ" sz="2000" b="1" dirty="0"/>
              <a:t>    </a:t>
            </a:r>
            <a:r>
              <a:rPr lang="cs-CZ" sz="2000" b="1" dirty="0" err="1"/>
              <a:t>Fachpublikationen</a:t>
            </a:r>
            <a:r>
              <a:rPr lang="cs-CZ" sz="2000" b="1" dirty="0"/>
              <a:t> (</a:t>
            </a:r>
            <a:r>
              <a:rPr lang="cs-CZ" sz="2000" b="1" dirty="0" err="1"/>
              <a:t>Fachzeitschriften</a:t>
            </a:r>
            <a:r>
              <a:rPr lang="cs-CZ" sz="2000" b="1" dirty="0"/>
              <a:t>),  </a:t>
            </a:r>
            <a:r>
              <a:rPr lang="cs-CZ" sz="2000" b="1" dirty="0" err="1"/>
              <a:t>Dissertationen</a:t>
            </a:r>
            <a:r>
              <a:rPr lang="cs-CZ" sz="2000" b="1" dirty="0"/>
              <a:t>, </a:t>
            </a:r>
            <a:r>
              <a:rPr lang="cs-CZ" sz="2000" b="1" dirty="0" err="1"/>
              <a:t>Habilschriften</a:t>
            </a:r>
            <a:r>
              <a:rPr lang="cs-CZ" sz="2000" b="1" dirty="0"/>
              <a:t>, </a:t>
            </a:r>
            <a:r>
              <a:rPr lang="cs-CZ" sz="2000" b="1" dirty="0" err="1"/>
              <a:t>wiss</a:t>
            </a:r>
            <a:r>
              <a:rPr lang="cs-CZ" sz="2000" b="1" dirty="0"/>
              <a:t>. </a:t>
            </a:r>
            <a:r>
              <a:rPr lang="cs-CZ" sz="2000" b="1" dirty="0" err="1"/>
              <a:t>Monographien</a:t>
            </a:r>
            <a:r>
              <a:rPr lang="cs-CZ" sz="2000" b="1" dirty="0"/>
              <a:t>;</a:t>
            </a:r>
          </a:p>
          <a:p>
            <a:pPr eaLnBrk="1" hangingPunct="1">
              <a:lnSpc>
                <a:spcPct val="90000"/>
              </a:lnSpc>
            </a:pPr>
            <a:r>
              <a:rPr lang="cs-CZ" sz="2000" b="1" dirty="0" err="1"/>
              <a:t>mündlich</a:t>
            </a:r>
            <a:r>
              <a:rPr lang="cs-CZ" sz="2000" b="1" dirty="0"/>
              <a:t>: </a:t>
            </a:r>
            <a:r>
              <a:rPr lang="cs-CZ" sz="2000" b="1" dirty="0" err="1"/>
              <a:t>Fachreferate</a:t>
            </a:r>
            <a:r>
              <a:rPr lang="cs-CZ" sz="2000" b="1" dirty="0"/>
              <a:t> </a:t>
            </a:r>
            <a:r>
              <a:rPr lang="cs-CZ" sz="2000" b="1" dirty="0" err="1"/>
              <a:t>auf</a:t>
            </a:r>
            <a:r>
              <a:rPr lang="cs-CZ" sz="2000" b="1" dirty="0"/>
              <a:t> </a:t>
            </a:r>
            <a:r>
              <a:rPr lang="cs-CZ" sz="2000" b="1" dirty="0" err="1"/>
              <a:t>wissenschaftlichen</a:t>
            </a:r>
            <a:r>
              <a:rPr lang="cs-CZ" sz="2000" b="1" dirty="0"/>
              <a:t> </a:t>
            </a:r>
            <a:r>
              <a:rPr lang="cs-CZ" sz="2000" b="1" dirty="0" err="1"/>
              <a:t>Konferenzen</a:t>
            </a:r>
            <a:r>
              <a:rPr lang="cs-CZ" sz="2000" b="1" dirty="0"/>
              <a:t>, </a:t>
            </a:r>
            <a:r>
              <a:rPr lang="cs-CZ" sz="2000" b="1" dirty="0" err="1"/>
              <a:t>Tagungen</a:t>
            </a:r>
            <a:r>
              <a:rPr lang="cs-CZ" sz="2000" b="1" dirty="0"/>
              <a:t>, </a:t>
            </a:r>
            <a:r>
              <a:rPr lang="cs-CZ" sz="2000" b="1" dirty="0" err="1"/>
              <a:t>Kongressen</a:t>
            </a:r>
            <a:r>
              <a:rPr lang="cs-CZ" sz="2000" b="1" dirty="0"/>
              <a:t>…(</a:t>
            </a:r>
            <a:r>
              <a:rPr lang="cs-CZ" sz="2000" b="1" dirty="0" err="1"/>
              <a:t>schriftlich</a:t>
            </a:r>
            <a:r>
              <a:rPr lang="cs-CZ" sz="2000" b="1" dirty="0"/>
              <a:t>: </a:t>
            </a:r>
            <a:r>
              <a:rPr lang="cs-CZ" sz="2000" b="1" dirty="0" err="1"/>
              <a:t>Sammelb</a:t>
            </a:r>
            <a:r>
              <a:rPr lang="de-DE" sz="2000" b="1" dirty="0"/>
              <a:t>ä</a:t>
            </a:r>
            <a:r>
              <a:rPr lang="cs-CZ" sz="2000" b="1" dirty="0" err="1"/>
              <a:t>nde</a:t>
            </a:r>
            <a:r>
              <a:rPr lang="cs-CZ" sz="2000" b="1" dirty="0"/>
              <a:t>), </a:t>
            </a:r>
            <a:r>
              <a:rPr lang="cs-CZ" sz="2000" b="1" dirty="0" err="1"/>
              <a:t>Diskussionsbeiträge</a:t>
            </a:r>
            <a:endParaRPr lang="cs-CZ" sz="2000" b="1" dirty="0"/>
          </a:p>
          <a:p>
            <a:endParaRPr lang="cs-CZ" dirty="0"/>
          </a:p>
        </p:txBody>
      </p:sp>
    </p:spTree>
    <p:extLst>
      <p:ext uri="{BB962C8B-B14F-4D97-AF65-F5344CB8AC3E}">
        <p14:creationId xmlns:p14="http://schemas.microsoft.com/office/powerpoint/2010/main" val="1545582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FA377-3DE3-46A7-B716-B6EE6AD038F2}"/>
              </a:ext>
            </a:extLst>
          </p:cNvPr>
          <p:cNvSpPr>
            <a:spLocks noGrp="1"/>
          </p:cNvSpPr>
          <p:nvPr>
            <p:ph type="title"/>
          </p:nvPr>
        </p:nvSpPr>
        <p:spPr/>
        <p:txBody>
          <a:bodyPr/>
          <a:lstStyle/>
          <a:p>
            <a:r>
              <a:rPr lang="cs-CZ" b="1" dirty="0" err="1"/>
              <a:t>Teilgebiete</a:t>
            </a:r>
            <a:r>
              <a:rPr lang="cs-CZ" b="1" dirty="0"/>
              <a:t> der </a:t>
            </a:r>
            <a:r>
              <a:rPr lang="cs-CZ" b="1" dirty="0" err="1"/>
              <a:t>Fachkommunikation</a:t>
            </a:r>
            <a:endParaRPr lang="cs-CZ" dirty="0"/>
          </a:p>
        </p:txBody>
      </p:sp>
      <p:sp>
        <p:nvSpPr>
          <p:cNvPr id="3" name="Zástupný obsah 2">
            <a:extLst>
              <a:ext uri="{FF2B5EF4-FFF2-40B4-BE49-F238E27FC236}">
                <a16:creationId xmlns:a16="http://schemas.microsoft.com/office/drawing/2014/main" id="{4433E1E4-9E2D-4D36-A271-C6AADE2219AC}"/>
              </a:ext>
            </a:extLst>
          </p:cNvPr>
          <p:cNvSpPr>
            <a:spLocks noGrp="1"/>
          </p:cNvSpPr>
          <p:nvPr>
            <p:ph idx="1"/>
          </p:nvPr>
        </p:nvSpPr>
        <p:spPr/>
        <p:txBody>
          <a:bodyPr/>
          <a:lstStyle/>
          <a:p>
            <a:pPr eaLnBrk="1" hangingPunct="1"/>
            <a:r>
              <a:rPr lang="cs-CZ" sz="2000" b="1" dirty="0" err="1"/>
              <a:t>praktischer</a:t>
            </a:r>
            <a:r>
              <a:rPr lang="cs-CZ" sz="2000" b="1" dirty="0"/>
              <a:t> </a:t>
            </a:r>
            <a:r>
              <a:rPr lang="cs-CZ" sz="2000" b="1" dirty="0" err="1"/>
              <a:t>Fachstil</a:t>
            </a:r>
            <a:r>
              <a:rPr lang="cs-CZ" sz="2000" b="1" dirty="0"/>
              <a:t>: </a:t>
            </a:r>
            <a:r>
              <a:rPr lang="cs-CZ" sz="2000" b="1" dirty="0" err="1"/>
              <a:t>Wirtschaft</a:t>
            </a:r>
            <a:r>
              <a:rPr lang="cs-CZ" sz="2000" b="1" dirty="0"/>
              <a:t>, </a:t>
            </a:r>
            <a:r>
              <a:rPr lang="cs-CZ" sz="2000" b="1" dirty="0" err="1"/>
              <a:t>Justiz</a:t>
            </a:r>
            <a:r>
              <a:rPr lang="cs-CZ" sz="2000" b="1" dirty="0"/>
              <a:t>, Technik…</a:t>
            </a:r>
          </a:p>
          <a:p>
            <a:pPr eaLnBrk="1" hangingPunct="1"/>
            <a:r>
              <a:rPr lang="cs-CZ" sz="2000" b="1" dirty="0" err="1"/>
              <a:t>populärwissenschaftlicher</a:t>
            </a:r>
            <a:r>
              <a:rPr lang="cs-CZ" sz="2000" b="1" dirty="0"/>
              <a:t> </a:t>
            </a:r>
            <a:r>
              <a:rPr lang="cs-CZ" sz="2000" b="1" dirty="0" err="1"/>
              <a:t>Stil</a:t>
            </a:r>
            <a:r>
              <a:rPr lang="cs-CZ" sz="2000" b="1" dirty="0"/>
              <a:t>: </a:t>
            </a:r>
            <a:endParaRPr lang="de-DE" sz="2000" b="1" dirty="0"/>
          </a:p>
          <a:p>
            <a:pPr eaLnBrk="1" hangingPunct="1">
              <a:buFont typeface="Arial" charset="0"/>
              <a:buNone/>
            </a:pPr>
            <a:r>
              <a:rPr lang="de-DE" sz="2000" b="1" dirty="0"/>
              <a:t>    Le</a:t>
            </a:r>
            <a:r>
              <a:rPr lang="cs-CZ" sz="2000" b="1" dirty="0" err="1"/>
              <a:t>hrbücher</a:t>
            </a:r>
            <a:r>
              <a:rPr lang="cs-CZ" sz="2000" b="1" dirty="0"/>
              <a:t>, </a:t>
            </a:r>
            <a:r>
              <a:rPr lang="cs-CZ" sz="2000" b="1" dirty="0" err="1"/>
              <a:t>Rezensionen</a:t>
            </a:r>
            <a:r>
              <a:rPr lang="cs-CZ" sz="2000" b="1" dirty="0"/>
              <a:t>, </a:t>
            </a:r>
            <a:r>
              <a:rPr lang="cs-CZ" sz="2000" b="1" dirty="0" err="1"/>
              <a:t>publizistische</a:t>
            </a:r>
            <a:r>
              <a:rPr lang="cs-CZ" sz="2000" b="1" dirty="0"/>
              <a:t> </a:t>
            </a:r>
            <a:r>
              <a:rPr lang="cs-CZ" sz="2000" b="1" dirty="0" err="1"/>
              <a:t>Artikel</a:t>
            </a:r>
            <a:r>
              <a:rPr lang="cs-CZ" sz="2000" b="1" dirty="0"/>
              <a:t>…</a:t>
            </a:r>
          </a:p>
          <a:p>
            <a:pPr eaLnBrk="1" hangingPunct="1"/>
            <a:r>
              <a:rPr lang="cs-CZ" sz="2000" b="1" dirty="0" err="1"/>
              <a:t>essayistischer</a:t>
            </a:r>
            <a:r>
              <a:rPr lang="cs-CZ" sz="2000" b="1" dirty="0"/>
              <a:t> </a:t>
            </a:r>
            <a:r>
              <a:rPr lang="cs-CZ" sz="2000" b="1" dirty="0" err="1"/>
              <a:t>Stil</a:t>
            </a:r>
            <a:r>
              <a:rPr lang="cs-CZ" sz="2000" b="1" dirty="0"/>
              <a:t>: </a:t>
            </a:r>
            <a:r>
              <a:rPr lang="cs-CZ" sz="2000" b="1" dirty="0" err="1"/>
              <a:t>populärwissenschaftliche</a:t>
            </a:r>
            <a:r>
              <a:rPr lang="cs-CZ" sz="2000" b="1" dirty="0"/>
              <a:t> </a:t>
            </a:r>
            <a:r>
              <a:rPr lang="cs-CZ" sz="2000" b="1" dirty="0" err="1"/>
              <a:t>Aufsätze</a:t>
            </a:r>
            <a:r>
              <a:rPr lang="cs-CZ" sz="2000" b="1" dirty="0"/>
              <a:t> in den </a:t>
            </a:r>
            <a:r>
              <a:rPr lang="cs-CZ" sz="2000" b="1" dirty="0" err="1"/>
              <a:t>Medien</a:t>
            </a:r>
            <a:r>
              <a:rPr lang="cs-CZ" sz="2000" b="1" dirty="0"/>
              <a:t>, Interview </a:t>
            </a:r>
            <a:r>
              <a:rPr lang="cs-CZ" sz="2000" b="1" dirty="0" err="1"/>
              <a:t>mit</a:t>
            </a:r>
            <a:r>
              <a:rPr lang="cs-CZ" sz="2000" b="1" dirty="0"/>
              <a:t> </a:t>
            </a:r>
            <a:r>
              <a:rPr lang="cs-CZ" sz="2000" b="1" dirty="0" err="1"/>
              <a:t>Experten</a:t>
            </a:r>
            <a:r>
              <a:rPr lang="cs-CZ" sz="2000" b="1" dirty="0"/>
              <a:t>...</a:t>
            </a:r>
            <a:r>
              <a:rPr lang="cs-CZ" sz="2000" b="1" dirty="0" err="1"/>
              <a:t>das</a:t>
            </a:r>
            <a:r>
              <a:rPr lang="cs-CZ" sz="2000" b="1" dirty="0"/>
              <a:t> </a:t>
            </a:r>
            <a:r>
              <a:rPr lang="cs-CZ" sz="2000" b="1" dirty="0" err="1"/>
              <a:t>Individuelle</a:t>
            </a:r>
            <a:r>
              <a:rPr lang="cs-CZ" sz="2000" b="1" dirty="0"/>
              <a:t>, </a:t>
            </a:r>
            <a:r>
              <a:rPr lang="cs-CZ" sz="2000" b="1" dirty="0" err="1"/>
              <a:t>belletristische</a:t>
            </a:r>
            <a:r>
              <a:rPr lang="cs-CZ" sz="2000" b="1" dirty="0"/>
              <a:t> Z</a:t>
            </a:r>
            <a:r>
              <a:rPr lang="de-DE" sz="2000" b="1" dirty="0"/>
              <a:t>ü</a:t>
            </a:r>
            <a:r>
              <a:rPr lang="cs-CZ" sz="2000" b="1" dirty="0" err="1"/>
              <a:t>ge</a:t>
            </a:r>
            <a:r>
              <a:rPr lang="cs-CZ" sz="2000" b="1" dirty="0"/>
              <a:t> (lit.-k</a:t>
            </a:r>
            <a:r>
              <a:rPr lang="de-DE" sz="2000" b="1" dirty="0"/>
              <a:t>ü</a:t>
            </a:r>
            <a:r>
              <a:rPr lang="cs-CZ" sz="2000" b="1" dirty="0" err="1"/>
              <a:t>nstlerische</a:t>
            </a:r>
            <a:r>
              <a:rPr lang="cs-CZ" sz="2000" b="1" dirty="0"/>
              <a:t> </a:t>
            </a:r>
            <a:r>
              <a:rPr lang="cs-CZ" sz="2000" b="1" dirty="0" err="1"/>
              <a:t>Mittel</a:t>
            </a:r>
            <a:r>
              <a:rPr lang="cs-CZ" sz="2000" b="1" dirty="0"/>
              <a:t> - </a:t>
            </a:r>
            <a:r>
              <a:rPr lang="cs-CZ" sz="2000" b="1" dirty="0" err="1"/>
              <a:t>Metapher</a:t>
            </a:r>
            <a:r>
              <a:rPr lang="cs-CZ" sz="2000" b="1" dirty="0"/>
              <a:t>, </a:t>
            </a:r>
            <a:r>
              <a:rPr lang="cs-CZ" sz="2000" b="1" dirty="0" err="1"/>
              <a:t>rhetorische</a:t>
            </a:r>
            <a:r>
              <a:rPr lang="cs-CZ" sz="2000" b="1" dirty="0"/>
              <a:t> </a:t>
            </a:r>
            <a:r>
              <a:rPr lang="cs-CZ" sz="2000" b="1" dirty="0" err="1"/>
              <a:t>Frage</a:t>
            </a:r>
            <a:r>
              <a:rPr lang="cs-CZ" sz="2000" b="1" dirty="0"/>
              <a:t>...)</a:t>
            </a:r>
          </a:p>
          <a:p>
            <a:endParaRPr lang="cs-CZ" dirty="0"/>
          </a:p>
        </p:txBody>
      </p:sp>
    </p:spTree>
    <p:extLst>
      <p:ext uri="{BB962C8B-B14F-4D97-AF65-F5344CB8AC3E}">
        <p14:creationId xmlns:p14="http://schemas.microsoft.com/office/powerpoint/2010/main" val="105710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9C89F-A42E-48EF-9278-B14897398840}"/>
              </a:ext>
            </a:extLst>
          </p:cNvPr>
          <p:cNvSpPr>
            <a:spLocks noGrp="1"/>
          </p:cNvSpPr>
          <p:nvPr>
            <p:ph type="title"/>
          </p:nvPr>
        </p:nvSpPr>
        <p:spPr/>
        <p:txBody>
          <a:bodyPr/>
          <a:lstStyle/>
          <a:p>
            <a:r>
              <a:rPr lang="de-DE" b="1" dirty="0"/>
              <a:t>Gliederung der Fachsprachen</a:t>
            </a:r>
            <a:endParaRPr lang="cs-CZ" dirty="0"/>
          </a:p>
        </p:txBody>
      </p:sp>
      <p:sp>
        <p:nvSpPr>
          <p:cNvPr id="3" name="Zástupný obsah 2">
            <a:extLst>
              <a:ext uri="{FF2B5EF4-FFF2-40B4-BE49-F238E27FC236}">
                <a16:creationId xmlns:a16="http://schemas.microsoft.com/office/drawing/2014/main" id="{BF7170D9-91CA-4320-8D80-6AAB5AD2C1EB}"/>
              </a:ext>
            </a:extLst>
          </p:cNvPr>
          <p:cNvSpPr>
            <a:spLocks noGrp="1"/>
          </p:cNvSpPr>
          <p:nvPr>
            <p:ph idx="1"/>
          </p:nvPr>
        </p:nvSpPr>
        <p:spPr/>
        <p:txBody>
          <a:bodyPr>
            <a:normAutofit fontScale="77500" lnSpcReduction="20000"/>
          </a:bodyPr>
          <a:lstStyle/>
          <a:p>
            <a:pPr eaLnBrk="1" hangingPunct="1"/>
            <a:r>
              <a:rPr lang="cs-CZ" b="1" dirty="0" err="1">
                <a:solidFill>
                  <a:srgbClr val="FF0000"/>
                </a:solidFill>
              </a:rPr>
              <a:t>horizontale</a:t>
            </a:r>
            <a:r>
              <a:rPr lang="cs-CZ" b="1" dirty="0">
                <a:solidFill>
                  <a:srgbClr val="FF0000"/>
                </a:solidFill>
              </a:rPr>
              <a:t> </a:t>
            </a:r>
            <a:r>
              <a:rPr lang="cs-CZ" b="1" dirty="0" err="1">
                <a:solidFill>
                  <a:srgbClr val="FF0000"/>
                </a:solidFill>
              </a:rPr>
              <a:t>Gliederung</a:t>
            </a:r>
            <a:r>
              <a:rPr lang="cs-CZ" b="1" dirty="0"/>
              <a:t>:  </a:t>
            </a:r>
            <a:r>
              <a:rPr lang="cs-CZ" b="1" dirty="0" err="1"/>
              <a:t>Fachdisziplinen</a:t>
            </a:r>
            <a:r>
              <a:rPr lang="cs-CZ" b="1" dirty="0"/>
              <a:t>: </a:t>
            </a:r>
            <a:endParaRPr lang="de-DE" b="1" dirty="0"/>
          </a:p>
          <a:p>
            <a:pPr eaLnBrk="1" hangingPunct="1"/>
            <a:r>
              <a:rPr lang="cs-CZ" b="1" dirty="0" err="1"/>
              <a:t>Fachsprache</a:t>
            </a:r>
            <a:r>
              <a:rPr lang="cs-CZ" b="1" dirty="0"/>
              <a:t> </a:t>
            </a:r>
            <a:r>
              <a:rPr lang="cs-CZ" b="1" dirty="0" err="1"/>
              <a:t>Mathematik</a:t>
            </a:r>
            <a:endParaRPr lang="de-DE" b="1" dirty="0"/>
          </a:p>
          <a:p>
            <a:pPr eaLnBrk="1" hangingPunct="1"/>
            <a:r>
              <a:rPr lang="cs-CZ" b="1" dirty="0" err="1"/>
              <a:t>Medizin</a:t>
            </a:r>
            <a:endParaRPr lang="de-DE" b="1" dirty="0"/>
          </a:p>
          <a:p>
            <a:pPr eaLnBrk="1" hangingPunct="1"/>
            <a:r>
              <a:rPr lang="cs-CZ" b="1" dirty="0" err="1"/>
              <a:t>Elektrotechni</a:t>
            </a:r>
            <a:r>
              <a:rPr lang="de-DE" b="1" dirty="0"/>
              <a:t>k</a:t>
            </a:r>
          </a:p>
          <a:p>
            <a:pPr eaLnBrk="1" hangingPunct="1"/>
            <a:r>
              <a:rPr lang="de-DE" b="1" dirty="0"/>
              <a:t>Linguistik</a:t>
            </a:r>
          </a:p>
          <a:p>
            <a:pPr eaLnBrk="1" hangingPunct="1"/>
            <a:r>
              <a:rPr lang="de-DE" b="1" dirty="0"/>
              <a:t>Psychologie, Soziologie, Philosophie</a:t>
            </a:r>
            <a:r>
              <a:rPr lang="cs-CZ" b="1" dirty="0"/>
              <a:t>…</a:t>
            </a:r>
            <a:endParaRPr lang="de-DE" b="1" dirty="0"/>
          </a:p>
          <a:p>
            <a:pPr eaLnBrk="1" hangingPunct="1"/>
            <a:r>
              <a:rPr lang="cs-CZ" b="1" dirty="0" err="1">
                <a:solidFill>
                  <a:srgbClr val="00B050"/>
                </a:solidFill>
              </a:rPr>
              <a:t>Zahl</a:t>
            </a:r>
            <a:r>
              <a:rPr lang="cs-CZ" b="1" dirty="0">
                <a:solidFill>
                  <a:srgbClr val="00B050"/>
                </a:solidFill>
              </a:rPr>
              <a:t> der </a:t>
            </a:r>
            <a:r>
              <a:rPr lang="cs-CZ" b="1" dirty="0" err="1">
                <a:solidFill>
                  <a:srgbClr val="00B050"/>
                </a:solidFill>
              </a:rPr>
              <a:t>Fachsprachen</a:t>
            </a:r>
            <a:r>
              <a:rPr lang="cs-CZ" b="1" dirty="0">
                <a:solidFill>
                  <a:srgbClr val="00B050"/>
                </a:solidFill>
              </a:rPr>
              <a:t> </a:t>
            </a:r>
            <a:r>
              <a:rPr lang="cs-CZ" b="1" dirty="0" err="1">
                <a:solidFill>
                  <a:srgbClr val="00B050"/>
                </a:solidFill>
              </a:rPr>
              <a:t>entspricht</a:t>
            </a:r>
            <a:r>
              <a:rPr lang="cs-CZ" b="1" dirty="0">
                <a:solidFill>
                  <a:srgbClr val="00B050"/>
                </a:solidFill>
              </a:rPr>
              <a:t> der </a:t>
            </a:r>
            <a:r>
              <a:rPr lang="cs-CZ" b="1" dirty="0" err="1">
                <a:solidFill>
                  <a:srgbClr val="00B050"/>
                </a:solidFill>
              </a:rPr>
              <a:t>Zahl</a:t>
            </a:r>
            <a:r>
              <a:rPr lang="cs-CZ" b="1" dirty="0">
                <a:solidFill>
                  <a:srgbClr val="00B050"/>
                </a:solidFill>
              </a:rPr>
              <a:t> der </a:t>
            </a:r>
            <a:r>
              <a:rPr lang="cs-CZ" b="1" dirty="0" err="1">
                <a:solidFill>
                  <a:srgbClr val="00B050"/>
                </a:solidFill>
              </a:rPr>
              <a:t>Fächer</a:t>
            </a:r>
            <a:endParaRPr lang="cs-CZ" b="1" dirty="0">
              <a:solidFill>
                <a:srgbClr val="00B050"/>
              </a:solidFill>
            </a:endParaRPr>
          </a:p>
          <a:p>
            <a:pPr eaLnBrk="1" hangingPunct="1"/>
            <a:r>
              <a:rPr lang="cs-CZ" b="1" dirty="0"/>
              <a:t> </a:t>
            </a:r>
            <a:r>
              <a:rPr lang="cs-CZ" b="1" dirty="0" err="1">
                <a:solidFill>
                  <a:srgbClr val="FF0000"/>
                </a:solidFill>
              </a:rPr>
              <a:t>vertikale</a:t>
            </a:r>
            <a:r>
              <a:rPr lang="cs-CZ" b="1" dirty="0">
                <a:solidFill>
                  <a:srgbClr val="FF0000"/>
                </a:solidFill>
              </a:rPr>
              <a:t> </a:t>
            </a:r>
            <a:r>
              <a:rPr lang="cs-CZ" b="1" dirty="0" err="1">
                <a:solidFill>
                  <a:srgbClr val="FF0000"/>
                </a:solidFill>
              </a:rPr>
              <a:t>Gliederung</a:t>
            </a:r>
            <a:r>
              <a:rPr lang="cs-CZ" b="1" dirty="0"/>
              <a:t>: </a:t>
            </a:r>
            <a:endParaRPr lang="de-DE" b="1" dirty="0"/>
          </a:p>
          <a:p>
            <a:pPr eaLnBrk="1" hangingPunct="1"/>
            <a:r>
              <a:rPr lang="cs-CZ" b="1" dirty="0" err="1"/>
              <a:t>Sprache</a:t>
            </a:r>
            <a:r>
              <a:rPr lang="cs-CZ" b="1" dirty="0"/>
              <a:t> der </a:t>
            </a:r>
            <a:r>
              <a:rPr lang="cs-CZ" b="1" dirty="0" err="1"/>
              <a:t>theoretischen</a:t>
            </a:r>
            <a:r>
              <a:rPr lang="cs-CZ" b="1" dirty="0"/>
              <a:t> </a:t>
            </a:r>
            <a:r>
              <a:rPr lang="cs-CZ" b="1" dirty="0" err="1"/>
              <a:t>Grundlagewissenschaften</a:t>
            </a:r>
            <a:endParaRPr lang="de-DE" b="1" dirty="0"/>
          </a:p>
          <a:p>
            <a:pPr eaLnBrk="1" hangingPunct="1"/>
            <a:r>
              <a:rPr lang="cs-CZ" b="1" dirty="0" err="1"/>
              <a:t>Sprache</a:t>
            </a:r>
            <a:r>
              <a:rPr lang="cs-CZ" b="1" dirty="0"/>
              <a:t> der </a:t>
            </a:r>
            <a:r>
              <a:rPr lang="cs-CZ" b="1" dirty="0" err="1"/>
              <a:t>experimentellen</a:t>
            </a:r>
            <a:r>
              <a:rPr lang="cs-CZ" b="1" dirty="0"/>
              <a:t> </a:t>
            </a:r>
            <a:r>
              <a:rPr lang="cs-CZ" b="1" dirty="0" err="1"/>
              <a:t>Wissenschaften</a:t>
            </a:r>
            <a:r>
              <a:rPr lang="cs-CZ" b="1" dirty="0"/>
              <a:t> </a:t>
            </a:r>
            <a:endParaRPr lang="de-DE" b="1" dirty="0"/>
          </a:p>
          <a:p>
            <a:pPr eaLnBrk="1" hangingPunct="1"/>
            <a:r>
              <a:rPr lang="cs-CZ" b="1" dirty="0" err="1"/>
              <a:t>Sprache</a:t>
            </a:r>
            <a:r>
              <a:rPr lang="cs-CZ" b="1" dirty="0"/>
              <a:t> der </a:t>
            </a:r>
            <a:r>
              <a:rPr lang="cs-CZ" b="1" dirty="0" err="1"/>
              <a:t>angewandten</a:t>
            </a:r>
            <a:r>
              <a:rPr lang="cs-CZ" b="1" dirty="0"/>
              <a:t> </a:t>
            </a:r>
            <a:r>
              <a:rPr lang="cs-CZ" b="1" dirty="0" err="1"/>
              <a:t>Wissenschaften</a:t>
            </a:r>
            <a:r>
              <a:rPr lang="cs-CZ" b="1" dirty="0"/>
              <a:t> </a:t>
            </a:r>
            <a:r>
              <a:rPr lang="cs-CZ" b="1" dirty="0" err="1"/>
              <a:t>und</a:t>
            </a:r>
            <a:r>
              <a:rPr lang="cs-CZ" b="1" dirty="0"/>
              <a:t> der Technik</a:t>
            </a:r>
            <a:endParaRPr lang="de-DE" b="1" dirty="0"/>
          </a:p>
          <a:p>
            <a:pPr eaLnBrk="1" hangingPunct="1"/>
            <a:r>
              <a:rPr lang="cs-CZ" b="1" dirty="0" err="1"/>
              <a:t>Sprache</a:t>
            </a:r>
            <a:r>
              <a:rPr lang="cs-CZ" b="1" dirty="0"/>
              <a:t> der </a:t>
            </a:r>
            <a:r>
              <a:rPr lang="cs-CZ" b="1" dirty="0" err="1"/>
              <a:t>materiellen</a:t>
            </a:r>
            <a:r>
              <a:rPr lang="cs-CZ" b="1" dirty="0"/>
              <a:t> </a:t>
            </a:r>
            <a:r>
              <a:rPr lang="cs-CZ" b="1" dirty="0" err="1"/>
              <a:t>Produktio</a:t>
            </a:r>
            <a:r>
              <a:rPr lang="de-DE" b="1" dirty="0"/>
              <a:t>n</a:t>
            </a:r>
          </a:p>
          <a:p>
            <a:pPr eaLnBrk="1" hangingPunct="1"/>
            <a:r>
              <a:rPr lang="cs-CZ" b="1" dirty="0" err="1"/>
              <a:t>Populär</a:t>
            </a:r>
            <a:r>
              <a:rPr lang="de-DE" b="1" dirty="0"/>
              <a:t>wiss. Stil</a:t>
            </a:r>
            <a:endParaRPr lang="cs-CZ" b="1" dirty="0"/>
          </a:p>
          <a:p>
            <a:pPr eaLnBrk="1" hangingPunct="1"/>
            <a:endParaRPr lang="cs-CZ" b="1" dirty="0">
              <a:solidFill>
                <a:srgbClr val="00B050"/>
              </a:solidFill>
            </a:endParaRPr>
          </a:p>
          <a:p>
            <a:endParaRPr lang="cs-CZ" dirty="0"/>
          </a:p>
        </p:txBody>
      </p:sp>
    </p:spTree>
    <p:extLst>
      <p:ext uri="{BB962C8B-B14F-4D97-AF65-F5344CB8AC3E}">
        <p14:creationId xmlns:p14="http://schemas.microsoft.com/office/powerpoint/2010/main" val="15084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7A6F2F-80D9-4369-B593-72E1CFBFE845}"/>
              </a:ext>
            </a:extLst>
          </p:cNvPr>
          <p:cNvSpPr>
            <a:spLocks noGrp="1"/>
          </p:cNvSpPr>
          <p:nvPr>
            <p:ph type="title"/>
          </p:nvPr>
        </p:nvSpPr>
        <p:spPr/>
        <p:txBody>
          <a:bodyPr/>
          <a:lstStyle/>
          <a:p>
            <a:r>
              <a:rPr lang="cs-CZ" b="1" dirty="0" err="1"/>
              <a:t>Hauptmerkmale</a:t>
            </a:r>
            <a:r>
              <a:rPr lang="de-DE" b="1" dirty="0"/>
              <a:t> (</a:t>
            </a:r>
            <a:r>
              <a:rPr lang="cs-CZ" b="1" dirty="0"/>
              <a:t>St</a:t>
            </a:r>
            <a:r>
              <a:rPr lang="de-DE" b="1" dirty="0" err="1"/>
              <a:t>ilzüge</a:t>
            </a:r>
            <a:r>
              <a:rPr lang="de-DE" dirty="0"/>
              <a:t>) </a:t>
            </a:r>
            <a:r>
              <a:rPr lang="de-DE" b="1" dirty="0"/>
              <a:t>und Stilelemente</a:t>
            </a:r>
            <a:endParaRPr lang="cs-CZ" dirty="0"/>
          </a:p>
        </p:txBody>
      </p:sp>
      <p:sp>
        <p:nvSpPr>
          <p:cNvPr id="3" name="Zástupný obsah 2">
            <a:extLst>
              <a:ext uri="{FF2B5EF4-FFF2-40B4-BE49-F238E27FC236}">
                <a16:creationId xmlns:a16="http://schemas.microsoft.com/office/drawing/2014/main" id="{FB818553-C0BA-4997-BB0B-A05C3F51468E}"/>
              </a:ext>
            </a:extLst>
          </p:cNvPr>
          <p:cNvSpPr>
            <a:spLocks noGrp="1"/>
          </p:cNvSpPr>
          <p:nvPr>
            <p:ph idx="1"/>
          </p:nvPr>
        </p:nvSpPr>
        <p:spPr/>
        <p:txBody>
          <a:bodyPr>
            <a:noAutofit/>
          </a:bodyPr>
          <a:lstStyle/>
          <a:p>
            <a:pPr eaLnBrk="1" hangingPunct="1">
              <a:lnSpc>
                <a:spcPct val="80000"/>
              </a:lnSpc>
            </a:pPr>
            <a:r>
              <a:rPr lang="cs-CZ" sz="1200" b="1" dirty="0"/>
              <a:t> </a:t>
            </a:r>
            <a:r>
              <a:rPr lang="cs-CZ" sz="1200" b="1" dirty="0" err="1">
                <a:solidFill>
                  <a:srgbClr val="FF0000"/>
                </a:solidFill>
              </a:rPr>
              <a:t>öffentlicher</a:t>
            </a:r>
            <a:r>
              <a:rPr lang="cs-CZ" sz="1200" b="1" dirty="0">
                <a:solidFill>
                  <a:srgbClr val="FF0000"/>
                </a:solidFill>
              </a:rPr>
              <a:t> Charakter </a:t>
            </a:r>
            <a:r>
              <a:rPr lang="cs-CZ" sz="1200" b="1" dirty="0"/>
              <a:t>– </a:t>
            </a:r>
            <a:r>
              <a:rPr lang="cs-CZ" sz="1200" b="1" dirty="0" err="1"/>
              <a:t>neutraler</a:t>
            </a:r>
            <a:r>
              <a:rPr lang="cs-CZ" sz="1200" b="1" dirty="0"/>
              <a:t> </a:t>
            </a:r>
            <a:r>
              <a:rPr lang="cs-CZ" sz="1200" b="1" dirty="0" err="1"/>
              <a:t>Stil</a:t>
            </a:r>
            <a:r>
              <a:rPr lang="de-DE" sz="1200" b="1" dirty="0"/>
              <a:t>:</a:t>
            </a:r>
            <a:r>
              <a:rPr lang="cs-CZ" sz="1200" b="1" dirty="0"/>
              <a:t>  Standard- (</a:t>
            </a:r>
            <a:r>
              <a:rPr lang="cs-CZ" sz="1200" b="1" dirty="0" err="1"/>
              <a:t>Schrift</a:t>
            </a:r>
            <a:r>
              <a:rPr lang="cs-CZ" sz="1200" b="1" dirty="0"/>
              <a:t>)</a:t>
            </a:r>
            <a:r>
              <a:rPr lang="cs-CZ" sz="1200" b="1" dirty="0" err="1"/>
              <a:t>sprache</a:t>
            </a:r>
            <a:r>
              <a:rPr lang="cs-CZ" sz="1200" b="1" dirty="0"/>
              <a:t>, ohne </a:t>
            </a:r>
            <a:r>
              <a:rPr lang="cs-CZ" sz="1200" b="1" dirty="0" err="1"/>
              <a:t>umg</a:t>
            </a:r>
            <a:r>
              <a:rPr lang="cs-CZ" sz="1200" b="1" dirty="0"/>
              <a:t>. </a:t>
            </a:r>
            <a:r>
              <a:rPr lang="cs-CZ" sz="1200" b="1" dirty="0" err="1"/>
              <a:t>Stilelemente</a:t>
            </a:r>
            <a:r>
              <a:rPr lang="cs-CZ" sz="1200" b="1" dirty="0"/>
              <a:t>,  </a:t>
            </a:r>
            <a:r>
              <a:rPr lang="de-DE" sz="1200" b="1" dirty="0"/>
              <a:t>ohne</a:t>
            </a:r>
            <a:r>
              <a:rPr lang="cs-CZ" sz="1200" b="1" dirty="0"/>
              <a:t>  </a:t>
            </a:r>
            <a:r>
              <a:rPr lang="cs-CZ" sz="1200" b="1" dirty="0" err="1"/>
              <a:t>Emotionalität</a:t>
            </a:r>
            <a:r>
              <a:rPr lang="cs-CZ" sz="1200" b="1" dirty="0"/>
              <a:t> </a:t>
            </a:r>
            <a:r>
              <a:rPr lang="cs-CZ" sz="1200" b="1" dirty="0" err="1"/>
              <a:t>und</a:t>
            </a:r>
            <a:r>
              <a:rPr lang="cs-CZ" sz="1200" b="1" dirty="0"/>
              <a:t> </a:t>
            </a:r>
            <a:r>
              <a:rPr lang="cs-CZ" sz="1200" b="1" dirty="0" err="1"/>
              <a:t>Expressivität</a:t>
            </a:r>
            <a:r>
              <a:rPr lang="cs-CZ" sz="1200" b="1" dirty="0"/>
              <a:t> (</a:t>
            </a:r>
            <a:r>
              <a:rPr lang="cs-CZ" sz="1200" b="1" dirty="0" err="1"/>
              <a:t>keine</a:t>
            </a:r>
            <a:r>
              <a:rPr lang="cs-CZ" sz="1200" b="1" dirty="0"/>
              <a:t> </a:t>
            </a:r>
            <a:r>
              <a:rPr lang="cs-CZ" sz="1200" b="1" dirty="0" err="1"/>
              <a:t>Vertraulichkeit</a:t>
            </a:r>
            <a:r>
              <a:rPr lang="cs-CZ" sz="1200" b="1" dirty="0"/>
              <a:t>, </a:t>
            </a:r>
            <a:r>
              <a:rPr lang="cs-CZ" sz="1200" b="1" dirty="0" err="1"/>
              <a:t>keine</a:t>
            </a:r>
            <a:r>
              <a:rPr lang="cs-CZ" sz="1200" b="1" dirty="0"/>
              <a:t> Hyperbolik...)</a:t>
            </a:r>
          </a:p>
          <a:p>
            <a:pPr eaLnBrk="1" hangingPunct="1">
              <a:lnSpc>
                <a:spcPct val="80000"/>
              </a:lnSpc>
            </a:pPr>
            <a:r>
              <a:rPr lang="cs-CZ" sz="1200" b="1" dirty="0" err="1">
                <a:solidFill>
                  <a:srgbClr val="FF0000"/>
                </a:solidFill>
              </a:rPr>
              <a:t>Klarheit</a:t>
            </a:r>
            <a:r>
              <a:rPr lang="cs-CZ" sz="1200" b="1" dirty="0">
                <a:solidFill>
                  <a:srgbClr val="FF0000"/>
                </a:solidFill>
              </a:rPr>
              <a:t>, Logik, </a:t>
            </a:r>
            <a:r>
              <a:rPr lang="cs-CZ" sz="1200" b="1" dirty="0" err="1">
                <a:solidFill>
                  <a:srgbClr val="FF0000"/>
                </a:solidFill>
              </a:rPr>
              <a:t>Genauigkeit</a:t>
            </a:r>
            <a:r>
              <a:rPr lang="cs-CZ" sz="1200" b="1" dirty="0">
                <a:solidFill>
                  <a:srgbClr val="FF0000"/>
                </a:solidFill>
              </a:rPr>
              <a:t> – </a:t>
            </a:r>
            <a:r>
              <a:rPr lang="cs-CZ" sz="1200" b="1" dirty="0" err="1"/>
              <a:t>logische</a:t>
            </a:r>
            <a:r>
              <a:rPr lang="cs-CZ" sz="1200" b="1" dirty="0"/>
              <a:t> </a:t>
            </a:r>
            <a:r>
              <a:rPr lang="de-DE" sz="1200" b="1" dirty="0"/>
              <a:t> </a:t>
            </a:r>
            <a:r>
              <a:rPr lang="cs-CZ" sz="1200" b="1" dirty="0" err="1"/>
              <a:t>Gedankenführung</a:t>
            </a:r>
            <a:r>
              <a:rPr lang="de-DE" sz="1200" b="1" dirty="0"/>
              <a:t> –</a:t>
            </a:r>
          </a:p>
          <a:p>
            <a:pPr eaLnBrk="1" hangingPunct="1">
              <a:lnSpc>
                <a:spcPct val="80000"/>
              </a:lnSpc>
            </a:pPr>
            <a:r>
              <a:rPr lang="de-DE" sz="1200" b="1" dirty="0"/>
              <a:t>Syntax: </a:t>
            </a:r>
            <a:r>
              <a:rPr lang="cs-CZ" sz="1200" b="1" dirty="0" err="1"/>
              <a:t>lückenloser</a:t>
            </a:r>
            <a:r>
              <a:rPr lang="cs-CZ" sz="1200" b="1" dirty="0"/>
              <a:t> </a:t>
            </a:r>
            <a:r>
              <a:rPr lang="cs-CZ" sz="1200" b="1" dirty="0" err="1"/>
              <a:t>Satzbau</a:t>
            </a:r>
            <a:r>
              <a:rPr lang="cs-CZ" sz="1200" b="1" dirty="0"/>
              <a:t>, </a:t>
            </a:r>
            <a:r>
              <a:rPr lang="cs-CZ" sz="1200" b="1" dirty="0" err="1"/>
              <a:t>Thema-Rhema-Gliederung</a:t>
            </a:r>
            <a:r>
              <a:rPr lang="cs-CZ" sz="1200" b="1" dirty="0"/>
              <a:t>, </a:t>
            </a:r>
            <a:r>
              <a:rPr lang="cs-CZ" sz="1200" b="1" dirty="0" err="1"/>
              <a:t>Kausalität</a:t>
            </a:r>
            <a:r>
              <a:rPr lang="cs-CZ" sz="1200" b="1" dirty="0"/>
              <a:t> - </a:t>
            </a:r>
            <a:r>
              <a:rPr lang="cs-CZ" sz="1200" b="1" i="1" dirty="0" err="1"/>
              <a:t>weil</a:t>
            </a:r>
            <a:r>
              <a:rPr lang="cs-CZ" sz="1200" b="1" i="1" dirty="0"/>
              <a:t>, da, </a:t>
            </a:r>
            <a:r>
              <a:rPr lang="cs-CZ" sz="1200" b="1" i="1" dirty="0" err="1"/>
              <a:t>denn</a:t>
            </a:r>
            <a:r>
              <a:rPr lang="cs-CZ" sz="1200" b="1" dirty="0"/>
              <a:t>, </a:t>
            </a:r>
            <a:r>
              <a:rPr lang="cs-CZ" sz="1200" b="1" dirty="0" err="1"/>
              <a:t>Finalität</a:t>
            </a:r>
            <a:r>
              <a:rPr lang="cs-CZ" sz="1200" b="1" dirty="0"/>
              <a:t> - </a:t>
            </a:r>
            <a:r>
              <a:rPr lang="cs-CZ" sz="1200" b="1" i="1" dirty="0" err="1"/>
              <a:t>damit</a:t>
            </a:r>
            <a:r>
              <a:rPr lang="cs-CZ" sz="1200" b="1" dirty="0"/>
              <a:t>, IK </a:t>
            </a:r>
            <a:r>
              <a:rPr lang="cs-CZ" sz="1200" b="1" i="1" dirty="0"/>
              <a:t>um ...</a:t>
            </a:r>
            <a:r>
              <a:rPr lang="cs-CZ" sz="1200" b="1" i="1" dirty="0" err="1"/>
              <a:t>zu</a:t>
            </a:r>
            <a:r>
              <a:rPr lang="cs-CZ" sz="1200" b="1" dirty="0"/>
              <a:t>)</a:t>
            </a:r>
          </a:p>
          <a:p>
            <a:pPr eaLnBrk="1" hangingPunct="1">
              <a:lnSpc>
                <a:spcPct val="80000"/>
              </a:lnSpc>
            </a:pPr>
            <a:r>
              <a:rPr lang="cs-CZ" sz="1200" b="1" dirty="0"/>
              <a:t> </a:t>
            </a:r>
            <a:r>
              <a:rPr lang="de-DE" sz="1200" b="1" dirty="0"/>
              <a:t>Lexik: </a:t>
            </a:r>
            <a:r>
              <a:rPr lang="cs-CZ" sz="1200" b="1" dirty="0" err="1"/>
              <a:t>Fachbegriffe</a:t>
            </a:r>
            <a:r>
              <a:rPr lang="cs-CZ" sz="1200" b="1" dirty="0"/>
              <a:t> (</a:t>
            </a:r>
            <a:r>
              <a:rPr lang="cs-CZ" sz="1200" b="1" dirty="0" err="1"/>
              <a:t>Termini</a:t>
            </a:r>
            <a:r>
              <a:rPr lang="cs-CZ" sz="1200" b="1" dirty="0"/>
              <a:t>)</a:t>
            </a:r>
            <a:r>
              <a:rPr lang="de-DE" sz="1200" b="1" dirty="0"/>
              <a:t>: z.B.</a:t>
            </a:r>
            <a:r>
              <a:rPr lang="cs-CZ" sz="1200" b="1" dirty="0"/>
              <a:t> </a:t>
            </a:r>
            <a:r>
              <a:rPr lang="cs-CZ" sz="1200" b="1" dirty="0" err="1"/>
              <a:t>Linguistik</a:t>
            </a:r>
            <a:r>
              <a:rPr lang="cs-CZ" sz="1200" b="1" dirty="0"/>
              <a:t> - </a:t>
            </a:r>
            <a:r>
              <a:rPr lang="cs-CZ" sz="1200" b="1" i="1" dirty="0" err="1"/>
              <a:t>die</a:t>
            </a:r>
            <a:r>
              <a:rPr lang="cs-CZ" sz="1200" b="1" i="1" dirty="0"/>
              <a:t> </a:t>
            </a:r>
            <a:r>
              <a:rPr lang="de-DE" sz="1200" b="1" i="1" dirty="0"/>
              <a:t> </a:t>
            </a:r>
            <a:r>
              <a:rPr lang="cs-CZ" sz="1200" b="1" i="1" dirty="0" err="1"/>
              <a:t>Flexion</a:t>
            </a:r>
            <a:r>
              <a:rPr lang="de-DE" sz="1200" b="1" i="1" dirty="0"/>
              <a:t>, </a:t>
            </a:r>
            <a:r>
              <a:rPr lang="cs-CZ" sz="1200" b="1" dirty="0" err="1"/>
              <a:t>Fremdw</a:t>
            </a:r>
            <a:r>
              <a:rPr lang="de-DE" sz="1200" b="1" dirty="0"/>
              <a:t>ö</a:t>
            </a:r>
            <a:r>
              <a:rPr lang="cs-CZ" sz="1200" b="1" dirty="0" err="1"/>
              <a:t>rter</a:t>
            </a:r>
            <a:r>
              <a:rPr lang="cs-CZ" sz="1200" b="1" dirty="0"/>
              <a:t>, </a:t>
            </a:r>
            <a:r>
              <a:rPr lang="cs-CZ" sz="1200" b="1" dirty="0" err="1"/>
              <a:t>Internationalismen</a:t>
            </a:r>
            <a:r>
              <a:rPr lang="cs-CZ" sz="1200" b="1" dirty="0"/>
              <a:t> - </a:t>
            </a:r>
            <a:r>
              <a:rPr lang="cs-CZ" sz="1200" b="1" dirty="0" err="1"/>
              <a:t>altgr</a:t>
            </a:r>
            <a:r>
              <a:rPr lang="cs-CZ" sz="1200" b="1" dirty="0"/>
              <a:t>., lat., </a:t>
            </a:r>
            <a:r>
              <a:rPr lang="cs-CZ" sz="1200" b="1" dirty="0" err="1"/>
              <a:t>eng</a:t>
            </a:r>
            <a:r>
              <a:rPr lang="de-DE" sz="1200" b="1" dirty="0"/>
              <a:t>l., </a:t>
            </a:r>
            <a:r>
              <a:rPr lang="cs-CZ" sz="1200" b="1" dirty="0" err="1"/>
              <a:t>ital</a:t>
            </a:r>
            <a:r>
              <a:rPr lang="cs-CZ" sz="1200" b="1" dirty="0"/>
              <a:t>. (</a:t>
            </a:r>
            <a:r>
              <a:rPr lang="cs-CZ" sz="1200" b="1" dirty="0" err="1"/>
              <a:t>Musikwiss</a:t>
            </a:r>
            <a:r>
              <a:rPr lang="cs-CZ" sz="1200" b="1" dirty="0"/>
              <a:t>.)</a:t>
            </a:r>
          </a:p>
          <a:p>
            <a:pPr eaLnBrk="1" hangingPunct="1"/>
            <a:r>
              <a:rPr lang="cs-CZ" sz="1200" b="1" dirty="0" err="1">
                <a:solidFill>
                  <a:srgbClr val="FF0000"/>
                </a:solidFill>
              </a:rPr>
              <a:t>Sachlichkeit</a:t>
            </a:r>
            <a:r>
              <a:rPr lang="cs-CZ" sz="1200" b="1" dirty="0">
                <a:solidFill>
                  <a:srgbClr val="FF0000"/>
                </a:solidFill>
              </a:rPr>
              <a:t>, </a:t>
            </a:r>
            <a:r>
              <a:rPr lang="cs-CZ" sz="1200" b="1" dirty="0" err="1">
                <a:solidFill>
                  <a:srgbClr val="FF0000"/>
                </a:solidFill>
              </a:rPr>
              <a:t>Begrifflichkeit</a:t>
            </a:r>
            <a:r>
              <a:rPr lang="cs-CZ" sz="1200" b="1" dirty="0">
                <a:solidFill>
                  <a:srgbClr val="FF0000"/>
                </a:solidFill>
              </a:rPr>
              <a:t>, </a:t>
            </a:r>
            <a:r>
              <a:rPr lang="cs-CZ" sz="1200" b="1" dirty="0" err="1">
                <a:solidFill>
                  <a:srgbClr val="FF0000"/>
                </a:solidFill>
              </a:rPr>
              <a:t>Fachlichkeit</a:t>
            </a:r>
            <a:r>
              <a:rPr lang="de-DE" sz="1200" b="1" dirty="0">
                <a:solidFill>
                  <a:srgbClr val="FF0000"/>
                </a:solidFill>
              </a:rPr>
              <a:t>: </a:t>
            </a:r>
            <a:r>
              <a:rPr lang="cs-CZ" sz="1200" b="1" dirty="0"/>
              <a:t>Fach- </a:t>
            </a:r>
            <a:r>
              <a:rPr lang="cs-CZ" sz="1200" b="1" dirty="0" err="1"/>
              <a:t>und</a:t>
            </a:r>
            <a:r>
              <a:rPr lang="cs-CZ" sz="1200" b="1" dirty="0"/>
              <a:t> </a:t>
            </a:r>
            <a:r>
              <a:rPr lang="cs-CZ" sz="1200" b="1" dirty="0" err="1"/>
              <a:t>Fremdwörter</a:t>
            </a:r>
            <a:r>
              <a:rPr lang="cs-CZ" sz="1200" b="1" dirty="0"/>
              <a:t>, </a:t>
            </a:r>
            <a:r>
              <a:rPr lang="cs-CZ" sz="1200" b="1" dirty="0" err="1"/>
              <a:t>semantische</a:t>
            </a:r>
            <a:r>
              <a:rPr lang="cs-CZ" sz="1200" b="1" dirty="0"/>
              <a:t> </a:t>
            </a:r>
            <a:r>
              <a:rPr lang="cs-CZ" sz="1200" b="1" dirty="0" err="1"/>
              <a:t>Eindeutigkeit</a:t>
            </a:r>
            <a:r>
              <a:rPr lang="de-DE" sz="1200" b="1" dirty="0"/>
              <a:t> </a:t>
            </a:r>
            <a:r>
              <a:rPr lang="cs-CZ" sz="1200" b="1" dirty="0"/>
              <a:t>(</a:t>
            </a:r>
            <a:r>
              <a:rPr lang="cs-CZ" sz="1200" b="1" dirty="0" err="1"/>
              <a:t>Konnotationen</a:t>
            </a:r>
            <a:r>
              <a:rPr lang="cs-CZ" sz="1200" b="1" dirty="0"/>
              <a:t>, </a:t>
            </a:r>
            <a:r>
              <a:rPr lang="cs-CZ" sz="1200" b="1" dirty="0" err="1"/>
              <a:t>Expressivität</a:t>
            </a:r>
            <a:r>
              <a:rPr lang="cs-CZ" sz="1200" b="1" dirty="0"/>
              <a:t> </a:t>
            </a:r>
            <a:r>
              <a:rPr lang="de-DE" sz="1200" b="1" dirty="0"/>
              <a:t> </a:t>
            </a:r>
            <a:r>
              <a:rPr lang="cs-CZ" sz="1200" b="1" dirty="0" err="1"/>
              <a:t>eingeschränkt</a:t>
            </a:r>
            <a:r>
              <a:rPr lang="cs-CZ" sz="1200" b="1" dirty="0"/>
              <a:t>)</a:t>
            </a:r>
            <a:r>
              <a:rPr lang="de-DE" sz="1200" b="1" dirty="0"/>
              <a:t>, z.B. </a:t>
            </a:r>
            <a:r>
              <a:rPr lang="cs-CZ" sz="1200" b="1" i="1" dirty="0"/>
              <a:t>"</a:t>
            </a:r>
            <a:r>
              <a:rPr lang="cs-CZ" sz="1200" b="1" i="1" dirty="0" err="1"/>
              <a:t>Revolution</a:t>
            </a:r>
            <a:r>
              <a:rPr lang="cs-CZ" sz="1200" b="1" i="1" dirty="0"/>
              <a:t>" </a:t>
            </a:r>
            <a:r>
              <a:rPr lang="cs-CZ" sz="1200" b="1" dirty="0"/>
              <a:t>- </a:t>
            </a:r>
            <a:r>
              <a:rPr lang="cs-CZ" sz="1200" b="1" dirty="0" err="1"/>
              <a:t>neg</a:t>
            </a:r>
            <a:r>
              <a:rPr lang="cs-CZ" sz="1200" b="1" dirty="0"/>
              <a:t>., </a:t>
            </a:r>
            <a:r>
              <a:rPr lang="cs-CZ" sz="1200" b="1" dirty="0" err="1"/>
              <a:t>pos</a:t>
            </a:r>
            <a:r>
              <a:rPr lang="cs-CZ" sz="1200" b="1" dirty="0"/>
              <a:t>. </a:t>
            </a:r>
            <a:r>
              <a:rPr lang="cs-CZ" sz="1200" b="1" dirty="0" err="1"/>
              <a:t>Konnotationen</a:t>
            </a:r>
            <a:r>
              <a:rPr lang="de-DE" sz="1200" b="1" dirty="0"/>
              <a:t> – genau definiert</a:t>
            </a:r>
            <a:r>
              <a:rPr lang="cs-CZ" sz="1200" b="1" dirty="0"/>
              <a:t> </a:t>
            </a:r>
            <a:endParaRPr lang="de-DE" sz="1200" b="1" dirty="0"/>
          </a:p>
          <a:p>
            <a:pPr eaLnBrk="1" hangingPunct="1"/>
            <a:r>
              <a:rPr lang="cs-CZ" sz="1200" b="1" dirty="0" err="1">
                <a:solidFill>
                  <a:srgbClr val="FF0000"/>
                </a:solidFill>
              </a:rPr>
              <a:t>unpersönliche</a:t>
            </a:r>
            <a:r>
              <a:rPr lang="cs-CZ" sz="1200" b="1" dirty="0">
                <a:solidFill>
                  <a:srgbClr val="FF0000"/>
                </a:solidFill>
              </a:rPr>
              <a:t> </a:t>
            </a:r>
            <a:r>
              <a:rPr lang="cs-CZ" sz="1200" b="1" dirty="0" err="1">
                <a:solidFill>
                  <a:srgbClr val="FF0000"/>
                </a:solidFill>
              </a:rPr>
              <a:t>Ausdrucksweise</a:t>
            </a:r>
            <a:r>
              <a:rPr lang="cs-CZ" sz="1200" b="1" dirty="0">
                <a:solidFill>
                  <a:srgbClr val="FF0000"/>
                </a:solidFill>
              </a:rPr>
              <a:t>, </a:t>
            </a:r>
            <a:r>
              <a:rPr lang="cs-CZ" sz="1200" b="1" dirty="0" err="1">
                <a:solidFill>
                  <a:srgbClr val="FF0000"/>
                </a:solidFill>
              </a:rPr>
              <a:t>Objektivität</a:t>
            </a:r>
            <a:r>
              <a:rPr lang="cs-CZ" sz="1200" b="1" dirty="0">
                <a:solidFill>
                  <a:srgbClr val="FF0000"/>
                </a:solidFill>
              </a:rPr>
              <a:t>:</a:t>
            </a:r>
            <a:r>
              <a:rPr lang="de-DE" sz="1200" b="1" dirty="0">
                <a:solidFill>
                  <a:srgbClr val="FF0000"/>
                </a:solidFill>
              </a:rPr>
              <a:t> </a:t>
            </a:r>
            <a:r>
              <a:rPr lang="cs-CZ" sz="1200" b="1" i="1" dirty="0"/>
              <a:t>man, es </a:t>
            </a:r>
            <a:r>
              <a:rPr lang="cs-CZ" sz="1200" b="1" i="1" dirty="0" err="1"/>
              <a:t>ist</a:t>
            </a:r>
            <a:r>
              <a:rPr lang="cs-CZ" sz="1200" b="1" i="1" dirty="0"/>
              <a:t> </a:t>
            </a:r>
            <a:r>
              <a:rPr lang="cs-CZ" sz="1200" b="1" i="1" dirty="0" err="1"/>
              <a:t>anzunehmen</a:t>
            </a:r>
            <a:r>
              <a:rPr lang="cs-CZ" sz="1200" b="1" i="1" dirty="0"/>
              <a:t>, nach</a:t>
            </a:r>
            <a:r>
              <a:rPr lang="de-DE" sz="1200" b="1" dirty="0"/>
              <a:t> </a:t>
            </a:r>
            <a:r>
              <a:rPr lang="cs-CZ" sz="1200" b="1" i="1" dirty="0" err="1"/>
              <a:t>Meinung</a:t>
            </a:r>
            <a:r>
              <a:rPr lang="cs-CZ" sz="1200" b="1" i="1" dirty="0"/>
              <a:t> des </a:t>
            </a:r>
            <a:r>
              <a:rPr lang="cs-CZ" sz="1200" b="1" i="1" dirty="0" err="1"/>
              <a:t>Verfassers</a:t>
            </a:r>
            <a:r>
              <a:rPr lang="cs-CZ" sz="1200" b="1" i="1" dirty="0"/>
              <a:t>, </a:t>
            </a:r>
            <a:r>
              <a:rPr lang="cs-CZ" sz="1200" b="1" i="1" dirty="0" err="1"/>
              <a:t>meines</a:t>
            </a:r>
            <a:r>
              <a:rPr lang="cs-CZ" sz="1200" b="1" i="1" dirty="0"/>
              <a:t>/</a:t>
            </a:r>
            <a:r>
              <a:rPr lang="cs-CZ" sz="1200" b="1" i="1" dirty="0" err="1"/>
              <a:t>unseres</a:t>
            </a:r>
            <a:r>
              <a:rPr lang="cs-CZ" sz="1200" b="1" i="1" dirty="0"/>
              <a:t> </a:t>
            </a:r>
            <a:r>
              <a:rPr lang="cs-CZ" sz="1200" b="1" i="1" dirty="0" err="1"/>
              <a:t>Erachtens</a:t>
            </a:r>
            <a:r>
              <a:rPr lang="cs-CZ" sz="1200" b="1" i="1" dirty="0"/>
              <a:t>, </a:t>
            </a:r>
            <a:r>
              <a:rPr lang="cs-CZ" sz="1200" b="1" i="1" dirty="0" err="1"/>
              <a:t>ich-Form</a:t>
            </a:r>
            <a:r>
              <a:rPr lang="cs-CZ" sz="1200" b="1" i="1" dirty="0"/>
              <a:t> - </a:t>
            </a:r>
            <a:r>
              <a:rPr lang="cs-CZ" sz="1200" b="1" dirty="0" err="1"/>
              <a:t>moderne</a:t>
            </a:r>
            <a:r>
              <a:rPr lang="cs-CZ" sz="1200" b="1" dirty="0"/>
              <a:t> </a:t>
            </a:r>
            <a:r>
              <a:rPr lang="de-DE" sz="1200" b="1" dirty="0"/>
              <a:t> </a:t>
            </a:r>
            <a:r>
              <a:rPr lang="cs-CZ" sz="1200" b="1" dirty="0" err="1"/>
              <a:t>Tendenz</a:t>
            </a:r>
            <a:r>
              <a:rPr lang="cs-CZ" sz="1200" b="1" dirty="0"/>
              <a:t>) </a:t>
            </a:r>
          </a:p>
          <a:p>
            <a:pPr eaLnBrk="1" hangingPunct="1"/>
            <a:r>
              <a:rPr lang="cs-CZ" sz="1200" b="1" dirty="0"/>
              <a:t> </a:t>
            </a:r>
            <a:r>
              <a:rPr lang="cs-CZ" sz="1200" b="1" dirty="0" err="1">
                <a:solidFill>
                  <a:srgbClr val="FF0000"/>
                </a:solidFill>
              </a:rPr>
              <a:t>Nominalstil</a:t>
            </a:r>
            <a:r>
              <a:rPr lang="cs-CZ" sz="1200" b="1" dirty="0">
                <a:solidFill>
                  <a:srgbClr val="FF0000"/>
                </a:solidFill>
              </a:rPr>
              <a:t>: </a:t>
            </a:r>
            <a:r>
              <a:rPr lang="cs-CZ" sz="1200" b="1" dirty="0" err="1"/>
              <a:t>Nomina</a:t>
            </a:r>
            <a:r>
              <a:rPr lang="cs-CZ" sz="1200" b="1" dirty="0"/>
              <a:t>, Adjektiv-Substantiv, FVG - </a:t>
            </a:r>
            <a:r>
              <a:rPr lang="cs-CZ" sz="1200" b="1" i="1" dirty="0" err="1"/>
              <a:t>zur</a:t>
            </a:r>
            <a:r>
              <a:rPr lang="cs-CZ" sz="1200" b="1" i="1" dirty="0"/>
              <a:t> </a:t>
            </a:r>
            <a:r>
              <a:rPr lang="cs-CZ" sz="1200" b="1" i="1" dirty="0" err="1"/>
              <a:t>Ausf</a:t>
            </a:r>
            <a:r>
              <a:rPr lang="de-DE" sz="1200" b="1" i="1" dirty="0"/>
              <a:t>ü</a:t>
            </a:r>
            <a:r>
              <a:rPr lang="cs-CZ" sz="1200" b="1" i="1" dirty="0" err="1"/>
              <a:t>hrung</a:t>
            </a:r>
            <a:r>
              <a:rPr lang="cs-CZ" sz="1200" b="1" i="1" dirty="0"/>
              <a:t> </a:t>
            </a:r>
            <a:r>
              <a:rPr lang="cs-CZ" sz="1200" b="1" i="1" dirty="0" err="1"/>
              <a:t>bringen</a:t>
            </a:r>
            <a:r>
              <a:rPr lang="cs-CZ" sz="1200" b="1" dirty="0"/>
              <a:t>,</a:t>
            </a:r>
          </a:p>
          <a:p>
            <a:pPr eaLnBrk="1" hangingPunct="1">
              <a:buFont typeface="Arial" charset="0"/>
              <a:buNone/>
            </a:pPr>
            <a:r>
              <a:rPr lang="cs-CZ" sz="1200" b="1" dirty="0"/>
              <a:t>       </a:t>
            </a:r>
            <a:r>
              <a:rPr lang="cs-CZ" sz="1200" b="1" dirty="0" err="1"/>
              <a:t>Partizipialkonstruktion</a:t>
            </a:r>
            <a:r>
              <a:rPr lang="cs-CZ" sz="1200" b="1" dirty="0"/>
              <a:t> - </a:t>
            </a:r>
            <a:r>
              <a:rPr lang="cs-CZ" sz="1200" b="1" i="1" dirty="0" err="1"/>
              <a:t>das</a:t>
            </a:r>
            <a:r>
              <a:rPr lang="cs-CZ" sz="1200" b="1" i="1" dirty="0"/>
              <a:t> f</a:t>
            </a:r>
            <a:r>
              <a:rPr lang="de-DE" sz="1200" b="1" i="1" dirty="0"/>
              <a:t>ü</a:t>
            </a:r>
            <a:r>
              <a:rPr lang="cs-CZ" sz="1200" b="1" i="1" dirty="0"/>
              <a:t>r den </a:t>
            </a:r>
            <a:r>
              <a:rPr lang="cs-CZ" sz="1200" b="1" i="1" dirty="0" err="1"/>
              <a:t>Versuch</a:t>
            </a:r>
            <a:r>
              <a:rPr lang="cs-CZ" sz="1200" b="1" i="1" dirty="0"/>
              <a:t> </a:t>
            </a:r>
            <a:r>
              <a:rPr lang="cs-CZ" sz="1200" b="1" i="1" dirty="0" err="1"/>
              <a:t>verwendete</a:t>
            </a:r>
            <a:r>
              <a:rPr lang="cs-CZ" sz="1200" b="1" dirty="0"/>
              <a:t> </a:t>
            </a:r>
            <a:r>
              <a:rPr lang="cs-CZ" sz="1200" b="1" i="1" dirty="0" err="1"/>
              <a:t>Tier</a:t>
            </a:r>
            <a:r>
              <a:rPr lang="cs-CZ" sz="1200" b="1" i="1" dirty="0"/>
              <a:t> </a:t>
            </a:r>
            <a:r>
              <a:rPr lang="cs-CZ" sz="1200" b="1" dirty="0"/>
              <a:t>, </a:t>
            </a:r>
            <a:r>
              <a:rPr lang="cs-CZ" sz="1200" b="1" dirty="0" err="1"/>
              <a:t>Attribuierung</a:t>
            </a:r>
            <a:r>
              <a:rPr lang="cs-CZ" sz="1200" b="1" dirty="0"/>
              <a:t>, </a:t>
            </a:r>
            <a:r>
              <a:rPr lang="cs-CZ" sz="1200" b="1" dirty="0" err="1"/>
              <a:t>Attributivketten</a:t>
            </a:r>
            <a:r>
              <a:rPr lang="cs-CZ" sz="1200" b="1" dirty="0"/>
              <a:t> </a:t>
            </a:r>
            <a:r>
              <a:rPr lang="cs-CZ" sz="1200" b="1" dirty="0" err="1"/>
              <a:t>statt</a:t>
            </a:r>
            <a:r>
              <a:rPr lang="cs-CZ" sz="1200" b="1" dirty="0"/>
              <a:t> </a:t>
            </a:r>
            <a:r>
              <a:rPr lang="cs-CZ" sz="1200" b="1" dirty="0" err="1"/>
              <a:t>relative</a:t>
            </a:r>
            <a:r>
              <a:rPr lang="cs-CZ" sz="1200" b="1" dirty="0"/>
              <a:t> </a:t>
            </a:r>
            <a:r>
              <a:rPr lang="cs-CZ" sz="1200" b="1" dirty="0" err="1"/>
              <a:t>Nebens</a:t>
            </a:r>
            <a:r>
              <a:rPr lang="de-DE" sz="1200" b="1" dirty="0"/>
              <a:t>ä</a:t>
            </a:r>
            <a:r>
              <a:rPr lang="cs-CZ" sz="1200" b="1" dirty="0" err="1"/>
              <a:t>tze</a:t>
            </a:r>
            <a:endParaRPr lang="de-DE" sz="1200" b="1" dirty="0"/>
          </a:p>
          <a:p>
            <a:pPr eaLnBrk="1" hangingPunct="1"/>
            <a:r>
              <a:rPr lang="cs-CZ" sz="1200" b="1" dirty="0" err="1"/>
              <a:t>Passivkonstruktionen</a:t>
            </a:r>
            <a:r>
              <a:rPr lang="cs-CZ" sz="1200" b="1" dirty="0"/>
              <a:t> - </a:t>
            </a:r>
            <a:r>
              <a:rPr lang="cs-CZ" sz="1200" b="1" dirty="0" err="1"/>
              <a:t>die</a:t>
            </a:r>
            <a:r>
              <a:rPr lang="cs-CZ" sz="1200" b="1" dirty="0"/>
              <a:t> </a:t>
            </a:r>
            <a:r>
              <a:rPr lang="cs-CZ" sz="1200" b="1" dirty="0" err="1"/>
              <a:t>Handlung</a:t>
            </a:r>
            <a:r>
              <a:rPr lang="cs-CZ" sz="1200" b="1" dirty="0"/>
              <a:t> </a:t>
            </a:r>
            <a:r>
              <a:rPr lang="cs-CZ" sz="1200" b="1" dirty="0" err="1"/>
              <a:t>im</a:t>
            </a:r>
            <a:r>
              <a:rPr lang="cs-CZ" sz="1200" b="1" dirty="0"/>
              <a:t> </a:t>
            </a:r>
            <a:r>
              <a:rPr lang="cs-CZ" sz="1200" b="1" dirty="0" err="1"/>
              <a:t>Vordergrund</a:t>
            </a:r>
            <a:endParaRPr lang="de-DE" sz="1200" b="1" dirty="0"/>
          </a:p>
          <a:p>
            <a:pPr eaLnBrk="1" hangingPunct="1"/>
            <a:r>
              <a:rPr lang="cs-CZ" sz="1200" b="1" dirty="0" err="1">
                <a:solidFill>
                  <a:srgbClr val="FF0000"/>
                </a:solidFill>
              </a:rPr>
              <a:t>Gliederung</a:t>
            </a:r>
            <a:r>
              <a:rPr lang="cs-CZ" sz="1200" b="1" dirty="0">
                <a:solidFill>
                  <a:srgbClr val="FF0000"/>
                </a:solidFill>
              </a:rPr>
              <a:t>: </a:t>
            </a:r>
            <a:r>
              <a:rPr lang="cs-CZ" sz="1200" b="1" dirty="0" err="1"/>
              <a:t>Abs</a:t>
            </a:r>
            <a:r>
              <a:rPr lang="de-DE" sz="1200" b="1" dirty="0"/>
              <a:t>ä</a:t>
            </a:r>
            <a:r>
              <a:rPr lang="cs-CZ" sz="1200" b="1" dirty="0" err="1"/>
              <a:t>tze</a:t>
            </a:r>
            <a:r>
              <a:rPr lang="de-DE" sz="1200" b="1" dirty="0"/>
              <a:t>,</a:t>
            </a:r>
            <a:r>
              <a:rPr lang="cs-CZ" sz="1200" b="1" dirty="0"/>
              <a:t> Infografik</a:t>
            </a:r>
            <a:r>
              <a:rPr lang="de-DE" sz="1200" b="1" dirty="0"/>
              <a:t>: Bilder, Tabellen, Grafen, Diagramme…</a:t>
            </a:r>
          </a:p>
          <a:p>
            <a:pPr eaLnBrk="1" hangingPunct="1"/>
            <a:r>
              <a:rPr lang="de-DE" sz="1200" b="1" dirty="0">
                <a:solidFill>
                  <a:srgbClr val="00B050"/>
                </a:solidFill>
              </a:rPr>
              <a:t> </a:t>
            </a:r>
            <a:r>
              <a:rPr lang="cs-CZ" sz="1200" b="1" dirty="0" err="1">
                <a:solidFill>
                  <a:srgbClr val="00B050"/>
                </a:solidFill>
              </a:rPr>
              <a:t>Unterschiede</a:t>
            </a:r>
            <a:r>
              <a:rPr lang="cs-CZ" sz="1200" b="1" dirty="0">
                <a:solidFill>
                  <a:srgbClr val="00B050"/>
                </a:solidFill>
              </a:rPr>
              <a:t> </a:t>
            </a:r>
            <a:r>
              <a:rPr lang="cs-CZ" sz="1200" b="1" dirty="0" err="1">
                <a:solidFill>
                  <a:srgbClr val="00B050"/>
                </a:solidFill>
              </a:rPr>
              <a:t>zwischen</a:t>
            </a:r>
            <a:r>
              <a:rPr lang="cs-CZ" sz="1200" b="1" dirty="0">
                <a:solidFill>
                  <a:srgbClr val="00B050"/>
                </a:solidFill>
              </a:rPr>
              <a:t> </a:t>
            </a:r>
            <a:r>
              <a:rPr lang="cs-CZ" sz="1200" b="1" dirty="0" err="1">
                <a:solidFill>
                  <a:srgbClr val="00B050"/>
                </a:solidFill>
              </a:rPr>
              <a:t>streng</a:t>
            </a:r>
            <a:r>
              <a:rPr lang="cs-CZ" sz="1200" b="1" dirty="0">
                <a:solidFill>
                  <a:srgbClr val="00B050"/>
                </a:solidFill>
              </a:rPr>
              <a:t> </a:t>
            </a:r>
            <a:r>
              <a:rPr lang="cs-CZ" sz="1200" b="1" dirty="0" err="1">
                <a:solidFill>
                  <a:srgbClr val="00B050"/>
                </a:solidFill>
              </a:rPr>
              <a:t>wissenschaftlichen</a:t>
            </a:r>
            <a:r>
              <a:rPr lang="cs-CZ" sz="1200" b="1" dirty="0">
                <a:solidFill>
                  <a:srgbClr val="00B050"/>
                </a:solidFill>
              </a:rPr>
              <a:t> </a:t>
            </a:r>
            <a:r>
              <a:rPr lang="cs-CZ" sz="1200" b="1" dirty="0" err="1">
                <a:solidFill>
                  <a:srgbClr val="00B050"/>
                </a:solidFill>
              </a:rPr>
              <a:t>und</a:t>
            </a:r>
            <a:r>
              <a:rPr lang="cs-CZ" sz="1200" b="1" dirty="0">
                <a:solidFill>
                  <a:srgbClr val="00B050"/>
                </a:solidFill>
              </a:rPr>
              <a:t> </a:t>
            </a:r>
            <a:r>
              <a:rPr lang="cs-CZ" sz="1200" b="1" dirty="0" err="1">
                <a:solidFill>
                  <a:srgbClr val="00B050"/>
                </a:solidFill>
              </a:rPr>
              <a:t>populärwissenschaftlichen</a:t>
            </a:r>
            <a:r>
              <a:rPr lang="cs-CZ" sz="1200" b="1" dirty="0">
                <a:solidFill>
                  <a:srgbClr val="00B050"/>
                </a:solidFill>
              </a:rPr>
              <a:t> </a:t>
            </a:r>
            <a:r>
              <a:rPr lang="cs-CZ" sz="1200" b="1" dirty="0" err="1">
                <a:solidFill>
                  <a:srgbClr val="00B050"/>
                </a:solidFill>
              </a:rPr>
              <a:t>Textsorten</a:t>
            </a:r>
            <a:r>
              <a:rPr lang="cs-CZ" sz="1200" b="1" dirty="0">
                <a:solidFill>
                  <a:srgbClr val="00B050"/>
                </a:solidFill>
              </a:rPr>
              <a:t>!</a:t>
            </a:r>
            <a:endParaRPr lang="cs-CZ" sz="1200" dirty="0">
              <a:solidFill>
                <a:srgbClr val="00B050"/>
              </a:solidFill>
            </a:endParaRPr>
          </a:p>
        </p:txBody>
      </p:sp>
    </p:spTree>
    <p:extLst>
      <p:ext uri="{BB962C8B-B14F-4D97-AF65-F5344CB8AC3E}">
        <p14:creationId xmlns:p14="http://schemas.microsoft.com/office/powerpoint/2010/main" val="401698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9D0B2C-6309-49A2-86B5-92B2DD2F094F}"/>
              </a:ext>
            </a:extLst>
          </p:cNvPr>
          <p:cNvSpPr>
            <a:spLocks noGrp="1"/>
          </p:cNvSpPr>
          <p:nvPr>
            <p:ph type="title"/>
          </p:nvPr>
        </p:nvSpPr>
        <p:spPr/>
        <p:txBody>
          <a:bodyPr/>
          <a:lstStyle/>
          <a:p>
            <a:r>
              <a:rPr lang="cs-CZ" b="1" dirty="0" err="1"/>
              <a:t>Fachwortschatz</a:t>
            </a:r>
            <a:endParaRPr lang="cs-CZ" b="1" dirty="0"/>
          </a:p>
        </p:txBody>
      </p:sp>
      <p:sp>
        <p:nvSpPr>
          <p:cNvPr id="3" name="Zástupný obsah 2">
            <a:extLst>
              <a:ext uri="{FF2B5EF4-FFF2-40B4-BE49-F238E27FC236}">
                <a16:creationId xmlns:a16="http://schemas.microsoft.com/office/drawing/2014/main" id="{44F2F254-0AB5-47FB-85F2-827056936CAF}"/>
              </a:ext>
            </a:extLst>
          </p:cNvPr>
          <p:cNvSpPr>
            <a:spLocks noGrp="1"/>
          </p:cNvSpPr>
          <p:nvPr>
            <p:ph idx="1"/>
          </p:nvPr>
        </p:nvSpPr>
        <p:spPr/>
        <p:txBody>
          <a:bodyPr/>
          <a:lstStyle/>
          <a:p>
            <a:pPr eaLnBrk="1" hangingPunct="1"/>
            <a:r>
              <a:rPr lang="cs-CZ" sz="2000" b="1" dirty="0" err="1">
                <a:solidFill>
                  <a:srgbClr val="FF0000"/>
                </a:solidFill>
              </a:rPr>
              <a:t>Fachwortschatz</a:t>
            </a:r>
            <a:r>
              <a:rPr lang="cs-CZ" sz="2000" dirty="0">
                <a:solidFill>
                  <a:srgbClr val="FF0000"/>
                </a:solidFill>
              </a:rPr>
              <a:t>:</a:t>
            </a:r>
            <a:r>
              <a:rPr lang="cs-CZ" sz="2000" b="1" dirty="0">
                <a:solidFill>
                  <a:srgbClr val="FF0000"/>
                </a:solidFill>
              </a:rPr>
              <a:t> </a:t>
            </a:r>
            <a:r>
              <a:rPr lang="cs-CZ" sz="2000" b="1" dirty="0" err="1"/>
              <a:t>das</a:t>
            </a:r>
            <a:r>
              <a:rPr lang="cs-CZ" sz="2000" b="1" dirty="0"/>
              <a:t> </a:t>
            </a:r>
            <a:r>
              <a:rPr lang="cs-CZ" sz="2000" b="1" dirty="0" err="1"/>
              <a:t>eigenständige</a:t>
            </a:r>
            <a:r>
              <a:rPr lang="cs-CZ" sz="2000" b="1" dirty="0"/>
              <a:t> </a:t>
            </a:r>
            <a:r>
              <a:rPr lang="cs-CZ" sz="2000" b="1" dirty="0" err="1"/>
              <a:t>Merkmal</a:t>
            </a:r>
            <a:r>
              <a:rPr lang="cs-CZ" sz="2000" b="1" dirty="0"/>
              <a:t> der </a:t>
            </a:r>
            <a:r>
              <a:rPr lang="cs-CZ" sz="2000" b="1" dirty="0" err="1"/>
              <a:t>Fachsprachen</a:t>
            </a:r>
            <a:endParaRPr lang="cs-CZ" sz="2000" b="1" dirty="0"/>
          </a:p>
          <a:p>
            <a:pPr eaLnBrk="1" hangingPunct="1"/>
            <a:r>
              <a:rPr lang="cs-CZ" sz="2000" b="1" dirty="0"/>
              <a:t> in der Terminologie </a:t>
            </a:r>
            <a:r>
              <a:rPr lang="cs-CZ" sz="2000" b="1" dirty="0" err="1"/>
              <a:t>wird</a:t>
            </a:r>
            <a:r>
              <a:rPr lang="cs-CZ" sz="2000" b="1" dirty="0"/>
              <a:t> </a:t>
            </a:r>
            <a:r>
              <a:rPr lang="cs-CZ" sz="2000" b="1" dirty="0" err="1"/>
              <a:t>das</a:t>
            </a:r>
            <a:r>
              <a:rPr lang="cs-CZ" sz="2000" b="1" dirty="0"/>
              <a:t> </a:t>
            </a:r>
            <a:r>
              <a:rPr lang="cs-CZ" sz="2000" b="1" dirty="0" err="1"/>
              <a:t>Wissen</a:t>
            </a:r>
            <a:r>
              <a:rPr lang="cs-CZ" sz="2000" b="1" dirty="0"/>
              <a:t> des </a:t>
            </a:r>
            <a:r>
              <a:rPr lang="cs-CZ" sz="2000" b="1" dirty="0" err="1"/>
              <a:t>jewe</a:t>
            </a:r>
            <a:r>
              <a:rPr lang="en-US" sz="2000" b="1" dirty="0" err="1"/>
              <a:t>i</a:t>
            </a:r>
            <a:r>
              <a:rPr lang="cs-CZ" sz="2000" b="1" dirty="0" err="1"/>
              <a:t>ligen</a:t>
            </a:r>
            <a:r>
              <a:rPr lang="cs-CZ" sz="2000" b="1" dirty="0"/>
              <a:t> </a:t>
            </a:r>
            <a:r>
              <a:rPr lang="cs-CZ" sz="2000" b="1" dirty="0" err="1"/>
              <a:t>Fachgebietes</a:t>
            </a:r>
            <a:r>
              <a:rPr lang="cs-CZ" sz="2000" b="1" dirty="0"/>
              <a:t> </a:t>
            </a:r>
            <a:r>
              <a:rPr lang="cs-CZ" sz="2000" b="1" dirty="0" err="1"/>
              <a:t>repräsentiert</a:t>
            </a:r>
            <a:r>
              <a:rPr lang="cs-CZ" sz="2000" b="1" dirty="0"/>
              <a:t>: </a:t>
            </a:r>
            <a:endParaRPr lang="de-DE" sz="2000" b="1" dirty="0"/>
          </a:p>
          <a:p>
            <a:pPr eaLnBrk="1" hangingPunct="1"/>
            <a:r>
              <a:rPr lang="cs-CZ" sz="2000" b="1" dirty="0" err="1"/>
              <a:t>Medizin</a:t>
            </a:r>
            <a:r>
              <a:rPr lang="cs-CZ" sz="2000" b="1" dirty="0"/>
              <a:t>: </a:t>
            </a:r>
            <a:r>
              <a:rPr lang="cs-CZ" sz="2000" b="1" dirty="0" err="1"/>
              <a:t>Körperorgane</a:t>
            </a:r>
            <a:r>
              <a:rPr lang="cs-CZ" sz="2000" b="1" dirty="0"/>
              <a:t>: </a:t>
            </a:r>
            <a:r>
              <a:rPr lang="cs-CZ" sz="2000" b="1" i="1" dirty="0">
                <a:solidFill>
                  <a:srgbClr val="00B0F0"/>
                </a:solidFill>
              </a:rPr>
              <a:t>Herz, </a:t>
            </a:r>
            <a:r>
              <a:rPr lang="cs-CZ" sz="2000" b="1" i="1" dirty="0" err="1">
                <a:solidFill>
                  <a:srgbClr val="00B0F0"/>
                </a:solidFill>
              </a:rPr>
              <a:t>Thorax</a:t>
            </a:r>
            <a:r>
              <a:rPr lang="cs-CZ" sz="2000" b="1" i="1" dirty="0">
                <a:solidFill>
                  <a:srgbClr val="00B0F0"/>
                </a:solidFill>
              </a:rPr>
              <a:t>, </a:t>
            </a:r>
            <a:r>
              <a:rPr lang="cs-CZ" sz="2000" b="1" i="1" dirty="0" err="1">
                <a:solidFill>
                  <a:srgbClr val="00B0F0"/>
                </a:solidFill>
              </a:rPr>
              <a:t>Magen</a:t>
            </a:r>
            <a:r>
              <a:rPr lang="cs-CZ" sz="2000" b="1" i="1" dirty="0">
                <a:solidFill>
                  <a:srgbClr val="00B0F0"/>
                </a:solidFill>
              </a:rPr>
              <a:t>-</a:t>
            </a:r>
            <a:r>
              <a:rPr lang="cs-CZ" sz="2000" b="1" i="1" dirty="0" err="1">
                <a:solidFill>
                  <a:srgbClr val="00B0F0"/>
                </a:solidFill>
              </a:rPr>
              <a:t>Darm</a:t>
            </a:r>
            <a:r>
              <a:rPr lang="cs-CZ" sz="2000" b="1" i="1" dirty="0">
                <a:solidFill>
                  <a:srgbClr val="00B0F0"/>
                </a:solidFill>
              </a:rPr>
              <a:t>-Trakt</a:t>
            </a:r>
            <a:r>
              <a:rPr lang="cs-CZ" sz="2000" b="1" i="1" dirty="0"/>
              <a:t>; </a:t>
            </a:r>
            <a:r>
              <a:rPr lang="cs-CZ" sz="2000" b="1" dirty="0" err="1"/>
              <a:t>Krankheiten</a:t>
            </a:r>
            <a:r>
              <a:rPr lang="cs-CZ" sz="2000" b="1" dirty="0"/>
              <a:t> </a:t>
            </a:r>
            <a:r>
              <a:rPr lang="cs-CZ" sz="2000" b="1" dirty="0" err="1"/>
              <a:t>und</a:t>
            </a:r>
            <a:r>
              <a:rPr lang="cs-CZ" sz="2000" b="1" dirty="0"/>
              <a:t> Syndrome: </a:t>
            </a:r>
            <a:r>
              <a:rPr lang="cs-CZ" sz="2000" b="1" i="1" dirty="0" err="1">
                <a:solidFill>
                  <a:srgbClr val="00B0F0"/>
                </a:solidFill>
              </a:rPr>
              <a:t>Schlaganfall</a:t>
            </a:r>
            <a:r>
              <a:rPr lang="cs-CZ" sz="2000" b="1" i="1" dirty="0">
                <a:solidFill>
                  <a:srgbClr val="00B0F0"/>
                </a:solidFill>
              </a:rPr>
              <a:t>, </a:t>
            </a:r>
            <a:r>
              <a:rPr lang="cs-CZ" sz="2000" b="1" i="1" dirty="0" err="1">
                <a:solidFill>
                  <a:srgbClr val="00B0F0"/>
                </a:solidFill>
              </a:rPr>
              <a:t>Herzinfarkt</a:t>
            </a:r>
            <a:r>
              <a:rPr lang="cs-CZ" sz="2000" b="1" i="1" dirty="0">
                <a:solidFill>
                  <a:srgbClr val="00B0F0"/>
                </a:solidFill>
              </a:rPr>
              <a:t>, AIDS </a:t>
            </a:r>
            <a:r>
              <a:rPr lang="cs-CZ" sz="2000" b="1" dirty="0" err="1"/>
              <a:t>sowie</a:t>
            </a:r>
            <a:r>
              <a:rPr lang="cs-CZ" sz="2000" b="1" dirty="0"/>
              <a:t> </a:t>
            </a:r>
            <a:r>
              <a:rPr lang="cs-CZ" sz="2000" b="1" dirty="0" err="1"/>
              <a:t>ihr</a:t>
            </a:r>
            <a:r>
              <a:rPr lang="cs-CZ" sz="2000" b="1" dirty="0"/>
              <a:t> Charakter, </a:t>
            </a:r>
            <a:r>
              <a:rPr lang="cs-CZ" sz="2000" b="1" dirty="0" err="1"/>
              <a:t>Dauer</a:t>
            </a:r>
            <a:r>
              <a:rPr lang="cs-CZ" sz="2000" b="1" dirty="0"/>
              <a:t>, </a:t>
            </a:r>
            <a:r>
              <a:rPr lang="cs-CZ" sz="2000" b="1" dirty="0" err="1"/>
              <a:t>ihre</a:t>
            </a:r>
            <a:r>
              <a:rPr lang="cs-CZ" sz="2000" b="1" dirty="0"/>
              <a:t> Symptome </a:t>
            </a:r>
            <a:r>
              <a:rPr lang="cs-CZ" sz="2000" b="1" dirty="0" err="1"/>
              <a:t>und</a:t>
            </a:r>
            <a:r>
              <a:rPr lang="cs-CZ" sz="2000" b="1" dirty="0"/>
              <a:t> </a:t>
            </a:r>
            <a:r>
              <a:rPr lang="cs-CZ" sz="2000" b="1" dirty="0" err="1"/>
              <a:t>Befunde</a:t>
            </a:r>
            <a:r>
              <a:rPr lang="cs-CZ" sz="2000" b="1" dirty="0"/>
              <a:t>: </a:t>
            </a:r>
            <a:r>
              <a:rPr lang="cs-CZ" sz="2000" b="1" i="1" dirty="0">
                <a:solidFill>
                  <a:srgbClr val="00B0F0"/>
                </a:solidFill>
              </a:rPr>
              <a:t>akut, </a:t>
            </a:r>
            <a:r>
              <a:rPr lang="cs-CZ" sz="2000" b="1" i="1" dirty="0" err="1">
                <a:solidFill>
                  <a:srgbClr val="00B0F0"/>
                </a:solidFill>
              </a:rPr>
              <a:t>Schmerz</a:t>
            </a:r>
            <a:r>
              <a:rPr lang="cs-CZ" sz="2000" b="1" i="1" dirty="0"/>
              <a:t>; </a:t>
            </a:r>
            <a:r>
              <a:rPr lang="cs-CZ" sz="2000" b="1" dirty="0" err="1"/>
              <a:t>Untersuchungsverfahren</a:t>
            </a:r>
            <a:r>
              <a:rPr lang="cs-CZ" sz="2000" b="1" dirty="0"/>
              <a:t> </a:t>
            </a:r>
            <a:r>
              <a:rPr lang="cs-CZ" sz="2000" b="1" dirty="0" err="1"/>
              <a:t>und</a:t>
            </a:r>
            <a:r>
              <a:rPr lang="cs-CZ" sz="2000" b="1" dirty="0"/>
              <a:t> </a:t>
            </a:r>
            <a:r>
              <a:rPr lang="cs-CZ" sz="2000" b="1" dirty="0" err="1"/>
              <a:t>Opetrationstechniken</a:t>
            </a:r>
            <a:r>
              <a:rPr lang="cs-CZ" sz="2000" b="1" dirty="0"/>
              <a:t>: </a:t>
            </a:r>
            <a:r>
              <a:rPr lang="cs-CZ" sz="2000" b="1" i="1" dirty="0" err="1">
                <a:solidFill>
                  <a:srgbClr val="00B0F0"/>
                </a:solidFill>
              </a:rPr>
              <a:t>Computertomographie</a:t>
            </a:r>
            <a:r>
              <a:rPr lang="cs-CZ" sz="2000" b="1" i="1" dirty="0">
                <a:solidFill>
                  <a:srgbClr val="00B0F0"/>
                </a:solidFill>
              </a:rPr>
              <a:t>, Biopsie</a:t>
            </a:r>
            <a:r>
              <a:rPr lang="cs-CZ" sz="2000" b="1" i="1" dirty="0"/>
              <a:t>; </a:t>
            </a:r>
            <a:r>
              <a:rPr lang="cs-CZ" sz="2000" b="1" dirty="0" err="1"/>
              <a:t>Bezeichnungen</a:t>
            </a:r>
            <a:r>
              <a:rPr lang="cs-CZ" sz="2000" b="1" dirty="0"/>
              <a:t> von </a:t>
            </a:r>
            <a:r>
              <a:rPr lang="cs-CZ" sz="2000" b="1" dirty="0" err="1"/>
              <a:t>Patienten</a:t>
            </a:r>
            <a:r>
              <a:rPr lang="cs-CZ" sz="2000" b="1" dirty="0"/>
              <a:t>: </a:t>
            </a:r>
            <a:r>
              <a:rPr lang="cs-CZ" sz="2000" b="1" i="1" dirty="0" err="1">
                <a:solidFill>
                  <a:srgbClr val="00B0F0"/>
                </a:solidFill>
              </a:rPr>
              <a:t>Diabetiker</a:t>
            </a:r>
            <a:r>
              <a:rPr lang="cs-CZ" sz="2000" b="1" i="1" dirty="0"/>
              <a:t>. </a:t>
            </a:r>
            <a:endParaRPr lang="de-DE" sz="2000" b="1" i="1" dirty="0"/>
          </a:p>
          <a:p>
            <a:pPr eaLnBrk="1" hangingPunct="1"/>
            <a:r>
              <a:rPr lang="cs-CZ" sz="2000" b="1" dirty="0" err="1"/>
              <a:t>Allgemeiner</a:t>
            </a:r>
            <a:r>
              <a:rPr lang="cs-CZ" sz="2000" b="1" dirty="0"/>
              <a:t> </a:t>
            </a:r>
            <a:r>
              <a:rPr lang="cs-CZ" sz="2000" b="1" dirty="0" err="1"/>
              <a:t>Fachwortschatz</a:t>
            </a:r>
            <a:r>
              <a:rPr lang="cs-CZ" sz="2000" b="1" dirty="0"/>
              <a:t>: </a:t>
            </a:r>
            <a:r>
              <a:rPr lang="cs-CZ" sz="2000" b="1" i="1" dirty="0" err="1">
                <a:solidFill>
                  <a:srgbClr val="00B0F0"/>
                </a:solidFill>
              </a:rPr>
              <a:t>Syst</a:t>
            </a:r>
            <a:r>
              <a:rPr lang="de-DE" sz="2000" b="1" i="1" dirty="0">
                <a:solidFill>
                  <a:srgbClr val="00B0F0"/>
                </a:solidFill>
              </a:rPr>
              <a:t>e</a:t>
            </a:r>
            <a:r>
              <a:rPr lang="cs-CZ" sz="2000" b="1" i="1" dirty="0">
                <a:solidFill>
                  <a:srgbClr val="00B0F0"/>
                </a:solidFill>
              </a:rPr>
              <a:t>m, Experiment, </a:t>
            </a:r>
            <a:r>
              <a:rPr lang="cs-CZ" sz="2000" b="1" i="1" dirty="0" err="1">
                <a:solidFill>
                  <a:srgbClr val="00B0F0"/>
                </a:solidFill>
              </a:rPr>
              <a:t>Funktion</a:t>
            </a:r>
            <a:endParaRPr lang="cs-CZ" sz="2000" b="1" dirty="0">
              <a:solidFill>
                <a:srgbClr val="00B0F0"/>
              </a:solidFill>
            </a:endParaRPr>
          </a:p>
          <a:p>
            <a:endParaRPr lang="cs-CZ" dirty="0"/>
          </a:p>
        </p:txBody>
      </p:sp>
    </p:spTree>
    <p:extLst>
      <p:ext uri="{BB962C8B-B14F-4D97-AF65-F5344CB8AC3E}">
        <p14:creationId xmlns:p14="http://schemas.microsoft.com/office/powerpoint/2010/main" val="54673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3D79B-30E7-4ABF-9768-C792D7DC3B02}"/>
              </a:ext>
            </a:extLst>
          </p:cNvPr>
          <p:cNvSpPr>
            <a:spLocks noGrp="1"/>
          </p:cNvSpPr>
          <p:nvPr>
            <p:ph type="title"/>
          </p:nvPr>
        </p:nvSpPr>
        <p:spPr/>
        <p:txBody>
          <a:bodyPr/>
          <a:lstStyle/>
          <a:p>
            <a:r>
              <a:rPr lang="cs-CZ" b="1" dirty="0" err="1"/>
              <a:t>Fachlexik</a:t>
            </a:r>
            <a:endParaRPr lang="cs-CZ" b="1" dirty="0"/>
          </a:p>
        </p:txBody>
      </p:sp>
      <p:sp>
        <p:nvSpPr>
          <p:cNvPr id="3" name="Zástupný obsah 2">
            <a:extLst>
              <a:ext uri="{FF2B5EF4-FFF2-40B4-BE49-F238E27FC236}">
                <a16:creationId xmlns:a16="http://schemas.microsoft.com/office/drawing/2014/main" id="{F2E8EBA0-0B1E-4805-A246-E0859D7A1551}"/>
              </a:ext>
            </a:extLst>
          </p:cNvPr>
          <p:cNvSpPr>
            <a:spLocks noGrp="1"/>
          </p:cNvSpPr>
          <p:nvPr>
            <p:ph idx="1"/>
          </p:nvPr>
        </p:nvSpPr>
        <p:spPr/>
        <p:txBody>
          <a:bodyPr/>
          <a:lstStyle/>
          <a:p>
            <a:r>
              <a:rPr lang="cs-CZ" b="1" dirty="0" err="1"/>
              <a:t>Fachwort</a:t>
            </a:r>
            <a:r>
              <a:rPr lang="cs-CZ" b="1" dirty="0"/>
              <a:t> </a:t>
            </a:r>
            <a:r>
              <a:rPr lang="cs-CZ" b="1" dirty="0" err="1"/>
              <a:t>und</a:t>
            </a:r>
            <a:r>
              <a:rPr lang="cs-CZ" b="1" dirty="0"/>
              <a:t> Terminus – Terminus </a:t>
            </a:r>
            <a:r>
              <a:rPr lang="cs-CZ" b="1" dirty="0" err="1"/>
              <a:t>definiert</a:t>
            </a:r>
            <a:r>
              <a:rPr lang="cs-CZ" b="1" dirty="0"/>
              <a:t>, </a:t>
            </a:r>
            <a:r>
              <a:rPr lang="cs-CZ" b="1" dirty="0" err="1"/>
              <a:t>Eindeutigkeit</a:t>
            </a:r>
            <a:r>
              <a:rPr lang="cs-CZ" b="1" dirty="0"/>
              <a:t>,  </a:t>
            </a:r>
            <a:r>
              <a:rPr lang="cs-CZ" b="1" dirty="0" err="1"/>
              <a:t>Exaktheit</a:t>
            </a:r>
            <a:endParaRPr lang="cs-CZ" b="1" dirty="0"/>
          </a:p>
          <a:p>
            <a:r>
              <a:rPr lang="cs-CZ" b="1" dirty="0"/>
              <a:t>Synonymie: </a:t>
            </a:r>
            <a:r>
              <a:rPr lang="cs-CZ" b="1" i="1" dirty="0">
                <a:solidFill>
                  <a:srgbClr val="00B0F0"/>
                </a:solidFill>
              </a:rPr>
              <a:t>Diabetes </a:t>
            </a:r>
            <a:r>
              <a:rPr lang="cs-CZ" b="1" i="1" dirty="0" err="1">
                <a:solidFill>
                  <a:srgbClr val="00B0F0"/>
                </a:solidFill>
              </a:rPr>
              <a:t>mellitus</a:t>
            </a:r>
            <a:r>
              <a:rPr lang="cs-CZ" b="1" i="1" dirty="0">
                <a:solidFill>
                  <a:srgbClr val="00B0F0"/>
                </a:solidFill>
              </a:rPr>
              <a:t> – </a:t>
            </a:r>
            <a:r>
              <a:rPr lang="cs-CZ" b="1" i="1" dirty="0" err="1">
                <a:solidFill>
                  <a:srgbClr val="00B0F0"/>
                </a:solidFill>
              </a:rPr>
              <a:t>Zuckerkrankeit</a:t>
            </a:r>
            <a:endParaRPr lang="cs-CZ" b="1" dirty="0">
              <a:solidFill>
                <a:srgbClr val="00B0F0"/>
              </a:solidFill>
            </a:endParaRPr>
          </a:p>
          <a:p>
            <a:r>
              <a:rPr lang="cs-CZ" b="1" dirty="0" err="1"/>
              <a:t>starke</a:t>
            </a:r>
            <a:r>
              <a:rPr lang="cs-CZ" b="1" dirty="0"/>
              <a:t> Dynamik: </a:t>
            </a:r>
            <a:r>
              <a:rPr lang="cs-CZ" b="1" dirty="0" err="1"/>
              <a:t>Metaphorisierungen</a:t>
            </a:r>
            <a:r>
              <a:rPr lang="cs-CZ" b="1" dirty="0"/>
              <a:t>:</a:t>
            </a:r>
            <a:r>
              <a:rPr lang="cs-CZ" b="1" dirty="0">
                <a:solidFill>
                  <a:srgbClr val="00B0F0"/>
                </a:solidFill>
              </a:rPr>
              <a:t> </a:t>
            </a:r>
            <a:r>
              <a:rPr lang="cs-CZ" b="1" i="1" dirty="0" err="1">
                <a:solidFill>
                  <a:srgbClr val="00B0F0"/>
                </a:solidFill>
              </a:rPr>
              <a:t>Computervirus</a:t>
            </a:r>
            <a:r>
              <a:rPr lang="cs-CZ" b="1" i="1" dirty="0">
                <a:solidFill>
                  <a:srgbClr val="00B0F0"/>
                </a:solidFill>
              </a:rPr>
              <a:t>, </a:t>
            </a:r>
            <a:r>
              <a:rPr lang="cs-CZ" b="1" i="1" dirty="0" err="1">
                <a:solidFill>
                  <a:srgbClr val="00B0F0"/>
                </a:solidFill>
              </a:rPr>
              <a:t>springende</a:t>
            </a:r>
            <a:r>
              <a:rPr lang="cs-CZ" b="1" i="1" dirty="0">
                <a:solidFill>
                  <a:srgbClr val="00B0F0"/>
                </a:solidFill>
              </a:rPr>
              <a:t> Gene, </a:t>
            </a:r>
            <a:r>
              <a:rPr lang="cs-CZ" b="1" i="1" dirty="0" err="1">
                <a:solidFill>
                  <a:srgbClr val="00B0F0"/>
                </a:solidFill>
              </a:rPr>
              <a:t>genetischer</a:t>
            </a:r>
            <a:r>
              <a:rPr lang="cs-CZ" b="1" i="1" dirty="0">
                <a:solidFill>
                  <a:srgbClr val="00B0F0"/>
                </a:solidFill>
              </a:rPr>
              <a:t> </a:t>
            </a:r>
            <a:r>
              <a:rPr lang="cs-CZ" b="1" i="1" dirty="0" err="1">
                <a:solidFill>
                  <a:srgbClr val="00B0F0"/>
                </a:solidFill>
              </a:rPr>
              <a:t>Fingerabdruck</a:t>
            </a:r>
            <a:r>
              <a:rPr lang="cs-CZ" b="1" i="1" dirty="0">
                <a:solidFill>
                  <a:srgbClr val="00B0F0"/>
                </a:solidFill>
              </a:rPr>
              <a:t> </a:t>
            </a:r>
            <a:endParaRPr lang="de-DE" b="1" i="1" dirty="0">
              <a:solidFill>
                <a:srgbClr val="00B0F0"/>
              </a:solidFill>
            </a:endParaRPr>
          </a:p>
          <a:p>
            <a:r>
              <a:rPr lang="cs-CZ" b="1" dirty="0" err="1"/>
              <a:t>Metapher</a:t>
            </a:r>
            <a:r>
              <a:rPr lang="cs-CZ" b="1" dirty="0"/>
              <a:t>: </a:t>
            </a:r>
            <a:r>
              <a:rPr lang="cs-CZ" b="1" dirty="0" err="1"/>
              <a:t>Quellenbereich</a:t>
            </a:r>
            <a:r>
              <a:rPr lang="cs-CZ" b="1" dirty="0"/>
              <a:t> - </a:t>
            </a:r>
            <a:r>
              <a:rPr lang="cs-CZ" b="1" dirty="0" err="1"/>
              <a:t>Medizin</a:t>
            </a:r>
            <a:r>
              <a:rPr lang="cs-CZ" b="1" dirty="0"/>
              <a:t>, </a:t>
            </a:r>
            <a:r>
              <a:rPr lang="cs-CZ" b="1" dirty="0" err="1"/>
              <a:t>Krankheit</a:t>
            </a:r>
            <a:r>
              <a:rPr lang="cs-CZ" b="1" dirty="0"/>
              <a:t> – </a:t>
            </a:r>
            <a:r>
              <a:rPr lang="cs-CZ" b="1" dirty="0" err="1"/>
              <a:t>Zielbereich</a:t>
            </a:r>
            <a:r>
              <a:rPr lang="de-DE" b="1" dirty="0"/>
              <a:t> Technik</a:t>
            </a:r>
            <a:endParaRPr lang="cs-CZ" b="1" dirty="0"/>
          </a:p>
          <a:p>
            <a:r>
              <a:rPr lang="cs-CZ" b="1" dirty="0" err="1"/>
              <a:t>Neuprägungen</a:t>
            </a:r>
            <a:r>
              <a:rPr lang="cs-CZ" b="1" dirty="0"/>
              <a:t>: </a:t>
            </a:r>
            <a:r>
              <a:rPr lang="cs-CZ" b="1" i="1" dirty="0" err="1">
                <a:solidFill>
                  <a:srgbClr val="00B0F0"/>
                </a:solidFill>
              </a:rPr>
              <a:t>spaltbares</a:t>
            </a:r>
            <a:r>
              <a:rPr lang="cs-CZ" b="1" i="1" dirty="0">
                <a:solidFill>
                  <a:srgbClr val="00B0F0"/>
                </a:solidFill>
              </a:rPr>
              <a:t> </a:t>
            </a:r>
            <a:r>
              <a:rPr lang="cs-CZ" b="1" i="1" dirty="0" err="1">
                <a:solidFill>
                  <a:srgbClr val="00B0F0"/>
                </a:solidFill>
              </a:rPr>
              <a:t>Material</a:t>
            </a:r>
            <a:r>
              <a:rPr lang="cs-CZ" b="1" i="1" dirty="0">
                <a:solidFill>
                  <a:srgbClr val="00B0F0"/>
                </a:solidFill>
              </a:rPr>
              <a:t>, </a:t>
            </a:r>
            <a:r>
              <a:rPr lang="cs-CZ" b="1" i="1" dirty="0" err="1">
                <a:solidFill>
                  <a:srgbClr val="00B0F0"/>
                </a:solidFill>
              </a:rPr>
              <a:t>autogenes</a:t>
            </a:r>
            <a:r>
              <a:rPr lang="cs-CZ" b="1" i="1" dirty="0">
                <a:solidFill>
                  <a:srgbClr val="00B0F0"/>
                </a:solidFill>
              </a:rPr>
              <a:t> </a:t>
            </a:r>
            <a:r>
              <a:rPr lang="cs-CZ" b="1" i="1" dirty="0" err="1">
                <a:solidFill>
                  <a:srgbClr val="00B0F0"/>
                </a:solidFill>
              </a:rPr>
              <a:t>Training</a:t>
            </a:r>
            <a:r>
              <a:rPr lang="cs-CZ" b="1" i="1" dirty="0">
                <a:solidFill>
                  <a:srgbClr val="00B0F0"/>
                </a:solidFill>
              </a:rPr>
              <a:t>.... </a:t>
            </a:r>
            <a:endParaRPr lang="cs-CZ" b="1" dirty="0">
              <a:solidFill>
                <a:srgbClr val="00B0F0"/>
              </a:solidFill>
            </a:endParaRPr>
          </a:p>
          <a:p>
            <a:r>
              <a:rPr lang="cs-CZ" b="1" dirty="0" err="1"/>
              <a:t>Standardsprache</a:t>
            </a:r>
            <a:endParaRPr lang="cs-CZ" dirty="0"/>
          </a:p>
          <a:p>
            <a:pPr marL="0" indent="0">
              <a:buNone/>
            </a:pPr>
            <a:endParaRPr lang="cs-CZ" dirty="0"/>
          </a:p>
        </p:txBody>
      </p:sp>
    </p:spTree>
    <p:extLst>
      <p:ext uri="{BB962C8B-B14F-4D97-AF65-F5344CB8AC3E}">
        <p14:creationId xmlns:p14="http://schemas.microsoft.com/office/powerpoint/2010/main" val="363480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9DD4B3-E8EA-40E6-8C87-BDB810985845}"/>
              </a:ext>
            </a:extLst>
          </p:cNvPr>
          <p:cNvSpPr>
            <a:spLocks noGrp="1"/>
          </p:cNvSpPr>
          <p:nvPr>
            <p:ph type="title"/>
          </p:nvPr>
        </p:nvSpPr>
        <p:spPr/>
        <p:txBody>
          <a:bodyPr/>
          <a:lstStyle/>
          <a:p>
            <a:r>
              <a:rPr lang="cs-CZ" b="1" dirty="0" err="1"/>
              <a:t>Textsorten</a:t>
            </a:r>
            <a:endParaRPr lang="cs-CZ" b="1" dirty="0"/>
          </a:p>
        </p:txBody>
      </p:sp>
      <p:sp>
        <p:nvSpPr>
          <p:cNvPr id="3" name="Zástupný obsah 2">
            <a:extLst>
              <a:ext uri="{FF2B5EF4-FFF2-40B4-BE49-F238E27FC236}">
                <a16:creationId xmlns:a16="http://schemas.microsoft.com/office/drawing/2014/main" id="{8CD730F4-E80C-453B-85F2-DF9DE02DB822}"/>
              </a:ext>
            </a:extLst>
          </p:cNvPr>
          <p:cNvSpPr>
            <a:spLocks noGrp="1"/>
          </p:cNvSpPr>
          <p:nvPr>
            <p:ph idx="1"/>
          </p:nvPr>
        </p:nvSpPr>
        <p:spPr/>
        <p:txBody>
          <a:bodyPr/>
          <a:lstStyle/>
          <a:p>
            <a:r>
              <a:rPr lang="cs-CZ" b="1" dirty="0" err="1"/>
              <a:t>streng</a:t>
            </a:r>
            <a:r>
              <a:rPr lang="cs-CZ" b="1" dirty="0"/>
              <a:t> </a:t>
            </a:r>
            <a:r>
              <a:rPr lang="cs-CZ" b="1" dirty="0" err="1"/>
              <a:t>wiss</a:t>
            </a:r>
            <a:r>
              <a:rPr lang="cs-CZ" b="1" dirty="0"/>
              <a:t>. </a:t>
            </a:r>
            <a:r>
              <a:rPr lang="cs-CZ" b="1" dirty="0" err="1"/>
              <a:t>Forschungstextsorten</a:t>
            </a:r>
            <a:r>
              <a:rPr lang="cs-CZ" b="1" dirty="0"/>
              <a:t>: Studie, </a:t>
            </a:r>
            <a:r>
              <a:rPr lang="cs-CZ" b="1" dirty="0" err="1"/>
              <a:t>Monographie</a:t>
            </a:r>
            <a:r>
              <a:rPr lang="cs-CZ" b="1" dirty="0"/>
              <a:t>, </a:t>
            </a:r>
            <a:r>
              <a:rPr lang="cs-CZ" b="1" dirty="0" err="1"/>
              <a:t>Dissertation</a:t>
            </a:r>
            <a:r>
              <a:rPr lang="cs-CZ" b="1" dirty="0"/>
              <a:t>, </a:t>
            </a:r>
            <a:r>
              <a:rPr lang="cs-CZ" b="1" dirty="0" err="1"/>
              <a:t>Diplomarbeit</a:t>
            </a:r>
            <a:r>
              <a:rPr lang="cs-CZ" b="1" dirty="0"/>
              <a:t>, </a:t>
            </a:r>
            <a:r>
              <a:rPr lang="cs-CZ" b="1" dirty="0" err="1"/>
              <a:t>Thesen</a:t>
            </a:r>
            <a:r>
              <a:rPr lang="cs-CZ" b="1" dirty="0"/>
              <a:t>, </a:t>
            </a:r>
            <a:r>
              <a:rPr lang="cs-CZ" b="1" dirty="0" err="1"/>
              <a:t>Fachaufsätze</a:t>
            </a:r>
            <a:r>
              <a:rPr lang="cs-CZ" b="1" dirty="0"/>
              <a:t> …</a:t>
            </a:r>
            <a:endParaRPr lang="cs-CZ" dirty="0"/>
          </a:p>
          <a:p>
            <a:r>
              <a:rPr lang="cs-CZ" b="1" dirty="0" err="1"/>
              <a:t>Wissenschaftsleitung</a:t>
            </a:r>
            <a:r>
              <a:rPr lang="cs-CZ" b="1" dirty="0"/>
              <a:t>: </a:t>
            </a:r>
            <a:r>
              <a:rPr lang="cs-CZ" b="1" dirty="0" err="1"/>
              <a:t>Forschungsplan</a:t>
            </a:r>
            <a:r>
              <a:rPr lang="cs-CZ" b="1" dirty="0"/>
              <a:t>, </a:t>
            </a:r>
            <a:r>
              <a:rPr lang="cs-CZ" b="1" dirty="0" err="1"/>
              <a:t>Studienprogramm</a:t>
            </a:r>
            <a:r>
              <a:rPr lang="cs-CZ" b="1" dirty="0"/>
              <a:t>, </a:t>
            </a:r>
            <a:r>
              <a:rPr lang="cs-CZ" b="1" dirty="0" err="1"/>
              <a:t>wiss</a:t>
            </a:r>
            <a:r>
              <a:rPr lang="cs-CZ" b="1" dirty="0"/>
              <a:t>. Dokumente</a:t>
            </a:r>
            <a:endParaRPr lang="cs-CZ" dirty="0"/>
          </a:p>
          <a:p>
            <a:r>
              <a:rPr lang="cs-CZ" b="1" dirty="0" err="1"/>
              <a:t>Lehrtätigkeit</a:t>
            </a:r>
            <a:r>
              <a:rPr lang="cs-CZ" b="1" dirty="0"/>
              <a:t>: </a:t>
            </a:r>
            <a:r>
              <a:rPr lang="cs-CZ" b="1" dirty="0" err="1"/>
              <a:t>Lehrbuchtexte</a:t>
            </a:r>
            <a:r>
              <a:rPr lang="cs-CZ" b="1" dirty="0"/>
              <a:t>, </a:t>
            </a:r>
            <a:r>
              <a:rPr lang="de-DE" b="1" dirty="0"/>
              <a:t>Ü</a:t>
            </a:r>
            <a:r>
              <a:rPr lang="cs-CZ" b="1" dirty="0" err="1"/>
              <a:t>bungstexte</a:t>
            </a:r>
            <a:r>
              <a:rPr lang="cs-CZ" b="1" dirty="0"/>
              <a:t>…</a:t>
            </a:r>
            <a:endParaRPr lang="cs-CZ" dirty="0"/>
          </a:p>
          <a:p>
            <a:r>
              <a:rPr lang="cs-CZ" b="1" dirty="0" err="1"/>
              <a:t>Informationstätigkeit</a:t>
            </a:r>
            <a:r>
              <a:rPr lang="cs-CZ" b="1" dirty="0"/>
              <a:t>: </a:t>
            </a:r>
            <a:r>
              <a:rPr lang="cs-CZ" b="1" dirty="0" err="1"/>
              <a:t>wiss</a:t>
            </a:r>
            <a:r>
              <a:rPr lang="cs-CZ" b="1" dirty="0"/>
              <a:t>. </a:t>
            </a:r>
            <a:r>
              <a:rPr lang="cs-CZ" b="1" dirty="0" err="1"/>
              <a:t>Rezension</a:t>
            </a:r>
            <a:r>
              <a:rPr lang="cs-CZ" b="1" dirty="0"/>
              <a:t>, </a:t>
            </a:r>
            <a:r>
              <a:rPr lang="cs-CZ" b="1" dirty="0" err="1"/>
              <a:t>Annotation</a:t>
            </a:r>
            <a:r>
              <a:rPr lang="cs-CZ" b="1" dirty="0"/>
              <a:t>, </a:t>
            </a:r>
            <a:r>
              <a:rPr lang="cs-CZ" b="1" dirty="0" err="1"/>
              <a:t>Forschungsbericht</a:t>
            </a:r>
            <a:endParaRPr lang="cs-CZ" dirty="0"/>
          </a:p>
          <a:p>
            <a:r>
              <a:rPr lang="cs-CZ" b="1" dirty="0" err="1"/>
              <a:t>Popularisierung</a:t>
            </a:r>
            <a:r>
              <a:rPr lang="cs-CZ" b="1" dirty="0"/>
              <a:t> der </a:t>
            </a:r>
            <a:r>
              <a:rPr lang="cs-CZ" b="1" dirty="0" err="1"/>
              <a:t>Wissenschaft</a:t>
            </a:r>
            <a:r>
              <a:rPr lang="cs-CZ" b="1" dirty="0"/>
              <a:t>: TS in den </a:t>
            </a:r>
            <a:r>
              <a:rPr lang="cs-CZ" b="1" dirty="0" err="1"/>
              <a:t>MassenMedien</a:t>
            </a:r>
            <a:r>
              <a:rPr lang="cs-CZ" b="1" dirty="0"/>
              <a:t>: </a:t>
            </a:r>
            <a:r>
              <a:rPr lang="de-DE" b="1" dirty="0"/>
              <a:t>(</a:t>
            </a:r>
            <a:r>
              <a:rPr lang="cs-CZ" b="1" dirty="0" err="1"/>
              <a:t>Metaphorik</a:t>
            </a:r>
            <a:r>
              <a:rPr lang="cs-CZ" b="1" dirty="0"/>
              <a:t> </a:t>
            </a:r>
            <a:r>
              <a:rPr lang="cs-CZ" b="1" dirty="0" err="1"/>
              <a:t>und</a:t>
            </a:r>
            <a:r>
              <a:rPr lang="cs-CZ" b="1" dirty="0"/>
              <a:t> Idiomatik, </a:t>
            </a:r>
            <a:r>
              <a:rPr lang="cs-CZ" b="1" dirty="0" err="1"/>
              <a:t>Umg</a:t>
            </a:r>
            <a:r>
              <a:rPr lang="cs-CZ" b="1" dirty="0"/>
              <a:t>.</a:t>
            </a:r>
            <a:r>
              <a:rPr lang="de-DE" b="1" dirty="0"/>
              <a:t>)</a:t>
            </a:r>
            <a:r>
              <a:rPr lang="cs-CZ" b="1" dirty="0"/>
              <a:t>: p</a:t>
            </a:r>
            <a:r>
              <a:rPr lang="de-DE" b="1" dirty="0" err="1"/>
              <a:t>opulärwissenschaftlicher</a:t>
            </a:r>
            <a:r>
              <a:rPr lang="de-DE" b="1" dirty="0"/>
              <a:t> Artikel</a:t>
            </a:r>
            <a:endParaRPr lang="cs-CZ" dirty="0"/>
          </a:p>
          <a:p>
            <a:r>
              <a:rPr lang="cs-CZ" b="1" dirty="0"/>
              <a:t>M</a:t>
            </a:r>
            <a:r>
              <a:rPr lang="de-DE" b="1" dirty="0"/>
              <a:t>ü</a:t>
            </a:r>
            <a:r>
              <a:rPr lang="cs-CZ" b="1" dirty="0" err="1"/>
              <a:t>ndlich</a:t>
            </a:r>
            <a:r>
              <a:rPr lang="de-DE" b="1" dirty="0"/>
              <a:t>e Texte</a:t>
            </a:r>
            <a:r>
              <a:rPr lang="cs-CZ" b="1" dirty="0"/>
              <a:t>: </a:t>
            </a:r>
            <a:r>
              <a:rPr lang="cs-CZ" b="1" dirty="0" err="1"/>
              <a:t>Vorlesung</a:t>
            </a:r>
            <a:r>
              <a:rPr lang="cs-CZ" b="1" dirty="0"/>
              <a:t>, </a:t>
            </a:r>
            <a:r>
              <a:rPr lang="cs-CZ" b="1" dirty="0" err="1"/>
              <a:t>Vortrag</a:t>
            </a:r>
            <a:r>
              <a:rPr lang="cs-CZ" b="1" dirty="0"/>
              <a:t>, </a:t>
            </a:r>
            <a:r>
              <a:rPr lang="cs-CZ" b="1" dirty="0" err="1"/>
              <a:t>Referat</a:t>
            </a:r>
            <a:r>
              <a:rPr lang="cs-CZ" b="1" dirty="0"/>
              <a:t>, </a:t>
            </a:r>
            <a:r>
              <a:rPr lang="cs-CZ" b="1" dirty="0" err="1"/>
              <a:t>Konferenzbeitrag</a:t>
            </a:r>
            <a:r>
              <a:rPr lang="de-DE" b="1" dirty="0"/>
              <a:t>, Diskussionsbeitrag</a:t>
            </a:r>
            <a:endParaRPr lang="cs-CZ" dirty="0"/>
          </a:p>
          <a:p>
            <a:endParaRPr lang="cs-CZ" dirty="0"/>
          </a:p>
        </p:txBody>
      </p:sp>
    </p:spTree>
    <p:extLst>
      <p:ext uri="{BB962C8B-B14F-4D97-AF65-F5344CB8AC3E}">
        <p14:creationId xmlns:p14="http://schemas.microsoft.com/office/powerpoint/2010/main" val="2988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B6D6F9-BF25-42C4-916C-AFE9CDD65298}"/>
              </a:ext>
            </a:extLst>
          </p:cNvPr>
          <p:cNvSpPr>
            <a:spLocks noGrp="1"/>
          </p:cNvSpPr>
          <p:nvPr>
            <p:ph type="title"/>
          </p:nvPr>
        </p:nvSpPr>
        <p:spPr/>
        <p:txBody>
          <a:bodyPr/>
          <a:lstStyle/>
          <a:p>
            <a:r>
              <a:rPr lang="de-DE" b="1" dirty="0">
                <a:solidFill>
                  <a:srgbClr val="FF0000"/>
                </a:solidFill>
              </a:rPr>
              <a:t>Stilverfahren</a:t>
            </a:r>
            <a:endParaRPr lang="cs-CZ" dirty="0"/>
          </a:p>
        </p:txBody>
      </p:sp>
      <p:sp>
        <p:nvSpPr>
          <p:cNvPr id="3" name="Zástupný obsah 2">
            <a:extLst>
              <a:ext uri="{FF2B5EF4-FFF2-40B4-BE49-F238E27FC236}">
                <a16:creationId xmlns:a16="http://schemas.microsoft.com/office/drawing/2014/main" id="{BE0B530D-BF7E-454D-AEC8-37C2AE36EA3D}"/>
              </a:ext>
            </a:extLst>
          </p:cNvPr>
          <p:cNvSpPr>
            <a:spLocks noGrp="1"/>
          </p:cNvSpPr>
          <p:nvPr>
            <p:ph idx="1"/>
          </p:nvPr>
        </p:nvSpPr>
        <p:spPr/>
        <p:txBody>
          <a:bodyPr/>
          <a:lstStyle/>
          <a:p>
            <a:pPr eaLnBrk="1" hangingPunct="1"/>
            <a:r>
              <a:rPr lang="cs-CZ" b="1" dirty="0" err="1"/>
              <a:t>Explikation</a:t>
            </a:r>
            <a:r>
              <a:rPr lang="cs-CZ" b="1" dirty="0"/>
              <a:t> (</a:t>
            </a:r>
            <a:r>
              <a:rPr lang="cs-CZ" b="1" dirty="0" err="1"/>
              <a:t>Erörtern</a:t>
            </a:r>
            <a:r>
              <a:rPr lang="cs-CZ" b="1" dirty="0"/>
              <a:t>, </a:t>
            </a:r>
            <a:r>
              <a:rPr lang="cs-CZ" b="1" dirty="0" err="1"/>
              <a:t>Erklären</a:t>
            </a:r>
            <a:r>
              <a:rPr lang="cs-CZ" b="1" dirty="0"/>
              <a:t>): </a:t>
            </a:r>
          </a:p>
          <a:p>
            <a:pPr eaLnBrk="1" hangingPunct="1">
              <a:buNone/>
            </a:pPr>
            <a:r>
              <a:rPr lang="cs-CZ" b="1" dirty="0"/>
              <a:t>    </a:t>
            </a:r>
            <a:r>
              <a:rPr lang="de-DE" b="1" dirty="0"/>
              <a:t> </a:t>
            </a:r>
            <a:r>
              <a:rPr lang="cs-CZ" b="1" dirty="0" err="1"/>
              <a:t>streng</a:t>
            </a:r>
            <a:r>
              <a:rPr lang="cs-CZ" b="1" dirty="0"/>
              <a:t> </a:t>
            </a:r>
            <a:r>
              <a:rPr lang="cs-CZ" b="1" dirty="0" err="1"/>
              <a:t>wissenschaftliche</a:t>
            </a:r>
            <a:r>
              <a:rPr lang="cs-CZ" b="1" dirty="0"/>
              <a:t> T</a:t>
            </a:r>
            <a:r>
              <a:rPr lang="de-DE" b="1" dirty="0"/>
              <a:t>exte</a:t>
            </a:r>
            <a:endParaRPr lang="cs-CZ" b="1" dirty="0"/>
          </a:p>
          <a:p>
            <a:pPr eaLnBrk="1" hangingPunct="1"/>
            <a:r>
              <a:rPr lang="cs-CZ" b="1" dirty="0" err="1"/>
              <a:t>Argumentieren</a:t>
            </a:r>
            <a:r>
              <a:rPr lang="cs-CZ" b="1" dirty="0"/>
              <a:t>: </a:t>
            </a:r>
            <a:r>
              <a:rPr lang="cs-CZ" b="1" dirty="0" err="1"/>
              <a:t>wissenschaftliche</a:t>
            </a:r>
            <a:r>
              <a:rPr lang="cs-CZ" b="1" dirty="0"/>
              <a:t> </a:t>
            </a:r>
            <a:r>
              <a:rPr lang="cs-CZ" b="1" dirty="0" err="1"/>
              <a:t>Abhandlungen</a:t>
            </a:r>
            <a:r>
              <a:rPr lang="cs-CZ" b="1" dirty="0"/>
              <a:t>, </a:t>
            </a:r>
            <a:r>
              <a:rPr lang="cs-CZ" b="1" dirty="0" err="1"/>
              <a:t>Fachauf</a:t>
            </a:r>
            <a:r>
              <a:rPr lang="de-DE" b="1" dirty="0" err="1"/>
              <a:t>aufsätze</a:t>
            </a:r>
            <a:r>
              <a:rPr lang="de-DE" b="1" dirty="0"/>
              <a:t>, </a:t>
            </a:r>
            <a:r>
              <a:rPr lang="de-DE" b="1" dirty="0" err="1"/>
              <a:t>populärwiss</a:t>
            </a:r>
            <a:r>
              <a:rPr lang="de-DE" b="1" dirty="0"/>
              <a:t>. Texte</a:t>
            </a:r>
            <a:endParaRPr lang="cs-CZ" b="1" dirty="0"/>
          </a:p>
          <a:p>
            <a:pPr eaLnBrk="1" hangingPunct="1"/>
            <a:r>
              <a:rPr lang="de-DE" b="1" dirty="0"/>
              <a:t>Deskription</a:t>
            </a:r>
            <a:r>
              <a:rPr lang="cs-CZ" b="1" dirty="0"/>
              <a:t>(</a:t>
            </a:r>
            <a:r>
              <a:rPr lang="cs-CZ" b="1" dirty="0" err="1"/>
              <a:t>Beschreiben</a:t>
            </a:r>
            <a:r>
              <a:rPr lang="cs-CZ" b="1" dirty="0"/>
              <a:t>, </a:t>
            </a:r>
            <a:r>
              <a:rPr lang="cs-CZ" b="1" dirty="0" err="1"/>
              <a:t>Berichten</a:t>
            </a:r>
            <a:r>
              <a:rPr lang="cs-CZ" b="1" dirty="0"/>
              <a:t>)</a:t>
            </a:r>
            <a:r>
              <a:rPr lang="de-DE" b="1" dirty="0"/>
              <a:t>: wiss. Berichte über Experimente, wiss. Protokolle </a:t>
            </a:r>
            <a:endParaRPr lang="cs-CZ" dirty="0"/>
          </a:p>
          <a:p>
            <a:endParaRPr lang="cs-CZ" dirty="0"/>
          </a:p>
        </p:txBody>
      </p:sp>
    </p:spTree>
    <p:extLst>
      <p:ext uri="{BB962C8B-B14F-4D97-AF65-F5344CB8AC3E}">
        <p14:creationId xmlns:p14="http://schemas.microsoft.com/office/powerpoint/2010/main" val="61247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86FA67-278C-4424-B95F-6D667720A291}"/>
              </a:ext>
            </a:extLst>
          </p:cNvPr>
          <p:cNvSpPr>
            <a:spLocks noGrp="1"/>
          </p:cNvSpPr>
          <p:nvPr>
            <p:ph type="title"/>
          </p:nvPr>
        </p:nvSpPr>
        <p:spPr/>
        <p:txBody>
          <a:bodyPr/>
          <a:lstStyle/>
          <a:p>
            <a:r>
              <a:rPr lang="de-DE" b="1" dirty="0"/>
              <a:t>Beispieltexte</a:t>
            </a:r>
            <a:endParaRPr lang="cs-CZ" b="1" dirty="0"/>
          </a:p>
        </p:txBody>
      </p:sp>
      <p:sp>
        <p:nvSpPr>
          <p:cNvPr id="3" name="Zástupný obsah 2">
            <a:extLst>
              <a:ext uri="{FF2B5EF4-FFF2-40B4-BE49-F238E27FC236}">
                <a16:creationId xmlns:a16="http://schemas.microsoft.com/office/drawing/2014/main" id="{A895CA11-A79E-4EBC-893A-338693D0DDE1}"/>
              </a:ext>
            </a:extLst>
          </p:cNvPr>
          <p:cNvSpPr>
            <a:spLocks noGrp="1"/>
          </p:cNvSpPr>
          <p:nvPr>
            <p:ph idx="1"/>
          </p:nvPr>
        </p:nvSpPr>
        <p:spPr/>
        <p:txBody>
          <a:bodyPr>
            <a:normAutofit fontScale="92500" lnSpcReduction="20000"/>
          </a:bodyPr>
          <a:lstStyle/>
          <a:p>
            <a:r>
              <a:rPr lang="de-DE" sz="1600" b="1" dirty="0">
                <a:solidFill>
                  <a:schemeClr val="bg2">
                    <a:lumMod val="60000"/>
                    <a:lumOff val="40000"/>
                  </a:schemeClr>
                </a:solidFill>
              </a:rPr>
              <a:t>„</a:t>
            </a:r>
            <a:r>
              <a:rPr lang="cs-CZ" sz="1600" b="1" dirty="0" err="1">
                <a:solidFill>
                  <a:schemeClr val="bg2">
                    <a:lumMod val="60000"/>
                    <a:lumOff val="40000"/>
                  </a:schemeClr>
                </a:solidFill>
              </a:rPr>
              <a:t>Vagheitsreduzierung</a:t>
            </a:r>
            <a:r>
              <a:rPr lang="cs-CZ" sz="1600" b="1" dirty="0">
                <a:solidFill>
                  <a:schemeClr val="bg2">
                    <a:lumMod val="60000"/>
                    <a:lumOff val="40000"/>
                  </a:schemeClr>
                </a:solidFill>
              </a:rPr>
              <a:t>…“ (1987)</a:t>
            </a:r>
            <a:r>
              <a:rPr lang="de-DE" sz="1600" b="1" dirty="0">
                <a:solidFill>
                  <a:schemeClr val="bg2">
                    <a:lumMod val="60000"/>
                    <a:lumOff val="40000"/>
                  </a:schemeClr>
                </a:solidFill>
              </a:rPr>
              <a:t>:</a:t>
            </a:r>
          </a:p>
          <a:p>
            <a:r>
              <a:rPr lang="de-DE" sz="1600" b="1" dirty="0"/>
              <a:t>lange, komplizierte Sätze (NS – kausal, final…)</a:t>
            </a:r>
          </a:p>
          <a:p>
            <a:r>
              <a:rPr lang="de-DE" sz="1600" b="1" dirty="0"/>
              <a:t>IK mit zu</a:t>
            </a:r>
          </a:p>
          <a:p>
            <a:r>
              <a:rPr lang="de-DE" sz="1600" b="1" dirty="0"/>
              <a:t>Unpersönliche Konstruktionen: </a:t>
            </a:r>
            <a:r>
              <a:rPr lang="de-DE" sz="1600" b="1" i="1" dirty="0"/>
              <a:t>sein + zu + Inf.</a:t>
            </a:r>
          </a:p>
          <a:p>
            <a:r>
              <a:rPr lang="de-DE" sz="1600" b="1" dirty="0"/>
              <a:t>Partizipialkonstruktionen</a:t>
            </a:r>
          </a:p>
          <a:p>
            <a:r>
              <a:rPr lang="de-DE" sz="1600" b="1" dirty="0"/>
              <a:t>Parenthesen - -</a:t>
            </a:r>
          </a:p>
          <a:p>
            <a:r>
              <a:rPr lang="de-DE" sz="1600" b="1" dirty="0"/>
              <a:t>Termini – Linguistik </a:t>
            </a:r>
            <a:r>
              <a:rPr lang="de-DE" sz="1600" b="1" i="1" dirty="0"/>
              <a:t>(Kommunikation) </a:t>
            </a:r>
            <a:r>
              <a:rPr lang="de-DE" sz="1600" b="1" dirty="0"/>
              <a:t>Internationalismen</a:t>
            </a:r>
          </a:p>
          <a:p>
            <a:r>
              <a:rPr lang="de-DE" sz="1600" b="1" dirty="0">
                <a:solidFill>
                  <a:schemeClr val="bg2">
                    <a:lumMod val="60000"/>
                    <a:lumOff val="40000"/>
                  </a:schemeClr>
                </a:solidFill>
              </a:rPr>
              <a:t>„Sprache und Emotion“ (2007):</a:t>
            </a:r>
          </a:p>
          <a:p>
            <a:r>
              <a:rPr lang="de-DE" sz="1600" b="1" dirty="0"/>
              <a:t>Textgestaltung: Zitate (Motto)</a:t>
            </a:r>
          </a:p>
          <a:p>
            <a:r>
              <a:rPr lang="de-DE" sz="1600" b="1" dirty="0"/>
              <a:t>Persönlicher Stil – </a:t>
            </a:r>
            <a:r>
              <a:rPr lang="de-DE" sz="1600" b="1" i="1" dirty="0">
                <a:solidFill>
                  <a:srgbClr val="00B0F0"/>
                </a:solidFill>
              </a:rPr>
              <a:t>ich als Wissenschaftlerin, meine Analysen </a:t>
            </a:r>
            <a:r>
              <a:rPr lang="de-DE" sz="1600" b="1" i="1" dirty="0"/>
              <a:t>– </a:t>
            </a:r>
            <a:r>
              <a:rPr lang="de-DE" sz="1600" b="1" dirty="0"/>
              <a:t>mehr Emotionalität und Individualität</a:t>
            </a:r>
          </a:p>
          <a:p>
            <a:r>
              <a:rPr lang="de-DE" sz="1600" b="1" dirty="0"/>
              <a:t>trotzdem „wissenschaftlich“: </a:t>
            </a:r>
            <a:r>
              <a:rPr lang="de-DE" sz="1600" b="1" i="1" dirty="0"/>
              <a:t>man muss (an)erkennen</a:t>
            </a:r>
          </a:p>
          <a:p>
            <a:r>
              <a:rPr lang="de-DE" sz="1600" b="1" dirty="0"/>
              <a:t>Termini: </a:t>
            </a:r>
            <a:r>
              <a:rPr lang="de-DE" sz="1600" b="1" i="1" dirty="0"/>
              <a:t>Kognition, Emotion, marginal</a:t>
            </a:r>
          </a:p>
          <a:p>
            <a:r>
              <a:rPr lang="de-DE" sz="1600" b="1" dirty="0"/>
              <a:t>Zitierungsweise: </a:t>
            </a:r>
            <a:r>
              <a:rPr lang="de-DE" sz="1600" b="1" i="1" dirty="0"/>
              <a:t>(hierzu </a:t>
            </a:r>
            <a:r>
              <a:rPr lang="de-DE" sz="1600" b="1" i="1" dirty="0" err="1"/>
              <a:t>Damasio</a:t>
            </a:r>
            <a:r>
              <a:rPr lang="de-DE" sz="1600" b="1" i="1" dirty="0"/>
              <a:t> 1997)</a:t>
            </a:r>
          </a:p>
          <a:p>
            <a:endParaRPr lang="de-DE" sz="1600" b="1" dirty="0">
              <a:solidFill>
                <a:schemeClr val="bg2">
                  <a:lumMod val="60000"/>
                  <a:lumOff val="40000"/>
                </a:schemeClr>
              </a:solidFill>
            </a:endParaRPr>
          </a:p>
          <a:p>
            <a:endParaRPr lang="de-DE" sz="1600" b="1" dirty="0">
              <a:solidFill>
                <a:schemeClr val="bg2">
                  <a:lumMod val="60000"/>
                  <a:lumOff val="40000"/>
                </a:schemeClr>
              </a:solidFill>
            </a:endParaRPr>
          </a:p>
          <a:p>
            <a:endParaRPr lang="cs-CZ" dirty="0"/>
          </a:p>
        </p:txBody>
      </p:sp>
    </p:spTree>
    <p:extLst>
      <p:ext uri="{BB962C8B-B14F-4D97-AF65-F5344CB8AC3E}">
        <p14:creationId xmlns:p14="http://schemas.microsoft.com/office/powerpoint/2010/main" val="84825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130BAC-C3F1-4504-8CD9-1C100A6F5424}"/>
              </a:ext>
            </a:extLst>
          </p:cNvPr>
          <p:cNvSpPr>
            <a:spLocks noGrp="1"/>
          </p:cNvSpPr>
          <p:nvPr>
            <p:ph type="title"/>
          </p:nvPr>
        </p:nvSpPr>
        <p:spPr/>
        <p:txBody>
          <a:bodyPr/>
          <a:lstStyle/>
          <a:p>
            <a:r>
              <a:rPr lang="de-DE" b="1" dirty="0"/>
              <a:t>Beispieltexte:</a:t>
            </a:r>
            <a:endParaRPr lang="cs-CZ" b="1" dirty="0"/>
          </a:p>
        </p:txBody>
      </p:sp>
      <p:sp>
        <p:nvSpPr>
          <p:cNvPr id="3" name="Zástupný obsah 2">
            <a:extLst>
              <a:ext uri="{FF2B5EF4-FFF2-40B4-BE49-F238E27FC236}">
                <a16:creationId xmlns:a16="http://schemas.microsoft.com/office/drawing/2014/main" id="{5B77968C-C96D-4447-B3C6-385862E97762}"/>
              </a:ext>
            </a:extLst>
          </p:cNvPr>
          <p:cNvSpPr>
            <a:spLocks noGrp="1"/>
          </p:cNvSpPr>
          <p:nvPr>
            <p:ph idx="1"/>
          </p:nvPr>
        </p:nvSpPr>
        <p:spPr/>
        <p:txBody>
          <a:bodyPr/>
          <a:lstStyle/>
          <a:p>
            <a:r>
              <a:rPr lang="de-DE" b="1" dirty="0">
                <a:solidFill>
                  <a:schemeClr val="bg2">
                    <a:lumMod val="60000"/>
                    <a:lumOff val="40000"/>
                  </a:schemeClr>
                </a:solidFill>
              </a:rPr>
              <a:t>Lehrbuchtext 6. Klasse:</a:t>
            </a:r>
          </a:p>
          <a:p>
            <a:r>
              <a:rPr lang="de-DE" b="1" dirty="0"/>
              <a:t>Klare und logische Textgestaltung: drei Absätze: </a:t>
            </a:r>
            <a:r>
              <a:rPr lang="de-DE" b="1" i="1" dirty="0">
                <a:solidFill>
                  <a:srgbClr val="00B0F0"/>
                </a:solidFill>
              </a:rPr>
              <a:t>die Nordsee und die Gezeiten</a:t>
            </a:r>
          </a:p>
          <a:p>
            <a:r>
              <a:rPr lang="de-DE" b="1" dirty="0"/>
              <a:t>Kurze Sätze: das Wichtigste:</a:t>
            </a:r>
            <a:r>
              <a:rPr lang="de-DE" b="1" i="1" dirty="0"/>
              <a:t> </a:t>
            </a:r>
            <a:r>
              <a:rPr lang="de-DE" b="1" i="1" dirty="0">
                <a:solidFill>
                  <a:srgbClr val="00B0F0"/>
                </a:solidFill>
              </a:rPr>
              <a:t>Dieser Vorgang heißt Ebbe. Es herrscht Flut.</a:t>
            </a:r>
          </a:p>
          <a:p>
            <a:r>
              <a:rPr lang="de-DE" b="1" dirty="0"/>
              <a:t>Geographische Termini</a:t>
            </a:r>
          </a:p>
          <a:p>
            <a:endParaRPr lang="cs-CZ" dirty="0">
              <a:solidFill>
                <a:schemeClr val="bg2">
                  <a:lumMod val="60000"/>
                  <a:lumOff val="40000"/>
                </a:schemeClr>
              </a:solidFill>
            </a:endParaRPr>
          </a:p>
        </p:txBody>
      </p:sp>
    </p:spTree>
    <p:extLst>
      <p:ext uri="{BB962C8B-B14F-4D97-AF65-F5344CB8AC3E}">
        <p14:creationId xmlns:p14="http://schemas.microsoft.com/office/powerpoint/2010/main" val="345942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3A25A1-8C6F-49E5-8816-221C1ED5457A}"/>
              </a:ext>
            </a:extLst>
          </p:cNvPr>
          <p:cNvSpPr>
            <a:spLocks noGrp="1"/>
          </p:cNvSpPr>
          <p:nvPr>
            <p:ph type="title"/>
          </p:nvPr>
        </p:nvSpPr>
        <p:spPr/>
        <p:txBody>
          <a:bodyPr/>
          <a:lstStyle/>
          <a:p>
            <a:r>
              <a:rPr lang="cs-CZ" altLang="cs-CZ" sz="4400" dirty="0" err="1"/>
              <a:t>Fachliteratur</a:t>
            </a:r>
            <a:r>
              <a:rPr lang="cs-CZ" altLang="cs-CZ" sz="4400" dirty="0"/>
              <a:t>:</a:t>
            </a:r>
            <a:endParaRPr lang="cs-CZ" dirty="0"/>
          </a:p>
        </p:txBody>
      </p:sp>
      <p:sp>
        <p:nvSpPr>
          <p:cNvPr id="3" name="Zástupný obsah 2">
            <a:extLst>
              <a:ext uri="{FF2B5EF4-FFF2-40B4-BE49-F238E27FC236}">
                <a16:creationId xmlns:a16="http://schemas.microsoft.com/office/drawing/2014/main" id="{E7D4114E-3BFD-4698-8234-B83950343ACF}"/>
              </a:ext>
            </a:extLst>
          </p:cNvPr>
          <p:cNvSpPr>
            <a:spLocks noGrp="1"/>
          </p:cNvSpPr>
          <p:nvPr>
            <p:ph idx="1"/>
          </p:nvPr>
        </p:nvSpPr>
        <p:spPr/>
        <p:txBody>
          <a:bodyPr/>
          <a:lstStyle/>
          <a:p>
            <a:pPr eaLnBrk="1" hangingPunct="1">
              <a:lnSpc>
                <a:spcPct val="90000"/>
              </a:lnSpc>
            </a:pPr>
            <a:r>
              <a:rPr lang="cs-CZ" altLang="cs-CZ" sz="2000" b="1" dirty="0"/>
              <a:t>Malá, Jiřina: </a:t>
            </a:r>
            <a:r>
              <a:rPr lang="cs-CZ" altLang="cs-CZ" sz="2000" b="1" dirty="0" err="1"/>
              <a:t>Stilistische</a:t>
            </a:r>
            <a:r>
              <a:rPr lang="cs-CZ" altLang="cs-CZ" sz="2000" b="1" dirty="0"/>
              <a:t> </a:t>
            </a:r>
            <a:r>
              <a:rPr lang="cs-CZ" altLang="cs-CZ" sz="2000" b="1" dirty="0" err="1"/>
              <a:t>Textanalyse</a:t>
            </a:r>
            <a:r>
              <a:rPr lang="cs-CZ" altLang="cs-CZ" sz="2000" b="1" dirty="0"/>
              <a:t>: </a:t>
            </a:r>
            <a:r>
              <a:rPr lang="cs-CZ" altLang="cs-CZ" sz="2000" b="1" dirty="0" err="1"/>
              <a:t>Grundlagen</a:t>
            </a:r>
            <a:r>
              <a:rPr lang="cs-CZ" altLang="cs-CZ" sz="2000" b="1" dirty="0"/>
              <a:t> </a:t>
            </a:r>
            <a:r>
              <a:rPr lang="cs-CZ" altLang="cs-CZ" sz="2000" b="1" dirty="0" err="1"/>
              <a:t>und</a:t>
            </a:r>
            <a:r>
              <a:rPr lang="cs-CZ" altLang="cs-CZ" sz="2000" b="1" dirty="0"/>
              <a:t> </a:t>
            </a:r>
            <a:r>
              <a:rPr lang="cs-CZ" altLang="cs-CZ" sz="2000" b="1" dirty="0" err="1"/>
              <a:t>Methoden</a:t>
            </a:r>
            <a:r>
              <a:rPr lang="cs-CZ" altLang="cs-CZ" sz="2000" b="1" dirty="0"/>
              <a:t>, Brno 2009</a:t>
            </a:r>
            <a:endParaRPr lang="de-DE" altLang="cs-CZ" sz="2000" b="1" dirty="0"/>
          </a:p>
          <a:p>
            <a:pPr eaLnBrk="1" hangingPunct="1">
              <a:lnSpc>
                <a:spcPct val="90000"/>
              </a:lnSpc>
            </a:pPr>
            <a:endParaRPr lang="cs-CZ" altLang="cs-CZ" sz="2000" b="1" dirty="0"/>
          </a:p>
          <a:p>
            <a:pPr eaLnBrk="1" hangingPunct="1">
              <a:lnSpc>
                <a:spcPct val="90000"/>
              </a:lnSpc>
            </a:pPr>
            <a:r>
              <a:rPr lang="cs-CZ" altLang="cs-CZ" sz="2000" b="1" dirty="0"/>
              <a:t>Fix, Ulla</a:t>
            </a:r>
            <a:r>
              <a:rPr lang="de-DE" altLang="cs-CZ" sz="2000" b="1" dirty="0"/>
              <a:t>/Koll.: Textlinguistik und Stilistik für Einsteiger. Ein Lehr- und Arbeitsbuch. 2., korrigierte Auflage. Frankfurt/M 2002</a:t>
            </a:r>
          </a:p>
          <a:p>
            <a:pPr eaLnBrk="1" hangingPunct="1">
              <a:lnSpc>
                <a:spcPct val="90000"/>
              </a:lnSpc>
            </a:pPr>
            <a:endParaRPr lang="cs-CZ" altLang="cs-CZ" sz="2000" b="1" dirty="0"/>
          </a:p>
          <a:p>
            <a:pPr eaLnBrk="1" hangingPunct="1">
              <a:lnSpc>
                <a:spcPct val="90000"/>
              </a:lnSpc>
            </a:pPr>
            <a:r>
              <a:rPr lang="cs-CZ" altLang="cs-CZ" sz="2000" b="1" dirty="0" err="1"/>
              <a:t>Sandig</a:t>
            </a:r>
            <a:r>
              <a:rPr lang="cs-CZ" altLang="cs-CZ" sz="2000" b="1" dirty="0"/>
              <a:t>, Barbara: </a:t>
            </a:r>
            <a:r>
              <a:rPr lang="cs-CZ" altLang="cs-CZ" sz="2000" b="1" dirty="0" err="1"/>
              <a:t>Textstilistik</a:t>
            </a:r>
            <a:r>
              <a:rPr lang="cs-CZ" altLang="cs-CZ" sz="2000" b="1" dirty="0"/>
              <a:t>, T</a:t>
            </a:r>
            <a:r>
              <a:rPr lang="de-DE" altLang="cs-CZ" sz="2000" b="1" dirty="0" err="1"/>
              <a:t>übingen</a:t>
            </a:r>
            <a:r>
              <a:rPr lang="de-DE" altLang="cs-CZ" sz="2000" b="1" dirty="0"/>
              <a:t> 2006</a:t>
            </a:r>
          </a:p>
          <a:p>
            <a:pPr eaLnBrk="1" hangingPunct="1">
              <a:lnSpc>
                <a:spcPct val="90000"/>
              </a:lnSpc>
            </a:pPr>
            <a:endParaRPr lang="cs-CZ" altLang="cs-CZ" sz="2000" b="1" dirty="0"/>
          </a:p>
          <a:p>
            <a:pPr eaLnBrk="1" hangingPunct="1">
              <a:lnSpc>
                <a:spcPct val="90000"/>
              </a:lnSpc>
            </a:pPr>
            <a:r>
              <a:rPr lang="cs-CZ" altLang="cs-CZ" sz="2000" b="1" dirty="0" err="1"/>
              <a:t>Fandrych,Christian&amp;Thurmair,Maria:Textsorten</a:t>
            </a:r>
            <a:r>
              <a:rPr lang="cs-CZ" altLang="cs-CZ" sz="2000" b="1" dirty="0"/>
              <a:t> </a:t>
            </a:r>
            <a:r>
              <a:rPr lang="cs-CZ" altLang="cs-CZ" sz="2000" b="1" dirty="0" err="1"/>
              <a:t>im</a:t>
            </a:r>
            <a:r>
              <a:rPr lang="cs-CZ" altLang="cs-CZ" sz="2000" b="1" dirty="0"/>
              <a:t> </a:t>
            </a:r>
            <a:r>
              <a:rPr lang="cs-CZ" altLang="cs-CZ" sz="2000" b="1" dirty="0" err="1"/>
              <a:t>Deutschen</a:t>
            </a:r>
            <a:r>
              <a:rPr lang="cs-CZ" altLang="cs-CZ" sz="2000" b="1" dirty="0"/>
              <a:t>. </a:t>
            </a:r>
            <a:r>
              <a:rPr lang="cs-CZ" altLang="cs-CZ" sz="2000" b="1" dirty="0" err="1"/>
              <a:t>Linguistische</a:t>
            </a:r>
            <a:r>
              <a:rPr lang="cs-CZ" altLang="cs-CZ" sz="2000" b="1" dirty="0"/>
              <a:t> </a:t>
            </a:r>
            <a:r>
              <a:rPr lang="cs-CZ" altLang="cs-CZ" sz="2000" b="1" dirty="0" err="1"/>
              <a:t>Analysen</a:t>
            </a:r>
            <a:r>
              <a:rPr lang="cs-CZ" altLang="cs-CZ" sz="2000" b="1" dirty="0"/>
              <a:t> </a:t>
            </a:r>
            <a:r>
              <a:rPr lang="cs-CZ" altLang="cs-CZ" sz="2000" b="1" dirty="0" err="1"/>
              <a:t>aus</a:t>
            </a:r>
            <a:r>
              <a:rPr lang="cs-CZ" altLang="cs-CZ" sz="2000" b="1" dirty="0"/>
              <a:t> </a:t>
            </a:r>
            <a:r>
              <a:rPr lang="cs-CZ" altLang="cs-CZ" sz="2000" b="1" dirty="0" err="1"/>
              <a:t>sprachdidaktischer</a:t>
            </a:r>
            <a:r>
              <a:rPr lang="cs-CZ" altLang="cs-CZ" sz="2000" b="1" dirty="0"/>
              <a:t> </a:t>
            </a:r>
            <a:r>
              <a:rPr lang="cs-CZ" altLang="cs-CZ" sz="2000" b="1" dirty="0" err="1"/>
              <a:t>Sicht.Tübingen</a:t>
            </a:r>
            <a:r>
              <a:rPr lang="cs-CZ" altLang="cs-CZ" sz="2000" b="1" dirty="0"/>
              <a:t> 2011</a:t>
            </a:r>
            <a:endParaRPr lang="de-DE" altLang="cs-CZ" sz="2000" b="1" dirty="0"/>
          </a:p>
          <a:p>
            <a:endParaRPr lang="cs-CZ" dirty="0"/>
          </a:p>
        </p:txBody>
      </p:sp>
    </p:spTree>
    <p:extLst>
      <p:ext uri="{BB962C8B-B14F-4D97-AF65-F5344CB8AC3E}">
        <p14:creationId xmlns:p14="http://schemas.microsoft.com/office/powerpoint/2010/main" val="2657734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A2BD9B-2C7F-472D-B23E-B1A8E2021898}"/>
              </a:ext>
            </a:extLst>
          </p:cNvPr>
          <p:cNvSpPr>
            <a:spLocks noGrp="1"/>
          </p:cNvSpPr>
          <p:nvPr>
            <p:ph type="title"/>
          </p:nvPr>
        </p:nvSpPr>
        <p:spPr/>
        <p:txBody>
          <a:bodyPr/>
          <a:lstStyle/>
          <a:p>
            <a:r>
              <a:rPr lang="cs-CZ" sz="2400" b="1" dirty="0" err="1">
                <a:solidFill>
                  <a:srgbClr val="FF0000"/>
                </a:solidFill>
              </a:rPr>
              <a:t>Kommunikationsbereich</a:t>
            </a:r>
            <a:r>
              <a:rPr lang="cs-CZ" sz="2400" b="1" dirty="0">
                <a:solidFill>
                  <a:srgbClr val="FF0000"/>
                </a:solidFill>
              </a:rPr>
              <a:t> des </a:t>
            </a:r>
            <a:r>
              <a:rPr lang="cs-CZ" sz="2400" b="1" dirty="0" err="1">
                <a:solidFill>
                  <a:srgbClr val="FF0000"/>
                </a:solidFill>
              </a:rPr>
              <a:t>offiziellen</a:t>
            </a:r>
            <a:r>
              <a:rPr lang="cs-CZ" sz="2400" b="1" dirty="0">
                <a:solidFill>
                  <a:srgbClr val="FF0000"/>
                </a:solidFill>
              </a:rPr>
              <a:t> </a:t>
            </a:r>
            <a:br>
              <a:rPr lang="cs-CZ" sz="2400" b="1" dirty="0">
                <a:solidFill>
                  <a:srgbClr val="FF0000"/>
                </a:solidFill>
              </a:rPr>
            </a:br>
            <a:r>
              <a:rPr lang="cs-CZ" sz="2400" b="1" dirty="0" err="1">
                <a:solidFill>
                  <a:srgbClr val="FF0000"/>
                </a:solidFill>
              </a:rPr>
              <a:t>gesellschaftlichen</a:t>
            </a:r>
            <a:r>
              <a:rPr lang="cs-CZ" sz="2400" b="1" dirty="0">
                <a:solidFill>
                  <a:srgbClr val="FF0000"/>
                </a:solidFill>
              </a:rPr>
              <a:t>  </a:t>
            </a:r>
            <a:r>
              <a:rPr lang="cs-CZ" sz="2400" b="1" dirty="0" err="1">
                <a:solidFill>
                  <a:srgbClr val="FF0000"/>
                </a:solidFill>
              </a:rPr>
              <a:t>Verkehrs</a:t>
            </a:r>
            <a:r>
              <a:rPr lang="cs-CZ" sz="2400" b="1" dirty="0">
                <a:solidFill>
                  <a:srgbClr val="FF0000"/>
                </a:solidFill>
              </a:rPr>
              <a:t> </a:t>
            </a:r>
            <a:r>
              <a:rPr lang="cs-CZ" sz="2400" b="1" dirty="0" err="1">
                <a:solidFill>
                  <a:srgbClr val="FF0000"/>
                </a:solidFill>
              </a:rPr>
              <a:t>und</a:t>
            </a:r>
            <a:r>
              <a:rPr lang="cs-CZ" sz="2400" b="1" dirty="0">
                <a:solidFill>
                  <a:srgbClr val="FF0000"/>
                </a:solidFill>
              </a:rPr>
              <a:t> </a:t>
            </a:r>
            <a:r>
              <a:rPr lang="cs-CZ" sz="2400" b="1" dirty="0" err="1">
                <a:solidFill>
                  <a:srgbClr val="FF0000"/>
                </a:solidFill>
              </a:rPr>
              <a:t>seine</a:t>
            </a:r>
            <a:r>
              <a:rPr lang="cs-CZ" sz="2400" b="1" dirty="0">
                <a:solidFill>
                  <a:srgbClr val="FF0000"/>
                </a:solidFill>
              </a:rPr>
              <a:t> </a:t>
            </a:r>
            <a:r>
              <a:rPr lang="cs-CZ" sz="2400" b="1" dirty="0" err="1">
                <a:solidFill>
                  <a:srgbClr val="FF0000"/>
                </a:solidFill>
              </a:rPr>
              <a:t>Textsorten</a:t>
            </a:r>
            <a:br>
              <a:rPr lang="cs-CZ" sz="2400" b="1" dirty="0">
                <a:solidFill>
                  <a:srgbClr val="FF0000"/>
                </a:solidFill>
              </a:rPr>
            </a:br>
            <a:r>
              <a:rPr lang="cs-CZ" sz="2400" b="1" dirty="0">
                <a:solidFill>
                  <a:srgbClr val="FF0000"/>
                </a:solidFill>
              </a:rPr>
              <a:t>(</a:t>
            </a:r>
            <a:r>
              <a:rPr lang="cs-CZ" sz="2400" b="1" dirty="0" err="1">
                <a:solidFill>
                  <a:srgbClr val="FF0000"/>
                </a:solidFill>
              </a:rPr>
              <a:t>institutionelle</a:t>
            </a:r>
            <a:r>
              <a:rPr lang="cs-CZ" sz="2400" b="1" dirty="0">
                <a:solidFill>
                  <a:srgbClr val="FF0000"/>
                </a:solidFill>
              </a:rPr>
              <a:t> </a:t>
            </a:r>
            <a:r>
              <a:rPr lang="cs-CZ" sz="2400" b="1" dirty="0" err="1">
                <a:solidFill>
                  <a:srgbClr val="FF0000"/>
                </a:solidFill>
              </a:rPr>
              <a:t>Kommunikation</a:t>
            </a:r>
            <a:r>
              <a:rPr lang="cs-CZ" sz="2400" b="1" dirty="0">
                <a:solidFill>
                  <a:srgbClr val="FF0000"/>
                </a:solidFill>
              </a:rPr>
              <a:t>)</a:t>
            </a:r>
            <a:br>
              <a:rPr lang="cs-CZ" sz="2400" dirty="0"/>
            </a:br>
            <a:endParaRPr lang="cs-CZ" sz="2400" dirty="0"/>
          </a:p>
        </p:txBody>
      </p:sp>
      <p:sp>
        <p:nvSpPr>
          <p:cNvPr id="3" name="Zástupný obsah 2">
            <a:extLst>
              <a:ext uri="{FF2B5EF4-FFF2-40B4-BE49-F238E27FC236}">
                <a16:creationId xmlns:a16="http://schemas.microsoft.com/office/drawing/2014/main" id="{40C820C5-7885-434D-8EA0-91316F682DE3}"/>
              </a:ext>
            </a:extLst>
          </p:cNvPr>
          <p:cNvSpPr>
            <a:spLocks noGrp="1"/>
          </p:cNvSpPr>
          <p:nvPr>
            <p:ph idx="1"/>
          </p:nvPr>
        </p:nvSpPr>
        <p:spPr/>
        <p:txBody>
          <a:bodyPr>
            <a:normAutofit fontScale="77500" lnSpcReduction="20000"/>
          </a:bodyPr>
          <a:lstStyle/>
          <a:p>
            <a:pPr eaLnBrk="1" fontAlgn="auto" hangingPunct="1">
              <a:spcAft>
                <a:spcPts val="0"/>
              </a:spcAft>
              <a:defRPr/>
            </a:pPr>
            <a:r>
              <a:rPr lang="cs-CZ" b="1" dirty="0" err="1"/>
              <a:t>große</a:t>
            </a:r>
            <a:r>
              <a:rPr lang="cs-CZ" b="1" dirty="0"/>
              <a:t> </a:t>
            </a:r>
            <a:r>
              <a:rPr lang="cs-CZ" b="1" dirty="0" err="1"/>
              <a:t>Heterogenität</a:t>
            </a:r>
            <a:r>
              <a:rPr lang="cs-CZ" b="1" dirty="0"/>
              <a:t> - </a:t>
            </a:r>
            <a:r>
              <a:rPr lang="cs-CZ" b="1" dirty="0" err="1"/>
              <a:t>viele</a:t>
            </a:r>
            <a:r>
              <a:rPr lang="cs-CZ" b="1" dirty="0"/>
              <a:t> TS, </a:t>
            </a:r>
            <a:r>
              <a:rPr lang="cs-CZ" b="1" dirty="0" err="1"/>
              <a:t>und</a:t>
            </a:r>
            <a:r>
              <a:rPr lang="cs-CZ" b="1" dirty="0"/>
              <a:t> </a:t>
            </a:r>
            <a:r>
              <a:rPr lang="cs-CZ" b="1" dirty="0" err="1"/>
              <a:t>verschiedene</a:t>
            </a:r>
            <a:r>
              <a:rPr lang="cs-CZ" b="1" dirty="0"/>
              <a:t> </a:t>
            </a:r>
            <a:r>
              <a:rPr lang="cs-CZ" b="1" dirty="0" err="1"/>
              <a:t>Merkmale</a:t>
            </a:r>
            <a:endParaRPr lang="cs-CZ" b="1" dirty="0"/>
          </a:p>
          <a:p>
            <a:pPr eaLnBrk="1" fontAlgn="auto" hangingPunct="1">
              <a:spcAft>
                <a:spcPts val="0"/>
              </a:spcAft>
              <a:defRPr/>
            </a:pPr>
            <a:r>
              <a:rPr lang="cs-CZ" b="1" dirty="0" err="1"/>
              <a:t>viele</a:t>
            </a:r>
            <a:r>
              <a:rPr lang="cs-CZ" b="1" dirty="0"/>
              <a:t> </a:t>
            </a:r>
            <a:r>
              <a:rPr lang="cs-CZ" b="1" dirty="0" err="1"/>
              <a:t>Berührungspunkte</a:t>
            </a:r>
            <a:r>
              <a:rPr lang="cs-CZ" b="1" dirty="0"/>
              <a:t> </a:t>
            </a:r>
            <a:r>
              <a:rPr lang="cs-CZ" b="1" dirty="0" err="1"/>
              <a:t>mit</a:t>
            </a:r>
            <a:r>
              <a:rPr lang="cs-CZ" b="1" dirty="0"/>
              <a:t> dem </a:t>
            </a:r>
            <a:r>
              <a:rPr lang="cs-CZ" b="1" dirty="0" err="1"/>
              <a:t>Fachstil</a:t>
            </a:r>
            <a:endParaRPr lang="cs-CZ" b="1" dirty="0"/>
          </a:p>
          <a:p>
            <a:pPr eaLnBrk="1" fontAlgn="auto" hangingPunct="1">
              <a:spcAft>
                <a:spcPts val="0"/>
              </a:spcAft>
              <a:defRPr/>
            </a:pPr>
            <a:r>
              <a:rPr lang="cs-CZ" b="1" dirty="0" err="1"/>
              <a:t>Teilgebiete</a:t>
            </a:r>
            <a:r>
              <a:rPr lang="cs-CZ" b="1" dirty="0"/>
              <a:t>:</a:t>
            </a:r>
          </a:p>
          <a:p>
            <a:pPr eaLnBrk="1" hangingPunct="1"/>
            <a:r>
              <a:rPr lang="cs-CZ" altLang="cs-CZ" b="1" dirty="0">
                <a:solidFill>
                  <a:srgbClr val="FF0000"/>
                </a:solidFill>
              </a:rPr>
              <a:t>1. </a:t>
            </a:r>
            <a:r>
              <a:rPr lang="cs-CZ" altLang="cs-CZ" b="1" dirty="0" err="1">
                <a:solidFill>
                  <a:srgbClr val="FF0000"/>
                </a:solidFill>
              </a:rPr>
              <a:t>Verwaltung</a:t>
            </a:r>
            <a:r>
              <a:rPr lang="cs-CZ" altLang="cs-CZ" b="1" dirty="0">
                <a:solidFill>
                  <a:srgbClr val="FF0000"/>
                </a:solidFill>
              </a:rPr>
              <a:t> </a:t>
            </a:r>
            <a:r>
              <a:rPr lang="cs-CZ" altLang="cs-CZ" b="1" dirty="0"/>
              <a:t>– </a:t>
            </a:r>
            <a:r>
              <a:rPr lang="cs-CZ" altLang="cs-CZ" b="1" dirty="0" err="1"/>
              <a:t>Kommunikation</a:t>
            </a:r>
            <a:r>
              <a:rPr lang="cs-CZ" altLang="cs-CZ" b="1" dirty="0"/>
              <a:t> </a:t>
            </a:r>
            <a:r>
              <a:rPr lang="cs-CZ" altLang="cs-CZ" b="1" dirty="0" err="1"/>
              <a:t>zwischen</a:t>
            </a:r>
            <a:r>
              <a:rPr lang="cs-CZ" altLang="cs-CZ" b="1" dirty="0"/>
              <a:t> </a:t>
            </a:r>
            <a:r>
              <a:rPr lang="cs-CZ" altLang="cs-CZ" b="1" dirty="0" err="1"/>
              <a:t>gesellschaftlichen</a:t>
            </a:r>
            <a:r>
              <a:rPr lang="cs-CZ" altLang="cs-CZ" b="1" dirty="0"/>
              <a:t> </a:t>
            </a:r>
            <a:r>
              <a:rPr lang="cs-CZ" altLang="cs-CZ" b="1" dirty="0" err="1"/>
              <a:t>Institutionen</a:t>
            </a:r>
            <a:r>
              <a:rPr lang="cs-CZ" altLang="cs-CZ" b="1" dirty="0"/>
              <a:t>, </a:t>
            </a:r>
            <a:r>
              <a:rPr lang="cs-CZ" altLang="cs-CZ" b="1" dirty="0" err="1"/>
              <a:t>Behörden</a:t>
            </a:r>
            <a:r>
              <a:rPr lang="cs-CZ" altLang="cs-CZ" b="1" dirty="0"/>
              <a:t>, </a:t>
            </a:r>
            <a:r>
              <a:rPr lang="cs-CZ" altLang="cs-CZ" b="1" dirty="0" err="1"/>
              <a:t>Dienststellen</a:t>
            </a:r>
            <a:r>
              <a:rPr lang="cs-CZ" altLang="cs-CZ" b="1" dirty="0"/>
              <a:t>, </a:t>
            </a:r>
            <a:r>
              <a:rPr lang="cs-CZ" altLang="cs-CZ" b="1" dirty="0" err="1"/>
              <a:t>Organisationen</a:t>
            </a:r>
            <a:r>
              <a:rPr lang="cs-CZ" altLang="cs-CZ" b="1" dirty="0"/>
              <a:t> </a:t>
            </a:r>
            <a:r>
              <a:rPr lang="cs-CZ" altLang="cs-CZ" b="1" dirty="0" err="1"/>
              <a:t>sowie</a:t>
            </a:r>
            <a:endParaRPr lang="cs-CZ" altLang="cs-CZ" b="1" dirty="0"/>
          </a:p>
          <a:p>
            <a:pPr eaLnBrk="1" hangingPunct="1"/>
            <a:r>
              <a:rPr lang="cs-CZ" altLang="cs-CZ" b="1" dirty="0"/>
              <a:t>der  </a:t>
            </a:r>
            <a:r>
              <a:rPr lang="cs-CZ" altLang="cs-CZ" b="1" dirty="0" err="1"/>
              <a:t>Verkehr</a:t>
            </a:r>
            <a:r>
              <a:rPr lang="cs-CZ" altLang="cs-CZ" b="1" dirty="0"/>
              <a:t> der </a:t>
            </a:r>
            <a:r>
              <a:rPr lang="cs-CZ" altLang="cs-CZ" b="1" dirty="0" err="1"/>
              <a:t>Bürger</a:t>
            </a:r>
            <a:r>
              <a:rPr lang="cs-CZ" altLang="cs-CZ" b="1" dirty="0"/>
              <a:t> </a:t>
            </a:r>
            <a:r>
              <a:rPr lang="cs-CZ" altLang="cs-CZ" b="1" dirty="0" err="1"/>
              <a:t>mit</a:t>
            </a:r>
            <a:r>
              <a:rPr lang="cs-CZ" altLang="cs-CZ" b="1" dirty="0"/>
              <a:t> </a:t>
            </a:r>
            <a:r>
              <a:rPr lang="cs-CZ" altLang="cs-CZ" b="1" dirty="0" err="1"/>
              <a:t>solchen</a:t>
            </a:r>
            <a:r>
              <a:rPr lang="cs-CZ" altLang="cs-CZ" b="1" dirty="0"/>
              <a:t>  </a:t>
            </a:r>
            <a:r>
              <a:rPr lang="cs-CZ" altLang="cs-CZ" b="1" dirty="0" err="1"/>
              <a:t>Insitutionen</a:t>
            </a:r>
            <a:r>
              <a:rPr lang="cs-CZ" altLang="cs-CZ" b="1" dirty="0"/>
              <a:t> </a:t>
            </a:r>
          </a:p>
          <a:p>
            <a:pPr eaLnBrk="1" hangingPunct="1"/>
            <a:r>
              <a:rPr lang="cs-CZ" altLang="cs-CZ" b="1" dirty="0" err="1"/>
              <a:t>nicht</a:t>
            </a:r>
            <a:r>
              <a:rPr lang="cs-CZ" altLang="cs-CZ" b="1" dirty="0"/>
              <a:t> </a:t>
            </a:r>
            <a:r>
              <a:rPr lang="cs-CZ" altLang="cs-CZ" b="1" dirty="0" err="1"/>
              <a:t>streng</a:t>
            </a:r>
            <a:r>
              <a:rPr lang="cs-CZ" altLang="cs-CZ" b="1" dirty="0"/>
              <a:t> fach-  </a:t>
            </a:r>
            <a:r>
              <a:rPr lang="cs-CZ" altLang="cs-CZ" b="1" dirty="0" err="1"/>
              <a:t>und</a:t>
            </a:r>
            <a:r>
              <a:rPr lang="cs-CZ" altLang="cs-CZ" b="1" dirty="0"/>
              <a:t> </a:t>
            </a:r>
            <a:r>
              <a:rPr lang="cs-CZ" altLang="cs-CZ" b="1" dirty="0" err="1"/>
              <a:t>berufsspezifisch</a:t>
            </a:r>
            <a:r>
              <a:rPr lang="cs-CZ" altLang="cs-CZ" b="1" dirty="0"/>
              <a:t> – </a:t>
            </a:r>
            <a:r>
              <a:rPr lang="cs-CZ" altLang="cs-CZ" b="1" dirty="0" err="1"/>
              <a:t>sog</a:t>
            </a:r>
            <a:r>
              <a:rPr lang="cs-CZ" altLang="cs-CZ" b="1" dirty="0"/>
              <a:t>. </a:t>
            </a:r>
            <a:r>
              <a:rPr lang="cs-CZ" altLang="cs-CZ" b="1" dirty="0" err="1">
                <a:solidFill>
                  <a:srgbClr val="00B0F0"/>
                </a:solidFill>
              </a:rPr>
              <a:t>Amtsstil</a:t>
            </a:r>
            <a:endParaRPr lang="cs-CZ" altLang="cs-CZ" b="1" dirty="0">
              <a:solidFill>
                <a:srgbClr val="00B0F0"/>
              </a:solidFill>
            </a:endParaRPr>
          </a:p>
          <a:p>
            <a:pPr eaLnBrk="1" fontAlgn="auto" hangingPunct="1">
              <a:spcAft>
                <a:spcPts val="0"/>
              </a:spcAft>
              <a:buFont typeface="Arial" panose="020B0604020202020204" pitchFamily="34" charset="0"/>
              <a:buNone/>
              <a:defRPr/>
            </a:pPr>
            <a:r>
              <a:rPr lang="cs-CZ" b="1" dirty="0">
                <a:solidFill>
                  <a:srgbClr val="FF0000"/>
                </a:solidFill>
              </a:rPr>
              <a:t> 2. </a:t>
            </a:r>
            <a:r>
              <a:rPr lang="cs-CZ" b="1" dirty="0" err="1">
                <a:solidFill>
                  <a:srgbClr val="FF0000"/>
                </a:solidFill>
              </a:rPr>
              <a:t>Wirtschaft</a:t>
            </a:r>
            <a:r>
              <a:rPr lang="cs-CZ" b="1" dirty="0">
                <a:solidFill>
                  <a:srgbClr val="FF0000"/>
                </a:solidFill>
              </a:rPr>
              <a:t> </a:t>
            </a:r>
            <a:r>
              <a:rPr lang="cs-CZ" b="1" dirty="0"/>
              <a:t>– </a:t>
            </a:r>
            <a:r>
              <a:rPr lang="cs-CZ" b="1" dirty="0" err="1"/>
              <a:t>Kommunikation</a:t>
            </a:r>
            <a:r>
              <a:rPr lang="cs-CZ" b="1" dirty="0"/>
              <a:t> </a:t>
            </a:r>
            <a:r>
              <a:rPr lang="cs-CZ" b="1" dirty="0" err="1"/>
              <a:t>zwischen</a:t>
            </a:r>
            <a:r>
              <a:rPr lang="cs-CZ" b="1" dirty="0"/>
              <a:t> </a:t>
            </a:r>
            <a:r>
              <a:rPr lang="cs-CZ" b="1" dirty="0" err="1"/>
              <a:t>Firmen</a:t>
            </a:r>
            <a:r>
              <a:rPr lang="cs-CZ" b="1" dirty="0"/>
              <a:t>, </a:t>
            </a:r>
            <a:r>
              <a:rPr lang="cs-CZ" b="1" dirty="0" err="1"/>
              <a:t>Unternehmen</a:t>
            </a:r>
            <a:r>
              <a:rPr lang="cs-CZ" b="1" dirty="0"/>
              <a:t>, </a:t>
            </a:r>
            <a:r>
              <a:rPr lang="cs-CZ" b="1" dirty="0" err="1"/>
              <a:t>Betrieben</a:t>
            </a:r>
            <a:endParaRPr lang="cs-CZ" b="1" dirty="0"/>
          </a:p>
          <a:p>
            <a:pPr eaLnBrk="1" fontAlgn="auto" hangingPunct="1">
              <a:spcAft>
                <a:spcPts val="0"/>
              </a:spcAft>
              <a:defRPr/>
            </a:pPr>
            <a:r>
              <a:rPr lang="cs-CZ" b="1" dirty="0" err="1"/>
              <a:t>Kommunikation</a:t>
            </a:r>
            <a:r>
              <a:rPr lang="cs-CZ" b="1" dirty="0"/>
              <a:t> </a:t>
            </a:r>
            <a:r>
              <a:rPr lang="cs-CZ" b="1" dirty="0" err="1"/>
              <a:t>Arbeitgeber</a:t>
            </a:r>
            <a:r>
              <a:rPr lang="cs-CZ" b="1" dirty="0"/>
              <a:t> – </a:t>
            </a:r>
            <a:r>
              <a:rPr lang="cs-CZ" b="1" dirty="0" err="1"/>
              <a:t>Arbeitnehmer</a:t>
            </a:r>
            <a:endParaRPr lang="cs-CZ" b="1" dirty="0"/>
          </a:p>
          <a:p>
            <a:pPr eaLnBrk="1" fontAlgn="auto" hangingPunct="1">
              <a:spcAft>
                <a:spcPts val="0"/>
              </a:spcAft>
              <a:buFont typeface="Arial" panose="020B0604020202020204" pitchFamily="34" charset="0"/>
              <a:buNone/>
              <a:defRPr/>
            </a:pPr>
            <a:r>
              <a:rPr lang="cs-CZ" altLang="cs-CZ" b="1" dirty="0">
                <a:solidFill>
                  <a:srgbClr val="00B0F0"/>
                </a:solidFill>
              </a:rPr>
              <a:t> </a:t>
            </a:r>
            <a:r>
              <a:rPr lang="cs-CZ" b="1" dirty="0">
                <a:solidFill>
                  <a:srgbClr val="FF0000"/>
                </a:solidFill>
              </a:rPr>
              <a:t>3.  </a:t>
            </a:r>
            <a:r>
              <a:rPr lang="cs-CZ" b="1" dirty="0" err="1">
                <a:solidFill>
                  <a:srgbClr val="FF0000"/>
                </a:solidFill>
              </a:rPr>
              <a:t>Justiz</a:t>
            </a:r>
            <a:r>
              <a:rPr lang="cs-CZ" b="1" dirty="0">
                <a:solidFill>
                  <a:srgbClr val="FF0000"/>
                </a:solidFill>
              </a:rPr>
              <a:t> </a:t>
            </a:r>
            <a:r>
              <a:rPr lang="cs-CZ" b="1" dirty="0"/>
              <a:t>– </a:t>
            </a:r>
            <a:r>
              <a:rPr lang="cs-CZ" b="1" dirty="0" err="1"/>
              <a:t>Kommunikation</a:t>
            </a:r>
            <a:r>
              <a:rPr lang="cs-CZ" b="1" dirty="0"/>
              <a:t> </a:t>
            </a:r>
            <a:r>
              <a:rPr lang="cs-CZ" b="1" dirty="0" err="1"/>
              <a:t>im</a:t>
            </a:r>
            <a:r>
              <a:rPr lang="cs-CZ" b="1" dirty="0"/>
              <a:t> </a:t>
            </a:r>
            <a:r>
              <a:rPr lang="cs-CZ" b="1" dirty="0" err="1"/>
              <a:t>Bereich</a:t>
            </a:r>
            <a:r>
              <a:rPr lang="cs-CZ" b="1" dirty="0"/>
              <a:t> des </a:t>
            </a:r>
            <a:r>
              <a:rPr lang="cs-CZ" b="1" dirty="0" err="1"/>
              <a:t>Gerichtswesens</a:t>
            </a:r>
            <a:r>
              <a:rPr lang="cs-CZ" b="1" dirty="0"/>
              <a:t>, </a:t>
            </a:r>
            <a:r>
              <a:rPr lang="cs-CZ" b="1" dirty="0" err="1"/>
              <a:t>Gesetzestexte</a:t>
            </a:r>
            <a:endParaRPr lang="cs-CZ" b="1" dirty="0"/>
          </a:p>
          <a:p>
            <a:pPr eaLnBrk="1" fontAlgn="auto" hangingPunct="1">
              <a:spcAft>
                <a:spcPts val="0"/>
              </a:spcAft>
              <a:defRPr/>
            </a:pPr>
            <a:r>
              <a:rPr lang="cs-CZ" b="1" dirty="0" err="1"/>
              <a:t>Gemeinsamkeiten</a:t>
            </a:r>
            <a:r>
              <a:rPr lang="cs-CZ" b="1" dirty="0"/>
              <a:t> in den </a:t>
            </a:r>
            <a:r>
              <a:rPr lang="cs-CZ" b="1" dirty="0" err="1"/>
              <a:t>Bereichen</a:t>
            </a:r>
            <a:r>
              <a:rPr lang="cs-CZ" b="1" dirty="0"/>
              <a:t> </a:t>
            </a:r>
            <a:r>
              <a:rPr lang="cs-CZ" b="1" dirty="0" err="1"/>
              <a:t>Verwaltung</a:t>
            </a:r>
            <a:r>
              <a:rPr lang="cs-CZ" b="1" dirty="0"/>
              <a:t> </a:t>
            </a:r>
            <a:r>
              <a:rPr lang="cs-CZ" b="1" dirty="0" err="1"/>
              <a:t>und</a:t>
            </a:r>
            <a:r>
              <a:rPr lang="cs-CZ" b="1" dirty="0"/>
              <a:t> </a:t>
            </a:r>
            <a:r>
              <a:rPr lang="cs-CZ" b="1" dirty="0" err="1"/>
              <a:t>Justiz</a:t>
            </a:r>
            <a:endParaRPr lang="cs-CZ" b="1" dirty="0"/>
          </a:p>
          <a:p>
            <a:pPr eaLnBrk="1" fontAlgn="auto" hangingPunct="1">
              <a:spcAft>
                <a:spcPts val="0"/>
              </a:spcAft>
              <a:defRPr/>
            </a:pPr>
            <a:r>
              <a:rPr lang="cs-CZ" b="1" dirty="0" err="1"/>
              <a:t>zahlreiche</a:t>
            </a:r>
            <a:r>
              <a:rPr lang="cs-CZ" b="1" dirty="0"/>
              <a:t>  </a:t>
            </a:r>
            <a:r>
              <a:rPr lang="cs-CZ" b="1" dirty="0" err="1"/>
              <a:t>Überschneidungen</a:t>
            </a:r>
            <a:r>
              <a:rPr lang="cs-CZ" b="1" dirty="0"/>
              <a:t> </a:t>
            </a:r>
            <a:r>
              <a:rPr lang="cs-CZ" b="1" dirty="0" err="1"/>
              <a:t>zwischen</a:t>
            </a:r>
            <a:r>
              <a:rPr lang="cs-CZ" b="1" dirty="0"/>
              <a:t> dem „</a:t>
            </a:r>
            <a:r>
              <a:rPr lang="cs-CZ" b="1" dirty="0" err="1"/>
              <a:t>offiziellen</a:t>
            </a:r>
            <a:r>
              <a:rPr lang="cs-CZ" b="1" dirty="0"/>
              <a:t>“, „</a:t>
            </a:r>
            <a:r>
              <a:rPr lang="cs-CZ" b="1" dirty="0" err="1"/>
              <a:t>institutionellen</a:t>
            </a:r>
            <a:r>
              <a:rPr lang="cs-CZ" b="1" dirty="0"/>
              <a:t>“ </a:t>
            </a:r>
            <a:r>
              <a:rPr lang="cs-CZ" b="1" dirty="0" err="1"/>
              <a:t>und</a:t>
            </a:r>
            <a:r>
              <a:rPr lang="cs-CZ" b="1" dirty="0"/>
              <a:t> dem </a:t>
            </a:r>
            <a:r>
              <a:rPr lang="cs-CZ" b="1" dirty="0" err="1"/>
              <a:t>Fachstil</a:t>
            </a:r>
            <a:r>
              <a:rPr lang="cs-CZ" b="1" dirty="0"/>
              <a:t>: </a:t>
            </a:r>
            <a:r>
              <a:rPr lang="cs-CZ" b="1" dirty="0" err="1"/>
              <a:t>Fachsprache</a:t>
            </a:r>
            <a:r>
              <a:rPr lang="cs-CZ" b="1" dirty="0"/>
              <a:t> der </a:t>
            </a:r>
            <a:r>
              <a:rPr lang="cs-CZ" b="1" dirty="0" err="1"/>
              <a:t>Verwaltung</a:t>
            </a:r>
            <a:r>
              <a:rPr lang="cs-CZ" b="1" dirty="0"/>
              <a:t>, der Politik, der </a:t>
            </a:r>
            <a:r>
              <a:rPr lang="cs-CZ" b="1" dirty="0" err="1"/>
              <a:t>Börse</a:t>
            </a:r>
            <a:r>
              <a:rPr lang="cs-CZ" b="1" dirty="0"/>
              <a:t>, der </a:t>
            </a:r>
            <a:r>
              <a:rPr lang="cs-CZ" b="1" dirty="0" err="1"/>
              <a:t>Justiz</a:t>
            </a:r>
            <a:r>
              <a:rPr lang="cs-CZ" b="1" dirty="0"/>
              <a:t>… </a:t>
            </a:r>
            <a:r>
              <a:rPr lang="cs-CZ" b="1" dirty="0" err="1"/>
              <a:t>sowie</a:t>
            </a:r>
            <a:r>
              <a:rPr lang="cs-CZ" b="1" dirty="0"/>
              <a:t> </a:t>
            </a:r>
            <a:r>
              <a:rPr lang="cs-CZ" b="1" dirty="0" err="1"/>
              <a:t>zwischen</a:t>
            </a:r>
            <a:r>
              <a:rPr lang="cs-CZ" b="1" dirty="0"/>
              <a:t> den </a:t>
            </a:r>
            <a:r>
              <a:rPr lang="cs-CZ" b="1" dirty="0" err="1"/>
              <a:t>Teilgebieten</a:t>
            </a:r>
            <a:r>
              <a:rPr lang="cs-CZ" b="1" dirty="0"/>
              <a:t> </a:t>
            </a:r>
            <a:r>
              <a:rPr lang="cs-CZ" b="1" dirty="0" err="1"/>
              <a:t>Verwaltung</a:t>
            </a:r>
            <a:r>
              <a:rPr lang="cs-CZ" b="1" dirty="0"/>
              <a:t>, </a:t>
            </a:r>
            <a:r>
              <a:rPr lang="cs-CZ" b="1" dirty="0" err="1"/>
              <a:t>Wirtschaft</a:t>
            </a:r>
            <a:r>
              <a:rPr lang="cs-CZ" b="1" dirty="0"/>
              <a:t>, </a:t>
            </a:r>
            <a:r>
              <a:rPr lang="cs-CZ" b="1" dirty="0" err="1"/>
              <a:t>Justiz</a:t>
            </a:r>
            <a:endParaRPr lang="cs-CZ" b="1" dirty="0"/>
          </a:p>
          <a:p>
            <a:pPr eaLnBrk="1" hangingPunct="1"/>
            <a:endParaRPr lang="cs-CZ" altLang="cs-CZ" b="1" dirty="0">
              <a:solidFill>
                <a:srgbClr val="00B0F0"/>
              </a:solidFill>
            </a:endParaRPr>
          </a:p>
          <a:p>
            <a:pPr eaLnBrk="1" fontAlgn="auto" hangingPunct="1">
              <a:spcAft>
                <a:spcPts val="0"/>
              </a:spcAft>
              <a:defRPr/>
            </a:pPr>
            <a:endParaRPr lang="cs-CZ" b="1" dirty="0"/>
          </a:p>
          <a:p>
            <a:endParaRPr lang="cs-CZ" dirty="0"/>
          </a:p>
        </p:txBody>
      </p:sp>
    </p:spTree>
    <p:extLst>
      <p:ext uri="{BB962C8B-B14F-4D97-AF65-F5344CB8AC3E}">
        <p14:creationId xmlns:p14="http://schemas.microsoft.com/office/powerpoint/2010/main" val="143512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D8B54C-ED2A-4682-BAA1-56F506FF1931}"/>
              </a:ext>
            </a:extLst>
          </p:cNvPr>
          <p:cNvSpPr>
            <a:spLocks noGrp="1"/>
          </p:cNvSpPr>
          <p:nvPr>
            <p:ph type="title"/>
          </p:nvPr>
        </p:nvSpPr>
        <p:spPr/>
        <p:txBody>
          <a:bodyPr/>
          <a:lstStyle/>
          <a:p>
            <a:r>
              <a:rPr lang="cs-CZ" b="1" dirty="0" err="1"/>
              <a:t>Merkmale</a:t>
            </a:r>
            <a:r>
              <a:rPr lang="cs-CZ" b="1" dirty="0"/>
              <a:t> </a:t>
            </a:r>
            <a:r>
              <a:rPr lang="cs-CZ" b="1" dirty="0" err="1"/>
              <a:t>und</a:t>
            </a:r>
            <a:r>
              <a:rPr lang="cs-CZ" b="1" dirty="0"/>
              <a:t> </a:t>
            </a:r>
            <a:r>
              <a:rPr lang="cs-CZ" b="1" dirty="0" err="1"/>
              <a:t>Beispiele</a:t>
            </a:r>
            <a:r>
              <a:rPr lang="cs-CZ" b="1" dirty="0"/>
              <a:t> </a:t>
            </a:r>
            <a:r>
              <a:rPr lang="cs-CZ" b="1" dirty="0" err="1"/>
              <a:t>konkreter</a:t>
            </a:r>
            <a:r>
              <a:rPr lang="cs-CZ" b="1" dirty="0"/>
              <a:t> </a:t>
            </a:r>
            <a:r>
              <a:rPr lang="cs-CZ" b="1" dirty="0" err="1"/>
              <a:t>Stilelemente</a:t>
            </a:r>
            <a:endParaRPr lang="cs-CZ" b="1" dirty="0"/>
          </a:p>
        </p:txBody>
      </p:sp>
      <p:sp>
        <p:nvSpPr>
          <p:cNvPr id="3" name="Zástupný obsah 2">
            <a:extLst>
              <a:ext uri="{FF2B5EF4-FFF2-40B4-BE49-F238E27FC236}">
                <a16:creationId xmlns:a16="http://schemas.microsoft.com/office/drawing/2014/main" id="{8A5A63C9-40FD-46DC-9039-34AF18CD63B9}"/>
              </a:ext>
            </a:extLst>
          </p:cNvPr>
          <p:cNvSpPr>
            <a:spLocks noGrp="1"/>
          </p:cNvSpPr>
          <p:nvPr>
            <p:ph idx="1"/>
          </p:nvPr>
        </p:nvSpPr>
        <p:spPr/>
        <p:txBody>
          <a:bodyPr/>
          <a:lstStyle/>
          <a:p>
            <a:pPr eaLnBrk="1" hangingPunct="1">
              <a:lnSpc>
                <a:spcPct val="80000"/>
              </a:lnSpc>
            </a:pPr>
            <a:r>
              <a:rPr lang="cs-CZ" altLang="cs-CZ" sz="2400" b="1" dirty="0">
                <a:solidFill>
                  <a:srgbClr val="FF0000"/>
                </a:solidFill>
              </a:rPr>
              <a:t>„</a:t>
            </a:r>
            <a:r>
              <a:rPr lang="cs-CZ" altLang="cs-CZ" sz="2400" b="1" dirty="0" err="1">
                <a:solidFill>
                  <a:srgbClr val="FF0000"/>
                </a:solidFill>
              </a:rPr>
              <a:t>offiziell</a:t>
            </a:r>
            <a:r>
              <a:rPr lang="cs-CZ" altLang="cs-CZ" sz="2400" b="1" dirty="0">
                <a:solidFill>
                  <a:srgbClr val="FF0000"/>
                </a:solidFill>
              </a:rPr>
              <a:t>“: </a:t>
            </a:r>
            <a:r>
              <a:rPr lang="cs-CZ" altLang="cs-CZ" sz="2400" b="1" dirty="0" err="1">
                <a:solidFill>
                  <a:srgbClr val="FF0000"/>
                </a:solidFill>
              </a:rPr>
              <a:t>Nominalstil</a:t>
            </a:r>
            <a:r>
              <a:rPr lang="cs-CZ" altLang="cs-CZ" sz="2400" b="1" dirty="0">
                <a:solidFill>
                  <a:srgbClr val="FF0000"/>
                </a:solidFill>
              </a:rPr>
              <a:t>:</a:t>
            </a:r>
          </a:p>
          <a:p>
            <a:pPr eaLnBrk="1" hangingPunct="1">
              <a:lnSpc>
                <a:spcPct val="80000"/>
              </a:lnSpc>
              <a:buFont typeface="Arial" panose="020B0604020202020204" pitchFamily="34" charset="0"/>
              <a:buNone/>
            </a:pPr>
            <a:r>
              <a:rPr lang="cs-CZ" altLang="cs-CZ" sz="2000" b="1" dirty="0"/>
              <a:t>     „</a:t>
            </a:r>
            <a:r>
              <a:rPr lang="cs-CZ" altLang="cs-CZ" sz="2000" b="1" i="1" dirty="0"/>
              <a:t>Der </a:t>
            </a:r>
            <a:r>
              <a:rPr lang="cs-CZ" altLang="cs-CZ" sz="2000" b="1" i="1" dirty="0" err="1"/>
              <a:t>Mieter</a:t>
            </a:r>
            <a:r>
              <a:rPr lang="cs-CZ" altLang="cs-CZ" sz="2000" b="1" i="1" dirty="0"/>
              <a:t> </a:t>
            </a:r>
            <a:r>
              <a:rPr lang="cs-CZ" altLang="cs-CZ" sz="2000" b="1" i="1" dirty="0" err="1"/>
              <a:t>ist</a:t>
            </a:r>
            <a:r>
              <a:rPr lang="cs-CZ" altLang="cs-CZ" sz="2000" b="1" i="1" dirty="0"/>
              <a:t> </a:t>
            </a:r>
            <a:r>
              <a:rPr lang="cs-CZ" altLang="cs-CZ" sz="2000" b="1" i="1" dirty="0" err="1"/>
              <a:t>zur</a:t>
            </a:r>
            <a:r>
              <a:rPr lang="cs-CZ" altLang="cs-CZ" sz="2000" b="1" i="1" dirty="0"/>
              <a:t> </a:t>
            </a:r>
            <a:r>
              <a:rPr lang="cs-CZ" altLang="cs-CZ" sz="2000" b="1" i="1" dirty="0" err="1"/>
              <a:t>Übergabe</a:t>
            </a:r>
            <a:r>
              <a:rPr lang="cs-CZ" altLang="cs-CZ" sz="2000" b="1" i="1" dirty="0"/>
              <a:t> der </a:t>
            </a:r>
            <a:r>
              <a:rPr lang="cs-CZ" altLang="cs-CZ" sz="2000" b="1" i="1" dirty="0" err="1"/>
              <a:t>Wohnung</a:t>
            </a:r>
            <a:r>
              <a:rPr lang="cs-CZ" altLang="cs-CZ" sz="2000" b="1" i="1" dirty="0"/>
              <a:t>  in </a:t>
            </a:r>
            <a:r>
              <a:rPr lang="cs-CZ" altLang="cs-CZ" sz="2000" b="1" i="1" dirty="0" err="1"/>
              <a:t>einem</a:t>
            </a:r>
            <a:r>
              <a:rPr lang="cs-CZ" altLang="cs-CZ" sz="2000" b="1" i="1" dirty="0"/>
              <a:t> </a:t>
            </a:r>
            <a:endParaRPr lang="cs-CZ" altLang="cs-CZ" sz="2000" b="1" dirty="0"/>
          </a:p>
          <a:p>
            <a:pPr eaLnBrk="1" hangingPunct="1">
              <a:lnSpc>
                <a:spcPct val="80000"/>
              </a:lnSpc>
              <a:buFont typeface="Arial" panose="020B0604020202020204" pitchFamily="34" charset="0"/>
              <a:buNone/>
            </a:pPr>
            <a:r>
              <a:rPr lang="cs-CZ" altLang="cs-CZ" sz="2000" b="1" i="1" dirty="0"/>
              <a:t>       </a:t>
            </a:r>
            <a:r>
              <a:rPr lang="cs-CZ" altLang="cs-CZ" sz="2000" b="1" i="1" dirty="0" err="1"/>
              <a:t>zum</a:t>
            </a:r>
            <a:r>
              <a:rPr lang="cs-CZ" altLang="cs-CZ" sz="2000" b="1" i="1" dirty="0"/>
              <a:t> </a:t>
            </a:r>
            <a:r>
              <a:rPr lang="cs-CZ" altLang="cs-CZ" sz="2000" b="1" i="1" dirty="0" err="1"/>
              <a:t>vertragsgemäßen</a:t>
            </a:r>
            <a:r>
              <a:rPr lang="cs-CZ" altLang="cs-CZ" sz="2000" b="1" i="1" dirty="0"/>
              <a:t> </a:t>
            </a:r>
            <a:r>
              <a:rPr lang="cs-CZ" altLang="cs-CZ" sz="2000" b="1" i="1" dirty="0" err="1"/>
              <a:t>Gebrauch</a:t>
            </a:r>
            <a:r>
              <a:rPr lang="cs-CZ" altLang="cs-CZ" sz="2000" b="1" i="1" dirty="0"/>
              <a:t> </a:t>
            </a:r>
            <a:r>
              <a:rPr lang="cs-CZ" altLang="cs-CZ" sz="2000" b="1" i="1" dirty="0" err="1"/>
              <a:t>geeigneten</a:t>
            </a:r>
            <a:r>
              <a:rPr lang="cs-CZ" altLang="cs-CZ" sz="2000" b="1" i="1" dirty="0"/>
              <a:t> </a:t>
            </a:r>
            <a:r>
              <a:rPr lang="cs-CZ" altLang="cs-CZ" sz="2000" b="1" i="1" dirty="0" err="1"/>
              <a:t>malermäßigen</a:t>
            </a:r>
            <a:r>
              <a:rPr lang="cs-CZ" altLang="cs-CZ" sz="2000" b="1" i="1" dirty="0"/>
              <a:t>  </a:t>
            </a:r>
          </a:p>
          <a:p>
            <a:pPr eaLnBrk="1" hangingPunct="1">
              <a:lnSpc>
                <a:spcPct val="80000"/>
              </a:lnSpc>
              <a:buFont typeface="Arial" panose="020B0604020202020204" pitchFamily="34" charset="0"/>
              <a:buNone/>
            </a:pPr>
            <a:r>
              <a:rPr lang="cs-CZ" altLang="cs-CZ" sz="2000" b="1" i="1" dirty="0"/>
              <a:t>       </a:t>
            </a:r>
            <a:r>
              <a:rPr lang="cs-CZ" altLang="cs-CZ" sz="2000" b="1" i="1" dirty="0" err="1"/>
              <a:t>Zustand</a:t>
            </a:r>
            <a:r>
              <a:rPr lang="cs-CZ" altLang="cs-CZ" sz="2000" b="1" dirty="0"/>
              <a:t> </a:t>
            </a:r>
            <a:r>
              <a:rPr lang="cs-CZ" altLang="cs-CZ" sz="2000" b="1" i="1" dirty="0" err="1"/>
              <a:t>verpflichtet</a:t>
            </a:r>
            <a:r>
              <a:rPr lang="cs-CZ" altLang="cs-CZ" sz="2000" b="1" i="1" dirty="0"/>
              <a:t>.“ </a:t>
            </a:r>
            <a:r>
              <a:rPr lang="cs-CZ" altLang="cs-CZ" sz="2000" b="1" dirty="0"/>
              <a:t> (</a:t>
            </a:r>
            <a:r>
              <a:rPr lang="cs-CZ" altLang="cs-CZ" sz="2000" b="1" dirty="0" err="1"/>
              <a:t>Zivilgesetzbuch</a:t>
            </a:r>
            <a:r>
              <a:rPr lang="cs-CZ" altLang="cs-CZ" sz="2000" b="1" dirty="0"/>
              <a:t>)</a:t>
            </a:r>
          </a:p>
          <a:p>
            <a:pPr eaLnBrk="1" hangingPunct="1">
              <a:lnSpc>
                <a:spcPct val="80000"/>
              </a:lnSpc>
            </a:pPr>
            <a:r>
              <a:rPr lang="cs-CZ" altLang="cs-CZ" sz="2000" b="1" dirty="0" err="1"/>
              <a:t>Substantive</a:t>
            </a:r>
            <a:r>
              <a:rPr lang="cs-CZ" altLang="cs-CZ" sz="2000" b="1" dirty="0"/>
              <a:t>,  </a:t>
            </a:r>
            <a:r>
              <a:rPr lang="cs-CZ" altLang="cs-CZ" sz="2000" b="1" dirty="0" err="1"/>
              <a:t>Adjektive</a:t>
            </a:r>
            <a:r>
              <a:rPr lang="cs-CZ" altLang="cs-CZ" sz="2000" b="1" dirty="0"/>
              <a:t>, </a:t>
            </a:r>
            <a:r>
              <a:rPr lang="cs-CZ" altLang="cs-CZ" sz="2000" b="1" dirty="0" err="1"/>
              <a:t>erweiterte</a:t>
            </a:r>
            <a:r>
              <a:rPr lang="cs-CZ" altLang="cs-CZ" sz="2000" b="1" dirty="0"/>
              <a:t> </a:t>
            </a:r>
            <a:r>
              <a:rPr lang="cs-CZ" altLang="cs-CZ" sz="2000" b="1" dirty="0" err="1"/>
              <a:t>Atributtivketten</a:t>
            </a:r>
            <a:r>
              <a:rPr lang="cs-CZ" altLang="cs-CZ" sz="2000" b="1" dirty="0"/>
              <a:t> (</a:t>
            </a:r>
            <a:r>
              <a:rPr lang="cs-CZ" altLang="cs-CZ" sz="2000" b="1" dirty="0" err="1"/>
              <a:t>Partizipialkonstruktionen</a:t>
            </a:r>
            <a:r>
              <a:rPr lang="cs-CZ" altLang="cs-CZ" sz="2000" b="1" dirty="0"/>
              <a:t>), </a:t>
            </a:r>
            <a:r>
              <a:rPr lang="cs-CZ" altLang="cs-CZ" sz="2000" b="1" dirty="0" err="1"/>
              <a:t>unpersönliche</a:t>
            </a:r>
            <a:r>
              <a:rPr lang="cs-CZ" altLang="cs-CZ" sz="2000" b="1" dirty="0"/>
              <a:t> </a:t>
            </a:r>
            <a:r>
              <a:rPr lang="cs-CZ" altLang="cs-CZ" sz="2000" b="1" dirty="0" err="1"/>
              <a:t>Formen</a:t>
            </a:r>
            <a:r>
              <a:rPr lang="cs-CZ" altLang="cs-CZ" sz="2000" b="1" dirty="0"/>
              <a:t> (</a:t>
            </a:r>
            <a:r>
              <a:rPr lang="cs-CZ" altLang="cs-CZ" sz="2000" b="1" i="1" dirty="0" err="1"/>
              <a:t>verpflichtet</a:t>
            </a:r>
            <a:r>
              <a:rPr lang="cs-CZ" altLang="cs-CZ" sz="2000" b="1" i="1" dirty="0"/>
              <a:t> </a:t>
            </a:r>
            <a:r>
              <a:rPr lang="cs-CZ" altLang="cs-CZ" sz="2000" b="1" i="1" dirty="0" err="1"/>
              <a:t>sein</a:t>
            </a:r>
            <a:r>
              <a:rPr lang="cs-CZ" altLang="cs-CZ" sz="2000" b="1" i="1" dirty="0"/>
              <a:t>)</a:t>
            </a:r>
            <a:endParaRPr lang="cs-CZ" altLang="cs-CZ" sz="2000" b="1" dirty="0"/>
          </a:p>
          <a:p>
            <a:pPr eaLnBrk="1" hangingPunct="1">
              <a:lnSpc>
                <a:spcPct val="80000"/>
              </a:lnSpc>
            </a:pPr>
            <a:r>
              <a:rPr lang="cs-CZ" altLang="cs-CZ" sz="2000" b="1" dirty="0" err="1"/>
              <a:t>offizieller</a:t>
            </a:r>
            <a:r>
              <a:rPr lang="cs-CZ" altLang="cs-CZ" sz="2000" b="1" dirty="0"/>
              <a:t> (Fach)</a:t>
            </a:r>
            <a:r>
              <a:rPr lang="cs-CZ" altLang="cs-CZ" sz="2000" b="1" dirty="0" err="1"/>
              <a:t>wortschatz</a:t>
            </a:r>
            <a:r>
              <a:rPr lang="cs-CZ" altLang="cs-CZ" sz="2000" b="1" dirty="0"/>
              <a:t> („</a:t>
            </a:r>
            <a:r>
              <a:rPr lang="cs-CZ" altLang="cs-CZ" sz="2000" b="1" dirty="0" err="1"/>
              <a:t>Papierdeutsch</a:t>
            </a:r>
            <a:r>
              <a:rPr lang="cs-CZ" altLang="cs-CZ" sz="2000" b="1" dirty="0"/>
              <a:t>“): </a:t>
            </a:r>
            <a:r>
              <a:rPr lang="cs-CZ" altLang="cs-CZ" sz="2000" b="1" i="1" dirty="0" err="1"/>
              <a:t>laut</a:t>
            </a:r>
            <a:r>
              <a:rPr lang="cs-CZ" altLang="cs-CZ" sz="2000" b="1" i="1" dirty="0"/>
              <a:t> </a:t>
            </a:r>
            <a:r>
              <a:rPr lang="cs-CZ" altLang="cs-CZ" sz="2000" b="1" i="1" dirty="0" err="1"/>
              <a:t>Gesetz</a:t>
            </a:r>
            <a:r>
              <a:rPr lang="cs-CZ" altLang="cs-CZ" sz="2000" b="1" i="1" dirty="0"/>
              <a:t>, </a:t>
            </a:r>
            <a:endParaRPr lang="cs-CZ" altLang="cs-CZ" sz="2000" b="1" dirty="0"/>
          </a:p>
          <a:p>
            <a:pPr eaLnBrk="1" hangingPunct="1">
              <a:lnSpc>
                <a:spcPct val="80000"/>
              </a:lnSpc>
              <a:buFont typeface="Arial" panose="020B0604020202020204" pitchFamily="34" charset="0"/>
              <a:buNone/>
            </a:pPr>
            <a:r>
              <a:rPr lang="cs-CZ" altLang="cs-CZ" sz="2000" b="1" i="1" dirty="0"/>
              <a:t>     </a:t>
            </a:r>
            <a:r>
              <a:rPr lang="cs-CZ" altLang="cs-CZ" sz="2000" b="1" i="1" dirty="0" err="1"/>
              <a:t>aktenkundig</a:t>
            </a:r>
            <a:r>
              <a:rPr lang="cs-CZ" altLang="cs-CZ" sz="2000" b="1" i="1" dirty="0"/>
              <a:t>, </a:t>
            </a:r>
            <a:r>
              <a:rPr lang="cs-CZ" altLang="cs-CZ" sz="2000" b="1" i="1" dirty="0" err="1"/>
              <a:t>Postwertzeichen</a:t>
            </a:r>
            <a:r>
              <a:rPr lang="cs-CZ" altLang="cs-CZ" sz="2000" b="1" i="1" dirty="0"/>
              <a:t>, </a:t>
            </a:r>
            <a:r>
              <a:rPr lang="cs-CZ" altLang="cs-CZ" sz="2000" b="1" i="1" dirty="0" err="1"/>
              <a:t>Beförderungsdokument</a:t>
            </a:r>
            <a:r>
              <a:rPr lang="cs-CZ" altLang="cs-CZ" sz="2000" b="1" i="1" dirty="0"/>
              <a:t>, </a:t>
            </a:r>
            <a:r>
              <a:rPr lang="cs-CZ" altLang="cs-CZ" sz="2000" b="1" i="1" dirty="0" err="1"/>
              <a:t>Straffälliger</a:t>
            </a:r>
            <a:endParaRPr lang="cs-CZ" altLang="cs-CZ" sz="2000" b="1" dirty="0"/>
          </a:p>
          <a:p>
            <a:pPr eaLnBrk="1" hangingPunct="1">
              <a:lnSpc>
                <a:spcPct val="80000"/>
              </a:lnSpc>
            </a:pPr>
            <a:r>
              <a:rPr lang="cs-CZ" altLang="cs-CZ" sz="2000" b="1" dirty="0" err="1"/>
              <a:t>Funktionsverbgefüge</a:t>
            </a:r>
            <a:r>
              <a:rPr lang="cs-CZ" altLang="cs-CZ" sz="2000" b="1" dirty="0"/>
              <a:t>: </a:t>
            </a:r>
            <a:r>
              <a:rPr lang="cs-CZ" altLang="cs-CZ" sz="2000" b="1" i="1" dirty="0"/>
              <a:t>in Kraft </a:t>
            </a:r>
            <a:r>
              <a:rPr lang="cs-CZ" altLang="cs-CZ" sz="2000" b="1" i="1" dirty="0" err="1"/>
              <a:t>treten</a:t>
            </a:r>
            <a:r>
              <a:rPr lang="cs-CZ" altLang="cs-CZ" sz="2000" b="1" i="1" dirty="0"/>
              <a:t>, </a:t>
            </a:r>
            <a:r>
              <a:rPr lang="cs-CZ" altLang="cs-CZ" sz="2000" b="1" i="1" dirty="0" err="1"/>
              <a:t>ein</a:t>
            </a:r>
            <a:r>
              <a:rPr lang="cs-CZ" altLang="cs-CZ" sz="2000" b="1" i="1" dirty="0"/>
              <a:t> </a:t>
            </a:r>
            <a:r>
              <a:rPr lang="cs-CZ" altLang="cs-CZ" sz="2000" b="1" i="1" dirty="0" err="1"/>
              <a:t>Gesetz</a:t>
            </a:r>
            <a:r>
              <a:rPr lang="cs-CZ" altLang="cs-CZ" sz="2000" b="1" i="1" dirty="0"/>
              <a:t> </a:t>
            </a:r>
            <a:r>
              <a:rPr lang="cs-CZ" altLang="cs-CZ" sz="2000" b="1" i="1" dirty="0" err="1"/>
              <a:t>verabschieden</a:t>
            </a:r>
            <a:r>
              <a:rPr lang="cs-CZ" altLang="cs-CZ" sz="2000" b="1" i="1" dirty="0"/>
              <a:t>, </a:t>
            </a:r>
            <a:endParaRPr lang="cs-CZ" altLang="cs-CZ" sz="2000" b="1" dirty="0"/>
          </a:p>
          <a:p>
            <a:pPr eaLnBrk="1" hangingPunct="1">
              <a:lnSpc>
                <a:spcPct val="80000"/>
              </a:lnSpc>
              <a:buFont typeface="Arial" panose="020B0604020202020204" pitchFamily="34" charset="0"/>
              <a:buNone/>
            </a:pPr>
            <a:r>
              <a:rPr lang="cs-CZ" altLang="cs-CZ" sz="2000" b="1" i="1" dirty="0"/>
              <a:t>     </a:t>
            </a:r>
            <a:r>
              <a:rPr lang="cs-CZ" altLang="cs-CZ" sz="2000" b="1" i="1" dirty="0" err="1"/>
              <a:t>Maßnahmen</a:t>
            </a:r>
            <a:r>
              <a:rPr lang="cs-CZ" altLang="cs-CZ" sz="2000" b="1" i="1" dirty="0"/>
              <a:t> </a:t>
            </a:r>
            <a:r>
              <a:rPr lang="cs-CZ" altLang="cs-CZ" sz="2000" b="1" i="1" dirty="0" err="1"/>
              <a:t>treffen</a:t>
            </a:r>
            <a:r>
              <a:rPr lang="cs-CZ" altLang="cs-CZ" sz="2000" b="1" i="1" dirty="0"/>
              <a:t>…</a:t>
            </a:r>
            <a:endParaRPr lang="cs-CZ" altLang="cs-CZ" sz="2000" b="1" dirty="0"/>
          </a:p>
          <a:p>
            <a:endParaRPr lang="cs-CZ" dirty="0"/>
          </a:p>
        </p:txBody>
      </p:sp>
    </p:spTree>
    <p:extLst>
      <p:ext uri="{BB962C8B-B14F-4D97-AF65-F5344CB8AC3E}">
        <p14:creationId xmlns:p14="http://schemas.microsoft.com/office/powerpoint/2010/main" val="284542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DEE313-C210-43EF-A2CF-4D780A9D9B72}"/>
              </a:ext>
            </a:extLst>
          </p:cNvPr>
          <p:cNvSpPr>
            <a:spLocks noGrp="1"/>
          </p:cNvSpPr>
          <p:nvPr>
            <p:ph type="title"/>
          </p:nvPr>
        </p:nvSpPr>
        <p:spPr/>
        <p:txBody>
          <a:bodyPr/>
          <a:lstStyle/>
          <a:p>
            <a:r>
              <a:rPr lang="cs-CZ" b="1" dirty="0" err="1"/>
              <a:t>Textsorten</a:t>
            </a:r>
            <a:r>
              <a:rPr lang="cs-CZ" b="1" dirty="0"/>
              <a:t>: </a:t>
            </a:r>
            <a:r>
              <a:rPr lang="cs-CZ" b="1" dirty="0" err="1"/>
              <a:t>Definition</a:t>
            </a:r>
            <a:endParaRPr lang="cs-CZ" b="1" dirty="0"/>
          </a:p>
        </p:txBody>
      </p:sp>
      <p:sp>
        <p:nvSpPr>
          <p:cNvPr id="3" name="Zástupný obsah 2">
            <a:extLst>
              <a:ext uri="{FF2B5EF4-FFF2-40B4-BE49-F238E27FC236}">
                <a16:creationId xmlns:a16="http://schemas.microsoft.com/office/drawing/2014/main" id="{71D9C6D5-28B5-4736-A432-E6C6E440B22B}"/>
              </a:ext>
            </a:extLst>
          </p:cNvPr>
          <p:cNvSpPr>
            <a:spLocks noGrp="1"/>
          </p:cNvSpPr>
          <p:nvPr>
            <p:ph idx="1"/>
          </p:nvPr>
        </p:nvSpPr>
        <p:spPr/>
        <p:txBody>
          <a:bodyPr/>
          <a:lstStyle/>
          <a:p>
            <a:pPr algn="just" eaLnBrk="1" hangingPunct="1">
              <a:lnSpc>
                <a:spcPct val="80000"/>
              </a:lnSpc>
            </a:pPr>
            <a:r>
              <a:rPr lang="de-DE" altLang="cs-CZ" sz="2000" b="1" dirty="0"/>
              <a:t>„Textsorten sind </a:t>
            </a:r>
            <a:r>
              <a:rPr lang="de-DE" altLang="cs-CZ" sz="2000" b="1" dirty="0">
                <a:solidFill>
                  <a:srgbClr val="FF0000"/>
                </a:solidFill>
              </a:rPr>
              <a:t>konventionell geltende Muster </a:t>
            </a:r>
            <a:r>
              <a:rPr lang="de-DE" altLang="cs-CZ" sz="2000" b="1" dirty="0"/>
              <a:t>für komplexe </a:t>
            </a:r>
            <a:r>
              <a:rPr lang="de-DE" altLang="cs-CZ" sz="2000" b="1" dirty="0">
                <a:solidFill>
                  <a:srgbClr val="FF0000"/>
                </a:solidFill>
              </a:rPr>
              <a:t>sprachliche Handlungen.  </a:t>
            </a:r>
            <a:r>
              <a:rPr lang="de-DE" altLang="cs-CZ" sz="2000" b="1" dirty="0"/>
              <a:t>Sie lassen sich als jeweils typische Verbindungen von kontextuellen (situativen) </a:t>
            </a:r>
            <a:r>
              <a:rPr lang="de-DE" altLang="cs-CZ" sz="2000" b="1" dirty="0">
                <a:solidFill>
                  <a:srgbClr val="FF0000"/>
                </a:solidFill>
              </a:rPr>
              <a:t>kommunikativ-funktionalen </a:t>
            </a:r>
            <a:r>
              <a:rPr lang="de-DE" altLang="cs-CZ" sz="2000" b="1" dirty="0"/>
              <a:t>und </a:t>
            </a:r>
            <a:r>
              <a:rPr lang="de-DE" altLang="cs-CZ" sz="2000" b="1" dirty="0">
                <a:solidFill>
                  <a:srgbClr val="FF0000"/>
                </a:solidFill>
              </a:rPr>
              <a:t>strukturellen</a:t>
            </a:r>
            <a:r>
              <a:rPr lang="de-DE" altLang="cs-CZ" sz="2000" b="1" dirty="0"/>
              <a:t> (grammatischen und thematischen Merkmalen beschreiben. Sie haben sich in der Sprachgemeinschaft historisch entwickelt und gehören zum </a:t>
            </a:r>
            <a:r>
              <a:rPr lang="de-DE" altLang="cs-CZ" sz="2000" b="1" dirty="0">
                <a:solidFill>
                  <a:srgbClr val="FF0000"/>
                </a:solidFill>
              </a:rPr>
              <a:t>Alltagswissen</a:t>
            </a:r>
            <a:r>
              <a:rPr lang="de-DE" altLang="cs-CZ" sz="2000" b="1" dirty="0"/>
              <a:t> der Sprachteilhaber; sie besitzen zwar eine normierende Wirkung, erleichtern aber zugleich den kommunikativen Umgang, indem sie den Kommunizierenden mehr oder weniger feste </a:t>
            </a:r>
            <a:r>
              <a:rPr lang="de-DE" altLang="cs-CZ" sz="2000" b="1" dirty="0">
                <a:solidFill>
                  <a:srgbClr val="FF0000"/>
                </a:solidFill>
              </a:rPr>
              <a:t>Orientierungen </a:t>
            </a:r>
            <a:r>
              <a:rPr lang="de-DE" altLang="cs-CZ" sz="2000" b="1" dirty="0"/>
              <a:t>für die </a:t>
            </a:r>
            <a:r>
              <a:rPr lang="de-DE" altLang="cs-CZ" sz="2000" b="1" dirty="0">
                <a:solidFill>
                  <a:srgbClr val="FF0000"/>
                </a:solidFill>
              </a:rPr>
              <a:t>Produktion und Rezeption von Texten </a:t>
            </a:r>
            <a:r>
              <a:rPr lang="de-DE" altLang="cs-CZ" sz="2000" b="1" dirty="0"/>
              <a:t>geben.“ (Klaus Brinker</a:t>
            </a:r>
            <a:r>
              <a:rPr lang="cs-CZ" altLang="cs-CZ" sz="2000" b="1" dirty="0"/>
              <a:t> 2010: 125</a:t>
            </a:r>
            <a:r>
              <a:rPr lang="de-DE" altLang="cs-CZ" sz="2000" b="1" dirty="0"/>
              <a:t>)</a:t>
            </a:r>
          </a:p>
          <a:p>
            <a:pPr eaLnBrk="1" hangingPunct="1">
              <a:lnSpc>
                <a:spcPct val="80000"/>
              </a:lnSpc>
            </a:pPr>
            <a:r>
              <a:rPr lang="cs-CZ" altLang="cs-CZ" sz="2000" b="1" dirty="0"/>
              <a:t>„</a:t>
            </a:r>
            <a:r>
              <a:rPr lang="cs-CZ" altLang="cs-CZ" sz="2000" b="1" dirty="0" err="1"/>
              <a:t>sozial</a:t>
            </a:r>
            <a:r>
              <a:rPr lang="cs-CZ" altLang="cs-CZ" sz="2000" b="1" dirty="0"/>
              <a:t> </a:t>
            </a:r>
            <a:r>
              <a:rPr lang="cs-CZ" altLang="cs-CZ" sz="2000" b="1" dirty="0" err="1"/>
              <a:t>genormte</a:t>
            </a:r>
            <a:r>
              <a:rPr lang="cs-CZ" altLang="cs-CZ" sz="2000" b="1" dirty="0"/>
              <a:t> komplexe </a:t>
            </a:r>
            <a:r>
              <a:rPr lang="cs-CZ" altLang="cs-CZ" sz="2000" b="1" dirty="0" err="1"/>
              <a:t>Handlungsschem</a:t>
            </a:r>
            <a:r>
              <a:rPr lang="cs-CZ" altLang="cs-CZ" sz="2000" b="1" dirty="0"/>
              <a:t>(ta)as, </a:t>
            </a:r>
            <a:r>
              <a:rPr lang="cs-CZ" altLang="cs-CZ" sz="2000" b="1" dirty="0" err="1"/>
              <a:t>die</a:t>
            </a:r>
            <a:r>
              <a:rPr lang="cs-CZ" altLang="cs-CZ" sz="2000" b="1" dirty="0"/>
              <a:t> </a:t>
            </a:r>
            <a:r>
              <a:rPr lang="cs-CZ" altLang="cs-CZ" sz="2000" b="1" dirty="0" err="1"/>
              <a:t>Sprechern</a:t>
            </a:r>
            <a:r>
              <a:rPr lang="cs-CZ" altLang="cs-CZ" sz="2000" b="1" dirty="0"/>
              <a:t> </a:t>
            </a:r>
            <a:r>
              <a:rPr lang="cs-CZ" altLang="cs-CZ" sz="2000" b="1" dirty="0" err="1"/>
              <a:t>einer</a:t>
            </a:r>
            <a:r>
              <a:rPr lang="cs-CZ" altLang="cs-CZ" sz="2000" b="1" dirty="0"/>
              <a:t> </a:t>
            </a:r>
            <a:r>
              <a:rPr lang="cs-CZ" altLang="cs-CZ" sz="2000" b="1" dirty="0" err="1"/>
              <a:t>Sprache</a:t>
            </a:r>
            <a:r>
              <a:rPr lang="cs-CZ" altLang="cs-CZ" sz="2000" b="1" dirty="0"/>
              <a:t> </a:t>
            </a:r>
            <a:r>
              <a:rPr lang="cs-CZ" altLang="cs-CZ" sz="2000" b="1" dirty="0" err="1"/>
              <a:t>zur</a:t>
            </a:r>
            <a:r>
              <a:rPr lang="cs-CZ" altLang="cs-CZ" sz="2000" b="1" dirty="0"/>
              <a:t> </a:t>
            </a:r>
            <a:r>
              <a:rPr lang="cs-CZ" altLang="cs-CZ" sz="2000" b="1" dirty="0" err="1"/>
              <a:t>Verfügung</a:t>
            </a:r>
            <a:r>
              <a:rPr lang="cs-CZ" altLang="cs-CZ" sz="2000" b="1" dirty="0"/>
              <a:t> stehen“ (B. </a:t>
            </a:r>
            <a:r>
              <a:rPr lang="cs-CZ" altLang="cs-CZ" sz="2000" b="1" dirty="0" err="1"/>
              <a:t>Sandig</a:t>
            </a:r>
            <a:r>
              <a:rPr lang="cs-CZ" altLang="cs-CZ" sz="2000" b="1" dirty="0"/>
              <a:t>)</a:t>
            </a:r>
            <a:endParaRPr lang="de-DE" altLang="cs-CZ" sz="2000" b="1" dirty="0"/>
          </a:p>
          <a:p>
            <a:pPr eaLnBrk="1" hangingPunct="1">
              <a:lnSpc>
                <a:spcPct val="80000"/>
              </a:lnSpc>
            </a:pPr>
            <a:r>
              <a:rPr lang="de-DE" altLang="cs-CZ" sz="2000" b="1" dirty="0">
                <a:solidFill>
                  <a:srgbClr val="00B0F0"/>
                </a:solidFill>
              </a:rPr>
              <a:t>Alltagswissen:</a:t>
            </a:r>
            <a:endParaRPr lang="cs-CZ" altLang="cs-CZ" sz="2000" b="1" dirty="0">
              <a:solidFill>
                <a:srgbClr val="00B0F0"/>
              </a:solidFill>
            </a:endParaRPr>
          </a:p>
          <a:p>
            <a:pPr eaLnBrk="1" hangingPunct="1">
              <a:lnSpc>
                <a:spcPct val="80000"/>
              </a:lnSpc>
            </a:pPr>
            <a:r>
              <a:rPr lang="cs-CZ" altLang="cs-CZ" sz="2000" b="1" dirty="0">
                <a:solidFill>
                  <a:srgbClr val="FF0000"/>
                </a:solidFill>
              </a:rPr>
              <a:t>ca. 1600 </a:t>
            </a:r>
            <a:r>
              <a:rPr lang="cs-CZ" altLang="cs-CZ" sz="2000" b="1" dirty="0" err="1">
                <a:solidFill>
                  <a:srgbClr val="FF0000"/>
                </a:solidFill>
              </a:rPr>
              <a:t>Textsorten</a:t>
            </a:r>
            <a:endParaRPr lang="de-DE" altLang="cs-CZ" sz="2000" b="1" dirty="0">
              <a:solidFill>
                <a:srgbClr val="00B0F0"/>
              </a:solidFill>
            </a:endParaRPr>
          </a:p>
          <a:p>
            <a:endParaRPr lang="cs-CZ" dirty="0"/>
          </a:p>
        </p:txBody>
      </p:sp>
    </p:spTree>
    <p:extLst>
      <p:ext uri="{BB962C8B-B14F-4D97-AF65-F5344CB8AC3E}">
        <p14:creationId xmlns:p14="http://schemas.microsoft.com/office/powerpoint/2010/main" val="371730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5C677-B5B6-428C-97F4-2DC6677AAEE5}"/>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82896119-7A64-4D3B-86FB-8BA715646FC1}"/>
              </a:ext>
            </a:extLst>
          </p:cNvPr>
          <p:cNvSpPr>
            <a:spLocks noGrp="1"/>
          </p:cNvSpPr>
          <p:nvPr>
            <p:ph idx="1"/>
          </p:nvPr>
        </p:nvSpPr>
        <p:spPr/>
        <p:txBody>
          <a:bodyPr/>
          <a:lstStyle/>
          <a:p>
            <a:pPr eaLnBrk="1" hangingPunct="1">
              <a:lnSpc>
                <a:spcPct val="80000"/>
              </a:lnSpc>
            </a:pPr>
            <a:r>
              <a:rPr lang="cs-CZ" altLang="cs-CZ" sz="2000" b="1" dirty="0" err="1"/>
              <a:t>Geschäftsbrief</a:t>
            </a:r>
            <a:endParaRPr lang="cs-CZ" altLang="cs-CZ" sz="2000" b="1" dirty="0"/>
          </a:p>
          <a:p>
            <a:pPr eaLnBrk="1" hangingPunct="1">
              <a:lnSpc>
                <a:spcPct val="80000"/>
              </a:lnSpc>
            </a:pPr>
            <a:r>
              <a:rPr lang="cs-CZ" altLang="cs-CZ" sz="2000" b="1" dirty="0" err="1"/>
              <a:t>Kochrezept</a:t>
            </a:r>
            <a:endParaRPr lang="cs-CZ" altLang="cs-CZ" sz="2000" b="1" dirty="0"/>
          </a:p>
          <a:p>
            <a:pPr eaLnBrk="1" hangingPunct="1">
              <a:lnSpc>
                <a:spcPct val="80000"/>
              </a:lnSpc>
            </a:pPr>
            <a:r>
              <a:rPr lang="cs-CZ" altLang="cs-CZ" sz="2000" b="1" dirty="0"/>
              <a:t>Interview</a:t>
            </a:r>
          </a:p>
          <a:p>
            <a:pPr eaLnBrk="1" hangingPunct="1">
              <a:lnSpc>
                <a:spcPct val="80000"/>
              </a:lnSpc>
            </a:pPr>
            <a:r>
              <a:rPr lang="cs-CZ" altLang="cs-CZ" sz="2000" b="1" dirty="0" err="1"/>
              <a:t>Wetterbericht</a:t>
            </a:r>
            <a:endParaRPr lang="cs-CZ" altLang="cs-CZ" sz="2000" b="1" dirty="0"/>
          </a:p>
          <a:p>
            <a:pPr eaLnBrk="1" hangingPunct="1">
              <a:lnSpc>
                <a:spcPct val="80000"/>
              </a:lnSpc>
            </a:pPr>
            <a:r>
              <a:rPr lang="cs-CZ" altLang="cs-CZ" sz="2000" b="1" dirty="0" err="1"/>
              <a:t>Gerichtsprotokoll</a:t>
            </a:r>
            <a:endParaRPr lang="cs-CZ" altLang="cs-CZ" sz="2000" b="1" dirty="0"/>
          </a:p>
          <a:p>
            <a:pPr eaLnBrk="1" hangingPunct="1">
              <a:lnSpc>
                <a:spcPct val="80000"/>
              </a:lnSpc>
            </a:pPr>
            <a:r>
              <a:rPr lang="cs-CZ" altLang="cs-CZ" sz="2000" b="1" dirty="0" err="1"/>
              <a:t>Kommentar</a:t>
            </a:r>
            <a:endParaRPr lang="cs-CZ" altLang="cs-CZ" sz="2000" b="1" dirty="0"/>
          </a:p>
          <a:p>
            <a:pPr eaLnBrk="1" hangingPunct="1">
              <a:lnSpc>
                <a:spcPct val="80000"/>
              </a:lnSpc>
            </a:pPr>
            <a:r>
              <a:rPr lang="cs-CZ" altLang="cs-CZ" sz="2000" b="1" dirty="0" err="1"/>
              <a:t>Beipackzettel</a:t>
            </a:r>
            <a:r>
              <a:rPr lang="cs-CZ" altLang="cs-CZ" sz="2000" b="1" dirty="0"/>
              <a:t> von </a:t>
            </a:r>
            <a:r>
              <a:rPr lang="cs-CZ" altLang="cs-CZ" sz="2000" b="1" dirty="0" err="1"/>
              <a:t>Medikamenten</a:t>
            </a:r>
            <a:endParaRPr lang="cs-CZ" altLang="cs-CZ" sz="2000" b="1" dirty="0"/>
          </a:p>
          <a:p>
            <a:r>
              <a:rPr lang="cs-CZ" dirty="0"/>
              <a:t>….</a:t>
            </a:r>
          </a:p>
          <a:p>
            <a:r>
              <a:rPr lang="cs-CZ" b="1" dirty="0" err="1">
                <a:solidFill>
                  <a:srgbClr val="FF0000"/>
                </a:solidFill>
              </a:rPr>
              <a:t>Textsortenstilistik</a:t>
            </a:r>
            <a:endParaRPr lang="cs-CZ" b="1" dirty="0">
              <a:solidFill>
                <a:srgbClr val="FF0000"/>
              </a:solidFill>
            </a:endParaRPr>
          </a:p>
        </p:txBody>
      </p:sp>
    </p:spTree>
    <p:extLst>
      <p:ext uri="{BB962C8B-B14F-4D97-AF65-F5344CB8AC3E}">
        <p14:creationId xmlns:p14="http://schemas.microsoft.com/office/powerpoint/2010/main" val="284667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EFC668-33EF-4670-AE92-E0FA127835F2}"/>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E83D2209-BA55-4159-BA17-CD956387740F}"/>
              </a:ext>
            </a:extLst>
          </p:cNvPr>
          <p:cNvSpPr>
            <a:spLocks noGrp="1"/>
          </p:cNvSpPr>
          <p:nvPr>
            <p:ph idx="1"/>
          </p:nvPr>
        </p:nvSpPr>
        <p:spPr>
          <a:xfrm>
            <a:off x="1104293" y="2092675"/>
            <a:ext cx="8946541" cy="4195481"/>
          </a:xfrm>
        </p:spPr>
        <p:txBody>
          <a:bodyPr/>
          <a:lstStyle/>
          <a:p>
            <a:pPr>
              <a:lnSpc>
                <a:spcPct val="80000"/>
              </a:lnSpc>
              <a:buNone/>
              <a:defRPr/>
            </a:pPr>
            <a:r>
              <a:rPr lang="cs-CZ" altLang="cs-CZ" sz="2400" b="1" dirty="0">
                <a:solidFill>
                  <a:srgbClr val="FF0000"/>
                </a:solidFill>
              </a:rPr>
              <a:t>1. </a:t>
            </a:r>
            <a:r>
              <a:rPr lang="cs-CZ" altLang="cs-CZ" sz="2400" b="1" dirty="0" err="1">
                <a:solidFill>
                  <a:srgbClr val="FF0000"/>
                </a:solidFill>
              </a:rPr>
              <a:t>Verwaltung</a:t>
            </a:r>
            <a:r>
              <a:rPr lang="cs-CZ" altLang="cs-CZ" sz="2400" b="1" dirty="0">
                <a:solidFill>
                  <a:srgbClr val="FF0000"/>
                </a:solidFill>
              </a:rPr>
              <a:t>: </a:t>
            </a:r>
            <a:r>
              <a:rPr lang="cs-CZ" altLang="cs-CZ" sz="2400" b="1" dirty="0" err="1"/>
              <a:t>ofizielle</a:t>
            </a:r>
            <a:r>
              <a:rPr lang="cs-CZ" altLang="cs-CZ" sz="2400" b="1" dirty="0"/>
              <a:t> </a:t>
            </a:r>
            <a:r>
              <a:rPr lang="cs-CZ" altLang="cs-CZ" sz="2400" b="1" dirty="0" err="1"/>
              <a:t>Briefe</a:t>
            </a:r>
            <a:r>
              <a:rPr lang="cs-CZ" altLang="cs-CZ" sz="2400" b="1" dirty="0"/>
              <a:t>: </a:t>
            </a:r>
            <a:r>
              <a:rPr lang="cs-CZ" altLang="cs-CZ" sz="2400" b="1" dirty="0" err="1"/>
              <a:t>Antrag</a:t>
            </a:r>
            <a:r>
              <a:rPr lang="cs-CZ" altLang="cs-CZ" sz="2400" b="1" dirty="0"/>
              <a:t>, </a:t>
            </a:r>
            <a:r>
              <a:rPr lang="cs-CZ" altLang="cs-CZ" sz="2400" b="1" dirty="0" err="1"/>
              <a:t>Einladung</a:t>
            </a:r>
            <a:r>
              <a:rPr lang="cs-CZ" altLang="cs-CZ" sz="2400" b="1" dirty="0"/>
              <a:t>, </a:t>
            </a:r>
            <a:r>
              <a:rPr lang="cs-CZ" altLang="cs-CZ" sz="2400" b="1" dirty="0" err="1"/>
              <a:t>Kündigung</a:t>
            </a:r>
            <a:endParaRPr lang="cs-CZ" altLang="cs-CZ" sz="2400" dirty="0"/>
          </a:p>
          <a:p>
            <a:pPr>
              <a:lnSpc>
                <a:spcPct val="80000"/>
              </a:lnSpc>
              <a:buNone/>
              <a:defRPr/>
            </a:pPr>
            <a:r>
              <a:rPr lang="cs-CZ" altLang="cs-CZ" sz="2400" b="1" dirty="0"/>
              <a:t>	</a:t>
            </a:r>
            <a:r>
              <a:rPr lang="cs-CZ" altLang="cs-CZ" sz="2400" b="1" dirty="0" err="1"/>
              <a:t>amtliche</a:t>
            </a:r>
            <a:r>
              <a:rPr lang="cs-CZ" altLang="cs-CZ" sz="2400" b="1" dirty="0"/>
              <a:t> </a:t>
            </a:r>
            <a:r>
              <a:rPr lang="cs-CZ" altLang="cs-CZ" sz="2400" b="1" dirty="0" err="1"/>
              <a:t>Kurztexte</a:t>
            </a:r>
            <a:r>
              <a:rPr lang="cs-CZ" altLang="cs-CZ" sz="2400" b="1" dirty="0"/>
              <a:t>: </a:t>
            </a:r>
            <a:r>
              <a:rPr lang="cs-CZ" altLang="cs-CZ" sz="2400" b="1" dirty="0" err="1"/>
              <a:t>Vollmacht</a:t>
            </a:r>
            <a:r>
              <a:rPr lang="cs-CZ" altLang="cs-CZ" sz="2400" b="1" dirty="0"/>
              <a:t>, </a:t>
            </a:r>
            <a:r>
              <a:rPr lang="cs-CZ" altLang="cs-CZ" sz="2400" b="1" dirty="0" err="1"/>
              <a:t>Beglaubigung</a:t>
            </a:r>
            <a:r>
              <a:rPr lang="cs-CZ" altLang="cs-CZ" sz="2400" b="1" dirty="0"/>
              <a:t>,</a:t>
            </a:r>
            <a:endParaRPr lang="cs-CZ" altLang="cs-CZ" sz="2400" dirty="0"/>
          </a:p>
          <a:p>
            <a:pPr>
              <a:lnSpc>
                <a:spcPct val="80000"/>
              </a:lnSpc>
              <a:buNone/>
              <a:defRPr/>
            </a:pPr>
            <a:r>
              <a:rPr lang="cs-CZ" altLang="cs-CZ" sz="2400" b="1" dirty="0"/>
              <a:t>          </a:t>
            </a:r>
            <a:r>
              <a:rPr lang="cs-CZ" altLang="cs-CZ" sz="2400" b="1" dirty="0" err="1"/>
              <a:t>eidesstattliche</a:t>
            </a:r>
            <a:r>
              <a:rPr lang="cs-CZ" altLang="cs-CZ" sz="2400" b="1" dirty="0"/>
              <a:t> </a:t>
            </a:r>
            <a:r>
              <a:rPr lang="cs-CZ" altLang="cs-CZ" sz="2400" b="1" dirty="0" err="1"/>
              <a:t>Erklärung</a:t>
            </a:r>
            <a:r>
              <a:rPr lang="cs-CZ" altLang="cs-CZ" sz="2400" b="1" dirty="0"/>
              <a:t>, </a:t>
            </a:r>
            <a:r>
              <a:rPr lang="cs-CZ" altLang="cs-CZ" sz="2400" b="1" dirty="0" err="1"/>
              <a:t>Mietvertrag</a:t>
            </a:r>
            <a:r>
              <a:rPr lang="cs-CZ" altLang="cs-CZ" sz="2400" b="1" dirty="0"/>
              <a:t>    </a:t>
            </a:r>
            <a:endParaRPr lang="cs-CZ" altLang="cs-CZ" sz="2400" dirty="0"/>
          </a:p>
          <a:p>
            <a:pPr>
              <a:lnSpc>
                <a:spcPct val="80000"/>
              </a:lnSpc>
              <a:buNone/>
              <a:defRPr/>
            </a:pPr>
            <a:r>
              <a:rPr lang="cs-CZ" altLang="cs-CZ" sz="2400" b="1" dirty="0"/>
              <a:t>                           </a:t>
            </a:r>
            <a:r>
              <a:rPr lang="cs-CZ" altLang="cs-CZ" sz="2400" b="1" dirty="0">
                <a:solidFill>
                  <a:srgbClr val="00B050"/>
                </a:solidFill>
              </a:rPr>
              <a:t>(</a:t>
            </a:r>
            <a:r>
              <a:rPr lang="cs-CZ" altLang="cs-CZ" sz="2400" b="1" dirty="0" err="1">
                <a:solidFill>
                  <a:srgbClr val="00B050"/>
                </a:solidFill>
              </a:rPr>
              <a:t>Übergangszone</a:t>
            </a:r>
            <a:r>
              <a:rPr lang="cs-CZ" altLang="cs-CZ" sz="2400" b="1" dirty="0">
                <a:solidFill>
                  <a:srgbClr val="00B050"/>
                </a:solidFill>
              </a:rPr>
              <a:t> </a:t>
            </a:r>
            <a:r>
              <a:rPr lang="cs-CZ" altLang="cs-CZ" sz="2400" b="1" dirty="0" err="1">
                <a:solidFill>
                  <a:srgbClr val="00B050"/>
                </a:solidFill>
              </a:rPr>
              <a:t>Justiz</a:t>
            </a:r>
            <a:r>
              <a:rPr lang="cs-CZ" altLang="cs-CZ" sz="2400" b="1" dirty="0">
                <a:solidFill>
                  <a:srgbClr val="00B050"/>
                </a:solidFill>
              </a:rPr>
              <a:t>)</a:t>
            </a:r>
          </a:p>
          <a:p>
            <a:pPr>
              <a:lnSpc>
                <a:spcPct val="80000"/>
              </a:lnSpc>
              <a:defRPr/>
            </a:pPr>
            <a:r>
              <a:rPr lang="cs-CZ" altLang="cs-CZ" sz="2400" b="1" dirty="0"/>
              <a:t>    </a:t>
            </a:r>
            <a:r>
              <a:rPr lang="cs-CZ" altLang="cs-CZ" sz="2400" b="1" dirty="0" err="1"/>
              <a:t>Bekanntmachung</a:t>
            </a:r>
            <a:r>
              <a:rPr lang="cs-CZ" altLang="cs-CZ" sz="2400" b="1" dirty="0"/>
              <a:t>, </a:t>
            </a:r>
            <a:r>
              <a:rPr lang="cs-CZ" altLang="cs-CZ" sz="2400" b="1" dirty="0" err="1"/>
              <a:t>Anweisung</a:t>
            </a:r>
            <a:r>
              <a:rPr lang="cs-CZ" altLang="cs-CZ" sz="2400" b="1" dirty="0"/>
              <a:t>, </a:t>
            </a:r>
            <a:r>
              <a:rPr lang="cs-CZ" altLang="cs-CZ" sz="2400" b="1" dirty="0" err="1"/>
              <a:t>Beschwerde</a:t>
            </a:r>
            <a:r>
              <a:rPr lang="cs-CZ" altLang="cs-CZ" sz="2400" b="1" dirty="0"/>
              <a:t>,    </a:t>
            </a:r>
          </a:p>
          <a:p>
            <a:pPr>
              <a:lnSpc>
                <a:spcPct val="80000"/>
              </a:lnSpc>
              <a:buNone/>
              <a:defRPr/>
            </a:pPr>
            <a:r>
              <a:rPr lang="cs-CZ" altLang="cs-CZ" sz="2400" b="1" dirty="0"/>
              <a:t>        </a:t>
            </a:r>
            <a:r>
              <a:rPr lang="cs-CZ" altLang="cs-CZ" sz="2400" b="1" dirty="0" err="1"/>
              <a:t>Gesuch</a:t>
            </a:r>
            <a:r>
              <a:rPr lang="cs-CZ" altLang="cs-CZ" sz="2400" b="1" dirty="0"/>
              <a:t>,  </a:t>
            </a:r>
            <a:r>
              <a:rPr lang="cs-CZ" altLang="cs-CZ" sz="2400" b="1" dirty="0" err="1"/>
              <a:t>Eingabe</a:t>
            </a:r>
            <a:endParaRPr lang="cs-CZ" altLang="cs-CZ" sz="2400" dirty="0"/>
          </a:p>
          <a:p>
            <a:pPr>
              <a:lnSpc>
                <a:spcPct val="80000"/>
              </a:lnSpc>
              <a:defRPr/>
            </a:pPr>
            <a:r>
              <a:rPr lang="cs-CZ" altLang="cs-CZ" sz="2400" b="1" dirty="0"/>
              <a:t>    </a:t>
            </a:r>
            <a:r>
              <a:rPr lang="cs-CZ" altLang="cs-CZ" sz="2400" b="1" dirty="0" err="1"/>
              <a:t>amtliche</a:t>
            </a:r>
            <a:r>
              <a:rPr lang="cs-CZ" altLang="cs-CZ" sz="2400" b="1" dirty="0"/>
              <a:t> </a:t>
            </a:r>
            <a:r>
              <a:rPr lang="cs-CZ" altLang="cs-CZ" sz="2400" b="1" dirty="0" err="1"/>
              <a:t>Formulare</a:t>
            </a:r>
            <a:r>
              <a:rPr lang="cs-CZ" altLang="cs-CZ" sz="2400" b="1" dirty="0"/>
              <a:t> (</a:t>
            </a:r>
            <a:r>
              <a:rPr lang="cs-CZ" altLang="cs-CZ" sz="2400" b="1" dirty="0" err="1"/>
              <a:t>Anträge</a:t>
            </a:r>
            <a:r>
              <a:rPr lang="cs-CZ" altLang="cs-CZ" sz="2400" b="1" dirty="0"/>
              <a:t>:     </a:t>
            </a:r>
          </a:p>
          <a:p>
            <a:pPr marL="0" indent="0">
              <a:lnSpc>
                <a:spcPct val="80000"/>
              </a:lnSpc>
              <a:buNone/>
              <a:defRPr/>
            </a:pPr>
            <a:r>
              <a:rPr lang="cs-CZ" altLang="cs-CZ" sz="2400" b="1" dirty="0"/>
              <a:t>        </a:t>
            </a:r>
            <a:r>
              <a:rPr lang="cs-CZ" altLang="cs-CZ" sz="2400" b="1" dirty="0" err="1"/>
              <a:t>Arbeitslosengeld</a:t>
            </a:r>
            <a:r>
              <a:rPr lang="cs-CZ" altLang="cs-CZ" sz="2400" b="1" dirty="0"/>
              <a:t>, </a:t>
            </a:r>
            <a:r>
              <a:rPr lang="cs-CZ" altLang="cs-CZ" sz="2400" b="1" dirty="0" err="1"/>
              <a:t>soziale</a:t>
            </a:r>
            <a:r>
              <a:rPr lang="cs-CZ" altLang="cs-CZ" sz="2400" b="1" dirty="0"/>
              <a:t> </a:t>
            </a:r>
            <a:r>
              <a:rPr lang="cs-CZ" altLang="cs-CZ" sz="2400" b="1" dirty="0" err="1"/>
              <a:t>Unterstützung</a:t>
            </a:r>
            <a:r>
              <a:rPr lang="cs-CZ" altLang="cs-CZ" sz="2400" b="1" dirty="0"/>
              <a:t>, </a:t>
            </a:r>
            <a:r>
              <a:rPr lang="cs-CZ" altLang="cs-CZ" sz="2400" b="1" dirty="0" err="1"/>
              <a:t>Kindergeld</a:t>
            </a:r>
            <a:r>
              <a:rPr lang="cs-CZ" altLang="cs-CZ" sz="2400" b="1" dirty="0"/>
              <a:t>,      </a:t>
            </a:r>
          </a:p>
          <a:p>
            <a:pPr marL="0" indent="0">
              <a:lnSpc>
                <a:spcPct val="80000"/>
              </a:lnSpc>
              <a:buNone/>
              <a:defRPr/>
            </a:pPr>
            <a:r>
              <a:rPr lang="cs-CZ" altLang="cs-CZ" sz="2400" b="1" dirty="0"/>
              <a:t>        </a:t>
            </a:r>
            <a:r>
              <a:rPr lang="cs-CZ" altLang="cs-CZ" sz="2400" b="1" dirty="0" err="1"/>
              <a:t>Rente</a:t>
            </a:r>
            <a:r>
              <a:rPr lang="cs-CZ" altLang="cs-CZ" sz="2400" b="1" dirty="0"/>
              <a:t>…)</a:t>
            </a:r>
            <a:endParaRPr lang="cs-CZ" altLang="cs-CZ" sz="2400" dirty="0"/>
          </a:p>
          <a:p>
            <a:endParaRPr lang="cs-CZ" dirty="0"/>
          </a:p>
        </p:txBody>
      </p:sp>
    </p:spTree>
    <p:extLst>
      <p:ext uri="{BB962C8B-B14F-4D97-AF65-F5344CB8AC3E}">
        <p14:creationId xmlns:p14="http://schemas.microsoft.com/office/powerpoint/2010/main" val="349923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8BD7A8-D226-4248-ABD5-EF418624AE60}"/>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83E8375E-7C0D-4773-AD04-412A0CCDAF67}"/>
              </a:ext>
            </a:extLst>
          </p:cNvPr>
          <p:cNvSpPr>
            <a:spLocks noGrp="1"/>
          </p:cNvSpPr>
          <p:nvPr>
            <p:ph idx="1"/>
          </p:nvPr>
        </p:nvSpPr>
        <p:spPr/>
        <p:txBody>
          <a:bodyPr/>
          <a:lstStyle/>
          <a:p>
            <a:pPr eaLnBrk="1" hangingPunct="1">
              <a:lnSpc>
                <a:spcPct val="90000"/>
              </a:lnSpc>
              <a:buFont typeface="Arial" panose="020B0604020202020204" pitchFamily="34" charset="0"/>
              <a:buNone/>
            </a:pPr>
            <a:r>
              <a:rPr lang="cs-CZ" altLang="cs-CZ" sz="2400" b="1" dirty="0">
                <a:solidFill>
                  <a:srgbClr val="FF0000"/>
                </a:solidFill>
              </a:rPr>
              <a:t>2. </a:t>
            </a:r>
            <a:r>
              <a:rPr lang="cs-CZ" altLang="cs-CZ" sz="2400" b="1" dirty="0" err="1">
                <a:solidFill>
                  <a:srgbClr val="FF0000"/>
                </a:solidFill>
              </a:rPr>
              <a:t>Wirtschaft</a:t>
            </a:r>
            <a:r>
              <a:rPr lang="cs-CZ" altLang="cs-CZ" sz="2400" b="1" dirty="0"/>
              <a:t>:   </a:t>
            </a:r>
            <a:r>
              <a:rPr lang="cs-CZ" altLang="cs-CZ" sz="2400" b="1" dirty="0" err="1"/>
              <a:t>Handelskorrespondenz</a:t>
            </a:r>
            <a:r>
              <a:rPr lang="cs-CZ" altLang="cs-CZ" sz="2400" b="1" dirty="0"/>
              <a:t>: </a:t>
            </a:r>
          </a:p>
          <a:p>
            <a:pPr eaLnBrk="1" hangingPunct="1">
              <a:lnSpc>
                <a:spcPct val="90000"/>
              </a:lnSpc>
              <a:buFont typeface="Arial" panose="020B0604020202020204" pitchFamily="34" charset="0"/>
              <a:buNone/>
            </a:pPr>
            <a:r>
              <a:rPr lang="cs-CZ" altLang="cs-CZ" sz="2400" b="1" dirty="0"/>
              <a:t>                     </a:t>
            </a:r>
            <a:r>
              <a:rPr lang="cs-CZ" altLang="cs-CZ" sz="2400" b="1" dirty="0" err="1"/>
              <a:t>Geschäftsbriefe</a:t>
            </a:r>
            <a:r>
              <a:rPr lang="cs-CZ" altLang="cs-CZ" sz="2400" b="1" dirty="0"/>
              <a:t>: </a:t>
            </a:r>
            <a:r>
              <a:rPr lang="cs-CZ" altLang="cs-CZ" sz="2400" b="1" dirty="0" err="1"/>
              <a:t>Einladung</a:t>
            </a:r>
            <a:r>
              <a:rPr lang="cs-CZ" altLang="cs-CZ" sz="2400" b="1" dirty="0"/>
              <a:t>, </a:t>
            </a:r>
            <a:r>
              <a:rPr lang="cs-CZ" altLang="cs-CZ" sz="2400" b="1" dirty="0" err="1"/>
              <a:t>Angebot</a:t>
            </a:r>
            <a:r>
              <a:rPr lang="cs-CZ" altLang="cs-CZ" sz="2400" b="1" dirty="0"/>
              <a:t>, </a:t>
            </a:r>
            <a:r>
              <a:rPr lang="cs-CZ" altLang="cs-CZ" sz="2400" b="1" dirty="0" err="1"/>
              <a:t>Anfrage</a:t>
            </a:r>
            <a:r>
              <a:rPr lang="cs-CZ" altLang="cs-CZ" sz="2400" b="1" dirty="0"/>
              <a:t>,   </a:t>
            </a:r>
          </a:p>
          <a:p>
            <a:pPr eaLnBrk="1" hangingPunct="1">
              <a:lnSpc>
                <a:spcPct val="90000"/>
              </a:lnSpc>
              <a:buFont typeface="Arial" panose="020B0604020202020204" pitchFamily="34" charset="0"/>
              <a:buNone/>
            </a:pPr>
            <a:r>
              <a:rPr lang="cs-CZ" altLang="cs-CZ" sz="2400" b="1" dirty="0"/>
              <a:t>                     Faktura…</a:t>
            </a:r>
            <a:endParaRPr lang="cs-CZ" altLang="cs-CZ" sz="2400" dirty="0"/>
          </a:p>
          <a:p>
            <a:pPr eaLnBrk="1" hangingPunct="1">
              <a:lnSpc>
                <a:spcPct val="90000"/>
              </a:lnSpc>
              <a:buFont typeface="Arial" panose="020B0604020202020204" pitchFamily="34" charset="0"/>
              <a:buNone/>
            </a:pPr>
            <a:r>
              <a:rPr lang="cs-CZ" altLang="cs-CZ" sz="2400" b="1" dirty="0"/>
              <a:t>                    </a:t>
            </a:r>
            <a:r>
              <a:rPr lang="cs-CZ" altLang="cs-CZ" sz="2400" b="1" dirty="0" err="1"/>
              <a:t>Vertrag</a:t>
            </a:r>
            <a:r>
              <a:rPr lang="cs-CZ" altLang="cs-CZ" sz="2400" b="1" dirty="0"/>
              <a:t>, </a:t>
            </a:r>
            <a:r>
              <a:rPr lang="cs-CZ" altLang="cs-CZ" sz="2400" b="1" dirty="0" err="1"/>
              <a:t>Verhandlungsprotokoll</a:t>
            </a:r>
            <a:r>
              <a:rPr lang="cs-CZ" altLang="cs-CZ" sz="2400" b="1" dirty="0"/>
              <a:t>,       </a:t>
            </a:r>
          </a:p>
          <a:p>
            <a:pPr eaLnBrk="1" hangingPunct="1">
              <a:lnSpc>
                <a:spcPct val="90000"/>
              </a:lnSpc>
              <a:buFont typeface="Arial" panose="020B0604020202020204" pitchFamily="34" charset="0"/>
              <a:buNone/>
            </a:pPr>
            <a:r>
              <a:rPr lang="cs-CZ" altLang="cs-CZ" sz="2400" b="1" dirty="0"/>
              <a:t>                    </a:t>
            </a:r>
            <a:r>
              <a:rPr lang="cs-CZ" altLang="cs-CZ" sz="2400" b="1" dirty="0" err="1"/>
              <a:t>Garantieschein</a:t>
            </a:r>
            <a:r>
              <a:rPr lang="cs-CZ" altLang="cs-CZ" sz="2400" b="1" dirty="0"/>
              <a:t>, </a:t>
            </a:r>
            <a:r>
              <a:rPr lang="cs-CZ" altLang="cs-CZ" sz="2400" b="1" dirty="0" err="1"/>
              <a:t>Reklamation</a:t>
            </a:r>
            <a:r>
              <a:rPr lang="en-US" altLang="cs-CZ" sz="2400" b="1" dirty="0"/>
              <a:t>…</a:t>
            </a:r>
            <a:endParaRPr lang="cs-CZ" altLang="cs-CZ" sz="2400" dirty="0"/>
          </a:p>
          <a:p>
            <a:pPr eaLnBrk="1" hangingPunct="1">
              <a:lnSpc>
                <a:spcPct val="90000"/>
              </a:lnSpc>
            </a:pPr>
            <a:r>
              <a:rPr lang="cs-CZ" altLang="cs-CZ" sz="2400" b="1" dirty="0"/>
              <a:t>   </a:t>
            </a:r>
            <a:r>
              <a:rPr lang="cs-CZ" altLang="cs-CZ" sz="2400" b="1" dirty="0" err="1"/>
              <a:t>Berufliche</a:t>
            </a:r>
            <a:r>
              <a:rPr lang="cs-CZ" altLang="cs-CZ" sz="2400" b="1" dirty="0"/>
              <a:t> </a:t>
            </a:r>
            <a:r>
              <a:rPr lang="cs-CZ" altLang="cs-CZ" sz="2400" b="1" dirty="0" err="1"/>
              <a:t>Tätigkeit</a:t>
            </a:r>
            <a:r>
              <a:rPr lang="cs-CZ" altLang="cs-CZ" sz="2400" b="1" dirty="0"/>
              <a:t>: </a:t>
            </a:r>
            <a:r>
              <a:rPr lang="cs-CZ" altLang="cs-CZ" sz="2400" b="1" dirty="0" err="1"/>
              <a:t>Stellenangebot</a:t>
            </a:r>
            <a:r>
              <a:rPr lang="cs-CZ" altLang="cs-CZ" sz="2400" b="1" dirty="0"/>
              <a:t>,  </a:t>
            </a:r>
          </a:p>
          <a:p>
            <a:pPr eaLnBrk="1" hangingPunct="1">
              <a:lnSpc>
                <a:spcPct val="90000"/>
              </a:lnSpc>
            </a:pPr>
            <a:r>
              <a:rPr lang="cs-CZ" altLang="cs-CZ" sz="2400" b="1" dirty="0"/>
              <a:t>                </a:t>
            </a:r>
            <a:r>
              <a:rPr lang="cs-CZ" altLang="cs-CZ" sz="2400" b="1" dirty="0" err="1"/>
              <a:t>Bewerbungsschreiben</a:t>
            </a:r>
            <a:r>
              <a:rPr lang="cs-CZ" altLang="cs-CZ" sz="2400" b="1" dirty="0"/>
              <a:t>,  </a:t>
            </a:r>
          </a:p>
          <a:p>
            <a:pPr eaLnBrk="1" hangingPunct="1">
              <a:lnSpc>
                <a:spcPct val="90000"/>
              </a:lnSpc>
            </a:pPr>
            <a:r>
              <a:rPr lang="cs-CZ" altLang="cs-CZ" sz="2400" b="1" dirty="0"/>
              <a:t>                </a:t>
            </a:r>
            <a:r>
              <a:rPr lang="cs-CZ" altLang="cs-CZ" sz="2400" b="1" dirty="0" err="1"/>
              <a:t>Lebenslauf</a:t>
            </a:r>
            <a:r>
              <a:rPr lang="cs-CZ" altLang="cs-CZ" sz="2400" b="1" dirty="0"/>
              <a:t>, </a:t>
            </a:r>
            <a:r>
              <a:rPr lang="cs-CZ" altLang="cs-CZ" sz="2400" b="1" dirty="0" err="1"/>
              <a:t>Kündigung</a:t>
            </a:r>
            <a:r>
              <a:rPr lang="cs-CZ" altLang="cs-CZ" sz="2400" b="1" dirty="0"/>
              <a:t>, </a:t>
            </a:r>
            <a:r>
              <a:rPr lang="cs-CZ" altLang="cs-CZ" sz="2400" b="1" dirty="0" err="1"/>
              <a:t>Arbeitszeugnis</a:t>
            </a:r>
            <a:r>
              <a:rPr lang="cs-CZ" altLang="cs-CZ" sz="2400" b="1" dirty="0"/>
              <a:t>...</a:t>
            </a:r>
            <a:endParaRPr lang="cs-CZ" altLang="cs-CZ" sz="2400" dirty="0"/>
          </a:p>
          <a:p>
            <a:endParaRPr lang="cs-CZ" dirty="0"/>
          </a:p>
        </p:txBody>
      </p:sp>
    </p:spTree>
    <p:extLst>
      <p:ext uri="{BB962C8B-B14F-4D97-AF65-F5344CB8AC3E}">
        <p14:creationId xmlns:p14="http://schemas.microsoft.com/office/powerpoint/2010/main" val="302476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B3BE4A-BC10-442B-9966-08BF6D769CB5}"/>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21F08837-F5A5-4D7E-AEF7-9CFABBD15CE9}"/>
              </a:ext>
            </a:extLst>
          </p:cNvPr>
          <p:cNvSpPr>
            <a:spLocks noGrp="1"/>
          </p:cNvSpPr>
          <p:nvPr>
            <p:ph idx="1"/>
          </p:nvPr>
        </p:nvSpPr>
        <p:spPr/>
        <p:txBody>
          <a:bodyPr/>
          <a:lstStyle/>
          <a:p>
            <a:pPr marL="514350" indent="-514350">
              <a:buFont typeface="Arial" panose="020B0604020202020204" pitchFamily="34" charset="0"/>
              <a:buAutoNum type="arabicPeriod" startAt="3"/>
            </a:pPr>
            <a:r>
              <a:rPr lang="cs-CZ" altLang="cs-CZ" sz="2400" b="1" dirty="0" err="1">
                <a:solidFill>
                  <a:srgbClr val="FF0000"/>
                </a:solidFill>
              </a:rPr>
              <a:t>Justiz</a:t>
            </a:r>
            <a:r>
              <a:rPr lang="cs-CZ" altLang="cs-CZ" sz="2400" b="1" dirty="0"/>
              <a:t>: </a:t>
            </a:r>
            <a:r>
              <a:rPr lang="cs-CZ" altLang="cs-CZ" sz="2400" b="1" dirty="0" err="1"/>
              <a:t>Gesetzestexte</a:t>
            </a:r>
            <a:r>
              <a:rPr lang="cs-CZ" altLang="cs-CZ" sz="2400" b="1" dirty="0"/>
              <a:t>: </a:t>
            </a:r>
            <a:r>
              <a:rPr lang="cs-CZ" altLang="cs-CZ" sz="2400" b="1" dirty="0" err="1"/>
              <a:t>Verfassung</a:t>
            </a:r>
            <a:r>
              <a:rPr lang="cs-CZ" altLang="cs-CZ" sz="2400" b="1" dirty="0"/>
              <a:t>, </a:t>
            </a:r>
            <a:r>
              <a:rPr lang="cs-CZ" altLang="cs-CZ" sz="2400" b="1" dirty="0" err="1"/>
              <a:t>Strafgesetzbuch</a:t>
            </a:r>
            <a:r>
              <a:rPr lang="cs-CZ" altLang="cs-CZ" sz="2400" b="1" dirty="0"/>
              <a:t>, </a:t>
            </a:r>
            <a:r>
              <a:rPr lang="cs-CZ" altLang="cs-CZ" sz="2400" b="1" dirty="0" err="1"/>
              <a:t>Zivilgesetzbuch</a:t>
            </a:r>
            <a:r>
              <a:rPr lang="cs-CZ" altLang="cs-CZ" sz="2400" b="1" dirty="0"/>
              <a:t>,  </a:t>
            </a:r>
            <a:r>
              <a:rPr lang="cs-CZ" altLang="cs-CZ" sz="2400" b="1" dirty="0" err="1"/>
              <a:t>Handelsrecht</a:t>
            </a:r>
            <a:r>
              <a:rPr lang="cs-CZ" altLang="cs-CZ" sz="2400" b="1" dirty="0"/>
              <a:t>… </a:t>
            </a:r>
            <a:endParaRPr lang="cs-CZ" altLang="cs-CZ" sz="2400" dirty="0"/>
          </a:p>
          <a:p>
            <a:pPr marL="514350" indent="-514350">
              <a:buNone/>
            </a:pPr>
            <a:r>
              <a:rPr lang="cs-CZ" altLang="cs-CZ" sz="2400" b="1" dirty="0"/>
              <a:t>      </a:t>
            </a:r>
            <a:r>
              <a:rPr lang="cs-CZ" altLang="cs-CZ" sz="2400" b="1" dirty="0">
                <a:solidFill>
                  <a:srgbClr val="00B0F0"/>
                </a:solidFill>
              </a:rPr>
              <a:t>(</a:t>
            </a:r>
            <a:r>
              <a:rPr lang="cs-CZ" altLang="cs-CZ" sz="2400" b="1" dirty="0" err="1">
                <a:solidFill>
                  <a:srgbClr val="00B0F0"/>
                </a:solidFill>
              </a:rPr>
              <a:t>Fachsprache</a:t>
            </a:r>
            <a:r>
              <a:rPr lang="cs-CZ" altLang="cs-CZ" sz="2400" b="1" dirty="0">
                <a:solidFill>
                  <a:srgbClr val="00B0F0"/>
                </a:solidFill>
              </a:rPr>
              <a:t>)</a:t>
            </a:r>
          </a:p>
          <a:p>
            <a:pPr marL="514350" indent="-514350"/>
            <a:r>
              <a:rPr lang="cs-CZ" altLang="cs-CZ" sz="2400" b="1" dirty="0"/>
              <a:t> </a:t>
            </a:r>
            <a:r>
              <a:rPr lang="cs-CZ" altLang="cs-CZ" sz="2400" b="1" dirty="0" err="1"/>
              <a:t>Polizeiliche</a:t>
            </a:r>
            <a:r>
              <a:rPr lang="cs-CZ" altLang="cs-CZ" sz="2400" b="1" dirty="0"/>
              <a:t> </a:t>
            </a:r>
            <a:r>
              <a:rPr lang="cs-CZ" altLang="cs-CZ" sz="2400" b="1" dirty="0" err="1"/>
              <a:t>Protokolle</a:t>
            </a:r>
            <a:r>
              <a:rPr lang="cs-CZ" altLang="cs-CZ" sz="2400" b="1" dirty="0"/>
              <a:t>:  </a:t>
            </a:r>
            <a:r>
              <a:rPr lang="cs-CZ" altLang="cs-CZ" sz="2400" b="1" dirty="0" err="1"/>
              <a:t>Unfallbericht</a:t>
            </a:r>
            <a:r>
              <a:rPr lang="cs-CZ" altLang="cs-CZ" sz="2400" b="1" dirty="0"/>
              <a:t>…</a:t>
            </a:r>
            <a:endParaRPr lang="cs-CZ" altLang="cs-CZ" sz="2400" dirty="0"/>
          </a:p>
          <a:p>
            <a:pPr marL="514350" indent="-514350"/>
            <a:r>
              <a:rPr lang="cs-CZ" altLang="cs-CZ" sz="2400" b="1" dirty="0"/>
              <a:t> </a:t>
            </a:r>
            <a:r>
              <a:rPr lang="cs-CZ" altLang="cs-CZ" sz="2400" b="1" dirty="0" err="1"/>
              <a:t>Gerichtsverhandlungen</a:t>
            </a:r>
            <a:r>
              <a:rPr lang="cs-CZ" altLang="cs-CZ" sz="2400" b="1" dirty="0"/>
              <a:t>: </a:t>
            </a:r>
            <a:r>
              <a:rPr lang="cs-CZ" altLang="cs-CZ" sz="2400" b="1" dirty="0" err="1"/>
              <a:t>Verhör</a:t>
            </a:r>
            <a:r>
              <a:rPr lang="cs-CZ" altLang="cs-CZ" sz="2400" b="1" dirty="0"/>
              <a:t>, </a:t>
            </a:r>
            <a:r>
              <a:rPr lang="cs-CZ" altLang="cs-CZ" sz="2400" b="1" dirty="0" err="1"/>
              <a:t>Gerichtsprotokolle</a:t>
            </a:r>
            <a:r>
              <a:rPr lang="cs-CZ" altLang="cs-CZ" sz="2400" b="1" dirty="0"/>
              <a:t>,    </a:t>
            </a:r>
          </a:p>
          <a:p>
            <a:pPr marL="514350" indent="-514350"/>
            <a:r>
              <a:rPr lang="cs-CZ" altLang="cs-CZ" sz="2400" b="1" dirty="0"/>
              <a:t>  </a:t>
            </a:r>
            <a:r>
              <a:rPr lang="cs-CZ" altLang="cs-CZ" sz="2400" b="1" dirty="0" err="1"/>
              <a:t>Verteidigungsrede</a:t>
            </a:r>
            <a:r>
              <a:rPr lang="en-US" altLang="cs-CZ" sz="2400" b="1" dirty="0"/>
              <a:t>,</a:t>
            </a:r>
            <a:r>
              <a:rPr lang="cs-CZ" altLang="cs-CZ" sz="2400" b="1" dirty="0"/>
              <a:t> </a:t>
            </a:r>
            <a:r>
              <a:rPr lang="en-US" altLang="cs-CZ" sz="2400" b="1" dirty="0" err="1"/>
              <a:t>Urteil</a:t>
            </a:r>
            <a:r>
              <a:rPr lang="en-US" altLang="cs-CZ" sz="2400" b="1" dirty="0"/>
              <a:t>…</a:t>
            </a:r>
            <a:endParaRPr lang="cs-CZ" altLang="cs-CZ" sz="2400" dirty="0"/>
          </a:p>
          <a:p>
            <a:endParaRPr lang="cs-CZ" dirty="0"/>
          </a:p>
        </p:txBody>
      </p:sp>
    </p:spTree>
    <p:extLst>
      <p:ext uri="{BB962C8B-B14F-4D97-AF65-F5344CB8AC3E}">
        <p14:creationId xmlns:p14="http://schemas.microsoft.com/office/powerpoint/2010/main" val="32477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D5C25-3A82-496A-BF0F-C232CA33F425}"/>
              </a:ext>
            </a:extLst>
          </p:cNvPr>
          <p:cNvSpPr>
            <a:spLocks noGrp="1"/>
          </p:cNvSpPr>
          <p:nvPr>
            <p:ph type="title"/>
          </p:nvPr>
        </p:nvSpPr>
        <p:spPr/>
        <p:txBody>
          <a:bodyPr/>
          <a:lstStyle/>
          <a:p>
            <a:r>
              <a:rPr lang="cs-CZ" altLang="cs-CZ" sz="2800" b="1" dirty="0" err="1"/>
              <a:t>Textsorten</a:t>
            </a:r>
            <a:r>
              <a:rPr lang="cs-CZ" altLang="cs-CZ" sz="2800" b="1" dirty="0"/>
              <a:t> der </a:t>
            </a:r>
            <a:r>
              <a:rPr lang="cs-CZ" altLang="cs-CZ" sz="2800" b="1" dirty="0" err="1"/>
              <a:t>offiziellen</a:t>
            </a:r>
            <a:r>
              <a:rPr lang="cs-CZ" altLang="cs-CZ" sz="2800" b="1" dirty="0"/>
              <a:t> </a:t>
            </a:r>
            <a:r>
              <a:rPr lang="cs-CZ" altLang="cs-CZ" sz="2800" b="1" dirty="0" err="1"/>
              <a:t>institutionellen</a:t>
            </a:r>
            <a:r>
              <a:rPr lang="cs-CZ" altLang="cs-CZ" sz="2800" b="1" dirty="0"/>
              <a:t> </a:t>
            </a:r>
            <a:r>
              <a:rPr lang="cs-CZ" altLang="cs-CZ" sz="2800" b="1" dirty="0" err="1"/>
              <a:t>Kommunikation</a:t>
            </a:r>
            <a:r>
              <a:rPr lang="cs-CZ" altLang="cs-CZ" sz="2800" b="1" dirty="0"/>
              <a:t>:</a:t>
            </a:r>
            <a:br>
              <a:rPr lang="cs-CZ" altLang="cs-CZ" sz="2800" b="1" dirty="0"/>
            </a:br>
            <a:r>
              <a:rPr lang="cs-CZ" altLang="cs-CZ" sz="2800" b="1" dirty="0" err="1"/>
              <a:t>praktischer</a:t>
            </a:r>
            <a:r>
              <a:rPr lang="cs-CZ" altLang="cs-CZ" sz="2800" b="1" dirty="0"/>
              <a:t> </a:t>
            </a:r>
            <a:r>
              <a:rPr lang="cs-CZ" altLang="cs-CZ" sz="2800" b="1" dirty="0" err="1"/>
              <a:t>Fachstil</a:t>
            </a:r>
            <a:endParaRPr lang="cs-CZ" sz="2800" dirty="0"/>
          </a:p>
        </p:txBody>
      </p:sp>
      <p:sp>
        <p:nvSpPr>
          <p:cNvPr id="3" name="Zástupný obsah 2">
            <a:extLst>
              <a:ext uri="{FF2B5EF4-FFF2-40B4-BE49-F238E27FC236}">
                <a16:creationId xmlns:a16="http://schemas.microsoft.com/office/drawing/2014/main" id="{C8852AF1-B436-4630-A32E-AEC9A75D77AC}"/>
              </a:ext>
            </a:extLst>
          </p:cNvPr>
          <p:cNvSpPr>
            <a:spLocks noGrp="1"/>
          </p:cNvSpPr>
          <p:nvPr>
            <p:ph idx="1"/>
          </p:nvPr>
        </p:nvSpPr>
        <p:spPr/>
        <p:txBody>
          <a:bodyPr/>
          <a:lstStyle/>
          <a:p>
            <a:pPr eaLnBrk="1" fontAlgn="auto" hangingPunct="1">
              <a:spcAft>
                <a:spcPts val="0"/>
              </a:spcAft>
              <a:defRPr/>
            </a:pPr>
            <a:r>
              <a:rPr lang="cs-CZ" b="1" dirty="0">
                <a:solidFill>
                  <a:srgbClr val="FF0000"/>
                </a:solidFill>
              </a:rPr>
              <a:t>1. der </a:t>
            </a:r>
            <a:r>
              <a:rPr lang="cs-CZ" b="1" dirty="0" err="1">
                <a:solidFill>
                  <a:srgbClr val="FF0000"/>
                </a:solidFill>
              </a:rPr>
              <a:t>offizielle</a:t>
            </a:r>
            <a:r>
              <a:rPr lang="cs-CZ" b="1" dirty="0">
                <a:solidFill>
                  <a:srgbClr val="FF0000"/>
                </a:solidFill>
              </a:rPr>
              <a:t> </a:t>
            </a:r>
            <a:r>
              <a:rPr lang="cs-CZ" b="1" dirty="0" err="1">
                <a:solidFill>
                  <a:srgbClr val="FF0000"/>
                </a:solidFill>
              </a:rPr>
              <a:t>Brief</a:t>
            </a:r>
            <a:r>
              <a:rPr lang="cs-CZ" b="1" dirty="0">
                <a:solidFill>
                  <a:srgbClr val="FF0000"/>
                </a:solidFill>
              </a:rPr>
              <a:t>: </a:t>
            </a:r>
            <a:r>
              <a:rPr lang="cs-CZ" b="1" dirty="0" err="1"/>
              <a:t>Sammelbegriff</a:t>
            </a:r>
            <a:r>
              <a:rPr lang="cs-CZ" b="1" dirty="0"/>
              <a:t> </a:t>
            </a:r>
            <a:r>
              <a:rPr lang="cs-CZ" b="1" dirty="0" err="1"/>
              <a:t>für</a:t>
            </a:r>
            <a:r>
              <a:rPr lang="cs-CZ" b="1" dirty="0"/>
              <a:t> </a:t>
            </a:r>
            <a:r>
              <a:rPr lang="cs-CZ" b="1" dirty="0" err="1"/>
              <a:t>verschiedene</a:t>
            </a:r>
            <a:r>
              <a:rPr lang="cs-CZ" b="1" dirty="0"/>
              <a:t> </a:t>
            </a:r>
            <a:r>
              <a:rPr lang="cs-CZ" b="1" dirty="0" err="1"/>
              <a:t>Formen</a:t>
            </a:r>
            <a:r>
              <a:rPr lang="cs-CZ" b="1" dirty="0"/>
              <a:t> der </a:t>
            </a:r>
            <a:r>
              <a:rPr lang="cs-CZ" b="1" dirty="0" err="1"/>
              <a:t>Briefe</a:t>
            </a:r>
            <a:r>
              <a:rPr lang="cs-CZ" b="1" dirty="0"/>
              <a:t>: </a:t>
            </a:r>
            <a:r>
              <a:rPr lang="cs-CZ" b="1" dirty="0" err="1"/>
              <a:t>E-Mails</a:t>
            </a:r>
            <a:endParaRPr lang="cs-CZ" b="1" dirty="0"/>
          </a:p>
          <a:p>
            <a:pPr eaLnBrk="1" fontAlgn="auto" hangingPunct="1">
              <a:spcAft>
                <a:spcPts val="0"/>
              </a:spcAft>
              <a:defRPr/>
            </a:pPr>
            <a:r>
              <a:rPr lang="cs-CZ" b="1" dirty="0" err="1"/>
              <a:t>bestimmte</a:t>
            </a:r>
            <a:r>
              <a:rPr lang="cs-CZ" b="1" dirty="0"/>
              <a:t> </a:t>
            </a:r>
            <a:r>
              <a:rPr lang="cs-CZ" b="1" dirty="0" err="1"/>
              <a:t>Normen</a:t>
            </a:r>
            <a:r>
              <a:rPr lang="cs-CZ" b="1" dirty="0"/>
              <a:t> </a:t>
            </a:r>
            <a:r>
              <a:rPr lang="cs-CZ" b="1" dirty="0" err="1"/>
              <a:t>und</a:t>
            </a:r>
            <a:r>
              <a:rPr lang="cs-CZ" b="1" dirty="0"/>
              <a:t> </a:t>
            </a:r>
            <a:r>
              <a:rPr lang="cs-CZ" b="1" dirty="0" err="1"/>
              <a:t>Konventionen</a:t>
            </a:r>
            <a:r>
              <a:rPr lang="cs-CZ" b="1" dirty="0"/>
              <a:t> (</a:t>
            </a:r>
            <a:r>
              <a:rPr lang="cs-CZ" b="1" dirty="0" err="1"/>
              <a:t>Muster</a:t>
            </a:r>
            <a:r>
              <a:rPr lang="cs-CZ" b="1" dirty="0"/>
              <a:t> </a:t>
            </a:r>
            <a:r>
              <a:rPr lang="cs-CZ" b="1" dirty="0" err="1"/>
              <a:t>und</a:t>
            </a:r>
            <a:r>
              <a:rPr lang="cs-CZ" b="1" dirty="0"/>
              <a:t> </a:t>
            </a:r>
            <a:r>
              <a:rPr lang="cs-CZ" b="1" dirty="0" err="1"/>
              <a:t>Regeln</a:t>
            </a:r>
            <a:r>
              <a:rPr lang="cs-CZ" b="1" dirty="0"/>
              <a:t>)  </a:t>
            </a:r>
            <a:r>
              <a:rPr lang="cs-CZ" b="1" dirty="0" err="1"/>
              <a:t>im</a:t>
            </a:r>
            <a:r>
              <a:rPr lang="cs-CZ" b="1" dirty="0"/>
              <a:t> </a:t>
            </a:r>
            <a:r>
              <a:rPr lang="cs-CZ" b="1" dirty="0" err="1"/>
              <a:t>Unterschied</a:t>
            </a:r>
            <a:r>
              <a:rPr lang="cs-CZ" b="1" dirty="0"/>
              <a:t> </a:t>
            </a:r>
            <a:r>
              <a:rPr lang="cs-CZ" b="1" dirty="0" err="1"/>
              <a:t>zu</a:t>
            </a:r>
            <a:r>
              <a:rPr lang="cs-CZ" b="1" dirty="0"/>
              <a:t> </a:t>
            </a:r>
            <a:r>
              <a:rPr lang="cs-CZ" b="1" dirty="0" err="1"/>
              <a:t>privaten</a:t>
            </a:r>
            <a:r>
              <a:rPr lang="cs-CZ" b="1" dirty="0"/>
              <a:t> </a:t>
            </a:r>
            <a:r>
              <a:rPr lang="cs-CZ" b="1" dirty="0" err="1"/>
              <a:t>Briefen</a:t>
            </a:r>
            <a:r>
              <a:rPr lang="cs-CZ" b="1" dirty="0"/>
              <a:t> (</a:t>
            </a:r>
            <a:r>
              <a:rPr lang="cs-CZ" b="1" dirty="0" err="1"/>
              <a:t>Originalität</a:t>
            </a:r>
            <a:r>
              <a:rPr lang="cs-CZ" b="1" dirty="0"/>
              <a:t> </a:t>
            </a:r>
            <a:r>
              <a:rPr lang="cs-CZ" b="1" dirty="0" err="1"/>
              <a:t>und</a:t>
            </a:r>
            <a:r>
              <a:rPr lang="cs-CZ" b="1" dirty="0"/>
              <a:t> </a:t>
            </a:r>
            <a:r>
              <a:rPr lang="cs-CZ" b="1" dirty="0" err="1"/>
              <a:t>persönliche</a:t>
            </a:r>
            <a:r>
              <a:rPr lang="cs-CZ" b="1" dirty="0"/>
              <a:t> </a:t>
            </a:r>
            <a:r>
              <a:rPr lang="cs-CZ" b="1" dirty="0" err="1"/>
              <a:t>Gestaltung</a:t>
            </a:r>
            <a:r>
              <a:rPr lang="cs-CZ" b="1" dirty="0"/>
              <a:t>)</a:t>
            </a:r>
          </a:p>
          <a:p>
            <a:pPr eaLnBrk="1" fontAlgn="auto" hangingPunct="1">
              <a:spcAft>
                <a:spcPts val="0"/>
              </a:spcAft>
              <a:defRPr/>
            </a:pPr>
            <a:r>
              <a:rPr lang="cs-CZ" b="1" dirty="0"/>
              <a:t>von </a:t>
            </a:r>
            <a:r>
              <a:rPr lang="cs-CZ" b="1" dirty="0" err="1"/>
              <a:t>Firmen</a:t>
            </a:r>
            <a:r>
              <a:rPr lang="cs-CZ" b="1" dirty="0"/>
              <a:t>, </a:t>
            </a:r>
            <a:r>
              <a:rPr lang="cs-CZ" b="1" dirty="0" err="1"/>
              <a:t>Behörden</a:t>
            </a:r>
            <a:r>
              <a:rPr lang="cs-CZ" b="1" dirty="0"/>
              <a:t>, </a:t>
            </a:r>
            <a:r>
              <a:rPr lang="cs-CZ" b="1" dirty="0" err="1"/>
              <a:t>Institutionen</a:t>
            </a:r>
            <a:r>
              <a:rPr lang="cs-CZ" b="1" dirty="0"/>
              <a:t>, </a:t>
            </a:r>
            <a:r>
              <a:rPr lang="cs-CZ" b="1" dirty="0" err="1"/>
              <a:t>auch</a:t>
            </a:r>
            <a:r>
              <a:rPr lang="cs-CZ" b="1" dirty="0"/>
              <a:t> von </a:t>
            </a:r>
            <a:r>
              <a:rPr lang="cs-CZ" b="1" dirty="0" err="1"/>
              <a:t>privaten</a:t>
            </a:r>
            <a:r>
              <a:rPr lang="cs-CZ" b="1" dirty="0"/>
              <a:t> </a:t>
            </a:r>
            <a:r>
              <a:rPr lang="cs-CZ" b="1" dirty="0" err="1"/>
              <a:t>Personen</a:t>
            </a:r>
            <a:endParaRPr lang="cs-CZ" b="1" dirty="0"/>
          </a:p>
          <a:p>
            <a:pPr eaLnBrk="1" fontAlgn="auto" hangingPunct="1">
              <a:spcAft>
                <a:spcPts val="0"/>
              </a:spcAft>
              <a:defRPr/>
            </a:pPr>
            <a:r>
              <a:rPr lang="cs-CZ" b="1" dirty="0" err="1">
                <a:solidFill>
                  <a:srgbClr val="92D050"/>
                </a:solidFill>
              </a:rPr>
              <a:t>Bewerbungsschreiben</a:t>
            </a:r>
            <a:r>
              <a:rPr lang="cs-CZ" b="1" dirty="0">
                <a:solidFill>
                  <a:srgbClr val="92D050"/>
                </a:solidFill>
              </a:rPr>
              <a:t>, </a:t>
            </a:r>
            <a:r>
              <a:rPr lang="cs-CZ" b="1" dirty="0" err="1">
                <a:solidFill>
                  <a:srgbClr val="92D050"/>
                </a:solidFill>
              </a:rPr>
              <a:t>Empfehlungsschreiben</a:t>
            </a:r>
            <a:endParaRPr lang="cs-CZ" b="1" dirty="0">
              <a:solidFill>
                <a:srgbClr val="92D050"/>
              </a:solidFill>
            </a:endParaRPr>
          </a:p>
          <a:p>
            <a:pPr eaLnBrk="1" fontAlgn="auto" hangingPunct="1">
              <a:spcAft>
                <a:spcPts val="0"/>
              </a:spcAft>
              <a:defRPr/>
            </a:pPr>
            <a:r>
              <a:rPr lang="cs-CZ" b="1" dirty="0" err="1"/>
              <a:t>Unterschiede</a:t>
            </a:r>
            <a:r>
              <a:rPr lang="cs-CZ" b="1" dirty="0"/>
              <a:t>: </a:t>
            </a:r>
            <a:r>
              <a:rPr lang="cs-CZ" b="1" dirty="0" err="1"/>
              <a:t>deutschsprachige</a:t>
            </a:r>
            <a:r>
              <a:rPr lang="cs-CZ" b="1" dirty="0"/>
              <a:t> </a:t>
            </a:r>
            <a:r>
              <a:rPr lang="cs-CZ" b="1" dirty="0" err="1"/>
              <a:t>Länder</a:t>
            </a:r>
            <a:r>
              <a:rPr lang="cs-CZ" b="1" dirty="0"/>
              <a:t> (D, Ö: Lexik)</a:t>
            </a:r>
          </a:p>
          <a:p>
            <a:pPr eaLnBrk="1" fontAlgn="auto" hangingPunct="1">
              <a:spcAft>
                <a:spcPts val="0"/>
              </a:spcAft>
              <a:defRPr/>
            </a:pPr>
            <a:r>
              <a:rPr lang="cs-CZ" b="1" dirty="0" err="1"/>
              <a:t>Generationen</a:t>
            </a:r>
            <a:endParaRPr lang="cs-CZ" b="1" dirty="0"/>
          </a:p>
          <a:p>
            <a:endParaRPr lang="cs-CZ" dirty="0"/>
          </a:p>
        </p:txBody>
      </p:sp>
    </p:spTree>
    <p:extLst>
      <p:ext uri="{BB962C8B-B14F-4D97-AF65-F5344CB8AC3E}">
        <p14:creationId xmlns:p14="http://schemas.microsoft.com/office/powerpoint/2010/main" val="299892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ABC551-A63F-41C9-86DF-E2515BC11BA9}"/>
              </a:ext>
            </a:extLst>
          </p:cNvPr>
          <p:cNvSpPr>
            <a:spLocks noGrp="1"/>
          </p:cNvSpPr>
          <p:nvPr>
            <p:ph type="title"/>
          </p:nvPr>
        </p:nvSpPr>
        <p:spPr/>
        <p:txBody>
          <a:bodyPr/>
          <a:lstStyle/>
          <a:p>
            <a:r>
              <a:rPr lang="cs-CZ" altLang="cs-CZ" sz="2800" b="1" dirty="0" err="1"/>
              <a:t>Textsorten</a:t>
            </a:r>
            <a:r>
              <a:rPr lang="cs-CZ" altLang="cs-CZ" sz="2800" b="1" dirty="0"/>
              <a:t> der </a:t>
            </a:r>
            <a:r>
              <a:rPr lang="cs-CZ" altLang="cs-CZ" sz="2800" b="1" dirty="0" err="1"/>
              <a:t>institutionellen</a:t>
            </a:r>
            <a:r>
              <a:rPr lang="cs-CZ" altLang="cs-CZ" sz="2800" b="1" dirty="0"/>
              <a:t> </a:t>
            </a:r>
            <a:r>
              <a:rPr lang="cs-CZ" altLang="cs-CZ" sz="2800" b="1" dirty="0" err="1"/>
              <a:t>Kommunikation</a:t>
            </a:r>
            <a:r>
              <a:rPr lang="cs-CZ" altLang="cs-CZ" sz="2800" b="1" dirty="0"/>
              <a:t>:</a:t>
            </a:r>
            <a:br>
              <a:rPr lang="cs-CZ" altLang="cs-CZ" sz="2800" b="1" dirty="0"/>
            </a:br>
            <a:endParaRPr lang="cs-CZ" sz="2800" dirty="0"/>
          </a:p>
        </p:txBody>
      </p:sp>
      <p:sp>
        <p:nvSpPr>
          <p:cNvPr id="3" name="Zástupný obsah 2">
            <a:extLst>
              <a:ext uri="{FF2B5EF4-FFF2-40B4-BE49-F238E27FC236}">
                <a16:creationId xmlns:a16="http://schemas.microsoft.com/office/drawing/2014/main" id="{4BA118A2-3569-4F3D-BEEE-E235701FCE0C}"/>
              </a:ext>
            </a:extLst>
          </p:cNvPr>
          <p:cNvSpPr>
            <a:spLocks noGrp="1"/>
          </p:cNvSpPr>
          <p:nvPr>
            <p:ph idx="1"/>
          </p:nvPr>
        </p:nvSpPr>
        <p:spPr/>
        <p:txBody>
          <a:bodyPr>
            <a:normAutofit lnSpcReduction="10000"/>
          </a:bodyPr>
          <a:lstStyle/>
          <a:p>
            <a:pPr eaLnBrk="1" fontAlgn="auto" hangingPunct="1">
              <a:spcAft>
                <a:spcPts val="0"/>
              </a:spcAft>
              <a:defRPr/>
            </a:pPr>
            <a:r>
              <a:rPr lang="cs-CZ" b="1" dirty="0">
                <a:solidFill>
                  <a:srgbClr val="FF0000"/>
                </a:solidFill>
              </a:rPr>
              <a:t>2. </a:t>
            </a:r>
            <a:r>
              <a:rPr lang="cs-CZ" b="1" dirty="0" err="1">
                <a:solidFill>
                  <a:srgbClr val="FF0000"/>
                </a:solidFill>
              </a:rPr>
              <a:t>Amtliche</a:t>
            </a:r>
            <a:r>
              <a:rPr lang="cs-CZ" b="1" dirty="0">
                <a:solidFill>
                  <a:srgbClr val="FF0000"/>
                </a:solidFill>
              </a:rPr>
              <a:t> </a:t>
            </a:r>
            <a:r>
              <a:rPr lang="cs-CZ" b="1" dirty="0" err="1">
                <a:solidFill>
                  <a:srgbClr val="FF0000"/>
                </a:solidFill>
              </a:rPr>
              <a:t>Kurztexte</a:t>
            </a:r>
            <a:r>
              <a:rPr lang="cs-CZ" b="1" dirty="0"/>
              <a:t>: </a:t>
            </a:r>
            <a:r>
              <a:rPr lang="cs-CZ" b="1" dirty="0" err="1"/>
              <a:t>die</a:t>
            </a:r>
            <a:r>
              <a:rPr lang="cs-CZ" b="1" dirty="0"/>
              <a:t> </a:t>
            </a:r>
            <a:r>
              <a:rPr lang="cs-CZ" b="1" dirty="0" err="1">
                <a:solidFill>
                  <a:srgbClr val="002060"/>
                </a:solidFill>
              </a:rPr>
              <a:t>Vollmacht</a:t>
            </a:r>
            <a:r>
              <a:rPr lang="cs-CZ" b="1" dirty="0"/>
              <a:t>, </a:t>
            </a:r>
            <a:r>
              <a:rPr lang="cs-CZ" b="1" dirty="0" err="1"/>
              <a:t>die</a:t>
            </a:r>
            <a:r>
              <a:rPr lang="cs-CZ" b="1" dirty="0"/>
              <a:t> </a:t>
            </a:r>
            <a:r>
              <a:rPr lang="cs-CZ" b="1" dirty="0" err="1">
                <a:solidFill>
                  <a:srgbClr val="002060"/>
                </a:solidFill>
              </a:rPr>
              <a:t>eidesstattliche</a:t>
            </a:r>
            <a:r>
              <a:rPr lang="cs-CZ" b="1" dirty="0">
                <a:solidFill>
                  <a:srgbClr val="002060"/>
                </a:solidFill>
              </a:rPr>
              <a:t> </a:t>
            </a:r>
            <a:r>
              <a:rPr lang="cs-CZ" b="1" dirty="0" err="1">
                <a:solidFill>
                  <a:srgbClr val="002060"/>
                </a:solidFill>
              </a:rPr>
              <a:t>Erklärung</a:t>
            </a:r>
            <a:r>
              <a:rPr lang="cs-CZ" b="1" dirty="0"/>
              <a:t>,  </a:t>
            </a:r>
            <a:r>
              <a:rPr lang="cs-CZ" b="1" dirty="0" err="1"/>
              <a:t>die</a:t>
            </a:r>
            <a:r>
              <a:rPr lang="cs-CZ" b="1" dirty="0"/>
              <a:t> </a:t>
            </a:r>
            <a:r>
              <a:rPr lang="cs-CZ" b="1" dirty="0" err="1"/>
              <a:t>Beglaubigung</a:t>
            </a:r>
            <a:r>
              <a:rPr lang="cs-CZ" b="1" dirty="0"/>
              <a:t> (</a:t>
            </a:r>
            <a:r>
              <a:rPr lang="cs-CZ" b="1" dirty="0" err="1"/>
              <a:t>Justiz</a:t>
            </a:r>
            <a:r>
              <a:rPr lang="cs-CZ" b="1" dirty="0"/>
              <a:t>, </a:t>
            </a:r>
            <a:r>
              <a:rPr lang="cs-CZ" b="1" dirty="0" err="1"/>
              <a:t>Notar</a:t>
            </a:r>
            <a:r>
              <a:rPr lang="cs-CZ" b="1" dirty="0"/>
              <a:t>)</a:t>
            </a:r>
          </a:p>
          <a:p>
            <a:pPr eaLnBrk="1" fontAlgn="auto" hangingPunct="1">
              <a:spcAft>
                <a:spcPts val="0"/>
              </a:spcAft>
              <a:buFont typeface="Arial" panose="020B0604020202020204" pitchFamily="34" charset="0"/>
              <a:buNone/>
              <a:defRPr/>
            </a:pPr>
            <a:r>
              <a:rPr lang="cs-CZ" b="1" dirty="0"/>
              <a:t> </a:t>
            </a:r>
          </a:p>
          <a:p>
            <a:pPr eaLnBrk="1" fontAlgn="auto" hangingPunct="1">
              <a:spcAft>
                <a:spcPts val="0"/>
              </a:spcAft>
              <a:defRPr/>
            </a:pPr>
            <a:r>
              <a:rPr lang="cs-CZ" b="1" dirty="0">
                <a:solidFill>
                  <a:srgbClr val="FF0000"/>
                </a:solidFill>
              </a:rPr>
              <a:t>3.  </a:t>
            </a:r>
            <a:r>
              <a:rPr lang="cs-CZ" b="1" dirty="0" err="1">
                <a:solidFill>
                  <a:srgbClr val="FF0000"/>
                </a:solidFill>
              </a:rPr>
              <a:t>Anzeigentexte</a:t>
            </a:r>
            <a:r>
              <a:rPr lang="cs-CZ" b="1" dirty="0"/>
              <a:t>: </a:t>
            </a:r>
            <a:r>
              <a:rPr lang="cs-CZ" b="1" dirty="0" err="1"/>
              <a:t>Ankauf</a:t>
            </a:r>
            <a:r>
              <a:rPr lang="cs-CZ" b="1" dirty="0"/>
              <a:t> </a:t>
            </a:r>
            <a:r>
              <a:rPr lang="cs-CZ" b="1" dirty="0" err="1"/>
              <a:t>und</a:t>
            </a:r>
            <a:r>
              <a:rPr lang="cs-CZ" b="1" dirty="0"/>
              <a:t> </a:t>
            </a:r>
            <a:r>
              <a:rPr lang="cs-CZ" b="1" dirty="0" err="1"/>
              <a:t>Verkauf</a:t>
            </a:r>
            <a:r>
              <a:rPr lang="cs-CZ" b="1" dirty="0"/>
              <a:t>, </a:t>
            </a:r>
            <a:r>
              <a:rPr lang="cs-CZ" b="1" dirty="0" err="1"/>
              <a:t>Wohnungssuche</a:t>
            </a:r>
            <a:r>
              <a:rPr lang="cs-CZ" b="1" dirty="0"/>
              <a:t> </a:t>
            </a:r>
            <a:r>
              <a:rPr lang="cs-CZ" b="1" dirty="0" err="1"/>
              <a:t>und</a:t>
            </a:r>
            <a:r>
              <a:rPr lang="cs-CZ" b="1" dirty="0"/>
              <a:t> –</a:t>
            </a:r>
            <a:r>
              <a:rPr lang="cs-CZ" b="1" dirty="0" err="1"/>
              <a:t>angebot</a:t>
            </a:r>
            <a:r>
              <a:rPr lang="cs-CZ" b="1" dirty="0"/>
              <a:t>, </a:t>
            </a:r>
            <a:r>
              <a:rPr lang="cs-CZ" b="1" dirty="0" err="1"/>
              <a:t>Stellengesuch</a:t>
            </a:r>
            <a:r>
              <a:rPr lang="cs-CZ" b="1" dirty="0"/>
              <a:t>, </a:t>
            </a:r>
            <a:r>
              <a:rPr lang="cs-CZ" b="1" dirty="0" err="1"/>
              <a:t>Stellenangebot</a:t>
            </a:r>
            <a:r>
              <a:rPr lang="cs-CZ" b="1" dirty="0"/>
              <a:t> </a:t>
            </a:r>
          </a:p>
          <a:p>
            <a:pPr eaLnBrk="1" fontAlgn="auto" hangingPunct="1">
              <a:spcAft>
                <a:spcPts val="0"/>
              </a:spcAft>
              <a:defRPr/>
            </a:pPr>
            <a:r>
              <a:rPr lang="cs-CZ" b="1" dirty="0" err="1"/>
              <a:t>Immobilien</a:t>
            </a:r>
            <a:endParaRPr lang="cs-CZ" b="1" dirty="0"/>
          </a:p>
          <a:p>
            <a:pPr eaLnBrk="1" fontAlgn="auto" hangingPunct="1">
              <a:spcAft>
                <a:spcPts val="0"/>
              </a:spcAft>
              <a:defRPr/>
            </a:pPr>
            <a:r>
              <a:rPr lang="cs-CZ" b="1" dirty="0" err="1"/>
              <a:t>Kontaktanzeige</a:t>
            </a:r>
            <a:r>
              <a:rPr lang="cs-CZ" b="1" dirty="0"/>
              <a:t> (</a:t>
            </a:r>
            <a:r>
              <a:rPr lang="cs-CZ" b="1" dirty="0" err="1"/>
              <a:t>Heiratsanzeige</a:t>
            </a:r>
            <a:r>
              <a:rPr lang="cs-CZ" b="1" dirty="0"/>
              <a:t>)</a:t>
            </a:r>
          </a:p>
          <a:p>
            <a:pPr eaLnBrk="1" fontAlgn="auto" hangingPunct="1">
              <a:spcAft>
                <a:spcPts val="0"/>
              </a:spcAft>
              <a:defRPr/>
            </a:pPr>
            <a:r>
              <a:rPr lang="cs-CZ" b="1" dirty="0"/>
              <a:t>(</a:t>
            </a:r>
            <a:r>
              <a:rPr lang="cs-CZ" b="1" dirty="0" err="1"/>
              <a:t>Printmedien</a:t>
            </a:r>
            <a:r>
              <a:rPr lang="cs-CZ" b="1" dirty="0"/>
              <a:t>, Internet)                                       </a:t>
            </a:r>
          </a:p>
          <a:p>
            <a:pPr eaLnBrk="1" fontAlgn="auto" hangingPunct="1">
              <a:spcAft>
                <a:spcPts val="0"/>
              </a:spcAft>
              <a:buFont typeface="Arial" panose="020B0604020202020204" pitchFamily="34" charset="0"/>
              <a:buNone/>
              <a:defRPr/>
            </a:pPr>
            <a:r>
              <a:rPr lang="cs-CZ" b="1" dirty="0"/>
              <a:t>                   </a:t>
            </a:r>
          </a:p>
          <a:p>
            <a:pPr eaLnBrk="1" fontAlgn="auto" hangingPunct="1">
              <a:spcAft>
                <a:spcPts val="0"/>
              </a:spcAft>
              <a:defRPr/>
            </a:pPr>
            <a:r>
              <a:rPr lang="cs-CZ" b="1" dirty="0">
                <a:solidFill>
                  <a:srgbClr val="FF0000"/>
                </a:solidFill>
              </a:rPr>
              <a:t>4. </a:t>
            </a:r>
            <a:r>
              <a:rPr lang="cs-CZ" b="1" dirty="0" err="1">
                <a:solidFill>
                  <a:srgbClr val="FF0000"/>
                </a:solidFill>
              </a:rPr>
              <a:t>Soziale</a:t>
            </a:r>
            <a:r>
              <a:rPr lang="cs-CZ" b="1" dirty="0">
                <a:solidFill>
                  <a:srgbClr val="FF0000"/>
                </a:solidFill>
              </a:rPr>
              <a:t> Kontakte</a:t>
            </a:r>
            <a:r>
              <a:rPr lang="cs-CZ" b="1" dirty="0"/>
              <a:t>: </a:t>
            </a:r>
            <a:r>
              <a:rPr lang="cs-CZ" b="1" dirty="0" err="1"/>
              <a:t>Einladung</a:t>
            </a:r>
            <a:r>
              <a:rPr lang="cs-CZ" b="1" dirty="0"/>
              <a:t>, </a:t>
            </a:r>
            <a:r>
              <a:rPr lang="cs-CZ" b="1" dirty="0" err="1"/>
              <a:t>Zu</a:t>
            </a:r>
            <a:r>
              <a:rPr lang="cs-CZ" b="1" dirty="0"/>
              <a:t>- </a:t>
            </a:r>
            <a:r>
              <a:rPr lang="cs-CZ" b="1" dirty="0" err="1"/>
              <a:t>und</a:t>
            </a:r>
            <a:r>
              <a:rPr lang="cs-CZ" b="1" dirty="0"/>
              <a:t> </a:t>
            </a:r>
            <a:r>
              <a:rPr lang="cs-CZ" b="1" dirty="0" err="1"/>
              <a:t>Absage</a:t>
            </a:r>
            <a:r>
              <a:rPr lang="cs-CZ" b="1" dirty="0"/>
              <a:t>,  </a:t>
            </a:r>
            <a:r>
              <a:rPr lang="cs-CZ" b="1" dirty="0" err="1"/>
              <a:t>Glückwunsch</a:t>
            </a:r>
            <a:r>
              <a:rPr lang="cs-CZ" b="1" dirty="0"/>
              <a:t>, </a:t>
            </a:r>
            <a:r>
              <a:rPr lang="cs-CZ" b="1" dirty="0" err="1"/>
              <a:t>Beileidsschreiben</a:t>
            </a:r>
            <a:r>
              <a:rPr lang="cs-CZ" b="1" dirty="0"/>
              <a:t>, </a:t>
            </a:r>
            <a:r>
              <a:rPr lang="cs-CZ" b="1" dirty="0" err="1"/>
              <a:t>Danksagung</a:t>
            </a:r>
            <a:r>
              <a:rPr lang="cs-CZ" b="1" dirty="0"/>
              <a:t>  (</a:t>
            </a:r>
            <a:r>
              <a:rPr lang="cs-CZ" b="1" dirty="0" err="1">
                <a:solidFill>
                  <a:srgbClr val="00B050"/>
                </a:solidFill>
              </a:rPr>
              <a:t>Briefsteller</a:t>
            </a:r>
            <a:r>
              <a:rPr lang="cs-CZ" b="1" dirty="0"/>
              <a:t>)</a:t>
            </a:r>
          </a:p>
          <a:p>
            <a:endParaRPr lang="cs-CZ" dirty="0"/>
          </a:p>
        </p:txBody>
      </p:sp>
    </p:spTree>
    <p:extLst>
      <p:ext uri="{BB962C8B-B14F-4D97-AF65-F5344CB8AC3E}">
        <p14:creationId xmlns:p14="http://schemas.microsoft.com/office/powerpoint/2010/main" val="166187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C8166C-267A-4071-9B73-60140E171A2C}"/>
              </a:ext>
            </a:extLst>
          </p:cNvPr>
          <p:cNvSpPr>
            <a:spLocks noGrp="1"/>
          </p:cNvSpPr>
          <p:nvPr>
            <p:ph type="title"/>
          </p:nvPr>
        </p:nvSpPr>
        <p:spPr/>
        <p:txBody>
          <a:bodyPr/>
          <a:lstStyle/>
          <a:p>
            <a:r>
              <a:rPr lang="cs-CZ" altLang="cs-CZ" sz="4400" b="1" dirty="0" err="1"/>
              <a:t>Textsorten</a:t>
            </a:r>
            <a:r>
              <a:rPr lang="cs-CZ" altLang="cs-CZ" sz="4400" b="1" dirty="0"/>
              <a:t> der </a:t>
            </a:r>
            <a:r>
              <a:rPr lang="cs-CZ" altLang="cs-CZ" sz="4400" b="1" dirty="0" err="1"/>
              <a:t>institutionellen</a:t>
            </a:r>
            <a:r>
              <a:rPr lang="cs-CZ" altLang="cs-CZ" sz="4400" b="1" dirty="0"/>
              <a:t> </a:t>
            </a:r>
            <a:r>
              <a:rPr lang="cs-CZ" altLang="cs-CZ" sz="4400" b="1" dirty="0" err="1"/>
              <a:t>Kommunikation</a:t>
            </a:r>
            <a:r>
              <a:rPr lang="cs-CZ" altLang="cs-CZ" sz="4400" b="1" dirty="0"/>
              <a:t>:</a:t>
            </a:r>
            <a:br>
              <a:rPr lang="cs-CZ" altLang="cs-CZ" sz="4400" b="1" dirty="0"/>
            </a:br>
            <a:endParaRPr lang="cs-CZ" dirty="0"/>
          </a:p>
        </p:txBody>
      </p:sp>
      <p:sp>
        <p:nvSpPr>
          <p:cNvPr id="3" name="Zástupný obsah 2">
            <a:extLst>
              <a:ext uri="{FF2B5EF4-FFF2-40B4-BE49-F238E27FC236}">
                <a16:creationId xmlns:a16="http://schemas.microsoft.com/office/drawing/2014/main" id="{EE861156-E0C7-414F-8DE2-E994BC2F541C}"/>
              </a:ext>
            </a:extLst>
          </p:cNvPr>
          <p:cNvSpPr>
            <a:spLocks noGrp="1"/>
          </p:cNvSpPr>
          <p:nvPr>
            <p:ph idx="1"/>
          </p:nvPr>
        </p:nvSpPr>
        <p:spPr/>
        <p:txBody>
          <a:bodyPr>
            <a:normAutofit fontScale="92500" lnSpcReduction="20000"/>
          </a:bodyPr>
          <a:lstStyle/>
          <a:p>
            <a:pPr>
              <a:lnSpc>
                <a:spcPct val="80000"/>
              </a:lnSpc>
            </a:pPr>
            <a:r>
              <a:rPr lang="cs-CZ" altLang="cs-CZ" b="1" dirty="0">
                <a:solidFill>
                  <a:srgbClr val="FF0000"/>
                </a:solidFill>
              </a:rPr>
              <a:t>6. </a:t>
            </a:r>
            <a:r>
              <a:rPr lang="cs-CZ" altLang="cs-CZ" b="1" dirty="0" err="1">
                <a:solidFill>
                  <a:srgbClr val="FF0000"/>
                </a:solidFill>
              </a:rPr>
              <a:t>Geschäftskorrespondenz</a:t>
            </a:r>
            <a:r>
              <a:rPr lang="cs-CZ" altLang="cs-CZ" b="1" dirty="0">
                <a:solidFill>
                  <a:srgbClr val="FF0000"/>
                </a:solidFill>
              </a:rPr>
              <a:t> </a:t>
            </a:r>
            <a:r>
              <a:rPr lang="cs-CZ" altLang="cs-CZ" b="1" dirty="0"/>
              <a:t>(</a:t>
            </a:r>
            <a:r>
              <a:rPr lang="cs-CZ" altLang="cs-CZ" b="1" dirty="0" err="1"/>
              <a:t>Handlungskorrespondenz</a:t>
            </a:r>
            <a:r>
              <a:rPr lang="cs-CZ" altLang="cs-CZ" b="1" dirty="0"/>
              <a:t>) :  </a:t>
            </a:r>
          </a:p>
          <a:p>
            <a:pPr>
              <a:lnSpc>
                <a:spcPct val="80000"/>
              </a:lnSpc>
            </a:pPr>
            <a:r>
              <a:rPr lang="cs-CZ" altLang="cs-CZ" b="1" dirty="0" err="1"/>
              <a:t>die</a:t>
            </a:r>
            <a:r>
              <a:rPr lang="cs-CZ" altLang="cs-CZ" b="1" dirty="0"/>
              <a:t> </a:t>
            </a:r>
            <a:r>
              <a:rPr lang="cs-CZ" altLang="cs-CZ" b="1" dirty="0" err="1"/>
              <a:t>Anfrage</a:t>
            </a:r>
            <a:r>
              <a:rPr lang="cs-CZ" altLang="cs-CZ" b="1" dirty="0"/>
              <a:t>, </a:t>
            </a:r>
            <a:r>
              <a:rPr lang="cs-CZ" altLang="cs-CZ" b="1" dirty="0" err="1"/>
              <a:t>das</a:t>
            </a:r>
            <a:r>
              <a:rPr lang="cs-CZ" altLang="cs-CZ" b="1" dirty="0"/>
              <a:t> </a:t>
            </a:r>
            <a:r>
              <a:rPr lang="cs-CZ" altLang="cs-CZ" b="1" dirty="0" err="1"/>
              <a:t>Angebot</a:t>
            </a:r>
            <a:r>
              <a:rPr lang="cs-CZ" altLang="cs-CZ" b="1" dirty="0"/>
              <a:t>, </a:t>
            </a:r>
            <a:r>
              <a:rPr lang="cs-CZ" altLang="cs-CZ" b="1" dirty="0" err="1"/>
              <a:t>die</a:t>
            </a:r>
            <a:r>
              <a:rPr lang="cs-CZ" altLang="cs-CZ" b="1" dirty="0"/>
              <a:t> </a:t>
            </a:r>
            <a:r>
              <a:rPr lang="cs-CZ" altLang="cs-CZ" b="1" dirty="0" err="1"/>
              <a:t>Reklamation</a:t>
            </a:r>
            <a:r>
              <a:rPr lang="cs-CZ" altLang="cs-CZ" b="1" dirty="0"/>
              <a:t>, </a:t>
            </a:r>
            <a:r>
              <a:rPr lang="cs-CZ" altLang="cs-CZ" b="1" dirty="0" err="1"/>
              <a:t>Garantie</a:t>
            </a:r>
            <a:r>
              <a:rPr lang="cs-CZ" altLang="cs-CZ" b="1" dirty="0"/>
              <a:t>, </a:t>
            </a:r>
            <a:r>
              <a:rPr lang="cs-CZ" altLang="cs-CZ" b="1" dirty="0" err="1"/>
              <a:t>Mahnung</a:t>
            </a:r>
            <a:r>
              <a:rPr lang="cs-CZ" altLang="cs-CZ" b="1" dirty="0"/>
              <a:t> </a:t>
            </a:r>
            <a:r>
              <a:rPr lang="cs-CZ" altLang="cs-CZ" b="1" dirty="0" err="1"/>
              <a:t>usw</a:t>
            </a:r>
            <a:r>
              <a:rPr lang="cs-CZ" altLang="cs-CZ" b="1" dirty="0"/>
              <a:t>.:   </a:t>
            </a:r>
          </a:p>
          <a:p>
            <a:pPr>
              <a:lnSpc>
                <a:spcPct val="80000"/>
              </a:lnSpc>
              <a:buNone/>
            </a:pPr>
            <a:r>
              <a:rPr lang="cs-CZ" altLang="cs-CZ" b="1" dirty="0"/>
              <a:t>                                                   </a:t>
            </a:r>
          </a:p>
          <a:p>
            <a:pPr>
              <a:lnSpc>
                <a:spcPct val="80000"/>
              </a:lnSpc>
            </a:pPr>
            <a:r>
              <a:rPr lang="cs-CZ" altLang="cs-CZ" b="1" dirty="0">
                <a:solidFill>
                  <a:srgbClr val="00B050"/>
                </a:solidFill>
              </a:rPr>
              <a:t>Rudolf </a:t>
            </a:r>
            <a:r>
              <a:rPr lang="cs-CZ" altLang="cs-CZ" b="1" dirty="0" err="1">
                <a:solidFill>
                  <a:srgbClr val="00B050"/>
                </a:solidFill>
              </a:rPr>
              <a:t>Sachs</a:t>
            </a:r>
            <a:r>
              <a:rPr lang="cs-CZ" altLang="cs-CZ" b="1" dirty="0">
                <a:solidFill>
                  <a:srgbClr val="00B050"/>
                </a:solidFill>
              </a:rPr>
              <a:t>: Německá obchodní korespondence</a:t>
            </a:r>
          </a:p>
          <a:p>
            <a:pPr>
              <a:lnSpc>
                <a:spcPct val="80000"/>
              </a:lnSpc>
              <a:buNone/>
            </a:pPr>
            <a:endParaRPr lang="cs-CZ" altLang="cs-CZ" b="1" dirty="0"/>
          </a:p>
          <a:p>
            <a:pPr>
              <a:lnSpc>
                <a:spcPct val="80000"/>
              </a:lnSpc>
            </a:pPr>
            <a:r>
              <a:rPr lang="cs-CZ" altLang="cs-CZ" b="1" dirty="0">
                <a:solidFill>
                  <a:srgbClr val="FF0000"/>
                </a:solidFill>
              </a:rPr>
              <a:t>7. </a:t>
            </a:r>
            <a:r>
              <a:rPr lang="cs-CZ" altLang="cs-CZ" b="1" dirty="0" err="1">
                <a:solidFill>
                  <a:srgbClr val="FF0000"/>
                </a:solidFill>
              </a:rPr>
              <a:t>Berichte</a:t>
            </a:r>
            <a:r>
              <a:rPr lang="cs-CZ" altLang="cs-CZ" b="1" dirty="0"/>
              <a:t>: </a:t>
            </a:r>
            <a:r>
              <a:rPr lang="cs-CZ" altLang="cs-CZ" b="1" dirty="0" err="1"/>
              <a:t>das</a:t>
            </a:r>
            <a:r>
              <a:rPr lang="cs-CZ" altLang="cs-CZ" b="1" dirty="0"/>
              <a:t> </a:t>
            </a:r>
            <a:r>
              <a:rPr lang="cs-CZ" altLang="cs-CZ" b="1" dirty="0" err="1"/>
              <a:t>Verlaufsprotokoll</a:t>
            </a:r>
            <a:r>
              <a:rPr lang="cs-CZ" altLang="cs-CZ" b="1" dirty="0"/>
              <a:t>, </a:t>
            </a:r>
            <a:r>
              <a:rPr lang="cs-CZ" altLang="cs-CZ" b="1" dirty="0" err="1"/>
              <a:t>das</a:t>
            </a:r>
            <a:r>
              <a:rPr lang="cs-CZ" altLang="cs-CZ" b="1" dirty="0"/>
              <a:t> </a:t>
            </a:r>
            <a:r>
              <a:rPr lang="cs-CZ" altLang="cs-CZ" b="1" dirty="0" err="1"/>
              <a:t>Ergebis</a:t>
            </a:r>
            <a:r>
              <a:rPr lang="cs-CZ" altLang="cs-CZ" b="1" dirty="0"/>
              <a:t>- </a:t>
            </a:r>
            <a:r>
              <a:rPr lang="cs-CZ" altLang="cs-CZ" b="1" dirty="0" err="1"/>
              <a:t>bzw</a:t>
            </a:r>
            <a:r>
              <a:rPr lang="cs-CZ" altLang="cs-CZ" b="1" dirty="0"/>
              <a:t>. </a:t>
            </a:r>
          </a:p>
          <a:p>
            <a:pPr>
              <a:lnSpc>
                <a:spcPct val="80000"/>
              </a:lnSpc>
              <a:buNone/>
            </a:pPr>
            <a:r>
              <a:rPr lang="cs-CZ" altLang="cs-CZ" b="1" dirty="0"/>
              <a:t>	                 </a:t>
            </a:r>
            <a:r>
              <a:rPr lang="cs-CZ" altLang="cs-CZ" b="1" dirty="0" err="1"/>
              <a:t>Festlegungsprotokoll</a:t>
            </a:r>
            <a:r>
              <a:rPr lang="cs-CZ" altLang="cs-CZ" b="1" dirty="0"/>
              <a:t>, der </a:t>
            </a:r>
            <a:r>
              <a:rPr lang="cs-CZ" altLang="cs-CZ" b="1" dirty="0" err="1"/>
              <a:t>Unfallbericht</a:t>
            </a:r>
            <a:endParaRPr lang="cs-CZ" altLang="cs-CZ" b="1" dirty="0"/>
          </a:p>
          <a:p>
            <a:pPr>
              <a:lnSpc>
                <a:spcPct val="80000"/>
              </a:lnSpc>
              <a:buNone/>
            </a:pPr>
            <a:r>
              <a:rPr lang="cs-CZ" altLang="cs-CZ" b="1" dirty="0"/>
              <a:t>                         (</a:t>
            </a:r>
            <a:r>
              <a:rPr lang="cs-CZ" altLang="cs-CZ" b="1" dirty="0" err="1"/>
              <a:t>Wirtschaft</a:t>
            </a:r>
            <a:r>
              <a:rPr lang="cs-CZ" altLang="cs-CZ" b="1" dirty="0"/>
              <a:t>,  </a:t>
            </a:r>
            <a:r>
              <a:rPr lang="cs-CZ" altLang="cs-CZ" b="1" dirty="0" err="1"/>
              <a:t>Justiz</a:t>
            </a:r>
            <a:r>
              <a:rPr lang="cs-CZ" altLang="cs-CZ" b="1" dirty="0"/>
              <a:t>)</a:t>
            </a:r>
          </a:p>
          <a:p>
            <a:pPr>
              <a:lnSpc>
                <a:spcPct val="80000"/>
              </a:lnSpc>
              <a:buNone/>
            </a:pPr>
            <a:r>
              <a:rPr lang="cs-CZ" altLang="cs-CZ" b="1" dirty="0"/>
              <a:t> </a:t>
            </a:r>
          </a:p>
          <a:p>
            <a:pPr>
              <a:lnSpc>
                <a:spcPct val="80000"/>
              </a:lnSpc>
            </a:pPr>
            <a:r>
              <a:rPr lang="cs-CZ" altLang="cs-CZ" b="1" dirty="0">
                <a:solidFill>
                  <a:srgbClr val="FF0000"/>
                </a:solidFill>
              </a:rPr>
              <a:t>8. </a:t>
            </a:r>
            <a:r>
              <a:rPr lang="cs-CZ" altLang="cs-CZ" b="1" dirty="0" err="1">
                <a:solidFill>
                  <a:srgbClr val="FF0000"/>
                </a:solidFill>
              </a:rPr>
              <a:t>Wissenschaftliches</a:t>
            </a:r>
            <a:r>
              <a:rPr lang="cs-CZ" altLang="cs-CZ" b="1" dirty="0">
                <a:solidFill>
                  <a:srgbClr val="FF0000"/>
                </a:solidFill>
              </a:rPr>
              <a:t> </a:t>
            </a:r>
            <a:r>
              <a:rPr lang="cs-CZ" altLang="cs-CZ" b="1" dirty="0" err="1">
                <a:solidFill>
                  <a:srgbClr val="FF0000"/>
                </a:solidFill>
              </a:rPr>
              <a:t>Leben</a:t>
            </a:r>
            <a:r>
              <a:rPr lang="cs-CZ" altLang="cs-CZ" b="1" dirty="0"/>
              <a:t>: </a:t>
            </a:r>
            <a:r>
              <a:rPr lang="cs-CZ" altLang="cs-CZ" b="1" dirty="0" err="1"/>
              <a:t>die</a:t>
            </a:r>
            <a:r>
              <a:rPr lang="cs-CZ" altLang="cs-CZ" b="1" dirty="0"/>
              <a:t> </a:t>
            </a:r>
            <a:r>
              <a:rPr lang="cs-CZ" altLang="cs-CZ" b="1" dirty="0" err="1"/>
              <a:t>Projektkonzeption</a:t>
            </a:r>
            <a:r>
              <a:rPr lang="cs-CZ" altLang="cs-CZ" b="1" dirty="0"/>
              <a:t>, </a:t>
            </a:r>
            <a:r>
              <a:rPr lang="cs-CZ" altLang="cs-CZ" b="1" dirty="0" err="1"/>
              <a:t>die</a:t>
            </a:r>
            <a:r>
              <a:rPr lang="cs-CZ" altLang="cs-CZ" b="1" dirty="0"/>
              <a:t> </a:t>
            </a:r>
          </a:p>
          <a:p>
            <a:pPr>
              <a:lnSpc>
                <a:spcPct val="80000"/>
              </a:lnSpc>
              <a:buNone/>
            </a:pPr>
            <a:r>
              <a:rPr lang="cs-CZ" altLang="cs-CZ" b="1" dirty="0"/>
              <a:t>                     </a:t>
            </a:r>
            <a:r>
              <a:rPr lang="cs-CZ" altLang="cs-CZ" b="1" dirty="0" err="1"/>
              <a:t>Konferenzankündigung</a:t>
            </a:r>
            <a:r>
              <a:rPr lang="cs-CZ" altLang="cs-CZ" b="1" dirty="0"/>
              <a:t> (Call </a:t>
            </a:r>
            <a:r>
              <a:rPr lang="cs-CZ" altLang="cs-CZ" b="1" dirty="0" err="1"/>
              <a:t>for</a:t>
            </a:r>
            <a:r>
              <a:rPr lang="cs-CZ" altLang="cs-CZ" b="1" dirty="0"/>
              <a:t> </a:t>
            </a:r>
            <a:r>
              <a:rPr lang="cs-CZ" altLang="cs-CZ" b="1" dirty="0" err="1"/>
              <a:t>Papers</a:t>
            </a:r>
            <a:r>
              <a:rPr lang="de-DE" altLang="cs-CZ" b="1" dirty="0"/>
              <a:t>, </a:t>
            </a:r>
            <a:r>
              <a:rPr lang="de-DE" altLang="cs-CZ" b="1" dirty="0" err="1"/>
              <a:t>Participation</a:t>
            </a:r>
            <a:r>
              <a:rPr lang="cs-CZ" altLang="cs-CZ" b="1" dirty="0"/>
              <a:t>), </a:t>
            </a:r>
            <a:endParaRPr lang="de-DE" altLang="cs-CZ" b="1" dirty="0"/>
          </a:p>
          <a:p>
            <a:pPr>
              <a:lnSpc>
                <a:spcPct val="80000"/>
              </a:lnSpc>
              <a:buNone/>
            </a:pPr>
            <a:r>
              <a:rPr lang="de-DE" altLang="cs-CZ" b="1" dirty="0"/>
              <a:t>                     </a:t>
            </a:r>
            <a:r>
              <a:rPr lang="cs-CZ" altLang="cs-CZ" b="1" dirty="0"/>
              <a:t>der Abstrakt,  der </a:t>
            </a:r>
            <a:r>
              <a:rPr lang="cs-CZ" altLang="cs-CZ" b="1" dirty="0" err="1"/>
              <a:t>Konferenzbericht</a:t>
            </a:r>
            <a:r>
              <a:rPr lang="cs-CZ" altLang="cs-CZ" b="1" dirty="0"/>
              <a:t>, </a:t>
            </a:r>
            <a:r>
              <a:rPr lang="cs-CZ" altLang="cs-CZ" b="1" dirty="0" err="1"/>
              <a:t>die</a:t>
            </a:r>
            <a:r>
              <a:rPr lang="cs-CZ" altLang="cs-CZ" b="1" dirty="0"/>
              <a:t> </a:t>
            </a:r>
            <a:r>
              <a:rPr lang="cs-CZ" altLang="cs-CZ" b="1" dirty="0" err="1"/>
              <a:t>Rezension</a:t>
            </a:r>
            <a:r>
              <a:rPr lang="cs-CZ" altLang="cs-CZ" b="1" dirty="0"/>
              <a:t> </a:t>
            </a:r>
            <a:r>
              <a:rPr lang="de-DE" altLang="cs-CZ" b="1" dirty="0"/>
              <a:t>              </a:t>
            </a:r>
          </a:p>
          <a:p>
            <a:pPr>
              <a:lnSpc>
                <a:spcPct val="80000"/>
              </a:lnSpc>
              <a:buNone/>
            </a:pPr>
            <a:r>
              <a:rPr lang="de-DE" altLang="cs-CZ" b="1" dirty="0"/>
              <a:t>                     </a:t>
            </a:r>
            <a:r>
              <a:rPr lang="cs-CZ" altLang="cs-CZ" b="1" dirty="0"/>
              <a:t>(</a:t>
            </a:r>
            <a:r>
              <a:rPr lang="cs-CZ" altLang="cs-CZ" b="1" dirty="0" err="1"/>
              <a:t>Wissenschaft</a:t>
            </a:r>
            <a:r>
              <a:rPr lang="cs-CZ" altLang="cs-CZ" b="1" dirty="0"/>
              <a:t>, Fach-)</a:t>
            </a:r>
            <a:r>
              <a:rPr lang="en-US" altLang="cs-CZ" b="1" dirty="0"/>
              <a:t>, </a:t>
            </a:r>
            <a:r>
              <a:rPr lang="en-US" altLang="cs-CZ" b="1" dirty="0" err="1"/>
              <a:t>Antrag</a:t>
            </a:r>
            <a:r>
              <a:rPr lang="cs-CZ" altLang="cs-CZ" b="1" dirty="0"/>
              <a:t>, </a:t>
            </a:r>
            <a:r>
              <a:rPr lang="cs-CZ" altLang="cs-CZ" b="1" dirty="0" err="1"/>
              <a:t>Bewerbung</a:t>
            </a:r>
            <a:r>
              <a:rPr lang="cs-CZ" altLang="cs-CZ" b="1" dirty="0"/>
              <a:t> um… </a:t>
            </a:r>
            <a:endParaRPr lang="de-DE" altLang="cs-CZ" b="1" dirty="0"/>
          </a:p>
          <a:p>
            <a:pPr>
              <a:lnSpc>
                <a:spcPct val="80000"/>
              </a:lnSpc>
              <a:buNone/>
            </a:pPr>
            <a:r>
              <a:rPr lang="de-DE" altLang="cs-CZ" b="1" dirty="0"/>
              <a:t>                     </a:t>
            </a:r>
            <a:r>
              <a:rPr lang="cs-CZ" altLang="cs-CZ" b="1" dirty="0" err="1"/>
              <a:t>Empfehlungsschreiben</a:t>
            </a:r>
            <a:endParaRPr lang="cs-CZ" altLang="cs-CZ" b="1" dirty="0"/>
          </a:p>
          <a:p>
            <a:endParaRPr lang="cs-CZ" dirty="0"/>
          </a:p>
        </p:txBody>
      </p:sp>
    </p:spTree>
    <p:extLst>
      <p:ext uri="{BB962C8B-B14F-4D97-AF65-F5344CB8AC3E}">
        <p14:creationId xmlns:p14="http://schemas.microsoft.com/office/powerpoint/2010/main" val="418982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fade">
                                      <p:cBhvr>
                                        <p:cTn id="6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CC36AE-D0F0-49EB-B3F5-B5EBAB1EA102}"/>
              </a:ext>
            </a:extLst>
          </p:cNvPr>
          <p:cNvSpPr>
            <a:spLocks noGrp="1"/>
          </p:cNvSpPr>
          <p:nvPr>
            <p:ph type="title"/>
          </p:nvPr>
        </p:nvSpPr>
        <p:spPr/>
        <p:txBody>
          <a:bodyPr/>
          <a:lstStyle/>
          <a:p>
            <a:r>
              <a:rPr lang="de-DE" altLang="cs-CZ" b="1" dirty="0">
                <a:solidFill>
                  <a:srgbClr val="FF0000"/>
                </a:solidFill>
              </a:rPr>
              <a:t>Stilistik und </a:t>
            </a:r>
            <a:r>
              <a:rPr lang="cs-CZ" altLang="cs-CZ" b="1" dirty="0" err="1">
                <a:solidFill>
                  <a:srgbClr val="FF0000"/>
                </a:solidFill>
              </a:rPr>
              <a:t>Stil</a:t>
            </a:r>
            <a:endParaRPr lang="cs-CZ" dirty="0"/>
          </a:p>
        </p:txBody>
      </p:sp>
      <p:sp>
        <p:nvSpPr>
          <p:cNvPr id="3" name="Zástupný obsah 2">
            <a:extLst>
              <a:ext uri="{FF2B5EF4-FFF2-40B4-BE49-F238E27FC236}">
                <a16:creationId xmlns:a16="http://schemas.microsoft.com/office/drawing/2014/main" id="{0E18B068-838D-4124-8714-01EF6CFAD022}"/>
              </a:ext>
            </a:extLst>
          </p:cNvPr>
          <p:cNvSpPr>
            <a:spLocks noGrp="1"/>
          </p:cNvSpPr>
          <p:nvPr>
            <p:ph idx="1"/>
          </p:nvPr>
        </p:nvSpPr>
        <p:spPr/>
        <p:txBody>
          <a:bodyPr>
            <a:normAutofit fontScale="77500" lnSpcReduction="20000"/>
          </a:bodyPr>
          <a:lstStyle/>
          <a:p>
            <a:r>
              <a:rPr lang="de-DE" b="1" dirty="0"/>
              <a:t>Stilistik – </a:t>
            </a:r>
          </a:p>
          <a:p>
            <a:r>
              <a:rPr lang="de-DE" b="1" dirty="0"/>
              <a:t>linguistische Teildisziplin, die sich dem Stil des Textes widmet</a:t>
            </a:r>
          </a:p>
          <a:p>
            <a:pPr>
              <a:lnSpc>
                <a:spcPct val="80000"/>
              </a:lnSpc>
              <a:defRPr/>
            </a:pPr>
            <a:r>
              <a:rPr lang="cs-CZ" altLang="cs-CZ" sz="2000" b="1" dirty="0" err="1">
                <a:solidFill>
                  <a:srgbClr val="FF0000"/>
                </a:solidFill>
              </a:rPr>
              <a:t>Stil</a:t>
            </a:r>
            <a:r>
              <a:rPr lang="cs-CZ" altLang="cs-CZ" sz="2000" b="1" dirty="0"/>
              <a:t> – </a:t>
            </a:r>
            <a:r>
              <a:rPr lang="cs-CZ" altLang="cs-CZ" sz="2000" b="1" dirty="0" err="1"/>
              <a:t>allgemein</a:t>
            </a:r>
            <a:r>
              <a:rPr lang="cs-CZ" altLang="cs-CZ" sz="2000" b="1" dirty="0"/>
              <a:t>: „</a:t>
            </a:r>
            <a:r>
              <a:rPr lang="cs-CZ" altLang="cs-CZ" sz="2000" b="1" i="1" dirty="0"/>
              <a:t>Der </a:t>
            </a:r>
            <a:r>
              <a:rPr lang="cs-CZ" altLang="cs-CZ" sz="2000" b="1" i="1" dirty="0" err="1"/>
              <a:t>hat</a:t>
            </a:r>
            <a:r>
              <a:rPr lang="cs-CZ" altLang="cs-CZ" sz="2000" b="1" i="1" dirty="0"/>
              <a:t> </a:t>
            </a:r>
            <a:r>
              <a:rPr lang="cs-CZ" altLang="cs-CZ" sz="2000" b="1" i="1" dirty="0" err="1"/>
              <a:t>Stil</a:t>
            </a:r>
            <a:r>
              <a:rPr lang="cs-CZ" altLang="cs-CZ" sz="2000" b="1" i="1" dirty="0"/>
              <a:t>...“ </a:t>
            </a:r>
            <a:r>
              <a:rPr lang="cs-CZ" altLang="cs-CZ" sz="2000" b="1" dirty="0"/>
              <a:t>– „</a:t>
            </a:r>
            <a:r>
              <a:rPr lang="cs-CZ" altLang="cs-CZ" sz="2000" b="1" i="1" dirty="0" err="1"/>
              <a:t>Das</a:t>
            </a:r>
            <a:r>
              <a:rPr lang="cs-CZ" altLang="cs-CZ" sz="2000" b="1" i="1" dirty="0"/>
              <a:t> </a:t>
            </a:r>
            <a:r>
              <a:rPr lang="cs-CZ" altLang="cs-CZ" sz="2000" b="1" i="1" dirty="0" err="1"/>
              <a:t>hat</a:t>
            </a:r>
            <a:r>
              <a:rPr lang="cs-CZ" altLang="cs-CZ" sz="2000" b="1" i="1" dirty="0"/>
              <a:t> </a:t>
            </a:r>
            <a:r>
              <a:rPr lang="cs-CZ" altLang="cs-CZ" sz="2000" b="1" i="1" dirty="0" err="1"/>
              <a:t>keinen</a:t>
            </a:r>
            <a:r>
              <a:rPr lang="cs-CZ" altLang="cs-CZ" sz="2000" b="1" i="1" dirty="0"/>
              <a:t> </a:t>
            </a:r>
            <a:r>
              <a:rPr lang="cs-CZ" altLang="cs-CZ" sz="2000" b="1" i="1" dirty="0" err="1"/>
              <a:t>Stil</a:t>
            </a:r>
            <a:r>
              <a:rPr lang="cs-CZ" altLang="cs-CZ" sz="2000" b="1" dirty="0"/>
              <a:t>“</a:t>
            </a:r>
            <a:r>
              <a:rPr lang="de-DE" altLang="cs-CZ" sz="2000" b="1" dirty="0"/>
              <a:t> : </a:t>
            </a:r>
            <a:r>
              <a:rPr lang="cs-CZ" altLang="cs-CZ" sz="2000" b="1" dirty="0"/>
              <a:t>Art </a:t>
            </a:r>
            <a:r>
              <a:rPr lang="cs-CZ" altLang="cs-CZ" sz="2000" b="1" dirty="0" err="1"/>
              <a:t>und</a:t>
            </a:r>
            <a:r>
              <a:rPr lang="cs-CZ" altLang="cs-CZ" sz="2000" b="1" dirty="0"/>
              <a:t> Weise der </a:t>
            </a:r>
            <a:endParaRPr lang="de-DE" altLang="cs-CZ" sz="2000" b="1" dirty="0"/>
          </a:p>
          <a:p>
            <a:pPr marL="0" indent="0">
              <a:lnSpc>
                <a:spcPct val="80000"/>
              </a:lnSpc>
              <a:buNone/>
              <a:defRPr/>
            </a:pPr>
            <a:r>
              <a:rPr lang="de-DE" altLang="cs-CZ" sz="2000" b="1" dirty="0"/>
              <a:t>      </a:t>
            </a:r>
            <a:r>
              <a:rPr lang="cs-CZ" altLang="cs-CZ" sz="2000" b="1" dirty="0" err="1"/>
              <a:t>Gestaltung</a:t>
            </a:r>
            <a:r>
              <a:rPr lang="cs-CZ" altLang="cs-CZ" sz="2000" b="1" dirty="0"/>
              <a:t>, der </a:t>
            </a:r>
            <a:r>
              <a:rPr lang="cs-CZ" altLang="cs-CZ" sz="2000" b="1" dirty="0" err="1"/>
              <a:t>Äußerung</a:t>
            </a:r>
            <a:endParaRPr lang="cs-CZ" altLang="cs-CZ" sz="2000" b="1" dirty="0"/>
          </a:p>
          <a:p>
            <a:pPr marL="609600" indent="-609600">
              <a:lnSpc>
                <a:spcPct val="80000"/>
              </a:lnSpc>
              <a:buFontTx/>
              <a:buNone/>
              <a:defRPr/>
            </a:pPr>
            <a:endParaRPr lang="cs-CZ" altLang="cs-CZ" sz="2000" b="1" dirty="0"/>
          </a:p>
          <a:p>
            <a:pPr>
              <a:lnSpc>
                <a:spcPct val="80000"/>
              </a:lnSpc>
              <a:defRPr/>
            </a:pPr>
            <a:r>
              <a:rPr lang="cs-CZ" altLang="cs-CZ" sz="2000" b="1" dirty="0" err="1"/>
              <a:t>die</a:t>
            </a:r>
            <a:r>
              <a:rPr lang="cs-CZ" altLang="cs-CZ" sz="2000" b="1" dirty="0"/>
              <a:t> </a:t>
            </a:r>
            <a:r>
              <a:rPr lang="cs-CZ" altLang="cs-CZ" sz="2000" b="1" dirty="0" err="1"/>
              <a:t>Ausdrucksweise</a:t>
            </a:r>
            <a:r>
              <a:rPr lang="cs-CZ" altLang="cs-CZ" sz="2000" b="1" dirty="0"/>
              <a:t> - S</a:t>
            </a:r>
            <a:r>
              <a:rPr lang="de-DE" altLang="cs-CZ" sz="2000" b="1" dirty="0"/>
              <a:t>ä</a:t>
            </a:r>
            <a:r>
              <a:rPr lang="cs-CZ" altLang="cs-CZ" sz="2000" b="1" dirty="0" err="1"/>
              <a:t>nger</a:t>
            </a:r>
            <a:r>
              <a:rPr lang="cs-CZ" altLang="cs-CZ" sz="2000" b="1" dirty="0"/>
              <a:t> XY - </a:t>
            </a:r>
            <a:r>
              <a:rPr lang="cs-CZ" altLang="cs-CZ" sz="2000" b="1" dirty="0" err="1"/>
              <a:t>Kleider</a:t>
            </a:r>
            <a:r>
              <a:rPr lang="cs-CZ" altLang="cs-CZ" sz="2000" b="1" dirty="0"/>
              <a:t>, </a:t>
            </a:r>
            <a:r>
              <a:rPr lang="cs-CZ" altLang="cs-CZ" sz="2000" b="1" dirty="0" err="1"/>
              <a:t>Stimme</a:t>
            </a:r>
            <a:r>
              <a:rPr lang="cs-CZ" altLang="cs-CZ" sz="2000" b="1" dirty="0"/>
              <a:t>,</a:t>
            </a:r>
            <a:r>
              <a:rPr lang="de-DE" altLang="cs-CZ" sz="2000" b="1" dirty="0"/>
              <a:t>  </a:t>
            </a:r>
          </a:p>
          <a:p>
            <a:pPr marL="609600" indent="-609600">
              <a:lnSpc>
                <a:spcPct val="80000"/>
              </a:lnSpc>
              <a:buFontTx/>
              <a:buNone/>
              <a:defRPr/>
            </a:pPr>
            <a:r>
              <a:rPr lang="cs-CZ" altLang="cs-CZ" sz="2000" b="1" dirty="0"/>
              <a:t>        </a:t>
            </a:r>
            <a:r>
              <a:rPr lang="de-DE" altLang="cs-CZ" sz="2000" b="1" dirty="0"/>
              <a:t>          </a:t>
            </a:r>
            <a:r>
              <a:rPr lang="cs-CZ" altLang="cs-CZ" sz="2000" b="1" dirty="0" err="1"/>
              <a:t>Lieder</a:t>
            </a:r>
            <a:r>
              <a:rPr lang="cs-CZ" altLang="cs-CZ" sz="2000" b="1" dirty="0"/>
              <a:t> - </a:t>
            </a:r>
            <a:r>
              <a:rPr lang="cs-CZ" altLang="cs-CZ" sz="2000" b="1" dirty="0" err="1"/>
              <a:t>originell</a:t>
            </a:r>
            <a:r>
              <a:rPr lang="cs-CZ" altLang="cs-CZ" sz="2000" b="1" dirty="0"/>
              <a:t>, </a:t>
            </a:r>
            <a:r>
              <a:rPr lang="cs-CZ" altLang="cs-CZ" sz="2000" b="1" dirty="0" err="1"/>
              <a:t>erhaben</a:t>
            </a:r>
            <a:r>
              <a:rPr lang="cs-CZ" altLang="cs-CZ" sz="2000" b="1" dirty="0"/>
              <a:t>, </a:t>
            </a:r>
            <a:r>
              <a:rPr lang="cs-CZ" altLang="cs-CZ" sz="2000" b="1" dirty="0" err="1"/>
              <a:t>vu</a:t>
            </a:r>
            <a:r>
              <a:rPr lang="de-DE" altLang="cs-CZ" sz="2000" b="1" dirty="0" err="1"/>
              <a:t>lgär</a:t>
            </a:r>
            <a:r>
              <a:rPr lang="de-DE" altLang="cs-CZ" sz="2000" b="1" dirty="0"/>
              <a:t>, witzig….</a:t>
            </a:r>
            <a:endParaRPr lang="cs-CZ" altLang="cs-CZ" sz="2000" b="1" dirty="0"/>
          </a:p>
          <a:p>
            <a:pPr marL="609600" indent="-609600">
              <a:lnSpc>
                <a:spcPct val="80000"/>
              </a:lnSpc>
              <a:buFontTx/>
              <a:buNone/>
              <a:defRPr/>
            </a:pPr>
            <a:r>
              <a:rPr lang="de-DE" altLang="cs-CZ" sz="2000" b="1" dirty="0"/>
              <a:t>        </a:t>
            </a:r>
            <a:r>
              <a:rPr lang="cs-CZ" altLang="cs-CZ" sz="2000" b="1" dirty="0"/>
              <a:t>        </a:t>
            </a:r>
          </a:p>
          <a:p>
            <a:pPr>
              <a:lnSpc>
                <a:spcPct val="80000"/>
              </a:lnSpc>
              <a:defRPr/>
            </a:pPr>
            <a:r>
              <a:rPr lang="cs-CZ" altLang="cs-CZ" sz="2000" b="1" dirty="0"/>
              <a:t>Kunst  (Architektur, </a:t>
            </a:r>
            <a:r>
              <a:rPr lang="cs-CZ" altLang="cs-CZ" sz="2000" b="1" dirty="0" err="1"/>
              <a:t>bildende</a:t>
            </a:r>
            <a:r>
              <a:rPr lang="cs-CZ" altLang="cs-CZ" sz="2000" b="1" dirty="0"/>
              <a:t> Kunst, </a:t>
            </a:r>
            <a:r>
              <a:rPr lang="cs-CZ" altLang="cs-CZ" sz="2000" b="1" dirty="0" err="1"/>
              <a:t>Musik</a:t>
            </a:r>
            <a:r>
              <a:rPr lang="cs-CZ" altLang="cs-CZ" sz="2000" b="1" dirty="0"/>
              <a:t>, Literatur)</a:t>
            </a:r>
          </a:p>
          <a:p>
            <a:pPr marL="609600" indent="-609600">
              <a:lnSpc>
                <a:spcPct val="80000"/>
              </a:lnSpc>
              <a:buFontTx/>
              <a:buNone/>
              <a:defRPr/>
            </a:pPr>
            <a:endParaRPr lang="de-DE" altLang="cs-CZ" sz="2000" b="1" dirty="0"/>
          </a:p>
          <a:p>
            <a:pPr>
              <a:lnSpc>
                <a:spcPct val="80000"/>
              </a:lnSpc>
              <a:defRPr/>
            </a:pPr>
            <a:r>
              <a:rPr lang="cs-CZ" altLang="cs-CZ" sz="2000" b="1" dirty="0" err="1"/>
              <a:t>Epochenstil</a:t>
            </a:r>
            <a:r>
              <a:rPr lang="cs-CZ" altLang="cs-CZ" sz="2000" b="1" dirty="0"/>
              <a:t> – Gotik, </a:t>
            </a:r>
            <a:r>
              <a:rPr lang="cs-CZ" altLang="cs-CZ" sz="2000" b="1" dirty="0" err="1"/>
              <a:t>Barock</a:t>
            </a:r>
            <a:r>
              <a:rPr lang="cs-CZ" altLang="cs-CZ" sz="2000" b="1" dirty="0"/>
              <a:t>, </a:t>
            </a:r>
            <a:r>
              <a:rPr lang="cs-CZ" altLang="cs-CZ" sz="2000" b="1" dirty="0" err="1"/>
              <a:t>Jugendstil</a:t>
            </a:r>
            <a:r>
              <a:rPr lang="cs-CZ" altLang="cs-CZ" sz="2000" b="1" dirty="0"/>
              <a:t> …</a:t>
            </a:r>
          </a:p>
          <a:p>
            <a:pPr>
              <a:lnSpc>
                <a:spcPct val="80000"/>
              </a:lnSpc>
              <a:defRPr/>
            </a:pPr>
            <a:r>
              <a:rPr lang="cs-CZ" altLang="cs-CZ" sz="2000" b="1" dirty="0" err="1"/>
              <a:t>Individualstil</a:t>
            </a:r>
            <a:r>
              <a:rPr lang="cs-CZ" altLang="cs-CZ" sz="2000" b="1" dirty="0"/>
              <a:t> -  Goethe, </a:t>
            </a:r>
            <a:r>
              <a:rPr lang="cs-CZ" altLang="cs-CZ" sz="2000" b="1" dirty="0" err="1"/>
              <a:t>Novalis</a:t>
            </a:r>
            <a:r>
              <a:rPr lang="cs-CZ" altLang="cs-CZ" sz="2000" b="1" dirty="0"/>
              <a:t>, </a:t>
            </a:r>
            <a:r>
              <a:rPr lang="cs-CZ" altLang="cs-CZ" sz="2000" b="1" dirty="0" err="1"/>
              <a:t>Picassso</a:t>
            </a:r>
            <a:r>
              <a:rPr lang="cs-CZ" altLang="cs-CZ" sz="2000" b="1" dirty="0"/>
              <a:t>, Mozart …</a:t>
            </a:r>
          </a:p>
          <a:p>
            <a:pPr>
              <a:lnSpc>
                <a:spcPct val="80000"/>
              </a:lnSpc>
              <a:defRPr/>
            </a:pPr>
            <a:r>
              <a:rPr lang="cs-CZ" altLang="cs-CZ" sz="2000" b="1" dirty="0"/>
              <a:t>„</a:t>
            </a:r>
            <a:r>
              <a:rPr lang="cs-CZ" altLang="cs-CZ" sz="2000" b="1" dirty="0" err="1">
                <a:solidFill>
                  <a:srgbClr val="00B0F0"/>
                </a:solidFill>
              </a:rPr>
              <a:t>Janusgesicht</a:t>
            </a:r>
            <a:r>
              <a:rPr lang="de-DE" altLang="cs-CZ" sz="2000" b="1" dirty="0">
                <a:solidFill>
                  <a:srgbClr val="00B0F0"/>
                </a:solidFill>
              </a:rPr>
              <a:t> des Stils</a:t>
            </a:r>
            <a:r>
              <a:rPr lang="cs-CZ" altLang="cs-CZ" sz="2000" b="1" dirty="0"/>
              <a:t>“ (Hans-Werner </a:t>
            </a:r>
            <a:r>
              <a:rPr lang="cs-CZ" altLang="cs-CZ" sz="2000" b="1" dirty="0" err="1"/>
              <a:t>Eroms</a:t>
            </a:r>
            <a:r>
              <a:rPr lang="cs-CZ" altLang="cs-CZ" sz="2000" b="1" dirty="0"/>
              <a:t>)</a:t>
            </a:r>
          </a:p>
          <a:p>
            <a:pPr marL="609600" indent="-609600">
              <a:lnSpc>
                <a:spcPct val="80000"/>
              </a:lnSpc>
              <a:buFontTx/>
              <a:buNone/>
              <a:defRPr/>
            </a:pPr>
            <a:r>
              <a:rPr lang="cs-CZ" altLang="cs-CZ" sz="2000" b="1" dirty="0"/>
              <a:t>         </a:t>
            </a:r>
          </a:p>
          <a:p>
            <a:pPr>
              <a:lnSpc>
                <a:spcPct val="80000"/>
              </a:lnSpc>
              <a:defRPr/>
            </a:pPr>
            <a:r>
              <a:rPr lang="cs-CZ" altLang="cs-CZ" sz="2000" b="1" dirty="0" err="1">
                <a:solidFill>
                  <a:srgbClr val="FF0000"/>
                </a:solidFill>
              </a:rPr>
              <a:t>Sprachstil</a:t>
            </a:r>
            <a:r>
              <a:rPr lang="cs-CZ" altLang="cs-CZ" sz="2000" b="1" dirty="0">
                <a:solidFill>
                  <a:srgbClr val="FF0000"/>
                </a:solidFill>
              </a:rPr>
              <a:t> </a:t>
            </a:r>
            <a:r>
              <a:rPr lang="cs-CZ" altLang="cs-CZ" sz="2000" b="1" dirty="0"/>
              <a:t>– Art </a:t>
            </a:r>
            <a:r>
              <a:rPr lang="cs-CZ" altLang="cs-CZ" sz="2000" b="1" dirty="0" err="1"/>
              <a:t>und</a:t>
            </a:r>
            <a:r>
              <a:rPr lang="cs-CZ" altLang="cs-CZ" sz="2000" b="1" dirty="0"/>
              <a:t> Weise der </a:t>
            </a:r>
            <a:r>
              <a:rPr lang="cs-CZ" altLang="cs-CZ" sz="2000" b="1" dirty="0" err="1"/>
              <a:t>sprachlichen</a:t>
            </a:r>
            <a:r>
              <a:rPr lang="cs-CZ" altLang="cs-CZ" sz="2000" b="1" dirty="0"/>
              <a:t> </a:t>
            </a:r>
            <a:r>
              <a:rPr lang="cs-CZ" altLang="cs-CZ" sz="2000" b="1" dirty="0" err="1"/>
              <a:t>Äußerung</a:t>
            </a:r>
            <a:r>
              <a:rPr lang="cs-CZ" altLang="cs-CZ" sz="2000" b="1" dirty="0"/>
              <a:t> </a:t>
            </a:r>
            <a:r>
              <a:rPr lang="cs-CZ" altLang="cs-CZ" sz="2000" b="1" dirty="0" err="1"/>
              <a:t>im</a:t>
            </a:r>
            <a:r>
              <a:rPr lang="cs-CZ" altLang="cs-CZ" sz="2000" b="1" dirty="0"/>
              <a:t> Text (</a:t>
            </a:r>
            <a:r>
              <a:rPr lang="cs-CZ" altLang="cs-CZ" sz="2000" b="1" dirty="0" err="1"/>
              <a:t>Textgestaltung</a:t>
            </a:r>
            <a:r>
              <a:rPr lang="cs-CZ" altLang="cs-CZ" sz="2000" b="1" dirty="0"/>
              <a:t>)</a:t>
            </a:r>
          </a:p>
          <a:p>
            <a:endParaRPr lang="cs-CZ" b="1" dirty="0"/>
          </a:p>
        </p:txBody>
      </p:sp>
    </p:spTree>
    <p:extLst>
      <p:ext uri="{BB962C8B-B14F-4D97-AF65-F5344CB8AC3E}">
        <p14:creationId xmlns:p14="http://schemas.microsoft.com/office/powerpoint/2010/main" val="334645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4" end="14"/>
                                            </p:txEl>
                                          </p:spTgt>
                                        </p:tgtEl>
                                        <p:attrNameLst>
                                          <p:attrName>style.visibility</p:attrName>
                                        </p:attrNameLst>
                                      </p:cBhvr>
                                      <p:to>
                                        <p:strVal val="visible"/>
                                      </p:to>
                                    </p:set>
                                    <p:anim calcmode="lin" valueType="num">
                                      <p:cBhvr additive="base">
                                        <p:cTn id="7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2EFC29-3C84-434B-9BEE-549C0E6DAD84}"/>
              </a:ext>
            </a:extLst>
          </p:cNvPr>
          <p:cNvSpPr>
            <a:spLocks noGrp="1"/>
          </p:cNvSpPr>
          <p:nvPr>
            <p:ph type="title"/>
          </p:nvPr>
        </p:nvSpPr>
        <p:spPr/>
        <p:txBody>
          <a:bodyPr/>
          <a:lstStyle/>
          <a:p>
            <a:r>
              <a:rPr lang="cs-CZ" altLang="cs-CZ" b="1" dirty="0" err="1">
                <a:solidFill>
                  <a:srgbClr val="FF0000"/>
                </a:solidFill>
              </a:rPr>
              <a:t>Kommunikationsbereich</a:t>
            </a:r>
            <a:r>
              <a:rPr lang="cs-CZ" altLang="cs-CZ" b="1" dirty="0">
                <a:solidFill>
                  <a:srgbClr val="FF0000"/>
                </a:solidFill>
              </a:rPr>
              <a:t> </a:t>
            </a:r>
            <a:r>
              <a:rPr lang="cs-CZ" altLang="cs-CZ" b="1" dirty="0" err="1">
                <a:solidFill>
                  <a:srgbClr val="FF0000"/>
                </a:solidFill>
              </a:rPr>
              <a:t>Massenmedien</a:t>
            </a:r>
            <a:endParaRPr lang="cs-CZ" dirty="0">
              <a:solidFill>
                <a:srgbClr val="FF0000"/>
              </a:solidFill>
            </a:endParaRPr>
          </a:p>
        </p:txBody>
      </p:sp>
      <p:sp>
        <p:nvSpPr>
          <p:cNvPr id="3" name="Zástupný obsah 2">
            <a:extLst>
              <a:ext uri="{FF2B5EF4-FFF2-40B4-BE49-F238E27FC236}">
                <a16:creationId xmlns:a16="http://schemas.microsoft.com/office/drawing/2014/main" id="{27DF35D8-75B9-4402-A813-A3B5EC3B5C91}"/>
              </a:ext>
            </a:extLst>
          </p:cNvPr>
          <p:cNvSpPr>
            <a:spLocks noGrp="1"/>
          </p:cNvSpPr>
          <p:nvPr>
            <p:ph idx="1"/>
          </p:nvPr>
        </p:nvSpPr>
        <p:spPr/>
        <p:txBody>
          <a:bodyPr/>
          <a:lstStyle/>
          <a:p>
            <a:endParaRPr lang="cs-CZ" altLang="cs-CZ" b="1" dirty="0">
              <a:solidFill>
                <a:srgbClr val="FF0000"/>
              </a:solidFill>
            </a:endParaRPr>
          </a:p>
          <a:p>
            <a:pPr eaLnBrk="1" hangingPunct="1">
              <a:lnSpc>
                <a:spcPct val="90000"/>
              </a:lnSpc>
              <a:defRPr/>
            </a:pPr>
            <a:r>
              <a:rPr lang="cs-CZ" altLang="cs-CZ" sz="2000" b="1" dirty="0" err="1">
                <a:solidFill>
                  <a:srgbClr val="FF0000"/>
                </a:solidFill>
              </a:rPr>
              <a:t>Massenmedien</a:t>
            </a:r>
            <a:r>
              <a:rPr lang="cs-CZ" altLang="cs-CZ" sz="2000" b="1" dirty="0"/>
              <a:t> – </a:t>
            </a:r>
            <a:r>
              <a:rPr lang="cs-CZ" altLang="cs-CZ" sz="2000" b="1" dirty="0" err="1"/>
              <a:t>ein</a:t>
            </a:r>
            <a:r>
              <a:rPr lang="cs-CZ" altLang="cs-CZ" sz="2000" b="1" dirty="0"/>
              <a:t> </a:t>
            </a:r>
            <a:r>
              <a:rPr lang="cs-CZ" altLang="cs-CZ" sz="2000" b="1" dirty="0" err="1"/>
              <a:t>gesellschaftliches</a:t>
            </a:r>
            <a:r>
              <a:rPr lang="cs-CZ" altLang="cs-CZ" sz="2000" b="1" dirty="0"/>
              <a:t> </a:t>
            </a:r>
            <a:r>
              <a:rPr lang="cs-CZ" altLang="cs-CZ" sz="2000" b="1" dirty="0" err="1"/>
              <a:t>Gebiet</a:t>
            </a:r>
            <a:r>
              <a:rPr lang="cs-CZ" altLang="cs-CZ" sz="2000" b="1" dirty="0"/>
              <a:t>, </a:t>
            </a:r>
            <a:r>
              <a:rPr lang="cs-CZ" altLang="cs-CZ" sz="2000" b="1" dirty="0" err="1"/>
              <a:t>auf</a:t>
            </a:r>
            <a:r>
              <a:rPr lang="cs-CZ" altLang="cs-CZ" sz="2000" b="1" dirty="0"/>
              <a:t> dem </a:t>
            </a:r>
            <a:r>
              <a:rPr lang="cs-CZ" altLang="cs-CZ" sz="2000" b="1" dirty="0" err="1"/>
              <a:t>soziologische</a:t>
            </a:r>
            <a:r>
              <a:rPr lang="cs-CZ" altLang="cs-CZ" sz="2000" b="1" dirty="0"/>
              <a:t>, </a:t>
            </a:r>
            <a:r>
              <a:rPr lang="cs-CZ" altLang="cs-CZ" sz="2000" b="1" dirty="0" err="1"/>
              <a:t>psychologische</a:t>
            </a:r>
            <a:r>
              <a:rPr lang="cs-CZ" altLang="cs-CZ" sz="2000" b="1" dirty="0"/>
              <a:t>, </a:t>
            </a:r>
            <a:r>
              <a:rPr lang="cs-CZ" altLang="cs-CZ" sz="2000" b="1" dirty="0" err="1"/>
              <a:t>politische</a:t>
            </a:r>
            <a:r>
              <a:rPr lang="cs-CZ" altLang="cs-CZ" sz="2000" b="1" dirty="0"/>
              <a:t>, </a:t>
            </a:r>
            <a:r>
              <a:rPr lang="cs-CZ" altLang="cs-CZ" sz="2000" b="1" dirty="0" err="1"/>
              <a:t>linguistische</a:t>
            </a:r>
            <a:r>
              <a:rPr lang="cs-CZ" altLang="cs-CZ" sz="2000" b="1" dirty="0"/>
              <a:t> </a:t>
            </a:r>
            <a:r>
              <a:rPr lang="cs-CZ" altLang="cs-CZ" sz="2000" b="1" dirty="0" err="1"/>
              <a:t>u.a</a:t>
            </a:r>
            <a:r>
              <a:rPr lang="cs-CZ" altLang="cs-CZ" sz="2000" b="1" dirty="0"/>
              <a:t>. </a:t>
            </a:r>
            <a:r>
              <a:rPr lang="cs-CZ" altLang="cs-CZ" sz="2000" b="1" dirty="0" err="1"/>
              <a:t>Fragestellungen</a:t>
            </a:r>
            <a:r>
              <a:rPr lang="cs-CZ" altLang="cs-CZ" sz="2000" b="1" dirty="0"/>
              <a:t> </a:t>
            </a:r>
            <a:r>
              <a:rPr lang="cs-CZ" altLang="cs-CZ" sz="2000" b="1" dirty="0" err="1"/>
              <a:t>zusammenfließen</a:t>
            </a:r>
            <a:endParaRPr lang="cs-CZ" altLang="cs-CZ" sz="2000" dirty="0"/>
          </a:p>
          <a:p>
            <a:pPr eaLnBrk="1" hangingPunct="1">
              <a:lnSpc>
                <a:spcPct val="90000"/>
              </a:lnSpc>
              <a:defRPr/>
            </a:pPr>
            <a:r>
              <a:rPr lang="cs-CZ" altLang="cs-CZ" sz="2000" b="1" dirty="0" err="1">
                <a:solidFill>
                  <a:srgbClr val="FF0000"/>
                </a:solidFill>
              </a:rPr>
              <a:t>Journalistik</a:t>
            </a:r>
            <a:endParaRPr lang="cs-CZ" altLang="cs-CZ" sz="2000" dirty="0">
              <a:solidFill>
                <a:srgbClr val="FF0000"/>
              </a:solidFill>
            </a:endParaRPr>
          </a:p>
          <a:p>
            <a:pPr eaLnBrk="1" hangingPunct="1">
              <a:lnSpc>
                <a:spcPct val="90000"/>
              </a:lnSpc>
              <a:defRPr/>
            </a:pPr>
            <a:r>
              <a:rPr lang="cs-CZ" altLang="cs-CZ" sz="2000" b="1" dirty="0" err="1">
                <a:solidFill>
                  <a:srgbClr val="FF0000"/>
                </a:solidFill>
              </a:rPr>
              <a:t>Medienforschung</a:t>
            </a:r>
            <a:r>
              <a:rPr lang="cs-CZ" altLang="cs-CZ" sz="2000" b="1" dirty="0"/>
              <a:t>: </a:t>
            </a:r>
            <a:r>
              <a:rPr lang="cs-CZ" altLang="cs-CZ" sz="2000" b="1" dirty="0" err="1"/>
              <a:t>Probleme</a:t>
            </a:r>
            <a:r>
              <a:rPr lang="cs-CZ" altLang="cs-CZ" sz="2000" b="1" dirty="0"/>
              <a:t> der </a:t>
            </a:r>
            <a:r>
              <a:rPr lang="cs-CZ" altLang="cs-CZ" sz="2000" b="1" dirty="0" err="1"/>
              <a:t>Bewusstseinsbeeinflussung</a:t>
            </a:r>
            <a:r>
              <a:rPr lang="cs-CZ" altLang="cs-CZ" sz="2000" b="1" dirty="0"/>
              <a:t>, </a:t>
            </a:r>
            <a:r>
              <a:rPr lang="cs-CZ" altLang="cs-CZ" sz="2000" b="1" dirty="0" err="1"/>
              <a:t>Rezeptionsprobleme</a:t>
            </a:r>
            <a:r>
              <a:rPr lang="cs-CZ" altLang="cs-CZ" b="1" dirty="0"/>
              <a:t>, </a:t>
            </a:r>
            <a:r>
              <a:rPr lang="cs-CZ" altLang="cs-CZ" sz="2000" b="1" dirty="0" err="1"/>
              <a:t>Frage</a:t>
            </a:r>
            <a:r>
              <a:rPr lang="cs-CZ" altLang="cs-CZ" sz="2000" b="1" dirty="0"/>
              <a:t> der </a:t>
            </a:r>
            <a:r>
              <a:rPr lang="cs-CZ" altLang="cs-CZ" sz="2000" b="1" dirty="0" err="1"/>
              <a:t>Verständlichkeit</a:t>
            </a:r>
            <a:endParaRPr lang="cs-CZ" altLang="cs-CZ" sz="2000" b="1" dirty="0"/>
          </a:p>
          <a:p>
            <a:pPr marL="0" indent="0" eaLnBrk="1" hangingPunct="1">
              <a:lnSpc>
                <a:spcPct val="90000"/>
              </a:lnSpc>
              <a:buFont typeface="Arial" panose="020B0604020202020204" pitchFamily="34" charset="0"/>
              <a:buNone/>
              <a:defRPr/>
            </a:pPr>
            <a:endParaRPr lang="cs-CZ" altLang="cs-CZ" sz="2000" dirty="0"/>
          </a:p>
          <a:p>
            <a:pPr eaLnBrk="1" hangingPunct="1">
              <a:lnSpc>
                <a:spcPct val="90000"/>
              </a:lnSpc>
              <a:defRPr/>
            </a:pPr>
            <a:r>
              <a:rPr lang="cs-CZ" altLang="cs-CZ" sz="2000" b="1" dirty="0" err="1"/>
              <a:t>Linguistik</a:t>
            </a:r>
            <a:r>
              <a:rPr lang="cs-CZ" altLang="cs-CZ" sz="2000" b="1" dirty="0"/>
              <a:t>: </a:t>
            </a:r>
            <a:r>
              <a:rPr lang="cs-CZ" altLang="cs-CZ" sz="2000" b="1" dirty="0" err="1"/>
              <a:t>Stilistik</a:t>
            </a:r>
            <a:r>
              <a:rPr lang="cs-CZ" altLang="cs-CZ" sz="2000" b="1" dirty="0"/>
              <a:t>, </a:t>
            </a:r>
            <a:r>
              <a:rPr lang="cs-CZ" altLang="cs-CZ" sz="2000" b="1" dirty="0" err="1"/>
              <a:t>Textlinguistik</a:t>
            </a:r>
            <a:r>
              <a:rPr lang="cs-CZ" altLang="cs-CZ" sz="2000" b="1" dirty="0"/>
              <a:t>, </a:t>
            </a:r>
            <a:r>
              <a:rPr lang="cs-CZ" altLang="cs-CZ" sz="2000" b="1" dirty="0" err="1"/>
              <a:t>Sprachpflege</a:t>
            </a:r>
            <a:endParaRPr lang="cs-CZ" altLang="cs-CZ" sz="2000" dirty="0"/>
          </a:p>
          <a:p>
            <a:endParaRPr lang="cs-CZ" altLang="cs-CZ" b="1" dirty="0">
              <a:solidFill>
                <a:srgbClr val="FF0000"/>
              </a:solidFill>
            </a:endParaRPr>
          </a:p>
          <a:p>
            <a:endParaRPr lang="cs-CZ" dirty="0"/>
          </a:p>
        </p:txBody>
      </p:sp>
    </p:spTree>
    <p:extLst>
      <p:ext uri="{BB962C8B-B14F-4D97-AF65-F5344CB8AC3E}">
        <p14:creationId xmlns:p14="http://schemas.microsoft.com/office/powerpoint/2010/main" val="203124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9EB55C-DC53-465D-8904-78D675012230}"/>
              </a:ext>
            </a:extLst>
          </p:cNvPr>
          <p:cNvSpPr>
            <a:spLocks noGrp="1"/>
          </p:cNvSpPr>
          <p:nvPr>
            <p:ph type="title"/>
          </p:nvPr>
        </p:nvSpPr>
        <p:spPr/>
        <p:txBody>
          <a:bodyPr/>
          <a:lstStyle/>
          <a:p>
            <a:r>
              <a:rPr lang="cs-CZ" altLang="cs-CZ" b="1" dirty="0" err="1">
                <a:solidFill>
                  <a:srgbClr val="FF0000"/>
                </a:solidFill>
              </a:rPr>
              <a:t>Einteilung</a:t>
            </a:r>
            <a:r>
              <a:rPr lang="cs-CZ" altLang="cs-CZ" b="1" dirty="0">
                <a:solidFill>
                  <a:srgbClr val="FF0000"/>
                </a:solidFill>
              </a:rPr>
              <a:t> der </a:t>
            </a:r>
            <a:r>
              <a:rPr lang="cs-CZ" altLang="cs-CZ" b="1" dirty="0" err="1">
                <a:solidFill>
                  <a:srgbClr val="FF0000"/>
                </a:solidFill>
              </a:rPr>
              <a:t>Massenmedien</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Textsorten</a:t>
            </a:r>
            <a:r>
              <a:rPr lang="cs-CZ" altLang="cs-CZ" b="1" dirty="0">
                <a:solidFill>
                  <a:srgbClr val="FF0000"/>
                </a:solidFill>
              </a:rPr>
              <a:t>:</a:t>
            </a:r>
            <a:br>
              <a:rPr lang="cs-CZ" altLang="cs-CZ" b="1" dirty="0">
                <a:solidFill>
                  <a:srgbClr val="FF0000"/>
                </a:solidFill>
              </a:rPr>
            </a:br>
            <a:endParaRPr lang="cs-CZ" dirty="0"/>
          </a:p>
        </p:txBody>
      </p:sp>
      <p:sp>
        <p:nvSpPr>
          <p:cNvPr id="3" name="Zástupný obsah 2">
            <a:extLst>
              <a:ext uri="{FF2B5EF4-FFF2-40B4-BE49-F238E27FC236}">
                <a16:creationId xmlns:a16="http://schemas.microsoft.com/office/drawing/2014/main" id="{DF170D86-6719-4DB4-A82A-1FF1CAEADB89}"/>
              </a:ext>
            </a:extLst>
          </p:cNvPr>
          <p:cNvSpPr>
            <a:spLocks noGrp="1"/>
          </p:cNvSpPr>
          <p:nvPr>
            <p:ph idx="1"/>
          </p:nvPr>
        </p:nvSpPr>
        <p:spPr/>
        <p:txBody>
          <a:bodyPr>
            <a:normAutofit fontScale="47500" lnSpcReduction="20000"/>
          </a:bodyPr>
          <a:lstStyle/>
          <a:p>
            <a:pPr>
              <a:lnSpc>
                <a:spcPct val="80000"/>
              </a:lnSpc>
            </a:pPr>
            <a:endParaRPr lang="cs-CZ" altLang="cs-CZ" sz="2500" b="1" dirty="0">
              <a:solidFill>
                <a:srgbClr val="FF0000"/>
              </a:solidFill>
            </a:endParaRPr>
          </a:p>
          <a:p>
            <a:pPr>
              <a:lnSpc>
                <a:spcPct val="80000"/>
              </a:lnSpc>
            </a:pPr>
            <a:r>
              <a:rPr lang="cs-CZ" altLang="cs-CZ" sz="2500" b="1" dirty="0">
                <a:solidFill>
                  <a:srgbClr val="FF0000"/>
                </a:solidFill>
              </a:rPr>
              <a:t>1. </a:t>
            </a:r>
            <a:r>
              <a:rPr lang="de-DE" altLang="cs-CZ" sz="2500" b="1" dirty="0">
                <a:solidFill>
                  <a:srgbClr val="FF0000"/>
                </a:solidFill>
              </a:rPr>
              <a:t>Ü</a:t>
            </a:r>
            <a:r>
              <a:rPr lang="cs-CZ" altLang="cs-CZ" sz="2500" b="1" dirty="0" err="1">
                <a:solidFill>
                  <a:srgbClr val="FF0000"/>
                </a:solidFill>
              </a:rPr>
              <a:t>bertragungskanal</a:t>
            </a:r>
            <a:r>
              <a:rPr lang="cs-CZ" altLang="cs-CZ" sz="2500" b="1" dirty="0">
                <a:solidFill>
                  <a:srgbClr val="FF0000"/>
                </a:solidFill>
              </a:rPr>
              <a:t> (Medium)</a:t>
            </a:r>
            <a:r>
              <a:rPr lang="cs-CZ" altLang="cs-CZ" sz="2500" b="1" dirty="0"/>
              <a:t> : </a:t>
            </a:r>
          </a:p>
          <a:p>
            <a:pPr>
              <a:lnSpc>
                <a:spcPct val="80000"/>
              </a:lnSpc>
            </a:pPr>
            <a:r>
              <a:rPr lang="cs-CZ" altLang="cs-CZ" sz="2500" b="1" dirty="0" err="1"/>
              <a:t>Druck</a:t>
            </a:r>
            <a:r>
              <a:rPr lang="cs-CZ" altLang="cs-CZ" sz="2500" b="1" dirty="0"/>
              <a:t>-, </a:t>
            </a:r>
            <a:r>
              <a:rPr lang="cs-CZ" altLang="cs-CZ" sz="2500" b="1" dirty="0" err="1"/>
              <a:t>Printmedien</a:t>
            </a:r>
            <a:r>
              <a:rPr lang="cs-CZ" altLang="cs-CZ" sz="2500" b="1" dirty="0"/>
              <a:t> - </a:t>
            </a:r>
            <a:r>
              <a:rPr lang="cs-CZ" altLang="cs-CZ" sz="2500" b="1" dirty="0" err="1"/>
              <a:t>Zeitungen</a:t>
            </a:r>
            <a:r>
              <a:rPr lang="cs-CZ" altLang="cs-CZ" sz="2500" b="1" dirty="0"/>
              <a:t>, </a:t>
            </a:r>
            <a:r>
              <a:rPr lang="cs-CZ" altLang="cs-CZ" sz="2500" b="1" dirty="0" err="1"/>
              <a:t>Zeitschriften</a:t>
            </a:r>
            <a:r>
              <a:rPr lang="cs-CZ" altLang="cs-CZ" sz="2500" b="1" dirty="0"/>
              <a:t>, </a:t>
            </a:r>
            <a:r>
              <a:rPr lang="cs-CZ" altLang="cs-CZ" sz="2500" b="1" dirty="0" err="1"/>
              <a:t>Magazine</a:t>
            </a:r>
            <a:r>
              <a:rPr lang="cs-CZ" altLang="cs-CZ" sz="2500" b="1" dirty="0"/>
              <a:t>...</a:t>
            </a:r>
          </a:p>
          <a:p>
            <a:pPr>
              <a:lnSpc>
                <a:spcPct val="80000"/>
              </a:lnSpc>
            </a:pPr>
            <a:r>
              <a:rPr lang="cs-CZ" altLang="cs-CZ" sz="2500" b="1" dirty="0" err="1"/>
              <a:t>elektronische</a:t>
            </a:r>
            <a:r>
              <a:rPr lang="cs-CZ" altLang="cs-CZ" sz="2500" b="1" dirty="0"/>
              <a:t> MM: </a:t>
            </a:r>
            <a:r>
              <a:rPr lang="cs-CZ" altLang="cs-CZ" sz="2500" b="1" dirty="0" err="1"/>
              <a:t>Rundfunk</a:t>
            </a:r>
            <a:r>
              <a:rPr lang="cs-CZ" altLang="cs-CZ" sz="2500" b="1" dirty="0"/>
              <a:t>, </a:t>
            </a:r>
            <a:r>
              <a:rPr lang="cs-CZ" altLang="cs-CZ" sz="2500" b="1" dirty="0" err="1"/>
              <a:t>Fernsehen</a:t>
            </a:r>
            <a:r>
              <a:rPr lang="cs-CZ" altLang="cs-CZ" sz="2500" b="1" dirty="0"/>
              <a:t>, </a:t>
            </a:r>
            <a:r>
              <a:rPr lang="cs-CZ" altLang="cs-CZ" sz="2500" b="1" dirty="0">
                <a:solidFill>
                  <a:srgbClr val="00B0F0"/>
                </a:solidFill>
              </a:rPr>
              <a:t>Internet</a:t>
            </a:r>
          </a:p>
          <a:p>
            <a:pPr>
              <a:lnSpc>
                <a:spcPct val="80000"/>
              </a:lnSpc>
              <a:buNone/>
            </a:pPr>
            <a:r>
              <a:rPr lang="cs-CZ" altLang="cs-CZ" sz="2500" b="1" dirty="0"/>
              <a:t> </a:t>
            </a:r>
          </a:p>
          <a:p>
            <a:pPr>
              <a:lnSpc>
                <a:spcPct val="80000"/>
              </a:lnSpc>
            </a:pPr>
            <a:r>
              <a:rPr lang="cs-CZ" altLang="cs-CZ" sz="2500" b="1" dirty="0">
                <a:solidFill>
                  <a:srgbClr val="FF0000"/>
                </a:solidFill>
              </a:rPr>
              <a:t>2. </a:t>
            </a:r>
            <a:r>
              <a:rPr lang="cs-CZ" altLang="cs-CZ" sz="2500" b="1" dirty="0" err="1">
                <a:solidFill>
                  <a:srgbClr val="FF0000"/>
                </a:solidFill>
              </a:rPr>
              <a:t>Rezipientenorientierung</a:t>
            </a:r>
            <a:r>
              <a:rPr lang="cs-CZ" altLang="cs-CZ" sz="2500" b="1" dirty="0"/>
              <a:t>: </a:t>
            </a:r>
          </a:p>
          <a:p>
            <a:pPr>
              <a:lnSpc>
                <a:spcPct val="80000"/>
              </a:lnSpc>
            </a:pPr>
            <a:r>
              <a:rPr lang="cs-CZ" altLang="cs-CZ" sz="2500" b="1" dirty="0"/>
              <a:t>solide </a:t>
            </a:r>
            <a:r>
              <a:rPr lang="cs-CZ" altLang="cs-CZ" sz="2500" b="1" dirty="0" err="1"/>
              <a:t>Presse</a:t>
            </a:r>
            <a:r>
              <a:rPr lang="cs-CZ" altLang="cs-CZ" sz="2500" b="1" dirty="0"/>
              <a:t>: Abonnement... FAZ, SZ, Die </a:t>
            </a:r>
            <a:r>
              <a:rPr lang="cs-CZ" altLang="cs-CZ" sz="2500" b="1" dirty="0" err="1"/>
              <a:t>Zeit</a:t>
            </a:r>
            <a:r>
              <a:rPr lang="cs-CZ" altLang="cs-CZ" sz="2500" b="1" dirty="0"/>
              <a:t>, Die Welt, Der Spiegel, FOCUS</a:t>
            </a:r>
          </a:p>
          <a:p>
            <a:pPr>
              <a:lnSpc>
                <a:spcPct val="80000"/>
              </a:lnSpc>
              <a:buNone/>
            </a:pPr>
            <a:r>
              <a:rPr lang="cs-CZ" altLang="cs-CZ" sz="2500" b="1" dirty="0"/>
              <a:t>                                             </a:t>
            </a:r>
            <a:r>
              <a:rPr lang="de-DE" altLang="cs-CZ" sz="2500" b="1" dirty="0"/>
              <a:t>Ö:</a:t>
            </a:r>
            <a:r>
              <a:rPr lang="cs-CZ" altLang="cs-CZ" sz="2500" b="1" dirty="0"/>
              <a:t>     Der Standard, Die </a:t>
            </a:r>
            <a:r>
              <a:rPr lang="cs-CZ" altLang="cs-CZ" sz="2500" b="1" dirty="0" err="1"/>
              <a:t>Presse</a:t>
            </a:r>
            <a:r>
              <a:rPr lang="cs-CZ" altLang="cs-CZ" sz="2500" b="1" dirty="0"/>
              <a:t>, profil, </a:t>
            </a:r>
            <a:r>
              <a:rPr lang="cs-CZ" altLang="cs-CZ" sz="2500" b="1" dirty="0" err="1"/>
              <a:t>News</a:t>
            </a:r>
            <a:endParaRPr lang="cs-CZ" altLang="cs-CZ" sz="2500" b="1" dirty="0"/>
          </a:p>
          <a:p>
            <a:pPr>
              <a:lnSpc>
                <a:spcPct val="80000"/>
              </a:lnSpc>
              <a:buNone/>
            </a:pPr>
            <a:r>
              <a:rPr lang="cs-CZ" altLang="cs-CZ" sz="2500" b="1" dirty="0"/>
              <a:t>                                             </a:t>
            </a:r>
            <a:r>
              <a:rPr lang="de-DE" altLang="cs-CZ" sz="2500" b="1" dirty="0"/>
              <a:t>CH:</a:t>
            </a:r>
            <a:r>
              <a:rPr lang="cs-CZ" altLang="cs-CZ" sz="2500" b="1" dirty="0"/>
              <a:t>           NZZ</a:t>
            </a:r>
          </a:p>
          <a:p>
            <a:pPr>
              <a:lnSpc>
                <a:spcPct val="80000"/>
              </a:lnSpc>
              <a:buNone/>
            </a:pPr>
            <a:r>
              <a:rPr lang="cs-CZ" altLang="cs-CZ" sz="2500" b="1" dirty="0"/>
              <a:t>                                             </a:t>
            </a:r>
            <a:r>
              <a:rPr lang="cs-CZ" altLang="cs-CZ" sz="2500" b="1" dirty="0" err="1"/>
              <a:t>lokale</a:t>
            </a:r>
            <a:r>
              <a:rPr lang="de-DE" altLang="cs-CZ" sz="2500" b="1" dirty="0"/>
              <a:t>/regionale </a:t>
            </a:r>
            <a:r>
              <a:rPr lang="cs-CZ" altLang="cs-CZ" sz="2500" b="1" dirty="0"/>
              <a:t> </a:t>
            </a:r>
            <a:r>
              <a:rPr lang="cs-CZ" altLang="cs-CZ" sz="2500" b="1" dirty="0" err="1"/>
              <a:t>Presse</a:t>
            </a:r>
            <a:endParaRPr lang="cs-CZ" altLang="cs-CZ" sz="2500" b="1" dirty="0"/>
          </a:p>
          <a:p>
            <a:pPr>
              <a:lnSpc>
                <a:spcPct val="80000"/>
              </a:lnSpc>
            </a:pPr>
            <a:r>
              <a:rPr lang="cs-CZ" altLang="cs-CZ" sz="2500" b="1" dirty="0" err="1"/>
              <a:t>Boulevardpresse</a:t>
            </a:r>
            <a:r>
              <a:rPr lang="cs-CZ" altLang="cs-CZ" sz="2500" b="1" dirty="0"/>
              <a:t>: Die </a:t>
            </a:r>
            <a:r>
              <a:rPr lang="cs-CZ" altLang="cs-CZ" sz="2500" b="1" dirty="0" err="1"/>
              <a:t>Bildzeitung</a:t>
            </a:r>
            <a:endParaRPr lang="cs-CZ" altLang="cs-CZ" sz="2500" b="1" dirty="0"/>
          </a:p>
          <a:p>
            <a:pPr>
              <a:lnSpc>
                <a:spcPct val="80000"/>
              </a:lnSpc>
            </a:pPr>
            <a:r>
              <a:rPr lang="cs-CZ" altLang="cs-CZ" sz="2500" b="1" dirty="0" err="1">
                <a:solidFill>
                  <a:schemeClr val="hlink"/>
                </a:solidFill>
              </a:rPr>
              <a:t>Regenbogenbogenpresse</a:t>
            </a:r>
            <a:r>
              <a:rPr lang="cs-CZ" altLang="cs-CZ" sz="2500" b="1" dirty="0"/>
              <a:t>: </a:t>
            </a:r>
            <a:r>
              <a:rPr lang="cs-CZ" altLang="cs-CZ" sz="2500" b="1" dirty="0" err="1"/>
              <a:t>Illustrierte</a:t>
            </a:r>
            <a:r>
              <a:rPr lang="cs-CZ" altLang="cs-CZ" sz="2500" b="1" dirty="0"/>
              <a:t>, M</a:t>
            </a:r>
            <a:r>
              <a:rPr lang="de-DE" altLang="cs-CZ" sz="2500" b="1" dirty="0"/>
              <a:t>ä</a:t>
            </a:r>
            <a:r>
              <a:rPr lang="cs-CZ" altLang="cs-CZ" sz="2500" b="1" dirty="0" err="1"/>
              <a:t>nner</a:t>
            </a:r>
            <a:r>
              <a:rPr lang="cs-CZ" altLang="cs-CZ" sz="2500" b="1" dirty="0"/>
              <a:t>, </a:t>
            </a:r>
            <a:r>
              <a:rPr lang="cs-CZ" altLang="cs-CZ" sz="2500" b="1" dirty="0" err="1"/>
              <a:t>Frauen</a:t>
            </a:r>
            <a:r>
              <a:rPr lang="de-DE" altLang="cs-CZ" sz="2500" b="1" dirty="0"/>
              <a:t>, Jugendliche</a:t>
            </a:r>
            <a:r>
              <a:rPr lang="cs-CZ" altLang="cs-CZ" sz="2500" b="1" dirty="0"/>
              <a:t>, </a:t>
            </a:r>
            <a:r>
              <a:rPr lang="cs-CZ" altLang="cs-CZ" sz="2500" b="1" dirty="0" err="1"/>
              <a:t>Hobbys</a:t>
            </a:r>
            <a:r>
              <a:rPr lang="cs-CZ" altLang="cs-CZ" sz="2500" b="1" dirty="0"/>
              <a:t>, Sport,  </a:t>
            </a:r>
          </a:p>
          <a:p>
            <a:pPr>
              <a:lnSpc>
                <a:spcPct val="80000"/>
              </a:lnSpc>
            </a:pPr>
            <a:r>
              <a:rPr lang="cs-CZ" altLang="cs-CZ" sz="2500" b="1" dirty="0" err="1"/>
              <a:t>Programmzeitschriften</a:t>
            </a:r>
            <a:r>
              <a:rPr lang="cs-CZ" altLang="cs-CZ" sz="2500" b="1" dirty="0"/>
              <a:t> </a:t>
            </a:r>
          </a:p>
          <a:p>
            <a:pPr>
              <a:lnSpc>
                <a:spcPct val="80000"/>
              </a:lnSpc>
            </a:pPr>
            <a:r>
              <a:rPr lang="cs-CZ" altLang="cs-CZ" sz="2500" b="1" dirty="0" err="1"/>
              <a:t>Gratispresse</a:t>
            </a:r>
            <a:endParaRPr lang="cs-CZ" altLang="cs-CZ" sz="2500" b="1" dirty="0"/>
          </a:p>
          <a:p>
            <a:pPr>
              <a:lnSpc>
                <a:spcPct val="80000"/>
              </a:lnSpc>
            </a:pPr>
            <a:r>
              <a:rPr lang="cs-CZ" altLang="cs-CZ" sz="2500" b="1" dirty="0" err="1">
                <a:solidFill>
                  <a:schemeClr val="hlink"/>
                </a:solidFill>
              </a:rPr>
              <a:t>Fachzeitschriften</a:t>
            </a:r>
            <a:endParaRPr lang="cs-CZ" altLang="cs-CZ" sz="2500" b="1" dirty="0"/>
          </a:p>
          <a:p>
            <a:pPr>
              <a:lnSpc>
                <a:spcPct val="80000"/>
              </a:lnSpc>
              <a:buNone/>
            </a:pPr>
            <a:r>
              <a:rPr lang="cs-CZ" altLang="cs-CZ" sz="2500" b="1" dirty="0"/>
              <a:t> </a:t>
            </a:r>
          </a:p>
          <a:p>
            <a:pPr>
              <a:lnSpc>
                <a:spcPct val="80000"/>
              </a:lnSpc>
            </a:pPr>
            <a:r>
              <a:rPr lang="cs-CZ" altLang="cs-CZ" sz="2500" b="1" dirty="0" err="1"/>
              <a:t>Tendenz</a:t>
            </a:r>
            <a:r>
              <a:rPr lang="cs-CZ" altLang="cs-CZ" sz="2500" b="1" dirty="0"/>
              <a:t> </a:t>
            </a:r>
            <a:r>
              <a:rPr lang="cs-CZ" altLang="cs-CZ" sz="2500" b="1" dirty="0" err="1"/>
              <a:t>zur</a:t>
            </a:r>
            <a:r>
              <a:rPr lang="cs-CZ" altLang="cs-CZ" sz="2500" b="1" dirty="0"/>
              <a:t> </a:t>
            </a:r>
            <a:r>
              <a:rPr lang="cs-CZ" altLang="cs-CZ" sz="2500" b="1" dirty="0" err="1">
                <a:solidFill>
                  <a:schemeClr val="hlink"/>
                </a:solidFill>
              </a:rPr>
              <a:t>Boulevardisierung</a:t>
            </a:r>
            <a:r>
              <a:rPr lang="cs-CZ" altLang="cs-CZ" sz="2500" b="1" dirty="0"/>
              <a:t>: Infotainment:</a:t>
            </a:r>
            <a:r>
              <a:rPr lang="de-DE" altLang="cs-CZ" sz="2500" b="1" dirty="0"/>
              <a:t> </a:t>
            </a:r>
            <a:r>
              <a:rPr lang="cs-CZ" altLang="cs-CZ" sz="2500" b="1" dirty="0" err="1"/>
              <a:t>Information</a:t>
            </a:r>
            <a:r>
              <a:rPr lang="cs-CZ" altLang="cs-CZ" sz="2500" b="1" dirty="0"/>
              <a:t> </a:t>
            </a:r>
            <a:r>
              <a:rPr lang="cs-CZ" altLang="cs-CZ" sz="2500" b="1" dirty="0" err="1"/>
              <a:t>und</a:t>
            </a:r>
            <a:r>
              <a:rPr lang="cs-CZ" altLang="cs-CZ" sz="2500" b="1" dirty="0"/>
              <a:t> </a:t>
            </a:r>
            <a:r>
              <a:rPr lang="cs-CZ" altLang="cs-CZ" sz="2500" b="1" dirty="0">
                <a:latin typeface="Arial" panose="020B0604020202020204" pitchFamily="34" charset="0"/>
              </a:rPr>
              <a:t> </a:t>
            </a:r>
            <a:r>
              <a:rPr lang="cs-CZ" altLang="cs-CZ" sz="2500" b="1" dirty="0" err="1"/>
              <a:t>Entertainment</a:t>
            </a:r>
            <a:endParaRPr lang="cs-CZ" altLang="cs-CZ" sz="2500" b="1" dirty="0"/>
          </a:p>
          <a:p>
            <a:endParaRPr lang="cs-CZ" dirty="0"/>
          </a:p>
        </p:txBody>
      </p:sp>
    </p:spTree>
    <p:extLst>
      <p:ext uri="{BB962C8B-B14F-4D97-AF65-F5344CB8AC3E}">
        <p14:creationId xmlns:p14="http://schemas.microsoft.com/office/powerpoint/2010/main" val="318793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additive="base">
                                        <p:cTn id="7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4" end="14"/>
                                            </p:txEl>
                                          </p:spTgt>
                                        </p:tgtEl>
                                        <p:attrNameLst>
                                          <p:attrName>style.visibility</p:attrName>
                                        </p:attrNameLst>
                                      </p:cBhvr>
                                      <p:to>
                                        <p:strVal val="visible"/>
                                      </p:to>
                                    </p:set>
                                    <p:anim calcmode="lin" valueType="num">
                                      <p:cBhvr additive="base">
                                        <p:cTn id="8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5" end="15"/>
                                            </p:txEl>
                                          </p:spTgt>
                                        </p:tgtEl>
                                        <p:attrNameLst>
                                          <p:attrName>style.visibility</p:attrName>
                                        </p:attrNameLst>
                                      </p:cBhvr>
                                      <p:to>
                                        <p:strVal val="visible"/>
                                      </p:to>
                                    </p:set>
                                    <p:anim calcmode="lin" valueType="num">
                                      <p:cBhvr additive="base">
                                        <p:cTn id="91"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6" end="16"/>
                                            </p:txEl>
                                          </p:spTgt>
                                        </p:tgtEl>
                                        <p:attrNameLst>
                                          <p:attrName>style.visibility</p:attrName>
                                        </p:attrNameLst>
                                      </p:cBhvr>
                                      <p:to>
                                        <p:strVal val="visible"/>
                                      </p:to>
                                    </p:set>
                                    <p:anim calcmode="lin" valueType="num">
                                      <p:cBhvr additive="base">
                                        <p:cTn id="97"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CAF06-5A5F-47B4-8D91-5E14B2BFA5FA}"/>
              </a:ext>
            </a:extLst>
          </p:cNvPr>
          <p:cNvSpPr>
            <a:spLocks noGrp="1"/>
          </p:cNvSpPr>
          <p:nvPr>
            <p:ph type="title"/>
          </p:nvPr>
        </p:nvSpPr>
        <p:spPr/>
        <p:txBody>
          <a:bodyPr/>
          <a:lstStyle/>
          <a:p>
            <a:r>
              <a:rPr lang="cs-CZ" b="1" dirty="0" err="1"/>
              <a:t>Elektronische</a:t>
            </a:r>
            <a:r>
              <a:rPr lang="cs-CZ" b="1" dirty="0"/>
              <a:t> </a:t>
            </a:r>
            <a:r>
              <a:rPr lang="cs-CZ" b="1" dirty="0" err="1"/>
              <a:t>Medien</a:t>
            </a:r>
            <a:endParaRPr lang="cs-CZ" b="1" dirty="0"/>
          </a:p>
        </p:txBody>
      </p:sp>
      <p:sp>
        <p:nvSpPr>
          <p:cNvPr id="3" name="Zástupný obsah 2">
            <a:extLst>
              <a:ext uri="{FF2B5EF4-FFF2-40B4-BE49-F238E27FC236}">
                <a16:creationId xmlns:a16="http://schemas.microsoft.com/office/drawing/2014/main" id="{664A19A5-A902-4C85-B6E0-41CA69BA8E6C}"/>
              </a:ext>
            </a:extLst>
          </p:cNvPr>
          <p:cNvSpPr>
            <a:spLocks noGrp="1"/>
          </p:cNvSpPr>
          <p:nvPr>
            <p:ph idx="1"/>
          </p:nvPr>
        </p:nvSpPr>
        <p:spPr/>
        <p:txBody>
          <a:bodyPr/>
          <a:lstStyle/>
          <a:p>
            <a:pPr eaLnBrk="1" hangingPunct="1">
              <a:lnSpc>
                <a:spcPct val="80000"/>
              </a:lnSpc>
            </a:pPr>
            <a:r>
              <a:rPr lang="de-DE" altLang="cs-CZ" sz="2000" b="1" dirty="0"/>
              <a:t>ö</a:t>
            </a:r>
            <a:r>
              <a:rPr lang="cs-CZ" altLang="cs-CZ" sz="2000" b="1" dirty="0" err="1"/>
              <a:t>ffentlich-rechtliche</a:t>
            </a:r>
            <a:r>
              <a:rPr lang="cs-CZ" altLang="cs-CZ" sz="2000" b="1" dirty="0"/>
              <a:t> </a:t>
            </a:r>
            <a:r>
              <a:rPr lang="cs-CZ" altLang="cs-CZ" sz="2000" b="1" dirty="0" err="1"/>
              <a:t>Sender</a:t>
            </a:r>
            <a:r>
              <a:rPr lang="cs-CZ" altLang="cs-CZ" sz="2000" b="1" dirty="0"/>
              <a:t>: ARD, ZDF</a:t>
            </a:r>
            <a:endParaRPr lang="cs-CZ" altLang="cs-CZ" sz="2000" dirty="0"/>
          </a:p>
          <a:p>
            <a:pPr eaLnBrk="1" hangingPunct="1">
              <a:lnSpc>
                <a:spcPct val="80000"/>
              </a:lnSpc>
            </a:pPr>
            <a:r>
              <a:rPr lang="cs-CZ" altLang="cs-CZ" sz="2000" b="1" dirty="0" err="1"/>
              <a:t>private</a:t>
            </a:r>
            <a:r>
              <a:rPr lang="cs-CZ" altLang="cs-CZ" sz="2000" b="1" dirty="0"/>
              <a:t> </a:t>
            </a:r>
            <a:r>
              <a:rPr lang="cs-CZ" altLang="cs-CZ" sz="2000" b="1" dirty="0" err="1"/>
              <a:t>Sender</a:t>
            </a:r>
            <a:r>
              <a:rPr lang="cs-CZ" altLang="cs-CZ" sz="2000" b="1" dirty="0"/>
              <a:t>, </a:t>
            </a:r>
            <a:r>
              <a:rPr lang="cs-CZ" altLang="cs-CZ" sz="2000" b="1" dirty="0" err="1"/>
              <a:t>komerziell</a:t>
            </a:r>
            <a:r>
              <a:rPr lang="cs-CZ" altLang="cs-CZ" sz="2000" b="1" dirty="0"/>
              <a:t>, </a:t>
            </a:r>
            <a:r>
              <a:rPr lang="cs-CZ" altLang="cs-CZ" sz="2000" b="1" dirty="0" err="1"/>
              <a:t>Musik</a:t>
            </a:r>
            <a:r>
              <a:rPr lang="cs-CZ" altLang="cs-CZ" sz="2000" b="1" dirty="0"/>
              <a:t>, </a:t>
            </a:r>
            <a:r>
              <a:rPr lang="cs-CZ" altLang="cs-CZ" sz="2000" b="1" dirty="0" err="1"/>
              <a:t>Werbung</a:t>
            </a:r>
            <a:r>
              <a:rPr lang="cs-CZ" altLang="cs-CZ" sz="2000" b="1" dirty="0"/>
              <a:t>, </a:t>
            </a:r>
            <a:r>
              <a:rPr lang="cs-CZ" altLang="cs-CZ" sz="2000" b="1" dirty="0" err="1"/>
              <a:t>Interviews</a:t>
            </a:r>
            <a:endParaRPr lang="cs-CZ" altLang="cs-CZ" sz="2000" b="1" dirty="0"/>
          </a:p>
          <a:p>
            <a:pPr eaLnBrk="1" hangingPunct="1">
              <a:lnSpc>
                <a:spcPct val="80000"/>
              </a:lnSpc>
            </a:pPr>
            <a:r>
              <a:rPr lang="cs-CZ" altLang="cs-CZ" b="1" dirty="0"/>
              <a:t>Internet: online-</a:t>
            </a:r>
            <a:r>
              <a:rPr lang="cs-CZ" altLang="cs-CZ" b="1" dirty="0" err="1"/>
              <a:t>Medien</a:t>
            </a:r>
            <a:r>
              <a:rPr lang="cs-CZ" altLang="cs-CZ" b="1" dirty="0"/>
              <a:t>, </a:t>
            </a:r>
            <a:r>
              <a:rPr lang="cs-CZ" altLang="cs-CZ" b="1" dirty="0" err="1"/>
              <a:t>Blogs</a:t>
            </a:r>
            <a:endParaRPr lang="de-DE" altLang="cs-CZ" sz="2000" b="1" dirty="0"/>
          </a:p>
          <a:p>
            <a:pPr eaLnBrk="1" hangingPunct="1">
              <a:lnSpc>
                <a:spcPct val="80000"/>
              </a:lnSpc>
              <a:buFont typeface="Arial" panose="020B0604020202020204" pitchFamily="34" charset="0"/>
              <a:buNone/>
            </a:pPr>
            <a:endParaRPr lang="de-DE" altLang="cs-CZ" sz="2000" b="1" dirty="0"/>
          </a:p>
          <a:p>
            <a:pPr>
              <a:lnSpc>
                <a:spcPct val="80000"/>
              </a:lnSpc>
              <a:buNone/>
            </a:pPr>
            <a:r>
              <a:rPr lang="cs-CZ" altLang="cs-CZ" sz="2000" b="1" dirty="0"/>
              <a:t> </a:t>
            </a:r>
            <a:r>
              <a:rPr lang="de-DE" altLang="cs-CZ" b="1" dirty="0">
                <a:solidFill>
                  <a:srgbClr val="FF0000"/>
                </a:solidFill>
              </a:rPr>
              <a:t>K</a:t>
            </a:r>
            <a:r>
              <a:rPr lang="cs-CZ" altLang="cs-CZ" b="1" dirty="0" err="1">
                <a:solidFill>
                  <a:srgbClr val="FF0000"/>
                </a:solidFill>
              </a:rPr>
              <a:t>ommunikative</a:t>
            </a:r>
            <a:r>
              <a:rPr lang="cs-CZ" altLang="cs-CZ" b="1" dirty="0">
                <a:solidFill>
                  <a:srgbClr val="FF0000"/>
                </a:solidFill>
              </a:rPr>
              <a:t> </a:t>
            </a:r>
            <a:r>
              <a:rPr lang="cs-CZ" altLang="cs-CZ" b="1" dirty="0" err="1">
                <a:solidFill>
                  <a:srgbClr val="FF0000"/>
                </a:solidFill>
              </a:rPr>
              <a:t>Funktionen</a:t>
            </a:r>
            <a:r>
              <a:rPr lang="cs-CZ" altLang="cs-CZ" b="1" dirty="0">
                <a:solidFill>
                  <a:srgbClr val="FF0000"/>
                </a:solidFill>
              </a:rPr>
              <a:t> der </a:t>
            </a:r>
            <a:r>
              <a:rPr lang="cs-CZ" altLang="cs-CZ" b="1" dirty="0" err="1">
                <a:solidFill>
                  <a:srgbClr val="FF0000"/>
                </a:solidFill>
              </a:rPr>
              <a:t>publizistischen</a:t>
            </a:r>
            <a:r>
              <a:rPr lang="cs-CZ" altLang="cs-CZ" b="1" dirty="0">
                <a:solidFill>
                  <a:srgbClr val="FF0000"/>
                </a:solidFill>
              </a:rPr>
              <a:t>  Texte</a:t>
            </a:r>
            <a:r>
              <a:rPr lang="de-DE" altLang="cs-CZ" b="1" dirty="0">
                <a:solidFill>
                  <a:srgbClr val="FF0000"/>
                </a:solidFill>
              </a:rPr>
              <a:t>:</a:t>
            </a:r>
            <a:endParaRPr lang="cs-CZ" altLang="cs-CZ" dirty="0">
              <a:solidFill>
                <a:srgbClr val="FF0000"/>
              </a:solidFill>
            </a:endParaRPr>
          </a:p>
          <a:p>
            <a:pPr eaLnBrk="1" hangingPunct="1">
              <a:lnSpc>
                <a:spcPct val="80000"/>
              </a:lnSpc>
              <a:buFont typeface="Arial" panose="020B0604020202020204" pitchFamily="34" charset="0"/>
              <a:buNone/>
            </a:pPr>
            <a:endParaRPr lang="cs-CZ" altLang="cs-CZ" sz="2000" dirty="0"/>
          </a:p>
          <a:p>
            <a:pPr eaLnBrk="1" hangingPunct="1">
              <a:lnSpc>
                <a:spcPct val="80000"/>
              </a:lnSpc>
            </a:pPr>
            <a:r>
              <a:rPr lang="cs-CZ" altLang="cs-CZ" sz="2000" b="1" dirty="0" err="1">
                <a:solidFill>
                  <a:srgbClr val="009900"/>
                </a:solidFill>
              </a:rPr>
              <a:t>informative</a:t>
            </a:r>
            <a:r>
              <a:rPr lang="cs-CZ" altLang="cs-CZ" sz="2000" b="1" dirty="0">
                <a:solidFill>
                  <a:srgbClr val="009900"/>
                </a:solidFill>
              </a:rPr>
              <a:t> </a:t>
            </a:r>
            <a:r>
              <a:rPr lang="cs-CZ" altLang="cs-CZ" sz="2000" b="1" dirty="0" err="1">
                <a:solidFill>
                  <a:srgbClr val="009900"/>
                </a:solidFill>
              </a:rPr>
              <a:t>Funktion</a:t>
            </a:r>
            <a:endParaRPr lang="cs-CZ" altLang="cs-CZ" sz="2000" dirty="0">
              <a:solidFill>
                <a:srgbClr val="009900"/>
              </a:solidFill>
            </a:endParaRPr>
          </a:p>
          <a:p>
            <a:pPr eaLnBrk="1" hangingPunct="1">
              <a:lnSpc>
                <a:spcPct val="80000"/>
              </a:lnSpc>
            </a:pPr>
            <a:r>
              <a:rPr lang="cs-CZ" altLang="cs-CZ" sz="2000" b="1" dirty="0" err="1">
                <a:solidFill>
                  <a:srgbClr val="009900"/>
                </a:solidFill>
              </a:rPr>
              <a:t>persuasive</a:t>
            </a:r>
            <a:r>
              <a:rPr lang="cs-CZ" altLang="cs-CZ" sz="2000" b="1" dirty="0">
                <a:solidFill>
                  <a:srgbClr val="009900"/>
                </a:solidFill>
              </a:rPr>
              <a:t> </a:t>
            </a:r>
            <a:r>
              <a:rPr lang="cs-CZ" altLang="cs-CZ" sz="2000" b="1" dirty="0" err="1">
                <a:solidFill>
                  <a:srgbClr val="009900"/>
                </a:solidFill>
              </a:rPr>
              <a:t>Funktion</a:t>
            </a:r>
            <a:r>
              <a:rPr lang="cs-CZ" altLang="cs-CZ" sz="2000" b="1" dirty="0"/>
              <a:t> – </a:t>
            </a:r>
            <a:r>
              <a:rPr lang="cs-CZ" altLang="cs-CZ" sz="2000" b="1" dirty="0" err="1"/>
              <a:t>Überzeugung</a:t>
            </a:r>
            <a:r>
              <a:rPr lang="cs-CZ" altLang="cs-CZ" sz="2000" b="1" dirty="0"/>
              <a:t>, </a:t>
            </a:r>
            <a:r>
              <a:rPr lang="cs-CZ" altLang="cs-CZ" sz="2000" b="1" dirty="0" err="1"/>
              <a:t>Meinungsbeeinflussung</a:t>
            </a:r>
            <a:r>
              <a:rPr lang="cs-CZ" altLang="cs-CZ" sz="2000" b="1" dirty="0"/>
              <a:t>, -</a:t>
            </a:r>
            <a:r>
              <a:rPr lang="cs-CZ" altLang="cs-CZ" sz="2000" b="1" dirty="0" err="1"/>
              <a:t>lenkung</a:t>
            </a:r>
            <a:r>
              <a:rPr lang="de-DE" altLang="cs-CZ" sz="2000" dirty="0"/>
              <a:t> - </a:t>
            </a:r>
            <a:r>
              <a:rPr lang="cs-CZ" altLang="cs-CZ" sz="2000" b="1" dirty="0" err="1"/>
              <a:t>ein</a:t>
            </a:r>
            <a:r>
              <a:rPr lang="cs-CZ" altLang="cs-CZ" sz="2000" b="1" dirty="0"/>
              <a:t> </a:t>
            </a:r>
            <a:r>
              <a:rPr lang="cs-CZ" altLang="cs-CZ" sz="2000" b="1" dirty="0" err="1"/>
              <a:t>sensibler</a:t>
            </a:r>
            <a:r>
              <a:rPr lang="cs-CZ" altLang="cs-CZ" sz="2000" b="1" dirty="0"/>
              <a:t> Punkt</a:t>
            </a:r>
            <a:endParaRPr lang="cs-CZ" altLang="cs-CZ" sz="2000" dirty="0"/>
          </a:p>
          <a:p>
            <a:pPr eaLnBrk="1" hangingPunct="1">
              <a:lnSpc>
                <a:spcPct val="80000"/>
              </a:lnSpc>
            </a:pPr>
            <a:r>
              <a:rPr lang="cs-CZ" altLang="cs-CZ" sz="2000" b="1" dirty="0" err="1">
                <a:solidFill>
                  <a:srgbClr val="009900"/>
                </a:solidFill>
              </a:rPr>
              <a:t>phatische</a:t>
            </a:r>
            <a:r>
              <a:rPr lang="cs-CZ" altLang="cs-CZ" sz="2000" b="1" dirty="0">
                <a:solidFill>
                  <a:srgbClr val="009900"/>
                </a:solidFill>
              </a:rPr>
              <a:t> </a:t>
            </a:r>
            <a:r>
              <a:rPr lang="cs-CZ" altLang="cs-CZ" sz="2000" b="1" dirty="0" err="1">
                <a:solidFill>
                  <a:srgbClr val="009900"/>
                </a:solidFill>
              </a:rPr>
              <a:t>Funktion</a:t>
            </a:r>
            <a:r>
              <a:rPr lang="cs-CZ" altLang="cs-CZ" sz="2000" b="1" dirty="0"/>
              <a:t> – </a:t>
            </a:r>
            <a:r>
              <a:rPr lang="cs-CZ" altLang="cs-CZ" sz="2000" b="1" dirty="0" err="1"/>
              <a:t>Unterhaltung</a:t>
            </a:r>
            <a:r>
              <a:rPr lang="cs-CZ" altLang="cs-CZ" sz="2000" b="1" dirty="0"/>
              <a:t>, Kontakt</a:t>
            </a:r>
          </a:p>
          <a:p>
            <a:pPr eaLnBrk="1" hangingPunct="1">
              <a:lnSpc>
                <a:spcPct val="80000"/>
              </a:lnSpc>
            </a:pPr>
            <a:r>
              <a:rPr lang="cs-CZ" altLang="cs-CZ" b="1" dirty="0" err="1">
                <a:solidFill>
                  <a:srgbClr val="00B050"/>
                </a:solidFill>
              </a:rPr>
              <a:t>belehrende</a:t>
            </a:r>
            <a:r>
              <a:rPr lang="cs-CZ" altLang="cs-CZ" b="1" dirty="0">
                <a:solidFill>
                  <a:srgbClr val="00B050"/>
                </a:solidFill>
              </a:rPr>
              <a:t> </a:t>
            </a:r>
            <a:r>
              <a:rPr lang="cs-CZ" altLang="cs-CZ" b="1" dirty="0" err="1">
                <a:solidFill>
                  <a:srgbClr val="00B050"/>
                </a:solidFill>
              </a:rPr>
              <a:t>Funktion</a:t>
            </a:r>
            <a:endParaRPr lang="cs-CZ" altLang="cs-CZ" sz="2000" b="1" dirty="0">
              <a:solidFill>
                <a:srgbClr val="00B050"/>
              </a:solidFill>
            </a:endParaRPr>
          </a:p>
          <a:p>
            <a:endParaRPr lang="cs-CZ" dirty="0"/>
          </a:p>
        </p:txBody>
      </p:sp>
    </p:spTree>
    <p:extLst>
      <p:ext uri="{BB962C8B-B14F-4D97-AF65-F5344CB8AC3E}">
        <p14:creationId xmlns:p14="http://schemas.microsoft.com/office/powerpoint/2010/main" val="53664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550767-9824-4AD4-B53E-D43E281EF442}"/>
              </a:ext>
            </a:extLst>
          </p:cNvPr>
          <p:cNvSpPr>
            <a:spLocks noGrp="1"/>
          </p:cNvSpPr>
          <p:nvPr>
            <p:ph type="title"/>
          </p:nvPr>
        </p:nvSpPr>
        <p:spPr/>
        <p:txBody>
          <a:bodyPr/>
          <a:lstStyle/>
          <a:p>
            <a:r>
              <a:rPr lang="cs-CZ" altLang="cs-CZ" b="1" dirty="0" err="1"/>
              <a:t>Textsorten</a:t>
            </a:r>
            <a:r>
              <a:rPr lang="cs-CZ" altLang="cs-CZ" b="1" dirty="0"/>
              <a:t> in den </a:t>
            </a:r>
            <a:r>
              <a:rPr lang="cs-CZ" altLang="cs-CZ" b="1" dirty="0" err="1"/>
              <a:t>Massenmedien</a:t>
            </a:r>
            <a:r>
              <a:rPr lang="cs-CZ" altLang="cs-CZ" b="1" dirty="0"/>
              <a:t> </a:t>
            </a:r>
            <a:endParaRPr lang="cs-CZ" dirty="0"/>
          </a:p>
        </p:txBody>
      </p:sp>
      <p:sp>
        <p:nvSpPr>
          <p:cNvPr id="3" name="Zástupný obsah 2">
            <a:extLst>
              <a:ext uri="{FF2B5EF4-FFF2-40B4-BE49-F238E27FC236}">
                <a16:creationId xmlns:a16="http://schemas.microsoft.com/office/drawing/2014/main" id="{41086CFB-CB96-4097-AE85-BDFA22FFB7D5}"/>
              </a:ext>
            </a:extLst>
          </p:cNvPr>
          <p:cNvSpPr>
            <a:spLocks noGrp="1"/>
          </p:cNvSpPr>
          <p:nvPr>
            <p:ph idx="1"/>
          </p:nvPr>
        </p:nvSpPr>
        <p:spPr/>
        <p:txBody>
          <a:bodyPr>
            <a:normAutofit fontScale="40000" lnSpcReduction="20000"/>
          </a:bodyPr>
          <a:lstStyle/>
          <a:p>
            <a:pPr>
              <a:lnSpc>
                <a:spcPct val="80000"/>
              </a:lnSpc>
            </a:pPr>
            <a:r>
              <a:rPr lang="cs-CZ" altLang="cs-CZ" sz="3000" b="1" dirty="0"/>
              <a:t>1.</a:t>
            </a:r>
            <a:r>
              <a:rPr lang="cs-CZ" altLang="cs-CZ" sz="3000" b="1" dirty="0">
                <a:solidFill>
                  <a:srgbClr val="FF0000"/>
                </a:solidFill>
              </a:rPr>
              <a:t>Informationsbetonte </a:t>
            </a:r>
            <a:r>
              <a:rPr lang="cs-CZ" altLang="cs-CZ" sz="3000" b="1" dirty="0" err="1">
                <a:solidFill>
                  <a:srgbClr val="FF0000"/>
                </a:solidFill>
              </a:rPr>
              <a:t>Textsorten</a:t>
            </a:r>
            <a:r>
              <a:rPr lang="cs-CZ" altLang="cs-CZ" sz="3000" b="1" dirty="0"/>
              <a:t>: </a:t>
            </a:r>
            <a:r>
              <a:rPr lang="cs-CZ" altLang="cs-CZ" sz="3000" b="1" dirty="0" err="1"/>
              <a:t>Meldung</a:t>
            </a:r>
            <a:r>
              <a:rPr lang="cs-CZ" altLang="cs-CZ" sz="3000" b="1" dirty="0"/>
              <a:t>, </a:t>
            </a:r>
            <a:r>
              <a:rPr lang="cs-CZ" altLang="cs-CZ" sz="3000" b="1" dirty="0" err="1"/>
              <a:t>Nachricht</a:t>
            </a:r>
            <a:r>
              <a:rPr lang="cs-CZ" altLang="cs-CZ" sz="3000" b="1" dirty="0"/>
              <a:t>, </a:t>
            </a:r>
            <a:r>
              <a:rPr lang="cs-CZ" altLang="cs-CZ" sz="3000" b="1" dirty="0" err="1"/>
              <a:t>Bericht</a:t>
            </a:r>
            <a:r>
              <a:rPr lang="cs-CZ" altLang="cs-CZ" sz="3000" b="1" dirty="0"/>
              <a:t>, </a:t>
            </a:r>
            <a:r>
              <a:rPr lang="cs-CZ" altLang="cs-CZ" sz="3000" b="1" dirty="0" err="1">
                <a:latin typeface="Arial" panose="020B0604020202020204" pitchFamily="34" charset="0"/>
              </a:rPr>
              <a:t>Wettervorhersage</a:t>
            </a:r>
            <a:r>
              <a:rPr lang="cs-CZ" altLang="cs-CZ" sz="3000" b="1" dirty="0">
                <a:latin typeface="Arial" panose="020B0604020202020204" pitchFamily="34" charset="0"/>
              </a:rPr>
              <a:t> (</a:t>
            </a:r>
            <a:r>
              <a:rPr lang="cs-CZ" altLang="cs-CZ" sz="3000" b="1" dirty="0" err="1">
                <a:latin typeface="Arial" panose="020B0604020202020204" pitchFamily="34" charset="0"/>
              </a:rPr>
              <a:t>Wetterbericht</a:t>
            </a:r>
            <a:r>
              <a:rPr lang="cs-CZ" altLang="cs-CZ" sz="3000" b="1" dirty="0">
                <a:latin typeface="Arial" panose="020B0604020202020204" pitchFamily="34" charset="0"/>
              </a:rPr>
              <a:t>)</a:t>
            </a:r>
            <a:endParaRPr lang="cs-CZ" altLang="cs-CZ" sz="3000" b="1" dirty="0"/>
          </a:p>
          <a:p>
            <a:pPr eaLnBrk="1" hangingPunct="1">
              <a:lnSpc>
                <a:spcPct val="80000"/>
              </a:lnSpc>
              <a:buFont typeface="Arial" panose="020B0604020202020204" pitchFamily="34" charset="0"/>
              <a:buNone/>
            </a:pPr>
            <a:r>
              <a:rPr lang="cs-CZ" altLang="cs-CZ" sz="3000" b="1" dirty="0"/>
              <a:t> </a:t>
            </a:r>
            <a:endParaRPr lang="cs-CZ" altLang="cs-CZ" sz="3000" dirty="0"/>
          </a:p>
          <a:p>
            <a:pPr eaLnBrk="1" hangingPunct="1">
              <a:lnSpc>
                <a:spcPct val="80000"/>
              </a:lnSpc>
            </a:pPr>
            <a:r>
              <a:rPr lang="cs-CZ" altLang="cs-CZ" sz="3000" b="1" dirty="0"/>
              <a:t>2. </a:t>
            </a:r>
            <a:r>
              <a:rPr lang="cs-CZ" altLang="cs-CZ" sz="3000" b="1" dirty="0" err="1">
                <a:solidFill>
                  <a:srgbClr val="FF0000"/>
                </a:solidFill>
              </a:rPr>
              <a:t>Meinungsbetont-persuasive</a:t>
            </a:r>
            <a:r>
              <a:rPr lang="cs-CZ" altLang="cs-CZ" sz="3000" b="1" dirty="0">
                <a:solidFill>
                  <a:srgbClr val="FF0000"/>
                </a:solidFill>
              </a:rPr>
              <a:t> </a:t>
            </a:r>
            <a:r>
              <a:rPr lang="cs-CZ" altLang="cs-CZ" sz="3000" b="1" dirty="0" err="1">
                <a:solidFill>
                  <a:srgbClr val="FF0000"/>
                </a:solidFill>
              </a:rPr>
              <a:t>Textsorten</a:t>
            </a:r>
            <a:r>
              <a:rPr lang="cs-CZ" altLang="cs-CZ" sz="3000" b="1" dirty="0"/>
              <a:t>: </a:t>
            </a:r>
            <a:r>
              <a:rPr lang="cs-CZ" altLang="cs-CZ" sz="3000" b="1" dirty="0" err="1"/>
              <a:t>Leitartikel</a:t>
            </a:r>
            <a:r>
              <a:rPr lang="cs-CZ" altLang="cs-CZ" sz="3000" b="1" dirty="0"/>
              <a:t>, </a:t>
            </a:r>
            <a:r>
              <a:rPr lang="cs-CZ" altLang="cs-CZ" sz="3000" b="1" dirty="0" err="1"/>
              <a:t>Kommentar</a:t>
            </a:r>
            <a:r>
              <a:rPr lang="cs-CZ" altLang="cs-CZ" sz="3000" b="1" dirty="0"/>
              <a:t>, </a:t>
            </a:r>
            <a:r>
              <a:rPr lang="cs-CZ" altLang="cs-CZ" sz="3000" b="1" dirty="0" err="1"/>
              <a:t>Kolumne</a:t>
            </a:r>
            <a:r>
              <a:rPr lang="cs-CZ" altLang="cs-CZ" sz="3000" b="1" dirty="0"/>
              <a:t>,  </a:t>
            </a:r>
            <a:r>
              <a:rPr lang="cs-CZ" altLang="cs-CZ" sz="3000" b="1" dirty="0" err="1"/>
              <a:t>Glosse</a:t>
            </a:r>
            <a:r>
              <a:rPr lang="cs-CZ" altLang="cs-CZ" sz="3000" b="1" dirty="0"/>
              <a:t>, </a:t>
            </a:r>
            <a:r>
              <a:rPr lang="cs-CZ" altLang="cs-CZ" sz="3000" b="1" dirty="0" err="1"/>
              <a:t>Essay</a:t>
            </a:r>
            <a:r>
              <a:rPr lang="cs-CZ" altLang="cs-CZ" sz="3000" b="1" dirty="0"/>
              <a:t>, </a:t>
            </a:r>
          </a:p>
          <a:p>
            <a:pPr eaLnBrk="1" hangingPunct="1">
              <a:lnSpc>
                <a:spcPct val="80000"/>
              </a:lnSpc>
            </a:pPr>
            <a:r>
              <a:rPr lang="cs-CZ" altLang="cs-CZ" sz="3000" b="1" dirty="0" err="1"/>
              <a:t>Rezension</a:t>
            </a:r>
            <a:r>
              <a:rPr lang="cs-CZ" altLang="cs-CZ" sz="3000" b="1" dirty="0"/>
              <a:t>/Kritik</a:t>
            </a:r>
          </a:p>
          <a:p>
            <a:pPr eaLnBrk="1" hangingPunct="1">
              <a:lnSpc>
                <a:spcPct val="80000"/>
              </a:lnSpc>
              <a:buFont typeface="Arial" panose="020B0604020202020204" pitchFamily="34" charset="0"/>
              <a:buNone/>
            </a:pPr>
            <a:endParaRPr lang="cs-CZ" altLang="cs-CZ" sz="3000" dirty="0"/>
          </a:p>
          <a:p>
            <a:pPr eaLnBrk="1" hangingPunct="1">
              <a:lnSpc>
                <a:spcPct val="80000"/>
              </a:lnSpc>
            </a:pPr>
            <a:r>
              <a:rPr lang="cs-CZ" altLang="cs-CZ" sz="3000" b="1" dirty="0"/>
              <a:t>3. </a:t>
            </a:r>
            <a:r>
              <a:rPr lang="cs-CZ" altLang="cs-CZ" sz="3000" b="1" dirty="0" err="1">
                <a:solidFill>
                  <a:srgbClr val="FF0000"/>
                </a:solidFill>
              </a:rPr>
              <a:t>Kontaktherstellende</a:t>
            </a:r>
            <a:r>
              <a:rPr lang="cs-CZ" altLang="cs-CZ" sz="3000" b="1" dirty="0">
                <a:solidFill>
                  <a:srgbClr val="FF0000"/>
                </a:solidFill>
              </a:rPr>
              <a:t>, </a:t>
            </a:r>
            <a:r>
              <a:rPr lang="cs-CZ" altLang="cs-CZ" sz="3000" b="1" dirty="0" err="1">
                <a:solidFill>
                  <a:srgbClr val="FF0000"/>
                </a:solidFill>
              </a:rPr>
              <a:t>unterhaltende</a:t>
            </a:r>
            <a:r>
              <a:rPr lang="cs-CZ" altLang="cs-CZ" sz="3000" b="1" dirty="0">
                <a:solidFill>
                  <a:srgbClr val="FF0000"/>
                </a:solidFill>
              </a:rPr>
              <a:t> </a:t>
            </a:r>
            <a:r>
              <a:rPr lang="cs-CZ" altLang="cs-CZ" sz="3000" b="1" dirty="0" err="1">
                <a:solidFill>
                  <a:srgbClr val="FF0000"/>
                </a:solidFill>
              </a:rPr>
              <a:t>und</a:t>
            </a:r>
            <a:r>
              <a:rPr lang="cs-CZ" altLang="cs-CZ" sz="3000" b="1" dirty="0">
                <a:solidFill>
                  <a:srgbClr val="FF0000"/>
                </a:solidFill>
              </a:rPr>
              <a:t> </a:t>
            </a:r>
            <a:r>
              <a:rPr lang="cs-CZ" altLang="cs-CZ" sz="3000" b="1" dirty="0" err="1">
                <a:solidFill>
                  <a:srgbClr val="FF0000"/>
                </a:solidFill>
              </a:rPr>
              <a:t>belletristische</a:t>
            </a:r>
            <a:r>
              <a:rPr lang="cs-CZ" altLang="cs-CZ" sz="3000" b="1" dirty="0">
                <a:solidFill>
                  <a:srgbClr val="FF0000"/>
                </a:solidFill>
              </a:rPr>
              <a:t> Texte</a:t>
            </a:r>
            <a:r>
              <a:rPr lang="cs-CZ" altLang="cs-CZ" sz="3000" b="1" dirty="0"/>
              <a:t>: „soft </a:t>
            </a:r>
            <a:r>
              <a:rPr lang="cs-CZ" altLang="cs-CZ" sz="3000" b="1" dirty="0" err="1"/>
              <a:t>news</a:t>
            </a:r>
            <a:r>
              <a:rPr lang="cs-CZ" altLang="cs-CZ" sz="3000" b="1" dirty="0"/>
              <a:t>„ </a:t>
            </a:r>
            <a:r>
              <a:rPr lang="cs-CZ" altLang="cs-CZ" sz="3000" b="1" dirty="0" err="1"/>
              <a:t>Feuilleton</a:t>
            </a:r>
            <a:r>
              <a:rPr lang="cs-CZ" altLang="cs-CZ" sz="3000" b="1" dirty="0"/>
              <a:t>, </a:t>
            </a:r>
            <a:r>
              <a:rPr lang="cs-CZ" altLang="cs-CZ" sz="3000" b="1" dirty="0" err="1"/>
              <a:t>Kurzgeschichte</a:t>
            </a:r>
            <a:r>
              <a:rPr lang="cs-CZ" altLang="cs-CZ" sz="3000" dirty="0"/>
              <a:t>, </a:t>
            </a:r>
          </a:p>
          <a:p>
            <a:pPr eaLnBrk="1" hangingPunct="1">
              <a:lnSpc>
                <a:spcPct val="80000"/>
              </a:lnSpc>
            </a:pPr>
            <a:r>
              <a:rPr lang="cs-CZ" altLang="cs-CZ" sz="3000" b="1" dirty="0"/>
              <a:t>Horoskop, Comics, </a:t>
            </a:r>
            <a:r>
              <a:rPr lang="cs-CZ" altLang="cs-CZ" sz="3000" b="1" dirty="0" err="1"/>
              <a:t>Kreutzworträtsel</a:t>
            </a:r>
            <a:r>
              <a:rPr lang="cs-CZ" altLang="cs-CZ" sz="3000" b="1" dirty="0"/>
              <a:t>, </a:t>
            </a:r>
            <a:r>
              <a:rPr lang="cs-CZ" altLang="cs-CZ" sz="3000" b="1" dirty="0" err="1"/>
              <a:t>Quiz</a:t>
            </a:r>
            <a:r>
              <a:rPr lang="cs-CZ" altLang="cs-CZ" sz="3000" b="1" dirty="0"/>
              <a:t>...</a:t>
            </a:r>
          </a:p>
          <a:p>
            <a:pPr eaLnBrk="1" hangingPunct="1">
              <a:lnSpc>
                <a:spcPct val="60000"/>
              </a:lnSpc>
              <a:defRPr/>
            </a:pPr>
            <a:endParaRPr lang="cs-CZ" altLang="cs-CZ" sz="3000" b="1" dirty="0"/>
          </a:p>
          <a:p>
            <a:pPr eaLnBrk="1" hangingPunct="1">
              <a:lnSpc>
                <a:spcPct val="60000"/>
              </a:lnSpc>
              <a:defRPr/>
            </a:pPr>
            <a:r>
              <a:rPr lang="cs-CZ" altLang="cs-CZ" sz="3000" b="1" dirty="0"/>
              <a:t>4. </a:t>
            </a:r>
            <a:r>
              <a:rPr lang="cs-CZ" altLang="cs-CZ" sz="3000" b="1" dirty="0" err="1">
                <a:solidFill>
                  <a:srgbClr val="FF0000"/>
                </a:solidFill>
              </a:rPr>
              <a:t>Reportage</a:t>
            </a:r>
            <a:r>
              <a:rPr lang="cs-CZ" altLang="cs-CZ" sz="3000" b="1" dirty="0">
                <a:solidFill>
                  <a:srgbClr val="FF0000"/>
                </a:solidFill>
              </a:rPr>
              <a:t> </a:t>
            </a:r>
            <a:r>
              <a:rPr lang="cs-CZ" altLang="cs-CZ" sz="3000" b="1" dirty="0"/>
              <a:t>– „</a:t>
            </a:r>
            <a:r>
              <a:rPr lang="cs-CZ" altLang="cs-CZ" sz="3000" b="1" dirty="0" err="1"/>
              <a:t>Bericht</a:t>
            </a:r>
            <a:r>
              <a:rPr lang="cs-CZ" altLang="cs-CZ" sz="3000" b="1" dirty="0"/>
              <a:t> </a:t>
            </a:r>
            <a:r>
              <a:rPr lang="cs-CZ" altLang="cs-CZ" sz="3000" b="1" dirty="0" err="1"/>
              <a:t>mit</a:t>
            </a:r>
            <a:r>
              <a:rPr lang="cs-CZ" altLang="cs-CZ" sz="3000" b="1" dirty="0"/>
              <a:t> </a:t>
            </a:r>
            <a:r>
              <a:rPr lang="cs-CZ" altLang="cs-CZ" sz="3000" b="1" dirty="0" err="1"/>
              <a:t>Phantasie</a:t>
            </a:r>
            <a:r>
              <a:rPr lang="cs-CZ" altLang="cs-CZ" sz="3000" b="1" dirty="0"/>
              <a:t>“ – </a:t>
            </a:r>
            <a:r>
              <a:rPr lang="cs-CZ" altLang="cs-CZ" sz="3000" b="1" dirty="0" err="1"/>
              <a:t>subjektiv</a:t>
            </a:r>
            <a:endParaRPr lang="cs-CZ" altLang="cs-CZ" sz="3000" b="1" dirty="0"/>
          </a:p>
          <a:p>
            <a:pPr marL="0" indent="0" eaLnBrk="1" hangingPunct="1">
              <a:lnSpc>
                <a:spcPct val="60000"/>
              </a:lnSpc>
              <a:buFont typeface="Arial" panose="020B0604020202020204" pitchFamily="34" charset="0"/>
              <a:buNone/>
              <a:defRPr/>
            </a:pPr>
            <a:endParaRPr lang="cs-CZ" altLang="cs-CZ" sz="3000" b="1" dirty="0"/>
          </a:p>
          <a:p>
            <a:pPr eaLnBrk="1" hangingPunct="1">
              <a:lnSpc>
                <a:spcPct val="60000"/>
              </a:lnSpc>
              <a:buFont typeface="Arial" panose="020B0604020202020204" pitchFamily="34" charset="0"/>
              <a:buNone/>
              <a:defRPr/>
            </a:pPr>
            <a:endParaRPr lang="cs-CZ" altLang="cs-CZ" sz="3000" b="1" dirty="0"/>
          </a:p>
          <a:p>
            <a:pPr eaLnBrk="1" hangingPunct="1">
              <a:lnSpc>
                <a:spcPct val="60000"/>
              </a:lnSpc>
              <a:defRPr/>
            </a:pPr>
            <a:r>
              <a:rPr lang="cs-CZ" altLang="cs-CZ" sz="3000" b="1" dirty="0"/>
              <a:t>5. </a:t>
            </a:r>
            <a:r>
              <a:rPr lang="cs-CZ" altLang="cs-CZ" sz="3000" b="1" dirty="0" err="1">
                <a:solidFill>
                  <a:srgbClr val="FF0000"/>
                </a:solidFill>
              </a:rPr>
              <a:t>Bizentrierte</a:t>
            </a:r>
            <a:r>
              <a:rPr lang="cs-CZ" altLang="cs-CZ" sz="3000" b="1" dirty="0">
                <a:solidFill>
                  <a:srgbClr val="FF0000"/>
                </a:solidFill>
              </a:rPr>
              <a:t> </a:t>
            </a:r>
            <a:r>
              <a:rPr lang="cs-CZ" altLang="cs-CZ" sz="3000" b="1" dirty="0" err="1">
                <a:solidFill>
                  <a:srgbClr val="FF0000"/>
                </a:solidFill>
              </a:rPr>
              <a:t>Textsorten</a:t>
            </a:r>
            <a:r>
              <a:rPr lang="cs-CZ" altLang="cs-CZ" sz="3000" b="1" dirty="0"/>
              <a:t>: Interview, </a:t>
            </a:r>
            <a:r>
              <a:rPr lang="cs-CZ" altLang="cs-CZ" sz="3000" b="1" dirty="0" err="1"/>
              <a:t>Debatte</a:t>
            </a:r>
            <a:r>
              <a:rPr lang="cs-CZ" altLang="cs-CZ" sz="3000" b="1" dirty="0"/>
              <a:t>, </a:t>
            </a:r>
            <a:r>
              <a:rPr lang="cs-CZ" altLang="cs-CZ" sz="3000" b="1" dirty="0" err="1"/>
              <a:t>Talkshow</a:t>
            </a:r>
            <a:endParaRPr lang="cs-CZ" altLang="cs-CZ" sz="3000" b="1" dirty="0"/>
          </a:p>
          <a:p>
            <a:pPr eaLnBrk="1" hangingPunct="1">
              <a:lnSpc>
                <a:spcPct val="60000"/>
              </a:lnSpc>
              <a:buFont typeface="Arial" panose="020B0604020202020204" pitchFamily="34" charset="0"/>
              <a:buNone/>
              <a:defRPr/>
            </a:pPr>
            <a:r>
              <a:rPr lang="cs-CZ" altLang="cs-CZ" sz="3000" b="1" dirty="0"/>
              <a:t> </a:t>
            </a:r>
          </a:p>
          <a:p>
            <a:pPr eaLnBrk="1" hangingPunct="1">
              <a:lnSpc>
                <a:spcPct val="60000"/>
              </a:lnSpc>
              <a:defRPr/>
            </a:pPr>
            <a:r>
              <a:rPr lang="cs-CZ" altLang="cs-CZ" sz="3000" b="1" dirty="0"/>
              <a:t>6. </a:t>
            </a:r>
            <a:r>
              <a:rPr lang="cs-CZ" altLang="cs-CZ" sz="3000" b="1" dirty="0" err="1">
                <a:solidFill>
                  <a:srgbClr val="FF0000"/>
                </a:solidFill>
              </a:rPr>
              <a:t>Feature</a:t>
            </a:r>
            <a:r>
              <a:rPr lang="cs-CZ" altLang="cs-CZ" sz="3000" b="1" dirty="0"/>
              <a:t>: „</a:t>
            </a:r>
            <a:r>
              <a:rPr lang="cs-CZ" altLang="cs-CZ" sz="3000" b="1" dirty="0" err="1"/>
              <a:t>Mischform</a:t>
            </a:r>
            <a:r>
              <a:rPr lang="cs-CZ" altLang="cs-CZ" sz="3000" b="1" dirty="0"/>
              <a:t>“ – </a:t>
            </a:r>
            <a:r>
              <a:rPr lang="cs-CZ" altLang="cs-CZ" sz="3000" b="1" dirty="0" err="1"/>
              <a:t>Bericht</a:t>
            </a:r>
            <a:r>
              <a:rPr lang="cs-CZ" altLang="cs-CZ" sz="3000" b="1" dirty="0"/>
              <a:t>, </a:t>
            </a:r>
            <a:r>
              <a:rPr lang="cs-CZ" altLang="cs-CZ" sz="3000" b="1" dirty="0" err="1"/>
              <a:t>Kommentar</a:t>
            </a:r>
            <a:r>
              <a:rPr lang="cs-CZ" altLang="cs-CZ" sz="3000" b="1" dirty="0"/>
              <a:t>, </a:t>
            </a:r>
            <a:r>
              <a:rPr lang="cs-CZ" altLang="cs-CZ" sz="3000" b="1" dirty="0" err="1"/>
              <a:t>Reportage</a:t>
            </a:r>
            <a:r>
              <a:rPr lang="cs-CZ" altLang="cs-CZ" sz="3000" b="1" dirty="0"/>
              <a:t>, Interview</a:t>
            </a:r>
          </a:p>
          <a:p>
            <a:pPr marL="0" indent="0" eaLnBrk="1" hangingPunct="1">
              <a:lnSpc>
                <a:spcPct val="60000"/>
              </a:lnSpc>
              <a:buFont typeface="Arial" panose="020B0604020202020204" pitchFamily="34" charset="0"/>
              <a:buNone/>
              <a:defRPr/>
            </a:pPr>
            <a:endParaRPr lang="cs-CZ" altLang="cs-CZ" sz="3000" b="1" dirty="0">
              <a:solidFill>
                <a:srgbClr val="0070C0"/>
              </a:solidFill>
            </a:endParaRPr>
          </a:p>
          <a:p>
            <a:pPr eaLnBrk="1" hangingPunct="1">
              <a:lnSpc>
                <a:spcPct val="60000"/>
              </a:lnSpc>
              <a:defRPr/>
            </a:pPr>
            <a:r>
              <a:rPr lang="cs-CZ" altLang="cs-CZ" sz="3000" b="1" dirty="0"/>
              <a:t>7. </a:t>
            </a:r>
            <a:r>
              <a:rPr lang="cs-CZ" altLang="cs-CZ" sz="3000" b="1" dirty="0" err="1">
                <a:solidFill>
                  <a:srgbClr val="FF0000"/>
                </a:solidFill>
              </a:rPr>
              <a:t>Instruierend-anweisende</a:t>
            </a:r>
            <a:r>
              <a:rPr lang="cs-CZ" altLang="cs-CZ" sz="3000" b="1" dirty="0">
                <a:solidFill>
                  <a:srgbClr val="FF0000"/>
                </a:solidFill>
              </a:rPr>
              <a:t> </a:t>
            </a:r>
            <a:r>
              <a:rPr lang="cs-CZ" altLang="cs-CZ" sz="3000" b="1" dirty="0" err="1">
                <a:solidFill>
                  <a:srgbClr val="FF0000"/>
                </a:solidFill>
              </a:rPr>
              <a:t>Textsorten</a:t>
            </a:r>
            <a:r>
              <a:rPr lang="cs-CZ" altLang="cs-CZ" sz="3000" b="1" dirty="0"/>
              <a:t>: </a:t>
            </a:r>
            <a:r>
              <a:rPr lang="cs-CZ" altLang="cs-CZ" sz="3000" b="1" dirty="0" err="1"/>
              <a:t>Ratgebungen</a:t>
            </a:r>
            <a:r>
              <a:rPr lang="cs-CZ" altLang="cs-CZ" sz="3000" b="1" dirty="0">
                <a:latin typeface="Arial" panose="020B0604020202020204" pitchFamily="34" charset="0"/>
              </a:rPr>
              <a:t>,</a:t>
            </a:r>
            <a:r>
              <a:rPr lang="cs-CZ" altLang="cs-CZ" sz="3000" b="1" dirty="0"/>
              <a:t> </a:t>
            </a:r>
            <a:r>
              <a:rPr lang="cs-CZ" altLang="cs-CZ" sz="3000" b="1" dirty="0" err="1"/>
              <a:t>Handlungsanleitungen</a:t>
            </a:r>
            <a:r>
              <a:rPr lang="cs-CZ" altLang="cs-CZ" sz="3000" b="1" dirty="0">
                <a:latin typeface="Arial" panose="020B0604020202020204" pitchFamily="34" charset="0"/>
              </a:rPr>
              <a:t>, </a:t>
            </a:r>
            <a:r>
              <a:rPr lang="cs-CZ" altLang="cs-CZ" sz="3000" b="1" dirty="0" err="1">
                <a:latin typeface="Arial" panose="020B0604020202020204" pitchFamily="34" charset="0"/>
              </a:rPr>
              <a:t>Kochrezepte</a:t>
            </a:r>
            <a:r>
              <a:rPr lang="cs-CZ" altLang="cs-CZ" sz="3000" b="1" dirty="0">
                <a:latin typeface="Arial" panose="020B0604020202020204" pitchFamily="34" charset="0"/>
              </a:rPr>
              <a:t>, </a:t>
            </a:r>
          </a:p>
          <a:p>
            <a:pPr eaLnBrk="1" hangingPunct="1">
              <a:lnSpc>
                <a:spcPct val="60000"/>
              </a:lnSpc>
              <a:defRPr/>
            </a:pPr>
            <a:endParaRPr lang="cs-CZ" altLang="cs-CZ" sz="3000" b="1" dirty="0">
              <a:latin typeface="Arial" panose="020B0604020202020204" pitchFamily="34" charset="0"/>
            </a:endParaRPr>
          </a:p>
          <a:p>
            <a:pPr eaLnBrk="1" hangingPunct="1">
              <a:lnSpc>
                <a:spcPct val="60000"/>
              </a:lnSpc>
              <a:defRPr/>
            </a:pPr>
            <a:r>
              <a:rPr lang="cs-CZ" altLang="cs-CZ" sz="3000" b="1" dirty="0">
                <a:latin typeface="Arial" panose="020B0604020202020204" pitchFamily="34" charset="0"/>
              </a:rPr>
              <a:t>  „</a:t>
            </a:r>
            <a:r>
              <a:rPr lang="cs-CZ" altLang="cs-CZ" sz="3000" b="1" dirty="0" err="1">
                <a:latin typeface="Arial" panose="020B0604020202020204" pitchFamily="34" charset="0"/>
              </a:rPr>
              <a:t>Kummerkasten</a:t>
            </a:r>
            <a:r>
              <a:rPr lang="cs-CZ" altLang="cs-CZ" sz="3000" b="1" dirty="0">
                <a:latin typeface="Arial" panose="020B0604020202020204" pitchFamily="34" charset="0"/>
              </a:rPr>
              <a:t>“ – </a:t>
            </a:r>
            <a:r>
              <a:rPr lang="cs-CZ" altLang="cs-CZ" sz="3000" b="1" dirty="0" err="1">
                <a:latin typeface="Arial" panose="020B0604020202020204" pitchFamily="34" charset="0"/>
              </a:rPr>
              <a:t>psychologische</a:t>
            </a:r>
            <a:r>
              <a:rPr lang="cs-CZ" altLang="cs-CZ" sz="3000" b="1" dirty="0">
                <a:latin typeface="Arial" panose="020B0604020202020204" pitchFamily="34" charset="0"/>
              </a:rPr>
              <a:t> </a:t>
            </a:r>
            <a:r>
              <a:rPr lang="cs-CZ" altLang="cs-CZ" sz="3000" b="1" dirty="0" err="1">
                <a:latin typeface="Arial" panose="020B0604020202020204" pitchFamily="34" charset="0"/>
              </a:rPr>
              <a:t>Beratung</a:t>
            </a:r>
            <a:endParaRPr lang="cs-CZ" altLang="cs-CZ" sz="3000" b="1" dirty="0">
              <a:latin typeface="Arial" panose="020B0604020202020204" pitchFamily="34" charset="0"/>
            </a:endParaRPr>
          </a:p>
          <a:p>
            <a:pPr eaLnBrk="1" hangingPunct="1">
              <a:lnSpc>
                <a:spcPct val="60000"/>
              </a:lnSpc>
              <a:defRPr/>
            </a:pPr>
            <a:r>
              <a:rPr lang="cs-CZ" altLang="cs-CZ" sz="3000" b="1" dirty="0" err="1">
                <a:solidFill>
                  <a:schemeClr val="bg2">
                    <a:lumMod val="40000"/>
                    <a:lumOff val="60000"/>
                  </a:schemeClr>
                </a:solidFill>
                <a:latin typeface="Arial" panose="020B0604020202020204" pitchFamily="34" charset="0"/>
              </a:rPr>
              <a:t>Werbung</a:t>
            </a:r>
            <a:r>
              <a:rPr lang="cs-CZ" altLang="cs-CZ" sz="3000" dirty="0">
                <a:solidFill>
                  <a:schemeClr val="bg2">
                    <a:lumMod val="40000"/>
                    <a:lumOff val="60000"/>
                  </a:schemeClr>
                </a:solidFill>
              </a:rPr>
              <a:t> </a:t>
            </a:r>
          </a:p>
          <a:p>
            <a:pPr marL="0" indent="0" eaLnBrk="1" hangingPunct="1">
              <a:lnSpc>
                <a:spcPct val="60000"/>
              </a:lnSpc>
              <a:buNone/>
              <a:defRPr/>
            </a:pPr>
            <a:endParaRPr lang="cs-CZ" altLang="cs-CZ" sz="2000" dirty="0"/>
          </a:p>
          <a:p>
            <a:endParaRPr lang="cs-CZ" dirty="0"/>
          </a:p>
        </p:txBody>
      </p:sp>
    </p:spTree>
    <p:extLst>
      <p:ext uri="{BB962C8B-B14F-4D97-AF65-F5344CB8AC3E}">
        <p14:creationId xmlns:p14="http://schemas.microsoft.com/office/powerpoint/2010/main" val="174266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fade">
                                      <p:cBhvr>
                                        <p:cTn id="63" dur="1000"/>
                                        <p:tgtEl>
                                          <p:spTgt spid="3">
                                            <p:txEl>
                                              <p:pRg st="12" end="12"/>
                                            </p:txEl>
                                          </p:spTgt>
                                        </p:tgtEl>
                                      </p:cBhvr>
                                    </p:animEffect>
                                    <p:anim calcmode="lin" valueType="num">
                                      <p:cBhvr>
                                        <p:cTn id="6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Effect transition="in" filter="fade">
                                      <p:cBhvr>
                                        <p:cTn id="70" dur="1000"/>
                                        <p:tgtEl>
                                          <p:spTgt spid="3">
                                            <p:txEl>
                                              <p:pRg st="13" end="13"/>
                                            </p:txEl>
                                          </p:spTgt>
                                        </p:tgtEl>
                                      </p:cBhvr>
                                    </p:animEffect>
                                    <p:anim calcmode="lin" valueType="num">
                                      <p:cBhvr>
                                        <p:cTn id="7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Effect transition="in" filter="fade">
                                      <p:cBhvr>
                                        <p:cTn id="77" dur="1000"/>
                                        <p:tgtEl>
                                          <p:spTgt spid="3">
                                            <p:txEl>
                                              <p:pRg st="15" end="15"/>
                                            </p:txEl>
                                          </p:spTgt>
                                        </p:tgtEl>
                                      </p:cBhvr>
                                    </p:animEffect>
                                    <p:anim calcmode="lin" valueType="num">
                                      <p:cBhvr>
                                        <p:cTn id="7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7" end="17"/>
                                            </p:txEl>
                                          </p:spTgt>
                                        </p:tgtEl>
                                        <p:attrNameLst>
                                          <p:attrName>style.visibility</p:attrName>
                                        </p:attrNameLst>
                                      </p:cBhvr>
                                      <p:to>
                                        <p:strVal val="visible"/>
                                      </p:to>
                                    </p:set>
                                    <p:animEffect transition="in" filter="fade">
                                      <p:cBhvr>
                                        <p:cTn id="84" dur="1000"/>
                                        <p:tgtEl>
                                          <p:spTgt spid="3">
                                            <p:txEl>
                                              <p:pRg st="17" end="17"/>
                                            </p:txEl>
                                          </p:spTgt>
                                        </p:tgtEl>
                                      </p:cBhvr>
                                    </p:animEffect>
                                    <p:anim calcmode="lin" valueType="num">
                                      <p:cBhvr>
                                        <p:cTn id="85"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8" end="18"/>
                                            </p:txEl>
                                          </p:spTgt>
                                        </p:tgtEl>
                                        <p:attrNameLst>
                                          <p:attrName>style.visibility</p:attrName>
                                        </p:attrNameLst>
                                      </p:cBhvr>
                                      <p:to>
                                        <p:strVal val="visible"/>
                                      </p:to>
                                    </p:set>
                                    <p:animEffect transition="in" filter="fade">
                                      <p:cBhvr>
                                        <p:cTn id="91" dur="1000"/>
                                        <p:tgtEl>
                                          <p:spTgt spid="3">
                                            <p:txEl>
                                              <p:pRg st="18" end="18"/>
                                            </p:txEl>
                                          </p:spTgt>
                                        </p:tgtEl>
                                      </p:cBhvr>
                                    </p:animEffect>
                                    <p:anim calcmode="lin" valueType="num">
                                      <p:cBhvr>
                                        <p:cTn id="92"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C6CF29-192B-4E5D-B745-6C2876F4EDD5}"/>
              </a:ext>
            </a:extLst>
          </p:cNvPr>
          <p:cNvSpPr>
            <a:spLocks noGrp="1"/>
          </p:cNvSpPr>
          <p:nvPr>
            <p:ph type="title"/>
          </p:nvPr>
        </p:nvSpPr>
        <p:spPr/>
        <p:txBody>
          <a:bodyPr/>
          <a:lstStyle/>
          <a:p>
            <a:r>
              <a:rPr lang="de-DE" altLang="cs-CZ" b="1" dirty="0">
                <a:solidFill>
                  <a:schemeClr val="bg2">
                    <a:lumMod val="40000"/>
                    <a:lumOff val="60000"/>
                  </a:schemeClr>
                </a:solidFill>
              </a:rPr>
              <a:t>Neue Textsorten?</a:t>
            </a:r>
            <a:endParaRPr lang="cs-CZ" dirty="0">
              <a:solidFill>
                <a:schemeClr val="bg2">
                  <a:lumMod val="40000"/>
                  <a:lumOff val="60000"/>
                </a:schemeClr>
              </a:solidFill>
            </a:endParaRPr>
          </a:p>
        </p:txBody>
      </p:sp>
      <p:sp>
        <p:nvSpPr>
          <p:cNvPr id="3" name="Zástupný obsah 2">
            <a:extLst>
              <a:ext uri="{FF2B5EF4-FFF2-40B4-BE49-F238E27FC236}">
                <a16:creationId xmlns:a16="http://schemas.microsoft.com/office/drawing/2014/main" id="{94CB6A0C-282C-4D44-AE5D-D7F062A806E4}"/>
              </a:ext>
            </a:extLst>
          </p:cNvPr>
          <p:cNvSpPr>
            <a:spLocks noGrp="1"/>
          </p:cNvSpPr>
          <p:nvPr>
            <p:ph idx="1"/>
          </p:nvPr>
        </p:nvSpPr>
        <p:spPr/>
        <p:txBody>
          <a:bodyPr/>
          <a:lstStyle/>
          <a:p>
            <a:pPr>
              <a:lnSpc>
                <a:spcPct val="80000"/>
              </a:lnSpc>
            </a:pPr>
            <a:r>
              <a:rPr lang="cs-CZ" altLang="cs-CZ" b="1" dirty="0" err="1"/>
              <a:t>Infographik</a:t>
            </a:r>
            <a:r>
              <a:rPr lang="cs-CZ" altLang="cs-CZ" b="1" dirty="0"/>
              <a:t>: </a:t>
            </a:r>
            <a:r>
              <a:rPr lang="cs-CZ" altLang="cs-CZ" b="1" dirty="0" err="1"/>
              <a:t>Abbildungen</a:t>
            </a:r>
            <a:r>
              <a:rPr lang="cs-CZ" altLang="cs-CZ" b="1" dirty="0"/>
              <a:t>, </a:t>
            </a:r>
            <a:r>
              <a:rPr lang="cs-CZ" altLang="cs-CZ" b="1" dirty="0" err="1"/>
              <a:t>Fotos</a:t>
            </a:r>
            <a:r>
              <a:rPr lang="cs-CZ" altLang="cs-CZ" b="1" dirty="0"/>
              <a:t>, </a:t>
            </a:r>
            <a:r>
              <a:rPr lang="cs-CZ" altLang="cs-CZ" b="1" dirty="0" err="1"/>
              <a:t>Tabellen</a:t>
            </a:r>
            <a:r>
              <a:rPr lang="cs-CZ" altLang="cs-CZ" b="1" dirty="0"/>
              <a:t>, </a:t>
            </a:r>
            <a:r>
              <a:rPr lang="cs-CZ" altLang="cs-CZ" b="1" dirty="0" err="1"/>
              <a:t>Landkarten</a:t>
            </a:r>
            <a:r>
              <a:rPr lang="cs-CZ" altLang="cs-CZ" b="1" dirty="0"/>
              <a:t> – </a:t>
            </a:r>
            <a:r>
              <a:rPr lang="cs-CZ" altLang="cs-CZ" b="1" i="1" dirty="0" err="1">
                <a:solidFill>
                  <a:srgbClr val="00B0F0"/>
                </a:solidFill>
              </a:rPr>
              <a:t>Wettervorhersage</a:t>
            </a:r>
            <a:endParaRPr lang="cs-CZ" altLang="cs-CZ" b="1" i="1" dirty="0">
              <a:solidFill>
                <a:srgbClr val="00B0F0"/>
              </a:solidFill>
            </a:endParaRPr>
          </a:p>
          <a:p>
            <a:pPr>
              <a:lnSpc>
                <a:spcPct val="80000"/>
              </a:lnSpc>
            </a:pPr>
            <a:r>
              <a:rPr lang="cs-CZ" altLang="cs-CZ" b="1" dirty="0">
                <a:solidFill>
                  <a:srgbClr val="00B0F0"/>
                </a:solidFill>
              </a:rPr>
              <a:t>Cluster-Text: </a:t>
            </a:r>
            <a:r>
              <a:rPr lang="cs-CZ" altLang="cs-CZ" b="1" dirty="0" err="1">
                <a:solidFill>
                  <a:srgbClr val="00B0F0"/>
                </a:solidFill>
              </a:rPr>
              <a:t>Tabellen</a:t>
            </a:r>
            <a:r>
              <a:rPr lang="cs-CZ" altLang="cs-CZ" b="1" dirty="0">
                <a:solidFill>
                  <a:srgbClr val="00B0F0"/>
                </a:solidFill>
              </a:rPr>
              <a:t>, </a:t>
            </a:r>
            <a:r>
              <a:rPr lang="cs-CZ" altLang="cs-CZ" b="1" dirty="0" err="1">
                <a:solidFill>
                  <a:srgbClr val="00B0F0"/>
                </a:solidFill>
              </a:rPr>
              <a:t>Diagramme</a:t>
            </a:r>
            <a:r>
              <a:rPr lang="cs-CZ" altLang="cs-CZ" b="1" dirty="0">
                <a:solidFill>
                  <a:srgbClr val="00B0F0"/>
                </a:solidFill>
              </a:rPr>
              <a:t>, </a:t>
            </a:r>
            <a:r>
              <a:rPr lang="cs-CZ" altLang="cs-CZ" b="1" dirty="0" err="1">
                <a:solidFill>
                  <a:srgbClr val="00B0F0"/>
                </a:solidFill>
              </a:rPr>
              <a:t>Info-Kasten</a:t>
            </a:r>
            <a:endParaRPr lang="cs-CZ" altLang="cs-CZ" dirty="0">
              <a:solidFill>
                <a:srgbClr val="00B0F0"/>
              </a:solidFill>
            </a:endParaRPr>
          </a:p>
          <a:p>
            <a:pPr>
              <a:lnSpc>
                <a:spcPct val="80000"/>
              </a:lnSpc>
            </a:pPr>
            <a:r>
              <a:rPr lang="cs-CZ" altLang="cs-CZ" b="1" dirty="0">
                <a:solidFill>
                  <a:srgbClr val="FF0000"/>
                </a:solidFill>
              </a:rPr>
              <a:t>Online-</a:t>
            </a:r>
            <a:r>
              <a:rPr lang="cs-CZ" altLang="cs-CZ" b="1" dirty="0" err="1">
                <a:solidFill>
                  <a:srgbClr val="FF0000"/>
                </a:solidFill>
              </a:rPr>
              <a:t>Versionen</a:t>
            </a:r>
            <a:r>
              <a:rPr lang="cs-CZ" altLang="cs-CZ" b="1" dirty="0"/>
              <a:t>:</a:t>
            </a:r>
          </a:p>
          <a:p>
            <a:pPr>
              <a:lnSpc>
                <a:spcPct val="80000"/>
              </a:lnSpc>
            </a:pPr>
            <a:r>
              <a:rPr lang="cs-CZ" altLang="cs-CZ" b="1" dirty="0" err="1"/>
              <a:t>neuartige</a:t>
            </a:r>
            <a:r>
              <a:rPr lang="cs-CZ" altLang="cs-CZ" b="1" dirty="0"/>
              <a:t> M</a:t>
            </a:r>
            <a:r>
              <a:rPr lang="de-DE" altLang="cs-CZ" b="1" dirty="0" err="1"/>
              <a:t>öglichkeiten</a:t>
            </a:r>
            <a:r>
              <a:rPr lang="de-DE" altLang="cs-CZ" b="1" dirty="0"/>
              <a:t> der Speicherung und</a:t>
            </a:r>
            <a:r>
              <a:rPr lang="cs-CZ" altLang="cs-CZ" b="1" dirty="0">
                <a:latin typeface="Arial" panose="020B0604020202020204" pitchFamily="34" charset="0"/>
              </a:rPr>
              <a:t> </a:t>
            </a:r>
            <a:r>
              <a:rPr lang="de-DE" altLang="cs-CZ" b="1" dirty="0">
                <a:latin typeface="Arial" panose="020B0604020202020204" pitchFamily="34" charset="0"/>
              </a:rPr>
              <a:t>Ü</a:t>
            </a:r>
            <a:r>
              <a:rPr lang="de-DE" altLang="cs-CZ" b="1" dirty="0"/>
              <a:t>bermittlung von Informationen</a:t>
            </a:r>
          </a:p>
          <a:p>
            <a:pPr>
              <a:lnSpc>
                <a:spcPct val="80000"/>
              </a:lnSpc>
            </a:pPr>
            <a:r>
              <a:rPr lang="de-DE" altLang="cs-CZ" b="1" dirty="0"/>
              <a:t>Medien, welche Text, Grafik, Bild und Ton kombinieren können, Daten digital speichern bzw. übertragen, wobei die Übertragung über Datennetze läuft</a:t>
            </a:r>
          </a:p>
          <a:p>
            <a:pPr>
              <a:lnSpc>
                <a:spcPct val="80000"/>
              </a:lnSpc>
            </a:pPr>
            <a:r>
              <a:rPr lang="de-DE" altLang="cs-CZ" b="1" dirty="0"/>
              <a:t>das Internet, das Digitalfernsehen, das Handy</a:t>
            </a:r>
            <a:r>
              <a:rPr lang="cs-CZ" altLang="cs-CZ" b="1" dirty="0"/>
              <a:t> (</a:t>
            </a:r>
            <a:r>
              <a:rPr lang="cs-CZ" altLang="cs-CZ" b="1" dirty="0" err="1"/>
              <a:t>smart</a:t>
            </a:r>
            <a:r>
              <a:rPr lang="cs-CZ" altLang="cs-CZ" b="1" dirty="0"/>
              <a:t> </a:t>
            </a:r>
            <a:r>
              <a:rPr lang="cs-CZ" altLang="cs-CZ" b="1" dirty="0" err="1"/>
              <a:t>phone</a:t>
            </a:r>
            <a:r>
              <a:rPr lang="cs-CZ" altLang="cs-CZ" b="1" dirty="0"/>
              <a:t>)</a:t>
            </a:r>
          </a:p>
          <a:p>
            <a:endParaRPr lang="cs-CZ" dirty="0"/>
          </a:p>
        </p:txBody>
      </p:sp>
    </p:spTree>
    <p:extLst>
      <p:ext uri="{BB962C8B-B14F-4D97-AF65-F5344CB8AC3E}">
        <p14:creationId xmlns:p14="http://schemas.microsoft.com/office/powerpoint/2010/main" val="119720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43295D-AA04-40E5-982B-1552D01C33DE}"/>
              </a:ext>
            </a:extLst>
          </p:cNvPr>
          <p:cNvSpPr>
            <a:spLocks noGrp="1"/>
          </p:cNvSpPr>
          <p:nvPr>
            <p:ph type="title"/>
          </p:nvPr>
        </p:nvSpPr>
        <p:spPr/>
        <p:txBody>
          <a:bodyPr/>
          <a:lstStyle/>
          <a:p>
            <a:r>
              <a:rPr lang="cs-CZ" b="1" dirty="0"/>
              <a:t>Hypertext</a:t>
            </a:r>
          </a:p>
        </p:txBody>
      </p:sp>
      <p:sp>
        <p:nvSpPr>
          <p:cNvPr id="3" name="Zástupný obsah 2">
            <a:extLst>
              <a:ext uri="{FF2B5EF4-FFF2-40B4-BE49-F238E27FC236}">
                <a16:creationId xmlns:a16="http://schemas.microsoft.com/office/drawing/2014/main" id="{DBC69851-3D68-45C5-8A0B-491105A580D0}"/>
              </a:ext>
            </a:extLst>
          </p:cNvPr>
          <p:cNvSpPr>
            <a:spLocks noGrp="1"/>
          </p:cNvSpPr>
          <p:nvPr>
            <p:ph idx="1"/>
          </p:nvPr>
        </p:nvSpPr>
        <p:spPr/>
        <p:txBody>
          <a:bodyPr>
            <a:normAutofit lnSpcReduction="10000"/>
          </a:bodyPr>
          <a:lstStyle/>
          <a:p>
            <a:r>
              <a:rPr lang="de-DE" altLang="cs-CZ" b="1" dirty="0">
                <a:solidFill>
                  <a:srgbClr val="FF0000"/>
                </a:solidFill>
              </a:rPr>
              <a:t>Hypertexte:</a:t>
            </a:r>
            <a:r>
              <a:rPr lang="de-DE" altLang="cs-CZ" b="1" dirty="0"/>
              <a:t> nicht-lineare Texte, bei denen der Leser Wahlmöglichkeiten hat und die an einem „</a:t>
            </a:r>
            <a:r>
              <a:rPr lang="de-DE" altLang="cs-CZ" b="1" dirty="0" err="1"/>
              <a:t>interactive</a:t>
            </a:r>
            <a:r>
              <a:rPr lang="de-DE" altLang="cs-CZ" b="1" dirty="0"/>
              <a:t>-screen“ gelesen werden können</a:t>
            </a:r>
          </a:p>
          <a:p>
            <a:r>
              <a:rPr lang="de-DE" altLang="cs-CZ" b="1" dirty="0"/>
              <a:t>ein Gebilde, worin die einzelnen informationellen Einheiten durch Verknüpfungen („links“) netzwerkartig verbunden, also nicht-linear organisiert sind</a:t>
            </a:r>
            <a:endParaRPr lang="cs-CZ" altLang="cs-CZ" b="1" dirty="0"/>
          </a:p>
          <a:p>
            <a:pPr>
              <a:lnSpc>
                <a:spcPct val="90000"/>
              </a:lnSpc>
              <a:buFont typeface="Arial" charset="0"/>
              <a:buChar char="•"/>
              <a:defRPr/>
            </a:pPr>
            <a:r>
              <a:rPr lang="de-DE" altLang="cs-CZ" b="1" dirty="0"/>
              <a:t>multimedial: Daten unterschiedlicher semiotischer Systeme (Text, Bild, Ton, Film) - </a:t>
            </a:r>
            <a:r>
              <a:rPr lang="de-DE" altLang="cs-CZ" b="1" dirty="0" err="1"/>
              <a:t>Synästhesierung</a:t>
            </a:r>
            <a:endParaRPr lang="de-DE" altLang="cs-CZ" b="1" dirty="0"/>
          </a:p>
          <a:p>
            <a:pPr>
              <a:lnSpc>
                <a:spcPct val="90000"/>
              </a:lnSpc>
              <a:buFont typeface="Arial" charset="0"/>
              <a:buChar char="•"/>
              <a:defRPr/>
            </a:pPr>
            <a:r>
              <a:rPr lang="de-DE" altLang="cs-CZ" b="1" dirty="0"/>
              <a:t>Rezeption von Hypertexten: interaktiv</a:t>
            </a:r>
          </a:p>
          <a:p>
            <a:pPr>
              <a:lnSpc>
                <a:spcPct val="90000"/>
              </a:lnSpc>
              <a:buFont typeface="Arial" charset="0"/>
              <a:buChar char="•"/>
              <a:defRPr/>
            </a:pPr>
            <a:r>
              <a:rPr lang="de-DE" altLang="cs-CZ" b="1" dirty="0"/>
              <a:t>Definition: „ein </a:t>
            </a:r>
            <a:r>
              <a:rPr lang="de-DE" altLang="cs-CZ" b="1" dirty="0">
                <a:solidFill>
                  <a:srgbClr val="FF0000"/>
                </a:solidFill>
              </a:rPr>
              <a:t>kohärenter</a:t>
            </a:r>
            <a:r>
              <a:rPr lang="de-DE" altLang="cs-CZ" b="1" dirty="0"/>
              <a:t>, </a:t>
            </a:r>
            <a:r>
              <a:rPr lang="cs-CZ" altLang="cs-CZ" b="1" dirty="0">
                <a:solidFill>
                  <a:srgbClr val="FF0000"/>
                </a:solidFill>
              </a:rPr>
              <a:t>n</a:t>
            </a:r>
            <a:r>
              <a:rPr lang="de-DE" altLang="cs-CZ" b="1" dirty="0" err="1">
                <a:solidFill>
                  <a:srgbClr val="FF0000"/>
                </a:solidFill>
              </a:rPr>
              <a:t>icht</a:t>
            </a:r>
            <a:r>
              <a:rPr lang="cs-CZ" altLang="cs-CZ" b="1" dirty="0">
                <a:solidFill>
                  <a:srgbClr val="FF0000"/>
                </a:solidFill>
              </a:rPr>
              <a:t> </a:t>
            </a:r>
            <a:r>
              <a:rPr lang="de-DE" altLang="cs-CZ" b="1" dirty="0">
                <a:solidFill>
                  <a:srgbClr val="FF0000"/>
                </a:solidFill>
              </a:rPr>
              <a:t>linearer</a:t>
            </a:r>
            <a:r>
              <a:rPr lang="de-DE" altLang="cs-CZ" b="1" dirty="0"/>
              <a:t>, </a:t>
            </a:r>
            <a:r>
              <a:rPr lang="de-DE" altLang="cs-CZ" b="1" dirty="0">
                <a:solidFill>
                  <a:srgbClr val="FF0000"/>
                </a:solidFill>
              </a:rPr>
              <a:t>multimedialer</a:t>
            </a:r>
            <a:r>
              <a:rPr lang="de-DE" altLang="cs-CZ" b="1" dirty="0"/>
              <a:t>, computerrealisierter, daher </a:t>
            </a:r>
            <a:r>
              <a:rPr lang="de-DE" altLang="cs-CZ" b="1" dirty="0">
                <a:solidFill>
                  <a:srgbClr val="FF0000"/>
                </a:solidFill>
              </a:rPr>
              <a:t>interaktiv </a:t>
            </a:r>
            <a:r>
              <a:rPr lang="de-DE" altLang="cs-CZ" b="1" dirty="0"/>
              <a:t>rezipier- und manipulierbarer Symbolkomplex…“ </a:t>
            </a:r>
            <a:endParaRPr lang="cs-CZ" altLang="cs-CZ" b="1" dirty="0"/>
          </a:p>
          <a:p>
            <a:pPr marL="0" indent="0">
              <a:lnSpc>
                <a:spcPct val="90000"/>
              </a:lnSpc>
              <a:buNone/>
              <a:defRPr/>
            </a:pPr>
            <a:r>
              <a:rPr lang="cs-CZ" altLang="cs-CZ" b="1" dirty="0"/>
              <a:t>     </a:t>
            </a:r>
            <a:r>
              <a:rPr lang="de-DE" altLang="cs-CZ" b="1" dirty="0"/>
              <a:t>(H. Burger: </a:t>
            </a:r>
            <a:r>
              <a:rPr lang="cs-CZ" altLang="cs-CZ" b="1" dirty="0" err="1"/>
              <a:t>Mediensprache</a:t>
            </a:r>
            <a:r>
              <a:rPr lang="de-DE" altLang="cs-CZ" b="1" dirty="0"/>
              <a:t>, 20</a:t>
            </a:r>
            <a:r>
              <a:rPr lang="cs-CZ" altLang="cs-CZ" b="1" dirty="0"/>
              <a:t>14</a:t>
            </a:r>
            <a:r>
              <a:rPr lang="de-DE" altLang="cs-CZ" b="1" dirty="0"/>
              <a:t>)</a:t>
            </a:r>
          </a:p>
          <a:p>
            <a:endParaRPr lang="cs-CZ" altLang="cs-CZ" b="1" dirty="0"/>
          </a:p>
          <a:p>
            <a:endParaRPr lang="cs-CZ" dirty="0"/>
          </a:p>
        </p:txBody>
      </p:sp>
    </p:spTree>
    <p:extLst>
      <p:ext uri="{BB962C8B-B14F-4D97-AF65-F5344CB8AC3E}">
        <p14:creationId xmlns:p14="http://schemas.microsoft.com/office/powerpoint/2010/main" val="241445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1502F5-D456-4D67-984D-4CAB891CCBC0}"/>
              </a:ext>
            </a:extLst>
          </p:cNvPr>
          <p:cNvSpPr>
            <a:spLocks noGrp="1"/>
          </p:cNvSpPr>
          <p:nvPr>
            <p:ph type="title"/>
          </p:nvPr>
        </p:nvSpPr>
        <p:spPr/>
        <p:txBody>
          <a:bodyPr/>
          <a:lstStyle/>
          <a:p>
            <a:r>
              <a:rPr lang="de-DE" b="1" dirty="0"/>
              <a:t>Online-Medien: spiegel.de</a:t>
            </a:r>
            <a:endParaRPr lang="cs-CZ" b="1" dirty="0"/>
          </a:p>
        </p:txBody>
      </p:sp>
      <p:sp>
        <p:nvSpPr>
          <p:cNvPr id="3" name="Zástupný obsah 2">
            <a:extLst>
              <a:ext uri="{FF2B5EF4-FFF2-40B4-BE49-F238E27FC236}">
                <a16:creationId xmlns:a16="http://schemas.microsoft.com/office/drawing/2014/main" id="{00717CE3-63B4-4F8B-9A79-35A1F5D688C7}"/>
              </a:ext>
            </a:extLst>
          </p:cNvPr>
          <p:cNvSpPr>
            <a:spLocks noGrp="1"/>
          </p:cNvSpPr>
          <p:nvPr>
            <p:ph idx="1"/>
          </p:nvPr>
        </p:nvSpPr>
        <p:spPr/>
        <p:txBody>
          <a:bodyPr>
            <a:normAutofit fontScale="92500" lnSpcReduction="20000"/>
          </a:bodyPr>
          <a:lstStyle/>
          <a:p>
            <a:pPr algn="l"/>
            <a:r>
              <a:rPr lang="de-DE" b="1" i="0" dirty="0">
                <a:solidFill>
                  <a:srgbClr val="E64415"/>
                </a:solidFill>
                <a:effectLst/>
                <a:latin typeface="SpiegelSansUI"/>
              </a:rPr>
              <a:t>News zum </a:t>
            </a:r>
            <a:r>
              <a:rPr lang="de-DE" b="1" i="0" dirty="0" err="1">
                <a:solidFill>
                  <a:srgbClr val="E64415"/>
                </a:solidFill>
                <a:effectLst/>
                <a:latin typeface="SpiegelSansUI"/>
              </a:rPr>
              <a:t>Ukrainekrieg</a:t>
            </a:r>
            <a:r>
              <a:rPr lang="de-DE" b="1" i="0" dirty="0" err="1">
                <a:solidFill>
                  <a:srgbClr val="000000"/>
                </a:solidFill>
                <a:effectLst/>
                <a:latin typeface="SpiegelSlabCdUI"/>
              </a:rPr>
              <a:t>Berlin</a:t>
            </a:r>
            <a:r>
              <a:rPr lang="de-DE" b="1" i="0" dirty="0">
                <a:solidFill>
                  <a:srgbClr val="000000"/>
                </a:solidFill>
                <a:effectLst/>
                <a:latin typeface="SpiegelSlabCdUI"/>
              </a:rPr>
              <a:t> will gegen russisches Z-Symbol vorgehen</a:t>
            </a:r>
            <a:endParaRPr lang="de-DE" b="1" i="0" dirty="0">
              <a:solidFill>
                <a:srgbClr val="000000"/>
              </a:solidFill>
              <a:effectLst/>
              <a:latin typeface="Arial" panose="020B0604020202020204" pitchFamily="34" charset="0"/>
            </a:endParaRPr>
          </a:p>
          <a:p>
            <a:pPr algn="l"/>
            <a:r>
              <a:rPr lang="de-DE" b="0" i="0" dirty="0">
                <a:solidFill>
                  <a:srgbClr val="000000"/>
                </a:solidFill>
                <a:effectLst/>
                <a:latin typeface="SpiegelSansUI"/>
              </a:rPr>
              <a:t>Wer mit dem Z-Symbol den russischen Angriffskrieg befürwortet, macht sich aus Sicht von Berlins Innensenatorin strafbar. Und: Auf dem Gelände der Atomruine in Tschernobyl ist erneut ein Feuer ausgebrochen. Die News.</a:t>
            </a:r>
          </a:p>
          <a:p>
            <a:pPr algn="l">
              <a:buFont typeface="Arial" panose="020B0604020202020204" pitchFamily="34" charset="0"/>
              <a:buChar char="•"/>
            </a:pPr>
            <a:r>
              <a:rPr lang="de-DE" b="1" i="0" dirty="0">
                <a:solidFill>
                  <a:srgbClr val="000000"/>
                </a:solidFill>
                <a:effectLst/>
                <a:latin typeface="SpiegelSlabCdUI"/>
              </a:rPr>
              <a:t>Das Wichtigste in Kürze: </a:t>
            </a:r>
            <a:r>
              <a:rPr lang="de-DE" b="0" i="0" dirty="0">
                <a:solidFill>
                  <a:srgbClr val="000000"/>
                </a:solidFill>
                <a:effectLst/>
                <a:latin typeface="SpiegelSansUI"/>
              </a:rPr>
              <a:t>Die ukrainische stellvertretende Regierungschefin Iryna </a:t>
            </a:r>
            <a:r>
              <a:rPr lang="de-DE" b="0" i="0" dirty="0" err="1">
                <a:solidFill>
                  <a:srgbClr val="000000"/>
                </a:solidFill>
                <a:effectLst/>
                <a:latin typeface="SpiegelSansUI"/>
              </a:rPr>
              <a:t>Wereschtschuk</a:t>
            </a:r>
            <a:r>
              <a:rPr lang="de-DE" b="0" i="0" dirty="0">
                <a:solidFill>
                  <a:srgbClr val="000000"/>
                </a:solidFill>
                <a:effectLst/>
                <a:latin typeface="SpiegelSansUI"/>
              </a:rPr>
              <a:t> hat vor der Lage</a:t>
            </a:r>
            <a:r>
              <a:rPr lang="de-DE" b="1" i="0" dirty="0">
                <a:solidFill>
                  <a:srgbClr val="000000"/>
                </a:solidFill>
                <a:effectLst/>
                <a:latin typeface="SpiegelSansUI"/>
              </a:rPr>
              <a:t> in der Sperrzone von Tschernobyl</a:t>
            </a:r>
            <a:r>
              <a:rPr lang="de-DE" b="0" i="0" dirty="0">
                <a:solidFill>
                  <a:srgbClr val="000000"/>
                </a:solidFill>
                <a:effectLst/>
                <a:latin typeface="SpiegelSansUI"/>
              </a:rPr>
              <a:t> gewarnt. Dort gebe es </a:t>
            </a:r>
            <a:r>
              <a:rPr lang="de-DE" b="1" i="0" dirty="0">
                <a:solidFill>
                  <a:srgbClr val="000000"/>
                </a:solidFill>
                <a:effectLst/>
                <a:latin typeface="SpiegelSansUI"/>
              </a:rPr>
              <a:t>unkontrollierte Brände</a:t>
            </a:r>
            <a:r>
              <a:rPr lang="de-DE" b="0" i="0" dirty="0">
                <a:solidFill>
                  <a:srgbClr val="000000"/>
                </a:solidFill>
                <a:effectLst/>
                <a:latin typeface="SpiegelSansUI"/>
              </a:rPr>
              <a:t>.</a:t>
            </a:r>
          </a:p>
          <a:p>
            <a:pPr algn="l">
              <a:buFont typeface="Arial" panose="020B0604020202020204" pitchFamily="34" charset="0"/>
              <a:buChar char="•"/>
            </a:pPr>
            <a:r>
              <a:rPr lang="de-DE" b="1" i="0" dirty="0">
                <a:solidFill>
                  <a:srgbClr val="000000"/>
                </a:solidFill>
                <a:effectLst/>
                <a:latin typeface="SpiegelSansUI"/>
              </a:rPr>
              <a:t>Kiew </a:t>
            </a:r>
            <a:r>
              <a:rPr lang="de-DE" b="0" i="0" dirty="0">
                <a:solidFill>
                  <a:srgbClr val="000000"/>
                </a:solidFill>
                <a:effectLst/>
                <a:latin typeface="SpiegelSansUI"/>
              </a:rPr>
              <a:t>kann an diesem Montag nach eigenen Angaben </a:t>
            </a:r>
            <a:r>
              <a:rPr lang="de-DE" b="1" i="0" dirty="0">
                <a:solidFill>
                  <a:srgbClr val="000000"/>
                </a:solidFill>
                <a:effectLst/>
                <a:latin typeface="SpiegelSansUI"/>
              </a:rPr>
              <a:t>keine Fluchtkorridore</a:t>
            </a:r>
            <a:r>
              <a:rPr lang="de-DE" b="0" i="0" dirty="0">
                <a:solidFill>
                  <a:srgbClr val="000000"/>
                </a:solidFill>
                <a:effectLst/>
                <a:latin typeface="SpiegelSansUI"/>
              </a:rPr>
              <a:t> zur Evakuierung von Zivilisten einrichten, weil russische »Provokationen« zu befürchten sein sollen.</a:t>
            </a:r>
          </a:p>
          <a:p>
            <a:pPr algn="l">
              <a:buFont typeface="Arial" panose="020B0604020202020204" pitchFamily="34" charset="0"/>
              <a:buChar char="•"/>
            </a:pPr>
            <a:r>
              <a:rPr lang="de-DE" b="0" i="0" dirty="0">
                <a:solidFill>
                  <a:srgbClr val="000000"/>
                </a:solidFill>
                <a:effectLst/>
                <a:latin typeface="SpiegelSansUI"/>
              </a:rPr>
              <a:t>Der ukrainische Präsident Wolodymyr </a:t>
            </a:r>
            <a:r>
              <a:rPr lang="de-DE" b="0" i="0" dirty="0" err="1">
                <a:solidFill>
                  <a:srgbClr val="000000"/>
                </a:solidFill>
                <a:effectLst/>
                <a:latin typeface="SpiegelSansUI"/>
              </a:rPr>
              <a:t>Selenskyj</a:t>
            </a:r>
            <a:r>
              <a:rPr lang="de-DE" b="0" i="0" dirty="0">
                <a:solidFill>
                  <a:srgbClr val="000000"/>
                </a:solidFill>
                <a:effectLst/>
                <a:latin typeface="SpiegelSansUI"/>
              </a:rPr>
              <a:t> will Russlands Forderung nach einer </a:t>
            </a:r>
            <a:r>
              <a:rPr lang="de-DE" b="1" i="0" dirty="0">
                <a:solidFill>
                  <a:srgbClr val="000000"/>
                </a:solidFill>
                <a:effectLst/>
                <a:latin typeface="SpiegelSansUI"/>
              </a:rPr>
              <a:t>Neutralität der Ukraine »gründlich« prüfen</a:t>
            </a:r>
            <a:r>
              <a:rPr lang="de-DE" b="0" i="0" dirty="0">
                <a:solidFill>
                  <a:srgbClr val="000000"/>
                </a:solidFill>
                <a:effectLst/>
                <a:latin typeface="SpiegelSansUI"/>
              </a:rPr>
              <a:t>.</a:t>
            </a:r>
          </a:p>
          <a:p>
            <a:pPr algn="l">
              <a:buFont typeface="Arial" panose="020B0604020202020204" pitchFamily="34" charset="0"/>
              <a:buChar char="•"/>
            </a:pPr>
            <a:r>
              <a:rPr lang="de-DE" b="0" i="0" dirty="0">
                <a:solidFill>
                  <a:srgbClr val="000000"/>
                </a:solidFill>
                <a:effectLst/>
                <a:latin typeface="SpiegelSansUI"/>
              </a:rPr>
              <a:t>Wer mit dem </a:t>
            </a:r>
            <a:r>
              <a:rPr lang="de-DE" b="1" i="0" dirty="0">
                <a:solidFill>
                  <a:srgbClr val="000000"/>
                </a:solidFill>
                <a:effectLst/>
                <a:latin typeface="SpiegelSansUI"/>
              </a:rPr>
              <a:t>Z-Symbol</a:t>
            </a:r>
            <a:r>
              <a:rPr lang="de-DE" b="0" i="0" dirty="0">
                <a:solidFill>
                  <a:srgbClr val="000000"/>
                </a:solidFill>
                <a:effectLst/>
                <a:latin typeface="SpiegelSansUI"/>
              </a:rPr>
              <a:t> den russischen Angriffskrieg befürwortet, macht sich aus Sicht von </a:t>
            </a:r>
            <a:r>
              <a:rPr lang="de-DE" b="1" i="0" dirty="0">
                <a:solidFill>
                  <a:srgbClr val="000000"/>
                </a:solidFill>
                <a:effectLst/>
                <a:latin typeface="SpiegelSansUI"/>
              </a:rPr>
              <a:t>Berlins </a:t>
            </a:r>
            <a:r>
              <a:rPr lang="de-DE" b="1" i="0" dirty="0" err="1">
                <a:solidFill>
                  <a:srgbClr val="000000"/>
                </a:solidFill>
                <a:effectLst/>
                <a:latin typeface="SpiegelSansUI"/>
              </a:rPr>
              <a:t>Innensensatorin</a:t>
            </a:r>
            <a:r>
              <a:rPr lang="de-DE" b="0" i="0" dirty="0">
                <a:solidFill>
                  <a:srgbClr val="000000"/>
                </a:solidFill>
                <a:effectLst/>
                <a:latin typeface="SpiegelSansUI"/>
              </a:rPr>
              <a:t> strafbar: »Da schreiten wir auch sofort ein.«</a:t>
            </a:r>
          </a:p>
          <a:p>
            <a:endParaRPr lang="cs-CZ" dirty="0"/>
          </a:p>
        </p:txBody>
      </p:sp>
    </p:spTree>
    <p:extLst>
      <p:ext uri="{BB962C8B-B14F-4D97-AF65-F5344CB8AC3E}">
        <p14:creationId xmlns:p14="http://schemas.microsoft.com/office/powerpoint/2010/main" val="108842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BE40D6-FA38-4BC5-8DE3-627AAC0C39E9}"/>
              </a:ext>
            </a:extLst>
          </p:cNvPr>
          <p:cNvSpPr>
            <a:spLocks noGrp="1"/>
          </p:cNvSpPr>
          <p:nvPr>
            <p:ph type="title"/>
          </p:nvPr>
        </p:nvSpPr>
        <p:spPr/>
        <p:txBody>
          <a:bodyPr/>
          <a:lstStyle/>
          <a:p>
            <a:r>
              <a:rPr lang="cs-CZ" b="1" dirty="0">
                <a:solidFill>
                  <a:srgbClr val="FF0000"/>
                </a:solidFill>
              </a:rPr>
              <a:t>MM: </a:t>
            </a:r>
            <a:r>
              <a:rPr lang="cs-CZ" altLang="cs-CZ" b="1" dirty="0" err="1">
                <a:solidFill>
                  <a:srgbClr val="FF0000"/>
                </a:solidFill>
              </a:rPr>
              <a:t>Linguistische</a:t>
            </a:r>
            <a:r>
              <a:rPr lang="cs-CZ" altLang="cs-CZ" b="1" dirty="0">
                <a:solidFill>
                  <a:srgbClr val="FF0000"/>
                </a:solidFill>
              </a:rPr>
              <a:t> </a:t>
            </a:r>
            <a:r>
              <a:rPr lang="cs-CZ" altLang="cs-CZ" b="1" dirty="0" err="1">
                <a:solidFill>
                  <a:srgbClr val="FF0000"/>
                </a:solidFill>
              </a:rPr>
              <a:t>Merkmale</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Textanalysen</a:t>
            </a:r>
            <a:br>
              <a:rPr lang="cs-CZ" altLang="cs-CZ" b="1" dirty="0">
                <a:solidFill>
                  <a:srgbClr val="FF0000"/>
                </a:solidFill>
              </a:rPr>
            </a:br>
            <a:endParaRPr lang="cs-CZ" dirty="0"/>
          </a:p>
        </p:txBody>
      </p:sp>
      <p:sp>
        <p:nvSpPr>
          <p:cNvPr id="3" name="Zástupný obsah 2">
            <a:extLst>
              <a:ext uri="{FF2B5EF4-FFF2-40B4-BE49-F238E27FC236}">
                <a16:creationId xmlns:a16="http://schemas.microsoft.com/office/drawing/2014/main" id="{484F74CA-7058-4A83-B4FD-F8702EA55F10}"/>
              </a:ext>
            </a:extLst>
          </p:cNvPr>
          <p:cNvSpPr>
            <a:spLocks noGrp="1"/>
          </p:cNvSpPr>
          <p:nvPr>
            <p:ph idx="1"/>
          </p:nvPr>
        </p:nvSpPr>
        <p:spPr/>
        <p:txBody>
          <a:bodyPr/>
          <a:lstStyle/>
          <a:p>
            <a:pPr eaLnBrk="1" fontAlgn="auto" hangingPunct="1">
              <a:spcAft>
                <a:spcPts val="0"/>
              </a:spcAft>
              <a:defRPr/>
            </a:pPr>
            <a:r>
              <a:rPr lang="de-DE" b="1" dirty="0"/>
              <a:t>Printmedien – Sprache der Presse und Publizistik spiegelt unmittelbar den Sprachzustand ihrer Zeit wider: Syntax, Lexik (H.-H. </a:t>
            </a:r>
            <a:r>
              <a:rPr lang="de-DE" b="1" dirty="0" err="1"/>
              <a:t>Lüger</a:t>
            </a:r>
            <a:r>
              <a:rPr lang="de-DE" b="1" dirty="0"/>
              <a:t>: Pressesprache</a:t>
            </a:r>
            <a:r>
              <a:rPr lang="cs-CZ" b="1" dirty="0"/>
              <a:t>, 1995</a:t>
            </a:r>
            <a:r>
              <a:rPr lang="de-DE" b="1" dirty="0"/>
              <a:t>)</a:t>
            </a:r>
            <a:endParaRPr lang="cs-CZ" dirty="0"/>
          </a:p>
          <a:p>
            <a:pPr eaLnBrk="1" fontAlgn="auto" hangingPunct="1">
              <a:spcAft>
                <a:spcPts val="0"/>
              </a:spcAft>
              <a:defRPr/>
            </a:pPr>
            <a:r>
              <a:rPr lang="de-DE" b="1" dirty="0">
                <a:solidFill>
                  <a:srgbClr val="FF0000"/>
                </a:solidFill>
              </a:rPr>
              <a:t>Drei Betrachtungsweisen:</a:t>
            </a:r>
            <a:endParaRPr lang="cs-CZ" dirty="0">
              <a:solidFill>
                <a:srgbClr val="FF0000"/>
              </a:solidFill>
            </a:endParaRPr>
          </a:p>
          <a:p>
            <a:pPr eaLnBrk="1" fontAlgn="auto" hangingPunct="1">
              <a:spcAft>
                <a:spcPts val="0"/>
              </a:spcAft>
              <a:defRPr/>
            </a:pPr>
            <a:r>
              <a:rPr lang="de-DE" b="1" dirty="0"/>
              <a:t>Pressesprache als Indiz für Tendenzen der Gegenwartssprache (Entwicklungstendenzen, Veränderungen)</a:t>
            </a:r>
            <a:endParaRPr lang="cs-CZ" dirty="0"/>
          </a:p>
          <a:p>
            <a:pPr eaLnBrk="1" fontAlgn="auto" hangingPunct="1">
              <a:spcAft>
                <a:spcPts val="0"/>
              </a:spcAft>
              <a:defRPr/>
            </a:pPr>
            <a:r>
              <a:rPr lang="de-DE" b="1" dirty="0"/>
              <a:t>Pressesprache als spezifischer Funktionalstil</a:t>
            </a:r>
            <a:endParaRPr lang="cs-CZ" dirty="0"/>
          </a:p>
          <a:p>
            <a:pPr eaLnBrk="1" fontAlgn="auto" hangingPunct="1">
              <a:spcAft>
                <a:spcPts val="0"/>
              </a:spcAft>
              <a:defRPr/>
            </a:pPr>
            <a:r>
              <a:rPr lang="de-DE" b="1" dirty="0"/>
              <a:t>Pressesprache als Sprachgebrauch eines bestimmten Publikationsorgans (FAZ, Die Zeit, Der Spiegel, Die Bildzeitung)</a:t>
            </a:r>
            <a:endParaRPr lang="cs-CZ" dirty="0"/>
          </a:p>
          <a:p>
            <a:endParaRPr lang="cs-CZ" dirty="0"/>
          </a:p>
        </p:txBody>
      </p:sp>
    </p:spTree>
    <p:extLst>
      <p:ext uri="{BB962C8B-B14F-4D97-AF65-F5344CB8AC3E}">
        <p14:creationId xmlns:p14="http://schemas.microsoft.com/office/powerpoint/2010/main" val="279092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68555D-B505-4FFC-9F50-05B2739AC61D}"/>
              </a:ext>
            </a:extLst>
          </p:cNvPr>
          <p:cNvSpPr>
            <a:spLocks noGrp="1"/>
          </p:cNvSpPr>
          <p:nvPr>
            <p:ph type="title"/>
          </p:nvPr>
        </p:nvSpPr>
        <p:spPr/>
        <p:txBody>
          <a:bodyPr/>
          <a:lstStyle/>
          <a:p>
            <a:r>
              <a:rPr lang="cs-CZ" b="1" dirty="0" err="1"/>
              <a:t>Linguistische</a:t>
            </a:r>
            <a:r>
              <a:rPr lang="cs-CZ" b="1" dirty="0"/>
              <a:t> </a:t>
            </a:r>
            <a:r>
              <a:rPr lang="cs-CZ" b="1" dirty="0" err="1"/>
              <a:t>Merkmale</a:t>
            </a:r>
            <a:r>
              <a:rPr lang="cs-CZ" b="1" dirty="0"/>
              <a:t>: Syntax</a:t>
            </a:r>
            <a:br>
              <a:rPr lang="cs-CZ" b="1" dirty="0"/>
            </a:br>
            <a:r>
              <a:rPr lang="cs-CZ" b="1" dirty="0"/>
              <a:t>solide </a:t>
            </a:r>
            <a:r>
              <a:rPr lang="cs-CZ" b="1" dirty="0" err="1"/>
              <a:t>Presse</a:t>
            </a:r>
            <a:r>
              <a:rPr lang="de-DE" b="1" dirty="0"/>
              <a:t> vs. Boulevard</a:t>
            </a:r>
            <a:endParaRPr lang="cs-CZ" b="1" dirty="0"/>
          </a:p>
        </p:txBody>
      </p:sp>
      <p:sp>
        <p:nvSpPr>
          <p:cNvPr id="3" name="Zástupný obsah 2">
            <a:extLst>
              <a:ext uri="{FF2B5EF4-FFF2-40B4-BE49-F238E27FC236}">
                <a16:creationId xmlns:a16="http://schemas.microsoft.com/office/drawing/2014/main" id="{627E4455-A115-4E99-A0A0-B1E2C9F47E3F}"/>
              </a:ext>
            </a:extLst>
          </p:cNvPr>
          <p:cNvSpPr>
            <a:spLocks noGrp="1"/>
          </p:cNvSpPr>
          <p:nvPr>
            <p:ph idx="1"/>
          </p:nvPr>
        </p:nvSpPr>
        <p:spPr/>
        <p:txBody>
          <a:bodyPr/>
          <a:lstStyle/>
          <a:p>
            <a:pPr>
              <a:lnSpc>
                <a:spcPct val="90000"/>
              </a:lnSpc>
            </a:pPr>
            <a:r>
              <a:rPr lang="de-DE" altLang="cs-CZ" b="1" dirty="0"/>
              <a:t>Tendenz zur Verkürzung der Satzlänge (kürzere Sätze, z.B. FAZ – Sätze mit 13 Wörtern)</a:t>
            </a:r>
            <a:endParaRPr lang="cs-CZ" altLang="cs-CZ" dirty="0"/>
          </a:p>
          <a:p>
            <a:pPr>
              <a:lnSpc>
                <a:spcPct val="90000"/>
              </a:lnSpc>
            </a:pPr>
            <a:r>
              <a:rPr lang="de-DE" altLang="cs-CZ" b="1" dirty="0"/>
              <a:t>typisch: Einfachsätze, Ellipsen in Überschriften: </a:t>
            </a:r>
            <a:r>
              <a:rPr lang="de-DE" altLang="cs-CZ" b="1" i="1" dirty="0">
                <a:solidFill>
                  <a:schemeClr val="hlink"/>
                </a:solidFill>
              </a:rPr>
              <a:t>Überall Staus</a:t>
            </a:r>
            <a:endParaRPr lang="cs-CZ" altLang="cs-CZ" dirty="0">
              <a:solidFill>
                <a:schemeClr val="hlink"/>
              </a:solidFill>
            </a:endParaRPr>
          </a:p>
          <a:p>
            <a:pPr>
              <a:lnSpc>
                <a:spcPct val="90000"/>
              </a:lnSpc>
            </a:pPr>
            <a:r>
              <a:rPr lang="de-DE" altLang="cs-CZ" b="1" dirty="0"/>
              <a:t>Satzreihen, kopulativ verbunden: </a:t>
            </a:r>
            <a:r>
              <a:rPr lang="de-DE" altLang="cs-CZ" b="1" i="1" dirty="0">
                <a:solidFill>
                  <a:schemeClr val="hlink"/>
                </a:solidFill>
              </a:rPr>
              <a:t>60 Personen wurden festgenommen, gegen 20 wurden Haftbefehle erlassen</a:t>
            </a:r>
            <a:endParaRPr lang="cs-CZ" altLang="cs-CZ" dirty="0">
              <a:solidFill>
                <a:schemeClr val="hlink"/>
              </a:solidFill>
            </a:endParaRPr>
          </a:p>
          <a:p>
            <a:pPr>
              <a:lnSpc>
                <a:spcPct val="90000"/>
              </a:lnSpc>
            </a:pPr>
            <a:r>
              <a:rPr lang="de-DE" altLang="cs-CZ" b="1" dirty="0"/>
              <a:t>Rückgang der Satzgefüge, Zunahme von Nominalgruppen (Nominalstil): </a:t>
            </a:r>
            <a:r>
              <a:rPr lang="de-DE" altLang="cs-CZ" b="1" i="1" dirty="0">
                <a:solidFill>
                  <a:schemeClr val="hlink"/>
                </a:solidFill>
              </a:rPr>
              <a:t>Das Bemühen um eine auf die aktuelle Entwicklung zugeschnittene Lösung des Problems...</a:t>
            </a:r>
            <a:r>
              <a:rPr lang="de-DE" altLang="cs-CZ" b="1" dirty="0"/>
              <a:t> (Partizipialkonstruktionen)</a:t>
            </a:r>
            <a:endParaRPr lang="cs-CZ" altLang="cs-CZ" dirty="0"/>
          </a:p>
          <a:p>
            <a:pPr>
              <a:lnSpc>
                <a:spcPct val="90000"/>
              </a:lnSpc>
            </a:pPr>
            <a:r>
              <a:rPr lang="de-DE" altLang="cs-CZ" b="1" dirty="0"/>
              <a:t>FVG: </a:t>
            </a:r>
            <a:r>
              <a:rPr lang="de-DE" altLang="cs-CZ" b="1" i="1" dirty="0">
                <a:solidFill>
                  <a:schemeClr val="hlink"/>
                </a:solidFill>
              </a:rPr>
              <a:t>zur Durchführung bringen (durchführen)</a:t>
            </a:r>
          </a:p>
          <a:p>
            <a:pPr>
              <a:lnSpc>
                <a:spcPct val="90000"/>
              </a:lnSpc>
            </a:pPr>
            <a:r>
              <a:rPr lang="de-DE" altLang="cs-CZ" b="1" dirty="0">
                <a:solidFill>
                  <a:srgbClr val="FF0000"/>
                </a:solidFill>
              </a:rPr>
              <a:t>Boulevardpresse: </a:t>
            </a:r>
            <a:r>
              <a:rPr lang="cs-CZ" altLang="cs-CZ" b="1" dirty="0"/>
              <a:t>„</a:t>
            </a:r>
            <a:r>
              <a:rPr lang="de-DE" altLang="cs-CZ" b="1" dirty="0"/>
              <a:t>Hacksyntax</a:t>
            </a:r>
            <a:r>
              <a:rPr lang="cs-CZ" altLang="cs-CZ" b="1" dirty="0"/>
              <a:t>“: </a:t>
            </a:r>
            <a:r>
              <a:rPr lang="cs-CZ" altLang="cs-CZ" b="1" i="1" dirty="0" err="1">
                <a:solidFill>
                  <a:srgbClr val="00B0F0"/>
                </a:solidFill>
              </a:rPr>
              <a:t>Eine</a:t>
            </a:r>
            <a:r>
              <a:rPr lang="cs-CZ" altLang="cs-CZ" b="1" i="1" dirty="0">
                <a:solidFill>
                  <a:srgbClr val="00B0F0"/>
                </a:solidFill>
              </a:rPr>
              <a:t> </a:t>
            </a:r>
            <a:r>
              <a:rPr lang="cs-CZ" altLang="cs-CZ" b="1" i="1" dirty="0" err="1">
                <a:solidFill>
                  <a:srgbClr val="00B0F0"/>
                </a:solidFill>
              </a:rPr>
              <a:t>Liebeserk</a:t>
            </a:r>
            <a:r>
              <a:rPr lang="de-DE" altLang="cs-CZ" b="1" i="1" dirty="0" err="1">
                <a:solidFill>
                  <a:srgbClr val="00B0F0"/>
                </a:solidFill>
              </a:rPr>
              <a:t>lärung</a:t>
            </a:r>
            <a:r>
              <a:rPr lang="de-DE" altLang="cs-CZ" b="1" i="1" dirty="0">
                <a:solidFill>
                  <a:srgbClr val="00B0F0"/>
                </a:solidFill>
              </a:rPr>
              <a:t>. An alle Frauen!</a:t>
            </a:r>
            <a:endParaRPr lang="cs-CZ" altLang="cs-CZ" dirty="0">
              <a:solidFill>
                <a:srgbClr val="00B0F0"/>
              </a:solidFill>
            </a:endParaRPr>
          </a:p>
          <a:p>
            <a:endParaRPr lang="cs-CZ" dirty="0"/>
          </a:p>
        </p:txBody>
      </p:sp>
    </p:spTree>
    <p:extLst>
      <p:ext uri="{BB962C8B-B14F-4D97-AF65-F5344CB8AC3E}">
        <p14:creationId xmlns:p14="http://schemas.microsoft.com/office/powerpoint/2010/main" val="110261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A287F0-DB98-4D9A-8FCE-0ED6AEECC587}"/>
              </a:ext>
            </a:extLst>
          </p:cNvPr>
          <p:cNvSpPr>
            <a:spLocks noGrp="1"/>
          </p:cNvSpPr>
          <p:nvPr>
            <p:ph type="title"/>
          </p:nvPr>
        </p:nvSpPr>
        <p:spPr/>
        <p:txBody>
          <a:bodyPr/>
          <a:lstStyle/>
          <a:p>
            <a:r>
              <a:rPr lang="cs-CZ" b="1" dirty="0" err="1"/>
              <a:t>Linguistische</a:t>
            </a:r>
            <a:r>
              <a:rPr lang="cs-CZ" b="1" dirty="0"/>
              <a:t> </a:t>
            </a:r>
            <a:r>
              <a:rPr lang="cs-CZ" b="1" dirty="0" err="1"/>
              <a:t>Merkmale</a:t>
            </a:r>
            <a:r>
              <a:rPr lang="cs-CZ" b="1" dirty="0"/>
              <a:t>:</a:t>
            </a:r>
            <a:r>
              <a:rPr lang="de-DE" b="1" dirty="0"/>
              <a:t> Lexik</a:t>
            </a:r>
            <a:endParaRPr lang="cs-CZ" dirty="0"/>
          </a:p>
        </p:txBody>
      </p:sp>
      <p:sp>
        <p:nvSpPr>
          <p:cNvPr id="3" name="Zástupný obsah 2">
            <a:extLst>
              <a:ext uri="{FF2B5EF4-FFF2-40B4-BE49-F238E27FC236}">
                <a16:creationId xmlns:a16="http://schemas.microsoft.com/office/drawing/2014/main" id="{9A7A2365-063B-48CC-8FF6-E0EDE0241ABF}"/>
              </a:ext>
            </a:extLst>
          </p:cNvPr>
          <p:cNvSpPr>
            <a:spLocks noGrp="1"/>
          </p:cNvSpPr>
          <p:nvPr>
            <p:ph idx="1"/>
          </p:nvPr>
        </p:nvSpPr>
        <p:spPr/>
        <p:txBody>
          <a:bodyPr/>
          <a:lstStyle/>
          <a:p>
            <a:pPr eaLnBrk="1" hangingPunct="1">
              <a:lnSpc>
                <a:spcPct val="80000"/>
              </a:lnSpc>
            </a:pPr>
            <a:r>
              <a:rPr lang="de-DE" altLang="cs-CZ" sz="2000" b="1" dirty="0"/>
              <a:t>Internationalismen, Anglizismen</a:t>
            </a:r>
            <a:r>
              <a:rPr lang="cs-CZ" altLang="cs-CZ" sz="2000" b="1" dirty="0"/>
              <a:t>, „</a:t>
            </a:r>
            <a:r>
              <a:rPr lang="cs-CZ" altLang="cs-CZ" sz="2000" b="1" dirty="0" err="1"/>
              <a:t>Exotismen</a:t>
            </a:r>
            <a:r>
              <a:rPr lang="cs-CZ" altLang="cs-CZ" sz="2000" b="1" dirty="0"/>
              <a:t>“ – </a:t>
            </a:r>
            <a:r>
              <a:rPr lang="cs-CZ" altLang="cs-CZ" sz="2000" b="1" i="1" dirty="0">
                <a:solidFill>
                  <a:srgbClr val="00B0F0"/>
                </a:solidFill>
              </a:rPr>
              <a:t>r Tsunami</a:t>
            </a:r>
            <a:endParaRPr lang="cs-CZ" altLang="cs-CZ" sz="2000" dirty="0">
              <a:solidFill>
                <a:srgbClr val="00B0F0"/>
              </a:solidFill>
            </a:endParaRPr>
          </a:p>
          <a:p>
            <a:pPr eaLnBrk="1" hangingPunct="1">
              <a:lnSpc>
                <a:spcPct val="80000"/>
              </a:lnSpc>
            </a:pPr>
            <a:r>
              <a:rPr lang="de-DE" altLang="cs-CZ" sz="2000" b="1" dirty="0"/>
              <a:t>Verwendung neuer Bezeichnungen: ständiger Wandel sozialer, wissenschaftlicher, wirtschaftlicher und technischer Verhältnisse:</a:t>
            </a:r>
            <a:r>
              <a:rPr lang="de-DE" altLang="cs-CZ" sz="2000" b="1" i="1" dirty="0"/>
              <a:t> </a:t>
            </a:r>
            <a:r>
              <a:rPr lang="de-DE" altLang="cs-CZ" sz="2000" b="1" i="1" dirty="0">
                <a:solidFill>
                  <a:schemeClr val="hlink"/>
                </a:solidFill>
              </a:rPr>
              <a:t>Öko-Freaks, Wende, mediales Dorf, Globalisierung, Umwelttechnologie, Recycling... Al Qaida</a:t>
            </a:r>
            <a:r>
              <a:rPr lang="cs-CZ" altLang="cs-CZ" sz="2000" b="1" i="1" dirty="0">
                <a:solidFill>
                  <a:schemeClr val="hlink"/>
                </a:solidFill>
              </a:rPr>
              <a:t>, </a:t>
            </a:r>
            <a:r>
              <a:rPr lang="cs-CZ" altLang="cs-CZ" sz="2000" b="1" i="1" dirty="0" err="1">
                <a:solidFill>
                  <a:schemeClr val="hlink"/>
                </a:solidFill>
              </a:rPr>
              <a:t>IsIs</a:t>
            </a:r>
            <a:r>
              <a:rPr lang="cs-CZ" altLang="cs-CZ" sz="2000" b="1" i="1" dirty="0">
                <a:solidFill>
                  <a:schemeClr val="hlink"/>
                </a:solidFill>
              </a:rPr>
              <a:t>…Brexit</a:t>
            </a:r>
            <a:r>
              <a:rPr lang="de-DE" altLang="cs-CZ" sz="2000" b="1" i="1" dirty="0">
                <a:solidFill>
                  <a:schemeClr val="hlink"/>
                </a:solidFill>
              </a:rPr>
              <a:t> </a:t>
            </a:r>
            <a:endParaRPr lang="cs-CZ" altLang="cs-CZ" sz="2000" dirty="0">
              <a:solidFill>
                <a:schemeClr val="hlink"/>
              </a:solidFill>
            </a:endParaRPr>
          </a:p>
          <a:p>
            <a:pPr eaLnBrk="1" hangingPunct="1">
              <a:lnSpc>
                <a:spcPct val="80000"/>
              </a:lnSpc>
            </a:pPr>
            <a:r>
              <a:rPr lang="de-DE" altLang="cs-CZ" sz="2000" b="1" dirty="0"/>
              <a:t>Wortbildung: Komposita – mit Bindestrich: </a:t>
            </a:r>
            <a:r>
              <a:rPr lang="de-DE" altLang="cs-CZ" sz="2000" b="1" i="1" dirty="0">
                <a:solidFill>
                  <a:schemeClr val="hlink"/>
                </a:solidFill>
              </a:rPr>
              <a:t>Infarkt-Patient</a:t>
            </a:r>
            <a:endParaRPr lang="cs-CZ" altLang="cs-CZ" sz="2000" dirty="0">
              <a:solidFill>
                <a:schemeClr val="hlink"/>
              </a:solidFill>
            </a:endParaRPr>
          </a:p>
          <a:p>
            <a:pPr eaLnBrk="1" hangingPunct="1">
              <a:lnSpc>
                <a:spcPct val="80000"/>
              </a:lnSpc>
            </a:pPr>
            <a:r>
              <a:rPr lang="de-DE" altLang="cs-CZ" sz="2000" b="1" dirty="0"/>
              <a:t>Sprachökonomie (Gefahr der Vagheit: </a:t>
            </a:r>
            <a:r>
              <a:rPr lang="de-DE" altLang="cs-CZ" sz="2000" b="1" i="1" dirty="0">
                <a:solidFill>
                  <a:schemeClr val="hlink"/>
                </a:solidFill>
              </a:rPr>
              <a:t>Minister-Forderung</a:t>
            </a:r>
            <a:r>
              <a:rPr lang="de-DE" altLang="cs-CZ" sz="2000" b="1" i="1" dirty="0"/>
              <a:t>)</a:t>
            </a:r>
            <a:endParaRPr lang="cs-CZ" altLang="cs-CZ" sz="2000" dirty="0"/>
          </a:p>
          <a:p>
            <a:pPr eaLnBrk="1" hangingPunct="1">
              <a:lnSpc>
                <a:spcPct val="80000"/>
              </a:lnSpc>
            </a:pPr>
            <a:r>
              <a:rPr lang="de-DE" altLang="cs-CZ" sz="2000" b="1" dirty="0"/>
              <a:t>Abkürzungen, Kurzwörter: </a:t>
            </a:r>
            <a:r>
              <a:rPr lang="de-DE" altLang="cs-CZ" sz="2000" b="1" i="1" dirty="0">
                <a:solidFill>
                  <a:schemeClr val="hlink"/>
                </a:solidFill>
              </a:rPr>
              <a:t>Demos, DHV</a:t>
            </a:r>
            <a:r>
              <a:rPr lang="de-DE" altLang="cs-CZ" sz="2000" b="1" i="1" dirty="0"/>
              <a:t> </a:t>
            </a:r>
            <a:r>
              <a:rPr lang="de-DE" altLang="cs-CZ" sz="2000" b="1" dirty="0"/>
              <a:t>(Parteien, Vereine, Bewegungen) </a:t>
            </a:r>
            <a:endParaRPr lang="cs-CZ" altLang="cs-CZ" sz="2000" dirty="0"/>
          </a:p>
          <a:p>
            <a:pPr eaLnBrk="1" hangingPunct="1">
              <a:lnSpc>
                <a:spcPct val="80000"/>
              </a:lnSpc>
            </a:pPr>
            <a:r>
              <a:rPr lang="de-DE" altLang="cs-CZ" sz="2000" b="1" dirty="0"/>
              <a:t>Umgangssprache (Dialekt)</a:t>
            </a:r>
            <a:endParaRPr lang="cs-CZ" altLang="cs-CZ" sz="2000" dirty="0"/>
          </a:p>
          <a:p>
            <a:pPr eaLnBrk="1" hangingPunct="1">
              <a:lnSpc>
                <a:spcPct val="80000"/>
              </a:lnSpc>
            </a:pPr>
            <a:r>
              <a:rPr lang="de-DE" altLang="cs-CZ" sz="2000" b="1" dirty="0"/>
              <a:t>Metaphorik, Idiomatik:</a:t>
            </a:r>
            <a:r>
              <a:rPr lang="de-DE" altLang="cs-CZ" sz="2000" b="1" dirty="0">
                <a:solidFill>
                  <a:srgbClr val="00B050"/>
                </a:solidFill>
              </a:rPr>
              <a:t> </a:t>
            </a:r>
            <a:r>
              <a:rPr lang="cs-CZ" altLang="cs-CZ" sz="2000" b="1" i="1" dirty="0">
                <a:solidFill>
                  <a:srgbClr val="00B050"/>
                </a:solidFill>
              </a:rPr>
              <a:t>d</a:t>
            </a:r>
            <a:r>
              <a:rPr lang="de-DE" altLang="cs-CZ" sz="2000" b="1" i="1" dirty="0" err="1">
                <a:solidFill>
                  <a:srgbClr val="00B050"/>
                </a:solidFill>
              </a:rPr>
              <a:t>ie</a:t>
            </a:r>
            <a:r>
              <a:rPr lang="de-DE" altLang="cs-CZ" sz="2000" b="1" i="1" dirty="0">
                <a:solidFill>
                  <a:srgbClr val="00B050"/>
                </a:solidFill>
              </a:rPr>
              <a:t> grünen Champions, die deutsche Wirtschaft erlebt ein grünes Wunder</a:t>
            </a:r>
            <a:endParaRPr lang="cs-CZ" altLang="cs-CZ" sz="2000" dirty="0">
              <a:solidFill>
                <a:srgbClr val="00B050"/>
              </a:solidFill>
            </a:endParaRPr>
          </a:p>
          <a:p>
            <a:endParaRPr lang="cs-CZ" dirty="0"/>
          </a:p>
        </p:txBody>
      </p:sp>
    </p:spTree>
    <p:extLst>
      <p:ext uri="{BB962C8B-B14F-4D97-AF65-F5344CB8AC3E}">
        <p14:creationId xmlns:p14="http://schemas.microsoft.com/office/powerpoint/2010/main" val="364710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E6FD22-8EDE-45FA-9F5A-7E9E6404F42C}"/>
              </a:ext>
            </a:extLst>
          </p:cNvPr>
          <p:cNvSpPr>
            <a:spLocks noGrp="1"/>
          </p:cNvSpPr>
          <p:nvPr>
            <p:ph type="title"/>
          </p:nvPr>
        </p:nvSpPr>
        <p:spPr/>
        <p:txBody>
          <a:bodyPr/>
          <a:lstStyle/>
          <a:p>
            <a:r>
              <a:rPr lang="cs-CZ" altLang="cs-CZ" b="1" dirty="0" err="1">
                <a:solidFill>
                  <a:srgbClr val="FF0000"/>
                </a:solidFill>
              </a:rPr>
              <a:t>Stilauffassungen</a:t>
            </a:r>
            <a:endParaRPr lang="cs-CZ" dirty="0"/>
          </a:p>
        </p:txBody>
      </p:sp>
      <p:sp>
        <p:nvSpPr>
          <p:cNvPr id="3" name="Zástupný obsah 2">
            <a:extLst>
              <a:ext uri="{FF2B5EF4-FFF2-40B4-BE49-F238E27FC236}">
                <a16:creationId xmlns:a16="http://schemas.microsoft.com/office/drawing/2014/main" id="{628823DD-996B-4400-9B73-B50AFA1D5DFD}"/>
              </a:ext>
            </a:extLst>
          </p:cNvPr>
          <p:cNvSpPr>
            <a:spLocks noGrp="1"/>
          </p:cNvSpPr>
          <p:nvPr>
            <p:ph idx="1"/>
          </p:nvPr>
        </p:nvSpPr>
        <p:spPr/>
        <p:txBody>
          <a:bodyPr>
            <a:normAutofit lnSpcReduction="10000"/>
          </a:bodyPr>
          <a:lstStyle/>
          <a:p>
            <a:r>
              <a:rPr lang="cs-CZ" altLang="cs-CZ" sz="2000" b="1" dirty="0" err="1"/>
              <a:t>Stil</a:t>
            </a:r>
            <a:r>
              <a:rPr lang="cs-CZ" altLang="cs-CZ" sz="2000" b="1" dirty="0"/>
              <a:t> </a:t>
            </a:r>
            <a:r>
              <a:rPr lang="cs-CZ" altLang="cs-CZ" sz="2000" b="1" dirty="0" err="1"/>
              <a:t>ist</a:t>
            </a:r>
            <a:r>
              <a:rPr lang="cs-CZ" altLang="cs-CZ" sz="2000" b="1" dirty="0"/>
              <a:t> </a:t>
            </a:r>
            <a:r>
              <a:rPr lang="cs-CZ" altLang="cs-CZ" sz="2000" b="1" dirty="0" err="1"/>
              <a:t>immer</a:t>
            </a:r>
            <a:r>
              <a:rPr lang="cs-CZ" altLang="cs-CZ" sz="2000" b="1" dirty="0"/>
              <a:t> </a:t>
            </a:r>
            <a:r>
              <a:rPr lang="cs-CZ" altLang="cs-CZ" sz="2000" b="1" dirty="0" err="1"/>
              <a:t>textgebunden</a:t>
            </a:r>
            <a:r>
              <a:rPr lang="cs-CZ" altLang="cs-CZ" sz="2000" b="1" dirty="0"/>
              <a:t> </a:t>
            </a:r>
            <a:r>
              <a:rPr lang="cs-CZ" altLang="cs-CZ" sz="2000" b="1" dirty="0" err="1"/>
              <a:t>und</a:t>
            </a:r>
            <a:r>
              <a:rPr lang="cs-CZ" altLang="cs-CZ" sz="2000" b="1" dirty="0"/>
              <a:t> von der </a:t>
            </a:r>
            <a:r>
              <a:rPr lang="cs-CZ" altLang="cs-CZ" sz="2000" b="1" dirty="0" err="1"/>
              <a:t>konkreten</a:t>
            </a:r>
            <a:r>
              <a:rPr lang="cs-CZ" altLang="cs-CZ" sz="2000" b="1" dirty="0"/>
              <a:t> </a:t>
            </a:r>
            <a:r>
              <a:rPr lang="cs-CZ" altLang="cs-CZ" sz="2000" b="1" dirty="0" err="1"/>
              <a:t>kommunikativen</a:t>
            </a:r>
            <a:r>
              <a:rPr lang="cs-CZ" altLang="cs-CZ" sz="2000" b="1" dirty="0"/>
              <a:t> </a:t>
            </a:r>
            <a:r>
              <a:rPr lang="cs-CZ" altLang="cs-CZ" sz="2000" b="1" dirty="0" err="1"/>
              <a:t>Situation</a:t>
            </a:r>
            <a:r>
              <a:rPr lang="cs-CZ" altLang="cs-CZ" sz="2000" b="1" dirty="0"/>
              <a:t> </a:t>
            </a:r>
            <a:r>
              <a:rPr lang="cs-CZ" altLang="cs-CZ" sz="2000" b="1" dirty="0" err="1"/>
              <a:t>beeinflusst</a:t>
            </a:r>
            <a:r>
              <a:rPr lang="de-DE" altLang="cs-CZ" sz="2000" b="1" dirty="0"/>
              <a:t>, Stil weist Struktur und Funktion auf</a:t>
            </a:r>
            <a:endParaRPr lang="cs-CZ" altLang="cs-CZ" sz="2000" dirty="0"/>
          </a:p>
          <a:p>
            <a:r>
              <a:rPr lang="cs-CZ" altLang="cs-CZ" sz="2000" b="1" dirty="0" err="1">
                <a:solidFill>
                  <a:srgbClr val="00B0F0"/>
                </a:solidFill>
              </a:rPr>
              <a:t>Übersicht</a:t>
            </a:r>
            <a:r>
              <a:rPr lang="cs-CZ" altLang="cs-CZ" sz="2000" b="1" dirty="0">
                <a:solidFill>
                  <a:srgbClr val="00B0F0"/>
                </a:solidFill>
              </a:rPr>
              <a:t> der </a:t>
            </a:r>
            <a:r>
              <a:rPr lang="cs-CZ" altLang="cs-CZ" sz="2000" b="1" dirty="0" err="1">
                <a:solidFill>
                  <a:srgbClr val="00B0F0"/>
                </a:solidFill>
              </a:rPr>
              <a:t>wichstigsten</a:t>
            </a:r>
            <a:r>
              <a:rPr lang="cs-CZ" altLang="cs-CZ" sz="2000" b="1" dirty="0">
                <a:solidFill>
                  <a:srgbClr val="00B0F0"/>
                </a:solidFill>
              </a:rPr>
              <a:t> </a:t>
            </a:r>
            <a:r>
              <a:rPr lang="cs-CZ" altLang="cs-CZ" sz="2000" b="1" dirty="0" err="1">
                <a:solidFill>
                  <a:srgbClr val="00B0F0"/>
                </a:solidFill>
              </a:rPr>
              <a:t>Stilauffassungen</a:t>
            </a:r>
            <a:r>
              <a:rPr lang="cs-CZ" altLang="cs-CZ" sz="2000" b="1" dirty="0">
                <a:solidFill>
                  <a:srgbClr val="00B0F0"/>
                </a:solidFill>
              </a:rPr>
              <a:t>:</a:t>
            </a:r>
            <a:endParaRPr lang="cs-CZ" altLang="cs-CZ" sz="2000" dirty="0">
              <a:solidFill>
                <a:srgbClr val="00B0F0"/>
              </a:solidFill>
            </a:endParaRPr>
          </a:p>
          <a:p>
            <a:r>
              <a:rPr lang="cs-CZ" altLang="cs-CZ" sz="2000" b="1" dirty="0"/>
              <a:t>1.	</a:t>
            </a:r>
            <a:r>
              <a:rPr lang="cs-CZ" altLang="cs-CZ" sz="2000" b="1" dirty="0" err="1"/>
              <a:t>strukturalistische</a:t>
            </a:r>
            <a:r>
              <a:rPr lang="cs-CZ" altLang="cs-CZ" sz="2000" b="1" dirty="0"/>
              <a:t> </a:t>
            </a:r>
            <a:r>
              <a:rPr lang="cs-CZ" altLang="cs-CZ" sz="2000" b="1" dirty="0" err="1"/>
              <a:t>Stilauffassung</a:t>
            </a:r>
            <a:r>
              <a:rPr lang="cs-CZ" altLang="cs-CZ" sz="2000" b="1" dirty="0"/>
              <a:t> - </a:t>
            </a:r>
            <a:r>
              <a:rPr lang="cs-CZ" altLang="cs-CZ" sz="2000" b="1" dirty="0" err="1"/>
              <a:t>Auswahl</a:t>
            </a:r>
            <a:r>
              <a:rPr lang="cs-CZ" altLang="cs-CZ" sz="2000" b="1" dirty="0"/>
              <a:t> </a:t>
            </a:r>
            <a:r>
              <a:rPr lang="cs-CZ" altLang="cs-CZ" sz="2000" b="1" dirty="0" err="1"/>
              <a:t>und</a:t>
            </a:r>
            <a:r>
              <a:rPr lang="cs-CZ" altLang="cs-CZ" sz="2000" b="1" dirty="0"/>
              <a:t> </a:t>
            </a:r>
            <a:r>
              <a:rPr lang="cs-CZ" altLang="cs-CZ" sz="2000" b="1" dirty="0" err="1"/>
              <a:t>Anordnung</a:t>
            </a:r>
            <a:r>
              <a:rPr lang="cs-CZ" altLang="cs-CZ" sz="2000" b="1" dirty="0"/>
              <a:t> der S</a:t>
            </a:r>
            <a:r>
              <a:rPr lang="de-DE" altLang="cs-CZ" sz="2000" b="1" dirty="0" err="1"/>
              <a:t>tilelemente</a:t>
            </a:r>
            <a:r>
              <a:rPr lang="cs-CZ" altLang="cs-CZ" sz="2000" b="1" dirty="0"/>
              <a:t> </a:t>
            </a:r>
            <a:r>
              <a:rPr lang="cs-CZ" altLang="cs-CZ" sz="2000" b="1" dirty="0" err="1"/>
              <a:t>im</a:t>
            </a:r>
            <a:r>
              <a:rPr lang="cs-CZ" altLang="cs-CZ" sz="2000" b="1" dirty="0"/>
              <a:t> Text</a:t>
            </a:r>
            <a:r>
              <a:rPr lang="de-DE" altLang="cs-CZ" sz="2000" b="1" dirty="0"/>
              <a:t> (Prager Strukturalismus)</a:t>
            </a:r>
            <a:endParaRPr lang="cs-CZ" altLang="cs-CZ" sz="2000" dirty="0"/>
          </a:p>
          <a:p>
            <a:r>
              <a:rPr lang="cs-CZ" altLang="cs-CZ" sz="2000" b="1" dirty="0"/>
              <a:t>2.	</a:t>
            </a:r>
            <a:r>
              <a:rPr lang="cs-CZ" altLang="cs-CZ" sz="2000" b="1" dirty="0" err="1"/>
              <a:t>funktionalstilistische</a:t>
            </a:r>
            <a:r>
              <a:rPr lang="cs-CZ" altLang="cs-CZ" sz="2000" b="1" dirty="0"/>
              <a:t> </a:t>
            </a:r>
            <a:r>
              <a:rPr lang="cs-CZ" altLang="cs-CZ" sz="2000" b="1" dirty="0" err="1"/>
              <a:t>Stilauffassung</a:t>
            </a:r>
            <a:r>
              <a:rPr lang="cs-CZ" altLang="cs-CZ" sz="2000" b="1" dirty="0"/>
              <a:t> - </a:t>
            </a:r>
            <a:r>
              <a:rPr lang="cs-CZ" altLang="cs-CZ" sz="2000" b="1" dirty="0" err="1"/>
              <a:t>Funktionalstile</a:t>
            </a:r>
            <a:r>
              <a:rPr lang="cs-CZ" altLang="cs-CZ" sz="2000" b="1" dirty="0"/>
              <a:t>, </a:t>
            </a:r>
            <a:r>
              <a:rPr lang="cs-CZ" altLang="cs-CZ" sz="2000" b="1" dirty="0" err="1"/>
              <a:t>Prager</a:t>
            </a:r>
            <a:r>
              <a:rPr lang="cs-CZ" altLang="cs-CZ" sz="2000" b="1" dirty="0"/>
              <a:t> </a:t>
            </a:r>
            <a:r>
              <a:rPr lang="cs-CZ" altLang="cs-CZ" sz="2000" b="1" dirty="0" err="1"/>
              <a:t>Schule</a:t>
            </a:r>
            <a:endParaRPr lang="cs-CZ" altLang="cs-CZ" sz="2000" dirty="0"/>
          </a:p>
          <a:p>
            <a:r>
              <a:rPr lang="cs-CZ" altLang="cs-CZ" sz="2000" b="1" dirty="0"/>
              <a:t>3.	</a:t>
            </a:r>
            <a:r>
              <a:rPr lang="cs-CZ" altLang="cs-CZ" sz="2000" b="1" dirty="0" err="1"/>
              <a:t>kommunikativ-pragmatische</a:t>
            </a:r>
            <a:r>
              <a:rPr lang="cs-CZ" altLang="cs-CZ" sz="2000" b="1" dirty="0"/>
              <a:t> </a:t>
            </a:r>
            <a:r>
              <a:rPr lang="cs-CZ" altLang="cs-CZ" sz="2000" b="1" dirty="0" err="1"/>
              <a:t>Stilauffassung</a:t>
            </a:r>
            <a:r>
              <a:rPr lang="cs-CZ" altLang="cs-CZ" sz="2000" b="1" dirty="0"/>
              <a:t> - </a:t>
            </a:r>
            <a:r>
              <a:rPr lang="cs-CZ" altLang="cs-CZ" sz="2000" b="1" dirty="0" err="1"/>
              <a:t>kommunikative</a:t>
            </a:r>
            <a:r>
              <a:rPr lang="cs-CZ" altLang="cs-CZ" sz="2000" b="1" dirty="0"/>
              <a:t> </a:t>
            </a:r>
            <a:r>
              <a:rPr lang="cs-CZ" altLang="cs-CZ" sz="2000" b="1" dirty="0" err="1"/>
              <a:t>Zshge</a:t>
            </a:r>
            <a:r>
              <a:rPr lang="cs-CZ" altLang="cs-CZ" sz="2000" b="1" dirty="0"/>
              <a:t>: </a:t>
            </a:r>
            <a:r>
              <a:rPr lang="de-DE" altLang="cs-CZ" sz="2000" b="1" dirty="0"/>
              <a:t>Stil als </a:t>
            </a:r>
            <a:r>
              <a:rPr lang="cs-CZ" altLang="cs-CZ" sz="2000" b="1" dirty="0" err="1"/>
              <a:t>sprachliche</a:t>
            </a:r>
            <a:r>
              <a:rPr lang="cs-CZ" altLang="cs-CZ" sz="2000" b="1" dirty="0"/>
              <a:t> </a:t>
            </a:r>
            <a:r>
              <a:rPr lang="cs-CZ" altLang="cs-CZ" sz="2000" b="1" dirty="0" err="1"/>
              <a:t>Handlung</a:t>
            </a:r>
            <a:endParaRPr lang="de-DE" altLang="cs-CZ" sz="2000" b="1" dirty="0"/>
          </a:p>
          <a:p>
            <a:pPr>
              <a:buFontTx/>
              <a:buNone/>
            </a:pPr>
            <a:endParaRPr lang="cs-CZ" altLang="cs-CZ" sz="2000" dirty="0"/>
          </a:p>
          <a:p>
            <a:r>
              <a:rPr lang="cs-CZ" altLang="cs-CZ" sz="2000" b="1" dirty="0" err="1"/>
              <a:t>komplementär</a:t>
            </a:r>
            <a:r>
              <a:rPr lang="cs-CZ" altLang="cs-CZ" sz="2000" b="1" dirty="0"/>
              <a:t> </a:t>
            </a:r>
            <a:r>
              <a:rPr lang="cs-CZ" altLang="cs-CZ" sz="2000" b="1" dirty="0" err="1"/>
              <a:t>zu</a:t>
            </a:r>
            <a:r>
              <a:rPr lang="cs-CZ" altLang="cs-CZ" sz="2000" b="1" dirty="0"/>
              <a:t> </a:t>
            </a:r>
            <a:r>
              <a:rPr lang="cs-CZ" altLang="cs-CZ" sz="2000" b="1" dirty="0" err="1"/>
              <a:t>betrachten</a:t>
            </a:r>
            <a:endParaRPr lang="cs-CZ" altLang="cs-CZ" sz="2000" b="1" dirty="0"/>
          </a:p>
          <a:p>
            <a:endParaRPr lang="cs-CZ" dirty="0"/>
          </a:p>
        </p:txBody>
      </p:sp>
    </p:spTree>
    <p:extLst>
      <p:ext uri="{BB962C8B-B14F-4D97-AF65-F5344CB8AC3E}">
        <p14:creationId xmlns:p14="http://schemas.microsoft.com/office/powerpoint/2010/main" val="393929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EADB13-1B60-4DD4-8D23-2CC9CFF3459C}"/>
              </a:ext>
            </a:extLst>
          </p:cNvPr>
          <p:cNvSpPr>
            <a:spLocks noGrp="1"/>
          </p:cNvSpPr>
          <p:nvPr>
            <p:ph type="title"/>
          </p:nvPr>
        </p:nvSpPr>
        <p:spPr/>
        <p:txBody>
          <a:bodyPr/>
          <a:lstStyle/>
          <a:p>
            <a:r>
              <a:rPr lang="de-DE" b="1" dirty="0">
                <a:solidFill>
                  <a:srgbClr val="00B0F0"/>
                </a:solidFill>
              </a:rPr>
              <a:t>Medien: Text „Im Zug“</a:t>
            </a:r>
            <a:endParaRPr lang="cs-CZ" b="1" dirty="0">
              <a:solidFill>
                <a:srgbClr val="00B0F0"/>
              </a:solidFill>
            </a:endParaRPr>
          </a:p>
        </p:txBody>
      </p:sp>
      <p:sp>
        <p:nvSpPr>
          <p:cNvPr id="3" name="Zástupný obsah 2">
            <a:extLst>
              <a:ext uri="{FF2B5EF4-FFF2-40B4-BE49-F238E27FC236}">
                <a16:creationId xmlns:a16="http://schemas.microsoft.com/office/drawing/2014/main" id="{C632594A-A69B-4AA0-A615-CD73EFCD9F3C}"/>
              </a:ext>
            </a:extLst>
          </p:cNvPr>
          <p:cNvSpPr>
            <a:spLocks noGrp="1"/>
          </p:cNvSpPr>
          <p:nvPr>
            <p:ph idx="1"/>
          </p:nvPr>
        </p:nvSpPr>
        <p:spPr/>
        <p:txBody>
          <a:bodyPr>
            <a:normAutofit fontScale="70000" lnSpcReduction="20000"/>
          </a:bodyPr>
          <a:lstStyle/>
          <a:p>
            <a:r>
              <a:rPr lang="de-DE" altLang="cs-CZ" b="1" dirty="0"/>
              <a:t>Text „</a:t>
            </a:r>
            <a:r>
              <a:rPr lang="de-DE" altLang="cs-CZ" b="1" dirty="0">
                <a:solidFill>
                  <a:srgbClr val="FF0000"/>
                </a:solidFill>
              </a:rPr>
              <a:t>Im Zug</a:t>
            </a:r>
            <a:r>
              <a:rPr lang="de-DE" altLang="cs-CZ" b="1" dirty="0"/>
              <a:t>“, In: Ulrich Schmitz: Sprache in modernen Medien“, Berlin 2004</a:t>
            </a:r>
          </a:p>
          <a:p>
            <a:r>
              <a:rPr lang="de-DE" altLang="cs-CZ" b="1" dirty="0"/>
              <a:t>Medien: Vermittler der Kommunikation: Druck, Elektronik</a:t>
            </a:r>
          </a:p>
          <a:p>
            <a:r>
              <a:rPr lang="de-DE" altLang="cs-CZ" b="1" dirty="0"/>
              <a:t>Tageszeitung, Zeitschrift, Illustrierte, (Wochen)Magazin</a:t>
            </a:r>
          </a:p>
          <a:p>
            <a:r>
              <a:rPr lang="de-DE" altLang="cs-CZ" b="1" dirty="0"/>
              <a:t>Computer-Ausdruck</a:t>
            </a:r>
          </a:p>
          <a:p>
            <a:r>
              <a:rPr lang="de-DE" altLang="cs-CZ" b="1" dirty="0"/>
              <a:t>CD-Beiheft</a:t>
            </a:r>
          </a:p>
          <a:p>
            <a:r>
              <a:rPr lang="de-DE" altLang="cs-CZ" b="1" dirty="0"/>
              <a:t>Message Pad </a:t>
            </a:r>
          </a:p>
          <a:p>
            <a:r>
              <a:rPr lang="de-DE" altLang="cs-CZ" b="1" dirty="0"/>
              <a:t>Kugelschreiber, Papier</a:t>
            </a:r>
          </a:p>
          <a:p>
            <a:r>
              <a:rPr lang="de-DE" altLang="cs-CZ" b="1" dirty="0"/>
              <a:t>Bücher</a:t>
            </a:r>
          </a:p>
          <a:p>
            <a:r>
              <a:rPr lang="de-DE" altLang="cs-CZ" b="1" dirty="0"/>
              <a:t>Mobiles Telefon, Handy (Pseudoanglizismus)</a:t>
            </a:r>
          </a:p>
          <a:p>
            <a:r>
              <a:rPr lang="de-DE" altLang="cs-CZ" b="1" dirty="0"/>
              <a:t>Auf- und Inschriften</a:t>
            </a:r>
          </a:p>
          <a:p>
            <a:r>
              <a:rPr lang="de-DE" altLang="cs-CZ" b="1" dirty="0"/>
              <a:t>Plakatwände, Litfaßsäule</a:t>
            </a:r>
          </a:p>
          <a:p>
            <a:r>
              <a:rPr lang="de-DE" altLang="cs-CZ" b="1" dirty="0"/>
              <a:t>Lautsprecher</a:t>
            </a:r>
          </a:p>
          <a:p>
            <a:r>
              <a:rPr lang="de-DE" altLang="cs-CZ" b="1" dirty="0"/>
              <a:t>Laptop (Notebook)</a:t>
            </a:r>
          </a:p>
          <a:p>
            <a:r>
              <a:rPr lang="de-DE" altLang="cs-CZ" b="1" dirty="0"/>
              <a:t>Flyer, Flugblatt</a:t>
            </a:r>
          </a:p>
          <a:p>
            <a:endParaRPr lang="de-DE" altLang="cs-CZ" b="1" dirty="0"/>
          </a:p>
          <a:p>
            <a:endParaRPr lang="cs-CZ" dirty="0"/>
          </a:p>
        </p:txBody>
      </p:sp>
    </p:spTree>
    <p:extLst>
      <p:ext uri="{BB962C8B-B14F-4D97-AF65-F5344CB8AC3E}">
        <p14:creationId xmlns:p14="http://schemas.microsoft.com/office/powerpoint/2010/main" val="264612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FA6CB8-4B6C-4FB4-A846-470AA04FC8EA}"/>
              </a:ext>
            </a:extLst>
          </p:cNvPr>
          <p:cNvSpPr>
            <a:spLocks noGrp="1"/>
          </p:cNvSpPr>
          <p:nvPr>
            <p:ph type="title"/>
          </p:nvPr>
        </p:nvSpPr>
        <p:spPr/>
        <p:txBody>
          <a:bodyPr/>
          <a:lstStyle/>
          <a:p>
            <a:r>
              <a:rPr lang="de-DE" altLang="cs-CZ" b="1" dirty="0"/>
              <a:t>Kommunikation nach 2000</a:t>
            </a:r>
            <a:endParaRPr lang="cs-CZ" dirty="0"/>
          </a:p>
        </p:txBody>
      </p:sp>
      <p:sp>
        <p:nvSpPr>
          <p:cNvPr id="3" name="Zástupný obsah 2">
            <a:extLst>
              <a:ext uri="{FF2B5EF4-FFF2-40B4-BE49-F238E27FC236}">
                <a16:creationId xmlns:a16="http://schemas.microsoft.com/office/drawing/2014/main" id="{EC325C73-97AA-4498-B72F-B02444EA42AB}"/>
              </a:ext>
            </a:extLst>
          </p:cNvPr>
          <p:cNvSpPr>
            <a:spLocks noGrp="1"/>
          </p:cNvSpPr>
          <p:nvPr>
            <p:ph idx="1"/>
          </p:nvPr>
        </p:nvSpPr>
        <p:spPr/>
        <p:txBody>
          <a:bodyPr/>
          <a:lstStyle/>
          <a:p>
            <a:pPr>
              <a:buFont typeface="Arial" charset="0"/>
              <a:buChar char="•"/>
              <a:defRPr/>
            </a:pPr>
            <a:r>
              <a:rPr lang="de-DE" b="1" dirty="0"/>
              <a:t>Medienfreie Kommunikation – altmodisch, intim, elitär</a:t>
            </a:r>
          </a:p>
          <a:p>
            <a:pPr>
              <a:buFont typeface="Arial" charset="0"/>
              <a:buChar char="•"/>
              <a:defRPr/>
            </a:pPr>
            <a:r>
              <a:rPr lang="de-DE" b="1" dirty="0"/>
              <a:t>Schrift wandert in </a:t>
            </a:r>
            <a:r>
              <a:rPr lang="de-DE" b="1" dirty="0">
                <a:solidFill>
                  <a:srgbClr val="FF0000"/>
                </a:solidFill>
              </a:rPr>
              <a:t>Bild</a:t>
            </a:r>
          </a:p>
          <a:p>
            <a:pPr>
              <a:buFont typeface="Arial" charset="0"/>
              <a:buChar char="•"/>
              <a:defRPr/>
            </a:pPr>
            <a:r>
              <a:rPr lang="de-DE" b="1" dirty="0">
                <a:solidFill>
                  <a:srgbClr val="0070C0"/>
                </a:solidFill>
              </a:rPr>
              <a:t>Elektronische Geräte</a:t>
            </a:r>
          </a:p>
          <a:p>
            <a:pPr>
              <a:buFont typeface="Arial" charset="0"/>
              <a:buChar char="•"/>
              <a:defRPr/>
            </a:pPr>
            <a:r>
              <a:rPr lang="de-DE" b="1" dirty="0">
                <a:solidFill>
                  <a:srgbClr val="0070C0"/>
                </a:solidFill>
              </a:rPr>
              <a:t>Bildschirm</a:t>
            </a:r>
          </a:p>
          <a:p>
            <a:pPr>
              <a:buFont typeface="Arial" charset="0"/>
              <a:buChar char="•"/>
              <a:defRPr/>
            </a:pPr>
            <a:r>
              <a:rPr lang="de-DE" b="1" dirty="0"/>
              <a:t>Media</a:t>
            </a:r>
            <a:r>
              <a:rPr lang="cs-CZ" b="1" dirty="0"/>
              <a:t>t</a:t>
            </a:r>
            <a:r>
              <a:rPr lang="de-DE" b="1" dirty="0" err="1"/>
              <a:t>isierung</a:t>
            </a:r>
            <a:r>
              <a:rPr lang="de-DE" b="1" dirty="0"/>
              <a:t>, Entkörperlichung, Anonymität</a:t>
            </a:r>
          </a:p>
          <a:p>
            <a:endParaRPr lang="cs-CZ" dirty="0"/>
          </a:p>
        </p:txBody>
      </p:sp>
    </p:spTree>
    <p:extLst>
      <p:ext uri="{BB962C8B-B14F-4D97-AF65-F5344CB8AC3E}">
        <p14:creationId xmlns:p14="http://schemas.microsoft.com/office/powerpoint/2010/main" val="196205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0FB776-C731-410C-9A69-328136432ED2}"/>
              </a:ext>
            </a:extLst>
          </p:cNvPr>
          <p:cNvSpPr>
            <a:spLocks noGrp="1"/>
          </p:cNvSpPr>
          <p:nvPr>
            <p:ph type="title"/>
          </p:nvPr>
        </p:nvSpPr>
        <p:spPr/>
        <p:txBody>
          <a:bodyPr/>
          <a:lstStyle/>
          <a:p>
            <a:r>
              <a:rPr lang="cs-CZ" altLang="cs-CZ" b="1" dirty="0">
                <a:solidFill>
                  <a:srgbClr val="FF0000"/>
                </a:solidFill>
                <a:latin typeface="Arial" panose="020B0604020202020204" pitchFamily="34" charset="0"/>
              </a:rPr>
              <a:t>Po</a:t>
            </a:r>
            <a:r>
              <a:rPr lang="de-DE" altLang="cs-CZ" b="1" dirty="0" err="1">
                <a:solidFill>
                  <a:srgbClr val="FF0000"/>
                </a:solidFill>
                <a:latin typeface="Arial" panose="020B0604020202020204" pitchFamily="34" charset="0"/>
              </a:rPr>
              <a:t>pulärwissenschaftlicher</a:t>
            </a:r>
            <a:r>
              <a:rPr lang="de-DE" altLang="cs-CZ" b="1" dirty="0">
                <a:solidFill>
                  <a:srgbClr val="FF0000"/>
                </a:solidFill>
                <a:latin typeface="Arial" panose="020B0604020202020204" pitchFamily="34" charset="0"/>
              </a:rPr>
              <a:t> Artikel: Transplantation mit Todesfolge</a:t>
            </a:r>
            <a:endParaRPr lang="cs-CZ" dirty="0"/>
          </a:p>
        </p:txBody>
      </p:sp>
      <p:sp>
        <p:nvSpPr>
          <p:cNvPr id="3" name="Zástupný obsah 2">
            <a:extLst>
              <a:ext uri="{FF2B5EF4-FFF2-40B4-BE49-F238E27FC236}">
                <a16:creationId xmlns:a16="http://schemas.microsoft.com/office/drawing/2014/main" id="{F8F71D39-92AB-4DF8-8D8F-2E22FA68D64D}"/>
              </a:ext>
            </a:extLst>
          </p:cNvPr>
          <p:cNvSpPr>
            <a:spLocks noGrp="1"/>
          </p:cNvSpPr>
          <p:nvPr>
            <p:ph idx="1"/>
          </p:nvPr>
        </p:nvSpPr>
        <p:spPr/>
        <p:txBody>
          <a:bodyPr>
            <a:normAutofit fontScale="70000" lnSpcReduction="20000"/>
          </a:bodyPr>
          <a:lstStyle/>
          <a:p>
            <a:r>
              <a:rPr lang="de-DE" altLang="cs-CZ" sz="2000" b="1" dirty="0"/>
              <a:t>Popularisierung der Wissenschaft in Massenmedien (Presse/Online, Magazine, Rundfunk, Fernsehen)</a:t>
            </a:r>
          </a:p>
          <a:p>
            <a:r>
              <a:rPr lang="de-DE" altLang="cs-CZ" sz="2000" b="1" dirty="0"/>
              <a:t>Der Spiegel – Nachrichtenmagazin, Ressort/Rubrik Wissenschaft, Medizin</a:t>
            </a:r>
          </a:p>
          <a:p>
            <a:r>
              <a:rPr lang="de-DE" altLang="cs-CZ" sz="2000" b="1" dirty="0"/>
              <a:t>Textsorte: </a:t>
            </a:r>
            <a:r>
              <a:rPr lang="de-DE" altLang="cs-CZ" sz="2000" b="1" dirty="0" err="1"/>
              <a:t>populärwiss</a:t>
            </a:r>
            <a:r>
              <a:rPr lang="de-DE" altLang="cs-CZ" sz="2000" b="1" dirty="0"/>
              <a:t>. Artikel</a:t>
            </a:r>
          </a:p>
          <a:p>
            <a:r>
              <a:rPr lang="de-DE" altLang="cs-CZ" sz="2000" b="1" dirty="0"/>
              <a:t>„Mischform“</a:t>
            </a:r>
          </a:p>
          <a:p>
            <a:r>
              <a:rPr lang="de-DE" altLang="cs-CZ" sz="2000" b="1" dirty="0"/>
              <a:t>Infografik – „</a:t>
            </a:r>
            <a:r>
              <a:rPr lang="de-DE" altLang="cs-CZ" sz="2000" b="1" dirty="0">
                <a:solidFill>
                  <a:srgbClr val="002060"/>
                </a:solidFill>
              </a:rPr>
              <a:t>Clustertext</a:t>
            </a:r>
            <a:r>
              <a:rPr lang="de-DE" altLang="cs-CZ" sz="2000" b="1" dirty="0"/>
              <a:t>“ – Fotos, Grafik (Zeichnungen, Diagramme, Tabellen, Landkarten, Infokasten)</a:t>
            </a:r>
          </a:p>
          <a:p>
            <a:r>
              <a:rPr lang="de-DE" altLang="cs-CZ" b="1" dirty="0">
                <a:solidFill>
                  <a:srgbClr val="FF0000"/>
                </a:solidFill>
              </a:rPr>
              <a:t>Textaufbau (Architektonik):</a:t>
            </a:r>
          </a:p>
          <a:p>
            <a:r>
              <a:rPr lang="de-DE" altLang="cs-CZ" b="1" dirty="0"/>
              <a:t>Schlagzeile, Titel, Überschrift</a:t>
            </a:r>
          </a:p>
          <a:p>
            <a:r>
              <a:rPr lang="de-DE" altLang="cs-CZ" b="1" dirty="0"/>
              <a:t>Lead/Vorspann</a:t>
            </a:r>
          </a:p>
          <a:p>
            <a:r>
              <a:rPr lang="de-DE" altLang="cs-CZ" b="1" dirty="0"/>
              <a:t>Textkörper/Fließtext/Haupttext/Text </a:t>
            </a:r>
            <a:r>
              <a:rPr lang="de-DE" altLang="cs-CZ" b="1" dirty="0" err="1"/>
              <a:t>body</a:t>
            </a:r>
            <a:endParaRPr lang="de-DE" altLang="cs-CZ" b="1" dirty="0"/>
          </a:p>
          <a:p>
            <a:r>
              <a:rPr lang="de-DE" altLang="cs-CZ" b="1" dirty="0"/>
              <a:t>Absätze</a:t>
            </a:r>
          </a:p>
          <a:p>
            <a:r>
              <a:rPr lang="de-DE" altLang="cs-CZ" b="1" dirty="0">
                <a:solidFill>
                  <a:srgbClr val="FF0000"/>
                </a:solidFill>
              </a:rPr>
              <a:t>Innerer Textaufbau:</a:t>
            </a:r>
          </a:p>
          <a:p>
            <a:r>
              <a:rPr lang="de-DE" altLang="cs-CZ" b="1" dirty="0"/>
              <a:t>Thema und Verfahren</a:t>
            </a:r>
          </a:p>
          <a:p>
            <a:endParaRPr lang="de-DE" altLang="cs-CZ" sz="2000" b="1" dirty="0"/>
          </a:p>
          <a:p>
            <a:endParaRPr lang="cs-CZ" dirty="0"/>
          </a:p>
        </p:txBody>
      </p:sp>
    </p:spTree>
    <p:extLst>
      <p:ext uri="{BB962C8B-B14F-4D97-AF65-F5344CB8AC3E}">
        <p14:creationId xmlns:p14="http://schemas.microsoft.com/office/powerpoint/2010/main" val="201890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CF385F-2EAE-47F0-BEA5-AA8E6A5CCF75}"/>
              </a:ext>
            </a:extLst>
          </p:cNvPr>
          <p:cNvSpPr>
            <a:spLocks noGrp="1"/>
          </p:cNvSpPr>
          <p:nvPr>
            <p:ph type="title"/>
          </p:nvPr>
        </p:nvSpPr>
        <p:spPr/>
        <p:txBody>
          <a:bodyPr/>
          <a:lstStyle/>
          <a:p>
            <a:r>
              <a:rPr lang="de-DE" b="1" dirty="0"/>
              <a:t>Transplantation mit Todesfolge</a:t>
            </a:r>
            <a:endParaRPr lang="cs-CZ" b="1" dirty="0"/>
          </a:p>
        </p:txBody>
      </p:sp>
      <p:sp>
        <p:nvSpPr>
          <p:cNvPr id="3" name="Zástupný obsah 2">
            <a:extLst>
              <a:ext uri="{FF2B5EF4-FFF2-40B4-BE49-F238E27FC236}">
                <a16:creationId xmlns:a16="http://schemas.microsoft.com/office/drawing/2014/main" id="{B8219017-11F4-4FC6-99E7-E7F93F25A9A7}"/>
              </a:ext>
            </a:extLst>
          </p:cNvPr>
          <p:cNvSpPr>
            <a:spLocks noGrp="1"/>
          </p:cNvSpPr>
          <p:nvPr>
            <p:ph idx="1"/>
          </p:nvPr>
        </p:nvSpPr>
        <p:spPr/>
        <p:txBody>
          <a:bodyPr>
            <a:normAutofit fontScale="85000" lnSpcReduction="20000"/>
          </a:bodyPr>
          <a:lstStyle/>
          <a:p>
            <a:r>
              <a:rPr lang="de-DE" altLang="cs-CZ" b="1" dirty="0"/>
              <a:t>Thema aus der Medizin: </a:t>
            </a:r>
          </a:p>
          <a:p>
            <a:r>
              <a:rPr lang="de-DE" altLang="cs-CZ" b="1" dirty="0"/>
              <a:t>Organverpflanzung</a:t>
            </a:r>
          </a:p>
          <a:p>
            <a:r>
              <a:rPr lang="de-DE" altLang="cs-CZ" b="1" dirty="0"/>
              <a:t>Textkohärenz: Organe – Krankheiten und ihre Symptome – Patienten – Ärzte und Experten</a:t>
            </a:r>
          </a:p>
          <a:p>
            <a:r>
              <a:rPr lang="de-DE" altLang="cs-CZ" b="1" dirty="0">
                <a:solidFill>
                  <a:srgbClr val="FF0000"/>
                </a:solidFill>
              </a:rPr>
              <a:t>Sprachliche Realisierung</a:t>
            </a:r>
            <a:r>
              <a:rPr lang="de-DE" altLang="cs-CZ" b="1" dirty="0"/>
              <a:t>:</a:t>
            </a:r>
          </a:p>
          <a:p>
            <a:r>
              <a:rPr lang="de-DE" altLang="cs-CZ" b="1" dirty="0"/>
              <a:t>Schlagzeile: Funktion: Aufmerksamkeit wecken</a:t>
            </a:r>
          </a:p>
          <a:p>
            <a:r>
              <a:rPr lang="de-DE" altLang="cs-CZ" b="1" dirty="0">
                <a:solidFill>
                  <a:srgbClr val="00B050"/>
                </a:solidFill>
              </a:rPr>
              <a:t>Alliteration</a:t>
            </a:r>
          </a:p>
          <a:p>
            <a:pPr>
              <a:buFont typeface="Arial" charset="0"/>
              <a:buChar char="•"/>
              <a:defRPr/>
            </a:pPr>
            <a:r>
              <a:rPr lang="de-DE" b="1" dirty="0"/>
              <a:t>Vorspann:</a:t>
            </a:r>
          </a:p>
          <a:p>
            <a:pPr>
              <a:buFont typeface="Arial" charset="0"/>
              <a:buChar char="•"/>
              <a:defRPr/>
            </a:pPr>
            <a:r>
              <a:rPr lang="de-DE" b="1" dirty="0"/>
              <a:t>Thema, Problematik: </a:t>
            </a:r>
            <a:r>
              <a:rPr lang="de-DE" b="1" dirty="0" err="1">
                <a:solidFill>
                  <a:srgbClr val="00B050"/>
                </a:solidFill>
              </a:rPr>
              <a:t>Organverpflanzug</a:t>
            </a:r>
            <a:endParaRPr lang="de-DE" b="1" dirty="0">
              <a:solidFill>
                <a:srgbClr val="00B050"/>
              </a:solidFill>
            </a:endParaRPr>
          </a:p>
          <a:p>
            <a:pPr>
              <a:buFont typeface="Arial" charset="0"/>
              <a:buChar char="•"/>
              <a:defRPr/>
            </a:pPr>
            <a:r>
              <a:rPr lang="de-DE" b="1" dirty="0"/>
              <a:t>Einzelne Absätze: Wechsel der (Sub)</a:t>
            </a:r>
            <a:r>
              <a:rPr lang="de-DE" b="1" dirty="0" err="1"/>
              <a:t>themen</a:t>
            </a:r>
            <a:r>
              <a:rPr lang="de-DE" b="1" dirty="0"/>
              <a:t> und Verfahren – „Mischform“</a:t>
            </a:r>
          </a:p>
          <a:p>
            <a:pPr>
              <a:buFont typeface="Arial" charset="0"/>
              <a:buChar char="•"/>
              <a:defRPr/>
            </a:pPr>
            <a:r>
              <a:rPr lang="de-DE" b="1" dirty="0"/>
              <a:t>1. und 2. Absatz: „</a:t>
            </a:r>
            <a:r>
              <a:rPr lang="de-DE" b="1" dirty="0">
                <a:solidFill>
                  <a:srgbClr val="00B0F0"/>
                </a:solidFill>
              </a:rPr>
              <a:t>Reportage</a:t>
            </a:r>
            <a:r>
              <a:rPr lang="de-DE" b="1" dirty="0"/>
              <a:t>“: Erzählen über das Schicksal eines Mädchens, subjektiv, emotionale Stilmittel: Metapher</a:t>
            </a:r>
            <a:r>
              <a:rPr lang="cs-CZ" b="1" dirty="0"/>
              <a:t>n</a:t>
            </a:r>
            <a:r>
              <a:rPr lang="de-DE" b="1" dirty="0"/>
              <a:t>: </a:t>
            </a:r>
            <a:r>
              <a:rPr lang="de-DE" b="1" i="1" dirty="0">
                <a:solidFill>
                  <a:srgbClr val="00B0F0"/>
                </a:solidFill>
              </a:rPr>
              <a:t>Odyssee des Leidens, ihr Herz stand still, das Pumporgan…</a:t>
            </a:r>
          </a:p>
          <a:p>
            <a:endParaRPr lang="de-DE" altLang="cs-CZ" b="1" dirty="0">
              <a:solidFill>
                <a:srgbClr val="00B050"/>
              </a:solidFill>
            </a:endParaRPr>
          </a:p>
          <a:p>
            <a:endParaRPr lang="cs-CZ" dirty="0"/>
          </a:p>
        </p:txBody>
      </p:sp>
    </p:spTree>
    <p:extLst>
      <p:ext uri="{BB962C8B-B14F-4D97-AF65-F5344CB8AC3E}">
        <p14:creationId xmlns:p14="http://schemas.microsoft.com/office/powerpoint/2010/main" val="282268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C6F041-1DF2-4543-86D6-0037747BD999}"/>
              </a:ext>
            </a:extLst>
          </p:cNvPr>
          <p:cNvSpPr>
            <a:spLocks noGrp="1"/>
          </p:cNvSpPr>
          <p:nvPr>
            <p:ph type="title"/>
          </p:nvPr>
        </p:nvSpPr>
        <p:spPr/>
        <p:txBody>
          <a:bodyPr/>
          <a:lstStyle/>
          <a:p>
            <a:r>
              <a:rPr lang="de-DE" b="1" dirty="0"/>
              <a:t>Transplantation mit Todesfolge</a:t>
            </a:r>
            <a:endParaRPr lang="cs-CZ" b="1" dirty="0"/>
          </a:p>
        </p:txBody>
      </p:sp>
      <p:sp>
        <p:nvSpPr>
          <p:cNvPr id="3" name="Zástupný obsah 2">
            <a:extLst>
              <a:ext uri="{FF2B5EF4-FFF2-40B4-BE49-F238E27FC236}">
                <a16:creationId xmlns:a16="http://schemas.microsoft.com/office/drawing/2014/main" id="{472E94C4-AAE0-452F-B439-A6F30E50FE99}"/>
              </a:ext>
            </a:extLst>
          </p:cNvPr>
          <p:cNvSpPr>
            <a:spLocks noGrp="1"/>
          </p:cNvSpPr>
          <p:nvPr>
            <p:ph idx="1"/>
          </p:nvPr>
        </p:nvSpPr>
        <p:spPr/>
        <p:txBody>
          <a:bodyPr/>
          <a:lstStyle/>
          <a:p>
            <a:r>
              <a:rPr lang="de-DE" altLang="cs-CZ" b="1" dirty="0"/>
              <a:t>3. u. 4. Absatz… - </a:t>
            </a:r>
            <a:r>
              <a:rPr lang="de-DE" altLang="cs-CZ" b="1" dirty="0">
                <a:solidFill>
                  <a:srgbClr val="FF0000"/>
                </a:solidFill>
              </a:rPr>
              <a:t>Bericht und Kommentar</a:t>
            </a:r>
            <a:r>
              <a:rPr lang="de-DE" altLang="cs-CZ" b="1" dirty="0"/>
              <a:t>:</a:t>
            </a:r>
          </a:p>
          <a:p>
            <a:r>
              <a:rPr lang="de-DE" altLang="cs-CZ" b="1" dirty="0"/>
              <a:t>Information: aktuell, Hintergrund…</a:t>
            </a:r>
          </a:p>
          <a:p>
            <a:r>
              <a:rPr lang="de-DE" altLang="cs-CZ" b="1" dirty="0"/>
              <a:t>Stellungnahmen</a:t>
            </a:r>
          </a:p>
          <a:p>
            <a:r>
              <a:rPr lang="de-DE" altLang="cs-CZ" b="1" dirty="0"/>
              <a:t>Zitate der Experten in der direkten sowie indirekten Rede, Ironie</a:t>
            </a:r>
          </a:p>
          <a:p>
            <a:r>
              <a:rPr lang="de-DE" altLang="cs-CZ" b="1" dirty="0"/>
              <a:t>Fachtext: Fachbegriffe/Termini:</a:t>
            </a:r>
          </a:p>
          <a:p>
            <a:r>
              <a:rPr lang="de-DE" altLang="cs-CZ" b="1" i="1" dirty="0">
                <a:solidFill>
                  <a:srgbClr val="00B0F0"/>
                </a:solidFill>
              </a:rPr>
              <a:t>HIV, Hepatitis B und C, Lungenentzündung, das Zytomegalie-Virus, Tumor, Tollwut, Dialysepatient…</a:t>
            </a:r>
          </a:p>
          <a:p>
            <a:endParaRPr lang="cs-CZ" dirty="0"/>
          </a:p>
        </p:txBody>
      </p:sp>
    </p:spTree>
    <p:extLst>
      <p:ext uri="{BB962C8B-B14F-4D97-AF65-F5344CB8AC3E}">
        <p14:creationId xmlns:p14="http://schemas.microsoft.com/office/powerpoint/2010/main" val="121522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4BEBE5-2948-4BCE-8A45-747C64424BE3}"/>
              </a:ext>
            </a:extLst>
          </p:cNvPr>
          <p:cNvSpPr>
            <a:spLocks noGrp="1"/>
          </p:cNvSpPr>
          <p:nvPr>
            <p:ph type="title"/>
          </p:nvPr>
        </p:nvSpPr>
        <p:spPr/>
        <p:txBody>
          <a:bodyPr/>
          <a:lstStyle/>
          <a:p>
            <a:r>
              <a:rPr lang="cs-CZ" b="1" dirty="0" err="1"/>
              <a:t>Filmrezension</a:t>
            </a:r>
            <a:endParaRPr lang="cs-CZ" b="1" dirty="0"/>
          </a:p>
        </p:txBody>
      </p:sp>
      <p:sp>
        <p:nvSpPr>
          <p:cNvPr id="3" name="Zástupný obsah 2">
            <a:extLst>
              <a:ext uri="{FF2B5EF4-FFF2-40B4-BE49-F238E27FC236}">
                <a16:creationId xmlns:a16="http://schemas.microsoft.com/office/drawing/2014/main" id="{6E9958A6-9EC8-4ED6-81EB-F0B2B5F18BC2}"/>
              </a:ext>
            </a:extLst>
          </p:cNvPr>
          <p:cNvSpPr>
            <a:spLocks noGrp="1"/>
          </p:cNvSpPr>
          <p:nvPr>
            <p:ph idx="1"/>
          </p:nvPr>
        </p:nvSpPr>
        <p:spPr/>
        <p:txBody>
          <a:bodyPr>
            <a:normAutofit fontScale="55000" lnSpcReduction="20000"/>
          </a:bodyPr>
          <a:lstStyle/>
          <a:p>
            <a:r>
              <a:rPr lang="cs-CZ" altLang="cs-CZ" sz="5100" b="1" dirty="0">
                <a:solidFill>
                  <a:srgbClr val="FF0000"/>
                </a:solidFill>
              </a:rPr>
              <a:t>K</a:t>
            </a:r>
            <a:r>
              <a:rPr lang="de-DE" altLang="cs-CZ" sz="5100" b="1" dirty="0">
                <a:solidFill>
                  <a:srgbClr val="FF0000"/>
                </a:solidFill>
              </a:rPr>
              <a:t>ö</a:t>
            </a:r>
            <a:r>
              <a:rPr lang="cs-CZ" altLang="cs-CZ" sz="5100" b="1" dirty="0" err="1">
                <a:solidFill>
                  <a:srgbClr val="FF0000"/>
                </a:solidFill>
              </a:rPr>
              <a:t>nigin</a:t>
            </a:r>
            <a:r>
              <a:rPr lang="cs-CZ" altLang="cs-CZ" sz="5100" b="1" dirty="0">
                <a:solidFill>
                  <a:srgbClr val="FF0000"/>
                </a:solidFill>
              </a:rPr>
              <a:t> </a:t>
            </a:r>
            <a:r>
              <a:rPr lang="cs-CZ" altLang="cs-CZ" sz="5100" b="1" dirty="0" err="1">
                <a:solidFill>
                  <a:srgbClr val="FF0000"/>
                </a:solidFill>
              </a:rPr>
              <a:t>Cate</a:t>
            </a:r>
            <a:r>
              <a:rPr lang="cs-CZ" altLang="cs-CZ" sz="5100" b="1" dirty="0">
                <a:solidFill>
                  <a:srgbClr val="FF0000"/>
                </a:solidFill>
              </a:rPr>
              <a:t> </a:t>
            </a:r>
            <a:r>
              <a:rPr lang="cs-CZ" altLang="cs-CZ" sz="5100" b="1" dirty="0" err="1">
                <a:solidFill>
                  <a:srgbClr val="FF0000"/>
                </a:solidFill>
              </a:rPr>
              <a:t>im</a:t>
            </a:r>
            <a:r>
              <a:rPr lang="cs-CZ" altLang="cs-CZ" sz="5100" b="1" dirty="0">
                <a:solidFill>
                  <a:srgbClr val="FF0000"/>
                </a:solidFill>
              </a:rPr>
              <a:t> </a:t>
            </a:r>
            <a:r>
              <a:rPr lang="cs-CZ" altLang="cs-CZ" sz="5100" b="1" dirty="0" err="1">
                <a:solidFill>
                  <a:srgbClr val="FF0000"/>
                </a:solidFill>
              </a:rPr>
              <a:t>freien</a:t>
            </a:r>
            <a:r>
              <a:rPr lang="cs-CZ" altLang="cs-CZ" sz="5100" b="1" dirty="0">
                <a:solidFill>
                  <a:srgbClr val="FF0000"/>
                </a:solidFill>
              </a:rPr>
              <a:t> </a:t>
            </a:r>
            <a:r>
              <a:rPr lang="cs-CZ" altLang="cs-CZ" sz="5100" b="1" dirty="0" err="1">
                <a:solidFill>
                  <a:srgbClr val="FF0000"/>
                </a:solidFill>
              </a:rPr>
              <a:t>Fall</a:t>
            </a:r>
            <a:endParaRPr lang="cs-CZ" altLang="cs-CZ" sz="5100" b="1" dirty="0">
              <a:solidFill>
                <a:srgbClr val="FF0000"/>
              </a:solidFill>
            </a:endParaRPr>
          </a:p>
          <a:p>
            <a:r>
              <a:rPr lang="cs-CZ" sz="3600" b="1" dirty="0" err="1"/>
              <a:t>Stilistische</a:t>
            </a:r>
            <a:r>
              <a:rPr lang="cs-CZ" sz="3600" b="1" dirty="0"/>
              <a:t> </a:t>
            </a:r>
            <a:r>
              <a:rPr lang="cs-CZ" sz="3600" b="1" dirty="0" err="1"/>
              <a:t>Textanalyse</a:t>
            </a:r>
            <a:r>
              <a:rPr lang="de-DE" sz="3600" b="1" dirty="0"/>
              <a:t> in einzelnen Schritten</a:t>
            </a:r>
          </a:p>
          <a:p>
            <a:r>
              <a:rPr lang="cs-CZ" sz="3600" b="1" dirty="0">
                <a:solidFill>
                  <a:srgbClr val="00B0F0"/>
                </a:solidFill>
              </a:rPr>
              <a:t>1. KB: </a:t>
            </a:r>
            <a:r>
              <a:rPr lang="cs-CZ" sz="3600" b="1" dirty="0" err="1"/>
              <a:t>Massenmedien</a:t>
            </a:r>
            <a:r>
              <a:rPr lang="cs-CZ" sz="3600" b="1" dirty="0"/>
              <a:t>, </a:t>
            </a:r>
            <a:r>
              <a:rPr lang="cs-CZ" sz="3600" b="1" dirty="0" err="1"/>
              <a:t>Publizistik</a:t>
            </a:r>
            <a:r>
              <a:rPr lang="cs-CZ" sz="3600" b="1" dirty="0"/>
              <a:t>, Spiegel online</a:t>
            </a:r>
          </a:p>
          <a:p>
            <a:r>
              <a:rPr lang="cs-CZ" sz="3600" b="1" dirty="0" err="1"/>
              <a:t>Textsorte</a:t>
            </a:r>
            <a:r>
              <a:rPr lang="cs-CZ" sz="3600" b="1" dirty="0"/>
              <a:t>: </a:t>
            </a:r>
            <a:r>
              <a:rPr lang="cs-CZ" sz="3600" b="1" dirty="0" err="1"/>
              <a:t>Filmrezension</a:t>
            </a:r>
            <a:endParaRPr lang="cs-CZ" sz="3600" b="1" dirty="0"/>
          </a:p>
          <a:p>
            <a:r>
              <a:rPr lang="cs-CZ" sz="3600" b="1" dirty="0">
                <a:solidFill>
                  <a:srgbClr val="00B0F0"/>
                </a:solidFill>
              </a:rPr>
              <a:t>2. </a:t>
            </a:r>
            <a:r>
              <a:rPr lang="cs-CZ" sz="3600" b="1" dirty="0" err="1">
                <a:solidFill>
                  <a:srgbClr val="00B0F0"/>
                </a:solidFill>
              </a:rPr>
              <a:t>Textfuktion</a:t>
            </a:r>
            <a:r>
              <a:rPr lang="cs-CZ" sz="3600" b="1" dirty="0">
                <a:solidFill>
                  <a:srgbClr val="00B0F0"/>
                </a:solidFill>
              </a:rPr>
              <a:t>(en): </a:t>
            </a:r>
            <a:r>
              <a:rPr lang="cs-CZ" sz="3600" b="1" dirty="0" err="1"/>
              <a:t>Appellfunktion</a:t>
            </a:r>
            <a:r>
              <a:rPr lang="cs-CZ" sz="3600" b="1" dirty="0"/>
              <a:t>: </a:t>
            </a:r>
            <a:r>
              <a:rPr lang="de-DE" sz="3600" b="1" dirty="0"/>
              <a:t>positive Bewertung des Films</a:t>
            </a:r>
          </a:p>
          <a:p>
            <a:r>
              <a:rPr lang="de-DE" sz="3600" b="1" dirty="0"/>
              <a:t>                                Informationsfunktion: „Realien“ über den Film</a:t>
            </a:r>
          </a:p>
          <a:p>
            <a:r>
              <a:rPr lang="de-DE" sz="3600" b="1" dirty="0"/>
              <a:t>                                Unterhaltung: viele expressive und emotional            </a:t>
            </a:r>
          </a:p>
          <a:p>
            <a:r>
              <a:rPr lang="de-DE" sz="3600" b="1" dirty="0"/>
              <a:t>                                   wirkende Stilmittel </a:t>
            </a:r>
          </a:p>
          <a:p>
            <a:r>
              <a:rPr lang="de-DE" sz="3600" b="1" dirty="0">
                <a:solidFill>
                  <a:srgbClr val="00B0F0"/>
                </a:solidFill>
              </a:rPr>
              <a:t>3. Kommunikationsform: </a:t>
            </a:r>
            <a:r>
              <a:rPr lang="de-DE" sz="3600" b="1" dirty="0"/>
              <a:t>online, Hypertext</a:t>
            </a:r>
            <a:endParaRPr lang="cs-CZ" sz="3600" b="1" dirty="0"/>
          </a:p>
          <a:p>
            <a:endParaRPr lang="cs-CZ" sz="2800" b="1" dirty="0"/>
          </a:p>
          <a:p>
            <a:endParaRPr lang="cs-CZ" dirty="0"/>
          </a:p>
        </p:txBody>
      </p:sp>
    </p:spTree>
    <p:extLst>
      <p:ext uri="{BB962C8B-B14F-4D97-AF65-F5344CB8AC3E}">
        <p14:creationId xmlns:p14="http://schemas.microsoft.com/office/powerpoint/2010/main" val="373352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C21AB-D2A1-4A9E-AF43-D2131C00251D}"/>
              </a:ext>
            </a:extLst>
          </p:cNvPr>
          <p:cNvSpPr>
            <a:spLocks noGrp="1"/>
          </p:cNvSpPr>
          <p:nvPr>
            <p:ph type="title"/>
          </p:nvPr>
        </p:nvSpPr>
        <p:spPr/>
        <p:txBody>
          <a:bodyPr/>
          <a:lstStyle/>
          <a:p>
            <a:r>
              <a:rPr lang="de-DE" b="1" dirty="0"/>
              <a:t>Wortschatzerklärungen</a:t>
            </a:r>
            <a:endParaRPr lang="cs-CZ" b="1" dirty="0"/>
          </a:p>
        </p:txBody>
      </p:sp>
      <p:sp>
        <p:nvSpPr>
          <p:cNvPr id="3" name="Zástupný obsah 2">
            <a:extLst>
              <a:ext uri="{FF2B5EF4-FFF2-40B4-BE49-F238E27FC236}">
                <a16:creationId xmlns:a16="http://schemas.microsoft.com/office/drawing/2014/main" id="{2DBA59CD-9EBA-4E2D-BB1D-0EAB65095B87}"/>
              </a:ext>
            </a:extLst>
          </p:cNvPr>
          <p:cNvSpPr>
            <a:spLocks noGrp="1"/>
          </p:cNvSpPr>
          <p:nvPr>
            <p:ph idx="1"/>
          </p:nvPr>
        </p:nvSpPr>
        <p:spPr/>
        <p:txBody>
          <a:bodyPr>
            <a:normAutofit fontScale="77500" lnSpcReduction="20000"/>
          </a:bodyPr>
          <a:lstStyle/>
          <a:p>
            <a:pPr marL="0" indent="0">
              <a:spcBef>
                <a:spcPct val="0"/>
              </a:spcBef>
            </a:pPr>
            <a:r>
              <a:rPr lang="de-DE" altLang="cs-CZ" dirty="0">
                <a:hlinkClick r:id="rId2">
                  <a:extLst>
                    <a:ext uri="{A12FA001-AC4F-418D-AE19-62706E023703}">
                      <ahyp:hlinkClr xmlns:ahyp="http://schemas.microsoft.com/office/drawing/2018/hyperlinkcolor" val="tx"/>
                    </a:ext>
                  </a:extLst>
                </a:hlinkClick>
              </a:rPr>
              <a:t>b</a:t>
            </a:r>
            <a:r>
              <a:rPr lang="cs-CZ" altLang="cs-CZ" dirty="0" err="1">
                <a:hlinkClick r:id="rId2">
                  <a:extLst>
                    <a:ext uri="{A12FA001-AC4F-418D-AE19-62706E023703}">
                      <ahyp:hlinkClr xmlns:ahyp="http://schemas.microsoft.com/office/drawing/2018/hyperlinkcolor" val="tx"/>
                    </a:ext>
                  </a:extLst>
                </a:hlinkClick>
              </a:rPr>
              <a:t>lasiert</a:t>
            </a:r>
            <a:r>
              <a:rPr lang="de-DE" altLang="cs-CZ" dirty="0"/>
              <a:t> - </a:t>
            </a:r>
            <a:r>
              <a:rPr lang="cs-CZ" altLang="cs-CZ" dirty="0" err="1">
                <a:hlinkClick r:id="rId3">
                  <a:extLst>
                    <a:ext uri="{A12FA001-AC4F-418D-AE19-62706E023703}">
                      <ahyp:hlinkClr xmlns:ahyp="http://schemas.microsoft.com/office/drawing/2018/hyperlinkcolor" val="tx"/>
                    </a:ext>
                  </a:extLst>
                </a:hlinkClick>
              </a:rPr>
              <a:t>selbstgefällig</a:t>
            </a:r>
            <a:r>
              <a:rPr lang="cs-CZ" altLang="cs-CZ" dirty="0"/>
              <a:t>,  </a:t>
            </a:r>
            <a:r>
              <a:rPr lang="cs-CZ" altLang="cs-CZ" dirty="0" err="1">
                <a:hlinkClick r:id="rId4">
                  <a:extLst>
                    <a:ext uri="{A12FA001-AC4F-418D-AE19-62706E023703}">
                      <ahyp:hlinkClr xmlns:ahyp="http://schemas.microsoft.com/office/drawing/2018/hyperlinkcolor" val="tx"/>
                    </a:ext>
                  </a:extLst>
                </a:hlinkClick>
              </a:rPr>
              <a:t>selbstzufrieden</a:t>
            </a:r>
            <a:r>
              <a:rPr lang="cs-CZ" altLang="cs-CZ" dirty="0"/>
              <a:t>  - blazeovaný</a:t>
            </a:r>
            <a:r>
              <a:rPr lang="de-DE" altLang="cs-CZ" dirty="0"/>
              <a:t> </a:t>
            </a:r>
            <a:r>
              <a:rPr lang="cs-CZ" altLang="cs-CZ" dirty="0" err="1"/>
              <a:t>Synonymgruppe</a:t>
            </a:r>
            <a:r>
              <a:rPr lang="cs-CZ" altLang="cs-CZ" dirty="0"/>
              <a:t>:   </a:t>
            </a:r>
            <a:r>
              <a:rPr lang="cs-CZ" altLang="cs-CZ" dirty="0" err="1">
                <a:hlinkClick r:id="rId5"/>
              </a:rPr>
              <a:t>anmaßend</a:t>
            </a:r>
            <a:r>
              <a:rPr lang="cs-CZ" altLang="cs-CZ" dirty="0"/>
              <a:t>,  </a:t>
            </a:r>
            <a:r>
              <a:rPr lang="cs-CZ" altLang="cs-CZ" dirty="0" err="1">
                <a:hlinkClick r:id="rId6"/>
              </a:rPr>
              <a:t>arrogant</a:t>
            </a:r>
            <a:r>
              <a:rPr lang="cs-CZ" altLang="cs-CZ" dirty="0"/>
              <a:t>,  </a:t>
            </a:r>
            <a:r>
              <a:rPr lang="cs-CZ" altLang="cs-CZ" dirty="0" err="1"/>
              <a:t>auf</a:t>
            </a:r>
            <a:r>
              <a:rPr lang="cs-CZ" altLang="cs-CZ" dirty="0"/>
              <a:t> dem </a:t>
            </a:r>
            <a:r>
              <a:rPr lang="cs-CZ" altLang="cs-CZ" dirty="0" err="1"/>
              <a:t>hohen</a:t>
            </a:r>
            <a:r>
              <a:rPr lang="cs-CZ" altLang="cs-CZ" dirty="0"/>
              <a:t> </a:t>
            </a:r>
            <a:r>
              <a:rPr lang="cs-CZ" altLang="cs-CZ" dirty="0" err="1"/>
              <a:t>Ross</a:t>
            </a:r>
            <a:r>
              <a:rPr lang="cs-CZ" altLang="cs-CZ" dirty="0"/>
              <a:t> </a:t>
            </a:r>
            <a:r>
              <a:rPr lang="cs-CZ" altLang="cs-CZ" dirty="0" err="1"/>
              <a:t>sitzen</a:t>
            </a:r>
            <a:endParaRPr lang="cs-CZ" altLang="cs-CZ" dirty="0"/>
          </a:p>
          <a:p>
            <a:pPr marL="0" indent="0">
              <a:spcBef>
                <a:spcPct val="0"/>
              </a:spcBef>
            </a:pPr>
            <a:endParaRPr lang="cs-CZ" altLang="cs-CZ" dirty="0"/>
          </a:p>
          <a:p>
            <a:pPr marL="0" indent="0">
              <a:spcBef>
                <a:spcPct val="0"/>
              </a:spcBef>
            </a:pPr>
            <a:r>
              <a:rPr lang="cs-CZ" altLang="cs-CZ" dirty="0" err="1"/>
              <a:t>zotig</a:t>
            </a:r>
            <a:r>
              <a:rPr lang="cs-CZ" altLang="cs-CZ" dirty="0"/>
              <a:t> - </a:t>
            </a:r>
            <a:r>
              <a:rPr lang="cs-CZ" dirty="0"/>
              <a:t>oplzlý, chlípný, obscénní, přisprostlý</a:t>
            </a:r>
            <a:endParaRPr lang="cs-CZ" altLang="cs-CZ" dirty="0"/>
          </a:p>
          <a:p>
            <a:pPr marL="0" indent="0">
              <a:spcBef>
                <a:spcPct val="0"/>
              </a:spcBef>
            </a:pPr>
            <a:endParaRPr lang="cs-CZ" altLang="cs-CZ" dirty="0"/>
          </a:p>
          <a:p>
            <a:pPr marL="0" indent="0">
              <a:spcBef>
                <a:spcPct val="0"/>
              </a:spcBef>
            </a:pPr>
            <a:r>
              <a:rPr lang="cs-CZ" altLang="cs-CZ" dirty="0" err="1"/>
              <a:t>das</a:t>
            </a:r>
            <a:r>
              <a:rPr lang="cs-CZ" altLang="cs-CZ" dirty="0"/>
              <a:t> </a:t>
            </a:r>
            <a:r>
              <a:rPr lang="cs-CZ" altLang="cs-CZ" dirty="0" err="1"/>
              <a:t>Edelluder</a:t>
            </a:r>
            <a:r>
              <a:rPr lang="cs-CZ" altLang="cs-CZ" dirty="0"/>
              <a:t> – noblesní potvora, mrcha</a:t>
            </a:r>
          </a:p>
          <a:p>
            <a:pPr marL="0" indent="0">
              <a:spcBef>
                <a:spcPct val="0"/>
              </a:spcBef>
              <a:buNone/>
            </a:pPr>
            <a:endParaRPr lang="cs-CZ" altLang="cs-CZ" dirty="0"/>
          </a:p>
          <a:p>
            <a:pPr marL="0" indent="0">
              <a:spcBef>
                <a:spcPct val="0"/>
              </a:spcBef>
            </a:pPr>
            <a:r>
              <a:rPr lang="cs-CZ" altLang="cs-CZ" dirty="0" err="1"/>
              <a:t>Proll-Lover</a:t>
            </a:r>
            <a:r>
              <a:rPr lang="cs-CZ" altLang="cs-CZ" dirty="0"/>
              <a:t>, </a:t>
            </a:r>
            <a:r>
              <a:rPr lang="cs-CZ" altLang="cs-CZ" dirty="0" err="1"/>
              <a:t>proletig</a:t>
            </a:r>
            <a:r>
              <a:rPr lang="cs-CZ" altLang="cs-CZ" dirty="0"/>
              <a:t> – proletářský milenec</a:t>
            </a:r>
            <a:endParaRPr lang="de-DE" altLang="cs-CZ" dirty="0"/>
          </a:p>
          <a:p>
            <a:pPr>
              <a:spcBef>
                <a:spcPct val="0"/>
              </a:spcBef>
            </a:pPr>
            <a:endParaRPr lang="de-DE" altLang="cs-CZ" dirty="0"/>
          </a:p>
          <a:p>
            <a:pPr>
              <a:spcBef>
                <a:spcPct val="0"/>
              </a:spcBef>
            </a:pPr>
            <a:r>
              <a:rPr lang="cs-CZ" altLang="cs-CZ" dirty="0" err="1"/>
              <a:t>Klamauk</a:t>
            </a:r>
            <a:r>
              <a:rPr lang="cs-CZ" altLang="cs-CZ" dirty="0"/>
              <a:t> </a:t>
            </a:r>
            <a:r>
              <a:rPr lang="de-DE" altLang="cs-CZ" dirty="0"/>
              <a:t> - </a:t>
            </a:r>
            <a:r>
              <a:rPr lang="de-DE" altLang="cs-CZ" dirty="0" err="1"/>
              <a:t>povyk</a:t>
            </a:r>
            <a:r>
              <a:rPr lang="de-DE" altLang="cs-CZ" dirty="0"/>
              <a:t>, </a:t>
            </a:r>
            <a:r>
              <a:rPr lang="de-DE" altLang="cs-CZ" dirty="0" err="1"/>
              <a:t>binec</a:t>
            </a:r>
            <a:endParaRPr lang="cs-CZ" altLang="cs-CZ" dirty="0"/>
          </a:p>
          <a:p>
            <a:pPr marL="0" indent="0">
              <a:spcBef>
                <a:spcPct val="0"/>
              </a:spcBef>
              <a:buFontTx/>
              <a:buNone/>
            </a:pPr>
            <a:r>
              <a:rPr lang="cs-CZ" altLang="cs-CZ" dirty="0" err="1"/>
              <a:t>mask</a:t>
            </a:r>
            <a:r>
              <a:rPr lang="cs-CZ" altLang="cs-CZ" dirty="0"/>
              <a:t>., -s, ohne </a:t>
            </a:r>
            <a:r>
              <a:rPr lang="cs-CZ" altLang="cs-CZ" dirty="0" err="1"/>
              <a:t>Plural</a:t>
            </a:r>
            <a:r>
              <a:rPr lang="cs-CZ" altLang="cs-CZ" dirty="0"/>
              <a:t> </a:t>
            </a:r>
          </a:p>
          <a:p>
            <a:pPr marL="0" indent="0">
              <a:spcBef>
                <a:spcPct val="0"/>
              </a:spcBef>
              <a:buFontTx/>
              <a:buNone/>
            </a:pPr>
            <a:r>
              <a:rPr lang="cs-CZ" altLang="cs-CZ" dirty="0" err="1"/>
              <a:t>salopp</a:t>
            </a:r>
            <a:r>
              <a:rPr lang="cs-CZ" altLang="cs-CZ" dirty="0"/>
              <a:t>, </a:t>
            </a:r>
            <a:r>
              <a:rPr lang="cs-CZ" altLang="cs-CZ" dirty="0" err="1"/>
              <a:t>abwertend</a:t>
            </a:r>
            <a:r>
              <a:rPr lang="cs-CZ" altLang="cs-CZ" dirty="0"/>
              <a:t> </a:t>
            </a:r>
            <a:r>
              <a:rPr lang="cs-CZ" altLang="cs-CZ" b="1" dirty="0" err="1"/>
              <a:t>lärmende</a:t>
            </a:r>
            <a:r>
              <a:rPr lang="cs-CZ" altLang="cs-CZ" b="1" dirty="0"/>
              <a:t> </a:t>
            </a:r>
            <a:r>
              <a:rPr lang="cs-CZ" altLang="cs-CZ" b="1" dirty="0" err="1"/>
              <a:t>Ausgelassenheit</a:t>
            </a:r>
            <a:r>
              <a:rPr lang="cs-CZ" altLang="cs-CZ" dirty="0"/>
              <a:t> </a:t>
            </a:r>
          </a:p>
          <a:p>
            <a:pPr marL="0" indent="0">
              <a:spcBef>
                <a:spcPct val="0"/>
              </a:spcBef>
              <a:buFontTx/>
              <a:buNone/>
            </a:pPr>
            <a:r>
              <a:rPr lang="cs-CZ" altLang="cs-CZ" i="1" dirty="0" err="1"/>
              <a:t>mit</a:t>
            </a:r>
            <a:r>
              <a:rPr lang="cs-CZ" altLang="cs-CZ" i="1" dirty="0"/>
              <a:t> </a:t>
            </a:r>
            <a:r>
              <a:rPr lang="cs-CZ" altLang="cs-CZ" i="1" dirty="0" err="1"/>
              <a:t>viel</a:t>
            </a:r>
            <a:r>
              <a:rPr lang="cs-CZ" altLang="cs-CZ" i="1" dirty="0"/>
              <a:t> </a:t>
            </a:r>
            <a:r>
              <a:rPr lang="cs-CZ" altLang="cs-CZ" i="1" dirty="0" err="1"/>
              <a:t>Klamauk</a:t>
            </a:r>
            <a:r>
              <a:rPr lang="cs-CZ" altLang="cs-CZ" i="1" dirty="0"/>
              <a:t> </a:t>
            </a:r>
            <a:r>
              <a:rPr lang="cs-CZ" altLang="cs-CZ" i="1" dirty="0" err="1"/>
              <a:t>wurde</a:t>
            </a:r>
            <a:r>
              <a:rPr lang="cs-CZ" altLang="cs-CZ" i="1" dirty="0"/>
              <a:t> </a:t>
            </a:r>
            <a:r>
              <a:rPr lang="cs-CZ" altLang="cs-CZ" i="1" dirty="0" err="1"/>
              <a:t>das</a:t>
            </a:r>
            <a:r>
              <a:rPr lang="cs-CZ" altLang="cs-CZ" i="1" dirty="0"/>
              <a:t> </a:t>
            </a:r>
            <a:r>
              <a:rPr lang="cs-CZ" altLang="cs-CZ" i="1" dirty="0" err="1"/>
              <a:t>Fest</a:t>
            </a:r>
            <a:r>
              <a:rPr lang="cs-CZ" altLang="cs-CZ" i="1" dirty="0"/>
              <a:t> </a:t>
            </a:r>
            <a:r>
              <a:rPr lang="cs-CZ" altLang="cs-CZ" i="1" dirty="0" err="1"/>
              <a:t>gefeiert</a:t>
            </a:r>
            <a:r>
              <a:rPr lang="cs-CZ" altLang="cs-CZ" dirty="0"/>
              <a:t> </a:t>
            </a:r>
          </a:p>
          <a:p>
            <a:pPr marL="0" indent="0">
              <a:spcBef>
                <a:spcPct val="0"/>
              </a:spcBef>
              <a:buFontTx/>
              <a:buNone/>
            </a:pPr>
            <a:r>
              <a:rPr lang="cs-CZ" altLang="cs-CZ" b="1" dirty="0" err="1"/>
              <a:t>ungestümer</a:t>
            </a:r>
            <a:r>
              <a:rPr lang="cs-CZ" altLang="cs-CZ" b="1" dirty="0"/>
              <a:t> </a:t>
            </a:r>
            <a:r>
              <a:rPr lang="cs-CZ" altLang="cs-CZ" b="1" dirty="0" err="1"/>
              <a:t>Lärm</a:t>
            </a:r>
            <a:r>
              <a:rPr lang="cs-CZ" altLang="cs-CZ" b="1" dirty="0"/>
              <a:t>, </a:t>
            </a:r>
            <a:r>
              <a:rPr lang="cs-CZ" altLang="cs-CZ" b="1" dirty="0" err="1"/>
              <a:t>Geschrei</a:t>
            </a:r>
            <a:r>
              <a:rPr lang="cs-CZ" altLang="cs-CZ" dirty="0"/>
              <a:t> </a:t>
            </a:r>
            <a:endParaRPr lang="cs-CZ" altLang="cs-CZ" dirty="0">
              <a:hlinkClick r:id="rId7"/>
            </a:endParaRPr>
          </a:p>
          <a:p>
            <a:pPr marL="0" indent="0">
              <a:spcBef>
                <a:spcPct val="0"/>
              </a:spcBef>
              <a:buFontTx/>
              <a:buNone/>
            </a:pPr>
            <a:r>
              <a:rPr lang="cs-CZ" altLang="cs-CZ" dirty="0">
                <a:hlinkClick r:id="rId7"/>
              </a:rPr>
              <a:t>  </a:t>
            </a:r>
            <a:r>
              <a:rPr lang="cs-CZ" altLang="cs-CZ" dirty="0"/>
              <a:t> </a:t>
            </a:r>
          </a:p>
          <a:p>
            <a:pPr marL="0" indent="0">
              <a:spcBef>
                <a:spcPct val="0"/>
              </a:spcBef>
              <a:buFontTx/>
              <a:buNone/>
            </a:pPr>
            <a:r>
              <a:rPr lang="cs-CZ" altLang="cs-CZ" i="1" dirty="0" err="1"/>
              <a:t>seid</a:t>
            </a:r>
            <a:r>
              <a:rPr lang="cs-CZ" altLang="cs-CZ" i="1" dirty="0"/>
              <a:t> </a:t>
            </a:r>
            <a:r>
              <a:rPr lang="cs-CZ" altLang="cs-CZ" i="1" dirty="0" err="1"/>
              <a:t>still</a:t>
            </a:r>
            <a:r>
              <a:rPr lang="cs-CZ" altLang="cs-CZ" i="1" dirty="0"/>
              <a:t>, </a:t>
            </a:r>
            <a:r>
              <a:rPr lang="cs-CZ" altLang="cs-CZ" i="1" dirty="0" err="1"/>
              <a:t>Kinder</a:t>
            </a:r>
            <a:r>
              <a:rPr lang="cs-CZ" altLang="cs-CZ" i="1" dirty="0"/>
              <a:t>, </a:t>
            </a:r>
            <a:r>
              <a:rPr lang="cs-CZ" altLang="cs-CZ" i="1" dirty="0" err="1"/>
              <a:t>macht</a:t>
            </a:r>
            <a:r>
              <a:rPr lang="cs-CZ" altLang="cs-CZ" i="1" dirty="0"/>
              <a:t> </a:t>
            </a:r>
            <a:r>
              <a:rPr lang="cs-CZ" altLang="cs-CZ" i="1" dirty="0" err="1"/>
              <a:t>nicht</a:t>
            </a:r>
            <a:r>
              <a:rPr lang="cs-CZ" altLang="cs-CZ" i="1" dirty="0"/>
              <a:t> </a:t>
            </a:r>
            <a:r>
              <a:rPr lang="cs-CZ" altLang="cs-CZ" i="1" dirty="0" err="1"/>
              <a:t>solchen</a:t>
            </a:r>
            <a:r>
              <a:rPr lang="cs-CZ" altLang="cs-CZ" i="1" dirty="0"/>
              <a:t> </a:t>
            </a:r>
            <a:r>
              <a:rPr lang="cs-CZ" altLang="cs-CZ" i="1" dirty="0" err="1"/>
              <a:t>Klamauk</a:t>
            </a:r>
            <a:r>
              <a:rPr lang="cs-CZ" altLang="cs-CZ" i="1" dirty="0"/>
              <a:t>!</a:t>
            </a:r>
            <a:r>
              <a:rPr lang="cs-CZ" altLang="cs-CZ" dirty="0"/>
              <a:t> </a:t>
            </a:r>
          </a:p>
          <a:p>
            <a:pPr marL="0" indent="0">
              <a:spcBef>
                <a:spcPct val="0"/>
              </a:spcBef>
              <a:buFontTx/>
              <a:buNone/>
            </a:pPr>
            <a:endParaRPr lang="cs-CZ" altLang="cs-CZ" b="1" dirty="0"/>
          </a:p>
          <a:p>
            <a:pPr marL="0" indent="0">
              <a:spcBef>
                <a:spcPct val="0"/>
              </a:spcBef>
              <a:buFontTx/>
              <a:buNone/>
            </a:pPr>
            <a:r>
              <a:rPr lang="cs-CZ" altLang="cs-CZ" b="1" dirty="0" err="1"/>
              <a:t>meist</a:t>
            </a:r>
            <a:r>
              <a:rPr lang="cs-CZ" altLang="cs-CZ" b="1" dirty="0"/>
              <a:t> </a:t>
            </a:r>
            <a:r>
              <a:rPr lang="cs-CZ" altLang="cs-CZ" b="1" dirty="0" err="1"/>
              <a:t>groteske</a:t>
            </a:r>
            <a:r>
              <a:rPr lang="cs-CZ" altLang="cs-CZ" b="1" dirty="0"/>
              <a:t>, </a:t>
            </a:r>
            <a:r>
              <a:rPr lang="cs-CZ" altLang="cs-CZ" b="1" dirty="0" err="1"/>
              <a:t>aber</a:t>
            </a:r>
            <a:r>
              <a:rPr lang="cs-CZ" altLang="cs-CZ" b="1" dirty="0"/>
              <a:t> </a:t>
            </a:r>
            <a:r>
              <a:rPr lang="cs-CZ" altLang="cs-CZ" b="1" dirty="0" err="1"/>
              <a:t>geistlose</a:t>
            </a:r>
            <a:r>
              <a:rPr lang="cs-CZ" altLang="cs-CZ" b="1" dirty="0"/>
              <a:t> </a:t>
            </a:r>
            <a:r>
              <a:rPr lang="cs-CZ" altLang="cs-CZ" b="1" dirty="0" err="1"/>
              <a:t>Unterhaltungsdarbietung</a:t>
            </a:r>
            <a:r>
              <a:rPr lang="cs-CZ" altLang="cs-CZ" dirty="0"/>
              <a:t> </a:t>
            </a:r>
            <a:endParaRPr lang="cs-CZ" altLang="cs-CZ" dirty="0">
              <a:hlinkClick r:id="rId7"/>
            </a:endParaRPr>
          </a:p>
          <a:p>
            <a:pPr marL="0" indent="0">
              <a:spcBef>
                <a:spcPct val="0"/>
              </a:spcBef>
              <a:buFontTx/>
              <a:buNone/>
            </a:pPr>
            <a:r>
              <a:rPr lang="cs-CZ" altLang="cs-CZ" dirty="0">
                <a:hlinkClick r:id="rId7"/>
              </a:rPr>
              <a:t>  </a:t>
            </a:r>
            <a:r>
              <a:rPr lang="cs-CZ" altLang="cs-CZ" sz="1400" dirty="0"/>
              <a:t> </a:t>
            </a:r>
            <a:endParaRPr lang="cs-CZ" altLang="cs-CZ" dirty="0"/>
          </a:p>
          <a:p>
            <a:pPr marL="0" indent="0">
              <a:spcBef>
                <a:spcPct val="0"/>
              </a:spcBef>
              <a:buFontTx/>
              <a:buNone/>
            </a:pPr>
            <a:r>
              <a:rPr lang="cs-CZ" altLang="cs-CZ" i="1" dirty="0" err="1"/>
              <a:t>diese</a:t>
            </a:r>
            <a:r>
              <a:rPr lang="cs-CZ" altLang="cs-CZ" i="1" dirty="0"/>
              <a:t> </a:t>
            </a:r>
            <a:r>
              <a:rPr lang="cs-CZ" altLang="cs-CZ" i="1" dirty="0" err="1"/>
              <a:t>Szene</a:t>
            </a:r>
            <a:r>
              <a:rPr lang="cs-CZ" altLang="cs-CZ" i="1" dirty="0"/>
              <a:t> des </a:t>
            </a:r>
            <a:r>
              <a:rPr lang="cs-CZ" altLang="cs-CZ" i="1" dirty="0" err="1"/>
              <a:t>Films</a:t>
            </a:r>
            <a:r>
              <a:rPr lang="cs-CZ" altLang="cs-CZ" i="1" dirty="0"/>
              <a:t> </a:t>
            </a:r>
            <a:r>
              <a:rPr lang="cs-CZ" altLang="cs-CZ" i="1" dirty="0" err="1"/>
              <a:t>ist</a:t>
            </a:r>
            <a:r>
              <a:rPr lang="cs-CZ" altLang="cs-CZ" i="1" dirty="0"/>
              <a:t> (</a:t>
            </a:r>
            <a:r>
              <a:rPr lang="cs-CZ" altLang="cs-CZ" i="1" dirty="0" err="1"/>
              <a:t>billiger</a:t>
            </a:r>
            <a:r>
              <a:rPr lang="cs-CZ" altLang="cs-CZ" i="1" dirty="0"/>
              <a:t>) </a:t>
            </a:r>
            <a:r>
              <a:rPr lang="cs-CZ" altLang="cs-CZ" i="1" dirty="0" err="1"/>
              <a:t>Klamauk</a:t>
            </a:r>
            <a:r>
              <a:rPr lang="cs-CZ" altLang="cs-CZ" dirty="0"/>
              <a:t> </a:t>
            </a:r>
          </a:p>
          <a:p>
            <a:endParaRPr lang="cs-CZ" dirty="0"/>
          </a:p>
        </p:txBody>
      </p:sp>
    </p:spTree>
    <p:extLst>
      <p:ext uri="{BB962C8B-B14F-4D97-AF65-F5344CB8AC3E}">
        <p14:creationId xmlns:p14="http://schemas.microsoft.com/office/powerpoint/2010/main" val="14157911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CD4D3-E830-48C5-923A-257BC257332F}"/>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921CBD42-A2DD-4876-9221-677C962A00C8}"/>
              </a:ext>
            </a:extLst>
          </p:cNvPr>
          <p:cNvSpPr>
            <a:spLocks noGrp="1"/>
          </p:cNvSpPr>
          <p:nvPr>
            <p:ph idx="1"/>
          </p:nvPr>
        </p:nvSpPr>
        <p:spPr/>
        <p:txBody>
          <a:bodyPr/>
          <a:lstStyle/>
          <a:p>
            <a:r>
              <a:rPr lang="de-DE" b="1" dirty="0">
                <a:solidFill>
                  <a:srgbClr val="00B0F0"/>
                </a:solidFill>
              </a:rPr>
              <a:t>4. Textkomposition:</a:t>
            </a:r>
          </a:p>
          <a:p>
            <a:r>
              <a:rPr lang="de-DE" b="1" dirty="0"/>
              <a:t>Architektonik: </a:t>
            </a:r>
          </a:p>
          <a:p>
            <a:r>
              <a:rPr lang="de-DE" b="1" dirty="0"/>
              <a:t>Schlagzeile: weckt Aufmerksamkeit: </a:t>
            </a:r>
            <a:r>
              <a:rPr lang="de-DE" b="1" i="1" dirty="0">
                <a:solidFill>
                  <a:schemeClr val="accent2">
                    <a:lumMod val="60000"/>
                    <a:lumOff val="40000"/>
                  </a:schemeClr>
                </a:solidFill>
              </a:rPr>
              <a:t>Königin – im freien Fall </a:t>
            </a:r>
            <a:r>
              <a:rPr lang="de-DE" b="1" dirty="0"/>
              <a:t>(Kontrast, Alliteration, metaphorisches Idiom)</a:t>
            </a:r>
          </a:p>
          <a:p>
            <a:r>
              <a:rPr lang="de-DE" b="1" dirty="0"/>
              <a:t>Vorspann: Informationen: Titel des Filmes, Regisseur, Genre, Schauspieler, auch Bewerten: </a:t>
            </a:r>
            <a:r>
              <a:rPr lang="de-DE" b="1" i="1" dirty="0"/>
              <a:t>blasiert, scharfsinnig, wahre </a:t>
            </a:r>
            <a:r>
              <a:rPr lang="de-DE" b="1" i="1" dirty="0" err="1"/>
              <a:t>Meisterleisung</a:t>
            </a:r>
            <a:endParaRPr lang="de-DE" b="1" i="1" dirty="0"/>
          </a:p>
          <a:p>
            <a:r>
              <a:rPr lang="de-DE" b="1" dirty="0"/>
              <a:t>Textkörper: 8 Absätze mit einer Zwischenzeile (</a:t>
            </a:r>
            <a:r>
              <a:rPr lang="de-DE" b="1" i="1" dirty="0"/>
              <a:t>Ohne Glanz und Gloria)</a:t>
            </a:r>
            <a:endParaRPr lang="cs-CZ" b="1" dirty="0"/>
          </a:p>
          <a:p>
            <a:endParaRPr lang="cs-CZ" dirty="0"/>
          </a:p>
        </p:txBody>
      </p:sp>
    </p:spTree>
    <p:extLst>
      <p:ext uri="{BB962C8B-B14F-4D97-AF65-F5344CB8AC3E}">
        <p14:creationId xmlns:p14="http://schemas.microsoft.com/office/powerpoint/2010/main" val="19130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496B06-2C4E-4C0B-AD7C-7A4361B76D75}"/>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1BE3C270-D1A9-4060-AE8F-6C8428B92BF2}"/>
              </a:ext>
            </a:extLst>
          </p:cNvPr>
          <p:cNvSpPr>
            <a:spLocks noGrp="1"/>
          </p:cNvSpPr>
          <p:nvPr>
            <p:ph idx="1"/>
          </p:nvPr>
        </p:nvSpPr>
        <p:spPr/>
        <p:txBody>
          <a:bodyPr>
            <a:normAutofit fontScale="85000" lnSpcReduction="20000"/>
          </a:bodyPr>
          <a:lstStyle/>
          <a:p>
            <a:r>
              <a:rPr lang="de-DE" b="1" dirty="0">
                <a:solidFill>
                  <a:srgbClr val="00B0F0"/>
                </a:solidFill>
              </a:rPr>
              <a:t>Innere Komposition: thematische Ketten, Kohärenzketten: </a:t>
            </a:r>
          </a:p>
          <a:p>
            <a:r>
              <a:rPr lang="de-DE" b="1" dirty="0"/>
              <a:t>Hauptfigur Jasmine</a:t>
            </a:r>
          </a:p>
          <a:p>
            <a:pPr lvl="0"/>
            <a:r>
              <a:rPr lang="de-DE" b="1" dirty="0"/>
              <a:t>Thema: High Society-Frau</a:t>
            </a:r>
            <a:endParaRPr lang="cs-CZ" b="1" dirty="0"/>
          </a:p>
          <a:p>
            <a:pPr lvl="1"/>
            <a:r>
              <a:rPr lang="de-DE" b="1" i="1" dirty="0"/>
              <a:t>Königin, </a:t>
            </a:r>
            <a:r>
              <a:rPr lang="de-DE" b="1" i="1" dirty="0" err="1"/>
              <a:t>High-Society</a:t>
            </a:r>
            <a:r>
              <a:rPr lang="de-DE" b="1" i="1" dirty="0"/>
              <a:t>-Frau, Börsengeschäfte, Anmaßung, Erste-Klasse-Ticket, Chanel-Jäckchen, Perlenkette, Louis-Vuitton-Tasche, New Yorker High Society, Leben in Saus und Braus, ihre reichen Freundinnen, Hochkapitalismus, Terrasse ihrer … Villa in den Hamptons, sich zu Höherem geboren fühlen, große Dame</a:t>
            </a:r>
            <a:endParaRPr lang="cs-CZ" b="1" i="1" dirty="0"/>
          </a:p>
          <a:p>
            <a:pPr lvl="0"/>
            <a:r>
              <a:rPr lang="de-DE" b="1" dirty="0"/>
              <a:t>Thema: ihr Fall</a:t>
            </a:r>
            <a:endParaRPr lang="cs-CZ" b="1" dirty="0"/>
          </a:p>
          <a:p>
            <a:pPr lvl="1"/>
            <a:r>
              <a:rPr lang="de-DE" b="1" i="1" dirty="0"/>
              <a:t>im freien Fall, stürzen, aus großer Höhe ohne Fallschirm abgeworfen, herauskatapultiert, total pleite und ziemlich allein, eine Frau im freien Fall, in einen zitternden Haufen Elend verwandelt, auf der Müllkippe des Lebens zu landen droht, Kontakt mit der schäbigen Wirklichkeit, Unterklassenwelt, Lebensnot</a:t>
            </a:r>
            <a:endParaRPr lang="cs-CZ" b="1" i="1" dirty="0"/>
          </a:p>
          <a:p>
            <a:r>
              <a:rPr lang="de-DE" sz="1900" b="1" dirty="0"/>
              <a:t>Thema: der Film, Anspielungen auf andere Filme/Dramen </a:t>
            </a:r>
            <a:r>
              <a:rPr lang="de-DE" sz="1900" b="1" i="1" dirty="0"/>
              <a:t>(„Endstation Sehnsucht“ von T.W., Königinnendrama- C.B. als Elisabeth I), Filme von W.A. – </a:t>
            </a:r>
            <a:r>
              <a:rPr lang="de-DE" sz="1900" b="1" dirty="0"/>
              <a:t>1. Abs.)</a:t>
            </a:r>
          </a:p>
          <a:p>
            <a:r>
              <a:rPr lang="de-DE" sz="1900" b="1" dirty="0"/>
              <a:t>Woody Allen als Regisseur</a:t>
            </a:r>
            <a:endParaRPr lang="cs-CZ" sz="1900" b="1" dirty="0"/>
          </a:p>
          <a:p>
            <a:endParaRPr lang="cs-CZ" dirty="0"/>
          </a:p>
        </p:txBody>
      </p:sp>
    </p:spTree>
    <p:extLst>
      <p:ext uri="{BB962C8B-B14F-4D97-AF65-F5344CB8AC3E}">
        <p14:creationId xmlns:p14="http://schemas.microsoft.com/office/powerpoint/2010/main" val="299014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91945-EBF2-4B7D-8B0C-67E763464257}"/>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6248E6A3-8328-4212-B9D5-8893C905E620}"/>
              </a:ext>
            </a:extLst>
          </p:cNvPr>
          <p:cNvSpPr>
            <a:spLocks noGrp="1"/>
          </p:cNvSpPr>
          <p:nvPr>
            <p:ph idx="1"/>
          </p:nvPr>
        </p:nvSpPr>
        <p:spPr/>
        <p:txBody>
          <a:bodyPr/>
          <a:lstStyle/>
          <a:p>
            <a:r>
              <a:rPr lang="de-DE" b="1" dirty="0">
                <a:solidFill>
                  <a:srgbClr val="00B0F0"/>
                </a:solidFill>
              </a:rPr>
              <a:t>Stilverfahren: </a:t>
            </a:r>
            <a:r>
              <a:rPr lang="de-DE" b="1" dirty="0"/>
              <a:t>Berichten, Erzählen, Charakteristik, Argumentieren</a:t>
            </a:r>
          </a:p>
          <a:p>
            <a:r>
              <a:rPr lang="de-DE" sz="2400" b="1" dirty="0">
                <a:solidFill>
                  <a:srgbClr val="FF0000"/>
                </a:solidFill>
              </a:rPr>
              <a:t>5. Stilmittel – Stilelemente und Stilfiguren: </a:t>
            </a:r>
          </a:p>
          <a:p>
            <a:r>
              <a:rPr lang="de-DE" b="1" dirty="0">
                <a:solidFill>
                  <a:srgbClr val="00B0F0"/>
                </a:solidFill>
              </a:rPr>
              <a:t>Originalität, Kreativität, Exklusivität, Expressivität, Emotionalität:</a:t>
            </a:r>
          </a:p>
          <a:p>
            <a:pPr lvl="0"/>
            <a:r>
              <a:rPr lang="de-DE" b="1" dirty="0" err="1"/>
              <a:t>Okkasionalismen</a:t>
            </a:r>
            <a:r>
              <a:rPr lang="de-DE" b="1" dirty="0"/>
              <a:t>, Komposita – oft mit Bindesprich (z. B. </a:t>
            </a:r>
            <a:r>
              <a:rPr lang="de-DE" b="1" i="1" dirty="0" err="1"/>
              <a:t>Milliardenverschleuderer</a:t>
            </a:r>
            <a:r>
              <a:rPr lang="de-DE" b="1" i="1" dirty="0"/>
              <a:t>, Geschlechterklamauk, Trophäenfrau, Börsenhai, </a:t>
            </a:r>
            <a:r>
              <a:rPr lang="de-DE" b="1" i="1" dirty="0" err="1"/>
              <a:t>High-Society</a:t>
            </a:r>
            <a:r>
              <a:rPr lang="de-DE" b="1" i="1" dirty="0"/>
              <a:t>-Frau</a:t>
            </a:r>
            <a:r>
              <a:rPr lang="de-DE" b="1" dirty="0"/>
              <a:t>)</a:t>
            </a:r>
            <a:endParaRPr lang="cs-CZ" b="1" dirty="0"/>
          </a:p>
          <a:p>
            <a:pPr lvl="0"/>
            <a:r>
              <a:rPr lang="de-DE" b="1" dirty="0"/>
              <a:t>Idiome und Metaphern/</a:t>
            </a:r>
            <a:r>
              <a:rPr lang="de-DE" b="1" dirty="0" err="1"/>
              <a:t>Metonyme</a:t>
            </a:r>
            <a:r>
              <a:rPr lang="de-DE" b="1" dirty="0"/>
              <a:t> (z. B. </a:t>
            </a:r>
            <a:r>
              <a:rPr lang="de-DE" b="1" i="1" dirty="0"/>
              <a:t>Leben in Saus und Braus</a:t>
            </a:r>
            <a:r>
              <a:rPr lang="de-DE" b="1" dirty="0"/>
              <a:t>, </a:t>
            </a:r>
            <a:r>
              <a:rPr lang="de-DE" b="1" i="1" dirty="0"/>
              <a:t>auf die Leinwand ölen, auf der Müllkippe des Lebens landen</a:t>
            </a:r>
            <a:r>
              <a:rPr lang="de-DE" b="1" dirty="0"/>
              <a:t>)</a:t>
            </a:r>
            <a:endParaRPr lang="cs-CZ" b="1" dirty="0"/>
          </a:p>
          <a:p>
            <a:pPr lvl="0"/>
            <a:r>
              <a:rPr lang="de-DE" b="1" dirty="0"/>
              <a:t>umgangssprachliche Ausdrücke (z. B. </a:t>
            </a:r>
            <a:r>
              <a:rPr lang="de-DE" b="1" i="1" dirty="0"/>
              <a:t>total pleite sein</a:t>
            </a:r>
            <a:r>
              <a:rPr lang="de-DE" b="1" dirty="0"/>
              <a:t>)</a:t>
            </a:r>
          </a:p>
          <a:p>
            <a:pPr lvl="0"/>
            <a:r>
              <a:rPr lang="de-DE" b="1" dirty="0"/>
              <a:t>Kontraste zwischen Exklusivität und </a:t>
            </a:r>
            <a:r>
              <a:rPr lang="de-DE" b="1" dirty="0" err="1"/>
              <a:t>Umg</a:t>
            </a:r>
            <a:r>
              <a:rPr lang="de-DE" b="1" dirty="0"/>
              <a:t>.</a:t>
            </a:r>
          </a:p>
          <a:p>
            <a:endParaRPr lang="cs-CZ" dirty="0"/>
          </a:p>
        </p:txBody>
      </p:sp>
    </p:spTree>
    <p:extLst>
      <p:ext uri="{BB962C8B-B14F-4D97-AF65-F5344CB8AC3E}">
        <p14:creationId xmlns:p14="http://schemas.microsoft.com/office/powerpoint/2010/main" val="34219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F52D7E-10E8-46EA-97A5-20A7D1E9E4A5}"/>
              </a:ext>
            </a:extLst>
          </p:cNvPr>
          <p:cNvSpPr>
            <a:spLocks noGrp="1"/>
          </p:cNvSpPr>
          <p:nvPr>
            <p:ph type="title"/>
          </p:nvPr>
        </p:nvSpPr>
        <p:spPr/>
        <p:txBody>
          <a:bodyPr/>
          <a:lstStyle/>
          <a:p>
            <a:r>
              <a:rPr lang="cs-CZ" altLang="cs-CZ" b="1" dirty="0" err="1"/>
              <a:t>Funktionalstilistik</a:t>
            </a:r>
            <a:endParaRPr lang="cs-CZ" b="1" dirty="0"/>
          </a:p>
        </p:txBody>
      </p:sp>
      <p:sp>
        <p:nvSpPr>
          <p:cNvPr id="3" name="Zástupný obsah 2">
            <a:extLst>
              <a:ext uri="{FF2B5EF4-FFF2-40B4-BE49-F238E27FC236}">
                <a16:creationId xmlns:a16="http://schemas.microsoft.com/office/drawing/2014/main" id="{55EC1E90-CEFF-411A-AC76-5941C761656A}"/>
              </a:ext>
            </a:extLst>
          </p:cNvPr>
          <p:cNvSpPr>
            <a:spLocks noGrp="1"/>
          </p:cNvSpPr>
          <p:nvPr>
            <p:ph idx="1"/>
          </p:nvPr>
        </p:nvSpPr>
        <p:spPr/>
        <p:txBody>
          <a:bodyPr>
            <a:normAutofit/>
          </a:bodyPr>
          <a:lstStyle/>
          <a:p>
            <a:pPr>
              <a:defRPr/>
            </a:pPr>
            <a:r>
              <a:rPr lang="cs-CZ" sz="2000" b="1" dirty="0" err="1"/>
              <a:t>Tradition</a:t>
            </a:r>
            <a:r>
              <a:rPr lang="cs-CZ" sz="2000" b="1" dirty="0"/>
              <a:t>: </a:t>
            </a:r>
            <a:r>
              <a:rPr lang="cs-CZ" sz="2000" b="1" dirty="0" err="1"/>
              <a:t>Prager</a:t>
            </a:r>
            <a:r>
              <a:rPr lang="cs-CZ" sz="2000" b="1" dirty="0"/>
              <a:t> </a:t>
            </a:r>
            <a:r>
              <a:rPr lang="cs-CZ" sz="2000" b="1" dirty="0" err="1"/>
              <a:t>Schule</a:t>
            </a:r>
            <a:r>
              <a:rPr lang="cs-CZ" sz="2000" b="1" dirty="0"/>
              <a:t> (20.-30.er </a:t>
            </a:r>
            <a:r>
              <a:rPr lang="cs-CZ" sz="2000" b="1" dirty="0" err="1"/>
              <a:t>Jahre</a:t>
            </a:r>
            <a:r>
              <a:rPr lang="cs-CZ" sz="2000" b="1" dirty="0"/>
              <a:t> des XX. </a:t>
            </a:r>
            <a:r>
              <a:rPr lang="cs-CZ" sz="2000" b="1" dirty="0" err="1"/>
              <a:t>Jhs</a:t>
            </a:r>
            <a:r>
              <a:rPr lang="cs-CZ" sz="2000" b="1" dirty="0"/>
              <a:t>., V. Mathesius, B. Havránek </a:t>
            </a:r>
            <a:r>
              <a:rPr lang="cs-CZ" sz="2000" b="1" dirty="0" err="1"/>
              <a:t>u.a</a:t>
            </a:r>
            <a:r>
              <a:rPr lang="cs-CZ" sz="2000" b="1" dirty="0"/>
              <a:t>.)</a:t>
            </a:r>
          </a:p>
          <a:p>
            <a:pPr>
              <a:defRPr/>
            </a:pPr>
            <a:r>
              <a:rPr lang="cs-CZ" sz="2000" b="1" dirty="0" err="1"/>
              <a:t>Funktionalstile</a:t>
            </a:r>
            <a:r>
              <a:rPr lang="cs-CZ" sz="2000" b="1" dirty="0"/>
              <a:t>: </a:t>
            </a:r>
            <a:r>
              <a:rPr lang="cs-CZ" sz="2000" b="1" dirty="0" err="1"/>
              <a:t>Alltagsstil</a:t>
            </a:r>
            <a:r>
              <a:rPr lang="cs-CZ" sz="2000" b="1" dirty="0"/>
              <a:t>, </a:t>
            </a:r>
            <a:r>
              <a:rPr lang="cs-CZ" sz="2000" b="1" dirty="0" err="1"/>
              <a:t>Stil</a:t>
            </a:r>
            <a:r>
              <a:rPr lang="cs-CZ" sz="2000" b="1" dirty="0"/>
              <a:t> der </a:t>
            </a:r>
            <a:r>
              <a:rPr lang="cs-CZ" sz="2000" b="1" dirty="0" err="1"/>
              <a:t>Wissenschaft</a:t>
            </a:r>
            <a:r>
              <a:rPr lang="cs-CZ" sz="2000" b="1" dirty="0"/>
              <a:t>, </a:t>
            </a:r>
            <a:r>
              <a:rPr lang="cs-CZ" sz="2000" b="1" dirty="0" err="1"/>
              <a:t>Amtsstil</a:t>
            </a:r>
            <a:r>
              <a:rPr lang="cs-CZ" sz="2000" b="1" dirty="0"/>
              <a:t>, </a:t>
            </a:r>
            <a:r>
              <a:rPr lang="cs-CZ" sz="2000" b="1" dirty="0" err="1"/>
              <a:t>Belletristik</a:t>
            </a:r>
            <a:r>
              <a:rPr lang="cs-CZ" sz="2000" b="1" dirty="0"/>
              <a:t> (J. Mukařovský)</a:t>
            </a:r>
          </a:p>
          <a:p>
            <a:pPr>
              <a:defRPr/>
            </a:pPr>
            <a:r>
              <a:rPr lang="cs-CZ" sz="2000" b="1" dirty="0" err="1"/>
              <a:t>Germanististische</a:t>
            </a:r>
            <a:r>
              <a:rPr lang="cs-CZ" sz="2000" b="1" dirty="0"/>
              <a:t> </a:t>
            </a:r>
            <a:r>
              <a:rPr lang="cs-CZ" sz="2000" b="1" dirty="0" err="1"/>
              <a:t>Funktionalstilistik</a:t>
            </a:r>
            <a:r>
              <a:rPr lang="cs-CZ" sz="2000" b="1" dirty="0"/>
              <a:t>: W. </a:t>
            </a:r>
            <a:r>
              <a:rPr lang="cs-CZ" sz="2000" b="1" dirty="0" err="1"/>
              <a:t>Fleischer</a:t>
            </a:r>
            <a:r>
              <a:rPr lang="cs-CZ" sz="2000" b="1" dirty="0"/>
              <a:t>,</a:t>
            </a:r>
            <a:r>
              <a:rPr lang="de-DE" sz="2000" b="1" dirty="0"/>
              <a:t> </a:t>
            </a:r>
            <a:r>
              <a:rPr lang="cs-CZ" sz="2000" b="1" dirty="0"/>
              <a:t>G. Michel, E. </a:t>
            </a:r>
            <a:r>
              <a:rPr lang="cs-CZ" sz="2000" b="1" dirty="0" err="1"/>
              <a:t>Riesel</a:t>
            </a:r>
            <a:endParaRPr lang="cs-CZ" sz="2000" b="1" dirty="0"/>
          </a:p>
          <a:p>
            <a:pPr>
              <a:defRPr/>
            </a:pPr>
            <a:r>
              <a:rPr lang="cs-CZ" sz="2000" b="1" dirty="0" err="1"/>
              <a:t>Stil</a:t>
            </a:r>
            <a:r>
              <a:rPr lang="cs-CZ" sz="2000" b="1" dirty="0"/>
              <a:t>: Art </a:t>
            </a:r>
            <a:r>
              <a:rPr lang="cs-CZ" sz="2000" b="1" dirty="0" err="1"/>
              <a:t>und</a:t>
            </a:r>
            <a:r>
              <a:rPr lang="cs-CZ" sz="2000" b="1" dirty="0"/>
              <a:t> Weise der </a:t>
            </a:r>
            <a:r>
              <a:rPr lang="cs-CZ" sz="2000" b="1" dirty="0" err="1"/>
              <a:t>Gestaltung</a:t>
            </a:r>
            <a:r>
              <a:rPr lang="cs-CZ" sz="2000" b="1" dirty="0"/>
              <a:t> </a:t>
            </a:r>
            <a:r>
              <a:rPr lang="cs-CZ" sz="2000" b="1" dirty="0" err="1"/>
              <a:t>eines</a:t>
            </a:r>
            <a:r>
              <a:rPr lang="cs-CZ" sz="2000" b="1" dirty="0"/>
              <a:t> </a:t>
            </a:r>
            <a:r>
              <a:rPr lang="cs-CZ" sz="2000" b="1" dirty="0" err="1"/>
              <a:t>Textes</a:t>
            </a:r>
            <a:r>
              <a:rPr lang="cs-CZ" sz="2000" b="1" dirty="0"/>
              <a:t>:</a:t>
            </a:r>
          </a:p>
          <a:p>
            <a:pPr marL="457200" indent="-457200">
              <a:buFontTx/>
              <a:buNone/>
              <a:defRPr/>
            </a:pPr>
            <a:r>
              <a:rPr lang="de-DE" sz="2000" b="1" dirty="0"/>
              <a:t>    -</a:t>
            </a:r>
            <a:r>
              <a:rPr lang="cs-CZ" sz="2000" b="1" dirty="0"/>
              <a:t> </a:t>
            </a:r>
            <a:r>
              <a:rPr lang="cs-CZ" sz="2000" b="1" dirty="0" err="1"/>
              <a:t>sozial</a:t>
            </a:r>
            <a:r>
              <a:rPr lang="cs-CZ" sz="2000" b="1" dirty="0"/>
              <a:t> </a:t>
            </a:r>
            <a:r>
              <a:rPr lang="cs-CZ" sz="2000" b="1" dirty="0" err="1"/>
              <a:t>determiniert</a:t>
            </a:r>
            <a:r>
              <a:rPr lang="cs-CZ" sz="2000" b="1" dirty="0"/>
              <a:t> (</a:t>
            </a:r>
            <a:r>
              <a:rPr lang="cs-CZ" sz="2000" b="1" dirty="0" err="1"/>
              <a:t>gesellschaftliche</a:t>
            </a:r>
            <a:r>
              <a:rPr lang="cs-CZ" sz="2000" b="1" dirty="0"/>
              <a:t> </a:t>
            </a:r>
            <a:r>
              <a:rPr lang="cs-CZ" sz="2000" b="1" dirty="0" err="1"/>
              <a:t>Situation</a:t>
            </a:r>
            <a:r>
              <a:rPr lang="cs-CZ" sz="2000" b="1" dirty="0"/>
              <a:t>)</a:t>
            </a:r>
          </a:p>
          <a:p>
            <a:pPr>
              <a:buFontTx/>
              <a:buNone/>
              <a:defRPr/>
            </a:pPr>
            <a:r>
              <a:rPr lang="cs-CZ" sz="2000" b="1" dirty="0"/>
              <a:t>    </a:t>
            </a:r>
            <a:r>
              <a:rPr lang="de-DE" sz="2000" b="1" dirty="0"/>
              <a:t>- „</a:t>
            </a:r>
            <a:r>
              <a:rPr lang="cs-CZ" sz="2000" b="1" dirty="0" err="1"/>
              <a:t>individuelle</a:t>
            </a:r>
            <a:r>
              <a:rPr lang="cs-CZ" sz="2000" b="1" dirty="0"/>
              <a:t> R</a:t>
            </a:r>
            <a:r>
              <a:rPr lang="de-DE" sz="2000" b="1" dirty="0" err="1"/>
              <a:t>äume</a:t>
            </a:r>
            <a:r>
              <a:rPr lang="de-DE" sz="2000" b="1" dirty="0"/>
              <a:t>“/Möglichkeiten</a:t>
            </a:r>
          </a:p>
          <a:p>
            <a:pPr>
              <a:defRPr/>
            </a:pPr>
            <a:r>
              <a:rPr lang="de-DE" sz="2000" b="1" dirty="0"/>
              <a:t>Strukturalistische Stilauffassung: Auswahl und Anordnung sprachlicher Mittel</a:t>
            </a:r>
            <a:endParaRPr lang="cs-CZ" sz="2000" b="1" dirty="0"/>
          </a:p>
          <a:p>
            <a:endParaRPr lang="cs-CZ" dirty="0"/>
          </a:p>
        </p:txBody>
      </p:sp>
    </p:spTree>
    <p:extLst>
      <p:ext uri="{BB962C8B-B14F-4D97-AF65-F5344CB8AC3E}">
        <p14:creationId xmlns:p14="http://schemas.microsoft.com/office/powerpoint/2010/main" val="382690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1972AD-1A12-4B8B-8108-55F69D78CD7E}"/>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2B73061D-4C9F-4F9D-8912-C527FF41D2F7}"/>
              </a:ext>
            </a:extLst>
          </p:cNvPr>
          <p:cNvSpPr>
            <a:spLocks noGrp="1"/>
          </p:cNvSpPr>
          <p:nvPr>
            <p:ph idx="1"/>
          </p:nvPr>
        </p:nvSpPr>
        <p:spPr/>
        <p:txBody>
          <a:bodyPr/>
          <a:lstStyle/>
          <a:p>
            <a:r>
              <a:rPr lang="de-DE" b="1" dirty="0">
                <a:solidFill>
                  <a:srgbClr val="FF0000"/>
                </a:solidFill>
              </a:rPr>
              <a:t>5. Stilmittel – Stilelemente und Stilfiguren: </a:t>
            </a:r>
          </a:p>
          <a:p>
            <a:r>
              <a:rPr lang="de-DE" b="1" dirty="0"/>
              <a:t>Fremdwörter (Anglizismen): </a:t>
            </a:r>
            <a:r>
              <a:rPr lang="de-DE" b="1" i="1" dirty="0"/>
              <a:t>Lover, </a:t>
            </a:r>
            <a:r>
              <a:rPr lang="de-DE" b="1" i="1" dirty="0" err="1"/>
              <a:t>High-Society</a:t>
            </a:r>
            <a:r>
              <a:rPr lang="de-DE" b="1" i="1" dirty="0"/>
              <a:t>, Swimmingpool</a:t>
            </a:r>
          </a:p>
          <a:p>
            <a:r>
              <a:rPr lang="de-DE" b="1" dirty="0"/>
              <a:t>Hyperbel: </a:t>
            </a:r>
            <a:r>
              <a:rPr lang="de-DE" b="1" i="1" dirty="0"/>
              <a:t>sich ständig Tabletten in den Rachen werfen</a:t>
            </a:r>
          </a:p>
          <a:p>
            <a:r>
              <a:rPr lang="de-DE" b="1" dirty="0"/>
              <a:t>Zeugma: </a:t>
            </a:r>
            <a:r>
              <a:rPr lang="de-DE" b="1" i="1" dirty="0"/>
              <a:t>Ihre reichen Freundinnen, ihr eigener erwachsener Sohn und offensichtlich sogar ihre Nervenärzte wollen nichts mehr von ihr wissen.</a:t>
            </a:r>
          </a:p>
          <a:p>
            <a:r>
              <a:rPr lang="de-DE" b="1" dirty="0"/>
              <a:t>Ironie, Witz</a:t>
            </a:r>
          </a:p>
          <a:p>
            <a:r>
              <a:rPr lang="de-DE" b="1" dirty="0"/>
              <a:t>originelle Vergleiche: </a:t>
            </a:r>
            <a:r>
              <a:rPr lang="de-DE" b="1" i="1" dirty="0"/>
              <a:t>als stehe sie immer auf der Terrasse…, wie im Hausflur den netten Alzheimer-Opa</a:t>
            </a:r>
            <a:r>
              <a:rPr lang="de-DE" b="1" dirty="0"/>
              <a:t>…</a:t>
            </a:r>
          </a:p>
          <a:p>
            <a:r>
              <a:rPr lang="de-DE" b="1" dirty="0"/>
              <a:t>bewertende Adjektive: </a:t>
            </a:r>
            <a:r>
              <a:rPr lang="de-DE" b="1" i="1" dirty="0" err="1"/>
              <a:t>proletig</a:t>
            </a:r>
            <a:r>
              <a:rPr lang="de-DE" b="1" i="1" dirty="0"/>
              <a:t>, zotig</a:t>
            </a:r>
          </a:p>
          <a:p>
            <a:endParaRPr lang="cs-CZ" dirty="0"/>
          </a:p>
        </p:txBody>
      </p:sp>
    </p:spTree>
    <p:extLst>
      <p:ext uri="{BB962C8B-B14F-4D97-AF65-F5344CB8AC3E}">
        <p14:creationId xmlns:p14="http://schemas.microsoft.com/office/powerpoint/2010/main" val="1058938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878EA2-249D-4B9A-9937-3FB28CDE8235}"/>
              </a:ext>
            </a:extLst>
          </p:cNvPr>
          <p:cNvSpPr>
            <a:spLocks noGrp="1"/>
          </p:cNvSpPr>
          <p:nvPr>
            <p:ph type="title"/>
          </p:nvPr>
        </p:nvSpPr>
        <p:spPr/>
        <p:txBody>
          <a:bodyPr/>
          <a:lstStyle/>
          <a:p>
            <a:r>
              <a:rPr lang="de-DE" b="1" dirty="0">
                <a:solidFill>
                  <a:srgbClr val="FF0000"/>
                </a:solidFill>
              </a:rPr>
              <a:t>KB Belletristik </a:t>
            </a:r>
            <a:br>
              <a:rPr lang="de-DE" b="1" dirty="0">
                <a:solidFill>
                  <a:srgbClr val="FF0000"/>
                </a:solidFill>
              </a:rPr>
            </a:br>
            <a:r>
              <a:rPr lang="de-DE" b="1" dirty="0">
                <a:solidFill>
                  <a:srgbClr val="FF0000"/>
                </a:solidFill>
              </a:rPr>
              <a:t>(künstlerische Literatur)</a:t>
            </a:r>
            <a:endParaRPr lang="cs-CZ" b="1" dirty="0">
              <a:solidFill>
                <a:srgbClr val="FF0000"/>
              </a:solidFill>
            </a:endParaRPr>
          </a:p>
        </p:txBody>
      </p:sp>
      <p:sp>
        <p:nvSpPr>
          <p:cNvPr id="3" name="Zástupný obsah 2">
            <a:extLst>
              <a:ext uri="{FF2B5EF4-FFF2-40B4-BE49-F238E27FC236}">
                <a16:creationId xmlns:a16="http://schemas.microsoft.com/office/drawing/2014/main" id="{E760F4A2-77A0-4CD5-85DB-06C522412A11}"/>
              </a:ext>
            </a:extLst>
          </p:cNvPr>
          <p:cNvSpPr>
            <a:spLocks noGrp="1"/>
          </p:cNvSpPr>
          <p:nvPr>
            <p:ph idx="1"/>
          </p:nvPr>
        </p:nvSpPr>
        <p:spPr/>
        <p:txBody>
          <a:bodyPr/>
          <a:lstStyle/>
          <a:p>
            <a:pPr eaLnBrk="1" fontAlgn="auto" hangingPunct="1">
              <a:spcAft>
                <a:spcPts val="0"/>
              </a:spcAft>
              <a:defRPr/>
            </a:pPr>
            <a:r>
              <a:rPr lang="cs-CZ" sz="2400" b="1" dirty="0" err="1"/>
              <a:t>Zusammenarbeit</a:t>
            </a:r>
            <a:r>
              <a:rPr lang="cs-CZ" sz="2400" b="1" dirty="0"/>
              <a:t> </a:t>
            </a:r>
            <a:r>
              <a:rPr lang="cs-CZ" sz="2400" b="1" dirty="0" err="1"/>
              <a:t>mit</a:t>
            </a:r>
            <a:r>
              <a:rPr lang="cs-CZ" sz="2400" b="1" dirty="0"/>
              <a:t> der </a:t>
            </a:r>
            <a:r>
              <a:rPr lang="cs-CZ" sz="2400" b="1" dirty="0" err="1">
                <a:solidFill>
                  <a:srgbClr val="FF0000"/>
                </a:solidFill>
              </a:rPr>
              <a:t>Literaturwissenschaft</a:t>
            </a:r>
            <a:endParaRPr lang="cs-CZ" sz="2400" b="1" dirty="0">
              <a:solidFill>
                <a:srgbClr val="FF0000"/>
              </a:solidFill>
            </a:endParaRPr>
          </a:p>
          <a:p>
            <a:pPr eaLnBrk="1" fontAlgn="auto" hangingPunct="1">
              <a:spcAft>
                <a:spcPts val="0"/>
              </a:spcAft>
              <a:defRPr/>
            </a:pPr>
            <a:r>
              <a:rPr lang="cs-CZ" sz="2400" b="1" dirty="0" err="1">
                <a:solidFill>
                  <a:srgbClr val="00B050"/>
                </a:solidFill>
              </a:rPr>
              <a:t>poetische</a:t>
            </a:r>
            <a:r>
              <a:rPr lang="cs-CZ" sz="2400" b="1" dirty="0">
                <a:solidFill>
                  <a:srgbClr val="00B050"/>
                </a:solidFill>
              </a:rPr>
              <a:t> </a:t>
            </a:r>
            <a:r>
              <a:rPr lang="cs-CZ" sz="2400" b="1" dirty="0" err="1">
                <a:solidFill>
                  <a:srgbClr val="00B050"/>
                </a:solidFill>
              </a:rPr>
              <a:t>Funktion</a:t>
            </a:r>
            <a:r>
              <a:rPr lang="cs-CZ" sz="2400" b="1" dirty="0">
                <a:solidFill>
                  <a:srgbClr val="00B050"/>
                </a:solidFill>
              </a:rPr>
              <a:t> </a:t>
            </a:r>
            <a:r>
              <a:rPr lang="cs-CZ" sz="2400" b="1" dirty="0"/>
              <a:t>– </a:t>
            </a:r>
            <a:r>
              <a:rPr lang="cs-CZ" sz="2400" b="1" dirty="0" err="1"/>
              <a:t>spezielle</a:t>
            </a:r>
            <a:r>
              <a:rPr lang="cs-CZ" sz="2400" b="1" dirty="0"/>
              <a:t> </a:t>
            </a:r>
            <a:r>
              <a:rPr lang="cs-CZ" sz="2400" b="1" dirty="0" err="1"/>
              <a:t>Bezüge</a:t>
            </a:r>
            <a:r>
              <a:rPr lang="cs-CZ" sz="2400" b="1" dirty="0"/>
              <a:t> </a:t>
            </a:r>
            <a:r>
              <a:rPr lang="cs-CZ" sz="2400" b="1" dirty="0" err="1"/>
              <a:t>zur</a:t>
            </a:r>
            <a:r>
              <a:rPr lang="cs-CZ" sz="2400" b="1" dirty="0"/>
              <a:t> </a:t>
            </a:r>
            <a:r>
              <a:rPr lang="cs-CZ" sz="2400" b="1" dirty="0" err="1"/>
              <a:t>Wirklichkeit</a:t>
            </a:r>
            <a:r>
              <a:rPr lang="cs-CZ" sz="2400" b="1" dirty="0"/>
              <a:t> (</a:t>
            </a:r>
            <a:r>
              <a:rPr lang="cs-CZ" sz="2400" b="1" dirty="0" err="1"/>
              <a:t>Fiktion</a:t>
            </a:r>
            <a:r>
              <a:rPr lang="cs-CZ" sz="2400" b="1" dirty="0"/>
              <a:t>), </a:t>
            </a:r>
            <a:r>
              <a:rPr lang="cs-CZ" sz="2400" b="1" dirty="0" err="1"/>
              <a:t>nicht</a:t>
            </a:r>
            <a:r>
              <a:rPr lang="cs-CZ" sz="2400" b="1" dirty="0"/>
              <a:t> </a:t>
            </a:r>
            <a:r>
              <a:rPr lang="cs-CZ" sz="2400" b="1" dirty="0" err="1"/>
              <a:t>nur</a:t>
            </a:r>
            <a:r>
              <a:rPr lang="cs-CZ" sz="2400" b="1" dirty="0"/>
              <a:t> </a:t>
            </a:r>
            <a:r>
              <a:rPr lang="cs-CZ" sz="2400" b="1" dirty="0" err="1"/>
              <a:t>sprachliche</a:t>
            </a:r>
            <a:r>
              <a:rPr lang="cs-CZ" sz="2400" b="1" dirty="0"/>
              <a:t>, </a:t>
            </a:r>
            <a:r>
              <a:rPr lang="cs-CZ" sz="2400" b="1" dirty="0" err="1"/>
              <a:t>sondern</a:t>
            </a:r>
            <a:r>
              <a:rPr lang="cs-CZ" sz="2400" b="1" dirty="0"/>
              <a:t> </a:t>
            </a:r>
            <a:r>
              <a:rPr lang="cs-CZ" sz="2400" b="1" dirty="0" err="1"/>
              <a:t>weitere</a:t>
            </a:r>
            <a:r>
              <a:rPr lang="cs-CZ" sz="2400" b="1" dirty="0"/>
              <a:t>, </a:t>
            </a:r>
            <a:r>
              <a:rPr lang="cs-CZ" sz="2400" b="1" dirty="0" err="1"/>
              <a:t>übergreifende</a:t>
            </a:r>
            <a:r>
              <a:rPr lang="cs-CZ" sz="2400" b="1" dirty="0"/>
              <a:t> </a:t>
            </a:r>
            <a:r>
              <a:rPr lang="cs-CZ" sz="2400" b="1" dirty="0" err="1"/>
              <a:t>Prinzipien</a:t>
            </a:r>
            <a:r>
              <a:rPr lang="cs-CZ" sz="2400" b="1" dirty="0"/>
              <a:t>:</a:t>
            </a:r>
          </a:p>
          <a:p>
            <a:pPr eaLnBrk="1" fontAlgn="auto" hangingPunct="1">
              <a:spcAft>
                <a:spcPts val="0"/>
              </a:spcAft>
              <a:defRPr/>
            </a:pPr>
            <a:r>
              <a:rPr lang="cs-CZ" sz="2400" b="1" dirty="0" err="1">
                <a:solidFill>
                  <a:srgbClr val="00B050"/>
                </a:solidFill>
              </a:rPr>
              <a:t>semiotische</a:t>
            </a:r>
            <a:r>
              <a:rPr lang="cs-CZ" sz="2400" b="1" dirty="0">
                <a:solidFill>
                  <a:srgbClr val="00B050"/>
                </a:solidFill>
              </a:rPr>
              <a:t> </a:t>
            </a:r>
            <a:r>
              <a:rPr lang="cs-CZ" sz="2400" b="1" dirty="0" err="1">
                <a:solidFill>
                  <a:srgbClr val="00B050"/>
                </a:solidFill>
              </a:rPr>
              <a:t>Konfigurationen</a:t>
            </a:r>
            <a:r>
              <a:rPr lang="cs-CZ" sz="2400" b="1" dirty="0"/>
              <a:t>: </a:t>
            </a:r>
            <a:r>
              <a:rPr lang="cs-CZ" sz="2400" b="1" dirty="0" err="1"/>
              <a:t>Gattung</a:t>
            </a:r>
            <a:r>
              <a:rPr lang="cs-CZ" sz="2400" b="1" dirty="0"/>
              <a:t> – </a:t>
            </a:r>
            <a:r>
              <a:rPr lang="cs-CZ" sz="2400" b="1" dirty="0">
                <a:solidFill>
                  <a:srgbClr val="FFFF00"/>
                </a:solidFill>
              </a:rPr>
              <a:t>Lyrik, Epik, Dramatik </a:t>
            </a:r>
            <a:r>
              <a:rPr lang="cs-CZ" sz="2400" b="1" dirty="0" err="1"/>
              <a:t>mit</a:t>
            </a:r>
            <a:r>
              <a:rPr lang="cs-CZ" sz="2400" b="1" dirty="0"/>
              <a:t> </a:t>
            </a:r>
            <a:r>
              <a:rPr lang="cs-CZ" sz="2400" b="1" dirty="0" err="1"/>
              <a:t>ihren</a:t>
            </a:r>
            <a:r>
              <a:rPr lang="cs-CZ" sz="2400" b="1" dirty="0"/>
              <a:t> </a:t>
            </a:r>
            <a:r>
              <a:rPr lang="cs-CZ" sz="2400" b="1" dirty="0" err="1"/>
              <a:t>Genres</a:t>
            </a:r>
            <a:r>
              <a:rPr lang="cs-CZ" sz="2400" b="1" dirty="0"/>
              <a:t> (Ode, </a:t>
            </a:r>
            <a:r>
              <a:rPr lang="cs-CZ" sz="2400" b="1" dirty="0" err="1"/>
              <a:t>Ballade</a:t>
            </a:r>
            <a:r>
              <a:rPr lang="cs-CZ" sz="2400" b="1" dirty="0"/>
              <a:t>, Hymne; Roman, </a:t>
            </a:r>
            <a:r>
              <a:rPr lang="cs-CZ" sz="2400" b="1" dirty="0" err="1"/>
              <a:t>Novelle</a:t>
            </a:r>
            <a:r>
              <a:rPr lang="cs-CZ" sz="2400" b="1" dirty="0"/>
              <a:t>, </a:t>
            </a:r>
            <a:r>
              <a:rPr lang="cs-CZ" sz="2400" b="1" dirty="0" err="1"/>
              <a:t>Erzählung</a:t>
            </a:r>
            <a:r>
              <a:rPr lang="cs-CZ" sz="2400" b="1" dirty="0"/>
              <a:t>; </a:t>
            </a:r>
            <a:r>
              <a:rPr lang="cs-CZ" sz="2400" b="1" dirty="0" err="1"/>
              <a:t>Tragödie</a:t>
            </a:r>
            <a:r>
              <a:rPr lang="cs-CZ" sz="2400" b="1" dirty="0"/>
              <a:t>, </a:t>
            </a:r>
            <a:r>
              <a:rPr lang="cs-CZ" sz="2400" b="1" dirty="0" err="1"/>
              <a:t>Komödie</a:t>
            </a:r>
            <a:r>
              <a:rPr lang="cs-CZ" sz="2400" b="1" dirty="0"/>
              <a:t>)</a:t>
            </a:r>
          </a:p>
          <a:p>
            <a:pPr eaLnBrk="1" fontAlgn="auto" hangingPunct="1">
              <a:spcAft>
                <a:spcPts val="0"/>
              </a:spcAft>
              <a:defRPr/>
            </a:pPr>
            <a:r>
              <a:rPr lang="cs-CZ" sz="2400" b="1" dirty="0" err="1">
                <a:solidFill>
                  <a:schemeClr val="accent6">
                    <a:lumMod val="50000"/>
                  </a:schemeClr>
                </a:solidFill>
              </a:rPr>
              <a:t>literarisch-ästhetische</a:t>
            </a:r>
            <a:r>
              <a:rPr lang="cs-CZ" sz="2400" b="1" dirty="0">
                <a:solidFill>
                  <a:schemeClr val="accent6">
                    <a:lumMod val="50000"/>
                  </a:schemeClr>
                </a:solidFill>
              </a:rPr>
              <a:t> </a:t>
            </a:r>
            <a:r>
              <a:rPr lang="cs-CZ" sz="2400" b="1" dirty="0" err="1">
                <a:solidFill>
                  <a:schemeClr val="accent6">
                    <a:lumMod val="50000"/>
                  </a:schemeClr>
                </a:solidFill>
              </a:rPr>
              <a:t>Kategorien</a:t>
            </a:r>
            <a:r>
              <a:rPr lang="cs-CZ" sz="2400" b="1" dirty="0"/>
              <a:t>: </a:t>
            </a:r>
            <a:r>
              <a:rPr lang="cs-CZ" sz="2400" b="1" dirty="0" err="1"/>
              <a:t>Fabel</a:t>
            </a:r>
            <a:r>
              <a:rPr lang="cs-CZ" sz="2400" b="1" dirty="0"/>
              <a:t>, Sujet, </a:t>
            </a:r>
            <a:r>
              <a:rPr lang="cs-CZ" sz="2400" b="1" dirty="0" err="1"/>
              <a:t>Handlung</a:t>
            </a:r>
            <a:r>
              <a:rPr lang="cs-CZ" sz="2400" b="1" dirty="0"/>
              <a:t>, </a:t>
            </a:r>
            <a:r>
              <a:rPr lang="cs-CZ" sz="2400" b="1" dirty="0" err="1"/>
              <a:t>Figurenkonstellation</a:t>
            </a:r>
            <a:r>
              <a:rPr lang="cs-CZ" sz="2400" b="1" dirty="0"/>
              <a:t> (Epik), </a:t>
            </a:r>
            <a:r>
              <a:rPr lang="cs-CZ" sz="2400" b="1" dirty="0" err="1"/>
              <a:t>Vers</a:t>
            </a:r>
            <a:r>
              <a:rPr lang="cs-CZ" sz="2400" b="1" dirty="0"/>
              <a:t>, </a:t>
            </a:r>
            <a:r>
              <a:rPr lang="cs-CZ" sz="2400" b="1" dirty="0" err="1"/>
              <a:t>Reim</a:t>
            </a:r>
            <a:r>
              <a:rPr lang="cs-CZ" sz="2400" b="1" dirty="0"/>
              <a:t>, </a:t>
            </a:r>
            <a:r>
              <a:rPr lang="cs-CZ" sz="2400" b="1" dirty="0" err="1"/>
              <a:t>Rhythmus</a:t>
            </a:r>
            <a:r>
              <a:rPr lang="cs-CZ" sz="2400" b="1" dirty="0"/>
              <a:t> (Lyrik), </a:t>
            </a:r>
            <a:r>
              <a:rPr lang="cs-CZ" sz="2400" b="1" dirty="0" err="1"/>
              <a:t>Szene</a:t>
            </a:r>
            <a:r>
              <a:rPr lang="cs-CZ" sz="2400" b="1" dirty="0"/>
              <a:t>, Akt (Dramatik – </a:t>
            </a:r>
            <a:r>
              <a:rPr lang="cs-CZ" sz="2400" b="1" dirty="0" err="1"/>
              <a:t>multimedial</a:t>
            </a:r>
            <a:r>
              <a:rPr lang="cs-CZ" sz="2400" b="1" dirty="0"/>
              <a:t>)</a:t>
            </a:r>
          </a:p>
          <a:p>
            <a:endParaRPr lang="cs-CZ" dirty="0"/>
          </a:p>
        </p:txBody>
      </p:sp>
    </p:spTree>
    <p:extLst>
      <p:ext uri="{BB962C8B-B14F-4D97-AF65-F5344CB8AC3E}">
        <p14:creationId xmlns:p14="http://schemas.microsoft.com/office/powerpoint/2010/main" val="224402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A72D41-3BE5-4BE7-A889-0566375F587C}"/>
              </a:ext>
            </a:extLst>
          </p:cNvPr>
          <p:cNvSpPr>
            <a:spLocks noGrp="1"/>
          </p:cNvSpPr>
          <p:nvPr>
            <p:ph type="title"/>
          </p:nvPr>
        </p:nvSpPr>
        <p:spPr/>
        <p:txBody>
          <a:bodyPr/>
          <a:lstStyle/>
          <a:p>
            <a:r>
              <a:rPr lang="de-DE" b="1" dirty="0"/>
              <a:t>Belletristik</a:t>
            </a:r>
            <a:endParaRPr lang="cs-CZ" b="1" dirty="0"/>
          </a:p>
        </p:txBody>
      </p:sp>
      <p:sp>
        <p:nvSpPr>
          <p:cNvPr id="3" name="Zástupný obsah 2">
            <a:extLst>
              <a:ext uri="{FF2B5EF4-FFF2-40B4-BE49-F238E27FC236}">
                <a16:creationId xmlns:a16="http://schemas.microsoft.com/office/drawing/2014/main" id="{600F362E-305B-42D0-B422-4FD996638A62}"/>
              </a:ext>
            </a:extLst>
          </p:cNvPr>
          <p:cNvSpPr>
            <a:spLocks noGrp="1"/>
          </p:cNvSpPr>
          <p:nvPr>
            <p:ph idx="1"/>
          </p:nvPr>
        </p:nvSpPr>
        <p:spPr/>
        <p:txBody>
          <a:bodyPr/>
          <a:lstStyle/>
          <a:p>
            <a:r>
              <a:rPr lang="cs-CZ" altLang="cs-CZ" sz="2400" b="1" dirty="0" err="1"/>
              <a:t>kommunikativ-pragmatische</a:t>
            </a:r>
            <a:r>
              <a:rPr lang="cs-CZ" altLang="cs-CZ" sz="2400" b="1" dirty="0"/>
              <a:t> </a:t>
            </a:r>
            <a:r>
              <a:rPr lang="cs-CZ" altLang="cs-CZ" sz="2400" b="1" dirty="0" err="1"/>
              <a:t>Merkmale</a:t>
            </a:r>
            <a:r>
              <a:rPr lang="cs-CZ" altLang="cs-CZ" sz="2400" b="1" dirty="0"/>
              <a:t>: </a:t>
            </a:r>
            <a:r>
              <a:rPr lang="cs-CZ" altLang="cs-CZ" sz="2400" b="1" dirty="0" err="1"/>
              <a:t>Autor;Leser</a:t>
            </a:r>
            <a:r>
              <a:rPr lang="cs-CZ" altLang="cs-CZ" sz="2400" b="1" dirty="0"/>
              <a:t>/</a:t>
            </a:r>
            <a:r>
              <a:rPr lang="cs-CZ" altLang="cs-CZ" sz="2400" b="1" dirty="0" err="1"/>
              <a:t>Hörer</a:t>
            </a:r>
            <a:r>
              <a:rPr lang="cs-CZ" altLang="cs-CZ" sz="2400" b="1" dirty="0"/>
              <a:t>/</a:t>
            </a:r>
            <a:r>
              <a:rPr lang="cs-CZ" altLang="cs-CZ" sz="2400" b="1" dirty="0" err="1"/>
              <a:t>Zuschauer</a:t>
            </a:r>
            <a:endParaRPr lang="cs-CZ" altLang="cs-CZ" sz="2400" b="1" dirty="0"/>
          </a:p>
          <a:p>
            <a:r>
              <a:rPr lang="cs-CZ" altLang="cs-CZ" sz="2400" b="1" dirty="0" err="1"/>
              <a:t>historisch-gesellschaftliche</a:t>
            </a:r>
            <a:r>
              <a:rPr lang="cs-CZ" altLang="cs-CZ" sz="2400" b="1" dirty="0"/>
              <a:t> </a:t>
            </a:r>
            <a:r>
              <a:rPr lang="cs-CZ" altLang="cs-CZ" sz="2400" b="1" dirty="0" err="1"/>
              <a:t>Situation</a:t>
            </a:r>
            <a:endParaRPr lang="cs-CZ" altLang="cs-CZ" sz="2400" b="1" dirty="0"/>
          </a:p>
          <a:p>
            <a:r>
              <a:rPr lang="de-DE" altLang="cs-CZ" sz="2400" b="1" dirty="0">
                <a:solidFill>
                  <a:srgbClr val="FFC000"/>
                </a:solidFill>
              </a:rPr>
              <a:t>Stilzüge: </a:t>
            </a:r>
            <a:r>
              <a:rPr lang="cs-CZ" altLang="cs-CZ" sz="2400" b="1" dirty="0" err="1">
                <a:solidFill>
                  <a:srgbClr val="FFC000"/>
                </a:solidFill>
              </a:rPr>
              <a:t>Variabilität</a:t>
            </a:r>
            <a:r>
              <a:rPr lang="cs-CZ" altLang="cs-CZ" sz="2400" b="1" dirty="0">
                <a:solidFill>
                  <a:srgbClr val="FFC000"/>
                </a:solidFill>
              </a:rPr>
              <a:t>, </a:t>
            </a:r>
            <a:r>
              <a:rPr lang="cs-CZ" altLang="cs-CZ" sz="2400" b="1" dirty="0" err="1">
                <a:solidFill>
                  <a:srgbClr val="FFC000"/>
                </a:solidFill>
              </a:rPr>
              <a:t>Originalität</a:t>
            </a:r>
            <a:r>
              <a:rPr lang="cs-CZ" altLang="cs-CZ" sz="2400" b="1" dirty="0">
                <a:solidFill>
                  <a:srgbClr val="FFC000"/>
                </a:solidFill>
              </a:rPr>
              <a:t>, </a:t>
            </a:r>
            <a:r>
              <a:rPr lang="cs-CZ" altLang="cs-CZ" sz="2400" b="1" dirty="0" err="1">
                <a:solidFill>
                  <a:srgbClr val="FFC000"/>
                </a:solidFill>
              </a:rPr>
              <a:t>Expressivität</a:t>
            </a:r>
            <a:endParaRPr lang="cs-CZ" altLang="cs-CZ" sz="2400" b="1" dirty="0">
              <a:solidFill>
                <a:srgbClr val="FFC000"/>
              </a:solidFill>
            </a:endParaRPr>
          </a:p>
          <a:p>
            <a:r>
              <a:rPr lang="cs-CZ" altLang="cs-CZ" sz="2400" b="1" dirty="0" err="1">
                <a:solidFill>
                  <a:srgbClr val="FF0000"/>
                </a:solidFill>
              </a:rPr>
              <a:t>sprachstilistische</a:t>
            </a:r>
            <a:r>
              <a:rPr lang="cs-CZ" altLang="cs-CZ" sz="2400" b="1" dirty="0">
                <a:solidFill>
                  <a:srgbClr val="FF0000"/>
                </a:solidFill>
              </a:rPr>
              <a:t> </a:t>
            </a:r>
            <a:r>
              <a:rPr lang="cs-CZ" altLang="cs-CZ" sz="2400" b="1" dirty="0" err="1">
                <a:solidFill>
                  <a:srgbClr val="FF0000"/>
                </a:solidFill>
              </a:rPr>
              <a:t>Mittel</a:t>
            </a:r>
            <a:r>
              <a:rPr lang="cs-CZ" altLang="cs-CZ" sz="2400" b="1" dirty="0"/>
              <a:t>: </a:t>
            </a:r>
            <a:r>
              <a:rPr lang="cs-CZ" altLang="cs-CZ" sz="2400" b="1" dirty="0" err="1"/>
              <a:t>ungewöhnliche</a:t>
            </a:r>
            <a:r>
              <a:rPr lang="cs-CZ" altLang="cs-CZ" sz="2400" b="1" dirty="0"/>
              <a:t> </a:t>
            </a:r>
            <a:r>
              <a:rPr lang="cs-CZ" altLang="cs-CZ" sz="2400" b="1" dirty="0" err="1"/>
              <a:t>Wortkombinationen</a:t>
            </a:r>
            <a:r>
              <a:rPr lang="cs-CZ" altLang="cs-CZ" sz="2400" b="1" dirty="0"/>
              <a:t>, </a:t>
            </a:r>
            <a:r>
              <a:rPr lang="cs-CZ" altLang="cs-CZ" sz="2400" b="1" dirty="0" err="1"/>
              <a:t>expressive</a:t>
            </a:r>
            <a:r>
              <a:rPr lang="cs-CZ" altLang="cs-CZ" sz="2400" b="1" dirty="0"/>
              <a:t> </a:t>
            </a:r>
            <a:r>
              <a:rPr lang="cs-CZ" altLang="cs-CZ" sz="2400" b="1" dirty="0" err="1"/>
              <a:t>Stilmittel</a:t>
            </a:r>
            <a:r>
              <a:rPr lang="cs-CZ" altLang="cs-CZ" sz="2400" b="1" dirty="0"/>
              <a:t>, </a:t>
            </a:r>
            <a:r>
              <a:rPr lang="cs-CZ" altLang="cs-CZ" sz="2400" b="1" dirty="0" err="1"/>
              <a:t>Okkasionalismen</a:t>
            </a:r>
            <a:r>
              <a:rPr lang="cs-CZ" altLang="cs-CZ" sz="2400" b="1" dirty="0"/>
              <a:t>, </a:t>
            </a:r>
            <a:r>
              <a:rPr lang="cs-CZ" altLang="cs-CZ" sz="2400" b="1" dirty="0" err="1"/>
              <a:t>Neologismen</a:t>
            </a:r>
            <a:r>
              <a:rPr lang="cs-CZ" altLang="cs-CZ" sz="2400" b="1" dirty="0"/>
              <a:t>, </a:t>
            </a:r>
            <a:r>
              <a:rPr lang="cs-CZ" altLang="cs-CZ" sz="2400" b="1" dirty="0" err="1"/>
              <a:t>Phraseologismen</a:t>
            </a:r>
            <a:r>
              <a:rPr lang="cs-CZ" altLang="cs-CZ" sz="2400" b="1" dirty="0"/>
              <a:t>, Tropen </a:t>
            </a:r>
            <a:r>
              <a:rPr lang="cs-CZ" altLang="cs-CZ" sz="2400" b="1" dirty="0" err="1"/>
              <a:t>und</a:t>
            </a:r>
            <a:r>
              <a:rPr lang="cs-CZ" altLang="cs-CZ" sz="2400" b="1" dirty="0"/>
              <a:t> </a:t>
            </a:r>
            <a:r>
              <a:rPr lang="cs-CZ" altLang="cs-CZ" sz="2400" b="1" dirty="0" err="1"/>
              <a:t>Stilfiguren</a:t>
            </a:r>
            <a:r>
              <a:rPr lang="cs-CZ" altLang="cs-CZ" sz="2400" b="1" dirty="0"/>
              <a:t>...</a:t>
            </a:r>
          </a:p>
          <a:p>
            <a:endParaRPr lang="cs-CZ" dirty="0"/>
          </a:p>
        </p:txBody>
      </p:sp>
    </p:spTree>
    <p:extLst>
      <p:ext uri="{BB962C8B-B14F-4D97-AF65-F5344CB8AC3E}">
        <p14:creationId xmlns:p14="http://schemas.microsoft.com/office/powerpoint/2010/main" val="343363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A9BB33-12FB-4AE0-A1CB-36C3815FABB5}"/>
              </a:ext>
            </a:extLst>
          </p:cNvPr>
          <p:cNvSpPr>
            <a:spLocks noGrp="1"/>
          </p:cNvSpPr>
          <p:nvPr>
            <p:ph type="title"/>
          </p:nvPr>
        </p:nvSpPr>
        <p:spPr/>
        <p:txBody>
          <a:bodyPr/>
          <a:lstStyle/>
          <a:p>
            <a:r>
              <a:rPr lang="de-DE" b="1" dirty="0"/>
              <a:t>Belletristik: Lyrik</a:t>
            </a:r>
            <a:endParaRPr lang="cs-CZ" b="1" dirty="0"/>
          </a:p>
        </p:txBody>
      </p:sp>
      <p:sp>
        <p:nvSpPr>
          <p:cNvPr id="3" name="Zástupný obsah 2">
            <a:extLst>
              <a:ext uri="{FF2B5EF4-FFF2-40B4-BE49-F238E27FC236}">
                <a16:creationId xmlns:a16="http://schemas.microsoft.com/office/drawing/2014/main" id="{DAB91C48-837D-4160-AE56-5F8B8F116B57}"/>
              </a:ext>
            </a:extLst>
          </p:cNvPr>
          <p:cNvSpPr>
            <a:spLocks noGrp="1"/>
          </p:cNvSpPr>
          <p:nvPr>
            <p:ph idx="1"/>
          </p:nvPr>
        </p:nvSpPr>
        <p:spPr/>
        <p:txBody>
          <a:bodyPr>
            <a:normAutofit fontScale="92500" lnSpcReduction="10000"/>
          </a:bodyPr>
          <a:lstStyle/>
          <a:p>
            <a:pPr marL="0" indent="0">
              <a:buFont typeface="Arial" panose="020B0604020202020204" pitchFamily="34" charset="0"/>
              <a:buNone/>
              <a:defRPr/>
            </a:pPr>
            <a:r>
              <a:rPr lang="cs-CZ" altLang="cs-CZ" b="1" dirty="0"/>
              <a:t>Johannes </a:t>
            </a:r>
            <a:r>
              <a:rPr lang="cs-CZ" altLang="cs-CZ" b="1" dirty="0" err="1"/>
              <a:t>Bobrowski</a:t>
            </a:r>
            <a:r>
              <a:rPr lang="cs-CZ" altLang="cs-CZ" dirty="0"/>
              <a:t> (* </a:t>
            </a:r>
            <a:r>
              <a:rPr lang="cs-CZ" altLang="cs-CZ" dirty="0">
                <a:hlinkClick r:id="rId2" action="ppaction://hlinkfile" tooltip="9. April"/>
              </a:rPr>
              <a:t>9. </a:t>
            </a:r>
            <a:r>
              <a:rPr lang="cs-CZ" altLang="cs-CZ" dirty="0" err="1">
                <a:hlinkClick r:id="rId2" action="ppaction://hlinkfile" tooltip="9. April"/>
              </a:rPr>
              <a:t>April</a:t>
            </a:r>
            <a:r>
              <a:rPr lang="cs-CZ" altLang="cs-CZ" dirty="0"/>
              <a:t> </a:t>
            </a:r>
            <a:r>
              <a:rPr lang="cs-CZ" altLang="cs-CZ" dirty="0">
                <a:hlinkClick r:id="rId3" action="ppaction://hlinkfile" tooltip="1917"/>
              </a:rPr>
              <a:t>1917</a:t>
            </a:r>
            <a:r>
              <a:rPr lang="cs-CZ" altLang="cs-CZ" dirty="0"/>
              <a:t> </a:t>
            </a:r>
            <a:r>
              <a:rPr lang="cs-CZ" altLang="cs-CZ" dirty="0" err="1"/>
              <a:t>als</a:t>
            </a:r>
            <a:r>
              <a:rPr lang="cs-CZ" altLang="cs-CZ" dirty="0"/>
              <a:t> Johannes Konrad Bernhard </a:t>
            </a:r>
            <a:r>
              <a:rPr lang="cs-CZ" altLang="cs-CZ" dirty="0" err="1"/>
              <a:t>Bobrowski</a:t>
            </a:r>
            <a:r>
              <a:rPr lang="cs-CZ" altLang="cs-CZ" dirty="0"/>
              <a:t> in </a:t>
            </a:r>
            <a:r>
              <a:rPr lang="cs-CZ" altLang="cs-CZ" dirty="0" err="1">
                <a:hlinkClick r:id="rId4" action="ppaction://hlinkfile" tooltip="Sowetsk (Kaliningrad)"/>
              </a:rPr>
              <a:t>Tilsit</a:t>
            </a:r>
            <a:r>
              <a:rPr lang="cs-CZ" altLang="cs-CZ" dirty="0"/>
              <a:t>; † </a:t>
            </a:r>
            <a:r>
              <a:rPr lang="cs-CZ" altLang="cs-CZ" dirty="0">
                <a:hlinkClick r:id="rId5" action="ppaction://hlinkfile" tooltip="2. September"/>
              </a:rPr>
              <a:t>2. </a:t>
            </a:r>
            <a:r>
              <a:rPr lang="cs-CZ" altLang="cs-CZ" dirty="0" err="1">
                <a:hlinkClick r:id="rId5" action="ppaction://hlinkfile" tooltip="2. September"/>
              </a:rPr>
              <a:t>September</a:t>
            </a:r>
            <a:r>
              <a:rPr lang="cs-CZ" altLang="cs-CZ" dirty="0"/>
              <a:t> </a:t>
            </a:r>
            <a:r>
              <a:rPr lang="cs-CZ" altLang="cs-CZ" dirty="0">
                <a:hlinkClick r:id="rId6" action="ppaction://hlinkfile" tooltip="1965"/>
              </a:rPr>
              <a:t>1965</a:t>
            </a:r>
            <a:r>
              <a:rPr lang="cs-CZ" altLang="cs-CZ" dirty="0"/>
              <a:t> in </a:t>
            </a:r>
            <a:r>
              <a:rPr lang="cs-CZ" altLang="cs-CZ" dirty="0" err="1">
                <a:hlinkClick r:id="rId7" action="ppaction://hlinkfile" tooltip="Berlin"/>
              </a:rPr>
              <a:t>Berlin</a:t>
            </a:r>
            <a:r>
              <a:rPr lang="cs-CZ" altLang="cs-CZ" dirty="0"/>
              <a:t>) </a:t>
            </a:r>
            <a:r>
              <a:rPr lang="cs-CZ" altLang="cs-CZ" dirty="0" err="1"/>
              <a:t>war</a:t>
            </a:r>
            <a:r>
              <a:rPr lang="cs-CZ" altLang="cs-CZ" dirty="0"/>
              <a:t> </a:t>
            </a:r>
            <a:r>
              <a:rPr lang="cs-CZ" altLang="cs-CZ" dirty="0" err="1"/>
              <a:t>ein</a:t>
            </a:r>
            <a:r>
              <a:rPr lang="cs-CZ" altLang="cs-CZ" dirty="0"/>
              <a:t> </a:t>
            </a:r>
            <a:r>
              <a:rPr lang="cs-CZ" altLang="cs-CZ" dirty="0" err="1"/>
              <a:t>deutscher</a:t>
            </a:r>
            <a:r>
              <a:rPr lang="cs-CZ" altLang="cs-CZ" dirty="0"/>
              <a:t> </a:t>
            </a:r>
            <a:r>
              <a:rPr lang="cs-CZ" altLang="cs-CZ" dirty="0" err="1">
                <a:hlinkClick r:id="rId8" action="ppaction://hlinkfile" tooltip="Lyriker"/>
              </a:rPr>
              <a:t>Lyriker</a:t>
            </a:r>
            <a:r>
              <a:rPr lang="cs-CZ" altLang="cs-CZ" dirty="0"/>
              <a:t>, </a:t>
            </a:r>
            <a:r>
              <a:rPr lang="cs-CZ" altLang="cs-CZ" dirty="0" err="1"/>
              <a:t>Erzähler</a:t>
            </a:r>
            <a:r>
              <a:rPr lang="cs-CZ" altLang="cs-CZ" dirty="0"/>
              <a:t> </a:t>
            </a:r>
            <a:r>
              <a:rPr lang="cs-CZ" altLang="cs-CZ" dirty="0" err="1"/>
              <a:t>und</a:t>
            </a:r>
            <a:r>
              <a:rPr lang="cs-CZ" altLang="cs-CZ" dirty="0"/>
              <a:t> </a:t>
            </a:r>
            <a:r>
              <a:rPr lang="cs-CZ" altLang="cs-CZ" dirty="0" err="1">
                <a:hlinkClick r:id="rId9" action="ppaction://hlinkfile" tooltip="Nachdichter"/>
              </a:rPr>
              <a:t>Nachdichter</a:t>
            </a:r>
            <a:r>
              <a:rPr lang="cs-CZ" altLang="cs-CZ" dirty="0"/>
              <a:t>.</a:t>
            </a:r>
          </a:p>
          <a:p>
            <a:pPr marL="0" indent="0">
              <a:buFont typeface="Arial" panose="020B0604020202020204" pitchFamily="34" charset="0"/>
              <a:buNone/>
              <a:defRPr/>
            </a:pPr>
            <a:r>
              <a:rPr lang="de-DE" altLang="cs-CZ" dirty="0"/>
              <a:t>Johannes Bobrowski übersiedelte 1925 nach </a:t>
            </a:r>
            <a:r>
              <a:rPr lang="de-DE" altLang="cs-CZ" dirty="0">
                <a:hlinkClick r:id="rId10" action="ppaction://hlinkfile" tooltip="Kętrzyn"/>
              </a:rPr>
              <a:t>Rastenburg</a:t>
            </a:r>
            <a:r>
              <a:rPr lang="de-DE" altLang="cs-CZ" dirty="0"/>
              <a:t>, 1928 nach </a:t>
            </a:r>
            <a:r>
              <a:rPr lang="de-DE" altLang="cs-CZ" dirty="0">
                <a:hlinkClick r:id="rId11" action="ppaction://hlinkfile" tooltip="Königsberg (Preußen)"/>
              </a:rPr>
              <a:t>Königsberg</a:t>
            </a:r>
            <a:r>
              <a:rPr lang="de-DE" altLang="cs-CZ" dirty="0"/>
              <a:t>, wo er das humanistische </a:t>
            </a:r>
            <a:r>
              <a:rPr lang="de-DE" altLang="cs-CZ" dirty="0">
                <a:hlinkClick r:id="rId12" action="ppaction://hlinkfile" tooltip="Altstädtisches Gymnasium (Königsberg)"/>
              </a:rPr>
              <a:t>Stadtgymnasium Altstadt-</a:t>
            </a:r>
            <a:r>
              <a:rPr lang="de-DE" altLang="cs-CZ" dirty="0" err="1">
                <a:hlinkClick r:id="rId12" action="ppaction://hlinkfile" tooltip="Altstädtisches Gymnasium (Königsberg)"/>
              </a:rPr>
              <a:t>Kneiphof</a:t>
            </a:r>
            <a:r>
              <a:rPr lang="de-DE" altLang="cs-CZ" dirty="0"/>
              <a:t> besuchte. Einer seiner Lehrer war </a:t>
            </a:r>
            <a:r>
              <a:rPr lang="de-DE" altLang="cs-CZ" dirty="0">
                <a:hlinkClick r:id="rId13" action="ppaction://hlinkfile" tooltip="Ernst Wiechert"/>
              </a:rPr>
              <a:t>Ernst Wiechert</a:t>
            </a:r>
            <a:r>
              <a:rPr lang="de-DE" altLang="cs-CZ" dirty="0"/>
              <a:t>. 1937 nahm er ein Kunstgeschichtsstudium in Berlin auf, ohne jedoch </a:t>
            </a:r>
            <a:r>
              <a:rPr lang="de-DE" altLang="cs-CZ" dirty="0">
                <a:hlinkClick r:id="rId14" action="ppaction://hlinkfile" tooltip="Immatrikulation"/>
              </a:rPr>
              <a:t>immatrikuliert</a:t>
            </a:r>
            <a:r>
              <a:rPr lang="de-DE" altLang="cs-CZ" dirty="0"/>
              <a:t> zu sein. Eine </a:t>
            </a:r>
            <a:r>
              <a:rPr lang="de-DE" altLang="cs-CZ" dirty="0">
                <a:hlinkClick r:id="rId15" action="ppaction://hlinkfile" tooltip="NSDAP"/>
              </a:rPr>
              <a:t>NSDAP</a:t>
            </a:r>
            <a:r>
              <a:rPr lang="de-DE" altLang="cs-CZ" dirty="0"/>
              <a:t>-Mitgliedschaft, die ihn zur Immatrikulation berechtigt hätte, lehnte Bobrowski ab. Als Angehöriger der </a:t>
            </a:r>
            <a:r>
              <a:rPr lang="de-DE" altLang="cs-CZ" dirty="0">
                <a:hlinkClick r:id="rId16" action="ppaction://hlinkfile" tooltip="Bekennende Kirche"/>
              </a:rPr>
              <a:t>Bekennenden Kirche</a:t>
            </a:r>
            <a:r>
              <a:rPr lang="de-DE" altLang="cs-CZ" dirty="0"/>
              <a:t> hatte er Kontakt zum christlichen Widerstand gegen den </a:t>
            </a:r>
            <a:r>
              <a:rPr lang="de-DE" altLang="cs-CZ" dirty="0">
                <a:hlinkClick r:id="rId17" action="ppaction://hlinkfile" tooltip="Nationalsozialismus"/>
              </a:rPr>
              <a:t>Nationalsozialismus</a:t>
            </a:r>
            <a:r>
              <a:rPr lang="de-DE" altLang="cs-CZ" dirty="0"/>
              <a:t>. Er nahm als Gefreiter in einem Nachrichtenregiment am gesamten </a:t>
            </a:r>
            <a:r>
              <a:rPr lang="de-DE" altLang="cs-CZ" dirty="0">
                <a:hlinkClick r:id="rId18" action="ppaction://hlinkfile" tooltip="Zweiter Weltkrieg"/>
              </a:rPr>
              <a:t>Zweiten Weltkrieg</a:t>
            </a:r>
            <a:r>
              <a:rPr lang="de-DE" altLang="cs-CZ" dirty="0"/>
              <a:t> teil (Polen, Frankreich und Sowjetunion). Erste Gedichte erschienen 1944 in der Zeitschrift „</a:t>
            </a:r>
            <a:r>
              <a:rPr lang="de-DE" altLang="cs-CZ" dirty="0">
                <a:hlinkClick r:id="rId19" action="ppaction://hlinkfile" tooltip="Das Innere Reich"/>
              </a:rPr>
              <a:t>Das Innere Reich</a:t>
            </a:r>
            <a:r>
              <a:rPr lang="de-DE" altLang="cs-CZ" dirty="0"/>
              <a:t>“. Von 1945 bis 1949 war Bobrowski in sowjetischer Kriegsgefangenschaft, u. a. im </a:t>
            </a:r>
            <a:r>
              <a:rPr lang="de-DE" altLang="cs-CZ" dirty="0">
                <a:hlinkClick r:id="rId20" action="ppaction://hlinkfile" tooltip="Don (Asowsches Meer)"/>
              </a:rPr>
              <a:t>Don</a:t>
            </a:r>
            <a:r>
              <a:rPr lang="de-DE" altLang="cs-CZ" dirty="0"/>
              <a:t>-Gebiet, wo er im Kohlebergbau arbeitete.</a:t>
            </a:r>
          </a:p>
          <a:p>
            <a:endParaRPr lang="cs-CZ" dirty="0"/>
          </a:p>
        </p:txBody>
      </p:sp>
    </p:spTree>
    <p:extLst>
      <p:ext uri="{BB962C8B-B14F-4D97-AF65-F5344CB8AC3E}">
        <p14:creationId xmlns:p14="http://schemas.microsoft.com/office/powerpoint/2010/main" val="32360603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1BF872-10DD-42DB-92A6-D38B5497B84C}"/>
              </a:ext>
            </a:extLst>
          </p:cNvPr>
          <p:cNvSpPr>
            <a:spLocks noGrp="1"/>
          </p:cNvSpPr>
          <p:nvPr>
            <p:ph type="title"/>
          </p:nvPr>
        </p:nvSpPr>
        <p:spPr/>
        <p:txBody>
          <a:bodyPr/>
          <a:lstStyle/>
          <a:p>
            <a:r>
              <a:rPr lang="de-DE" b="1" dirty="0"/>
              <a:t>Belletristik: Lyrik</a:t>
            </a:r>
            <a:endParaRPr lang="cs-CZ" b="1" dirty="0"/>
          </a:p>
        </p:txBody>
      </p:sp>
      <p:sp>
        <p:nvSpPr>
          <p:cNvPr id="3" name="Zástupný obsah 2">
            <a:extLst>
              <a:ext uri="{FF2B5EF4-FFF2-40B4-BE49-F238E27FC236}">
                <a16:creationId xmlns:a16="http://schemas.microsoft.com/office/drawing/2014/main" id="{232E2EF8-B402-4CB7-B41E-5E41221518D8}"/>
              </a:ext>
            </a:extLst>
          </p:cNvPr>
          <p:cNvSpPr>
            <a:spLocks noGrp="1"/>
          </p:cNvSpPr>
          <p:nvPr>
            <p:ph idx="1"/>
          </p:nvPr>
        </p:nvSpPr>
        <p:spPr/>
        <p:txBody>
          <a:bodyPr>
            <a:normAutofit fontScale="62500" lnSpcReduction="20000"/>
          </a:bodyPr>
          <a:lstStyle/>
          <a:p>
            <a:r>
              <a:rPr lang="de-DE" altLang="cs-CZ" sz="2000" dirty="0"/>
              <a:t>Erst 1961 erschien in der </a:t>
            </a:r>
            <a:r>
              <a:rPr lang="de-DE" altLang="cs-CZ" sz="2000" dirty="0">
                <a:hlinkClick r:id="rId2" action="ppaction://hlinkfile" tooltip="Deutsche Verlags-Anstalt"/>
              </a:rPr>
              <a:t>Deutschen Verlags-Anstalt Stuttgart</a:t>
            </a:r>
            <a:r>
              <a:rPr lang="de-DE" altLang="cs-CZ" sz="2000" dirty="0"/>
              <a:t> Bobrowskis erster Gedichtband </a:t>
            </a:r>
            <a:r>
              <a:rPr lang="de-DE" altLang="cs-CZ" sz="2000" i="1" dirty="0"/>
              <a:t>Sarmatische Zeit</a:t>
            </a:r>
            <a:r>
              <a:rPr lang="de-DE" altLang="cs-CZ" sz="2000" dirty="0"/>
              <a:t>, der wenig später auch in der </a:t>
            </a:r>
            <a:r>
              <a:rPr lang="de-DE" altLang="cs-CZ" sz="2000" dirty="0">
                <a:hlinkClick r:id="rId3" action="ppaction://hlinkfile" tooltip="DDR"/>
              </a:rPr>
              <a:t>DDR</a:t>
            </a:r>
            <a:r>
              <a:rPr lang="de-DE" altLang="cs-CZ" sz="2000" dirty="0"/>
              <a:t> veröffentlicht wurde. Auch Bobrowskis spätere Veröffentlichungen - sein zweiter Gedichtband </a:t>
            </a:r>
            <a:r>
              <a:rPr lang="de-DE" altLang="cs-CZ" sz="2000" i="1" dirty="0"/>
              <a:t>Schattenland Ströme</a:t>
            </a:r>
            <a:r>
              <a:rPr lang="de-DE" altLang="cs-CZ" sz="2000" dirty="0"/>
              <a:t> sowie seine Erzählungen und Romane - erschienen sowohl in Verlagen der </a:t>
            </a:r>
            <a:r>
              <a:rPr lang="de-DE" altLang="cs-CZ" sz="2000" dirty="0">
                <a:hlinkClick r:id="rId4" action="ppaction://hlinkfile" tooltip="Bundesrepublik Deutschland"/>
              </a:rPr>
              <a:t>Bundesrepublik Deutschland</a:t>
            </a:r>
            <a:r>
              <a:rPr lang="de-DE" altLang="cs-CZ" sz="2000" dirty="0"/>
              <a:t> als auch in der DDR. Bobrowski verstand sich stets als deutscher Dichter, der eine Trennung in ost- und westdeutsche Literatur ablehnte: </a:t>
            </a:r>
            <a:r>
              <a:rPr lang="de-DE" altLang="cs-CZ" sz="2000" i="1" dirty="0"/>
              <a:t>„Ich bin, meiner Überzeugung nach, ein deutscher Schriftsteller. So wie einige meiner Freunde in Westdeutschland, Westberlin oder Frankreich deutsche Schriftsteller sind.“</a:t>
            </a:r>
            <a:r>
              <a:rPr lang="de-DE" altLang="cs-CZ" sz="2000" baseline="30000" dirty="0">
                <a:hlinkClick r:id="rId5" action="ppaction://hlinkfile"/>
              </a:rPr>
              <a:t>[1]</a:t>
            </a:r>
            <a:endParaRPr lang="de-DE" altLang="cs-CZ" sz="2000" dirty="0"/>
          </a:p>
          <a:p>
            <a:r>
              <a:rPr lang="de-DE" altLang="cs-CZ" sz="2000" dirty="0"/>
              <a:t>Im Oktober 1962 erhielt Bobrowski den Preis der </a:t>
            </a:r>
            <a:r>
              <a:rPr lang="de-DE" altLang="cs-CZ" sz="2000" dirty="0">
                <a:hlinkClick r:id="rId6" action="ppaction://hlinkfile" tooltip="Gruppe 47"/>
              </a:rPr>
              <a:t>Gruppe 47</a:t>
            </a:r>
            <a:r>
              <a:rPr lang="de-DE" altLang="cs-CZ" sz="2000" dirty="0"/>
              <a:t>, wodurch er in ganz Deutschland und auch international bekannt wurde. Zu den Folgen seiner zunehmenden Bekanntheit und der Tatsache, dass Bobrowski sich in beiden deutschen Staaten und Literaturen vorbehaltlos bewegte, gehörte auch, dass er in den letzten Jahren seines Lebens von der </a:t>
            </a:r>
            <a:r>
              <a:rPr lang="de-DE" altLang="cs-CZ" sz="2000" dirty="0">
                <a:hlinkClick r:id="rId7" action="ppaction://hlinkfile" tooltip="Ministerium für Staatssicherheit"/>
              </a:rPr>
              <a:t>Staatssicherheit</a:t>
            </a:r>
            <a:r>
              <a:rPr lang="de-DE" altLang="cs-CZ" sz="2000" dirty="0"/>
              <a:t> observiert wurde. 1963 wurde Bobrowski Mitglied im </a:t>
            </a:r>
            <a:r>
              <a:rPr lang="de-DE" altLang="cs-CZ" sz="2000" dirty="0">
                <a:hlinkClick r:id="rId8" action="ppaction://hlinkfile" tooltip="Deutscher Schriftstellerverband"/>
              </a:rPr>
              <a:t>Deutschen Schriftstellerverband</a:t>
            </a:r>
            <a:r>
              <a:rPr lang="de-DE" altLang="cs-CZ" sz="2000" dirty="0"/>
              <a:t> der DDR, was er bis dahin immer vermieden hatte.</a:t>
            </a:r>
          </a:p>
          <a:p>
            <a:r>
              <a:rPr lang="de-DE" altLang="cs-CZ" sz="2000" dirty="0"/>
              <a:t>Am 2. September 1965 starb Bobrowski an den Folgen eines </a:t>
            </a:r>
            <a:r>
              <a:rPr lang="de-DE" altLang="cs-CZ" sz="2000" dirty="0">
                <a:hlinkClick r:id="rId9" action="ppaction://hlinkfile" tooltip="Appendizitis"/>
              </a:rPr>
              <a:t>Blinddarmdurchbruchs</a:t>
            </a:r>
            <a:r>
              <a:rPr lang="de-DE" altLang="cs-CZ" sz="2000" dirty="0"/>
              <a:t> und wurde auf dem Christophorus-Friedhof in </a:t>
            </a:r>
            <a:r>
              <a:rPr lang="de-DE" altLang="cs-CZ" sz="2000" dirty="0">
                <a:hlinkClick r:id="rId10" action="ppaction://hlinkfile" tooltip="Berlin-Friedrichshagen"/>
              </a:rPr>
              <a:t>Berlin-Friedrichshagen</a:t>
            </a:r>
            <a:r>
              <a:rPr lang="de-DE" altLang="cs-CZ" sz="2000" dirty="0"/>
              <a:t> beigesetzt. Die Grabstätte im Feld E gestaltete der Künstler </a:t>
            </a:r>
            <a:r>
              <a:rPr lang="de-DE" altLang="cs-CZ" sz="2000" dirty="0">
                <a:hlinkClick r:id="rId11" action="ppaction://hlinkfile" tooltip="Wieland Förster"/>
              </a:rPr>
              <a:t>Wieland Förster</a:t>
            </a:r>
            <a:r>
              <a:rPr lang="de-DE" altLang="cs-CZ" sz="2000" dirty="0"/>
              <a:t>. Sie ist heute ein </a:t>
            </a:r>
            <a:r>
              <a:rPr lang="de-DE" altLang="cs-CZ" sz="2000" dirty="0">
                <a:hlinkClick r:id="rId12" action="ppaction://hlinkfile" tooltip="Ehrengrab"/>
              </a:rPr>
              <a:t>Ehrengrab</a:t>
            </a:r>
            <a:r>
              <a:rPr lang="de-DE" altLang="cs-CZ" sz="2000" dirty="0"/>
              <a:t> des </a:t>
            </a:r>
            <a:r>
              <a:rPr lang="de-DE" altLang="cs-CZ" sz="2000" dirty="0">
                <a:hlinkClick r:id="rId13" action="ppaction://hlinkfile" tooltip="Land Berlin"/>
              </a:rPr>
              <a:t>Landes Berlin</a:t>
            </a:r>
            <a:r>
              <a:rPr lang="de-DE" altLang="cs-CZ" sz="2000" dirty="0"/>
              <a:t>. Bobrowskis literarischer Nachlass befindet sich im </a:t>
            </a:r>
            <a:r>
              <a:rPr lang="de-DE" altLang="cs-CZ" sz="2000" dirty="0">
                <a:hlinkClick r:id="rId14" action="ppaction://hlinkfile" tooltip="Deutsches Literaturarchiv Marbach"/>
              </a:rPr>
              <a:t>Deutschen Literaturarchiv Marbach</a:t>
            </a:r>
            <a:r>
              <a:rPr lang="de-DE" altLang="cs-CZ" sz="2000" dirty="0"/>
              <a:t>.</a:t>
            </a:r>
          </a:p>
          <a:p>
            <a:r>
              <a:rPr lang="de-DE" altLang="cs-CZ" sz="2000" dirty="0"/>
              <a:t>In Bobrowskis Werke floss die Bekanntschaft mit der osteuropäischen Landschaft, mit deutschen, baltischen und slawischen Kulturen sowie ihrer Sprachen und Mythen ein. Er bezeichnete an verschiedenen Stellen die Geschichte von Deutschen und osteuropäischen Völkern als sein „Generalthema</a:t>
            </a:r>
            <a:r>
              <a:rPr lang="cs-CZ" altLang="cs-CZ" sz="2000" dirty="0"/>
              <a:t>.</a:t>
            </a:r>
            <a:endParaRPr lang="cs-CZ" altLang="cs-CZ" dirty="0"/>
          </a:p>
          <a:p>
            <a:endParaRPr lang="cs-CZ" dirty="0"/>
          </a:p>
        </p:txBody>
      </p:sp>
    </p:spTree>
    <p:extLst>
      <p:ext uri="{BB962C8B-B14F-4D97-AF65-F5344CB8AC3E}">
        <p14:creationId xmlns:p14="http://schemas.microsoft.com/office/powerpoint/2010/main" val="15310475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2F8C43-1725-4086-9B26-04DBB5F2B767}"/>
              </a:ext>
            </a:extLst>
          </p:cNvPr>
          <p:cNvSpPr>
            <a:spLocks noGrp="1"/>
          </p:cNvSpPr>
          <p:nvPr>
            <p:ph type="title"/>
          </p:nvPr>
        </p:nvSpPr>
        <p:spPr/>
        <p:txBody>
          <a:bodyPr/>
          <a:lstStyle/>
          <a:p>
            <a:r>
              <a:rPr lang="cs-CZ" b="1" i="1" dirty="0"/>
              <a:t>Johannes </a:t>
            </a:r>
            <a:r>
              <a:rPr lang="cs-CZ" b="1" i="1" dirty="0" err="1"/>
              <a:t>Bobrowski</a:t>
            </a:r>
            <a:r>
              <a:rPr lang="cs-CZ" b="1" i="1" dirty="0"/>
              <a:t>: </a:t>
            </a:r>
            <a:r>
              <a:rPr lang="cs-CZ" b="1" i="1" dirty="0" err="1"/>
              <a:t>Sprache</a:t>
            </a:r>
            <a:br>
              <a:rPr lang="de-DE" b="1" i="1" dirty="0"/>
            </a:br>
            <a:r>
              <a:rPr lang="cs-CZ" sz="2400" b="1" dirty="0"/>
              <a:t>Analyse </a:t>
            </a:r>
            <a:r>
              <a:rPr lang="cs-CZ" sz="2400" b="1" dirty="0" err="1"/>
              <a:t>eines</a:t>
            </a:r>
            <a:r>
              <a:rPr lang="cs-CZ" sz="2400" b="1" dirty="0"/>
              <a:t> </a:t>
            </a:r>
            <a:r>
              <a:rPr lang="cs-CZ" sz="2400" b="1" dirty="0" err="1"/>
              <a:t>Gedichts</a:t>
            </a:r>
            <a:r>
              <a:rPr lang="cs-CZ" sz="2400" b="1" dirty="0"/>
              <a:t> </a:t>
            </a:r>
            <a:r>
              <a:rPr lang="cs-CZ" sz="2400" b="1" dirty="0" err="1"/>
              <a:t>aus</a:t>
            </a:r>
            <a:r>
              <a:rPr lang="cs-CZ" sz="2400" b="1" dirty="0"/>
              <a:t> </a:t>
            </a:r>
            <a:r>
              <a:rPr lang="cs-CZ" sz="2400" b="1" dirty="0" err="1"/>
              <a:t>linguostilistischer</a:t>
            </a:r>
            <a:r>
              <a:rPr lang="cs-CZ" sz="2400" b="1" dirty="0"/>
              <a:t> </a:t>
            </a:r>
            <a:r>
              <a:rPr lang="cs-CZ" sz="2400" b="1" dirty="0" err="1"/>
              <a:t>Sicht</a:t>
            </a:r>
            <a:br>
              <a:rPr lang="cs-CZ" b="1" dirty="0"/>
            </a:br>
            <a:endParaRPr lang="cs-CZ" dirty="0"/>
          </a:p>
        </p:txBody>
      </p:sp>
      <p:sp>
        <p:nvSpPr>
          <p:cNvPr id="3" name="Zástupný obsah 2">
            <a:extLst>
              <a:ext uri="{FF2B5EF4-FFF2-40B4-BE49-F238E27FC236}">
                <a16:creationId xmlns:a16="http://schemas.microsoft.com/office/drawing/2014/main" id="{8BF78A46-23E0-458E-8986-EF031BB5D3E1}"/>
              </a:ext>
            </a:extLst>
          </p:cNvPr>
          <p:cNvSpPr>
            <a:spLocks noGrp="1"/>
          </p:cNvSpPr>
          <p:nvPr>
            <p:ph idx="1"/>
          </p:nvPr>
        </p:nvSpPr>
        <p:spPr/>
        <p:txBody>
          <a:bodyPr>
            <a:normAutofit fontScale="40000" lnSpcReduction="20000"/>
          </a:bodyPr>
          <a:lstStyle/>
          <a:p>
            <a:pPr eaLnBrk="1" fontAlgn="auto" hangingPunct="1">
              <a:spcAft>
                <a:spcPts val="0"/>
              </a:spcAft>
              <a:defRPr/>
            </a:pPr>
            <a:r>
              <a:rPr lang="cs-CZ" b="1" i="1" dirty="0"/>
              <a:t>Der </a:t>
            </a:r>
            <a:r>
              <a:rPr lang="cs-CZ" b="1" i="1" dirty="0" err="1"/>
              <a:t>Baum</a:t>
            </a:r>
            <a:endParaRPr lang="cs-CZ" b="1" dirty="0"/>
          </a:p>
          <a:p>
            <a:pPr eaLnBrk="1" fontAlgn="auto" hangingPunct="1">
              <a:spcAft>
                <a:spcPts val="0"/>
              </a:spcAft>
              <a:defRPr/>
            </a:pPr>
            <a:r>
              <a:rPr lang="cs-CZ" b="1" i="1" dirty="0" err="1"/>
              <a:t>größer</a:t>
            </a:r>
            <a:r>
              <a:rPr lang="cs-CZ" b="1" i="1" dirty="0"/>
              <a:t> </a:t>
            </a:r>
            <a:r>
              <a:rPr lang="cs-CZ" b="1" i="1" dirty="0" err="1"/>
              <a:t>als</a:t>
            </a:r>
            <a:r>
              <a:rPr lang="cs-CZ" b="1" i="1" dirty="0"/>
              <a:t> </a:t>
            </a:r>
            <a:r>
              <a:rPr lang="cs-CZ" b="1" i="1" dirty="0" err="1"/>
              <a:t>die</a:t>
            </a:r>
            <a:r>
              <a:rPr lang="cs-CZ" b="1" i="1" dirty="0"/>
              <a:t> </a:t>
            </a:r>
            <a:r>
              <a:rPr lang="cs-CZ" b="1" i="1" dirty="0" err="1"/>
              <a:t>Nacht</a:t>
            </a:r>
            <a:endParaRPr lang="cs-CZ" b="1" dirty="0"/>
          </a:p>
          <a:p>
            <a:pPr eaLnBrk="1" fontAlgn="auto" hangingPunct="1">
              <a:spcAft>
                <a:spcPts val="0"/>
              </a:spcAft>
              <a:defRPr/>
            </a:pPr>
            <a:r>
              <a:rPr lang="cs-CZ" b="1" i="1" dirty="0" err="1"/>
              <a:t>mit</a:t>
            </a:r>
            <a:r>
              <a:rPr lang="cs-CZ" b="1" i="1" dirty="0"/>
              <a:t> dem </a:t>
            </a:r>
            <a:r>
              <a:rPr lang="cs-CZ" b="1" i="1" dirty="0" err="1"/>
              <a:t>Atem</a:t>
            </a:r>
            <a:r>
              <a:rPr lang="cs-CZ" b="1" i="1" dirty="0"/>
              <a:t> der </a:t>
            </a:r>
            <a:r>
              <a:rPr lang="cs-CZ" b="1" i="1" dirty="0" err="1"/>
              <a:t>Talseen</a:t>
            </a:r>
            <a:endParaRPr lang="cs-CZ" b="1" dirty="0"/>
          </a:p>
          <a:p>
            <a:pPr eaLnBrk="1" fontAlgn="auto" hangingPunct="1">
              <a:spcAft>
                <a:spcPts val="0"/>
              </a:spcAft>
              <a:defRPr/>
            </a:pPr>
            <a:r>
              <a:rPr lang="cs-CZ" b="1" i="1" dirty="0" err="1"/>
              <a:t>mit</a:t>
            </a:r>
            <a:r>
              <a:rPr lang="cs-CZ" b="1" i="1" dirty="0"/>
              <a:t> dem </a:t>
            </a:r>
            <a:r>
              <a:rPr lang="cs-CZ" b="1" i="1" dirty="0" err="1"/>
              <a:t>Geflüster</a:t>
            </a:r>
            <a:r>
              <a:rPr lang="cs-CZ" b="1" i="1" dirty="0"/>
              <a:t> </a:t>
            </a:r>
            <a:r>
              <a:rPr lang="cs-CZ" b="1" i="1" dirty="0" err="1"/>
              <a:t>über</a:t>
            </a:r>
            <a:endParaRPr lang="cs-CZ" b="1" dirty="0"/>
          </a:p>
          <a:p>
            <a:pPr eaLnBrk="1" fontAlgn="auto" hangingPunct="1">
              <a:spcAft>
                <a:spcPts val="0"/>
              </a:spcAft>
              <a:defRPr/>
            </a:pPr>
            <a:r>
              <a:rPr lang="cs-CZ" b="1" i="1" dirty="0" err="1"/>
              <a:t>die</a:t>
            </a:r>
            <a:r>
              <a:rPr lang="cs-CZ" b="1" i="1" dirty="0"/>
              <a:t> </a:t>
            </a:r>
            <a:r>
              <a:rPr lang="cs-CZ" b="1" i="1" dirty="0" err="1"/>
              <a:t>Stille</a:t>
            </a:r>
            <a:endParaRPr lang="cs-CZ" b="1" dirty="0"/>
          </a:p>
          <a:p>
            <a:pPr eaLnBrk="1" fontAlgn="auto" hangingPunct="1">
              <a:spcAft>
                <a:spcPts val="0"/>
              </a:spcAft>
              <a:defRPr/>
            </a:pPr>
            <a:r>
              <a:rPr lang="cs-CZ" b="1" i="1" dirty="0"/>
              <a:t> </a:t>
            </a:r>
            <a:endParaRPr lang="cs-CZ" b="1" dirty="0"/>
          </a:p>
          <a:p>
            <a:pPr eaLnBrk="1" fontAlgn="auto" hangingPunct="1">
              <a:spcAft>
                <a:spcPts val="0"/>
              </a:spcAft>
              <a:defRPr/>
            </a:pPr>
            <a:r>
              <a:rPr lang="cs-CZ" b="1" i="1" dirty="0"/>
              <a:t>Die Steine</a:t>
            </a:r>
            <a:endParaRPr lang="cs-CZ" b="1" dirty="0"/>
          </a:p>
          <a:p>
            <a:pPr eaLnBrk="1" fontAlgn="auto" hangingPunct="1">
              <a:spcAft>
                <a:spcPts val="0"/>
              </a:spcAft>
              <a:defRPr/>
            </a:pPr>
            <a:r>
              <a:rPr lang="cs-CZ" b="1" i="1" dirty="0" err="1"/>
              <a:t>unter</a:t>
            </a:r>
            <a:r>
              <a:rPr lang="cs-CZ" b="1" i="1" dirty="0"/>
              <a:t> dem </a:t>
            </a:r>
            <a:r>
              <a:rPr lang="cs-CZ" b="1" i="1" dirty="0" err="1"/>
              <a:t>Fuß</a:t>
            </a:r>
            <a:endParaRPr lang="cs-CZ" b="1" dirty="0"/>
          </a:p>
          <a:p>
            <a:pPr eaLnBrk="1" fontAlgn="auto" hangingPunct="1">
              <a:spcAft>
                <a:spcPts val="0"/>
              </a:spcAft>
              <a:defRPr/>
            </a:pPr>
            <a:r>
              <a:rPr lang="cs-CZ" b="1" i="1" dirty="0" err="1"/>
              <a:t>die</a:t>
            </a:r>
            <a:r>
              <a:rPr lang="cs-CZ" b="1" i="1" dirty="0"/>
              <a:t> </a:t>
            </a:r>
            <a:r>
              <a:rPr lang="cs-CZ" b="1" i="1" dirty="0" err="1"/>
              <a:t>leuchtenden</a:t>
            </a:r>
            <a:r>
              <a:rPr lang="cs-CZ" b="1" i="1" dirty="0"/>
              <a:t> </a:t>
            </a:r>
            <a:r>
              <a:rPr lang="cs-CZ" b="1" i="1" dirty="0" err="1"/>
              <a:t>Adern</a:t>
            </a:r>
            <a:endParaRPr lang="cs-CZ" b="1" dirty="0"/>
          </a:p>
          <a:p>
            <a:pPr eaLnBrk="1" fontAlgn="auto" hangingPunct="1">
              <a:spcAft>
                <a:spcPts val="0"/>
              </a:spcAft>
              <a:defRPr/>
            </a:pPr>
            <a:r>
              <a:rPr lang="cs-CZ" b="1" i="1" dirty="0" err="1"/>
              <a:t>lange</a:t>
            </a:r>
            <a:r>
              <a:rPr lang="cs-CZ" b="1" i="1" dirty="0"/>
              <a:t> </a:t>
            </a:r>
            <a:r>
              <a:rPr lang="cs-CZ" b="1" i="1" dirty="0" err="1"/>
              <a:t>im</a:t>
            </a:r>
            <a:r>
              <a:rPr lang="cs-CZ" b="1" i="1" dirty="0"/>
              <a:t> </a:t>
            </a:r>
            <a:r>
              <a:rPr lang="cs-CZ" b="1" i="1" dirty="0" err="1"/>
              <a:t>Staub</a:t>
            </a:r>
            <a:endParaRPr lang="cs-CZ" b="1" dirty="0"/>
          </a:p>
          <a:p>
            <a:pPr eaLnBrk="1" fontAlgn="auto" hangingPunct="1">
              <a:spcAft>
                <a:spcPts val="0"/>
              </a:spcAft>
              <a:defRPr/>
            </a:pPr>
            <a:r>
              <a:rPr lang="cs-CZ" b="1" i="1" dirty="0" err="1"/>
              <a:t>für</a:t>
            </a:r>
            <a:r>
              <a:rPr lang="cs-CZ" b="1" i="1" dirty="0"/>
              <a:t> </a:t>
            </a:r>
            <a:r>
              <a:rPr lang="cs-CZ" b="1" i="1" dirty="0" err="1"/>
              <a:t>ewig</a:t>
            </a:r>
            <a:endParaRPr lang="cs-CZ" b="1" dirty="0"/>
          </a:p>
          <a:p>
            <a:pPr eaLnBrk="1" fontAlgn="auto" hangingPunct="1">
              <a:spcAft>
                <a:spcPts val="0"/>
              </a:spcAft>
              <a:defRPr/>
            </a:pPr>
            <a:r>
              <a:rPr lang="cs-CZ" b="1" i="1" dirty="0"/>
              <a:t> </a:t>
            </a:r>
            <a:endParaRPr lang="cs-CZ" b="1" dirty="0"/>
          </a:p>
          <a:p>
            <a:pPr eaLnBrk="1" fontAlgn="auto" hangingPunct="1">
              <a:spcAft>
                <a:spcPts val="0"/>
              </a:spcAft>
              <a:defRPr/>
            </a:pPr>
            <a:r>
              <a:rPr lang="cs-CZ" b="1" i="1" dirty="0" err="1"/>
              <a:t>Sprache</a:t>
            </a:r>
            <a:endParaRPr lang="cs-CZ" b="1" dirty="0"/>
          </a:p>
          <a:p>
            <a:pPr eaLnBrk="1" fontAlgn="auto" hangingPunct="1">
              <a:spcAft>
                <a:spcPts val="0"/>
              </a:spcAft>
              <a:defRPr/>
            </a:pPr>
            <a:r>
              <a:rPr lang="cs-CZ" b="1" i="1" dirty="0" err="1"/>
              <a:t>abgehetzt</a:t>
            </a:r>
            <a:endParaRPr lang="cs-CZ" b="1" dirty="0"/>
          </a:p>
          <a:p>
            <a:pPr eaLnBrk="1" fontAlgn="auto" hangingPunct="1">
              <a:spcAft>
                <a:spcPts val="0"/>
              </a:spcAft>
              <a:defRPr/>
            </a:pPr>
            <a:r>
              <a:rPr lang="cs-CZ" b="1" i="1" dirty="0" err="1"/>
              <a:t>mit</a:t>
            </a:r>
            <a:r>
              <a:rPr lang="cs-CZ" b="1" i="1" dirty="0"/>
              <a:t> dem </a:t>
            </a:r>
            <a:r>
              <a:rPr lang="cs-CZ" b="1" i="1" dirty="0" err="1"/>
              <a:t>müden</a:t>
            </a:r>
            <a:r>
              <a:rPr lang="cs-CZ" b="1" i="1" dirty="0"/>
              <a:t> </a:t>
            </a:r>
            <a:r>
              <a:rPr lang="cs-CZ" b="1" i="1" dirty="0" err="1"/>
              <a:t>Mund</a:t>
            </a:r>
            <a:endParaRPr lang="cs-CZ" b="1" dirty="0"/>
          </a:p>
          <a:p>
            <a:pPr eaLnBrk="1" fontAlgn="auto" hangingPunct="1">
              <a:spcAft>
                <a:spcPts val="0"/>
              </a:spcAft>
              <a:defRPr/>
            </a:pPr>
            <a:r>
              <a:rPr lang="cs-CZ" b="1" i="1" dirty="0" err="1"/>
              <a:t>auf</a:t>
            </a:r>
            <a:r>
              <a:rPr lang="cs-CZ" b="1" i="1" dirty="0"/>
              <a:t> dem </a:t>
            </a:r>
            <a:r>
              <a:rPr lang="cs-CZ" b="1" i="1" dirty="0" err="1"/>
              <a:t>endlosen</a:t>
            </a:r>
            <a:r>
              <a:rPr lang="cs-CZ" b="1" i="1" dirty="0"/>
              <a:t> </a:t>
            </a:r>
            <a:r>
              <a:rPr lang="cs-CZ" b="1" i="1" dirty="0" err="1"/>
              <a:t>Weg</a:t>
            </a:r>
            <a:endParaRPr lang="cs-CZ" b="1" dirty="0"/>
          </a:p>
          <a:p>
            <a:pPr eaLnBrk="1" fontAlgn="auto" hangingPunct="1">
              <a:spcAft>
                <a:spcPts val="0"/>
              </a:spcAft>
              <a:defRPr/>
            </a:pPr>
            <a:r>
              <a:rPr lang="cs-CZ" b="1" i="1" dirty="0" err="1"/>
              <a:t>zum</a:t>
            </a:r>
            <a:r>
              <a:rPr lang="cs-CZ" b="1" i="1" dirty="0"/>
              <a:t> </a:t>
            </a:r>
            <a:r>
              <a:rPr lang="cs-CZ" b="1" i="1" dirty="0" err="1"/>
              <a:t>Hause</a:t>
            </a:r>
            <a:r>
              <a:rPr lang="cs-CZ" b="1" i="1" dirty="0"/>
              <a:t> des </a:t>
            </a:r>
            <a:r>
              <a:rPr lang="cs-CZ" b="1" i="1" dirty="0" err="1"/>
              <a:t>Nachbarn</a:t>
            </a:r>
            <a:endParaRPr lang="cs-CZ" b="1" dirty="0"/>
          </a:p>
          <a:p>
            <a:endParaRPr lang="cs-CZ" dirty="0"/>
          </a:p>
        </p:txBody>
      </p:sp>
    </p:spTree>
    <p:extLst>
      <p:ext uri="{BB962C8B-B14F-4D97-AF65-F5344CB8AC3E}">
        <p14:creationId xmlns:p14="http://schemas.microsoft.com/office/powerpoint/2010/main" val="20190219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A679F0-CFB8-4588-92B6-1F61E1008C76}"/>
              </a:ext>
            </a:extLst>
          </p:cNvPr>
          <p:cNvSpPr>
            <a:spLocks noGrp="1"/>
          </p:cNvSpPr>
          <p:nvPr>
            <p:ph type="title"/>
          </p:nvPr>
        </p:nvSpPr>
        <p:spPr/>
        <p:txBody>
          <a:bodyPr/>
          <a:lstStyle/>
          <a:p>
            <a:r>
              <a:rPr lang="cs-CZ" b="1" i="1" dirty="0"/>
              <a:t>Johannes </a:t>
            </a:r>
            <a:r>
              <a:rPr lang="cs-CZ" b="1" i="1" dirty="0" err="1"/>
              <a:t>Bobrowski</a:t>
            </a:r>
            <a:r>
              <a:rPr lang="cs-CZ" b="1" i="1" dirty="0"/>
              <a:t>: </a:t>
            </a:r>
            <a:r>
              <a:rPr lang="cs-CZ" b="1" i="1" dirty="0" err="1"/>
              <a:t>Sprache</a:t>
            </a:r>
            <a:br>
              <a:rPr lang="de-DE" b="1" i="1" dirty="0"/>
            </a:br>
            <a:r>
              <a:rPr lang="cs-CZ" sz="2000" b="1" dirty="0"/>
              <a:t>Analyse </a:t>
            </a:r>
            <a:r>
              <a:rPr lang="cs-CZ" sz="2000" b="1" dirty="0" err="1"/>
              <a:t>eines</a:t>
            </a:r>
            <a:r>
              <a:rPr lang="cs-CZ" sz="2000" b="1" dirty="0"/>
              <a:t> </a:t>
            </a:r>
            <a:r>
              <a:rPr lang="cs-CZ" sz="2000" b="1" dirty="0" err="1"/>
              <a:t>Gedichts</a:t>
            </a:r>
            <a:r>
              <a:rPr lang="cs-CZ" sz="2000" b="1" dirty="0"/>
              <a:t> </a:t>
            </a:r>
            <a:r>
              <a:rPr lang="cs-CZ" sz="2000" b="1" dirty="0" err="1"/>
              <a:t>aus</a:t>
            </a:r>
            <a:r>
              <a:rPr lang="cs-CZ" sz="2000" b="1" dirty="0"/>
              <a:t> </a:t>
            </a:r>
            <a:r>
              <a:rPr lang="cs-CZ" sz="2000" b="1" dirty="0" err="1"/>
              <a:t>linguostilistischer</a:t>
            </a:r>
            <a:r>
              <a:rPr lang="cs-CZ" sz="2000" b="1" dirty="0"/>
              <a:t> </a:t>
            </a:r>
            <a:r>
              <a:rPr lang="cs-CZ" sz="2000" b="1" dirty="0" err="1"/>
              <a:t>Sicht</a:t>
            </a:r>
            <a:endParaRPr lang="cs-CZ" sz="2000" dirty="0"/>
          </a:p>
        </p:txBody>
      </p:sp>
      <p:sp>
        <p:nvSpPr>
          <p:cNvPr id="3" name="Zástupný obsah 2">
            <a:extLst>
              <a:ext uri="{FF2B5EF4-FFF2-40B4-BE49-F238E27FC236}">
                <a16:creationId xmlns:a16="http://schemas.microsoft.com/office/drawing/2014/main" id="{201C0EAA-E860-44AD-9512-BCAAE04EC15C}"/>
              </a:ext>
            </a:extLst>
          </p:cNvPr>
          <p:cNvSpPr>
            <a:spLocks noGrp="1"/>
          </p:cNvSpPr>
          <p:nvPr>
            <p:ph idx="1"/>
          </p:nvPr>
        </p:nvSpPr>
        <p:spPr>
          <a:xfrm>
            <a:off x="1104293" y="2092675"/>
            <a:ext cx="8946541" cy="4195481"/>
          </a:xfrm>
        </p:spPr>
        <p:txBody>
          <a:bodyPr>
            <a:normAutofit fontScale="25000" lnSpcReduction="20000"/>
          </a:bodyPr>
          <a:lstStyle/>
          <a:p>
            <a:pPr eaLnBrk="1" fontAlgn="auto" hangingPunct="1">
              <a:spcAft>
                <a:spcPts val="0"/>
              </a:spcAft>
              <a:defRPr/>
            </a:pPr>
            <a:r>
              <a:rPr lang="cs-CZ" sz="8000" b="1" dirty="0" err="1"/>
              <a:t>architektonische</a:t>
            </a:r>
            <a:r>
              <a:rPr lang="cs-CZ" sz="8000" b="1" dirty="0"/>
              <a:t> </a:t>
            </a:r>
            <a:r>
              <a:rPr lang="cs-CZ" sz="8000" b="1" dirty="0" err="1"/>
              <a:t>und</a:t>
            </a:r>
            <a:r>
              <a:rPr lang="cs-CZ" sz="8000" b="1" dirty="0"/>
              <a:t> </a:t>
            </a:r>
            <a:r>
              <a:rPr lang="cs-CZ" sz="8000" b="1" dirty="0" err="1"/>
              <a:t>rhythmisch-intonatorische</a:t>
            </a:r>
            <a:r>
              <a:rPr lang="cs-CZ" sz="8000" b="1" dirty="0"/>
              <a:t> </a:t>
            </a:r>
            <a:r>
              <a:rPr lang="cs-CZ" sz="8000" b="1" dirty="0" err="1"/>
              <a:t>Gliederung</a:t>
            </a:r>
            <a:r>
              <a:rPr lang="cs-CZ" sz="8000" b="1" dirty="0"/>
              <a:t>: </a:t>
            </a:r>
            <a:r>
              <a:rPr lang="cs-CZ" sz="8000" b="1" dirty="0" err="1"/>
              <a:t>drei</a:t>
            </a:r>
            <a:r>
              <a:rPr lang="cs-CZ" sz="8000" b="1" dirty="0"/>
              <a:t> </a:t>
            </a:r>
            <a:r>
              <a:rPr lang="cs-CZ" sz="8000" b="1" dirty="0" err="1"/>
              <a:t>Strophen</a:t>
            </a:r>
            <a:r>
              <a:rPr lang="cs-CZ" sz="8000" b="1" dirty="0"/>
              <a:t>, </a:t>
            </a:r>
            <a:r>
              <a:rPr lang="cs-CZ" sz="8000" b="1" dirty="0" err="1"/>
              <a:t>keine</a:t>
            </a:r>
            <a:r>
              <a:rPr lang="cs-CZ" sz="8000" b="1" dirty="0"/>
              <a:t> </a:t>
            </a:r>
            <a:r>
              <a:rPr lang="cs-CZ" sz="8000" b="1" dirty="0" err="1"/>
              <a:t>Interpunktion</a:t>
            </a:r>
            <a:r>
              <a:rPr lang="cs-CZ" sz="8000" b="1" dirty="0"/>
              <a:t>, </a:t>
            </a:r>
            <a:r>
              <a:rPr lang="cs-CZ" sz="8000" b="1" dirty="0" err="1"/>
              <a:t>nominal</a:t>
            </a:r>
            <a:r>
              <a:rPr lang="cs-CZ" sz="8000" b="1" dirty="0"/>
              <a:t>, </a:t>
            </a:r>
            <a:r>
              <a:rPr lang="cs-CZ" sz="8000" b="1" dirty="0" err="1"/>
              <a:t>elliptisch</a:t>
            </a:r>
            <a:r>
              <a:rPr lang="cs-CZ" sz="8000" b="1" dirty="0"/>
              <a:t> </a:t>
            </a:r>
          </a:p>
          <a:p>
            <a:pPr eaLnBrk="1" fontAlgn="auto" hangingPunct="1">
              <a:spcAft>
                <a:spcPts val="0"/>
              </a:spcAft>
              <a:defRPr/>
            </a:pPr>
            <a:r>
              <a:rPr lang="cs-CZ" sz="8000" b="1" dirty="0" err="1"/>
              <a:t>ästhetische</a:t>
            </a:r>
            <a:r>
              <a:rPr lang="cs-CZ" sz="8000" b="1" dirty="0"/>
              <a:t> </a:t>
            </a:r>
            <a:r>
              <a:rPr lang="cs-CZ" sz="8000" b="1" dirty="0" err="1"/>
              <a:t>und</a:t>
            </a:r>
            <a:r>
              <a:rPr lang="cs-CZ" sz="8000" b="1" dirty="0"/>
              <a:t> </a:t>
            </a:r>
            <a:r>
              <a:rPr lang="cs-CZ" sz="8000" b="1" dirty="0" err="1"/>
              <a:t>gesellschaftliche</a:t>
            </a:r>
            <a:r>
              <a:rPr lang="cs-CZ" sz="8000" b="1" dirty="0"/>
              <a:t> </a:t>
            </a:r>
            <a:r>
              <a:rPr lang="cs-CZ" sz="8000" b="1" dirty="0" err="1"/>
              <a:t>Position</a:t>
            </a:r>
            <a:r>
              <a:rPr lang="cs-CZ" sz="8000" b="1" dirty="0"/>
              <a:t> von J.B.: Religion</a:t>
            </a:r>
          </a:p>
          <a:p>
            <a:pPr eaLnBrk="1" fontAlgn="auto" hangingPunct="1">
              <a:spcAft>
                <a:spcPts val="0"/>
              </a:spcAft>
              <a:defRPr/>
            </a:pPr>
            <a:r>
              <a:rPr lang="cs-CZ" sz="8000" b="1" dirty="0"/>
              <a:t>Motive (Symbole): </a:t>
            </a:r>
            <a:r>
              <a:rPr lang="cs-CZ" sz="8000" b="1" i="1" dirty="0" err="1"/>
              <a:t>Baum</a:t>
            </a:r>
            <a:r>
              <a:rPr lang="cs-CZ" sz="8000" b="1" i="1" dirty="0"/>
              <a:t>, Stein- </a:t>
            </a:r>
            <a:r>
              <a:rPr lang="cs-CZ" sz="8000" b="1" i="1" dirty="0" err="1"/>
              <a:t>unbelebt</a:t>
            </a:r>
            <a:r>
              <a:rPr lang="cs-CZ" sz="8000" b="1" i="1" dirty="0"/>
              <a:t> - </a:t>
            </a:r>
            <a:r>
              <a:rPr lang="cs-CZ" sz="8000" b="1" i="1" dirty="0" err="1"/>
              <a:t>Atem</a:t>
            </a:r>
            <a:r>
              <a:rPr lang="cs-CZ" sz="8000" b="1" i="1" dirty="0"/>
              <a:t> – </a:t>
            </a:r>
            <a:r>
              <a:rPr lang="cs-CZ" sz="8000" b="1" i="1" dirty="0" err="1"/>
              <a:t>Sprache</a:t>
            </a:r>
            <a:r>
              <a:rPr lang="cs-CZ" sz="8000" b="1" i="1" dirty="0"/>
              <a:t>- </a:t>
            </a:r>
            <a:r>
              <a:rPr lang="cs-CZ" sz="8000" b="1" i="1" dirty="0" err="1"/>
              <a:t>belebt</a:t>
            </a:r>
            <a:endParaRPr lang="cs-CZ" sz="8000" b="1" dirty="0"/>
          </a:p>
          <a:p>
            <a:pPr eaLnBrk="1" fontAlgn="auto" hangingPunct="1">
              <a:spcAft>
                <a:spcPts val="0"/>
              </a:spcAft>
              <a:defRPr/>
            </a:pPr>
            <a:r>
              <a:rPr lang="cs-CZ" sz="8000" b="1" dirty="0" err="1"/>
              <a:t>biblische</a:t>
            </a:r>
            <a:r>
              <a:rPr lang="cs-CZ" sz="8000" b="1" dirty="0"/>
              <a:t> </a:t>
            </a:r>
            <a:r>
              <a:rPr lang="cs-CZ" sz="8000" b="1" dirty="0" err="1"/>
              <a:t>und</a:t>
            </a:r>
            <a:r>
              <a:rPr lang="cs-CZ" sz="8000" b="1" dirty="0"/>
              <a:t> </a:t>
            </a:r>
            <a:r>
              <a:rPr lang="cs-CZ" sz="8000" b="1" dirty="0" err="1"/>
              <a:t>heidnisch-mythische</a:t>
            </a:r>
            <a:r>
              <a:rPr lang="cs-CZ" sz="8000" b="1" dirty="0"/>
              <a:t> </a:t>
            </a:r>
            <a:r>
              <a:rPr lang="cs-CZ" sz="8000" b="1" dirty="0" err="1"/>
              <a:t>Vorstellungen</a:t>
            </a:r>
            <a:endParaRPr lang="cs-CZ" sz="8000" b="1" dirty="0"/>
          </a:p>
          <a:p>
            <a:pPr eaLnBrk="1" fontAlgn="auto" hangingPunct="1">
              <a:spcAft>
                <a:spcPts val="0"/>
              </a:spcAft>
              <a:defRPr/>
            </a:pPr>
            <a:r>
              <a:rPr lang="cs-CZ" sz="8000" b="1" dirty="0"/>
              <a:t>Architektur </a:t>
            </a:r>
            <a:r>
              <a:rPr lang="cs-CZ" sz="8000" b="1" dirty="0" err="1"/>
              <a:t>und</a:t>
            </a:r>
            <a:r>
              <a:rPr lang="cs-CZ" sz="8000" b="1" dirty="0"/>
              <a:t> </a:t>
            </a:r>
            <a:r>
              <a:rPr lang="cs-CZ" sz="8000" b="1" dirty="0" err="1"/>
              <a:t>Komposition</a:t>
            </a:r>
            <a:endParaRPr lang="cs-CZ" sz="8000" b="1" dirty="0"/>
          </a:p>
          <a:p>
            <a:pPr eaLnBrk="1" fontAlgn="auto" hangingPunct="1">
              <a:spcAft>
                <a:spcPts val="0"/>
              </a:spcAft>
              <a:defRPr/>
            </a:pPr>
            <a:r>
              <a:rPr lang="cs-CZ" sz="8000" b="1" dirty="0"/>
              <a:t>Analyse der </a:t>
            </a:r>
            <a:r>
              <a:rPr lang="cs-CZ" sz="8000" b="1" dirty="0" err="1"/>
              <a:t>Stilelemente</a:t>
            </a:r>
            <a:r>
              <a:rPr lang="cs-CZ" sz="8000" b="1" dirty="0"/>
              <a:t>:</a:t>
            </a:r>
          </a:p>
          <a:p>
            <a:pPr eaLnBrk="1" fontAlgn="auto" hangingPunct="1">
              <a:spcAft>
                <a:spcPts val="0"/>
              </a:spcAft>
              <a:defRPr/>
            </a:pPr>
            <a:r>
              <a:rPr lang="cs-CZ" sz="8000" b="1" dirty="0"/>
              <a:t>     </a:t>
            </a:r>
            <a:r>
              <a:rPr lang="cs-CZ" sz="8000" b="1" dirty="0" err="1"/>
              <a:t>phonetische</a:t>
            </a:r>
            <a:r>
              <a:rPr lang="cs-CZ" sz="8000" b="1" dirty="0"/>
              <a:t> Ebene: </a:t>
            </a:r>
            <a:r>
              <a:rPr lang="cs-CZ" sz="8000" b="1" i="1" dirty="0" err="1">
                <a:solidFill>
                  <a:srgbClr val="FF0000"/>
                </a:solidFill>
              </a:rPr>
              <a:t>Alliteration</a:t>
            </a:r>
            <a:r>
              <a:rPr lang="cs-CZ" sz="8000" b="1" i="1" dirty="0">
                <a:solidFill>
                  <a:srgbClr val="FF0000"/>
                </a:solidFill>
              </a:rPr>
              <a:t>, </a:t>
            </a:r>
            <a:r>
              <a:rPr lang="cs-CZ" sz="8000" b="1" i="1" dirty="0" err="1">
                <a:solidFill>
                  <a:srgbClr val="FF0000"/>
                </a:solidFill>
              </a:rPr>
              <a:t>freie</a:t>
            </a:r>
            <a:r>
              <a:rPr lang="cs-CZ" sz="8000" b="1" i="1" dirty="0">
                <a:solidFill>
                  <a:srgbClr val="FF0000"/>
                </a:solidFill>
              </a:rPr>
              <a:t> Verse</a:t>
            </a:r>
            <a:r>
              <a:rPr lang="cs-CZ" sz="8000" b="1" dirty="0"/>
              <a:t> </a:t>
            </a:r>
          </a:p>
          <a:p>
            <a:pPr eaLnBrk="1" fontAlgn="auto" hangingPunct="1">
              <a:spcAft>
                <a:spcPts val="0"/>
              </a:spcAft>
              <a:defRPr/>
            </a:pPr>
            <a:r>
              <a:rPr lang="cs-CZ" sz="8000" b="1" dirty="0"/>
              <a:t>     </a:t>
            </a:r>
            <a:r>
              <a:rPr lang="cs-CZ" sz="8000" b="1" dirty="0" err="1"/>
              <a:t>morphologische</a:t>
            </a:r>
            <a:r>
              <a:rPr lang="cs-CZ" sz="8000" b="1" dirty="0"/>
              <a:t> Ebene: </a:t>
            </a:r>
            <a:r>
              <a:rPr lang="cs-CZ" sz="8000" b="1" i="1" dirty="0" err="1">
                <a:solidFill>
                  <a:srgbClr val="FF0000"/>
                </a:solidFill>
              </a:rPr>
              <a:t>Substantive</a:t>
            </a:r>
            <a:r>
              <a:rPr lang="cs-CZ" sz="8000" b="1" i="1" dirty="0">
                <a:solidFill>
                  <a:srgbClr val="FF0000"/>
                </a:solidFill>
              </a:rPr>
              <a:t>, </a:t>
            </a:r>
            <a:r>
              <a:rPr lang="cs-CZ" sz="8000" b="1" i="1" dirty="0" err="1">
                <a:solidFill>
                  <a:srgbClr val="FF0000"/>
                </a:solidFill>
              </a:rPr>
              <a:t>Adjektive</a:t>
            </a:r>
            <a:r>
              <a:rPr lang="cs-CZ" sz="8000" b="1" i="1" dirty="0">
                <a:solidFill>
                  <a:srgbClr val="FF0000"/>
                </a:solidFill>
              </a:rPr>
              <a:t> – </a:t>
            </a:r>
            <a:r>
              <a:rPr lang="cs-CZ" sz="8000" b="1" i="1" dirty="0" err="1">
                <a:solidFill>
                  <a:srgbClr val="FF0000"/>
                </a:solidFill>
              </a:rPr>
              <a:t>Epitheta</a:t>
            </a:r>
            <a:r>
              <a:rPr lang="cs-CZ" sz="8000" b="1" i="1" dirty="0">
                <a:solidFill>
                  <a:srgbClr val="FF0000"/>
                </a:solidFill>
              </a:rPr>
              <a:t> </a:t>
            </a:r>
            <a:r>
              <a:rPr lang="cs-CZ" sz="8000" b="1" i="1" dirty="0" err="1">
                <a:solidFill>
                  <a:srgbClr val="FF0000"/>
                </a:solidFill>
              </a:rPr>
              <a:t>ornans</a:t>
            </a:r>
            <a:endParaRPr lang="cs-CZ" sz="8000" b="1" dirty="0"/>
          </a:p>
          <a:p>
            <a:pPr eaLnBrk="1" fontAlgn="auto" hangingPunct="1">
              <a:spcAft>
                <a:spcPts val="0"/>
              </a:spcAft>
              <a:defRPr/>
            </a:pPr>
            <a:r>
              <a:rPr lang="cs-CZ" sz="8000" b="1" dirty="0"/>
              <a:t>     </a:t>
            </a:r>
            <a:r>
              <a:rPr lang="cs-CZ" sz="8000" b="1" dirty="0" err="1"/>
              <a:t>syntaktische</a:t>
            </a:r>
            <a:r>
              <a:rPr lang="cs-CZ" sz="8000" b="1" dirty="0"/>
              <a:t> Ebene: </a:t>
            </a:r>
            <a:r>
              <a:rPr lang="cs-CZ" sz="8000" b="1" i="1" dirty="0" err="1">
                <a:solidFill>
                  <a:srgbClr val="FF0000"/>
                </a:solidFill>
              </a:rPr>
              <a:t>verblos</a:t>
            </a:r>
            <a:r>
              <a:rPr lang="cs-CZ" sz="8000" b="1" i="1" dirty="0">
                <a:solidFill>
                  <a:srgbClr val="FF0000"/>
                </a:solidFill>
              </a:rPr>
              <a:t>, </a:t>
            </a:r>
            <a:r>
              <a:rPr lang="cs-CZ" sz="8000" b="1" i="1" dirty="0" err="1">
                <a:solidFill>
                  <a:srgbClr val="FF0000"/>
                </a:solidFill>
              </a:rPr>
              <a:t>elliptisch</a:t>
            </a:r>
            <a:r>
              <a:rPr lang="cs-CZ" sz="8000" b="1" dirty="0"/>
              <a:t> </a:t>
            </a:r>
          </a:p>
          <a:p>
            <a:pPr eaLnBrk="1" fontAlgn="auto" hangingPunct="1">
              <a:spcAft>
                <a:spcPts val="0"/>
              </a:spcAft>
              <a:defRPr/>
            </a:pPr>
            <a:r>
              <a:rPr lang="cs-CZ" sz="8000" b="1" dirty="0"/>
              <a:t>     </a:t>
            </a:r>
            <a:r>
              <a:rPr lang="cs-CZ" sz="8000" b="1" dirty="0" err="1"/>
              <a:t>lexikalische</a:t>
            </a:r>
            <a:r>
              <a:rPr lang="cs-CZ" sz="8000" b="1" dirty="0"/>
              <a:t> Ebene: </a:t>
            </a:r>
            <a:r>
              <a:rPr lang="cs-CZ" sz="8000" b="1" i="1" dirty="0" err="1">
                <a:solidFill>
                  <a:srgbClr val="FF0000"/>
                </a:solidFill>
              </a:rPr>
              <a:t>Metaphern</a:t>
            </a:r>
            <a:r>
              <a:rPr lang="cs-CZ" sz="8000" b="1" i="1" dirty="0">
                <a:solidFill>
                  <a:srgbClr val="FF0000"/>
                </a:solidFill>
              </a:rPr>
              <a:t>, </a:t>
            </a:r>
            <a:r>
              <a:rPr lang="cs-CZ" sz="8000" b="1" i="1" dirty="0" err="1">
                <a:solidFill>
                  <a:srgbClr val="FF0000"/>
                </a:solidFill>
              </a:rPr>
              <a:t>Personifikationen</a:t>
            </a:r>
            <a:endParaRPr lang="cs-CZ" sz="8000" b="1" dirty="0"/>
          </a:p>
          <a:p>
            <a:pPr eaLnBrk="1" fontAlgn="auto" hangingPunct="1">
              <a:spcAft>
                <a:spcPts val="0"/>
              </a:spcAft>
              <a:buFont typeface="Arial" panose="020B0604020202020204" pitchFamily="34" charset="0"/>
              <a:buNone/>
              <a:defRPr/>
            </a:pPr>
            <a:r>
              <a:rPr lang="cs-CZ" sz="7200" b="1" dirty="0"/>
              <a:t> </a:t>
            </a:r>
          </a:p>
          <a:p>
            <a:endParaRPr lang="cs-CZ" dirty="0"/>
          </a:p>
        </p:txBody>
      </p:sp>
    </p:spTree>
    <p:extLst>
      <p:ext uri="{BB962C8B-B14F-4D97-AF65-F5344CB8AC3E}">
        <p14:creationId xmlns:p14="http://schemas.microsoft.com/office/powerpoint/2010/main" val="398567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FC778A-EAEB-444B-8C08-C3F3FF46755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DA795C9-C884-4FF0-B5FE-4DDC33021A83}"/>
              </a:ext>
            </a:extLst>
          </p:cNvPr>
          <p:cNvSpPr>
            <a:spLocks noGrp="1"/>
          </p:cNvSpPr>
          <p:nvPr>
            <p:ph idx="1"/>
          </p:nvPr>
        </p:nvSpPr>
        <p:spPr/>
        <p:txBody>
          <a:bodyPr>
            <a:normAutofit/>
          </a:bodyPr>
          <a:lstStyle/>
          <a:p>
            <a:pPr>
              <a:defRPr/>
            </a:pPr>
            <a:r>
              <a:rPr lang="cs-CZ" sz="2000" b="1" dirty="0"/>
              <a:t>der </a:t>
            </a:r>
            <a:r>
              <a:rPr lang="cs-CZ" sz="2000" b="1" dirty="0" err="1"/>
              <a:t>ganze</a:t>
            </a:r>
            <a:r>
              <a:rPr lang="cs-CZ" sz="2000" b="1" dirty="0"/>
              <a:t> Text – </a:t>
            </a:r>
            <a:r>
              <a:rPr lang="cs-CZ" sz="2000" b="1" dirty="0" err="1"/>
              <a:t>metaphorischer</a:t>
            </a:r>
            <a:r>
              <a:rPr lang="cs-CZ" sz="2000" b="1" dirty="0"/>
              <a:t> Komplex</a:t>
            </a:r>
            <a:r>
              <a:rPr lang="de-DE" sz="2000" b="1" dirty="0"/>
              <a:t>: </a:t>
            </a:r>
            <a:r>
              <a:rPr lang="cs-CZ" sz="2000" b="1" dirty="0" err="1"/>
              <a:t>belebt</a:t>
            </a:r>
            <a:r>
              <a:rPr lang="cs-CZ" sz="2000" b="1" dirty="0"/>
              <a:t>, </a:t>
            </a:r>
            <a:r>
              <a:rPr lang="cs-CZ" sz="2000" b="1" dirty="0" err="1"/>
              <a:t>dynamisch</a:t>
            </a:r>
            <a:r>
              <a:rPr lang="cs-CZ" sz="2000" b="1" dirty="0"/>
              <a:t> – </a:t>
            </a:r>
            <a:r>
              <a:rPr lang="cs-CZ" sz="2000" b="1" dirty="0" err="1"/>
              <a:t>starr</a:t>
            </a:r>
            <a:r>
              <a:rPr lang="cs-CZ" sz="2000" b="1" dirty="0"/>
              <a:t>, </a:t>
            </a:r>
            <a:r>
              <a:rPr lang="cs-CZ" sz="2000" b="1" dirty="0" err="1"/>
              <a:t>unbelebt</a:t>
            </a:r>
            <a:endParaRPr lang="cs-CZ" sz="2000" b="1" dirty="0"/>
          </a:p>
          <a:p>
            <a:pPr eaLnBrk="1" fontAlgn="auto" hangingPunct="1">
              <a:spcAft>
                <a:spcPts val="0"/>
              </a:spcAft>
              <a:defRPr/>
            </a:pPr>
            <a:endParaRPr lang="de-DE" sz="2000" b="1" dirty="0"/>
          </a:p>
          <a:p>
            <a:pPr eaLnBrk="1" fontAlgn="auto" hangingPunct="1">
              <a:spcAft>
                <a:spcPts val="0"/>
              </a:spcAft>
              <a:defRPr/>
            </a:pPr>
            <a:r>
              <a:rPr lang="cs-CZ" sz="2000" b="1" dirty="0" err="1"/>
              <a:t>Stilzüge</a:t>
            </a:r>
            <a:r>
              <a:rPr lang="cs-CZ" sz="2000" b="1" dirty="0"/>
              <a:t>: </a:t>
            </a:r>
            <a:r>
              <a:rPr lang="cs-CZ" sz="2000" b="1" dirty="0" err="1"/>
              <a:t>ergeben</a:t>
            </a:r>
            <a:r>
              <a:rPr lang="cs-CZ" sz="2000" b="1" dirty="0"/>
              <a:t> </a:t>
            </a:r>
            <a:r>
              <a:rPr lang="cs-CZ" sz="2000" b="1" dirty="0" err="1"/>
              <a:t>sich</a:t>
            </a:r>
            <a:r>
              <a:rPr lang="cs-CZ" sz="2000" b="1" dirty="0"/>
              <a:t> </a:t>
            </a:r>
            <a:r>
              <a:rPr lang="cs-CZ" sz="2000" b="1" dirty="0" err="1"/>
              <a:t>aus</a:t>
            </a:r>
            <a:r>
              <a:rPr lang="cs-CZ" sz="2000" b="1" dirty="0"/>
              <a:t> </a:t>
            </a:r>
            <a:r>
              <a:rPr lang="cs-CZ" sz="2000" b="1" dirty="0" err="1"/>
              <a:t>Stilementen</a:t>
            </a:r>
            <a:r>
              <a:rPr lang="cs-CZ" sz="2000" b="1" dirty="0"/>
              <a:t> – </a:t>
            </a:r>
            <a:r>
              <a:rPr lang="cs-CZ" sz="2000" b="1" dirty="0" err="1"/>
              <a:t>Knappheit</a:t>
            </a:r>
            <a:r>
              <a:rPr lang="cs-CZ" sz="2000" b="1" dirty="0"/>
              <a:t>, </a:t>
            </a:r>
            <a:r>
              <a:rPr lang="cs-CZ" sz="2000" b="1" dirty="0" err="1"/>
              <a:t>Verdichtung</a:t>
            </a:r>
            <a:r>
              <a:rPr lang="cs-CZ" sz="2000" b="1" dirty="0"/>
              <a:t>,</a:t>
            </a:r>
          </a:p>
          <a:p>
            <a:pPr eaLnBrk="1" fontAlgn="auto" hangingPunct="1">
              <a:spcAft>
                <a:spcPts val="0"/>
              </a:spcAft>
              <a:buFont typeface="Arial" panose="020B0604020202020204" pitchFamily="34" charset="0"/>
              <a:buNone/>
              <a:defRPr/>
            </a:pPr>
            <a:r>
              <a:rPr lang="cs-CZ" sz="2000" b="1" dirty="0"/>
              <a:t>                                                           </a:t>
            </a:r>
            <a:r>
              <a:rPr lang="de-DE" sz="2000" b="1" dirty="0"/>
              <a:t>        </a:t>
            </a:r>
            <a:r>
              <a:rPr lang="cs-CZ" sz="2000" b="1" dirty="0" err="1"/>
              <a:t>Anschaulichkeit</a:t>
            </a:r>
            <a:r>
              <a:rPr lang="cs-CZ" sz="2000" b="1" dirty="0"/>
              <a:t>, </a:t>
            </a:r>
            <a:r>
              <a:rPr lang="cs-CZ" sz="2000" b="1" dirty="0" err="1"/>
              <a:t>Originalität</a:t>
            </a:r>
            <a:endParaRPr lang="cs-CZ" sz="2000" b="1" dirty="0"/>
          </a:p>
          <a:p>
            <a:endParaRPr lang="cs-CZ" dirty="0"/>
          </a:p>
        </p:txBody>
      </p:sp>
    </p:spTree>
    <p:extLst>
      <p:ext uri="{BB962C8B-B14F-4D97-AF65-F5344CB8AC3E}">
        <p14:creationId xmlns:p14="http://schemas.microsoft.com/office/powerpoint/2010/main" val="319710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0F00F6-7387-4C29-A3DE-9E90563C54F8}"/>
              </a:ext>
            </a:extLst>
          </p:cNvPr>
          <p:cNvSpPr>
            <a:spLocks noGrp="1"/>
          </p:cNvSpPr>
          <p:nvPr>
            <p:ph type="title"/>
          </p:nvPr>
        </p:nvSpPr>
        <p:spPr/>
        <p:txBody>
          <a:bodyPr/>
          <a:lstStyle/>
          <a:p>
            <a:r>
              <a:rPr lang="de-DE" b="1" dirty="0"/>
              <a:t>Epik</a:t>
            </a:r>
            <a:endParaRPr lang="cs-CZ" b="1" dirty="0"/>
          </a:p>
        </p:txBody>
      </p:sp>
      <p:sp>
        <p:nvSpPr>
          <p:cNvPr id="3" name="Zástupný obsah 2">
            <a:extLst>
              <a:ext uri="{FF2B5EF4-FFF2-40B4-BE49-F238E27FC236}">
                <a16:creationId xmlns:a16="http://schemas.microsoft.com/office/drawing/2014/main" id="{23FFE05F-1FB5-4A99-870C-6B0CF5DBCC5A}"/>
              </a:ext>
            </a:extLst>
          </p:cNvPr>
          <p:cNvSpPr>
            <a:spLocks noGrp="1"/>
          </p:cNvSpPr>
          <p:nvPr>
            <p:ph idx="1"/>
          </p:nvPr>
        </p:nvSpPr>
        <p:spPr/>
        <p:txBody>
          <a:bodyPr>
            <a:normAutofit fontScale="85000" lnSpcReduction="10000"/>
          </a:bodyPr>
          <a:lstStyle/>
          <a:p>
            <a:pPr eaLnBrk="1" hangingPunct="1">
              <a:buFont typeface="Arial" charset="0"/>
              <a:buChar char="•"/>
              <a:defRPr/>
            </a:pPr>
            <a:r>
              <a:rPr lang="cs-CZ" altLang="cs-CZ" b="1" dirty="0">
                <a:solidFill>
                  <a:srgbClr val="FF0000"/>
                </a:solidFill>
              </a:rPr>
              <a:t>Epik</a:t>
            </a:r>
            <a:r>
              <a:rPr lang="cs-CZ" altLang="cs-CZ" b="1" dirty="0"/>
              <a:t>: </a:t>
            </a:r>
            <a:r>
              <a:rPr lang="cs-CZ" altLang="cs-CZ" b="1" dirty="0" err="1"/>
              <a:t>narrative</a:t>
            </a:r>
            <a:r>
              <a:rPr lang="cs-CZ" altLang="cs-CZ" b="1" dirty="0"/>
              <a:t> </a:t>
            </a:r>
            <a:r>
              <a:rPr lang="cs-CZ" altLang="cs-CZ" b="1" dirty="0" err="1"/>
              <a:t>Techniken</a:t>
            </a:r>
            <a:r>
              <a:rPr lang="cs-CZ" altLang="cs-CZ" b="1" dirty="0"/>
              <a:t>, </a:t>
            </a:r>
            <a:r>
              <a:rPr lang="cs-CZ" altLang="cs-CZ" b="1" dirty="0" err="1"/>
              <a:t>Bauelemente</a:t>
            </a:r>
            <a:r>
              <a:rPr lang="cs-CZ" altLang="cs-CZ" b="1" dirty="0"/>
              <a:t> des </a:t>
            </a:r>
            <a:r>
              <a:rPr lang="cs-CZ" altLang="cs-CZ" b="1" dirty="0" err="1"/>
              <a:t>Erzählens</a:t>
            </a:r>
            <a:r>
              <a:rPr lang="cs-CZ" altLang="cs-CZ" b="1" dirty="0"/>
              <a:t>: der </a:t>
            </a:r>
            <a:r>
              <a:rPr lang="cs-CZ" altLang="cs-CZ" b="1" dirty="0" err="1"/>
              <a:t>Erzähler</a:t>
            </a:r>
            <a:r>
              <a:rPr lang="cs-CZ" altLang="cs-CZ" b="1" dirty="0"/>
              <a:t>, der </a:t>
            </a:r>
            <a:r>
              <a:rPr lang="cs-CZ" altLang="cs-CZ" b="1" dirty="0" err="1"/>
              <a:t>zeitliche</a:t>
            </a:r>
            <a:r>
              <a:rPr lang="cs-CZ" altLang="cs-CZ" b="1" dirty="0"/>
              <a:t> </a:t>
            </a:r>
            <a:r>
              <a:rPr lang="cs-CZ" altLang="cs-CZ" b="1" dirty="0" err="1"/>
              <a:t>Aufbau</a:t>
            </a:r>
            <a:r>
              <a:rPr lang="cs-CZ" altLang="cs-CZ" b="1" dirty="0"/>
              <a:t>, </a:t>
            </a:r>
            <a:r>
              <a:rPr lang="cs-CZ" altLang="cs-CZ" b="1" dirty="0" err="1"/>
              <a:t>die</a:t>
            </a:r>
            <a:r>
              <a:rPr lang="cs-CZ" altLang="cs-CZ" b="1" dirty="0"/>
              <a:t> </a:t>
            </a:r>
            <a:r>
              <a:rPr lang="cs-CZ" altLang="cs-CZ" b="1" dirty="0" err="1"/>
              <a:t>Erzählweisen</a:t>
            </a:r>
            <a:endParaRPr lang="cs-CZ" altLang="cs-CZ" b="1" dirty="0"/>
          </a:p>
          <a:p>
            <a:pPr eaLnBrk="1" hangingPunct="1">
              <a:buFont typeface="Arial" charset="0"/>
              <a:buChar char="•"/>
              <a:defRPr/>
            </a:pPr>
            <a:r>
              <a:rPr lang="cs-CZ" altLang="cs-CZ" b="1" dirty="0" err="1"/>
              <a:t>Typische</a:t>
            </a:r>
            <a:r>
              <a:rPr lang="cs-CZ" altLang="cs-CZ" b="1" dirty="0"/>
              <a:t> </a:t>
            </a:r>
            <a:r>
              <a:rPr lang="de-DE" altLang="cs-CZ" b="1" dirty="0"/>
              <a:t>Erzählsituationen: </a:t>
            </a:r>
          </a:p>
          <a:p>
            <a:pPr eaLnBrk="1" hangingPunct="1">
              <a:buFont typeface="Arial" charset="0"/>
              <a:buChar char="•"/>
              <a:defRPr/>
            </a:pPr>
            <a:r>
              <a:rPr lang="de-DE" altLang="cs-CZ" b="1" dirty="0">
                <a:solidFill>
                  <a:srgbClr val="0070C0"/>
                </a:solidFill>
              </a:rPr>
              <a:t>zwei Ebenen: </a:t>
            </a:r>
          </a:p>
          <a:p>
            <a:pPr eaLnBrk="1" hangingPunct="1">
              <a:buFont typeface="Arial" charset="0"/>
              <a:buChar char="•"/>
              <a:defRPr/>
            </a:pPr>
            <a:r>
              <a:rPr lang="de-DE" altLang="cs-CZ" b="1" dirty="0"/>
              <a:t>1. die </a:t>
            </a:r>
            <a:r>
              <a:rPr lang="de-DE" altLang="cs-CZ" b="1" dirty="0">
                <a:solidFill>
                  <a:srgbClr val="0070C0"/>
                </a:solidFill>
              </a:rPr>
              <a:t>Erzähler</a:t>
            </a:r>
            <a:r>
              <a:rPr lang="de-DE" altLang="cs-CZ" b="1" dirty="0"/>
              <a:t>ebene: </a:t>
            </a:r>
          </a:p>
          <a:p>
            <a:pPr eaLnBrk="1" hangingPunct="1">
              <a:buFont typeface="Arial" charset="0"/>
              <a:buChar char="•"/>
              <a:defRPr/>
            </a:pPr>
            <a:r>
              <a:rPr lang="de-DE" altLang="cs-CZ" b="1" dirty="0"/>
              <a:t>2. die</a:t>
            </a:r>
            <a:r>
              <a:rPr lang="de-DE" altLang="cs-CZ" b="1" dirty="0">
                <a:solidFill>
                  <a:srgbClr val="0070C0"/>
                </a:solidFill>
              </a:rPr>
              <a:t> erzählte </a:t>
            </a:r>
            <a:r>
              <a:rPr lang="de-DE" altLang="cs-CZ" b="1" dirty="0"/>
              <a:t>Ebene/Handlungsebene</a:t>
            </a:r>
          </a:p>
          <a:p>
            <a:pPr eaLnBrk="1" hangingPunct="1">
              <a:buFont typeface="Arial" charset="0"/>
              <a:buChar char="•"/>
              <a:defRPr/>
            </a:pPr>
            <a:r>
              <a:rPr lang="de-DE" altLang="cs-CZ" b="1" dirty="0">
                <a:solidFill>
                  <a:srgbClr val="FF0000"/>
                </a:solidFill>
              </a:rPr>
              <a:t>Der Erzähler:</a:t>
            </a:r>
          </a:p>
          <a:p>
            <a:pPr>
              <a:buFont typeface="Arial" charset="0"/>
              <a:buChar char="•"/>
              <a:defRPr/>
            </a:pPr>
            <a:r>
              <a:rPr lang="de-DE" altLang="cs-CZ" b="1" dirty="0">
                <a:solidFill>
                  <a:srgbClr val="00B050"/>
                </a:solidFill>
              </a:rPr>
              <a:t>1. auktorial</a:t>
            </a:r>
            <a:r>
              <a:rPr lang="de-DE" altLang="cs-CZ" b="1" dirty="0"/>
              <a:t>: der Erzähler thematisiert den Erzählvorgang, kommentiert das Geschehen, nimmt Zeitraffungen, Rückblenden und Vorausdeutungen vor</a:t>
            </a:r>
          </a:p>
          <a:p>
            <a:pPr>
              <a:buFont typeface="Arial" charset="0"/>
              <a:buChar char="•"/>
              <a:defRPr/>
            </a:pPr>
            <a:r>
              <a:rPr lang="de-DE" altLang="cs-CZ" b="1" dirty="0">
                <a:solidFill>
                  <a:srgbClr val="00B050"/>
                </a:solidFill>
              </a:rPr>
              <a:t>2. Ich-Erzähler</a:t>
            </a:r>
            <a:r>
              <a:rPr lang="de-DE" altLang="cs-CZ" b="1" dirty="0"/>
              <a:t>: stärkere Unmittelbarkeit und scheinbare Authentizität, selbst eine Figur auf der Handlungsebene, Innenperspektive</a:t>
            </a:r>
          </a:p>
          <a:p>
            <a:pPr>
              <a:buFont typeface="Arial" charset="0"/>
              <a:buChar char="•"/>
              <a:defRPr/>
            </a:pPr>
            <a:r>
              <a:rPr lang="de-DE" altLang="cs-CZ" b="1" dirty="0">
                <a:solidFill>
                  <a:srgbClr val="00B050"/>
                </a:solidFill>
              </a:rPr>
              <a:t>3. personaler Erzähler</a:t>
            </a:r>
            <a:r>
              <a:rPr lang="de-DE" altLang="cs-CZ" b="1" dirty="0"/>
              <a:t>: 3. Person, neutrale Erzählsituation, ein unsichtbar bleibender Beobachter (Kameraauge)</a:t>
            </a:r>
            <a:endParaRPr lang="de-DE" altLang="cs-CZ" b="1" dirty="0">
              <a:solidFill>
                <a:srgbClr val="00B050"/>
              </a:solidFill>
            </a:endParaRPr>
          </a:p>
          <a:p>
            <a:pPr eaLnBrk="1" hangingPunct="1">
              <a:buFont typeface="Arial" charset="0"/>
              <a:buChar char="•"/>
              <a:defRPr/>
            </a:pPr>
            <a:endParaRPr lang="de-DE" altLang="cs-CZ" b="1" dirty="0"/>
          </a:p>
          <a:p>
            <a:endParaRPr lang="cs-CZ" dirty="0"/>
          </a:p>
        </p:txBody>
      </p:sp>
    </p:spTree>
    <p:extLst>
      <p:ext uri="{BB962C8B-B14F-4D97-AF65-F5344CB8AC3E}">
        <p14:creationId xmlns:p14="http://schemas.microsoft.com/office/powerpoint/2010/main" val="78403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A53CAD-65EE-41E3-92F4-0A8FFCDA0F98}"/>
              </a:ext>
            </a:extLst>
          </p:cNvPr>
          <p:cNvSpPr>
            <a:spLocks noGrp="1"/>
          </p:cNvSpPr>
          <p:nvPr>
            <p:ph type="title"/>
          </p:nvPr>
        </p:nvSpPr>
        <p:spPr/>
        <p:txBody>
          <a:bodyPr/>
          <a:lstStyle/>
          <a:p>
            <a:r>
              <a:rPr lang="de-DE" b="1" dirty="0"/>
              <a:t>Epik</a:t>
            </a:r>
            <a:endParaRPr lang="cs-CZ" b="1" dirty="0"/>
          </a:p>
        </p:txBody>
      </p:sp>
      <p:sp>
        <p:nvSpPr>
          <p:cNvPr id="3" name="Zástupný obsah 2">
            <a:extLst>
              <a:ext uri="{FF2B5EF4-FFF2-40B4-BE49-F238E27FC236}">
                <a16:creationId xmlns:a16="http://schemas.microsoft.com/office/drawing/2014/main" id="{493A3EB0-F3EA-406E-8299-509B45F6E6D8}"/>
              </a:ext>
            </a:extLst>
          </p:cNvPr>
          <p:cNvSpPr>
            <a:spLocks noGrp="1"/>
          </p:cNvSpPr>
          <p:nvPr>
            <p:ph idx="1"/>
          </p:nvPr>
        </p:nvSpPr>
        <p:spPr/>
        <p:txBody>
          <a:bodyPr/>
          <a:lstStyle/>
          <a:p>
            <a:r>
              <a:rPr lang="de-DE" altLang="cs-CZ" sz="2000" b="1" dirty="0"/>
              <a:t>Erzählliteratur durch Mehrstimmigkeit (Polyphonie) gekennzeichnet</a:t>
            </a:r>
          </a:p>
          <a:p>
            <a:r>
              <a:rPr lang="de-DE" altLang="cs-CZ" sz="2000" b="1" dirty="0"/>
              <a:t>Wechselspiel von</a:t>
            </a:r>
            <a:r>
              <a:rPr lang="de-DE" altLang="cs-CZ" sz="2000" b="1" dirty="0">
                <a:solidFill>
                  <a:srgbClr val="00B050"/>
                </a:solidFill>
              </a:rPr>
              <a:t> Erzählbericht </a:t>
            </a:r>
            <a:r>
              <a:rPr lang="de-DE" altLang="cs-CZ" sz="2000" b="1" dirty="0"/>
              <a:t>und </a:t>
            </a:r>
            <a:r>
              <a:rPr lang="de-DE" altLang="cs-CZ" sz="2000" b="1" dirty="0">
                <a:solidFill>
                  <a:srgbClr val="00B050"/>
                </a:solidFill>
              </a:rPr>
              <a:t>Personenrede (szenische Darstellung, Dialoge)</a:t>
            </a:r>
            <a:endParaRPr lang="de-DE" altLang="cs-CZ" sz="2000" b="1" dirty="0"/>
          </a:p>
          <a:p>
            <a:r>
              <a:rPr lang="de-DE" altLang="cs-CZ" sz="2000" b="1" dirty="0">
                <a:solidFill>
                  <a:srgbClr val="00B0F0"/>
                </a:solidFill>
              </a:rPr>
              <a:t>Personenrede</a:t>
            </a:r>
            <a:r>
              <a:rPr lang="de-DE" altLang="cs-CZ" sz="2000" b="1" dirty="0"/>
              <a:t>: direkte Rede (szenische Dialoge), indirekte Rede</a:t>
            </a:r>
          </a:p>
          <a:p>
            <a:r>
              <a:rPr lang="de-DE" altLang="cs-CZ" sz="2000" b="1" dirty="0">
                <a:solidFill>
                  <a:srgbClr val="00B0F0"/>
                </a:solidFill>
              </a:rPr>
              <a:t>Gedankenbericht: </a:t>
            </a:r>
            <a:r>
              <a:rPr lang="de-DE" altLang="cs-CZ" sz="2000" b="1" dirty="0"/>
              <a:t>(„psycho-narration“, erlebte Rede, innerer Monolog)</a:t>
            </a:r>
          </a:p>
          <a:p>
            <a:r>
              <a:rPr lang="de-DE" altLang="cs-CZ" sz="2000" b="1" dirty="0">
                <a:solidFill>
                  <a:srgbClr val="FF0000"/>
                </a:solidFill>
              </a:rPr>
              <a:t>Beschreibungen und Schilderungen</a:t>
            </a:r>
          </a:p>
          <a:p>
            <a:r>
              <a:rPr lang="de-DE" altLang="cs-CZ" sz="2000" b="1" dirty="0">
                <a:solidFill>
                  <a:srgbClr val="FF0000"/>
                </a:solidFill>
              </a:rPr>
              <a:t>Lieder, Gedichte, wissenschaftliche Abhandlungen, Briefe…</a:t>
            </a:r>
          </a:p>
          <a:p>
            <a:r>
              <a:rPr lang="de-DE" altLang="cs-CZ" sz="2000" b="1" dirty="0">
                <a:solidFill>
                  <a:srgbClr val="FF0000"/>
                </a:solidFill>
              </a:rPr>
              <a:t>Intertextualität: Zitate und Anspielungen (Allusionen)</a:t>
            </a:r>
          </a:p>
          <a:p>
            <a:endParaRPr lang="cs-CZ" dirty="0"/>
          </a:p>
        </p:txBody>
      </p:sp>
    </p:spTree>
    <p:extLst>
      <p:ext uri="{BB962C8B-B14F-4D97-AF65-F5344CB8AC3E}">
        <p14:creationId xmlns:p14="http://schemas.microsoft.com/office/powerpoint/2010/main" val="214163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D35E25-47D8-49B1-A010-C585498A11B1}"/>
              </a:ext>
            </a:extLst>
          </p:cNvPr>
          <p:cNvSpPr>
            <a:spLocks noGrp="1"/>
          </p:cNvSpPr>
          <p:nvPr>
            <p:ph type="title"/>
          </p:nvPr>
        </p:nvSpPr>
        <p:spPr/>
        <p:txBody>
          <a:bodyPr/>
          <a:lstStyle/>
          <a:p>
            <a:r>
              <a:rPr lang="de-DE" b="1" dirty="0"/>
              <a:t>Funktionalstile - Kommunikationsbereiche  </a:t>
            </a:r>
            <a:endParaRPr lang="cs-CZ" b="1" dirty="0"/>
          </a:p>
        </p:txBody>
      </p:sp>
      <p:sp>
        <p:nvSpPr>
          <p:cNvPr id="3" name="Zástupný obsah 2">
            <a:extLst>
              <a:ext uri="{FF2B5EF4-FFF2-40B4-BE49-F238E27FC236}">
                <a16:creationId xmlns:a16="http://schemas.microsoft.com/office/drawing/2014/main" id="{DCB2E55E-780C-4F45-87C5-0708847439CB}"/>
              </a:ext>
            </a:extLst>
          </p:cNvPr>
          <p:cNvSpPr>
            <a:spLocks noGrp="1"/>
          </p:cNvSpPr>
          <p:nvPr>
            <p:ph idx="1"/>
          </p:nvPr>
        </p:nvSpPr>
        <p:spPr/>
        <p:txBody>
          <a:bodyPr/>
          <a:lstStyle/>
          <a:p>
            <a:pPr marL="609600" indent="-609600" eaLnBrk="1" hangingPunct="1">
              <a:buFontTx/>
              <a:buAutoNum type="arabicPeriod"/>
              <a:defRPr/>
            </a:pPr>
            <a:r>
              <a:rPr lang="de-DE" sz="2000" b="1" dirty="0"/>
              <a:t>KB Alltagsverkehr und seine Textsorten</a:t>
            </a:r>
          </a:p>
          <a:p>
            <a:pPr marL="609600" indent="-609600" eaLnBrk="1" hangingPunct="1">
              <a:buFontTx/>
              <a:buAutoNum type="arabicPeriod"/>
              <a:defRPr/>
            </a:pPr>
            <a:r>
              <a:rPr lang="de-DE" sz="2000" b="1" dirty="0"/>
              <a:t>KB Fachkommunikation und seine TS</a:t>
            </a:r>
          </a:p>
          <a:p>
            <a:pPr marL="609600" indent="-609600" eaLnBrk="1" hangingPunct="1">
              <a:buFontTx/>
              <a:buAutoNum type="arabicPeriod"/>
              <a:defRPr/>
            </a:pPr>
            <a:r>
              <a:rPr lang="de-DE" sz="2000" b="1" dirty="0"/>
              <a:t>KB des offiziellen gesellschaftlichen Verkehrs und seine TS: </a:t>
            </a:r>
            <a:r>
              <a:rPr lang="cs-CZ" sz="2000" b="1" dirty="0" err="1"/>
              <a:t>Verwaltung</a:t>
            </a:r>
            <a:r>
              <a:rPr lang="cs-CZ" sz="2000" b="1" dirty="0"/>
              <a:t>, </a:t>
            </a:r>
            <a:r>
              <a:rPr lang="cs-CZ" sz="2000" b="1" dirty="0" err="1"/>
              <a:t>Justiz</a:t>
            </a:r>
            <a:r>
              <a:rPr lang="cs-CZ" sz="2000" b="1" dirty="0"/>
              <a:t>, </a:t>
            </a:r>
            <a:r>
              <a:rPr lang="cs-CZ" sz="2000" b="1" dirty="0" err="1"/>
              <a:t>Wirtschaft</a:t>
            </a:r>
            <a:r>
              <a:rPr lang="de-DE" sz="2000" b="1" dirty="0"/>
              <a:t> (institutionelle Kommunikation)</a:t>
            </a:r>
          </a:p>
          <a:p>
            <a:pPr marL="609600" indent="-609600" eaLnBrk="1" hangingPunct="1">
              <a:buFontTx/>
              <a:buAutoNum type="arabicPeriod"/>
              <a:defRPr/>
            </a:pPr>
            <a:r>
              <a:rPr lang="de-DE" sz="2000" b="1" dirty="0"/>
              <a:t>KB der Massenmedien und seine TS</a:t>
            </a:r>
          </a:p>
          <a:p>
            <a:pPr marL="609600" indent="-609600" eaLnBrk="1" hangingPunct="1">
              <a:buFontTx/>
              <a:buAutoNum type="arabicPeriod"/>
              <a:defRPr/>
            </a:pPr>
            <a:r>
              <a:rPr lang="de-DE" sz="2000" b="1" dirty="0"/>
              <a:t>KB der Belletristik und seine TS</a:t>
            </a:r>
          </a:p>
          <a:p>
            <a:pPr marL="609600" indent="-609600" eaLnBrk="1" hangingPunct="1">
              <a:buFontTx/>
              <a:buNone/>
              <a:defRPr/>
            </a:pPr>
            <a:endParaRPr lang="cs-CZ" sz="2000" b="1" dirty="0"/>
          </a:p>
          <a:p>
            <a:pPr marL="609600" indent="-609600" eaLnBrk="1" hangingPunct="1">
              <a:buFontTx/>
              <a:buNone/>
              <a:defRPr/>
            </a:pPr>
            <a:r>
              <a:rPr lang="de-DE" sz="2000" b="1" dirty="0"/>
              <a:t>Aktuelle Texte!</a:t>
            </a:r>
          </a:p>
          <a:p>
            <a:endParaRPr lang="cs-CZ" dirty="0"/>
          </a:p>
        </p:txBody>
      </p:sp>
    </p:spTree>
    <p:extLst>
      <p:ext uri="{BB962C8B-B14F-4D97-AF65-F5344CB8AC3E}">
        <p14:creationId xmlns:p14="http://schemas.microsoft.com/office/powerpoint/2010/main" val="300764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4D9C3E-FB95-4E8E-B05E-8F67F41BE8C9}"/>
              </a:ext>
            </a:extLst>
          </p:cNvPr>
          <p:cNvSpPr>
            <a:spLocks noGrp="1"/>
          </p:cNvSpPr>
          <p:nvPr>
            <p:ph type="title"/>
          </p:nvPr>
        </p:nvSpPr>
        <p:spPr/>
        <p:txBody>
          <a:bodyPr/>
          <a:lstStyle/>
          <a:p>
            <a:r>
              <a:rPr lang="de-DE" b="1" dirty="0"/>
              <a:t>Dramatik</a:t>
            </a:r>
            <a:endParaRPr lang="cs-CZ" b="1" dirty="0"/>
          </a:p>
        </p:txBody>
      </p:sp>
      <p:sp>
        <p:nvSpPr>
          <p:cNvPr id="3" name="Zástupný obsah 2">
            <a:extLst>
              <a:ext uri="{FF2B5EF4-FFF2-40B4-BE49-F238E27FC236}">
                <a16:creationId xmlns:a16="http://schemas.microsoft.com/office/drawing/2014/main" id="{F247FFED-3496-4375-B654-14D2FE2FF01C}"/>
              </a:ext>
            </a:extLst>
          </p:cNvPr>
          <p:cNvSpPr>
            <a:spLocks noGrp="1"/>
          </p:cNvSpPr>
          <p:nvPr>
            <p:ph idx="1"/>
          </p:nvPr>
        </p:nvSpPr>
        <p:spPr/>
        <p:txBody>
          <a:bodyPr/>
          <a:lstStyle/>
          <a:p>
            <a:pPr eaLnBrk="1" hangingPunct="1"/>
            <a:r>
              <a:rPr lang="cs-CZ" altLang="cs-CZ" b="1" dirty="0" err="1"/>
              <a:t>Dialoge</a:t>
            </a:r>
            <a:r>
              <a:rPr lang="cs-CZ" altLang="cs-CZ" b="1" dirty="0"/>
              <a:t>, </a:t>
            </a:r>
            <a:r>
              <a:rPr lang="cs-CZ" altLang="cs-CZ" b="1" dirty="0" err="1"/>
              <a:t>Monologe</a:t>
            </a:r>
            <a:endParaRPr lang="cs-CZ" altLang="cs-CZ" b="1" dirty="0"/>
          </a:p>
          <a:p>
            <a:pPr eaLnBrk="1" hangingPunct="1"/>
            <a:r>
              <a:rPr lang="cs-CZ" altLang="cs-CZ" b="1" dirty="0" err="1"/>
              <a:t>Schauspielkunst</a:t>
            </a:r>
            <a:r>
              <a:rPr lang="cs-CZ" altLang="cs-CZ" b="1" dirty="0"/>
              <a:t>, </a:t>
            </a:r>
            <a:r>
              <a:rPr lang="cs-CZ" altLang="cs-CZ" b="1" dirty="0" err="1"/>
              <a:t>Musik</a:t>
            </a:r>
            <a:r>
              <a:rPr lang="cs-CZ" altLang="cs-CZ" b="1" dirty="0"/>
              <a:t>            </a:t>
            </a:r>
          </a:p>
          <a:p>
            <a:pPr eaLnBrk="1" hangingPunct="1"/>
            <a:r>
              <a:rPr lang="cs-CZ" altLang="cs-CZ" b="1" dirty="0" err="1"/>
              <a:t>Choreographie</a:t>
            </a:r>
            <a:r>
              <a:rPr lang="cs-CZ" altLang="cs-CZ" b="1" dirty="0"/>
              <a:t>, B</a:t>
            </a:r>
            <a:r>
              <a:rPr lang="de-DE" altLang="cs-CZ" b="1" dirty="0" err="1"/>
              <a:t>ühnenbil</a:t>
            </a:r>
            <a:r>
              <a:rPr lang="cs-CZ" altLang="cs-CZ" b="1" dirty="0"/>
              <a:t>d</a:t>
            </a:r>
          </a:p>
          <a:p>
            <a:pPr eaLnBrk="1" hangingPunct="1"/>
            <a:r>
              <a:rPr lang="cs-CZ" altLang="cs-CZ" b="1" dirty="0" err="1"/>
              <a:t>multimedial</a:t>
            </a:r>
            <a:endParaRPr lang="cs-CZ" altLang="cs-CZ" b="1" dirty="0"/>
          </a:p>
          <a:p>
            <a:r>
              <a:rPr lang="de-DE" b="1" dirty="0"/>
              <a:t>Beispieltext: Wolfgang Bauer: Magic </a:t>
            </a:r>
            <a:r>
              <a:rPr lang="de-DE" b="1" dirty="0" err="1"/>
              <a:t>Afternoon</a:t>
            </a:r>
            <a:endParaRPr lang="cs-CZ" b="1" dirty="0"/>
          </a:p>
        </p:txBody>
      </p:sp>
    </p:spTree>
    <p:extLst>
      <p:ext uri="{BB962C8B-B14F-4D97-AF65-F5344CB8AC3E}">
        <p14:creationId xmlns:p14="http://schemas.microsoft.com/office/powerpoint/2010/main" val="276733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980510-FCFF-4A26-AE4B-7F9FAEB74457}"/>
              </a:ext>
            </a:extLst>
          </p:cNvPr>
          <p:cNvSpPr>
            <a:spLocks noGrp="1"/>
          </p:cNvSpPr>
          <p:nvPr>
            <p:ph type="title"/>
          </p:nvPr>
        </p:nvSpPr>
        <p:spPr/>
        <p:txBody>
          <a:bodyPr/>
          <a:lstStyle/>
          <a:p>
            <a:r>
              <a:rPr lang="de-DE" b="1" dirty="0"/>
              <a:t>Dramatik</a:t>
            </a:r>
            <a:endParaRPr lang="cs-CZ" b="1" dirty="0"/>
          </a:p>
        </p:txBody>
      </p:sp>
      <p:sp>
        <p:nvSpPr>
          <p:cNvPr id="3" name="Zástupný obsah 2">
            <a:extLst>
              <a:ext uri="{FF2B5EF4-FFF2-40B4-BE49-F238E27FC236}">
                <a16:creationId xmlns:a16="http://schemas.microsoft.com/office/drawing/2014/main" id="{C0592FF7-7D11-4664-977F-4E5615AAB533}"/>
              </a:ext>
            </a:extLst>
          </p:cNvPr>
          <p:cNvSpPr>
            <a:spLocks noGrp="1"/>
          </p:cNvSpPr>
          <p:nvPr>
            <p:ph idx="1"/>
          </p:nvPr>
        </p:nvSpPr>
        <p:spPr/>
        <p:txBody>
          <a:bodyPr>
            <a:normAutofit fontScale="85000" lnSpcReduction="10000"/>
          </a:bodyPr>
          <a:lstStyle/>
          <a:p>
            <a:r>
              <a:rPr lang="de-DE" altLang="cs-CZ" sz="2000" b="1" dirty="0"/>
              <a:t>Wolfgang Bauer</a:t>
            </a:r>
            <a:r>
              <a:rPr lang="de-DE" altLang="cs-CZ" sz="2000" dirty="0"/>
              <a:t> (* </a:t>
            </a:r>
            <a:r>
              <a:rPr lang="de-DE" altLang="cs-CZ" sz="2000" dirty="0">
                <a:hlinkClick r:id="rId2" action="ppaction://hlinkfile" tooltip="18. März"/>
              </a:rPr>
              <a:t>18. März</a:t>
            </a:r>
            <a:r>
              <a:rPr lang="de-DE" altLang="cs-CZ" sz="2000" dirty="0"/>
              <a:t> </a:t>
            </a:r>
            <a:r>
              <a:rPr lang="de-DE" altLang="cs-CZ" sz="2000" dirty="0">
                <a:hlinkClick r:id="rId3" action="ppaction://hlinkfile" tooltip="1941"/>
              </a:rPr>
              <a:t>1941</a:t>
            </a:r>
            <a:r>
              <a:rPr lang="de-DE" altLang="cs-CZ" sz="2000" dirty="0"/>
              <a:t> in </a:t>
            </a:r>
            <a:r>
              <a:rPr lang="de-DE" altLang="cs-CZ" sz="2000" dirty="0">
                <a:hlinkClick r:id="rId4" action="ppaction://hlinkfile" tooltip="Graz"/>
              </a:rPr>
              <a:t>Graz</a:t>
            </a:r>
            <a:r>
              <a:rPr lang="de-DE" altLang="cs-CZ" sz="2000" dirty="0"/>
              <a:t>; † </a:t>
            </a:r>
            <a:r>
              <a:rPr lang="de-DE" altLang="cs-CZ" sz="2000" dirty="0">
                <a:hlinkClick r:id="rId5" action="ppaction://hlinkfile" tooltip="26. August"/>
              </a:rPr>
              <a:t>26. August</a:t>
            </a:r>
            <a:r>
              <a:rPr lang="de-DE" altLang="cs-CZ" sz="2000" dirty="0"/>
              <a:t> </a:t>
            </a:r>
            <a:r>
              <a:rPr lang="de-DE" altLang="cs-CZ" sz="2000" dirty="0">
                <a:hlinkClick r:id="rId6" action="ppaction://hlinkfile" tooltip="2005"/>
              </a:rPr>
              <a:t>2005</a:t>
            </a:r>
            <a:r>
              <a:rPr lang="de-DE" altLang="cs-CZ" sz="2000" dirty="0"/>
              <a:t> ebenda) war ein </a:t>
            </a:r>
            <a:r>
              <a:rPr lang="de-DE" altLang="cs-CZ" sz="2000" dirty="0">
                <a:hlinkClick r:id="rId7" action="ppaction://hlinkfile" tooltip="Österreichischer Schriftsteller"/>
              </a:rPr>
              <a:t>österreichischer Schriftsteller</a:t>
            </a:r>
            <a:r>
              <a:rPr lang="de-DE" altLang="cs-CZ" sz="2000" dirty="0"/>
              <a:t>, der vor allem als Dramatiker international bekannt wurde und in den 1970er-Jahren neben </a:t>
            </a:r>
            <a:r>
              <a:rPr lang="de-DE" altLang="cs-CZ" sz="2000" dirty="0">
                <a:hlinkClick r:id="rId8" action="ppaction://hlinkfile" tooltip="Thomas Bernhard"/>
              </a:rPr>
              <a:t>Thomas Bernhard</a:t>
            </a:r>
            <a:r>
              <a:rPr lang="de-DE" altLang="cs-CZ" sz="2000" dirty="0"/>
              <a:t> und </a:t>
            </a:r>
            <a:r>
              <a:rPr lang="de-DE" altLang="cs-CZ" sz="2000" dirty="0">
                <a:hlinkClick r:id="rId9" action="ppaction://hlinkfile" tooltip="Peter Handke"/>
              </a:rPr>
              <a:t>Peter Handke</a:t>
            </a:r>
            <a:r>
              <a:rPr lang="de-DE" altLang="cs-CZ" sz="2000" dirty="0"/>
              <a:t> als </a:t>
            </a:r>
            <a:r>
              <a:rPr lang="de-DE" altLang="cs-CZ" sz="1800" dirty="0"/>
              <a:t>bedeutendster österreichischer Dramatiker galt. Bauer war Mitglied der </a:t>
            </a:r>
            <a:r>
              <a:rPr lang="de-DE" altLang="cs-CZ" sz="1800" dirty="0">
                <a:hlinkClick r:id="rId10" action="ppaction://hlinkfile" tooltip="Grazer Autorenversammlung"/>
              </a:rPr>
              <a:t>Grazer Autorenversammlung</a:t>
            </a:r>
            <a:r>
              <a:rPr lang="de-DE" altLang="cs-CZ" sz="1800" dirty="0"/>
              <a:t>, des </a:t>
            </a:r>
            <a:r>
              <a:rPr lang="de-DE" altLang="cs-CZ" sz="1800" dirty="0">
                <a:hlinkClick r:id="rId11" action="ppaction://hlinkfile" tooltip="Forum Stadtpark"/>
              </a:rPr>
              <a:t>Forum Stadtpark</a:t>
            </a:r>
            <a:r>
              <a:rPr lang="de-DE" altLang="cs-CZ" sz="1800" dirty="0"/>
              <a:t> und Gründungsmitglied der </a:t>
            </a:r>
            <a:r>
              <a:rPr lang="de-DE" altLang="cs-CZ" sz="1800" dirty="0">
                <a:hlinkClick r:id="rId12" action="ppaction://hlinkfile" tooltip="Lord Jim Loge"/>
              </a:rPr>
              <a:t>Lord Jim Loge</a:t>
            </a:r>
            <a:r>
              <a:rPr lang="de-DE" altLang="cs-CZ" sz="1800" dirty="0"/>
              <a:t> (gemeinsam mit </a:t>
            </a:r>
            <a:r>
              <a:rPr lang="de-DE" altLang="cs-CZ" sz="1800" dirty="0">
                <a:hlinkClick r:id="rId13" action="ppaction://hlinkfile" tooltip="Martin Kippenberger"/>
              </a:rPr>
              <a:t>Martin Kippenberger</a:t>
            </a:r>
            <a:r>
              <a:rPr lang="de-DE" altLang="cs-CZ" sz="1800" dirty="0"/>
              <a:t>, </a:t>
            </a:r>
            <a:r>
              <a:rPr lang="de-DE" altLang="cs-CZ" sz="1800" dirty="0">
                <a:hlinkClick r:id="rId14" action="ppaction://hlinkfile" tooltip="Albert Oehlen"/>
              </a:rPr>
              <a:t>Albert Oehlen</a:t>
            </a:r>
            <a:r>
              <a:rPr lang="de-DE" altLang="cs-CZ" sz="1800" dirty="0"/>
              <a:t> und </a:t>
            </a:r>
            <a:r>
              <a:rPr lang="de-DE" altLang="cs-CZ" sz="1800" dirty="0">
                <a:hlinkClick r:id="rId15" action="ppaction://hlinkfile" tooltip="Jörg Schlick"/>
              </a:rPr>
              <a:t>Jörg Schlick</a:t>
            </a:r>
            <a:r>
              <a:rPr lang="de-DE" altLang="cs-CZ" sz="1800" dirty="0"/>
              <a:t>).</a:t>
            </a:r>
          </a:p>
          <a:p>
            <a:r>
              <a:rPr lang="de-DE" altLang="cs-CZ" sz="1800" dirty="0"/>
              <a:t>Wolfgang Bauer studierte nach der </a:t>
            </a:r>
            <a:r>
              <a:rPr lang="de-DE" altLang="cs-CZ" sz="1800" dirty="0">
                <a:hlinkClick r:id="rId16" action="ppaction://hlinkfile" tooltip="Matura"/>
              </a:rPr>
              <a:t>Matura</a:t>
            </a:r>
            <a:r>
              <a:rPr lang="de-DE" altLang="cs-CZ" sz="1800" dirty="0"/>
              <a:t> </a:t>
            </a:r>
            <a:r>
              <a:rPr lang="de-DE" altLang="cs-CZ" sz="1800" dirty="0">
                <a:hlinkClick r:id="rId17" action="ppaction://hlinkfile" tooltip="Theaterwissenschaft"/>
              </a:rPr>
              <a:t>Theaterwissenschaften</a:t>
            </a:r>
            <a:r>
              <a:rPr lang="de-DE" altLang="cs-CZ" sz="1800" dirty="0"/>
              <a:t> und </a:t>
            </a:r>
            <a:r>
              <a:rPr lang="de-DE" altLang="cs-CZ" sz="1800" dirty="0">
                <a:hlinkClick r:id="rId18" action="ppaction://hlinkfile" tooltip="Romanistik"/>
              </a:rPr>
              <a:t>Romanistik</a:t>
            </a:r>
            <a:r>
              <a:rPr lang="de-DE" altLang="cs-CZ" sz="1800" dirty="0"/>
              <a:t> in </a:t>
            </a:r>
            <a:r>
              <a:rPr lang="de-DE" altLang="cs-CZ" sz="1800" dirty="0">
                <a:hlinkClick r:id="rId19" action="ppaction://hlinkfile" tooltip="Universität Graz"/>
              </a:rPr>
              <a:t>Graz</a:t>
            </a:r>
            <a:r>
              <a:rPr lang="de-DE" altLang="cs-CZ" sz="1800" dirty="0"/>
              <a:t> und </a:t>
            </a:r>
            <a:r>
              <a:rPr lang="de-DE" altLang="cs-CZ" sz="1800" dirty="0">
                <a:hlinkClick r:id="rId20" action="ppaction://hlinkfile" tooltip="Universität Wien"/>
              </a:rPr>
              <a:t>Wien</a:t>
            </a:r>
            <a:r>
              <a:rPr lang="de-DE" altLang="cs-CZ" sz="1800" dirty="0"/>
              <a:t>, schloss das Studium jedoch nicht ab. Durch die Uraufführung seiner ersten beiden </a:t>
            </a:r>
            <a:r>
              <a:rPr lang="de-DE" altLang="cs-CZ" sz="1800" dirty="0">
                <a:hlinkClick r:id="rId21" action="ppaction://hlinkfile" tooltip="Einakter"/>
              </a:rPr>
              <a:t>Einakter</a:t>
            </a:r>
            <a:r>
              <a:rPr lang="de-DE" altLang="cs-CZ" sz="1800" dirty="0"/>
              <a:t> </a:t>
            </a:r>
            <a:r>
              <a:rPr lang="de-DE" altLang="cs-CZ" sz="1800" i="1" dirty="0"/>
              <a:t>Der Schweinetransport</a:t>
            </a:r>
            <a:r>
              <a:rPr lang="de-DE" altLang="cs-CZ" sz="1800" dirty="0"/>
              <a:t> und </a:t>
            </a:r>
            <a:r>
              <a:rPr lang="de-DE" altLang="cs-CZ" sz="1800" i="1" dirty="0"/>
              <a:t>Maler und Farbe</a:t>
            </a:r>
            <a:r>
              <a:rPr lang="de-DE" altLang="cs-CZ" sz="1800" dirty="0"/>
              <a:t> 1962 im damals soeben gegründeten Grazer </a:t>
            </a:r>
            <a:r>
              <a:rPr lang="de-DE" altLang="cs-CZ" sz="1800" dirty="0">
                <a:hlinkClick r:id="rId11" action="ppaction://hlinkfile" tooltip="Forum Stadtpark"/>
              </a:rPr>
              <a:t>Forum Stadtpark</a:t>
            </a:r>
            <a:r>
              <a:rPr lang="de-DE" altLang="cs-CZ" sz="1800" dirty="0"/>
              <a:t> wurde er zum Vertreter der schriftstellerischen </a:t>
            </a:r>
            <a:r>
              <a:rPr lang="de-DE" altLang="cs-CZ" sz="1800" dirty="0">
                <a:hlinkClick r:id="rId22" action="ppaction://hlinkfile" tooltip="Avantgarde"/>
              </a:rPr>
              <a:t>Avantgarde</a:t>
            </a:r>
            <a:r>
              <a:rPr lang="de-DE" altLang="cs-CZ" sz="1800" dirty="0"/>
              <a:t>; das Frühwerk von 1961 bis 1967 ist stark vom </a:t>
            </a:r>
            <a:r>
              <a:rPr lang="de-DE" altLang="cs-CZ" sz="1800" dirty="0">
                <a:hlinkClick r:id="rId23" action="ppaction://hlinkfile" tooltip="Absurdes Theater"/>
              </a:rPr>
              <a:t>Absurden Theater</a:t>
            </a:r>
            <a:r>
              <a:rPr lang="de-DE" altLang="cs-CZ" sz="1800" dirty="0"/>
              <a:t> </a:t>
            </a:r>
            <a:r>
              <a:rPr lang="de-DE" altLang="cs-CZ" sz="1800" dirty="0">
                <a:hlinkClick r:id="rId24" action="ppaction://hlinkfile" tooltip="Eugène Ionesco"/>
              </a:rPr>
              <a:t>Eugène Ionescos</a:t>
            </a:r>
            <a:r>
              <a:rPr lang="de-DE" altLang="cs-CZ" sz="1800" dirty="0"/>
              <a:t>, wie auch von den existenzialistischen Dramen </a:t>
            </a:r>
            <a:r>
              <a:rPr lang="de-DE" altLang="cs-CZ" sz="1800" dirty="0">
                <a:hlinkClick r:id="rId25" action="ppaction://hlinkfile" tooltip="Jean-Paul Sartre"/>
              </a:rPr>
              <a:t>Jean Paul Sartres</a:t>
            </a:r>
            <a:r>
              <a:rPr lang="de-DE" altLang="cs-CZ" sz="1800" dirty="0"/>
              <a:t> und </a:t>
            </a:r>
            <a:r>
              <a:rPr lang="de-DE" altLang="cs-CZ" sz="1800" dirty="0">
                <a:hlinkClick r:id="rId26" action="ppaction://hlinkfile" tooltip="Albert Camus"/>
              </a:rPr>
              <a:t>Albert Camus</a:t>
            </a:r>
            <a:r>
              <a:rPr lang="de-DE" altLang="cs-CZ" sz="1800" dirty="0"/>
              <a:t>’ beeinflusst.</a:t>
            </a:r>
          </a:p>
          <a:p>
            <a:r>
              <a:rPr lang="de-DE" altLang="cs-CZ" sz="1800" dirty="0"/>
              <a:t>Im Alter von 27 Jahren gelang Bauer mit </a:t>
            </a:r>
            <a:r>
              <a:rPr lang="de-DE" altLang="cs-CZ" sz="1800" dirty="0">
                <a:hlinkClick r:id="rId27" action="ppaction://hlinkfile" tooltip="Magic Afternoon (Seite nicht vorhanden)"/>
              </a:rPr>
              <a:t>Magic </a:t>
            </a:r>
            <a:r>
              <a:rPr lang="de-DE" altLang="cs-CZ" sz="1800" dirty="0" err="1">
                <a:hlinkClick r:id="rId27" action="ppaction://hlinkfile" tooltip="Magic Afternoon (Seite nicht vorhanden)"/>
              </a:rPr>
              <a:t>Afternoon</a:t>
            </a:r>
            <a:r>
              <a:rPr lang="de-DE" altLang="cs-CZ" sz="1800" dirty="0"/>
              <a:t> der internationale Durchbruch. Die Uraufführung erfolgte am 12. September 1968 unter der Regie von </a:t>
            </a:r>
            <a:r>
              <a:rPr lang="de-DE" altLang="cs-CZ" sz="1800" dirty="0">
                <a:hlinkClick r:id="rId28" action="ppaction://hlinkfile" tooltip="Horst Zankl"/>
              </a:rPr>
              <a:t>Horst Zankl</a:t>
            </a:r>
            <a:r>
              <a:rPr lang="de-DE" altLang="cs-CZ" sz="1800" dirty="0"/>
              <a:t> am </a:t>
            </a:r>
            <a:r>
              <a:rPr lang="de-DE" altLang="cs-CZ" sz="1800" dirty="0">
                <a:hlinkClick r:id="rId29" action="ppaction://hlinkfile" tooltip="Landestheater Hannover"/>
              </a:rPr>
              <a:t>Landestheater Hannover</a:t>
            </a:r>
            <a:r>
              <a:rPr lang="de-DE" altLang="cs-CZ" sz="1800" dirty="0"/>
              <a:t>, nachdem das Stück zuvor von 40 Bühnen und Verlagen im gesamten deutschsprachigen Raum abgelehnt worden war. Ab diesem Zeitpunkt wurden Bauers Stücke in viele Sprachen übersetzt und weltweit aufgeführt.</a:t>
            </a:r>
          </a:p>
          <a:p>
            <a:endParaRPr lang="cs-CZ" dirty="0"/>
          </a:p>
        </p:txBody>
      </p:sp>
    </p:spTree>
    <p:extLst>
      <p:ext uri="{BB962C8B-B14F-4D97-AF65-F5344CB8AC3E}">
        <p14:creationId xmlns:p14="http://schemas.microsoft.com/office/powerpoint/2010/main" val="32430195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45B5DD-A238-4758-B1B7-1B85B7116D53}"/>
              </a:ext>
            </a:extLst>
          </p:cNvPr>
          <p:cNvSpPr>
            <a:spLocks noGrp="1"/>
          </p:cNvSpPr>
          <p:nvPr>
            <p:ph type="title"/>
          </p:nvPr>
        </p:nvSpPr>
        <p:spPr/>
        <p:txBody>
          <a:bodyPr/>
          <a:lstStyle/>
          <a:p>
            <a:r>
              <a:rPr lang="cs-CZ" altLang="cs-CZ" sz="4400" b="1" dirty="0" err="1">
                <a:solidFill>
                  <a:srgbClr val="FF0000"/>
                </a:solidFill>
              </a:rPr>
              <a:t>Methode</a:t>
            </a:r>
            <a:r>
              <a:rPr lang="cs-CZ" altLang="cs-CZ" sz="4400" b="1" dirty="0">
                <a:solidFill>
                  <a:srgbClr val="FF0000"/>
                </a:solidFill>
              </a:rPr>
              <a:t>(n) der </a:t>
            </a:r>
            <a:r>
              <a:rPr lang="cs-CZ" altLang="cs-CZ" sz="4400" b="1" dirty="0" err="1">
                <a:solidFill>
                  <a:srgbClr val="FF0000"/>
                </a:solidFill>
              </a:rPr>
              <a:t>stilistischen</a:t>
            </a:r>
            <a:r>
              <a:rPr lang="cs-CZ" altLang="cs-CZ" sz="4400" b="1" dirty="0">
                <a:solidFill>
                  <a:srgbClr val="FF0000"/>
                </a:solidFill>
              </a:rPr>
              <a:t> </a:t>
            </a:r>
            <a:r>
              <a:rPr lang="cs-CZ" altLang="cs-CZ" sz="4400" b="1" dirty="0" err="1">
                <a:solidFill>
                  <a:srgbClr val="FF0000"/>
                </a:solidFill>
              </a:rPr>
              <a:t>Textanalyse</a:t>
            </a:r>
            <a:r>
              <a:rPr lang="cs-CZ" altLang="cs-CZ" sz="4400" b="1" dirty="0">
                <a:solidFill>
                  <a:srgbClr val="FF0000"/>
                </a:solidFill>
              </a:rPr>
              <a:t>:</a:t>
            </a:r>
            <a:br>
              <a:rPr lang="cs-CZ" altLang="cs-CZ" sz="4400" b="1" dirty="0"/>
            </a:br>
            <a:endParaRPr lang="cs-CZ" dirty="0"/>
          </a:p>
        </p:txBody>
      </p:sp>
      <p:sp>
        <p:nvSpPr>
          <p:cNvPr id="3" name="Zástupný obsah 2">
            <a:extLst>
              <a:ext uri="{FF2B5EF4-FFF2-40B4-BE49-F238E27FC236}">
                <a16:creationId xmlns:a16="http://schemas.microsoft.com/office/drawing/2014/main" id="{7757F9F1-A568-447F-831E-5220177F75AA}"/>
              </a:ext>
            </a:extLst>
          </p:cNvPr>
          <p:cNvSpPr>
            <a:spLocks noGrp="1"/>
          </p:cNvSpPr>
          <p:nvPr>
            <p:ph idx="1"/>
          </p:nvPr>
        </p:nvSpPr>
        <p:spPr/>
        <p:txBody>
          <a:bodyPr>
            <a:normAutofit fontScale="92500" lnSpcReduction="20000"/>
          </a:bodyPr>
          <a:lstStyle/>
          <a:p>
            <a:r>
              <a:rPr lang="de-DE" altLang="cs-CZ" sz="2000" b="1" dirty="0">
                <a:solidFill>
                  <a:srgbClr val="FF0000"/>
                </a:solidFill>
              </a:rPr>
              <a:t>Übersicht der top-down Methoden (von oben nach unten)</a:t>
            </a:r>
            <a:r>
              <a:rPr lang="cs-CZ" altLang="cs-CZ" sz="2000" b="1" dirty="0">
                <a:solidFill>
                  <a:srgbClr val="FF0000"/>
                </a:solidFill>
              </a:rPr>
              <a:t>:</a:t>
            </a:r>
          </a:p>
          <a:p>
            <a:r>
              <a:rPr lang="de-DE" altLang="cs-CZ" sz="2400" b="1" dirty="0" err="1">
                <a:solidFill>
                  <a:srgbClr val="00B0F0"/>
                </a:solidFill>
              </a:rPr>
              <a:t>Textlingu</a:t>
            </a:r>
            <a:r>
              <a:rPr lang="cs-CZ" altLang="cs-CZ" sz="2400" b="1" dirty="0">
                <a:solidFill>
                  <a:srgbClr val="00B0F0"/>
                </a:solidFill>
              </a:rPr>
              <a:t>i</a:t>
            </a:r>
            <a:r>
              <a:rPr lang="de-DE" altLang="cs-CZ" sz="2400" b="1" dirty="0" err="1">
                <a:solidFill>
                  <a:srgbClr val="00B0F0"/>
                </a:solidFill>
              </a:rPr>
              <a:t>stische</a:t>
            </a:r>
            <a:r>
              <a:rPr lang="de-DE" altLang="cs-CZ" sz="2400" b="1" dirty="0">
                <a:solidFill>
                  <a:srgbClr val="00B0F0"/>
                </a:solidFill>
              </a:rPr>
              <a:t> Ansätze:</a:t>
            </a:r>
          </a:p>
          <a:p>
            <a:r>
              <a:rPr lang="de-DE" altLang="cs-CZ" sz="2000" b="1" dirty="0"/>
              <a:t>Al</a:t>
            </a:r>
            <a:r>
              <a:rPr lang="cs-CZ" altLang="cs-CZ" sz="2000" b="1" dirty="0"/>
              <a:t>l</a:t>
            </a:r>
            <a:r>
              <a:rPr lang="de-DE" altLang="cs-CZ" sz="2000" b="1" dirty="0"/>
              <a:t>gemeine </a:t>
            </a:r>
            <a:r>
              <a:rPr lang="de-DE" altLang="cs-CZ" sz="2000" b="1" dirty="0" err="1"/>
              <a:t>Textualitätsmerkmale</a:t>
            </a:r>
            <a:r>
              <a:rPr lang="de-DE" altLang="cs-CZ" sz="2000" b="1" dirty="0"/>
              <a:t> (de </a:t>
            </a:r>
            <a:r>
              <a:rPr lang="de-DE" altLang="cs-CZ" sz="2000" b="1" dirty="0" err="1"/>
              <a:t>Beaugrande</a:t>
            </a:r>
            <a:r>
              <a:rPr lang="de-DE" altLang="cs-CZ" sz="2000" b="1" dirty="0"/>
              <a:t>/Dressler)</a:t>
            </a:r>
          </a:p>
          <a:p>
            <a:r>
              <a:rPr lang="de-DE" altLang="cs-CZ" sz="2000" b="1" dirty="0"/>
              <a:t>Art der thematischen Progression (F. Dane</a:t>
            </a:r>
            <a:r>
              <a:rPr lang="cs-CZ" altLang="cs-CZ" sz="2000" b="1" dirty="0"/>
              <a:t>š: </a:t>
            </a:r>
            <a:r>
              <a:rPr lang="cs-CZ" altLang="cs-CZ" sz="2000" b="1" dirty="0" err="1"/>
              <a:t>Tradition</a:t>
            </a:r>
            <a:r>
              <a:rPr lang="cs-CZ" altLang="cs-CZ" sz="2000" b="1" dirty="0"/>
              <a:t>: </a:t>
            </a:r>
            <a:r>
              <a:rPr lang="cs-CZ" altLang="cs-CZ" sz="2000" b="1" dirty="0" err="1"/>
              <a:t>Thema-Rhema-Gliederung</a:t>
            </a:r>
            <a:r>
              <a:rPr lang="cs-CZ" altLang="cs-CZ" sz="2000" b="1" dirty="0"/>
              <a:t>, </a:t>
            </a:r>
            <a:r>
              <a:rPr lang="cs-CZ" altLang="cs-CZ" sz="2000" b="1" dirty="0" err="1"/>
              <a:t>Prager</a:t>
            </a:r>
            <a:r>
              <a:rPr lang="cs-CZ" altLang="cs-CZ" sz="2000" b="1" dirty="0"/>
              <a:t> </a:t>
            </a:r>
            <a:r>
              <a:rPr lang="cs-CZ" altLang="cs-CZ" sz="2000" b="1" dirty="0" err="1"/>
              <a:t>Schule</a:t>
            </a:r>
            <a:r>
              <a:rPr lang="cs-CZ" altLang="cs-CZ" sz="2000" b="1" dirty="0"/>
              <a:t>, V. Mathesius)</a:t>
            </a:r>
          </a:p>
          <a:p>
            <a:r>
              <a:rPr lang="cs-CZ" altLang="cs-CZ" sz="2000" b="1" dirty="0"/>
              <a:t>Art der </a:t>
            </a:r>
            <a:r>
              <a:rPr lang="cs-CZ" altLang="cs-CZ" sz="2000" b="1" dirty="0" err="1"/>
              <a:t>thematischen</a:t>
            </a:r>
            <a:r>
              <a:rPr lang="cs-CZ" altLang="cs-CZ" sz="2000" b="1" dirty="0"/>
              <a:t> </a:t>
            </a:r>
            <a:r>
              <a:rPr lang="cs-CZ" altLang="cs-CZ" sz="2000" b="1" dirty="0" err="1"/>
              <a:t>Entfaltung</a:t>
            </a:r>
            <a:r>
              <a:rPr lang="cs-CZ" altLang="cs-CZ" sz="2000" b="1" dirty="0"/>
              <a:t> (K. </a:t>
            </a:r>
            <a:r>
              <a:rPr lang="cs-CZ" altLang="cs-CZ" sz="2000" b="1" dirty="0" err="1"/>
              <a:t>Brinker</a:t>
            </a:r>
            <a:r>
              <a:rPr lang="cs-CZ" altLang="cs-CZ" sz="2000" b="1" dirty="0"/>
              <a:t>)</a:t>
            </a:r>
          </a:p>
          <a:p>
            <a:r>
              <a:rPr lang="cs-CZ" altLang="cs-CZ" sz="2000" b="1" dirty="0"/>
              <a:t>Text</a:t>
            </a:r>
            <a:r>
              <a:rPr lang="de-DE" altLang="cs-CZ" sz="2000" b="1" dirty="0"/>
              <a:t>(</a:t>
            </a:r>
            <a:r>
              <a:rPr lang="cs-CZ" altLang="cs-CZ" sz="2000" b="1" dirty="0" err="1"/>
              <a:t>sorten</a:t>
            </a:r>
            <a:r>
              <a:rPr lang="de-DE" altLang="cs-CZ" sz="2000" b="1" dirty="0"/>
              <a:t>)</a:t>
            </a:r>
            <a:r>
              <a:rPr lang="de-DE" altLang="cs-CZ" sz="2000" b="1" dirty="0" err="1"/>
              <a:t>muster</a:t>
            </a:r>
            <a:r>
              <a:rPr lang="de-DE" altLang="cs-CZ" sz="2000" b="1" dirty="0"/>
              <a:t> mit prototypischen Grundelementen (Sandig, Fix)</a:t>
            </a:r>
          </a:p>
          <a:p>
            <a:r>
              <a:rPr lang="de-DE" altLang="cs-CZ" sz="2400" b="1" dirty="0">
                <a:solidFill>
                  <a:srgbClr val="00B0F0"/>
                </a:solidFill>
              </a:rPr>
              <a:t>Stilistische Ansätze:</a:t>
            </a:r>
          </a:p>
          <a:p>
            <a:r>
              <a:rPr lang="de-DE" altLang="cs-CZ" sz="2000" b="1" dirty="0"/>
              <a:t>Funktionalstilistik (FS, Stilzüge, </a:t>
            </a:r>
            <a:r>
              <a:rPr lang="de-DE" altLang="cs-CZ" sz="2000" b="1" dirty="0" err="1"/>
              <a:t>Stilelmente</a:t>
            </a:r>
            <a:r>
              <a:rPr lang="de-DE" altLang="cs-CZ" sz="2000" b="1" dirty="0"/>
              <a:t>: Fleischer/Michel, </a:t>
            </a:r>
            <a:r>
              <a:rPr lang="de-DE" altLang="cs-CZ" sz="2000" b="1" dirty="0" err="1"/>
              <a:t>Riesel</a:t>
            </a:r>
            <a:r>
              <a:rPr lang="de-DE" altLang="cs-CZ" sz="2000" b="1" dirty="0"/>
              <a:t>)</a:t>
            </a:r>
          </a:p>
          <a:p>
            <a:r>
              <a:rPr lang="de-DE" altLang="cs-CZ" sz="2000" b="1" dirty="0"/>
              <a:t>Pragmatische Stilistik (Stil als soziales Phänomen, Stil als Handeln: Sandig: W-Fragen: Wer sagt was zu wem zu welchem Zweck mit welcher Wirkung?)</a:t>
            </a:r>
          </a:p>
          <a:p>
            <a:endParaRPr lang="cs-CZ" dirty="0"/>
          </a:p>
        </p:txBody>
      </p:sp>
    </p:spTree>
    <p:extLst>
      <p:ext uri="{BB962C8B-B14F-4D97-AF65-F5344CB8AC3E}">
        <p14:creationId xmlns:p14="http://schemas.microsoft.com/office/powerpoint/2010/main" val="229803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9DBCC-29FD-425D-B9BF-32C5E4601316}"/>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p>
        </p:txBody>
      </p:sp>
      <p:sp>
        <p:nvSpPr>
          <p:cNvPr id="3" name="Zástupný obsah 2">
            <a:extLst>
              <a:ext uri="{FF2B5EF4-FFF2-40B4-BE49-F238E27FC236}">
                <a16:creationId xmlns:a16="http://schemas.microsoft.com/office/drawing/2014/main" id="{4955621E-7BD4-4411-A9CE-5697C1A20B28}"/>
              </a:ext>
            </a:extLst>
          </p:cNvPr>
          <p:cNvSpPr>
            <a:spLocks noGrp="1"/>
          </p:cNvSpPr>
          <p:nvPr>
            <p:ph idx="1"/>
          </p:nvPr>
        </p:nvSpPr>
        <p:spPr/>
        <p:txBody>
          <a:bodyPr/>
          <a:lstStyle/>
          <a:p>
            <a:pPr eaLnBrk="1" hangingPunct="1"/>
            <a:r>
              <a:rPr lang="cs-CZ" altLang="cs-CZ" b="1" dirty="0" err="1">
                <a:solidFill>
                  <a:srgbClr val="92D050"/>
                </a:solidFill>
              </a:rPr>
              <a:t>Schritt</a:t>
            </a:r>
            <a:r>
              <a:rPr lang="cs-CZ" altLang="cs-CZ" b="1" dirty="0">
                <a:solidFill>
                  <a:srgbClr val="92D050"/>
                </a:solidFill>
              </a:rPr>
              <a:t> 1: </a:t>
            </a:r>
            <a:r>
              <a:rPr lang="cs-CZ" altLang="cs-CZ" b="1" dirty="0" err="1">
                <a:solidFill>
                  <a:srgbClr val="92D050"/>
                </a:solidFill>
              </a:rPr>
              <a:t>Bestimmung</a:t>
            </a:r>
            <a:r>
              <a:rPr lang="cs-CZ" altLang="cs-CZ" b="1" dirty="0">
                <a:solidFill>
                  <a:srgbClr val="92D050"/>
                </a:solidFill>
              </a:rPr>
              <a:t> des </a:t>
            </a:r>
            <a:r>
              <a:rPr lang="cs-CZ" altLang="cs-CZ" b="1" dirty="0" err="1">
                <a:solidFill>
                  <a:srgbClr val="92D050"/>
                </a:solidFill>
              </a:rPr>
              <a:t>Kommunikationsbereiches</a:t>
            </a:r>
            <a:r>
              <a:rPr lang="cs-CZ" altLang="cs-CZ" b="1" dirty="0">
                <a:solidFill>
                  <a:srgbClr val="92D050"/>
                </a:solidFill>
              </a:rPr>
              <a:t> </a:t>
            </a:r>
            <a:r>
              <a:rPr lang="cs-CZ" altLang="cs-CZ" b="1" dirty="0" err="1">
                <a:solidFill>
                  <a:srgbClr val="92D050"/>
                </a:solidFill>
              </a:rPr>
              <a:t>und</a:t>
            </a:r>
            <a:r>
              <a:rPr lang="cs-CZ" altLang="cs-CZ" b="1" dirty="0">
                <a:solidFill>
                  <a:srgbClr val="92D050"/>
                </a:solidFill>
              </a:rPr>
              <a:t> der </a:t>
            </a:r>
            <a:r>
              <a:rPr lang="cs-CZ" altLang="cs-CZ" b="1" dirty="0" err="1">
                <a:solidFill>
                  <a:srgbClr val="92D050"/>
                </a:solidFill>
              </a:rPr>
              <a:t>Textsorte</a:t>
            </a:r>
            <a:r>
              <a:rPr lang="cs-CZ" altLang="cs-CZ" b="1" dirty="0">
                <a:solidFill>
                  <a:srgbClr val="92D050"/>
                </a:solidFill>
              </a:rPr>
              <a:t>:</a:t>
            </a:r>
          </a:p>
          <a:p>
            <a:pPr eaLnBrk="1" hangingPunct="1"/>
            <a:r>
              <a:rPr lang="cs-CZ" altLang="cs-CZ" b="1" dirty="0" err="1"/>
              <a:t>Alltagskommunikation</a:t>
            </a:r>
            <a:endParaRPr lang="cs-CZ" altLang="cs-CZ" b="1" dirty="0"/>
          </a:p>
          <a:p>
            <a:pPr eaLnBrk="1" hangingPunct="1"/>
            <a:r>
              <a:rPr lang="cs-CZ" altLang="cs-CZ" b="1" dirty="0" err="1"/>
              <a:t>Fachkommunikation</a:t>
            </a:r>
            <a:endParaRPr lang="cs-CZ" altLang="cs-CZ" b="1" dirty="0"/>
          </a:p>
          <a:p>
            <a:pPr eaLnBrk="1" hangingPunct="1"/>
            <a:r>
              <a:rPr lang="cs-CZ" altLang="cs-CZ" b="1" dirty="0" err="1"/>
              <a:t>Offizielle</a:t>
            </a:r>
            <a:r>
              <a:rPr lang="cs-CZ" altLang="cs-CZ" b="1" dirty="0"/>
              <a:t> </a:t>
            </a:r>
            <a:r>
              <a:rPr lang="cs-CZ" altLang="cs-CZ" b="1" dirty="0" err="1"/>
              <a:t>Kommunikation</a:t>
            </a:r>
            <a:r>
              <a:rPr lang="cs-CZ" altLang="cs-CZ" b="1" dirty="0"/>
              <a:t> (</a:t>
            </a:r>
            <a:r>
              <a:rPr lang="cs-CZ" altLang="cs-CZ" b="1" dirty="0" err="1"/>
              <a:t>Rechtswesen</a:t>
            </a:r>
            <a:r>
              <a:rPr lang="cs-CZ" altLang="cs-CZ" b="1" dirty="0"/>
              <a:t>, </a:t>
            </a:r>
            <a:r>
              <a:rPr lang="cs-CZ" altLang="cs-CZ" b="1" dirty="0" err="1"/>
              <a:t>Amtsverkehr</a:t>
            </a:r>
            <a:r>
              <a:rPr lang="cs-CZ" altLang="cs-CZ" b="1" dirty="0"/>
              <a:t>, </a:t>
            </a:r>
            <a:r>
              <a:rPr lang="cs-CZ" altLang="cs-CZ" b="1" dirty="0" err="1"/>
              <a:t>Wirtschaft</a:t>
            </a:r>
            <a:r>
              <a:rPr lang="cs-CZ" altLang="cs-CZ" b="1" dirty="0"/>
              <a:t>) </a:t>
            </a:r>
          </a:p>
          <a:p>
            <a:pPr eaLnBrk="1" hangingPunct="1"/>
            <a:r>
              <a:rPr lang="cs-CZ" altLang="cs-CZ" b="1" dirty="0" err="1"/>
              <a:t>Massenmedien</a:t>
            </a:r>
            <a:r>
              <a:rPr lang="cs-CZ" altLang="cs-CZ" b="1" dirty="0"/>
              <a:t>   </a:t>
            </a:r>
          </a:p>
          <a:p>
            <a:pPr eaLnBrk="1" hangingPunct="1"/>
            <a:r>
              <a:rPr lang="cs-CZ" altLang="cs-CZ" b="1" dirty="0" err="1"/>
              <a:t>Belletristik</a:t>
            </a:r>
            <a:endParaRPr lang="cs-CZ" altLang="cs-CZ" b="1" dirty="0"/>
          </a:p>
          <a:p>
            <a:pPr eaLnBrk="1" hangingPunct="1"/>
            <a:r>
              <a:rPr lang="cs-CZ" altLang="cs-CZ" b="1" dirty="0">
                <a:solidFill>
                  <a:schemeClr val="bg2">
                    <a:lumMod val="40000"/>
                    <a:lumOff val="60000"/>
                  </a:schemeClr>
                </a:solidFill>
              </a:rPr>
              <a:t>TEXTSORTE</a:t>
            </a:r>
          </a:p>
          <a:p>
            <a:endParaRPr lang="cs-CZ" dirty="0"/>
          </a:p>
        </p:txBody>
      </p:sp>
    </p:spTree>
    <p:extLst>
      <p:ext uri="{BB962C8B-B14F-4D97-AF65-F5344CB8AC3E}">
        <p14:creationId xmlns:p14="http://schemas.microsoft.com/office/powerpoint/2010/main" val="408824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6B40D0-EE2D-4C3D-9CCA-BA57EF4A6F71}"/>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p>
        </p:txBody>
      </p:sp>
      <p:sp>
        <p:nvSpPr>
          <p:cNvPr id="3" name="Zástupný obsah 2">
            <a:extLst>
              <a:ext uri="{FF2B5EF4-FFF2-40B4-BE49-F238E27FC236}">
                <a16:creationId xmlns:a16="http://schemas.microsoft.com/office/drawing/2014/main" id="{46C0CADE-7172-4998-B98D-ACF285ADDEBB}"/>
              </a:ext>
            </a:extLst>
          </p:cNvPr>
          <p:cNvSpPr>
            <a:spLocks noGrp="1"/>
          </p:cNvSpPr>
          <p:nvPr>
            <p:ph idx="1"/>
          </p:nvPr>
        </p:nvSpPr>
        <p:spPr/>
        <p:txBody>
          <a:bodyPr>
            <a:normAutofit fontScale="92500" lnSpcReduction="20000"/>
          </a:bodyPr>
          <a:lstStyle/>
          <a:p>
            <a:pPr eaLnBrk="1" hangingPunct="1">
              <a:lnSpc>
                <a:spcPct val="80000"/>
              </a:lnSpc>
            </a:pPr>
            <a:r>
              <a:rPr lang="cs-CZ" altLang="cs-CZ" sz="2000" b="1" dirty="0" err="1">
                <a:solidFill>
                  <a:srgbClr val="92D050"/>
                </a:solidFill>
              </a:rPr>
              <a:t>Schritt</a:t>
            </a:r>
            <a:r>
              <a:rPr lang="cs-CZ" altLang="cs-CZ" sz="2000" b="1" dirty="0">
                <a:solidFill>
                  <a:srgbClr val="92D050"/>
                </a:solidFill>
              </a:rPr>
              <a:t> 2: </a:t>
            </a:r>
            <a:r>
              <a:rPr lang="cs-CZ" altLang="cs-CZ" sz="2000" b="1" dirty="0" err="1">
                <a:solidFill>
                  <a:srgbClr val="92D050"/>
                </a:solidFill>
              </a:rPr>
              <a:t>Bestimmung</a:t>
            </a:r>
            <a:r>
              <a:rPr lang="cs-CZ" altLang="cs-CZ" sz="2000" b="1" dirty="0">
                <a:solidFill>
                  <a:srgbClr val="92D050"/>
                </a:solidFill>
              </a:rPr>
              <a:t> der </a:t>
            </a:r>
            <a:r>
              <a:rPr lang="cs-CZ" altLang="cs-CZ" sz="2000" b="1" dirty="0" err="1">
                <a:solidFill>
                  <a:srgbClr val="92D050"/>
                </a:solidFill>
              </a:rPr>
              <a:t>Textfunktion</a:t>
            </a:r>
            <a:r>
              <a:rPr lang="cs-CZ" altLang="cs-CZ" sz="2000" b="1" dirty="0">
                <a:solidFill>
                  <a:srgbClr val="92D050"/>
                </a:solidFill>
              </a:rPr>
              <a:t>:</a:t>
            </a:r>
          </a:p>
          <a:p>
            <a:pPr eaLnBrk="1" hangingPunct="1">
              <a:lnSpc>
                <a:spcPct val="80000"/>
              </a:lnSpc>
            </a:pPr>
            <a:r>
              <a:rPr lang="cs-CZ" altLang="cs-CZ" sz="2000" b="1" dirty="0" err="1">
                <a:solidFill>
                  <a:schemeClr val="accent2"/>
                </a:solidFill>
              </a:rPr>
              <a:t>Informationsfunktion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Nachricht,Bericht</a:t>
            </a:r>
            <a:r>
              <a:rPr lang="cs-CZ" altLang="cs-CZ" sz="2000" b="1" dirty="0"/>
              <a:t>, </a:t>
            </a:r>
            <a:r>
              <a:rPr lang="cs-CZ" altLang="cs-CZ" sz="2000" b="1" dirty="0" err="1"/>
              <a:t>Wettervorhersage</a:t>
            </a:r>
            <a:endParaRPr lang="cs-CZ" altLang="cs-CZ" sz="2000" b="1" dirty="0"/>
          </a:p>
          <a:p>
            <a:pPr eaLnBrk="1" hangingPunct="1">
              <a:lnSpc>
                <a:spcPct val="80000"/>
              </a:lnSpc>
            </a:pPr>
            <a:r>
              <a:rPr lang="cs-CZ" altLang="cs-CZ" sz="2000" b="1" dirty="0" err="1">
                <a:solidFill>
                  <a:schemeClr val="accent2"/>
                </a:solidFill>
              </a:rPr>
              <a:t>Appellfunktion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Kommentar</a:t>
            </a:r>
            <a:r>
              <a:rPr lang="cs-CZ" altLang="cs-CZ" sz="2000" b="1" dirty="0"/>
              <a:t>, </a:t>
            </a:r>
            <a:r>
              <a:rPr lang="cs-CZ" altLang="cs-CZ" sz="2000" b="1" dirty="0" err="1"/>
              <a:t>Rezension</a:t>
            </a:r>
            <a:r>
              <a:rPr lang="cs-CZ" altLang="cs-CZ" sz="2000" b="1" dirty="0"/>
              <a:t>,  </a:t>
            </a:r>
          </a:p>
          <a:p>
            <a:pPr eaLnBrk="1" hangingPunct="1">
              <a:lnSpc>
                <a:spcPct val="80000"/>
              </a:lnSpc>
            </a:pPr>
            <a:r>
              <a:rPr lang="cs-CZ" altLang="cs-CZ" sz="2000" b="1" dirty="0"/>
              <a:t>                                 </a:t>
            </a:r>
            <a:r>
              <a:rPr lang="cs-CZ" altLang="cs-CZ" sz="2000" b="1" dirty="0" err="1"/>
              <a:t>Gebrauchsanweisung</a:t>
            </a:r>
            <a:r>
              <a:rPr lang="cs-CZ" altLang="cs-CZ" sz="2000" b="1" dirty="0"/>
              <a:t>, </a:t>
            </a:r>
            <a:r>
              <a:rPr lang="cs-CZ" altLang="cs-CZ" sz="2000" b="1" dirty="0" err="1"/>
              <a:t>Antrag</a:t>
            </a:r>
            <a:r>
              <a:rPr lang="cs-CZ" altLang="cs-CZ" sz="2000" b="1" dirty="0"/>
              <a:t>,                                  </a:t>
            </a:r>
          </a:p>
          <a:p>
            <a:pPr eaLnBrk="1" hangingPunct="1">
              <a:lnSpc>
                <a:spcPct val="80000"/>
              </a:lnSpc>
            </a:pPr>
            <a:r>
              <a:rPr lang="cs-CZ" altLang="cs-CZ" sz="2000" b="1" dirty="0"/>
              <a:t>                                 </a:t>
            </a:r>
            <a:r>
              <a:rPr lang="cs-CZ" altLang="cs-CZ" sz="2000" b="1" dirty="0" err="1"/>
              <a:t>Predigt</a:t>
            </a:r>
            <a:r>
              <a:rPr lang="cs-CZ" altLang="cs-CZ" sz="2000" b="1" dirty="0"/>
              <a:t>, </a:t>
            </a:r>
            <a:r>
              <a:rPr lang="cs-CZ" altLang="cs-CZ" sz="2000" b="1" dirty="0" err="1"/>
              <a:t>Werbung</a:t>
            </a:r>
            <a:endParaRPr lang="cs-CZ" altLang="cs-CZ" sz="2000" b="1" dirty="0"/>
          </a:p>
          <a:p>
            <a:pPr eaLnBrk="1" hangingPunct="1">
              <a:lnSpc>
                <a:spcPct val="80000"/>
              </a:lnSpc>
            </a:pPr>
            <a:r>
              <a:rPr lang="cs-CZ" altLang="cs-CZ" sz="2000" b="1" dirty="0" err="1">
                <a:solidFill>
                  <a:schemeClr val="accent2"/>
                </a:solidFill>
              </a:rPr>
              <a:t>Obligationsfunktion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Vertrag</a:t>
            </a:r>
            <a:r>
              <a:rPr lang="cs-CZ" altLang="cs-CZ" sz="2000" b="1" dirty="0"/>
              <a:t>, </a:t>
            </a:r>
          </a:p>
          <a:p>
            <a:pPr eaLnBrk="1" hangingPunct="1">
              <a:lnSpc>
                <a:spcPct val="80000"/>
              </a:lnSpc>
            </a:pPr>
            <a:r>
              <a:rPr lang="cs-CZ" altLang="cs-CZ" sz="2000" b="1" dirty="0"/>
              <a:t>                                </a:t>
            </a:r>
            <a:r>
              <a:rPr lang="cs-CZ" altLang="cs-CZ" sz="2000" b="1" dirty="0" err="1"/>
              <a:t>Garantieschein</a:t>
            </a:r>
            <a:r>
              <a:rPr lang="cs-CZ" altLang="cs-CZ" sz="2000" b="1" dirty="0"/>
              <a:t>, </a:t>
            </a:r>
            <a:r>
              <a:rPr lang="cs-CZ" altLang="cs-CZ" sz="2000" b="1" dirty="0" err="1"/>
              <a:t>Angebot</a:t>
            </a:r>
            <a:r>
              <a:rPr lang="cs-CZ" altLang="cs-CZ" sz="2000" b="1" dirty="0"/>
              <a:t>…</a:t>
            </a:r>
          </a:p>
          <a:p>
            <a:pPr eaLnBrk="1" hangingPunct="1">
              <a:lnSpc>
                <a:spcPct val="80000"/>
              </a:lnSpc>
            </a:pPr>
            <a:r>
              <a:rPr lang="cs-CZ" altLang="cs-CZ" sz="2000" b="1" dirty="0" err="1">
                <a:solidFill>
                  <a:schemeClr val="accent2"/>
                </a:solidFill>
              </a:rPr>
              <a:t>Kontaktfunktion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Danksagung</a:t>
            </a:r>
            <a:r>
              <a:rPr lang="cs-CZ" altLang="cs-CZ" sz="2000" b="1" dirty="0"/>
              <a:t>,                        </a:t>
            </a:r>
          </a:p>
          <a:p>
            <a:pPr eaLnBrk="1" hangingPunct="1">
              <a:lnSpc>
                <a:spcPct val="80000"/>
              </a:lnSpc>
            </a:pPr>
            <a:r>
              <a:rPr lang="cs-CZ" altLang="cs-CZ" sz="2000" b="1" dirty="0"/>
              <a:t>                               </a:t>
            </a:r>
            <a:r>
              <a:rPr lang="cs-CZ" altLang="cs-CZ" sz="2000" b="1" dirty="0" err="1"/>
              <a:t>Glückwunsch</a:t>
            </a:r>
            <a:r>
              <a:rPr lang="cs-CZ" altLang="cs-CZ" sz="2000" b="1" dirty="0"/>
              <a:t>, </a:t>
            </a:r>
            <a:r>
              <a:rPr lang="cs-CZ" altLang="cs-CZ" sz="2000" b="1" dirty="0" err="1"/>
              <a:t>Kondolation</a:t>
            </a:r>
            <a:r>
              <a:rPr lang="cs-CZ" altLang="cs-CZ" sz="2000" b="1" dirty="0"/>
              <a:t>…</a:t>
            </a:r>
          </a:p>
          <a:p>
            <a:pPr eaLnBrk="1" hangingPunct="1">
              <a:lnSpc>
                <a:spcPct val="80000"/>
              </a:lnSpc>
            </a:pPr>
            <a:r>
              <a:rPr lang="cs-CZ" altLang="cs-CZ" sz="2000" b="1" dirty="0"/>
              <a:t>                               </a:t>
            </a:r>
            <a:r>
              <a:rPr lang="cs-CZ" altLang="cs-CZ" sz="2000" b="1" i="1" dirty="0" err="1"/>
              <a:t>Unterhaltung</a:t>
            </a:r>
            <a:r>
              <a:rPr lang="cs-CZ" altLang="cs-CZ" sz="2000" b="1" i="1" dirty="0"/>
              <a:t>: </a:t>
            </a:r>
            <a:r>
              <a:rPr lang="cs-CZ" altLang="cs-CZ" sz="2000" b="1" dirty="0"/>
              <a:t>soft </a:t>
            </a:r>
            <a:r>
              <a:rPr lang="cs-CZ" altLang="cs-CZ" sz="2000" b="1" dirty="0" err="1"/>
              <a:t>news</a:t>
            </a:r>
            <a:endParaRPr lang="cs-CZ" altLang="cs-CZ" sz="2000" b="1" i="1" dirty="0"/>
          </a:p>
          <a:p>
            <a:pPr eaLnBrk="1" hangingPunct="1">
              <a:lnSpc>
                <a:spcPct val="80000"/>
              </a:lnSpc>
            </a:pPr>
            <a:r>
              <a:rPr lang="cs-CZ" altLang="cs-CZ" sz="2000" b="1" dirty="0" err="1">
                <a:solidFill>
                  <a:schemeClr val="accent2"/>
                </a:solidFill>
              </a:rPr>
              <a:t>Deklarationsfunktion</a:t>
            </a:r>
            <a:r>
              <a:rPr lang="cs-CZ" altLang="cs-CZ" sz="2000" b="1" dirty="0">
                <a:solidFill>
                  <a:schemeClr val="accent2"/>
                </a:solidFill>
              </a:rPr>
              <a:t>: </a:t>
            </a:r>
            <a:r>
              <a:rPr lang="cs-CZ" altLang="cs-CZ" sz="2000" b="1" dirty="0" err="1"/>
              <a:t>Textsorten</a:t>
            </a:r>
            <a:r>
              <a:rPr lang="cs-CZ" altLang="cs-CZ" sz="2000" b="1" dirty="0"/>
              <a:t>: Testament, </a:t>
            </a:r>
          </a:p>
          <a:p>
            <a:pPr eaLnBrk="1" hangingPunct="1">
              <a:lnSpc>
                <a:spcPct val="80000"/>
              </a:lnSpc>
            </a:pPr>
            <a:r>
              <a:rPr lang="cs-CZ" altLang="cs-CZ" sz="2000" b="1" dirty="0"/>
              <a:t>                                </a:t>
            </a:r>
            <a:r>
              <a:rPr lang="cs-CZ" altLang="cs-CZ" sz="2000" b="1" dirty="0" err="1"/>
              <a:t>Vollmacht</a:t>
            </a:r>
            <a:r>
              <a:rPr lang="cs-CZ" altLang="cs-CZ" sz="2000" b="1" dirty="0"/>
              <a:t>, </a:t>
            </a:r>
            <a:r>
              <a:rPr lang="cs-CZ" altLang="cs-CZ" sz="2000" b="1" dirty="0" err="1"/>
              <a:t>Ernennungsurkunde</a:t>
            </a:r>
            <a:r>
              <a:rPr lang="cs-CZ" altLang="cs-CZ" sz="2000" b="1" dirty="0"/>
              <a:t>,</a:t>
            </a:r>
          </a:p>
          <a:p>
            <a:pPr eaLnBrk="1" hangingPunct="1">
              <a:lnSpc>
                <a:spcPct val="80000"/>
              </a:lnSpc>
            </a:pPr>
            <a:r>
              <a:rPr lang="cs-CZ" altLang="cs-CZ" sz="2000" b="1" dirty="0"/>
              <a:t>                                </a:t>
            </a:r>
            <a:r>
              <a:rPr lang="cs-CZ" altLang="cs-CZ" sz="2000" b="1" dirty="0" err="1"/>
              <a:t>Bescheinigung</a:t>
            </a:r>
            <a:endParaRPr lang="cs-CZ" altLang="cs-CZ" sz="2000" b="1" dirty="0"/>
          </a:p>
          <a:p>
            <a:pPr eaLnBrk="1" hangingPunct="1">
              <a:lnSpc>
                <a:spcPct val="80000"/>
              </a:lnSpc>
            </a:pPr>
            <a:r>
              <a:rPr lang="cs-CZ" altLang="cs-CZ" sz="2000" b="1" dirty="0" err="1">
                <a:solidFill>
                  <a:schemeClr val="accent2"/>
                </a:solidFill>
              </a:rPr>
              <a:t>poetische</a:t>
            </a:r>
            <a:r>
              <a:rPr lang="cs-CZ" altLang="cs-CZ" sz="2000" b="1" dirty="0">
                <a:solidFill>
                  <a:schemeClr val="accent2"/>
                </a:solidFill>
              </a:rPr>
              <a:t>  </a:t>
            </a:r>
            <a:r>
              <a:rPr lang="cs-CZ" altLang="cs-CZ" sz="2000" b="1" dirty="0" err="1">
                <a:solidFill>
                  <a:schemeClr val="accent2"/>
                </a:solidFill>
              </a:rPr>
              <a:t>Funktion</a:t>
            </a:r>
            <a:r>
              <a:rPr lang="cs-CZ" altLang="cs-CZ" sz="2000" b="1" dirty="0">
                <a:solidFill>
                  <a:schemeClr val="accent2"/>
                </a:solidFill>
              </a:rPr>
              <a:t>: </a:t>
            </a:r>
            <a:r>
              <a:rPr lang="cs-CZ" altLang="cs-CZ" sz="2000" b="1" dirty="0" err="1"/>
              <a:t>Belletristik</a:t>
            </a:r>
            <a:r>
              <a:rPr lang="cs-CZ" altLang="cs-CZ" sz="2000" b="1" dirty="0"/>
              <a:t> (</a:t>
            </a:r>
            <a:r>
              <a:rPr lang="cs-CZ" altLang="cs-CZ" sz="2000" b="1" dirty="0" err="1"/>
              <a:t>Fiktion</a:t>
            </a:r>
            <a:r>
              <a:rPr lang="cs-CZ" altLang="cs-CZ" sz="2000" b="1" dirty="0"/>
              <a:t>)</a:t>
            </a:r>
          </a:p>
          <a:p>
            <a:endParaRPr lang="cs-CZ" dirty="0"/>
          </a:p>
        </p:txBody>
      </p:sp>
    </p:spTree>
    <p:extLst>
      <p:ext uri="{BB962C8B-B14F-4D97-AF65-F5344CB8AC3E}">
        <p14:creationId xmlns:p14="http://schemas.microsoft.com/office/powerpoint/2010/main" val="197915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FD6BEE-C28B-4559-85BA-5BB8199AAE9D}"/>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p>
        </p:txBody>
      </p:sp>
      <p:sp>
        <p:nvSpPr>
          <p:cNvPr id="3" name="Zástupný obsah 2">
            <a:extLst>
              <a:ext uri="{FF2B5EF4-FFF2-40B4-BE49-F238E27FC236}">
                <a16:creationId xmlns:a16="http://schemas.microsoft.com/office/drawing/2014/main" id="{06F031C2-053E-4516-8A53-67991AC0A867}"/>
              </a:ext>
            </a:extLst>
          </p:cNvPr>
          <p:cNvSpPr>
            <a:spLocks noGrp="1"/>
          </p:cNvSpPr>
          <p:nvPr>
            <p:ph idx="1"/>
          </p:nvPr>
        </p:nvSpPr>
        <p:spPr/>
        <p:txBody>
          <a:bodyPr>
            <a:normAutofit fontScale="92500" lnSpcReduction="10000"/>
          </a:bodyPr>
          <a:lstStyle/>
          <a:p>
            <a:pPr>
              <a:lnSpc>
                <a:spcPct val="90000"/>
              </a:lnSpc>
            </a:pPr>
            <a:r>
              <a:rPr lang="cs-CZ" altLang="cs-CZ" b="1" dirty="0" err="1">
                <a:solidFill>
                  <a:srgbClr val="92D050"/>
                </a:solidFill>
              </a:rPr>
              <a:t>Schritt</a:t>
            </a:r>
            <a:r>
              <a:rPr lang="cs-CZ" altLang="cs-CZ" b="1" dirty="0">
                <a:solidFill>
                  <a:srgbClr val="92D050"/>
                </a:solidFill>
              </a:rPr>
              <a:t> 3:  </a:t>
            </a:r>
            <a:r>
              <a:rPr lang="cs-CZ" altLang="cs-CZ" b="1" dirty="0" err="1">
                <a:solidFill>
                  <a:srgbClr val="92D050"/>
                </a:solidFill>
              </a:rPr>
              <a:t>Bestrimmung</a:t>
            </a:r>
            <a:r>
              <a:rPr lang="cs-CZ" altLang="cs-CZ" b="1" dirty="0">
                <a:solidFill>
                  <a:srgbClr val="92D050"/>
                </a:solidFill>
              </a:rPr>
              <a:t> der </a:t>
            </a:r>
            <a:r>
              <a:rPr lang="cs-CZ" altLang="cs-CZ" b="1" dirty="0" err="1">
                <a:solidFill>
                  <a:srgbClr val="92D050"/>
                </a:solidFill>
              </a:rPr>
              <a:t>Kommunikationsform</a:t>
            </a:r>
            <a:endParaRPr lang="cs-CZ" altLang="cs-CZ" b="1" dirty="0">
              <a:solidFill>
                <a:srgbClr val="92D050"/>
              </a:solidFill>
            </a:endParaRPr>
          </a:p>
          <a:p>
            <a:pPr>
              <a:lnSpc>
                <a:spcPct val="90000"/>
              </a:lnSpc>
            </a:pPr>
            <a:r>
              <a:rPr lang="cs-CZ" altLang="cs-CZ" b="1" dirty="0"/>
              <a:t>Medium: </a:t>
            </a:r>
            <a:r>
              <a:rPr lang="cs-CZ" altLang="cs-CZ" b="1" dirty="0" err="1"/>
              <a:t>schriftlich</a:t>
            </a:r>
            <a:r>
              <a:rPr lang="cs-CZ" altLang="cs-CZ" b="1" dirty="0"/>
              <a:t>, </a:t>
            </a:r>
            <a:r>
              <a:rPr lang="cs-CZ" altLang="cs-CZ" b="1" dirty="0" err="1"/>
              <a:t>mündlich</a:t>
            </a:r>
            <a:endParaRPr lang="cs-CZ" altLang="cs-CZ" b="1" dirty="0"/>
          </a:p>
          <a:p>
            <a:pPr>
              <a:lnSpc>
                <a:spcPct val="90000"/>
              </a:lnSpc>
            </a:pPr>
            <a:endParaRPr lang="cs-CZ" altLang="cs-CZ" b="1" dirty="0"/>
          </a:p>
          <a:p>
            <a:pPr>
              <a:lnSpc>
                <a:spcPct val="90000"/>
              </a:lnSpc>
            </a:pPr>
            <a:r>
              <a:rPr lang="cs-CZ" altLang="cs-CZ" b="1" dirty="0"/>
              <a:t>               Face-to-face-</a:t>
            </a:r>
            <a:r>
              <a:rPr lang="cs-CZ" altLang="cs-CZ" b="1" dirty="0" err="1"/>
              <a:t>Gespräch</a:t>
            </a:r>
            <a:endParaRPr lang="cs-CZ" altLang="cs-CZ" b="1" dirty="0"/>
          </a:p>
          <a:p>
            <a:pPr>
              <a:lnSpc>
                <a:spcPct val="90000"/>
              </a:lnSpc>
            </a:pPr>
            <a:r>
              <a:rPr lang="cs-CZ" altLang="cs-CZ" b="1" dirty="0"/>
              <a:t>               Telefon, Handy: SMS</a:t>
            </a:r>
          </a:p>
          <a:p>
            <a:pPr>
              <a:lnSpc>
                <a:spcPct val="90000"/>
              </a:lnSpc>
            </a:pPr>
            <a:r>
              <a:rPr lang="cs-CZ" altLang="cs-CZ" b="1" dirty="0"/>
              <a:t>               Internet: e-mail, chat, blog…</a:t>
            </a:r>
          </a:p>
          <a:p>
            <a:pPr>
              <a:lnSpc>
                <a:spcPct val="90000"/>
              </a:lnSpc>
            </a:pPr>
            <a:r>
              <a:rPr lang="cs-CZ" altLang="cs-CZ" b="1" dirty="0"/>
              <a:t>                               Online-…</a:t>
            </a:r>
            <a:r>
              <a:rPr lang="cs-CZ" altLang="cs-CZ" b="1" dirty="0" err="1"/>
              <a:t>Presse</a:t>
            </a:r>
            <a:endParaRPr lang="cs-CZ" altLang="cs-CZ" b="1" dirty="0"/>
          </a:p>
          <a:p>
            <a:pPr>
              <a:lnSpc>
                <a:spcPct val="90000"/>
              </a:lnSpc>
              <a:buNone/>
            </a:pPr>
            <a:r>
              <a:rPr lang="cs-CZ" altLang="cs-CZ" b="1" dirty="0"/>
              <a:t>                     </a:t>
            </a:r>
            <a:r>
              <a:rPr lang="cs-CZ" altLang="cs-CZ" b="1" dirty="0" err="1"/>
              <a:t>Briefform</a:t>
            </a:r>
            <a:r>
              <a:rPr lang="cs-CZ" altLang="cs-CZ" b="1" dirty="0"/>
              <a:t> – privat, </a:t>
            </a:r>
            <a:r>
              <a:rPr lang="cs-CZ" altLang="cs-CZ" b="1" dirty="0" err="1"/>
              <a:t>offiziell</a:t>
            </a:r>
            <a:endParaRPr lang="cs-CZ" altLang="cs-CZ" b="1" dirty="0"/>
          </a:p>
          <a:p>
            <a:pPr>
              <a:lnSpc>
                <a:spcPct val="90000"/>
              </a:lnSpc>
            </a:pPr>
            <a:r>
              <a:rPr lang="cs-CZ" altLang="cs-CZ" b="1" dirty="0"/>
              <a:t>                </a:t>
            </a:r>
            <a:r>
              <a:rPr lang="cs-CZ" altLang="cs-CZ" b="1" dirty="0" err="1"/>
              <a:t>Printmedien</a:t>
            </a:r>
            <a:r>
              <a:rPr lang="cs-CZ" altLang="cs-CZ" b="1" dirty="0"/>
              <a:t>: </a:t>
            </a:r>
            <a:r>
              <a:rPr lang="cs-CZ" altLang="cs-CZ" b="1" dirty="0" err="1"/>
              <a:t>Zeitungsartikel</a:t>
            </a:r>
            <a:r>
              <a:rPr lang="cs-CZ" altLang="cs-CZ" b="1" dirty="0"/>
              <a:t>…</a:t>
            </a:r>
          </a:p>
          <a:p>
            <a:pPr>
              <a:lnSpc>
                <a:spcPct val="90000"/>
              </a:lnSpc>
            </a:pPr>
            <a:r>
              <a:rPr lang="cs-CZ" altLang="cs-CZ" b="1" dirty="0"/>
              <a:t>                </a:t>
            </a:r>
            <a:r>
              <a:rPr lang="cs-CZ" altLang="cs-CZ" b="1" dirty="0" err="1"/>
              <a:t>Elektronische</a:t>
            </a:r>
            <a:r>
              <a:rPr lang="cs-CZ" altLang="cs-CZ" b="1" dirty="0"/>
              <a:t> </a:t>
            </a:r>
            <a:r>
              <a:rPr lang="cs-CZ" altLang="cs-CZ" b="1" dirty="0" err="1"/>
              <a:t>Medien</a:t>
            </a:r>
            <a:r>
              <a:rPr lang="cs-CZ" altLang="cs-CZ" b="1" dirty="0"/>
              <a:t>: </a:t>
            </a:r>
            <a:r>
              <a:rPr lang="cs-CZ" altLang="cs-CZ" b="1" dirty="0" err="1"/>
              <a:t>Rundfunk</a:t>
            </a:r>
            <a:r>
              <a:rPr lang="cs-CZ" altLang="cs-CZ" b="1" dirty="0"/>
              <a:t>, </a:t>
            </a:r>
            <a:r>
              <a:rPr lang="cs-CZ" altLang="cs-CZ" b="1" dirty="0" err="1"/>
              <a:t>Fernsehen</a:t>
            </a:r>
            <a:endParaRPr lang="cs-CZ" altLang="cs-CZ" b="1" dirty="0"/>
          </a:p>
          <a:p>
            <a:pPr>
              <a:lnSpc>
                <a:spcPct val="90000"/>
              </a:lnSpc>
            </a:pPr>
            <a:r>
              <a:rPr lang="cs-CZ" altLang="cs-CZ" b="1" dirty="0"/>
              <a:t>                </a:t>
            </a:r>
            <a:r>
              <a:rPr lang="cs-CZ" altLang="cs-CZ" b="1" dirty="0" err="1"/>
              <a:t>Bücher</a:t>
            </a:r>
            <a:r>
              <a:rPr lang="cs-CZ" altLang="cs-CZ" b="1" dirty="0"/>
              <a:t>, </a:t>
            </a:r>
            <a:r>
              <a:rPr lang="cs-CZ" altLang="cs-CZ" b="1" dirty="0" err="1"/>
              <a:t>Publikationen</a:t>
            </a:r>
            <a:r>
              <a:rPr lang="cs-CZ" altLang="cs-CZ" b="1" dirty="0"/>
              <a:t>, </a:t>
            </a:r>
            <a:r>
              <a:rPr lang="cs-CZ" altLang="cs-CZ" b="1" dirty="0" err="1"/>
              <a:t>Flyer</a:t>
            </a:r>
            <a:endParaRPr lang="cs-CZ" altLang="cs-CZ" b="1" dirty="0"/>
          </a:p>
          <a:p>
            <a:endParaRPr lang="cs-CZ" dirty="0"/>
          </a:p>
        </p:txBody>
      </p:sp>
    </p:spTree>
    <p:extLst>
      <p:ext uri="{BB962C8B-B14F-4D97-AF65-F5344CB8AC3E}">
        <p14:creationId xmlns:p14="http://schemas.microsoft.com/office/powerpoint/2010/main" val="204546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E6698D-7D10-481A-8B56-D480447B3BFC}"/>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endParaRPr lang="cs-CZ" dirty="0"/>
          </a:p>
        </p:txBody>
      </p:sp>
      <p:sp>
        <p:nvSpPr>
          <p:cNvPr id="3" name="Zástupný obsah 2">
            <a:extLst>
              <a:ext uri="{FF2B5EF4-FFF2-40B4-BE49-F238E27FC236}">
                <a16:creationId xmlns:a16="http://schemas.microsoft.com/office/drawing/2014/main" id="{1238A4FB-8B8C-42B5-BD85-9D3C3EB0E30A}"/>
              </a:ext>
            </a:extLst>
          </p:cNvPr>
          <p:cNvSpPr>
            <a:spLocks noGrp="1"/>
          </p:cNvSpPr>
          <p:nvPr>
            <p:ph idx="1"/>
          </p:nvPr>
        </p:nvSpPr>
        <p:spPr/>
        <p:txBody>
          <a:bodyPr/>
          <a:lstStyle/>
          <a:p>
            <a:r>
              <a:rPr lang="cs-CZ" altLang="cs-CZ" b="1" dirty="0" err="1">
                <a:solidFill>
                  <a:srgbClr val="92D050"/>
                </a:solidFill>
              </a:rPr>
              <a:t>Schritt</a:t>
            </a:r>
            <a:r>
              <a:rPr lang="cs-CZ" altLang="cs-CZ" b="1" dirty="0">
                <a:solidFill>
                  <a:srgbClr val="92D050"/>
                </a:solidFill>
              </a:rPr>
              <a:t> 4: </a:t>
            </a:r>
            <a:r>
              <a:rPr lang="cs-CZ" altLang="cs-CZ" b="1" dirty="0" err="1">
                <a:solidFill>
                  <a:srgbClr val="92D050"/>
                </a:solidFill>
              </a:rPr>
              <a:t>Beschreibung</a:t>
            </a:r>
            <a:r>
              <a:rPr lang="cs-CZ" altLang="cs-CZ" b="1" dirty="0">
                <a:solidFill>
                  <a:srgbClr val="92D050"/>
                </a:solidFill>
              </a:rPr>
              <a:t> der </a:t>
            </a:r>
            <a:r>
              <a:rPr lang="cs-CZ" altLang="cs-CZ" b="1" dirty="0" err="1">
                <a:solidFill>
                  <a:srgbClr val="92D050"/>
                </a:solidFill>
              </a:rPr>
              <a:t>Textkomposition</a:t>
            </a:r>
            <a:endParaRPr lang="cs-CZ" altLang="cs-CZ" b="1" dirty="0">
              <a:solidFill>
                <a:srgbClr val="92D050"/>
              </a:solidFill>
            </a:endParaRPr>
          </a:p>
          <a:p>
            <a:r>
              <a:rPr lang="cs-CZ" altLang="cs-CZ" b="1" dirty="0" err="1"/>
              <a:t>Aufbau</a:t>
            </a:r>
            <a:r>
              <a:rPr lang="cs-CZ" altLang="cs-CZ" b="1" dirty="0"/>
              <a:t> des </a:t>
            </a:r>
            <a:r>
              <a:rPr lang="cs-CZ" altLang="cs-CZ" b="1" dirty="0" err="1"/>
              <a:t>Textes</a:t>
            </a:r>
            <a:r>
              <a:rPr lang="cs-CZ" altLang="cs-CZ" b="1" dirty="0"/>
              <a:t>: </a:t>
            </a:r>
            <a:r>
              <a:rPr lang="cs-CZ" altLang="cs-CZ" b="1" dirty="0">
                <a:solidFill>
                  <a:srgbClr val="FF0000"/>
                </a:solidFill>
              </a:rPr>
              <a:t>Architektonik</a:t>
            </a:r>
            <a:r>
              <a:rPr lang="cs-CZ" altLang="cs-CZ" b="1" dirty="0"/>
              <a:t>: </a:t>
            </a:r>
            <a:r>
              <a:rPr lang="cs-CZ" altLang="cs-CZ" b="1" dirty="0" err="1"/>
              <a:t>Absätze</a:t>
            </a:r>
            <a:r>
              <a:rPr lang="cs-CZ" altLang="cs-CZ" b="1" dirty="0"/>
              <a:t>, </a:t>
            </a:r>
            <a:r>
              <a:rPr lang="cs-CZ" altLang="cs-CZ" b="1" dirty="0" err="1"/>
              <a:t>Kapitel</a:t>
            </a:r>
            <a:r>
              <a:rPr lang="cs-CZ" altLang="cs-CZ" b="1" dirty="0"/>
              <a:t>…</a:t>
            </a:r>
          </a:p>
          <a:p>
            <a:r>
              <a:rPr lang="cs-CZ" altLang="cs-CZ" b="1" dirty="0" err="1">
                <a:solidFill>
                  <a:srgbClr val="FF0000"/>
                </a:solidFill>
              </a:rPr>
              <a:t>innere</a:t>
            </a:r>
            <a:r>
              <a:rPr lang="cs-CZ" altLang="cs-CZ" b="1" dirty="0">
                <a:solidFill>
                  <a:srgbClr val="FF0000"/>
                </a:solidFill>
              </a:rPr>
              <a:t> </a:t>
            </a:r>
            <a:r>
              <a:rPr lang="cs-CZ" altLang="cs-CZ" b="1" dirty="0" err="1">
                <a:solidFill>
                  <a:srgbClr val="FF0000"/>
                </a:solidFill>
              </a:rPr>
              <a:t>Komposition</a:t>
            </a:r>
            <a:r>
              <a:rPr lang="cs-CZ" altLang="cs-CZ" b="1" dirty="0"/>
              <a:t>:</a:t>
            </a:r>
          </a:p>
          <a:p>
            <a:r>
              <a:rPr lang="cs-CZ" altLang="cs-CZ" b="1" dirty="0" err="1">
                <a:solidFill>
                  <a:schemeClr val="bg2">
                    <a:lumMod val="40000"/>
                    <a:lumOff val="60000"/>
                  </a:schemeClr>
                </a:solidFill>
              </a:rPr>
              <a:t>themenbedingte</a:t>
            </a:r>
            <a:r>
              <a:rPr lang="cs-CZ" altLang="cs-CZ" b="1" dirty="0">
                <a:solidFill>
                  <a:schemeClr val="bg2">
                    <a:lumMod val="40000"/>
                    <a:lumOff val="60000"/>
                  </a:schemeClr>
                </a:solidFill>
              </a:rPr>
              <a:t> Ebene</a:t>
            </a:r>
            <a:r>
              <a:rPr lang="cs-CZ" altLang="cs-CZ" b="1" dirty="0"/>
              <a:t>: </a:t>
            </a:r>
            <a:r>
              <a:rPr lang="cs-CZ" altLang="cs-CZ" b="1" dirty="0" err="1"/>
              <a:t>Koh</a:t>
            </a:r>
            <a:r>
              <a:rPr lang="de-DE" altLang="cs-CZ" b="1" dirty="0"/>
              <a:t>ä</a:t>
            </a:r>
            <a:r>
              <a:rPr lang="cs-CZ" altLang="cs-CZ" b="1" dirty="0" err="1"/>
              <a:t>renzkett</a:t>
            </a:r>
            <a:r>
              <a:rPr lang="de-DE" altLang="cs-CZ" b="1" dirty="0"/>
              <a:t>en, thematische Ketten: </a:t>
            </a:r>
            <a:r>
              <a:rPr lang="cs-CZ" altLang="cs-CZ" b="1" dirty="0" err="1"/>
              <a:t>Synonyme</a:t>
            </a:r>
            <a:r>
              <a:rPr lang="cs-CZ" altLang="cs-CZ" b="1" dirty="0"/>
              <a:t>, </a:t>
            </a:r>
            <a:r>
              <a:rPr lang="cs-CZ" altLang="cs-CZ" b="1" dirty="0" err="1"/>
              <a:t>Antonyme</a:t>
            </a:r>
            <a:r>
              <a:rPr lang="cs-CZ" altLang="cs-CZ" b="1" dirty="0"/>
              <a:t>, Hyperonym-Hyponym-</a:t>
            </a:r>
            <a:r>
              <a:rPr lang="cs-CZ" altLang="cs-CZ" b="1" dirty="0" err="1"/>
              <a:t>Beziehungen</a:t>
            </a:r>
            <a:r>
              <a:rPr lang="cs-CZ" altLang="cs-CZ" b="1" dirty="0"/>
              <a:t>, </a:t>
            </a:r>
            <a:r>
              <a:rPr lang="cs-CZ" altLang="cs-CZ" b="1" dirty="0" err="1"/>
              <a:t>semantische</a:t>
            </a:r>
            <a:r>
              <a:rPr lang="cs-CZ" altLang="cs-CZ" b="1" dirty="0"/>
              <a:t> </a:t>
            </a:r>
            <a:r>
              <a:rPr lang="cs-CZ" altLang="cs-CZ" b="1" dirty="0" err="1"/>
              <a:t>Felder</a:t>
            </a:r>
            <a:endParaRPr lang="cs-CZ" altLang="cs-CZ" b="1" dirty="0"/>
          </a:p>
          <a:p>
            <a:pPr>
              <a:buNone/>
            </a:pPr>
            <a:r>
              <a:rPr lang="cs-CZ" altLang="cs-CZ" b="1" dirty="0"/>
              <a:t>     </a:t>
            </a:r>
            <a:r>
              <a:rPr lang="cs-CZ" altLang="cs-CZ" b="1" dirty="0" err="1"/>
              <a:t>Metaphern</a:t>
            </a:r>
            <a:r>
              <a:rPr lang="cs-CZ" altLang="cs-CZ" b="1" dirty="0"/>
              <a:t>, </a:t>
            </a:r>
            <a:r>
              <a:rPr lang="cs-CZ" altLang="cs-CZ" b="1" dirty="0" err="1"/>
              <a:t>Periphrasen</a:t>
            </a:r>
            <a:r>
              <a:rPr lang="cs-CZ" altLang="cs-CZ" b="1" dirty="0"/>
              <a:t>, Idiome…</a:t>
            </a:r>
          </a:p>
          <a:p>
            <a:r>
              <a:rPr lang="cs-CZ" altLang="cs-CZ" b="1" dirty="0" err="1">
                <a:solidFill>
                  <a:schemeClr val="bg2">
                    <a:lumMod val="40000"/>
                    <a:lumOff val="60000"/>
                  </a:schemeClr>
                </a:solidFill>
              </a:rPr>
              <a:t>verfahrensbedingte</a:t>
            </a:r>
            <a:r>
              <a:rPr lang="cs-CZ" altLang="cs-CZ" b="1" dirty="0">
                <a:solidFill>
                  <a:schemeClr val="bg2">
                    <a:lumMod val="40000"/>
                    <a:lumOff val="60000"/>
                  </a:schemeClr>
                </a:solidFill>
              </a:rPr>
              <a:t> Ebene</a:t>
            </a:r>
            <a:r>
              <a:rPr lang="cs-CZ" altLang="cs-CZ" b="1" dirty="0"/>
              <a:t>: </a:t>
            </a:r>
            <a:r>
              <a:rPr lang="cs-CZ" altLang="cs-CZ" b="1" dirty="0" err="1"/>
              <a:t>Stilverfahren</a:t>
            </a:r>
            <a:r>
              <a:rPr lang="cs-CZ" altLang="cs-CZ" b="1" dirty="0"/>
              <a:t>: </a:t>
            </a:r>
          </a:p>
          <a:p>
            <a:r>
              <a:rPr lang="cs-CZ" altLang="cs-CZ" b="1" dirty="0" err="1"/>
              <a:t>Beschreiben</a:t>
            </a:r>
            <a:r>
              <a:rPr lang="cs-CZ" altLang="cs-CZ" b="1" dirty="0"/>
              <a:t>, </a:t>
            </a:r>
            <a:r>
              <a:rPr lang="cs-CZ" altLang="cs-CZ" b="1" dirty="0" err="1"/>
              <a:t>Berichten</a:t>
            </a:r>
            <a:r>
              <a:rPr lang="cs-CZ" altLang="cs-CZ" b="1" dirty="0"/>
              <a:t>, </a:t>
            </a:r>
            <a:r>
              <a:rPr lang="cs-CZ" altLang="cs-CZ" b="1" dirty="0" err="1"/>
              <a:t>Erzählen</a:t>
            </a:r>
            <a:r>
              <a:rPr lang="cs-CZ" altLang="cs-CZ" b="1" dirty="0"/>
              <a:t>, </a:t>
            </a:r>
            <a:r>
              <a:rPr lang="cs-CZ" altLang="cs-CZ" b="1" dirty="0" err="1"/>
              <a:t>Schildern</a:t>
            </a:r>
            <a:r>
              <a:rPr lang="cs-CZ" altLang="cs-CZ" b="1" dirty="0"/>
              <a:t>, </a:t>
            </a:r>
            <a:r>
              <a:rPr lang="cs-CZ" altLang="cs-CZ" b="1" dirty="0" err="1"/>
              <a:t>Argumentieren</a:t>
            </a:r>
            <a:r>
              <a:rPr lang="cs-CZ" altLang="cs-CZ" b="1" dirty="0"/>
              <a:t>, </a:t>
            </a:r>
            <a:r>
              <a:rPr lang="cs-CZ" altLang="cs-CZ" b="1" dirty="0" err="1"/>
              <a:t>Erörtern</a:t>
            </a:r>
            <a:r>
              <a:rPr lang="cs-CZ" altLang="cs-CZ" b="1" dirty="0"/>
              <a:t> (</a:t>
            </a:r>
            <a:r>
              <a:rPr lang="cs-CZ" altLang="cs-CZ" b="1" dirty="0" err="1"/>
              <a:t>Erklären</a:t>
            </a:r>
            <a:r>
              <a:rPr lang="cs-CZ" altLang="cs-CZ" b="1" dirty="0"/>
              <a:t>), </a:t>
            </a:r>
            <a:r>
              <a:rPr lang="cs-CZ" altLang="cs-CZ" b="1" dirty="0" err="1"/>
              <a:t>Charakterisieren</a:t>
            </a:r>
            <a:endParaRPr lang="cs-CZ" altLang="cs-CZ" b="1" dirty="0"/>
          </a:p>
          <a:p>
            <a:pPr>
              <a:buNone/>
            </a:pPr>
            <a:endParaRPr lang="cs-CZ" altLang="cs-CZ" b="1" dirty="0"/>
          </a:p>
          <a:p>
            <a:endParaRPr lang="cs-CZ" dirty="0">
              <a:solidFill>
                <a:srgbClr val="92D050"/>
              </a:solidFill>
            </a:endParaRPr>
          </a:p>
        </p:txBody>
      </p:sp>
    </p:spTree>
    <p:extLst>
      <p:ext uri="{BB962C8B-B14F-4D97-AF65-F5344CB8AC3E}">
        <p14:creationId xmlns:p14="http://schemas.microsoft.com/office/powerpoint/2010/main" val="159152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30F62A-95AF-4A24-A35F-254C594D9FF7}"/>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endParaRPr lang="cs-CZ" dirty="0"/>
          </a:p>
        </p:txBody>
      </p:sp>
      <p:sp>
        <p:nvSpPr>
          <p:cNvPr id="3" name="Zástupný obsah 2">
            <a:extLst>
              <a:ext uri="{FF2B5EF4-FFF2-40B4-BE49-F238E27FC236}">
                <a16:creationId xmlns:a16="http://schemas.microsoft.com/office/drawing/2014/main" id="{9D254B08-B9BA-48A4-ADF2-1BF7E31F6A12}"/>
              </a:ext>
            </a:extLst>
          </p:cNvPr>
          <p:cNvSpPr>
            <a:spLocks noGrp="1"/>
          </p:cNvSpPr>
          <p:nvPr>
            <p:ph idx="1"/>
          </p:nvPr>
        </p:nvSpPr>
        <p:spPr/>
        <p:txBody>
          <a:bodyPr/>
          <a:lstStyle/>
          <a:p>
            <a:r>
              <a:rPr lang="cs-CZ" altLang="cs-CZ" sz="2000" b="1" dirty="0" err="1">
                <a:solidFill>
                  <a:srgbClr val="92D050"/>
                </a:solidFill>
              </a:rPr>
              <a:t>Schritt</a:t>
            </a:r>
            <a:r>
              <a:rPr lang="cs-CZ" altLang="cs-CZ" sz="2000" b="1" dirty="0">
                <a:solidFill>
                  <a:srgbClr val="92D050"/>
                </a:solidFill>
              </a:rPr>
              <a:t> 5: </a:t>
            </a:r>
            <a:r>
              <a:rPr lang="cs-CZ" altLang="cs-CZ" sz="2000" b="1" dirty="0" err="1">
                <a:solidFill>
                  <a:srgbClr val="92D050"/>
                </a:solidFill>
              </a:rPr>
              <a:t>Beschreibung</a:t>
            </a:r>
            <a:r>
              <a:rPr lang="cs-CZ" altLang="cs-CZ" sz="2000" b="1" dirty="0">
                <a:solidFill>
                  <a:srgbClr val="92D050"/>
                </a:solidFill>
              </a:rPr>
              <a:t> </a:t>
            </a:r>
            <a:r>
              <a:rPr lang="cs-CZ" altLang="cs-CZ" sz="2000" b="1" dirty="0" err="1">
                <a:solidFill>
                  <a:srgbClr val="92D050"/>
                </a:solidFill>
              </a:rPr>
              <a:t>sprachlich-stilistischer</a:t>
            </a:r>
            <a:r>
              <a:rPr lang="cs-CZ" altLang="cs-CZ" sz="2000" b="1" dirty="0">
                <a:solidFill>
                  <a:srgbClr val="92D050"/>
                </a:solidFill>
              </a:rPr>
              <a:t> </a:t>
            </a:r>
            <a:r>
              <a:rPr lang="cs-CZ" altLang="cs-CZ" sz="2000" b="1" dirty="0" err="1">
                <a:solidFill>
                  <a:srgbClr val="92D050"/>
                </a:solidFill>
              </a:rPr>
              <a:t>Mittel</a:t>
            </a:r>
            <a:r>
              <a:rPr lang="cs-CZ" altLang="cs-CZ" sz="2000" b="1" dirty="0">
                <a:solidFill>
                  <a:srgbClr val="92D050"/>
                </a:solidFill>
              </a:rPr>
              <a:t>:</a:t>
            </a:r>
            <a:endParaRPr lang="de-DE" altLang="cs-CZ" sz="2000" b="1" dirty="0">
              <a:solidFill>
                <a:srgbClr val="92D050"/>
              </a:solidFill>
            </a:endParaRPr>
          </a:p>
          <a:p>
            <a:pPr eaLnBrk="1" hangingPunct="1">
              <a:lnSpc>
                <a:spcPct val="90000"/>
              </a:lnSpc>
            </a:pPr>
            <a:r>
              <a:rPr lang="cs-CZ" altLang="cs-CZ" sz="2000" b="1" dirty="0" err="1">
                <a:solidFill>
                  <a:srgbClr val="FF0000"/>
                </a:solidFill>
              </a:rPr>
              <a:t>Stilelemente</a:t>
            </a:r>
            <a:r>
              <a:rPr lang="cs-CZ" altLang="cs-CZ" sz="2000" b="1" dirty="0"/>
              <a:t>:</a:t>
            </a:r>
          </a:p>
          <a:p>
            <a:pPr eaLnBrk="1" hangingPunct="1">
              <a:lnSpc>
                <a:spcPct val="90000"/>
              </a:lnSpc>
            </a:pPr>
            <a:r>
              <a:rPr lang="cs-CZ" altLang="cs-CZ" sz="2000" b="1" dirty="0" err="1">
                <a:solidFill>
                  <a:srgbClr val="00B0F0"/>
                </a:solidFill>
              </a:rPr>
              <a:t>lexikalische</a:t>
            </a:r>
            <a:r>
              <a:rPr lang="cs-CZ" altLang="cs-CZ" sz="2000" b="1" dirty="0">
                <a:solidFill>
                  <a:srgbClr val="00B0F0"/>
                </a:solidFill>
              </a:rPr>
              <a:t> </a:t>
            </a:r>
            <a:r>
              <a:rPr lang="cs-CZ" altLang="cs-CZ" sz="2000" b="1" dirty="0"/>
              <a:t>SE </a:t>
            </a:r>
            <a:r>
              <a:rPr lang="cs-CZ" altLang="cs-CZ" sz="2000" b="1" dirty="0" err="1"/>
              <a:t>unter</a:t>
            </a:r>
            <a:r>
              <a:rPr lang="cs-CZ" altLang="cs-CZ" sz="2000" b="1" dirty="0"/>
              <a:t> </a:t>
            </a:r>
            <a:r>
              <a:rPr lang="cs-CZ" altLang="cs-CZ" sz="2000" b="1" dirty="0" err="1"/>
              <a:t>verschiedenen</a:t>
            </a:r>
            <a:r>
              <a:rPr lang="cs-CZ" altLang="cs-CZ" sz="2000" b="1" dirty="0"/>
              <a:t> </a:t>
            </a:r>
            <a:r>
              <a:rPr lang="cs-CZ" altLang="cs-CZ" sz="2000" b="1" dirty="0" err="1"/>
              <a:t>Aspekten</a:t>
            </a:r>
            <a:r>
              <a:rPr lang="cs-CZ" altLang="cs-CZ" sz="2000" b="1" dirty="0"/>
              <a:t>: </a:t>
            </a:r>
            <a:r>
              <a:rPr lang="cs-CZ" altLang="cs-CZ" sz="2000" b="1" dirty="0" err="1"/>
              <a:t>Archaismen</a:t>
            </a:r>
            <a:r>
              <a:rPr lang="cs-CZ" altLang="cs-CZ" sz="2000" b="1" dirty="0"/>
              <a:t>, </a:t>
            </a:r>
            <a:r>
              <a:rPr lang="cs-CZ" altLang="cs-CZ" sz="2000" b="1" dirty="0" err="1"/>
              <a:t>Neologismen</a:t>
            </a:r>
            <a:r>
              <a:rPr lang="cs-CZ" altLang="cs-CZ" sz="2000" b="1" dirty="0"/>
              <a:t>, </a:t>
            </a:r>
            <a:r>
              <a:rPr lang="cs-CZ" altLang="cs-CZ" sz="2000" b="1" dirty="0" err="1"/>
              <a:t>Dialektismen</a:t>
            </a:r>
            <a:r>
              <a:rPr lang="cs-CZ" altLang="cs-CZ" sz="2000" b="1" dirty="0"/>
              <a:t>, </a:t>
            </a:r>
            <a:r>
              <a:rPr lang="cs-CZ" altLang="cs-CZ" sz="2000" b="1" dirty="0" err="1"/>
              <a:t>Jargonismen</a:t>
            </a:r>
            <a:r>
              <a:rPr lang="cs-CZ" altLang="cs-CZ" sz="2000" b="1" dirty="0"/>
              <a:t>, Fach- </a:t>
            </a:r>
            <a:r>
              <a:rPr lang="cs-CZ" altLang="cs-CZ" sz="2000" b="1" dirty="0" err="1"/>
              <a:t>und</a:t>
            </a:r>
            <a:r>
              <a:rPr lang="cs-CZ" altLang="cs-CZ" sz="2000" b="1" dirty="0"/>
              <a:t> </a:t>
            </a:r>
            <a:r>
              <a:rPr lang="de-DE" altLang="cs-CZ" sz="2000" b="1" dirty="0"/>
              <a:t>Fremdwörter, </a:t>
            </a:r>
            <a:r>
              <a:rPr lang="cs-CZ" altLang="cs-CZ" sz="2000" b="1" dirty="0"/>
              <a:t> </a:t>
            </a:r>
            <a:r>
              <a:rPr lang="de-DE" altLang="cs-CZ" sz="2000" b="1" dirty="0"/>
              <a:t>Phraseologismen, Wortbildungsarten</a:t>
            </a:r>
            <a:endParaRPr lang="cs-CZ" altLang="cs-CZ" sz="2000" b="1" dirty="0"/>
          </a:p>
          <a:p>
            <a:pPr eaLnBrk="1" hangingPunct="1">
              <a:lnSpc>
                <a:spcPct val="90000"/>
              </a:lnSpc>
              <a:buFontTx/>
              <a:buNone/>
            </a:pPr>
            <a:r>
              <a:rPr lang="cs-CZ" altLang="cs-CZ" sz="2000" b="1" dirty="0">
                <a:solidFill>
                  <a:srgbClr val="00B0F0"/>
                </a:solidFill>
              </a:rPr>
              <a:t>    </a:t>
            </a:r>
            <a:r>
              <a:rPr lang="cs-CZ" altLang="cs-CZ" sz="2000" b="1" dirty="0" err="1">
                <a:solidFill>
                  <a:srgbClr val="00B0F0"/>
                </a:solidFill>
              </a:rPr>
              <a:t>grammatische</a:t>
            </a:r>
            <a:r>
              <a:rPr lang="cs-CZ" altLang="cs-CZ" sz="2000" b="1" dirty="0">
                <a:solidFill>
                  <a:srgbClr val="00B0F0"/>
                </a:solidFill>
              </a:rPr>
              <a:t> </a:t>
            </a:r>
            <a:r>
              <a:rPr lang="cs-CZ" altLang="cs-CZ" sz="2000" b="1" dirty="0"/>
              <a:t>SE (</a:t>
            </a:r>
            <a:r>
              <a:rPr lang="cs-CZ" altLang="cs-CZ" sz="2000" b="1" dirty="0" err="1"/>
              <a:t>morphologisch</a:t>
            </a:r>
            <a:r>
              <a:rPr lang="de-DE" altLang="cs-CZ" sz="2000" b="1" dirty="0"/>
              <a:t>-</a:t>
            </a:r>
            <a:r>
              <a:rPr lang="cs-CZ" altLang="cs-CZ" sz="2000" b="1" dirty="0" err="1"/>
              <a:t>syntaktisch</a:t>
            </a:r>
            <a:r>
              <a:rPr lang="cs-CZ" altLang="cs-CZ" sz="2000" b="1" dirty="0"/>
              <a:t>): </a:t>
            </a:r>
            <a:r>
              <a:rPr lang="cs-CZ" altLang="cs-CZ" sz="2000" b="1" dirty="0" err="1"/>
              <a:t>direkte</a:t>
            </a:r>
            <a:r>
              <a:rPr lang="cs-CZ" altLang="cs-CZ" sz="2000" b="1" dirty="0"/>
              <a:t> </a:t>
            </a:r>
            <a:r>
              <a:rPr lang="cs-CZ" altLang="cs-CZ" sz="2000" b="1" dirty="0" err="1"/>
              <a:t>Rede</a:t>
            </a:r>
            <a:r>
              <a:rPr lang="cs-CZ" altLang="cs-CZ" sz="2000" b="1" dirty="0"/>
              <a:t>, </a:t>
            </a:r>
            <a:r>
              <a:rPr lang="cs-CZ" altLang="cs-CZ" sz="2000" b="1" dirty="0" err="1"/>
              <a:t>Doppelpunktstruktur</a:t>
            </a:r>
            <a:r>
              <a:rPr lang="cs-CZ" altLang="cs-CZ" sz="2000" b="1" dirty="0"/>
              <a:t>, Parenthese</a:t>
            </a:r>
            <a:r>
              <a:rPr lang="de-DE" altLang="cs-CZ" sz="2000" b="1" dirty="0"/>
              <a:t>, Ellipse</a:t>
            </a:r>
            <a:endParaRPr lang="cs-CZ" altLang="cs-CZ" sz="2000" b="1" dirty="0"/>
          </a:p>
          <a:p>
            <a:pPr eaLnBrk="1" hangingPunct="1">
              <a:lnSpc>
                <a:spcPct val="90000"/>
              </a:lnSpc>
            </a:pPr>
            <a:r>
              <a:rPr lang="cs-CZ" altLang="cs-CZ" sz="2000" b="1" dirty="0" err="1">
                <a:solidFill>
                  <a:srgbClr val="00B0F0"/>
                </a:solidFill>
              </a:rPr>
              <a:t>phonetische</a:t>
            </a:r>
            <a:r>
              <a:rPr lang="cs-CZ" altLang="cs-CZ" sz="2000" b="1" dirty="0"/>
              <a:t> SE: </a:t>
            </a:r>
            <a:r>
              <a:rPr lang="cs-CZ" altLang="cs-CZ" sz="2000" b="1" dirty="0" err="1"/>
              <a:t>Alliteration</a:t>
            </a:r>
            <a:r>
              <a:rPr lang="de-DE" altLang="cs-CZ" sz="2000" b="1" dirty="0"/>
              <a:t>, </a:t>
            </a:r>
            <a:r>
              <a:rPr lang="de-DE" altLang="cs-CZ" sz="2000" b="1" dirty="0" err="1"/>
              <a:t>Onomatopoie</a:t>
            </a:r>
            <a:endParaRPr lang="cs-CZ" altLang="cs-CZ" sz="2000" b="1" dirty="0"/>
          </a:p>
          <a:p>
            <a:pPr eaLnBrk="1" hangingPunct="1">
              <a:lnSpc>
                <a:spcPct val="90000"/>
              </a:lnSpc>
            </a:pPr>
            <a:r>
              <a:rPr lang="cs-CZ" altLang="cs-CZ" sz="2000" b="1" dirty="0">
                <a:solidFill>
                  <a:srgbClr val="00B0F0"/>
                </a:solidFill>
              </a:rPr>
              <a:t>Tropen </a:t>
            </a:r>
            <a:r>
              <a:rPr lang="cs-CZ" altLang="cs-CZ" sz="2000" b="1" dirty="0" err="1">
                <a:solidFill>
                  <a:srgbClr val="00B0F0"/>
                </a:solidFill>
              </a:rPr>
              <a:t>und</a:t>
            </a:r>
            <a:r>
              <a:rPr lang="cs-CZ" altLang="cs-CZ" sz="2000" b="1" dirty="0">
                <a:solidFill>
                  <a:srgbClr val="00B0F0"/>
                </a:solidFill>
              </a:rPr>
              <a:t> </a:t>
            </a:r>
            <a:r>
              <a:rPr lang="cs-CZ" altLang="cs-CZ" sz="2000" b="1" dirty="0" err="1">
                <a:solidFill>
                  <a:srgbClr val="00B0F0"/>
                </a:solidFill>
              </a:rPr>
              <a:t>Stilfiguren</a:t>
            </a:r>
            <a:r>
              <a:rPr lang="cs-CZ" altLang="cs-CZ" sz="2000" b="1" dirty="0"/>
              <a:t>: </a:t>
            </a:r>
            <a:r>
              <a:rPr lang="cs-CZ" altLang="cs-CZ" sz="2000" b="1" dirty="0" err="1"/>
              <a:t>Metaphe</a:t>
            </a:r>
            <a:r>
              <a:rPr lang="de-DE" altLang="cs-CZ" sz="2000" b="1" dirty="0"/>
              <a:t>r, Metonymie, Periphrase, Oxymoron, Antithese, Klimax, Zeugma…</a:t>
            </a:r>
            <a:endParaRPr lang="cs-CZ" altLang="cs-CZ" sz="2000" b="1" dirty="0"/>
          </a:p>
          <a:p>
            <a:pPr eaLnBrk="1" hangingPunct="1">
              <a:lnSpc>
                <a:spcPct val="90000"/>
              </a:lnSpc>
            </a:pPr>
            <a:r>
              <a:rPr lang="cs-CZ" altLang="cs-CZ" sz="2000" b="1" dirty="0" err="1">
                <a:solidFill>
                  <a:srgbClr val="FF0000"/>
                </a:solidFill>
              </a:rPr>
              <a:t>Stilzüge</a:t>
            </a:r>
            <a:r>
              <a:rPr lang="cs-CZ" altLang="cs-CZ" sz="2000" b="1" dirty="0"/>
              <a:t> – </a:t>
            </a:r>
            <a:r>
              <a:rPr lang="cs-CZ" altLang="cs-CZ" sz="2000" b="1" dirty="0" err="1"/>
              <a:t>Wirkung</a:t>
            </a:r>
            <a:r>
              <a:rPr lang="cs-CZ" altLang="cs-CZ" sz="2000" b="1" dirty="0"/>
              <a:t> des </a:t>
            </a:r>
            <a:r>
              <a:rPr lang="cs-CZ" altLang="cs-CZ" sz="2000" b="1" dirty="0" err="1"/>
              <a:t>Textes</a:t>
            </a:r>
            <a:endParaRPr lang="cs-CZ" altLang="cs-CZ" sz="2000" b="1" dirty="0"/>
          </a:p>
          <a:p>
            <a:endParaRPr lang="cs-CZ" dirty="0">
              <a:solidFill>
                <a:srgbClr val="92D050"/>
              </a:solidFill>
            </a:endParaRPr>
          </a:p>
        </p:txBody>
      </p:sp>
    </p:spTree>
    <p:extLst>
      <p:ext uri="{BB962C8B-B14F-4D97-AF65-F5344CB8AC3E}">
        <p14:creationId xmlns:p14="http://schemas.microsoft.com/office/powerpoint/2010/main" val="136519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04DBEE-5D33-46CE-9269-F053DC4F02AA}"/>
              </a:ext>
            </a:extLst>
          </p:cNvPr>
          <p:cNvSpPr>
            <a:spLocks noGrp="1"/>
          </p:cNvSpPr>
          <p:nvPr>
            <p:ph type="title"/>
          </p:nvPr>
        </p:nvSpPr>
        <p:spPr/>
        <p:txBody>
          <a:bodyPr/>
          <a:lstStyle/>
          <a:p>
            <a:r>
              <a:rPr lang="de-DE" altLang="cs-CZ" b="1" dirty="0"/>
              <a:t>Beispieltext: </a:t>
            </a:r>
            <a:br>
              <a:rPr lang="de-DE" altLang="cs-CZ" b="1" dirty="0"/>
            </a:br>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A81E8215-91F2-4470-93FF-C058EA531FAF}"/>
              </a:ext>
            </a:extLst>
          </p:cNvPr>
          <p:cNvSpPr>
            <a:spLocks noGrp="1"/>
          </p:cNvSpPr>
          <p:nvPr>
            <p:ph idx="1"/>
          </p:nvPr>
        </p:nvSpPr>
        <p:spPr/>
        <p:txBody>
          <a:bodyPr>
            <a:normAutofit fontScale="85000" lnSpcReduction="20000"/>
          </a:bodyPr>
          <a:lstStyle/>
          <a:p>
            <a:pPr>
              <a:lnSpc>
                <a:spcPct val="90000"/>
              </a:lnSpc>
            </a:pPr>
            <a:r>
              <a:rPr lang="de-DE" altLang="cs-CZ" b="1" u="sng" dirty="0">
                <a:solidFill>
                  <a:srgbClr val="FF0000"/>
                </a:solidFill>
              </a:rPr>
              <a:t>1. Kommunikationsbereich und Textsorte </a:t>
            </a:r>
            <a:r>
              <a:rPr lang="de-DE" altLang="cs-CZ" b="1" u="sng" dirty="0"/>
              <a:t>(Pragmatik, Kulturwissen):</a:t>
            </a:r>
            <a:r>
              <a:rPr lang="de-DE" altLang="cs-CZ" b="1" dirty="0"/>
              <a:t> </a:t>
            </a:r>
          </a:p>
          <a:p>
            <a:pPr>
              <a:lnSpc>
                <a:spcPct val="90000"/>
              </a:lnSpc>
            </a:pPr>
            <a:r>
              <a:rPr lang="de-DE" altLang="cs-CZ" b="1" dirty="0"/>
              <a:t>Massenmedien – Printmedien,  Wochenmagazin FOCUS: „Qualitätspresse“, anspruchsvolle Leser: Informationen, Analysen, Unterhaltung  („Infotainment“)</a:t>
            </a:r>
          </a:p>
          <a:p>
            <a:pPr>
              <a:lnSpc>
                <a:spcPct val="90000"/>
              </a:lnSpc>
            </a:pPr>
            <a:r>
              <a:rPr lang="de-DE" altLang="cs-CZ" b="1" dirty="0"/>
              <a:t>Rubrik: Kultur – Kino</a:t>
            </a:r>
          </a:p>
          <a:p>
            <a:pPr>
              <a:lnSpc>
                <a:spcPct val="90000"/>
              </a:lnSpc>
            </a:pPr>
            <a:r>
              <a:rPr lang="de-DE" altLang="cs-CZ" b="1" dirty="0">
                <a:solidFill>
                  <a:srgbClr val="00B0F0"/>
                </a:solidFill>
              </a:rPr>
              <a:t>Textsorte: </a:t>
            </a:r>
          </a:p>
          <a:p>
            <a:pPr>
              <a:lnSpc>
                <a:spcPct val="90000"/>
              </a:lnSpc>
            </a:pPr>
            <a:r>
              <a:rPr lang="de-DE" altLang="cs-CZ" b="1" dirty="0"/>
              <a:t>Filmrezension/-kritik („Erfahrungen“ des Rezipienten über bestimmte Textmuster, Intertextualität)</a:t>
            </a:r>
          </a:p>
          <a:p>
            <a:pPr>
              <a:lnSpc>
                <a:spcPct val="90000"/>
              </a:lnSpc>
            </a:pPr>
            <a:r>
              <a:rPr lang="de-DE" altLang="cs-CZ" b="1" u="sng" dirty="0"/>
              <a:t>Rezension/Kritik</a:t>
            </a:r>
            <a:r>
              <a:rPr lang="de-DE" altLang="cs-CZ" b="1" dirty="0"/>
              <a:t>: meinungsbetonte/subjektive/</a:t>
            </a:r>
            <a:endParaRPr lang="cs-CZ" altLang="cs-CZ" b="1" dirty="0"/>
          </a:p>
          <a:p>
            <a:pPr>
              <a:lnSpc>
                <a:spcPct val="90000"/>
              </a:lnSpc>
              <a:buFontTx/>
              <a:buNone/>
            </a:pPr>
            <a:r>
              <a:rPr lang="cs-CZ" altLang="cs-CZ" b="1" dirty="0"/>
              <a:t>  </a:t>
            </a:r>
            <a:r>
              <a:rPr lang="de-DE" altLang="cs-CZ" b="1" dirty="0"/>
              <a:t>   </a:t>
            </a:r>
            <a:r>
              <a:rPr lang="cs-CZ" altLang="cs-CZ" b="1" dirty="0"/>
              <a:t> </a:t>
            </a:r>
            <a:r>
              <a:rPr lang="de-DE" altLang="cs-CZ" b="1" dirty="0"/>
              <a:t>persuasive (überzeugende) TS</a:t>
            </a:r>
          </a:p>
          <a:p>
            <a:pPr>
              <a:lnSpc>
                <a:spcPct val="90000"/>
              </a:lnSpc>
            </a:pPr>
            <a:r>
              <a:rPr lang="de-DE" altLang="cs-CZ" b="1" dirty="0"/>
              <a:t>Informationen über: Schauspieler, literarische Vorlage, Erfolg/Misserfolg</a:t>
            </a:r>
          </a:p>
          <a:p>
            <a:pPr>
              <a:lnSpc>
                <a:spcPct val="90000"/>
              </a:lnSpc>
            </a:pPr>
            <a:r>
              <a:rPr lang="de-DE" altLang="cs-CZ" b="1" dirty="0"/>
              <a:t>Appellative Funktion: positive/negative Bewertung des Filmes</a:t>
            </a:r>
          </a:p>
          <a:p>
            <a:pPr>
              <a:lnSpc>
                <a:spcPct val="90000"/>
              </a:lnSpc>
            </a:pPr>
            <a:r>
              <a:rPr lang="de-DE" altLang="cs-CZ" b="1" dirty="0"/>
              <a:t>DARSTELLEN</a:t>
            </a:r>
          </a:p>
          <a:p>
            <a:pPr>
              <a:lnSpc>
                <a:spcPct val="90000"/>
              </a:lnSpc>
            </a:pPr>
            <a:r>
              <a:rPr lang="de-DE" altLang="cs-CZ" b="1" dirty="0"/>
              <a:t>BEWERTEN/EMOTIONAL BEWERTEN</a:t>
            </a:r>
          </a:p>
          <a:p>
            <a:pPr>
              <a:lnSpc>
                <a:spcPct val="90000"/>
              </a:lnSpc>
            </a:pPr>
            <a:r>
              <a:rPr lang="de-DE" altLang="cs-CZ" b="1" dirty="0"/>
              <a:t>UNTERHALTEN</a:t>
            </a:r>
          </a:p>
          <a:p>
            <a:pPr>
              <a:lnSpc>
                <a:spcPct val="90000"/>
              </a:lnSpc>
            </a:pPr>
            <a:endParaRPr lang="cs-CZ" altLang="cs-CZ" b="1" dirty="0"/>
          </a:p>
          <a:p>
            <a:endParaRPr lang="cs-CZ" dirty="0"/>
          </a:p>
        </p:txBody>
      </p:sp>
    </p:spTree>
    <p:extLst>
      <p:ext uri="{BB962C8B-B14F-4D97-AF65-F5344CB8AC3E}">
        <p14:creationId xmlns:p14="http://schemas.microsoft.com/office/powerpoint/2010/main" val="410487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89A1F4-929D-4848-9D4A-AA473AB211FF}"/>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0D5B05CA-E4F3-4AEE-BA0D-C6F177B16E51}"/>
              </a:ext>
            </a:extLst>
          </p:cNvPr>
          <p:cNvSpPr>
            <a:spLocks noGrp="1"/>
          </p:cNvSpPr>
          <p:nvPr>
            <p:ph idx="1"/>
          </p:nvPr>
        </p:nvSpPr>
        <p:spPr/>
        <p:txBody>
          <a:bodyPr>
            <a:normAutofit fontScale="85000" lnSpcReduction="10000"/>
          </a:bodyPr>
          <a:lstStyle/>
          <a:p>
            <a:r>
              <a:rPr lang="de-DE" altLang="cs-CZ" b="1" dirty="0">
                <a:solidFill>
                  <a:schemeClr val="accent1">
                    <a:lumMod val="20000"/>
                    <a:lumOff val="80000"/>
                  </a:schemeClr>
                </a:solidFill>
              </a:rPr>
              <a:t>Wortschatzerklärungen:</a:t>
            </a:r>
          </a:p>
          <a:p>
            <a:r>
              <a:rPr lang="de-DE" altLang="cs-CZ" b="1" dirty="0"/>
              <a:t>famos -</a:t>
            </a:r>
            <a:r>
              <a:rPr lang="de-DE" altLang="cs-CZ" b="1" dirty="0">
                <a:hlinkClick r:id="rId2"/>
              </a:rPr>
              <a:t>außerordentlich</a:t>
            </a:r>
            <a:r>
              <a:rPr lang="de-DE" altLang="cs-CZ" b="1" dirty="0"/>
              <a:t>, </a:t>
            </a:r>
            <a:r>
              <a:rPr lang="de-DE" altLang="cs-CZ" b="1" dirty="0">
                <a:hlinkClick r:id="rId3"/>
              </a:rPr>
              <a:t>erstklassig</a:t>
            </a:r>
            <a:r>
              <a:rPr lang="de-DE" altLang="cs-CZ" b="1" dirty="0"/>
              <a:t>, </a:t>
            </a:r>
            <a:r>
              <a:rPr lang="de-DE" altLang="cs-CZ" b="1" dirty="0">
                <a:hlinkClick r:id="rId4"/>
              </a:rPr>
              <a:t>herrlich</a:t>
            </a:r>
            <a:r>
              <a:rPr lang="de-DE" altLang="cs-CZ" b="1" dirty="0"/>
              <a:t>, </a:t>
            </a:r>
            <a:r>
              <a:rPr lang="de-DE" altLang="cs-CZ" b="1" dirty="0">
                <a:hlinkClick r:id="rId5"/>
              </a:rPr>
              <a:t>super</a:t>
            </a:r>
            <a:r>
              <a:rPr lang="de-DE" altLang="cs-CZ" b="1" dirty="0"/>
              <a:t>, </a:t>
            </a:r>
            <a:r>
              <a:rPr lang="de-DE" altLang="cs-CZ" b="1" dirty="0">
                <a:hlinkClick r:id="rId6"/>
              </a:rPr>
              <a:t>toll</a:t>
            </a:r>
            <a:r>
              <a:rPr lang="de-DE" altLang="cs-CZ" b="1" dirty="0"/>
              <a:t>, </a:t>
            </a:r>
            <a:r>
              <a:rPr lang="de-DE" altLang="cs-CZ" b="1" dirty="0">
                <a:hlinkClick r:id="rId7"/>
              </a:rPr>
              <a:t>überragend</a:t>
            </a:r>
            <a:endParaRPr lang="de-DE" altLang="cs-CZ" b="1" dirty="0"/>
          </a:p>
          <a:p>
            <a:r>
              <a:rPr lang="de-DE" altLang="cs-CZ" b="1" dirty="0"/>
              <a:t>Farce - </a:t>
            </a:r>
            <a:r>
              <a:rPr lang="cs-CZ" altLang="cs-CZ" b="1" dirty="0" err="1">
                <a:hlinkClick r:id="rId8"/>
              </a:rPr>
              <a:t>Burleske</a:t>
            </a:r>
            <a:r>
              <a:rPr lang="cs-CZ" altLang="cs-CZ" b="1" dirty="0"/>
              <a:t>, </a:t>
            </a:r>
            <a:r>
              <a:rPr lang="cs-CZ" altLang="cs-CZ" b="1" dirty="0" err="1">
                <a:hlinkClick r:id="rId9"/>
              </a:rPr>
              <a:t>Komödie</a:t>
            </a:r>
            <a:r>
              <a:rPr lang="cs-CZ" altLang="cs-CZ" b="1" dirty="0"/>
              <a:t>, </a:t>
            </a:r>
            <a:r>
              <a:rPr lang="cs-CZ" altLang="cs-CZ" b="1" dirty="0" err="1">
                <a:hlinkClick r:id="rId10"/>
              </a:rPr>
              <a:t>Lustspiel</a:t>
            </a:r>
            <a:r>
              <a:rPr lang="cs-CZ" altLang="cs-CZ" b="1" dirty="0"/>
              <a:t>, </a:t>
            </a:r>
            <a:r>
              <a:rPr lang="cs-CZ" altLang="cs-CZ" b="1" dirty="0" err="1">
                <a:hlinkClick r:id="rId11"/>
              </a:rPr>
              <a:t>Posse</a:t>
            </a:r>
            <a:r>
              <a:rPr lang="cs-CZ" altLang="cs-CZ" b="1" dirty="0"/>
              <a:t>, </a:t>
            </a:r>
            <a:r>
              <a:rPr lang="cs-CZ" altLang="cs-CZ" b="1" dirty="0" err="1">
                <a:hlinkClick r:id="rId12"/>
              </a:rPr>
              <a:t>Schwank</a:t>
            </a:r>
            <a:endParaRPr lang="de-DE" altLang="cs-CZ" b="1" dirty="0"/>
          </a:p>
          <a:p>
            <a:r>
              <a:rPr lang="de-DE" altLang="cs-CZ" b="1" dirty="0"/>
              <a:t>umwerfend - </a:t>
            </a:r>
            <a:r>
              <a:rPr lang="cs-CZ" altLang="cs-CZ" b="1" dirty="0" err="1">
                <a:hlinkClick r:id="rId13"/>
              </a:rPr>
              <a:t>außergewöhnlich</a:t>
            </a:r>
            <a:r>
              <a:rPr lang="cs-CZ" altLang="cs-CZ" b="1" dirty="0"/>
              <a:t>, </a:t>
            </a:r>
            <a:r>
              <a:rPr lang="cs-CZ" altLang="cs-CZ" b="1" dirty="0" err="1">
                <a:hlinkClick r:id="rId2"/>
              </a:rPr>
              <a:t>außerordentlich</a:t>
            </a:r>
            <a:r>
              <a:rPr lang="cs-CZ" altLang="cs-CZ" b="1" dirty="0"/>
              <a:t>, </a:t>
            </a:r>
            <a:r>
              <a:rPr lang="cs-CZ" altLang="cs-CZ" b="1" dirty="0" err="1">
                <a:hlinkClick r:id="rId14"/>
              </a:rPr>
              <a:t>beachtlich</a:t>
            </a:r>
            <a:endParaRPr lang="de-DE" altLang="cs-CZ" b="1" dirty="0"/>
          </a:p>
          <a:p>
            <a:r>
              <a:rPr lang="de-DE" altLang="cs-CZ" b="1" dirty="0"/>
              <a:t>verrucht - </a:t>
            </a:r>
            <a:r>
              <a:rPr lang="cs-CZ" altLang="cs-CZ" b="1" dirty="0" err="1">
                <a:hlinkClick r:id="rId15"/>
              </a:rPr>
              <a:t>amoralisch</a:t>
            </a:r>
            <a:r>
              <a:rPr lang="cs-CZ" altLang="cs-CZ" b="1" dirty="0"/>
              <a:t>, </a:t>
            </a:r>
            <a:r>
              <a:rPr lang="cs-CZ" altLang="cs-CZ" b="1" dirty="0" err="1">
                <a:hlinkClick r:id="rId16"/>
              </a:rPr>
              <a:t>gemein</a:t>
            </a:r>
            <a:r>
              <a:rPr lang="cs-CZ" altLang="cs-CZ" b="1" dirty="0"/>
              <a:t>, </a:t>
            </a:r>
            <a:r>
              <a:rPr lang="cs-CZ" altLang="cs-CZ" b="1" dirty="0" err="1">
                <a:hlinkClick r:id="rId17"/>
              </a:rPr>
              <a:t>lasterhaft</a:t>
            </a:r>
            <a:r>
              <a:rPr lang="cs-CZ" altLang="cs-CZ" b="1" dirty="0"/>
              <a:t>,</a:t>
            </a:r>
            <a:r>
              <a:rPr lang="de-DE" altLang="cs-CZ" b="1" dirty="0"/>
              <a:t> </a:t>
            </a:r>
            <a:r>
              <a:rPr lang="de-DE" altLang="cs-CZ" b="1" dirty="0">
                <a:solidFill>
                  <a:schemeClr val="bg2">
                    <a:lumMod val="60000"/>
                    <a:lumOff val="40000"/>
                  </a:schemeClr>
                </a:solidFill>
              </a:rPr>
              <a:t>unsittlich</a:t>
            </a:r>
          </a:p>
          <a:p>
            <a:r>
              <a:rPr lang="de-DE" altLang="cs-CZ" b="1" dirty="0"/>
              <a:t>Camouflage</a:t>
            </a:r>
            <a:r>
              <a:rPr lang="de-DE" altLang="cs-CZ" b="1" dirty="0">
                <a:solidFill>
                  <a:srgbClr val="00B0F0"/>
                </a:solidFill>
              </a:rPr>
              <a:t> </a:t>
            </a:r>
            <a:r>
              <a:rPr lang="de-DE" altLang="cs-CZ" b="1" dirty="0"/>
              <a:t>– </a:t>
            </a:r>
            <a:r>
              <a:rPr lang="cs-CZ" altLang="cs-CZ" b="1" dirty="0" err="1">
                <a:hlinkClick r:id="rId18"/>
              </a:rPr>
              <a:t>Tarnung</a:t>
            </a:r>
            <a:endParaRPr lang="de-DE" altLang="cs-CZ" b="1" dirty="0"/>
          </a:p>
          <a:p>
            <a:r>
              <a:rPr lang="de-DE" altLang="cs-CZ" b="1" dirty="0"/>
              <a:t>Binse – Binsenweisheit - </a:t>
            </a:r>
            <a:r>
              <a:rPr lang="cs-CZ" altLang="cs-CZ" b="1" dirty="0" err="1">
                <a:hlinkClick r:id="rId19"/>
              </a:rPr>
              <a:t>Bagatelle</a:t>
            </a:r>
            <a:r>
              <a:rPr lang="cs-CZ" altLang="cs-CZ" b="1" dirty="0"/>
              <a:t>, </a:t>
            </a:r>
            <a:r>
              <a:rPr lang="cs-CZ" altLang="cs-CZ" b="1" dirty="0" err="1">
                <a:hlinkClick r:id="rId20"/>
              </a:rPr>
              <a:t>Banalität</a:t>
            </a:r>
            <a:r>
              <a:rPr lang="cs-CZ" altLang="cs-CZ" b="1" dirty="0"/>
              <a:t>, </a:t>
            </a:r>
            <a:r>
              <a:rPr lang="cs-CZ" altLang="cs-CZ" b="1" dirty="0" err="1">
                <a:hlinkClick r:id="rId21"/>
              </a:rPr>
              <a:t>Bedeutungslosigkeit</a:t>
            </a:r>
            <a:r>
              <a:rPr lang="cs-CZ" altLang="cs-CZ" b="1" dirty="0"/>
              <a:t>, </a:t>
            </a:r>
            <a:r>
              <a:rPr lang="cs-CZ" altLang="cs-CZ" b="1" dirty="0" err="1">
                <a:hlinkClick r:id="rId22"/>
              </a:rPr>
              <a:t>Belanglosigkeit</a:t>
            </a:r>
            <a:endParaRPr lang="de-DE" altLang="cs-CZ" b="1" dirty="0"/>
          </a:p>
          <a:p>
            <a:r>
              <a:rPr lang="de-DE" altLang="cs-CZ" b="1" dirty="0"/>
              <a:t>entrückt - </a:t>
            </a:r>
            <a:r>
              <a:rPr lang="cs-CZ" altLang="cs-CZ" b="1" dirty="0" err="1">
                <a:hlinkClick r:id="rId23"/>
              </a:rPr>
              <a:t>träumerisch</a:t>
            </a:r>
            <a:r>
              <a:rPr lang="cs-CZ" altLang="cs-CZ" b="1" dirty="0"/>
              <a:t>, </a:t>
            </a:r>
            <a:r>
              <a:rPr lang="cs-CZ" altLang="cs-CZ" b="1" dirty="0" err="1">
                <a:hlinkClick r:id="rId24"/>
              </a:rPr>
              <a:t>versunken</a:t>
            </a:r>
            <a:r>
              <a:rPr lang="cs-CZ" altLang="cs-CZ" b="1" dirty="0"/>
              <a:t>, </a:t>
            </a:r>
            <a:r>
              <a:rPr lang="cs-CZ" altLang="cs-CZ" b="1" dirty="0" err="1">
                <a:hlinkClick r:id="rId25"/>
              </a:rPr>
              <a:t>verträumt</a:t>
            </a:r>
            <a:endParaRPr lang="de-DE" altLang="cs-CZ" b="1" dirty="0"/>
          </a:p>
          <a:p>
            <a:r>
              <a:rPr lang="de-DE" altLang="cs-CZ" b="1" dirty="0"/>
              <a:t>Attitüde - </a:t>
            </a:r>
            <a:r>
              <a:rPr lang="cs-CZ" altLang="cs-CZ" b="1" dirty="0" err="1">
                <a:hlinkClick r:id="rId26"/>
              </a:rPr>
              <a:t>Einstellung</a:t>
            </a:r>
            <a:r>
              <a:rPr lang="cs-CZ" altLang="cs-CZ" b="1" dirty="0"/>
              <a:t>, </a:t>
            </a:r>
            <a:r>
              <a:rPr lang="cs-CZ" altLang="cs-CZ" b="1" dirty="0" err="1">
                <a:hlinkClick r:id="rId27"/>
              </a:rPr>
              <a:t>Haltung</a:t>
            </a:r>
            <a:endParaRPr lang="de-DE" altLang="cs-CZ" b="1" dirty="0"/>
          </a:p>
          <a:p>
            <a:r>
              <a:rPr lang="de-DE" altLang="cs-CZ" b="1" dirty="0"/>
              <a:t>Chuzpe - </a:t>
            </a:r>
            <a:r>
              <a:rPr lang="de-DE" altLang="cs-CZ" b="1" dirty="0">
                <a:hlinkClick r:id="rId28"/>
              </a:rPr>
              <a:t>Bösartigkeit</a:t>
            </a:r>
            <a:r>
              <a:rPr lang="de-DE" altLang="cs-CZ" b="1" dirty="0"/>
              <a:t>, </a:t>
            </a:r>
            <a:r>
              <a:rPr lang="de-DE" altLang="cs-CZ" b="1" dirty="0">
                <a:hlinkClick r:id="rId29"/>
              </a:rPr>
              <a:t>Gemeinheit</a:t>
            </a:r>
            <a:r>
              <a:rPr lang="de-DE" altLang="cs-CZ" b="1" dirty="0"/>
              <a:t>, </a:t>
            </a:r>
            <a:r>
              <a:rPr lang="de-DE" altLang="cs-CZ" b="1" dirty="0">
                <a:hlinkClick r:id="rId30"/>
              </a:rPr>
              <a:t>Grobheit</a:t>
            </a:r>
            <a:r>
              <a:rPr lang="de-DE" altLang="cs-CZ" b="1" dirty="0"/>
              <a:t>, </a:t>
            </a:r>
            <a:r>
              <a:rPr lang="de-DE" altLang="cs-CZ" b="1" dirty="0">
                <a:hlinkClick r:id="rId31"/>
              </a:rPr>
              <a:t>Rohheit</a:t>
            </a:r>
            <a:r>
              <a:rPr lang="de-DE" altLang="cs-CZ" b="1" dirty="0"/>
              <a:t>, </a:t>
            </a:r>
            <a:r>
              <a:rPr lang="de-DE" altLang="cs-CZ" b="1" dirty="0">
                <a:hlinkClick r:id="rId32"/>
              </a:rPr>
              <a:t>Rücksichtslosigkeit</a:t>
            </a:r>
            <a:endParaRPr lang="de-DE" altLang="cs-CZ" b="1" dirty="0"/>
          </a:p>
          <a:p>
            <a:r>
              <a:rPr lang="de-DE" altLang="cs-CZ" b="1" dirty="0"/>
              <a:t>sardonisch - </a:t>
            </a:r>
            <a:r>
              <a:rPr lang="de-DE" altLang="cs-CZ" b="1" dirty="0">
                <a:hlinkClick r:id="rId33"/>
              </a:rPr>
              <a:t>beißend</a:t>
            </a:r>
            <a:r>
              <a:rPr lang="de-DE" altLang="cs-CZ" b="1" dirty="0"/>
              <a:t>, </a:t>
            </a:r>
            <a:r>
              <a:rPr lang="de-DE" altLang="cs-CZ" b="1" dirty="0">
                <a:hlinkClick r:id="rId34"/>
              </a:rPr>
              <a:t>bissig</a:t>
            </a:r>
            <a:r>
              <a:rPr lang="de-DE" altLang="cs-CZ" b="1" dirty="0"/>
              <a:t>, </a:t>
            </a:r>
            <a:r>
              <a:rPr lang="de-DE" altLang="cs-CZ" b="1" dirty="0">
                <a:hlinkClick r:id="rId35"/>
              </a:rPr>
              <a:t>bitter</a:t>
            </a:r>
            <a:r>
              <a:rPr lang="de-DE" altLang="cs-CZ" b="1" dirty="0"/>
              <a:t>, </a:t>
            </a:r>
            <a:r>
              <a:rPr lang="de-DE" altLang="cs-CZ" b="1" dirty="0">
                <a:hlinkClick r:id="rId36"/>
              </a:rPr>
              <a:t>ironisch</a:t>
            </a:r>
            <a:r>
              <a:rPr lang="de-DE" altLang="cs-CZ" b="1" dirty="0"/>
              <a:t>, </a:t>
            </a:r>
            <a:r>
              <a:rPr lang="de-DE" altLang="cs-CZ" b="1" dirty="0">
                <a:hlinkClick r:id="rId37"/>
              </a:rPr>
              <a:t>sarkastisch</a:t>
            </a:r>
            <a:endParaRPr lang="cs-CZ" altLang="cs-CZ" b="1" dirty="0"/>
          </a:p>
          <a:p>
            <a:endParaRPr lang="cs-CZ" dirty="0"/>
          </a:p>
        </p:txBody>
      </p:sp>
    </p:spTree>
    <p:extLst>
      <p:ext uri="{BB962C8B-B14F-4D97-AF65-F5344CB8AC3E}">
        <p14:creationId xmlns:p14="http://schemas.microsoft.com/office/powerpoint/2010/main" val="782296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857965-1D59-4403-A45B-D4AE2110F128}"/>
              </a:ext>
            </a:extLst>
          </p:cNvPr>
          <p:cNvSpPr>
            <a:spLocks noGrp="1"/>
          </p:cNvSpPr>
          <p:nvPr>
            <p:ph type="title"/>
          </p:nvPr>
        </p:nvSpPr>
        <p:spPr/>
        <p:txBody>
          <a:bodyPr/>
          <a:lstStyle/>
          <a:p>
            <a:r>
              <a:rPr lang="cs-CZ" altLang="cs-CZ" b="1" dirty="0" err="1"/>
              <a:t>Textlinguistik</a:t>
            </a:r>
            <a:endParaRPr lang="cs-CZ" b="1" dirty="0"/>
          </a:p>
        </p:txBody>
      </p:sp>
      <p:sp>
        <p:nvSpPr>
          <p:cNvPr id="3" name="Zástupný obsah 2">
            <a:extLst>
              <a:ext uri="{FF2B5EF4-FFF2-40B4-BE49-F238E27FC236}">
                <a16:creationId xmlns:a16="http://schemas.microsoft.com/office/drawing/2014/main" id="{1D65C204-6597-448D-A9C5-CC83964ED4B1}"/>
              </a:ext>
            </a:extLst>
          </p:cNvPr>
          <p:cNvSpPr>
            <a:spLocks noGrp="1"/>
          </p:cNvSpPr>
          <p:nvPr>
            <p:ph idx="1"/>
          </p:nvPr>
        </p:nvSpPr>
        <p:spPr/>
        <p:txBody>
          <a:bodyPr/>
          <a:lstStyle/>
          <a:p>
            <a:pPr>
              <a:lnSpc>
                <a:spcPct val="80000"/>
              </a:lnSpc>
            </a:pPr>
            <a:r>
              <a:rPr lang="cs-CZ" altLang="cs-CZ" b="1" dirty="0" err="1"/>
              <a:t>Sprachwissenschaftliche</a:t>
            </a:r>
            <a:r>
              <a:rPr lang="cs-CZ" altLang="cs-CZ" b="1" dirty="0"/>
              <a:t> </a:t>
            </a:r>
            <a:r>
              <a:rPr lang="cs-CZ" altLang="cs-CZ" b="1" dirty="0" err="1"/>
              <a:t>Richtung</a:t>
            </a:r>
            <a:r>
              <a:rPr lang="cs-CZ" altLang="cs-CZ" b="1" dirty="0"/>
              <a:t>/</a:t>
            </a:r>
            <a:r>
              <a:rPr lang="de-DE" altLang="cs-CZ" b="1" dirty="0"/>
              <a:t>Strömung</a:t>
            </a:r>
            <a:endParaRPr lang="cs-CZ" altLang="cs-CZ" b="1" dirty="0"/>
          </a:p>
          <a:p>
            <a:pPr>
              <a:lnSpc>
                <a:spcPct val="80000"/>
              </a:lnSpc>
            </a:pPr>
            <a:r>
              <a:rPr lang="cs-CZ" altLang="cs-CZ" b="1" dirty="0" err="1"/>
              <a:t>Kommunikativ-pragmatische</a:t>
            </a:r>
            <a:r>
              <a:rPr lang="cs-CZ" altLang="cs-CZ" b="1" dirty="0"/>
              <a:t> </a:t>
            </a:r>
            <a:r>
              <a:rPr lang="cs-CZ" altLang="cs-CZ" b="1" dirty="0" err="1"/>
              <a:t>Wende</a:t>
            </a:r>
            <a:r>
              <a:rPr lang="cs-CZ" altLang="cs-CZ" b="1" dirty="0"/>
              <a:t> (Ende der </a:t>
            </a:r>
            <a:r>
              <a:rPr lang="de-DE" altLang="cs-CZ" b="1" dirty="0"/>
              <a:t>1960er/Anfang der 1970er Jahre)</a:t>
            </a:r>
          </a:p>
          <a:p>
            <a:pPr>
              <a:lnSpc>
                <a:spcPct val="80000"/>
              </a:lnSpc>
            </a:pPr>
            <a:r>
              <a:rPr lang="cs-CZ" altLang="cs-CZ" b="1" dirty="0"/>
              <a:t>Etymologie: </a:t>
            </a:r>
            <a:r>
              <a:rPr lang="cs-CZ" altLang="cs-CZ" b="1" dirty="0" err="1"/>
              <a:t>textus</a:t>
            </a:r>
            <a:r>
              <a:rPr lang="cs-CZ" altLang="cs-CZ" b="1" dirty="0"/>
              <a:t> - lat. – </a:t>
            </a:r>
            <a:r>
              <a:rPr lang="cs-CZ" altLang="cs-CZ" b="1" dirty="0" err="1"/>
              <a:t>Gewebe</a:t>
            </a:r>
            <a:r>
              <a:rPr lang="cs-CZ" altLang="cs-CZ" b="1" dirty="0"/>
              <a:t>, </a:t>
            </a:r>
            <a:r>
              <a:rPr lang="cs-CZ" altLang="cs-CZ" b="1" dirty="0" err="1"/>
              <a:t>Geflecht</a:t>
            </a:r>
            <a:r>
              <a:rPr lang="cs-CZ" altLang="cs-CZ" b="1" dirty="0"/>
              <a:t>, </a:t>
            </a:r>
            <a:r>
              <a:rPr lang="cs-CZ" altLang="cs-CZ" b="1" dirty="0" err="1"/>
              <a:t>texere</a:t>
            </a:r>
            <a:endParaRPr lang="cs-CZ" altLang="cs-CZ" b="1" dirty="0"/>
          </a:p>
          <a:p>
            <a:pPr>
              <a:lnSpc>
                <a:spcPct val="80000"/>
              </a:lnSpc>
            </a:pPr>
            <a:r>
              <a:rPr lang="cs-CZ" altLang="cs-CZ" b="1" dirty="0"/>
              <a:t>der Text – </a:t>
            </a:r>
            <a:r>
              <a:rPr lang="cs-CZ" altLang="cs-CZ" b="1" dirty="0" err="1"/>
              <a:t>mehr</a:t>
            </a:r>
            <a:r>
              <a:rPr lang="cs-CZ" altLang="cs-CZ" b="1" dirty="0"/>
              <a:t> </a:t>
            </a:r>
            <a:r>
              <a:rPr lang="cs-CZ" altLang="cs-CZ" b="1" dirty="0" err="1"/>
              <a:t>als</a:t>
            </a:r>
            <a:r>
              <a:rPr lang="cs-CZ" altLang="cs-CZ" b="1" dirty="0"/>
              <a:t> </a:t>
            </a:r>
            <a:r>
              <a:rPr lang="cs-CZ" altLang="cs-CZ" b="1" dirty="0" err="1"/>
              <a:t>Satz</a:t>
            </a:r>
            <a:r>
              <a:rPr lang="cs-CZ" altLang="cs-CZ" b="1" dirty="0"/>
              <a:t> </a:t>
            </a:r>
            <a:r>
              <a:rPr lang="de-DE" altLang="cs-CZ" b="1" dirty="0"/>
              <a:t>(</a:t>
            </a:r>
            <a:r>
              <a:rPr lang="cs-CZ" altLang="cs-CZ" b="1" dirty="0" err="1"/>
              <a:t>Chomsky</a:t>
            </a:r>
            <a:r>
              <a:rPr lang="cs-CZ" altLang="cs-CZ" b="1" dirty="0"/>
              <a:t>: GTG</a:t>
            </a:r>
            <a:r>
              <a:rPr lang="de-DE" altLang="cs-CZ" b="1" dirty="0"/>
              <a:t>,</a:t>
            </a:r>
            <a:r>
              <a:rPr lang="cs-CZ" altLang="cs-CZ" b="1" dirty="0"/>
              <a:t>  „</a:t>
            </a:r>
            <a:r>
              <a:rPr lang="cs-CZ" altLang="cs-CZ" b="1" dirty="0" err="1"/>
              <a:t>transphrastische</a:t>
            </a:r>
            <a:r>
              <a:rPr lang="de-DE" altLang="cs-CZ" b="1" dirty="0"/>
              <a:t>“ </a:t>
            </a:r>
            <a:r>
              <a:rPr lang="cs-CZ" altLang="cs-CZ" b="1" dirty="0" err="1"/>
              <a:t>Textauffassungen</a:t>
            </a:r>
            <a:r>
              <a:rPr lang="cs-CZ" altLang="cs-CZ" b="1" dirty="0"/>
              <a:t> </a:t>
            </a:r>
            <a:r>
              <a:rPr lang="de-DE" altLang="cs-CZ" b="1" dirty="0"/>
              <a:t>19</a:t>
            </a:r>
            <a:r>
              <a:rPr lang="cs-CZ" altLang="cs-CZ" b="1" dirty="0"/>
              <a:t>60er </a:t>
            </a:r>
            <a:r>
              <a:rPr lang="cs-CZ" altLang="cs-CZ" b="1" dirty="0" err="1"/>
              <a:t>Jahre</a:t>
            </a:r>
            <a:endParaRPr lang="de-DE" altLang="cs-CZ" b="1" dirty="0"/>
          </a:p>
          <a:p>
            <a:pPr>
              <a:lnSpc>
                <a:spcPct val="80000"/>
              </a:lnSpc>
            </a:pPr>
            <a:r>
              <a:rPr lang="cs-CZ" altLang="cs-CZ" b="1" dirty="0"/>
              <a:t>Text</a:t>
            </a:r>
            <a:r>
              <a:rPr lang="de-DE" altLang="cs-CZ" b="1" dirty="0"/>
              <a:t> </a:t>
            </a:r>
            <a:r>
              <a:rPr lang="cs-CZ" altLang="cs-CZ" b="1" dirty="0" err="1"/>
              <a:t>als</a:t>
            </a:r>
            <a:r>
              <a:rPr lang="cs-CZ" altLang="cs-CZ" b="1" dirty="0"/>
              <a:t> </a:t>
            </a:r>
            <a:r>
              <a:rPr lang="cs-CZ" altLang="cs-CZ" b="1" dirty="0" err="1"/>
              <a:t>Satzfolge</a:t>
            </a:r>
            <a:r>
              <a:rPr lang="de-DE" altLang="cs-CZ" b="1" dirty="0"/>
              <a:t> (Oberflächenstruktur): </a:t>
            </a:r>
            <a:r>
              <a:rPr lang="de-DE" altLang="cs-CZ" b="1" dirty="0">
                <a:solidFill>
                  <a:schemeClr val="bg2">
                    <a:lumMod val="20000"/>
                    <a:lumOff val="80000"/>
                  </a:schemeClr>
                </a:solidFill>
              </a:rPr>
              <a:t>Kohäsion</a:t>
            </a:r>
            <a:endParaRPr lang="cs-CZ" altLang="cs-CZ" b="1" dirty="0">
              <a:solidFill>
                <a:schemeClr val="bg2">
                  <a:lumMod val="20000"/>
                  <a:lumOff val="80000"/>
                </a:schemeClr>
              </a:solidFill>
            </a:endParaRPr>
          </a:p>
          <a:p>
            <a:pPr>
              <a:lnSpc>
                <a:spcPct val="80000"/>
              </a:lnSpc>
            </a:pPr>
            <a:r>
              <a:rPr lang="cs-CZ" altLang="cs-CZ" b="1" dirty="0" err="1"/>
              <a:t>Tiefenstruktur</a:t>
            </a:r>
            <a:r>
              <a:rPr lang="cs-CZ" altLang="cs-CZ" b="1" dirty="0"/>
              <a:t> (</a:t>
            </a:r>
            <a:r>
              <a:rPr lang="cs-CZ" altLang="cs-CZ" b="1" dirty="0" err="1"/>
              <a:t>semantisch</a:t>
            </a:r>
            <a:r>
              <a:rPr lang="cs-CZ" altLang="cs-CZ" b="1" dirty="0"/>
              <a:t>)</a:t>
            </a:r>
            <a:r>
              <a:rPr lang="de-DE" altLang="cs-CZ" b="1" dirty="0"/>
              <a:t>: </a:t>
            </a:r>
            <a:r>
              <a:rPr lang="de-DE" altLang="cs-CZ" b="1" dirty="0">
                <a:solidFill>
                  <a:schemeClr val="bg2">
                    <a:lumMod val="20000"/>
                    <a:lumOff val="80000"/>
                  </a:schemeClr>
                </a:solidFill>
              </a:rPr>
              <a:t>Kohärenz</a:t>
            </a:r>
            <a:endParaRPr lang="cs-CZ" altLang="cs-CZ" b="1" dirty="0">
              <a:solidFill>
                <a:schemeClr val="bg2">
                  <a:lumMod val="20000"/>
                  <a:lumOff val="80000"/>
                </a:schemeClr>
              </a:solidFill>
            </a:endParaRPr>
          </a:p>
          <a:p>
            <a:pPr>
              <a:lnSpc>
                <a:spcPct val="80000"/>
              </a:lnSpc>
            </a:pPr>
            <a:r>
              <a:rPr lang="cs-CZ" altLang="cs-CZ" b="1" dirty="0"/>
              <a:t>Text </a:t>
            </a:r>
            <a:r>
              <a:rPr lang="cs-CZ" altLang="cs-CZ" b="1" dirty="0" err="1"/>
              <a:t>als</a:t>
            </a:r>
            <a:r>
              <a:rPr lang="cs-CZ" altLang="cs-CZ" b="1" dirty="0"/>
              <a:t> </a:t>
            </a:r>
            <a:r>
              <a:rPr lang="cs-CZ" altLang="cs-CZ" b="1" dirty="0" err="1"/>
              <a:t>Sprachliches</a:t>
            </a:r>
            <a:r>
              <a:rPr lang="cs-CZ" altLang="cs-CZ" b="1" dirty="0"/>
              <a:t> </a:t>
            </a:r>
            <a:r>
              <a:rPr lang="cs-CZ" altLang="cs-CZ" b="1" dirty="0" err="1"/>
              <a:t>Handeln</a:t>
            </a:r>
            <a:r>
              <a:rPr lang="de-DE" altLang="cs-CZ" b="1" dirty="0"/>
              <a:t> (70.er Jahre)</a:t>
            </a:r>
            <a:r>
              <a:rPr lang="cs-CZ" altLang="cs-CZ" b="1" dirty="0"/>
              <a:t> </a:t>
            </a:r>
            <a:r>
              <a:rPr lang="cs-CZ" altLang="cs-CZ" b="1" dirty="0" err="1"/>
              <a:t>Sprach</a:t>
            </a:r>
            <a:r>
              <a:rPr lang="de-DE" altLang="cs-CZ" b="1" dirty="0"/>
              <a:t>- </a:t>
            </a:r>
            <a:r>
              <a:rPr lang="de-DE" altLang="cs-CZ" b="1" dirty="0" err="1"/>
              <a:t>Sprech</a:t>
            </a:r>
            <a:r>
              <a:rPr lang="cs-CZ" altLang="cs-CZ" b="1" dirty="0" err="1"/>
              <a:t>handlungen</a:t>
            </a:r>
            <a:r>
              <a:rPr lang="cs-CZ" altLang="cs-CZ" b="1" dirty="0"/>
              <a:t>: FESTSTELLEN, AUFFORDERN,                                 </a:t>
            </a:r>
            <a:endParaRPr lang="de-DE" altLang="cs-CZ" b="1" dirty="0"/>
          </a:p>
          <a:p>
            <a:pPr>
              <a:lnSpc>
                <a:spcPct val="80000"/>
              </a:lnSpc>
              <a:buNone/>
            </a:pPr>
            <a:r>
              <a:rPr lang="de-DE" altLang="cs-CZ" b="1" dirty="0"/>
              <a:t>                                    </a:t>
            </a:r>
            <a:r>
              <a:rPr lang="cs-CZ" altLang="cs-CZ" b="1" dirty="0"/>
              <a:t>  </a:t>
            </a:r>
            <a:r>
              <a:rPr lang="de-DE" altLang="cs-CZ" b="1" dirty="0"/>
              <a:t>  </a:t>
            </a:r>
            <a:r>
              <a:rPr lang="cs-CZ" altLang="cs-CZ" b="1" dirty="0"/>
              <a:t>BEWERTEN, </a:t>
            </a:r>
            <a:endParaRPr lang="de-DE" altLang="cs-CZ" b="1" dirty="0"/>
          </a:p>
          <a:p>
            <a:pPr>
              <a:lnSpc>
                <a:spcPct val="80000"/>
              </a:lnSpc>
              <a:buNone/>
            </a:pPr>
            <a:r>
              <a:rPr lang="de-DE" altLang="cs-CZ" b="1" dirty="0"/>
              <a:t>                                     </a:t>
            </a:r>
            <a:r>
              <a:rPr lang="cs-CZ" altLang="cs-CZ" b="1" dirty="0"/>
              <a:t>  </a:t>
            </a:r>
            <a:r>
              <a:rPr lang="de-DE" altLang="cs-CZ" b="1" dirty="0"/>
              <a:t> </a:t>
            </a:r>
            <a:r>
              <a:rPr lang="cs-CZ" altLang="cs-CZ" b="1" dirty="0"/>
              <a:t>WARNEN,</a:t>
            </a:r>
            <a:r>
              <a:rPr lang="de-DE" altLang="cs-CZ" b="1" dirty="0"/>
              <a:t> </a:t>
            </a:r>
            <a:r>
              <a:rPr lang="cs-CZ" altLang="cs-CZ" b="1" dirty="0"/>
              <a:t>W</a:t>
            </a:r>
            <a:r>
              <a:rPr lang="de-DE" altLang="cs-CZ" b="1" dirty="0"/>
              <a:t>Ü</a:t>
            </a:r>
            <a:r>
              <a:rPr lang="cs-CZ" altLang="cs-CZ" b="1" dirty="0"/>
              <a:t>NSCHEN</a:t>
            </a:r>
            <a:r>
              <a:rPr lang="de-DE" altLang="cs-CZ" b="1" dirty="0"/>
              <a:t>…</a:t>
            </a:r>
            <a:endParaRPr lang="cs-CZ" altLang="cs-CZ" b="1" dirty="0"/>
          </a:p>
          <a:p>
            <a:endParaRPr lang="cs-CZ" dirty="0"/>
          </a:p>
        </p:txBody>
      </p:sp>
    </p:spTree>
    <p:extLst>
      <p:ext uri="{BB962C8B-B14F-4D97-AF65-F5344CB8AC3E}">
        <p14:creationId xmlns:p14="http://schemas.microsoft.com/office/powerpoint/2010/main" val="75638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6AB6F3-A724-4AE2-AED0-9A4EB6899A2D}"/>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67EE5F88-32DB-48AC-A364-5405A6DBD9D6}"/>
              </a:ext>
            </a:extLst>
          </p:cNvPr>
          <p:cNvSpPr>
            <a:spLocks noGrp="1"/>
          </p:cNvSpPr>
          <p:nvPr>
            <p:ph idx="1"/>
          </p:nvPr>
        </p:nvSpPr>
        <p:spPr/>
        <p:txBody>
          <a:bodyPr/>
          <a:lstStyle/>
          <a:p>
            <a:r>
              <a:rPr lang="de-DE" altLang="cs-CZ" b="1" dirty="0">
                <a:solidFill>
                  <a:srgbClr val="FF0000"/>
                </a:solidFill>
              </a:rPr>
              <a:t>2. Schritt: Funktionen und ihre s</a:t>
            </a:r>
            <a:r>
              <a:rPr lang="cs-CZ" altLang="cs-CZ" b="1" dirty="0" err="1">
                <a:solidFill>
                  <a:srgbClr val="FF0000"/>
                </a:solidFill>
              </a:rPr>
              <a:t>prachlich-stilistische</a:t>
            </a:r>
            <a:r>
              <a:rPr lang="cs-CZ" altLang="cs-CZ" b="1" dirty="0">
                <a:solidFill>
                  <a:srgbClr val="FF0000"/>
                </a:solidFill>
              </a:rPr>
              <a:t> </a:t>
            </a:r>
            <a:r>
              <a:rPr lang="cs-CZ" altLang="cs-CZ" b="1" dirty="0" err="1">
                <a:solidFill>
                  <a:srgbClr val="FF0000"/>
                </a:solidFill>
              </a:rPr>
              <a:t>Realisierung</a:t>
            </a:r>
            <a:r>
              <a:rPr lang="de-DE" altLang="cs-CZ" b="1" dirty="0">
                <a:solidFill>
                  <a:srgbClr val="FF0000"/>
                </a:solidFill>
              </a:rPr>
              <a:t>:</a:t>
            </a:r>
          </a:p>
          <a:p>
            <a:r>
              <a:rPr lang="de-DE" altLang="cs-CZ" b="1" dirty="0">
                <a:solidFill>
                  <a:srgbClr val="FF0000"/>
                </a:solidFill>
              </a:rPr>
              <a:t>Vorspann:</a:t>
            </a:r>
          </a:p>
          <a:p>
            <a:pPr>
              <a:lnSpc>
                <a:spcPct val="80000"/>
              </a:lnSpc>
            </a:pPr>
            <a:r>
              <a:rPr lang="de-DE" altLang="cs-CZ" sz="2000" b="1" i="1" dirty="0"/>
              <a:t>Eine </a:t>
            </a:r>
            <a:r>
              <a:rPr lang="de-DE" altLang="cs-CZ" sz="2000" b="1" i="1" u="sng" dirty="0"/>
              <a:t>famose</a:t>
            </a:r>
            <a:r>
              <a:rPr lang="de-DE" altLang="cs-CZ" sz="2000" b="1" i="1" dirty="0"/>
              <a:t> Mode-Farce mit einer wieder </a:t>
            </a:r>
            <a:r>
              <a:rPr lang="de-DE" altLang="cs-CZ" sz="2000" b="1" i="1" u="sng" dirty="0"/>
              <a:t>umwerfenden</a:t>
            </a:r>
            <a:r>
              <a:rPr lang="de-DE" altLang="cs-CZ" sz="2000" b="1" dirty="0"/>
              <a:t> </a:t>
            </a:r>
            <a:r>
              <a:rPr lang="de-DE" altLang="cs-CZ" sz="2000" b="1" i="1" dirty="0"/>
              <a:t>Meryl Streep: „Der Teufel trägt Prada“ und sieht dabei </a:t>
            </a:r>
            <a:r>
              <a:rPr lang="de-DE" altLang="cs-CZ" sz="2000" b="1" i="1" u="sng" dirty="0"/>
              <a:t>verdammt</a:t>
            </a:r>
            <a:r>
              <a:rPr lang="de-DE" altLang="cs-CZ" sz="2000" b="1" i="1" dirty="0"/>
              <a:t> gut aus.</a:t>
            </a:r>
          </a:p>
          <a:p>
            <a:pPr>
              <a:lnSpc>
                <a:spcPct val="80000"/>
              </a:lnSpc>
              <a:buFontTx/>
              <a:buNone/>
            </a:pPr>
            <a:r>
              <a:rPr lang="de-DE" altLang="cs-CZ" sz="2000" b="1" dirty="0">
                <a:solidFill>
                  <a:srgbClr val="FF0000"/>
                </a:solidFill>
              </a:rPr>
              <a:t>Informationen</a:t>
            </a:r>
            <a:r>
              <a:rPr lang="de-DE" altLang="cs-CZ" sz="2000" b="1" dirty="0"/>
              <a:t>: Filmgenre: </a:t>
            </a:r>
            <a:r>
              <a:rPr lang="de-DE" altLang="cs-CZ" sz="2000" b="1" i="1" dirty="0"/>
              <a:t>Mode-</a:t>
            </a:r>
            <a:r>
              <a:rPr lang="de-DE" altLang="cs-CZ" sz="2000" b="1" i="1" u="sng" dirty="0"/>
              <a:t>Farce</a:t>
            </a:r>
            <a:r>
              <a:rPr lang="de-DE" altLang="cs-CZ" sz="2000" b="1" u="sng" dirty="0"/>
              <a:t>,</a:t>
            </a:r>
            <a:r>
              <a:rPr lang="de-DE" altLang="cs-CZ" sz="2000" b="1" dirty="0"/>
              <a:t> Filmtitel, Schauspielerin M.S.</a:t>
            </a:r>
            <a:endParaRPr lang="de-DE" altLang="cs-CZ" sz="2000" b="1" u="sng" dirty="0"/>
          </a:p>
          <a:p>
            <a:pPr>
              <a:lnSpc>
                <a:spcPct val="80000"/>
              </a:lnSpc>
              <a:buFontTx/>
              <a:buNone/>
            </a:pPr>
            <a:r>
              <a:rPr lang="de-DE" altLang="cs-CZ" sz="2000" b="1" dirty="0">
                <a:solidFill>
                  <a:srgbClr val="FF0000"/>
                </a:solidFill>
              </a:rPr>
              <a:t>Appellative</a:t>
            </a:r>
            <a:r>
              <a:rPr lang="de-DE" altLang="cs-CZ" sz="2000" b="1" dirty="0"/>
              <a:t> </a:t>
            </a:r>
            <a:r>
              <a:rPr lang="de-DE" altLang="cs-CZ" sz="2000" b="1" dirty="0" err="1"/>
              <a:t>F.:positive</a:t>
            </a:r>
            <a:r>
              <a:rPr lang="de-DE" altLang="cs-CZ" sz="2000" b="1" dirty="0"/>
              <a:t> Bewertung</a:t>
            </a:r>
          </a:p>
          <a:p>
            <a:pPr>
              <a:lnSpc>
                <a:spcPct val="80000"/>
              </a:lnSpc>
            </a:pPr>
            <a:r>
              <a:rPr lang="de-DE" altLang="cs-CZ" sz="2000" b="1" dirty="0"/>
              <a:t>exklusive Fremdwörter</a:t>
            </a:r>
            <a:r>
              <a:rPr lang="cs-CZ" altLang="cs-CZ" sz="2000" b="1" dirty="0"/>
              <a:t>: </a:t>
            </a:r>
            <a:r>
              <a:rPr lang="de-DE" altLang="cs-CZ" sz="2000" b="1" i="1" dirty="0"/>
              <a:t>famose Mode-Farce</a:t>
            </a:r>
          </a:p>
          <a:p>
            <a:pPr>
              <a:lnSpc>
                <a:spcPct val="80000"/>
              </a:lnSpc>
            </a:pPr>
            <a:r>
              <a:rPr lang="de-DE" altLang="cs-CZ" sz="2000" b="1" dirty="0"/>
              <a:t>Umgangssprachliche Ausdrücke</a:t>
            </a:r>
            <a:r>
              <a:rPr lang="cs-CZ" altLang="cs-CZ" sz="2000" b="1" dirty="0"/>
              <a:t>: </a:t>
            </a:r>
            <a:r>
              <a:rPr lang="de-DE" altLang="cs-CZ" sz="2000" b="1" i="1" dirty="0"/>
              <a:t>umwerfend, </a:t>
            </a:r>
            <a:r>
              <a:rPr lang="cs-CZ" altLang="cs-CZ" sz="2000" b="1" i="1" dirty="0" err="1"/>
              <a:t>verdamm</a:t>
            </a:r>
            <a:r>
              <a:rPr lang="de-DE" altLang="cs-CZ" sz="2000" b="1" i="1" dirty="0"/>
              <a:t>t gut</a:t>
            </a:r>
          </a:p>
          <a:p>
            <a:pPr>
              <a:lnSpc>
                <a:spcPct val="80000"/>
              </a:lnSpc>
              <a:buFontTx/>
              <a:buNone/>
            </a:pPr>
            <a:r>
              <a:rPr lang="de-DE" altLang="cs-CZ" sz="2000" b="1" dirty="0">
                <a:solidFill>
                  <a:srgbClr val="FF0000"/>
                </a:solidFill>
              </a:rPr>
              <a:t>Unterhaltung</a:t>
            </a:r>
            <a:r>
              <a:rPr lang="de-DE" altLang="cs-CZ" sz="2000" b="1" dirty="0"/>
              <a:t>: Kontraste zwischen Exklusivität u. </a:t>
            </a:r>
            <a:r>
              <a:rPr lang="de-DE" altLang="cs-CZ" sz="2000" b="1" dirty="0" err="1"/>
              <a:t>Umg</a:t>
            </a:r>
            <a:r>
              <a:rPr lang="de-DE" altLang="cs-CZ" sz="2000" b="1" dirty="0"/>
              <a:t>., Originalität </a:t>
            </a:r>
            <a:endParaRPr lang="cs-CZ" altLang="cs-CZ" sz="2000" b="1" dirty="0"/>
          </a:p>
          <a:p>
            <a:endParaRPr lang="cs-CZ" dirty="0">
              <a:solidFill>
                <a:srgbClr val="FF0000"/>
              </a:solidFill>
            </a:endParaRPr>
          </a:p>
        </p:txBody>
      </p:sp>
    </p:spTree>
    <p:extLst>
      <p:ext uri="{BB962C8B-B14F-4D97-AF65-F5344CB8AC3E}">
        <p14:creationId xmlns:p14="http://schemas.microsoft.com/office/powerpoint/2010/main" val="165560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3BE47D-5A3C-445B-B6DE-FBF9ABB35EB4}"/>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BD056A29-D47D-45F8-9155-D9F2D4B03945}"/>
              </a:ext>
            </a:extLst>
          </p:cNvPr>
          <p:cNvSpPr>
            <a:spLocks noGrp="1"/>
          </p:cNvSpPr>
          <p:nvPr>
            <p:ph idx="1"/>
          </p:nvPr>
        </p:nvSpPr>
        <p:spPr/>
        <p:txBody>
          <a:bodyPr/>
          <a:lstStyle/>
          <a:p>
            <a:r>
              <a:rPr lang="de-DE" altLang="cs-CZ" b="1" dirty="0">
                <a:solidFill>
                  <a:srgbClr val="FF0000"/>
                </a:solidFill>
              </a:rPr>
              <a:t>Schritt 3. </a:t>
            </a:r>
            <a:r>
              <a:rPr lang="en-US" altLang="cs-CZ" b="1" dirty="0">
                <a:solidFill>
                  <a:srgbClr val="FF0000"/>
                </a:solidFill>
              </a:rPr>
              <a:t>+ 4.</a:t>
            </a:r>
            <a:r>
              <a:rPr lang="de-DE" altLang="cs-CZ" b="1" dirty="0">
                <a:solidFill>
                  <a:srgbClr val="FF0000"/>
                </a:solidFill>
              </a:rPr>
              <a:t> Textkomposition und ihre sprachstilistische Realisierung</a:t>
            </a:r>
          </a:p>
          <a:p>
            <a:pPr>
              <a:lnSpc>
                <a:spcPct val="90000"/>
              </a:lnSpc>
            </a:pPr>
            <a:r>
              <a:rPr lang="de-DE" altLang="cs-CZ" b="1" dirty="0">
                <a:solidFill>
                  <a:srgbClr val="FF0000"/>
                </a:solidFill>
              </a:rPr>
              <a:t>Architektonik</a:t>
            </a:r>
            <a:r>
              <a:rPr lang="cs-CZ" altLang="cs-CZ" b="1" dirty="0"/>
              <a:t>: der </a:t>
            </a:r>
            <a:r>
              <a:rPr lang="de-DE" altLang="cs-CZ" b="1" dirty="0"/>
              <a:t>äußere Aufbau, Textstrategien: </a:t>
            </a:r>
          </a:p>
          <a:p>
            <a:pPr>
              <a:lnSpc>
                <a:spcPct val="90000"/>
              </a:lnSpc>
            </a:pPr>
            <a:r>
              <a:rPr lang="de-DE" altLang="cs-CZ" b="1" dirty="0"/>
              <a:t>Titel: </a:t>
            </a:r>
            <a:r>
              <a:rPr lang="de-DE" altLang="cs-CZ" b="1" i="1" dirty="0" err="1"/>
              <a:t>Fashionputtel</a:t>
            </a:r>
            <a:r>
              <a:rPr lang="de-DE" altLang="cs-CZ" b="1" i="1" dirty="0"/>
              <a:t> </a:t>
            </a:r>
            <a:r>
              <a:rPr lang="en-US" altLang="cs-CZ" b="1" i="1" dirty="0"/>
              <a:t>&amp; b</a:t>
            </a:r>
            <a:r>
              <a:rPr lang="de-DE" altLang="cs-CZ" b="1" i="1" dirty="0"/>
              <a:t>öse Fee </a:t>
            </a:r>
            <a:r>
              <a:rPr lang="de-DE" altLang="cs-CZ" dirty="0"/>
              <a:t>– Aufmerksamkeit fesseln</a:t>
            </a:r>
            <a:endParaRPr lang="de-DE" altLang="cs-CZ" b="1" i="1" dirty="0"/>
          </a:p>
          <a:p>
            <a:pPr>
              <a:lnSpc>
                <a:spcPct val="90000"/>
              </a:lnSpc>
            </a:pPr>
            <a:r>
              <a:rPr lang="de-DE" altLang="cs-CZ" b="1" dirty="0" err="1"/>
              <a:t>UntertitelÜVorspann</a:t>
            </a:r>
            <a:r>
              <a:rPr lang="de-DE" altLang="cs-CZ" b="1" dirty="0"/>
              <a:t>: </a:t>
            </a:r>
            <a:r>
              <a:rPr lang="de-DE" altLang="cs-CZ" dirty="0"/>
              <a:t>bewertende Informationen</a:t>
            </a:r>
            <a:endParaRPr lang="de-DE" altLang="cs-CZ" b="1" dirty="0"/>
          </a:p>
          <a:p>
            <a:pPr>
              <a:lnSpc>
                <a:spcPct val="90000"/>
              </a:lnSpc>
            </a:pPr>
            <a:r>
              <a:rPr lang="de-DE" altLang="cs-CZ" b="1" dirty="0"/>
              <a:t> Bilder (Fotos) mit Untertext: </a:t>
            </a:r>
            <a:r>
              <a:rPr lang="de-DE" altLang="cs-CZ" i="1" dirty="0"/>
              <a:t>Hunde-Leben – Herrin-Jahre – Zicken-Alarm </a:t>
            </a:r>
            <a:r>
              <a:rPr lang="de-DE" altLang="cs-CZ" dirty="0"/>
              <a:t>(Textstrategie von FOCUS, Erzählen der Filmstory)</a:t>
            </a:r>
          </a:p>
          <a:p>
            <a:pPr>
              <a:lnSpc>
                <a:spcPct val="90000"/>
              </a:lnSpc>
            </a:pPr>
            <a:r>
              <a:rPr lang="de-DE" altLang="cs-CZ" b="1" dirty="0"/>
              <a:t>Textkörper: Absätze: 1. Absatz: Einstieg; </a:t>
            </a:r>
          </a:p>
          <a:p>
            <a:pPr>
              <a:lnSpc>
                <a:spcPct val="90000"/>
              </a:lnSpc>
            </a:pPr>
            <a:r>
              <a:rPr lang="de-DE" altLang="cs-CZ" b="1" dirty="0"/>
              <a:t>                                    letzter Absatz: Pointe</a:t>
            </a:r>
          </a:p>
          <a:p>
            <a:pPr>
              <a:lnSpc>
                <a:spcPct val="90000"/>
              </a:lnSpc>
            </a:pPr>
            <a:endParaRPr lang="de-DE" altLang="cs-CZ" b="1" dirty="0"/>
          </a:p>
          <a:p>
            <a:endParaRPr lang="cs-CZ" dirty="0">
              <a:solidFill>
                <a:srgbClr val="FF0000"/>
              </a:solidFill>
            </a:endParaRPr>
          </a:p>
        </p:txBody>
      </p:sp>
    </p:spTree>
    <p:extLst>
      <p:ext uri="{BB962C8B-B14F-4D97-AF65-F5344CB8AC3E}">
        <p14:creationId xmlns:p14="http://schemas.microsoft.com/office/powerpoint/2010/main" val="322771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9F8E39-0603-4628-977A-C8E74C39C84F}"/>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CEE79953-E9E1-4F2C-A9F5-C04980074B00}"/>
              </a:ext>
            </a:extLst>
          </p:cNvPr>
          <p:cNvSpPr>
            <a:spLocks noGrp="1"/>
          </p:cNvSpPr>
          <p:nvPr>
            <p:ph idx="1"/>
          </p:nvPr>
        </p:nvSpPr>
        <p:spPr/>
        <p:txBody>
          <a:bodyPr>
            <a:normAutofit fontScale="92500" lnSpcReduction="10000"/>
          </a:bodyPr>
          <a:lstStyle/>
          <a:p>
            <a:r>
              <a:rPr lang="de-DE" altLang="cs-CZ" b="1" dirty="0">
                <a:solidFill>
                  <a:srgbClr val="FF0000"/>
                </a:solidFill>
              </a:rPr>
              <a:t>Schritt 3. </a:t>
            </a:r>
            <a:r>
              <a:rPr lang="en-US" altLang="cs-CZ" b="1" dirty="0">
                <a:solidFill>
                  <a:srgbClr val="FF0000"/>
                </a:solidFill>
              </a:rPr>
              <a:t>+ 4.</a:t>
            </a:r>
            <a:r>
              <a:rPr lang="de-DE" altLang="cs-CZ" b="1" dirty="0">
                <a:solidFill>
                  <a:srgbClr val="FF0000"/>
                </a:solidFill>
              </a:rPr>
              <a:t> Textkomposition und ihre sprachstilistische Realisierung</a:t>
            </a:r>
          </a:p>
          <a:p>
            <a:pPr>
              <a:lnSpc>
                <a:spcPct val="80000"/>
              </a:lnSpc>
            </a:pPr>
            <a:r>
              <a:rPr lang="de-DE" altLang="cs-CZ" sz="2000" b="1" dirty="0">
                <a:solidFill>
                  <a:srgbClr val="FF0000"/>
                </a:solidFill>
              </a:rPr>
              <a:t>Innere Komposition</a:t>
            </a:r>
            <a:r>
              <a:rPr lang="de-DE" altLang="cs-CZ" sz="2000" b="1" dirty="0"/>
              <a:t>: </a:t>
            </a:r>
            <a:r>
              <a:rPr lang="de-DE" altLang="cs-CZ" sz="2000" b="1" dirty="0">
                <a:solidFill>
                  <a:srgbClr val="00B0F0"/>
                </a:solidFill>
              </a:rPr>
              <a:t>thematische Kohärenz-Kette </a:t>
            </a:r>
            <a:r>
              <a:rPr lang="de-DE" altLang="cs-CZ" sz="2000" b="1" dirty="0"/>
              <a:t>(Inhalt des Filmes):</a:t>
            </a:r>
          </a:p>
          <a:p>
            <a:pPr>
              <a:lnSpc>
                <a:spcPct val="80000"/>
              </a:lnSpc>
            </a:pPr>
            <a:r>
              <a:rPr lang="de-DE" altLang="cs-CZ" sz="2000" b="1" dirty="0">
                <a:solidFill>
                  <a:srgbClr val="C00000"/>
                </a:solidFill>
              </a:rPr>
              <a:t>Thema Mode</a:t>
            </a:r>
            <a:r>
              <a:rPr lang="de-DE" altLang="cs-CZ" sz="2000" b="1" dirty="0"/>
              <a:t>: Märchen- und Mythologie - Metaphorik mit (Sex)Symbolik: </a:t>
            </a:r>
          </a:p>
          <a:p>
            <a:pPr>
              <a:lnSpc>
                <a:spcPct val="80000"/>
              </a:lnSpc>
              <a:buFontTx/>
              <a:buNone/>
            </a:pPr>
            <a:r>
              <a:rPr lang="de-DE" altLang="cs-CZ" sz="2000" b="1" dirty="0"/>
              <a:t>   </a:t>
            </a:r>
            <a:r>
              <a:rPr lang="de-DE" altLang="cs-CZ" sz="2000" b="1" dirty="0">
                <a:solidFill>
                  <a:srgbClr val="00B050"/>
                </a:solidFill>
              </a:rPr>
              <a:t> </a:t>
            </a:r>
            <a:r>
              <a:rPr lang="de-DE" altLang="cs-CZ" sz="2000" b="1" i="1" dirty="0" err="1">
                <a:solidFill>
                  <a:srgbClr val="00B050"/>
                </a:solidFill>
              </a:rPr>
              <a:t>Fashionputtel</a:t>
            </a:r>
            <a:r>
              <a:rPr lang="de-DE" altLang="cs-CZ" sz="2000" b="1" i="1" dirty="0">
                <a:solidFill>
                  <a:srgbClr val="00B050"/>
                </a:solidFill>
              </a:rPr>
              <a:t> </a:t>
            </a:r>
            <a:r>
              <a:rPr lang="de-DE" altLang="cs-CZ" sz="2000" b="1" dirty="0"/>
              <a:t>(Anspielung auf </a:t>
            </a:r>
            <a:r>
              <a:rPr lang="de-DE" altLang="cs-CZ" sz="2000" b="1" i="1" dirty="0"/>
              <a:t>Aschenputtel</a:t>
            </a:r>
            <a:r>
              <a:rPr lang="de-DE" altLang="cs-CZ" sz="2000" b="1" dirty="0"/>
              <a:t>) - </a:t>
            </a:r>
            <a:r>
              <a:rPr lang="de-DE" altLang="cs-CZ" sz="2000" b="1" i="1" dirty="0">
                <a:solidFill>
                  <a:srgbClr val="00B050"/>
                </a:solidFill>
              </a:rPr>
              <a:t>böse Fee</a:t>
            </a:r>
            <a:r>
              <a:rPr lang="de-DE" altLang="cs-CZ" sz="2000" b="1" dirty="0">
                <a:solidFill>
                  <a:srgbClr val="00B050"/>
                </a:solidFill>
              </a:rPr>
              <a:t> </a:t>
            </a:r>
            <a:r>
              <a:rPr lang="de-DE" altLang="cs-CZ" sz="2000" b="1" dirty="0"/>
              <a:t>(Figurenkonstellation)</a:t>
            </a:r>
          </a:p>
          <a:p>
            <a:pPr>
              <a:lnSpc>
                <a:spcPct val="80000"/>
              </a:lnSpc>
              <a:buFontTx/>
              <a:buNone/>
            </a:pPr>
            <a:r>
              <a:rPr lang="de-DE" altLang="cs-CZ" sz="2000" b="1" dirty="0"/>
              <a:t>    (Frauen)</a:t>
            </a:r>
            <a:r>
              <a:rPr lang="en-US" altLang="cs-CZ" sz="2000" b="1" dirty="0"/>
              <a:t>=</a:t>
            </a:r>
            <a:r>
              <a:rPr lang="de-DE" altLang="cs-CZ" sz="2000" b="1" i="1" dirty="0"/>
              <a:t>verkleidete Teufel</a:t>
            </a:r>
            <a:r>
              <a:rPr lang="de-DE" altLang="cs-CZ" sz="2000" b="1" dirty="0"/>
              <a:t> – </a:t>
            </a:r>
            <a:r>
              <a:rPr lang="de-DE" altLang="cs-CZ" sz="2000" b="1" i="1" dirty="0"/>
              <a:t>Sündenfall</a:t>
            </a:r>
            <a:r>
              <a:rPr lang="de-DE" altLang="cs-CZ" sz="2000" b="1" dirty="0"/>
              <a:t> – </a:t>
            </a:r>
            <a:r>
              <a:rPr lang="de-DE" altLang="cs-CZ" sz="2000" b="1" i="1" dirty="0"/>
              <a:t>fatale Attraktion verruchter Weiblichkeit - sein Unwesen als</a:t>
            </a:r>
            <a:r>
              <a:rPr lang="de-DE" altLang="cs-CZ" sz="2000" b="1" dirty="0"/>
              <a:t> </a:t>
            </a:r>
            <a:r>
              <a:rPr lang="de-DE" altLang="cs-CZ" sz="2000" b="1" i="1" u="sng" dirty="0"/>
              <a:t>Mode-Domina</a:t>
            </a:r>
            <a:r>
              <a:rPr lang="de-DE" altLang="cs-CZ" sz="2000" b="1" i="1" dirty="0"/>
              <a:t> treiben </a:t>
            </a:r>
            <a:r>
              <a:rPr lang="de-DE" altLang="cs-CZ" sz="2000" b="1" dirty="0"/>
              <a:t>– </a:t>
            </a:r>
            <a:r>
              <a:rPr lang="de-DE" altLang="cs-CZ" sz="2000" b="1" i="1" dirty="0"/>
              <a:t>sexuelle Camouflage – Welt des Hochglanzes  </a:t>
            </a:r>
            <a:r>
              <a:rPr lang="de-DE" altLang="cs-CZ" sz="2000" b="1" dirty="0"/>
              <a:t>(Abs. 1)</a:t>
            </a:r>
          </a:p>
          <a:p>
            <a:pPr>
              <a:lnSpc>
                <a:spcPct val="80000"/>
              </a:lnSpc>
              <a:buFontTx/>
              <a:buNone/>
            </a:pPr>
            <a:r>
              <a:rPr lang="de-DE" altLang="cs-CZ" sz="2000" b="1" dirty="0">
                <a:solidFill>
                  <a:srgbClr val="C00000"/>
                </a:solidFill>
              </a:rPr>
              <a:t>     Film</a:t>
            </a:r>
            <a:r>
              <a:rPr lang="de-DE" altLang="cs-CZ" sz="2000" b="1" dirty="0"/>
              <a:t>: </a:t>
            </a:r>
            <a:r>
              <a:rPr lang="de-DE" altLang="cs-CZ" sz="2000" b="1" i="1" dirty="0"/>
              <a:t>Überraschungshit des US-Kinosommers … bereitet … </a:t>
            </a:r>
            <a:r>
              <a:rPr lang="de-DE" altLang="cs-CZ" sz="2000" b="1" i="1" u="sng" dirty="0"/>
              <a:t>teuflisches Vergnügen </a:t>
            </a:r>
            <a:r>
              <a:rPr lang="de-DE" altLang="cs-CZ" sz="2000" b="1" dirty="0"/>
              <a:t>(Abs. 3)</a:t>
            </a:r>
          </a:p>
          <a:p>
            <a:pPr>
              <a:lnSpc>
                <a:spcPct val="80000"/>
              </a:lnSpc>
              <a:buFontTx/>
              <a:buNone/>
            </a:pPr>
            <a:r>
              <a:rPr lang="de-DE" altLang="cs-CZ" sz="2000" b="1" dirty="0"/>
              <a:t>     </a:t>
            </a:r>
            <a:r>
              <a:rPr lang="de-DE" altLang="cs-CZ" sz="2000" b="1" dirty="0">
                <a:solidFill>
                  <a:srgbClr val="FF0000"/>
                </a:solidFill>
              </a:rPr>
              <a:t>Darstellerinnen: </a:t>
            </a:r>
            <a:r>
              <a:rPr lang="de-DE" altLang="cs-CZ" sz="2000" b="1" dirty="0"/>
              <a:t>Anne Hathaway…, die hier als … Andy ihre neue </a:t>
            </a:r>
            <a:r>
              <a:rPr lang="de-DE" altLang="cs-CZ" sz="2000" b="1" i="1" u="sng" dirty="0"/>
              <a:t>Aschenputtel-Rolle</a:t>
            </a:r>
            <a:r>
              <a:rPr lang="de-DE" altLang="cs-CZ" sz="2000" b="1" i="1" dirty="0"/>
              <a:t> mit cleverer Chuzpe exekutiert </a:t>
            </a:r>
            <a:r>
              <a:rPr lang="de-DE" altLang="cs-CZ" sz="2000" b="1" dirty="0"/>
              <a:t>(Abs. 4)</a:t>
            </a:r>
          </a:p>
          <a:p>
            <a:pPr>
              <a:lnSpc>
                <a:spcPct val="80000"/>
              </a:lnSpc>
              <a:buFontTx/>
              <a:buNone/>
            </a:pPr>
            <a:r>
              <a:rPr lang="de-DE" altLang="cs-CZ" sz="2000" b="1" i="1" dirty="0"/>
              <a:t>     … M.S. thront mit ihrer einzigartigen Verkörperung des </a:t>
            </a:r>
            <a:r>
              <a:rPr lang="de-DE" altLang="cs-CZ" sz="2000" b="1" i="1" u="sng" dirty="0"/>
              <a:t>Fashion</a:t>
            </a:r>
            <a:r>
              <a:rPr lang="de-DE" altLang="cs-CZ" sz="2000" b="1" u="sng" dirty="0"/>
              <a:t>-</a:t>
            </a:r>
            <a:r>
              <a:rPr lang="de-DE" altLang="cs-CZ" sz="2000" b="1" i="1" u="sng" dirty="0"/>
              <a:t>Drachens</a:t>
            </a:r>
            <a:r>
              <a:rPr lang="de-DE" altLang="cs-CZ" sz="2000" b="1" i="1" dirty="0"/>
              <a:t> Miranda Priestley </a:t>
            </a:r>
            <a:r>
              <a:rPr lang="de-DE" altLang="cs-CZ" sz="2000" b="1" dirty="0"/>
              <a:t>(Abs. 5)</a:t>
            </a:r>
          </a:p>
          <a:p>
            <a:endParaRPr lang="cs-CZ" dirty="0"/>
          </a:p>
        </p:txBody>
      </p:sp>
    </p:spTree>
    <p:extLst>
      <p:ext uri="{BB962C8B-B14F-4D97-AF65-F5344CB8AC3E}">
        <p14:creationId xmlns:p14="http://schemas.microsoft.com/office/powerpoint/2010/main" val="26287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08F2F-DB44-4085-877D-961B18F4336C}"/>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31D9340E-FC7B-40BC-9427-228C70D15F9A}"/>
              </a:ext>
            </a:extLst>
          </p:cNvPr>
          <p:cNvSpPr>
            <a:spLocks noGrp="1"/>
          </p:cNvSpPr>
          <p:nvPr>
            <p:ph idx="1"/>
          </p:nvPr>
        </p:nvSpPr>
        <p:spPr/>
        <p:txBody>
          <a:bodyPr/>
          <a:lstStyle/>
          <a:p>
            <a:pPr>
              <a:lnSpc>
                <a:spcPct val="90000"/>
              </a:lnSpc>
              <a:buFontTx/>
              <a:buNone/>
            </a:pPr>
            <a:r>
              <a:rPr lang="de-DE" altLang="cs-CZ" sz="2000" b="1" dirty="0">
                <a:solidFill>
                  <a:srgbClr val="C00000"/>
                </a:solidFill>
              </a:rPr>
              <a:t>Metaphern/Metonymien und (modifizierte) Idiome: </a:t>
            </a:r>
          </a:p>
          <a:p>
            <a:pPr>
              <a:lnSpc>
                <a:spcPct val="90000"/>
              </a:lnSpc>
            </a:pPr>
            <a:r>
              <a:rPr lang="de-DE" altLang="cs-CZ" sz="2000" b="1" i="1" dirty="0">
                <a:solidFill>
                  <a:srgbClr val="00B0F0"/>
                </a:solidFill>
              </a:rPr>
              <a:t>sich etw. von der Seele schreiben </a:t>
            </a:r>
            <a:r>
              <a:rPr lang="de-DE" altLang="cs-CZ" sz="2000" b="1" i="1" dirty="0"/>
              <a:t>– „schreiben, was einen bedrückt (und sich dadurch Erleichterung verschaffen) </a:t>
            </a:r>
            <a:r>
              <a:rPr lang="de-DE" altLang="cs-CZ" sz="2000" b="1" dirty="0"/>
              <a:t>(DUDEN 11, 651)</a:t>
            </a:r>
            <a:endParaRPr lang="de-DE" altLang="cs-CZ" sz="2000" b="1" i="1" dirty="0"/>
          </a:p>
          <a:p>
            <a:pPr>
              <a:lnSpc>
                <a:spcPct val="90000"/>
              </a:lnSpc>
            </a:pPr>
            <a:r>
              <a:rPr lang="de-DE" altLang="cs-CZ" sz="2000" b="1" i="1" dirty="0">
                <a:solidFill>
                  <a:srgbClr val="00B0F0"/>
                </a:solidFill>
              </a:rPr>
              <a:t>Schlüsselloch-Blick</a:t>
            </a:r>
            <a:r>
              <a:rPr lang="de-DE" altLang="cs-CZ" sz="2000" b="1" i="1" dirty="0"/>
              <a:t> </a:t>
            </a:r>
            <a:r>
              <a:rPr lang="de-DE" altLang="cs-CZ" sz="2000" b="1" dirty="0"/>
              <a:t>(etw. heimlich beobachten)</a:t>
            </a:r>
          </a:p>
          <a:p>
            <a:pPr>
              <a:lnSpc>
                <a:spcPct val="90000"/>
              </a:lnSpc>
            </a:pPr>
            <a:r>
              <a:rPr lang="de-DE" altLang="cs-CZ" sz="2000" b="1" i="1" dirty="0">
                <a:solidFill>
                  <a:srgbClr val="00B0F0"/>
                </a:solidFill>
              </a:rPr>
              <a:t>Scheunentore einrennen </a:t>
            </a:r>
            <a:r>
              <a:rPr lang="de-DE" altLang="cs-CZ" sz="2000" b="1" dirty="0"/>
              <a:t>(D 11, 741:</a:t>
            </a:r>
            <a:r>
              <a:rPr lang="de-DE" altLang="cs-CZ" sz="2000" b="1" i="1" dirty="0"/>
              <a:t> [bei jmdm.] offene Türen einrennen – „mit großem </a:t>
            </a:r>
            <a:r>
              <a:rPr lang="de-DE" altLang="cs-CZ" sz="2000" b="1" i="1" dirty="0" err="1"/>
              <a:t>Engegement</a:t>
            </a:r>
            <a:r>
              <a:rPr lang="de-DE" altLang="cs-CZ" sz="2000" b="1" i="1" dirty="0"/>
              <a:t> f. etw. eintreten, was ohnehin befürwortet wird“)</a:t>
            </a:r>
          </a:p>
          <a:p>
            <a:pPr>
              <a:lnSpc>
                <a:spcPct val="90000"/>
              </a:lnSpc>
            </a:pPr>
            <a:r>
              <a:rPr lang="de-DE" altLang="cs-CZ" sz="2000" b="1" i="1" dirty="0">
                <a:solidFill>
                  <a:srgbClr val="00B0F0"/>
                </a:solidFill>
              </a:rPr>
              <a:t>Binse(n)</a:t>
            </a:r>
            <a:r>
              <a:rPr lang="de-DE" altLang="cs-CZ" sz="2000" b="1" i="1" dirty="0" err="1">
                <a:solidFill>
                  <a:srgbClr val="00B0F0"/>
                </a:solidFill>
              </a:rPr>
              <a:t>wahrheit</a:t>
            </a:r>
            <a:r>
              <a:rPr lang="de-DE" altLang="cs-CZ" sz="2000" b="1" i="1" dirty="0">
                <a:solidFill>
                  <a:srgbClr val="00B0F0"/>
                </a:solidFill>
              </a:rPr>
              <a:t> (-weisheit) </a:t>
            </a:r>
            <a:r>
              <a:rPr lang="de-DE" altLang="cs-CZ" sz="2000" b="1" i="1" dirty="0"/>
              <a:t>– „eine allgemein bekannte Tatsache, Information“</a:t>
            </a:r>
          </a:p>
          <a:p>
            <a:pPr>
              <a:lnSpc>
                <a:spcPct val="90000"/>
              </a:lnSpc>
              <a:buFontTx/>
              <a:buNone/>
            </a:pPr>
            <a:r>
              <a:rPr lang="de-DE" altLang="cs-CZ" sz="2000" b="1" dirty="0"/>
              <a:t>(Abs. 2, Hintergrundinformationen, Bewertung, Unterhaltung)</a:t>
            </a:r>
            <a:r>
              <a:rPr lang="de-DE" altLang="cs-CZ" sz="2000" b="1" i="1" dirty="0"/>
              <a:t> </a:t>
            </a:r>
            <a:endParaRPr lang="de-DE" altLang="cs-CZ" sz="2000" b="1" dirty="0"/>
          </a:p>
          <a:p>
            <a:endParaRPr lang="cs-CZ" dirty="0"/>
          </a:p>
        </p:txBody>
      </p:sp>
    </p:spTree>
    <p:extLst>
      <p:ext uri="{BB962C8B-B14F-4D97-AF65-F5344CB8AC3E}">
        <p14:creationId xmlns:p14="http://schemas.microsoft.com/office/powerpoint/2010/main" val="169068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778F2E-C753-4E79-B8D7-6FA4CE4EB0CE}"/>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38DE7CF9-EF37-49AB-A41C-BA39561B157F}"/>
              </a:ext>
            </a:extLst>
          </p:cNvPr>
          <p:cNvSpPr>
            <a:spLocks noGrp="1"/>
          </p:cNvSpPr>
          <p:nvPr>
            <p:ph idx="1"/>
          </p:nvPr>
        </p:nvSpPr>
        <p:spPr/>
        <p:txBody>
          <a:bodyPr/>
          <a:lstStyle/>
          <a:p>
            <a:r>
              <a:rPr lang="de-DE" altLang="cs-CZ" b="1" dirty="0">
                <a:solidFill>
                  <a:srgbClr val="FF0000"/>
                </a:solidFill>
              </a:rPr>
              <a:t>Stilistischer Sinn, Stilwirkung:</a:t>
            </a:r>
          </a:p>
          <a:p>
            <a:pPr>
              <a:lnSpc>
                <a:spcPct val="80000"/>
              </a:lnSpc>
            </a:pPr>
            <a:r>
              <a:rPr lang="de-DE" altLang="cs-CZ" sz="2000" b="1" dirty="0">
                <a:solidFill>
                  <a:schemeClr val="bg2">
                    <a:lumMod val="40000"/>
                    <a:lumOff val="60000"/>
                  </a:schemeClr>
                </a:solidFill>
              </a:rPr>
              <a:t>Stilzüge: Originalität, Kreativität, Exklusivität</a:t>
            </a:r>
            <a:r>
              <a:rPr lang="de-DE" altLang="cs-CZ" sz="2000" dirty="0">
                <a:solidFill>
                  <a:schemeClr val="bg2">
                    <a:lumMod val="40000"/>
                    <a:lumOff val="60000"/>
                  </a:schemeClr>
                </a:solidFill>
              </a:rPr>
              <a:t>:</a:t>
            </a:r>
          </a:p>
          <a:p>
            <a:pPr>
              <a:lnSpc>
                <a:spcPct val="80000"/>
              </a:lnSpc>
            </a:pPr>
            <a:r>
              <a:rPr lang="de-DE" altLang="cs-CZ" sz="2000" b="1" dirty="0"/>
              <a:t>Kontraste zwischen bildungssprachlichen Fremdwörtern/Fachwörtern und umgangssprachlichen Stilelementen:</a:t>
            </a:r>
          </a:p>
          <a:p>
            <a:pPr>
              <a:lnSpc>
                <a:spcPct val="80000"/>
              </a:lnSpc>
              <a:buFontTx/>
              <a:buNone/>
            </a:pPr>
            <a:r>
              <a:rPr lang="de-DE" altLang="cs-CZ" sz="2000" b="1" i="1" dirty="0"/>
              <a:t>    fatale Attraktion, sexuelle Camouflage, sarkastische Demaskierung, etw. mit cleverer Chuzpe exekutieren, das sardonische Mienenspiel, bitterböse Farce, Penetranz </a:t>
            </a:r>
            <a:r>
              <a:rPr lang="de-DE" altLang="cs-CZ" sz="2000" b="1" i="1" dirty="0">
                <a:solidFill>
                  <a:schemeClr val="bg2">
                    <a:lumMod val="40000"/>
                    <a:lumOff val="60000"/>
                  </a:schemeClr>
                </a:solidFill>
              </a:rPr>
              <a:t>versus </a:t>
            </a:r>
            <a:r>
              <a:rPr lang="de-DE" altLang="cs-CZ" sz="2000" b="1" i="1" dirty="0"/>
              <a:t>Zicken-Alarm, sich auf die Schenkel klopfen</a:t>
            </a:r>
            <a:endParaRPr lang="de-DE" altLang="cs-CZ" sz="2000" b="1" dirty="0"/>
          </a:p>
          <a:p>
            <a:pPr>
              <a:lnSpc>
                <a:spcPct val="80000"/>
              </a:lnSpc>
            </a:pPr>
            <a:r>
              <a:rPr lang="de-DE" altLang="cs-CZ" sz="2000" b="1" dirty="0">
                <a:solidFill>
                  <a:srgbClr val="00B0F0"/>
                </a:solidFill>
              </a:rPr>
              <a:t>Abschließende positive Bewertung des Filmes</a:t>
            </a:r>
            <a:r>
              <a:rPr lang="de-DE" altLang="cs-CZ" sz="2000" b="1" dirty="0"/>
              <a:t>: </a:t>
            </a:r>
            <a:r>
              <a:rPr lang="de-DE" altLang="cs-CZ" sz="2000" b="1" i="1" dirty="0"/>
              <a:t>Das sind </a:t>
            </a:r>
            <a:r>
              <a:rPr lang="de-DE" altLang="cs-CZ" sz="2000" b="1" i="1" u="sng" dirty="0"/>
              <a:t>grandiose Schau- und Showwerte</a:t>
            </a:r>
            <a:r>
              <a:rPr lang="de-DE" altLang="cs-CZ" sz="2000" b="1" i="1" dirty="0"/>
              <a:t>, die über die schlichte Märchen-Moral … triumphieren </a:t>
            </a:r>
            <a:r>
              <a:rPr lang="de-DE" altLang="cs-CZ" sz="2000" b="1" dirty="0"/>
              <a:t>(Alliteration, Wortspiel, bewertende Adjektive), obwohl versteckte Kritik an der </a:t>
            </a:r>
            <a:r>
              <a:rPr lang="de-DE" altLang="cs-CZ" sz="2000" b="1" i="1" dirty="0"/>
              <a:t>Welt de</a:t>
            </a:r>
            <a:r>
              <a:rPr lang="cs-CZ" altLang="cs-CZ" sz="2000" b="1" i="1" dirty="0"/>
              <a:t>s </a:t>
            </a:r>
            <a:r>
              <a:rPr lang="de-DE" altLang="cs-CZ" sz="2000" b="1" i="1" dirty="0"/>
              <a:t>Hochglanzes </a:t>
            </a:r>
            <a:r>
              <a:rPr lang="de-DE" altLang="cs-CZ" sz="2000" b="1" dirty="0"/>
              <a:t>(Abs. 3)</a:t>
            </a:r>
          </a:p>
          <a:p>
            <a:endParaRPr lang="cs-CZ" dirty="0">
              <a:solidFill>
                <a:srgbClr val="FF0000"/>
              </a:solidFill>
            </a:endParaRPr>
          </a:p>
        </p:txBody>
      </p:sp>
    </p:spTree>
    <p:extLst>
      <p:ext uri="{BB962C8B-B14F-4D97-AF65-F5344CB8AC3E}">
        <p14:creationId xmlns:p14="http://schemas.microsoft.com/office/powerpoint/2010/main" val="225759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A9A64-BEE4-4BFC-957F-738B5BD18BFC}"/>
              </a:ext>
            </a:extLst>
          </p:cNvPr>
          <p:cNvSpPr>
            <a:spLocks noGrp="1"/>
          </p:cNvSpPr>
          <p:nvPr>
            <p:ph type="title"/>
          </p:nvPr>
        </p:nvSpPr>
        <p:spPr/>
        <p:txBody>
          <a:bodyPr/>
          <a:lstStyle/>
          <a:p>
            <a:r>
              <a:rPr lang="cs-CZ" altLang="cs-CZ" b="1" dirty="0" err="1"/>
              <a:t>Stilistik</a:t>
            </a:r>
            <a:r>
              <a:rPr lang="cs-CZ" altLang="cs-CZ" b="1" dirty="0"/>
              <a:t> </a:t>
            </a:r>
            <a:r>
              <a:rPr lang="cs-CZ" altLang="cs-CZ" b="1" dirty="0" err="1"/>
              <a:t>und</a:t>
            </a:r>
            <a:r>
              <a:rPr lang="cs-CZ" altLang="cs-CZ" b="1" dirty="0"/>
              <a:t> </a:t>
            </a:r>
            <a:r>
              <a:rPr lang="cs-CZ" altLang="cs-CZ" b="1" dirty="0" err="1"/>
              <a:t>Textlinguistik</a:t>
            </a:r>
            <a:endParaRPr lang="cs-CZ" b="1" dirty="0"/>
          </a:p>
        </p:txBody>
      </p:sp>
      <p:sp>
        <p:nvSpPr>
          <p:cNvPr id="3" name="Zástupný obsah 2">
            <a:extLst>
              <a:ext uri="{FF2B5EF4-FFF2-40B4-BE49-F238E27FC236}">
                <a16:creationId xmlns:a16="http://schemas.microsoft.com/office/drawing/2014/main" id="{14110394-33A5-4D0E-897C-2C04AE5BD31E}"/>
              </a:ext>
            </a:extLst>
          </p:cNvPr>
          <p:cNvSpPr>
            <a:spLocks noGrp="1"/>
          </p:cNvSpPr>
          <p:nvPr>
            <p:ph idx="1"/>
          </p:nvPr>
        </p:nvSpPr>
        <p:spPr/>
        <p:txBody>
          <a:bodyPr/>
          <a:lstStyle/>
          <a:p>
            <a:pPr eaLnBrk="1" hangingPunct="1"/>
            <a:r>
              <a:rPr lang="cs-CZ" altLang="cs-CZ" b="1" dirty="0" err="1"/>
              <a:t>Beziehung</a:t>
            </a:r>
            <a:r>
              <a:rPr lang="cs-CZ" altLang="cs-CZ" b="1" dirty="0"/>
              <a:t> </a:t>
            </a:r>
            <a:r>
              <a:rPr lang="cs-CZ" altLang="cs-CZ" b="1" dirty="0" err="1"/>
              <a:t>zw</a:t>
            </a:r>
            <a:r>
              <a:rPr lang="cs-CZ" altLang="cs-CZ" b="1" dirty="0"/>
              <a:t>. der </a:t>
            </a:r>
            <a:r>
              <a:rPr lang="cs-CZ" altLang="cs-CZ" b="1" dirty="0" err="1"/>
              <a:t>Textlinguistik</a:t>
            </a:r>
            <a:r>
              <a:rPr lang="cs-CZ" altLang="cs-CZ" b="1" dirty="0"/>
              <a:t> u. </a:t>
            </a:r>
            <a:r>
              <a:rPr lang="cs-CZ" altLang="cs-CZ" b="1" dirty="0" err="1"/>
              <a:t>Stilistik</a:t>
            </a:r>
            <a:r>
              <a:rPr lang="cs-CZ" altLang="cs-CZ" b="1" dirty="0"/>
              <a:t>: </a:t>
            </a:r>
            <a:endParaRPr lang="de-DE" altLang="cs-CZ" b="1" dirty="0"/>
          </a:p>
          <a:p>
            <a:pPr eaLnBrk="1" hangingPunct="1"/>
            <a:r>
              <a:rPr lang="cs-CZ" altLang="cs-CZ" b="1" dirty="0"/>
              <a:t>der </a:t>
            </a:r>
            <a:r>
              <a:rPr lang="cs-CZ" altLang="cs-CZ" b="1" dirty="0" err="1"/>
              <a:t>Stil</a:t>
            </a:r>
            <a:r>
              <a:rPr lang="cs-CZ" altLang="cs-CZ" b="1" dirty="0"/>
              <a:t> - </a:t>
            </a:r>
            <a:r>
              <a:rPr lang="cs-CZ" altLang="cs-CZ" b="1" dirty="0" err="1"/>
              <a:t>immer</a:t>
            </a:r>
            <a:r>
              <a:rPr lang="cs-CZ" altLang="cs-CZ" b="1" dirty="0"/>
              <a:t> </a:t>
            </a:r>
            <a:r>
              <a:rPr lang="cs-CZ" altLang="cs-CZ" b="1" dirty="0" err="1"/>
              <a:t>textgebunden</a:t>
            </a:r>
            <a:r>
              <a:rPr lang="cs-CZ" altLang="cs-CZ" b="1" dirty="0"/>
              <a:t>, </a:t>
            </a:r>
            <a:r>
              <a:rPr lang="cs-CZ" altLang="cs-CZ" b="1" dirty="0" err="1"/>
              <a:t>jeder</a:t>
            </a:r>
            <a:r>
              <a:rPr lang="cs-CZ" altLang="cs-CZ" b="1" dirty="0"/>
              <a:t> Text </a:t>
            </a:r>
            <a:r>
              <a:rPr lang="cs-CZ" altLang="cs-CZ" b="1" dirty="0" err="1"/>
              <a:t>hat</a:t>
            </a:r>
            <a:r>
              <a:rPr lang="cs-CZ" altLang="cs-CZ" b="1" dirty="0"/>
              <a:t> </a:t>
            </a:r>
            <a:r>
              <a:rPr lang="cs-CZ" altLang="cs-CZ" b="1" dirty="0" err="1"/>
              <a:t>Stil</a:t>
            </a:r>
            <a:endParaRPr lang="cs-CZ" altLang="cs-CZ" b="1" dirty="0"/>
          </a:p>
          <a:p>
            <a:pPr eaLnBrk="1" hangingPunct="1"/>
            <a:r>
              <a:rPr lang="cs-CZ" altLang="cs-CZ" b="1" dirty="0"/>
              <a:t>TL - Regularit</a:t>
            </a:r>
            <a:r>
              <a:rPr lang="de-DE" altLang="cs-CZ" b="1" dirty="0"/>
              <a:t>ä</a:t>
            </a:r>
            <a:r>
              <a:rPr lang="cs-CZ" altLang="cs-CZ" b="1" dirty="0"/>
              <a:t>ten der </a:t>
            </a:r>
            <a:r>
              <a:rPr lang="cs-CZ" altLang="cs-CZ" b="1" dirty="0" err="1"/>
              <a:t>Textstruktur</a:t>
            </a:r>
            <a:r>
              <a:rPr lang="cs-CZ" altLang="cs-CZ" b="1" dirty="0"/>
              <a:t> </a:t>
            </a:r>
            <a:r>
              <a:rPr lang="de-DE" altLang="cs-CZ" b="1" dirty="0"/>
              <a:t>im Vordergrund</a:t>
            </a:r>
            <a:r>
              <a:rPr lang="cs-CZ" altLang="cs-CZ" b="1" dirty="0"/>
              <a:t>- </a:t>
            </a:r>
            <a:r>
              <a:rPr lang="cs-CZ" altLang="cs-CZ" b="1" dirty="0" err="1"/>
              <a:t>Koh</a:t>
            </a:r>
            <a:r>
              <a:rPr lang="de-DE" altLang="cs-CZ" b="1" dirty="0"/>
              <a:t>ä</a:t>
            </a:r>
            <a:r>
              <a:rPr lang="cs-CZ" altLang="cs-CZ" b="1" dirty="0" err="1"/>
              <a:t>sion</a:t>
            </a:r>
            <a:r>
              <a:rPr lang="cs-CZ" altLang="cs-CZ" b="1" dirty="0"/>
              <a:t>, </a:t>
            </a:r>
            <a:r>
              <a:rPr lang="cs-CZ" altLang="cs-CZ" b="1" dirty="0" err="1"/>
              <a:t>Koh</a:t>
            </a:r>
            <a:r>
              <a:rPr lang="de-DE" altLang="cs-CZ" b="1" dirty="0"/>
              <a:t>ä</a:t>
            </a:r>
            <a:r>
              <a:rPr lang="cs-CZ" altLang="cs-CZ" b="1" dirty="0" err="1"/>
              <a:t>renz</a:t>
            </a:r>
            <a:r>
              <a:rPr lang="de-DE" altLang="cs-CZ" b="1" dirty="0"/>
              <a:t> u.a.</a:t>
            </a:r>
            <a:endParaRPr lang="cs-CZ" altLang="cs-CZ" b="1" dirty="0"/>
          </a:p>
          <a:p>
            <a:pPr eaLnBrk="1" hangingPunct="1"/>
            <a:r>
              <a:rPr lang="de-DE" altLang="cs-CZ" b="1" dirty="0"/>
              <a:t>Beide Disziplinen: </a:t>
            </a:r>
            <a:r>
              <a:rPr lang="cs-CZ" altLang="cs-CZ" b="1" dirty="0" err="1"/>
              <a:t>Funktion</a:t>
            </a:r>
            <a:r>
              <a:rPr lang="cs-CZ" altLang="cs-CZ" b="1" dirty="0"/>
              <a:t> – WAS</a:t>
            </a:r>
            <a:r>
              <a:rPr lang="de-DE" altLang="cs-CZ" b="1" dirty="0"/>
              <a:t>, WOZU dient der Text?</a:t>
            </a:r>
          </a:p>
          <a:p>
            <a:pPr eaLnBrk="1" hangingPunct="1"/>
            <a:r>
              <a:rPr lang="de-DE" altLang="cs-CZ" b="1" dirty="0"/>
              <a:t>Stilistik: </a:t>
            </a:r>
            <a:r>
              <a:rPr lang="cs-CZ" altLang="cs-CZ" b="1" dirty="0"/>
              <a:t>Struktur - WIE - </a:t>
            </a:r>
            <a:r>
              <a:rPr lang="cs-CZ" altLang="cs-CZ" b="1" dirty="0" err="1"/>
              <a:t>mit</a:t>
            </a:r>
            <a:r>
              <a:rPr lang="cs-CZ" altLang="cs-CZ" b="1" dirty="0"/>
              <a:t> </a:t>
            </a:r>
            <a:r>
              <a:rPr lang="cs-CZ" altLang="cs-CZ" b="1" dirty="0" err="1"/>
              <a:t>welchen</a:t>
            </a:r>
            <a:r>
              <a:rPr lang="cs-CZ" altLang="cs-CZ" b="1" dirty="0"/>
              <a:t> </a:t>
            </a:r>
            <a:r>
              <a:rPr lang="cs-CZ" altLang="cs-CZ" b="1" dirty="0" err="1"/>
              <a:t>Stilmitteln</a:t>
            </a:r>
            <a:r>
              <a:rPr lang="de-DE" altLang="cs-CZ" b="1" dirty="0"/>
              <a:t> erreicht man den Zweck, Ziel des Textes?</a:t>
            </a:r>
            <a:r>
              <a:rPr lang="cs-CZ" altLang="cs-CZ" b="1" dirty="0"/>
              <a:t>, </a:t>
            </a:r>
            <a:r>
              <a:rPr lang="cs-CZ" altLang="cs-CZ" b="1" dirty="0" err="1"/>
              <a:t>Wirkung</a:t>
            </a:r>
            <a:r>
              <a:rPr lang="cs-CZ" altLang="cs-CZ" b="1" dirty="0"/>
              <a:t>!</a:t>
            </a:r>
          </a:p>
          <a:p>
            <a:endParaRPr lang="cs-CZ" dirty="0"/>
          </a:p>
        </p:txBody>
      </p:sp>
    </p:spTree>
    <p:extLst>
      <p:ext uri="{BB962C8B-B14F-4D97-AF65-F5344CB8AC3E}">
        <p14:creationId xmlns:p14="http://schemas.microsoft.com/office/powerpoint/2010/main" val="79393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7038</Words>
  <Application>Microsoft Office PowerPoint</Application>
  <PresentationFormat>Širokoúhlá obrazovka</PresentationFormat>
  <Paragraphs>766</Paragraphs>
  <Slides>84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84</vt:i4>
      </vt:variant>
    </vt:vector>
  </HeadingPairs>
  <TitlesOfParts>
    <vt:vector size="90" baseType="lpstr">
      <vt:lpstr>Arial</vt:lpstr>
      <vt:lpstr>Century Gothic</vt:lpstr>
      <vt:lpstr>SpiegelSansUI</vt:lpstr>
      <vt:lpstr>SpiegelSlabCdUI</vt:lpstr>
      <vt:lpstr>Wingdings 3</vt:lpstr>
      <vt:lpstr>Ion</vt:lpstr>
      <vt:lpstr>Textstilistik</vt:lpstr>
      <vt:lpstr>Textstilistik: Ausgangs- und Schwerpunkte</vt:lpstr>
      <vt:lpstr>Fachliteratur:</vt:lpstr>
      <vt:lpstr>Stilistik und Stil</vt:lpstr>
      <vt:lpstr>Stilauffassungen</vt:lpstr>
      <vt:lpstr>Funktionalstilistik</vt:lpstr>
      <vt:lpstr>Funktionalstile - Kommunikationsbereiche  </vt:lpstr>
      <vt:lpstr>Textlinguistik</vt:lpstr>
      <vt:lpstr>Stilistik und Textlinguistik</vt:lpstr>
      <vt:lpstr>Kriterien der Textualität: strukturell  (de Beaugrande, Dressler: Einführung in die Textlinguistik1981) </vt:lpstr>
      <vt:lpstr>Kriterien der Textualität: pragmatisch</vt:lpstr>
      <vt:lpstr>Werde Mitglied…</vt:lpstr>
      <vt:lpstr>1. Kommunikationsbereich Alltag und seine Textsorten:</vt:lpstr>
      <vt:lpstr>1. Kommunikationsbereich Alltag und seine Textsorten:</vt:lpstr>
      <vt:lpstr>Textsorten:</vt:lpstr>
      <vt:lpstr>Sprachlich-stilistische Mittel: Ungezwungenheit und Lockerheit:</vt:lpstr>
      <vt:lpstr>Fernsehsendung: Kochen mit… </vt:lpstr>
      <vt:lpstr>40 Freigetränke… Alltagsmonologe</vt:lpstr>
      <vt:lpstr>2. Kommunikationsbereich Fachkommunikation und seine TS</vt:lpstr>
      <vt:lpstr>Teilgebiete der Fachkommunikation</vt:lpstr>
      <vt:lpstr>Teilgebiete der Fachkommunikation</vt:lpstr>
      <vt:lpstr>Gliederung der Fachsprachen</vt:lpstr>
      <vt:lpstr>Hauptmerkmale (Stilzüge) und Stilelemente</vt:lpstr>
      <vt:lpstr>Fachwortschatz</vt:lpstr>
      <vt:lpstr>Fachlexik</vt:lpstr>
      <vt:lpstr>Textsorten</vt:lpstr>
      <vt:lpstr>Stilverfahren</vt:lpstr>
      <vt:lpstr>Beispieltexte</vt:lpstr>
      <vt:lpstr>Beispieltexte:</vt:lpstr>
      <vt:lpstr>Kommunikationsbereich des offiziellen  gesellschaftlichen  Verkehrs und seine Textsorten (institutionelle Kommunikation) </vt:lpstr>
      <vt:lpstr>Merkmale und Beispiele konkreter Stilelemente</vt:lpstr>
      <vt:lpstr>Textsorten: Definition</vt:lpstr>
      <vt:lpstr>Textsorten:</vt:lpstr>
      <vt:lpstr>Textsorten:</vt:lpstr>
      <vt:lpstr>Textsorten:</vt:lpstr>
      <vt:lpstr>Textsorten:</vt:lpstr>
      <vt:lpstr>Textsorten der offiziellen institutionellen Kommunikation: praktischer Fachstil</vt:lpstr>
      <vt:lpstr>Textsorten der institutionellen Kommunikation: </vt:lpstr>
      <vt:lpstr>Textsorten der institutionellen Kommunikation: </vt:lpstr>
      <vt:lpstr>Kommunikationsbereich Massenmedien</vt:lpstr>
      <vt:lpstr>Einteilung der Massenmedien und Textsorten: </vt:lpstr>
      <vt:lpstr>Elektronische Medien</vt:lpstr>
      <vt:lpstr>Textsorten in den Massenmedien </vt:lpstr>
      <vt:lpstr>Neue Textsorten?</vt:lpstr>
      <vt:lpstr>Hypertext</vt:lpstr>
      <vt:lpstr>Online-Medien: spiegel.de</vt:lpstr>
      <vt:lpstr>MM: Linguistische Merkmale und Textanalysen </vt:lpstr>
      <vt:lpstr>Linguistische Merkmale: Syntax solide Presse vs. Boulevard</vt:lpstr>
      <vt:lpstr>Linguistische Merkmale: Lexik</vt:lpstr>
      <vt:lpstr>Medien: Text „Im Zug“</vt:lpstr>
      <vt:lpstr>Kommunikation nach 2000</vt:lpstr>
      <vt:lpstr>Populärwissenschaftlicher Artikel: Transplantation mit Todesfolge</vt:lpstr>
      <vt:lpstr>Transplantation mit Todesfolge</vt:lpstr>
      <vt:lpstr>Transplantation mit Todesfolge</vt:lpstr>
      <vt:lpstr>Filmrezension</vt:lpstr>
      <vt:lpstr>Wortschatzerklärungen</vt:lpstr>
      <vt:lpstr>Filmrezension</vt:lpstr>
      <vt:lpstr>Filmrezension</vt:lpstr>
      <vt:lpstr>Filmrezension</vt:lpstr>
      <vt:lpstr>Filmrezension</vt:lpstr>
      <vt:lpstr>KB Belletristik  (künstlerische Literatur)</vt:lpstr>
      <vt:lpstr>Belletristik</vt:lpstr>
      <vt:lpstr>Belletristik: Lyrik</vt:lpstr>
      <vt:lpstr>Belletristik: Lyrik</vt:lpstr>
      <vt:lpstr>Johannes Bobrowski: Sprache Analyse eines Gedichts aus linguostilistischer Sicht </vt:lpstr>
      <vt:lpstr>Johannes Bobrowski: Sprache Analyse eines Gedichts aus linguostilistischer Sicht</vt:lpstr>
      <vt:lpstr>Prezentace aplikace PowerPoint</vt:lpstr>
      <vt:lpstr>Epik</vt:lpstr>
      <vt:lpstr>Epik</vt:lpstr>
      <vt:lpstr>Dramatik</vt:lpstr>
      <vt:lpstr>Dramatik</vt:lpstr>
      <vt:lpstr>Methode(n) der stilistischen Textanalyse: </vt:lpstr>
      <vt:lpstr>Grundlegende Schritte:</vt:lpstr>
      <vt:lpstr>Grundlegende Schritte:</vt:lpstr>
      <vt:lpstr>Grundlegende Schritte:</vt:lpstr>
      <vt:lpstr>Grundlegende Schritte:</vt:lpstr>
      <vt:lpstr>Grundlegende Schritte:</vt:lpstr>
      <vt:lpstr>Beispieltext:  Fashionputtel &amp; böse Fee</vt:lpstr>
      <vt:lpstr>Fashionputtel &amp; böse Fee</vt:lpstr>
      <vt:lpstr>Fashionputtel &amp; böse Fee</vt:lpstr>
      <vt:lpstr>Fashionputtel &amp; böse Fee</vt:lpstr>
      <vt:lpstr>Fashionputtel &amp; böse Fee</vt:lpstr>
      <vt:lpstr>Fashionputtel &amp; böse Fee</vt:lpstr>
      <vt:lpstr>Fashionputtel &amp; böse Fee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Textstilistik</dc:title>
  <dc:creator>Jiřina Malá</dc:creator>
  <cp:lastModifiedBy>Jiřina Malá</cp:lastModifiedBy>
  <cp:revision>23</cp:revision>
  <dcterms:created xsi:type="dcterms:W3CDTF">2022-02-10T11:24:05Z</dcterms:created>
  <dcterms:modified xsi:type="dcterms:W3CDTF">2024-04-22T07:15:02Z</dcterms:modified>
</cp:coreProperties>
</file>