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5" r:id="rId6"/>
    <p:sldId id="266" r:id="rId7"/>
    <p:sldId id="280" r:id="rId8"/>
    <p:sldId id="288" r:id="rId9"/>
    <p:sldId id="289" r:id="rId10"/>
    <p:sldId id="267" r:id="rId11"/>
    <p:sldId id="290" r:id="rId12"/>
    <p:sldId id="291" r:id="rId13"/>
    <p:sldId id="259" r:id="rId14"/>
    <p:sldId id="299" r:id="rId15"/>
    <p:sldId id="258" r:id="rId16"/>
    <p:sldId id="276" r:id="rId17"/>
    <p:sldId id="274" r:id="rId18"/>
    <p:sldId id="263" r:id="rId19"/>
    <p:sldId id="275" r:id="rId20"/>
    <p:sldId id="268" r:id="rId21"/>
    <p:sldId id="269" r:id="rId22"/>
    <p:sldId id="277" r:id="rId23"/>
    <p:sldId id="270" r:id="rId24"/>
    <p:sldId id="278" r:id="rId25"/>
    <p:sldId id="281" r:id="rId26"/>
    <p:sldId id="271" r:id="rId27"/>
    <p:sldId id="282" r:id="rId28"/>
    <p:sldId id="283" r:id="rId29"/>
    <p:sldId id="279" r:id="rId30"/>
    <p:sldId id="293" r:id="rId31"/>
    <p:sldId id="272" r:id="rId32"/>
    <p:sldId id="273" r:id="rId33"/>
    <p:sldId id="284" r:id="rId34"/>
    <p:sldId id="292" r:id="rId35"/>
    <p:sldId id="294" r:id="rId36"/>
    <p:sldId id="295" r:id="rId37"/>
    <p:sldId id="296" r:id="rId38"/>
    <p:sldId id="298" r:id="rId39"/>
    <p:sldId id="297" r:id="rId40"/>
    <p:sldId id="300" r:id="rId41"/>
    <p:sldId id="285" r:id="rId42"/>
    <p:sldId id="286" r:id="rId43"/>
    <p:sldId id="287"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DA748-E2A5-4DFD-BD7C-E02DF08F19B7}" v="1" dt="2024-04-11T11:50:50.53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2A63C6A-03F1-4ABC-B0C1-DD05B2221117}" type="datetimeFigureOut">
              <a:rPr lang="cs-CZ" smtClean="0"/>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99825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2A63C6A-03F1-4ABC-B0C1-DD05B2221117}" type="datetimeFigureOut">
              <a:rPr lang="cs-CZ" smtClean="0"/>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177036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2A63C6A-03F1-4ABC-B0C1-DD05B2221117}" type="datetimeFigureOut">
              <a:rPr lang="cs-CZ" smtClean="0"/>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21578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2A63C6A-03F1-4ABC-B0C1-DD05B2221117}" type="datetimeFigureOut">
              <a:rPr lang="cs-CZ" smtClean="0"/>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360521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2A63C6A-03F1-4ABC-B0C1-DD05B2221117}" type="datetimeFigureOut">
              <a:rPr lang="cs-CZ" smtClean="0"/>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61143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2A63C6A-03F1-4ABC-B0C1-DD05B2221117}" type="datetimeFigureOut">
              <a:rPr lang="cs-CZ" smtClean="0"/>
              <a:t>11.04.2024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372093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2A63C6A-03F1-4ABC-B0C1-DD05B2221117}" type="datetimeFigureOut">
              <a:rPr lang="cs-CZ" smtClean="0"/>
              <a:t>11.04.2024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182998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2A63C6A-03F1-4ABC-B0C1-DD05B2221117}" type="datetimeFigureOut">
              <a:rPr lang="cs-CZ" smtClean="0"/>
              <a:t>11.04.2024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69089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2A63C6A-03F1-4ABC-B0C1-DD05B2221117}" type="datetimeFigureOut">
              <a:rPr lang="cs-CZ" smtClean="0"/>
              <a:t>11.04.2024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17144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2A63C6A-03F1-4ABC-B0C1-DD05B2221117}" type="datetimeFigureOut">
              <a:rPr lang="cs-CZ" smtClean="0"/>
              <a:t>11.04.2024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339869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2A63C6A-03F1-4ABC-B0C1-DD05B2221117}" type="datetimeFigureOut">
              <a:rPr lang="cs-CZ" smtClean="0"/>
              <a:t>11.04.2024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E97D96B-6FB8-4FEF-B224-666C862464DC}" type="slidenum">
              <a:rPr lang="cs-CZ" smtClean="0"/>
              <a:t>‹#›</a:t>
            </a:fld>
            <a:endParaRPr lang="cs-CZ"/>
          </a:p>
        </p:txBody>
      </p:sp>
    </p:spTree>
    <p:extLst>
      <p:ext uri="{BB962C8B-B14F-4D97-AF65-F5344CB8AC3E}">
        <p14:creationId xmlns:p14="http://schemas.microsoft.com/office/powerpoint/2010/main" val="227030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63C6A-03F1-4ABC-B0C1-DD05B2221117}" type="datetimeFigureOut">
              <a:rPr lang="cs-CZ" smtClean="0"/>
              <a:t>11.04.2024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7D96B-6FB8-4FEF-B224-666C862464DC}" type="slidenum">
              <a:rPr lang="cs-CZ" smtClean="0"/>
              <a:t>‹#›</a:t>
            </a:fld>
            <a:endParaRPr lang="cs-CZ"/>
          </a:p>
        </p:txBody>
      </p:sp>
    </p:spTree>
    <p:extLst>
      <p:ext uri="{BB962C8B-B14F-4D97-AF65-F5344CB8AC3E}">
        <p14:creationId xmlns:p14="http://schemas.microsoft.com/office/powerpoint/2010/main" val="379721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jstor.org/stable/290656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de-DE" dirty="0" err="1"/>
              <a:t>Autobiograhie</a:t>
            </a:r>
            <a:r>
              <a:rPr lang="cs-CZ" dirty="0"/>
              <a:t>, </a:t>
            </a:r>
          </a:p>
        </p:txBody>
      </p:sp>
      <p:sp>
        <p:nvSpPr>
          <p:cNvPr id="3" name="Podnadpis 2"/>
          <p:cNvSpPr>
            <a:spLocks noGrp="1"/>
          </p:cNvSpPr>
          <p:nvPr>
            <p:ph type="subTitle" idx="1"/>
          </p:nvPr>
        </p:nvSpPr>
        <p:spPr/>
        <p:txBody>
          <a:bodyPr/>
          <a:lstStyle/>
          <a:p>
            <a:r>
              <a:rPr lang="de-DE" dirty="0"/>
              <a:t>Memoiren, Erinnerungen, </a:t>
            </a:r>
            <a:endParaRPr lang="cs-CZ" dirty="0"/>
          </a:p>
        </p:txBody>
      </p:sp>
    </p:spTree>
    <p:extLst>
      <p:ext uri="{BB962C8B-B14F-4D97-AF65-F5344CB8AC3E}">
        <p14:creationId xmlns:p14="http://schemas.microsoft.com/office/powerpoint/2010/main" val="172303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7F0949-BEFD-4855-85F8-8FD6F4FC941A}"/>
              </a:ext>
            </a:extLst>
          </p:cNvPr>
          <p:cNvSpPr>
            <a:spLocks noGrp="1"/>
          </p:cNvSpPr>
          <p:nvPr>
            <p:ph type="title"/>
          </p:nvPr>
        </p:nvSpPr>
        <p:spPr/>
        <p:txBody>
          <a:bodyPr>
            <a:normAutofit/>
          </a:bodyPr>
          <a:lstStyle/>
          <a:p>
            <a:r>
              <a:rPr lang="fr-FR" sz="3200" dirty="0"/>
              <a:t>Philippe Lejeune, Le Pacte autobiographique (1975)</a:t>
            </a:r>
            <a:endParaRPr lang="cs-CZ" sz="3200" dirty="0"/>
          </a:p>
        </p:txBody>
      </p:sp>
      <p:sp>
        <p:nvSpPr>
          <p:cNvPr id="3" name="Zástupný obsah 2">
            <a:extLst>
              <a:ext uri="{FF2B5EF4-FFF2-40B4-BE49-F238E27FC236}">
                <a16:creationId xmlns:a16="http://schemas.microsoft.com/office/drawing/2014/main" id="{1FC73394-F439-42F9-80D7-1BA662558060}"/>
              </a:ext>
            </a:extLst>
          </p:cNvPr>
          <p:cNvSpPr>
            <a:spLocks noGrp="1"/>
          </p:cNvSpPr>
          <p:nvPr>
            <p:ph idx="1"/>
          </p:nvPr>
        </p:nvSpPr>
        <p:spPr/>
        <p:txBody>
          <a:bodyPr>
            <a:normAutofit lnSpcReduction="10000"/>
          </a:bodyPr>
          <a:lstStyle/>
          <a:p>
            <a:r>
              <a:rPr lang="de-DE" dirty="0"/>
              <a:t>Die Autobiografie ist "die retrospektive Schilderung in Prosaform, die eine real existierende Person ihre</a:t>
            </a:r>
            <a:r>
              <a:rPr lang="cs-CZ" dirty="0"/>
              <a:t>m</a:t>
            </a:r>
            <a:r>
              <a:rPr lang="de-DE" dirty="0"/>
              <a:t> Daseins gibt, wobei sie den Hauptakzent auf das individuelle Leben legt, insbesondere auf die Lebensgeschichte der eigenen Persönlichkeit." </a:t>
            </a:r>
          </a:p>
          <a:p>
            <a:r>
              <a:rPr lang="de-DE" dirty="0"/>
              <a:t>"Damit es überhaupt eine Autobiografie geben kann, muss der Autor mit seinen Lesern einen Pakt, einen Vertrag eingehen, in dem er verspricht, sein Leben, und nichts als sein Leben, in allen Einzelheiten zu erzählen."</a:t>
            </a:r>
          </a:p>
          <a:p>
            <a:endParaRPr lang="de-DE" dirty="0"/>
          </a:p>
          <a:p>
            <a:r>
              <a:rPr lang="de-DE" dirty="0"/>
              <a:t>Anspruch von Wahrhaftigkeit trotz Erinnerungslücken, mangelnder Wahrheitstreue, gewählter Erzähltechnik</a:t>
            </a:r>
          </a:p>
          <a:p>
            <a:endParaRPr lang="cs-CZ" dirty="0"/>
          </a:p>
        </p:txBody>
      </p:sp>
    </p:spTree>
    <p:extLst>
      <p:ext uri="{BB962C8B-B14F-4D97-AF65-F5344CB8AC3E}">
        <p14:creationId xmlns:p14="http://schemas.microsoft.com/office/powerpoint/2010/main" val="158063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59DDB1-AC12-E5DB-5693-F05BF8142CFC}"/>
              </a:ext>
            </a:extLst>
          </p:cNvPr>
          <p:cNvSpPr>
            <a:spLocks noGrp="1"/>
          </p:cNvSpPr>
          <p:nvPr>
            <p:ph type="title"/>
          </p:nvPr>
        </p:nvSpPr>
        <p:spPr/>
        <p:txBody>
          <a:bodyPr>
            <a:normAutofit/>
          </a:bodyPr>
          <a:lstStyle/>
          <a:p>
            <a:r>
              <a:rPr lang="sk-SK" sz="2800" b="1" dirty="0" err="1"/>
              <a:t>Prosopopöie</a:t>
            </a:r>
            <a:r>
              <a:rPr lang="de-DE" sz="2800" dirty="0"/>
              <a:t>:  ein rhetorisches Mittel, bei dem ein Redner oder Schriftsteller sich dem Publikum mitteilt, indem er als eine andere Person oder ein anderes Objekt spricht.</a:t>
            </a:r>
            <a:endParaRPr lang="sk-SK" sz="2800" dirty="0"/>
          </a:p>
        </p:txBody>
      </p:sp>
      <p:sp>
        <p:nvSpPr>
          <p:cNvPr id="3" name="Zástupný objekt pre obsah 2">
            <a:extLst>
              <a:ext uri="{FF2B5EF4-FFF2-40B4-BE49-F238E27FC236}">
                <a16:creationId xmlns:a16="http://schemas.microsoft.com/office/drawing/2014/main" id="{141B347A-EDF0-37D0-41FB-BB9DB138E6D3}"/>
              </a:ext>
            </a:extLst>
          </p:cNvPr>
          <p:cNvSpPr>
            <a:spLocks noGrp="1"/>
          </p:cNvSpPr>
          <p:nvPr>
            <p:ph idx="1"/>
          </p:nvPr>
        </p:nvSpPr>
        <p:spPr/>
        <p:txBody>
          <a:bodyPr>
            <a:normAutofit fontScale="92500" lnSpcReduction="10000"/>
          </a:bodyPr>
          <a:lstStyle/>
          <a:p>
            <a:pPr marL="0" indent="0">
              <a:buNone/>
            </a:pPr>
            <a:r>
              <a:rPr lang="de-DE" dirty="0"/>
              <a:t>140, Prosopopöie als Kunst des </a:t>
            </a:r>
            <a:r>
              <a:rPr lang="de-DE" dirty="0" err="1"/>
              <a:t>unm</a:t>
            </a:r>
            <a:r>
              <a:rPr lang="cs-CZ" dirty="0"/>
              <a:t>e</a:t>
            </a:r>
            <a:r>
              <a:rPr lang="de-DE" dirty="0" err="1"/>
              <a:t>rklichen</a:t>
            </a:r>
            <a:r>
              <a:rPr lang="de-DE" dirty="0"/>
              <a:t> Überganges, </a:t>
            </a:r>
            <a:endParaRPr lang="cs-CZ" dirty="0"/>
          </a:p>
          <a:p>
            <a:pPr marL="0" indent="0">
              <a:buNone/>
            </a:pPr>
            <a:r>
              <a:rPr lang="en-US" dirty="0"/>
              <a:t>Our topic deals with the giving and taking away of faces, with face and deface,</a:t>
            </a:r>
            <a:r>
              <a:rPr lang="cs-CZ" dirty="0"/>
              <a:t> </a:t>
            </a:r>
            <a:r>
              <a:rPr lang="en-US" dirty="0"/>
              <a:t>figure, figuration and disfiguration.</a:t>
            </a:r>
            <a:endParaRPr lang="cs-CZ" dirty="0"/>
          </a:p>
          <a:p>
            <a:pPr marL="0" indent="0">
              <a:buNone/>
            </a:pPr>
            <a:r>
              <a:rPr lang="cs-CZ" dirty="0"/>
              <a:t>Bei </a:t>
            </a:r>
            <a:r>
              <a:rPr lang="cs-CZ" dirty="0" err="1"/>
              <a:t>unserem</a:t>
            </a:r>
            <a:r>
              <a:rPr lang="cs-CZ" dirty="0"/>
              <a:t> </a:t>
            </a:r>
            <a:r>
              <a:rPr lang="cs-CZ" dirty="0" err="1"/>
              <a:t>Thema</a:t>
            </a:r>
            <a:r>
              <a:rPr lang="cs-CZ" dirty="0"/>
              <a:t>, der </a:t>
            </a:r>
            <a:r>
              <a:rPr lang="cs-CZ" dirty="0" err="1"/>
              <a:t>Autobiographie</a:t>
            </a:r>
            <a:r>
              <a:rPr lang="cs-CZ" dirty="0"/>
              <a:t>, </a:t>
            </a:r>
            <a:r>
              <a:rPr lang="cs-CZ" dirty="0" err="1"/>
              <a:t>geht</a:t>
            </a:r>
            <a:r>
              <a:rPr lang="cs-CZ" dirty="0"/>
              <a:t> es um </a:t>
            </a:r>
            <a:r>
              <a:rPr lang="cs-CZ" dirty="0" err="1"/>
              <a:t>das</a:t>
            </a:r>
            <a:r>
              <a:rPr lang="cs-CZ" dirty="0"/>
              <a:t> </a:t>
            </a:r>
            <a:r>
              <a:rPr lang="cs-CZ" dirty="0" err="1"/>
              <a:t>Geben</a:t>
            </a:r>
            <a:r>
              <a:rPr lang="cs-CZ" dirty="0"/>
              <a:t> </a:t>
            </a:r>
            <a:r>
              <a:rPr lang="cs-CZ" dirty="0" err="1"/>
              <a:t>und</a:t>
            </a:r>
            <a:r>
              <a:rPr lang="cs-CZ" dirty="0"/>
              <a:t> </a:t>
            </a:r>
            <a:r>
              <a:rPr lang="cs-CZ" dirty="0" err="1"/>
              <a:t>Nehmen</a:t>
            </a:r>
            <a:r>
              <a:rPr lang="cs-CZ" dirty="0"/>
              <a:t> von </a:t>
            </a:r>
            <a:r>
              <a:rPr lang="cs-CZ" dirty="0" err="1"/>
              <a:t>Gesichtern</a:t>
            </a:r>
            <a:r>
              <a:rPr lang="cs-CZ" dirty="0"/>
              <a:t>, um </a:t>
            </a:r>
            <a:r>
              <a:rPr lang="cs-CZ" dirty="0" err="1"/>
              <a:t>Maskierung</a:t>
            </a:r>
            <a:r>
              <a:rPr lang="cs-CZ" dirty="0"/>
              <a:t> </a:t>
            </a:r>
            <a:r>
              <a:rPr lang="cs-CZ" dirty="0" err="1"/>
              <a:t>und</a:t>
            </a:r>
            <a:r>
              <a:rPr lang="cs-CZ" dirty="0"/>
              <a:t> </a:t>
            </a:r>
            <a:r>
              <a:rPr lang="cs-CZ" dirty="0" err="1"/>
              <a:t>Demaskierung</a:t>
            </a:r>
            <a:r>
              <a:rPr lang="cs-CZ" dirty="0"/>
              <a:t>, Figur, </a:t>
            </a:r>
            <a:r>
              <a:rPr lang="cs-CZ" dirty="0" err="1"/>
              <a:t>Figuration</a:t>
            </a:r>
            <a:r>
              <a:rPr lang="cs-CZ" dirty="0"/>
              <a:t> </a:t>
            </a:r>
            <a:r>
              <a:rPr lang="cs-CZ" dirty="0" err="1"/>
              <a:t>und</a:t>
            </a:r>
            <a:r>
              <a:rPr lang="cs-CZ" dirty="0"/>
              <a:t> </a:t>
            </a:r>
            <a:r>
              <a:rPr lang="cs-CZ" dirty="0" err="1"/>
              <a:t>efoguration</a:t>
            </a:r>
            <a:r>
              <a:rPr lang="cs-CZ" dirty="0"/>
              <a:t>.</a:t>
            </a:r>
          </a:p>
          <a:p>
            <a:pPr marL="0" indent="0">
              <a:buNone/>
            </a:pPr>
            <a:r>
              <a:rPr lang="cs-CZ" dirty="0"/>
              <a:t>William </a:t>
            </a:r>
            <a:r>
              <a:rPr lang="cs-CZ" dirty="0" err="1"/>
              <a:t>Wordworth</a:t>
            </a:r>
            <a:r>
              <a:rPr lang="cs-CZ" dirty="0"/>
              <a:t>: </a:t>
            </a:r>
            <a:r>
              <a:rPr lang="cs-CZ" dirty="0" err="1"/>
              <a:t>Essays</a:t>
            </a:r>
            <a:r>
              <a:rPr lang="cs-CZ" dirty="0"/>
              <a:t> on </a:t>
            </a:r>
            <a:r>
              <a:rPr lang="cs-CZ" dirty="0" err="1"/>
              <a:t>Epithaphs</a:t>
            </a:r>
            <a:endParaRPr lang="cs-CZ" dirty="0"/>
          </a:p>
          <a:p>
            <a:pPr marL="0" indent="0">
              <a:buNone/>
            </a:pPr>
            <a:r>
              <a:rPr lang="cs-CZ" dirty="0"/>
              <a:t>Der </a:t>
            </a:r>
            <a:r>
              <a:rPr lang="cs-CZ" dirty="0" err="1"/>
              <a:t>tote</a:t>
            </a:r>
            <a:r>
              <a:rPr lang="cs-CZ" dirty="0"/>
              <a:t> Stein des </a:t>
            </a:r>
            <a:r>
              <a:rPr lang="cs-CZ" dirty="0" err="1"/>
              <a:t>Epitaphs</a:t>
            </a:r>
            <a:r>
              <a:rPr lang="cs-CZ" dirty="0"/>
              <a:t> </a:t>
            </a:r>
            <a:r>
              <a:rPr lang="cs-CZ" dirty="0" err="1"/>
              <a:t>steht</a:t>
            </a:r>
            <a:r>
              <a:rPr lang="cs-CZ" dirty="0"/>
              <a:t> f</a:t>
            </a:r>
            <a:r>
              <a:rPr lang="de-DE" dirty="0"/>
              <a:t>ü</a:t>
            </a:r>
            <a:r>
              <a:rPr lang="cs-CZ" dirty="0"/>
              <a:t>r den </a:t>
            </a:r>
            <a:r>
              <a:rPr lang="de-DE" dirty="0"/>
              <a:t>autobiographischen </a:t>
            </a:r>
            <a:r>
              <a:rPr lang="cs-CZ" dirty="0"/>
              <a:t>Text</a:t>
            </a:r>
            <a:r>
              <a:rPr lang="de-DE" dirty="0"/>
              <a:t>, dem erst durch die Eingravierung des Namens des Autors ein Gesicht erhält, versteh- und erinnerbar gemacht wird. Das Biographische als rhetorische Referenz(</a:t>
            </a:r>
            <a:r>
              <a:rPr lang="de-DE" dirty="0" err="1"/>
              <a:t>illusion</a:t>
            </a:r>
            <a:r>
              <a:rPr lang="de-DE" dirty="0"/>
              <a:t>) sowie kritisch  revidierende Geste.</a:t>
            </a:r>
            <a:endParaRPr lang="sk-SK" dirty="0"/>
          </a:p>
        </p:txBody>
      </p:sp>
    </p:spTree>
    <p:extLst>
      <p:ext uri="{BB962C8B-B14F-4D97-AF65-F5344CB8AC3E}">
        <p14:creationId xmlns:p14="http://schemas.microsoft.com/office/powerpoint/2010/main" val="77807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D46029-FE0E-E4C0-46D1-DA554AFC6E8E}"/>
              </a:ext>
            </a:extLst>
          </p:cNvPr>
          <p:cNvSpPr>
            <a:spLocks noGrp="1"/>
          </p:cNvSpPr>
          <p:nvPr>
            <p:ph type="title"/>
          </p:nvPr>
        </p:nvSpPr>
        <p:spPr/>
        <p:txBody>
          <a:bodyPr/>
          <a:lstStyle/>
          <a:p>
            <a:r>
              <a:rPr lang="cs-CZ" dirty="0"/>
              <a:t>Zuzana </a:t>
            </a:r>
            <a:r>
              <a:rPr lang="cs-CZ" dirty="0" err="1"/>
              <a:t>Fonioková</a:t>
            </a:r>
            <a:r>
              <a:rPr lang="cs-CZ" dirty="0"/>
              <a:t>, Tereza Šauerová</a:t>
            </a:r>
            <a:endParaRPr lang="sk-SK" dirty="0"/>
          </a:p>
        </p:txBody>
      </p:sp>
      <p:sp>
        <p:nvSpPr>
          <p:cNvPr id="3" name="Zástupný objekt pre obsah 2">
            <a:extLst>
              <a:ext uri="{FF2B5EF4-FFF2-40B4-BE49-F238E27FC236}">
                <a16:creationId xmlns:a16="http://schemas.microsoft.com/office/drawing/2014/main" id="{5D329821-9028-2A99-74E0-ABBA993697CF}"/>
              </a:ext>
            </a:extLst>
          </p:cNvPr>
          <p:cNvSpPr>
            <a:spLocks noGrp="1"/>
          </p:cNvSpPr>
          <p:nvPr>
            <p:ph idx="1"/>
          </p:nvPr>
        </p:nvSpPr>
        <p:spPr/>
        <p:txBody>
          <a:bodyPr>
            <a:normAutofit fontScale="77500" lnSpcReduction="20000"/>
          </a:bodyPr>
          <a:lstStyle/>
          <a:p>
            <a:pPr marL="0" indent="0">
              <a:buNone/>
            </a:pPr>
            <a:r>
              <a:rPr lang="sk-SK" dirty="0" err="1"/>
              <a:t>Jako</a:t>
            </a:r>
            <a:r>
              <a:rPr lang="sk-SK" dirty="0"/>
              <a:t> zásadní rys </a:t>
            </a:r>
            <a:r>
              <a:rPr lang="sk-SK" dirty="0" err="1"/>
              <a:t>autofikcí</a:t>
            </a:r>
            <a:r>
              <a:rPr lang="sk-SK" dirty="0"/>
              <a:t> </a:t>
            </a:r>
            <a:r>
              <a:rPr lang="sk-SK" dirty="0" err="1"/>
              <a:t>se</a:t>
            </a:r>
            <a:r>
              <a:rPr lang="sk-SK" dirty="0"/>
              <a:t> </a:t>
            </a:r>
            <a:r>
              <a:rPr lang="sk-SK" dirty="0" err="1"/>
              <a:t>vyjevuje</a:t>
            </a:r>
            <a:r>
              <a:rPr lang="sk-SK" dirty="0"/>
              <a:t> </a:t>
            </a:r>
            <a:r>
              <a:rPr lang="sk-SK" dirty="0" err="1"/>
              <a:t>kombinace</a:t>
            </a:r>
            <a:r>
              <a:rPr lang="sk-SK" dirty="0"/>
              <a:t> </a:t>
            </a:r>
            <a:r>
              <a:rPr lang="sk-SK" dirty="0" err="1"/>
              <a:t>fikčního</a:t>
            </a:r>
            <a:r>
              <a:rPr lang="sk-SK" dirty="0"/>
              <a:t> a </a:t>
            </a:r>
            <a:r>
              <a:rPr lang="sk-SK" dirty="0" err="1"/>
              <a:t>faktuálního</a:t>
            </a:r>
            <a:r>
              <a:rPr lang="sk-SK" dirty="0"/>
              <a:t> </a:t>
            </a:r>
            <a:r>
              <a:rPr lang="sk-SK" dirty="0" err="1"/>
              <a:t>vyprávění</a:t>
            </a:r>
            <a:r>
              <a:rPr lang="sk-SK" dirty="0"/>
              <a:t>.</a:t>
            </a:r>
          </a:p>
          <a:p>
            <a:pPr marL="0" indent="0">
              <a:buNone/>
            </a:pPr>
            <a:r>
              <a:rPr lang="de-DE" dirty="0"/>
              <a:t>„Das wesentliche Merkmal der Autofiktion ist die Verbindung von fiktionaler und faktischer Erzählung</a:t>
            </a:r>
            <a:r>
              <a:rPr lang="de-DE" i="1" dirty="0"/>
              <a:t>".</a:t>
            </a:r>
            <a:r>
              <a:rPr lang="cs-CZ" i="1" dirty="0"/>
              <a:t> </a:t>
            </a:r>
            <a:r>
              <a:rPr lang="cs-CZ" dirty="0"/>
              <a:t>ZF, 2021</a:t>
            </a:r>
            <a:r>
              <a:rPr lang="cs-CZ" i="1" dirty="0"/>
              <a:t>: Sám za sebe, a přece fikční : »Možnosti milostného románu« Jana Němce jako </a:t>
            </a:r>
            <a:r>
              <a:rPr lang="cs-CZ" i="1" dirty="0" err="1"/>
              <a:t>autofikce</a:t>
            </a:r>
            <a:r>
              <a:rPr lang="cs-CZ" i="1" dirty="0"/>
              <a:t>.</a:t>
            </a:r>
          </a:p>
          <a:p>
            <a:pPr marL="0" indent="0">
              <a:buNone/>
            </a:pPr>
            <a:r>
              <a:rPr lang="de-DE" b="1" dirty="0"/>
              <a:t>Frank Zipfel </a:t>
            </a:r>
            <a:r>
              <a:rPr lang="de-DE" dirty="0"/>
              <a:t>definiert Autofiktion in </a:t>
            </a:r>
            <a:r>
              <a:rPr lang="de-DE" i="1" dirty="0"/>
              <a:t>Handbuch</a:t>
            </a:r>
            <a:r>
              <a:rPr lang="cs-CZ" i="1" dirty="0"/>
              <a:t> </a:t>
            </a:r>
            <a:r>
              <a:rPr lang="de-DE" i="1" dirty="0"/>
              <a:t>der literarischen Gattungen </a:t>
            </a:r>
            <a:r>
              <a:rPr lang="de-DE" dirty="0"/>
              <a:t>wie folgt: „Eine Autofiktion ist ein Text, in dem </a:t>
            </a:r>
            <a:r>
              <a:rPr lang="de-DE" b="1" dirty="0"/>
              <a:t>eine Figur,</a:t>
            </a:r>
            <a:r>
              <a:rPr lang="cs-CZ" b="1" dirty="0"/>
              <a:t> </a:t>
            </a:r>
            <a:r>
              <a:rPr lang="de-DE" b="1" dirty="0"/>
              <a:t>die eindeutig als der Autor erkennbar ist </a:t>
            </a:r>
            <a:r>
              <a:rPr lang="de-DE" dirty="0"/>
              <a:t>(durch den gleichen Namen oder eine unverkennbare Ableitung davon, durch Lebensdaten oder die Erwähnung vorheriger</a:t>
            </a:r>
            <a:r>
              <a:rPr lang="cs-CZ" dirty="0"/>
              <a:t> </a:t>
            </a:r>
            <a:r>
              <a:rPr lang="de-DE" dirty="0"/>
              <a:t>Werke), in einer offensichtlich (durch paratextuelle Gattungszuordnung oder fiktionsspezifische Erzählweisen) als fiktional gekennzeichneten Erzählung auftritt. In</a:t>
            </a:r>
            <a:r>
              <a:rPr lang="cs-CZ" dirty="0"/>
              <a:t> </a:t>
            </a:r>
            <a:r>
              <a:rPr lang="de-DE" dirty="0"/>
              <a:t>einer weiten Definition versteht man darunter Erzähltexte, die sich selbst zur Fiktion</a:t>
            </a:r>
            <a:r>
              <a:rPr lang="cs-CZ" dirty="0"/>
              <a:t> </a:t>
            </a:r>
            <a:r>
              <a:rPr lang="de-DE" dirty="0"/>
              <a:t>erklären, z.B. durch die Gattungsbezeichnung „Roman", in denen jedoch der Autor als</a:t>
            </a:r>
            <a:r>
              <a:rPr lang="cs-CZ" dirty="0"/>
              <a:t> </a:t>
            </a:r>
            <a:r>
              <a:rPr lang="de-DE" dirty="0"/>
              <a:t>Figur auftritt; in einer engen Definition Erzähltexte, die dem Leser sowohl den autobiografischen Pakt</a:t>
            </a:r>
            <a:r>
              <a:rPr lang="cs-CZ" dirty="0"/>
              <a:t> </a:t>
            </a:r>
            <a:r>
              <a:rPr lang="de-DE" dirty="0"/>
              <a:t>als auch den Fiktionspakt anbieten." (Lamping 2009: 31)</a:t>
            </a:r>
            <a:endParaRPr lang="cs-CZ" dirty="0"/>
          </a:p>
          <a:p>
            <a:pPr marL="0" indent="0">
              <a:buNone/>
            </a:pPr>
            <a:r>
              <a:rPr lang="de-DE" dirty="0"/>
              <a:t>WAGNER-EGELHAAF, Martina. Auto(r) Aktion. Literarische Verfahren der Selbstkonstruktion. Bielefeld: </a:t>
            </a:r>
            <a:r>
              <a:rPr lang="de-DE" dirty="0" err="1"/>
              <a:t>Aisthesis</a:t>
            </a:r>
            <a:r>
              <a:rPr lang="de-DE" dirty="0"/>
              <a:t> Verlag, 2013. </a:t>
            </a:r>
            <a:endParaRPr lang="sk-SK" dirty="0"/>
          </a:p>
        </p:txBody>
      </p:sp>
    </p:spTree>
    <p:extLst>
      <p:ext uri="{BB962C8B-B14F-4D97-AF65-F5344CB8AC3E}">
        <p14:creationId xmlns:p14="http://schemas.microsoft.com/office/powerpoint/2010/main" val="177072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3200" dirty="0"/>
              <a:t>Goethes Definition des Genres als Wertungskriterium gültig</a:t>
            </a:r>
            <a:endParaRPr lang="cs-CZ" sz="3200" dirty="0"/>
          </a:p>
        </p:txBody>
      </p:sp>
      <p:sp>
        <p:nvSpPr>
          <p:cNvPr id="3" name="Zástupný symbol pro obsah 2"/>
          <p:cNvSpPr>
            <a:spLocks noGrp="1"/>
          </p:cNvSpPr>
          <p:nvPr>
            <p:ph idx="1"/>
          </p:nvPr>
        </p:nvSpPr>
        <p:spPr>
          <a:xfrm>
            <a:off x="838200" y="1789530"/>
            <a:ext cx="10515600" cy="4351338"/>
          </a:xfrm>
        </p:spPr>
        <p:txBody>
          <a:bodyPr>
            <a:normAutofit fontScale="92500" lnSpcReduction="10000"/>
          </a:bodyPr>
          <a:lstStyle/>
          <a:p>
            <a:r>
              <a:rPr lang="de-DE" dirty="0"/>
              <a:t>Denn dieses scheint die Hauptaufgabe der Biographie zu sein, den Menschen in seinen Zeitverhältnissen darzustellen und zu zeigen, inwiefern ihm das Ganze widerstrebt, inwiefern es ihn begünstigt, wie er sich eine Welt- und Menschenansicht daraus gebildet und wie er sie, wenn er Künstler, Dichter, Schriftsteller ist, wieder nach außen abgespiegelt. Hierzu wird aber ein kaum Erreichbares gefordert, </a:t>
            </a:r>
            <a:r>
              <a:rPr lang="de-DE" dirty="0" err="1"/>
              <a:t>daß</a:t>
            </a:r>
            <a:r>
              <a:rPr lang="de-DE" dirty="0"/>
              <a:t> nämlich das Individuum sich und sein Jahrhundert kenne, sich, inwiefern es unter allen Umständen dasselbe geblieben, das Jahrhundert, als welches sowohl den Willigen als Unwilligen mit sich fortreißt, bestimmt und bildet, dergestalt </a:t>
            </a:r>
            <a:r>
              <a:rPr lang="de-DE" dirty="0" err="1"/>
              <a:t>daß</a:t>
            </a:r>
            <a:r>
              <a:rPr lang="de-DE" dirty="0"/>
              <a:t> man wohl sagen kann, ein jeder, nur zehn Jahre früher oder später geboren, dürfte, was seine eigene Bildung und die Wirkung nach außen betrifft, ein ganz anderer geworden sein.</a:t>
            </a:r>
            <a:endParaRPr lang="cs-CZ" dirty="0"/>
          </a:p>
        </p:txBody>
      </p:sp>
    </p:spTree>
    <p:extLst>
      <p:ext uri="{BB962C8B-B14F-4D97-AF65-F5344CB8AC3E}">
        <p14:creationId xmlns:p14="http://schemas.microsoft.com/office/powerpoint/2010/main" val="134843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73726-0997-0243-04F2-060DB426FC7C}"/>
              </a:ext>
            </a:extLst>
          </p:cNvPr>
          <p:cNvSpPr>
            <a:spLocks noGrp="1"/>
          </p:cNvSpPr>
          <p:nvPr>
            <p:ph type="title"/>
          </p:nvPr>
        </p:nvSpPr>
        <p:spPr/>
        <p:txBody>
          <a:bodyPr>
            <a:normAutofit/>
          </a:bodyPr>
          <a:lstStyle/>
          <a:p>
            <a:r>
              <a:rPr lang="de-DE" sz="3200" dirty="0"/>
              <a:t>Goethes Begriff des </a:t>
            </a:r>
            <a:r>
              <a:rPr lang="de-DE" sz="3200" i="1" dirty="0"/>
              <a:t>Grundwahren </a:t>
            </a:r>
            <a:r>
              <a:rPr lang="de-DE" sz="3200" dirty="0"/>
              <a:t>und  Koeppen</a:t>
            </a:r>
            <a:endParaRPr lang="sk-SK" sz="3200" dirty="0"/>
          </a:p>
        </p:txBody>
      </p:sp>
      <p:sp>
        <p:nvSpPr>
          <p:cNvPr id="3" name="Zástupný objekt pre obsah 2">
            <a:extLst>
              <a:ext uri="{FF2B5EF4-FFF2-40B4-BE49-F238E27FC236}">
                <a16:creationId xmlns:a16="http://schemas.microsoft.com/office/drawing/2014/main" id="{80D387EE-E9D6-5F87-347B-3FBD0BD1BC05}"/>
              </a:ext>
            </a:extLst>
          </p:cNvPr>
          <p:cNvSpPr>
            <a:spLocks noGrp="1"/>
          </p:cNvSpPr>
          <p:nvPr>
            <p:ph idx="1"/>
          </p:nvPr>
        </p:nvSpPr>
        <p:spPr/>
        <p:txBody>
          <a:bodyPr/>
          <a:lstStyle/>
          <a:p>
            <a:r>
              <a:rPr lang="de-DE" dirty="0"/>
              <a:t>Wolfgang Koeppen: </a:t>
            </a:r>
            <a:r>
              <a:rPr lang="de-DE" i="1" dirty="0"/>
              <a:t>Jugend</a:t>
            </a:r>
            <a:r>
              <a:rPr lang="de-DE" dirty="0"/>
              <a:t> </a:t>
            </a:r>
          </a:p>
          <a:p>
            <a:r>
              <a:rPr lang="de-DE" dirty="0"/>
              <a:t>Motto: </a:t>
            </a:r>
          </a:p>
          <a:p>
            <a:r>
              <a:rPr lang="de-DE" i="1" dirty="0"/>
              <a:t>das Gedichtete behauptet sein Recht wie das Geschehene. </a:t>
            </a:r>
            <a:r>
              <a:rPr lang="de-DE" sz="2000" dirty="0"/>
              <a:t>Goethe</a:t>
            </a:r>
          </a:p>
          <a:p>
            <a:r>
              <a:rPr lang="de-DE" sz="2000" dirty="0"/>
              <a:t>Das Symbol der Schlange (Sexualsymbol sowie Symbol der Ewigkeit+</a:t>
            </a:r>
            <a:endParaRPr lang="sk-SK" sz="2000" dirty="0"/>
          </a:p>
        </p:txBody>
      </p:sp>
    </p:spTree>
    <p:extLst>
      <p:ext uri="{BB962C8B-B14F-4D97-AF65-F5344CB8AC3E}">
        <p14:creationId xmlns:p14="http://schemas.microsoft.com/office/powerpoint/2010/main" val="68553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Funktion</a:t>
            </a:r>
            <a:endParaRPr lang="cs-CZ" dirty="0"/>
          </a:p>
        </p:txBody>
      </p:sp>
      <p:sp>
        <p:nvSpPr>
          <p:cNvPr id="3" name="Zástupný symbol pro obsah 2"/>
          <p:cNvSpPr>
            <a:spLocks noGrp="1"/>
          </p:cNvSpPr>
          <p:nvPr>
            <p:ph idx="1"/>
          </p:nvPr>
        </p:nvSpPr>
        <p:spPr/>
        <p:txBody>
          <a:bodyPr/>
          <a:lstStyle/>
          <a:p>
            <a:r>
              <a:rPr lang="de-DE" dirty="0"/>
              <a:t>Rechtfertigen</a:t>
            </a:r>
          </a:p>
          <a:p>
            <a:r>
              <a:rPr lang="de-DE" dirty="0"/>
              <a:t>Informieren</a:t>
            </a:r>
          </a:p>
          <a:p>
            <a:r>
              <a:rPr lang="de-DE" dirty="0"/>
              <a:t>Unterhalten</a:t>
            </a:r>
          </a:p>
          <a:p>
            <a:r>
              <a:rPr lang="de-DE" dirty="0"/>
              <a:t>Aktualisieren, Vergangenheitsvergegenwärtigung</a:t>
            </a:r>
          </a:p>
          <a:p>
            <a:r>
              <a:rPr lang="de-DE" dirty="0" err="1"/>
              <a:t>Musealisieren</a:t>
            </a:r>
            <a:endParaRPr lang="de-DE" dirty="0"/>
          </a:p>
          <a:p>
            <a:r>
              <a:rPr lang="de-DE" dirty="0"/>
              <a:t>Zum Nachdenken bringen</a:t>
            </a:r>
            <a:endParaRPr lang="cs-CZ" dirty="0"/>
          </a:p>
        </p:txBody>
      </p:sp>
    </p:spTree>
    <p:extLst>
      <p:ext uri="{BB962C8B-B14F-4D97-AF65-F5344CB8AC3E}">
        <p14:creationId xmlns:p14="http://schemas.microsoft.com/office/powerpoint/2010/main" val="27814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264563-6A32-4542-86B3-D8B874BAC132}"/>
              </a:ext>
            </a:extLst>
          </p:cNvPr>
          <p:cNvSpPr>
            <a:spLocks noGrp="1"/>
          </p:cNvSpPr>
          <p:nvPr>
            <p:ph type="title"/>
          </p:nvPr>
        </p:nvSpPr>
        <p:spPr/>
        <p:txBody>
          <a:bodyPr>
            <a:normAutofit/>
          </a:bodyPr>
          <a:lstStyle/>
          <a:p>
            <a:r>
              <a:rPr lang="de-DE" sz="2800" dirty="0"/>
              <a:t>Wie fallen die Autobiographien mit den Epochen der Literatur nach 1945 zusammen?</a:t>
            </a:r>
            <a:endParaRPr lang="cs-CZ" sz="2800" dirty="0"/>
          </a:p>
        </p:txBody>
      </p:sp>
      <p:sp>
        <p:nvSpPr>
          <p:cNvPr id="3" name="Zástupný obsah 2">
            <a:extLst>
              <a:ext uri="{FF2B5EF4-FFF2-40B4-BE49-F238E27FC236}">
                <a16:creationId xmlns:a16="http://schemas.microsoft.com/office/drawing/2014/main" id="{592CA37B-5C3D-4840-AE22-698C323645E9}"/>
              </a:ext>
            </a:extLst>
          </p:cNvPr>
          <p:cNvSpPr>
            <a:spLocks noGrp="1"/>
          </p:cNvSpPr>
          <p:nvPr>
            <p:ph idx="1"/>
          </p:nvPr>
        </p:nvSpPr>
        <p:spPr/>
        <p:txBody>
          <a:bodyPr/>
          <a:lstStyle/>
          <a:p>
            <a:r>
              <a:rPr lang="de-DE" dirty="0"/>
              <a:t>Heinz Ludwig Arnold: Die drei Sprünge der westdeutschen Literatur: eine Erinnerung. Wallstein Verlag, 1993</a:t>
            </a:r>
          </a:p>
          <a:p>
            <a:pPr marL="0" indent="0">
              <a:buNone/>
            </a:pPr>
            <a:endParaRPr lang="de-DE" dirty="0"/>
          </a:p>
          <a:p>
            <a:r>
              <a:rPr lang="de-DE" dirty="0"/>
              <a:t>Die Moralisierung der Literaten</a:t>
            </a:r>
          </a:p>
          <a:p>
            <a:r>
              <a:rPr lang="de-DE" dirty="0"/>
              <a:t>Die Politisierung der Literaten</a:t>
            </a:r>
          </a:p>
          <a:p>
            <a:r>
              <a:rPr lang="de-DE" dirty="0"/>
              <a:t>Die Privatisierung der Literaten</a:t>
            </a:r>
          </a:p>
          <a:p>
            <a:endParaRPr lang="cs-CZ" dirty="0"/>
          </a:p>
        </p:txBody>
      </p:sp>
    </p:spTree>
    <p:extLst>
      <p:ext uri="{BB962C8B-B14F-4D97-AF65-F5344CB8AC3E}">
        <p14:creationId xmlns:p14="http://schemas.microsoft.com/office/powerpoint/2010/main" val="24380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F20F9B-0D5B-4489-8E96-C69FD2CAFB2D}"/>
              </a:ext>
            </a:extLst>
          </p:cNvPr>
          <p:cNvSpPr>
            <a:spLocks noGrp="1"/>
          </p:cNvSpPr>
          <p:nvPr>
            <p:ph type="title"/>
          </p:nvPr>
        </p:nvSpPr>
        <p:spPr/>
        <p:txBody>
          <a:bodyPr>
            <a:normAutofit/>
          </a:bodyPr>
          <a:lstStyle/>
          <a:p>
            <a:pPr algn="ctr"/>
            <a:r>
              <a:rPr lang="de-DE" sz="3200" dirty="0"/>
              <a:t> </a:t>
            </a:r>
            <a:r>
              <a:rPr lang="cs-CZ" sz="3200" dirty="0" err="1"/>
              <a:t>Tropologie</a:t>
            </a:r>
            <a:r>
              <a:rPr lang="cs-CZ" sz="3200" dirty="0"/>
              <a:t> </a:t>
            </a:r>
            <a:r>
              <a:rPr lang="cs-CZ" sz="3200" dirty="0" err="1"/>
              <a:t>als</a:t>
            </a:r>
            <a:r>
              <a:rPr lang="cs-CZ" sz="3200" dirty="0"/>
              <a:t> </a:t>
            </a:r>
            <a:r>
              <a:rPr lang="de-DE" sz="3200" dirty="0"/>
              <a:t>Lehre von Kriterien, welche</a:t>
            </a:r>
            <a:r>
              <a:rPr lang="cs-CZ" sz="3200" dirty="0"/>
              <a:t> </a:t>
            </a:r>
            <a:r>
              <a:rPr lang="de-DE" sz="3200" dirty="0"/>
              <a:t>Tropen </a:t>
            </a:r>
            <a:br>
              <a:rPr lang="cs-CZ" sz="3200" dirty="0"/>
            </a:br>
            <a:r>
              <a:rPr lang="de-DE" sz="3200" dirty="0"/>
              <a:t>für welche Methode geeignet sind</a:t>
            </a:r>
            <a:endParaRPr lang="cs-CZ" sz="3200" dirty="0"/>
          </a:p>
        </p:txBody>
      </p:sp>
      <p:sp>
        <p:nvSpPr>
          <p:cNvPr id="3" name="Zástupný obsah 2">
            <a:extLst>
              <a:ext uri="{FF2B5EF4-FFF2-40B4-BE49-F238E27FC236}">
                <a16:creationId xmlns:a16="http://schemas.microsoft.com/office/drawing/2014/main" id="{D239BE64-6D81-4034-8D2E-1BDAEA909E2E}"/>
              </a:ext>
            </a:extLst>
          </p:cNvPr>
          <p:cNvSpPr>
            <a:spLocks noGrp="1"/>
          </p:cNvSpPr>
          <p:nvPr>
            <p:ph idx="1"/>
          </p:nvPr>
        </p:nvSpPr>
        <p:spPr/>
        <p:txBody>
          <a:bodyPr/>
          <a:lstStyle/>
          <a:p>
            <a:r>
              <a:rPr lang="de-DE" dirty="0"/>
              <a:t>White H. (19</a:t>
            </a:r>
            <a:r>
              <a:rPr lang="cs-CZ" dirty="0"/>
              <a:t>86</a:t>
            </a:r>
            <a:r>
              <a:rPr lang="de-DE" dirty="0"/>
              <a:t>) Auch</a:t>
            </a:r>
            <a:r>
              <a:rPr lang="cs-CZ" dirty="0"/>
              <a:t> </a:t>
            </a:r>
            <a:r>
              <a:rPr lang="de-DE" dirty="0" err="1"/>
              <a:t>Klio</a:t>
            </a:r>
            <a:r>
              <a:rPr lang="de-DE" dirty="0"/>
              <a:t> dichtet oder Die Fiktion des Faktischen. Studien zur </a:t>
            </a:r>
            <a:r>
              <a:rPr lang="de-DE" dirty="0" err="1"/>
              <a:t>Tropologie</a:t>
            </a:r>
            <a:r>
              <a:rPr lang="de-DE" dirty="0"/>
              <a:t> des historischen Diskurses. Klett-Cotta, Stuttgart; </a:t>
            </a:r>
            <a:endParaRPr lang="cs-CZ" dirty="0"/>
          </a:p>
          <a:p>
            <a:r>
              <a:rPr lang="cs-CZ" dirty="0" err="1"/>
              <a:t>Original</a:t>
            </a:r>
            <a:endParaRPr lang="cs-CZ" dirty="0"/>
          </a:p>
          <a:p>
            <a:r>
              <a:rPr lang="de-DE" dirty="0"/>
              <a:t>Mit den vier Tropen der Metapher, der Metonymie, der Synekdoche und der Ironie erfasst er systematisch die </a:t>
            </a:r>
            <a:r>
              <a:rPr lang="cs-CZ" dirty="0"/>
              <a:t>„</a:t>
            </a:r>
            <a:r>
              <a:rPr lang="de-DE" dirty="0"/>
              <a:t>poetische Logik</a:t>
            </a:r>
            <a:r>
              <a:rPr lang="cs-CZ" dirty="0"/>
              <a:t>“</a:t>
            </a:r>
            <a:r>
              <a:rPr lang="de-DE" dirty="0"/>
              <a:t> des historischen Diskurses und bezieht dessen Formen der Darstellung historischen Geschehens auf Grundformen der menschlichen Weltaneignung.</a:t>
            </a:r>
            <a:endParaRPr lang="cs-CZ" dirty="0"/>
          </a:p>
          <a:p>
            <a:endParaRPr lang="cs-CZ" dirty="0"/>
          </a:p>
        </p:txBody>
      </p:sp>
    </p:spTree>
    <p:extLst>
      <p:ext uri="{BB962C8B-B14F-4D97-AF65-F5344CB8AC3E}">
        <p14:creationId xmlns:p14="http://schemas.microsoft.com/office/powerpoint/2010/main" val="356064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312BCB-E290-477C-BD82-84B58F8A1EC1}"/>
              </a:ext>
            </a:extLst>
          </p:cNvPr>
          <p:cNvSpPr>
            <a:spLocks noGrp="1"/>
          </p:cNvSpPr>
          <p:nvPr>
            <p:ph type="title"/>
          </p:nvPr>
        </p:nvSpPr>
        <p:spPr/>
        <p:txBody>
          <a:bodyPr/>
          <a:lstStyle/>
          <a:p>
            <a:r>
              <a:rPr lang="de-DE" dirty="0"/>
              <a:t>Vergangenheitsvergegenwärtigung</a:t>
            </a:r>
            <a:endParaRPr lang="cs-CZ" dirty="0"/>
          </a:p>
        </p:txBody>
      </p:sp>
      <p:sp>
        <p:nvSpPr>
          <p:cNvPr id="3" name="Zástupný obsah 2">
            <a:extLst>
              <a:ext uri="{FF2B5EF4-FFF2-40B4-BE49-F238E27FC236}">
                <a16:creationId xmlns:a16="http://schemas.microsoft.com/office/drawing/2014/main" id="{C744E5A5-10FD-454F-972F-D16FC713D8EB}"/>
              </a:ext>
            </a:extLst>
          </p:cNvPr>
          <p:cNvSpPr>
            <a:spLocks noGrp="1"/>
          </p:cNvSpPr>
          <p:nvPr>
            <p:ph sz="half" idx="1"/>
          </p:nvPr>
        </p:nvSpPr>
        <p:spPr/>
        <p:txBody>
          <a:bodyPr/>
          <a:lstStyle/>
          <a:p>
            <a:pPr marL="0" indent="0">
              <a:buNone/>
            </a:pPr>
            <a:r>
              <a:rPr lang="de-DE" dirty="0"/>
              <a:t>Walter Benjamin: Berliner Kindheit um neunzehnhundert. Mit einem Nachwort von Theodor W. Adorno (1950)</a:t>
            </a:r>
          </a:p>
          <a:p>
            <a:pPr marL="0" indent="0">
              <a:buNone/>
            </a:pPr>
            <a:r>
              <a:rPr lang="de-DE" dirty="0"/>
              <a:t>Ein Verfahren der Impfung gegen das Heimweh</a:t>
            </a:r>
          </a:p>
          <a:p>
            <a:pPr marL="0" indent="0">
              <a:buNone/>
            </a:pPr>
            <a:r>
              <a:rPr lang="de-DE" dirty="0"/>
              <a:t>Individuelle </a:t>
            </a:r>
            <a:r>
              <a:rPr lang="de-DE" dirty="0" err="1"/>
              <a:t>vs</a:t>
            </a:r>
            <a:r>
              <a:rPr lang="cs-CZ" dirty="0"/>
              <a:t>.</a:t>
            </a:r>
            <a:r>
              <a:rPr lang="de-DE" dirty="0"/>
              <a:t> kollektive Erinnerung</a:t>
            </a:r>
          </a:p>
          <a:p>
            <a:pPr marL="0" indent="0">
              <a:buNone/>
            </a:pPr>
            <a:r>
              <a:rPr lang="de-DE" dirty="0"/>
              <a:t>1892-1940</a:t>
            </a:r>
            <a:endParaRPr lang="cs-CZ" dirty="0"/>
          </a:p>
        </p:txBody>
      </p:sp>
      <p:pic>
        <p:nvPicPr>
          <p:cNvPr id="6" name="Zástupný obsah 5" descr="Obsah obrázku muž, lyžování, jezdectví, stojící&#10;&#10;Popis byl vytvořen automaticky">
            <a:extLst>
              <a:ext uri="{FF2B5EF4-FFF2-40B4-BE49-F238E27FC236}">
                <a16:creationId xmlns:a16="http://schemas.microsoft.com/office/drawing/2014/main" id="{AAB919DE-579D-4C39-B655-216DD93F0F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3182" y="1825625"/>
            <a:ext cx="2659635" cy="4351338"/>
          </a:xfrm>
        </p:spPr>
      </p:pic>
    </p:spTree>
    <p:extLst>
      <p:ext uri="{BB962C8B-B14F-4D97-AF65-F5344CB8AC3E}">
        <p14:creationId xmlns:p14="http://schemas.microsoft.com/office/powerpoint/2010/main" val="159565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31053C-CA88-44A3-875D-5696FE71CBDC}"/>
              </a:ext>
            </a:extLst>
          </p:cNvPr>
          <p:cNvSpPr>
            <a:spLocks noGrp="1"/>
          </p:cNvSpPr>
          <p:nvPr>
            <p:ph type="title"/>
          </p:nvPr>
        </p:nvSpPr>
        <p:spPr/>
        <p:txBody>
          <a:bodyPr/>
          <a:lstStyle/>
          <a:p>
            <a:r>
              <a:rPr lang="cs-CZ" dirty="0" err="1"/>
              <a:t>Kaiserpanorama</a:t>
            </a:r>
            <a:endParaRPr lang="cs-CZ" dirty="0"/>
          </a:p>
        </p:txBody>
      </p:sp>
      <p:sp>
        <p:nvSpPr>
          <p:cNvPr id="4" name="Zástupný obsah 3">
            <a:extLst>
              <a:ext uri="{FF2B5EF4-FFF2-40B4-BE49-F238E27FC236}">
                <a16:creationId xmlns:a16="http://schemas.microsoft.com/office/drawing/2014/main" id="{90D4E17E-F1F3-45A8-B913-B19A0EEE28A2}"/>
              </a:ext>
            </a:extLst>
          </p:cNvPr>
          <p:cNvSpPr>
            <a:spLocks noGrp="1"/>
          </p:cNvSpPr>
          <p:nvPr>
            <p:ph sz="half" idx="1"/>
          </p:nvPr>
        </p:nvSpPr>
        <p:spPr/>
        <p:txBody>
          <a:bodyPr>
            <a:normAutofit/>
          </a:bodyPr>
          <a:lstStyle/>
          <a:p>
            <a:pPr marL="0" indent="0">
              <a:buNone/>
            </a:pPr>
            <a:r>
              <a:rPr lang="de-DE" dirty="0"/>
              <a:t>Ein Gerät, das bis 25 Besucher stereoskopische Bilderserien durch ein Guckloch betrachten lässt. Das erste Kaiserpanorama gab es 1880 in Breslau, drei Jahrzehnte später schon in etwas 250 Städten. Ein erhaltenes Kaiserpanorama gibt es auch im technischen Museum in Brünn.</a:t>
            </a:r>
            <a:endParaRPr lang="cs-CZ" dirty="0"/>
          </a:p>
        </p:txBody>
      </p:sp>
      <p:pic>
        <p:nvPicPr>
          <p:cNvPr id="7" name="Zástupný obsah 6" descr="Obsah obrázku fotka, černá, bílá, lidé&#10;&#10;Popis byl vytvořen automaticky">
            <a:extLst>
              <a:ext uri="{FF2B5EF4-FFF2-40B4-BE49-F238E27FC236}">
                <a16:creationId xmlns:a16="http://schemas.microsoft.com/office/drawing/2014/main" id="{39AE0047-8D8E-4A5C-9EA9-E057BD1F81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34051"/>
            <a:ext cx="5181600" cy="3734486"/>
          </a:xfrm>
        </p:spPr>
      </p:pic>
    </p:spTree>
    <p:extLst>
      <p:ext uri="{BB962C8B-B14F-4D97-AF65-F5344CB8AC3E}">
        <p14:creationId xmlns:p14="http://schemas.microsoft.com/office/powerpoint/2010/main" val="208725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Texte zur Autobiographie</a:t>
            </a:r>
            <a:endParaRPr lang="cs-CZ" dirty="0"/>
          </a:p>
        </p:txBody>
      </p:sp>
      <p:sp>
        <p:nvSpPr>
          <p:cNvPr id="3" name="Zástupný symbol pro obsah 2"/>
          <p:cNvSpPr>
            <a:spLocks noGrp="1"/>
          </p:cNvSpPr>
          <p:nvPr>
            <p:ph idx="1"/>
          </p:nvPr>
        </p:nvSpPr>
        <p:spPr/>
        <p:txBody>
          <a:bodyPr>
            <a:normAutofit/>
          </a:bodyPr>
          <a:lstStyle/>
          <a:p>
            <a:pPr marL="514350" indent="-514350">
              <a:buFont typeface="+mj-lt"/>
              <a:buAutoNum type="arabicPeriod"/>
            </a:pPr>
            <a:r>
              <a:rPr lang="de-DE" dirty="0"/>
              <a:t>Goethe: Aus meinem Leben. Dichtung und Wahrheit. (1811 – 1831)</a:t>
            </a:r>
          </a:p>
          <a:p>
            <a:pPr marL="514350" indent="-514350">
              <a:buFont typeface="+mj-lt"/>
              <a:buAutoNum type="arabicPeriod"/>
            </a:pPr>
            <a:r>
              <a:rPr lang="de-DE" dirty="0"/>
              <a:t>Walter Benjamin: Berliner Kindheit um 1900. (entstanden nach 1933, veröffentlicht 1950)</a:t>
            </a:r>
          </a:p>
          <a:p>
            <a:pPr marL="514350" indent="-514350">
              <a:buFont typeface="+mj-lt"/>
              <a:buAutoNum type="arabicPeriod"/>
            </a:pPr>
            <a:r>
              <a:rPr lang="de-DE" dirty="0"/>
              <a:t>Klaus Mann: Der Wendepunkt (englisch 1942, deutsch 1952)</a:t>
            </a:r>
          </a:p>
          <a:p>
            <a:pPr marL="514350" indent="-514350">
              <a:buFont typeface="+mj-lt"/>
              <a:buAutoNum type="arabicPeriod"/>
            </a:pPr>
            <a:r>
              <a:rPr lang="de-DE" dirty="0"/>
              <a:t>Gottfried Benn: Doppelleben (1950)</a:t>
            </a:r>
          </a:p>
          <a:p>
            <a:pPr marL="514350" indent="-514350">
              <a:buFont typeface="+mj-lt"/>
              <a:buAutoNum type="arabicPeriod"/>
            </a:pPr>
            <a:r>
              <a:rPr lang="de-DE" dirty="0"/>
              <a:t>Thomas Bernhard: Die Ursache. </a:t>
            </a:r>
            <a:r>
              <a:rPr lang="en-US" dirty="0"/>
              <a:t>[</a:t>
            </a:r>
            <a:r>
              <a:rPr lang="de-DE" dirty="0"/>
              <a:t>Salzburg] (1975 )</a:t>
            </a:r>
          </a:p>
          <a:p>
            <a:pPr marL="514350" indent="-514350">
              <a:buFont typeface="+mj-lt"/>
              <a:buAutoNum type="arabicPeriod"/>
            </a:pPr>
            <a:r>
              <a:rPr lang="de-DE" dirty="0"/>
              <a:t>Elias Canetti: Die gerettete Zunge. Geschichte einer Jugend (1977)</a:t>
            </a:r>
          </a:p>
          <a:p>
            <a:pPr marL="514350" indent="-514350">
              <a:buFont typeface="+mj-lt"/>
              <a:buAutoNum type="arabicPeriod"/>
            </a:pPr>
            <a:r>
              <a:rPr lang="de-DE" dirty="0"/>
              <a:t>Ruth Klüger: Weiter leben. Eine Jugend (1992)</a:t>
            </a:r>
          </a:p>
          <a:p>
            <a:pPr marL="0" indent="0">
              <a:buNone/>
            </a:pPr>
            <a:endParaRPr lang="de-DE" dirty="0"/>
          </a:p>
          <a:p>
            <a:pPr marL="0" indent="0">
              <a:buNone/>
            </a:pPr>
            <a:endParaRPr lang="cs-CZ" dirty="0"/>
          </a:p>
          <a:p>
            <a:pPr marL="514350" indent="-514350">
              <a:buFont typeface="+mj-lt"/>
              <a:buAutoNum type="arabicPeriod"/>
            </a:pPr>
            <a:endParaRPr lang="cs-CZ" dirty="0"/>
          </a:p>
        </p:txBody>
      </p:sp>
    </p:spTree>
    <p:extLst>
      <p:ext uri="{BB962C8B-B14F-4D97-AF65-F5344CB8AC3E}">
        <p14:creationId xmlns:p14="http://schemas.microsoft.com/office/powerpoint/2010/main" val="13914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7AEDB-A2A2-4046-BAD4-66D93363C06E}"/>
              </a:ext>
            </a:extLst>
          </p:cNvPr>
          <p:cNvSpPr>
            <a:spLocks noGrp="1"/>
          </p:cNvSpPr>
          <p:nvPr>
            <p:ph type="title"/>
          </p:nvPr>
        </p:nvSpPr>
        <p:spPr/>
        <p:txBody>
          <a:bodyPr/>
          <a:lstStyle/>
          <a:p>
            <a:r>
              <a:rPr lang="de-DE" dirty="0"/>
              <a:t>Kaiserpanorama</a:t>
            </a:r>
            <a:endParaRPr lang="cs-CZ" dirty="0"/>
          </a:p>
        </p:txBody>
      </p:sp>
      <p:sp>
        <p:nvSpPr>
          <p:cNvPr id="3" name="Zástupný obsah 2">
            <a:extLst>
              <a:ext uri="{FF2B5EF4-FFF2-40B4-BE49-F238E27FC236}">
                <a16:creationId xmlns:a16="http://schemas.microsoft.com/office/drawing/2014/main" id="{4DFF1BE2-2A27-4B53-8E4C-73DB9FDA4F49}"/>
              </a:ext>
            </a:extLst>
          </p:cNvPr>
          <p:cNvSpPr>
            <a:spLocks noGrp="1"/>
          </p:cNvSpPr>
          <p:nvPr>
            <p:ph idx="1"/>
          </p:nvPr>
        </p:nvSpPr>
        <p:spPr/>
        <p:txBody>
          <a:bodyPr>
            <a:normAutofit fontScale="85000" lnSpcReduction="10000"/>
          </a:bodyPr>
          <a:lstStyle/>
          <a:p>
            <a:r>
              <a:rPr lang="de-DE" dirty="0"/>
              <a:t>Kaiserpanorama</a:t>
            </a:r>
          </a:p>
          <a:p>
            <a:r>
              <a:rPr lang="de-DE" dirty="0"/>
              <a:t>Es war ein großer Reiz der Reisebilder, die man im Kaiserpanorama fand, </a:t>
            </a:r>
            <a:r>
              <a:rPr lang="de-DE" dirty="0" err="1"/>
              <a:t>daß</a:t>
            </a:r>
            <a:r>
              <a:rPr lang="de-DE" dirty="0"/>
              <a:t> gleichviel galt, bei welchem man die Runde anfing. Denn weil die Schauwand mit den Sitzgelegenheiten davor im Kreis verlief, passierte jedes sämtliche Stationen, von denen man durch je ein Fensterpaar in seine schwachgetönte Ferne sah. Platz fand man immer. Und besonders gegen das Ende meiner Kindheit, als die Mode den Kaiserpanoramen schon den Rücken kehrte, gewöhnte man sich, im halbleeren Zimmer </a:t>
            </a:r>
            <a:r>
              <a:rPr lang="de-DE" dirty="0" err="1"/>
              <a:t>rundzureisen</a:t>
            </a:r>
            <a:r>
              <a:rPr lang="de-DE" dirty="0"/>
              <a:t>. […] ein Klingeln, welches wenige Sekunden, eh das Bild ruckweise abzog, um erst eine Lücke und dann das nächste freizugeben, anschlug. Und </a:t>
            </a:r>
            <a:r>
              <a:rPr lang="de-DE" dirty="0" err="1"/>
              <a:t>jedesmal</a:t>
            </a:r>
            <a:r>
              <a:rPr lang="de-DE" dirty="0"/>
              <a:t>, wenn es erklang, </a:t>
            </a:r>
            <a:r>
              <a:rPr lang="de-DE" b="1" dirty="0"/>
              <a:t>durchtränkten</a:t>
            </a:r>
            <a:r>
              <a:rPr lang="de-DE" dirty="0"/>
              <a:t> die Berge bis auf ihren Fuß, die Städte in allen ihren spiegelblanken Fenstern, die fernen, malerischen Eingeborenen, die Bahnhöfe mit ihrem gelben Qualm, die Rebenhügel bis ins kleinste Blatt </a:t>
            </a:r>
            <a:r>
              <a:rPr lang="de-DE" b="1" dirty="0"/>
              <a:t>sich tief mit wehmutsvoller Abschiedsstimmung</a:t>
            </a:r>
            <a:r>
              <a:rPr lang="de-DE" dirty="0"/>
              <a:t>.</a:t>
            </a:r>
          </a:p>
        </p:txBody>
      </p:sp>
    </p:spTree>
    <p:extLst>
      <p:ext uri="{BB962C8B-B14F-4D97-AF65-F5344CB8AC3E}">
        <p14:creationId xmlns:p14="http://schemas.microsoft.com/office/powerpoint/2010/main" val="359542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4D4D6-0AA2-4DB5-8FB0-2E86AAF88D68}"/>
              </a:ext>
            </a:extLst>
          </p:cNvPr>
          <p:cNvSpPr>
            <a:spLocks noGrp="1"/>
          </p:cNvSpPr>
          <p:nvPr>
            <p:ph type="title"/>
          </p:nvPr>
        </p:nvSpPr>
        <p:spPr/>
        <p:txBody>
          <a:bodyPr/>
          <a:lstStyle/>
          <a:p>
            <a:r>
              <a:rPr lang="de-DE" dirty="0"/>
              <a:t>Aktualisieren</a:t>
            </a:r>
            <a:endParaRPr lang="cs-CZ" dirty="0"/>
          </a:p>
        </p:txBody>
      </p:sp>
      <p:sp>
        <p:nvSpPr>
          <p:cNvPr id="3" name="Zástupný obsah 2">
            <a:extLst>
              <a:ext uri="{FF2B5EF4-FFF2-40B4-BE49-F238E27FC236}">
                <a16:creationId xmlns:a16="http://schemas.microsoft.com/office/drawing/2014/main" id="{E0B9E203-033C-4EAB-81E4-B60CB6769872}"/>
              </a:ext>
            </a:extLst>
          </p:cNvPr>
          <p:cNvSpPr>
            <a:spLocks noGrp="1"/>
          </p:cNvSpPr>
          <p:nvPr>
            <p:ph sz="half" idx="1"/>
          </p:nvPr>
        </p:nvSpPr>
        <p:spPr/>
        <p:txBody>
          <a:bodyPr>
            <a:normAutofit fontScale="77500" lnSpcReduction="20000"/>
          </a:bodyPr>
          <a:lstStyle/>
          <a:p>
            <a:r>
              <a:rPr lang="de-DE" dirty="0"/>
              <a:t>Klaus Mann (1906/1949): Der Wendepunkt. Ein Lebensbericht (1952)</a:t>
            </a:r>
          </a:p>
          <a:p>
            <a:r>
              <a:rPr lang="de-DE" dirty="0"/>
              <a:t>1942: The </a:t>
            </a:r>
            <a:r>
              <a:rPr lang="de-DE" dirty="0" err="1"/>
              <a:t>Turning</a:t>
            </a:r>
            <a:r>
              <a:rPr lang="de-DE" dirty="0"/>
              <a:t> Point: Thirty-Five </a:t>
            </a:r>
            <a:r>
              <a:rPr lang="de-DE" dirty="0" err="1"/>
              <a:t>Years</a:t>
            </a:r>
            <a:r>
              <a:rPr lang="de-DE" dirty="0"/>
              <a:t> in </a:t>
            </a:r>
            <a:r>
              <a:rPr lang="de-DE" dirty="0" err="1"/>
              <a:t>this</a:t>
            </a:r>
            <a:r>
              <a:rPr lang="de-DE" dirty="0"/>
              <a:t> Century</a:t>
            </a:r>
          </a:p>
          <a:p>
            <a:r>
              <a:rPr lang="de-DE" dirty="0"/>
              <a:t>Schon  1932 </a:t>
            </a:r>
            <a:r>
              <a:rPr lang="de-DE" i="1" dirty="0"/>
              <a:t>Kind dieser Zeit</a:t>
            </a:r>
            <a:r>
              <a:rPr lang="de-DE" dirty="0"/>
              <a:t> (bis Herbst 1924)</a:t>
            </a:r>
          </a:p>
          <a:p>
            <a:r>
              <a:rPr lang="de-DE" dirty="0"/>
              <a:t>Die Form konventionell, absatzfördernd sollten berühmte Namen dienen, eher Memoiren.</a:t>
            </a:r>
          </a:p>
          <a:p>
            <a:r>
              <a:rPr lang="de-DE" dirty="0"/>
              <a:t>Wie wirkte im damaligen Deutschland die Idee, jeder Mensch habe an bestimmten Lebenspunkten die Möglichkeit, seinem Leben eine bestimmende Wendung zu geben?</a:t>
            </a:r>
            <a:endParaRPr lang="cs-CZ" dirty="0"/>
          </a:p>
        </p:txBody>
      </p:sp>
      <p:pic>
        <p:nvPicPr>
          <p:cNvPr id="6" name="Zástupný obsah 5" descr="Obsah obrázku muž, oblek, podepsat, vpředu&#10;&#10;Popis byl vytvořen automaticky">
            <a:extLst>
              <a:ext uri="{FF2B5EF4-FFF2-40B4-BE49-F238E27FC236}">
                <a16:creationId xmlns:a16="http://schemas.microsoft.com/office/drawing/2014/main" id="{2447F21E-7FEE-4DE4-9A1D-CC29CE8DB48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10475" y="2101056"/>
            <a:ext cx="2305050" cy="3800475"/>
          </a:xfrm>
        </p:spPr>
      </p:pic>
    </p:spTree>
    <p:extLst>
      <p:ext uri="{BB962C8B-B14F-4D97-AF65-F5344CB8AC3E}">
        <p14:creationId xmlns:p14="http://schemas.microsoft.com/office/powerpoint/2010/main" val="335953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430DC9B-6863-4B63-8712-684D2562E1EB}"/>
              </a:ext>
            </a:extLst>
          </p:cNvPr>
          <p:cNvSpPr>
            <a:spLocks noGrp="1"/>
          </p:cNvSpPr>
          <p:nvPr>
            <p:ph type="title"/>
          </p:nvPr>
        </p:nvSpPr>
        <p:spPr/>
        <p:txBody>
          <a:bodyPr/>
          <a:lstStyle/>
          <a:p>
            <a:r>
              <a:rPr lang="de-DE" dirty="0"/>
              <a:t>Uwe Naumann und </a:t>
            </a:r>
            <a:r>
              <a:rPr lang="cs-CZ" dirty="0"/>
              <a:t>Birgit </a:t>
            </a:r>
            <a:r>
              <a:rPr lang="cs-CZ" dirty="0" err="1"/>
              <a:t>Fulton</a:t>
            </a:r>
            <a:endParaRPr lang="cs-CZ" dirty="0"/>
          </a:p>
        </p:txBody>
      </p:sp>
      <p:sp>
        <p:nvSpPr>
          <p:cNvPr id="6" name="Zástupný obsah 5">
            <a:extLst>
              <a:ext uri="{FF2B5EF4-FFF2-40B4-BE49-F238E27FC236}">
                <a16:creationId xmlns:a16="http://schemas.microsoft.com/office/drawing/2014/main" id="{115FB819-23C8-4861-A47F-EEC12F1D1447}"/>
              </a:ext>
            </a:extLst>
          </p:cNvPr>
          <p:cNvSpPr>
            <a:spLocks noGrp="1"/>
          </p:cNvSpPr>
          <p:nvPr>
            <p:ph idx="1"/>
          </p:nvPr>
        </p:nvSpPr>
        <p:spPr/>
        <p:txBody>
          <a:bodyPr>
            <a:normAutofit fontScale="92500" lnSpcReduction="10000"/>
          </a:bodyPr>
          <a:lstStyle/>
          <a:p>
            <a:r>
              <a:rPr lang="de-DE" dirty="0"/>
              <a:t>Uwe Naumann: Ruhe gibt es nicht. Zum 100. Geburtstag von Klaus Mann.</a:t>
            </a:r>
          </a:p>
          <a:p>
            <a:r>
              <a:rPr lang="de-DE" dirty="0"/>
              <a:t>DIE ZEIT, 16.11.2006 Nr. 47</a:t>
            </a:r>
          </a:p>
          <a:p>
            <a:r>
              <a:rPr lang="de-DE" b="1" i="1" dirty="0"/>
              <a:t>Ein Mord, den jeder begeht </a:t>
            </a:r>
            <a:r>
              <a:rPr lang="de-DE" dirty="0"/>
              <a:t>(1938, die Lebensgeschichte des Textilingenieurs Conrad </a:t>
            </a:r>
            <a:r>
              <a:rPr lang="de-DE" dirty="0" err="1"/>
              <a:t>Castiletz</a:t>
            </a:r>
            <a:r>
              <a:rPr lang="de-DE" dirty="0"/>
              <a:t>, der nie aneckte) von Heimito von Doderer</a:t>
            </a:r>
          </a:p>
          <a:p>
            <a:r>
              <a:rPr lang="de-DE" dirty="0"/>
              <a:t>Naumann beginnt: Ein Roman Heimito von Doderers beginnt mit den Sätzen: »Jeder bekommt seine Kindheit über den Kopf gestülpt wie einen Eimer. Später erst zeigt sich, was darin war. Aber ein ganzes Leben lang rinnt das an uns herunter, da mag einer die Kleider oder auch Kostüme wechseln, wie er will.« Diese Worte kann man wie ein unfreiwilliges Lebensmotto des Schriftstellers Klaus Mann lesen.</a:t>
            </a:r>
            <a:endParaRPr lang="cs-CZ" dirty="0"/>
          </a:p>
        </p:txBody>
      </p:sp>
    </p:spTree>
    <p:extLst>
      <p:ext uri="{BB962C8B-B14F-4D97-AF65-F5344CB8AC3E}">
        <p14:creationId xmlns:p14="http://schemas.microsoft.com/office/powerpoint/2010/main" val="109054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9156C9-4178-429B-BA25-E165812AEB9B}"/>
              </a:ext>
            </a:extLst>
          </p:cNvPr>
          <p:cNvSpPr>
            <a:spLocks noGrp="1"/>
          </p:cNvSpPr>
          <p:nvPr>
            <p:ph type="title"/>
          </p:nvPr>
        </p:nvSpPr>
        <p:spPr/>
        <p:txBody>
          <a:bodyPr/>
          <a:lstStyle/>
          <a:p>
            <a:r>
              <a:rPr lang="de-DE" dirty="0"/>
              <a:t>Rückschläge</a:t>
            </a:r>
            <a:endParaRPr lang="cs-CZ" dirty="0"/>
          </a:p>
        </p:txBody>
      </p:sp>
      <p:sp>
        <p:nvSpPr>
          <p:cNvPr id="3" name="Zástupný obsah 2">
            <a:extLst>
              <a:ext uri="{FF2B5EF4-FFF2-40B4-BE49-F238E27FC236}">
                <a16:creationId xmlns:a16="http://schemas.microsoft.com/office/drawing/2014/main" id="{E1E76460-6BAD-40FE-83ED-6CF90FD8DBDA}"/>
              </a:ext>
            </a:extLst>
          </p:cNvPr>
          <p:cNvSpPr>
            <a:spLocks noGrp="1"/>
          </p:cNvSpPr>
          <p:nvPr>
            <p:ph idx="1"/>
          </p:nvPr>
        </p:nvSpPr>
        <p:spPr/>
        <p:txBody>
          <a:bodyPr>
            <a:normAutofit fontScale="85000" lnSpcReduction="10000"/>
          </a:bodyPr>
          <a:lstStyle/>
          <a:p>
            <a:r>
              <a:rPr lang="de-DE" dirty="0"/>
              <a:t>Mai 1937: Klaus Mann unterzieht sich einer Heroin-Entziehungskur in Budapest</a:t>
            </a:r>
          </a:p>
          <a:p>
            <a:r>
              <a:rPr lang="de-DE" dirty="0"/>
              <a:t>April 1939: Klaus und Erika Mann: Escape </a:t>
            </a:r>
            <a:r>
              <a:rPr lang="de-DE" dirty="0" err="1"/>
              <a:t>to</a:t>
            </a:r>
            <a:r>
              <a:rPr lang="de-DE" dirty="0"/>
              <a:t> Life. (unterhaltsam erzählte Kurzbiografien deutscher und österreichischer Exilanten, u.a. Einstein, Brecht, Carl Zuckmayer, Ernst Toller, Max Reinhardt und George Grosz)</a:t>
            </a:r>
          </a:p>
          <a:p>
            <a:r>
              <a:rPr lang="de-DE" dirty="0"/>
              <a:t>Dezember 1942: Nach intensiver Überprüfung durch das FBI wegen seiner politischen Einstellung und sexuellen Orientierung, wird Klaus Mann schließlich zur US-</a:t>
            </a:r>
            <a:r>
              <a:rPr lang="de-DE" dirty="0" err="1"/>
              <a:t>Army</a:t>
            </a:r>
            <a:r>
              <a:rPr lang="de-DE" dirty="0"/>
              <a:t> zugelassen. Dienstantritt im Januar 1943."</a:t>
            </a:r>
          </a:p>
          <a:p>
            <a:r>
              <a:rPr lang="de-DE" dirty="0"/>
              <a:t>Juni 1945: Klaus Mann als Korrespondent der US-Armeezeitung in München. Die elterliche Villa hatte dem Projekt </a:t>
            </a:r>
            <a:r>
              <a:rPr lang="de-DE" i="1" dirty="0"/>
              <a:t>Lebensborn</a:t>
            </a:r>
            <a:r>
              <a:rPr lang="de-DE" dirty="0"/>
              <a:t> als Zeugungsstätte des Nachwuchses von SS-Angehörigen und sog. arischen Frauen gedient.</a:t>
            </a:r>
          </a:p>
          <a:p>
            <a:r>
              <a:rPr lang="de-DE" dirty="0"/>
              <a:t>Sommer 1948: Der Langenscheidt-Verlag nimmt wegen der Popularität von Gustav Gründgens Abstand von der vereinbarten Veröffentlichung des </a:t>
            </a:r>
            <a:r>
              <a:rPr lang="de-DE" i="1" dirty="0"/>
              <a:t>Mephisto</a:t>
            </a:r>
            <a:r>
              <a:rPr lang="de-DE" dirty="0"/>
              <a:t>.</a:t>
            </a:r>
            <a:endParaRPr lang="cs-CZ" dirty="0"/>
          </a:p>
        </p:txBody>
      </p:sp>
    </p:spTree>
    <p:extLst>
      <p:ext uri="{BB962C8B-B14F-4D97-AF65-F5344CB8AC3E}">
        <p14:creationId xmlns:p14="http://schemas.microsoft.com/office/powerpoint/2010/main" val="3371431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674B9C-C566-45E0-9EB9-1FF6138EEBA9}"/>
              </a:ext>
            </a:extLst>
          </p:cNvPr>
          <p:cNvSpPr>
            <a:spLocks noGrp="1"/>
          </p:cNvSpPr>
          <p:nvPr>
            <p:ph type="title"/>
          </p:nvPr>
        </p:nvSpPr>
        <p:spPr/>
        <p:txBody>
          <a:bodyPr>
            <a:normAutofit/>
          </a:bodyPr>
          <a:lstStyle/>
          <a:p>
            <a:r>
              <a:rPr lang="de-DE" sz="2800" dirty="0"/>
              <a:t>Über Jean Cocteau (bisexuell, Jean Marais und Natalia Pawlowna Paley, Cousine des letzten russischen Zaren): KM nennt ihn [den</a:t>
            </a:r>
            <a:r>
              <a:rPr lang="en-GB" sz="2800" dirty="0"/>
              <a:t>]</a:t>
            </a:r>
            <a:r>
              <a:rPr lang="de-DE" sz="2800" dirty="0"/>
              <a:t> </a:t>
            </a:r>
            <a:r>
              <a:rPr lang="de-DE" sz="2800" i="1" dirty="0"/>
              <a:t>Hohepriester des heiter-makabren Kultes</a:t>
            </a:r>
            <a:endParaRPr lang="cs-CZ" sz="2800" i="1" dirty="0"/>
          </a:p>
        </p:txBody>
      </p:sp>
      <p:sp>
        <p:nvSpPr>
          <p:cNvPr id="3" name="Zástupný obsah 2">
            <a:extLst>
              <a:ext uri="{FF2B5EF4-FFF2-40B4-BE49-F238E27FC236}">
                <a16:creationId xmlns:a16="http://schemas.microsoft.com/office/drawing/2014/main" id="{31E11E99-8C81-4631-8314-60B85F6C58B8}"/>
              </a:ext>
            </a:extLst>
          </p:cNvPr>
          <p:cNvSpPr>
            <a:spLocks noGrp="1"/>
          </p:cNvSpPr>
          <p:nvPr>
            <p:ph idx="1"/>
          </p:nvPr>
        </p:nvSpPr>
        <p:spPr/>
        <p:txBody>
          <a:bodyPr/>
          <a:lstStyle/>
          <a:p>
            <a:r>
              <a:rPr lang="de-DE" dirty="0"/>
              <a:t>Er bleibt geistvoll noch in der narkotischen Trance. Was ihm von den Lippen kommt, ist nicht lallende Offenbarung. Es sind geschliffene Aperçus, druckreife Pointen, kaustische Bonmots. Sein Esprit ist stärker als die geliebte Droge</a:t>
            </a:r>
            <a:r>
              <a:rPr lang="en-US" dirty="0"/>
              <a:t> [Opium]. </a:t>
            </a:r>
            <a:r>
              <a:rPr lang="en-US" b="1" dirty="0" err="1"/>
              <a:t>Nicht</a:t>
            </a:r>
            <a:r>
              <a:rPr lang="en-US" b="1" dirty="0"/>
              <a:t> </a:t>
            </a:r>
            <a:r>
              <a:rPr lang="en-US" b="1" dirty="0" err="1"/>
              <a:t>einmal</a:t>
            </a:r>
            <a:r>
              <a:rPr lang="en-US" b="1" dirty="0"/>
              <a:t> </a:t>
            </a:r>
            <a:r>
              <a:rPr lang="en-US" b="1" dirty="0" err="1"/>
              <a:t>im</a:t>
            </a:r>
            <a:r>
              <a:rPr lang="en-US" b="1" dirty="0"/>
              <a:t> Rausch </a:t>
            </a:r>
            <a:r>
              <a:rPr lang="en-US" b="1" dirty="0" err="1"/>
              <a:t>lässt</a:t>
            </a:r>
            <a:r>
              <a:rPr lang="en-US" b="1" dirty="0"/>
              <a:t> </a:t>
            </a:r>
            <a:r>
              <a:rPr lang="en-US" b="1" dirty="0" err="1"/>
              <a:t>er</a:t>
            </a:r>
            <a:r>
              <a:rPr lang="en-US" b="1" dirty="0"/>
              <a:t> </a:t>
            </a:r>
            <a:r>
              <a:rPr lang="en-US" b="1" dirty="0" err="1"/>
              <a:t>sich</a:t>
            </a:r>
            <a:r>
              <a:rPr lang="en-US" b="1" dirty="0"/>
              <a:t> so </a:t>
            </a:r>
            <a:r>
              <a:rPr lang="en-US" b="1" dirty="0" err="1"/>
              <a:t>weit</a:t>
            </a:r>
            <a:r>
              <a:rPr lang="en-US" b="1" dirty="0"/>
              <a:t> </a:t>
            </a:r>
            <a:r>
              <a:rPr lang="en-US" b="1" dirty="0" err="1"/>
              <a:t>gehen</a:t>
            </a:r>
            <a:r>
              <a:rPr lang="en-US" b="1" dirty="0"/>
              <a:t>, </a:t>
            </a:r>
            <a:r>
              <a:rPr lang="en-US" b="1" dirty="0" err="1"/>
              <a:t>dass</a:t>
            </a:r>
            <a:r>
              <a:rPr lang="en-US" b="1" dirty="0"/>
              <a:t> </a:t>
            </a:r>
            <a:r>
              <a:rPr lang="en-US" b="1" dirty="0" err="1"/>
              <a:t>er</a:t>
            </a:r>
            <a:r>
              <a:rPr lang="en-US" b="1" dirty="0"/>
              <a:t> die </a:t>
            </a:r>
            <a:r>
              <a:rPr lang="en-US" b="1" dirty="0" err="1"/>
              <a:t>Wahrheit</a:t>
            </a:r>
            <a:r>
              <a:rPr lang="en-US" b="1" dirty="0"/>
              <a:t> </a:t>
            </a:r>
            <a:r>
              <a:rPr lang="en-US" b="1" dirty="0" err="1"/>
              <a:t>sagte</a:t>
            </a:r>
            <a:r>
              <a:rPr lang="en-US" b="1" dirty="0"/>
              <a:t>. Oder </a:t>
            </a:r>
            <a:r>
              <a:rPr lang="en-US" b="1" dirty="0" err="1"/>
              <a:t>sagt</a:t>
            </a:r>
            <a:r>
              <a:rPr lang="en-US" b="1" dirty="0"/>
              <a:t> </a:t>
            </a:r>
            <a:r>
              <a:rPr lang="en-US" b="1" dirty="0" err="1"/>
              <a:t>er</a:t>
            </a:r>
            <a:r>
              <a:rPr lang="en-US" b="1" dirty="0"/>
              <a:t> </a:t>
            </a:r>
            <a:r>
              <a:rPr lang="en-US" b="1" dirty="0" err="1"/>
              <a:t>sie</a:t>
            </a:r>
            <a:r>
              <a:rPr lang="en-US" b="1" dirty="0"/>
              <a:t> </a:t>
            </a:r>
            <a:r>
              <a:rPr lang="en-US" b="1" dirty="0" err="1"/>
              <a:t>eben</a:t>
            </a:r>
            <a:r>
              <a:rPr lang="en-US" b="1" dirty="0"/>
              <a:t>, </a:t>
            </a:r>
            <a:r>
              <a:rPr lang="en-US" b="1" dirty="0" err="1"/>
              <a:t>indem</a:t>
            </a:r>
            <a:r>
              <a:rPr lang="en-US" b="1" dirty="0"/>
              <a:t> </a:t>
            </a:r>
            <a:r>
              <a:rPr lang="en-US" b="1" dirty="0" err="1"/>
              <a:t>er</a:t>
            </a:r>
            <a:r>
              <a:rPr lang="en-US" b="1" dirty="0"/>
              <a:t> </a:t>
            </a:r>
            <a:r>
              <a:rPr lang="en-US" b="1" dirty="0" err="1"/>
              <a:t>mit</a:t>
            </a:r>
            <a:r>
              <a:rPr lang="en-US" b="1" dirty="0"/>
              <a:t> </a:t>
            </a:r>
            <a:r>
              <a:rPr lang="en-US" b="1" dirty="0" err="1"/>
              <a:t>Paradoxen</a:t>
            </a:r>
            <a:r>
              <a:rPr lang="en-US" b="1" dirty="0"/>
              <a:t> um </a:t>
            </a:r>
            <a:r>
              <a:rPr lang="en-US" b="1" dirty="0" err="1"/>
              <a:t>sich</a:t>
            </a:r>
            <a:r>
              <a:rPr lang="en-US" b="1" dirty="0"/>
              <a:t> </a:t>
            </a:r>
            <a:r>
              <a:rPr lang="en-US" b="1" dirty="0" err="1"/>
              <a:t>wirft</a:t>
            </a:r>
            <a:r>
              <a:rPr lang="de-DE" b="1" dirty="0"/>
              <a:t>? Ist das Spiel, die Maske, die Verstellung seine Wahrheit?</a:t>
            </a:r>
            <a:r>
              <a:rPr lang="de-DE" dirty="0"/>
              <a:t> </a:t>
            </a:r>
            <a:r>
              <a:rPr lang="de-DE" i="1" dirty="0"/>
              <a:t>Je </a:t>
            </a:r>
            <a:r>
              <a:rPr lang="de-DE" i="1" dirty="0" err="1"/>
              <a:t>suis</a:t>
            </a:r>
            <a:r>
              <a:rPr lang="de-DE" i="1" dirty="0"/>
              <a:t> </a:t>
            </a:r>
            <a:r>
              <a:rPr lang="de-DE" i="1" dirty="0" err="1"/>
              <a:t>un</a:t>
            </a:r>
            <a:r>
              <a:rPr lang="de-DE" i="1" dirty="0"/>
              <a:t> </a:t>
            </a:r>
            <a:r>
              <a:rPr lang="de-DE" i="1" dirty="0" err="1"/>
              <a:t>mensonge</a:t>
            </a:r>
            <a:r>
              <a:rPr lang="de-DE" i="1" dirty="0"/>
              <a:t> </a:t>
            </a:r>
            <a:r>
              <a:rPr lang="de-DE" i="1" dirty="0" err="1"/>
              <a:t>que</a:t>
            </a:r>
            <a:r>
              <a:rPr lang="de-DE" i="1" dirty="0"/>
              <a:t> </a:t>
            </a:r>
            <a:r>
              <a:rPr lang="de-DE" i="1" dirty="0" err="1"/>
              <a:t>dit</a:t>
            </a:r>
            <a:r>
              <a:rPr lang="de-DE" i="1" dirty="0"/>
              <a:t> </a:t>
            </a:r>
            <a:r>
              <a:rPr lang="de-DE" i="1" dirty="0" err="1"/>
              <a:t>toujours</a:t>
            </a:r>
            <a:r>
              <a:rPr lang="de-DE" i="1" dirty="0"/>
              <a:t> la </a:t>
            </a:r>
            <a:r>
              <a:rPr lang="de-DE" i="1" dirty="0" err="1"/>
              <a:t>vérité</a:t>
            </a:r>
            <a:r>
              <a:rPr lang="de-DE" i="1" dirty="0"/>
              <a:t> …</a:t>
            </a:r>
            <a:r>
              <a:rPr lang="de-DE" dirty="0"/>
              <a:t> Der große Lügner, der große Wahr-Sager hat dies Wort als Motto für seine Autobiographie gewählt.</a:t>
            </a:r>
          </a:p>
          <a:p>
            <a:r>
              <a:rPr lang="cs-CZ" dirty="0" err="1"/>
              <a:t>un</a:t>
            </a:r>
            <a:r>
              <a:rPr lang="cs-CZ" dirty="0"/>
              <a:t> </a:t>
            </a:r>
            <a:r>
              <a:rPr lang="cs-CZ" dirty="0" err="1"/>
              <a:t>mensonge</a:t>
            </a:r>
            <a:r>
              <a:rPr lang="cs-CZ" dirty="0"/>
              <a:t> </a:t>
            </a:r>
            <a:r>
              <a:rPr lang="cs-CZ" b="1" dirty="0"/>
              <a:t>a </a:t>
            </a:r>
            <a:r>
              <a:rPr lang="cs-CZ" b="1" dirty="0" err="1"/>
              <a:t>lie</a:t>
            </a:r>
            <a:r>
              <a:rPr lang="de-DE" dirty="0"/>
              <a:t>; kaustisch – beißend, spöttisch</a:t>
            </a:r>
            <a:endParaRPr lang="cs-CZ" dirty="0"/>
          </a:p>
        </p:txBody>
      </p:sp>
    </p:spTree>
    <p:extLst>
      <p:ext uri="{BB962C8B-B14F-4D97-AF65-F5344CB8AC3E}">
        <p14:creationId xmlns:p14="http://schemas.microsoft.com/office/powerpoint/2010/main" val="4211971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AEA5A7-66F2-00A4-9249-3A7A0BDF16EA}"/>
              </a:ext>
            </a:extLst>
          </p:cNvPr>
          <p:cNvSpPr>
            <a:spLocks noGrp="1"/>
          </p:cNvSpPr>
          <p:nvPr>
            <p:ph type="title"/>
          </p:nvPr>
        </p:nvSpPr>
        <p:spPr/>
        <p:txBody>
          <a:bodyPr>
            <a:normAutofit/>
          </a:bodyPr>
          <a:lstStyle/>
          <a:p>
            <a:r>
              <a:rPr lang="de-DE" sz="3200" dirty="0"/>
              <a:t>Die von Mann selbst übersetzt und erweitert 1949 kurz vor seinem Tod fertiggestellt, aber erst 1952 postum erschienen</a:t>
            </a:r>
            <a:endParaRPr lang="sk-SK" sz="3200" dirty="0"/>
          </a:p>
        </p:txBody>
      </p:sp>
      <p:sp>
        <p:nvSpPr>
          <p:cNvPr id="3" name="Zástupný objekt pre obsah 2">
            <a:extLst>
              <a:ext uri="{FF2B5EF4-FFF2-40B4-BE49-F238E27FC236}">
                <a16:creationId xmlns:a16="http://schemas.microsoft.com/office/drawing/2014/main" id="{101F03EA-090E-B8E0-D1B6-EF0938267A8C}"/>
              </a:ext>
            </a:extLst>
          </p:cNvPr>
          <p:cNvSpPr>
            <a:spLocks noGrp="1"/>
          </p:cNvSpPr>
          <p:nvPr>
            <p:ph idx="1"/>
          </p:nvPr>
        </p:nvSpPr>
        <p:spPr/>
        <p:txBody>
          <a:bodyPr>
            <a:normAutofit lnSpcReduction="10000"/>
          </a:bodyPr>
          <a:lstStyle/>
          <a:p>
            <a:pPr marL="0" indent="0">
              <a:buNone/>
            </a:pPr>
            <a:r>
              <a:rPr lang="de-DE" dirty="0"/>
              <a:t>Was für eine Geschichte ist es denn, die ich zu erzählen habe? Die Geschichte eines Intellektuellen zwischen zwei Weltkriegen, eines Mannes also, der die entscheidenden Lebensjahre in einem sozialen und geistigen Vakuum verbringen musste: … immer schweifend, immer ruhelos, umgetrieben, immer auf der Suche …; die Geschichte eines Deutschen, der zum Europäer, eines Europäers, der zum Weltbürger werden wollte; die Geschichte eines Individualisten, dem vor der Anarchie fast ebenso graut wie vor der Standardisierung, der ‚Gleichschaltung‘, der ‚Vermassung‘; die Geschichte eines Schriftstellers, dessen primäre Interessen in der ästhetisch-religiös-erotischen Sphäre liegen, der aber unter dem Druck der Verhältnisse zu einer politisch </a:t>
            </a:r>
            <a:r>
              <a:rPr lang="de-DE" dirty="0" err="1"/>
              <a:t>verantwortungsbewußten</a:t>
            </a:r>
            <a:r>
              <a:rPr lang="de-DE" dirty="0"/>
              <a:t>, sogar kämpferischen Position gelangt … </a:t>
            </a:r>
            <a:endParaRPr lang="sk-SK" dirty="0"/>
          </a:p>
        </p:txBody>
      </p:sp>
    </p:spTree>
    <p:extLst>
      <p:ext uri="{BB962C8B-B14F-4D97-AF65-F5344CB8AC3E}">
        <p14:creationId xmlns:p14="http://schemas.microsoft.com/office/powerpoint/2010/main" val="399760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3BAD4-EE87-4ACC-8524-0920D8D04193}"/>
              </a:ext>
            </a:extLst>
          </p:cNvPr>
          <p:cNvSpPr>
            <a:spLocks noGrp="1"/>
          </p:cNvSpPr>
          <p:nvPr>
            <p:ph type="title"/>
          </p:nvPr>
        </p:nvSpPr>
        <p:spPr/>
        <p:txBody>
          <a:bodyPr/>
          <a:lstStyle/>
          <a:p>
            <a:r>
              <a:rPr lang="de-DE" dirty="0"/>
              <a:t>Heimsuchung des Europäischen Geistes</a:t>
            </a:r>
            <a:endParaRPr lang="cs-CZ" dirty="0"/>
          </a:p>
        </p:txBody>
      </p:sp>
      <p:sp>
        <p:nvSpPr>
          <p:cNvPr id="3" name="Zástupný obsah 2">
            <a:extLst>
              <a:ext uri="{FF2B5EF4-FFF2-40B4-BE49-F238E27FC236}">
                <a16:creationId xmlns:a16="http://schemas.microsoft.com/office/drawing/2014/main" id="{FF517C84-A5D6-4A31-B800-EC9FF191A38A}"/>
              </a:ext>
            </a:extLst>
          </p:cNvPr>
          <p:cNvSpPr>
            <a:spLocks noGrp="1"/>
          </p:cNvSpPr>
          <p:nvPr>
            <p:ph idx="1"/>
          </p:nvPr>
        </p:nvSpPr>
        <p:spPr/>
        <p:txBody>
          <a:bodyPr/>
          <a:lstStyle/>
          <a:p>
            <a:pPr marL="0" indent="0">
              <a:buNone/>
            </a:pPr>
            <a:r>
              <a:rPr lang="de-DE" dirty="0"/>
              <a:t>Vor seinem Selbstmord in Cannes am 22.5.1949 schrieb er:</a:t>
            </a:r>
          </a:p>
          <a:p>
            <a:pPr marL="0" indent="0">
              <a:buNone/>
            </a:pPr>
            <a:r>
              <a:rPr lang="de-DE" i="1" dirty="0"/>
              <a:t>Der echte Intellektuelle erachtet nichts als gegeben, bezweifelt alles. Sein Hauptmerkmal ist eine grenzenlose und leidenschaftliche Neugier. In alles Neue und Gefährliche ist er vernarrt. Anders als Priester, der sich des Schutzes und Geleites einer mächtigen Hierarchie erfreut …</a:t>
            </a:r>
            <a:endParaRPr lang="cs-CZ" i="1" dirty="0"/>
          </a:p>
        </p:txBody>
      </p:sp>
    </p:spTree>
    <p:extLst>
      <p:ext uri="{BB962C8B-B14F-4D97-AF65-F5344CB8AC3E}">
        <p14:creationId xmlns:p14="http://schemas.microsoft.com/office/powerpoint/2010/main" val="387244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2EA82-2705-A6A7-1133-C4D3D57F1B4B}"/>
              </a:ext>
            </a:extLst>
          </p:cNvPr>
          <p:cNvSpPr>
            <a:spLocks noGrp="1"/>
          </p:cNvSpPr>
          <p:nvPr>
            <p:ph type="title"/>
          </p:nvPr>
        </p:nvSpPr>
        <p:spPr/>
        <p:txBody>
          <a:bodyPr/>
          <a:lstStyle/>
          <a:p>
            <a:r>
              <a:rPr lang="en-GB" dirty="0"/>
              <a:t>Gottfried Benn vs. Klaus Mann, 1933</a:t>
            </a:r>
            <a:endParaRPr lang="sk-SK" dirty="0"/>
          </a:p>
        </p:txBody>
      </p:sp>
      <p:sp>
        <p:nvSpPr>
          <p:cNvPr id="3" name="Zástupný objekt pre obsah 2">
            <a:extLst>
              <a:ext uri="{FF2B5EF4-FFF2-40B4-BE49-F238E27FC236}">
                <a16:creationId xmlns:a16="http://schemas.microsoft.com/office/drawing/2014/main" id="{4657FBF0-8741-5820-E0C1-0CD9422F2F9A}"/>
              </a:ext>
            </a:extLst>
          </p:cNvPr>
          <p:cNvSpPr>
            <a:spLocks noGrp="1"/>
          </p:cNvSpPr>
          <p:nvPr>
            <p:ph idx="1"/>
          </p:nvPr>
        </p:nvSpPr>
        <p:spPr/>
        <p:txBody>
          <a:bodyPr>
            <a:normAutofit fontScale="92500"/>
          </a:bodyPr>
          <a:lstStyle/>
          <a:p>
            <a:r>
              <a:rPr lang="de-DE" dirty="0"/>
              <a:t>Am 9. Mai 1933 Klaus Mann an Gottfried Benn: einst Inbegriff höchsten Niveaus, stelle er sich denen zur Verfügung, „deren Niveaulosigkeit absolut beispiellos in der europäischen Geschichte ist und vor deren moralischer Unreinheit sich die Welt in Abscheu abwendet.“</a:t>
            </a:r>
          </a:p>
          <a:p>
            <a:r>
              <a:rPr lang="de-DE" dirty="0"/>
              <a:t>Benn „</a:t>
            </a:r>
            <a:r>
              <a:rPr lang="de-DE" b="1" dirty="0"/>
              <a:t>Antwort an die literarischen Emigranten</a:t>
            </a:r>
            <a:r>
              <a:rPr lang="de-DE" dirty="0"/>
              <a:t>“, (Berliner Rundfunk, „Deutsche Allgemeine Zeitung“) kein Recht, die Lage in Deutschland zutreffend zu beurteilen. Gegen die Emigranten, die in </a:t>
            </a:r>
            <a:r>
              <a:rPr lang="de-DE" dirty="0" err="1"/>
              <a:t>französsichen</a:t>
            </a:r>
            <a:r>
              <a:rPr lang="de-DE" dirty="0"/>
              <a:t> Badeorten sitzen und es sich gut gehen lassen </a:t>
            </a:r>
            <a:r>
              <a:rPr lang="en-GB" dirty="0"/>
              <a:t>[</a:t>
            </a:r>
            <a:r>
              <a:rPr lang="en-GB" dirty="0" err="1"/>
              <a:t>Sanary</a:t>
            </a:r>
            <a:r>
              <a:rPr lang="en-GB" dirty="0"/>
              <a:t>-sur-Mer]</a:t>
            </a:r>
            <a:endParaRPr lang="de-DE" dirty="0"/>
          </a:p>
          <a:p>
            <a:r>
              <a:rPr lang="de-DE" dirty="0"/>
              <a:t>1950, </a:t>
            </a:r>
            <a:r>
              <a:rPr lang="de-DE" i="1" dirty="0"/>
              <a:t>Doppelleben </a:t>
            </a:r>
            <a:r>
              <a:rPr lang="de-DE" dirty="0"/>
              <a:t>der Siebenundzwanzigjährige </a:t>
            </a:r>
            <a:r>
              <a:rPr lang="en-GB" dirty="0"/>
              <a:t>[KM]</a:t>
            </a:r>
            <a:r>
              <a:rPr lang="de-DE" dirty="0"/>
              <a:t> habe „die Situation richtiger beurteilt, die Entwicklung der Dinge genau vorausgesehen, er war klarer denkend als ich.“[27]</a:t>
            </a:r>
            <a:endParaRPr lang="sk-SK" dirty="0"/>
          </a:p>
        </p:txBody>
      </p:sp>
    </p:spTree>
    <p:extLst>
      <p:ext uri="{BB962C8B-B14F-4D97-AF65-F5344CB8AC3E}">
        <p14:creationId xmlns:p14="http://schemas.microsoft.com/office/powerpoint/2010/main" val="50362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14F360-5C96-AF05-FF3C-ED3EEEBEA12A}"/>
              </a:ext>
            </a:extLst>
          </p:cNvPr>
          <p:cNvSpPr>
            <a:spLocks noGrp="1"/>
          </p:cNvSpPr>
          <p:nvPr>
            <p:ph type="title"/>
          </p:nvPr>
        </p:nvSpPr>
        <p:spPr/>
        <p:txBody>
          <a:bodyPr>
            <a:normAutofit fontScale="90000"/>
          </a:bodyPr>
          <a:lstStyle/>
          <a:p>
            <a:r>
              <a:rPr lang="de-DE" dirty="0"/>
              <a:t> </a:t>
            </a:r>
            <a:r>
              <a:rPr lang="de-DE" sz="3100" dirty="0"/>
              <a:t>»Zwei Selbstdarstellungen«(1950) </a:t>
            </a:r>
            <a:br>
              <a:rPr lang="de-DE" sz="3100" dirty="0"/>
            </a:br>
            <a:r>
              <a:rPr lang="de-DE" sz="3100" dirty="0"/>
              <a:t>»Lebensweg eines Intellektualisten«, 1934 selbständig erschienen</a:t>
            </a:r>
            <a:endParaRPr lang="sk-SK" sz="3100" dirty="0"/>
          </a:p>
        </p:txBody>
      </p:sp>
      <p:sp>
        <p:nvSpPr>
          <p:cNvPr id="3" name="Zástupný objekt pre obsah 2">
            <a:extLst>
              <a:ext uri="{FF2B5EF4-FFF2-40B4-BE49-F238E27FC236}">
                <a16:creationId xmlns:a16="http://schemas.microsoft.com/office/drawing/2014/main" id="{23FEA839-DA90-D3E4-B519-BDB070E860AD}"/>
              </a:ext>
            </a:extLst>
          </p:cNvPr>
          <p:cNvSpPr>
            <a:spLocks noGrp="1"/>
          </p:cNvSpPr>
          <p:nvPr>
            <p:ph idx="1"/>
          </p:nvPr>
        </p:nvSpPr>
        <p:spPr/>
        <p:txBody>
          <a:bodyPr>
            <a:normAutofit fontScale="92500"/>
          </a:bodyPr>
          <a:lstStyle/>
          <a:p>
            <a:pPr marL="0" indent="0">
              <a:buNone/>
            </a:pPr>
            <a:r>
              <a:rPr lang="de-DE" dirty="0"/>
              <a:t>Friedrich Sieburg über »Doppelleben«: »Wäre die Welt, wären wir selbst Deutschland gegenüber nicht so hilflos-befangen, so müsste dieses Buch dem Gesamtwerk Gottfried Benns eine Geltung verleihen, die unmittelbar in die Weltliteratur hineinführt.«</a:t>
            </a:r>
          </a:p>
          <a:p>
            <a:pPr marL="0" indent="0">
              <a:buNone/>
            </a:pPr>
            <a:r>
              <a:rPr lang="de-DE" dirty="0"/>
              <a:t>Gottfried Benn (* 1886 in Mansfeld bei Putlitz, Prignitz; † 1956 in Berlin).</a:t>
            </a:r>
          </a:p>
          <a:p>
            <a:pPr marL="0" indent="0">
              <a:buNone/>
            </a:pPr>
            <a:r>
              <a:rPr lang="de-DE" dirty="0"/>
              <a:t>1933 die Rede </a:t>
            </a:r>
            <a:r>
              <a:rPr lang="de-DE" b="1" i="1" dirty="0"/>
              <a:t>Der neue Staat und die Intellektuellen</a:t>
            </a:r>
          </a:p>
          <a:p>
            <a:pPr marL="0" indent="0">
              <a:buNone/>
            </a:pPr>
            <a:r>
              <a:rPr lang="de-DE" dirty="0"/>
              <a:t>1947 in der Schweiz (Verlag Arche) </a:t>
            </a:r>
            <a:r>
              <a:rPr lang="de-DE" i="1" dirty="0"/>
              <a:t>Statische Gedichte</a:t>
            </a:r>
          </a:p>
          <a:p>
            <a:pPr marL="0" indent="0">
              <a:buNone/>
            </a:pPr>
            <a:r>
              <a:rPr lang="de-DE" b="1" dirty="0"/>
              <a:t>1951 erhielt er den Büchner-Preis</a:t>
            </a:r>
          </a:p>
          <a:p>
            <a:pPr marL="0" indent="0">
              <a:buNone/>
            </a:pPr>
            <a:r>
              <a:rPr lang="de-DE" dirty="0"/>
              <a:t>1950 schrieb Dieter Wellershoff seine Dissertation über Benn und wurde später Herausgeber von Benns </a:t>
            </a:r>
            <a:r>
              <a:rPr lang="de-DE" i="1" dirty="0"/>
              <a:t>Gesammelten Werken </a:t>
            </a:r>
            <a:r>
              <a:rPr lang="de-DE" dirty="0"/>
              <a:t>(1958–1961). </a:t>
            </a:r>
          </a:p>
          <a:p>
            <a:pPr marL="0" indent="0">
              <a:buNone/>
            </a:pPr>
            <a:endParaRPr lang="de-DE" dirty="0"/>
          </a:p>
          <a:p>
            <a:pPr marL="0" indent="0">
              <a:buNone/>
            </a:pPr>
            <a:endParaRPr lang="sk-SK" dirty="0"/>
          </a:p>
        </p:txBody>
      </p:sp>
    </p:spTree>
    <p:extLst>
      <p:ext uri="{BB962C8B-B14F-4D97-AF65-F5344CB8AC3E}">
        <p14:creationId xmlns:p14="http://schemas.microsoft.com/office/powerpoint/2010/main" val="263380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11B4D-D0E0-44B9-BEE4-C42DB7F4E807}"/>
              </a:ext>
            </a:extLst>
          </p:cNvPr>
          <p:cNvSpPr>
            <a:spLocks noGrp="1"/>
          </p:cNvSpPr>
          <p:nvPr>
            <p:ph type="title"/>
          </p:nvPr>
        </p:nvSpPr>
        <p:spPr/>
        <p:txBody>
          <a:bodyPr/>
          <a:lstStyle/>
          <a:p>
            <a:r>
              <a:rPr lang="de-DE" dirty="0"/>
              <a:t>Gottfried Benn (</a:t>
            </a:r>
            <a:r>
              <a:rPr lang="cs-CZ" dirty="0"/>
              <a:t>1886-1956)</a:t>
            </a:r>
          </a:p>
        </p:txBody>
      </p:sp>
      <p:sp>
        <p:nvSpPr>
          <p:cNvPr id="4" name="Zástupný obsah 3">
            <a:extLst>
              <a:ext uri="{FF2B5EF4-FFF2-40B4-BE49-F238E27FC236}">
                <a16:creationId xmlns:a16="http://schemas.microsoft.com/office/drawing/2014/main" id="{0A2F01BD-0AE9-426E-A7D8-6CC9384379DB}"/>
              </a:ext>
            </a:extLst>
          </p:cNvPr>
          <p:cNvSpPr>
            <a:spLocks noGrp="1"/>
          </p:cNvSpPr>
          <p:nvPr>
            <p:ph sz="half" idx="1"/>
          </p:nvPr>
        </p:nvSpPr>
        <p:spPr/>
        <p:txBody>
          <a:bodyPr>
            <a:normAutofit fontScale="70000" lnSpcReduction="20000"/>
          </a:bodyPr>
          <a:lstStyle/>
          <a:p>
            <a:r>
              <a:rPr lang="de-DE" dirty="0"/>
              <a:t>„[…] Die Lage im verworrenen Frühjahr 1933 war nun so, </a:t>
            </a:r>
            <a:r>
              <a:rPr lang="de-DE" dirty="0" err="1"/>
              <a:t>daß</a:t>
            </a:r>
            <a:r>
              <a:rPr lang="de-DE" dirty="0"/>
              <a:t> nach dem Fortgang der berühmtesten Träger der Abteilung hier ein knappes halbes Dutzend Mitglieder zurückblieb, die sich dem Ansturm gewisser völkischer und volkhaft ausgerichteter Autoren gegenübersahen, die die alte Gruppe eliminieren und alle kulturellen Positionen besetzen wollten. Uns hielten sie alle mehr oder weniger für Kulturbolschewisten. Die Vorgänge spielten sich für uns im Dunkeln ab, niemand </a:t>
            </a:r>
            <a:r>
              <a:rPr lang="de-DE" dirty="0" err="1"/>
              <a:t>wußte</a:t>
            </a:r>
            <a:r>
              <a:rPr lang="de-DE" dirty="0"/>
              <a:t>, woran er war, und es standen nicht nur ideelle Fragen zur Debatte, sondern auch materielle. Nicht für mich, ich habe nie einen Pfennig aus irgendeinem dieser Fonds bezogen oder irgendwelche anderen Vorteile gehabt. […]</a:t>
            </a:r>
            <a:endParaRPr lang="cs-CZ" dirty="0"/>
          </a:p>
        </p:txBody>
      </p:sp>
      <p:pic>
        <p:nvPicPr>
          <p:cNvPr id="7" name="Zástupný obsah 6" descr="Obsah obrázku fotka, vsedě, monitor, různé&#10;&#10;Popis byl vytvořen automaticky">
            <a:extLst>
              <a:ext uri="{FF2B5EF4-FFF2-40B4-BE49-F238E27FC236}">
                <a16:creationId xmlns:a16="http://schemas.microsoft.com/office/drawing/2014/main" id="{055F58C4-144A-42F5-B93B-E88F990747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0299" y="1825625"/>
            <a:ext cx="3165402" cy="4351338"/>
          </a:xfrm>
        </p:spPr>
      </p:pic>
    </p:spTree>
    <p:extLst>
      <p:ext uri="{BB962C8B-B14F-4D97-AF65-F5344CB8AC3E}">
        <p14:creationId xmlns:p14="http://schemas.microsoft.com/office/powerpoint/2010/main" val="56405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9DAD27-2A25-4254-A9C5-450D2293C4BB}"/>
              </a:ext>
            </a:extLst>
          </p:cNvPr>
          <p:cNvSpPr>
            <a:spLocks noGrp="1"/>
          </p:cNvSpPr>
          <p:nvPr>
            <p:ph type="title"/>
          </p:nvPr>
        </p:nvSpPr>
        <p:spPr/>
        <p:txBody>
          <a:bodyPr/>
          <a:lstStyle/>
          <a:p>
            <a:r>
              <a:rPr lang="cs-CZ" dirty="0"/>
              <a:t>Texte </a:t>
            </a:r>
            <a:r>
              <a:rPr lang="cs-CZ" dirty="0" err="1"/>
              <a:t>Autobiographie</a:t>
            </a:r>
            <a:endParaRPr lang="cs-CZ" dirty="0"/>
          </a:p>
        </p:txBody>
      </p:sp>
      <p:sp>
        <p:nvSpPr>
          <p:cNvPr id="3" name="Zástupný obsah 2">
            <a:extLst>
              <a:ext uri="{FF2B5EF4-FFF2-40B4-BE49-F238E27FC236}">
                <a16:creationId xmlns:a16="http://schemas.microsoft.com/office/drawing/2014/main" id="{8E6474CD-E23C-46C5-8577-6785FF07CCB7}"/>
              </a:ext>
            </a:extLst>
          </p:cNvPr>
          <p:cNvSpPr>
            <a:spLocks noGrp="1"/>
          </p:cNvSpPr>
          <p:nvPr>
            <p:ph idx="1"/>
          </p:nvPr>
        </p:nvSpPr>
        <p:spPr/>
        <p:txBody>
          <a:bodyPr>
            <a:normAutofit fontScale="77500" lnSpcReduction="20000"/>
          </a:bodyPr>
          <a:lstStyle/>
          <a:p>
            <a:pPr marL="514350" indent="-514350">
              <a:buFont typeface="+mj-lt"/>
              <a:buAutoNum type="arabicPeriod"/>
            </a:pPr>
            <a:r>
              <a:rPr lang="de-DE" dirty="0"/>
              <a:t>Carl Zuckmayer: Als wär´s ein Stück von mir. (1967)</a:t>
            </a:r>
          </a:p>
          <a:p>
            <a:pPr marL="514350" indent="-514350">
              <a:buFont typeface="+mj-lt"/>
              <a:buAutoNum type="arabicPeriod"/>
            </a:pPr>
            <a:r>
              <a:rPr lang="de-DE" dirty="0"/>
              <a:t>Wolfgang Koeppen: Jugend (1976)</a:t>
            </a:r>
          </a:p>
          <a:p>
            <a:pPr marL="514350" indent="-514350">
              <a:buFont typeface="+mj-lt"/>
              <a:buAutoNum type="arabicPeriod"/>
            </a:pPr>
            <a:r>
              <a:rPr lang="de-DE" dirty="0"/>
              <a:t>Heinrich Böll: Was soll aus dem Jungen bloß werden? Oder: Irgendwas mit Büchern (Die Zeit, 1981)</a:t>
            </a:r>
          </a:p>
          <a:p>
            <a:pPr marL="514350" indent="-514350">
              <a:buFont typeface="+mj-lt"/>
              <a:buAutoNum type="arabicPeriod"/>
            </a:pPr>
            <a:r>
              <a:rPr lang="de-DE" dirty="0"/>
              <a:t>Franz Fühmann: Vor Feuerschlünden. Erfahrungen mit der Dichtung Georg Trakls (1982). Lizenzausgabe: Der Sturz des Engels.</a:t>
            </a:r>
            <a:endParaRPr lang="cs-CZ" dirty="0"/>
          </a:p>
          <a:p>
            <a:pPr marL="514350" indent="-514350">
              <a:buFont typeface="+mj-lt"/>
              <a:buAutoNum type="arabicPeriod"/>
            </a:pPr>
            <a:r>
              <a:rPr lang="de-DE" dirty="0" err="1"/>
              <a:t>Vilém</a:t>
            </a:r>
            <a:r>
              <a:rPr lang="de-DE" dirty="0"/>
              <a:t> </a:t>
            </a:r>
            <a:r>
              <a:rPr lang="de-DE" dirty="0" err="1"/>
              <a:t>Flusser</a:t>
            </a:r>
            <a:r>
              <a:rPr lang="de-DE" dirty="0"/>
              <a:t>: Bodenlos. Eine philosophische Autobiographie (1992)</a:t>
            </a:r>
          </a:p>
          <a:p>
            <a:pPr marL="514350" indent="-514350">
              <a:buFont typeface="+mj-lt"/>
              <a:buAutoNum type="arabicPeriod"/>
            </a:pPr>
            <a:r>
              <a:rPr lang="de-DE" dirty="0"/>
              <a:t>Fritz Beer: Hast Du auf Deutsche geschossen, </a:t>
            </a:r>
            <a:r>
              <a:rPr lang="de-DE" dirty="0" err="1"/>
              <a:t>Grandpa</a:t>
            </a:r>
            <a:r>
              <a:rPr lang="de-DE" dirty="0"/>
              <a:t>? Fragmente einer Lebensgeschichte (1992)</a:t>
            </a:r>
          </a:p>
          <a:p>
            <a:pPr marL="514350" indent="-514350">
              <a:buFont typeface="+mj-lt"/>
              <a:buAutoNum type="arabicPeriod"/>
            </a:pPr>
            <a:r>
              <a:rPr lang="de-DE" dirty="0"/>
              <a:t>Peter Härtling: Leben lernen. Erinnerungen (2003)</a:t>
            </a:r>
          </a:p>
          <a:p>
            <a:pPr marL="514350" indent="-514350">
              <a:buFont typeface="+mj-lt"/>
              <a:buAutoNum type="arabicPeriod"/>
            </a:pPr>
            <a:r>
              <a:rPr lang="de-DE" dirty="0"/>
              <a:t>Hellmuth Karasek: Auf der Flucht. Erinnerungen (2004)</a:t>
            </a:r>
          </a:p>
          <a:p>
            <a:pPr marL="514350" indent="-514350">
              <a:buFont typeface="+mj-lt"/>
              <a:buAutoNum type="arabicPeriod"/>
            </a:pPr>
            <a:r>
              <a:rPr lang="de-DE" dirty="0"/>
              <a:t>Günter Grass: Beim Häuten der Zwiebel (2006)</a:t>
            </a:r>
          </a:p>
          <a:p>
            <a:pPr marL="514350" indent="-514350">
              <a:buFont typeface="+mj-lt"/>
              <a:buAutoNum type="arabicPeriod"/>
            </a:pPr>
            <a:r>
              <a:rPr lang="de-DE" dirty="0"/>
              <a:t>Als Kontrastfolie: Felicitas Hoppe: Hoppe. Roman (2012)</a:t>
            </a:r>
            <a:endParaRPr lang="cs-CZ" dirty="0"/>
          </a:p>
          <a:p>
            <a:endParaRPr lang="cs-CZ" dirty="0"/>
          </a:p>
        </p:txBody>
      </p:sp>
    </p:spTree>
    <p:extLst>
      <p:ext uri="{BB962C8B-B14F-4D97-AF65-F5344CB8AC3E}">
        <p14:creationId xmlns:p14="http://schemas.microsoft.com/office/powerpoint/2010/main" val="12525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BE61F628-164E-5258-B4FB-E5F3336CDF2D}"/>
              </a:ext>
            </a:extLst>
          </p:cNvPr>
          <p:cNvSpPr txBox="1"/>
          <p:nvPr/>
        </p:nvSpPr>
        <p:spPr>
          <a:xfrm>
            <a:off x="1434517" y="595618"/>
            <a:ext cx="7707386" cy="5632311"/>
          </a:xfrm>
          <a:prstGeom prst="rect">
            <a:avLst/>
          </a:prstGeom>
          <a:noFill/>
        </p:spPr>
        <p:txBody>
          <a:bodyPr wrap="square">
            <a:spAutoFit/>
          </a:bodyPr>
          <a:lstStyle/>
          <a:p>
            <a:r>
              <a:rPr lang="de-DE" sz="2400" dirty="0"/>
              <a:t>129,</a:t>
            </a:r>
            <a:r>
              <a:rPr lang="de-DE" sz="2400" b="1" dirty="0"/>
              <a:t> Verteidigung seiner expressionistische Werke</a:t>
            </a:r>
          </a:p>
          <a:p>
            <a:r>
              <a:rPr lang="de-DE" sz="2400" dirty="0"/>
              <a:t>Die biologische Spannung endet in Kunst. Kunst aber hat keine geschichtlichen Ansatzkräfte, sie hebt die Zeit und die Geschichte auf, </a:t>
            </a:r>
            <a:r>
              <a:rPr lang="de-DE" sz="2400" b="1" dirty="0"/>
              <a:t>ihre Wirkung geht auf die Gene, die innere Erbmasse, die Substanz - ein langer innerer Weg.</a:t>
            </a:r>
            <a:r>
              <a:rPr lang="de-DE" sz="2400" dirty="0"/>
              <a:t> Das Unterhaltende und Politische einiger Spezialitäten zum Beispiel des Romans täuscht, das Wesen der Kunst ist unendliche Zurückhaltung, zertrümmernd ihr Kern, aber schmal ihre Peripherie, sie berührt nicht viel, das aber glühend. Existentielle Gründe sind keine kausalen, sie sind konstitutionell, verpflichten niemanden, sie gelten nur für den, in dem sie sich als Tatsächlichkeiten erweisen, vielleicht sind sie </a:t>
            </a:r>
            <a:r>
              <a:rPr lang="de-DE" sz="2400" b="1" dirty="0"/>
              <a:t>mutative Varianten, Versuche, die sich verstärken oder wieder verschwinden, oder wie oben gesagt: Experimente.</a:t>
            </a:r>
            <a:endParaRPr lang="sk-SK" sz="2400" b="1" dirty="0"/>
          </a:p>
        </p:txBody>
      </p:sp>
    </p:spTree>
    <p:extLst>
      <p:ext uri="{BB962C8B-B14F-4D97-AF65-F5344CB8AC3E}">
        <p14:creationId xmlns:p14="http://schemas.microsoft.com/office/powerpoint/2010/main" val="1230430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4F270-E3D5-42FB-B747-E836CAD00BA2}"/>
              </a:ext>
            </a:extLst>
          </p:cNvPr>
          <p:cNvSpPr>
            <a:spLocks noGrp="1"/>
          </p:cNvSpPr>
          <p:nvPr>
            <p:ph type="title"/>
          </p:nvPr>
        </p:nvSpPr>
        <p:spPr/>
        <p:txBody>
          <a:bodyPr/>
          <a:lstStyle/>
          <a:p>
            <a:r>
              <a:rPr lang="de-DE" dirty="0"/>
              <a:t>Rechtfertigung</a:t>
            </a:r>
            <a:endParaRPr lang="cs-CZ" dirty="0"/>
          </a:p>
        </p:txBody>
      </p:sp>
      <p:sp>
        <p:nvSpPr>
          <p:cNvPr id="3" name="Zástupný obsah 2">
            <a:extLst>
              <a:ext uri="{FF2B5EF4-FFF2-40B4-BE49-F238E27FC236}">
                <a16:creationId xmlns:a16="http://schemas.microsoft.com/office/drawing/2014/main" id="{313D0426-D01D-4C7D-A08D-EC640549CF79}"/>
              </a:ext>
            </a:extLst>
          </p:cNvPr>
          <p:cNvSpPr>
            <a:spLocks noGrp="1"/>
          </p:cNvSpPr>
          <p:nvPr>
            <p:ph idx="1"/>
          </p:nvPr>
        </p:nvSpPr>
        <p:spPr/>
        <p:txBody>
          <a:bodyPr>
            <a:normAutofit fontScale="92500" lnSpcReduction="10000"/>
          </a:bodyPr>
          <a:lstStyle/>
          <a:p>
            <a:r>
              <a:rPr lang="de-DE" dirty="0"/>
              <a:t>1950, Der Spiegel, über das Wortduell</a:t>
            </a:r>
          </a:p>
          <a:p>
            <a:r>
              <a:rPr lang="de-DE" dirty="0"/>
              <a:t>Peter de Mendelssohn: Das zweite Leben: die einzige autobiographische Rechtfertigungsschrift ihrer , die von einem hervorragenden </a:t>
            </a:r>
            <a:r>
              <a:rPr lang="de-DE" dirty="0" err="1"/>
              <a:t>Gesit</a:t>
            </a:r>
            <a:r>
              <a:rPr lang="de-DE" dirty="0"/>
              <a:t> seit dem Zusammenbruch der Hitler-Despotie vorgelegt worden </a:t>
            </a:r>
            <a:r>
              <a:rPr lang="de-DE" dirty="0" err="1"/>
              <a:t>ist.Art</a:t>
            </a:r>
            <a:endParaRPr lang="de-DE" dirty="0"/>
          </a:p>
          <a:p>
            <a:r>
              <a:rPr lang="de-DE" dirty="0"/>
              <a:t>Gottfried Benn: Kunst und Macht (artistisch produktive Typen), 1934 verstummt.</a:t>
            </a:r>
          </a:p>
          <a:p>
            <a:r>
              <a:rPr lang="de-DE" dirty="0" err="1"/>
              <a:t>Börries</a:t>
            </a:r>
            <a:r>
              <a:rPr lang="de-DE" dirty="0"/>
              <a:t> von Münchhausen zählte ihn als Expressionisten zu den </a:t>
            </a:r>
            <a:r>
              <a:rPr lang="de-DE" i="1" dirty="0" err="1"/>
              <a:t>reinblütigen</a:t>
            </a:r>
            <a:r>
              <a:rPr lang="de-DE" i="1" dirty="0"/>
              <a:t> Juden</a:t>
            </a:r>
            <a:endParaRPr lang="de-DE" dirty="0"/>
          </a:p>
          <a:p>
            <a:r>
              <a:rPr lang="de-DE" dirty="0"/>
              <a:t>Benns Revision „Kunst und drittes Reich“, 1941 geschrieben, 1949 gedruckt.</a:t>
            </a:r>
          </a:p>
          <a:p>
            <a:r>
              <a:rPr lang="de-DE" dirty="0"/>
              <a:t>1935 ließ er sich reaktivieren, begutachtete Dienstbeschädigungen im Krieg, Kaserne in Landsberg</a:t>
            </a:r>
            <a:endParaRPr lang="cs-CZ" dirty="0"/>
          </a:p>
        </p:txBody>
      </p:sp>
    </p:spTree>
    <p:extLst>
      <p:ext uri="{BB962C8B-B14F-4D97-AF65-F5344CB8AC3E}">
        <p14:creationId xmlns:p14="http://schemas.microsoft.com/office/powerpoint/2010/main" val="338989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6C6E4-E24F-4F84-AF55-6AE461374661}"/>
              </a:ext>
            </a:extLst>
          </p:cNvPr>
          <p:cNvSpPr>
            <a:spLocks noGrp="1"/>
          </p:cNvSpPr>
          <p:nvPr>
            <p:ph type="title"/>
          </p:nvPr>
        </p:nvSpPr>
        <p:spPr/>
        <p:txBody>
          <a:bodyPr/>
          <a:lstStyle/>
          <a:p>
            <a:r>
              <a:rPr lang="de-DE" dirty="0"/>
              <a:t>Schatten der Vergangenheit, 395</a:t>
            </a:r>
            <a:endParaRPr lang="cs-CZ" dirty="0"/>
          </a:p>
        </p:txBody>
      </p:sp>
      <p:sp>
        <p:nvSpPr>
          <p:cNvPr id="3" name="Zástupný obsah 2">
            <a:extLst>
              <a:ext uri="{FF2B5EF4-FFF2-40B4-BE49-F238E27FC236}">
                <a16:creationId xmlns:a16="http://schemas.microsoft.com/office/drawing/2014/main" id="{DFDF66DF-6537-4A9C-B85D-2B65A45FE1C4}"/>
              </a:ext>
            </a:extLst>
          </p:cNvPr>
          <p:cNvSpPr>
            <a:spLocks noGrp="1"/>
          </p:cNvSpPr>
          <p:nvPr>
            <p:ph idx="1"/>
          </p:nvPr>
        </p:nvSpPr>
        <p:spPr/>
        <p:txBody>
          <a:bodyPr>
            <a:normAutofit/>
          </a:bodyPr>
          <a:lstStyle/>
          <a:p>
            <a:r>
              <a:rPr lang="de-DE" dirty="0"/>
              <a:t>1934, vergriffen</a:t>
            </a:r>
          </a:p>
          <a:p>
            <a:r>
              <a:rPr lang="de-DE" dirty="0"/>
              <a:t>Ich habe nur wenige Sätze fortgelassen und verändert, die sich auf eine der jetzigen Besatzungsmächte bezogen …</a:t>
            </a:r>
          </a:p>
          <a:p>
            <a:r>
              <a:rPr lang="de-DE" dirty="0"/>
              <a:t>Das Parteiprogramm. Ich hatte es nie zu Ende studiert, war auf keiner NS-Versammlung gewesen. </a:t>
            </a:r>
            <a:r>
              <a:rPr lang="en-US" dirty="0"/>
              <a:t>[…]</a:t>
            </a:r>
            <a:r>
              <a:rPr lang="de-DE" dirty="0"/>
              <a:t> Dass die Parteiprogrammpunkte verwirklicht würden, das konnte man nach den Erfahrungen mit den politischen Verhältnisse überhaupt </a:t>
            </a:r>
            <a:r>
              <a:rPr lang="de-DE"/>
              <a:t>auf keinen </a:t>
            </a:r>
            <a:r>
              <a:rPr lang="de-DE" dirty="0"/>
              <a:t>Fall erwarten.</a:t>
            </a:r>
          </a:p>
          <a:p>
            <a:r>
              <a:rPr lang="de-DE" dirty="0"/>
              <a:t>Drei Juden, die ich als genial bezeichnen würde: Weininger, Else Lasker-Schüler, Mombert. Als Talente ersten Ranges würde ich nennen: Sternheim, Liebermann, Kerr, Hofmannsthal, Kafka</a:t>
            </a:r>
            <a:endParaRPr lang="cs-CZ" dirty="0"/>
          </a:p>
        </p:txBody>
      </p:sp>
    </p:spTree>
    <p:extLst>
      <p:ext uri="{BB962C8B-B14F-4D97-AF65-F5344CB8AC3E}">
        <p14:creationId xmlns:p14="http://schemas.microsoft.com/office/powerpoint/2010/main" val="3239260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a:extLst>
              <a:ext uri="{FF2B5EF4-FFF2-40B4-BE49-F238E27FC236}">
                <a16:creationId xmlns:a16="http://schemas.microsoft.com/office/drawing/2014/main" id="{C4DFF2EF-3147-4FC7-8758-755C378A5918}"/>
              </a:ext>
            </a:extLst>
          </p:cNvPr>
          <p:cNvSpPr txBox="1"/>
          <p:nvPr/>
        </p:nvSpPr>
        <p:spPr>
          <a:xfrm>
            <a:off x="562062" y="343948"/>
            <a:ext cx="10855355" cy="6370975"/>
          </a:xfrm>
          <a:prstGeom prst="rect">
            <a:avLst/>
          </a:prstGeom>
          <a:noFill/>
        </p:spPr>
        <p:txBody>
          <a:bodyPr wrap="square">
            <a:spAutoFit/>
          </a:bodyPr>
          <a:lstStyle/>
          <a:p>
            <a:r>
              <a:rPr lang="de-DE" sz="2400" dirty="0"/>
              <a:t>Dass die Parteiprogrammpunkte verwirklicht würden, das konnte man nach den Erfahrungen mit den politischen Verhältnissen überhaupt auf keinen Fall erwarten. Zum Beispiel enthielt das NS-Parteiprogramm auch jenen Punkt: </a:t>
            </a:r>
            <a:r>
              <a:rPr lang="de-DE" sz="2400" b="1" dirty="0"/>
              <a:t>„Brechung der Zinsknechtschaft“ </a:t>
            </a:r>
            <a:r>
              <a:rPr lang="de-DE" sz="2400" dirty="0"/>
              <a:t>— und die Zinsen spielten dann doch eine größere Rolle als je, und die Kapitalien und Investitionen wurden reichlich verteilt und ausgenutzt und durch Schlösser und Brillanten ergänzt, und was gebrochen wurde, war etwas ganz anderes, aber nicht der Zins — also wörtlich konnte man diese Parteiproklamationen doch wirklich zunächst nicht nehmen, zunächst — dann allerdings, als sie ihre Rassen-theoreme praktizierten, schauerten einem die Knochen, aber das war noch nicht 1933.</a:t>
            </a:r>
          </a:p>
          <a:p>
            <a:r>
              <a:rPr lang="de-DE" sz="2400" dirty="0"/>
              <a:t>Der Antisemitismus ist eine so ernste Frage, dass ich mir erlaube, ihm einige weitere Sätze zu widmen. Ein „Judenproblem“ hatte ich nie gekannt. Es wäre völlig ausgeschlossen gewesen, dass in meinem Vaterhaus ein antisemitischer Gedanke gefasst oder ausgesprochen worden wäre, ein Gedanke gegen ein Volk, aus dem Christus hervorgegangen war, und mein Vater hielt, um 1900, den „Vorwärts“, kein </a:t>
            </a:r>
            <a:r>
              <a:rPr lang="de-DE" sz="2400" dirty="0" err="1"/>
              <a:t>Stockersches</a:t>
            </a:r>
            <a:r>
              <a:rPr lang="de-DE" sz="2400" dirty="0"/>
              <a:t> Blatt - den „Vorwärts“ in einem Dorf Ostelbiens, damals ein starkes Stück! </a:t>
            </a:r>
            <a:endParaRPr lang="sk-SK" sz="2400" dirty="0"/>
          </a:p>
        </p:txBody>
      </p:sp>
    </p:spTree>
    <p:extLst>
      <p:ext uri="{BB962C8B-B14F-4D97-AF65-F5344CB8AC3E}">
        <p14:creationId xmlns:p14="http://schemas.microsoft.com/office/powerpoint/2010/main" val="1603142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09330-A403-9A4C-260B-30D4FEC01615}"/>
              </a:ext>
            </a:extLst>
          </p:cNvPr>
          <p:cNvSpPr>
            <a:spLocks noGrp="1"/>
          </p:cNvSpPr>
          <p:nvPr>
            <p:ph type="title"/>
          </p:nvPr>
        </p:nvSpPr>
        <p:spPr/>
        <p:txBody>
          <a:bodyPr>
            <a:normAutofit/>
          </a:bodyPr>
          <a:lstStyle/>
          <a:p>
            <a:r>
              <a:rPr lang="de-DE" sz="3200" dirty="0"/>
              <a:t>Trennung von der Existenz als Militärarzt und Dichter</a:t>
            </a:r>
            <a:endParaRPr lang="sk-SK" sz="3200" dirty="0"/>
          </a:p>
        </p:txBody>
      </p:sp>
      <p:sp>
        <p:nvSpPr>
          <p:cNvPr id="3" name="Zástupný objekt pre obsah 2">
            <a:extLst>
              <a:ext uri="{FF2B5EF4-FFF2-40B4-BE49-F238E27FC236}">
                <a16:creationId xmlns:a16="http://schemas.microsoft.com/office/drawing/2014/main" id="{C6D4D967-01D7-9A7A-FEB7-4A790E3874D7}"/>
              </a:ext>
            </a:extLst>
          </p:cNvPr>
          <p:cNvSpPr>
            <a:spLocks noGrp="1"/>
          </p:cNvSpPr>
          <p:nvPr>
            <p:ph sz="half" idx="1"/>
          </p:nvPr>
        </p:nvSpPr>
        <p:spPr/>
        <p:txBody>
          <a:bodyPr>
            <a:normAutofit fontScale="77500" lnSpcReduction="20000"/>
          </a:bodyPr>
          <a:lstStyle/>
          <a:p>
            <a:pPr marL="0" indent="0">
              <a:buNone/>
            </a:pPr>
            <a:r>
              <a:rPr lang="de-DE" dirty="0"/>
              <a:t>"Kunst und die Gestalt dessen, der sie macht, ja sogar das Eigenleben von Privaten sind völlig getrennte Wesenheiten.“</a:t>
            </a:r>
          </a:p>
          <a:p>
            <a:pPr marL="0" indent="0">
              <a:buNone/>
            </a:pPr>
            <a:r>
              <a:rPr lang="de-DE" dirty="0"/>
              <a:t>1943 </a:t>
            </a:r>
            <a:r>
              <a:rPr lang="de-DE" dirty="0" err="1"/>
              <a:t>verscickte</a:t>
            </a:r>
            <a:r>
              <a:rPr lang="de-DE" dirty="0"/>
              <a:t> er sein Gedicht an Freunde:</a:t>
            </a:r>
            <a:endParaRPr lang="sk-SK" dirty="0"/>
          </a:p>
        </p:txBody>
      </p:sp>
      <p:sp>
        <p:nvSpPr>
          <p:cNvPr id="4" name="Zástupný objekt pre obsah 3">
            <a:extLst>
              <a:ext uri="{FF2B5EF4-FFF2-40B4-BE49-F238E27FC236}">
                <a16:creationId xmlns:a16="http://schemas.microsoft.com/office/drawing/2014/main" id="{AA0A7428-5EA6-5AF2-9BA8-528FD21E2940}"/>
              </a:ext>
            </a:extLst>
          </p:cNvPr>
          <p:cNvSpPr>
            <a:spLocks noGrp="1"/>
          </p:cNvSpPr>
          <p:nvPr>
            <p:ph sz="half" idx="2"/>
          </p:nvPr>
        </p:nvSpPr>
        <p:spPr/>
        <p:txBody>
          <a:bodyPr>
            <a:normAutofit fontScale="77500" lnSpcReduction="20000"/>
          </a:bodyPr>
          <a:lstStyle/>
          <a:p>
            <a:r>
              <a:rPr lang="de-DE" dirty="0"/>
              <a:t>Damals prägte ich das Wort, das bis 1945 im Oberkommando umlief, ohne dass allerdings glücklicherweise noch jemand wusste, von wem es stammte: </a:t>
            </a:r>
            <a:r>
              <a:rPr lang="de-DE" b="1" dirty="0"/>
              <a:t>„Die Armee ist die aristokratische Form der Emigration.„ </a:t>
            </a:r>
            <a:r>
              <a:rPr lang="en-GB" b="1" dirty="0"/>
              <a:t>[…]</a:t>
            </a:r>
            <a:r>
              <a:rPr lang="de-DE" b="1" dirty="0"/>
              <a:t> </a:t>
            </a:r>
            <a:r>
              <a:rPr lang="de-DE" dirty="0"/>
              <a:t>Sein Inhalt traf zu. Er galt bis zu dem Zeitpunkt, an dem Keitel an die Spitze kam, also Frühjahr 1938. Bis dahin waren von fünf Offizieren vier anti-hitlerisch, und zwar ungeniert. Als ich </a:t>
            </a:r>
            <a:r>
              <a:rPr lang="de-DE" dirty="0" err="1"/>
              <a:t>michim</a:t>
            </a:r>
            <a:r>
              <a:rPr lang="de-DE" dirty="0"/>
              <a:t> Marz 1935 in Berlin von meinem Protektor im Oberkommando verabschiedete, fragte ich: „Bitte noch eines, wenn ich in ein Büro komme, muss ich da </a:t>
            </a:r>
            <a:r>
              <a:rPr lang="de-DE" i="1" dirty="0"/>
              <a:t>Heil Hitler</a:t>
            </a:r>
            <a:r>
              <a:rPr lang="de-DE" dirty="0"/>
              <a:t> sagen oder </a:t>
            </a:r>
            <a:r>
              <a:rPr lang="de-DE" i="1" dirty="0"/>
              <a:t>guten Morgen</a:t>
            </a:r>
            <a:r>
              <a:rPr lang="de-DE" dirty="0"/>
              <a:t>?" „Murmeln Sie ,</a:t>
            </a:r>
            <a:r>
              <a:rPr lang="de-DE" dirty="0" err="1"/>
              <a:t>Morjen</a:t>
            </a:r>
            <a:r>
              <a:rPr lang="de-DE" dirty="0"/>
              <a:t>‘, das genügt", war die Antwort. </a:t>
            </a:r>
            <a:endParaRPr lang="sk-SK" dirty="0"/>
          </a:p>
        </p:txBody>
      </p:sp>
    </p:spTree>
    <p:extLst>
      <p:ext uri="{BB962C8B-B14F-4D97-AF65-F5344CB8AC3E}">
        <p14:creationId xmlns:p14="http://schemas.microsoft.com/office/powerpoint/2010/main" val="134050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042E05E5-1940-FC29-7242-A568E04AD44F}"/>
              </a:ext>
            </a:extLst>
          </p:cNvPr>
          <p:cNvSpPr txBox="1"/>
          <p:nvPr/>
        </p:nvSpPr>
        <p:spPr>
          <a:xfrm>
            <a:off x="3047301" y="1999936"/>
            <a:ext cx="6094602" cy="3477875"/>
          </a:xfrm>
          <a:prstGeom prst="rect">
            <a:avLst/>
          </a:prstGeom>
          <a:noFill/>
        </p:spPr>
        <p:txBody>
          <a:bodyPr wrap="square">
            <a:spAutoFit/>
          </a:bodyPr>
          <a:lstStyle/>
          <a:p>
            <a:r>
              <a:rPr lang="de-DE" sz="2000" dirty="0"/>
              <a:t>MONOLOG</a:t>
            </a:r>
          </a:p>
          <a:p>
            <a:r>
              <a:rPr lang="de-DE" sz="2000" dirty="0"/>
              <a:t>Den Darm mit Rotz genährt, das Hirn mit Lügen -</a:t>
            </a:r>
          </a:p>
          <a:p>
            <a:r>
              <a:rPr lang="de-DE" sz="2000" dirty="0"/>
              <a:t>erwählte Völker Narren eines Clowns,</a:t>
            </a:r>
          </a:p>
          <a:p>
            <a:r>
              <a:rPr lang="de-DE" sz="2000" dirty="0"/>
              <a:t>in Späße, Sternelesen, Vogelzug</a:t>
            </a:r>
          </a:p>
          <a:p>
            <a:r>
              <a:rPr lang="de-DE" sz="2000" dirty="0"/>
              <a:t>den eigenen Unrat deutend! Sklaven —</a:t>
            </a:r>
          </a:p>
          <a:p>
            <a:r>
              <a:rPr lang="de-DE" sz="2000" dirty="0"/>
              <a:t>aus kalten Ländern und aus glühenden,</a:t>
            </a:r>
          </a:p>
          <a:p>
            <a:r>
              <a:rPr lang="de-DE" sz="2000" dirty="0"/>
              <a:t>immer mehr Sklaven, ungezieferschwere,</a:t>
            </a:r>
          </a:p>
          <a:p>
            <a:r>
              <a:rPr lang="de-DE" sz="2000" dirty="0"/>
              <a:t>hungernde, </a:t>
            </a:r>
            <a:r>
              <a:rPr lang="de-DE" sz="2000" dirty="0" err="1"/>
              <a:t>peitschenüberschwungene</a:t>
            </a:r>
            <a:r>
              <a:rPr lang="de-DE" sz="2000" dirty="0"/>
              <a:t> Haufen:</a:t>
            </a:r>
          </a:p>
          <a:p>
            <a:r>
              <a:rPr lang="de-DE" sz="2000" dirty="0"/>
              <a:t>dann schwillt das Eigene an, der eigene Flaum,</a:t>
            </a:r>
          </a:p>
          <a:p>
            <a:r>
              <a:rPr lang="de-DE" sz="2000" dirty="0"/>
              <a:t>der grindige, zum Barte des Propheten!</a:t>
            </a:r>
          </a:p>
          <a:p>
            <a:r>
              <a:rPr lang="de-DE" sz="2000" dirty="0"/>
              <a:t>S. 109-112</a:t>
            </a:r>
          </a:p>
        </p:txBody>
      </p:sp>
    </p:spTree>
    <p:extLst>
      <p:ext uri="{BB962C8B-B14F-4D97-AF65-F5344CB8AC3E}">
        <p14:creationId xmlns:p14="http://schemas.microsoft.com/office/powerpoint/2010/main" val="3241080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14456FE3-D0A4-0E26-C9BA-B2A1FF40EBA1}"/>
              </a:ext>
            </a:extLst>
          </p:cNvPr>
          <p:cNvPicPr>
            <a:picLocks noGrp="1" noChangeAspect="1"/>
          </p:cNvPicPr>
          <p:nvPr>
            <p:ph sz="half" idx="1"/>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2D7FE3-20FC-E755-035E-82BA322B09C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Thomas Bernhard: Die </a:t>
            </a:r>
            <a:r>
              <a:rPr lang="en-US" sz="3600" dirty="0" err="1">
                <a:solidFill>
                  <a:schemeClr val="tx1">
                    <a:lumMod val="85000"/>
                    <a:lumOff val="15000"/>
                  </a:schemeClr>
                </a:solidFill>
              </a:rPr>
              <a:t>Ursache</a:t>
            </a:r>
            <a:r>
              <a:rPr lang="en-US" sz="3600" dirty="0">
                <a:solidFill>
                  <a:schemeClr val="tx1">
                    <a:lumMod val="85000"/>
                    <a:lumOff val="15000"/>
                  </a:schemeClr>
                </a:solidFill>
              </a:rPr>
              <a:t>. Eine </a:t>
            </a:r>
            <a:r>
              <a:rPr lang="en-US" sz="3600" dirty="0" err="1">
                <a:solidFill>
                  <a:schemeClr val="tx1">
                    <a:lumMod val="85000"/>
                    <a:lumOff val="15000"/>
                  </a:schemeClr>
                </a:solidFill>
              </a:rPr>
              <a:t>Andeutung</a:t>
            </a:r>
            <a:r>
              <a:rPr lang="en-US" sz="3600" dirty="0">
                <a:solidFill>
                  <a:schemeClr val="tx1">
                    <a:lumMod val="85000"/>
                    <a:lumOff val="15000"/>
                  </a:schemeClr>
                </a:solidFill>
              </a:rPr>
              <a:t> (1975)</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599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9B06623B-9985-F738-0D83-BFDE1948AE08}"/>
              </a:ext>
            </a:extLst>
          </p:cNvPr>
          <p:cNvSpPr txBox="1"/>
          <p:nvPr/>
        </p:nvSpPr>
        <p:spPr>
          <a:xfrm>
            <a:off x="3048778" y="2136339"/>
            <a:ext cx="6097554" cy="2031325"/>
          </a:xfrm>
          <a:prstGeom prst="rect">
            <a:avLst/>
          </a:prstGeom>
          <a:noFill/>
        </p:spPr>
        <p:txBody>
          <a:bodyPr wrap="square">
            <a:spAutoFit/>
          </a:bodyPr>
          <a:lstStyle/>
          <a:p>
            <a:r>
              <a:rPr lang="de-DE" dirty="0"/>
              <a:t>90 „An dieser Stelle </a:t>
            </a:r>
            <a:r>
              <a:rPr lang="de-DE" dirty="0" err="1"/>
              <a:t>muß</a:t>
            </a:r>
            <a:r>
              <a:rPr lang="de-DE" dirty="0"/>
              <a:t> ich wieder sagen, </a:t>
            </a:r>
            <a:r>
              <a:rPr lang="de-DE" dirty="0" err="1"/>
              <a:t>daß</a:t>
            </a:r>
            <a:r>
              <a:rPr lang="de-DE" dirty="0"/>
              <a:t> ich notiere oder auch nur skizziere und nur andeute, wie ich damals empfunden habe, </a:t>
            </a:r>
            <a:r>
              <a:rPr lang="de-DE" b="1" dirty="0"/>
              <a:t>nicht wie ich heute denke</a:t>
            </a:r>
            <a:r>
              <a:rPr lang="de-DE" dirty="0"/>
              <a:t>, denn die Empfindung von damals ist eine andere gewesen als mein Denken heute, und die Schwierigkeit ist, [...] die Empfindungen von damals und das Denken von heute zu Notizen und Andeutungen zu machen, die den Tatsachen von damals [...] entsprechen“</a:t>
            </a:r>
          </a:p>
        </p:txBody>
      </p:sp>
    </p:spTree>
    <p:extLst>
      <p:ext uri="{BB962C8B-B14F-4D97-AF65-F5344CB8AC3E}">
        <p14:creationId xmlns:p14="http://schemas.microsoft.com/office/powerpoint/2010/main" val="1729881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562024-249E-46EA-0D44-A25276D1FE87}"/>
              </a:ext>
            </a:extLst>
          </p:cNvPr>
          <p:cNvSpPr>
            <a:spLocks noGrp="1"/>
          </p:cNvSpPr>
          <p:nvPr>
            <p:ph type="title"/>
          </p:nvPr>
        </p:nvSpPr>
        <p:spPr/>
        <p:txBody>
          <a:bodyPr/>
          <a:lstStyle/>
          <a:p>
            <a:r>
              <a:rPr lang="de-DE" dirty="0"/>
              <a:t>Ein Übertreibungskünstler</a:t>
            </a:r>
            <a:endParaRPr lang="sk-SK" dirty="0"/>
          </a:p>
        </p:txBody>
      </p:sp>
      <p:sp>
        <p:nvSpPr>
          <p:cNvPr id="4" name="Zástupný objekt pre obsah 3">
            <a:extLst>
              <a:ext uri="{FF2B5EF4-FFF2-40B4-BE49-F238E27FC236}">
                <a16:creationId xmlns:a16="http://schemas.microsoft.com/office/drawing/2014/main" id="{FB6E0999-DF44-01D9-FE58-9593D9370DFF}"/>
              </a:ext>
            </a:extLst>
          </p:cNvPr>
          <p:cNvSpPr>
            <a:spLocks noGrp="1"/>
          </p:cNvSpPr>
          <p:nvPr>
            <p:ph sz="half" idx="1"/>
          </p:nvPr>
        </p:nvSpPr>
        <p:spPr/>
        <p:txBody>
          <a:bodyPr/>
          <a:lstStyle/>
          <a:p>
            <a:pPr marL="0" indent="0">
              <a:buNone/>
            </a:pPr>
            <a:r>
              <a:rPr lang="de-DE" dirty="0"/>
              <a:t>Der Keller, 32</a:t>
            </a:r>
          </a:p>
          <a:p>
            <a:pPr marL="0" indent="0">
              <a:buNone/>
            </a:pPr>
            <a:r>
              <a:rPr lang="de-DE" dirty="0"/>
              <a:t>Das Beschriebene macht etwas deutlich, das zwar dem Wahrheits</a:t>
            </a:r>
            <a:r>
              <a:rPr lang="de-DE" b="1" dirty="0"/>
              <a:t>willen </a:t>
            </a:r>
            <a:r>
              <a:rPr lang="de-DE" dirty="0"/>
              <a:t>des Beschreibenden, nicht aber der Wahrheit entspricht, denn die Wahrheit ist überhaupt nicht mitteilbar,</a:t>
            </a:r>
            <a:endParaRPr lang="sk-SK" dirty="0"/>
          </a:p>
        </p:txBody>
      </p:sp>
      <p:sp>
        <p:nvSpPr>
          <p:cNvPr id="5" name="Zástupný objekt pre obsah 4">
            <a:extLst>
              <a:ext uri="{FF2B5EF4-FFF2-40B4-BE49-F238E27FC236}">
                <a16:creationId xmlns:a16="http://schemas.microsoft.com/office/drawing/2014/main" id="{19739924-25AE-0EA5-4EFF-9AA4F7CC7459}"/>
              </a:ext>
            </a:extLst>
          </p:cNvPr>
          <p:cNvSpPr>
            <a:spLocks noGrp="1"/>
          </p:cNvSpPr>
          <p:nvPr>
            <p:ph sz="half" idx="2"/>
          </p:nvPr>
        </p:nvSpPr>
        <p:spPr/>
        <p:txBody>
          <a:bodyPr/>
          <a:lstStyle/>
          <a:p>
            <a:r>
              <a:rPr lang="de-DE" dirty="0"/>
              <a:t>„Grünkranz“ als Nationalsozialist und „Onkel Franz“ als Katholik im Johanneum vernichten beide die Individualität des Einzelnen, sind Teil der </a:t>
            </a:r>
            <a:r>
              <a:rPr lang="de-DE" i="1" dirty="0"/>
              <a:t>pädagogischen Unterdrückungsmaschinerie.</a:t>
            </a:r>
          </a:p>
          <a:p>
            <a:endParaRPr lang="de-DE" i="1" dirty="0"/>
          </a:p>
          <a:p>
            <a:r>
              <a:rPr lang="de-DE" i="1" dirty="0" err="1"/>
              <a:t>Podlaha</a:t>
            </a:r>
            <a:r>
              <a:rPr lang="de-DE" i="1" dirty="0"/>
              <a:t> im </a:t>
            </a:r>
            <a:r>
              <a:rPr lang="de-DE" dirty="0"/>
              <a:t>Keller in der </a:t>
            </a:r>
            <a:r>
              <a:rPr lang="de-DE" dirty="0" err="1"/>
              <a:t>Scherzhaufersiedlung</a:t>
            </a:r>
            <a:endParaRPr lang="sk-SK" i="1" dirty="0"/>
          </a:p>
        </p:txBody>
      </p:sp>
    </p:spTree>
    <p:extLst>
      <p:ext uri="{BB962C8B-B14F-4D97-AF65-F5344CB8AC3E}">
        <p14:creationId xmlns:p14="http://schemas.microsoft.com/office/powerpoint/2010/main" val="1588687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FB589C64-8374-1900-C5CB-ABB333309F91}"/>
              </a:ext>
            </a:extLst>
          </p:cNvPr>
          <p:cNvSpPr txBox="1"/>
          <p:nvPr/>
        </p:nvSpPr>
        <p:spPr>
          <a:xfrm>
            <a:off x="553673" y="1333850"/>
            <a:ext cx="11501306" cy="3293209"/>
          </a:xfrm>
          <a:prstGeom prst="rect">
            <a:avLst/>
          </a:prstGeom>
          <a:noFill/>
        </p:spPr>
        <p:txBody>
          <a:bodyPr wrap="square">
            <a:spAutoFit/>
          </a:bodyPr>
          <a:lstStyle/>
          <a:p>
            <a:r>
              <a:rPr lang="de-DE" sz="1600" dirty="0"/>
              <a:t>Die Stadt ist, von zwei Menschenkategorien bevölkert, von Geschäftemachern und ihren Opfern, dem Lernenden und</a:t>
            </a:r>
          </a:p>
          <a:p>
            <a:r>
              <a:rPr lang="de-DE" sz="1600" dirty="0"/>
              <a:t>Studierenden nur auf die schmerzhafte, eine jede Natur störende, mit der Zeit verstörende und zerstörende, </a:t>
            </a:r>
            <a:r>
              <a:rPr lang="de-DE" sz="1600" b="1" dirty="0"/>
              <a:t>sehr oft nur auf die heimtückisch-tödliche Weise bewohnbar. </a:t>
            </a:r>
            <a:r>
              <a:rPr lang="de-DE" sz="1600" dirty="0"/>
              <a:t>Die extremen, den in ihr lebenden Menschen fortwährend irritierenden und enervierenden und in jedem Falle immer krankmachenden Wetterverhältnisse einerseits und die in diesen Wetterverhältnissen sich immer verheerender auf die Verfassung dieser Menschen auswirkende Salzburger Architektur andererseits, das allen diesen Erbarmungswürdigen </a:t>
            </a:r>
            <a:r>
              <a:rPr lang="de-DE" sz="1600" dirty="0" err="1"/>
              <a:t>bewußt</a:t>
            </a:r>
            <a:r>
              <a:rPr lang="de-DE" sz="1600" dirty="0"/>
              <a:t> oder </a:t>
            </a:r>
            <a:r>
              <a:rPr lang="de-DE" sz="1600" dirty="0" err="1"/>
              <a:t>unbewußt</a:t>
            </a:r>
            <a:r>
              <a:rPr lang="de-DE" sz="1600" dirty="0"/>
              <a:t>, aber im medizinischen Sinne immer schädliche, folgerichtig auf Kopf und Körper und auf das ganze diesen Naturverhältnissen ja vollkommen ausgelieferte Wesen  drückende, </a:t>
            </a:r>
            <a:r>
              <a:rPr lang="de-DE" sz="1600" b="1" dirty="0"/>
              <a:t>mit unglaublicher Rücksichtslosigkeit immer wieder solche irritierende und enervierende und krankmachende und  erniedrigende und beleidigende und mit großer Gemeinheit und Niederträchtigkeit begabte Einwohner produzierende Voralpenklima erzeugen immer wieder solche geborene oder </a:t>
            </a:r>
          </a:p>
          <a:p>
            <a:r>
              <a:rPr lang="de-DE" sz="1600" b="1" dirty="0"/>
              <a:t>hereingezogene Salzburger, die zwischen den, von dem Lernenden und Studierenden, der ich vor dreißig Jahren in</a:t>
            </a:r>
          </a:p>
          <a:p>
            <a:r>
              <a:rPr lang="de-DE" sz="1600" b="1" dirty="0"/>
              <a:t>dieser Stadt gewesen bin, aus Vorliebe geliebten, aber aus Erfahrung </a:t>
            </a:r>
            <a:r>
              <a:rPr lang="de-DE" sz="1600" b="1" dirty="0" err="1"/>
              <a:t>gehaßten</a:t>
            </a:r>
            <a:r>
              <a:rPr lang="de-DE" sz="1600" b="1" dirty="0"/>
              <a:t> kalten und nassen Mauern ihren bornierten Eigensinnigkeiten, Unsinnigkeiten, Stumpfsinnigkeiten, brutalen  Geschäften und </a:t>
            </a:r>
            <a:r>
              <a:rPr lang="de-DE" sz="1600" b="1" dirty="0" err="1"/>
              <a:t>Melancholien</a:t>
            </a:r>
            <a:r>
              <a:rPr lang="de-DE" sz="1600" b="1" dirty="0"/>
              <a:t> nachgehen und eine unerschöpfliche Einnahmequelle für alle möglichen und unmöglichen Ärzte und  Leichenbestattungsunternehmer sind.</a:t>
            </a:r>
          </a:p>
        </p:txBody>
      </p:sp>
    </p:spTree>
    <p:extLst>
      <p:ext uri="{BB962C8B-B14F-4D97-AF65-F5344CB8AC3E}">
        <p14:creationId xmlns:p14="http://schemas.microsoft.com/office/powerpoint/2010/main" val="29782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BCC8EC-C4FC-4AC4-B698-33C25AA3BE4A}"/>
              </a:ext>
            </a:extLst>
          </p:cNvPr>
          <p:cNvSpPr>
            <a:spLocks noGrp="1"/>
          </p:cNvSpPr>
          <p:nvPr>
            <p:ph type="title"/>
          </p:nvPr>
        </p:nvSpPr>
        <p:spPr/>
        <p:txBody>
          <a:bodyPr/>
          <a:lstStyle/>
          <a:p>
            <a:r>
              <a:rPr lang="de-DE" dirty="0"/>
              <a:t>Paul de Man</a:t>
            </a:r>
            <a:endParaRPr lang="cs-CZ" dirty="0"/>
          </a:p>
        </p:txBody>
      </p:sp>
      <p:sp>
        <p:nvSpPr>
          <p:cNvPr id="3" name="Zástupný obsah 2">
            <a:extLst>
              <a:ext uri="{FF2B5EF4-FFF2-40B4-BE49-F238E27FC236}">
                <a16:creationId xmlns:a16="http://schemas.microsoft.com/office/drawing/2014/main" id="{A887FCC1-0683-4348-8253-A15292DFD054}"/>
              </a:ext>
            </a:extLst>
          </p:cNvPr>
          <p:cNvSpPr>
            <a:spLocks noGrp="1"/>
          </p:cNvSpPr>
          <p:nvPr>
            <p:ph idx="1"/>
          </p:nvPr>
        </p:nvSpPr>
        <p:spPr>
          <a:xfrm>
            <a:off x="838200" y="1690688"/>
            <a:ext cx="10515600" cy="4351338"/>
          </a:xfrm>
        </p:spPr>
        <p:txBody>
          <a:bodyPr/>
          <a:lstStyle/>
          <a:p>
            <a:pPr marL="0" indent="0">
              <a:buNone/>
            </a:pPr>
            <a:r>
              <a:rPr lang="cs-CZ" dirty="0"/>
              <a:t>‘</a:t>
            </a:r>
            <a:r>
              <a:rPr lang="cs-CZ" dirty="0" err="1"/>
              <a:t>Autobiography</a:t>
            </a:r>
            <a:r>
              <a:rPr lang="cs-CZ" dirty="0"/>
              <a:t> as </a:t>
            </a:r>
            <a:r>
              <a:rPr lang="cs-CZ" dirty="0" err="1"/>
              <a:t>Defacement</a:t>
            </a:r>
            <a:r>
              <a:rPr lang="cs-CZ" dirty="0"/>
              <a:t>’ </a:t>
            </a:r>
            <a:r>
              <a:rPr lang="de-DE" dirty="0"/>
              <a:t>(1979)</a:t>
            </a:r>
          </a:p>
          <a:p>
            <a:pPr marL="0" indent="0">
              <a:buNone/>
            </a:pPr>
            <a:r>
              <a:rPr lang="de-DE" dirty="0"/>
              <a:t>Paul de Man: Autobiographie als Maskenspiel. In: </a:t>
            </a:r>
            <a:r>
              <a:rPr lang="de-DE" dirty="0" err="1"/>
              <a:t>ders</a:t>
            </a:r>
            <a:r>
              <a:rPr lang="de-DE" dirty="0"/>
              <a:t>.: Die Ideologie des Ästhetischen. (1993)</a:t>
            </a:r>
          </a:p>
          <a:p>
            <a:pPr marL="0" indent="0">
              <a:buNone/>
            </a:pPr>
            <a:r>
              <a:rPr lang="de-DE" dirty="0"/>
              <a:t>Er schreibt gegen den</a:t>
            </a:r>
          </a:p>
          <a:p>
            <a:pPr marL="0" indent="0">
              <a:buNone/>
            </a:pPr>
            <a:r>
              <a:rPr lang="de-DE" dirty="0"/>
              <a:t>„… Versuch, die Autobiographie so zu definieren und zu behandeln, als ob sie eine unter vielen literarischen Gattungen wäre. </a:t>
            </a:r>
            <a:r>
              <a:rPr lang="en-US" dirty="0"/>
              <a:t>[…]</a:t>
            </a:r>
            <a:r>
              <a:rPr lang="de-DE" dirty="0"/>
              <a:t> jeder Einzelfall schein</a:t>
            </a:r>
            <a:r>
              <a:rPr lang="cs-CZ" dirty="0"/>
              <a:t>t</a:t>
            </a:r>
            <a:r>
              <a:rPr lang="de-DE" dirty="0"/>
              <a:t> eine Ausnahme von der Regel zu sein; jeder in Frage kommende Text scheint sich dem Zugriff zu entziehen und in benachbarte oder sogar in ganz fremde Gattungen abzugleiten.</a:t>
            </a:r>
          </a:p>
          <a:p>
            <a:pPr marL="0" indent="0">
              <a:buNone/>
            </a:pPr>
            <a:endParaRPr lang="cs-CZ" dirty="0"/>
          </a:p>
        </p:txBody>
      </p:sp>
    </p:spTree>
    <p:extLst>
      <p:ext uri="{BB962C8B-B14F-4D97-AF65-F5344CB8AC3E}">
        <p14:creationId xmlns:p14="http://schemas.microsoft.com/office/powerpoint/2010/main" val="389217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0783B74-072B-C7B9-1DDF-32CA3A465167}"/>
              </a:ext>
            </a:extLst>
          </p:cNvPr>
          <p:cNvSpPr txBox="1"/>
          <p:nvPr/>
        </p:nvSpPr>
        <p:spPr>
          <a:xfrm>
            <a:off x="578840" y="411061"/>
            <a:ext cx="10846966" cy="4247317"/>
          </a:xfrm>
          <a:prstGeom prst="rect">
            <a:avLst/>
          </a:prstGeom>
          <a:noFill/>
        </p:spPr>
        <p:txBody>
          <a:bodyPr wrap="square">
            <a:spAutoFit/>
          </a:bodyPr>
          <a:lstStyle/>
          <a:p>
            <a:r>
              <a:rPr lang="de-DE" dirty="0"/>
              <a:t>62, und wieder  im Internat, in keinem nationalsozialistischen, in einem katholischen, und es hatte sich für mich zuerst nur in dem </a:t>
            </a:r>
            <a:r>
              <a:rPr lang="de-DE" b="1" dirty="0"/>
              <a:t>Austausch des Hitlerbildes gegen das Christuskreuz </a:t>
            </a:r>
            <a:r>
              <a:rPr lang="de-DE" dirty="0"/>
              <a:t>und in dem Austausch des Grünkranz gegen den Onkel Franz unterschieden, </a:t>
            </a:r>
            <a:r>
              <a:rPr lang="de-DE" b="1" dirty="0"/>
              <a:t>die Hausordnung war nicht viel anders, der Tag  im Internat hatte um sechs begonnen und um neun geendet,  nur war ich jetzt, weil ein Jahr älter, nicht mehr in dem größten  Schlafsaal mit den fünfunddreißig Betten untergebracht, sondern im zweitgrößten mit vierzehn oder fünfzehn Betten.</a:t>
            </a:r>
            <a:r>
              <a:rPr lang="de-DE" dirty="0"/>
              <a:t> Auf Schritt und Tritt war ich an und in vielen Einzelheiten jetzt auch  noch an die nationalsozialistische Ära erinnert, die mir aus eigenem Empfinden und aus den </a:t>
            </a:r>
            <a:r>
              <a:rPr lang="de-DE" dirty="0" err="1"/>
              <a:t>den</a:t>
            </a:r>
            <a:r>
              <a:rPr lang="de-DE" dirty="0"/>
              <a:t> Nationalsozialismus immer verdammenden und verachtenden Urteilen meines Großvaters immer </a:t>
            </a:r>
            <a:r>
              <a:rPr lang="de-DE" dirty="0" err="1"/>
              <a:t>verhaßt</a:t>
            </a:r>
            <a:r>
              <a:rPr lang="de-DE" dirty="0"/>
              <a:t> gewesen war, aber in der Geschwindigkeit des Wiederaufbaues des Internats und seiner Einrichtungen waren diese übriggebliebenen Zeichen der mir nichts als bösen Zeit übersehen worden. </a:t>
            </a:r>
          </a:p>
          <a:p>
            <a:r>
              <a:rPr lang="de-DE" dirty="0"/>
              <a:t>Alles in allem war aber die im Gegensatz zu den letzten Kriegsmonaten hier herrschende Ruhe das Auffallendste gewesen, und die Nächte waren wieder zum Schlafen und völlig ohne Angst gewesen. Aber in Träumen war ich noch jahrelang sehr </a:t>
            </a:r>
            <a:r>
              <a:rPr lang="de-DE"/>
              <a:t>oft von Alarmsirenen </a:t>
            </a:r>
            <a:r>
              <a:rPr lang="de-DE" dirty="0"/>
              <a:t>aufgeweckt und aufgeschreckt worden, von dem  Schreien der Frauen und Kinder in den Stollen, von dem Brummen und Dröhnen der Flugzeuge in der Luft, von ungeheuerlichen, die ganze Erde erschütternden Detonationen  und Explosionen. Und bis heute habe ich solche Träume. </a:t>
            </a:r>
            <a:endParaRPr lang="sk-SK" dirty="0"/>
          </a:p>
        </p:txBody>
      </p:sp>
    </p:spTree>
    <p:extLst>
      <p:ext uri="{BB962C8B-B14F-4D97-AF65-F5344CB8AC3E}">
        <p14:creationId xmlns:p14="http://schemas.microsoft.com/office/powerpoint/2010/main" val="216307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03B030-3356-ABDF-49AD-B50653EF260E}"/>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0" i="1" kern="1200" dirty="0" err="1">
                <a:solidFill>
                  <a:schemeClr val="tx1"/>
                </a:solidFill>
                <a:effectLst/>
                <a:latin typeface="+mj-lt"/>
                <a:ea typeface="+mj-ea"/>
                <a:cs typeface="+mj-cs"/>
              </a:rPr>
              <a:t>arnolt</a:t>
            </a:r>
            <a:r>
              <a:rPr lang="en-US" sz="4000" b="0" i="1" kern="1200" dirty="0">
                <a:solidFill>
                  <a:schemeClr val="tx1"/>
                </a:solidFill>
                <a:effectLst/>
                <a:latin typeface="+mj-lt"/>
                <a:ea typeface="+mj-ea"/>
                <a:cs typeface="+mj-cs"/>
              </a:rPr>
              <a:t> </a:t>
            </a:r>
            <a:r>
              <a:rPr lang="en-US" sz="4000" b="0" i="1" kern="1200" dirty="0" err="1">
                <a:solidFill>
                  <a:schemeClr val="tx1"/>
                </a:solidFill>
                <a:effectLst/>
                <a:latin typeface="+mj-lt"/>
                <a:ea typeface="+mj-ea"/>
                <a:cs typeface="+mj-cs"/>
              </a:rPr>
              <a:t>bronnen</a:t>
            </a:r>
            <a:r>
              <a:rPr lang="en-US" sz="4000" b="0" i="1" kern="1200" dirty="0">
                <a:solidFill>
                  <a:schemeClr val="tx1"/>
                </a:solidFill>
                <a:effectLst/>
                <a:latin typeface="+mj-lt"/>
                <a:ea typeface="+mj-ea"/>
                <a:cs typeface="+mj-cs"/>
              </a:rPr>
              <a:t> </a:t>
            </a:r>
            <a:r>
              <a:rPr lang="en-US" sz="4000" b="0" i="1" kern="1200" dirty="0" err="1">
                <a:solidFill>
                  <a:schemeClr val="tx1"/>
                </a:solidFill>
                <a:effectLst/>
                <a:latin typeface="+mj-lt"/>
                <a:ea typeface="+mj-ea"/>
                <a:cs typeface="+mj-cs"/>
              </a:rPr>
              <a:t>gibt</a:t>
            </a:r>
            <a:r>
              <a:rPr lang="en-US" sz="4000" b="0" i="1" kern="1200" dirty="0">
                <a:solidFill>
                  <a:schemeClr val="tx1"/>
                </a:solidFill>
                <a:effectLst/>
                <a:latin typeface="+mj-lt"/>
                <a:ea typeface="+mj-ea"/>
                <a:cs typeface="+mj-cs"/>
              </a:rPr>
              <a:t> </a:t>
            </a:r>
            <a:r>
              <a:rPr lang="en-US" sz="4000" b="0" i="1" kern="1200" dirty="0" err="1">
                <a:solidFill>
                  <a:schemeClr val="tx1"/>
                </a:solidFill>
                <a:effectLst/>
                <a:latin typeface="+mj-lt"/>
                <a:ea typeface="+mj-ea"/>
                <a:cs typeface="+mj-cs"/>
              </a:rPr>
              <a:t>zu</a:t>
            </a:r>
            <a:r>
              <a:rPr lang="en-US" sz="4000" b="0" i="1" kern="1200" dirty="0">
                <a:solidFill>
                  <a:schemeClr val="tx1"/>
                </a:solidFill>
                <a:effectLst/>
                <a:latin typeface="+mj-lt"/>
                <a:ea typeface="+mj-ea"/>
                <a:cs typeface="+mj-cs"/>
              </a:rPr>
              <a:t> </a:t>
            </a:r>
            <a:r>
              <a:rPr lang="en-US" sz="4000" b="0" i="1" kern="1200" dirty="0" err="1">
                <a:solidFill>
                  <a:schemeClr val="tx1"/>
                </a:solidFill>
                <a:effectLst/>
                <a:latin typeface="+mj-lt"/>
                <a:ea typeface="+mj-ea"/>
                <a:cs typeface="+mj-cs"/>
              </a:rPr>
              <a:t>protokoll</a:t>
            </a:r>
            <a:r>
              <a:rPr lang="en-US" sz="4000" b="0" i="1" kern="1200" dirty="0">
                <a:solidFill>
                  <a:schemeClr val="tx1"/>
                </a:solidFill>
                <a:effectLst/>
                <a:latin typeface="+mj-lt"/>
                <a:ea typeface="+mj-ea"/>
                <a:cs typeface="+mj-cs"/>
              </a:rPr>
              <a:t>.</a:t>
            </a:r>
            <a:r>
              <a:rPr lang="en-US" sz="4000" b="0" i="0" kern="1200" dirty="0">
                <a:solidFill>
                  <a:schemeClr val="tx1"/>
                </a:solidFill>
                <a:effectLst/>
                <a:latin typeface="+mj-lt"/>
                <a:ea typeface="+mj-ea"/>
                <a:cs typeface="+mj-cs"/>
              </a:rPr>
              <a:t> 1954.</a:t>
            </a:r>
            <a:endParaRPr lang="en-US" sz="4000" kern="1200" dirty="0">
              <a:solidFill>
                <a:schemeClr val="tx1"/>
              </a:solidFill>
              <a:latin typeface="+mj-lt"/>
              <a:ea typeface="+mj-ea"/>
              <a:cs typeface="+mj-cs"/>
            </a:endParaRPr>
          </a:p>
        </p:txBody>
      </p:sp>
      <p:sp>
        <p:nvSpPr>
          <p:cNvPr id="3" name="Zástupný objekt pre obsah 2">
            <a:extLst>
              <a:ext uri="{FF2B5EF4-FFF2-40B4-BE49-F238E27FC236}">
                <a16:creationId xmlns:a16="http://schemas.microsoft.com/office/drawing/2014/main" id="{65B9DF8C-823A-90D4-6603-A5BCCC6E5DD1}"/>
              </a:ext>
            </a:extLst>
          </p:cNvPr>
          <p:cNvSpPr>
            <a:spLocks noGrp="1"/>
          </p:cNvSpPr>
          <p:nvPr>
            <p:ph sz="half" idx="1"/>
          </p:nvPr>
        </p:nvSpPr>
        <p:spPr>
          <a:xfrm>
            <a:off x="1144923" y="2405894"/>
            <a:ext cx="5315189" cy="3535083"/>
          </a:xfrm>
        </p:spPr>
        <p:txBody>
          <a:bodyPr vert="horz" lIns="91440" tIns="45720" rIns="91440" bIns="45720" rtlCol="0" anchor="t">
            <a:normAutofit/>
          </a:bodyPr>
          <a:lstStyle/>
          <a:p>
            <a:pPr marL="0" indent="0">
              <a:buNone/>
            </a:pPr>
            <a:r>
              <a:rPr lang="en-US" sz="2000" dirty="0" err="1"/>
              <a:t>Unterstützung</a:t>
            </a:r>
            <a:r>
              <a:rPr lang="en-US" sz="2000" dirty="0"/>
              <a:t> der </a:t>
            </a:r>
            <a:r>
              <a:rPr lang="en-US" sz="2000" dirty="0" err="1"/>
              <a:t>Nationalsozialisten</a:t>
            </a:r>
            <a:r>
              <a:rPr lang="en-US" sz="2000" dirty="0"/>
              <a:t> vs. von den </a:t>
            </a:r>
            <a:r>
              <a:rPr lang="en-US" sz="2000" dirty="0" err="1"/>
              <a:t>Partisanen</a:t>
            </a:r>
            <a:r>
              <a:rPr lang="en-US" sz="2000" dirty="0"/>
              <a:t> </a:t>
            </a:r>
            <a:r>
              <a:rPr lang="en-US" sz="2000" dirty="0" err="1"/>
              <a:t>wegen</a:t>
            </a:r>
            <a:r>
              <a:rPr lang="en-US" sz="2000" dirty="0"/>
              <a:t> seiner </a:t>
            </a:r>
            <a:r>
              <a:rPr lang="en-US" sz="2000" dirty="0" err="1"/>
              <a:t>Englischkenntnisse</a:t>
            </a:r>
            <a:r>
              <a:rPr lang="en-US" sz="2000" dirty="0"/>
              <a:t> </a:t>
            </a:r>
            <a:r>
              <a:rPr lang="en-US" sz="2000" dirty="0" err="1"/>
              <a:t>Bürgermeister</a:t>
            </a:r>
            <a:r>
              <a:rPr lang="en-US" sz="2000" dirty="0"/>
              <a:t> von </a:t>
            </a:r>
            <a:r>
              <a:rPr lang="en-US" sz="2000" dirty="0" err="1"/>
              <a:t>Goisern</a:t>
            </a:r>
            <a:r>
              <a:rPr lang="en-US" sz="2000" dirty="0"/>
              <a:t> (</a:t>
            </a:r>
            <a:r>
              <a:rPr lang="en-US" sz="2000" dirty="0" err="1"/>
              <a:t>Salzkammergut</a:t>
            </a:r>
            <a:r>
              <a:rPr lang="en-US" sz="2000" dirty="0"/>
              <a:t>). </a:t>
            </a:r>
            <a:r>
              <a:rPr lang="en-US" sz="2000" dirty="0" err="1"/>
              <a:t>Häftlinge</a:t>
            </a:r>
            <a:r>
              <a:rPr lang="en-US" sz="2000" dirty="0"/>
              <a:t> des KZ </a:t>
            </a:r>
            <a:r>
              <a:rPr lang="en-US" sz="2000" dirty="0" err="1"/>
              <a:t>Ebensee</a:t>
            </a:r>
            <a:r>
              <a:rPr lang="en-US" sz="2000" dirty="0"/>
              <a:t> in </a:t>
            </a:r>
            <a:r>
              <a:rPr lang="en-US" sz="2000" dirty="0" err="1"/>
              <a:t>Goisern</a:t>
            </a:r>
            <a:r>
              <a:rPr lang="en-US" sz="2000" dirty="0"/>
              <a:t> </a:t>
            </a:r>
            <a:r>
              <a:rPr lang="en-US" sz="2000" dirty="0" err="1"/>
              <a:t>versorgt</a:t>
            </a:r>
            <a:r>
              <a:rPr lang="en-US" sz="2000" dirty="0"/>
              <a:t>. KPÖ-</a:t>
            </a:r>
            <a:r>
              <a:rPr lang="en-US" sz="2000" dirty="0" err="1"/>
              <a:t>Mitgliedschaft</a:t>
            </a:r>
            <a:r>
              <a:rPr lang="en-US" sz="2000" dirty="0"/>
              <a:t> , </a:t>
            </a:r>
            <a:r>
              <a:rPr lang="en-US" sz="2000" dirty="0" err="1"/>
              <a:t>frühere</a:t>
            </a:r>
            <a:r>
              <a:rPr lang="en-US" sz="2000" dirty="0"/>
              <a:t> </a:t>
            </a:r>
            <a:r>
              <a:rPr lang="en-US" sz="2000" dirty="0" err="1"/>
              <a:t>Nähe</a:t>
            </a:r>
            <a:r>
              <a:rPr lang="en-US" sz="2000" dirty="0"/>
              <a:t> </a:t>
            </a:r>
            <a:r>
              <a:rPr lang="en-US" sz="2000" dirty="0" err="1"/>
              <a:t>zu</a:t>
            </a:r>
            <a:r>
              <a:rPr lang="en-US" sz="2000" dirty="0"/>
              <a:t> Joseph Goebbels. 1955 </a:t>
            </a:r>
            <a:r>
              <a:rPr lang="en-US" sz="2000" dirty="0" err="1"/>
              <a:t>Umzug</a:t>
            </a:r>
            <a:r>
              <a:rPr lang="en-US" sz="2000" dirty="0"/>
              <a:t> </a:t>
            </a:r>
            <a:r>
              <a:rPr lang="en-US" sz="2000" dirty="0" err="1"/>
              <a:t>nach</a:t>
            </a:r>
            <a:r>
              <a:rPr lang="en-US" sz="2000" dirty="0"/>
              <a:t> Ost-Berlin.</a:t>
            </a:r>
          </a:p>
          <a:p>
            <a:pPr marL="0" indent="0">
              <a:buNone/>
            </a:pPr>
            <a:r>
              <a:rPr lang="en-US" sz="2000" dirty="0"/>
              <a:t>Bei </a:t>
            </a:r>
            <a:r>
              <a:rPr lang="en-US" sz="2000" dirty="0" err="1"/>
              <a:t>Rowohlt</a:t>
            </a:r>
            <a:r>
              <a:rPr lang="en-US" sz="2000" dirty="0"/>
              <a:t>: </a:t>
            </a:r>
            <a:r>
              <a:rPr lang="de-DE" sz="2000" dirty="0"/>
              <a:t>Trotz Selbstbezichtigung darin keine Anerkennung in der DDR, seine </a:t>
            </a:r>
            <a:r>
              <a:rPr lang="de-DE" sz="2000" dirty="0" err="1"/>
              <a:t>Stückein</a:t>
            </a:r>
            <a:r>
              <a:rPr lang="de-DE" sz="2000" dirty="0"/>
              <a:t> der DDR nicht gespielt.</a:t>
            </a:r>
            <a:endParaRPr lang="en-US" sz="2000" dirty="0"/>
          </a:p>
          <a:p>
            <a:pPr marL="0" indent="0">
              <a:buNone/>
            </a:pPr>
            <a:endParaRPr lang="en-US" sz="20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Zástupný objekt pre obsah 5" descr="Obrázok, na ktorom je text, pózovanie">
            <a:extLst>
              <a:ext uri="{FF2B5EF4-FFF2-40B4-BE49-F238E27FC236}">
                <a16:creationId xmlns:a16="http://schemas.microsoft.com/office/drawing/2014/main" id="{2B8E417A-5672-7AE4-A149-21CF9900AB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76316" y="909081"/>
            <a:ext cx="3169831" cy="5071731"/>
          </a:xfrm>
          <a:prstGeom prst="rect">
            <a:avLst/>
          </a:prstGeom>
        </p:spPr>
      </p:pic>
    </p:spTree>
    <p:extLst>
      <p:ext uri="{BB962C8B-B14F-4D97-AF65-F5344CB8AC3E}">
        <p14:creationId xmlns:p14="http://schemas.microsoft.com/office/powerpoint/2010/main" val="1676232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F2F2393-C3C0-916D-2A36-C46BE135EC67}"/>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2800" kern="1200" dirty="0">
                <a:solidFill>
                  <a:schemeClr val="tx1"/>
                </a:solidFill>
                <a:latin typeface="+mj-lt"/>
                <a:ea typeface="+mj-ea"/>
                <a:cs typeface="+mj-cs"/>
              </a:rPr>
              <a:t>Franz </a:t>
            </a:r>
            <a:r>
              <a:rPr lang="en-US" sz="2800" kern="1200" dirty="0" err="1">
                <a:solidFill>
                  <a:schemeClr val="tx1"/>
                </a:solidFill>
                <a:latin typeface="+mj-lt"/>
                <a:ea typeface="+mj-ea"/>
                <a:cs typeface="+mj-cs"/>
              </a:rPr>
              <a:t>Fühmann</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Vor</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Feuerschlünden</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Erfahrungen</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mit</a:t>
            </a:r>
            <a:r>
              <a:rPr lang="en-US" sz="2800" kern="1200" dirty="0">
                <a:solidFill>
                  <a:schemeClr val="tx1"/>
                </a:solidFill>
                <a:latin typeface="+mj-lt"/>
                <a:ea typeface="+mj-ea"/>
                <a:cs typeface="+mj-cs"/>
              </a:rPr>
              <a:t> der </a:t>
            </a:r>
            <a:r>
              <a:rPr lang="en-US" sz="2800" kern="1200" dirty="0" err="1">
                <a:solidFill>
                  <a:schemeClr val="tx1"/>
                </a:solidFill>
                <a:latin typeface="+mj-lt"/>
                <a:ea typeface="+mj-ea"/>
                <a:cs typeface="+mj-cs"/>
              </a:rPr>
              <a:t>Dichtung</a:t>
            </a:r>
            <a:r>
              <a:rPr lang="en-US" sz="2800" kern="1200" dirty="0">
                <a:solidFill>
                  <a:schemeClr val="tx1"/>
                </a:solidFill>
                <a:latin typeface="+mj-lt"/>
                <a:ea typeface="+mj-ea"/>
                <a:cs typeface="+mj-cs"/>
              </a:rPr>
              <a:t> Georg </a:t>
            </a:r>
            <a:r>
              <a:rPr lang="en-US" sz="2800" kern="1200" dirty="0" err="1">
                <a:solidFill>
                  <a:schemeClr val="tx1"/>
                </a:solidFill>
                <a:latin typeface="+mj-lt"/>
                <a:ea typeface="+mj-ea"/>
                <a:cs typeface="+mj-cs"/>
              </a:rPr>
              <a:t>Trakls</a:t>
            </a:r>
            <a:r>
              <a:rPr lang="en-US" sz="2800" kern="1200" dirty="0">
                <a:solidFill>
                  <a:schemeClr val="tx1"/>
                </a:solidFill>
                <a:latin typeface="+mj-lt"/>
                <a:ea typeface="+mj-ea"/>
                <a:cs typeface="+mj-cs"/>
              </a:rPr>
              <a:t> (1982). (Der </a:t>
            </a:r>
            <a:r>
              <a:rPr lang="en-US" sz="2800" kern="1200" dirty="0" err="1">
                <a:solidFill>
                  <a:schemeClr val="tx1"/>
                </a:solidFill>
                <a:latin typeface="+mj-lt"/>
                <a:ea typeface="+mj-ea"/>
                <a:cs typeface="+mj-cs"/>
              </a:rPr>
              <a:t>Sturz</a:t>
            </a:r>
            <a:r>
              <a:rPr lang="en-US" sz="2800" kern="1200" dirty="0">
                <a:solidFill>
                  <a:schemeClr val="tx1"/>
                </a:solidFill>
                <a:latin typeface="+mj-lt"/>
                <a:ea typeface="+mj-ea"/>
                <a:cs typeface="+mj-cs"/>
              </a:rPr>
              <a:t> des Engels).</a:t>
            </a:r>
          </a:p>
        </p:txBody>
      </p:sp>
      <p:sp>
        <p:nvSpPr>
          <p:cNvPr id="3" name="Zástupný objekt pre obsah 2">
            <a:extLst>
              <a:ext uri="{FF2B5EF4-FFF2-40B4-BE49-F238E27FC236}">
                <a16:creationId xmlns:a16="http://schemas.microsoft.com/office/drawing/2014/main" id="{57810DC9-7DB4-B726-0E18-6C8F475C82A2}"/>
              </a:ext>
            </a:extLst>
          </p:cNvPr>
          <p:cNvSpPr>
            <a:spLocks noGrp="1"/>
          </p:cNvSpPr>
          <p:nvPr>
            <p:ph sz="half" idx="1"/>
          </p:nvPr>
        </p:nvSpPr>
        <p:spPr>
          <a:xfrm>
            <a:off x="1144923" y="2405894"/>
            <a:ext cx="5315189" cy="3535083"/>
          </a:xfrm>
        </p:spPr>
        <p:txBody>
          <a:bodyPr vert="horz" lIns="91440" tIns="45720" rIns="91440" bIns="45720" rtlCol="0" anchor="t">
            <a:normAutofit/>
          </a:bodyPr>
          <a:lstStyle/>
          <a:p>
            <a:pPr marL="0" indent="0">
              <a:buNone/>
            </a:pPr>
            <a:r>
              <a:rPr lang="de-DE" sz="1400" b="0" i="0" dirty="0">
                <a:solidFill>
                  <a:srgbClr val="777777"/>
                </a:solidFill>
                <a:effectLst/>
                <a:latin typeface="Arial" panose="020B0604020202020204" pitchFamily="34" charset="0"/>
              </a:rPr>
              <a:t>Vaters Erinnerungen an den Heeresapotheker Trakl im ersten Weltkrieg: 17, von seiner Spinnerei, seinem Sparren </a:t>
            </a:r>
            <a:r>
              <a:rPr lang="en-GB" sz="1400" b="0" i="0" dirty="0">
                <a:solidFill>
                  <a:srgbClr val="777777"/>
                </a:solidFill>
                <a:effectLst/>
                <a:latin typeface="Arial" panose="020B0604020202020204" pitchFamily="34" charset="0"/>
              </a:rPr>
              <a:t>[Spleen]</a:t>
            </a:r>
            <a:r>
              <a:rPr lang="de-DE" sz="1400" b="0" i="0" dirty="0">
                <a:solidFill>
                  <a:srgbClr val="777777"/>
                </a:solidFill>
                <a:effectLst/>
                <a:latin typeface="Arial" panose="020B0604020202020204" pitchFamily="34" charset="0"/>
              </a:rPr>
              <a:t>, denn verrückt sei dieser Bursche ohne Zweifel gewesen, wofür ihm natürlich ein gehöriges Ma</a:t>
            </a:r>
            <a:r>
              <a:rPr lang="de-DE" sz="1400" dirty="0">
                <a:solidFill>
                  <a:srgbClr val="777777"/>
                </a:solidFill>
                <a:latin typeface="Arial" panose="020B0604020202020204" pitchFamily="34" charset="0"/>
              </a:rPr>
              <a:t>ß an Fopperei zuteil geworden …</a:t>
            </a:r>
            <a:endParaRPr lang="de-DE" sz="1400" b="0" i="0" dirty="0">
              <a:solidFill>
                <a:srgbClr val="777777"/>
              </a:solidFill>
              <a:effectLst/>
              <a:latin typeface="Arial" panose="020B0604020202020204" pitchFamily="34" charset="0"/>
            </a:endParaRPr>
          </a:p>
          <a:p>
            <a:pPr marL="0" indent="0">
              <a:buNone/>
            </a:pPr>
            <a:r>
              <a:rPr lang="de-DE" sz="1400" b="0" i="0" dirty="0">
                <a:solidFill>
                  <a:srgbClr val="777777"/>
                </a:solidFill>
                <a:effectLst/>
                <a:latin typeface="Arial" panose="020B0604020202020204" pitchFamily="34" charset="0"/>
              </a:rPr>
              <a:t>Wir </a:t>
            </a:r>
            <a:r>
              <a:rPr lang="de-DE" sz="1400" b="0" i="0" dirty="0" err="1">
                <a:solidFill>
                  <a:srgbClr val="777777"/>
                </a:solidFill>
                <a:effectLst/>
                <a:latin typeface="Arial" panose="020B0604020202020204" pitchFamily="34" charset="0"/>
              </a:rPr>
              <a:t>trnken</a:t>
            </a:r>
            <a:r>
              <a:rPr lang="de-DE" sz="1400" b="0" i="0" dirty="0">
                <a:solidFill>
                  <a:srgbClr val="777777"/>
                </a:solidFill>
                <a:effectLst/>
                <a:latin typeface="Arial" panose="020B0604020202020204" pitchFamily="34" charset="0"/>
              </a:rPr>
              <a:t> und die Nacht sah uns zu</a:t>
            </a:r>
          </a:p>
          <a:p>
            <a:pPr marL="0" indent="0">
              <a:buNone/>
            </a:pPr>
            <a:r>
              <a:rPr lang="de-DE" sz="1400" dirty="0">
                <a:solidFill>
                  <a:srgbClr val="777777"/>
                </a:solidFill>
                <a:latin typeface="Arial" panose="020B0604020202020204" pitchFamily="34" charset="0"/>
              </a:rPr>
              <a:t>19, das Gedicht, da mich in jener Weise erschüttert hatte, von der man ahnt, dass die risse erst später aufbrechen, den </a:t>
            </a:r>
            <a:r>
              <a:rPr lang="de-DE" sz="1400" i="1" dirty="0">
                <a:solidFill>
                  <a:srgbClr val="777777"/>
                </a:solidFill>
                <a:latin typeface="Arial" panose="020B0604020202020204" pitchFamily="34" charset="0"/>
              </a:rPr>
              <a:t>Untergang, </a:t>
            </a:r>
            <a:r>
              <a:rPr lang="de-DE" sz="1400" dirty="0">
                <a:solidFill>
                  <a:srgbClr val="777777"/>
                </a:solidFill>
                <a:latin typeface="Arial" panose="020B0604020202020204" pitchFamily="34" charset="0"/>
              </a:rPr>
              <a:t>seine dritte Strophe, die </a:t>
            </a:r>
            <a:r>
              <a:rPr lang="de-DE" sz="1400" dirty="0" err="1">
                <a:solidFill>
                  <a:srgbClr val="777777"/>
                </a:solidFill>
                <a:latin typeface="Arial" panose="020B0604020202020204" pitchFamily="34" charset="0"/>
              </a:rPr>
              <a:t>lezte</a:t>
            </a:r>
            <a:r>
              <a:rPr lang="de-DE" sz="1400" dirty="0">
                <a:solidFill>
                  <a:srgbClr val="777777"/>
                </a:solidFill>
                <a:latin typeface="Arial" panose="020B0604020202020204" pitchFamily="34" charset="0"/>
              </a:rPr>
              <a:t>, die nie wieder </a:t>
            </a:r>
            <a:r>
              <a:rPr lang="de-DE" sz="1400" dirty="0" err="1">
                <a:solidFill>
                  <a:srgbClr val="777777"/>
                </a:solidFill>
                <a:latin typeface="Arial" panose="020B0604020202020204" pitchFamily="34" charset="0"/>
              </a:rPr>
              <a:t>befgessene</a:t>
            </a:r>
            <a:r>
              <a:rPr lang="de-DE" sz="1400" dirty="0">
                <a:solidFill>
                  <a:srgbClr val="777777"/>
                </a:solidFill>
                <a:latin typeface="Arial" panose="020B0604020202020204" pitchFamily="34" charset="0"/>
              </a:rPr>
              <a:t>: </a:t>
            </a:r>
            <a:endParaRPr lang="de-DE" sz="1400" b="0" i="0" dirty="0">
              <a:solidFill>
                <a:srgbClr val="777777"/>
              </a:solidFill>
              <a:effectLst/>
              <a:latin typeface="Arial" panose="020B0604020202020204" pitchFamily="34" charset="0"/>
            </a:endParaRPr>
          </a:p>
          <a:p>
            <a:pPr marL="0" indent="0">
              <a:buNone/>
            </a:pPr>
            <a:r>
              <a:rPr lang="sk-SK" sz="1400" b="0" i="0" dirty="0" err="1">
                <a:solidFill>
                  <a:srgbClr val="777777"/>
                </a:solidFill>
                <a:effectLst/>
                <a:latin typeface="Arial" panose="020B0604020202020204" pitchFamily="34" charset="0"/>
              </a:rPr>
              <a:t>Trunksucht</a:t>
            </a:r>
            <a:r>
              <a:rPr lang="de-DE" sz="1400" dirty="0">
                <a:solidFill>
                  <a:srgbClr val="777777"/>
                </a:solidFill>
                <a:latin typeface="Arial" panose="020B0604020202020204" pitchFamily="34" charset="0"/>
              </a:rPr>
              <a:t>:</a:t>
            </a:r>
          </a:p>
          <a:p>
            <a:pPr marL="0" indent="0">
              <a:buNone/>
            </a:pPr>
            <a:r>
              <a:rPr lang="de-DE" sz="1400" b="0" i="0" dirty="0">
                <a:solidFill>
                  <a:srgbClr val="777777"/>
                </a:solidFill>
                <a:effectLst/>
                <a:latin typeface="Arial" panose="020B0604020202020204" pitchFamily="34" charset="0"/>
              </a:rPr>
              <a:t>„Sein Leben nicht leben zu können und doch leben zu müssen, ist das nicht maßlos und heillos genug, und sollte solche Erkenntnis allein sich nicht als Begreifen unsühnbarer Schuld darstellen?“</a:t>
            </a:r>
            <a:endParaRPr lang="en-US" sz="20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Zástupný objekt pre obsah 5" descr="Obrázok, na ktorom je text&#10;&#10;Automaticky generovaný popis">
            <a:extLst>
              <a:ext uri="{FF2B5EF4-FFF2-40B4-BE49-F238E27FC236}">
                <a16:creationId xmlns:a16="http://schemas.microsoft.com/office/drawing/2014/main" id="{3E3BAEEF-7211-1761-B365-24CC8214F36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4966" y="909081"/>
            <a:ext cx="3012531" cy="5071731"/>
          </a:xfrm>
          <a:prstGeom prst="rect">
            <a:avLst/>
          </a:prstGeom>
        </p:spPr>
      </p:pic>
    </p:spTree>
    <p:extLst>
      <p:ext uri="{BB962C8B-B14F-4D97-AF65-F5344CB8AC3E}">
        <p14:creationId xmlns:p14="http://schemas.microsoft.com/office/powerpoint/2010/main" val="570378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509BD1B8-003A-395E-898F-DD787EBFECFD}"/>
              </a:ext>
            </a:extLst>
          </p:cNvPr>
          <p:cNvSpPr txBox="1"/>
          <p:nvPr/>
        </p:nvSpPr>
        <p:spPr>
          <a:xfrm>
            <a:off x="3048828" y="1582341"/>
            <a:ext cx="6097656" cy="3693319"/>
          </a:xfrm>
          <a:prstGeom prst="rect">
            <a:avLst/>
          </a:prstGeom>
          <a:noFill/>
        </p:spPr>
        <p:txBody>
          <a:bodyPr wrap="square">
            <a:spAutoFit/>
          </a:bodyPr>
          <a:lstStyle/>
          <a:p>
            <a:pPr algn="ctr"/>
            <a:r>
              <a:rPr lang="de-DE" dirty="0"/>
              <a:t>Über unsere Gräber</a:t>
            </a:r>
          </a:p>
          <a:p>
            <a:pPr algn="ctr"/>
            <a:endParaRPr lang="de-DE" dirty="0"/>
          </a:p>
          <a:p>
            <a:pPr algn="ctr"/>
            <a:r>
              <a:rPr lang="de-DE" dirty="0"/>
              <a:t>Beugt sich die zerbrochene Stirne der Nacht.</a:t>
            </a:r>
          </a:p>
          <a:p>
            <a:pPr algn="ctr"/>
            <a:endParaRPr lang="de-DE" dirty="0"/>
          </a:p>
          <a:p>
            <a:pPr algn="ctr"/>
            <a:r>
              <a:rPr lang="de-DE" dirty="0"/>
              <a:t>Unter Eichen schaukeln wir auf einem silbernen Kahn.</a:t>
            </a:r>
          </a:p>
          <a:p>
            <a:pPr algn="ctr"/>
            <a:endParaRPr lang="de-DE" dirty="0"/>
          </a:p>
          <a:p>
            <a:pPr algn="ctr"/>
            <a:r>
              <a:rPr lang="de-DE" dirty="0"/>
              <a:t> </a:t>
            </a:r>
          </a:p>
          <a:p>
            <a:pPr algn="ctr"/>
            <a:endParaRPr lang="de-DE" dirty="0"/>
          </a:p>
          <a:p>
            <a:pPr algn="ctr"/>
            <a:r>
              <a:rPr lang="de-DE" dirty="0"/>
              <a:t>Immer klingen die weißen Mauern der Stadt.</a:t>
            </a:r>
          </a:p>
          <a:p>
            <a:pPr algn="ctr"/>
            <a:endParaRPr lang="de-DE" dirty="0"/>
          </a:p>
          <a:p>
            <a:pPr algn="ctr"/>
            <a:r>
              <a:rPr lang="de-DE" dirty="0"/>
              <a:t>Unter Dornenbogen</a:t>
            </a:r>
          </a:p>
          <a:p>
            <a:pPr algn="ctr"/>
            <a:endParaRPr lang="de-DE" dirty="0"/>
          </a:p>
          <a:p>
            <a:pPr algn="ctr"/>
            <a:r>
              <a:rPr lang="de-DE" dirty="0"/>
              <a:t>O mein Bruder klimmen wir blinde Zeiger gen Mitternacht.</a:t>
            </a:r>
            <a:endParaRPr lang="sk-SK" dirty="0"/>
          </a:p>
        </p:txBody>
      </p:sp>
    </p:spTree>
    <p:extLst>
      <p:ext uri="{BB962C8B-B14F-4D97-AF65-F5344CB8AC3E}">
        <p14:creationId xmlns:p14="http://schemas.microsoft.com/office/powerpoint/2010/main" val="167070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83E7FC-6E2A-4B5F-8423-22C24DD9077A}"/>
              </a:ext>
            </a:extLst>
          </p:cNvPr>
          <p:cNvSpPr>
            <a:spLocks noGrp="1"/>
          </p:cNvSpPr>
          <p:nvPr>
            <p:ph type="title"/>
          </p:nvPr>
        </p:nvSpPr>
        <p:spPr/>
        <p:txBody>
          <a:bodyPr/>
          <a:lstStyle/>
          <a:p>
            <a:r>
              <a:rPr lang="de-DE" dirty="0"/>
              <a:t>Paul de Man</a:t>
            </a:r>
            <a:endParaRPr lang="cs-CZ" dirty="0"/>
          </a:p>
        </p:txBody>
      </p:sp>
      <p:sp>
        <p:nvSpPr>
          <p:cNvPr id="3" name="Zástupný obsah 2">
            <a:extLst>
              <a:ext uri="{FF2B5EF4-FFF2-40B4-BE49-F238E27FC236}">
                <a16:creationId xmlns:a16="http://schemas.microsoft.com/office/drawing/2014/main" id="{67DC11E3-0086-43B3-8A13-6404EEBEB551}"/>
              </a:ext>
            </a:extLst>
          </p:cNvPr>
          <p:cNvSpPr>
            <a:spLocks noGrp="1"/>
          </p:cNvSpPr>
          <p:nvPr>
            <p:ph idx="1"/>
          </p:nvPr>
        </p:nvSpPr>
        <p:spPr/>
        <p:txBody>
          <a:bodyPr/>
          <a:lstStyle/>
          <a:p>
            <a:r>
              <a:rPr lang="de-DE" dirty="0"/>
              <a:t>Aber sind wir uns wirklich so sicher, dass die Autobiographie von der Referenz auf dieselbe Weise abhängt wie ein Fotograf von seinem Objekt </a:t>
            </a:r>
            <a:r>
              <a:rPr lang="en-US" dirty="0"/>
              <a:t>[…] ? </a:t>
            </a:r>
            <a:r>
              <a:rPr lang="en-US" dirty="0" err="1"/>
              <a:t>Wir</a:t>
            </a:r>
            <a:r>
              <a:rPr lang="en-US" dirty="0"/>
              <a:t> </a:t>
            </a:r>
            <a:r>
              <a:rPr lang="en-US" dirty="0" err="1"/>
              <a:t>nehm</a:t>
            </a:r>
            <a:r>
              <a:rPr lang="cs-CZ" dirty="0"/>
              <a:t>e</a:t>
            </a:r>
            <a:r>
              <a:rPr lang="en-US" dirty="0"/>
              <a:t>n an, das Leben </a:t>
            </a:r>
            <a:r>
              <a:rPr lang="en-US" dirty="0" err="1"/>
              <a:t>würde</a:t>
            </a:r>
            <a:r>
              <a:rPr lang="en-US" dirty="0"/>
              <a:t> die </a:t>
            </a:r>
            <a:r>
              <a:rPr lang="en-US" dirty="0" err="1"/>
              <a:t>Autobiographie</a:t>
            </a:r>
            <a:r>
              <a:rPr lang="en-US" dirty="0"/>
              <a:t> </a:t>
            </a:r>
            <a:r>
              <a:rPr lang="en-US" i="1" dirty="0" err="1"/>
              <a:t>hervorbringen</a:t>
            </a:r>
            <a:r>
              <a:rPr lang="en-US" dirty="0"/>
              <a:t> </a:t>
            </a:r>
            <a:r>
              <a:rPr lang="en-US" dirty="0" err="1"/>
              <a:t>wie</a:t>
            </a:r>
            <a:r>
              <a:rPr lang="en-US" dirty="0"/>
              <a:t> </a:t>
            </a:r>
            <a:r>
              <a:rPr lang="en-US" dirty="0" err="1"/>
              <a:t>eine</a:t>
            </a:r>
            <a:r>
              <a:rPr lang="en-US" dirty="0"/>
              <a:t> Hand</a:t>
            </a:r>
            <a:r>
              <a:rPr lang="cs-CZ" dirty="0"/>
              <a:t>l</a:t>
            </a:r>
            <a:r>
              <a:rPr lang="en-US" dirty="0" err="1"/>
              <a:t>ung</a:t>
            </a:r>
            <a:r>
              <a:rPr lang="en-US" dirty="0"/>
              <a:t> </a:t>
            </a:r>
            <a:r>
              <a:rPr lang="en-US" dirty="0" err="1"/>
              <a:t>ihre</a:t>
            </a:r>
            <a:r>
              <a:rPr lang="en-US" dirty="0"/>
              <a:t> </a:t>
            </a:r>
            <a:r>
              <a:rPr lang="en-US" dirty="0" err="1"/>
              <a:t>Folgen</a:t>
            </a:r>
            <a:r>
              <a:rPr lang="en-US" dirty="0"/>
              <a:t>, </a:t>
            </a:r>
            <a:r>
              <a:rPr lang="en-US" dirty="0" err="1"/>
              <a:t>aber</a:t>
            </a:r>
            <a:r>
              <a:rPr lang="en-US" dirty="0"/>
              <a:t> </a:t>
            </a:r>
            <a:r>
              <a:rPr lang="en-US" dirty="0" err="1"/>
              <a:t>können</a:t>
            </a:r>
            <a:r>
              <a:rPr lang="en-US" dirty="0"/>
              <a:t> </a:t>
            </a:r>
            <a:r>
              <a:rPr lang="en-US" dirty="0" err="1"/>
              <a:t>wir</a:t>
            </a:r>
            <a:r>
              <a:rPr lang="en-US" dirty="0"/>
              <a:t> </a:t>
            </a:r>
            <a:r>
              <a:rPr lang="en-US" dirty="0" err="1"/>
              <a:t>nicht</a:t>
            </a:r>
            <a:r>
              <a:rPr lang="en-US" dirty="0"/>
              <a:t> </a:t>
            </a:r>
            <a:r>
              <a:rPr lang="en-US" dirty="0" err="1"/>
              <a:t>mit</a:t>
            </a:r>
            <a:r>
              <a:rPr lang="en-US" dirty="0"/>
              <a:t> </a:t>
            </a:r>
            <a:r>
              <a:rPr lang="en-US" dirty="0" err="1"/>
              <a:t>gleich</a:t>
            </a:r>
            <a:r>
              <a:rPr lang="cs-CZ" dirty="0"/>
              <a:t>e</a:t>
            </a:r>
            <a:r>
              <a:rPr lang="en-US" dirty="0"/>
              <a:t>r </a:t>
            </a:r>
            <a:r>
              <a:rPr lang="en-US" dirty="0" err="1"/>
              <a:t>Berechtigung</a:t>
            </a:r>
            <a:r>
              <a:rPr lang="en-US" dirty="0"/>
              <a:t> </a:t>
            </a:r>
            <a:r>
              <a:rPr lang="en-US" dirty="0" err="1"/>
              <a:t>davon</a:t>
            </a:r>
            <a:r>
              <a:rPr lang="en-US" dirty="0"/>
              <a:t> </a:t>
            </a:r>
            <a:r>
              <a:rPr lang="en-US" dirty="0" err="1"/>
              <a:t>ausgehen</a:t>
            </a:r>
            <a:r>
              <a:rPr lang="en-US" dirty="0"/>
              <a:t>, das </a:t>
            </a:r>
            <a:r>
              <a:rPr lang="en-US" dirty="0" err="1"/>
              <a:t>autobiographische</a:t>
            </a:r>
            <a:r>
              <a:rPr lang="en-US" dirty="0"/>
              <a:t> </a:t>
            </a:r>
            <a:r>
              <a:rPr lang="en-US" dirty="0" err="1"/>
              <a:t>Vorhaben</a:t>
            </a:r>
            <a:r>
              <a:rPr lang="en-US" dirty="0"/>
              <a:t> </a:t>
            </a:r>
            <a:r>
              <a:rPr lang="en-US" dirty="0" err="1"/>
              <a:t>würde</a:t>
            </a:r>
            <a:r>
              <a:rPr lang="en-US" dirty="0"/>
              <a:t> </a:t>
            </a:r>
            <a:r>
              <a:rPr lang="en-US" dirty="0" err="1"/>
              <a:t>seinerseits</a:t>
            </a:r>
            <a:r>
              <a:rPr lang="en-US" dirty="0"/>
              <a:t> das Leben </a:t>
            </a:r>
            <a:r>
              <a:rPr lang="en-US" dirty="0" err="1"/>
              <a:t>hervorbringen</a:t>
            </a:r>
            <a:r>
              <a:rPr lang="en-US" dirty="0"/>
              <a:t> und </a:t>
            </a:r>
            <a:r>
              <a:rPr lang="en-US" dirty="0" err="1"/>
              <a:t>bestimmen</a:t>
            </a:r>
            <a:r>
              <a:rPr lang="en-US" dirty="0"/>
              <a:t>? [Marcel </a:t>
            </a:r>
            <a:r>
              <a:rPr lang="en-US" dirty="0" err="1"/>
              <a:t>Prous</a:t>
            </a:r>
            <a:r>
              <a:rPr lang="cs-CZ" dirty="0"/>
              <a:t>t</a:t>
            </a:r>
            <a:r>
              <a:rPr lang="en-US" dirty="0"/>
              <a:t>: </a:t>
            </a:r>
            <a:r>
              <a:rPr lang="en-US" i="1" dirty="0" err="1"/>
              <a:t>Suche</a:t>
            </a:r>
            <a:r>
              <a:rPr lang="en-US" i="1" dirty="0"/>
              <a:t> </a:t>
            </a:r>
            <a:r>
              <a:rPr lang="en-US" i="1" dirty="0" err="1"/>
              <a:t>nach</a:t>
            </a:r>
            <a:r>
              <a:rPr lang="en-US" i="1" dirty="0"/>
              <a:t> der </a:t>
            </a:r>
            <a:r>
              <a:rPr lang="en-US" i="1" dirty="0" err="1"/>
              <a:t>verlorenen</a:t>
            </a:r>
            <a:r>
              <a:rPr lang="en-US" i="1" dirty="0"/>
              <a:t> Zeit</a:t>
            </a:r>
            <a:r>
              <a:rPr lang="en-US" dirty="0"/>
              <a:t>]</a:t>
            </a:r>
            <a:endParaRPr lang="cs-CZ" dirty="0"/>
          </a:p>
        </p:txBody>
      </p:sp>
    </p:spTree>
    <p:extLst>
      <p:ext uri="{BB962C8B-B14F-4D97-AF65-F5344CB8AC3E}">
        <p14:creationId xmlns:p14="http://schemas.microsoft.com/office/powerpoint/2010/main" val="79831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A1D5E-0791-4293-99F8-B2FD015EA834}"/>
              </a:ext>
            </a:extLst>
          </p:cNvPr>
          <p:cNvSpPr>
            <a:spLocks noGrp="1"/>
          </p:cNvSpPr>
          <p:nvPr>
            <p:ph type="title"/>
          </p:nvPr>
        </p:nvSpPr>
        <p:spPr/>
        <p:txBody>
          <a:bodyPr/>
          <a:lstStyle/>
          <a:p>
            <a:r>
              <a:rPr lang="de-DE" dirty="0"/>
              <a:t>Paul de Man</a:t>
            </a:r>
            <a:endParaRPr lang="cs-CZ" dirty="0"/>
          </a:p>
        </p:txBody>
      </p:sp>
      <p:sp>
        <p:nvSpPr>
          <p:cNvPr id="3" name="Zástupný obsah 2">
            <a:extLst>
              <a:ext uri="{FF2B5EF4-FFF2-40B4-BE49-F238E27FC236}">
                <a16:creationId xmlns:a16="http://schemas.microsoft.com/office/drawing/2014/main" id="{323263B2-9BC3-47FA-93F5-210F19A8E7DF}"/>
              </a:ext>
            </a:extLst>
          </p:cNvPr>
          <p:cNvSpPr>
            <a:spLocks noGrp="1"/>
          </p:cNvSpPr>
          <p:nvPr>
            <p:ph idx="1"/>
          </p:nvPr>
        </p:nvSpPr>
        <p:spPr/>
        <p:txBody>
          <a:bodyPr/>
          <a:lstStyle/>
          <a:p>
            <a:r>
              <a:rPr lang="de-DE" dirty="0"/>
              <a:t>134, eine Lese- und </a:t>
            </a:r>
            <a:r>
              <a:rPr lang="de-DE" dirty="0" err="1"/>
              <a:t>Verstehensfigur</a:t>
            </a:r>
            <a:r>
              <a:rPr lang="de-DE" dirty="0"/>
              <a:t>, die in gewissem Maße in allen Texten auftritt. </a:t>
            </a:r>
            <a:r>
              <a:rPr lang="en-US" dirty="0"/>
              <a:t>[…] Das </a:t>
            </a:r>
            <a:r>
              <a:rPr lang="en-US" dirty="0" err="1"/>
              <a:t>jedem</a:t>
            </a:r>
            <a:r>
              <a:rPr lang="en-US" dirty="0"/>
              <a:t> </a:t>
            </a:r>
            <a:r>
              <a:rPr lang="en-US" dirty="0" err="1"/>
              <a:t>Verstehensprozess</a:t>
            </a:r>
            <a:r>
              <a:rPr lang="en-US" dirty="0"/>
              <a:t> </a:t>
            </a:r>
            <a:r>
              <a:rPr lang="en-US" dirty="0" err="1"/>
              <a:t>eignende</a:t>
            </a:r>
            <a:r>
              <a:rPr lang="en-US" dirty="0"/>
              <a:t> Moment der </a:t>
            </a:r>
            <a:r>
              <a:rPr lang="en-US" dirty="0" err="1"/>
              <a:t>wechselseitigen</a:t>
            </a:r>
            <a:r>
              <a:rPr lang="en-US" dirty="0"/>
              <a:t> </a:t>
            </a:r>
            <a:r>
              <a:rPr lang="en-US" dirty="0" err="1"/>
              <a:t>Spiegelung</a:t>
            </a:r>
            <a:r>
              <a:rPr lang="en-US" dirty="0"/>
              <a:t> </a:t>
            </a:r>
            <a:r>
              <a:rPr lang="en-US" dirty="0" err="1"/>
              <a:t>offenbart</a:t>
            </a:r>
            <a:r>
              <a:rPr lang="en-US" dirty="0"/>
              <a:t> die </a:t>
            </a:r>
            <a:r>
              <a:rPr lang="en-US" dirty="0" err="1"/>
              <a:t>jeder</a:t>
            </a:r>
            <a:r>
              <a:rPr lang="en-US" dirty="0"/>
              <a:t> </a:t>
            </a:r>
            <a:r>
              <a:rPr lang="en-US" dirty="0" err="1"/>
              <a:t>Erkenntnis</a:t>
            </a:r>
            <a:r>
              <a:rPr lang="en-US" dirty="0"/>
              <a:t>, </a:t>
            </a:r>
            <a:r>
              <a:rPr lang="en-US" dirty="0" err="1"/>
              <a:t>auch</a:t>
            </a:r>
            <a:r>
              <a:rPr lang="en-US" dirty="0"/>
              <a:t> der </a:t>
            </a:r>
            <a:r>
              <a:rPr lang="en-US" dirty="0" err="1"/>
              <a:t>Selbsterkenntnis</a:t>
            </a:r>
            <a:r>
              <a:rPr lang="en-US" dirty="0"/>
              <a:t>, </a:t>
            </a:r>
            <a:r>
              <a:rPr lang="en-US" dirty="0" err="1"/>
              <a:t>zugrundeligende</a:t>
            </a:r>
            <a:r>
              <a:rPr lang="en-US" dirty="0"/>
              <a:t> </a:t>
            </a:r>
            <a:r>
              <a:rPr lang="en-US" dirty="0" err="1"/>
              <a:t>tropologische</a:t>
            </a:r>
            <a:r>
              <a:rPr lang="en-US" dirty="0"/>
              <a:t> </a:t>
            </a:r>
            <a:r>
              <a:rPr lang="en-US" dirty="0" err="1"/>
              <a:t>Struktur</a:t>
            </a:r>
            <a:r>
              <a:rPr lang="en-US" dirty="0"/>
              <a:t>. Die </a:t>
            </a:r>
            <a:r>
              <a:rPr lang="en-US" dirty="0" err="1"/>
              <a:t>Bedeutung</a:t>
            </a:r>
            <a:r>
              <a:rPr lang="en-US" dirty="0"/>
              <a:t> der </a:t>
            </a:r>
            <a:r>
              <a:rPr lang="en-US" dirty="0" err="1"/>
              <a:t>Autobiographie</a:t>
            </a:r>
            <a:r>
              <a:rPr lang="en-US" dirty="0"/>
              <a:t> </a:t>
            </a:r>
            <a:r>
              <a:rPr lang="en-US" dirty="0" err="1"/>
              <a:t>besteht</a:t>
            </a:r>
            <a:r>
              <a:rPr lang="en-US" dirty="0"/>
              <a:t> </a:t>
            </a:r>
            <a:r>
              <a:rPr lang="en-US" dirty="0" err="1"/>
              <a:t>nicht</a:t>
            </a:r>
            <a:r>
              <a:rPr lang="en-US" dirty="0"/>
              <a:t> </a:t>
            </a:r>
            <a:r>
              <a:rPr lang="en-US" dirty="0" err="1"/>
              <a:t>darin</a:t>
            </a:r>
            <a:r>
              <a:rPr lang="en-US" dirty="0"/>
              <a:t>, </a:t>
            </a:r>
            <a:r>
              <a:rPr lang="en-US" dirty="0" err="1"/>
              <a:t>dass</a:t>
            </a:r>
            <a:r>
              <a:rPr lang="en-US" dirty="0"/>
              <a:t> </a:t>
            </a:r>
            <a:r>
              <a:rPr lang="en-US" dirty="0" err="1"/>
              <a:t>sie</a:t>
            </a:r>
            <a:r>
              <a:rPr lang="en-US" dirty="0"/>
              <a:t> </a:t>
            </a:r>
            <a:r>
              <a:rPr lang="en-US" dirty="0" err="1"/>
              <a:t>eine</a:t>
            </a:r>
            <a:r>
              <a:rPr lang="en-US" dirty="0"/>
              <a:t> </a:t>
            </a:r>
            <a:r>
              <a:rPr lang="en-US" dirty="0" err="1"/>
              <a:t>verlässliche</a:t>
            </a:r>
            <a:r>
              <a:rPr lang="en-US" dirty="0"/>
              <a:t> </a:t>
            </a:r>
            <a:r>
              <a:rPr lang="en-US" dirty="0" err="1"/>
              <a:t>Selbsterkenntis</a:t>
            </a:r>
            <a:r>
              <a:rPr lang="en-US" dirty="0"/>
              <a:t> </a:t>
            </a:r>
            <a:r>
              <a:rPr lang="en-US" dirty="0" err="1"/>
              <a:t>liefert</a:t>
            </a:r>
            <a:r>
              <a:rPr lang="en-US" dirty="0"/>
              <a:t> […], </a:t>
            </a:r>
            <a:r>
              <a:rPr lang="en-US" dirty="0" err="1"/>
              <a:t>sondern</a:t>
            </a:r>
            <a:r>
              <a:rPr lang="en-US" dirty="0"/>
              <a:t> </a:t>
            </a:r>
            <a:r>
              <a:rPr lang="en-US" dirty="0" err="1"/>
              <a:t>darin</a:t>
            </a:r>
            <a:r>
              <a:rPr lang="en-US" dirty="0"/>
              <a:t>, </a:t>
            </a:r>
            <a:r>
              <a:rPr lang="en-US" dirty="0" err="1"/>
              <a:t>dass</a:t>
            </a:r>
            <a:r>
              <a:rPr lang="en-US" dirty="0"/>
              <a:t> </a:t>
            </a:r>
            <a:r>
              <a:rPr lang="en-US" dirty="0" err="1"/>
              <a:t>sie</a:t>
            </a:r>
            <a:r>
              <a:rPr lang="en-US" dirty="0"/>
              <a:t> auf </a:t>
            </a:r>
            <a:r>
              <a:rPr lang="en-US" dirty="0" err="1"/>
              <a:t>schlagende</a:t>
            </a:r>
            <a:r>
              <a:rPr lang="en-US" dirty="0"/>
              <a:t> Weise die </a:t>
            </a:r>
            <a:r>
              <a:rPr lang="en-US" dirty="0" err="1"/>
              <a:t>Unmöglichkeit</a:t>
            </a:r>
            <a:r>
              <a:rPr lang="en-US" dirty="0"/>
              <a:t> der </a:t>
            </a:r>
            <a:r>
              <a:rPr lang="en-US" dirty="0" err="1"/>
              <a:t>Abgeschlossenheit</a:t>
            </a:r>
            <a:r>
              <a:rPr lang="en-US" dirty="0"/>
              <a:t> und der </a:t>
            </a:r>
            <a:r>
              <a:rPr lang="en-US" dirty="0" err="1"/>
              <a:t>Totalisierung</a:t>
            </a:r>
            <a:r>
              <a:rPr lang="en-US" dirty="0"/>
              <a:t> </a:t>
            </a:r>
            <a:r>
              <a:rPr lang="en-US" dirty="0" err="1"/>
              <a:t>aller</a:t>
            </a:r>
            <a:r>
              <a:rPr lang="en-US" dirty="0"/>
              <a:t> </a:t>
            </a:r>
            <a:r>
              <a:rPr lang="en-US" dirty="0" err="1"/>
              <a:t>aus</a:t>
            </a:r>
            <a:r>
              <a:rPr lang="en-US" dirty="0"/>
              <a:t> </a:t>
            </a:r>
            <a:r>
              <a:rPr lang="en-US" dirty="0" err="1"/>
              <a:t>tropologischen</a:t>
            </a:r>
            <a:r>
              <a:rPr lang="en-US" dirty="0"/>
              <a:t> </a:t>
            </a:r>
            <a:r>
              <a:rPr lang="en-US" dirty="0" err="1"/>
              <a:t>Substitutionen</a:t>
            </a:r>
            <a:r>
              <a:rPr lang="en-US" dirty="0"/>
              <a:t> </a:t>
            </a:r>
            <a:r>
              <a:rPr lang="en-US" dirty="0" err="1"/>
              <a:t>bestehendnen</a:t>
            </a:r>
            <a:r>
              <a:rPr lang="en-US" dirty="0"/>
              <a:t> </a:t>
            </a:r>
            <a:r>
              <a:rPr lang="en-US" dirty="0" err="1"/>
              <a:t>textuelllen</a:t>
            </a:r>
            <a:r>
              <a:rPr lang="en-US" dirty="0"/>
              <a:t> </a:t>
            </a:r>
            <a:r>
              <a:rPr lang="en-US" dirty="0" err="1"/>
              <a:t>Systeme</a:t>
            </a:r>
            <a:r>
              <a:rPr lang="en-US" dirty="0"/>
              <a:t> </a:t>
            </a:r>
            <a:r>
              <a:rPr lang="en-US" dirty="0" err="1"/>
              <a:t>demonstriert</a:t>
            </a:r>
            <a:r>
              <a:rPr lang="en-US" dirty="0"/>
              <a:t> (und das </a:t>
            </a:r>
            <a:r>
              <a:rPr lang="en-US" dirty="0" err="1"/>
              <a:t>heißt</a:t>
            </a:r>
            <a:r>
              <a:rPr lang="en-US" dirty="0"/>
              <a:t>, </a:t>
            </a:r>
            <a:r>
              <a:rPr lang="en-US" dirty="0" err="1"/>
              <a:t>dass</a:t>
            </a:r>
            <a:r>
              <a:rPr lang="en-US" dirty="0"/>
              <a:t> es </a:t>
            </a:r>
            <a:r>
              <a:rPr lang="en-US" dirty="0" err="1"/>
              <a:t>solche</a:t>
            </a:r>
            <a:r>
              <a:rPr lang="en-US" dirty="0"/>
              <a:t> </a:t>
            </a:r>
            <a:r>
              <a:rPr lang="en-US" dirty="0" err="1"/>
              <a:t>Systeme</a:t>
            </a:r>
            <a:r>
              <a:rPr lang="en-US" dirty="0"/>
              <a:t> n</a:t>
            </a:r>
            <a:r>
              <a:rPr lang="cs-CZ" dirty="0"/>
              <a:t>i</a:t>
            </a:r>
            <a:r>
              <a:rPr lang="en-US" dirty="0" err="1"/>
              <a:t>cht</a:t>
            </a:r>
            <a:r>
              <a:rPr lang="en-US" dirty="0"/>
              <a:t> </a:t>
            </a:r>
            <a:r>
              <a:rPr lang="en-US" dirty="0" err="1"/>
              <a:t>geb</a:t>
            </a:r>
            <a:r>
              <a:rPr lang="cs-CZ" dirty="0"/>
              <a:t>e</a:t>
            </a:r>
            <a:r>
              <a:rPr lang="en-US" dirty="0"/>
              <a:t>n </a:t>
            </a:r>
            <a:r>
              <a:rPr lang="en-US" dirty="0" err="1"/>
              <a:t>kann</a:t>
            </a:r>
            <a:r>
              <a:rPr lang="en-US" dirty="0"/>
              <a:t>).</a:t>
            </a:r>
            <a:endParaRPr lang="cs-CZ" dirty="0"/>
          </a:p>
        </p:txBody>
      </p:sp>
    </p:spTree>
    <p:extLst>
      <p:ext uri="{BB962C8B-B14F-4D97-AF65-F5344CB8AC3E}">
        <p14:creationId xmlns:p14="http://schemas.microsoft.com/office/powerpoint/2010/main" val="90456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4F04B-671F-828F-0AF8-ABE454CE5076}"/>
              </a:ext>
            </a:extLst>
          </p:cNvPr>
          <p:cNvSpPr>
            <a:spLocks noGrp="1"/>
          </p:cNvSpPr>
          <p:nvPr>
            <p:ph type="title"/>
          </p:nvPr>
        </p:nvSpPr>
        <p:spPr/>
        <p:txBody>
          <a:bodyPr>
            <a:normAutofit/>
          </a:bodyPr>
          <a:lstStyle/>
          <a:p>
            <a:r>
              <a:rPr lang="de-DE" sz="2800" dirty="0"/>
              <a:t>Boris Roman </a:t>
            </a:r>
            <a:r>
              <a:rPr lang="de-DE" sz="2800" dirty="0" err="1"/>
              <a:t>Gibhardt</a:t>
            </a:r>
            <a:r>
              <a:rPr lang="de-DE" sz="2800" dirty="0"/>
              <a:t>: Prousts Poetik der Bildlichkeit –eine Annäherung. 2011</a:t>
            </a:r>
            <a:endParaRPr lang="sk-SK" sz="2800" dirty="0"/>
          </a:p>
        </p:txBody>
      </p:sp>
      <p:sp>
        <p:nvSpPr>
          <p:cNvPr id="3" name="Zástupný objekt pre obsah 2">
            <a:extLst>
              <a:ext uri="{FF2B5EF4-FFF2-40B4-BE49-F238E27FC236}">
                <a16:creationId xmlns:a16="http://schemas.microsoft.com/office/drawing/2014/main" id="{6B4B339A-F0F6-B86B-189C-832AAEA2C080}"/>
              </a:ext>
            </a:extLst>
          </p:cNvPr>
          <p:cNvSpPr>
            <a:spLocks noGrp="1"/>
          </p:cNvSpPr>
          <p:nvPr>
            <p:ph idx="1"/>
          </p:nvPr>
        </p:nvSpPr>
        <p:spPr/>
        <p:txBody>
          <a:bodyPr>
            <a:normAutofit lnSpcReduction="10000"/>
          </a:bodyPr>
          <a:lstStyle/>
          <a:p>
            <a:r>
              <a:rPr lang="de-DE" dirty="0"/>
              <a:t>Auf diese Weise </a:t>
            </a:r>
            <a:r>
              <a:rPr lang="de-DE" dirty="0" err="1"/>
              <a:t>erﬁndet</a:t>
            </a:r>
            <a:r>
              <a:rPr lang="de-DE" dirty="0"/>
              <a:t> </a:t>
            </a:r>
            <a:r>
              <a:rPr lang="de-DE" i="1" dirty="0"/>
              <a:t>A la </a:t>
            </a:r>
            <a:r>
              <a:rPr lang="de-DE" i="1" dirty="0" err="1"/>
              <a:t>re-cherche</a:t>
            </a:r>
            <a:r>
              <a:rPr lang="de-DE" i="1" dirty="0"/>
              <a:t> du </a:t>
            </a:r>
            <a:r>
              <a:rPr lang="de-DE" i="1" dirty="0" err="1"/>
              <a:t>temps</a:t>
            </a:r>
            <a:r>
              <a:rPr lang="de-DE" i="1" dirty="0"/>
              <a:t> </a:t>
            </a:r>
            <a:r>
              <a:rPr lang="de-DE" i="1" dirty="0" err="1"/>
              <a:t>perdu</a:t>
            </a:r>
            <a:r>
              <a:rPr lang="de-DE" i="1" dirty="0"/>
              <a:t> </a:t>
            </a:r>
            <a:r>
              <a:rPr lang="de-DE" dirty="0"/>
              <a:t>den »Gesang der Möglichkeiten« im unablässigen </a:t>
            </a:r>
            <a:r>
              <a:rPr lang="de-DE" b="1" dirty="0" err="1"/>
              <a:t>Entfalten,Er</a:t>
            </a:r>
            <a:r>
              <a:rPr lang="de-DE" b="1" dirty="0"/>
              <a:t>-Schreiben, Wieder-Schreiben, Präzisieren der kleinteiligsten Eindrücke</a:t>
            </a:r>
            <a:r>
              <a:rPr lang="de-DE" dirty="0"/>
              <a:t>. Hier hat die Sprache der Wahrnehmung ihren Ursprung: Jede empirische Perzeption hinter sich lassend und sich gerade in der ästhetischen </a:t>
            </a:r>
            <a:r>
              <a:rPr lang="de-DE" dirty="0" err="1"/>
              <a:t>Diﬀerenz</a:t>
            </a:r>
            <a:r>
              <a:rPr lang="de-DE" dirty="0"/>
              <a:t> von Wahrnehmung und Sprache entwickelnd, entwirft sie die </a:t>
            </a:r>
            <a:r>
              <a:rPr lang="de-DE" b="1" dirty="0"/>
              <a:t>Welt als Kaleidoskop aller möglichen Wahrnehmungen</a:t>
            </a:r>
            <a:r>
              <a:rPr lang="de-DE" dirty="0"/>
              <a:t>, so wie diese sich aus der Gegenwart des Schreibens heraus darstellt. Die geschriebenen Bilder sind dabei keine erinnerten Bilder, sie sind </a:t>
            </a:r>
            <a:r>
              <a:rPr lang="de-DE" dirty="0" err="1"/>
              <a:t>verzeitlichte</a:t>
            </a:r>
            <a:r>
              <a:rPr lang="de-DE" dirty="0"/>
              <a:t> Bilder. Identität – denn sie ist das Ziel des dichterischen Ich der Recherche  – bedarf einer Kontiguität der Erfahrung, wie sie ohne Erinnerung nicht möglich ist.</a:t>
            </a:r>
            <a:endParaRPr lang="sk-SK" dirty="0"/>
          </a:p>
        </p:txBody>
      </p:sp>
    </p:spTree>
    <p:extLst>
      <p:ext uri="{BB962C8B-B14F-4D97-AF65-F5344CB8AC3E}">
        <p14:creationId xmlns:p14="http://schemas.microsoft.com/office/powerpoint/2010/main" val="316376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EC43F-BE2A-6BF7-DE49-3182B9ECE40F}"/>
              </a:ext>
            </a:extLst>
          </p:cNvPr>
          <p:cNvSpPr>
            <a:spLocks noGrp="1"/>
          </p:cNvSpPr>
          <p:nvPr>
            <p:ph type="title"/>
          </p:nvPr>
        </p:nvSpPr>
        <p:spPr/>
        <p:txBody>
          <a:bodyPr>
            <a:normAutofit/>
          </a:bodyPr>
          <a:lstStyle/>
          <a:p>
            <a:r>
              <a:rPr lang="de-DE" sz="3200" dirty="0"/>
              <a:t>Ein faktuales Genre oder Autobiographie als Maskenspiel?</a:t>
            </a:r>
            <a:endParaRPr lang="sk-SK" sz="3200" dirty="0"/>
          </a:p>
        </p:txBody>
      </p:sp>
      <p:sp>
        <p:nvSpPr>
          <p:cNvPr id="3" name="Zástupný objekt pre obsah 2">
            <a:extLst>
              <a:ext uri="{FF2B5EF4-FFF2-40B4-BE49-F238E27FC236}">
                <a16:creationId xmlns:a16="http://schemas.microsoft.com/office/drawing/2014/main" id="{E7751E97-86E9-A6BF-3FFF-2E15B703F391}"/>
              </a:ext>
            </a:extLst>
          </p:cNvPr>
          <p:cNvSpPr>
            <a:spLocks noGrp="1"/>
          </p:cNvSpPr>
          <p:nvPr>
            <p:ph idx="1"/>
          </p:nvPr>
        </p:nvSpPr>
        <p:spPr/>
        <p:txBody>
          <a:bodyPr>
            <a:normAutofit fontScale="92500" lnSpcReduction="20000"/>
          </a:bodyPr>
          <a:lstStyle/>
          <a:p>
            <a:pPr marL="0" indent="0">
              <a:buNone/>
            </a:pPr>
            <a:r>
              <a:rPr lang="sk-SK" dirty="0"/>
              <a:t>Paul de Man</a:t>
            </a:r>
            <a:r>
              <a:rPr lang="de-DE" dirty="0"/>
              <a:t>: </a:t>
            </a:r>
            <a:r>
              <a:rPr lang="sk-SK" dirty="0" err="1"/>
              <a:t>Autobiography</a:t>
            </a:r>
            <a:r>
              <a:rPr lang="sk-SK" dirty="0"/>
              <a:t> as De-</a:t>
            </a:r>
            <a:r>
              <a:rPr lang="sk-SK" dirty="0" err="1"/>
              <a:t>facement</a:t>
            </a:r>
            <a:endParaRPr lang="sk-SK" dirty="0"/>
          </a:p>
          <a:p>
            <a:pPr marL="0" indent="0">
              <a:buNone/>
            </a:pPr>
            <a:r>
              <a:rPr lang="sk-SK" sz="1100" dirty="0"/>
              <a:t>MLN</a:t>
            </a:r>
            <a:r>
              <a:rPr lang="de-DE" sz="1100" dirty="0"/>
              <a:t> (hervorgegangen aus Modern Language Notes)</a:t>
            </a:r>
            <a:endParaRPr lang="sk-SK" sz="1100" dirty="0"/>
          </a:p>
          <a:p>
            <a:pPr marL="0" indent="0">
              <a:buNone/>
            </a:pPr>
            <a:r>
              <a:rPr lang="sk-SK" sz="1100" dirty="0" err="1"/>
              <a:t>Vol</a:t>
            </a:r>
            <a:r>
              <a:rPr lang="sk-SK" sz="1100" dirty="0"/>
              <a:t>. 94, No. 5, </a:t>
            </a:r>
            <a:r>
              <a:rPr lang="sk-SK" sz="1100" dirty="0" err="1"/>
              <a:t>Comparative</a:t>
            </a:r>
            <a:r>
              <a:rPr lang="sk-SK" sz="1100" dirty="0"/>
              <a:t> </a:t>
            </a:r>
            <a:r>
              <a:rPr lang="sk-SK" sz="1100" dirty="0" err="1"/>
              <a:t>Literature</a:t>
            </a:r>
            <a:r>
              <a:rPr lang="sk-SK" sz="1100" dirty="0"/>
              <a:t> (</a:t>
            </a:r>
            <a:r>
              <a:rPr lang="sk-SK" sz="1100" dirty="0" err="1"/>
              <a:t>Dec</a:t>
            </a:r>
            <a:r>
              <a:rPr lang="sk-SK" sz="1100" dirty="0"/>
              <a:t>., 1979), </a:t>
            </a:r>
            <a:r>
              <a:rPr lang="sk-SK" sz="1100" dirty="0" err="1"/>
              <a:t>pp</a:t>
            </a:r>
            <a:r>
              <a:rPr lang="sk-SK" sz="1100" dirty="0"/>
              <a:t>. 919-930</a:t>
            </a:r>
          </a:p>
          <a:p>
            <a:pPr marL="0" indent="0">
              <a:buNone/>
            </a:pPr>
            <a:r>
              <a:rPr lang="sk-SK" sz="1100" dirty="0" err="1"/>
              <a:t>Published</a:t>
            </a:r>
            <a:r>
              <a:rPr lang="sk-SK" sz="1100" dirty="0"/>
              <a:t> By: </a:t>
            </a:r>
            <a:r>
              <a:rPr lang="sk-SK" sz="1100" dirty="0" err="1"/>
              <a:t>The</a:t>
            </a:r>
            <a:r>
              <a:rPr lang="sk-SK" sz="1100" dirty="0"/>
              <a:t> </a:t>
            </a:r>
            <a:r>
              <a:rPr lang="sk-SK" sz="1100" dirty="0" err="1"/>
              <a:t>Johns</a:t>
            </a:r>
            <a:r>
              <a:rPr lang="sk-SK" sz="1100" dirty="0"/>
              <a:t> </a:t>
            </a:r>
            <a:r>
              <a:rPr lang="sk-SK" sz="1100" dirty="0" err="1"/>
              <a:t>Hopkins</a:t>
            </a:r>
            <a:r>
              <a:rPr lang="sk-SK" sz="1100" dirty="0"/>
              <a:t> </a:t>
            </a:r>
            <a:r>
              <a:rPr lang="sk-SK" sz="1100" dirty="0" err="1"/>
              <a:t>University</a:t>
            </a:r>
            <a:r>
              <a:rPr lang="sk-SK" sz="1100" dirty="0"/>
              <a:t> Press</a:t>
            </a:r>
          </a:p>
          <a:p>
            <a:pPr marL="0" indent="0">
              <a:buNone/>
            </a:pPr>
            <a:r>
              <a:rPr lang="sk-SK" sz="1100" dirty="0"/>
              <a:t>https://doi.org/10.2307/2906560</a:t>
            </a:r>
          </a:p>
          <a:p>
            <a:pPr marL="0" indent="0">
              <a:buNone/>
            </a:pPr>
            <a:r>
              <a:rPr lang="sk-SK" sz="1100" dirty="0">
                <a:hlinkClick r:id="rId2"/>
              </a:rPr>
              <a:t>https://www.jstor.org/stable/2906560</a:t>
            </a:r>
            <a:endParaRPr lang="de-DE" sz="1100" dirty="0"/>
          </a:p>
          <a:p>
            <a:pPr marL="0" indent="0">
              <a:buNone/>
            </a:pPr>
            <a:r>
              <a:rPr lang="de-DE" dirty="0"/>
              <a:t>Gegen die Betrachtung der Autobiographie als Genre. Das traditionelle Problem der autobiographischen Fiktionalität als eine besondere </a:t>
            </a:r>
            <a:r>
              <a:rPr lang="de-DE" dirty="0" err="1"/>
              <a:t>Referentialität</a:t>
            </a:r>
            <a:r>
              <a:rPr lang="de-DE" dirty="0"/>
              <a:t> dargestellt, die autobiographische Geste als eine Redefigur betrachtet, die ihren Referenten fiktional entwirft.</a:t>
            </a:r>
          </a:p>
          <a:p>
            <a:pPr marL="0" indent="0">
              <a:buNone/>
            </a:pPr>
            <a:r>
              <a:rPr lang="de-DE" i="1" dirty="0"/>
              <a:t>Allegorien des Lesens. Figurative Sprache bei Rousseau, Nietzsche, Rilke und Proust.</a:t>
            </a:r>
            <a:r>
              <a:rPr lang="de-DE" dirty="0"/>
              <a:t> Engl 1979. dt. 1988</a:t>
            </a:r>
          </a:p>
          <a:p>
            <a:pPr marL="0" indent="0">
              <a:buNone/>
            </a:pPr>
            <a:r>
              <a:rPr lang="de-DE" dirty="0"/>
              <a:t>Das zwangsläufige Scheitern und Zerfallen allen Lesens, das auf Ereignisse aus ist.</a:t>
            </a:r>
            <a:endParaRPr lang="sk-SK" dirty="0"/>
          </a:p>
        </p:txBody>
      </p:sp>
    </p:spTree>
    <p:extLst>
      <p:ext uri="{BB962C8B-B14F-4D97-AF65-F5344CB8AC3E}">
        <p14:creationId xmlns:p14="http://schemas.microsoft.com/office/powerpoint/2010/main" val="284721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0A58F0-2D06-4C31-6218-5307D6F879BE}"/>
              </a:ext>
            </a:extLst>
          </p:cNvPr>
          <p:cNvSpPr>
            <a:spLocks noGrp="1"/>
          </p:cNvSpPr>
          <p:nvPr>
            <p:ph type="title"/>
          </p:nvPr>
        </p:nvSpPr>
        <p:spPr/>
        <p:txBody>
          <a:bodyPr>
            <a:normAutofit/>
          </a:bodyPr>
          <a:lstStyle/>
          <a:p>
            <a:r>
              <a:rPr lang="de-DE" sz="2800" dirty="0"/>
              <a:t>De Man: Jeder in Frage kommende Text scheint sich dem Zugriff zu entziehen und in benachbarte oder sogar in ganz fremde Gattungen abzugleiten. 132</a:t>
            </a:r>
            <a:endParaRPr lang="sk-SK" sz="2800" dirty="0"/>
          </a:p>
        </p:txBody>
      </p:sp>
      <p:sp>
        <p:nvSpPr>
          <p:cNvPr id="3" name="Zástupný objekt pre obsah 2">
            <a:extLst>
              <a:ext uri="{FF2B5EF4-FFF2-40B4-BE49-F238E27FC236}">
                <a16:creationId xmlns:a16="http://schemas.microsoft.com/office/drawing/2014/main" id="{B6250C16-4CE4-78A3-ED00-9812BD7A91FB}"/>
              </a:ext>
            </a:extLst>
          </p:cNvPr>
          <p:cNvSpPr>
            <a:spLocks noGrp="1"/>
          </p:cNvSpPr>
          <p:nvPr>
            <p:ph idx="1"/>
          </p:nvPr>
        </p:nvSpPr>
        <p:spPr/>
        <p:txBody>
          <a:bodyPr>
            <a:normAutofit fontScale="92500" lnSpcReduction="10000"/>
          </a:bodyPr>
          <a:lstStyle/>
          <a:p>
            <a:pPr marL="0" indent="0">
              <a:buNone/>
            </a:pPr>
            <a:r>
              <a:rPr lang="de-DE" dirty="0"/>
              <a:t>Was bringt was hervor? Das Leben die Autobiographie oder das autobiographische Vorhaben das Leben?</a:t>
            </a:r>
          </a:p>
          <a:p>
            <a:pPr marL="0" indent="0">
              <a:buNone/>
            </a:pPr>
            <a:r>
              <a:rPr lang="de-DE" dirty="0"/>
              <a:t>Die Metapher als Zweck und die Metonymie als Mittel zum Zweck. 133</a:t>
            </a:r>
          </a:p>
          <a:p>
            <a:pPr marL="0" indent="0">
              <a:buNone/>
            </a:pPr>
            <a:r>
              <a:rPr lang="de-DE" dirty="0" err="1"/>
              <a:t>Autobiograhie</a:t>
            </a:r>
            <a:r>
              <a:rPr lang="de-DE" dirty="0"/>
              <a:t> als Lese- und </a:t>
            </a:r>
            <a:r>
              <a:rPr lang="de-DE" dirty="0" err="1"/>
              <a:t>Verstehensfigur</a:t>
            </a:r>
            <a:r>
              <a:rPr lang="de-DE" dirty="0"/>
              <a:t>, die in gewissem Maße in allen Texten auftritt. </a:t>
            </a:r>
          </a:p>
          <a:p>
            <a:pPr marL="0" indent="0">
              <a:buNone/>
            </a:pPr>
            <a:r>
              <a:rPr lang="de-DE" sz="2000" dirty="0"/>
              <a:t>135,</a:t>
            </a:r>
            <a:r>
              <a:rPr lang="de-DE" dirty="0"/>
              <a:t> </a:t>
            </a:r>
            <a:r>
              <a:rPr lang="de-DE" b="1" dirty="0"/>
              <a:t>Philippe Lejeune: Der autobiographische Pakt.</a:t>
            </a:r>
            <a:r>
              <a:rPr lang="de-DE" dirty="0"/>
              <a:t> Franz. 1975, dt. 1994</a:t>
            </a:r>
          </a:p>
          <a:p>
            <a:pPr marL="0" indent="0">
              <a:buNone/>
            </a:pPr>
            <a:r>
              <a:rPr lang="de-DE" dirty="0"/>
              <a:t>Namensidentität zwischen </a:t>
            </a:r>
            <a:r>
              <a:rPr lang="de-DE" dirty="0" err="1"/>
              <a:t>AutorIn</a:t>
            </a:r>
            <a:r>
              <a:rPr lang="de-DE" dirty="0"/>
              <a:t>, </a:t>
            </a:r>
            <a:r>
              <a:rPr lang="de-DE" dirty="0" err="1"/>
              <a:t>ErzählerIn</a:t>
            </a:r>
            <a:r>
              <a:rPr lang="de-DE" dirty="0"/>
              <a:t> und </a:t>
            </a:r>
            <a:r>
              <a:rPr lang="de-DE" dirty="0" err="1"/>
              <a:t>ProtagonistIn</a:t>
            </a:r>
            <a:r>
              <a:rPr lang="de-DE" dirty="0"/>
              <a:t> vorausgesetzt, </a:t>
            </a:r>
            <a:r>
              <a:rPr lang="cs-CZ" dirty="0" err="1"/>
              <a:t>damit</a:t>
            </a:r>
            <a:r>
              <a:rPr lang="cs-CZ" dirty="0"/>
              <a:t> </a:t>
            </a:r>
            <a:r>
              <a:rPr lang="de-DE" dirty="0"/>
              <a:t>der Text als referentiell gelesen</a:t>
            </a:r>
            <a:r>
              <a:rPr lang="cs-CZ" dirty="0"/>
              <a:t> </a:t>
            </a:r>
            <a:r>
              <a:rPr lang="cs-CZ" dirty="0" err="1"/>
              <a:t>wird</a:t>
            </a:r>
            <a:r>
              <a:rPr lang="de-DE" dirty="0"/>
              <a:t>. </a:t>
            </a:r>
          </a:p>
          <a:p>
            <a:pPr marL="0" indent="0">
              <a:buNone/>
            </a:pPr>
            <a:r>
              <a:rPr lang="de-DE" dirty="0"/>
              <a:t>De Man: statt der ontologischen Identität die vertragliche Vereinbarung</a:t>
            </a:r>
          </a:p>
          <a:p>
            <a:pPr marL="0" indent="0">
              <a:buNone/>
            </a:pPr>
            <a:r>
              <a:rPr lang="de-DE" dirty="0"/>
              <a:t>136, der Autor von dem Text oder der Autor in dem Text?</a:t>
            </a:r>
          </a:p>
        </p:txBody>
      </p:sp>
    </p:spTree>
    <p:extLst>
      <p:ext uri="{BB962C8B-B14F-4D97-AF65-F5344CB8AC3E}">
        <p14:creationId xmlns:p14="http://schemas.microsoft.com/office/powerpoint/2010/main" val="308456472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1206</TotalTime>
  <Words>4591</Words>
  <Application>Microsoft Office PowerPoint</Application>
  <PresentationFormat>Širokouhlá</PresentationFormat>
  <Paragraphs>206</Paragraphs>
  <Slides>43</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43</vt:i4>
      </vt:variant>
    </vt:vector>
  </HeadingPairs>
  <TitlesOfParts>
    <vt:vector size="47" baseType="lpstr">
      <vt:lpstr>Arial</vt:lpstr>
      <vt:lpstr>Calibri</vt:lpstr>
      <vt:lpstr>Calibri Light</vt:lpstr>
      <vt:lpstr>Motiv Office</vt:lpstr>
      <vt:lpstr>Autobiograhie, </vt:lpstr>
      <vt:lpstr>Texte zur Autobiographie</vt:lpstr>
      <vt:lpstr>Texte Autobiographie</vt:lpstr>
      <vt:lpstr>Paul de Man</vt:lpstr>
      <vt:lpstr>Paul de Man</vt:lpstr>
      <vt:lpstr>Paul de Man</vt:lpstr>
      <vt:lpstr>Boris Roman Gibhardt: Prousts Poetik der Bildlichkeit –eine Annäherung. 2011</vt:lpstr>
      <vt:lpstr>Ein faktuales Genre oder Autobiographie als Maskenspiel?</vt:lpstr>
      <vt:lpstr>De Man: Jeder in Frage kommende Text scheint sich dem Zugriff zu entziehen und in benachbarte oder sogar in ganz fremde Gattungen abzugleiten. 132</vt:lpstr>
      <vt:lpstr>Philippe Lejeune, Le Pacte autobiographique (1975)</vt:lpstr>
      <vt:lpstr>Prosopopöie:  ein rhetorisches Mittel, bei dem ein Redner oder Schriftsteller sich dem Publikum mitteilt, indem er als eine andere Person oder ein anderes Objekt spricht.</vt:lpstr>
      <vt:lpstr>Zuzana Fonioková, Tereza Šauerová</vt:lpstr>
      <vt:lpstr>Goethes Definition des Genres als Wertungskriterium gültig</vt:lpstr>
      <vt:lpstr>Goethes Begriff des Grundwahren und  Koeppen</vt:lpstr>
      <vt:lpstr>Funktion</vt:lpstr>
      <vt:lpstr>Wie fallen die Autobiographien mit den Epochen der Literatur nach 1945 zusammen?</vt:lpstr>
      <vt:lpstr> Tropologie als Lehre von Kriterien, welche Tropen  für welche Methode geeignet sind</vt:lpstr>
      <vt:lpstr>Vergangenheitsvergegenwärtigung</vt:lpstr>
      <vt:lpstr>Kaiserpanorama</vt:lpstr>
      <vt:lpstr>Kaiserpanorama</vt:lpstr>
      <vt:lpstr>Aktualisieren</vt:lpstr>
      <vt:lpstr>Uwe Naumann und Birgit Fulton</vt:lpstr>
      <vt:lpstr>Rückschläge</vt:lpstr>
      <vt:lpstr>Über Jean Cocteau (bisexuell, Jean Marais und Natalia Pawlowna Paley, Cousine des letzten russischen Zaren): KM nennt ihn [den] Hohepriester des heiter-makabren Kultes</vt:lpstr>
      <vt:lpstr>Die von Mann selbst übersetzt und erweitert 1949 kurz vor seinem Tod fertiggestellt, aber erst 1952 postum erschienen</vt:lpstr>
      <vt:lpstr>Heimsuchung des Europäischen Geistes</vt:lpstr>
      <vt:lpstr>Gottfried Benn vs. Klaus Mann, 1933</vt:lpstr>
      <vt:lpstr> »Zwei Selbstdarstellungen«(1950)  »Lebensweg eines Intellektualisten«, 1934 selbständig erschienen</vt:lpstr>
      <vt:lpstr>Gottfried Benn (1886-1956)</vt:lpstr>
      <vt:lpstr>Prezentácia programu PowerPoint</vt:lpstr>
      <vt:lpstr>Rechtfertigung</vt:lpstr>
      <vt:lpstr>Schatten der Vergangenheit, 395</vt:lpstr>
      <vt:lpstr>Prezentácia programu PowerPoint</vt:lpstr>
      <vt:lpstr>Trennung von der Existenz als Militärarzt und Dichter</vt:lpstr>
      <vt:lpstr>Prezentácia programu PowerPoint</vt:lpstr>
      <vt:lpstr>Thomas Bernhard: Die Ursache. Eine Andeutung (1975)</vt:lpstr>
      <vt:lpstr>Prezentácia programu PowerPoint</vt:lpstr>
      <vt:lpstr>Ein Übertreibungskünstler</vt:lpstr>
      <vt:lpstr>Prezentácia programu PowerPoint</vt:lpstr>
      <vt:lpstr>Prezentácia programu PowerPoint</vt:lpstr>
      <vt:lpstr>arnolt bronnen gibt zu protokoll. 1954.</vt:lpstr>
      <vt:lpstr>Franz Fühmann: Vor Feuerschlünden. Erfahrungen mit der Dichtung Georg Trakls (1982). (Der Sturz des Engels).</vt:lpstr>
      <vt:lpstr>Prezentácia programu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Autobiograhie</dc:title>
  <dc:creator>Zdeněk Mareček</dc:creator>
  <cp:lastModifiedBy>Zdeněk Mareček</cp:lastModifiedBy>
  <cp:revision>57</cp:revision>
  <dcterms:created xsi:type="dcterms:W3CDTF">2018-02-20T10:58:56Z</dcterms:created>
  <dcterms:modified xsi:type="dcterms:W3CDTF">2024-04-11T13:16:15Z</dcterms:modified>
</cp:coreProperties>
</file>