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7A355-9C1E-477B-9EF0-C6A963C35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Phraseologie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0EF14-B03A-4D01-BCD0-83DD4C812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55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14FF8-5619-499E-9D0F-3B5F23C9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011D6-ED06-48F9-A562-0DDD880E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c) </a:t>
            </a:r>
            <a:r>
              <a:rPr lang="cs-CZ" altLang="cs-CZ" b="1" dirty="0" err="1">
                <a:solidFill>
                  <a:srgbClr val="FF0000"/>
                </a:solidFill>
              </a:rPr>
              <a:t>unterschiedliche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Phraseme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hohes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Tier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kleiner</a:t>
            </a:r>
            <a:r>
              <a:rPr lang="cs-CZ" altLang="cs-CZ" b="1" i="1" dirty="0"/>
              <a:t> Mann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jm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unter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Arme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greifen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jn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Stich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lassen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Trübsal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blasen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siebten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Himmel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sein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Licht</a:t>
            </a:r>
            <a:r>
              <a:rPr lang="cs-CZ" altLang="cs-CZ" b="1" i="1" dirty="0"/>
              <a:t> der Welt </a:t>
            </a:r>
            <a:r>
              <a:rPr lang="cs-CZ" altLang="cs-CZ" b="1" i="1" dirty="0" err="1"/>
              <a:t>erblicken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Zeitliche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segnen</a:t>
            </a:r>
            <a:r>
              <a:rPr lang="cs-CZ" altLang="cs-CZ" b="1" i="1" dirty="0"/>
              <a:t>  </a:t>
            </a:r>
            <a:r>
              <a:rPr lang="cs-CZ" altLang="cs-CZ" b="1" dirty="0"/>
              <a:t>(</a:t>
            </a:r>
            <a:r>
              <a:rPr lang="cs-CZ" altLang="cs-CZ" b="1" dirty="0" err="1"/>
              <a:t>gehoben</a:t>
            </a:r>
            <a:r>
              <a:rPr lang="cs-CZ" altLang="cs-CZ" b="1" dirty="0"/>
              <a:t>)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mit</a:t>
            </a:r>
            <a:r>
              <a:rPr lang="cs-CZ" altLang="cs-CZ" b="1" i="1" dirty="0"/>
              <a:t> der </a:t>
            </a:r>
            <a:r>
              <a:rPr lang="cs-CZ" altLang="cs-CZ" b="1" i="1" dirty="0" err="1"/>
              <a:t>Tür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ins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fallen</a:t>
            </a:r>
            <a:r>
              <a:rPr lang="cs-CZ" altLang="cs-CZ" b="1" dirty="0"/>
              <a:t>- </a:t>
            </a:r>
            <a:r>
              <a:rPr lang="cs-CZ" altLang="cs-CZ" b="1" i="1" dirty="0" err="1"/>
              <a:t>etw</a:t>
            </a:r>
            <a:r>
              <a:rPr lang="cs-CZ" altLang="cs-CZ" b="1" i="1" dirty="0"/>
              <a:t>. durch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Blume </a:t>
            </a:r>
            <a:r>
              <a:rPr lang="cs-CZ" altLang="cs-CZ" b="1" i="1" dirty="0" err="1"/>
              <a:t>sagen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unverblümt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6E042-B576-40C5-8ED6-65C6B0E0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Polysemie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Homonymie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615B7-B17A-4267-8995-642F2F6A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Polysemie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i="1" dirty="0"/>
              <a:t>den </a:t>
            </a:r>
            <a:r>
              <a:rPr lang="cs-CZ" altLang="cs-CZ" b="1" i="1" dirty="0" err="1"/>
              <a:t>Kanal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vollhaben</a:t>
            </a:r>
            <a:r>
              <a:rPr lang="cs-CZ" altLang="cs-CZ" b="1" dirty="0"/>
              <a:t>: 1.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Sache</a:t>
            </a:r>
            <a:r>
              <a:rPr lang="cs-CZ" altLang="cs-CZ" b="1" dirty="0"/>
              <a:t> </a:t>
            </a:r>
            <a:r>
              <a:rPr lang="cs-CZ" altLang="cs-CZ" b="1" dirty="0" err="1"/>
              <a:t>überdrüssig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2. </a:t>
            </a:r>
            <a:r>
              <a:rPr lang="cs-CZ" altLang="cs-CZ" b="1" dirty="0" err="1"/>
              <a:t>völlig</a:t>
            </a:r>
            <a:r>
              <a:rPr lang="cs-CZ" altLang="cs-CZ" b="1" dirty="0"/>
              <a:t> </a:t>
            </a:r>
            <a:r>
              <a:rPr lang="cs-CZ" altLang="cs-CZ" b="1" dirty="0" err="1"/>
              <a:t>erschöpft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3. </a:t>
            </a:r>
            <a:r>
              <a:rPr lang="cs-CZ" altLang="cs-CZ" b="1" dirty="0" err="1"/>
              <a:t>betrunken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b="1" dirty="0">
                <a:solidFill>
                  <a:srgbClr val="FF0000"/>
                </a:solidFill>
              </a:rPr>
              <a:t>Homonymie: 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in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Röhre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gucken</a:t>
            </a:r>
            <a:r>
              <a:rPr lang="cs-CZ" altLang="cs-CZ" b="1" i="1" dirty="0"/>
              <a:t> </a:t>
            </a:r>
            <a:r>
              <a:rPr lang="cs-CZ" altLang="cs-CZ" b="1" dirty="0"/>
              <a:t>- 1. </a:t>
            </a:r>
            <a:r>
              <a:rPr lang="cs-CZ" altLang="cs-CZ" b="1" dirty="0" err="1"/>
              <a:t>leer</a:t>
            </a:r>
            <a:r>
              <a:rPr lang="cs-CZ" altLang="cs-CZ" b="1" dirty="0"/>
              <a:t> </a:t>
            </a:r>
            <a:r>
              <a:rPr lang="cs-CZ" altLang="cs-CZ" b="1" dirty="0" err="1"/>
              <a:t>ausgehen</a:t>
            </a:r>
            <a:endParaRPr lang="cs-CZ" altLang="cs-CZ" dirty="0"/>
          </a:p>
          <a:p>
            <a:r>
              <a:rPr lang="cs-CZ" altLang="cs-CZ" b="1" dirty="0"/>
              <a:t>                                   2. </a:t>
            </a:r>
            <a:r>
              <a:rPr lang="cs-CZ" altLang="cs-CZ" b="1" dirty="0" err="1"/>
              <a:t>fernsehen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7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B4B98-E852-4900-B874-4F7AE831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95800-0710-4AD5-B963-051B6BE5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 2.1. </a:t>
            </a:r>
            <a:r>
              <a:rPr lang="cs-CZ" altLang="cs-CZ" sz="2000" b="1" dirty="0" err="1">
                <a:solidFill>
                  <a:srgbClr val="FF0000"/>
                </a:solidFill>
              </a:rPr>
              <a:t>Variationen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im</a:t>
            </a:r>
            <a:r>
              <a:rPr lang="cs-CZ" altLang="cs-CZ" sz="2000" b="1" dirty="0"/>
              <a:t> WB </a:t>
            </a:r>
            <a:r>
              <a:rPr lang="cs-CZ" altLang="cs-CZ" sz="2000" b="1" dirty="0" err="1"/>
              <a:t>gespeichert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immer</a:t>
            </a:r>
            <a:r>
              <a:rPr lang="cs-CZ" altLang="cs-CZ" sz="2000" b="1" i="1" dirty="0"/>
              <a:t>)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 (der) </a:t>
            </a:r>
            <a:r>
              <a:rPr lang="cs-CZ" altLang="cs-CZ" sz="2000" b="1" i="1" dirty="0" err="1"/>
              <a:t>Achse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Spreu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Weizen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trennen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sondern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Honig</a:t>
            </a:r>
            <a:r>
              <a:rPr lang="cs-CZ" altLang="cs-CZ" sz="2000" b="1" i="1" dirty="0"/>
              <a:t> um den </a:t>
            </a:r>
            <a:r>
              <a:rPr lang="cs-CZ" altLang="cs-CZ" sz="2000" b="1" i="1" dirty="0" err="1"/>
              <a:t>Mund</a:t>
            </a:r>
            <a:r>
              <a:rPr lang="cs-CZ" altLang="cs-CZ" sz="2000" b="1" i="1" dirty="0"/>
              <a:t>/Bart/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Maul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</a:t>
            </a:r>
            <a:r>
              <a:rPr lang="cs-CZ" altLang="cs-CZ" sz="2000" b="1" i="1" dirty="0" err="1"/>
              <a:t>schmieren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beide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zudr</a:t>
            </a:r>
            <a:r>
              <a:rPr lang="de-DE" altLang="cs-CZ" sz="2000" b="1" i="1" dirty="0" err="1"/>
              <a:t>üc</a:t>
            </a:r>
            <a:r>
              <a:rPr lang="cs-CZ" altLang="cs-CZ" sz="2000" b="1" i="1" dirty="0" err="1"/>
              <a:t>ken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kein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Haar</a:t>
            </a:r>
            <a:r>
              <a:rPr lang="cs-CZ" altLang="cs-CZ" sz="2000" b="1" i="1" dirty="0"/>
              <a:t>/H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rchen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./</a:t>
            </a:r>
            <a:r>
              <a:rPr lang="cs-CZ" altLang="cs-CZ" sz="2000" b="1" i="1" dirty="0" err="1"/>
              <a:t>etw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lassen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415FC-62B6-4942-9FE2-DA97ACF7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8887D-E7BF-4585-B3F8-35F1F04A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2. 2. </a:t>
            </a:r>
            <a:r>
              <a:rPr lang="cs-CZ" altLang="cs-CZ" sz="2000" b="1" dirty="0" err="1">
                <a:solidFill>
                  <a:srgbClr val="FF0000"/>
                </a:solidFill>
              </a:rPr>
              <a:t>Modifikationen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individuell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: kreativ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Journalistik</a:t>
            </a:r>
            <a:endParaRPr lang="cs-CZ" altLang="cs-CZ" sz="2000" dirty="0"/>
          </a:p>
          <a:p>
            <a:r>
              <a:rPr lang="cs-CZ" altLang="cs-CZ" sz="2000" b="1" dirty="0" err="1"/>
              <a:t>Arten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Modifïkationen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1.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unabsichtlich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Vermischung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Fehlleistung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2. </a:t>
            </a:r>
            <a:r>
              <a:rPr lang="cs-CZ" altLang="cs-CZ" sz="2000" b="1" dirty="0" err="1"/>
              <a:t>Substitutionen</a:t>
            </a:r>
            <a:r>
              <a:rPr lang="cs-CZ" altLang="cs-CZ" sz="2000" b="1" dirty="0"/>
              <a:t>: Christian </a:t>
            </a:r>
            <a:r>
              <a:rPr lang="cs-CZ" altLang="cs-CZ" sz="2000" b="1" dirty="0" err="1"/>
              <a:t>Morgenstern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Galgenlieder</a:t>
            </a:r>
            <a:endParaRPr lang="cs-CZ" altLang="cs-CZ" sz="2000" dirty="0"/>
          </a:p>
          <a:p>
            <a:r>
              <a:rPr lang="cs-CZ" altLang="cs-CZ" sz="2000" b="1" dirty="0"/>
              <a:t>       synonym: </a:t>
            </a:r>
            <a:r>
              <a:rPr lang="cs-CZ" altLang="cs-CZ" sz="2000" b="1" i="1" dirty="0"/>
              <a:t>Futurum - </a:t>
            </a:r>
            <a:r>
              <a:rPr lang="cs-CZ" altLang="cs-CZ" sz="2000" b="1" i="1" dirty="0" err="1"/>
              <a:t>Zukunft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Perfekt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Imperfekt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gramm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Kategorien</a:t>
            </a:r>
            <a:r>
              <a:rPr lang="cs-CZ" altLang="cs-CZ" sz="2000" dirty="0"/>
              <a:t>, 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Sprachspiele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/>
              <a:t>      antonym: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nde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falten</a:t>
            </a:r>
            <a:r>
              <a:rPr lang="cs-CZ" altLang="cs-CZ" sz="2000" b="1" i="1" dirty="0"/>
              <a:t> - </a:t>
            </a:r>
            <a:r>
              <a:rPr lang="cs-CZ" altLang="cs-CZ" sz="2000" b="1" i="1" dirty="0" err="1"/>
              <a:t>Zehlein</a:t>
            </a:r>
            <a:endParaRPr lang="cs-CZ" altLang="cs-CZ" sz="2000" i="1" dirty="0"/>
          </a:p>
          <a:p>
            <a:r>
              <a:rPr lang="cs-CZ" altLang="cs-CZ" sz="2000" b="1" dirty="0"/>
              <a:t>      </a:t>
            </a:r>
            <a:r>
              <a:rPr lang="cs-CZ" altLang="cs-CZ" sz="2000" b="1" dirty="0" err="1"/>
              <a:t>polysem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von </a:t>
            </a:r>
            <a:r>
              <a:rPr lang="cs-CZ" altLang="cs-CZ" sz="2000" b="1" i="1" dirty="0" err="1"/>
              <a:t>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Wasserfall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                          </a:t>
            </a:r>
            <a:r>
              <a:rPr lang="cs-CZ" altLang="cs-CZ" sz="2000" b="1" dirty="0" err="1"/>
              <a:t>Rechtsfall</a:t>
            </a:r>
            <a:endParaRPr lang="cs-CZ" altLang="cs-CZ" sz="2000" dirty="0"/>
          </a:p>
          <a:p>
            <a:r>
              <a:rPr lang="cs-CZ" altLang="cs-CZ" sz="2000" b="1" dirty="0"/>
              <a:t> </a:t>
            </a:r>
            <a:r>
              <a:rPr lang="cs-CZ" altLang="cs-CZ" sz="2000" dirty="0"/>
              <a:t>    </a:t>
            </a:r>
            <a:r>
              <a:rPr lang="cs-CZ" altLang="cs-CZ" sz="2000" b="1" dirty="0"/>
              <a:t> homonym: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Achtung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neun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Kardinalzahlen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Zeitangabe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5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1C4BF-A62D-4CFE-A5C9-1FD2113E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Phraseologismen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445B1-CD13-4EF4-821F-C8AFB93A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Alltagskommunikation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Dialoge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: Emotionalität, Expressivität, Anschaulichkeit</a:t>
            </a:r>
            <a:endParaRPr lang="cs-CZ" altLang="cs-CZ" sz="2000" b="1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Belletristik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literarische Dialoge, künstlerische Modifikationen, schöpferischer Umgang (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de-DE" altLang="cs-CZ" sz="2000" b="1" dirty="0"/>
              <a:t>G. Grass)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Massenmedien</a:t>
            </a:r>
            <a:r>
              <a:rPr lang="de-DE" altLang="cs-CZ" sz="2000" b="1" dirty="0"/>
              <a:t>: Journalistik, Essayistik, Feuilletons, Kommentare, Rezensionen: Originalität, Expressivität, spielerischer Umgang, 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Anspielungen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Werbung</a:t>
            </a:r>
            <a:r>
              <a:rPr lang="de-DE" altLang="cs-CZ" sz="2000" b="1" dirty="0"/>
              <a:t>: Sprachspiele, Modifikationen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Fachkommunikation</a:t>
            </a:r>
            <a:r>
              <a:rPr lang="de-DE" altLang="cs-CZ" sz="2000" b="1" dirty="0"/>
              <a:t>: begrenzter Umgang, eher in Geisteswissenschaften: Psychologie, Geschichte, Linguistik</a:t>
            </a:r>
            <a:r>
              <a:rPr lang="cs-CZ" altLang="cs-CZ" sz="2000" b="1" dirty="0"/>
              <a:t>…, </a:t>
            </a:r>
            <a:r>
              <a:rPr lang="cs-CZ" altLang="cs-CZ" sz="2000" b="1" i="1" dirty="0" err="1"/>
              <a:t>Kollokationen</a:t>
            </a:r>
            <a:endParaRPr lang="de-DE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6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BD35F-F826-45D8-8B07-67C9EAA6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Alltagskommunikation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20499-D9B0-4BAC-B98E-5FC3137A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u="sng" dirty="0">
                <a:solidFill>
                  <a:srgbClr val="FF0000"/>
                </a:solidFill>
              </a:rPr>
              <a:t>Kommunikative Formeln:</a:t>
            </a:r>
          </a:p>
          <a:p>
            <a:r>
              <a:rPr lang="cs-CZ" altLang="cs-CZ" b="1" dirty="0" err="1"/>
              <a:t>Kontaktsignal</a:t>
            </a:r>
            <a:endParaRPr lang="cs-CZ" altLang="cs-CZ" b="1" dirty="0"/>
          </a:p>
          <a:p>
            <a:r>
              <a:rPr lang="cs-CZ" altLang="cs-CZ" b="1" dirty="0" err="1"/>
              <a:t>Ablehnung</a:t>
            </a:r>
            <a:endParaRPr lang="cs-CZ" altLang="cs-CZ" b="1" dirty="0"/>
          </a:p>
          <a:p>
            <a:r>
              <a:rPr lang="cs-CZ" altLang="cs-CZ" b="1" dirty="0" err="1"/>
              <a:t>Anerkennung</a:t>
            </a:r>
            <a:endParaRPr lang="cs-CZ" altLang="cs-CZ" b="1" dirty="0"/>
          </a:p>
          <a:p>
            <a:r>
              <a:rPr lang="cs-CZ" altLang="cs-CZ" b="1" dirty="0" err="1"/>
              <a:t>Beruhigung</a:t>
            </a:r>
            <a:r>
              <a:rPr lang="cs-CZ" altLang="cs-CZ" b="1" dirty="0"/>
              <a:t>, </a:t>
            </a:r>
            <a:r>
              <a:rPr lang="cs-CZ" altLang="cs-CZ" b="1" dirty="0" err="1"/>
              <a:t>Beschwichtigung</a:t>
            </a:r>
            <a:endParaRPr lang="cs-CZ" altLang="cs-CZ" b="1" dirty="0"/>
          </a:p>
          <a:p>
            <a:r>
              <a:rPr lang="cs-CZ" altLang="cs-CZ" b="1" dirty="0" err="1"/>
              <a:t>Emp</a:t>
            </a:r>
            <a:r>
              <a:rPr lang="de-DE" altLang="cs-CZ" b="1" dirty="0" err="1"/>
              <a:t>örung</a:t>
            </a:r>
            <a:endParaRPr lang="de-DE" altLang="cs-CZ" b="1" dirty="0"/>
          </a:p>
          <a:p>
            <a:r>
              <a:rPr lang="de-DE" altLang="cs-CZ" b="1" dirty="0"/>
              <a:t>Überraschung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74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EFB69-928F-4884-8AC8-0AEF49C1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Phraseme</a:t>
            </a:r>
            <a:r>
              <a:rPr lang="cs-CZ" dirty="0"/>
              <a:t> in der </a:t>
            </a:r>
            <a:r>
              <a:rPr lang="cs-CZ" dirty="0" err="1"/>
              <a:t>Werbung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5816-307B-4CD3-AB81-C3AB7D22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altLang="cs-CZ" sz="2000" b="1" dirty="0"/>
              <a:t>1. </a:t>
            </a:r>
            <a:r>
              <a:rPr lang="de-DE" altLang="cs-CZ" sz="2000" b="1" i="1" dirty="0"/>
              <a:t>das Sagen haben</a:t>
            </a:r>
          </a:p>
          <a:p>
            <a:r>
              <a:rPr lang="de-DE" altLang="cs-CZ" sz="2000" b="1" dirty="0"/>
              <a:t>2. </a:t>
            </a:r>
            <a:r>
              <a:rPr lang="de-DE" altLang="cs-CZ" sz="2000" b="1" i="1" dirty="0"/>
              <a:t>jmdm. schlägt die Stunde</a:t>
            </a:r>
          </a:p>
          <a:p>
            <a:r>
              <a:rPr lang="de-DE" altLang="cs-CZ" sz="2000" b="1" dirty="0"/>
              <a:t>3.</a:t>
            </a:r>
            <a:r>
              <a:rPr lang="de-DE" altLang="cs-CZ" sz="2000" b="1" i="1" dirty="0"/>
              <a:t> Spitzen-Aussichten</a:t>
            </a:r>
            <a:r>
              <a:rPr lang="de-DE" altLang="cs-CZ" sz="2000" b="1" dirty="0"/>
              <a:t>: Doppeldeutigkeit: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2000" b="1" dirty="0"/>
              <a:t>        e Spitze</a:t>
            </a:r>
          </a:p>
          <a:p>
            <a:r>
              <a:rPr lang="de-DE" altLang="cs-CZ" sz="2000" b="1" dirty="0"/>
              <a:t>4. </a:t>
            </a:r>
            <a:r>
              <a:rPr lang="de-DE" altLang="cs-CZ" sz="2000" b="1" i="1" dirty="0"/>
              <a:t>ins Schwarze treffen</a:t>
            </a:r>
          </a:p>
          <a:p>
            <a:r>
              <a:rPr lang="de-DE" altLang="cs-CZ" sz="2000" b="1" dirty="0"/>
              <a:t>5. </a:t>
            </a:r>
            <a:r>
              <a:rPr lang="de-DE" altLang="cs-CZ" sz="2000" b="1" i="1" dirty="0"/>
              <a:t>jmdm. zeigen, wie der Hase läuft</a:t>
            </a:r>
            <a:r>
              <a:rPr lang="de-DE" altLang="cs-CZ" sz="2000" b="1" dirty="0"/>
              <a:t>: Assoziationen: Sport (Anzüge) – laufen – Mode- (attraktiv sein)</a:t>
            </a:r>
          </a:p>
          <a:p>
            <a:r>
              <a:rPr lang="de-DE" altLang="cs-CZ" sz="2000" b="1" dirty="0"/>
              <a:t>6</a:t>
            </a:r>
            <a:r>
              <a:rPr lang="de-DE" altLang="cs-CZ" sz="2000" b="1" i="1" dirty="0"/>
              <a:t>. auf Schritt und Tritt: </a:t>
            </a:r>
            <a:r>
              <a:rPr lang="de-DE" altLang="cs-CZ" sz="2000" b="1" dirty="0"/>
              <a:t>Schuhe</a:t>
            </a:r>
          </a:p>
          <a:p>
            <a:r>
              <a:rPr lang="de-DE" altLang="cs-CZ" sz="2000" b="1" dirty="0"/>
              <a:t>7. </a:t>
            </a:r>
            <a:r>
              <a:rPr lang="de-DE" altLang="cs-CZ" sz="2000" b="1" i="1" dirty="0"/>
              <a:t>alle Register ziehen</a:t>
            </a:r>
          </a:p>
          <a:p>
            <a:r>
              <a:rPr lang="de-DE" altLang="cs-CZ" sz="2000" b="1" dirty="0"/>
              <a:t>8.  </a:t>
            </a:r>
            <a:r>
              <a:rPr lang="de-DE" altLang="cs-CZ" sz="2000" b="1" i="1" dirty="0"/>
              <a:t>etw. beim Namen nennen</a:t>
            </a:r>
          </a:p>
          <a:p>
            <a:r>
              <a:rPr lang="de-DE" altLang="cs-CZ" sz="2000" b="1" dirty="0"/>
              <a:t>9. </a:t>
            </a:r>
            <a:r>
              <a:rPr lang="de-DE" altLang="cs-CZ" sz="2000" b="1" i="1" dirty="0"/>
              <a:t>Furore machen</a:t>
            </a:r>
            <a:endParaRPr lang="de-DE" alt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99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4F708-F531-4C0D-AFCB-9EE69BE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Werbung</a:t>
            </a:r>
            <a:r>
              <a:rPr lang="cs-CZ" dirty="0"/>
              <a:t> -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FC0026-A1DB-4B2D-8FA6-F709DF997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Modifikationen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 in </a:t>
            </a: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Werbeslogans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sein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blaues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Wunder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erleben</a:t>
            </a:r>
            <a:r>
              <a:rPr lang="cs-CZ" altLang="cs-CZ" b="1" dirty="0">
                <a:latin typeface="Arial" panose="020B0604020202020204" pitchFamily="34" charset="0"/>
              </a:rPr>
              <a:t>: </a:t>
            </a:r>
            <a:r>
              <a:rPr lang="cs-CZ" altLang="cs-CZ" b="1" dirty="0" err="1">
                <a:latin typeface="Arial" panose="020B0604020202020204" pitchFamily="34" charset="0"/>
              </a:rPr>
              <a:t>Substitution</a:t>
            </a:r>
            <a:r>
              <a:rPr lang="cs-CZ" altLang="cs-CZ" b="1" dirty="0">
                <a:latin typeface="Arial" panose="020B0604020202020204" pitchFamily="34" charset="0"/>
              </a:rPr>
              <a:t>: s</a:t>
            </a:r>
            <a:r>
              <a:rPr lang="de-DE" altLang="cs-CZ" b="1" dirty="0" err="1">
                <a:latin typeface="Arial" panose="020B0604020202020204" pitchFamily="34" charset="0"/>
              </a:rPr>
              <a:t>üß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Tag f</a:t>
            </a:r>
            <a:r>
              <a:rPr lang="de-DE" altLang="cs-CZ" b="1" dirty="0" err="1">
                <a:latin typeface="Arial" panose="020B0604020202020204" pitchFamily="34" charset="0"/>
              </a:rPr>
              <a:t>ür</a:t>
            </a:r>
            <a:r>
              <a:rPr lang="cs-CZ" altLang="cs-CZ" b="1" dirty="0">
                <a:latin typeface="Arial" panose="020B0604020202020204" pitchFamily="34" charset="0"/>
              </a:rPr>
              <a:t> Tag, </a:t>
            </a:r>
            <a:r>
              <a:rPr lang="cs-CZ" altLang="cs-CZ" b="1" dirty="0" err="1">
                <a:latin typeface="Arial" panose="020B0604020202020204" pitchFamily="34" charset="0"/>
              </a:rPr>
              <a:t>Kasse</a:t>
            </a:r>
            <a:r>
              <a:rPr lang="cs-CZ" altLang="cs-CZ" b="1" dirty="0">
                <a:latin typeface="Arial" panose="020B0604020202020204" pitchFamily="34" charset="0"/>
              </a:rPr>
              <a:t> machen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Farbe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bekennen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j</a:t>
            </a:r>
            <a:r>
              <a:rPr lang="cs-CZ" altLang="cs-CZ" b="1" dirty="0" err="1">
                <a:latin typeface="Arial" panose="020B0604020202020204" pitchFamily="34" charset="0"/>
              </a:rPr>
              <a:t>mdm</a:t>
            </a:r>
            <a:r>
              <a:rPr lang="cs-CZ" altLang="cs-CZ" b="1" dirty="0">
                <a:latin typeface="Arial" panose="020B0604020202020204" pitchFamily="34" charset="0"/>
              </a:rPr>
              <a:t>. </a:t>
            </a:r>
            <a:r>
              <a:rPr lang="de-DE" altLang="cs-CZ" b="1" dirty="0">
                <a:latin typeface="Arial" panose="020B0604020202020204" pitchFamily="34" charset="0"/>
              </a:rPr>
              <a:t>g</a:t>
            </a:r>
            <a:r>
              <a:rPr lang="cs-CZ" altLang="cs-CZ" b="1" dirty="0" err="1">
                <a:latin typeface="Arial" panose="020B0604020202020204" pitchFamily="34" charset="0"/>
              </a:rPr>
              <a:t>eht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Licht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auf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d</a:t>
            </a:r>
            <a:r>
              <a:rPr lang="cs-CZ" altLang="cs-CZ" b="1" dirty="0">
                <a:latin typeface="Arial" panose="020B0604020202020204" pitchFamily="34" charset="0"/>
              </a:rPr>
              <a:t>as </a:t>
            </a:r>
            <a:r>
              <a:rPr lang="cs-CZ" altLang="cs-CZ" b="1" dirty="0" err="1">
                <a:latin typeface="Arial" panose="020B0604020202020204" pitchFamily="34" charset="0"/>
              </a:rPr>
              <a:t>Geld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zum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Fenster</a:t>
            </a:r>
            <a:r>
              <a:rPr lang="cs-CZ" altLang="cs-CZ" b="1" dirty="0">
                <a:latin typeface="Arial" panose="020B0604020202020204" pitchFamily="34" charset="0"/>
              </a:rPr>
              <a:t> h</a:t>
            </a:r>
            <a:r>
              <a:rPr lang="de-DE" altLang="cs-CZ" b="1" dirty="0">
                <a:latin typeface="Arial" panose="020B0604020202020204" pitchFamily="34" charset="0"/>
              </a:rPr>
              <a:t>i</a:t>
            </a:r>
            <a:r>
              <a:rPr lang="cs-CZ" altLang="cs-CZ" b="1" dirty="0" err="1">
                <a:latin typeface="Arial" panose="020B0604020202020204" pitchFamily="34" charset="0"/>
              </a:rPr>
              <a:t>nauswerfen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Da </a:t>
            </a:r>
            <a:r>
              <a:rPr lang="cs-CZ" altLang="cs-CZ" b="1" dirty="0" err="1">
                <a:latin typeface="Arial" panose="020B0604020202020204" pitchFamily="34" charset="0"/>
              </a:rPr>
              <a:t>bei</a:t>
            </a:r>
            <a:r>
              <a:rPr lang="de-DE" altLang="cs-CZ" b="1" dirty="0">
                <a:latin typeface="Arial" panose="020B0604020202020204" pitchFamily="34" charset="0"/>
              </a:rPr>
              <a:t>ß</a:t>
            </a:r>
            <a:r>
              <a:rPr lang="cs-CZ" altLang="cs-CZ" b="1" dirty="0">
                <a:latin typeface="Arial" panose="020B0604020202020204" pitchFamily="34" charset="0"/>
              </a:rPr>
              <a:t>t </a:t>
            </a:r>
            <a:r>
              <a:rPr lang="cs-CZ" altLang="cs-CZ" b="1" dirty="0" err="1">
                <a:latin typeface="Arial" panose="020B0604020202020204" pitchFamily="34" charset="0"/>
              </a:rPr>
              <a:t>die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Maus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keinen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Faden</a:t>
            </a:r>
            <a:r>
              <a:rPr lang="cs-CZ" altLang="cs-CZ" b="1" dirty="0">
                <a:latin typeface="Arial" panose="020B0604020202020204" pitchFamily="34" charset="0"/>
              </a:rPr>
              <a:t> ab!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93C9C-DC1A-40C6-88A5-FAA45F4B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Modifikationen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7774D-FB7A-4F91-99F6-D8012F1C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„</a:t>
            </a:r>
            <a:r>
              <a:rPr lang="cs-CZ" altLang="cs-CZ" b="1" dirty="0" err="1"/>
              <a:t>Ich</a:t>
            </a:r>
            <a:r>
              <a:rPr lang="cs-CZ" altLang="cs-CZ" b="1" dirty="0"/>
              <a:t> bin von </a:t>
            </a:r>
            <a:r>
              <a:rPr lang="cs-CZ" altLang="cs-CZ" b="1" dirty="0" err="1"/>
              <a:t>Kopf</a:t>
            </a:r>
            <a:r>
              <a:rPr lang="cs-CZ" altLang="cs-CZ" b="1" dirty="0"/>
              <a:t> bis </a:t>
            </a:r>
            <a:r>
              <a:rPr lang="cs-CZ" altLang="cs-CZ" b="1" dirty="0" err="1"/>
              <a:t>Fu</a:t>
            </a:r>
            <a:r>
              <a:rPr lang="de-DE" altLang="cs-CZ" b="1" dirty="0"/>
              <a:t>ß auf Liebe eingestellt.“  (Marlene Dietrich)</a:t>
            </a:r>
          </a:p>
          <a:p>
            <a:r>
              <a:rPr lang="de-DE" altLang="cs-CZ" b="1" dirty="0"/>
              <a:t>die Suppe auslöffeln müssen, die man sich eingebrockt hat</a:t>
            </a:r>
          </a:p>
          <a:p>
            <a:r>
              <a:rPr lang="de-DE" altLang="cs-CZ" b="1" dirty="0"/>
              <a:t>den Teufel an die Wand malen</a:t>
            </a:r>
          </a:p>
          <a:p>
            <a:r>
              <a:rPr lang="de-DE" altLang="cs-CZ" b="1" dirty="0"/>
              <a:t>Hans im Glück (Märchen von Grimms)</a:t>
            </a:r>
          </a:p>
          <a:p>
            <a:r>
              <a:rPr lang="de-DE" altLang="cs-CZ" b="1" dirty="0"/>
              <a:t>den Streit vom Zaun brechen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19D89-637F-4109-8BE7-43D44505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F2161-92EF-4530-8910-0F957F1AD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400" b="1" dirty="0" err="1"/>
              <a:t>Einleitung</a:t>
            </a:r>
            <a:r>
              <a:rPr lang="cs-CZ" sz="3400" b="1" dirty="0"/>
              <a:t> (</a:t>
            </a:r>
            <a:r>
              <a:rPr lang="cs-CZ" sz="3400" b="1" dirty="0" err="1"/>
              <a:t>Wiederholung</a:t>
            </a:r>
            <a:r>
              <a:rPr lang="cs-CZ" sz="3400" b="1" dirty="0"/>
              <a:t>):  </a:t>
            </a:r>
            <a:r>
              <a:rPr lang="cs-CZ" sz="3400" b="1" dirty="0" err="1"/>
              <a:t>Was</a:t>
            </a:r>
            <a:r>
              <a:rPr lang="cs-CZ" sz="3400" b="1" dirty="0"/>
              <a:t> </a:t>
            </a:r>
            <a:r>
              <a:rPr lang="cs-CZ" sz="3400" b="1" dirty="0" err="1"/>
              <a:t>sind</a:t>
            </a:r>
            <a:r>
              <a:rPr lang="cs-CZ" sz="3400" b="1" dirty="0"/>
              <a:t>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Merkmale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Einteilung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endParaRPr lang="de-DE" sz="34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3400" b="1" dirty="0"/>
              <a:t>Phraseologismen und Kulturerbe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Paradigmatische</a:t>
            </a:r>
            <a:r>
              <a:rPr lang="cs-CZ" sz="3400" b="1" dirty="0"/>
              <a:t> </a:t>
            </a:r>
            <a:r>
              <a:rPr lang="cs-CZ" sz="3400" b="1" dirty="0" err="1"/>
              <a:t>Relationen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Phraseolexikon</a:t>
            </a:r>
            <a:r>
              <a:rPr lang="cs-CZ" sz="3400" b="1" dirty="0"/>
              <a:t>: Synonymie, Antonymie, </a:t>
            </a:r>
            <a:r>
              <a:rPr lang="cs-CZ" sz="3400" b="1" dirty="0" err="1"/>
              <a:t>Polysemie</a:t>
            </a:r>
            <a:r>
              <a:rPr lang="cs-CZ" sz="3400" b="1" dirty="0"/>
              <a:t>, Homonymie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Variationen</a:t>
            </a:r>
            <a:r>
              <a:rPr lang="cs-CZ" sz="3400" b="1" dirty="0"/>
              <a:t> </a:t>
            </a:r>
            <a:r>
              <a:rPr lang="cs-CZ" sz="3400" b="1" dirty="0" err="1"/>
              <a:t>und</a:t>
            </a:r>
            <a:r>
              <a:rPr lang="cs-CZ" sz="3400" b="1" dirty="0"/>
              <a:t> </a:t>
            </a:r>
            <a:r>
              <a:rPr lang="cs-CZ" sz="3400" b="1" dirty="0" err="1"/>
              <a:t>Modifikationen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Phraseologismen</a:t>
            </a:r>
            <a:r>
              <a:rPr lang="cs-CZ" sz="3400" b="1" dirty="0"/>
              <a:t> in </a:t>
            </a:r>
            <a:r>
              <a:rPr lang="cs-CZ" sz="3400" b="1" dirty="0" err="1"/>
              <a:t>Textsorten</a:t>
            </a:r>
            <a:r>
              <a:rPr lang="cs-CZ" sz="3400" b="1" dirty="0"/>
              <a:t>: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Alltagstexte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Belletristik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Massenmedien</a:t>
            </a:r>
            <a:endParaRPr lang="cs-CZ" sz="3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Werbung</a:t>
            </a:r>
            <a:endParaRPr lang="cs-CZ" sz="2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Verschiedene</a:t>
            </a:r>
            <a:r>
              <a:rPr lang="cs-CZ" sz="3400" b="1" dirty="0"/>
              <a:t> </a:t>
            </a:r>
            <a:r>
              <a:rPr lang="cs-CZ" sz="3400" b="1" dirty="0" err="1"/>
              <a:t>Typen</a:t>
            </a:r>
            <a:r>
              <a:rPr lang="cs-CZ" sz="3400" b="1" dirty="0"/>
              <a:t> von </a:t>
            </a:r>
            <a:r>
              <a:rPr lang="cs-CZ" sz="3400" b="1" dirty="0" err="1"/>
              <a:t>Übungen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Abschlusstest</a:t>
            </a:r>
            <a:r>
              <a:rPr lang="cs-CZ" sz="3400" b="1" dirty="0"/>
              <a:t>: </a:t>
            </a:r>
            <a:r>
              <a:rPr lang="cs-CZ" sz="3400" b="1" dirty="0" err="1"/>
              <a:t>Phraseologismen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konkreten</a:t>
            </a:r>
            <a:r>
              <a:rPr lang="cs-CZ" sz="3400" b="1" dirty="0"/>
              <a:t> Text</a:t>
            </a:r>
            <a:endParaRPr lang="cs-CZ" sz="3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2A47D-99EF-4336-92EF-F8384B58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F4493-0FBF-4745-B2A2-A1E70051C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rgbClr val="FF0000"/>
                </a:solidFill>
              </a:rPr>
              <a:t>Phraseologismen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dirty="0" err="1">
                <a:solidFill>
                  <a:srgbClr val="FF0000"/>
                </a:solidFill>
              </a:rPr>
              <a:t>feste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Wortgruppen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Wortverbindungen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Wendungen</a:t>
            </a: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chemeClr val="tx1"/>
                </a:solidFill>
              </a:rPr>
              <a:t>Merkmale</a:t>
            </a:r>
            <a:r>
              <a:rPr lang="cs-CZ" b="1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 err="1">
                <a:solidFill>
                  <a:srgbClr val="FF0000"/>
                </a:solidFill>
              </a:rPr>
              <a:t>Polylexikalität</a:t>
            </a:r>
            <a:r>
              <a:rPr lang="cs-CZ" altLang="cs-CZ" b="1" dirty="0"/>
              <a:t>: </a:t>
            </a:r>
            <a:r>
              <a:rPr lang="cs-CZ" altLang="cs-CZ" b="1" dirty="0" err="1"/>
              <a:t>mehrere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de-DE" altLang="cs-CZ" b="1" dirty="0"/>
              <a:t> (mindestens zwei): </a:t>
            </a:r>
            <a:r>
              <a:rPr lang="de-DE" altLang="cs-CZ" b="1" i="1" dirty="0"/>
              <a:t>Trübsal blasen </a:t>
            </a:r>
            <a:r>
              <a:rPr lang="de-DE" altLang="cs-CZ" b="1" dirty="0"/>
              <a:t>– „traurig, deprimiert sein“</a:t>
            </a:r>
            <a:endParaRPr lang="cs-CZ" altLang="cs-CZ" b="1" dirty="0"/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Festigkeit/Stabilität</a:t>
            </a:r>
            <a:r>
              <a:rPr lang="de-DE" altLang="cs-CZ" b="1" dirty="0"/>
              <a:t> – nicht austauschbare Struktur – relativ: Variationen und Modifikationen möglich: 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 Honig um den Mund, den Bart, ums Maul schmieren/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</a:t>
            </a:r>
            <a:r>
              <a:rPr lang="en-US" altLang="cs-CZ" b="1" i="1" dirty="0"/>
              <a:t>*</a:t>
            </a:r>
            <a:r>
              <a:rPr lang="de-DE" altLang="cs-CZ" b="1" i="1" dirty="0"/>
              <a:t>Marmelade…</a:t>
            </a:r>
            <a:endParaRPr lang="de-DE" altLang="cs-CZ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3.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Lexikalisierung und Reproduzierbarkeit</a:t>
            </a:r>
            <a:r>
              <a:rPr lang="cs-CZ" altLang="cs-CZ" b="1" dirty="0">
                <a:solidFill>
                  <a:schemeClr val="tx1"/>
                </a:solidFill>
              </a:rPr>
              <a:t>:</a:t>
            </a:r>
            <a:r>
              <a:rPr lang="de-DE" altLang="cs-CZ" b="1" dirty="0">
                <a:solidFill>
                  <a:schemeClr val="tx1"/>
                </a:solidFill>
              </a:rPr>
              <a:t> Im WB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de-DE" altLang="cs-CZ" b="1" dirty="0">
                <a:solidFill>
                  <a:schemeClr val="tx1"/>
                </a:solidFill>
              </a:rPr>
              <a:t>gespeichert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4.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Idiomatizität</a:t>
            </a:r>
            <a:r>
              <a:rPr lang="de-DE" altLang="cs-CZ" b="1" dirty="0"/>
              <a:t> – übertragene Bedeutung</a:t>
            </a:r>
            <a:r>
              <a:rPr lang="cs-CZ" altLang="cs-CZ" b="1" dirty="0"/>
              <a:t>,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/>
              <a:t>            </a:t>
            </a: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 einen Floh ins Ohr setzen</a:t>
            </a:r>
            <a:endParaRPr lang="cs-CZ" altLang="cs-CZ" b="1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9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9060A-A1FE-49B5-97B6-EBEA8417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20525-24F6-4E8B-83A1-D7DC499A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de-DE" altLang="cs-CZ" b="1" dirty="0">
                <a:solidFill>
                  <a:srgbClr val="FF0000"/>
                </a:solidFill>
              </a:rPr>
              <a:t>Idiome – die zahlreichste und wichtigste Gruppe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de-DE" altLang="cs-CZ" b="1" dirty="0"/>
              <a:t>stilistische Vielfalt: Emotionalität, Expressivität, Bildlichkeit (metaphorisch), Anschaulichkeit, Kultursymbolik, semantische Abenteuerlichkeit (was sie bedeuten, woher sie stamme</a:t>
            </a:r>
            <a:r>
              <a:rPr lang="cs-CZ" altLang="cs-CZ" b="1" dirty="0"/>
              <a:t>n</a:t>
            </a:r>
            <a:r>
              <a:rPr lang="de-DE" altLang="cs-CZ" b="1" dirty="0"/>
              <a:t>)</a:t>
            </a:r>
            <a:endParaRPr lang="cs-CZ" altLang="cs-CZ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. </a:t>
            </a:r>
            <a:r>
              <a:rPr lang="cs-CZ" altLang="cs-CZ" b="1" i="1" dirty="0">
                <a:solidFill>
                  <a:srgbClr val="0070C0"/>
                </a:solidFill>
              </a:rPr>
              <a:t>e</a:t>
            </a:r>
            <a:r>
              <a:rPr lang="de-DE" altLang="cs-CZ" b="1" i="1" dirty="0" err="1">
                <a:solidFill>
                  <a:srgbClr val="0070C0"/>
                </a:solidFill>
              </a:rPr>
              <a:t>inen</a:t>
            </a:r>
            <a:r>
              <a:rPr lang="de-DE" altLang="cs-CZ" b="1" i="1" dirty="0">
                <a:solidFill>
                  <a:srgbClr val="0070C0"/>
                </a:solidFill>
              </a:rPr>
              <a:t> Korb geben</a:t>
            </a:r>
            <a:r>
              <a:rPr lang="de-DE" altLang="cs-CZ" b="1" dirty="0">
                <a:solidFill>
                  <a:srgbClr val="0070C0"/>
                </a:solidFill>
              </a:rPr>
              <a:t> 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übers Ohr hauen 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auf den Busch klopfen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ins Bockshorn jagen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Perlen vor die Säue werfen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Eulen nach Athen tragen</a:t>
            </a:r>
          </a:p>
          <a:p>
            <a:endParaRPr lang="de-DE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0E25-4BF7-4565-874E-46F5D680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F5A59-4230-4490-953A-C1D006E9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dirty="0">
                <a:solidFill>
                  <a:srgbClr val="FFC000"/>
                </a:solidFill>
              </a:rPr>
              <a:t>2. </a:t>
            </a:r>
            <a:r>
              <a:rPr lang="de-DE" altLang="cs-CZ" sz="2000" b="1" dirty="0">
                <a:solidFill>
                  <a:srgbClr val="FFC000"/>
                </a:solidFill>
              </a:rPr>
              <a:t>Sprichwörter</a:t>
            </a:r>
            <a:r>
              <a:rPr lang="de-DE" altLang="cs-CZ" sz="2000" b="1" dirty="0"/>
              <a:t>, geflügelte Worte, Zitate, Aphorismen, Bauern- und Wetterregeln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(Pa</a:t>
            </a:r>
            <a:r>
              <a:rPr lang="de-DE" altLang="cs-CZ" sz="2000" b="1" dirty="0" err="1"/>
              <a:t>römiologie</a:t>
            </a:r>
            <a:r>
              <a:rPr lang="de-DE" altLang="cs-CZ" b="1" dirty="0"/>
              <a:t>, Parömien)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Der Apfel fällt nicht weit vom Stamm.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Wer zuletzt lacht, lacht am besten.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Über die Toten soll man nur Gutes sagen. (</a:t>
            </a:r>
            <a:r>
              <a:rPr lang="de-DE" altLang="cs-CZ" sz="2000" b="1" i="1" dirty="0" err="1"/>
              <a:t>Chilón</a:t>
            </a:r>
            <a:r>
              <a:rPr lang="de-DE" altLang="cs-CZ" sz="2000" b="1" i="1" dirty="0"/>
              <a:t>) – De mortuis nihil nisi </a:t>
            </a:r>
            <a:r>
              <a:rPr lang="de-DE" altLang="cs-CZ" sz="2000" b="1" i="1" dirty="0" err="1"/>
              <a:t>bene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Veni, vidi, vici. Alea iacta </a:t>
            </a:r>
            <a:r>
              <a:rPr lang="de-DE" altLang="cs-CZ" sz="2000" b="1" i="1" dirty="0" err="1"/>
              <a:t>est</a:t>
            </a:r>
            <a:r>
              <a:rPr lang="de-DE" altLang="cs-CZ" sz="2000" b="1" i="1" dirty="0"/>
              <a:t>/</a:t>
            </a:r>
            <a:r>
              <a:rPr lang="de-DE" altLang="cs-CZ" sz="2000" b="1" i="1" dirty="0" err="1"/>
              <a:t>sunt</a:t>
            </a:r>
            <a:r>
              <a:rPr lang="de-DE" altLang="cs-CZ" sz="2000" b="1" i="1" dirty="0"/>
              <a:t> (Cäsar)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Viel Nebel im Februar bringt Regen oft im Jahr.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Kollokationen, Funktionsverbgefüge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i="1" dirty="0"/>
              <a:t>den </a:t>
            </a:r>
            <a:r>
              <a:rPr lang="cs-CZ" altLang="cs-CZ" sz="2000" b="1" i="1" dirty="0" err="1"/>
              <a:t>Tisch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decken</a:t>
            </a:r>
            <a:r>
              <a:rPr lang="de-DE" altLang="cs-CZ" sz="2000" b="1" i="1" dirty="0"/>
              <a:t>,</a:t>
            </a:r>
            <a:r>
              <a:rPr lang="cs-CZ" altLang="cs-CZ" sz="2000" b="1" i="1" dirty="0"/>
              <a:t> </a:t>
            </a:r>
            <a:r>
              <a:rPr lang="de-DE" altLang="cs-CZ" sz="2000" b="1" i="1" dirty="0"/>
              <a:t>Maßnahmen treffen, Hilfe leiste</a:t>
            </a:r>
            <a:r>
              <a:rPr lang="cs-CZ" altLang="cs-CZ" sz="2000" b="1" i="1" dirty="0"/>
              <a:t>n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70C0"/>
                </a:solidFill>
              </a:rPr>
              <a:t>4. Kommunikative Formeln: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Grüße, Wünsche, Flüche: </a:t>
            </a:r>
            <a:r>
              <a:rPr lang="de-DE" altLang="cs-CZ" sz="2000" b="1" i="1" dirty="0"/>
              <a:t>Gute Fahrt! Du lieber Himmel! Lass mich in Frieden! Verdammt noch mal! 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9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3333-80E9-415A-8F89-1E6EBF40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/>
              <a:t>Paradigmatische</a:t>
            </a:r>
            <a:r>
              <a:rPr lang="cs-CZ" sz="3600" b="1" dirty="0"/>
              <a:t> </a:t>
            </a:r>
            <a:r>
              <a:rPr lang="cs-CZ" sz="3600" b="1" dirty="0" err="1"/>
              <a:t>Relationen</a:t>
            </a:r>
            <a:r>
              <a:rPr lang="cs-CZ" sz="3600" b="1" dirty="0"/>
              <a:t> </a:t>
            </a:r>
            <a:r>
              <a:rPr lang="cs-CZ" sz="3600" b="1" dirty="0" err="1"/>
              <a:t>im</a:t>
            </a:r>
            <a:r>
              <a:rPr lang="cs-CZ" sz="3600" b="1" dirty="0"/>
              <a:t> </a:t>
            </a:r>
            <a:r>
              <a:rPr lang="cs-CZ" sz="3600" b="1" dirty="0" err="1"/>
              <a:t>Phraseolexikon</a:t>
            </a:r>
            <a:r>
              <a:rPr lang="cs-CZ" sz="3600" b="1" dirty="0"/>
              <a:t>: Synonymie, Antonymie, </a:t>
            </a:r>
            <a:r>
              <a:rPr lang="cs-CZ" sz="3600" b="1" dirty="0" err="1"/>
              <a:t>Polysemie</a:t>
            </a:r>
            <a:r>
              <a:rPr lang="cs-CZ" sz="3600" b="1" dirty="0"/>
              <a:t>, Homonymie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80369-562A-4BDA-A53C-754A61CC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Synonymie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Phraseolexikon</a:t>
            </a:r>
            <a:r>
              <a:rPr lang="cs-CZ" b="1" dirty="0"/>
              <a:t>:</a:t>
            </a:r>
            <a:br>
              <a:rPr lang="cs-CZ" dirty="0"/>
            </a:br>
            <a:r>
              <a:rPr lang="cs-CZ" b="1" dirty="0" err="1"/>
              <a:t>Reiche</a:t>
            </a:r>
            <a:r>
              <a:rPr lang="cs-CZ" b="1" dirty="0"/>
              <a:t> Synonymik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onomasiologischer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r>
              <a:rPr lang="cs-CZ" b="1" dirty="0"/>
              <a:t> (</a:t>
            </a:r>
            <a:r>
              <a:rPr lang="cs-CZ" b="1" dirty="0" err="1"/>
              <a:t>Begriff</a:t>
            </a:r>
            <a:r>
              <a:rPr lang="cs-CZ" b="1" dirty="0"/>
              <a:t> – </a:t>
            </a:r>
            <a:r>
              <a:rPr lang="cs-CZ" b="1" dirty="0" err="1"/>
              <a:t>Bezeichnung</a:t>
            </a:r>
            <a:r>
              <a:rPr lang="cs-CZ" b="1" dirty="0"/>
              <a:t>): </a:t>
            </a:r>
            <a:r>
              <a:rPr lang="cs-CZ" b="1" dirty="0" err="1"/>
              <a:t>Emotionen</a:t>
            </a:r>
            <a:r>
              <a:rPr lang="cs-CZ" b="1" dirty="0"/>
              <a:t>, </a:t>
            </a:r>
            <a:r>
              <a:rPr lang="cs-CZ" b="1" dirty="0" err="1"/>
              <a:t>physische</a:t>
            </a:r>
            <a:r>
              <a:rPr lang="cs-CZ" b="1" dirty="0"/>
              <a:t> u. </a:t>
            </a:r>
            <a:r>
              <a:rPr lang="cs-CZ" b="1" dirty="0" err="1"/>
              <a:t>psychische</a:t>
            </a:r>
            <a:r>
              <a:rPr lang="cs-CZ" b="1" dirty="0"/>
              <a:t> </a:t>
            </a:r>
            <a:r>
              <a:rPr lang="cs-CZ" b="1" dirty="0" err="1"/>
              <a:t>Zustände</a:t>
            </a:r>
            <a:r>
              <a:rPr lang="cs-CZ" b="1" dirty="0"/>
              <a:t>...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Konnotationen</a:t>
            </a:r>
            <a:r>
              <a:rPr lang="cs-CZ" b="1" dirty="0"/>
              <a:t> – </a:t>
            </a:r>
            <a:r>
              <a:rPr lang="cs-CZ" b="1" dirty="0" err="1">
                <a:solidFill>
                  <a:srgbClr val="FF0000"/>
                </a:solidFill>
              </a:rPr>
              <a:t>umg</a:t>
            </a:r>
            <a:r>
              <a:rPr lang="cs-CZ" b="1" dirty="0">
                <a:solidFill>
                  <a:srgbClr val="FF0000"/>
                </a:solidFill>
              </a:rPr>
              <a:t>.-</a:t>
            </a:r>
            <a:r>
              <a:rPr lang="cs-CZ" b="1" dirty="0" err="1">
                <a:solidFill>
                  <a:srgbClr val="FF0000"/>
                </a:solidFill>
              </a:rPr>
              <a:t>salopp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gehoben</a:t>
            </a:r>
            <a:r>
              <a:rPr lang="cs-CZ" b="1" dirty="0"/>
              <a:t>…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err="1">
                <a:solidFill>
                  <a:srgbClr val="FF0000"/>
                </a:solidFill>
              </a:rPr>
              <a:t>Ablehnung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  <a:r>
              <a:rPr lang="cs-CZ" b="1" dirty="0"/>
              <a:t>: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einen</a:t>
            </a:r>
            <a:r>
              <a:rPr lang="cs-CZ" b="1" i="1" dirty="0">
                <a:solidFill>
                  <a:schemeClr val="accent1"/>
                </a:solidFill>
              </a:rPr>
              <a:t> Korb </a:t>
            </a:r>
            <a:r>
              <a:rPr lang="cs-CZ" b="1" i="1" dirty="0" err="1">
                <a:solidFill>
                  <a:schemeClr val="accent1"/>
                </a:solidFill>
              </a:rPr>
              <a:t>geben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abblitzen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lassen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/>
                </a:solidFill>
              </a:rPr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den </a:t>
            </a:r>
            <a:r>
              <a:rPr lang="cs-CZ" b="1" i="1" dirty="0" err="1">
                <a:solidFill>
                  <a:schemeClr val="accent1"/>
                </a:solidFill>
              </a:rPr>
              <a:t>Rücken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kehren</a:t>
            </a:r>
            <a:r>
              <a:rPr lang="cs-CZ" b="1" i="1" dirty="0">
                <a:solidFill>
                  <a:schemeClr val="accent1"/>
                </a:solidFill>
              </a:rPr>
              <a:t>/</a:t>
            </a:r>
            <a:r>
              <a:rPr lang="cs-CZ" b="1" i="1" dirty="0" err="1">
                <a:solidFill>
                  <a:schemeClr val="accent1"/>
                </a:solidFill>
              </a:rPr>
              <a:t>wenden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kalte </a:t>
            </a:r>
            <a:r>
              <a:rPr lang="cs-CZ" b="1" i="1" dirty="0" err="1">
                <a:solidFill>
                  <a:schemeClr val="accent1"/>
                </a:solidFill>
              </a:rPr>
              <a:t>Schulter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zeigen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abschlägig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bescheiden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7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85942-A642-4186-AC2D-E0D9E37C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A699E-2145-428F-85A7-F6735E0C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Reizen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Verärgern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jmdn</a:t>
            </a:r>
            <a:r>
              <a:rPr lang="cs-CZ" sz="2000" b="1" i="1" dirty="0"/>
              <a:t>.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Palme </a:t>
            </a:r>
            <a:r>
              <a:rPr lang="cs-CZ" sz="2000" b="1" i="1" dirty="0" err="1"/>
              <a:t>bringen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</a:t>
            </a:r>
            <a:r>
              <a:rPr lang="cs-CZ" sz="2000" b="1" i="1" dirty="0" err="1"/>
              <a:t>Nerven</a:t>
            </a:r>
            <a:r>
              <a:rPr lang="cs-CZ" sz="2000" b="1" i="1" dirty="0"/>
              <a:t>, den </a:t>
            </a:r>
            <a:r>
              <a:rPr lang="cs-CZ" sz="2000" b="1" i="1" dirty="0" err="1"/>
              <a:t>Wecker</a:t>
            </a:r>
            <a:r>
              <a:rPr lang="cs-CZ" sz="2000" b="1" i="1" dirty="0"/>
              <a:t> </a:t>
            </a:r>
            <a:r>
              <a:rPr lang="cs-CZ" sz="2000" b="1" i="1" dirty="0" err="1"/>
              <a:t>gehen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platzt</a:t>
            </a:r>
            <a:r>
              <a:rPr lang="cs-CZ" sz="2000" b="1" i="1" dirty="0"/>
              <a:t> der </a:t>
            </a:r>
            <a:r>
              <a:rPr lang="cs-CZ" sz="2000" b="1" i="1" dirty="0" err="1"/>
              <a:t>Kragen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in </a:t>
            </a:r>
            <a:r>
              <a:rPr lang="cs-CZ" sz="2000" b="1" i="1" dirty="0" err="1"/>
              <a:t>die</a:t>
            </a:r>
            <a:r>
              <a:rPr lang="cs-CZ" sz="2000" b="1" i="1" dirty="0"/>
              <a:t> Luft </a:t>
            </a:r>
            <a:r>
              <a:rPr lang="cs-CZ" sz="2000" b="1" i="1" dirty="0" err="1"/>
              <a:t>gehen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Dummheit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ein</a:t>
            </a:r>
            <a:r>
              <a:rPr lang="cs-CZ" sz="2000" b="1" i="1" dirty="0"/>
              <a:t> Brett vor dem </a:t>
            </a:r>
            <a:r>
              <a:rPr lang="cs-CZ" sz="2000" b="1" i="1" dirty="0" err="1"/>
              <a:t>Kopf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dirty="0"/>
              <a:t>                          </a:t>
            </a:r>
            <a:r>
              <a:rPr lang="cs-CZ" sz="2000" b="1" i="1" dirty="0" err="1"/>
              <a:t>dumm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r>
              <a:rPr lang="cs-CZ" sz="2000" b="1" i="1" dirty="0"/>
              <a:t> </a:t>
            </a:r>
            <a:r>
              <a:rPr lang="cs-CZ" sz="2000" b="1" i="1" dirty="0" err="1"/>
              <a:t>wie</a:t>
            </a:r>
            <a:r>
              <a:rPr lang="cs-CZ" sz="2000" b="1" i="1" dirty="0"/>
              <a:t> </a:t>
            </a:r>
            <a:r>
              <a:rPr lang="cs-CZ" sz="2000" b="1" i="1" dirty="0" err="1"/>
              <a:t>Bohnenstroh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jn</a:t>
            </a:r>
            <a:r>
              <a:rPr lang="cs-CZ" sz="2000" b="1" i="1" dirty="0"/>
              <a:t> </a:t>
            </a:r>
            <a:r>
              <a:rPr lang="cs-CZ" sz="2000" b="1" i="1" dirty="0" err="1"/>
              <a:t>hat</a:t>
            </a:r>
            <a:r>
              <a:rPr lang="cs-CZ" sz="2000" b="1" i="1" dirty="0"/>
              <a:t> der </a:t>
            </a:r>
            <a:r>
              <a:rPr lang="cs-CZ" sz="2000" b="1" i="1" dirty="0" err="1"/>
              <a:t>Esel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Galopp</a:t>
            </a:r>
            <a:r>
              <a:rPr lang="cs-CZ" sz="2000" b="1" i="1" dirty="0"/>
              <a:t> </a:t>
            </a:r>
            <a:r>
              <a:rPr lang="cs-CZ" sz="2000" b="1" i="1" dirty="0" err="1"/>
              <a:t>verloren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mit</a:t>
            </a:r>
            <a:r>
              <a:rPr lang="cs-CZ" sz="2000" b="1" i="1" dirty="0"/>
              <a:t> dem </a:t>
            </a:r>
            <a:r>
              <a:rPr lang="cs-CZ" sz="2000" b="1" i="1" dirty="0" err="1"/>
              <a:t>Klammersack</a:t>
            </a:r>
            <a:r>
              <a:rPr lang="cs-CZ" sz="2000" b="1" i="1" dirty="0"/>
              <a:t> </a:t>
            </a:r>
            <a:r>
              <a:rPr lang="cs-CZ" sz="2000" b="1" i="1" dirty="0" err="1"/>
              <a:t>gepudert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Verrücktheit</a:t>
            </a:r>
            <a:r>
              <a:rPr lang="cs-CZ" sz="2000" b="1" dirty="0">
                <a:solidFill>
                  <a:srgbClr val="FF0000"/>
                </a:solidFill>
              </a:rPr>
              <a:t>: 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Meise</a:t>
            </a:r>
            <a:r>
              <a:rPr lang="cs-CZ" sz="2000" b="1" i="1" dirty="0"/>
              <a:t>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Knall</a:t>
            </a:r>
            <a:r>
              <a:rPr lang="cs-CZ" sz="2000" b="1" i="1" dirty="0"/>
              <a:t> 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Klaps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r>
              <a:rPr lang="cs-CZ" sz="2000" b="1" i="1" dirty="0"/>
              <a:t>,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Daten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Speicher</a:t>
            </a:r>
            <a:r>
              <a:rPr lang="cs-CZ" sz="2000" b="1" dirty="0"/>
              <a:t>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Tassen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Schrank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i="1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Schraube</a:t>
            </a:r>
            <a:r>
              <a:rPr lang="cs-CZ" sz="2000" b="1" i="1" dirty="0"/>
              <a:t> </a:t>
            </a:r>
            <a:r>
              <a:rPr lang="cs-CZ" sz="2000" b="1" i="1" dirty="0" err="1"/>
              <a:t>locker</a:t>
            </a:r>
            <a:r>
              <a:rPr lang="cs-CZ" sz="2000" b="1" i="1" dirty="0"/>
              <a:t>,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piept´s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4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FB082-DAFA-4A05-957C-27252668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0B4C2-D9D1-43D4-ABF7-4E7F0F2E2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Furcht</a:t>
            </a:r>
            <a:r>
              <a:rPr lang="cs-CZ" altLang="cs-CZ" sz="2000" b="1" dirty="0">
                <a:solidFill>
                  <a:srgbClr val="FF0000"/>
                </a:solidFill>
              </a:rPr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Angst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rutscht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Herz in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j.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Manschetten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geht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Grundeis</a:t>
            </a:r>
            <a:r>
              <a:rPr lang="cs-CZ" altLang="cs-CZ" sz="2000" b="1" i="1" dirty="0"/>
              <a:t> (</a:t>
            </a:r>
            <a:r>
              <a:rPr lang="cs-CZ" altLang="cs-CZ" sz="2000" b="1" i="1" dirty="0" err="1"/>
              <a:t>grob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Sterben</a:t>
            </a:r>
            <a:r>
              <a:rPr lang="cs-CZ" altLang="cs-CZ" sz="2000" b="1" dirty="0">
                <a:solidFill>
                  <a:srgbClr val="FF0000"/>
                </a:solidFill>
              </a:rPr>
              <a:t>:  </a:t>
            </a:r>
            <a:r>
              <a:rPr lang="de-DE" altLang="cs-CZ" sz="2000" b="1" i="1" dirty="0"/>
              <a:t>den Löffel abgeben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</a:t>
            </a:r>
            <a:r>
              <a:rPr lang="de-DE" altLang="cs-CZ" sz="2000" b="1" i="1" dirty="0"/>
              <a:t> die Latschen stehen lassen, aus den Latschen kippen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über den Jordan gehen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das Zeitliche segnen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daran glauben müssen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Zurechtweisung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Leviten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den </a:t>
            </a:r>
            <a:r>
              <a:rPr lang="cs-CZ" altLang="cs-CZ" sz="2000" b="1" i="1" dirty="0" err="1"/>
              <a:t>Marsch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blasen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2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1CE01-1B8F-4786-BA4D-31A5D88B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4D844-39F2-41A8-B47F-7FD684909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000" b="1" dirty="0"/>
              <a:t>a)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Austausch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nur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einer</a:t>
            </a:r>
            <a:r>
              <a:rPr lang="cs-CZ" altLang="cs-CZ" sz="2000" b="1" dirty="0">
                <a:solidFill>
                  <a:srgbClr val="FF0000"/>
                </a:solidFill>
              </a:rPr>
              <a:t> Komponente: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m</a:t>
            </a:r>
            <a:r>
              <a:rPr lang="cs-CZ" altLang="cs-CZ" sz="2000" b="1" i="1" dirty="0" err="1"/>
              <a:t>it</a:t>
            </a:r>
            <a:r>
              <a:rPr lang="cs-CZ" altLang="cs-CZ" sz="2000" b="1" i="1" dirty="0"/>
              <a:t> dem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-  </a:t>
            </a:r>
            <a:r>
              <a:rPr lang="cs-CZ" altLang="cs-CZ" sz="2000" b="1" dirty="0" err="1"/>
              <a:t>selten</a:t>
            </a:r>
            <a:endParaRPr lang="en-US" altLang="cs-CZ" sz="2000" b="1" dirty="0"/>
          </a:p>
          <a:p>
            <a:pPr eaLnBrk="1" hangingPunct="1"/>
            <a:r>
              <a:rPr lang="en-US" altLang="cs-CZ" sz="1800" b="1" i="1" dirty="0"/>
              <a:t>Auf </a:t>
            </a:r>
            <a:r>
              <a:rPr lang="cs-CZ" altLang="cs-CZ" sz="1800" b="1" i="1" dirty="0">
                <a:latin typeface="Arial" panose="020B0604020202020204" pitchFamily="34" charset="0"/>
              </a:rPr>
              <a:t>(</a:t>
            </a:r>
            <a:r>
              <a:rPr lang="en-US" altLang="cs-CZ" sz="1800" b="1" i="1" dirty="0"/>
              <a:t>k</a:t>
            </a:r>
            <a:r>
              <a:rPr lang="cs-CZ" altLang="cs-CZ" sz="1800" b="1" i="1" dirty="0">
                <a:latin typeface="Arial" panose="020B0604020202020204" pitchFamily="34" charset="0"/>
              </a:rPr>
              <a:t>)</a:t>
            </a:r>
            <a:r>
              <a:rPr lang="cs-CZ" altLang="cs-CZ" sz="1800" b="1" i="1" dirty="0" err="1">
                <a:latin typeface="Arial" panose="020B0604020202020204" pitchFamily="34" charset="0"/>
              </a:rPr>
              <a:t>einen</a:t>
            </a:r>
            <a:r>
              <a:rPr lang="cs-CZ" altLang="cs-CZ" sz="1800" b="1" i="1" dirty="0">
                <a:latin typeface="Arial" panose="020B0604020202020204" pitchFamily="34" charset="0"/>
              </a:rPr>
              <a:t> g</a:t>
            </a:r>
            <a:r>
              <a:rPr lang="de-DE" altLang="cs-CZ" sz="1800" b="1" i="1" dirty="0" err="1">
                <a:latin typeface="Arial" panose="020B0604020202020204" pitchFamily="34" charset="0"/>
              </a:rPr>
              <a:t>rünen</a:t>
            </a:r>
            <a:r>
              <a:rPr lang="de-DE" altLang="cs-CZ" sz="1800" b="1" i="1" dirty="0">
                <a:latin typeface="Arial" panose="020B0604020202020204" pitchFamily="34" charset="0"/>
              </a:rPr>
              <a:t> Zweig kommen</a:t>
            </a:r>
            <a:endParaRPr lang="cs-CZ" altLang="cs-CZ" sz="1800" i="1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000" b="1" dirty="0" err="1"/>
              <a:t>nicht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möglich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alle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Tassen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Schrank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i="1" dirty="0"/>
              <a:t> </a:t>
            </a:r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 </a:t>
            </a:r>
          </a:p>
          <a:p>
            <a:pPr eaLnBrk="1" hangingPunct="1"/>
            <a:r>
              <a:rPr lang="cs-CZ" altLang="cs-CZ" sz="2000" b="1" dirty="0"/>
              <a:t>b)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Negat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garantiert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keine</a:t>
            </a:r>
            <a:r>
              <a:rPr lang="cs-CZ" altLang="cs-CZ" sz="2000" b="1" dirty="0">
                <a:solidFill>
                  <a:srgbClr val="FF0000"/>
                </a:solidFill>
              </a:rPr>
              <a:t> Antonymie: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arbeitslos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obdachlos</a:t>
            </a:r>
            <a:endParaRPr lang="cs-CZ" altLang="cs-CZ" sz="2000" dirty="0"/>
          </a:p>
          <a:p>
            <a:pPr eaLnBrk="1" hangingPunct="1"/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 </a:t>
            </a:r>
            <a:r>
              <a:rPr lang="cs-CZ" altLang="cs-CZ" sz="2000" b="1" dirty="0" err="1"/>
              <a:t>nicht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großen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vorhanden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schwer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bekommen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2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0</TotalTime>
  <Words>1188</Words>
  <Application>Microsoft Office PowerPoint</Application>
  <PresentationFormat>Širokoúhlá obrazovka</PresentationFormat>
  <Paragraphs>162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Odznáček</vt:lpstr>
      <vt:lpstr>Phraseologie in Texten</vt:lpstr>
      <vt:lpstr>Schwerpunkte</vt:lpstr>
      <vt:lpstr>Phraseologismen</vt:lpstr>
      <vt:lpstr>Einteilung der phraseologismen</vt:lpstr>
      <vt:lpstr>Einteilung der phraseologismen</vt:lpstr>
      <vt:lpstr>Paradigmatische Relationen im Phraseolexikon: Synonymie, Antonymie, Polysemie, Homonymie </vt:lpstr>
      <vt:lpstr>Synonyme</vt:lpstr>
      <vt:lpstr>Synonyme</vt:lpstr>
      <vt:lpstr>Antonymie</vt:lpstr>
      <vt:lpstr>Antonymie</vt:lpstr>
      <vt:lpstr>Polysemie und Homonymie</vt:lpstr>
      <vt:lpstr>Variationen und Modifikationen</vt:lpstr>
      <vt:lpstr>Variationen und Modifikationen</vt:lpstr>
      <vt:lpstr>Phraseologismen in Texten</vt:lpstr>
      <vt:lpstr>Alltagskommunikation</vt:lpstr>
      <vt:lpstr>Phraseme in der Werbung</vt:lpstr>
      <vt:lpstr>Werbung - Modifikationen</vt:lpstr>
      <vt:lpstr>Modifikationen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Phraseologie in Texten</dc:title>
  <dc:creator>Jiřina Malá</dc:creator>
  <cp:lastModifiedBy>Jiřina Malá</cp:lastModifiedBy>
  <cp:revision>16</cp:revision>
  <dcterms:created xsi:type="dcterms:W3CDTF">2022-02-21T09:41:45Z</dcterms:created>
  <dcterms:modified xsi:type="dcterms:W3CDTF">2024-04-02T12:50:19Z</dcterms:modified>
</cp:coreProperties>
</file>