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325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23" r:id="rId16"/>
    <p:sldId id="324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7" r:id="rId34"/>
    <p:sldId id="288" r:id="rId35"/>
    <p:sldId id="289" r:id="rId36"/>
    <p:sldId id="290" r:id="rId37"/>
    <p:sldId id="291" r:id="rId38"/>
    <p:sldId id="292" r:id="rId39"/>
    <p:sldId id="285" r:id="rId40"/>
    <p:sldId id="286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22" r:id="rId53"/>
    <p:sldId id="305" r:id="rId54"/>
    <p:sldId id="306" r:id="rId55"/>
    <p:sldId id="307" r:id="rId56"/>
    <p:sldId id="308" r:id="rId57"/>
    <p:sldId id="309" r:id="rId58"/>
    <p:sldId id="310" r:id="rId59"/>
    <p:sldId id="311" r:id="rId60"/>
    <p:sldId id="312" r:id="rId61"/>
    <p:sldId id="313" r:id="rId62"/>
    <p:sldId id="314" r:id="rId63"/>
    <p:sldId id="315" r:id="rId64"/>
    <p:sldId id="316" r:id="rId65"/>
    <p:sldId id="317" r:id="rId66"/>
    <p:sldId id="318" r:id="rId67"/>
    <p:sldId id="319" r:id="rId68"/>
    <p:sldId id="320" r:id="rId69"/>
    <p:sldId id="321" r:id="rId7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1027A-86A9-4863-B859-071A002D17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8AB1-7797-4CCC-B1D9-8A3096B47C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Bachelorstudium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8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827F3-1F65-4237-A876-4182549A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Stilschichten </a:t>
            </a:r>
            <a:br>
              <a:rPr lang="de-DE" altLang="cs-CZ" dirty="0"/>
            </a:br>
            <a:r>
              <a:rPr lang="de-DE" altLang="cs-CZ" dirty="0"/>
              <a:t>(-ebenen)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A1C33-F0F1-4393-A145-0F68525A2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neutral/normalsprachlich: </a:t>
            </a:r>
            <a:r>
              <a:rPr lang="de-DE" altLang="cs-CZ" b="1" i="1" dirty="0">
                <a:solidFill>
                  <a:srgbClr val="0070C0"/>
                </a:solidFill>
              </a:rPr>
              <a:t>Haus, arm, sprechen…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oberhalb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bildungssprachlich/exklusiv: </a:t>
            </a:r>
            <a:r>
              <a:rPr lang="de-DE" altLang="cs-CZ" b="1" i="1" dirty="0">
                <a:solidFill>
                  <a:srgbClr val="0070C0"/>
                </a:solidFill>
              </a:rPr>
              <a:t>Hybris</a:t>
            </a:r>
          </a:p>
          <a:p>
            <a:pPr>
              <a:buFontTx/>
              <a:buChar char="-"/>
            </a:pPr>
            <a:r>
              <a:rPr lang="de-DE" altLang="cs-CZ" b="1" dirty="0"/>
              <a:t>dichterisch, gehoben, offiziell: </a:t>
            </a:r>
            <a:r>
              <a:rPr lang="de-DE" altLang="cs-CZ" b="1" i="1" dirty="0">
                <a:solidFill>
                  <a:srgbClr val="0070C0"/>
                </a:solidFill>
              </a:rPr>
              <a:t>Fittiche, Postwertzeichen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unterhalb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umgangssprachlich: </a:t>
            </a:r>
            <a:r>
              <a:rPr lang="de-DE" altLang="cs-CZ" b="1" i="1" dirty="0">
                <a:solidFill>
                  <a:srgbClr val="0070C0"/>
                </a:solidFill>
              </a:rPr>
              <a:t>gucken, kriegen, Kerl</a:t>
            </a:r>
          </a:p>
          <a:p>
            <a:pPr>
              <a:buFontTx/>
              <a:buChar char="-"/>
            </a:pPr>
            <a:r>
              <a:rPr lang="de-DE" altLang="cs-CZ" b="1" dirty="0"/>
              <a:t>salopp:  </a:t>
            </a:r>
            <a:r>
              <a:rPr lang="de-DE" altLang="cs-CZ" b="1" i="1" dirty="0">
                <a:solidFill>
                  <a:srgbClr val="0070C0"/>
                </a:solidFill>
              </a:rPr>
              <a:t>bekloppt, Schnauze, ein ungewaschenes Maul haben</a:t>
            </a:r>
          </a:p>
          <a:p>
            <a:pPr>
              <a:buFontTx/>
              <a:buChar char="-"/>
            </a:pPr>
            <a:r>
              <a:rPr lang="de-DE" altLang="cs-CZ" b="1" dirty="0"/>
              <a:t>derb, grob, vulgär, obszön: </a:t>
            </a:r>
            <a:r>
              <a:rPr lang="de-DE" altLang="cs-CZ" b="1" i="1" dirty="0">
                <a:solidFill>
                  <a:srgbClr val="0070C0"/>
                </a:solidFill>
              </a:rPr>
              <a:t>Fresse, Arsch, ins Gras beißen…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1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D29D0-EFDC-431F-9238-6A3C4087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D633A-3F0C-4446-A138-D99201F8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400" b="1" dirty="0" err="1"/>
              <a:t>Synonyme</a:t>
            </a:r>
            <a:r>
              <a:rPr lang="cs-CZ" altLang="cs-CZ" sz="2400" b="1" dirty="0"/>
              <a:t>: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„s</a:t>
            </a:r>
            <a:r>
              <a:rPr lang="cs-CZ" altLang="cs-CZ" sz="2400" b="1" dirty="0" err="1"/>
              <a:t>innverwandte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Wörter“ – formal unterschiedlich - (fast) gleiche oder ähnliche Bedeutung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Einteilung der Synonyme: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1. kontextunabhängige S. </a:t>
            </a:r>
            <a:r>
              <a:rPr lang="de-DE" altLang="cs-CZ" sz="2400" b="1" dirty="0"/>
              <a:t>(im WB): 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1.1. „absolute“ – </a:t>
            </a:r>
            <a:r>
              <a:rPr lang="de-DE" altLang="cs-CZ" sz="2400" b="1" i="1" dirty="0"/>
              <a:t>Appell-Aufruf, importieren-einführen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1.2. begriffliche – </a:t>
            </a:r>
            <a:r>
              <a:rPr lang="de-DE" altLang="cs-CZ" sz="2400" b="1" i="1" dirty="0"/>
              <a:t>Einkommen-Gehalt-Lohn-Gage-Honorar </a:t>
            </a:r>
            <a:r>
              <a:rPr lang="de-DE" altLang="cs-CZ" sz="2400" b="1" dirty="0"/>
              <a:t>(Hyperonym-Hyponym-Beziehungen)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F0"/>
                </a:solidFill>
              </a:rPr>
              <a:t>1.3. stilistische – </a:t>
            </a:r>
            <a:r>
              <a:rPr lang="de-DE" altLang="cs-CZ" sz="2400" b="1" i="1" dirty="0">
                <a:solidFill>
                  <a:srgbClr val="00B0F0"/>
                </a:solidFill>
              </a:rPr>
              <a:t>Kopf-Haupt-Rübe-Birne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2. kontextuale</a:t>
            </a:r>
            <a:r>
              <a:rPr lang="cs-CZ" altLang="cs-CZ" sz="2400" b="1" dirty="0">
                <a:solidFill>
                  <a:srgbClr val="00B050"/>
                </a:solidFill>
              </a:rPr>
              <a:t>/</a:t>
            </a:r>
            <a:r>
              <a:rPr lang="cs-CZ" altLang="cs-CZ" sz="2400" b="1" dirty="0" err="1">
                <a:solidFill>
                  <a:srgbClr val="00B050"/>
                </a:solidFill>
              </a:rPr>
              <a:t>kontextuelle</a:t>
            </a:r>
            <a:r>
              <a:rPr lang="de-DE" altLang="cs-CZ" sz="2400" b="1" dirty="0">
                <a:solidFill>
                  <a:srgbClr val="00B050"/>
                </a:solidFill>
              </a:rPr>
              <a:t> S.</a:t>
            </a:r>
            <a:endParaRPr lang="cs-CZ" altLang="cs-CZ" sz="2400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7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36DD6-42C2-4B9B-A3B5-1E0ED639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cs-CZ" altLang="cs-CZ" sz="3600" b="1" dirty="0" err="1"/>
              <a:t>Stilfärbungen</a:t>
            </a:r>
            <a:r>
              <a:rPr lang="cs-CZ" altLang="cs-CZ" sz="3600" b="1" dirty="0"/>
              <a:t>:</a:t>
            </a:r>
            <a:br>
              <a:rPr lang="cs-CZ" altLang="cs-CZ" sz="3600" dirty="0"/>
            </a:br>
            <a:r>
              <a:rPr lang="de-DE" altLang="cs-CZ" sz="3600" b="1" dirty="0">
                <a:solidFill>
                  <a:schemeClr val="tx1"/>
                </a:solidFill>
              </a:rPr>
              <a:t>z</a:t>
            </a:r>
            <a:r>
              <a:rPr lang="cs-CZ" altLang="cs-CZ" sz="3600" b="1" dirty="0" err="1">
                <a:solidFill>
                  <a:schemeClr val="tx1"/>
                </a:solidFill>
              </a:rPr>
              <a:t>usätzliche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gefühlsmäßige</a:t>
            </a:r>
            <a:r>
              <a:rPr lang="cs-CZ" altLang="cs-CZ" sz="3600" b="1" dirty="0">
                <a:solidFill>
                  <a:schemeClr val="tx1"/>
                </a:solidFill>
              </a:rPr>
              <a:t> (</a:t>
            </a:r>
            <a:r>
              <a:rPr lang="cs-CZ" altLang="cs-CZ" sz="3600" b="1" dirty="0" err="1">
                <a:solidFill>
                  <a:schemeClr val="tx1"/>
                </a:solidFill>
              </a:rPr>
              <a:t>emotionale</a:t>
            </a:r>
            <a:r>
              <a:rPr lang="cs-CZ" altLang="cs-CZ" sz="3600" b="1" dirty="0">
                <a:solidFill>
                  <a:schemeClr val="tx1"/>
                </a:solidFill>
              </a:rPr>
              <a:t>) </a:t>
            </a:r>
            <a:r>
              <a:rPr lang="cs-CZ" altLang="cs-CZ" sz="3600" b="1" dirty="0" err="1">
                <a:solidFill>
                  <a:schemeClr val="tx1"/>
                </a:solidFill>
              </a:rPr>
              <a:t>Nuancierungen</a:t>
            </a:r>
            <a:r>
              <a:rPr lang="cs-CZ" altLang="cs-CZ" sz="3600" b="1" dirty="0">
                <a:solidFill>
                  <a:schemeClr val="tx1"/>
                </a:solidFill>
              </a:rPr>
              <a:t>:</a:t>
            </a:r>
            <a:br>
              <a:rPr lang="cs-CZ" altLang="cs-CZ" sz="3600" dirty="0">
                <a:solidFill>
                  <a:schemeClr val="tx1"/>
                </a:solidFill>
              </a:rPr>
            </a:br>
            <a:r>
              <a:rPr lang="cs-CZ" altLang="cs-CZ" sz="3600" b="1" dirty="0" err="1">
                <a:solidFill>
                  <a:schemeClr val="tx1"/>
                </a:solidFill>
              </a:rPr>
              <a:t>stilistische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Markierungen</a:t>
            </a:r>
            <a:r>
              <a:rPr lang="cs-CZ" altLang="cs-CZ" sz="3600" b="1" dirty="0">
                <a:solidFill>
                  <a:schemeClr val="tx1"/>
                </a:solidFill>
              </a:rPr>
              <a:t> (WB) </a:t>
            </a:r>
            <a:br>
              <a:rPr lang="de-DE" altLang="cs-CZ" sz="3600" b="1" dirty="0">
                <a:solidFill>
                  <a:schemeClr val="tx1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Konnotationen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DCE05-8771-4459-AF9E-3AB271E6F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de-DE" altLang="cs-CZ" sz="2000" b="1" dirty="0"/>
          </a:p>
          <a:p>
            <a:r>
              <a:rPr lang="cs-CZ" altLang="cs-CZ" sz="2000" b="1" dirty="0"/>
              <a:t>1.	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im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Adamskostüm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sich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Radieschen</a:t>
            </a:r>
            <a:r>
              <a:rPr lang="cs-CZ" altLang="cs-CZ" sz="2000" b="1" i="1" dirty="0">
                <a:solidFill>
                  <a:srgbClr val="0070C0"/>
                </a:solidFill>
              </a:rPr>
              <a:t> von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unten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angucken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2.	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Amtsmiene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3.	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familiär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Alterchen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groß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klein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Pipi</a:t>
            </a:r>
            <a:r>
              <a:rPr lang="de-DE" altLang="cs-CZ" b="1" i="1" dirty="0">
                <a:solidFill>
                  <a:srgbClr val="0070C0"/>
                </a:solidFill>
              </a:rPr>
              <a:t>  </a:t>
            </a: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>
                <a:solidFill>
                  <a:srgbClr val="0070C0"/>
                </a:solidFill>
              </a:rPr>
              <a:t>machen...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Kindersprache</a:t>
            </a:r>
            <a:r>
              <a:rPr lang="cs-CZ" altLang="cs-CZ" sz="2000" b="1" i="1" dirty="0">
                <a:solidFill>
                  <a:srgbClr val="0070C0"/>
                </a:solidFill>
              </a:rPr>
              <a:t>, in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Waagerechte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gehen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4.	</a:t>
            </a:r>
            <a:r>
              <a:rPr lang="cs-CZ" altLang="cs-CZ" sz="2000" b="1" dirty="0" err="1"/>
              <a:t>verhüllend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euphemistisch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ums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Leben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kommen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einen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Seitensprung</a:t>
            </a:r>
            <a:r>
              <a:rPr lang="cs-CZ" altLang="cs-CZ" sz="2000" b="1" i="1" dirty="0">
                <a:solidFill>
                  <a:srgbClr val="0070C0"/>
                </a:solidFill>
              </a:rPr>
              <a:t> machen,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das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älteste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Gewerbe</a:t>
            </a:r>
            <a:r>
              <a:rPr lang="cs-CZ" altLang="cs-CZ" sz="2000" b="1" i="1" dirty="0">
                <a:solidFill>
                  <a:srgbClr val="0070C0"/>
                </a:solidFill>
              </a:rPr>
              <a:t> der Welt,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/>
              <a:t>5.	</a:t>
            </a:r>
            <a:r>
              <a:rPr lang="cs-CZ" altLang="cs-CZ" sz="2000" b="1" dirty="0" err="1"/>
              <a:t>veraltend</a:t>
            </a:r>
            <a:r>
              <a:rPr lang="cs-CZ" altLang="cs-CZ" sz="2000" b="1" dirty="0"/>
              <a:t> u. </a:t>
            </a:r>
            <a:r>
              <a:rPr lang="cs-CZ" altLang="cs-CZ" sz="2000" b="1" dirty="0" err="1"/>
              <a:t>veraltet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Backfisch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Muhme</a:t>
            </a:r>
            <a:r>
              <a:rPr lang="cs-CZ" altLang="cs-CZ" sz="2000" b="1" i="1" dirty="0">
                <a:solidFill>
                  <a:srgbClr val="0070C0"/>
                </a:solidFill>
              </a:rPr>
              <a:t> (-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Tante</a:t>
            </a:r>
            <a:r>
              <a:rPr lang="cs-CZ" altLang="cs-CZ" sz="2000" b="1" i="1" dirty="0">
                <a:solidFill>
                  <a:srgbClr val="0070C0"/>
                </a:solidFill>
              </a:rPr>
              <a:t>)</a:t>
            </a:r>
          </a:p>
          <a:p>
            <a:r>
              <a:rPr lang="cs-CZ" altLang="cs-CZ" sz="2000" b="1" dirty="0"/>
              <a:t>6.	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gespreizt</a:t>
            </a:r>
            <a:r>
              <a:rPr lang="cs-CZ" altLang="cs-CZ" sz="2000" b="1" dirty="0"/>
              <a:t>)</a:t>
            </a:r>
            <a:r>
              <a:rPr lang="de-DE" altLang="cs-CZ" sz="2000" b="1" dirty="0"/>
              <a:t>, Amtssprache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aktenkundig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laut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Gesetz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7.	</a:t>
            </a:r>
            <a:r>
              <a:rPr lang="cs-CZ" altLang="cs-CZ" sz="2000" b="1" dirty="0" err="1"/>
              <a:t>übertrieben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hyperbolisch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neunmalklug</a:t>
            </a:r>
            <a:r>
              <a:rPr lang="de-DE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totlachen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8.	</a:t>
            </a:r>
            <a:r>
              <a:rPr lang="cs-CZ" altLang="cs-CZ" sz="2000" b="1" dirty="0" err="1"/>
              <a:t>abwertend</a:t>
            </a:r>
            <a:r>
              <a:rPr lang="cs-CZ" altLang="cs-CZ" sz="2000" b="1" dirty="0"/>
              <a:t> (pejorativ): </a:t>
            </a:r>
            <a:r>
              <a:rPr lang="cs-CZ" altLang="cs-CZ" sz="2000" b="1" i="1" dirty="0">
                <a:solidFill>
                  <a:srgbClr val="0070C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Köter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9.  </a:t>
            </a:r>
            <a:r>
              <a:rPr lang="de-DE" altLang="cs-CZ" sz="2000" b="1" dirty="0"/>
              <a:t>           </a:t>
            </a:r>
            <a:r>
              <a:rPr lang="cs-CZ" altLang="cs-CZ" sz="2000" b="1" dirty="0" err="1"/>
              <a:t>Schimpfwort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Ochse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Aas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Esel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10.	</a:t>
            </a:r>
            <a:r>
              <a:rPr lang="cs-CZ" altLang="cs-CZ" sz="2000" b="1" dirty="0" err="1"/>
              <a:t>ironisch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passen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aufs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, da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blieb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kein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trocken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0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08B7F-B6C5-4C7F-9C0C-91CF2905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Weitere stilistische 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Differenzierungen: Stilistische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Varietäten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30AF3-0691-4F04-B563-D19809AA1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funktional</a:t>
            </a:r>
            <a:r>
              <a:rPr lang="de-DE" sz="2000" b="1" dirty="0"/>
              <a:t>: Fachsprache: z.B. Rechtssprache: </a:t>
            </a:r>
            <a:r>
              <a:rPr lang="de-DE" sz="2000" b="1" i="1" dirty="0"/>
              <a:t>einstweilige Verfügung, </a:t>
            </a:r>
            <a:r>
              <a:rPr lang="de-DE" sz="2000" b="1" dirty="0"/>
              <a:t>Wirtschaftsdeutsch: </a:t>
            </a:r>
            <a:r>
              <a:rPr lang="de-DE" sz="2000" b="1" i="1" dirty="0"/>
              <a:t>das Konto löschen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sozial</a:t>
            </a:r>
            <a:r>
              <a:rPr lang="de-DE" sz="2000" b="1" dirty="0"/>
              <a:t>: z.B. Jugendsprache: </a:t>
            </a:r>
            <a:r>
              <a:rPr lang="de-DE" sz="2000" b="1" i="1" dirty="0"/>
              <a:t>cool</a:t>
            </a:r>
            <a:r>
              <a:rPr lang="de-DE" sz="2000" b="1" dirty="0"/>
              <a:t> Gaunersprache (s Argot), Berufsjargon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territorial/regional</a:t>
            </a:r>
            <a:r>
              <a:rPr lang="de-DE" sz="2000" b="1" dirty="0"/>
              <a:t>: nationale Varianten: </a:t>
            </a:r>
            <a:r>
              <a:rPr lang="de-DE" sz="2000" b="1" dirty="0" err="1"/>
              <a:t>nd</a:t>
            </a:r>
            <a:r>
              <a:rPr lang="de-DE" sz="2000" b="1" dirty="0"/>
              <a:t>.-</a:t>
            </a:r>
            <a:r>
              <a:rPr lang="de-DE" sz="2000" b="1" dirty="0" err="1"/>
              <a:t>sd</a:t>
            </a:r>
            <a:r>
              <a:rPr lang="de-DE" sz="2000" b="1" dirty="0"/>
              <a:t>., Austriazismen, Helvetismen, Dialekte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zeitlich</a:t>
            </a:r>
            <a:r>
              <a:rPr lang="de-DE" sz="2000" b="1" dirty="0"/>
              <a:t> (sprachhistorisch): Archaismen</a:t>
            </a:r>
            <a:r>
              <a:rPr lang="cs-CZ" sz="2000" b="1" dirty="0"/>
              <a:t>,</a:t>
            </a:r>
          </a:p>
          <a:p>
            <a:pPr marL="0" indent="0">
              <a:buFontTx/>
              <a:buNone/>
              <a:defRPr/>
            </a:pPr>
            <a:r>
              <a:rPr lang="cs-CZ" sz="2000" b="1" dirty="0"/>
              <a:t>                                                  </a:t>
            </a:r>
            <a:r>
              <a:rPr lang="de-DE" sz="2000" b="1" dirty="0"/>
              <a:t>         </a:t>
            </a:r>
            <a:r>
              <a:rPr lang="cs-CZ" sz="2000" b="1" dirty="0" err="1"/>
              <a:t>Neologismen</a:t>
            </a:r>
            <a:endParaRPr lang="de-DE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14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07C0-8078-446F-9E50-25531955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Entwicklung der 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786B1-1790-4CF1-80C5-523CD13B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259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b="1" dirty="0" err="1"/>
              <a:t>junge</a:t>
            </a:r>
            <a:r>
              <a:rPr lang="cs-CZ" altLang="cs-CZ" b="1" dirty="0"/>
              <a:t> oder alte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</a:t>
            </a:r>
            <a:r>
              <a:rPr lang="cs-CZ" altLang="cs-CZ" b="1" dirty="0"/>
              <a:t>? </a:t>
            </a:r>
            <a:endParaRPr lang="cs-CZ" altLang="cs-CZ" dirty="0"/>
          </a:p>
          <a:p>
            <a:r>
              <a:rPr lang="cs-CZ" altLang="cs-CZ" b="1" dirty="0"/>
              <a:t>Etymologie des </a:t>
            </a:r>
            <a:r>
              <a:rPr lang="cs-CZ" altLang="cs-CZ" b="1" dirty="0" err="1"/>
              <a:t>Wortes</a:t>
            </a:r>
            <a:r>
              <a:rPr lang="cs-CZ" altLang="cs-CZ" b="1" dirty="0"/>
              <a:t> – </a:t>
            </a:r>
            <a:r>
              <a:rPr lang="cs-CZ" altLang="cs-CZ" b="1" dirty="0" err="1"/>
              <a:t>stylos</a:t>
            </a:r>
            <a:r>
              <a:rPr lang="cs-CZ" altLang="cs-CZ" b="1" dirty="0"/>
              <a:t> (</a:t>
            </a:r>
            <a:r>
              <a:rPr lang="cs-CZ" altLang="cs-CZ" b="1" dirty="0" err="1"/>
              <a:t>altgr</a:t>
            </a:r>
            <a:r>
              <a:rPr lang="cs-CZ" altLang="cs-CZ" b="1" dirty="0"/>
              <a:t>.), </a:t>
            </a:r>
            <a:r>
              <a:rPr lang="cs-CZ" altLang="cs-CZ" b="1" dirty="0" err="1"/>
              <a:t>stilus</a:t>
            </a:r>
            <a:r>
              <a:rPr lang="cs-CZ" altLang="cs-CZ" b="1" dirty="0"/>
              <a:t> (lat.)</a:t>
            </a:r>
            <a:r>
              <a:rPr lang="de-DE" altLang="cs-CZ" dirty="0"/>
              <a:t>: </a:t>
            </a:r>
            <a:r>
              <a:rPr lang="de-DE" altLang="cs-CZ" b="1" dirty="0"/>
              <a:t>Säule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metaphorische</a:t>
            </a:r>
            <a:r>
              <a:rPr lang="cs-CZ" altLang="cs-CZ" b="1" dirty="0"/>
              <a:t> </a:t>
            </a:r>
            <a:r>
              <a:rPr lang="cs-CZ" altLang="cs-CZ" b="1" dirty="0" err="1"/>
              <a:t>Übertragung</a:t>
            </a:r>
            <a:r>
              <a:rPr lang="cs-CZ" altLang="cs-CZ" b="1" dirty="0"/>
              <a:t>: </a:t>
            </a:r>
            <a:r>
              <a:rPr lang="cs-CZ" altLang="cs-CZ" b="1" dirty="0" err="1"/>
              <a:t>hölzerne</a:t>
            </a:r>
            <a:r>
              <a:rPr lang="de-DE" altLang="cs-CZ" b="1" dirty="0"/>
              <a:t>r </a:t>
            </a:r>
            <a:r>
              <a:rPr lang="cs-CZ" altLang="cs-CZ" b="1" dirty="0"/>
              <a:t>oder </a:t>
            </a:r>
            <a:r>
              <a:rPr lang="cs-CZ" altLang="cs-CZ" b="1" dirty="0" err="1"/>
              <a:t>metallener</a:t>
            </a:r>
            <a:r>
              <a:rPr lang="cs-CZ" altLang="cs-CZ" b="1" dirty="0"/>
              <a:t> </a:t>
            </a:r>
            <a:r>
              <a:rPr lang="de-DE" altLang="cs-CZ" b="1" dirty="0"/>
              <a:t> </a:t>
            </a:r>
          </a:p>
          <a:p>
            <a:pPr>
              <a:buFontTx/>
              <a:buNone/>
            </a:pPr>
            <a:r>
              <a:rPr lang="de-DE" altLang="cs-CZ" b="1" dirty="0"/>
              <a:t>         S</a:t>
            </a:r>
            <a:r>
              <a:rPr lang="cs-CZ" altLang="cs-CZ" b="1" dirty="0" err="1"/>
              <a:t>chreibgriffel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metonymisch</a:t>
            </a:r>
            <a:r>
              <a:rPr lang="cs-CZ" altLang="cs-CZ" b="1" dirty="0"/>
              <a:t>: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des </a:t>
            </a:r>
            <a:r>
              <a:rPr lang="cs-CZ" altLang="cs-CZ" b="1" dirty="0" err="1"/>
              <a:t>Schreibens</a:t>
            </a:r>
            <a:r>
              <a:rPr lang="cs-CZ" altLang="cs-CZ" dirty="0"/>
              <a:t> 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griechische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römische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Antike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Rhetorik</a:t>
            </a:r>
            <a:r>
              <a:rPr lang="cs-CZ" altLang="cs-CZ" b="1" dirty="0"/>
              <a:t> – Kunst der </a:t>
            </a:r>
            <a:r>
              <a:rPr lang="cs-CZ" altLang="cs-CZ" b="1" dirty="0" err="1"/>
              <a:t>Rede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inventio</a:t>
            </a:r>
            <a:r>
              <a:rPr lang="cs-CZ" altLang="cs-CZ" b="1" dirty="0"/>
              <a:t>                                                                    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dispositio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     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elocutio</a:t>
            </a:r>
            <a:r>
              <a:rPr lang="cs-CZ" altLang="cs-CZ" b="1" dirty="0"/>
              <a:t> – (</a:t>
            </a:r>
            <a:r>
              <a:rPr lang="cs-CZ" altLang="cs-CZ" b="1" dirty="0" err="1"/>
              <a:t>ornatus</a:t>
            </a:r>
            <a:r>
              <a:rPr lang="cs-CZ" altLang="cs-CZ" b="1" dirty="0"/>
              <a:t>) - </a:t>
            </a:r>
            <a:r>
              <a:rPr lang="cs-CZ" altLang="cs-CZ" b="1" dirty="0" err="1"/>
              <a:t>Formulierung</a:t>
            </a:r>
            <a:r>
              <a:rPr lang="cs-CZ" altLang="cs-CZ" b="1" dirty="0"/>
              <a:t>, </a:t>
            </a:r>
            <a:r>
              <a:rPr lang="de-DE" altLang="cs-CZ" b="1" dirty="0"/>
              <a:t>                                               </a:t>
            </a:r>
          </a:p>
          <a:p>
            <a:pPr>
              <a:buFontTx/>
              <a:buNone/>
            </a:pPr>
            <a:r>
              <a:rPr lang="de-DE" altLang="cs-CZ" b="1" dirty="0"/>
              <a:t>                    </a:t>
            </a:r>
            <a:r>
              <a:rPr lang="cs-CZ" altLang="cs-CZ" b="1" dirty="0" err="1"/>
              <a:t>Redeschmuck</a:t>
            </a:r>
            <a:r>
              <a:rPr lang="de-DE" altLang="cs-CZ" dirty="0"/>
              <a:t>:</a:t>
            </a:r>
            <a:r>
              <a:rPr lang="cs-CZ" altLang="cs-CZ" b="1" dirty="0"/>
              <a:t>Tropen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Stilfiguren</a:t>
            </a:r>
            <a:r>
              <a:rPr lang="cs-CZ" altLang="cs-CZ" b="1" dirty="0"/>
              <a:t> - </a:t>
            </a:r>
            <a:r>
              <a:rPr lang="cs-CZ" altLang="cs-CZ" b="1" dirty="0" err="1"/>
              <a:t>rhetorische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cs-CZ" altLang="cs-CZ" dirty="0"/>
          </a:p>
          <a:p>
            <a:pPr>
              <a:buFontTx/>
              <a:buNone/>
            </a:pPr>
            <a:r>
              <a:rPr lang="de-DE" altLang="cs-CZ" dirty="0"/>
              <a:t>    </a:t>
            </a:r>
            <a:r>
              <a:rPr lang="cs-CZ" altLang="cs-CZ" dirty="0"/>
              <a:t>                                                       </a:t>
            </a:r>
            <a:r>
              <a:rPr lang="de-DE" altLang="cs-CZ" dirty="0"/>
              <a:t>    </a:t>
            </a:r>
            <a:r>
              <a:rPr lang="cs-CZ" altLang="cs-CZ" dirty="0"/>
              <a:t> </a:t>
            </a:r>
            <a:r>
              <a:rPr lang="cs-CZ" altLang="cs-CZ" b="1" dirty="0" err="1"/>
              <a:t>memoria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</a:t>
            </a:r>
            <a:r>
              <a:rPr lang="de-DE" altLang="cs-CZ" dirty="0"/>
              <a:t>     </a:t>
            </a:r>
            <a:r>
              <a:rPr lang="cs-CZ" altLang="cs-CZ" dirty="0"/>
              <a:t>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acti</a:t>
            </a:r>
            <a:r>
              <a:rPr lang="de-DE" altLang="cs-CZ" b="1" dirty="0"/>
              <a:t>o</a:t>
            </a:r>
          </a:p>
          <a:p>
            <a:r>
              <a:rPr lang="cs-CZ" altLang="cs-CZ" b="1" dirty="0"/>
              <a:t>                          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Homeri</a:t>
            </a:r>
            <a:r>
              <a:rPr lang="cs-CZ" altLang="cs-CZ" b="1" dirty="0"/>
              <a:t>,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Aesopi</a:t>
            </a:r>
            <a:endParaRPr lang="cs-CZ" altLang="cs-CZ" b="1" dirty="0"/>
          </a:p>
          <a:p>
            <a:r>
              <a:rPr lang="cs-CZ" altLang="cs-CZ" b="1" dirty="0"/>
              <a:t>      ARISTOTELES – </a:t>
            </a:r>
            <a:r>
              <a:rPr lang="cs-CZ" altLang="cs-CZ" b="1" dirty="0" err="1"/>
              <a:t>rhetorisch</a:t>
            </a:r>
            <a:r>
              <a:rPr lang="cs-CZ" altLang="cs-CZ" b="1" dirty="0"/>
              <a:t>-normative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Poetik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5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723077-258F-7391-A49F-A8155AE55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Stylos</a:t>
            </a:r>
            <a:r>
              <a:rPr lang="cs-CZ" dirty="0"/>
              <a:t>, </a:t>
            </a:r>
            <a:r>
              <a:rPr lang="cs-CZ" dirty="0" err="1"/>
              <a:t>stilus</a:t>
            </a:r>
            <a:endParaRPr lang="cs-CZ" dirty="0"/>
          </a:p>
        </p:txBody>
      </p:sp>
      <p:pic>
        <p:nvPicPr>
          <p:cNvPr id="5" name="Zástupný obsah 4" descr="Obsah obrázku budova, Římsa, sloup, Řezba&#10;&#10;Popis byl vytvořen automaticky">
            <a:extLst>
              <a:ext uri="{FF2B5EF4-FFF2-40B4-BE49-F238E27FC236}">
                <a16:creationId xmlns:a16="http://schemas.microsoft.com/office/drawing/2014/main" id="{4405645D-BE2E-FCD9-1B11-1293876BF4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4933" y="2353399"/>
            <a:ext cx="1847850" cy="1743075"/>
          </a:xfrm>
        </p:spPr>
      </p:pic>
    </p:spTree>
    <p:extLst>
      <p:ext uri="{BB962C8B-B14F-4D97-AF65-F5344CB8AC3E}">
        <p14:creationId xmlns:p14="http://schemas.microsoft.com/office/powerpoint/2010/main" val="10596923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F7DA19-153F-784B-15C2-64ABC255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Stylos</a:t>
            </a:r>
            <a:r>
              <a:rPr lang="cs-CZ" dirty="0"/>
              <a:t>, </a:t>
            </a:r>
            <a:r>
              <a:rPr lang="cs-CZ" dirty="0" err="1"/>
              <a:t>stilus</a:t>
            </a:r>
            <a:endParaRPr lang="cs-CZ" dirty="0"/>
          </a:p>
        </p:txBody>
      </p:sp>
      <p:pic>
        <p:nvPicPr>
          <p:cNvPr id="5" name="Zástupný obsah 4" descr="Obsah obrázku text, obraz, Lidská tvář, umění&#10;&#10;Popis byl vytvořen automaticky">
            <a:extLst>
              <a:ext uri="{FF2B5EF4-FFF2-40B4-BE49-F238E27FC236}">
                <a16:creationId xmlns:a16="http://schemas.microsoft.com/office/drawing/2014/main" id="{3359DEDF-FE75-A4ED-E426-56C44906A1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54788" y="2509837"/>
            <a:ext cx="1943100" cy="1828800"/>
          </a:xfrm>
        </p:spPr>
      </p:pic>
    </p:spTree>
    <p:extLst>
      <p:ext uri="{BB962C8B-B14F-4D97-AF65-F5344CB8AC3E}">
        <p14:creationId xmlns:p14="http://schemas.microsoft.com/office/powerpoint/2010/main" val="3864558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13541-3F7A-481E-9FF4-48F571C6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67C321-03AF-40A6-8A30-D32CF0E8B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/>
              <a:t>CICERO – „De </a:t>
            </a:r>
            <a:r>
              <a:rPr lang="cs-CZ" altLang="cs-CZ" b="1" dirty="0" err="1"/>
              <a:t>oratore</a:t>
            </a:r>
            <a:r>
              <a:rPr lang="cs-CZ" altLang="cs-CZ" b="1" dirty="0"/>
              <a:t>“ (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Redner</a:t>
            </a:r>
            <a:r>
              <a:rPr lang="cs-CZ" altLang="cs-CZ" b="1" dirty="0"/>
              <a:t>)</a:t>
            </a:r>
          </a:p>
          <a:p>
            <a:r>
              <a:rPr lang="cs-CZ" altLang="cs-CZ" b="1" dirty="0"/>
              <a:t>M. Fabius QUINTILIANUS (</a:t>
            </a:r>
            <a:r>
              <a:rPr lang="cs-CZ" altLang="cs-CZ" b="1" dirty="0" err="1"/>
              <a:t>Spätantike</a:t>
            </a:r>
            <a:r>
              <a:rPr lang="cs-CZ" altLang="cs-CZ" b="1" dirty="0"/>
              <a:t>) – </a:t>
            </a:r>
            <a:r>
              <a:rPr lang="cs-CZ" altLang="cs-CZ" b="1" dirty="0" err="1"/>
              <a:t>Ausbildung</a:t>
            </a:r>
            <a:r>
              <a:rPr lang="cs-CZ" altLang="cs-CZ" b="1" dirty="0"/>
              <a:t> des </a:t>
            </a:r>
            <a:r>
              <a:rPr lang="cs-CZ" altLang="cs-CZ" b="1" dirty="0" err="1"/>
              <a:t>Redners</a:t>
            </a:r>
            <a:endParaRPr lang="cs-CZ" altLang="cs-CZ" dirty="0"/>
          </a:p>
          <a:p>
            <a:r>
              <a:rPr lang="cs-CZ" altLang="cs-CZ" b="1" dirty="0"/>
              <a:t>  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de-DE" altLang="cs-CZ" b="1" dirty="0"/>
              <a:t>stilistisch-</a:t>
            </a:r>
            <a:r>
              <a:rPr lang="cs-CZ" altLang="cs-CZ" b="1" dirty="0" err="1"/>
              <a:t>rhetorischer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de-DE" altLang="cs-CZ" b="1" dirty="0"/>
          </a:p>
          <a:p>
            <a:pPr>
              <a:buFontTx/>
              <a:buNone/>
            </a:pP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Kl</a:t>
            </a:r>
            <a:r>
              <a:rPr lang="de-DE" altLang="cs-CZ" b="1" dirty="0" err="1"/>
              <a:t>öster</a:t>
            </a:r>
            <a:r>
              <a:rPr lang="de-DE" altLang="cs-CZ" b="1" dirty="0"/>
              <a:t>, mittelalterliche Universitäten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Sieben</a:t>
            </a:r>
            <a:r>
              <a:rPr lang="cs-CZ" altLang="cs-CZ" b="1" dirty="0"/>
              <a:t> Freie </a:t>
            </a:r>
            <a:r>
              <a:rPr lang="cs-CZ" altLang="cs-CZ" b="1" dirty="0" err="1"/>
              <a:t>Künste</a:t>
            </a:r>
            <a:r>
              <a:rPr lang="cs-CZ" altLang="cs-CZ" b="1" dirty="0"/>
              <a:t>: Trivium: 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Rhetorik</a:t>
            </a:r>
            <a:r>
              <a:rPr lang="cs-CZ" altLang="cs-CZ" b="1" dirty="0"/>
              <a:t>, Dialektik</a:t>
            </a:r>
          </a:p>
          <a:p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Quadrivium</a:t>
            </a:r>
            <a:r>
              <a:rPr lang="cs-CZ" altLang="cs-CZ" b="1" dirty="0"/>
              <a:t>: </a:t>
            </a:r>
            <a:r>
              <a:rPr lang="cs-CZ" altLang="cs-CZ" b="1" dirty="0" err="1"/>
              <a:t>Arithmetik</a:t>
            </a:r>
            <a:r>
              <a:rPr lang="cs-CZ" altLang="cs-CZ" b="1" dirty="0"/>
              <a:t>, Geometrie, </a:t>
            </a:r>
            <a:r>
              <a:rPr lang="cs-CZ" altLang="cs-CZ" b="1" dirty="0" err="1"/>
              <a:t>Musik</a:t>
            </a:r>
            <a:r>
              <a:rPr lang="cs-CZ" altLang="cs-CZ" b="1" dirty="0"/>
              <a:t>,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Astronomie</a:t>
            </a:r>
          </a:p>
          <a:p>
            <a:r>
              <a:rPr lang="cs-CZ" altLang="cs-CZ" b="1" dirty="0" err="1"/>
              <a:t>Notker</a:t>
            </a:r>
            <a:r>
              <a:rPr lang="cs-CZ" altLang="cs-CZ" b="1" dirty="0"/>
              <a:t> von St. </a:t>
            </a:r>
            <a:r>
              <a:rPr lang="cs-CZ" altLang="cs-CZ" b="1" dirty="0" err="1"/>
              <a:t>Gallen</a:t>
            </a:r>
            <a:r>
              <a:rPr lang="cs-CZ" altLang="cs-CZ" b="1" dirty="0"/>
              <a:t> (gest. 1022): </a:t>
            </a:r>
            <a:r>
              <a:rPr lang="cs-CZ" altLang="cs-CZ" b="1" dirty="0" err="1"/>
              <a:t>Rhetorica</a:t>
            </a:r>
            <a:endParaRPr lang="cs-CZ" altLang="cs-CZ" b="1" dirty="0"/>
          </a:p>
          <a:p>
            <a:r>
              <a:rPr lang="cs-CZ" altLang="cs-CZ" b="1" dirty="0" err="1"/>
              <a:t>Stile</a:t>
            </a:r>
            <a:r>
              <a:rPr lang="cs-CZ" altLang="cs-CZ" b="1" dirty="0"/>
              <a:t>: </a:t>
            </a:r>
            <a:r>
              <a:rPr lang="cs-CZ" altLang="cs-CZ" b="1" dirty="0" err="1"/>
              <a:t>griechisch</a:t>
            </a:r>
            <a:r>
              <a:rPr lang="cs-CZ" altLang="cs-CZ" b="1" dirty="0"/>
              <a:t> – </a:t>
            </a:r>
            <a:r>
              <a:rPr lang="cs-CZ" altLang="cs-CZ" b="1" dirty="0" err="1"/>
              <a:t>klug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römisch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erhaben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attizistisch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elegant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</a:t>
            </a:r>
            <a:r>
              <a:rPr lang="de-DE" altLang="cs-CZ" b="1" dirty="0"/>
              <a:t> </a:t>
            </a:r>
            <a:r>
              <a:rPr lang="cs-CZ" altLang="cs-CZ" b="1" dirty="0" err="1"/>
              <a:t>asianisch</a:t>
            </a:r>
            <a:r>
              <a:rPr lang="cs-CZ" altLang="cs-CZ" b="1" dirty="0"/>
              <a:t> -  </a:t>
            </a:r>
            <a:r>
              <a:rPr lang="cs-CZ" altLang="cs-CZ" b="1" dirty="0" err="1"/>
              <a:t>wortreich</a:t>
            </a:r>
            <a:r>
              <a:rPr lang="cs-CZ" altLang="cs-CZ" b="1" dirty="0"/>
              <a:t>, </a:t>
            </a:r>
            <a:r>
              <a:rPr lang="cs-CZ" altLang="cs-CZ" b="1" dirty="0" err="1"/>
              <a:t>blumig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1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2CB7F-9106-4BFB-84E0-D438CC86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EA66B-0171-4F96-8B86-7D276933E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277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3. </a:t>
            </a:r>
            <a:r>
              <a:rPr lang="cs-CZ" altLang="cs-CZ" sz="2000" b="1" dirty="0" err="1">
                <a:solidFill>
                  <a:srgbClr val="FF0000"/>
                </a:solidFill>
              </a:rPr>
              <a:t>Neuzeit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-  </a:t>
            </a:r>
            <a:r>
              <a:rPr lang="cs-CZ" altLang="cs-CZ" sz="2000" b="1" dirty="0" err="1"/>
              <a:t>Rückbesinnung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Ideale</a:t>
            </a:r>
            <a:r>
              <a:rPr lang="de-DE" altLang="cs-CZ" sz="2000" b="1" dirty="0"/>
              <a:t>: Renaissance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Humanismus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Reformation</a:t>
            </a:r>
            <a:r>
              <a:rPr lang="cs-CZ" altLang="cs-CZ" sz="2000" b="1" dirty="0"/>
              <a:t> – Erasmus von Rotterdam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(16.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.)       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Phillip </a:t>
            </a:r>
            <a:r>
              <a:rPr lang="cs-CZ" altLang="cs-CZ" sz="2000" b="1" dirty="0" err="1"/>
              <a:t>Melanchthon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Michel de </a:t>
            </a:r>
            <a:r>
              <a:rPr lang="cs-CZ" altLang="cs-CZ" sz="2000" b="1" dirty="0" err="1"/>
              <a:t>Montagne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Martin Luther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 (17.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</a:t>
            </a:r>
            <a:r>
              <a:rPr lang="de-DE" altLang="cs-CZ" sz="2000" b="1" dirty="0"/>
              <a:t>)</a:t>
            </a:r>
            <a:r>
              <a:rPr lang="cs-CZ" altLang="cs-CZ" sz="2000" b="1" dirty="0"/>
              <a:t> – „</a:t>
            </a:r>
            <a:r>
              <a:rPr lang="cs-CZ" altLang="cs-CZ" sz="2000" b="1" dirty="0" err="1"/>
              <a:t>schwülstiger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Opulenz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Martin </a:t>
            </a:r>
            <a:r>
              <a:rPr lang="cs-CZ" altLang="cs-CZ" sz="2000" b="1" dirty="0" err="1"/>
              <a:t>Opitz</a:t>
            </a:r>
            <a:r>
              <a:rPr lang="cs-CZ" altLang="cs-CZ" sz="2000" b="1" dirty="0"/>
              <a:t> (1624)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Grimmelshausen</a:t>
            </a:r>
            <a:r>
              <a:rPr lang="cs-CZ" altLang="cs-CZ" sz="2000" b="1" dirty="0"/>
              <a:t>: </a:t>
            </a:r>
            <a:r>
              <a:rPr lang="de-DE" altLang="cs-CZ" sz="2000" i="1" dirty="0">
                <a:solidFill>
                  <a:srgbClr val="00B0F0"/>
                </a:solidFill>
              </a:rPr>
              <a:t>Der abenteuerliche Simplicissimus                     </a:t>
            </a:r>
          </a:p>
          <a:p>
            <a:pPr>
              <a:buFontTx/>
              <a:buNone/>
            </a:pPr>
            <a:r>
              <a:rPr lang="de-DE" altLang="cs-CZ" sz="2000" i="1" dirty="0">
                <a:solidFill>
                  <a:srgbClr val="00B0F0"/>
                </a:solidFill>
              </a:rPr>
              <a:t>                                          Teutsch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18.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de-DE" altLang="cs-CZ" sz="2000" b="1" dirty="0"/>
              <a:t>Aufklärung, Klassik</a:t>
            </a:r>
            <a:r>
              <a:rPr lang="cs-CZ" altLang="cs-CZ" sz="2000" b="1" dirty="0"/>
              <a:t>                              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   </a:t>
            </a:r>
            <a:r>
              <a:rPr lang="cs-CZ" altLang="cs-CZ" sz="2000" b="1" dirty="0"/>
              <a:t>Goethe: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Einfache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Nachahmung</a:t>
            </a:r>
            <a:r>
              <a:rPr lang="cs-CZ" altLang="cs-CZ" sz="2000" b="1" i="1" dirty="0">
                <a:solidFill>
                  <a:srgbClr val="00B0F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Natur</a:t>
            </a:r>
            <a:r>
              <a:rPr lang="cs-CZ" altLang="cs-CZ" sz="2000" b="1" i="1" dirty="0">
                <a:solidFill>
                  <a:srgbClr val="00B0F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Manier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und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endParaRPr lang="de-DE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de-DE" altLang="cs-CZ" b="1" i="1" dirty="0">
                <a:solidFill>
                  <a:srgbClr val="00B0F0"/>
                </a:solidFill>
              </a:rPr>
              <a:t>                                               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Essay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19.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cs-CZ" altLang="cs-CZ" sz="2000" b="1" dirty="0" err="1"/>
              <a:t>Emanzipation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linguistischeTeildisziplin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(Romantik)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73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34919-B6E1-4F42-B98A-94D78B5E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719DE-D6F4-441F-86DB-2AC028500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 sz="2000" b="1" dirty="0" err="1"/>
              <a:t>Anfänge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Linguostilistik</a:t>
            </a:r>
            <a:r>
              <a:rPr lang="cs-CZ" altLang="cs-CZ" sz="2000" b="1" dirty="0"/>
              <a:t>: normative </a:t>
            </a:r>
            <a:r>
              <a:rPr lang="cs-CZ" altLang="cs-CZ" sz="2000" b="1" dirty="0" err="1"/>
              <a:t>Rege</a:t>
            </a:r>
            <a:r>
              <a:rPr lang="de-DE" altLang="cs-CZ" sz="2000" b="1" dirty="0" err="1"/>
              <a:t>ln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</a:t>
            </a:r>
            <a:r>
              <a:rPr lang="de-DE" altLang="cs-CZ" sz="2000" b="1" dirty="0"/>
              <a:t>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W. von Humboldt: normative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Karl Ferdinand </a:t>
            </a:r>
            <a:r>
              <a:rPr lang="cs-CZ" altLang="cs-CZ" sz="2000" b="1" dirty="0" err="1"/>
              <a:t>Becker</a:t>
            </a:r>
            <a:r>
              <a:rPr lang="cs-CZ" altLang="cs-CZ" sz="2000" b="1" dirty="0"/>
              <a:t>:</a:t>
            </a:r>
            <a:r>
              <a:rPr lang="de-DE" altLang="cs-CZ" sz="2000" b="1" dirty="0"/>
              <a:t> 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“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(1848) – normative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Nietzsche (1882): </a:t>
            </a:r>
            <a:r>
              <a:rPr lang="cs-CZ" altLang="cs-CZ" sz="2000" b="1" dirty="0" err="1"/>
              <a:t>Lehre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Stil</a:t>
            </a:r>
          </a:p>
          <a:p>
            <a:pPr>
              <a:buFontTx/>
              <a:buNone/>
            </a:pP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200" b="1" dirty="0">
                <a:solidFill>
                  <a:srgbClr val="FF0000"/>
                </a:solidFill>
              </a:rPr>
              <a:t>4. das 20. </a:t>
            </a:r>
            <a:r>
              <a:rPr lang="de-DE" altLang="cs-CZ" sz="2200" b="1" dirty="0" err="1">
                <a:solidFill>
                  <a:srgbClr val="FF0000"/>
                </a:solidFill>
              </a:rPr>
              <a:t>Jh</a:t>
            </a:r>
            <a:r>
              <a:rPr lang="cs-CZ" altLang="cs-CZ" sz="2200" b="1" dirty="0">
                <a:solidFill>
                  <a:srgbClr val="FF0000"/>
                </a:solidFill>
              </a:rPr>
              <a:t>: "B</a:t>
            </a:r>
            <a:r>
              <a:rPr lang="de-DE" altLang="cs-CZ" sz="2200" b="1" dirty="0" err="1">
                <a:solidFill>
                  <a:srgbClr val="FF0000"/>
                </a:solidFill>
              </a:rPr>
              <a:t>lütezeit</a:t>
            </a:r>
            <a:r>
              <a:rPr lang="cs-CZ" altLang="cs-CZ" sz="2200" b="1" dirty="0">
                <a:solidFill>
                  <a:srgbClr val="FF0000"/>
                </a:solidFill>
              </a:rPr>
              <a:t>" der </a:t>
            </a:r>
            <a:r>
              <a:rPr lang="cs-CZ" altLang="cs-CZ" sz="2200" b="1" dirty="0" err="1">
                <a:solidFill>
                  <a:srgbClr val="FF0000"/>
                </a:solidFill>
              </a:rPr>
              <a:t>Stilistik</a:t>
            </a:r>
            <a:endParaRPr lang="cs-CZ" altLang="cs-CZ" sz="22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R.M.MEYER: </a:t>
            </a:r>
            <a:r>
              <a:rPr lang="cs-CZ" altLang="cs-CZ" sz="2000" b="1" dirty="0" err="1"/>
              <a:t>Deutsche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(1906)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Literaturwissenschaftliche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lit. </a:t>
            </a:r>
            <a:r>
              <a:rPr lang="cs-CZ" altLang="cs-CZ" sz="2000" b="1" dirty="0" err="1"/>
              <a:t>Werke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(Psychoanalyse</a:t>
            </a:r>
            <a:r>
              <a:rPr lang="de-DE" altLang="cs-CZ" sz="2000" b="1" dirty="0"/>
              <a:t>: S. Freud, C.G. Jung)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</a:t>
            </a:r>
            <a:r>
              <a:rPr lang="cs-CZ" altLang="cs-CZ" sz="2000" b="1" dirty="0"/>
              <a:t> Psychologie - 20er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des XX. </a:t>
            </a:r>
            <a:r>
              <a:rPr lang="cs-CZ" altLang="cs-CZ" sz="2000" b="1" dirty="0" err="1"/>
              <a:t>Jhs</a:t>
            </a:r>
            <a:r>
              <a:rPr lang="cs-CZ" altLang="cs-CZ" sz="2000" b="1" dirty="0"/>
              <a:t>.:</a:t>
            </a:r>
            <a:endParaRPr lang="de-DE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LEO SPITZER -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der </a:t>
            </a:r>
            <a:r>
              <a:rPr lang="cs-CZ" altLang="cs-CZ" sz="2000" b="1" dirty="0" err="1"/>
              <a:t>russische</a:t>
            </a:r>
            <a:r>
              <a:rPr lang="cs-CZ" altLang="cs-CZ" sz="2000" b="1" dirty="0"/>
              <a:t> Formalismus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34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1F544-5CE6-43E3-8638-1610CBCA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Schwerpunk</a:t>
            </a:r>
            <a:r>
              <a:rPr lang="de-DE" altLang="cs-CZ" sz="3200" b="1" dirty="0"/>
              <a:t>t</a:t>
            </a:r>
            <a:r>
              <a:rPr lang="cs-CZ" altLang="cs-CZ" sz="3200" b="1" dirty="0"/>
              <a:t>e: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18D00-25F1-47C4-9216-89754C76F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1.Theoretische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Wesen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Gegenstand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Disziplinen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2.Stilistische </a:t>
            </a:r>
            <a:r>
              <a:rPr lang="cs-CZ" altLang="cs-CZ" sz="2000" b="1" dirty="0" err="1"/>
              <a:t>Grundbegriffe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– Text –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Stilauffassungen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Sprachvarietäten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Existenzformen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)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Synonymie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Stilschichten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Stilfärbungen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3. Mikro-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Makrostilistik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mikrostilistische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z.B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Metonymie, </a:t>
            </a: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                                                                         </a:t>
            </a:r>
            <a:r>
              <a:rPr lang="cs-CZ" altLang="cs-CZ" sz="2000" b="1" dirty="0" err="1"/>
              <a:t>Oxymoron</a:t>
            </a:r>
            <a:r>
              <a:rPr lang="de-DE" altLang="cs-CZ" sz="2000" b="1" dirty="0"/>
              <a:t>, Zeugma, Klimax u.a.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81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5849F-D073-4415-990A-4E6CDC0F3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im 20. Jh.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1C5F8-B318-42E2-B866-0A0AAC1FF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PRAGER SCHULE </a:t>
            </a:r>
            <a:r>
              <a:rPr lang="cs-CZ" altLang="cs-CZ" sz="2000" b="1" dirty="0"/>
              <a:t>–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 1929 - 30er </a:t>
            </a:r>
            <a:r>
              <a:rPr lang="cs-CZ" altLang="cs-CZ" sz="2000" b="1" dirty="0" err="1"/>
              <a:t>Jahre</a:t>
            </a:r>
            <a:r>
              <a:rPr lang="de-DE" altLang="cs-CZ" sz="2000" b="1" dirty="0"/>
              <a:t>: Sprachtheorie (K. Bühler), </a:t>
            </a:r>
            <a:r>
              <a:rPr lang="cs-CZ" altLang="cs-CZ" sz="2000" b="1" dirty="0" err="1"/>
              <a:t>Phonologie</a:t>
            </a:r>
            <a:r>
              <a:rPr lang="de-DE" altLang="cs-CZ" sz="2000" b="1" dirty="0"/>
              <a:t> (</a:t>
            </a:r>
            <a:r>
              <a:rPr lang="de-DE" altLang="cs-CZ" sz="2000" b="1" dirty="0" err="1"/>
              <a:t>Trubetzkoy</a:t>
            </a:r>
            <a:r>
              <a:rPr lang="de-DE" altLang="cs-CZ" sz="2000" b="1" dirty="0"/>
              <a:t>), Syntax (V. </a:t>
            </a:r>
            <a:r>
              <a:rPr lang="de-DE" altLang="cs-CZ" sz="2000" b="1" dirty="0" err="1"/>
              <a:t>Mathesius</a:t>
            </a:r>
            <a:r>
              <a:rPr lang="de-DE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 err="1"/>
              <a:t>Stilistik</a:t>
            </a:r>
            <a:r>
              <a:rPr lang="de-DE" altLang="cs-CZ" sz="2000" b="1" dirty="0"/>
              <a:t>: </a:t>
            </a:r>
            <a:r>
              <a:rPr lang="cs-CZ" altLang="cs-CZ" sz="2000" b="1" dirty="0"/>
              <a:t>R</a:t>
            </a:r>
            <a:r>
              <a:rPr lang="de-DE" altLang="cs-CZ" sz="2000" b="1" dirty="0" err="1"/>
              <a:t>oman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: </a:t>
            </a:r>
            <a:r>
              <a:rPr lang="cs-CZ" altLang="cs-CZ" sz="2000" b="1" dirty="0" err="1"/>
              <a:t>strukturalistische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Stilaussfassung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Gebrauchstexte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FS: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Wissenschaft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Amtsverkehrs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Belletristik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Presse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Publizistik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B. Havránek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J. Mukařovský - Poetik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/>
              <a:t>Sprachpflege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78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2DBD8-0ECD-4557-A0B0-D76A1C60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nach dem II. Weltkrieg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5B492-1AAF-477D-8A06-5D1E1B502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000" b="1" dirty="0" err="1"/>
              <a:t>Weiterentwicklung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strukturalistischen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Stilaufassung</a:t>
            </a:r>
            <a:r>
              <a:rPr lang="cs-CZ" altLang="cs-CZ" sz="2000" b="1" dirty="0"/>
              <a:t> (R.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Schule</a:t>
            </a:r>
            <a:r>
              <a:rPr lang="cs-CZ" altLang="cs-CZ" sz="2000" b="1" dirty="0"/>
              <a:t>, B. Havránek)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dem </a:t>
            </a:r>
            <a:r>
              <a:rPr lang="cs-CZ" altLang="cs-CZ" sz="2000" b="1" dirty="0" err="1"/>
              <a:t>Gebiet</a:t>
            </a:r>
            <a:r>
              <a:rPr lang="cs-CZ" altLang="cs-CZ" sz="2000" b="1" dirty="0"/>
              <a:t>  der Slavistik </a:t>
            </a:r>
            <a:r>
              <a:rPr lang="cs-CZ" altLang="cs-CZ" sz="2000" b="1" dirty="0" err="1"/>
              <a:t>und</a:t>
            </a:r>
            <a:r>
              <a:rPr lang="de-DE" altLang="cs-CZ" sz="2000" dirty="0"/>
              <a:t> </a:t>
            </a:r>
            <a:r>
              <a:rPr lang="cs-CZ" altLang="cs-CZ" sz="2000" b="1" dirty="0"/>
              <a:t>der Germanistik</a:t>
            </a:r>
            <a:endParaRPr lang="de-DE" altLang="cs-CZ" sz="2000" b="1" dirty="0"/>
          </a:p>
          <a:p>
            <a:r>
              <a:rPr lang="cs-CZ" altLang="cs-CZ" sz="2000" b="1" dirty="0"/>
              <a:t>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Germanistin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sterreichischer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Abstammung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Moskau</a:t>
            </a:r>
            <a:r>
              <a:rPr lang="de-DE" altLang="cs-CZ" sz="2000" b="1" dirty="0"/>
              <a:t>: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Stilistik</a:t>
            </a:r>
            <a:r>
              <a:rPr lang="de-DE" altLang="cs-CZ" sz="2000" b="1" i="1" dirty="0"/>
              <a:t>:</a:t>
            </a:r>
            <a:endParaRPr lang="cs-CZ" altLang="cs-CZ" sz="2000" i="1" dirty="0"/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Komposition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Darstellungsverfahren</a:t>
            </a:r>
            <a:endParaRPr lang="cs-CZ" altLang="cs-CZ" sz="2000" dirty="0"/>
          </a:p>
          <a:p>
            <a:r>
              <a:rPr lang="cs-CZ" altLang="cs-CZ" sz="2000" b="1" dirty="0"/>
              <a:t>Wolfgang 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Leipzig</a:t>
            </a:r>
            <a:endParaRPr lang="cs-CZ" altLang="cs-CZ" sz="2000" dirty="0"/>
          </a:p>
          <a:p>
            <a:r>
              <a:rPr lang="cs-CZ" altLang="cs-CZ" sz="2000" b="1" dirty="0"/>
              <a:t>Georg Michel - Potsdam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 – </a:t>
            </a:r>
            <a:r>
              <a:rPr lang="de-DE" altLang="cs-CZ" sz="2000" b="1" dirty="0"/>
              <a:t>ehem. </a:t>
            </a:r>
            <a:r>
              <a:rPr lang="cs-CZ" altLang="cs-CZ" sz="2000" b="1" dirty="0"/>
              <a:t>BRD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Spillner</a:t>
            </a:r>
            <a:r>
              <a:rPr lang="cs-CZ" altLang="cs-CZ" sz="2000" b="1" dirty="0"/>
              <a:t> - 1974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r>
              <a:rPr lang="de-DE" altLang="cs-CZ" sz="2000" b="1" dirty="0"/>
              <a:t>19</a:t>
            </a:r>
            <a:r>
              <a:rPr lang="cs-CZ" altLang="cs-CZ" sz="2000" b="1" dirty="0"/>
              <a:t>50er,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60er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70er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FS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Potential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deutschen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Gegenwartssprache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Stilelemente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Stilzüge</a:t>
            </a:r>
            <a:r>
              <a:rPr lang="cs-CZ" altLang="cs-CZ" sz="2000" b="1" dirty="0"/>
              <a:t>,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(</a:t>
            </a:r>
            <a:r>
              <a:rPr lang="de-DE" altLang="cs-CZ" sz="2000" b="1" dirty="0"/>
              <a:t>Tradition: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1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8E9CC-F5AB-493B-AFC4-73322292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/>
              <a:t>Stilistik nach der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kommunikativ-pragmatische</a:t>
            </a:r>
            <a:r>
              <a:rPr lang="de-DE" altLang="cs-CZ" sz="2800" b="1" dirty="0"/>
              <a:t>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Wende</a:t>
            </a:r>
            <a:r>
              <a:rPr lang="cs-CZ" altLang="cs-CZ" sz="2800" b="1" dirty="0"/>
              <a:t>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072FE-43F6-42F0-AC70-BC929CF58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um 1970 – </a:t>
            </a:r>
            <a:r>
              <a:rPr lang="cs-CZ" altLang="cs-CZ" sz="2000" b="1" dirty="0" err="1">
                <a:solidFill>
                  <a:srgbClr val="00B0F0"/>
                </a:solidFill>
              </a:rPr>
              <a:t>kommunikativ-pragmatische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Wende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endParaRPr lang="cs-CZ" altLang="cs-CZ" sz="2000" dirty="0"/>
          </a:p>
          <a:p>
            <a:r>
              <a:rPr lang="cs-CZ" altLang="cs-CZ" sz="2000" b="1" dirty="0" err="1"/>
              <a:t>Abwendung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Zuwendung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endParaRPr lang="cs-CZ" altLang="cs-CZ" sz="2000" dirty="0"/>
          </a:p>
          <a:p>
            <a:r>
              <a:rPr lang="cs-CZ" altLang="cs-CZ" sz="2000" b="1" dirty="0"/>
              <a:t>„</a:t>
            </a:r>
            <a:r>
              <a:rPr lang="cs-CZ" altLang="cs-CZ" sz="2000" b="1" dirty="0" err="1"/>
              <a:t>neue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Tetxlinguistik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Sozio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Psycholinguistik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Diskursanalyse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u.a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/>
              <a:t>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- </a:t>
            </a:r>
            <a:r>
              <a:rPr lang="cs-CZ" altLang="cs-CZ" sz="2000" b="1" dirty="0" err="1">
                <a:solidFill>
                  <a:srgbClr val="00B0F0"/>
                </a:solidFill>
              </a:rPr>
              <a:t>kognitive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Linguistik</a:t>
            </a:r>
            <a:endParaRPr lang="cs-CZ" altLang="cs-CZ" sz="2000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r>
              <a:rPr lang="de-DE" altLang="cs-CZ" sz="2000" dirty="0"/>
              <a:t>   </a:t>
            </a:r>
            <a:r>
              <a:rPr lang="cs-CZ" altLang="cs-CZ" sz="2000" b="1" dirty="0" err="1"/>
              <a:t>Fragen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übergreifenden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Textlinguistik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Kommunikationsforschung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intergriert</a:t>
            </a:r>
            <a:r>
              <a:rPr lang="cs-CZ" altLang="cs-CZ" sz="2000" b="1" dirty="0"/>
              <a:t> (G. Michel)</a:t>
            </a:r>
            <a:endParaRPr lang="cs-CZ" altLang="cs-CZ" sz="2000" dirty="0"/>
          </a:p>
          <a:p>
            <a:r>
              <a:rPr lang="cs-CZ" altLang="cs-CZ" sz="2000" b="1" dirty="0" err="1"/>
              <a:t>Stilistik</a:t>
            </a:r>
            <a:r>
              <a:rPr lang="cs-CZ" altLang="cs-CZ" sz="2000" b="1" dirty="0"/>
              <a:t> der 80er, 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bis 2000... </a:t>
            </a:r>
            <a:r>
              <a:rPr lang="cs-CZ" altLang="cs-CZ" sz="2000" b="1" dirty="0" err="1"/>
              <a:t>reflektiert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bearbeitet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Erkenntnisse</a:t>
            </a:r>
            <a:r>
              <a:rPr lang="cs-CZ" altLang="cs-CZ" sz="2000" b="1" dirty="0"/>
              <a:t> der TL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kognitiven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Psycholinguistik</a:t>
            </a:r>
            <a:endParaRPr lang="de-DE" altLang="cs-CZ" sz="2000" b="1" dirty="0"/>
          </a:p>
          <a:p>
            <a:r>
              <a:rPr lang="de-DE" altLang="cs-CZ" b="1" dirty="0"/>
              <a:t>Interkulturelle Stilistik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0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E5609-47EA-45C5-821D-FC65996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Kommunikativ-pragmatisch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orientierte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Stilistik</a:t>
            </a:r>
            <a:r>
              <a:rPr lang="cs-CZ" altLang="cs-CZ" sz="3200" b="1" dirty="0"/>
              <a:t>: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C4869-6B1F-4CF0-80BD-5AA9A01C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Kommunikativ-pragmatisch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orientierte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: Ende der 70er, 80er </a:t>
            </a:r>
            <a:r>
              <a:rPr lang="cs-CZ" altLang="cs-CZ" sz="2000" b="1" dirty="0" err="1"/>
              <a:t>Jahre</a:t>
            </a:r>
            <a:endParaRPr lang="cs-CZ" altLang="cs-CZ" sz="2000" dirty="0"/>
          </a:p>
          <a:p>
            <a:r>
              <a:rPr lang="cs-CZ" altLang="cs-CZ" sz="2000" b="1" dirty="0" err="1"/>
              <a:t>Hauptvertreter</a:t>
            </a:r>
            <a:r>
              <a:rPr lang="cs-CZ" altLang="cs-CZ" sz="2000" b="1" dirty="0"/>
              <a:t>: Barbara </a:t>
            </a:r>
            <a:r>
              <a:rPr lang="cs-CZ" altLang="cs-CZ" sz="2000" b="1" dirty="0" err="1"/>
              <a:t>Sandig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Saarbr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cken</a:t>
            </a:r>
            <a:r>
              <a:rPr lang="cs-CZ" altLang="cs-CZ" sz="2000" b="1" dirty="0"/>
              <a:t>) 1978, 1986 -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Ulrich </a:t>
            </a:r>
            <a:r>
              <a:rPr lang="cs-CZ" altLang="cs-CZ" sz="2000" b="1" dirty="0" err="1"/>
              <a:t>Püschel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Trier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</a:t>
            </a:r>
            <a:r>
              <a:rPr lang="cs-CZ" altLang="cs-CZ" sz="2000" b="1" dirty="0"/>
              <a:t>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(G. Michel, B.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Vollzug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Handlung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Aufforderung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Wunsch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Warnung</a:t>
            </a:r>
            <a:r>
              <a:rPr lang="cs-CZ" altLang="cs-CZ" sz="2000" b="1" dirty="0"/>
              <a:t>...)</a:t>
            </a:r>
            <a:endParaRPr lang="cs-CZ" altLang="cs-CZ" sz="2000" dirty="0"/>
          </a:p>
          <a:p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stark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Vordergrund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00B0F0"/>
                </a:solidFill>
              </a:rPr>
              <a:t>Textsortenstilistik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Gebrauchstexte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Gesprächstile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Stilsemiotik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Didaktik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Methoden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>
                <a:solidFill>
                  <a:srgbClr val="00B0F0"/>
                </a:solidFill>
              </a:rPr>
              <a:t> in </a:t>
            </a:r>
            <a:r>
              <a:rPr lang="cs-CZ" altLang="cs-CZ" sz="2000" b="1" dirty="0" err="1">
                <a:solidFill>
                  <a:srgbClr val="00B0F0"/>
                </a:solidFill>
              </a:rPr>
              <a:t>interkulturellen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Zusammenhängen</a:t>
            </a:r>
            <a:endParaRPr lang="cs-CZ" altLang="cs-CZ" sz="2000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5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47FDB-3425-408D-8B1F-614D0AD9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800" b="1" dirty="0" err="1"/>
              <a:t>Gruppierung</a:t>
            </a:r>
            <a:r>
              <a:rPr lang="cs-CZ" altLang="cs-CZ" sz="2800" b="1" dirty="0"/>
              <a:t> der </a:t>
            </a:r>
            <a:r>
              <a:rPr lang="de-DE" altLang="cs-CZ" sz="2800" b="1" dirty="0"/>
              <a:t>synonymen </a:t>
            </a:r>
            <a:r>
              <a:rPr lang="cs-CZ" altLang="cs-CZ" sz="2800" b="1" dirty="0" err="1"/>
              <a:t>Lexeme</a:t>
            </a:r>
            <a:r>
              <a:rPr lang="de-DE" altLang="cs-CZ" sz="2800" b="1" dirty="0"/>
              <a:t> nach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Stilschichten</a:t>
            </a:r>
            <a:r>
              <a:rPr lang="cs-CZ" altLang="cs-CZ" sz="2800" b="1" dirty="0"/>
              <a:t> </a:t>
            </a:r>
            <a:r>
              <a:rPr lang="de-DE" altLang="cs-CZ" sz="2800" b="1" dirty="0"/>
              <a:t>(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Stilf</a:t>
            </a:r>
            <a:r>
              <a:rPr lang="de-DE" altLang="cs-CZ" sz="2800" b="1" dirty="0" err="1"/>
              <a:t>ärbungen</a:t>
            </a:r>
            <a:r>
              <a:rPr lang="de-DE" altLang="cs-CZ" sz="2800" b="1" dirty="0"/>
              <a:t>)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85716B-02DF-443D-B0E6-1280B4D7E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bekommen</a:t>
            </a:r>
          </a:p>
          <a:p>
            <a:pPr>
              <a:defRPr/>
            </a:pPr>
            <a:r>
              <a:rPr lang="de-DE" b="1" dirty="0"/>
              <a:t>kriegen</a:t>
            </a:r>
          </a:p>
          <a:p>
            <a:pPr>
              <a:defRPr/>
            </a:pPr>
            <a:r>
              <a:rPr lang="de-DE" b="1" dirty="0"/>
              <a:t>erhalten</a:t>
            </a:r>
          </a:p>
          <a:p>
            <a:pPr>
              <a:defRPr/>
            </a:pPr>
            <a:r>
              <a:rPr lang="de-DE" b="1" dirty="0"/>
              <a:t>empfangen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essen</a:t>
            </a:r>
          </a:p>
          <a:p>
            <a:pPr>
              <a:defRPr/>
            </a:pPr>
            <a:r>
              <a:rPr lang="de-DE" b="1" dirty="0"/>
              <a:t>futtern</a:t>
            </a:r>
          </a:p>
          <a:p>
            <a:pPr>
              <a:defRPr/>
            </a:pPr>
            <a:r>
              <a:rPr lang="de-DE" b="1" dirty="0"/>
              <a:t>fressen</a:t>
            </a:r>
          </a:p>
          <a:p>
            <a:pPr>
              <a:defRPr/>
            </a:pPr>
            <a:r>
              <a:rPr lang="de-DE" b="1" dirty="0"/>
              <a:t>speisen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sehen</a:t>
            </a:r>
          </a:p>
          <a:p>
            <a:pPr>
              <a:defRPr/>
            </a:pPr>
            <a:r>
              <a:rPr lang="de-DE" b="1" dirty="0"/>
              <a:t>schauen</a:t>
            </a:r>
          </a:p>
          <a:p>
            <a:pPr>
              <a:defRPr/>
            </a:pPr>
            <a:r>
              <a:rPr lang="de-DE" b="1" dirty="0"/>
              <a:t>glotzen</a:t>
            </a:r>
          </a:p>
          <a:p>
            <a:pPr>
              <a:defRPr/>
            </a:pPr>
            <a:r>
              <a:rPr lang="de-DE" b="1" dirty="0"/>
              <a:t>gucken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4B7F9-C71C-4EBF-9364-243658A7C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80" y="1123836"/>
            <a:ext cx="2947482" cy="4601183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08A04-9588-4A13-B777-EF46AA1D0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sterben</a:t>
            </a:r>
          </a:p>
          <a:p>
            <a:r>
              <a:rPr lang="de-DE" altLang="cs-CZ" sz="2000" b="1" dirty="0"/>
              <a:t>entschlafen</a:t>
            </a:r>
          </a:p>
          <a:p>
            <a:r>
              <a:rPr lang="de-DE" altLang="cs-CZ" sz="2000" b="1" dirty="0"/>
              <a:t>ableben</a:t>
            </a:r>
          </a:p>
          <a:p>
            <a:r>
              <a:rPr lang="de-DE" altLang="cs-CZ" sz="2000" b="1" dirty="0"/>
              <a:t>abkratzen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schlafen</a:t>
            </a:r>
          </a:p>
          <a:p>
            <a:r>
              <a:rPr lang="de-DE" altLang="cs-CZ" sz="2000" b="1" dirty="0"/>
              <a:t>ruhen</a:t>
            </a:r>
          </a:p>
          <a:p>
            <a:r>
              <a:rPr lang="de-DE" altLang="cs-CZ" sz="2000" b="1" dirty="0"/>
              <a:t>pennen</a:t>
            </a:r>
          </a:p>
          <a:p>
            <a:r>
              <a:rPr lang="de-DE" altLang="cs-CZ" sz="2000" b="1" dirty="0"/>
              <a:t>schnarchen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Kopf</a:t>
            </a:r>
          </a:p>
          <a:p>
            <a:r>
              <a:rPr lang="de-DE" altLang="cs-CZ" sz="2000" b="1" dirty="0"/>
              <a:t>Haupt</a:t>
            </a:r>
          </a:p>
          <a:p>
            <a:r>
              <a:rPr lang="de-DE" altLang="cs-CZ" sz="2000" b="1" dirty="0"/>
              <a:t>Birne</a:t>
            </a:r>
          </a:p>
          <a:p>
            <a:r>
              <a:rPr lang="de-DE" altLang="cs-CZ" sz="2000" b="1" dirty="0"/>
              <a:t>Rübe</a:t>
            </a:r>
          </a:p>
          <a:p>
            <a:r>
              <a:rPr lang="de-DE" altLang="cs-CZ" sz="2000" b="1" dirty="0"/>
              <a:t>Schädel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8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E570B-88DB-405E-B5AD-9B60FF1B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36008-4DBD-4BFF-B430-6420A7DC7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Gesicht</a:t>
            </a:r>
          </a:p>
          <a:p>
            <a:r>
              <a:rPr lang="de-DE" altLang="cs-CZ" sz="2000" b="1" dirty="0"/>
              <a:t>Antlitz</a:t>
            </a:r>
          </a:p>
          <a:p>
            <a:r>
              <a:rPr lang="de-DE" altLang="cs-CZ" sz="2000" b="1" dirty="0"/>
              <a:t>Fresse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Mund</a:t>
            </a:r>
          </a:p>
          <a:p>
            <a:r>
              <a:rPr lang="de-DE" altLang="cs-CZ" sz="2000" b="1" dirty="0"/>
              <a:t>Maul</a:t>
            </a:r>
          </a:p>
          <a:p>
            <a:r>
              <a:rPr lang="de-DE" altLang="cs-CZ" sz="2000" b="1" dirty="0"/>
              <a:t>Klappe</a:t>
            </a:r>
          </a:p>
          <a:p>
            <a:r>
              <a:rPr lang="de-DE" altLang="cs-CZ" sz="2000" b="1" dirty="0"/>
              <a:t>Gosche</a:t>
            </a:r>
          </a:p>
          <a:p>
            <a:r>
              <a:rPr lang="de-DE" altLang="cs-CZ" sz="2000" b="1" dirty="0"/>
              <a:t>Schnauze</a:t>
            </a:r>
          </a:p>
          <a:p>
            <a:r>
              <a:rPr lang="de-DE" altLang="cs-CZ" sz="2000" b="1" dirty="0"/>
              <a:t>Schnabel</a:t>
            </a:r>
          </a:p>
          <a:p>
            <a:r>
              <a:rPr lang="de-DE" altLang="cs-CZ" sz="2000" b="1" dirty="0"/>
              <a:t>Schlabber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Hand</a:t>
            </a:r>
          </a:p>
          <a:p>
            <a:r>
              <a:rPr lang="de-DE" altLang="cs-CZ" sz="2000" b="1" dirty="0"/>
              <a:t>Flosse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18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0CFA5-024A-443A-A8B6-17A85D63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B433D-754E-412F-BDB3-392F9815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Füße</a:t>
            </a:r>
          </a:p>
          <a:p>
            <a:r>
              <a:rPr lang="de-DE" altLang="cs-CZ" b="1" dirty="0"/>
              <a:t>Quanten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Schuhe</a:t>
            </a:r>
          </a:p>
          <a:p>
            <a:r>
              <a:rPr lang="de-DE" altLang="cs-CZ" b="1" dirty="0"/>
              <a:t>Latschen</a:t>
            </a:r>
          </a:p>
          <a:p>
            <a:r>
              <a:rPr lang="de-DE" altLang="cs-CZ" b="1" dirty="0"/>
              <a:t>Schlappen</a:t>
            </a:r>
          </a:p>
          <a:p>
            <a:r>
              <a:rPr lang="de-DE" altLang="cs-CZ" sz="2000" dirty="0"/>
              <a:t>Quanten</a:t>
            </a:r>
          </a:p>
          <a:p>
            <a:r>
              <a:rPr lang="de-DE" altLang="cs-CZ" sz="2000" dirty="0"/>
              <a:t>nur im Plural</a:t>
            </a:r>
          </a:p>
          <a:p>
            <a:r>
              <a:rPr lang="de-DE" altLang="cs-CZ" sz="2000" dirty="0"/>
              <a:t>landschaftlich, besonders berlinisch, salopp </a:t>
            </a:r>
            <a:r>
              <a:rPr lang="de-DE" altLang="cs-CZ" sz="2000" b="1" dirty="0"/>
              <a:t>Füße, Schuhe</a:t>
            </a:r>
            <a:endParaRPr lang="de-DE" altLang="cs-CZ" sz="2000" dirty="0"/>
          </a:p>
          <a:p>
            <a:r>
              <a:rPr lang="de-DE" altLang="cs-CZ" sz="2000" i="1" dirty="0"/>
              <a:t>erfrier dir nicht die Quanten! </a:t>
            </a:r>
            <a:r>
              <a:rPr lang="de-DE" altLang="cs-CZ" sz="2000" dirty="0"/>
              <a:t>(dwds.de)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1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A34BC-3890-47A2-889A-27D28D45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3. Mikro-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Makrostilistik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F8E29-7CDD-4444-BBD8-8AEF19516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/>
              <a:t>(Elise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de-DE" altLang="cs-CZ" sz="2000" b="1" dirty="0"/>
              <a:t>, G. Michel, W. Fleischer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Wechselbeziehungen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stilistischen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Mikrostrukturen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Makrostrukturen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FF0000"/>
                </a:solidFill>
              </a:rPr>
              <a:t>Mikrostilistik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Stilelemente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vorhandenen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kleinsten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stilbildenden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allen </a:t>
            </a:r>
            <a:r>
              <a:rPr lang="cs-CZ" altLang="cs-CZ" sz="2000" b="1" dirty="0" err="1"/>
              <a:t>Ebenen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Sprachsystems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potentiell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 stehen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Prozess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Textherstellung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ausgewählt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werden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können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fakultative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Varianten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Zusammenhang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Makrostilistik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Textaufbau</a:t>
            </a:r>
            <a:r>
              <a:rPr lang="cs-CZ" altLang="cs-CZ" sz="2000" b="1" dirty="0"/>
              <a:t>, Text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Ganzes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Textproduzent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Stituation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1</a:t>
            </a:r>
            <a:r>
              <a:rPr lang="de-DE" altLang="cs-CZ" sz="2000" b="1" dirty="0"/>
              <a:t>.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Stilz</a:t>
            </a:r>
            <a:r>
              <a:rPr lang="de-DE" altLang="cs-CZ" sz="2000" b="1" dirty="0" err="1"/>
              <a:t>üge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2. Komposition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3. Funktionalstile-Kommunikationsbereiche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4. Textsorten</a:t>
            </a:r>
            <a:endParaRPr lang="cs-CZ" altLang="cs-CZ" sz="2000" dirty="0"/>
          </a:p>
          <a:p>
            <a:pPr eaLnBrk="1" hangingPunct="1"/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22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DB7-133F-4521-9B0A-3097A27B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</a:t>
            </a:r>
            <a:r>
              <a:rPr lang="cs-CZ" b="1" dirty="0" err="1"/>
              <a:t>Stil</a:t>
            </a:r>
            <a:r>
              <a:rPr lang="de-DE" b="1" dirty="0" err="1"/>
              <a:t>züge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B4649-54BB-4FF5-AA32-7FF9E21F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1.	</a:t>
            </a:r>
            <a:r>
              <a:rPr lang="cs-CZ" altLang="cs-CZ" b="1" dirty="0" err="1">
                <a:solidFill>
                  <a:srgbClr val="FF0000"/>
                </a:solidFill>
              </a:rPr>
              <a:t>Stilzüge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Stileigentümlichkeiten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dem </a:t>
            </a:r>
            <a:r>
              <a:rPr lang="cs-CZ" altLang="cs-CZ" b="1" dirty="0" err="1"/>
              <a:t>Zusammenwirken</a:t>
            </a:r>
            <a:r>
              <a:rPr lang="cs-CZ" altLang="cs-CZ" b="1" dirty="0"/>
              <a:t> </a:t>
            </a:r>
            <a:r>
              <a:rPr lang="cs-CZ" altLang="cs-CZ" b="1" dirty="0" err="1"/>
              <a:t>einzelner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ergeben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zusammenfassende</a:t>
            </a:r>
            <a:r>
              <a:rPr lang="cs-CZ" altLang="cs-CZ" b="1" dirty="0"/>
              <a:t>, </a:t>
            </a:r>
            <a:r>
              <a:rPr lang="cs-CZ" altLang="cs-CZ" b="1" dirty="0" err="1"/>
              <a:t>weitreichend</a:t>
            </a:r>
            <a:r>
              <a:rPr lang="cs-CZ" altLang="cs-CZ" b="1" dirty="0"/>
              <a:t> </a:t>
            </a:r>
            <a:r>
              <a:rPr lang="cs-CZ" altLang="cs-CZ" b="1" dirty="0" err="1"/>
              <a:t>abstrahierende</a:t>
            </a:r>
            <a:r>
              <a:rPr lang="cs-CZ" altLang="cs-CZ" b="1" dirty="0"/>
              <a:t> </a:t>
            </a:r>
            <a:r>
              <a:rPr lang="cs-CZ" altLang="cs-CZ" b="1" dirty="0" err="1"/>
              <a:t>Wertungen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dirty="0"/>
              <a:t>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Klassifizierung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Stilzüge</a:t>
            </a:r>
            <a:r>
              <a:rPr lang="cs-CZ" altLang="cs-CZ" b="1" dirty="0"/>
              <a:t>: 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relative</a:t>
            </a:r>
            <a:r>
              <a:rPr lang="cs-CZ" altLang="cs-CZ" sz="2000" b="1" dirty="0">
                <a:solidFill>
                  <a:srgbClr val="FF0000"/>
                </a:solidFill>
              </a:rPr>
              <a:t> H</a:t>
            </a:r>
            <a:r>
              <a:rPr lang="de-DE" altLang="cs-CZ" sz="2000" b="1" dirty="0">
                <a:solidFill>
                  <a:srgbClr val="FF0000"/>
                </a:solidFill>
              </a:rPr>
              <a:t>ä</a:t>
            </a:r>
            <a:r>
              <a:rPr lang="cs-CZ" altLang="cs-CZ" sz="2000" b="1" dirty="0" err="1">
                <a:solidFill>
                  <a:srgbClr val="FF0000"/>
                </a:solidFill>
              </a:rPr>
              <a:t>ufigkeit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der Verben o. </a:t>
            </a:r>
            <a:r>
              <a:rPr lang="cs-CZ" altLang="cs-CZ" sz="2000" b="1" dirty="0" err="1"/>
              <a:t>Substantive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: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verbal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nominal</a:t>
            </a:r>
            <a:r>
              <a:rPr lang="cs-CZ" altLang="cs-CZ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Sätze: </a:t>
            </a:r>
            <a:r>
              <a:rPr lang="cs-CZ" altLang="cs-CZ" sz="2000" b="1" dirty="0" err="1"/>
              <a:t>syndetisch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asyndetisch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Stilschichten: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.-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</a:t>
            </a:r>
            <a:r>
              <a:rPr lang="de-DE" altLang="cs-CZ" sz="2000" b="1" dirty="0"/>
              <a:t>ä</a:t>
            </a:r>
            <a:r>
              <a:rPr lang="cs-CZ" altLang="cs-CZ" sz="2000" b="1" dirty="0"/>
              <a:t>r</a:t>
            </a:r>
            <a:r>
              <a:rPr lang="de-DE" altLang="cs-CZ" sz="2000" b="1" dirty="0"/>
              <a:t> - gehoben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Wirkung</a:t>
            </a:r>
            <a:r>
              <a:rPr lang="cs-CZ" altLang="cs-CZ" sz="2000" b="1" dirty="0">
                <a:solidFill>
                  <a:srgbClr val="FF0000"/>
                </a:solidFill>
              </a:rPr>
              <a:t> des </a:t>
            </a:r>
            <a:r>
              <a:rPr lang="cs-CZ" altLang="cs-CZ" sz="2000" b="1" dirty="0" err="1">
                <a:solidFill>
                  <a:srgbClr val="FF0000"/>
                </a:solidFill>
              </a:rPr>
              <a:t>Textes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/>
              <a:t>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aufgelockert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verdichtet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knapp</a:t>
            </a:r>
            <a:r>
              <a:rPr lang="cs-CZ" altLang="cs-CZ" sz="2000" b="1" dirty="0"/>
              <a:t> - </a:t>
            </a:r>
            <a:r>
              <a:rPr lang="de-DE" altLang="cs-CZ" sz="2000" b="1" dirty="0"/>
              <a:t>umständlich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sachlich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erlebnisbetont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emotion</a:t>
            </a:r>
            <a:r>
              <a:rPr lang="de-DE" altLang="cs-CZ" sz="2000" b="1" dirty="0"/>
              <a:t>al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klar – verschwommen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bildhaft, anschaulich – abstrakt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1BCE4-870F-4A7E-BC1F-2D6D878E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Fachliteratur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CFF9A-5818-421D-AF38-F0F15193A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de-DE" altLang="cs-CZ" b="1" dirty="0"/>
              <a:t>   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defRPr/>
            </a:pPr>
            <a:r>
              <a:rPr lang="cs-CZ" altLang="cs-CZ" b="1" dirty="0" err="1"/>
              <a:t>Fleischer</a:t>
            </a:r>
            <a:r>
              <a:rPr lang="cs-CZ" altLang="cs-CZ" b="1" dirty="0"/>
              <a:t>, W./Michel, G./</a:t>
            </a:r>
            <a:r>
              <a:rPr lang="cs-CZ" altLang="cs-CZ" b="1" dirty="0" err="1"/>
              <a:t>Starke</a:t>
            </a:r>
            <a:r>
              <a:rPr lang="cs-CZ" altLang="cs-CZ" b="1" dirty="0"/>
              <a:t>, G.: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der 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. Zürich  1993 (</a:t>
            </a:r>
            <a:r>
              <a:rPr lang="cs-CZ" altLang="cs-CZ" b="1" dirty="0" err="1"/>
              <a:t>Leipzig</a:t>
            </a:r>
            <a:r>
              <a:rPr lang="cs-CZ" altLang="cs-CZ" b="1" dirty="0"/>
              <a:t> 1975 </a:t>
            </a:r>
            <a:r>
              <a:rPr lang="cs-CZ" altLang="cs-CZ" b="1" dirty="0" err="1"/>
              <a:t>etc</a:t>
            </a:r>
            <a:r>
              <a:rPr lang="cs-CZ" altLang="cs-CZ" b="1" dirty="0"/>
              <a:t>.)                                                           </a:t>
            </a:r>
          </a:p>
          <a:p>
            <a:pPr>
              <a:defRPr/>
            </a:pPr>
            <a:r>
              <a:rPr lang="cs-CZ" altLang="cs-CZ" b="1" dirty="0" err="1"/>
              <a:t>Sowinski</a:t>
            </a:r>
            <a:r>
              <a:rPr lang="cs-CZ" altLang="cs-CZ" b="1" dirty="0"/>
              <a:t>, </a:t>
            </a:r>
            <a:r>
              <a:rPr lang="cs-CZ" altLang="cs-CZ" b="1" dirty="0" err="1"/>
              <a:t>Bernd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Stuttgart 1991, 1999</a:t>
            </a:r>
          </a:p>
          <a:p>
            <a:pPr>
              <a:defRPr/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Berlin</a:t>
            </a:r>
            <a:r>
              <a:rPr lang="cs-CZ" altLang="cs-CZ" b="1" dirty="0"/>
              <a:t> – New York 1986,   </a:t>
            </a:r>
          </a:p>
          <a:p>
            <a:pPr>
              <a:defRPr/>
            </a:pPr>
            <a:r>
              <a:rPr lang="cs-CZ" altLang="cs-CZ" b="1" dirty="0"/>
              <a:t>                              </a:t>
            </a:r>
            <a:r>
              <a:rPr lang="de-DE" altLang="cs-CZ" b="1" dirty="0"/>
              <a:t>      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 2006</a:t>
            </a:r>
          </a:p>
          <a:p>
            <a:pPr>
              <a:defRPr/>
            </a:pPr>
            <a:r>
              <a:rPr lang="cs-CZ" altLang="cs-CZ" b="1" dirty="0"/>
              <a:t>Fix, Ulla/</a:t>
            </a:r>
            <a:r>
              <a:rPr lang="cs-CZ" altLang="cs-CZ" b="1" dirty="0" err="1"/>
              <a:t>Poethe</a:t>
            </a:r>
            <a:r>
              <a:rPr lang="cs-CZ" altLang="cs-CZ" b="1" dirty="0"/>
              <a:t>, Hannelore/</a:t>
            </a:r>
            <a:r>
              <a:rPr lang="cs-CZ" altLang="cs-CZ" b="1" dirty="0" err="1"/>
              <a:t>Yos</a:t>
            </a:r>
            <a:r>
              <a:rPr lang="cs-CZ" altLang="cs-CZ" b="1" dirty="0"/>
              <a:t>, Gabriele: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</a:t>
            </a:r>
            <a:r>
              <a:rPr lang="cs-CZ" altLang="cs-CZ" b="1" dirty="0" err="1"/>
              <a:t>etc</a:t>
            </a:r>
            <a:r>
              <a:rPr lang="cs-CZ" altLang="cs-CZ" b="1" dirty="0"/>
              <a:t>. 2002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Eroms</a:t>
            </a:r>
            <a:r>
              <a:rPr lang="cs-CZ" altLang="cs-CZ" b="1" dirty="0"/>
              <a:t>, Hans-Werner: </a:t>
            </a:r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Eine</a:t>
            </a:r>
            <a:r>
              <a:rPr lang="de-DE" altLang="cs-CZ" b="1" dirty="0"/>
              <a:t> Einführung, Berlin 2008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Čechová, M. a kolektiv: Současná česká stylistika. Praha 2003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23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12BF9-2F02-4C46-81BB-7071D139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06607-A92A-4E1A-BEAB-CC0FEF63D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 – der </a:t>
            </a:r>
            <a:r>
              <a:rPr lang="cs-CZ" altLang="cs-CZ" b="1" dirty="0" err="1"/>
              <a:t>äußere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- Architektonik: </a:t>
            </a:r>
            <a:r>
              <a:rPr lang="de-DE" altLang="cs-CZ" b="1" dirty="0"/>
              <a:t>Überschrift, </a:t>
            </a:r>
            <a:r>
              <a:rPr lang="cs-CZ" altLang="cs-CZ" b="1" dirty="0"/>
              <a:t>Ab</a:t>
            </a:r>
            <a:r>
              <a:rPr lang="de-DE" altLang="cs-CZ" b="1" dirty="0"/>
              <a:t>sä</a:t>
            </a:r>
            <a:r>
              <a:rPr lang="cs-CZ" altLang="cs-CZ" b="1" dirty="0" err="1"/>
              <a:t>tze</a:t>
            </a:r>
            <a:r>
              <a:rPr lang="cs-CZ" altLang="cs-CZ" b="1" dirty="0"/>
              <a:t>, </a:t>
            </a:r>
            <a:r>
              <a:rPr lang="cs-CZ" altLang="cs-CZ" b="1" dirty="0" err="1"/>
              <a:t>Kapitel</a:t>
            </a:r>
            <a:r>
              <a:rPr lang="cs-CZ" altLang="cs-CZ" b="1" dirty="0"/>
              <a:t>...</a:t>
            </a:r>
          </a:p>
          <a:p>
            <a:pPr>
              <a:buNone/>
            </a:pPr>
            <a:r>
              <a:rPr lang="de-DE" altLang="cs-CZ" b="1" dirty="0"/>
              <a:t>   </a:t>
            </a:r>
            <a:r>
              <a:rPr lang="cs-CZ" altLang="cs-CZ" b="1" dirty="0"/>
              <a:t>der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– </a:t>
            </a:r>
            <a:r>
              <a:rPr lang="cs-CZ" altLang="cs-CZ" b="1" dirty="0" err="1"/>
              <a:t>Komposition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buFontTx/>
              <a:buChar char="-"/>
            </a:pPr>
            <a:r>
              <a:rPr lang="cs-CZ" altLang="cs-CZ" b="1" dirty="0" err="1">
                <a:solidFill>
                  <a:srgbClr val="FF0000"/>
                </a:solidFill>
              </a:rPr>
              <a:t>themenbedingte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Strukturebe</a:t>
            </a:r>
            <a:r>
              <a:rPr lang="de-DE" altLang="cs-CZ" b="1" dirty="0">
                <a:solidFill>
                  <a:srgbClr val="FF0000"/>
                </a:solidFill>
              </a:rPr>
              <a:t>ne</a:t>
            </a:r>
            <a:r>
              <a:rPr lang="cs-CZ" altLang="cs-CZ" b="1" dirty="0"/>
              <a:t>: </a:t>
            </a:r>
            <a:r>
              <a:rPr lang="cs-CZ" altLang="cs-CZ" b="1" dirty="0" err="1"/>
              <a:t>thematische</a:t>
            </a:r>
            <a:r>
              <a:rPr lang="cs-CZ" altLang="cs-CZ" b="1" dirty="0"/>
              <a:t> </a:t>
            </a:r>
            <a:r>
              <a:rPr lang="cs-CZ" altLang="cs-CZ" b="1" dirty="0" err="1"/>
              <a:t>Ketten</a:t>
            </a:r>
            <a:r>
              <a:rPr lang="cs-CZ" altLang="cs-CZ" b="1" dirty="0"/>
              <a:t> (</a:t>
            </a:r>
            <a:r>
              <a:rPr lang="cs-CZ" altLang="cs-CZ" b="1" dirty="0" err="1"/>
              <a:t>Topikketten</a:t>
            </a:r>
            <a:r>
              <a:rPr lang="cs-CZ" altLang="cs-CZ" b="1" dirty="0"/>
              <a:t>) – </a:t>
            </a:r>
            <a:r>
              <a:rPr lang="cs-CZ" altLang="cs-CZ" b="1" dirty="0" err="1"/>
              <a:t>Koh</a:t>
            </a:r>
            <a:r>
              <a:rPr lang="de-DE" altLang="cs-CZ" b="1" dirty="0" err="1"/>
              <a:t>ärenz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 err="1">
                <a:solidFill>
                  <a:srgbClr val="FF0000"/>
                </a:solidFill>
              </a:rPr>
              <a:t>Ehe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>
                <a:solidFill>
                  <a:srgbClr val="92D050"/>
                </a:solidFill>
              </a:rPr>
              <a:t>- </a:t>
            </a:r>
            <a:r>
              <a:rPr lang="cs-CZ" altLang="cs-CZ" b="1" i="1" dirty="0" err="1">
                <a:solidFill>
                  <a:srgbClr val="92D050"/>
                </a:solidFill>
              </a:rPr>
              <a:t>Eheschliessung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Hochzeit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Eheleute</a:t>
            </a:r>
            <a:r>
              <a:rPr lang="cs-CZ" altLang="cs-CZ" b="1" i="1" dirty="0">
                <a:solidFill>
                  <a:srgbClr val="92D050"/>
                </a:solidFill>
              </a:rPr>
              <a:t> – </a:t>
            </a:r>
            <a:r>
              <a:rPr lang="cs-CZ" altLang="cs-CZ" b="1" i="1" dirty="0" err="1">
                <a:solidFill>
                  <a:srgbClr val="92D050"/>
                </a:solidFill>
              </a:rPr>
              <a:t>Familie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Scheidung</a:t>
            </a:r>
            <a:r>
              <a:rPr lang="cs-CZ" altLang="cs-CZ" b="1" i="1" dirty="0">
                <a:solidFill>
                  <a:srgbClr val="92D050"/>
                </a:solidFill>
              </a:rPr>
              <a:t> </a:t>
            </a:r>
            <a:endParaRPr lang="de-DE" altLang="cs-CZ" b="1" i="1" dirty="0">
              <a:solidFill>
                <a:srgbClr val="92D05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verfahrensbedingte</a:t>
            </a:r>
            <a:r>
              <a:rPr lang="cs-CZ" altLang="cs-CZ" b="1" dirty="0">
                <a:solidFill>
                  <a:srgbClr val="FF0000"/>
                </a:solidFill>
              </a:rPr>
              <a:t> Ebene </a:t>
            </a:r>
            <a:r>
              <a:rPr lang="cs-CZ" altLang="cs-CZ" b="1" dirty="0"/>
              <a:t>–</a:t>
            </a:r>
          </a:p>
          <a:p>
            <a:r>
              <a:rPr lang="cs-CZ" altLang="cs-CZ" b="1" dirty="0" err="1"/>
              <a:t>Stilverfahren</a:t>
            </a:r>
            <a:r>
              <a:rPr lang="cs-CZ" altLang="cs-CZ" b="1" dirty="0"/>
              <a:t>: </a:t>
            </a:r>
            <a:r>
              <a:rPr lang="cs-CZ" altLang="cs-CZ" b="1" dirty="0" err="1"/>
              <a:t>Erz</a:t>
            </a:r>
            <a:r>
              <a:rPr lang="de-DE" altLang="cs-CZ" b="1" dirty="0"/>
              <a:t>ä</a:t>
            </a:r>
            <a:r>
              <a:rPr lang="cs-CZ" altLang="cs-CZ" b="1" dirty="0"/>
              <a:t>hlen, </a:t>
            </a:r>
            <a:r>
              <a:rPr lang="cs-CZ" altLang="cs-CZ" b="1" dirty="0" err="1"/>
              <a:t>Berichten</a:t>
            </a:r>
            <a:r>
              <a:rPr lang="cs-CZ" altLang="cs-CZ" b="1" dirty="0"/>
              <a:t>, Er</a:t>
            </a:r>
            <a:r>
              <a:rPr lang="de-DE" altLang="cs-CZ" b="1" dirty="0"/>
              <a:t>ö</a:t>
            </a:r>
            <a:r>
              <a:rPr lang="cs-CZ" altLang="cs-CZ" b="1" dirty="0" err="1"/>
              <a:t>rtern</a:t>
            </a:r>
            <a:r>
              <a:rPr lang="cs-CZ" altLang="cs-CZ" b="1" dirty="0"/>
              <a:t>, </a:t>
            </a:r>
            <a:r>
              <a:rPr lang="cs-CZ" altLang="cs-CZ" b="1" dirty="0" err="1"/>
              <a:t>Argumentieren</a:t>
            </a:r>
            <a:r>
              <a:rPr lang="cs-CZ" altLang="cs-CZ" b="1" dirty="0"/>
              <a:t>, </a:t>
            </a:r>
            <a:r>
              <a:rPr lang="cs-CZ" altLang="cs-CZ" b="1" dirty="0" err="1"/>
              <a:t>Beschreiben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Schildern</a:t>
            </a:r>
            <a:r>
              <a:rPr lang="cs-CZ" altLang="cs-CZ" b="1" dirty="0"/>
              <a:t> </a:t>
            </a:r>
          </a:p>
          <a:p>
            <a:r>
              <a:rPr lang="cs-CZ" altLang="cs-CZ" b="1" dirty="0"/>
              <a:t>E</a:t>
            </a:r>
            <a:r>
              <a:rPr lang="de-DE" altLang="cs-CZ" b="1" dirty="0" err="1"/>
              <a:t>rzählen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cs-CZ" altLang="cs-CZ" b="1" dirty="0" err="1">
                <a:solidFill>
                  <a:srgbClr val="00B050"/>
                </a:solidFill>
              </a:rPr>
              <a:t>dynamisch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Berichten: </a:t>
            </a:r>
            <a:r>
              <a:rPr lang="de-DE" altLang="cs-CZ" b="1" dirty="0">
                <a:solidFill>
                  <a:srgbClr val="0070C0"/>
                </a:solidFill>
              </a:rPr>
              <a:t>objektiv, sachlich -  </a:t>
            </a:r>
            <a:r>
              <a:rPr lang="de-DE" altLang="cs-CZ" b="1" dirty="0"/>
              <a:t>      </a:t>
            </a:r>
            <a:r>
              <a:rPr lang="de-DE" altLang="cs-CZ" b="1" dirty="0">
                <a:solidFill>
                  <a:srgbClr val="00B050"/>
                </a:solidFill>
              </a:rPr>
              <a:t>dynamisch</a:t>
            </a:r>
            <a:endParaRPr lang="cs-CZ" altLang="cs-CZ" b="1" dirty="0">
              <a:solidFill>
                <a:srgbClr val="00B050"/>
              </a:solidFill>
            </a:endParaRPr>
          </a:p>
          <a:p>
            <a:r>
              <a:rPr lang="cs-CZ" altLang="cs-CZ" b="1" dirty="0"/>
              <a:t>B</a:t>
            </a:r>
            <a:r>
              <a:rPr lang="de-DE" altLang="cs-CZ" b="1" dirty="0"/>
              <a:t>eschreiben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rgbClr val="0070C0"/>
                </a:solidFill>
              </a:rPr>
              <a:t>objektiv, </a:t>
            </a:r>
            <a:r>
              <a:rPr lang="cs-CZ" altLang="cs-CZ" b="1" dirty="0" err="1">
                <a:solidFill>
                  <a:srgbClr val="0070C0"/>
                </a:solidFill>
              </a:rPr>
              <a:t>sachlich</a:t>
            </a:r>
            <a:r>
              <a:rPr lang="cs-CZ" altLang="cs-CZ" b="1" dirty="0">
                <a:solidFill>
                  <a:srgbClr val="0070C0"/>
                </a:solidFill>
              </a:rPr>
              <a:t>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Schildern: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de-DE" altLang="cs-CZ" b="1" dirty="0">
                <a:solidFill>
                  <a:srgbClr val="0070C0"/>
                </a:solidFill>
              </a:rPr>
              <a:t> -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cs-CZ" altLang="cs-CZ" b="1" dirty="0"/>
          </a:p>
          <a:p>
            <a:r>
              <a:rPr lang="cs-CZ" altLang="cs-CZ" b="1" dirty="0" err="1"/>
              <a:t>jedes</a:t>
            </a:r>
            <a:r>
              <a:rPr lang="cs-CZ" altLang="cs-CZ" b="1" dirty="0"/>
              <a:t> </a:t>
            </a:r>
            <a:r>
              <a:rPr lang="cs-CZ" altLang="cs-CZ" b="1" dirty="0" err="1"/>
              <a:t>Thema</a:t>
            </a:r>
            <a:r>
              <a:rPr lang="cs-CZ" altLang="cs-CZ" b="1" dirty="0"/>
              <a:t> kann man durch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bestimmtes</a:t>
            </a:r>
            <a:r>
              <a:rPr lang="cs-CZ" altLang="cs-CZ" b="1" dirty="0"/>
              <a:t> </a:t>
            </a:r>
            <a:r>
              <a:rPr lang="cs-CZ" altLang="cs-CZ" b="1" dirty="0" err="1"/>
              <a:t>Stilverfahren</a:t>
            </a:r>
            <a:r>
              <a:rPr lang="cs-CZ" altLang="cs-CZ" b="1" dirty="0"/>
              <a:t> </a:t>
            </a:r>
            <a:r>
              <a:rPr lang="cs-CZ" altLang="cs-CZ" b="1" dirty="0" err="1"/>
              <a:t>entfalten</a:t>
            </a:r>
            <a:endParaRPr lang="cs-CZ" altLang="cs-CZ" b="1" dirty="0"/>
          </a:p>
          <a:p>
            <a:pPr>
              <a:buFontTx/>
              <a:buChar char="-"/>
            </a:pPr>
            <a:endParaRPr lang="cs-CZ" altLang="cs-CZ" i="1" dirty="0">
              <a:solidFill>
                <a:srgbClr val="92D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53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CD883-7466-428A-9461-CFA2FFB1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2400" b="1" dirty="0">
                <a:solidFill>
                  <a:srgbClr val="FF0000"/>
                </a:solidFill>
              </a:rPr>
              <a:t>3. </a:t>
            </a:r>
            <a:r>
              <a:rPr lang="cs-CZ" altLang="cs-CZ" sz="2400" b="1" dirty="0" err="1">
                <a:solidFill>
                  <a:srgbClr val="FF0000"/>
                </a:solidFill>
              </a:rPr>
              <a:t>Funktionale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Stiltypen</a:t>
            </a:r>
            <a:r>
              <a:rPr lang="cs-CZ" altLang="cs-CZ" sz="2400" b="1" dirty="0">
                <a:solidFill>
                  <a:srgbClr val="FF0000"/>
                </a:solidFill>
              </a:rPr>
              <a:t>/</a:t>
            </a:r>
            <a:br>
              <a:rPr lang="de-DE" altLang="cs-CZ" sz="2400" b="1" dirty="0">
                <a:solidFill>
                  <a:srgbClr val="FF0000"/>
                </a:solidFill>
              </a:rPr>
            </a:br>
            <a:r>
              <a:rPr lang="cs-CZ" altLang="cs-CZ" sz="2400" b="1" dirty="0" err="1">
                <a:solidFill>
                  <a:srgbClr val="FF0000"/>
                </a:solidFill>
              </a:rPr>
              <a:t>Stilklassen</a:t>
            </a:r>
            <a:r>
              <a:rPr lang="de-DE" altLang="cs-CZ" sz="2400" b="1" dirty="0">
                <a:solidFill>
                  <a:srgbClr val="FF0000"/>
                </a:solidFill>
              </a:rPr>
              <a:t>/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Kommunikationsbereiche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2C5E0-85F3-4D98-8B1D-B8C2E936F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1. KB: </a:t>
            </a:r>
            <a:r>
              <a:rPr lang="cs-CZ" altLang="cs-CZ" sz="2000" b="1" dirty="0" err="1"/>
              <a:t>Alltag</a:t>
            </a:r>
            <a:r>
              <a:rPr lang="de-DE" altLang="cs-CZ" sz="2000" b="1" dirty="0"/>
              <a:t>: Alltagskommunikation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2. KB: </a:t>
            </a:r>
            <a:r>
              <a:rPr lang="cs-CZ" altLang="cs-CZ" sz="2000" b="1" dirty="0" err="1"/>
              <a:t>offizieller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Verkehr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Verwaltung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Institutionen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Beh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rden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Handelskorrespondenz</a:t>
            </a:r>
            <a:r>
              <a:rPr lang="cs-CZ" altLang="cs-CZ" sz="2000" b="1" dirty="0"/>
              <a:t>...,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</a:t>
            </a:r>
            <a:r>
              <a:rPr lang="cs-CZ" altLang="cs-CZ" sz="2000" b="1" dirty="0" err="1"/>
              <a:t>Firmen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Unternehmen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Arbeitgeber</a:t>
            </a:r>
            <a:r>
              <a:rPr lang="de-DE" altLang="cs-CZ" sz="2000" b="1" dirty="0"/>
              <a:t>- 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 </a:t>
            </a:r>
            <a:r>
              <a:rPr lang="cs-CZ" altLang="cs-CZ" sz="2000" b="1" dirty="0" err="1"/>
              <a:t>Arbeitnehmer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Bankwesen</a:t>
            </a:r>
            <a:r>
              <a:rPr lang="de-DE" altLang="cs-CZ" sz="2000" b="1" dirty="0"/>
              <a:t>,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Justiz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3. KB: </a:t>
            </a:r>
            <a:r>
              <a:rPr lang="cs-CZ" altLang="cs-CZ" sz="2000" b="1" dirty="0" err="1"/>
              <a:t>Fachkommunikation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Oberbegriff</a:t>
            </a:r>
            <a:r>
              <a:rPr lang="cs-CZ" altLang="cs-CZ" sz="2000" b="1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streng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Wissenschaft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praktischer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Fachstil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popul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rwiss</a:t>
            </a:r>
            <a:r>
              <a:rPr lang="cs-CZ" altLang="cs-CZ" sz="2000" b="1" dirty="0"/>
              <a:t>. Text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KB: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Printmedien</a:t>
            </a:r>
            <a:r>
              <a:rPr lang="cs-CZ" altLang="cs-CZ" sz="2000" b="1" dirty="0"/>
              <a:t>, R, F, 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Medienforschung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Sozialwissenschaften</a:t>
            </a:r>
            <a:r>
              <a:rPr lang="cs-CZ" altLang="cs-CZ" sz="2000" b="1" dirty="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KB: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Epik, Lyrik, Dramatik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.: </a:t>
            </a:r>
            <a:r>
              <a:rPr lang="cs-CZ" altLang="cs-CZ" sz="2000" b="1" dirty="0" err="1"/>
              <a:t>Poetologie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ltheorie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Semiotik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4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86E0F-5FBF-4639-AEF3-5EFA05E8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4. 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52608B-F098-4097-B85B-A39015A7C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Innerhalb</a:t>
            </a:r>
            <a:r>
              <a:rPr lang="cs-CZ" altLang="cs-CZ" b="1" dirty="0"/>
              <a:t> der KB -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 </a:t>
            </a:r>
            <a:r>
              <a:rPr lang="cs-CZ" altLang="cs-CZ" b="1" dirty="0" err="1"/>
              <a:t>Textsorten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– „</a:t>
            </a:r>
            <a:r>
              <a:rPr lang="cs-CZ" altLang="cs-CZ" b="1" dirty="0" err="1"/>
              <a:t>sozial</a:t>
            </a:r>
            <a:r>
              <a:rPr lang="cs-CZ" altLang="cs-CZ" b="1" dirty="0"/>
              <a:t> </a:t>
            </a:r>
            <a:r>
              <a:rPr lang="cs-CZ" altLang="cs-CZ" b="1" dirty="0" err="1"/>
              <a:t>genormte</a:t>
            </a:r>
            <a:r>
              <a:rPr lang="cs-CZ" altLang="cs-CZ" b="1" dirty="0"/>
              <a:t> komplexe </a:t>
            </a:r>
            <a:r>
              <a:rPr lang="cs-CZ" altLang="cs-CZ" b="1" dirty="0" err="1"/>
              <a:t>Handlungsschem</a:t>
            </a:r>
            <a:r>
              <a:rPr lang="cs-CZ" altLang="cs-CZ" b="1" dirty="0"/>
              <a:t>(ta)as,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Sprechern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Verfügung</a:t>
            </a:r>
            <a:r>
              <a:rPr lang="cs-CZ" altLang="cs-CZ" b="1" dirty="0"/>
              <a:t> stehen“ (B. </a:t>
            </a:r>
            <a:r>
              <a:rPr lang="cs-CZ" altLang="cs-CZ" b="1" dirty="0" err="1"/>
              <a:t>Sandig</a:t>
            </a:r>
            <a:r>
              <a:rPr lang="cs-CZ" altLang="cs-CZ" b="1" dirty="0"/>
              <a:t>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Geschäftsbrief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Kochrezept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Interview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Wetterbericht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Gerichtsprotokoll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....</a:t>
            </a: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ca. 1600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Texsortenstilistik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77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166A8-F4A0-4B27-984E-0C61F9B7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Exkurs: </a:t>
            </a:r>
            <a:r>
              <a:rPr lang="cs-CZ" b="1" dirty="0" err="1"/>
              <a:t>Stilistik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7CFDD-1A40-41AF-9DD5-4864A21D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Beziehung</a:t>
            </a:r>
            <a:r>
              <a:rPr lang="cs-CZ" altLang="cs-CZ" b="1" dirty="0"/>
              <a:t> </a:t>
            </a:r>
            <a:r>
              <a:rPr lang="cs-CZ" altLang="cs-CZ" b="1" dirty="0" err="1"/>
              <a:t>zw</a:t>
            </a:r>
            <a:r>
              <a:rPr lang="cs-CZ" altLang="cs-CZ" b="1" dirty="0"/>
              <a:t>. der </a:t>
            </a:r>
            <a:r>
              <a:rPr lang="cs-CZ" altLang="cs-CZ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u.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chemeClr val="accent2"/>
                </a:solidFill>
              </a:rPr>
              <a:t>der </a:t>
            </a:r>
            <a:r>
              <a:rPr lang="cs-CZ" altLang="cs-CZ" b="1" dirty="0" err="1">
                <a:solidFill>
                  <a:schemeClr val="accent2"/>
                </a:solidFill>
              </a:rPr>
              <a:t>Stil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</a:t>
            </a:r>
            <a:r>
              <a:rPr lang="cs-CZ" altLang="cs-CZ" b="1" dirty="0" err="1"/>
              <a:t>hat</a:t>
            </a:r>
            <a:r>
              <a:rPr lang="cs-CZ" altLang="cs-CZ" b="1" dirty="0"/>
              <a:t> </a:t>
            </a:r>
            <a:r>
              <a:rPr lang="cs-CZ" altLang="cs-CZ" b="1" dirty="0" err="1"/>
              <a:t>Stil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TL</a:t>
            </a:r>
            <a:r>
              <a:rPr lang="cs-CZ" altLang="cs-CZ" b="1" dirty="0"/>
              <a:t> - Regularit</a:t>
            </a:r>
            <a:r>
              <a:rPr lang="de-DE" altLang="cs-CZ" b="1" dirty="0"/>
              <a:t>ä</a:t>
            </a:r>
            <a:r>
              <a:rPr lang="cs-CZ" altLang="cs-CZ" b="1" dirty="0"/>
              <a:t>ten der </a:t>
            </a:r>
            <a:r>
              <a:rPr lang="cs-CZ" altLang="cs-CZ" b="1" dirty="0" err="1"/>
              <a:t>Textstruktur</a:t>
            </a:r>
            <a:r>
              <a:rPr lang="cs-CZ" altLang="cs-CZ" b="1" dirty="0"/>
              <a:t> -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sion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renz</a:t>
            </a:r>
            <a:r>
              <a:rPr lang="cs-CZ" altLang="cs-CZ" b="1" dirty="0"/>
              <a:t>, </a:t>
            </a:r>
            <a:r>
              <a:rPr lang="cs-CZ" altLang="cs-CZ" b="1" dirty="0" err="1"/>
              <a:t>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Textkriterien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Wie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sprachstilistischen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Mitteln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welcher</a:t>
            </a:r>
            <a:r>
              <a:rPr lang="cs-CZ" altLang="cs-CZ" b="1" dirty="0"/>
              <a:t> </a:t>
            </a:r>
            <a:r>
              <a:rPr lang="cs-CZ" altLang="cs-CZ" b="1" dirty="0" err="1"/>
              <a:t>Wirkung</a:t>
            </a:r>
            <a:r>
              <a:rPr lang="cs-CZ" altLang="cs-CZ" b="1" dirty="0"/>
              <a:t> (</a:t>
            </a:r>
            <a:r>
              <a:rPr lang="cs-CZ" altLang="cs-CZ" b="1" dirty="0" err="1"/>
              <a:t>Funktion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Wie</a:t>
            </a:r>
            <a:r>
              <a:rPr lang="cs-CZ" altLang="cs-CZ" b="1" dirty="0"/>
              <a:t>), </a:t>
            </a:r>
            <a:r>
              <a:rPr lang="cs-CZ" altLang="cs-CZ" b="1" dirty="0" err="1"/>
              <a:t>mit</a:t>
            </a:r>
            <a:r>
              <a:rPr lang="cs-CZ" altLang="cs-CZ" b="1" dirty="0"/>
              <a:t> der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Mitzuteilende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Was</a:t>
            </a:r>
            <a:r>
              <a:rPr lang="cs-CZ" altLang="cs-CZ" b="1" dirty="0"/>
              <a:t>)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Hinblick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Mitteilungszweck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Wozu</a:t>
            </a:r>
            <a:r>
              <a:rPr lang="cs-CZ" altLang="cs-CZ" b="1" dirty="0"/>
              <a:t>) </a:t>
            </a:r>
            <a:r>
              <a:rPr lang="cs-CZ" altLang="cs-CZ" b="1" dirty="0" err="1"/>
              <a:t>gestaltet</a:t>
            </a:r>
            <a:r>
              <a:rPr lang="cs-CZ" altLang="cs-CZ" b="1" dirty="0"/>
              <a:t> </a:t>
            </a:r>
            <a:r>
              <a:rPr lang="cs-CZ" altLang="cs-CZ" b="1" dirty="0" err="1"/>
              <a:t>wird</a:t>
            </a:r>
            <a:r>
              <a:rPr lang="cs-CZ" altLang="cs-CZ" b="1" dirty="0"/>
              <a:t>. (Fix et al. 2002: 52)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F3E1-3DF4-44C8-B006-32E87CF5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99E5-4E5D-4BA2-86E3-4F090125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TL – </a:t>
            </a:r>
            <a:r>
              <a:rPr lang="cs-CZ" altLang="cs-CZ" b="1" dirty="0" err="1"/>
              <a:t>eine</a:t>
            </a:r>
            <a:r>
              <a:rPr lang="cs-CZ" altLang="cs-CZ" b="1" dirty="0"/>
              <a:t> (relativ) </a:t>
            </a:r>
            <a:r>
              <a:rPr lang="cs-CZ" altLang="cs-CZ" b="1" dirty="0" err="1"/>
              <a:t>junge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 in der  </a:t>
            </a:r>
            <a:r>
              <a:rPr lang="cs-CZ" altLang="cs-CZ" b="1" dirty="0" err="1"/>
              <a:t>Linguistik</a:t>
            </a:r>
            <a:endParaRPr lang="cs-CZ" altLang="cs-CZ" b="1" dirty="0"/>
          </a:p>
          <a:p>
            <a:r>
              <a:rPr lang="cs-CZ" altLang="cs-CZ" b="1" dirty="0"/>
              <a:t>Ende der 60er/</a:t>
            </a:r>
            <a:r>
              <a:rPr lang="cs-CZ" altLang="cs-CZ" b="1" dirty="0" err="1"/>
              <a:t>Anfang</a:t>
            </a:r>
            <a:r>
              <a:rPr lang="cs-CZ" altLang="cs-CZ" b="1" dirty="0"/>
              <a:t> der 70er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des XX. </a:t>
            </a:r>
            <a:r>
              <a:rPr lang="cs-CZ" altLang="cs-CZ" b="1" dirty="0" err="1"/>
              <a:t>Jhs</a:t>
            </a:r>
            <a:r>
              <a:rPr lang="cs-CZ" altLang="cs-CZ" b="1" dirty="0"/>
              <a:t>.:</a:t>
            </a:r>
          </a:p>
          <a:p>
            <a:r>
              <a:rPr lang="cs-CZ" altLang="cs-CZ" b="1" dirty="0" err="1">
                <a:solidFill>
                  <a:srgbClr val="000000"/>
                </a:solidFill>
              </a:rPr>
              <a:t>Wechsel</a:t>
            </a:r>
            <a:r>
              <a:rPr lang="cs-CZ" altLang="cs-CZ" b="1" dirty="0">
                <a:solidFill>
                  <a:srgbClr val="000000"/>
                </a:solidFill>
              </a:rPr>
              <a:t> von der </a:t>
            </a:r>
            <a:r>
              <a:rPr lang="cs-CZ" altLang="cs-CZ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zur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b="1" dirty="0">
                <a:solidFill>
                  <a:srgbClr val="000000"/>
                </a:solidFill>
              </a:rPr>
              <a:t>- </a:t>
            </a:r>
            <a:r>
              <a:rPr lang="cs-CZ" altLang="cs-CZ" b="1" dirty="0" err="1">
                <a:solidFill>
                  <a:srgbClr val="000000"/>
                </a:solidFill>
              </a:rPr>
              <a:t>und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Sprachbetrachtung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r>
              <a:rPr lang="cs-CZ" altLang="cs-CZ" b="1" dirty="0">
                <a:solidFill>
                  <a:srgbClr val="000000"/>
                </a:solidFill>
              </a:rPr>
              <a:t>   = </a:t>
            </a:r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endParaRPr lang="cs-CZ" altLang="cs-CZ" b="1" dirty="0"/>
          </a:p>
          <a:p>
            <a:r>
              <a:rPr lang="cs-CZ" altLang="cs-CZ" b="1" dirty="0" err="1"/>
              <a:t>neue</a:t>
            </a:r>
            <a:r>
              <a:rPr lang="cs-CZ" altLang="cs-CZ" b="1" dirty="0"/>
              <a:t> Impulse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Forschung</a:t>
            </a:r>
            <a:endParaRPr lang="cs-CZ" altLang="cs-CZ" b="1" dirty="0"/>
          </a:p>
          <a:p>
            <a:r>
              <a:rPr lang="cs-CZ" altLang="cs-CZ" b="1" dirty="0" err="1"/>
              <a:t>stürmische</a:t>
            </a:r>
            <a:r>
              <a:rPr lang="cs-CZ" altLang="cs-CZ" b="1" dirty="0"/>
              <a:t> </a:t>
            </a:r>
            <a:r>
              <a:rPr lang="cs-CZ" altLang="cs-CZ" b="1" dirty="0" err="1"/>
              <a:t>Entwicklung</a:t>
            </a:r>
            <a:r>
              <a:rPr lang="cs-CZ" altLang="cs-CZ" b="1" dirty="0"/>
              <a:t> – </a:t>
            </a:r>
            <a:r>
              <a:rPr lang="cs-CZ" altLang="cs-CZ" b="1" dirty="0" err="1"/>
              <a:t>kaum</a:t>
            </a:r>
            <a:r>
              <a:rPr lang="cs-CZ" altLang="cs-CZ" b="1" dirty="0"/>
              <a:t>  </a:t>
            </a:r>
            <a:r>
              <a:rPr lang="cs-CZ" altLang="cs-CZ" b="1" dirty="0" err="1"/>
              <a:t>überschaubbare</a:t>
            </a:r>
            <a:r>
              <a:rPr lang="cs-CZ" altLang="cs-CZ" b="1" dirty="0"/>
              <a:t> </a:t>
            </a:r>
            <a:r>
              <a:rPr lang="cs-CZ" altLang="cs-CZ" b="1" dirty="0" err="1"/>
              <a:t>Vielfalt</a:t>
            </a:r>
            <a:r>
              <a:rPr lang="cs-CZ" altLang="cs-CZ" b="1" dirty="0"/>
              <a:t> von  </a:t>
            </a:r>
            <a:r>
              <a:rPr lang="cs-CZ" altLang="cs-CZ" b="1" dirty="0" err="1"/>
              <a:t>Beschreibungsansätzen</a:t>
            </a:r>
            <a:endParaRPr lang="cs-CZ" altLang="cs-CZ" b="1" dirty="0"/>
          </a:p>
          <a:p>
            <a:r>
              <a:rPr lang="cs-CZ" altLang="cs-CZ" b="1" dirty="0"/>
              <a:t> </a:t>
            </a:r>
            <a:r>
              <a:rPr lang="cs-CZ" altLang="cs-CZ" b="1" dirty="0" err="1"/>
              <a:t>große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</a:t>
            </a:r>
            <a:r>
              <a:rPr lang="de-DE" altLang="cs-CZ" b="1" dirty="0"/>
              <a:t> </a:t>
            </a:r>
            <a:r>
              <a:rPr lang="cs-CZ" altLang="cs-CZ" b="1" dirty="0" err="1"/>
              <a:t>Publikationen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6F6F-CC3D-45BF-9346-6B6E7549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848CB-0384-4301-A4E4-83E0AB547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Text 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“,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cs-CZ" altLang="cs-CZ" b="1" dirty="0"/>
              <a:t>Der Terminus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cs-CZ" altLang="cs-CZ" b="1" dirty="0" err="1"/>
              <a:t>bezeichnet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SZ, </a:t>
            </a:r>
            <a:r>
              <a:rPr lang="cs-CZ" altLang="cs-CZ" b="1" dirty="0" err="1"/>
              <a:t>die</a:t>
            </a:r>
            <a:r>
              <a:rPr lang="cs-CZ" altLang="cs-CZ" b="1" dirty="0"/>
              <a:t> in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Ganzes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</a:t>
            </a:r>
            <a:r>
              <a:rPr lang="cs-CZ" altLang="cs-CZ" b="1" dirty="0" err="1"/>
              <a:t>signalisiert</a:t>
            </a:r>
            <a:r>
              <a:rPr lang="cs-CZ" altLang="cs-CZ" b="1" dirty="0"/>
              <a:t>. (Klaus </a:t>
            </a:r>
            <a:r>
              <a:rPr lang="cs-CZ" altLang="cs-CZ" b="1" dirty="0" err="1"/>
              <a:t>Brinker</a:t>
            </a:r>
            <a:r>
              <a:rPr lang="cs-CZ" altLang="cs-CZ" b="1" dirty="0"/>
              <a:t> 2010)</a:t>
            </a:r>
            <a:endParaRPr lang="de-DE" altLang="cs-CZ" b="1" dirty="0"/>
          </a:p>
          <a:p>
            <a:r>
              <a:rPr lang="de-DE" altLang="cs-CZ" b="1" dirty="0"/>
              <a:t>Textgrammatik – satzübergreifend</a:t>
            </a:r>
          </a:p>
          <a:p>
            <a:r>
              <a:rPr lang="de-DE" altLang="cs-CZ" b="1" dirty="0"/>
              <a:t>Thema des Textes</a:t>
            </a:r>
          </a:p>
          <a:p>
            <a:r>
              <a:rPr lang="de-DE" altLang="cs-CZ" b="1" dirty="0"/>
              <a:t>Pragmatik: Zweck, Ziel, Funktion – kommunikative Situation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6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F1BAB-FD73-4A3A-BA0A-929C2F49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Kriterien</a:t>
            </a:r>
            <a:r>
              <a:rPr lang="cs-CZ" dirty="0"/>
              <a:t> der Textualit</a:t>
            </a:r>
            <a:r>
              <a:rPr lang="de-DE" dirty="0" err="1"/>
              <a:t>ät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strukturell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FD357-1013-4235-9B4E-44841C37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37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C79A7-3DE2-49F7-8AAA-DF0395A83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Kriterien der Textualität:</a:t>
            </a:r>
            <a:br>
              <a:rPr lang="de-DE" dirty="0"/>
            </a:br>
            <a:r>
              <a:rPr lang="de-DE" dirty="0"/>
              <a:t>pragmatisch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77F72-B4B9-428A-85B8-A888546A1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>
              <a:solidFill>
                <a:srgbClr val="FF0000"/>
              </a:solidFill>
            </a:endParaRPr>
          </a:p>
          <a:p>
            <a:r>
              <a:rPr lang="cs-CZ" altLang="cs-CZ" b="1" dirty="0">
                <a:solidFill>
                  <a:srgbClr val="FF0000"/>
                </a:solidFill>
              </a:rPr>
              <a:t>3)	</a:t>
            </a:r>
            <a:r>
              <a:rPr lang="cs-CZ" altLang="cs-CZ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Absicht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Textproduzenten</a:t>
            </a:r>
            <a:r>
              <a:rPr lang="cs-CZ" altLang="cs-CZ" b="1" dirty="0"/>
              <a:t>,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kohäsiven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kohärenten</a:t>
            </a:r>
            <a:r>
              <a:rPr lang="cs-CZ" altLang="cs-CZ" b="1" dirty="0"/>
              <a:t> Text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bilden</a:t>
            </a:r>
            <a:r>
              <a:rPr lang="cs-CZ" altLang="cs-CZ" b="1" dirty="0"/>
              <a:t> (</a:t>
            </a:r>
            <a:r>
              <a:rPr lang="cs-CZ" altLang="cs-CZ" b="1" dirty="0" err="1"/>
              <a:t>handlungsorientiert</a:t>
            </a:r>
            <a:r>
              <a:rPr lang="cs-CZ" altLang="cs-CZ" b="1" dirty="0"/>
              <a:t>, </a:t>
            </a:r>
            <a:r>
              <a:rPr lang="cs-CZ" altLang="cs-CZ" b="1" dirty="0" err="1"/>
              <a:t>kommunikativ-pragamtisch</a:t>
            </a:r>
            <a:r>
              <a:rPr lang="cs-CZ" altLang="cs-CZ" b="1" dirty="0"/>
              <a:t>, </a:t>
            </a:r>
            <a:r>
              <a:rPr lang="cs-CZ" altLang="cs-CZ" b="1" dirty="0" err="1"/>
              <a:t>über</a:t>
            </a:r>
            <a:r>
              <a:rPr lang="cs-CZ" altLang="cs-CZ" b="1" dirty="0"/>
              <a:t> den Text </a:t>
            </a:r>
            <a:r>
              <a:rPr lang="cs-CZ" altLang="cs-CZ" b="1" dirty="0" err="1"/>
              <a:t>hinaus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4)	</a:t>
            </a:r>
            <a:r>
              <a:rPr lang="cs-CZ" altLang="cs-CZ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bezieht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den </a:t>
            </a:r>
            <a:r>
              <a:rPr lang="cs-CZ" altLang="cs-CZ" b="1" dirty="0" err="1"/>
              <a:t>Textrezipienten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dessen</a:t>
            </a:r>
            <a:r>
              <a:rPr lang="cs-CZ" altLang="cs-CZ" b="1" dirty="0"/>
              <a:t> </a:t>
            </a:r>
            <a:r>
              <a:rPr lang="cs-CZ" altLang="cs-CZ" b="1" dirty="0" err="1"/>
              <a:t>Einstellungen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Erwartungen</a:t>
            </a:r>
            <a:r>
              <a:rPr lang="cs-CZ" altLang="cs-CZ" b="1" dirty="0"/>
              <a:t>: </a:t>
            </a:r>
            <a:r>
              <a:rPr lang="cs-CZ" altLang="cs-CZ" b="1" dirty="0" err="1"/>
              <a:t>sinnvoll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5)	</a:t>
            </a:r>
            <a:r>
              <a:rPr lang="cs-CZ" altLang="cs-CZ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die</a:t>
            </a:r>
            <a:r>
              <a:rPr lang="cs-CZ" altLang="cs-CZ" b="1" dirty="0"/>
              <a:t> durch </a:t>
            </a:r>
            <a:r>
              <a:rPr lang="cs-CZ" altLang="cs-CZ" b="1" dirty="0" err="1"/>
              <a:t>einen</a:t>
            </a:r>
            <a:r>
              <a:rPr lang="cs-CZ" altLang="cs-CZ" b="1" dirty="0"/>
              <a:t> Text </a:t>
            </a:r>
            <a:r>
              <a:rPr lang="cs-CZ" altLang="cs-CZ" b="1" dirty="0" err="1"/>
              <a:t>vermittelten</a:t>
            </a:r>
            <a:r>
              <a:rPr lang="cs-CZ" altLang="cs-CZ" b="1" dirty="0"/>
              <a:t> </a:t>
            </a:r>
            <a:r>
              <a:rPr lang="cs-CZ" altLang="cs-CZ" b="1" dirty="0" err="1"/>
              <a:t>Informationen</a:t>
            </a:r>
            <a:r>
              <a:rPr lang="cs-CZ" altLang="cs-CZ" b="1" dirty="0"/>
              <a:t> stehen in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angemessenen</a:t>
            </a:r>
            <a:r>
              <a:rPr lang="cs-CZ" altLang="cs-CZ" b="1" dirty="0"/>
              <a:t> </a:t>
            </a:r>
            <a:r>
              <a:rPr lang="cs-CZ" altLang="cs-CZ" b="1" dirty="0" err="1"/>
              <a:t>Relation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Kommunikationsziel</a:t>
            </a:r>
            <a:r>
              <a:rPr lang="cs-CZ" altLang="cs-CZ" b="1" dirty="0"/>
              <a:t>: </a:t>
            </a:r>
            <a:r>
              <a:rPr lang="cs-CZ" altLang="cs-CZ" b="1" dirty="0" err="1"/>
              <a:t>Verständlichkeit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Angemessenheit</a:t>
            </a:r>
            <a:endParaRPr lang="de-DE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6)	</a:t>
            </a:r>
            <a:r>
              <a:rPr lang="cs-CZ" altLang="cs-CZ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– durch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</a:t>
            </a:r>
            <a:r>
              <a:rPr lang="cs-CZ" altLang="cs-CZ" b="1" dirty="0"/>
              <a:t>: </a:t>
            </a:r>
            <a:r>
              <a:rPr lang="cs-CZ" altLang="cs-CZ" b="1" dirty="0" err="1"/>
              <a:t>Textproduzent</a:t>
            </a:r>
            <a:r>
              <a:rPr lang="cs-CZ" altLang="cs-CZ" b="1" dirty="0"/>
              <a:t>, -</a:t>
            </a:r>
            <a:r>
              <a:rPr lang="cs-CZ" altLang="cs-CZ" b="1" dirty="0" err="1"/>
              <a:t>rezipient</a:t>
            </a:r>
            <a:r>
              <a:rPr lang="cs-CZ" altLang="cs-CZ" b="1" dirty="0"/>
              <a:t>, </a:t>
            </a:r>
            <a:r>
              <a:rPr lang="cs-CZ" altLang="cs-CZ" b="1" dirty="0" err="1"/>
              <a:t>Thema</a:t>
            </a:r>
            <a:r>
              <a:rPr lang="cs-CZ" altLang="cs-CZ" b="1" dirty="0"/>
              <a:t>, </a:t>
            </a:r>
            <a:r>
              <a:rPr lang="cs-CZ" altLang="cs-CZ" b="1" dirty="0" err="1"/>
              <a:t>Kode</a:t>
            </a:r>
            <a:r>
              <a:rPr lang="cs-CZ" altLang="cs-CZ" b="1" dirty="0"/>
              <a:t>, </a:t>
            </a:r>
            <a:r>
              <a:rPr lang="cs-CZ" altLang="cs-CZ" b="1" dirty="0" err="1"/>
              <a:t>Kanal</a:t>
            </a:r>
            <a:r>
              <a:rPr lang="cs-CZ" altLang="cs-CZ" b="1" dirty="0"/>
              <a:t>... </a:t>
            </a:r>
            <a:r>
              <a:rPr lang="cs-CZ" altLang="cs-CZ" b="1" u="sng" dirty="0" err="1"/>
              <a:t>Textsorte</a:t>
            </a:r>
            <a:r>
              <a:rPr lang="cs-CZ" altLang="cs-CZ" b="1" u="sng" dirty="0"/>
              <a:t>:</a:t>
            </a:r>
            <a:r>
              <a:rPr lang="cs-CZ" altLang="cs-CZ" b="1" dirty="0"/>
              <a:t> </a:t>
            </a:r>
            <a:r>
              <a:rPr lang="cs-CZ" altLang="cs-CZ" b="1" dirty="0" err="1"/>
              <a:t>Gestaltung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 </a:t>
            </a:r>
            <a:r>
              <a:rPr lang="cs-CZ" altLang="cs-CZ" b="1" dirty="0" err="1"/>
              <a:t>entsprechend</a:t>
            </a:r>
            <a:r>
              <a:rPr lang="cs-CZ" altLang="cs-CZ" b="1" dirty="0"/>
              <a:t> der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7)	</a:t>
            </a:r>
            <a:r>
              <a:rPr lang="cs-CZ" altLang="cs-CZ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beziehen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Muster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</a:t>
            </a:r>
            <a:r>
              <a:rPr lang="cs-CZ" altLang="cs-CZ" b="1" dirty="0"/>
              <a:t> (</a:t>
            </a:r>
            <a:r>
              <a:rPr lang="cs-CZ" altLang="cs-CZ" b="1" dirty="0" err="1"/>
              <a:t>publizistische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literarisch-künstlerische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Handelskorrespondenz</a:t>
            </a:r>
            <a:r>
              <a:rPr lang="cs-CZ" altLang="cs-CZ" b="1" dirty="0"/>
              <a:t>, </a:t>
            </a:r>
            <a:r>
              <a:rPr lang="cs-CZ" altLang="cs-CZ" b="1" dirty="0" err="1"/>
              <a:t>wissenschaftliche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Fachtexte</a:t>
            </a:r>
            <a:r>
              <a:rPr lang="cs-CZ" altLang="cs-CZ" b="1" dirty="0"/>
              <a:t>...)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8)	</a:t>
            </a:r>
            <a:r>
              <a:rPr lang="cs-CZ" altLang="cs-CZ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beruhen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kultureller</a:t>
            </a:r>
            <a:r>
              <a:rPr lang="cs-CZ" altLang="cs-CZ" b="1" dirty="0"/>
              <a:t> </a:t>
            </a:r>
            <a:r>
              <a:rPr lang="cs-CZ" altLang="cs-CZ" b="1" dirty="0" err="1"/>
              <a:t>Übereinkunft</a:t>
            </a:r>
            <a:r>
              <a:rPr lang="cs-CZ" altLang="cs-CZ" b="1" dirty="0"/>
              <a:t>,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geprägt</a:t>
            </a:r>
            <a:r>
              <a:rPr lang="cs-CZ" altLang="cs-CZ" b="1" dirty="0"/>
              <a:t> von </a:t>
            </a:r>
            <a:r>
              <a:rPr lang="cs-CZ" altLang="cs-CZ" b="1" dirty="0" err="1"/>
              <a:t>einer</a:t>
            </a:r>
            <a:r>
              <a:rPr lang="cs-CZ" altLang="cs-CZ" b="1" dirty="0"/>
              <a:t> Kultur: </a:t>
            </a:r>
            <a:r>
              <a:rPr lang="cs-CZ" altLang="cs-CZ" b="1" dirty="0" err="1"/>
              <a:t>Todesanzeige</a:t>
            </a:r>
            <a:r>
              <a:rPr lang="cs-CZ" altLang="cs-CZ" b="1" dirty="0"/>
              <a:t>, </a:t>
            </a:r>
            <a:r>
              <a:rPr lang="cs-CZ" altLang="cs-CZ" b="1" dirty="0" err="1"/>
              <a:t>Rezension</a:t>
            </a:r>
            <a:r>
              <a:rPr lang="cs-CZ" altLang="cs-CZ" b="1" dirty="0"/>
              <a:t>, </a:t>
            </a:r>
            <a:r>
              <a:rPr lang="cs-CZ" altLang="cs-CZ" b="1" dirty="0" err="1"/>
              <a:t>Leserbriefe</a:t>
            </a:r>
            <a:r>
              <a:rPr lang="cs-CZ" altLang="cs-CZ" b="1" dirty="0"/>
              <a:t>, Graffiti…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0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A63E2-CD09-480E-BB70-3CC019F3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Kohäsion und 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ED14E-549E-469A-BCCE-AF5BE2158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de-DE" altLang="cs-CZ" b="1" u="sng" dirty="0">
              <a:solidFill>
                <a:srgbClr val="FF0000"/>
              </a:solidFill>
            </a:endParaRPr>
          </a:p>
          <a:p>
            <a:endParaRPr lang="de-DE" altLang="cs-CZ" b="1" u="sng" dirty="0">
              <a:solidFill>
                <a:srgbClr val="FF0000"/>
              </a:solidFill>
            </a:endParaRPr>
          </a:p>
          <a:p>
            <a:r>
              <a:rPr lang="de-DE" altLang="cs-CZ" sz="3700" b="1" u="sng" dirty="0">
                <a:solidFill>
                  <a:srgbClr val="FF0000"/>
                </a:solidFill>
              </a:rPr>
              <a:t>g</a:t>
            </a:r>
            <a:r>
              <a:rPr lang="cs-CZ" altLang="cs-CZ" sz="3700" b="1" u="sng" dirty="0" err="1">
                <a:solidFill>
                  <a:srgbClr val="FF0000"/>
                </a:solidFill>
              </a:rPr>
              <a:t>rammatisch</a:t>
            </a:r>
            <a:r>
              <a:rPr lang="de-DE" altLang="cs-CZ" sz="3700" b="1" dirty="0">
                <a:solidFill>
                  <a:srgbClr val="FF0000"/>
                </a:solidFill>
              </a:rPr>
              <a:t> -  lexikalisch</a:t>
            </a:r>
            <a:r>
              <a:rPr lang="cs-CZ" altLang="cs-CZ" sz="3700" b="1" dirty="0">
                <a:solidFill>
                  <a:srgbClr val="FF0000"/>
                </a:solidFill>
              </a:rPr>
              <a:t>: </a:t>
            </a:r>
            <a:endParaRPr lang="cs-CZ" altLang="cs-CZ" sz="3700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Pronominalisierung</a:t>
            </a:r>
            <a:r>
              <a:rPr lang="cs-CZ" altLang="cs-CZ" sz="3700" b="1" dirty="0"/>
              <a:t> - </a:t>
            </a:r>
            <a:r>
              <a:rPr lang="cs-CZ" altLang="cs-CZ" sz="3700" b="1" dirty="0" err="1"/>
              <a:t>Personalpronomina</a:t>
            </a:r>
            <a:r>
              <a:rPr lang="cs-CZ" altLang="cs-CZ" sz="3700" b="1" dirty="0"/>
              <a:t>, Demonstrativ-, </a:t>
            </a:r>
            <a:r>
              <a:rPr lang="cs-CZ" altLang="cs-CZ" sz="3700" b="1" dirty="0" err="1"/>
              <a:t>Possessiv</a:t>
            </a:r>
            <a:r>
              <a:rPr lang="cs-CZ" altLang="cs-CZ" sz="3700" b="1" dirty="0"/>
              <a:t>-: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Ger</a:t>
            </a:r>
            <a:r>
              <a:rPr lang="de-DE" altLang="cs-CZ" sz="3700" b="1" i="1" dirty="0" err="1">
                <a:solidFill>
                  <a:srgbClr val="00B0F0"/>
                </a:solidFill>
              </a:rPr>
              <a:t>ät</a:t>
            </a:r>
            <a:r>
              <a:rPr lang="de-DE" altLang="cs-CZ" sz="3700" b="1" i="1" dirty="0">
                <a:solidFill>
                  <a:srgbClr val="00B0F0"/>
                </a:solidFill>
              </a:rPr>
              <a:t> - es</a:t>
            </a:r>
            <a:endParaRPr lang="cs-CZ" altLang="cs-CZ" sz="3700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2. </a:t>
            </a:r>
            <a:r>
              <a:rPr lang="cs-CZ" altLang="cs-CZ" sz="3700" b="1" dirty="0" err="1"/>
              <a:t>Proadverbialisierung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Adverbien</a:t>
            </a:r>
            <a:r>
              <a:rPr lang="cs-CZ" altLang="cs-CZ" sz="3700" b="1" dirty="0"/>
              <a:t>: lokal, </a:t>
            </a:r>
            <a:r>
              <a:rPr lang="cs-CZ" altLang="cs-CZ" sz="3700" b="1" dirty="0" err="1"/>
              <a:t>temporal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modal</a:t>
            </a:r>
            <a:r>
              <a:rPr lang="cs-CZ" altLang="cs-CZ" sz="3700" b="1" dirty="0"/>
              <a:t>...</a:t>
            </a:r>
            <a:r>
              <a:rPr lang="de-DE" altLang="cs-CZ" sz="3700" b="1" dirty="0"/>
              <a:t> </a:t>
            </a:r>
            <a:r>
              <a:rPr lang="de-DE" altLang="cs-CZ" sz="3700" b="1" i="1" dirty="0">
                <a:solidFill>
                  <a:srgbClr val="00B0F0"/>
                </a:solidFill>
              </a:rPr>
              <a:t>in Prag – dort, damals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3. </a:t>
            </a:r>
            <a:r>
              <a:rPr lang="cs-CZ" altLang="cs-CZ" sz="3700" b="1" dirty="0" err="1"/>
              <a:t>Konjunktionen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kausal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konzessiv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konsekutiv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4. </a:t>
            </a:r>
            <a:r>
              <a:rPr lang="cs-CZ" altLang="cs-CZ" sz="3700" b="1" dirty="0" err="1"/>
              <a:t>Pronominaladverbien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darin</a:t>
            </a:r>
            <a:r>
              <a:rPr lang="cs-CZ" altLang="cs-CZ" sz="3700" b="1" i="1" dirty="0">
                <a:solidFill>
                  <a:srgbClr val="00B0F0"/>
                </a:solidFill>
              </a:rPr>
              <a:t>,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wozu</a:t>
            </a:r>
            <a:r>
              <a:rPr lang="cs-CZ" altLang="cs-CZ" sz="3700" b="1" dirty="0"/>
              <a:t>, ...</a:t>
            </a:r>
            <a:endParaRPr lang="cs-CZ" altLang="cs-CZ" sz="3700" dirty="0"/>
          </a:p>
          <a:p>
            <a:r>
              <a:rPr lang="cs-CZ" altLang="cs-CZ" sz="3700" b="1" dirty="0"/>
              <a:t>5. </a:t>
            </a:r>
            <a:r>
              <a:rPr lang="cs-CZ" altLang="cs-CZ" sz="3700" b="1" dirty="0" err="1"/>
              <a:t>Tempora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Wechsel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Perf</a:t>
            </a:r>
            <a:r>
              <a:rPr lang="cs-CZ" altLang="cs-CZ" sz="3700" b="1" dirty="0"/>
              <a:t>.-P</a:t>
            </a:r>
            <a:r>
              <a:rPr lang="de-DE" altLang="cs-CZ" sz="3700" b="1" dirty="0" err="1"/>
              <a:t>rä</a:t>
            </a:r>
            <a:r>
              <a:rPr lang="cs-CZ" altLang="cs-CZ" sz="3700" b="1" dirty="0"/>
              <a:t>s., </a:t>
            </a:r>
            <a:r>
              <a:rPr lang="cs-CZ" altLang="cs-CZ" sz="3700" b="1" dirty="0" err="1"/>
              <a:t>Prät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6. </a:t>
            </a:r>
            <a:r>
              <a:rPr lang="cs-CZ" altLang="cs-CZ" sz="3700" b="1" dirty="0" err="1"/>
              <a:t>Artikelwechsel</a:t>
            </a:r>
            <a:r>
              <a:rPr lang="cs-CZ" altLang="cs-CZ" sz="3700" b="1" dirty="0"/>
              <a:t>: </a:t>
            </a:r>
            <a:r>
              <a:rPr lang="cs-CZ" altLang="cs-CZ" sz="3700" b="1" i="1" dirty="0">
                <a:solidFill>
                  <a:srgbClr val="00B0F0"/>
                </a:solidFill>
              </a:rPr>
              <a:t>Es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war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einmal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König. Der König...</a:t>
            </a:r>
            <a:endParaRPr lang="de-DE" altLang="cs-CZ" sz="3700" b="1" i="1" dirty="0">
              <a:solidFill>
                <a:srgbClr val="00B0F0"/>
              </a:solidFill>
            </a:endParaRPr>
          </a:p>
          <a:p>
            <a:r>
              <a:rPr lang="cs-CZ" altLang="cs-CZ" sz="3700" b="1" dirty="0" err="1">
                <a:solidFill>
                  <a:srgbClr val="FF0000"/>
                </a:solidFill>
              </a:rPr>
              <a:t>lexikalisch-semantische</a:t>
            </a:r>
            <a:r>
              <a:rPr lang="cs-CZ" altLang="cs-CZ" sz="3700" b="1" dirty="0">
                <a:solidFill>
                  <a:srgbClr val="FF0000"/>
                </a:solidFill>
              </a:rPr>
              <a:t> </a:t>
            </a:r>
            <a:r>
              <a:rPr lang="cs-CZ" altLang="cs-CZ" sz="37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3700" b="1" dirty="0">
                <a:solidFill>
                  <a:srgbClr val="FF0000"/>
                </a:solidFill>
              </a:rPr>
              <a:t>:</a:t>
            </a:r>
            <a:r>
              <a:rPr lang="de-DE" altLang="cs-CZ" sz="3700" b="1" dirty="0">
                <a:solidFill>
                  <a:srgbClr val="FF0000"/>
                </a:solidFill>
              </a:rPr>
              <a:t> </a:t>
            </a:r>
            <a:r>
              <a:rPr lang="de-DE" altLang="cs-CZ" sz="3700" b="1" u="sng" dirty="0">
                <a:solidFill>
                  <a:srgbClr val="FF0000"/>
                </a:solidFill>
              </a:rPr>
              <a:t>explizit:</a:t>
            </a:r>
            <a:endParaRPr lang="cs-CZ" altLang="cs-CZ" sz="3700" u="sng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einfache</a:t>
            </a:r>
            <a:r>
              <a:rPr lang="cs-CZ" altLang="cs-CZ" sz="3700" b="1" dirty="0"/>
              <a:t> </a:t>
            </a:r>
            <a:r>
              <a:rPr lang="cs-CZ" altLang="cs-CZ" sz="3700" b="1" dirty="0" err="1"/>
              <a:t>Wiederholung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Mann - der Mann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de-DE" altLang="cs-CZ" sz="3700" b="1" dirty="0"/>
              <a:t>2. Kohyponymie: Hyperonym-Hyponym-Beziehungen: </a:t>
            </a:r>
            <a:r>
              <a:rPr lang="de-DE" altLang="cs-CZ" sz="3700" b="1" i="1" dirty="0">
                <a:solidFill>
                  <a:srgbClr val="00B0F0"/>
                </a:solidFill>
              </a:rPr>
              <a:t>ein Reh – das Tier</a:t>
            </a:r>
          </a:p>
          <a:p>
            <a:r>
              <a:rPr lang="de-DE" altLang="cs-CZ" sz="3700" b="1" dirty="0"/>
              <a:t>3. Synonymie – </a:t>
            </a:r>
            <a:r>
              <a:rPr lang="de-DE" altLang="cs-CZ" sz="3700" b="1" i="1" dirty="0">
                <a:solidFill>
                  <a:srgbClr val="00B0F0"/>
                </a:solidFill>
              </a:rPr>
              <a:t>ein Mann – der Kerl</a:t>
            </a:r>
          </a:p>
          <a:p>
            <a:pPr>
              <a:buFontTx/>
              <a:buNone/>
            </a:pPr>
            <a:r>
              <a:rPr lang="de-DE" altLang="cs-CZ" sz="3700" b="1" i="1" dirty="0"/>
              <a:t>       </a:t>
            </a:r>
            <a:r>
              <a:rPr lang="de-DE" altLang="cs-CZ" sz="3700" b="1" dirty="0"/>
              <a:t>(stilistische Synonymie)</a:t>
            </a:r>
          </a:p>
          <a:p>
            <a:r>
              <a:rPr lang="de-DE" altLang="cs-CZ" sz="3700" b="1" dirty="0"/>
              <a:t>   kontextuelle Synonymie</a:t>
            </a:r>
          </a:p>
          <a:p>
            <a:pPr>
              <a:defRPr/>
            </a:pPr>
            <a:r>
              <a:rPr lang="de-DE" sz="3700" b="1" u="sng" dirty="0">
                <a:solidFill>
                  <a:srgbClr val="FF0000"/>
                </a:solidFill>
              </a:rPr>
              <a:t>Implizit:</a:t>
            </a:r>
            <a:endParaRPr lang="de-DE" sz="37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de-DE" sz="3700" b="1" dirty="0"/>
              <a:t>logisch-begrifflich: </a:t>
            </a:r>
            <a:r>
              <a:rPr lang="de-DE" sz="3700" b="1" i="1" dirty="0">
                <a:solidFill>
                  <a:srgbClr val="00B0F0"/>
                </a:solidFill>
              </a:rPr>
              <a:t>ein Problem – die Lösung, ein mühsamer Aufstieg – der Abstieg war leicht </a:t>
            </a:r>
            <a:r>
              <a:rPr lang="de-DE" sz="3700" b="1" dirty="0"/>
              <a:t>(Antonyme)</a:t>
            </a:r>
          </a:p>
          <a:p>
            <a:pPr>
              <a:defRPr/>
            </a:pPr>
            <a:r>
              <a:rPr lang="de-DE" sz="3700" b="1" dirty="0"/>
              <a:t>ontologisch (naturgesetzlich): </a:t>
            </a:r>
            <a:r>
              <a:rPr lang="de-DE" sz="3700" b="1" i="1" dirty="0">
                <a:solidFill>
                  <a:srgbClr val="00B0F0"/>
                </a:solidFill>
              </a:rPr>
              <a:t>ein Blitz – der Donner, ein Elefant – der Rüssel</a:t>
            </a:r>
          </a:p>
          <a:p>
            <a:pPr marL="514350" indent="-514350">
              <a:buFontTx/>
              <a:buNone/>
              <a:defRPr/>
            </a:pPr>
            <a:r>
              <a:rPr lang="de-DE" sz="3700" b="1" i="1" dirty="0"/>
              <a:t>     </a:t>
            </a:r>
            <a:r>
              <a:rPr lang="de-DE" sz="3700" b="1" dirty="0"/>
              <a:t>(pars-pro-toto)</a:t>
            </a:r>
          </a:p>
          <a:p>
            <a:pPr>
              <a:defRPr/>
            </a:pPr>
            <a:r>
              <a:rPr lang="de-DE" sz="3700" b="1" dirty="0"/>
              <a:t>kulturell: </a:t>
            </a:r>
            <a:r>
              <a:rPr lang="de-DE" sz="3700" b="1" i="1" dirty="0">
                <a:solidFill>
                  <a:srgbClr val="00B0F0"/>
                </a:solidFill>
              </a:rPr>
              <a:t>eine Stadt – der Bahnhof, die Straße…</a:t>
            </a:r>
            <a:endParaRPr lang="cs-CZ" sz="3700" b="1" dirty="0">
              <a:solidFill>
                <a:srgbClr val="00B0F0"/>
              </a:solidFill>
            </a:endParaRPr>
          </a:p>
          <a:p>
            <a:endParaRPr lang="de-DE" altLang="cs-CZ" b="1" dirty="0"/>
          </a:p>
          <a:p>
            <a:endParaRPr lang="cs-CZ" altLang="cs-CZ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1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7C517-2D16-4F5B-86E0-D17EA7B9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Analyse der </a:t>
            </a:r>
            <a:r>
              <a:rPr lang="cs-CZ" b="1" dirty="0" err="1"/>
              <a:t>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F90226-0748-465E-996C-8EAC2A42F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 err="1">
                <a:solidFill>
                  <a:srgbClr val="FF0000"/>
                </a:solidFill>
              </a:rPr>
              <a:t>Besipieltext</a:t>
            </a:r>
            <a:r>
              <a:rPr lang="cs-CZ" altLang="cs-CZ" sz="2400" b="1" dirty="0">
                <a:solidFill>
                  <a:srgbClr val="FF0000"/>
                </a:solidFill>
              </a:rPr>
              <a:t>: </a:t>
            </a:r>
            <a:r>
              <a:rPr lang="de-DE" altLang="cs-CZ" sz="2400" b="1" dirty="0">
                <a:solidFill>
                  <a:srgbClr val="FF0000"/>
                </a:solidFill>
              </a:rPr>
              <a:t>Frackträger vom anderen Ufer: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populärwissen. Artikel aus „Der Spiegel“ (Printversion)</a:t>
            </a:r>
          </a:p>
          <a:p>
            <a:r>
              <a:rPr lang="de-DE" altLang="cs-CZ" sz="2000" b="1" dirty="0"/>
              <a:t>Textsorte: „Mischform“ – Reportage, Bericht, Kommentar</a:t>
            </a:r>
            <a:r>
              <a:rPr lang="cs-CZ" altLang="cs-CZ" sz="2000" b="1" dirty="0"/>
              <a:t>, Interview</a:t>
            </a:r>
            <a:endParaRPr lang="de-DE" altLang="cs-CZ" sz="2000" b="1" dirty="0"/>
          </a:p>
          <a:p>
            <a:r>
              <a:rPr lang="de-DE" altLang="cs-CZ" sz="2000" b="1" dirty="0">
                <a:solidFill>
                  <a:srgbClr val="FF0000"/>
                </a:solidFill>
              </a:rPr>
              <a:t>Äußerer Aufbau:</a:t>
            </a:r>
          </a:p>
          <a:p>
            <a:r>
              <a:rPr lang="de-DE" altLang="cs-CZ" sz="2000" b="1" dirty="0"/>
              <a:t>Titel: Fettdruck, </a:t>
            </a:r>
            <a:r>
              <a:rPr lang="de-DE" altLang="cs-CZ" sz="2000" b="1" i="1" dirty="0">
                <a:solidFill>
                  <a:srgbClr val="0070C0"/>
                </a:solidFill>
              </a:rPr>
              <a:t>Metapher/Metonymie/ Periphrase</a:t>
            </a:r>
          </a:p>
          <a:p>
            <a:r>
              <a:rPr lang="de-DE" altLang="cs-CZ" sz="2000" b="1" dirty="0"/>
              <a:t>Vorspann: größere Schrift; Thema</a:t>
            </a:r>
          </a:p>
          <a:p>
            <a:r>
              <a:rPr lang="de-DE" altLang="cs-CZ" sz="2000" b="1" dirty="0"/>
              <a:t>Fließtext/Haupttext/</a:t>
            </a:r>
            <a:r>
              <a:rPr lang="de-DE" altLang="cs-CZ" sz="2000" b="1" dirty="0" err="1"/>
              <a:t>Textbody</a:t>
            </a:r>
            <a:r>
              <a:rPr lang="de-DE" altLang="cs-CZ" sz="2000" b="1" dirty="0"/>
              <a:t>: Absätze</a:t>
            </a:r>
          </a:p>
          <a:p>
            <a:r>
              <a:rPr lang="de-DE" altLang="cs-CZ" sz="2000" b="1" dirty="0"/>
              <a:t>1. </a:t>
            </a:r>
            <a:r>
              <a:rPr lang="de-DE" altLang="cs-CZ" sz="2000" b="1" dirty="0" err="1"/>
              <a:t>Absatz:Einstieg</a:t>
            </a:r>
            <a:endParaRPr lang="de-DE" altLang="cs-CZ" sz="2000" b="1" dirty="0"/>
          </a:p>
          <a:p>
            <a:r>
              <a:rPr lang="de-DE" altLang="cs-CZ" sz="2000" b="1" dirty="0"/>
              <a:t>Letzter Absatz: Pointe </a:t>
            </a:r>
          </a:p>
          <a:p>
            <a:r>
              <a:rPr lang="de-DE" altLang="cs-CZ" sz="2000" b="1" dirty="0"/>
              <a:t>Fotos/Bilder mit Bildunterschriften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2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01177-9E4B-4AA9-8477-FCC9F1CD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1. Wesen und Gegenstand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7EA7D-3970-4D0E-A4C9-00293F49E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80000"/>
              </a:lnSpc>
            </a:pPr>
            <a:endParaRPr lang="de-DE" altLang="cs-CZ" sz="2000" b="1" dirty="0">
              <a:solidFill>
                <a:srgbClr val="00B05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selbstständige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r>
              <a:rPr lang="cs-CZ" altLang="cs-CZ" sz="2000" b="1" dirty="0"/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neben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Phonetik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Phonologie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Morphologie</a:t>
            </a:r>
            <a:r>
              <a:rPr lang="cs-CZ" altLang="cs-CZ" sz="2000" b="1" dirty="0"/>
              <a:t>, Syntax, Lexikologie – </a:t>
            </a:r>
            <a:r>
              <a:rPr lang="de-DE" altLang="cs-CZ" b="1" dirty="0"/>
              <a:t>das </a:t>
            </a:r>
            <a:r>
              <a:rPr lang="cs-CZ" altLang="cs-CZ" sz="2000" b="1" dirty="0" err="1">
                <a:solidFill>
                  <a:srgbClr val="00B0F0"/>
                </a:solidFill>
              </a:rPr>
              <a:t>Sprachsystem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angemessenen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wirkungsvollen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Rede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Sprachliche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Äußerungen</a:t>
            </a:r>
            <a:r>
              <a:rPr lang="cs-CZ" altLang="cs-CZ" sz="2000" b="1" dirty="0"/>
              <a:t> in den </a:t>
            </a:r>
            <a:r>
              <a:rPr lang="cs-CZ" altLang="cs-CZ" sz="2000" b="1" dirty="0" err="1"/>
              <a:t>vielfältigen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Sphären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menschlichen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Alltag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Öffentlichkeit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Wissenschaft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Belletristik</a:t>
            </a:r>
            <a:endParaRPr lang="de-DE" altLang="cs-CZ" sz="20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Disziplinen</a:t>
            </a:r>
            <a:r>
              <a:rPr lang="cs-CZ" altLang="cs-CZ" b="1" dirty="0"/>
              <a:t> nach der </a:t>
            </a:r>
            <a:r>
              <a:rPr lang="cs-CZ" altLang="cs-CZ" b="1" dirty="0" err="1"/>
              <a:t>kommunikativ-pragmatischen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de-DE" altLang="cs-CZ" b="1" dirty="0"/>
              <a:t>, die mit der Stilistik zusammenhängen</a:t>
            </a:r>
            <a:r>
              <a:rPr lang="cs-CZ" altLang="cs-CZ" b="1" dirty="0"/>
              <a:t>: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r>
              <a:rPr lang="cs-CZ" altLang="cs-CZ" b="1" dirty="0"/>
              <a:t> - Dialekte, </a:t>
            </a:r>
            <a:r>
              <a:rPr lang="cs-CZ" altLang="cs-CZ" b="1" dirty="0" err="1"/>
              <a:t>Soziolekte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Textlinguistik</a:t>
            </a:r>
            <a:r>
              <a:rPr lang="cs-CZ" altLang="cs-CZ" b="1" dirty="0"/>
              <a:t> – der Text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Pragmalinguistik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Psychlinguistik</a:t>
            </a:r>
            <a:r>
              <a:rPr lang="cs-CZ" altLang="cs-CZ" b="1" dirty="0"/>
              <a:t> - </a:t>
            </a:r>
            <a:r>
              <a:rPr lang="cs-CZ" altLang="cs-CZ" b="1" dirty="0" err="1"/>
              <a:t>Ideolekte</a:t>
            </a:r>
            <a:endParaRPr lang="cs-CZ" altLang="cs-CZ" b="1" dirty="0"/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Gegenstand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Kategorie  </a:t>
            </a:r>
            <a:r>
              <a:rPr lang="de-DE" altLang="cs-CZ" sz="2000" b="1" dirty="0"/>
              <a:t>„</a:t>
            </a:r>
            <a:r>
              <a:rPr lang="de-DE" altLang="cs-CZ" sz="2000" b="1" dirty="0">
                <a:solidFill>
                  <a:srgbClr val="00B0F0"/>
                </a:solidFill>
              </a:rPr>
              <a:t>der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de-DE" altLang="cs-CZ" b="1" dirty="0"/>
              <a:t>“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9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78313-ADDA-425A-9C80-86C1A61D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Innere</a:t>
            </a:r>
            <a:r>
              <a:rPr lang="cs-CZ" sz="2400" b="1" dirty="0"/>
              <a:t> </a:t>
            </a:r>
            <a:r>
              <a:rPr lang="cs-CZ" sz="2400" b="1" dirty="0" err="1"/>
              <a:t>Textkomposition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C1694-2DEE-4460-AEBF-0606FBE3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u="sng" dirty="0" err="1">
                <a:solidFill>
                  <a:schemeClr val="accent2"/>
                </a:solidFill>
              </a:rPr>
              <a:t>Thematische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cs-CZ" altLang="cs-CZ" b="1" u="sng" dirty="0" err="1">
                <a:solidFill>
                  <a:schemeClr val="accent2"/>
                </a:solidFill>
              </a:rPr>
              <a:t>Kette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de-DE" altLang="cs-CZ" b="1" u="sng" dirty="0">
                <a:solidFill>
                  <a:schemeClr val="accent2"/>
                </a:solidFill>
              </a:rPr>
              <a:t>1</a:t>
            </a:r>
            <a:r>
              <a:rPr lang="cs-CZ" altLang="cs-CZ" b="1" u="sng" dirty="0">
                <a:solidFill>
                  <a:schemeClr val="accent2"/>
                </a:solidFill>
              </a:rPr>
              <a:t>: </a:t>
            </a:r>
            <a:r>
              <a:rPr lang="de-DE" altLang="cs-CZ" b="1" u="sng" dirty="0">
                <a:solidFill>
                  <a:schemeClr val="accent2"/>
                </a:solidFill>
              </a:rPr>
              <a:t>Pinguinmännchen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(Königspinguine in der Antarktis) – Frackträger vom anderen Ufer – Bremerhavener Männerwelt – Charly, Links-Pfeil…- Männchen –</a:t>
            </a:r>
            <a:r>
              <a:rPr lang="cs-CZ" altLang="cs-CZ" b="1" dirty="0"/>
              <a:t> </a:t>
            </a:r>
            <a:r>
              <a:rPr lang="cs-CZ" altLang="cs-CZ" b="1" dirty="0" err="1"/>
              <a:t>Kerle</a:t>
            </a:r>
            <a:r>
              <a:rPr lang="cs-CZ" altLang="cs-CZ" b="1" dirty="0"/>
              <a:t> - </a:t>
            </a:r>
            <a:r>
              <a:rPr lang="de-DE" altLang="cs-CZ" b="1" dirty="0"/>
              <a:t> Männer – Pinguine mit schwulem Gebaren – Herrenrunden – Vögel…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(Neben)kette: Pinguinweibchen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schwedische Weibchen – Schwedinnen – Schwedinnen-Import – </a:t>
            </a:r>
            <a:r>
              <a:rPr lang="de-DE" altLang="cs-CZ" b="1" dirty="0" err="1"/>
              <a:t>Pinguinw</a:t>
            </a:r>
            <a:r>
              <a:rPr lang="cs-CZ" altLang="cs-CZ" b="1" dirty="0"/>
              <a:t>e</a:t>
            </a:r>
            <a:r>
              <a:rPr lang="de-DE" altLang="cs-CZ" b="1" dirty="0" err="1"/>
              <a:t>ibchen</a:t>
            </a:r>
            <a:r>
              <a:rPr lang="de-DE" altLang="cs-CZ" b="1" dirty="0"/>
              <a:t> aus dem schwedischen Zoo in </a:t>
            </a:r>
            <a:r>
              <a:rPr lang="de-DE" altLang="cs-CZ" b="1" dirty="0" err="1"/>
              <a:t>Kolmarden</a:t>
            </a:r>
            <a:r>
              <a:rPr lang="de-DE" altLang="cs-CZ" b="1" dirty="0"/>
              <a:t>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Kohärenzkette 2: Probleme mit dem Pinguinen-Nachwuchs, sexuelles Verhalten der Pinguine:</a:t>
            </a:r>
            <a:endParaRPr lang="de-DE" altLang="cs-CZ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altLang="cs-CZ" b="1" dirty="0"/>
              <a:t>      Steine bebrüten – verführen – Augen nur füreinander haben – die Weibchen keines Blickes würdigen – „wer mit wem was macht“ – </a:t>
            </a:r>
            <a:r>
              <a:rPr lang="de-DE" altLang="cs-CZ" b="1" dirty="0" err="1"/>
              <a:t>unterei</a:t>
            </a:r>
            <a:r>
              <a:rPr lang="cs-CZ" altLang="cs-CZ" b="1" dirty="0"/>
              <a:t>n</a:t>
            </a:r>
            <a:r>
              <a:rPr lang="de-DE" altLang="cs-CZ" b="1" dirty="0" err="1"/>
              <a:t>ander</a:t>
            </a:r>
            <a:r>
              <a:rPr lang="de-DE" altLang="cs-CZ" b="1" dirty="0"/>
              <a:t> kuscheln – Brutgeschäft ankurbeln – balzen – fleißiges brüten – Männerpaare verhageln den ersehnten Nachwuchs – sich (nicht) verführen lassen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Metaphorik, Idiomatik, Periphrasen</a:t>
            </a:r>
            <a:r>
              <a:rPr lang="de-DE" altLang="cs-CZ" b="1" dirty="0">
                <a:solidFill>
                  <a:schemeClr val="accent2"/>
                </a:solidFill>
              </a:rPr>
              <a:t>…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/>
              <a:t>Menschen – Tiere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Verfahren</a:t>
            </a:r>
            <a:r>
              <a:rPr lang="de-DE" altLang="cs-CZ" b="1" dirty="0"/>
              <a:t>: Berichten, Kommentieren, Zitate der Zoologinnen, Erklären</a:t>
            </a:r>
          </a:p>
          <a:p>
            <a:r>
              <a:rPr lang="de-DE" altLang="cs-CZ" b="1" dirty="0">
                <a:solidFill>
                  <a:srgbClr val="0070C0"/>
                </a:solidFill>
              </a:rPr>
              <a:t>Funktion</a:t>
            </a:r>
            <a:r>
              <a:rPr lang="de-DE" altLang="cs-CZ" b="1" dirty="0"/>
              <a:t>: informativ, unterhaltsam, persuasiv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63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F1DA3-740B-4E47-BA99-788BE441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Mikrostilistik</a:t>
            </a:r>
            <a:r>
              <a:rPr lang="cs-CZ" b="1" dirty="0"/>
              <a:t>:</a:t>
            </a:r>
            <a:br>
              <a:rPr lang="cs-CZ" b="1" dirty="0"/>
            </a:br>
            <a:r>
              <a:rPr lang="cs-CZ" b="1" dirty="0" err="1"/>
              <a:t>Stilemente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FD748-D61B-44A5-8FEF-B340241CF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Stilelemente</a:t>
            </a:r>
            <a:r>
              <a:rPr lang="cs-CZ" altLang="cs-CZ" b="1" dirty="0"/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kleinsten</a:t>
            </a:r>
            <a:r>
              <a:rPr lang="cs-CZ" altLang="cs-CZ" b="1" dirty="0"/>
              <a:t> </a:t>
            </a:r>
            <a:r>
              <a:rPr lang="cs-CZ" altLang="cs-CZ" b="1" dirty="0" err="1"/>
              <a:t>stilbildenden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Auswahl</a:t>
            </a:r>
            <a:r>
              <a:rPr lang="cs-CZ" altLang="cs-CZ" b="1" dirty="0"/>
              <a:t> – Synonymie, </a:t>
            </a:r>
            <a:r>
              <a:rPr lang="cs-CZ" altLang="cs-CZ" b="1" dirty="0" err="1"/>
              <a:t>Stilschichten</a:t>
            </a:r>
            <a:r>
              <a:rPr lang="cs-CZ" altLang="cs-CZ" b="1" dirty="0"/>
              <a:t>, </a:t>
            </a:r>
            <a:r>
              <a:rPr lang="cs-CZ" altLang="cs-CZ" b="1" dirty="0" err="1"/>
              <a:t>Stilfärbungen</a:t>
            </a:r>
            <a:r>
              <a:rPr lang="cs-CZ" altLang="cs-CZ" dirty="0"/>
              <a:t> 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Einteilung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Stilelemente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cs-CZ" altLang="cs-CZ" b="1" dirty="0" err="1"/>
              <a:t>Lexikalische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>
                <a:solidFill>
                  <a:srgbClr val="00B0F0"/>
                </a:solidFill>
              </a:rPr>
              <a:t>Grammatische</a:t>
            </a:r>
            <a:r>
              <a:rPr lang="cs-CZ" altLang="cs-CZ" b="1" dirty="0">
                <a:solidFill>
                  <a:srgbClr val="00B0F0"/>
                </a:solidFill>
              </a:rPr>
              <a:t> SE: </a:t>
            </a:r>
          </a:p>
          <a:p>
            <a:r>
              <a:rPr lang="cs-CZ" altLang="cs-CZ" b="1" dirty="0" err="1"/>
              <a:t>Syntaktische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Morphologische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Phonetische</a:t>
            </a:r>
            <a:r>
              <a:rPr lang="cs-CZ" altLang="cs-CZ" b="1" dirty="0"/>
              <a:t>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A388F-96F2-4FC1-801F-4B083B57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BDA2B-54A6-4ED4-9ECF-6A270F4B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Einteilung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</a:t>
            </a:r>
            <a:r>
              <a:rPr lang="cs-CZ" altLang="cs-CZ" b="1" dirty="0" err="1"/>
              <a:t>unter</a:t>
            </a:r>
            <a:r>
              <a:rPr lang="cs-CZ" altLang="cs-CZ" b="1" dirty="0"/>
              <a:t> </a:t>
            </a:r>
            <a:r>
              <a:rPr lang="cs-CZ" altLang="cs-CZ" b="1" dirty="0" err="1"/>
              <a:t>folgenden</a:t>
            </a:r>
            <a:r>
              <a:rPr lang="cs-CZ" altLang="cs-CZ" b="1" dirty="0"/>
              <a:t> </a:t>
            </a:r>
            <a:r>
              <a:rPr lang="cs-CZ" altLang="cs-CZ" b="1" dirty="0" err="1"/>
              <a:t>Aspekten</a:t>
            </a:r>
            <a:r>
              <a:rPr lang="cs-CZ" altLang="cs-CZ" b="1" dirty="0"/>
              <a:t> (G. Michel):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1.	der </a:t>
            </a:r>
            <a:r>
              <a:rPr lang="cs-CZ" altLang="cs-CZ" b="1" dirty="0" err="1"/>
              <a:t>chronologische</a:t>
            </a:r>
            <a:r>
              <a:rPr lang="cs-CZ" altLang="cs-CZ" b="1" dirty="0"/>
              <a:t> Aspekt -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2.	der </a:t>
            </a:r>
            <a:r>
              <a:rPr lang="cs-CZ" altLang="cs-CZ" b="1" dirty="0" err="1"/>
              <a:t>regionale</a:t>
            </a:r>
            <a:r>
              <a:rPr lang="cs-CZ" altLang="cs-CZ" b="1" dirty="0"/>
              <a:t>/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diatopisch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3.	der </a:t>
            </a:r>
            <a:r>
              <a:rPr lang="cs-CZ" altLang="cs-CZ" b="1" dirty="0" err="1"/>
              <a:t>soziale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diastratisch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Gruppen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Sonderwortschatz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4.	der </a:t>
            </a:r>
            <a:r>
              <a:rPr lang="cs-CZ" altLang="cs-CZ" b="1" dirty="0" err="1"/>
              <a:t>fachliche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b="1" dirty="0"/>
              <a:t>: </a:t>
            </a:r>
            <a:r>
              <a:rPr lang="cs-CZ" altLang="cs-CZ" b="1" dirty="0" err="1"/>
              <a:t>Termini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5.	der </a:t>
            </a:r>
            <a:r>
              <a:rPr lang="cs-CZ" altLang="cs-CZ" b="1" dirty="0" err="1"/>
              <a:t>Fremdwortaspekt</a:t>
            </a:r>
            <a:r>
              <a:rPr lang="cs-CZ" altLang="cs-CZ" b="1" dirty="0"/>
              <a:t> – </a:t>
            </a:r>
            <a:r>
              <a:rPr lang="cs-CZ" altLang="cs-CZ" b="1" dirty="0" err="1">
                <a:solidFill>
                  <a:srgbClr val="FF0000"/>
                </a:solidFill>
              </a:rPr>
              <a:t>diaintegrativ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6.	der </a:t>
            </a:r>
            <a:r>
              <a:rPr lang="cs-CZ" altLang="cs-CZ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b="1" dirty="0"/>
              <a:t> Aspekt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7.	der </a:t>
            </a:r>
            <a:r>
              <a:rPr lang="cs-CZ" altLang="cs-CZ" b="1" dirty="0" err="1">
                <a:solidFill>
                  <a:srgbClr val="FF0000"/>
                </a:solidFill>
              </a:rPr>
              <a:t>Wortbildungsaspekt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8.	– </a:t>
            </a:r>
            <a:r>
              <a:rPr lang="cs-CZ" altLang="cs-CZ" b="1" dirty="0" err="1">
                <a:solidFill>
                  <a:srgbClr val="FF0000"/>
                </a:solidFill>
              </a:rPr>
              <a:t>diaevaluativ</a:t>
            </a:r>
            <a:r>
              <a:rPr lang="cs-CZ" altLang="cs-CZ" b="1" dirty="0"/>
              <a:t> – </a:t>
            </a:r>
            <a:r>
              <a:rPr lang="cs-CZ" altLang="cs-CZ" b="1" dirty="0" err="1"/>
              <a:t>emotional</a:t>
            </a:r>
            <a:r>
              <a:rPr lang="cs-CZ" altLang="cs-CZ" b="1" dirty="0"/>
              <a:t> </a:t>
            </a:r>
            <a:r>
              <a:rPr lang="cs-CZ" altLang="cs-CZ" b="1" dirty="0" err="1"/>
              <a:t>bewertend</a:t>
            </a:r>
            <a:r>
              <a:rPr lang="cs-CZ" altLang="cs-CZ" b="1" dirty="0"/>
              <a:t>: </a:t>
            </a:r>
            <a:r>
              <a:rPr lang="cs-CZ" altLang="cs-CZ" b="1" dirty="0" err="1"/>
              <a:t>Stilf</a:t>
            </a:r>
            <a:r>
              <a:rPr lang="de-DE" altLang="cs-CZ" b="1" dirty="0"/>
              <a:t>ä</a:t>
            </a:r>
            <a:r>
              <a:rPr lang="cs-CZ" altLang="cs-CZ" b="1" dirty="0" err="1"/>
              <a:t>rbung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5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64DE7-352F-4249-A0DD-B20CBDA6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957C48-2621-4A3F-A6F3-2D288680F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1.	</a:t>
            </a:r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chronologische</a:t>
            </a:r>
            <a:r>
              <a:rPr lang="cs-CZ" altLang="cs-CZ" b="1" dirty="0">
                <a:solidFill>
                  <a:srgbClr val="FF0000"/>
                </a:solidFill>
              </a:rPr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a)	</a:t>
            </a:r>
            <a:r>
              <a:rPr lang="cs-CZ" altLang="cs-CZ" b="1" dirty="0" err="1">
                <a:solidFill>
                  <a:srgbClr val="0070C0"/>
                </a:solidFill>
              </a:rPr>
              <a:t>Archaismen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und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Historismen</a:t>
            </a:r>
            <a:r>
              <a:rPr lang="cs-CZ" altLang="cs-CZ" b="1" dirty="0"/>
              <a:t>: </a:t>
            </a:r>
            <a:r>
              <a:rPr lang="cs-CZ" altLang="cs-CZ" b="1" dirty="0" err="1"/>
              <a:t>veraltet</a:t>
            </a:r>
            <a:r>
              <a:rPr lang="cs-CZ" altLang="cs-CZ" b="1" dirty="0"/>
              <a:t>, </a:t>
            </a:r>
            <a:r>
              <a:rPr lang="cs-CZ" altLang="cs-CZ" b="1" dirty="0" err="1"/>
              <a:t>veraltend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Barbier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Backfisch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Historismen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Kurfürst, </a:t>
            </a:r>
            <a:r>
              <a:rPr lang="cs-CZ" altLang="cs-CZ" b="1" i="1" dirty="0" err="1">
                <a:solidFill>
                  <a:srgbClr val="FFC000"/>
                </a:solidFill>
              </a:rPr>
              <a:t>das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Turnier</a:t>
            </a:r>
            <a:r>
              <a:rPr lang="cs-CZ" altLang="cs-CZ" b="1" i="1" dirty="0">
                <a:solidFill>
                  <a:srgbClr val="FFC000"/>
                </a:solidFill>
              </a:rPr>
              <a:t>, der Ritter </a:t>
            </a:r>
            <a:r>
              <a:rPr lang="cs-CZ" altLang="cs-CZ" b="1" dirty="0"/>
              <a:t>– </a:t>
            </a:r>
            <a:r>
              <a:rPr lang="cs-CZ" altLang="cs-CZ" b="1" dirty="0" err="1"/>
              <a:t>Bedeutungswandel</a:t>
            </a:r>
            <a:r>
              <a:rPr lang="cs-CZ" altLang="cs-CZ" b="1" dirty="0"/>
              <a:t> -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Belletristik</a:t>
            </a:r>
            <a:r>
              <a:rPr lang="cs-CZ" altLang="cs-CZ" b="1" dirty="0"/>
              <a:t>, </a:t>
            </a:r>
            <a:r>
              <a:rPr lang="cs-CZ" altLang="cs-CZ" b="1" dirty="0" err="1"/>
              <a:t>Publizistik</a:t>
            </a:r>
            <a:r>
              <a:rPr lang="cs-CZ" altLang="cs-CZ" b="1" dirty="0"/>
              <a:t> : </a:t>
            </a:r>
            <a:r>
              <a:rPr lang="cs-CZ" altLang="cs-CZ" b="1" i="1" dirty="0">
                <a:solidFill>
                  <a:srgbClr val="FFC000"/>
                </a:solidFill>
              </a:rPr>
              <a:t>Ritter des </a:t>
            </a:r>
            <a:r>
              <a:rPr lang="cs-CZ" altLang="cs-CZ" b="1" i="1" dirty="0" err="1">
                <a:solidFill>
                  <a:srgbClr val="FFC000"/>
                </a:solidFill>
              </a:rPr>
              <a:t>Pedals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Nazi-Zeit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Sippe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Mittel</a:t>
            </a:r>
            <a:r>
              <a:rPr lang="cs-CZ" altLang="cs-CZ" b="1" dirty="0"/>
              <a:t> der </a:t>
            </a:r>
            <a:r>
              <a:rPr lang="cs-CZ" altLang="cs-CZ" b="1" dirty="0" err="1"/>
              <a:t>Satire</a:t>
            </a:r>
            <a:r>
              <a:rPr lang="cs-CZ" altLang="cs-CZ" b="1" dirty="0"/>
              <a:t>, Ironie: 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/>
              <a:t>Die </a:t>
            </a:r>
            <a:r>
              <a:rPr lang="cs-CZ" altLang="cs-CZ" b="1" i="1" dirty="0" err="1"/>
              <a:t>Stadt</a:t>
            </a:r>
            <a:r>
              <a:rPr lang="cs-CZ" altLang="cs-CZ" b="1" i="1" dirty="0"/>
              <a:t> Göttingen, </a:t>
            </a:r>
            <a:r>
              <a:rPr lang="cs-CZ" altLang="cs-CZ" b="1" i="1" dirty="0" err="1"/>
              <a:t>berühmt</a:t>
            </a:r>
            <a:r>
              <a:rPr lang="cs-CZ" altLang="cs-CZ" b="1" i="1" dirty="0"/>
              <a:t> durch </a:t>
            </a:r>
            <a:r>
              <a:rPr lang="cs-CZ" altLang="cs-CZ" b="1" i="1" dirty="0" err="1"/>
              <a:t>ihre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Würste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Universität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gehört</a:t>
            </a:r>
            <a:r>
              <a:rPr lang="cs-CZ" altLang="cs-CZ" b="1" i="1" dirty="0"/>
              <a:t> dem </a:t>
            </a:r>
            <a:r>
              <a:rPr lang="cs-CZ" altLang="cs-CZ" b="1" i="1" dirty="0" err="1"/>
              <a:t>Könige</a:t>
            </a:r>
            <a:r>
              <a:rPr lang="cs-CZ" altLang="cs-CZ" b="1" i="1" dirty="0"/>
              <a:t> von Hannover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enthält</a:t>
            </a:r>
            <a:r>
              <a:rPr lang="cs-CZ" altLang="cs-CZ" b="1" i="1" dirty="0"/>
              <a:t> 999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Feuerstellen</a:t>
            </a:r>
            <a:r>
              <a:rPr lang="cs-CZ" altLang="cs-CZ" b="1" i="1" dirty="0"/>
              <a:t>, diverse </a:t>
            </a:r>
            <a:r>
              <a:rPr lang="cs-CZ" altLang="cs-CZ" b="1" i="1" dirty="0" err="1"/>
              <a:t>Kirchen</a:t>
            </a:r>
            <a:r>
              <a:rPr lang="cs-CZ" altLang="cs-CZ" b="1" i="1" dirty="0"/>
              <a:t>...</a:t>
            </a:r>
            <a:r>
              <a:rPr lang="cs-CZ" altLang="cs-CZ" b="1" dirty="0"/>
              <a:t> (H. </a:t>
            </a:r>
            <a:r>
              <a:rPr lang="cs-CZ" altLang="cs-CZ" b="1" dirty="0" err="1"/>
              <a:t>Heine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statt</a:t>
            </a:r>
            <a:r>
              <a:rPr lang="cs-CZ" altLang="cs-CZ" b="1" dirty="0"/>
              <a:t> </a:t>
            </a:r>
            <a:r>
              <a:rPr lang="cs-CZ" altLang="cs-CZ" b="1" i="1" dirty="0"/>
              <a:t>der Herd </a:t>
            </a:r>
            <a:r>
              <a:rPr lang="cs-CZ" altLang="cs-CZ" b="1" i="1" dirty="0" err="1"/>
              <a:t>Feuerstelle</a:t>
            </a:r>
            <a:r>
              <a:rPr lang="cs-CZ" altLang="cs-CZ" b="1" dirty="0"/>
              <a:t> </a:t>
            </a:r>
            <a:endParaRPr lang="cs-CZ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19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C335F-9941-4B36-A3E3-8410D41B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7634F-0E5C-485A-B67B-A81647B52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b)	</a:t>
            </a:r>
            <a:r>
              <a:rPr lang="cs-CZ" altLang="cs-CZ" b="1" dirty="0" err="1">
                <a:solidFill>
                  <a:srgbClr val="FF0000"/>
                </a:solidFill>
              </a:rPr>
              <a:t>Neologismen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Modewörter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einmalige</a:t>
            </a:r>
            <a:r>
              <a:rPr lang="cs-CZ" altLang="cs-CZ" b="1" dirty="0"/>
              <a:t> (</a:t>
            </a:r>
            <a:r>
              <a:rPr lang="cs-CZ" altLang="cs-CZ" b="1" dirty="0" err="1"/>
              <a:t>okkasionelle</a:t>
            </a:r>
            <a:r>
              <a:rPr lang="cs-CZ" altLang="cs-CZ" b="1" dirty="0"/>
              <a:t>)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 err="1"/>
              <a:t>Stanislaus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schlurfte</a:t>
            </a:r>
            <a:r>
              <a:rPr lang="cs-CZ" altLang="cs-CZ" b="1" i="1" dirty="0"/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pantoffelt</a:t>
            </a:r>
            <a:r>
              <a:rPr lang="cs-CZ" altLang="cs-CZ" b="1" dirty="0"/>
              <a:t>, </a:t>
            </a:r>
            <a:r>
              <a:rPr lang="cs-CZ" altLang="cs-CZ" b="1" i="1" dirty="0" err="1"/>
              <a:t>wie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war</a:t>
            </a:r>
            <a:r>
              <a:rPr lang="cs-CZ" altLang="cs-CZ" b="1" i="1" dirty="0"/>
              <a:t>.... </a:t>
            </a:r>
            <a:r>
              <a:rPr lang="cs-CZ" altLang="cs-CZ" b="1" dirty="0"/>
              <a:t>(Erwin </a:t>
            </a:r>
            <a:r>
              <a:rPr lang="cs-CZ" altLang="cs-CZ" b="1" dirty="0" err="1"/>
              <a:t>Strittmatter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vorübergehende</a:t>
            </a:r>
            <a:r>
              <a:rPr lang="cs-CZ" altLang="cs-CZ" b="1" dirty="0"/>
              <a:t>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Heimkehrer</a:t>
            </a:r>
            <a:r>
              <a:rPr lang="cs-CZ" altLang="cs-CZ" b="1" i="1" dirty="0">
                <a:solidFill>
                  <a:srgbClr val="FFC000"/>
                </a:solidFill>
              </a:rPr>
              <a:t>, der </a:t>
            </a:r>
            <a:r>
              <a:rPr lang="cs-CZ" altLang="cs-CZ" b="1" i="1" dirty="0" err="1">
                <a:solidFill>
                  <a:srgbClr val="FFC000"/>
                </a:solidFill>
              </a:rPr>
              <a:t>Umsiedler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Jugendweihe</a:t>
            </a:r>
            <a:r>
              <a:rPr lang="cs-CZ" altLang="cs-CZ" b="1" i="1" dirty="0">
                <a:solidFill>
                  <a:srgbClr val="FFC000"/>
                </a:solidFill>
              </a:rPr>
              <a:t>...  </a:t>
            </a:r>
            <a:r>
              <a:rPr lang="cs-CZ" altLang="cs-CZ" b="1" dirty="0"/>
              <a:t>DDR-</a:t>
            </a:r>
            <a:r>
              <a:rPr lang="cs-CZ" altLang="cs-CZ" b="1" dirty="0" err="1"/>
              <a:t>Wortschatz</a:t>
            </a:r>
            <a:r>
              <a:rPr lang="cs-CZ" altLang="cs-CZ" b="1" dirty="0"/>
              <a:t>      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Vertriebene</a:t>
            </a:r>
            <a:r>
              <a:rPr lang="de-DE" altLang="cs-CZ" b="1" i="1" dirty="0">
                <a:solidFill>
                  <a:srgbClr val="FFC000"/>
                </a:solidFill>
              </a:rPr>
              <a:t> 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Neubedeutungen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Wende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Modewörter</a:t>
            </a:r>
            <a:r>
              <a:rPr lang="cs-CZ" altLang="cs-CZ" b="1" dirty="0"/>
              <a:t>: </a:t>
            </a:r>
            <a:r>
              <a:rPr lang="cs-CZ" altLang="cs-CZ" b="1" dirty="0" err="1"/>
              <a:t>Jugendsprache</a:t>
            </a:r>
            <a:r>
              <a:rPr lang="cs-CZ" altLang="cs-CZ" b="1" dirty="0"/>
              <a:t>, </a:t>
            </a:r>
            <a:r>
              <a:rPr lang="cs-CZ" altLang="cs-CZ" b="1" dirty="0" err="1"/>
              <a:t>Anglizismen</a:t>
            </a:r>
            <a:r>
              <a:rPr lang="cs-CZ" altLang="cs-CZ" b="1" dirty="0"/>
              <a:t>...</a:t>
            </a:r>
            <a:r>
              <a:rPr lang="cs-CZ" altLang="cs-CZ" b="1" i="1" dirty="0">
                <a:solidFill>
                  <a:srgbClr val="FFC000"/>
                </a:solidFill>
              </a:rPr>
              <a:t>cool, </a:t>
            </a:r>
            <a:r>
              <a:rPr lang="cs-CZ" altLang="cs-CZ" b="1" i="1" dirty="0" err="1">
                <a:solidFill>
                  <a:srgbClr val="FFC000"/>
                </a:solidFill>
              </a:rPr>
              <a:t>geil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33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F8842-E3C4-4F91-9CB8-DDFBCD72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49D7C-D9AC-4231-B308-A437C8484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 </a:t>
            </a:r>
            <a:r>
              <a:rPr lang="cs-CZ" altLang="cs-CZ" b="1" dirty="0"/>
              <a:t>c)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Anachronismen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zeitwidrig</a:t>
            </a:r>
            <a:r>
              <a:rPr lang="cs-CZ" altLang="cs-CZ" b="1" dirty="0"/>
              <a:t> </a:t>
            </a:r>
            <a:r>
              <a:rPr lang="cs-CZ" altLang="cs-CZ" b="1" dirty="0" err="1"/>
              <a:t>gebrauchte</a:t>
            </a:r>
            <a:r>
              <a:rPr lang="cs-CZ" altLang="cs-CZ" b="1" dirty="0"/>
              <a:t> </a:t>
            </a:r>
            <a:r>
              <a:rPr lang="cs-CZ" altLang="cs-CZ" b="1" dirty="0" err="1"/>
              <a:t>Wörter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Wendungen</a:t>
            </a:r>
            <a:r>
              <a:rPr lang="cs-CZ" altLang="cs-CZ" b="1" dirty="0"/>
              <a:t> – </a:t>
            </a:r>
            <a:r>
              <a:rPr lang="cs-CZ" altLang="cs-CZ" b="1" dirty="0" err="1"/>
              <a:t>unbewusst</a:t>
            </a:r>
            <a:r>
              <a:rPr lang="cs-CZ" altLang="cs-CZ" b="1" dirty="0"/>
              <a:t> </a:t>
            </a:r>
            <a:r>
              <a:rPr lang="de-DE" altLang="cs-CZ" b="1" dirty="0"/>
              <a:t>oder bewusst: Humor, Satire, Ironie – z.B. </a:t>
            </a:r>
            <a:r>
              <a:rPr lang="de-DE" altLang="cs-CZ" b="1" i="1" dirty="0">
                <a:solidFill>
                  <a:srgbClr val="FFC000"/>
                </a:solidFill>
              </a:rPr>
              <a:t>Arche Noah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- </a:t>
            </a:r>
            <a:r>
              <a:rPr lang="cs-CZ" altLang="cs-CZ" b="1" dirty="0"/>
              <a:t>Auto, </a:t>
            </a:r>
            <a:r>
              <a:rPr lang="cs-CZ" altLang="cs-CZ" b="1" dirty="0" err="1"/>
              <a:t>Boot</a:t>
            </a:r>
            <a:endParaRPr lang="cs-CZ" altLang="cs-CZ" b="1" dirty="0"/>
          </a:p>
          <a:p>
            <a:endParaRPr lang="cs-CZ" altLang="cs-CZ" b="1" i="1" dirty="0"/>
          </a:p>
          <a:p>
            <a:r>
              <a:rPr lang="cs-CZ" altLang="cs-CZ" sz="2400" b="1" dirty="0"/>
              <a:t>2.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regionale</a:t>
            </a:r>
            <a:r>
              <a:rPr lang="cs-CZ" altLang="cs-CZ" sz="2400" b="1" dirty="0">
                <a:solidFill>
                  <a:srgbClr val="FF0000"/>
                </a:solidFill>
              </a:rPr>
              <a:t> Aspekt: </a:t>
            </a:r>
            <a:r>
              <a:rPr lang="cs-CZ" altLang="cs-CZ" sz="2400" b="1" dirty="0" err="1">
                <a:solidFill>
                  <a:srgbClr val="FF0000"/>
                </a:solidFill>
              </a:rPr>
              <a:t>diatopisch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</a:t>
            </a:r>
            <a:r>
              <a:rPr lang="cs-CZ" altLang="cs-CZ" b="1" dirty="0" err="1"/>
              <a:t>Dubletten</a:t>
            </a:r>
            <a:r>
              <a:rPr lang="cs-CZ" altLang="cs-CZ" b="1" dirty="0"/>
              <a:t> (</a:t>
            </a:r>
            <a:r>
              <a:rPr lang="cs-CZ" altLang="cs-CZ" b="1" dirty="0" err="1"/>
              <a:t>Heteronyme</a:t>
            </a:r>
            <a:r>
              <a:rPr lang="cs-CZ" altLang="cs-CZ" b="1" dirty="0"/>
              <a:t>): </a:t>
            </a:r>
            <a:r>
              <a:rPr lang="cs-CZ" altLang="cs-CZ" b="1" i="1" dirty="0" err="1">
                <a:solidFill>
                  <a:srgbClr val="FFC000"/>
                </a:solidFill>
              </a:rPr>
              <a:t>fegen</a:t>
            </a:r>
            <a:r>
              <a:rPr lang="cs-CZ" altLang="cs-CZ" b="1" i="1" dirty="0"/>
              <a:t> (</a:t>
            </a:r>
            <a:r>
              <a:rPr lang="cs-CZ" altLang="cs-CZ" b="1" i="1" dirty="0" err="1"/>
              <a:t>nd</a:t>
            </a:r>
            <a:r>
              <a:rPr lang="cs-CZ" altLang="cs-CZ" b="1" i="1" dirty="0"/>
              <a:t>.) – </a:t>
            </a:r>
            <a:r>
              <a:rPr lang="cs-CZ" altLang="cs-CZ" b="1" i="1" dirty="0" err="1">
                <a:solidFill>
                  <a:srgbClr val="FFC000"/>
                </a:solidFill>
              </a:rPr>
              <a:t>kehren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sd</a:t>
            </a:r>
            <a:r>
              <a:rPr lang="cs-CZ" altLang="cs-CZ" b="1" i="1" dirty="0"/>
              <a:t>.)</a:t>
            </a:r>
          </a:p>
          <a:p>
            <a:r>
              <a:rPr lang="cs-CZ" altLang="cs-CZ" b="1" i="1" dirty="0"/>
              <a:t>- 	</a:t>
            </a:r>
            <a:r>
              <a:rPr lang="cs-CZ" altLang="cs-CZ" b="1" dirty="0" err="1"/>
              <a:t>Dialektismen</a:t>
            </a:r>
            <a:r>
              <a:rPr lang="cs-CZ" altLang="cs-CZ" b="1" dirty="0"/>
              <a:t> – </a:t>
            </a:r>
            <a:r>
              <a:rPr lang="cs-CZ" altLang="cs-CZ" b="1" dirty="0" err="1"/>
              <a:t>Alltagssprache</a:t>
            </a:r>
            <a:r>
              <a:rPr lang="cs-CZ" altLang="cs-CZ" b="1" dirty="0"/>
              <a:t>, </a:t>
            </a:r>
            <a:r>
              <a:rPr lang="cs-CZ" altLang="cs-CZ" b="1" dirty="0" err="1"/>
              <a:t>künstlerische</a:t>
            </a:r>
            <a:r>
              <a:rPr lang="cs-CZ" altLang="cs-CZ" b="1" dirty="0"/>
              <a:t> Literatur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Kennzeichnung</a:t>
            </a:r>
            <a:r>
              <a:rPr lang="cs-CZ" altLang="cs-CZ" b="1" dirty="0"/>
              <a:t> des </a:t>
            </a:r>
            <a:r>
              <a:rPr lang="cs-CZ" altLang="cs-CZ" b="1" dirty="0" err="1"/>
              <a:t>lokalen</a:t>
            </a:r>
            <a:r>
              <a:rPr lang="cs-CZ" altLang="cs-CZ" b="1" dirty="0"/>
              <a:t> </a:t>
            </a:r>
            <a:r>
              <a:rPr lang="cs-CZ" altLang="cs-CZ" b="1" dirty="0" err="1"/>
              <a:t>Kolorits</a:t>
            </a:r>
            <a:r>
              <a:rPr lang="cs-CZ" altLang="cs-CZ" b="1" dirty="0"/>
              <a:t>, </a:t>
            </a:r>
            <a:r>
              <a:rPr lang="cs-CZ" altLang="cs-CZ" b="1" dirty="0" err="1"/>
              <a:t>Charakterisierung</a:t>
            </a:r>
            <a:r>
              <a:rPr lang="cs-CZ" altLang="cs-CZ" b="1" dirty="0"/>
              <a:t> der lit. </a:t>
            </a:r>
            <a:r>
              <a:rPr lang="cs-CZ" altLang="cs-CZ" b="1" dirty="0" err="1"/>
              <a:t>Gestalten</a:t>
            </a:r>
            <a:endParaRPr lang="cs-CZ" altLang="cs-CZ" b="1" dirty="0"/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Austriazismen</a:t>
            </a:r>
            <a:r>
              <a:rPr lang="cs-CZ" altLang="cs-CZ" b="1" dirty="0"/>
              <a:t>, </a:t>
            </a:r>
            <a:r>
              <a:rPr lang="cs-CZ" altLang="cs-CZ" b="1" dirty="0" err="1"/>
              <a:t>Helvetismen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Topfen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Marille</a:t>
            </a:r>
            <a:r>
              <a:rPr lang="cs-CZ" altLang="cs-CZ" b="1" i="1" dirty="0"/>
              <a:t>..., </a:t>
            </a:r>
            <a:r>
              <a:rPr lang="cs-CZ" altLang="cs-CZ" b="1" i="1" dirty="0" err="1">
                <a:solidFill>
                  <a:srgbClr val="FFC000"/>
                </a:solidFill>
              </a:rPr>
              <a:t>Vélo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Billet</a:t>
            </a:r>
            <a:endParaRPr lang="cs-CZ" altLang="cs-CZ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82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5A06B-B5F0-4907-A78C-7B1EECCD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EF0F7-39F3-49BC-9902-2F47C9909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altLang="cs-CZ" sz="2000" b="1" u="sng" dirty="0" err="1">
                <a:solidFill>
                  <a:srgbClr val="00B0F0"/>
                </a:solidFill>
              </a:rPr>
              <a:t>Anachronismen</a:t>
            </a:r>
            <a:r>
              <a:rPr lang="cs-CZ" altLang="cs-CZ" sz="2000" b="1" u="sng" dirty="0">
                <a:solidFill>
                  <a:srgbClr val="00B0F0"/>
                </a:solidFill>
              </a:rPr>
              <a:t>:</a:t>
            </a:r>
          </a:p>
          <a:p>
            <a:r>
              <a:rPr lang="cs-CZ" altLang="cs-CZ" sz="2000" b="1" u="sng" dirty="0">
                <a:solidFill>
                  <a:srgbClr val="FF0000"/>
                </a:solidFill>
              </a:rPr>
              <a:t>Erich </a:t>
            </a:r>
            <a:r>
              <a:rPr lang="cs-CZ" altLang="cs-CZ" sz="2000" b="1" u="sng" dirty="0" err="1">
                <a:solidFill>
                  <a:srgbClr val="FF0000"/>
                </a:solidFill>
              </a:rPr>
              <a:t>Weinert</a:t>
            </a:r>
            <a:r>
              <a:rPr lang="cs-CZ" altLang="cs-CZ" sz="2000" b="1" u="sng" dirty="0">
                <a:solidFill>
                  <a:srgbClr val="FF0000"/>
                </a:solidFill>
              </a:rPr>
              <a:t>: Die B</a:t>
            </a:r>
            <a:r>
              <a:rPr lang="de-DE" altLang="cs-CZ" sz="2000" b="1" u="sng" dirty="0">
                <a:solidFill>
                  <a:srgbClr val="FF0000"/>
                </a:solidFill>
              </a:rPr>
              <a:t>ä</a:t>
            </a:r>
            <a:r>
              <a:rPr lang="cs-CZ" altLang="cs-CZ" sz="2000" b="1" u="sng" dirty="0">
                <a:solidFill>
                  <a:srgbClr val="FF0000"/>
                </a:solidFill>
              </a:rPr>
              <a:t>n</a:t>
            </a:r>
            <a:r>
              <a:rPr lang="de-DE" altLang="cs-CZ" sz="2000" b="1" u="sng" dirty="0" err="1">
                <a:solidFill>
                  <a:srgbClr val="FF0000"/>
                </a:solidFill>
              </a:rPr>
              <a:t>kelsängerballade</a:t>
            </a:r>
            <a:r>
              <a:rPr lang="de-DE" altLang="cs-CZ" sz="2000" b="1" u="sng" dirty="0">
                <a:solidFill>
                  <a:srgbClr val="FF0000"/>
                </a:solidFill>
              </a:rPr>
              <a:t> von Kaiser Nero“ </a:t>
            </a:r>
            <a:r>
              <a:rPr lang="de-DE" altLang="cs-CZ" sz="2000" b="1" dirty="0">
                <a:solidFill>
                  <a:srgbClr val="FF0000"/>
                </a:solidFill>
              </a:rPr>
              <a:t>(30er Jahre des XX. </a:t>
            </a:r>
            <a:r>
              <a:rPr lang="de-DE" altLang="cs-CZ" sz="2000" b="1" dirty="0" err="1">
                <a:solidFill>
                  <a:srgbClr val="FF0000"/>
                </a:solidFill>
              </a:rPr>
              <a:t>Jhs</a:t>
            </a:r>
            <a:r>
              <a:rPr lang="de-DE" altLang="cs-CZ" sz="2000" b="1" dirty="0">
                <a:solidFill>
                  <a:srgbClr val="FF0000"/>
                </a:solidFill>
              </a:rPr>
              <a:t>.):</a:t>
            </a:r>
          </a:p>
          <a:p>
            <a:r>
              <a:rPr lang="de-DE" altLang="cs-CZ" sz="2000" b="1" dirty="0"/>
              <a:t>Der Kaiser Nero saß an voller Tafel</a:t>
            </a:r>
          </a:p>
          <a:p>
            <a:r>
              <a:rPr lang="de-DE" altLang="cs-CZ" sz="2000" b="1" dirty="0"/>
              <a:t>Doch ohne Appetit und sorgenvoll.</a:t>
            </a:r>
          </a:p>
          <a:p>
            <a:r>
              <a:rPr lang="de-DE" altLang="cs-CZ" sz="2000" b="1" dirty="0"/>
              <a:t>Er klingelte nach seiner </a:t>
            </a:r>
            <a:r>
              <a:rPr lang="de-DE" altLang="cs-CZ" sz="2000" b="1" i="1" dirty="0">
                <a:solidFill>
                  <a:srgbClr val="0070C0"/>
                </a:solidFill>
              </a:rPr>
              <a:t>Leibschutzstaffel</a:t>
            </a:r>
          </a:p>
          <a:p>
            <a:r>
              <a:rPr lang="de-DE" altLang="cs-CZ" sz="2000" b="1" dirty="0"/>
              <a:t>Und sprach: Ich weiß nicht, was es werden soll!</a:t>
            </a:r>
          </a:p>
          <a:p>
            <a:r>
              <a:rPr lang="de-DE" altLang="cs-CZ" sz="2000" b="1" dirty="0"/>
              <a:t>Gefährlich </a:t>
            </a:r>
            <a:r>
              <a:rPr lang="de-DE" altLang="cs-CZ" sz="2000" b="1" i="1" dirty="0">
                <a:solidFill>
                  <a:srgbClr val="0070C0"/>
                </a:solidFill>
              </a:rPr>
              <a:t>agitieren</a:t>
            </a:r>
            <a:r>
              <a:rPr lang="de-DE" altLang="cs-CZ" sz="2000" b="1" dirty="0">
                <a:solidFill>
                  <a:srgbClr val="0070C0"/>
                </a:solidFill>
              </a:rPr>
              <a:t> </a:t>
            </a:r>
            <a:r>
              <a:rPr lang="de-DE" altLang="cs-CZ" sz="2000" b="1" dirty="0"/>
              <a:t>diese Christen</a:t>
            </a:r>
          </a:p>
          <a:p>
            <a:r>
              <a:rPr lang="de-DE" altLang="cs-CZ" sz="2000" b="1" dirty="0"/>
              <a:t>Doch jetzt ist Schluss mit diesen </a:t>
            </a:r>
            <a:r>
              <a:rPr lang="de-DE" altLang="cs-CZ" sz="2000" b="1" i="1" dirty="0">
                <a:solidFill>
                  <a:srgbClr val="FF0000"/>
                </a:solidFill>
              </a:rPr>
              <a:t>Kommunisten</a:t>
            </a:r>
            <a:r>
              <a:rPr lang="de-DE" altLang="cs-CZ" sz="2000" b="1" i="1" dirty="0"/>
              <a:t>!</a:t>
            </a:r>
          </a:p>
          <a:p>
            <a:r>
              <a:rPr lang="de-DE" altLang="cs-CZ" sz="2000" b="1" dirty="0"/>
              <a:t>In dieser Nacht wird Rom in Brand gesteckt.</a:t>
            </a:r>
          </a:p>
          <a:p>
            <a:r>
              <a:rPr lang="de-DE" altLang="cs-CZ" sz="2000" b="1" dirty="0"/>
              <a:t>Nun, was versprecht ihr euch von dem </a:t>
            </a:r>
            <a:r>
              <a:rPr lang="de-DE" altLang="cs-CZ" sz="2000" b="1" i="1" dirty="0"/>
              <a:t>Effekt</a:t>
            </a:r>
            <a:r>
              <a:rPr lang="de-DE" altLang="cs-CZ" sz="2000" b="1" dirty="0"/>
              <a:t>?</a:t>
            </a:r>
          </a:p>
          <a:p>
            <a:r>
              <a:rPr lang="de-DE" altLang="cs-CZ" sz="2000" b="1" dirty="0"/>
              <a:t>Da brüllen die Soldaten:</a:t>
            </a:r>
          </a:p>
          <a:p>
            <a:r>
              <a:rPr lang="de-DE" altLang="cs-CZ" sz="2000" b="1" dirty="0"/>
              <a:t>Die </a:t>
            </a:r>
            <a:r>
              <a:rPr lang="de-DE" altLang="cs-CZ" sz="2000" b="1" dirty="0" err="1"/>
              <a:t>woll´n</a:t>
            </a:r>
            <a:r>
              <a:rPr lang="de-DE" altLang="cs-CZ" sz="2000" b="1" dirty="0"/>
              <a:t> wir lustig braten!</a:t>
            </a:r>
          </a:p>
          <a:p>
            <a:r>
              <a:rPr lang="de-DE" altLang="cs-CZ" sz="2000" b="1" dirty="0"/>
              <a:t>Wo ist der Kien? Wo ist </a:t>
            </a:r>
            <a:r>
              <a:rPr lang="de-DE" altLang="cs-CZ" sz="2000" b="1" i="1" dirty="0">
                <a:solidFill>
                  <a:srgbClr val="00B050"/>
                </a:solidFill>
              </a:rPr>
              <a:t>Benzin</a:t>
            </a:r>
            <a:r>
              <a:rPr lang="de-DE" altLang="cs-CZ" sz="2000" b="1" dirty="0"/>
              <a:t>?</a:t>
            </a:r>
          </a:p>
          <a:p>
            <a:r>
              <a:rPr lang="de-DE" altLang="cs-CZ" sz="2000" b="1" dirty="0"/>
              <a:t>Wir kriechen gleich durch den Kamin.</a:t>
            </a:r>
          </a:p>
          <a:p>
            <a:r>
              <a:rPr lang="de-DE" altLang="cs-CZ" sz="2000" b="1" dirty="0"/>
              <a:t>O </a:t>
            </a:r>
            <a:r>
              <a:rPr lang="de-DE" altLang="cs-CZ" sz="2000" b="1" dirty="0" err="1"/>
              <a:t>triumphator</a:t>
            </a:r>
            <a:r>
              <a:rPr lang="de-DE" altLang="cs-CZ" sz="2000" b="1" dirty="0"/>
              <a:t> </a:t>
            </a:r>
            <a:r>
              <a:rPr lang="de-DE" altLang="cs-CZ" sz="2000" b="1" dirty="0" err="1"/>
              <a:t>saeculorum</a:t>
            </a:r>
            <a:r>
              <a:rPr lang="de-DE" altLang="cs-CZ" sz="2000" b="1" dirty="0"/>
              <a:t>!</a:t>
            </a:r>
          </a:p>
          <a:p>
            <a:r>
              <a:rPr lang="de-DE" altLang="cs-CZ" sz="2000" b="1" dirty="0"/>
              <a:t>Um </a:t>
            </a:r>
            <a:r>
              <a:rPr lang="de-DE" altLang="cs-CZ" sz="2000" b="1" i="1" dirty="0">
                <a:solidFill>
                  <a:srgbClr val="00B050"/>
                </a:solidFill>
              </a:rPr>
              <a:t>9 Uhr 15 </a:t>
            </a:r>
            <a:r>
              <a:rPr lang="de-DE" altLang="cs-CZ" sz="2000" b="1" dirty="0"/>
              <a:t>brennt das Forum!</a:t>
            </a:r>
          </a:p>
          <a:p>
            <a:r>
              <a:rPr lang="de-DE" altLang="cs-CZ" sz="2000" b="1" dirty="0"/>
              <a:t>Und morgen ist es alle</a:t>
            </a:r>
            <a:r>
              <a:rPr lang="cs-CZ" altLang="cs-CZ" sz="2000" b="1" dirty="0"/>
              <a:t>n</a:t>
            </a:r>
            <a:r>
              <a:rPr lang="de-DE" altLang="cs-CZ" sz="2000" b="1" dirty="0"/>
              <a:t> klar,</a:t>
            </a:r>
          </a:p>
          <a:p>
            <a:r>
              <a:rPr lang="de-DE" altLang="cs-CZ" sz="2000" b="1" dirty="0"/>
              <a:t>Dass es </a:t>
            </a:r>
            <a:r>
              <a:rPr lang="de-DE" altLang="cs-CZ" sz="2000" b="1" i="1" dirty="0">
                <a:solidFill>
                  <a:srgbClr val="00B050"/>
                </a:solidFill>
              </a:rPr>
              <a:t>die Untermenschheit </a:t>
            </a:r>
            <a:r>
              <a:rPr lang="de-DE" altLang="cs-CZ" sz="2000" b="1" dirty="0"/>
              <a:t>war.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0110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E79D9-15E9-4F08-86F4-4FEEF19F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25584-CE09-48DD-B621-8477F7691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3. 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soziale</a:t>
            </a:r>
            <a:r>
              <a:rPr lang="cs-CZ" altLang="cs-CZ" sz="2000" b="1" dirty="0">
                <a:solidFill>
                  <a:srgbClr val="FF0000"/>
                </a:solidFill>
              </a:rPr>
              <a:t> Aspekt: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diastratisch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b="1" dirty="0" err="1"/>
              <a:t>Jargonismen</a:t>
            </a:r>
            <a:r>
              <a:rPr lang="cs-CZ" altLang="cs-CZ" sz="2000" b="1" dirty="0"/>
              <a:t>, Slang: </a:t>
            </a:r>
            <a:r>
              <a:rPr lang="cs-CZ" altLang="cs-CZ" sz="2000" b="1" dirty="0" err="1"/>
              <a:t>Gruppensprachen</a:t>
            </a:r>
            <a:r>
              <a:rPr lang="cs-CZ" altLang="cs-CZ" sz="2000" b="1" dirty="0"/>
              <a:t> (</a:t>
            </a:r>
            <a:r>
              <a:rPr lang="cs-CZ" altLang="cs-CZ" sz="2000" b="1" dirty="0" err="1">
                <a:solidFill>
                  <a:schemeClr val="accent1">
                    <a:lumMod val="75000"/>
                  </a:schemeClr>
                </a:solidFill>
              </a:rPr>
              <a:t>Jugendsprache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Soldatensprache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deklassierten</a:t>
            </a:r>
            <a:r>
              <a:rPr lang="cs-CZ" altLang="cs-CZ" sz="2000" b="1" dirty="0"/>
              <a:t> Elemente: </a:t>
            </a:r>
            <a:r>
              <a:rPr lang="cs-CZ" altLang="cs-CZ" sz="2000" b="1" dirty="0" err="1"/>
              <a:t>Argotismen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Rotwelsch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Mittelalter</a:t>
            </a:r>
            <a:r>
              <a:rPr lang="cs-CZ" altLang="cs-CZ" sz="2000" b="1" dirty="0"/>
              <a:t>: </a:t>
            </a:r>
          </a:p>
          <a:p>
            <a:pPr eaLnBrk="1" hangingPunct="1"/>
            <a:r>
              <a:rPr lang="cs-CZ" altLang="cs-CZ" sz="2000" b="1" i="1" dirty="0">
                <a:solidFill>
                  <a:srgbClr val="FFC00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Knast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Ente</a:t>
            </a:r>
            <a:r>
              <a:rPr lang="cs-CZ" altLang="cs-CZ" sz="2000" b="1" i="1" dirty="0">
                <a:solidFill>
                  <a:srgbClr val="FFC000"/>
                </a:solidFill>
              </a:rPr>
              <a:t>, der Polyp,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Polente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Berufsjargonismen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Jägerlatein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Farbe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Blut</a:t>
            </a:r>
            <a:r>
              <a:rPr lang="cs-CZ" altLang="cs-CZ" sz="2000" b="1" dirty="0"/>
              <a:t>)</a:t>
            </a:r>
          </a:p>
          <a:p>
            <a:pPr eaLnBrk="1" hangingPunct="1"/>
            <a:r>
              <a:rPr lang="cs-CZ" altLang="cs-CZ" sz="2000" b="1" dirty="0"/>
              <a:t> </a:t>
            </a:r>
            <a:r>
              <a:rPr lang="cs-CZ" altLang="cs-CZ" sz="2000" b="1" dirty="0" err="1"/>
              <a:t>Winzer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Künstler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Mediziner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Wein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ist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getauft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exen</a:t>
            </a:r>
            <a:endParaRPr lang="cs-CZ" altLang="cs-CZ" sz="2000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32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3F44B-E975-4FDD-A45E-CAE7EA64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C6CCB-C1EB-4426-8161-9E65B9E77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fachsprachliche</a:t>
            </a:r>
            <a:r>
              <a:rPr lang="cs-CZ" altLang="cs-CZ" sz="2000" b="1" dirty="0">
                <a:solidFill>
                  <a:srgbClr val="FF0000"/>
                </a:solidFill>
              </a:rPr>
              <a:t> Aspekt: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Termini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(</a:t>
            </a:r>
            <a:r>
              <a:rPr lang="cs-CZ" altLang="cs-CZ" sz="2000" b="1" dirty="0" err="1"/>
              <a:t>Fachwörter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Fachsprachen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FVG, Syntax...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Internationalismus</a:t>
            </a:r>
            <a:r>
              <a:rPr lang="cs-CZ" altLang="cs-CZ" sz="2000" b="1" dirty="0"/>
              <a:t> - lat., </a:t>
            </a:r>
            <a:r>
              <a:rPr lang="cs-CZ" altLang="cs-CZ" sz="2000" b="1" dirty="0" err="1"/>
              <a:t>griech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einheimische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Termini</a:t>
            </a:r>
            <a:r>
              <a:rPr lang="cs-CZ" altLang="cs-CZ" sz="2000" b="1" dirty="0"/>
              <a:t>:    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                </a:t>
            </a:r>
            <a:r>
              <a:rPr lang="cs-CZ" altLang="cs-CZ" sz="2000" b="1" i="1" dirty="0">
                <a:solidFill>
                  <a:srgbClr val="FFC000"/>
                </a:solidFill>
              </a:rPr>
              <a:t>Kraft, Strom,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Leistung</a:t>
            </a:r>
            <a:endParaRPr lang="cs-CZ" altLang="cs-CZ" sz="2000" b="1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Fremdwortaspekt</a:t>
            </a:r>
            <a:r>
              <a:rPr lang="cs-CZ" altLang="cs-CZ" sz="2000" b="1" dirty="0">
                <a:solidFill>
                  <a:srgbClr val="FF0000"/>
                </a:solidFill>
              </a:rPr>
              <a:t> (</a:t>
            </a:r>
            <a:r>
              <a:rPr lang="cs-CZ" altLang="cs-CZ" sz="2000" b="1" dirty="0" err="1">
                <a:solidFill>
                  <a:srgbClr val="FF0000"/>
                </a:solidFill>
              </a:rPr>
              <a:t>diaintegrativ</a:t>
            </a:r>
            <a:r>
              <a:rPr lang="cs-CZ" altLang="cs-CZ" sz="2000" b="1" dirty="0">
                <a:solidFill>
                  <a:srgbClr val="FF0000"/>
                </a:solidFill>
              </a:rPr>
              <a:t>)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Fremdwörter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Internationalismen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Entlehnung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Demokratie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Nation</a:t>
            </a:r>
            <a:endParaRPr lang="cs-CZ" altLang="cs-CZ" sz="2000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Bezeichnungsexotismen</a:t>
            </a:r>
            <a:r>
              <a:rPr lang="cs-CZ" altLang="cs-CZ" sz="2000" b="1" dirty="0"/>
              <a:t>:</a:t>
            </a:r>
            <a:r>
              <a:rPr lang="cs-CZ" altLang="cs-CZ" sz="2000" b="1" i="1" dirty="0">
                <a:solidFill>
                  <a:srgbClr val="FFC000"/>
                </a:solidFill>
              </a:rPr>
              <a:t> Safari,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Mafia, der Tsunami</a:t>
            </a:r>
            <a:endParaRPr lang="cs-CZ" altLang="cs-CZ" sz="2000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Fachlichkeit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Exklusivität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Bildung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Apologet</a:t>
            </a:r>
            <a:r>
              <a:rPr lang="de-DE" altLang="cs-CZ" sz="2000" b="1" i="1" dirty="0">
                <a:solidFill>
                  <a:srgbClr val="FFC000"/>
                </a:solidFill>
              </a:rPr>
              <a:t>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05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5C56E-E6F8-446D-B2A9-6325CFD00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56D13F-0340-4099-AA94-6C5198F87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 dirty="0"/>
              <a:t>6.</a:t>
            </a:r>
            <a:r>
              <a:rPr lang="de-DE" altLang="cs-CZ" sz="2400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sz="2400" b="1" dirty="0">
                <a:solidFill>
                  <a:srgbClr val="FF0000"/>
                </a:solidFill>
              </a:rPr>
              <a:t> Aspekt</a:t>
            </a:r>
            <a:r>
              <a:rPr lang="cs-CZ" altLang="cs-CZ" sz="2400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Phraseologismen</a:t>
            </a:r>
            <a:r>
              <a:rPr lang="cs-CZ" altLang="cs-CZ" b="1" dirty="0"/>
              <a:t>: </a:t>
            </a:r>
            <a:r>
              <a:rPr lang="cs-CZ" altLang="cs-CZ" b="1" dirty="0" err="1"/>
              <a:t>feste</a:t>
            </a:r>
            <a:r>
              <a:rPr lang="cs-CZ" altLang="cs-CZ" b="1" dirty="0"/>
              <a:t> </a:t>
            </a:r>
            <a:r>
              <a:rPr lang="cs-CZ" altLang="cs-CZ" b="1" dirty="0" err="1"/>
              <a:t>Wortgruppen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Polylexikalit</a:t>
            </a:r>
            <a:r>
              <a:rPr lang="de-DE" altLang="cs-CZ" b="1" dirty="0"/>
              <a:t>ä</a:t>
            </a:r>
            <a:r>
              <a:rPr lang="cs-CZ" altLang="cs-CZ" b="1" dirty="0"/>
              <a:t>t: </a:t>
            </a:r>
            <a:r>
              <a:rPr lang="cs-CZ" altLang="cs-CZ" b="1" dirty="0" err="1"/>
              <a:t>mindestens</a:t>
            </a:r>
            <a:r>
              <a:rPr lang="cs-CZ" altLang="cs-CZ" b="1" dirty="0"/>
              <a:t> </a:t>
            </a:r>
            <a:r>
              <a:rPr lang="cs-CZ" altLang="cs-CZ" b="1" dirty="0" err="1"/>
              <a:t>zwei</a:t>
            </a:r>
            <a:r>
              <a:rPr lang="cs-CZ" altLang="cs-CZ" b="1" dirty="0"/>
              <a:t> </a:t>
            </a:r>
            <a:r>
              <a:rPr lang="cs-CZ" altLang="cs-CZ" b="1" dirty="0" err="1"/>
              <a:t>Lexeme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blinde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Passagier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Stabilit</a:t>
            </a:r>
            <a:r>
              <a:rPr lang="de-DE" altLang="cs-CZ" b="1" dirty="0"/>
              <a:t>ä</a:t>
            </a:r>
            <a:r>
              <a:rPr lang="cs-CZ" altLang="cs-CZ" b="1" dirty="0"/>
              <a:t>t: </a:t>
            </a:r>
            <a:r>
              <a:rPr lang="cs-CZ" altLang="cs-CZ" b="1" i="1" dirty="0" err="1">
                <a:solidFill>
                  <a:srgbClr val="FFC000"/>
                </a:solidFill>
              </a:rPr>
              <a:t>jm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kalte </a:t>
            </a:r>
            <a:r>
              <a:rPr lang="cs-CZ" altLang="cs-CZ" b="1" i="1" dirty="0" err="1">
                <a:solidFill>
                  <a:srgbClr val="FFC000"/>
                </a:solidFill>
              </a:rPr>
              <a:t>Schulter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zeigen</a:t>
            </a:r>
            <a:r>
              <a:rPr lang="de-DE" altLang="cs-CZ" b="1" i="1" dirty="0">
                <a:solidFill>
                  <a:srgbClr val="FFC000"/>
                </a:solidFill>
              </a:rPr>
              <a:t> - *Hand/*Nase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Lexikalisierung</a:t>
            </a:r>
            <a:r>
              <a:rPr lang="cs-CZ" altLang="cs-CZ" b="1" dirty="0"/>
              <a:t>: in WB </a:t>
            </a:r>
            <a:r>
              <a:rPr lang="cs-CZ" altLang="cs-CZ" b="1" dirty="0" err="1"/>
              <a:t>gespeichert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Idiomatizit</a:t>
            </a:r>
            <a:r>
              <a:rPr lang="de-DE" altLang="cs-CZ" b="1" dirty="0"/>
              <a:t>ä</a:t>
            </a:r>
            <a:r>
              <a:rPr lang="cs-CZ" altLang="cs-CZ" b="1" dirty="0"/>
              <a:t>t: Idiome - </a:t>
            </a:r>
            <a:r>
              <a:rPr lang="cs-CZ" altLang="cs-CZ" b="1" dirty="0" err="1"/>
              <a:t>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Transformation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</a:t>
            </a:r>
            <a:r>
              <a:rPr lang="cs-CZ" altLang="cs-CZ" b="1" i="1" dirty="0" err="1">
                <a:solidFill>
                  <a:srgbClr val="FFC000"/>
                </a:solidFill>
              </a:rPr>
              <a:t>jn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an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Nase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herumf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de-DE" altLang="cs-CZ" b="1" dirty="0"/>
              <a:t>„</a:t>
            </a:r>
            <a:r>
              <a:rPr lang="cs-CZ" altLang="cs-CZ" b="1" dirty="0" err="1"/>
              <a:t>jn</a:t>
            </a:r>
            <a:r>
              <a:rPr lang="cs-CZ" altLang="cs-CZ" b="1" dirty="0"/>
              <a:t>. </a:t>
            </a:r>
            <a:r>
              <a:rPr lang="de-DE" altLang="cs-CZ" b="1" dirty="0"/>
              <a:t>v</a:t>
            </a:r>
            <a:r>
              <a:rPr lang="cs-CZ" altLang="cs-CZ" b="1" dirty="0" err="1"/>
              <a:t>erspotten</a:t>
            </a:r>
            <a:r>
              <a:rPr lang="de-DE" altLang="cs-CZ" b="1" dirty="0"/>
              <a:t>“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Anschaulichkeit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Bildlichkeit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Expressivit</a:t>
            </a:r>
            <a:r>
              <a:rPr lang="de-DE" altLang="cs-CZ" b="1" dirty="0"/>
              <a:t>ä</a:t>
            </a:r>
            <a:r>
              <a:rPr lang="cs-CZ" altLang="cs-CZ" b="1" dirty="0"/>
              <a:t>t, </a:t>
            </a:r>
            <a:r>
              <a:rPr lang="cs-CZ" altLang="cs-CZ" b="1" dirty="0" err="1"/>
              <a:t>Emotionalit</a:t>
            </a:r>
            <a:r>
              <a:rPr lang="de-DE" altLang="cs-CZ" b="1" dirty="0"/>
              <a:t>ä</a:t>
            </a:r>
            <a:r>
              <a:rPr lang="cs-CZ" altLang="cs-CZ" b="1" dirty="0"/>
              <a:t>t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Bilder</a:t>
            </a:r>
            <a:r>
              <a:rPr lang="cs-CZ" altLang="cs-CZ" b="1" dirty="0"/>
              <a:t>,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 - </a:t>
            </a:r>
            <a:r>
              <a:rPr lang="cs-CZ" altLang="cs-CZ" b="1" i="1" dirty="0">
                <a:solidFill>
                  <a:srgbClr val="FFC000"/>
                </a:solidFill>
              </a:rPr>
              <a:t>in den </a:t>
            </a:r>
            <a:r>
              <a:rPr lang="cs-CZ" altLang="cs-CZ" b="1" i="1" dirty="0" err="1">
                <a:solidFill>
                  <a:srgbClr val="FFC000"/>
                </a:solidFill>
              </a:rPr>
              <a:t>sauern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Apfel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beissen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de-DE" altLang="cs-CZ" b="1" dirty="0"/>
              <a:t>Ü</a:t>
            </a:r>
            <a:r>
              <a:rPr lang="cs-CZ" altLang="cs-CZ" b="1" dirty="0" err="1"/>
              <a:t>bertragung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25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16578-FA7A-49E3-BE39-044A07134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Stil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95ED8-A77C-4765-9614-DBDEEFEF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</a:t>
            </a:r>
            <a:r>
              <a:rPr lang="de-DE" altLang="cs-CZ" sz="2000" b="1" dirty="0"/>
              <a:t>         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witzig….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de-DE" altLang="cs-CZ" sz="2000" b="1" dirty="0"/>
              <a:t>     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Epochenstil</a:t>
            </a:r>
            <a:r>
              <a:rPr lang="cs-CZ" altLang="cs-CZ" sz="2000" b="1" dirty="0"/>
              <a:t> – Gotik,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- 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Mozart…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8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33C23-FB4B-4404-BB11-D1325E4D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DF705-743B-4270-84DA-F6A58806F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Kollokationen</a:t>
            </a:r>
            <a:r>
              <a:rPr lang="cs-CZ" altLang="cs-CZ" b="1" dirty="0"/>
              <a:t>, FVG:</a:t>
            </a:r>
            <a:r>
              <a:rPr lang="cs-CZ" altLang="cs-CZ" b="1" i="1" dirty="0">
                <a:solidFill>
                  <a:srgbClr val="FFC000"/>
                </a:solidFill>
              </a:rPr>
              <a:t> in </a:t>
            </a:r>
            <a:r>
              <a:rPr lang="cs-CZ" altLang="cs-CZ" b="1" i="1" dirty="0" err="1">
                <a:solidFill>
                  <a:srgbClr val="FFC000"/>
                </a:solidFill>
              </a:rPr>
              <a:t>Betrieb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setzen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Fragen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stellen</a:t>
            </a:r>
            <a:r>
              <a:rPr lang="cs-CZ" altLang="cs-CZ" b="1" i="1" dirty="0">
                <a:solidFill>
                  <a:srgbClr val="FFC000"/>
                </a:solidFill>
              </a:rPr>
              <a:t>, Z</a:t>
            </a:r>
            <a:r>
              <a:rPr lang="de-DE" altLang="cs-CZ" b="1" i="1" dirty="0">
                <a:solidFill>
                  <a:srgbClr val="FFC000"/>
                </a:solidFill>
              </a:rPr>
              <a:t>ä</a:t>
            </a:r>
            <a:r>
              <a:rPr lang="cs-CZ" altLang="cs-CZ" b="1" i="1" dirty="0">
                <a:solidFill>
                  <a:srgbClr val="FFC000"/>
                </a:solidFill>
              </a:rPr>
              <a:t>hne </a:t>
            </a:r>
            <a:r>
              <a:rPr lang="cs-CZ" altLang="cs-CZ" b="1" i="1" dirty="0" err="1">
                <a:solidFill>
                  <a:srgbClr val="FFC000"/>
                </a:solidFill>
              </a:rPr>
              <a:t>putzen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Formeln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Guten</a:t>
            </a:r>
            <a:r>
              <a:rPr lang="cs-CZ" altLang="cs-CZ" b="1" i="1" dirty="0">
                <a:solidFill>
                  <a:srgbClr val="FFC000"/>
                </a:solidFill>
              </a:rPr>
              <a:t> Tag, Ach </a:t>
            </a:r>
            <a:r>
              <a:rPr lang="cs-CZ" altLang="cs-CZ" b="1" i="1" dirty="0" err="1">
                <a:solidFill>
                  <a:srgbClr val="FFC000"/>
                </a:solidFill>
              </a:rPr>
              <a:t>du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gr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>
                <a:solidFill>
                  <a:srgbClr val="FFC000"/>
                </a:solidFill>
              </a:rPr>
              <a:t>ne </a:t>
            </a:r>
            <a:r>
              <a:rPr lang="cs-CZ" altLang="cs-CZ" b="1" i="1" dirty="0" err="1">
                <a:solidFill>
                  <a:srgbClr val="FFC000"/>
                </a:solidFill>
              </a:rPr>
              <a:t>Neune</a:t>
            </a:r>
            <a:r>
              <a:rPr lang="cs-CZ" altLang="cs-CZ" b="1" i="1" dirty="0">
                <a:solidFill>
                  <a:srgbClr val="FFC000"/>
                </a:solidFill>
              </a:rPr>
              <a:t>!</a:t>
            </a:r>
          </a:p>
          <a:p>
            <a:r>
              <a:rPr lang="cs-CZ" altLang="cs-CZ" b="1" dirty="0" err="1"/>
              <a:t>Vergleiche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gesund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ein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Paarformeln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klipp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klar</a:t>
            </a:r>
            <a:r>
              <a:rPr lang="cs-CZ" altLang="cs-CZ" b="1" dirty="0"/>
              <a:t>, </a:t>
            </a:r>
            <a:r>
              <a:rPr lang="cs-CZ" altLang="cs-CZ" b="1" dirty="0" err="1"/>
              <a:t>Merkmale</a:t>
            </a:r>
            <a:r>
              <a:rPr lang="cs-CZ" altLang="cs-CZ" b="1" dirty="0"/>
              <a:t>: </a:t>
            </a:r>
            <a:r>
              <a:rPr lang="cs-CZ" altLang="cs-CZ" b="1" dirty="0" err="1"/>
              <a:t>Alliteration</a:t>
            </a:r>
            <a:r>
              <a:rPr lang="cs-CZ" altLang="cs-CZ" b="1" dirty="0"/>
              <a:t>, </a:t>
            </a:r>
            <a:r>
              <a:rPr lang="cs-CZ" altLang="cs-CZ" b="1" dirty="0" err="1"/>
              <a:t>Endreim</a:t>
            </a:r>
            <a:r>
              <a:rPr lang="cs-CZ" altLang="cs-CZ" b="1" dirty="0"/>
              <a:t>: </a:t>
            </a:r>
          </a:p>
          <a:p>
            <a:r>
              <a:rPr lang="cs-CZ" altLang="cs-CZ" b="1" i="1" dirty="0">
                <a:solidFill>
                  <a:srgbClr val="FFC000"/>
                </a:solidFill>
              </a:rPr>
              <a:t>in</a:t>
            </a:r>
            <a:r>
              <a:rPr lang="cs-CZ" altLang="cs-CZ" b="1" i="1" dirty="0"/>
              <a:t> </a:t>
            </a:r>
            <a:r>
              <a:rPr lang="cs-CZ" altLang="cs-CZ" b="1" i="1" dirty="0">
                <a:solidFill>
                  <a:srgbClr val="FFC000"/>
                </a:solidFill>
              </a:rPr>
              <a:t>H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lle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F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lle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klipp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klar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Sprichw</a:t>
            </a:r>
            <a:r>
              <a:rPr lang="de-DE" altLang="cs-CZ" b="1" dirty="0"/>
              <a:t>ö</a:t>
            </a:r>
            <a:r>
              <a:rPr lang="cs-CZ" altLang="cs-CZ" b="1" dirty="0" err="1"/>
              <a:t>rter</a:t>
            </a:r>
            <a:r>
              <a:rPr lang="cs-CZ" altLang="cs-CZ" b="1" dirty="0"/>
              <a:t> (Par</a:t>
            </a:r>
            <a:r>
              <a:rPr lang="de-DE" altLang="cs-CZ" b="1" dirty="0"/>
              <a:t>ö</a:t>
            </a:r>
            <a:r>
              <a:rPr lang="cs-CZ" altLang="cs-CZ" b="1" dirty="0" err="1"/>
              <a:t>miologie</a:t>
            </a:r>
            <a:r>
              <a:rPr lang="cs-CZ" altLang="cs-CZ" b="1" dirty="0"/>
              <a:t>): Mikrotexte: 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bung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macht</a:t>
            </a:r>
            <a:r>
              <a:rPr lang="cs-CZ" altLang="cs-CZ" b="1" i="1" dirty="0">
                <a:solidFill>
                  <a:srgbClr val="FFC000"/>
                </a:solidFill>
              </a:rPr>
              <a:t> den </a:t>
            </a:r>
            <a:r>
              <a:rPr lang="cs-CZ" altLang="cs-CZ" b="1" i="1" dirty="0" err="1">
                <a:solidFill>
                  <a:srgbClr val="FFC000"/>
                </a:solidFill>
              </a:rPr>
              <a:t>Meister</a:t>
            </a:r>
            <a:r>
              <a:rPr lang="cs-CZ" altLang="cs-CZ" b="1" i="1" dirty="0">
                <a:solidFill>
                  <a:srgbClr val="FFC000"/>
                </a:solidFill>
              </a:rPr>
              <a:t>.</a:t>
            </a:r>
          </a:p>
          <a:p>
            <a:r>
              <a:rPr lang="cs-CZ" altLang="cs-CZ" b="1" dirty="0" err="1"/>
              <a:t>Zitate</a:t>
            </a:r>
            <a:r>
              <a:rPr lang="cs-CZ" altLang="cs-CZ" b="1" dirty="0"/>
              <a:t>, </a:t>
            </a:r>
            <a:r>
              <a:rPr lang="cs-CZ" altLang="cs-CZ" b="1" dirty="0" err="1"/>
              <a:t>Aphorismen</a:t>
            </a:r>
            <a:r>
              <a:rPr lang="cs-CZ" altLang="cs-CZ" b="1" dirty="0"/>
              <a:t>, </a:t>
            </a:r>
            <a:r>
              <a:rPr lang="cs-CZ" altLang="cs-CZ" b="1" dirty="0" err="1"/>
              <a:t>gefl</a:t>
            </a:r>
            <a:r>
              <a:rPr lang="de-DE" altLang="cs-CZ" b="1" dirty="0"/>
              <a:t>ü</a:t>
            </a:r>
            <a:r>
              <a:rPr lang="cs-CZ" altLang="cs-CZ" b="1" dirty="0" err="1"/>
              <a:t>gelte</a:t>
            </a:r>
            <a:r>
              <a:rPr lang="cs-CZ" altLang="cs-CZ" b="1" dirty="0"/>
              <a:t> </a:t>
            </a:r>
            <a:r>
              <a:rPr lang="cs-CZ" altLang="cs-CZ" b="1" dirty="0" err="1"/>
              <a:t>Worte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Veni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vidi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vici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Anspielungen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Literatur, Filme, </a:t>
            </a:r>
            <a:r>
              <a:rPr lang="cs-CZ" altLang="cs-CZ" b="1" dirty="0" err="1"/>
              <a:t>Werbung</a:t>
            </a:r>
            <a:r>
              <a:rPr lang="cs-CZ" altLang="cs-CZ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23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90FFB-3F78-4579-AD74-8B512AB0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3D8DD-AD9B-4AFD-BD62-3C968FE94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b="1" dirty="0"/>
              <a:t>7. </a:t>
            </a:r>
            <a:r>
              <a:rPr lang="de-DE" altLang="cs-CZ" b="1" dirty="0">
                <a:solidFill>
                  <a:srgbClr val="FF0000"/>
                </a:solidFill>
              </a:rPr>
              <a:t>Der Wortbildungsaspekt</a:t>
            </a:r>
            <a:r>
              <a:rPr lang="de-DE" altLang="cs-CZ" b="1" dirty="0"/>
              <a:t>: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Zusammensetzung (Kompositum):</a:t>
            </a:r>
          </a:p>
          <a:p>
            <a:pPr eaLnBrk="1" hangingPunct="1">
              <a:buFontTx/>
              <a:buNone/>
            </a:pPr>
            <a:r>
              <a:rPr lang="de-DE" altLang="cs-CZ" sz="2000" b="1" i="1" dirty="0">
                <a:solidFill>
                  <a:srgbClr val="FFC000"/>
                </a:solidFill>
              </a:rPr>
              <a:t>Riesenpleite,  Hundearbeit, Fettsack, Glückspilz, strohgelb,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de-DE" altLang="cs-CZ" sz="2000" b="1" i="1" dirty="0">
                <a:solidFill>
                  <a:srgbClr val="FFC000"/>
                </a:solidFill>
              </a:rPr>
              <a:t>kornblumenblau, hummerrosa</a:t>
            </a:r>
            <a:r>
              <a:rPr lang="de-DE" altLang="cs-CZ" sz="2000" b="1" i="1" dirty="0"/>
              <a:t>… - </a:t>
            </a:r>
            <a:r>
              <a:rPr lang="de-DE" altLang="cs-CZ" sz="2000" b="1" dirty="0"/>
              <a:t>expressiv, intensivierend, originell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Bindestrich-Komposita: </a:t>
            </a:r>
            <a:r>
              <a:rPr lang="de-DE" altLang="cs-CZ" sz="2000" b="1" i="1" dirty="0">
                <a:solidFill>
                  <a:srgbClr val="FFC000"/>
                </a:solidFill>
              </a:rPr>
              <a:t>Öko-Freak</a:t>
            </a:r>
            <a:r>
              <a:rPr lang="de-DE" altLang="cs-CZ" sz="2000" b="1" i="1" dirty="0"/>
              <a:t>… </a:t>
            </a:r>
            <a:r>
              <a:rPr lang="de-DE" altLang="cs-CZ" sz="2000" b="1" dirty="0"/>
              <a:t>Modewörter</a:t>
            </a:r>
          </a:p>
          <a:p>
            <a:pPr eaLnBrk="1" hangingPunct="1">
              <a:buFontTx/>
              <a:buNone/>
            </a:pPr>
            <a:r>
              <a:rPr lang="de-DE" altLang="cs-CZ" sz="2000" b="1" dirty="0" err="1"/>
              <a:t>Abl</a:t>
            </a:r>
            <a:r>
              <a:rPr lang="cs-CZ" altLang="cs-CZ" sz="2000" b="1" dirty="0" err="1"/>
              <a:t>ei</a:t>
            </a:r>
            <a:r>
              <a:rPr lang="de-DE" altLang="cs-CZ" sz="2000" b="1" dirty="0" err="1"/>
              <a:t>tung</a:t>
            </a:r>
            <a:r>
              <a:rPr lang="de-DE" altLang="cs-CZ" sz="2000" b="1" dirty="0"/>
              <a:t>: -</a:t>
            </a:r>
            <a:r>
              <a:rPr lang="de-DE" altLang="cs-CZ" sz="2000" b="1" i="1" dirty="0" err="1"/>
              <a:t>lei</a:t>
            </a:r>
            <a:r>
              <a:rPr lang="de-DE" altLang="cs-CZ" sz="2000" b="1" i="1" dirty="0"/>
              <a:t>, -</a:t>
            </a:r>
            <a:r>
              <a:rPr lang="de-DE" altLang="cs-CZ" sz="2000" b="1" i="1" dirty="0" err="1"/>
              <a:t>ling</a:t>
            </a:r>
            <a:r>
              <a:rPr lang="de-DE" altLang="cs-CZ" sz="2000" b="1" i="1" dirty="0"/>
              <a:t>, Ge-: </a:t>
            </a:r>
            <a:r>
              <a:rPr lang="de-DE" altLang="cs-CZ" sz="2000" b="1" i="1" dirty="0">
                <a:solidFill>
                  <a:srgbClr val="FFC000"/>
                </a:solidFill>
              </a:rPr>
              <a:t>Liebelei, Primitivling, Getue</a:t>
            </a:r>
            <a:r>
              <a:rPr lang="de-DE" altLang="cs-CZ" sz="2000" b="1" i="1" dirty="0"/>
              <a:t>… </a:t>
            </a:r>
            <a:r>
              <a:rPr lang="de-DE" altLang="cs-CZ" sz="2000" b="1" dirty="0"/>
              <a:t>negativ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Abkürzungen: </a:t>
            </a:r>
            <a:r>
              <a:rPr lang="de-DE" altLang="cs-CZ" sz="2000" b="1" i="1" dirty="0">
                <a:solidFill>
                  <a:srgbClr val="FFC000"/>
                </a:solidFill>
              </a:rPr>
              <a:t>Demo</a:t>
            </a:r>
            <a:r>
              <a:rPr lang="cs-CZ" altLang="cs-CZ" sz="2000" b="1" i="1">
                <a:solidFill>
                  <a:srgbClr val="FFC000"/>
                </a:solidFill>
              </a:rPr>
              <a:t>, CDU/CSU</a:t>
            </a:r>
            <a:endParaRPr lang="de-DE" altLang="cs-CZ" sz="2000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8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93110-7EDF-3D01-5B9B-E11EDAED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Phraseme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Text: </a:t>
            </a:r>
            <a:r>
              <a:rPr lang="de-DE" altLang="cs-CZ" b="1" i="1" dirty="0">
                <a:solidFill>
                  <a:srgbClr val="FF0000"/>
                </a:solidFill>
              </a:rPr>
              <a:t>Könnten Sie uns bitte das Wasser reichen?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08745-6199-4A7F-F3B7-29CFAA834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2000" b="1" dirty="0" err="1">
                <a:solidFill>
                  <a:srgbClr val="00B0F0"/>
                </a:solidFill>
              </a:rPr>
              <a:t>Textsorte</a:t>
            </a:r>
            <a:r>
              <a:rPr lang="cs-CZ" sz="2000" b="1" dirty="0">
                <a:solidFill>
                  <a:srgbClr val="00B0F0"/>
                </a:solidFill>
              </a:rPr>
              <a:t> -  </a:t>
            </a:r>
            <a:r>
              <a:rPr lang="cs-CZ" sz="2000" b="1" dirty="0" err="1">
                <a:solidFill>
                  <a:srgbClr val="00B0F0"/>
                </a:solidFill>
              </a:rPr>
              <a:t>Anzeige</a:t>
            </a:r>
            <a:endParaRPr lang="cs-CZ" sz="2000" b="1" dirty="0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nicht das Wasser reichen können </a:t>
            </a:r>
            <a:r>
              <a:rPr lang="de-DE" sz="2000" dirty="0"/>
              <a:t>– </a:t>
            </a:r>
            <a:endParaRPr lang="cs-CZ" sz="2000" dirty="0"/>
          </a:p>
          <a:p>
            <a:pPr>
              <a:buFont typeface="Arial" charset="0"/>
              <a:buChar char="•"/>
              <a:defRPr/>
            </a:pPr>
            <a:r>
              <a:rPr lang="cs-CZ" sz="2000" i="1" dirty="0"/>
              <a:t>„</a:t>
            </a:r>
            <a:r>
              <a:rPr lang="cs-CZ" sz="2000" i="1" dirty="0" err="1"/>
              <a:t>jmdm</a:t>
            </a:r>
            <a:r>
              <a:rPr lang="cs-CZ" sz="2000" i="1" dirty="0"/>
              <a:t>. </a:t>
            </a:r>
            <a:r>
              <a:rPr lang="cs-CZ" sz="2000" i="1" dirty="0" err="1"/>
              <a:t>unterlegen</a:t>
            </a:r>
            <a:r>
              <a:rPr lang="cs-CZ" sz="2000" i="1" dirty="0"/>
              <a:t> </a:t>
            </a:r>
            <a:r>
              <a:rPr lang="cs-CZ" sz="2000" i="1" dirty="0" err="1"/>
              <a:t>sein</a:t>
            </a:r>
            <a:r>
              <a:rPr lang="cs-CZ" sz="2000" i="1" dirty="0"/>
              <a:t>“, </a:t>
            </a:r>
            <a:r>
              <a:rPr lang="cs-CZ" sz="2000" i="1" dirty="0" err="1"/>
              <a:t>nicht</a:t>
            </a:r>
            <a:r>
              <a:rPr lang="cs-CZ" sz="2000" i="1" dirty="0"/>
              <a:t> </a:t>
            </a:r>
            <a:r>
              <a:rPr lang="cs-CZ" sz="2000" i="1" dirty="0" err="1"/>
              <a:t>heranreichen</a:t>
            </a:r>
            <a:endParaRPr lang="cs-CZ" sz="2000" i="1" dirty="0"/>
          </a:p>
          <a:p>
            <a:pPr>
              <a:buFont typeface="Arial" charset="0"/>
              <a:buChar char="•"/>
              <a:defRPr/>
            </a:pPr>
            <a:r>
              <a:rPr lang="cs-CZ" sz="2000" b="1" dirty="0"/>
              <a:t>nesahat někomu ani po kotníky, nevyrovnat se někomu, mít do někoho daleko</a:t>
            </a:r>
            <a:endParaRPr lang="de-DE" sz="2000" b="1" dirty="0"/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aus erster Hand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im Regelfall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über die Schulter blicken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etw. unter Beweis stellen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16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55E41-1BED-4E6F-8B08-36239489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FF0000"/>
                </a:solidFill>
              </a:rPr>
              <a:t>Grammatische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 err="1">
                <a:solidFill>
                  <a:srgbClr val="FF0000"/>
                </a:solidFill>
              </a:rPr>
              <a:t>Stilelemente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A8514-0F4A-49DD-A5F8-B605C5325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1. G SE </a:t>
            </a:r>
            <a:r>
              <a:rPr lang="cs-CZ" altLang="cs-CZ" sz="2000" b="1" dirty="0" err="1">
                <a:solidFill>
                  <a:srgbClr val="FF0000"/>
                </a:solidFill>
              </a:rPr>
              <a:t>unter</a:t>
            </a:r>
            <a:r>
              <a:rPr lang="cs-CZ" altLang="cs-CZ" sz="2000" b="1" dirty="0">
                <a:solidFill>
                  <a:srgbClr val="FF0000"/>
                </a:solidFill>
              </a:rPr>
              <a:t> dem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syntaktischen</a:t>
            </a:r>
            <a:r>
              <a:rPr lang="cs-CZ" altLang="cs-CZ" sz="2000" b="1" dirty="0">
                <a:solidFill>
                  <a:srgbClr val="FF0000"/>
                </a:solidFill>
              </a:rPr>
              <a:t> Aspekt:</a:t>
            </a:r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</a:t>
            </a:r>
            <a:r>
              <a:rPr lang="cs-CZ" altLang="cs-CZ" sz="2000" b="1" dirty="0"/>
              <a:t>  </a:t>
            </a:r>
          </a:p>
          <a:p>
            <a:r>
              <a:rPr lang="cs-CZ" altLang="cs-CZ" sz="2000" b="1" dirty="0"/>
              <a:t>    </a:t>
            </a:r>
            <a:r>
              <a:rPr lang="cs-CZ" altLang="cs-CZ" sz="2000" b="1" dirty="0" err="1"/>
              <a:t>Satzlänge</a:t>
            </a:r>
            <a:r>
              <a:rPr lang="cs-CZ" altLang="cs-CZ" sz="2000" b="1" dirty="0"/>
              <a:t> – kurze </a:t>
            </a:r>
            <a:r>
              <a:rPr lang="cs-CZ" altLang="cs-CZ" sz="2000" b="1" dirty="0" err="1"/>
              <a:t>Sätze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dynamisch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</a:t>
            </a:r>
            <a:r>
              <a:rPr lang="cs-CZ" altLang="cs-CZ" sz="2000" b="1" dirty="0" err="1"/>
              <a:t>lange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Sätze</a:t>
            </a:r>
            <a:r>
              <a:rPr lang="cs-CZ" altLang="cs-CZ" sz="2000" b="1" dirty="0"/>
              <a:t> -</a:t>
            </a:r>
            <a:r>
              <a:rPr lang="de-DE" altLang="cs-CZ" sz="2000" b="1" dirty="0"/>
              <a:t> komplizierte Gedanken: </a:t>
            </a:r>
            <a:r>
              <a:rPr lang="cs-CZ" altLang="cs-CZ" sz="2000" b="1" dirty="0" err="1"/>
              <a:t>Belletristik</a:t>
            </a:r>
            <a:endParaRPr lang="cs-CZ" altLang="cs-CZ" sz="2000" b="1" dirty="0"/>
          </a:p>
          <a:p>
            <a:r>
              <a:rPr lang="cs-CZ" altLang="cs-CZ" sz="2000" b="1" dirty="0"/>
              <a:t>    </a:t>
            </a:r>
            <a:r>
              <a:rPr lang="cs-CZ" altLang="cs-CZ" sz="2000" b="1" dirty="0" err="1"/>
              <a:t>Satzverbindung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Koordination</a:t>
            </a:r>
            <a:r>
              <a:rPr lang="cs-CZ" altLang="cs-CZ" sz="2000" b="1" dirty="0"/>
              <a:t> (Parataxe)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</a:t>
            </a:r>
            <a:r>
              <a:rPr lang="cs-CZ" altLang="cs-CZ" sz="2000" b="1" dirty="0" err="1"/>
              <a:t>Subordination</a:t>
            </a:r>
            <a:r>
              <a:rPr lang="cs-CZ" altLang="cs-CZ" sz="2000" b="1" dirty="0"/>
              <a:t> (Hypotaxe - </a:t>
            </a:r>
            <a:r>
              <a:rPr lang="cs-CZ" altLang="cs-CZ" sz="2000" b="1" dirty="0" err="1"/>
              <a:t>kausal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konsekutiv</a:t>
            </a:r>
            <a:r>
              <a:rPr lang="cs-CZ" altLang="cs-CZ" sz="2000" b="1" dirty="0"/>
              <a:t>,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</a:t>
            </a:r>
            <a:r>
              <a:rPr lang="cs-CZ" altLang="cs-CZ" sz="2000" b="1" dirty="0" err="1"/>
              <a:t>konditional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konzessiv</a:t>
            </a:r>
            <a:r>
              <a:rPr lang="cs-CZ" altLang="cs-CZ" sz="2000" b="1" dirty="0"/>
              <a:t>...)</a:t>
            </a:r>
          </a:p>
          <a:p>
            <a:r>
              <a:rPr lang="cs-CZ" altLang="cs-CZ" sz="2000" b="1" dirty="0"/>
              <a:t>    Asyndeton – Polysyndeton:</a:t>
            </a:r>
          </a:p>
          <a:p>
            <a:pPr>
              <a:buFontTx/>
              <a:buNone/>
            </a:pPr>
            <a:r>
              <a:rPr lang="cs-CZ" altLang="cs-CZ" sz="2000" b="1" i="1" dirty="0"/>
              <a:t>  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gehen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schneller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laufen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davon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fliehen</a:t>
            </a:r>
            <a:r>
              <a:rPr lang="cs-CZ" altLang="cs-CZ" sz="2000" b="1" i="1" dirty="0"/>
              <a:t>. </a:t>
            </a:r>
            <a:r>
              <a:rPr lang="cs-CZ" altLang="cs-CZ" sz="2000" b="1" dirty="0"/>
              <a:t>(Lion </a:t>
            </a:r>
            <a:r>
              <a:rPr lang="cs-CZ" altLang="cs-CZ" sz="2000" b="1" dirty="0" err="1"/>
              <a:t>Feuchtwanger</a:t>
            </a:r>
            <a:r>
              <a:rPr lang="cs-CZ" altLang="cs-CZ" sz="2000" b="1" dirty="0"/>
              <a:t>) – </a:t>
            </a:r>
          </a:p>
          <a:p>
            <a:pPr>
              <a:buFontTx/>
              <a:buNone/>
            </a:pPr>
            <a:r>
              <a:rPr lang="cs-CZ" altLang="cs-CZ" sz="2000" b="1" dirty="0"/>
              <a:t>         Klimax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pPr>
              <a:buFontTx/>
              <a:buNone/>
            </a:pPr>
            <a:r>
              <a:rPr lang="cs-CZ" altLang="cs-CZ" sz="2000" b="1" i="1" dirty="0"/>
              <a:t>   Na so, </a:t>
            </a:r>
            <a:r>
              <a:rPr lang="cs-CZ" altLang="cs-CZ" sz="2000" b="1" i="1" dirty="0" err="1"/>
              <a:t>Seife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Zahnpasta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deine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Rasierklingen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Benzin. </a:t>
            </a:r>
            <a:r>
              <a:rPr lang="cs-CZ" altLang="cs-CZ" sz="2000" b="1" dirty="0"/>
              <a:t>(Hans Fallada)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r>
              <a:rPr lang="cs-CZ" altLang="cs-CZ" sz="2000" b="1" dirty="0" err="1"/>
              <a:t>Satzgliedfolge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16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AFEF3-1354-4F84-8C1C-25E7D870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Abweichungen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vom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regulären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Satzbau</a:t>
            </a:r>
            <a:r>
              <a:rPr lang="cs-CZ" altLang="cs-CZ" sz="3200" b="1" dirty="0"/>
              <a:t> (</a:t>
            </a:r>
            <a:r>
              <a:rPr lang="cs-CZ" altLang="cs-CZ" sz="3200" b="1" dirty="0" err="1"/>
              <a:t>syntaktische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Stilfiguren</a:t>
            </a:r>
            <a:r>
              <a:rPr lang="cs-CZ" altLang="cs-CZ" sz="3200" b="1" dirty="0"/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C70FE-C100-4643-AD73-266A80A2E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1.	</a:t>
            </a:r>
            <a:r>
              <a:rPr lang="cs-CZ" altLang="cs-CZ" sz="2000" b="1" dirty="0" err="1">
                <a:solidFill>
                  <a:srgbClr val="FF0000"/>
                </a:solidFill>
              </a:rPr>
              <a:t>Ellipse</a:t>
            </a:r>
            <a:r>
              <a:rPr lang="cs-CZ" altLang="cs-CZ" sz="2000" b="1" dirty="0">
                <a:solidFill>
                  <a:srgbClr val="FF0000"/>
                </a:solidFill>
              </a:rPr>
              <a:t>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Auslassung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00B050"/>
                </a:solidFill>
              </a:rPr>
              <a:t>                  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Rauchen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verboten</a:t>
            </a:r>
            <a:r>
              <a:rPr lang="cs-CZ" altLang="cs-CZ" sz="2000" b="1" i="1" dirty="0">
                <a:solidFill>
                  <a:srgbClr val="00B050"/>
                </a:solidFill>
              </a:rPr>
              <a:t>.</a:t>
            </a:r>
            <a:endParaRPr lang="cs-CZ" altLang="cs-CZ" sz="2000" dirty="0">
              <a:solidFill>
                <a:srgbClr val="00B05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92D050"/>
                </a:solidFill>
              </a:rPr>
              <a:t>                  Die Orte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seines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Lebens</a:t>
            </a:r>
            <a:r>
              <a:rPr lang="cs-CZ" altLang="cs-CZ" sz="2000" b="1" i="1" dirty="0">
                <a:solidFill>
                  <a:srgbClr val="92D050"/>
                </a:solidFill>
              </a:rPr>
              <a:t>. Die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Landschaft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seiner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Kindheit</a:t>
            </a:r>
            <a:r>
              <a:rPr lang="cs-CZ" altLang="cs-CZ" sz="2000" b="1" i="1" dirty="0">
                <a:solidFill>
                  <a:srgbClr val="92D050"/>
                </a:solidFill>
              </a:rPr>
              <a:t>.      </a:t>
            </a: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92D05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Livland</a:t>
            </a:r>
            <a:r>
              <a:rPr lang="cs-CZ" altLang="cs-CZ" sz="2000" b="1" i="1" dirty="0">
                <a:solidFill>
                  <a:srgbClr val="92D050"/>
                </a:solidFill>
              </a:rPr>
              <a:t>. Der braune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Himmel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darüber</a:t>
            </a:r>
            <a:r>
              <a:rPr lang="cs-CZ" altLang="cs-CZ" sz="2000" b="1" i="1" dirty="0">
                <a:solidFill>
                  <a:srgbClr val="92D050"/>
                </a:solidFill>
              </a:rPr>
              <a:t>... </a:t>
            </a:r>
            <a:r>
              <a:rPr lang="cs-CZ" altLang="cs-CZ" sz="2000" b="1" dirty="0"/>
              <a:t>(Johannes  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                               </a:t>
            </a:r>
            <a:r>
              <a:rPr lang="cs-CZ" altLang="cs-CZ" sz="2000" b="1" dirty="0" err="1"/>
              <a:t>Bobrowski</a:t>
            </a:r>
            <a:r>
              <a:rPr lang="cs-CZ" altLang="cs-CZ" sz="2000" b="1" dirty="0"/>
              <a:t>)</a:t>
            </a:r>
            <a:endParaRPr lang="cs-CZ" altLang="cs-CZ" sz="2000" b="1" i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</a:t>
            </a:r>
            <a:r>
              <a:rPr lang="cs-CZ" altLang="cs-CZ" sz="2000" b="1" dirty="0" err="1"/>
              <a:t>Schildern</a:t>
            </a:r>
            <a:r>
              <a:rPr lang="cs-CZ" altLang="cs-CZ" sz="2000" b="1" dirty="0"/>
              <a:t> in der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, Epik, Lyrik, </a:t>
            </a:r>
            <a:r>
              <a:rPr lang="de-DE" altLang="cs-CZ" sz="2000" b="1" dirty="0"/>
              <a:t>  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</a:t>
            </a:r>
            <a:r>
              <a:rPr lang="de-DE" altLang="cs-CZ" sz="2000" b="1" dirty="0"/>
              <a:t>   </a:t>
            </a:r>
            <a:r>
              <a:rPr lang="cs-CZ" altLang="cs-CZ" sz="2000" b="1" dirty="0"/>
              <a:t>Dramatik - </a:t>
            </a:r>
            <a:r>
              <a:rPr lang="cs-CZ" altLang="cs-CZ" sz="2000" b="1" dirty="0" err="1"/>
              <a:t>Alltagsdialoge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i="1" dirty="0"/>
              <a:t>        </a:t>
            </a:r>
            <a:r>
              <a:rPr lang="cs-CZ" altLang="cs-CZ" sz="2000" b="1" dirty="0" err="1"/>
              <a:t>Telegrammstil</a:t>
            </a:r>
            <a:r>
              <a:rPr lang="cs-CZ" altLang="cs-CZ" sz="2000" b="1" dirty="0"/>
              <a:t>, SMS, </a:t>
            </a:r>
            <a:r>
              <a:rPr lang="cs-CZ" altLang="cs-CZ" sz="2000" b="1" dirty="0" err="1"/>
              <a:t>Schlagzeilen</a:t>
            </a:r>
            <a:r>
              <a:rPr lang="cs-CZ" altLang="cs-CZ" sz="2000" b="1" dirty="0"/>
              <a:t>, 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</a:t>
            </a:r>
            <a:r>
              <a:rPr lang="cs-CZ" altLang="cs-CZ" sz="2000" b="1" dirty="0" err="1"/>
              <a:t>Kurzbeschreibungen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2.	Aposiopese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Satzabbruch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   Hol </a:t>
            </a:r>
            <a:r>
              <a:rPr lang="cs-CZ" altLang="cs-CZ" sz="2000" b="1" i="1" dirty="0" err="1"/>
              <a:t>dich</a:t>
            </a:r>
            <a:r>
              <a:rPr lang="cs-CZ" altLang="cs-CZ" sz="2000" b="1" i="1" dirty="0"/>
              <a:t> ... (der </a:t>
            </a:r>
            <a:r>
              <a:rPr lang="cs-CZ" altLang="cs-CZ" sz="2000" b="1" i="1" dirty="0" err="1"/>
              <a:t>Teufel</a:t>
            </a:r>
            <a:r>
              <a:rPr lang="cs-CZ" altLang="cs-CZ" sz="2000" b="1" i="1" dirty="0"/>
              <a:t>), </a:t>
            </a:r>
            <a:r>
              <a:rPr lang="cs-CZ" altLang="cs-CZ" sz="2000" b="1" i="1" dirty="0" err="1"/>
              <a:t>Leck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mich</a:t>
            </a:r>
            <a:r>
              <a:rPr lang="cs-CZ" altLang="cs-CZ" sz="2000" b="1" i="1" dirty="0"/>
              <a:t>…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</a:t>
            </a:r>
            <a:r>
              <a:rPr lang="cs-CZ" altLang="cs-CZ" sz="2000" b="1" dirty="0" err="1"/>
              <a:t>Emotionen</a:t>
            </a:r>
            <a:r>
              <a:rPr lang="cs-CZ" altLang="cs-CZ" sz="2000" b="1" dirty="0"/>
              <a:t>, Tabu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04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99340-348C-4912-B225-1362CE5D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Abweichungen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vom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regulären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Satzbau</a:t>
            </a:r>
            <a:r>
              <a:rPr lang="cs-CZ" altLang="cs-CZ" sz="3200" b="1" dirty="0"/>
              <a:t> (</a:t>
            </a:r>
            <a:r>
              <a:rPr lang="cs-CZ" altLang="cs-CZ" sz="3200" b="1" dirty="0" err="1"/>
              <a:t>syntaktische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Stilfiguren</a:t>
            </a:r>
            <a:r>
              <a:rPr lang="cs-CZ" altLang="cs-CZ" sz="3200" b="1" dirty="0"/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0CCE4-1BF6-4A20-BD51-E913724EE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843" y="868680"/>
            <a:ext cx="7315200" cy="5120640"/>
          </a:xfrm>
        </p:spPr>
        <p:txBody>
          <a:bodyPr>
            <a:normAutofit fontScale="92500" lnSpcReduction="1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3. Prolepse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Intermezzo </a:t>
            </a:r>
            <a:r>
              <a:rPr lang="cs-CZ" altLang="cs-CZ" sz="2000" b="1" i="1" dirty="0" err="1"/>
              <a:t>seiner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Verhaftung</a:t>
            </a:r>
            <a:r>
              <a:rPr lang="cs-CZ" altLang="cs-CZ" sz="2000" b="1" i="1" dirty="0"/>
              <a:t>: </a:t>
            </a:r>
            <a:r>
              <a:rPr lang="cs-CZ" altLang="cs-CZ" sz="2000" b="1" i="1" u="sng" dirty="0"/>
              <a:t>es </a:t>
            </a:r>
            <a:r>
              <a:rPr lang="cs-CZ" altLang="cs-CZ" sz="2000" b="1" i="1" dirty="0"/>
              <a:t>kann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ohne </a:t>
            </a:r>
            <a:r>
              <a:rPr lang="cs-CZ" altLang="cs-CZ" sz="2000" b="1" i="1" dirty="0" err="1"/>
              <a:t>Schadenfreude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erzählt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werden</a:t>
            </a:r>
            <a:r>
              <a:rPr lang="cs-CZ" altLang="cs-CZ" sz="2000" b="1" i="1" dirty="0"/>
              <a:t>... </a:t>
            </a:r>
            <a:r>
              <a:rPr lang="cs-CZ" altLang="cs-CZ" sz="2000" b="1" dirty="0"/>
              <a:t>(Friedrich </a:t>
            </a:r>
            <a:r>
              <a:rPr lang="cs-CZ" altLang="cs-CZ" sz="2000" b="1" dirty="0" err="1"/>
              <a:t>Dürrenmatt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</a:t>
            </a:r>
            <a:r>
              <a:rPr lang="cs-CZ" altLang="cs-CZ" sz="2000" b="1" dirty="0" err="1"/>
              <a:t>Hervorhebung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Anakoluth</a:t>
            </a:r>
            <a:r>
              <a:rPr lang="cs-CZ" altLang="cs-CZ" sz="2000" b="1" dirty="0">
                <a:solidFill>
                  <a:srgbClr val="FF0000"/>
                </a:solidFill>
              </a:rPr>
              <a:t>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Satzbruch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regelwidrige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Satzkonstruktion</a:t>
            </a:r>
            <a:r>
              <a:rPr lang="cs-CZ" altLang="cs-CZ" sz="2000" b="1" dirty="0"/>
              <a:t>: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</a:t>
            </a:r>
            <a:r>
              <a:rPr lang="cs-CZ" altLang="cs-CZ" sz="2000" b="1" i="1" dirty="0"/>
              <a:t>Er </a:t>
            </a:r>
            <a:r>
              <a:rPr lang="cs-CZ" altLang="cs-CZ" sz="2000" b="1" i="1" dirty="0" err="1"/>
              <a:t>wollte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kämpfen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gegen</a:t>
            </a:r>
            <a:r>
              <a:rPr lang="cs-CZ" altLang="cs-CZ" sz="2000" b="1" i="1" dirty="0"/>
              <a:t> den </a:t>
            </a:r>
            <a:r>
              <a:rPr lang="cs-CZ" altLang="cs-CZ" sz="2000" b="1" i="1" dirty="0" err="1"/>
              <a:t>Schlaf</a:t>
            </a:r>
            <a:r>
              <a:rPr lang="cs-CZ" altLang="cs-CZ" sz="2000" b="1" i="1" dirty="0"/>
              <a:t>, 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   der </a:t>
            </a:r>
            <a:r>
              <a:rPr lang="cs-CZ" altLang="cs-CZ" sz="2000" b="1" i="1" dirty="0" err="1"/>
              <a:t>ihn</a:t>
            </a:r>
            <a:r>
              <a:rPr lang="cs-CZ" altLang="cs-CZ" sz="2000" b="1" i="1" dirty="0"/>
              <a:t> von </a:t>
            </a:r>
            <a:r>
              <a:rPr lang="cs-CZ" altLang="cs-CZ" sz="2000" b="1" i="1" dirty="0" err="1"/>
              <a:t>neuem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überwältigte</a:t>
            </a:r>
            <a:r>
              <a:rPr lang="cs-CZ" altLang="cs-CZ" sz="2000" b="1" i="1" dirty="0"/>
              <a:t>, </a:t>
            </a:r>
            <a:r>
              <a:rPr lang="cs-CZ" altLang="cs-CZ" sz="2000" b="1" i="1" u="sng" dirty="0" err="1"/>
              <a:t>ein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unguter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Schlaf</a:t>
            </a:r>
            <a:r>
              <a:rPr lang="cs-CZ" altLang="cs-CZ" sz="2000" b="1" i="1" u="sng" dirty="0"/>
              <a:t>. </a:t>
            </a:r>
            <a:r>
              <a:rPr lang="cs-CZ" altLang="cs-CZ" sz="2000" b="1" dirty="0"/>
              <a:t>(Anna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</a:t>
            </a:r>
            <a:r>
              <a:rPr lang="cs-CZ" altLang="cs-CZ" sz="2000" b="1" dirty="0" err="1"/>
              <a:t>Seghers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5. 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Apposition</a:t>
            </a:r>
            <a:r>
              <a:rPr lang="cs-CZ" altLang="cs-CZ" sz="2000" b="1" dirty="0">
                <a:solidFill>
                  <a:srgbClr val="FF0000"/>
                </a:solidFill>
              </a:rPr>
              <a:t> -  </a:t>
            </a:r>
            <a:r>
              <a:rPr lang="cs-CZ" altLang="cs-CZ" sz="2000" b="1" dirty="0" err="1">
                <a:solidFill>
                  <a:srgbClr val="FF0000"/>
                </a:solidFill>
              </a:rPr>
              <a:t>Nachstellung</a:t>
            </a:r>
            <a:r>
              <a:rPr lang="de-DE" altLang="cs-CZ" sz="2000" b="1" dirty="0">
                <a:solidFill>
                  <a:srgbClr val="FF0000"/>
                </a:solidFill>
              </a:rPr>
              <a:t>, Nachtrag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      Es </a:t>
            </a:r>
            <a:r>
              <a:rPr lang="cs-CZ" altLang="cs-CZ" sz="2000" b="1" i="1" dirty="0" err="1"/>
              <a:t>dreht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sich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zurück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vielzitierte</a:t>
            </a:r>
            <a:r>
              <a:rPr lang="cs-CZ" altLang="cs-CZ" sz="2000" b="1" i="1" dirty="0"/>
              <a:t> Rad der </a:t>
            </a:r>
            <a:r>
              <a:rPr lang="cs-CZ" altLang="cs-CZ" sz="2000" b="1" i="1" dirty="0" err="1"/>
              <a:t>Geschichte</a:t>
            </a:r>
            <a:r>
              <a:rPr lang="cs-CZ" altLang="cs-CZ" sz="2000" b="1" i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85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1BF38-9449-4A3D-863A-DD2B258B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/>
              <a:t>Abweichungen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vom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regulären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Satzbau</a:t>
            </a:r>
            <a:r>
              <a:rPr lang="cs-CZ" altLang="cs-CZ" sz="3600" b="1" dirty="0"/>
              <a:t> (</a:t>
            </a:r>
            <a:r>
              <a:rPr lang="cs-CZ" altLang="cs-CZ" sz="3600" b="1" dirty="0" err="1"/>
              <a:t>syntaktische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Stilfiguren</a:t>
            </a:r>
            <a:r>
              <a:rPr lang="cs-CZ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566F8-5453-4776-8D08-AE417F11A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6.  Parenthese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Einschub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Ottilie </a:t>
            </a:r>
            <a:r>
              <a:rPr lang="cs-CZ" altLang="cs-CZ" sz="2000" b="1" i="1" dirty="0" err="1"/>
              <a:t>ward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Augenblick</a:t>
            </a:r>
            <a:r>
              <a:rPr lang="cs-CZ" altLang="cs-CZ" sz="2000" b="1" i="1" dirty="0"/>
              <a:t> – </a:t>
            </a:r>
            <a:r>
              <a:rPr lang="cs-CZ" altLang="cs-CZ" sz="2000" b="1" i="1" u="sng" dirty="0" err="1"/>
              <a:t>wie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soll´s</a:t>
            </a:r>
            <a:r>
              <a:rPr lang="cs-CZ" altLang="cs-CZ" sz="2000" b="1" i="1" u="sng" dirty="0"/>
              <a:t> man </a:t>
            </a:r>
            <a:r>
              <a:rPr lang="cs-CZ" altLang="cs-CZ" sz="2000" b="1" i="1" u="sng" dirty="0" err="1"/>
              <a:t>nennen</a:t>
            </a:r>
            <a:r>
              <a:rPr lang="cs-CZ" altLang="cs-CZ" sz="2000" b="1" i="1" dirty="0"/>
              <a:t> –     </a:t>
            </a:r>
            <a:r>
              <a:rPr lang="cs-CZ" altLang="cs-CZ" sz="2000" b="1" i="1" dirty="0" err="1"/>
              <a:t>verdrießlich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ungehalten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betroffen</a:t>
            </a:r>
            <a:r>
              <a:rPr lang="cs-CZ" altLang="cs-CZ" sz="2000" b="1" i="1" dirty="0"/>
              <a:t>.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J.W.Goethe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(...) "..." -...-</a:t>
            </a:r>
            <a:endParaRPr lang="cs-CZ" altLang="cs-CZ" sz="2000" dirty="0"/>
          </a:p>
          <a:p>
            <a:pPr>
              <a:buFontTx/>
              <a:buNone/>
            </a:pP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7.  Katachrese –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Bildbruch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Er </a:t>
            </a:r>
            <a:r>
              <a:rPr lang="cs-CZ" altLang="cs-CZ" sz="2000" b="1" i="1" dirty="0" err="1"/>
              <a:t>brachte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ihn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Rand des </a:t>
            </a:r>
            <a:r>
              <a:rPr lang="cs-CZ" altLang="cs-CZ" sz="2000" b="1" i="1" dirty="0" err="1"/>
              <a:t>Bettelstabes</a:t>
            </a:r>
            <a:r>
              <a:rPr lang="cs-CZ" altLang="cs-CZ" sz="2000" b="1" i="1" dirty="0"/>
              <a:t>.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</a:t>
            </a:r>
            <a:r>
              <a:rPr lang="cs-CZ" altLang="cs-CZ" sz="2000" b="1" dirty="0" err="1"/>
              <a:t>Kontamination</a:t>
            </a:r>
            <a:r>
              <a:rPr lang="cs-CZ" altLang="cs-CZ" sz="2000" b="1" dirty="0"/>
              <a:t> der Idiome: </a:t>
            </a:r>
            <a:endParaRPr lang="cs-CZ" altLang="cs-CZ" sz="2000" dirty="0"/>
          </a:p>
          <a:p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</a:t>
            </a:r>
            <a:r>
              <a:rPr lang="cs-CZ" altLang="cs-CZ" sz="2000" b="1" i="1" dirty="0" err="1"/>
              <a:t>Bettelstab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kommen</a:t>
            </a:r>
            <a:endParaRPr lang="cs-CZ" altLang="cs-CZ" sz="2000" dirty="0"/>
          </a:p>
          <a:p>
            <a:r>
              <a:rPr lang="cs-CZ" altLang="cs-CZ" sz="2000" b="1" i="1" dirty="0" err="1"/>
              <a:t>jmdn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Rand des </a:t>
            </a:r>
            <a:r>
              <a:rPr lang="cs-CZ" altLang="cs-CZ" sz="2000" b="1" i="1" dirty="0" err="1"/>
              <a:t>Grabes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bringen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Johannesburg </a:t>
            </a:r>
            <a:r>
              <a:rPr lang="cs-CZ" altLang="cs-CZ" sz="2000" b="1" i="1" dirty="0" err="1"/>
              <a:t>ist</a:t>
            </a:r>
            <a:r>
              <a:rPr lang="cs-CZ" altLang="cs-CZ" sz="2000" b="1" i="1" dirty="0"/>
              <a:t> 600 Euro </a:t>
            </a:r>
            <a:r>
              <a:rPr lang="cs-CZ" altLang="cs-CZ" sz="2000" b="1" i="1" dirty="0" err="1"/>
              <a:t>entfernt</a:t>
            </a:r>
            <a:r>
              <a:rPr lang="cs-CZ" altLang="cs-CZ" sz="2000" b="1" i="1" dirty="0"/>
              <a:t>.</a:t>
            </a:r>
            <a:r>
              <a:rPr lang="de-DE" altLang="cs-CZ" sz="2000" b="1" i="1" dirty="0"/>
              <a:t> </a:t>
            </a:r>
            <a:endParaRPr lang="cs-CZ" altLang="cs-CZ" sz="2000" dirty="0"/>
          </a:p>
          <a:p>
            <a:r>
              <a:rPr lang="de-DE" altLang="cs-CZ" sz="2000" b="1" dirty="0"/>
              <a:t>Werbung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38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79B4F-7FAF-42FE-94B4-D7245FC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 err="1">
                <a:solidFill>
                  <a:srgbClr val="FF0000"/>
                </a:solidFill>
              </a:rPr>
              <a:t>Grammatische</a:t>
            </a:r>
            <a:r>
              <a:rPr lang="cs-CZ" altLang="cs-CZ" sz="2800" b="1" dirty="0">
                <a:solidFill>
                  <a:srgbClr val="FF0000"/>
                </a:solidFill>
              </a:rPr>
              <a:t> SE </a:t>
            </a:r>
            <a:r>
              <a:rPr lang="cs-CZ" altLang="cs-CZ" sz="2800" b="1" dirty="0" err="1">
                <a:solidFill>
                  <a:srgbClr val="FF0000"/>
                </a:solidFill>
              </a:rPr>
              <a:t>unter</a:t>
            </a:r>
            <a:r>
              <a:rPr lang="cs-CZ" altLang="cs-CZ" sz="2800" b="1" dirty="0">
                <a:solidFill>
                  <a:srgbClr val="FF0000"/>
                </a:solidFill>
              </a:rPr>
              <a:t> dem </a:t>
            </a:r>
            <a:r>
              <a:rPr lang="cs-CZ" altLang="cs-CZ" sz="2800" b="1" dirty="0" err="1">
                <a:solidFill>
                  <a:srgbClr val="FF0000"/>
                </a:solidFill>
              </a:rPr>
              <a:t>morphologischen</a:t>
            </a:r>
            <a:r>
              <a:rPr lang="cs-CZ" altLang="cs-CZ" sz="2800" b="1" dirty="0">
                <a:solidFill>
                  <a:srgbClr val="FF0000"/>
                </a:solidFill>
              </a:rPr>
              <a:t>  </a:t>
            </a:r>
            <a:br>
              <a:rPr lang="cs-CZ" altLang="cs-CZ" sz="2800" dirty="0">
                <a:solidFill>
                  <a:srgbClr val="FF0000"/>
                </a:solidFill>
              </a:rPr>
            </a:br>
            <a:r>
              <a:rPr lang="cs-CZ" altLang="cs-CZ" sz="2800" b="1" dirty="0">
                <a:solidFill>
                  <a:srgbClr val="FF0000"/>
                </a:solidFill>
              </a:rPr>
              <a:t>Aspekt: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7FE88-4033-4303-A4FE-4687994C9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Wortklassen</a:t>
            </a:r>
            <a:r>
              <a:rPr lang="cs-CZ" altLang="cs-CZ" b="1" dirty="0"/>
              <a:t> (-</a:t>
            </a:r>
            <a:r>
              <a:rPr lang="cs-CZ" altLang="cs-CZ" b="1" dirty="0" err="1"/>
              <a:t>arten</a:t>
            </a:r>
            <a:r>
              <a:rPr lang="cs-CZ" altLang="cs-CZ" b="1" dirty="0"/>
              <a:t>): Substantiv: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Menscher</a:t>
            </a:r>
            <a:r>
              <a:rPr lang="cs-CZ" altLang="cs-CZ" b="1" dirty="0"/>
              <a:t>: </a:t>
            </a:r>
            <a:r>
              <a:rPr lang="cs-CZ" altLang="cs-CZ" b="1" dirty="0" err="1"/>
              <a:t>absch</a:t>
            </a:r>
            <a:r>
              <a:rPr lang="de-DE" altLang="cs-CZ" b="1" dirty="0"/>
              <a:t>ä</a:t>
            </a:r>
            <a:r>
              <a:rPr lang="cs-CZ" altLang="cs-CZ" b="1" dirty="0" err="1"/>
              <a:t>tzig</a:t>
            </a:r>
            <a:endParaRPr lang="cs-CZ" altLang="cs-CZ" dirty="0"/>
          </a:p>
          <a:p>
            <a:r>
              <a:rPr lang="cs-CZ" altLang="cs-CZ" b="1" i="1" dirty="0"/>
              <a:t>..um </a:t>
            </a:r>
            <a:r>
              <a:rPr lang="cs-CZ" altLang="cs-CZ" b="1" i="1" dirty="0" err="1"/>
              <a:t>mich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summt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gesch</a:t>
            </a:r>
            <a:r>
              <a:rPr lang="de-DE" altLang="cs-CZ" b="1" i="1" dirty="0"/>
              <a:t>ä</a:t>
            </a:r>
            <a:r>
              <a:rPr lang="cs-CZ" altLang="cs-CZ" b="1" i="1" dirty="0" err="1"/>
              <a:t>ftige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Biene</a:t>
            </a:r>
            <a:r>
              <a:rPr lang="cs-CZ" altLang="cs-CZ" b="1" i="1" dirty="0"/>
              <a:t>... </a:t>
            </a:r>
            <a:r>
              <a:rPr lang="cs-CZ" altLang="cs-CZ" b="1" dirty="0"/>
              <a:t>(F. Schiller) </a:t>
            </a:r>
            <a:r>
              <a:rPr lang="cs-CZ" altLang="cs-CZ" b="1" dirty="0" err="1"/>
              <a:t>Sg</a:t>
            </a:r>
            <a:r>
              <a:rPr lang="cs-CZ" altLang="cs-CZ" b="1" dirty="0"/>
              <a:t>.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 </a:t>
            </a:r>
            <a:endParaRPr lang="cs-CZ" altLang="cs-CZ" dirty="0"/>
          </a:p>
          <a:p>
            <a:r>
              <a:rPr lang="cs-CZ" altLang="cs-CZ" b="1" dirty="0"/>
              <a:t> Adjektiv: </a:t>
            </a:r>
            <a:r>
              <a:rPr lang="cs-CZ" altLang="cs-CZ" b="1" dirty="0" err="1"/>
              <a:t>Bewertung</a:t>
            </a:r>
            <a:r>
              <a:rPr lang="cs-CZ" altLang="cs-CZ" b="1" dirty="0"/>
              <a:t> - </a:t>
            </a:r>
            <a:r>
              <a:rPr lang="cs-CZ" altLang="cs-CZ" b="1" dirty="0" err="1"/>
              <a:t>Epitheta</a:t>
            </a:r>
            <a:r>
              <a:rPr lang="cs-CZ" altLang="cs-CZ" b="1" dirty="0"/>
              <a:t> </a:t>
            </a:r>
            <a:r>
              <a:rPr lang="cs-CZ" altLang="cs-CZ" b="1" dirty="0" err="1"/>
              <a:t>ornans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/>
              <a:t> Verb: Tempus: </a:t>
            </a:r>
            <a:r>
              <a:rPr lang="cs-CZ" altLang="cs-CZ" b="1" dirty="0" err="1"/>
              <a:t>Pr</a:t>
            </a:r>
            <a:r>
              <a:rPr lang="de-DE" altLang="cs-CZ" b="1" dirty="0"/>
              <a:t>ä</a:t>
            </a:r>
            <a:r>
              <a:rPr lang="cs-CZ" altLang="cs-CZ" b="1" dirty="0" err="1"/>
              <a:t>teritum-Pr</a:t>
            </a:r>
            <a:r>
              <a:rPr lang="de-DE" altLang="cs-CZ" b="1" dirty="0"/>
              <a:t>ä</a:t>
            </a:r>
            <a:r>
              <a:rPr lang="cs-CZ" altLang="cs-CZ" b="1" dirty="0" err="1"/>
              <a:t>sens</a:t>
            </a:r>
            <a:r>
              <a:rPr lang="cs-CZ" altLang="cs-CZ" dirty="0"/>
              <a:t>, </a:t>
            </a:r>
            <a:r>
              <a:rPr lang="cs-CZ" altLang="cs-CZ" b="1" dirty="0"/>
              <a:t>Perfekt, </a:t>
            </a:r>
            <a:r>
              <a:rPr lang="cs-CZ" altLang="cs-CZ" b="1" dirty="0" err="1"/>
              <a:t>Plusqpft</a:t>
            </a:r>
            <a:endParaRPr lang="cs-CZ" altLang="cs-CZ" dirty="0"/>
          </a:p>
          <a:p>
            <a:r>
              <a:rPr lang="cs-CZ" altLang="cs-CZ" b="1" dirty="0"/>
              <a:t>             Genus - Aktiv, </a:t>
            </a:r>
            <a:r>
              <a:rPr lang="cs-CZ" altLang="cs-CZ" b="1" dirty="0" err="1"/>
              <a:t>Passiv</a:t>
            </a:r>
            <a:r>
              <a:rPr lang="cs-CZ" altLang="cs-CZ" b="1" dirty="0"/>
              <a:t> </a:t>
            </a:r>
            <a:r>
              <a:rPr lang="de-DE" altLang="cs-CZ" b="1" dirty="0"/>
              <a:t>: Fachtexte...</a:t>
            </a:r>
            <a:r>
              <a:rPr lang="cs-CZ" altLang="cs-CZ" b="1" dirty="0"/>
              <a:t> </a:t>
            </a:r>
            <a:endParaRPr lang="cs-CZ" altLang="cs-CZ" dirty="0"/>
          </a:p>
          <a:p>
            <a:r>
              <a:rPr lang="cs-CZ" altLang="cs-CZ" b="1" dirty="0"/>
              <a:t>             Modus: I, Konjunktiv: </a:t>
            </a:r>
            <a:r>
              <a:rPr lang="cs-CZ" altLang="cs-CZ" b="1" dirty="0" err="1"/>
              <a:t>indirekte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 </a:t>
            </a: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/>
              <a:t>  </a:t>
            </a:r>
            <a:r>
              <a:rPr lang="cs-CZ" altLang="cs-CZ" b="1" dirty="0" err="1"/>
              <a:t>Synsemantika</a:t>
            </a:r>
            <a:r>
              <a:rPr lang="cs-CZ" altLang="cs-CZ" b="1" dirty="0"/>
              <a:t>: </a:t>
            </a:r>
            <a:r>
              <a:rPr lang="cs-CZ" altLang="cs-CZ" b="1" dirty="0" err="1"/>
              <a:t>Partikeln</a:t>
            </a:r>
            <a:r>
              <a:rPr lang="cs-CZ" altLang="cs-CZ" b="1" dirty="0"/>
              <a:t>: </a:t>
            </a:r>
            <a:r>
              <a:rPr lang="cs-CZ" altLang="cs-CZ" b="1" dirty="0" err="1"/>
              <a:t>ja</a:t>
            </a:r>
            <a:r>
              <a:rPr lang="cs-CZ" altLang="cs-CZ" b="1" dirty="0"/>
              <a:t>, </a:t>
            </a:r>
            <a:r>
              <a:rPr lang="cs-CZ" altLang="cs-CZ" b="1" dirty="0" err="1"/>
              <a:t>wohl</a:t>
            </a:r>
            <a:r>
              <a:rPr lang="cs-CZ" altLang="cs-CZ" b="1" dirty="0"/>
              <a:t>, </a:t>
            </a:r>
            <a:r>
              <a:rPr lang="cs-CZ" altLang="cs-CZ" b="1" dirty="0" err="1"/>
              <a:t>denn</a:t>
            </a:r>
            <a:r>
              <a:rPr lang="cs-CZ" altLang="cs-CZ" b="1" dirty="0"/>
              <a:t>, </a:t>
            </a:r>
            <a:r>
              <a:rPr lang="cs-CZ" altLang="cs-CZ" b="1" dirty="0" err="1"/>
              <a:t>doch</a:t>
            </a:r>
            <a:r>
              <a:rPr lang="cs-CZ" altLang="cs-CZ" b="1" dirty="0"/>
              <a:t>...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Interjektionen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14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8AC7E-57CB-4ED0-B1D6-B471EB82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Phonetische</a:t>
            </a:r>
            <a:r>
              <a:rPr lang="cs-CZ" b="1" dirty="0">
                <a:solidFill>
                  <a:srgbClr val="FF0000"/>
                </a:solidFill>
              </a:rPr>
              <a:t>    </a:t>
            </a:r>
            <a:r>
              <a:rPr lang="cs-CZ" b="1" dirty="0" err="1">
                <a:solidFill>
                  <a:srgbClr val="FF0000"/>
                </a:solidFill>
              </a:rPr>
              <a:t>Stilelemente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24191-587E-4187-B97F-0E32824C0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70C0"/>
                </a:solidFill>
              </a:rPr>
              <a:t>Intonation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cs-CZ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Alliteration</a:t>
            </a:r>
            <a:r>
              <a:rPr lang="cs-CZ" altLang="cs-CZ" b="1" dirty="0">
                <a:solidFill>
                  <a:srgbClr val="0070C0"/>
                </a:solidFill>
              </a:rPr>
              <a:t>: </a:t>
            </a:r>
            <a:r>
              <a:rPr lang="cs-CZ" altLang="cs-CZ" b="1" i="1" dirty="0" err="1"/>
              <a:t>klipp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klar</a:t>
            </a:r>
            <a:endParaRPr lang="cs-CZ" altLang="cs-CZ" i="1" dirty="0"/>
          </a:p>
          <a:p>
            <a:pPr>
              <a:buFontTx/>
              <a:buNone/>
            </a:pPr>
            <a:endParaRPr lang="cs-CZ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Lautmalerei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/>
              <a:t>- Onomatopoie - </a:t>
            </a:r>
            <a:r>
              <a:rPr lang="cs-CZ" altLang="cs-CZ" b="1" i="1" dirty="0" err="1"/>
              <a:t>piepsen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muhen</a:t>
            </a:r>
            <a:endParaRPr lang="cs-CZ" alt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6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6BAA6-DF18-4C0F-BD58-BAD0F05B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Tropen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Stilfiguren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9F653-358E-4425-B768-A4AA47E61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geartete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dirty="0"/>
          </a:p>
          <a:p>
            <a:r>
              <a:rPr lang="cs-CZ" altLang="cs-CZ" sz="2000" b="1" dirty="0" err="1"/>
              <a:t>Tradition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antiken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Quintilian</a:t>
            </a:r>
            <a:r>
              <a:rPr lang="cs-CZ" altLang="cs-CZ" sz="2000" b="1" dirty="0"/>
              <a:t> - 1.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n.Ch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 err="1"/>
              <a:t>Ausdruckvariation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Ausdrucksverstärkung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Expressivität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Emotionalität</a:t>
            </a:r>
            <a:r>
              <a:rPr lang="cs-CZ" altLang="cs-CZ" sz="2000" b="1" dirty="0"/>
              <a:t>): </a:t>
            </a:r>
            <a:r>
              <a:rPr lang="cs-CZ" altLang="cs-CZ" sz="2000" b="1" dirty="0" err="1"/>
              <a:t>Überraschungseffekte</a:t>
            </a:r>
            <a:r>
              <a:rPr lang="cs-CZ" altLang="cs-CZ" sz="2000" b="1" dirty="0"/>
              <a:t>, Kontraste, </a:t>
            </a:r>
            <a:r>
              <a:rPr lang="cs-CZ" altLang="cs-CZ" sz="2000" b="1" dirty="0" err="1"/>
              <a:t>Veranschaulichung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Bewertung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Tropen</a:t>
            </a:r>
            <a:r>
              <a:rPr lang="de-DE" altLang="cs-CZ" sz="2000" b="1" dirty="0">
                <a:solidFill>
                  <a:srgbClr val="FF0000"/>
                </a:solidFill>
              </a:rPr>
              <a:t> (der Tropus)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lexikalisch-semantische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Konfigurationen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FF0000"/>
                </a:solidFill>
              </a:rPr>
              <a:t>Syntaktische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Stilfiguren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satzgebunden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22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D61C7-2D0B-4F0A-C1DC-2222EFEC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Janusgesicht</a:t>
            </a:r>
            <a:endParaRPr lang="cs-CZ" dirty="0"/>
          </a:p>
        </p:txBody>
      </p:sp>
      <p:pic>
        <p:nvPicPr>
          <p:cNvPr id="5" name="Zástupný obsah 4" descr="Obsah obrázku Řezba, Kamenořezba, socha, Artefakt&#10;&#10;Popis byl vytvořen automaticky">
            <a:extLst>
              <a:ext uri="{FF2B5EF4-FFF2-40B4-BE49-F238E27FC236}">
                <a16:creationId xmlns:a16="http://schemas.microsoft.com/office/drawing/2014/main" id="{240B28A0-3BEE-34E0-5E50-750EE02423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92178" y="2078037"/>
            <a:ext cx="3068320" cy="2692400"/>
          </a:xfrm>
        </p:spPr>
      </p:pic>
    </p:spTree>
    <p:extLst>
      <p:ext uri="{BB962C8B-B14F-4D97-AF65-F5344CB8AC3E}">
        <p14:creationId xmlns:p14="http://schemas.microsoft.com/office/powerpoint/2010/main" val="407620276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E97F1-54D0-4958-A18D-DEF87F3E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1. Tropen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34D1C-A954-4414-8C28-7940322F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übertragene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Bedeutung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Umschreibung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/>
              <a:t>a)	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Vergleich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kämpft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Löwe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C000"/>
                </a:solidFill>
              </a:rPr>
              <a:t>                            </a:t>
            </a:r>
            <a:r>
              <a:rPr lang="cs-CZ" altLang="cs-CZ" sz="2000" b="1" i="1" dirty="0">
                <a:solidFill>
                  <a:srgbClr val="FFC00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sieht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aus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sieben</a:t>
            </a:r>
            <a:r>
              <a:rPr lang="cs-CZ" altLang="cs-CZ" sz="2000" b="1" i="1" dirty="0">
                <a:solidFill>
                  <a:srgbClr val="FFC000"/>
                </a:solidFill>
              </a:rPr>
              <a:t> Tage </a:t>
            </a:r>
            <a:r>
              <a:rPr lang="de-DE" altLang="cs-CZ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Regenwetter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dirty="0"/>
              <a:t>b)	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Metapher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/>
              <a:t>„der </a:t>
            </a:r>
            <a:r>
              <a:rPr lang="cs-CZ" altLang="cs-CZ" sz="2000" b="1" dirty="0" err="1"/>
              <a:t>häufigste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bei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weitem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schönste</a:t>
            </a:r>
            <a:r>
              <a:rPr lang="cs-CZ" altLang="cs-CZ" sz="2000" b="1" dirty="0"/>
              <a:t> Tropus“ : </a:t>
            </a:r>
            <a:r>
              <a:rPr lang="cs-CZ" altLang="cs-CZ" sz="2000" b="1" dirty="0" err="1"/>
              <a:t>Bedeutungsübertragung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Grund der </a:t>
            </a:r>
            <a:r>
              <a:rPr lang="cs-CZ" altLang="cs-CZ" sz="2000" b="1" dirty="0" err="1"/>
              <a:t>Ähnlichkeit</a:t>
            </a:r>
            <a:r>
              <a:rPr lang="cs-CZ" altLang="cs-CZ" sz="2000" b="1" dirty="0"/>
              <a:t>/Analogie:</a:t>
            </a:r>
            <a:r>
              <a:rPr lang="de-DE" altLang="cs-CZ" sz="2000" b="1" dirty="0"/>
              <a:t> </a:t>
            </a:r>
            <a:r>
              <a:rPr lang="de-DE" altLang="cs-CZ" sz="2000" b="1" dirty="0">
                <a:solidFill>
                  <a:srgbClr val="00B050"/>
                </a:solidFill>
              </a:rPr>
              <a:t>Achilles ist ein Löwe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5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5CE6A-DEAA-4F2D-AABD-12B1F3FE5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Die Metapher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52A58-DCBA-44BB-B0EC-9D00D3A0B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b="1" dirty="0" err="1"/>
              <a:t>lexikalische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0070C0"/>
                </a:solidFill>
              </a:rPr>
              <a:t>Raumschiff</a:t>
            </a:r>
            <a:r>
              <a:rPr lang="cs-CZ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b="1" i="1" dirty="0" err="1">
                <a:solidFill>
                  <a:srgbClr val="0070C0"/>
                </a:solidFill>
              </a:rPr>
              <a:t>Tischbein</a:t>
            </a:r>
            <a:r>
              <a:rPr lang="de-DE" altLang="cs-CZ" b="1" i="1" dirty="0">
                <a:solidFill>
                  <a:srgbClr val="0070C0"/>
                </a:solidFill>
              </a:rPr>
              <a:t>, Wasserhahn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dynamisierende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i="1" dirty="0"/>
              <a:t> </a:t>
            </a:r>
            <a:r>
              <a:rPr lang="cs-CZ" altLang="cs-CZ" b="1" i="1" dirty="0">
                <a:solidFill>
                  <a:srgbClr val="0070C0"/>
                </a:solidFill>
              </a:rPr>
              <a:t>den </a:t>
            </a:r>
            <a:r>
              <a:rPr lang="cs-CZ" altLang="cs-CZ" b="1" i="1" dirty="0" err="1">
                <a:solidFill>
                  <a:srgbClr val="0070C0"/>
                </a:solidFill>
              </a:rPr>
              <a:t>Ball</a:t>
            </a:r>
            <a:r>
              <a:rPr lang="cs-CZ" altLang="cs-CZ" b="1" i="1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feuern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konkretisierende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0070C0"/>
                </a:solidFill>
              </a:rPr>
              <a:t>das</a:t>
            </a:r>
            <a:r>
              <a:rPr lang="cs-CZ" altLang="cs-CZ" b="1" i="1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Tauziehen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hinter</a:t>
            </a:r>
            <a:r>
              <a:rPr lang="cs-CZ" altLang="cs-CZ" b="1" i="1" u="sng" dirty="0">
                <a:solidFill>
                  <a:srgbClr val="0070C0"/>
                </a:solidFill>
              </a:rPr>
              <a:t> den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Kulissen</a:t>
            </a:r>
            <a:r>
              <a:rPr lang="cs-CZ" altLang="cs-CZ" b="1" i="1" u="sng" dirty="0">
                <a:solidFill>
                  <a:srgbClr val="0070C0"/>
                </a:solidFill>
              </a:rPr>
              <a:t>...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personifizierende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0070C0"/>
                </a:solidFill>
              </a:rPr>
              <a:t>Pop-König M.J.</a:t>
            </a:r>
            <a:r>
              <a:rPr lang="de-DE" altLang="cs-CZ" b="1" i="1" dirty="0">
                <a:solidFill>
                  <a:srgbClr val="0070C0"/>
                </a:solidFill>
              </a:rPr>
              <a:t>, Napoleon, Othello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sensorische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i="1" u="sng" dirty="0"/>
              <a:t> </a:t>
            </a:r>
            <a:r>
              <a:rPr lang="cs-CZ" altLang="cs-CZ" b="1" i="1" u="sng" dirty="0">
                <a:solidFill>
                  <a:srgbClr val="0070C0"/>
                </a:solidFill>
              </a:rPr>
              <a:t>in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glänzender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Form</a:t>
            </a:r>
            <a:r>
              <a:rPr lang="cs-CZ" altLang="cs-CZ" b="1" i="1" u="sng" dirty="0">
                <a:solidFill>
                  <a:srgbClr val="0070C0"/>
                </a:solidFill>
              </a:rPr>
              <a:t>,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hart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kritisieren</a:t>
            </a:r>
            <a:r>
              <a:rPr lang="cs-CZ" altLang="cs-CZ" b="1" dirty="0">
                <a:solidFill>
                  <a:srgbClr val="0070C0"/>
                </a:solidFill>
              </a:rPr>
              <a:t>...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neuere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Metaphern-Theorie</a:t>
            </a:r>
            <a:r>
              <a:rPr lang="cs-CZ" altLang="cs-CZ" b="1" dirty="0"/>
              <a:t>: </a:t>
            </a:r>
            <a:r>
              <a:rPr lang="cs-CZ" altLang="cs-CZ" b="1" dirty="0" err="1"/>
              <a:t>Lakoff</a:t>
            </a:r>
            <a:r>
              <a:rPr lang="cs-CZ" altLang="cs-CZ" b="1" dirty="0"/>
              <a:t>/Johnson: 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Metaphors</a:t>
            </a:r>
            <a:r>
              <a:rPr lang="cs-CZ" altLang="cs-CZ" b="1" dirty="0"/>
              <a:t> </a:t>
            </a:r>
            <a:r>
              <a:rPr lang="cs-CZ" altLang="cs-CZ" b="1" dirty="0" err="1"/>
              <a:t>we</a:t>
            </a:r>
            <a:r>
              <a:rPr lang="cs-CZ" altLang="cs-CZ" b="1" dirty="0"/>
              <a:t> live by: 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Quellenbereich</a:t>
            </a:r>
            <a:r>
              <a:rPr lang="cs-CZ" altLang="cs-CZ" b="1" dirty="0"/>
              <a:t> – </a:t>
            </a:r>
            <a:r>
              <a:rPr lang="cs-CZ" altLang="cs-CZ" b="1" dirty="0" err="1"/>
              <a:t>Zielbereich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0070C0"/>
                </a:solidFill>
              </a:rPr>
              <a:t>Geldquelle</a:t>
            </a:r>
            <a:r>
              <a:rPr lang="cs-CZ" altLang="cs-CZ" b="1" i="1" dirty="0"/>
              <a:t>, </a:t>
            </a:r>
            <a:endParaRPr lang="de-DE" altLang="cs-CZ" b="1" i="1" dirty="0"/>
          </a:p>
          <a:p>
            <a:pPr>
              <a:defRPr/>
            </a:pPr>
            <a:r>
              <a:rPr lang="cs-CZ" altLang="cs-CZ" b="1" i="1" dirty="0" err="1"/>
              <a:t>oben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unten</a:t>
            </a:r>
            <a:r>
              <a:rPr lang="de-DE" altLang="cs-CZ" b="1" i="1" dirty="0"/>
              <a:t>: </a:t>
            </a:r>
            <a:r>
              <a:rPr lang="de-DE" altLang="cs-CZ" b="1" i="1" dirty="0">
                <a:solidFill>
                  <a:srgbClr val="0070C0"/>
                </a:solidFill>
              </a:rPr>
              <a:t>im siebenten Himmel sein – Hölle, Grube</a:t>
            </a:r>
            <a:endParaRPr lang="de-DE" altLang="cs-CZ" b="1" i="1" dirty="0"/>
          </a:p>
          <a:p>
            <a:pPr marL="0" indent="0">
              <a:buFontTx/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 err="1"/>
              <a:t>Sonderarten</a:t>
            </a:r>
            <a:r>
              <a:rPr lang="cs-CZ" altLang="cs-CZ" b="1" dirty="0"/>
              <a:t> der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B050"/>
                </a:solidFill>
              </a:rPr>
              <a:t>Personifikation</a:t>
            </a:r>
            <a:r>
              <a:rPr lang="cs-CZ" altLang="cs-CZ" b="1" dirty="0">
                <a:solidFill>
                  <a:srgbClr val="00B050"/>
                </a:solidFill>
              </a:rPr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Synästhesie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Allegorie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de-DE" altLang="cs-CZ" b="1" dirty="0"/>
              <a:t>(</a:t>
            </a:r>
            <a:r>
              <a:rPr lang="cs-CZ" altLang="cs-CZ" b="1" dirty="0"/>
              <a:t>Symbolik</a:t>
            </a:r>
            <a:r>
              <a:rPr lang="de-DE" altLang="cs-CZ" b="1" dirty="0"/>
              <a:t>)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defRPr/>
            </a:pPr>
            <a:r>
              <a:rPr lang="cs-CZ" altLang="cs-CZ" b="1" i="1" dirty="0" err="1">
                <a:solidFill>
                  <a:srgbClr val="0070C0"/>
                </a:solidFill>
              </a:rPr>
              <a:t>Sensefrau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Tod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8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78545-404E-4300-90D1-0165E61C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Die Metonymie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24A99-15EC-4117-B3B5-62F0F7AC7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c)</a:t>
            </a: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Metonymie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Bennenung</a:t>
            </a:r>
            <a:r>
              <a:rPr lang="de-DE" altLang="cs-CZ" sz="2000" b="1" dirty="0"/>
              <a:t>s/</a:t>
            </a:r>
            <a:r>
              <a:rPr lang="de-DE" altLang="cs-CZ" sz="2000" b="1" dirty="0" err="1"/>
              <a:t>Bezeichnungs</a:t>
            </a:r>
            <a:r>
              <a:rPr lang="cs-CZ" altLang="cs-CZ" sz="2000" b="1" dirty="0" err="1"/>
              <a:t>verschiebung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Grund von </a:t>
            </a:r>
            <a:r>
              <a:rPr lang="cs-CZ" altLang="cs-CZ" sz="2000" b="1" dirty="0" err="1"/>
              <a:t>logischen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Zusammenhängen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00B05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hat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nur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00B050"/>
                </a:solidFill>
              </a:rPr>
              <a:t>drei</a:t>
            </a:r>
            <a:r>
              <a:rPr lang="cs-CZ" alt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00B050"/>
                </a:solidFill>
              </a:rPr>
              <a:t>Glas</a:t>
            </a:r>
            <a:r>
              <a:rPr lang="cs-CZ" alt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getrunken</a:t>
            </a:r>
            <a:r>
              <a:rPr lang="cs-CZ" altLang="cs-CZ" sz="2000" b="1" i="1" dirty="0">
                <a:solidFill>
                  <a:srgbClr val="00B050"/>
                </a:solidFill>
              </a:rPr>
              <a:t>.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i="1" dirty="0">
                <a:solidFill>
                  <a:srgbClr val="00B05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Wein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steht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im</a:t>
            </a:r>
            <a:r>
              <a:rPr lang="cs-CZ" altLang="cs-CZ" sz="2000" b="1" i="1" dirty="0">
                <a:solidFill>
                  <a:srgbClr val="00B050"/>
                </a:solidFill>
              </a:rPr>
              <a:t> Keller.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i="1" dirty="0" err="1">
                <a:solidFill>
                  <a:srgbClr val="00B050"/>
                </a:solidFill>
              </a:rPr>
              <a:t>Berlin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protestiert</a:t>
            </a:r>
            <a:r>
              <a:rPr lang="cs-CZ" altLang="cs-CZ" sz="2000" b="1" i="1" dirty="0">
                <a:solidFill>
                  <a:srgbClr val="00B050"/>
                </a:solidFill>
              </a:rPr>
              <a:t> in Bagdad.</a:t>
            </a:r>
            <a:endParaRPr lang="cs-CZ" altLang="cs-CZ" sz="2000" b="1" dirty="0"/>
          </a:p>
          <a:p>
            <a:r>
              <a:rPr lang="cs-CZ" altLang="cs-CZ" sz="2000" b="1" i="1" dirty="0" err="1"/>
              <a:t>Sprachökonomie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b="1" dirty="0"/>
          </a:p>
          <a:p>
            <a:r>
              <a:rPr lang="cs-CZ" altLang="cs-CZ" sz="2000" b="1" dirty="0" err="1"/>
              <a:t>Sonderart</a:t>
            </a:r>
            <a:r>
              <a:rPr lang="cs-CZ" altLang="cs-CZ" sz="2000" b="1" dirty="0"/>
              <a:t>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Synekdoche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pars</a:t>
            </a:r>
            <a:r>
              <a:rPr lang="cs-CZ" altLang="cs-CZ" sz="2000" b="1" dirty="0"/>
              <a:t> pro toto: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unter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meinem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Dach</a:t>
            </a:r>
            <a:r>
              <a:rPr lang="cs-CZ" altLang="cs-CZ" sz="2000" b="1" i="1" dirty="0">
                <a:solidFill>
                  <a:srgbClr val="00B050"/>
                </a:solidFill>
              </a:rPr>
              <a:t>, den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Kragen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riskieren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dirty="0" err="1"/>
              <a:t>totum</a:t>
            </a:r>
            <a:r>
              <a:rPr lang="cs-CZ" altLang="cs-CZ" sz="2000" b="1" dirty="0"/>
              <a:t> pro parte: </a:t>
            </a:r>
            <a:r>
              <a:rPr lang="cs-CZ" altLang="cs-CZ" sz="2000" b="1" i="1" dirty="0">
                <a:solidFill>
                  <a:srgbClr val="00B050"/>
                </a:solidFill>
              </a:rPr>
              <a:t>Die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Deutschen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erlitten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gro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ße</a:t>
            </a:r>
            <a:r>
              <a:rPr lang="de-DE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Verluste</a:t>
            </a:r>
            <a:r>
              <a:rPr lang="cs-CZ" altLang="cs-CZ" sz="2000" b="1" i="1" dirty="0">
                <a:solidFill>
                  <a:srgbClr val="00B050"/>
                </a:solidFill>
              </a:rPr>
              <a:t>...</a:t>
            </a:r>
            <a:r>
              <a:rPr lang="cs-CZ" altLang="cs-CZ" sz="2000" b="1" i="1" dirty="0"/>
              <a:t>(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Armee</a:t>
            </a:r>
            <a:r>
              <a:rPr lang="cs-CZ" altLang="cs-CZ" sz="2000" b="1" i="1" dirty="0"/>
              <a:t>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9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B0F58-0237-481D-8C4B-8F88F2F9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/>
              <a:t>Umschreibungen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22F8F9-3F44-4432-AD7D-3E9914C5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d)	</a:t>
            </a:r>
            <a:r>
              <a:rPr lang="cs-CZ" altLang="cs-CZ" sz="2000" b="1" dirty="0" err="1"/>
              <a:t>Umschreibungen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Periphrase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König der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Wüste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Spreeathen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Elbflorenz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das</a:t>
            </a:r>
            <a:r>
              <a:rPr lang="cs-CZ" altLang="cs-CZ" sz="2000" b="1" i="1" dirty="0">
                <a:solidFill>
                  <a:srgbClr val="C00000"/>
                </a:solidFill>
              </a:rPr>
              <a:t> Land,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wo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die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Zitronen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blühen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dirty="0"/>
              <a:t>(Goethe </a:t>
            </a:r>
            <a:r>
              <a:rPr lang="cs-CZ" altLang="cs-CZ" sz="2000" b="1" dirty="0" err="1"/>
              <a:t>für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Italien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r>
              <a:rPr lang="cs-CZ" altLang="cs-CZ" sz="2000" b="1" dirty="0" err="1"/>
              <a:t>Sonderarten</a:t>
            </a:r>
            <a:r>
              <a:rPr lang="cs-CZ" altLang="cs-CZ" sz="2000" b="1" dirty="0"/>
              <a:t>: </a:t>
            </a:r>
            <a:r>
              <a:rPr lang="cs-CZ" altLang="cs-CZ" sz="2000" b="1" dirty="0" err="1">
                <a:solidFill>
                  <a:srgbClr val="00B050"/>
                </a:solidFill>
              </a:rPr>
              <a:t>Euphemismus</a:t>
            </a:r>
            <a:r>
              <a:rPr lang="cs-CZ" altLang="cs-CZ" sz="2000" b="1" dirty="0">
                <a:solidFill>
                  <a:srgbClr val="00B050"/>
                </a:solidFill>
              </a:rPr>
              <a:t>, </a:t>
            </a:r>
            <a:r>
              <a:rPr lang="cs-CZ" altLang="cs-CZ" sz="2000" b="1" dirty="0" err="1">
                <a:solidFill>
                  <a:srgbClr val="00B050"/>
                </a:solidFill>
              </a:rPr>
              <a:t>Hyperbel</a:t>
            </a:r>
            <a:r>
              <a:rPr lang="cs-CZ" altLang="cs-CZ" sz="2000" b="1" dirty="0">
                <a:solidFill>
                  <a:srgbClr val="00B050"/>
                </a:solidFill>
              </a:rPr>
              <a:t>, Litotes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Wein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ist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nicht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von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schlechten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Eltern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b="1" dirty="0"/>
          </a:p>
          <a:p>
            <a:r>
              <a:rPr lang="cs-CZ" altLang="cs-CZ" sz="2000" b="1" dirty="0"/>
              <a:t>e)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Sonderfall</a:t>
            </a:r>
            <a:r>
              <a:rPr lang="cs-CZ" altLang="cs-CZ" sz="2000" b="1" dirty="0"/>
              <a:t>: </a:t>
            </a:r>
            <a:r>
              <a:rPr lang="cs-CZ" altLang="cs-CZ" sz="2000" b="1" dirty="0">
                <a:solidFill>
                  <a:srgbClr val="00B050"/>
                </a:solidFill>
              </a:rPr>
              <a:t>Ironie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Das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passt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wie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die</a:t>
            </a:r>
            <a:r>
              <a:rPr lang="cs-CZ" altLang="cs-CZ" sz="2000" b="1" i="1" dirty="0">
                <a:solidFill>
                  <a:srgbClr val="C0000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aufs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</a:rPr>
              <a:t>         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Auge</a:t>
            </a:r>
            <a:r>
              <a:rPr lang="cs-CZ" altLang="cs-CZ" sz="2000" b="1" i="1" dirty="0">
                <a:solidFill>
                  <a:srgbClr val="C00000"/>
                </a:solidFill>
              </a:rPr>
              <a:t>.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r>
              <a:rPr lang="cs-CZ" altLang="cs-CZ" sz="2000" b="1" dirty="0" err="1"/>
              <a:t>pragmatische</a:t>
            </a:r>
            <a:r>
              <a:rPr lang="cs-CZ" altLang="cs-CZ" sz="2000" b="1" dirty="0"/>
              <a:t> Kategorie: </a:t>
            </a:r>
            <a:r>
              <a:rPr lang="cs-CZ" altLang="cs-CZ" sz="2000" b="1" dirty="0" err="1"/>
              <a:t>Zweck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07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EE0F7-7087-4E57-867C-F0C61AF8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Stilfiguren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40FC9C-D4F7-4D8F-9C0B-2CCC70D2C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a)	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Wiederholung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Anapher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Epipher</a:t>
            </a:r>
            <a:r>
              <a:rPr lang="cs-CZ" altLang="cs-CZ" sz="2000" b="1" dirty="0"/>
              <a:t>, Parallelismus</a:t>
            </a:r>
            <a:endParaRPr lang="cs-CZ" altLang="cs-CZ" sz="2000" dirty="0"/>
          </a:p>
          <a:p>
            <a:r>
              <a:rPr lang="cs-CZ" altLang="cs-CZ" sz="2000" b="1" dirty="0"/>
              <a:t>Paronomasie:</a:t>
            </a:r>
            <a:r>
              <a:rPr lang="cs-CZ" altLang="cs-CZ" sz="2000" b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>
                <a:solidFill>
                  <a:srgbClr val="7030A0"/>
                </a:solidFill>
              </a:rPr>
              <a:t>Die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Auswahl</a:t>
            </a:r>
            <a:r>
              <a:rPr lang="cs-CZ" altLang="cs-CZ" sz="2000" b="1" i="1" dirty="0">
                <a:solidFill>
                  <a:srgbClr val="7030A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Besten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wurde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zur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Auswahl</a:t>
            </a:r>
            <a:r>
              <a:rPr lang="cs-CZ" altLang="cs-CZ" sz="2000" b="1" i="1" dirty="0">
                <a:solidFill>
                  <a:srgbClr val="7030A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Bestien</a:t>
            </a:r>
            <a:r>
              <a:rPr lang="cs-CZ" altLang="cs-CZ" sz="2000" b="1" i="1" dirty="0">
                <a:solidFill>
                  <a:srgbClr val="7030A0"/>
                </a:solidFill>
              </a:rPr>
              <a:t>. </a:t>
            </a:r>
            <a:r>
              <a:rPr lang="cs-CZ" altLang="cs-CZ" sz="2000" b="1" dirty="0"/>
              <a:t>(B. Brecht, </a:t>
            </a:r>
            <a:r>
              <a:rPr lang="cs-CZ" altLang="cs-CZ" sz="2000" b="1" dirty="0" err="1"/>
              <a:t>Wortspiel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/>
              <a:t>Figura </a:t>
            </a:r>
            <a:r>
              <a:rPr lang="cs-CZ" altLang="cs-CZ" sz="2000" b="1" dirty="0" err="1"/>
              <a:t>etymologica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einen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schweren</a:t>
            </a:r>
            <a:r>
              <a:rPr lang="cs-CZ" altLang="cs-CZ" sz="2000" b="1" i="1" dirty="0">
                <a:solidFill>
                  <a:srgbClr val="7030A0"/>
                </a:solidFill>
              </a:rPr>
              <a:t> Gang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gehen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b)	</a:t>
            </a:r>
            <a:r>
              <a:rPr lang="de-DE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Entgegensetzung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Antithese, der Chiasmus,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Antimetabole</a:t>
            </a: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 err="1"/>
              <a:t>Oxymoron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beredtes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Schweigen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dirty="0"/>
              <a:t>Chiasmus: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Leben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ist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Tod</a:t>
            </a:r>
            <a:r>
              <a:rPr lang="cs-CZ" altLang="cs-CZ" sz="2000" b="1" i="1" dirty="0">
                <a:solidFill>
                  <a:srgbClr val="FFC000"/>
                </a:solidFill>
              </a:rPr>
              <a:t>.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Tod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Leben</a:t>
            </a:r>
            <a:r>
              <a:rPr lang="cs-CZ" altLang="cs-CZ" sz="2000" b="1" i="1" dirty="0">
                <a:solidFill>
                  <a:srgbClr val="FFC000"/>
                </a:solidFill>
              </a:rPr>
              <a:t>. </a:t>
            </a:r>
            <a:r>
              <a:rPr lang="cs-CZ" altLang="cs-CZ" sz="2000" b="1" dirty="0"/>
              <a:t>(F. Schiller: Maria Stuart)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4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A24B6-74F9-42C1-BC62-04E79D3C4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Stilfiguren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DCBB2-6B30-487E-9E5C-D8E4784C7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c)	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Häufung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die</a:t>
            </a:r>
            <a:r>
              <a:rPr lang="cs-CZ" altLang="cs-CZ" sz="2000" b="1" dirty="0"/>
              <a:t> Klimax: </a:t>
            </a:r>
            <a:r>
              <a:rPr lang="cs-CZ" altLang="cs-CZ" sz="2000" b="1" dirty="0" err="1"/>
              <a:t>steigende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fallende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hlung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Dreierfigur</a:t>
            </a:r>
            <a:endParaRPr lang="cs-CZ" altLang="cs-CZ" sz="2000" dirty="0"/>
          </a:p>
          <a:p>
            <a:r>
              <a:rPr lang="cs-CZ" altLang="cs-CZ" sz="2000" b="1" dirty="0" err="1"/>
              <a:t>das</a:t>
            </a:r>
            <a:r>
              <a:rPr lang="cs-CZ" altLang="cs-CZ" sz="2000" b="1" dirty="0"/>
              <a:t> Zeugma: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lest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hier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Kartoffeln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und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keine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Zeitung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i="1" dirty="0">
                <a:solidFill>
                  <a:srgbClr val="FFC000"/>
                </a:solidFill>
              </a:rPr>
              <a:t>Es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gab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gebackene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Hühner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mährischen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und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erlesene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Gäste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</a:t>
            </a:r>
            <a:r>
              <a:rPr lang="cs-CZ" altLang="cs-CZ" sz="2000" b="1" dirty="0" err="1"/>
              <a:t>unterschiedliche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Systematisierung</a:t>
            </a:r>
            <a:r>
              <a:rPr lang="cs-CZ" altLang="cs-CZ" sz="2000" b="1" dirty="0"/>
              <a:t> der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!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0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6AF0D5-8DF7-4967-B4B6-AC7742175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Stilistische</a:t>
            </a:r>
            <a:br>
              <a:rPr lang="cs-CZ" b="1" dirty="0"/>
            </a:br>
            <a:r>
              <a:rPr lang="cs-CZ" b="1" dirty="0" err="1"/>
              <a:t>Textanalyse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762190-0D7F-46EB-9D98-413A7B96F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sz="2000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Textanalyse</a:t>
            </a:r>
            <a:r>
              <a:rPr lang="cs-CZ" altLang="cs-CZ" sz="2000" b="1" dirty="0">
                <a:solidFill>
                  <a:srgbClr val="FF0000"/>
                </a:solidFill>
              </a:rPr>
              <a:t>: „</a:t>
            </a:r>
            <a:r>
              <a:rPr lang="de-DE" altLang="cs-CZ" sz="2000" b="1" dirty="0">
                <a:solidFill>
                  <a:srgbClr val="FF0000"/>
                </a:solidFill>
              </a:rPr>
              <a:t>Sühne auf dem Babystrich“</a:t>
            </a:r>
            <a:endParaRPr lang="cs-CZ" altLang="cs-CZ" sz="2000" b="1" dirty="0"/>
          </a:p>
          <a:p>
            <a:r>
              <a:rPr lang="cs-CZ" altLang="cs-CZ" sz="2000" b="1" dirty="0" err="1"/>
              <a:t>Kommunikationsbereich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Massenmedien</a:t>
            </a:r>
            <a:endParaRPr lang="cs-CZ" altLang="cs-CZ" sz="2000" b="1" dirty="0"/>
          </a:p>
          <a:p>
            <a:r>
              <a:rPr lang="cs-CZ" altLang="cs-CZ" sz="2000" b="1" dirty="0"/>
              <a:t>Der Spiegel, </a:t>
            </a:r>
            <a:r>
              <a:rPr lang="cs-CZ" altLang="cs-CZ" sz="2000" b="1" dirty="0" err="1"/>
              <a:t>Printversion</a:t>
            </a:r>
            <a:endParaRPr lang="cs-CZ" altLang="cs-CZ" sz="2000" b="1" dirty="0"/>
          </a:p>
          <a:p>
            <a:r>
              <a:rPr lang="cs-CZ" altLang="cs-CZ" sz="2000" b="1" dirty="0" err="1"/>
              <a:t>Textsorte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Filmrezension</a:t>
            </a:r>
            <a:endParaRPr lang="cs-CZ" altLang="cs-CZ" sz="2000" b="1" dirty="0"/>
          </a:p>
          <a:p>
            <a:r>
              <a:rPr lang="cs-CZ" altLang="cs-CZ" sz="2000" b="1" dirty="0" err="1"/>
              <a:t>Koh</a:t>
            </a:r>
            <a:r>
              <a:rPr lang="de-DE" altLang="cs-CZ" sz="2000" b="1" dirty="0" err="1"/>
              <a:t>ärenzkette</a:t>
            </a:r>
            <a:r>
              <a:rPr lang="cs-CZ" altLang="cs-CZ" sz="2000" b="1" dirty="0"/>
              <a:t>n</a:t>
            </a:r>
            <a:r>
              <a:rPr lang="de-DE" altLang="cs-CZ" sz="2000" b="1" dirty="0"/>
              <a:t>: Thema (des Filmes): „</a:t>
            </a:r>
            <a:r>
              <a:rPr lang="de-DE" altLang="cs-CZ" sz="2000" b="1" dirty="0">
                <a:solidFill>
                  <a:srgbClr val="00B050"/>
                </a:solidFill>
              </a:rPr>
              <a:t>Kinderprostitution</a:t>
            </a:r>
            <a:r>
              <a:rPr lang="de-DE" altLang="cs-CZ" sz="2000" b="1" dirty="0"/>
              <a:t>“</a:t>
            </a:r>
          </a:p>
          <a:p>
            <a:r>
              <a:rPr lang="de-DE" altLang="cs-CZ" sz="2000" b="1" i="1" dirty="0">
                <a:solidFill>
                  <a:srgbClr val="00B0F0"/>
                </a:solidFill>
              </a:rPr>
              <a:t>Babystrich – Sex, Gewalt (und Erlösungsphantasien) – Schulmädchen-Sex – schmutzige Männerphantasien anheizen – (Stundenhotel) - Männern zu Dienste sein – (heilige Hure </a:t>
            </a:r>
            <a:r>
              <a:rPr lang="de-DE" altLang="cs-CZ" sz="2000" b="1" i="1" dirty="0" err="1">
                <a:solidFill>
                  <a:srgbClr val="00B0F0"/>
                </a:solidFill>
              </a:rPr>
              <a:t>Vasumitra</a:t>
            </a:r>
            <a:r>
              <a:rPr lang="de-DE" altLang="cs-CZ" sz="2000" b="1" i="1" dirty="0">
                <a:solidFill>
                  <a:srgbClr val="00B0F0"/>
                </a:solidFill>
              </a:rPr>
              <a:t>) – Liebeskunst – Liebeslohn – der Freier – die Kunden – </a:t>
            </a:r>
            <a:r>
              <a:rPr lang="de-DE" altLang="cs-CZ" sz="2000" b="1" i="1" dirty="0" err="1">
                <a:solidFill>
                  <a:srgbClr val="00B0F0"/>
                </a:solidFill>
              </a:rPr>
              <a:t>voyeristicher</a:t>
            </a:r>
            <a:r>
              <a:rPr lang="de-DE" altLang="cs-CZ" sz="2000" b="1" i="1" dirty="0">
                <a:solidFill>
                  <a:srgbClr val="00B0F0"/>
                </a:solidFill>
              </a:rPr>
              <a:t> Männerblick</a:t>
            </a:r>
          </a:p>
          <a:p>
            <a:r>
              <a:rPr lang="de-DE" altLang="cs-CZ" sz="2000" b="1" i="1" dirty="0">
                <a:solidFill>
                  <a:srgbClr val="FF0000"/>
                </a:solidFill>
              </a:rPr>
              <a:t>Sühne – Samaria - Erlösungsphantasien - Exerzitium der Sühne – barmherzige Nächstenliebe – Passionsspiel – (heilige Hure) – (zum Buddhismus bekehren) – Erlöserin - Pilgerfahrt</a:t>
            </a:r>
          </a:p>
          <a:p>
            <a:r>
              <a:rPr lang="de-DE" altLang="cs-CZ" sz="2000" b="1" i="1" dirty="0"/>
              <a:t>Schulmädchen – die eine… - die andere – die verzweifelte Überlebende – ihre tote Freundin – Vater des Mädchens – Vater und Tochter</a:t>
            </a:r>
          </a:p>
          <a:p>
            <a:r>
              <a:rPr lang="de-DE" altLang="cs-CZ" sz="2000" b="1" i="1" dirty="0"/>
              <a:t>Der Koreaner Kim </a:t>
            </a:r>
            <a:r>
              <a:rPr lang="de-DE" altLang="cs-CZ" sz="2000" b="1" i="1" dirty="0" err="1"/>
              <a:t>Ki-Duk</a:t>
            </a:r>
            <a:r>
              <a:rPr lang="de-DE" altLang="cs-CZ" sz="2000" b="1" i="1" dirty="0"/>
              <a:t>, 44, - der bekennende Christ und berserkerhafte Kino-</a:t>
            </a:r>
            <a:r>
              <a:rPr lang="de-DE" altLang="cs-CZ" sz="2000" b="1" i="1" dirty="0" err="1"/>
              <a:t>Querchläger</a:t>
            </a:r>
            <a:r>
              <a:rPr lang="de-DE" altLang="cs-CZ" sz="2000" b="1" i="1" dirty="0"/>
              <a:t> – einer jener Regisseure aus Ostasien - Kim</a:t>
            </a:r>
            <a:endParaRPr lang="cs-CZ" altLang="cs-CZ" sz="2000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36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2C9A1-7BF3-420D-9328-588DD6ABF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sz="3600" b="1" dirty="0">
                <a:solidFill>
                  <a:srgbClr val="FF0000"/>
                </a:solidFill>
              </a:rPr>
              <a:t> </a:t>
            </a:r>
            <a:r>
              <a:rPr lang="cs-CZ" altLang="cs-CZ" sz="3600" b="1" dirty="0" err="1">
                <a:solidFill>
                  <a:srgbClr val="FF0000"/>
                </a:solidFill>
              </a:rPr>
              <a:t>Textanalyse</a:t>
            </a:r>
            <a:r>
              <a:rPr lang="cs-CZ" altLang="cs-CZ" sz="3600" b="1" dirty="0">
                <a:solidFill>
                  <a:srgbClr val="FF0000"/>
                </a:solidFill>
              </a:rPr>
              <a:t>: „</a:t>
            </a:r>
            <a:r>
              <a:rPr lang="de-DE" altLang="cs-CZ" sz="3600" b="1" dirty="0">
                <a:solidFill>
                  <a:srgbClr val="FF0000"/>
                </a:solidFill>
              </a:rPr>
              <a:t>Sühne auf dem Babystrich“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E456C-E627-4466-8B93-1E60C9A318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altLang="cs-CZ" sz="2000" b="1" dirty="0"/>
          </a:p>
          <a:p>
            <a:r>
              <a:rPr lang="cs-CZ" altLang="cs-CZ" sz="2000" b="1" dirty="0"/>
              <a:t>1. Kontrast </a:t>
            </a:r>
            <a:r>
              <a:rPr lang="cs-CZ" altLang="cs-CZ" sz="2000" b="1" dirty="0" err="1"/>
              <a:t>gehoben</a:t>
            </a:r>
            <a:r>
              <a:rPr lang="cs-CZ" altLang="cs-CZ" sz="2000" b="1" dirty="0"/>
              <a:t> vs.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Kompositum: </a:t>
            </a:r>
            <a:r>
              <a:rPr lang="cs-CZ" altLang="cs-CZ" sz="2000" b="1" dirty="0" err="1"/>
              <a:t>okkasionell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Anglizismus</a:t>
            </a:r>
            <a:r>
              <a:rPr lang="cs-CZ" altLang="cs-CZ" sz="2000" b="1" dirty="0"/>
              <a:t> u.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originell</a:t>
            </a:r>
            <a:r>
              <a:rPr lang="de-DE" altLang="cs-CZ" sz="2000" b="1" dirty="0"/>
              <a:t>, Ellipse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r>
              <a:rPr lang="cs-CZ" altLang="cs-CZ" sz="2000" b="1" dirty="0"/>
              <a:t>2. s Zeugma, </a:t>
            </a:r>
            <a:r>
              <a:rPr lang="cs-CZ" altLang="cs-CZ" sz="2000" b="1" dirty="0" err="1"/>
              <a:t>expressiv</a:t>
            </a:r>
            <a:endParaRPr lang="cs-CZ" altLang="cs-CZ" sz="2000" b="1" dirty="0"/>
          </a:p>
          <a:p>
            <a:r>
              <a:rPr lang="cs-CZ" altLang="cs-CZ" sz="2000" b="1" dirty="0"/>
              <a:t>3. Ironie, </a:t>
            </a:r>
            <a:r>
              <a:rPr lang="de-DE" altLang="cs-CZ" sz="2000" b="1" dirty="0"/>
              <a:t>Metapher</a:t>
            </a:r>
            <a:r>
              <a:rPr lang="cs-CZ" altLang="cs-CZ" sz="2000" b="1" dirty="0"/>
              <a:t>/</a:t>
            </a:r>
            <a:r>
              <a:rPr lang="de-DE" altLang="cs-CZ" sz="2000" b="1" dirty="0"/>
              <a:t>Metonymie/</a:t>
            </a:r>
            <a:r>
              <a:rPr lang="cs-CZ" altLang="cs-CZ" sz="2000" b="1" dirty="0" err="1"/>
              <a:t>Periphrase</a:t>
            </a:r>
            <a:r>
              <a:rPr lang="cs-CZ" altLang="cs-CZ" sz="2000" b="1" dirty="0"/>
              <a:t>, Parenthese</a:t>
            </a:r>
          </a:p>
          <a:p>
            <a:r>
              <a:rPr lang="cs-CZ" altLang="cs-CZ" sz="2000" b="1" dirty="0"/>
              <a:t>4. e Metonymie (</a:t>
            </a:r>
            <a:r>
              <a:rPr lang="cs-CZ" altLang="cs-CZ" sz="2000" b="1" dirty="0" err="1"/>
              <a:t>Synekdoche</a:t>
            </a:r>
            <a:r>
              <a:rPr lang="cs-CZ" altLang="cs-CZ" sz="2000" b="1" dirty="0"/>
              <a:t>), e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Personifikation</a:t>
            </a:r>
            <a:r>
              <a:rPr lang="cs-CZ" altLang="cs-CZ" sz="2000" b="1" dirty="0"/>
              <a:t>)</a:t>
            </a:r>
          </a:p>
          <a:p>
            <a:r>
              <a:rPr lang="cs-CZ" altLang="cs-CZ" sz="2000" b="1" dirty="0"/>
              <a:t>5. r </a:t>
            </a:r>
            <a:r>
              <a:rPr lang="cs-CZ" altLang="cs-CZ" sz="2000" b="1" dirty="0" err="1"/>
              <a:t>Euphemismus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Periphrase</a:t>
            </a:r>
            <a:r>
              <a:rPr lang="de-DE" altLang="cs-CZ" sz="2000" b="1" dirty="0"/>
              <a:t>, </a:t>
            </a:r>
            <a:r>
              <a:rPr lang="de-DE" altLang="cs-CZ" sz="2000" b="1" dirty="0" err="1"/>
              <a:t>Phrasem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6.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e </a:t>
            </a:r>
            <a:r>
              <a:rPr lang="cs-CZ" altLang="cs-CZ" sz="2000" b="1" dirty="0" err="1"/>
              <a:t>Alliteration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 vs. </a:t>
            </a:r>
            <a:r>
              <a:rPr lang="de-DE" altLang="cs-CZ" sz="2000" b="1" dirty="0"/>
              <a:t>V</a:t>
            </a:r>
            <a:r>
              <a:rPr lang="cs-CZ" altLang="cs-CZ" sz="2000" b="1" dirty="0" err="1"/>
              <a:t>ulg</a:t>
            </a:r>
            <a:r>
              <a:rPr lang="de-DE" altLang="cs-CZ" sz="2000" b="1" dirty="0"/>
              <a:t>ä</a:t>
            </a:r>
            <a:r>
              <a:rPr lang="cs-CZ" altLang="cs-CZ" sz="2000" b="1" dirty="0"/>
              <a:t>r,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7. r </a:t>
            </a:r>
            <a:r>
              <a:rPr lang="cs-CZ" altLang="cs-CZ" sz="2000" b="1" dirty="0" err="1"/>
              <a:t>Nachtrag</a:t>
            </a:r>
            <a:r>
              <a:rPr lang="cs-CZ" altLang="cs-CZ" sz="2000" b="1" dirty="0"/>
              <a:t> nach dem </a:t>
            </a:r>
            <a:r>
              <a:rPr lang="cs-CZ" altLang="cs-CZ" sz="2000" b="1" dirty="0" err="1"/>
              <a:t>Doppelpunkt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bildungssprachlich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Euphemismus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8. </a:t>
            </a:r>
            <a:r>
              <a:rPr lang="cs-CZ" altLang="cs-CZ" sz="2000" b="1" dirty="0" err="1"/>
              <a:t>Passionsspiel</a:t>
            </a:r>
            <a:r>
              <a:rPr lang="cs-CZ" altLang="cs-CZ" sz="2000" b="1" dirty="0"/>
              <a:t> – Kompositum, </a:t>
            </a:r>
            <a:r>
              <a:rPr lang="cs-CZ" altLang="cs-CZ" sz="2000" b="1" dirty="0" err="1"/>
              <a:t>exklusiv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expressives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Bild</a:t>
            </a:r>
            <a:r>
              <a:rPr lang="cs-CZ" altLang="cs-CZ" sz="2000" b="1" dirty="0"/>
              <a:t>: Kontrast,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e </a:t>
            </a:r>
            <a:r>
              <a:rPr lang="cs-CZ" altLang="cs-CZ" sz="2000" b="1" dirty="0" err="1"/>
              <a:t>Synekdoche</a:t>
            </a:r>
            <a:r>
              <a:rPr lang="cs-CZ" altLang="cs-CZ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9.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Frage</a:t>
            </a:r>
            <a:r>
              <a:rPr lang="cs-CZ" altLang="cs-CZ" sz="2000" b="1" dirty="0"/>
              <a:t>, Parenthese in </a:t>
            </a:r>
            <a:r>
              <a:rPr lang="cs-CZ" altLang="cs-CZ" sz="2000" b="1" dirty="0" err="1"/>
              <a:t>Klammern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Fremdwort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exklusiv</a:t>
            </a:r>
            <a:endParaRPr lang="cs-CZ" altLang="cs-CZ" sz="2000" b="1" dirty="0"/>
          </a:p>
          <a:p>
            <a:r>
              <a:rPr lang="cs-CZ" altLang="cs-CZ" sz="2000" b="1" dirty="0"/>
              <a:t>10. s Idiom,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</a:t>
            </a:r>
          </a:p>
          <a:p>
            <a:r>
              <a:rPr lang="cs-CZ" altLang="cs-CZ" sz="2000" b="1" dirty="0"/>
              <a:t>11. e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geh</a:t>
            </a:r>
            <a:r>
              <a:rPr lang="cs-CZ" altLang="cs-CZ" sz="2000" b="1" dirty="0"/>
              <a:t>.</a:t>
            </a:r>
            <a:r>
              <a:rPr lang="de-DE" altLang="cs-CZ" sz="2000" b="1" dirty="0"/>
              <a:t>, Kollokation</a:t>
            </a:r>
            <a:endParaRPr lang="cs-CZ" altLang="cs-CZ" sz="2000" b="1" dirty="0"/>
          </a:p>
          <a:p>
            <a:r>
              <a:rPr lang="cs-CZ" altLang="cs-CZ" sz="2000" b="1" dirty="0"/>
              <a:t>12. </a:t>
            </a:r>
            <a:r>
              <a:rPr lang="cs-CZ" altLang="cs-CZ" sz="2000" b="1" dirty="0" err="1"/>
              <a:t>Paarformel</a:t>
            </a:r>
            <a:r>
              <a:rPr lang="cs-CZ" altLang="cs-CZ" sz="2000" b="1" dirty="0"/>
              <a:t>, antonym, s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e </a:t>
            </a:r>
            <a:r>
              <a:rPr lang="cs-CZ" altLang="cs-CZ" sz="2000" b="1" dirty="0" err="1"/>
              <a:t>Metapher</a:t>
            </a:r>
            <a:endParaRPr lang="cs-CZ" altLang="cs-CZ" sz="2000" b="1" dirty="0"/>
          </a:p>
          <a:p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30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AEF1EB-F0ED-459C-AC8E-BCBC3C1B3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FF0000"/>
                </a:solidFill>
              </a:rPr>
              <a:t>Stilistische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Textanalyse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  <a:br>
              <a:rPr lang="cs-CZ" altLang="cs-CZ" b="1" dirty="0">
                <a:solidFill>
                  <a:srgbClr val="FF0000"/>
                </a:solidFill>
              </a:rPr>
            </a:br>
            <a:r>
              <a:rPr lang="de-DE" altLang="cs-CZ" b="1" dirty="0">
                <a:solidFill>
                  <a:srgbClr val="FF0000"/>
                </a:solidFill>
              </a:rPr>
              <a:t>Filmrezension „Tanz zu dritt“, Der Spiegel</a:t>
            </a:r>
            <a:br>
              <a:rPr lang="de-DE" altLang="cs-CZ" b="1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9113E0-E19E-4659-96E5-25BD1520D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b="1" dirty="0"/>
          </a:p>
          <a:p>
            <a:r>
              <a:rPr lang="de-DE" altLang="cs-CZ" b="1" dirty="0"/>
              <a:t>1. Oxymoron, Metapher, gehoben</a:t>
            </a:r>
          </a:p>
          <a:p>
            <a:r>
              <a:rPr lang="de-DE" altLang="cs-CZ" b="1" dirty="0"/>
              <a:t>2. Antithese, Metapher, gehoben</a:t>
            </a:r>
          </a:p>
          <a:p>
            <a:r>
              <a:rPr lang="de-DE" altLang="cs-CZ" b="1" dirty="0"/>
              <a:t>3. Personifikation, Metapher</a:t>
            </a:r>
          </a:p>
          <a:p>
            <a:r>
              <a:rPr lang="de-DE" altLang="cs-CZ" b="1" dirty="0"/>
              <a:t>4. Fremdwort (frz.), </a:t>
            </a:r>
            <a:r>
              <a:rPr lang="de-DE" altLang="cs-CZ" b="1" dirty="0" err="1"/>
              <a:t>Phrasem</a:t>
            </a:r>
            <a:r>
              <a:rPr lang="de-DE" altLang="cs-CZ" b="1" dirty="0"/>
              <a:t>, exklusiv</a:t>
            </a:r>
          </a:p>
          <a:p>
            <a:r>
              <a:rPr lang="de-DE" altLang="cs-CZ" b="1" dirty="0"/>
              <a:t>5. Doppelpunkt, Parallelismus, Antithese</a:t>
            </a:r>
          </a:p>
          <a:p>
            <a:r>
              <a:rPr lang="de-DE" altLang="cs-CZ" b="1" dirty="0"/>
              <a:t>6. Vergleich - okkasionell</a:t>
            </a:r>
          </a:p>
          <a:p>
            <a:r>
              <a:rPr lang="de-DE" altLang="cs-CZ" b="1" dirty="0"/>
              <a:t>7. Nachtrag, Synonym (</a:t>
            </a:r>
            <a:r>
              <a:rPr lang="de-DE" altLang="cs-CZ" b="1" i="1" dirty="0"/>
              <a:t>Dreiecksbeziehung</a:t>
            </a:r>
            <a:r>
              <a:rPr lang="de-DE" altLang="cs-CZ" b="1" dirty="0"/>
              <a:t>)</a:t>
            </a:r>
            <a:endParaRPr lang="cs-CZ" altLang="cs-CZ" b="1" dirty="0"/>
          </a:p>
          <a:p>
            <a:r>
              <a:rPr lang="de-DE" altLang="cs-CZ" b="1" dirty="0"/>
              <a:t>8. Metapher, </a:t>
            </a:r>
            <a:r>
              <a:rPr lang="de-DE" altLang="cs-CZ" b="1" dirty="0" err="1"/>
              <a:t>Phrasem</a:t>
            </a:r>
            <a:r>
              <a:rPr lang="de-DE" altLang="cs-CZ" b="1" dirty="0"/>
              <a:t>, Euphemismus, veraltend</a:t>
            </a:r>
          </a:p>
          <a:p>
            <a:r>
              <a:rPr lang="de-DE" altLang="cs-CZ" b="1" dirty="0"/>
              <a:t>9. Metapher, </a:t>
            </a:r>
            <a:r>
              <a:rPr lang="de-DE" altLang="cs-CZ" b="1" dirty="0" err="1"/>
              <a:t>Phrasem</a:t>
            </a:r>
            <a:endParaRPr lang="de-DE" altLang="cs-CZ" b="1" dirty="0"/>
          </a:p>
          <a:p>
            <a:r>
              <a:rPr lang="de-DE" altLang="cs-CZ" b="1" dirty="0"/>
              <a:t>10. Nachtrag, Asyndeton, gehoben</a:t>
            </a:r>
          </a:p>
          <a:p>
            <a:r>
              <a:rPr lang="de-DE" altLang="cs-CZ" b="1" dirty="0"/>
              <a:t>11. Klimax</a:t>
            </a:r>
          </a:p>
          <a:p>
            <a:r>
              <a:rPr lang="de-DE" altLang="cs-CZ" b="1" dirty="0"/>
              <a:t>12. Phraseologismus (Klischee, Gemeinplatz), Metapher (Personifikation)</a:t>
            </a:r>
          </a:p>
          <a:p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450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B56084-B2BC-4745-958B-D6272B04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Auswertung</a:t>
            </a:r>
            <a:br>
              <a:rPr lang="cs-CZ" b="1" dirty="0"/>
            </a:br>
            <a:r>
              <a:rPr lang="cs-CZ" b="1" dirty="0"/>
              <a:t>der </a:t>
            </a:r>
            <a:r>
              <a:rPr lang="de-DE" b="1"/>
              <a:t>Prüfung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4EC7C8-5F7D-4D6A-B50A-1CB85B8D0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0693" y="868680"/>
            <a:ext cx="7315200" cy="5120640"/>
          </a:xfrm>
        </p:spPr>
        <p:txBody>
          <a:bodyPr>
            <a:normAutofit lnSpcReduction="10000"/>
          </a:bodyPr>
          <a:lstStyle/>
          <a:p>
            <a:endParaRPr lang="cs-CZ" altLang="cs-CZ" b="1" dirty="0"/>
          </a:p>
          <a:p>
            <a:r>
              <a:rPr lang="de-DE" altLang="cs-CZ" b="1" dirty="0"/>
              <a:t>Bewertungskriterien:</a:t>
            </a:r>
          </a:p>
          <a:p>
            <a:r>
              <a:rPr lang="de-DE" altLang="cs-CZ" b="1" dirty="0"/>
              <a:t>Bestimmen Sie den Kommunikationsbereich – 1 Punkt</a:t>
            </a:r>
          </a:p>
          <a:p>
            <a:r>
              <a:rPr lang="de-DE" altLang="cs-CZ" b="1" dirty="0"/>
              <a:t>Bestimmen Sie die Textsorte – 1 Punkt</a:t>
            </a:r>
          </a:p>
          <a:p>
            <a:r>
              <a:rPr lang="de-DE" altLang="cs-CZ" b="1" dirty="0"/>
              <a:t>Stellen Sie die Kohärenzkette(n) auf – 3 Punkte</a:t>
            </a:r>
          </a:p>
          <a:p>
            <a:r>
              <a:rPr lang="de-DE" altLang="cs-CZ" b="1" dirty="0"/>
              <a:t>10 unterstrichene Beispiele – jeweils 2 Punkte für die komplette Bestimmung der Stilelemente und Stilfiguren – 20 Punkte</a:t>
            </a:r>
          </a:p>
          <a:p>
            <a:r>
              <a:rPr lang="de-DE" altLang="cs-CZ" b="1" dirty="0"/>
              <a:t>Insgesamt: 25-23 Punkte – A</a:t>
            </a:r>
          </a:p>
          <a:p>
            <a:r>
              <a:rPr lang="de-DE" altLang="cs-CZ" b="1" dirty="0"/>
              <a:t>                    2</a:t>
            </a:r>
            <a:r>
              <a:rPr lang="cs-CZ" altLang="cs-CZ" b="1" dirty="0"/>
              <a:t>2</a:t>
            </a:r>
            <a:r>
              <a:rPr lang="de-DE" altLang="cs-CZ" b="1" dirty="0"/>
              <a:t>-2</a:t>
            </a:r>
            <a:r>
              <a:rPr lang="cs-CZ" altLang="cs-CZ" b="1" dirty="0"/>
              <a:t>1</a:t>
            </a:r>
            <a:r>
              <a:rPr lang="de-DE" altLang="cs-CZ" b="1" dirty="0"/>
              <a:t> Punkte – B</a:t>
            </a:r>
          </a:p>
          <a:p>
            <a:r>
              <a:rPr lang="de-DE" altLang="cs-CZ" b="1" dirty="0"/>
              <a:t>                    </a:t>
            </a:r>
            <a:r>
              <a:rPr lang="cs-CZ" altLang="cs-CZ" b="1" dirty="0"/>
              <a:t>20</a:t>
            </a:r>
            <a:r>
              <a:rPr lang="de-DE" altLang="cs-CZ" b="1" dirty="0"/>
              <a:t>-</a:t>
            </a:r>
            <a:r>
              <a:rPr lang="cs-CZ" altLang="cs-CZ" b="1" dirty="0"/>
              <a:t>19</a:t>
            </a:r>
            <a:r>
              <a:rPr lang="de-DE" altLang="cs-CZ" b="1" dirty="0"/>
              <a:t> Punkte – C</a:t>
            </a:r>
          </a:p>
          <a:p>
            <a:r>
              <a:rPr lang="de-DE" altLang="cs-CZ" b="1" dirty="0"/>
              <a:t>                    1</a:t>
            </a:r>
            <a:r>
              <a:rPr lang="cs-CZ" altLang="cs-CZ" b="1" dirty="0"/>
              <a:t>8</a:t>
            </a:r>
            <a:r>
              <a:rPr lang="de-DE" altLang="cs-CZ" b="1" dirty="0"/>
              <a:t>-17 Punkte – D</a:t>
            </a:r>
          </a:p>
          <a:p>
            <a:r>
              <a:rPr lang="de-DE" altLang="cs-CZ" b="1" dirty="0"/>
              <a:t>                    1</a:t>
            </a:r>
            <a:r>
              <a:rPr lang="cs-CZ" altLang="cs-CZ" b="1" dirty="0"/>
              <a:t>6</a:t>
            </a:r>
            <a:r>
              <a:rPr lang="de-DE" altLang="cs-CZ" b="1" dirty="0"/>
              <a:t>-15 Punkte – E </a:t>
            </a:r>
          </a:p>
          <a:p>
            <a:r>
              <a:rPr lang="de-DE" altLang="cs-CZ" b="1" dirty="0"/>
              <a:t>unter 15 Punkte – nicht bestanden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0960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FA91-939F-4CDE-834A-C1DF78A4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>
                <a:solidFill>
                  <a:srgbClr val="FF0000"/>
                </a:solidFill>
              </a:rPr>
              <a:t>Stilauffassungen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F0DDE-9259-4E25-8BC4-48614C3A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von der </a:t>
            </a:r>
            <a:r>
              <a:rPr lang="cs-CZ" altLang="cs-CZ" b="1" dirty="0" err="1"/>
              <a:t>konkreten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kommunikativen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beeinflusst</a:t>
            </a:r>
            <a:endParaRPr lang="de-DE" altLang="cs-CZ" b="1" dirty="0"/>
          </a:p>
          <a:p>
            <a:r>
              <a:rPr lang="cs-CZ" altLang="cs-CZ" b="1" dirty="0" err="1">
                <a:solidFill>
                  <a:srgbClr val="00B0F0"/>
                </a:solidFill>
              </a:rPr>
              <a:t>Übersicht</a:t>
            </a:r>
            <a:r>
              <a:rPr lang="cs-CZ" altLang="cs-CZ" b="1" dirty="0">
                <a:solidFill>
                  <a:srgbClr val="00B0F0"/>
                </a:solidFill>
              </a:rPr>
              <a:t> der </a:t>
            </a:r>
            <a:r>
              <a:rPr lang="cs-CZ" altLang="cs-CZ" b="1" dirty="0" err="1">
                <a:solidFill>
                  <a:srgbClr val="00B0F0"/>
                </a:solidFill>
              </a:rPr>
              <a:t>wichstigsten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Stilauffassungen</a:t>
            </a:r>
            <a:r>
              <a:rPr lang="cs-CZ" altLang="cs-CZ" b="1" dirty="0">
                <a:solidFill>
                  <a:srgbClr val="00B0F0"/>
                </a:solidFill>
              </a:rPr>
              <a:t>: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1.	</a:t>
            </a:r>
            <a:r>
              <a:rPr lang="cs-CZ" altLang="cs-CZ" b="1" dirty="0" err="1"/>
              <a:t>strukturalistische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Auswahl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Anordnung</a:t>
            </a:r>
            <a:r>
              <a:rPr lang="cs-CZ" altLang="cs-CZ" b="1" dirty="0"/>
              <a:t> der S</a:t>
            </a:r>
            <a:r>
              <a:rPr lang="de-DE" altLang="cs-CZ" b="1" dirty="0" err="1"/>
              <a:t>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</a:t>
            </a:r>
            <a:endParaRPr lang="cs-CZ" altLang="cs-CZ" dirty="0"/>
          </a:p>
          <a:p>
            <a:r>
              <a:rPr lang="cs-CZ" altLang="cs-CZ" b="1" dirty="0"/>
              <a:t>2.	</a:t>
            </a:r>
            <a:r>
              <a:rPr lang="cs-CZ" altLang="cs-CZ" b="1" dirty="0" err="1"/>
              <a:t>funktionalstilistische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Funktionalstile</a:t>
            </a:r>
            <a:r>
              <a:rPr lang="cs-CZ" altLang="cs-CZ" b="1" dirty="0"/>
              <a:t> (</a:t>
            </a:r>
            <a:r>
              <a:rPr lang="cs-CZ" altLang="cs-CZ" b="1" dirty="0" err="1"/>
              <a:t>Prager</a:t>
            </a:r>
            <a:r>
              <a:rPr lang="cs-CZ" altLang="cs-CZ" b="1" dirty="0"/>
              <a:t> </a:t>
            </a:r>
            <a:r>
              <a:rPr lang="cs-CZ" altLang="cs-CZ" b="1" dirty="0" err="1"/>
              <a:t>Schule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/>
              <a:t>3.	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Zshge</a:t>
            </a:r>
            <a:r>
              <a:rPr lang="cs-CZ" altLang="cs-CZ" b="1" dirty="0"/>
              <a:t>: </a:t>
            </a:r>
            <a:r>
              <a:rPr lang="de-DE" altLang="cs-CZ" b="1" dirty="0"/>
              <a:t>Stil als </a:t>
            </a:r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92D050"/>
                </a:solidFill>
              </a:rPr>
              <a:t>Auffordern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Warnen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Befehlen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Argumentieren</a:t>
            </a:r>
            <a:r>
              <a:rPr lang="cs-CZ" altLang="cs-CZ" b="1" dirty="0">
                <a:solidFill>
                  <a:srgbClr val="92D050"/>
                </a:solidFill>
              </a:rPr>
              <a:t>…</a:t>
            </a:r>
            <a:endParaRPr lang="de-DE" altLang="cs-CZ" b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 err="1"/>
              <a:t>alle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Stilauffassungen</a:t>
            </a:r>
            <a:r>
              <a:rPr lang="cs-CZ" altLang="cs-CZ" b="1" dirty="0"/>
              <a:t>: </a:t>
            </a:r>
            <a:r>
              <a:rPr lang="cs-CZ" altLang="cs-CZ" b="1" dirty="0" err="1"/>
              <a:t>komplementär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betrachten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06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149AE-F9EC-4A67-ADDA-32388F2A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II.Stilistische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Grundbegriffe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053B7-E3B1-49EE-8E73-F84081A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b="1" dirty="0"/>
              <a:t>1. </a:t>
            </a:r>
            <a:r>
              <a:rPr lang="cs-CZ" altLang="cs-CZ" sz="3200" b="1" dirty="0" err="1"/>
              <a:t>Stil</a:t>
            </a:r>
            <a:r>
              <a:rPr lang="cs-CZ" altLang="cs-CZ" sz="3200" b="1" dirty="0"/>
              <a:t> </a:t>
            </a:r>
            <a:endParaRPr lang="cs-CZ" altLang="cs-CZ" sz="3200" dirty="0"/>
          </a:p>
          <a:p>
            <a:r>
              <a:rPr lang="cs-CZ" altLang="cs-CZ" sz="3200" b="1" dirty="0"/>
              <a:t>2. Text </a:t>
            </a:r>
            <a:endParaRPr lang="cs-CZ" altLang="cs-CZ" sz="3200" dirty="0"/>
          </a:p>
          <a:p>
            <a:r>
              <a:rPr lang="cs-CZ" altLang="cs-CZ" sz="3200" b="1" dirty="0"/>
              <a:t>3. </a:t>
            </a:r>
            <a:r>
              <a:rPr lang="cs-CZ" altLang="cs-CZ" sz="3200" b="1" dirty="0" err="1"/>
              <a:t>Kommunikative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Situation</a:t>
            </a:r>
            <a:r>
              <a:rPr lang="cs-CZ" altLang="cs-CZ" sz="3200" b="1" dirty="0"/>
              <a:t> - </a:t>
            </a:r>
            <a:r>
              <a:rPr lang="cs-CZ" altLang="cs-CZ" sz="3200" b="1" dirty="0" err="1">
                <a:solidFill>
                  <a:srgbClr val="FF0000"/>
                </a:solidFill>
              </a:rPr>
              <a:t>Kommunikationsmodell</a:t>
            </a:r>
            <a:r>
              <a:rPr lang="cs-CZ" altLang="cs-CZ" sz="3200" b="1" dirty="0"/>
              <a:t>:</a:t>
            </a:r>
            <a:endParaRPr lang="cs-CZ" altLang="cs-CZ" sz="3200" dirty="0"/>
          </a:p>
          <a:p>
            <a:pPr>
              <a:buFontTx/>
              <a:buNone/>
            </a:pPr>
            <a:r>
              <a:rPr lang="de-DE" altLang="cs-CZ" sz="3200" b="1" dirty="0"/>
              <a:t>   </a:t>
            </a:r>
            <a:r>
              <a:rPr lang="cs-CZ" altLang="cs-CZ" sz="3200" b="1" dirty="0" err="1"/>
              <a:t>Sender</a:t>
            </a:r>
            <a:r>
              <a:rPr lang="cs-CZ" altLang="cs-CZ" sz="3200" b="1" dirty="0"/>
              <a:t> -  Text  -  </a:t>
            </a:r>
            <a:r>
              <a:rPr lang="cs-CZ" altLang="cs-CZ" sz="3200" b="1" dirty="0" err="1"/>
              <a:t>Empf</a:t>
            </a:r>
            <a:r>
              <a:rPr lang="de-DE" altLang="cs-CZ" sz="3200" b="1" dirty="0"/>
              <a:t>ä</a:t>
            </a:r>
            <a:r>
              <a:rPr lang="cs-CZ" altLang="cs-CZ" sz="3200" b="1" dirty="0" err="1"/>
              <a:t>nger</a:t>
            </a:r>
            <a:endParaRPr lang="cs-CZ" altLang="cs-CZ" sz="3200" dirty="0"/>
          </a:p>
          <a:p>
            <a:r>
              <a:rPr lang="cs-CZ" altLang="cs-CZ" sz="3200" b="1" dirty="0"/>
              <a:t>(</a:t>
            </a:r>
            <a:r>
              <a:rPr lang="cs-CZ" altLang="cs-CZ" sz="3200" b="1" dirty="0" err="1"/>
              <a:t>Textproduzent</a:t>
            </a:r>
            <a:r>
              <a:rPr lang="cs-CZ" altLang="cs-CZ" sz="3200" b="1" dirty="0"/>
              <a:t>) (</a:t>
            </a:r>
            <a:r>
              <a:rPr lang="cs-CZ" altLang="cs-CZ" sz="3200" b="1" dirty="0" err="1"/>
              <a:t>Textrezipient</a:t>
            </a:r>
            <a:r>
              <a:rPr lang="cs-CZ" altLang="cs-CZ" sz="3200" b="1" dirty="0"/>
              <a:t>)</a:t>
            </a:r>
            <a:endParaRPr lang="cs-CZ" altLang="cs-CZ" sz="3200" dirty="0"/>
          </a:p>
          <a:p>
            <a:r>
              <a:rPr lang="de-DE" altLang="cs-CZ" sz="3200" b="1" dirty="0"/>
              <a:t>Ü</a:t>
            </a:r>
            <a:r>
              <a:rPr lang="cs-CZ" altLang="cs-CZ" sz="3200" b="1" dirty="0" err="1"/>
              <a:t>bertragungskanal</a:t>
            </a:r>
            <a:r>
              <a:rPr lang="cs-CZ" altLang="cs-CZ" sz="3200" b="1" dirty="0"/>
              <a:t>, </a:t>
            </a:r>
            <a:r>
              <a:rPr lang="cs-CZ" altLang="cs-CZ" sz="3200" b="1" dirty="0" err="1"/>
              <a:t>Sprachkode</a:t>
            </a: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52928-FF58-400A-ACD1-69BC306C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</a:t>
            </a:r>
            <a:r>
              <a:rPr lang="cs-CZ" altLang="cs-CZ" b="1" dirty="0"/>
              <a:t> </a:t>
            </a:r>
            <a:r>
              <a:rPr lang="cs-CZ" altLang="cs-CZ" b="1" dirty="0" err="1"/>
              <a:t>Stildefinition</a:t>
            </a:r>
            <a:r>
              <a:rPr lang="cs-CZ" altLang="cs-CZ" b="1" dirty="0"/>
              <a:t>: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B7C19-3ED6-4FB8-A36A-29704CE3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Stilbegriff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schließt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Tatsache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Auswahl</a:t>
            </a:r>
            <a:r>
              <a:rPr lang="cs-CZ" altLang="cs-CZ" sz="2000" b="1" dirty="0">
                <a:solidFill>
                  <a:srgbClr val="FF0000"/>
                </a:solidFill>
              </a:rPr>
              <a:t>- </a:t>
            </a:r>
            <a:r>
              <a:rPr lang="cs-CZ" altLang="cs-CZ" sz="2000" b="1" dirty="0" err="1">
                <a:solidFill>
                  <a:srgbClr val="FF0000"/>
                </a:solidFill>
              </a:rPr>
              <a:t>und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Anordungsmöglichkeiten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spezifischer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Ausdrucksvarianten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aus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einem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Feld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äquivalenter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sprachlicher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Mittel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und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Konstruktionen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stellt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Sprachsystem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Wahl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Ausdrucksvariante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äußeren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Umgebung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durch </a:t>
            </a:r>
            <a:r>
              <a:rPr lang="cs-CZ" altLang="cs-CZ" sz="2000" b="1" dirty="0" err="1">
                <a:solidFill>
                  <a:srgbClr val="7030A0"/>
                </a:solidFill>
              </a:rPr>
              <a:t>innere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/>
              <a:t>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Kenntnisse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Fertigkeiten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Gewohnheiten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Interessen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Einstellungen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Motive des </a:t>
            </a:r>
            <a:r>
              <a:rPr lang="cs-CZ" altLang="cs-CZ" sz="2000" b="1" dirty="0" err="1">
                <a:solidFill>
                  <a:srgbClr val="92D050"/>
                </a:solidFill>
              </a:rPr>
              <a:t>Textproduzenten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–</a:t>
            </a:r>
            <a:r>
              <a:rPr lang="cs-CZ" altLang="cs-CZ" sz="2000" b="1" dirty="0" err="1">
                <a:solidFill>
                  <a:srgbClr val="92D050"/>
                </a:solidFill>
              </a:rPr>
              <a:t>rezipienten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determiniert</a:t>
            </a:r>
            <a:r>
              <a:rPr lang="cs-CZ" altLang="cs-CZ" sz="2000" b="1" dirty="0"/>
              <a:t>. (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/Michel/</a:t>
            </a:r>
            <a:r>
              <a:rPr lang="cs-CZ" altLang="cs-CZ" sz="2000" b="1" dirty="0" err="1"/>
              <a:t>Starke</a:t>
            </a:r>
            <a:r>
              <a:rPr lang="cs-CZ" altLang="cs-CZ" sz="2000" b="1" dirty="0"/>
              <a:t> 1993)</a:t>
            </a:r>
            <a:endParaRPr lang="cs-CZ" altLang="cs-CZ" sz="2000" dirty="0"/>
          </a:p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dem </a:t>
            </a:r>
            <a:r>
              <a:rPr lang="cs-CZ" altLang="cs-CZ" sz="2000" b="1" dirty="0">
                <a:solidFill>
                  <a:srgbClr val="FF0000"/>
                </a:solidFill>
              </a:rPr>
              <a:t>Text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Strukturen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kommunikativen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Situation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ihren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Gesetzmäßigkeiten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angesiedelt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81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0</TotalTime>
  <Words>5702</Words>
  <Application>Microsoft Office PowerPoint</Application>
  <PresentationFormat>Širokoúhlá obrazovka</PresentationFormat>
  <Paragraphs>710</Paragraphs>
  <Slides>69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73" baseType="lpstr">
      <vt:lpstr>Arial</vt:lpstr>
      <vt:lpstr>Corbel</vt:lpstr>
      <vt:lpstr>Wingdings 2</vt:lpstr>
      <vt:lpstr>Rámeček</vt:lpstr>
      <vt:lpstr>Stilistik</vt:lpstr>
      <vt:lpstr>Schwerpunkte: </vt:lpstr>
      <vt:lpstr>Fachliteratur:</vt:lpstr>
      <vt:lpstr>1. Wesen und Gegenstand der Stilistik</vt:lpstr>
      <vt:lpstr>Der Stil</vt:lpstr>
      <vt:lpstr>Janusgesicht</vt:lpstr>
      <vt:lpstr>Stilauffassungen</vt:lpstr>
      <vt:lpstr>II.Stilistische Grundbegriffe </vt:lpstr>
      <vt:lpstr>integrative Stildefinition: </vt:lpstr>
      <vt:lpstr>Stilschichten  (-ebenen)</vt:lpstr>
      <vt:lpstr>Synonymie</vt:lpstr>
      <vt:lpstr> Stilfärbungen: zusätzliche gefühlsmäßige (emotionale) Nuancierungen: stilistische Markierungen (WB)  Konnotationen</vt:lpstr>
      <vt:lpstr>Weitere stilistische  Differenzierungen: Stilistische Varietäten</vt:lpstr>
      <vt:lpstr>Entwicklung der Stilistik</vt:lpstr>
      <vt:lpstr>Stylos, stilus</vt:lpstr>
      <vt:lpstr>Stylos, stilus</vt:lpstr>
      <vt:lpstr>Entwicklung der Stilistik</vt:lpstr>
      <vt:lpstr>Entwicklung der Stilistik</vt:lpstr>
      <vt:lpstr>Entwicklung der Stilistik</vt:lpstr>
      <vt:lpstr>Entwicklung der Stilistik im 20. Jh.</vt:lpstr>
      <vt:lpstr>Entwicklung der Stilistik nach dem II. Weltkrieg</vt:lpstr>
      <vt:lpstr>Stilistik nach der kommunikativ-pragmatischen Wende </vt:lpstr>
      <vt:lpstr>Kommunikativ-pragmatisch orientierte Stilistik: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3. Mikro- und Makrostilistik</vt:lpstr>
      <vt:lpstr>1. Stilzüge</vt:lpstr>
      <vt:lpstr>2. Komposition</vt:lpstr>
      <vt:lpstr>3. Funktionale Stiltypen/ Stilklassen/ Kommunikationsbereiche:</vt:lpstr>
      <vt:lpstr>4.  Textsorten</vt:lpstr>
      <vt:lpstr>Exkurs: Stilistik und Textlinguistik</vt:lpstr>
      <vt:lpstr>Exkurs: Textlinguistik</vt:lpstr>
      <vt:lpstr>Exkurs: Textlinguistik</vt:lpstr>
      <vt:lpstr>Kriterien der Textualität: strukturell</vt:lpstr>
      <vt:lpstr>Kriterien der Textualität: pragmatisch</vt:lpstr>
      <vt:lpstr>Kohäsion und Kohärenz</vt:lpstr>
      <vt:lpstr>Analyse der Komposition</vt:lpstr>
      <vt:lpstr>Innere Textkomposition</vt:lpstr>
      <vt:lpstr>Mikrostilistik: Stilemente</vt:lpstr>
      <vt:lpstr>Lexikalische SE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Lexikalische Stilelemente</vt:lpstr>
      <vt:lpstr>Lexikalische Stilelemente</vt:lpstr>
      <vt:lpstr>Lexikalische Stilelemente</vt:lpstr>
      <vt:lpstr>Lexikalische Stilelemente</vt:lpstr>
      <vt:lpstr>Lexikalische Stilelemente</vt:lpstr>
      <vt:lpstr>Phraseme im Text: Könnten Sie uns bitte das Wasser reichen?</vt:lpstr>
      <vt:lpstr>Grammatische Stilelemente</vt:lpstr>
      <vt:lpstr>Abweichungen vom regulären Satzbau (syntaktische Stilfiguren)</vt:lpstr>
      <vt:lpstr>Abweichungen vom regulären Satzbau (syntaktische Stilfiguren)</vt:lpstr>
      <vt:lpstr>Abweichungen vom regulären Satzbau (syntaktische Stilfiguren)</vt:lpstr>
      <vt:lpstr>Grammatische SE unter dem morphologischen   Aspekt:</vt:lpstr>
      <vt:lpstr>Phonetische    Stilelemente</vt:lpstr>
      <vt:lpstr>Tropen und Stilfiguren</vt:lpstr>
      <vt:lpstr>1. Tropen</vt:lpstr>
      <vt:lpstr>Die Metapher</vt:lpstr>
      <vt:lpstr>Die Metonymie</vt:lpstr>
      <vt:lpstr>Umschreibungen</vt:lpstr>
      <vt:lpstr>2. Stilfiguren</vt:lpstr>
      <vt:lpstr>Stilfiguren</vt:lpstr>
      <vt:lpstr>Stilistische Textanalyse</vt:lpstr>
      <vt:lpstr>Stilistische Textanalyse: „Sühne auf dem Babystrich“</vt:lpstr>
      <vt:lpstr>Stilistische Textanalyse: Filmrezension „Tanz zu dritt“, Der Spiegel </vt:lpstr>
      <vt:lpstr>Auswertung der Prüfung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Stilistik</dc:title>
  <dc:creator>Jiřina Malá</dc:creator>
  <cp:lastModifiedBy>Jiřina Malá</cp:lastModifiedBy>
  <cp:revision>18</cp:revision>
  <dcterms:created xsi:type="dcterms:W3CDTF">2022-02-15T12:44:29Z</dcterms:created>
  <dcterms:modified xsi:type="dcterms:W3CDTF">2024-04-02T13:24:25Z</dcterms:modified>
</cp:coreProperties>
</file>