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325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323" r:id="rId16"/>
    <p:sldId id="324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7" r:id="rId34"/>
    <p:sldId id="288" r:id="rId35"/>
    <p:sldId id="289" r:id="rId36"/>
    <p:sldId id="290" r:id="rId37"/>
    <p:sldId id="291" r:id="rId38"/>
    <p:sldId id="292" r:id="rId39"/>
    <p:sldId id="285" r:id="rId40"/>
    <p:sldId id="286" r:id="rId41"/>
    <p:sldId id="294" r:id="rId42"/>
    <p:sldId id="295" r:id="rId43"/>
    <p:sldId id="296" r:id="rId44"/>
    <p:sldId id="297" r:id="rId45"/>
    <p:sldId id="298" r:id="rId46"/>
    <p:sldId id="321" r:id="rId4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4/3/2024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4/3/2024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4/3/2024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4/3/2024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4/3/2024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4/3/2024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F1027A-86A9-4863-B859-071A002D17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Stilistik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A848AB1-7797-4CCC-B1D9-8A3096B47C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Bachelorstudium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3089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9827F3-1F65-4237-A876-4182549AC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dirty="0"/>
              <a:t>Stilschichten </a:t>
            </a:r>
            <a:br>
              <a:rPr lang="de-DE" altLang="cs-CZ" dirty="0"/>
            </a:br>
            <a:r>
              <a:rPr lang="de-DE" altLang="cs-CZ" dirty="0"/>
              <a:t>(-ebenen)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0A1C33-F0F1-4393-A145-0F68525A20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b="1" dirty="0"/>
              <a:t>neutral/normalsprachlich: </a:t>
            </a:r>
            <a:r>
              <a:rPr lang="de-DE" altLang="cs-CZ" b="1" i="1" dirty="0">
                <a:solidFill>
                  <a:srgbClr val="0070C0"/>
                </a:solidFill>
              </a:rPr>
              <a:t>Haus, arm, sprechen…</a:t>
            </a:r>
          </a:p>
          <a:p>
            <a:pPr>
              <a:buFontTx/>
              <a:buNone/>
            </a:pPr>
            <a:endParaRPr lang="de-DE" altLang="cs-CZ" b="1" dirty="0"/>
          </a:p>
          <a:p>
            <a:r>
              <a:rPr lang="de-DE" altLang="cs-CZ" b="1" dirty="0"/>
              <a:t>oberhalb der neutralen Stilschicht:</a:t>
            </a:r>
          </a:p>
          <a:p>
            <a:pPr>
              <a:buFontTx/>
              <a:buChar char="-"/>
            </a:pPr>
            <a:r>
              <a:rPr lang="de-DE" altLang="cs-CZ" b="1" dirty="0"/>
              <a:t>bildungssprachlich/exklusiv: </a:t>
            </a:r>
            <a:r>
              <a:rPr lang="de-DE" altLang="cs-CZ" b="1" i="1" dirty="0">
                <a:solidFill>
                  <a:srgbClr val="0070C0"/>
                </a:solidFill>
              </a:rPr>
              <a:t>Hybris</a:t>
            </a:r>
          </a:p>
          <a:p>
            <a:pPr>
              <a:buFontTx/>
              <a:buChar char="-"/>
            </a:pPr>
            <a:r>
              <a:rPr lang="de-DE" altLang="cs-CZ" b="1" dirty="0"/>
              <a:t>dichterisch, gehoben, offiziell: </a:t>
            </a:r>
            <a:r>
              <a:rPr lang="de-DE" altLang="cs-CZ" b="1" i="1" dirty="0">
                <a:solidFill>
                  <a:srgbClr val="0070C0"/>
                </a:solidFill>
              </a:rPr>
              <a:t>Fittiche, Postwertzeichen</a:t>
            </a:r>
          </a:p>
          <a:p>
            <a:pPr>
              <a:buFontTx/>
              <a:buNone/>
            </a:pPr>
            <a:endParaRPr lang="de-DE" altLang="cs-CZ" b="1" dirty="0"/>
          </a:p>
          <a:p>
            <a:r>
              <a:rPr lang="de-DE" altLang="cs-CZ" b="1" dirty="0"/>
              <a:t>unterhalb der neutralen Stilschicht:</a:t>
            </a:r>
          </a:p>
          <a:p>
            <a:pPr>
              <a:buFontTx/>
              <a:buChar char="-"/>
            </a:pPr>
            <a:r>
              <a:rPr lang="de-DE" altLang="cs-CZ" b="1" dirty="0"/>
              <a:t>umgangssprachlich: </a:t>
            </a:r>
            <a:r>
              <a:rPr lang="de-DE" altLang="cs-CZ" b="1" i="1" dirty="0">
                <a:solidFill>
                  <a:srgbClr val="0070C0"/>
                </a:solidFill>
              </a:rPr>
              <a:t>gucken, kriegen, Kerl</a:t>
            </a:r>
          </a:p>
          <a:p>
            <a:pPr>
              <a:buFontTx/>
              <a:buChar char="-"/>
            </a:pPr>
            <a:r>
              <a:rPr lang="de-DE" altLang="cs-CZ" b="1" dirty="0"/>
              <a:t>salopp:  </a:t>
            </a:r>
            <a:r>
              <a:rPr lang="de-DE" altLang="cs-CZ" b="1" i="1" dirty="0">
                <a:solidFill>
                  <a:srgbClr val="0070C0"/>
                </a:solidFill>
              </a:rPr>
              <a:t>bekloppt, Schnauze, ein ungewaschenes Maul haben</a:t>
            </a:r>
          </a:p>
          <a:p>
            <a:pPr>
              <a:buFontTx/>
              <a:buChar char="-"/>
            </a:pPr>
            <a:r>
              <a:rPr lang="de-DE" altLang="cs-CZ" b="1" dirty="0"/>
              <a:t>derb, grob, vulgär, obszön: </a:t>
            </a:r>
            <a:r>
              <a:rPr lang="de-DE" altLang="cs-CZ" b="1" i="1" dirty="0">
                <a:solidFill>
                  <a:srgbClr val="0070C0"/>
                </a:solidFill>
              </a:rPr>
              <a:t>Fresse, Arsch, ins Gras beißen…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2119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7D29D0-EFDC-431F-9238-6A3C4087C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Synonymie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BD633A-3F0C-4446-A138-D99201F87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cs-CZ" altLang="cs-CZ" sz="2400" b="1" dirty="0" err="1"/>
              <a:t>Synonyme</a:t>
            </a:r>
            <a:r>
              <a:rPr lang="cs-CZ" altLang="cs-CZ" sz="2400" b="1" dirty="0"/>
              <a:t>:</a:t>
            </a:r>
          </a:p>
          <a:p>
            <a:pPr marL="0" indent="0">
              <a:buFontTx/>
              <a:buNone/>
            </a:pPr>
            <a:r>
              <a:rPr lang="de-DE" altLang="cs-CZ" sz="2400" b="1" dirty="0"/>
              <a:t>„s</a:t>
            </a:r>
            <a:r>
              <a:rPr lang="cs-CZ" altLang="cs-CZ" sz="2400" b="1" dirty="0" err="1"/>
              <a:t>innverwandte</a:t>
            </a:r>
            <a:r>
              <a:rPr lang="cs-CZ" altLang="cs-CZ" sz="2400" b="1" dirty="0"/>
              <a:t> </a:t>
            </a:r>
            <a:r>
              <a:rPr lang="de-DE" altLang="cs-CZ" sz="2400" b="1" dirty="0"/>
              <a:t>Wörter“ – formal unterschiedlich - (fast) gleiche oder ähnliche Bedeutung</a:t>
            </a:r>
          </a:p>
          <a:p>
            <a:pPr marL="0" indent="0">
              <a:buFontTx/>
              <a:buNone/>
            </a:pPr>
            <a:r>
              <a:rPr lang="de-DE" altLang="cs-CZ" sz="2400" b="1" dirty="0"/>
              <a:t>Einteilung der Synonyme:</a:t>
            </a:r>
          </a:p>
          <a:p>
            <a:pPr marL="0" indent="0">
              <a:buFontTx/>
              <a:buNone/>
            </a:pPr>
            <a:r>
              <a:rPr lang="de-DE" altLang="cs-CZ" sz="2400" b="1" dirty="0">
                <a:solidFill>
                  <a:srgbClr val="00B050"/>
                </a:solidFill>
              </a:rPr>
              <a:t>1. kontextunabhängige S. </a:t>
            </a:r>
            <a:r>
              <a:rPr lang="de-DE" altLang="cs-CZ" sz="2400" b="1" dirty="0"/>
              <a:t>(im WB): </a:t>
            </a:r>
          </a:p>
          <a:p>
            <a:pPr marL="0" indent="0">
              <a:buFontTx/>
              <a:buNone/>
            </a:pPr>
            <a:r>
              <a:rPr lang="de-DE" altLang="cs-CZ" sz="2400" b="1" dirty="0"/>
              <a:t>1.1. „absolute“ – </a:t>
            </a:r>
            <a:r>
              <a:rPr lang="de-DE" altLang="cs-CZ" sz="2400" b="1" i="1" dirty="0"/>
              <a:t>Appell-Aufruf, importieren-einführen</a:t>
            </a:r>
          </a:p>
          <a:p>
            <a:pPr marL="0" indent="0">
              <a:buFontTx/>
              <a:buNone/>
            </a:pPr>
            <a:r>
              <a:rPr lang="de-DE" altLang="cs-CZ" sz="2400" b="1" dirty="0"/>
              <a:t>1.2. begriffliche – </a:t>
            </a:r>
            <a:r>
              <a:rPr lang="de-DE" altLang="cs-CZ" sz="2400" b="1" i="1" dirty="0"/>
              <a:t>Einkommen-Gehalt-Lohn-Gage-Honorar </a:t>
            </a:r>
            <a:r>
              <a:rPr lang="de-DE" altLang="cs-CZ" sz="2400" b="1" dirty="0"/>
              <a:t>(Hyperonym-Hyponym-Beziehungen)</a:t>
            </a:r>
          </a:p>
          <a:p>
            <a:pPr marL="0" indent="0">
              <a:buFontTx/>
              <a:buNone/>
            </a:pPr>
            <a:r>
              <a:rPr lang="de-DE" altLang="cs-CZ" sz="2400" b="1" dirty="0">
                <a:solidFill>
                  <a:srgbClr val="00B0F0"/>
                </a:solidFill>
              </a:rPr>
              <a:t>1.3. stilistische – </a:t>
            </a:r>
            <a:r>
              <a:rPr lang="de-DE" altLang="cs-CZ" sz="2400" b="1" i="1" dirty="0">
                <a:solidFill>
                  <a:srgbClr val="00B0F0"/>
                </a:solidFill>
              </a:rPr>
              <a:t>Kopf-Haupt-Rübe-Birne</a:t>
            </a:r>
          </a:p>
          <a:p>
            <a:pPr marL="0" indent="0">
              <a:buFontTx/>
              <a:buNone/>
            </a:pPr>
            <a:r>
              <a:rPr lang="de-DE" altLang="cs-CZ" sz="2400" b="1" dirty="0">
                <a:solidFill>
                  <a:srgbClr val="00B050"/>
                </a:solidFill>
              </a:rPr>
              <a:t>2. kontextuale</a:t>
            </a:r>
            <a:r>
              <a:rPr lang="cs-CZ" altLang="cs-CZ" sz="2400" b="1" dirty="0">
                <a:solidFill>
                  <a:srgbClr val="00B050"/>
                </a:solidFill>
              </a:rPr>
              <a:t>/</a:t>
            </a:r>
            <a:r>
              <a:rPr lang="cs-CZ" altLang="cs-CZ" sz="2400" b="1" dirty="0" err="1">
                <a:solidFill>
                  <a:srgbClr val="00B050"/>
                </a:solidFill>
              </a:rPr>
              <a:t>kontextuelle</a:t>
            </a:r>
            <a:r>
              <a:rPr lang="de-DE" altLang="cs-CZ" sz="2400" b="1" dirty="0">
                <a:solidFill>
                  <a:srgbClr val="00B050"/>
                </a:solidFill>
              </a:rPr>
              <a:t> S.</a:t>
            </a:r>
            <a:endParaRPr lang="cs-CZ" altLang="cs-CZ" sz="2400" b="1" dirty="0">
              <a:solidFill>
                <a:srgbClr val="00B05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877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C36DD6-42C2-4B9B-A3B5-1E0ED639F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de-DE" dirty="0"/>
            </a:br>
            <a:r>
              <a:rPr lang="cs-CZ" altLang="cs-CZ" sz="3600" b="1" dirty="0" err="1"/>
              <a:t>Stilfärbungen</a:t>
            </a:r>
            <a:r>
              <a:rPr lang="cs-CZ" altLang="cs-CZ" sz="3600" b="1" dirty="0"/>
              <a:t>:</a:t>
            </a:r>
            <a:br>
              <a:rPr lang="cs-CZ" altLang="cs-CZ" sz="3600" dirty="0"/>
            </a:br>
            <a:r>
              <a:rPr lang="de-DE" altLang="cs-CZ" sz="3600" b="1" dirty="0">
                <a:solidFill>
                  <a:schemeClr val="tx1"/>
                </a:solidFill>
              </a:rPr>
              <a:t>z</a:t>
            </a:r>
            <a:r>
              <a:rPr lang="cs-CZ" altLang="cs-CZ" sz="3600" b="1" dirty="0" err="1">
                <a:solidFill>
                  <a:schemeClr val="tx1"/>
                </a:solidFill>
              </a:rPr>
              <a:t>usätzliche</a:t>
            </a:r>
            <a:r>
              <a:rPr lang="cs-CZ" altLang="cs-CZ" sz="3600" b="1" dirty="0">
                <a:solidFill>
                  <a:schemeClr val="tx1"/>
                </a:solidFill>
              </a:rPr>
              <a:t> </a:t>
            </a:r>
            <a:r>
              <a:rPr lang="cs-CZ" altLang="cs-CZ" sz="3600" b="1" dirty="0" err="1">
                <a:solidFill>
                  <a:schemeClr val="tx1"/>
                </a:solidFill>
              </a:rPr>
              <a:t>gefühlsmäßige</a:t>
            </a:r>
            <a:r>
              <a:rPr lang="cs-CZ" altLang="cs-CZ" sz="3600" b="1" dirty="0">
                <a:solidFill>
                  <a:schemeClr val="tx1"/>
                </a:solidFill>
              </a:rPr>
              <a:t> (</a:t>
            </a:r>
            <a:r>
              <a:rPr lang="cs-CZ" altLang="cs-CZ" sz="3600" b="1" dirty="0" err="1">
                <a:solidFill>
                  <a:schemeClr val="tx1"/>
                </a:solidFill>
              </a:rPr>
              <a:t>emotionale</a:t>
            </a:r>
            <a:r>
              <a:rPr lang="cs-CZ" altLang="cs-CZ" sz="3600" b="1" dirty="0">
                <a:solidFill>
                  <a:schemeClr val="tx1"/>
                </a:solidFill>
              </a:rPr>
              <a:t>) </a:t>
            </a:r>
            <a:r>
              <a:rPr lang="cs-CZ" altLang="cs-CZ" sz="3600" b="1" dirty="0" err="1">
                <a:solidFill>
                  <a:schemeClr val="tx1"/>
                </a:solidFill>
              </a:rPr>
              <a:t>Nuancierungen</a:t>
            </a:r>
            <a:r>
              <a:rPr lang="cs-CZ" altLang="cs-CZ" sz="3600" b="1" dirty="0">
                <a:solidFill>
                  <a:schemeClr val="tx1"/>
                </a:solidFill>
              </a:rPr>
              <a:t>:</a:t>
            </a:r>
            <a:br>
              <a:rPr lang="cs-CZ" altLang="cs-CZ" sz="3600" dirty="0">
                <a:solidFill>
                  <a:schemeClr val="tx1"/>
                </a:solidFill>
              </a:rPr>
            </a:br>
            <a:r>
              <a:rPr lang="cs-CZ" altLang="cs-CZ" sz="3600" b="1" dirty="0" err="1">
                <a:solidFill>
                  <a:schemeClr val="tx1"/>
                </a:solidFill>
              </a:rPr>
              <a:t>stilistische</a:t>
            </a:r>
            <a:r>
              <a:rPr lang="cs-CZ" altLang="cs-CZ" sz="3600" b="1" dirty="0">
                <a:solidFill>
                  <a:schemeClr val="tx1"/>
                </a:solidFill>
              </a:rPr>
              <a:t> </a:t>
            </a:r>
            <a:r>
              <a:rPr lang="cs-CZ" altLang="cs-CZ" sz="3600" b="1" dirty="0" err="1">
                <a:solidFill>
                  <a:schemeClr val="tx1"/>
                </a:solidFill>
              </a:rPr>
              <a:t>Markierungen</a:t>
            </a:r>
            <a:r>
              <a:rPr lang="cs-CZ" altLang="cs-CZ" sz="3600" b="1" dirty="0">
                <a:solidFill>
                  <a:schemeClr val="tx1"/>
                </a:solidFill>
              </a:rPr>
              <a:t> (WB) </a:t>
            </a:r>
            <a:br>
              <a:rPr lang="de-DE" altLang="cs-CZ" sz="3600" b="1" dirty="0">
                <a:solidFill>
                  <a:schemeClr val="tx1"/>
                </a:solidFill>
              </a:rPr>
            </a:br>
            <a:r>
              <a:rPr lang="de-DE" altLang="cs-CZ" sz="3600" b="1" dirty="0">
                <a:solidFill>
                  <a:srgbClr val="FF0000"/>
                </a:solidFill>
              </a:rPr>
              <a:t>Konnotationen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1DCE05-8771-4459-AF9E-3AB271E6F7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de-DE" altLang="cs-CZ" sz="2000" b="1" dirty="0"/>
          </a:p>
          <a:p>
            <a:r>
              <a:rPr lang="cs-CZ" altLang="cs-CZ" sz="2000" b="1" dirty="0"/>
              <a:t>1.	</a:t>
            </a:r>
            <a:r>
              <a:rPr lang="cs-CZ" altLang="cs-CZ" sz="2000" b="1" dirty="0" err="1"/>
              <a:t>scherzhaft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im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Adamskostüm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sein</a:t>
            </a:r>
            <a:r>
              <a:rPr lang="cs-CZ" altLang="cs-CZ" sz="2000" b="1" i="1" dirty="0">
                <a:solidFill>
                  <a:srgbClr val="0070C0"/>
                </a:solidFill>
              </a:rPr>
              <a:t>,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sich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die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Radieschen</a:t>
            </a:r>
            <a:r>
              <a:rPr lang="cs-CZ" altLang="cs-CZ" sz="2000" b="1" i="1" dirty="0">
                <a:solidFill>
                  <a:srgbClr val="0070C0"/>
                </a:solidFill>
              </a:rPr>
              <a:t> von </a:t>
            </a:r>
            <a:r>
              <a:rPr lang="de-DE" altLang="cs-CZ" sz="2000" b="1" i="1" dirty="0">
                <a:solidFill>
                  <a:srgbClr val="0070C0"/>
                </a:solidFill>
              </a:rPr>
              <a:t>  </a:t>
            </a:r>
          </a:p>
          <a:p>
            <a:pPr marL="0" indent="0">
              <a:buNone/>
            </a:pPr>
            <a:r>
              <a:rPr lang="de-DE" altLang="cs-CZ" sz="2000" b="1" i="1" dirty="0">
                <a:solidFill>
                  <a:srgbClr val="0070C0"/>
                </a:solidFill>
              </a:rPr>
              <a:t>                     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unten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angucken</a:t>
            </a:r>
            <a:endParaRPr lang="cs-CZ" altLang="cs-CZ" sz="2000" b="1" i="1" dirty="0">
              <a:solidFill>
                <a:srgbClr val="0070C0"/>
              </a:solidFill>
            </a:endParaRPr>
          </a:p>
          <a:p>
            <a:r>
              <a:rPr lang="cs-CZ" altLang="cs-CZ" sz="2000" b="1" dirty="0"/>
              <a:t>2.	</a:t>
            </a:r>
            <a:r>
              <a:rPr lang="cs-CZ" altLang="cs-CZ" sz="2000" b="1" dirty="0" err="1"/>
              <a:t>spöttisch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Amtsmiene</a:t>
            </a:r>
            <a:endParaRPr lang="cs-CZ" altLang="cs-CZ" sz="2000" b="1" i="1" dirty="0">
              <a:solidFill>
                <a:srgbClr val="0070C0"/>
              </a:solidFill>
            </a:endParaRPr>
          </a:p>
          <a:p>
            <a:r>
              <a:rPr lang="cs-CZ" altLang="cs-CZ" sz="2000" b="1" dirty="0"/>
              <a:t>3.	</a:t>
            </a:r>
            <a:r>
              <a:rPr lang="cs-CZ" altLang="cs-CZ" sz="2000" b="1" dirty="0" err="1"/>
              <a:t>vertraulich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familiär</a:t>
            </a:r>
            <a:r>
              <a:rPr lang="cs-CZ" altLang="cs-CZ" sz="2000" b="1" dirty="0"/>
              <a:t>):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Alterchen</a:t>
            </a:r>
            <a:r>
              <a:rPr lang="cs-CZ" altLang="cs-CZ" sz="2000" b="1" i="1" dirty="0">
                <a:solidFill>
                  <a:srgbClr val="0070C0"/>
                </a:solidFill>
              </a:rPr>
              <a:t>,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groß</a:t>
            </a:r>
            <a:r>
              <a:rPr lang="cs-CZ" altLang="cs-CZ" sz="2000" b="1" i="1" dirty="0">
                <a:solidFill>
                  <a:srgbClr val="0070C0"/>
                </a:solidFill>
              </a:rPr>
              <a:t>/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klein</a:t>
            </a:r>
            <a:r>
              <a:rPr lang="cs-CZ" altLang="cs-CZ" sz="2000" b="1" i="1" dirty="0">
                <a:solidFill>
                  <a:srgbClr val="0070C0"/>
                </a:solidFill>
              </a:rPr>
              <a:t>/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Pipi</a:t>
            </a:r>
            <a:r>
              <a:rPr lang="de-DE" altLang="cs-CZ" b="1" i="1" dirty="0">
                <a:solidFill>
                  <a:srgbClr val="0070C0"/>
                </a:solidFill>
              </a:rPr>
              <a:t>  </a:t>
            </a:r>
          </a:p>
          <a:p>
            <a:r>
              <a:rPr lang="de-DE" altLang="cs-CZ" sz="2000" b="1" i="1" dirty="0">
                <a:solidFill>
                  <a:srgbClr val="0070C0"/>
                </a:solidFill>
              </a:rPr>
              <a:t>                  </a:t>
            </a:r>
            <a:r>
              <a:rPr lang="cs-CZ" altLang="cs-CZ" sz="2000" b="1" i="1" dirty="0">
                <a:solidFill>
                  <a:srgbClr val="0070C0"/>
                </a:solidFill>
              </a:rPr>
              <a:t>machen...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Kindersprache</a:t>
            </a:r>
            <a:r>
              <a:rPr lang="cs-CZ" altLang="cs-CZ" sz="2000" b="1" i="1" dirty="0">
                <a:solidFill>
                  <a:srgbClr val="0070C0"/>
                </a:solidFill>
              </a:rPr>
              <a:t>, in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die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Waagerechte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gehen</a:t>
            </a:r>
            <a:r>
              <a:rPr lang="cs-CZ" altLang="cs-CZ" sz="2000" b="1" i="1" dirty="0">
                <a:solidFill>
                  <a:srgbClr val="0070C0"/>
                </a:solidFill>
              </a:rPr>
              <a:t>...</a:t>
            </a:r>
          </a:p>
          <a:p>
            <a:r>
              <a:rPr lang="cs-CZ" altLang="cs-CZ" sz="2000" b="1" dirty="0"/>
              <a:t>4.	</a:t>
            </a:r>
            <a:r>
              <a:rPr lang="cs-CZ" altLang="cs-CZ" sz="2000" b="1" dirty="0" err="1"/>
              <a:t>verhüllend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euphemistisch</a:t>
            </a:r>
            <a:r>
              <a:rPr lang="cs-CZ" altLang="cs-CZ" sz="2000" b="1" dirty="0"/>
              <a:t>):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ums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Leben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kommen</a:t>
            </a:r>
            <a:r>
              <a:rPr lang="cs-CZ" altLang="cs-CZ" sz="2000" b="1" i="1" dirty="0">
                <a:solidFill>
                  <a:srgbClr val="0070C0"/>
                </a:solidFill>
              </a:rPr>
              <a:t>,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einen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de-DE" altLang="cs-CZ" sz="2000" b="1" i="1" dirty="0">
                <a:solidFill>
                  <a:srgbClr val="0070C0"/>
                </a:solidFill>
              </a:rPr>
              <a:t>  </a:t>
            </a:r>
          </a:p>
          <a:p>
            <a:pPr marL="0" indent="0">
              <a:buNone/>
            </a:pPr>
            <a:r>
              <a:rPr lang="de-DE" altLang="cs-CZ" sz="2000" b="1" i="1" dirty="0">
                <a:solidFill>
                  <a:srgbClr val="0070C0"/>
                </a:solidFill>
              </a:rPr>
              <a:t>                     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Seitensprung</a:t>
            </a:r>
            <a:r>
              <a:rPr lang="cs-CZ" altLang="cs-CZ" sz="2000" b="1" i="1" dirty="0">
                <a:solidFill>
                  <a:srgbClr val="0070C0"/>
                </a:solidFill>
              </a:rPr>
              <a:t> machen,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das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älteste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Gewerbe</a:t>
            </a:r>
            <a:r>
              <a:rPr lang="cs-CZ" altLang="cs-CZ" sz="2000" b="1" i="1" dirty="0">
                <a:solidFill>
                  <a:srgbClr val="0070C0"/>
                </a:solidFill>
              </a:rPr>
              <a:t> der Welt,</a:t>
            </a:r>
            <a:endParaRPr lang="de-DE" altLang="cs-CZ" sz="2000" b="1" i="1" dirty="0">
              <a:solidFill>
                <a:srgbClr val="0070C0"/>
              </a:solidFill>
            </a:endParaRPr>
          </a:p>
          <a:p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dirty="0"/>
              <a:t>5.	</a:t>
            </a:r>
            <a:r>
              <a:rPr lang="cs-CZ" altLang="cs-CZ" sz="2000" b="1" dirty="0" err="1"/>
              <a:t>veraltend</a:t>
            </a:r>
            <a:r>
              <a:rPr lang="cs-CZ" altLang="cs-CZ" sz="2000" b="1" dirty="0"/>
              <a:t> u. </a:t>
            </a:r>
            <a:r>
              <a:rPr lang="cs-CZ" altLang="cs-CZ" sz="2000" b="1" dirty="0" err="1"/>
              <a:t>veraltet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Backfisch</a:t>
            </a:r>
            <a:r>
              <a:rPr lang="cs-CZ" altLang="cs-CZ" sz="2000" b="1" i="1" dirty="0">
                <a:solidFill>
                  <a:srgbClr val="0070C0"/>
                </a:solidFill>
              </a:rPr>
              <a:t>,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Muhme</a:t>
            </a:r>
            <a:r>
              <a:rPr lang="cs-CZ" altLang="cs-CZ" sz="2000" b="1" i="1" dirty="0">
                <a:solidFill>
                  <a:srgbClr val="0070C0"/>
                </a:solidFill>
              </a:rPr>
              <a:t> (-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Tante</a:t>
            </a:r>
            <a:r>
              <a:rPr lang="cs-CZ" altLang="cs-CZ" sz="2000" b="1" i="1" dirty="0">
                <a:solidFill>
                  <a:srgbClr val="0070C0"/>
                </a:solidFill>
              </a:rPr>
              <a:t>)</a:t>
            </a:r>
          </a:p>
          <a:p>
            <a:r>
              <a:rPr lang="cs-CZ" altLang="cs-CZ" sz="2000" b="1" dirty="0"/>
              <a:t>6.	</a:t>
            </a:r>
            <a:r>
              <a:rPr lang="cs-CZ" altLang="cs-CZ" sz="2000" b="1" dirty="0" err="1"/>
              <a:t>Papierdeutsch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gespreizt</a:t>
            </a:r>
            <a:r>
              <a:rPr lang="cs-CZ" altLang="cs-CZ" sz="2000" b="1" dirty="0"/>
              <a:t>)</a:t>
            </a:r>
            <a:r>
              <a:rPr lang="de-DE" altLang="cs-CZ" sz="2000" b="1" dirty="0"/>
              <a:t>, Amtssprache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aktenkundig</a:t>
            </a:r>
            <a:r>
              <a:rPr lang="cs-CZ" altLang="cs-CZ" sz="2000" b="1" i="1" dirty="0">
                <a:solidFill>
                  <a:srgbClr val="0070C0"/>
                </a:solidFill>
              </a:rPr>
              <a:t>,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laut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endParaRPr lang="de-DE" altLang="cs-CZ" sz="2000" b="1" i="1" dirty="0">
              <a:solidFill>
                <a:srgbClr val="0070C0"/>
              </a:solidFill>
            </a:endParaRPr>
          </a:p>
          <a:p>
            <a:r>
              <a:rPr lang="de-DE" altLang="cs-CZ" b="1" i="1" dirty="0">
                <a:solidFill>
                  <a:srgbClr val="0070C0"/>
                </a:solidFill>
              </a:rPr>
              <a:t>                 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Gesetz</a:t>
            </a:r>
            <a:r>
              <a:rPr lang="cs-CZ" altLang="cs-CZ" sz="2000" b="1" i="1" dirty="0">
                <a:solidFill>
                  <a:srgbClr val="0070C0"/>
                </a:solidFill>
              </a:rPr>
              <a:t>...</a:t>
            </a:r>
          </a:p>
          <a:p>
            <a:r>
              <a:rPr lang="cs-CZ" altLang="cs-CZ" sz="2000" b="1" dirty="0"/>
              <a:t>7.	</a:t>
            </a:r>
            <a:r>
              <a:rPr lang="cs-CZ" altLang="cs-CZ" sz="2000" b="1" dirty="0" err="1"/>
              <a:t>übertrieben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hyperbolisch</a:t>
            </a:r>
            <a:r>
              <a:rPr lang="cs-CZ" altLang="cs-CZ" sz="2000" b="1" dirty="0"/>
              <a:t>):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neunmalklug</a:t>
            </a:r>
            <a:r>
              <a:rPr lang="de-DE" altLang="cs-CZ" b="1" i="1" dirty="0">
                <a:solidFill>
                  <a:srgbClr val="0070C0"/>
                </a:solidFill>
              </a:rPr>
              <a:t>,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totlachen</a:t>
            </a:r>
            <a:endParaRPr lang="cs-CZ" altLang="cs-CZ" sz="2000" b="1" i="1" dirty="0">
              <a:solidFill>
                <a:srgbClr val="0070C0"/>
              </a:solidFill>
            </a:endParaRPr>
          </a:p>
          <a:p>
            <a:r>
              <a:rPr lang="cs-CZ" altLang="cs-CZ" sz="2000" b="1" dirty="0"/>
              <a:t>8.	</a:t>
            </a:r>
            <a:r>
              <a:rPr lang="cs-CZ" altLang="cs-CZ" sz="2000" b="1" dirty="0" err="1"/>
              <a:t>abwertend</a:t>
            </a:r>
            <a:r>
              <a:rPr lang="cs-CZ" altLang="cs-CZ" sz="2000" b="1" dirty="0"/>
              <a:t> (pejorativ): </a:t>
            </a:r>
            <a:r>
              <a:rPr lang="cs-CZ" altLang="cs-CZ" sz="2000" b="1" i="1" dirty="0">
                <a:solidFill>
                  <a:srgbClr val="0070C0"/>
                </a:solidFill>
              </a:rPr>
              <a:t>der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Köter</a:t>
            </a:r>
            <a:endParaRPr lang="cs-CZ" altLang="cs-CZ" sz="2000" b="1" i="1" dirty="0">
              <a:solidFill>
                <a:srgbClr val="0070C0"/>
              </a:solidFill>
            </a:endParaRPr>
          </a:p>
          <a:p>
            <a:r>
              <a:rPr lang="cs-CZ" altLang="cs-CZ" sz="2000" b="1" dirty="0"/>
              <a:t>9.  </a:t>
            </a:r>
            <a:r>
              <a:rPr lang="de-DE" altLang="cs-CZ" sz="2000" b="1" dirty="0"/>
              <a:t>           </a:t>
            </a:r>
            <a:r>
              <a:rPr lang="cs-CZ" altLang="cs-CZ" sz="2000" b="1" dirty="0" err="1"/>
              <a:t>Schimpfwort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Ochse</a:t>
            </a:r>
            <a:r>
              <a:rPr lang="cs-CZ" altLang="cs-CZ" sz="2000" b="1" i="1" dirty="0">
                <a:solidFill>
                  <a:srgbClr val="0070C0"/>
                </a:solidFill>
              </a:rPr>
              <a:t>,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Aas</a:t>
            </a:r>
            <a:r>
              <a:rPr lang="cs-CZ" altLang="cs-CZ" sz="2000" b="1" i="1" dirty="0">
                <a:solidFill>
                  <a:srgbClr val="0070C0"/>
                </a:solidFill>
              </a:rPr>
              <a:t>,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Esel</a:t>
            </a:r>
            <a:r>
              <a:rPr lang="cs-CZ" altLang="cs-CZ" sz="2000" b="1" i="1" dirty="0">
                <a:solidFill>
                  <a:srgbClr val="0070C0"/>
                </a:solidFill>
              </a:rPr>
              <a:t>...</a:t>
            </a:r>
          </a:p>
          <a:p>
            <a:r>
              <a:rPr lang="cs-CZ" altLang="cs-CZ" sz="2000" b="1" dirty="0"/>
              <a:t>10.	</a:t>
            </a:r>
            <a:r>
              <a:rPr lang="cs-CZ" altLang="cs-CZ" sz="2000" b="1" dirty="0" err="1"/>
              <a:t>ironisch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passen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wie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die</a:t>
            </a:r>
            <a:r>
              <a:rPr lang="cs-CZ" altLang="cs-CZ" sz="2000" b="1" i="1" dirty="0">
                <a:solidFill>
                  <a:srgbClr val="0070C0"/>
                </a:solidFill>
              </a:rPr>
              <a:t> Faust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aufs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Auge</a:t>
            </a:r>
            <a:r>
              <a:rPr lang="cs-CZ" altLang="cs-CZ" sz="2000" b="1" i="1" dirty="0">
                <a:solidFill>
                  <a:srgbClr val="0070C0"/>
                </a:solidFill>
              </a:rPr>
              <a:t>, da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blieb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kein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Auge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endParaRPr lang="de-DE" altLang="cs-CZ" sz="2000" b="1" i="1" dirty="0">
              <a:solidFill>
                <a:srgbClr val="0070C0"/>
              </a:solidFill>
            </a:endParaRPr>
          </a:p>
          <a:p>
            <a:r>
              <a:rPr lang="de-DE" altLang="cs-CZ" sz="2000" b="1" i="1" dirty="0">
                <a:solidFill>
                  <a:srgbClr val="0070C0"/>
                </a:solidFill>
              </a:rPr>
              <a:t>                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trocken</a:t>
            </a:r>
            <a:r>
              <a:rPr lang="cs-CZ" altLang="cs-CZ" sz="2000" b="1" i="1" dirty="0">
                <a:solidFill>
                  <a:srgbClr val="0070C0"/>
                </a:solidFill>
              </a:rPr>
              <a:t>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9040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208B7F-B6C5-4C7F-9C0C-91CF29052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sz="3600" b="1" dirty="0">
                <a:solidFill>
                  <a:srgbClr val="FF0000"/>
                </a:solidFill>
              </a:rPr>
              <a:t>Weitere stilistische </a:t>
            </a:r>
            <a:br>
              <a:rPr lang="de-DE" altLang="cs-CZ" sz="3600" b="1" dirty="0">
                <a:solidFill>
                  <a:srgbClr val="FF0000"/>
                </a:solidFill>
              </a:rPr>
            </a:br>
            <a:r>
              <a:rPr lang="de-DE" altLang="cs-CZ" sz="3600" b="1" dirty="0">
                <a:solidFill>
                  <a:srgbClr val="FF0000"/>
                </a:solidFill>
              </a:rPr>
              <a:t>Differenzierungen: Stilistische</a:t>
            </a:r>
            <a:br>
              <a:rPr lang="de-DE" altLang="cs-CZ" sz="3600" b="1" dirty="0">
                <a:solidFill>
                  <a:srgbClr val="FF0000"/>
                </a:solidFill>
              </a:rPr>
            </a:br>
            <a:r>
              <a:rPr lang="de-DE" altLang="cs-CZ" sz="3600" b="1" dirty="0">
                <a:solidFill>
                  <a:srgbClr val="FF0000"/>
                </a:solidFill>
              </a:rPr>
              <a:t>Varietäten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730AF3-0691-4F04-B563-D19809AA15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de-DE" sz="2000" b="1" dirty="0">
                <a:solidFill>
                  <a:srgbClr val="00B050"/>
                </a:solidFill>
              </a:rPr>
              <a:t>funktional</a:t>
            </a:r>
            <a:r>
              <a:rPr lang="de-DE" sz="2000" b="1" dirty="0"/>
              <a:t>: Fachsprache: z.B. Rechtssprache: </a:t>
            </a:r>
            <a:r>
              <a:rPr lang="de-DE" sz="2000" b="1" i="1" dirty="0"/>
              <a:t>einstweilige Verfügung, </a:t>
            </a:r>
            <a:r>
              <a:rPr lang="de-DE" sz="2000" b="1" dirty="0"/>
              <a:t>Wirtschaftsdeutsch: </a:t>
            </a:r>
            <a:r>
              <a:rPr lang="de-DE" sz="2000" b="1" i="1" dirty="0"/>
              <a:t>das Konto löschen</a:t>
            </a:r>
          </a:p>
          <a:p>
            <a:pPr>
              <a:defRPr/>
            </a:pPr>
            <a:r>
              <a:rPr lang="de-DE" sz="2000" b="1" dirty="0">
                <a:solidFill>
                  <a:srgbClr val="00B050"/>
                </a:solidFill>
              </a:rPr>
              <a:t>sozial</a:t>
            </a:r>
            <a:r>
              <a:rPr lang="de-DE" sz="2000" b="1" dirty="0"/>
              <a:t>: z.B. Jugendsprache: </a:t>
            </a:r>
            <a:r>
              <a:rPr lang="de-DE" sz="2000" b="1" i="1" dirty="0"/>
              <a:t>cool</a:t>
            </a:r>
            <a:r>
              <a:rPr lang="de-DE" sz="2000" b="1" dirty="0"/>
              <a:t> Gaunersprache (s Argot), Berufsjargon</a:t>
            </a:r>
          </a:p>
          <a:p>
            <a:pPr>
              <a:defRPr/>
            </a:pPr>
            <a:r>
              <a:rPr lang="de-DE" sz="2000" b="1" dirty="0">
                <a:solidFill>
                  <a:srgbClr val="00B050"/>
                </a:solidFill>
              </a:rPr>
              <a:t>territorial/regional</a:t>
            </a:r>
            <a:r>
              <a:rPr lang="de-DE" sz="2000" b="1" dirty="0"/>
              <a:t>: nationale Varianten: </a:t>
            </a:r>
            <a:r>
              <a:rPr lang="de-DE" sz="2000" b="1" dirty="0" err="1"/>
              <a:t>nd</a:t>
            </a:r>
            <a:r>
              <a:rPr lang="de-DE" sz="2000" b="1" dirty="0"/>
              <a:t>.-</a:t>
            </a:r>
            <a:r>
              <a:rPr lang="de-DE" sz="2000" b="1" dirty="0" err="1"/>
              <a:t>sd</a:t>
            </a:r>
            <a:r>
              <a:rPr lang="de-DE" sz="2000" b="1" dirty="0"/>
              <a:t>., Austriazismen, Helvetismen, Dialekte</a:t>
            </a:r>
          </a:p>
          <a:p>
            <a:pPr>
              <a:defRPr/>
            </a:pPr>
            <a:r>
              <a:rPr lang="de-DE" sz="2000" b="1" dirty="0">
                <a:solidFill>
                  <a:srgbClr val="00B050"/>
                </a:solidFill>
              </a:rPr>
              <a:t>zeitlich</a:t>
            </a:r>
            <a:r>
              <a:rPr lang="de-DE" sz="2000" b="1" dirty="0"/>
              <a:t> (sprachhistorisch): Archaismen</a:t>
            </a:r>
            <a:r>
              <a:rPr lang="cs-CZ" sz="2000" b="1" dirty="0"/>
              <a:t>,</a:t>
            </a:r>
          </a:p>
          <a:p>
            <a:pPr marL="0" indent="0">
              <a:buFontTx/>
              <a:buNone/>
              <a:defRPr/>
            </a:pPr>
            <a:r>
              <a:rPr lang="cs-CZ" sz="2000" b="1" dirty="0"/>
              <a:t>                                                  </a:t>
            </a:r>
            <a:r>
              <a:rPr lang="de-DE" sz="2000" b="1" dirty="0"/>
              <a:t>         </a:t>
            </a:r>
            <a:r>
              <a:rPr lang="cs-CZ" sz="2000" b="1" dirty="0" err="1"/>
              <a:t>Neologismen</a:t>
            </a:r>
            <a:endParaRPr lang="de-DE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8149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1507C0-8078-446F-9E50-255319553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Entwicklung der Stilistik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8786B1-1790-4CF1-80C5-523CD13BA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6259" y="864108"/>
            <a:ext cx="7315200" cy="5120640"/>
          </a:xfrm>
        </p:spPr>
        <p:txBody>
          <a:bodyPr>
            <a:normAutofit fontScale="92500" lnSpcReduction="20000"/>
          </a:bodyPr>
          <a:lstStyle/>
          <a:p>
            <a:r>
              <a:rPr lang="cs-CZ" altLang="cs-CZ" b="1" dirty="0" err="1"/>
              <a:t>junge</a:t>
            </a:r>
            <a:r>
              <a:rPr lang="cs-CZ" altLang="cs-CZ" b="1" dirty="0"/>
              <a:t> oder alte </a:t>
            </a:r>
            <a:r>
              <a:rPr lang="cs-CZ" altLang="cs-CZ" b="1" dirty="0" err="1"/>
              <a:t>linguistische</a:t>
            </a:r>
            <a:r>
              <a:rPr lang="cs-CZ" altLang="cs-CZ" b="1" dirty="0"/>
              <a:t> </a:t>
            </a:r>
            <a:r>
              <a:rPr lang="cs-CZ" altLang="cs-CZ" b="1" dirty="0" err="1"/>
              <a:t>Disziplin</a:t>
            </a:r>
            <a:r>
              <a:rPr lang="cs-CZ" altLang="cs-CZ" b="1" dirty="0"/>
              <a:t>? </a:t>
            </a:r>
            <a:endParaRPr lang="cs-CZ" altLang="cs-CZ" dirty="0"/>
          </a:p>
          <a:p>
            <a:r>
              <a:rPr lang="cs-CZ" altLang="cs-CZ" b="1" dirty="0"/>
              <a:t>Etymologie des </a:t>
            </a:r>
            <a:r>
              <a:rPr lang="cs-CZ" altLang="cs-CZ" b="1" dirty="0" err="1"/>
              <a:t>Wortes</a:t>
            </a:r>
            <a:r>
              <a:rPr lang="cs-CZ" altLang="cs-CZ" b="1" dirty="0"/>
              <a:t> – </a:t>
            </a:r>
            <a:r>
              <a:rPr lang="cs-CZ" altLang="cs-CZ" b="1" dirty="0" err="1"/>
              <a:t>stylos</a:t>
            </a:r>
            <a:r>
              <a:rPr lang="cs-CZ" altLang="cs-CZ" b="1" dirty="0"/>
              <a:t> (</a:t>
            </a:r>
            <a:r>
              <a:rPr lang="cs-CZ" altLang="cs-CZ" b="1" dirty="0" err="1"/>
              <a:t>altgr</a:t>
            </a:r>
            <a:r>
              <a:rPr lang="cs-CZ" altLang="cs-CZ" b="1" dirty="0"/>
              <a:t>.), </a:t>
            </a:r>
            <a:r>
              <a:rPr lang="cs-CZ" altLang="cs-CZ" b="1" dirty="0" err="1"/>
              <a:t>stilus</a:t>
            </a:r>
            <a:r>
              <a:rPr lang="cs-CZ" altLang="cs-CZ" b="1" dirty="0"/>
              <a:t> (lat.)</a:t>
            </a:r>
            <a:r>
              <a:rPr lang="de-DE" altLang="cs-CZ" dirty="0"/>
              <a:t>: </a:t>
            </a:r>
            <a:r>
              <a:rPr lang="de-DE" altLang="cs-CZ" b="1" dirty="0"/>
              <a:t>Säule</a:t>
            </a:r>
            <a:endParaRPr lang="cs-CZ" altLang="cs-CZ" dirty="0"/>
          </a:p>
          <a:p>
            <a:pPr>
              <a:buFontTx/>
              <a:buNone/>
            </a:pPr>
            <a:r>
              <a:rPr lang="cs-CZ" altLang="cs-CZ" b="1" dirty="0"/>
              <a:t>         </a:t>
            </a:r>
            <a:r>
              <a:rPr lang="cs-CZ" altLang="cs-CZ" b="1" dirty="0" err="1"/>
              <a:t>metaphorische</a:t>
            </a:r>
            <a:r>
              <a:rPr lang="cs-CZ" altLang="cs-CZ" b="1" dirty="0"/>
              <a:t> </a:t>
            </a:r>
            <a:r>
              <a:rPr lang="cs-CZ" altLang="cs-CZ" b="1" dirty="0" err="1"/>
              <a:t>Übertragung</a:t>
            </a:r>
            <a:r>
              <a:rPr lang="cs-CZ" altLang="cs-CZ" b="1" dirty="0"/>
              <a:t>: </a:t>
            </a:r>
            <a:r>
              <a:rPr lang="cs-CZ" altLang="cs-CZ" b="1" dirty="0" err="1"/>
              <a:t>hölzerne</a:t>
            </a:r>
            <a:r>
              <a:rPr lang="de-DE" altLang="cs-CZ" b="1" dirty="0"/>
              <a:t>r </a:t>
            </a:r>
            <a:r>
              <a:rPr lang="cs-CZ" altLang="cs-CZ" b="1" dirty="0"/>
              <a:t>oder </a:t>
            </a:r>
            <a:r>
              <a:rPr lang="cs-CZ" altLang="cs-CZ" b="1" dirty="0" err="1"/>
              <a:t>metallener</a:t>
            </a:r>
            <a:r>
              <a:rPr lang="cs-CZ" altLang="cs-CZ" b="1" dirty="0"/>
              <a:t> </a:t>
            </a:r>
            <a:r>
              <a:rPr lang="de-DE" altLang="cs-CZ" b="1" dirty="0"/>
              <a:t> </a:t>
            </a:r>
          </a:p>
          <a:p>
            <a:pPr>
              <a:buFontTx/>
              <a:buNone/>
            </a:pPr>
            <a:r>
              <a:rPr lang="de-DE" altLang="cs-CZ" b="1" dirty="0"/>
              <a:t>         S</a:t>
            </a:r>
            <a:r>
              <a:rPr lang="cs-CZ" altLang="cs-CZ" b="1" dirty="0" err="1"/>
              <a:t>chreibgriffel</a:t>
            </a:r>
            <a:endParaRPr lang="cs-CZ" altLang="cs-CZ" dirty="0"/>
          </a:p>
          <a:p>
            <a:pPr>
              <a:buFontTx/>
              <a:buNone/>
            </a:pPr>
            <a:r>
              <a:rPr lang="cs-CZ" altLang="cs-CZ" b="1" dirty="0"/>
              <a:t>         </a:t>
            </a:r>
            <a:r>
              <a:rPr lang="cs-CZ" altLang="cs-CZ" b="1" dirty="0" err="1"/>
              <a:t>metonymisch</a:t>
            </a:r>
            <a:r>
              <a:rPr lang="cs-CZ" altLang="cs-CZ" b="1" dirty="0"/>
              <a:t>: Art </a:t>
            </a:r>
            <a:r>
              <a:rPr lang="cs-CZ" altLang="cs-CZ" b="1" dirty="0" err="1"/>
              <a:t>und</a:t>
            </a:r>
            <a:r>
              <a:rPr lang="cs-CZ" altLang="cs-CZ" b="1" dirty="0"/>
              <a:t> Weise des </a:t>
            </a:r>
            <a:r>
              <a:rPr lang="cs-CZ" altLang="cs-CZ" b="1" dirty="0" err="1"/>
              <a:t>Schreibens</a:t>
            </a:r>
            <a:r>
              <a:rPr lang="cs-CZ" altLang="cs-CZ" dirty="0"/>
              <a:t> </a:t>
            </a:r>
          </a:p>
          <a:p>
            <a:r>
              <a:rPr lang="de-DE" altLang="cs-CZ" b="1" dirty="0">
                <a:solidFill>
                  <a:srgbClr val="FF0000"/>
                </a:solidFill>
              </a:rPr>
              <a:t>1. </a:t>
            </a:r>
            <a:r>
              <a:rPr lang="cs-CZ" altLang="cs-CZ" b="1" dirty="0" err="1">
                <a:solidFill>
                  <a:srgbClr val="FF0000"/>
                </a:solidFill>
              </a:rPr>
              <a:t>griechische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und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römische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Antike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Rhetorik</a:t>
            </a:r>
            <a:r>
              <a:rPr lang="cs-CZ" altLang="cs-CZ" b="1" dirty="0"/>
              <a:t> – Kunst der </a:t>
            </a:r>
            <a:r>
              <a:rPr lang="cs-CZ" altLang="cs-CZ" b="1" dirty="0" err="1"/>
              <a:t>Rede</a:t>
            </a:r>
            <a:r>
              <a:rPr lang="cs-CZ" altLang="cs-CZ" b="1" dirty="0"/>
              <a:t>:</a:t>
            </a:r>
            <a:endParaRPr lang="cs-CZ" altLang="cs-CZ" dirty="0"/>
          </a:p>
          <a:p>
            <a:pPr>
              <a:buFontTx/>
              <a:buNone/>
            </a:pPr>
            <a:r>
              <a:rPr lang="cs-CZ" altLang="cs-CZ" b="1" dirty="0"/>
              <a:t>                                                              </a:t>
            </a:r>
            <a:r>
              <a:rPr lang="cs-CZ" altLang="cs-CZ" b="1" dirty="0" err="1"/>
              <a:t>inventio</a:t>
            </a:r>
            <a:r>
              <a:rPr lang="cs-CZ" altLang="cs-CZ" b="1" dirty="0"/>
              <a:t>                                                                    </a:t>
            </a:r>
            <a:endParaRPr lang="cs-CZ" altLang="cs-CZ" dirty="0"/>
          </a:p>
          <a:p>
            <a:pPr>
              <a:buFontTx/>
              <a:buNone/>
            </a:pPr>
            <a:r>
              <a:rPr lang="cs-CZ" altLang="cs-CZ" b="1" dirty="0"/>
              <a:t>                                                              </a:t>
            </a:r>
            <a:r>
              <a:rPr lang="cs-CZ" altLang="cs-CZ" b="1" dirty="0" err="1"/>
              <a:t>dispositio</a:t>
            </a:r>
            <a:endParaRPr lang="cs-CZ" altLang="cs-CZ" dirty="0"/>
          </a:p>
          <a:p>
            <a:pPr>
              <a:buFontTx/>
              <a:buNone/>
            </a:pPr>
            <a:r>
              <a:rPr lang="cs-CZ" altLang="cs-CZ" dirty="0"/>
              <a:t>                                                              </a:t>
            </a:r>
            <a:r>
              <a:rPr lang="de-DE" altLang="cs-CZ" dirty="0"/>
              <a:t>  </a:t>
            </a:r>
            <a:r>
              <a:rPr lang="cs-CZ" altLang="cs-CZ" b="1" dirty="0" err="1"/>
              <a:t>elocutio</a:t>
            </a:r>
            <a:r>
              <a:rPr lang="cs-CZ" altLang="cs-CZ" b="1" dirty="0"/>
              <a:t> – (</a:t>
            </a:r>
            <a:r>
              <a:rPr lang="cs-CZ" altLang="cs-CZ" b="1" dirty="0" err="1"/>
              <a:t>ornatus</a:t>
            </a:r>
            <a:r>
              <a:rPr lang="cs-CZ" altLang="cs-CZ" b="1" dirty="0"/>
              <a:t>) - </a:t>
            </a:r>
            <a:r>
              <a:rPr lang="cs-CZ" altLang="cs-CZ" b="1" dirty="0" err="1"/>
              <a:t>Formulierung</a:t>
            </a:r>
            <a:r>
              <a:rPr lang="cs-CZ" altLang="cs-CZ" b="1" dirty="0"/>
              <a:t>, </a:t>
            </a:r>
            <a:r>
              <a:rPr lang="de-DE" altLang="cs-CZ" b="1" dirty="0"/>
              <a:t>                                               </a:t>
            </a:r>
          </a:p>
          <a:p>
            <a:pPr>
              <a:buFontTx/>
              <a:buNone/>
            </a:pPr>
            <a:r>
              <a:rPr lang="de-DE" altLang="cs-CZ" b="1" dirty="0"/>
              <a:t>                    </a:t>
            </a:r>
            <a:r>
              <a:rPr lang="cs-CZ" altLang="cs-CZ" b="1" dirty="0" err="1"/>
              <a:t>Redeschmuck</a:t>
            </a:r>
            <a:r>
              <a:rPr lang="de-DE" altLang="cs-CZ" dirty="0"/>
              <a:t>:</a:t>
            </a:r>
            <a:r>
              <a:rPr lang="cs-CZ" altLang="cs-CZ" b="1" dirty="0"/>
              <a:t>Tropen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Stilfiguren</a:t>
            </a:r>
            <a:r>
              <a:rPr lang="cs-CZ" altLang="cs-CZ" b="1" dirty="0"/>
              <a:t> - </a:t>
            </a:r>
            <a:r>
              <a:rPr lang="cs-CZ" altLang="cs-CZ" b="1" dirty="0" err="1"/>
              <a:t>rhetorische</a:t>
            </a:r>
            <a:r>
              <a:rPr lang="cs-CZ" altLang="cs-CZ" b="1" dirty="0"/>
              <a:t> </a:t>
            </a:r>
            <a:r>
              <a:rPr lang="cs-CZ" altLang="cs-CZ" b="1" dirty="0" err="1"/>
              <a:t>Mittel</a:t>
            </a:r>
            <a:endParaRPr lang="cs-CZ" altLang="cs-CZ" dirty="0"/>
          </a:p>
          <a:p>
            <a:pPr>
              <a:buFontTx/>
              <a:buNone/>
            </a:pPr>
            <a:r>
              <a:rPr lang="de-DE" altLang="cs-CZ" dirty="0"/>
              <a:t>    </a:t>
            </a:r>
            <a:r>
              <a:rPr lang="cs-CZ" altLang="cs-CZ" dirty="0"/>
              <a:t>                                                       </a:t>
            </a:r>
            <a:r>
              <a:rPr lang="de-DE" altLang="cs-CZ" dirty="0"/>
              <a:t>    </a:t>
            </a:r>
            <a:r>
              <a:rPr lang="cs-CZ" altLang="cs-CZ" dirty="0"/>
              <a:t> </a:t>
            </a:r>
            <a:r>
              <a:rPr lang="cs-CZ" altLang="cs-CZ" b="1" dirty="0" err="1"/>
              <a:t>memoria</a:t>
            </a:r>
            <a:endParaRPr lang="cs-CZ" altLang="cs-CZ" dirty="0"/>
          </a:p>
          <a:p>
            <a:pPr>
              <a:buFontTx/>
              <a:buNone/>
            </a:pPr>
            <a:r>
              <a:rPr lang="cs-CZ" altLang="cs-CZ" dirty="0"/>
              <a:t>      </a:t>
            </a:r>
            <a:r>
              <a:rPr lang="de-DE" altLang="cs-CZ" dirty="0"/>
              <a:t>     </a:t>
            </a:r>
            <a:r>
              <a:rPr lang="cs-CZ" altLang="cs-CZ" dirty="0"/>
              <a:t>                                                   </a:t>
            </a:r>
            <a:r>
              <a:rPr lang="de-DE" altLang="cs-CZ" dirty="0"/>
              <a:t>  </a:t>
            </a:r>
            <a:r>
              <a:rPr lang="cs-CZ" altLang="cs-CZ" b="1" dirty="0" err="1"/>
              <a:t>acti</a:t>
            </a:r>
            <a:r>
              <a:rPr lang="de-DE" altLang="cs-CZ" b="1" dirty="0"/>
              <a:t>o</a:t>
            </a:r>
          </a:p>
          <a:p>
            <a:r>
              <a:rPr lang="cs-CZ" altLang="cs-CZ" b="1" dirty="0"/>
              <a:t>                           </a:t>
            </a:r>
            <a:r>
              <a:rPr lang="cs-CZ" altLang="cs-CZ" b="1" dirty="0" err="1"/>
              <a:t>stilus</a:t>
            </a:r>
            <a:r>
              <a:rPr lang="cs-CZ" altLang="cs-CZ" b="1" dirty="0"/>
              <a:t> </a:t>
            </a:r>
            <a:r>
              <a:rPr lang="cs-CZ" altLang="cs-CZ" b="1" dirty="0" err="1"/>
              <a:t>Homeri</a:t>
            </a:r>
            <a:r>
              <a:rPr lang="cs-CZ" altLang="cs-CZ" b="1" dirty="0"/>
              <a:t>, </a:t>
            </a:r>
            <a:r>
              <a:rPr lang="cs-CZ" altLang="cs-CZ" b="1" dirty="0" err="1"/>
              <a:t>stilus</a:t>
            </a:r>
            <a:r>
              <a:rPr lang="cs-CZ" altLang="cs-CZ" b="1" dirty="0"/>
              <a:t> </a:t>
            </a:r>
            <a:r>
              <a:rPr lang="cs-CZ" altLang="cs-CZ" b="1" dirty="0" err="1"/>
              <a:t>Aesopi</a:t>
            </a:r>
            <a:endParaRPr lang="cs-CZ" altLang="cs-CZ" b="1" dirty="0"/>
          </a:p>
          <a:p>
            <a:r>
              <a:rPr lang="cs-CZ" altLang="cs-CZ" b="1" dirty="0"/>
              <a:t>      ARISTOTELES – </a:t>
            </a:r>
            <a:r>
              <a:rPr lang="cs-CZ" altLang="cs-CZ" b="1" dirty="0" err="1"/>
              <a:t>rhetorisch</a:t>
            </a:r>
            <a:r>
              <a:rPr lang="cs-CZ" altLang="cs-CZ" b="1" dirty="0"/>
              <a:t>-normative </a:t>
            </a:r>
            <a:r>
              <a:rPr lang="cs-CZ" altLang="cs-CZ" b="1" dirty="0" err="1"/>
              <a:t>Stilistik</a:t>
            </a:r>
            <a:r>
              <a:rPr lang="cs-CZ" altLang="cs-CZ" b="1" dirty="0"/>
              <a:t>, Poetik</a:t>
            </a:r>
            <a:endParaRPr lang="de-DE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352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723077-258F-7391-A49F-A8155AE55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Stylos</a:t>
            </a:r>
            <a:r>
              <a:rPr lang="cs-CZ" dirty="0"/>
              <a:t>, </a:t>
            </a:r>
            <a:r>
              <a:rPr lang="cs-CZ" dirty="0" err="1"/>
              <a:t>stilus</a:t>
            </a:r>
            <a:endParaRPr lang="cs-CZ" dirty="0"/>
          </a:p>
        </p:txBody>
      </p:sp>
      <p:pic>
        <p:nvPicPr>
          <p:cNvPr id="5" name="Zástupný obsah 4" descr="Obsah obrázku budova, Římsa, sloup, Řezba&#10;&#10;Popis byl vytvořen automaticky">
            <a:extLst>
              <a:ext uri="{FF2B5EF4-FFF2-40B4-BE49-F238E27FC236}">
                <a16:creationId xmlns:a16="http://schemas.microsoft.com/office/drawing/2014/main" id="{4405645D-BE2E-FCD9-1B11-1293876BF4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24933" y="2353399"/>
            <a:ext cx="1847850" cy="1743075"/>
          </a:xfrm>
        </p:spPr>
      </p:pic>
    </p:spTree>
    <p:extLst>
      <p:ext uri="{BB962C8B-B14F-4D97-AF65-F5344CB8AC3E}">
        <p14:creationId xmlns:p14="http://schemas.microsoft.com/office/powerpoint/2010/main" val="10596923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F7DA19-153F-784B-15C2-64ABC255B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Stylos</a:t>
            </a:r>
            <a:r>
              <a:rPr lang="cs-CZ" dirty="0"/>
              <a:t>, </a:t>
            </a:r>
            <a:r>
              <a:rPr lang="cs-CZ" dirty="0" err="1"/>
              <a:t>stilus</a:t>
            </a:r>
            <a:endParaRPr lang="cs-CZ" dirty="0"/>
          </a:p>
        </p:txBody>
      </p:sp>
      <p:pic>
        <p:nvPicPr>
          <p:cNvPr id="5" name="Zástupný obsah 4" descr="Obsah obrázku text, obraz, Lidská tvář, umění&#10;&#10;Popis byl vytvořen automaticky">
            <a:extLst>
              <a:ext uri="{FF2B5EF4-FFF2-40B4-BE49-F238E27FC236}">
                <a16:creationId xmlns:a16="http://schemas.microsoft.com/office/drawing/2014/main" id="{3359DEDF-FE75-A4ED-E426-56C44906A1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54788" y="2509837"/>
            <a:ext cx="1943100" cy="1828800"/>
          </a:xfrm>
        </p:spPr>
      </p:pic>
    </p:spTree>
    <p:extLst>
      <p:ext uri="{BB962C8B-B14F-4D97-AF65-F5344CB8AC3E}">
        <p14:creationId xmlns:p14="http://schemas.microsoft.com/office/powerpoint/2010/main" val="38645581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D13541-3F7A-481E-9FF4-48F571C65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Entwicklung der Stilistik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67C321-03AF-40A6-8A30-D32CF0E8B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de-DE" altLang="cs-CZ" b="1" dirty="0"/>
          </a:p>
          <a:p>
            <a:r>
              <a:rPr lang="cs-CZ" altLang="cs-CZ" b="1" dirty="0"/>
              <a:t>CICERO – „De </a:t>
            </a:r>
            <a:r>
              <a:rPr lang="cs-CZ" altLang="cs-CZ" b="1" dirty="0" err="1"/>
              <a:t>oratore</a:t>
            </a:r>
            <a:r>
              <a:rPr lang="cs-CZ" altLang="cs-CZ" b="1" dirty="0"/>
              <a:t>“ (</a:t>
            </a:r>
            <a:r>
              <a:rPr lang="cs-CZ" altLang="cs-CZ" b="1" dirty="0" err="1"/>
              <a:t>Vom</a:t>
            </a:r>
            <a:r>
              <a:rPr lang="cs-CZ" altLang="cs-CZ" b="1" dirty="0"/>
              <a:t> </a:t>
            </a:r>
            <a:r>
              <a:rPr lang="cs-CZ" altLang="cs-CZ" b="1" dirty="0" err="1"/>
              <a:t>Redner</a:t>
            </a:r>
            <a:r>
              <a:rPr lang="cs-CZ" altLang="cs-CZ" b="1" dirty="0"/>
              <a:t>)</a:t>
            </a:r>
          </a:p>
          <a:p>
            <a:r>
              <a:rPr lang="cs-CZ" altLang="cs-CZ" b="1" dirty="0"/>
              <a:t>M. Fabius QUINTILIANUS (</a:t>
            </a:r>
            <a:r>
              <a:rPr lang="cs-CZ" altLang="cs-CZ" b="1" dirty="0" err="1"/>
              <a:t>Spätantike</a:t>
            </a:r>
            <a:r>
              <a:rPr lang="cs-CZ" altLang="cs-CZ" b="1" dirty="0"/>
              <a:t>) – </a:t>
            </a:r>
            <a:r>
              <a:rPr lang="cs-CZ" altLang="cs-CZ" b="1" dirty="0" err="1"/>
              <a:t>Ausbildung</a:t>
            </a:r>
            <a:r>
              <a:rPr lang="cs-CZ" altLang="cs-CZ" b="1" dirty="0"/>
              <a:t> des </a:t>
            </a:r>
            <a:r>
              <a:rPr lang="cs-CZ" altLang="cs-CZ" b="1" dirty="0" err="1"/>
              <a:t>Redners</a:t>
            </a:r>
            <a:endParaRPr lang="cs-CZ" altLang="cs-CZ" dirty="0"/>
          </a:p>
          <a:p>
            <a:r>
              <a:rPr lang="cs-CZ" altLang="cs-CZ" b="1" dirty="0"/>
              <a:t>   </a:t>
            </a:r>
            <a:r>
              <a:rPr lang="cs-CZ" altLang="cs-CZ" b="1" dirty="0" err="1"/>
              <a:t>Systematisierung</a:t>
            </a:r>
            <a:r>
              <a:rPr lang="cs-CZ" altLang="cs-CZ" b="1" dirty="0"/>
              <a:t> </a:t>
            </a:r>
            <a:r>
              <a:rPr lang="de-DE" altLang="cs-CZ" b="1" dirty="0"/>
              <a:t>stilistisch-</a:t>
            </a:r>
            <a:r>
              <a:rPr lang="cs-CZ" altLang="cs-CZ" b="1" dirty="0" err="1"/>
              <a:t>rhetorischer</a:t>
            </a:r>
            <a:r>
              <a:rPr lang="cs-CZ" altLang="cs-CZ" b="1" dirty="0"/>
              <a:t> </a:t>
            </a:r>
            <a:r>
              <a:rPr lang="cs-CZ" altLang="cs-CZ" b="1" dirty="0" err="1"/>
              <a:t>Mittel</a:t>
            </a:r>
            <a:endParaRPr lang="de-DE" altLang="cs-CZ" b="1" dirty="0"/>
          </a:p>
          <a:p>
            <a:pPr>
              <a:buFontTx/>
              <a:buNone/>
            </a:pPr>
            <a:endParaRPr lang="cs-CZ" altLang="cs-CZ" b="1" dirty="0"/>
          </a:p>
          <a:p>
            <a:pPr>
              <a:buFontTx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2. </a:t>
            </a:r>
            <a:r>
              <a:rPr lang="cs-CZ" altLang="cs-CZ" b="1" dirty="0" err="1">
                <a:solidFill>
                  <a:srgbClr val="FF0000"/>
                </a:solidFill>
              </a:rPr>
              <a:t>Mittelalterliche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Stilistik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Rezeption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Adaption</a:t>
            </a:r>
            <a:r>
              <a:rPr lang="cs-CZ" altLang="cs-CZ" b="1" dirty="0"/>
              <a:t> der </a:t>
            </a:r>
            <a:r>
              <a:rPr lang="cs-CZ" altLang="cs-CZ" b="1" dirty="0" err="1"/>
              <a:t>antiken</a:t>
            </a:r>
            <a:r>
              <a:rPr lang="cs-CZ" altLang="cs-CZ" b="1" dirty="0"/>
              <a:t> </a:t>
            </a:r>
            <a:r>
              <a:rPr lang="cs-CZ" altLang="cs-CZ" b="1" dirty="0" err="1"/>
              <a:t>Rhetorik</a:t>
            </a:r>
            <a:r>
              <a:rPr lang="cs-CZ" altLang="cs-CZ" b="1" dirty="0"/>
              <a:t>:</a:t>
            </a:r>
          </a:p>
          <a:p>
            <a:r>
              <a:rPr lang="cs-CZ" altLang="cs-CZ" b="1" dirty="0" err="1"/>
              <a:t>Kl</a:t>
            </a:r>
            <a:r>
              <a:rPr lang="de-DE" altLang="cs-CZ" b="1" dirty="0" err="1"/>
              <a:t>öster</a:t>
            </a:r>
            <a:r>
              <a:rPr lang="de-DE" altLang="cs-CZ" b="1" dirty="0"/>
              <a:t>, mittelalterliche Universitäten</a:t>
            </a:r>
            <a:r>
              <a:rPr lang="cs-CZ" altLang="cs-CZ" b="1" dirty="0"/>
              <a:t>:</a:t>
            </a:r>
          </a:p>
          <a:p>
            <a:r>
              <a:rPr lang="cs-CZ" altLang="cs-CZ" b="1" dirty="0" err="1"/>
              <a:t>Sieben</a:t>
            </a:r>
            <a:r>
              <a:rPr lang="cs-CZ" altLang="cs-CZ" b="1" dirty="0"/>
              <a:t> Freie </a:t>
            </a:r>
            <a:r>
              <a:rPr lang="cs-CZ" altLang="cs-CZ" b="1" dirty="0" err="1"/>
              <a:t>Künste</a:t>
            </a:r>
            <a:r>
              <a:rPr lang="cs-CZ" altLang="cs-CZ" b="1" dirty="0"/>
              <a:t>: Trivium: </a:t>
            </a:r>
            <a:r>
              <a:rPr lang="cs-CZ" altLang="cs-CZ" b="1" dirty="0" err="1"/>
              <a:t>Grammatik</a:t>
            </a:r>
            <a:r>
              <a:rPr lang="cs-CZ" altLang="cs-CZ" b="1" dirty="0"/>
              <a:t>, </a:t>
            </a:r>
            <a:r>
              <a:rPr lang="cs-CZ" altLang="cs-CZ" b="1" dirty="0" err="1">
                <a:solidFill>
                  <a:srgbClr val="00B0F0"/>
                </a:solidFill>
              </a:rPr>
              <a:t>Rhetorik</a:t>
            </a:r>
            <a:r>
              <a:rPr lang="cs-CZ" altLang="cs-CZ" b="1" dirty="0"/>
              <a:t>, Dialektik</a:t>
            </a:r>
          </a:p>
          <a:p>
            <a:r>
              <a:rPr lang="cs-CZ" altLang="cs-CZ" b="1" dirty="0"/>
              <a:t>                                     </a:t>
            </a:r>
            <a:r>
              <a:rPr lang="cs-CZ" altLang="cs-CZ" b="1" dirty="0" err="1"/>
              <a:t>Quadrivium</a:t>
            </a:r>
            <a:r>
              <a:rPr lang="cs-CZ" altLang="cs-CZ" b="1" dirty="0"/>
              <a:t>: </a:t>
            </a:r>
            <a:r>
              <a:rPr lang="cs-CZ" altLang="cs-CZ" b="1" dirty="0" err="1"/>
              <a:t>Arithmetik</a:t>
            </a:r>
            <a:r>
              <a:rPr lang="cs-CZ" altLang="cs-CZ" b="1" dirty="0"/>
              <a:t>, Geometrie, </a:t>
            </a:r>
            <a:r>
              <a:rPr lang="cs-CZ" altLang="cs-CZ" b="1" dirty="0" err="1"/>
              <a:t>Musik</a:t>
            </a:r>
            <a:r>
              <a:rPr lang="cs-CZ" altLang="cs-CZ" b="1" dirty="0"/>
              <a:t>,</a:t>
            </a:r>
          </a:p>
          <a:p>
            <a:pPr>
              <a:buFontTx/>
              <a:buNone/>
            </a:pPr>
            <a:r>
              <a:rPr lang="cs-CZ" altLang="cs-CZ" b="1" dirty="0"/>
              <a:t>                                                                    Astronomie</a:t>
            </a:r>
          </a:p>
          <a:p>
            <a:r>
              <a:rPr lang="cs-CZ" altLang="cs-CZ" b="1" dirty="0" err="1"/>
              <a:t>Notker</a:t>
            </a:r>
            <a:r>
              <a:rPr lang="cs-CZ" altLang="cs-CZ" b="1" dirty="0"/>
              <a:t> von St. </a:t>
            </a:r>
            <a:r>
              <a:rPr lang="cs-CZ" altLang="cs-CZ" b="1" dirty="0" err="1"/>
              <a:t>Gallen</a:t>
            </a:r>
            <a:r>
              <a:rPr lang="cs-CZ" altLang="cs-CZ" b="1" dirty="0"/>
              <a:t> (gest. 1022): </a:t>
            </a:r>
            <a:r>
              <a:rPr lang="cs-CZ" altLang="cs-CZ" b="1" dirty="0" err="1"/>
              <a:t>Rhetorica</a:t>
            </a:r>
            <a:endParaRPr lang="cs-CZ" altLang="cs-CZ" b="1" dirty="0"/>
          </a:p>
          <a:p>
            <a:r>
              <a:rPr lang="cs-CZ" altLang="cs-CZ" b="1" dirty="0" err="1"/>
              <a:t>Stile</a:t>
            </a:r>
            <a:r>
              <a:rPr lang="cs-CZ" altLang="cs-CZ" b="1" dirty="0"/>
              <a:t>: </a:t>
            </a:r>
            <a:r>
              <a:rPr lang="cs-CZ" altLang="cs-CZ" b="1" dirty="0" err="1"/>
              <a:t>griechisch</a:t>
            </a:r>
            <a:r>
              <a:rPr lang="cs-CZ" altLang="cs-CZ" b="1" dirty="0"/>
              <a:t> – </a:t>
            </a:r>
            <a:r>
              <a:rPr lang="cs-CZ" altLang="cs-CZ" b="1" dirty="0" err="1"/>
              <a:t>klug</a:t>
            </a:r>
            <a:endParaRPr lang="cs-CZ" altLang="cs-CZ" b="1" dirty="0"/>
          </a:p>
          <a:p>
            <a:pPr>
              <a:buFontTx/>
              <a:buNone/>
            </a:pPr>
            <a:r>
              <a:rPr lang="cs-CZ" altLang="cs-CZ" b="1" dirty="0"/>
              <a:t>               </a:t>
            </a:r>
            <a:r>
              <a:rPr lang="cs-CZ" altLang="cs-CZ" b="1" dirty="0" err="1"/>
              <a:t>römisch</a:t>
            </a:r>
            <a:r>
              <a:rPr lang="cs-CZ" altLang="cs-CZ" b="1" dirty="0"/>
              <a:t> – </a:t>
            </a:r>
            <a:r>
              <a:rPr lang="cs-CZ" altLang="cs-CZ" b="1" dirty="0" err="1"/>
              <a:t>erhaben</a:t>
            </a:r>
            <a:endParaRPr lang="cs-CZ" altLang="cs-CZ" b="1" dirty="0"/>
          </a:p>
          <a:p>
            <a:pPr>
              <a:buFontTx/>
              <a:buNone/>
            </a:pPr>
            <a:r>
              <a:rPr lang="cs-CZ" altLang="cs-CZ" b="1" dirty="0"/>
              <a:t>               </a:t>
            </a:r>
            <a:r>
              <a:rPr lang="cs-CZ" altLang="cs-CZ" b="1" dirty="0" err="1"/>
              <a:t>attizistisch</a:t>
            </a:r>
            <a:r>
              <a:rPr lang="cs-CZ" altLang="cs-CZ" b="1" dirty="0"/>
              <a:t> – </a:t>
            </a:r>
            <a:r>
              <a:rPr lang="cs-CZ" altLang="cs-CZ" b="1" dirty="0" err="1"/>
              <a:t>elegant</a:t>
            </a:r>
            <a:endParaRPr lang="cs-CZ" altLang="cs-CZ" b="1" dirty="0"/>
          </a:p>
          <a:p>
            <a:pPr>
              <a:buFontTx/>
              <a:buNone/>
            </a:pPr>
            <a:r>
              <a:rPr lang="cs-CZ" altLang="cs-CZ" b="1" dirty="0"/>
              <a:t>              </a:t>
            </a:r>
            <a:r>
              <a:rPr lang="de-DE" altLang="cs-CZ" b="1" dirty="0"/>
              <a:t> </a:t>
            </a:r>
            <a:r>
              <a:rPr lang="cs-CZ" altLang="cs-CZ" b="1" dirty="0" err="1"/>
              <a:t>asianisch</a:t>
            </a:r>
            <a:r>
              <a:rPr lang="cs-CZ" altLang="cs-CZ" b="1" dirty="0"/>
              <a:t> -  </a:t>
            </a:r>
            <a:r>
              <a:rPr lang="cs-CZ" altLang="cs-CZ" b="1" dirty="0" err="1"/>
              <a:t>wortreich</a:t>
            </a:r>
            <a:r>
              <a:rPr lang="cs-CZ" altLang="cs-CZ" b="1" dirty="0"/>
              <a:t>, </a:t>
            </a:r>
            <a:r>
              <a:rPr lang="cs-CZ" altLang="cs-CZ" b="1" dirty="0" err="1"/>
              <a:t>blumig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2517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42CB7F-9106-4BFB-84E0-D438CC86A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Entwicklung der Stilistik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1EA66B-0171-4F96-8B86-7D276933E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22277" y="864108"/>
            <a:ext cx="7315200" cy="5120640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r>
              <a:rPr lang="de-DE" altLang="cs-CZ" sz="2000" b="1" dirty="0">
                <a:solidFill>
                  <a:srgbClr val="FF0000"/>
                </a:solidFill>
              </a:rPr>
              <a:t>3. </a:t>
            </a:r>
            <a:r>
              <a:rPr lang="cs-CZ" altLang="cs-CZ" sz="2000" b="1" dirty="0" err="1">
                <a:solidFill>
                  <a:srgbClr val="FF0000"/>
                </a:solidFill>
              </a:rPr>
              <a:t>Neuzeit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/>
              <a:t>-  </a:t>
            </a:r>
            <a:r>
              <a:rPr lang="cs-CZ" altLang="cs-CZ" sz="2000" b="1" dirty="0" err="1"/>
              <a:t>Rückbesinnung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auf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antike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Ideale</a:t>
            </a:r>
            <a:r>
              <a:rPr lang="de-DE" altLang="cs-CZ" sz="2000" b="1" dirty="0"/>
              <a:t>: Renaissance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               Humanismus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Reformation</a:t>
            </a:r>
            <a:r>
              <a:rPr lang="cs-CZ" altLang="cs-CZ" sz="2000" b="1" dirty="0"/>
              <a:t> – Erasmus von Rotterdam</a:t>
            </a:r>
          </a:p>
          <a:p>
            <a:pPr>
              <a:buFontTx/>
              <a:buNone/>
            </a:pPr>
            <a:r>
              <a:rPr lang="cs-CZ" altLang="cs-CZ" sz="2000" b="1" dirty="0"/>
              <a:t>                  (16. </a:t>
            </a:r>
            <a:r>
              <a:rPr lang="cs-CZ" altLang="cs-CZ" sz="2000" b="1" dirty="0" err="1"/>
              <a:t>Jh</a:t>
            </a:r>
            <a:r>
              <a:rPr lang="cs-CZ" altLang="cs-CZ" sz="2000" b="1" dirty="0"/>
              <a:t>.)           </a:t>
            </a:r>
            <a:r>
              <a:rPr lang="de-DE" altLang="cs-CZ" sz="2000" b="1" dirty="0"/>
              <a:t> </a:t>
            </a:r>
            <a:r>
              <a:rPr lang="cs-CZ" altLang="cs-CZ" sz="2000" b="1" dirty="0"/>
              <a:t>Phillip </a:t>
            </a:r>
            <a:r>
              <a:rPr lang="cs-CZ" altLang="cs-CZ" sz="2000" b="1" dirty="0" err="1"/>
              <a:t>Melanchthon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         Michel de </a:t>
            </a:r>
            <a:r>
              <a:rPr lang="cs-CZ" altLang="cs-CZ" sz="2000" b="1" dirty="0" err="1"/>
              <a:t>Montagne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         Martin Luther</a:t>
            </a:r>
          </a:p>
          <a:p>
            <a:pPr>
              <a:buFontTx/>
              <a:buNone/>
            </a:pPr>
            <a:r>
              <a:rPr lang="cs-CZ" altLang="cs-CZ" sz="2000" b="1" dirty="0"/>
              <a:t>               </a:t>
            </a:r>
            <a:r>
              <a:rPr lang="cs-CZ" altLang="cs-CZ" sz="2000" b="1" dirty="0" err="1"/>
              <a:t>Barock</a:t>
            </a:r>
            <a:r>
              <a:rPr lang="cs-CZ" altLang="cs-CZ" sz="2000" b="1" dirty="0"/>
              <a:t> (17. </a:t>
            </a:r>
            <a:r>
              <a:rPr lang="cs-CZ" altLang="cs-CZ" sz="2000" b="1" dirty="0" err="1"/>
              <a:t>Jh</a:t>
            </a:r>
            <a:r>
              <a:rPr lang="cs-CZ" altLang="cs-CZ" sz="2000" b="1" dirty="0"/>
              <a:t>.</a:t>
            </a:r>
            <a:r>
              <a:rPr lang="de-DE" altLang="cs-CZ" sz="2000" b="1" dirty="0"/>
              <a:t>)</a:t>
            </a:r>
            <a:r>
              <a:rPr lang="cs-CZ" altLang="cs-CZ" sz="2000" b="1" dirty="0"/>
              <a:t> – „</a:t>
            </a:r>
            <a:r>
              <a:rPr lang="cs-CZ" altLang="cs-CZ" sz="2000" b="1" dirty="0" err="1"/>
              <a:t>schwülstiger</a:t>
            </a:r>
            <a:r>
              <a:rPr lang="cs-CZ" altLang="cs-CZ" sz="2000" b="1" dirty="0"/>
              <a:t>“ </a:t>
            </a:r>
            <a:r>
              <a:rPr lang="cs-CZ" altLang="cs-CZ" sz="2000" b="1" dirty="0" err="1"/>
              <a:t>Stil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Opulenz</a:t>
            </a:r>
            <a:r>
              <a:rPr lang="cs-CZ" altLang="cs-CZ" sz="2000" b="1" dirty="0"/>
              <a:t>)</a:t>
            </a:r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 Martin </a:t>
            </a:r>
            <a:r>
              <a:rPr lang="cs-CZ" altLang="cs-CZ" sz="2000" b="1" dirty="0" err="1"/>
              <a:t>Opitz</a:t>
            </a:r>
            <a:r>
              <a:rPr lang="cs-CZ" altLang="cs-CZ" sz="2000" b="1" dirty="0"/>
              <a:t> (1624)   </a:t>
            </a:r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 </a:t>
            </a:r>
            <a:r>
              <a:rPr lang="cs-CZ" altLang="cs-CZ" sz="2000" b="1" dirty="0" err="1"/>
              <a:t>Grimmelshausen</a:t>
            </a:r>
            <a:r>
              <a:rPr lang="cs-CZ" altLang="cs-CZ" sz="2000" b="1" dirty="0"/>
              <a:t>: </a:t>
            </a:r>
            <a:r>
              <a:rPr lang="de-DE" altLang="cs-CZ" sz="2000" i="1" dirty="0">
                <a:solidFill>
                  <a:srgbClr val="00B0F0"/>
                </a:solidFill>
              </a:rPr>
              <a:t>Der abenteuerliche Simplicissimus                     </a:t>
            </a:r>
          </a:p>
          <a:p>
            <a:pPr>
              <a:buFontTx/>
              <a:buNone/>
            </a:pPr>
            <a:r>
              <a:rPr lang="de-DE" altLang="cs-CZ" sz="2000" i="1" dirty="0">
                <a:solidFill>
                  <a:srgbClr val="00B0F0"/>
                </a:solidFill>
              </a:rPr>
              <a:t>                                          Teutsch</a:t>
            </a:r>
            <a:endParaRPr lang="cs-CZ" altLang="cs-CZ" sz="2000" b="1" dirty="0">
              <a:solidFill>
                <a:srgbClr val="00B0F0"/>
              </a:solidFill>
            </a:endParaRPr>
          </a:p>
          <a:p>
            <a:pPr>
              <a:buFontTx/>
              <a:buNone/>
            </a:pPr>
            <a:r>
              <a:rPr lang="cs-CZ" altLang="cs-CZ" sz="2000" b="1" dirty="0"/>
              <a:t>               18. </a:t>
            </a:r>
            <a:r>
              <a:rPr lang="cs-CZ" altLang="cs-CZ" sz="2000" b="1" dirty="0" err="1"/>
              <a:t>Jh</a:t>
            </a:r>
            <a:r>
              <a:rPr lang="cs-CZ" altLang="cs-CZ" sz="2000" b="1" dirty="0"/>
              <a:t>. – </a:t>
            </a:r>
            <a:r>
              <a:rPr lang="de-DE" altLang="cs-CZ" sz="2000" b="1" dirty="0"/>
              <a:t>Aufklärung, Klassik</a:t>
            </a:r>
            <a:r>
              <a:rPr lang="cs-CZ" altLang="cs-CZ" sz="2000" b="1" dirty="0"/>
              <a:t>                              </a:t>
            </a:r>
            <a:endParaRPr lang="de-DE" altLang="cs-CZ" sz="2000" b="1" dirty="0"/>
          </a:p>
          <a:p>
            <a:pPr>
              <a:buFontTx/>
              <a:buNone/>
            </a:pPr>
            <a:r>
              <a:rPr lang="de-DE" altLang="cs-CZ" sz="2000" b="1" dirty="0"/>
              <a:t>                              </a:t>
            </a:r>
            <a:r>
              <a:rPr lang="cs-CZ" altLang="cs-CZ" sz="2000" b="1" dirty="0"/>
              <a:t>Goethe: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Einfache</a:t>
            </a:r>
            <a:r>
              <a:rPr lang="cs-CZ" altLang="cs-CZ" sz="2000" b="1" i="1" dirty="0">
                <a:solidFill>
                  <a:srgbClr val="00B0F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Nachahmung</a:t>
            </a:r>
            <a:r>
              <a:rPr lang="cs-CZ" altLang="cs-CZ" sz="2000" b="1" i="1" dirty="0">
                <a:solidFill>
                  <a:srgbClr val="00B0F0"/>
                </a:solidFill>
              </a:rPr>
              <a:t> der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Natur</a:t>
            </a:r>
            <a:r>
              <a:rPr lang="cs-CZ" altLang="cs-CZ" sz="2000" b="1" i="1" dirty="0">
                <a:solidFill>
                  <a:srgbClr val="00B0F0"/>
                </a:solidFill>
              </a:rPr>
              <a:t>,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Manier</a:t>
            </a:r>
            <a:r>
              <a:rPr lang="cs-CZ" altLang="cs-CZ" sz="2000" b="1" i="1" dirty="0">
                <a:solidFill>
                  <a:srgbClr val="00B0F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und</a:t>
            </a:r>
            <a:r>
              <a:rPr lang="cs-CZ" altLang="cs-CZ" sz="2000" b="1" i="1" dirty="0">
                <a:solidFill>
                  <a:srgbClr val="00B0F0"/>
                </a:solidFill>
              </a:rPr>
              <a:t> </a:t>
            </a:r>
            <a:endParaRPr lang="de-DE" altLang="cs-CZ" sz="2000" b="1" i="1" dirty="0">
              <a:solidFill>
                <a:srgbClr val="00B0F0"/>
              </a:solidFill>
            </a:endParaRPr>
          </a:p>
          <a:p>
            <a:pPr>
              <a:buFontTx/>
              <a:buNone/>
            </a:pPr>
            <a:r>
              <a:rPr lang="de-DE" altLang="cs-CZ" b="1" i="1" dirty="0">
                <a:solidFill>
                  <a:srgbClr val="00B0F0"/>
                </a:solidFill>
              </a:rPr>
              <a:t>                                               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Stil</a:t>
            </a:r>
            <a:r>
              <a:rPr lang="cs-CZ" altLang="cs-CZ" sz="2000" b="1" i="1" dirty="0">
                <a:solidFill>
                  <a:srgbClr val="00B0F0"/>
                </a:solidFill>
              </a:rPr>
              <a:t> </a:t>
            </a:r>
            <a:r>
              <a:rPr lang="cs-CZ" altLang="cs-CZ" sz="2000" b="1" dirty="0"/>
              <a:t>- </a:t>
            </a:r>
            <a:r>
              <a:rPr lang="cs-CZ" altLang="cs-CZ" sz="2000" b="1" dirty="0" err="1"/>
              <a:t>Essay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              19. </a:t>
            </a:r>
            <a:r>
              <a:rPr lang="cs-CZ" altLang="cs-CZ" sz="2000" b="1" dirty="0" err="1"/>
              <a:t>Jh</a:t>
            </a:r>
            <a:r>
              <a:rPr lang="cs-CZ" altLang="cs-CZ" sz="2000" b="1" dirty="0"/>
              <a:t>. – </a:t>
            </a:r>
            <a:r>
              <a:rPr lang="cs-CZ" altLang="cs-CZ" sz="2000" b="1" dirty="0" err="1"/>
              <a:t>Emanzipation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Stilistik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linguistischeTeildisziplin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</a:t>
            </a:r>
            <a:r>
              <a:rPr lang="cs-CZ" altLang="cs-CZ" sz="2000" b="1" dirty="0" err="1"/>
              <a:t>Novalis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Individualstil</a:t>
            </a:r>
            <a:r>
              <a:rPr lang="cs-CZ" altLang="cs-CZ" sz="2000" b="1" dirty="0"/>
              <a:t> (Romantik)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4736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534919-B6E1-4F42-B98A-94D78B5E9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Entwicklung der Stilistik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B719DE-D6F4-441F-86DB-2AC028500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r>
              <a:rPr lang="cs-CZ" altLang="cs-CZ" sz="2000" b="1" dirty="0" err="1"/>
              <a:t>Anfänge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Linguostilistik</a:t>
            </a:r>
            <a:r>
              <a:rPr lang="cs-CZ" altLang="cs-CZ" sz="2000" b="1" dirty="0"/>
              <a:t>: normative </a:t>
            </a:r>
            <a:r>
              <a:rPr lang="cs-CZ" altLang="cs-CZ" sz="2000" b="1" dirty="0" err="1"/>
              <a:t>Rege</a:t>
            </a:r>
            <a:r>
              <a:rPr lang="de-DE" altLang="cs-CZ" sz="2000" b="1" dirty="0" err="1"/>
              <a:t>ln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                       </a:t>
            </a:r>
            <a:r>
              <a:rPr lang="de-DE" altLang="cs-CZ" sz="2000" b="1" dirty="0"/>
              <a:t>                                   </a:t>
            </a:r>
            <a:r>
              <a:rPr lang="cs-CZ" altLang="cs-CZ" sz="2000" b="1" dirty="0" err="1"/>
              <a:t>deskriptive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Stilistik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W. von Humboldt: normative </a:t>
            </a:r>
            <a:r>
              <a:rPr lang="cs-CZ" altLang="cs-CZ" sz="2000" b="1" dirty="0" err="1"/>
              <a:t>Stilistik</a:t>
            </a:r>
            <a:endParaRPr lang="de-DE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Karl Ferdinand </a:t>
            </a:r>
            <a:r>
              <a:rPr lang="cs-CZ" altLang="cs-CZ" sz="2000" b="1" dirty="0" err="1"/>
              <a:t>Becker</a:t>
            </a:r>
            <a:r>
              <a:rPr lang="cs-CZ" altLang="cs-CZ" sz="2000" b="1" dirty="0"/>
              <a:t>:</a:t>
            </a:r>
            <a:r>
              <a:rPr lang="de-DE" altLang="cs-CZ" sz="2000" b="1" dirty="0"/>
              <a:t>  </a:t>
            </a:r>
            <a:r>
              <a:rPr lang="cs-CZ" altLang="cs-CZ" sz="2000" b="1" dirty="0"/>
              <a:t>„</a:t>
            </a:r>
            <a:r>
              <a:rPr lang="cs-CZ" altLang="cs-CZ" sz="2000" b="1" i="1" dirty="0"/>
              <a:t>Der </a:t>
            </a:r>
            <a:r>
              <a:rPr lang="cs-CZ" altLang="cs-CZ" sz="2000" b="1" i="1" dirty="0" err="1"/>
              <a:t>deutsche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Stil</a:t>
            </a:r>
            <a:r>
              <a:rPr lang="cs-CZ" altLang="cs-CZ" sz="2000" b="1" i="1" dirty="0"/>
              <a:t>“</a:t>
            </a:r>
            <a:r>
              <a:rPr lang="de-DE" altLang="cs-CZ" sz="2000" b="1" dirty="0"/>
              <a:t> </a:t>
            </a:r>
            <a:r>
              <a:rPr lang="cs-CZ" altLang="cs-CZ" sz="2000" b="1" dirty="0"/>
              <a:t>(1848) – normative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                     </a:t>
            </a:r>
            <a:r>
              <a:rPr lang="cs-CZ" altLang="cs-CZ" sz="2000" b="1" dirty="0" err="1"/>
              <a:t>deskriptive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Stilistik</a:t>
            </a:r>
            <a:endParaRPr lang="de-DE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Nietzsche (1882): </a:t>
            </a:r>
            <a:r>
              <a:rPr lang="cs-CZ" altLang="cs-CZ" sz="2000" b="1" dirty="0" err="1"/>
              <a:t>Lehre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vom</a:t>
            </a:r>
            <a:r>
              <a:rPr lang="cs-CZ" altLang="cs-CZ" sz="2000" b="1" dirty="0"/>
              <a:t> </a:t>
            </a:r>
            <a:r>
              <a:rPr lang="de-DE" altLang="cs-CZ" sz="2000" b="1" dirty="0"/>
              <a:t>Stil</a:t>
            </a:r>
          </a:p>
          <a:p>
            <a:pPr>
              <a:buFontTx/>
              <a:buNone/>
            </a:pPr>
            <a:endParaRPr lang="de-DE" altLang="cs-CZ" sz="2000" b="1" dirty="0"/>
          </a:p>
          <a:p>
            <a:pPr>
              <a:buFontTx/>
              <a:buNone/>
            </a:pPr>
            <a:r>
              <a:rPr lang="de-DE" altLang="cs-CZ" sz="2200" b="1" dirty="0">
                <a:solidFill>
                  <a:srgbClr val="FF0000"/>
                </a:solidFill>
              </a:rPr>
              <a:t>4. das 20. </a:t>
            </a:r>
            <a:r>
              <a:rPr lang="de-DE" altLang="cs-CZ" sz="2200" b="1" dirty="0" err="1">
                <a:solidFill>
                  <a:srgbClr val="FF0000"/>
                </a:solidFill>
              </a:rPr>
              <a:t>Jh</a:t>
            </a:r>
            <a:r>
              <a:rPr lang="cs-CZ" altLang="cs-CZ" sz="2200" b="1" dirty="0">
                <a:solidFill>
                  <a:srgbClr val="FF0000"/>
                </a:solidFill>
              </a:rPr>
              <a:t>: "B</a:t>
            </a:r>
            <a:r>
              <a:rPr lang="de-DE" altLang="cs-CZ" sz="2200" b="1" dirty="0" err="1">
                <a:solidFill>
                  <a:srgbClr val="FF0000"/>
                </a:solidFill>
              </a:rPr>
              <a:t>lütezeit</a:t>
            </a:r>
            <a:r>
              <a:rPr lang="cs-CZ" altLang="cs-CZ" sz="2200" b="1" dirty="0">
                <a:solidFill>
                  <a:srgbClr val="FF0000"/>
                </a:solidFill>
              </a:rPr>
              <a:t>" der </a:t>
            </a:r>
            <a:r>
              <a:rPr lang="cs-CZ" altLang="cs-CZ" sz="2200" b="1" dirty="0" err="1">
                <a:solidFill>
                  <a:srgbClr val="FF0000"/>
                </a:solidFill>
              </a:rPr>
              <a:t>Stilistik</a:t>
            </a:r>
            <a:endParaRPr lang="cs-CZ" altLang="cs-CZ" sz="2200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de-DE" altLang="cs-CZ" sz="2000" b="1" dirty="0"/>
              <a:t> </a:t>
            </a:r>
            <a:r>
              <a:rPr lang="cs-CZ" altLang="cs-CZ" sz="2000" b="1" dirty="0"/>
              <a:t>R.M.MEYER: </a:t>
            </a:r>
            <a:r>
              <a:rPr lang="cs-CZ" altLang="cs-CZ" sz="2000" b="1" dirty="0" err="1"/>
              <a:t>Deutsche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Stilistik</a:t>
            </a:r>
            <a:r>
              <a:rPr lang="cs-CZ" altLang="cs-CZ" sz="2000" b="1" dirty="0"/>
              <a:t> (1906) 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 </a:t>
            </a:r>
            <a:r>
              <a:rPr lang="cs-CZ" altLang="cs-CZ" sz="2000" b="1" dirty="0" err="1"/>
              <a:t>Literaturwissenschaftliche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Stilistik</a:t>
            </a:r>
            <a:r>
              <a:rPr lang="cs-CZ" altLang="cs-CZ" sz="2000" b="1" dirty="0"/>
              <a:t> - lit. </a:t>
            </a:r>
            <a:r>
              <a:rPr lang="cs-CZ" altLang="cs-CZ" sz="2000" b="1" dirty="0" err="1"/>
              <a:t>Werke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Individualstil</a:t>
            </a:r>
            <a:r>
              <a:rPr lang="cs-CZ" altLang="cs-CZ" sz="2000" b="1" dirty="0"/>
              <a:t> (Psychoanalyse</a:t>
            </a:r>
            <a:r>
              <a:rPr lang="de-DE" altLang="cs-CZ" sz="2000" b="1" dirty="0"/>
              <a:t>: S. Freud, C.G. Jung)</a:t>
            </a:r>
            <a:endParaRPr lang="cs-CZ" altLang="cs-CZ" sz="2000" dirty="0"/>
          </a:p>
          <a:p>
            <a:pPr>
              <a:buFontTx/>
              <a:buNone/>
            </a:pPr>
            <a:r>
              <a:rPr lang="de-DE" altLang="cs-CZ" sz="2000" b="1" dirty="0"/>
              <a:t>     </a:t>
            </a:r>
            <a:r>
              <a:rPr lang="cs-CZ" altLang="cs-CZ" sz="2000" b="1" dirty="0"/>
              <a:t> Psychologie - 20er </a:t>
            </a:r>
            <a:r>
              <a:rPr lang="cs-CZ" altLang="cs-CZ" sz="2000" b="1" dirty="0" err="1"/>
              <a:t>Jahre</a:t>
            </a:r>
            <a:r>
              <a:rPr lang="cs-CZ" altLang="cs-CZ" sz="2000" b="1" dirty="0"/>
              <a:t> des XX. </a:t>
            </a:r>
            <a:r>
              <a:rPr lang="cs-CZ" altLang="cs-CZ" sz="2000" b="1" dirty="0" err="1"/>
              <a:t>Jhs</a:t>
            </a:r>
            <a:r>
              <a:rPr lang="cs-CZ" altLang="cs-CZ" sz="2000" b="1" dirty="0"/>
              <a:t>.:</a:t>
            </a:r>
            <a:endParaRPr lang="de-DE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 LEO SPITZER - </a:t>
            </a:r>
            <a:r>
              <a:rPr lang="cs-CZ" altLang="cs-CZ" sz="2000" b="1" dirty="0" err="1"/>
              <a:t>Grundlagen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Stilanalyse</a:t>
            </a:r>
            <a:endParaRPr lang="cs-CZ" altLang="cs-CZ" sz="2000" dirty="0"/>
          </a:p>
          <a:p>
            <a:pPr>
              <a:buFontTx/>
              <a:buNone/>
            </a:pPr>
            <a:r>
              <a:rPr lang="de-DE" altLang="cs-CZ" sz="2000" b="1" dirty="0"/>
              <a:t> </a:t>
            </a:r>
            <a:r>
              <a:rPr lang="cs-CZ" altLang="cs-CZ" sz="2000" b="1" dirty="0"/>
              <a:t>der </a:t>
            </a:r>
            <a:r>
              <a:rPr lang="cs-CZ" altLang="cs-CZ" sz="2000" b="1" dirty="0" err="1"/>
              <a:t>russische</a:t>
            </a:r>
            <a:r>
              <a:rPr lang="cs-CZ" altLang="cs-CZ" sz="2000" b="1" dirty="0"/>
              <a:t> Formalismus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1343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51F544-5CE6-43E3-8638-1610CBCA9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b="1" dirty="0" err="1"/>
              <a:t>Schwerpunk</a:t>
            </a:r>
            <a:r>
              <a:rPr lang="de-DE" altLang="cs-CZ" sz="3200" b="1" dirty="0"/>
              <a:t>t</a:t>
            </a:r>
            <a:r>
              <a:rPr lang="cs-CZ" altLang="cs-CZ" sz="3200" b="1" dirty="0"/>
              <a:t>e:</a:t>
            </a:r>
            <a:br>
              <a:rPr lang="cs-CZ" altLang="cs-CZ" sz="3600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818D00-25F1-47C4-9216-89754C76F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de-DE" altLang="cs-CZ" sz="20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1.Theoretische </a:t>
            </a:r>
            <a:r>
              <a:rPr lang="cs-CZ" altLang="cs-CZ" sz="2000" b="1" dirty="0" err="1"/>
              <a:t>Grundlagen</a:t>
            </a:r>
            <a:r>
              <a:rPr lang="cs-CZ" altLang="cs-CZ" sz="2000" b="1" dirty="0"/>
              <a:t>: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-  </a:t>
            </a:r>
            <a:r>
              <a:rPr lang="cs-CZ" altLang="cs-CZ" sz="2000" b="1" dirty="0" err="1"/>
              <a:t>Wesen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Gegenstand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Stilistik</a:t>
            </a:r>
            <a:endParaRPr lang="cs-CZ" altLang="cs-CZ" sz="20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-  </a:t>
            </a:r>
            <a:r>
              <a:rPr lang="cs-CZ" altLang="cs-CZ" sz="2000" b="1" dirty="0" err="1"/>
              <a:t>Beziehungen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Stilistik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zu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anderen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Disziplinen</a:t>
            </a:r>
            <a:endParaRPr lang="cs-CZ" altLang="cs-CZ" sz="20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-  </a:t>
            </a:r>
            <a:r>
              <a:rPr lang="cs-CZ" altLang="cs-CZ" sz="2000" b="1" dirty="0" err="1"/>
              <a:t>Entwicklung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Stilistik</a:t>
            </a:r>
            <a:endParaRPr lang="cs-CZ" altLang="cs-CZ" sz="20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2.Stilistische </a:t>
            </a:r>
            <a:r>
              <a:rPr lang="cs-CZ" altLang="cs-CZ" sz="2000" b="1" dirty="0" err="1"/>
              <a:t>Grundbegriffe</a:t>
            </a:r>
            <a:r>
              <a:rPr lang="cs-CZ" altLang="cs-CZ" sz="2000" b="1" dirty="0"/>
              <a:t>: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 -  </a:t>
            </a:r>
            <a:r>
              <a:rPr lang="cs-CZ" altLang="cs-CZ" sz="2000" b="1" dirty="0" err="1"/>
              <a:t>Stil</a:t>
            </a:r>
            <a:r>
              <a:rPr lang="cs-CZ" altLang="cs-CZ" sz="2000" b="1" dirty="0"/>
              <a:t> – Text – </a:t>
            </a:r>
            <a:r>
              <a:rPr lang="cs-CZ" altLang="cs-CZ" sz="2000" b="1" dirty="0" err="1"/>
              <a:t>kommunikative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Situation</a:t>
            </a:r>
            <a:endParaRPr lang="cs-CZ" altLang="cs-CZ" sz="20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 -  </a:t>
            </a:r>
            <a:r>
              <a:rPr lang="cs-CZ" altLang="cs-CZ" sz="2000" b="1" dirty="0" err="1"/>
              <a:t>Stilauffassungen</a:t>
            </a:r>
            <a:endParaRPr lang="cs-CZ" altLang="cs-CZ" sz="20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 -  </a:t>
            </a:r>
            <a:r>
              <a:rPr lang="cs-CZ" altLang="cs-CZ" sz="2000" b="1" dirty="0" err="1"/>
              <a:t>Stil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Sprachvarietäten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Existenzformen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Sprache</a:t>
            </a:r>
            <a:r>
              <a:rPr lang="cs-CZ" altLang="cs-CZ" sz="2000" b="1" dirty="0"/>
              <a:t>)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 -  Synonymie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 -  </a:t>
            </a:r>
            <a:r>
              <a:rPr lang="cs-CZ" altLang="cs-CZ" sz="2000" b="1" dirty="0" err="1"/>
              <a:t>Stilschichten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Stilfärbungen</a:t>
            </a:r>
            <a:endParaRPr lang="cs-CZ" altLang="cs-CZ" sz="20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3. Mikro-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Makrostilistik</a:t>
            </a:r>
            <a:r>
              <a:rPr lang="cs-CZ" altLang="cs-CZ" sz="2000" b="1" dirty="0"/>
              <a:t>: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   -  </a:t>
            </a:r>
            <a:r>
              <a:rPr lang="cs-CZ" altLang="cs-CZ" sz="2000" b="1" dirty="0" err="1"/>
              <a:t>makrostilistische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Kategorien</a:t>
            </a:r>
            <a:endParaRPr lang="cs-CZ" altLang="cs-CZ" sz="20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   -  </a:t>
            </a:r>
            <a:r>
              <a:rPr lang="cs-CZ" altLang="cs-CZ" sz="2000" b="1" dirty="0" err="1"/>
              <a:t>mikrostilistische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Stilelemente</a:t>
            </a:r>
            <a:endParaRPr lang="cs-CZ" altLang="cs-CZ" sz="20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   - Tropen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 </a:t>
            </a:r>
            <a:r>
              <a:rPr lang="cs-CZ" altLang="cs-CZ" sz="2000" b="1" dirty="0" err="1"/>
              <a:t>Stilfiguren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z.B</a:t>
            </a:r>
            <a:r>
              <a:rPr lang="cs-CZ" altLang="cs-CZ" sz="2000" b="1" dirty="0"/>
              <a:t>. </a:t>
            </a:r>
            <a:r>
              <a:rPr lang="cs-CZ" altLang="cs-CZ" sz="2000" b="1" dirty="0" err="1"/>
              <a:t>Metapher</a:t>
            </a:r>
            <a:r>
              <a:rPr lang="cs-CZ" altLang="cs-CZ" sz="2000" b="1" dirty="0"/>
              <a:t>, Metonymie, </a:t>
            </a:r>
            <a:endParaRPr lang="de-DE" altLang="cs-CZ" sz="20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de-DE" altLang="cs-CZ" sz="2000" b="1" dirty="0"/>
              <a:t>                                                                              </a:t>
            </a:r>
            <a:r>
              <a:rPr lang="cs-CZ" altLang="cs-CZ" sz="2000" b="1" dirty="0" err="1"/>
              <a:t>Oxymoron</a:t>
            </a:r>
            <a:r>
              <a:rPr lang="de-DE" altLang="cs-CZ" sz="2000" b="1" dirty="0"/>
              <a:t>, Zeugma, Klimax u.a.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5818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15849F-D073-4415-990A-4E6CDC0F3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Entwicklung der Stilistik im 20. Jh.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01C5F8-B318-42E2-B866-0A0AAC1FF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 sz="2000" b="1" dirty="0"/>
              <a:t> </a:t>
            </a:r>
            <a:r>
              <a:rPr lang="cs-CZ" altLang="cs-CZ" sz="2000" b="1" dirty="0">
                <a:solidFill>
                  <a:srgbClr val="FF0000"/>
                </a:solidFill>
              </a:rPr>
              <a:t>PRAGER SCHULE </a:t>
            </a:r>
            <a:r>
              <a:rPr lang="cs-CZ" altLang="cs-CZ" sz="2000" b="1" dirty="0"/>
              <a:t>– </a:t>
            </a:r>
            <a:r>
              <a:rPr lang="de-DE" altLang="cs-CZ" sz="2000" b="1" dirty="0"/>
              <a:t> </a:t>
            </a:r>
            <a:r>
              <a:rPr lang="cs-CZ" altLang="cs-CZ" sz="2000" b="1" dirty="0"/>
              <a:t> 1929 - 30er </a:t>
            </a:r>
            <a:r>
              <a:rPr lang="cs-CZ" altLang="cs-CZ" sz="2000" b="1" dirty="0" err="1"/>
              <a:t>Jahre</a:t>
            </a:r>
            <a:r>
              <a:rPr lang="de-DE" altLang="cs-CZ" sz="2000" b="1" dirty="0"/>
              <a:t>: Sprachtheorie (K. Bühler), </a:t>
            </a:r>
            <a:r>
              <a:rPr lang="cs-CZ" altLang="cs-CZ" sz="2000" b="1" dirty="0" err="1"/>
              <a:t>Phonologie</a:t>
            </a:r>
            <a:r>
              <a:rPr lang="de-DE" altLang="cs-CZ" sz="2000" b="1" dirty="0"/>
              <a:t> (</a:t>
            </a:r>
            <a:r>
              <a:rPr lang="de-DE" altLang="cs-CZ" sz="2000" b="1" dirty="0" err="1"/>
              <a:t>Trubetzkoy</a:t>
            </a:r>
            <a:r>
              <a:rPr lang="de-DE" altLang="cs-CZ" sz="2000" b="1" dirty="0"/>
              <a:t>), Syntax (V. </a:t>
            </a:r>
            <a:r>
              <a:rPr lang="de-DE" altLang="cs-CZ" sz="2000" b="1" dirty="0" err="1"/>
              <a:t>Mathesius</a:t>
            </a:r>
            <a:r>
              <a:rPr lang="de-DE" altLang="cs-CZ" sz="2000" b="1" dirty="0"/>
              <a:t>)</a:t>
            </a:r>
          </a:p>
          <a:p>
            <a:pPr>
              <a:buFontTx/>
              <a:buNone/>
            </a:pPr>
            <a:r>
              <a:rPr lang="cs-CZ" altLang="cs-CZ" sz="2000" b="1" dirty="0" err="1"/>
              <a:t>Stilistik</a:t>
            </a:r>
            <a:r>
              <a:rPr lang="de-DE" altLang="cs-CZ" sz="2000" b="1" dirty="0"/>
              <a:t>: </a:t>
            </a:r>
            <a:r>
              <a:rPr lang="cs-CZ" altLang="cs-CZ" sz="2000" b="1" dirty="0"/>
              <a:t>R</a:t>
            </a:r>
            <a:r>
              <a:rPr lang="de-DE" altLang="cs-CZ" sz="2000" b="1" dirty="0" err="1"/>
              <a:t>oman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Jakobson</a:t>
            </a:r>
            <a:r>
              <a:rPr lang="cs-CZ" altLang="cs-CZ" sz="2000" b="1" dirty="0"/>
              <a:t> </a:t>
            </a:r>
            <a:r>
              <a:rPr lang="de-DE" altLang="cs-CZ" sz="2000" b="1" dirty="0"/>
              <a:t>: </a:t>
            </a:r>
            <a:r>
              <a:rPr lang="cs-CZ" altLang="cs-CZ" sz="2000" b="1" dirty="0" err="1"/>
              <a:t>strukturalistische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Stilaussfassung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 err="1"/>
              <a:t>die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Funktionalstilistik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Gebrauchstexte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FS: </a:t>
            </a:r>
            <a:r>
              <a:rPr lang="cs-CZ" altLang="cs-CZ" sz="2000" b="1" dirty="0" err="1"/>
              <a:t>Stil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Alltagsrede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       </a:t>
            </a:r>
            <a:r>
              <a:rPr lang="cs-CZ" altLang="cs-CZ" sz="2000" b="1" dirty="0" err="1"/>
              <a:t>Stil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Wissenschaft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       </a:t>
            </a:r>
            <a:r>
              <a:rPr lang="cs-CZ" altLang="cs-CZ" sz="2000" b="1" dirty="0" err="1"/>
              <a:t>Stil</a:t>
            </a:r>
            <a:r>
              <a:rPr lang="cs-CZ" altLang="cs-CZ" sz="2000" b="1" dirty="0"/>
              <a:t> des </a:t>
            </a:r>
            <a:r>
              <a:rPr lang="cs-CZ" altLang="cs-CZ" sz="2000" b="1" dirty="0" err="1"/>
              <a:t>Amtsverkehrs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       </a:t>
            </a:r>
            <a:r>
              <a:rPr lang="cs-CZ" altLang="cs-CZ" sz="2000" b="1" dirty="0" err="1"/>
              <a:t>Stil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Belletristik</a:t>
            </a:r>
            <a:endParaRPr lang="cs-CZ" altLang="cs-CZ" sz="2000" dirty="0"/>
          </a:p>
          <a:p>
            <a:pPr>
              <a:buFontTx/>
              <a:buNone/>
            </a:pPr>
            <a:r>
              <a:rPr lang="de-DE" altLang="cs-CZ" sz="2000" b="1" dirty="0"/>
              <a:t>       </a:t>
            </a:r>
            <a:r>
              <a:rPr lang="cs-CZ" altLang="cs-CZ" sz="2000" b="1" dirty="0" err="1"/>
              <a:t>Stil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Presse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Publizistik</a:t>
            </a:r>
            <a:endParaRPr lang="de-DE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B. Havránek</a:t>
            </a:r>
            <a:endParaRPr lang="cs-CZ" altLang="cs-CZ" sz="2000" dirty="0"/>
          </a:p>
          <a:p>
            <a:pPr>
              <a:buFontTx/>
              <a:buNone/>
            </a:pPr>
            <a:r>
              <a:rPr lang="de-DE" altLang="cs-CZ" sz="2000" b="1" dirty="0"/>
              <a:t> </a:t>
            </a:r>
            <a:r>
              <a:rPr lang="cs-CZ" altLang="cs-CZ" sz="2000" b="1" dirty="0"/>
              <a:t>J. Mukařovský - Poetik</a:t>
            </a:r>
            <a:endParaRPr lang="cs-CZ" altLang="cs-CZ" sz="2000" dirty="0"/>
          </a:p>
          <a:p>
            <a:pPr>
              <a:buFontTx/>
              <a:buNone/>
            </a:pPr>
            <a:r>
              <a:rPr lang="de-DE" altLang="cs-CZ" sz="2000" b="1" dirty="0"/>
              <a:t> </a:t>
            </a:r>
            <a:r>
              <a:rPr lang="cs-CZ" altLang="cs-CZ" sz="2000" b="1" dirty="0" err="1"/>
              <a:t>Sprachpflege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6783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B2DBD8-0ECD-4557-A0B0-D76A1C60E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Entwicklung der Stilistik nach dem II. Weltkrieg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E5B492-1AAF-477D-8A06-5D1E1B502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sz="2000" b="1" dirty="0" err="1"/>
              <a:t>Weiterentwicklung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strukturalistischen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funktionalistischen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Stilaufassung</a:t>
            </a:r>
            <a:r>
              <a:rPr lang="cs-CZ" altLang="cs-CZ" sz="2000" b="1" dirty="0"/>
              <a:t> (R. </a:t>
            </a:r>
            <a:r>
              <a:rPr lang="cs-CZ" altLang="cs-CZ" sz="2000" b="1" dirty="0" err="1"/>
              <a:t>Jakobson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Prager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Schule</a:t>
            </a:r>
            <a:r>
              <a:rPr lang="cs-CZ" altLang="cs-CZ" sz="2000" b="1" dirty="0"/>
              <a:t>, B. Havránek) </a:t>
            </a:r>
            <a:r>
              <a:rPr lang="cs-CZ" altLang="cs-CZ" sz="2000" b="1" dirty="0" err="1"/>
              <a:t>auf</a:t>
            </a:r>
            <a:r>
              <a:rPr lang="cs-CZ" altLang="cs-CZ" sz="2000" b="1" dirty="0"/>
              <a:t> dem </a:t>
            </a:r>
            <a:r>
              <a:rPr lang="cs-CZ" altLang="cs-CZ" sz="2000" b="1" dirty="0" err="1"/>
              <a:t>Gebiet</a:t>
            </a:r>
            <a:r>
              <a:rPr lang="cs-CZ" altLang="cs-CZ" sz="2000" b="1" dirty="0"/>
              <a:t>  der Slavistik </a:t>
            </a:r>
            <a:r>
              <a:rPr lang="cs-CZ" altLang="cs-CZ" sz="2000" b="1" dirty="0" err="1"/>
              <a:t>und</a:t>
            </a:r>
            <a:r>
              <a:rPr lang="de-DE" altLang="cs-CZ" sz="2000" dirty="0"/>
              <a:t> </a:t>
            </a:r>
            <a:r>
              <a:rPr lang="cs-CZ" altLang="cs-CZ" sz="2000" b="1" dirty="0"/>
              <a:t>der Germanistik</a:t>
            </a:r>
            <a:endParaRPr lang="de-DE" altLang="cs-CZ" sz="2000" b="1" dirty="0"/>
          </a:p>
          <a:p>
            <a:r>
              <a:rPr lang="cs-CZ" altLang="cs-CZ" sz="2000" b="1" dirty="0"/>
              <a:t>Elise </a:t>
            </a:r>
            <a:r>
              <a:rPr lang="cs-CZ" altLang="cs-CZ" sz="2000" b="1" dirty="0" err="1"/>
              <a:t>Riesel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Germanistin</a:t>
            </a:r>
            <a:r>
              <a:rPr lang="cs-CZ" altLang="cs-CZ" sz="2000" b="1" dirty="0"/>
              <a:t> </a:t>
            </a:r>
            <a:r>
              <a:rPr lang="de-DE" altLang="cs-CZ" sz="2000" b="1" dirty="0"/>
              <a:t>ö</a:t>
            </a:r>
            <a:r>
              <a:rPr lang="cs-CZ" altLang="cs-CZ" sz="2000" b="1" dirty="0" err="1"/>
              <a:t>sterreichischer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Abstammung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Moskau</a:t>
            </a:r>
            <a:r>
              <a:rPr lang="de-DE" altLang="cs-CZ" sz="2000" b="1" dirty="0"/>
              <a:t>:</a:t>
            </a:r>
            <a:r>
              <a:rPr lang="cs-CZ" altLang="cs-CZ" sz="2000" b="1" dirty="0"/>
              <a:t> </a:t>
            </a:r>
            <a:r>
              <a:rPr lang="cs-CZ" altLang="cs-CZ" sz="2000" b="1" i="1" dirty="0" err="1"/>
              <a:t>Deutsche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Stilistik</a:t>
            </a:r>
            <a:r>
              <a:rPr lang="de-DE" altLang="cs-CZ" sz="2000" b="1" i="1" dirty="0"/>
              <a:t>:</a:t>
            </a:r>
            <a:endParaRPr lang="cs-CZ" altLang="cs-CZ" sz="2000" i="1" dirty="0"/>
          </a:p>
          <a:p>
            <a:pPr>
              <a:buFontTx/>
              <a:buNone/>
            </a:pPr>
            <a:r>
              <a:rPr lang="cs-CZ" altLang="cs-CZ" sz="2000" b="1" dirty="0"/>
              <a:t>    </a:t>
            </a:r>
            <a:r>
              <a:rPr lang="cs-CZ" altLang="cs-CZ" sz="2000" b="1" dirty="0" err="1"/>
              <a:t>Stil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Alltagsrede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Stilmittel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Komposition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Darstellungsverfahren</a:t>
            </a:r>
            <a:endParaRPr lang="cs-CZ" altLang="cs-CZ" sz="2000" dirty="0"/>
          </a:p>
          <a:p>
            <a:r>
              <a:rPr lang="cs-CZ" altLang="cs-CZ" sz="2000" b="1" dirty="0"/>
              <a:t>Wolfgang </a:t>
            </a:r>
            <a:r>
              <a:rPr lang="cs-CZ" altLang="cs-CZ" sz="2000" b="1" dirty="0" err="1"/>
              <a:t>Fleischer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Leipzig</a:t>
            </a:r>
            <a:endParaRPr lang="cs-CZ" altLang="cs-CZ" sz="2000" dirty="0"/>
          </a:p>
          <a:p>
            <a:r>
              <a:rPr lang="cs-CZ" altLang="cs-CZ" sz="2000" b="1" dirty="0"/>
              <a:t>Georg Michel - Potsdam</a:t>
            </a:r>
            <a:endParaRPr lang="cs-CZ" altLang="cs-CZ" sz="2000" dirty="0"/>
          </a:p>
          <a:p>
            <a:r>
              <a:rPr lang="cs-CZ" altLang="cs-CZ" sz="2000" b="1" dirty="0" err="1"/>
              <a:t>Bernd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Sowinski</a:t>
            </a:r>
            <a:r>
              <a:rPr lang="cs-CZ" altLang="cs-CZ" sz="2000" b="1" dirty="0"/>
              <a:t> – </a:t>
            </a:r>
            <a:r>
              <a:rPr lang="de-DE" altLang="cs-CZ" sz="2000" b="1" dirty="0"/>
              <a:t>ehem. </a:t>
            </a:r>
            <a:r>
              <a:rPr lang="cs-CZ" altLang="cs-CZ" sz="2000" b="1" dirty="0"/>
              <a:t>BRD</a:t>
            </a:r>
            <a:endParaRPr lang="cs-CZ" altLang="cs-CZ" sz="2000" dirty="0"/>
          </a:p>
          <a:p>
            <a:r>
              <a:rPr lang="cs-CZ" altLang="cs-CZ" sz="2000" b="1" dirty="0" err="1"/>
              <a:t>Bernd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Spillner</a:t>
            </a:r>
            <a:r>
              <a:rPr lang="cs-CZ" altLang="cs-CZ" sz="2000" b="1" dirty="0"/>
              <a:t> - 1974 </a:t>
            </a:r>
            <a:r>
              <a:rPr lang="cs-CZ" altLang="cs-CZ" sz="2000" b="1" dirty="0" err="1"/>
              <a:t>Stilistik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litwiss</a:t>
            </a:r>
            <a:r>
              <a:rPr lang="cs-CZ" altLang="cs-CZ" sz="2000" b="1" dirty="0"/>
              <a:t>. </a:t>
            </a:r>
            <a:r>
              <a:rPr lang="cs-CZ" altLang="cs-CZ" sz="2000" b="1" dirty="0" err="1"/>
              <a:t>Stilistik</a:t>
            </a:r>
            <a:endParaRPr lang="cs-CZ" altLang="cs-CZ" sz="2000" dirty="0"/>
          </a:p>
          <a:p>
            <a:r>
              <a:rPr lang="de-DE" altLang="cs-CZ" sz="2000" b="1" dirty="0"/>
              <a:t>19</a:t>
            </a:r>
            <a:r>
              <a:rPr lang="cs-CZ" altLang="cs-CZ" sz="2000" b="1" dirty="0"/>
              <a:t>50er, </a:t>
            </a:r>
            <a:r>
              <a:rPr lang="de-DE" altLang="cs-CZ" sz="2000" b="1" dirty="0"/>
              <a:t>19</a:t>
            </a:r>
            <a:r>
              <a:rPr lang="cs-CZ" altLang="cs-CZ" sz="2000" b="1" dirty="0"/>
              <a:t>60er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de-DE" altLang="cs-CZ" sz="2000" b="1" dirty="0"/>
              <a:t>19</a:t>
            </a:r>
            <a:r>
              <a:rPr lang="cs-CZ" altLang="cs-CZ" sz="2000" b="1" dirty="0"/>
              <a:t>70er </a:t>
            </a:r>
            <a:r>
              <a:rPr lang="cs-CZ" altLang="cs-CZ" sz="2000" b="1" dirty="0" err="1"/>
              <a:t>Jahre</a:t>
            </a:r>
            <a:r>
              <a:rPr lang="cs-CZ" altLang="cs-CZ" sz="2000" b="1" dirty="0"/>
              <a:t>:</a:t>
            </a:r>
            <a:endParaRPr lang="cs-CZ" altLang="cs-CZ" sz="2000" dirty="0"/>
          </a:p>
          <a:p>
            <a:r>
              <a:rPr lang="cs-CZ" altLang="cs-CZ" sz="2000" b="1" dirty="0" err="1"/>
              <a:t>Besonders</a:t>
            </a:r>
            <a:r>
              <a:rPr lang="cs-CZ" altLang="cs-CZ" sz="2000" b="1" dirty="0"/>
              <a:t> FS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das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Potential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deutschen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Gegenwartssprache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Stilelemente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Stilzüge</a:t>
            </a:r>
            <a:r>
              <a:rPr lang="cs-CZ" altLang="cs-CZ" sz="2000" b="1" dirty="0"/>
              <a:t>, Tropen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Stilfiguren</a:t>
            </a:r>
            <a:r>
              <a:rPr lang="cs-CZ" altLang="cs-CZ" sz="2000" b="1" dirty="0"/>
              <a:t> (</a:t>
            </a:r>
            <a:r>
              <a:rPr lang="de-DE" altLang="cs-CZ" sz="2000" b="1" dirty="0"/>
              <a:t>Tradition: </a:t>
            </a:r>
            <a:r>
              <a:rPr lang="cs-CZ" altLang="cs-CZ" sz="2000" b="1" dirty="0" err="1"/>
              <a:t>antike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rhetorische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Mittel</a:t>
            </a:r>
            <a:r>
              <a:rPr lang="cs-CZ" altLang="cs-CZ" sz="2000" b="1" dirty="0"/>
              <a:t>)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9719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B8E9CC-F5AB-493B-AFC4-73322292B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cs-CZ" sz="2800" b="1" dirty="0"/>
              <a:t>Stilistik nach der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kommunikativ-pragmatische</a:t>
            </a:r>
            <a:r>
              <a:rPr lang="de-DE" altLang="cs-CZ" sz="2800" b="1" dirty="0"/>
              <a:t>n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Wende</a:t>
            </a:r>
            <a:r>
              <a:rPr lang="cs-CZ" altLang="cs-CZ" sz="2800" b="1" dirty="0"/>
              <a:t> 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5072FE-43F6-42F0-AC70-BC929CF582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b="1" dirty="0"/>
              <a:t>um 1970 – </a:t>
            </a:r>
            <a:r>
              <a:rPr lang="cs-CZ" altLang="cs-CZ" sz="2000" b="1" dirty="0" err="1">
                <a:solidFill>
                  <a:srgbClr val="00B0F0"/>
                </a:solidFill>
              </a:rPr>
              <a:t>kommunikativ-pragmatische</a:t>
            </a:r>
            <a:r>
              <a:rPr lang="cs-CZ" altLang="cs-CZ" sz="2000" b="1" dirty="0">
                <a:solidFill>
                  <a:srgbClr val="00B0F0"/>
                </a:solidFill>
              </a:rPr>
              <a:t> </a:t>
            </a:r>
            <a:r>
              <a:rPr lang="cs-CZ" altLang="cs-CZ" sz="2000" b="1" dirty="0" err="1">
                <a:solidFill>
                  <a:srgbClr val="00B0F0"/>
                </a:solidFill>
              </a:rPr>
              <a:t>Wende</a:t>
            </a:r>
            <a:r>
              <a:rPr lang="cs-CZ" altLang="cs-CZ" sz="2000" b="1" dirty="0">
                <a:solidFill>
                  <a:srgbClr val="00B0F0"/>
                </a:solidFill>
              </a:rPr>
              <a:t> </a:t>
            </a:r>
            <a:r>
              <a:rPr lang="cs-CZ" altLang="cs-CZ" sz="2000" b="1" dirty="0"/>
              <a:t>– </a:t>
            </a:r>
            <a:endParaRPr lang="cs-CZ" altLang="cs-CZ" sz="2000" dirty="0"/>
          </a:p>
          <a:p>
            <a:r>
              <a:rPr lang="cs-CZ" altLang="cs-CZ" sz="2000" b="1" dirty="0" err="1"/>
              <a:t>Abwendung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vom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Sprachsystem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Zuwendung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zur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Kommunikation</a:t>
            </a:r>
            <a:endParaRPr lang="cs-CZ" altLang="cs-CZ" sz="2000" dirty="0"/>
          </a:p>
          <a:p>
            <a:r>
              <a:rPr lang="cs-CZ" altLang="cs-CZ" sz="2000" b="1" dirty="0"/>
              <a:t>„</a:t>
            </a:r>
            <a:r>
              <a:rPr lang="cs-CZ" altLang="cs-CZ" sz="2000" b="1" dirty="0" err="1"/>
              <a:t>neue</a:t>
            </a:r>
            <a:r>
              <a:rPr lang="cs-CZ" altLang="cs-CZ" sz="2000" b="1" dirty="0"/>
              <a:t>“ </a:t>
            </a:r>
            <a:r>
              <a:rPr lang="cs-CZ" altLang="cs-CZ" sz="2000" b="1" dirty="0" err="1"/>
              <a:t>linguistische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Teildisziplinen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Tetxlinguistik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Pragmalinguistik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Sozio</a:t>
            </a:r>
            <a:r>
              <a:rPr lang="cs-CZ" altLang="cs-CZ" sz="2000" b="1" dirty="0"/>
              <a:t>-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Psycholinguistik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Diskursanalyse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u.a</a:t>
            </a:r>
            <a:r>
              <a:rPr lang="cs-CZ" altLang="cs-CZ" sz="2000" b="1" dirty="0"/>
              <a:t>.</a:t>
            </a:r>
            <a:endParaRPr lang="cs-CZ" altLang="cs-CZ" sz="2000" dirty="0"/>
          </a:p>
          <a:p>
            <a:r>
              <a:rPr lang="cs-CZ" altLang="cs-CZ" sz="2000" b="1" dirty="0"/>
              <a:t>90er </a:t>
            </a:r>
            <a:r>
              <a:rPr lang="cs-CZ" altLang="cs-CZ" sz="2000" b="1" dirty="0" err="1"/>
              <a:t>Jahre</a:t>
            </a:r>
            <a:r>
              <a:rPr lang="cs-CZ" altLang="cs-CZ" sz="2000" b="1" dirty="0"/>
              <a:t> - </a:t>
            </a:r>
            <a:r>
              <a:rPr lang="cs-CZ" altLang="cs-CZ" sz="2000" b="1" dirty="0" err="1">
                <a:solidFill>
                  <a:srgbClr val="00B0F0"/>
                </a:solidFill>
              </a:rPr>
              <a:t>kognitive</a:t>
            </a:r>
            <a:r>
              <a:rPr lang="cs-CZ" altLang="cs-CZ" sz="2000" b="1" dirty="0">
                <a:solidFill>
                  <a:srgbClr val="00B0F0"/>
                </a:solidFill>
              </a:rPr>
              <a:t> </a:t>
            </a:r>
            <a:r>
              <a:rPr lang="cs-CZ" altLang="cs-CZ" sz="2000" b="1" dirty="0" err="1">
                <a:solidFill>
                  <a:srgbClr val="00B0F0"/>
                </a:solidFill>
              </a:rPr>
              <a:t>Linguistik</a:t>
            </a:r>
            <a:endParaRPr lang="cs-CZ" altLang="cs-CZ" sz="2000" dirty="0">
              <a:solidFill>
                <a:srgbClr val="00B0F0"/>
              </a:solidFill>
            </a:endParaRPr>
          </a:p>
          <a:p>
            <a:pPr>
              <a:buFontTx/>
              <a:buNone/>
            </a:pPr>
            <a:r>
              <a:rPr lang="cs-CZ" altLang="cs-CZ" sz="2000" b="1" dirty="0"/>
              <a:t> </a:t>
            </a:r>
            <a:r>
              <a:rPr lang="de-DE" altLang="cs-CZ" sz="2000" dirty="0"/>
              <a:t>   </a:t>
            </a:r>
            <a:r>
              <a:rPr lang="cs-CZ" altLang="cs-CZ" sz="2000" b="1" dirty="0" err="1"/>
              <a:t>Fragen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Stilistik</a:t>
            </a:r>
            <a:r>
              <a:rPr lang="cs-CZ" altLang="cs-CZ" sz="2000" b="1" dirty="0"/>
              <a:t> in </a:t>
            </a:r>
            <a:r>
              <a:rPr lang="cs-CZ" altLang="cs-CZ" sz="2000" b="1" dirty="0" err="1"/>
              <a:t>die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übergreifenden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Zusammenhänge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Textlinguistik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Kommunikationsforschung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intergriert</a:t>
            </a:r>
            <a:r>
              <a:rPr lang="cs-CZ" altLang="cs-CZ" sz="2000" b="1" dirty="0"/>
              <a:t> (G. Michel)</a:t>
            </a:r>
            <a:endParaRPr lang="cs-CZ" altLang="cs-CZ" sz="2000" dirty="0"/>
          </a:p>
          <a:p>
            <a:r>
              <a:rPr lang="cs-CZ" altLang="cs-CZ" sz="2000" b="1" dirty="0" err="1"/>
              <a:t>Stilistik</a:t>
            </a:r>
            <a:r>
              <a:rPr lang="cs-CZ" altLang="cs-CZ" sz="2000" b="1" dirty="0"/>
              <a:t> der 80er, 90er </a:t>
            </a:r>
            <a:r>
              <a:rPr lang="cs-CZ" altLang="cs-CZ" sz="2000" b="1" dirty="0" err="1"/>
              <a:t>Jahre</a:t>
            </a:r>
            <a:r>
              <a:rPr lang="cs-CZ" altLang="cs-CZ" sz="2000" b="1" dirty="0"/>
              <a:t> bis 2000... </a:t>
            </a:r>
            <a:r>
              <a:rPr lang="cs-CZ" altLang="cs-CZ" sz="2000" b="1" dirty="0" err="1"/>
              <a:t>reflektiert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bearbeitet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die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Erkenntnisse</a:t>
            </a:r>
            <a:r>
              <a:rPr lang="cs-CZ" altLang="cs-CZ" sz="2000" b="1" dirty="0"/>
              <a:t> der TL</a:t>
            </a:r>
            <a:r>
              <a:rPr lang="de-DE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Pragmalinguistik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kognitiven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Linguistik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Psycholinguistik</a:t>
            </a:r>
            <a:endParaRPr lang="de-DE" altLang="cs-CZ" sz="2000" b="1" dirty="0"/>
          </a:p>
          <a:p>
            <a:r>
              <a:rPr lang="de-DE" altLang="cs-CZ" b="1" dirty="0"/>
              <a:t>Interkulturelle Stilistik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304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1E5609-47EA-45C5-821D-FC659963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b="1" dirty="0" err="1"/>
              <a:t>Kommunikativ-pragmatisch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orientierte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Stilistik</a:t>
            </a:r>
            <a:r>
              <a:rPr lang="cs-CZ" altLang="cs-CZ" sz="3200" b="1" dirty="0"/>
              <a:t>: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EC4869-6B1F-4CF0-80BD-5AA9A01C51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b="1" dirty="0" err="1"/>
              <a:t>Kommunikativ-pragmatisch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orientierte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Stilistik</a:t>
            </a:r>
            <a:r>
              <a:rPr lang="cs-CZ" altLang="cs-CZ" sz="2000" b="1" dirty="0"/>
              <a:t>: Ende der 70er, 80er </a:t>
            </a:r>
            <a:r>
              <a:rPr lang="cs-CZ" altLang="cs-CZ" sz="2000" b="1" dirty="0" err="1"/>
              <a:t>Jahre</a:t>
            </a:r>
            <a:endParaRPr lang="cs-CZ" altLang="cs-CZ" sz="2000" dirty="0"/>
          </a:p>
          <a:p>
            <a:r>
              <a:rPr lang="cs-CZ" altLang="cs-CZ" sz="2000" b="1" dirty="0" err="1"/>
              <a:t>Hauptvertreter</a:t>
            </a:r>
            <a:r>
              <a:rPr lang="cs-CZ" altLang="cs-CZ" sz="2000" b="1" dirty="0"/>
              <a:t>: Barbara </a:t>
            </a:r>
            <a:r>
              <a:rPr lang="cs-CZ" altLang="cs-CZ" sz="2000" b="1" dirty="0" err="1"/>
              <a:t>Sandig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Saarbr</a:t>
            </a:r>
            <a:r>
              <a:rPr lang="de-DE" altLang="cs-CZ" sz="2000" b="1" dirty="0"/>
              <a:t>ü</a:t>
            </a:r>
            <a:r>
              <a:rPr lang="cs-CZ" altLang="cs-CZ" sz="2000" b="1" dirty="0" err="1"/>
              <a:t>cken</a:t>
            </a:r>
            <a:r>
              <a:rPr lang="cs-CZ" altLang="cs-CZ" sz="2000" b="1" dirty="0"/>
              <a:t>) 1978, 1986 - </a:t>
            </a:r>
            <a:r>
              <a:rPr lang="cs-CZ" altLang="cs-CZ" sz="2000" b="1" dirty="0" err="1"/>
              <a:t>Stilistik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                                Ulrich </a:t>
            </a:r>
            <a:r>
              <a:rPr lang="cs-CZ" altLang="cs-CZ" sz="2000" b="1" dirty="0" err="1"/>
              <a:t>Püschel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Trier</a:t>
            </a:r>
            <a:r>
              <a:rPr lang="cs-CZ" altLang="cs-CZ" sz="2000" b="1" dirty="0"/>
              <a:t>)</a:t>
            </a:r>
            <a:endParaRPr lang="cs-CZ" altLang="cs-CZ" sz="2000" dirty="0"/>
          </a:p>
          <a:p>
            <a:pPr>
              <a:buFontTx/>
              <a:buNone/>
            </a:pPr>
            <a:r>
              <a:rPr lang="de-DE" altLang="cs-CZ" sz="2000" b="1" dirty="0"/>
              <a:t>                           </a:t>
            </a:r>
            <a:r>
              <a:rPr lang="cs-CZ" altLang="cs-CZ" sz="2000" b="1" dirty="0"/>
              <a:t>    </a:t>
            </a:r>
            <a:r>
              <a:rPr lang="de-DE" altLang="cs-CZ" sz="2000" b="1" dirty="0"/>
              <a:t> </a:t>
            </a:r>
            <a:r>
              <a:rPr lang="cs-CZ" altLang="cs-CZ" sz="2000" b="1" dirty="0"/>
              <a:t>(G. Michel, B. </a:t>
            </a:r>
            <a:r>
              <a:rPr lang="cs-CZ" altLang="cs-CZ" sz="2000" b="1" dirty="0" err="1"/>
              <a:t>Sowinski</a:t>
            </a:r>
            <a:r>
              <a:rPr lang="cs-CZ" altLang="cs-CZ" sz="2000" b="1" dirty="0"/>
              <a:t>)</a:t>
            </a:r>
            <a:endParaRPr lang="cs-CZ" altLang="cs-CZ" sz="2000" dirty="0"/>
          </a:p>
          <a:p>
            <a:r>
              <a:rPr lang="cs-CZ" altLang="cs-CZ" sz="2000" b="1" dirty="0" err="1"/>
              <a:t>Stil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als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Vollzug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einer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sprachlichen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Handlung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Aufforderung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Wunsch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Warnung</a:t>
            </a:r>
            <a:r>
              <a:rPr lang="cs-CZ" altLang="cs-CZ" sz="2000" b="1" dirty="0"/>
              <a:t>...)</a:t>
            </a:r>
            <a:endParaRPr lang="cs-CZ" altLang="cs-CZ" sz="2000" dirty="0"/>
          </a:p>
          <a:p>
            <a:r>
              <a:rPr lang="cs-CZ" altLang="cs-CZ" sz="2000" b="1" dirty="0" err="1"/>
              <a:t>Kommunikative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Zusammenhänge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stark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im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Vordergrund</a:t>
            </a:r>
            <a:endParaRPr lang="cs-CZ" altLang="cs-CZ" sz="2000" dirty="0"/>
          </a:p>
          <a:p>
            <a:r>
              <a:rPr lang="cs-CZ" altLang="cs-CZ" sz="2000" b="1" dirty="0" err="1">
                <a:solidFill>
                  <a:srgbClr val="00B0F0"/>
                </a:solidFill>
              </a:rPr>
              <a:t>Textsortenstilistik</a:t>
            </a:r>
            <a:r>
              <a:rPr lang="cs-CZ" altLang="cs-CZ" sz="2000" b="1" dirty="0">
                <a:solidFill>
                  <a:srgbClr val="00B0F0"/>
                </a:solidFill>
              </a:rPr>
              <a:t> </a:t>
            </a:r>
            <a:r>
              <a:rPr lang="cs-CZ" altLang="cs-CZ" sz="2000" b="1" dirty="0"/>
              <a:t>– </a:t>
            </a:r>
            <a:r>
              <a:rPr lang="cs-CZ" altLang="cs-CZ" sz="2000" b="1" dirty="0" err="1"/>
              <a:t>Gebrauchstexte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Massenmedien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Gesprächstile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Stilsemiotik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Probleme</a:t>
            </a:r>
            <a:r>
              <a:rPr lang="cs-CZ" altLang="cs-CZ" sz="2000" b="1" dirty="0"/>
              <a:t> der Didaktik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Methoden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Stilanalyse</a:t>
            </a:r>
            <a:r>
              <a:rPr lang="cs-CZ" altLang="cs-CZ" sz="2000" b="1" dirty="0"/>
              <a:t>, </a:t>
            </a:r>
            <a:r>
              <a:rPr lang="cs-CZ" altLang="cs-CZ" sz="2000" b="1" dirty="0" err="1">
                <a:solidFill>
                  <a:srgbClr val="00B0F0"/>
                </a:solidFill>
              </a:rPr>
              <a:t>Stil</a:t>
            </a:r>
            <a:r>
              <a:rPr lang="cs-CZ" altLang="cs-CZ" sz="2000" b="1" dirty="0">
                <a:solidFill>
                  <a:srgbClr val="00B0F0"/>
                </a:solidFill>
              </a:rPr>
              <a:t> in </a:t>
            </a:r>
            <a:r>
              <a:rPr lang="cs-CZ" altLang="cs-CZ" sz="2000" b="1" dirty="0" err="1">
                <a:solidFill>
                  <a:srgbClr val="00B0F0"/>
                </a:solidFill>
              </a:rPr>
              <a:t>interkulturellen</a:t>
            </a:r>
            <a:r>
              <a:rPr lang="cs-CZ" altLang="cs-CZ" sz="2000" b="1" dirty="0">
                <a:solidFill>
                  <a:srgbClr val="00B0F0"/>
                </a:solidFill>
              </a:rPr>
              <a:t> </a:t>
            </a:r>
            <a:r>
              <a:rPr lang="cs-CZ" altLang="cs-CZ" sz="2000" b="1" dirty="0" err="1">
                <a:solidFill>
                  <a:srgbClr val="00B0F0"/>
                </a:solidFill>
              </a:rPr>
              <a:t>Zusammenhängen</a:t>
            </a:r>
            <a:endParaRPr lang="cs-CZ" altLang="cs-CZ" sz="2000" dirty="0">
              <a:solidFill>
                <a:srgbClr val="00B0F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650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D47FDB-3425-408D-8B1F-614D0AD95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Praktische Übungen:</a:t>
            </a:r>
            <a:br>
              <a:rPr lang="de-DE" b="1" dirty="0"/>
            </a:br>
            <a:r>
              <a:rPr lang="cs-CZ" altLang="cs-CZ" sz="2800" b="1" dirty="0" err="1"/>
              <a:t>Gruppierung</a:t>
            </a:r>
            <a:r>
              <a:rPr lang="cs-CZ" altLang="cs-CZ" sz="2800" b="1" dirty="0"/>
              <a:t> der </a:t>
            </a:r>
            <a:r>
              <a:rPr lang="de-DE" altLang="cs-CZ" sz="2800" b="1" dirty="0"/>
              <a:t>synonymen </a:t>
            </a:r>
            <a:r>
              <a:rPr lang="cs-CZ" altLang="cs-CZ" sz="2800" b="1" dirty="0" err="1"/>
              <a:t>Lexeme</a:t>
            </a:r>
            <a:r>
              <a:rPr lang="de-DE" altLang="cs-CZ" sz="2800" b="1" dirty="0"/>
              <a:t> nach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Stilschichten</a:t>
            </a:r>
            <a:r>
              <a:rPr lang="cs-CZ" altLang="cs-CZ" sz="2800" b="1" dirty="0"/>
              <a:t> </a:t>
            </a:r>
            <a:r>
              <a:rPr lang="de-DE" altLang="cs-CZ" sz="2800" b="1" dirty="0"/>
              <a:t>(</a:t>
            </a:r>
            <a:r>
              <a:rPr lang="cs-CZ" altLang="cs-CZ" sz="2800" b="1" dirty="0" err="1"/>
              <a:t>und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Stilf</a:t>
            </a:r>
            <a:r>
              <a:rPr lang="de-DE" altLang="cs-CZ" sz="2800" b="1" dirty="0" err="1"/>
              <a:t>ärbungen</a:t>
            </a:r>
            <a:r>
              <a:rPr lang="de-DE" altLang="cs-CZ" sz="2800" b="1" dirty="0"/>
              <a:t>)</a:t>
            </a:r>
            <a:endParaRPr lang="cs-CZ" sz="28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85716B-02DF-443D-B0E6-1280B4D7E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de-DE" b="1" dirty="0">
                <a:solidFill>
                  <a:srgbClr val="FF0000"/>
                </a:solidFill>
              </a:rPr>
              <a:t>bekommen</a:t>
            </a:r>
          </a:p>
          <a:p>
            <a:pPr>
              <a:defRPr/>
            </a:pPr>
            <a:r>
              <a:rPr lang="de-DE" b="1" dirty="0"/>
              <a:t>kriegen</a:t>
            </a:r>
          </a:p>
          <a:p>
            <a:pPr>
              <a:defRPr/>
            </a:pPr>
            <a:r>
              <a:rPr lang="de-DE" b="1" dirty="0"/>
              <a:t>erhalten</a:t>
            </a:r>
          </a:p>
          <a:p>
            <a:pPr>
              <a:defRPr/>
            </a:pPr>
            <a:r>
              <a:rPr lang="de-DE" b="1" dirty="0"/>
              <a:t>empfangen</a:t>
            </a:r>
          </a:p>
          <a:p>
            <a:pPr>
              <a:defRPr/>
            </a:pPr>
            <a:r>
              <a:rPr lang="de-DE" b="1" dirty="0">
                <a:solidFill>
                  <a:srgbClr val="FF0000"/>
                </a:solidFill>
              </a:rPr>
              <a:t>essen</a:t>
            </a:r>
          </a:p>
          <a:p>
            <a:pPr>
              <a:defRPr/>
            </a:pPr>
            <a:r>
              <a:rPr lang="de-DE" b="1" dirty="0"/>
              <a:t>futtern</a:t>
            </a:r>
          </a:p>
          <a:p>
            <a:pPr>
              <a:defRPr/>
            </a:pPr>
            <a:r>
              <a:rPr lang="de-DE" b="1" dirty="0"/>
              <a:t>fressen</a:t>
            </a:r>
          </a:p>
          <a:p>
            <a:pPr>
              <a:defRPr/>
            </a:pPr>
            <a:r>
              <a:rPr lang="de-DE" b="1" dirty="0"/>
              <a:t>speisen</a:t>
            </a:r>
          </a:p>
          <a:p>
            <a:pPr>
              <a:defRPr/>
            </a:pPr>
            <a:r>
              <a:rPr lang="de-DE" b="1" dirty="0">
                <a:solidFill>
                  <a:srgbClr val="FF0000"/>
                </a:solidFill>
              </a:rPr>
              <a:t>sehen</a:t>
            </a:r>
          </a:p>
          <a:p>
            <a:pPr>
              <a:defRPr/>
            </a:pPr>
            <a:r>
              <a:rPr lang="de-DE" b="1" dirty="0"/>
              <a:t>schauen</a:t>
            </a:r>
          </a:p>
          <a:p>
            <a:pPr>
              <a:defRPr/>
            </a:pPr>
            <a:r>
              <a:rPr lang="de-DE" b="1" dirty="0"/>
              <a:t>glotzen</a:t>
            </a:r>
          </a:p>
          <a:p>
            <a:pPr>
              <a:defRPr/>
            </a:pPr>
            <a:r>
              <a:rPr lang="de-DE" b="1" dirty="0"/>
              <a:t>gucken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978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D4B7F9-C71C-4EBF-9364-243658A7C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980" y="1123836"/>
            <a:ext cx="2947482" cy="4601183"/>
          </a:xfrm>
        </p:spPr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Praktische Übungen:</a:t>
            </a:r>
            <a:br>
              <a:rPr lang="de-DE" b="1" dirty="0"/>
            </a:br>
            <a:r>
              <a:rPr lang="cs-CZ" altLang="cs-CZ" sz="2400" b="1" dirty="0" err="1"/>
              <a:t>Gruppierung</a:t>
            </a:r>
            <a:r>
              <a:rPr lang="cs-CZ" altLang="cs-CZ" sz="2400" b="1" dirty="0"/>
              <a:t> der </a:t>
            </a:r>
            <a:r>
              <a:rPr lang="de-DE" altLang="cs-CZ" sz="2400" b="1" dirty="0"/>
              <a:t>synonymen </a:t>
            </a:r>
            <a:r>
              <a:rPr lang="cs-CZ" altLang="cs-CZ" sz="2400" b="1" dirty="0" err="1"/>
              <a:t>Lexeme</a:t>
            </a:r>
            <a:r>
              <a:rPr lang="de-DE" altLang="cs-CZ" sz="2400" b="1" dirty="0"/>
              <a:t> nach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Stilschichten</a:t>
            </a:r>
            <a:r>
              <a:rPr lang="cs-CZ" altLang="cs-CZ" sz="2400" b="1" dirty="0"/>
              <a:t> </a:t>
            </a:r>
            <a:r>
              <a:rPr lang="de-DE" altLang="cs-CZ" sz="2400" b="1" dirty="0"/>
              <a:t>(</a:t>
            </a:r>
            <a:r>
              <a:rPr lang="cs-CZ" altLang="cs-CZ" sz="2400" b="1" dirty="0" err="1"/>
              <a:t>und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Stilf</a:t>
            </a:r>
            <a:r>
              <a:rPr lang="de-DE" altLang="cs-CZ" sz="2400" b="1" dirty="0" err="1"/>
              <a:t>ärbungen</a:t>
            </a:r>
            <a:r>
              <a:rPr lang="de-DE" altLang="cs-CZ" sz="3600" b="1" dirty="0"/>
              <a:t>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E08A04-9588-4A13-B777-EF46AA1D09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altLang="cs-CZ" sz="2000" b="1" dirty="0">
                <a:solidFill>
                  <a:srgbClr val="FF0000"/>
                </a:solidFill>
              </a:rPr>
              <a:t>sterben</a:t>
            </a:r>
          </a:p>
          <a:p>
            <a:r>
              <a:rPr lang="de-DE" altLang="cs-CZ" sz="2000" b="1" dirty="0"/>
              <a:t>entschlafen</a:t>
            </a:r>
          </a:p>
          <a:p>
            <a:r>
              <a:rPr lang="de-DE" altLang="cs-CZ" sz="2000" b="1" dirty="0"/>
              <a:t>ableben</a:t>
            </a:r>
          </a:p>
          <a:p>
            <a:r>
              <a:rPr lang="de-DE" altLang="cs-CZ" sz="2000" b="1" dirty="0"/>
              <a:t>abkratzen</a:t>
            </a:r>
          </a:p>
          <a:p>
            <a:r>
              <a:rPr lang="de-DE" altLang="cs-CZ" sz="2000" b="1" dirty="0">
                <a:solidFill>
                  <a:srgbClr val="FF0000"/>
                </a:solidFill>
              </a:rPr>
              <a:t>schlafen</a:t>
            </a:r>
          </a:p>
          <a:p>
            <a:r>
              <a:rPr lang="de-DE" altLang="cs-CZ" sz="2000" b="1" dirty="0"/>
              <a:t>ruhen</a:t>
            </a:r>
          </a:p>
          <a:p>
            <a:r>
              <a:rPr lang="de-DE" altLang="cs-CZ" sz="2000" b="1" dirty="0"/>
              <a:t>pennen</a:t>
            </a:r>
          </a:p>
          <a:p>
            <a:r>
              <a:rPr lang="de-DE" altLang="cs-CZ" sz="2000" b="1" dirty="0"/>
              <a:t>schnarchen</a:t>
            </a:r>
          </a:p>
          <a:p>
            <a:r>
              <a:rPr lang="de-DE" altLang="cs-CZ" sz="2000" b="1" dirty="0">
                <a:solidFill>
                  <a:srgbClr val="FF0000"/>
                </a:solidFill>
              </a:rPr>
              <a:t>Kopf</a:t>
            </a:r>
          </a:p>
          <a:p>
            <a:r>
              <a:rPr lang="de-DE" altLang="cs-CZ" sz="2000" b="1" dirty="0"/>
              <a:t>Haupt</a:t>
            </a:r>
          </a:p>
          <a:p>
            <a:r>
              <a:rPr lang="de-DE" altLang="cs-CZ" sz="2000" b="1" dirty="0"/>
              <a:t>Birne</a:t>
            </a:r>
          </a:p>
          <a:p>
            <a:r>
              <a:rPr lang="de-DE" altLang="cs-CZ" sz="2000" b="1" dirty="0"/>
              <a:t>Rübe</a:t>
            </a:r>
          </a:p>
          <a:p>
            <a:r>
              <a:rPr lang="de-DE" altLang="cs-CZ" sz="2000" b="1" dirty="0"/>
              <a:t>Schädel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4488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4E570B-88DB-405E-B5AD-9B60FF1B8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Praktische Übungen:</a:t>
            </a:r>
            <a:br>
              <a:rPr lang="de-DE" b="1" dirty="0"/>
            </a:br>
            <a:r>
              <a:rPr lang="cs-CZ" altLang="cs-CZ" sz="2400" b="1" dirty="0" err="1"/>
              <a:t>Gruppierung</a:t>
            </a:r>
            <a:r>
              <a:rPr lang="cs-CZ" altLang="cs-CZ" sz="2400" b="1" dirty="0"/>
              <a:t> der </a:t>
            </a:r>
            <a:r>
              <a:rPr lang="de-DE" altLang="cs-CZ" sz="2400" b="1" dirty="0"/>
              <a:t>synonymen </a:t>
            </a:r>
            <a:r>
              <a:rPr lang="cs-CZ" altLang="cs-CZ" sz="2400" b="1" dirty="0" err="1"/>
              <a:t>Lexeme</a:t>
            </a:r>
            <a:r>
              <a:rPr lang="de-DE" altLang="cs-CZ" sz="2400" b="1" dirty="0"/>
              <a:t> nach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Stilschichten</a:t>
            </a:r>
            <a:r>
              <a:rPr lang="cs-CZ" altLang="cs-CZ" sz="2400" b="1" dirty="0"/>
              <a:t> </a:t>
            </a:r>
            <a:r>
              <a:rPr lang="de-DE" altLang="cs-CZ" sz="2400" b="1" dirty="0"/>
              <a:t>(</a:t>
            </a:r>
            <a:r>
              <a:rPr lang="cs-CZ" altLang="cs-CZ" sz="2400" b="1" dirty="0" err="1"/>
              <a:t>und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Stilf</a:t>
            </a:r>
            <a:r>
              <a:rPr lang="de-DE" altLang="cs-CZ" sz="2400" b="1" dirty="0" err="1"/>
              <a:t>ärbungen</a:t>
            </a:r>
            <a:r>
              <a:rPr lang="de-DE" altLang="cs-CZ" sz="2400" b="1" dirty="0"/>
              <a:t>)</a:t>
            </a:r>
            <a:endParaRPr lang="cs-CZ" sz="2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636008-4DBD-4BFF-B430-6420A7DC7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sz="2000" b="1" dirty="0">
                <a:solidFill>
                  <a:srgbClr val="FF0000"/>
                </a:solidFill>
              </a:rPr>
              <a:t>Gesicht</a:t>
            </a:r>
          </a:p>
          <a:p>
            <a:r>
              <a:rPr lang="de-DE" altLang="cs-CZ" sz="2000" b="1" dirty="0"/>
              <a:t>Antlitz</a:t>
            </a:r>
          </a:p>
          <a:p>
            <a:r>
              <a:rPr lang="de-DE" altLang="cs-CZ" sz="2000" b="1" dirty="0"/>
              <a:t>Fresse</a:t>
            </a:r>
          </a:p>
          <a:p>
            <a:r>
              <a:rPr lang="de-DE" altLang="cs-CZ" sz="2000" b="1" dirty="0">
                <a:solidFill>
                  <a:srgbClr val="FF0000"/>
                </a:solidFill>
              </a:rPr>
              <a:t>Mund</a:t>
            </a:r>
          </a:p>
          <a:p>
            <a:r>
              <a:rPr lang="de-DE" altLang="cs-CZ" sz="2000" b="1" dirty="0"/>
              <a:t>Maul</a:t>
            </a:r>
          </a:p>
          <a:p>
            <a:r>
              <a:rPr lang="de-DE" altLang="cs-CZ" sz="2000" b="1" dirty="0"/>
              <a:t>Klappe</a:t>
            </a:r>
          </a:p>
          <a:p>
            <a:r>
              <a:rPr lang="de-DE" altLang="cs-CZ" sz="2000" b="1" dirty="0"/>
              <a:t>Gosche</a:t>
            </a:r>
          </a:p>
          <a:p>
            <a:r>
              <a:rPr lang="de-DE" altLang="cs-CZ" sz="2000" b="1" dirty="0"/>
              <a:t>Schnauze</a:t>
            </a:r>
          </a:p>
          <a:p>
            <a:r>
              <a:rPr lang="de-DE" altLang="cs-CZ" sz="2000" b="1" dirty="0"/>
              <a:t>Schnabel</a:t>
            </a:r>
          </a:p>
          <a:p>
            <a:r>
              <a:rPr lang="de-DE" altLang="cs-CZ" sz="2000" b="1" dirty="0"/>
              <a:t>Schlabber</a:t>
            </a:r>
          </a:p>
          <a:p>
            <a:r>
              <a:rPr lang="de-DE" altLang="cs-CZ" sz="2000" b="1" dirty="0">
                <a:solidFill>
                  <a:srgbClr val="FF0000"/>
                </a:solidFill>
              </a:rPr>
              <a:t>Hand</a:t>
            </a:r>
          </a:p>
          <a:p>
            <a:r>
              <a:rPr lang="de-DE" altLang="cs-CZ" sz="2000" b="1" dirty="0"/>
              <a:t>Flosse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4181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B0CFA5-024A-443A-A8B6-17A85D639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Praktische Übungen:</a:t>
            </a:r>
            <a:br>
              <a:rPr lang="de-DE" b="1" dirty="0"/>
            </a:br>
            <a:r>
              <a:rPr lang="cs-CZ" altLang="cs-CZ" sz="2400" b="1" dirty="0" err="1"/>
              <a:t>Gruppierung</a:t>
            </a:r>
            <a:r>
              <a:rPr lang="cs-CZ" altLang="cs-CZ" sz="2400" b="1" dirty="0"/>
              <a:t> der </a:t>
            </a:r>
            <a:r>
              <a:rPr lang="de-DE" altLang="cs-CZ" sz="2400" b="1" dirty="0"/>
              <a:t>synonymen </a:t>
            </a:r>
            <a:r>
              <a:rPr lang="cs-CZ" altLang="cs-CZ" sz="2400" b="1" dirty="0" err="1"/>
              <a:t>Lexeme</a:t>
            </a:r>
            <a:r>
              <a:rPr lang="de-DE" altLang="cs-CZ" sz="2400" b="1" dirty="0"/>
              <a:t> nach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Stilschichten</a:t>
            </a:r>
            <a:r>
              <a:rPr lang="cs-CZ" altLang="cs-CZ" sz="2400" b="1" dirty="0"/>
              <a:t> </a:t>
            </a:r>
            <a:r>
              <a:rPr lang="de-DE" altLang="cs-CZ" sz="2400" b="1" dirty="0"/>
              <a:t>(</a:t>
            </a:r>
            <a:r>
              <a:rPr lang="cs-CZ" altLang="cs-CZ" sz="2400" b="1" dirty="0" err="1"/>
              <a:t>und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Stilf</a:t>
            </a:r>
            <a:r>
              <a:rPr lang="de-DE" altLang="cs-CZ" sz="2400" b="1" dirty="0" err="1"/>
              <a:t>ärbungen</a:t>
            </a:r>
            <a:r>
              <a:rPr lang="de-DE" altLang="cs-CZ" sz="2400" b="1" dirty="0"/>
              <a:t>)</a:t>
            </a:r>
            <a:endParaRPr lang="cs-CZ" sz="2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BB433D-754E-412F-BDB3-392F98150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b="1" dirty="0">
                <a:solidFill>
                  <a:srgbClr val="FF0000"/>
                </a:solidFill>
              </a:rPr>
              <a:t>Füße</a:t>
            </a:r>
          </a:p>
          <a:p>
            <a:r>
              <a:rPr lang="de-DE" altLang="cs-CZ" b="1" dirty="0"/>
              <a:t>Quanten</a:t>
            </a:r>
          </a:p>
          <a:p>
            <a:r>
              <a:rPr lang="de-DE" altLang="cs-CZ" b="1" dirty="0">
                <a:solidFill>
                  <a:srgbClr val="FF0000"/>
                </a:solidFill>
              </a:rPr>
              <a:t>Schuhe</a:t>
            </a:r>
          </a:p>
          <a:p>
            <a:r>
              <a:rPr lang="de-DE" altLang="cs-CZ" b="1" dirty="0"/>
              <a:t>Latschen</a:t>
            </a:r>
          </a:p>
          <a:p>
            <a:r>
              <a:rPr lang="de-DE" altLang="cs-CZ" b="1" dirty="0"/>
              <a:t>Schlappen</a:t>
            </a:r>
          </a:p>
          <a:p>
            <a:r>
              <a:rPr lang="de-DE" altLang="cs-CZ" sz="2000" dirty="0"/>
              <a:t>Quanten</a:t>
            </a:r>
          </a:p>
          <a:p>
            <a:r>
              <a:rPr lang="de-DE" altLang="cs-CZ" sz="2000" dirty="0"/>
              <a:t>nur im Plural</a:t>
            </a:r>
          </a:p>
          <a:p>
            <a:r>
              <a:rPr lang="de-DE" altLang="cs-CZ" sz="2000" dirty="0"/>
              <a:t>landschaftlich, besonders berlinisch, salopp </a:t>
            </a:r>
            <a:r>
              <a:rPr lang="de-DE" altLang="cs-CZ" sz="2000" b="1" dirty="0"/>
              <a:t>Füße, Schuhe</a:t>
            </a:r>
            <a:endParaRPr lang="de-DE" altLang="cs-CZ" sz="2000" dirty="0"/>
          </a:p>
          <a:p>
            <a:r>
              <a:rPr lang="de-DE" altLang="cs-CZ" sz="2000" i="1" dirty="0"/>
              <a:t>erfrier dir nicht die Quanten! </a:t>
            </a:r>
            <a:r>
              <a:rPr lang="de-DE" altLang="cs-CZ" sz="2000" dirty="0"/>
              <a:t>(dwds.de)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4133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4A34BC-3890-47A2-889A-27D28D45D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3. Mikro- </a:t>
            </a:r>
            <a:r>
              <a:rPr lang="cs-CZ" b="1" dirty="0" err="1">
                <a:solidFill>
                  <a:srgbClr val="FF0000"/>
                </a:solidFill>
              </a:rPr>
              <a:t>und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Makrostilistik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4F8E29-7CDD-4444-BBD8-8AEF19516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</a:pPr>
            <a:endParaRPr lang="cs-CZ" altLang="cs-CZ" sz="2000" b="1" dirty="0"/>
          </a:p>
          <a:p>
            <a:pPr eaLnBrk="1" hangingPunct="1">
              <a:lnSpc>
                <a:spcPct val="90000"/>
              </a:lnSpc>
            </a:pPr>
            <a:r>
              <a:rPr lang="cs-CZ" altLang="cs-CZ" sz="2000" b="1" dirty="0"/>
              <a:t>(Elise </a:t>
            </a:r>
            <a:r>
              <a:rPr lang="cs-CZ" altLang="cs-CZ" sz="2000" b="1" dirty="0" err="1"/>
              <a:t>Riesel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Bernd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Sowinski</a:t>
            </a:r>
            <a:r>
              <a:rPr lang="de-DE" altLang="cs-CZ" sz="2000" b="1" dirty="0"/>
              <a:t>, G. Michel, W. Fleischer</a:t>
            </a:r>
            <a:r>
              <a:rPr lang="cs-CZ" altLang="cs-CZ" sz="2000" b="1" dirty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b="1" dirty="0" err="1"/>
              <a:t>Wechselbeziehungen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zwischen</a:t>
            </a:r>
            <a:r>
              <a:rPr lang="cs-CZ" altLang="cs-CZ" sz="2000" b="1" dirty="0"/>
              <a:t> den </a:t>
            </a:r>
            <a:r>
              <a:rPr lang="cs-CZ" altLang="cs-CZ" sz="2000" b="1" dirty="0" err="1"/>
              <a:t>stilistischen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Mikrostrukturen</a:t>
            </a:r>
            <a:r>
              <a:rPr lang="cs-CZ" altLang="cs-CZ" sz="2000" b="1" dirty="0"/>
              <a:t> des </a:t>
            </a:r>
            <a:r>
              <a:rPr lang="cs-CZ" altLang="cs-CZ" sz="2000" b="1" dirty="0" err="1"/>
              <a:t>Textes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den </a:t>
            </a:r>
            <a:r>
              <a:rPr lang="cs-CZ" altLang="cs-CZ" sz="2000" b="1" dirty="0" err="1"/>
              <a:t>Makrostrukturen</a:t>
            </a:r>
            <a:endParaRPr lang="cs-CZ" altLang="cs-CZ" sz="2000" b="1" dirty="0"/>
          </a:p>
          <a:p>
            <a:pPr eaLnBrk="1" hangingPunct="1"/>
            <a:r>
              <a:rPr lang="cs-CZ" altLang="cs-CZ" sz="2000" b="1" dirty="0" err="1">
                <a:solidFill>
                  <a:srgbClr val="FF0000"/>
                </a:solidFill>
              </a:rPr>
              <a:t>Mikrostilistik</a:t>
            </a:r>
            <a:r>
              <a:rPr lang="cs-CZ" altLang="cs-CZ" sz="2000" b="1" dirty="0">
                <a:solidFill>
                  <a:srgbClr val="FF0000"/>
                </a:solidFill>
              </a:rPr>
              <a:t>:</a:t>
            </a:r>
            <a:r>
              <a:rPr lang="cs-CZ" altLang="cs-CZ" sz="2000" b="1" dirty="0">
                <a:solidFill>
                  <a:srgbClr val="00B050"/>
                </a:solidFill>
              </a:rPr>
              <a:t> </a:t>
            </a:r>
            <a:r>
              <a:rPr lang="cs-CZ" altLang="cs-CZ" sz="2000" b="1" dirty="0" err="1">
                <a:solidFill>
                  <a:srgbClr val="00B050"/>
                </a:solidFill>
              </a:rPr>
              <a:t>Stilelemente</a:t>
            </a:r>
            <a:r>
              <a:rPr lang="cs-CZ" altLang="cs-CZ" sz="2000" b="1" dirty="0">
                <a:solidFill>
                  <a:srgbClr val="00B050"/>
                </a:solidFill>
              </a:rPr>
              <a:t> </a:t>
            </a:r>
            <a:r>
              <a:rPr lang="cs-CZ" altLang="cs-CZ" sz="2000" b="1" dirty="0"/>
              <a:t>– </a:t>
            </a:r>
            <a:r>
              <a:rPr lang="cs-CZ" altLang="cs-CZ" sz="2000" b="1" dirty="0" err="1"/>
              <a:t>das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Sprachsystem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Auswahl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Kombination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vorhandenen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sprachlichen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Mittel</a:t>
            </a:r>
            <a:endParaRPr lang="cs-CZ" altLang="cs-CZ" sz="2000" dirty="0"/>
          </a:p>
          <a:p>
            <a:pPr eaLnBrk="1" hangingPunct="1"/>
            <a:r>
              <a:rPr lang="cs-CZ" altLang="cs-CZ" sz="2000" b="1" dirty="0" err="1"/>
              <a:t>die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kleinsten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stilbildenden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sprachlichen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Mittel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die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auf</a:t>
            </a:r>
            <a:r>
              <a:rPr lang="cs-CZ" altLang="cs-CZ" sz="2000" b="1" dirty="0"/>
              <a:t> allen </a:t>
            </a:r>
            <a:r>
              <a:rPr lang="cs-CZ" altLang="cs-CZ" sz="2000" b="1" dirty="0" err="1"/>
              <a:t>Ebenen</a:t>
            </a:r>
            <a:r>
              <a:rPr lang="cs-CZ" altLang="cs-CZ" sz="2000" b="1" dirty="0"/>
              <a:t> des </a:t>
            </a:r>
            <a:r>
              <a:rPr lang="cs-CZ" altLang="cs-CZ" sz="2000" b="1" dirty="0" err="1"/>
              <a:t>Sprachsystems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potentiell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zur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Verfügung</a:t>
            </a:r>
            <a:r>
              <a:rPr lang="cs-CZ" altLang="cs-CZ" sz="2000" b="1" dirty="0"/>
              <a:t> stehen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im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Prozess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Textherstellung</a:t>
            </a:r>
            <a:r>
              <a:rPr lang="cs-CZ" altLang="cs-CZ" sz="2000" b="1" dirty="0"/>
              <a:t>  </a:t>
            </a:r>
            <a:r>
              <a:rPr lang="cs-CZ" altLang="cs-CZ" sz="2000" b="1" dirty="0" err="1"/>
              <a:t>ausgewählt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kombiniert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werden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können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fakultative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Varianten</a:t>
            </a:r>
            <a:r>
              <a:rPr lang="cs-CZ" altLang="cs-CZ" sz="2000" b="1" dirty="0"/>
              <a:t>) </a:t>
            </a:r>
            <a:r>
              <a:rPr lang="cs-CZ" altLang="cs-CZ" sz="2000" b="1" dirty="0" err="1"/>
              <a:t>im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Zusammenhang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mit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kommunikativen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Funktion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Äußerung</a:t>
            </a:r>
            <a:endParaRPr lang="cs-CZ" altLang="cs-CZ" sz="2000" b="1" dirty="0"/>
          </a:p>
          <a:p>
            <a:pPr>
              <a:lnSpc>
                <a:spcPct val="90000"/>
              </a:lnSpc>
            </a:pPr>
            <a:r>
              <a:rPr lang="cs-CZ" altLang="cs-CZ" sz="2000" b="1" dirty="0" err="1">
                <a:solidFill>
                  <a:srgbClr val="FF0000"/>
                </a:solidFill>
              </a:rPr>
              <a:t>Makrostilistik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makrostilistische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Kategorien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Textaufbau</a:t>
            </a:r>
            <a:r>
              <a:rPr lang="cs-CZ" altLang="cs-CZ" sz="2000" b="1" dirty="0"/>
              <a:t>, Text </a:t>
            </a:r>
            <a:r>
              <a:rPr lang="cs-CZ" altLang="cs-CZ" sz="2000" b="1" dirty="0" err="1"/>
              <a:t>als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Ganzes</a:t>
            </a:r>
            <a:endParaRPr lang="cs-CZ" altLang="cs-CZ" sz="2000" b="1" dirty="0"/>
          </a:p>
          <a:p>
            <a:pPr>
              <a:lnSpc>
                <a:spcPct val="90000"/>
              </a:lnSpc>
            </a:pPr>
            <a:r>
              <a:rPr lang="cs-CZ" altLang="cs-CZ" sz="2000" b="1" dirty="0" err="1"/>
              <a:t>Textproduzent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Textrezipient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kommunikative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Stituation</a:t>
            </a:r>
            <a:endParaRPr lang="cs-CZ" altLang="cs-CZ" sz="2000" b="1" dirty="0"/>
          </a:p>
          <a:p>
            <a:pPr>
              <a:lnSpc>
                <a:spcPct val="90000"/>
              </a:lnSpc>
            </a:pPr>
            <a:r>
              <a:rPr lang="cs-CZ" altLang="cs-CZ" sz="2000" b="1" dirty="0"/>
              <a:t>1</a:t>
            </a:r>
            <a:r>
              <a:rPr lang="de-DE" altLang="cs-CZ" sz="2000" b="1" dirty="0"/>
              <a:t>.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Stilz</a:t>
            </a:r>
            <a:r>
              <a:rPr lang="de-DE" altLang="cs-CZ" sz="2000" b="1" dirty="0" err="1"/>
              <a:t>üge</a:t>
            </a:r>
            <a:endParaRPr lang="de-DE" altLang="cs-CZ" sz="2000" b="1" dirty="0"/>
          </a:p>
          <a:p>
            <a:pPr>
              <a:lnSpc>
                <a:spcPct val="90000"/>
              </a:lnSpc>
            </a:pPr>
            <a:r>
              <a:rPr lang="de-DE" altLang="cs-CZ" sz="2000" b="1" dirty="0"/>
              <a:t>2. Komposition</a:t>
            </a:r>
          </a:p>
          <a:p>
            <a:pPr>
              <a:lnSpc>
                <a:spcPct val="90000"/>
              </a:lnSpc>
            </a:pPr>
            <a:r>
              <a:rPr lang="de-DE" altLang="cs-CZ" sz="2000" b="1" dirty="0"/>
              <a:t>3. Funktionalstile-Kommunikationsbereiche</a:t>
            </a:r>
          </a:p>
          <a:p>
            <a:pPr>
              <a:lnSpc>
                <a:spcPct val="90000"/>
              </a:lnSpc>
            </a:pPr>
            <a:r>
              <a:rPr lang="de-DE" altLang="cs-CZ" sz="2000" b="1" dirty="0"/>
              <a:t>4. Textsorten</a:t>
            </a:r>
            <a:endParaRPr lang="cs-CZ" altLang="cs-CZ" sz="2000" dirty="0"/>
          </a:p>
          <a:p>
            <a:pPr eaLnBrk="1" hangingPunct="1"/>
            <a:endParaRPr lang="cs-CZ" altLang="cs-CZ" sz="2000" b="1" dirty="0"/>
          </a:p>
          <a:p>
            <a:pPr eaLnBrk="1" hangingPunct="1">
              <a:lnSpc>
                <a:spcPct val="90000"/>
              </a:lnSpc>
            </a:pP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0227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868DB7-133F-4521-9B0A-3097A27B5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1. </a:t>
            </a:r>
            <a:r>
              <a:rPr lang="cs-CZ" b="1" dirty="0" err="1"/>
              <a:t>Stil</a:t>
            </a:r>
            <a:r>
              <a:rPr lang="de-DE" b="1" dirty="0" err="1"/>
              <a:t>züge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0B4649-54BB-4FF5-AA32-7FF9E21FD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endParaRPr lang="de-DE" altLang="cs-CZ" b="1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cs-CZ" altLang="cs-CZ" b="1" dirty="0">
                <a:solidFill>
                  <a:srgbClr val="FF0000"/>
                </a:solidFill>
              </a:rPr>
              <a:t>1.	</a:t>
            </a:r>
            <a:r>
              <a:rPr lang="cs-CZ" altLang="cs-CZ" b="1" dirty="0" err="1">
                <a:solidFill>
                  <a:srgbClr val="FF0000"/>
                </a:solidFill>
              </a:rPr>
              <a:t>Stilzüge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innere</a:t>
            </a:r>
            <a:r>
              <a:rPr lang="cs-CZ" altLang="cs-CZ" b="1" dirty="0"/>
              <a:t> </a:t>
            </a:r>
            <a:r>
              <a:rPr lang="cs-CZ" altLang="cs-CZ" b="1" dirty="0" err="1"/>
              <a:t>Stileigentümlichkeiten</a:t>
            </a:r>
            <a:r>
              <a:rPr lang="cs-CZ" altLang="cs-CZ" b="1" dirty="0"/>
              <a:t>,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sich</a:t>
            </a:r>
            <a:r>
              <a:rPr lang="cs-CZ" altLang="cs-CZ" b="1" dirty="0"/>
              <a:t> </a:t>
            </a:r>
            <a:r>
              <a:rPr lang="cs-CZ" altLang="cs-CZ" b="1" dirty="0" err="1"/>
              <a:t>aus</a:t>
            </a:r>
            <a:r>
              <a:rPr lang="cs-CZ" altLang="cs-CZ" b="1" dirty="0"/>
              <a:t> dem </a:t>
            </a:r>
            <a:r>
              <a:rPr lang="cs-CZ" altLang="cs-CZ" b="1" dirty="0" err="1"/>
              <a:t>Zusammenwirken</a:t>
            </a:r>
            <a:r>
              <a:rPr lang="cs-CZ" altLang="cs-CZ" b="1" dirty="0"/>
              <a:t> </a:t>
            </a:r>
            <a:r>
              <a:rPr lang="cs-CZ" altLang="cs-CZ" b="1" dirty="0" err="1"/>
              <a:t>einzelner</a:t>
            </a:r>
            <a:r>
              <a:rPr lang="cs-CZ" altLang="cs-CZ" b="1" dirty="0"/>
              <a:t> </a:t>
            </a:r>
            <a:r>
              <a:rPr lang="cs-CZ" altLang="cs-CZ" b="1" dirty="0" err="1"/>
              <a:t>Stilelemente</a:t>
            </a:r>
            <a:r>
              <a:rPr lang="cs-CZ" altLang="cs-CZ" b="1" dirty="0"/>
              <a:t> </a:t>
            </a:r>
            <a:r>
              <a:rPr lang="cs-CZ" altLang="cs-CZ" b="1" dirty="0" err="1"/>
              <a:t>ergeben</a:t>
            </a:r>
            <a:r>
              <a:rPr lang="cs-CZ" altLang="cs-CZ" b="1" dirty="0"/>
              <a:t> (G. Michel)</a:t>
            </a: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b="1" dirty="0" err="1"/>
              <a:t>zusammenfassende</a:t>
            </a:r>
            <a:r>
              <a:rPr lang="cs-CZ" altLang="cs-CZ" b="1" dirty="0"/>
              <a:t>, </a:t>
            </a:r>
            <a:r>
              <a:rPr lang="cs-CZ" altLang="cs-CZ" b="1" dirty="0" err="1"/>
              <a:t>weitreichend</a:t>
            </a:r>
            <a:r>
              <a:rPr lang="cs-CZ" altLang="cs-CZ" b="1" dirty="0"/>
              <a:t> </a:t>
            </a:r>
            <a:r>
              <a:rPr lang="cs-CZ" altLang="cs-CZ" b="1" dirty="0" err="1"/>
              <a:t>abstrahierende</a:t>
            </a:r>
            <a:r>
              <a:rPr lang="cs-CZ" altLang="cs-CZ" b="1" dirty="0"/>
              <a:t> </a:t>
            </a:r>
            <a:r>
              <a:rPr lang="cs-CZ" altLang="cs-CZ" b="1" dirty="0" err="1"/>
              <a:t>Wertungen</a:t>
            </a:r>
            <a:endParaRPr lang="cs-CZ" altLang="cs-CZ" b="1" dirty="0"/>
          </a:p>
          <a:p>
            <a:pPr>
              <a:lnSpc>
                <a:spcPct val="90000"/>
              </a:lnSpc>
            </a:pPr>
            <a:r>
              <a:rPr lang="cs-CZ" altLang="cs-CZ" dirty="0"/>
              <a:t> </a:t>
            </a:r>
            <a:r>
              <a:rPr lang="cs-CZ" altLang="cs-CZ" b="1" dirty="0" err="1"/>
              <a:t>Systematisierung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Klassifizierung</a:t>
            </a:r>
            <a:r>
              <a:rPr lang="cs-CZ" altLang="cs-CZ" b="1" dirty="0"/>
              <a:t> der </a:t>
            </a:r>
            <a:r>
              <a:rPr lang="cs-CZ" altLang="cs-CZ" b="1" dirty="0" err="1"/>
              <a:t>Stilzüge</a:t>
            </a:r>
            <a:r>
              <a:rPr lang="cs-CZ" altLang="cs-CZ" b="1" dirty="0"/>
              <a:t>: </a:t>
            </a:r>
            <a:endParaRPr lang="de-DE" altLang="cs-CZ" b="1" dirty="0"/>
          </a:p>
          <a:p>
            <a:pPr>
              <a:lnSpc>
                <a:spcPct val="90000"/>
              </a:lnSpc>
            </a:pPr>
            <a:r>
              <a:rPr lang="cs-CZ" altLang="cs-CZ" b="1" dirty="0"/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relative</a:t>
            </a:r>
            <a:r>
              <a:rPr lang="cs-CZ" altLang="cs-CZ" sz="2000" b="1" dirty="0">
                <a:solidFill>
                  <a:srgbClr val="FF0000"/>
                </a:solidFill>
              </a:rPr>
              <a:t> H</a:t>
            </a:r>
            <a:r>
              <a:rPr lang="de-DE" altLang="cs-CZ" sz="2000" b="1" dirty="0">
                <a:solidFill>
                  <a:srgbClr val="FF0000"/>
                </a:solidFill>
              </a:rPr>
              <a:t>ä</a:t>
            </a:r>
            <a:r>
              <a:rPr lang="cs-CZ" altLang="cs-CZ" sz="2000" b="1" dirty="0" err="1">
                <a:solidFill>
                  <a:srgbClr val="FF0000"/>
                </a:solidFill>
              </a:rPr>
              <a:t>ufigkeit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/>
              <a:t>der Verben o. </a:t>
            </a:r>
            <a:r>
              <a:rPr lang="cs-CZ" altLang="cs-CZ" sz="2000" b="1" dirty="0" err="1"/>
              <a:t>Substantive</a:t>
            </a:r>
            <a:r>
              <a:rPr lang="cs-CZ" altLang="cs-CZ" sz="2000" b="1" dirty="0"/>
              <a:t>/</a:t>
            </a:r>
            <a:r>
              <a:rPr lang="cs-CZ" altLang="cs-CZ" sz="2000" b="1" dirty="0" err="1"/>
              <a:t>Adjektive</a:t>
            </a:r>
            <a:r>
              <a:rPr lang="cs-CZ" altLang="cs-CZ" sz="2000" b="1" dirty="0"/>
              <a:t>: </a:t>
            </a:r>
            <a:endParaRPr lang="de-DE" altLang="cs-CZ" sz="2000" b="1" dirty="0"/>
          </a:p>
          <a:p>
            <a:pPr>
              <a:lnSpc>
                <a:spcPct val="90000"/>
              </a:lnSpc>
            </a:pPr>
            <a:r>
              <a:rPr lang="cs-CZ" altLang="cs-CZ" sz="2000" b="1" dirty="0" err="1"/>
              <a:t>verbal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nominal</a:t>
            </a:r>
            <a:r>
              <a:rPr lang="cs-CZ" altLang="cs-CZ" sz="2000" b="1" dirty="0"/>
              <a:t> </a:t>
            </a:r>
          </a:p>
          <a:p>
            <a:pPr>
              <a:lnSpc>
                <a:spcPct val="90000"/>
              </a:lnSpc>
            </a:pPr>
            <a:r>
              <a:rPr lang="de-DE" altLang="cs-CZ" sz="2000" b="1" dirty="0"/>
              <a:t>Sätze: </a:t>
            </a:r>
            <a:r>
              <a:rPr lang="cs-CZ" altLang="cs-CZ" sz="2000" b="1" dirty="0" err="1"/>
              <a:t>syndetisch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asyndetisch</a:t>
            </a:r>
            <a:endParaRPr lang="cs-CZ" altLang="cs-CZ" sz="2000" b="1" dirty="0"/>
          </a:p>
          <a:p>
            <a:pPr>
              <a:lnSpc>
                <a:spcPct val="90000"/>
              </a:lnSpc>
            </a:pPr>
            <a:r>
              <a:rPr lang="de-DE" altLang="cs-CZ" sz="2000" b="1" dirty="0"/>
              <a:t> Stilschichten: </a:t>
            </a:r>
            <a:r>
              <a:rPr lang="cs-CZ" altLang="cs-CZ" sz="2000" b="1" dirty="0" err="1"/>
              <a:t>umg</a:t>
            </a:r>
            <a:r>
              <a:rPr lang="cs-CZ" altLang="cs-CZ" sz="2000" b="1" dirty="0"/>
              <a:t>.-</a:t>
            </a:r>
            <a:r>
              <a:rPr lang="cs-CZ" altLang="cs-CZ" sz="2000" b="1" dirty="0" err="1"/>
              <a:t>salopp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derb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vulg</a:t>
            </a:r>
            <a:r>
              <a:rPr lang="de-DE" altLang="cs-CZ" sz="2000" b="1" dirty="0"/>
              <a:t>ä</a:t>
            </a:r>
            <a:r>
              <a:rPr lang="cs-CZ" altLang="cs-CZ" sz="2000" b="1" dirty="0"/>
              <a:t>r</a:t>
            </a:r>
            <a:r>
              <a:rPr lang="de-DE" altLang="cs-CZ" sz="2000" b="1" dirty="0"/>
              <a:t> - gehoben</a:t>
            </a:r>
            <a:endParaRPr lang="cs-CZ" altLang="cs-CZ" sz="2000" b="1" dirty="0"/>
          </a:p>
          <a:p>
            <a:pPr>
              <a:lnSpc>
                <a:spcPct val="90000"/>
              </a:lnSpc>
            </a:pPr>
            <a:r>
              <a:rPr lang="cs-CZ" altLang="cs-CZ" sz="2000" b="1" dirty="0" err="1">
                <a:solidFill>
                  <a:srgbClr val="FF0000"/>
                </a:solidFill>
              </a:rPr>
              <a:t>Wirkung</a:t>
            </a:r>
            <a:r>
              <a:rPr lang="cs-CZ" altLang="cs-CZ" sz="2000" b="1" dirty="0">
                <a:solidFill>
                  <a:srgbClr val="FF0000"/>
                </a:solidFill>
              </a:rPr>
              <a:t> des </a:t>
            </a:r>
            <a:r>
              <a:rPr lang="cs-CZ" altLang="cs-CZ" sz="2000" b="1" dirty="0" err="1">
                <a:solidFill>
                  <a:srgbClr val="FF0000"/>
                </a:solidFill>
              </a:rPr>
              <a:t>Textes</a:t>
            </a:r>
            <a:r>
              <a:rPr lang="de-DE" altLang="cs-CZ" b="1" dirty="0">
                <a:solidFill>
                  <a:srgbClr val="FF0000"/>
                </a:solidFill>
              </a:rPr>
              <a:t>:</a:t>
            </a:r>
            <a:r>
              <a:rPr lang="cs-CZ" altLang="cs-CZ" sz="2000" b="1" dirty="0"/>
              <a:t> </a:t>
            </a:r>
            <a:endParaRPr lang="de-DE" altLang="cs-CZ" sz="2000" b="1" dirty="0"/>
          </a:p>
          <a:p>
            <a:pPr>
              <a:lnSpc>
                <a:spcPct val="90000"/>
              </a:lnSpc>
            </a:pPr>
            <a:r>
              <a:rPr lang="cs-CZ" altLang="cs-CZ" sz="2000" b="1" dirty="0" err="1"/>
              <a:t>aufgelockert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verdichtet</a:t>
            </a:r>
            <a:endParaRPr lang="cs-CZ" altLang="cs-CZ" sz="2000" b="1" dirty="0"/>
          </a:p>
          <a:p>
            <a:pPr>
              <a:lnSpc>
                <a:spcPct val="90000"/>
              </a:lnSpc>
            </a:pPr>
            <a:r>
              <a:rPr lang="cs-CZ" altLang="cs-CZ" sz="2000" b="1" dirty="0" err="1"/>
              <a:t>knapp</a:t>
            </a:r>
            <a:r>
              <a:rPr lang="cs-CZ" altLang="cs-CZ" sz="2000" b="1" dirty="0"/>
              <a:t> - </a:t>
            </a:r>
            <a:r>
              <a:rPr lang="de-DE" altLang="cs-CZ" sz="2000" b="1" dirty="0"/>
              <a:t>umständlich</a:t>
            </a:r>
            <a:endParaRPr lang="cs-CZ" altLang="cs-CZ" sz="2000" b="1" dirty="0"/>
          </a:p>
          <a:p>
            <a:pPr>
              <a:lnSpc>
                <a:spcPct val="90000"/>
              </a:lnSpc>
            </a:pPr>
            <a:r>
              <a:rPr lang="cs-CZ" altLang="cs-CZ" sz="2000" b="1" dirty="0" err="1"/>
              <a:t>sachlich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erlebnisbetont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emotion</a:t>
            </a:r>
            <a:r>
              <a:rPr lang="de-DE" altLang="cs-CZ" sz="2000" b="1" dirty="0"/>
              <a:t>al</a:t>
            </a:r>
          </a:p>
          <a:p>
            <a:pPr>
              <a:lnSpc>
                <a:spcPct val="90000"/>
              </a:lnSpc>
            </a:pPr>
            <a:r>
              <a:rPr lang="de-DE" altLang="cs-CZ" sz="2000" b="1" dirty="0"/>
              <a:t>klar – verschwommen</a:t>
            </a:r>
          </a:p>
          <a:p>
            <a:pPr>
              <a:lnSpc>
                <a:spcPct val="90000"/>
              </a:lnSpc>
            </a:pPr>
            <a:r>
              <a:rPr lang="de-DE" altLang="cs-CZ" sz="2000" b="1" dirty="0"/>
              <a:t>bildhaft, anschaulich – abstrakt</a:t>
            </a:r>
            <a:endParaRPr lang="cs-CZ" altLang="cs-CZ" sz="2000" b="1" dirty="0"/>
          </a:p>
          <a:p>
            <a:pPr>
              <a:lnSpc>
                <a:spcPct val="90000"/>
              </a:lnSpc>
            </a:pP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2930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F1BCE4-870F-4A7E-BC1F-2D6D878E8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/>
              <a:t>Fachliteratur</a:t>
            </a:r>
            <a:r>
              <a:rPr lang="de-DE" altLang="cs-CZ" b="1" dirty="0"/>
              <a:t>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3CFF9A-5818-421D-AF38-F0F15193A0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Malá, Jiřina: </a:t>
            </a:r>
            <a:r>
              <a:rPr lang="cs-CZ" altLang="cs-CZ" b="1" dirty="0" err="1"/>
              <a:t>Stilistische</a:t>
            </a:r>
            <a:r>
              <a:rPr lang="cs-CZ" altLang="cs-CZ" b="1" dirty="0"/>
              <a:t> </a:t>
            </a:r>
            <a:r>
              <a:rPr lang="cs-CZ" altLang="cs-CZ" b="1" dirty="0" err="1"/>
              <a:t>Textanalyse</a:t>
            </a:r>
            <a:r>
              <a:rPr lang="cs-CZ" altLang="cs-CZ" b="1" dirty="0"/>
              <a:t>: </a:t>
            </a:r>
            <a:r>
              <a:rPr lang="cs-CZ" altLang="cs-CZ" b="1" dirty="0" err="1"/>
              <a:t>Grundlagen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de-DE" altLang="cs-CZ" b="1" dirty="0"/>
              <a:t>    </a:t>
            </a:r>
            <a:r>
              <a:rPr lang="cs-CZ" altLang="cs-CZ" b="1" dirty="0" err="1"/>
              <a:t>Methoden</a:t>
            </a:r>
            <a:r>
              <a:rPr lang="cs-CZ" altLang="cs-CZ" b="1" dirty="0"/>
              <a:t>, Brno 2009</a:t>
            </a:r>
          </a:p>
          <a:p>
            <a:pPr>
              <a:defRPr/>
            </a:pPr>
            <a:r>
              <a:rPr lang="cs-CZ" altLang="cs-CZ" b="1" dirty="0" err="1"/>
              <a:t>Fleischer</a:t>
            </a:r>
            <a:r>
              <a:rPr lang="cs-CZ" altLang="cs-CZ" b="1" dirty="0"/>
              <a:t>, W./Michel, G./</a:t>
            </a:r>
            <a:r>
              <a:rPr lang="cs-CZ" altLang="cs-CZ" b="1" dirty="0" err="1"/>
              <a:t>Starke</a:t>
            </a:r>
            <a:r>
              <a:rPr lang="cs-CZ" altLang="cs-CZ" b="1" dirty="0"/>
              <a:t>, G.: </a:t>
            </a:r>
            <a:r>
              <a:rPr lang="cs-CZ" altLang="cs-CZ" b="1" dirty="0" err="1"/>
              <a:t>Stilistik</a:t>
            </a:r>
            <a:r>
              <a:rPr lang="cs-CZ" altLang="cs-CZ" b="1" dirty="0"/>
              <a:t> der  </a:t>
            </a:r>
            <a:r>
              <a:rPr lang="cs-CZ" altLang="cs-CZ" b="1" dirty="0" err="1"/>
              <a:t>deutschen</a:t>
            </a:r>
            <a:r>
              <a:rPr lang="cs-CZ" altLang="cs-CZ" b="1" dirty="0"/>
              <a:t> </a:t>
            </a:r>
            <a:r>
              <a:rPr lang="cs-CZ" altLang="cs-CZ" b="1" dirty="0" err="1"/>
              <a:t>Sprache</a:t>
            </a:r>
            <a:r>
              <a:rPr lang="cs-CZ" altLang="cs-CZ" b="1" dirty="0"/>
              <a:t>. Zürich  1993 (</a:t>
            </a:r>
            <a:r>
              <a:rPr lang="cs-CZ" altLang="cs-CZ" b="1" dirty="0" err="1"/>
              <a:t>Leipzig</a:t>
            </a:r>
            <a:r>
              <a:rPr lang="cs-CZ" altLang="cs-CZ" b="1" dirty="0"/>
              <a:t> 1975 </a:t>
            </a:r>
            <a:r>
              <a:rPr lang="cs-CZ" altLang="cs-CZ" b="1" dirty="0" err="1"/>
              <a:t>etc</a:t>
            </a:r>
            <a:r>
              <a:rPr lang="cs-CZ" altLang="cs-CZ" b="1" dirty="0"/>
              <a:t>.)                                                           </a:t>
            </a:r>
          </a:p>
          <a:p>
            <a:pPr>
              <a:defRPr/>
            </a:pPr>
            <a:r>
              <a:rPr lang="cs-CZ" altLang="cs-CZ" b="1" dirty="0" err="1"/>
              <a:t>Sowinski</a:t>
            </a:r>
            <a:r>
              <a:rPr lang="cs-CZ" altLang="cs-CZ" b="1" dirty="0"/>
              <a:t>, </a:t>
            </a:r>
            <a:r>
              <a:rPr lang="cs-CZ" altLang="cs-CZ" b="1" dirty="0" err="1"/>
              <a:t>Bernd</a:t>
            </a:r>
            <a:r>
              <a:rPr lang="cs-CZ" altLang="cs-CZ" b="1" dirty="0"/>
              <a:t>: </a:t>
            </a:r>
            <a:r>
              <a:rPr lang="cs-CZ" altLang="cs-CZ" b="1" dirty="0" err="1"/>
              <a:t>Stilistik</a:t>
            </a:r>
            <a:r>
              <a:rPr lang="cs-CZ" altLang="cs-CZ" b="1" dirty="0"/>
              <a:t>. Stuttgart 1991, 1999</a:t>
            </a:r>
          </a:p>
          <a:p>
            <a:pPr>
              <a:defRPr/>
            </a:pPr>
            <a:r>
              <a:rPr lang="cs-CZ" altLang="cs-CZ" b="1" dirty="0" err="1"/>
              <a:t>Sandig</a:t>
            </a:r>
            <a:r>
              <a:rPr lang="cs-CZ" altLang="cs-CZ" b="1" dirty="0"/>
              <a:t>, Barbara: </a:t>
            </a:r>
            <a:r>
              <a:rPr lang="cs-CZ" altLang="cs-CZ" b="1" dirty="0" err="1"/>
              <a:t>Deutsche</a:t>
            </a:r>
            <a:r>
              <a:rPr lang="cs-CZ" altLang="cs-CZ" b="1" dirty="0"/>
              <a:t> </a:t>
            </a:r>
            <a:r>
              <a:rPr lang="cs-CZ" altLang="cs-CZ" b="1" dirty="0" err="1"/>
              <a:t>Stilistik</a:t>
            </a:r>
            <a:r>
              <a:rPr lang="cs-CZ" altLang="cs-CZ" b="1" dirty="0"/>
              <a:t>. </a:t>
            </a:r>
            <a:r>
              <a:rPr lang="cs-CZ" altLang="cs-CZ" b="1" dirty="0" err="1"/>
              <a:t>Berlin</a:t>
            </a:r>
            <a:r>
              <a:rPr lang="cs-CZ" altLang="cs-CZ" b="1" dirty="0"/>
              <a:t> – New York 1986,   </a:t>
            </a:r>
          </a:p>
          <a:p>
            <a:pPr>
              <a:defRPr/>
            </a:pPr>
            <a:r>
              <a:rPr lang="cs-CZ" altLang="cs-CZ" b="1" dirty="0"/>
              <a:t>                              </a:t>
            </a:r>
            <a:r>
              <a:rPr lang="de-DE" altLang="cs-CZ" b="1" dirty="0"/>
              <a:t>       </a:t>
            </a:r>
            <a:r>
              <a:rPr lang="cs-CZ" altLang="cs-CZ" b="1" dirty="0" err="1"/>
              <a:t>Textstilistik</a:t>
            </a:r>
            <a:r>
              <a:rPr lang="cs-CZ" altLang="cs-CZ" b="1" dirty="0"/>
              <a:t> 2006</a:t>
            </a:r>
          </a:p>
          <a:p>
            <a:pPr>
              <a:defRPr/>
            </a:pPr>
            <a:r>
              <a:rPr lang="cs-CZ" altLang="cs-CZ" b="1" dirty="0"/>
              <a:t>Fix, Ulla/</a:t>
            </a:r>
            <a:r>
              <a:rPr lang="cs-CZ" altLang="cs-CZ" b="1" dirty="0" err="1"/>
              <a:t>Poethe</a:t>
            </a:r>
            <a:r>
              <a:rPr lang="cs-CZ" altLang="cs-CZ" b="1" dirty="0"/>
              <a:t>, Hannelore/</a:t>
            </a:r>
            <a:r>
              <a:rPr lang="cs-CZ" altLang="cs-CZ" b="1" dirty="0" err="1"/>
              <a:t>Yos</a:t>
            </a:r>
            <a:r>
              <a:rPr lang="cs-CZ" altLang="cs-CZ" b="1" dirty="0"/>
              <a:t>, Gabriele: </a:t>
            </a:r>
            <a:r>
              <a:rPr lang="cs-CZ" altLang="cs-CZ" b="1" dirty="0" err="1"/>
              <a:t>Textlinguistik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Stilistik</a:t>
            </a:r>
            <a:r>
              <a:rPr lang="cs-CZ" altLang="cs-CZ" b="1" dirty="0"/>
              <a:t> </a:t>
            </a:r>
            <a:r>
              <a:rPr lang="cs-CZ" altLang="cs-CZ" b="1" dirty="0" err="1"/>
              <a:t>für</a:t>
            </a:r>
            <a:r>
              <a:rPr lang="cs-CZ" altLang="cs-CZ" b="1" dirty="0"/>
              <a:t> </a:t>
            </a:r>
            <a:r>
              <a:rPr lang="cs-CZ" altLang="cs-CZ" b="1" dirty="0" err="1"/>
              <a:t>Einsteiger</a:t>
            </a:r>
            <a:r>
              <a:rPr lang="cs-CZ" altLang="cs-CZ" b="1" dirty="0"/>
              <a:t>. Frankfurt </a:t>
            </a:r>
            <a:r>
              <a:rPr lang="cs-CZ" altLang="cs-CZ" b="1" dirty="0" err="1"/>
              <a:t>am</a:t>
            </a:r>
            <a:r>
              <a:rPr lang="cs-CZ" altLang="cs-CZ" b="1" dirty="0"/>
              <a:t> </a:t>
            </a:r>
            <a:r>
              <a:rPr lang="cs-CZ" altLang="cs-CZ" b="1" dirty="0" err="1"/>
              <a:t>Main</a:t>
            </a:r>
            <a:r>
              <a:rPr lang="cs-CZ" altLang="cs-CZ" b="1" dirty="0"/>
              <a:t> </a:t>
            </a:r>
            <a:r>
              <a:rPr lang="cs-CZ" altLang="cs-CZ" b="1" dirty="0" err="1"/>
              <a:t>etc</a:t>
            </a:r>
            <a:r>
              <a:rPr lang="cs-CZ" altLang="cs-CZ" b="1" dirty="0"/>
              <a:t>. 2002</a:t>
            </a:r>
            <a:endParaRPr lang="de-DE" altLang="cs-CZ" b="1" dirty="0"/>
          </a:p>
          <a:p>
            <a:pPr>
              <a:defRPr/>
            </a:pPr>
            <a:r>
              <a:rPr lang="cs-CZ" altLang="cs-CZ" b="1" dirty="0" err="1"/>
              <a:t>Eroms</a:t>
            </a:r>
            <a:r>
              <a:rPr lang="cs-CZ" altLang="cs-CZ" b="1" dirty="0"/>
              <a:t>, Hans-Werner: </a:t>
            </a:r>
            <a:r>
              <a:rPr lang="cs-CZ" altLang="cs-CZ" b="1" dirty="0" err="1"/>
              <a:t>Stil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Stilistik</a:t>
            </a:r>
            <a:r>
              <a:rPr lang="cs-CZ" altLang="cs-CZ" b="1" dirty="0"/>
              <a:t>. </a:t>
            </a:r>
            <a:r>
              <a:rPr lang="cs-CZ" altLang="cs-CZ" b="1" dirty="0" err="1"/>
              <a:t>Eine</a:t>
            </a:r>
            <a:r>
              <a:rPr lang="de-DE" altLang="cs-CZ" b="1" dirty="0"/>
              <a:t> Einführung, Berlin 2008</a:t>
            </a:r>
            <a:endParaRPr lang="cs-CZ" altLang="cs-CZ" b="1" dirty="0"/>
          </a:p>
          <a:p>
            <a:pPr>
              <a:defRPr/>
            </a:pPr>
            <a:r>
              <a:rPr lang="cs-CZ" altLang="cs-CZ" b="1" dirty="0"/>
              <a:t>Čechová, M. a kolektiv: Současná česká stylistika. Praha 2003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92232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012BF9-2F02-4C46-81BB-7071D1395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2. Komposition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106607-A92A-4E1A-BEAB-CC0FEF63D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de-DE" altLang="cs-CZ" b="1" dirty="0"/>
          </a:p>
          <a:p>
            <a:r>
              <a:rPr lang="cs-CZ" altLang="cs-CZ" b="1" dirty="0" err="1"/>
              <a:t>Komposition</a:t>
            </a:r>
            <a:r>
              <a:rPr lang="cs-CZ" altLang="cs-CZ" b="1" dirty="0"/>
              <a:t> – der </a:t>
            </a:r>
            <a:r>
              <a:rPr lang="cs-CZ" altLang="cs-CZ" b="1" dirty="0" err="1"/>
              <a:t>äußere</a:t>
            </a:r>
            <a:r>
              <a:rPr lang="cs-CZ" altLang="cs-CZ" b="1" dirty="0"/>
              <a:t> </a:t>
            </a:r>
            <a:r>
              <a:rPr lang="cs-CZ" altLang="cs-CZ" b="1" dirty="0" err="1"/>
              <a:t>Textaufbau</a:t>
            </a:r>
            <a:r>
              <a:rPr lang="cs-CZ" altLang="cs-CZ" b="1" dirty="0"/>
              <a:t> - Architektonik: </a:t>
            </a:r>
            <a:r>
              <a:rPr lang="de-DE" altLang="cs-CZ" b="1" dirty="0"/>
              <a:t>Überschrift, </a:t>
            </a:r>
            <a:r>
              <a:rPr lang="cs-CZ" altLang="cs-CZ" b="1" dirty="0"/>
              <a:t>Ab</a:t>
            </a:r>
            <a:r>
              <a:rPr lang="de-DE" altLang="cs-CZ" b="1" dirty="0"/>
              <a:t>sä</a:t>
            </a:r>
            <a:r>
              <a:rPr lang="cs-CZ" altLang="cs-CZ" b="1" dirty="0" err="1"/>
              <a:t>tze</a:t>
            </a:r>
            <a:r>
              <a:rPr lang="cs-CZ" altLang="cs-CZ" b="1" dirty="0"/>
              <a:t>, </a:t>
            </a:r>
            <a:r>
              <a:rPr lang="cs-CZ" altLang="cs-CZ" b="1" dirty="0" err="1"/>
              <a:t>Kapitel</a:t>
            </a:r>
            <a:r>
              <a:rPr lang="cs-CZ" altLang="cs-CZ" b="1" dirty="0"/>
              <a:t>...</a:t>
            </a:r>
          </a:p>
          <a:p>
            <a:pPr>
              <a:buNone/>
            </a:pPr>
            <a:r>
              <a:rPr lang="de-DE" altLang="cs-CZ" b="1" dirty="0"/>
              <a:t>   </a:t>
            </a:r>
            <a:r>
              <a:rPr lang="cs-CZ" altLang="cs-CZ" b="1" dirty="0"/>
              <a:t>der </a:t>
            </a:r>
            <a:r>
              <a:rPr lang="cs-CZ" altLang="cs-CZ" b="1" dirty="0" err="1"/>
              <a:t>innere</a:t>
            </a:r>
            <a:r>
              <a:rPr lang="cs-CZ" altLang="cs-CZ" b="1" dirty="0"/>
              <a:t> </a:t>
            </a:r>
            <a:r>
              <a:rPr lang="cs-CZ" altLang="cs-CZ" b="1" dirty="0" err="1"/>
              <a:t>Textaufbau</a:t>
            </a:r>
            <a:r>
              <a:rPr lang="cs-CZ" altLang="cs-CZ" b="1" dirty="0"/>
              <a:t> – </a:t>
            </a:r>
            <a:r>
              <a:rPr lang="cs-CZ" altLang="cs-CZ" b="1" dirty="0" err="1"/>
              <a:t>Komposition</a:t>
            </a:r>
            <a:r>
              <a:rPr lang="cs-CZ" altLang="cs-CZ" b="1" dirty="0"/>
              <a:t>:</a:t>
            </a:r>
            <a:endParaRPr lang="de-DE" altLang="cs-CZ" b="1" dirty="0"/>
          </a:p>
          <a:p>
            <a:pPr>
              <a:buFontTx/>
              <a:buChar char="-"/>
            </a:pPr>
            <a:r>
              <a:rPr lang="cs-CZ" altLang="cs-CZ" b="1" dirty="0" err="1">
                <a:solidFill>
                  <a:srgbClr val="FF0000"/>
                </a:solidFill>
              </a:rPr>
              <a:t>themenbedingte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Strukturebe</a:t>
            </a:r>
            <a:r>
              <a:rPr lang="de-DE" altLang="cs-CZ" b="1" dirty="0">
                <a:solidFill>
                  <a:srgbClr val="FF0000"/>
                </a:solidFill>
              </a:rPr>
              <a:t>ne</a:t>
            </a:r>
            <a:r>
              <a:rPr lang="cs-CZ" altLang="cs-CZ" b="1" dirty="0"/>
              <a:t>: </a:t>
            </a:r>
            <a:r>
              <a:rPr lang="cs-CZ" altLang="cs-CZ" b="1" dirty="0" err="1"/>
              <a:t>thematische</a:t>
            </a:r>
            <a:r>
              <a:rPr lang="cs-CZ" altLang="cs-CZ" b="1" dirty="0"/>
              <a:t> </a:t>
            </a:r>
            <a:r>
              <a:rPr lang="cs-CZ" altLang="cs-CZ" b="1" dirty="0" err="1"/>
              <a:t>Ketten</a:t>
            </a:r>
            <a:r>
              <a:rPr lang="cs-CZ" altLang="cs-CZ" b="1" dirty="0"/>
              <a:t> (</a:t>
            </a:r>
            <a:r>
              <a:rPr lang="cs-CZ" altLang="cs-CZ" b="1" dirty="0" err="1"/>
              <a:t>Topikketten</a:t>
            </a:r>
            <a:r>
              <a:rPr lang="cs-CZ" altLang="cs-CZ" b="1" dirty="0"/>
              <a:t>) – </a:t>
            </a:r>
            <a:r>
              <a:rPr lang="cs-CZ" altLang="cs-CZ" b="1" dirty="0" err="1"/>
              <a:t>Koh</a:t>
            </a:r>
            <a:r>
              <a:rPr lang="de-DE" altLang="cs-CZ" b="1" dirty="0" err="1"/>
              <a:t>ärenz</a:t>
            </a:r>
            <a:r>
              <a:rPr lang="cs-CZ" altLang="cs-CZ" b="1" dirty="0"/>
              <a:t>:</a:t>
            </a:r>
            <a:r>
              <a:rPr lang="cs-CZ" altLang="cs-CZ" b="1" i="1" dirty="0">
                <a:solidFill>
                  <a:srgbClr val="FF0000"/>
                </a:solidFill>
              </a:rPr>
              <a:t> </a:t>
            </a:r>
            <a:r>
              <a:rPr lang="cs-CZ" altLang="cs-CZ" b="1" i="1" dirty="0" err="1">
                <a:solidFill>
                  <a:srgbClr val="FF0000"/>
                </a:solidFill>
              </a:rPr>
              <a:t>Ehe</a:t>
            </a:r>
            <a:r>
              <a:rPr lang="cs-CZ" altLang="cs-CZ" b="1" i="1" dirty="0">
                <a:solidFill>
                  <a:srgbClr val="FF0000"/>
                </a:solidFill>
              </a:rPr>
              <a:t> </a:t>
            </a:r>
            <a:r>
              <a:rPr lang="cs-CZ" altLang="cs-CZ" b="1" i="1" dirty="0">
                <a:solidFill>
                  <a:srgbClr val="92D050"/>
                </a:solidFill>
              </a:rPr>
              <a:t>- </a:t>
            </a:r>
            <a:r>
              <a:rPr lang="cs-CZ" altLang="cs-CZ" b="1" i="1" dirty="0" err="1">
                <a:solidFill>
                  <a:srgbClr val="92D050"/>
                </a:solidFill>
              </a:rPr>
              <a:t>Eheschliessung</a:t>
            </a:r>
            <a:r>
              <a:rPr lang="cs-CZ" altLang="cs-CZ" b="1" i="1" dirty="0">
                <a:solidFill>
                  <a:srgbClr val="92D050"/>
                </a:solidFill>
              </a:rPr>
              <a:t> - </a:t>
            </a:r>
            <a:r>
              <a:rPr lang="cs-CZ" altLang="cs-CZ" b="1" i="1" dirty="0" err="1">
                <a:solidFill>
                  <a:srgbClr val="92D050"/>
                </a:solidFill>
              </a:rPr>
              <a:t>Hochzeit</a:t>
            </a:r>
            <a:r>
              <a:rPr lang="cs-CZ" altLang="cs-CZ" b="1" i="1" dirty="0">
                <a:solidFill>
                  <a:srgbClr val="92D050"/>
                </a:solidFill>
              </a:rPr>
              <a:t> - </a:t>
            </a:r>
            <a:r>
              <a:rPr lang="cs-CZ" altLang="cs-CZ" b="1" i="1" dirty="0" err="1">
                <a:solidFill>
                  <a:srgbClr val="92D050"/>
                </a:solidFill>
              </a:rPr>
              <a:t>Eheleute</a:t>
            </a:r>
            <a:r>
              <a:rPr lang="cs-CZ" altLang="cs-CZ" b="1" i="1" dirty="0">
                <a:solidFill>
                  <a:srgbClr val="92D050"/>
                </a:solidFill>
              </a:rPr>
              <a:t> – </a:t>
            </a:r>
            <a:r>
              <a:rPr lang="cs-CZ" altLang="cs-CZ" b="1" i="1" dirty="0" err="1">
                <a:solidFill>
                  <a:srgbClr val="92D050"/>
                </a:solidFill>
              </a:rPr>
              <a:t>Familie</a:t>
            </a:r>
            <a:r>
              <a:rPr lang="cs-CZ" altLang="cs-CZ" b="1" i="1" dirty="0">
                <a:solidFill>
                  <a:srgbClr val="92D050"/>
                </a:solidFill>
              </a:rPr>
              <a:t> - </a:t>
            </a:r>
            <a:r>
              <a:rPr lang="cs-CZ" altLang="cs-CZ" b="1" i="1" dirty="0" err="1">
                <a:solidFill>
                  <a:srgbClr val="92D050"/>
                </a:solidFill>
              </a:rPr>
              <a:t>Scheidung</a:t>
            </a:r>
            <a:r>
              <a:rPr lang="cs-CZ" altLang="cs-CZ" b="1" i="1" dirty="0">
                <a:solidFill>
                  <a:srgbClr val="92D050"/>
                </a:solidFill>
              </a:rPr>
              <a:t> </a:t>
            </a:r>
            <a:endParaRPr lang="de-DE" altLang="cs-CZ" b="1" i="1" dirty="0">
              <a:solidFill>
                <a:srgbClr val="92D050"/>
              </a:solidFill>
            </a:endParaRPr>
          </a:p>
          <a:p>
            <a:r>
              <a:rPr lang="cs-CZ" altLang="cs-CZ" b="1" dirty="0" err="1">
                <a:solidFill>
                  <a:srgbClr val="FF0000"/>
                </a:solidFill>
              </a:rPr>
              <a:t>verfahrensbedingte</a:t>
            </a:r>
            <a:r>
              <a:rPr lang="cs-CZ" altLang="cs-CZ" b="1" dirty="0">
                <a:solidFill>
                  <a:srgbClr val="FF0000"/>
                </a:solidFill>
              </a:rPr>
              <a:t> Ebene </a:t>
            </a:r>
            <a:r>
              <a:rPr lang="cs-CZ" altLang="cs-CZ" b="1" dirty="0"/>
              <a:t>–</a:t>
            </a:r>
          </a:p>
          <a:p>
            <a:r>
              <a:rPr lang="cs-CZ" altLang="cs-CZ" b="1" dirty="0" err="1"/>
              <a:t>Stilverfahren</a:t>
            </a:r>
            <a:r>
              <a:rPr lang="cs-CZ" altLang="cs-CZ" b="1" dirty="0"/>
              <a:t>: </a:t>
            </a:r>
            <a:r>
              <a:rPr lang="cs-CZ" altLang="cs-CZ" b="1" dirty="0" err="1"/>
              <a:t>Erz</a:t>
            </a:r>
            <a:r>
              <a:rPr lang="de-DE" altLang="cs-CZ" b="1" dirty="0"/>
              <a:t>ä</a:t>
            </a:r>
            <a:r>
              <a:rPr lang="cs-CZ" altLang="cs-CZ" b="1" dirty="0"/>
              <a:t>hlen, </a:t>
            </a:r>
            <a:r>
              <a:rPr lang="cs-CZ" altLang="cs-CZ" b="1" dirty="0" err="1"/>
              <a:t>Berichten</a:t>
            </a:r>
            <a:r>
              <a:rPr lang="cs-CZ" altLang="cs-CZ" b="1" dirty="0"/>
              <a:t>, Er</a:t>
            </a:r>
            <a:r>
              <a:rPr lang="de-DE" altLang="cs-CZ" b="1" dirty="0"/>
              <a:t>ö</a:t>
            </a:r>
            <a:r>
              <a:rPr lang="cs-CZ" altLang="cs-CZ" b="1" dirty="0" err="1"/>
              <a:t>rtern</a:t>
            </a:r>
            <a:r>
              <a:rPr lang="cs-CZ" altLang="cs-CZ" b="1" dirty="0"/>
              <a:t>, </a:t>
            </a:r>
            <a:r>
              <a:rPr lang="cs-CZ" altLang="cs-CZ" b="1" dirty="0" err="1"/>
              <a:t>Argumentieren</a:t>
            </a:r>
            <a:r>
              <a:rPr lang="cs-CZ" altLang="cs-CZ" b="1" dirty="0"/>
              <a:t>, </a:t>
            </a:r>
            <a:r>
              <a:rPr lang="cs-CZ" altLang="cs-CZ" b="1" dirty="0" err="1"/>
              <a:t>Beschreiben</a:t>
            </a:r>
            <a:r>
              <a:rPr lang="cs-CZ" altLang="cs-CZ" b="1" dirty="0"/>
              <a:t>, </a:t>
            </a:r>
            <a:r>
              <a:rPr lang="cs-CZ" altLang="cs-CZ" b="1" dirty="0" err="1"/>
              <a:t>Schildern</a:t>
            </a:r>
            <a:r>
              <a:rPr lang="cs-CZ" altLang="cs-CZ" b="1" dirty="0"/>
              <a:t> </a:t>
            </a:r>
          </a:p>
          <a:p>
            <a:r>
              <a:rPr lang="cs-CZ" altLang="cs-CZ" b="1" dirty="0"/>
              <a:t>E</a:t>
            </a:r>
            <a:r>
              <a:rPr lang="de-DE" altLang="cs-CZ" b="1" dirty="0" err="1"/>
              <a:t>rzählen</a:t>
            </a:r>
            <a:r>
              <a:rPr lang="cs-CZ" altLang="cs-CZ" b="1" dirty="0"/>
              <a:t>: </a:t>
            </a:r>
            <a:r>
              <a:rPr lang="cs-CZ" altLang="cs-CZ" b="1" dirty="0" err="1">
                <a:solidFill>
                  <a:srgbClr val="0070C0"/>
                </a:solidFill>
              </a:rPr>
              <a:t>subjektiv</a:t>
            </a:r>
            <a:r>
              <a:rPr lang="cs-CZ" altLang="cs-CZ" b="1" dirty="0">
                <a:solidFill>
                  <a:srgbClr val="0070C0"/>
                </a:solidFill>
              </a:rPr>
              <a:t>, </a:t>
            </a:r>
            <a:r>
              <a:rPr lang="cs-CZ" altLang="cs-CZ" b="1" dirty="0" err="1">
                <a:solidFill>
                  <a:srgbClr val="0070C0"/>
                </a:solidFill>
              </a:rPr>
              <a:t>emotional</a:t>
            </a:r>
            <a:r>
              <a:rPr lang="cs-CZ" altLang="cs-CZ" b="1" dirty="0">
                <a:solidFill>
                  <a:srgbClr val="0070C0"/>
                </a:solidFill>
              </a:rPr>
              <a:t>   </a:t>
            </a:r>
            <a:r>
              <a:rPr lang="de-DE" altLang="cs-CZ" b="1" dirty="0">
                <a:solidFill>
                  <a:srgbClr val="0070C0"/>
                </a:solidFill>
              </a:rPr>
              <a:t>-</a:t>
            </a:r>
            <a:r>
              <a:rPr lang="cs-CZ" altLang="cs-CZ" b="1" dirty="0">
                <a:solidFill>
                  <a:srgbClr val="0070C0"/>
                </a:solidFill>
              </a:rPr>
              <a:t>   </a:t>
            </a:r>
            <a:r>
              <a:rPr lang="cs-CZ" altLang="cs-CZ" b="1" dirty="0" err="1">
                <a:solidFill>
                  <a:srgbClr val="00B050"/>
                </a:solidFill>
              </a:rPr>
              <a:t>dynamisch</a:t>
            </a:r>
            <a:endParaRPr lang="de-DE" altLang="cs-CZ" b="1" dirty="0">
              <a:solidFill>
                <a:srgbClr val="00B050"/>
              </a:solidFill>
            </a:endParaRPr>
          </a:p>
          <a:p>
            <a:r>
              <a:rPr lang="de-DE" altLang="cs-CZ" b="1" dirty="0"/>
              <a:t>Berichten: </a:t>
            </a:r>
            <a:r>
              <a:rPr lang="de-DE" altLang="cs-CZ" b="1" dirty="0">
                <a:solidFill>
                  <a:srgbClr val="0070C0"/>
                </a:solidFill>
              </a:rPr>
              <a:t>objektiv, sachlich -  </a:t>
            </a:r>
            <a:r>
              <a:rPr lang="de-DE" altLang="cs-CZ" b="1" dirty="0"/>
              <a:t>      </a:t>
            </a:r>
            <a:r>
              <a:rPr lang="de-DE" altLang="cs-CZ" b="1" dirty="0">
                <a:solidFill>
                  <a:srgbClr val="00B050"/>
                </a:solidFill>
              </a:rPr>
              <a:t>dynamisch</a:t>
            </a:r>
            <a:endParaRPr lang="cs-CZ" altLang="cs-CZ" b="1" dirty="0">
              <a:solidFill>
                <a:srgbClr val="00B050"/>
              </a:solidFill>
            </a:endParaRPr>
          </a:p>
          <a:p>
            <a:r>
              <a:rPr lang="cs-CZ" altLang="cs-CZ" b="1" dirty="0"/>
              <a:t>B</a:t>
            </a:r>
            <a:r>
              <a:rPr lang="de-DE" altLang="cs-CZ" b="1" dirty="0"/>
              <a:t>eschreiben</a:t>
            </a:r>
            <a:r>
              <a:rPr lang="cs-CZ" altLang="cs-CZ" b="1" dirty="0"/>
              <a:t>: </a:t>
            </a:r>
            <a:r>
              <a:rPr lang="cs-CZ" altLang="cs-CZ" b="1" dirty="0">
                <a:solidFill>
                  <a:srgbClr val="0070C0"/>
                </a:solidFill>
              </a:rPr>
              <a:t>objektiv, </a:t>
            </a:r>
            <a:r>
              <a:rPr lang="cs-CZ" altLang="cs-CZ" b="1" dirty="0" err="1">
                <a:solidFill>
                  <a:srgbClr val="0070C0"/>
                </a:solidFill>
              </a:rPr>
              <a:t>sachlich</a:t>
            </a:r>
            <a:r>
              <a:rPr lang="cs-CZ" altLang="cs-CZ" b="1" dirty="0">
                <a:solidFill>
                  <a:srgbClr val="0070C0"/>
                </a:solidFill>
              </a:rPr>
              <a:t>  </a:t>
            </a:r>
            <a:r>
              <a:rPr lang="de-DE" altLang="cs-CZ" b="1" dirty="0">
                <a:solidFill>
                  <a:srgbClr val="0070C0"/>
                </a:solidFill>
              </a:rPr>
              <a:t>-</a:t>
            </a:r>
            <a:r>
              <a:rPr lang="cs-CZ" altLang="cs-CZ" b="1" dirty="0">
                <a:solidFill>
                  <a:srgbClr val="0070C0"/>
                </a:solidFill>
              </a:rPr>
              <a:t> </a:t>
            </a:r>
            <a:r>
              <a:rPr lang="cs-CZ" altLang="cs-CZ" b="1" dirty="0" err="1">
                <a:solidFill>
                  <a:srgbClr val="00B050"/>
                </a:solidFill>
              </a:rPr>
              <a:t>statisch</a:t>
            </a:r>
            <a:endParaRPr lang="de-DE" altLang="cs-CZ" b="1" dirty="0">
              <a:solidFill>
                <a:srgbClr val="00B050"/>
              </a:solidFill>
            </a:endParaRPr>
          </a:p>
          <a:p>
            <a:r>
              <a:rPr lang="de-DE" altLang="cs-CZ" b="1" dirty="0"/>
              <a:t>Schildern: </a:t>
            </a:r>
            <a:r>
              <a:rPr lang="cs-CZ" altLang="cs-CZ" b="1" dirty="0" err="1">
                <a:solidFill>
                  <a:srgbClr val="0070C0"/>
                </a:solidFill>
              </a:rPr>
              <a:t>subjektiv</a:t>
            </a:r>
            <a:r>
              <a:rPr lang="cs-CZ" altLang="cs-CZ" b="1" dirty="0">
                <a:solidFill>
                  <a:srgbClr val="0070C0"/>
                </a:solidFill>
              </a:rPr>
              <a:t>, </a:t>
            </a:r>
            <a:r>
              <a:rPr lang="cs-CZ" altLang="cs-CZ" b="1" dirty="0" err="1">
                <a:solidFill>
                  <a:srgbClr val="0070C0"/>
                </a:solidFill>
              </a:rPr>
              <a:t>emotional</a:t>
            </a:r>
            <a:r>
              <a:rPr lang="cs-CZ" altLang="cs-CZ" b="1" dirty="0">
                <a:solidFill>
                  <a:srgbClr val="0070C0"/>
                </a:solidFill>
              </a:rPr>
              <a:t> </a:t>
            </a:r>
            <a:r>
              <a:rPr lang="de-DE" altLang="cs-CZ" b="1" dirty="0">
                <a:solidFill>
                  <a:srgbClr val="0070C0"/>
                </a:solidFill>
              </a:rPr>
              <a:t> - </a:t>
            </a:r>
            <a:r>
              <a:rPr lang="cs-CZ" altLang="cs-CZ" b="1" dirty="0" err="1">
                <a:solidFill>
                  <a:srgbClr val="00B050"/>
                </a:solidFill>
              </a:rPr>
              <a:t>statisch</a:t>
            </a:r>
            <a:endParaRPr lang="cs-CZ" altLang="cs-CZ" b="1" dirty="0"/>
          </a:p>
          <a:p>
            <a:r>
              <a:rPr lang="cs-CZ" altLang="cs-CZ" b="1" dirty="0" err="1"/>
              <a:t>jedes</a:t>
            </a:r>
            <a:r>
              <a:rPr lang="cs-CZ" altLang="cs-CZ" b="1" dirty="0"/>
              <a:t> </a:t>
            </a:r>
            <a:r>
              <a:rPr lang="cs-CZ" altLang="cs-CZ" b="1" dirty="0" err="1"/>
              <a:t>Thema</a:t>
            </a:r>
            <a:r>
              <a:rPr lang="cs-CZ" altLang="cs-CZ" b="1" dirty="0"/>
              <a:t> kann man durch </a:t>
            </a:r>
            <a:r>
              <a:rPr lang="cs-CZ" altLang="cs-CZ" b="1" dirty="0" err="1"/>
              <a:t>ein</a:t>
            </a:r>
            <a:r>
              <a:rPr lang="cs-CZ" altLang="cs-CZ" b="1" dirty="0"/>
              <a:t> </a:t>
            </a:r>
            <a:r>
              <a:rPr lang="cs-CZ" altLang="cs-CZ" b="1" dirty="0" err="1"/>
              <a:t>bestimmtes</a:t>
            </a:r>
            <a:r>
              <a:rPr lang="cs-CZ" altLang="cs-CZ" b="1" dirty="0"/>
              <a:t> </a:t>
            </a:r>
            <a:r>
              <a:rPr lang="cs-CZ" altLang="cs-CZ" b="1" dirty="0" err="1"/>
              <a:t>Stilverfahren</a:t>
            </a:r>
            <a:r>
              <a:rPr lang="cs-CZ" altLang="cs-CZ" b="1" dirty="0"/>
              <a:t> </a:t>
            </a:r>
            <a:r>
              <a:rPr lang="cs-CZ" altLang="cs-CZ" b="1" dirty="0" err="1"/>
              <a:t>entfalten</a:t>
            </a:r>
            <a:endParaRPr lang="cs-CZ" altLang="cs-CZ" b="1" dirty="0"/>
          </a:p>
          <a:p>
            <a:pPr>
              <a:buFontTx/>
              <a:buChar char="-"/>
            </a:pPr>
            <a:endParaRPr lang="cs-CZ" altLang="cs-CZ" i="1" dirty="0">
              <a:solidFill>
                <a:srgbClr val="92D05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3530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1CD883-7466-428A-9461-CFA2FFB1C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sz="2400" b="1" dirty="0">
                <a:solidFill>
                  <a:srgbClr val="FF0000"/>
                </a:solidFill>
              </a:rPr>
              <a:t>3. </a:t>
            </a:r>
            <a:r>
              <a:rPr lang="cs-CZ" altLang="cs-CZ" sz="2400" b="1" dirty="0" err="1">
                <a:solidFill>
                  <a:srgbClr val="FF0000"/>
                </a:solidFill>
              </a:rPr>
              <a:t>Funktionale</a:t>
            </a:r>
            <a:r>
              <a:rPr lang="cs-CZ" altLang="cs-CZ" sz="2400" b="1" dirty="0">
                <a:solidFill>
                  <a:srgbClr val="FF0000"/>
                </a:solidFill>
              </a:rPr>
              <a:t> </a:t>
            </a:r>
            <a:r>
              <a:rPr lang="cs-CZ" altLang="cs-CZ" sz="2400" b="1" dirty="0" err="1">
                <a:solidFill>
                  <a:srgbClr val="FF0000"/>
                </a:solidFill>
              </a:rPr>
              <a:t>Stiltypen</a:t>
            </a:r>
            <a:r>
              <a:rPr lang="cs-CZ" altLang="cs-CZ" sz="2400" b="1" dirty="0">
                <a:solidFill>
                  <a:srgbClr val="FF0000"/>
                </a:solidFill>
              </a:rPr>
              <a:t>/</a:t>
            </a:r>
            <a:br>
              <a:rPr lang="de-DE" altLang="cs-CZ" sz="2400" b="1" dirty="0">
                <a:solidFill>
                  <a:srgbClr val="FF0000"/>
                </a:solidFill>
              </a:rPr>
            </a:br>
            <a:r>
              <a:rPr lang="cs-CZ" altLang="cs-CZ" sz="2400" b="1" dirty="0" err="1">
                <a:solidFill>
                  <a:srgbClr val="FF0000"/>
                </a:solidFill>
              </a:rPr>
              <a:t>Stilklassen</a:t>
            </a:r>
            <a:r>
              <a:rPr lang="de-DE" altLang="cs-CZ" sz="2400" b="1" dirty="0">
                <a:solidFill>
                  <a:srgbClr val="FF0000"/>
                </a:solidFill>
              </a:rPr>
              <a:t>/</a:t>
            </a:r>
            <a:r>
              <a:rPr lang="cs-CZ" altLang="cs-CZ" sz="24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Kommunikationsbereiche</a:t>
            </a:r>
            <a:r>
              <a:rPr lang="cs-CZ" altLang="cs-CZ" sz="2000" b="1" dirty="0">
                <a:solidFill>
                  <a:srgbClr val="FF0000"/>
                </a:solidFill>
              </a:rPr>
              <a:t>:</a:t>
            </a:r>
            <a:endParaRPr lang="cs-CZ" sz="2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A2C5E0-85F3-4D98-8B1D-B8C2E936FD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endParaRPr lang="de-DE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1. KB: </a:t>
            </a:r>
            <a:r>
              <a:rPr lang="cs-CZ" altLang="cs-CZ" sz="2000" b="1" dirty="0" err="1"/>
              <a:t>Alltag</a:t>
            </a:r>
            <a:r>
              <a:rPr lang="de-DE" altLang="cs-CZ" sz="2000" b="1" dirty="0"/>
              <a:t>: Alltagskommunikation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2. KB: </a:t>
            </a:r>
            <a:r>
              <a:rPr lang="cs-CZ" altLang="cs-CZ" sz="2000" b="1" dirty="0" err="1"/>
              <a:t>offizieller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Verkehr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Verwaltung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Institutionen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Beh</a:t>
            </a:r>
            <a:r>
              <a:rPr lang="de-DE" altLang="cs-CZ" sz="2000" b="1" dirty="0"/>
              <a:t>ö</a:t>
            </a:r>
            <a:r>
              <a:rPr lang="cs-CZ" altLang="cs-CZ" sz="2000" b="1" dirty="0" err="1"/>
              <a:t>rden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                                               </a:t>
            </a:r>
            <a:r>
              <a:rPr lang="cs-CZ" altLang="cs-CZ" sz="2000" b="1" dirty="0" err="1"/>
              <a:t>Wirtschaft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Handelskorrespondenz</a:t>
            </a:r>
            <a:r>
              <a:rPr lang="cs-CZ" altLang="cs-CZ" sz="2000" b="1" dirty="0"/>
              <a:t>..., </a:t>
            </a:r>
            <a:endParaRPr lang="de-DE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de-DE" altLang="cs-CZ" b="1" dirty="0"/>
              <a:t>                                               </a:t>
            </a:r>
            <a:r>
              <a:rPr lang="cs-CZ" altLang="cs-CZ" sz="2000" b="1" dirty="0" err="1"/>
              <a:t>Firmen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Unternehmen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Arbeitgeber</a:t>
            </a:r>
            <a:r>
              <a:rPr lang="de-DE" altLang="cs-CZ" sz="2000" b="1" dirty="0"/>
              <a:t>-  </a:t>
            </a:r>
          </a:p>
          <a:p>
            <a:pPr eaLnBrk="1" hangingPunct="1">
              <a:lnSpc>
                <a:spcPct val="80000"/>
              </a:lnSpc>
            </a:pPr>
            <a:r>
              <a:rPr lang="de-DE" altLang="cs-CZ" b="1" dirty="0"/>
              <a:t>                                                </a:t>
            </a:r>
            <a:r>
              <a:rPr lang="cs-CZ" altLang="cs-CZ" sz="2000" b="1" dirty="0" err="1"/>
              <a:t>Arbeitnehmer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Bankwesen</a:t>
            </a:r>
            <a:r>
              <a:rPr lang="de-DE" altLang="cs-CZ" sz="2000" b="1" dirty="0"/>
              <a:t>,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                                               </a:t>
            </a:r>
            <a:r>
              <a:rPr lang="cs-CZ" altLang="cs-CZ" sz="2000" b="1" dirty="0" err="1"/>
              <a:t>Justiz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3. KB: </a:t>
            </a:r>
            <a:r>
              <a:rPr lang="cs-CZ" altLang="cs-CZ" sz="2000" b="1" dirty="0" err="1"/>
              <a:t>Fachkommunikation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Oberbegriff</a:t>
            </a:r>
            <a:r>
              <a:rPr lang="cs-CZ" altLang="cs-CZ" sz="2000" b="1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                                                 </a:t>
            </a:r>
            <a:r>
              <a:rPr lang="cs-CZ" altLang="cs-CZ" sz="2000" b="1" dirty="0" err="1"/>
              <a:t>streng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wissenschaftlich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Wissenschaft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                                                 </a:t>
            </a:r>
            <a:r>
              <a:rPr lang="cs-CZ" altLang="cs-CZ" sz="2000" b="1" dirty="0" err="1"/>
              <a:t>praktischer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Fachstil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                                                 </a:t>
            </a:r>
            <a:r>
              <a:rPr lang="cs-CZ" altLang="cs-CZ" sz="2000" b="1" dirty="0" err="1"/>
              <a:t>popul</a:t>
            </a:r>
            <a:r>
              <a:rPr lang="de-DE" altLang="cs-CZ" sz="2000" b="1" dirty="0"/>
              <a:t>ä</a:t>
            </a:r>
            <a:r>
              <a:rPr lang="cs-CZ" altLang="cs-CZ" sz="2000" b="1" dirty="0" err="1"/>
              <a:t>rwiss</a:t>
            </a:r>
            <a:r>
              <a:rPr lang="cs-CZ" altLang="cs-CZ" sz="2000" b="1" dirty="0"/>
              <a:t>. Text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4. KB: </a:t>
            </a:r>
            <a:r>
              <a:rPr lang="cs-CZ" altLang="cs-CZ" sz="2000" b="1" dirty="0" err="1"/>
              <a:t>Massenmedien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Printmedien</a:t>
            </a:r>
            <a:r>
              <a:rPr lang="cs-CZ" altLang="cs-CZ" sz="2000" b="1" dirty="0"/>
              <a:t>, R, F, I: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                                         </a:t>
            </a:r>
            <a:r>
              <a:rPr lang="cs-CZ" altLang="cs-CZ" sz="2000" b="1" dirty="0" err="1"/>
              <a:t>Medienforschung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Sozialwissenschaften</a:t>
            </a:r>
            <a:r>
              <a:rPr lang="cs-CZ" altLang="cs-CZ" sz="2000" b="1" dirty="0"/>
              <a:t>...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5. KB: </a:t>
            </a:r>
            <a:r>
              <a:rPr lang="cs-CZ" altLang="cs-CZ" sz="2000" b="1" dirty="0" err="1"/>
              <a:t>Belletristik</a:t>
            </a:r>
            <a:r>
              <a:rPr lang="cs-CZ" altLang="cs-CZ" sz="2000" b="1" dirty="0"/>
              <a:t>: Epik, Lyrik, Dramatik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                                  </a:t>
            </a:r>
            <a:r>
              <a:rPr lang="cs-CZ" altLang="cs-CZ" sz="2000" b="1" dirty="0" err="1"/>
              <a:t>Litwiss</a:t>
            </a:r>
            <a:r>
              <a:rPr lang="cs-CZ" altLang="cs-CZ" sz="2000" b="1" dirty="0"/>
              <a:t>.: </a:t>
            </a:r>
            <a:r>
              <a:rPr lang="cs-CZ" altLang="cs-CZ" sz="2000" b="1" dirty="0" err="1"/>
              <a:t>Poetologie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Erz</a:t>
            </a:r>
            <a:r>
              <a:rPr lang="de-DE" altLang="cs-CZ" sz="2000" b="1" dirty="0"/>
              <a:t>ä</a:t>
            </a:r>
            <a:r>
              <a:rPr lang="cs-CZ" altLang="cs-CZ" sz="2000" b="1" dirty="0" err="1"/>
              <a:t>ltheorie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Semiotik</a:t>
            </a:r>
            <a:r>
              <a:rPr lang="cs-CZ" altLang="cs-CZ" sz="2000" b="1" dirty="0"/>
              <a:t>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2846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886E0F-5FBF-4639-AEF3-5EFA05E83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FF0000"/>
                </a:solidFill>
              </a:rPr>
              <a:t>4.  </a:t>
            </a:r>
            <a:r>
              <a:rPr lang="cs-CZ" altLang="cs-CZ" b="1" dirty="0" err="1">
                <a:solidFill>
                  <a:srgbClr val="FF0000"/>
                </a:solidFill>
              </a:rPr>
              <a:t>Textsorten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52608B-F098-4097-B85B-A39015A7CA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b="1" dirty="0" err="1"/>
              <a:t>Innerhalb</a:t>
            </a:r>
            <a:r>
              <a:rPr lang="cs-CZ" altLang="cs-CZ" b="1" dirty="0"/>
              <a:t> der KB - </a:t>
            </a:r>
            <a:r>
              <a:rPr lang="cs-CZ" altLang="cs-CZ" b="1" dirty="0" err="1"/>
              <a:t>eine</a:t>
            </a:r>
            <a:r>
              <a:rPr lang="cs-CZ" altLang="cs-CZ" b="1" dirty="0"/>
              <a:t> </a:t>
            </a:r>
            <a:r>
              <a:rPr lang="cs-CZ" altLang="cs-CZ" b="1" dirty="0" err="1"/>
              <a:t>bestimmte</a:t>
            </a:r>
            <a:r>
              <a:rPr lang="cs-CZ" altLang="cs-CZ" b="1" dirty="0"/>
              <a:t> </a:t>
            </a:r>
            <a:r>
              <a:rPr lang="cs-CZ" altLang="cs-CZ" b="1" dirty="0" err="1"/>
              <a:t>Anzahl</a:t>
            </a:r>
            <a:r>
              <a:rPr lang="cs-CZ" altLang="cs-CZ" b="1" dirty="0"/>
              <a:t> von </a:t>
            </a:r>
            <a:r>
              <a:rPr lang="cs-CZ" altLang="cs-CZ" b="1" dirty="0" err="1"/>
              <a:t>Textsorten</a:t>
            </a:r>
            <a:endParaRPr lang="cs-CZ" altLang="cs-CZ" b="1" dirty="0"/>
          </a:p>
          <a:p>
            <a:pPr>
              <a:lnSpc>
                <a:spcPct val="80000"/>
              </a:lnSpc>
              <a:buNone/>
            </a:pPr>
            <a:r>
              <a:rPr lang="cs-CZ" altLang="cs-CZ" b="1" dirty="0"/>
              <a:t> – „</a:t>
            </a:r>
            <a:r>
              <a:rPr lang="cs-CZ" altLang="cs-CZ" b="1" dirty="0" err="1"/>
              <a:t>sozial</a:t>
            </a:r>
            <a:r>
              <a:rPr lang="cs-CZ" altLang="cs-CZ" b="1" dirty="0"/>
              <a:t> </a:t>
            </a:r>
            <a:r>
              <a:rPr lang="cs-CZ" altLang="cs-CZ" b="1" dirty="0" err="1"/>
              <a:t>genormte</a:t>
            </a:r>
            <a:r>
              <a:rPr lang="cs-CZ" altLang="cs-CZ" b="1" dirty="0"/>
              <a:t> komplexe </a:t>
            </a:r>
            <a:r>
              <a:rPr lang="cs-CZ" altLang="cs-CZ" b="1" dirty="0" err="1"/>
              <a:t>Handlungsschem</a:t>
            </a:r>
            <a:r>
              <a:rPr lang="cs-CZ" altLang="cs-CZ" b="1" dirty="0"/>
              <a:t>(ta)as,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b="1" dirty="0"/>
              <a:t> </a:t>
            </a:r>
            <a:r>
              <a:rPr lang="cs-CZ" altLang="cs-CZ" b="1" dirty="0" err="1"/>
              <a:t>Sprechern</a:t>
            </a:r>
            <a:r>
              <a:rPr lang="cs-CZ" altLang="cs-CZ" b="1" dirty="0"/>
              <a:t> </a:t>
            </a:r>
            <a:r>
              <a:rPr lang="cs-CZ" altLang="cs-CZ" b="1" dirty="0" err="1"/>
              <a:t>einer</a:t>
            </a:r>
            <a:r>
              <a:rPr lang="cs-CZ" altLang="cs-CZ" b="1" dirty="0"/>
              <a:t> </a:t>
            </a:r>
            <a:r>
              <a:rPr lang="cs-CZ" altLang="cs-CZ" b="1" dirty="0" err="1"/>
              <a:t>Sprache</a:t>
            </a:r>
            <a:r>
              <a:rPr lang="cs-CZ" altLang="cs-CZ" b="1" dirty="0"/>
              <a:t> </a:t>
            </a:r>
            <a:r>
              <a:rPr lang="cs-CZ" altLang="cs-CZ" b="1" dirty="0" err="1"/>
              <a:t>zur</a:t>
            </a:r>
            <a:r>
              <a:rPr lang="cs-CZ" altLang="cs-CZ" b="1" dirty="0"/>
              <a:t> </a:t>
            </a:r>
            <a:r>
              <a:rPr lang="cs-CZ" altLang="cs-CZ" b="1" dirty="0" err="1"/>
              <a:t>Verfügung</a:t>
            </a:r>
            <a:r>
              <a:rPr lang="cs-CZ" altLang="cs-CZ" b="1" dirty="0"/>
              <a:t> stehen“ (B. </a:t>
            </a:r>
            <a:r>
              <a:rPr lang="cs-CZ" altLang="cs-CZ" b="1" dirty="0" err="1"/>
              <a:t>Sandig</a:t>
            </a:r>
            <a:r>
              <a:rPr lang="cs-CZ" altLang="cs-CZ" b="1" dirty="0"/>
              <a:t>):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</a:t>
            </a:r>
            <a:r>
              <a:rPr lang="cs-CZ" altLang="cs-CZ" b="1" dirty="0" err="1"/>
              <a:t>Geschäftsbrief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</a:t>
            </a:r>
            <a:r>
              <a:rPr lang="cs-CZ" altLang="cs-CZ" b="1" dirty="0" err="1"/>
              <a:t>Kochrezept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Interview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</a:t>
            </a:r>
            <a:r>
              <a:rPr lang="cs-CZ" altLang="cs-CZ" b="1" dirty="0" err="1"/>
              <a:t>Wetterbericht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</a:t>
            </a:r>
            <a:r>
              <a:rPr lang="cs-CZ" altLang="cs-CZ" b="1" dirty="0" err="1"/>
              <a:t>Gerichtsprotokoll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</a:t>
            </a:r>
            <a:r>
              <a:rPr lang="cs-CZ" altLang="cs-CZ" b="1" dirty="0" err="1"/>
              <a:t>Kommentar</a:t>
            </a:r>
            <a:r>
              <a:rPr lang="cs-CZ" altLang="cs-CZ" b="1" dirty="0"/>
              <a:t>....</a:t>
            </a:r>
          </a:p>
          <a:p>
            <a:pPr>
              <a:lnSpc>
                <a:spcPct val="80000"/>
              </a:lnSpc>
            </a:pPr>
            <a:r>
              <a:rPr lang="cs-CZ" altLang="cs-CZ" b="1" dirty="0">
                <a:solidFill>
                  <a:srgbClr val="FF0000"/>
                </a:solidFill>
              </a:rPr>
              <a:t>ca. 1600 </a:t>
            </a:r>
            <a:r>
              <a:rPr lang="cs-CZ" altLang="cs-CZ" b="1" dirty="0" err="1">
                <a:solidFill>
                  <a:srgbClr val="FF0000"/>
                </a:solidFill>
              </a:rPr>
              <a:t>Textsorten</a:t>
            </a:r>
            <a:endParaRPr lang="cs-CZ" altLang="cs-CZ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 err="1"/>
              <a:t>Texsortenstilistik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5779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2166A8-F4A0-4B27-984E-0C61F9B71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Exkurs: </a:t>
            </a:r>
            <a:r>
              <a:rPr lang="cs-CZ" b="1" dirty="0" err="1"/>
              <a:t>Stilistik</a:t>
            </a:r>
            <a:r>
              <a:rPr lang="cs-CZ" b="1" dirty="0"/>
              <a:t>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Textlinguistik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87CFDD-1A40-41AF-9DD5-4864A21D3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 err="1"/>
              <a:t>Beziehung</a:t>
            </a:r>
            <a:r>
              <a:rPr lang="cs-CZ" altLang="cs-CZ" b="1" dirty="0"/>
              <a:t> </a:t>
            </a:r>
            <a:r>
              <a:rPr lang="cs-CZ" altLang="cs-CZ" b="1" dirty="0" err="1"/>
              <a:t>zw</a:t>
            </a:r>
            <a:r>
              <a:rPr lang="cs-CZ" altLang="cs-CZ" b="1" dirty="0"/>
              <a:t>. der </a:t>
            </a:r>
            <a:r>
              <a:rPr lang="cs-CZ" altLang="cs-CZ" b="1" dirty="0" err="1">
                <a:solidFill>
                  <a:srgbClr val="FF0000"/>
                </a:solidFill>
              </a:rPr>
              <a:t>Textlinguistik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u. </a:t>
            </a:r>
            <a:r>
              <a:rPr lang="cs-CZ" altLang="cs-CZ" b="1" dirty="0" err="1">
                <a:solidFill>
                  <a:srgbClr val="FF0000"/>
                </a:solidFill>
              </a:rPr>
              <a:t>Stilistik</a:t>
            </a:r>
            <a:r>
              <a:rPr lang="cs-CZ" altLang="cs-CZ" b="1" dirty="0"/>
              <a:t>: </a:t>
            </a:r>
            <a:r>
              <a:rPr lang="cs-CZ" altLang="cs-CZ" b="1" dirty="0">
                <a:solidFill>
                  <a:schemeClr val="accent2"/>
                </a:solidFill>
              </a:rPr>
              <a:t>der </a:t>
            </a:r>
            <a:r>
              <a:rPr lang="cs-CZ" altLang="cs-CZ" b="1" dirty="0" err="1">
                <a:solidFill>
                  <a:schemeClr val="accent2"/>
                </a:solidFill>
              </a:rPr>
              <a:t>Stil</a:t>
            </a:r>
            <a:r>
              <a:rPr lang="cs-CZ" altLang="cs-CZ" b="1" dirty="0">
                <a:solidFill>
                  <a:schemeClr val="accent2"/>
                </a:solidFill>
              </a:rPr>
              <a:t> </a:t>
            </a:r>
            <a:r>
              <a:rPr lang="cs-CZ" altLang="cs-CZ" b="1" dirty="0"/>
              <a:t>- </a:t>
            </a:r>
            <a:r>
              <a:rPr lang="cs-CZ" altLang="cs-CZ" b="1" dirty="0" err="1"/>
              <a:t>immer</a:t>
            </a:r>
            <a:r>
              <a:rPr lang="cs-CZ" altLang="cs-CZ" b="1" dirty="0"/>
              <a:t> </a:t>
            </a:r>
            <a:r>
              <a:rPr lang="cs-CZ" altLang="cs-CZ" b="1" dirty="0" err="1"/>
              <a:t>textgebunden</a:t>
            </a:r>
            <a:r>
              <a:rPr lang="cs-CZ" altLang="cs-CZ" b="1" dirty="0"/>
              <a:t>, </a:t>
            </a:r>
            <a:r>
              <a:rPr lang="cs-CZ" altLang="cs-CZ" b="1" dirty="0" err="1"/>
              <a:t>jeder</a:t>
            </a:r>
            <a:r>
              <a:rPr lang="cs-CZ" altLang="cs-CZ" b="1" dirty="0"/>
              <a:t> Text </a:t>
            </a:r>
            <a:r>
              <a:rPr lang="cs-CZ" altLang="cs-CZ" b="1" dirty="0" err="1"/>
              <a:t>hat</a:t>
            </a:r>
            <a:r>
              <a:rPr lang="cs-CZ" altLang="cs-CZ" b="1" dirty="0"/>
              <a:t> </a:t>
            </a:r>
            <a:r>
              <a:rPr lang="cs-CZ" altLang="cs-CZ" b="1" dirty="0" err="1"/>
              <a:t>Stil</a:t>
            </a:r>
            <a:endParaRPr lang="cs-CZ" altLang="cs-CZ" b="1" dirty="0"/>
          </a:p>
          <a:p>
            <a:r>
              <a:rPr lang="cs-CZ" altLang="cs-CZ" b="1" dirty="0">
                <a:solidFill>
                  <a:srgbClr val="FF0000"/>
                </a:solidFill>
              </a:rPr>
              <a:t>TL</a:t>
            </a:r>
            <a:r>
              <a:rPr lang="cs-CZ" altLang="cs-CZ" b="1" dirty="0"/>
              <a:t> - Regularit</a:t>
            </a:r>
            <a:r>
              <a:rPr lang="de-DE" altLang="cs-CZ" b="1" dirty="0"/>
              <a:t>ä</a:t>
            </a:r>
            <a:r>
              <a:rPr lang="cs-CZ" altLang="cs-CZ" b="1" dirty="0"/>
              <a:t>ten der </a:t>
            </a:r>
            <a:r>
              <a:rPr lang="cs-CZ" altLang="cs-CZ" b="1" dirty="0" err="1"/>
              <a:t>Textstruktur</a:t>
            </a:r>
            <a:r>
              <a:rPr lang="cs-CZ" altLang="cs-CZ" b="1" dirty="0"/>
              <a:t> - </a:t>
            </a:r>
            <a:r>
              <a:rPr lang="cs-CZ" altLang="cs-CZ" b="1" dirty="0" err="1">
                <a:solidFill>
                  <a:srgbClr val="00B0F0"/>
                </a:solidFill>
              </a:rPr>
              <a:t>Koh</a:t>
            </a:r>
            <a:r>
              <a:rPr lang="de-DE" altLang="cs-CZ" b="1" dirty="0">
                <a:solidFill>
                  <a:srgbClr val="00B0F0"/>
                </a:solidFill>
              </a:rPr>
              <a:t>ä</a:t>
            </a:r>
            <a:r>
              <a:rPr lang="cs-CZ" altLang="cs-CZ" b="1" dirty="0" err="1">
                <a:solidFill>
                  <a:srgbClr val="00B0F0"/>
                </a:solidFill>
              </a:rPr>
              <a:t>sion</a:t>
            </a:r>
            <a:r>
              <a:rPr lang="cs-CZ" altLang="cs-CZ" b="1" dirty="0"/>
              <a:t>, </a:t>
            </a:r>
            <a:r>
              <a:rPr lang="cs-CZ" altLang="cs-CZ" b="1" dirty="0" err="1">
                <a:solidFill>
                  <a:srgbClr val="00B0F0"/>
                </a:solidFill>
              </a:rPr>
              <a:t>Koh</a:t>
            </a:r>
            <a:r>
              <a:rPr lang="de-DE" altLang="cs-CZ" b="1" dirty="0">
                <a:solidFill>
                  <a:srgbClr val="00B0F0"/>
                </a:solidFill>
              </a:rPr>
              <a:t>ä</a:t>
            </a:r>
            <a:r>
              <a:rPr lang="cs-CZ" altLang="cs-CZ" b="1" dirty="0" err="1">
                <a:solidFill>
                  <a:srgbClr val="00B0F0"/>
                </a:solidFill>
              </a:rPr>
              <a:t>renz</a:t>
            </a:r>
            <a:r>
              <a:rPr lang="cs-CZ" altLang="cs-CZ" b="1" dirty="0"/>
              <a:t>, </a:t>
            </a:r>
            <a:r>
              <a:rPr lang="cs-CZ" altLang="cs-CZ" b="1" dirty="0" err="1"/>
              <a:t>pragmatische</a:t>
            </a:r>
            <a:r>
              <a:rPr lang="cs-CZ" altLang="cs-CZ" b="1" dirty="0"/>
              <a:t> </a:t>
            </a:r>
            <a:r>
              <a:rPr lang="cs-CZ" altLang="cs-CZ" b="1" dirty="0" err="1"/>
              <a:t>Textkriterien</a:t>
            </a:r>
            <a:endParaRPr lang="cs-CZ" altLang="cs-CZ" b="1" dirty="0"/>
          </a:p>
          <a:p>
            <a:r>
              <a:rPr lang="cs-CZ" altLang="cs-CZ" b="1" dirty="0" err="1">
                <a:solidFill>
                  <a:srgbClr val="FF0000"/>
                </a:solidFill>
              </a:rPr>
              <a:t>Stilistik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Wie</a:t>
            </a:r>
            <a:r>
              <a:rPr lang="cs-CZ" altLang="cs-CZ" b="1" dirty="0"/>
              <a:t>, </a:t>
            </a:r>
            <a:r>
              <a:rPr lang="cs-CZ" altLang="cs-CZ" b="1" dirty="0" err="1"/>
              <a:t>mit</a:t>
            </a:r>
            <a:r>
              <a:rPr lang="cs-CZ" altLang="cs-CZ" b="1" dirty="0"/>
              <a:t> </a:t>
            </a:r>
            <a:r>
              <a:rPr lang="cs-CZ" altLang="cs-CZ" b="1" dirty="0" err="1"/>
              <a:t>welchen</a:t>
            </a:r>
            <a:r>
              <a:rPr lang="cs-CZ" altLang="cs-CZ" b="1" dirty="0"/>
              <a:t> </a:t>
            </a:r>
            <a:r>
              <a:rPr lang="cs-CZ" altLang="cs-CZ" b="1" dirty="0" err="1"/>
              <a:t>sprachstilistischen</a:t>
            </a:r>
            <a:r>
              <a:rPr lang="cs-CZ" altLang="cs-CZ" b="1" dirty="0"/>
              <a:t> </a:t>
            </a:r>
            <a:r>
              <a:rPr lang="cs-CZ" altLang="cs-CZ" b="1" dirty="0" err="1"/>
              <a:t>Mitteln</a:t>
            </a:r>
            <a:r>
              <a:rPr lang="cs-CZ" altLang="cs-CZ" b="1" dirty="0"/>
              <a:t>, </a:t>
            </a:r>
            <a:r>
              <a:rPr lang="cs-CZ" altLang="cs-CZ" b="1" dirty="0" err="1"/>
              <a:t>mit</a:t>
            </a:r>
            <a:r>
              <a:rPr lang="cs-CZ" altLang="cs-CZ" b="1" dirty="0"/>
              <a:t> </a:t>
            </a:r>
            <a:r>
              <a:rPr lang="cs-CZ" altLang="cs-CZ" b="1" dirty="0" err="1"/>
              <a:t>welcher</a:t>
            </a:r>
            <a:r>
              <a:rPr lang="cs-CZ" altLang="cs-CZ" b="1" dirty="0"/>
              <a:t> </a:t>
            </a:r>
            <a:r>
              <a:rPr lang="cs-CZ" altLang="cs-CZ" b="1" dirty="0" err="1"/>
              <a:t>Wirkung</a:t>
            </a:r>
            <a:r>
              <a:rPr lang="cs-CZ" altLang="cs-CZ" b="1" dirty="0"/>
              <a:t> (</a:t>
            </a:r>
            <a:r>
              <a:rPr lang="cs-CZ" altLang="cs-CZ" b="1" dirty="0" err="1"/>
              <a:t>Funktion</a:t>
            </a:r>
            <a:r>
              <a:rPr lang="cs-CZ" altLang="cs-CZ" b="1" dirty="0"/>
              <a:t>)</a:t>
            </a:r>
          </a:p>
          <a:p>
            <a:r>
              <a:rPr lang="cs-CZ" altLang="cs-CZ" b="1" dirty="0" err="1"/>
              <a:t>Stil</a:t>
            </a:r>
            <a:r>
              <a:rPr lang="cs-CZ" altLang="cs-CZ" b="1" dirty="0"/>
              <a:t> </a:t>
            </a:r>
            <a:r>
              <a:rPr lang="cs-CZ" altLang="cs-CZ" b="1" dirty="0" err="1"/>
              <a:t>ist</a:t>
            </a:r>
            <a:r>
              <a:rPr lang="cs-CZ" altLang="cs-CZ" b="1" dirty="0"/>
              <a:t> </a:t>
            </a:r>
            <a:r>
              <a:rPr lang="cs-CZ" altLang="cs-CZ" b="1" dirty="0" err="1"/>
              <a:t>die</a:t>
            </a:r>
            <a:r>
              <a:rPr lang="cs-CZ" altLang="cs-CZ" b="1" dirty="0"/>
              <a:t> Art </a:t>
            </a:r>
            <a:r>
              <a:rPr lang="cs-CZ" altLang="cs-CZ" b="1" dirty="0" err="1"/>
              <a:t>und</a:t>
            </a:r>
            <a:r>
              <a:rPr lang="cs-CZ" altLang="cs-CZ" b="1" dirty="0"/>
              <a:t> Weise (</a:t>
            </a:r>
            <a:r>
              <a:rPr lang="cs-CZ" altLang="cs-CZ" b="1" i="1" dirty="0" err="1"/>
              <a:t>das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Wie</a:t>
            </a:r>
            <a:r>
              <a:rPr lang="cs-CZ" altLang="cs-CZ" b="1" dirty="0"/>
              <a:t>), </a:t>
            </a:r>
            <a:r>
              <a:rPr lang="cs-CZ" altLang="cs-CZ" b="1" dirty="0" err="1"/>
              <a:t>mit</a:t>
            </a:r>
            <a:r>
              <a:rPr lang="cs-CZ" altLang="cs-CZ" b="1" dirty="0"/>
              <a:t> der </a:t>
            </a:r>
            <a:r>
              <a:rPr lang="cs-CZ" altLang="cs-CZ" b="1" dirty="0" err="1"/>
              <a:t>das</a:t>
            </a:r>
            <a:r>
              <a:rPr lang="cs-CZ" altLang="cs-CZ" b="1" dirty="0"/>
              <a:t> </a:t>
            </a:r>
            <a:r>
              <a:rPr lang="cs-CZ" altLang="cs-CZ" b="1" dirty="0" err="1"/>
              <a:t>Mitzuteilende</a:t>
            </a:r>
            <a:r>
              <a:rPr lang="cs-CZ" altLang="cs-CZ" b="1" dirty="0"/>
              <a:t> (</a:t>
            </a:r>
            <a:r>
              <a:rPr lang="cs-CZ" altLang="cs-CZ" b="1" i="1" dirty="0" err="1"/>
              <a:t>das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Was</a:t>
            </a:r>
            <a:r>
              <a:rPr lang="cs-CZ" altLang="cs-CZ" b="1" dirty="0"/>
              <a:t>) </a:t>
            </a:r>
            <a:r>
              <a:rPr lang="cs-CZ" altLang="cs-CZ" b="1" dirty="0" err="1"/>
              <a:t>im</a:t>
            </a:r>
            <a:r>
              <a:rPr lang="cs-CZ" altLang="cs-CZ" b="1" dirty="0"/>
              <a:t> </a:t>
            </a:r>
            <a:r>
              <a:rPr lang="cs-CZ" altLang="cs-CZ" b="1" dirty="0" err="1"/>
              <a:t>Hinblick</a:t>
            </a:r>
            <a:r>
              <a:rPr lang="cs-CZ" altLang="cs-CZ" b="1" dirty="0"/>
              <a:t> </a:t>
            </a:r>
            <a:r>
              <a:rPr lang="cs-CZ" altLang="cs-CZ" b="1" dirty="0" err="1"/>
              <a:t>auf</a:t>
            </a:r>
            <a:r>
              <a:rPr lang="cs-CZ" altLang="cs-CZ" b="1" dirty="0"/>
              <a:t> </a:t>
            </a:r>
            <a:r>
              <a:rPr lang="cs-CZ" altLang="cs-CZ" b="1" dirty="0" err="1"/>
              <a:t>einen</a:t>
            </a:r>
            <a:r>
              <a:rPr lang="cs-CZ" altLang="cs-CZ" b="1" dirty="0"/>
              <a:t> </a:t>
            </a:r>
            <a:r>
              <a:rPr lang="cs-CZ" altLang="cs-CZ" b="1" dirty="0" err="1"/>
              <a:t>Mitteilungszweck</a:t>
            </a:r>
            <a:r>
              <a:rPr lang="cs-CZ" altLang="cs-CZ" b="1" dirty="0"/>
              <a:t> (</a:t>
            </a:r>
            <a:r>
              <a:rPr lang="cs-CZ" altLang="cs-CZ" b="1" i="1" dirty="0" err="1"/>
              <a:t>das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Wozu</a:t>
            </a:r>
            <a:r>
              <a:rPr lang="cs-CZ" altLang="cs-CZ" b="1" dirty="0"/>
              <a:t>) </a:t>
            </a:r>
            <a:r>
              <a:rPr lang="cs-CZ" altLang="cs-CZ" b="1" dirty="0" err="1"/>
              <a:t>gestaltet</a:t>
            </a:r>
            <a:r>
              <a:rPr lang="cs-CZ" altLang="cs-CZ" b="1" dirty="0"/>
              <a:t> </a:t>
            </a:r>
            <a:r>
              <a:rPr lang="cs-CZ" altLang="cs-CZ" b="1" dirty="0" err="1"/>
              <a:t>wird</a:t>
            </a:r>
            <a:r>
              <a:rPr lang="cs-CZ" altLang="cs-CZ" b="1" dirty="0"/>
              <a:t>. (Fix et al. 2002: 52)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0915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CF3E1-3DF4-44C8-B006-32E87CF50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Exkurs: </a:t>
            </a:r>
            <a:r>
              <a:rPr lang="cs-CZ" dirty="0" err="1"/>
              <a:t>Textlinguistik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1299E5-4E5D-4BA2-86E3-4F0901256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/>
              <a:t>TL – </a:t>
            </a:r>
            <a:r>
              <a:rPr lang="cs-CZ" altLang="cs-CZ" b="1" dirty="0" err="1"/>
              <a:t>eine</a:t>
            </a:r>
            <a:r>
              <a:rPr lang="cs-CZ" altLang="cs-CZ" b="1" dirty="0"/>
              <a:t> (relativ) </a:t>
            </a:r>
            <a:r>
              <a:rPr lang="cs-CZ" altLang="cs-CZ" b="1" dirty="0" err="1"/>
              <a:t>junge</a:t>
            </a:r>
            <a:r>
              <a:rPr lang="cs-CZ" altLang="cs-CZ" b="1" dirty="0"/>
              <a:t> </a:t>
            </a:r>
            <a:r>
              <a:rPr lang="cs-CZ" altLang="cs-CZ" b="1" dirty="0" err="1"/>
              <a:t>Richtung</a:t>
            </a:r>
            <a:r>
              <a:rPr lang="cs-CZ" altLang="cs-CZ" b="1" dirty="0"/>
              <a:t> in der  </a:t>
            </a:r>
            <a:r>
              <a:rPr lang="cs-CZ" altLang="cs-CZ" b="1" dirty="0" err="1"/>
              <a:t>Linguistik</a:t>
            </a:r>
            <a:endParaRPr lang="cs-CZ" altLang="cs-CZ" b="1" dirty="0"/>
          </a:p>
          <a:p>
            <a:r>
              <a:rPr lang="cs-CZ" altLang="cs-CZ" b="1" dirty="0"/>
              <a:t>Ende der 60er/</a:t>
            </a:r>
            <a:r>
              <a:rPr lang="cs-CZ" altLang="cs-CZ" b="1" dirty="0" err="1"/>
              <a:t>Anfang</a:t>
            </a:r>
            <a:r>
              <a:rPr lang="cs-CZ" altLang="cs-CZ" b="1" dirty="0"/>
              <a:t> der 70er </a:t>
            </a:r>
            <a:r>
              <a:rPr lang="cs-CZ" altLang="cs-CZ" b="1" dirty="0" err="1"/>
              <a:t>Jahre</a:t>
            </a:r>
            <a:r>
              <a:rPr lang="cs-CZ" altLang="cs-CZ" b="1" dirty="0"/>
              <a:t> des XX. </a:t>
            </a:r>
            <a:r>
              <a:rPr lang="cs-CZ" altLang="cs-CZ" b="1" dirty="0" err="1"/>
              <a:t>Jhs</a:t>
            </a:r>
            <a:r>
              <a:rPr lang="cs-CZ" altLang="cs-CZ" b="1" dirty="0"/>
              <a:t>.:</a:t>
            </a:r>
          </a:p>
          <a:p>
            <a:r>
              <a:rPr lang="cs-CZ" altLang="cs-CZ" b="1" dirty="0" err="1">
                <a:solidFill>
                  <a:srgbClr val="000000"/>
                </a:solidFill>
              </a:rPr>
              <a:t>Wechsel</a:t>
            </a:r>
            <a:r>
              <a:rPr lang="cs-CZ" altLang="cs-CZ" b="1" dirty="0">
                <a:solidFill>
                  <a:srgbClr val="000000"/>
                </a:solidFill>
              </a:rPr>
              <a:t> von der </a:t>
            </a:r>
            <a:r>
              <a:rPr lang="cs-CZ" altLang="cs-CZ" b="1" dirty="0" err="1">
                <a:solidFill>
                  <a:srgbClr val="000000"/>
                </a:solidFill>
              </a:rPr>
              <a:t>systemorientierten</a:t>
            </a:r>
            <a:r>
              <a:rPr lang="cs-CZ" altLang="cs-CZ" b="1" dirty="0">
                <a:solidFill>
                  <a:srgbClr val="000000"/>
                </a:solidFill>
              </a:rPr>
              <a:t> </a:t>
            </a:r>
            <a:r>
              <a:rPr lang="cs-CZ" altLang="cs-CZ" b="1" dirty="0" err="1">
                <a:solidFill>
                  <a:srgbClr val="000000"/>
                </a:solidFill>
              </a:rPr>
              <a:t>zur</a:t>
            </a:r>
            <a:r>
              <a:rPr lang="cs-CZ" altLang="cs-CZ" b="1" dirty="0">
                <a:solidFill>
                  <a:srgbClr val="000000"/>
                </a:solidFill>
              </a:rPr>
              <a:t> </a:t>
            </a:r>
            <a:r>
              <a:rPr lang="cs-CZ" altLang="cs-CZ" b="1" dirty="0" err="1">
                <a:solidFill>
                  <a:srgbClr val="000000"/>
                </a:solidFill>
              </a:rPr>
              <a:t>kommunikations</a:t>
            </a:r>
            <a:r>
              <a:rPr lang="cs-CZ" altLang="cs-CZ" b="1" dirty="0">
                <a:solidFill>
                  <a:srgbClr val="000000"/>
                </a:solidFill>
              </a:rPr>
              <a:t>- </a:t>
            </a:r>
            <a:r>
              <a:rPr lang="cs-CZ" altLang="cs-CZ" b="1" dirty="0" err="1">
                <a:solidFill>
                  <a:srgbClr val="000000"/>
                </a:solidFill>
              </a:rPr>
              <a:t>und</a:t>
            </a:r>
            <a:r>
              <a:rPr lang="cs-CZ" altLang="cs-CZ" b="1" dirty="0">
                <a:solidFill>
                  <a:srgbClr val="000000"/>
                </a:solidFill>
              </a:rPr>
              <a:t> </a:t>
            </a:r>
            <a:r>
              <a:rPr lang="cs-CZ" altLang="cs-CZ" b="1" dirty="0" err="1">
                <a:solidFill>
                  <a:srgbClr val="000000"/>
                </a:solidFill>
              </a:rPr>
              <a:t>funktionsbezogenen</a:t>
            </a:r>
            <a:r>
              <a:rPr lang="cs-CZ" altLang="cs-CZ" b="1" dirty="0">
                <a:solidFill>
                  <a:srgbClr val="000000"/>
                </a:solidFill>
              </a:rPr>
              <a:t> </a:t>
            </a:r>
            <a:r>
              <a:rPr lang="cs-CZ" altLang="cs-CZ" b="1" dirty="0" err="1">
                <a:solidFill>
                  <a:srgbClr val="000000"/>
                </a:solidFill>
              </a:rPr>
              <a:t>Sprachbetrachtung</a:t>
            </a:r>
            <a:r>
              <a:rPr lang="cs-CZ" altLang="cs-CZ" b="1" dirty="0">
                <a:solidFill>
                  <a:srgbClr val="000000"/>
                </a:solidFill>
              </a:rPr>
              <a:t> </a:t>
            </a:r>
          </a:p>
          <a:p>
            <a:r>
              <a:rPr lang="cs-CZ" altLang="cs-CZ" b="1" dirty="0">
                <a:solidFill>
                  <a:srgbClr val="000000"/>
                </a:solidFill>
              </a:rPr>
              <a:t>   = </a:t>
            </a:r>
            <a:r>
              <a:rPr lang="cs-CZ" altLang="cs-CZ" b="1" dirty="0" err="1">
                <a:solidFill>
                  <a:srgbClr val="FF0000"/>
                </a:solidFill>
              </a:rPr>
              <a:t>kommunikativ-pragmatische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Wende</a:t>
            </a:r>
            <a:endParaRPr lang="cs-CZ" altLang="cs-CZ" b="1" dirty="0"/>
          </a:p>
          <a:p>
            <a:r>
              <a:rPr lang="cs-CZ" altLang="cs-CZ" b="1" dirty="0" err="1"/>
              <a:t>neue</a:t>
            </a:r>
            <a:r>
              <a:rPr lang="cs-CZ" altLang="cs-CZ" b="1" dirty="0"/>
              <a:t> Impulse </a:t>
            </a:r>
            <a:r>
              <a:rPr lang="cs-CZ" altLang="cs-CZ" b="1" dirty="0" err="1"/>
              <a:t>für</a:t>
            </a:r>
            <a:r>
              <a:rPr lang="cs-CZ" altLang="cs-CZ" b="1" dirty="0"/>
              <a:t>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sprachwissenschaftliche</a:t>
            </a:r>
            <a:r>
              <a:rPr lang="cs-CZ" altLang="cs-CZ" b="1" dirty="0"/>
              <a:t> </a:t>
            </a:r>
            <a:r>
              <a:rPr lang="cs-CZ" altLang="cs-CZ" b="1" dirty="0" err="1"/>
              <a:t>Forschung</a:t>
            </a:r>
            <a:endParaRPr lang="cs-CZ" altLang="cs-CZ" b="1" dirty="0"/>
          </a:p>
          <a:p>
            <a:r>
              <a:rPr lang="cs-CZ" altLang="cs-CZ" b="1" dirty="0" err="1"/>
              <a:t>stürmische</a:t>
            </a:r>
            <a:r>
              <a:rPr lang="cs-CZ" altLang="cs-CZ" b="1" dirty="0"/>
              <a:t> </a:t>
            </a:r>
            <a:r>
              <a:rPr lang="cs-CZ" altLang="cs-CZ" b="1" dirty="0" err="1"/>
              <a:t>Entwicklung</a:t>
            </a:r>
            <a:r>
              <a:rPr lang="cs-CZ" altLang="cs-CZ" b="1" dirty="0"/>
              <a:t> – </a:t>
            </a:r>
            <a:r>
              <a:rPr lang="cs-CZ" altLang="cs-CZ" b="1" dirty="0" err="1"/>
              <a:t>kaum</a:t>
            </a:r>
            <a:r>
              <a:rPr lang="cs-CZ" altLang="cs-CZ" b="1" dirty="0"/>
              <a:t>  </a:t>
            </a:r>
            <a:r>
              <a:rPr lang="cs-CZ" altLang="cs-CZ" b="1" dirty="0" err="1"/>
              <a:t>überschaubbare</a:t>
            </a:r>
            <a:r>
              <a:rPr lang="cs-CZ" altLang="cs-CZ" b="1" dirty="0"/>
              <a:t> </a:t>
            </a:r>
            <a:r>
              <a:rPr lang="cs-CZ" altLang="cs-CZ" b="1" dirty="0" err="1"/>
              <a:t>Vielfalt</a:t>
            </a:r>
            <a:r>
              <a:rPr lang="cs-CZ" altLang="cs-CZ" b="1" dirty="0"/>
              <a:t> von  </a:t>
            </a:r>
            <a:r>
              <a:rPr lang="cs-CZ" altLang="cs-CZ" b="1" dirty="0" err="1"/>
              <a:t>Beschreibungsansätzen</a:t>
            </a:r>
            <a:endParaRPr lang="cs-CZ" altLang="cs-CZ" b="1" dirty="0"/>
          </a:p>
          <a:p>
            <a:r>
              <a:rPr lang="cs-CZ" altLang="cs-CZ" b="1" dirty="0"/>
              <a:t> </a:t>
            </a:r>
            <a:r>
              <a:rPr lang="cs-CZ" altLang="cs-CZ" b="1" dirty="0" err="1"/>
              <a:t>große</a:t>
            </a:r>
            <a:r>
              <a:rPr lang="cs-CZ" altLang="cs-CZ" b="1" dirty="0"/>
              <a:t> </a:t>
            </a:r>
            <a:r>
              <a:rPr lang="cs-CZ" altLang="cs-CZ" b="1" dirty="0" err="1"/>
              <a:t>Anzahl</a:t>
            </a:r>
            <a:r>
              <a:rPr lang="cs-CZ" altLang="cs-CZ" b="1" dirty="0"/>
              <a:t> von</a:t>
            </a:r>
            <a:r>
              <a:rPr lang="de-DE" altLang="cs-CZ" b="1" dirty="0"/>
              <a:t> </a:t>
            </a:r>
            <a:r>
              <a:rPr lang="cs-CZ" altLang="cs-CZ" b="1" dirty="0" err="1"/>
              <a:t>Publikationen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136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266F6F-CC3D-45BF-9346-6B6E75494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Exkurs: </a:t>
            </a:r>
            <a:r>
              <a:rPr lang="cs-CZ" dirty="0" err="1"/>
              <a:t>Textlinguistik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8848CB-0384-4301-A4E4-83E0AB5476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b="1" dirty="0"/>
              <a:t>Text – lat. </a:t>
            </a:r>
            <a:r>
              <a:rPr lang="cs-CZ" altLang="cs-CZ" b="1" dirty="0" err="1"/>
              <a:t>textus</a:t>
            </a:r>
            <a:r>
              <a:rPr lang="cs-CZ" altLang="cs-CZ" b="1" dirty="0"/>
              <a:t> – „</a:t>
            </a:r>
            <a:r>
              <a:rPr lang="cs-CZ" altLang="cs-CZ" b="1" dirty="0" err="1"/>
              <a:t>Gewebe</a:t>
            </a:r>
            <a:r>
              <a:rPr lang="cs-CZ" altLang="cs-CZ" b="1" dirty="0"/>
              <a:t>, </a:t>
            </a:r>
            <a:r>
              <a:rPr lang="cs-CZ" altLang="cs-CZ" b="1" dirty="0" err="1"/>
              <a:t>Geflecht</a:t>
            </a:r>
            <a:r>
              <a:rPr lang="cs-CZ" altLang="cs-CZ" b="1" dirty="0"/>
              <a:t>“, </a:t>
            </a:r>
            <a:r>
              <a:rPr lang="cs-CZ" altLang="cs-CZ" b="1" dirty="0" err="1"/>
              <a:t>texere</a:t>
            </a:r>
            <a:r>
              <a:rPr lang="cs-CZ" altLang="cs-CZ" b="1" dirty="0"/>
              <a:t> – „</a:t>
            </a:r>
            <a:r>
              <a:rPr lang="cs-CZ" altLang="cs-CZ" b="1" dirty="0" err="1"/>
              <a:t>weben</a:t>
            </a:r>
            <a:r>
              <a:rPr lang="cs-CZ" altLang="cs-CZ" b="1" dirty="0"/>
              <a:t>, </a:t>
            </a:r>
            <a:r>
              <a:rPr lang="cs-CZ" altLang="cs-CZ" b="1" dirty="0" err="1"/>
              <a:t>flechten</a:t>
            </a:r>
            <a:r>
              <a:rPr lang="cs-CZ" altLang="cs-CZ" b="1" dirty="0"/>
              <a:t>“</a:t>
            </a:r>
          </a:p>
          <a:p>
            <a:r>
              <a:rPr lang="cs-CZ" altLang="cs-CZ" b="1" dirty="0"/>
              <a:t>Text – </a:t>
            </a:r>
            <a:r>
              <a:rPr lang="cs-CZ" altLang="cs-CZ" b="1" dirty="0" err="1"/>
              <a:t>sprachlich-strukturelle</a:t>
            </a:r>
            <a:r>
              <a:rPr lang="cs-CZ" altLang="cs-CZ" b="1" dirty="0"/>
              <a:t> + </a:t>
            </a:r>
            <a:r>
              <a:rPr lang="cs-CZ" altLang="cs-CZ" b="1" dirty="0" err="1"/>
              <a:t>kommunikative</a:t>
            </a:r>
            <a:r>
              <a:rPr lang="cs-CZ" altLang="cs-CZ" b="1" dirty="0"/>
              <a:t> </a:t>
            </a:r>
            <a:r>
              <a:rPr lang="cs-CZ" altLang="cs-CZ" b="1" dirty="0" err="1"/>
              <a:t>Einheit</a:t>
            </a:r>
            <a:endParaRPr lang="cs-CZ" altLang="cs-CZ" b="1" dirty="0"/>
          </a:p>
          <a:p>
            <a:r>
              <a:rPr lang="cs-CZ" altLang="cs-CZ" b="1" dirty="0"/>
              <a:t>Der Terminus </a:t>
            </a:r>
            <a:r>
              <a:rPr lang="cs-CZ" altLang="cs-CZ" b="1" u="sng" dirty="0"/>
              <a:t>Text</a:t>
            </a:r>
            <a:r>
              <a:rPr lang="cs-CZ" altLang="cs-CZ" b="1" dirty="0"/>
              <a:t> </a:t>
            </a:r>
            <a:r>
              <a:rPr lang="cs-CZ" altLang="cs-CZ" b="1" dirty="0" err="1"/>
              <a:t>bezeichnet</a:t>
            </a:r>
            <a:r>
              <a:rPr lang="cs-CZ" altLang="cs-CZ" b="1" dirty="0"/>
              <a:t> </a:t>
            </a:r>
            <a:r>
              <a:rPr lang="cs-CZ" altLang="cs-CZ" b="1" dirty="0" err="1"/>
              <a:t>eine</a:t>
            </a:r>
            <a:r>
              <a:rPr lang="cs-CZ" altLang="cs-CZ" b="1" dirty="0"/>
              <a:t> </a:t>
            </a:r>
            <a:r>
              <a:rPr lang="cs-CZ" altLang="cs-CZ" b="1" dirty="0" err="1"/>
              <a:t>begrenzte</a:t>
            </a:r>
            <a:r>
              <a:rPr lang="cs-CZ" altLang="cs-CZ" b="1" dirty="0"/>
              <a:t> </a:t>
            </a:r>
            <a:r>
              <a:rPr lang="cs-CZ" altLang="cs-CZ" b="1" dirty="0" err="1"/>
              <a:t>Folge</a:t>
            </a:r>
            <a:r>
              <a:rPr lang="cs-CZ" altLang="cs-CZ" b="1" dirty="0"/>
              <a:t> von SZ, </a:t>
            </a:r>
            <a:r>
              <a:rPr lang="cs-CZ" altLang="cs-CZ" b="1" dirty="0" err="1"/>
              <a:t>die</a:t>
            </a:r>
            <a:r>
              <a:rPr lang="cs-CZ" altLang="cs-CZ" b="1" dirty="0"/>
              <a:t> in </a:t>
            </a:r>
            <a:r>
              <a:rPr lang="cs-CZ" altLang="cs-CZ" b="1" dirty="0" err="1"/>
              <a:t>sich</a:t>
            </a:r>
            <a:r>
              <a:rPr lang="cs-CZ" altLang="cs-CZ" b="1" dirty="0"/>
              <a:t> </a:t>
            </a:r>
            <a:r>
              <a:rPr lang="cs-CZ" altLang="cs-CZ" b="1" dirty="0" err="1"/>
              <a:t>kohärent</a:t>
            </a:r>
            <a:r>
              <a:rPr lang="cs-CZ" altLang="cs-CZ" b="1" dirty="0"/>
              <a:t> </a:t>
            </a:r>
            <a:r>
              <a:rPr lang="cs-CZ" altLang="cs-CZ" b="1" dirty="0" err="1"/>
              <a:t>ist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als</a:t>
            </a:r>
            <a:r>
              <a:rPr lang="cs-CZ" altLang="cs-CZ" b="1" dirty="0"/>
              <a:t> </a:t>
            </a:r>
            <a:r>
              <a:rPr lang="cs-CZ" altLang="cs-CZ" b="1" dirty="0" err="1"/>
              <a:t>Ganzes</a:t>
            </a:r>
            <a:r>
              <a:rPr lang="cs-CZ" altLang="cs-CZ" b="1" dirty="0"/>
              <a:t> </a:t>
            </a:r>
            <a:r>
              <a:rPr lang="cs-CZ" altLang="cs-CZ" b="1" dirty="0" err="1"/>
              <a:t>eine</a:t>
            </a:r>
            <a:r>
              <a:rPr lang="cs-CZ" altLang="cs-CZ" b="1" dirty="0"/>
              <a:t> </a:t>
            </a:r>
            <a:r>
              <a:rPr lang="cs-CZ" altLang="cs-CZ" b="1" dirty="0" err="1"/>
              <a:t>erkennbare</a:t>
            </a:r>
            <a:r>
              <a:rPr lang="cs-CZ" altLang="cs-CZ" b="1" dirty="0"/>
              <a:t> </a:t>
            </a:r>
            <a:r>
              <a:rPr lang="cs-CZ" altLang="cs-CZ" b="1" dirty="0" err="1"/>
              <a:t>kommunikative</a:t>
            </a:r>
            <a:r>
              <a:rPr lang="cs-CZ" altLang="cs-CZ" b="1" dirty="0"/>
              <a:t> </a:t>
            </a:r>
            <a:r>
              <a:rPr lang="cs-CZ" altLang="cs-CZ" b="1" dirty="0" err="1"/>
              <a:t>Funktion</a:t>
            </a:r>
            <a:r>
              <a:rPr lang="cs-CZ" altLang="cs-CZ" b="1" dirty="0"/>
              <a:t> </a:t>
            </a:r>
            <a:r>
              <a:rPr lang="cs-CZ" altLang="cs-CZ" b="1" dirty="0" err="1"/>
              <a:t>signalisiert</a:t>
            </a:r>
            <a:r>
              <a:rPr lang="cs-CZ" altLang="cs-CZ" b="1" dirty="0"/>
              <a:t>. (Klaus </a:t>
            </a:r>
            <a:r>
              <a:rPr lang="cs-CZ" altLang="cs-CZ" b="1" dirty="0" err="1"/>
              <a:t>Brinker</a:t>
            </a:r>
            <a:r>
              <a:rPr lang="cs-CZ" altLang="cs-CZ" b="1" dirty="0"/>
              <a:t> 2010)</a:t>
            </a:r>
            <a:endParaRPr lang="de-DE" altLang="cs-CZ" b="1" dirty="0"/>
          </a:p>
          <a:p>
            <a:r>
              <a:rPr lang="de-DE" altLang="cs-CZ" b="1" dirty="0"/>
              <a:t>Textgrammatik – satzübergreifend</a:t>
            </a:r>
          </a:p>
          <a:p>
            <a:r>
              <a:rPr lang="de-DE" altLang="cs-CZ" b="1" dirty="0"/>
              <a:t>Thema des Textes</a:t>
            </a:r>
          </a:p>
          <a:p>
            <a:r>
              <a:rPr lang="de-DE" altLang="cs-CZ" b="1" dirty="0"/>
              <a:t>Pragmatik: Zweck, Ziel, Funktion – kommunikative Situation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9867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5F1BAB-FD73-4A3A-BA0A-929C2F497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Kriterien</a:t>
            </a:r>
            <a:r>
              <a:rPr lang="cs-CZ" dirty="0"/>
              <a:t> der Textualit</a:t>
            </a:r>
            <a:r>
              <a:rPr lang="de-DE" dirty="0" err="1"/>
              <a:t>ät</a:t>
            </a:r>
            <a:r>
              <a:rPr lang="de-DE" dirty="0"/>
              <a:t>:</a:t>
            </a:r>
            <a:br>
              <a:rPr lang="de-DE" dirty="0"/>
            </a:br>
            <a:r>
              <a:rPr lang="de-DE" dirty="0"/>
              <a:t>strukturell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2FD357-1013-4235-9B4E-44841C376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FF0000"/>
                </a:solidFill>
              </a:rPr>
              <a:t>1)	</a:t>
            </a:r>
            <a:r>
              <a:rPr lang="cs-CZ" altLang="cs-CZ" b="1" dirty="0" err="1">
                <a:solidFill>
                  <a:srgbClr val="FF0000"/>
                </a:solidFill>
              </a:rPr>
              <a:t>Kohäsion</a:t>
            </a:r>
            <a:r>
              <a:rPr lang="cs-CZ" altLang="cs-CZ" b="1" dirty="0">
                <a:solidFill>
                  <a:srgbClr val="FF0000"/>
                </a:solidFill>
              </a:rPr>
              <a:t>: </a:t>
            </a:r>
            <a:r>
              <a:rPr lang="cs-CZ" altLang="cs-CZ" b="1" dirty="0" err="1"/>
              <a:t>die</a:t>
            </a:r>
            <a:r>
              <a:rPr lang="cs-CZ" altLang="cs-CZ" b="1" dirty="0"/>
              <a:t> Art, </a:t>
            </a:r>
            <a:r>
              <a:rPr lang="cs-CZ" altLang="cs-CZ" b="1" dirty="0" err="1"/>
              <a:t>wie</a:t>
            </a:r>
            <a:r>
              <a:rPr lang="cs-CZ" altLang="cs-CZ" b="1" dirty="0"/>
              <a:t> Texte </a:t>
            </a:r>
            <a:r>
              <a:rPr lang="cs-CZ" altLang="cs-CZ" b="1" dirty="0" err="1"/>
              <a:t>auf</a:t>
            </a:r>
            <a:r>
              <a:rPr lang="cs-CZ" altLang="cs-CZ" b="1" dirty="0"/>
              <a:t> der </a:t>
            </a:r>
            <a:r>
              <a:rPr lang="cs-CZ" altLang="cs-CZ" b="1" dirty="0" err="1"/>
              <a:t>Oberfläche</a:t>
            </a:r>
            <a:r>
              <a:rPr lang="cs-CZ" altLang="cs-CZ" b="1" dirty="0"/>
              <a:t> durch </a:t>
            </a:r>
            <a:r>
              <a:rPr lang="cs-CZ" altLang="cs-CZ" b="1" u="sng" dirty="0" err="1"/>
              <a:t>grammatische</a:t>
            </a:r>
            <a:r>
              <a:rPr lang="cs-CZ" altLang="cs-CZ" b="1" dirty="0"/>
              <a:t> </a:t>
            </a:r>
            <a:r>
              <a:rPr lang="cs-CZ" altLang="cs-CZ" b="1" dirty="0" err="1"/>
              <a:t>Formen</a:t>
            </a:r>
            <a:r>
              <a:rPr lang="cs-CZ" altLang="cs-CZ" b="1" dirty="0"/>
              <a:t> </a:t>
            </a:r>
            <a:r>
              <a:rPr lang="cs-CZ" altLang="cs-CZ" b="1" dirty="0" err="1"/>
              <a:t>miteinander</a:t>
            </a:r>
            <a:r>
              <a:rPr lang="cs-CZ" altLang="cs-CZ" b="1" dirty="0"/>
              <a:t> </a:t>
            </a:r>
            <a:r>
              <a:rPr lang="cs-CZ" altLang="cs-CZ" b="1" dirty="0" err="1"/>
              <a:t>verknüpft</a:t>
            </a:r>
            <a:r>
              <a:rPr lang="cs-CZ" altLang="cs-CZ" b="1" dirty="0"/>
              <a:t> </a:t>
            </a:r>
            <a:r>
              <a:rPr lang="cs-CZ" altLang="cs-CZ" b="1" dirty="0" err="1"/>
              <a:t>sind</a:t>
            </a:r>
            <a:r>
              <a:rPr lang="cs-CZ" altLang="cs-CZ" b="1" dirty="0"/>
              <a:t> (</a:t>
            </a:r>
            <a:r>
              <a:rPr lang="cs-CZ" altLang="cs-CZ" b="1" dirty="0" err="1"/>
              <a:t>transphrastische</a:t>
            </a:r>
            <a:r>
              <a:rPr lang="cs-CZ" altLang="cs-CZ" b="1" dirty="0"/>
              <a:t> </a:t>
            </a:r>
            <a:r>
              <a:rPr lang="cs-CZ" altLang="cs-CZ" b="1" dirty="0" err="1"/>
              <a:t>Textbetrachtung</a:t>
            </a:r>
            <a:r>
              <a:rPr lang="cs-CZ" altLang="cs-CZ" b="1" dirty="0"/>
              <a:t>) : </a:t>
            </a:r>
            <a:r>
              <a:rPr lang="cs-CZ" altLang="cs-CZ" b="1" i="1" dirty="0" err="1"/>
              <a:t>ein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Gerät</a:t>
            </a:r>
            <a:r>
              <a:rPr lang="cs-CZ" altLang="cs-CZ" b="1" i="1" dirty="0"/>
              <a:t> – es</a:t>
            </a:r>
            <a:endParaRPr lang="cs-CZ" altLang="cs-CZ" b="1" dirty="0"/>
          </a:p>
          <a:p>
            <a:r>
              <a:rPr lang="cs-CZ" altLang="cs-CZ" b="1" dirty="0">
                <a:solidFill>
                  <a:srgbClr val="FF0000"/>
                </a:solidFill>
              </a:rPr>
              <a:t>2)	</a:t>
            </a:r>
            <a:r>
              <a:rPr lang="cs-CZ" altLang="cs-CZ" b="1" dirty="0" err="1">
                <a:solidFill>
                  <a:srgbClr val="FF0000"/>
                </a:solidFill>
              </a:rPr>
              <a:t>Kohärenz</a:t>
            </a:r>
            <a:r>
              <a:rPr lang="cs-CZ" altLang="cs-CZ" b="1" dirty="0">
                <a:solidFill>
                  <a:srgbClr val="FF0000"/>
                </a:solidFill>
              </a:rPr>
              <a:t>: </a:t>
            </a:r>
            <a:r>
              <a:rPr lang="cs-CZ" altLang="cs-CZ" b="1" dirty="0" err="1"/>
              <a:t>Herstellung</a:t>
            </a:r>
            <a:r>
              <a:rPr lang="cs-CZ" altLang="cs-CZ" b="1" dirty="0"/>
              <a:t> der </a:t>
            </a:r>
            <a:r>
              <a:rPr lang="cs-CZ" altLang="cs-CZ" b="1" u="sng" dirty="0" err="1"/>
              <a:t>semantisch-thematischen</a:t>
            </a:r>
            <a:r>
              <a:rPr lang="cs-CZ" altLang="cs-CZ" b="1" dirty="0"/>
              <a:t> </a:t>
            </a:r>
            <a:r>
              <a:rPr lang="cs-CZ" altLang="cs-CZ" b="1" dirty="0" err="1"/>
              <a:t>Einheit</a:t>
            </a:r>
            <a:r>
              <a:rPr lang="cs-CZ" altLang="cs-CZ" b="1" dirty="0"/>
              <a:t> des </a:t>
            </a:r>
            <a:r>
              <a:rPr lang="cs-CZ" altLang="cs-CZ" b="1" dirty="0" err="1"/>
              <a:t>Textes</a:t>
            </a:r>
            <a:r>
              <a:rPr lang="cs-CZ" altLang="cs-CZ" b="1" dirty="0"/>
              <a:t>, </a:t>
            </a:r>
            <a:r>
              <a:rPr lang="cs-CZ" altLang="cs-CZ" b="1" dirty="0" err="1"/>
              <a:t>z.B</a:t>
            </a:r>
            <a:r>
              <a:rPr lang="cs-CZ" altLang="cs-CZ" b="1" dirty="0"/>
              <a:t>.: durch </a:t>
            </a:r>
            <a:r>
              <a:rPr lang="cs-CZ" altLang="cs-CZ" b="1" dirty="0" err="1"/>
              <a:t>kausale</a:t>
            </a:r>
            <a:r>
              <a:rPr lang="cs-CZ" altLang="cs-CZ" b="1" dirty="0"/>
              <a:t> </a:t>
            </a:r>
            <a:r>
              <a:rPr lang="cs-CZ" altLang="cs-CZ" b="1" dirty="0" err="1"/>
              <a:t>Zusammenhänge</a:t>
            </a:r>
            <a:r>
              <a:rPr lang="cs-CZ" altLang="cs-CZ" b="1" dirty="0"/>
              <a:t>: </a:t>
            </a:r>
            <a:r>
              <a:rPr lang="cs-CZ" altLang="cs-CZ" b="1" i="1" dirty="0" err="1"/>
              <a:t>Sie</a:t>
            </a:r>
            <a:r>
              <a:rPr lang="cs-CZ" altLang="cs-CZ" b="1" i="1" dirty="0"/>
              <a:t> kam </a:t>
            </a:r>
            <a:r>
              <a:rPr lang="cs-CZ" altLang="cs-CZ" b="1" i="1" dirty="0" err="1"/>
              <a:t>nicht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zur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Prüfung</a:t>
            </a:r>
            <a:r>
              <a:rPr lang="cs-CZ" altLang="cs-CZ" b="1" i="1" dirty="0"/>
              <a:t>, </a:t>
            </a:r>
            <a:r>
              <a:rPr lang="cs-CZ" altLang="cs-CZ" b="1" i="1" u="sng" dirty="0" err="1"/>
              <a:t>weil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sie</a:t>
            </a:r>
            <a:r>
              <a:rPr lang="cs-CZ" altLang="cs-CZ" b="1" i="1" dirty="0"/>
              <a:t> in </a:t>
            </a:r>
            <a:r>
              <a:rPr lang="cs-CZ" altLang="cs-CZ" b="1" i="1" dirty="0" err="1"/>
              <a:t>einen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schweren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Verkehrsunfall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auf</a:t>
            </a:r>
            <a:r>
              <a:rPr lang="cs-CZ" altLang="cs-CZ" b="1" i="1" dirty="0"/>
              <a:t> der Autobahn </a:t>
            </a:r>
            <a:r>
              <a:rPr lang="cs-CZ" altLang="cs-CZ" b="1" i="1" dirty="0" err="1"/>
              <a:t>geraten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ist</a:t>
            </a:r>
            <a:r>
              <a:rPr lang="cs-CZ" altLang="cs-CZ" b="1" i="1" dirty="0"/>
              <a:t>.</a:t>
            </a:r>
            <a:r>
              <a:rPr lang="cs-CZ" altLang="cs-CZ" dirty="0"/>
              <a:t> </a:t>
            </a:r>
            <a:endParaRPr lang="de-DE" altLang="cs-CZ" dirty="0"/>
          </a:p>
          <a:p>
            <a:r>
              <a:rPr lang="cs-CZ" altLang="cs-CZ" b="1" dirty="0" err="1"/>
              <a:t>Kohäsion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Kohärenz</a:t>
            </a:r>
            <a:r>
              <a:rPr lang="cs-CZ" altLang="cs-CZ" b="1" dirty="0"/>
              <a:t> (= </a:t>
            </a:r>
            <a:r>
              <a:rPr lang="cs-CZ" altLang="cs-CZ" b="1" dirty="0" err="1"/>
              <a:t>Oberbegriff</a:t>
            </a:r>
            <a:r>
              <a:rPr lang="cs-CZ" altLang="cs-CZ" b="1" dirty="0"/>
              <a:t>) – </a:t>
            </a:r>
            <a:r>
              <a:rPr lang="cs-CZ" altLang="cs-CZ" b="1" dirty="0" err="1"/>
              <a:t>nicht</a:t>
            </a:r>
            <a:r>
              <a:rPr lang="cs-CZ" altLang="cs-CZ" b="1" dirty="0"/>
              <a:t> </a:t>
            </a:r>
            <a:r>
              <a:rPr lang="cs-CZ" altLang="cs-CZ" b="1" dirty="0" err="1"/>
              <a:t>voneinander</a:t>
            </a:r>
            <a:r>
              <a:rPr lang="cs-CZ" altLang="cs-CZ" b="1" dirty="0"/>
              <a:t> </a:t>
            </a:r>
            <a:r>
              <a:rPr lang="cs-CZ" altLang="cs-CZ" b="1" dirty="0" err="1"/>
              <a:t>zu</a:t>
            </a:r>
            <a:r>
              <a:rPr lang="cs-CZ" altLang="cs-CZ" b="1" dirty="0"/>
              <a:t> </a:t>
            </a:r>
            <a:r>
              <a:rPr lang="cs-CZ" altLang="cs-CZ" b="1" dirty="0" err="1"/>
              <a:t>trennen</a:t>
            </a:r>
            <a:r>
              <a:rPr lang="cs-CZ" altLang="cs-CZ" b="1" dirty="0"/>
              <a:t> – </a:t>
            </a:r>
            <a:r>
              <a:rPr lang="cs-CZ" altLang="cs-CZ" b="1" dirty="0" err="1"/>
              <a:t>grammatisch-semantische</a:t>
            </a:r>
            <a:r>
              <a:rPr lang="cs-CZ" altLang="cs-CZ" b="1" dirty="0"/>
              <a:t> Struktur des </a:t>
            </a:r>
            <a:r>
              <a:rPr lang="cs-CZ" altLang="cs-CZ" b="1" dirty="0" err="1"/>
              <a:t>Textes</a:t>
            </a:r>
            <a:r>
              <a:rPr lang="cs-CZ" altLang="cs-CZ" b="1" dirty="0"/>
              <a:t>, </a:t>
            </a:r>
            <a:r>
              <a:rPr lang="cs-CZ" altLang="cs-CZ" b="1" dirty="0" err="1"/>
              <a:t>beide</a:t>
            </a:r>
            <a:r>
              <a:rPr lang="cs-CZ" altLang="cs-CZ" b="1" dirty="0"/>
              <a:t> </a:t>
            </a:r>
            <a:r>
              <a:rPr lang="cs-CZ" altLang="cs-CZ" b="1" dirty="0" err="1"/>
              <a:t>Kriterien</a:t>
            </a:r>
            <a:r>
              <a:rPr lang="cs-CZ" altLang="cs-CZ" b="1" dirty="0"/>
              <a:t> </a:t>
            </a:r>
            <a:r>
              <a:rPr lang="cs-CZ" altLang="cs-CZ" b="1" dirty="0" err="1"/>
              <a:t>sind</a:t>
            </a:r>
            <a:r>
              <a:rPr lang="cs-CZ" altLang="cs-CZ" b="1" dirty="0"/>
              <a:t> </a:t>
            </a:r>
            <a:r>
              <a:rPr lang="cs-CZ" altLang="cs-CZ" b="1" dirty="0" err="1"/>
              <a:t>textzentriert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6373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EC79A7-3DE2-49F7-8AAA-DF0395A83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Kriterien der Textualität:</a:t>
            </a:r>
            <a:br>
              <a:rPr lang="de-DE" dirty="0"/>
            </a:br>
            <a:r>
              <a:rPr lang="de-DE" dirty="0"/>
              <a:t>pragmatisch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277F72-B4B9-428A-85B8-A888546A1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de-DE" altLang="cs-CZ" b="1" dirty="0">
              <a:solidFill>
                <a:srgbClr val="FF0000"/>
              </a:solidFill>
            </a:endParaRPr>
          </a:p>
          <a:p>
            <a:r>
              <a:rPr lang="cs-CZ" altLang="cs-CZ" b="1" dirty="0">
                <a:solidFill>
                  <a:srgbClr val="FF0000"/>
                </a:solidFill>
              </a:rPr>
              <a:t>3)	</a:t>
            </a:r>
            <a:r>
              <a:rPr lang="cs-CZ" altLang="cs-CZ" b="1" dirty="0" err="1">
                <a:solidFill>
                  <a:srgbClr val="FF0000"/>
                </a:solidFill>
              </a:rPr>
              <a:t>Intentionalität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Absicht</a:t>
            </a:r>
            <a:r>
              <a:rPr lang="cs-CZ" altLang="cs-CZ" b="1" dirty="0"/>
              <a:t> des </a:t>
            </a:r>
            <a:r>
              <a:rPr lang="cs-CZ" altLang="cs-CZ" b="1" dirty="0" err="1"/>
              <a:t>Textproduzenten</a:t>
            </a:r>
            <a:r>
              <a:rPr lang="cs-CZ" altLang="cs-CZ" b="1" dirty="0"/>
              <a:t>, </a:t>
            </a:r>
            <a:r>
              <a:rPr lang="cs-CZ" altLang="cs-CZ" b="1" dirty="0" err="1"/>
              <a:t>einen</a:t>
            </a:r>
            <a:r>
              <a:rPr lang="cs-CZ" altLang="cs-CZ" b="1" dirty="0"/>
              <a:t> </a:t>
            </a:r>
            <a:r>
              <a:rPr lang="cs-CZ" altLang="cs-CZ" b="1" dirty="0" err="1"/>
              <a:t>kohäsiven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kohärenten</a:t>
            </a:r>
            <a:r>
              <a:rPr lang="cs-CZ" altLang="cs-CZ" b="1" dirty="0"/>
              <a:t> Text </a:t>
            </a:r>
            <a:r>
              <a:rPr lang="cs-CZ" altLang="cs-CZ" b="1" dirty="0" err="1"/>
              <a:t>zu</a:t>
            </a:r>
            <a:r>
              <a:rPr lang="cs-CZ" altLang="cs-CZ" b="1" dirty="0"/>
              <a:t> </a:t>
            </a:r>
            <a:r>
              <a:rPr lang="cs-CZ" altLang="cs-CZ" b="1" dirty="0" err="1"/>
              <a:t>bilden</a:t>
            </a:r>
            <a:r>
              <a:rPr lang="cs-CZ" altLang="cs-CZ" b="1" dirty="0"/>
              <a:t> (</a:t>
            </a:r>
            <a:r>
              <a:rPr lang="cs-CZ" altLang="cs-CZ" b="1" dirty="0" err="1"/>
              <a:t>handlungsorientiert</a:t>
            </a:r>
            <a:r>
              <a:rPr lang="cs-CZ" altLang="cs-CZ" b="1" dirty="0"/>
              <a:t>, </a:t>
            </a:r>
            <a:r>
              <a:rPr lang="cs-CZ" altLang="cs-CZ" b="1" dirty="0" err="1"/>
              <a:t>kommunikativ-pragamtisch</a:t>
            </a:r>
            <a:r>
              <a:rPr lang="cs-CZ" altLang="cs-CZ" b="1" dirty="0"/>
              <a:t>, </a:t>
            </a:r>
            <a:r>
              <a:rPr lang="cs-CZ" altLang="cs-CZ" b="1" dirty="0" err="1"/>
              <a:t>über</a:t>
            </a:r>
            <a:r>
              <a:rPr lang="cs-CZ" altLang="cs-CZ" b="1" dirty="0"/>
              <a:t> den Text </a:t>
            </a:r>
            <a:r>
              <a:rPr lang="cs-CZ" altLang="cs-CZ" b="1" dirty="0" err="1"/>
              <a:t>hinaus</a:t>
            </a:r>
            <a:r>
              <a:rPr lang="cs-CZ" altLang="cs-CZ" b="1" dirty="0"/>
              <a:t>)</a:t>
            </a:r>
          </a:p>
          <a:p>
            <a:r>
              <a:rPr lang="cs-CZ" altLang="cs-CZ" b="1" dirty="0">
                <a:solidFill>
                  <a:srgbClr val="FF0000"/>
                </a:solidFill>
              </a:rPr>
              <a:t>4)	</a:t>
            </a:r>
            <a:r>
              <a:rPr lang="cs-CZ" altLang="cs-CZ" b="1" dirty="0" err="1">
                <a:solidFill>
                  <a:srgbClr val="FF0000"/>
                </a:solidFill>
              </a:rPr>
              <a:t>Akzeptabilität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bezieht</a:t>
            </a:r>
            <a:r>
              <a:rPr lang="cs-CZ" altLang="cs-CZ" b="1" dirty="0"/>
              <a:t> </a:t>
            </a:r>
            <a:r>
              <a:rPr lang="cs-CZ" altLang="cs-CZ" b="1" dirty="0" err="1"/>
              <a:t>sich</a:t>
            </a:r>
            <a:r>
              <a:rPr lang="cs-CZ" altLang="cs-CZ" b="1" dirty="0"/>
              <a:t> </a:t>
            </a:r>
            <a:r>
              <a:rPr lang="cs-CZ" altLang="cs-CZ" b="1" dirty="0" err="1"/>
              <a:t>auf</a:t>
            </a:r>
            <a:r>
              <a:rPr lang="cs-CZ" altLang="cs-CZ" b="1" dirty="0"/>
              <a:t> den </a:t>
            </a:r>
            <a:r>
              <a:rPr lang="cs-CZ" altLang="cs-CZ" b="1" dirty="0" err="1"/>
              <a:t>Textrezipienten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dessen</a:t>
            </a:r>
            <a:r>
              <a:rPr lang="cs-CZ" altLang="cs-CZ" b="1" dirty="0"/>
              <a:t> </a:t>
            </a:r>
            <a:r>
              <a:rPr lang="cs-CZ" altLang="cs-CZ" b="1" dirty="0" err="1"/>
              <a:t>Einstellungen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Erwartungen</a:t>
            </a:r>
            <a:r>
              <a:rPr lang="cs-CZ" altLang="cs-CZ" b="1" dirty="0"/>
              <a:t>: </a:t>
            </a:r>
            <a:r>
              <a:rPr lang="cs-CZ" altLang="cs-CZ" b="1" dirty="0" err="1"/>
              <a:t>sinnvoll</a:t>
            </a:r>
            <a:r>
              <a:rPr lang="cs-CZ" altLang="cs-CZ" b="1" dirty="0"/>
              <a:t>)</a:t>
            </a:r>
          </a:p>
          <a:p>
            <a:r>
              <a:rPr lang="cs-CZ" altLang="cs-CZ" b="1" dirty="0">
                <a:solidFill>
                  <a:srgbClr val="FF0000"/>
                </a:solidFill>
              </a:rPr>
              <a:t>5)	</a:t>
            </a:r>
            <a:r>
              <a:rPr lang="cs-CZ" altLang="cs-CZ" b="1" dirty="0" err="1">
                <a:solidFill>
                  <a:srgbClr val="FF0000"/>
                </a:solidFill>
              </a:rPr>
              <a:t>Informativität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die</a:t>
            </a:r>
            <a:r>
              <a:rPr lang="cs-CZ" altLang="cs-CZ" b="1" dirty="0"/>
              <a:t> durch </a:t>
            </a:r>
            <a:r>
              <a:rPr lang="cs-CZ" altLang="cs-CZ" b="1" dirty="0" err="1"/>
              <a:t>einen</a:t>
            </a:r>
            <a:r>
              <a:rPr lang="cs-CZ" altLang="cs-CZ" b="1" dirty="0"/>
              <a:t> Text </a:t>
            </a:r>
            <a:r>
              <a:rPr lang="cs-CZ" altLang="cs-CZ" b="1" dirty="0" err="1"/>
              <a:t>vermittelten</a:t>
            </a:r>
            <a:r>
              <a:rPr lang="cs-CZ" altLang="cs-CZ" b="1" dirty="0"/>
              <a:t> </a:t>
            </a:r>
            <a:r>
              <a:rPr lang="cs-CZ" altLang="cs-CZ" b="1" dirty="0" err="1"/>
              <a:t>Informationen</a:t>
            </a:r>
            <a:r>
              <a:rPr lang="cs-CZ" altLang="cs-CZ" b="1" dirty="0"/>
              <a:t> stehen in </a:t>
            </a:r>
            <a:r>
              <a:rPr lang="cs-CZ" altLang="cs-CZ" b="1" dirty="0" err="1"/>
              <a:t>einer</a:t>
            </a:r>
            <a:r>
              <a:rPr lang="cs-CZ" altLang="cs-CZ" b="1" dirty="0"/>
              <a:t> </a:t>
            </a:r>
            <a:r>
              <a:rPr lang="cs-CZ" altLang="cs-CZ" b="1" dirty="0" err="1"/>
              <a:t>angemessenen</a:t>
            </a:r>
            <a:r>
              <a:rPr lang="cs-CZ" altLang="cs-CZ" b="1" dirty="0"/>
              <a:t> </a:t>
            </a:r>
            <a:r>
              <a:rPr lang="cs-CZ" altLang="cs-CZ" b="1" dirty="0" err="1"/>
              <a:t>Relation</a:t>
            </a:r>
            <a:r>
              <a:rPr lang="cs-CZ" altLang="cs-CZ" b="1" dirty="0"/>
              <a:t> </a:t>
            </a:r>
            <a:r>
              <a:rPr lang="cs-CZ" altLang="cs-CZ" b="1" dirty="0" err="1"/>
              <a:t>zum</a:t>
            </a:r>
            <a:r>
              <a:rPr lang="cs-CZ" altLang="cs-CZ" b="1" dirty="0"/>
              <a:t> </a:t>
            </a:r>
            <a:r>
              <a:rPr lang="cs-CZ" altLang="cs-CZ" b="1" dirty="0" err="1"/>
              <a:t>Kommunikationsziel</a:t>
            </a:r>
            <a:r>
              <a:rPr lang="cs-CZ" altLang="cs-CZ" b="1" dirty="0"/>
              <a:t>: </a:t>
            </a:r>
            <a:r>
              <a:rPr lang="cs-CZ" altLang="cs-CZ" b="1" dirty="0" err="1"/>
              <a:t>Verständlichkeit</a:t>
            </a:r>
            <a:r>
              <a:rPr lang="cs-CZ" altLang="cs-CZ" b="1" dirty="0"/>
              <a:t>, </a:t>
            </a:r>
            <a:r>
              <a:rPr lang="cs-CZ" altLang="cs-CZ" b="1" dirty="0" err="1"/>
              <a:t>Angemessenheit</a:t>
            </a:r>
            <a:endParaRPr lang="de-DE" altLang="cs-CZ" b="1" dirty="0"/>
          </a:p>
          <a:p>
            <a:r>
              <a:rPr lang="cs-CZ" altLang="cs-CZ" b="1" dirty="0">
                <a:solidFill>
                  <a:srgbClr val="FF0000"/>
                </a:solidFill>
              </a:rPr>
              <a:t>6)	</a:t>
            </a:r>
            <a:r>
              <a:rPr lang="cs-CZ" altLang="cs-CZ" b="1" dirty="0" err="1">
                <a:solidFill>
                  <a:srgbClr val="FF0000"/>
                </a:solidFill>
              </a:rPr>
              <a:t>Situationalität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jeder</a:t>
            </a:r>
            <a:r>
              <a:rPr lang="cs-CZ" altLang="cs-CZ" b="1" dirty="0"/>
              <a:t> Text – durch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ko</a:t>
            </a:r>
            <a:r>
              <a:rPr lang="cs-CZ" altLang="cs-CZ" b="1" dirty="0"/>
              <a:t> </a:t>
            </a:r>
            <a:r>
              <a:rPr lang="cs-CZ" altLang="cs-CZ" b="1" dirty="0" err="1"/>
              <a:t>Situation</a:t>
            </a:r>
            <a:r>
              <a:rPr lang="cs-CZ" altLang="cs-CZ" b="1" dirty="0"/>
              <a:t> </a:t>
            </a:r>
            <a:r>
              <a:rPr lang="cs-CZ" altLang="cs-CZ" b="1" dirty="0" err="1"/>
              <a:t>bestimmt</a:t>
            </a:r>
            <a:r>
              <a:rPr lang="cs-CZ" altLang="cs-CZ" b="1" dirty="0"/>
              <a:t>: </a:t>
            </a:r>
            <a:r>
              <a:rPr lang="cs-CZ" altLang="cs-CZ" b="1" dirty="0" err="1"/>
              <a:t>Textproduzent</a:t>
            </a:r>
            <a:r>
              <a:rPr lang="cs-CZ" altLang="cs-CZ" b="1" dirty="0"/>
              <a:t>, -</a:t>
            </a:r>
            <a:r>
              <a:rPr lang="cs-CZ" altLang="cs-CZ" b="1" dirty="0" err="1"/>
              <a:t>rezipient</a:t>
            </a:r>
            <a:r>
              <a:rPr lang="cs-CZ" altLang="cs-CZ" b="1" dirty="0"/>
              <a:t>, </a:t>
            </a:r>
            <a:r>
              <a:rPr lang="cs-CZ" altLang="cs-CZ" b="1" dirty="0" err="1"/>
              <a:t>Thema</a:t>
            </a:r>
            <a:r>
              <a:rPr lang="cs-CZ" altLang="cs-CZ" b="1" dirty="0"/>
              <a:t>, </a:t>
            </a:r>
            <a:r>
              <a:rPr lang="cs-CZ" altLang="cs-CZ" b="1" dirty="0" err="1"/>
              <a:t>Kode</a:t>
            </a:r>
            <a:r>
              <a:rPr lang="cs-CZ" altLang="cs-CZ" b="1" dirty="0"/>
              <a:t>, </a:t>
            </a:r>
            <a:r>
              <a:rPr lang="cs-CZ" altLang="cs-CZ" b="1" dirty="0" err="1"/>
              <a:t>Kanal</a:t>
            </a:r>
            <a:r>
              <a:rPr lang="cs-CZ" altLang="cs-CZ" b="1" dirty="0"/>
              <a:t>... </a:t>
            </a:r>
            <a:r>
              <a:rPr lang="cs-CZ" altLang="cs-CZ" b="1" u="sng" dirty="0" err="1"/>
              <a:t>Textsorte</a:t>
            </a:r>
            <a:r>
              <a:rPr lang="cs-CZ" altLang="cs-CZ" b="1" u="sng" dirty="0"/>
              <a:t>:</a:t>
            </a:r>
            <a:r>
              <a:rPr lang="cs-CZ" altLang="cs-CZ" b="1" dirty="0"/>
              <a:t> </a:t>
            </a:r>
            <a:r>
              <a:rPr lang="cs-CZ" altLang="cs-CZ" b="1" dirty="0" err="1"/>
              <a:t>Gestaltung</a:t>
            </a:r>
            <a:r>
              <a:rPr lang="cs-CZ" altLang="cs-CZ" b="1" dirty="0"/>
              <a:t> des </a:t>
            </a:r>
            <a:r>
              <a:rPr lang="cs-CZ" altLang="cs-CZ" b="1" dirty="0" err="1"/>
              <a:t>Textes</a:t>
            </a:r>
            <a:r>
              <a:rPr lang="cs-CZ" altLang="cs-CZ" b="1" dirty="0"/>
              <a:t> </a:t>
            </a:r>
            <a:r>
              <a:rPr lang="cs-CZ" altLang="cs-CZ" b="1" dirty="0" err="1"/>
              <a:t>entsprechend</a:t>
            </a:r>
            <a:r>
              <a:rPr lang="cs-CZ" altLang="cs-CZ" b="1" dirty="0"/>
              <a:t> der </a:t>
            </a:r>
            <a:r>
              <a:rPr lang="cs-CZ" altLang="cs-CZ" b="1" dirty="0" err="1"/>
              <a:t>ko</a:t>
            </a:r>
            <a:r>
              <a:rPr lang="cs-CZ" altLang="cs-CZ" b="1" dirty="0"/>
              <a:t> </a:t>
            </a:r>
            <a:r>
              <a:rPr lang="cs-CZ" altLang="cs-CZ" b="1" dirty="0" err="1"/>
              <a:t>Situation</a:t>
            </a:r>
            <a:endParaRPr lang="cs-CZ" altLang="cs-CZ" b="1" dirty="0"/>
          </a:p>
          <a:p>
            <a:r>
              <a:rPr lang="cs-CZ" altLang="cs-CZ" b="1" dirty="0">
                <a:solidFill>
                  <a:srgbClr val="FF0000"/>
                </a:solidFill>
              </a:rPr>
              <a:t>7)	</a:t>
            </a:r>
            <a:r>
              <a:rPr lang="cs-CZ" altLang="cs-CZ" b="1" dirty="0" err="1">
                <a:solidFill>
                  <a:srgbClr val="FF0000"/>
                </a:solidFill>
              </a:rPr>
              <a:t>Intertextualität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Texte </a:t>
            </a:r>
            <a:r>
              <a:rPr lang="cs-CZ" altLang="cs-CZ" b="1" dirty="0" err="1"/>
              <a:t>beziehen</a:t>
            </a:r>
            <a:r>
              <a:rPr lang="cs-CZ" altLang="cs-CZ" b="1" dirty="0"/>
              <a:t> </a:t>
            </a:r>
            <a:r>
              <a:rPr lang="cs-CZ" altLang="cs-CZ" b="1" dirty="0" err="1"/>
              <a:t>sich</a:t>
            </a:r>
            <a:r>
              <a:rPr lang="cs-CZ" altLang="cs-CZ" b="1" dirty="0"/>
              <a:t> </a:t>
            </a:r>
            <a:r>
              <a:rPr lang="cs-CZ" altLang="cs-CZ" b="1" dirty="0" err="1"/>
              <a:t>immer</a:t>
            </a:r>
            <a:r>
              <a:rPr lang="cs-CZ" altLang="cs-CZ" b="1" dirty="0"/>
              <a:t> </a:t>
            </a:r>
            <a:r>
              <a:rPr lang="cs-CZ" altLang="cs-CZ" b="1" dirty="0" err="1"/>
              <a:t>auf</a:t>
            </a:r>
            <a:r>
              <a:rPr lang="cs-CZ" altLang="cs-CZ" b="1" dirty="0"/>
              <a:t> </a:t>
            </a:r>
            <a:r>
              <a:rPr lang="cs-CZ" altLang="cs-CZ" b="1" dirty="0" err="1"/>
              <a:t>das</a:t>
            </a:r>
            <a:r>
              <a:rPr lang="cs-CZ" altLang="cs-CZ" b="1" dirty="0"/>
              <a:t> </a:t>
            </a:r>
            <a:r>
              <a:rPr lang="cs-CZ" altLang="cs-CZ" b="1" dirty="0" err="1"/>
              <a:t>Muster</a:t>
            </a:r>
            <a:r>
              <a:rPr lang="cs-CZ" altLang="cs-CZ" b="1" dirty="0"/>
              <a:t> </a:t>
            </a:r>
            <a:r>
              <a:rPr lang="cs-CZ" altLang="cs-CZ" b="1" dirty="0" err="1"/>
              <a:t>einer</a:t>
            </a:r>
            <a:r>
              <a:rPr lang="cs-CZ" altLang="cs-CZ" b="1" dirty="0"/>
              <a:t> </a:t>
            </a:r>
            <a:r>
              <a:rPr lang="cs-CZ" altLang="cs-CZ" b="1" dirty="0" err="1"/>
              <a:t>Textsorte</a:t>
            </a:r>
            <a:r>
              <a:rPr lang="cs-CZ" altLang="cs-CZ" b="1" dirty="0"/>
              <a:t> (</a:t>
            </a:r>
            <a:r>
              <a:rPr lang="cs-CZ" altLang="cs-CZ" b="1" dirty="0" err="1"/>
              <a:t>publizistische</a:t>
            </a:r>
            <a:r>
              <a:rPr lang="cs-CZ" altLang="cs-CZ" b="1" dirty="0"/>
              <a:t> Texte, </a:t>
            </a:r>
            <a:r>
              <a:rPr lang="cs-CZ" altLang="cs-CZ" b="1" dirty="0" err="1"/>
              <a:t>literarisch-künstlerische</a:t>
            </a:r>
            <a:r>
              <a:rPr lang="cs-CZ" altLang="cs-CZ" b="1" dirty="0"/>
              <a:t> Texte, </a:t>
            </a:r>
            <a:r>
              <a:rPr lang="cs-CZ" altLang="cs-CZ" b="1" dirty="0" err="1"/>
              <a:t>Handelskorrespondenz</a:t>
            </a:r>
            <a:r>
              <a:rPr lang="cs-CZ" altLang="cs-CZ" b="1" dirty="0"/>
              <a:t>, </a:t>
            </a:r>
            <a:r>
              <a:rPr lang="cs-CZ" altLang="cs-CZ" b="1" dirty="0" err="1"/>
              <a:t>wissenschaftliche</a:t>
            </a:r>
            <a:r>
              <a:rPr lang="cs-CZ" altLang="cs-CZ" b="1" dirty="0"/>
              <a:t> Texte, </a:t>
            </a:r>
            <a:r>
              <a:rPr lang="cs-CZ" altLang="cs-CZ" b="1" dirty="0" err="1"/>
              <a:t>Fachtexte</a:t>
            </a:r>
            <a:r>
              <a:rPr lang="cs-CZ" altLang="cs-CZ" b="1" dirty="0"/>
              <a:t>...)</a:t>
            </a:r>
          </a:p>
          <a:p>
            <a:r>
              <a:rPr lang="cs-CZ" altLang="cs-CZ" b="1" dirty="0">
                <a:solidFill>
                  <a:srgbClr val="FF0000"/>
                </a:solidFill>
              </a:rPr>
              <a:t>8)	</a:t>
            </a:r>
            <a:r>
              <a:rPr lang="cs-CZ" altLang="cs-CZ" b="1" dirty="0" err="1">
                <a:solidFill>
                  <a:srgbClr val="FF0000"/>
                </a:solidFill>
              </a:rPr>
              <a:t>Kulturalität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Texte </a:t>
            </a:r>
            <a:r>
              <a:rPr lang="cs-CZ" altLang="cs-CZ" b="1" dirty="0" err="1"/>
              <a:t>beruhen</a:t>
            </a:r>
            <a:r>
              <a:rPr lang="cs-CZ" altLang="cs-CZ" b="1" dirty="0"/>
              <a:t> </a:t>
            </a:r>
            <a:r>
              <a:rPr lang="cs-CZ" altLang="cs-CZ" b="1" dirty="0" err="1"/>
              <a:t>auf</a:t>
            </a:r>
            <a:r>
              <a:rPr lang="cs-CZ" altLang="cs-CZ" b="1" dirty="0"/>
              <a:t> </a:t>
            </a:r>
            <a:r>
              <a:rPr lang="cs-CZ" altLang="cs-CZ" b="1" dirty="0" err="1"/>
              <a:t>kultureller</a:t>
            </a:r>
            <a:r>
              <a:rPr lang="cs-CZ" altLang="cs-CZ" b="1" dirty="0"/>
              <a:t> </a:t>
            </a:r>
            <a:r>
              <a:rPr lang="cs-CZ" altLang="cs-CZ" b="1" dirty="0" err="1"/>
              <a:t>Übereinkunft</a:t>
            </a:r>
            <a:r>
              <a:rPr lang="cs-CZ" altLang="cs-CZ" b="1" dirty="0"/>
              <a:t>, </a:t>
            </a:r>
            <a:r>
              <a:rPr lang="cs-CZ" altLang="cs-CZ" b="1" dirty="0" err="1"/>
              <a:t>immer</a:t>
            </a:r>
            <a:r>
              <a:rPr lang="cs-CZ" altLang="cs-CZ" b="1" dirty="0"/>
              <a:t> </a:t>
            </a:r>
            <a:r>
              <a:rPr lang="cs-CZ" altLang="cs-CZ" b="1" dirty="0" err="1"/>
              <a:t>geprägt</a:t>
            </a:r>
            <a:r>
              <a:rPr lang="cs-CZ" altLang="cs-CZ" b="1" dirty="0"/>
              <a:t> von </a:t>
            </a:r>
            <a:r>
              <a:rPr lang="cs-CZ" altLang="cs-CZ" b="1" dirty="0" err="1"/>
              <a:t>einer</a:t>
            </a:r>
            <a:r>
              <a:rPr lang="cs-CZ" altLang="cs-CZ" b="1" dirty="0"/>
              <a:t> Kultur: </a:t>
            </a:r>
            <a:r>
              <a:rPr lang="cs-CZ" altLang="cs-CZ" b="1" dirty="0" err="1"/>
              <a:t>Todesanzeige</a:t>
            </a:r>
            <a:r>
              <a:rPr lang="cs-CZ" altLang="cs-CZ" b="1" dirty="0"/>
              <a:t>, </a:t>
            </a:r>
            <a:r>
              <a:rPr lang="cs-CZ" altLang="cs-CZ" b="1" dirty="0" err="1"/>
              <a:t>Rezension</a:t>
            </a:r>
            <a:r>
              <a:rPr lang="cs-CZ" altLang="cs-CZ" b="1" dirty="0"/>
              <a:t>, </a:t>
            </a:r>
            <a:r>
              <a:rPr lang="cs-CZ" altLang="cs-CZ" b="1" dirty="0" err="1"/>
              <a:t>Leserbriefe</a:t>
            </a:r>
            <a:r>
              <a:rPr lang="cs-CZ" altLang="cs-CZ" b="1" dirty="0"/>
              <a:t>, Graffiti…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0906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DA63E2-CD09-480E-BB70-3CC019F3F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Kohäsion und Kohärenz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6ED14E-549E-469A-BCCE-AF5BE2158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de-DE" altLang="cs-CZ" b="1" u="sng" dirty="0">
              <a:solidFill>
                <a:srgbClr val="FF0000"/>
              </a:solidFill>
            </a:endParaRPr>
          </a:p>
          <a:p>
            <a:endParaRPr lang="de-DE" altLang="cs-CZ" b="1" u="sng" dirty="0">
              <a:solidFill>
                <a:srgbClr val="FF0000"/>
              </a:solidFill>
            </a:endParaRPr>
          </a:p>
          <a:p>
            <a:r>
              <a:rPr lang="de-DE" altLang="cs-CZ" sz="3700" b="1" u="sng" dirty="0">
                <a:solidFill>
                  <a:srgbClr val="FF0000"/>
                </a:solidFill>
              </a:rPr>
              <a:t>g</a:t>
            </a:r>
            <a:r>
              <a:rPr lang="cs-CZ" altLang="cs-CZ" sz="3700" b="1" u="sng" dirty="0" err="1">
                <a:solidFill>
                  <a:srgbClr val="FF0000"/>
                </a:solidFill>
              </a:rPr>
              <a:t>rammatisch</a:t>
            </a:r>
            <a:r>
              <a:rPr lang="de-DE" altLang="cs-CZ" sz="3700" b="1" dirty="0">
                <a:solidFill>
                  <a:srgbClr val="FF0000"/>
                </a:solidFill>
              </a:rPr>
              <a:t> -  lexikalisch</a:t>
            </a:r>
            <a:r>
              <a:rPr lang="cs-CZ" altLang="cs-CZ" sz="3700" b="1" dirty="0">
                <a:solidFill>
                  <a:srgbClr val="FF0000"/>
                </a:solidFill>
              </a:rPr>
              <a:t>: </a:t>
            </a:r>
            <a:endParaRPr lang="cs-CZ" altLang="cs-CZ" sz="3700" dirty="0">
              <a:solidFill>
                <a:srgbClr val="FF0000"/>
              </a:solidFill>
            </a:endParaRPr>
          </a:p>
          <a:p>
            <a:r>
              <a:rPr lang="cs-CZ" altLang="cs-CZ" sz="3700" b="1" dirty="0"/>
              <a:t>1. </a:t>
            </a:r>
            <a:r>
              <a:rPr lang="cs-CZ" altLang="cs-CZ" sz="3700" b="1" dirty="0" err="1"/>
              <a:t>Pronominalisierung</a:t>
            </a:r>
            <a:r>
              <a:rPr lang="cs-CZ" altLang="cs-CZ" sz="3700" b="1" dirty="0"/>
              <a:t> - </a:t>
            </a:r>
            <a:r>
              <a:rPr lang="cs-CZ" altLang="cs-CZ" sz="3700" b="1" dirty="0" err="1"/>
              <a:t>Personalpronomina</a:t>
            </a:r>
            <a:r>
              <a:rPr lang="cs-CZ" altLang="cs-CZ" sz="3700" b="1" dirty="0"/>
              <a:t>, Demonstrativ-, </a:t>
            </a:r>
            <a:r>
              <a:rPr lang="cs-CZ" altLang="cs-CZ" sz="3700" b="1" dirty="0" err="1"/>
              <a:t>Possessiv</a:t>
            </a:r>
            <a:r>
              <a:rPr lang="cs-CZ" altLang="cs-CZ" sz="3700" b="1" dirty="0"/>
              <a:t>-: </a:t>
            </a:r>
            <a:r>
              <a:rPr lang="cs-CZ" altLang="cs-CZ" sz="3700" b="1" i="1" dirty="0" err="1">
                <a:solidFill>
                  <a:srgbClr val="00B0F0"/>
                </a:solidFill>
              </a:rPr>
              <a:t>ein</a:t>
            </a:r>
            <a:r>
              <a:rPr lang="cs-CZ" altLang="cs-CZ" sz="3700" b="1" i="1" dirty="0">
                <a:solidFill>
                  <a:srgbClr val="00B0F0"/>
                </a:solidFill>
              </a:rPr>
              <a:t> Ger</a:t>
            </a:r>
            <a:r>
              <a:rPr lang="de-DE" altLang="cs-CZ" sz="3700" b="1" i="1" dirty="0" err="1">
                <a:solidFill>
                  <a:srgbClr val="00B0F0"/>
                </a:solidFill>
              </a:rPr>
              <a:t>ät</a:t>
            </a:r>
            <a:r>
              <a:rPr lang="de-DE" altLang="cs-CZ" sz="3700" b="1" i="1" dirty="0">
                <a:solidFill>
                  <a:srgbClr val="00B0F0"/>
                </a:solidFill>
              </a:rPr>
              <a:t> - es</a:t>
            </a:r>
            <a:endParaRPr lang="cs-CZ" altLang="cs-CZ" sz="3700" dirty="0">
              <a:solidFill>
                <a:srgbClr val="00B0F0"/>
              </a:solidFill>
            </a:endParaRPr>
          </a:p>
          <a:p>
            <a:r>
              <a:rPr lang="cs-CZ" altLang="cs-CZ" sz="3700" b="1" dirty="0"/>
              <a:t>2. </a:t>
            </a:r>
            <a:r>
              <a:rPr lang="cs-CZ" altLang="cs-CZ" sz="3700" b="1" dirty="0" err="1"/>
              <a:t>Proadverbialisierung</a:t>
            </a:r>
            <a:r>
              <a:rPr lang="cs-CZ" altLang="cs-CZ" sz="3700" b="1" dirty="0"/>
              <a:t>: </a:t>
            </a:r>
            <a:r>
              <a:rPr lang="cs-CZ" altLang="cs-CZ" sz="3700" b="1" dirty="0" err="1"/>
              <a:t>Adverbien</a:t>
            </a:r>
            <a:r>
              <a:rPr lang="cs-CZ" altLang="cs-CZ" sz="3700" b="1" dirty="0"/>
              <a:t>: lokal, </a:t>
            </a:r>
            <a:r>
              <a:rPr lang="cs-CZ" altLang="cs-CZ" sz="3700" b="1" dirty="0" err="1"/>
              <a:t>temporal</a:t>
            </a:r>
            <a:r>
              <a:rPr lang="cs-CZ" altLang="cs-CZ" sz="3700" b="1" dirty="0"/>
              <a:t>, </a:t>
            </a:r>
            <a:r>
              <a:rPr lang="cs-CZ" altLang="cs-CZ" sz="3700" b="1" dirty="0" err="1"/>
              <a:t>modal</a:t>
            </a:r>
            <a:r>
              <a:rPr lang="cs-CZ" altLang="cs-CZ" sz="3700" b="1" dirty="0"/>
              <a:t>...</a:t>
            </a:r>
            <a:r>
              <a:rPr lang="de-DE" altLang="cs-CZ" sz="3700" b="1" dirty="0"/>
              <a:t> </a:t>
            </a:r>
            <a:r>
              <a:rPr lang="de-DE" altLang="cs-CZ" sz="3700" b="1" i="1" dirty="0">
                <a:solidFill>
                  <a:srgbClr val="00B0F0"/>
                </a:solidFill>
              </a:rPr>
              <a:t>in Prag – dort, damals</a:t>
            </a:r>
            <a:endParaRPr lang="cs-CZ" altLang="cs-CZ" sz="3700" i="1" dirty="0">
              <a:solidFill>
                <a:srgbClr val="00B0F0"/>
              </a:solidFill>
            </a:endParaRPr>
          </a:p>
          <a:p>
            <a:r>
              <a:rPr lang="cs-CZ" altLang="cs-CZ" sz="3700" b="1" dirty="0"/>
              <a:t>3. </a:t>
            </a:r>
            <a:r>
              <a:rPr lang="cs-CZ" altLang="cs-CZ" sz="3700" b="1" dirty="0" err="1"/>
              <a:t>Konjunktionen</a:t>
            </a:r>
            <a:r>
              <a:rPr lang="cs-CZ" altLang="cs-CZ" sz="3700" b="1" dirty="0"/>
              <a:t>: </a:t>
            </a:r>
            <a:r>
              <a:rPr lang="cs-CZ" altLang="cs-CZ" sz="3700" b="1" dirty="0" err="1"/>
              <a:t>kausal</a:t>
            </a:r>
            <a:r>
              <a:rPr lang="cs-CZ" altLang="cs-CZ" sz="3700" b="1" dirty="0"/>
              <a:t>, </a:t>
            </a:r>
            <a:r>
              <a:rPr lang="cs-CZ" altLang="cs-CZ" sz="3700" b="1" dirty="0" err="1"/>
              <a:t>konzessiv</a:t>
            </a:r>
            <a:r>
              <a:rPr lang="cs-CZ" altLang="cs-CZ" sz="3700" b="1" dirty="0"/>
              <a:t>, </a:t>
            </a:r>
            <a:r>
              <a:rPr lang="cs-CZ" altLang="cs-CZ" sz="3700" b="1" dirty="0" err="1"/>
              <a:t>konsekutiv</a:t>
            </a:r>
            <a:r>
              <a:rPr lang="cs-CZ" altLang="cs-CZ" sz="3700" b="1" dirty="0"/>
              <a:t>...</a:t>
            </a:r>
            <a:endParaRPr lang="cs-CZ" altLang="cs-CZ" sz="3700" dirty="0"/>
          </a:p>
          <a:p>
            <a:r>
              <a:rPr lang="cs-CZ" altLang="cs-CZ" sz="3700" b="1" dirty="0"/>
              <a:t>4. </a:t>
            </a:r>
            <a:r>
              <a:rPr lang="cs-CZ" altLang="cs-CZ" sz="3700" b="1" dirty="0" err="1"/>
              <a:t>Pronominaladverbien</a:t>
            </a:r>
            <a:r>
              <a:rPr lang="cs-CZ" altLang="cs-CZ" sz="3700" b="1" dirty="0"/>
              <a:t>: </a:t>
            </a:r>
            <a:r>
              <a:rPr lang="cs-CZ" altLang="cs-CZ" sz="3700" b="1" i="1" dirty="0" err="1">
                <a:solidFill>
                  <a:srgbClr val="00B0F0"/>
                </a:solidFill>
              </a:rPr>
              <a:t>darin</a:t>
            </a:r>
            <a:r>
              <a:rPr lang="cs-CZ" altLang="cs-CZ" sz="3700" b="1" i="1" dirty="0">
                <a:solidFill>
                  <a:srgbClr val="00B0F0"/>
                </a:solidFill>
              </a:rPr>
              <a:t>, </a:t>
            </a:r>
            <a:r>
              <a:rPr lang="cs-CZ" altLang="cs-CZ" sz="3700" b="1" i="1" dirty="0" err="1">
                <a:solidFill>
                  <a:srgbClr val="00B0F0"/>
                </a:solidFill>
              </a:rPr>
              <a:t>wozu</a:t>
            </a:r>
            <a:r>
              <a:rPr lang="cs-CZ" altLang="cs-CZ" sz="3700" b="1" dirty="0"/>
              <a:t>, ...</a:t>
            </a:r>
            <a:endParaRPr lang="cs-CZ" altLang="cs-CZ" sz="3700" dirty="0"/>
          </a:p>
          <a:p>
            <a:r>
              <a:rPr lang="cs-CZ" altLang="cs-CZ" sz="3700" b="1" dirty="0"/>
              <a:t>5. </a:t>
            </a:r>
            <a:r>
              <a:rPr lang="cs-CZ" altLang="cs-CZ" sz="3700" b="1" dirty="0" err="1"/>
              <a:t>Tempora</a:t>
            </a:r>
            <a:r>
              <a:rPr lang="cs-CZ" altLang="cs-CZ" sz="3700" b="1" dirty="0"/>
              <a:t>: </a:t>
            </a:r>
            <a:r>
              <a:rPr lang="cs-CZ" altLang="cs-CZ" sz="3700" b="1" dirty="0" err="1"/>
              <a:t>Wechsel</a:t>
            </a:r>
            <a:r>
              <a:rPr lang="cs-CZ" altLang="cs-CZ" sz="3700" b="1" dirty="0"/>
              <a:t>: </a:t>
            </a:r>
            <a:r>
              <a:rPr lang="cs-CZ" altLang="cs-CZ" sz="3700" b="1" dirty="0" err="1"/>
              <a:t>Perf</a:t>
            </a:r>
            <a:r>
              <a:rPr lang="cs-CZ" altLang="cs-CZ" sz="3700" b="1" dirty="0"/>
              <a:t>.-P</a:t>
            </a:r>
            <a:r>
              <a:rPr lang="de-DE" altLang="cs-CZ" sz="3700" b="1" dirty="0" err="1"/>
              <a:t>rä</a:t>
            </a:r>
            <a:r>
              <a:rPr lang="cs-CZ" altLang="cs-CZ" sz="3700" b="1" dirty="0"/>
              <a:t>s., </a:t>
            </a:r>
            <a:r>
              <a:rPr lang="cs-CZ" altLang="cs-CZ" sz="3700" b="1" dirty="0" err="1"/>
              <a:t>Prät</a:t>
            </a:r>
            <a:r>
              <a:rPr lang="cs-CZ" altLang="cs-CZ" sz="3700" b="1" dirty="0"/>
              <a:t>...</a:t>
            </a:r>
            <a:endParaRPr lang="cs-CZ" altLang="cs-CZ" sz="3700" dirty="0"/>
          </a:p>
          <a:p>
            <a:r>
              <a:rPr lang="cs-CZ" altLang="cs-CZ" sz="3700" b="1" dirty="0"/>
              <a:t>6. </a:t>
            </a:r>
            <a:r>
              <a:rPr lang="cs-CZ" altLang="cs-CZ" sz="3700" b="1" dirty="0" err="1"/>
              <a:t>Artikelwechsel</a:t>
            </a:r>
            <a:r>
              <a:rPr lang="cs-CZ" altLang="cs-CZ" sz="3700" b="1" dirty="0"/>
              <a:t>: </a:t>
            </a:r>
            <a:r>
              <a:rPr lang="cs-CZ" altLang="cs-CZ" sz="3700" b="1" i="1" dirty="0">
                <a:solidFill>
                  <a:srgbClr val="00B0F0"/>
                </a:solidFill>
              </a:rPr>
              <a:t>Es </a:t>
            </a:r>
            <a:r>
              <a:rPr lang="cs-CZ" altLang="cs-CZ" sz="3700" b="1" i="1" dirty="0" err="1">
                <a:solidFill>
                  <a:srgbClr val="00B0F0"/>
                </a:solidFill>
              </a:rPr>
              <a:t>war</a:t>
            </a:r>
            <a:r>
              <a:rPr lang="cs-CZ" altLang="cs-CZ" sz="3700" b="1" i="1" dirty="0">
                <a:solidFill>
                  <a:srgbClr val="00B0F0"/>
                </a:solidFill>
              </a:rPr>
              <a:t> </a:t>
            </a:r>
            <a:r>
              <a:rPr lang="cs-CZ" altLang="cs-CZ" sz="3700" b="1" i="1" dirty="0" err="1">
                <a:solidFill>
                  <a:srgbClr val="00B0F0"/>
                </a:solidFill>
              </a:rPr>
              <a:t>einmal</a:t>
            </a:r>
            <a:r>
              <a:rPr lang="cs-CZ" altLang="cs-CZ" sz="3700" b="1" i="1" dirty="0">
                <a:solidFill>
                  <a:srgbClr val="00B0F0"/>
                </a:solidFill>
              </a:rPr>
              <a:t> </a:t>
            </a:r>
            <a:r>
              <a:rPr lang="cs-CZ" altLang="cs-CZ" sz="3700" b="1" i="1" dirty="0" err="1">
                <a:solidFill>
                  <a:srgbClr val="00B0F0"/>
                </a:solidFill>
              </a:rPr>
              <a:t>ein</a:t>
            </a:r>
            <a:r>
              <a:rPr lang="cs-CZ" altLang="cs-CZ" sz="3700" b="1" i="1" dirty="0">
                <a:solidFill>
                  <a:srgbClr val="00B0F0"/>
                </a:solidFill>
              </a:rPr>
              <a:t> König. Der König...</a:t>
            </a:r>
            <a:endParaRPr lang="de-DE" altLang="cs-CZ" sz="3700" b="1" i="1" dirty="0">
              <a:solidFill>
                <a:srgbClr val="00B0F0"/>
              </a:solidFill>
            </a:endParaRPr>
          </a:p>
          <a:p>
            <a:r>
              <a:rPr lang="cs-CZ" altLang="cs-CZ" sz="3700" b="1" dirty="0" err="1">
                <a:solidFill>
                  <a:srgbClr val="FF0000"/>
                </a:solidFill>
              </a:rPr>
              <a:t>lexikalisch-semantische</a:t>
            </a:r>
            <a:r>
              <a:rPr lang="cs-CZ" altLang="cs-CZ" sz="3700" b="1" dirty="0">
                <a:solidFill>
                  <a:srgbClr val="FF0000"/>
                </a:solidFill>
              </a:rPr>
              <a:t> </a:t>
            </a:r>
            <a:r>
              <a:rPr lang="cs-CZ" altLang="cs-CZ" sz="3700" b="1" dirty="0" err="1">
                <a:solidFill>
                  <a:srgbClr val="FF0000"/>
                </a:solidFill>
              </a:rPr>
              <a:t>Wiederaufnahme</a:t>
            </a:r>
            <a:r>
              <a:rPr lang="cs-CZ" altLang="cs-CZ" sz="3700" b="1" dirty="0">
                <a:solidFill>
                  <a:srgbClr val="FF0000"/>
                </a:solidFill>
              </a:rPr>
              <a:t>:</a:t>
            </a:r>
            <a:r>
              <a:rPr lang="de-DE" altLang="cs-CZ" sz="3700" b="1" dirty="0">
                <a:solidFill>
                  <a:srgbClr val="FF0000"/>
                </a:solidFill>
              </a:rPr>
              <a:t> </a:t>
            </a:r>
            <a:r>
              <a:rPr lang="de-DE" altLang="cs-CZ" sz="3700" b="1" u="sng" dirty="0">
                <a:solidFill>
                  <a:srgbClr val="FF0000"/>
                </a:solidFill>
              </a:rPr>
              <a:t>explizit:</a:t>
            </a:r>
            <a:endParaRPr lang="cs-CZ" altLang="cs-CZ" sz="3700" u="sng" dirty="0">
              <a:solidFill>
                <a:srgbClr val="FF0000"/>
              </a:solidFill>
            </a:endParaRPr>
          </a:p>
          <a:p>
            <a:r>
              <a:rPr lang="cs-CZ" altLang="cs-CZ" sz="3700" b="1" dirty="0"/>
              <a:t>1. </a:t>
            </a:r>
            <a:r>
              <a:rPr lang="cs-CZ" altLang="cs-CZ" sz="3700" b="1" dirty="0" err="1"/>
              <a:t>einfache</a:t>
            </a:r>
            <a:r>
              <a:rPr lang="cs-CZ" altLang="cs-CZ" sz="3700" b="1" dirty="0"/>
              <a:t> </a:t>
            </a:r>
            <a:r>
              <a:rPr lang="cs-CZ" altLang="cs-CZ" sz="3700" b="1" dirty="0" err="1"/>
              <a:t>Wiederholung</a:t>
            </a:r>
            <a:r>
              <a:rPr lang="cs-CZ" altLang="cs-CZ" sz="3700" b="1" dirty="0"/>
              <a:t>: </a:t>
            </a:r>
            <a:r>
              <a:rPr lang="cs-CZ" altLang="cs-CZ" sz="3700" b="1" i="1" dirty="0" err="1">
                <a:solidFill>
                  <a:srgbClr val="00B0F0"/>
                </a:solidFill>
              </a:rPr>
              <a:t>ein</a:t>
            </a:r>
            <a:r>
              <a:rPr lang="cs-CZ" altLang="cs-CZ" sz="3700" b="1" i="1" dirty="0">
                <a:solidFill>
                  <a:srgbClr val="00B0F0"/>
                </a:solidFill>
              </a:rPr>
              <a:t> Mann - der Mann</a:t>
            </a:r>
            <a:endParaRPr lang="cs-CZ" altLang="cs-CZ" sz="3700" i="1" dirty="0">
              <a:solidFill>
                <a:srgbClr val="00B0F0"/>
              </a:solidFill>
            </a:endParaRPr>
          </a:p>
          <a:p>
            <a:r>
              <a:rPr lang="de-DE" altLang="cs-CZ" sz="3700" b="1" dirty="0"/>
              <a:t>2. Kohyponymie: Hyperonym-Hyponym-Beziehungen: </a:t>
            </a:r>
            <a:r>
              <a:rPr lang="de-DE" altLang="cs-CZ" sz="3700" b="1" i="1" dirty="0">
                <a:solidFill>
                  <a:srgbClr val="00B0F0"/>
                </a:solidFill>
              </a:rPr>
              <a:t>ein Reh – das Tier</a:t>
            </a:r>
          </a:p>
          <a:p>
            <a:r>
              <a:rPr lang="de-DE" altLang="cs-CZ" sz="3700" b="1" dirty="0"/>
              <a:t>3. Synonymie – </a:t>
            </a:r>
            <a:r>
              <a:rPr lang="de-DE" altLang="cs-CZ" sz="3700" b="1" i="1" dirty="0">
                <a:solidFill>
                  <a:srgbClr val="00B0F0"/>
                </a:solidFill>
              </a:rPr>
              <a:t>ein Mann – der Kerl</a:t>
            </a:r>
          </a:p>
          <a:p>
            <a:pPr>
              <a:buFontTx/>
              <a:buNone/>
            </a:pPr>
            <a:r>
              <a:rPr lang="de-DE" altLang="cs-CZ" sz="3700" b="1" i="1" dirty="0"/>
              <a:t>       </a:t>
            </a:r>
            <a:r>
              <a:rPr lang="de-DE" altLang="cs-CZ" sz="3700" b="1" dirty="0"/>
              <a:t>(stilistische Synonymie)</a:t>
            </a:r>
          </a:p>
          <a:p>
            <a:r>
              <a:rPr lang="de-DE" altLang="cs-CZ" sz="3700" b="1" dirty="0"/>
              <a:t>   kontextuelle Synonymie</a:t>
            </a:r>
          </a:p>
          <a:p>
            <a:pPr>
              <a:defRPr/>
            </a:pPr>
            <a:r>
              <a:rPr lang="de-DE" sz="3700" b="1" u="sng" dirty="0">
                <a:solidFill>
                  <a:srgbClr val="FF0000"/>
                </a:solidFill>
              </a:rPr>
              <a:t>Implizit:</a:t>
            </a:r>
            <a:endParaRPr lang="de-DE" sz="3700" b="1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de-DE" sz="3700" b="1" dirty="0"/>
              <a:t>logisch-begrifflich: </a:t>
            </a:r>
            <a:r>
              <a:rPr lang="de-DE" sz="3700" b="1" i="1" dirty="0">
                <a:solidFill>
                  <a:srgbClr val="00B0F0"/>
                </a:solidFill>
              </a:rPr>
              <a:t>ein Problem – die Lösung, ein mühsamer Aufstieg – der Abstieg war leicht </a:t>
            </a:r>
            <a:r>
              <a:rPr lang="de-DE" sz="3700" b="1" dirty="0"/>
              <a:t>(Antonyme)</a:t>
            </a:r>
          </a:p>
          <a:p>
            <a:pPr>
              <a:defRPr/>
            </a:pPr>
            <a:r>
              <a:rPr lang="de-DE" sz="3700" b="1" dirty="0"/>
              <a:t>ontologisch (naturgesetzlich): </a:t>
            </a:r>
            <a:r>
              <a:rPr lang="de-DE" sz="3700" b="1" i="1" dirty="0">
                <a:solidFill>
                  <a:srgbClr val="00B0F0"/>
                </a:solidFill>
              </a:rPr>
              <a:t>ein Blitz – der Donner, ein Elefant – der Rüssel</a:t>
            </a:r>
          </a:p>
          <a:p>
            <a:pPr marL="514350" indent="-514350">
              <a:buFontTx/>
              <a:buNone/>
              <a:defRPr/>
            </a:pPr>
            <a:r>
              <a:rPr lang="de-DE" sz="3700" b="1" i="1" dirty="0"/>
              <a:t>     </a:t>
            </a:r>
            <a:r>
              <a:rPr lang="de-DE" sz="3700" b="1" dirty="0"/>
              <a:t>(pars-pro-toto)</a:t>
            </a:r>
          </a:p>
          <a:p>
            <a:pPr>
              <a:defRPr/>
            </a:pPr>
            <a:r>
              <a:rPr lang="de-DE" sz="3700" b="1" dirty="0"/>
              <a:t>kulturell: </a:t>
            </a:r>
            <a:r>
              <a:rPr lang="de-DE" sz="3700" b="1" i="1" dirty="0">
                <a:solidFill>
                  <a:srgbClr val="00B0F0"/>
                </a:solidFill>
              </a:rPr>
              <a:t>eine Stadt – der Bahnhof, die Straße…</a:t>
            </a:r>
            <a:endParaRPr lang="cs-CZ" sz="3700" b="1" dirty="0">
              <a:solidFill>
                <a:srgbClr val="00B0F0"/>
              </a:solidFill>
            </a:endParaRPr>
          </a:p>
          <a:p>
            <a:endParaRPr lang="de-DE" altLang="cs-CZ" b="1" dirty="0"/>
          </a:p>
          <a:p>
            <a:endParaRPr lang="cs-CZ" altLang="cs-CZ" i="1" dirty="0">
              <a:solidFill>
                <a:srgbClr val="00B0F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8618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87C517-2D16-4F5B-86E0-D17EA7B9C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Analyse der </a:t>
            </a:r>
            <a:r>
              <a:rPr lang="cs-CZ" b="1" dirty="0" err="1"/>
              <a:t>Komposition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F90226-0748-465E-996C-8EAC2A42F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b="1" dirty="0" err="1">
                <a:solidFill>
                  <a:srgbClr val="FF0000"/>
                </a:solidFill>
              </a:rPr>
              <a:t>Besipieltext</a:t>
            </a:r>
            <a:r>
              <a:rPr lang="cs-CZ" altLang="cs-CZ" sz="2400" b="1" dirty="0">
                <a:solidFill>
                  <a:srgbClr val="FF0000"/>
                </a:solidFill>
              </a:rPr>
              <a:t>: </a:t>
            </a:r>
            <a:r>
              <a:rPr lang="de-DE" altLang="cs-CZ" sz="2400" b="1" dirty="0">
                <a:solidFill>
                  <a:srgbClr val="FF0000"/>
                </a:solidFill>
              </a:rPr>
              <a:t>Frackträger vom anderen Ufer:</a:t>
            </a:r>
            <a:endParaRPr lang="cs-CZ" altLang="cs-CZ" sz="2400" b="1" dirty="0">
              <a:solidFill>
                <a:srgbClr val="FF0000"/>
              </a:solidFill>
            </a:endParaRPr>
          </a:p>
          <a:p>
            <a:r>
              <a:rPr lang="de-DE" altLang="cs-CZ" sz="2000" b="1" dirty="0"/>
              <a:t>populärwissen. Artikel aus „Der Spiegel“ (Printversion)</a:t>
            </a:r>
          </a:p>
          <a:p>
            <a:r>
              <a:rPr lang="de-DE" altLang="cs-CZ" sz="2000" b="1" dirty="0"/>
              <a:t>Textsorte: „Mischform“ – Reportage, Bericht, Kommentar</a:t>
            </a:r>
            <a:r>
              <a:rPr lang="cs-CZ" altLang="cs-CZ" sz="2000" b="1" dirty="0"/>
              <a:t>, Interview</a:t>
            </a:r>
            <a:endParaRPr lang="de-DE" altLang="cs-CZ" sz="2000" b="1" dirty="0"/>
          </a:p>
          <a:p>
            <a:r>
              <a:rPr lang="de-DE" altLang="cs-CZ" sz="2000" b="1" dirty="0">
                <a:solidFill>
                  <a:srgbClr val="FF0000"/>
                </a:solidFill>
              </a:rPr>
              <a:t>Äußerer Aufbau:</a:t>
            </a:r>
          </a:p>
          <a:p>
            <a:r>
              <a:rPr lang="de-DE" altLang="cs-CZ" sz="2000" b="1" dirty="0"/>
              <a:t>Titel: Fettdruck, </a:t>
            </a:r>
            <a:r>
              <a:rPr lang="de-DE" altLang="cs-CZ" sz="2000" b="1" i="1" dirty="0">
                <a:solidFill>
                  <a:srgbClr val="0070C0"/>
                </a:solidFill>
              </a:rPr>
              <a:t>Metapher/Metonymie/ Periphrase</a:t>
            </a:r>
          </a:p>
          <a:p>
            <a:r>
              <a:rPr lang="de-DE" altLang="cs-CZ" sz="2000" b="1" dirty="0"/>
              <a:t>Vorspann: größere Schrift; Thema</a:t>
            </a:r>
          </a:p>
          <a:p>
            <a:r>
              <a:rPr lang="de-DE" altLang="cs-CZ" sz="2000" b="1" dirty="0"/>
              <a:t>Fließtext/Haupttext/</a:t>
            </a:r>
            <a:r>
              <a:rPr lang="de-DE" altLang="cs-CZ" sz="2000" b="1" dirty="0" err="1"/>
              <a:t>Textbody</a:t>
            </a:r>
            <a:r>
              <a:rPr lang="de-DE" altLang="cs-CZ" sz="2000" b="1" dirty="0"/>
              <a:t>: Absätze</a:t>
            </a:r>
          </a:p>
          <a:p>
            <a:r>
              <a:rPr lang="de-DE" altLang="cs-CZ" sz="2000" b="1" dirty="0"/>
              <a:t>1. </a:t>
            </a:r>
            <a:r>
              <a:rPr lang="de-DE" altLang="cs-CZ" sz="2000" b="1" dirty="0" err="1"/>
              <a:t>Absatz:Einstieg</a:t>
            </a:r>
            <a:endParaRPr lang="de-DE" altLang="cs-CZ" sz="2000" b="1" dirty="0"/>
          </a:p>
          <a:p>
            <a:r>
              <a:rPr lang="de-DE" altLang="cs-CZ" sz="2000" b="1" dirty="0"/>
              <a:t>Letzter Absatz: Pointe </a:t>
            </a:r>
          </a:p>
          <a:p>
            <a:r>
              <a:rPr lang="de-DE" altLang="cs-CZ" sz="2000" b="1" dirty="0"/>
              <a:t>Fotos/Bilder mit Bildunterschriften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6276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501177-9E4B-4AA9-8477-FCC9F1CD2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sz="3600" b="1" dirty="0">
                <a:solidFill>
                  <a:srgbClr val="FF0000"/>
                </a:solidFill>
              </a:rPr>
              <a:t>1. Wesen und Gegenstand der Stilistik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B7EA7D-3970-4D0E-A4C9-00293F49E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09600" indent="-609600" eaLnBrk="1" hangingPunct="1">
              <a:lnSpc>
                <a:spcPct val="80000"/>
              </a:lnSpc>
            </a:pPr>
            <a:endParaRPr lang="de-DE" altLang="cs-CZ" sz="2000" b="1" dirty="0">
              <a:solidFill>
                <a:srgbClr val="00B050"/>
              </a:solidFill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b="1" dirty="0" err="1">
                <a:solidFill>
                  <a:srgbClr val="00B050"/>
                </a:solidFill>
              </a:rPr>
              <a:t>Stilistik</a:t>
            </a:r>
            <a:r>
              <a:rPr lang="cs-CZ" altLang="cs-CZ" sz="2000" b="1" dirty="0">
                <a:solidFill>
                  <a:srgbClr val="00B050"/>
                </a:solidFill>
              </a:rPr>
              <a:t> </a:t>
            </a:r>
            <a:r>
              <a:rPr lang="cs-CZ" altLang="cs-CZ" sz="2000" b="1" dirty="0"/>
              <a:t>– </a:t>
            </a:r>
            <a:r>
              <a:rPr lang="cs-CZ" altLang="cs-CZ" sz="2000" b="1" dirty="0" err="1"/>
              <a:t>selbstständige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linguistische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Teildisziplin</a:t>
            </a:r>
            <a:r>
              <a:rPr lang="cs-CZ" altLang="cs-CZ" sz="2000" b="1" dirty="0"/>
              <a:t>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b="1" dirty="0" err="1"/>
              <a:t>neben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anderen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linguistischen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Teildisziplinen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Phonetik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Phonologie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Morphologie</a:t>
            </a:r>
            <a:r>
              <a:rPr lang="cs-CZ" altLang="cs-CZ" sz="2000" b="1" dirty="0"/>
              <a:t>, Syntax, Lexikologie – </a:t>
            </a:r>
            <a:r>
              <a:rPr lang="de-DE" altLang="cs-CZ" b="1" dirty="0"/>
              <a:t>das </a:t>
            </a:r>
            <a:r>
              <a:rPr lang="cs-CZ" altLang="cs-CZ" sz="2000" b="1" dirty="0" err="1">
                <a:solidFill>
                  <a:srgbClr val="00B0F0"/>
                </a:solidFill>
              </a:rPr>
              <a:t>Sprachsystem</a:t>
            </a:r>
            <a:endParaRPr lang="cs-CZ" altLang="cs-CZ" sz="2000" b="1" dirty="0">
              <a:solidFill>
                <a:srgbClr val="00B0F0"/>
              </a:solidFill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b="1" dirty="0" err="1">
                <a:solidFill>
                  <a:srgbClr val="00B050"/>
                </a:solidFill>
              </a:rPr>
              <a:t>Stilistik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Probleme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angemessenen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wirkungsvollen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Gestaltung</a:t>
            </a:r>
            <a:r>
              <a:rPr lang="cs-CZ" altLang="cs-CZ" sz="2000" b="1" dirty="0"/>
              <a:t> des </a:t>
            </a:r>
            <a:r>
              <a:rPr lang="cs-CZ" altLang="cs-CZ" sz="2000" b="1" dirty="0" err="1"/>
              <a:t>Textes</a:t>
            </a:r>
            <a:r>
              <a:rPr lang="cs-CZ" altLang="cs-CZ" sz="2000" b="1" dirty="0"/>
              <a:t>, der </a:t>
            </a:r>
            <a:r>
              <a:rPr lang="cs-CZ" altLang="cs-CZ" sz="2000" b="1" dirty="0" err="1"/>
              <a:t>Rede</a:t>
            </a:r>
            <a:endParaRPr lang="cs-CZ" altLang="cs-CZ" sz="2000" b="1" dirty="0"/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b="1" dirty="0" err="1"/>
              <a:t>Sprachliche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Äußerungen</a:t>
            </a:r>
            <a:r>
              <a:rPr lang="cs-CZ" altLang="cs-CZ" sz="2000" b="1" dirty="0"/>
              <a:t> in den </a:t>
            </a:r>
            <a:r>
              <a:rPr lang="cs-CZ" altLang="cs-CZ" sz="2000" b="1" dirty="0" err="1"/>
              <a:t>vielfältigen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Sphären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menschlichen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Kommunikation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Alltag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Öffentlichkeit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Wissenschaft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Massenmedien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Belletristik</a:t>
            </a:r>
            <a:endParaRPr lang="de-DE" altLang="cs-CZ" sz="2000" b="1" dirty="0"/>
          </a:p>
          <a:p>
            <a:pPr marL="609600" indent="-609600">
              <a:lnSpc>
                <a:spcPct val="80000"/>
              </a:lnSpc>
            </a:pPr>
            <a:r>
              <a:rPr lang="cs-CZ" altLang="cs-CZ" b="1" dirty="0"/>
              <a:t>„</a:t>
            </a:r>
            <a:r>
              <a:rPr lang="cs-CZ" altLang="cs-CZ" b="1" dirty="0" err="1"/>
              <a:t>neue</a:t>
            </a:r>
            <a:r>
              <a:rPr lang="cs-CZ" altLang="cs-CZ" b="1" dirty="0"/>
              <a:t>“ </a:t>
            </a:r>
            <a:r>
              <a:rPr lang="cs-CZ" altLang="cs-CZ" b="1" dirty="0" err="1"/>
              <a:t>linguistische</a:t>
            </a:r>
            <a:r>
              <a:rPr lang="cs-CZ" altLang="cs-CZ" b="1" dirty="0"/>
              <a:t> </a:t>
            </a:r>
            <a:r>
              <a:rPr lang="cs-CZ" altLang="cs-CZ" b="1" dirty="0" err="1"/>
              <a:t>Disziplinen</a:t>
            </a:r>
            <a:r>
              <a:rPr lang="cs-CZ" altLang="cs-CZ" b="1" dirty="0"/>
              <a:t> nach der </a:t>
            </a:r>
            <a:r>
              <a:rPr lang="cs-CZ" altLang="cs-CZ" b="1" dirty="0" err="1"/>
              <a:t>kommunikativ-pragmatischen</a:t>
            </a:r>
            <a:r>
              <a:rPr lang="cs-CZ" altLang="cs-CZ" b="1" dirty="0"/>
              <a:t> </a:t>
            </a:r>
            <a:r>
              <a:rPr lang="cs-CZ" altLang="cs-CZ" b="1" dirty="0" err="1"/>
              <a:t>Wende</a:t>
            </a:r>
            <a:r>
              <a:rPr lang="de-DE" altLang="cs-CZ" b="1" dirty="0"/>
              <a:t>, die mit der Stilistik zusammenhängen</a:t>
            </a:r>
            <a:r>
              <a:rPr lang="cs-CZ" altLang="cs-CZ" b="1" dirty="0"/>
              <a:t>: 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b="1" dirty="0" err="1"/>
              <a:t>Soziolinguistik</a:t>
            </a:r>
            <a:r>
              <a:rPr lang="cs-CZ" altLang="cs-CZ" b="1" dirty="0"/>
              <a:t> - Dialekte, </a:t>
            </a:r>
            <a:r>
              <a:rPr lang="cs-CZ" altLang="cs-CZ" b="1" dirty="0" err="1"/>
              <a:t>Soziolekte</a:t>
            </a:r>
            <a:endParaRPr lang="cs-CZ" altLang="cs-CZ" b="1" dirty="0"/>
          </a:p>
          <a:p>
            <a:pPr marL="609600" indent="-609600">
              <a:lnSpc>
                <a:spcPct val="80000"/>
              </a:lnSpc>
            </a:pPr>
            <a:r>
              <a:rPr lang="cs-CZ" altLang="cs-CZ" b="1" dirty="0" err="1"/>
              <a:t>Textlinguistik</a:t>
            </a:r>
            <a:r>
              <a:rPr lang="cs-CZ" altLang="cs-CZ" b="1" dirty="0"/>
              <a:t> – der Text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b="1" dirty="0" err="1"/>
              <a:t>Pragmalinguistik</a:t>
            </a:r>
            <a:r>
              <a:rPr lang="cs-CZ" altLang="cs-CZ" b="1" dirty="0"/>
              <a:t> –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Kommunikation</a:t>
            </a:r>
            <a:endParaRPr lang="cs-CZ" altLang="cs-CZ" b="1" dirty="0"/>
          </a:p>
          <a:p>
            <a:pPr marL="609600" indent="-609600">
              <a:lnSpc>
                <a:spcPct val="80000"/>
              </a:lnSpc>
            </a:pPr>
            <a:r>
              <a:rPr lang="cs-CZ" altLang="cs-CZ" b="1" dirty="0" err="1"/>
              <a:t>Psychlinguistik</a:t>
            </a:r>
            <a:r>
              <a:rPr lang="cs-CZ" altLang="cs-CZ" b="1" dirty="0"/>
              <a:t> - </a:t>
            </a:r>
            <a:r>
              <a:rPr lang="cs-CZ" altLang="cs-CZ" b="1" dirty="0" err="1"/>
              <a:t>Ideolekte</a:t>
            </a:r>
            <a:endParaRPr lang="cs-CZ" altLang="cs-CZ" b="1" dirty="0"/>
          </a:p>
          <a:p>
            <a:pPr marL="609600" indent="-609600" eaLnBrk="1" hangingPunct="1">
              <a:lnSpc>
                <a:spcPct val="80000"/>
              </a:lnSpc>
            </a:pPr>
            <a:endParaRPr lang="cs-CZ" altLang="cs-CZ" sz="2000" b="1" dirty="0"/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b="1" dirty="0" err="1"/>
              <a:t>Gegenstand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die</a:t>
            </a:r>
            <a:r>
              <a:rPr lang="cs-CZ" altLang="cs-CZ" sz="2000" b="1" dirty="0"/>
              <a:t> Kategorie  </a:t>
            </a:r>
            <a:r>
              <a:rPr lang="de-DE" altLang="cs-CZ" sz="2000" b="1" dirty="0"/>
              <a:t>„</a:t>
            </a:r>
            <a:r>
              <a:rPr lang="de-DE" altLang="cs-CZ" sz="2000" b="1" dirty="0">
                <a:solidFill>
                  <a:srgbClr val="00B0F0"/>
                </a:solidFill>
              </a:rPr>
              <a:t>der </a:t>
            </a:r>
            <a:r>
              <a:rPr lang="cs-CZ" altLang="cs-CZ" sz="2000" b="1" dirty="0" err="1">
                <a:solidFill>
                  <a:srgbClr val="00B0F0"/>
                </a:solidFill>
              </a:rPr>
              <a:t>Stil</a:t>
            </a:r>
            <a:r>
              <a:rPr lang="de-DE" altLang="cs-CZ" b="1" dirty="0"/>
              <a:t>“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490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B78313-ADDA-425A-9C80-86C1A61DF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err="1"/>
              <a:t>Innere</a:t>
            </a:r>
            <a:r>
              <a:rPr lang="cs-CZ" sz="2400" b="1" dirty="0"/>
              <a:t> </a:t>
            </a:r>
            <a:r>
              <a:rPr lang="cs-CZ" sz="2400" b="1" dirty="0" err="1"/>
              <a:t>Textkomposition</a:t>
            </a:r>
            <a:endParaRPr lang="cs-CZ" sz="24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9C1694-2DEE-4460-AEBF-0606FBE3A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altLang="cs-CZ" b="1" u="sng" dirty="0" err="1">
                <a:solidFill>
                  <a:schemeClr val="accent2"/>
                </a:solidFill>
              </a:rPr>
              <a:t>Thematische</a:t>
            </a:r>
            <a:r>
              <a:rPr lang="cs-CZ" altLang="cs-CZ" b="1" u="sng" dirty="0">
                <a:solidFill>
                  <a:schemeClr val="accent2"/>
                </a:solidFill>
              </a:rPr>
              <a:t> </a:t>
            </a:r>
            <a:r>
              <a:rPr lang="cs-CZ" altLang="cs-CZ" b="1" u="sng" dirty="0" err="1">
                <a:solidFill>
                  <a:schemeClr val="accent2"/>
                </a:solidFill>
              </a:rPr>
              <a:t>Kette</a:t>
            </a:r>
            <a:r>
              <a:rPr lang="cs-CZ" altLang="cs-CZ" b="1" u="sng" dirty="0">
                <a:solidFill>
                  <a:schemeClr val="accent2"/>
                </a:solidFill>
              </a:rPr>
              <a:t> </a:t>
            </a:r>
            <a:r>
              <a:rPr lang="de-DE" altLang="cs-CZ" b="1" u="sng" dirty="0">
                <a:solidFill>
                  <a:schemeClr val="accent2"/>
                </a:solidFill>
              </a:rPr>
              <a:t>1</a:t>
            </a:r>
            <a:r>
              <a:rPr lang="cs-CZ" altLang="cs-CZ" b="1" u="sng" dirty="0">
                <a:solidFill>
                  <a:schemeClr val="accent2"/>
                </a:solidFill>
              </a:rPr>
              <a:t>: </a:t>
            </a:r>
            <a:r>
              <a:rPr lang="de-DE" altLang="cs-CZ" b="1" u="sng" dirty="0">
                <a:solidFill>
                  <a:schemeClr val="accent2"/>
                </a:solidFill>
              </a:rPr>
              <a:t>Pinguinmännchen</a:t>
            </a:r>
            <a:r>
              <a:rPr lang="de-DE" altLang="cs-CZ" b="1" dirty="0">
                <a:solidFill>
                  <a:schemeClr val="accent2"/>
                </a:solidFill>
              </a:rPr>
              <a:t>:</a:t>
            </a:r>
          </a:p>
          <a:p>
            <a:pPr>
              <a:buFontTx/>
              <a:buNone/>
            </a:pPr>
            <a:r>
              <a:rPr lang="de-DE" altLang="cs-CZ" b="1" dirty="0"/>
              <a:t>      (Königspinguine in der Antarktis) – Frackträger vom anderen Ufer – Bremerhavener Männerwelt – Charly, Links-Pfeil…- Männchen –</a:t>
            </a:r>
            <a:r>
              <a:rPr lang="cs-CZ" altLang="cs-CZ" b="1" dirty="0"/>
              <a:t> </a:t>
            </a:r>
            <a:r>
              <a:rPr lang="cs-CZ" altLang="cs-CZ" b="1" dirty="0" err="1"/>
              <a:t>Kerle</a:t>
            </a:r>
            <a:r>
              <a:rPr lang="cs-CZ" altLang="cs-CZ" b="1" dirty="0"/>
              <a:t> - </a:t>
            </a:r>
            <a:r>
              <a:rPr lang="de-DE" altLang="cs-CZ" b="1" dirty="0"/>
              <a:t> Männer – Pinguine mit schwulem Gebaren – Herrenrunden – Vögel…</a:t>
            </a:r>
          </a:p>
          <a:p>
            <a:r>
              <a:rPr lang="de-DE" altLang="cs-CZ" b="1" u="sng" dirty="0">
                <a:solidFill>
                  <a:schemeClr val="accent2"/>
                </a:solidFill>
              </a:rPr>
              <a:t>Thematische (Neben)kette: Pinguinweibchen</a:t>
            </a:r>
            <a:r>
              <a:rPr lang="de-DE" altLang="cs-CZ" b="1" dirty="0">
                <a:solidFill>
                  <a:schemeClr val="accent2"/>
                </a:solidFill>
              </a:rPr>
              <a:t>:</a:t>
            </a:r>
          </a:p>
          <a:p>
            <a:pPr>
              <a:buFontTx/>
              <a:buNone/>
            </a:pPr>
            <a:r>
              <a:rPr lang="de-DE" altLang="cs-CZ" b="1" dirty="0"/>
              <a:t>      schwedische Weibchen – Schwedinnen – Schwedinnen-Import – </a:t>
            </a:r>
            <a:r>
              <a:rPr lang="de-DE" altLang="cs-CZ" b="1" dirty="0" err="1"/>
              <a:t>Pinguinw</a:t>
            </a:r>
            <a:r>
              <a:rPr lang="cs-CZ" altLang="cs-CZ" b="1" dirty="0"/>
              <a:t>e</a:t>
            </a:r>
            <a:r>
              <a:rPr lang="de-DE" altLang="cs-CZ" b="1" dirty="0" err="1"/>
              <a:t>ibchen</a:t>
            </a:r>
            <a:r>
              <a:rPr lang="de-DE" altLang="cs-CZ" b="1" dirty="0"/>
              <a:t> aus dem schwedischen Zoo in </a:t>
            </a:r>
            <a:r>
              <a:rPr lang="de-DE" altLang="cs-CZ" b="1" dirty="0" err="1"/>
              <a:t>Kolmarden</a:t>
            </a:r>
            <a:r>
              <a:rPr lang="de-DE" altLang="cs-CZ" b="1" dirty="0"/>
              <a:t>…</a:t>
            </a:r>
          </a:p>
          <a:p>
            <a:r>
              <a:rPr lang="de-DE" altLang="cs-CZ" b="1" u="sng" dirty="0">
                <a:solidFill>
                  <a:schemeClr val="accent2"/>
                </a:solidFill>
              </a:rPr>
              <a:t>Thematische Kohärenzkette 2: Probleme mit dem Pinguinen-Nachwuchs, sexuelles Verhalten der Pinguine:</a:t>
            </a:r>
            <a:endParaRPr lang="de-DE" altLang="cs-CZ" b="1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de-DE" altLang="cs-CZ" b="1" dirty="0"/>
              <a:t>      Steine bebrüten – verführen – Augen nur füreinander haben – die Weibchen keines Blickes würdigen – „wer mit wem was macht“ – </a:t>
            </a:r>
            <a:r>
              <a:rPr lang="de-DE" altLang="cs-CZ" b="1" dirty="0" err="1"/>
              <a:t>unterei</a:t>
            </a:r>
            <a:r>
              <a:rPr lang="cs-CZ" altLang="cs-CZ" b="1" dirty="0"/>
              <a:t>n</a:t>
            </a:r>
            <a:r>
              <a:rPr lang="de-DE" altLang="cs-CZ" b="1" dirty="0" err="1"/>
              <a:t>ander</a:t>
            </a:r>
            <a:r>
              <a:rPr lang="de-DE" altLang="cs-CZ" b="1" dirty="0"/>
              <a:t> kuscheln – Brutgeschäft ankurbeln – balzen – fleißiges brüten – Männerpaare verhageln den ersehnten Nachwuchs – sich (nicht) verführen lassen</a:t>
            </a:r>
          </a:p>
          <a:p>
            <a:r>
              <a:rPr lang="de-DE" altLang="cs-CZ" b="1" u="sng" dirty="0">
                <a:solidFill>
                  <a:schemeClr val="accent2"/>
                </a:solidFill>
              </a:rPr>
              <a:t>Metaphorik, Idiomatik, Periphrasen</a:t>
            </a:r>
            <a:r>
              <a:rPr lang="de-DE" altLang="cs-CZ" b="1" dirty="0">
                <a:solidFill>
                  <a:schemeClr val="accent2"/>
                </a:solidFill>
              </a:rPr>
              <a:t>…</a:t>
            </a:r>
            <a:r>
              <a:rPr lang="cs-CZ" altLang="cs-CZ" b="1" dirty="0">
                <a:solidFill>
                  <a:schemeClr val="accent2"/>
                </a:solidFill>
              </a:rPr>
              <a:t> </a:t>
            </a:r>
            <a:r>
              <a:rPr lang="de-DE" altLang="cs-CZ" b="1" dirty="0">
                <a:solidFill>
                  <a:schemeClr val="accent2"/>
                </a:solidFill>
              </a:rPr>
              <a:t> </a:t>
            </a:r>
            <a:r>
              <a:rPr lang="de-DE" altLang="cs-CZ" b="1" dirty="0"/>
              <a:t>Menschen – Tiere</a:t>
            </a:r>
          </a:p>
          <a:p>
            <a:r>
              <a:rPr lang="de-DE" altLang="cs-CZ" b="1" dirty="0">
                <a:solidFill>
                  <a:srgbClr val="FF0000"/>
                </a:solidFill>
              </a:rPr>
              <a:t>Verfahren</a:t>
            </a:r>
            <a:r>
              <a:rPr lang="de-DE" altLang="cs-CZ" b="1" dirty="0"/>
              <a:t>: Berichten, Kommentieren, Zitate der Zoologinnen, Erklären</a:t>
            </a:r>
          </a:p>
          <a:p>
            <a:r>
              <a:rPr lang="de-DE" altLang="cs-CZ" b="1" dirty="0">
                <a:solidFill>
                  <a:srgbClr val="0070C0"/>
                </a:solidFill>
              </a:rPr>
              <a:t>Funktion</a:t>
            </a:r>
            <a:r>
              <a:rPr lang="de-DE" altLang="cs-CZ" b="1" dirty="0"/>
              <a:t>: informativ, unterhaltsam, persuasiv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8639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BF1DA3-740B-4E47-BA99-788BE441C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Mikrostilistik</a:t>
            </a:r>
            <a:r>
              <a:rPr lang="cs-CZ" b="1" dirty="0"/>
              <a:t>:</a:t>
            </a:r>
            <a:br>
              <a:rPr lang="cs-CZ" b="1" dirty="0"/>
            </a:br>
            <a:r>
              <a:rPr lang="cs-CZ" b="1" dirty="0" err="1"/>
              <a:t>Stil</a:t>
            </a:r>
            <a:r>
              <a:rPr lang="de-DE" b="1" dirty="0" err="1"/>
              <a:t>el</a:t>
            </a:r>
            <a:r>
              <a:rPr lang="cs-CZ" b="1" dirty="0" err="1"/>
              <a:t>emente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DFD748-D61B-44A5-8FEF-B340241CF4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 err="1"/>
              <a:t>Stilelemente</a:t>
            </a:r>
            <a:r>
              <a:rPr lang="cs-CZ" altLang="cs-CZ" b="1" dirty="0"/>
              <a:t>: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kleinsten</a:t>
            </a:r>
            <a:r>
              <a:rPr lang="cs-CZ" altLang="cs-CZ" b="1" dirty="0"/>
              <a:t> </a:t>
            </a:r>
            <a:r>
              <a:rPr lang="cs-CZ" altLang="cs-CZ" b="1" dirty="0" err="1"/>
              <a:t>stilbildenden</a:t>
            </a:r>
            <a:r>
              <a:rPr lang="cs-CZ" altLang="cs-CZ" b="1" dirty="0"/>
              <a:t> </a:t>
            </a:r>
            <a:r>
              <a:rPr lang="cs-CZ" altLang="cs-CZ" b="1" dirty="0" err="1"/>
              <a:t>sprachlichen</a:t>
            </a:r>
            <a:r>
              <a:rPr lang="cs-CZ" altLang="cs-CZ" b="1" dirty="0"/>
              <a:t> </a:t>
            </a:r>
            <a:r>
              <a:rPr lang="cs-CZ" altLang="cs-CZ" b="1" dirty="0" err="1"/>
              <a:t>Mittel</a:t>
            </a:r>
            <a:r>
              <a:rPr lang="cs-CZ" altLang="cs-CZ" b="1" dirty="0"/>
              <a:t>: </a:t>
            </a:r>
            <a:r>
              <a:rPr lang="cs-CZ" altLang="cs-CZ" b="1" dirty="0" err="1"/>
              <a:t>Grundlage</a:t>
            </a:r>
            <a:r>
              <a:rPr lang="cs-CZ" altLang="cs-CZ" b="1" dirty="0"/>
              <a:t> </a:t>
            </a:r>
            <a:r>
              <a:rPr lang="cs-CZ" altLang="cs-CZ" b="1" dirty="0" err="1"/>
              <a:t>für</a:t>
            </a:r>
            <a:r>
              <a:rPr lang="cs-CZ" altLang="cs-CZ" b="1" dirty="0"/>
              <a:t>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stilistische</a:t>
            </a:r>
            <a:r>
              <a:rPr lang="cs-CZ" altLang="cs-CZ" b="1" dirty="0"/>
              <a:t> </a:t>
            </a:r>
            <a:r>
              <a:rPr lang="cs-CZ" altLang="cs-CZ" b="1" dirty="0" err="1"/>
              <a:t>Auswahl</a:t>
            </a:r>
            <a:r>
              <a:rPr lang="cs-CZ" altLang="cs-CZ" b="1" dirty="0"/>
              <a:t> – Synonymie, </a:t>
            </a:r>
            <a:r>
              <a:rPr lang="cs-CZ" altLang="cs-CZ" b="1" dirty="0" err="1"/>
              <a:t>Stilschichten</a:t>
            </a:r>
            <a:r>
              <a:rPr lang="cs-CZ" altLang="cs-CZ" b="1" dirty="0"/>
              <a:t>, </a:t>
            </a:r>
            <a:r>
              <a:rPr lang="cs-CZ" altLang="cs-CZ" b="1" dirty="0" err="1"/>
              <a:t>Stilfärbungen</a:t>
            </a:r>
            <a:r>
              <a:rPr lang="cs-CZ" altLang="cs-CZ" dirty="0"/>
              <a:t> </a:t>
            </a:r>
          </a:p>
          <a:p>
            <a:r>
              <a:rPr lang="cs-CZ" altLang="cs-CZ" b="1" dirty="0" err="1">
                <a:solidFill>
                  <a:srgbClr val="FF0000"/>
                </a:solidFill>
              </a:rPr>
              <a:t>Einteilung</a:t>
            </a:r>
            <a:r>
              <a:rPr lang="cs-CZ" altLang="cs-CZ" b="1" dirty="0">
                <a:solidFill>
                  <a:srgbClr val="FF0000"/>
                </a:solidFill>
              </a:rPr>
              <a:t> der </a:t>
            </a:r>
            <a:r>
              <a:rPr lang="cs-CZ" altLang="cs-CZ" b="1" dirty="0" err="1">
                <a:solidFill>
                  <a:srgbClr val="FF0000"/>
                </a:solidFill>
              </a:rPr>
              <a:t>Stilelemente</a:t>
            </a:r>
            <a:r>
              <a:rPr lang="cs-CZ" altLang="cs-CZ" b="1" dirty="0">
                <a:solidFill>
                  <a:srgbClr val="FF0000"/>
                </a:solidFill>
              </a:rPr>
              <a:t>:</a:t>
            </a:r>
          </a:p>
          <a:p>
            <a:r>
              <a:rPr lang="cs-CZ" altLang="cs-CZ" b="1" dirty="0" err="1"/>
              <a:t>Lexikalische</a:t>
            </a:r>
            <a:r>
              <a:rPr lang="cs-CZ" altLang="cs-CZ" b="1" dirty="0"/>
              <a:t> SE</a:t>
            </a:r>
          </a:p>
          <a:p>
            <a:r>
              <a:rPr lang="cs-CZ" altLang="cs-CZ" b="1" dirty="0" err="1">
                <a:solidFill>
                  <a:srgbClr val="00B0F0"/>
                </a:solidFill>
              </a:rPr>
              <a:t>Grammatische</a:t>
            </a:r>
            <a:r>
              <a:rPr lang="cs-CZ" altLang="cs-CZ" b="1" dirty="0">
                <a:solidFill>
                  <a:srgbClr val="00B0F0"/>
                </a:solidFill>
              </a:rPr>
              <a:t> SE: </a:t>
            </a:r>
          </a:p>
          <a:p>
            <a:r>
              <a:rPr lang="cs-CZ" altLang="cs-CZ" b="1" dirty="0" err="1"/>
              <a:t>Syntaktische</a:t>
            </a:r>
            <a:r>
              <a:rPr lang="cs-CZ" altLang="cs-CZ" b="1" dirty="0"/>
              <a:t> SE</a:t>
            </a:r>
          </a:p>
          <a:p>
            <a:r>
              <a:rPr lang="cs-CZ" altLang="cs-CZ" b="1" dirty="0" err="1"/>
              <a:t>Morphologische</a:t>
            </a:r>
            <a:r>
              <a:rPr lang="cs-CZ" altLang="cs-CZ" b="1" dirty="0"/>
              <a:t> SE</a:t>
            </a:r>
          </a:p>
          <a:p>
            <a:r>
              <a:rPr lang="cs-CZ" altLang="cs-CZ" b="1" dirty="0" err="1"/>
              <a:t>Phonetische</a:t>
            </a:r>
            <a:r>
              <a:rPr lang="cs-CZ" altLang="cs-CZ" b="1" dirty="0"/>
              <a:t> 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491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3A388F-96F2-4FC1-801F-4B083B576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Lexikalische</a:t>
            </a:r>
            <a:r>
              <a:rPr lang="cs-CZ" b="1" dirty="0"/>
              <a:t> 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6BDA2B-54A6-4ED4-9ECF-6A270F4BB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cs-CZ" altLang="cs-CZ" b="1" dirty="0"/>
              <a:t> </a:t>
            </a:r>
            <a:r>
              <a:rPr lang="cs-CZ" altLang="cs-CZ" b="1" dirty="0" err="1"/>
              <a:t>Einteilung</a:t>
            </a:r>
            <a:r>
              <a:rPr lang="cs-CZ" altLang="cs-CZ" b="1" dirty="0"/>
              <a:t> der </a:t>
            </a:r>
            <a:r>
              <a:rPr lang="cs-CZ" altLang="cs-CZ" b="1" dirty="0" err="1"/>
              <a:t>lexikalischen</a:t>
            </a:r>
            <a:r>
              <a:rPr lang="cs-CZ" altLang="cs-CZ" b="1" dirty="0"/>
              <a:t> SE </a:t>
            </a:r>
            <a:r>
              <a:rPr lang="cs-CZ" altLang="cs-CZ" b="1" dirty="0" err="1"/>
              <a:t>unter</a:t>
            </a:r>
            <a:r>
              <a:rPr lang="cs-CZ" altLang="cs-CZ" b="1" dirty="0"/>
              <a:t> </a:t>
            </a:r>
            <a:r>
              <a:rPr lang="cs-CZ" altLang="cs-CZ" b="1" dirty="0" err="1"/>
              <a:t>folgenden</a:t>
            </a:r>
            <a:r>
              <a:rPr lang="cs-CZ" altLang="cs-CZ" b="1" dirty="0"/>
              <a:t> </a:t>
            </a:r>
            <a:r>
              <a:rPr lang="cs-CZ" altLang="cs-CZ" b="1" dirty="0" err="1"/>
              <a:t>Aspekten</a:t>
            </a:r>
            <a:r>
              <a:rPr lang="cs-CZ" altLang="cs-CZ" b="1" dirty="0"/>
              <a:t> (G. Michel):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1.	der </a:t>
            </a:r>
            <a:r>
              <a:rPr lang="cs-CZ" altLang="cs-CZ" b="1" dirty="0" err="1"/>
              <a:t>chronologische</a:t>
            </a:r>
            <a:r>
              <a:rPr lang="cs-CZ" altLang="cs-CZ" b="1" dirty="0"/>
              <a:t> Aspekt - </a:t>
            </a:r>
            <a:r>
              <a:rPr lang="cs-CZ" altLang="cs-CZ" b="1" dirty="0" err="1">
                <a:solidFill>
                  <a:srgbClr val="FF0000"/>
                </a:solidFill>
              </a:rPr>
              <a:t>diachronisch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2.	der </a:t>
            </a:r>
            <a:r>
              <a:rPr lang="cs-CZ" altLang="cs-CZ" b="1" dirty="0" err="1"/>
              <a:t>regionale</a:t>
            </a:r>
            <a:r>
              <a:rPr lang="cs-CZ" altLang="cs-CZ" b="1" dirty="0"/>
              <a:t>/</a:t>
            </a:r>
            <a:r>
              <a:rPr lang="cs-CZ" altLang="cs-CZ" b="1" dirty="0" err="1"/>
              <a:t>territoriale</a:t>
            </a:r>
            <a:r>
              <a:rPr lang="cs-CZ" altLang="cs-CZ" b="1" dirty="0"/>
              <a:t> Aspekt – </a:t>
            </a:r>
            <a:r>
              <a:rPr lang="cs-CZ" altLang="cs-CZ" b="1" dirty="0" err="1">
                <a:solidFill>
                  <a:srgbClr val="FF0000"/>
                </a:solidFill>
              </a:rPr>
              <a:t>diatopisch</a:t>
            </a:r>
            <a:endParaRPr lang="cs-CZ" altLang="cs-CZ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/>
              <a:t>3.	der </a:t>
            </a:r>
            <a:r>
              <a:rPr lang="cs-CZ" altLang="cs-CZ" b="1" dirty="0" err="1"/>
              <a:t>soziale</a:t>
            </a:r>
            <a:r>
              <a:rPr lang="cs-CZ" altLang="cs-CZ" b="1" dirty="0"/>
              <a:t> Aspekt – </a:t>
            </a:r>
            <a:r>
              <a:rPr lang="cs-CZ" altLang="cs-CZ" b="1" dirty="0" err="1">
                <a:solidFill>
                  <a:srgbClr val="FF0000"/>
                </a:solidFill>
              </a:rPr>
              <a:t>diastratisch</a:t>
            </a:r>
            <a:r>
              <a:rPr lang="cs-CZ" altLang="cs-CZ" b="1" dirty="0"/>
              <a:t> – </a:t>
            </a:r>
            <a:r>
              <a:rPr lang="cs-CZ" altLang="cs-CZ" b="1" dirty="0" err="1"/>
              <a:t>Gruppen</a:t>
            </a:r>
            <a:r>
              <a:rPr lang="cs-CZ" altLang="cs-CZ" b="1" dirty="0"/>
              <a:t>-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Sonderwortschatz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4.	der </a:t>
            </a:r>
            <a:r>
              <a:rPr lang="cs-CZ" altLang="cs-CZ" b="1" dirty="0" err="1"/>
              <a:t>fachliche</a:t>
            </a:r>
            <a:r>
              <a:rPr lang="cs-CZ" altLang="cs-CZ" b="1" dirty="0"/>
              <a:t> Aspekt – </a:t>
            </a:r>
            <a:r>
              <a:rPr lang="cs-CZ" altLang="cs-CZ" b="1" dirty="0" err="1">
                <a:solidFill>
                  <a:srgbClr val="FF0000"/>
                </a:solidFill>
              </a:rPr>
              <a:t>diatechnisch</a:t>
            </a:r>
            <a:r>
              <a:rPr lang="cs-CZ" altLang="cs-CZ" b="1" dirty="0"/>
              <a:t>: </a:t>
            </a:r>
            <a:r>
              <a:rPr lang="cs-CZ" altLang="cs-CZ" b="1" dirty="0" err="1"/>
              <a:t>Termini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5.	der </a:t>
            </a:r>
            <a:r>
              <a:rPr lang="cs-CZ" altLang="cs-CZ" b="1" dirty="0" err="1"/>
              <a:t>Fremdwortaspekt</a:t>
            </a:r>
            <a:r>
              <a:rPr lang="cs-CZ" altLang="cs-CZ" b="1" dirty="0"/>
              <a:t> – </a:t>
            </a:r>
            <a:r>
              <a:rPr lang="cs-CZ" altLang="cs-CZ" b="1" dirty="0" err="1">
                <a:solidFill>
                  <a:srgbClr val="FF0000"/>
                </a:solidFill>
              </a:rPr>
              <a:t>diaintegrativ</a:t>
            </a:r>
            <a:endParaRPr lang="cs-CZ" altLang="cs-CZ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/>
              <a:t>6.	der </a:t>
            </a:r>
            <a:r>
              <a:rPr lang="cs-CZ" altLang="cs-CZ" b="1" dirty="0" err="1">
                <a:solidFill>
                  <a:srgbClr val="FF0000"/>
                </a:solidFill>
              </a:rPr>
              <a:t>phraseologische</a:t>
            </a:r>
            <a:r>
              <a:rPr lang="cs-CZ" altLang="cs-CZ" b="1" dirty="0"/>
              <a:t> Aspekt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7.	der </a:t>
            </a:r>
            <a:r>
              <a:rPr lang="cs-CZ" altLang="cs-CZ" b="1" dirty="0" err="1">
                <a:solidFill>
                  <a:srgbClr val="FF0000"/>
                </a:solidFill>
              </a:rPr>
              <a:t>Wortbildungsaspekt</a:t>
            </a:r>
            <a:endParaRPr lang="cs-CZ" altLang="cs-CZ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/>
              <a:t>8.	– </a:t>
            </a:r>
            <a:r>
              <a:rPr lang="cs-CZ" altLang="cs-CZ" b="1" dirty="0" err="1">
                <a:solidFill>
                  <a:srgbClr val="FF0000"/>
                </a:solidFill>
              </a:rPr>
              <a:t>diaevaluativ</a:t>
            </a:r>
            <a:r>
              <a:rPr lang="cs-CZ" altLang="cs-CZ" b="1" dirty="0"/>
              <a:t> – </a:t>
            </a:r>
            <a:r>
              <a:rPr lang="cs-CZ" altLang="cs-CZ" b="1" dirty="0" err="1"/>
              <a:t>emotional</a:t>
            </a:r>
            <a:r>
              <a:rPr lang="cs-CZ" altLang="cs-CZ" b="1" dirty="0"/>
              <a:t> </a:t>
            </a:r>
            <a:r>
              <a:rPr lang="cs-CZ" altLang="cs-CZ" b="1" dirty="0" err="1"/>
              <a:t>bewertend</a:t>
            </a:r>
            <a:r>
              <a:rPr lang="cs-CZ" altLang="cs-CZ" b="1" dirty="0"/>
              <a:t>: </a:t>
            </a:r>
            <a:r>
              <a:rPr lang="cs-CZ" altLang="cs-CZ" b="1" dirty="0" err="1"/>
              <a:t>Stilf</a:t>
            </a:r>
            <a:r>
              <a:rPr lang="de-DE" altLang="cs-CZ" b="1" dirty="0"/>
              <a:t>ä</a:t>
            </a:r>
            <a:r>
              <a:rPr lang="cs-CZ" altLang="cs-CZ" b="1" dirty="0" err="1"/>
              <a:t>rbung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7522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B64DE7-352F-4249-A0DD-B20CBDA6E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Lexikalische</a:t>
            </a:r>
            <a:r>
              <a:rPr lang="cs-CZ" b="1" dirty="0"/>
              <a:t> SE:</a:t>
            </a:r>
            <a:br>
              <a:rPr lang="cs-CZ" dirty="0"/>
            </a:br>
            <a:r>
              <a:rPr lang="cs-CZ" altLang="cs-CZ" b="1" dirty="0" err="1"/>
              <a:t>stilistische</a:t>
            </a:r>
            <a:r>
              <a:rPr lang="cs-CZ" altLang="cs-CZ" b="1" dirty="0"/>
              <a:t> </a:t>
            </a:r>
            <a:r>
              <a:rPr lang="cs-CZ" altLang="cs-CZ" b="1" dirty="0" err="1"/>
              <a:t>Funktion</a:t>
            </a:r>
            <a:r>
              <a:rPr lang="cs-CZ" altLang="cs-CZ" b="1" dirty="0"/>
              <a:t> der </a:t>
            </a:r>
            <a:r>
              <a:rPr lang="cs-CZ" altLang="cs-CZ" b="1" dirty="0" err="1"/>
              <a:t>lexikalischen</a:t>
            </a:r>
            <a:r>
              <a:rPr lang="cs-CZ" altLang="cs-CZ" b="1" dirty="0"/>
              <a:t> SE – </a:t>
            </a:r>
            <a:r>
              <a:rPr lang="cs-CZ" altLang="cs-CZ" b="1" dirty="0" err="1"/>
              <a:t>Wirkung</a:t>
            </a:r>
            <a:r>
              <a:rPr lang="de-DE" altLang="cs-CZ" b="1" dirty="0"/>
              <a:t>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957C48-2621-4A3F-A6F3-2D288680F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b="1" dirty="0"/>
              <a:t>1.	</a:t>
            </a:r>
            <a:r>
              <a:rPr lang="cs-CZ" altLang="cs-CZ" b="1" dirty="0">
                <a:solidFill>
                  <a:srgbClr val="FF0000"/>
                </a:solidFill>
              </a:rPr>
              <a:t>der </a:t>
            </a:r>
            <a:r>
              <a:rPr lang="cs-CZ" altLang="cs-CZ" b="1" dirty="0" err="1">
                <a:solidFill>
                  <a:srgbClr val="FF0000"/>
                </a:solidFill>
              </a:rPr>
              <a:t>chronologische</a:t>
            </a:r>
            <a:r>
              <a:rPr lang="cs-CZ" altLang="cs-CZ" b="1" dirty="0">
                <a:solidFill>
                  <a:srgbClr val="FF0000"/>
                </a:solidFill>
              </a:rPr>
              <a:t> Aspekt – </a:t>
            </a:r>
            <a:r>
              <a:rPr lang="cs-CZ" altLang="cs-CZ" b="1" dirty="0" err="1">
                <a:solidFill>
                  <a:srgbClr val="FF0000"/>
                </a:solidFill>
              </a:rPr>
              <a:t>diachronisch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a)	</a:t>
            </a:r>
            <a:r>
              <a:rPr lang="cs-CZ" altLang="cs-CZ" b="1" dirty="0" err="1">
                <a:solidFill>
                  <a:srgbClr val="0070C0"/>
                </a:solidFill>
              </a:rPr>
              <a:t>Archaismen</a:t>
            </a:r>
            <a:r>
              <a:rPr lang="cs-CZ" altLang="cs-CZ" b="1" dirty="0">
                <a:solidFill>
                  <a:srgbClr val="0070C0"/>
                </a:solidFill>
              </a:rPr>
              <a:t> </a:t>
            </a:r>
            <a:r>
              <a:rPr lang="cs-CZ" altLang="cs-CZ" b="1" dirty="0" err="1">
                <a:solidFill>
                  <a:srgbClr val="0070C0"/>
                </a:solidFill>
              </a:rPr>
              <a:t>und</a:t>
            </a:r>
            <a:r>
              <a:rPr lang="cs-CZ" altLang="cs-CZ" b="1" dirty="0">
                <a:solidFill>
                  <a:srgbClr val="0070C0"/>
                </a:solidFill>
              </a:rPr>
              <a:t> </a:t>
            </a:r>
            <a:r>
              <a:rPr lang="cs-CZ" altLang="cs-CZ" b="1" dirty="0" err="1">
                <a:solidFill>
                  <a:srgbClr val="0070C0"/>
                </a:solidFill>
              </a:rPr>
              <a:t>Historismen</a:t>
            </a:r>
            <a:r>
              <a:rPr lang="cs-CZ" altLang="cs-CZ" b="1" dirty="0"/>
              <a:t>: </a:t>
            </a:r>
            <a:r>
              <a:rPr lang="cs-CZ" altLang="cs-CZ" b="1" dirty="0" err="1"/>
              <a:t>veraltet</a:t>
            </a:r>
            <a:r>
              <a:rPr lang="cs-CZ" altLang="cs-CZ" b="1" dirty="0"/>
              <a:t>, </a:t>
            </a:r>
            <a:r>
              <a:rPr lang="cs-CZ" altLang="cs-CZ" b="1" dirty="0" err="1"/>
              <a:t>veraltend</a:t>
            </a:r>
            <a:r>
              <a:rPr lang="cs-CZ" altLang="cs-CZ" b="1" dirty="0"/>
              <a:t>: </a:t>
            </a:r>
            <a:r>
              <a:rPr lang="cs-CZ" altLang="cs-CZ" b="1" i="1" dirty="0" err="1">
                <a:solidFill>
                  <a:srgbClr val="FFC000"/>
                </a:solidFill>
              </a:rPr>
              <a:t>Barbier</a:t>
            </a:r>
            <a:r>
              <a:rPr lang="cs-CZ" altLang="cs-CZ" b="1" i="1" dirty="0">
                <a:solidFill>
                  <a:srgbClr val="FFC000"/>
                </a:solidFill>
              </a:rPr>
              <a:t>, </a:t>
            </a:r>
            <a:r>
              <a:rPr lang="cs-CZ" altLang="cs-CZ" b="1" i="1" dirty="0" err="1">
                <a:solidFill>
                  <a:srgbClr val="FFC000"/>
                </a:solidFill>
              </a:rPr>
              <a:t>Backfisch</a:t>
            </a:r>
            <a:endParaRPr lang="cs-CZ" altLang="cs-CZ" b="1" i="1" dirty="0">
              <a:solidFill>
                <a:srgbClr val="FFC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 err="1"/>
              <a:t>Historismen</a:t>
            </a:r>
            <a:r>
              <a:rPr lang="cs-CZ" altLang="cs-CZ" b="1" dirty="0"/>
              <a:t>: </a:t>
            </a:r>
            <a:r>
              <a:rPr lang="cs-CZ" altLang="cs-CZ" b="1" i="1" dirty="0">
                <a:solidFill>
                  <a:srgbClr val="FFC000"/>
                </a:solidFill>
              </a:rPr>
              <a:t>der Kurfürst, </a:t>
            </a:r>
            <a:r>
              <a:rPr lang="cs-CZ" altLang="cs-CZ" b="1" i="1" dirty="0" err="1">
                <a:solidFill>
                  <a:srgbClr val="FFC000"/>
                </a:solidFill>
              </a:rPr>
              <a:t>das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Turnier</a:t>
            </a:r>
            <a:r>
              <a:rPr lang="cs-CZ" altLang="cs-CZ" b="1" i="1" dirty="0">
                <a:solidFill>
                  <a:srgbClr val="FFC000"/>
                </a:solidFill>
              </a:rPr>
              <a:t>, der Ritter </a:t>
            </a:r>
            <a:r>
              <a:rPr lang="cs-CZ" altLang="cs-CZ" b="1" dirty="0"/>
              <a:t>– </a:t>
            </a:r>
            <a:r>
              <a:rPr lang="cs-CZ" altLang="cs-CZ" b="1" dirty="0" err="1"/>
              <a:t>Bedeutungswandel</a:t>
            </a:r>
            <a:r>
              <a:rPr lang="cs-CZ" altLang="cs-CZ" b="1" dirty="0"/>
              <a:t> - 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Belletristik</a:t>
            </a:r>
            <a:r>
              <a:rPr lang="cs-CZ" altLang="cs-CZ" b="1" dirty="0"/>
              <a:t>, </a:t>
            </a:r>
            <a:r>
              <a:rPr lang="cs-CZ" altLang="cs-CZ" b="1" dirty="0" err="1"/>
              <a:t>Publizistik</a:t>
            </a:r>
            <a:r>
              <a:rPr lang="cs-CZ" altLang="cs-CZ" b="1" dirty="0"/>
              <a:t> : </a:t>
            </a:r>
            <a:r>
              <a:rPr lang="cs-CZ" altLang="cs-CZ" b="1" i="1" dirty="0">
                <a:solidFill>
                  <a:srgbClr val="FFC000"/>
                </a:solidFill>
              </a:rPr>
              <a:t>Ritter des </a:t>
            </a:r>
            <a:r>
              <a:rPr lang="cs-CZ" altLang="cs-CZ" b="1" i="1" dirty="0" err="1">
                <a:solidFill>
                  <a:srgbClr val="FFC000"/>
                </a:solidFill>
              </a:rPr>
              <a:t>Pedals</a:t>
            </a:r>
            <a:r>
              <a:rPr lang="cs-CZ" altLang="cs-CZ" b="1" i="1" dirty="0">
                <a:solidFill>
                  <a:srgbClr val="FFC000"/>
                </a:solidFill>
              </a:rPr>
              <a:t>...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Nazi-Zeit</a:t>
            </a:r>
            <a:r>
              <a:rPr lang="cs-CZ" altLang="cs-CZ" b="1" dirty="0"/>
              <a:t>: </a:t>
            </a:r>
            <a:r>
              <a:rPr lang="cs-CZ" altLang="cs-CZ" b="1" i="1" dirty="0" err="1">
                <a:solidFill>
                  <a:srgbClr val="FFC000"/>
                </a:solidFill>
              </a:rPr>
              <a:t>Sippe</a:t>
            </a:r>
            <a:endParaRPr lang="cs-CZ" altLang="cs-CZ" b="1" i="1" dirty="0">
              <a:solidFill>
                <a:srgbClr val="FFC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 err="1"/>
              <a:t>Mittel</a:t>
            </a:r>
            <a:r>
              <a:rPr lang="cs-CZ" altLang="cs-CZ" b="1" dirty="0"/>
              <a:t> der </a:t>
            </a:r>
            <a:r>
              <a:rPr lang="cs-CZ" altLang="cs-CZ" b="1" dirty="0" err="1"/>
              <a:t>Satire</a:t>
            </a:r>
            <a:r>
              <a:rPr lang="cs-CZ" altLang="cs-CZ" b="1" dirty="0"/>
              <a:t>, Ironie: </a:t>
            </a:r>
            <a:endParaRPr lang="cs-CZ" altLang="cs-CZ" b="1" i="1" dirty="0"/>
          </a:p>
          <a:p>
            <a:pPr>
              <a:lnSpc>
                <a:spcPct val="80000"/>
              </a:lnSpc>
            </a:pPr>
            <a:r>
              <a:rPr lang="cs-CZ" altLang="cs-CZ" b="1" i="1" dirty="0"/>
              <a:t>Die </a:t>
            </a:r>
            <a:r>
              <a:rPr lang="cs-CZ" altLang="cs-CZ" b="1" i="1" dirty="0" err="1"/>
              <a:t>Stadt</a:t>
            </a:r>
            <a:r>
              <a:rPr lang="cs-CZ" altLang="cs-CZ" b="1" i="1" dirty="0"/>
              <a:t> Göttingen, </a:t>
            </a:r>
            <a:r>
              <a:rPr lang="cs-CZ" altLang="cs-CZ" b="1" i="1" dirty="0" err="1"/>
              <a:t>berühmt</a:t>
            </a:r>
            <a:r>
              <a:rPr lang="cs-CZ" altLang="cs-CZ" b="1" i="1" dirty="0"/>
              <a:t> durch </a:t>
            </a:r>
            <a:r>
              <a:rPr lang="cs-CZ" altLang="cs-CZ" b="1" i="1" dirty="0" err="1"/>
              <a:t>ihre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Würste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und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Universität</a:t>
            </a:r>
            <a:r>
              <a:rPr lang="cs-CZ" altLang="cs-CZ" b="1" i="1" dirty="0"/>
              <a:t>, </a:t>
            </a:r>
            <a:r>
              <a:rPr lang="cs-CZ" altLang="cs-CZ" b="1" i="1" dirty="0" err="1"/>
              <a:t>gehört</a:t>
            </a:r>
            <a:r>
              <a:rPr lang="cs-CZ" altLang="cs-CZ" b="1" i="1" dirty="0"/>
              <a:t> dem </a:t>
            </a:r>
            <a:r>
              <a:rPr lang="cs-CZ" altLang="cs-CZ" b="1" i="1" dirty="0" err="1"/>
              <a:t>Könige</a:t>
            </a:r>
            <a:r>
              <a:rPr lang="cs-CZ" altLang="cs-CZ" b="1" i="1" dirty="0"/>
              <a:t> von Hannover </a:t>
            </a:r>
            <a:r>
              <a:rPr lang="cs-CZ" altLang="cs-CZ" b="1" i="1" dirty="0" err="1"/>
              <a:t>und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enthält</a:t>
            </a:r>
            <a:r>
              <a:rPr lang="cs-CZ" altLang="cs-CZ" b="1" i="1" dirty="0"/>
              <a:t> 999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u="sng" dirty="0" err="1">
                <a:solidFill>
                  <a:srgbClr val="FFC000"/>
                </a:solidFill>
              </a:rPr>
              <a:t>Feuerstellen</a:t>
            </a:r>
            <a:r>
              <a:rPr lang="cs-CZ" altLang="cs-CZ" b="1" i="1" dirty="0"/>
              <a:t>, diverse </a:t>
            </a:r>
            <a:r>
              <a:rPr lang="cs-CZ" altLang="cs-CZ" b="1" i="1" dirty="0" err="1"/>
              <a:t>Kirchen</a:t>
            </a:r>
            <a:r>
              <a:rPr lang="cs-CZ" altLang="cs-CZ" b="1" i="1" dirty="0"/>
              <a:t>...</a:t>
            </a:r>
            <a:r>
              <a:rPr lang="cs-CZ" altLang="cs-CZ" b="1" dirty="0"/>
              <a:t> (H. </a:t>
            </a:r>
            <a:r>
              <a:rPr lang="cs-CZ" altLang="cs-CZ" b="1" dirty="0" err="1"/>
              <a:t>Heine</a:t>
            </a:r>
            <a:r>
              <a:rPr lang="cs-CZ" altLang="cs-CZ" b="1" dirty="0"/>
              <a:t>)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statt</a:t>
            </a:r>
            <a:r>
              <a:rPr lang="cs-CZ" altLang="cs-CZ" b="1" dirty="0"/>
              <a:t> </a:t>
            </a:r>
            <a:r>
              <a:rPr lang="cs-CZ" altLang="cs-CZ" b="1" i="1" dirty="0"/>
              <a:t>der Herd </a:t>
            </a:r>
            <a:r>
              <a:rPr lang="cs-CZ" altLang="cs-CZ" b="1" i="1" dirty="0" err="1"/>
              <a:t>Feuerstelle</a:t>
            </a:r>
            <a:r>
              <a:rPr lang="cs-CZ" altLang="cs-CZ" b="1" dirty="0"/>
              <a:t> </a:t>
            </a:r>
            <a:endParaRPr lang="cs-CZ" altLang="cs-CZ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0196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3C335F-9941-4B36-A3E3-8410D41BB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Lexikalische</a:t>
            </a:r>
            <a:r>
              <a:rPr lang="cs-CZ" b="1" dirty="0"/>
              <a:t> SE:</a:t>
            </a:r>
            <a:br>
              <a:rPr lang="cs-CZ" dirty="0"/>
            </a:br>
            <a:r>
              <a:rPr lang="cs-CZ" altLang="cs-CZ" b="1" dirty="0" err="1"/>
              <a:t>stilistische</a:t>
            </a:r>
            <a:r>
              <a:rPr lang="cs-CZ" altLang="cs-CZ" b="1" dirty="0"/>
              <a:t> </a:t>
            </a:r>
            <a:r>
              <a:rPr lang="cs-CZ" altLang="cs-CZ" b="1" dirty="0" err="1"/>
              <a:t>Funktion</a:t>
            </a:r>
            <a:r>
              <a:rPr lang="cs-CZ" altLang="cs-CZ" b="1" dirty="0"/>
              <a:t> der </a:t>
            </a:r>
            <a:r>
              <a:rPr lang="cs-CZ" altLang="cs-CZ" b="1" dirty="0" err="1"/>
              <a:t>lexikalischen</a:t>
            </a:r>
            <a:r>
              <a:rPr lang="cs-CZ" altLang="cs-CZ" b="1" dirty="0"/>
              <a:t> SE – </a:t>
            </a:r>
            <a:r>
              <a:rPr lang="cs-CZ" altLang="cs-CZ" b="1" dirty="0" err="1"/>
              <a:t>Wirkung</a:t>
            </a:r>
            <a:r>
              <a:rPr lang="de-DE" altLang="cs-CZ" b="1" dirty="0"/>
              <a:t>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C7634F-0E5C-485A-B67B-A81647B526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b="1" dirty="0"/>
              <a:t>b)	</a:t>
            </a:r>
            <a:r>
              <a:rPr lang="cs-CZ" altLang="cs-CZ" b="1" dirty="0" err="1">
                <a:solidFill>
                  <a:srgbClr val="FF0000"/>
                </a:solidFill>
              </a:rPr>
              <a:t>Neologismen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und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Modewörter</a:t>
            </a:r>
            <a:r>
              <a:rPr lang="cs-CZ" altLang="cs-CZ" b="1" dirty="0">
                <a:solidFill>
                  <a:srgbClr val="FF0000"/>
                </a:solidFill>
              </a:rPr>
              <a:t>: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einmalige</a:t>
            </a:r>
            <a:r>
              <a:rPr lang="cs-CZ" altLang="cs-CZ" b="1" dirty="0"/>
              <a:t> (</a:t>
            </a:r>
            <a:r>
              <a:rPr lang="cs-CZ" altLang="cs-CZ" b="1" dirty="0" err="1"/>
              <a:t>okkasionelle</a:t>
            </a:r>
            <a:r>
              <a:rPr lang="cs-CZ" altLang="cs-CZ" b="1" dirty="0"/>
              <a:t>) </a:t>
            </a:r>
            <a:r>
              <a:rPr lang="cs-CZ" altLang="cs-CZ" b="1" dirty="0" err="1"/>
              <a:t>Neologismen</a:t>
            </a:r>
            <a:r>
              <a:rPr lang="cs-CZ" altLang="cs-CZ" b="1" dirty="0"/>
              <a:t>:</a:t>
            </a:r>
            <a:endParaRPr lang="cs-CZ" altLang="cs-CZ" b="1" i="1" dirty="0"/>
          </a:p>
          <a:p>
            <a:pPr>
              <a:lnSpc>
                <a:spcPct val="80000"/>
              </a:lnSpc>
            </a:pPr>
            <a:r>
              <a:rPr lang="cs-CZ" altLang="cs-CZ" b="1" i="1" dirty="0" err="1"/>
              <a:t>Stanislaus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schlurfte</a:t>
            </a:r>
            <a:r>
              <a:rPr lang="cs-CZ" altLang="cs-CZ" b="1" i="1" dirty="0"/>
              <a:t> </a:t>
            </a:r>
            <a:r>
              <a:rPr lang="cs-CZ" altLang="cs-CZ" b="1" i="1" u="sng" dirty="0" err="1">
                <a:solidFill>
                  <a:srgbClr val="FFC000"/>
                </a:solidFill>
              </a:rPr>
              <a:t>pantoffelt</a:t>
            </a:r>
            <a:r>
              <a:rPr lang="cs-CZ" altLang="cs-CZ" b="1" dirty="0"/>
              <a:t>, </a:t>
            </a:r>
            <a:r>
              <a:rPr lang="cs-CZ" altLang="cs-CZ" b="1" i="1" dirty="0" err="1"/>
              <a:t>wie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er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war</a:t>
            </a:r>
            <a:r>
              <a:rPr lang="cs-CZ" altLang="cs-CZ" b="1" i="1" dirty="0"/>
              <a:t>.... </a:t>
            </a:r>
            <a:r>
              <a:rPr lang="cs-CZ" altLang="cs-CZ" b="1" dirty="0"/>
              <a:t>(Erwin </a:t>
            </a:r>
            <a:r>
              <a:rPr lang="cs-CZ" altLang="cs-CZ" b="1" dirty="0" err="1"/>
              <a:t>Strittmatter</a:t>
            </a:r>
            <a:r>
              <a:rPr lang="cs-CZ" altLang="cs-CZ" b="1" dirty="0"/>
              <a:t>)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vorübergehende</a:t>
            </a:r>
            <a:r>
              <a:rPr lang="cs-CZ" altLang="cs-CZ" b="1" dirty="0"/>
              <a:t> </a:t>
            </a:r>
            <a:r>
              <a:rPr lang="cs-CZ" altLang="cs-CZ" b="1" dirty="0" err="1"/>
              <a:t>Neologismen</a:t>
            </a:r>
            <a:r>
              <a:rPr lang="cs-CZ" altLang="cs-CZ" b="1" dirty="0"/>
              <a:t>:</a:t>
            </a:r>
            <a:r>
              <a:rPr lang="cs-CZ" altLang="cs-CZ" b="1" i="1" dirty="0">
                <a:solidFill>
                  <a:srgbClr val="FFC000"/>
                </a:solidFill>
              </a:rPr>
              <a:t> der </a:t>
            </a:r>
            <a:r>
              <a:rPr lang="cs-CZ" altLang="cs-CZ" b="1" i="1" dirty="0" err="1">
                <a:solidFill>
                  <a:srgbClr val="FFC000"/>
                </a:solidFill>
              </a:rPr>
              <a:t>Heimkehrer</a:t>
            </a:r>
            <a:r>
              <a:rPr lang="cs-CZ" altLang="cs-CZ" b="1" i="1" dirty="0">
                <a:solidFill>
                  <a:srgbClr val="FFC000"/>
                </a:solidFill>
              </a:rPr>
              <a:t>, der </a:t>
            </a:r>
            <a:r>
              <a:rPr lang="cs-CZ" altLang="cs-CZ" b="1" i="1" dirty="0" err="1">
                <a:solidFill>
                  <a:srgbClr val="FFC000"/>
                </a:solidFill>
              </a:rPr>
              <a:t>Umsiedler</a:t>
            </a:r>
            <a:r>
              <a:rPr lang="cs-CZ" altLang="cs-CZ" b="1" i="1" dirty="0">
                <a:solidFill>
                  <a:srgbClr val="FFC000"/>
                </a:solidFill>
              </a:rPr>
              <a:t>, </a:t>
            </a:r>
            <a:r>
              <a:rPr lang="cs-CZ" altLang="cs-CZ" b="1" i="1" dirty="0" err="1">
                <a:solidFill>
                  <a:srgbClr val="FFC000"/>
                </a:solidFill>
              </a:rPr>
              <a:t>die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Jugendweihe</a:t>
            </a:r>
            <a:r>
              <a:rPr lang="cs-CZ" altLang="cs-CZ" b="1" i="1" dirty="0">
                <a:solidFill>
                  <a:srgbClr val="FFC000"/>
                </a:solidFill>
              </a:rPr>
              <a:t>...  </a:t>
            </a:r>
            <a:r>
              <a:rPr lang="cs-CZ" altLang="cs-CZ" b="1" dirty="0"/>
              <a:t>DDR-</a:t>
            </a:r>
            <a:r>
              <a:rPr lang="cs-CZ" altLang="cs-CZ" b="1" dirty="0" err="1"/>
              <a:t>Wortschatz</a:t>
            </a:r>
            <a:r>
              <a:rPr lang="cs-CZ" altLang="cs-CZ" b="1" dirty="0"/>
              <a:t>                          </a:t>
            </a:r>
          </a:p>
          <a:p>
            <a:pPr>
              <a:lnSpc>
                <a:spcPct val="80000"/>
              </a:lnSpc>
            </a:pPr>
            <a:r>
              <a:rPr lang="cs-CZ" altLang="cs-CZ" b="1" i="1" dirty="0">
                <a:solidFill>
                  <a:srgbClr val="FFC000"/>
                </a:solidFill>
              </a:rPr>
              <a:t>der </a:t>
            </a:r>
            <a:r>
              <a:rPr lang="cs-CZ" altLang="cs-CZ" b="1" i="1" dirty="0" err="1">
                <a:solidFill>
                  <a:srgbClr val="FFC000"/>
                </a:solidFill>
              </a:rPr>
              <a:t>Vertriebene</a:t>
            </a:r>
            <a:r>
              <a:rPr lang="de-DE" altLang="cs-CZ" b="1" i="1" dirty="0">
                <a:solidFill>
                  <a:srgbClr val="FFC000"/>
                </a:solidFill>
              </a:rPr>
              <a:t> </a:t>
            </a:r>
            <a:endParaRPr lang="cs-CZ" altLang="cs-CZ" b="1" i="1" dirty="0">
              <a:solidFill>
                <a:srgbClr val="FFC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 err="1"/>
              <a:t>Neubedeutungen</a:t>
            </a:r>
            <a:r>
              <a:rPr lang="cs-CZ" altLang="cs-CZ" b="1" dirty="0"/>
              <a:t>: </a:t>
            </a:r>
            <a:r>
              <a:rPr lang="cs-CZ" altLang="cs-CZ" b="1" i="1" dirty="0" err="1">
                <a:solidFill>
                  <a:srgbClr val="FFC000"/>
                </a:solidFill>
              </a:rPr>
              <a:t>die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Wende</a:t>
            </a:r>
            <a:r>
              <a:rPr lang="cs-CZ" altLang="cs-CZ" b="1" i="1" dirty="0">
                <a:solidFill>
                  <a:srgbClr val="FFC000"/>
                </a:solidFill>
              </a:rPr>
              <a:t>...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Modewörter</a:t>
            </a:r>
            <a:r>
              <a:rPr lang="cs-CZ" altLang="cs-CZ" b="1" dirty="0"/>
              <a:t>: </a:t>
            </a:r>
            <a:r>
              <a:rPr lang="cs-CZ" altLang="cs-CZ" b="1" dirty="0" err="1"/>
              <a:t>Jugendsprache</a:t>
            </a:r>
            <a:r>
              <a:rPr lang="cs-CZ" altLang="cs-CZ" b="1" dirty="0"/>
              <a:t>, </a:t>
            </a:r>
            <a:r>
              <a:rPr lang="cs-CZ" altLang="cs-CZ" b="1" dirty="0" err="1"/>
              <a:t>Anglizismen</a:t>
            </a:r>
            <a:r>
              <a:rPr lang="cs-CZ" altLang="cs-CZ" b="1" dirty="0"/>
              <a:t>...</a:t>
            </a:r>
            <a:r>
              <a:rPr lang="cs-CZ" altLang="cs-CZ" b="1" i="1" dirty="0">
                <a:solidFill>
                  <a:srgbClr val="FFC000"/>
                </a:solidFill>
              </a:rPr>
              <a:t>cool, </a:t>
            </a:r>
            <a:r>
              <a:rPr lang="cs-CZ" altLang="cs-CZ" b="1" i="1" dirty="0" err="1">
                <a:solidFill>
                  <a:srgbClr val="FFC000"/>
                </a:solidFill>
              </a:rPr>
              <a:t>geil</a:t>
            </a:r>
            <a:r>
              <a:rPr lang="cs-CZ" altLang="cs-CZ" b="1" i="1" dirty="0">
                <a:solidFill>
                  <a:srgbClr val="FFC000"/>
                </a:solidFill>
              </a:rPr>
              <a:t>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4334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6F8842-E3C4-4F91-9CB8-DDFBCD721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Lexikalische</a:t>
            </a:r>
            <a:r>
              <a:rPr lang="cs-CZ" b="1" dirty="0"/>
              <a:t> SE:</a:t>
            </a:r>
            <a:br>
              <a:rPr lang="cs-CZ" dirty="0"/>
            </a:br>
            <a:r>
              <a:rPr lang="cs-CZ" altLang="cs-CZ" b="1" dirty="0" err="1"/>
              <a:t>stilistische</a:t>
            </a:r>
            <a:r>
              <a:rPr lang="cs-CZ" altLang="cs-CZ" b="1" dirty="0"/>
              <a:t> </a:t>
            </a:r>
            <a:r>
              <a:rPr lang="cs-CZ" altLang="cs-CZ" b="1" dirty="0" err="1"/>
              <a:t>Funktion</a:t>
            </a:r>
            <a:r>
              <a:rPr lang="cs-CZ" altLang="cs-CZ" b="1" dirty="0"/>
              <a:t> der </a:t>
            </a:r>
            <a:r>
              <a:rPr lang="cs-CZ" altLang="cs-CZ" b="1" dirty="0" err="1"/>
              <a:t>lexikalischen</a:t>
            </a:r>
            <a:r>
              <a:rPr lang="cs-CZ" altLang="cs-CZ" b="1" dirty="0"/>
              <a:t> SE – </a:t>
            </a:r>
            <a:r>
              <a:rPr lang="cs-CZ" altLang="cs-CZ" b="1" dirty="0" err="1"/>
              <a:t>Wirkung</a:t>
            </a:r>
            <a:r>
              <a:rPr lang="de-DE" altLang="cs-CZ" b="1" dirty="0"/>
              <a:t>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D49D7C-D9AC-4231-B308-A437C8484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 </a:t>
            </a:r>
            <a:r>
              <a:rPr lang="cs-CZ" altLang="cs-CZ" b="1" dirty="0"/>
              <a:t>c)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Anachronismen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zeitwidrig</a:t>
            </a:r>
            <a:r>
              <a:rPr lang="cs-CZ" altLang="cs-CZ" b="1" dirty="0"/>
              <a:t> </a:t>
            </a:r>
            <a:r>
              <a:rPr lang="cs-CZ" altLang="cs-CZ" b="1" dirty="0" err="1"/>
              <a:t>gebrauchte</a:t>
            </a:r>
            <a:r>
              <a:rPr lang="cs-CZ" altLang="cs-CZ" b="1" dirty="0"/>
              <a:t> </a:t>
            </a:r>
            <a:r>
              <a:rPr lang="cs-CZ" altLang="cs-CZ" b="1" dirty="0" err="1"/>
              <a:t>Wörter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Wendungen</a:t>
            </a:r>
            <a:r>
              <a:rPr lang="cs-CZ" altLang="cs-CZ" b="1" dirty="0"/>
              <a:t> – </a:t>
            </a:r>
            <a:r>
              <a:rPr lang="cs-CZ" altLang="cs-CZ" b="1" dirty="0" err="1"/>
              <a:t>unbewusst</a:t>
            </a:r>
            <a:r>
              <a:rPr lang="cs-CZ" altLang="cs-CZ" b="1" dirty="0"/>
              <a:t> </a:t>
            </a:r>
            <a:r>
              <a:rPr lang="de-DE" altLang="cs-CZ" b="1" dirty="0"/>
              <a:t>oder bewusst: Humor, Satire, Ironie – z.B. </a:t>
            </a:r>
            <a:r>
              <a:rPr lang="de-DE" altLang="cs-CZ" b="1" i="1" dirty="0">
                <a:solidFill>
                  <a:srgbClr val="FFC000"/>
                </a:solidFill>
              </a:rPr>
              <a:t>Arche Noah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/>
              <a:t>- </a:t>
            </a:r>
            <a:r>
              <a:rPr lang="cs-CZ" altLang="cs-CZ" b="1" dirty="0"/>
              <a:t>Auto, </a:t>
            </a:r>
            <a:r>
              <a:rPr lang="cs-CZ" altLang="cs-CZ" b="1" dirty="0" err="1"/>
              <a:t>Boot</a:t>
            </a:r>
            <a:endParaRPr lang="cs-CZ" altLang="cs-CZ" b="1" dirty="0"/>
          </a:p>
          <a:p>
            <a:endParaRPr lang="cs-CZ" altLang="cs-CZ" b="1" i="1" dirty="0"/>
          </a:p>
          <a:p>
            <a:r>
              <a:rPr lang="cs-CZ" altLang="cs-CZ" sz="2400" b="1" dirty="0"/>
              <a:t>2. </a:t>
            </a:r>
            <a:r>
              <a:rPr lang="cs-CZ" altLang="cs-CZ" sz="2400" b="1" dirty="0">
                <a:solidFill>
                  <a:srgbClr val="FF0000"/>
                </a:solidFill>
              </a:rPr>
              <a:t>der </a:t>
            </a:r>
            <a:r>
              <a:rPr lang="cs-CZ" altLang="cs-CZ" sz="2400" b="1" dirty="0" err="1">
                <a:solidFill>
                  <a:srgbClr val="FF0000"/>
                </a:solidFill>
              </a:rPr>
              <a:t>regionale</a:t>
            </a:r>
            <a:r>
              <a:rPr lang="cs-CZ" altLang="cs-CZ" sz="2400" b="1" dirty="0">
                <a:solidFill>
                  <a:srgbClr val="FF0000"/>
                </a:solidFill>
              </a:rPr>
              <a:t> Aspekt: </a:t>
            </a:r>
            <a:r>
              <a:rPr lang="cs-CZ" altLang="cs-CZ" sz="2400" b="1" dirty="0" err="1">
                <a:solidFill>
                  <a:srgbClr val="FF0000"/>
                </a:solidFill>
              </a:rPr>
              <a:t>diatopisch</a:t>
            </a:r>
            <a:endParaRPr lang="cs-CZ" altLang="cs-CZ" sz="2400" b="1" dirty="0">
              <a:solidFill>
                <a:srgbClr val="FF0000"/>
              </a:solidFill>
            </a:endParaRPr>
          </a:p>
          <a:p>
            <a:r>
              <a:rPr lang="cs-CZ" altLang="cs-CZ" b="1" i="1" dirty="0"/>
              <a:t>-	</a:t>
            </a:r>
            <a:r>
              <a:rPr lang="cs-CZ" altLang="cs-CZ" b="1" dirty="0" err="1"/>
              <a:t>territoriale</a:t>
            </a:r>
            <a:r>
              <a:rPr lang="cs-CZ" altLang="cs-CZ" b="1" dirty="0"/>
              <a:t> </a:t>
            </a:r>
            <a:r>
              <a:rPr lang="cs-CZ" altLang="cs-CZ" b="1" dirty="0" err="1"/>
              <a:t>Dubletten</a:t>
            </a:r>
            <a:r>
              <a:rPr lang="cs-CZ" altLang="cs-CZ" b="1" dirty="0"/>
              <a:t> (</a:t>
            </a:r>
            <a:r>
              <a:rPr lang="cs-CZ" altLang="cs-CZ" b="1" dirty="0" err="1"/>
              <a:t>Heteronyme</a:t>
            </a:r>
            <a:r>
              <a:rPr lang="cs-CZ" altLang="cs-CZ" b="1" dirty="0"/>
              <a:t>): </a:t>
            </a:r>
            <a:r>
              <a:rPr lang="cs-CZ" altLang="cs-CZ" b="1" i="1" dirty="0" err="1">
                <a:solidFill>
                  <a:srgbClr val="FFC000"/>
                </a:solidFill>
              </a:rPr>
              <a:t>fegen</a:t>
            </a:r>
            <a:r>
              <a:rPr lang="cs-CZ" altLang="cs-CZ" b="1" i="1" dirty="0"/>
              <a:t> (</a:t>
            </a:r>
            <a:r>
              <a:rPr lang="cs-CZ" altLang="cs-CZ" b="1" i="1" dirty="0" err="1"/>
              <a:t>nd</a:t>
            </a:r>
            <a:r>
              <a:rPr lang="cs-CZ" altLang="cs-CZ" b="1" i="1" dirty="0"/>
              <a:t>.) – </a:t>
            </a:r>
            <a:r>
              <a:rPr lang="cs-CZ" altLang="cs-CZ" b="1" i="1" dirty="0" err="1">
                <a:solidFill>
                  <a:srgbClr val="FFC000"/>
                </a:solidFill>
              </a:rPr>
              <a:t>kehren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/>
              <a:t>(</a:t>
            </a:r>
            <a:r>
              <a:rPr lang="cs-CZ" altLang="cs-CZ" b="1" i="1" dirty="0" err="1"/>
              <a:t>sd</a:t>
            </a:r>
            <a:r>
              <a:rPr lang="cs-CZ" altLang="cs-CZ" b="1" i="1" dirty="0"/>
              <a:t>.)</a:t>
            </a:r>
          </a:p>
          <a:p>
            <a:r>
              <a:rPr lang="cs-CZ" altLang="cs-CZ" b="1" i="1" dirty="0"/>
              <a:t>- 	</a:t>
            </a:r>
            <a:r>
              <a:rPr lang="cs-CZ" altLang="cs-CZ" b="1" dirty="0" err="1"/>
              <a:t>Dialektismen</a:t>
            </a:r>
            <a:r>
              <a:rPr lang="cs-CZ" altLang="cs-CZ" b="1" dirty="0"/>
              <a:t> – </a:t>
            </a:r>
            <a:r>
              <a:rPr lang="cs-CZ" altLang="cs-CZ" b="1" dirty="0" err="1"/>
              <a:t>Alltagssprache</a:t>
            </a:r>
            <a:r>
              <a:rPr lang="cs-CZ" altLang="cs-CZ" b="1" dirty="0"/>
              <a:t>, </a:t>
            </a:r>
            <a:r>
              <a:rPr lang="cs-CZ" altLang="cs-CZ" b="1" dirty="0" err="1"/>
              <a:t>künstlerische</a:t>
            </a:r>
            <a:r>
              <a:rPr lang="cs-CZ" altLang="cs-CZ" b="1" dirty="0"/>
              <a:t> Literatur </a:t>
            </a:r>
            <a:r>
              <a:rPr lang="cs-CZ" altLang="cs-CZ" b="1" dirty="0" err="1"/>
              <a:t>zur</a:t>
            </a:r>
            <a:r>
              <a:rPr lang="cs-CZ" altLang="cs-CZ" b="1" dirty="0"/>
              <a:t> </a:t>
            </a:r>
            <a:r>
              <a:rPr lang="cs-CZ" altLang="cs-CZ" b="1" dirty="0" err="1"/>
              <a:t>Kennzeichnung</a:t>
            </a:r>
            <a:r>
              <a:rPr lang="cs-CZ" altLang="cs-CZ" b="1" dirty="0"/>
              <a:t> des </a:t>
            </a:r>
            <a:r>
              <a:rPr lang="cs-CZ" altLang="cs-CZ" b="1" dirty="0" err="1"/>
              <a:t>lokalen</a:t>
            </a:r>
            <a:r>
              <a:rPr lang="cs-CZ" altLang="cs-CZ" b="1" dirty="0"/>
              <a:t> </a:t>
            </a:r>
            <a:r>
              <a:rPr lang="cs-CZ" altLang="cs-CZ" b="1" dirty="0" err="1"/>
              <a:t>Kolorits</a:t>
            </a:r>
            <a:r>
              <a:rPr lang="cs-CZ" altLang="cs-CZ" b="1" dirty="0"/>
              <a:t>, </a:t>
            </a:r>
            <a:r>
              <a:rPr lang="cs-CZ" altLang="cs-CZ" b="1" dirty="0" err="1"/>
              <a:t>Charakterisierung</a:t>
            </a:r>
            <a:r>
              <a:rPr lang="cs-CZ" altLang="cs-CZ" b="1" dirty="0"/>
              <a:t> der lit. </a:t>
            </a:r>
            <a:r>
              <a:rPr lang="cs-CZ" altLang="cs-CZ" b="1" dirty="0" err="1"/>
              <a:t>Gestalten</a:t>
            </a:r>
            <a:endParaRPr lang="cs-CZ" altLang="cs-CZ" b="1" dirty="0"/>
          </a:p>
          <a:p>
            <a:r>
              <a:rPr lang="cs-CZ" altLang="cs-CZ" b="1" i="1" dirty="0"/>
              <a:t>-	</a:t>
            </a:r>
            <a:r>
              <a:rPr lang="cs-CZ" altLang="cs-CZ" b="1" dirty="0" err="1"/>
              <a:t>Austriazismen</a:t>
            </a:r>
            <a:r>
              <a:rPr lang="cs-CZ" altLang="cs-CZ" b="1" dirty="0"/>
              <a:t>, </a:t>
            </a:r>
            <a:r>
              <a:rPr lang="cs-CZ" altLang="cs-CZ" b="1" dirty="0" err="1"/>
              <a:t>Helvetismen</a:t>
            </a:r>
            <a:r>
              <a:rPr lang="cs-CZ" altLang="cs-CZ" b="1" dirty="0"/>
              <a:t>: </a:t>
            </a:r>
            <a:r>
              <a:rPr lang="cs-CZ" altLang="cs-CZ" b="1" i="1" dirty="0" err="1">
                <a:solidFill>
                  <a:srgbClr val="FFC000"/>
                </a:solidFill>
              </a:rPr>
              <a:t>Topfen</a:t>
            </a:r>
            <a:r>
              <a:rPr lang="cs-CZ" altLang="cs-CZ" b="1" i="1" dirty="0">
                <a:solidFill>
                  <a:srgbClr val="FFC000"/>
                </a:solidFill>
              </a:rPr>
              <a:t>, </a:t>
            </a:r>
            <a:r>
              <a:rPr lang="cs-CZ" altLang="cs-CZ" b="1" i="1" dirty="0" err="1">
                <a:solidFill>
                  <a:srgbClr val="FFC000"/>
                </a:solidFill>
              </a:rPr>
              <a:t>Marille</a:t>
            </a:r>
            <a:r>
              <a:rPr lang="cs-CZ" altLang="cs-CZ" b="1" i="1" dirty="0"/>
              <a:t>..., </a:t>
            </a:r>
            <a:r>
              <a:rPr lang="cs-CZ" altLang="cs-CZ" b="1" i="1" dirty="0" err="1">
                <a:solidFill>
                  <a:srgbClr val="FFC000"/>
                </a:solidFill>
              </a:rPr>
              <a:t>Vélo</a:t>
            </a:r>
            <a:r>
              <a:rPr lang="cs-CZ" altLang="cs-CZ" b="1" i="1" dirty="0">
                <a:solidFill>
                  <a:srgbClr val="FFC000"/>
                </a:solidFill>
              </a:rPr>
              <a:t>, </a:t>
            </a:r>
            <a:r>
              <a:rPr lang="cs-CZ" altLang="cs-CZ" b="1" i="1" dirty="0" err="1">
                <a:solidFill>
                  <a:srgbClr val="FFC000"/>
                </a:solidFill>
              </a:rPr>
              <a:t>Billet</a:t>
            </a:r>
            <a:endParaRPr lang="cs-CZ" altLang="cs-CZ" b="1" i="1" dirty="0">
              <a:solidFill>
                <a:srgbClr val="FFC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3824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B56084-B2BC-4745-958B-D6272B04F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Auswertung</a:t>
            </a:r>
            <a:br>
              <a:rPr lang="cs-CZ" b="1" dirty="0"/>
            </a:br>
            <a:r>
              <a:rPr lang="cs-CZ" b="1" dirty="0"/>
              <a:t>der </a:t>
            </a:r>
            <a:r>
              <a:rPr lang="de-DE" b="1"/>
              <a:t>Prüfung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4EC7C8-5F7D-4D6A-B50A-1CB85B8D08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0693" y="868680"/>
            <a:ext cx="7315200" cy="5120640"/>
          </a:xfrm>
        </p:spPr>
        <p:txBody>
          <a:bodyPr>
            <a:normAutofit lnSpcReduction="10000"/>
          </a:bodyPr>
          <a:lstStyle/>
          <a:p>
            <a:endParaRPr lang="cs-CZ" altLang="cs-CZ" b="1" dirty="0"/>
          </a:p>
          <a:p>
            <a:r>
              <a:rPr lang="de-DE" altLang="cs-CZ" b="1" dirty="0"/>
              <a:t>Bewertungskriterien:</a:t>
            </a:r>
          </a:p>
          <a:p>
            <a:r>
              <a:rPr lang="de-DE" altLang="cs-CZ" b="1" dirty="0"/>
              <a:t>Bestimmen Sie den Kommunikationsbereich – 1 Punkt</a:t>
            </a:r>
          </a:p>
          <a:p>
            <a:r>
              <a:rPr lang="de-DE" altLang="cs-CZ" b="1" dirty="0"/>
              <a:t>Bestimmen Sie die Textsorte – 1 Punkt</a:t>
            </a:r>
          </a:p>
          <a:p>
            <a:r>
              <a:rPr lang="de-DE" altLang="cs-CZ" b="1" dirty="0"/>
              <a:t>Stellen Sie die Kohärenzkette(n) auf – 3 Punkte</a:t>
            </a:r>
          </a:p>
          <a:p>
            <a:r>
              <a:rPr lang="de-DE" altLang="cs-CZ" b="1" dirty="0"/>
              <a:t>10 unterstrichene Beispiele – jeweils 2 Punkte für die komplette Bestimmung der Stilelemente und Stilfiguren – 20 Punkte</a:t>
            </a:r>
          </a:p>
          <a:p>
            <a:r>
              <a:rPr lang="de-DE" altLang="cs-CZ" b="1" dirty="0"/>
              <a:t>Insgesamt: 25-23 Punkte – A</a:t>
            </a:r>
          </a:p>
          <a:p>
            <a:r>
              <a:rPr lang="de-DE" altLang="cs-CZ" b="1" dirty="0"/>
              <a:t>                    2</a:t>
            </a:r>
            <a:r>
              <a:rPr lang="cs-CZ" altLang="cs-CZ" b="1" dirty="0"/>
              <a:t>2</a:t>
            </a:r>
            <a:r>
              <a:rPr lang="de-DE" altLang="cs-CZ" b="1" dirty="0"/>
              <a:t>-2</a:t>
            </a:r>
            <a:r>
              <a:rPr lang="cs-CZ" altLang="cs-CZ" b="1" dirty="0"/>
              <a:t>1</a:t>
            </a:r>
            <a:r>
              <a:rPr lang="de-DE" altLang="cs-CZ" b="1" dirty="0"/>
              <a:t> Punkte – B</a:t>
            </a:r>
          </a:p>
          <a:p>
            <a:r>
              <a:rPr lang="de-DE" altLang="cs-CZ" b="1" dirty="0"/>
              <a:t>                    </a:t>
            </a:r>
            <a:r>
              <a:rPr lang="cs-CZ" altLang="cs-CZ" b="1" dirty="0"/>
              <a:t>20</a:t>
            </a:r>
            <a:r>
              <a:rPr lang="de-DE" altLang="cs-CZ" b="1" dirty="0"/>
              <a:t>-</a:t>
            </a:r>
            <a:r>
              <a:rPr lang="cs-CZ" altLang="cs-CZ" b="1" dirty="0"/>
              <a:t>19</a:t>
            </a:r>
            <a:r>
              <a:rPr lang="de-DE" altLang="cs-CZ" b="1" dirty="0"/>
              <a:t> Punkte – C</a:t>
            </a:r>
          </a:p>
          <a:p>
            <a:r>
              <a:rPr lang="de-DE" altLang="cs-CZ" b="1" dirty="0"/>
              <a:t>                    1</a:t>
            </a:r>
            <a:r>
              <a:rPr lang="cs-CZ" altLang="cs-CZ" b="1" dirty="0"/>
              <a:t>8</a:t>
            </a:r>
            <a:r>
              <a:rPr lang="de-DE" altLang="cs-CZ" b="1" dirty="0"/>
              <a:t>-17 Punkte – D</a:t>
            </a:r>
          </a:p>
          <a:p>
            <a:r>
              <a:rPr lang="de-DE" altLang="cs-CZ" b="1" dirty="0"/>
              <a:t>                    1</a:t>
            </a:r>
            <a:r>
              <a:rPr lang="cs-CZ" altLang="cs-CZ" b="1" dirty="0"/>
              <a:t>6</a:t>
            </a:r>
            <a:r>
              <a:rPr lang="de-DE" altLang="cs-CZ" b="1" dirty="0"/>
              <a:t>-15 Punkte – E </a:t>
            </a:r>
          </a:p>
          <a:p>
            <a:r>
              <a:rPr lang="de-DE" altLang="cs-CZ" b="1" dirty="0"/>
              <a:t>unter 15 Punkte – nicht bestanden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0960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916578-FA7A-49E3-BE39-044A07134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FF0000"/>
                </a:solidFill>
              </a:rPr>
              <a:t>Der </a:t>
            </a:r>
            <a:r>
              <a:rPr lang="cs-CZ" altLang="cs-CZ" b="1" dirty="0" err="1">
                <a:solidFill>
                  <a:srgbClr val="FF0000"/>
                </a:solidFill>
              </a:rPr>
              <a:t>Stil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195ED8-A77C-4765-9614-DBDEEFEF2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defRPr/>
            </a:pPr>
            <a:endParaRPr lang="de-DE" altLang="cs-CZ" sz="2000" b="1" dirty="0"/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/>
              <a:t>Stil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allgemein</a:t>
            </a:r>
            <a:r>
              <a:rPr lang="cs-CZ" altLang="cs-CZ" sz="2000" b="1" dirty="0"/>
              <a:t>: „</a:t>
            </a:r>
            <a:r>
              <a:rPr lang="cs-CZ" altLang="cs-CZ" sz="2000" b="1" i="1" dirty="0"/>
              <a:t>Der </a:t>
            </a:r>
            <a:r>
              <a:rPr lang="cs-CZ" altLang="cs-CZ" sz="2000" b="1" i="1" dirty="0" err="1"/>
              <a:t>hat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Stil</a:t>
            </a:r>
            <a:r>
              <a:rPr lang="cs-CZ" altLang="cs-CZ" sz="2000" b="1" i="1" dirty="0"/>
              <a:t>...“ </a:t>
            </a:r>
            <a:r>
              <a:rPr lang="cs-CZ" altLang="cs-CZ" sz="2000" b="1" dirty="0"/>
              <a:t>– „</a:t>
            </a:r>
            <a:r>
              <a:rPr lang="cs-CZ" altLang="cs-CZ" sz="2000" b="1" i="1" dirty="0" err="1"/>
              <a:t>Das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hat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keinen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Stil</a:t>
            </a:r>
            <a:r>
              <a:rPr lang="cs-CZ" altLang="cs-CZ" sz="2000" b="1" dirty="0"/>
              <a:t>“</a:t>
            </a:r>
          </a:p>
          <a:p>
            <a:pPr marL="609600" indent="-609600">
              <a:lnSpc>
                <a:spcPct val="80000"/>
              </a:lnSpc>
              <a:buFontTx/>
              <a:buNone/>
              <a:defRPr/>
            </a:pPr>
            <a:r>
              <a:rPr lang="cs-CZ" altLang="cs-CZ" sz="2000" b="1" dirty="0"/>
              <a:t>                  Art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Weise der </a:t>
            </a:r>
            <a:r>
              <a:rPr lang="cs-CZ" altLang="cs-CZ" sz="2000" b="1" dirty="0" err="1"/>
              <a:t>Gestaltung</a:t>
            </a:r>
            <a:r>
              <a:rPr lang="cs-CZ" altLang="cs-CZ" sz="2000" b="1" dirty="0"/>
              <a:t>, der </a:t>
            </a:r>
            <a:r>
              <a:rPr lang="cs-CZ" altLang="cs-CZ" sz="2000" b="1" dirty="0" err="1"/>
              <a:t>Äußerung</a:t>
            </a:r>
            <a:endParaRPr lang="cs-CZ" altLang="cs-CZ" sz="2000" b="1" dirty="0"/>
          </a:p>
          <a:p>
            <a:pPr marL="609600" indent="-609600">
              <a:lnSpc>
                <a:spcPct val="80000"/>
              </a:lnSpc>
              <a:buFontTx/>
              <a:buNone/>
              <a:defRPr/>
            </a:pPr>
            <a:endParaRPr lang="cs-CZ" altLang="cs-CZ" sz="2000" b="1" dirty="0"/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/>
              <a:t>die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Ausdrucksweise</a:t>
            </a:r>
            <a:r>
              <a:rPr lang="cs-CZ" altLang="cs-CZ" sz="2000" b="1" dirty="0"/>
              <a:t> - S</a:t>
            </a:r>
            <a:r>
              <a:rPr lang="de-DE" altLang="cs-CZ" sz="2000" b="1" dirty="0"/>
              <a:t>ä</a:t>
            </a:r>
            <a:r>
              <a:rPr lang="cs-CZ" altLang="cs-CZ" sz="2000" b="1" dirty="0" err="1"/>
              <a:t>nger</a:t>
            </a:r>
            <a:r>
              <a:rPr lang="cs-CZ" altLang="cs-CZ" sz="2000" b="1" dirty="0"/>
              <a:t> XY - </a:t>
            </a:r>
            <a:r>
              <a:rPr lang="cs-CZ" altLang="cs-CZ" sz="2000" b="1" dirty="0" err="1"/>
              <a:t>Kleider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Stimme</a:t>
            </a:r>
            <a:r>
              <a:rPr lang="cs-CZ" altLang="cs-CZ" sz="2000" b="1" dirty="0"/>
              <a:t>,</a:t>
            </a:r>
            <a:r>
              <a:rPr lang="de-DE" altLang="cs-CZ" sz="2000" b="1" dirty="0"/>
              <a:t>  </a:t>
            </a:r>
          </a:p>
          <a:p>
            <a:pPr marL="609600" indent="-609600">
              <a:lnSpc>
                <a:spcPct val="80000"/>
              </a:lnSpc>
              <a:buFontTx/>
              <a:buNone/>
              <a:defRPr/>
            </a:pPr>
            <a:r>
              <a:rPr lang="cs-CZ" altLang="cs-CZ" sz="2000" b="1" dirty="0"/>
              <a:t>        </a:t>
            </a:r>
            <a:r>
              <a:rPr lang="de-DE" altLang="cs-CZ" sz="2000" b="1" dirty="0"/>
              <a:t>          </a:t>
            </a:r>
            <a:r>
              <a:rPr lang="cs-CZ" altLang="cs-CZ" sz="2000" b="1" dirty="0" err="1"/>
              <a:t>Lieder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originell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erhaben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vu</a:t>
            </a:r>
            <a:r>
              <a:rPr lang="de-DE" altLang="cs-CZ" sz="2000" b="1" dirty="0" err="1"/>
              <a:t>lgär</a:t>
            </a:r>
            <a:r>
              <a:rPr lang="de-DE" altLang="cs-CZ" sz="2000" b="1" dirty="0"/>
              <a:t>, witzig….</a:t>
            </a:r>
            <a:endParaRPr lang="cs-CZ" altLang="cs-CZ" sz="2000" b="1" dirty="0"/>
          </a:p>
          <a:p>
            <a:pPr marL="609600" indent="-609600">
              <a:lnSpc>
                <a:spcPct val="80000"/>
              </a:lnSpc>
              <a:buFontTx/>
              <a:buNone/>
              <a:defRPr/>
            </a:pPr>
            <a:r>
              <a:rPr lang="de-DE" altLang="cs-CZ" sz="2000" b="1" dirty="0"/>
              <a:t>        </a:t>
            </a:r>
            <a:r>
              <a:rPr lang="cs-CZ" altLang="cs-CZ" sz="2000" b="1" dirty="0"/>
              <a:t>        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/>
              <a:t>Kunst  (Architektur, </a:t>
            </a:r>
            <a:r>
              <a:rPr lang="cs-CZ" altLang="cs-CZ" sz="2000" b="1" dirty="0" err="1"/>
              <a:t>bildende</a:t>
            </a:r>
            <a:r>
              <a:rPr lang="cs-CZ" altLang="cs-CZ" sz="2000" b="1" dirty="0"/>
              <a:t> Kunst, </a:t>
            </a:r>
            <a:r>
              <a:rPr lang="cs-CZ" altLang="cs-CZ" sz="2000" b="1" dirty="0" err="1"/>
              <a:t>Musik</a:t>
            </a:r>
            <a:r>
              <a:rPr lang="cs-CZ" altLang="cs-CZ" sz="2000" b="1" dirty="0"/>
              <a:t>, Literatur)</a:t>
            </a:r>
          </a:p>
          <a:p>
            <a:pPr marL="609600" indent="-609600">
              <a:lnSpc>
                <a:spcPct val="80000"/>
              </a:lnSpc>
              <a:buFontTx/>
              <a:buNone/>
              <a:defRPr/>
            </a:pPr>
            <a:endParaRPr lang="de-DE" altLang="cs-CZ" sz="2000" b="1" dirty="0"/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/>
              <a:t>Epochenstil</a:t>
            </a:r>
            <a:r>
              <a:rPr lang="cs-CZ" altLang="cs-CZ" sz="2000" b="1" dirty="0"/>
              <a:t> – Gotik, </a:t>
            </a:r>
            <a:r>
              <a:rPr lang="cs-CZ" altLang="cs-CZ" sz="2000" b="1" dirty="0" err="1"/>
              <a:t>Barock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Jugendstil</a:t>
            </a:r>
            <a:r>
              <a:rPr lang="cs-CZ" altLang="cs-CZ" sz="2000" b="1" dirty="0"/>
              <a:t>…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/>
              <a:t>Individualstil</a:t>
            </a:r>
            <a:r>
              <a:rPr lang="cs-CZ" altLang="cs-CZ" sz="2000" b="1" dirty="0"/>
              <a:t> -  Goethe, </a:t>
            </a:r>
            <a:r>
              <a:rPr lang="cs-CZ" altLang="cs-CZ" sz="2000" b="1" dirty="0" err="1"/>
              <a:t>Novalis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Picassso</a:t>
            </a:r>
            <a:r>
              <a:rPr lang="cs-CZ" altLang="cs-CZ" sz="2000" b="1" dirty="0"/>
              <a:t>, Mozart…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/>
              <a:t>„</a:t>
            </a:r>
            <a:r>
              <a:rPr lang="cs-CZ" altLang="cs-CZ" sz="2000" b="1" dirty="0" err="1">
                <a:solidFill>
                  <a:srgbClr val="00B0F0"/>
                </a:solidFill>
              </a:rPr>
              <a:t>Janusgesicht</a:t>
            </a:r>
            <a:r>
              <a:rPr lang="cs-CZ" altLang="cs-CZ" sz="2000" b="1" dirty="0"/>
              <a:t>“ (Hans-Werner </a:t>
            </a:r>
            <a:r>
              <a:rPr lang="cs-CZ" altLang="cs-CZ" sz="2000" b="1" dirty="0" err="1"/>
              <a:t>Eroms</a:t>
            </a:r>
            <a:r>
              <a:rPr lang="cs-CZ" altLang="cs-CZ" sz="2000" b="1" dirty="0"/>
              <a:t>)</a:t>
            </a:r>
          </a:p>
          <a:p>
            <a:pPr marL="609600" indent="-609600">
              <a:lnSpc>
                <a:spcPct val="80000"/>
              </a:lnSpc>
              <a:buFontTx/>
              <a:buNone/>
              <a:defRPr/>
            </a:pPr>
            <a:r>
              <a:rPr lang="cs-CZ" altLang="cs-CZ" sz="2000" b="1" dirty="0"/>
              <a:t>         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>
                <a:solidFill>
                  <a:srgbClr val="FF0000"/>
                </a:solidFill>
              </a:rPr>
              <a:t>Sprachstil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/>
              <a:t>– Art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Weise der </a:t>
            </a:r>
            <a:r>
              <a:rPr lang="cs-CZ" altLang="cs-CZ" sz="2000" b="1" dirty="0" err="1"/>
              <a:t>sprachlichen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Äußerung</a:t>
            </a:r>
            <a:endParaRPr lang="cs-CZ" altLang="cs-CZ" sz="2000" b="1" dirty="0"/>
          </a:p>
          <a:p>
            <a:pPr marL="609600" indent="-609600">
              <a:lnSpc>
                <a:spcPct val="80000"/>
              </a:lnSpc>
              <a:buFontTx/>
              <a:buNone/>
              <a:defRPr/>
            </a:pPr>
            <a:r>
              <a:rPr lang="cs-CZ" altLang="cs-CZ" sz="2000" b="1" dirty="0"/>
              <a:t>                           </a:t>
            </a:r>
            <a:r>
              <a:rPr lang="cs-CZ" altLang="cs-CZ" sz="2000" b="1" dirty="0" err="1"/>
              <a:t>im</a:t>
            </a:r>
            <a:r>
              <a:rPr lang="cs-CZ" altLang="cs-CZ" sz="2000" b="1" dirty="0"/>
              <a:t> Text (</a:t>
            </a:r>
            <a:r>
              <a:rPr lang="cs-CZ" altLang="cs-CZ" sz="2000" b="1" dirty="0" err="1"/>
              <a:t>Textgestaltung</a:t>
            </a:r>
            <a:r>
              <a:rPr lang="cs-CZ" altLang="cs-CZ" sz="2000" b="1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686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1D61C7-2D0B-4F0A-C1DC-2222EFEC2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Janusgesicht</a:t>
            </a:r>
            <a:endParaRPr lang="cs-CZ" dirty="0"/>
          </a:p>
        </p:txBody>
      </p:sp>
      <p:pic>
        <p:nvPicPr>
          <p:cNvPr id="5" name="Zástupný obsah 4" descr="Obsah obrázku Řezba, Kamenořezba, socha, Artefakt&#10;&#10;Popis byl vytvořen automaticky">
            <a:extLst>
              <a:ext uri="{FF2B5EF4-FFF2-40B4-BE49-F238E27FC236}">
                <a16:creationId xmlns:a16="http://schemas.microsoft.com/office/drawing/2014/main" id="{240B28A0-3BEE-34E0-5E50-750EE02423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92178" y="2078037"/>
            <a:ext cx="3068320" cy="2692400"/>
          </a:xfrm>
        </p:spPr>
      </p:pic>
    </p:spTree>
    <p:extLst>
      <p:ext uri="{BB962C8B-B14F-4D97-AF65-F5344CB8AC3E}">
        <p14:creationId xmlns:p14="http://schemas.microsoft.com/office/powerpoint/2010/main" val="4076202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6AFA91-939F-4CDE-834A-C1DF78A41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cs-CZ" sz="2800" b="1" dirty="0">
                <a:solidFill>
                  <a:srgbClr val="FF0000"/>
                </a:solidFill>
              </a:rPr>
              <a:t>Stilauffassungen</a:t>
            </a:r>
            <a:endParaRPr lang="cs-CZ" sz="28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4F0DDE-9259-4E25-8BC4-48614C3A3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 err="1"/>
              <a:t>Stil</a:t>
            </a:r>
            <a:r>
              <a:rPr lang="cs-CZ" altLang="cs-CZ" b="1" dirty="0"/>
              <a:t> </a:t>
            </a:r>
            <a:r>
              <a:rPr lang="cs-CZ" altLang="cs-CZ" b="1" dirty="0" err="1"/>
              <a:t>ist</a:t>
            </a:r>
            <a:r>
              <a:rPr lang="cs-CZ" altLang="cs-CZ" b="1" dirty="0"/>
              <a:t> </a:t>
            </a:r>
            <a:r>
              <a:rPr lang="cs-CZ" altLang="cs-CZ" b="1" dirty="0" err="1"/>
              <a:t>immer</a:t>
            </a:r>
            <a:r>
              <a:rPr lang="cs-CZ" altLang="cs-CZ" b="1" dirty="0"/>
              <a:t> </a:t>
            </a:r>
            <a:r>
              <a:rPr lang="cs-CZ" altLang="cs-CZ" b="1" dirty="0" err="1"/>
              <a:t>textgebunden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von der </a:t>
            </a:r>
            <a:r>
              <a:rPr lang="cs-CZ" altLang="cs-CZ" b="1" dirty="0" err="1"/>
              <a:t>konkreten</a:t>
            </a:r>
            <a:r>
              <a:rPr lang="cs-CZ" altLang="cs-CZ" b="1" dirty="0"/>
              <a:t> </a:t>
            </a:r>
            <a:r>
              <a:rPr lang="cs-CZ" altLang="cs-CZ" b="1" dirty="0" err="1"/>
              <a:t>kommunikativen</a:t>
            </a:r>
            <a:r>
              <a:rPr lang="cs-CZ" altLang="cs-CZ" b="1" dirty="0"/>
              <a:t> </a:t>
            </a:r>
            <a:r>
              <a:rPr lang="cs-CZ" altLang="cs-CZ" b="1" dirty="0" err="1"/>
              <a:t>Situation</a:t>
            </a:r>
            <a:r>
              <a:rPr lang="cs-CZ" altLang="cs-CZ" b="1" dirty="0"/>
              <a:t> </a:t>
            </a:r>
            <a:r>
              <a:rPr lang="cs-CZ" altLang="cs-CZ" b="1" dirty="0" err="1"/>
              <a:t>beeinflusst</a:t>
            </a:r>
            <a:endParaRPr lang="de-DE" altLang="cs-CZ" b="1" dirty="0"/>
          </a:p>
          <a:p>
            <a:r>
              <a:rPr lang="cs-CZ" altLang="cs-CZ" b="1" dirty="0" err="1">
                <a:solidFill>
                  <a:srgbClr val="00B0F0"/>
                </a:solidFill>
              </a:rPr>
              <a:t>Übersicht</a:t>
            </a:r>
            <a:r>
              <a:rPr lang="cs-CZ" altLang="cs-CZ" b="1" dirty="0">
                <a:solidFill>
                  <a:srgbClr val="00B0F0"/>
                </a:solidFill>
              </a:rPr>
              <a:t> der </a:t>
            </a:r>
            <a:r>
              <a:rPr lang="cs-CZ" altLang="cs-CZ" b="1" dirty="0" err="1">
                <a:solidFill>
                  <a:srgbClr val="00B0F0"/>
                </a:solidFill>
              </a:rPr>
              <a:t>wichstigsten</a:t>
            </a:r>
            <a:r>
              <a:rPr lang="cs-CZ" altLang="cs-CZ" b="1" dirty="0">
                <a:solidFill>
                  <a:srgbClr val="00B0F0"/>
                </a:solidFill>
              </a:rPr>
              <a:t> </a:t>
            </a:r>
            <a:r>
              <a:rPr lang="cs-CZ" altLang="cs-CZ" b="1" dirty="0" err="1">
                <a:solidFill>
                  <a:srgbClr val="00B0F0"/>
                </a:solidFill>
              </a:rPr>
              <a:t>Stilauffassungen</a:t>
            </a:r>
            <a:r>
              <a:rPr lang="cs-CZ" altLang="cs-CZ" b="1" dirty="0">
                <a:solidFill>
                  <a:srgbClr val="00B0F0"/>
                </a:solidFill>
              </a:rPr>
              <a:t>:</a:t>
            </a:r>
            <a:endParaRPr lang="cs-CZ" altLang="cs-CZ" dirty="0">
              <a:solidFill>
                <a:srgbClr val="00B0F0"/>
              </a:solidFill>
            </a:endParaRPr>
          </a:p>
          <a:p>
            <a:r>
              <a:rPr lang="cs-CZ" altLang="cs-CZ" b="1" dirty="0"/>
              <a:t>1.	</a:t>
            </a:r>
            <a:r>
              <a:rPr lang="cs-CZ" altLang="cs-CZ" b="1" dirty="0" err="1"/>
              <a:t>strukturalistische</a:t>
            </a:r>
            <a:r>
              <a:rPr lang="cs-CZ" altLang="cs-CZ" b="1" dirty="0"/>
              <a:t> </a:t>
            </a:r>
            <a:r>
              <a:rPr lang="cs-CZ" altLang="cs-CZ" b="1" dirty="0" err="1"/>
              <a:t>Stilauffassung</a:t>
            </a:r>
            <a:r>
              <a:rPr lang="cs-CZ" altLang="cs-CZ" b="1" dirty="0"/>
              <a:t> - </a:t>
            </a:r>
            <a:r>
              <a:rPr lang="cs-CZ" altLang="cs-CZ" b="1" dirty="0" err="1"/>
              <a:t>Auswahl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Anordnung</a:t>
            </a:r>
            <a:r>
              <a:rPr lang="cs-CZ" altLang="cs-CZ" b="1" dirty="0"/>
              <a:t> der S</a:t>
            </a:r>
            <a:r>
              <a:rPr lang="de-DE" altLang="cs-CZ" b="1" dirty="0" err="1"/>
              <a:t>tilelemente</a:t>
            </a:r>
            <a:r>
              <a:rPr lang="cs-CZ" altLang="cs-CZ" b="1" dirty="0"/>
              <a:t> </a:t>
            </a:r>
            <a:r>
              <a:rPr lang="cs-CZ" altLang="cs-CZ" b="1" dirty="0" err="1"/>
              <a:t>im</a:t>
            </a:r>
            <a:r>
              <a:rPr lang="cs-CZ" altLang="cs-CZ" b="1" dirty="0"/>
              <a:t> Text</a:t>
            </a:r>
            <a:endParaRPr lang="cs-CZ" altLang="cs-CZ" dirty="0"/>
          </a:p>
          <a:p>
            <a:r>
              <a:rPr lang="cs-CZ" altLang="cs-CZ" b="1" dirty="0"/>
              <a:t>2.	</a:t>
            </a:r>
            <a:r>
              <a:rPr lang="cs-CZ" altLang="cs-CZ" b="1" dirty="0" err="1"/>
              <a:t>funktionalstilistische</a:t>
            </a:r>
            <a:r>
              <a:rPr lang="cs-CZ" altLang="cs-CZ" b="1" dirty="0"/>
              <a:t> </a:t>
            </a:r>
            <a:r>
              <a:rPr lang="cs-CZ" altLang="cs-CZ" b="1" dirty="0" err="1"/>
              <a:t>Stilauffassung</a:t>
            </a:r>
            <a:r>
              <a:rPr lang="cs-CZ" altLang="cs-CZ" b="1" dirty="0"/>
              <a:t> - </a:t>
            </a:r>
            <a:r>
              <a:rPr lang="cs-CZ" altLang="cs-CZ" b="1" dirty="0" err="1"/>
              <a:t>Funktionalstile</a:t>
            </a:r>
            <a:r>
              <a:rPr lang="cs-CZ" altLang="cs-CZ" b="1" dirty="0"/>
              <a:t> (</a:t>
            </a:r>
            <a:r>
              <a:rPr lang="cs-CZ" altLang="cs-CZ" b="1" dirty="0" err="1"/>
              <a:t>Prager</a:t>
            </a:r>
            <a:r>
              <a:rPr lang="cs-CZ" altLang="cs-CZ" b="1" dirty="0"/>
              <a:t> </a:t>
            </a:r>
            <a:r>
              <a:rPr lang="cs-CZ" altLang="cs-CZ" b="1" dirty="0" err="1"/>
              <a:t>Schule</a:t>
            </a:r>
            <a:r>
              <a:rPr lang="cs-CZ" altLang="cs-CZ" b="1" dirty="0"/>
              <a:t>)</a:t>
            </a:r>
            <a:endParaRPr lang="cs-CZ" altLang="cs-CZ" dirty="0"/>
          </a:p>
          <a:p>
            <a:r>
              <a:rPr lang="cs-CZ" altLang="cs-CZ" b="1" dirty="0"/>
              <a:t>3.	</a:t>
            </a:r>
            <a:r>
              <a:rPr lang="cs-CZ" altLang="cs-CZ" b="1" dirty="0" err="1"/>
              <a:t>kommunikativ-pragmatische</a:t>
            </a:r>
            <a:r>
              <a:rPr lang="cs-CZ" altLang="cs-CZ" b="1" dirty="0"/>
              <a:t> </a:t>
            </a:r>
            <a:r>
              <a:rPr lang="cs-CZ" altLang="cs-CZ" b="1" dirty="0" err="1"/>
              <a:t>Stilauffassung</a:t>
            </a:r>
            <a:r>
              <a:rPr lang="cs-CZ" altLang="cs-CZ" b="1" dirty="0"/>
              <a:t> - </a:t>
            </a:r>
            <a:r>
              <a:rPr lang="cs-CZ" altLang="cs-CZ" b="1" dirty="0" err="1"/>
              <a:t>kommunikative</a:t>
            </a:r>
            <a:r>
              <a:rPr lang="cs-CZ" altLang="cs-CZ" b="1" dirty="0"/>
              <a:t> </a:t>
            </a:r>
            <a:r>
              <a:rPr lang="cs-CZ" altLang="cs-CZ" b="1" dirty="0" err="1"/>
              <a:t>Zshge</a:t>
            </a:r>
            <a:r>
              <a:rPr lang="cs-CZ" altLang="cs-CZ" b="1" dirty="0"/>
              <a:t>: </a:t>
            </a:r>
            <a:r>
              <a:rPr lang="de-DE" altLang="cs-CZ" b="1" dirty="0"/>
              <a:t>Stil als </a:t>
            </a:r>
            <a:r>
              <a:rPr lang="cs-CZ" altLang="cs-CZ" b="1" dirty="0" err="1"/>
              <a:t>sprachliche</a:t>
            </a:r>
            <a:r>
              <a:rPr lang="cs-CZ" altLang="cs-CZ" b="1" dirty="0"/>
              <a:t> </a:t>
            </a:r>
            <a:r>
              <a:rPr lang="cs-CZ" altLang="cs-CZ" b="1" dirty="0" err="1"/>
              <a:t>Handlung</a:t>
            </a:r>
            <a:r>
              <a:rPr lang="cs-CZ" altLang="cs-CZ" b="1" dirty="0"/>
              <a:t>: </a:t>
            </a:r>
            <a:r>
              <a:rPr lang="cs-CZ" altLang="cs-CZ" b="1" dirty="0" err="1">
                <a:solidFill>
                  <a:srgbClr val="92D050"/>
                </a:solidFill>
              </a:rPr>
              <a:t>Auffordern</a:t>
            </a:r>
            <a:r>
              <a:rPr lang="cs-CZ" altLang="cs-CZ" b="1" dirty="0">
                <a:solidFill>
                  <a:srgbClr val="92D050"/>
                </a:solidFill>
              </a:rPr>
              <a:t>, </a:t>
            </a:r>
            <a:r>
              <a:rPr lang="cs-CZ" altLang="cs-CZ" b="1" dirty="0" err="1">
                <a:solidFill>
                  <a:srgbClr val="92D050"/>
                </a:solidFill>
              </a:rPr>
              <a:t>Warnen</a:t>
            </a:r>
            <a:r>
              <a:rPr lang="cs-CZ" altLang="cs-CZ" b="1" dirty="0">
                <a:solidFill>
                  <a:srgbClr val="92D050"/>
                </a:solidFill>
              </a:rPr>
              <a:t>, </a:t>
            </a:r>
            <a:r>
              <a:rPr lang="cs-CZ" altLang="cs-CZ" b="1" dirty="0" err="1">
                <a:solidFill>
                  <a:srgbClr val="92D050"/>
                </a:solidFill>
              </a:rPr>
              <a:t>Befehlen</a:t>
            </a:r>
            <a:r>
              <a:rPr lang="cs-CZ" altLang="cs-CZ" b="1" dirty="0">
                <a:solidFill>
                  <a:srgbClr val="92D050"/>
                </a:solidFill>
              </a:rPr>
              <a:t>, </a:t>
            </a:r>
            <a:r>
              <a:rPr lang="cs-CZ" altLang="cs-CZ" b="1" dirty="0" err="1">
                <a:solidFill>
                  <a:srgbClr val="92D050"/>
                </a:solidFill>
              </a:rPr>
              <a:t>Argumentieren</a:t>
            </a:r>
            <a:r>
              <a:rPr lang="cs-CZ" altLang="cs-CZ" b="1" dirty="0">
                <a:solidFill>
                  <a:srgbClr val="92D050"/>
                </a:solidFill>
              </a:rPr>
              <a:t>…</a:t>
            </a:r>
            <a:endParaRPr lang="de-DE" altLang="cs-CZ" b="1" dirty="0">
              <a:solidFill>
                <a:srgbClr val="92D050"/>
              </a:solidFill>
            </a:endParaRPr>
          </a:p>
          <a:p>
            <a:pPr>
              <a:buFontTx/>
              <a:buNone/>
            </a:pPr>
            <a:endParaRPr lang="cs-CZ" altLang="cs-CZ" dirty="0"/>
          </a:p>
          <a:p>
            <a:r>
              <a:rPr lang="cs-CZ" altLang="cs-CZ" b="1" dirty="0" err="1"/>
              <a:t>alle</a:t>
            </a:r>
            <a:r>
              <a:rPr lang="cs-CZ" altLang="cs-CZ" b="1" dirty="0"/>
              <a:t> </a:t>
            </a:r>
            <a:r>
              <a:rPr lang="cs-CZ" altLang="cs-CZ" b="1" dirty="0" err="1"/>
              <a:t>Stilauffassungen</a:t>
            </a:r>
            <a:r>
              <a:rPr lang="cs-CZ" altLang="cs-CZ" b="1" dirty="0"/>
              <a:t>: </a:t>
            </a:r>
            <a:r>
              <a:rPr lang="cs-CZ" altLang="cs-CZ" b="1" dirty="0" err="1"/>
              <a:t>komplementär</a:t>
            </a:r>
            <a:r>
              <a:rPr lang="cs-CZ" altLang="cs-CZ" b="1" dirty="0"/>
              <a:t> </a:t>
            </a:r>
            <a:r>
              <a:rPr lang="cs-CZ" altLang="cs-CZ" b="1" dirty="0" err="1"/>
              <a:t>zu</a:t>
            </a:r>
            <a:r>
              <a:rPr lang="cs-CZ" altLang="cs-CZ" b="1" dirty="0"/>
              <a:t> </a:t>
            </a:r>
            <a:r>
              <a:rPr lang="cs-CZ" altLang="cs-CZ" b="1" dirty="0" err="1"/>
              <a:t>betrachten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4068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5149AE-F9EC-4A67-ADDA-32388F2A5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/>
              <a:t>II.Stilistische</a:t>
            </a:r>
            <a:r>
              <a:rPr lang="cs-CZ" altLang="cs-CZ" b="1" dirty="0"/>
              <a:t> </a:t>
            </a:r>
            <a:r>
              <a:rPr lang="cs-CZ" altLang="cs-CZ" b="1" dirty="0" err="1"/>
              <a:t>Grundbegriffe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C053B7-E3B1-49EE-8E73-F84081A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3200" b="1" dirty="0"/>
              <a:t>1. </a:t>
            </a:r>
            <a:r>
              <a:rPr lang="cs-CZ" altLang="cs-CZ" sz="3200" b="1" dirty="0" err="1"/>
              <a:t>Stil</a:t>
            </a:r>
            <a:r>
              <a:rPr lang="cs-CZ" altLang="cs-CZ" sz="3200" b="1" dirty="0"/>
              <a:t> </a:t>
            </a:r>
            <a:endParaRPr lang="cs-CZ" altLang="cs-CZ" sz="3200" dirty="0"/>
          </a:p>
          <a:p>
            <a:r>
              <a:rPr lang="cs-CZ" altLang="cs-CZ" sz="3200" b="1" dirty="0"/>
              <a:t>2. Text </a:t>
            </a:r>
            <a:endParaRPr lang="cs-CZ" altLang="cs-CZ" sz="3200" dirty="0"/>
          </a:p>
          <a:p>
            <a:r>
              <a:rPr lang="cs-CZ" altLang="cs-CZ" sz="3200" b="1" dirty="0"/>
              <a:t>3. </a:t>
            </a:r>
            <a:r>
              <a:rPr lang="cs-CZ" altLang="cs-CZ" sz="3200" b="1" dirty="0" err="1"/>
              <a:t>Kommunikative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Situation</a:t>
            </a:r>
            <a:r>
              <a:rPr lang="cs-CZ" altLang="cs-CZ" sz="3200" b="1" dirty="0"/>
              <a:t> - </a:t>
            </a:r>
            <a:r>
              <a:rPr lang="cs-CZ" altLang="cs-CZ" sz="3200" b="1" dirty="0" err="1">
                <a:solidFill>
                  <a:srgbClr val="FF0000"/>
                </a:solidFill>
              </a:rPr>
              <a:t>Kommunikationsmodell</a:t>
            </a:r>
            <a:r>
              <a:rPr lang="cs-CZ" altLang="cs-CZ" sz="3200" b="1" dirty="0"/>
              <a:t>:</a:t>
            </a:r>
            <a:endParaRPr lang="cs-CZ" altLang="cs-CZ" sz="3200" dirty="0"/>
          </a:p>
          <a:p>
            <a:pPr>
              <a:buFontTx/>
              <a:buNone/>
            </a:pPr>
            <a:r>
              <a:rPr lang="de-DE" altLang="cs-CZ" sz="3200" b="1" dirty="0"/>
              <a:t>   </a:t>
            </a:r>
            <a:r>
              <a:rPr lang="cs-CZ" altLang="cs-CZ" sz="3200" b="1" dirty="0" err="1"/>
              <a:t>Sender</a:t>
            </a:r>
            <a:r>
              <a:rPr lang="cs-CZ" altLang="cs-CZ" sz="3200" b="1" dirty="0"/>
              <a:t> -  Text  -  </a:t>
            </a:r>
            <a:r>
              <a:rPr lang="cs-CZ" altLang="cs-CZ" sz="3200" b="1" dirty="0" err="1"/>
              <a:t>Empf</a:t>
            </a:r>
            <a:r>
              <a:rPr lang="de-DE" altLang="cs-CZ" sz="3200" b="1" dirty="0"/>
              <a:t>ä</a:t>
            </a:r>
            <a:r>
              <a:rPr lang="cs-CZ" altLang="cs-CZ" sz="3200" b="1" dirty="0" err="1"/>
              <a:t>nger</a:t>
            </a:r>
            <a:endParaRPr lang="cs-CZ" altLang="cs-CZ" sz="3200" dirty="0"/>
          </a:p>
          <a:p>
            <a:r>
              <a:rPr lang="cs-CZ" altLang="cs-CZ" sz="3200" b="1" dirty="0"/>
              <a:t>(</a:t>
            </a:r>
            <a:r>
              <a:rPr lang="cs-CZ" altLang="cs-CZ" sz="3200" b="1" dirty="0" err="1"/>
              <a:t>Textproduzent</a:t>
            </a:r>
            <a:r>
              <a:rPr lang="cs-CZ" altLang="cs-CZ" sz="3200" b="1" dirty="0"/>
              <a:t>) (</a:t>
            </a:r>
            <a:r>
              <a:rPr lang="cs-CZ" altLang="cs-CZ" sz="3200" b="1" dirty="0" err="1"/>
              <a:t>Textrezipient</a:t>
            </a:r>
            <a:r>
              <a:rPr lang="cs-CZ" altLang="cs-CZ" sz="3200" b="1" dirty="0"/>
              <a:t>)</a:t>
            </a:r>
            <a:endParaRPr lang="cs-CZ" altLang="cs-CZ" sz="3200" dirty="0"/>
          </a:p>
          <a:p>
            <a:r>
              <a:rPr lang="de-DE" altLang="cs-CZ" sz="3200" b="1" dirty="0"/>
              <a:t>Ü</a:t>
            </a:r>
            <a:r>
              <a:rPr lang="cs-CZ" altLang="cs-CZ" sz="3200" b="1" dirty="0" err="1"/>
              <a:t>bertragungskanal</a:t>
            </a:r>
            <a:r>
              <a:rPr lang="cs-CZ" altLang="cs-CZ" sz="3200" b="1" dirty="0"/>
              <a:t>, </a:t>
            </a:r>
            <a:r>
              <a:rPr lang="cs-CZ" altLang="cs-CZ" sz="3200" b="1" dirty="0" err="1"/>
              <a:t>Sprachkode</a:t>
            </a:r>
            <a:endParaRPr lang="cs-CZ" alt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1929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E52928-FF58-400A-ACD1-69BC306C5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/>
              <a:t>integrative</a:t>
            </a:r>
            <a:r>
              <a:rPr lang="cs-CZ" altLang="cs-CZ" b="1" dirty="0"/>
              <a:t> </a:t>
            </a:r>
            <a:r>
              <a:rPr lang="cs-CZ" altLang="cs-CZ" b="1" dirty="0" err="1"/>
              <a:t>Stildefinition</a:t>
            </a:r>
            <a:r>
              <a:rPr lang="cs-CZ" altLang="cs-CZ" b="1" dirty="0"/>
              <a:t>: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0B7C19-3ED6-4FB8-A36A-29704CE39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b="1" dirty="0"/>
              <a:t>Der </a:t>
            </a:r>
            <a:r>
              <a:rPr lang="cs-CZ" altLang="cs-CZ" sz="2000" b="1" dirty="0" err="1"/>
              <a:t>Stilbegriff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schließt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die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Tatsache</a:t>
            </a:r>
            <a:r>
              <a:rPr lang="cs-CZ" altLang="cs-CZ" sz="2000" b="1" dirty="0"/>
              <a:t> der </a:t>
            </a:r>
            <a:r>
              <a:rPr lang="cs-CZ" altLang="cs-CZ" sz="2000" b="1" dirty="0" err="1">
                <a:solidFill>
                  <a:srgbClr val="FF0000"/>
                </a:solidFill>
              </a:rPr>
              <a:t>Auswahl</a:t>
            </a:r>
            <a:r>
              <a:rPr lang="cs-CZ" altLang="cs-CZ" sz="2000" b="1" dirty="0">
                <a:solidFill>
                  <a:srgbClr val="FF0000"/>
                </a:solidFill>
              </a:rPr>
              <a:t>- </a:t>
            </a:r>
            <a:r>
              <a:rPr lang="cs-CZ" altLang="cs-CZ" sz="2000" b="1" dirty="0" err="1">
                <a:solidFill>
                  <a:srgbClr val="FF0000"/>
                </a:solidFill>
              </a:rPr>
              <a:t>und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Anordungsmöglichkeiten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spezifischer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Ausdrucksvarianten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/>
              <a:t>aus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einem</a:t>
            </a:r>
            <a:r>
              <a:rPr lang="cs-CZ" altLang="cs-CZ" sz="2000" b="1" dirty="0"/>
              <a:t> </a:t>
            </a:r>
            <a:r>
              <a:rPr lang="cs-CZ" altLang="cs-CZ" sz="2000" b="1" dirty="0" err="1">
                <a:solidFill>
                  <a:srgbClr val="0070C0"/>
                </a:solidFill>
              </a:rPr>
              <a:t>Feld</a:t>
            </a:r>
            <a:r>
              <a:rPr lang="cs-CZ" altLang="cs-CZ" sz="2000" b="1" dirty="0">
                <a:solidFill>
                  <a:srgbClr val="0070C0"/>
                </a:solidFill>
              </a:rPr>
              <a:t> </a:t>
            </a:r>
            <a:r>
              <a:rPr lang="cs-CZ" altLang="cs-CZ" sz="2000" b="1" dirty="0" err="1">
                <a:solidFill>
                  <a:srgbClr val="0070C0"/>
                </a:solidFill>
              </a:rPr>
              <a:t>äquivalenter</a:t>
            </a:r>
            <a:r>
              <a:rPr lang="cs-CZ" altLang="cs-CZ" sz="2000" b="1" dirty="0">
                <a:solidFill>
                  <a:srgbClr val="0070C0"/>
                </a:solidFill>
              </a:rPr>
              <a:t> </a:t>
            </a:r>
            <a:r>
              <a:rPr lang="cs-CZ" altLang="cs-CZ" sz="2000" b="1" dirty="0" err="1">
                <a:solidFill>
                  <a:srgbClr val="0070C0"/>
                </a:solidFill>
              </a:rPr>
              <a:t>sprachlicher</a:t>
            </a:r>
            <a:r>
              <a:rPr lang="cs-CZ" altLang="cs-CZ" sz="2000" b="1" dirty="0">
                <a:solidFill>
                  <a:srgbClr val="0070C0"/>
                </a:solidFill>
              </a:rPr>
              <a:t> </a:t>
            </a:r>
            <a:r>
              <a:rPr lang="cs-CZ" altLang="cs-CZ" sz="2000" b="1" dirty="0" err="1">
                <a:solidFill>
                  <a:srgbClr val="0070C0"/>
                </a:solidFill>
              </a:rPr>
              <a:t>Mittel</a:t>
            </a:r>
            <a:r>
              <a:rPr lang="cs-CZ" altLang="cs-CZ" sz="2000" b="1" dirty="0">
                <a:solidFill>
                  <a:srgbClr val="0070C0"/>
                </a:solidFill>
              </a:rPr>
              <a:t> </a:t>
            </a:r>
            <a:r>
              <a:rPr lang="cs-CZ" altLang="cs-CZ" sz="2000" b="1" dirty="0" err="1">
                <a:solidFill>
                  <a:srgbClr val="0070C0"/>
                </a:solidFill>
              </a:rPr>
              <a:t>und</a:t>
            </a:r>
            <a:r>
              <a:rPr lang="cs-CZ" altLang="cs-CZ" sz="2000" b="1" dirty="0">
                <a:solidFill>
                  <a:srgbClr val="0070C0"/>
                </a:solidFill>
              </a:rPr>
              <a:t> </a:t>
            </a:r>
            <a:r>
              <a:rPr lang="cs-CZ" altLang="cs-CZ" sz="2000" b="1" dirty="0" err="1">
                <a:solidFill>
                  <a:srgbClr val="0070C0"/>
                </a:solidFill>
              </a:rPr>
              <a:t>Konstruktionen</a:t>
            </a:r>
            <a:r>
              <a:rPr lang="cs-CZ" altLang="cs-CZ" sz="2000" b="1" dirty="0">
                <a:solidFill>
                  <a:srgbClr val="0070C0"/>
                </a:solidFill>
              </a:rPr>
              <a:t> </a:t>
            </a:r>
            <a:r>
              <a:rPr lang="cs-CZ" altLang="cs-CZ" sz="2000" b="1" dirty="0" err="1"/>
              <a:t>ein</a:t>
            </a:r>
            <a:r>
              <a:rPr lang="cs-CZ" altLang="cs-CZ" sz="2000" b="1" dirty="0"/>
              <a:t>. </a:t>
            </a:r>
            <a:endParaRPr lang="de-DE" altLang="cs-CZ" sz="2000" b="1" dirty="0"/>
          </a:p>
          <a:p>
            <a:r>
              <a:rPr lang="cs-CZ" altLang="cs-CZ" sz="2000" b="1" dirty="0"/>
              <a:t>Die </a:t>
            </a:r>
            <a:r>
              <a:rPr lang="cs-CZ" altLang="cs-CZ" sz="2000" b="1" dirty="0" err="1"/>
              <a:t>sprachlichen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Mittel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Konstruktionen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stellt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das</a:t>
            </a:r>
            <a:r>
              <a:rPr lang="cs-CZ" altLang="cs-CZ" sz="2000" b="1" dirty="0"/>
              <a:t> </a:t>
            </a:r>
            <a:r>
              <a:rPr lang="cs-CZ" altLang="cs-CZ" sz="2000" b="1" dirty="0" err="1">
                <a:solidFill>
                  <a:srgbClr val="00B050"/>
                </a:solidFill>
              </a:rPr>
              <a:t>Sprachsystem</a:t>
            </a:r>
            <a:r>
              <a:rPr lang="cs-CZ" altLang="cs-CZ" sz="2000" b="1" dirty="0">
                <a:solidFill>
                  <a:srgbClr val="00B050"/>
                </a:solidFill>
              </a:rPr>
              <a:t> </a:t>
            </a:r>
            <a:r>
              <a:rPr lang="cs-CZ" altLang="cs-CZ" sz="2000" b="1" dirty="0" err="1"/>
              <a:t>zur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Verfügung</a:t>
            </a:r>
            <a:r>
              <a:rPr lang="cs-CZ" altLang="cs-CZ" sz="2000" b="1" dirty="0"/>
              <a:t>. </a:t>
            </a:r>
            <a:endParaRPr lang="de-DE" altLang="cs-CZ" sz="2000" b="1" dirty="0"/>
          </a:p>
          <a:p>
            <a:r>
              <a:rPr lang="cs-CZ" altLang="cs-CZ" sz="2000" b="1" dirty="0"/>
              <a:t>Die </a:t>
            </a:r>
            <a:r>
              <a:rPr lang="cs-CZ" altLang="cs-CZ" sz="2000" b="1" dirty="0" err="1"/>
              <a:t>Wahl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Ausdrucksvariante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ist</a:t>
            </a:r>
            <a:r>
              <a:rPr lang="cs-CZ" altLang="cs-CZ" sz="2000" b="1" dirty="0"/>
              <a:t> durch </a:t>
            </a:r>
            <a:r>
              <a:rPr lang="cs-CZ" altLang="cs-CZ" sz="2000" b="1" dirty="0" err="1"/>
              <a:t>die</a:t>
            </a:r>
            <a:r>
              <a:rPr lang="cs-CZ" altLang="cs-CZ" sz="2000" b="1" dirty="0"/>
              <a:t> </a:t>
            </a:r>
            <a:r>
              <a:rPr lang="cs-CZ" altLang="cs-CZ" sz="2000" b="1" dirty="0" err="1">
                <a:solidFill>
                  <a:srgbClr val="7030A0"/>
                </a:solidFill>
              </a:rPr>
              <a:t>äußeren</a:t>
            </a:r>
            <a:r>
              <a:rPr lang="cs-CZ" altLang="cs-CZ" sz="2000" b="1" dirty="0">
                <a:solidFill>
                  <a:srgbClr val="7030A0"/>
                </a:solidFill>
              </a:rPr>
              <a:t> </a:t>
            </a:r>
            <a:r>
              <a:rPr lang="cs-CZ" altLang="cs-CZ" sz="2000" b="1" dirty="0" err="1">
                <a:solidFill>
                  <a:srgbClr val="7030A0"/>
                </a:solidFill>
              </a:rPr>
              <a:t>Bedingungen</a:t>
            </a:r>
            <a:r>
              <a:rPr lang="cs-CZ" altLang="cs-CZ" sz="2000" b="1" dirty="0">
                <a:solidFill>
                  <a:srgbClr val="7030A0"/>
                </a:solidFill>
              </a:rPr>
              <a:t> </a:t>
            </a:r>
            <a:r>
              <a:rPr lang="cs-CZ" altLang="cs-CZ" sz="2000" b="1" dirty="0"/>
              <a:t>(</a:t>
            </a:r>
            <a:r>
              <a:rPr lang="cs-CZ" altLang="cs-CZ" sz="2000" b="1" dirty="0" err="1"/>
              <a:t>kommunikative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Situation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soziale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Umgebung</a:t>
            </a:r>
            <a:r>
              <a:rPr lang="cs-CZ" altLang="cs-CZ" sz="2000" b="1" dirty="0"/>
              <a:t>)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durch </a:t>
            </a:r>
            <a:r>
              <a:rPr lang="cs-CZ" altLang="cs-CZ" sz="2000" b="1" dirty="0" err="1">
                <a:solidFill>
                  <a:srgbClr val="7030A0"/>
                </a:solidFill>
              </a:rPr>
              <a:t>innere</a:t>
            </a:r>
            <a:r>
              <a:rPr lang="cs-CZ" altLang="cs-CZ" sz="2000" b="1" dirty="0">
                <a:solidFill>
                  <a:srgbClr val="7030A0"/>
                </a:solidFill>
              </a:rPr>
              <a:t> </a:t>
            </a:r>
            <a:r>
              <a:rPr lang="cs-CZ" altLang="cs-CZ" sz="2000" b="1" dirty="0" err="1">
                <a:solidFill>
                  <a:srgbClr val="7030A0"/>
                </a:solidFill>
              </a:rPr>
              <a:t>Bedingungen</a:t>
            </a:r>
            <a:r>
              <a:rPr lang="cs-CZ" altLang="cs-CZ" sz="2000" b="1" dirty="0">
                <a:solidFill>
                  <a:srgbClr val="7030A0"/>
                </a:solidFill>
              </a:rPr>
              <a:t> </a:t>
            </a:r>
            <a:r>
              <a:rPr lang="cs-CZ" altLang="cs-CZ" sz="2000" b="1" dirty="0" err="1"/>
              <a:t>wie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Kenntnisse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Fertigkeiten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Gewohnheiten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Interessen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Einstellungen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Motive des </a:t>
            </a:r>
            <a:r>
              <a:rPr lang="cs-CZ" altLang="cs-CZ" sz="2000" b="1" dirty="0" err="1">
                <a:solidFill>
                  <a:srgbClr val="92D050"/>
                </a:solidFill>
              </a:rPr>
              <a:t>Textproduzenten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sowie</a:t>
            </a:r>
            <a:r>
              <a:rPr lang="cs-CZ" altLang="cs-CZ" sz="2000" b="1" dirty="0"/>
              <a:t> –</a:t>
            </a:r>
            <a:r>
              <a:rPr lang="cs-CZ" altLang="cs-CZ" sz="2000" b="1" dirty="0" err="1">
                <a:solidFill>
                  <a:srgbClr val="92D050"/>
                </a:solidFill>
              </a:rPr>
              <a:t>rezipienten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determiniert</a:t>
            </a:r>
            <a:r>
              <a:rPr lang="cs-CZ" altLang="cs-CZ" sz="2000" b="1" dirty="0"/>
              <a:t>. (</a:t>
            </a:r>
            <a:r>
              <a:rPr lang="cs-CZ" altLang="cs-CZ" sz="2000" b="1" dirty="0" err="1"/>
              <a:t>Fleischer</a:t>
            </a:r>
            <a:r>
              <a:rPr lang="cs-CZ" altLang="cs-CZ" sz="2000" b="1" dirty="0"/>
              <a:t>/Michel/</a:t>
            </a:r>
            <a:r>
              <a:rPr lang="cs-CZ" altLang="cs-CZ" sz="2000" b="1" dirty="0" err="1"/>
              <a:t>Starke</a:t>
            </a:r>
            <a:r>
              <a:rPr lang="cs-CZ" altLang="cs-CZ" sz="2000" b="1" dirty="0"/>
              <a:t> 1993)</a:t>
            </a:r>
            <a:endParaRPr lang="cs-CZ" altLang="cs-CZ" sz="2000" dirty="0"/>
          </a:p>
          <a:p>
            <a:r>
              <a:rPr lang="cs-CZ" altLang="cs-CZ" sz="2000" b="1" dirty="0"/>
              <a:t>Der </a:t>
            </a:r>
            <a:r>
              <a:rPr lang="cs-CZ" altLang="cs-CZ" sz="2000" b="1" dirty="0" err="1"/>
              <a:t>Stil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ist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also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zwischen</a:t>
            </a:r>
            <a:r>
              <a:rPr lang="cs-CZ" altLang="cs-CZ" sz="2000" b="1" dirty="0"/>
              <a:t> dem </a:t>
            </a:r>
            <a:r>
              <a:rPr lang="cs-CZ" altLang="cs-CZ" sz="2000" b="1" dirty="0">
                <a:solidFill>
                  <a:srgbClr val="FF0000"/>
                </a:solidFill>
              </a:rPr>
              <a:t>Text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seinen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Strukturen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der </a:t>
            </a:r>
            <a:r>
              <a:rPr lang="cs-CZ" altLang="cs-CZ" sz="2000" b="1" dirty="0" err="1">
                <a:solidFill>
                  <a:srgbClr val="FF0000"/>
                </a:solidFill>
              </a:rPr>
              <a:t>kommunikativen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Situation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ihren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Gesetzmäßigkeiten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angesiedelt</a:t>
            </a:r>
            <a:r>
              <a:rPr lang="cs-CZ" altLang="cs-CZ" sz="2000" b="1" dirty="0"/>
              <a:t>.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5812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Rámeček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TM03457475[[fn=Rámeček]]</Template>
  <TotalTime>0</TotalTime>
  <Words>3763</Words>
  <Application>Microsoft Office PowerPoint</Application>
  <PresentationFormat>Širokoúhlá obrazovka</PresentationFormat>
  <Paragraphs>469</Paragraphs>
  <Slides>46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49" baseType="lpstr">
      <vt:lpstr>Corbel</vt:lpstr>
      <vt:lpstr>Wingdings 2</vt:lpstr>
      <vt:lpstr>Rámeček</vt:lpstr>
      <vt:lpstr>Stilistik</vt:lpstr>
      <vt:lpstr>Schwerpunkte: </vt:lpstr>
      <vt:lpstr>Fachliteratur:</vt:lpstr>
      <vt:lpstr>1. Wesen und Gegenstand der Stilistik</vt:lpstr>
      <vt:lpstr>Der Stil</vt:lpstr>
      <vt:lpstr>Janusgesicht</vt:lpstr>
      <vt:lpstr>Stilauffassungen</vt:lpstr>
      <vt:lpstr>II.Stilistische Grundbegriffe </vt:lpstr>
      <vt:lpstr>integrative Stildefinition: </vt:lpstr>
      <vt:lpstr>Stilschichten  (-ebenen)</vt:lpstr>
      <vt:lpstr>Synonymie</vt:lpstr>
      <vt:lpstr> Stilfärbungen: zusätzliche gefühlsmäßige (emotionale) Nuancierungen: stilistische Markierungen (WB)  Konnotationen</vt:lpstr>
      <vt:lpstr>Weitere stilistische  Differenzierungen: Stilistische Varietäten</vt:lpstr>
      <vt:lpstr>Entwicklung der Stilistik</vt:lpstr>
      <vt:lpstr>Stylos, stilus</vt:lpstr>
      <vt:lpstr>Stylos, stilus</vt:lpstr>
      <vt:lpstr>Entwicklung der Stilistik</vt:lpstr>
      <vt:lpstr>Entwicklung der Stilistik</vt:lpstr>
      <vt:lpstr>Entwicklung der Stilistik</vt:lpstr>
      <vt:lpstr>Entwicklung der Stilistik im 20. Jh.</vt:lpstr>
      <vt:lpstr>Entwicklung der Stilistik nach dem II. Weltkrieg</vt:lpstr>
      <vt:lpstr>Stilistik nach der kommunikativ-pragmatischen Wende </vt:lpstr>
      <vt:lpstr>Kommunikativ-pragmatisch orientierte Stilistik:</vt:lpstr>
      <vt:lpstr>Praktische Übungen: Gruppierung der synonymen Lexeme nach Stilschichten (und Stilfärbungen)</vt:lpstr>
      <vt:lpstr>Praktische Übungen: Gruppierung der synonymen Lexeme nach Stilschichten (und Stilfärbungen)</vt:lpstr>
      <vt:lpstr>Praktische Übungen: Gruppierung der synonymen Lexeme nach Stilschichten (und Stilfärbungen)</vt:lpstr>
      <vt:lpstr>Praktische Übungen: Gruppierung der synonymen Lexeme nach Stilschichten (und Stilfärbungen)</vt:lpstr>
      <vt:lpstr>3. Mikro- und Makrostilistik</vt:lpstr>
      <vt:lpstr>1. Stilzüge</vt:lpstr>
      <vt:lpstr>2. Komposition</vt:lpstr>
      <vt:lpstr>3. Funktionale Stiltypen/ Stilklassen/ Kommunikationsbereiche:</vt:lpstr>
      <vt:lpstr>4.  Textsorten</vt:lpstr>
      <vt:lpstr>Exkurs: Stilistik und Textlinguistik</vt:lpstr>
      <vt:lpstr>Exkurs: Textlinguistik</vt:lpstr>
      <vt:lpstr>Exkurs: Textlinguistik</vt:lpstr>
      <vt:lpstr>Kriterien der Textualität: strukturell</vt:lpstr>
      <vt:lpstr>Kriterien der Textualität: pragmatisch</vt:lpstr>
      <vt:lpstr>Kohäsion und Kohärenz</vt:lpstr>
      <vt:lpstr>Analyse der Komposition</vt:lpstr>
      <vt:lpstr>Innere Textkomposition</vt:lpstr>
      <vt:lpstr>Mikrostilistik: Stilelemente</vt:lpstr>
      <vt:lpstr>Lexikalische SE</vt:lpstr>
      <vt:lpstr>Lexikalische SE: stilistische Funktion der lexikalischen SE – Wirkung:</vt:lpstr>
      <vt:lpstr>Lexikalische SE: stilistische Funktion der lexikalischen SE – Wirkung:</vt:lpstr>
      <vt:lpstr>Lexikalische SE: stilistische Funktion der lexikalischen SE – Wirkung:</vt:lpstr>
      <vt:lpstr>Auswertung der Prüfung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Stilistik</dc:title>
  <dc:creator>Jiřina Malá</dc:creator>
  <cp:lastModifiedBy>Jiřina Malá</cp:lastModifiedBy>
  <cp:revision>20</cp:revision>
  <dcterms:created xsi:type="dcterms:W3CDTF">2022-02-15T12:44:29Z</dcterms:created>
  <dcterms:modified xsi:type="dcterms:W3CDTF">2024-04-03T11:11:23Z</dcterms:modified>
</cp:coreProperties>
</file>