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70" r:id="rId4"/>
    <p:sldId id="277" r:id="rId5"/>
    <p:sldId id="268" r:id="rId6"/>
    <p:sldId id="257" r:id="rId7"/>
    <p:sldId id="269" r:id="rId8"/>
    <p:sldId id="271" r:id="rId9"/>
    <p:sldId id="274" r:id="rId10"/>
    <p:sldId id="275" r:id="rId11"/>
    <p:sldId id="276" r:id="rId12"/>
    <p:sldId id="278" r:id="rId13"/>
    <p:sldId id="279" r:id="rId14"/>
    <p:sldId id="280" r:id="rId15"/>
    <p:sldId id="281" r:id="rId16"/>
    <p:sldId id="282" r:id="rId17"/>
    <p:sldId id="272" r:id="rId18"/>
    <p:sldId id="273" r:id="rId19"/>
    <p:sldId id="294" r:id="rId20"/>
    <p:sldId id="285" r:id="rId21"/>
    <p:sldId id="284" r:id="rId22"/>
    <p:sldId id="283" r:id="rId23"/>
    <p:sldId id="287" r:id="rId24"/>
    <p:sldId id="288" r:id="rId25"/>
    <p:sldId id="265" r:id="rId26"/>
    <p:sldId id="263" r:id="rId27"/>
    <p:sldId id="289" r:id="rId28"/>
    <p:sldId id="286" r:id="rId29"/>
    <p:sldId id="262" r:id="rId30"/>
    <p:sldId id="261" r:id="rId31"/>
    <p:sldId id="291" r:id="rId32"/>
    <p:sldId id="292" r:id="rId33"/>
    <p:sldId id="258" r:id="rId34"/>
    <p:sldId id="259" r:id="rId35"/>
    <p:sldId id="260" r:id="rId36"/>
    <p:sldId id="264" r:id="rId37"/>
    <p:sldId id="293" r:id="rId38"/>
    <p:sldId id="266" r:id="rId39"/>
    <p:sldId id="267" r:id="rId40"/>
    <p:sldId id="295" r:id="rId4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p:cViewPr varScale="1">
        <p:scale>
          <a:sx n="99" d="100"/>
          <a:sy n="99" d="100"/>
        </p:scale>
        <p:origin x="96"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9E83A4-E0FD-470F-B1FA-8BDC7110F2F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11C67440-1B9B-487C-8D29-5C3F6D734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8B155647-7C5B-497F-949B-E07C7E105BDB}"/>
              </a:ext>
            </a:extLst>
          </p:cNvPr>
          <p:cNvSpPr>
            <a:spLocks noGrp="1"/>
          </p:cNvSpPr>
          <p:nvPr>
            <p:ph type="dt" sz="half" idx="10"/>
          </p:nvPr>
        </p:nvSpPr>
        <p:spPr/>
        <p:txBody>
          <a:bodyPr/>
          <a:lstStyle/>
          <a:p>
            <a:fld id="{1132A364-BE4A-4263-AD7E-2F2C2FD01172}" type="datetimeFigureOut">
              <a:rPr lang="cs-CZ" smtClean="0"/>
              <a:t>30.03.2024</a:t>
            </a:fld>
            <a:endParaRPr lang="cs-CZ"/>
          </a:p>
        </p:txBody>
      </p:sp>
      <p:sp>
        <p:nvSpPr>
          <p:cNvPr id="5" name="Zástupný symbol pro zápatí 4">
            <a:extLst>
              <a:ext uri="{FF2B5EF4-FFF2-40B4-BE49-F238E27FC236}">
                <a16:creationId xmlns:a16="http://schemas.microsoft.com/office/drawing/2014/main" id="{53CCDE89-E0DB-4A59-B5FF-86DBDB1EF24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EBC7A30-2302-414D-BC01-7402085C04AF}"/>
              </a:ext>
            </a:extLst>
          </p:cNvPr>
          <p:cNvSpPr>
            <a:spLocks noGrp="1"/>
          </p:cNvSpPr>
          <p:nvPr>
            <p:ph type="sldNum" sz="quarter" idx="12"/>
          </p:nvPr>
        </p:nvSpPr>
        <p:spPr/>
        <p:txBody>
          <a:bodyPr/>
          <a:lstStyle/>
          <a:p>
            <a:fld id="{9D3B5F80-6888-4976-8362-B8AD26A159E5}" type="slidenum">
              <a:rPr lang="cs-CZ" smtClean="0"/>
              <a:t>‹#›</a:t>
            </a:fld>
            <a:endParaRPr lang="cs-CZ"/>
          </a:p>
        </p:txBody>
      </p:sp>
    </p:spTree>
    <p:extLst>
      <p:ext uri="{BB962C8B-B14F-4D97-AF65-F5344CB8AC3E}">
        <p14:creationId xmlns:p14="http://schemas.microsoft.com/office/powerpoint/2010/main" val="2495261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20CD5F-E8A9-4EE7-8014-DA5E3D8CEE68}"/>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128498EF-5C28-4FD1-A597-7E883AEFD27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B161529-D416-4BF3-9BBF-2B1F471F761C}"/>
              </a:ext>
            </a:extLst>
          </p:cNvPr>
          <p:cNvSpPr>
            <a:spLocks noGrp="1"/>
          </p:cNvSpPr>
          <p:nvPr>
            <p:ph type="dt" sz="half" idx="10"/>
          </p:nvPr>
        </p:nvSpPr>
        <p:spPr/>
        <p:txBody>
          <a:bodyPr/>
          <a:lstStyle/>
          <a:p>
            <a:fld id="{1132A364-BE4A-4263-AD7E-2F2C2FD01172}" type="datetimeFigureOut">
              <a:rPr lang="cs-CZ" smtClean="0"/>
              <a:t>30.03.2024</a:t>
            </a:fld>
            <a:endParaRPr lang="cs-CZ"/>
          </a:p>
        </p:txBody>
      </p:sp>
      <p:sp>
        <p:nvSpPr>
          <p:cNvPr id="5" name="Zástupný symbol pro zápatí 4">
            <a:extLst>
              <a:ext uri="{FF2B5EF4-FFF2-40B4-BE49-F238E27FC236}">
                <a16:creationId xmlns:a16="http://schemas.microsoft.com/office/drawing/2014/main" id="{1B0BAD13-4C66-439E-A4C7-F5B603D9C28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A5D9412-B832-4392-A943-F2ED54DAD2FD}"/>
              </a:ext>
            </a:extLst>
          </p:cNvPr>
          <p:cNvSpPr>
            <a:spLocks noGrp="1"/>
          </p:cNvSpPr>
          <p:nvPr>
            <p:ph type="sldNum" sz="quarter" idx="12"/>
          </p:nvPr>
        </p:nvSpPr>
        <p:spPr/>
        <p:txBody>
          <a:bodyPr/>
          <a:lstStyle/>
          <a:p>
            <a:fld id="{9D3B5F80-6888-4976-8362-B8AD26A159E5}" type="slidenum">
              <a:rPr lang="cs-CZ" smtClean="0"/>
              <a:t>‹#›</a:t>
            </a:fld>
            <a:endParaRPr lang="cs-CZ"/>
          </a:p>
        </p:txBody>
      </p:sp>
    </p:spTree>
    <p:extLst>
      <p:ext uri="{BB962C8B-B14F-4D97-AF65-F5344CB8AC3E}">
        <p14:creationId xmlns:p14="http://schemas.microsoft.com/office/powerpoint/2010/main" val="2175292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BA026A5D-C248-44D0-AD66-4CA20DAFA682}"/>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642D9FB5-9F6D-4496-A028-D0A8B5598834}"/>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388AAC2-0B4F-4B33-91C0-1072B722DA52}"/>
              </a:ext>
            </a:extLst>
          </p:cNvPr>
          <p:cNvSpPr>
            <a:spLocks noGrp="1"/>
          </p:cNvSpPr>
          <p:nvPr>
            <p:ph type="dt" sz="half" idx="10"/>
          </p:nvPr>
        </p:nvSpPr>
        <p:spPr/>
        <p:txBody>
          <a:bodyPr/>
          <a:lstStyle/>
          <a:p>
            <a:fld id="{1132A364-BE4A-4263-AD7E-2F2C2FD01172}" type="datetimeFigureOut">
              <a:rPr lang="cs-CZ" smtClean="0"/>
              <a:t>30.03.2024</a:t>
            </a:fld>
            <a:endParaRPr lang="cs-CZ"/>
          </a:p>
        </p:txBody>
      </p:sp>
      <p:sp>
        <p:nvSpPr>
          <p:cNvPr id="5" name="Zástupný symbol pro zápatí 4">
            <a:extLst>
              <a:ext uri="{FF2B5EF4-FFF2-40B4-BE49-F238E27FC236}">
                <a16:creationId xmlns:a16="http://schemas.microsoft.com/office/drawing/2014/main" id="{96A93148-BB91-48C0-9850-EB693A50B9B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5A0AFEE-90EA-4A17-9093-61E8CC060D1E}"/>
              </a:ext>
            </a:extLst>
          </p:cNvPr>
          <p:cNvSpPr>
            <a:spLocks noGrp="1"/>
          </p:cNvSpPr>
          <p:nvPr>
            <p:ph type="sldNum" sz="quarter" idx="12"/>
          </p:nvPr>
        </p:nvSpPr>
        <p:spPr/>
        <p:txBody>
          <a:bodyPr/>
          <a:lstStyle/>
          <a:p>
            <a:fld id="{9D3B5F80-6888-4976-8362-B8AD26A159E5}" type="slidenum">
              <a:rPr lang="cs-CZ" smtClean="0"/>
              <a:t>‹#›</a:t>
            </a:fld>
            <a:endParaRPr lang="cs-CZ"/>
          </a:p>
        </p:txBody>
      </p:sp>
    </p:spTree>
    <p:extLst>
      <p:ext uri="{BB962C8B-B14F-4D97-AF65-F5344CB8AC3E}">
        <p14:creationId xmlns:p14="http://schemas.microsoft.com/office/powerpoint/2010/main" val="2570307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D36652-ED85-4DDC-BBB7-4CF9A09E4C3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924FD82D-649E-4B04-B729-85F8D4D04968}"/>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16A6540-D9A7-4BDF-9C6F-A34EEDF9A43D}"/>
              </a:ext>
            </a:extLst>
          </p:cNvPr>
          <p:cNvSpPr>
            <a:spLocks noGrp="1"/>
          </p:cNvSpPr>
          <p:nvPr>
            <p:ph type="dt" sz="half" idx="10"/>
          </p:nvPr>
        </p:nvSpPr>
        <p:spPr/>
        <p:txBody>
          <a:bodyPr/>
          <a:lstStyle/>
          <a:p>
            <a:fld id="{1132A364-BE4A-4263-AD7E-2F2C2FD01172}" type="datetimeFigureOut">
              <a:rPr lang="cs-CZ" smtClean="0"/>
              <a:t>30.03.2024</a:t>
            </a:fld>
            <a:endParaRPr lang="cs-CZ"/>
          </a:p>
        </p:txBody>
      </p:sp>
      <p:sp>
        <p:nvSpPr>
          <p:cNvPr id="5" name="Zástupný symbol pro zápatí 4">
            <a:extLst>
              <a:ext uri="{FF2B5EF4-FFF2-40B4-BE49-F238E27FC236}">
                <a16:creationId xmlns:a16="http://schemas.microsoft.com/office/drawing/2014/main" id="{BE58429C-6F08-40DB-A027-DB9724ABA29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5B72C2A-7DEC-40C7-9ACF-87F7FE74BA06}"/>
              </a:ext>
            </a:extLst>
          </p:cNvPr>
          <p:cNvSpPr>
            <a:spLocks noGrp="1"/>
          </p:cNvSpPr>
          <p:nvPr>
            <p:ph type="sldNum" sz="quarter" idx="12"/>
          </p:nvPr>
        </p:nvSpPr>
        <p:spPr/>
        <p:txBody>
          <a:bodyPr/>
          <a:lstStyle/>
          <a:p>
            <a:fld id="{9D3B5F80-6888-4976-8362-B8AD26A159E5}" type="slidenum">
              <a:rPr lang="cs-CZ" smtClean="0"/>
              <a:t>‹#›</a:t>
            </a:fld>
            <a:endParaRPr lang="cs-CZ"/>
          </a:p>
        </p:txBody>
      </p:sp>
    </p:spTree>
    <p:extLst>
      <p:ext uri="{BB962C8B-B14F-4D97-AF65-F5344CB8AC3E}">
        <p14:creationId xmlns:p14="http://schemas.microsoft.com/office/powerpoint/2010/main" val="3044898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FAFA22-A0A7-4B07-8D87-DA5957042F47}"/>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C3FE0F86-05F3-4F65-A839-1FD15B6BB4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F314446-DC15-4B70-A6BC-A2C65EBE0B2F}"/>
              </a:ext>
            </a:extLst>
          </p:cNvPr>
          <p:cNvSpPr>
            <a:spLocks noGrp="1"/>
          </p:cNvSpPr>
          <p:nvPr>
            <p:ph type="dt" sz="half" idx="10"/>
          </p:nvPr>
        </p:nvSpPr>
        <p:spPr/>
        <p:txBody>
          <a:bodyPr/>
          <a:lstStyle/>
          <a:p>
            <a:fld id="{1132A364-BE4A-4263-AD7E-2F2C2FD01172}" type="datetimeFigureOut">
              <a:rPr lang="cs-CZ" smtClean="0"/>
              <a:t>30.03.2024</a:t>
            </a:fld>
            <a:endParaRPr lang="cs-CZ"/>
          </a:p>
        </p:txBody>
      </p:sp>
      <p:sp>
        <p:nvSpPr>
          <p:cNvPr id="5" name="Zástupný symbol pro zápatí 4">
            <a:extLst>
              <a:ext uri="{FF2B5EF4-FFF2-40B4-BE49-F238E27FC236}">
                <a16:creationId xmlns:a16="http://schemas.microsoft.com/office/drawing/2014/main" id="{E0C9E873-F2CD-44D9-B7A6-021AC897569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9B597BA-E03D-42AA-9A5F-1B7E7FEA1B91}"/>
              </a:ext>
            </a:extLst>
          </p:cNvPr>
          <p:cNvSpPr>
            <a:spLocks noGrp="1"/>
          </p:cNvSpPr>
          <p:nvPr>
            <p:ph type="sldNum" sz="quarter" idx="12"/>
          </p:nvPr>
        </p:nvSpPr>
        <p:spPr/>
        <p:txBody>
          <a:bodyPr/>
          <a:lstStyle/>
          <a:p>
            <a:fld id="{9D3B5F80-6888-4976-8362-B8AD26A159E5}" type="slidenum">
              <a:rPr lang="cs-CZ" smtClean="0"/>
              <a:t>‹#›</a:t>
            </a:fld>
            <a:endParaRPr lang="cs-CZ"/>
          </a:p>
        </p:txBody>
      </p:sp>
    </p:spTree>
    <p:extLst>
      <p:ext uri="{BB962C8B-B14F-4D97-AF65-F5344CB8AC3E}">
        <p14:creationId xmlns:p14="http://schemas.microsoft.com/office/powerpoint/2010/main" val="1300380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5144F0-5755-4A43-91E5-790ACD8C28D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BD8F450-29C2-45CE-BDFD-D9B1E1727B72}"/>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CD567AC8-A7ED-462F-9176-1B5A8DE98066}"/>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6D0091A3-2FBA-425E-9F96-D6050A966B9D}"/>
              </a:ext>
            </a:extLst>
          </p:cNvPr>
          <p:cNvSpPr>
            <a:spLocks noGrp="1"/>
          </p:cNvSpPr>
          <p:nvPr>
            <p:ph type="dt" sz="half" idx="10"/>
          </p:nvPr>
        </p:nvSpPr>
        <p:spPr/>
        <p:txBody>
          <a:bodyPr/>
          <a:lstStyle/>
          <a:p>
            <a:fld id="{1132A364-BE4A-4263-AD7E-2F2C2FD01172}" type="datetimeFigureOut">
              <a:rPr lang="cs-CZ" smtClean="0"/>
              <a:t>30.03.2024</a:t>
            </a:fld>
            <a:endParaRPr lang="cs-CZ"/>
          </a:p>
        </p:txBody>
      </p:sp>
      <p:sp>
        <p:nvSpPr>
          <p:cNvPr id="6" name="Zástupný symbol pro zápatí 5">
            <a:extLst>
              <a:ext uri="{FF2B5EF4-FFF2-40B4-BE49-F238E27FC236}">
                <a16:creationId xmlns:a16="http://schemas.microsoft.com/office/drawing/2014/main" id="{B7ECA704-1B48-405F-973E-2C84E77DB3B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445F8A9-B712-4618-8CF7-DC0EACB14E34}"/>
              </a:ext>
            </a:extLst>
          </p:cNvPr>
          <p:cNvSpPr>
            <a:spLocks noGrp="1"/>
          </p:cNvSpPr>
          <p:nvPr>
            <p:ph type="sldNum" sz="quarter" idx="12"/>
          </p:nvPr>
        </p:nvSpPr>
        <p:spPr/>
        <p:txBody>
          <a:bodyPr/>
          <a:lstStyle/>
          <a:p>
            <a:fld id="{9D3B5F80-6888-4976-8362-B8AD26A159E5}" type="slidenum">
              <a:rPr lang="cs-CZ" smtClean="0"/>
              <a:t>‹#›</a:t>
            </a:fld>
            <a:endParaRPr lang="cs-CZ"/>
          </a:p>
        </p:txBody>
      </p:sp>
    </p:spTree>
    <p:extLst>
      <p:ext uri="{BB962C8B-B14F-4D97-AF65-F5344CB8AC3E}">
        <p14:creationId xmlns:p14="http://schemas.microsoft.com/office/powerpoint/2010/main" val="338704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7B376B-9A8F-4E60-85D2-F3BBB725C8AE}"/>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5AB0F936-0CE2-4D5A-95A2-53822262AF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67DD0A4-8B8C-46DE-A0D8-C1473E082C7A}"/>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42C6B20E-1880-401E-B9F8-EE0010AAE4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33E031FE-9446-44C9-BA3A-7AECF573A4B7}"/>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D0A4A1E-C61F-4D66-AB54-3B2AD6E0018F}"/>
              </a:ext>
            </a:extLst>
          </p:cNvPr>
          <p:cNvSpPr>
            <a:spLocks noGrp="1"/>
          </p:cNvSpPr>
          <p:nvPr>
            <p:ph type="dt" sz="half" idx="10"/>
          </p:nvPr>
        </p:nvSpPr>
        <p:spPr/>
        <p:txBody>
          <a:bodyPr/>
          <a:lstStyle/>
          <a:p>
            <a:fld id="{1132A364-BE4A-4263-AD7E-2F2C2FD01172}" type="datetimeFigureOut">
              <a:rPr lang="cs-CZ" smtClean="0"/>
              <a:t>30.03.2024</a:t>
            </a:fld>
            <a:endParaRPr lang="cs-CZ"/>
          </a:p>
        </p:txBody>
      </p:sp>
      <p:sp>
        <p:nvSpPr>
          <p:cNvPr id="8" name="Zástupný symbol pro zápatí 7">
            <a:extLst>
              <a:ext uri="{FF2B5EF4-FFF2-40B4-BE49-F238E27FC236}">
                <a16:creationId xmlns:a16="http://schemas.microsoft.com/office/drawing/2014/main" id="{1CE19324-62E5-4E56-9A9B-D495516891EE}"/>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BB582616-5E71-415D-9AFE-02350502D56B}"/>
              </a:ext>
            </a:extLst>
          </p:cNvPr>
          <p:cNvSpPr>
            <a:spLocks noGrp="1"/>
          </p:cNvSpPr>
          <p:nvPr>
            <p:ph type="sldNum" sz="quarter" idx="12"/>
          </p:nvPr>
        </p:nvSpPr>
        <p:spPr/>
        <p:txBody>
          <a:bodyPr/>
          <a:lstStyle/>
          <a:p>
            <a:fld id="{9D3B5F80-6888-4976-8362-B8AD26A159E5}" type="slidenum">
              <a:rPr lang="cs-CZ" smtClean="0"/>
              <a:t>‹#›</a:t>
            </a:fld>
            <a:endParaRPr lang="cs-CZ"/>
          </a:p>
        </p:txBody>
      </p:sp>
    </p:spTree>
    <p:extLst>
      <p:ext uri="{BB962C8B-B14F-4D97-AF65-F5344CB8AC3E}">
        <p14:creationId xmlns:p14="http://schemas.microsoft.com/office/powerpoint/2010/main" val="1778276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16B764-C884-4E8F-99F6-FB450269FAC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2FC8D3C2-0920-455F-A60E-A19A5F0C913D}"/>
              </a:ext>
            </a:extLst>
          </p:cNvPr>
          <p:cNvSpPr>
            <a:spLocks noGrp="1"/>
          </p:cNvSpPr>
          <p:nvPr>
            <p:ph type="dt" sz="half" idx="10"/>
          </p:nvPr>
        </p:nvSpPr>
        <p:spPr/>
        <p:txBody>
          <a:bodyPr/>
          <a:lstStyle/>
          <a:p>
            <a:fld id="{1132A364-BE4A-4263-AD7E-2F2C2FD01172}" type="datetimeFigureOut">
              <a:rPr lang="cs-CZ" smtClean="0"/>
              <a:t>30.03.2024</a:t>
            </a:fld>
            <a:endParaRPr lang="cs-CZ"/>
          </a:p>
        </p:txBody>
      </p:sp>
      <p:sp>
        <p:nvSpPr>
          <p:cNvPr id="4" name="Zástupný symbol pro zápatí 3">
            <a:extLst>
              <a:ext uri="{FF2B5EF4-FFF2-40B4-BE49-F238E27FC236}">
                <a16:creationId xmlns:a16="http://schemas.microsoft.com/office/drawing/2014/main" id="{C05EC9EE-CB73-4B98-9C58-7E1A34BAC802}"/>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D8345425-7E52-4F2C-9527-E81031FA49B3}"/>
              </a:ext>
            </a:extLst>
          </p:cNvPr>
          <p:cNvSpPr>
            <a:spLocks noGrp="1"/>
          </p:cNvSpPr>
          <p:nvPr>
            <p:ph type="sldNum" sz="quarter" idx="12"/>
          </p:nvPr>
        </p:nvSpPr>
        <p:spPr/>
        <p:txBody>
          <a:bodyPr/>
          <a:lstStyle/>
          <a:p>
            <a:fld id="{9D3B5F80-6888-4976-8362-B8AD26A159E5}" type="slidenum">
              <a:rPr lang="cs-CZ" smtClean="0"/>
              <a:t>‹#›</a:t>
            </a:fld>
            <a:endParaRPr lang="cs-CZ"/>
          </a:p>
        </p:txBody>
      </p:sp>
    </p:spTree>
    <p:extLst>
      <p:ext uri="{BB962C8B-B14F-4D97-AF65-F5344CB8AC3E}">
        <p14:creationId xmlns:p14="http://schemas.microsoft.com/office/powerpoint/2010/main" val="2929250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9631E2A-4384-4462-AD75-7334BD09B2AE}"/>
              </a:ext>
            </a:extLst>
          </p:cNvPr>
          <p:cNvSpPr>
            <a:spLocks noGrp="1"/>
          </p:cNvSpPr>
          <p:nvPr>
            <p:ph type="dt" sz="half" idx="10"/>
          </p:nvPr>
        </p:nvSpPr>
        <p:spPr/>
        <p:txBody>
          <a:bodyPr/>
          <a:lstStyle/>
          <a:p>
            <a:fld id="{1132A364-BE4A-4263-AD7E-2F2C2FD01172}" type="datetimeFigureOut">
              <a:rPr lang="cs-CZ" smtClean="0"/>
              <a:t>30.03.2024</a:t>
            </a:fld>
            <a:endParaRPr lang="cs-CZ"/>
          </a:p>
        </p:txBody>
      </p:sp>
      <p:sp>
        <p:nvSpPr>
          <p:cNvPr id="3" name="Zástupný symbol pro zápatí 2">
            <a:extLst>
              <a:ext uri="{FF2B5EF4-FFF2-40B4-BE49-F238E27FC236}">
                <a16:creationId xmlns:a16="http://schemas.microsoft.com/office/drawing/2014/main" id="{DEBA4D63-3F6D-4C9D-BD2C-C555D911F81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D6D0FCA6-5CE6-46E4-989A-96CB3BE085F6}"/>
              </a:ext>
            </a:extLst>
          </p:cNvPr>
          <p:cNvSpPr>
            <a:spLocks noGrp="1"/>
          </p:cNvSpPr>
          <p:nvPr>
            <p:ph type="sldNum" sz="quarter" idx="12"/>
          </p:nvPr>
        </p:nvSpPr>
        <p:spPr/>
        <p:txBody>
          <a:bodyPr/>
          <a:lstStyle/>
          <a:p>
            <a:fld id="{9D3B5F80-6888-4976-8362-B8AD26A159E5}" type="slidenum">
              <a:rPr lang="cs-CZ" smtClean="0"/>
              <a:t>‹#›</a:t>
            </a:fld>
            <a:endParaRPr lang="cs-CZ"/>
          </a:p>
        </p:txBody>
      </p:sp>
    </p:spTree>
    <p:extLst>
      <p:ext uri="{BB962C8B-B14F-4D97-AF65-F5344CB8AC3E}">
        <p14:creationId xmlns:p14="http://schemas.microsoft.com/office/powerpoint/2010/main" val="3334824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82B352-5964-4771-8076-7888878FC5D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69E7047A-1181-4B00-B5FA-42246B07AE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50D0E56C-28B8-4249-833B-34483476E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55CB1CB-C05D-4D46-8684-122435631466}"/>
              </a:ext>
            </a:extLst>
          </p:cNvPr>
          <p:cNvSpPr>
            <a:spLocks noGrp="1"/>
          </p:cNvSpPr>
          <p:nvPr>
            <p:ph type="dt" sz="half" idx="10"/>
          </p:nvPr>
        </p:nvSpPr>
        <p:spPr/>
        <p:txBody>
          <a:bodyPr/>
          <a:lstStyle/>
          <a:p>
            <a:fld id="{1132A364-BE4A-4263-AD7E-2F2C2FD01172}" type="datetimeFigureOut">
              <a:rPr lang="cs-CZ" smtClean="0"/>
              <a:t>30.03.2024</a:t>
            </a:fld>
            <a:endParaRPr lang="cs-CZ"/>
          </a:p>
        </p:txBody>
      </p:sp>
      <p:sp>
        <p:nvSpPr>
          <p:cNvPr id="6" name="Zástupný symbol pro zápatí 5">
            <a:extLst>
              <a:ext uri="{FF2B5EF4-FFF2-40B4-BE49-F238E27FC236}">
                <a16:creationId xmlns:a16="http://schemas.microsoft.com/office/drawing/2014/main" id="{F0ABBF89-D534-4DEA-9AB8-82F1E63A32F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F0892A3-6B78-48C9-A5F3-AD17BDA04997}"/>
              </a:ext>
            </a:extLst>
          </p:cNvPr>
          <p:cNvSpPr>
            <a:spLocks noGrp="1"/>
          </p:cNvSpPr>
          <p:nvPr>
            <p:ph type="sldNum" sz="quarter" idx="12"/>
          </p:nvPr>
        </p:nvSpPr>
        <p:spPr/>
        <p:txBody>
          <a:bodyPr/>
          <a:lstStyle/>
          <a:p>
            <a:fld id="{9D3B5F80-6888-4976-8362-B8AD26A159E5}" type="slidenum">
              <a:rPr lang="cs-CZ" smtClean="0"/>
              <a:t>‹#›</a:t>
            </a:fld>
            <a:endParaRPr lang="cs-CZ"/>
          </a:p>
        </p:txBody>
      </p:sp>
    </p:spTree>
    <p:extLst>
      <p:ext uri="{BB962C8B-B14F-4D97-AF65-F5344CB8AC3E}">
        <p14:creationId xmlns:p14="http://schemas.microsoft.com/office/powerpoint/2010/main" val="3923498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8DCC70-B058-4C35-BDE5-09C33C27F5F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B7C2873-6495-4E5A-908D-17EA12FEB1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4CB81F83-ED85-4EF8-8FF5-1528DA55F6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1EA485E-4601-4A46-B076-CD28005156D9}"/>
              </a:ext>
            </a:extLst>
          </p:cNvPr>
          <p:cNvSpPr>
            <a:spLocks noGrp="1"/>
          </p:cNvSpPr>
          <p:nvPr>
            <p:ph type="dt" sz="half" idx="10"/>
          </p:nvPr>
        </p:nvSpPr>
        <p:spPr/>
        <p:txBody>
          <a:bodyPr/>
          <a:lstStyle/>
          <a:p>
            <a:fld id="{1132A364-BE4A-4263-AD7E-2F2C2FD01172}" type="datetimeFigureOut">
              <a:rPr lang="cs-CZ" smtClean="0"/>
              <a:t>30.03.2024</a:t>
            </a:fld>
            <a:endParaRPr lang="cs-CZ"/>
          </a:p>
        </p:txBody>
      </p:sp>
      <p:sp>
        <p:nvSpPr>
          <p:cNvPr id="6" name="Zástupný symbol pro zápatí 5">
            <a:extLst>
              <a:ext uri="{FF2B5EF4-FFF2-40B4-BE49-F238E27FC236}">
                <a16:creationId xmlns:a16="http://schemas.microsoft.com/office/drawing/2014/main" id="{9B2CDE0A-811A-4C46-8429-8EBA216B31E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1B750F8-FA6C-42F7-A25A-1D8180769908}"/>
              </a:ext>
            </a:extLst>
          </p:cNvPr>
          <p:cNvSpPr>
            <a:spLocks noGrp="1"/>
          </p:cNvSpPr>
          <p:nvPr>
            <p:ph type="sldNum" sz="quarter" idx="12"/>
          </p:nvPr>
        </p:nvSpPr>
        <p:spPr/>
        <p:txBody>
          <a:bodyPr/>
          <a:lstStyle/>
          <a:p>
            <a:fld id="{9D3B5F80-6888-4976-8362-B8AD26A159E5}" type="slidenum">
              <a:rPr lang="cs-CZ" smtClean="0"/>
              <a:t>‹#›</a:t>
            </a:fld>
            <a:endParaRPr lang="cs-CZ"/>
          </a:p>
        </p:txBody>
      </p:sp>
    </p:spTree>
    <p:extLst>
      <p:ext uri="{BB962C8B-B14F-4D97-AF65-F5344CB8AC3E}">
        <p14:creationId xmlns:p14="http://schemas.microsoft.com/office/powerpoint/2010/main" val="42693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979D788-FA5A-487E-AF37-C6F85563A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030237AD-0863-45EF-9656-665CCCE6D9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44CD9AC-832E-4657-B028-50059A7628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2A364-BE4A-4263-AD7E-2F2C2FD01172}" type="datetimeFigureOut">
              <a:rPr lang="cs-CZ" smtClean="0"/>
              <a:t>30.03.2024</a:t>
            </a:fld>
            <a:endParaRPr lang="cs-CZ"/>
          </a:p>
        </p:txBody>
      </p:sp>
      <p:sp>
        <p:nvSpPr>
          <p:cNvPr id="5" name="Zástupný symbol pro zápatí 4">
            <a:extLst>
              <a:ext uri="{FF2B5EF4-FFF2-40B4-BE49-F238E27FC236}">
                <a16:creationId xmlns:a16="http://schemas.microsoft.com/office/drawing/2014/main" id="{CA8C2D9D-E8B8-4008-AC9B-63FDE85AA7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E2A51E49-9DD0-462F-AC2A-8CD7521B66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B5F80-6888-4976-8362-B8AD26A159E5}" type="slidenum">
              <a:rPr lang="cs-CZ" smtClean="0"/>
              <a:t>‹#›</a:t>
            </a:fld>
            <a:endParaRPr lang="cs-CZ"/>
          </a:p>
        </p:txBody>
      </p:sp>
    </p:spTree>
    <p:extLst>
      <p:ext uri="{BB962C8B-B14F-4D97-AF65-F5344CB8AC3E}">
        <p14:creationId xmlns:p14="http://schemas.microsoft.com/office/powerpoint/2010/main" val="2765859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DC88611C-7379-4ABF-AC2E-128469C91630}"/>
              </a:ext>
            </a:extLst>
          </p:cNvPr>
          <p:cNvSpPr>
            <a:spLocks noGrp="1"/>
          </p:cNvSpPr>
          <p:nvPr>
            <p:ph type="title"/>
          </p:nvPr>
        </p:nvSpPr>
        <p:spPr>
          <a:xfrm>
            <a:off x="1049734" y="1013508"/>
            <a:ext cx="3624471" cy="3349949"/>
          </a:xfrm>
          <a:prstGeom prst="ellipse">
            <a:avLst/>
          </a:prstGeom>
        </p:spPr>
        <p:txBody>
          <a:bodyPr vert="horz" lIns="91440" tIns="45720" rIns="91440" bIns="45720" rtlCol="0" anchor="b">
            <a:normAutofit/>
          </a:bodyPr>
          <a:lstStyle/>
          <a:p>
            <a:pPr algn="ctr"/>
            <a:r>
              <a:rPr lang="en-US" sz="1800" dirty="0">
                <a:solidFill>
                  <a:schemeClr val="bg1"/>
                </a:solidFill>
                <a:effectLst/>
              </a:rPr>
              <a:t>INES KOELTZSCH: </a:t>
            </a:r>
            <a:r>
              <a:rPr lang="en-US" sz="1800" b="1" dirty="0" err="1">
                <a:solidFill>
                  <a:schemeClr val="bg1"/>
                </a:solidFill>
              </a:rPr>
              <a:t>Geteilte</a:t>
            </a:r>
            <a:r>
              <a:rPr lang="en-US" sz="1800" b="1" dirty="0">
                <a:solidFill>
                  <a:schemeClr val="bg1"/>
                </a:solidFill>
              </a:rPr>
              <a:t> </a:t>
            </a:r>
            <a:r>
              <a:rPr lang="en-US" sz="1800" b="1" dirty="0" err="1">
                <a:solidFill>
                  <a:schemeClr val="bg1"/>
                </a:solidFill>
              </a:rPr>
              <a:t>Kulturen</a:t>
            </a:r>
            <a:r>
              <a:rPr lang="en-US" sz="1800" b="1" dirty="0">
                <a:solidFill>
                  <a:schemeClr val="bg1"/>
                </a:solidFill>
              </a:rPr>
              <a:t>. </a:t>
            </a:r>
            <a:r>
              <a:rPr lang="en-US" sz="1800" dirty="0">
                <a:solidFill>
                  <a:schemeClr val="bg1"/>
                </a:solidFill>
                <a:effectLst/>
              </a:rPr>
              <a:t>Eine </a:t>
            </a:r>
            <a:r>
              <a:rPr lang="en-US" sz="1800" dirty="0" err="1">
                <a:solidFill>
                  <a:schemeClr val="bg1"/>
                </a:solidFill>
                <a:effectLst/>
              </a:rPr>
              <a:t>Geschichte</a:t>
            </a:r>
            <a:r>
              <a:rPr lang="en-US" sz="1800" dirty="0">
                <a:solidFill>
                  <a:schemeClr val="bg1"/>
                </a:solidFill>
                <a:effectLst/>
              </a:rPr>
              <a:t> der </a:t>
            </a:r>
            <a:r>
              <a:rPr lang="en-US" sz="1800" dirty="0" err="1">
                <a:solidFill>
                  <a:schemeClr val="bg1"/>
                </a:solidFill>
                <a:effectLst/>
              </a:rPr>
              <a:t>tschechisch-jüdisch-deutschen</a:t>
            </a:r>
            <a:r>
              <a:rPr lang="en-US" sz="1800" dirty="0">
                <a:solidFill>
                  <a:schemeClr val="bg1"/>
                </a:solidFill>
                <a:effectLst/>
              </a:rPr>
              <a:t> </a:t>
            </a:r>
            <a:r>
              <a:rPr lang="en-US" sz="1800" dirty="0" err="1">
                <a:solidFill>
                  <a:schemeClr val="bg1"/>
                </a:solidFill>
                <a:effectLst/>
              </a:rPr>
              <a:t>Beziehungen</a:t>
            </a:r>
            <a:r>
              <a:rPr lang="en-US" sz="1800" dirty="0">
                <a:solidFill>
                  <a:schemeClr val="bg1"/>
                </a:solidFill>
                <a:effectLst/>
              </a:rPr>
              <a:t> in </a:t>
            </a:r>
            <a:r>
              <a:rPr lang="en-US" sz="1800" dirty="0" err="1">
                <a:solidFill>
                  <a:schemeClr val="bg1"/>
                </a:solidFill>
                <a:effectLst/>
              </a:rPr>
              <a:t>Prag</a:t>
            </a:r>
            <a:r>
              <a:rPr lang="en-US" sz="1800" dirty="0">
                <a:solidFill>
                  <a:schemeClr val="bg1"/>
                </a:solidFill>
                <a:effectLst/>
              </a:rPr>
              <a:t> (1918-1938). München 2012.</a:t>
            </a:r>
            <a:br>
              <a:rPr lang="en-US" sz="1800" dirty="0">
                <a:solidFill>
                  <a:schemeClr val="bg1"/>
                </a:solidFill>
                <a:effectLst/>
              </a:rPr>
            </a:br>
            <a:endParaRPr lang="en-US" sz="1800" dirty="0">
              <a:solidFill>
                <a:schemeClr val="bg1"/>
              </a:solidFill>
            </a:endParaRPr>
          </a:p>
        </p:txBody>
      </p:sp>
      <p:grpSp>
        <p:nvGrpSpPr>
          <p:cNvPr id="15" name="Group 14">
            <a:extLst>
              <a:ext uri="{FF2B5EF4-FFF2-40B4-BE49-F238E27FC236}">
                <a16:creationId xmlns:a16="http://schemas.microsoft.com/office/drawing/2014/main" id="{CE13B848-F9EE-4456-8D73-C25390B654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67865"/>
            <a:ext cx="1861854" cy="717514"/>
            <a:chOff x="0" y="1065353"/>
            <a:chExt cx="1861854" cy="717514"/>
          </a:xfrm>
          <a:solidFill>
            <a:schemeClr val="bg1"/>
          </a:solidFill>
        </p:grpSpPr>
        <p:sp>
          <p:nvSpPr>
            <p:cNvPr id="16" name="Freeform: Shape 15">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19" name="Oval 18">
            <a:extLst>
              <a:ext uri="{FF2B5EF4-FFF2-40B4-BE49-F238E27FC236}">
                <a16:creationId xmlns:a16="http://schemas.microsoft.com/office/drawing/2014/main" id="{1D5AFED5-EFBA-4DCE-A2F2-3B1B73601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6352" y="188432"/>
            <a:ext cx="2745268" cy="2745268"/>
          </a:xfrm>
          <a:prstGeom prst="ellipse">
            <a:avLst/>
          </a:prstGeom>
          <a:solidFill>
            <a:srgbClr val="FFFF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B06BF2F-5822-4F90-BF7D-7FDA65761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6352" y="188432"/>
            <a:ext cx="2745268" cy="274526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FBE702A-233C-4424-B0B6-5435E4A34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6059" y="107752"/>
            <a:ext cx="2745268" cy="274526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E689860-A291-4B0F-AB65-421F8C20E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7541" y="2762219"/>
            <a:ext cx="3938846" cy="3938846"/>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82BEF57-041E-4DE3-B65C-CBE71211B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7541" y="2762219"/>
            <a:ext cx="3938846" cy="3938846"/>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6039" y="303887"/>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E0BF71-78CD-4FD9-BB54-48CD14158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6039" y="303887"/>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2143" y="214083"/>
            <a:ext cx="3055711" cy="3055711"/>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Zástupný objekt pre obsah 7" descr="Obrázok, na ktorom je text, kniha, snímka obrazovky, grafický dizajn&#10;&#10;Automaticky generovaný popis">
            <a:extLst>
              <a:ext uri="{FF2B5EF4-FFF2-40B4-BE49-F238E27FC236}">
                <a16:creationId xmlns:a16="http://schemas.microsoft.com/office/drawing/2014/main" id="{5926D6BF-3B76-D54F-86D4-F608E9B2ADD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581934" y="699636"/>
            <a:ext cx="1589120" cy="2104795"/>
          </a:xfrm>
          <a:prstGeom prst="rect">
            <a:avLst/>
          </a:prstGeom>
        </p:spPr>
      </p:pic>
      <p:grpSp>
        <p:nvGrpSpPr>
          <p:cNvPr id="35"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51763" y="565659"/>
            <a:ext cx="1054466" cy="469689"/>
            <a:chOff x="9841624" y="4115729"/>
            <a:chExt cx="602169" cy="268223"/>
          </a:xfrm>
          <a:solidFill>
            <a:schemeClr val="bg1"/>
          </a:solidFill>
        </p:grpSpPr>
        <p:sp>
          <p:nvSpPr>
            <p:cNvPr id="36" name="Freeform: Shape 35">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3" name="Obrázok 2">
            <a:extLst>
              <a:ext uri="{FF2B5EF4-FFF2-40B4-BE49-F238E27FC236}">
                <a16:creationId xmlns:a16="http://schemas.microsoft.com/office/drawing/2014/main" id="{F0CD0DA9-53E3-6525-AA2A-D4231CB35A2F}"/>
              </a:ext>
            </a:extLst>
          </p:cNvPr>
          <p:cNvPicPr>
            <a:picLocks noChangeAspect="1"/>
          </p:cNvPicPr>
          <p:nvPr/>
        </p:nvPicPr>
        <p:blipFill>
          <a:blip r:embed="rId3"/>
          <a:stretch>
            <a:fillRect/>
          </a:stretch>
        </p:blipFill>
        <p:spPr>
          <a:xfrm>
            <a:off x="10036168" y="552959"/>
            <a:ext cx="1130339" cy="1820681"/>
          </a:xfrm>
          <a:prstGeom prst="rect">
            <a:avLst/>
          </a:prstGeom>
        </p:spPr>
      </p:pic>
      <p:sp>
        <p:nvSpPr>
          <p:cNvPr id="42" name="Oval 41">
            <a:extLst>
              <a:ext uri="{FF2B5EF4-FFF2-40B4-BE49-F238E27FC236}">
                <a16:creationId xmlns:a16="http://schemas.microsoft.com/office/drawing/2014/main" id="{87045360-A428-4E4B-989C-E4EF4D920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9223" y="2630229"/>
            <a:ext cx="3938846" cy="393884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descr="Obrázok, na ktorom je ľudská tvár, osoba, ošatenie, čierno-biela&#10;&#10;Automaticky generovaný popis">
            <a:extLst>
              <a:ext uri="{FF2B5EF4-FFF2-40B4-BE49-F238E27FC236}">
                <a16:creationId xmlns:a16="http://schemas.microsoft.com/office/drawing/2014/main" id="{1D4534F2-30CC-3621-5F26-35616643D7EE}"/>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1" b="-1"/>
          <a:stretch/>
        </p:blipFill>
        <p:spPr>
          <a:xfrm>
            <a:off x="7678255" y="3319261"/>
            <a:ext cx="2560781" cy="2560781"/>
          </a:xfrm>
          <a:prstGeom prst="rect">
            <a:avLst/>
          </a:prstGeom>
        </p:spPr>
      </p:pic>
    </p:spTree>
    <p:extLst>
      <p:ext uri="{BB962C8B-B14F-4D97-AF65-F5344CB8AC3E}">
        <p14:creationId xmlns:p14="http://schemas.microsoft.com/office/powerpoint/2010/main" val="2576035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F0C1CE-1C36-06C9-2B82-F0D6B199089F}"/>
              </a:ext>
            </a:extLst>
          </p:cNvPr>
          <p:cNvSpPr>
            <a:spLocks noGrp="1"/>
          </p:cNvSpPr>
          <p:nvPr>
            <p:ph type="title"/>
          </p:nvPr>
        </p:nvSpPr>
        <p:spPr/>
        <p:txBody>
          <a:bodyPr/>
          <a:lstStyle/>
          <a:p>
            <a:r>
              <a:rPr lang="cs-CZ" dirty="0" err="1"/>
              <a:t>Verunglimpfung</a:t>
            </a:r>
            <a:r>
              <a:rPr lang="cs-CZ" dirty="0"/>
              <a:t> der Studie</a:t>
            </a:r>
            <a:endParaRPr lang="sk-SK" dirty="0"/>
          </a:p>
        </p:txBody>
      </p:sp>
      <p:sp>
        <p:nvSpPr>
          <p:cNvPr id="3" name="Zástupný objekt pre obsah 2">
            <a:extLst>
              <a:ext uri="{FF2B5EF4-FFF2-40B4-BE49-F238E27FC236}">
                <a16:creationId xmlns:a16="http://schemas.microsoft.com/office/drawing/2014/main" id="{A90B9531-829C-17E1-D334-EC843C7C7899}"/>
              </a:ext>
            </a:extLst>
          </p:cNvPr>
          <p:cNvSpPr>
            <a:spLocks noGrp="1"/>
          </p:cNvSpPr>
          <p:nvPr>
            <p:ph idx="1"/>
          </p:nvPr>
        </p:nvSpPr>
        <p:spPr/>
        <p:txBody>
          <a:bodyPr/>
          <a:lstStyle/>
          <a:p>
            <a:pPr marL="0" indent="0">
              <a:buNone/>
            </a:pPr>
            <a:r>
              <a:rPr lang="de-DE" dirty="0"/>
              <a:t>Hinter der "eklektischen Methode", deren </a:t>
            </a:r>
            <a:r>
              <a:rPr lang="de-DE" b="1" dirty="0"/>
              <a:t>angebliche</a:t>
            </a:r>
            <a:r>
              <a:rPr lang="de-DE" dirty="0"/>
              <a:t> Relevanz für die </a:t>
            </a:r>
            <a:r>
              <a:rPr lang="de-DE" b="1" dirty="0"/>
              <a:t>analytische Stadtgeschichtsforschung </a:t>
            </a:r>
            <a:r>
              <a:rPr lang="de-DE" dirty="0"/>
              <a:t>(d.h. nicht für das Verfassen einer Überblickssynthese) zumindest für den Rezensenten eine echte Überraschung ist, verbirgt sich die Konstruktion des Textes und der </a:t>
            </a:r>
            <a:r>
              <a:rPr lang="de-DE" b="1" dirty="0"/>
              <a:t>Interpretationen "à la </a:t>
            </a:r>
            <a:r>
              <a:rPr lang="de-DE" b="1" dirty="0" err="1"/>
              <a:t>thèse</a:t>
            </a:r>
            <a:r>
              <a:rPr lang="de-DE" b="1" dirty="0"/>
              <a:t>", </a:t>
            </a:r>
            <a:r>
              <a:rPr lang="de-DE" dirty="0"/>
              <a:t>d.h. die bloße Verwendung von (zahlreichen und bunt gemischten) Quellenzeugnissen als Illustrationen, die lediglich das Skelett eines a priori Konzepts umhüllen. Mit den oben zitierten Forschungsfragen hat dies wenig zu tun. </a:t>
            </a:r>
            <a:endParaRPr lang="sk-SK" dirty="0"/>
          </a:p>
        </p:txBody>
      </p:sp>
    </p:spTree>
    <p:extLst>
      <p:ext uri="{BB962C8B-B14F-4D97-AF65-F5344CB8AC3E}">
        <p14:creationId xmlns:p14="http://schemas.microsoft.com/office/powerpoint/2010/main" val="2907611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375ECE-6CB4-B17C-6A44-F2D655AF92F5}"/>
              </a:ext>
            </a:extLst>
          </p:cNvPr>
          <p:cNvSpPr>
            <a:spLocks noGrp="1"/>
          </p:cNvSpPr>
          <p:nvPr>
            <p:ph type="title"/>
          </p:nvPr>
        </p:nvSpPr>
        <p:spPr/>
        <p:txBody>
          <a:bodyPr>
            <a:normAutofit fontScale="90000"/>
          </a:bodyPr>
          <a:lstStyle/>
          <a:p>
            <a:r>
              <a:rPr lang="cs-CZ" sz="3200" dirty="0"/>
              <a:t>Pešek </a:t>
            </a:r>
            <a:r>
              <a:rPr lang="cs-CZ" sz="3200" dirty="0" err="1"/>
              <a:t>verteidigt</a:t>
            </a:r>
            <a:r>
              <a:rPr lang="cs-CZ" sz="3200" dirty="0"/>
              <a:t> </a:t>
            </a:r>
            <a:r>
              <a:rPr lang="cs-CZ" sz="3200" dirty="0" err="1"/>
              <a:t>die</a:t>
            </a:r>
            <a:r>
              <a:rPr lang="cs-CZ" sz="3200" dirty="0"/>
              <a:t> </a:t>
            </a:r>
            <a:r>
              <a:rPr lang="cs-CZ" sz="3200" dirty="0" err="1"/>
              <a:t>politische</a:t>
            </a:r>
            <a:r>
              <a:rPr lang="cs-CZ" sz="3200" dirty="0"/>
              <a:t> </a:t>
            </a:r>
            <a:r>
              <a:rPr lang="cs-CZ" sz="3200" dirty="0" err="1"/>
              <a:t>Dimension</a:t>
            </a:r>
            <a:r>
              <a:rPr lang="cs-CZ" sz="3200" dirty="0"/>
              <a:t> der </a:t>
            </a:r>
            <a:r>
              <a:rPr lang="cs-CZ" sz="3200" dirty="0" err="1"/>
              <a:t>Volksz</a:t>
            </a:r>
            <a:r>
              <a:rPr lang="de-DE" sz="3200" dirty="0"/>
              <a:t>ä</a:t>
            </a:r>
            <a:r>
              <a:rPr lang="cs-CZ" sz="3200" dirty="0" err="1"/>
              <a:t>hlung</a:t>
            </a:r>
            <a:r>
              <a:rPr lang="cs-CZ" sz="3200" dirty="0"/>
              <a:t> </a:t>
            </a:r>
            <a:r>
              <a:rPr lang="cs-CZ" sz="3200" dirty="0" err="1"/>
              <a:t>mit</a:t>
            </a:r>
            <a:r>
              <a:rPr lang="cs-CZ" sz="3200" dirty="0"/>
              <a:t> dem </a:t>
            </a:r>
            <a:r>
              <a:rPr lang="cs-CZ" sz="3200" dirty="0" err="1"/>
              <a:t>Hinweis</a:t>
            </a:r>
            <a:r>
              <a:rPr lang="cs-CZ" sz="3200" dirty="0"/>
              <a:t> </a:t>
            </a:r>
            <a:r>
              <a:rPr lang="cs-CZ" sz="3200" dirty="0" err="1"/>
              <a:t>aus</a:t>
            </a:r>
            <a:r>
              <a:rPr lang="cs-CZ" sz="3200" dirty="0"/>
              <a:t> </a:t>
            </a:r>
            <a:r>
              <a:rPr lang="cs-CZ" sz="3200" dirty="0" err="1"/>
              <a:t>Sarazin</a:t>
            </a:r>
            <a:r>
              <a:rPr lang="de-DE" sz="3200" dirty="0"/>
              <a:t> (</a:t>
            </a:r>
            <a:r>
              <a:rPr lang="de-DE" sz="3200" i="1" dirty="0"/>
              <a:t>Deutschland schafft sich ab. Wie wir unser Land aufs Spiel setzen</a:t>
            </a:r>
            <a:r>
              <a:rPr lang="de-DE" sz="3200" dirty="0"/>
              <a:t>, 2010) </a:t>
            </a:r>
            <a:endParaRPr lang="sk-SK" sz="3200" dirty="0"/>
          </a:p>
        </p:txBody>
      </p:sp>
      <p:sp>
        <p:nvSpPr>
          <p:cNvPr id="4" name="Zástupný objekt pre obsah 3">
            <a:extLst>
              <a:ext uri="{FF2B5EF4-FFF2-40B4-BE49-F238E27FC236}">
                <a16:creationId xmlns:a16="http://schemas.microsoft.com/office/drawing/2014/main" id="{71803A46-AE2A-19DE-B52C-0F91DB02EF00}"/>
              </a:ext>
            </a:extLst>
          </p:cNvPr>
          <p:cNvSpPr>
            <a:spLocks noGrp="1"/>
          </p:cNvSpPr>
          <p:nvPr>
            <p:ph sz="half" idx="1"/>
          </p:nvPr>
        </p:nvSpPr>
        <p:spPr/>
        <p:txBody>
          <a:bodyPr>
            <a:normAutofit fontScale="92500" lnSpcReduction="20000"/>
          </a:bodyPr>
          <a:lstStyle/>
          <a:p>
            <a:pPr marL="0" indent="0">
              <a:buNone/>
            </a:pPr>
            <a:r>
              <a:rPr lang="de-DE" sz="2400" dirty="0">
                <a:effectLst/>
                <a:latin typeface="Calibri" panose="020F0502020204030204" pitchFamily="34" charset="0"/>
                <a:ea typeface="Calibri" panose="020F0502020204030204" pitchFamily="34" charset="0"/>
                <a:cs typeface="Times New Roman" panose="02020603050405020304" pitchFamily="18" charset="0"/>
              </a:rPr>
              <a:t>V</a:t>
            </a:r>
            <a:r>
              <a:rPr lang="cs-CZ" sz="2400" dirty="0">
                <a:effectLst/>
                <a:latin typeface="Calibri" panose="020F0502020204030204" pitchFamily="34" charset="0"/>
                <a:ea typeface="Calibri" panose="020F0502020204030204" pitchFamily="34" charset="0"/>
                <a:cs typeface="Times New Roman" panose="02020603050405020304" pitchFamily="18" charset="0"/>
              </a:rPr>
              <a:t> „autorčině“ Berlíně je dnes zkoumána a statistickým úřadem uváděna jen evangelická, katolická a „jiná“ náboženská příslušnost: zřetelně se záměrem odvést pozornost od skutečnosti, že v hlavním městě Německa hraje ohromnou roli islám a pravoslaví. Účelová „korektnost“ sčítacích kategorií tak ve „městě </a:t>
            </a:r>
            <a:r>
              <a:rPr lang="cs-CZ" sz="2400" dirty="0" err="1">
                <a:effectLst/>
                <a:latin typeface="Calibri" panose="020F0502020204030204" pitchFamily="34" charset="0"/>
                <a:ea typeface="Calibri" panose="020F0502020204030204" pitchFamily="34" charset="0"/>
                <a:cs typeface="Times New Roman" panose="02020603050405020304" pitchFamily="18" charset="0"/>
              </a:rPr>
              <a:t>Thilo</a:t>
            </a:r>
            <a:r>
              <a:rPr lang="cs-CZ" sz="2400" dirty="0">
                <a:effectLst/>
                <a:latin typeface="Calibri" panose="020F0502020204030204" pitchFamily="34" charset="0"/>
                <a:ea typeface="Calibri" panose="020F0502020204030204" pitchFamily="34" charset="0"/>
                <a:cs typeface="Times New Roman" panose="02020603050405020304" pitchFamily="18" charset="0"/>
              </a:rPr>
              <a:t> </a:t>
            </a:r>
            <a:r>
              <a:rPr lang="cs-CZ" sz="2400" dirty="0" err="1">
                <a:effectLst/>
                <a:latin typeface="Calibri" panose="020F0502020204030204" pitchFamily="34" charset="0"/>
                <a:ea typeface="Calibri" panose="020F0502020204030204" pitchFamily="34" charset="0"/>
                <a:cs typeface="Times New Roman" panose="02020603050405020304" pitchFamily="18" charset="0"/>
              </a:rPr>
              <a:t>Sarrazina</a:t>
            </a:r>
            <a:r>
              <a:rPr lang="cs-CZ" sz="2400" dirty="0">
                <a:effectLst/>
                <a:latin typeface="Calibri" panose="020F0502020204030204" pitchFamily="34" charset="0"/>
                <a:ea typeface="Calibri" panose="020F0502020204030204" pitchFamily="34" charset="0"/>
                <a:cs typeface="Times New Roman" panose="02020603050405020304" pitchFamily="18" charset="0"/>
              </a:rPr>
              <a:t>“ dostává jednoznačný nátěr skryté politické cenzury.</a:t>
            </a:r>
            <a:endParaRPr lang="sk-SK" sz="2400" dirty="0"/>
          </a:p>
        </p:txBody>
      </p:sp>
      <p:sp>
        <p:nvSpPr>
          <p:cNvPr id="5" name="Zástupný objekt pre obsah 4">
            <a:extLst>
              <a:ext uri="{FF2B5EF4-FFF2-40B4-BE49-F238E27FC236}">
                <a16:creationId xmlns:a16="http://schemas.microsoft.com/office/drawing/2014/main" id="{87027C23-49A4-09C8-E136-D733B95D8CF3}"/>
              </a:ext>
            </a:extLst>
          </p:cNvPr>
          <p:cNvSpPr>
            <a:spLocks noGrp="1"/>
          </p:cNvSpPr>
          <p:nvPr>
            <p:ph sz="half" idx="2"/>
          </p:nvPr>
        </p:nvSpPr>
        <p:spPr/>
        <p:txBody>
          <a:bodyPr>
            <a:normAutofit fontScale="92500" lnSpcReduction="20000"/>
          </a:bodyPr>
          <a:lstStyle/>
          <a:p>
            <a:pPr marL="0" indent="0">
              <a:buNone/>
            </a:pPr>
            <a:r>
              <a:rPr lang="de-DE" dirty="0"/>
              <a:t>Im heimatlichen Berlin der "Autorin" werden heute nur noch evangelische, katholische und "sonstige" Religionszugehörigkeiten erhoben und vom Statistikamt ausgewiesen: Offensichtlich soll damit davon abgelenkt werden, dass Islam und Orthodoxie in der deutschen Hauptstadt eine große Rolle spielen. Die gewollte "Korrektheit" der Zensus-Kategorien bekommt damit in der "Stadt des Thilo Sarrazin" einen deutlichen Anstrich von verdeckter politischer Zensur.</a:t>
            </a:r>
          </a:p>
        </p:txBody>
      </p:sp>
    </p:spTree>
    <p:extLst>
      <p:ext uri="{BB962C8B-B14F-4D97-AF65-F5344CB8AC3E}">
        <p14:creationId xmlns:p14="http://schemas.microsoft.com/office/powerpoint/2010/main" val="1955858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50A55F-ADAA-7048-2271-7718456EE043}"/>
              </a:ext>
            </a:extLst>
          </p:cNvPr>
          <p:cNvSpPr>
            <a:spLocks noGrp="1"/>
          </p:cNvSpPr>
          <p:nvPr>
            <p:ph type="title"/>
          </p:nvPr>
        </p:nvSpPr>
        <p:spPr/>
        <p:txBody>
          <a:bodyPr>
            <a:normAutofit fontScale="90000"/>
          </a:bodyPr>
          <a:lstStyle/>
          <a:p>
            <a:r>
              <a:rPr lang="cs-CZ" sz="3200" dirty="0"/>
              <a:t>Jiří Pešek </a:t>
            </a:r>
            <a:r>
              <a:rPr lang="cs-CZ" sz="3200" dirty="0" err="1"/>
              <a:t>als</a:t>
            </a:r>
            <a:r>
              <a:rPr lang="cs-CZ" sz="3200" dirty="0"/>
              <a:t> </a:t>
            </a:r>
            <a:r>
              <a:rPr lang="cs-CZ" sz="3200" dirty="0" err="1"/>
              <a:t>ehemaliger</a:t>
            </a:r>
            <a:r>
              <a:rPr lang="cs-CZ" sz="3200" dirty="0"/>
              <a:t> </a:t>
            </a:r>
            <a:r>
              <a:rPr lang="cs-CZ" sz="3200" dirty="0" err="1"/>
              <a:t>Archivar</a:t>
            </a:r>
            <a:r>
              <a:rPr lang="cs-CZ" sz="3200" dirty="0"/>
              <a:t> kann </a:t>
            </a:r>
            <a:r>
              <a:rPr lang="cs-CZ" sz="3200" dirty="0" err="1"/>
              <a:t>nachweisen</a:t>
            </a:r>
            <a:r>
              <a:rPr lang="cs-CZ" sz="3200" dirty="0"/>
              <a:t>, </a:t>
            </a:r>
            <a:r>
              <a:rPr lang="cs-CZ" sz="3200" dirty="0" err="1"/>
              <a:t>dass</a:t>
            </a:r>
            <a:r>
              <a:rPr lang="cs-CZ" sz="3200" dirty="0"/>
              <a:t> Ines </a:t>
            </a:r>
            <a:r>
              <a:rPr lang="cs-CZ" sz="3200" dirty="0" err="1"/>
              <a:t>Koeltzsch</a:t>
            </a:r>
            <a:r>
              <a:rPr lang="cs-CZ" sz="3200" dirty="0"/>
              <a:t> </a:t>
            </a:r>
            <a:r>
              <a:rPr lang="cs-CZ" sz="3200" dirty="0" err="1"/>
              <a:t>schlechte</a:t>
            </a:r>
            <a:r>
              <a:rPr lang="cs-CZ" sz="3200" dirty="0"/>
              <a:t> </a:t>
            </a:r>
            <a:r>
              <a:rPr lang="cs-CZ" sz="3200" dirty="0" err="1"/>
              <a:t>Berater</a:t>
            </a:r>
            <a:r>
              <a:rPr lang="cs-CZ" sz="3200" dirty="0"/>
              <a:t> f</a:t>
            </a:r>
            <a:r>
              <a:rPr lang="de-DE" sz="3200" dirty="0"/>
              <a:t>ü</a:t>
            </a:r>
            <a:r>
              <a:rPr lang="en-GB" sz="3200" dirty="0"/>
              <a:t>r die </a:t>
            </a:r>
            <a:r>
              <a:rPr lang="en-GB" sz="3200" dirty="0" err="1"/>
              <a:t>Archivrecherche</a:t>
            </a:r>
            <a:r>
              <a:rPr lang="en-GB" sz="3200" dirty="0"/>
              <a:t> </a:t>
            </a:r>
            <a:r>
              <a:rPr lang="de-DE" sz="3200" dirty="0"/>
              <a:t>oder wohl </a:t>
            </a:r>
            <a:r>
              <a:rPr lang="cs-CZ" sz="3200" dirty="0" err="1"/>
              <a:t>wenig</a:t>
            </a:r>
            <a:r>
              <a:rPr lang="cs-CZ" sz="3200" dirty="0"/>
              <a:t> </a:t>
            </a:r>
            <a:r>
              <a:rPr lang="cs-CZ" sz="3200" dirty="0" err="1"/>
              <a:t>Zeit</a:t>
            </a:r>
            <a:r>
              <a:rPr lang="cs-CZ" sz="3200" dirty="0"/>
              <a:t> </a:t>
            </a:r>
            <a:r>
              <a:rPr lang="cs-CZ" sz="3200" dirty="0" err="1"/>
              <a:t>zum</a:t>
            </a:r>
            <a:r>
              <a:rPr lang="cs-CZ" sz="3200" dirty="0"/>
              <a:t> Studium de</a:t>
            </a:r>
            <a:r>
              <a:rPr lang="de-DE" sz="3200" dirty="0"/>
              <a:t>s</a:t>
            </a:r>
            <a:r>
              <a:rPr lang="cs-CZ" sz="3200" dirty="0"/>
              <a:t> </a:t>
            </a:r>
            <a:r>
              <a:rPr lang="cs-CZ" sz="3200" dirty="0" err="1"/>
              <a:t>Arc</a:t>
            </a:r>
            <a:r>
              <a:rPr lang="de-DE" sz="3200" dirty="0"/>
              <a:t>h</a:t>
            </a:r>
            <a:r>
              <a:rPr lang="cs-CZ" sz="3200" dirty="0" err="1"/>
              <a:t>ivmaterial</a:t>
            </a:r>
            <a:r>
              <a:rPr lang="de-DE" sz="3200" dirty="0"/>
              <a:t>s</a:t>
            </a:r>
            <a:r>
              <a:rPr lang="cs-CZ" sz="3200" dirty="0"/>
              <a:t> </a:t>
            </a:r>
            <a:r>
              <a:rPr lang="cs-CZ" sz="3200" dirty="0" err="1"/>
              <a:t>hatte</a:t>
            </a:r>
            <a:endParaRPr lang="sk-SK" sz="3200" dirty="0"/>
          </a:p>
        </p:txBody>
      </p:sp>
      <p:sp>
        <p:nvSpPr>
          <p:cNvPr id="3" name="Zástupný objekt pre obsah 2">
            <a:extLst>
              <a:ext uri="{FF2B5EF4-FFF2-40B4-BE49-F238E27FC236}">
                <a16:creationId xmlns:a16="http://schemas.microsoft.com/office/drawing/2014/main" id="{ACDF729E-418E-F13A-8BB5-0D303A697C0A}"/>
              </a:ext>
            </a:extLst>
          </p:cNvPr>
          <p:cNvSpPr>
            <a:spLocks noGrp="1"/>
          </p:cNvSpPr>
          <p:nvPr>
            <p:ph sz="half" idx="1"/>
          </p:nvPr>
        </p:nvSpPr>
        <p:spPr/>
        <p:txBody>
          <a:bodyPr>
            <a:normAutofit fontScale="70000" lnSpcReduction="20000"/>
          </a:bodyPr>
          <a:lstStyle/>
          <a:p>
            <a:pPr marL="0" indent="0">
              <a:buNone/>
            </a:pPr>
            <a:r>
              <a:rPr lang="cs-CZ" dirty="0"/>
              <a:t>Tvrdí však, že jí to nebylo umožněno, protože tento fond je v pražském Národním archivu z důvodů ochrany osobních dat „zablokován na 120 let“. </a:t>
            </a:r>
            <a:r>
              <a:rPr lang="cs-CZ" b="1" dirty="0"/>
              <a:t>Fond sčítání lidu z roku 1921 v Národním archivu opravdu studovat nelze. Je totiž uložen v Archivu hlavního města Prahy. </a:t>
            </a:r>
            <a:r>
              <a:rPr lang="cs-CZ" dirty="0"/>
              <a:t>Jinak jsou ale operáty obou sčítání pro vědecké účely včetně kvalifikačních prací v obou archivech odborné veřejnosti běžně dostupné. Je pouze třeba podat písemnou žádost. O promíšenosti bydlišť většiny a menšin pražského obyvatelstva se ostatně lze přesvědčit na základě i řady dalších – opět dostupných – hromadných pramenů. Proč autorka tímto způsobem sama limitovala pole svých rešerší, je těžko spekulovat. </a:t>
            </a:r>
          </a:p>
        </p:txBody>
      </p:sp>
      <p:sp>
        <p:nvSpPr>
          <p:cNvPr id="4" name="Zástupný objekt pre obsah 3">
            <a:extLst>
              <a:ext uri="{FF2B5EF4-FFF2-40B4-BE49-F238E27FC236}">
                <a16:creationId xmlns:a16="http://schemas.microsoft.com/office/drawing/2014/main" id="{321BCED5-ADFD-8354-956F-E3BE8B92B368}"/>
              </a:ext>
            </a:extLst>
          </p:cNvPr>
          <p:cNvSpPr>
            <a:spLocks noGrp="1"/>
          </p:cNvSpPr>
          <p:nvPr>
            <p:ph sz="half" idx="2"/>
          </p:nvPr>
        </p:nvSpPr>
        <p:spPr/>
        <p:txBody>
          <a:bodyPr>
            <a:normAutofit fontScale="70000" lnSpcReduction="20000"/>
          </a:bodyPr>
          <a:lstStyle/>
          <a:p>
            <a:pPr marL="0" indent="0">
              <a:buNone/>
            </a:pPr>
            <a:r>
              <a:rPr lang="de-DE" dirty="0"/>
              <a:t>Sie behauptet jedoch, dass ihr dies nicht erlaubt wurde, weil der Fonds aus Datenschutzgründen im Nationalarchiv in Prag "für 120 Jahre gesperrt" ist. Der Volkszählungsfonds von 1921 kann im Nationalarchiv nicht wirklich studiert werden. </a:t>
            </a:r>
            <a:r>
              <a:rPr lang="de-DE" b="1" dirty="0"/>
              <a:t>Er wird im Prager Stadtarchiv aufbewahrt. </a:t>
            </a:r>
            <a:r>
              <a:rPr lang="de-DE" dirty="0"/>
              <a:t>Ansonsten sind die Unterlagen beider Volkszählungen jedoch für die Fachöffentlichkeit zu wissenschaftlichen Zwecken weitgehend zugänglich, einschließlich der Qualifikationsarbeiten in beiden Archiven. Es ist lediglich ein schriftlicher Antrag erforderlich. Der gemischte Wohnsitz von Mehrheit und Minderheit der Prager Bevölkerung kann aus einer Reihe anderer - ebenfalls verfügbarer - Massenquellen ermittelt werden. Warum die Autorin selbst das Feld ihrer Forschung auf diese Weise eingegrenzt hat, ist schwer zu erraten. </a:t>
            </a:r>
          </a:p>
        </p:txBody>
      </p:sp>
    </p:spTree>
    <p:extLst>
      <p:ext uri="{BB962C8B-B14F-4D97-AF65-F5344CB8AC3E}">
        <p14:creationId xmlns:p14="http://schemas.microsoft.com/office/powerpoint/2010/main" val="385057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311690-67DA-AF6B-6696-FEF031D23D9A}"/>
              </a:ext>
            </a:extLst>
          </p:cNvPr>
          <p:cNvSpPr>
            <a:spLocks noGrp="1"/>
          </p:cNvSpPr>
          <p:nvPr>
            <p:ph type="title"/>
          </p:nvPr>
        </p:nvSpPr>
        <p:spPr/>
        <p:txBody>
          <a:bodyPr>
            <a:noAutofit/>
          </a:bodyPr>
          <a:lstStyle/>
          <a:p>
            <a:r>
              <a:rPr lang="cs-CZ" sz="2400" dirty="0"/>
              <a:t>Der </a:t>
            </a:r>
            <a:r>
              <a:rPr lang="cs-CZ" sz="2400" dirty="0" err="1"/>
              <a:t>ehemalige</a:t>
            </a:r>
            <a:r>
              <a:rPr lang="cs-CZ" sz="2400" dirty="0"/>
              <a:t> </a:t>
            </a:r>
            <a:r>
              <a:rPr lang="cs-CZ" sz="2400" dirty="0" err="1"/>
              <a:t>Archivar</a:t>
            </a:r>
            <a:r>
              <a:rPr lang="cs-CZ" sz="2400" dirty="0"/>
              <a:t> </a:t>
            </a:r>
            <a:r>
              <a:rPr lang="cs-CZ" sz="2400" dirty="0" err="1"/>
              <a:t>benotet</a:t>
            </a:r>
            <a:r>
              <a:rPr lang="cs-CZ" sz="2400" dirty="0"/>
              <a:t> </a:t>
            </a:r>
            <a:r>
              <a:rPr lang="cs-CZ" sz="2400" dirty="0" err="1"/>
              <a:t>die</a:t>
            </a:r>
            <a:r>
              <a:rPr lang="cs-CZ" sz="2400" dirty="0"/>
              <a:t> </a:t>
            </a:r>
            <a:r>
              <a:rPr lang="cs-CZ" sz="2400" dirty="0" err="1"/>
              <a:t>Dissertation</a:t>
            </a:r>
            <a:r>
              <a:rPr lang="cs-CZ" sz="2400" dirty="0"/>
              <a:t> </a:t>
            </a:r>
            <a:r>
              <a:rPr lang="cs-CZ" sz="2400" dirty="0" err="1"/>
              <a:t>einer</a:t>
            </a:r>
            <a:r>
              <a:rPr lang="cs-CZ" sz="2400" dirty="0"/>
              <a:t> </a:t>
            </a:r>
            <a:r>
              <a:rPr lang="cs-CZ" sz="2400" dirty="0" err="1"/>
              <a:t>Deutschen</a:t>
            </a:r>
            <a:r>
              <a:rPr lang="de-DE" sz="2400" dirty="0"/>
              <a:t> schlecht</a:t>
            </a:r>
            <a:r>
              <a:rPr lang="cs-CZ" sz="2400" dirty="0"/>
              <a:t>, </a:t>
            </a:r>
            <a:r>
              <a:rPr lang="cs-CZ" sz="2400" dirty="0" err="1"/>
              <a:t>die</a:t>
            </a:r>
            <a:r>
              <a:rPr lang="cs-CZ" sz="2400" dirty="0"/>
              <a:t> </a:t>
            </a:r>
            <a:r>
              <a:rPr lang="cs-CZ" sz="2400" dirty="0" err="1"/>
              <a:t>das</a:t>
            </a:r>
            <a:r>
              <a:rPr lang="cs-CZ" sz="2400" dirty="0"/>
              <a:t> von </a:t>
            </a:r>
            <a:r>
              <a:rPr lang="cs-CZ" sz="2400" dirty="0" err="1"/>
              <a:t>Tschechen</a:t>
            </a:r>
            <a:r>
              <a:rPr lang="cs-CZ" sz="2400" dirty="0"/>
              <a:t> </a:t>
            </a:r>
            <a:r>
              <a:rPr lang="cs-CZ" sz="2400" dirty="0" err="1"/>
              <a:t>vernachl</a:t>
            </a:r>
            <a:r>
              <a:rPr lang="de-DE" sz="2400" dirty="0"/>
              <a:t>ä</a:t>
            </a:r>
            <a:r>
              <a:rPr lang="cs-CZ" sz="2400" dirty="0" err="1"/>
              <a:t>ssigte</a:t>
            </a:r>
            <a:r>
              <a:rPr lang="cs-CZ" sz="2400" dirty="0"/>
              <a:t> </a:t>
            </a:r>
            <a:r>
              <a:rPr lang="cs-CZ" sz="2400" dirty="0" err="1"/>
              <a:t>Thema</a:t>
            </a:r>
            <a:r>
              <a:rPr lang="cs-CZ" sz="2400" dirty="0"/>
              <a:t> </a:t>
            </a:r>
            <a:r>
              <a:rPr lang="cs-CZ" sz="2400" dirty="0" err="1"/>
              <a:t>aufgegriffen</a:t>
            </a:r>
            <a:r>
              <a:rPr lang="cs-CZ" sz="2400" dirty="0"/>
              <a:t> </a:t>
            </a:r>
            <a:r>
              <a:rPr lang="cs-CZ" sz="2400" dirty="0" err="1"/>
              <a:t>hat</a:t>
            </a:r>
            <a:endParaRPr lang="sk-SK" sz="2400" dirty="0"/>
          </a:p>
        </p:txBody>
      </p:sp>
      <p:sp>
        <p:nvSpPr>
          <p:cNvPr id="3" name="Zástupný objekt pre obsah 2">
            <a:extLst>
              <a:ext uri="{FF2B5EF4-FFF2-40B4-BE49-F238E27FC236}">
                <a16:creationId xmlns:a16="http://schemas.microsoft.com/office/drawing/2014/main" id="{59CFB629-1A31-971B-BD06-DFA376712531}"/>
              </a:ext>
            </a:extLst>
          </p:cNvPr>
          <p:cNvSpPr>
            <a:spLocks noGrp="1"/>
          </p:cNvSpPr>
          <p:nvPr>
            <p:ph sz="half" idx="1"/>
          </p:nvPr>
        </p:nvSpPr>
        <p:spPr/>
        <p:txBody>
          <a:bodyPr>
            <a:normAutofit fontScale="55000" lnSpcReduction="20000"/>
          </a:bodyPr>
          <a:lstStyle/>
          <a:p>
            <a:r>
              <a:rPr lang="sk-SK" dirty="0"/>
              <a:t>Pro ty </a:t>
            </a:r>
            <a:r>
              <a:rPr lang="cs-CZ" dirty="0"/>
              <a:t>komise</a:t>
            </a:r>
            <a:r>
              <a:rPr lang="sk-SK" dirty="0"/>
              <a:t>, </a:t>
            </a:r>
            <a:r>
              <a:rPr lang="sk-SK" dirty="0" err="1"/>
              <a:t>jejichž</a:t>
            </a:r>
            <a:r>
              <a:rPr lang="sk-SK" dirty="0"/>
              <a:t> materiál </a:t>
            </a:r>
            <a:r>
              <a:rPr lang="sk-SK" dirty="0" err="1"/>
              <a:t>nebyl</a:t>
            </a:r>
            <a:r>
              <a:rPr lang="sk-SK" dirty="0"/>
              <a:t> </a:t>
            </a:r>
            <a:r>
              <a:rPr lang="sk-SK" dirty="0" err="1"/>
              <a:t>archivně</a:t>
            </a:r>
            <a:r>
              <a:rPr lang="sk-SK" dirty="0"/>
              <a:t> </a:t>
            </a:r>
            <a:r>
              <a:rPr lang="sk-SK" dirty="0" err="1"/>
              <a:t>vyčleněn</a:t>
            </a:r>
            <a:r>
              <a:rPr lang="sk-SK" dirty="0"/>
              <a:t> </a:t>
            </a:r>
            <a:r>
              <a:rPr lang="sk-SK" dirty="0" err="1"/>
              <a:t>jako</a:t>
            </a:r>
            <a:r>
              <a:rPr lang="sk-SK" dirty="0"/>
              <a:t> </a:t>
            </a:r>
            <a:r>
              <a:rPr lang="sk-SK" dirty="0" err="1"/>
              <a:t>relativně</a:t>
            </a:r>
            <a:r>
              <a:rPr lang="sk-SK" dirty="0"/>
              <a:t> samostatný </a:t>
            </a:r>
            <a:r>
              <a:rPr lang="sk-SK" dirty="0" err="1"/>
              <a:t>celek</a:t>
            </a:r>
            <a:r>
              <a:rPr lang="sk-SK" dirty="0"/>
              <a:t>, </a:t>
            </a:r>
            <a:r>
              <a:rPr lang="sk-SK" dirty="0" err="1"/>
              <a:t>lze</a:t>
            </a:r>
            <a:r>
              <a:rPr lang="sk-SK" dirty="0"/>
              <a:t> </a:t>
            </a:r>
            <a:r>
              <a:rPr lang="sk-SK" dirty="0" err="1"/>
              <a:t>pak</a:t>
            </a:r>
            <a:r>
              <a:rPr lang="sk-SK" dirty="0"/>
              <a:t> </a:t>
            </a:r>
            <a:r>
              <a:rPr lang="sk-SK" dirty="0" err="1"/>
              <a:t>dohledat</a:t>
            </a:r>
            <a:r>
              <a:rPr lang="sk-SK" dirty="0"/>
              <a:t> podstatné segmenty </a:t>
            </a:r>
            <a:r>
              <a:rPr lang="sk-SK" dirty="0" err="1"/>
              <a:t>jejich</a:t>
            </a:r>
            <a:r>
              <a:rPr lang="sk-SK" dirty="0"/>
              <a:t> agendy v </a:t>
            </a:r>
            <a:r>
              <a:rPr lang="sk-SK" dirty="0" err="1"/>
              <a:t>aktovém</a:t>
            </a:r>
            <a:r>
              <a:rPr lang="sk-SK" dirty="0"/>
              <a:t> materiálu. </a:t>
            </a:r>
            <a:r>
              <a:rPr lang="sk-SK" dirty="0" err="1"/>
              <a:t>Není</a:t>
            </a:r>
            <a:r>
              <a:rPr lang="sk-SK" dirty="0"/>
              <a:t> to </a:t>
            </a:r>
            <a:r>
              <a:rPr lang="sk-SK" dirty="0" err="1"/>
              <a:t>snadná</a:t>
            </a:r>
            <a:r>
              <a:rPr lang="sk-SK" dirty="0"/>
              <a:t> práce, autorka </a:t>
            </a:r>
            <a:r>
              <a:rPr lang="sk-SK" dirty="0" err="1"/>
              <a:t>se</a:t>
            </a:r>
            <a:r>
              <a:rPr lang="sk-SK" dirty="0"/>
              <a:t> však do </a:t>
            </a:r>
            <a:r>
              <a:rPr lang="sk-SK" dirty="0" err="1"/>
              <a:t>ní</a:t>
            </a:r>
            <a:r>
              <a:rPr lang="sk-SK" dirty="0"/>
              <a:t> – s </a:t>
            </a:r>
            <a:r>
              <a:rPr lang="sk-SK" dirty="0" err="1"/>
              <a:t>ohledem</a:t>
            </a:r>
            <a:r>
              <a:rPr lang="sk-SK" dirty="0"/>
              <a:t> na </a:t>
            </a:r>
            <a:r>
              <a:rPr lang="sk-SK" dirty="0" err="1"/>
              <a:t>klíčový</a:t>
            </a:r>
            <a:r>
              <a:rPr lang="sk-SK" dirty="0"/>
              <a:t> význam </a:t>
            </a:r>
            <a:r>
              <a:rPr lang="sk-SK" dirty="0" err="1"/>
              <a:t>tématu</a:t>
            </a:r>
            <a:r>
              <a:rPr lang="sk-SK" dirty="0"/>
              <a:t> pro </a:t>
            </a:r>
            <a:r>
              <a:rPr lang="sk-SK" dirty="0" err="1"/>
              <a:t>její</a:t>
            </a:r>
            <a:r>
              <a:rPr lang="sk-SK" dirty="0"/>
              <a:t> knihu – </a:t>
            </a:r>
            <a:r>
              <a:rPr lang="sk-SK" dirty="0" err="1"/>
              <a:t>měla</a:t>
            </a:r>
            <a:r>
              <a:rPr lang="sk-SK" dirty="0"/>
              <a:t> </a:t>
            </a:r>
            <a:r>
              <a:rPr lang="sk-SK" dirty="0" err="1"/>
              <a:t>pustit.Pro</a:t>
            </a:r>
            <a:r>
              <a:rPr lang="sk-SK" dirty="0"/>
              <a:t> mnohé otázky by </a:t>
            </a:r>
            <a:r>
              <a:rPr lang="sk-SK" dirty="0" err="1"/>
              <a:t>jí</a:t>
            </a:r>
            <a:r>
              <a:rPr lang="sk-SK" dirty="0"/>
              <a:t> </a:t>
            </a:r>
            <a:r>
              <a:rPr lang="sk-SK" dirty="0" err="1"/>
              <a:t>ostatně</a:t>
            </a:r>
            <a:r>
              <a:rPr lang="sk-SK" dirty="0"/>
              <a:t> stačilo </a:t>
            </a:r>
            <a:r>
              <a:rPr lang="sk-SK" dirty="0" err="1"/>
              <a:t>zjistit</a:t>
            </a:r>
            <a:r>
              <a:rPr lang="sk-SK" dirty="0"/>
              <a:t> z </a:t>
            </a:r>
            <a:r>
              <a:rPr lang="sk-SK" dirty="0" err="1"/>
              <a:t>obecního</a:t>
            </a:r>
            <a:r>
              <a:rPr lang="sk-SK" dirty="0"/>
              <a:t> </a:t>
            </a:r>
            <a:r>
              <a:rPr lang="sk-SK" dirty="0" err="1"/>
              <a:t>věstníku</a:t>
            </a:r>
            <a:r>
              <a:rPr lang="sk-SK" dirty="0"/>
              <a:t>, </a:t>
            </a:r>
            <a:r>
              <a:rPr lang="sk-SK" dirty="0" err="1"/>
              <a:t>ve</a:t>
            </a:r>
            <a:r>
              <a:rPr lang="sk-SK" dirty="0"/>
              <a:t> </a:t>
            </a:r>
            <a:r>
              <a:rPr lang="sk-SK" dirty="0" err="1"/>
              <a:t>kterých</a:t>
            </a:r>
            <a:r>
              <a:rPr lang="sk-SK" dirty="0"/>
              <a:t> </a:t>
            </a:r>
            <a:r>
              <a:rPr lang="sk-SK" dirty="0" err="1"/>
              <a:t>komisích</a:t>
            </a:r>
            <a:r>
              <a:rPr lang="sk-SK" dirty="0"/>
              <a:t> a jak </a:t>
            </a:r>
            <a:r>
              <a:rPr lang="sk-SK" dirty="0" err="1"/>
              <a:t>soustavně</a:t>
            </a:r>
            <a:r>
              <a:rPr lang="sk-SK" dirty="0"/>
              <a:t> </a:t>
            </a:r>
            <a:r>
              <a:rPr lang="sk-SK" dirty="0" err="1"/>
              <a:t>se</a:t>
            </a:r>
            <a:r>
              <a:rPr lang="sk-SK" dirty="0"/>
              <a:t> na </a:t>
            </a:r>
            <a:r>
              <a:rPr lang="sk-SK" dirty="0" err="1"/>
              <a:t>komunálně</a:t>
            </a:r>
            <a:r>
              <a:rPr lang="sk-SK" dirty="0"/>
              <a:t> politické práci </a:t>
            </a:r>
            <a:r>
              <a:rPr lang="sk-SK" dirty="0" err="1"/>
              <a:t>společně</a:t>
            </a:r>
            <a:r>
              <a:rPr lang="sk-SK" dirty="0"/>
              <a:t> </a:t>
            </a:r>
            <a:r>
              <a:rPr lang="sk-SK" dirty="0" err="1"/>
              <a:t>podíleli</a:t>
            </a:r>
            <a:r>
              <a:rPr lang="sk-SK" dirty="0"/>
              <a:t> čeští, </a:t>
            </a:r>
            <a:r>
              <a:rPr lang="sk-SK" dirty="0" err="1"/>
              <a:t>němečtí</a:t>
            </a:r>
            <a:r>
              <a:rPr lang="sk-SK" dirty="0"/>
              <a:t> a </a:t>
            </a:r>
            <a:r>
              <a:rPr lang="sk-SK" dirty="0" err="1"/>
              <a:t>židovští</a:t>
            </a:r>
            <a:r>
              <a:rPr lang="sk-SK" dirty="0"/>
              <a:t> </a:t>
            </a:r>
            <a:r>
              <a:rPr lang="sk-SK" dirty="0" err="1"/>
              <a:t>radní.Takto</a:t>
            </a:r>
            <a:r>
              <a:rPr lang="sk-SK" dirty="0"/>
              <a:t> </a:t>
            </a:r>
            <a:r>
              <a:rPr lang="sk-SK" dirty="0" err="1"/>
              <a:t>ovšem</a:t>
            </a:r>
            <a:r>
              <a:rPr lang="sk-SK" dirty="0"/>
              <a:t> </a:t>
            </a:r>
            <a:r>
              <a:rPr lang="sk-SK" dirty="0" err="1"/>
              <a:t>zůstaly</a:t>
            </a:r>
            <a:r>
              <a:rPr lang="sk-SK" dirty="0"/>
              <a:t> </a:t>
            </a:r>
            <a:r>
              <a:rPr lang="sk-SK" dirty="0" err="1"/>
              <a:t>vztahy</a:t>
            </a:r>
            <a:r>
              <a:rPr lang="sk-SK" dirty="0"/>
              <a:t> v </a:t>
            </a:r>
            <a:r>
              <a:rPr lang="sk-SK" dirty="0" err="1"/>
              <a:t>Praze</a:t>
            </a:r>
            <a:r>
              <a:rPr lang="sk-SK" dirty="0"/>
              <a:t> </a:t>
            </a:r>
            <a:r>
              <a:rPr lang="sk-SK" dirty="0" err="1"/>
              <a:t>působících</a:t>
            </a:r>
            <a:r>
              <a:rPr lang="sk-SK" dirty="0"/>
              <a:t> </a:t>
            </a:r>
            <a:r>
              <a:rPr lang="sk-SK" dirty="0" err="1"/>
              <a:t>stran</a:t>
            </a:r>
            <a:r>
              <a:rPr lang="sk-SK" dirty="0"/>
              <a:t> a </a:t>
            </a:r>
            <a:r>
              <a:rPr lang="sk-SK" dirty="0" err="1"/>
              <a:t>jejich</a:t>
            </a:r>
            <a:r>
              <a:rPr lang="sk-SK" dirty="0"/>
              <a:t> </a:t>
            </a:r>
            <a:r>
              <a:rPr lang="sk-SK" dirty="0" err="1"/>
              <a:t>reprezentantů</a:t>
            </a:r>
            <a:r>
              <a:rPr lang="sk-SK" dirty="0"/>
              <a:t> v </a:t>
            </a:r>
            <a:r>
              <a:rPr lang="sk-SK" dirty="0" err="1"/>
              <a:t>knize</a:t>
            </a:r>
            <a:r>
              <a:rPr lang="sk-SK" dirty="0"/>
              <a:t> de </a:t>
            </a:r>
            <a:r>
              <a:rPr lang="sk-SK" dirty="0" err="1"/>
              <a:t>facto</a:t>
            </a:r>
            <a:r>
              <a:rPr lang="sk-SK" dirty="0"/>
              <a:t> </a:t>
            </a:r>
            <a:r>
              <a:rPr lang="sk-SK" dirty="0" err="1"/>
              <a:t>neprozkoumány</a:t>
            </a:r>
            <a:r>
              <a:rPr lang="sk-SK" dirty="0"/>
              <a:t>. ... </a:t>
            </a:r>
            <a:r>
              <a:rPr lang="sk-SK" b="1" dirty="0" err="1"/>
              <a:t>Omezit</a:t>
            </a:r>
            <a:r>
              <a:rPr lang="sk-SK" b="1" dirty="0"/>
              <a:t> </a:t>
            </a:r>
            <a:r>
              <a:rPr lang="sk-SK" b="1" dirty="0" err="1"/>
              <a:t>se</a:t>
            </a:r>
            <a:r>
              <a:rPr lang="sk-SK" b="1" dirty="0"/>
              <a:t> na </a:t>
            </a:r>
            <a:r>
              <a:rPr lang="sk-SK" b="1" dirty="0" err="1"/>
              <a:t>konstatování</a:t>
            </a:r>
            <a:r>
              <a:rPr lang="sk-SK" b="1" dirty="0"/>
              <a:t>, že v </a:t>
            </a:r>
            <a:r>
              <a:rPr lang="sk-SK" b="1" dirty="0" err="1"/>
              <a:t>projevech</a:t>
            </a:r>
            <a:r>
              <a:rPr lang="sk-SK" b="1" dirty="0"/>
              <a:t> dominovala </a:t>
            </a:r>
            <a:r>
              <a:rPr lang="sk-SK" b="1" dirty="0" err="1"/>
              <a:t>nacionální</a:t>
            </a:r>
            <a:r>
              <a:rPr lang="sk-SK" b="1" dirty="0"/>
              <a:t> </a:t>
            </a:r>
            <a:r>
              <a:rPr lang="sk-SK" b="1" dirty="0" err="1"/>
              <a:t>frazeologie</a:t>
            </a:r>
            <a:r>
              <a:rPr lang="sk-SK" b="1" dirty="0"/>
              <a:t>, je </a:t>
            </a:r>
            <a:r>
              <a:rPr lang="sk-SK" b="1" dirty="0" err="1"/>
              <a:t>dosti</a:t>
            </a:r>
            <a:r>
              <a:rPr lang="sk-SK" b="1" dirty="0"/>
              <a:t> hubený </a:t>
            </a:r>
            <a:r>
              <a:rPr lang="sk-SK" b="1" dirty="0" err="1"/>
              <a:t>výsledek</a:t>
            </a:r>
            <a:r>
              <a:rPr lang="sk-SK" b="1" dirty="0"/>
              <a:t>. </a:t>
            </a:r>
            <a:endParaRPr lang="de-DE" b="1" dirty="0"/>
          </a:p>
          <a:p>
            <a:r>
              <a:rPr lang="sk-SK" b="1" dirty="0" err="1"/>
              <a:t>Věstník</a:t>
            </a:r>
            <a:r>
              <a:rPr lang="sk-SK" b="1" dirty="0"/>
              <a:t> </a:t>
            </a:r>
            <a:r>
              <a:rPr lang="sk-SK" b="1" dirty="0" err="1"/>
              <a:t>tedy</a:t>
            </a:r>
            <a:r>
              <a:rPr lang="sk-SK" b="1" dirty="0"/>
              <a:t> </a:t>
            </a:r>
            <a:r>
              <a:rPr lang="sk-SK" b="1" dirty="0" err="1"/>
              <a:t>nelze</a:t>
            </a:r>
            <a:r>
              <a:rPr lang="sk-SK" b="1" dirty="0"/>
              <a:t> a priori </a:t>
            </a:r>
            <a:r>
              <a:rPr lang="sk-SK" b="1" dirty="0" err="1"/>
              <a:t>pokládat</a:t>
            </a:r>
            <a:r>
              <a:rPr lang="sk-SK" b="1" dirty="0"/>
              <a:t> za úplný obraz </a:t>
            </a:r>
            <a:r>
              <a:rPr lang="sk-SK" b="1" dirty="0" err="1"/>
              <a:t>komunálně</a:t>
            </a:r>
            <a:r>
              <a:rPr lang="sk-SK" b="1" dirty="0"/>
              <a:t> politických </a:t>
            </a:r>
            <a:r>
              <a:rPr lang="sk-SK" b="1" dirty="0" err="1"/>
              <a:t>debat</a:t>
            </a:r>
            <a:r>
              <a:rPr lang="sk-SK" b="1" dirty="0"/>
              <a:t> na radnici a </a:t>
            </a:r>
            <a:r>
              <a:rPr lang="sk-SK" b="1" dirty="0" err="1"/>
              <a:t>bylo</a:t>
            </a:r>
            <a:r>
              <a:rPr lang="sk-SK" b="1" dirty="0"/>
              <a:t> by </a:t>
            </a:r>
            <a:r>
              <a:rPr lang="sk-SK" b="1" dirty="0" err="1"/>
              <a:t>přece</a:t>
            </a:r>
            <a:r>
              <a:rPr lang="sk-SK" b="1" dirty="0"/>
              <a:t> jen </a:t>
            </a:r>
            <a:r>
              <a:rPr lang="sk-SK" b="1" dirty="0" err="1"/>
              <a:t>třeba</a:t>
            </a:r>
            <a:r>
              <a:rPr lang="sk-SK" b="1" dirty="0"/>
              <a:t> </a:t>
            </a:r>
            <a:r>
              <a:rPr lang="sk-SK" b="1" dirty="0" err="1"/>
              <a:t>jít</a:t>
            </a:r>
            <a:r>
              <a:rPr lang="sk-SK" b="1" dirty="0"/>
              <a:t> do (</a:t>
            </a:r>
            <a:r>
              <a:rPr lang="sk-SK" b="1" dirty="0" err="1"/>
              <a:t>soustavně</a:t>
            </a:r>
            <a:r>
              <a:rPr lang="sk-SK" b="1" dirty="0"/>
              <a:t>) dochovaných </a:t>
            </a:r>
            <a:r>
              <a:rPr lang="sk-SK" b="1" dirty="0" err="1"/>
              <a:t>zápisů</a:t>
            </a:r>
            <a:r>
              <a:rPr lang="de-DE" b="1" dirty="0"/>
              <a:t> („</a:t>
            </a:r>
            <a:r>
              <a:rPr lang="de-DE" b="1" dirty="0" err="1"/>
              <a:t>Protokoly</a:t>
            </a:r>
            <a:r>
              <a:rPr lang="de-DE" b="1" dirty="0"/>
              <a:t> </a:t>
            </a:r>
            <a:r>
              <a:rPr lang="de-DE" b="1" dirty="0" err="1"/>
              <a:t>sborů</a:t>
            </a:r>
            <a:r>
              <a:rPr lang="de-DE" b="1" dirty="0"/>
              <a:t> </a:t>
            </a:r>
            <a:r>
              <a:rPr lang="de-DE" b="1" dirty="0" err="1"/>
              <a:t>městské</a:t>
            </a:r>
            <a:r>
              <a:rPr lang="de-DE" b="1" dirty="0"/>
              <a:t> </a:t>
            </a:r>
            <a:r>
              <a:rPr lang="de-DE" b="1" dirty="0" err="1"/>
              <a:t>správy</a:t>
            </a:r>
            <a:r>
              <a:rPr lang="de-DE" b="1" dirty="0"/>
              <a:t>. </a:t>
            </a:r>
            <a:r>
              <a:rPr lang="de-DE" b="1" dirty="0" err="1"/>
              <a:t>Zápisy</a:t>
            </a:r>
            <a:r>
              <a:rPr lang="de-DE" b="1" dirty="0"/>
              <a:t> o </a:t>
            </a:r>
            <a:r>
              <a:rPr lang="de-DE" b="1" dirty="0" err="1"/>
              <a:t>schůzích</a:t>
            </a:r>
            <a:r>
              <a:rPr lang="de-DE" b="1" dirty="0"/>
              <a:t> </a:t>
            </a:r>
            <a:r>
              <a:rPr lang="de-DE" b="1" dirty="0" err="1"/>
              <a:t>městské</a:t>
            </a:r>
            <a:r>
              <a:rPr lang="de-DE" b="1" dirty="0"/>
              <a:t> </a:t>
            </a:r>
            <a:r>
              <a:rPr lang="de-DE" b="1" dirty="0" err="1"/>
              <a:t>rady</a:t>
            </a:r>
            <a:r>
              <a:rPr lang="de-DE" b="1" dirty="0"/>
              <a:t>, z </a:t>
            </a:r>
            <a:r>
              <a:rPr lang="de-DE" b="1" dirty="0" err="1"/>
              <a:t>let</a:t>
            </a:r>
            <a:r>
              <a:rPr lang="de-DE" b="1" dirty="0"/>
              <a:t> 1924–1939“)</a:t>
            </a:r>
            <a:r>
              <a:rPr lang="sk-SK" b="1" dirty="0"/>
              <a:t>. To je </a:t>
            </a:r>
            <a:r>
              <a:rPr lang="sk-SK" b="1" dirty="0" err="1"/>
              <a:t>ovšem</a:t>
            </a:r>
            <a:r>
              <a:rPr lang="sk-SK" b="1" dirty="0"/>
              <a:t> </a:t>
            </a:r>
            <a:r>
              <a:rPr lang="sk-SK" b="1" dirty="0" err="1"/>
              <a:t>pracnější</a:t>
            </a:r>
            <a:endParaRPr lang="sk-SK" b="1" dirty="0"/>
          </a:p>
        </p:txBody>
      </p:sp>
      <p:sp>
        <p:nvSpPr>
          <p:cNvPr id="4" name="Zástupný objekt pre obsah 3">
            <a:extLst>
              <a:ext uri="{FF2B5EF4-FFF2-40B4-BE49-F238E27FC236}">
                <a16:creationId xmlns:a16="http://schemas.microsoft.com/office/drawing/2014/main" id="{354EA98E-A2F3-560D-4FB3-829EEF6137FE}"/>
              </a:ext>
            </a:extLst>
          </p:cNvPr>
          <p:cNvSpPr>
            <a:spLocks noGrp="1"/>
          </p:cNvSpPr>
          <p:nvPr>
            <p:ph sz="half" idx="2"/>
          </p:nvPr>
        </p:nvSpPr>
        <p:spPr/>
        <p:txBody>
          <a:bodyPr>
            <a:normAutofit fontScale="55000" lnSpcReduction="20000"/>
          </a:bodyPr>
          <a:lstStyle/>
          <a:p>
            <a:r>
              <a:rPr lang="de-DE" dirty="0"/>
              <a:t>Für die Kommissionen, deren Material nicht als eigenständige Einheit archiviert wurde, ist es möglich, die wesentlichen Teile ihrer Agenda im Aktenmaterial nachzuweisen. Das ist keine leichte Aufgabe, aber die Autorin hätte sie - angesichts der zentralen Bedeutung des Themas für ihr Buch - in Angriff nehmen müssen. Für viele Fragen hätte sie aus dem Gemeindeblatt (</a:t>
            </a:r>
            <a:r>
              <a:rPr lang="de-DE" dirty="0" err="1"/>
              <a:t>Věstník</a:t>
            </a:r>
            <a:r>
              <a:rPr lang="de-DE" dirty="0"/>
              <a:t> </a:t>
            </a:r>
            <a:r>
              <a:rPr lang="de-DE" dirty="0" err="1"/>
              <a:t>hlavního</a:t>
            </a:r>
            <a:r>
              <a:rPr lang="de-DE" dirty="0"/>
              <a:t> </a:t>
            </a:r>
            <a:r>
              <a:rPr lang="de-DE" dirty="0" err="1"/>
              <a:t>města</a:t>
            </a:r>
            <a:r>
              <a:rPr lang="de-DE" dirty="0"/>
              <a:t> </a:t>
            </a:r>
            <a:r>
              <a:rPr lang="de-DE" dirty="0" err="1"/>
              <a:t>Prahy</a:t>
            </a:r>
            <a:r>
              <a:rPr lang="de-DE" dirty="0"/>
              <a:t>) herausfinden können, welche Kommissionen und wie konsequent tschechische, deutsche und jüdische Ratsherren gemeinsam an der kommunalpolitischen Arbeit beteiligt waren. ... </a:t>
            </a:r>
            <a:r>
              <a:rPr lang="de-DE" b="1" dirty="0"/>
              <a:t>Sich auf die Feststellung zu beschränken, dass die nationale Phraseologie in den Reden dominierte, ist ein eher mageres Ergebnis. </a:t>
            </a:r>
          </a:p>
          <a:p>
            <a:r>
              <a:rPr lang="de-DE" b="1" dirty="0"/>
              <a:t>Das Bulletin kann daher nicht a priori als vollständiges Bild der kommunalpolitischen Debatten im Rathaus betrachtet werden, und es wäre notwendig, die (durchweg) erhaltenen Protokolle ("Protokolle der Ausschüsse der Stadtverwaltung. Sitzungsprotokolle der Stadtverordnetenversammlung, 1924-1939") </a:t>
            </a:r>
            <a:r>
              <a:rPr lang="de-DE" b="1" dirty="0" err="1"/>
              <a:t>hernzuziehen</a:t>
            </a:r>
            <a:r>
              <a:rPr lang="de-DE" b="1" dirty="0"/>
              <a:t>. Dies ist natürlich mühsamer.</a:t>
            </a:r>
          </a:p>
          <a:p>
            <a:endParaRPr lang="sk-SK" b="1" dirty="0"/>
          </a:p>
        </p:txBody>
      </p:sp>
    </p:spTree>
    <p:extLst>
      <p:ext uri="{BB962C8B-B14F-4D97-AF65-F5344CB8AC3E}">
        <p14:creationId xmlns:p14="http://schemas.microsoft.com/office/powerpoint/2010/main" val="3497904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53E45-E844-503C-EF27-78ECE682CCAE}"/>
              </a:ext>
            </a:extLst>
          </p:cNvPr>
          <p:cNvSpPr>
            <a:spLocks noGrp="1"/>
          </p:cNvSpPr>
          <p:nvPr>
            <p:ph type="title"/>
          </p:nvPr>
        </p:nvSpPr>
        <p:spPr/>
        <p:txBody>
          <a:bodyPr>
            <a:normAutofit/>
          </a:bodyPr>
          <a:lstStyle/>
          <a:p>
            <a:r>
              <a:rPr lang="sk-SK" sz="2400" dirty="0"/>
              <a:t>Autorka </a:t>
            </a:r>
            <a:r>
              <a:rPr lang="sk-SK" sz="2400" dirty="0" err="1"/>
              <a:t>tyto</a:t>
            </a:r>
            <a:r>
              <a:rPr lang="sk-SK" sz="2400" dirty="0"/>
              <a:t> </a:t>
            </a:r>
            <a:r>
              <a:rPr lang="sk-SK" sz="2400" dirty="0" err="1"/>
              <a:t>studie</a:t>
            </a:r>
            <a:r>
              <a:rPr lang="sk-SK" sz="2400" dirty="0"/>
              <a:t> </a:t>
            </a:r>
            <a:r>
              <a:rPr lang="sk-SK" sz="2400" dirty="0" err="1"/>
              <a:t>samozřejmě</a:t>
            </a:r>
            <a:r>
              <a:rPr lang="sk-SK" sz="2400" dirty="0"/>
              <a:t> </a:t>
            </a:r>
            <a:r>
              <a:rPr lang="sk-SK" sz="2400" dirty="0" err="1"/>
              <a:t>doslovně</a:t>
            </a:r>
            <a:r>
              <a:rPr lang="sk-SK" sz="2400" dirty="0"/>
              <a:t> </a:t>
            </a:r>
            <a:r>
              <a:rPr lang="sk-SK" sz="2400" dirty="0" err="1"/>
              <a:t>neplagiuje</a:t>
            </a:r>
            <a:r>
              <a:rPr lang="sk-SK" sz="2400" dirty="0"/>
              <a:t> – jen z nich </a:t>
            </a:r>
            <a:r>
              <a:rPr lang="sk-SK" sz="2400" dirty="0" err="1"/>
              <a:t>nepřiznaně</a:t>
            </a:r>
            <a:r>
              <a:rPr lang="sk-SK" sz="2400" dirty="0"/>
              <a:t> čerpá...</a:t>
            </a:r>
            <a:br>
              <a:rPr lang="sk-SK" sz="2400" dirty="0"/>
            </a:br>
            <a:r>
              <a:rPr lang="sk-SK" sz="2400" dirty="0"/>
              <a:t>(</a:t>
            </a:r>
            <a:r>
              <a:rPr lang="sk-SK" sz="2400" dirty="0" err="1"/>
              <a:t>durch</a:t>
            </a:r>
            <a:r>
              <a:rPr lang="sk-SK" sz="2400" dirty="0"/>
              <a:t> </a:t>
            </a:r>
            <a:r>
              <a:rPr lang="sk-SK" sz="2400" dirty="0" err="1"/>
              <a:t>Zitate</a:t>
            </a:r>
            <a:r>
              <a:rPr lang="sk-SK" sz="2400" dirty="0"/>
              <a:t> </a:t>
            </a:r>
            <a:r>
              <a:rPr lang="sk-SK" sz="2400" dirty="0" err="1"/>
              <a:t>nicht</a:t>
            </a:r>
            <a:r>
              <a:rPr lang="sk-SK" sz="2400" dirty="0"/>
              <a:t> </a:t>
            </a:r>
            <a:r>
              <a:rPr lang="sk-SK" sz="2400" dirty="0" err="1"/>
              <a:t>nachgewiesen</a:t>
            </a:r>
            <a:r>
              <a:rPr lang="sk-SK" sz="2400" dirty="0"/>
              <a:t>) </a:t>
            </a:r>
          </a:p>
        </p:txBody>
      </p:sp>
      <p:sp>
        <p:nvSpPr>
          <p:cNvPr id="3" name="Zástupný objekt pre obsah 2">
            <a:extLst>
              <a:ext uri="{FF2B5EF4-FFF2-40B4-BE49-F238E27FC236}">
                <a16:creationId xmlns:a16="http://schemas.microsoft.com/office/drawing/2014/main" id="{38D031A6-0391-50BC-8B16-D5299041F6AA}"/>
              </a:ext>
            </a:extLst>
          </p:cNvPr>
          <p:cNvSpPr>
            <a:spLocks noGrp="1"/>
          </p:cNvSpPr>
          <p:nvPr>
            <p:ph sz="half" idx="1"/>
          </p:nvPr>
        </p:nvSpPr>
        <p:spPr/>
        <p:txBody>
          <a:bodyPr>
            <a:normAutofit fontScale="47500" lnSpcReduction="20000"/>
          </a:bodyPr>
          <a:lstStyle/>
          <a:p>
            <a:pPr marL="0" indent="0">
              <a:buNone/>
            </a:pPr>
            <a:r>
              <a:rPr lang="cs-CZ" dirty="0"/>
              <a:t>Historik se jistě nemusí ztotožňovat s názory zmíněných autorů, může mít výhrady k úplnosti nebo kvalitě jejich rešerší, </a:t>
            </a:r>
            <a:r>
              <a:rPr lang="cs-CZ" b="1" dirty="0"/>
              <a:t>nesmí je ale cílevědomě ignorovat nebo si z nich pouze posloužit v důvěře, že to v Německu stejně nikdo nepozná. </a:t>
            </a:r>
            <a:r>
              <a:rPr lang="cs-CZ" dirty="0"/>
              <a:t>Je nepochybné, že by se český výzkum měl pražské meziválečné komunální politice – právě s ohledem na její nadregionální význam – věnovat podstatně více, než dosud činí. Trpce postrádáme zejména důkladnou a kritickou politickou biografii komplikované, z dnešního pohledu ne právě sympatické, markantní osobnosti primátora Karla Baxy. Uspokojivé nejsou ani dosavadní práce, věnované významné osobnosti pražské sociální politiky a od roku 1937 pražskému primátoru Petru Zenklovi. I stávající literatura o tomto významném komunálním a sociálním politikovi, představiteli hlavního města v pozdních třicátých letech, však dostačuje k tomu, </a:t>
            </a:r>
            <a:r>
              <a:rPr lang="cs-CZ" b="1" dirty="0"/>
              <a:t>aby usvědčila </a:t>
            </a:r>
            <a:r>
              <a:rPr lang="cs-CZ" b="1" dirty="0" err="1"/>
              <a:t>Koeltzsch</a:t>
            </a:r>
            <a:r>
              <a:rPr lang="cs-CZ" b="1" dirty="0"/>
              <a:t> ze svévolných manipulací. </a:t>
            </a:r>
          </a:p>
          <a:p>
            <a:pPr marL="0" indent="0">
              <a:buNone/>
            </a:pPr>
            <a:endParaRPr lang="cs-CZ" b="1" dirty="0"/>
          </a:p>
          <a:p>
            <a:pPr marL="0" indent="0">
              <a:buNone/>
            </a:pPr>
            <a:r>
              <a:rPr lang="cs-CZ" dirty="0"/>
              <a:t>Zenklova nacionalistická rétorika byla podle Peška neškodná, přijetí ministerského postu v druhé vládě generála Syrového skončilo dřív než došlo k rozpuštění zastupitelstva (24. únor 1939) a kdy </a:t>
            </a:r>
            <a:r>
              <a:rPr lang="cs-CZ" dirty="0" err="1"/>
              <a:t>Zenkla</a:t>
            </a:r>
            <a:r>
              <a:rPr lang="cs-CZ" dirty="0"/>
              <a:t> po 15. březnu  nahradil jeho stranický kolega Otakar Klapka, popravený v září 1941.</a:t>
            </a:r>
            <a:r>
              <a:rPr lang="cs-CZ" b="1" dirty="0"/>
              <a:t> </a:t>
            </a:r>
          </a:p>
          <a:p>
            <a:pPr marL="0" indent="0">
              <a:buNone/>
            </a:pPr>
            <a:endParaRPr lang="cs-CZ" b="1" dirty="0"/>
          </a:p>
        </p:txBody>
      </p:sp>
      <p:sp>
        <p:nvSpPr>
          <p:cNvPr id="4" name="Zástupný objekt pre obsah 3">
            <a:extLst>
              <a:ext uri="{FF2B5EF4-FFF2-40B4-BE49-F238E27FC236}">
                <a16:creationId xmlns:a16="http://schemas.microsoft.com/office/drawing/2014/main" id="{9D291CA0-78E1-850F-88DD-D68AFBA8D295}"/>
              </a:ext>
            </a:extLst>
          </p:cNvPr>
          <p:cNvSpPr>
            <a:spLocks noGrp="1"/>
          </p:cNvSpPr>
          <p:nvPr>
            <p:ph sz="half" idx="2"/>
          </p:nvPr>
        </p:nvSpPr>
        <p:spPr/>
        <p:txBody>
          <a:bodyPr>
            <a:normAutofit fontScale="47500" lnSpcReduction="20000"/>
          </a:bodyPr>
          <a:lstStyle/>
          <a:p>
            <a:pPr marL="0" indent="0">
              <a:buNone/>
            </a:pPr>
            <a:r>
              <a:rPr lang="de-DE" dirty="0"/>
              <a:t>Der Historiker muss sich gewiss nicht mit den Ansichten der genannten Autoren identifizieren, er kann Vorbehalte gegen die Vollständigkeit oder Qualität ihrer Forschungen haben, aber </a:t>
            </a:r>
            <a:r>
              <a:rPr lang="de-DE" b="1" dirty="0"/>
              <a:t>er darf sie nicht bewusst ignorieren oder nur ausnutzen im Vertrauen darauf, dass es in Deutschland ohnehin niemand wissen wird.</a:t>
            </a:r>
            <a:r>
              <a:rPr lang="de-DE" dirty="0"/>
              <a:t> Zweifellos sollte die tschechische Forschung der Prager Kommunalpolitik der Zwischenkriegszeit - gerade wegen ihrer überregionalen Bedeutung - viel mehr Aufmerksamkeit widmen, als sie es bisher getan hat. Insbesondere fehlt eine gründliche und kritische politische Biographie der komplizierten und aus heutiger Sicht nicht gerade sympathischen Persönlichkeit des Bürgermeisters Karel </a:t>
            </a:r>
            <a:r>
              <a:rPr lang="de-DE" dirty="0" err="1"/>
              <a:t>Baxa</a:t>
            </a:r>
            <a:r>
              <a:rPr lang="de-DE" dirty="0"/>
              <a:t>. Auch die vorhandenen Werke, die sich mit der herausragenden Persönlichkeit der Prager Sozialpolitik und seit 1937 mit dem Prager Bürgermeister Petr </a:t>
            </a:r>
            <a:r>
              <a:rPr lang="de-DE" dirty="0" err="1"/>
              <a:t>Zenkl</a:t>
            </a:r>
            <a:r>
              <a:rPr lang="de-DE" dirty="0"/>
              <a:t> beschäftigen, sind nicht zufriedenstellend. Aber auch die vorhandene Literatur über diesen bedeutenden Kommunal- und Sozialpolitiker, einen Repräsentanten der Hauptstadt in den späten 1930er Jahren, reicht aus, </a:t>
            </a:r>
            <a:r>
              <a:rPr lang="de-DE" b="1" dirty="0"/>
              <a:t>um </a:t>
            </a:r>
            <a:r>
              <a:rPr lang="de-DE" b="1" dirty="0" err="1"/>
              <a:t>Koeltzsch</a:t>
            </a:r>
            <a:r>
              <a:rPr lang="de-DE" b="1" dirty="0"/>
              <a:t> der willkürlichen Manipulationen zu überführen. </a:t>
            </a:r>
          </a:p>
          <a:p>
            <a:pPr marL="0" indent="0">
              <a:buNone/>
            </a:pPr>
            <a:r>
              <a:rPr lang="de-DE" dirty="0" err="1"/>
              <a:t>Pešek</a:t>
            </a:r>
            <a:r>
              <a:rPr lang="de-DE" dirty="0"/>
              <a:t> zufolge war </a:t>
            </a:r>
            <a:r>
              <a:rPr lang="de-DE" dirty="0" err="1"/>
              <a:t>Zenkls</a:t>
            </a:r>
            <a:r>
              <a:rPr lang="de-DE" dirty="0"/>
              <a:t> nationalistische Rhetorik harmlos; seine Annahme eines Ministerpostens in der zweiten Regierung von General </a:t>
            </a:r>
            <a:r>
              <a:rPr lang="de-DE" dirty="0" err="1"/>
              <a:t>Syr</a:t>
            </a:r>
            <a:r>
              <a:rPr lang="cs-CZ" dirty="0" err="1"/>
              <a:t>ový</a:t>
            </a:r>
            <a:r>
              <a:rPr lang="de-DE" dirty="0"/>
              <a:t> endete vor der Auflösung des </a:t>
            </a:r>
            <a:r>
              <a:rPr lang="cs-CZ" dirty="0" err="1"/>
              <a:t>Stadtparlam,ent</a:t>
            </a:r>
            <a:r>
              <a:rPr lang="de-DE" dirty="0"/>
              <a:t> (24. Februar 1939) und </a:t>
            </a:r>
            <a:r>
              <a:rPr lang="cs-CZ" dirty="0" err="1"/>
              <a:t>bevor</a:t>
            </a:r>
            <a:r>
              <a:rPr lang="cs-CZ" dirty="0"/>
              <a:t> </a:t>
            </a:r>
            <a:r>
              <a:rPr lang="de-DE" dirty="0" err="1"/>
              <a:t>Zenkl</a:t>
            </a:r>
            <a:r>
              <a:rPr lang="de-DE" dirty="0"/>
              <a:t> nach dem 15. März durch seinen Parteikollegen Otakar </a:t>
            </a:r>
            <a:r>
              <a:rPr lang="de-DE" dirty="0" err="1"/>
              <a:t>Klapka</a:t>
            </a:r>
            <a:r>
              <a:rPr lang="de-DE" dirty="0"/>
              <a:t> </a:t>
            </a:r>
            <a:r>
              <a:rPr lang="cs-CZ" dirty="0"/>
              <a:t>i der </a:t>
            </a:r>
            <a:r>
              <a:rPr lang="cs-CZ" dirty="0" err="1"/>
              <a:t>Funktion</a:t>
            </a:r>
            <a:r>
              <a:rPr lang="cs-CZ" dirty="0"/>
              <a:t> </a:t>
            </a:r>
            <a:r>
              <a:rPr lang="cs-CZ" dirty="0" err="1"/>
              <a:t>als</a:t>
            </a:r>
            <a:r>
              <a:rPr lang="cs-CZ" dirty="0"/>
              <a:t> </a:t>
            </a:r>
            <a:r>
              <a:rPr lang="cs-CZ" dirty="0" err="1"/>
              <a:t>Oberbrgermeister</a:t>
            </a:r>
            <a:r>
              <a:rPr lang="cs-CZ" dirty="0"/>
              <a:t> </a:t>
            </a:r>
            <a:r>
              <a:rPr lang="de-DE" dirty="0"/>
              <a:t>ersetzt wurde. </a:t>
            </a:r>
            <a:r>
              <a:rPr lang="de-DE" dirty="0" err="1"/>
              <a:t>Klapka</a:t>
            </a:r>
            <a:r>
              <a:rPr lang="de-DE" dirty="0"/>
              <a:t> wurde im September 1941 hingerichtet, </a:t>
            </a:r>
            <a:r>
              <a:rPr lang="cs-CZ" dirty="0"/>
              <a:t>Z</a:t>
            </a:r>
            <a:r>
              <a:rPr lang="de-DE" dirty="0" err="1"/>
              <a:t>enkl</a:t>
            </a:r>
            <a:r>
              <a:rPr lang="de-DE" dirty="0"/>
              <a:t> </a:t>
            </a:r>
            <a:r>
              <a:rPr lang="cs-CZ" dirty="0" err="1"/>
              <a:t>unmittelbar</a:t>
            </a:r>
            <a:r>
              <a:rPr lang="cs-CZ" dirty="0"/>
              <a:t> nach dem </a:t>
            </a:r>
            <a:r>
              <a:rPr lang="cs-CZ" dirty="0" err="1"/>
              <a:t>Kriegsausbruch</a:t>
            </a:r>
            <a:r>
              <a:rPr lang="cs-CZ" dirty="0"/>
              <a:t> nach </a:t>
            </a:r>
            <a:r>
              <a:rPr lang="cs-CZ" dirty="0" err="1"/>
              <a:t>Dachau</a:t>
            </a:r>
            <a:r>
              <a:rPr lang="cs-CZ" dirty="0"/>
              <a:t> </a:t>
            </a:r>
            <a:r>
              <a:rPr lang="cs-CZ" dirty="0" err="1"/>
              <a:t>geschickt</a:t>
            </a:r>
            <a:r>
              <a:rPr lang="de-DE" dirty="0"/>
              <a:t>. </a:t>
            </a:r>
          </a:p>
          <a:p>
            <a:pPr marL="0" indent="0">
              <a:buNone/>
            </a:pPr>
            <a:endParaRPr lang="sk-SK" dirty="0"/>
          </a:p>
        </p:txBody>
      </p:sp>
    </p:spTree>
    <p:extLst>
      <p:ext uri="{BB962C8B-B14F-4D97-AF65-F5344CB8AC3E}">
        <p14:creationId xmlns:p14="http://schemas.microsoft.com/office/powerpoint/2010/main" val="2961478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D1E208-F6E0-A634-5954-671EEDCEBECE}"/>
              </a:ext>
            </a:extLst>
          </p:cNvPr>
          <p:cNvSpPr>
            <a:spLocks noGrp="1"/>
          </p:cNvSpPr>
          <p:nvPr>
            <p:ph type="title"/>
          </p:nvPr>
        </p:nvSpPr>
        <p:spPr/>
        <p:txBody>
          <a:bodyPr>
            <a:normAutofit/>
          </a:bodyPr>
          <a:lstStyle/>
          <a:p>
            <a:r>
              <a:rPr lang="cs-CZ" sz="2800" dirty="0" err="1">
                <a:latin typeface="Arial" panose="020B0604020202020204" pitchFamily="34" charset="0"/>
                <a:cs typeface="Arial" panose="020B0604020202020204" pitchFamily="34" charset="0"/>
              </a:rPr>
              <a:t>Vorwurf</a:t>
            </a:r>
            <a:r>
              <a:rPr lang="cs-CZ" sz="2800" dirty="0">
                <a:latin typeface="Arial" panose="020B0604020202020204" pitchFamily="34" charset="0"/>
                <a:cs typeface="Arial" panose="020B0604020202020204" pitchFamily="34" charset="0"/>
              </a:rPr>
              <a:t> der </a:t>
            </a:r>
            <a:r>
              <a:rPr lang="cs-CZ" sz="2800" dirty="0" err="1">
                <a:latin typeface="Arial" panose="020B0604020202020204" pitchFamily="34" charset="0"/>
                <a:cs typeface="Arial" panose="020B0604020202020204" pitchFamily="34" charset="0"/>
              </a:rPr>
              <a:t>Argumentation</a:t>
            </a:r>
            <a:r>
              <a:rPr lang="cs-CZ" sz="2800" i="1" dirty="0">
                <a:latin typeface="Arial" panose="020B0604020202020204" pitchFamily="34" charset="0"/>
                <a:cs typeface="Arial" panose="020B0604020202020204" pitchFamily="34" charset="0"/>
              </a:rPr>
              <a:t> </a:t>
            </a:r>
            <a:r>
              <a:rPr lang="sk-SK" sz="2800" i="0" dirty="0">
                <a:solidFill>
                  <a:srgbClr val="4D5156"/>
                </a:solidFill>
                <a:effectLst/>
                <a:latin typeface="Arial" panose="020B0604020202020204" pitchFamily="34" charset="0"/>
                <a:cs typeface="Arial" panose="020B0604020202020204" pitchFamily="34" charset="0"/>
              </a:rPr>
              <a:t>à </a:t>
            </a:r>
            <a:r>
              <a:rPr lang="de-DE" sz="2800" i="0" dirty="0">
                <a:solidFill>
                  <a:srgbClr val="4D5156"/>
                </a:solidFill>
                <a:effectLst/>
                <a:latin typeface="Arial" panose="020B0604020202020204" pitchFamily="34" charset="0"/>
                <a:cs typeface="Arial" panose="020B0604020202020204" pitchFamily="34" charset="0"/>
              </a:rPr>
              <a:t>la </a:t>
            </a:r>
            <a:r>
              <a:rPr lang="sk-SK" sz="2800" i="0" dirty="0" err="1">
                <a:solidFill>
                  <a:srgbClr val="5F6368"/>
                </a:solidFill>
                <a:effectLst/>
                <a:latin typeface="Arial" panose="020B0604020202020204" pitchFamily="34" charset="0"/>
                <a:cs typeface="Arial" panose="020B0604020202020204" pitchFamily="34" charset="0"/>
              </a:rPr>
              <a:t>thèse</a:t>
            </a:r>
            <a:r>
              <a:rPr lang="sk-SK" sz="2800" dirty="0">
                <a:solidFill>
                  <a:srgbClr val="4D5156"/>
                </a:solidFill>
                <a:latin typeface="Arial" panose="020B0604020202020204" pitchFamily="34" charset="0"/>
                <a:cs typeface="Arial" panose="020B0604020202020204" pitchFamily="34" charset="0"/>
              </a:rPr>
              <a:t> im </a:t>
            </a:r>
            <a:r>
              <a:rPr lang="sk-SK" sz="2800" dirty="0" err="1">
                <a:solidFill>
                  <a:srgbClr val="4D5156"/>
                </a:solidFill>
                <a:latin typeface="Arial" panose="020B0604020202020204" pitchFamily="34" charset="0"/>
                <a:cs typeface="Arial" panose="020B0604020202020204" pitchFamily="34" charset="0"/>
              </a:rPr>
              <a:t>Fall</a:t>
            </a:r>
            <a:r>
              <a:rPr lang="sk-SK" sz="2800" dirty="0">
                <a:solidFill>
                  <a:srgbClr val="4D5156"/>
                </a:solidFill>
                <a:latin typeface="Arial" panose="020B0604020202020204" pitchFamily="34" charset="0"/>
                <a:cs typeface="Arial" panose="020B0604020202020204" pitchFamily="34" charset="0"/>
              </a:rPr>
              <a:t> von </a:t>
            </a:r>
            <a:r>
              <a:rPr lang="sk-SK" sz="2800" dirty="0" err="1">
                <a:solidFill>
                  <a:srgbClr val="4D5156"/>
                </a:solidFill>
                <a:latin typeface="Arial" panose="020B0604020202020204" pitchFamily="34" charset="0"/>
                <a:cs typeface="Arial" panose="020B0604020202020204" pitchFamily="34" charset="0"/>
              </a:rPr>
              <a:t>Petr</a:t>
            </a:r>
            <a:r>
              <a:rPr lang="sk-SK" sz="2800" dirty="0">
                <a:solidFill>
                  <a:srgbClr val="4D5156"/>
                </a:solidFill>
                <a:latin typeface="Arial" panose="020B0604020202020204" pitchFamily="34" charset="0"/>
                <a:cs typeface="Arial" panose="020B0604020202020204" pitchFamily="34" charset="0"/>
              </a:rPr>
              <a:t> </a:t>
            </a:r>
            <a:r>
              <a:rPr lang="sk-SK" sz="2800" dirty="0" err="1">
                <a:solidFill>
                  <a:srgbClr val="4D5156"/>
                </a:solidFill>
                <a:latin typeface="Arial" panose="020B0604020202020204" pitchFamily="34" charset="0"/>
                <a:cs typeface="Arial" panose="020B0604020202020204" pitchFamily="34" charset="0"/>
              </a:rPr>
              <a:t>Zenkl</a:t>
            </a:r>
            <a:endParaRPr lang="sk-SK" sz="2800" dirty="0">
              <a:latin typeface="Arial" panose="020B0604020202020204" pitchFamily="34" charset="0"/>
              <a:cs typeface="Arial" panose="020B0604020202020204" pitchFamily="34" charset="0"/>
            </a:endParaRPr>
          </a:p>
        </p:txBody>
      </p:sp>
      <p:sp>
        <p:nvSpPr>
          <p:cNvPr id="3" name="Zástupný objekt pre obsah 2">
            <a:extLst>
              <a:ext uri="{FF2B5EF4-FFF2-40B4-BE49-F238E27FC236}">
                <a16:creationId xmlns:a16="http://schemas.microsoft.com/office/drawing/2014/main" id="{E3050A47-E681-90D1-6D6B-34002E070BA4}"/>
              </a:ext>
            </a:extLst>
          </p:cNvPr>
          <p:cNvSpPr>
            <a:spLocks noGrp="1"/>
          </p:cNvSpPr>
          <p:nvPr>
            <p:ph sz="half" idx="1"/>
          </p:nvPr>
        </p:nvSpPr>
        <p:spPr/>
        <p:txBody>
          <a:bodyPr>
            <a:normAutofit fontScale="85000" lnSpcReduction="20000"/>
          </a:bodyPr>
          <a:lstStyle/>
          <a:p>
            <a:pPr marL="0" indent="0">
              <a:buNone/>
            </a:pPr>
            <a:r>
              <a:rPr lang="sk-SK" dirty="0"/>
              <a:t>„Nacionalistické </a:t>
            </a:r>
            <a:r>
              <a:rPr lang="sk-SK" dirty="0" err="1"/>
              <a:t>smýšlení</a:t>
            </a:r>
            <a:r>
              <a:rPr lang="sk-SK" dirty="0"/>
              <a:t> </a:t>
            </a:r>
            <a:r>
              <a:rPr lang="sk-SK" dirty="0" err="1"/>
              <a:t>bylo</a:t>
            </a:r>
            <a:r>
              <a:rPr lang="sk-SK" dirty="0"/>
              <a:t> také </a:t>
            </a:r>
            <a:r>
              <a:rPr lang="sk-SK" dirty="0" err="1"/>
              <a:t>důvodem</a:t>
            </a:r>
            <a:r>
              <a:rPr lang="sk-SK" dirty="0"/>
              <a:t>, </a:t>
            </a:r>
            <a:r>
              <a:rPr lang="sk-SK" dirty="0" err="1"/>
              <a:t>proč</a:t>
            </a:r>
            <a:r>
              <a:rPr lang="sk-SK" dirty="0"/>
              <a:t> primátor a národní socialista </a:t>
            </a:r>
            <a:r>
              <a:rPr lang="sk-SK" dirty="0" err="1"/>
              <a:t>Zenkl</a:t>
            </a:r>
            <a:r>
              <a:rPr lang="sk-SK" dirty="0"/>
              <a:t> v </a:t>
            </a:r>
            <a:r>
              <a:rPr lang="sk-SK" dirty="0" err="1"/>
              <a:t>září</a:t>
            </a:r>
            <a:r>
              <a:rPr lang="sk-SK" dirty="0"/>
              <a:t> 1938 </a:t>
            </a:r>
            <a:r>
              <a:rPr lang="sk-SK" dirty="0" err="1"/>
              <a:t>vstoupil</a:t>
            </a:r>
            <a:r>
              <a:rPr lang="sk-SK" dirty="0"/>
              <a:t> do </a:t>
            </a:r>
            <a:r>
              <a:rPr lang="sk-SK" dirty="0" err="1"/>
              <a:t>pravicově</a:t>
            </a:r>
            <a:r>
              <a:rPr lang="sk-SK" dirty="0"/>
              <a:t> </a:t>
            </a:r>
            <a:r>
              <a:rPr lang="sk-SK" dirty="0" err="1"/>
              <a:t>zaměřeného</a:t>
            </a:r>
            <a:r>
              <a:rPr lang="sk-SK" dirty="0"/>
              <a:t> kabinetu generála Jana Syrového. Nová vláda, </a:t>
            </a:r>
            <a:r>
              <a:rPr lang="sk-SK" dirty="0" err="1"/>
              <a:t>která</a:t>
            </a:r>
            <a:r>
              <a:rPr lang="sk-SK" dirty="0"/>
              <a:t> </a:t>
            </a:r>
            <a:r>
              <a:rPr lang="sk-SK" dirty="0" err="1"/>
              <a:t>se</a:t>
            </a:r>
            <a:r>
              <a:rPr lang="sk-SK" dirty="0"/>
              <a:t> ujala činnosti po </a:t>
            </a:r>
            <a:r>
              <a:rPr lang="sk-SK" dirty="0" err="1"/>
              <a:t>rezignaci</a:t>
            </a:r>
            <a:r>
              <a:rPr lang="sk-SK" dirty="0"/>
              <a:t> </a:t>
            </a:r>
            <a:r>
              <a:rPr lang="sk-SK" dirty="0" err="1"/>
              <a:t>dosavadního</a:t>
            </a:r>
            <a:r>
              <a:rPr lang="sk-SK" dirty="0"/>
              <a:t> ministerského </a:t>
            </a:r>
            <a:r>
              <a:rPr lang="sk-SK" dirty="0" err="1"/>
              <a:t>předsedy</a:t>
            </a:r>
            <a:r>
              <a:rPr lang="sk-SK" dirty="0"/>
              <a:t> Milana </a:t>
            </a:r>
            <a:r>
              <a:rPr lang="sk-SK" dirty="0" err="1"/>
              <a:t>Hodži</a:t>
            </a:r>
            <a:r>
              <a:rPr lang="sk-SK" dirty="0"/>
              <a:t> a jen pár dní </a:t>
            </a:r>
            <a:r>
              <a:rPr lang="sk-SK" dirty="0" err="1"/>
              <a:t>před</a:t>
            </a:r>
            <a:r>
              <a:rPr lang="sk-SK" dirty="0"/>
              <a:t> </a:t>
            </a:r>
            <a:r>
              <a:rPr lang="sk-SK" dirty="0" err="1"/>
              <a:t>Mnichovskou</a:t>
            </a:r>
            <a:r>
              <a:rPr lang="sk-SK" dirty="0"/>
              <a:t> </a:t>
            </a:r>
            <a:r>
              <a:rPr lang="sk-SK" dirty="0" err="1"/>
              <a:t>smlouvou</a:t>
            </a:r>
            <a:r>
              <a:rPr lang="sk-SK" dirty="0"/>
              <a:t>, </a:t>
            </a:r>
            <a:r>
              <a:rPr lang="sk-SK" b="1" dirty="0" err="1"/>
              <a:t>podstatně</a:t>
            </a:r>
            <a:r>
              <a:rPr lang="sk-SK" b="1" dirty="0"/>
              <a:t> </a:t>
            </a:r>
            <a:r>
              <a:rPr lang="sk-SK" b="1" dirty="0" err="1"/>
              <a:t>urychlila</a:t>
            </a:r>
            <a:r>
              <a:rPr lang="sk-SK" b="1" dirty="0"/>
              <a:t> demontáž demokratických </a:t>
            </a:r>
            <a:r>
              <a:rPr lang="sk-SK" b="1" dirty="0" err="1"/>
              <a:t>struktur</a:t>
            </a:r>
            <a:r>
              <a:rPr lang="sk-SK" b="1" dirty="0"/>
              <a:t> v tzv. druhé </a:t>
            </a:r>
            <a:r>
              <a:rPr lang="sk-SK" b="1" dirty="0" err="1"/>
              <a:t>republice</a:t>
            </a:r>
            <a:r>
              <a:rPr lang="sk-SK" b="1" dirty="0"/>
              <a:t>. </a:t>
            </a:r>
            <a:r>
              <a:rPr lang="sk-SK" dirty="0"/>
              <a:t>Pod </a:t>
            </a:r>
            <a:r>
              <a:rPr lang="sk-SK" dirty="0" err="1"/>
              <a:t>její</a:t>
            </a:r>
            <a:r>
              <a:rPr lang="sk-SK" dirty="0"/>
              <a:t> egidou </a:t>
            </a:r>
            <a:r>
              <a:rPr lang="sk-SK" dirty="0" err="1"/>
              <a:t>bylo</a:t>
            </a:r>
            <a:r>
              <a:rPr lang="sk-SK" dirty="0"/>
              <a:t> také </a:t>
            </a:r>
            <a:r>
              <a:rPr lang="sk-SK" dirty="0" err="1"/>
              <a:t>rozpuštěno</a:t>
            </a:r>
            <a:r>
              <a:rPr lang="sk-SK" dirty="0"/>
              <a:t> poslední demokraticky zvolené pražské </a:t>
            </a:r>
            <a:r>
              <a:rPr lang="sk-SK" dirty="0" err="1"/>
              <a:t>ústřední</a:t>
            </a:r>
            <a:r>
              <a:rPr lang="sk-SK" dirty="0"/>
              <a:t> </a:t>
            </a:r>
            <a:r>
              <a:rPr lang="sk-SK" dirty="0" err="1"/>
              <a:t>zastupitelstvo</a:t>
            </a:r>
            <a:r>
              <a:rPr lang="sk-SK" dirty="0"/>
              <a:t> a </a:t>
            </a:r>
            <a:r>
              <a:rPr lang="sk-SK" dirty="0" err="1"/>
              <a:t>místní</a:t>
            </a:r>
            <a:r>
              <a:rPr lang="sk-SK" dirty="0"/>
              <a:t> </a:t>
            </a:r>
            <a:r>
              <a:rPr lang="sk-SK" dirty="0" err="1"/>
              <a:t>zastupitelstva</a:t>
            </a:r>
            <a:r>
              <a:rPr lang="sk-SK" dirty="0"/>
              <a:t> v </a:t>
            </a:r>
            <a:r>
              <a:rPr lang="sk-SK" dirty="0" err="1"/>
              <a:t>únoru</a:t>
            </a:r>
            <a:r>
              <a:rPr lang="sk-SK" dirty="0"/>
              <a:t> 1939“ (s. 125). </a:t>
            </a:r>
          </a:p>
        </p:txBody>
      </p:sp>
      <p:pic>
        <p:nvPicPr>
          <p:cNvPr id="6" name="Zástupný objekt pre obsah 5">
            <a:extLst>
              <a:ext uri="{FF2B5EF4-FFF2-40B4-BE49-F238E27FC236}">
                <a16:creationId xmlns:a16="http://schemas.microsoft.com/office/drawing/2014/main" id="{75D9B123-6CDA-A3F3-B28A-54EF0D86F22C}"/>
              </a:ext>
            </a:extLst>
          </p:cNvPr>
          <p:cNvPicPr>
            <a:picLocks noGrp="1" noChangeAspect="1"/>
          </p:cNvPicPr>
          <p:nvPr>
            <p:ph sz="half" idx="2"/>
          </p:nvPr>
        </p:nvPicPr>
        <p:blipFill>
          <a:blip r:embed="rId2"/>
          <a:stretch>
            <a:fillRect/>
          </a:stretch>
        </p:blipFill>
        <p:spPr>
          <a:xfrm>
            <a:off x="6172200" y="2545237"/>
            <a:ext cx="5181600" cy="2307542"/>
          </a:xfrm>
        </p:spPr>
      </p:pic>
    </p:spTree>
    <p:extLst>
      <p:ext uri="{BB962C8B-B14F-4D97-AF65-F5344CB8AC3E}">
        <p14:creationId xmlns:p14="http://schemas.microsoft.com/office/powerpoint/2010/main" val="505476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58405B-8B6B-32CE-2BFF-CD6AAA03473A}"/>
              </a:ext>
            </a:extLst>
          </p:cNvPr>
          <p:cNvSpPr>
            <a:spLocks noGrp="1"/>
          </p:cNvSpPr>
          <p:nvPr>
            <p:ph type="title"/>
          </p:nvPr>
        </p:nvSpPr>
        <p:spPr/>
        <p:txBody>
          <a:bodyPr>
            <a:normAutofit/>
          </a:bodyPr>
          <a:lstStyle/>
          <a:p>
            <a:r>
              <a:rPr lang="cs-CZ" sz="2800" dirty="0" err="1">
                <a:latin typeface="Arial" panose="020B0604020202020204" pitchFamily="34" charset="0"/>
                <a:cs typeface="Arial" panose="020B0604020202020204" pitchFamily="34" charset="0"/>
              </a:rPr>
              <a:t>Vorwurf</a:t>
            </a:r>
            <a:r>
              <a:rPr lang="cs-CZ" sz="2800" dirty="0">
                <a:latin typeface="Arial" panose="020B0604020202020204" pitchFamily="34" charset="0"/>
                <a:cs typeface="Arial" panose="020B0604020202020204" pitchFamily="34" charset="0"/>
              </a:rPr>
              <a:t> der </a:t>
            </a:r>
            <a:r>
              <a:rPr lang="cs-CZ" sz="2800" dirty="0" err="1">
                <a:latin typeface="Arial" panose="020B0604020202020204" pitchFamily="34" charset="0"/>
                <a:cs typeface="Arial" panose="020B0604020202020204" pitchFamily="34" charset="0"/>
              </a:rPr>
              <a:t>Argumentation</a:t>
            </a:r>
            <a:r>
              <a:rPr lang="cs-CZ" sz="2800" i="1" dirty="0">
                <a:latin typeface="Arial" panose="020B0604020202020204" pitchFamily="34" charset="0"/>
                <a:cs typeface="Arial" panose="020B0604020202020204" pitchFamily="34" charset="0"/>
              </a:rPr>
              <a:t> </a:t>
            </a:r>
            <a:r>
              <a:rPr lang="sk-SK" sz="2800" i="0" dirty="0">
                <a:solidFill>
                  <a:srgbClr val="4D5156"/>
                </a:solidFill>
                <a:effectLst/>
                <a:latin typeface="Arial" panose="020B0604020202020204" pitchFamily="34" charset="0"/>
                <a:cs typeface="Arial" panose="020B0604020202020204" pitchFamily="34" charset="0"/>
              </a:rPr>
              <a:t>à </a:t>
            </a:r>
            <a:r>
              <a:rPr lang="sk-SK" sz="2800" i="0" dirty="0" err="1">
                <a:solidFill>
                  <a:srgbClr val="5F6368"/>
                </a:solidFill>
                <a:effectLst/>
                <a:latin typeface="Arial" panose="020B0604020202020204" pitchFamily="34" charset="0"/>
                <a:cs typeface="Arial" panose="020B0604020202020204" pitchFamily="34" charset="0"/>
              </a:rPr>
              <a:t>thèse</a:t>
            </a:r>
            <a:r>
              <a:rPr lang="sk-SK" sz="2800" dirty="0">
                <a:solidFill>
                  <a:srgbClr val="4D5156"/>
                </a:solidFill>
                <a:latin typeface="Arial" panose="020B0604020202020204" pitchFamily="34" charset="0"/>
                <a:cs typeface="Arial" panose="020B0604020202020204" pitchFamily="34" charset="0"/>
              </a:rPr>
              <a:t> im </a:t>
            </a:r>
            <a:r>
              <a:rPr lang="sk-SK" sz="2800" dirty="0" err="1">
                <a:solidFill>
                  <a:srgbClr val="4D5156"/>
                </a:solidFill>
                <a:latin typeface="Arial" panose="020B0604020202020204" pitchFamily="34" charset="0"/>
                <a:cs typeface="Arial" panose="020B0604020202020204" pitchFamily="34" charset="0"/>
              </a:rPr>
              <a:t>Fall</a:t>
            </a:r>
            <a:r>
              <a:rPr lang="sk-SK" sz="2800" dirty="0">
                <a:solidFill>
                  <a:srgbClr val="4D5156"/>
                </a:solidFill>
                <a:latin typeface="Arial" panose="020B0604020202020204" pitchFamily="34" charset="0"/>
                <a:cs typeface="Arial" panose="020B0604020202020204" pitchFamily="34" charset="0"/>
              </a:rPr>
              <a:t> von </a:t>
            </a:r>
            <a:r>
              <a:rPr lang="sk-SK" sz="2800" dirty="0" err="1">
                <a:solidFill>
                  <a:srgbClr val="4D5156"/>
                </a:solidFill>
                <a:latin typeface="Arial" panose="020B0604020202020204" pitchFamily="34" charset="0"/>
                <a:cs typeface="Arial" panose="020B0604020202020204" pitchFamily="34" charset="0"/>
              </a:rPr>
              <a:t>Petr</a:t>
            </a:r>
            <a:r>
              <a:rPr lang="sk-SK" sz="2800" dirty="0">
                <a:solidFill>
                  <a:srgbClr val="4D5156"/>
                </a:solidFill>
                <a:latin typeface="Arial" panose="020B0604020202020204" pitchFamily="34" charset="0"/>
                <a:cs typeface="Arial" panose="020B0604020202020204" pitchFamily="34" charset="0"/>
              </a:rPr>
              <a:t> </a:t>
            </a:r>
            <a:r>
              <a:rPr lang="sk-SK" sz="2800" dirty="0" err="1">
                <a:solidFill>
                  <a:srgbClr val="4D5156"/>
                </a:solidFill>
                <a:latin typeface="Arial" panose="020B0604020202020204" pitchFamily="34" charset="0"/>
                <a:cs typeface="Arial" panose="020B0604020202020204" pitchFamily="34" charset="0"/>
              </a:rPr>
              <a:t>Zenkl</a:t>
            </a:r>
            <a:endParaRPr lang="sk-SK" sz="2800" dirty="0"/>
          </a:p>
        </p:txBody>
      </p:sp>
      <p:sp>
        <p:nvSpPr>
          <p:cNvPr id="3" name="Zástupný objekt pre obsah 2">
            <a:extLst>
              <a:ext uri="{FF2B5EF4-FFF2-40B4-BE49-F238E27FC236}">
                <a16:creationId xmlns:a16="http://schemas.microsoft.com/office/drawing/2014/main" id="{99D5C813-4875-7162-2107-97781F74EDDF}"/>
              </a:ext>
            </a:extLst>
          </p:cNvPr>
          <p:cNvSpPr>
            <a:spLocks noGrp="1"/>
          </p:cNvSpPr>
          <p:nvPr>
            <p:ph sz="half" idx="1"/>
          </p:nvPr>
        </p:nvSpPr>
        <p:spPr/>
        <p:txBody>
          <a:bodyPr>
            <a:normAutofit/>
          </a:bodyPr>
          <a:lstStyle/>
          <a:p>
            <a:pPr marL="0" indent="0">
              <a:buNone/>
            </a:pPr>
            <a:r>
              <a:rPr lang="cs-CZ" dirty="0">
                <a:effectLst/>
                <a:latin typeface="Calibri" panose="020F0502020204030204" pitchFamily="34" charset="0"/>
                <a:ea typeface="Calibri" panose="020F0502020204030204" pitchFamily="34" charset="0"/>
                <a:cs typeface="Times New Roman" panose="02020603050405020304" pitchFamily="18" charset="0"/>
              </a:rPr>
              <a:t>Autorka, vycházející z předem formulovaných tezí, hledá k nim pouze ilustrativní materiál a bez bezpečných znalostí problematiky, resp. s oporou pouze v jednotlivostech ztrácí porozumění pro kontext situací, prostředí i událostí.</a:t>
            </a:r>
            <a:endParaRPr lang="sk-SK" dirty="0"/>
          </a:p>
        </p:txBody>
      </p:sp>
      <p:sp>
        <p:nvSpPr>
          <p:cNvPr id="4" name="Zástupný objekt pre obsah 3">
            <a:extLst>
              <a:ext uri="{FF2B5EF4-FFF2-40B4-BE49-F238E27FC236}">
                <a16:creationId xmlns:a16="http://schemas.microsoft.com/office/drawing/2014/main" id="{2295E749-BBA6-6BFC-4922-57F6F0EF21F1}"/>
              </a:ext>
            </a:extLst>
          </p:cNvPr>
          <p:cNvSpPr>
            <a:spLocks noGrp="1"/>
          </p:cNvSpPr>
          <p:nvPr>
            <p:ph sz="half" idx="2"/>
          </p:nvPr>
        </p:nvSpPr>
        <p:spPr/>
        <p:txBody>
          <a:bodyPr/>
          <a:lstStyle/>
          <a:p>
            <a:pPr marL="0" indent="0">
              <a:buNone/>
            </a:pPr>
            <a:r>
              <a:rPr lang="de-DE" dirty="0"/>
              <a:t>Ausgehend von vorformulierten Thesen sucht d</a:t>
            </a:r>
            <a:r>
              <a:rPr lang="cs-CZ" dirty="0"/>
              <a:t>i</a:t>
            </a:r>
            <a:r>
              <a:rPr lang="de-DE" dirty="0"/>
              <a:t>e Autor</a:t>
            </a:r>
            <a:r>
              <a:rPr lang="cs-CZ" dirty="0"/>
              <a:t>in</a:t>
            </a:r>
            <a:r>
              <a:rPr lang="de-DE" dirty="0"/>
              <a:t> nur nach </a:t>
            </a:r>
            <a:r>
              <a:rPr lang="cs-CZ" dirty="0" err="1"/>
              <a:t>Veranschaulichung</a:t>
            </a:r>
            <a:r>
              <a:rPr lang="de-DE" dirty="0"/>
              <a:t> </a:t>
            </a:r>
            <a:r>
              <a:rPr lang="cs-CZ" dirty="0"/>
              <a:t>da</a:t>
            </a:r>
            <a:r>
              <a:rPr lang="de-DE" dirty="0"/>
              <a:t>für und verliert </a:t>
            </a:r>
            <a:r>
              <a:rPr lang="cs-CZ" dirty="0" err="1"/>
              <a:t>infolge</a:t>
            </a:r>
            <a:r>
              <a:rPr lang="cs-CZ" dirty="0"/>
              <a:t> </a:t>
            </a:r>
            <a:r>
              <a:rPr lang="cs-CZ" dirty="0" err="1"/>
              <a:t>mangelnder</a:t>
            </a:r>
            <a:r>
              <a:rPr lang="cs-CZ" dirty="0"/>
              <a:t> </a:t>
            </a:r>
            <a:r>
              <a:rPr lang="de-DE" dirty="0"/>
              <a:t>Kenntnis der Thematik</a:t>
            </a:r>
            <a:r>
              <a:rPr lang="cs-CZ" dirty="0"/>
              <a:t>, </a:t>
            </a:r>
            <a:r>
              <a:rPr lang="cs-CZ" dirty="0" err="1"/>
              <a:t>sich</a:t>
            </a:r>
            <a:r>
              <a:rPr lang="cs-CZ" dirty="0"/>
              <a:t> </a:t>
            </a:r>
            <a:r>
              <a:rPr lang="cs-CZ" dirty="0" err="1"/>
              <a:t>nur</a:t>
            </a:r>
            <a:r>
              <a:rPr lang="cs-CZ" dirty="0"/>
              <a:t> </a:t>
            </a:r>
            <a:r>
              <a:rPr lang="cs-CZ" dirty="0" err="1"/>
              <a:t>auf</a:t>
            </a:r>
            <a:r>
              <a:rPr lang="cs-CZ" dirty="0"/>
              <a:t> </a:t>
            </a:r>
            <a:r>
              <a:rPr lang="de-DE" dirty="0"/>
              <a:t>Einzelheiten </a:t>
            </a:r>
            <a:r>
              <a:rPr lang="cs-CZ" dirty="0"/>
              <a:t>st</a:t>
            </a:r>
            <a:r>
              <a:rPr lang="de-DE" dirty="0"/>
              <a:t>ü</a:t>
            </a:r>
            <a:r>
              <a:rPr lang="cs-CZ" dirty="0" err="1"/>
              <a:t>tzend</a:t>
            </a:r>
            <a:r>
              <a:rPr lang="de-DE" dirty="0"/>
              <a:t>,</a:t>
            </a:r>
            <a:r>
              <a:rPr lang="cs-CZ" dirty="0"/>
              <a:t> </a:t>
            </a:r>
            <a:r>
              <a:rPr lang="de-DE" dirty="0"/>
              <a:t>das Verständnis für den Kontext von Situationen  und Ereignissen.</a:t>
            </a:r>
          </a:p>
          <a:p>
            <a:pPr marL="0" indent="0">
              <a:buNone/>
            </a:pPr>
            <a:endParaRPr lang="sk-SK" dirty="0"/>
          </a:p>
        </p:txBody>
      </p:sp>
    </p:spTree>
    <p:extLst>
      <p:ext uri="{BB962C8B-B14F-4D97-AF65-F5344CB8AC3E}">
        <p14:creationId xmlns:p14="http://schemas.microsoft.com/office/powerpoint/2010/main" val="2896403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7A8A84-26AB-8E18-0D96-548E2F6DDBAE}"/>
              </a:ext>
            </a:extLst>
          </p:cNvPr>
          <p:cNvSpPr>
            <a:spLocks noGrp="1"/>
          </p:cNvSpPr>
          <p:nvPr>
            <p:ph type="title"/>
          </p:nvPr>
        </p:nvSpPr>
        <p:spPr/>
        <p:txBody>
          <a:bodyPr/>
          <a:lstStyle/>
          <a:p>
            <a:r>
              <a:rPr lang="de-DE" dirty="0"/>
              <a:t>Loewensteins Hochschätzung</a:t>
            </a:r>
            <a:r>
              <a:rPr lang="cs-CZ" dirty="0"/>
              <a:t> des </a:t>
            </a:r>
            <a:r>
              <a:rPr lang="cs-CZ" dirty="0" err="1"/>
              <a:t>Ansatzes</a:t>
            </a:r>
            <a:endParaRPr lang="sk-SK" dirty="0"/>
          </a:p>
        </p:txBody>
      </p:sp>
      <p:sp>
        <p:nvSpPr>
          <p:cNvPr id="4" name="Zástupný objekt pre obsah 3">
            <a:extLst>
              <a:ext uri="{FF2B5EF4-FFF2-40B4-BE49-F238E27FC236}">
                <a16:creationId xmlns:a16="http://schemas.microsoft.com/office/drawing/2014/main" id="{82936741-A266-8C6C-D0A5-CD889D9DCBAC}"/>
              </a:ext>
            </a:extLst>
          </p:cNvPr>
          <p:cNvSpPr>
            <a:spLocks noGrp="1"/>
          </p:cNvSpPr>
          <p:nvPr>
            <p:ph sz="half" idx="1"/>
          </p:nvPr>
        </p:nvSpPr>
        <p:spPr/>
        <p:txBody>
          <a:bodyPr>
            <a:normAutofit fontScale="77500" lnSpcReduction="20000"/>
          </a:bodyPr>
          <a:lstStyle/>
          <a:p>
            <a:pPr marL="0" indent="0">
              <a:buNone/>
            </a:pPr>
            <a:r>
              <a:rPr lang="sk-SK" dirty="0" err="1"/>
              <a:t>Místo</a:t>
            </a:r>
            <a:r>
              <a:rPr lang="sk-SK" dirty="0"/>
              <a:t> „jazyka </a:t>
            </a:r>
            <a:r>
              <a:rPr lang="sk-SK" dirty="0" err="1"/>
              <a:t>obcovacího</a:t>
            </a:r>
            <a:r>
              <a:rPr lang="sk-SK" dirty="0"/>
              <a:t>“ republika, jak známo, </a:t>
            </a:r>
            <a:r>
              <a:rPr lang="sk-SK" dirty="0" err="1"/>
              <a:t>zavedla</a:t>
            </a:r>
            <a:r>
              <a:rPr lang="sk-SK" dirty="0"/>
              <a:t> </a:t>
            </a:r>
            <a:r>
              <a:rPr lang="sk-SK" dirty="0" err="1"/>
              <a:t>zdánlivě</a:t>
            </a:r>
            <a:r>
              <a:rPr lang="sk-SK" dirty="0"/>
              <a:t> </a:t>
            </a:r>
            <a:r>
              <a:rPr lang="sk-SK" dirty="0" err="1"/>
              <a:t>objektivní</a:t>
            </a:r>
            <a:r>
              <a:rPr lang="sk-SK" dirty="0"/>
              <a:t> kritérium etnické národnosti, na úkor </a:t>
            </a:r>
            <a:r>
              <a:rPr lang="sk-SK" dirty="0" err="1"/>
              <a:t>lidí</a:t>
            </a:r>
            <a:r>
              <a:rPr lang="sk-SK" dirty="0"/>
              <a:t> dvojjazyčných s </a:t>
            </a:r>
            <a:r>
              <a:rPr lang="sk-SK" dirty="0" err="1"/>
              <a:t>nevyhraněným</a:t>
            </a:r>
            <a:r>
              <a:rPr lang="sk-SK" dirty="0"/>
              <a:t> </a:t>
            </a:r>
            <a:r>
              <a:rPr lang="sk-SK" dirty="0" err="1"/>
              <a:t>národním</a:t>
            </a:r>
            <a:r>
              <a:rPr lang="sk-SK" dirty="0"/>
              <a:t> </a:t>
            </a:r>
            <a:r>
              <a:rPr lang="sk-SK" dirty="0" err="1"/>
              <a:t>vědomím</a:t>
            </a:r>
            <a:r>
              <a:rPr lang="sk-SK" dirty="0"/>
              <a:t> a </a:t>
            </a:r>
            <a:r>
              <a:rPr lang="sk-SK" dirty="0" err="1"/>
              <a:t>ovšem</a:t>
            </a:r>
            <a:r>
              <a:rPr lang="sk-SK" dirty="0"/>
              <a:t> „politického </a:t>
            </a:r>
            <a:r>
              <a:rPr lang="sk-SK" dirty="0" err="1"/>
              <a:t>pojetí</a:t>
            </a:r>
            <a:r>
              <a:rPr lang="sk-SK" dirty="0"/>
              <a:t>“ národa, </a:t>
            </a:r>
            <a:r>
              <a:rPr lang="sk-SK" dirty="0" err="1"/>
              <a:t>které</a:t>
            </a:r>
            <a:r>
              <a:rPr lang="sk-SK" dirty="0"/>
              <a:t> u nás s malým </a:t>
            </a:r>
            <a:r>
              <a:rPr lang="sk-SK" dirty="0" err="1"/>
              <a:t>ohlasem</a:t>
            </a:r>
            <a:r>
              <a:rPr lang="sk-SK" dirty="0"/>
              <a:t> propagoval </a:t>
            </a:r>
            <a:r>
              <a:rPr lang="sk-SK" b="1" dirty="0"/>
              <a:t>Emanuel </a:t>
            </a:r>
            <a:r>
              <a:rPr lang="sk-SK" b="1" dirty="0" err="1"/>
              <a:t>Rádl</a:t>
            </a:r>
            <a:r>
              <a:rPr lang="sk-SK" b="1" dirty="0"/>
              <a:t>. </a:t>
            </a:r>
            <a:r>
              <a:rPr lang="sk-SK" dirty="0" err="1"/>
              <a:t>Připuštění</a:t>
            </a:r>
            <a:r>
              <a:rPr lang="sk-SK" dirty="0"/>
              <a:t> </a:t>
            </a:r>
            <a:r>
              <a:rPr lang="sk-SK" dirty="0" err="1"/>
              <a:t>opce</a:t>
            </a:r>
            <a:r>
              <a:rPr lang="sk-SK" dirty="0"/>
              <a:t> pro </a:t>
            </a:r>
            <a:r>
              <a:rPr lang="sk-SK" dirty="0" err="1"/>
              <a:t>národnost</a:t>
            </a:r>
            <a:r>
              <a:rPr lang="sk-SK" dirty="0"/>
              <a:t> židovskou </a:t>
            </a:r>
            <a:r>
              <a:rPr lang="sk-SK" dirty="0" err="1"/>
              <a:t>bylo</a:t>
            </a:r>
            <a:r>
              <a:rPr lang="sk-SK" dirty="0"/>
              <a:t> </a:t>
            </a:r>
            <a:r>
              <a:rPr lang="sk-SK" dirty="0" err="1"/>
              <a:t>podle</a:t>
            </a:r>
            <a:r>
              <a:rPr lang="sk-SK" dirty="0"/>
              <a:t> autorky </a:t>
            </a:r>
            <a:r>
              <a:rPr lang="sk-SK" dirty="0" err="1"/>
              <a:t>převážně</a:t>
            </a:r>
            <a:r>
              <a:rPr lang="sk-SK" dirty="0"/>
              <a:t> </a:t>
            </a:r>
            <a:r>
              <a:rPr lang="sk-SK" dirty="0" err="1"/>
              <a:t>motivováno</a:t>
            </a:r>
            <a:r>
              <a:rPr lang="sk-SK" dirty="0"/>
              <a:t> pragmaticky, totiž snahou </a:t>
            </a:r>
            <a:r>
              <a:rPr lang="sk-SK" dirty="0" err="1"/>
              <a:t>oslabit</a:t>
            </a:r>
            <a:r>
              <a:rPr lang="sk-SK" dirty="0"/>
              <a:t> hlasy pro </a:t>
            </a:r>
            <a:r>
              <a:rPr lang="sk-SK" dirty="0" err="1"/>
              <a:t>Němce</a:t>
            </a:r>
            <a:r>
              <a:rPr lang="sk-SK" dirty="0"/>
              <a:t> a </a:t>
            </a:r>
            <a:r>
              <a:rPr lang="sk-SK" dirty="0" err="1"/>
              <a:t>Maďary</a:t>
            </a:r>
            <a:r>
              <a:rPr lang="sk-SK" dirty="0"/>
              <a:t>, pro </a:t>
            </a:r>
            <a:r>
              <a:rPr lang="sk-SK" dirty="0" err="1"/>
              <a:t>ni</a:t>
            </a:r>
            <a:r>
              <a:rPr lang="sk-SK" dirty="0"/>
              <a:t> </a:t>
            </a:r>
            <a:r>
              <a:rPr lang="sk-SK" dirty="0" err="1"/>
              <a:t>se</a:t>
            </a:r>
            <a:r>
              <a:rPr lang="sk-SK" dirty="0"/>
              <a:t> však rozhodlo v </a:t>
            </a:r>
            <a:r>
              <a:rPr lang="sk-SK" dirty="0" err="1"/>
              <a:t>Praze</a:t>
            </a:r>
            <a:r>
              <a:rPr lang="sk-SK" dirty="0"/>
              <a:t> jen 5–6000 z 30–40 000 </a:t>
            </a:r>
            <a:r>
              <a:rPr lang="sk-SK" dirty="0" err="1"/>
              <a:t>osob</a:t>
            </a:r>
            <a:r>
              <a:rPr lang="sk-SK" dirty="0"/>
              <a:t> židovského </a:t>
            </a:r>
            <a:r>
              <a:rPr lang="sk-SK" dirty="0" err="1"/>
              <a:t>původu</a:t>
            </a:r>
            <a:r>
              <a:rPr lang="de-DE" dirty="0"/>
              <a:t> (12 bis 20</a:t>
            </a:r>
            <a:r>
              <a:rPr lang="cs-CZ" dirty="0"/>
              <a:t>%)</a:t>
            </a:r>
            <a:r>
              <a:rPr lang="sk-SK" dirty="0"/>
              <a:t>.</a:t>
            </a:r>
          </a:p>
        </p:txBody>
      </p:sp>
      <p:sp>
        <p:nvSpPr>
          <p:cNvPr id="5" name="Zástupný objekt pre obsah 4">
            <a:extLst>
              <a:ext uri="{FF2B5EF4-FFF2-40B4-BE49-F238E27FC236}">
                <a16:creationId xmlns:a16="http://schemas.microsoft.com/office/drawing/2014/main" id="{7E3E2B97-300E-9DF2-E290-D3001F427881}"/>
              </a:ext>
            </a:extLst>
          </p:cNvPr>
          <p:cNvSpPr>
            <a:spLocks noGrp="1"/>
          </p:cNvSpPr>
          <p:nvPr>
            <p:ph sz="half" idx="2"/>
          </p:nvPr>
        </p:nvSpPr>
        <p:spPr/>
        <p:txBody>
          <a:bodyPr>
            <a:normAutofit fontScale="77500" lnSpcReduction="20000"/>
          </a:bodyPr>
          <a:lstStyle/>
          <a:p>
            <a:pPr marL="0" indent="0">
              <a:buNone/>
            </a:pPr>
            <a:r>
              <a:rPr lang="de-DE" dirty="0"/>
              <a:t>Anstelle der "</a:t>
            </a:r>
            <a:r>
              <a:rPr lang="de-DE" dirty="0" err="1"/>
              <a:t>Umganssprache</a:t>
            </a:r>
            <a:r>
              <a:rPr lang="de-DE" dirty="0"/>
              <a:t>" führte die Republik das scheinbar objektive Kriterium der ethnischen Zugehörigkeit ein, allerdings zum Nachteil der zweisprachigen Menschen mit einem unbestimmten Nationalbewusstsein und natürlich im Widerspruch zum "politischen Konzept" der Nation, mit dem Emanuel </a:t>
            </a:r>
            <a:r>
              <a:rPr lang="de-DE" dirty="0" err="1"/>
              <a:t>Rádl</a:t>
            </a:r>
            <a:r>
              <a:rPr lang="de-DE" dirty="0"/>
              <a:t> bei Tschechen auf wenig Zustimmung gestoßen war. Nach Ansicht der Autorin war die Zulassung der Option für die jüdische Nationalität vor allem pragmatisch motiviert, nämlich um deutschen und ungarischen Parteien Wähler abzuwerben. Nur 5-6000 von 30-40 000 Menschen jüdischer Herkunft (12 bis 20%) entschieden sich in Prag für die jüdische Nationalität.)</a:t>
            </a:r>
            <a:endParaRPr lang="sk-SK" dirty="0"/>
          </a:p>
        </p:txBody>
      </p:sp>
    </p:spTree>
    <p:extLst>
      <p:ext uri="{BB962C8B-B14F-4D97-AF65-F5344CB8AC3E}">
        <p14:creationId xmlns:p14="http://schemas.microsoft.com/office/powerpoint/2010/main" val="2475837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06DB28-4202-0A22-F967-DFC653C5BE08}"/>
              </a:ext>
            </a:extLst>
          </p:cNvPr>
          <p:cNvSpPr>
            <a:spLocks noGrp="1"/>
          </p:cNvSpPr>
          <p:nvPr>
            <p:ph type="title"/>
          </p:nvPr>
        </p:nvSpPr>
        <p:spPr/>
        <p:txBody>
          <a:bodyPr/>
          <a:lstStyle/>
          <a:p>
            <a:r>
              <a:rPr lang="de-DE" dirty="0"/>
              <a:t>Loewensteins Hochschätzung</a:t>
            </a:r>
            <a:r>
              <a:rPr lang="cs-CZ" dirty="0"/>
              <a:t> des </a:t>
            </a:r>
            <a:r>
              <a:rPr lang="cs-CZ" dirty="0" err="1"/>
              <a:t>Ansatzes</a:t>
            </a:r>
            <a:endParaRPr lang="sk-SK" dirty="0"/>
          </a:p>
        </p:txBody>
      </p:sp>
      <p:sp>
        <p:nvSpPr>
          <p:cNvPr id="5" name="Zástupný objekt pre obsah 4">
            <a:extLst>
              <a:ext uri="{FF2B5EF4-FFF2-40B4-BE49-F238E27FC236}">
                <a16:creationId xmlns:a16="http://schemas.microsoft.com/office/drawing/2014/main" id="{D1FF4549-0EE0-DBF5-49F2-A4C0EB817F27}"/>
              </a:ext>
            </a:extLst>
          </p:cNvPr>
          <p:cNvSpPr>
            <a:spLocks noGrp="1"/>
          </p:cNvSpPr>
          <p:nvPr>
            <p:ph sz="half" idx="1"/>
          </p:nvPr>
        </p:nvSpPr>
        <p:spPr/>
        <p:txBody>
          <a:bodyPr>
            <a:normAutofit fontScale="92500" lnSpcReduction="10000"/>
          </a:bodyPr>
          <a:lstStyle/>
          <a:p>
            <a:pPr marL="0" indent="0">
              <a:buNone/>
            </a:pPr>
            <a:r>
              <a:rPr lang="cs-CZ" dirty="0"/>
              <a:t>Silou recenzované práce je podrobná dokumentace stálého dosti malicherného jazykového šikanování a pouličních výstředností (s. 151nn.), třebaže červenou nit textu tvoří teze, že navzdory segmentaci, demonstrativnímu vzájemnému ignorování a vnější jednobarevnosti veřejného prostoru v praxi stále docházelo k četným kontaktům</a:t>
            </a:r>
            <a:r>
              <a:rPr lang="sk-SK" dirty="0"/>
              <a:t>. </a:t>
            </a:r>
          </a:p>
        </p:txBody>
      </p:sp>
      <p:sp>
        <p:nvSpPr>
          <p:cNvPr id="6" name="Zástupný objekt pre obsah 5">
            <a:extLst>
              <a:ext uri="{FF2B5EF4-FFF2-40B4-BE49-F238E27FC236}">
                <a16:creationId xmlns:a16="http://schemas.microsoft.com/office/drawing/2014/main" id="{9C4ADD97-E625-368B-8960-1273E2681A81}"/>
              </a:ext>
            </a:extLst>
          </p:cNvPr>
          <p:cNvSpPr>
            <a:spLocks noGrp="1"/>
          </p:cNvSpPr>
          <p:nvPr>
            <p:ph sz="half" idx="2"/>
          </p:nvPr>
        </p:nvSpPr>
        <p:spPr/>
        <p:txBody>
          <a:bodyPr>
            <a:normAutofit fontScale="92500" lnSpcReduction="10000"/>
          </a:bodyPr>
          <a:lstStyle/>
          <a:p>
            <a:pPr marL="0" indent="0">
              <a:buNone/>
            </a:pPr>
            <a:r>
              <a:rPr lang="de-DE" dirty="0"/>
              <a:t>Die Stärke der rezensierten Arbeit liegt in der detaillierten Dokumentation der ständigen eher kleinlichen sprachlichen Schikanen und </a:t>
            </a:r>
            <a:r>
              <a:rPr lang="cs-CZ" dirty="0" err="1"/>
              <a:t>Auff</a:t>
            </a:r>
            <a:r>
              <a:rPr lang="de-DE" dirty="0"/>
              <a:t>ä</a:t>
            </a:r>
            <a:r>
              <a:rPr lang="cs-CZ" dirty="0" err="1"/>
              <a:t>lligkeiten</a:t>
            </a:r>
            <a:r>
              <a:rPr lang="cs-CZ" dirty="0"/>
              <a:t> </a:t>
            </a:r>
            <a:r>
              <a:rPr lang="de-DE" dirty="0"/>
              <a:t>im Straßenbild (S. 151nn.), wobei der rote Faden des Textes die These ist, dass trotz Segmentierung, demonstrativer gegenseitiger Ignoranz und äußerer Monochromie des öffentlichen Raums in der Praxis immer noch zahlreiche Kontakte stattfanden. </a:t>
            </a:r>
          </a:p>
          <a:p>
            <a:pPr marL="0" indent="0">
              <a:buNone/>
            </a:pPr>
            <a:endParaRPr lang="sk-SK" dirty="0"/>
          </a:p>
        </p:txBody>
      </p:sp>
    </p:spTree>
    <p:extLst>
      <p:ext uri="{BB962C8B-B14F-4D97-AF65-F5344CB8AC3E}">
        <p14:creationId xmlns:p14="http://schemas.microsoft.com/office/powerpoint/2010/main" val="1106074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468BC3-74DB-ECD8-07F5-2286E29872E7}"/>
              </a:ext>
            </a:extLst>
          </p:cNvPr>
          <p:cNvSpPr>
            <a:spLocks noGrp="1"/>
          </p:cNvSpPr>
          <p:nvPr>
            <p:ph type="title"/>
          </p:nvPr>
        </p:nvSpPr>
        <p:spPr/>
        <p:txBody>
          <a:bodyPr>
            <a:normAutofit/>
          </a:bodyPr>
          <a:lstStyle/>
          <a:p>
            <a:r>
              <a:rPr lang="de-DE" sz="3200" dirty="0" err="1"/>
              <a:t>Bed</a:t>
            </a:r>
            <a:r>
              <a:rPr lang="cs-CZ" sz="3200" dirty="0"/>
              <a:t>ř</a:t>
            </a:r>
            <a:r>
              <a:rPr lang="de-DE" sz="3200" dirty="0"/>
              <a:t>ich L</a:t>
            </a:r>
            <a:r>
              <a:rPr lang="cs-CZ" sz="3200" dirty="0" err="1"/>
              <a:t>oew</a:t>
            </a:r>
            <a:r>
              <a:rPr lang="de-DE" sz="3200" dirty="0"/>
              <a:t>e</a:t>
            </a:r>
            <a:r>
              <a:rPr lang="cs-CZ" sz="3200" dirty="0" err="1"/>
              <a:t>nstein</a:t>
            </a:r>
            <a:r>
              <a:rPr lang="cs-CZ" sz="3200" dirty="0"/>
              <a:t> </a:t>
            </a:r>
            <a:r>
              <a:rPr lang="cs-CZ" sz="3200" dirty="0" err="1"/>
              <a:t>schlie</a:t>
            </a:r>
            <a:r>
              <a:rPr lang="de-DE" sz="3200" dirty="0" err="1"/>
              <a:t>ßt</a:t>
            </a:r>
            <a:r>
              <a:rPr lang="de-DE" sz="3200" dirty="0"/>
              <a:t> seine Besprechung:</a:t>
            </a:r>
            <a:endParaRPr lang="sk-SK" sz="3200" dirty="0"/>
          </a:p>
        </p:txBody>
      </p:sp>
      <p:sp>
        <p:nvSpPr>
          <p:cNvPr id="6" name="Zástupný objekt pre obsah 5">
            <a:extLst>
              <a:ext uri="{FF2B5EF4-FFF2-40B4-BE49-F238E27FC236}">
                <a16:creationId xmlns:a16="http://schemas.microsoft.com/office/drawing/2014/main" id="{227CBA97-E263-5CA4-AE0A-E514DD21F30B}"/>
              </a:ext>
            </a:extLst>
          </p:cNvPr>
          <p:cNvSpPr>
            <a:spLocks noGrp="1"/>
          </p:cNvSpPr>
          <p:nvPr>
            <p:ph idx="1"/>
          </p:nvPr>
        </p:nvSpPr>
        <p:spPr/>
        <p:txBody>
          <a:bodyPr/>
          <a:lstStyle/>
          <a:p>
            <a:pPr marL="0" indent="0">
              <a:buNone/>
            </a:pPr>
            <a:r>
              <a:rPr lang="de-DE" dirty="0"/>
              <a:t>Das scharfsinnige Werk der jungen </a:t>
            </a:r>
            <a:r>
              <a:rPr lang="de-DE" dirty="0" err="1"/>
              <a:t>Bohemistin</a:t>
            </a:r>
            <a:r>
              <a:rPr lang="de-DE" dirty="0"/>
              <a:t> verbindet makro- und mikrohistorische Untersuchungen und stellt mit einer großen Materialfülle nicht nur diese Prozesse dar, sondern bewertet auch mit einer Portion Nostalgie die kulturell fruchtbaren, leider vergeblichen Vermittlungsversuche zwischen den sich radikalisierenden nationalistischen Lagern. </a:t>
            </a:r>
            <a:endParaRPr lang="sk-SK" dirty="0"/>
          </a:p>
        </p:txBody>
      </p:sp>
    </p:spTree>
    <p:extLst>
      <p:ext uri="{BB962C8B-B14F-4D97-AF65-F5344CB8AC3E}">
        <p14:creationId xmlns:p14="http://schemas.microsoft.com/office/powerpoint/2010/main" val="3952033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B3BFF6-E168-05CB-221A-CCF1AD15BE67}"/>
              </a:ext>
            </a:extLst>
          </p:cNvPr>
          <p:cNvSpPr>
            <a:spLocks noGrp="1"/>
          </p:cNvSpPr>
          <p:nvPr>
            <p:ph type="title"/>
          </p:nvPr>
        </p:nvSpPr>
        <p:spPr/>
        <p:txBody>
          <a:bodyPr/>
          <a:lstStyle/>
          <a:p>
            <a:r>
              <a:rPr lang="de-DE" dirty="0"/>
              <a:t>Lebenslauf und </a:t>
            </a:r>
            <a:r>
              <a:rPr lang="de-DE" dirty="0" err="1"/>
              <a:t>Veröffentichungen</a:t>
            </a:r>
            <a:endParaRPr lang="sk-SK" dirty="0"/>
          </a:p>
        </p:txBody>
      </p:sp>
      <p:sp>
        <p:nvSpPr>
          <p:cNvPr id="3" name="Zástupný objekt pre obsah 2">
            <a:extLst>
              <a:ext uri="{FF2B5EF4-FFF2-40B4-BE49-F238E27FC236}">
                <a16:creationId xmlns:a16="http://schemas.microsoft.com/office/drawing/2014/main" id="{EB25160A-21FA-4FF8-2339-B7DCF5344B40}"/>
              </a:ext>
            </a:extLst>
          </p:cNvPr>
          <p:cNvSpPr>
            <a:spLocks noGrp="1"/>
          </p:cNvSpPr>
          <p:nvPr>
            <p:ph sz="half" idx="1"/>
          </p:nvPr>
        </p:nvSpPr>
        <p:spPr/>
        <p:txBody>
          <a:bodyPr>
            <a:normAutofit fontScale="70000" lnSpcReduction="20000"/>
          </a:bodyPr>
          <a:lstStyle/>
          <a:p>
            <a:r>
              <a:rPr lang="sk-SK" dirty="0"/>
              <a:t>2018-2021 </a:t>
            </a:r>
            <a:r>
              <a:rPr lang="sk-SK" dirty="0" err="1"/>
              <a:t>Associate</a:t>
            </a:r>
            <a:r>
              <a:rPr lang="sk-SK" dirty="0"/>
              <a:t> </a:t>
            </a:r>
            <a:r>
              <a:rPr lang="sk-SK" dirty="0" err="1"/>
              <a:t>Researcher</a:t>
            </a:r>
            <a:r>
              <a:rPr lang="sk-SK" dirty="0"/>
              <a:t>, Masaryk </a:t>
            </a:r>
            <a:r>
              <a:rPr lang="sk-SK" dirty="0" err="1"/>
              <a:t>Institute</a:t>
            </a:r>
            <a:r>
              <a:rPr lang="sk-SK" dirty="0"/>
              <a:t> and </a:t>
            </a:r>
            <a:r>
              <a:rPr lang="sk-SK" dirty="0" err="1"/>
              <a:t>Archive</a:t>
            </a:r>
            <a:r>
              <a:rPr lang="sk-SK" dirty="0"/>
              <a:t>, </a:t>
            </a:r>
            <a:r>
              <a:rPr lang="sk-SK" dirty="0" err="1"/>
              <a:t>Academy</a:t>
            </a:r>
            <a:r>
              <a:rPr lang="sk-SK" dirty="0"/>
              <a:t> of  </a:t>
            </a:r>
            <a:r>
              <a:rPr lang="sk-SK" dirty="0" err="1"/>
              <a:t>Sciences</a:t>
            </a:r>
            <a:r>
              <a:rPr lang="sk-SK" dirty="0"/>
              <a:t>, </a:t>
            </a:r>
            <a:r>
              <a:rPr lang="sk-SK" dirty="0" err="1"/>
              <a:t>Czech</a:t>
            </a:r>
            <a:r>
              <a:rPr lang="sk-SK" dirty="0"/>
              <a:t> </a:t>
            </a:r>
            <a:r>
              <a:rPr lang="sk-SK" dirty="0" err="1"/>
              <a:t>Republic</a:t>
            </a:r>
            <a:r>
              <a:rPr lang="sk-SK" dirty="0"/>
              <a:t> (</a:t>
            </a:r>
            <a:r>
              <a:rPr lang="sk-SK" dirty="0" err="1"/>
              <a:t>project</a:t>
            </a:r>
            <a:r>
              <a:rPr lang="sk-SK" dirty="0"/>
              <a:t>: </a:t>
            </a:r>
            <a:r>
              <a:rPr lang="sk-SK" dirty="0" err="1"/>
              <a:t>Lost</a:t>
            </a:r>
            <a:r>
              <a:rPr lang="sk-SK" dirty="0"/>
              <a:t> in </a:t>
            </a:r>
            <a:r>
              <a:rPr lang="sk-SK" dirty="0" err="1"/>
              <a:t>Translation</a:t>
            </a:r>
            <a:r>
              <a:rPr lang="sk-SK" dirty="0"/>
              <a:t>) </a:t>
            </a:r>
          </a:p>
          <a:p>
            <a:r>
              <a:rPr lang="sk-SK" dirty="0" err="1"/>
              <a:t>since</a:t>
            </a:r>
            <a:r>
              <a:rPr lang="sk-SK" dirty="0"/>
              <a:t> 2018 </a:t>
            </a:r>
            <a:r>
              <a:rPr lang="sk-SK" dirty="0" err="1"/>
              <a:t>Independent</a:t>
            </a:r>
            <a:r>
              <a:rPr lang="sk-SK" dirty="0"/>
              <a:t> </a:t>
            </a:r>
            <a:r>
              <a:rPr lang="sk-SK" dirty="0" err="1"/>
              <a:t>Researcher</a:t>
            </a:r>
            <a:r>
              <a:rPr lang="sk-SK" dirty="0"/>
              <a:t> </a:t>
            </a:r>
          </a:p>
          <a:p>
            <a:r>
              <a:rPr lang="sk-SK" dirty="0"/>
              <a:t>2014/15 </a:t>
            </a:r>
            <a:r>
              <a:rPr lang="sk-SK" dirty="0" err="1"/>
              <a:t>Research</a:t>
            </a:r>
            <a:r>
              <a:rPr lang="sk-SK" dirty="0"/>
              <a:t> </a:t>
            </a:r>
            <a:r>
              <a:rPr lang="sk-SK" dirty="0" err="1"/>
              <a:t>Fellowship</a:t>
            </a:r>
            <a:r>
              <a:rPr lang="sk-SK" dirty="0"/>
              <a:t> </a:t>
            </a:r>
            <a:r>
              <a:rPr lang="sk-SK" dirty="0" err="1"/>
              <a:t>Vienna</a:t>
            </a:r>
            <a:r>
              <a:rPr lang="sk-SK" dirty="0"/>
              <a:t> </a:t>
            </a:r>
            <a:r>
              <a:rPr lang="sk-SK" dirty="0" err="1"/>
              <a:t>Wiesenthal</a:t>
            </a:r>
            <a:r>
              <a:rPr lang="sk-SK" dirty="0"/>
              <a:t> </a:t>
            </a:r>
            <a:r>
              <a:rPr lang="sk-SK" dirty="0" err="1"/>
              <a:t>Institute</a:t>
            </a:r>
            <a:r>
              <a:rPr lang="sk-SK" dirty="0"/>
              <a:t> </a:t>
            </a:r>
            <a:r>
              <a:rPr lang="sk-SK" dirty="0" err="1"/>
              <a:t>for</a:t>
            </a:r>
            <a:r>
              <a:rPr lang="sk-SK" dirty="0"/>
              <a:t> </a:t>
            </a:r>
            <a:r>
              <a:rPr lang="sk-SK" dirty="0" err="1"/>
              <a:t>Holocaust</a:t>
            </a:r>
            <a:r>
              <a:rPr lang="sk-SK" dirty="0"/>
              <a:t> </a:t>
            </a:r>
            <a:r>
              <a:rPr lang="sk-SK" dirty="0" err="1"/>
              <a:t>Studies</a:t>
            </a:r>
            <a:r>
              <a:rPr lang="sk-SK" dirty="0"/>
              <a:t> </a:t>
            </a:r>
          </a:p>
          <a:p>
            <a:r>
              <a:rPr lang="sk-SK" dirty="0"/>
              <a:t>2013-2018 </a:t>
            </a:r>
            <a:r>
              <a:rPr lang="sk-SK" dirty="0" err="1"/>
              <a:t>Postdoctoral</a:t>
            </a:r>
            <a:r>
              <a:rPr lang="sk-SK" dirty="0"/>
              <a:t> </a:t>
            </a:r>
            <a:r>
              <a:rPr lang="sk-SK" dirty="0" err="1"/>
              <a:t>Researcher</a:t>
            </a:r>
            <a:r>
              <a:rPr lang="sk-SK" dirty="0"/>
              <a:t>, Masaryk </a:t>
            </a:r>
            <a:r>
              <a:rPr lang="sk-SK" dirty="0" err="1"/>
              <a:t>Institute</a:t>
            </a:r>
            <a:r>
              <a:rPr lang="sk-SK" dirty="0"/>
              <a:t> and </a:t>
            </a:r>
            <a:r>
              <a:rPr lang="sk-SK" dirty="0" err="1"/>
              <a:t>Archive</a:t>
            </a:r>
            <a:r>
              <a:rPr lang="sk-SK" dirty="0"/>
              <a:t>, </a:t>
            </a:r>
            <a:r>
              <a:rPr lang="sk-SK" dirty="0" err="1"/>
              <a:t>Academy</a:t>
            </a:r>
            <a:r>
              <a:rPr lang="sk-SK" dirty="0"/>
              <a:t> of  </a:t>
            </a:r>
            <a:r>
              <a:rPr lang="sk-SK" dirty="0" err="1"/>
              <a:t>Sciences</a:t>
            </a:r>
            <a:r>
              <a:rPr lang="sk-SK" dirty="0"/>
              <a:t>, </a:t>
            </a:r>
            <a:r>
              <a:rPr lang="sk-SK" dirty="0" err="1"/>
              <a:t>Czech</a:t>
            </a:r>
            <a:r>
              <a:rPr lang="sk-SK" dirty="0"/>
              <a:t> </a:t>
            </a:r>
            <a:r>
              <a:rPr lang="sk-SK" dirty="0" err="1"/>
              <a:t>Republic</a:t>
            </a:r>
            <a:r>
              <a:rPr lang="sk-SK" dirty="0"/>
              <a:t>, </a:t>
            </a:r>
          </a:p>
        </p:txBody>
      </p:sp>
      <p:sp>
        <p:nvSpPr>
          <p:cNvPr id="4" name="Zástupný objekt pre obsah 3">
            <a:extLst>
              <a:ext uri="{FF2B5EF4-FFF2-40B4-BE49-F238E27FC236}">
                <a16:creationId xmlns:a16="http://schemas.microsoft.com/office/drawing/2014/main" id="{ACBBFA0B-1C62-5343-504A-9583ABE09156}"/>
              </a:ext>
            </a:extLst>
          </p:cNvPr>
          <p:cNvSpPr>
            <a:spLocks noGrp="1"/>
          </p:cNvSpPr>
          <p:nvPr>
            <p:ph sz="half" idx="2"/>
          </p:nvPr>
        </p:nvSpPr>
        <p:spPr/>
        <p:txBody>
          <a:bodyPr>
            <a:normAutofit fontScale="70000" lnSpcReduction="20000"/>
          </a:bodyPr>
          <a:lstStyle/>
          <a:p>
            <a:r>
              <a:rPr lang="de-DE" dirty="0"/>
              <a:t>Mit </a:t>
            </a:r>
            <a:r>
              <a:rPr lang="sk-SK" dirty="0"/>
              <a:t>Michaela Kuklová/Michael </a:t>
            </a:r>
            <a:r>
              <a:rPr lang="sk-SK" dirty="0" err="1"/>
              <a:t>Wögerbauer</a:t>
            </a:r>
            <a:r>
              <a:rPr lang="sk-SK" dirty="0"/>
              <a:t>) (</a:t>
            </a:r>
            <a:r>
              <a:rPr lang="sk-SK" dirty="0" err="1"/>
              <a:t>ed</a:t>
            </a:r>
            <a:r>
              <a:rPr lang="sk-SK" dirty="0"/>
              <a:t>.): </a:t>
            </a:r>
            <a:r>
              <a:rPr lang="sk-SK" dirty="0" err="1"/>
              <a:t>Übersetzer</a:t>
            </a:r>
            <a:r>
              <a:rPr lang="sk-SK" dirty="0"/>
              <a:t> </a:t>
            </a:r>
            <a:r>
              <a:rPr lang="sk-SK" dirty="0" err="1"/>
              <a:t>zwischen</a:t>
            </a:r>
            <a:r>
              <a:rPr lang="sk-SK" dirty="0"/>
              <a:t> </a:t>
            </a:r>
            <a:r>
              <a:rPr lang="sk-SK" dirty="0" err="1"/>
              <a:t>den</a:t>
            </a:r>
            <a:r>
              <a:rPr lang="sk-SK" dirty="0"/>
              <a:t> </a:t>
            </a:r>
            <a:r>
              <a:rPr lang="sk-SK" dirty="0" err="1"/>
              <a:t>Kulturen</a:t>
            </a:r>
            <a:r>
              <a:rPr lang="sk-SK" dirty="0"/>
              <a:t>. Der </a:t>
            </a:r>
            <a:r>
              <a:rPr lang="sk-SK" dirty="0" err="1"/>
              <a:t>Prager</a:t>
            </a:r>
            <a:r>
              <a:rPr lang="sk-SK" dirty="0"/>
              <a:t> </a:t>
            </a:r>
            <a:r>
              <a:rPr lang="sk-SK" dirty="0" err="1"/>
              <a:t>Publizist</a:t>
            </a:r>
            <a:r>
              <a:rPr lang="sk-SK" dirty="0"/>
              <a:t> Paul/Pavel </a:t>
            </a:r>
            <a:r>
              <a:rPr lang="sk-SK" dirty="0" err="1"/>
              <a:t>Eisner</a:t>
            </a:r>
            <a:r>
              <a:rPr lang="sk-SK" dirty="0"/>
              <a:t> (</a:t>
            </a:r>
            <a:r>
              <a:rPr lang="sk-SK" dirty="0" err="1"/>
              <a:t>Köln</a:t>
            </a:r>
            <a:r>
              <a:rPr lang="sk-SK" dirty="0"/>
              <a:t>/</a:t>
            </a:r>
            <a:r>
              <a:rPr lang="sk-SK" dirty="0" err="1"/>
              <a:t>Vienna</a:t>
            </a:r>
            <a:r>
              <a:rPr lang="sk-SK" dirty="0"/>
              <a:t>: </a:t>
            </a:r>
            <a:r>
              <a:rPr lang="sk-SK" dirty="0" err="1"/>
              <a:t>Böhlau</a:t>
            </a:r>
            <a:r>
              <a:rPr lang="sk-SK" dirty="0"/>
              <a:t> </a:t>
            </a:r>
            <a:r>
              <a:rPr lang="sk-SK" dirty="0" err="1"/>
              <a:t>Verlag</a:t>
            </a:r>
            <a:r>
              <a:rPr lang="sk-SK" dirty="0"/>
              <a:t> 2011)</a:t>
            </a:r>
            <a:endParaRPr lang="de-DE" dirty="0"/>
          </a:p>
          <a:p>
            <a:r>
              <a:rPr lang="de-DE" dirty="0"/>
              <a:t>Antijüdische Straßengewalt und die semantische Konstruktion des ‚Anderen‘ im Prag der Ersten Republik. In: </a:t>
            </a:r>
            <a:r>
              <a:rPr lang="de-DE" dirty="0" err="1"/>
              <a:t>Judaica</a:t>
            </a:r>
            <a:r>
              <a:rPr lang="de-DE" dirty="0"/>
              <a:t> </a:t>
            </a:r>
            <a:r>
              <a:rPr lang="de-DE" dirty="0" err="1"/>
              <a:t>Bohemiae</a:t>
            </a:r>
            <a:r>
              <a:rPr lang="de-DE" dirty="0"/>
              <a:t> 46 (2011) 1, 73–99. </a:t>
            </a:r>
          </a:p>
          <a:p>
            <a:r>
              <a:rPr lang="de-DE" dirty="0"/>
              <a:t>Beitrag zu </a:t>
            </a:r>
            <a:r>
              <a:rPr lang="en-US" i="1" dirty="0"/>
              <a:t>Prague and Beyond. Jews in the Bohemian Lands. </a:t>
            </a:r>
            <a:r>
              <a:rPr lang="en-US" dirty="0"/>
              <a:t>University of Pennsylvania Press, 2021</a:t>
            </a:r>
          </a:p>
          <a:p>
            <a:r>
              <a:rPr lang="sk-SK" dirty="0" err="1"/>
              <a:t>Plötzlich</a:t>
            </a:r>
            <a:r>
              <a:rPr lang="sk-SK" dirty="0"/>
              <a:t> </a:t>
            </a:r>
            <a:r>
              <a:rPr lang="sk-SK" dirty="0" err="1"/>
              <a:t>Tschechoslowaken</a:t>
            </a:r>
            <a:r>
              <a:rPr lang="sk-SK" dirty="0"/>
              <a:t> 1917-1938. </a:t>
            </a:r>
            <a:r>
              <a:rPr lang="sk-SK" dirty="0" err="1"/>
              <a:t>Ines</a:t>
            </a:r>
            <a:r>
              <a:rPr lang="sk-SK" dirty="0"/>
              <a:t> </a:t>
            </a:r>
            <a:r>
              <a:rPr lang="sk-SK" dirty="0" err="1"/>
              <a:t>Koeltzsch</a:t>
            </a:r>
            <a:r>
              <a:rPr lang="sk-SK" dirty="0"/>
              <a:t>, Michal </a:t>
            </a:r>
            <a:r>
              <a:rPr lang="sk-SK" dirty="0" err="1"/>
              <a:t>Frankl</a:t>
            </a:r>
            <a:r>
              <a:rPr lang="sk-SK" dirty="0"/>
              <a:t>, Martina </a:t>
            </a:r>
            <a:r>
              <a:rPr lang="sk-SK" dirty="0" err="1"/>
              <a:t>Niedhammer</a:t>
            </a:r>
            <a:r>
              <a:rPr lang="sk-SK" dirty="0"/>
              <a:t>. In: </a:t>
            </a:r>
            <a:r>
              <a:rPr lang="sk-SK" dirty="0" err="1"/>
              <a:t>Zwischen</a:t>
            </a:r>
            <a:r>
              <a:rPr lang="sk-SK" dirty="0"/>
              <a:t> </a:t>
            </a:r>
            <a:r>
              <a:rPr lang="sk-SK" dirty="0" err="1"/>
              <a:t>Prag</a:t>
            </a:r>
            <a:r>
              <a:rPr lang="sk-SK" dirty="0"/>
              <a:t> </a:t>
            </a:r>
            <a:r>
              <a:rPr lang="sk-SK" dirty="0" err="1"/>
              <a:t>und</a:t>
            </a:r>
            <a:r>
              <a:rPr lang="sk-SK" dirty="0"/>
              <a:t> </a:t>
            </a:r>
            <a:r>
              <a:rPr lang="sk-SK" dirty="0" err="1"/>
              <a:t>Nikolsburg</a:t>
            </a:r>
            <a:r>
              <a:rPr lang="sk-SK" dirty="0"/>
              <a:t> : </a:t>
            </a:r>
            <a:r>
              <a:rPr lang="sk-SK" dirty="0" err="1"/>
              <a:t>Jüdisches</a:t>
            </a:r>
            <a:r>
              <a:rPr lang="sk-SK" dirty="0"/>
              <a:t> </a:t>
            </a:r>
            <a:r>
              <a:rPr lang="sk-SK" dirty="0" err="1"/>
              <a:t>Leben</a:t>
            </a:r>
            <a:r>
              <a:rPr lang="sk-SK" dirty="0"/>
              <a:t> in </a:t>
            </a:r>
            <a:r>
              <a:rPr lang="sk-SK" dirty="0" err="1"/>
              <a:t>den</a:t>
            </a:r>
            <a:r>
              <a:rPr lang="sk-SK" dirty="0"/>
              <a:t> </a:t>
            </a:r>
            <a:r>
              <a:rPr lang="sk-SK" dirty="0" err="1"/>
              <a:t>böhmischen</a:t>
            </a:r>
            <a:r>
              <a:rPr lang="sk-SK" dirty="0"/>
              <a:t> </a:t>
            </a:r>
            <a:r>
              <a:rPr lang="sk-SK" dirty="0" err="1"/>
              <a:t>Ländern</a:t>
            </a:r>
            <a:r>
              <a:rPr lang="sk-SK" dirty="0"/>
              <a:t> / </a:t>
            </a:r>
            <a:r>
              <a:rPr lang="sk-SK" dirty="0" err="1"/>
              <a:t>Göttingen</a:t>
            </a:r>
            <a:r>
              <a:rPr lang="sk-SK" dirty="0"/>
              <a:t> : </a:t>
            </a:r>
            <a:r>
              <a:rPr lang="sk-SK" dirty="0" err="1"/>
              <a:t>Vandenhoeck</a:t>
            </a:r>
            <a:r>
              <a:rPr lang="sk-SK" dirty="0"/>
              <a:t> &amp; </a:t>
            </a:r>
            <a:r>
              <a:rPr lang="sk-SK" dirty="0" err="1"/>
              <a:t>Ruprecht</a:t>
            </a:r>
            <a:r>
              <a:rPr lang="sk-SK" dirty="0"/>
              <a:t>, 2020 s. 211-264.</a:t>
            </a:r>
          </a:p>
        </p:txBody>
      </p:sp>
    </p:spTree>
    <p:extLst>
      <p:ext uri="{BB962C8B-B14F-4D97-AF65-F5344CB8AC3E}">
        <p14:creationId xmlns:p14="http://schemas.microsoft.com/office/powerpoint/2010/main" val="1571453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Zástupný objekt pre obsah 5" descr="Obrázok, na ktorom je ľudská tvár, portrét, osoba, ošatenie&#10;&#10;Automaticky generovaný popis">
            <a:extLst>
              <a:ext uri="{FF2B5EF4-FFF2-40B4-BE49-F238E27FC236}">
                <a16:creationId xmlns:a16="http://schemas.microsoft.com/office/drawing/2014/main" id="{3AF2E65C-1BDF-AC90-7EF0-FEB98213639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038600" y="1277938"/>
            <a:ext cx="3181350" cy="4295775"/>
          </a:xfrm>
        </p:spPr>
      </p:pic>
      <p:pic>
        <p:nvPicPr>
          <p:cNvPr id="8" name="Zástupný objekt pre obsah 7" descr="Obrázok, na ktorom je ľudská tvár, náčrt, chlap, kresba&#10;&#10;Automaticky generovaný popis">
            <a:extLst>
              <a:ext uri="{FF2B5EF4-FFF2-40B4-BE49-F238E27FC236}">
                <a16:creationId xmlns:a16="http://schemas.microsoft.com/office/drawing/2014/main" id="{948A8310-DA9B-9AFD-3627-9F1BE9564E3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72338" y="1277938"/>
            <a:ext cx="3952875" cy="4295775"/>
          </a:xfrm>
        </p:spPr>
      </p:pic>
      <p:sp>
        <p:nvSpPr>
          <p:cNvPr id="2" name="Nadpis 1">
            <a:extLst>
              <a:ext uri="{FF2B5EF4-FFF2-40B4-BE49-F238E27FC236}">
                <a16:creationId xmlns:a16="http://schemas.microsoft.com/office/drawing/2014/main" id="{43D8A533-1A71-EF55-4140-441F11FDF6FC}"/>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1400" kern="1200" dirty="0">
                <a:solidFill>
                  <a:schemeClr val="bg1"/>
                </a:solidFill>
                <a:latin typeface="+mj-lt"/>
                <a:ea typeface="+mj-ea"/>
                <a:cs typeface="+mj-cs"/>
              </a:rPr>
              <a:t>Wie </a:t>
            </a:r>
            <a:r>
              <a:rPr lang="en-US" sz="1400" kern="1200" dirty="0" err="1">
                <a:solidFill>
                  <a:schemeClr val="bg1"/>
                </a:solidFill>
                <a:latin typeface="+mj-lt"/>
                <a:ea typeface="+mj-ea"/>
                <a:cs typeface="+mj-cs"/>
              </a:rPr>
              <a:t>sah</a:t>
            </a:r>
            <a:r>
              <a:rPr lang="en-US" sz="1400" kern="1200" dirty="0">
                <a:solidFill>
                  <a:schemeClr val="bg1"/>
                </a:solidFill>
                <a:latin typeface="+mj-lt"/>
                <a:ea typeface="+mj-ea"/>
                <a:cs typeface="+mj-cs"/>
              </a:rPr>
              <a:t> die </a:t>
            </a:r>
            <a:r>
              <a:rPr lang="en-US" sz="1400" kern="1200" dirty="0" err="1">
                <a:solidFill>
                  <a:schemeClr val="bg1"/>
                </a:solidFill>
                <a:latin typeface="+mj-lt"/>
                <a:ea typeface="+mj-ea"/>
                <a:cs typeface="+mj-cs"/>
              </a:rPr>
              <a:t>Zusammenarbeit</a:t>
            </a:r>
            <a:r>
              <a:rPr lang="en-US" sz="1400" kern="1200" dirty="0">
                <a:solidFill>
                  <a:schemeClr val="bg1"/>
                </a:solidFill>
                <a:latin typeface="+mj-lt"/>
                <a:ea typeface="+mj-ea"/>
                <a:cs typeface="+mj-cs"/>
              </a:rPr>
              <a:t> </a:t>
            </a:r>
            <a:r>
              <a:rPr lang="en-US" sz="1400" kern="1200" dirty="0" err="1">
                <a:solidFill>
                  <a:schemeClr val="bg1"/>
                </a:solidFill>
                <a:latin typeface="+mj-lt"/>
                <a:ea typeface="+mj-ea"/>
                <a:cs typeface="+mj-cs"/>
              </a:rPr>
              <a:t>zwischen</a:t>
            </a:r>
            <a:r>
              <a:rPr lang="en-US" sz="1400" kern="1200" dirty="0">
                <a:solidFill>
                  <a:schemeClr val="bg1"/>
                </a:solidFill>
                <a:latin typeface="+mj-lt"/>
                <a:ea typeface="+mj-ea"/>
                <a:cs typeface="+mj-cs"/>
              </a:rPr>
              <a:t> </a:t>
            </a:r>
            <a:r>
              <a:rPr lang="en-US" sz="1400" kern="1200" dirty="0" err="1">
                <a:solidFill>
                  <a:schemeClr val="bg1"/>
                </a:solidFill>
                <a:latin typeface="+mj-lt"/>
                <a:ea typeface="+mj-ea"/>
                <a:cs typeface="+mj-cs"/>
              </a:rPr>
              <a:t>deutsch</a:t>
            </a:r>
            <a:r>
              <a:rPr lang="en-US" sz="1400" kern="1200" dirty="0">
                <a:solidFill>
                  <a:schemeClr val="bg1"/>
                </a:solidFill>
                <a:latin typeface="+mj-lt"/>
                <a:ea typeface="+mj-ea"/>
                <a:cs typeface="+mj-cs"/>
              </a:rPr>
              <a:t>- und </a:t>
            </a:r>
            <a:r>
              <a:rPr lang="en-US" sz="1400" kern="1200" dirty="0" err="1">
                <a:solidFill>
                  <a:schemeClr val="bg1"/>
                </a:solidFill>
                <a:latin typeface="+mj-lt"/>
                <a:ea typeface="+mj-ea"/>
                <a:cs typeface="+mj-cs"/>
              </a:rPr>
              <a:t>tschechischsprachigen</a:t>
            </a:r>
            <a:r>
              <a:rPr lang="en-US" sz="1400" kern="1200" dirty="0">
                <a:solidFill>
                  <a:schemeClr val="bg1"/>
                </a:solidFill>
                <a:latin typeface="+mj-lt"/>
                <a:ea typeface="+mj-ea"/>
                <a:cs typeface="+mj-cs"/>
              </a:rPr>
              <a:t> </a:t>
            </a:r>
            <a:r>
              <a:rPr lang="en-US" sz="1400" kern="1200" dirty="0" err="1">
                <a:solidFill>
                  <a:schemeClr val="bg1"/>
                </a:solidFill>
                <a:latin typeface="+mj-lt"/>
                <a:ea typeface="+mj-ea"/>
                <a:cs typeface="+mj-cs"/>
              </a:rPr>
              <a:t>Zionisten</a:t>
            </a:r>
            <a:r>
              <a:rPr lang="en-US" sz="1400" kern="1200" dirty="0">
                <a:solidFill>
                  <a:schemeClr val="bg1"/>
                </a:solidFill>
                <a:latin typeface="+mj-lt"/>
                <a:ea typeface="+mj-ea"/>
                <a:cs typeface="+mj-cs"/>
              </a:rPr>
              <a:t> </a:t>
            </a:r>
            <a:r>
              <a:rPr lang="en-US" sz="1400" kern="1200" dirty="0" err="1">
                <a:solidFill>
                  <a:schemeClr val="bg1"/>
                </a:solidFill>
                <a:latin typeface="+mj-lt"/>
                <a:ea typeface="+mj-ea"/>
                <a:cs typeface="+mj-cs"/>
              </a:rPr>
              <a:t>aus</a:t>
            </a:r>
            <a:r>
              <a:rPr lang="en-US" sz="1400" kern="1200" dirty="0">
                <a:solidFill>
                  <a:schemeClr val="bg1"/>
                </a:solidFill>
                <a:latin typeface="+mj-lt"/>
                <a:ea typeface="+mj-ea"/>
                <a:cs typeface="+mj-cs"/>
              </a:rPr>
              <a:t>?</a:t>
            </a:r>
          </a:p>
        </p:txBody>
      </p:sp>
    </p:spTree>
    <p:extLst>
      <p:ext uri="{BB962C8B-B14F-4D97-AF65-F5344CB8AC3E}">
        <p14:creationId xmlns:p14="http://schemas.microsoft.com/office/powerpoint/2010/main" val="830465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ok 5">
            <a:extLst>
              <a:ext uri="{FF2B5EF4-FFF2-40B4-BE49-F238E27FC236}">
                <a16:creationId xmlns:a16="http://schemas.microsoft.com/office/drawing/2014/main" id="{22A5AB3E-9341-0D58-B47D-13CEC0001F6A}"/>
              </a:ext>
            </a:extLst>
          </p:cNvPr>
          <p:cNvPicPr>
            <a:picLocks noChangeAspect="1"/>
          </p:cNvPicPr>
          <p:nvPr/>
        </p:nvPicPr>
        <p:blipFill>
          <a:blip r:embed="rId2"/>
          <a:stretch>
            <a:fillRect/>
          </a:stretch>
        </p:blipFill>
        <p:spPr>
          <a:xfrm>
            <a:off x="643467" y="2147654"/>
            <a:ext cx="10905066" cy="2562690"/>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207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9">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19B653C-798C-4333-8452-3DF3AE3C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FE50278-E2EC-42B2-A1F1-921DD3990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1236153F-0DB4-40DD-87C6-B40C1B7E2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C3F7E81-3FA7-F3AE-95F9-E2227CA91F1E}"/>
              </a:ext>
            </a:extLst>
          </p:cNvPr>
          <p:cNvSpPr>
            <a:spLocks noGrp="1"/>
          </p:cNvSpPr>
          <p:nvPr>
            <p:ph type="title"/>
          </p:nvPr>
        </p:nvSpPr>
        <p:spPr>
          <a:xfrm>
            <a:off x="699715" y="288404"/>
            <a:ext cx="7170656" cy="977442"/>
          </a:xfrm>
          <a:prstGeom prst="ellipse">
            <a:avLst/>
          </a:prstGeom>
        </p:spPr>
        <p:txBody>
          <a:bodyPr vert="horz" lIns="91440" tIns="45720" rIns="91440" bIns="45720" rtlCol="0" anchor="ctr">
            <a:normAutofit/>
          </a:bodyPr>
          <a:lstStyle/>
          <a:p>
            <a:r>
              <a:rPr lang="en-US" sz="1300" dirty="0" err="1">
                <a:solidFill>
                  <a:srgbClr val="FFFFFF"/>
                </a:solidFill>
              </a:rPr>
              <a:t>Loewensteins</a:t>
            </a:r>
            <a:r>
              <a:rPr lang="en-US" sz="1300" dirty="0">
                <a:solidFill>
                  <a:srgbClr val="FFFFFF"/>
                </a:solidFill>
              </a:rPr>
              <a:t> </a:t>
            </a:r>
            <a:r>
              <a:rPr lang="en-US" sz="1300" dirty="0" err="1">
                <a:solidFill>
                  <a:srgbClr val="FFFFFF"/>
                </a:solidFill>
              </a:rPr>
              <a:t>Hochschätzung</a:t>
            </a:r>
            <a:r>
              <a:rPr lang="en-US" sz="1300" dirty="0">
                <a:solidFill>
                  <a:srgbClr val="FFFFFF"/>
                </a:solidFill>
              </a:rPr>
              <a:t> der </a:t>
            </a:r>
            <a:r>
              <a:rPr lang="en-US" sz="1300" dirty="0" err="1">
                <a:solidFill>
                  <a:srgbClr val="FFFFFF"/>
                </a:solidFill>
              </a:rPr>
              <a:t>Hinweise</a:t>
            </a:r>
            <a:r>
              <a:rPr lang="en-US" sz="1300" dirty="0">
                <a:solidFill>
                  <a:srgbClr val="FFFFFF"/>
                </a:solidFill>
              </a:rPr>
              <a:t> auf </a:t>
            </a:r>
            <a:r>
              <a:rPr lang="en-US" sz="1300" dirty="0" err="1">
                <a:solidFill>
                  <a:srgbClr val="FFFFFF"/>
                </a:solidFill>
              </a:rPr>
              <a:t>Persönlichkeiten</a:t>
            </a:r>
            <a:r>
              <a:rPr lang="en-US" sz="1300" dirty="0">
                <a:solidFill>
                  <a:srgbClr val="FFFFFF"/>
                </a:solidFill>
              </a:rPr>
              <a:t> </a:t>
            </a:r>
            <a:r>
              <a:rPr lang="en-US" sz="1300" dirty="0" err="1">
                <a:solidFill>
                  <a:srgbClr val="FFFFFF"/>
                </a:solidFill>
              </a:rPr>
              <a:t>wie</a:t>
            </a:r>
            <a:r>
              <a:rPr lang="en-US" sz="1300" dirty="0">
                <a:solidFill>
                  <a:srgbClr val="FFFFFF"/>
                </a:solidFill>
              </a:rPr>
              <a:t> Ernst </a:t>
            </a:r>
            <a:r>
              <a:rPr lang="en-US" sz="1300" dirty="0" err="1">
                <a:solidFill>
                  <a:srgbClr val="FFFFFF"/>
                </a:solidFill>
              </a:rPr>
              <a:t>Rychnowsky</a:t>
            </a:r>
            <a:r>
              <a:rPr lang="en-US" sz="1300" dirty="0">
                <a:solidFill>
                  <a:srgbClr val="FFFFFF"/>
                </a:solidFill>
              </a:rPr>
              <a:t> (gest. 1934), der den „</a:t>
            </a:r>
            <a:r>
              <a:rPr lang="en-US" sz="1300" dirty="0" err="1">
                <a:solidFill>
                  <a:srgbClr val="FFFFFF"/>
                </a:solidFill>
              </a:rPr>
              <a:t>Wechsel</a:t>
            </a:r>
            <a:r>
              <a:rPr lang="en-US" sz="1300" dirty="0">
                <a:solidFill>
                  <a:srgbClr val="FFFFFF"/>
                </a:solidFill>
              </a:rPr>
              <a:t>“ (</a:t>
            </a:r>
            <a:r>
              <a:rPr lang="en-US" sz="1300" dirty="0" err="1">
                <a:solidFill>
                  <a:srgbClr val="FFFFFF"/>
                </a:solidFill>
              </a:rPr>
              <a:t>Ferienaustausch</a:t>
            </a:r>
            <a:r>
              <a:rPr lang="en-US" sz="1300" dirty="0">
                <a:solidFill>
                  <a:srgbClr val="FFFFFF"/>
                </a:solidFill>
              </a:rPr>
              <a:t>)  der Kinder </a:t>
            </a:r>
            <a:r>
              <a:rPr lang="en-US" sz="1300" dirty="0" err="1">
                <a:solidFill>
                  <a:srgbClr val="FFFFFF"/>
                </a:solidFill>
              </a:rPr>
              <a:t>anregte</a:t>
            </a:r>
            <a:endParaRPr lang="en-US" sz="1300" dirty="0">
              <a:solidFill>
                <a:srgbClr val="FFFFFF"/>
              </a:solidFill>
            </a:endParaRPr>
          </a:p>
        </p:txBody>
      </p:sp>
      <p:pic>
        <p:nvPicPr>
          <p:cNvPr id="9" name="Zástupný objekt pre obsah 8">
            <a:extLst>
              <a:ext uri="{FF2B5EF4-FFF2-40B4-BE49-F238E27FC236}">
                <a16:creationId xmlns:a16="http://schemas.microsoft.com/office/drawing/2014/main" id="{08996915-F10D-2972-96BA-A5E8872E750E}"/>
              </a:ext>
            </a:extLst>
          </p:cNvPr>
          <p:cNvPicPr>
            <a:picLocks noGrp="1" noChangeAspect="1"/>
          </p:cNvPicPr>
          <p:nvPr>
            <p:ph sz="half" idx="1"/>
          </p:nvPr>
        </p:nvPicPr>
        <p:blipFill>
          <a:blip r:embed="rId2"/>
          <a:stretch>
            <a:fillRect/>
          </a:stretch>
        </p:blipFill>
        <p:spPr>
          <a:xfrm>
            <a:off x="1451429" y="2449281"/>
            <a:ext cx="2689830" cy="3526972"/>
          </a:xfrm>
          <a:prstGeom prst="rect">
            <a:avLst/>
          </a:prstGeom>
        </p:spPr>
      </p:pic>
      <p:pic>
        <p:nvPicPr>
          <p:cNvPr id="8" name="Zástupný objekt pre obsah 7" descr="Obrázok, na ktorom je text, rukopis, list, dokument&#10;&#10;Automaticky generovaný popis">
            <a:extLst>
              <a:ext uri="{FF2B5EF4-FFF2-40B4-BE49-F238E27FC236}">
                <a16:creationId xmlns:a16="http://schemas.microsoft.com/office/drawing/2014/main" id="{49D5ED28-136B-984C-0F89-E1293B145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646" y="2726772"/>
            <a:ext cx="3238707" cy="2971989"/>
          </a:xfrm>
          <a:prstGeom prst="rect">
            <a:avLst/>
          </a:prstGeom>
        </p:spPr>
      </p:pic>
      <p:pic>
        <p:nvPicPr>
          <p:cNvPr id="6" name="Zástupný objekt pre obsah 5" descr="Obrázok, na ktorom je text, rukopis, list&#10;&#10;Automaticky generovaný popis">
            <a:extLst>
              <a:ext uri="{FF2B5EF4-FFF2-40B4-BE49-F238E27FC236}">
                <a16:creationId xmlns:a16="http://schemas.microsoft.com/office/drawing/2014/main" id="{9E1487F7-E5F7-6579-DFF3-91D25DAE00A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050740" y="2726772"/>
            <a:ext cx="3238707" cy="2971989"/>
          </a:xfrm>
          <a:prstGeom prst="rect">
            <a:avLst/>
          </a:prstGeom>
        </p:spPr>
      </p:pic>
    </p:spTree>
    <p:extLst>
      <p:ext uri="{BB962C8B-B14F-4D97-AF65-F5344CB8AC3E}">
        <p14:creationId xmlns:p14="http://schemas.microsoft.com/office/powerpoint/2010/main" val="3498854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a:extLst>
              <a:ext uri="{FF2B5EF4-FFF2-40B4-BE49-F238E27FC236}">
                <a16:creationId xmlns:a16="http://schemas.microsoft.com/office/drawing/2014/main" id="{9DA1F657-4AE5-9BD9-3659-06603D19540B}"/>
              </a:ext>
            </a:extLst>
          </p:cNvPr>
          <p:cNvPicPr>
            <a:picLocks noChangeAspect="1"/>
          </p:cNvPicPr>
          <p:nvPr/>
        </p:nvPicPr>
        <p:blipFill>
          <a:blip r:embed="rId2"/>
          <a:stretch>
            <a:fillRect/>
          </a:stretch>
        </p:blipFill>
        <p:spPr>
          <a:xfrm>
            <a:off x="1276350" y="442912"/>
            <a:ext cx="9639300" cy="5972175"/>
          </a:xfrm>
          <a:prstGeom prst="rect">
            <a:avLst/>
          </a:prstGeom>
        </p:spPr>
      </p:pic>
    </p:spTree>
    <p:extLst>
      <p:ext uri="{BB962C8B-B14F-4D97-AF65-F5344CB8AC3E}">
        <p14:creationId xmlns:p14="http://schemas.microsoft.com/office/powerpoint/2010/main" val="1893965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1C72E2A-511C-EA5A-73B9-E68479DE9702}"/>
              </a:ext>
            </a:extLst>
          </p:cNvPr>
          <p:cNvSpPr>
            <a:spLocks noGrp="1"/>
          </p:cNvSpPr>
          <p:nvPr>
            <p:ph type="title"/>
          </p:nvPr>
        </p:nvSpPr>
        <p:spPr>
          <a:xfrm>
            <a:off x="648929" y="557190"/>
            <a:ext cx="5170852" cy="1671564"/>
          </a:xfrm>
        </p:spPr>
        <p:txBody>
          <a:bodyPr vert="horz" lIns="91440" tIns="45720" rIns="91440" bIns="45720" rtlCol="0" anchor="ctr">
            <a:normAutofit/>
          </a:bodyPr>
          <a:lstStyle/>
          <a:p>
            <a:r>
              <a:rPr lang="en-US" sz="2800"/>
              <a:t>Willi Haas (1891-1973), Herausgeber der Wochenschrift </a:t>
            </a:r>
            <a:r>
              <a:rPr lang="en-US" sz="2800" i="1"/>
              <a:t>Die Literarische Welt </a:t>
            </a:r>
            <a:r>
              <a:rPr lang="en-US" sz="2800"/>
              <a:t>(1925) und </a:t>
            </a:r>
            <a:r>
              <a:rPr lang="en-US" sz="2800" i="1"/>
              <a:t>Welt im Wort </a:t>
            </a:r>
            <a:r>
              <a:rPr lang="en-US" sz="2800"/>
              <a:t>(1933)</a:t>
            </a:r>
          </a:p>
        </p:txBody>
      </p:sp>
      <p:sp>
        <p:nvSpPr>
          <p:cNvPr id="4" name="Zástupný objekt pre obsah 3">
            <a:extLst>
              <a:ext uri="{FF2B5EF4-FFF2-40B4-BE49-F238E27FC236}">
                <a16:creationId xmlns:a16="http://schemas.microsoft.com/office/drawing/2014/main" id="{412B0014-9ED1-489C-8876-6B11C57E8859}"/>
              </a:ext>
            </a:extLst>
          </p:cNvPr>
          <p:cNvSpPr>
            <a:spLocks noGrp="1"/>
          </p:cNvSpPr>
          <p:nvPr>
            <p:ph sz="half" idx="2"/>
          </p:nvPr>
        </p:nvSpPr>
        <p:spPr>
          <a:xfrm>
            <a:off x="648930" y="2398030"/>
            <a:ext cx="5180245" cy="3731058"/>
          </a:xfrm>
        </p:spPr>
        <p:txBody>
          <a:bodyPr vert="horz" lIns="91440" tIns="45720" rIns="91440" bIns="45720" rtlCol="0">
            <a:normAutofit/>
          </a:bodyPr>
          <a:lstStyle/>
          <a:p>
            <a:pPr marL="0"/>
            <a:r>
              <a:rPr lang="en-US" sz="2000" dirty="0"/>
              <a:t>In der </a:t>
            </a:r>
            <a:r>
              <a:rPr lang="en-US" sz="2000" dirty="0" err="1"/>
              <a:t>Beschreibung</a:t>
            </a:r>
            <a:r>
              <a:rPr lang="en-US" sz="2000" dirty="0"/>
              <a:t> der </a:t>
            </a:r>
            <a:r>
              <a:rPr lang="en-US" sz="2000" dirty="0" err="1"/>
              <a:t>Karikatur</a:t>
            </a:r>
            <a:r>
              <a:rPr lang="en-US" sz="2000" dirty="0"/>
              <a:t> </a:t>
            </a:r>
            <a:r>
              <a:rPr lang="en-US" sz="2000" i="1" dirty="0"/>
              <a:t>Der Prager </a:t>
            </a:r>
            <a:r>
              <a:rPr lang="en-US" sz="2000" i="1" dirty="0" err="1"/>
              <a:t>Parnass</a:t>
            </a:r>
            <a:r>
              <a:rPr lang="en-US" sz="2000" dirty="0"/>
              <a:t> </a:t>
            </a:r>
            <a:r>
              <a:rPr lang="en-US" sz="2000" dirty="0" err="1"/>
              <a:t>ist</a:t>
            </a:r>
            <a:r>
              <a:rPr lang="en-US" sz="2000" dirty="0"/>
              <a:t> Ilse </a:t>
            </a:r>
            <a:r>
              <a:rPr lang="en-US" sz="2000" dirty="0" err="1"/>
              <a:t>Költzsch</a:t>
            </a:r>
            <a:r>
              <a:rPr lang="en-US" sz="2000" dirty="0"/>
              <a:t> </a:t>
            </a:r>
            <a:r>
              <a:rPr lang="en-US" sz="2000" dirty="0" err="1"/>
              <a:t>ein</a:t>
            </a:r>
            <a:r>
              <a:rPr lang="en-US" sz="2000" dirty="0"/>
              <a:t> Fehler </a:t>
            </a:r>
            <a:r>
              <a:rPr lang="en-US" sz="2000" dirty="0" err="1"/>
              <a:t>unterlaufen</a:t>
            </a:r>
            <a:r>
              <a:rPr lang="en-US" sz="2000" dirty="0"/>
              <a:t>: </a:t>
            </a:r>
            <a:r>
              <a:rPr lang="en-US" sz="2000" dirty="0" err="1"/>
              <a:t>statt</a:t>
            </a:r>
            <a:r>
              <a:rPr lang="en-US" sz="2000" dirty="0"/>
              <a:t> Paul Kornfeld </a:t>
            </a:r>
            <a:r>
              <a:rPr lang="en-US" sz="2000" dirty="0" err="1"/>
              <a:t>porträtierte</a:t>
            </a:r>
            <a:r>
              <a:rPr lang="en-US" sz="2000" dirty="0"/>
              <a:t> </a:t>
            </a:r>
            <a:r>
              <a:rPr lang="en-US" sz="2000" dirty="0" err="1"/>
              <a:t>hier</a:t>
            </a:r>
            <a:r>
              <a:rPr lang="en-US" sz="2000" dirty="0"/>
              <a:t> Adolf Hoffmeister </a:t>
            </a:r>
            <a:r>
              <a:rPr lang="en-US" sz="2000" dirty="0" err="1"/>
              <a:t>Ludwog</a:t>
            </a:r>
            <a:r>
              <a:rPr lang="en-US" sz="2000" dirty="0"/>
              <a:t> Winder. Finden Sie </a:t>
            </a:r>
            <a:r>
              <a:rPr lang="en-US" sz="2000" dirty="0" err="1"/>
              <a:t>ihn</a:t>
            </a:r>
            <a:r>
              <a:rPr lang="en-US" sz="2000" dirty="0"/>
              <a:t> auf dem Bild?</a:t>
            </a:r>
          </a:p>
        </p:txBody>
      </p:sp>
      <p:pic>
        <p:nvPicPr>
          <p:cNvPr id="6" name="Zástupný objekt pre obsah 5" descr="Obrázok, na ktorom je ľudská tvár, osoba, motýlik, portrét&#10;&#10;Automaticky generovaný popis">
            <a:extLst>
              <a:ext uri="{FF2B5EF4-FFF2-40B4-BE49-F238E27FC236}">
                <a16:creationId xmlns:a16="http://schemas.microsoft.com/office/drawing/2014/main" id="{CDC5A4F9-80FF-D86A-682F-C6AE29D30F5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9283" b="-3"/>
          <a:stretch/>
        </p:blipFill>
        <p:spPr>
          <a:xfrm>
            <a:off x="6182944" y="557189"/>
            <a:ext cx="5170852" cy="5571898"/>
          </a:xfrm>
          <a:prstGeom prst="rect">
            <a:avLst/>
          </a:prstGeom>
          <a:effectLst/>
        </p:spPr>
      </p:pic>
    </p:spTree>
    <p:extLst>
      <p:ext uri="{BB962C8B-B14F-4D97-AF65-F5344CB8AC3E}">
        <p14:creationId xmlns:p14="http://schemas.microsoft.com/office/powerpoint/2010/main" val="207110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ok 2">
            <a:extLst>
              <a:ext uri="{FF2B5EF4-FFF2-40B4-BE49-F238E27FC236}">
                <a16:creationId xmlns:a16="http://schemas.microsoft.com/office/drawing/2014/main" id="{F66BC2F8-B864-3B5A-8CD1-365525227B2D}"/>
              </a:ext>
            </a:extLst>
          </p:cNvPr>
          <p:cNvPicPr>
            <a:picLocks noChangeAspect="1"/>
          </p:cNvPicPr>
          <p:nvPr/>
        </p:nvPicPr>
        <p:blipFill>
          <a:blip r:embed="rId2"/>
          <a:stretch>
            <a:fillRect/>
          </a:stretch>
        </p:blipFill>
        <p:spPr>
          <a:xfrm>
            <a:off x="864952" y="643467"/>
            <a:ext cx="10462095"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137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ok 4">
            <a:extLst>
              <a:ext uri="{FF2B5EF4-FFF2-40B4-BE49-F238E27FC236}">
                <a16:creationId xmlns:a16="http://schemas.microsoft.com/office/drawing/2014/main" id="{668921B3-8073-EF3E-FEF4-20139499B334}"/>
              </a:ext>
            </a:extLst>
          </p:cNvPr>
          <p:cNvPicPr>
            <a:picLocks noChangeAspect="1"/>
          </p:cNvPicPr>
          <p:nvPr/>
        </p:nvPicPr>
        <p:blipFill>
          <a:blip r:embed="rId2"/>
          <a:stretch>
            <a:fillRect/>
          </a:stretch>
        </p:blipFill>
        <p:spPr>
          <a:xfrm>
            <a:off x="3874538" y="643467"/>
            <a:ext cx="4442923" cy="5571065"/>
          </a:xfrm>
          <a:prstGeom prst="rect">
            <a:avLst/>
          </a:prstGeom>
          <a:ln>
            <a:noFill/>
          </a:ln>
        </p:spPr>
      </p:pic>
    </p:spTree>
    <p:extLst>
      <p:ext uri="{BB962C8B-B14F-4D97-AF65-F5344CB8AC3E}">
        <p14:creationId xmlns:p14="http://schemas.microsoft.com/office/powerpoint/2010/main" val="3695468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31ED22-C223-FA4E-E006-89DF0A6ED3D9}"/>
              </a:ext>
            </a:extLst>
          </p:cNvPr>
          <p:cNvSpPr>
            <a:spLocks noGrp="1"/>
          </p:cNvSpPr>
          <p:nvPr>
            <p:ph type="title"/>
          </p:nvPr>
        </p:nvSpPr>
        <p:spPr/>
        <p:txBody>
          <a:bodyPr/>
          <a:lstStyle/>
          <a:p>
            <a:r>
              <a:rPr lang="de-DE" dirty="0"/>
              <a:t>Ilse </a:t>
            </a:r>
            <a:r>
              <a:rPr lang="de-DE" dirty="0" err="1"/>
              <a:t>Koeltzsch</a:t>
            </a:r>
            <a:r>
              <a:rPr lang="de-DE" dirty="0"/>
              <a:t> ist Mitherausgeberin des Bandes zu Eisner</a:t>
            </a:r>
            <a:endParaRPr lang="sk-SK" dirty="0"/>
          </a:p>
        </p:txBody>
      </p:sp>
      <p:sp>
        <p:nvSpPr>
          <p:cNvPr id="3" name="Zástupný objekt pre obsah 2">
            <a:extLst>
              <a:ext uri="{FF2B5EF4-FFF2-40B4-BE49-F238E27FC236}">
                <a16:creationId xmlns:a16="http://schemas.microsoft.com/office/drawing/2014/main" id="{A8E16F74-8EB1-AFF2-8B13-923747786B78}"/>
              </a:ext>
            </a:extLst>
          </p:cNvPr>
          <p:cNvSpPr>
            <a:spLocks noGrp="1"/>
          </p:cNvSpPr>
          <p:nvPr>
            <p:ph sz="half" idx="1"/>
          </p:nvPr>
        </p:nvSpPr>
        <p:spPr/>
        <p:txBody>
          <a:bodyPr/>
          <a:lstStyle/>
          <a:p>
            <a:pPr marL="0" indent="0">
              <a:buNone/>
            </a:pPr>
            <a:r>
              <a:rPr lang="de-DE" dirty="0"/>
              <a:t>Wie entwickelte sich Eisners Einstellung zu Juden, Deutschen und Tschechen? Lesen Sie die Stelle aus seinem Brief an </a:t>
            </a:r>
            <a:r>
              <a:rPr lang="de-DE" dirty="0" err="1"/>
              <a:t>Otokar</a:t>
            </a:r>
            <a:r>
              <a:rPr lang="de-DE" dirty="0"/>
              <a:t> Fischer.</a:t>
            </a:r>
            <a:endParaRPr lang="sk-SK" dirty="0"/>
          </a:p>
        </p:txBody>
      </p:sp>
      <p:pic>
        <p:nvPicPr>
          <p:cNvPr id="5" name="Zástupný objekt pre obsah 4">
            <a:extLst>
              <a:ext uri="{FF2B5EF4-FFF2-40B4-BE49-F238E27FC236}">
                <a16:creationId xmlns:a16="http://schemas.microsoft.com/office/drawing/2014/main" id="{B9F66EFC-04A5-86ED-8C52-8FB11E1B4236}"/>
              </a:ext>
            </a:extLst>
          </p:cNvPr>
          <p:cNvPicPr>
            <a:picLocks noGrp="1" noChangeAspect="1"/>
          </p:cNvPicPr>
          <p:nvPr>
            <p:ph sz="half" idx="2"/>
          </p:nvPr>
        </p:nvPicPr>
        <p:blipFill>
          <a:blip r:embed="rId2"/>
          <a:stretch>
            <a:fillRect/>
          </a:stretch>
        </p:blipFill>
        <p:spPr>
          <a:xfrm>
            <a:off x="7335761" y="1825625"/>
            <a:ext cx="2854477" cy="4351338"/>
          </a:xfrm>
          <a:prstGeom prst="rect">
            <a:avLst/>
          </a:prstGeom>
        </p:spPr>
      </p:pic>
    </p:spTree>
    <p:extLst>
      <p:ext uri="{BB962C8B-B14F-4D97-AF65-F5344CB8AC3E}">
        <p14:creationId xmlns:p14="http://schemas.microsoft.com/office/powerpoint/2010/main" val="4275764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ok 2">
            <a:extLst>
              <a:ext uri="{FF2B5EF4-FFF2-40B4-BE49-F238E27FC236}">
                <a16:creationId xmlns:a16="http://schemas.microsoft.com/office/drawing/2014/main" id="{C44248CF-0434-E335-310A-00CF59C0F490}"/>
              </a:ext>
            </a:extLst>
          </p:cNvPr>
          <p:cNvPicPr>
            <a:picLocks noChangeAspect="1"/>
          </p:cNvPicPr>
          <p:nvPr/>
        </p:nvPicPr>
        <p:blipFill>
          <a:blip r:embed="rId2"/>
          <a:stretch>
            <a:fillRect/>
          </a:stretch>
        </p:blipFill>
        <p:spPr>
          <a:xfrm>
            <a:off x="3209438" y="643467"/>
            <a:ext cx="5773124"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332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ok 1">
            <a:extLst>
              <a:ext uri="{FF2B5EF4-FFF2-40B4-BE49-F238E27FC236}">
                <a16:creationId xmlns:a16="http://schemas.microsoft.com/office/drawing/2014/main" id="{B527B6AB-D2D6-3E1E-D315-D81F6D760CC9}"/>
              </a:ext>
            </a:extLst>
          </p:cNvPr>
          <p:cNvPicPr>
            <a:picLocks noChangeAspect="1"/>
          </p:cNvPicPr>
          <p:nvPr/>
        </p:nvPicPr>
        <p:blipFill>
          <a:blip r:embed="rId2"/>
          <a:stretch>
            <a:fillRect/>
          </a:stretch>
        </p:blipFill>
        <p:spPr>
          <a:xfrm>
            <a:off x="4452173" y="643467"/>
            <a:ext cx="3287653"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240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B2189D-38BD-371B-FF2D-80032DD87816}"/>
              </a:ext>
            </a:extLst>
          </p:cNvPr>
          <p:cNvSpPr>
            <a:spLocks noGrp="1"/>
          </p:cNvSpPr>
          <p:nvPr>
            <p:ph type="title"/>
          </p:nvPr>
        </p:nvSpPr>
        <p:spPr/>
        <p:txBody>
          <a:bodyPr/>
          <a:lstStyle/>
          <a:p>
            <a:r>
              <a:rPr lang="cs-CZ" dirty="0" err="1"/>
              <a:t>Begr</a:t>
            </a:r>
            <a:r>
              <a:rPr lang="de-DE" dirty="0"/>
              <a:t>ü</a:t>
            </a:r>
            <a:r>
              <a:rPr lang="cs-CZ" dirty="0" err="1"/>
              <a:t>ndung</a:t>
            </a:r>
            <a:r>
              <a:rPr lang="de-DE" dirty="0"/>
              <a:t> der Wahl dieses Buches</a:t>
            </a:r>
            <a:endParaRPr lang="sk-SK" dirty="0"/>
          </a:p>
        </p:txBody>
      </p:sp>
      <p:sp>
        <p:nvSpPr>
          <p:cNvPr id="3" name="Zástupný objekt pre obsah 2">
            <a:extLst>
              <a:ext uri="{FF2B5EF4-FFF2-40B4-BE49-F238E27FC236}">
                <a16:creationId xmlns:a16="http://schemas.microsoft.com/office/drawing/2014/main" id="{4919BDC5-ECDD-3D9D-015B-FE638D768EBA}"/>
              </a:ext>
            </a:extLst>
          </p:cNvPr>
          <p:cNvSpPr>
            <a:spLocks noGrp="1"/>
          </p:cNvSpPr>
          <p:nvPr>
            <p:ph idx="1"/>
          </p:nvPr>
        </p:nvSpPr>
        <p:spPr/>
        <p:txBody>
          <a:bodyPr/>
          <a:lstStyle/>
          <a:p>
            <a:pPr marL="0" indent="0">
              <a:buNone/>
            </a:pPr>
            <a:r>
              <a:rPr lang="de-DE" dirty="0"/>
              <a:t>Literarische Texte entstehen und werden gelesen in einem historischen Rahmen, der von nationalen Historikern oft einseitig dargestellt wird. Der Widerstand, </a:t>
            </a:r>
            <a:r>
              <a:rPr lang="cs-CZ" dirty="0" err="1"/>
              <a:t>auf</a:t>
            </a:r>
            <a:r>
              <a:rPr lang="cs-CZ" dirty="0"/>
              <a:t> </a:t>
            </a:r>
            <a:r>
              <a:rPr lang="de-DE" dirty="0"/>
              <a:t>den Ines </a:t>
            </a:r>
            <a:r>
              <a:rPr lang="de-DE" dirty="0" err="1"/>
              <a:t>Koeltzsch</a:t>
            </a:r>
            <a:r>
              <a:rPr lang="de-DE" dirty="0"/>
              <a:t> bei Ji</a:t>
            </a:r>
            <a:r>
              <a:rPr lang="cs-CZ" dirty="0"/>
              <a:t>ří Pešek gesto</a:t>
            </a:r>
            <a:r>
              <a:rPr lang="de-DE" dirty="0"/>
              <a:t>ß</a:t>
            </a:r>
            <a:r>
              <a:rPr lang="cs-CZ" dirty="0"/>
              <a:t>en </a:t>
            </a:r>
            <a:r>
              <a:rPr lang="cs-CZ" dirty="0" err="1"/>
              <a:t>ist</a:t>
            </a:r>
            <a:r>
              <a:rPr lang="de-DE" dirty="0"/>
              <a:t>, hängt mit der abweichenden Wahrnehmung </a:t>
            </a:r>
            <a:r>
              <a:rPr lang="cs-CZ" dirty="0"/>
              <a:t>der </a:t>
            </a:r>
            <a:r>
              <a:rPr lang="de-DE" dirty="0"/>
              <a:t>Geschichte Prags und der ersten Tschechoslowakischen Republik.</a:t>
            </a:r>
          </a:p>
          <a:p>
            <a:pPr marL="0" indent="0">
              <a:buNone/>
            </a:pPr>
            <a:r>
              <a:rPr lang="de-DE" dirty="0"/>
              <a:t>Der Vergleich der Buchbesprechung von Ji</a:t>
            </a:r>
            <a:r>
              <a:rPr lang="cs-CZ" dirty="0"/>
              <a:t>ří Pešek </a:t>
            </a:r>
            <a:r>
              <a:rPr lang="cs-CZ" dirty="0" err="1"/>
              <a:t>und</a:t>
            </a:r>
            <a:r>
              <a:rPr lang="cs-CZ" dirty="0"/>
              <a:t> Bedřich </a:t>
            </a:r>
            <a:r>
              <a:rPr lang="cs-CZ" dirty="0" err="1"/>
              <a:t>Loewenstein</a:t>
            </a:r>
            <a:r>
              <a:rPr lang="cs-CZ" dirty="0"/>
              <a:t> </a:t>
            </a:r>
            <a:r>
              <a:rPr lang="cs-CZ" dirty="0" err="1"/>
              <a:t>erlaubt</a:t>
            </a:r>
            <a:r>
              <a:rPr lang="cs-CZ" dirty="0"/>
              <a:t> </a:t>
            </a:r>
            <a:r>
              <a:rPr lang="cs-CZ" dirty="0" err="1"/>
              <a:t>einen</a:t>
            </a:r>
            <a:r>
              <a:rPr lang="cs-CZ" dirty="0"/>
              <a:t> </a:t>
            </a:r>
            <a:r>
              <a:rPr lang="cs-CZ" dirty="0" err="1"/>
              <a:t>Einblick</a:t>
            </a:r>
            <a:r>
              <a:rPr lang="cs-CZ" dirty="0"/>
              <a:t> in </a:t>
            </a:r>
            <a:r>
              <a:rPr lang="cs-CZ" dirty="0" err="1"/>
              <a:t>die</a:t>
            </a:r>
            <a:r>
              <a:rPr lang="cs-CZ" dirty="0"/>
              <a:t> </a:t>
            </a:r>
            <a:r>
              <a:rPr lang="cs-CZ" dirty="0" err="1"/>
              <a:t>Spannungen</a:t>
            </a:r>
            <a:r>
              <a:rPr lang="cs-CZ" dirty="0"/>
              <a:t> </a:t>
            </a:r>
            <a:r>
              <a:rPr lang="cs-CZ" dirty="0" err="1"/>
              <a:t>zwischen</a:t>
            </a:r>
            <a:r>
              <a:rPr lang="cs-CZ" dirty="0"/>
              <a:t> der </a:t>
            </a:r>
            <a:r>
              <a:rPr lang="cs-CZ" dirty="0" err="1"/>
              <a:t>tschechechischen</a:t>
            </a:r>
            <a:r>
              <a:rPr lang="cs-CZ" dirty="0"/>
              <a:t> </a:t>
            </a:r>
            <a:r>
              <a:rPr lang="cs-CZ" dirty="0" err="1"/>
              <a:t>und</a:t>
            </a:r>
            <a:r>
              <a:rPr lang="cs-CZ" dirty="0"/>
              <a:t> </a:t>
            </a:r>
            <a:r>
              <a:rPr lang="cs-CZ" dirty="0" err="1"/>
              <a:t>deutschsprachigen</a:t>
            </a:r>
            <a:r>
              <a:rPr lang="cs-CZ" dirty="0"/>
              <a:t> </a:t>
            </a:r>
            <a:r>
              <a:rPr lang="cs-CZ" dirty="0" err="1"/>
              <a:t>Geschichtsschreibung</a:t>
            </a:r>
            <a:endParaRPr lang="sk-SK" dirty="0"/>
          </a:p>
        </p:txBody>
      </p:sp>
    </p:spTree>
    <p:extLst>
      <p:ext uri="{BB962C8B-B14F-4D97-AF65-F5344CB8AC3E}">
        <p14:creationId xmlns:p14="http://schemas.microsoft.com/office/powerpoint/2010/main" val="1478545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ok 4">
            <a:extLst>
              <a:ext uri="{FF2B5EF4-FFF2-40B4-BE49-F238E27FC236}">
                <a16:creationId xmlns:a16="http://schemas.microsoft.com/office/drawing/2014/main" id="{EF8118E3-0478-C52F-EBBA-C2FFC1F2EA1E}"/>
              </a:ext>
            </a:extLst>
          </p:cNvPr>
          <p:cNvPicPr>
            <a:picLocks noChangeAspect="1"/>
          </p:cNvPicPr>
          <p:nvPr/>
        </p:nvPicPr>
        <p:blipFill>
          <a:blip r:embed="rId2"/>
          <a:stretch>
            <a:fillRect/>
          </a:stretch>
        </p:blipFill>
        <p:spPr>
          <a:xfrm>
            <a:off x="3888466" y="643467"/>
            <a:ext cx="4415068"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69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ACF077-ECE9-0348-CF25-B77483981E70}"/>
              </a:ext>
            </a:extLst>
          </p:cNvPr>
          <p:cNvSpPr>
            <a:spLocks noGrp="1"/>
          </p:cNvSpPr>
          <p:nvPr>
            <p:ph type="title"/>
          </p:nvPr>
        </p:nvSpPr>
        <p:spPr/>
        <p:txBody>
          <a:bodyPr/>
          <a:lstStyle/>
          <a:p>
            <a:r>
              <a:rPr lang="de-DE" dirty="0"/>
              <a:t>Welche Zwischenräume und Begegnungsorte von Deutschen Tschechen gab es in Brünn?</a:t>
            </a:r>
            <a:endParaRPr lang="sk-SK" dirty="0"/>
          </a:p>
        </p:txBody>
      </p:sp>
      <p:pic>
        <p:nvPicPr>
          <p:cNvPr id="5" name="Zástupný objekt pre obsah 4">
            <a:extLst>
              <a:ext uri="{FF2B5EF4-FFF2-40B4-BE49-F238E27FC236}">
                <a16:creationId xmlns:a16="http://schemas.microsoft.com/office/drawing/2014/main" id="{6E138086-1AFC-417E-72D4-7F2F584D024E}"/>
              </a:ext>
            </a:extLst>
          </p:cNvPr>
          <p:cNvPicPr>
            <a:picLocks noGrp="1" noChangeAspect="1"/>
          </p:cNvPicPr>
          <p:nvPr>
            <p:ph sz="half" idx="1"/>
          </p:nvPr>
        </p:nvPicPr>
        <p:blipFill>
          <a:blip r:embed="rId2"/>
          <a:stretch>
            <a:fillRect/>
          </a:stretch>
        </p:blipFill>
        <p:spPr>
          <a:xfrm>
            <a:off x="838200" y="2353009"/>
            <a:ext cx="5181600" cy="3296569"/>
          </a:xfrm>
          <a:prstGeom prst="rect">
            <a:avLst/>
          </a:prstGeom>
        </p:spPr>
      </p:pic>
      <p:pic>
        <p:nvPicPr>
          <p:cNvPr id="6" name="Zástupný objekt pre obsah 5">
            <a:extLst>
              <a:ext uri="{FF2B5EF4-FFF2-40B4-BE49-F238E27FC236}">
                <a16:creationId xmlns:a16="http://schemas.microsoft.com/office/drawing/2014/main" id="{E6D3CB9E-305D-65F6-5457-4348B04B00FF}"/>
              </a:ext>
            </a:extLst>
          </p:cNvPr>
          <p:cNvPicPr>
            <a:picLocks noGrp="1" noChangeAspect="1"/>
          </p:cNvPicPr>
          <p:nvPr>
            <p:ph sz="half" idx="2"/>
          </p:nvPr>
        </p:nvPicPr>
        <p:blipFill>
          <a:blip r:embed="rId3"/>
          <a:stretch>
            <a:fillRect/>
          </a:stretch>
        </p:blipFill>
        <p:spPr>
          <a:xfrm>
            <a:off x="6172200" y="2262219"/>
            <a:ext cx="5181600" cy="3478149"/>
          </a:xfrm>
          <a:prstGeom prst="rect">
            <a:avLst/>
          </a:prstGeom>
        </p:spPr>
      </p:pic>
    </p:spTree>
    <p:extLst>
      <p:ext uri="{BB962C8B-B14F-4D97-AF65-F5344CB8AC3E}">
        <p14:creationId xmlns:p14="http://schemas.microsoft.com/office/powerpoint/2010/main" val="3838367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D29A279-68AB-204A-2390-C4577057AE10}"/>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2900"/>
              <a:t>Trotz der Zwischenräume gab es schon Gewaltkonflikte, die nicht nur in Strobls Studentenromanen dargestellt werden</a:t>
            </a:r>
          </a:p>
        </p:txBody>
      </p:sp>
      <p:sp>
        <p:nvSpPr>
          <p:cNvPr id="15" name="Rectangle 14">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Zástupný objekt pre obsah 2">
            <a:extLst>
              <a:ext uri="{FF2B5EF4-FFF2-40B4-BE49-F238E27FC236}">
                <a16:creationId xmlns:a16="http://schemas.microsoft.com/office/drawing/2014/main" id="{43DCA389-864A-2010-C75B-600123541884}"/>
              </a:ext>
            </a:extLst>
          </p:cNvPr>
          <p:cNvSpPr>
            <a:spLocks noGrp="1"/>
          </p:cNvSpPr>
          <p:nvPr>
            <p:ph sz="half" idx="1"/>
          </p:nvPr>
        </p:nvSpPr>
        <p:spPr>
          <a:xfrm>
            <a:off x="639270" y="3355848"/>
            <a:ext cx="6244957" cy="2825496"/>
          </a:xfrm>
        </p:spPr>
        <p:txBody>
          <a:bodyPr vert="horz" lIns="91440" tIns="45720" rIns="91440" bIns="45720" rtlCol="0">
            <a:normAutofit/>
          </a:bodyPr>
          <a:lstStyle/>
          <a:p>
            <a:r>
              <a:rPr lang="en-US" sz="2200"/>
              <a:t> Severin „sah, wie die Nacht alle Dinge veränderte, daß sie ein zweites und anderes Leben als am Tage lebten. Er sah, wie sie aus nüchternen und kahlen Plätzen melancholische Landschaften machte, aus engen Gassen feuchtwandige Burgverließe</a:t>
            </a:r>
          </a:p>
        </p:txBody>
      </p:sp>
      <p:pic>
        <p:nvPicPr>
          <p:cNvPr id="8" name="Zástupný objekt pre obsah 7">
            <a:extLst>
              <a:ext uri="{FF2B5EF4-FFF2-40B4-BE49-F238E27FC236}">
                <a16:creationId xmlns:a16="http://schemas.microsoft.com/office/drawing/2014/main" id="{6FD6574D-34A3-6A86-ABB2-CB07EE32ECFD}"/>
              </a:ext>
            </a:extLst>
          </p:cNvPr>
          <p:cNvPicPr>
            <a:picLocks noGrp="1" noChangeAspect="1"/>
          </p:cNvPicPr>
          <p:nvPr>
            <p:ph sz="half" idx="2"/>
          </p:nvPr>
        </p:nvPicPr>
        <p:blipFill rotWithShape="1">
          <a:blip r:embed="rId2"/>
          <a:srcRect t="6366" r="3" b="3"/>
          <a:stretch/>
        </p:blipFill>
        <p:spPr>
          <a:xfrm>
            <a:off x="7684007" y="603504"/>
            <a:ext cx="4050792" cy="5577840"/>
          </a:xfrm>
          <a:prstGeom prst="rect">
            <a:avLst/>
          </a:prstGeom>
        </p:spPr>
      </p:pic>
    </p:spTree>
    <p:extLst>
      <p:ext uri="{BB962C8B-B14F-4D97-AF65-F5344CB8AC3E}">
        <p14:creationId xmlns:p14="http://schemas.microsoft.com/office/powerpoint/2010/main" val="1137346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6C8381FE-BCC0-4C93-8E42-96826207A252}"/>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3700" kern="1200">
                <a:solidFill>
                  <a:schemeClr val="tx1"/>
                </a:solidFill>
                <a:latin typeface="+mj-lt"/>
                <a:ea typeface="+mj-ea"/>
                <a:cs typeface="+mj-cs"/>
              </a:rPr>
              <a:t>Paul Leppin: Severins Gang in die Finsternis, 1914</a:t>
            </a: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Zástupný objekt pre obsah 5" descr="Obrázok, na ktorom je text, náčrt, čiernobiely, čiernobiela fotografia&#10;&#10;Automaticky generovaný popis">
            <a:extLst>
              <a:ext uri="{FF2B5EF4-FFF2-40B4-BE49-F238E27FC236}">
                <a16:creationId xmlns:a16="http://schemas.microsoft.com/office/drawing/2014/main" id="{6CC873F3-400C-0C4B-0477-16A732F794E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93022" y="511293"/>
            <a:ext cx="3597700"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Zástupný obsah 2">
            <a:extLst>
              <a:ext uri="{FF2B5EF4-FFF2-40B4-BE49-F238E27FC236}">
                <a16:creationId xmlns:a16="http://schemas.microsoft.com/office/drawing/2014/main" id="{672B8C21-D498-4CF3-87FD-E2C2CA19D23F}"/>
              </a:ext>
            </a:extLst>
          </p:cNvPr>
          <p:cNvSpPr>
            <a:spLocks noGrp="1"/>
          </p:cNvSpPr>
          <p:nvPr>
            <p:ph sz="half" idx="1"/>
          </p:nvPr>
        </p:nvSpPr>
        <p:spPr>
          <a:xfrm>
            <a:off x="5894962" y="1984443"/>
            <a:ext cx="5458838" cy="4192520"/>
          </a:xfrm>
        </p:spPr>
        <p:txBody>
          <a:bodyPr vert="horz" lIns="91440" tIns="45720" rIns="91440" bIns="45720" rtlCol="0">
            <a:normAutofit/>
          </a:bodyPr>
          <a:lstStyle/>
          <a:p>
            <a:pPr marL="0"/>
            <a:r>
              <a:rPr lang="en-US" sz="2200" dirty="0"/>
              <a:t>Die </a:t>
            </a:r>
            <a:r>
              <a:rPr lang="en-US" sz="2200" dirty="0" err="1"/>
              <a:t>lange</a:t>
            </a:r>
            <a:r>
              <a:rPr lang="en-US" sz="2200" dirty="0"/>
              <a:t>, </a:t>
            </a:r>
            <a:r>
              <a:rPr lang="en-US" sz="2200" dirty="0" err="1"/>
              <a:t>geschäftige</a:t>
            </a:r>
            <a:r>
              <a:rPr lang="en-US" sz="2200" dirty="0"/>
              <a:t> </a:t>
            </a:r>
            <a:r>
              <a:rPr lang="en-US" sz="2200" dirty="0" err="1"/>
              <a:t>Straße</a:t>
            </a:r>
            <a:r>
              <a:rPr lang="en-US" sz="2200" dirty="0"/>
              <a:t>, </a:t>
            </a:r>
            <a:r>
              <a:rPr lang="en-US" sz="2200" dirty="0" err="1"/>
              <a:t>durch</a:t>
            </a:r>
            <a:r>
              <a:rPr lang="en-US" sz="2200" dirty="0"/>
              <a:t> die er </a:t>
            </a:r>
            <a:r>
              <a:rPr lang="en-US" sz="2200" dirty="0" err="1"/>
              <a:t>schritt</a:t>
            </a:r>
            <a:r>
              <a:rPr lang="en-US" sz="2200" dirty="0"/>
              <a:t>, war er </a:t>
            </a:r>
            <a:r>
              <a:rPr lang="en-US" sz="2200" dirty="0" err="1"/>
              <a:t>jahrelang</a:t>
            </a:r>
            <a:r>
              <a:rPr lang="en-US" sz="2200" dirty="0"/>
              <a:t> </a:t>
            </a:r>
            <a:r>
              <a:rPr lang="en-US" sz="2200" dirty="0" err="1"/>
              <a:t>zur</a:t>
            </a:r>
            <a:r>
              <a:rPr lang="en-US" sz="2200" dirty="0"/>
              <a:t> Schule </a:t>
            </a:r>
            <a:r>
              <a:rPr lang="en-US" sz="2200" dirty="0" err="1"/>
              <a:t>gegangen</a:t>
            </a:r>
            <a:r>
              <a:rPr lang="en-US" sz="2200" dirty="0"/>
              <a:t>. </a:t>
            </a:r>
            <a:r>
              <a:rPr lang="en-US" sz="2200" dirty="0" err="1"/>
              <a:t>Hier</a:t>
            </a:r>
            <a:r>
              <a:rPr lang="en-US" sz="2200" dirty="0"/>
              <a:t> </a:t>
            </a:r>
            <a:r>
              <a:rPr lang="en-US" sz="2200" dirty="0" err="1"/>
              <a:t>hatte</a:t>
            </a:r>
            <a:r>
              <a:rPr lang="en-US" sz="2200" dirty="0"/>
              <a:t> er auf dem </a:t>
            </a:r>
            <a:r>
              <a:rPr lang="en-US" sz="2200" dirty="0" err="1"/>
              <a:t>Heimwege</a:t>
            </a:r>
            <a:r>
              <a:rPr lang="en-US" sz="2200" dirty="0"/>
              <a:t> die </a:t>
            </a:r>
            <a:r>
              <a:rPr lang="en-US" sz="2200" dirty="0" err="1"/>
              <a:t>ersten</a:t>
            </a:r>
            <a:r>
              <a:rPr lang="en-US" sz="2200" dirty="0"/>
              <a:t> </a:t>
            </a:r>
            <a:r>
              <a:rPr lang="en-US" sz="2200" dirty="0" err="1"/>
              <a:t>Zigaretten</a:t>
            </a:r>
            <a:r>
              <a:rPr lang="en-US" sz="2200" dirty="0"/>
              <a:t> </a:t>
            </a:r>
            <a:r>
              <a:rPr lang="en-US" sz="2200" dirty="0" err="1"/>
              <a:t>geraucht</a:t>
            </a:r>
            <a:r>
              <a:rPr lang="en-US" sz="2200" dirty="0"/>
              <a:t> und </a:t>
            </a:r>
            <a:r>
              <a:rPr lang="en-US" sz="2200" dirty="0" err="1"/>
              <a:t>hier</a:t>
            </a:r>
            <a:r>
              <a:rPr lang="en-US" sz="2200" dirty="0"/>
              <a:t> </a:t>
            </a:r>
            <a:r>
              <a:rPr lang="en-US" sz="2200" dirty="0" err="1"/>
              <a:t>wurden</a:t>
            </a:r>
            <a:r>
              <a:rPr lang="en-US" sz="2200" dirty="0"/>
              <a:t> </a:t>
            </a:r>
            <a:r>
              <a:rPr lang="en-US" sz="2200" dirty="0" err="1"/>
              <a:t>auch</a:t>
            </a:r>
            <a:r>
              <a:rPr lang="en-US" sz="2200" dirty="0"/>
              <a:t> die </a:t>
            </a:r>
            <a:r>
              <a:rPr lang="en-US" sz="2200" dirty="0" err="1"/>
              <a:t>großen</a:t>
            </a:r>
            <a:r>
              <a:rPr lang="en-US" sz="2200" dirty="0"/>
              <a:t> </a:t>
            </a:r>
            <a:r>
              <a:rPr lang="en-US" sz="2200" dirty="0" err="1"/>
              <a:t>Schlachten</a:t>
            </a:r>
            <a:r>
              <a:rPr lang="en-US" sz="2200" dirty="0"/>
              <a:t> </a:t>
            </a:r>
            <a:r>
              <a:rPr lang="en-US" sz="2200" dirty="0" err="1"/>
              <a:t>beraten</a:t>
            </a:r>
            <a:r>
              <a:rPr lang="en-US" sz="2200" dirty="0"/>
              <a:t>, die auf den Weinberger </a:t>
            </a:r>
            <a:r>
              <a:rPr lang="en-US" sz="2200" dirty="0" err="1"/>
              <a:t>Schanzen</a:t>
            </a:r>
            <a:r>
              <a:rPr lang="en-US" sz="2200" dirty="0"/>
              <a:t> </a:t>
            </a:r>
            <a:r>
              <a:rPr lang="en-US" sz="2200" dirty="0" err="1"/>
              <a:t>mit</a:t>
            </a:r>
            <a:r>
              <a:rPr lang="en-US" sz="2200" dirty="0"/>
              <a:t> den </a:t>
            </a:r>
            <a:r>
              <a:rPr lang="en-US" sz="2200" dirty="0" err="1"/>
              <a:t>tschechischen</a:t>
            </a:r>
            <a:r>
              <a:rPr lang="en-US" sz="2200" dirty="0"/>
              <a:t> </a:t>
            </a:r>
            <a:r>
              <a:rPr lang="en-US" sz="2200" dirty="0" err="1"/>
              <a:t>Jungen</a:t>
            </a:r>
            <a:r>
              <a:rPr lang="en-US" sz="2200" dirty="0"/>
              <a:t> </a:t>
            </a:r>
            <a:r>
              <a:rPr lang="en-US" sz="2200" dirty="0" err="1"/>
              <a:t>geschlagen</a:t>
            </a:r>
            <a:r>
              <a:rPr lang="en-US" sz="2200" dirty="0"/>
              <a:t> </a:t>
            </a:r>
            <a:r>
              <a:rPr lang="en-US" sz="2200" dirty="0" err="1"/>
              <a:t>wurden</a:t>
            </a:r>
            <a:r>
              <a:rPr lang="en-US" sz="2200" dirty="0"/>
              <a:t>. Als Führer und Held </a:t>
            </a:r>
            <a:r>
              <a:rPr lang="en-US" sz="2200" dirty="0" err="1"/>
              <a:t>hatte</a:t>
            </a:r>
            <a:r>
              <a:rPr lang="en-US" sz="2200" dirty="0"/>
              <a:t> er </a:t>
            </a:r>
            <a:r>
              <a:rPr lang="en-US" sz="2200" dirty="0" err="1"/>
              <a:t>sich</a:t>
            </a:r>
            <a:r>
              <a:rPr lang="en-US" sz="2200" dirty="0"/>
              <a:t> </a:t>
            </a:r>
            <a:r>
              <a:rPr lang="en-US" sz="2200" dirty="0" err="1"/>
              <a:t>niemals</a:t>
            </a:r>
            <a:r>
              <a:rPr lang="en-US" sz="2200" dirty="0"/>
              <a:t> </a:t>
            </a:r>
            <a:r>
              <a:rPr lang="en-US" sz="2200" dirty="0" err="1"/>
              <a:t>dabei</a:t>
            </a:r>
            <a:r>
              <a:rPr lang="en-US" sz="2200" dirty="0"/>
              <a:t> </a:t>
            </a:r>
            <a:r>
              <a:rPr lang="en-US" sz="2200" dirty="0" err="1"/>
              <a:t>hervorgetan</a:t>
            </a:r>
            <a:r>
              <a:rPr lang="en-US" sz="2200" dirty="0"/>
              <a:t>, </a:t>
            </a:r>
            <a:r>
              <a:rPr lang="en-US" sz="2200" dirty="0" err="1"/>
              <a:t>aber</a:t>
            </a:r>
            <a:r>
              <a:rPr lang="en-US" sz="2200" dirty="0"/>
              <a:t> er </a:t>
            </a:r>
            <a:r>
              <a:rPr lang="en-US" sz="2200" dirty="0" err="1"/>
              <a:t>hatte</a:t>
            </a:r>
            <a:r>
              <a:rPr lang="en-US" sz="2200" dirty="0"/>
              <a:t> </a:t>
            </a:r>
            <a:r>
              <a:rPr lang="en-US" sz="2200" dirty="0" err="1"/>
              <a:t>auch</a:t>
            </a:r>
            <a:r>
              <a:rPr lang="en-US" sz="2200" dirty="0"/>
              <a:t> seine </a:t>
            </a:r>
            <a:r>
              <a:rPr lang="en-US" sz="2200" dirty="0" err="1"/>
              <a:t>Feigheit</a:t>
            </a:r>
            <a:r>
              <a:rPr lang="en-US" sz="2200" dirty="0"/>
              <a:t> </a:t>
            </a:r>
            <a:r>
              <a:rPr lang="en-US" sz="2200" dirty="0" err="1"/>
              <a:t>niemals</a:t>
            </a:r>
            <a:r>
              <a:rPr lang="en-US" sz="2200" dirty="0"/>
              <a:t> </a:t>
            </a:r>
            <a:r>
              <a:rPr lang="en-US" sz="2200" dirty="0" err="1"/>
              <a:t>verraten</a:t>
            </a:r>
            <a:r>
              <a:rPr lang="en-US" sz="2200" dirty="0"/>
              <a:t>. Es war für </a:t>
            </a:r>
            <a:r>
              <a:rPr lang="en-US" sz="2200" dirty="0" err="1"/>
              <a:t>ihn</a:t>
            </a:r>
            <a:r>
              <a:rPr lang="en-US" sz="2200" dirty="0"/>
              <a:t> </a:t>
            </a:r>
            <a:r>
              <a:rPr lang="en-US" sz="2200" dirty="0" err="1"/>
              <a:t>ein</a:t>
            </a:r>
            <a:r>
              <a:rPr lang="en-US" sz="2200" dirty="0"/>
              <a:t> </a:t>
            </a:r>
            <a:r>
              <a:rPr lang="en-US" sz="2200" dirty="0" err="1"/>
              <a:t>wollüstiger</a:t>
            </a:r>
            <a:r>
              <a:rPr lang="en-US" sz="2200" dirty="0"/>
              <a:t> und </a:t>
            </a:r>
            <a:r>
              <a:rPr lang="en-US" sz="2200" dirty="0" err="1"/>
              <a:t>geheimnisreicher</a:t>
            </a:r>
            <a:r>
              <a:rPr lang="en-US" sz="2200" dirty="0"/>
              <a:t> </a:t>
            </a:r>
            <a:r>
              <a:rPr lang="en-US" sz="2200" dirty="0" err="1"/>
              <a:t>Reiz</a:t>
            </a:r>
            <a:r>
              <a:rPr lang="en-US" sz="2200" dirty="0"/>
              <a:t>, den </a:t>
            </a:r>
            <a:r>
              <a:rPr lang="en-US" sz="2200" dirty="0" err="1"/>
              <a:t>Steinwürfen</a:t>
            </a:r>
            <a:r>
              <a:rPr lang="en-US" sz="2200" dirty="0"/>
              <a:t> der </a:t>
            </a:r>
            <a:r>
              <a:rPr lang="en-US" sz="2200" dirty="0" err="1"/>
              <a:t>Feinde</a:t>
            </a:r>
            <a:r>
              <a:rPr lang="en-US" sz="2200" dirty="0"/>
              <a:t> die </a:t>
            </a:r>
            <a:r>
              <a:rPr lang="en-US" sz="2200" dirty="0" err="1"/>
              <a:t>Stirne</a:t>
            </a:r>
            <a:r>
              <a:rPr lang="en-US" sz="2200" dirty="0"/>
              <a:t> </a:t>
            </a:r>
            <a:r>
              <a:rPr lang="en-US" sz="2200" dirty="0" err="1"/>
              <a:t>zu</a:t>
            </a:r>
            <a:r>
              <a:rPr lang="en-US" sz="2200" dirty="0"/>
              <a:t> </a:t>
            </a:r>
            <a:r>
              <a:rPr lang="en-US" sz="2200" dirty="0" err="1"/>
              <a:t>bieten</a:t>
            </a:r>
            <a:r>
              <a:rPr lang="en-US" sz="2200" dirty="0"/>
              <a:t>. </a:t>
            </a:r>
          </a:p>
          <a:p>
            <a:endParaRPr lang="en-US" sz="2200" dirty="0"/>
          </a:p>
        </p:txBody>
      </p:sp>
    </p:spTree>
    <p:extLst>
      <p:ext uri="{BB962C8B-B14F-4D97-AF65-F5344CB8AC3E}">
        <p14:creationId xmlns:p14="http://schemas.microsoft.com/office/powerpoint/2010/main" val="3498816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37500B-8670-4D34-BBB2-95D858802C17}"/>
              </a:ext>
            </a:extLst>
          </p:cNvPr>
          <p:cNvSpPr>
            <a:spLocks noGrp="1"/>
          </p:cNvSpPr>
          <p:nvPr>
            <p:ph type="title"/>
          </p:nvPr>
        </p:nvSpPr>
        <p:spPr/>
        <p:txBody>
          <a:bodyPr/>
          <a:lstStyle/>
          <a:p>
            <a:r>
              <a:rPr lang="de-DE" dirty="0"/>
              <a:t>Gustav </a:t>
            </a:r>
            <a:r>
              <a:rPr lang="de-DE" dirty="0" err="1"/>
              <a:t>Flusser</a:t>
            </a:r>
            <a:r>
              <a:rPr lang="de-DE" dirty="0"/>
              <a:t>, Vater von </a:t>
            </a:r>
            <a:r>
              <a:rPr lang="de-DE" dirty="0" err="1"/>
              <a:t>Vilém</a:t>
            </a:r>
            <a:endParaRPr lang="cs-CZ" dirty="0"/>
          </a:p>
        </p:txBody>
      </p:sp>
      <p:sp>
        <p:nvSpPr>
          <p:cNvPr id="3" name="Zástupný obsah 2">
            <a:extLst>
              <a:ext uri="{FF2B5EF4-FFF2-40B4-BE49-F238E27FC236}">
                <a16:creationId xmlns:a16="http://schemas.microsoft.com/office/drawing/2014/main" id="{AEF3565D-A9FB-4E29-8F32-8BB51DE98ACC}"/>
              </a:ext>
            </a:extLst>
          </p:cNvPr>
          <p:cNvSpPr>
            <a:spLocks noGrp="1"/>
          </p:cNvSpPr>
          <p:nvPr>
            <p:ph idx="1"/>
          </p:nvPr>
        </p:nvSpPr>
        <p:spPr/>
        <p:txBody>
          <a:bodyPr>
            <a:normAutofit lnSpcReduction="10000"/>
          </a:bodyPr>
          <a:lstStyle/>
          <a:p>
            <a:r>
              <a:rPr lang="de-DE" dirty="0"/>
              <a:t>Ines </a:t>
            </a:r>
            <a:r>
              <a:rPr lang="de-DE" dirty="0" err="1"/>
              <a:t>Koeltzsch</a:t>
            </a:r>
            <a:r>
              <a:rPr lang="de-DE" dirty="0"/>
              <a:t>: Gustav </a:t>
            </a:r>
            <a:r>
              <a:rPr lang="de-DE" dirty="0" err="1"/>
              <a:t>Flusser</a:t>
            </a:r>
            <a:r>
              <a:rPr lang="de-DE" dirty="0"/>
              <a:t>. Biographische Spuren eines deutschen Juden in Prag vor dem zweiten Weltkrieg</a:t>
            </a:r>
            <a:r>
              <a:rPr lang="cs-CZ" dirty="0"/>
              <a:t> (https://www.flusserstudies.net/node/124)</a:t>
            </a:r>
            <a:endParaRPr lang="de-DE" dirty="0"/>
          </a:p>
          <a:p>
            <a:r>
              <a:rPr lang="de-DE" dirty="0"/>
              <a:t>tsch. 189</a:t>
            </a:r>
            <a:r>
              <a:rPr lang="cs-CZ" dirty="0"/>
              <a:t>: Ludwig </a:t>
            </a:r>
            <a:r>
              <a:rPr lang="cs-CZ" dirty="0" err="1"/>
              <a:t>Winder</a:t>
            </a:r>
            <a:r>
              <a:rPr lang="cs-CZ" dirty="0"/>
              <a:t>, Paul </a:t>
            </a:r>
            <a:r>
              <a:rPr lang="cs-CZ" dirty="0" err="1"/>
              <a:t>Leppin</a:t>
            </a:r>
            <a:r>
              <a:rPr lang="cs-CZ" dirty="0"/>
              <a:t>, Otokar Fischer, F.X. Šalda</a:t>
            </a:r>
            <a:endParaRPr lang="de-DE" dirty="0"/>
          </a:p>
          <a:p>
            <a:r>
              <a:rPr lang="de-DE" dirty="0"/>
              <a:t>Wie sollte man die kulturelle Zusammenarbeit zwischen Tschechen und </a:t>
            </a:r>
            <a:r>
              <a:rPr lang="de-DE" dirty="0" err="1"/>
              <a:t>Deu</a:t>
            </a:r>
            <a:r>
              <a:rPr lang="cs-CZ" dirty="0"/>
              <a:t>t</a:t>
            </a:r>
            <a:r>
              <a:rPr lang="de-DE" dirty="0" err="1"/>
              <a:t>schen</a:t>
            </a:r>
            <a:r>
              <a:rPr lang="de-DE" dirty="0"/>
              <a:t> verbessern: F. X.</a:t>
            </a:r>
            <a:r>
              <a:rPr lang="cs-CZ" dirty="0"/>
              <a:t> Šalda </a:t>
            </a:r>
            <a:r>
              <a:rPr lang="cs-CZ" dirty="0" err="1"/>
              <a:t>Nachholbedarf</a:t>
            </a:r>
            <a:r>
              <a:rPr lang="cs-CZ" dirty="0"/>
              <a:t> </a:t>
            </a:r>
            <a:r>
              <a:rPr lang="cs-CZ" dirty="0" err="1"/>
              <a:t>bei</a:t>
            </a:r>
            <a:r>
              <a:rPr lang="cs-CZ" dirty="0"/>
              <a:t> </a:t>
            </a:r>
            <a:r>
              <a:rPr lang="cs-CZ" dirty="0" err="1"/>
              <a:t>deutschen</a:t>
            </a:r>
            <a:r>
              <a:rPr lang="cs-CZ" dirty="0"/>
              <a:t> </a:t>
            </a:r>
            <a:r>
              <a:rPr lang="cs-CZ" dirty="0" err="1"/>
              <a:t>Intellektuellen</a:t>
            </a:r>
            <a:r>
              <a:rPr lang="cs-CZ" dirty="0"/>
              <a:t>, </a:t>
            </a:r>
            <a:r>
              <a:rPr lang="cs-CZ" dirty="0" err="1"/>
              <a:t>Leppin</a:t>
            </a:r>
            <a:r>
              <a:rPr lang="cs-CZ" dirty="0"/>
              <a:t> </a:t>
            </a:r>
            <a:r>
              <a:rPr lang="cs-CZ" dirty="0" err="1"/>
              <a:t>bei</a:t>
            </a:r>
            <a:r>
              <a:rPr lang="cs-CZ" dirty="0"/>
              <a:t> </a:t>
            </a:r>
            <a:r>
              <a:rPr lang="cs-CZ" dirty="0" err="1"/>
              <a:t>tschechischen</a:t>
            </a:r>
            <a:r>
              <a:rPr lang="cs-CZ" dirty="0"/>
              <a:t> </a:t>
            </a:r>
            <a:r>
              <a:rPr lang="cs-CZ" dirty="0" err="1"/>
              <a:t>Politikern</a:t>
            </a:r>
            <a:endParaRPr lang="cs-CZ" dirty="0"/>
          </a:p>
          <a:p>
            <a:r>
              <a:rPr lang="cs-CZ" dirty="0"/>
              <a:t>Otto Pick: </a:t>
            </a:r>
            <a:r>
              <a:rPr lang="cs-CZ" dirty="0" err="1"/>
              <a:t>dt</a:t>
            </a:r>
            <a:r>
              <a:rPr lang="cs-CZ" dirty="0"/>
              <a:t>. K</a:t>
            </a:r>
            <a:r>
              <a:rPr lang="de-DE" dirty="0"/>
              <a:t>ü</a:t>
            </a:r>
            <a:r>
              <a:rPr lang="cs-CZ" dirty="0" err="1"/>
              <a:t>nstler</a:t>
            </a:r>
            <a:r>
              <a:rPr lang="cs-CZ" dirty="0"/>
              <a:t> </a:t>
            </a:r>
            <a:r>
              <a:rPr lang="cs-CZ" dirty="0" err="1"/>
              <a:t>sollten</a:t>
            </a:r>
            <a:r>
              <a:rPr lang="cs-CZ" dirty="0"/>
              <a:t> </a:t>
            </a:r>
            <a:r>
              <a:rPr lang="cs-CZ" dirty="0" err="1"/>
              <a:t>mehr</a:t>
            </a:r>
            <a:r>
              <a:rPr lang="cs-CZ" dirty="0"/>
              <a:t> </a:t>
            </a:r>
            <a:r>
              <a:rPr lang="cs-CZ" dirty="0" err="1"/>
              <a:t>Auftr</a:t>
            </a:r>
            <a:r>
              <a:rPr lang="de-DE" dirty="0"/>
              <a:t>ä</a:t>
            </a:r>
            <a:r>
              <a:rPr lang="cs-CZ" dirty="0" err="1"/>
              <a:t>ge</a:t>
            </a:r>
            <a:r>
              <a:rPr lang="cs-CZ" dirty="0"/>
              <a:t> </a:t>
            </a:r>
            <a:r>
              <a:rPr lang="cs-CZ" dirty="0" err="1"/>
              <a:t>bei</a:t>
            </a:r>
            <a:r>
              <a:rPr lang="cs-CZ" dirty="0"/>
              <a:t> der </a:t>
            </a:r>
            <a:r>
              <a:rPr lang="cs-CZ" dirty="0" err="1"/>
              <a:t>Stadtgestaltung</a:t>
            </a:r>
            <a:r>
              <a:rPr lang="cs-CZ" dirty="0"/>
              <a:t> </a:t>
            </a:r>
            <a:r>
              <a:rPr lang="cs-CZ" dirty="0" err="1"/>
              <a:t>bekommen</a:t>
            </a:r>
            <a:r>
              <a:rPr lang="cs-CZ" dirty="0"/>
              <a:t>, </a:t>
            </a:r>
            <a:r>
              <a:rPr lang="cs-CZ" dirty="0" err="1"/>
              <a:t>Prager</a:t>
            </a:r>
            <a:r>
              <a:rPr lang="cs-CZ" dirty="0"/>
              <a:t> </a:t>
            </a:r>
            <a:r>
              <a:rPr lang="cs-CZ" dirty="0" err="1"/>
              <a:t>Deutsche</a:t>
            </a:r>
            <a:r>
              <a:rPr lang="cs-CZ" dirty="0"/>
              <a:t> </a:t>
            </a:r>
            <a:r>
              <a:rPr lang="cs-CZ" dirty="0" err="1"/>
              <a:t>sollten</a:t>
            </a:r>
            <a:r>
              <a:rPr lang="cs-CZ" dirty="0"/>
              <a:t> </a:t>
            </a:r>
            <a:r>
              <a:rPr lang="cs-CZ" dirty="0" err="1"/>
              <a:t>besser</a:t>
            </a:r>
            <a:r>
              <a:rPr lang="cs-CZ" dirty="0"/>
              <a:t> </a:t>
            </a:r>
            <a:r>
              <a:rPr lang="cs-CZ" dirty="0" err="1"/>
              <a:t>Tschechisch</a:t>
            </a:r>
            <a:r>
              <a:rPr lang="cs-CZ" dirty="0"/>
              <a:t> </a:t>
            </a:r>
            <a:r>
              <a:rPr lang="cs-CZ" dirty="0" err="1"/>
              <a:t>sprechen</a:t>
            </a:r>
            <a:r>
              <a:rPr lang="cs-CZ" dirty="0"/>
              <a:t>, um </a:t>
            </a:r>
            <a:r>
              <a:rPr lang="cs-CZ" dirty="0" err="1"/>
              <a:t>Werke</a:t>
            </a:r>
            <a:r>
              <a:rPr lang="cs-CZ" dirty="0"/>
              <a:t> </a:t>
            </a:r>
            <a:r>
              <a:rPr lang="cs-CZ" dirty="0" err="1"/>
              <a:t>auf</a:t>
            </a:r>
            <a:r>
              <a:rPr lang="cs-CZ" dirty="0"/>
              <a:t> </a:t>
            </a:r>
            <a:r>
              <a:rPr lang="cs-CZ" dirty="0" err="1"/>
              <a:t>Tsch</a:t>
            </a:r>
            <a:r>
              <a:rPr lang="de-DE" dirty="0"/>
              <a:t>e</a:t>
            </a:r>
            <a:r>
              <a:rPr lang="cs-CZ" dirty="0" err="1"/>
              <a:t>chisch</a:t>
            </a:r>
            <a:r>
              <a:rPr lang="cs-CZ" dirty="0"/>
              <a:t> </a:t>
            </a:r>
            <a:r>
              <a:rPr lang="cs-CZ" dirty="0" err="1"/>
              <a:t>lesen</a:t>
            </a:r>
            <a:r>
              <a:rPr lang="cs-CZ" dirty="0"/>
              <a:t> </a:t>
            </a:r>
            <a:r>
              <a:rPr lang="cs-CZ" dirty="0" err="1"/>
              <a:t>zu</a:t>
            </a:r>
            <a:r>
              <a:rPr lang="cs-CZ" dirty="0"/>
              <a:t> k</a:t>
            </a:r>
            <a:r>
              <a:rPr lang="de-DE" dirty="0"/>
              <a:t>ö</a:t>
            </a:r>
            <a:r>
              <a:rPr lang="cs-CZ" dirty="0" err="1"/>
              <a:t>nnen</a:t>
            </a:r>
            <a:r>
              <a:rPr lang="de-DE" dirty="0"/>
              <a:t> (1927, Gegen den </a:t>
            </a:r>
            <a:r>
              <a:rPr lang="de-DE" dirty="0" err="1"/>
              <a:t>Sprachpatriotimus</a:t>
            </a:r>
            <a:r>
              <a:rPr lang="de-DE" dirty="0"/>
              <a:t>)</a:t>
            </a:r>
            <a:endParaRPr lang="cs-CZ" dirty="0"/>
          </a:p>
        </p:txBody>
      </p:sp>
    </p:spTree>
    <p:extLst>
      <p:ext uri="{BB962C8B-B14F-4D97-AF65-F5344CB8AC3E}">
        <p14:creationId xmlns:p14="http://schemas.microsoft.com/office/powerpoint/2010/main" val="3246350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CD945B-AB52-4AD3-ABEE-A27407682497}"/>
              </a:ext>
            </a:extLst>
          </p:cNvPr>
          <p:cNvSpPr>
            <a:spLocks noGrp="1"/>
          </p:cNvSpPr>
          <p:nvPr>
            <p:ph type="title"/>
          </p:nvPr>
        </p:nvSpPr>
        <p:spPr/>
        <p:txBody>
          <a:bodyPr/>
          <a:lstStyle/>
          <a:p>
            <a:r>
              <a:rPr lang="de-DE" dirty="0"/>
              <a:t>Die Wahrheit</a:t>
            </a:r>
            <a:endParaRPr lang="cs-CZ" dirty="0"/>
          </a:p>
        </p:txBody>
      </p:sp>
      <p:sp>
        <p:nvSpPr>
          <p:cNvPr id="3" name="Zástupný obsah 2">
            <a:extLst>
              <a:ext uri="{FF2B5EF4-FFF2-40B4-BE49-F238E27FC236}">
                <a16:creationId xmlns:a16="http://schemas.microsoft.com/office/drawing/2014/main" id="{78FA7D0C-066C-4034-A5DC-09E4C05386DE}"/>
              </a:ext>
            </a:extLst>
          </p:cNvPr>
          <p:cNvSpPr>
            <a:spLocks noGrp="1"/>
          </p:cNvSpPr>
          <p:nvPr>
            <p:ph idx="1"/>
          </p:nvPr>
        </p:nvSpPr>
        <p:spPr/>
        <p:txBody>
          <a:bodyPr>
            <a:normAutofit fontScale="92500" lnSpcReduction="10000"/>
          </a:bodyPr>
          <a:lstStyle/>
          <a:p>
            <a:r>
              <a:rPr lang="de-DE" dirty="0"/>
              <a:t>Pazifismus, gegen den Antisemitismus, über den christlich-jüdischen Dialog, über die Geschichte der Juden,.</a:t>
            </a:r>
          </a:p>
          <a:p>
            <a:r>
              <a:rPr lang="de-DE" dirty="0"/>
              <a:t>Emanuel </a:t>
            </a:r>
            <a:r>
              <a:rPr lang="de-DE" dirty="0" err="1"/>
              <a:t>Rádl</a:t>
            </a:r>
            <a:r>
              <a:rPr lang="de-DE" dirty="0"/>
              <a:t>: Die Tschechoslowakei in Europa und die deutsch-tschechische Frage, 1921/22, Nr. 4-5</a:t>
            </a:r>
          </a:p>
          <a:p>
            <a:r>
              <a:rPr lang="de-DE" dirty="0"/>
              <a:t>P</a:t>
            </a:r>
            <a:r>
              <a:rPr lang="cs-CZ" dirty="0"/>
              <a:t>ř</a:t>
            </a:r>
            <a:r>
              <a:rPr lang="de-DE" dirty="0" err="1"/>
              <a:t>emysl</a:t>
            </a:r>
            <a:r>
              <a:rPr lang="de-DE" dirty="0"/>
              <a:t> Pitter:</a:t>
            </a:r>
            <a:r>
              <a:rPr lang="cs-CZ" dirty="0"/>
              <a:t> </a:t>
            </a:r>
            <a:r>
              <a:rPr lang="cs-CZ" dirty="0" err="1"/>
              <a:t>Ist</a:t>
            </a:r>
            <a:r>
              <a:rPr lang="cs-CZ" dirty="0"/>
              <a:t> </a:t>
            </a:r>
            <a:r>
              <a:rPr lang="cs-CZ" dirty="0" err="1"/>
              <a:t>die</a:t>
            </a:r>
            <a:r>
              <a:rPr lang="cs-CZ" dirty="0"/>
              <a:t> Ann</a:t>
            </a:r>
            <a:r>
              <a:rPr lang="de-DE" dirty="0"/>
              <a:t>ä</a:t>
            </a:r>
            <a:r>
              <a:rPr lang="cs-CZ" dirty="0" err="1"/>
              <a:t>hrung</a:t>
            </a:r>
            <a:r>
              <a:rPr lang="cs-CZ" dirty="0"/>
              <a:t> </a:t>
            </a:r>
            <a:r>
              <a:rPr lang="cs-CZ" dirty="0" err="1"/>
              <a:t>zwischen</a:t>
            </a:r>
            <a:r>
              <a:rPr lang="cs-CZ" dirty="0"/>
              <a:t> </a:t>
            </a:r>
            <a:r>
              <a:rPr lang="cs-CZ" dirty="0" err="1"/>
              <a:t>Tsch</a:t>
            </a:r>
            <a:r>
              <a:rPr lang="de-DE" dirty="0"/>
              <a:t>e</a:t>
            </a:r>
            <a:r>
              <a:rPr lang="cs-CZ" dirty="0" err="1"/>
              <a:t>chen</a:t>
            </a:r>
            <a:r>
              <a:rPr lang="cs-CZ" dirty="0"/>
              <a:t> </a:t>
            </a:r>
            <a:r>
              <a:rPr lang="cs-CZ" dirty="0" err="1"/>
              <a:t>und</a:t>
            </a:r>
            <a:r>
              <a:rPr lang="cs-CZ" dirty="0"/>
              <a:t> </a:t>
            </a:r>
            <a:r>
              <a:rPr lang="cs-CZ" dirty="0" err="1"/>
              <a:t>deutschen</a:t>
            </a:r>
            <a:r>
              <a:rPr lang="cs-CZ" dirty="0"/>
              <a:t> m</a:t>
            </a:r>
            <a:r>
              <a:rPr lang="de-DE" dirty="0"/>
              <a:t>ö</a:t>
            </a:r>
            <a:r>
              <a:rPr lang="cs-CZ" dirty="0" err="1"/>
              <a:t>glich</a:t>
            </a:r>
            <a:r>
              <a:rPr lang="cs-CZ" dirty="0"/>
              <a:t>?</a:t>
            </a:r>
            <a:r>
              <a:rPr lang="de-DE" dirty="0"/>
              <a:t> 1. 3. 1923</a:t>
            </a:r>
          </a:p>
          <a:p>
            <a:r>
              <a:rPr lang="de-DE" dirty="0"/>
              <a:t>Franz Spina: Praktische Völkerversöhnung, 1. 4. 1928</a:t>
            </a:r>
          </a:p>
          <a:p>
            <a:r>
              <a:rPr lang="de-DE" dirty="0"/>
              <a:t>Klaus Mann: Hoffnung auf Amerika, einführungsrede tsch. Und dt. Paul </a:t>
            </a:r>
            <a:r>
              <a:rPr lang="de-DE" dirty="0" err="1"/>
              <a:t>eisner</a:t>
            </a:r>
            <a:r>
              <a:rPr lang="de-DE" dirty="0"/>
              <a:t>. 1. 5. 1937</a:t>
            </a:r>
          </a:p>
          <a:p>
            <a:r>
              <a:rPr lang="de-DE" b="1" dirty="0" err="1"/>
              <a:t>Geo</a:t>
            </a:r>
            <a:r>
              <a:rPr lang="en-US" b="1" dirty="0"/>
              <a:t>r</a:t>
            </a:r>
            <a:r>
              <a:rPr lang="de-DE" b="1" dirty="0"/>
              <a:t>g Mannheimer</a:t>
            </a:r>
            <a:r>
              <a:rPr lang="de-DE" dirty="0"/>
              <a:t>, 1887 in Wien; gest. 1942 im KZ Dachau, Red. Der </a:t>
            </a:r>
            <a:r>
              <a:rPr lang="de-DE" dirty="0" err="1"/>
              <a:t>Zft</a:t>
            </a:r>
            <a:r>
              <a:rPr lang="de-DE" dirty="0"/>
              <a:t>. Bohemia</a:t>
            </a:r>
            <a:endParaRPr lang="cs-CZ" dirty="0"/>
          </a:p>
        </p:txBody>
      </p:sp>
    </p:spTree>
    <p:extLst>
      <p:ext uri="{BB962C8B-B14F-4D97-AF65-F5344CB8AC3E}">
        <p14:creationId xmlns:p14="http://schemas.microsoft.com/office/powerpoint/2010/main" val="3305920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A27FC3-AFD7-C0E6-2410-55790DD65CCE}"/>
              </a:ext>
            </a:extLst>
          </p:cNvPr>
          <p:cNvSpPr>
            <a:spLocks noGrp="1"/>
          </p:cNvSpPr>
          <p:nvPr>
            <p:ph type="title"/>
          </p:nvPr>
        </p:nvSpPr>
        <p:spPr/>
        <p:txBody>
          <a:bodyPr/>
          <a:lstStyle/>
          <a:p>
            <a:r>
              <a:rPr lang="de-DE" dirty="0"/>
              <a:t>Prager Presse</a:t>
            </a:r>
            <a:endParaRPr lang="sk-SK" dirty="0"/>
          </a:p>
        </p:txBody>
      </p:sp>
      <p:sp>
        <p:nvSpPr>
          <p:cNvPr id="3" name="Zástupný objekt pre obsah 2">
            <a:extLst>
              <a:ext uri="{FF2B5EF4-FFF2-40B4-BE49-F238E27FC236}">
                <a16:creationId xmlns:a16="http://schemas.microsoft.com/office/drawing/2014/main" id="{123A66AC-2B14-4FFF-BED6-F3C8F02F3166}"/>
              </a:ext>
            </a:extLst>
          </p:cNvPr>
          <p:cNvSpPr>
            <a:spLocks noGrp="1"/>
          </p:cNvSpPr>
          <p:nvPr>
            <p:ph idx="1"/>
          </p:nvPr>
        </p:nvSpPr>
        <p:spPr/>
        <p:txBody>
          <a:bodyPr>
            <a:normAutofit/>
          </a:bodyPr>
          <a:lstStyle/>
          <a:p>
            <a:pPr marL="0" indent="0">
              <a:buNone/>
            </a:pPr>
            <a:r>
              <a:rPr lang="de-DE" dirty="0"/>
              <a:t>von März 1921 bis 1939</a:t>
            </a:r>
          </a:p>
          <a:p>
            <a:pPr marL="0" indent="0">
              <a:buNone/>
            </a:pPr>
            <a:r>
              <a:rPr lang="de-DE" dirty="0"/>
              <a:t>Das republikfeindliche Deutsche Ausland-Institut in Stuttgart erklärte, die Prager Presse sei „ein deutschgeschriebenes Sprachrohr der tschechischen Regierung, dazu bestimmt, die bisher geübte tschechische Lügenpropaganda noch nachdrücklicher und rücksichtsloser weiterzuführen“.</a:t>
            </a:r>
          </a:p>
          <a:p>
            <a:pPr marL="0" indent="0">
              <a:buNone/>
            </a:pPr>
            <a:r>
              <a:rPr lang="de-DE" dirty="0"/>
              <a:t>Der Chefredakteur Arne Laurin (bis 1939)dann auch im amerikanischen Exil im Dienst der tschechoslowakischen Exilregierung in London. Tschechische Autoren wie </a:t>
            </a:r>
            <a:r>
              <a:rPr lang="de-DE" dirty="0" err="1"/>
              <a:t>Hostovský</a:t>
            </a:r>
            <a:r>
              <a:rPr lang="de-DE" dirty="0"/>
              <a:t> beklagten seine </a:t>
            </a:r>
            <a:r>
              <a:rPr lang="de-DE" i="1" dirty="0"/>
              <a:t>Vetternwirtschaft</a:t>
            </a:r>
            <a:r>
              <a:rPr lang="de-DE" dirty="0"/>
              <a:t>. Laurins Kollege im Feuilleton war Otto Pick von 1921 bis 1939.</a:t>
            </a:r>
            <a:endParaRPr lang="sk-SK" dirty="0"/>
          </a:p>
        </p:txBody>
      </p:sp>
    </p:spTree>
    <p:extLst>
      <p:ext uri="{BB962C8B-B14F-4D97-AF65-F5344CB8AC3E}">
        <p14:creationId xmlns:p14="http://schemas.microsoft.com/office/powerpoint/2010/main" val="1016738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2ED2E1-CB15-2652-3C7D-6C8FBED66F1F}"/>
              </a:ext>
            </a:extLst>
          </p:cNvPr>
          <p:cNvSpPr>
            <a:spLocks noGrp="1"/>
          </p:cNvSpPr>
          <p:nvPr>
            <p:ph type="title"/>
          </p:nvPr>
        </p:nvSpPr>
        <p:spPr/>
        <p:txBody>
          <a:bodyPr>
            <a:normAutofit/>
          </a:bodyPr>
          <a:lstStyle/>
          <a:p>
            <a:r>
              <a:rPr lang="de-DE" sz="2800" dirty="0"/>
              <a:t>Welche heute antisemitisch klingenden Stereotypen nennt </a:t>
            </a:r>
            <a:r>
              <a:rPr lang="de-DE" sz="2800" dirty="0" err="1"/>
              <a:t>Otokar</a:t>
            </a:r>
            <a:r>
              <a:rPr lang="de-DE" sz="2800" dirty="0"/>
              <a:t> Fischer 1933 in seinem Vortrag?</a:t>
            </a:r>
            <a:endParaRPr lang="sk-SK" sz="2800" dirty="0"/>
          </a:p>
        </p:txBody>
      </p:sp>
      <p:sp>
        <p:nvSpPr>
          <p:cNvPr id="4" name="Zástupný objekt pre obsah 3">
            <a:extLst>
              <a:ext uri="{FF2B5EF4-FFF2-40B4-BE49-F238E27FC236}">
                <a16:creationId xmlns:a16="http://schemas.microsoft.com/office/drawing/2014/main" id="{446B79F6-D8E7-F538-65B2-A58793415040}"/>
              </a:ext>
            </a:extLst>
          </p:cNvPr>
          <p:cNvSpPr>
            <a:spLocks noGrp="1"/>
          </p:cNvSpPr>
          <p:nvPr>
            <p:ph sz="half" idx="1"/>
          </p:nvPr>
        </p:nvSpPr>
        <p:spPr/>
        <p:txBody>
          <a:bodyPr>
            <a:normAutofit fontScale="55000" lnSpcReduction="20000"/>
          </a:bodyPr>
          <a:lstStyle/>
          <a:p>
            <a:pPr>
              <a:lnSpc>
                <a:spcPct val="120000"/>
              </a:lnSpc>
            </a:pPr>
            <a:r>
              <a:rPr lang="az-Cyrl-AZ" dirty="0"/>
              <a:t>К </a:t>
            </a:r>
            <a:r>
              <a:rPr lang="sk-SK" dirty="0"/>
              <a:t>estetické citlivosti a </a:t>
            </a:r>
            <a:r>
              <a:rPr lang="sk-SK" dirty="0" err="1"/>
              <a:t>ke</a:t>
            </a:r>
            <a:r>
              <a:rPr lang="sk-SK" dirty="0"/>
              <a:t> kultu slova, </a:t>
            </a:r>
            <a:r>
              <a:rPr lang="az-Cyrl-AZ" dirty="0"/>
              <a:t>к </a:t>
            </a:r>
            <a:r>
              <a:rPr lang="sk-SK" dirty="0"/>
              <a:t>psychologické </a:t>
            </a:r>
            <a:r>
              <a:rPr lang="sk-SK" dirty="0" err="1"/>
              <a:t>prohlédavosti</a:t>
            </a:r>
            <a:r>
              <a:rPr lang="sk-SK" dirty="0"/>
              <a:t> </a:t>
            </a:r>
            <a:r>
              <a:rPr lang="az-Cyrl-AZ" dirty="0"/>
              <a:t>а к </a:t>
            </a:r>
            <a:r>
              <a:rPr lang="sk-SK" dirty="0" err="1"/>
              <a:t>předzvědu</a:t>
            </a:r>
            <a:r>
              <a:rPr lang="sk-SK" dirty="0"/>
              <a:t> kritickému, </a:t>
            </a:r>
            <a:r>
              <a:rPr lang="az-Cyrl-AZ" dirty="0"/>
              <a:t>к </a:t>
            </a:r>
            <a:r>
              <a:rPr lang="sk-SK" dirty="0" err="1"/>
              <a:t>vyprávěčské</a:t>
            </a:r>
            <a:r>
              <a:rPr lang="sk-SK" dirty="0"/>
              <a:t> </a:t>
            </a:r>
            <a:r>
              <a:rPr lang="sk-SK" dirty="0" err="1"/>
              <a:t>komposici</a:t>
            </a:r>
            <a:r>
              <a:rPr lang="sk-SK" dirty="0"/>
              <a:t> </a:t>
            </a:r>
            <a:r>
              <a:rPr lang="az-Cyrl-AZ" dirty="0"/>
              <a:t>а к </a:t>
            </a:r>
            <a:r>
              <a:rPr lang="sk-SK" dirty="0" err="1"/>
              <a:t>prohloubenému</a:t>
            </a:r>
            <a:r>
              <a:rPr lang="sk-SK" dirty="0"/>
              <a:t> </a:t>
            </a:r>
            <a:r>
              <a:rPr lang="sk-SK" dirty="0" err="1"/>
              <a:t>lyrismu</a:t>
            </a:r>
            <a:r>
              <a:rPr lang="sk-SK" dirty="0"/>
              <a:t> </a:t>
            </a:r>
            <a:r>
              <a:rPr lang="sk-SK" dirty="0" err="1"/>
              <a:t>přistupuje</a:t>
            </a:r>
            <a:r>
              <a:rPr lang="sk-SK" dirty="0"/>
              <a:t> u </a:t>
            </a:r>
            <a:r>
              <a:rPr lang="sk-SK" dirty="0" err="1"/>
              <a:t>židů</a:t>
            </a:r>
            <a:r>
              <a:rPr lang="sk-SK" dirty="0"/>
              <a:t> nebo </a:t>
            </a:r>
            <a:r>
              <a:rPr lang="sk-SK" dirty="0" err="1"/>
              <a:t>položidů</a:t>
            </a:r>
            <a:r>
              <a:rPr lang="sk-SK" dirty="0"/>
              <a:t> </a:t>
            </a:r>
            <a:r>
              <a:rPr lang="sk-SK" dirty="0" err="1"/>
              <a:t>posledních</a:t>
            </a:r>
            <a:r>
              <a:rPr lang="sk-SK" dirty="0"/>
              <a:t> </a:t>
            </a:r>
            <a:r>
              <a:rPr lang="sk-SK" dirty="0" err="1"/>
              <a:t>desítiletí</a:t>
            </a:r>
            <a:r>
              <a:rPr lang="sk-SK" dirty="0"/>
              <a:t> nová, </a:t>
            </a:r>
            <a:r>
              <a:rPr lang="sk-SK" dirty="0" err="1"/>
              <a:t>orientem</a:t>
            </a:r>
            <a:r>
              <a:rPr lang="sk-SK" dirty="0"/>
              <a:t> vyznačená, </a:t>
            </a:r>
            <a:r>
              <a:rPr lang="sk-SK" dirty="0" err="1"/>
              <a:t>Martinem</a:t>
            </a:r>
            <a:r>
              <a:rPr lang="sk-SK" dirty="0"/>
              <a:t> </a:t>
            </a:r>
            <a:r>
              <a:rPr lang="sk-SK" dirty="0" err="1"/>
              <a:t>Bubrem</a:t>
            </a:r>
            <a:r>
              <a:rPr lang="sk-SK" dirty="0"/>
              <a:t> </a:t>
            </a:r>
            <a:r>
              <a:rPr lang="sk-SK" dirty="0" err="1"/>
              <a:t>prozařovaná</a:t>
            </a:r>
            <a:r>
              <a:rPr lang="sk-SK" dirty="0"/>
              <a:t> tematika. ... </a:t>
            </a:r>
            <a:r>
              <a:rPr lang="sk-SK" dirty="0" err="1"/>
              <a:t>odstínů</a:t>
            </a:r>
            <a:r>
              <a:rPr lang="sk-SK" dirty="0"/>
              <a:t> </a:t>
            </a:r>
            <a:r>
              <a:rPr lang="sk-SK" dirty="0" err="1"/>
              <a:t>bylo</a:t>
            </a:r>
            <a:r>
              <a:rPr lang="sk-SK" dirty="0"/>
              <a:t> by </a:t>
            </a:r>
            <a:r>
              <a:rPr lang="sk-SK" dirty="0" err="1"/>
              <a:t>rozeznávati</a:t>
            </a:r>
            <a:r>
              <a:rPr lang="sk-SK" dirty="0"/>
              <a:t> plno, od jemného závanu </a:t>
            </a:r>
            <a:r>
              <a:rPr lang="sk-SK" dirty="0" err="1"/>
              <a:t>cizoty</a:t>
            </a:r>
            <a:r>
              <a:rPr lang="sk-SK" dirty="0"/>
              <a:t> nad lyrikou </a:t>
            </a:r>
            <a:r>
              <a:rPr lang="sk-SK" dirty="0" err="1"/>
              <a:t>Hofmannsthalovou</a:t>
            </a:r>
            <a:r>
              <a:rPr lang="sk-SK" dirty="0"/>
              <a:t> </a:t>
            </a:r>
            <a:r>
              <a:rPr lang="az-Cyrl-AZ" dirty="0"/>
              <a:t>к </a:t>
            </a:r>
            <a:r>
              <a:rPr lang="sk-SK" dirty="0" err="1"/>
              <a:t>plnozvukému</a:t>
            </a:r>
            <a:r>
              <a:rPr lang="sk-SK" dirty="0"/>
              <a:t> </a:t>
            </a:r>
            <a:r>
              <a:rPr lang="sk-SK" dirty="0" err="1"/>
              <a:t>poslání</a:t>
            </a:r>
            <a:r>
              <a:rPr lang="sk-SK" dirty="0"/>
              <a:t> židovstva u </a:t>
            </a:r>
            <a:r>
              <a:rPr lang="sk-SK" dirty="0" err="1"/>
              <a:t>Beera</a:t>
            </a:r>
            <a:r>
              <a:rPr lang="sk-SK" dirty="0"/>
              <a:t>-Hoffmanna, od </a:t>
            </a:r>
            <a:r>
              <a:rPr lang="sk-SK" dirty="0" err="1"/>
              <a:t>světáckého</a:t>
            </a:r>
            <a:r>
              <a:rPr lang="sk-SK" dirty="0"/>
              <a:t> stesku </a:t>
            </a:r>
            <a:r>
              <a:rPr lang="sk-SK" dirty="0" err="1"/>
              <a:t>Schnitzlerova</a:t>
            </a:r>
            <a:r>
              <a:rPr lang="sk-SK" dirty="0"/>
              <a:t> </a:t>
            </a:r>
            <a:r>
              <a:rPr lang="az-Cyrl-AZ" dirty="0"/>
              <a:t>к </a:t>
            </a:r>
            <a:r>
              <a:rPr lang="sk-SK" dirty="0"/>
              <a:t>židovské, </a:t>
            </a:r>
            <a:r>
              <a:rPr lang="sk-SK" dirty="0" err="1"/>
              <a:t>katolicky</a:t>
            </a:r>
            <a:r>
              <a:rPr lang="sk-SK" dirty="0"/>
              <a:t> </a:t>
            </a:r>
            <a:r>
              <a:rPr lang="sk-SK" dirty="0" err="1"/>
              <a:t>nadechnuté</a:t>
            </a:r>
            <a:r>
              <a:rPr lang="sk-SK" dirty="0"/>
              <a:t> náboženskosti </a:t>
            </a:r>
            <a:r>
              <a:rPr lang="sk-SK" dirty="0" err="1"/>
              <a:t>Werflově</a:t>
            </a:r>
            <a:r>
              <a:rPr lang="sk-SK" dirty="0"/>
              <a:t>, od bojovnosti </a:t>
            </a:r>
            <a:r>
              <a:rPr lang="sk-SK" dirty="0" err="1"/>
              <a:t>Hardenů</a:t>
            </a:r>
            <a:r>
              <a:rPr lang="sk-SK" dirty="0"/>
              <a:t> a </a:t>
            </a:r>
            <a:r>
              <a:rPr lang="sk-SK" dirty="0" err="1"/>
              <a:t>Kerrů</a:t>
            </a:r>
            <a:r>
              <a:rPr lang="sk-SK" dirty="0"/>
              <a:t> </a:t>
            </a:r>
            <a:r>
              <a:rPr lang="az-Cyrl-AZ" dirty="0"/>
              <a:t>к </a:t>
            </a:r>
            <a:r>
              <a:rPr lang="sk-SK" dirty="0" err="1"/>
              <a:t>metafysickému</a:t>
            </a:r>
            <a:r>
              <a:rPr lang="sk-SK" dirty="0"/>
              <a:t> </a:t>
            </a:r>
            <a:r>
              <a:rPr lang="sk-SK" dirty="0" err="1"/>
              <a:t>zahledění</a:t>
            </a:r>
            <a:r>
              <a:rPr lang="sk-SK" dirty="0"/>
              <a:t> </a:t>
            </a:r>
            <a:r>
              <a:rPr lang="sk-SK" dirty="0" err="1"/>
              <a:t>Franze</a:t>
            </a:r>
            <a:r>
              <a:rPr lang="sk-SK" dirty="0"/>
              <a:t> </a:t>
            </a:r>
            <a:r>
              <a:rPr lang="sk-SK" dirty="0" err="1"/>
              <a:t>Kafky</a:t>
            </a:r>
            <a:r>
              <a:rPr lang="sk-SK" dirty="0"/>
              <a:t>. ... </a:t>
            </a:r>
            <a:r>
              <a:rPr lang="sk-SK" dirty="0" err="1"/>
              <a:t>vzpomeňme</a:t>
            </a:r>
            <a:r>
              <a:rPr lang="sk-SK" dirty="0"/>
              <a:t> podivného a trpkého </a:t>
            </a:r>
            <a:r>
              <a:rPr lang="sk-SK" dirty="0" err="1"/>
              <a:t>fakta</a:t>
            </a:r>
            <a:r>
              <a:rPr lang="sk-SK" dirty="0"/>
              <a:t>, že to </a:t>
            </a:r>
            <a:r>
              <a:rPr lang="sk-SK" dirty="0" err="1"/>
              <a:t>byl</a:t>
            </a:r>
            <a:r>
              <a:rPr lang="sk-SK" dirty="0"/>
              <a:t> žid, </a:t>
            </a:r>
            <a:r>
              <a:rPr lang="sk-SK" dirty="0" err="1"/>
              <a:t>kdo</a:t>
            </a:r>
            <a:r>
              <a:rPr lang="sk-SK" dirty="0"/>
              <a:t> na </a:t>
            </a:r>
            <a:r>
              <a:rPr lang="sk-SK" dirty="0" err="1"/>
              <a:t>počátku</a:t>
            </a:r>
            <a:r>
              <a:rPr lang="sk-SK" dirty="0"/>
              <a:t> </a:t>
            </a:r>
            <a:r>
              <a:rPr lang="sk-SK" dirty="0" err="1"/>
              <a:t>války</a:t>
            </a:r>
            <a:r>
              <a:rPr lang="sk-SK" dirty="0"/>
              <a:t> </a:t>
            </a:r>
            <a:r>
              <a:rPr lang="sk-SK" dirty="0" err="1"/>
              <a:t>zbásnil</a:t>
            </a:r>
            <a:r>
              <a:rPr lang="sk-SK" dirty="0"/>
              <a:t> </a:t>
            </a:r>
            <a:r>
              <a:rPr lang="sk-SK" dirty="0" err="1"/>
              <a:t>protianglický</a:t>
            </a:r>
            <a:r>
              <a:rPr lang="sk-SK" dirty="0"/>
              <a:t> </a:t>
            </a:r>
            <a:r>
              <a:rPr lang="sk-SK" dirty="0" err="1"/>
              <a:t>zpěv</a:t>
            </a:r>
            <a:r>
              <a:rPr lang="sk-SK" dirty="0"/>
              <a:t> nenávisti a že </a:t>
            </a:r>
            <a:r>
              <a:rPr lang="sk-SK" dirty="0" err="1"/>
              <a:t>se</a:t>
            </a:r>
            <a:r>
              <a:rPr lang="sk-SK" dirty="0"/>
              <a:t> tento </a:t>
            </a:r>
            <a:r>
              <a:rPr lang="sk-SK" dirty="0" err="1"/>
              <a:t>Ernst</a:t>
            </a:r>
            <a:r>
              <a:rPr lang="sk-SK" dirty="0"/>
              <a:t> </a:t>
            </a:r>
            <a:r>
              <a:rPr lang="sk-SK" dirty="0" err="1"/>
              <a:t>Lissauer</a:t>
            </a:r>
            <a:r>
              <a:rPr lang="sk-SK" dirty="0"/>
              <a:t> </a:t>
            </a:r>
            <a:r>
              <a:rPr lang="sk-SK" dirty="0" err="1"/>
              <a:t>brzy</a:t>
            </a:r>
            <a:r>
              <a:rPr lang="sk-SK" dirty="0"/>
              <a:t> </a:t>
            </a:r>
            <a:r>
              <a:rPr lang="sk-SK" dirty="0" err="1"/>
              <a:t>poté</a:t>
            </a:r>
            <a:r>
              <a:rPr lang="sk-SK" dirty="0"/>
              <a:t> </a:t>
            </a:r>
            <a:r>
              <a:rPr lang="sk-SK" dirty="0" err="1"/>
              <a:t>octl</a:t>
            </a:r>
            <a:r>
              <a:rPr lang="sk-SK" dirty="0"/>
              <a:t> v </a:t>
            </a:r>
            <a:r>
              <a:rPr lang="sk-SK" dirty="0" err="1"/>
              <a:t>prostoru</a:t>
            </a:r>
            <a:r>
              <a:rPr lang="sk-SK" dirty="0"/>
              <a:t> </a:t>
            </a:r>
            <a:r>
              <a:rPr lang="sk-SK" dirty="0" err="1"/>
              <a:t>jakoby</a:t>
            </a:r>
            <a:r>
              <a:rPr lang="sk-SK" dirty="0"/>
              <a:t> </a:t>
            </a:r>
            <a:r>
              <a:rPr lang="sk-SK" dirty="0" err="1"/>
              <a:t>vzduchoprázdném</a:t>
            </a:r>
            <a:r>
              <a:rPr lang="sk-SK" dirty="0"/>
              <a:t>. </a:t>
            </a:r>
            <a:r>
              <a:rPr lang="sk-SK" dirty="0" err="1"/>
              <a:t>Vzpomeňme</a:t>
            </a:r>
            <a:r>
              <a:rPr lang="sk-SK" dirty="0"/>
              <a:t> Karla </a:t>
            </a:r>
            <a:r>
              <a:rPr lang="sk-SK" dirty="0" err="1"/>
              <a:t>Krause</a:t>
            </a:r>
            <a:r>
              <a:rPr lang="sk-SK" dirty="0"/>
              <a:t>, fanatického </a:t>
            </a:r>
            <a:r>
              <a:rPr lang="sk-SK" dirty="0" err="1"/>
              <a:t>odpůrce</a:t>
            </a:r>
            <a:r>
              <a:rPr lang="sk-SK" dirty="0"/>
              <a:t> </a:t>
            </a:r>
            <a:r>
              <a:rPr lang="sk-SK" dirty="0" err="1"/>
              <a:t>německé</a:t>
            </a:r>
            <a:r>
              <a:rPr lang="sk-SK" dirty="0"/>
              <a:t> </a:t>
            </a:r>
            <a:r>
              <a:rPr lang="sk-SK" dirty="0" err="1"/>
              <a:t>války</a:t>
            </a:r>
            <a:r>
              <a:rPr lang="sk-SK" dirty="0"/>
              <a:t> a </a:t>
            </a:r>
            <a:r>
              <a:rPr lang="sk-SK" dirty="0" err="1"/>
              <a:t>německého</a:t>
            </a:r>
            <a:r>
              <a:rPr lang="sk-SK" dirty="0"/>
              <a:t> </a:t>
            </a:r>
            <a:r>
              <a:rPr lang="sk-SK" dirty="0" err="1"/>
              <a:t>šosáctví</a:t>
            </a:r>
            <a:r>
              <a:rPr lang="sk-SK" dirty="0"/>
              <a:t> a spolu </a:t>
            </a:r>
            <a:r>
              <a:rPr lang="sk-SK" dirty="0" err="1"/>
              <a:t>stejně</a:t>
            </a:r>
            <a:r>
              <a:rPr lang="sk-SK" dirty="0"/>
              <a:t> fanatického </a:t>
            </a:r>
            <a:r>
              <a:rPr lang="sk-SK" dirty="0" err="1"/>
              <a:t>vyznavače</a:t>
            </a:r>
            <a:r>
              <a:rPr lang="sk-SK" dirty="0"/>
              <a:t> </a:t>
            </a:r>
            <a:r>
              <a:rPr lang="sk-SK" dirty="0" err="1"/>
              <a:t>německé</a:t>
            </a:r>
            <a:r>
              <a:rPr lang="sk-SK" dirty="0"/>
              <a:t> </a:t>
            </a:r>
            <a:r>
              <a:rPr lang="sk-SK" dirty="0" err="1"/>
              <a:t>řeči</a:t>
            </a:r>
            <a:r>
              <a:rPr lang="sk-SK" dirty="0"/>
              <a:t> </a:t>
            </a:r>
            <a:r>
              <a:rPr lang="sk-SK" dirty="0" err="1"/>
              <a:t>jakožto</a:t>
            </a:r>
            <a:r>
              <a:rPr lang="sk-SK" dirty="0"/>
              <a:t> jediného </a:t>
            </a:r>
            <a:r>
              <a:rPr lang="sk-SK" dirty="0" err="1"/>
              <a:t>prý</a:t>
            </a:r>
            <a:r>
              <a:rPr lang="sk-SK" dirty="0"/>
              <a:t> </a:t>
            </a:r>
            <a:r>
              <a:rPr lang="sk-SK" dirty="0" err="1"/>
              <a:t>důstojného</a:t>
            </a:r>
            <a:r>
              <a:rPr lang="sk-SK" dirty="0"/>
              <a:t> nástroje </a:t>
            </a:r>
            <a:r>
              <a:rPr lang="az-Cyrl-AZ" dirty="0"/>
              <a:t>к </a:t>
            </a:r>
            <a:r>
              <a:rPr lang="sk-SK" dirty="0" err="1"/>
              <a:t>vystižení</a:t>
            </a:r>
            <a:r>
              <a:rPr lang="sk-SK" dirty="0"/>
              <a:t> </a:t>
            </a:r>
            <a:r>
              <a:rPr lang="sk-SK" dirty="0" err="1"/>
              <a:t>odstínů</a:t>
            </a:r>
            <a:r>
              <a:rPr lang="sk-SK" dirty="0"/>
              <a:t> výrazových a </a:t>
            </a:r>
            <a:r>
              <a:rPr lang="sk-SK" dirty="0" err="1"/>
              <a:t>filosofických</a:t>
            </a:r>
            <a:r>
              <a:rPr lang="sk-SK" dirty="0"/>
              <a:t> </a:t>
            </a:r>
            <a:r>
              <a:rPr lang="sk-SK" dirty="0" err="1"/>
              <a:t>hloubek</a:t>
            </a:r>
            <a:r>
              <a:rPr lang="sk-SK" dirty="0"/>
              <a:t>. </a:t>
            </a:r>
          </a:p>
        </p:txBody>
      </p:sp>
      <p:pic>
        <p:nvPicPr>
          <p:cNvPr id="6" name="Zástupný objekt pre obsah 5">
            <a:extLst>
              <a:ext uri="{FF2B5EF4-FFF2-40B4-BE49-F238E27FC236}">
                <a16:creationId xmlns:a16="http://schemas.microsoft.com/office/drawing/2014/main" id="{E1A92FED-C714-0479-D438-CB6D0076E5EA}"/>
              </a:ext>
            </a:extLst>
          </p:cNvPr>
          <p:cNvPicPr>
            <a:picLocks noGrp="1" noChangeAspect="1"/>
          </p:cNvPicPr>
          <p:nvPr>
            <p:ph sz="half" idx="2"/>
          </p:nvPr>
        </p:nvPicPr>
        <p:blipFill>
          <a:blip r:embed="rId2"/>
          <a:stretch>
            <a:fillRect/>
          </a:stretch>
        </p:blipFill>
        <p:spPr>
          <a:xfrm>
            <a:off x="7291024" y="1825625"/>
            <a:ext cx="2943952" cy="4351338"/>
          </a:xfrm>
          <a:prstGeom prst="rect">
            <a:avLst/>
          </a:prstGeom>
        </p:spPr>
      </p:pic>
    </p:spTree>
    <p:extLst>
      <p:ext uri="{BB962C8B-B14F-4D97-AF65-F5344CB8AC3E}">
        <p14:creationId xmlns:p14="http://schemas.microsoft.com/office/powerpoint/2010/main" val="21670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ok 4">
            <a:extLst>
              <a:ext uri="{FF2B5EF4-FFF2-40B4-BE49-F238E27FC236}">
                <a16:creationId xmlns:a16="http://schemas.microsoft.com/office/drawing/2014/main" id="{D596DE01-8601-D5D1-416C-627394898708}"/>
              </a:ext>
            </a:extLst>
          </p:cNvPr>
          <p:cNvPicPr>
            <a:picLocks noChangeAspect="1"/>
          </p:cNvPicPr>
          <p:nvPr/>
        </p:nvPicPr>
        <p:blipFill>
          <a:blip r:embed="rId2"/>
          <a:stretch>
            <a:fillRect/>
          </a:stretch>
        </p:blipFill>
        <p:spPr>
          <a:xfrm>
            <a:off x="3231699" y="643467"/>
            <a:ext cx="5728602"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74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0E68E827-480A-13E2-DBC2-EBD0A437CC53}"/>
              </a:ext>
            </a:extLst>
          </p:cNvPr>
          <p:cNvPicPr>
            <a:picLocks noChangeAspect="1"/>
          </p:cNvPicPr>
          <p:nvPr/>
        </p:nvPicPr>
        <p:blipFill>
          <a:blip r:embed="rId2"/>
          <a:stretch>
            <a:fillRect/>
          </a:stretch>
        </p:blipFill>
        <p:spPr>
          <a:xfrm>
            <a:off x="2532732" y="0"/>
            <a:ext cx="7126536" cy="6858000"/>
          </a:xfrm>
          <a:prstGeom prst="rect">
            <a:avLst/>
          </a:prstGeom>
        </p:spPr>
      </p:pic>
    </p:spTree>
    <p:extLst>
      <p:ext uri="{BB962C8B-B14F-4D97-AF65-F5344CB8AC3E}">
        <p14:creationId xmlns:p14="http://schemas.microsoft.com/office/powerpoint/2010/main" val="3603026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B724130-DFB1-8384-84CC-EC59CB91881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err="1"/>
              <a:t>Interkulturelle</a:t>
            </a:r>
            <a:r>
              <a:rPr lang="en-US" sz="4200" dirty="0"/>
              <a:t> </a:t>
            </a:r>
            <a:r>
              <a:rPr lang="en-US" sz="4200" dirty="0" err="1"/>
              <a:t>Wahrnehmung</a:t>
            </a:r>
            <a:r>
              <a:rPr lang="en-US" sz="4200" dirty="0"/>
              <a:t> der </a:t>
            </a:r>
            <a:r>
              <a:rPr lang="en-US" sz="4200" dirty="0" err="1"/>
              <a:t>Ersten</a:t>
            </a:r>
            <a:r>
              <a:rPr lang="en-US" sz="4200" dirty="0"/>
              <a:t> </a:t>
            </a:r>
            <a:r>
              <a:rPr lang="en-US" sz="4200" dirty="0" err="1"/>
              <a:t>Republik</a:t>
            </a:r>
            <a:endParaRPr lang="en-US" sz="42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ástupný objekt pre obsah 3">
            <a:extLst>
              <a:ext uri="{FF2B5EF4-FFF2-40B4-BE49-F238E27FC236}">
                <a16:creationId xmlns:a16="http://schemas.microsoft.com/office/drawing/2014/main" id="{E0BD3E0F-5A7C-07F6-3084-0F8792A19875}"/>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pPr marL="0" indent="0">
              <a:buNone/>
            </a:pPr>
            <a:r>
              <a:rPr lang="en-US" sz="2200" dirty="0" err="1"/>
              <a:t>Nové</a:t>
            </a:r>
            <a:r>
              <a:rPr lang="en-US" sz="2200" dirty="0"/>
              <a:t> </a:t>
            </a:r>
            <a:r>
              <a:rPr lang="en-US" sz="2200" dirty="0" err="1"/>
              <a:t>realismy</a:t>
            </a:r>
            <a:endParaRPr lang="en-US" sz="2200" dirty="0"/>
          </a:p>
          <a:p>
            <a:pPr marL="0" indent="0">
              <a:buNone/>
            </a:pPr>
            <a:r>
              <a:rPr lang="en-US" sz="2200" dirty="0" err="1"/>
              <a:t>Moderní</a:t>
            </a:r>
            <a:r>
              <a:rPr lang="en-US" sz="2200" dirty="0"/>
              <a:t> </a:t>
            </a:r>
            <a:r>
              <a:rPr lang="en-US" sz="2200" dirty="0" err="1"/>
              <a:t>realistické</a:t>
            </a:r>
            <a:r>
              <a:rPr lang="en-US" sz="2200" dirty="0"/>
              <a:t> </a:t>
            </a:r>
            <a:r>
              <a:rPr lang="en-US" sz="2200" dirty="0" err="1"/>
              <a:t>přístupy</a:t>
            </a:r>
            <a:r>
              <a:rPr lang="en-US" sz="2200" dirty="0"/>
              <a:t> </a:t>
            </a:r>
            <a:r>
              <a:rPr lang="en-US" sz="2200" dirty="0" err="1"/>
              <a:t>na</a:t>
            </a:r>
            <a:r>
              <a:rPr lang="en-US" sz="2200" dirty="0"/>
              <a:t> </a:t>
            </a:r>
            <a:r>
              <a:rPr lang="en-US" sz="2200" dirty="0" err="1"/>
              <a:t>československé</a:t>
            </a:r>
            <a:r>
              <a:rPr lang="en-US" sz="2200" dirty="0"/>
              <a:t> </a:t>
            </a:r>
            <a:r>
              <a:rPr lang="en-US" sz="2200" dirty="0" err="1"/>
              <a:t>výtvarné</a:t>
            </a:r>
            <a:r>
              <a:rPr lang="en-US" sz="2200" dirty="0"/>
              <a:t> </a:t>
            </a:r>
            <a:r>
              <a:rPr lang="en-US" sz="2200" dirty="0" err="1"/>
              <a:t>scéně</a:t>
            </a:r>
            <a:r>
              <a:rPr lang="en-US" sz="2200" dirty="0"/>
              <a:t> 1918–1945</a:t>
            </a:r>
          </a:p>
          <a:p>
            <a:pPr marL="0" indent="0">
              <a:buNone/>
            </a:pPr>
            <a:r>
              <a:rPr lang="en-US" sz="2200" dirty="0"/>
              <a:t>27. 3. 2024 – 25. 8. 2024</a:t>
            </a:r>
          </a:p>
          <a:p>
            <a:pPr marL="0" indent="0">
              <a:buNone/>
            </a:pPr>
            <a:r>
              <a:rPr lang="en-US" sz="2200" dirty="0" err="1"/>
              <a:t>Kurátoři</a:t>
            </a:r>
            <a:r>
              <a:rPr lang="en-US" sz="2200" dirty="0"/>
              <a:t>: Anna </a:t>
            </a:r>
            <a:r>
              <a:rPr lang="en-US" sz="2200" dirty="0" err="1"/>
              <a:t>Habánová</a:t>
            </a:r>
            <a:r>
              <a:rPr lang="en-US" sz="2200" dirty="0"/>
              <a:t>, Ivo </a:t>
            </a:r>
            <a:r>
              <a:rPr lang="en-US" sz="2200" dirty="0" err="1"/>
              <a:t>Habán</a:t>
            </a:r>
            <a:r>
              <a:rPr lang="en-US" sz="2200" dirty="0"/>
              <a:t>, Helena </a:t>
            </a:r>
            <a:r>
              <a:rPr lang="en-US" sz="2200" dirty="0" err="1"/>
              <a:t>Musilová</a:t>
            </a:r>
            <a:endParaRPr lang="cs-CZ" sz="2200" dirty="0"/>
          </a:p>
          <a:p>
            <a:pPr marL="0" indent="0">
              <a:buNone/>
            </a:pPr>
            <a:r>
              <a:rPr lang="en-US" sz="2200" dirty="0" err="1"/>
              <a:t>Heribert</a:t>
            </a:r>
            <a:r>
              <a:rPr lang="en-US" sz="2200" dirty="0"/>
              <a:t> Fischer-</a:t>
            </a:r>
            <a:r>
              <a:rPr lang="en-US" sz="2200" dirty="0" err="1"/>
              <a:t>Geising</a:t>
            </a:r>
            <a:r>
              <a:rPr lang="en-US" sz="2200" dirty="0"/>
              <a:t>, </a:t>
            </a:r>
            <a:r>
              <a:rPr lang="en-US" sz="2200" dirty="0" err="1"/>
              <a:t>Portrét</a:t>
            </a:r>
            <a:r>
              <a:rPr lang="en-US" sz="2200" dirty="0"/>
              <a:t> Hildegard, 1931, </a:t>
            </a:r>
            <a:r>
              <a:rPr lang="en-US" sz="2200" dirty="0" err="1"/>
              <a:t>olej</a:t>
            </a:r>
            <a:r>
              <a:rPr lang="en-US" sz="2200" dirty="0"/>
              <a:t>, </a:t>
            </a:r>
            <a:r>
              <a:rPr lang="en-US" sz="2200" dirty="0" err="1"/>
              <a:t>plátno</a:t>
            </a:r>
            <a:r>
              <a:rPr lang="en-US" sz="2200" dirty="0"/>
              <a:t>, se </a:t>
            </a:r>
            <a:r>
              <a:rPr lang="en-US" sz="2200" dirty="0" err="1"/>
              <a:t>svolením</a:t>
            </a:r>
            <a:r>
              <a:rPr lang="en-US" sz="2200" dirty="0"/>
              <a:t> </a:t>
            </a:r>
            <a:r>
              <a:rPr lang="en-US" sz="2200" dirty="0" err="1"/>
              <a:t>Freital</a:t>
            </a:r>
            <a:r>
              <a:rPr lang="en-US" sz="2200" dirty="0"/>
              <a:t> Municipal Collections</a:t>
            </a:r>
          </a:p>
        </p:txBody>
      </p:sp>
      <p:pic>
        <p:nvPicPr>
          <p:cNvPr id="7" name="Zástupný objekt pre obsah 6" descr="Obrázok, na ktorom je maľovanie, kresba, náčrt, ľudská tvár&#10;&#10;Automaticky generovaný popis">
            <a:extLst>
              <a:ext uri="{FF2B5EF4-FFF2-40B4-BE49-F238E27FC236}">
                <a16:creationId xmlns:a16="http://schemas.microsoft.com/office/drawing/2014/main" id="{3801F93E-D6A3-A64C-94E9-A838C971D41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948" r="1633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398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Zástupný objekt pre obsah 5">
            <a:extLst>
              <a:ext uri="{FF2B5EF4-FFF2-40B4-BE49-F238E27FC236}">
                <a16:creationId xmlns:a16="http://schemas.microsoft.com/office/drawing/2014/main" id="{8CA95D90-0FBF-290A-2D88-42979FB078E9}"/>
              </a:ext>
            </a:extLst>
          </p:cNvPr>
          <p:cNvPicPr>
            <a:picLocks noGrp="1" noChangeAspect="1"/>
          </p:cNvPicPr>
          <p:nvPr>
            <p:ph sz="half" idx="2"/>
          </p:nvPr>
        </p:nvPicPr>
        <p:blipFill rotWithShape="1">
          <a:blip r:embed="rId2"/>
          <a:srcRect l="27672" r="33797"/>
          <a:stretch/>
        </p:blipFill>
        <p:spPr>
          <a:xfrm>
            <a:off x="4038600" y="1360488"/>
            <a:ext cx="2201863" cy="4129088"/>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pic>
        <p:nvPicPr>
          <p:cNvPr id="7" name="Zástupný objekt pre obsah 6">
            <a:extLst>
              <a:ext uri="{FF2B5EF4-FFF2-40B4-BE49-F238E27FC236}">
                <a16:creationId xmlns:a16="http://schemas.microsoft.com/office/drawing/2014/main" id="{BD3B33A0-BB71-9562-3051-E7E9A180AED9}"/>
              </a:ext>
            </a:extLst>
          </p:cNvPr>
          <p:cNvPicPr>
            <a:picLocks noGrp="1" noChangeAspect="1"/>
          </p:cNvPicPr>
          <p:nvPr>
            <p:ph sz="half" idx="1"/>
          </p:nvPr>
        </p:nvPicPr>
        <p:blipFill>
          <a:blip r:embed="rId3"/>
          <a:stretch>
            <a:fillRect/>
          </a:stretch>
        </p:blipFill>
        <p:spPr>
          <a:xfrm>
            <a:off x="6289675" y="1360488"/>
            <a:ext cx="2735263" cy="4129088"/>
          </a:xfrm>
          <a:prstGeom prst="rect">
            <a:avLst/>
          </a:prstGeom>
        </p:spPr>
      </p:pic>
      <p:pic>
        <p:nvPicPr>
          <p:cNvPr id="5" name="Zástupný objekt pre obsah 4">
            <a:extLst>
              <a:ext uri="{FF2B5EF4-FFF2-40B4-BE49-F238E27FC236}">
                <a16:creationId xmlns:a16="http://schemas.microsoft.com/office/drawing/2014/main" id="{315E95F9-3A18-2A79-2BE2-1ABB41E1E734}"/>
              </a:ext>
            </a:extLst>
          </p:cNvPr>
          <p:cNvPicPr>
            <a:picLocks noChangeAspect="1"/>
          </p:cNvPicPr>
          <p:nvPr/>
        </p:nvPicPr>
        <p:blipFill rotWithShape="1">
          <a:blip r:embed="rId4"/>
          <a:srcRect l="18506" r="7766" b="-1"/>
          <a:stretch/>
        </p:blipFill>
        <p:spPr>
          <a:xfrm>
            <a:off x="9075738" y="1360488"/>
            <a:ext cx="2149475" cy="4129088"/>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2" name="Nadpis 1">
            <a:extLst>
              <a:ext uri="{FF2B5EF4-FFF2-40B4-BE49-F238E27FC236}">
                <a16:creationId xmlns:a16="http://schemas.microsoft.com/office/drawing/2014/main" id="{8B689DC5-2D20-5DAB-25CE-9051F4E5A973}"/>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1200" kern="1200">
                <a:solidFill>
                  <a:schemeClr val="bg1"/>
                </a:solidFill>
                <a:latin typeface="+mj-lt"/>
                <a:ea typeface="+mj-ea"/>
                <a:cs typeface="+mj-cs"/>
              </a:rPr>
              <a:t>Die Animositäten um Ilse Koeltzsch, Kateřina Čapková und Michal Frankl nahmen noch zu, nachdem drei Sprachmutationen des Buches zur Geschichte der Juden in den böhmischen Ländern erschienen waren (vgl. Ivo Cermans Verunglimpfungen)</a:t>
            </a:r>
          </a:p>
        </p:txBody>
      </p:sp>
    </p:spTree>
    <p:extLst>
      <p:ext uri="{BB962C8B-B14F-4D97-AF65-F5344CB8AC3E}">
        <p14:creationId xmlns:p14="http://schemas.microsoft.com/office/powerpoint/2010/main" val="3697144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43F9B3-CE90-6C06-18E9-BFB588F6267C}"/>
              </a:ext>
            </a:extLst>
          </p:cNvPr>
          <p:cNvSpPr>
            <a:spLocks noGrp="1"/>
          </p:cNvSpPr>
          <p:nvPr>
            <p:ph type="title"/>
          </p:nvPr>
        </p:nvSpPr>
        <p:spPr/>
        <p:txBody>
          <a:bodyPr/>
          <a:lstStyle/>
          <a:p>
            <a:r>
              <a:rPr lang="de-DE" dirty="0"/>
              <a:t>Ziel und Struktur der Arbeit</a:t>
            </a:r>
            <a:endParaRPr lang="sk-SK" dirty="0"/>
          </a:p>
        </p:txBody>
      </p:sp>
      <p:sp>
        <p:nvSpPr>
          <p:cNvPr id="3" name="Zástupný objekt pre obsah 2">
            <a:extLst>
              <a:ext uri="{FF2B5EF4-FFF2-40B4-BE49-F238E27FC236}">
                <a16:creationId xmlns:a16="http://schemas.microsoft.com/office/drawing/2014/main" id="{274D52A7-CE57-76F4-35C4-B070A64FE8C0}"/>
              </a:ext>
            </a:extLst>
          </p:cNvPr>
          <p:cNvSpPr>
            <a:spLocks noGrp="1"/>
          </p:cNvSpPr>
          <p:nvPr>
            <p:ph idx="1"/>
          </p:nvPr>
        </p:nvSpPr>
        <p:spPr/>
        <p:txBody>
          <a:bodyPr>
            <a:normAutofit fontScale="92500" lnSpcReduction="20000"/>
          </a:bodyPr>
          <a:lstStyle/>
          <a:p>
            <a:pPr marL="0" indent="0">
              <a:buNone/>
            </a:pPr>
            <a:r>
              <a:rPr lang="de-DE" dirty="0"/>
              <a:t>Ziel dieser Studie ist es, ein differenziertes, multiperspektivisches Bild der tschechisch-jüdisch-deutschen Beziehungsgeflechts herauszuarbeiten, das die Heterogenität der weitgehend homogen vorgestellten Mehr- und Minderheiten deutlich macht. Sie leistet damit gleichzeitig einen Beitrag zu einer transkulturellen Beziehungs- und Verflechtungsgeschichte multiethnischer Stadtgesellschaften im Ost- und Ostmitteleuropa der Zwischenkriegszeit.</a:t>
            </a:r>
          </a:p>
          <a:p>
            <a:pPr marL="0" indent="0">
              <a:buNone/>
            </a:pPr>
            <a:r>
              <a:rPr lang="sk-SK" dirty="0"/>
              <a:t>II. STATISTISCHE VERORTUNGEN</a:t>
            </a:r>
            <a:endParaRPr lang="de-DE" dirty="0"/>
          </a:p>
          <a:p>
            <a:pPr marL="0" indent="0">
              <a:buNone/>
            </a:pPr>
            <a:r>
              <a:rPr lang="de-DE" dirty="0"/>
              <a:t>III. SYMBOLISCHE GRENZZIEHUNGEN</a:t>
            </a:r>
          </a:p>
          <a:p>
            <a:pPr marL="0" indent="0">
              <a:buNone/>
            </a:pPr>
            <a:r>
              <a:rPr lang="de-DE" dirty="0"/>
              <a:t>IV. GRENZÜBERSCHREITUNGEN</a:t>
            </a:r>
          </a:p>
          <a:p>
            <a:pPr marL="0" indent="0">
              <a:buNone/>
            </a:pPr>
            <a:r>
              <a:rPr lang="de-DE" dirty="0"/>
              <a:t>Kulturelle Vermittlung in der intellektuellen Öffentlichkeit</a:t>
            </a:r>
            <a:r>
              <a:rPr lang="cs-CZ" dirty="0"/>
              <a:t>, </a:t>
            </a:r>
            <a:r>
              <a:rPr lang="de-DE" dirty="0"/>
              <a:t>179</a:t>
            </a:r>
            <a:r>
              <a:rPr lang="cs-CZ" dirty="0"/>
              <a:t>ff.</a:t>
            </a:r>
            <a:endParaRPr lang="de-DE" dirty="0"/>
          </a:p>
          <a:p>
            <a:pPr marL="0" indent="0">
              <a:buNone/>
            </a:pPr>
            <a:r>
              <a:rPr lang="de-DE" sz="2200" dirty="0"/>
              <a:t>„Zuhause in seinem Niemandsland“. Intellektuelle und ihre</a:t>
            </a:r>
            <a:r>
              <a:rPr lang="cs-CZ" sz="2200" dirty="0"/>
              <a:t> </a:t>
            </a:r>
            <a:r>
              <a:rPr lang="de-DE" sz="2200" dirty="0"/>
              <a:t>Repräsentationen als Vermittler</a:t>
            </a:r>
          </a:p>
          <a:p>
            <a:pPr marL="0" indent="0">
              <a:buNone/>
            </a:pPr>
            <a:endParaRPr lang="sk-SK" dirty="0"/>
          </a:p>
        </p:txBody>
      </p:sp>
    </p:spTree>
    <p:extLst>
      <p:ext uri="{BB962C8B-B14F-4D97-AF65-F5344CB8AC3E}">
        <p14:creationId xmlns:p14="http://schemas.microsoft.com/office/powerpoint/2010/main" val="226548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980616-1AFC-4A77-8F6C-B75B2608718A}"/>
              </a:ext>
            </a:extLst>
          </p:cNvPr>
          <p:cNvSpPr>
            <a:spLocks noGrp="1"/>
          </p:cNvSpPr>
          <p:nvPr>
            <p:ph type="title"/>
          </p:nvPr>
        </p:nvSpPr>
        <p:spPr/>
        <p:txBody>
          <a:bodyPr>
            <a:normAutofit/>
          </a:bodyPr>
          <a:lstStyle/>
          <a:p>
            <a:pPr algn="ctr"/>
            <a:r>
              <a:rPr lang="de-DE" sz="2800" dirty="0">
                <a:solidFill>
                  <a:srgbClr val="000000"/>
                </a:solidFill>
                <a:effectLst/>
                <a:ea typeface="Times New Roman" panose="02020603050405020304" pitchFamily="18" charset="0"/>
                <a:cs typeface="Times New Roman" panose="02020603050405020304" pitchFamily="18" charset="0"/>
              </a:rPr>
              <a:t>Was ist eine </a:t>
            </a:r>
            <a:r>
              <a:rPr lang="cs-CZ" sz="2800" dirty="0" err="1">
                <a:solidFill>
                  <a:srgbClr val="000000"/>
                </a:solidFill>
                <a:effectLst/>
                <a:ea typeface="Times New Roman" panose="02020603050405020304" pitchFamily="18" charset="0"/>
                <a:cs typeface="Times New Roman" panose="02020603050405020304" pitchFamily="18" charset="0"/>
              </a:rPr>
              <a:t>integrierte</a:t>
            </a:r>
            <a:r>
              <a:rPr lang="cs-CZ" sz="2800" dirty="0">
                <a:solidFill>
                  <a:srgbClr val="000000"/>
                </a:solidFill>
                <a:effectLst/>
                <a:ea typeface="Times New Roman" panose="02020603050405020304" pitchFamily="18" charset="0"/>
                <a:cs typeface="Times New Roman" panose="02020603050405020304" pitchFamily="18" charset="0"/>
              </a:rPr>
              <a:t> </a:t>
            </a:r>
            <a:r>
              <a:rPr lang="cs-CZ" sz="2800" dirty="0" err="1">
                <a:solidFill>
                  <a:srgbClr val="000000"/>
                </a:solidFill>
                <a:effectLst/>
                <a:ea typeface="Times New Roman" panose="02020603050405020304" pitchFamily="18" charset="0"/>
                <a:cs typeface="Times New Roman" panose="02020603050405020304" pitchFamily="18" charset="0"/>
              </a:rPr>
              <a:t>Stadtgeschichte</a:t>
            </a:r>
            <a:r>
              <a:rPr lang="de-DE" sz="2800" dirty="0">
                <a:solidFill>
                  <a:srgbClr val="000000"/>
                </a:solidFill>
                <a:ea typeface="Times New Roman" panose="02020603050405020304" pitchFamily="18" charset="0"/>
                <a:cs typeface="Times New Roman" panose="02020603050405020304" pitchFamily="18" charset="0"/>
              </a:rPr>
              <a:t>?</a:t>
            </a:r>
            <a:endParaRPr lang="cs-CZ" sz="2800" dirty="0"/>
          </a:p>
        </p:txBody>
      </p:sp>
      <p:sp>
        <p:nvSpPr>
          <p:cNvPr id="3" name="Zástupný obsah 2">
            <a:extLst>
              <a:ext uri="{FF2B5EF4-FFF2-40B4-BE49-F238E27FC236}">
                <a16:creationId xmlns:a16="http://schemas.microsoft.com/office/drawing/2014/main" id="{2BE286A5-938D-41AA-977F-64EEE111BD2D}"/>
              </a:ext>
            </a:extLst>
          </p:cNvPr>
          <p:cNvSpPr>
            <a:spLocks noGrp="1"/>
          </p:cNvSpPr>
          <p:nvPr>
            <p:ph idx="1"/>
          </p:nvPr>
        </p:nvSpPr>
        <p:spPr/>
        <p:txBody>
          <a:bodyPr>
            <a:normAutofit/>
          </a:bodyPr>
          <a:lstStyle/>
          <a:p>
            <a:r>
              <a:rPr lang="de-DE" dirty="0"/>
              <a:t>Steffen Höhne: eine Geschichte wechselseitiger Beziehungen und Verflechtungen zwischen den als Mehr- und Minderheit vorgestellten Kollektiven</a:t>
            </a:r>
          </a:p>
          <a:p>
            <a:r>
              <a:rPr lang="de-DE" dirty="0"/>
              <a:t>Kontaktzonen</a:t>
            </a:r>
          </a:p>
          <a:p>
            <a:r>
              <a:rPr lang="de-DE" dirty="0"/>
              <a:t>Kulturelle Topographien</a:t>
            </a:r>
          </a:p>
          <a:p>
            <a:r>
              <a:rPr lang="de-DE" dirty="0"/>
              <a:t>Transnationale Grenzräume</a:t>
            </a:r>
          </a:p>
          <a:p>
            <a:r>
              <a:rPr lang="de-DE" dirty="0"/>
              <a:t>Die </a:t>
            </a:r>
            <a:r>
              <a:rPr lang="de-DE" dirty="0" err="1"/>
              <a:t>Histoire</a:t>
            </a:r>
            <a:r>
              <a:rPr lang="de-DE" dirty="0"/>
              <a:t> </a:t>
            </a:r>
            <a:r>
              <a:rPr lang="de-DE" dirty="0" err="1"/>
              <a:t>croisée</a:t>
            </a:r>
            <a:r>
              <a:rPr lang="de-DE" dirty="0"/>
              <a:t> (Verflechtungsgeschichte): ein Ansatz für multiperspektivische Geschichtsschreibung transnationaler Geschichte. </a:t>
            </a:r>
            <a:endParaRPr lang="cs-CZ" dirty="0"/>
          </a:p>
        </p:txBody>
      </p:sp>
    </p:spTree>
    <p:extLst>
      <p:ext uri="{BB962C8B-B14F-4D97-AF65-F5344CB8AC3E}">
        <p14:creationId xmlns:p14="http://schemas.microsoft.com/office/powerpoint/2010/main" val="286973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1D54BF-AE9B-E866-32D0-FD15225B3A35}"/>
              </a:ext>
            </a:extLst>
          </p:cNvPr>
          <p:cNvSpPr>
            <a:spLocks noGrp="1"/>
          </p:cNvSpPr>
          <p:nvPr>
            <p:ph type="title"/>
          </p:nvPr>
        </p:nvSpPr>
        <p:spPr/>
        <p:txBody>
          <a:bodyPr/>
          <a:lstStyle/>
          <a:p>
            <a:r>
              <a:rPr lang="de-DE" dirty="0" err="1"/>
              <a:t>Pe</a:t>
            </a:r>
            <a:r>
              <a:rPr lang="cs-CZ" dirty="0" err="1"/>
              <a:t>šeks</a:t>
            </a:r>
            <a:r>
              <a:rPr lang="cs-CZ" dirty="0"/>
              <a:t> Kritik </a:t>
            </a:r>
            <a:r>
              <a:rPr lang="cs-CZ" dirty="0" err="1"/>
              <a:t>an</a:t>
            </a:r>
            <a:r>
              <a:rPr lang="cs-CZ" dirty="0"/>
              <a:t> dem </a:t>
            </a:r>
            <a:r>
              <a:rPr lang="cs-CZ" dirty="0" err="1"/>
              <a:t>Aufbau</a:t>
            </a:r>
            <a:endParaRPr lang="sk-SK" dirty="0"/>
          </a:p>
        </p:txBody>
      </p:sp>
      <p:sp>
        <p:nvSpPr>
          <p:cNvPr id="3" name="Zástupný objekt pre obsah 2">
            <a:extLst>
              <a:ext uri="{FF2B5EF4-FFF2-40B4-BE49-F238E27FC236}">
                <a16:creationId xmlns:a16="http://schemas.microsoft.com/office/drawing/2014/main" id="{0A3569A4-9947-6266-FC93-C4F34519BC65}"/>
              </a:ext>
            </a:extLst>
          </p:cNvPr>
          <p:cNvSpPr>
            <a:spLocks noGrp="1"/>
          </p:cNvSpPr>
          <p:nvPr>
            <p:ph idx="1"/>
          </p:nvPr>
        </p:nvSpPr>
        <p:spPr/>
        <p:txBody>
          <a:bodyPr>
            <a:normAutofit lnSpcReduction="10000"/>
          </a:bodyPr>
          <a:lstStyle/>
          <a:p>
            <a:pPr marL="0" indent="0">
              <a:buNone/>
            </a:pPr>
            <a:r>
              <a:rPr lang="de-DE" dirty="0" err="1"/>
              <a:t>Koeltzsch</a:t>
            </a:r>
            <a:r>
              <a:rPr lang="de-DE" dirty="0"/>
              <a:t> entschied sich, ihr Thema in vier separaten, in sich abgeschlossenen Teilstudien zu vier städtischen "Verhandlungs- und Kommunikationsräumen" abzuhandeln. </a:t>
            </a:r>
          </a:p>
          <a:p>
            <a:pPr marL="0" indent="0">
              <a:buNone/>
            </a:pPr>
            <a:r>
              <a:rPr lang="de-DE" dirty="0"/>
              <a:t>Das Kapitel, das den Volkszählungen und damit den Parametern zur Bestimmung der zahlenmäßigen Verhältnisse der sprachlich tschechischen, deutschen und - sprachlich undefinierbaren - jüdischen Volksgruppen in Prag gewidmet ist (andere sprachliche Minderheiten lässt die Autorin beiseite), geht von der These aus, dass die Bestimmung von Muttersprache und Konfession im Untersuchungszeitraum vor allem eine Politik war, die vom Wunsch nach nationaler Homogenisierung der Bevölkerung motiviert war. </a:t>
            </a:r>
            <a:endParaRPr lang="sk-SK" dirty="0"/>
          </a:p>
        </p:txBody>
      </p:sp>
    </p:spTree>
    <p:extLst>
      <p:ext uri="{BB962C8B-B14F-4D97-AF65-F5344CB8AC3E}">
        <p14:creationId xmlns:p14="http://schemas.microsoft.com/office/powerpoint/2010/main" val="2838226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6ED94D-E3D0-B4D3-8762-D8C89C483810}"/>
              </a:ext>
            </a:extLst>
          </p:cNvPr>
          <p:cNvSpPr>
            <a:spLocks noGrp="1"/>
          </p:cNvSpPr>
          <p:nvPr>
            <p:ph type="title"/>
          </p:nvPr>
        </p:nvSpPr>
        <p:spPr/>
        <p:txBody>
          <a:bodyPr>
            <a:normAutofit/>
          </a:bodyPr>
          <a:lstStyle/>
          <a:p>
            <a:r>
              <a:rPr lang="cs-CZ" sz="2800" dirty="0"/>
              <a:t>Jiří Pešek </a:t>
            </a:r>
            <a:r>
              <a:rPr lang="de-DE" sz="2800" dirty="0"/>
              <a:t>erfasst nur eine der beiden Bedeutungen von </a:t>
            </a:r>
            <a:r>
              <a:rPr lang="de-DE" sz="2800" b="1" dirty="0"/>
              <a:t>„geteilt“.</a:t>
            </a:r>
            <a:endParaRPr lang="sk-SK" sz="2800" b="1" dirty="0"/>
          </a:p>
        </p:txBody>
      </p:sp>
      <p:sp>
        <p:nvSpPr>
          <p:cNvPr id="3" name="Zástupný objekt pre obsah 2">
            <a:extLst>
              <a:ext uri="{FF2B5EF4-FFF2-40B4-BE49-F238E27FC236}">
                <a16:creationId xmlns:a16="http://schemas.microsoft.com/office/drawing/2014/main" id="{B2D6C695-3A8D-DDA2-8B8C-1D18AC685154}"/>
              </a:ext>
            </a:extLst>
          </p:cNvPr>
          <p:cNvSpPr>
            <a:spLocks noGrp="1"/>
          </p:cNvSpPr>
          <p:nvPr>
            <p:ph idx="1"/>
          </p:nvPr>
        </p:nvSpPr>
        <p:spPr/>
        <p:txBody>
          <a:bodyPr/>
          <a:lstStyle/>
          <a:p>
            <a:pPr marL="0" indent="0">
              <a:buNone/>
            </a:pPr>
            <a:r>
              <a:rPr lang="sk-SK" dirty="0"/>
              <a:t>Integrované </a:t>
            </a:r>
            <a:r>
              <a:rPr lang="sk-SK" dirty="0" err="1"/>
              <a:t>dějiny</a:t>
            </a:r>
            <a:r>
              <a:rPr lang="sk-SK" dirty="0"/>
              <a:t> </a:t>
            </a:r>
            <a:r>
              <a:rPr lang="sk-SK" dirty="0" err="1"/>
              <a:t>měst</a:t>
            </a:r>
            <a:r>
              <a:rPr lang="sk-SK" dirty="0"/>
              <a:t> </a:t>
            </a:r>
            <a:r>
              <a:rPr lang="sk-SK" dirty="0" err="1"/>
              <a:t>se</a:t>
            </a:r>
            <a:r>
              <a:rPr lang="sk-SK" dirty="0"/>
              <a:t> spíše </a:t>
            </a:r>
            <a:r>
              <a:rPr lang="sk-SK" dirty="0" err="1"/>
              <a:t>zaměřují</a:t>
            </a:r>
            <a:r>
              <a:rPr lang="sk-SK" dirty="0"/>
              <a:t> na </a:t>
            </a:r>
            <a:r>
              <a:rPr lang="sk-SK" dirty="0" err="1"/>
              <a:t>sociální</a:t>
            </a:r>
            <a:r>
              <a:rPr lang="sk-SK" dirty="0"/>
              <a:t> </a:t>
            </a:r>
            <a:r>
              <a:rPr lang="sk-SK" dirty="0" err="1"/>
              <a:t>vztahy</a:t>
            </a:r>
            <a:r>
              <a:rPr lang="sk-SK" dirty="0"/>
              <a:t> a </a:t>
            </a:r>
            <a:r>
              <a:rPr lang="sk-SK" dirty="0" err="1"/>
              <a:t>souvislosti</a:t>
            </a:r>
            <a:r>
              <a:rPr lang="sk-SK" dirty="0"/>
              <a:t> </a:t>
            </a:r>
            <a:r>
              <a:rPr lang="de-DE" dirty="0"/>
              <a:t>„</a:t>
            </a:r>
            <a:r>
              <a:rPr lang="sk-SK" b="1" dirty="0" err="1"/>
              <a:t>propletenců</a:t>
            </a:r>
            <a:r>
              <a:rPr lang="sk-SK" dirty="0"/>
              <a:t>  </a:t>
            </a:r>
            <a:r>
              <a:rPr lang="sk-SK" dirty="0" err="1"/>
              <a:t>uvnitř</a:t>
            </a:r>
            <a:r>
              <a:rPr lang="sk-SK" dirty="0"/>
              <a:t> </a:t>
            </a:r>
            <a:r>
              <a:rPr lang="sk-SK" dirty="0" err="1"/>
              <a:t>města</a:t>
            </a:r>
            <a:r>
              <a:rPr lang="sk-SK" dirty="0"/>
              <a:t>“. </a:t>
            </a:r>
            <a:r>
              <a:rPr lang="sk-SK" dirty="0" err="1"/>
              <a:t>Město</a:t>
            </a:r>
            <a:r>
              <a:rPr lang="sk-SK" dirty="0"/>
              <a:t> má </a:t>
            </a:r>
            <a:r>
              <a:rPr lang="sk-SK" dirty="0" err="1"/>
              <a:t>přitom</a:t>
            </a:r>
            <a:r>
              <a:rPr lang="sk-SK" dirty="0"/>
              <a:t> </a:t>
            </a:r>
            <a:r>
              <a:rPr lang="sk-SK" dirty="0" err="1"/>
              <a:t>být</a:t>
            </a:r>
            <a:r>
              <a:rPr lang="sk-SK" dirty="0"/>
              <a:t> v </a:t>
            </a:r>
            <a:r>
              <a:rPr lang="sk-SK" dirty="0" err="1"/>
              <a:t>návaznosti</a:t>
            </a:r>
            <a:r>
              <a:rPr lang="sk-SK" dirty="0"/>
              <a:t> na nové trendy </a:t>
            </a:r>
            <a:r>
              <a:rPr lang="sk-SK" dirty="0" err="1"/>
              <a:t>sociologie</a:t>
            </a:r>
            <a:r>
              <a:rPr lang="sk-SK" dirty="0"/>
              <a:t> a </a:t>
            </a:r>
            <a:r>
              <a:rPr lang="sk-SK" dirty="0" err="1"/>
              <a:t>etnologie</a:t>
            </a:r>
            <a:r>
              <a:rPr lang="sk-SK" dirty="0"/>
              <a:t> </a:t>
            </a:r>
            <a:r>
              <a:rPr lang="sk-SK" dirty="0" err="1"/>
              <a:t>charakterizováno</a:t>
            </a:r>
            <a:r>
              <a:rPr lang="sk-SK" dirty="0"/>
              <a:t> </a:t>
            </a:r>
            <a:r>
              <a:rPr lang="sk-SK" dirty="0" err="1"/>
              <a:t>jako</a:t>
            </a:r>
            <a:r>
              <a:rPr lang="sk-SK" dirty="0"/>
              <a:t> </a:t>
            </a:r>
            <a:r>
              <a:rPr lang="sk-SK" dirty="0" err="1"/>
              <a:t>skutečnost</a:t>
            </a:r>
            <a:r>
              <a:rPr lang="sk-SK" dirty="0"/>
              <a:t>, </a:t>
            </a:r>
            <a:r>
              <a:rPr lang="sk-SK" dirty="0" err="1"/>
              <a:t>která</a:t>
            </a:r>
            <a:r>
              <a:rPr lang="sk-SK" dirty="0"/>
              <a:t> „je </a:t>
            </a:r>
            <a:r>
              <a:rPr lang="sk-SK" dirty="0" err="1"/>
              <a:t>vytvářena</a:t>
            </a:r>
            <a:r>
              <a:rPr lang="sk-SK" dirty="0"/>
              <a:t> a </a:t>
            </a:r>
            <a:r>
              <a:rPr lang="sk-SK" dirty="0" err="1"/>
              <a:t>proměňována</a:t>
            </a:r>
            <a:r>
              <a:rPr lang="sk-SK" dirty="0"/>
              <a:t> </a:t>
            </a:r>
            <a:r>
              <a:rPr lang="sk-SK" dirty="0" err="1"/>
              <a:t>interakcemi</a:t>
            </a:r>
            <a:r>
              <a:rPr lang="sk-SK" dirty="0"/>
              <a:t>, </a:t>
            </a:r>
            <a:r>
              <a:rPr lang="sk-SK" dirty="0" err="1"/>
              <a:t>zkušenostmi</a:t>
            </a:r>
            <a:r>
              <a:rPr lang="sk-SK" dirty="0"/>
              <a:t>, </a:t>
            </a:r>
            <a:r>
              <a:rPr lang="sk-SK" dirty="0" err="1"/>
              <a:t>vyprávěními</a:t>
            </a:r>
            <a:r>
              <a:rPr lang="sk-SK" dirty="0"/>
              <a:t>, obrazy a </a:t>
            </a:r>
            <a:r>
              <a:rPr lang="sk-SK" dirty="0" err="1"/>
              <a:t>líčeními</a:t>
            </a:r>
            <a:r>
              <a:rPr lang="sk-SK" dirty="0"/>
              <a:t> </a:t>
            </a:r>
            <a:r>
              <a:rPr lang="sk-SK" dirty="0" err="1"/>
              <a:t>různých</a:t>
            </a:r>
            <a:r>
              <a:rPr lang="sk-SK" dirty="0"/>
              <a:t> </a:t>
            </a:r>
            <a:r>
              <a:rPr lang="sk-SK" dirty="0" err="1"/>
              <a:t>skupin</a:t>
            </a:r>
            <a:r>
              <a:rPr lang="sk-SK" dirty="0"/>
              <a:t>“. (s. 7). Autorka si v tomto kontextu </a:t>
            </a:r>
            <a:r>
              <a:rPr lang="sk-SK" b="1" dirty="0"/>
              <a:t>klade za </a:t>
            </a:r>
            <a:r>
              <a:rPr lang="sk-SK" b="1" dirty="0" err="1"/>
              <a:t>cíl</a:t>
            </a:r>
            <a:r>
              <a:rPr lang="sk-SK" b="1" dirty="0"/>
              <a:t>, </a:t>
            </a:r>
            <a:r>
              <a:rPr lang="sk-SK" b="1" dirty="0" err="1"/>
              <a:t>ověřit</a:t>
            </a:r>
            <a:r>
              <a:rPr lang="sk-SK" b="1" dirty="0"/>
              <a:t> </a:t>
            </a:r>
            <a:r>
              <a:rPr lang="sk-SK" b="1" dirty="0" err="1"/>
              <a:t>tezi</a:t>
            </a:r>
            <a:r>
              <a:rPr lang="sk-SK" b="1" dirty="0"/>
              <a:t> </a:t>
            </a:r>
            <a:r>
              <a:rPr lang="sk-SK" b="1" dirty="0" err="1"/>
              <a:t>Ulrike</a:t>
            </a:r>
            <a:r>
              <a:rPr lang="sk-SK" b="1" dirty="0"/>
              <a:t> von </a:t>
            </a:r>
            <a:r>
              <a:rPr lang="sk-SK" b="1" dirty="0" err="1"/>
              <a:t>Hirschhausen</a:t>
            </a:r>
            <a:r>
              <a:rPr lang="sk-SK" dirty="0"/>
              <a:t>, že </a:t>
            </a:r>
            <a:r>
              <a:rPr lang="sk-SK" dirty="0" err="1"/>
              <a:t>se</a:t>
            </a:r>
            <a:r>
              <a:rPr lang="sk-SK" dirty="0"/>
              <a:t> v </a:t>
            </a:r>
            <a:r>
              <a:rPr lang="sk-SK" dirty="0" err="1"/>
              <a:t>Praze</a:t>
            </a:r>
            <a:r>
              <a:rPr lang="sk-SK" dirty="0"/>
              <a:t> „po </a:t>
            </a:r>
            <a:r>
              <a:rPr lang="sk-SK" dirty="0" err="1"/>
              <a:t>roce</a:t>
            </a:r>
            <a:r>
              <a:rPr lang="sk-SK" dirty="0"/>
              <a:t> 1900 </a:t>
            </a:r>
            <a:r>
              <a:rPr lang="sk-SK" dirty="0" err="1"/>
              <a:t>stávaly</a:t>
            </a:r>
            <a:r>
              <a:rPr lang="sk-SK" dirty="0"/>
              <a:t> hranice </a:t>
            </a:r>
            <a:r>
              <a:rPr lang="sk-SK" dirty="0" err="1"/>
              <a:t>prostředí</a:t>
            </a:r>
            <a:r>
              <a:rPr lang="sk-SK" dirty="0"/>
              <a:t> </a:t>
            </a:r>
            <a:r>
              <a:rPr lang="sk-SK" dirty="0" err="1"/>
              <a:t>neprůchodnějšími</a:t>
            </a:r>
            <a:r>
              <a:rPr lang="sk-SK" dirty="0"/>
              <a:t> a pokusy pražských </a:t>
            </a:r>
            <a:r>
              <a:rPr lang="sk-SK" dirty="0" err="1"/>
              <a:t>intelektuálů</a:t>
            </a:r>
            <a:r>
              <a:rPr lang="sk-SK" dirty="0"/>
              <a:t> o </a:t>
            </a:r>
            <a:r>
              <a:rPr lang="sk-SK" dirty="0" err="1"/>
              <a:t>jejich</a:t>
            </a:r>
            <a:r>
              <a:rPr lang="sk-SK" dirty="0"/>
              <a:t> </a:t>
            </a:r>
            <a:r>
              <a:rPr lang="sk-SK" dirty="0" err="1"/>
              <a:t>překonání</a:t>
            </a:r>
            <a:r>
              <a:rPr lang="sk-SK" dirty="0"/>
              <a:t> </a:t>
            </a:r>
            <a:r>
              <a:rPr lang="sk-SK" dirty="0" err="1"/>
              <a:t>zůstávaly</a:t>
            </a:r>
            <a:r>
              <a:rPr lang="sk-SK" dirty="0"/>
              <a:t> </a:t>
            </a:r>
            <a:r>
              <a:rPr lang="sk-SK" dirty="0" err="1"/>
              <a:t>bezúspěšnou</a:t>
            </a:r>
            <a:r>
              <a:rPr lang="sk-SK" dirty="0"/>
              <a:t> </a:t>
            </a:r>
            <a:r>
              <a:rPr lang="sk-SK" b="1" dirty="0"/>
              <a:t>opovážlivostí</a:t>
            </a:r>
            <a:r>
              <a:rPr lang="sk-SK" dirty="0"/>
              <a:t>“. </a:t>
            </a:r>
            <a:r>
              <a:rPr lang="sk-SK" dirty="0" err="1"/>
              <a:t>Koeltzsch</a:t>
            </a:r>
            <a:r>
              <a:rPr lang="sk-SK" dirty="0"/>
              <a:t> </a:t>
            </a:r>
            <a:r>
              <a:rPr lang="sk-SK" dirty="0" err="1"/>
              <a:t>opírá</a:t>
            </a:r>
            <a:r>
              <a:rPr lang="sk-SK" dirty="0"/>
              <a:t> svoji práci o koncepty „</a:t>
            </a:r>
            <a:r>
              <a:rPr lang="sk-SK" dirty="0" err="1"/>
              <a:t>imaginárních</a:t>
            </a:r>
            <a:r>
              <a:rPr lang="sk-SK" dirty="0"/>
              <a:t> </a:t>
            </a:r>
            <a:r>
              <a:rPr lang="sk-SK" dirty="0" err="1"/>
              <a:t>komunit</a:t>
            </a:r>
            <a:r>
              <a:rPr lang="sk-SK" dirty="0"/>
              <a:t>“ a „situační etnicity“, </a:t>
            </a:r>
            <a:r>
              <a:rPr lang="sk-SK" dirty="0" err="1"/>
              <a:t>přičemž</a:t>
            </a:r>
            <a:r>
              <a:rPr lang="sk-SK" dirty="0"/>
              <a:t> etnicita je pro </a:t>
            </a:r>
            <a:r>
              <a:rPr lang="sk-SK" dirty="0" err="1"/>
              <a:t>ni</a:t>
            </a:r>
            <a:r>
              <a:rPr lang="sk-SK" dirty="0"/>
              <a:t> trvale </a:t>
            </a:r>
            <a:r>
              <a:rPr lang="sk-SK" dirty="0" err="1"/>
              <a:t>procesuálním</a:t>
            </a:r>
            <a:r>
              <a:rPr lang="sk-SK" dirty="0"/>
              <a:t> </a:t>
            </a:r>
            <a:r>
              <a:rPr lang="sk-SK" dirty="0" err="1"/>
              <a:t>fenoménem</a:t>
            </a:r>
            <a:r>
              <a:rPr lang="sk-SK" dirty="0"/>
              <a:t> (s. 18). </a:t>
            </a:r>
          </a:p>
        </p:txBody>
      </p:sp>
    </p:spTree>
    <p:extLst>
      <p:ext uri="{BB962C8B-B14F-4D97-AF65-F5344CB8AC3E}">
        <p14:creationId xmlns:p14="http://schemas.microsoft.com/office/powerpoint/2010/main" val="2053316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9E12AB-AE14-4120-C36C-2C24A671D45B}"/>
              </a:ext>
            </a:extLst>
          </p:cNvPr>
          <p:cNvSpPr>
            <a:spLocks noGrp="1"/>
          </p:cNvSpPr>
          <p:nvPr>
            <p:ph type="title"/>
          </p:nvPr>
        </p:nvSpPr>
        <p:spPr/>
        <p:txBody>
          <a:bodyPr>
            <a:normAutofit/>
          </a:bodyPr>
          <a:lstStyle/>
          <a:p>
            <a:r>
              <a:rPr lang="cs-CZ" sz="3200" dirty="0" err="1"/>
              <a:t>Das</a:t>
            </a:r>
            <a:r>
              <a:rPr lang="cs-CZ" sz="3200" dirty="0"/>
              <a:t> Buch s</a:t>
            </a:r>
            <a:r>
              <a:rPr lang="de-DE" sz="3200" dirty="0" err="1"/>
              <a:t>prachlich</a:t>
            </a:r>
            <a:r>
              <a:rPr lang="de-DE" sz="3200" dirty="0"/>
              <a:t> unterschwellig </a:t>
            </a:r>
            <a:r>
              <a:rPr lang="cs-CZ" sz="3200" dirty="0" err="1"/>
              <a:t>oft</a:t>
            </a:r>
            <a:r>
              <a:rPr lang="cs-CZ" sz="3200" dirty="0"/>
              <a:t> </a:t>
            </a:r>
            <a:r>
              <a:rPr lang="de-DE" sz="3200" dirty="0"/>
              <a:t>herabgesetzt, </a:t>
            </a:r>
            <a:br>
              <a:rPr lang="cs-CZ" sz="3200" dirty="0"/>
            </a:br>
            <a:r>
              <a:rPr lang="de-DE" sz="3200" dirty="0"/>
              <a:t>die Übersetzung von Petr </a:t>
            </a:r>
            <a:r>
              <a:rPr lang="de-DE" sz="3200" dirty="0" err="1"/>
              <a:t>Dvo</a:t>
            </a:r>
            <a:r>
              <a:rPr lang="cs-CZ" sz="3200" dirty="0" err="1"/>
              <a:t>řáč</a:t>
            </a:r>
            <a:r>
              <a:rPr lang="de-DE" sz="3200" dirty="0" err="1"/>
              <a:t>ek</a:t>
            </a:r>
            <a:r>
              <a:rPr lang="de-DE" sz="3200" dirty="0"/>
              <a:t> erschien erst </a:t>
            </a:r>
            <a:r>
              <a:rPr lang="cs-CZ" sz="3200" dirty="0"/>
              <a:t> 2015.</a:t>
            </a:r>
            <a:endParaRPr lang="sk-SK" sz="3200" dirty="0"/>
          </a:p>
        </p:txBody>
      </p:sp>
      <p:sp>
        <p:nvSpPr>
          <p:cNvPr id="3" name="Zástupný objekt pre obsah 2">
            <a:extLst>
              <a:ext uri="{FF2B5EF4-FFF2-40B4-BE49-F238E27FC236}">
                <a16:creationId xmlns:a16="http://schemas.microsoft.com/office/drawing/2014/main" id="{3ECC54C0-6F26-ABE7-9F75-CE7EACED1213}"/>
              </a:ext>
            </a:extLst>
          </p:cNvPr>
          <p:cNvSpPr>
            <a:spLocks noGrp="1"/>
          </p:cNvSpPr>
          <p:nvPr>
            <p:ph idx="1"/>
          </p:nvPr>
        </p:nvSpPr>
        <p:spPr/>
        <p:txBody>
          <a:bodyPr>
            <a:normAutofit lnSpcReduction="10000"/>
          </a:bodyPr>
          <a:lstStyle/>
          <a:p>
            <a:pPr marL="0" indent="0">
              <a:buNone/>
            </a:pPr>
            <a:r>
              <a:rPr lang="de-DE" sz="2400" dirty="0">
                <a:effectLst/>
                <a:latin typeface="Calibri" panose="020F0502020204030204" pitchFamily="34" charset="0"/>
                <a:ea typeface="Calibri" panose="020F0502020204030204" pitchFamily="34" charset="0"/>
                <a:cs typeface="Times New Roman" panose="02020603050405020304" pitchFamily="18" charset="0"/>
              </a:rPr>
              <a:t>Verflechtungszusammenhänge: diese Terminologie verhöhnt als </a:t>
            </a:r>
            <a:r>
              <a:rPr lang="de-DE" sz="2400" b="1" i="1" dirty="0" err="1">
                <a:effectLst/>
                <a:latin typeface="Calibri" panose="020F0502020204030204" pitchFamily="34" charset="0"/>
                <a:ea typeface="Calibri" panose="020F0502020204030204" pitchFamily="34" charset="0"/>
                <a:cs typeface="Times New Roman" panose="02020603050405020304" pitchFamily="18" charset="0"/>
              </a:rPr>
              <a:t>souvislosti</a:t>
            </a:r>
            <a:r>
              <a:rPr lang="de-DE" sz="2400" b="1" i="1" dirty="0">
                <a:effectLst/>
                <a:latin typeface="Calibri" panose="020F0502020204030204" pitchFamily="34" charset="0"/>
                <a:ea typeface="Calibri" panose="020F0502020204030204" pitchFamily="34" charset="0"/>
                <a:cs typeface="Times New Roman" panose="02020603050405020304" pitchFamily="18" charset="0"/>
              </a:rPr>
              <a:t> </a:t>
            </a:r>
            <a:r>
              <a:rPr lang="de-DE" sz="2400" b="1" i="1" dirty="0" err="1">
                <a:effectLst/>
                <a:latin typeface="Calibri" panose="020F0502020204030204" pitchFamily="34" charset="0"/>
                <a:ea typeface="Calibri" panose="020F0502020204030204" pitchFamily="34" charset="0"/>
                <a:cs typeface="Times New Roman" panose="02020603050405020304" pitchFamily="18" charset="0"/>
              </a:rPr>
              <a:t>propletenců</a:t>
            </a:r>
            <a:r>
              <a:rPr lang="de-DE" sz="2400" b="1" i="1" dirty="0">
                <a:effectLst/>
                <a:latin typeface="Calibri" panose="020F0502020204030204" pitchFamily="34" charset="0"/>
                <a:ea typeface="Calibri" panose="020F0502020204030204" pitchFamily="34" charset="0"/>
                <a:cs typeface="Times New Roman" panose="02020603050405020304" pitchFamily="18" charset="0"/>
              </a:rPr>
              <a:t>  </a:t>
            </a:r>
            <a:r>
              <a:rPr lang="de-DE" sz="2400" b="1" i="1" dirty="0" err="1">
                <a:effectLst/>
                <a:latin typeface="Calibri" panose="020F0502020204030204" pitchFamily="34" charset="0"/>
                <a:ea typeface="Calibri" panose="020F0502020204030204" pitchFamily="34" charset="0"/>
                <a:cs typeface="Times New Roman" panose="02020603050405020304" pitchFamily="18" charset="0"/>
              </a:rPr>
              <a:t>uvnitř</a:t>
            </a:r>
            <a:r>
              <a:rPr lang="de-DE" sz="2400" b="1" i="1" dirty="0">
                <a:effectLst/>
                <a:latin typeface="Calibri" panose="020F0502020204030204" pitchFamily="34" charset="0"/>
                <a:ea typeface="Calibri" panose="020F0502020204030204" pitchFamily="34" charset="0"/>
                <a:cs typeface="Times New Roman" panose="02020603050405020304" pitchFamily="18" charset="0"/>
              </a:rPr>
              <a:t> </a:t>
            </a:r>
            <a:r>
              <a:rPr lang="de-DE" sz="2400" b="1" i="1" dirty="0" err="1">
                <a:effectLst/>
                <a:latin typeface="Calibri" panose="020F0502020204030204" pitchFamily="34" charset="0"/>
                <a:ea typeface="Calibri" panose="020F0502020204030204" pitchFamily="34" charset="0"/>
                <a:cs typeface="Times New Roman" panose="02020603050405020304" pitchFamily="18" charset="0"/>
              </a:rPr>
              <a:t>města</a:t>
            </a:r>
            <a:r>
              <a:rPr lang="de-DE" sz="2400" b="1" i="1" dirty="0">
                <a:effectLst/>
                <a:latin typeface="Calibri" panose="020F0502020204030204" pitchFamily="34" charset="0"/>
                <a:ea typeface="Calibri" panose="020F0502020204030204" pitchFamily="34" charset="0"/>
                <a:cs typeface="Times New Roman" panose="02020603050405020304" pitchFamily="18" charset="0"/>
              </a:rPr>
              <a:t>.</a:t>
            </a:r>
            <a:endParaRPr lang="cs-CZ" sz="2400" b="1"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de-DE" sz="2400" dirty="0" err="1">
                <a:effectLst/>
                <a:latin typeface="Calibri" panose="020F0502020204030204" pitchFamily="34" charset="0"/>
                <a:ea typeface="Calibri" panose="020F0502020204030204" pitchFamily="34" charset="0"/>
                <a:cs typeface="Times New Roman" panose="02020603050405020304" pitchFamily="18" charset="0"/>
              </a:rPr>
              <a:t>Autorka</a:t>
            </a:r>
            <a:r>
              <a:rPr lang="de-DE" sz="2400" dirty="0">
                <a:effectLst/>
                <a:latin typeface="Calibri" panose="020F0502020204030204" pitchFamily="34" charset="0"/>
                <a:ea typeface="Calibri" panose="020F0502020204030204" pitchFamily="34" charset="0"/>
                <a:cs typeface="Times New Roman" panose="02020603050405020304" pitchFamily="18" charset="0"/>
              </a:rPr>
              <a:t> si v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tomto</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kontextu</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klade</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za</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cíl</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b="1" dirty="0" err="1">
                <a:effectLst/>
                <a:latin typeface="Calibri" panose="020F0502020204030204" pitchFamily="34" charset="0"/>
                <a:ea typeface="Calibri" panose="020F0502020204030204" pitchFamily="34" charset="0"/>
                <a:cs typeface="Times New Roman" panose="02020603050405020304" pitchFamily="18" charset="0"/>
              </a:rPr>
              <a:t>ověřit</a:t>
            </a:r>
            <a:r>
              <a:rPr lang="de-DE" sz="2400" b="1" dirty="0">
                <a:effectLst/>
                <a:latin typeface="Calibri" panose="020F0502020204030204" pitchFamily="34" charset="0"/>
                <a:ea typeface="Calibri" panose="020F0502020204030204" pitchFamily="34" charset="0"/>
                <a:cs typeface="Times New Roman" panose="02020603050405020304" pitchFamily="18" charset="0"/>
              </a:rPr>
              <a:t> </a:t>
            </a:r>
            <a:r>
              <a:rPr lang="de-DE" sz="2400" b="1" dirty="0" err="1">
                <a:effectLst/>
                <a:latin typeface="Calibri" panose="020F0502020204030204" pitchFamily="34" charset="0"/>
                <a:ea typeface="Calibri" panose="020F0502020204030204" pitchFamily="34" charset="0"/>
                <a:cs typeface="Times New Roman" panose="02020603050405020304" pitchFamily="18" charset="0"/>
              </a:rPr>
              <a:t>tezi</a:t>
            </a:r>
            <a:r>
              <a:rPr lang="de-DE" sz="2400" b="1"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a:effectLst/>
                <a:latin typeface="Calibri" panose="020F0502020204030204" pitchFamily="34" charset="0"/>
                <a:ea typeface="Calibri" panose="020F0502020204030204" pitchFamily="34" charset="0"/>
                <a:cs typeface="Times New Roman" panose="02020603050405020304" pitchFamily="18" charset="0"/>
              </a:rPr>
              <a:t>Ulrike von Hirschhausen</a:t>
            </a:r>
            <a:r>
              <a:rPr lang="cs-CZ"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že</a:t>
            </a:r>
            <a:r>
              <a:rPr lang="de-DE" sz="2400" dirty="0">
                <a:effectLst/>
                <a:latin typeface="Calibri" panose="020F0502020204030204" pitchFamily="34" charset="0"/>
                <a:ea typeface="Calibri" panose="020F0502020204030204" pitchFamily="34" charset="0"/>
                <a:cs typeface="Times New Roman" panose="02020603050405020304" pitchFamily="18" charset="0"/>
              </a:rPr>
              <a:t> se v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Praze</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po</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roce</a:t>
            </a:r>
            <a:r>
              <a:rPr lang="de-DE" sz="2400" dirty="0">
                <a:effectLst/>
                <a:latin typeface="Calibri" panose="020F0502020204030204" pitchFamily="34" charset="0"/>
                <a:ea typeface="Calibri" panose="020F0502020204030204" pitchFamily="34" charset="0"/>
                <a:cs typeface="Times New Roman" panose="02020603050405020304" pitchFamily="18" charset="0"/>
              </a:rPr>
              <a:t> 1900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stávaly</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hranice</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prostředí</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neprůchodnějšími</a:t>
            </a:r>
            <a:r>
              <a:rPr lang="de-DE" sz="2400" dirty="0">
                <a:effectLst/>
                <a:latin typeface="Calibri" panose="020F0502020204030204" pitchFamily="34" charset="0"/>
                <a:ea typeface="Calibri" panose="020F0502020204030204" pitchFamily="34" charset="0"/>
                <a:cs typeface="Times New Roman" panose="02020603050405020304" pitchFamily="18" charset="0"/>
              </a:rPr>
              <a:t> a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pokusy</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pražských</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intelektuálů</a:t>
            </a:r>
            <a:r>
              <a:rPr lang="de-DE" sz="2400" dirty="0">
                <a:effectLst/>
                <a:latin typeface="Calibri" panose="020F0502020204030204" pitchFamily="34" charset="0"/>
                <a:ea typeface="Calibri" panose="020F0502020204030204" pitchFamily="34" charset="0"/>
                <a:cs typeface="Times New Roman" panose="02020603050405020304" pitchFamily="18" charset="0"/>
              </a:rPr>
              <a:t> o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jejich</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překonání</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zůstávaly</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bezúspěšnou</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opovážlivostí</a:t>
            </a:r>
            <a:r>
              <a:rPr lang="de-DE" sz="2400" dirty="0">
                <a:effectLst/>
                <a:latin typeface="Calibri" panose="020F0502020204030204" pitchFamily="34" charset="0"/>
                <a:ea typeface="Calibri" panose="020F0502020204030204" pitchFamily="34" charset="0"/>
                <a:cs typeface="Times New Roman" panose="02020603050405020304" pitchFamily="18" charset="0"/>
              </a:rPr>
              <a:t>“.</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de-DE" sz="2400" dirty="0" err="1">
                <a:effectLst/>
                <a:latin typeface="Calibri" panose="020F0502020204030204" pitchFamily="34" charset="0"/>
                <a:ea typeface="Calibri" panose="020F0502020204030204" pitchFamily="34" charset="0"/>
                <a:cs typeface="Times New Roman" panose="02020603050405020304" pitchFamily="18" charset="0"/>
              </a:rPr>
              <a:t>Pešek</a:t>
            </a:r>
            <a:r>
              <a:rPr lang="de-DE" sz="2400" dirty="0">
                <a:effectLst/>
                <a:latin typeface="Calibri" panose="020F0502020204030204" pitchFamily="34" charset="0"/>
                <a:ea typeface="Calibri" panose="020F0502020204030204" pitchFamily="34" charset="0"/>
                <a:cs typeface="Times New Roman" panose="02020603050405020304" pitchFamily="18" charset="0"/>
              </a:rPr>
              <a:t> ist gekränkt, dass seine und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Ledvinkas</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b="1" i="1" dirty="0">
                <a:effectLst/>
                <a:latin typeface="Calibri" panose="020F0502020204030204" pitchFamily="34" charset="0"/>
                <a:ea typeface="Calibri" panose="020F0502020204030204" pitchFamily="34" charset="0"/>
                <a:cs typeface="Times New Roman" panose="02020603050405020304" pitchFamily="18" charset="0"/>
              </a:rPr>
              <a:t>Geschichte Prags </a:t>
            </a:r>
            <a:r>
              <a:rPr lang="de-DE" sz="2400" dirty="0">
                <a:effectLst/>
                <a:latin typeface="Calibri" panose="020F0502020204030204" pitchFamily="34" charset="0"/>
                <a:ea typeface="Calibri" panose="020F0502020204030204" pitchFamily="34" charset="0"/>
                <a:cs typeface="Times New Roman" panose="02020603050405020304" pitchFamily="18" charset="0"/>
              </a:rPr>
              <a:t>(NLN 2000) unter „populärwissenschaftliche Überblicksdarstellungen“ firmiert. Deshalb hebt er relativ Nebensächliches als Hauptanliegen der Dissertation hervor:</a:t>
            </a:r>
          </a:p>
          <a:p>
            <a:pPr marL="0" indent="0">
              <a:buNone/>
            </a:pPr>
            <a:r>
              <a:rPr lang="de-DE" sz="2400" i="1" dirty="0">
                <a:effectLst/>
                <a:latin typeface="Calibri" panose="020F0502020204030204" pitchFamily="34" charset="0"/>
                <a:ea typeface="Calibri" panose="020F0502020204030204" pitchFamily="34" charset="0"/>
                <a:cs typeface="Times New Roman" panose="02020603050405020304" pitchFamily="18" charset="0"/>
              </a:rPr>
              <a:t>In diesem Zusammenhang will die Autorin die These von Ulrike von Hirschhausen verifizieren, dass in Prag "nach 1900 die Grenzen des Umfelds immer unüberwindlicher wurden und die Versuche der Prager Intellektuellen, sie zu überwinden, eine fruchtlose Torheit blieben". </a:t>
            </a:r>
          </a:p>
          <a:p>
            <a:pPr marL="0" indent="0">
              <a:buNone/>
            </a:pP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335638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TotalTime>
  <Words>3490</Words>
  <Application>Microsoft Office PowerPoint</Application>
  <PresentationFormat>Širokouhlá</PresentationFormat>
  <Paragraphs>104</Paragraphs>
  <Slides>40</Slides>
  <Notes>0</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40</vt:i4>
      </vt:variant>
    </vt:vector>
  </HeadingPairs>
  <TitlesOfParts>
    <vt:vector size="45" baseType="lpstr">
      <vt:lpstr>Arial</vt:lpstr>
      <vt:lpstr>Calibri</vt:lpstr>
      <vt:lpstr>Calibri Light</vt:lpstr>
      <vt:lpstr>Times New Roman</vt:lpstr>
      <vt:lpstr>Motiv Office</vt:lpstr>
      <vt:lpstr>INES KOELTZSCH: Geteilte Kulturen. Eine Geschichte der tschechisch-jüdisch-deutschen Beziehungen in Prag (1918-1938). München 2012. </vt:lpstr>
      <vt:lpstr>Lebenslauf und Veröffentichungen</vt:lpstr>
      <vt:lpstr>Begründung der Wahl dieses Buches</vt:lpstr>
      <vt:lpstr>Interkulturelle Wahrnehmung der Ersten Republik</vt:lpstr>
      <vt:lpstr>Ziel und Struktur der Arbeit</vt:lpstr>
      <vt:lpstr>Was ist eine integrierte Stadtgeschichte?</vt:lpstr>
      <vt:lpstr>Pešeks Kritik an dem Aufbau</vt:lpstr>
      <vt:lpstr>Jiří Pešek erfasst nur eine der beiden Bedeutungen von „geteilt“.</vt:lpstr>
      <vt:lpstr>Das Buch sprachlich unterschwellig oft herabgesetzt,  die Übersetzung von Petr Dvořáček erschien erst  2015.</vt:lpstr>
      <vt:lpstr>Verunglimpfung der Studie</vt:lpstr>
      <vt:lpstr>Pešek verteidigt die politische Dimension der Volkszählung mit dem Hinweis aus Sarazin (Deutschland schafft sich ab. Wie wir unser Land aufs Spiel setzen, 2010) </vt:lpstr>
      <vt:lpstr>Jiří Pešek als ehemaliger Archivar kann nachweisen, dass Ines Koeltzsch schlechte Berater für die Archivrecherche oder wohl wenig Zeit zum Studium des Archivmaterials hatte</vt:lpstr>
      <vt:lpstr>Der ehemalige Archivar benotet die Dissertation einer Deutschen schlecht, die das von Tschechen vernachlässigte Thema aufgegriffen hat</vt:lpstr>
      <vt:lpstr>Autorka tyto studie samozřejmě doslovně neplagiuje – jen z nich nepřiznaně čerpá... (durch Zitate nicht nachgewiesen) </vt:lpstr>
      <vt:lpstr>Vorwurf der Argumentation à la thèse im Fall von Petr Zenkl</vt:lpstr>
      <vt:lpstr>Vorwurf der Argumentation à thèse im Fall von Petr Zenkl</vt:lpstr>
      <vt:lpstr>Loewensteins Hochschätzung des Ansatzes</vt:lpstr>
      <vt:lpstr>Loewensteins Hochschätzung des Ansatzes</vt:lpstr>
      <vt:lpstr>Bedřich Loewenstein schließt seine Besprechung:</vt:lpstr>
      <vt:lpstr>Wie sah die Zusammenarbeit zwischen deutsch- und tschechischsprachigen Zionisten aus?</vt:lpstr>
      <vt:lpstr>Prezentácia programu PowerPoint</vt:lpstr>
      <vt:lpstr>Loewensteins Hochschätzung der Hinweise auf Persönlichkeiten wie Ernst Rychnowsky (gest. 1934), der den „Wechsel“ (Ferienaustausch)  der Kinder anregte</vt:lpstr>
      <vt:lpstr>Prezentácia programu PowerPoint</vt:lpstr>
      <vt:lpstr>Willi Haas (1891-1973), Herausgeber der Wochenschrift Die Literarische Welt (1925) und Welt im Wort (1933)</vt:lpstr>
      <vt:lpstr>Prezentácia programu PowerPoint</vt:lpstr>
      <vt:lpstr>Prezentácia programu PowerPoint</vt:lpstr>
      <vt:lpstr>Ilse Koeltzsch ist Mitherausgeberin des Bandes zu Eisner</vt:lpstr>
      <vt:lpstr>Prezentácia programu PowerPoint</vt:lpstr>
      <vt:lpstr>Prezentácia programu PowerPoint</vt:lpstr>
      <vt:lpstr>Prezentácia programu PowerPoint</vt:lpstr>
      <vt:lpstr>Welche Zwischenräume und Begegnungsorte von Deutschen Tschechen gab es in Brünn?</vt:lpstr>
      <vt:lpstr>Trotz der Zwischenräume gab es schon Gewaltkonflikte, die nicht nur in Strobls Studentenromanen dargestellt werden</vt:lpstr>
      <vt:lpstr>Paul Leppin: Severins Gang in die Finsternis, 1914</vt:lpstr>
      <vt:lpstr>Gustav Flusser, Vater von Vilém</vt:lpstr>
      <vt:lpstr>Die Wahrheit</vt:lpstr>
      <vt:lpstr>Prager Presse</vt:lpstr>
      <vt:lpstr>Welche heute antisemitisch klingenden Stereotypen nennt Otokar Fischer 1933 in seinem Vortrag?</vt:lpstr>
      <vt:lpstr>Prezentácia programu PowerPoint</vt:lpstr>
      <vt:lpstr>Prezentácia programu PowerPoint</vt:lpstr>
      <vt:lpstr>Die Animositäten um Ilse Koeltzsch, Kateřina Čapková und Michal Frankl nahmen noch zu, nachdem drei Sprachmutationen des Buches zur Geschichte der Juden in den böhmischen Ländern erschienen waren (vgl. Ivo Cermans Verunglimpfungen)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Geteilte Kulturen. Eine Geschichte der tschechisch-jüdisch-deutschen Beziehungen in Prag (1918-1938)</dc:title>
  <dc:creator>Zdeněk Mareček</dc:creator>
  <cp:lastModifiedBy>Zdeněk Mareček</cp:lastModifiedBy>
  <cp:revision>14</cp:revision>
  <dcterms:created xsi:type="dcterms:W3CDTF">2021-04-28T13:03:49Z</dcterms:created>
  <dcterms:modified xsi:type="dcterms:W3CDTF">2024-03-29T23:59:16Z</dcterms:modified>
</cp:coreProperties>
</file>