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3" Type="http://schemas.openxmlformats.org/officeDocument/2006/relationships/hyperlink" Target="http://wortschatz.uni-leipzig.de/cgi-portal/de/wort_www?site=208&amp;Wort_id=718681" TargetMode="External"/><Relationship Id="rId18" Type="http://schemas.openxmlformats.org/officeDocument/2006/relationships/hyperlink" Target="http://wortschatz.uni-leipzig.de/cgi-portal/de/wort_www?site=208&amp;Wort_id=2476161" TargetMode="External"/><Relationship Id="rId26" Type="http://schemas.openxmlformats.org/officeDocument/2006/relationships/hyperlink" Target="http://wortschatz.uni-leipzig.de/cgi-portal/de/wort_www?site=208&amp;Wort_id=197214" TargetMode="External"/><Relationship Id="rId21" Type="http://schemas.openxmlformats.org/officeDocument/2006/relationships/hyperlink" Target="http://wortschatz.uni-leipzig.de/cgi-portal/de/wort_www?site=208&amp;Wort_id=2378641" TargetMode="External"/><Relationship Id="rId34" Type="http://schemas.openxmlformats.org/officeDocument/2006/relationships/hyperlink" Target="http://wortschatz.uni-leipzig.de/cgi-portal/de/wort_www?site=208&amp;Wort_id=2465932" TargetMode="External"/><Relationship Id="rId7" Type="http://schemas.openxmlformats.org/officeDocument/2006/relationships/hyperlink" Target="http://wortschatz.uni-leipzig.de/cgi-portal/de/wort_www?site=208&amp;Wort_id=1660756" TargetMode="External"/><Relationship Id="rId12" Type="http://schemas.openxmlformats.org/officeDocument/2006/relationships/hyperlink" Target="http://wortschatz.uni-leipzig.de/cgi-portal/de/wort_www?site=208&amp;Wort_id=2516070" TargetMode="External"/><Relationship Id="rId17" Type="http://schemas.openxmlformats.org/officeDocument/2006/relationships/hyperlink" Target="http://wortschatz.uni-leipzig.de/cgi-portal/de/wort_www?site=208&amp;Wort_id=70904567" TargetMode="External"/><Relationship Id="rId25" Type="http://schemas.openxmlformats.org/officeDocument/2006/relationships/hyperlink" Target="http://wortschatz.uni-leipzig.de/cgi-portal/de/wort_www?site=208&amp;Wort_id=4427038" TargetMode="External"/><Relationship Id="rId33" Type="http://schemas.openxmlformats.org/officeDocument/2006/relationships/hyperlink" Target="http://wortschatz.uni-leipzig.de/cgi-portal/de/wort_www?site=208&amp;Wort_id=13451401" TargetMode="External"/><Relationship Id="rId2" Type="http://schemas.openxmlformats.org/officeDocument/2006/relationships/hyperlink" Target="http://wortschatz.uni-leipzig.de/cgi-portal/de/wort_www?site=208&amp;Wort_id=653597" TargetMode="External"/><Relationship Id="rId16" Type="http://schemas.openxmlformats.org/officeDocument/2006/relationships/hyperlink" Target="http://wortschatz.uni-leipzig.de/cgi-portal/de/wort_www?site=208&amp;Wort_id=785037" TargetMode="External"/><Relationship Id="rId20" Type="http://schemas.openxmlformats.org/officeDocument/2006/relationships/hyperlink" Target="http://wortschatz.uni-leipzig.de/cgi-portal/de/wort_www?site=208&amp;Wort_id=4223200" TargetMode="External"/><Relationship Id="rId29" Type="http://schemas.openxmlformats.org/officeDocument/2006/relationships/hyperlink" Target="http://wortschatz.uni-leipzig.de/cgi-portal/de/wort_www?site=208&amp;Wort_id=594935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ortschatz.uni-leipzig.de/cgi-portal/de/wort_www?site=208&amp;Wort_id=223290" TargetMode="External"/><Relationship Id="rId11" Type="http://schemas.openxmlformats.org/officeDocument/2006/relationships/hyperlink" Target="http://wortschatz.uni-leipzig.de/cgi-portal/de/wort_www?site=208&amp;Wort_id=2932862" TargetMode="External"/><Relationship Id="rId24" Type="http://schemas.openxmlformats.org/officeDocument/2006/relationships/hyperlink" Target="http://wortschatz.uni-leipzig.de/cgi-portal/de/wort_www?site=208&amp;Wort_id=1880282" TargetMode="External"/><Relationship Id="rId32" Type="http://schemas.openxmlformats.org/officeDocument/2006/relationships/hyperlink" Target="http://wortschatz.uni-leipzig.de/cgi-portal/de/wort_www?site=208&amp;Wort_id=3493708" TargetMode="External"/><Relationship Id="rId37" Type="http://schemas.openxmlformats.org/officeDocument/2006/relationships/hyperlink" Target="http://wortschatz.uni-leipzig.de/cgi-portal/de/wort_www?site=208&amp;Wort_id=2935141" TargetMode="External"/><Relationship Id="rId5" Type="http://schemas.openxmlformats.org/officeDocument/2006/relationships/hyperlink" Target="http://wortschatz.uni-leipzig.de/cgi-portal/de/wort_www?site=208&amp;Wort_id=220110" TargetMode="External"/><Relationship Id="rId15" Type="http://schemas.openxmlformats.org/officeDocument/2006/relationships/hyperlink" Target="http://wortschatz.uni-leipzig.de/cgi-portal/de/wort_www?site=208&amp;Wort_id=18891427" TargetMode="External"/><Relationship Id="rId23" Type="http://schemas.openxmlformats.org/officeDocument/2006/relationships/hyperlink" Target="http://wortschatz.uni-leipzig.de/cgi-portal/de/wort_www?site=208&amp;Wort_id=11638218" TargetMode="External"/><Relationship Id="rId28" Type="http://schemas.openxmlformats.org/officeDocument/2006/relationships/hyperlink" Target="http://wortschatz.uni-leipzig.de/cgi-portal/de/wort_www?site=208&amp;Wort_id=6302761" TargetMode="External"/><Relationship Id="rId36" Type="http://schemas.openxmlformats.org/officeDocument/2006/relationships/hyperlink" Target="http://wortschatz.uni-leipzig.de/cgi-portal/de/wort_www?site=208&amp;Wort_id=1119626" TargetMode="External"/><Relationship Id="rId10" Type="http://schemas.openxmlformats.org/officeDocument/2006/relationships/hyperlink" Target="http://wortschatz.uni-leipzig.de/cgi-portal/de/wort_www?site=208&amp;Wort_id=2943515" TargetMode="External"/><Relationship Id="rId19" Type="http://schemas.openxmlformats.org/officeDocument/2006/relationships/hyperlink" Target="http://wortschatz.uni-leipzig.de/cgi-portal/de/wort_www?site=208&amp;Wort_id=4198873" TargetMode="External"/><Relationship Id="rId31" Type="http://schemas.openxmlformats.org/officeDocument/2006/relationships/hyperlink" Target="http://wortschatz.uni-leipzig.de/cgi-portal/de/wort_www?site=208&amp;Wort_id=12838615" TargetMode="External"/><Relationship Id="rId4" Type="http://schemas.openxmlformats.org/officeDocument/2006/relationships/hyperlink" Target="http://wortschatz.uni-leipzig.de/cgi-portal/de/wort_www?site=208&amp;Wort_id=707392" TargetMode="External"/><Relationship Id="rId9" Type="http://schemas.openxmlformats.org/officeDocument/2006/relationships/hyperlink" Target="http://wortschatz.uni-leipzig.de/cgi-portal/de/wort_www?site=208&amp;Wort_id=277509" TargetMode="External"/><Relationship Id="rId14" Type="http://schemas.openxmlformats.org/officeDocument/2006/relationships/hyperlink" Target="http://wortschatz.uni-leipzig.de/cgi-portal/de/wort_www?site=208&amp;Wort_id=1281488" TargetMode="External"/><Relationship Id="rId22" Type="http://schemas.openxmlformats.org/officeDocument/2006/relationships/hyperlink" Target="http://wortschatz.uni-leipzig.de/cgi-portal/de/wort_www?site=208&amp;Wort_id=9738804" TargetMode="External"/><Relationship Id="rId27" Type="http://schemas.openxmlformats.org/officeDocument/2006/relationships/hyperlink" Target="http://wortschatz.uni-leipzig.de/cgi-portal/de/wort_www?site=208&amp;Wort_id=138066" TargetMode="External"/><Relationship Id="rId30" Type="http://schemas.openxmlformats.org/officeDocument/2006/relationships/hyperlink" Target="http://wortschatz.uni-leipzig.de/cgi-portal/de/wort_www?site=208&amp;Wort_id=16688482" TargetMode="External"/><Relationship Id="rId35" Type="http://schemas.openxmlformats.org/officeDocument/2006/relationships/hyperlink" Target="http://wortschatz.uni-leipzig.de/cgi-portal/de/wort_www?site=208&amp;Wort_id=498572" TargetMode="External"/><Relationship Id="rId8" Type="http://schemas.openxmlformats.org/officeDocument/2006/relationships/hyperlink" Target="http://wortschatz.uni-leipzig.de/cgi-portal/de/wort_www?site=208&amp;Wort_id=15994341" TargetMode="External"/><Relationship Id="rId3" Type="http://schemas.openxmlformats.org/officeDocument/2006/relationships/hyperlink" Target="http://wortschatz.uni-leipzig.de/cgi-portal/de/wort_www?site=208&amp;Wort_id=2164256" TargetMode="Externa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62AF2B-CFAF-4E30-87FF-A2CD3E7310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Textstilistik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D275F9-EF5A-45ED-A14B-3ECACF1BE4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cs-CZ" altLang="cs-CZ" sz="1800" b="1" dirty="0" err="1"/>
              <a:t>Stilistik</a:t>
            </a:r>
            <a:r>
              <a:rPr lang="cs-CZ" altLang="cs-CZ" sz="1800" b="1" dirty="0"/>
              <a:t> I – </a:t>
            </a:r>
            <a:r>
              <a:rPr lang="cs-CZ" altLang="cs-CZ" sz="1800" b="1" dirty="0" err="1"/>
              <a:t>Stilistisches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Potenzial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Stilelemente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Stilfiguren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Stilistik</a:t>
            </a:r>
            <a:r>
              <a:rPr lang="cs-CZ" altLang="cs-CZ" sz="1800" b="1" dirty="0"/>
              <a:t> II – </a:t>
            </a:r>
            <a:r>
              <a:rPr lang="cs-CZ" altLang="cs-CZ" sz="1800" b="1" dirty="0" err="1"/>
              <a:t>Textstilistik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Textsortenstilistik</a:t>
            </a: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433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171F7-7B45-4E1E-BEA7-CC24C5724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Textlinguistik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39779E-EE38-4E84-B5A7-FAB2B8579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b="1" dirty="0" err="1"/>
              <a:t>Sprachwissenschaftliche</a:t>
            </a:r>
            <a:r>
              <a:rPr lang="cs-CZ" altLang="cs-CZ" b="1" dirty="0"/>
              <a:t> </a:t>
            </a:r>
            <a:r>
              <a:rPr lang="cs-CZ" altLang="cs-CZ" b="1" dirty="0" err="1"/>
              <a:t>Richtung</a:t>
            </a:r>
            <a:r>
              <a:rPr lang="cs-CZ" altLang="cs-CZ" b="1" dirty="0"/>
              <a:t>/</a:t>
            </a:r>
            <a:r>
              <a:rPr lang="de-DE" altLang="cs-CZ" b="1" dirty="0"/>
              <a:t>Strömung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Kommunikativ-pragmatische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Wende</a:t>
            </a:r>
            <a:r>
              <a:rPr lang="cs-CZ" altLang="cs-CZ" b="1" dirty="0"/>
              <a:t> </a:t>
            </a:r>
            <a:endParaRPr lang="de-DE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Etymologie: </a:t>
            </a:r>
            <a:r>
              <a:rPr lang="cs-CZ" altLang="cs-CZ" b="1" dirty="0" err="1"/>
              <a:t>textus</a:t>
            </a:r>
            <a:r>
              <a:rPr lang="cs-CZ" altLang="cs-CZ" b="1" dirty="0"/>
              <a:t> - lat. – </a:t>
            </a:r>
            <a:r>
              <a:rPr lang="cs-CZ" altLang="cs-CZ" b="1" dirty="0" err="1"/>
              <a:t>Gewebe</a:t>
            </a:r>
            <a:r>
              <a:rPr lang="cs-CZ" altLang="cs-CZ" b="1" dirty="0"/>
              <a:t>, </a:t>
            </a:r>
            <a:r>
              <a:rPr lang="cs-CZ" altLang="cs-CZ" b="1" dirty="0" err="1"/>
              <a:t>Geflecht</a:t>
            </a:r>
            <a:r>
              <a:rPr lang="cs-CZ" altLang="cs-CZ" b="1" dirty="0"/>
              <a:t>, </a:t>
            </a:r>
            <a:r>
              <a:rPr lang="cs-CZ" altLang="cs-CZ" b="1" dirty="0" err="1"/>
              <a:t>texere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der Text – </a:t>
            </a:r>
            <a:r>
              <a:rPr lang="cs-CZ" altLang="cs-CZ" b="1" dirty="0" err="1"/>
              <a:t>mehr</a:t>
            </a:r>
            <a:r>
              <a:rPr lang="cs-CZ" altLang="cs-CZ" b="1" dirty="0"/>
              <a:t>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cs-CZ" altLang="cs-CZ" b="1" dirty="0" err="1"/>
              <a:t>Satz</a:t>
            </a:r>
            <a:r>
              <a:rPr lang="cs-CZ" altLang="cs-CZ" b="1" dirty="0"/>
              <a:t> </a:t>
            </a:r>
            <a:r>
              <a:rPr lang="de-DE" altLang="cs-CZ" b="1" dirty="0"/>
              <a:t>(</a:t>
            </a:r>
            <a:r>
              <a:rPr lang="cs-CZ" altLang="cs-CZ" b="1" dirty="0" err="1"/>
              <a:t>Chomsky</a:t>
            </a:r>
            <a:r>
              <a:rPr lang="cs-CZ" altLang="cs-CZ" b="1" dirty="0"/>
              <a:t>: GTG</a:t>
            </a:r>
            <a:r>
              <a:rPr lang="de-DE" altLang="cs-CZ" b="1" dirty="0"/>
              <a:t>,</a:t>
            </a:r>
            <a:r>
              <a:rPr lang="cs-CZ" altLang="cs-CZ" b="1" dirty="0"/>
              <a:t>  „</a:t>
            </a:r>
            <a:r>
              <a:rPr lang="cs-CZ" altLang="cs-CZ" b="1" dirty="0" err="1"/>
              <a:t>transphrastische</a:t>
            </a:r>
            <a:r>
              <a:rPr lang="de-DE" altLang="cs-CZ" b="1" dirty="0"/>
              <a:t>“ </a:t>
            </a:r>
            <a:r>
              <a:rPr lang="cs-CZ" altLang="cs-CZ" b="1" dirty="0" err="1"/>
              <a:t>Textauffassungen</a:t>
            </a:r>
            <a:r>
              <a:rPr lang="cs-CZ" altLang="cs-CZ" b="1" dirty="0"/>
              <a:t> 60er </a:t>
            </a:r>
            <a:r>
              <a:rPr lang="cs-CZ" altLang="cs-CZ" b="1" dirty="0" err="1"/>
              <a:t>Jahre</a:t>
            </a:r>
            <a:r>
              <a:rPr lang="de-DE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Text</a:t>
            </a:r>
            <a:r>
              <a:rPr lang="de-DE" altLang="cs-CZ" b="1" dirty="0"/>
              <a:t>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cs-CZ" altLang="cs-CZ" b="1" dirty="0" err="1"/>
              <a:t>Satzfolge</a:t>
            </a:r>
            <a:r>
              <a:rPr lang="de-DE" altLang="cs-CZ" b="1" dirty="0"/>
              <a:t> (Oberflächenstruktur)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Tiefenstruktur</a:t>
            </a:r>
            <a:r>
              <a:rPr lang="cs-CZ" altLang="cs-CZ" b="1" dirty="0"/>
              <a:t> (</a:t>
            </a:r>
            <a:r>
              <a:rPr lang="cs-CZ" altLang="cs-CZ" b="1" dirty="0" err="1"/>
              <a:t>semantisch</a:t>
            </a:r>
            <a:r>
              <a:rPr lang="cs-CZ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Text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cs-CZ" altLang="cs-CZ" b="1" dirty="0" err="1"/>
              <a:t>Sprachliches</a:t>
            </a:r>
            <a:r>
              <a:rPr lang="cs-CZ" altLang="cs-CZ" b="1" dirty="0"/>
              <a:t> </a:t>
            </a:r>
            <a:r>
              <a:rPr lang="cs-CZ" altLang="cs-CZ" b="1" dirty="0" err="1"/>
              <a:t>Handeln</a:t>
            </a:r>
            <a:r>
              <a:rPr lang="de-DE" altLang="cs-CZ" b="1" dirty="0"/>
              <a:t> (70.er Jahre)</a:t>
            </a:r>
            <a:r>
              <a:rPr lang="cs-CZ" altLang="cs-CZ" b="1" dirty="0"/>
              <a:t> </a:t>
            </a:r>
            <a:r>
              <a:rPr lang="cs-CZ" altLang="cs-CZ" b="1" dirty="0" err="1"/>
              <a:t>Sprachhandlungen</a:t>
            </a:r>
            <a:r>
              <a:rPr lang="cs-CZ" altLang="cs-CZ" b="1" dirty="0"/>
              <a:t>: FESTSTELLEN, AUFFORDERN,                                 </a:t>
            </a:r>
            <a:endParaRPr lang="de-DE" altLang="cs-CZ" b="1" dirty="0"/>
          </a:p>
          <a:p>
            <a:pPr>
              <a:lnSpc>
                <a:spcPct val="80000"/>
              </a:lnSpc>
              <a:buNone/>
            </a:pPr>
            <a:r>
              <a:rPr lang="de-DE" altLang="cs-CZ" b="1" dirty="0"/>
              <a:t>                                     </a:t>
            </a:r>
            <a:r>
              <a:rPr lang="cs-CZ" altLang="cs-CZ" b="1" dirty="0"/>
              <a:t>BEWERTEN, </a:t>
            </a:r>
            <a:endParaRPr lang="de-DE" altLang="cs-CZ" b="1" dirty="0"/>
          </a:p>
          <a:p>
            <a:pPr>
              <a:lnSpc>
                <a:spcPct val="80000"/>
              </a:lnSpc>
              <a:buNone/>
            </a:pPr>
            <a:r>
              <a:rPr lang="de-DE" altLang="cs-CZ" b="1" dirty="0"/>
              <a:t>                                     </a:t>
            </a:r>
            <a:r>
              <a:rPr lang="cs-CZ" altLang="cs-CZ" b="1" dirty="0"/>
              <a:t>WARNEN,</a:t>
            </a:r>
            <a:r>
              <a:rPr lang="de-DE" altLang="cs-CZ" b="1" dirty="0"/>
              <a:t> </a:t>
            </a:r>
            <a:r>
              <a:rPr lang="cs-CZ" altLang="cs-CZ" b="1" dirty="0"/>
              <a:t>W</a:t>
            </a:r>
            <a:r>
              <a:rPr lang="de-DE" altLang="cs-CZ" b="1" dirty="0"/>
              <a:t>Ü</a:t>
            </a:r>
            <a:r>
              <a:rPr lang="cs-CZ" altLang="cs-CZ" b="1" dirty="0"/>
              <a:t>NSCHEN</a:t>
            </a:r>
            <a:r>
              <a:rPr lang="de-DE" altLang="cs-CZ" b="1" dirty="0"/>
              <a:t>…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67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086D9E-3C08-4317-B30D-C8DD517E8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211213"/>
          </a:xfrm>
        </p:spPr>
        <p:txBody>
          <a:bodyPr>
            <a:normAutofit/>
          </a:bodyPr>
          <a:lstStyle/>
          <a:p>
            <a:r>
              <a:rPr lang="cs-CZ" altLang="cs-CZ" sz="2700" b="1" dirty="0" err="1"/>
              <a:t>Kriterien</a:t>
            </a:r>
            <a:r>
              <a:rPr lang="cs-CZ" altLang="cs-CZ" sz="2700" b="1" dirty="0"/>
              <a:t> der </a:t>
            </a:r>
            <a:r>
              <a:rPr lang="cs-CZ" altLang="cs-CZ" sz="2700" b="1" dirty="0" err="1"/>
              <a:t>Textualitä</a:t>
            </a:r>
            <a:r>
              <a:rPr lang="de-DE" altLang="cs-CZ" sz="2700" b="1" dirty="0"/>
              <a:t>t</a:t>
            </a:r>
            <a:r>
              <a:rPr lang="cs-CZ" altLang="cs-CZ" sz="2700" dirty="0"/>
              <a:t> </a:t>
            </a:r>
            <a:br>
              <a:rPr lang="de-DE" altLang="cs-CZ" sz="5400" dirty="0"/>
            </a:br>
            <a:r>
              <a:rPr lang="de-DE" altLang="cs-CZ" sz="1800" dirty="0"/>
              <a:t>(de Bea</a:t>
            </a:r>
            <a:r>
              <a:rPr lang="cs-CZ" altLang="cs-CZ" sz="1800" dirty="0"/>
              <a:t>u</a:t>
            </a:r>
            <a:r>
              <a:rPr lang="de-DE" altLang="cs-CZ" sz="1800" dirty="0" err="1"/>
              <a:t>grande</a:t>
            </a:r>
            <a:r>
              <a:rPr lang="de-DE" altLang="cs-CZ" sz="1800" dirty="0"/>
              <a:t>, Dressler</a:t>
            </a:r>
            <a:r>
              <a:rPr lang="cs-CZ" altLang="cs-CZ" sz="1800" dirty="0"/>
              <a:t>: </a:t>
            </a:r>
            <a:r>
              <a:rPr lang="cs-CZ" altLang="cs-CZ" sz="1800" dirty="0" err="1"/>
              <a:t>Einf</a:t>
            </a:r>
            <a:r>
              <a:rPr lang="de-DE" altLang="cs-CZ" sz="1800" dirty="0" err="1"/>
              <a:t>ührung</a:t>
            </a:r>
            <a:r>
              <a:rPr lang="de-DE" altLang="cs-CZ" sz="1800" dirty="0"/>
              <a:t> in die Textlinguistik 1981)</a:t>
            </a:r>
            <a:r>
              <a:rPr lang="cs-CZ" altLang="cs-CZ" sz="1800" dirty="0"/>
              <a:t> </a:t>
            </a:r>
            <a:endParaRPr lang="cs-CZ" sz="1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58136E-F476-4FF5-8721-3B5D605F2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Kohäsion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grammatische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Formen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Textoberfläche</a:t>
            </a:r>
            <a:r>
              <a:rPr lang="cs-CZ" altLang="cs-CZ" sz="2000" b="1" dirty="0"/>
              <a:t> (</a:t>
            </a:r>
            <a:r>
              <a:rPr lang="cs-CZ" altLang="cs-CZ" sz="2000" b="1" dirty="0" err="1">
                <a:solidFill>
                  <a:srgbClr val="00B0F0"/>
                </a:solidFill>
              </a:rPr>
              <a:t>Pronominalisierung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Proadverbialisierung</a:t>
            </a:r>
            <a:r>
              <a:rPr lang="cs-CZ" altLang="cs-CZ" sz="2000" b="1" dirty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cs-CZ" sz="2000" b="1" i="1" dirty="0"/>
              <a:t>    </a:t>
            </a:r>
            <a:r>
              <a:rPr lang="cs-CZ" altLang="cs-CZ" sz="2000" b="1" i="1" dirty="0"/>
              <a:t>Peter..... </a:t>
            </a:r>
            <a:r>
              <a:rPr lang="cs-CZ" altLang="cs-CZ" sz="2000" b="1" i="1" dirty="0" err="1"/>
              <a:t>er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Berlin</a:t>
            </a:r>
            <a:r>
              <a:rPr lang="cs-CZ" altLang="cs-CZ" sz="2000" b="1" i="1" dirty="0"/>
              <a:t> .... dort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Kohärenz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semantische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Relationen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Oberflächen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un</a:t>
            </a:r>
            <a:r>
              <a:rPr lang="de-DE" altLang="cs-CZ" sz="2000" b="1" dirty="0"/>
              <a:t>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Tiefenstruktur</a:t>
            </a:r>
            <a:r>
              <a:rPr lang="cs-CZ" altLang="cs-CZ" sz="2000" b="1" dirty="0"/>
              <a:t> – lex.-</a:t>
            </a:r>
            <a:r>
              <a:rPr lang="cs-CZ" altLang="cs-CZ" sz="2000" b="1" dirty="0" err="1"/>
              <a:t>semantische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:  </a:t>
            </a:r>
            <a:r>
              <a:rPr lang="cs-CZ" altLang="cs-CZ" sz="2000" b="1" dirty="0" err="1">
                <a:solidFill>
                  <a:srgbClr val="FF0000"/>
                </a:solidFill>
              </a:rPr>
              <a:t>Sy</a:t>
            </a:r>
            <a:r>
              <a:rPr lang="de-DE" altLang="cs-CZ" sz="2000" b="1" dirty="0">
                <a:solidFill>
                  <a:srgbClr val="FF0000"/>
                </a:solidFill>
              </a:rPr>
              <a:t>n</a:t>
            </a:r>
            <a:r>
              <a:rPr lang="cs-CZ" altLang="cs-CZ" sz="2000" b="1" dirty="0" err="1">
                <a:solidFill>
                  <a:srgbClr val="FF0000"/>
                </a:solidFill>
              </a:rPr>
              <a:t>onymie</a:t>
            </a:r>
            <a:r>
              <a:rPr lang="de-DE" altLang="cs-CZ" sz="2000" b="1" dirty="0"/>
              <a:t>: </a:t>
            </a:r>
            <a:r>
              <a:rPr lang="cs-CZ" altLang="cs-CZ" sz="2000" b="1" i="1" dirty="0" err="1"/>
              <a:t>ein</a:t>
            </a:r>
            <a:r>
              <a:rPr lang="cs-CZ" altLang="cs-CZ" sz="2000" b="1" i="1" dirty="0"/>
              <a:t> Mann – der </a:t>
            </a:r>
            <a:r>
              <a:rPr lang="cs-CZ" altLang="cs-CZ" sz="2000" b="1" i="1" dirty="0" err="1"/>
              <a:t>Kerl</a:t>
            </a:r>
            <a:r>
              <a:rPr lang="cs-CZ" altLang="cs-CZ" sz="2000" b="1" dirty="0"/>
              <a:t>, </a:t>
            </a:r>
            <a:r>
              <a:rPr lang="cs-CZ" altLang="cs-CZ" sz="2000" b="1" dirty="0">
                <a:solidFill>
                  <a:srgbClr val="FF0000"/>
                </a:solidFill>
              </a:rPr>
              <a:t>Hyperonym-Hyponymie</a:t>
            </a:r>
            <a:r>
              <a:rPr lang="cs-CZ" altLang="cs-CZ" sz="2000" b="1" dirty="0"/>
              <a:t>:</a:t>
            </a:r>
            <a:r>
              <a:rPr lang="cs-CZ" altLang="cs-CZ" sz="2000" b="1" i="1" dirty="0"/>
              <a:t> der </a:t>
            </a:r>
            <a:r>
              <a:rPr lang="cs-CZ" altLang="cs-CZ" sz="2000" b="1" i="1" dirty="0" err="1"/>
              <a:t>Mensch</a:t>
            </a:r>
            <a:r>
              <a:rPr lang="cs-CZ" altLang="cs-CZ" sz="2000" b="1" i="1" dirty="0"/>
              <a:t> – </a:t>
            </a:r>
            <a:r>
              <a:rPr lang="cs-CZ" altLang="cs-CZ" sz="2000" b="1" i="1" dirty="0" err="1"/>
              <a:t>ein</a:t>
            </a:r>
            <a:r>
              <a:rPr lang="cs-CZ" altLang="cs-CZ" sz="2000" b="1" i="1" dirty="0"/>
              <a:t> Mann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solidFill>
                  <a:srgbClr val="FF0000"/>
                </a:solidFill>
              </a:rPr>
              <a:t>implizite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de-DE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Wiederaufnahme</a:t>
            </a:r>
            <a:r>
              <a:rPr lang="cs-CZ" altLang="cs-CZ" sz="2000" b="1" dirty="0"/>
              <a:t>: </a:t>
            </a:r>
            <a:r>
              <a:rPr lang="cs-CZ" altLang="cs-CZ" sz="2000" b="1" i="1" dirty="0"/>
              <a:t>Prag - </a:t>
            </a:r>
            <a:r>
              <a:rPr lang="cs-CZ" altLang="cs-CZ" sz="2000" b="1" i="1" dirty="0" err="1"/>
              <a:t>Hradschin</a:t>
            </a:r>
            <a:r>
              <a:rPr lang="cs-CZ" altLang="cs-CZ" sz="2000" b="1" dirty="0"/>
              <a:t>): </a:t>
            </a:r>
            <a:r>
              <a:rPr lang="cs-CZ" altLang="cs-CZ" sz="2000" b="1" dirty="0" err="1"/>
              <a:t>Weltwissen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Erfahrungen</a:t>
            </a: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 err="1"/>
              <a:t>Sie</a:t>
            </a:r>
            <a:r>
              <a:rPr lang="cs-CZ" altLang="cs-CZ" sz="2000" b="1" i="1" dirty="0"/>
              <a:t> kam </a:t>
            </a:r>
            <a:r>
              <a:rPr lang="cs-CZ" altLang="cs-CZ" sz="2000" b="1" i="1" dirty="0" err="1"/>
              <a:t>nicht</a:t>
            </a:r>
            <a:r>
              <a:rPr lang="cs-CZ" altLang="cs-CZ" sz="2000" b="1" i="1" dirty="0"/>
              <a:t>  </a:t>
            </a:r>
            <a:r>
              <a:rPr lang="cs-CZ" altLang="cs-CZ" sz="2000" b="1" i="1" dirty="0" err="1"/>
              <a:t>zur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Pr</a:t>
            </a:r>
            <a:r>
              <a:rPr lang="de-DE" altLang="cs-CZ" sz="2000" b="1" i="1" dirty="0"/>
              <a:t>ü</a:t>
            </a:r>
            <a:r>
              <a:rPr lang="cs-CZ" altLang="cs-CZ" sz="2000" b="1" i="1" dirty="0" err="1"/>
              <a:t>fung</a:t>
            </a:r>
            <a:r>
              <a:rPr lang="cs-CZ" altLang="cs-CZ" sz="2000" b="1" i="1" dirty="0"/>
              <a:t>, </a:t>
            </a:r>
            <a:r>
              <a:rPr lang="cs-CZ" altLang="cs-CZ" sz="2000" b="1" i="1" u="sng" dirty="0" err="1"/>
              <a:t>weil</a:t>
            </a:r>
            <a:r>
              <a:rPr lang="cs-CZ" altLang="cs-CZ" sz="2000" b="1" i="1" u="sng" dirty="0"/>
              <a:t> </a:t>
            </a:r>
            <a:r>
              <a:rPr lang="cs-CZ" altLang="cs-CZ" sz="2000" b="1" i="1" dirty="0" err="1"/>
              <a:t>sie</a:t>
            </a:r>
            <a:r>
              <a:rPr lang="cs-CZ" altLang="cs-CZ" sz="2000" b="1" i="1" dirty="0"/>
              <a:t> in </a:t>
            </a:r>
            <a:r>
              <a:rPr lang="cs-CZ" altLang="cs-CZ" sz="2000" b="1" i="1" dirty="0" err="1"/>
              <a:t>einen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schweren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Verkehrsunfall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auf</a:t>
            </a:r>
            <a:r>
              <a:rPr lang="cs-CZ" altLang="cs-CZ" sz="2000" b="1" i="1" dirty="0"/>
              <a:t> der Autobahn </a:t>
            </a:r>
            <a:r>
              <a:rPr lang="cs-CZ" altLang="cs-CZ" sz="2000" b="1" i="1" dirty="0" err="1"/>
              <a:t>geraten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war</a:t>
            </a:r>
            <a:r>
              <a:rPr lang="cs-CZ" altLang="cs-CZ" sz="2000" b="1" dirty="0"/>
              <a:t>. </a:t>
            </a: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</a:t>
            </a:r>
            <a:r>
              <a:rPr lang="cs-CZ" altLang="cs-CZ" sz="2000" b="1" dirty="0" err="1"/>
              <a:t>kausal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346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3AD644-9AF7-4432-B47D-94881725B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Kriterien der Textualität - pragmatisch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AABDE1-013A-4267-BEE8-E05A3D969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Intentionalität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Absicht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Textproduzenten</a:t>
            </a:r>
            <a:r>
              <a:rPr lang="cs-CZ" altLang="cs-CZ" sz="2000" b="1" dirty="0"/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Akzeptabilität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Textrezipient</a:t>
            </a:r>
            <a:r>
              <a:rPr lang="cs-CZ" altLang="cs-CZ" sz="2000" b="1" dirty="0"/>
              <a:t> - f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hig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sein</a:t>
            </a:r>
            <a:r>
              <a:rPr lang="cs-CZ" altLang="cs-CZ" sz="2000" b="1" dirty="0"/>
              <a:t>, den Text </a:t>
            </a:r>
            <a:r>
              <a:rPr lang="cs-CZ" altLang="cs-CZ" sz="2000" b="1" dirty="0" err="1"/>
              <a:t>zu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verstehen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Informativität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 - „</a:t>
            </a:r>
            <a:r>
              <a:rPr lang="cs-CZ" altLang="cs-CZ" sz="2000" b="1" dirty="0" err="1"/>
              <a:t>Verständlichkeit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Angemessenheit</a:t>
            </a:r>
            <a:r>
              <a:rPr lang="cs-CZ" altLang="cs-CZ" sz="2000" b="1" dirty="0"/>
              <a:t>„- </a:t>
            </a:r>
            <a:r>
              <a:rPr lang="cs-CZ" altLang="cs-CZ" sz="2000" b="1" dirty="0" err="1"/>
              <a:t>Kommunikationsziel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Situationalität</a:t>
            </a:r>
            <a:r>
              <a:rPr lang="cs-CZ" altLang="cs-CZ" sz="2000" b="1" dirty="0">
                <a:solidFill>
                  <a:srgbClr val="FF0000"/>
                </a:solidFill>
              </a:rPr>
              <a:t>  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Situation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Sprachkode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Kanal</a:t>
            </a:r>
            <a:r>
              <a:rPr lang="cs-CZ" altLang="cs-CZ" sz="2000" b="1" dirty="0"/>
              <a:t> (Medium):</a:t>
            </a:r>
            <a:r>
              <a:rPr lang="de-DE" altLang="cs-CZ" sz="2000" b="1" dirty="0"/>
              <a:t> </a:t>
            </a:r>
            <a:r>
              <a:rPr lang="cs-CZ" altLang="cs-CZ" sz="2000" b="1" dirty="0" err="1"/>
              <a:t>Schallwellen</a:t>
            </a:r>
            <a:r>
              <a:rPr lang="cs-CZ" altLang="cs-CZ" sz="2000" b="1" dirty="0"/>
              <a:t>, Telefon, Handy, MM, </a:t>
            </a:r>
            <a:r>
              <a:rPr lang="cs-CZ" altLang="cs-CZ" sz="2000" b="1" dirty="0" err="1"/>
              <a:t>Druck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Intertextualität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Beziehungen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zw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einzelnen</a:t>
            </a:r>
            <a:r>
              <a:rPr lang="cs-CZ" altLang="cs-CZ" sz="2000" b="1" dirty="0"/>
              <a:t>  </a:t>
            </a:r>
            <a:r>
              <a:rPr lang="cs-CZ" altLang="cs-CZ" sz="2000" b="1" dirty="0" err="1"/>
              <a:t>Texten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Beziehungen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zw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Textsorten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Belletristik</a:t>
            </a:r>
            <a:r>
              <a:rPr lang="cs-CZ" altLang="cs-CZ" sz="2000" b="1" dirty="0"/>
              <a:t>: Roman - Bez</a:t>
            </a:r>
            <a:r>
              <a:rPr lang="de-DE" altLang="cs-CZ" sz="2000" b="1" dirty="0"/>
              <a:t>ü</a:t>
            </a:r>
            <a:r>
              <a:rPr lang="cs-CZ" altLang="cs-CZ" sz="2000" b="1" dirty="0" err="1"/>
              <a:t>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Briefe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Gedichte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Fachaufsatz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Lieder</a:t>
            </a:r>
            <a:r>
              <a:rPr lang="cs-CZ" altLang="cs-CZ" sz="2000" b="1" dirty="0"/>
              <a:t>....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Kulturalität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Textsorten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Textmuster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Todesanzeige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Kondolation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Leserbrief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SMS, e-mail.... </a:t>
            </a:r>
            <a:r>
              <a:rPr lang="cs-CZ" altLang="cs-CZ" sz="2000" b="1" i="1" dirty="0" err="1"/>
              <a:t>einen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Antrag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stellen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50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1A0E0C-94F3-4686-8D0E-D8A652C8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b="1" dirty="0">
                <a:solidFill>
                  <a:srgbClr val="FF0000"/>
                </a:solidFill>
              </a:rPr>
              <a:t>1.</a:t>
            </a:r>
            <a:r>
              <a:rPr lang="cs-CZ" altLang="cs-CZ" b="1" dirty="0" err="1">
                <a:solidFill>
                  <a:srgbClr val="FF0000"/>
                </a:solidFill>
              </a:rPr>
              <a:t>Kommunikationsbereich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Alltag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und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seine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7B486E-9923-4431-915A-7A8BEB615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FontTx/>
              <a:buNone/>
            </a:pPr>
            <a:r>
              <a:rPr lang="cs-CZ" altLang="cs-CZ" sz="4300" b="1" dirty="0" err="1"/>
              <a:t>Charakteristische</a:t>
            </a:r>
            <a:r>
              <a:rPr lang="cs-CZ" altLang="cs-CZ" sz="4300" b="1" dirty="0"/>
              <a:t> </a:t>
            </a:r>
            <a:r>
              <a:rPr lang="cs-CZ" altLang="cs-CZ" sz="4300" b="1" dirty="0" err="1"/>
              <a:t>textuelle</a:t>
            </a:r>
            <a:r>
              <a:rPr lang="cs-CZ" altLang="cs-CZ" sz="4300" b="1" dirty="0"/>
              <a:t> </a:t>
            </a:r>
            <a:r>
              <a:rPr lang="cs-CZ" altLang="cs-CZ" sz="4300" b="1" dirty="0" err="1"/>
              <a:t>Merkmale</a:t>
            </a:r>
            <a:r>
              <a:rPr lang="cs-CZ" altLang="cs-CZ" sz="4300" b="1" dirty="0"/>
              <a:t>: </a:t>
            </a:r>
            <a:endParaRPr lang="de-DE" altLang="cs-CZ" sz="4300" b="1" dirty="0"/>
          </a:p>
          <a:p>
            <a:r>
              <a:rPr lang="cs-CZ" altLang="cs-CZ" sz="4300" b="1" dirty="0" err="1"/>
              <a:t>Spontaneität</a:t>
            </a:r>
            <a:endParaRPr lang="cs-CZ" altLang="cs-CZ" sz="4300" b="1" dirty="0"/>
          </a:p>
          <a:p>
            <a:r>
              <a:rPr lang="cs-CZ" altLang="cs-CZ" sz="4300" b="1" dirty="0" err="1"/>
              <a:t>Situationalität</a:t>
            </a:r>
            <a:r>
              <a:rPr lang="cs-CZ" altLang="cs-CZ" sz="4300" b="1" dirty="0"/>
              <a:t> </a:t>
            </a:r>
          </a:p>
          <a:p>
            <a:r>
              <a:rPr lang="cs-CZ" altLang="cs-CZ" sz="4300" b="1" dirty="0" err="1"/>
              <a:t>Intertextualität</a:t>
            </a:r>
            <a:r>
              <a:rPr lang="cs-CZ" altLang="cs-CZ" sz="4300" b="1" dirty="0"/>
              <a:t> (</a:t>
            </a:r>
            <a:r>
              <a:rPr lang="cs-CZ" altLang="cs-CZ" sz="4300" b="1" dirty="0" err="1"/>
              <a:t>Medien</a:t>
            </a:r>
            <a:r>
              <a:rPr lang="cs-CZ" altLang="cs-CZ" sz="4300" b="1" dirty="0"/>
              <a:t>,  </a:t>
            </a:r>
            <a:r>
              <a:rPr lang="cs-CZ" altLang="cs-CZ" sz="4300" b="1" dirty="0" err="1"/>
              <a:t>Belletristik</a:t>
            </a:r>
            <a:r>
              <a:rPr lang="cs-CZ" altLang="cs-CZ" sz="4300" b="1" dirty="0"/>
              <a:t>)</a:t>
            </a:r>
            <a:endParaRPr lang="de-DE" altLang="cs-CZ" sz="4300" b="1" dirty="0"/>
          </a:p>
          <a:p>
            <a:r>
              <a:rPr lang="cs-CZ" altLang="cs-CZ" sz="4300" b="1" dirty="0" err="1"/>
              <a:t>Situationen</a:t>
            </a:r>
            <a:r>
              <a:rPr lang="cs-CZ" altLang="cs-CZ" sz="4300" b="1" dirty="0"/>
              <a:t>: </a:t>
            </a:r>
            <a:r>
              <a:rPr lang="cs-CZ" altLang="cs-CZ" sz="4300" b="1" dirty="0" err="1"/>
              <a:t>Familie</a:t>
            </a:r>
            <a:r>
              <a:rPr lang="cs-CZ" altLang="cs-CZ" sz="4300" b="1" dirty="0"/>
              <a:t>, </a:t>
            </a:r>
            <a:r>
              <a:rPr lang="cs-CZ" altLang="cs-CZ" sz="4300" b="1" dirty="0" err="1"/>
              <a:t>Freundeskreis</a:t>
            </a:r>
            <a:r>
              <a:rPr lang="cs-CZ" altLang="cs-CZ" sz="4300" b="1" dirty="0"/>
              <a:t>, </a:t>
            </a:r>
            <a:r>
              <a:rPr lang="cs-CZ" altLang="cs-CZ" sz="4300" b="1" dirty="0" err="1"/>
              <a:t>Arbeitsplatz</a:t>
            </a:r>
            <a:r>
              <a:rPr lang="cs-CZ" altLang="cs-CZ" sz="4300" b="1" dirty="0"/>
              <a:t>, „</a:t>
            </a:r>
            <a:r>
              <a:rPr lang="cs-CZ" altLang="cs-CZ" sz="4300" b="1" dirty="0" err="1"/>
              <a:t>lockere</a:t>
            </a:r>
            <a:r>
              <a:rPr lang="cs-CZ" altLang="cs-CZ" sz="4300" b="1" dirty="0"/>
              <a:t>„ </a:t>
            </a:r>
          </a:p>
          <a:p>
            <a:pPr>
              <a:buFontTx/>
              <a:buNone/>
            </a:pPr>
            <a:r>
              <a:rPr lang="cs-CZ" altLang="cs-CZ" sz="4300" b="1" dirty="0"/>
              <a:t>              </a:t>
            </a:r>
            <a:r>
              <a:rPr lang="cs-CZ" altLang="cs-CZ" sz="4300" b="1" dirty="0" err="1"/>
              <a:t>öffentliche</a:t>
            </a:r>
            <a:r>
              <a:rPr lang="cs-CZ" altLang="cs-CZ" sz="4300" b="1" dirty="0"/>
              <a:t> </a:t>
            </a:r>
            <a:r>
              <a:rPr lang="cs-CZ" altLang="cs-CZ" sz="4300" b="1" dirty="0" err="1"/>
              <a:t>Situationen</a:t>
            </a:r>
            <a:r>
              <a:rPr lang="cs-CZ" altLang="cs-CZ" sz="4300" b="1" dirty="0"/>
              <a:t>: </a:t>
            </a:r>
            <a:r>
              <a:rPr lang="cs-CZ" altLang="cs-CZ" sz="4300" b="1" dirty="0" err="1"/>
              <a:t>Einkauf</a:t>
            </a:r>
            <a:r>
              <a:rPr lang="cs-CZ" altLang="cs-CZ" sz="4300" b="1" dirty="0"/>
              <a:t>,  </a:t>
            </a:r>
            <a:r>
              <a:rPr lang="cs-CZ" altLang="cs-CZ" sz="4300" b="1" dirty="0" err="1"/>
              <a:t>Dienstleistungen</a:t>
            </a:r>
            <a:r>
              <a:rPr lang="cs-CZ" altLang="cs-CZ" sz="4300" b="1" dirty="0"/>
              <a:t>,             </a:t>
            </a:r>
          </a:p>
          <a:p>
            <a:pPr>
              <a:buFontTx/>
              <a:buNone/>
            </a:pPr>
            <a:r>
              <a:rPr lang="cs-CZ" altLang="cs-CZ" sz="4300" b="1" dirty="0"/>
              <a:t>             „</a:t>
            </a:r>
            <a:r>
              <a:rPr lang="cs-CZ" altLang="cs-CZ" sz="4300" b="1" dirty="0" err="1"/>
              <a:t>gesellige</a:t>
            </a:r>
            <a:r>
              <a:rPr lang="cs-CZ" altLang="cs-CZ" sz="4300" b="1" dirty="0"/>
              <a:t>"  </a:t>
            </a:r>
            <a:r>
              <a:rPr lang="cs-CZ" altLang="cs-CZ" sz="4300" b="1" dirty="0" err="1"/>
              <a:t>Veranstaltungen</a:t>
            </a:r>
            <a:r>
              <a:rPr lang="cs-CZ" altLang="cs-CZ" sz="4300" b="1" dirty="0"/>
              <a:t>, </a:t>
            </a:r>
            <a:r>
              <a:rPr lang="cs-CZ" altLang="cs-CZ" sz="4300" b="1" dirty="0" err="1"/>
              <a:t>auch</a:t>
            </a:r>
            <a:r>
              <a:rPr lang="cs-CZ" altLang="cs-CZ" sz="4300" b="1" dirty="0"/>
              <a:t> in den </a:t>
            </a:r>
            <a:r>
              <a:rPr lang="cs-CZ" altLang="cs-CZ" sz="4300" b="1" dirty="0" err="1"/>
              <a:t>elektronischen</a:t>
            </a:r>
            <a:r>
              <a:rPr lang="cs-CZ" altLang="cs-CZ" sz="4300" b="1" dirty="0"/>
              <a:t> </a:t>
            </a:r>
          </a:p>
          <a:p>
            <a:pPr>
              <a:buFontTx/>
              <a:buNone/>
            </a:pPr>
            <a:r>
              <a:rPr lang="cs-CZ" altLang="cs-CZ" sz="4300" b="1" dirty="0"/>
              <a:t>              </a:t>
            </a:r>
            <a:r>
              <a:rPr lang="cs-CZ" altLang="cs-CZ" sz="4300" b="1" dirty="0" err="1"/>
              <a:t>Medien</a:t>
            </a:r>
            <a:r>
              <a:rPr lang="cs-CZ" altLang="cs-CZ" sz="4300" b="1" dirty="0"/>
              <a:t>  (</a:t>
            </a:r>
            <a:r>
              <a:rPr lang="cs-CZ" altLang="cs-CZ" sz="4300" b="1" dirty="0" err="1"/>
              <a:t>talkshows</a:t>
            </a:r>
            <a:r>
              <a:rPr lang="cs-CZ" altLang="cs-CZ" sz="4300" b="1" dirty="0"/>
              <a:t>, </a:t>
            </a:r>
            <a:r>
              <a:rPr lang="cs-CZ" altLang="cs-CZ" sz="4300" b="1" dirty="0" err="1"/>
              <a:t>Interviews</a:t>
            </a:r>
            <a:r>
              <a:rPr lang="cs-CZ" altLang="cs-CZ" sz="4300" b="1" dirty="0"/>
              <a:t>, </a:t>
            </a:r>
            <a:r>
              <a:rPr lang="cs-CZ" altLang="cs-CZ" sz="4300" b="1" dirty="0" err="1"/>
              <a:t>Debatten</a:t>
            </a:r>
            <a:r>
              <a:rPr lang="cs-CZ" altLang="cs-CZ" sz="4300" b="1" dirty="0"/>
              <a:t>), </a:t>
            </a:r>
            <a:r>
              <a:rPr lang="cs-CZ" altLang="cs-CZ" sz="4300" b="1" dirty="0" err="1"/>
              <a:t>literarische</a:t>
            </a:r>
            <a:r>
              <a:rPr lang="cs-CZ" altLang="cs-CZ" sz="4300" b="1" dirty="0"/>
              <a:t> </a:t>
            </a:r>
            <a:r>
              <a:rPr lang="en-US" altLang="cs-CZ" sz="4300" b="1" dirty="0"/>
              <a:t> </a:t>
            </a:r>
            <a:r>
              <a:rPr lang="cs-CZ" altLang="cs-CZ" sz="4300" b="1" dirty="0" err="1"/>
              <a:t>Dialoge</a:t>
            </a:r>
            <a:r>
              <a:rPr lang="cs-CZ" altLang="cs-CZ" sz="4300" b="1" dirty="0"/>
              <a:t> </a:t>
            </a:r>
          </a:p>
          <a:p>
            <a:pPr>
              <a:buFontTx/>
              <a:buNone/>
            </a:pPr>
            <a:r>
              <a:rPr lang="cs-CZ" altLang="cs-CZ" sz="4300" b="1" dirty="0"/>
              <a:t>             (Epik,  Dramatik), </a:t>
            </a:r>
            <a:r>
              <a:rPr lang="en-US" altLang="cs-CZ" sz="4300" b="1" dirty="0"/>
              <a:t>Internet: E</a:t>
            </a:r>
            <a:r>
              <a:rPr lang="cs-CZ" altLang="cs-CZ" sz="4300" b="1" dirty="0"/>
              <a:t>-mail, blog, chat</a:t>
            </a:r>
          </a:p>
          <a:p>
            <a:pPr>
              <a:buFontTx/>
              <a:buNone/>
            </a:pPr>
            <a:r>
              <a:rPr lang="cs-CZ" altLang="cs-CZ" sz="4300" b="1" dirty="0" err="1"/>
              <a:t>Charakteristische</a:t>
            </a:r>
            <a:r>
              <a:rPr lang="cs-CZ" altLang="cs-CZ" sz="4300" b="1" dirty="0"/>
              <a:t> </a:t>
            </a:r>
            <a:r>
              <a:rPr lang="cs-CZ" altLang="cs-CZ" sz="4300" b="1" dirty="0" err="1"/>
              <a:t>stilistische</a:t>
            </a:r>
            <a:r>
              <a:rPr lang="cs-CZ" altLang="cs-CZ" sz="4300" b="1" dirty="0"/>
              <a:t> </a:t>
            </a:r>
            <a:r>
              <a:rPr lang="cs-CZ" altLang="cs-CZ" sz="4300" b="1" dirty="0" err="1"/>
              <a:t>Merkmale</a:t>
            </a:r>
            <a:r>
              <a:rPr lang="cs-CZ" altLang="cs-CZ" sz="4300" b="1" dirty="0"/>
              <a:t>: (</a:t>
            </a:r>
            <a:r>
              <a:rPr lang="cs-CZ" altLang="cs-CZ" sz="4300" b="1" dirty="0" err="1"/>
              <a:t>Stilzüge</a:t>
            </a:r>
            <a:r>
              <a:rPr lang="cs-CZ" altLang="cs-CZ" sz="4300" b="1" dirty="0"/>
              <a:t>)</a:t>
            </a:r>
            <a:r>
              <a:rPr lang="de-DE" altLang="cs-CZ" sz="4300" b="1" dirty="0"/>
              <a:t>: </a:t>
            </a:r>
            <a:r>
              <a:rPr lang="cs-CZ" altLang="cs-CZ" sz="4300" b="1" dirty="0" err="1"/>
              <a:t>Ungezwungenheit</a:t>
            </a:r>
            <a:r>
              <a:rPr lang="cs-CZ" altLang="cs-CZ" sz="4300" b="1" dirty="0"/>
              <a:t> </a:t>
            </a:r>
          </a:p>
          <a:p>
            <a:r>
              <a:rPr lang="cs-CZ" altLang="cs-CZ" sz="4300" b="1" dirty="0" err="1"/>
              <a:t>Lockerheit</a:t>
            </a:r>
            <a:endParaRPr lang="cs-CZ" altLang="cs-CZ" sz="4300" b="1" dirty="0"/>
          </a:p>
          <a:p>
            <a:r>
              <a:rPr lang="cs-CZ" altLang="cs-CZ" sz="4300" b="1" dirty="0" err="1"/>
              <a:t>Emotionalität</a:t>
            </a:r>
            <a:r>
              <a:rPr lang="cs-CZ" altLang="cs-CZ" sz="4300" b="1" dirty="0"/>
              <a:t> </a:t>
            </a:r>
          </a:p>
          <a:p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305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C7A36-0A3F-47AB-8869-BFA3C609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Textsorten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F1BE88-8146-4C02-A3BB-741A3A3C2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b="1" dirty="0" err="1"/>
              <a:t>Gespräch</a:t>
            </a:r>
            <a:r>
              <a:rPr lang="cs-CZ" altLang="cs-CZ" b="1" dirty="0"/>
              <a:t> (Dialog), </a:t>
            </a:r>
            <a:r>
              <a:rPr lang="cs-CZ" altLang="cs-CZ" b="1" dirty="0" err="1"/>
              <a:t>auch</a:t>
            </a:r>
            <a:r>
              <a:rPr lang="cs-CZ" altLang="cs-CZ" b="1" dirty="0"/>
              <a:t> </a:t>
            </a:r>
            <a:r>
              <a:rPr lang="cs-CZ" altLang="cs-CZ" b="1" dirty="0" err="1"/>
              <a:t>privater</a:t>
            </a:r>
            <a:r>
              <a:rPr lang="cs-CZ" altLang="cs-CZ" b="1" dirty="0"/>
              <a:t> </a:t>
            </a:r>
            <a:r>
              <a:rPr lang="cs-CZ" altLang="cs-CZ" b="1" dirty="0" err="1"/>
              <a:t>Brief</a:t>
            </a:r>
            <a:r>
              <a:rPr lang="cs-CZ" altLang="cs-CZ" b="1" dirty="0"/>
              <a:t>, </a:t>
            </a:r>
            <a:r>
              <a:rPr lang="cs-CZ" altLang="cs-CZ" b="1" dirty="0" err="1"/>
              <a:t>Tagebuch</a:t>
            </a:r>
            <a:r>
              <a:rPr lang="cs-CZ" altLang="cs-CZ" b="1" dirty="0"/>
              <a:t>, </a:t>
            </a:r>
            <a:r>
              <a:rPr lang="de-DE" altLang="cs-CZ" b="1" dirty="0"/>
              <a:t>E</a:t>
            </a:r>
            <a:r>
              <a:rPr lang="cs-CZ" altLang="cs-CZ" b="1" dirty="0"/>
              <a:t>-mail, </a:t>
            </a:r>
            <a:r>
              <a:rPr lang="de-DE" altLang="cs-CZ" b="1" dirty="0"/>
              <a:t>B</a:t>
            </a:r>
            <a:r>
              <a:rPr lang="cs-CZ" altLang="cs-CZ" b="1" dirty="0"/>
              <a:t>log</a:t>
            </a:r>
            <a:r>
              <a:rPr lang="de-DE" altLang="cs-CZ" b="1" dirty="0"/>
              <a:t>, </a:t>
            </a:r>
            <a:r>
              <a:rPr lang="cs-CZ" altLang="cs-CZ" b="1" dirty="0"/>
              <a:t> </a:t>
            </a:r>
            <a:r>
              <a:rPr lang="cs-CZ" altLang="cs-CZ" b="1" dirty="0" err="1"/>
              <a:t>Diskussionsforen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Internet</a:t>
            </a:r>
            <a:r>
              <a:rPr lang="de-DE" altLang="cs-CZ" b="1" dirty="0"/>
              <a:t>: </a:t>
            </a:r>
            <a:r>
              <a:rPr lang="de-DE" altLang="cs-CZ" b="1" dirty="0" err="1"/>
              <a:t>chat</a:t>
            </a:r>
            <a:r>
              <a:rPr lang="de-DE" altLang="cs-CZ" b="1" dirty="0"/>
              <a:t>, </a:t>
            </a:r>
            <a:r>
              <a:rPr lang="de-DE" altLang="cs-CZ" b="1" dirty="0" err="1"/>
              <a:t>twitter</a:t>
            </a:r>
            <a:r>
              <a:rPr lang="de-DE" altLang="cs-CZ" b="1" dirty="0"/>
              <a:t>, Facebook, Instagram…</a:t>
            </a:r>
            <a:r>
              <a:rPr lang="cs-CZ" altLang="cs-CZ" b="1" dirty="0"/>
              <a:t> </a:t>
            </a:r>
          </a:p>
          <a:p>
            <a:r>
              <a:rPr lang="cs-CZ" altLang="cs-CZ" b="1" dirty="0" err="1"/>
              <a:t>Kommunikationsform</a:t>
            </a:r>
            <a:r>
              <a:rPr lang="cs-CZ" altLang="cs-CZ" b="1" dirty="0"/>
              <a:t> (Medium): </a:t>
            </a:r>
            <a:r>
              <a:rPr lang="cs-CZ" altLang="cs-CZ" b="1" dirty="0" err="1"/>
              <a:t>meistens</a:t>
            </a:r>
            <a:r>
              <a:rPr lang="cs-CZ" altLang="cs-CZ" b="1" dirty="0"/>
              <a:t> </a:t>
            </a:r>
            <a:r>
              <a:rPr lang="cs-CZ" altLang="cs-CZ" b="1" dirty="0" err="1"/>
              <a:t>mündlich</a:t>
            </a:r>
            <a:r>
              <a:rPr lang="cs-CZ" altLang="cs-CZ" b="1" dirty="0"/>
              <a:t> (Face-to-Face-</a:t>
            </a:r>
            <a:r>
              <a:rPr lang="cs-CZ" altLang="cs-CZ" b="1" dirty="0" err="1"/>
              <a:t>Gespräch</a:t>
            </a:r>
            <a:r>
              <a:rPr lang="cs-CZ" altLang="cs-CZ" b="1" dirty="0"/>
              <a:t>, </a:t>
            </a:r>
            <a:r>
              <a:rPr lang="cs-CZ" altLang="cs-CZ" b="1" dirty="0" err="1"/>
              <a:t>Telefongespräch</a:t>
            </a:r>
            <a:r>
              <a:rPr lang="cs-CZ" altLang="cs-CZ" b="1" dirty="0"/>
              <a:t>, Handy,  </a:t>
            </a:r>
            <a:r>
              <a:rPr lang="cs-CZ" altLang="cs-CZ" b="1" dirty="0" err="1"/>
              <a:t>auch</a:t>
            </a:r>
            <a:r>
              <a:rPr lang="cs-CZ" altLang="cs-CZ" b="1" dirty="0"/>
              <a:t> </a:t>
            </a:r>
            <a:r>
              <a:rPr lang="cs-CZ" altLang="cs-CZ" b="1" dirty="0" err="1"/>
              <a:t>schriftlich</a:t>
            </a:r>
            <a:r>
              <a:rPr lang="cs-CZ" altLang="cs-CZ" b="1" dirty="0"/>
              <a:t>: </a:t>
            </a:r>
            <a:r>
              <a:rPr lang="cs-CZ" altLang="cs-CZ" b="1" dirty="0" err="1"/>
              <a:t>Brieform</a:t>
            </a:r>
            <a:r>
              <a:rPr lang="cs-CZ" altLang="cs-CZ" b="1" dirty="0"/>
              <a:t>, e-mail, SMS, </a:t>
            </a:r>
            <a:r>
              <a:rPr lang="cs-CZ" altLang="cs-CZ" b="1" dirty="0" err="1"/>
              <a:t>Tagebucheintragungen</a:t>
            </a:r>
            <a:r>
              <a:rPr lang="cs-CZ" altLang="cs-CZ" b="1" dirty="0"/>
              <a:t>, Online-</a:t>
            </a:r>
            <a:r>
              <a:rPr lang="cs-CZ" altLang="cs-CZ" b="1" dirty="0" err="1"/>
              <a:t>Tagebücher</a:t>
            </a:r>
            <a:r>
              <a:rPr lang="cs-CZ" altLang="cs-CZ" b="1" dirty="0"/>
              <a:t> – </a:t>
            </a:r>
            <a:r>
              <a:rPr lang="cs-CZ" altLang="cs-CZ" b="1" dirty="0" err="1"/>
              <a:t>Blogs</a:t>
            </a:r>
            <a:endParaRPr lang="cs-CZ" altLang="cs-CZ" b="1" dirty="0"/>
          </a:p>
          <a:p>
            <a:r>
              <a:rPr lang="cs-CZ" altLang="cs-CZ" b="1" dirty="0" err="1"/>
              <a:t>Funktion</a:t>
            </a:r>
            <a:r>
              <a:rPr lang="cs-CZ" altLang="cs-CZ" b="1" dirty="0"/>
              <a:t>:  </a:t>
            </a:r>
            <a:r>
              <a:rPr lang="cs-CZ" altLang="cs-CZ" b="1" dirty="0" err="1"/>
              <a:t>Informieren</a:t>
            </a:r>
            <a:r>
              <a:rPr lang="cs-CZ" altLang="cs-CZ" b="1" dirty="0"/>
              <a:t>, </a:t>
            </a:r>
            <a:r>
              <a:rPr lang="cs-CZ" altLang="cs-CZ" b="1" dirty="0" err="1"/>
              <a:t>Appellieren</a:t>
            </a:r>
            <a:r>
              <a:rPr lang="cs-CZ" altLang="cs-CZ" b="1" dirty="0"/>
              <a:t>, </a:t>
            </a:r>
            <a:r>
              <a:rPr lang="cs-CZ" altLang="cs-CZ" b="1" dirty="0" err="1"/>
              <a:t>Kontaktherstellung</a:t>
            </a:r>
            <a:endParaRPr lang="cs-CZ" altLang="cs-CZ" b="1" dirty="0"/>
          </a:p>
          <a:p>
            <a:r>
              <a:rPr lang="cs-CZ" altLang="cs-CZ" b="1" dirty="0" err="1"/>
              <a:t>Komposition</a:t>
            </a:r>
            <a:r>
              <a:rPr lang="cs-CZ" altLang="cs-CZ" b="1" dirty="0"/>
              <a:t>: Dialog: </a:t>
            </a:r>
            <a:r>
              <a:rPr lang="cs-CZ" altLang="cs-CZ" b="1" dirty="0" err="1"/>
              <a:t>Frage-Antwort-Sequenzen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64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EF539F-39E6-4668-B037-479ADC5F7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671169"/>
            <a:ext cx="9603275" cy="1049235"/>
          </a:xfrm>
        </p:spPr>
        <p:txBody>
          <a:bodyPr>
            <a:noAutofit/>
          </a:bodyPr>
          <a:lstStyle/>
          <a:p>
            <a:r>
              <a:rPr lang="cs-CZ" altLang="cs-CZ" sz="2400" b="1" dirty="0" err="1"/>
              <a:t>Sprachlich-stilistische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Mittel</a:t>
            </a:r>
            <a:r>
              <a:rPr lang="cs-CZ" altLang="cs-CZ" sz="2400" b="1" dirty="0"/>
              <a:t>: </a:t>
            </a:r>
            <a:r>
              <a:rPr lang="cs-CZ" altLang="cs-CZ" sz="2400" b="1" dirty="0" err="1"/>
              <a:t>Ungezwungenheit</a:t>
            </a:r>
            <a:r>
              <a:rPr lang="de-DE" altLang="cs-CZ" sz="2400" b="1" dirty="0"/>
              <a:t>, </a:t>
            </a:r>
            <a:r>
              <a:rPr lang="cs-CZ" altLang="cs-CZ" sz="2400" b="1" dirty="0" err="1"/>
              <a:t>Lockerheit</a:t>
            </a:r>
            <a:r>
              <a:rPr lang="de-DE" altLang="cs-CZ" sz="2400" b="1" dirty="0"/>
              <a:t>, Emotionalität</a:t>
            </a:r>
            <a:r>
              <a:rPr lang="cs-CZ" altLang="cs-CZ" sz="2400" b="1" dirty="0"/>
              <a:t>:</a:t>
            </a:r>
            <a:endParaRPr lang="cs-CZ" sz="2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F86906-B88D-4D1E-BDDA-AB7074635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lexikalische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Stilmittel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., </a:t>
            </a:r>
            <a:r>
              <a:rPr lang="cs-CZ" altLang="cs-CZ" sz="2000" b="1" dirty="0" err="1"/>
              <a:t>saloppe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derbe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vulgäre</a:t>
            </a:r>
            <a:r>
              <a:rPr lang="cs-CZ" altLang="cs-CZ" sz="2000" b="1" dirty="0"/>
              <a:t> W</a:t>
            </a:r>
            <a:r>
              <a:rPr lang="de-DE" altLang="cs-CZ" sz="2000" b="1" dirty="0" err="1"/>
              <a:t>örter</a:t>
            </a:r>
            <a:r>
              <a:rPr lang="cs-CZ" altLang="cs-CZ" sz="2000" b="1" dirty="0"/>
              <a:t>&amp;</a:t>
            </a:r>
            <a:r>
              <a:rPr lang="cs-CZ" altLang="cs-CZ" sz="2000" b="1" dirty="0" err="1"/>
              <a:t>Wendungen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ich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hab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die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Nase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voll</a:t>
            </a:r>
            <a:endParaRPr lang="cs-CZ" altLang="cs-CZ" sz="2000" b="1" i="1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</a:t>
            </a:r>
            <a:r>
              <a:rPr lang="cs-CZ" altLang="cs-CZ" sz="2000" b="1" dirty="0" err="1"/>
              <a:t>Dialektismen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Modewörter</a:t>
            </a:r>
            <a:r>
              <a:rPr lang="cs-CZ" altLang="cs-CZ" sz="2000" b="1" dirty="0"/>
              <a:t>: </a:t>
            </a:r>
            <a:r>
              <a:rPr lang="cs-CZ" altLang="cs-CZ" sz="2000" b="1" i="1" dirty="0">
                <a:solidFill>
                  <a:srgbClr val="00B0F0"/>
                </a:solidFill>
              </a:rPr>
              <a:t>super, cool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</a:t>
            </a:r>
            <a:r>
              <a:rPr lang="cs-CZ" altLang="cs-CZ" sz="2000" b="1" dirty="0" err="1"/>
              <a:t>Jugendsprache</a:t>
            </a:r>
            <a:r>
              <a:rPr lang="cs-CZ" altLang="cs-CZ" sz="2000" b="1" dirty="0"/>
              <a:t>,  Slang (</a:t>
            </a:r>
            <a:r>
              <a:rPr lang="cs-CZ" altLang="cs-CZ" sz="2000" b="1" dirty="0" err="1"/>
              <a:t>Professionalismen</a:t>
            </a:r>
            <a:r>
              <a:rPr lang="cs-CZ" altLang="cs-CZ" sz="2000" b="1" dirty="0"/>
              <a:t>):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exen</a:t>
            </a:r>
            <a:endParaRPr lang="cs-CZ" altLang="cs-CZ" sz="2000" b="1" i="1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</a:t>
            </a:r>
            <a:r>
              <a:rPr lang="cs-CZ" altLang="cs-CZ" sz="2000" b="1" dirty="0" err="1"/>
              <a:t>Stilfärbungen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scherzhaft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spöttisch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hyberbolisch</a:t>
            </a:r>
            <a:r>
              <a:rPr lang="cs-CZ" altLang="cs-CZ" sz="2000" b="1" dirty="0"/>
              <a:t>, Ironie, </a:t>
            </a:r>
            <a:r>
              <a:rPr lang="cs-CZ" altLang="cs-CZ" sz="2000" b="1" dirty="0" err="1"/>
              <a:t>vertraulich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famili</a:t>
            </a:r>
            <a:r>
              <a:rPr lang="de-DE" altLang="cs-CZ" sz="2000" b="1" dirty="0" err="1"/>
              <a:t>är</a:t>
            </a:r>
            <a:r>
              <a:rPr lang="de-DE" altLang="cs-CZ" sz="2000" b="1" dirty="0"/>
              <a:t>)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</a:t>
            </a:r>
            <a:r>
              <a:rPr lang="cs-CZ" altLang="cs-CZ" sz="2000" b="1" dirty="0" err="1"/>
              <a:t>Phraseologismen</a:t>
            </a:r>
            <a:r>
              <a:rPr lang="cs-CZ" altLang="cs-CZ" sz="2000" b="1" dirty="0"/>
              <a:t>: Idiome, </a:t>
            </a:r>
            <a:r>
              <a:rPr lang="cs-CZ" altLang="cs-CZ" sz="2000" b="1" dirty="0" err="1"/>
              <a:t>Vergleiche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Sprichwörter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  </a:t>
            </a:r>
            <a:r>
              <a:rPr lang="cs-CZ" altLang="cs-CZ" sz="2000" b="1" dirty="0" err="1">
                <a:solidFill>
                  <a:srgbClr val="FF0000"/>
                </a:solidFill>
              </a:rPr>
              <a:t>syntaktisch-morphol</a:t>
            </a:r>
            <a:r>
              <a:rPr lang="cs-CZ" altLang="cs-CZ" sz="2000" b="1" dirty="0">
                <a:solidFill>
                  <a:srgbClr val="FF0000"/>
                </a:solidFill>
              </a:rPr>
              <a:t>.: </a:t>
            </a:r>
            <a:r>
              <a:rPr lang="cs-CZ" altLang="cs-CZ" sz="2000" b="1" dirty="0" err="1"/>
              <a:t>Ellipse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Satzabbrüche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Parenthesen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Anakoluth</a:t>
            </a:r>
            <a:r>
              <a:rPr lang="cs-CZ" altLang="cs-CZ" sz="2000" b="1" dirty="0"/>
              <a:t>, Katachrese, </a:t>
            </a:r>
            <a:r>
              <a:rPr lang="cs-CZ" altLang="cs-CZ" sz="2000" b="1" dirty="0" err="1"/>
              <a:t>Nachtrag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</a:t>
            </a:r>
            <a:r>
              <a:rPr lang="cs-CZ" altLang="cs-CZ" sz="2000" b="1" dirty="0" err="1"/>
              <a:t>Partikeln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Interjektionen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</a:t>
            </a:r>
            <a:r>
              <a:rPr lang="cs-CZ" altLang="cs-CZ" sz="2000" b="1" dirty="0" err="1"/>
              <a:t>analytische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Verbformen</a:t>
            </a:r>
            <a:r>
              <a:rPr lang="cs-CZ" altLang="cs-CZ" sz="2000" b="1" dirty="0"/>
              <a:t>: Perfekt,  </a:t>
            </a:r>
            <a:r>
              <a:rPr lang="cs-CZ" altLang="cs-CZ" sz="2000" b="1" dirty="0" err="1"/>
              <a:t>Konditional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würde</a:t>
            </a:r>
            <a:r>
              <a:rPr lang="cs-CZ" altLang="cs-CZ" sz="2000" b="1" dirty="0"/>
              <a:t> + </a:t>
            </a:r>
            <a:r>
              <a:rPr lang="cs-CZ" altLang="cs-CZ" sz="2000" b="1" dirty="0" err="1"/>
              <a:t>Inf</a:t>
            </a:r>
            <a:r>
              <a:rPr lang="cs-CZ" altLang="cs-CZ" sz="2000" b="1" dirty="0"/>
              <a:t>.)</a:t>
            </a:r>
            <a:r>
              <a:rPr lang="de-DE" altLang="cs-CZ" sz="2000" b="1" dirty="0"/>
              <a:t> 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phonetische</a:t>
            </a:r>
            <a:r>
              <a:rPr lang="cs-CZ" altLang="cs-CZ" sz="2000" b="1" dirty="0">
                <a:solidFill>
                  <a:srgbClr val="FF0000"/>
                </a:solidFill>
              </a:rPr>
              <a:t>  </a:t>
            </a:r>
            <a:r>
              <a:rPr lang="cs-CZ" altLang="cs-CZ" sz="2000" b="1" dirty="0" err="1">
                <a:solidFill>
                  <a:srgbClr val="FF0000"/>
                </a:solidFill>
              </a:rPr>
              <a:t>Stilmittel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Intonation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Ellisionen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Assimilationen</a:t>
            </a:r>
            <a:r>
              <a:rPr lang="cs-CZ" altLang="cs-CZ" sz="2000" b="1" dirty="0"/>
              <a:t>,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  </a:t>
            </a:r>
            <a:r>
              <a:rPr lang="cs-CZ" altLang="cs-CZ" sz="2000" b="1" dirty="0" err="1"/>
              <a:t>Apokope</a:t>
            </a:r>
            <a:r>
              <a:rPr lang="cs-CZ" altLang="cs-CZ" sz="2000" b="1" dirty="0"/>
              <a:t> (</a:t>
            </a:r>
            <a:r>
              <a:rPr lang="cs-CZ" altLang="cs-CZ" sz="2000" b="1" i="1" dirty="0" err="1"/>
              <a:t>is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ich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streif</a:t>
            </a:r>
            <a:r>
              <a:rPr lang="cs-CZ" altLang="cs-CZ" sz="2000" b="1" dirty="0"/>
              <a:t>), </a:t>
            </a:r>
            <a:r>
              <a:rPr lang="cs-CZ" altLang="cs-CZ" sz="2000" b="1" dirty="0" err="1"/>
              <a:t>Synkope</a:t>
            </a:r>
            <a:r>
              <a:rPr lang="cs-CZ" altLang="cs-CZ" sz="2000" b="1" dirty="0"/>
              <a:t> (</a:t>
            </a:r>
            <a:r>
              <a:rPr lang="cs-CZ" altLang="cs-CZ" sz="2000" b="1" i="1" dirty="0"/>
              <a:t>ham</a:t>
            </a:r>
            <a:r>
              <a:rPr lang="cs-CZ" altLang="cs-CZ" sz="2000" b="1" dirty="0"/>
              <a:t> </a:t>
            </a:r>
            <a:r>
              <a:rPr lang="cs-CZ" altLang="cs-CZ" sz="2000" b="1" i="1" dirty="0" err="1"/>
              <a:t>wir</a:t>
            </a:r>
            <a:r>
              <a:rPr lang="cs-CZ" altLang="cs-CZ" sz="2000" b="1" i="1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91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FD422-57D1-4B06-81FE-1A5DD9DD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 err="1"/>
              <a:t>Fernsehsendung</a:t>
            </a:r>
            <a:r>
              <a:rPr lang="cs-CZ" altLang="cs-CZ" sz="3200" b="1" dirty="0"/>
              <a:t>: </a:t>
            </a:r>
            <a:r>
              <a:rPr lang="cs-CZ" altLang="cs-CZ" sz="3200" b="1" dirty="0" err="1"/>
              <a:t>Kochen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mit</a:t>
            </a:r>
            <a:r>
              <a:rPr lang="cs-CZ" altLang="cs-CZ" sz="3200" b="1" dirty="0"/>
              <a:t>…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5105C7-A743-4326-8033-7DCCB2EF5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altLang="cs-CZ" sz="2000" b="1" dirty="0" err="1"/>
              <a:t>Textsorte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Funktion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Ziel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Kochrezept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informieren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Unterhaltung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, </a:t>
            </a:r>
            <a:r>
              <a:rPr lang="cs-CZ" altLang="cs-CZ" sz="2000" b="1" dirty="0" err="1"/>
              <a:t>Werbung</a:t>
            </a:r>
            <a:endParaRPr lang="cs-CZ" altLang="cs-CZ" sz="2000" dirty="0"/>
          </a:p>
          <a:p>
            <a:r>
              <a:rPr lang="de-DE" altLang="cs-CZ" sz="2000" b="1" dirty="0"/>
              <a:t>Transkription und </a:t>
            </a:r>
            <a:r>
              <a:rPr lang="cs-CZ" altLang="cs-CZ" sz="2000" b="1" dirty="0" err="1"/>
              <a:t>sprachstilistische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Realisierung</a:t>
            </a:r>
            <a:r>
              <a:rPr lang="cs-CZ" altLang="cs-CZ" sz="2000" b="1" dirty="0"/>
              <a:t>: </a:t>
            </a:r>
            <a:endParaRPr lang="cs-CZ" altLang="cs-CZ" sz="2000" dirty="0"/>
          </a:p>
          <a:p>
            <a:r>
              <a:rPr lang="cs-CZ" altLang="cs-CZ" sz="2000" b="1" i="1" dirty="0" err="1"/>
              <a:t>Kursive</a:t>
            </a:r>
            <a:r>
              <a:rPr lang="cs-CZ" altLang="cs-CZ" sz="2000" b="1" i="1" dirty="0"/>
              <a:t>: </a:t>
            </a:r>
            <a:r>
              <a:rPr lang="cs-CZ" altLang="cs-CZ" sz="2000" b="1" i="1" dirty="0" err="1"/>
              <a:t>Simultansprechen</a:t>
            </a:r>
            <a:endParaRPr lang="cs-CZ" altLang="cs-CZ" sz="2000" dirty="0"/>
          </a:p>
          <a:p>
            <a:r>
              <a:rPr lang="cs-CZ" altLang="cs-CZ" sz="2000" b="1" dirty="0" err="1"/>
              <a:t>Wiederholungen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Verz</a:t>
            </a:r>
            <a:r>
              <a:rPr lang="de-DE" altLang="cs-CZ" sz="2000" b="1" dirty="0"/>
              <a:t>ö</a:t>
            </a:r>
            <a:r>
              <a:rPr lang="cs-CZ" altLang="cs-CZ" sz="2000" b="1" dirty="0" err="1"/>
              <a:t>gerung</a:t>
            </a:r>
            <a:endParaRPr lang="cs-CZ" altLang="cs-CZ" sz="2000" b="1" dirty="0"/>
          </a:p>
          <a:p>
            <a:r>
              <a:rPr lang="cs-CZ" altLang="cs-CZ" sz="2000" b="1" dirty="0"/>
              <a:t>Aposiopese </a:t>
            </a:r>
          </a:p>
          <a:p>
            <a:r>
              <a:rPr lang="cs-CZ" altLang="cs-CZ" sz="2000" b="1" dirty="0" err="1"/>
              <a:t>Umg</a:t>
            </a:r>
            <a:r>
              <a:rPr lang="cs-CZ" altLang="cs-CZ" sz="2000" b="1" dirty="0"/>
              <a:t>. - </a:t>
            </a:r>
            <a:r>
              <a:rPr lang="cs-CZ" altLang="cs-CZ" sz="2000" b="1" dirty="0" err="1"/>
              <a:t>Synkope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Apokope</a:t>
            </a:r>
            <a:endParaRPr lang="cs-CZ" altLang="cs-CZ" sz="2000" b="1" dirty="0"/>
          </a:p>
          <a:p>
            <a:r>
              <a:rPr lang="cs-CZ" altLang="cs-CZ" sz="2000" b="1" dirty="0"/>
              <a:t>FETT - </a:t>
            </a:r>
            <a:r>
              <a:rPr lang="cs-CZ" altLang="cs-CZ" sz="2000" b="1" dirty="0" err="1"/>
              <a:t>Hervorhebung</a:t>
            </a:r>
            <a:r>
              <a:rPr lang="cs-CZ" altLang="cs-CZ" sz="2000" b="1" dirty="0"/>
              <a:t> durch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Intonation</a:t>
            </a:r>
            <a:endParaRPr lang="cs-CZ" altLang="cs-CZ" sz="2000" b="1" dirty="0"/>
          </a:p>
          <a:p>
            <a:r>
              <a:rPr lang="cs-CZ" altLang="cs-CZ" sz="2000" b="1" dirty="0" err="1"/>
              <a:t>Zustimmungsignale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Interjektionen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Ausrufe</a:t>
            </a:r>
            <a:endParaRPr lang="cs-CZ" altLang="cs-CZ" sz="2000" b="1" dirty="0"/>
          </a:p>
          <a:p>
            <a:r>
              <a:rPr lang="cs-CZ" altLang="cs-CZ" sz="2000" b="1" dirty="0" err="1"/>
              <a:t>umg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Formeln</a:t>
            </a:r>
            <a:r>
              <a:rPr lang="cs-CZ" altLang="cs-CZ" sz="2000" b="1" dirty="0"/>
              <a:t> : </a:t>
            </a:r>
            <a:r>
              <a:rPr lang="cs-CZ" altLang="cs-CZ" sz="2000" b="1" i="1" dirty="0"/>
              <a:t>um </a:t>
            </a:r>
            <a:r>
              <a:rPr lang="cs-CZ" altLang="cs-CZ" sz="2000" b="1" i="1" dirty="0" err="1"/>
              <a:t>Gottes</a:t>
            </a:r>
            <a:r>
              <a:rPr lang="cs-CZ" altLang="cs-CZ" sz="2000" b="1" i="1" dirty="0"/>
              <a:t> WILLN! </a:t>
            </a:r>
            <a:r>
              <a:rPr lang="cs-CZ" altLang="cs-CZ" sz="2000" b="1" i="1" dirty="0" err="1"/>
              <a:t>wegschmeissen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Is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ja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doll</a:t>
            </a:r>
            <a:r>
              <a:rPr lang="cs-CZ" altLang="cs-CZ" sz="2000" b="1" i="1" dirty="0"/>
              <a:t>!</a:t>
            </a:r>
            <a:endParaRPr lang="cs-CZ" altLang="cs-CZ" sz="2000" b="1" dirty="0"/>
          </a:p>
          <a:p>
            <a:r>
              <a:rPr lang="cs-CZ" altLang="cs-CZ" sz="2000" b="1" dirty="0"/>
              <a:t>"</a:t>
            </a:r>
            <a:r>
              <a:rPr lang="cs-CZ" altLang="cs-CZ" sz="2000" b="1" dirty="0" err="1"/>
              <a:t>Kochslang</a:t>
            </a:r>
            <a:r>
              <a:rPr lang="cs-CZ" altLang="cs-CZ" sz="2000" b="1" dirty="0"/>
              <a:t>" - KROSS</a:t>
            </a:r>
          </a:p>
          <a:p>
            <a:r>
              <a:rPr lang="cs-CZ" altLang="cs-CZ" sz="2000" b="1" dirty="0" err="1"/>
              <a:t>Pausen</a:t>
            </a:r>
            <a:r>
              <a:rPr lang="cs-CZ" altLang="cs-CZ" sz="2000" b="1" dirty="0"/>
              <a:t>, R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uspern</a:t>
            </a:r>
            <a:endParaRPr lang="cs-CZ" altLang="cs-CZ" sz="2000" b="1" dirty="0"/>
          </a:p>
          <a:p>
            <a:r>
              <a:rPr lang="cs-CZ" altLang="cs-CZ" sz="2000" b="1" dirty="0" err="1"/>
              <a:t>Anakoluthe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satzwidrige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Konstruktion</a:t>
            </a:r>
            <a:r>
              <a:rPr lang="de-DE" altLang="cs-CZ" sz="2000" b="1" dirty="0"/>
              <a:t>, </a:t>
            </a:r>
            <a:r>
              <a:rPr lang="cs-CZ" altLang="cs-CZ" sz="2000" b="1" dirty="0" err="1"/>
              <a:t>Ellipse</a:t>
            </a:r>
            <a:r>
              <a:rPr lang="de-DE" altLang="cs-CZ" sz="2000" b="1" dirty="0"/>
              <a:t>n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142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2D0BA-1763-40B8-AA25-6A4EC37F0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2. </a:t>
            </a:r>
            <a:r>
              <a:rPr lang="cs-CZ" b="1" dirty="0" err="1">
                <a:solidFill>
                  <a:srgbClr val="FF0000"/>
                </a:solidFill>
              </a:rPr>
              <a:t>Kommunikationsbereich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Fachkommunikation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Textsorten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A7FCDA-AD5F-46CB-90F0-07AF4601C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 dirty="0" err="1"/>
              <a:t>Funktionen</a:t>
            </a:r>
            <a:r>
              <a:rPr lang="cs-CZ" altLang="cs-CZ" sz="1800" b="1" dirty="0"/>
              <a:t>:  </a:t>
            </a:r>
          </a:p>
          <a:p>
            <a:pPr eaLnBrk="1" hangingPunct="1"/>
            <a:r>
              <a:rPr lang="cs-CZ" altLang="cs-CZ" sz="1800" b="1" dirty="0" err="1"/>
              <a:t>informativ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Vermittlung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Informationen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aus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Wissenschaft</a:t>
            </a:r>
            <a:r>
              <a:rPr lang="cs-CZ" altLang="cs-CZ" sz="1800" b="1" dirty="0"/>
              <a:t>,  </a:t>
            </a:r>
            <a:r>
              <a:rPr lang="cs-CZ" altLang="cs-CZ" sz="1800" b="1" dirty="0" err="1"/>
              <a:t>Forschung</a:t>
            </a:r>
            <a:r>
              <a:rPr lang="cs-CZ" altLang="cs-CZ" sz="1800" b="1" dirty="0"/>
              <a:t>, Technik, </a:t>
            </a:r>
            <a:r>
              <a:rPr lang="cs-CZ" altLang="cs-CZ" sz="1800" b="1" dirty="0" err="1"/>
              <a:t>aus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verschiedenen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Fachbereichen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Ökonomie</a:t>
            </a:r>
            <a:r>
              <a:rPr lang="cs-CZ" altLang="cs-CZ" sz="1800" b="1" dirty="0"/>
              <a:t>,  </a:t>
            </a:r>
            <a:r>
              <a:rPr lang="cs-CZ" altLang="cs-CZ" sz="1800" b="1" dirty="0" err="1"/>
              <a:t>Jurisprudenz</a:t>
            </a:r>
            <a:r>
              <a:rPr lang="cs-CZ" altLang="cs-CZ" sz="1800" b="1" dirty="0"/>
              <a:t>) </a:t>
            </a:r>
          </a:p>
          <a:p>
            <a:pPr eaLnBrk="1" hangingPunct="1"/>
            <a:r>
              <a:rPr lang="cs-CZ" altLang="cs-CZ" sz="1800" b="1" dirty="0" err="1"/>
              <a:t>appellativ</a:t>
            </a:r>
            <a:endParaRPr lang="de-DE" altLang="cs-CZ" sz="1800" b="1" dirty="0"/>
          </a:p>
          <a:p>
            <a:pPr eaLnBrk="1" hangingPunct="1"/>
            <a:r>
              <a:rPr lang="cs-CZ" altLang="cs-CZ" sz="1800" b="1" dirty="0" err="1"/>
              <a:t>Stilverfahren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Explikation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Erörtern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Erklären</a:t>
            </a:r>
            <a:r>
              <a:rPr lang="cs-CZ" altLang="cs-CZ" sz="1800" b="1" dirty="0"/>
              <a:t>), </a:t>
            </a:r>
            <a:r>
              <a:rPr lang="cs-CZ" altLang="cs-CZ" sz="1800" b="1" dirty="0" err="1"/>
              <a:t>Argumentieren</a:t>
            </a:r>
            <a:r>
              <a:rPr lang="cs-CZ" altLang="cs-CZ" sz="1800" b="1" dirty="0"/>
              <a:t>, </a:t>
            </a:r>
            <a:r>
              <a:rPr lang="de-DE" altLang="cs-CZ" sz="1800" b="1" dirty="0"/>
              <a:t>Deskription</a:t>
            </a:r>
            <a:r>
              <a:rPr lang="cs-CZ" altLang="cs-CZ" sz="1800" b="1" dirty="0"/>
              <a:t>(</a:t>
            </a:r>
            <a:r>
              <a:rPr lang="cs-CZ" altLang="cs-CZ" sz="1800" b="1" dirty="0" err="1"/>
              <a:t>Beschreiben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Berichten</a:t>
            </a:r>
            <a:r>
              <a:rPr lang="cs-CZ" altLang="cs-CZ" sz="1800" b="1" dirty="0"/>
              <a:t>)</a:t>
            </a:r>
          </a:p>
          <a:p>
            <a:pPr eaLnBrk="1" hangingPunct="1"/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04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DA07A-E436-47B8-ADD8-6AAE72948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Richtungen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Textsorten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0724FD-8837-45E0-85A8-513EC3B54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 b="1" dirty="0" err="1">
                <a:solidFill>
                  <a:srgbClr val="00B0F0"/>
                </a:solidFill>
              </a:rPr>
              <a:t>wissenschaftlicher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cs-CZ" altLang="cs-CZ" b="1" dirty="0"/>
              <a:t>: </a:t>
            </a:r>
            <a:r>
              <a:rPr lang="cs-CZ" altLang="cs-CZ" sz="2000" b="1" dirty="0" err="1"/>
              <a:t>Natur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sowie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Geisteswissenschaften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Medizin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Physik</a:t>
            </a:r>
            <a:r>
              <a:rPr lang="cs-CZ" altLang="cs-CZ" sz="2000" b="1" dirty="0"/>
              <a:t>, Chemie, Biologie…; Psychologie, </a:t>
            </a:r>
            <a:r>
              <a:rPr lang="cs-CZ" altLang="cs-CZ" sz="2000" b="1" dirty="0" err="1"/>
              <a:t>Soziologie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Philologie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Geschichte</a:t>
            </a:r>
            <a:r>
              <a:rPr lang="cs-CZ" altLang="cs-CZ" sz="2000" b="1" dirty="0"/>
              <a:t>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/>
              <a:t>schriftlich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theoretische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Fachaufsätze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wiss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Studien</a:t>
            </a:r>
            <a:r>
              <a:rPr lang="cs-CZ" altLang="cs-CZ" sz="2000" b="1" dirty="0"/>
              <a:t> in </a:t>
            </a:r>
            <a:r>
              <a:rPr lang="cs-CZ" altLang="cs-CZ" sz="2000" b="1" dirty="0" err="1"/>
              <a:t>Fachpublikationen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Fachzeitschriften</a:t>
            </a:r>
            <a:r>
              <a:rPr lang="cs-CZ" altLang="cs-CZ" sz="2000" b="1" dirty="0"/>
              <a:t>),  </a:t>
            </a:r>
            <a:r>
              <a:rPr lang="cs-CZ" altLang="cs-CZ" sz="2000" b="1" dirty="0" err="1"/>
              <a:t>Diplomarbeit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Dissertation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Habilschrift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wiss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Monographie</a:t>
            </a:r>
            <a:r>
              <a:rPr lang="cs-CZ" altLang="cs-CZ" b="1" dirty="0"/>
              <a:t>…</a:t>
            </a:r>
            <a:endParaRPr lang="cs-CZ" altLang="cs-CZ" sz="20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/>
              <a:t>mündlich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Fachreferate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wissenschaftlichen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Konferenzen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Tagungen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Kongressen</a:t>
            </a:r>
            <a:r>
              <a:rPr lang="cs-CZ" altLang="cs-CZ" sz="2000" b="1" dirty="0"/>
              <a:t>…(</a:t>
            </a:r>
            <a:r>
              <a:rPr lang="cs-CZ" altLang="cs-CZ" sz="2000" b="1" dirty="0" err="1"/>
              <a:t>schriftlich</a:t>
            </a:r>
            <a:r>
              <a:rPr lang="cs-CZ" altLang="cs-CZ" sz="2000" b="1" dirty="0"/>
              <a:t> in </a:t>
            </a:r>
            <a:r>
              <a:rPr lang="cs-CZ" altLang="cs-CZ" sz="2000" b="1" dirty="0" err="1"/>
              <a:t>Sammelb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nden</a:t>
            </a:r>
            <a:r>
              <a:rPr lang="cs-CZ" altLang="cs-CZ" sz="2000" b="1" dirty="0"/>
              <a:t>),  </a:t>
            </a:r>
            <a:r>
              <a:rPr lang="cs-CZ" altLang="cs-CZ" sz="2000" b="1" dirty="0" err="1"/>
              <a:t>Diskussionsbeiträge</a:t>
            </a:r>
            <a:endParaRPr lang="cs-CZ" altLang="cs-CZ" sz="2000" b="1" dirty="0"/>
          </a:p>
          <a:p>
            <a:pPr eaLnBrk="1" hangingPunct="1"/>
            <a:r>
              <a:rPr lang="cs-CZ" altLang="cs-CZ" sz="2000" b="1" dirty="0" err="1">
                <a:solidFill>
                  <a:srgbClr val="00B0F0"/>
                </a:solidFill>
              </a:rPr>
              <a:t>praktischer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Fachstil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Wirtschaft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Justiz</a:t>
            </a:r>
            <a:r>
              <a:rPr lang="cs-CZ" altLang="cs-CZ" sz="2000" b="1" dirty="0"/>
              <a:t>, Technik… </a:t>
            </a:r>
          </a:p>
          <a:p>
            <a:pPr eaLnBrk="1" hangingPunct="1"/>
            <a:r>
              <a:rPr lang="cs-CZ" altLang="cs-CZ" sz="2000" b="1" dirty="0" err="1">
                <a:solidFill>
                  <a:srgbClr val="00B0F0"/>
                </a:solidFill>
              </a:rPr>
              <a:t>populärwissenschaftlicher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cs-CZ" altLang="cs-CZ" sz="2000" b="1" dirty="0"/>
              <a:t>: </a:t>
            </a:r>
            <a:r>
              <a:rPr lang="de-DE" altLang="cs-CZ" sz="2000" b="1" dirty="0"/>
              <a:t> Le</a:t>
            </a:r>
            <a:r>
              <a:rPr lang="cs-CZ" altLang="cs-CZ" sz="2000" b="1" dirty="0" err="1"/>
              <a:t>hrbücher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wiss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Rezensionen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publizistische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Artikel</a:t>
            </a:r>
            <a:endParaRPr lang="cs-CZ" altLang="cs-CZ" sz="2000" b="1" dirty="0"/>
          </a:p>
          <a:p>
            <a:pPr eaLnBrk="1" hangingPunct="1"/>
            <a:r>
              <a:rPr lang="cs-CZ" altLang="cs-CZ" sz="2000" b="1" dirty="0" err="1">
                <a:solidFill>
                  <a:srgbClr val="00B0F0"/>
                </a:solidFill>
              </a:rPr>
              <a:t>essayistischer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populärwissenschaftliche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Aufsätze</a:t>
            </a:r>
            <a:r>
              <a:rPr lang="cs-CZ" altLang="cs-CZ" sz="2000" b="1" dirty="0"/>
              <a:t> in </a:t>
            </a:r>
            <a:r>
              <a:rPr lang="cs-CZ" altLang="cs-CZ" sz="2000" b="1" dirty="0" err="1"/>
              <a:t>Medien</a:t>
            </a:r>
            <a:r>
              <a:rPr lang="cs-CZ" altLang="cs-CZ" sz="2000" b="1" dirty="0"/>
              <a:t>, Interview </a:t>
            </a:r>
            <a:r>
              <a:rPr lang="cs-CZ" altLang="cs-CZ" sz="2000" b="1" dirty="0" err="1"/>
              <a:t>mit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Experten</a:t>
            </a:r>
            <a:r>
              <a:rPr lang="cs-CZ" altLang="cs-CZ" sz="2000" b="1" dirty="0"/>
              <a:t>...</a:t>
            </a:r>
            <a:r>
              <a:rPr lang="cs-CZ" altLang="cs-CZ" b="1" dirty="0"/>
              <a:t> - </a:t>
            </a:r>
            <a:r>
              <a:rPr lang="cs-CZ" altLang="cs-CZ" sz="2000" b="1" dirty="0" err="1"/>
              <a:t>belletristische</a:t>
            </a:r>
            <a:r>
              <a:rPr lang="cs-CZ" altLang="cs-CZ" sz="2000" b="1" dirty="0"/>
              <a:t> Z</a:t>
            </a:r>
            <a:r>
              <a:rPr lang="de-DE" altLang="cs-CZ" sz="2000" b="1" dirty="0"/>
              <a:t>ü</a:t>
            </a:r>
            <a:r>
              <a:rPr lang="cs-CZ" altLang="cs-CZ" sz="2000" b="1" dirty="0" err="1"/>
              <a:t>ge</a:t>
            </a:r>
            <a:r>
              <a:rPr lang="cs-CZ" altLang="cs-CZ" sz="2000" b="1" dirty="0"/>
              <a:t> (lit.-k</a:t>
            </a:r>
            <a:r>
              <a:rPr lang="de-DE" altLang="cs-CZ" sz="2000" b="1" dirty="0"/>
              <a:t>ü</a:t>
            </a:r>
            <a:r>
              <a:rPr lang="cs-CZ" altLang="cs-CZ" sz="2000" b="1" dirty="0" err="1"/>
              <a:t>nstlerische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Metapher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rhetorische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Frage</a:t>
            </a:r>
            <a:r>
              <a:rPr lang="cs-CZ" altLang="cs-CZ" sz="2000" b="1" dirty="0"/>
              <a:t>...)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b="1" dirty="0"/>
          </a:p>
          <a:p>
            <a:pPr eaLnBrk="1" hangingPunct="1">
              <a:lnSpc>
                <a:spcPct val="90000"/>
              </a:lnSpc>
            </a:pP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8877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124373-F786-4B95-83A2-7DD409B4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Textuelle</a:t>
            </a:r>
            <a:r>
              <a:rPr lang="cs-CZ" altLang="cs-CZ" b="1" dirty="0"/>
              <a:t> </a:t>
            </a:r>
            <a:r>
              <a:rPr lang="cs-CZ" altLang="cs-CZ" b="1" dirty="0" err="1"/>
              <a:t>Hauptmerkmale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Stilelemente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2331A0-0B93-43E3-9DF1-556A978CE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4800" b="1" dirty="0" err="1">
                <a:solidFill>
                  <a:srgbClr val="00B050"/>
                </a:solidFill>
              </a:rPr>
              <a:t>öffentlicher</a:t>
            </a:r>
            <a:r>
              <a:rPr lang="cs-CZ" altLang="cs-CZ" sz="4800" b="1" dirty="0">
                <a:solidFill>
                  <a:srgbClr val="00B050"/>
                </a:solidFill>
              </a:rPr>
              <a:t> Charakter </a:t>
            </a:r>
            <a:r>
              <a:rPr lang="cs-CZ" altLang="cs-CZ" sz="4800" b="1" dirty="0"/>
              <a:t>– </a:t>
            </a:r>
            <a:r>
              <a:rPr lang="cs-CZ" altLang="cs-CZ" sz="4800" b="1" dirty="0" err="1"/>
              <a:t>neutraler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Stil</a:t>
            </a:r>
            <a:r>
              <a:rPr lang="cs-CZ" altLang="cs-CZ" sz="4800" b="1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4800" b="1" dirty="0"/>
              <a:t>Standard- (</a:t>
            </a:r>
            <a:r>
              <a:rPr lang="cs-CZ" altLang="cs-CZ" sz="4800" b="1" dirty="0" err="1"/>
              <a:t>Schrift</a:t>
            </a:r>
            <a:r>
              <a:rPr lang="cs-CZ" altLang="cs-CZ" sz="4800" b="1" dirty="0"/>
              <a:t>)</a:t>
            </a:r>
            <a:r>
              <a:rPr lang="cs-CZ" altLang="cs-CZ" sz="4800" b="1" dirty="0" err="1"/>
              <a:t>sprache</a:t>
            </a:r>
            <a:r>
              <a:rPr lang="cs-CZ" altLang="cs-CZ" sz="4800" b="1" dirty="0"/>
              <a:t>, ohne </a:t>
            </a:r>
            <a:r>
              <a:rPr lang="cs-CZ" altLang="cs-CZ" sz="4800" b="1" dirty="0" err="1"/>
              <a:t>umg</a:t>
            </a:r>
            <a:r>
              <a:rPr lang="cs-CZ" altLang="cs-CZ" sz="4800" b="1" dirty="0"/>
              <a:t>. </a:t>
            </a:r>
            <a:r>
              <a:rPr lang="cs-CZ" altLang="cs-CZ" sz="4800" b="1" dirty="0" err="1"/>
              <a:t>Stilelemente</a:t>
            </a:r>
            <a:r>
              <a:rPr lang="cs-CZ" altLang="cs-CZ" sz="4800" b="1" dirty="0"/>
              <a:t>,  </a:t>
            </a:r>
            <a:r>
              <a:rPr lang="de-DE" altLang="cs-CZ" sz="4800" b="1" dirty="0"/>
              <a:t>ohne</a:t>
            </a:r>
            <a:r>
              <a:rPr lang="cs-CZ" altLang="cs-CZ" sz="4800" b="1" dirty="0"/>
              <a:t>  </a:t>
            </a:r>
            <a:r>
              <a:rPr lang="cs-CZ" altLang="cs-CZ" sz="4800" b="1" dirty="0" err="1"/>
              <a:t>Emotionalität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und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Expressivität</a:t>
            </a:r>
            <a:r>
              <a:rPr lang="cs-CZ" altLang="cs-CZ" sz="4800" b="1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4800" b="1" dirty="0"/>
              <a:t>(</a:t>
            </a:r>
            <a:r>
              <a:rPr lang="cs-CZ" altLang="cs-CZ" sz="4800" b="1" dirty="0" err="1"/>
              <a:t>keine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Vertraulichkeit</a:t>
            </a:r>
            <a:r>
              <a:rPr lang="cs-CZ" altLang="cs-CZ" sz="4800" b="1" dirty="0"/>
              <a:t>, </a:t>
            </a:r>
            <a:r>
              <a:rPr lang="cs-CZ" altLang="cs-CZ" sz="4800" b="1" dirty="0" err="1"/>
              <a:t>keine</a:t>
            </a:r>
            <a:r>
              <a:rPr lang="cs-CZ" altLang="cs-CZ" sz="4800" b="1" dirty="0"/>
              <a:t> Hyperbolik)</a:t>
            </a:r>
          </a:p>
          <a:p>
            <a:pPr>
              <a:lnSpc>
                <a:spcPct val="80000"/>
              </a:lnSpc>
            </a:pPr>
            <a:r>
              <a:rPr lang="cs-CZ" altLang="cs-CZ" sz="4800" b="1" dirty="0" err="1">
                <a:solidFill>
                  <a:srgbClr val="00B050"/>
                </a:solidFill>
              </a:rPr>
              <a:t>Klarheit</a:t>
            </a:r>
            <a:r>
              <a:rPr lang="cs-CZ" altLang="cs-CZ" sz="4800" b="1" dirty="0">
                <a:solidFill>
                  <a:srgbClr val="00B050"/>
                </a:solidFill>
              </a:rPr>
              <a:t>, Logik, </a:t>
            </a:r>
            <a:r>
              <a:rPr lang="cs-CZ" altLang="cs-CZ" sz="4800" b="1" dirty="0" err="1">
                <a:solidFill>
                  <a:srgbClr val="00B050"/>
                </a:solidFill>
              </a:rPr>
              <a:t>Genauigkeit</a:t>
            </a:r>
            <a:r>
              <a:rPr lang="cs-CZ" altLang="cs-CZ" sz="4800" b="1" dirty="0">
                <a:solidFill>
                  <a:srgbClr val="00B050"/>
                </a:solidFill>
              </a:rPr>
              <a:t> </a:t>
            </a:r>
            <a:r>
              <a:rPr lang="cs-CZ" altLang="cs-CZ" sz="4800" b="1" dirty="0"/>
              <a:t>– </a:t>
            </a:r>
            <a:r>
              <a:rPr lang="cs-CZ" altLang="cs-CZ" sz="4800" b="1" dirty="0" err="1"/>
              <a:t>logische</a:t>
            </a:r>
            <a:r>
              <a:rPr lang="cs-CZ" altLang="cs-CZ" sz="4800" b="1" dirty="0"/>
              <a:t> </a:t>
            </a:r>
            <a:r>
              <a:rPr lang="de-DE" altLang="cs-CZ" sz="4800" b="1" dirty="0"/>
              <a:t> </a:t>
            </a:r>
            <a:r>
              <a:rPr lang="cs-CZ" altLang="cs-CZ" sz="4800" b="1" dirty="0" err="1"/>
              <a:t>Gedankenführung</a:t>
            </a:r>
            <a:r>
              <a:rPr lang="de-DE" altLang="cs-CZ" sz="4800" b="1" dirty="0"/>
              <a:t> –</a:t>
            </a:r>
          </a:p>
          <a:p>
            <a:pPr>
              <a:lnSpc>
                <a:spcPct val="80000"/>
              </a:lnSpc>
            </a:pPr>
            <a:r>
              <a:rPr lang="de-DE" altLang="cs-CZ" sz="4800" b="1" dirty="0">
                <a:solidFill>
                  <a:srgbClr val="00B050"/>
                </a:solidFill>
              </a:rPr>
              <a:t>Syntax</a:t>
            </a:r>
            <a:r>
              <a:rPr lang="de-DE" altLang="cs-CZ" sz="4800" b="1" dirty="0"/>
              <a:t>: </a:t>
            </a:r>
            <a:r>
              <a:rPr lang="cs-CZ" altLang="cs-CZ" sz="4800" b="1" dirty="0" err="1"/>
              <a:t>lückenloser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Satzbau</a:t>
            </a:r>
            <a:r>
              <a:rPr lang="cs-CZ" altLang="cs-CZ" sz="4800" b="1" dirty="0"/>
              <a:t>, </a:t>
            </a:r>
            <a:r>
              <a:rPr lang="cs-CZ" altLang="cs-CZ" sz="4800" b="1" dirty="0" err="1"/>
              <a:t>Thema-Rhema-Gliederung</a:t>
            </a:r>
            <a:r>
              <a:rPr lang="cs-CZ" altLang="cs-CZ" sz="4800" b="1" dirty="0"/>
              <a:t>, </a:t>
            </a:r>
            <a:endParaRPr lang="de-DE" altLang="cs-CZ" sz="4800" b="1" dirty="0"/>
          </a:p>
          <a:p>
            <a:pPr>
              <a:lnSpc>
                <a:spcPct val="80000"/>
              </a:lnSpc>
              <a:buNone/>
            </a:pPr>
            <a:r>
              <a:rPr lang="de-DE" altLang="cs-CZ" sz="4800" b="1" dirty="0"/>
              <a:t>      </a:t>
            </a:r>
            <a:r>
              <a:rPr lang="cs-CZ" altLang="cs-CZ" sz="4800" b="1" dirty="0" err="1"/>
              <a:t>Kausalität</a:t>
            </a:r>
            <a:r>
              <a:rPr lang="cs-CZ" altLang="cs-CZ" sz="4800" b="1" dirty="0"/>
              <a:t> - </a:t>
            </a:r>
            <a:r>
              <a:rPr lang="cs-CZ" altLang="cs-CZ" sz="4800" b="1" dirty="0" err="1"/>
              <a:t>weil</a:t>
            </a:r>
            <a:r>
              <a:rPr lang="cs-CZ" altLang="cs-CZ" sz="4800" b="1" dirty="0"/>
              <a:t>, da, </a:t>
            </a:r>
            <a:r>
              <a:rPr lang="cs-CZ" altLang="cs-CZ" sz="4800" b="1" dirty="0" err="1"/>
              <a:t>denn</a:t>
            </a:r>
            <a:r>
              <a:rPr lang="cs-CZ" altLang="cs-CZ" sz="4800" b="1" dirty="0"/>
              <a:t>, </a:t>
            </a:r>
            <a:r>
              <a:rPr lang="cs-CZ" altLang="cs-CZ" sz="4800" b="1" dirty="0" err="1"/>
              <a:t>Finalität</a:t>
            </a:r>
            <a:r>
              <a:rPr lang="cs-CZ" altLang="cs-CZ" sz="4800" b="1" dirty="0"/>
              <a:t> - </a:t>
            </a:r>
            <a:r>
              <a:rPr lang="cs-CZ" altLang="cs-CZ" sz="4800" b="1" dirty="0" err="1"/>
              <a:t>damit</a:t>
            </a:r>
            <a:r>
              <a:rPr lang="cs-CZ" altLang="cs-CZ" sz="4800" b="1" dirty="0"/>
              <a:t>, IK um ...</a:t>
            </a:r>
            <a:r>
              <a:rPr lang="cs-CZ" altLang="cs-CZ" sz="4800" b="1" dirty="0" err="1"/>
              <a:t>zu</a:t>
            </a:r>
            <a:r>
              <a:rPr lang="cs-CZ" altLang="cs-CZ" sz="4800" b="1" dirty="0"/>
              <a:t>)</a:t>
            </a:r>
          </a:p>
          <a:p>
            <a:pPr>
              <a:lnSpc>
                <a:spcPct val="80000"/>
              </a:lnSpc>
            </a:pPr>
            <a:r>
              <a:rPr lang="de-DE" altLang="cs-CZ" sz="4800" b="1" dirty="0">
                <a:solidFill>
                  <a:srgbClr val="00B050"/>
                </a:solidFill>
              </a:rPr>
              <a:t>Lexik: </a:t>
            </a:r>
            <a:r>
              <a:rPr lang="cs-CZ" altLang="cs-CZ" sz="4800" b="1" dirty="0" err="1"/>
              <a:t>Fachbegriffe</a:t>
            </a:r>
            <a:r>
              <a:rPr lang="cs-CZ" altLang="cs-CZ" sz="4800" b="1" dirty="0"/>
              <a:t> (</a:t>
            </a:r>
            <a:r>
              <a:rPr lang="cs-CZ" altLang="cs-CZ" sz="4800" b="1" dirty="0" err="1"/>
              <a:t>Termini</a:t>
            </a:r>
            <a:r>
              <a:rPr lang="cs-CZ" altLang="cs-CZ" sz="4800" b="1" dirty="0"/>
              <a:t> - </a:t>
            </a:r>
            <a:r>
              <a:rPr lang="cs-CZ" altLang="cs-CZ" sz="4800" b="1" dirty="0" err="1"/>
              <a:t>Definition</a:t>
            </a:r>
            <a:r>
              <a:rPr lang="cs-CZ" altLang="cs-CZ" sz="4800" b="1" dirty="0"/>
              <a:t>)</a:t>
            </a:r>
            <a:r>
              <a:rPr lang="de-DE" altLang="cs-CZ" sz="4800" b="1" dirty="0"/>
              <a:t>: z.B.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Linguistik</a:t>
            </a:r>
            <a:r>
              <a:rPr lang="cs-CZ" altLang="cs-CZ" sz="4800" b="1" dirty="0"/>
              <a:t> - </a:t>
            </a:r>
            <a:r>
              <a:rPr lang="cs-CZ" altLang="cs-CZ" sz="4800" b="1" i="1" dirty="0" err="1"/>
              <a:t>die</a:t>
            </a:r>
            <a:r>
              <a:rPr lang="cs-CZ" altLang="cs-CZ" sz="4800" b="1" i="1" dirty="0"/>
              <a:t> </a:t>
            </a:r>
            <a:r>
              <a:rPr lang="cs-CZ" altLang="cs-CZ" sz="4800" b="1" i="1" dirty="0" err="1"/>
              <a:t>Flexion</a:t>
            </a:r>
            <a:r>
              <a:rPr lang="cs-CZ" altLang="cs-CZ" sz="4800" b="1" i="1" dirty="0"/>
              <a:t> </a:t>
            </a:r>
            <a:r>
              <a:rPr lang="cs-CZ" altLang="cs-CZ" sz="4800" b="1" dirty="0"/>
              <a:t>-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4800" b="1" dirty="0"/>
              <a:t>              </a:t>
            </a:r>
            <a:r>
              <a:rPr lang="cs-CZ" altLang="cs-CZ" sz="4800" b="1" dirty="0" err="1"/>
              <a:t>Fremdw</a:t>
            </a:r>
            <a:r>
              <a:rPr lang="de-DE" altLang="cs-CZ" sz="4800" b="1" dirty="0"/>
              <a:t>ö</a:t>
            </a:r>
            <a:r>
              <a:rPr lang="cs-CZ" altLang="cs-CZ" sz="4800" b="1" dirty="0" err="1"/>
              <a:t>rter</a:t>
            </a:r>
            <a:r>
              <a:rPr lang="cs-CZ" altLang="cs-CZ" sz="4800" b="1" dirty="0"/>
              <a:t>, </a:t>
            </a:r>
            <a:r>
              <a:rPr lang="cs-CZ" altLang="cs-CZ" sz="4800" b="1" dirty="0" err="1"/>
              <a:t>Internationalismen</a:t>
            </a:r>
            <a:r>
              <a:rPr lang="cs-CZ" altLang="cs-CZ" sz="4800" b="1" dirty="0"/>
              <a:t> - </a:t>
            </a:r>
            <a:r>
              <a:rPr lang="cs-CZ" altLang="cs-CZ" sz="4800" b="1" dirty="0" err="1"/>
              <a:t>altgr</a:t>
            </a:r>
            <a:r>
              <a:rPr lang="cs-CZ" altLang="cs-CZ" sz="4800" b="1" dirty="0"/>
              <a:t>., lat., </a:t>
            </a:r>
            <a:r>
              <a:rPr lang="cs-CZ" altLang="cs-CZ" sz="4800" b="1" dirty="0" err="1"/>
              <a:t>eng</a:t>
            </a:r>
            <a:r>
              <a:rPr lang="de-DE" altLang="cs-CZ" sz="4800" b="1" dirty="0"/>
              <a:t>l</a:t>
            </a:r>
            <a:r>
              <a:rPr lang="cs-CZ" altLang="cs-CZ" sz="4800" b="1" dirty="0"/>
              <a:t>., </a:t>
            </a:r>
            <a:r>
              <a:rPr lang="cs-CZ" altLang="cs-CZ" sz="4800" b="1" dirty="0" err="1"/>
              <a:t>ital</a:t>
            </a:r>
            <a:r>
              <a:rPr lang="cs-CZ" altLang="cs-CZ" sz="4800" b="1" dirty="0"/>
              <a:t>. (</a:t>
            </a:r>
            <a:r>
              <a:rPr lang="cs-CZ" altLang="cs-CZ" sz="4800" b="1" dirty="0" err="1"/>
              <a:t>Musikwiss</a:t>
            </a:r>
            <a:r>
              <a:rPr lang="cs-CZ" altLang="cs-CZ" sz="4800" b="1" dirty="0"/>
              <a:t>.), </a:t>
            </a:r>
            <a:r>
              <a:rPr lang="cs-CZ" altLang="cs-CZ" sz="4800" b="1" dirty="0" err="1"/>
              <a:t>frz</a:t>
            </a:r>
            <a:endParaRPr lang="cs-CZ" altLang="cs-CZ" sz="4800" b="1" dirty="0"/>
          </a:p>
          <a:p>
            <a:r>
              <a:rPr lang="cs-CZ" sz="4800" b="1" dirty="0" err="1">
                <a:solidFill>
                  <a:srgbClr val="FF0000"/>
                </a:solidFill>
              </a:rPr>
              <a:t>Fachwortschatz</a:t>
            </a:r>
            <a:r>
              <a:rPr lang="cs-CZ" sz="4800" dirty="0">
                <a:solidFill>
                  <a:srgbClr val="FF0000"/>
                </a:solidFill>
              </a:rPr>
              <a:t>:</a:t>
            </a:r>
            <a:r>
              <a:rPr lang="cs-CZ" sz="4800" b="1" dirty="0">
                <a:solidFill>
                  <a:srgbClr val="FF0000"/>
                </a:solidFill>
              </a:rPr>
              <a:t> </a:t>
            </a:r>
            <a:r>
              <a:rPr lang="cs-CZ" sz="4800" b="1" dirty="0" err="1"/>
              <a:t>das</a:t>
            </a:r>
            <a:r>
              <a:rPr lang="cs-CZ" sz="4800" b="1" dirty="0"/>
              <a:t> </a:t>
            </a:r>
            <a:r>
              <a:rPr lang="cs-CZ" sz="4800" b="1" dirty="0" err="1"/>
              <a:t>eigenständige</a:t>
            </a:r>
            <a:r>
              <a:rPr lang="cs-CZ" sz="4800" b="1" dirty="0"/>
              <a:t> </a:t>
            </a:r>
            <a:r>
              <a:rPr lang="cs-CZ" sz="4800" b="1" dirty="0" err="1"/>
              <a:t>Merkmal</a:t>
            </a:r>
            <a:r>
              <a:rPr lang="cs-CZ" sz="4800" b="1" dirty="0"/>
              <a:t> der </a:t>
            </a:r>
            <a:r>
              <a:rPr lang="cs-CZ" sz="4800" b="1" dirty="0" err="1"/>
              <a:t>Fachsprachen</a:t>
            </a:r>
            <a:r>
              <a:rPr lang="cs-CZ" sz="4800" b="1" dirty="0"/>
              <a:t>: in der Terminologie </a:t>
            </a:r>
            <a:r>
              <a:rPr lang="cs-CZ" sz="4800" b="1" dirty="0" err="1"/>
              <a:t>wird</a:t>
            </a:r>
            <a:r>
              <a:rPr lang="cs-CZ" sz="4800" b="1" dirty="0"/>
              <a:t> </a:t>
            </a:r>
            <a:r>
              <a:rPr lang="cs-CZ" sz="4800" b="1" dirty="0" err="1"/>
              <a:t>das</a:t>
            </a:r>
            <a:r>
              <a:rPr lang="cs-CZ" sz="4800" b="1" dirty="0"/>
              <a:t> </a:t>
            </a:r>
            <a:r>
              <a:rPr lang="cs-CZ" sz="4800" b="1" dirty="0" err="1"/>
              <a:t>Wissen</a:t>
            </a:r>
            <a:r>
              <a:rPr lang="cs-CZ" sz="4800" b="1" dirty="0"/>
              <a:t> des </a:t>
            </a:r>
            <a:r>
              <a:rPr lang="cs-CZ" sz="4800" b="1" dirty="0" err="1"/>
              <a:t>jewe</a:t>
            </a:r>
            <a:r>
              <a:rPr lang="en-US" sz="4800" b="1" dirty="0" err="1"/>
              <a:t>i</a:t>
            </a:r>
            <a:r>
              <a:rPr lang="cs-CZ" sz="4800" b="1" dirty="0" err="1"/>
              <a:t>ligen</a:t>
            </a:r>
            <a:r>
              <a:rPr lang="cs-CZ" sz="4800" b="1" dirty="0"/>
              <a:t> </a:t>
            </a:r>
            <a:r>
              <a:rPr lang="cs-CZ" sz="4800" b="1" dirty="0" err="1"/>
              <a:t>Fachgebietes</a:t>
            </a:r>
            <a:r>
              <a:rPr lang="cs-CZ" sz="4800" b="1" dirty="0"/>
              <a:t> </a:t>
            </a:r>
            <a:r>
              <a:rPr lang="cs-CZ" sz="4800" b="1" dirty="0" err="1"/>
              <a:t>repräsentiert</a:t>
            </a:r>
            <a:r>
              <a:rPr lang="cs-CZ" sz="4800" b="1" dirty="0"/>
              <a:t>:  </a:t>
            </a:r>
            <a:r>
              <a:rPr lang="cs-CZ" sz="4800" b="1" dirty="0" err="1"/>
              <a:t>Medizin</a:t>
            </a:r>
            <a:r>
              <a:rPr lang="cs-CZ" sz="4800" b="1" dirty="0"/>
              <a:t>: </a:t>
            </a:r>
            <a:r>
              <a:rPr lang="cs-CZ" sz="4800" b="1" dirty="0" err="1"/>
              <a:t>Körperorgane</a:t>
            </a:r>
            <a:r>
              <a:rPr lang="cs-CZ" sz="4800" b="1" dirty="0"/>
              <a:t>: </a:t>
            </a:r>
            <a:r>
              <a:rPr lang="cs-CZ" sz="4800" b="1" i="1" dirty="0">
                <a:solidFill>
                  <a:srgbClr val="00B0F0"/>
                </a:solidFill>
              </a:rPr>
              <a:t>Herz, </a:t>
            </a:r>
            <a:r>
              <a:rPr lang="cs-CZ" sz="4800" b="1" i="1" dirty="0" err="1">
                <a:solidFill>
                  <a:srgbClr val="00B0F0"/>
                </a:solidFill>
              </a:rPr>
              <a:t>Thorax</a:t>
            </a:r>
            <a:r>
              <a:rPr lang="cs-CZ" sz="4800" b="1" i="1" dirty="0">
                <a:solidFill>
                  <a:srgbClr val="00B0F0"/>
                </a:solidFill>
              </a:rPr>
              <a:t>, </a:t>
            </a:r>
            <a:r>
              <a:rPr lang="cs-CZ" sz="4800" b="1" i="1" dirty="0" err="1">
                <a:solidFill>
                  <a:srgbClr val="00B0F0"/>
                </a:solidFill>
              </a:rPr>
              <a:t>Magen</a:t>
            </a:r>
            <a:r>
              <a:rPr lang="cs-CZ" sz="4800" b="1" i="1" dirty="0">
                <a:solidFill>
                  <a:srgbClr val="00B0F0"/>
                </a:solidFill>
              </a:rPr>
              <a:t>-</a:t>
            </a:r>
            <a:r>
              <a:rPr lang="cs-CZ" sz="4800" b="1" i="1" dirty="0" err="1">
                <a:solidFill>
                  <a:srgbClr val="00B0F0"/>
                </a:solidFill>
              </a:rPr>
              <a:t>Darm</a:t>
            </a:r>
            <a:r>
              <a:rPr lang="cs-CZ" sz="4800" b="1" i="1" dirty="0">
                <a:solidFill>
                  <a:srgbClr val="00B0F0"/>
                </a:solidFill>
              </a:rPr>
              <a:t>-Trakt</a:t>
            </a:r>
            <a:r>
              <a:rPr lang="cs-CZ" sz="4800" b="1" i="1" dirty="0"/>
              <a:t>; </a:t>
            </a:r>
            <a:r>
              <a:rPr lang="cs-CZ" sz="4800" b="1" dirty="0" err="1"/>
              <a:t>Krankheiten</a:t>
            </a:r>
            <a:r>
              <a:rPr lang="cs-CZ" sz="4800" b="1" dirty="0"/>
              <a:t> </a:t>
            </a:r>
            <a:r>
              <a:rPr lang="cs-CZ" sz="4800" b="1" dirty="0" err="1"/>
              <a:t>und</a:t>
            </a:r>
            <a:r>
              <a:rPr lang="cs-CZ" sz="4800" b="1" dirty="0"/>
              <a:t> Syndrome: </a:t>
            </a:r>
            <a:r>
              <a:rPr lang="cs-CZ" sz="4800" b="1" i="1" dirty="0" err="1">
                <a:solidFill>
                  <a:srgbClr val="00B0F0"/>
                </a:solidFill>
              </a:rPr>
              <a:t>Schlaganfall</a:t>
            </a:r>
            <a:r>
              <a:rPr lang="cs-CZ" sz="4800" b="1" i="1" dirty="0">
                <a:solidFill>
                  <a:srgbClr val="00B0F0"/>
                </a:solidFill>
              </a:rPr>
              <a:t>, </a:t>
            </a:r>
            <a:r>
              <a:rPr lang="cs-CZ" sz="4800" b="1" i="1" dirty="0" err="1">
                <a:solidFill>
                  <a:srgbClr val="00B0F0"/>
                </a:solidFill>
              </a:rPr>
              <a:t>Herzinfarkt</a:t>
            </a:r>
            <a:r>
              <a:rPr lang="cs-CZ" sz="4800" b="1" i="1" dirty="0">
                <a:solidFill>
                  <a:srgbClr val="00B0F0"/>
                </a:solidFill>
              </a:rPr>
              <a:t>, AIDS </a:t>
            </a:r>
            <a:r>
              <a:rPr lang="cs-CZ" sz="4800" b="1" dirty="0" err="1"/>
              <a:t>sowie</a:t>
            </a:r>
            <a:r>
              <a:rPr lang="cs-CZ" sz="4800" b="1" dirty="0"/>
              <a:t> </a:t>
            </a:r>
            <a:r>
              <a:rPr lang="cs-CZ" sz="4800" b="1" dirty="0" err="1"/>
              <a:t>ihr</a:t>
            </a:r>
            <a:r>
              <a:rPr lang="cs-CZ" sz="4800" b="1" dirty="0"/>
              <a:t> Charakter, </a:t>
            </a:r>
            <a:r>
              <a:rPr lang="cs-CZ" sz="4800" b="1" dirty="0" err="1"/>
              <a:t>Dauer</a:t>
            </a:r>
            <a:r>
              <a:rPr lang="cs-CZ" sz="4800" b="1" dirty="0"/>
              <a:t>, </a:t>
            </a:r>
            <a:r>
              <a:rPr lang="cs-CZ" sz="4800" b="1" dirty="0" err="1"/>
              <a:t>ihre</a:t>
            </a:r>
            <a:r>
              <a:rPr lang="cs-CZ" sz="4800" b="1" dirty="0"/>
              <a:t> Symptome </a:t>
            </a:r>
            <a:r>
              <a:rPr lang="cs-CZ" sz="4800" b="1" dirty="0" err="1"/>
              <a:t>und</a:t>
            </a:r>
            <a:r>
              <a:rPr lang="cs-CZ" sz="4800" b="1" dirty="0"/>
              <a:t> </a:t>
            </a:r>
            <a:r>
              <a:rPr lang="cs-CZ" sz="4800" b="1" dirty="0" err="1"/>
              <a:t>Befunde</a:t>
            </a:r>
            <a:r>
              <a:rPr lang="cs-CZ" sz="4800" b="1" dirty="0"/>
              <a:t>: </a:t>
            </a:r>
            <a:r>
              <a:rPr lang="cs-CZ" sz="4800" b="1" i="1" dirty="0">
                <a:solidFill>
                  <a:srgbClr val="00B0F0"/>
                </a:solidFill>
              </a:rPr>
              <a:t>akut, </a:t>
            </a:r>
            <a:r>
              <a:rPr lang="cs-CZ" sz="4800" b="1" i="1" dirty="0" err="1">
                <a:solidFill>
                  <a:srgbClr val="00B0F0"/>
                </a:solidFill>
              </a:rPr>
              <a:t>Schmerz</a:t>
            </a:r>
            <a:r>
              <a:rPr lang="cs-CZ" sz="4800" b="1" i="1" dirty="0"/>
              <a:t>; </a:t>
            </a:r>
            <a:r>
              <a:rPr lang="cs-CZ" sz="4800" b="1" dirty="0" err="1"/>
              <a:t>Untersuchungsverfahren</a:t>
            </a:r>
            <a:r>
              <a:rPr lang="cs-CZ" sz="4800" b="1" dirty="0"/>
              <a:t> </a:t>
            </a:r>
            <a:r>
              <a:rPr lang="cs-CZ" sz="4800" b="1" dirty="0" err="1"/>
              <a:t>und</a:t>
            </a:r>
            <a:r>
              <a:rPr lang="cs-CZ" sz="4800" b="1" dirty="0"/>
              <a:t> </a:t>
            </a:r>
            <a:r>
              <a:rPr lang="cs-CZ" sz="4800" b="1" dirty="0" err="1"/>
              <a:t>Opetrationstechniken</a:t>
            </a:r>
            <a:r>
              <a:rPr lang="cs-CZ" sz="4800" b="1" dirty="0"/>
              <a:t>: </a:t>
            </a:r>
            <a:r>
              <a:rPr lang="cs-CZ" sz="4800" b="1" i="1" dirty="0" err="1">
                <a:solidFill>
                  <a:srgbClr val="00B0F0"/>
                </a:solidFill>
              </a:rPr>
              <a:t>Computertomographie</a:t>
            </a:r>
            <a:r>
              <a:rPr lang="cs-CZ" sz="4800" b="1" i="1" dirty="0">
                <a:solidFill>
                  <a:srgbClr val="00B0F0"/>
                </a:solidFill>
              </a:rPr>
              <a:t>, Biopsie</a:t>
            </a:r>
            <a:r>
              <a:rPr lang="cs-CZ" sz="4800" b="1" i="1" dirty="0"/>
              <a:t>; </a:t>
            </a:r>
            <a:r>
              <a:rPr lang="cs-CZ" sz="4800" b="1" dirty="0" err="1"/>
              <a:t>Bezeichnungen</a:t>
            </a:r>
            <a:r>
              <a:rPr lang="cs-CZ" sz="4800" b="1" dirty="0"/>
              <a:t> von </a:t>
            </a:r>
            <a:r>
              <a:rPr lang="cs-CZ" sz="4800" b="1" dirty="0" err="1"/>
              <a:t>Patienten</a:t>
            </a:r>
            <a:r>
              <a:rPr lang="cs-CZ" sz="4800" b="1" dirty="0"/>
              <a:t>: </a:t>
            </a:r>
            <a:r>
              <a:rPr lang="cs-CZ" sz="4800" b="1" i="1" dirty="0" err="1">
                <a:solidFill>
                  <a:srgbClr val="00B0F0"/>
                </a:solidFill>
              </a:rPr>
              <a:t>Diabetiker</a:t>
            </a:r>
            <a:r>
              <a:rPr lang="cs-CZ" sz="4800" b="1" i="1" dirty="0"/>
              <a:t>. </a:t>
            </a:r>
          </a:p>
          <a:p>
            <a:r>
              <a:rPr lang="cs-CZ" sz="4800" b="1" dirty="0" err="1"/>
              <a:t>starke</a:t>
            </a:r>
            <a:r>
              <a:rPr lang="cs-CZ" sz="4800" b="1" dirty="0"/>
              <a:t> Dynamik: </a:t>
            </a:r>
            <a:r>
              <a:rPr lang="cs-CZ" sz="4800" b="1" dirty="0" err="1"/>
              <a:t>Metaphorisierungen</a:t>
            </a:r>
            <a:r>
              <a:rPr lang="cs-CZ" sz="4800" b="1" dirty="0"/>
              <a:t>:</a:t>
            </a:r>
            <a:r>
              <a:rPr lang="cs-CZ" sz="4800" b="1" dirty="0">
                <a:solidFill>
                  <a:srgbClr val="00B0F0"/>
                </a:solidFill>
              </a:rPr>
              <a:t> </a:t>
            </a:r>
            <a:r>
              <a:rPr lang="cs-CZ" sz="4800" b="1" i="1" dirty="0" err="1">
                <a:solidFill>
                  <a:srgbClr val="00B0F0"/>
                </a:solidFill>
              </a:rPr>
              <a:t>Computervirus</a:t>
            </a:r>
            <a:r>
              <a:rPr lang="cs-CZ" sz="4800" b="1" i="1" dirty="0">
                <a:solidFill>
                  <a:srgbClr val="00B0F0"/>
                </a:solidFill>
              </a:rPr>
              <a:t>, </a:t>
            </a:r>
            <a:r>
              <a:rPr lang="cs-CZ" sz="4800" b="1" i="1" dirty="0" err="1">
                <a:solidFill>
                  <a:srgbClr val="00B0F0"/>
                </a:solidFill>
              </a:rPr>
              <a:t>springende</a:t>
            </a:r>
            <a:r>
              <a:rPr lang="cs-CZ" sz="4800" b="1" i="1" dirty="0">
                <a:solidFill>
                  <a:srgbClr val="00B0F0"/>
                </a:solidFill>
              </a:rPr>
              <a:t> Gene, </a:t>
            </a:r>
            <a:r>
              <a:rPr lang="cs-CZ" sz="4800" b="1" i="1" dirty="0" err="1">
                <a:solidFill>
                  <a:srgbClr val="00B0F0"/>
                </a:solidFill>
              </a:rPr>
              <a:t>genetischer</a:t>
            </a:r>
            <a:r>
              <a:rPr lang="cs-CZ" sz="4800" b="1" i="1" dirty="0">
                <a:solidFill>
                  <a:srgbClr val="00B0F0"/>
                </a:solidFill>
              </a:rPr>
              <a:t> </a:t>
            </a:r>
            <a:r>
              <a:rPr lang="cs-CZ" sz="4800" b="1" i="1" dirty="0" err="1">
                <a:solidFill>
                  <a:srgbClr val="00B0F0"/>
                </a:solidFill>
              </a:rPr>
              <a:t>Fingerabdruck</a:t>
            </a:r>
            <a:r>
              <a:rPr lang="cs-CZ" sz="4800" b="1" i="1" dirty="0">
                <a:solidFill>
                  <a:srgbClr val="00B0F0"/>
                </a:solidFill>
              </a:rPr>
              <a:t> </a:t>
            </a:r>
            <a:endParaRPr lang="de-DE" sz="4800" b="1" i="1" dirty="0">
              <a:solidFill>
                <a:srgbClr val="00B0F0"/>
              </a:solidFill>
            </a:endParaRPr>
          </a:p>
          <a:p>
            <a:r>
              <a:rPr lang="cs-CZ" sz="4800" b="1" dirty="0" err="1"/>
              <a:t>Allgemeiner</a:t>
            </a:r>
            <a:r>
              <a:rPr lang="cs-CZ" sz="4800" b="1" dirty="0"/>
              <a:t> </a:t>
            </a:r>
            <a:r>
              <a:rPr lang="cs-CZ" sz="4800" b="1" dirty="0" err="1"/>
              <a:t>Fachwortschatz</a:t>
            </a:r>
            <a:r>
              <a:rPr lang="cs-CZ" sz="4800" b="1" dirty="0"/>
              <a:t>: </a:t>
            </a:r>
            <a:r>
              <a:rPr lang="cs-CZ" sz="4800" b="1" i="1" dirty="0" err="1">
                <a:solidFill>
                  <a:srgbClr val="00B0F0"/>
                </a:solidFill>
              </a:rPr>
              <a:t>Syst</a:t>
            </a:r>
            <a:r>
              <a:rPr lang="de-DE" sz="4800" b="1" i="1" dirty="0">
                <a:solidFill>
                  <a:srgbClr val="00B0F0"/>
                </a:solidFill>
              </a:rPr>
              <a:t>e</a:t>
            </a:r>
            <a:r>
              <a:rPr lang="cs-CZ" sz="4800" b="1" i="1" dirty="0">
                <a:solidFill>
                  <a:srgbClr val="00B0F0"/>
                </a:solidFill>
              </a:rPr>
              <a:t>m, Experiment, </a:t>
            </a:r>
            <a:r>
              <a:rPr lang="cs-CZ" sz="4800" b="1" i="1" dirty="0" err="1">
                <a:solidFill>
                  <a:srgbClr val="00B0F0"/>
                </a:solidFill>
              </a:rPr>
              <a:t>Funktion</a:t>
            </a:r>
            <a:endParaRPr lang="cs-CZ" sz="4800" b="1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endParaRPr 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                             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12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60A88-4606-43D4-B35B-D0BF1B272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/>
              <a:t>Text</a:t>
            </a:r>
            <a:r>
              <a:rPr lang="de-DE" altLang="cs-CZ" sz="3200" b="1" dirty="0"/>
              <a:t>(</a:t>
            </a:r>
            <a:r>
              <a:rPr lang="cs-CZ" altLang="cs-CZ" sz="3200" b="1" dirty="0" err="1"/>
              <a:t>sorten</a:t>
            </a:r>
            <a:r>
              <a:rPr lang="de-DE" altLang="cs-CZ" sz="3200" b="1" dirty="0"/>
              <a:t>)</a:t>
            </a:r>
            <a:r>
              <a:rPr lang="cs-CZ" altLang="cs-CZ" sz="3200" b="1" dirty="0" err="1"/>
              <a:t>stilistik</a:t>
            </a:r>
            <a:br>
              <a:rPr lang="cs-CZ" altLang="cs-CZ" sz="3200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16C0FD-8405-44AD-BAF0-F37F041F9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err="1"/>
              <a:t>Ausgangspunkt</a:t>
            </a:r>
            <a:r>
              <a:rPr lang="cs-CZ" altLang="cs-CZ" b="1" dirty="0"/>
              <a:t> 1: </a:t>
            </a:r>
            <a:r>
              <a:rPr lang="de-DE" altLang="cs-CZ" b="1" dirty="0"/>
              <a:t>Funktionalstilistik und </a:t>
            </a:r>
            <a:r>
              <a:rPr lang="cs-CZ" altLang="cs-CZ" b="1" dirty="0" err="1"/>
              <a:t>Textlinguistik</a:t>
            </a:r>
            <a:r>
              <a:rPr lang="de-DE" altLang="cs-CZ" b="1" dirty="0"/>
              <a:t>: Kriterien der Textualität</a:t>
            </a:r>
          </a:p>
          <a:p>
            <a:pPr eaLnBrk="1" hangingPunct="1"/>
            <a:r>
              <a:rPr lang="de-DE" altLang="cs-CZ" b="1" dirty="0"/>
              <a:t>Ausgangspunkt 2: Kommunikationsbereiche und ihre Textsorten</a:t>
            </a:r>
          </a:p>
          <a:p>
            <a:pPr eaLnBrk="1" hangingPunct="1"/>
            <a:r>
              <a:rPr lang="de-DE" altLang="cs-CZ" b="1" dirty="0"/>
              <a:t>Methoden der stilistischen Textanalyse   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72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2198EB-671E-40CF-BE02-8D3E6CBF8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Textuelle</a:t>
            </a:r>
            <a:r>
              <a:rPr lang="cs-CZ" altLang="cs-CZ" b="1" dirty="0"/>
              <a:t> </a:t>
            </a:r>
            <a:r>
              <a:rPr lang="cs-CZ" altLang="cs-CZ" b="1" dirty="0" err="1"/>
              <a:t>Hauptmerkmale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Stilelemente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BAAF9F-786D-40A7-AC1C-AD9512120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cs-CZ" sz="2000" b="1" dirty="0" err="1">
                <a:solidFill>
                  <a:srgbClr val="FF0000"/>
                </a:solidFill>
              </a:rPr>
              <a:t>Sachlichkeit</a:t>
            </a:r>
            <a:r>
              <a:rPr lang="cs-CZ" sz="2000" b="1" dirty="0">
                <a:solidFill>
                  <a:srgbClr val="FF0000"/>
                </a:solidFill>
              </a:rPr>
              <a:t>, </a:t>
            </a:r>
            <a:r>
              <a:rPr lang="cs-CZ" sz="2000" b="1" dirty="0" err="1">
                <a:solidFill>
                  <a:srgbClr val="FF0000"/>
                </a:solidFill>
              </a:rPr>
              <a:t>Begrifflichkeit</a:t>
            </a:r>
            <a:r>
              <a:rPr lang="cs-CZ" sz="2000" b="1" dirty="0">
                <a:solidFill>
                  <a:srgbClr val="FF0000"/>
                </a:solidFill>
              </a:rPr>
              <a:t>, </a:t>
            </a:r>
            <a:r>
              <a:rPr lang="cs-CZ" sz="2000" b="1" dirty="0" err="1">
                <a:solidFill>
                  <a:srgbClr val="FF0000"/>
                </a:solidFill>
              </a:rPr>
              <a:t>Fachlichkeit</a:t>
            </a:r>
            <a:r>
              <a:rPr lang="de-DE" sz="2000" b="1" dirty="0">
                <a:solidFill>
                  <a:srgbClr val="FF0000"/>
                </a:solidFill>
              </a:rPr>
              <a:t>: </a:t>
            </a:r>
            <a:r>
              <a:rPr lang="cs-CZ" sz="2000" b="1" dirty="0"/>
              <a:t>Fach- </a:t>
            </a:r>
            <a:r>
              <a:rPr lang="cs-CZ" sz="2000" b="1" dirty="0" err="1"/>
              <a:t>und</a:t>
            </a:r>
            <a:r>
              <a:rPr lang="cs-CZ" sz="2000" b="1" dirty="0"/>
              <a:t> </a:t>
            </a:r>
            <a:r>
              <a:rPr lang="cs-CZ" sz="2000" b="1" dirty="0" err="1"/>
              <a:t>Fremdwörter</a:t>
            </a:r>
            <a:r>
              <a:rPr lang="cs-CZ" sz="2000" b="1" dirty="0"/>
              <a:t>, </a:t>
            </a:r>
            <a:r>
              <a:rPr lang="cs-CZ" sz="2000" b="1" dirty="0" err="1"/>
              <a:t>semantische</a:t>
            </a:r>
            <a:r>
              <a:rPr lang="cs-CZ" sz="2000" b="1" dirty="0"/>
              <a:t> </a:t>
            </a:r>
            <a:r>
              <a:rPr lang="cs-CZ" sz="2000" b="1" dirty="0" err="1"/>
              <a:t>Eindeutigkeit</a:t>
            </a:r>
            <a:r>
              <a:rPr lang="de-DE" sz="2000" b="1" dirty="0"/>
              <a:t> </a:t>
            </a:r>
            <a:r>
              <a:rPr lang="cs-CZ" sz="2000" b="1" dirty="0"/>
              <a:t>(</a:t>
            </a:r>
            <a:r>
              <a:rPr lang="cs-CZ" sz="2000" b="1" dirty="0" err="1"/>
              <a:t>Konnotationen</a:t>
            </a:r>
            <a:r>
              <a:rPr lang="cs-CZ" sz="2000" b="1" dirty="0"/>
              <a:t>, </a:t>
            </a:r>
            <a:r>
              <a:rPr lang="cs-CZ" sz="2000" b="1" dirty="0" err="1"/>
              <a:t>Expressivität</a:t>
            </a:r>
            <a:r>
              <a:rPr lang="cs-CZ" sz="2000" b="1" dirty="0"/>
              <a:t> </a:t>
            </a:r>
            <a:r>
              <a:rPr lang="de-DE" sz="2000" b="1" dirty="0"/>
              <a:t> </a:t>
            </a:r>
            <a:r>
              <a:rPr lang="cs-CZ" sz="2000" b="1" dirty="0" err="1"/>
              <a:t>eingeschränkt</a:t>
            </a:r>
            <a:r>
              <a:rPr lang="cs-CZ" sz="2000" b="1" dirty="0"/>
              <a:t>)</a:t>
            </a:r>
            <a:r>
              <a:rPr lang="de-DE" sz="2000" b="1" dirty="0"/>
              <a:t>, z.B. </a:t>
            </a:r>
            <a:r>
              <a:rPr lang="cs-CZ" sz="2000" b="1" i="1" dirty="0"/>
              <a:t>"</a:t>
            </a:r>
            <a:r>
              <a:rPr lang="cs-CZ" sz="2000" b="1" i="1" dirty="0" err="1"/>
              <a:t>Revolution</a:t>
            </a:r>
            <a:r>
              <a:rPr lang="cs-CZ" sz="2000" b="1" i="1" dirty="0"/>
              <a:t>" </a:t>
            </a:r>
            <a:r>
              <a:rPr lang="cs-CZ" sz="2000" b="1" dirty="0"/>
              <a:t>- </a:t>
            </a:r>
            <a:r>
              <a:rPr lang="cs-CZ" sz="2000" b="1" dirty="0" err="1"/>
              <a:t>neg</a:t>
            </a:r>
            <a:r>
              <a:rPr lang="cs-CZ" sz="2000" b="1" dirty="0"/>
              <a:t>., </a:t>
            </a:r>
            <a:r>
              <a:rPr lang="cs-CZ" sz="2000" b="1" dirty="0" err="1"/>
              <a:t>pos</a:t>
            </a:r>
            <a:r>
              <a:rPr lang="cs-CZ" sz="2000" b="1" dirty="0"/>
              <a:t>. </a:t>
            </a:r>
            <a:r>
              <a:rPr lang="cs-CZ" sz="2000" b="1" dirty="0" err="1"/>
              <a:t>Konnotationen</a:t>
            </a:r>
            <a:r>
              <a:rPr lang="de-DE" sz="2000" b="1" dirty="0"/>
              <a:t> – genau definiert</a:t>
            </a:r>
            <a:r>
              <a:rPr lang="cs-CZ" sz="2000" b="1" dirty="0"/>
              <a:t> </a:t>
            </a:r>
            <a:endParaRPr lang="de-DE" sz="2000" b="1" dirty="0"/>
          </a:p>
          <a:p>
            <a:pPr eaLnBrk="1" hangingPunct="1"/>
            <a:r>
              <a:rPr lang="cs-CZ" sz="2000" b="1" dirty="0" err="1">
                <a:solidFill>
                  <a:srgbClr val="FF0000"/>
                </a:solidFill>
              </a:rPr>
              <a:t>unpersönliche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Ausdrucksweise</a:t>
            </a:r>
            <a:r>
              <a:rPr lang="cs-CZ" sz="2000" b="1" dirty="0">
                <a:solidFill>
                  <a:srgbClr val="FF0000"/>
                </a:solidFill>
              </a:rPr>
              <a:t>, </a:t>
            </a:r>
            <a:r>
              <a:rPr lang="cs-CZ" sz="2000" b="1" dirty="0" err="1">
                <a:solidFill>
                  <a:srgbClr val="FF0000"/>
                </a:solidFill>
              </a:rPr>
              <a:t>Objektivität</a:t>
            </a:r>
            <a:r>
              <a:rPr lang="cs-CZ" sz="2000" b="1" dirty="0">
                <a:solidFill>
                  <a:srgbClr val="FF0000"/>
                </a:solidFill>
              </a:rPr>
              <a:t>:</a:t>
            </a:r>
            <a:r>
              <a:rPr lang="de-DE" sz="2000" b="1" dirty="0">
                <a:solidFill>
                  <a:srgbClr val="FF0000"/>
                </a:solidFill>
              </a:rPr>
              <a:t> </a:t>
            </a:r>
            <a:r>
              <a:rPr lang="cs-CZ" sz="2000" b="1" i="1" dirty="0"/>
              <a:t>man, es </a:t>
            </a:r>
            <a:r>
              <a:rPr lang="cs-CZ" sz="2000" b="1" i="1" dirty="0" err="1"/>
              <a:t>ist</a:t>
            </a:r>
            <a:r>
              <a:rPr lang="cs-CZ" sz="2000" b="1" i="1" dirty="0"/>
              <a:t> </a:t>
            </a:r>
            <a:r>
              <a:rPr lang="cs-CZ" sz="2000" b="1" i="1" dirty="0" err="1"/>
              <a:t>anzunehmen</a:t>
            </a:r>
            <a:r>
              <a:rPr lang="cs-CZ" sz="2000" b="1" i="1" dirty="0"/>
              <a:t>, nach</a:t>
            </a:r>
            <a:r>
              <a:rPr lang="de-DE" sz="2000" b="1" dirty="0"/>
              <a:t> </a:t>
            </a:r>
            <a:r>
              <a:rPr lang="cs-CZ" sz="2000" b="1" i="1" dirty="0" err="1"/>
              <a:t>Meinung</a:t>
            </a:r>
            <a:r>
              <a:rPr lang="cs-CZ" sz="2000" b="1" i="1" dirty="0"/>
              <a:t> des </a:t>
            </a:r>
            <a:r>
              <a:rPr lang="cs-CZ" sz="2000" b="1" i="1" dirty="0" err="1"/>
              <a:t>Verfassers</a:t>
            </a:r>
            <a:r>
              <a:rPr lang="cs-CZ" sz="2000" b="1" i="1" dirty="0"/>
              <a:t>, </a:t>
            </a:r>
            <a:r>
              <a:rPr lang="cs-CZ" sz="2000" b="1" i="1" dirty="0" err="1"/>
              <a:t>meines</a:t>
            </a:r>
            <a:r>
              <a:rPr lang="cs-CZ" sz="2000" b="1" i="1" dirty="0"/>
              <a:t>/</a:t>
            </a:r>
            <a:r>
              <a:rPr lang="cs-CZ" sz="2000" b="1" i="1" dirty="0" err="1"/>
              <a:t>unseres</a:t>
            </a:r>
            <a:r>
              <a:rPr lang="cs-CZ" sz="2000" b="1" i="1" dirty="0"/>
              <a:t> </a:t>
            </a:r>
            <a:r>
              <a:rPr lang="cs-CZ" sz="2000" b="1" i="1" dirty="0" err="1"/>
              <a:t>Erachtens</a:t>
            </a:r>
            <a:r>
              <a:rPr lang="cs-CZ" sz="2000" b="1" i="1" dirty="0"/>
              <a:t>, </a:t>
            </a:r>
            <a:r>
              <a:rPr lang="cs-CZ" sz="2000" b="1" i="1" dirty="0" err="1"/>
              <a:t>ich-Form</a:t>
            </a:r>
            <a:r>
              <a:rPr lang="cs-CZ" sz="2000" b="1" i="1" dirty="0"/>
              <a:t> - </a:t>
            </a:r>
            <a:r>
              <a:rPr lang="cs-CZ" sz="2000" b="1" dirty="0" err="1"/>
              <a:t>moderne</a:t>
            </a:r>
            <a:r>
              <a:rPr lang="cs-CZ" sz="2000" b="1" dirty="0"/>
              <a:t> </a:t>
            </a:r>
            <a:r>
              <a:rPr lang="de-DE" sz="2000" b="1" dirty="0"/>
              <a:t> </a:t>
            </a:r>
            <a:r>
              <a:rPr lang="cs-CZ" sz="2000" b="1" dirty="0" err="1"/>
              <a:t>Tendenz</a:t>
            </a:r>
            <a:r>
              <a:rPr lang="cs-CZ" sz="2000" b="1" dirty="0"/>
              <a:t>) </a:t>
            </a:r>
          </a:p>
          <a:p>
            <a:pPr eaLnBrk="1" hangingPunct="1"/>
            <a:r>
              <a:rPr lang="cs-CZ" sz="2000" b="1" dirty="0"/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Nominalstil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  <a:r>
              <a:rPr lang="cs-CZ" sz="2000" b="1" dirty="0" err="1"/>
              <a:t>Nomina</a:t>
            </a:r>
            <a:r>
              <a:rPr lang="cs-CZ" sz="2000" b="1" dirty="0"/>
              <a:t>, Adjektiv-Substantiv, FVG - </a:t>
            </a:r>
            <a:r>
              <a:rPr lang="cs-CZ" sz="2000" b="1" i="1" dirty="0" err="1"/>
              <a:t>zur</a:t>
            </a:r>
            <a:r>
              <a:rPr lang="cs-CZ" sz="2000" b="1" i="1" dirty="0"/>
              <a:t> </a:t>
            </a:r>
            <a:r>
              <a:rPr lang="cs-CZ" sz="2000" b="1" i="1" dirty="0" err="1"/>
              <a:t>Ausf</a:t>
            </a:r>
            <a:r>
              <a:rPr lang="de-DE" sz="2000" b="1" i="1" dirty="0"/>
              <a:t>ü</a:t>
            </a:r>
            <a:r>
              <a:rPr lang="cs-CZ" sz="2000" b="1" i="1" dirty="0" err="1"/>
              <a:t>hrung</a:t>
            </a:r>
            <a:r>
              <a:rPr lang="cs-CZ" sz="2000" b="1" i="1" dirty="0"/>
              <a:t> </a:t>
            </a:r>
            <a:r>
              <a:rPr lang="cs-CZ" sz="2000" b="1" i="1" dirty="0" err="1"/>
              <a:t>bringen</a:t>
            </a:r>
            <a:r>
              <a:rPr lang="cs-CZ" sz="2000" b="1" dirty="0"/>
              <a:t>,</a:t>
            </a:r>
          </a:p>
          <a:p>
            <a:pPr eaLnBrk="1" hangingPunct="1">
              <a:buFont typeface="Arial" charset="0"/>
              <a:buNone/>
            </a:pPr>
            <a:r>
              <a:rPr lang="cs-CZ" sz="2000" b="1" dirty="0"/>
              <a:t>       </a:t>
            </a:r>
            <a:r>
              <a:rPr lang="cs-CZ" sz="2000" b="1" dirty="0" err="1"/>
              <a:t>Partizipialkonstruktion</a:t>
            </a:r>
            <a:r>
              <a:rPr lang="cs-CZ" sz="2000" b="1" dirty="0"/>
              <a:t> - </a:t>
            </a:r>
            <a:r>
              <a:rPr lang="cs-CZ" sz="2000" b="1" i="1" dirty="0" err="1"/>
              <a:t>das</a:t>
            </a:r>
            <a:r>
              <a:rPr lang="cs-CZ" sz="2000" b="1" i="1" dirty="0"/>
              <a:t> f</a:t>
            </a:r>
            <a:r>
              <a:rPr lang="de-DE" sz="2000" b="1" i="1" dirty="0"/>
              <a:t>ü</a:t>
            </a:r>
            <a:r>
              <a:rPr lang="cs-CZ" sz="2000" b="1" i="1" dirty="0"/>
              <a:t>r den </a:t>
            </a:r>
            <a:r>
              <a:rPr lang="cs-CZ" sz="2000" b="1" i="1" dirty="0" err="1"/>
              <a:t>Versuch</a:t>
            </a:r>
            <a:r>
              <a:rPr lang="cs-CZ" sz="2000" b="1" i="1" dirty="0"/>
              <a:t> </a:t>
            </a:r>
            <a:r>
              <a:rPr lang="cs-CZ" sz="2000" b="1" i="1" dirty="0" err="1"/>
              <a:t>verwendete</a:t>
            </a:r>
            <a:r>
              <a:rPr lang="cs-CZ" sz="2000" b="1" dirty="0"/>
              <a:t> </a:t>
            </a:r>
            <a:r>
              <a:rPr lang="cs-CZ" sz="2000" b="1" i="1" dirty="0" err="1"/>
              <a:t>Tier</a:t>
            </a:r>
            <a:r>
              <a:rPr lang="cs-CZ" sz="2000" b="1" i="1" dirty="0"/>
              <a:t> </a:t>
            </a:r>
            <a:endParaRPr lang="cs-CZ" sz="2000" b="1" dirty="0"/>
          </a:p>
          <a:p>
            <a:pPr eaLnBrk="1" hangingPunct="1">
              <a:buFont typeface="Arial" charset="0"/>
              <a:buNone/>
            </a:pPr>
            <a:r>
              <a:rPr lang="de-DE" sz="2000" b="1" dirty="0"/>
              <a:t>       </a:t>
            </a:r>
            <a:r>
              <a:rPr lang="cs-CZ" sz="2000" b="1" dirty="0" err="1"/>
              <a:t>Attribuierung</a:t>
            </a:r>
            <a:r>
              <a:rPr lang="cs-CZ" sz="2000" b="1" dirty="0"/>
              <a:t>, </a:t>
            </a:r>
            <a:r>
              <a:rPr lang="cs-CZ" sz="2000" b="1" dirty="0" err="1"/>
              <a:t>Attributivketten</a:t>
            </a:r>
            <a:r>
              <a:rPr lang="cs-CZ" sz="2000" b="1" dirty="0"/>
              <a:t> </a:t>
            </a:r>
            <a:r>
              <a:rPr lang="cs-CZ" sz="2000" b="1" dirty="0" err="1"/>
              <a:t>statt</a:t>
            </a:r>
            <a:r>
              <a:rPr lang="cs-CZ" sz="2000" b="1" dirty="0"/>
              <a:t> </a:t>
            </a:r>
            <a:r>
              <a:rPr lang="cs-CZ" sz="2000" b="1" dirty="0" err="1"/>
              <a:t>relative</a:t>
            </a:r>
            <a:r>
              <a:rPr lang="cs-CZ" sz="2000" b="1" dirty="0"/>
              <a:t> </a:t>
            </a:r>
            <a:r>
              <a:rPr lang="cs-CZ" sz="2000" b="1" dirty="0" err="1"/>
              <a:t>Nebens</a:t>
            </a:r>
            <a:r>
              <a:rPr lang="de-DE" sz="2000" b="1" dirty="0"/>
              <a:t>ä</a:t>
            </a:r>
            <a:r>
              <a:rPr lang="cs-CZ" sz="2000" b="1" dirty="0" err="1"/>
              <a:t>tze</a:t>
            </a:r>
            <a:endParaRPr lang="de-DE" sz="2000" b="1" dirty="0"/>
          </a:p>
          <a:p>
            <a:pPr eaLnBrk="1" hangingPunct="1"/>
            <a:r>
              <a:rPr lang="cs-CZ" sz="2000" b="1" dirty="0" err="1"/>
              <a:t>Passivkonstruktionen</a:t>
            </a:r>
            <a:r>
              <a:rPr lang="cs-CZ" sz="2000" b="1" dirty="0"/>
              <a:t> - </a:t>
            </a:r>
            <a:r>
              <a:rPr lang="cs-CZ" sz="2000" b="1" dirty="0" err="1"/>
              <a:t>die</a:t>
            </a:r>
            <a:r>
              <a:rPr lang="cs-CZ" sz="2000" b="1" dirty="0"/>
              <a:t> </a:t>
            </a:r>
            <a:r>
              <a:rPr lang="cs-CZ" sz="2000" b="1" dirty="0" err="1"/>
              <a:t>Handlung</a:t>
            </a:r>
            <a:r>
              <a:rPr lang="cs-CZ" sz="2000" b="1" dirty="0"/>
              <a:t> </a:t>
            </a:r>
            <a:r>
              <a:rPr lang="cs-CZ" sz="2000" b="1" dirty="0" err="1"/>
              <a:t>im</a:t>
            </a:r>
            <a:r>
              <a:rPr lang="cs-CZ" sz="2000" b="1" dirty="0"/>
              <a:t> </a:t>
            </a:r>
            <a:r>
              <a:rPr lang="cs-CZ" sz="2000" b="1" dirty="0" err="1"/>
              <a:t>Vordergrund</a:t>
            </a:r>
            <a:endParaRPr lang="de-DE" sz="2000" b="1" dirty="0"/>
          </a:p>
          <a:p>
            <a:pPr eaLnBrk="1" hangingPunct="1"/>
            <a:r>
              <a:rPr lang="cs-CZ" sz="2000" b="1" dirty="0" err="1">
                <a:solidFill>
                  <a:srgbClr val="FF0000"/>
                </a:solidFill>
              </a:rPr>
              <a:t>Gliederung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  <a:r>
              <a:rPr lang="cs-CZ" sz="2000" b="1" dirty="0" err="1"/>
              <a:t>Abs</a:t>
            </a:r>
            <a:r>
              <a:rPr lang="de-DE" sz="2000" b="1" dirty="0"/>
              <a:t>ä</a:t>
            </a:r>
            <a:r>
              <a:rPr lang="cs-CZ" sz="2000" b="1" dirty="0" err="1"/>
              <a:t>tze</a:t>
            </a:r>
            <a:r>
              <a:rPr lang="de-DE" sz="2000" b="1" dirty="0"/>
              <a:t>,</a:t>
            </a:r>
            <a:r>
              <a:rPr lang="cs-CZ" sz="2000" b="1" dirty="0"/>
              <a:t> Infografik</a:t>
            </a:r>
            <a:r>
              <a:rPr lang="de-DE" sz="2000" b="1" dirty="0"/>
              <a:t>: Bilder, Tabellen, Grafen, Diagramme…</a:t>
            </a:r>
          </a:p>
          <a:p>
            <a:pPr eaLnBrk="1" hangingPunct="1"/>
            <a:r>
              <a:rPr lang="de-DE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Unterschiede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zwischen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streng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wissenschaftlichen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und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populärwissenschaftlichen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Textsorten</a:t>
            </a:r>
            <a:r>
              <a:rPr lang="cs-CZ" sz="2000" b="1" dirty="0">
                <a:solidFill>
                  <a:srgbClr val="00B050"/>
                </a:solidFill>
              </a:rPr>
              <a:t>!</a:t>
            </a:r>
            <a:endParaRPr lang="cs-CZ" sz="2000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44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AFDE51-A1C9-4121-852E-CEF395A59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Textbeispiele</a:t>
            </a:r>
            <a:r>
              <a:rPr lang="cs-CZ" dirty="0"/>
              <a:t>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513E5C-EE7A-49A3-9ADB-E1790625D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err="1">
                <a:solidFill>
                  <a:srgbClr val="00B050"/>
                </a:solidFill>
              </a:rPr>
              <a:t>Vagheitsreduzierung</a:t>
            </a:r>
            <a:r>
              <a:rPr lang="cs-CZ" sz="1800" b="1" dirty="0">
                <a:solidFill>
                  <a:srgbClr val="00B050"/>
                </a:solidFill>
              </a:rPr>
              <a:t> (1987):</a:t>
            </a:r>
          </a:p>
          <a:p>
            <a:r>
              <a:rPr lang="de-DE" sz="1800" b="1" dirty="0"/>
              <a:t>lange, komplizierte Sätze (NS – kausal, final…)</a:t>
            </a:r>
          </a:p>
          <a:p>
            <a:r>
              <a:rPr lang="de-DE" sz="1800" b="1" dirty="0"/>
              <a:t>IK mit zu</a:t>
            </a:r>
          </a:p>
          <a:p>
            <a:r>
              <a:rPr lang="de-DE" sz="1800" b="1" dirty="0"/>
              <a:t>Unpersönliche Konstruktionen: </a:t>
            </a:r>
            <a:r>
              <a:rPr lang="de-DE" sz="1800" b="1" i="1" dirty="0"/>
              <a:t>sein + zu + Inf.</a:t>
            </a:r>
          </a:p>
          <a:p>
            <a:r>
              <a:rPr lang="de-DE" sz="1800" b="1" dirty="0"/>
              <a:t>Partizipialkonstruktionen</a:t>
            </a:r>
          </a:p>
          <a:p>
            <a:r>
              <a:rPr lang="de-DE" sz="1800" b="1" dirty="0"/>
              <a:t>Parenthese</a:t>
            </a:r>
            <a:r>
              <a:rPr lang="cs-CZ" sz="1800" b="1" dirty="0"/>
              <a:t>:</a:t>
            </a:r>
            <a:r>
              <a:rPr lang="de-DE" sz="1800" b="1" dirty="0"/>
              <a:t> - -</a:t>
            </a:r>
          </a:p>
          <a:p>
            <a:r>
              <a:rPr lang="de-DE" sz="1800" b="1" dirty="0"/>
              <a:t>Termini – Linguistik </a:t>
            </a:r>
            <a:r>
              <a:rPr lang="de-DE" sz="1800" b="1" i="1" dirty="0"/>
              <a:t>(Kommunikation)</a:t>
            </a:r>
            <a:r>
              <a:rPr lang="cs-CZ" sz="1800" b="1" i="1" dirty="0"/>
              <a:t>,</a:t>
            </a:r>
            <a:r>
              <a:rPr lang="de-DE" sz="1800" b="1" i="1" dirty="0"/>
              <a:t> </a:t>
            </a:r>
            <a:r>
              <a:rPr lang="de-DE" sz="1800" b="1" dirty="0"/>
              <a:t>Internationalismen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205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D2F466-D2BA-4189-8D40-6682C7488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Textbeispiele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920514-75FF-4DC2-9AB7-EB0814A8B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00B050"/>
                </a:solidFill>
              </a:rPr>
              <a:t>Sprache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und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Emotion</a:t>
            </a:r>
            <a:r>
              <a:rPr lang="cs-CZ" b="1" dirty="0">
                <a:solidFill>
                  <a:srgbClr val="00B050"/>
                </a:solidFill>
              </a:rPr>
              <a:t> (2007):</a:t>
            </a:r>
          </a:p>
          <a:p>
            <a:r>
              <a:rPr lang="de-DE" b="1" dirty="0"/>
              <a:t>Textgestaltung: Zitate (Motto)</a:t>
            </a:r>
          </a:p>
          <a:p>
            <a:r>
              <a:rPr lang="de-DE" b="1" dirty="0"/>
              <a:t>Persönlicher Stil – </a:t>
            </a:r>
            <a:r>
              <a:rPr lang="de-DE" b="1" i="1" dirty="0">
                <a:solidFill>
                  <a:srgbClr val="00B0F0"/>
                </a:solidFill>
              </a:rPr>
              <a:t>ich als Wissenschaftlerin, meine Analysen </a:t>
            </a:r>
            <a:r>
              <a:rPr lang="de-DE" b="1" i="1" dirty="0"/>
              <a:t>– </a:t>
            </a:r>
            <a:r>
              <a:rPr lang="de-DE" b="1" dirty="0"/>
              <a:t>mehr Emotionalität und Individualität</a:t>
            </a:r>
          </a:p>
          <a:p>
            <a:r>
              <a:rPr lang="de-DE" b="1" dirty="0"/>
              <a:t>trotzdem „wissenschaftlich“: </a:t>
            </a:r>
            <a:r>
              <a:rPr lang="de-DE" b="1" i="1" dirty="0"/>
              <a:t>man muss (an)erkennen</a:t>
            </a:r>
          </a:p>
          <a:p>
            <a:r>
              <a:rPr lang="de-DE" b="1" dirty="0"/>
              <a:t>Termini: </a:t>
            </a:r>
            <a:r>
              <a:rPr lang="de-DE" b="1" i="1" dirty="0"/>
              <a:t>Kognition, Emotion, marginal</a:t>
            </a:r>
          </a:p>
          <a:p>
            <a:r>
              <a:rPr lang="de-DE" b="1" dirty="0"/>
              <a:t>Zitierungsweise: </a:t>
            </a:r>
            <a:r>
              <a:rPr lang="de-DE" b="1" i="1" dirty="0"/>
              <a:t>(hierzu </a:t>
            </a:r>
            <a:r>
              <a:rPr lang="de-DE" b="1" i="1" dirty="0" err="1"/>
              <a:t>Damasio</a:t>
            </a:r>
            <a:r>
              <a:rPr lang="de-DE" b="1" i="1" dirty="0"/>
              <a:t> 1997)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820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A297A-16BA-40FC-BC21-639C3E6C8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3. </a:t>
            </a:r>
            <a:r>
              <a:rPr lang="cs-CZ" sz="2400" b="1" dirty="0" err="1">
                <a:solidFill>
                  <a:srgbClr val="FF0000"/>
                </a:solidFill>
              </a:rPr>
              <a:t>Kommunikationsbereich</a:t>
            </a:r>
            <a:r>
              <a:rPr lang="cs-CZ" sz="2400" b="1" dirty="0">
                <a:solidFill>
                  <a:srgbClr val="FF0000"/>
                </a:solidFill>
              </a:rPr>
              <a:t> der </a:t>
            </a:r>
            <a:r>
              <a:rPr lang="cs-CZ" sz="2400" b="1" dirty="0" err="1">
                <a:solidFill>
                  <a:srgbClr val="FF0000"/>
                </a:solidFill>
              </a:rPr>
              <a:t>institutionellen</a:t>
            </a:r>
            <a:r>
              <a:rPr lang="cs-CZ" sz="2400" b="1" dirty="0">
                <a:solidFill>
                  <a:srgbClr val="FF0000"/>
                </a:solidFill>
              </a:rPr>
              <a:t> (</a:t>
            </a:r>
            <a:r>
              <a:rPr lang="cs-CZ" sz="2400" b="1" dirty="0" err="1">
                <a:solidFill>
                  <a:srgbClr val="FF0000"/>
                </a:solidFill>
              </a:rPr>
              <a:t>offiziellen</a:t>
            </a:r>
            <a:r>
              <a:rPr lang="cs-CZ" sz="2400" b="1" dirty="0">
                <a:solidFill>
                  <a:srgbClr val="FF0000"/>
                </a:solidFill>
              </a:rPr>
              <a:t>) </a:t>
            </a:r>
            <a:r>
              <a:rPr lang="cs-CZ" sz="2400" b="1" dirty="0" err="1">
                <a:solidFill>
                  <a:srgbClr val="FF0000"/>
                </a:solidFill>
              </a:rPr>
              <a:t>kommunikation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5BC94A-F29B-4B38-A587-CFACD0A13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große</a:t>
            </a:r>
            <a:r>
              <a:rPr lang="cs-CZ" b="1" dirty="0"/>
              <a:t> </a:t>
            </a:r>
            <a:r>
              <a:rPr lang="cs-CZ" b="1" dirty="0" err="1"/>
              <a:t>Heterogenität</a:t>
            </a:r>
            <a:r>
              <a:rPr lang="cs-CZ" b="1" dirty="0"/>
              <a:t> - </a:t>
            </a:r>
            <a:r>
              <a:rPr lang="cs-CZ" b="1" dirty="0" err="1"/>
              <a:t>viele</a:t>
            </a:r>
            <a:r>
              <a:rPr lang="cs-CZ" b="1" dirty="0"/>
              <a:t> TS, </a:t>
            </a:r>
            <a:r>
              <a:rPr lang="cs-CZ" b="1" dirty="0" err="1"/>
              <a:t>verschiedene</a:t>
            </a:r>
            <a:r>
              <a:rPr lang="cs-CZ" b="1" dirty="0"/>
              <a:t> </a:t>
            </a:r>
            <a:r>
              <a:rPr lang="cs-CZ" b="1" dirty="0" err="1"/>
              <a:t>Merkmale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viele</a:t>
            </a:r>
            <a:r>
              <a:rPr lang="cs-CZ" b="1" dirty="0"/>
              <a:t> </a:t>
            </a:r>
            <a:r>
              <a:rPr lang="cs-CZ" b="1" dirty="0" err="1"/>
              <a:t>Berührungspunkte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dem </a:t>
            </a:r>
            <a:r>
              <a:rPr lang="cs-CZ" b="1" dirty="0" err="1"/>
              <a:t>Fachstil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Teilgebiete</a:t>
            </a:r>
            <a:r>
              <a:rPr lang="cs-CZ" b="1" dirty="0"/>
              <a:t>: </a:t>
            </a:r>
          </a:p>
          <a:p>
            <a:pPr eaLnBrk="1" hangingPunct="1"/>
            <a:r>
              <a:rPr lang="cs-CZ" altLang="cs-CZ" b="1" dirty="0">
                <a:solidFill>
                  <a:srgbClr val="FF0000"/>
                </a:solidFill>
              </a:rPr>
              <a:t>1. </a:t>
            </a:r>
            <a:r>
              <a:rPr lang="cs-CZ" altLang="cs-CZ" b="1" dirty="0" err="1">
                <a:solidFill>
                  <a:srgbClr val="FF0000"/>
                </a:solidFill>
              </a:rPr>
              <a:t>Verwaltung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Kommunikation</a:t>
            </a:r>
            <a:r>
              <a:rPr lang="cs-CZ" altLang="cs-CZ" b="1" dirty="0"/>
              <a:t> </a:t>
            </a:r>
            <a:r>
              <a:rPr lang="cs-CZ" altLang="cs-CZ" b="1" dirty="0" err="1"/>
              <a:t>zwischen</a:t>
            </a:r>
            <a:r>
              <a:rPr lang="cs-CZ" altLang="cs-CZ" b="1" dirty="0"/>
              <a:t> </a:t>
            </a:r>
            <a:r>
              <a:rPr lang="cs-CZ" altLang="cs-CZ" b="1" dirty="0" err="1"/>
              <a:t>gesellschaftlichen</a:t>
            </a:r>
            <a:r>
              <a:rPr lang="cs-CZ" altLang="cs-CZ" b="1" dirty="0"/>
              <a:t> </a:t>
            </a:r>
            <a:r>
              <a:rPr lang="cs-CZ" altLang="cs-CZ" b="1" dirty="0" err="1"/>
              <a:t>Institutionen</a:t>
            </a:r>
            <a:r>
              <a:rPr lang="cs-CZ" altLang="cs-CZ" b="1" dirty="0"/>
              <a:t>, </a:t>
            </a:r>
            <a:r>
              <a:rPr lang="cs-CZ" altLang="cs-CZ" b="1" dirty="0" err="1"/>
              <a:t>Behörden</a:t>
            </a:r>
            <a:r>
              <a:rPr lang="cs-CZ" altLang="cs-CZ" b="1" dirty="0"/>
              <a:t>, </a:t>
            </a:r>
            <a:r>
              <a:rPr lang="cs-CZ" altLang="cs-CZ" b="1" dirty="0" err="1"/>
              <a:t>Dienststellen</a:t>
            </a:r>
            <a:r>
              <a:rPr lang="cs-CZ" altLang="cs-CZ" b="1" dirty="0"/>
              <a:t>, </a:t>
            </a:r>
            <a:r>
              <a:rPr lang="cs-CZ" altLang="cs-CZ" b="1" dirty="0" err="1"/>
              <a:t>Organisationen</a:t>
            </a:r>
            <a:r>
              <a:rPr lang="cs-CZ" altLang="cs-CZ" b="1" dirty="0"/>
              <a:t> </a:t>
            </a:r>
            <a:r>
              <a:rPr lang="cs-CZ" altLang="cs-CZ" b="1" dirty="0" err="1"/>
              <a:t>sowie</a:t>
            </a:r>
            <a:r>
              <a:rPr lang="cs-CZ" altLang="cs-CZ" b="1" dirty="0"/>
              <a:t> der  </a:t>
            </a:r>
            <a:r>
              <a:rPr lang="cs-CZ" altLang="cs-CZ" b="1" dirty="0" err="1"/>
              <a:t>Verkehr</a:t>
            </a:r>
            <a:r>
              <a:rPr lang="cs-CZ" altLang="cs-CZ" b="1" dirty="0"/>
              <a:t> der </a:t>
            </a:r>
            <a:r>
              <a:rPr lang="cs-CZ" altLang="cs-CZ" b="1" dirty="0" err="1"/>
              <a:t>Bürger</a:t>
            </a:r>
            <a:r>
              <a:rPr lang="cs-CZ" altLang="cs-CZ" b="1" dirty="0"/>
              <a:t>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solchen</a:t>
            </a:r>
            <a:r>
              <a:rPr lang="cs-CZ" altLang="cs-CZ" b="1" dirty="0"/>
              <a:t> </a:t>
            </a:r>
            <a:r>
              <a:rPr lang="cs-CZ" altLang="cs-CZ" b="1" dirty="0" err="1"/>
              <a:t>Insitutionen</a:t>
            </a:r>
            <a:r>
              <a:rPr lang="cs-CZ" altLang="cs-CZ" b="1" dirty="0"/>
              <a:t> </a:t>
            </a:r>
          </a:p>
          <a:p>
            <a:pPr eaLnBrk="1" hangingPunct="1"/>
            <a:r>
              <a:rPr lang="cs-CZ" altLang="cs-CZ" b="1" dirty="0" err="1"/>
              <a:t>nicht</a:t>
            </a:r>
            <a:r>
              <a:rPr lang="cs-CZ" altLang="cs-CZ" b="1" dirty="0"/>
              <a:t> </a:t>
            </a:r>
            <a:r>
              <a:rPr lang="cs-CZ" altLang="cs-CZ" b="1" dirty="0" err="1"/>
              <a:t>streng</a:t>
            </a:r>
            <a:r>
              <a:rPr lang="cs-CZ" altLang="cs-CZ" b="1" dirty="0"/>
              <a:t> fach- 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berufsspezifisch</a:t>
            </a:r>
            <a:r>
              <a:rPr lang="cs-CZ" altLang="cs-CZ" b="1" dirty="0"/>
              <a:t> –</a:t>
            </a:r>
            <a:r>
              <a:rPr lang="cs-CZ" altLang="cs-CZ" b="1" dirty="0">
                <a:solidFill>
                  <a:srgbClr val="00B0F0"/>
                </a:solidFill>
              </a:rPr>
              <a:t> </a:t>
            </a:r>
            <a:r>
              <a:rPr lang="cs-CZ" altLang="cs-CZ" b="1" dirty="0" err="1">
                <a:solidFill>
                  <a:srgbClr val="00B0F0"/>
                </a:solidFill>
              </a:rPr>
              <a:t>Amtsstil</a:t>
            </a:r>
            <a:r>
              <a:rPr lang="cs-CZ" altLang="cs-CZ" b="1" dirty="0">
                <a:solidFill>
                  <a:srgbClr val="00B0F0"/>
                </a:solidFill>
              </a:rPr>
              <a:t>, </a:t>
            </a:r>
            <a:r>
              <a:rPr lang="cs-CZ" altLang="cs-CZ" b="1" dirty="0" err="1">
                <a:solidFill>
                  <a:srgbClr val="00B0F0"/>
                </a:solidFill>
              </a:rPr>
              <a:t>Stil</a:t>
            </a:r>
            <a:r>
              <a:rPr lang="cs-CZ" altLang="cs-CZ" b="1" dirty="0">
                <a:solidFill>
                  <a:srgbClr val="00B0F0"/>
                </a:solidFill>
              </a:rPr>
              <a:t> des </a:t>
            </a:r>
            <a:r>
              <a:rPr lang="cs-CZ" altLang="cs-CZ" b="1" dirty="0" err="1">
                <a:solidFill>
                  <a:srgbClr val="00B0F0"/>
                </a:solidFill>
              </a:rPr>
              <a:t>Amtsverkehrs</a:t>
            </a:r>
            <a:endParaRPr lang="cs-CZ" altLang="cs-CZ" b="1" dirty="0">
              <a:solidFill>
                <a:srgbClr val="00B0F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91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85046A-96D2-4752-8EB8-6D63A71D7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Teilgebiete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AC0925-41AF-45F0-BD73-4C036EF05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 2. </a:t>
            </a:r>
            <a:r>
              <a:rPr lang="cs-CZ" b="1" dirty="0" err="1">
                <a:solidFill>
                  <a:srgbClr val="FF0000"/>
                </a:solidFill>
              </a:rPr>
              <a:t>Wirtschaft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– </a:t>
            </a:r>
            <a:r>
              <a:rPr lang="cs-CZ" b="1" dirty="0" err="1"/>
              <a:t>Kommunikation</a:t>
            </a:r>
            <a:r>
              <a:rPr lang="cs-CZ" b="1" dirty="0"/>
              <a:t> </a:t>
            </a:r>
            <a:r>
              <a:rPr lang="cs-CZ" b="1" dirty="0" err="1"/>
              <a:t>zwischen</a:t>
            </a:r>
            <a:r>
              <a:rPr lang="cs-CZ" b="1" dirty="0"/>
              <a:t> </a:t>
            </a:r>
            <a:r>
              <a:rPr lang="cs-CZ" b="1" dirty="0" err="1"/>
              <a:t>Firmen</a:t>
            </a:r>
            <a:r>
              <a:rPr lang="cs-CZ" b="1" dirty="0"/>
              <a:t>, </a:t>
            </a:r>
            <a:r>
              <a:rPr lang="cs-CZ" b="1" dirty="0" err="1"/>
              <a:t>Unternehmen</a:t>
            </a:r>
            <a:r>
              <a:rPr lang="cs-CZ" b="1" dirty="0"/>
              <a:t>, </a:t>
            </a:r>
            <a:r>
              <a:rPr lang="cs-CZ" b="1" dirty="0" err="1"/>
              <a:t>Betrieben</a:t>
            </a:r>
            <a:r>
              <a:rPr lang="cs-CZ" b="1" dirty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 err="1"/>
              <a:t>Handelskorrespondenz</a:t>
            </a:r>
            <a:r>
              <a:rPr lang="cs-CZ" b="1" dirty="0"/>
              <a:t>, </a:t>
            </a:r>
            <a:r>
              <a:rPr lang="cs-CZ" b="1" dirty="0" err="1"/>
              <a:t>Wirtschaftsdeutsch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Kommunikation</a:t>
            </a:r>
            <a:r>
              <a:rPr lang="cs-CZ" b="1" dirty="0"/>
              <a:t> </a:t>
            </a:r>
            <a:r>
              <a:rPr lang="cs-CZ" b="1" dirty="0" err="1"/>
              <a:t>Arbeitgeber</a:t>
            </a:r>
            <a:r>
              <a:rPr lang="cs-CZ" b="1" dirty="0"/>
              <a:t> – </a:t>
            </a:r>
            <a:r>
              <a:rPr lang="cs-CZ" b="1" dirty="0" err="1"/>
              <a:t>Arbeitnehmer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3.  </a:t>
            </a:r>
            <a:r>
              <a:rPr lang="cs-CZ" b="1" dirty="0" err="1">
                <a:solidFill>
                  <a:srgbClr val="FF0000"/>
                </a:solidFill>
              </a:rPr>
              <a:t>Justiz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– </a:t>
            </a:r>
            <a:r>
              <a:rPr lang="cs-CZ" b="1" dirty="0" err="1"/>
              <a:t>Kommunikation</a:t>
            </a:r>
            <a:r>
              <a:rPr lang="cs-CZ" b="1" dirty="0"/>
              <a:t> </a:t>
            </a:r>
            <a:r>
              <a:rPr lang="cs-CZ" b="1" dirty="0" err="1"/>
              <a:t>im</a:t>
            </a:r>
            <a:r>
              <a:rPr lang="cs-CZ" b="1" dirty="0"/>
              <a:t> </a:t>
            </a:r>
            <a:r>
              <a:rPr lang="cs-CZ" b="1" dirty="0" err="1"/>
              <a:t>Bereich</a:t>
            </a:r>
            <a:r>
              <a:rPr lang="cs-CZ" b="1" dirty="0"/>
              <a:t> des </a:t>
            </a:r>
            <a:r>
              <a:rPr lang="cs-CZ" b="1" dirty="0" err="1"/>
              <a:t>Gerichtswesens</a:t>
            </a:r>
            <a:r>
              <a:rPr lang="cs-CZ" b="1" dirty="0"/>
              <a:t>, </a:t>
            </a:r>
            <a:r>
              <a:rPr lang="cs-CZ" b="1" dirty="0" err="1"/>
              <a:t>Gesetzestexte</a:t>
            </a:r>
            <a:r>
              <a:rPr lang="cs-CZ" b="1" dirty="0"/>
              <a:t>, </a:t>
            </a:r>
            <a:r>
              <a:rPr lang="cs-CZ" b="1" dirty="0" err="1"/>
              <a:t>Rechtssprache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Gemeinsamkeiten</a:t>
            </a:r>
            <a:r>
              <a:rPr lang="cs-CZ" b="1" dirty="0"/>
              <a:t> in den </a:t>
            </a:r>
            <a:r>
              <a:rPr lang="cs-CZ" b="1" dirty="0" err="1"/>
              <a:t>Bereichen</a:t>
            </a:r>
            <a:r>
              <a:rPr lang="cs-CZ" b="1" dirty="0"/>
              <a:t> </a:t>
            </a:r>
            <a:r>
              <a:rPr lang="cs-CZ" b="1" dirty="0" err="1"/>
              <a:t>Verwaltung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Justiz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zahlreiche</a:t>
            </a:r>
            <a:r>
              <a:rPr lang="cs-CZ" b="1" dirty="0"/>
              <a:t>  </a:t>
            </a:r>
            <a:r>
              <a:rPr lang="cs-CZ" b="1" dirty="0" err="1"/>
              <a:t>Überschneidungen</a:t>
            </a:r>
            <a:r>
              <a:rPr lang="cs-CZ" b="1" dirty="0"/>
              <a:t> </a:t>
            </a:r>
            <a:r>
              <a:rPr lang="cs-CZ" b="1" dirty="0" err="1"/>
              <a:t>zwischen</a:t>
            </a:r>
            <a:r>
              <a:rPr lang="cs-CZ" b="1" dirty="0"/>
              <a:t> dem „</a:t>
            </a:r>
            <a:r>
              <a:rPr lang="cs-CZ" b="1" dirty="0" err="1"/>
              <a:t>offiziellen</a:t>
            </a:r>
            <a:r>
              <a:rPr lang="cs-CZ" b="1" dirty="0"/>
              <a:t>“ </a:t>
            </a:r>
            <a:r>
              <a:rPr lang="cs-CZ" b="1" dirty="0" err="1"/>
              <a:t>und</a:t>
            </a:r>
            <a:r>
              <a:rPr lang="cs-CZ" b="1" dirty="0"/>
              <a:t> dem </a:t>
            </a:r>
            <a:r>
              <a:rPr lang="cs-CZ" b="1" dirty="0" err="1"/>
              <a:t>Fachstil</a:t>
            </a:r>
            <a:r>
              <a:rPr lang="cs-CZ" b="1" dirty="0"/>
              <a:t>: </a:t>
            </a:r>
            <a:r>
              <a:rPr lang="cs-CZ" b="1" dirty="0" err="1"/>
              <a:t>Fachsprache</a:t>
            </a:r>
            <a:r>
              <a:rPr lang="cs-CZ" b="1" dirty="0"/>
              <a:t> der </a:t>
            </a:r>
            <a:r>
              <a:rPr lang="cs-CZ" b="1" dirty="0" err="1"/>
              <a:t>Verwaltung</a:t>
            </a:r>
            <a:r>
              <a:rPr lang="cs-CZ" b="1" dirty="0"/>
              <a:t>, der Politik, der </a:t>
            </a:r>
            <a:r>
              <a:rPr lang="cs-CZ" b="1" dirty="0" err="1"/>
              <a:t>Börse</a:t>
            </a:r>
            <a:r>
              <a:rPr lang="cs-CZ" b="1" dirty="0"/>
              <a:t>, der </a:t>
            </a:r>
            <a:r>
              <a:rPr lang="cs-CZ" b="1" dirty="0" err="1"/>
              <a:t>Justiz</a:t>
            </a:r>
            <a:r>
              <a:rPr lang="cs-CZ" b="1" dirty="0"/>
              <a:t> </a:t>
            </a:r>
            <a:r>
              <a:rPr lang="cs-CZ" b="1" dirty="0" err="1"/>
              <a:t>sowie</a:t>
            </a:r>
            <a:r>
              <a:rPr lang="cs-CZ" b="1" dirty="0"/>
              <a:t> </a:t>
            </a:r>
            <a:r>
              <a:rPr lang="cs-CZ" b="1" dirty="0" err="1"/>
              <a:t>zwischen</a:t>
            </a:r>
            <a:r>
              <a:rPr lang="cs-CZ" b="1" dirty="0"/>
              <a:t> den </a:t>
            </a:r>
            <a:r>
              <a:rPr lang="cs-CZ" b="1" dirty="0" err="1"/>
              <a:t>Teilgebieten</a:t>
            </a:r>
            <a:r>
              <a:rPr lang="cs-CZ" b="1" dirty="0"/>
              <a:t> </a:t>
            </a:r>
            <a:r>
              <a:rPr lang="cs-CZ" b="1" dirty="0" err="1"/>
              <a:t>Verwaltung</a:t>
            </a:r>
            <a:r>
              <a:rPr lang="cs-CZ" b="1" dirty="0"/>
              <a:t>, </a:t>
            </a:r>
            <a:r>
              <a:rPr lang="cs-CZ" b="1" dirty="0" err="1"/>
              <a:t>Wirtschaft</a:t>
            </a:r>
            <a:r>
              <a:rPr lang="cs-CZ" b="1" dirty="0"/>
              <a:t>, </a:t>
            </a:r>
            <a:r>
              <a:rPr lang="cs-CZ" b="1" dirty="0" err="1"/>
              <a:t>Justiz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25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F1CD3B-71C2-437A-AC44-717C7C80C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Textuelle</a:t>
            </a:r>
            <a:r>
              <a:rPr lang="cs-CZ" b="1" dirty="0"/>
              <a:t> </a:t>
            </a:r>
            <a:r>
              <a:rPr lang="cs-CZ" b="1" dirty="0" err="1"/>
              <a:t>Hauptmerkmale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453C1E-297B-4D39-A732-085C23404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„</a:t>
            </a:r>
            <a:r>
              <a:rPr lang="cs-CZ" altLang="cs-CZ" sz="2000" b="1" dirty="0" err="1">
                <a:solidFill>
                  <a:srgbClr val="7030A0"/>
                </a:solidFill>
              </a:rPr>
              <a:t>offiziell</a:t>
            </a:r>
            <a:r>
              <a:rPr lang="cs-CZ" altLang="cs-CZ" sz="2000" b="1" dirty="0">
                <a:solidFill>
                  <a:srgbClr val="7030A0"/>
                </a:solidFill>
              </a:rPr>
              <a:t>“: </a:t>
            </a:r>
            <a:r>
              <a:rPr lang="cs-CZ" altLang="cs-CZ" sz="2000" b="1" dirty="0" err="1">
                <a:solidFill>
                  <a:srgbClr val="7030A0"/>
                </a:solidFill>
              </a:rPr>
              <a:t>Nominalstil</a:t>
            </a:r>
            <a:r>
              <a:rPr lang="cs-CZ" altLang="cs-CZ" sz="2000" b="1" dirty="0"/>
              <a:t>: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dirty="0"/>
              <a:t>     „</a:t>
            </a:r>
            <a:r>
              <a:rPr lang="cs-CZ" altLang="cs-CZ" sz="2000" b="1" i="1" dirty="0"/>
              <a:t>Der </a:t>
            </a:r>
            <a:r>
              <a:rPr lang="cs-CZ" altLang="cs-CZ" sz="2000" b="1" i="1" dirty="0" err="1"/>
              <a:t>Mieter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ist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zur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Übergabe</a:t>
            </a:r>
            <a:r>
              <a:rPr lang="cs-CZ" altLang="cs-CZ" sz="2000" b="1" i="1" dirty="0"/>
              <a:t> der </a:t>
            </a:r>
            <a:r>
              <a:rPr lang="cs-CZ" altLang="cs-CZ" sz="2000" b="1" i="1" dirty="0" err="1"/>
              <a:t>Wohnung</a:t>
            </a:r>
            <a:r>
              <a:rPr lang="cs-CZ" altLang="cs-CZ" sz="2000" b="1" i="1" dirty="0"/>
              <a:t>  in </a:t>
            </a:r>
            <a:r>
              <a:rPr lang="cs-CZ" altLang="cs-CZ" sz="2000" b="1" i="1" dirty="0" err="1"/>
              <a:t>einem</a:t>
            </a:r>
            <a:r>
              <a:rPr lang="cs-CZ" altLang="cs-CZ" sz="2000" b="1" i="1" dirty="0"/>
              <a:t> 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i="1" dirty="0"/>
              <a:t>       </a:t>
            </a:r>
            <a:r>
              <a:rPr lang="cs-CZ" altLang="cs-CZ" sz="2000" b="1" i="1" dirty="0" err="1"/>
              <a:t>zum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vertragsgemäßen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Gebrauch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geeigneten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malermäßigen</a:t>
            </a:r>
            <a:r>
              <a:rPr lang="cs-CZ" altLang="cs-CZ" sz="2000" b="1" i="1" dirty="0"/>
              <a:t> 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i="1" dirty="0"/>
              <a:t>       </a:t>
            </a:r>
            <a:r>
              <a:rPr lang="cs-CZ" altLang="cs-CZ" sz="2000" b="1" i="1" dirty="0" err="1"/>
              <a:t>Zustand</a:t>
            </a:r>
            <a:r>
              <a:rPr lang="cs-CZ" altLang="cs-CZ" sz="2000" b="1" dirty="0"/>
              <a:t> </a:t>
            </a:r>
            <a:r>
              <a:rPr lang="cs-CZ" altLang="cs-CZ" sz="2000" b="1" i="1" dirty="0" err="1"/>
              <a:t>verpflichtet</a:t>
            </a:r>
            <a:r>
              <a:rPr lang="cs-CZ" altLang="cs-CZ" sz="2000" b="1" i="1" dirty="0"/>
              <a:t>.“ 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Zivilgesetzbuch</a:t>
            </a:r>
            <a:r>
              <a:rPr lang="cs-CZ" altLang="cs-CZ" sz="2000" b="1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Substantive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Adjektive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erweiterte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Atributtivketten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Partizipialkonstruktionen</a:t>
            </a:r>
            <a:r>
              <a:rPr lang="cs-CZ" altLang="cs-CZ" sz="2000" b="1" dirty="0"/>
              <a:t>), </a:t>
            </a:r>
            <a:r>
              <a:rPr lang="cs-CZ" altLang="cs-CZ" sz="2000" b="1" dirty="0" err="1"/>
              <a:t>unpersönliche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Formen</a:t>
            </a:r>
            <a:r>
              <a:rPr lang="cs-CZ" altLang="cs-CZ" sz="2000" b="1" dirty="0"/>
              <a:t> (</a:t>
            </a:r>
            <a:r>
              <a:rPr lang="cs-CZ" altLang="cs-CZ" sz="2000" b="1" i="1" dirty="0" err="1"/>
              <a:t>verpflichtet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sein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sein</a:t>
            </a:r>
            <a:r>
              <a:rPr lang="cs-CZ" altLang="cs-CZ" sz="2000" b="1" i="1" dirty="0"/>
              <a:t> + </a:t>
            </a:r>
            <a:r>
              <a:rPr lang="cs-CZ" altLang="cs-CZ" sz="2000" b="1" i="1" dirty="0" err="1"/>
              <a:t>zu</a:t>
            </a:r>
            <a:r>
              <a:rPr lang="cs-CZ" altLang="cs-CZ" sz="2000" b="1" i="1" dirty="0"/>
              <a:t> + </a:t>
            </a:r>
            <a:r>
              <a:rPr lang="cs-CZ" altLang="cs-CZ" sz="2000" b="1" i="1" dirty="0" err="1"/>
              <a:t>Inf</a:t>
            </a:r>
            <a:r>
              <a:rPr lang="cs-CZ" altLang="cs-CZ" sz="2000" b="1" i="1" dirty="0"/>
              <a:t>.)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B0F0"/>
                </a:solidFill>
              </a:rPr>
              <a:t>offizieller</a:t>
            </a:r>
            <a:r>
              <a:rPr lang="cs-CZ" altLang="cs-CZ" sz="2000" b="1" dirty="0">
                <a:solidFill>
                  <a:srgbClr val="00B0F0"/>
                </a:solidFill>
              </a:rPr>
              <a:t> (Fach)</a:t>
            </a:r>
            <a:r>
              <a:rPr lang="cs-CZ" altLang="cs-CZ" sz="2000" b="1" dirty="0" err="1">
                <a:solidFill>
                  <a:srgbClr val="00B0F0"/>
                </a:solidFill>
              </a:rPr>
              <a:t>wortschatz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/>
              <a:t>(„</a:t>
            </a:r>
            <a:r>
              <a:rPr lang="cs-CZ" altLang="cs-CZ" sz="2000" b="1" dirty="0" err="1"/>
              <a:t>Papierdeutsch</a:t>
            </a:r>
            <a:r>
              <a:rPr lang="cs-CZ" altLang="cs-CZ" sz="2000" b="1" dirty="0"/>
              <a:t>“): </a:t>
            </a:r>
            <a:r>
              <a:rPr lang="cs-CZ" altLang="cs-CZ" sz="2000" b="1" i="1" dirty="0" err="1"/>
              <a:t>laut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Gesetz</a:t>
            </a:r>
            <a:r>
              <a:rPr lang="cs-CZ" altLang="cs-CZ" sz="2000" b="1" i="1" dirty="0"/>
              <a:t>, 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i="1" dirty="0"/>
              <a:t>     </a:t>
            </a:r>
            <a:r>
              <a:rPr lang="cs-CZ" altLang="cs-CZ" sz="2000" b="1" i="1" dirty="0" err="1"/>
              <a:t>aktenkundig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Postwertzeichen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Beförderungsdokument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Straffälliger</a:t>
            </a:r>
            <a:r>
              <a:rPr lang="cs-CZ" altLang="cs-CZ" sz="2000" b="1" i="1" dirty="0"/>
              <a:t>;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Funktionsverbgefüge</a:t>
            </a:r>
            <a:r>
              <a:rPr lang="cs-CZ" altLang="cs-CZ" sz="2000" b="1" dirty="0"/>
              <a:t>: </a:t>
            </a:r>
            <a:r>
              <a:rPr lang="cs-CZ" altLang="cs-CZ" sz="2000" b="1" i="1" dirty="0"/>
              <a:t>in Kraft </a:t>
            </a:r>
            <a:r>
              <a:rPr lang="cs-CZ" altLang="cs-CZ" sz="2000" b="1" i="1" dirty="0" err="1"/>
              <a:t>treten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ein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Gesetz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verabschieden</a:t>
            </a:r>
            <a:r>
              <a:rPr lang="cs-CZ" altLang="cs-CZ" sz="2000" b="1" i="1" dirty="0"/>
              <a:t>, 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i="1" dirty="0"/>
              <a:t>     </a:t>
            </a:r>
            <a:r>
              <a:rPr lang="cs-CZ" altLang="cs-CZ" sz="2000" b="1" i="1" dirty="0" err="1"/>
              <a:t>Maßnahmen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treffen</a:t>
            </a:r>
            <a:r>
              <a:rPr lang="cs-CZ" altLang="cs-CZ" sz="2000" b="1" i="1" dirty="0"/>
              <a:t>…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49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A7024-F681-45B7-A774-FB439809B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Textsorten</a:t>
            </a:r>
            <a:r>
              <a:rPr lang="cs-CZ" b="1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722E14-2634-4631-8D17-9504E024C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sz="2200" b="1" dirty="0">
                <a:solidFill>
                  <a:srgbClr val="FF0000"/>
                </a:solidFill>
              </a:rPr>
              <a:t>1. </a:t>
            </a:r>
            <a:r>
              <a:rPr lang="cs-CZ" altLang="cs-CZ" sz="2200" b="1" dirty="0" err="1">
                <a:solidFill>
                  <a:srgbClr val="FF0000"/>
                </a:solidFill>
              </a:rPr>
              <a:t>Verwaltung</a:t>
            </a:r>
            <a:r>
              <a:rPr lang="cs-CZ" altLang="cs-CZ" sz="2200" b="1" dirty="0">
                <a:solidFill>
                  <a:srgbClr val="FF0000"/>
                </a:solidFill>
              </a:rPr>
              <a:t>: </a:t>
            </a:r>
            <a:r>
              <a:rPr lang="cs-CZ" altLang="cs-CZ" sz="2200" b="1" dirty="0" err="1"/>
              <a:t>ofizielle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Briefe</a:t>
            </a:r>
            <a:r>
              <a:rPr lang="cs-CZ" altLang="cs-CZ" sz="2200" b="1" dirty="0"/>
              <a:t>:  </a:t>
            </a:r>
            <a:r>
              <a:rPr lang="cs-CZ" altLang="cs-CZ" sz="2200" b="1" dirty="0" err="1"/>
              <a:t>Antrag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Einladung</a:t>
            </a:r>
            <a:r>
              <a:rPr lang="cs-CZ" altLang="cs-CZ" sz="2200" b="1" dirty="0"/>
              <a:t>,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sz="2200" b="1" dirty="0"/>
              <a:t>       </a:t>
            </a:r>
            <a:r>
              <a:rPr lang="cs-CZ" altLang="cs-CZ" sz="2200" b="1" dirty="0" err="1"/>
              <a:t>amtliche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Kurztexte</a:t>
            </a:r>
            <a:r>
              <a:rPr lang="cs-CZ" altLang="cs-CZ" sz="2200" b="1" dirty="0"/>
              <a:t>:  </a:t>
            </a:r>
            <a:r>
              <a:rPr lang="cs-CZ" altLang="cs-CZ" sz="2200" b="1" dirty="0" err="1"/>
              <a:t>Vollmacht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Beglaubigung,eidesstattliche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Erklärung</a:t>
            </a:r>
            <a:r>
              <a:rPr lang="cs-CZ" altLang="cs-CZ" sz="2200" b="1" dirty="0"/>
              <a:t>,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sz="2200" b="1" dirty="0"/>
              <a:t>       </a:t>
            </a:r>
            <a:r>
              <a:rPr lang="cs-CZ" altLang="cs-CZ" sz="2200" b="1" dirty="0" err="1"/>
              <a:t>Mietvertrag</a:t>
            </a:r>
            <a:r>
              <a:rPr lang="cs-CZ" altLang="cs-CZ" sz="2200" b="1" dirty="0"/>
              <a:t>  </a:t>
            </a:r>
            <a:r>
              <a:rPr lang="cs-CZ" altLang="cs-CZ" sz="2200" b="1" dirty="0">
                <a:solidFill>
                  <a:srgbClr val="00B050"/>
                </a:solidFill>
              </a:rPr>
              <a:t>(</a:t>
            </a:r>
            <a:r>
              <a:rPr lang="cs-CZ" altLang="cs-CZ" sz="2200" b="1" dirty="0" err="1">
                <a:solidFill>
                  <a:srgbClr val="00B050"/>
                </a:solidFill>
              </a:rPr>
              <a:t>Übergangszone</a:t>
            </a:r>
            <a:r>
              <a:rPr lang="cs-CZ" altLang="cs-CZ" sz="2200" b="1" dirty="0">
                <a:solidFill>
                  <a:srgbClr val="00B050"/>
                </a:solidFill>
              </a:rPr>
              <a:t> </a:t>
            </a:r>
            <a:r>
              <a:rPr lang="cs-CZ" altLang="cs-CZ" sz="2200" b="1" dirty="0" err="1">
                <a:solidFill>
                  <a:srgbClr val="00B050"/>
                </a:solidFill>
              </a:rPr>
              <a:t>Justiz</a:t>
            </a:r>
            <a:r>
              <a:rPr lang="cs-CZ" altLang="cs-CZ" sz="2200" b="1" dirty="0">
                <a:solidFill>
                  <a:srgbClr val="00B050"/>
                </a:solidFill>
              </a:rPr>
              <a:t>)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200" b="1" dirty="0" err="1"/>
              <a:t>Bekanntmachung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Anweisung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Beschwerde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Gesuch</a:t>
            </a:r>
            <a:r>
              <a:rPr lang="cs-CZ" altLang="cs-CZ" sz="2200" b="1" dirty="0"/>
              <a:t>,  </a:t>
            </a:r>
            <a:r>
              <a:rPr lang="cs-CZ" altLang="cs-CZ" sz="2200" b="1" dirty="0" err="1"/>
              <a:t>Eingabe</a:t>
            </a:r>
            <a:endParaRPr lang="cs-CZ" altLang="cs-CZ" sz="22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200" b="1" dirty="0" err="1"/>
              <a:t>amtliche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Formulare</a:t>
            </a:r>
            <a:r>
              <a:rPr lang="cs-CZ" altLang="cs-CZ" sz="2200" b="1" dirty="0"/>
              <a:t> (</a:t>
            </a:r>
            <a:r>
              <a:rPr lang="cs-CZ" altLang="cs-CZ" sz="2200" b="1" dirty="0" err="1"/>
              <a:t>Anträge</a:t>
            </a:r>
            <a:r>
              <a:rPr lang="cs-CZ" altLang="cs-CZ" sz="2200" b="1" dirty="0"/>
              <a:t>:  </a:t>
            </a:r>
            <a:r>
              <a:rPr lang="cs-CZ" altLang="cs-CZ" sz="2200" b="1" dirty="0" err="1"/>
              <a:t>Arbeitslosengeld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soziale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Unterstütung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Kindergeld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Rente</a:t>
            </a:r>
            <a:r>
              <a:rPr lang="cs-CZ" altLang="cs-CZ" sz="2200" b="1" dirty="0"/>
              <a:t>…)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200" b="1" dirty="0">
                <a:solidFill>
                  <a:srgbClr val="FF0000"/>
                </a:solidFill>
              </a:rPr>
              <a:t>2.  </a:t>
            </a:r>
            <a:r>
              <a:rPr lang="cs-CZ" altLang="cs-CZ" sz="2200" b="1" dirty="0" err="1">
                <a:solidFill>
                  <a:srgbClr val="FF0000"/>
                </a:solidFill>
              </a:rPr>
              <a:t>Wirtschaft</a:t>
            </a:r>
            <a:r>
              <a:rPr lang="cs-CZ" altLang="cs-CZ" sz="2200" b="1" dirty="0"/>
              <a:t>:   </a:t>
            </a:r>
            <a:r>
              <a:rPr lang="cs-CZ" altLang="cs-CZ" sz="2200" b="1" dirty="0" err="1"/>
              <a:t>Handelskorrespondenz</a:t>
            </a:r>
            <a:r>
              <a:rPr lang="cs-CZ" altLang="cs-CZ" sz="2200" b="1" dirty="0"/>
              <a:t>: </a:t>
            </a:r>
            <a:r>
              <a:rPr lang="cs-CZ" altLang="cs-CZ" sz="2200" b="1" dirty="0" err="1"/>
              <a:t>Geschäftsbriefe</a:t>
            </a:r>
            <a:r>
              <a:rPr lang="cs-CZ" altLang="cs-CZ" sz="2200" b="1" dirty="0"/>
              <a:t>: </a:t>
            </a:r>
            <a:r>
              <a:rPr lang="cs-CZ" altLang="cs-CZ" sz="2200" b="1" dirty="0" err="1"/>
              <a:t>Einladung</a:t>
            </a:r>
            <a:r>
              <a:rPr lang="cs-CZ" altLang="cs-CZ" sz="2200" b="1" dirty="0"/>
              <a:t>,  </a:t>
            </a:r>
            <a:r>
              <a:rPr lang="cs-CZ" altLang="cs-CZ" sz="2200" b="1" dirty="0" err="1"/>
              <a:t>Angebot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Anfrage</a:t>
            </a:r>
            <a:r>
              <a:rPr lang="cs-CZ" altLang="cs-CZ" sz="2200" b="1" dirty="0"/>
              <a:t>, Faktura, </a:t>
            </a:r>
            <a:r>
              <a:rPr lang="cs-CZ" altLang="cs-CZ" sz="2200" b="1" dirty="0" err="1"/>
              <a:t>Mahnung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Vertrag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Verhandlungsprotokoll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Garantieschein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Reklamation</a:t>
            </a:r>
            <a:r>
              <a:rPr lang="en-US" altLang="cs-CZ" sz="2200" b="1" dirty="0"/>
              <a:t>…</a:t>
            </a:r>
            <a:endParaRPr lang="cs-CZ" altLang="cs-CZ" sz="2200" dirty="0"/>
          </a:p>
          <a:p>
            <a:pPr>
              <a:lnSpc>
                <a:spcPct val="90000"/>
              </a:lnSpc>
            </a:pPr>
            <a:r>
              <a:rPr lang="cs-CZ" altLang="cs-CZ" sz="2200" b="1" dirty="0" err="1"/>
              <a:t>Berufliche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Tätigkeit</a:t>
            </a:r>
            <a:r>
              <a:rPr lang="cs-CZ" altLang="cs-CZ" sz="2200" b="1" dirty="0"/>
              <a:t>: </a:t>
            </a:r>
            <a:r>
              <a:rPr lang="cs-CZ" altLang="cs-CZ" sz="2200" b="1" dirty="0" err="1"/>
              <a:t>Stellenangebot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Bewerbungsschreiben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Lebenslauf</a:t>
            </a:r>
            <a:r>
              <a:rPr lang="cs-CZ" altLang="cs-CZ" sz="2200" b="1" dirty="0"/>
              <a:t>, </a:t>
            </a:r>
            <a:endParaRPr lang="cs-CZ" altLang="cs-CZ" sz="22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200" b="1" dirty="0"/>
              <a:t>   </a:t>
            </a:r>
            <a:r>
              <a:rPr lang="cs-CZ" altLang="cs-CZ" sz="2200" b="1" dirty="0" err="1"/>
              <a:t>Kündigung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Arbeitszeugnis</a:t>
            </a:r>
            <a:endParaRPr lang="cs-CZ" altLang="cs-CZ" sz="2200" dirty="0"/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49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DBC3EC-DC7C-4821-9E4F-1F4FC08D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Textsorten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3DF7C7-5A6B-4643-8300-78FFF5424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 startAt="3"/>
            </a:pPr>
            <a:r>
              <a:rPr lang="cs-CZ" altLang="cs-CZ" sz="2400" b="1" dirty="0" err="1">
                <a:solidFill>
                  <a:srgbClr val="FF0000"/>
                </a:solidFill>
              </a:rPr>
              <a:t>Justiz</a:t>
            </a:r>
            <a:r>
              <a:rPr lang="cs-CZ" altLang="cs-CZ" sz="2400" b="1" dirty="0"/>
              <a:t>: </a:t>
            </a:r>
            <a:r>
              <a:rPr lang="cs-CZ" altLang="cs-CZ" b="1" dirty="0" err="1"/>
              <a:t>Gesetzestexte</a:t>
            </a:r>
            <a:r>
              <a:rPr lang="cs-CZ" altLang="cs-CZ" b="1" dirty="0"/>
              <a:t>:  </a:t>
            </a:r>
            <a:r>
              <a:rPr lang="cs-CZ" altLang="cs-CZ" b="1" dirty="0" err="1"/>
              <a:t>Verfassung</a:t>
            </a:r>
            <a:r>
              <a:rPr lang="cs-CZ" altLang="cs-CZ" b="1" dirty="0"/>
              <a:t>, </a:t>
            </a:r>
            <a:r>
              <a:rPr lang="cs-CZ" altLang="cs-CZ" b="1" dirty="0" err="1"/>
              <a:t>Strafgesetzbuch</a:t>
            </a:r>
            <a:r>
              <a:rPr lang="cs-CZ" altLang="cs-CZ" b="1" dirty="0"/>
              <a:t>, </a:t>
            </a:r>
            <a:r>
              <a:rPr lang="cs-CZ" altLang="cs-CZ" b="1" dirty="0" err="1"/>
              <a:t>Zivilgesetzbuch</a:t>
            </a:r>
            <a:r>
              <a:rPr lang="cs-CZ" altLang="cs-CZ" b="1" dirty="0"/>
              <a:t>,  </a:t>
            </a:r>
            <a:r>
              <a:rPr lang="cs-CZ" altLang="cs-CZ" b="1" dirty="0" err="1"/>
              <a:t>Handelsrecht</a:t>
            </a:r>
            <a:r>
              <a:rPr lang="cs-CZ" altLang="cs-CZ" b="1" dirty="0"/>
              <a:t>… </a:t>
            </a:r>
            <a:r>
              <a:rPr lang="cs-CZ" altLang="cs-CZ" b="1" dirty="0">
                <a:solidFill>
                  <a:srgbClr val="00B0F0"/>
                </a:solidFill>
              </a:rPr>
              <a:t>(</a:t>
            </a:r>
            <a:r>
              <a:rPr lang="cs-CZ" altLang="cs-CZ" b="1" dirty="0" err="1">
                <a:solidFill>
                  <a:srgbClr val="00B0F0"/>
                </a:solidFill>
              </a:rPr>
              <a:t>Fachsprache</a:t>
            </a:r>
            <a:r>
              <a:rPr lang="cs-CZ" altLang="cs-CZ" b="1" dirty="0">
                <a:solidFill>
                  <a:srgbClr val="00B0F0"/>
                </a:solidFill>
              </a:rPr>
              <a:t>)</a:t>
            </a:r>
          </a:p>
          <a:p>
            <a:pPr marL="514350" indent="-514350"/>
            <a:r>
              <a:rPr lang="cs-CZ" altLang="cs-CZ" b="1" dirty="0" err="1"/>
              <a:t>Polizeiliche</a:t>
            </a:r>
            <a:r>
              <a:rPr lang="cs-CZ" altLang="cs-CZ" b="1" dirty="0"/>
              <a:t> </a:t>
            </a:r>
            <a:r>
              <a:rPr lang="cs-CZ" altLang="cs-CZ" b="1" dirty="0" err="1"/>
              <a:t>Protokolle</a:t>
            </a:r>
            <a:r>
              <a:rPr lang="cs-CZ" altLang="cs-CZ" b="1" dirty="0"/>
              <a:t>:  </a:t>
            </a:r>
            <a:r>
              <a:rPr lang="cs-CZ" altLang="cs-CZ" b="1" dirty="0" err="1"/>
              <a:t>Unfallbericht</a:t>
            </a:r>
            <a:r>
              <a:rPr lang="cs-CZ" altLang="cs-CZ" b="1" dirty="0"/>
              <a:t>…</a:t>
            </a:r>
            <a:endParaRPr lang="cs-CZ" altLang="cs-CZ" dirty="0"/>
          </a:p>
          <a:p>
            <a:r>
              <a:rPr lang="cs-CZ" altLang="cs-CZ" b="1" dirty="0" err="1"/>
              <a:t>Gerichtsverhandlungen</a:t>
            </a:r>
            <a:r>
              <a:rPr lang="cs-CZ" altLang="cs-CZ" b="1" dirty="0"/>
              <a:t>: </a:t>
            </a:r>
            <a:r>
              <a:rPr lang="cs-CZ" altLang="cs-CZ" b="1" dirty="0" err="1"/>
              <a:t>Verhör</a:t>
            </a:r>
            <a:r>
              <a:rPr lang="cs-CZ" altLang="cs-CZ" b="1" dirty="0"/>
              <a:t>, </a:t>
            </a:r>
            <a:r>
              <a:rPr lang="cs-CZ" altLang="cs-CZ" b="1" dirty="0" err="1"/>
              <a:t>Verteidigungsrede</a:t>
            </a:r>
            <a:r>
              <a:rPr lang="en-US" altLang="cs-CZ" b="1" dirty="0"/>
              <a:t>,</a:t>
            </a:r>
            <a:r>
              <a:rPr lang="cs-CZ" altLang="cs-CZ" b="1" dirty="0"/>
              <a:t> </a:t>
            </a:r>
            <a:r>
              <a:rPr lang="en-US" altLang="cs-CZ" b="1" dirty="0" err="1"/>
              <a:t>Urteil</a:t>
            </a:r>
            <a:r>
              <a:rPr lang="en-US" altLang="cs-CZ" b="1" dirty="0"/>
              <a:t>…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33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C3274B-62B4-4A5E-89AD-25F320E7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4. </a:t>
            </a:r>
            <a:r>
              <a:rPr lang="cs-CZ" altLang="cs-CZ" b="1" dirty="0" err="1">
                <a:solidFill>
                  <a:srgbClr val="FF0000"/>
                </a:solidFill>
              </a:rPr>
              <a:t>Kommunikationsbereich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Massenmedien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58DA6A-C9FB-4A55-BAEE-EF1C21508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Massenmedien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ein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gesellschaftliches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Gebiet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dem </a:t>
            </a:r>
            <a:r>
              <a:rPr lang="cs-CZ" altLang="cs-CZ" sz="2000" b="1" dirty="0" err="1"/>
              <a:t>soziologische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psychologische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politische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linguistische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u.a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Fragestellungen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zusammenfließen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Journalistik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Medienforschung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Probleme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Bewusstseinsbeeinflussung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Rezeptionsprobleme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Frage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Verständlichkeit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/>
              <a:t>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Textlinguistik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Sprachpflege</a:t>
            </a:r>
            <a:endParaRPr lang="cs-CZ" alt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819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3B84AC-975B-42E0-B877-6404685AB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Einteilung</a:t>
            </a:r>
            <a:r>
              <a:rPr lang="cs-CZ" b="1" dirty="0"/>
              <a:t> der </a:t>
            </a:r>
            <a:r>
              <a:rPr lang="cs-CZ" b="1" dirty="0" err="1"/>
              <a:t>massenmedien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CFCF31-6265-4A4E-9B15-8A8F23177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5600" b="1" dirty="0">
                <a:solidFill>
                  <a:srgbClr val="FF0000"/>
                </a:solidFill>
              </a:rPr>
              <a:t>1. </a:t>
            </a:r>
            <a:r>
              <a:rPr lang="de-DE" altLang="cs-CZ" sz="5600" b="1" dirty="0">
                <a:solidFill>
                  <a:srgbClr val="FF0000"/>
                </a:solidFill>
              </a:rPr>
              <a:t>Ü</a:t>
            </a:r>
            <a:r>
              <a:rPr lang="cs-CZ" altLang="cs-CZ" sz="5600" b="1" dirty="0" err="1">
                <a:solidFill>
                  <a:srgbClr val="FF0000"/>
                </a:solidFill>
              </a:rPr>
              <a:t>bertragungskanal</a:t>
            </a:r>
            <a:r>
              <a:rPr lang="cs-CZ" altLang="cs-CZ" sz="5600" b="1" dirty="0">
                <a:solidFill>
                  <a:srgbClr val="FF0000"/>
                </a:solidFill>
              </a:rPr>
              <a:t> (Medium)</a:t>
            </a:r>
            <a:r>
              <a:rPr lang="cs-CZ" altLang="cs-CZ" sz="5600" b="1" dirty="0"/>
              <a:t> : </a:t>
            </a:r>
          </a:p>
          <a:p>
            <a:pPr>
              <a:lnSpc>
                <a:spcPct val="80000"/>
              </a:lnSpc>
            </a:pPr>
            <a:r>
              <a:rPr lang="cs-CZ" altLang="cs-CZ" sz="5600" b="1" dirty="0" err="1"/>
              <a:t>Druck</a:t>
            </a:r>
            <a:r>
              <a:rPr lang="cs-CZ" altLang="cs-CZ" sz="5600" b="1" dirty="0"/>
              <a:t>-, </a:t>
            </a:r>
            <a:r>
              <a:rPr lang="cs-CZ" altLang="cs-CZ" sz="5600" b="1" dirty="0" err="1"/>
              <a:t>Printmedien</a:t>
            </a:r>
            <a:r>
              <a:rPr lang="cs-CZ" altLang="cs-CZ" sz="5600" b="1" dirty="0"/>
              <a:t> - </a:t>
            </a:r>
            <a:r>
              <a:rPr lang="cs-CZ" altLang="cs-CZ" sz="5600" b="1" dirty="0" err="1"/>
              <a:t>Zeitungen</a:t>
            </a:r>
            <a:r>
              <a:rPr lang="cs-CZ" altLang="cs-CZ" sz="5600" b="1" dirty="0"/>
              <a:t>, </a:t>
            </a:r>
            <a:r>
              <a:rPr lang="cs-CZ" altLang="cs-CZ" sz="5600" b="1" dirty="0" err="1"/>
              <a:t>Zeitschriften</a:t>
            </a:r>
            <a:r>
              <a:rPr lang="cs-CZ" altLang="cs-CZ" sz="5600" b="1" dirty="0"/>
              <a:t>, </a:t>
            </a:r>
            <a:r>
              <a:rPr lang="cs-CZ" altLang="cs-CZ" sz="5600" b="1" dirty="0" err="1"/>
              <a:t>Magazine</a:t>
            </a:r>
            <a:r>
              <a:rPr lang="cs-CZ" altLang="cs-CZ" sz="5600" b="1" dirty="0"/>
              <a:t>, </a:t>
            </a:r>
            <a:r>
              <a:rPr lang="cs-CZ" altLang="cs-CZ" sz="5600" b="1" dirty="0" err="1"/>
              <a:t>Illustrierte</a:t>
            </a:r>
            <a:endParaRPr lang="cs-CZ" altLang="cs-CZ" sz="5600" b="1" dirty="0"/>
          </a:p>
          <a:p>
            <a:pPr>
              <a:lnSpc>
                <a:spcPct val="80000"/>
              </a:lnSpc>
            </a:pPr>
            <a:r>
              <a:rPr lang="cs-CZ" altLang="cs-CZ" sz="5600" b="1" dirty="0" err="1"/>
              <a:t>elektronische</a:t>
            </a:r>
            <a:r>
              <a:rPr lang="cs-CZ" altLang="cs-CZ" sz="5600" b="1" dirty="0"/>
              <a:t> MM: </a:t>
            </a:r>
            <a:r>
              <a:rPr lang="cs-CZ" altLang="cs-CZ" sz="5600" b="1" dirty="0" err="1"/>
              <a:t>Rundfunk</a:t>
            </a:r>
            <a:r>
              <a:rPr lang="cs-CZ" altLang="cs-CZ" sz="5600" b="1" dirty="0"/>
              <a:t>, </a:t>
            </a:r>
            <a:r>
              <a:rPr lang="cs-CZ" altLang="cs-CZ" sz="5600" b="1" dirty="0" err="1"/>
              <a:t>Fernsehen</a:t>
            </a:r>
            <a:r>
              <a:rPr lang="cs-CZ" altLang="cs-CZ" sz="5600" b="1" dirty="0"/>
              <a:t>, </a:t>
            </a:r>
            <a:r>
              <a:rPr lang="cs-CZ" altLang="cs-CZ" sz="5600" b="1" dirty="0">
                <a:solidFill>
                  <a:srgbClr val="00B0F0"/>
                </a:solidFill>
              </a:rPr>
              <a:t>Internet</a:t>
            </a:r>
            <a:r>
              <a:rPr lang="cs-CZ" altLang="cs-CZ" sz="5600" b="1" dirty="0"/>
              <a:t> </a:t>
            </a:r>
          </a:p>
          <a:p>
            <a:pPr>
              <a:lnSpc>
                <a:spcPct val="80000"/>
              </a:lnSpc>
            </a:pPr>
            <a:r>
              <a:rPr lang="cs-CZ" altLang="cs-CZ" sz="5600" b="1" dirty="0">
                <a:solidFill>
                  <a:srgbClr val="FF0000"/>
                </a:solidFill>
              </a:rPr>
              <a:t>2. </a:t>
            </a:r>
            <a:r>
              <a:rPr lang="cs-CZ" altLang="cs-CZ" sz="5600" b="1" dirty="0" err="1">
                <a:solidFill>
                  <a:srgbClr val="FF0000"/>
                </a:solidFill>
              </a:rPr>
              <a:t>Rezipientenorientierung</a:t>
            </a:r>
            <a:r>
              <a:rPr lang="cs-CZ" altLang="cs-CZ" sz="5600" b="1" dirty="0"/>
              <a:t>: </a:t>
            </a:r>
          </a:p>
          <a:p>
            <a:pPr>
              <a:lnSpc>
                <a:spcPct val="80000"/>
              </a:lnSpc>
            </a:pPr>
            <a:r>
              <a:rPr lang="cs-CZ" altLang="cs-CZ" sz="5600" b="1" dirty="0"/>
              <a:t>solide </a:t>
            </a:r>
            <a:r>
              <a:rPr lang="cs-CZ" altLang="cs-CZ" sz="5600" b="1" dirty="0" err="1"/>
              <a:t>Presse</a:t>
            </a:r>
            <a:r>
              <a:rPr lang="cs-CZ" altLang="cs-CZ" sz="5600" b="1" dirty="0"/>
              <a:t>: Abonnement... FAZ, SZ, Die </a:t>
            </a:r>
            <a:r>
              <a:rPr lang="cs-CZ" altLang="cs-CZ" sz="5600" b="1" dirty="0" err="1"/>
              <a:t>Zeit</a:t>
            </a:r>
            <a:r>
              <a:rPr lang="cs-CZ" altLang="cs-CZ" sz="5600" b="1" dirty="0"/>
              <a:t>, Die Welt, Der Spiegel, FOCUS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5600" b="1" dirty="0"/>
              <a:t>                                             </a:t>
            </a:r>
            <a:r>
              <a:rPr lang="de-DE" altLang="cs-CZ" sz="5600" b="1" dirty="0"/>
              <a:t>Ö:</a:t>
            </a:r>
            <a:r>
              <a:rPr lang="cs-CZ" altLang="cs-CZ" sz="5600" b="1" dirty="0"/>
              <a:t>     Der Standard, Die </a:t>
            </a:r>
            <a:r>
              <a:rPr lang="cs-CZ" altLang="cs-CZ" sz="5600" b="1" dirty="0" err="1"/>
              <a:t>Presse</a:t>
            </a:r>
            <a:r>
              <a:rPr lang="cs-CZ" altLang="cs-CZ" sz="5600" b="1" dirty="0"/>
              <a:t>, profil, </a:t>
            </a:r>
            <a:r>
              <a:rPr lang="cs-CZ" altLang="cs-CZ" sz="5600" b="1" dirty="0" err="1"/>
              <a:t>News</a:t>
            </a:r>
            <a:endParaRPr lang="cs-CZ" altLang="cs-CZ" sz="5600" b="1" dirty="0"/>
          </a:p>
          <a:p>
            <a:pPr>
              <a:lnSpc>
                <a:spcPct val="80000"/>
              </a:lnSpc>
              <a:buNone/>
            </a:pPr>
            <a:r>
              <a:rPr lang="cs-CZ" altLang="cs-CZ" sz="5600" b="1" dirty="0"/>
              <a:t>                                             </a:t>
            </a:r>
            <a:r>
              <a:rPr lang="de-DE" altLang="cs-CZ" sz="5600" b="1" dirty="0"/>
              <a:t>CH:</a:t>
            </a:r>
            <a:r>
              <a:rPr lang="cs-CZ" altLang="cs-CZ" sz="5600" b="1" dirty="0"/>
              <a:t>           NZZ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5600" b="1" dirty="0"/>
              <a:t>                                             </a:t>
            </a:r>
            <a:r>
              <a:rPr lang="cs-CZ" altLang="cs-CZ" sz="5600" b="1" dirty="0" err="1"/>
              <a:t>lokale</a:t>
            </a:r>
            <a:r>
              <a:rPr lang="de-DE" altLang="cs-CZ" sz="5600" b="1" dirty="0"/>
              <a:t>/regionale </a:t>
            </a:r>
            <a:r>
              <a:rPr lang="cs-CZ" altLang="cs-CZ" sz="5600" b="1" dirty="0"/>
              <a:t> </a:t>
            </a:r>
            <a:r>
              <a:rPr lang="cs-CZ" altLang="cs-CZ" sz="5600" b="1" dirty="0" err="1"/>
              <a:t>Presse</a:t>
            </a:r>
            <a:endParaRPr lang="cs-CZ" altLang="cs-CZ" sz="5600" b="1" dirty="0"/>
          </a:p>
          <a:p>
            <a:pPr>
              <a:lnSpc>
                <a:spcPct val="80000"/>
              </a:lnSpc>
            </a:pPr>
            <a:r>
              <a:rPr lang="cs-CZ" altLang="cs-CZ" sz="5600" b="1" dirty="0" err="1"/>
              <a:t>Boulevardpresse</a:t>
            </a:r>
            <a:r>
              <a:rPr lang="cs-CZ" altLang="cs-CZ" sz="5600" b="1" dirty="0"/>
              <a:t>: Die </a:t>
            </a:r>
            <a:r>
              <a:rPr lang="cs-CZ" altLang="cs-CZ" sz="5600" b="1" dirty="0" err="1"/>
              <a:t>Bildzeitung</a:t>
            </a:r>
            <a:endParaRPr lang="cs-CZ" altLang="cs-CZ" sz="5600" b="1" dirty="0"/>
          </a:p>
          <a:p>
            <a:pPr>
              <a:lnSpc>
                <a:spcPct val="80000"/>
              </a:lnSpc>
            </a:pPr>
            <a:r>
              <a:rPr lang="cs-CZ" altLang="cs-CZ" sz="5600" b="1" dirty="0" err="1">
                <a:solidFill>
                  <a:schemeClr val="hlink"/>
                </a:solidFill>
              </a:rPr>
              <a:t>Regenbogenbogenpresse</a:t>
            </a:r>
            <a:r>
              <a:rPr lang="cs-CZ" altLang="cs-CZ" sz="5600" b="1" dirty="0"/>
              <a:t>: </a:t>
            </a:r>
            <a:r>
              <a:rPr lang="cs-CZ" altLang="cs-CZ" sz="5600" b="1" dirty="0" err="1"/>
              <a:t>Illustrierte</a:t>
            </a:r>
            <a:r>
              <a:rPr lang="cs-CZ" altLang="cs-CZ" sz="5600" b="1" dirty="0"/>
              <a:t>, M</a:t>
            </a:r>
            <a:r>
              <a:rPr lang="de-DE" altLang="cs-CZ" sz="5600" b="1" dirty="0"/>
              <a:t>ä</a:t>
            </a:r>
            <a:r>
              <a:rPr lang="cs-CZ" altLang="cs-CZ" sz="5600" b="1" dirty="0" err="1"/>
              <a:t>nner</a:t>
            </a:r>
            <a:r>
              <a:rPr lang="cs-CZ" altLang="cs-CZ" sz="5600" b="1" dirty="0"/>
              <a:t>, </a:t>
            </a:r>
            <a:r>
              <a:rPr lang="cs-CZ" altLang="cs-CZ" sz="5600" b="1" dirty="0" err="1"/>
              <a:t>Frauen</a:t>
            </a:r>
            <a:r>
              <a:rPr lang="de-DE" altLang="cs-CZ" sz="5600" b="1" dirty="0"/>
              <a:t>, Jugendliche</a:t>
            </a:r>
            <a:r>
              <a:rPr lang="cs-CZ" altLang="cs-CZ" sz="5600" b="1" dirty="0"/>
              <a:t>, </a:t>
            </a:r>
            <a:r>
              <a:rPr lang="cs-CZ" altLang="cs-CZ" sz="5600" b="1" dirty="0" err="1"/>
              <a:t>Hobbys</a:t>
            </a:r>
            <a:r>
              <a:rPr lang="cs-CZ" altLang="cs-CZ" sz="5600" b="1" dirty="0"/>
              <a:t>, Sport,  </a:t>
            </a:r>
            <a:r>
              <a:rPr lang="cs-CZ" altLang="cs-CZ" sz="5600" b="1" dirty="0" err="1"/>
              <a:t>Programmzeitschriften</a:t>
            </a:r>
            <a:r>
              <a:rPr lang="cs-CZ" altLang="cs-CZ" sz="5600" b="1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5600" b="1" dirty="0" err="1"/>
              <a:t>Gratispresse</a:t>
            </a:r>
            <a:endParaRPr lang="cs-CZ" altLang="cs-CZ" sz="5600" b="1" dirty="0"/>
          </a:p>
          <a:p>
            <a:pPr>
              <a:lnSpc>
                <a:spcPct val="80000"/>
              </a:lnSpc>
            </a:pPr>
            <a:r>
              <a:rPr lang="cs-CZ" altLang="cs-CZ" sz="5600" b="1" dirty="0" err="1">
                <a:solidFill>
                  <a:schemeClr val="hlink"/>
                </a:solidFill>
              </a:rPr>
              <a:t>Fachzeitschriften</a:t>
            </a:r>
            <a:endParaRPr lang="cs-CZ" altLang="cs-CZ" sz="5600" b="1" dirty="0"/>
          </a:p>
          <a:p>
            <a:pPr>
              <a:lnSpc>
                <a:spcPct val="80000"/>
              </a:lnSpc>
            </a:pPr>
            <a:r>
              <a:rPr lang="cs-CZ" altLang="cs-CZ" sz="5600" b="1" dirty="0"/>
              <a:t> </a:t>
            </a:r>
            <a:r>
              <a:rPr lang="cs-CZ" altLang="cs-CZ" sz="5600" b="1" dirty="0" err="1"/>
              <a:t>Tendenz</a:t>
            </a:r>
            <a:r>
              <a:rPr lang="cs-CZ" altLang="cs-CZ" sz="5600" b="1" dirty="0"/>
              <a:t> </a:t>
            </a:r>
            <a:r>
              <a:rPr lang="cs-CZ" altLang="cs-CZ" sz="5600" b="1" dirty="0" err="1"/>
              <a:t>zur</a:t>
            </a:r>
            <a:r>
              <a:rPr lang="cs-CZ" altLang="cs-CZ" sz="5600" b="1" dirty="0"/>
              <a:t> </a:t>
            </a:r>
            <a:r>
              <a:rPr lang="cs-CZ" altLang="cs-CZ" sz="5600" b="1" dirty="0" err="1">
                <a:solidFill>
                  <a:schemeClr val="hlink"/>
                </a:solidFill>
              </a:rPr>
              <a:t>Boulevardisierung</a:t>
            </a:r>
            <a:r>
              <a:rPr lang="cs-CZ" altLang="cs-CZ" sz="5600" b="1" dirty="0"/>
              <a:t>: Infotainment:</a:t>
            </a:r>
            <a:r>
              <a:rPr lang="de-DE" altLang="cs-CZ" sz="5600" b="1" dirty="0"/>
              <a:t> </a:t>
            </a:r>
            <a:r>
              <a:rPr lang="cs-CZ" altLang="cs-CZ" sz="5600" b="1" dirty="0" err="1"/>
              <a:t>Information</a:t>
            </a:r>
            <a:r>
              <a:rPr lang="cs-CZ" altLang="cs-CZ" sz="5600" b="1" dirty="0"/>
              <a:t> </a:t>
            </a:r>
            <a:r>
              <a:rPr lang="cs-CZ" altLang="cs-CZ" sz="5600" b="1" dirty="0" err="1"/>
              <a:t>und</a:t>
            </a:r>
            <a:r>
              <a:rPr lang="cs-CZ" altLang="cs-CZ" sz="5600" b="1" dirty="0"/>
              <a:t> </a:t>
            </a:r>
            <a:r>
              <a:rPr lang="cs-CZ" altLang="cs-CZ" sz="5600" b="1" dirty="0">
                <a:latin typeface="Arial" panose="020B0604020202020204" pitchFamily="34" charset="0"/>
              </a:rPr>
              <a:t> </a:t>
            </a:r>
            <a:r>
              <a:rPr lang="cs-CZ" altLang="cs-CZ" sz="5600" b="1" dirty="0" err="1"/>
              <a:t>Entertainment</a:t>
            </a:r>
            <a:endParaRPr lang="cs-CZ" altLang="cs-CZ" sz="56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05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40684-F491-46D9-9596-E204AE3F8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Fachliteratur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482972-F1F2-4688-A6B5-434243C2A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b="1" dirty="0"/>
              <a:t>Malá, Jiřina: </a:t>
            </a: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Textanalyse</a:t>
            </a:r>
            <a:r>
              <a:rPr lang="cs-CZ" altLang="cs-CZ" b="1" dirty="0"/>
              <a:t>: </a:t>
            </a:r>
            <a:r>
              <a:rPr lang="cs-CZ" altLang="cs-CZ" b="1" dirty="0" err="1"/>
              <a:t>Grundlagen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Methoden</a:t>
            </a:r>
            <a:r>
              <a:rPr lang="cs-CZ" altLang="cs-CZ" b="1" dirty="0"/>
              <a:t>, Brno 2009</a:t>
            </a:r>
          </a:p>
          <a:p>
            <a:pPr>
              <a:lnSpc>
                <a:spcPct val="90000"/>
              </a:lnSpc>
            </a:pPr>
            <a:r>
              <a:rPr lang="cs-CZ" altLang="cs-CZ" b="1" dirty="0"/>
              <a:t>Fix, Ulla</a:t>
            </a:r>
            <a:r>
              <a:rPr lang="de-DE" altLang="cs-CZ" b="1" dirty="0"/>
              <a:t>/Koll.: Textlinguistik und Stilistik für Einsteiger. Ein Lehr- und Arbeitsbuch. 2., korrigierte Auflage. Frankfurt/M 2002</a:t>
            </a:r>
          </a:p>
          <a:p>
            <a:pPr>
              <a:lnSpc>
                <a:spcPct val="90000"/>
              </a:lnSpc>
            </a:pPr>
            <a:r>
              <a:rPr lang="de-DE" altLang="cs-CZ" b="1" dirty="0"/>
              <a:t>Lenk, Hartmut E.H.: Praktische Textsortenlehre. Ein Lehr- und Handbuch der professionellen Textgestaltung. Helsinki 1993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Fandrych,Christian&amp;Thurmair,Maria:Textsorten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Deutschen</a:t>
            </a:r>
            <a:r>
              <a:rPr lang="cs-CZ" altLang="cs-CZ" b="1" dirty="0"/>
              <a:t>.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Analysen</a:t>
            </a:r>
            <a:r>
              <a:rPr lang="cs-CZ" altLang="cs-CZ" b="1" dirty="0"/>
              <a:t> </a:t>
            </a:r>
            <a:r>
              <a:rPr lang="cs-CZ" altLang="cs-CZ" b="1" dirty="0" err="1"/>
              <a:t>aus</a:t>
            </a:r>
            <a:r>
              <a:rPr lang="cs-CZ" altLang="cs-CZ" b="1" dirty="0"/>
              <a:t> </a:t>
            </a:r>
            <a:r>
              <a:rPr lang="cs-CZ" altLang="cs-CZ" b="1" dirty="0" err="1"/>
              <a:t>sprachdidaktischer</a:t>
            </a:r>
            <a:r>
              <a:rPr lang="cs-CZ" altLang="cs-CZ" b="1" dirty="0"/>
              <a:t> </a:t>
            </a:r>
            <a:r>
              <a:rPr lang="cs-CZ" altLang="cs-CZ" b="1" dirty="0" err="1"/>
              <a:t>Sicht.Tübingen</a:t>
            </a:r>
            <a:r>
              <a:rPr lang="cs-CZ" altLang="cs-CZ" b="1" dirty="0"/>
              <a:t> 2011</a:t>
            </a:r>
            <a:endParaRPr lang="de-DE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Sandig</a:t>
            </a:r>
            <a:r>
              <a:rPr lang="cs-CZ" altLang="cs-CZ" b="1" dirty="0"/>
              <a:t>, Barbara: </a:t>
            </a:r>
            <a:r>
              <a:rPr lang="cs-CZ" altLang="cs-CZ" b="1" dirty="0" err="1"/>
              <a:t>Textstilistik</a:t>
            </a:r>
            <a:r>
              <a:rPr lang="cs-CZ" altLang="cs-CZ" b="1" dirty="0"/>
              <a:t>, T</a:t>
            </a:r>
            <a:r>
              <a:rPr lang="de-DE" altLang="cs-CZ" b="1" dirty="0" err="1"/>
              <a:t>übingen</a:t>
            </a:r>
            <a:r>
              <a:rPr lang="de-DE" altLang="cs-CZ" b="1" dirty="0"/>
              <a:t> 2006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Malá, Jiřina: Texte </a:t>
            </a:r>
            <a:r>
              <a:rPr lang="de-DE" altLang="cs-CZ" b="1" dirty="0"/>
              <a:t>über Filme. Stilanalysen anhand von Filmrezensionen und filmbezogenen Texten, Brno 2016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71485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D1FE6-0A64-4710-874E-981D5AEFF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Einteilungskriterien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funktionen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AD4477-EAFF-45A6-A596-2CC0CEE0B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ö</a:t>
            </a:r>
            <a:r>
              <a:rPr lang="cs-CZ" altLang="cs-CZ" sz="2000" b="1" dirty="0" err="1"/>
              <a:t>ffentlich-rechtliche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Sender</a:t>
            </a:r>
            <a:r>
              <a:rPr lang="cs-CZ" altLang="cs-CZ" sz="2000" b="1" dirty="0"/>
              <a:t>: ARD, ZDF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private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Sender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komerziell</a:t>
            </a:r>
            <a:endParaRPr lang="de-DE" altLang="cs-CZ" sz="2000" b="1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de-DE" altLang="cs-CZ" sz="2000" b="1" dirty="0">
                <a:solidFill>
                  <a:srgbClr val="FF0000"/>
                </a:solidFill>
              </a:rPr>
              <a:t>K</a:t>
            </a:r>
            <a:r>
              <a:rPr lang="cs-CZ" altLang="cs-CZ" sz="2000" b="1" dirty="0" err="1">
                <a:solidFill>
                  <a:srgbClr val="FF0000"/>
                </a:solidFill>
              </a:rPr>
              <a:t>ommunikative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Funktionen</a:t>
            </a:r>
            <a:r>
              <a:rPr lang="cs-CZ" altLang="cs-CZ" sz="2000" b="1" dirty="0">
                <a:solidFill>
                  <a:srgbClr val="FF0000"/>
                </a:solidFill>
              </a:rPr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publizistischen</a:t>
            </a:r>
            <a:r>
              <a:rPr lang="cs-CZ" altLang="cs-CZ" sz="2000" b="1" dirty="0">
                <a:solidFill>
                  <a:srgbClr val="FF0000"/>
                </a:solidFill>
              </a:rPr>
              <a:t>  Texte</a:t>
            </a:r>
            <a:r>
              <a:rPr lang="de-DE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9900"/>
                </a:solidFill>
              </a:rPr>
              <a:t>informative</a:t>
            </a:r>
            <a:r>
              <a:rPr lang="cs-CZ" altLang="cs-CZ" sz="2000" b="1" dirty="0">
                <a:solidFill>
                  <a:srgbClr val="009900"/>
                </a:solidFill>
              </a:rPr>
              <a:t> </a:t>
            </a:r>
            <a:r>
              <a:rPr lang="cs-CZ" altLang="cs-CZ" sz="2000" b="1" dirty="0" err="1">
                <a:solidFill>
                  <a:srgbClr val="009900"/>
                </a:solidFill>
              </a:rPr>
              <a:t>Funktion</a:t>
            </a:r>
            <a:endParaRPr lang="cs-CZ" altLang="cs-CZ" sz="2000" dirty="0">
              <a:solidFill>
                <a:srgbClr val="0099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9900"/>
                </a:solidFill>
              </a:rPr>
              <a:t>persuasive</a:t>
            </a:r>
            <a:r>
              <a:rPr lang="cs-CZ" altLang="cs-CZ" sz="2000" b="1" dirty="0">
                <a:solidFill>
                  <a:srgbClr val="009900"/>
                </a:solidFill>
              </a:rPr>
              <a:t> </a:t>
            </a:r>
            <a:r>
              <a:rPr lang="cs-CZ" altLang="cs-CZ" sz="2000" b="1" dirty="0" err="1">
                <a:solidFill>
                  <a:srgbClr val="009900"/>
                </a:solidFill>
              </a:rPr>
              <a:t>Funktion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Überzeugung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Meinungsbeeinflussung</a:t>
            </a:r>
            <a:r>
              <a:rPr lang="cs-CZ" altLang="cs-CZ" sz="2000" b="1" dirty="0"/>
              <a:t>, -</a:t>
            </a:r>
            <a:r>
              <a:rPr lang="cs-CZ" altLang="cs-CZ" sz="2000" b="1" dirty="0" err="1"/>
              <a:t>lenkung</a:t>
            </a:r>
            <a:r>
              <a:rPr lang="de-DE" altLang="cs-CZ" sz="2000" dirty="0"/>
              <a:t> - </a:t>
            </a:r>
            <a:r>
              <a:rPr lang="cs-CZ" altLang="cs-CZ" sz="2000" b="1" dirty="0" err="1"/>
              <a:t>ein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sensibler</a:t>
            </a:r>
            <a:r>
              <a:rPr lang="cs-CZ" altLang="cs-CZ" sz="2000" b="1" dirty="0"/>
              <a:t> Punkt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9900"/>
                </a:solidFill>
              </a:rPr>
              <a:t>phatische</a:t>
            </a:r>
            <a:r>
              <a:rPr lang="cs-CZ" altLang="cs-CZ" sz="2000" b="1" dirty="0">
                <a:solidFill>
                  <a:srgbClr val="009900"/>
                </a:solidFill>
              </a:rPr>
              <a:t> </a:t>
            </a:r>
            <a:r>
              <a:rPr lang="cs-CZ" altLang="cs-CZ" sz="2000" b="1" dirty="0" err="1">
                <a:solidFill>
                  <a:srgbClr val="009900"/>
                </a:solidFill>
              </a:rPr>
              <a:t>Funktion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Unterhaltung</a:t>
            </a:r>
            <a:r>
              <a:rPr lang="cs-CZ" altLang="cs-CZ" sz="2000" b="1" dirty="0"/>
              <a:t>, Kontakt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 err="1">
                <a:solidFill>
                  <a:srgbClr val="00B050"/>
                </a:solidFill>
              </a:rPr>
              <a:t>belehrende</a:t>
            </a:r>
            <a:r>
              <a:rPr lang="cs-CZ" altLang="cs-CZ" b="1" dirty="0">
                <a:solidFill>
                  <a:srgbClr val="00B050"/>
                </a:solidFill>
              </a:rPr>
              <a:t> </a:t>
            </a:r>
            <a:r>
              <a:rPr lang="cs-CZ" altLang="cs-CZ" b="1" dirty="0" err="1">
                <a:solidFill>
                  <a:srgbClr val="00B050"/>
                </a:solidFill>
              </a:rPr>
              <a:t>Funktion</a:t>
            </a:r>
            <a:r>
              <a:rPr lang="cs-CZ" altLang="cs-CZ" b="1" dirty="0">
                <a:solidFill>
                  <a:srgbClr val="00B050"/>
                </a:solidFill>
              </a:rPr>
              <a:t> – </a:t>
            </a:r>
            <a:r>
              <a:rPr lang="cs-CZ" altLang="cs-CZ" b="1" dirty="0" err="1"/>
              <a:t>Beratungen</a:t>
            </a:r>
            <a:r>
              <a:rPr lang="cs-CZ" altLang="cs-CZ" b="1" dirty="0"/>
              <a:t>, </a:t>
            </a:r>
            <a:r>
              <a:rPr lang="cs-CZ" altLang="cs-CZ" b="1" dirty="0" err="1"/>
              <a:t>Anweisungen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2982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4E58E-2A18-4963-9272-4F2684FEC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Textsorten</a:t>
            </a:r>
            <a:r>
              <a:rPr lang="cs-CZ" b="1" dirty="0"/>
              <a:t> in den </a:t>
            </a:r>
            <a:r>
              <a:rPr lang="cs-CZ" b="1" dirty="0" err="1"/>
              <a:t>Massenmedien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857624-4AC5-4D4C-A547-8B4E23203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1.</a:t>
            </a:r>
            <a:r>
              <a:rPr lang="cs-CZ" altLang="cs-CZ" sz="2300" b="1" dirty="0">
                <a:solidFill>
                  <a:srgbClr val="FF0000"/>
                </a:solidFill>
              </a:rPr>
              <a:t>Informationsbetonte </a:t>
            </a:r>
            <a:r>
              <a:rPr lang="cs-CZ" altLang="cs-CZ" sz="2300" b="1" dirty="0" err="1">
                <a:solidFill>
                  <a:srgbClr val="FF0000"/>
                </a:solidFill>
              </a:rPr>
              <a:t>Textsorten</a:t>
            </a:r>
            <a:r>
              <a:rPr lang="cs-CZ" altLang="cs-CZ" sz="2300" b="1" dirty="0"/>
              <a:t>: </a:t>
            </a:r>
            <a:r>
              <a:rPr lang="cs-CZ" altLang="cs-CZ" sz="2300" b="1" dirty="0" err="1"/>
              <a:t>Meldung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Nachricht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Bericht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Wettervorhersage</a:t>
            </a:r>
            <a:endParaRPr lang="cs-CZ" altLang="cs-CZ" sz="23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2. </a:t>
            </a:r>
            <a:r>
              <a:rPr lang="cs-CZ" altLang="cs-CZ" sz="2300" b="1" dirty="0" err="1">
                <a:solidFill>
                  <a:srgbClr val="FF0000"/>
                </a:solidFill>
              </a:rPr>
              <a:t>Meinungsbetont-persuasive</a:t>
            </a:r>
            <a:r>
              <a:rPr lang="cs-CZ" altLang="cs-CZ" sz="2300" b="1" dirty="0">
                <a:solidFill>
                  <a:srgbClr val="FF0000"/>
                </a:solidFill>
              </a:rPr>
              <a:t> </a:t>
            </a:r>
            <a:r>
              <a:rPr lang="cs-CZ" altLang="cs-CZ" sz="2300" b="1" dirty="0" err="1">
                <a:solidFill>
                  <a:srgbClr val="FF0000"/>
                </a:solidFill>
              </a:rPr>
              <a:t>Textsorten</a:t>
            </a:r>
            <a:r>
              <a:rPr lang="cs-CZ" altLang="cs-CZ" sz="2300" b="1" dirty="0"/>
              <a:t>: </a:t>
            </a:r>
            <a:r>
              <a:rPr lang="cs-CZ" altLang="cs-CZ" sz="2300" b="1" dirty="0" err="1"/>
              <a:t>Leitartikel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Kommentar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Kolumne</a:t>
            </a:r>
            <a:r>
              <a:rPr lang="cs-CZ" altLang="cs-CZ" sz="2300" b="1" dirty="0"/>
              <a:t>,  </a:t>
            </a:r>
            <a:r>
              <a:rPr lang="cs-CZ" altLang="cs-CZ" sz="2300" b="1" dirty="0" err="1"/>
              <a:t>Glosse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Essay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Rezension</a:t>
            </a:r>
            <a:r>
              <a:rPr lang="cs-CZ" altLang="cs-CZ" sz="2300" b="1" dirty="0"/>
              <a:t>/Kritik</a:t>
            </a:r>
            <a:endParaRPr lang="cs-CZ" altLang="cs-CZ" sz="23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3. </a:t>
            </a:r>
            <a:r>
              <a:rPr lang="cs-CZ" altLang="cs-CZ" sz="2300" b="1" dirty="0" err="1">
                <a:solidFill>
                  <a:srgbClr val="FF0000"/>
                </a:solidFill>
              </a:rPr>
              <a:t>Kontaktherstellende</a:t>
            </a:r>
            <a:r>
              <a:rPr lang="cs-CZ" altLang="cs-CZ" sz="2300" b="1" dirty="0">
                <a:solidFill>
                  <a:srgbClr val="FF0000"/>
                </a:solidFill>
              </a:rPr>
              <a:t>, </a:t>
            </a:r>
            <a:r>
              <a:rPr lang="cs-CZ" altLang="cs-CZ" sz="2300" b="1" dirty="0" err="1">
                <a:solidFill>
                  <a:srgbClr val="FF0000"/>
                </a:solidFill>
              </a:rPr>
              <a:t>unterhaltende</a:t>
            </a:r>
            <a:r>
              <a:rPr lang="cs-CZ" altLang="cs-CZ" sz="2300" b="1" dirty="0">
                <a:solidFill>
                  <a:srgbClr val="FF0000"/>
                </a:solidFill>
              </a:rPr>
              <a:t> </a:t>
            </a:r>
            <a:r>
              <a:rPr lang="cs-CZ" altLang="cs-CZ" sz="2300" b="1" dirty="0" err="1">
                <a:solidFill>
                  <a:srgbClr val="FF0000"/>
                </a:solidFill>
              </a:rPr>
              <a:t>und</a:t>
            </a:r>
            <a:r>
              <a:rPr lang="cs-CZ" altLang="cs-CZ" sz="2300" b="1" dirty="0">
                <a:solidFill>
                  <a:srgbClr val="FF0000"/>
                </a:solidFill>
              </a:rPr>
              <a:t> </a:t>
            </a:r>
            <a:r>
              <a:rPr lang="cs-CZ" altLang="cs-CZ" sz="2300" b="1" dirty="0" err="1">
                <a:solidFill>
                  <a:srgbClr val="FF0000"/>
                </a:solidFill>
              </a:rPr>
              <a:t>belletristische</a:t>
            </a:r>
            <a:r>
              <a:rPr lang="cs-CZ" altLang="cs-CZ" sz="2300" b="1" dirty="0">
                <a:solidFill>
                  <a:srgbClr val="FF0000"/>
                </a:solidFill>
              </a:rPr>
              <a:t> Texte</a:t>
            </a:r>
            <a:r>
              <a:rPr lang="cs-CZ" altLang="cs-CZ" sz="2300" b="1" dirty="0"/>
              <a:t>: „soft </a:t>
            </a:r>
            <a:r>
              <a:rPr lang="cs-CZ" altLang="cs-CZ" sz="2300" b="1" dirty="0" err="1"/>
              <a:t>news</a:t>
            </a:r>
            <a:r>
              <a:rPr lang="cs-CZ" altLang="cs-CZ" sz="2300" b="1" dirty="0"/>
              <a:t>„ </a:t>
            </a:r>
            <a:r>
              <a:rPr lang="cs-CZ" altLang="cs-CZ" sz="2300" b="1" dirty="0" err="1"/>
              <a:t>Feuilleton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Kurzgeschichte</a:t>
            </a:r>
            <a:r>
              <a:rPr lang="cs-CZ" altLang="cs-CZ" sz="2300" dirty="0"/>
              <a:t>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Horoskop, Comics, </a:t>
            </a:r>
            <a:r>
              <a:rPr lang="cs-CZ" altLang="cs-CZ" sz="2300" b="1" dirty="0" err="1"/>
              <a:t>Kreutzworträtsel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Quiz</a:t>
            </a:r>
            <a:r>
              <a:rPr lang="cs-CZ" altLang="cs-CZ" sz="2300" b="1" dirty="0"/>
              <a:t>...</a:t>
            </a:r>
          </a:p>
          <a:p>
            <a:pPr>
              <a:lnSpc>
                <a:spcPct val="60000"/>
              </a:lnSpc>
              <a:defRPr/>
            </a:pPr>
            <a:r>
              <a:rPr lang="cs-CZ" altLang="cs-CZ" sz="2300" b="1" dirty="0">
                <a:solidFill>
                  <a:srgbClr val="0070C0"/>
                </a:solidFill>
              </a:rPr>
              <a:t>4. </a:t>
            </a:r>
            <a:r>
              <a:rPr lang="cs-CZ" altLang="cs-CZ" sz="2300" b="1" dirty="0" err="1">
                <a:solidFill>
                  <a:srgbClr val="0070C0"/>
                </a:solidFill>
              </a:rPr>
              <a:t>Instruierend-anweisende</a:t>
            </a:r>
            <a:r>
              <a:rPr lang="cs-CZ" altLang="cs-CZ" sz="2300" b="1" dirty="0">
                <a:solidFill>
                  <a:srgbClr val="0070C0"/>
                </a:solidFill>
              </a:rPr>
              <a:t> </a:t>
            </a:r>
            <a:r>
              <a:rPr lang="cs-CZ" altLang="cs-CZ" sz="2300" b="1" dirty="0" err="1">
                <a:solidFill>
                  <a:srgbClr val="0070C0"/>
                </a:solidFill>
              </a:rPr>
              <a:t>Textsorten</a:t>
            </a:r>
            <a:r>
              <a:rPr lang="cs-CZ" altLang="cs-CZ" sz="2300" b="1" dirty="0"/>
              <a:t>: </a:t>
            </a:r>
            <a:r>
              <a:rPr lang="cs-CZ" altLang="cs-CZ" sz="2300" b="1" dirty="0" err="1"/>
              <a:t>Ratgebungen</a:t>
            </a:r>
            <a:r>
              <a:rPr lang="cs-CZ" altLang="cs-CZ" sz="2300" b="1" dirty="0">
                <a:latin typeface="Arial" panose="020B0604020202020204" pitchFamily="34" charset="0"/>
              </a:rPr>
              <a:t>,</a:t>
            </a:r>
            <a:r>
              <a:rPr lang="cs-CZ" altLang="cs-CZ" sz="2300" b="1" dirty="0"/>
              <a:t> </a:t>
            </a:r>
            <a:r>
              <a:rPr lang="cs-CZ" altLang="cs-CZ" sz="2300" b="1" dirty="0" err="1"/>
              <a:t>Handlungsanleitungen</a:t>
            </a:r>
            <a:r>
              <a:rPr lang="cs-CZ" altLang="cs-CZ" sz="2300" b="1" dirty="0">
                <a:latin typeface="Arial" panose="020B0604020202020204" pitchFamily="34" charset="0"/>
              </a:rPr>
              <a:t>, </a:t>
            </a:r>
            <a:r>
              <a:rPr lang="cs-CZ" altLang="cs-CZ" sz="2300" b="1" dirty="0" err="1">
                <a:latin typeface="Arial" panose="020B0604020202020204" pitchFamily="34" charset="0"/>
              </a:rPr>
              <a:t>Kochrezepte</a:t>
            </a:r>
            <a:r>
              <a:rPr lang="cs-CZ" altLang="cs-CZ" sz="2300" b="1" dirty="0">
                <a:latin typeface="Arial" panose="020B0604020202020204" pitchFamily="34" charset="0"/>
              </a:rPr>
              <a:t>, </a:t>
            </a:r>
          </a:p>
          <a:p>
            <a:pPr>
              <a:lnSpc>
                <a:spcPct val="60000"/>
              </a:lnSpc>
              <a:defRPr/>
            </a:pPr>
            <a:r>
              <a:rPr lang="cs-CZ" altLang="cs-CZ" sz="2300" b="1" dirty="0">
                <a:latin typeface="Arial" panose="020B0604020202020204" pitchFamily="34" charset="0"/>
              </a:rPr>
              <a:t>„</a:t>
            </a:r>
            <a:r>
              <a:rPr lang="cs-CZ" altLang="cs-CZ" sz="2300" b="1" dirty="0" err="1">
                <a:latin typeface="Arial" panose="020B0604020202020204" pitchFamily="34" charset="0"/>
              </a:rPr>
              <a:t>Kummerkasten</a:t>
            </a:r>
            <a:r>
              <a:rPr lang="cs-CZ" altLang="cs-CZ" sz="2300" b="1" dirty="0">
                <a:latin typeface="Arial" panose="020B0604020202020204" pitchFamily="34" charset="0"/>
              </a:rPr>
              <a:t>“ – </a:t>
            </a:r>
            <a:r>
              <a:rPr lang="cs-CZ" altLang="cs-CZ" sz="2300" b="1" dirty="0" err="1">
                <a:latin typeface="Arial" panose="020B0604020202020204" pitchFamily="34" charset="0"/>
              </a:rPr>
              <a:t>psychologische</a:t>
            </a:r>
            <a:r>
              <a:rPr lang="cs-CZ" altLang="cs-CZ" sz="2300" b="1" dirty="0">
                <a:latin typeface="Arial" panose="020B0604020202020204" pitchFamily="34" charset="0"/>
              </a:rPr>
              <a:t> </a:t>
            </a:r>
            <a:r>
              <a:rPr lang="cs-CZ" altLang="cs-CZ" sz="2300" b="1" dirty="0" err="1">
                <a:latin typeface="Arial" panose="020B0604020202020204" pitchFamily="34" charset="0"/>
              </a:rPr>
              <a:t>Beratung</a:t>
            </a:r>
            <a:r>
              <a:rPr lang="cs-CZ" altLang="cs-CZ" sz="2300" dirty="0"/>
              <a:t> </a:t>
            </a:r>
            <a:endParaRPr lang="cs-CZ" altLang="cs-CZ" sz="23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 err="1">
                <a:solidFill>
                  <a:srgbClr val="FF0000"/>
                </a:solidFill>
                <a:latin typeface="Arial" panose="020B0604020202020204" pitchFamily="34" charset="0"/>
              </a:rPr>
              <a:t>Spezielle</a:t>
            </a:r>
            <a:r>
              <a:rPr lang="cs-CZ" altLang="cs-CZ" sz="2300" b="1" dirty="0">
                <a:solidFill>
                  <a:srgbClr val="FF0000"/>
                </a:solidFill>
                <a:latin typeface="Arial" panose="020B0604020202020204" pitchFamily="34" charset="0"/>
              </a:rPr>
              <a:t> TS:</a:t>
            </a:r>
          </a:p>
          <a:p>
            <a:pPr eaLnBrk="1" hangingPunct="1">
              <a:lnSpc>
                <a:spcPct val="60000"/>
              </a:lnSpc>
              <a:defRPr/>
            </a:pPr>
            <a:r>
              <a:rPr lang="cs-CZ" altLang="cs-CZ" sz="2300" b="1" dirty="0" err="1">
                <a:solidFill>
                  <a:srgbClr val="FF0000"/>
                </a:solidFill>
              </a:rPr>
              <a:t>Reportage</a:t>
            </a:r>
            <a:r>
              <a:rPr lang="cs-CZ" altLang="cs-CZ" sz="2300" b="1" dirty="0">
                <a:solidFill>
                  <a:srgbClr val="FF0000"/>
                </a:solidFill>
              </a:rPr>
              <a:t> </a:t>
            </a:r>
            <a:r>
              <a:rPr lang="cs-CZ" altLang="cs-CZ" sz="2300" b="1" dirty="0"/>
              <a:t>– „</a:t>
            </a:r>
            <a:r>
              <a:rPr lang="cs-CZ" altLang="cs-CZ" sz="2300" b="1" dirty="0" err="1"/>
              <a:t>Bericht</a:t>
            </a:r>
            <a:r>
              <a:rPr lang="cs-CZ" altLang="cs-CZ" sz="2300" b="1" dirty="0"/>
              <a:t> </a:t>
            </a:r>
            <a:r>
              <a:rPr lang="cs-CZ" altLang="cs-CZ" sz="2300" b="1" dirty="0" err="1"/>
              <a:t>mit</a:t>
            </a:r>
            <a:r>
              <a:rPr lang="cs-CZ" altLang="cs-CZ" sz="2300" b="1" dirty="0"/>
              <a:t> </a:t>
            </a:r>
            <a:r>
              <a:rPr lang="cs-CZ" altLang="cs-CZ" sz="2300" b="1" dirty="0" err="1"/>
              <a:t>Phantasie</a:t>
            </a:r>
            <a:r>
              <a:rPr lang="cs-CZ" altLang="cs-CZ" sz="2300" b="1" dirty="0"/>
              <a:t>“ – </a:t>
            </a:r>
            <a:r>
              <a:rPr lang="cs-CZ" altLang="cs-CZ" sz="2300" b="1" dirty="0" err="1"/>
              <a:t>subjektiv</a:t>
            </a:r>
            <a:endParaRPr lang="cs-CZ" altLang="cs-CZ" sz="2300" b="1" dirty="0"/>
          </a:p>
          <a:p>
            <a:pPr eaLnBrk="1" hangingPunct="1">
              <a:lnSpc>
                <a:spcPct val="60000"/>
              </a:lnSpc>
              <a:defRPr/>
            </a:pPr>
            <a:r>
              <a:rPr lang="cs-CZ" altLang="cs-CZ" sz="2300" b="1" dirty="0" err="1">
                <a:solidFill>
                  <a:srgbClr val="FF0000"/>
                </a:solidFill>
              </a:rPr>
              <a:t>Bizentrierte</a:t>
            </a:r>
            <a:r>
              <a:rPr lang="cs-CZ" altLang="cs-CZ" sz="2300" b="1" dirty="0">
                <a:solidFill>
                  <a:srgbClr val="FF0000"/>
                </a:solidFill>
              </a:rPr>
              <a:t> </a:t>
            </a:r>
            <a:r>
              <a:rPr lang="cs-CZ" altLang="cs-CZ" sz="2300" b="1" dirty="0" err="1">
                <a:solidFill>
                  <a:srgbClr val="FF0000"/>
                </a:solidFill>
              </a:rPr>
              <a:t>Textsorten</a:t>
            </a:r>
            <a:r>
              <a:rPr lang="cs-CZ" altLang="cs-CZ" sz="2300" b="1" dirty="0"/>
              <a:t>: Interview, </a:t>
            </a:r>
            <a:r>
              <a:rPr lang="cs-CZ" altLang="cs-CZ" sz="2300" b="1" dirty="0" err="1"/>
              <a:t>Debatte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Talkshow</a:t>
            </a:r>
            <a:endParaRPr lang="cs-CZ" altLang="cs-CZ" sz="2300" b="1" dirty="0"/>
          </a:p>
          <a:p>
            <a:pPr eaLnBrk="1" hangingPunct="1">
              <a:lnSpc>
                <a:spcPct val="60000"/>
              </a:lnSpc>
              <a:defRPr/>
            </a:pPr>
            <a:r>
              <a:rPr lang="cs-CZ" altLang="cs-CZ" sz="2300" b="1" dirty="0">
                <a:solidFill>
                  <a:srgbClr val="FF0000"/>
                </a:solidFill>
              </a:rPr>
              <a:t>„</a:t>
            </a:r>
            <a:r>
              <a:rPr lang="cs-CZ" altLang="cs-CZ" sz="2300" b="1" dirty="0" err="1">
                <a:solidFill>
                  <a:srgbClr val="FF0000"/>
                </a:solidFill>
              </a:rPr>
              <a:t>Mischform</a:t>
            </a:r>
            <a:r>
              <a:rPr lang="cs-CZ" altLang="cs-CZ" sz="2300" b="1" dirty="0">
                <a:solidFill>
                  <a:srgbClr val="FF0000"/>
                </a:solidFill>
              </a:rPr>
              <a:t>“ </a:t>
            </a:r>
            <a:r>
              <a:rPr lang="cs-CZ" altLang="cs-CZ" sz="2300" b="1" dirty="0"/>
              <a:t>– </a:t>
            </a:r>
            <a:r>
              <a:rPr lang="cs-CZ" altLang="cs-CZ" sz="2300" b="1" dirty="0" err="1"/>
              <a:t>das</a:t>
            </a:r>
            <a:r>
              <a:rPr lang="cs-CZ" altLang="cs-CZ" sz="2300" b="1" dirty="0"/>
              <a:t> </a:t>
            </a:r>
            <a:r>
              <a:rPr lang="cs-CZ" altLang="cs-CZ" sz="2300" b="1" dirty="0" err="1"/>
              <a:t>Feature</a:t>
            </a:r>
            <a:r>
              <a:rPr lang="cs-CZ" altLang="cs-CZ" sz="2300" b="1" dirty="0"/>
              <a:t>: </a:t>
            </a:r>
            <a:r>
              <a:rPr lang="cs-CZ" altLang="cs-CZ" sz="2300" b="1" dirty="0" err="1"/>
              <a:t>Bericht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Kommentar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Reportage</a:t>
            </a:r>
            <a:r>
              <a:rPr lang="cs-CZ" altLang="cs-CZ" sz="2300" b="1" dirty="0"/>
              <a:t>, Interview</a:t>
            </a:r>
            <a:endParaRPr lang="cs-CZ" altLang="cs-CZ" sz="2300" dirty="0"/>
          </a:p>
          <a:p>
            <a:pPr eaLnBrk="1" hangingPunct="1">
              <a:lnSpc>
                <a:spcPct val="60000"/>
              </a:lnSpc>
              <a:defRPr/>
            </a:pPr>
            <a:r>
              <a:rPr lang="cs-CZ" altLang="cs-CZ" sz="2300" b="1" dirty="0" err="1">
                <a:solidFill>
                  <a:srgbClr val="009900"/>
                </a:solidFill>
              </a:rPr>
              <a:t>Werbung</a:t>
            </a:r>
            <a:r>
              <a:rPr lang="cs-CZ" altLang="cs-CZ" sz="2300" b="1" dirty="0">
                <a:solidFill>
                  <a:srgbClr val="009900"/>
                </a:solidFill>
              </a:rPr>
              <a:t> </a:t>
            </a:r>
            <a:endParaRPr lang="cs-CZ" altLang="cs-CZ" sz="2300" dirty="0"/>
          </a:p>
          <a:p>
            <a:pPr eaLnBrk="1" hangingPunct="1">
              <a:lnSpc>
                <a:spcPct val="60000"/>
              </a:lnSpc>
              <a:defRPr/>
            </a:pPr>
            <a:r>
              <a:rPr lang="cs-CZ" altLang="cs-CZ" sz="2300" b="1" dirty="0" err="1"/>
              <a:t>Leserbriefe</a:t>
            </a:r>
            <a:r>
              <a:rPr lang="cs-CZ" altLang="cs-CZ" sz="2300" b="1" dirty="0"/>
              <a:t> (E-mails), </a:t>
            </a:r>
            <a:r>
              <a:rPr lang="cs-CZ" altLang="cs-CZ" sz="2300" b="1" dirty="0" err="1"/>
              <a:t>Blogs</a:t>
            </a:r>
            <a:r>
              <a:rPr lang="cs-CZ" altLang="cs-CZ" sz="2300" b="1" dirty="0"/>
              <a:t>, Internet-</a:t>
            </a:r>
            <a:r>
              <a:rPr lang="cs-CZ" altLang="cs-CZ" sz="2300" b="1" dirty="0" err="1"/>
              <a:t>Foren</a:t>
            </a:r>
            <a:r>
              <a:rPr lang="cs-CZ" altLang="cs-CZ" sz="2300" b="1" dirty="0"/>
              <a:t>…</a:t>
            </a:r>
            <a:endParaRPr lang="cs-CZ" altLang="cs-CZ" sz="2300" dirty="0"/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80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05602-D795-4269-BC5F-3E2C34B3C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Neue</a:t>
            </a:r>
            <a:r>
              <a:rPr lang="cs-CZ" b="1" dirty="0"/>
              <a:t> </a:t>
            </a:r>
            <a:r>
              <a:rPr lang="cs-CZ" b="1" dirty="0" err="1"/>
              <a:t>Medien</a:t>
            </a:r>
            <a:r>
              <a:rPr lang="cs-CZ" b="1" dirty="0"/>
              <a:t> – </a:t>
            </a:r>
            <a:r>
              <a:rPr lang="cs-CZ" b="1" dirty="0" err="1"/>
              <a:t>neue</a:t>
            </a:r>
            <a:r>
              <a:rPr lang="cs-CZ" b="1" dirty="0"/>
              <a:t> </a:t>
            </a:r>
            <a:r>
              <a:rPr lang="cs-CZ" b="1" dirty="0" err="1"/>
              <a:t>Textsorten</a:t>
            </a:r>
            <a:r>
              <a:rPr lang="cs-CZ" b="1" dirty="0"/>
              <a:t> - Hypertext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64CFEC-3D65-42D3-80FE-D32350266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b="1" dirty="0" err="1"/>
              <a:t>Infographik</a:t>
            </a:r>
            <a:r>
              <a:rPr lang="cs-CZ" altLang="cs-CZ" b="1" dirty="0"/>
              <a:t>: </a:t>
            </a:r>
            <a:r>
              <a:rPr lang="cs-CZ" altLang="cs-CZ" b="1" dirty="0" err="1"/>
              <a:t>Abbildungen</a:t>
            </a:r>
            <a:r>
              <a:rPr lang="cs-CZ" altLang="cs-CZ" b="1" dirty="0"/>
              <a:t>, </a:t>
            </a:r>
            <a:r>
              <a:rPr lang="cs-CZ" altLang="cs-CZ" b="1" dirty="0" err="1"/>
              <a:t>Fotos</a:t>
            </a:r>
            <a:r>
              <a:rPr lang="cs-CZ" altLang="cs-CZ" b="1" dirty="0"/>
              <a:t>, </a:t>
            </a:r>
            <a:r>
              <a:rPr lang="cs-CZ" altLang="cs-CZ" b="1" dirty="0" err="1"/>
              <a:t>Tabellen</a:t>
            </a:r>
            <a:r>
              <a:rPr lang="cs-CZ" altLang="cs-CZ" b="1" dirty="0"/>
              <a:t>, </a:t>
            </a:r>
            <a:r>
              <a:rPr lang="cs-CZ" altLang="cs-CZ" b="1" dirty="0" err="1"/>
              <a:t>Landkarten</a:t>
            </a:r>
            <a:r>
              <a:rPr lang="cs-CZ" altLang="cs-CZ" b="1" dirty="0"/>
              <a:t> – </a:t>
            </a:r>
            <a:r>
              <a:rPr lang="cs-CZ" altLang="cs-CZ" b="1" i="1" dirty="0" err="1">
                <a:solidFill>
                  <a:srgbClr val="00B0F0"/>
                </a:solidFill>
              </a:rPr>
              <a:t>Wettervorhersage</a:t>
            </a:r>
            <a:endParaRPr lang="cs-CZ" altLang="cs-CZ" b="1" i="1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>
                <a:solidFill>
                  <a:srgbClr val="00B0F0"/>
                </a:solidFill>
              </a:rPr>
              <a:t>Cluster-Text: </a:t>
            </a:r>
            <a:r>
              <a:rPr lang="cs-CZ" altLang="cs-CZ" b="1" dirty="0" err="1">
                <a:solidFill>
                  <a:srgbClr val="00B0F0"/>
                </a:solidFill>
              </a:rPr>
              <a:t>Tabellen</a:t>
            </a:r>
            <a:r>
              <a:rPr lang="cs-CZ" altLang="cs-CZ" b="1" dirty="0">
                <a:solidFill>
                  <a:srgbClr val="00B0F0"/>
                </a:solidFill>
              </a:rPr>
              <a:t>, </a:t>
            </a:r>
            <a:r>
              <a:rPr lang="cs-CZ" altLang="cs-CZ" b="1" dirty="0" err="1">
                <a:solidFill>
                  <a:srgbClr val="00B0F0"/>
                </a:solidFill>
              </a:rPr>
              <a:t>Diagramme</a:t>
            </a:r>
            <a:r>
              <a:rPr lang="cs-CZ" altLang="cs-CZ" b="1" dirty="0">
                <a:solidFill>
                  <a:srgbClr val="00B0F0"/>
                </a:solidFill>
              </a:rPr>
              <a:t>, </a:t>
            </a:r>
            <a:r>
              <a:rPr lang="cs-CZ" altLang="cs-CZ" b="1" dirty="0" err="1">
                <a:solidFill>
                  <a:srgbClr val="00B0F0"/>
                </a:solidFill>
              </a:rPr>
              <a:t>Info-Kasten</a:t>
            </a:r>
            <a:endParaRPr lang="cs-CZ" altLang="cs-CZ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Online-</a:t>
            </a:r>
            <a:r>
              <a:rPr lang="cs-CZ" altLang="cs-CZ" b="1" dirty="0" err="1">
                <a:solidFill>
                  <a:srgbClr val="FF0000"/>
                </a:solidFill>
              </a:rPr>
              <a:t>Medien</a:t>
            </a:r>
            <a:r>
              <a:rPr lang="cs-CZ" altLang="cs-CZ" b="1" dirty="0"/>
              <a:t>:</a:t>
            </a:r>
            <a:endParaRPr lang="de-DE" altLang="cs-CZ" b="1" dirty="0"/>
          </a:p>
          <a:p>
            <a:pPr>
              <a:lnSpc>
                <a:spcPct val="80000"/>
              </a:lnSpc>
            </a:pPr>
            <a:r>
              <a:rPr lang="de-DE" altLang="cs-CZ" b="1" dirty="0"/>
              <a:t>Medien, welche Text, Grafik, Bild und Ton kombinieren können, Daten digital speichern bzw. übertragen, wobei die Übertragung über Datennetze läuft</a:t>
            </a:r>
          </a:p>
          <a:p>
            <a:pPr>
              <a:lnSpc>
                <a:spcPct val="80000"/>
              </a:lnSpc>
            </a:pPr>
            <a:r>
              <a:rPr lang="de-DE" altLang="cs-CZ" b="1" dirty="0"/>
              <a:t>das Internet, das Digitalfernsehen, das Handy</a:t>
            </a:r>
            <a:r>
              <a:rPr lang="cs-CZ" altLang="cs-CZ" b="1" dirty="0"/>
              <a:t> (</a:t>
            </a:r>
            <a:r>
              <a:rPr lang="cs-CZ" altLang="cs-CZ" b="1" dirty="0" err="1"/>
              <a:t>smart</a:t>
            </a:r>
            <a:r>
              <a:rPr lang="cs-CZ" altLang="cs-CZ" b="1" dirty="0"/>
              <a:t> </a:t>
            </a:r>
            <a:r>
              <a:rPr lang="cs-CZ" altLang="cs-CZ" b="1" dirty="0" err="1"/>
              <a:t>phone</a:t>
            </a:r>
            <a:r>
              <a:rPr lang="cs-CZ" altLang="cs-CZ" b="1" dirty="0"/>
              <a:t>)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de-DE" altLang="cs-CZ" b="1" dirty="0"/>
              <a:t>multimedial: Daten unterschiedlicher semiotischer Systeme (Text, Bild, Ton, Film) –</a:t>
            </a:r>
            <a:r>
              <a:rPr lang="cs-CZ" altLang="cs-CZ" b="1" dirty="0"/>
              <a:t> Hypertext - </a:t>
            </a:r>
            <a:r>
              <a:rPr lang="de-DE" altLang="cs-CZ" b="1" dirty="0" err="1"/>
              <a:t>Synästhesierung</a:t>
            </a:r>
            <a:endParaRPr lang="de-DE" altLang="cs-CZ" b="1" dirty="0"/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de-DE" altLang="cs-CZ" b="1" dirty="0"/>
              <a:t>Rezeption von Hypertexten: interaktiv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de-DE" altLang="cs-CZ" b="1" dirty="0"/>
              <a:t>Definition: „ein </a:t>
            </a:r>
            <a:r>
              <a:rPr lang="de-DE" altLang="cs-CZ" b="1" dirty="0">
                <a:solidFill>
                  <a:srgbClr val="FF0000"/>
                </a:solidFill>
              </a:rPr>
              <a:t>kohärenter</a:t>
            </a:r>
            <a:r>
              <a:rPr lang="de-DE" altLang="cs-CZ" b="1" dirty="0"/>
              <a:t>, </a:t>
            </a:r>
            <a:r>
              <a:rPr lang="cs-CZ" altLang="cs-CZ" b="1" dirty="0">
                <a:solidFill>
                  <a:srgbClr val="FF0000"/>
                </a:solidFill>
              </a:rPr>
              <a:t>n</a:t>
            </a:r>
            <a:r>
              <a:rPr lang="de-DE" altLang="cs-CZ" b="1" dirty="0" err="1">
                <a:solidFill>
                  <a:srgbClr val="FF0000"/>
                </a:solidFill>
              </a:rPr>
              <a:t>icht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de-DE" altLang="cs-CZ" b="1" dirty="0">
                <a:solidFill>
                  <a:srgbClr val="FF0000"/>
                </a:solidFill>
              </a:rPr>
              <a:t>linearer</a:t>
            </a:r>
            <a:r>
              <a:rPr lang="de-DE" altLang="cs-CZ" b="1" dirty="0"/>
              <a:t>, </a:t>
            </a:r>
            <a:r>
              <a:rPr lang="de-DE" altLang="cs-CZ" b="1" dirty="0">
                <a:solidFill>
                  <a:srgbClr val="FF0000"/>
                </a:solidFill>
              </a:rPr>
              <a:t>multimedialer</a:t>
            </a:r>
            <a:r>
              <a:rPr lang="de-DE" altLang="cs-CZ" b="1" dirty="0"/>
              <a:t>, computerrealisierter, daher </a:t>
            </a:r>
            <a:r>
              <a:rPr lang="de-DE" altLang="cs-CZ" b="1" dirty="0">
                <a:solidFill>
                  <a:srgbClr val="FF0000"/>
                </a:solidFill>
              </a:rPr>
              <a:t>interaktiv </a:t>
            </a:r>
            <a:r>
              <a:rPr lang="de-DE" altLang="cs-CZ" b="1" dirty="0"/>
              <a:t>rezipier- und manipulierbarer Symbolkomplex…“ </a:t>
            </a:r>
            <a:endParaRPr lang="cs-CZ" altLang="cs-CZ" b="1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altLang="cs-CZ" b="1" dirty="0"/>
              <a:t>   </a:t>
            </a:r>
            <a:r>
              <a:rPr lang="de-DE" altLang="cs-CZ" b="1" dirty="0"/>
              <a:t>(H. Burger: </a:t>
            </a:r>
            <a:r>
              <a:rPr lang="cs-CZ" altLang="cs-CZ" b="1" dirty="0" err="1"/>
              <a:t>Mediensprache</a:t>
            </a:r>
            <a:r>
              <a:rPr lang="de-DE" altLang="cs-CZ" b="1" dirty="0"/>
              <a:t>, 20</a:t>
            </a:r>
            <a:r>
              <a:rPr lang="cs-CZ" altLang="cs-CZ" b="1" dirty="0"/>
              <a:t>14</a:t>
            </a:r>
            <a:r>
              <a:rPr lang="de-DE" altLang="cs-CZ" b="1" dirty="0"/>
              <a:t>)</a:t>
            </a:r>
          </a:p>
          <a:p>
            <a:pPr>
              <a:lnSpc>
                <a:spcPct val="80000"/>
              </a:lnSpc>
            </a:pP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58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C43E80-56AF-452C-9F0F-8849D1B9F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Linguistische</a:t>
            </a:r>
            <a:r>
              <a:rPr lang="cs-CZ" b="1" dirty="0"/>
              <a:t> </a:t>
            </a:r>
            <a:r>
              <a:rPr lang="cs-CZ" b="1" dirty="0" err="1"/>
              <a:t>Merkmale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716157-C036-40AF-B76D-6797C722A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b="1" dirty="0"/>
              <a:t>Printmedien – Sprache der Presse und Publizistik spiegelt unmittelbar den Sprachzustand ihrer Zeit wider: Syntax, Lexik (H.-H. </a:t>
            </a:r>
            <a:r>
              <a:rPr lang="de-DE" b="1" dirty="0" err="1"/>
              <a:t>Lüger</a:t>
            </a:r>
            <a:r>
              <a:rPr lang="de-DE" b="1" dirty="0"/>
              <a:t>: Pressesprache</a:t>
            </a:r>
            <a:r>
              <a:rPr lang="cs-CZ" b="1" dirty="0"/>
              <a:t>, 1995</a:t>
            </a:r>
            <a:r>
              <a:rPr lang="de-DE" b="1" dirty="0"/>
              <a:t>)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b="1" dirty="0">
                <a:solidFill>
                  <a:srgbClr val="FF0000"/>
                </a:solidFill>
              </a:rPr>
              <a:t>Drei Betrachtungsweisen:</a:t>
            </a:r>
            <a:endParaRPr lang="cs-CZ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b="1" dirty="0"/>
              <a:t>Pressesprache als Indiz für Tendenzen der Gegenwartssprache (Entwicklungstendenzen, Veränderungen)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b="1" dirty="0"/>
              <a:t>Pressesprache als spezifischer Funktionalstil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b="1" dirty="0"/>
              <a:t>Pressesprache als Sprachgebrauch eines bestimmten Publikationsorgans (FAZ, Die Zeit, Der Spiegel, Die Bildzeitung)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40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420F3-E021-450A-9684-DC1ABF5D0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Syntax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B512F9-D301-4DFF-A4BB-5257E30AB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cs-CZ" b="1" dirty="0"/>
              <a:t>Tendenz zur Verkürzung der Satzlänge (kürzere Sätze, z.B. FAZ – Sätze mit 13 Wörtern)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de-DE" altLang="cs-CZ" b="1" dirty="0"/>
              <a:t>typisch: Einfachsätze, Ellipsen in Schlagzeilen: </a:t>
            </a:r>
            <a:r>
              <a:rPr lang="de-DE" altLang="cs-CZ" b="1" i="1" dirty="0">
                <a:solidFill>
                  <a:schemeClr val="hlink"/>
                </a:solidFill>
              </a:rPr>
              <a:t>Überall Staus</a:t>
            </a:r>
            <a:endParaRPr lang="cs-CZ" altLang="cs-CZ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de-DE" altLang="cs-CZ" b="1" dirty="0"/>
              <a:t>Satzreihen: </a:t>
            </a:r>
            <a:r>
              <a:rPr lang="de-DE" altLang="cs-CZ" b="1" i="1" dirty="0">
                <a:solidFill>
                  <a:schemeClr val="hlink"/>
                </a:solidFill>
              </a:rPr>
              <a:t>60 Personen wurden festgenommen, gegen 20 wurden Haftbefehle erlassen</a:t>
            </a:r>
            <a:endParaRPr lang="cs-CZ" altLang="cs-CZ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de-DE" altLang="cs-CZ" b="1" dirty="0"/>
              <a:t>Rückgang der Satzgefüge, Zunahme von Nominalgruppen (Nominalstil): </a:t>
            </a:r>
            <a:r>
              <a:rPr lang="de-DE" altLang="cs-CZ" b="1" i="1" dirty="0">
                <a:solidFill>
                  <a:schemeClr val="hlink"/>
                </a:solidFill>
              </a:rPr>
              <a:t>Das Bemühen um eine auf die aktuelle Entwicklung zugeschnittene Lösung des Problems...</a:t>
            </a:r>
            <a:r>
              <a:rPr lang="de-DE" altLang="cs-CZ" b="1" dirty="0"/>
              <a:t> (Partizipialkonstruktionen)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de-DE" altLang="cs-CZ" b="1" dirty="0"/>
              <a:t>FVG: </a:t>
            </a:r>
            <a:r>
              <a:rPr lang="de-DE" altLang="cs-CZ" b="1" i="1" dirty="0">
                <a:solidFill>
                  <a:schemeClr val="hlink"/>
                </a:solidFill>
              </a:rPr>
              <a:t>zur Durchführung bringen (durchführen)</a:t>
            </a:r>
            <a:endParaRPr lang="cs-CZ" altLang="cs-CZ" dirty="0">
              <a:solidFill>
                <a:schemeClr val="hlink"/>
              </a:solidFill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285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31B76A-4CD5-46C9-AD9A-5AC415D5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Lexik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C1639A-0A1A-4F3B-97B8-2FB337C28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Internationalismen, Anglizismen</a:t>
            </a:r>
            <a:r>
              <a:rPr lang="cs-CZ" altLang="cs-CZ" sz="2000" b="1" dirty="0"/>
              <a:t>, „</a:t>
            </a:r>
            <a:r>
              <a:rPr lang="cs-CZ" altLang="cs-CZ" sz="2000" b="1" dirty="0" err="1"/>
              <a:t>Exotismen</a:t>
            </a:r>
            <a:r>
              <a:rPr lang="cs-CZ" altLang="cs-CZ" sz="2000" b="1" dirty="0"/>
              <a:t>“ – </a:t>
            </a:r>
            <a:r>
              <a:rPr lang="cs-CZ" altLang="cs-CZ" sz="2000" b="1" i="1" dirty="0">
                <a:solidFill>
                  <a:srgbClr val="0070C0"/>
                </a:solidFill>
              </a:rPr>
              <a:t>r Tsunami</a:t>
            </a:r>
            <a:endParaRPr lang="cs-CZ" altLang="cs-CZ" sz="2000" dirty="0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Verwendung neuer Bezeichnungen: ständiger Wandel sozialer, wissenschaftlicher, wirtschaftlicher und technischer Verhältnisse:</a:t>
            </a:r>
            <a:r>
              <a:rPr lang="de-DE" altLang="cs-CZ" sz="2000" b="1" i="1" dirty="0"/>
              <a:t> </a:t>
            </a:r>
            <a:r>
              <a:rPr lang="de-DE" altLang="cs-CZ" sz="2000" b="1" i="1" dirty="0">
                <a:solidFill>
                  <a:schemeClr val="hlink"/>
                </a:solidFill>
              </a:rPr>
              <a:t>Öko-Freaks, Wende, mediales Dorf, Globalisierung, Umwelttechnologie, Recycling... Al Qaida</a:t>
            </a:r>
            <a:r>
              <a:rPr lang="cs-CZ" altLang="cs-CZ" sz="2000" b="1" i="1" dirty="0">
                <a:solidFill>
                  <a:schemeClr val="hlink"/>
                </a:solidFill>
              </a:rPr>
              <a:t>, </a:t>
            </a:r>
            <a:r>
              <a:rPr lang="cs-CZ" altLang="cs-CZ" sz="2000" b="1" i="1" dirty="0" err="1">
                <a:solidFill>
                  <a:schemeClr val="hlink"/>
                </a:solidFill>
              </a:rPr>
              <a:t>IsIs</a:t>
            </a:r>
            <a:r>
              <a:rPr lang="cs-CZ" altLang="cs-CZ" sz="2000" b="1" i="1" dirty="0">
                <a:solidFill>
                  <a:schemeClr val="hlink"/>
                </a:solidFill>
              </a:rPr>
              <a:t>…Brexit</a:t>
            </a:r>
            <a:r>
              <a:rPr lang="de-DE" altLang="cs-CZ" sz="2000" b="1" i="1" dirty="0">
                <a:solidFill>
                  <a:schemeClr val="hlink"/>
                </a:solidFill>
              </a:rPr>
              <a:t> </a:t>
            </a:r>
            <a:endParaRPr lang="cs-CZ" altLang="cs-CZ" sz="20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Wortbildung: Komposita – mit Bindestrich: </a:t>
            </a:r>
            <a:r>
              <a:rPr lang="de-DE" altLang="cs-CZ" sz="2000" b="1" i="1" dirty="0">
                <a:solidFill>
                  <a:schemeClr val="hlink"/>
                </a:solidFill>
              </a:rPr>
              <a:t>Infarkt-Patient</a:t>
            </a:r>
            <a:endParaRPr lang="cs-CZ" altLang="cs-CZ" sz="20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Sprachökonomie (Gefahr der Vagheit: </a:t>
            </a:r>
            <a:r>
              <a:rPr lang="de-DE" altLang="cs-CZ" sz="2000" b="1" i="1" dirty="0">
                <a:solidFill>
                  <a:schemeClr val="hlink"/>
                </a:solidFill>
              </a:rPr>
              <a:t>Minister-Forderung</a:t>
            </a:r>
            <a:r>
              <a:rPr lang="de-DE" altLang="cs-CZ" sz="2000" b="1" i="1" dirty="0"/>
              <a:t>)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Abkürzungen, Kurzwörter: </a:t>
            </a:r>
            <a:r>
              <a:rPr lang="de-DE" altLang="cs-CZ" sz="2000" b="1" i="1" dirty="0">
                <a:solidFill>
                  <a:schemeClr val="hlink"/>
                </a:solidFill>
              </a:rPr>
              <a:t>Demos, DHV</a:t>
            </a:r>
            <a:r>
              <a:rPr lang="de-DE" altLang="cs-CZ" sz="2000" b="1" i="1" dirty="0"/>
              <a:t> </a:t>
            </a:r>
            <a:r>
              <a:rPr lang="de-DE" altLang="cs-CZ" sz="2000" b="1" dirty="0"/>
              <a:t>(Parteien, Vereine, Bewegungen) 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Umgangssprache (Dialekt)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Metaphorik, Idiomatik:</a:t>
            </a:r>
            <a:r>
              <a:rPr lang="de-DE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>
                <a:solidFill>
                  <a:srgbClr val="00B050"/>
                </a:solidFill>
              </a:rPr>
              <a:t>d</a:t>
            </a:r>
            <a:r>
              <a:rPr lang="de-DE" altLang="cs-CZ" sz="2000" b="1" i="1" dirty="0" err="1">
                <a:solidFill>
                  <a:srgbClr val="00B050"/>
                </a:solidFill>
              </a:rPr>
              <a:t>ie</a:t>
            </a:r>
            <a:r>
              <a:rPr lang="de-DE" altLang="cs-CZ" sz="2000" b="1" i="1" dirty="0">
                <a:solidFill>
                  <a:srgbClr val="00B050"/>
                </a:solidFill>
              </a:rPr>
              <a:t> grünen Champions, die deutsche Wirtschaft erlebt ein grünes Wunder</a:t>
            </a:r>
            <a:endParaRPr lang="cs-CZ" altLang="cs-CZ" sz="2000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2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899FFF-B2A5-4BF2-8F25-C07F418B0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Popu</a:t>
            </a:r>
            <a:r>
              <a:rPr lang="de-DE" b="1" dirty="0" err="1">
                <a:solidFill>
                  <a:srgbClr val="FF0000"/>
                </a:solidFill>
              </a:rPr>
              <a:t>lärwissenschaftlicher</a:t>
            </a:r>
            <a:r>
              <a:rPr lang="de-DE" b="1" dirty="0">
                <a:solidFill>
                  <a:srgbClr val="FF0000"/>
                </a:solidFill>
              </a:rPr>
              <a:t> Artikel:</a:t>
            </a:r>
            <a:br>
              <a:rPr lang="de-DE" b="1" dirty="0">
                <a:solidFill>
                  <a:srgbClr val="FF0000"/>
                </a:solidFill>
              </a:rPr>
            </a:br>
            <a:r>
              <a:rPr lang="de-DE" b="1" dirty="0">
                <a:solidFill>
                  <a:srgbClr val="FF0000"/>
                </a:solidFill>
              </a:rPr>
              <a:t>Transplantation  mit  Todesfolge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A6CC07-13B2-4FC1-AB83-7C308DF7A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/>
              <a:t>Popularisierung der Wissenschaft in Massenmedien (Presse/Online, Magazine, Rundfunk, Fernsehen)</a:t>
            </a:r>
          </a:p>
          <a:p>
            <a:r>
              <a:rPr lang="de-DE" altLang="cs-CZ" b="1" dirty="0"/>
              <a:t>Der Spiegel – Nachrichtenmagazin, Ressort/Rubrik Wissenschaft, Medizin</a:t>
            </a:r>
          </a:p>
          <a:p>
            <a:r>
              <a:rPr lang="de-DE" altLang="cs-CZ" b="1" dirty="0"/>
              <a:t>Textsorte: </a:t>
            </a:r>
            <a:r>
              <a:rPr lang="de-DE" altLang="cs-CZ" b="1" dirty="0" err="1"/>
              <a:t>populärwiss</a:t>
            </a:r>
            <a:r>
              <a:rPr lang="de-DE" altLang="cs-CZ" b="1" dirty="0"/>
              <a:t>. Artikel</a:t>
            </a:r>
          </a:p>
          <a:p>
            <a:r>
              <a:rPr lang="de-DE" altLang="cs-CZ" b="1" dirty="0"/>
              <a:t>„Mischform“</a:t>
            </a:r>
            <a:r>
              <a:rPr lang="cs-CZ" altLang="cs-CZ" b="1" dirty="0"/>
              <a:t> – </a:t>
            </a:r>
            <a:r>
              <a:rPr lang="cs-CZ" altLang="cs-CZ" b="1" dirty="0" err="1"/>
              <a:t>Reportage</a:t>
            </a:r>
            <a:r>
              <a:rPr lang="cs-CZ" altLang="cs-CZ" b="1" dirty="0"/>
              <a:t>, </a:t>
            </a:r>
            <a:r>
              <a:rPr lang="cs-CZ" altLang="cs-CZ" b="1" dirty="0" err="1"/>
              <a:t>Bericht</a:t>
            </a:r>
            <a:r>
              <a:rPr lang="cs-CZ" altLang="cs-CZ" b="1" dirty="0"/>
              <a:t>, </a:t>
            </a:r>
            <a:r>
              <a:rPr lang="cs-CZ" altLang="cs-CZ" b="1" dirty="0" err="1"/>
              <a:t>Kommentar</a:t>
            </a:r>
            <a:r>
              <a:rPr lang="cs-CZ" altLang="cs-CZ" b="1" dirty="0"/>
              <a:t>, Interview</a:t>
            </a:r>
            <a:endParaRPr lang="de-DE" altLang="cs-CZ" b="1" dirty="0"/>
          </a:p>
          <a:p>
            <a:r>
              <a:rPr lang="de-DE" altLang="cs-CZ" b="1" dirty="0"/>
              <a:t>Infografik – „</a:t>
            </a:r>
            <a:r>
              <a:rPr lang="de-DE" altLang="cs-CZ" b="1" dirty="0">
                <a:solidFill>
                  <a:srgbClr val="002060"/>
                </a:solidFill>
              </a:rPr>
              <a:t>Clustertext</a:t>
            </a:r>
            <a:r>
              <a:rPr lang="de-DE" altLang="cs-CZ" b="1" dirty="0"/>
              <a:t>“ – Fotos, Grafik (Zeichnungen, Diagramme, Tabellen, Landkarten, Infokasten)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23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C47AD-0BAB-4A60-8111-3B144EA70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Transplantation  mit  Todesfolge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DC8D0E-1A66-4B4E-B10B-DEA836440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Textaufbau (Architektonik):</a:t>
            </a:r>
          </a:p>
          <a:p>
            <a:r>
              <a:rPr lang="de-DE" altLang="cs-CZ" b="1" dirty="0"/>
              <a:t>Schlagzeile, Titel, Überschrift</a:t>
            </a:r>
          </a:p>
          <a:p>
            <a:r>
              <a:rPr lang="de-DE" altLang="cs-CZ" b="1" dirty="0"/>
              <a:t>Lead/Vorspann</a:t>
            </a:r>
          </a:p>
          <a:p>
            <a:r>
              <a:rPr lang="de-DE" altLang="cs-CZ" b="1" dirty="0"/>
              <a:t>Textkörper/Fließtext/Haupttext/Text </a:t>
            </a:r>
            <a:r>
              <a:rPr lang="de-DE" altLang="cs-CZ" b="1" dirty="0" err="1"/>
              <a:t>body</a:t>
            </a:r>
            <a:endParaRPr lang="de-DE" altLang="cs-CZ" b="1" dirty="0"/>
          </a:p>
          <a:p>
            <a:r>
              <a:rPr lang="de-DE" altLang="cs-CZ" b="1" dirty="0"/>
              <a:t>Absätze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Innerer Textaufbau:</a:t>
            </a:r>
          </a:p>
          <a:p>
            <a:r>
              <a:rPr lang="de-DE" altLang="cs-CZ" b="1" dirty="0"/>
              <a:t>Thema und Verfahren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83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E83919-D4C6-4E78-842C-A8EA42B32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711754"/>
            <a:ext cx="9603275" cy="1049235"/>
          </a:xfrm>
        </p:spPr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Transplantation  mit  Todesfolge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177C4B-EEEF-48ED-A87E-28D3D3BF5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altLang="cs-CZ" b="1" dirty="0"/>
              <a:t>Thema aus der Medizin: Organverpflanzung</a:t>
            </a:r>
          </a:p>
          <a:p>
            <a:r>
              <a:rPr lang="de-DE" altLang="cs-CZ" b="1" dirty="0"/>
              <a:t>Textkohärenz: Organe – Krankheiten und ihre Symptome – Patienten – Ärzte und Experten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Sprachliche Realisierung</a:t>
            </a:r>
            <a:r>
              <a:rPr lang="de-DE" altLang="cs-CZ" b="1" dirty="0"/>
              <a:t>:</a:t>
            </a:r>
          </a:p>
          <a:p>
            <a:r>
              <a:rPr lang="de-DE" altLang="cs-CZ" b="1" dirty="0"/>
              <a:t>Schlagzeile: Funktion: Aufmerksamkeit wecken, </a:t>
            </a:r>
            <a:r>
              <a:rPr lang="de-DE" altLang="cs-CZ" b="1" dirty="0">
                <a:solidFill>
                  <a:srgbClr val="00B050"/>
                </a:solidFill>
              </a:rPr>
              <a:t>Alliteration</a:t>
            </a:r>
          </a:p>
          <a:p>
            <a:pPr>
              <a:buFont typeface="Arial" charset="0"/>
              <a:buChar char="•"/>
              <a:defRPr/>
            </a:pPr>
            <a:r>
              <a:rPr lang="de-DE" b="1" dirty="0"/>
              <a:t>Vorspann:</a:t>
            </a:r>
          </a:p>
          <a:p>
            <a:pPr>
              <a:buFont typeface="Arial" charset="0"/>
              <a:buChar char="•"/>
              <a:defRPr/>
            </a:pPr>
            <a:r>
              <a:rPr lang="de-DE" b="1" dirty="0"/>
              <a:t>Thema, Problematik: </a:t>
            </a:r>
            <a:r>
              <a:rPr lang="de-DE" b="1" dirty="0" err="1">
                <a:solidFill>
                  <a:srgbClr val="00B050"/>
                </a:solidFill>
              </a:rPr>
              <a:t>Organverpflanzug</a:t>
            </a:r>
            <a:endParaRPr lang="de-DE" b="1" dirty="0">
              <a:solidFill>
                <a:srgbClr val="00B05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de-DE" b="1" dirty="0"/>
              <a:t>Einzelne Absätze: Wechsel der (Sub)</a:t>
            </a:r>
            <a:r>
              <a:rPr lang="de-DE" b="1" dirty="0" err="1"/>
              <a:t>themen</a:t>
            </a:r>
            <a:r>
              <a:rPr lang="de-DE" b="1" dirty="0"/>
              <a:t> und Verfahren – „Mischform“</a:t>
            </a:r>
          </a:p>
          <a:p>
            <a:pPr>
              <a:buFont typeface="Arial" charset="0"/>
              <a:buChar char="•"/>
              <a:defRPr/>
            </a:pPr>
            <a:r>
              <a:rPr lang="de-DE" b="1" dirty="0"/>
              <a:t>1. , 2.  und 3. Absatz: „</a:t>
            </a:r>
            <a:r>
              <a:rPr lang="de-DE" b="1" dirty="0">
                <a:solidFill>
                  <a:srgbClr val="00B0F0"/>
                </a:solidFill>
              </a:rPr>
              <a:t>Reportage</a:t>
            </a:r>
            <a:r>
              <a:rPr lang="de-DE" b="1" dirty="0"/>
              <a:t>“: Erzählen über das Schicksal eines Mädchens, subjektiv, emotionale Stilmittel: Metaphern: </a:t>
            </a:r>
            <a:r>
              <a:rPr lang="de-DE" b="1" i="1" dirty="0">
                <a:solidFill>
                  <a:srgbClr val="00B0F0"/>
                </a:solidFill>
              </a:rPr>
              <a:t>Odyssee des Leidens, ihr Herz stand still, das Pumporgan</a:t>
            </a:r>
          </a:p>
          <a:p>
            <a:endParaRPr lang="de-DE" altLang="cs-CZ" b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68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7AC343-5BEC-4DE5-8974-C4C572809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Transplantation  mit  Todesfolge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CC8D14-E9FE-4CD5-9994-2F1E6ED29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/>
              <a:t>Ab 4. Absatz… - </a:t>
            </a:r>
            <a:r>
              <a:rPr lang="de-DE" altLang="cs-CZ" b="1" dirty="0">
                <a:solidFill>
                  <a:srgbClr val="FF0000"/>
                </a:solidFill>
              </a:rPr>
              <a:t>Bericht und Kommentar, Interview</a:t>
            </a:r>
            <a:r>
              <a:rPr lang="de-DE" altLang="cs-CZ" b="1" dirty="0"/>
              <a:t>:</a:t>
            </a:r>
          </a:p>
          <a:p>
            <a:r>
              <a:rPr lang="de-DE" altLang="cs-CZ" b="1" dirty="0"/>
              <a:t>Informationen: aktuell, Hintergrund…</a:t>
            </a:r>
          </a:p>
          <a:p>
            <a:r>
              <a:rPr lang="de-DE" altLang="cs-CZ" b="1" dirty="0"/>
              <a:t>Kommentierende Stellungnahmen</a:t>
            </a:r>
          </a:p>
          <a:p>
            <a:r>
              <a:rPr lang="de-DE" altLang="cs-CZ" b="1" dirty="0"/>
              <a:t>Zitate der Experten in der direkten sowie indirekten Rede </a:t>
            </a:r>
          </a:p>
          <a:p>
            <a:r>
              <a:rPr lang="de-DE" altLang="cs-CZ" b="1" dirty="0"/>
              <a:t>Fachtext: Fachbegriffe/Termini:</a:t>
            </a:r>
          </a:p>
          <a:p>
            <a:r>
              <a:rPr lang="de-DE" altLang="cs-CZ" b="1" i="1" dirty="0">
                <a:solidFill>
                  <a:srgbClr val="00B0F0"/>
                </a:solidFill>
              </a:rPr>
              <a:t>HIV, Hepatitis B und C, Zytomegalie, Lungenentzündung, Tumor, Tollwut, Dialysepatient…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678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BCE1B-4AB0-4622-9BCB-5834BC116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Stilistik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Stil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B6674C-E68F-4417-B1F4-B869C08F2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FF0000"/>
                </a:solidFill>
              </a:rPr>
              <a:t>Stilistik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linguistische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Teildisziplin</a:t>
            </a: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FF0000"/>
                </a:solidFill>
              </a:rPr>
              <a:t>Stil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allgemein</a:t>
            </a:r>
            <a:r>
              <a:rPr lang="cs-CZ" altLang="cs-CZ" sz="2000" b="1" dirty="0"/>
              <a:t>: „</a:t>
            </a:r>
            <a:r>
              <a:rPr lang="cs-CZ" altLang="cs-CZ" sz="2000" b="1" i="1" dirty="0"/>
              <a:t>Der </a:t>
            </a:r>
            <a:r>
              <a:rPr lang="cs-CZ" altLang="cs-CZ" sz="2000" b="1" i="1" dirty="0" err="1"/>
              <a:t>hat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i="1" dirty="0"/>
              <a:t>...“ </a:t>
            </a:r>
            <a:r>
              <a:rPr lang="cs-CZ" altLang="cs-CZ" sz="2000" b="1" dirty="0"/>
              <a:t>– „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hat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keinen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dirty="0"/>
              <a:t>“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Art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Weise der </a:t>
            </a:r>
            <a:r>
              <a:rPr lang="cs-CZ" altLang="cs-CZ" sz="2000" b="1" dirty="0" err="1"/>
              <a:t>Gestaltung</a:t>
            </a:r>
            <a:r>
              <a:rPr lang="cs-CZ" altLang="cs-CZ" sz="2000" b="1" dirty="0"/>
              <a:t>, der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Ausdrucksweise</a:t>
            </a:r>
            <a:r>
              <a:rPr lang="cs-CZ" altLang="cs-CZ" sz="2000" b="1" dirty="0"/>
              <a:t> - S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nger</a:t>
            </a:r>
            <a:r>
              <a:rPr lang="cs-CZ" altLang="cs-CZ" sz="2000" b="1" dirty="0"/>
              <a:t> XY - </a:t>
            </a:r>
            <a:r>
              <a:rPr lang="cs-CZ" altLang="cs-CZ" sz="2000" b="1" dirty="0" err="1"/>
              <a:t>Kleider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Stimme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</a:t>
            </a:r>
            <a:r>
              <a:rPr lang="cs-CZ" altLang="cs-CZ" sz="2000" b="1" dirty="0" err="1"/>
              <a:t>Lieder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originell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erhaben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vu</a:t>
            </a:r>
            <a:r>
              <a:rPr lang="de-DE" altLang="cs-CZ" sz="2000" b="1" dirty="0" err="1"/>
              <a:t>lgär</a:t>
            </a:r>
            <a:r>
              <a:rPr lang="de-DE" altLang="cs-CZ" sz="2000" b="1" dirty="0"/>
              <a:t>, witzig…   </a:t>
            </a:r>
            <a:r>
              <a:rPr lang="cs-CZ" altLang="cs-CZ" sz="2000" b="1" dirty="0"/>
              <a:t>       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/>
              <a:t>Kunst  (Architektur, </a:t>
            </a:r>
            <a:r>
              <a:rPr lang="cs-CZ" altLang="cs-CZ" sz="2000" b="1" dirty="0" err="1"/>
              <a:t>bildende</a:t>
            </a:r>
            <a:r>
              <a:rPr lang="cs-CZ" altLang="cs-CZ" sz="2000" b="1" dirty="0"/>
              <a:t> Kunst, </a:t>
            </a:r>
            <a:r>
              <a:rPr lang="cs-CZ" altLang="cs-CZ" sz="2000" b="1" dirty="0" err="1"/>
              <a:t>Musik</a:t>
            </a:r>
            <a:r>
              <a:rPr lang="cs-CZ" altLang="cs-CZ" sz="2000" b="1" dirty="0"/>
              <a:t>, Literatur)</a:t>
            </a:r>
            <a:endParaRPr lang="de-DE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00B050"/>
                </a:solidFill>
              </a:rPr>
              <a:t>Epochenstil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Jugendstil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Barock</a:t>
            </a:r>
            <a:r>
              <a:rPr lang="cs-CZ" altLang="cs-CZ" sz="2000" b="1" dirty="0"/>
              <a:t>, Gotik</a:t>
            </a:r>
            <a:r>
              <a:rPr lang="de-DE" altLang="cs-CZ" sz="2000" b="1" dirty="0"/>
              <a:t>…</a:t>
            </a: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00B050"/>
                </a:solidFill>
              </a:rPr>
              <a:t>Individualstil</a:t>
            </a:r>
            <a:r>
              <a:rPr lang="cs-CZ" altLang="cs-CZ" sz="2000" b="1" dirty="0"/>
              <a:t> -  </a:t>
            </a:r>
            <a:r>
              <a:rPr lang="cs-CZ" altLang="cs-CZ" sz="2000" b="1" dirty="0" err="1"/>
              <a:t>Picassso</a:t>
            </a:r>
            <a:r>
              <a:rPr lang="cs-CZ" altLang="cs-CZ" sz="2000" b="1" dirty="0"/>
              <a:t>, Lada, Mozart, Goethe, </a:t>
            </a:r>
            <a:r>
              <a:rPr lang="cs-CZ" altLang="cs-CZ" sz="2000" b="1" dirty="0" err="1"/>
              <a:t>Novalis</a:t>
            </a:r>
            <a:r>
              <a:rPr lang="cs-CZ" altLang="cs-CZ" sz="2000" b="1" dirty="0"/>
              <a:t>...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/>
              <a:t>„</a:t>
            </a:r>
            <a:r>
              <a:rPr lang="cs-CZ" altLang="cs-CZ" sz="2000" b="1" dirty="0" err="1">
                <a:solidFill>
                  <a:srgbClr val="00B0F0"/>
                </a:solidFill>
              </a:rPr>
              <a:t>Janusgesicht</a:t>
            </a:r>
            <a:r>
              <a:rPr lang="cs-CZ" altLang="cs-CZ" sz="2000" b="1" dirty="0"/>
              <a:t>“ (Hans-Werner </a:t>
            </a:r>
            <a:r>
              <a:rPr lang="cs-CZ" altLang="cs-CZ" sz="2000" b="1" dirty="0" err="1"/>
              <a:t>Eroms</a:t>
            </a:r>
            <a:r>
              <a:rPr lang="cs-CZ" altLang="cs-CZ" sz="2000" b="1" dirty="0"/>
              <a:t>)        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FF0000"/>
                </a:solidFill>
              </a:rPr>
              <a:t>Sprachstil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Art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Weise der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                  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Text (</a:t>
            </a:r>
            <a:r>
              <a:rPr lang="cs-CZ" altLang="cs-CZ" sz="2000" b="1" dirty="0" err="1"/>
              <a:t>Textgestaltung</a:t>
            </a:r>
            <a:r>
              <a:rPr lang="cs-CZ" altLang="cs-CZ" sz="2000" b="1" dirty="0"/>
              <a:t>)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FF0000"/>
                </a:solidFill>
              </a:rPr>
              <a:t>Stil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immer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textgebunden</a:t>
            </a:r>
            <a:r>
              <a:rPr lang="cs-CZ" altLang="cs-CZ" sz="2000" b="1" dirty="0"/>
              <a:t>, Struktur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Funktion</a:t>
            </a: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Auswahl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Anordnung</a:t>
            </a:r>
            <a:r>
              <a:rPr lang="cs-CZ" altLang="cs-CZ" sz="2000" b="1" dirty="0"/>
              <a:t> von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Stilmitteln</a:t>
            </a:r>
            <a:r>
              <a:rPr lang="de-DE" altLang="cs-CZ" sz="2000" b="1" dirty="0"/>
              <a:t> im Text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ist</a:t>
            </a:r>
            <a:r>
              <a:rPr lang="cs-CZ" altLang="cs-CZ" sz="2000" b="1" dirty="0"/>
              <a:t> von der </a:t>
            </a:r>
            <a:r>
              <a:rPr lang="cs-CZ" altLang="cs-CZ" sz="2000" b="1" dirty="0" err="1"/>
              <a:t>kommunikativen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Situation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Zweck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Ziel</a:t>
            </a:r>
            <a:r>
              <a:rPr lang="cs-CZ" altLang="cs-CZ" sz="2000" b="1" dirty="0"/>
              <a:t>) </a:t>
            </a:r>
            <a:r>
              <a:rPr lang="cs-CZ" altLang="cs-CZ" sz="2000" b="1" dirty="0" err="1"/>
              <a:t>beeinflu</a:t>
            </a:r>
            <a:r>
              <a:rPr lang="de-DE" altLang="cs-CZ" sz="2000" b="1" dirty="0" err="1"/>
              <a:t>ßt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48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CB043E-07A6-41E2-A760-754EBB30E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 err="1">
                <a:solidFill>
                  <a:srgbClr val="FF0000"/>
                </a:solidFill>
              </a:rPr>
              <a:t>Methode</a:t>
            </a:r>
            <a:r>
              <a:rPr lang="cs-CZ" altLang="cs-CZ" sz="3200" b="1" dirty="0">
                <a:solidFill>
                  <a:srgbClr val="FF0000"/>
                </a:solidFill>
              </a:rPr>
              <a:t>(n) der </a:t>
            </a:r>
            <a:r>
              <a:rPr lang="cs-CZ" altLang="cs-CZ" sz="3200" b="1" dirty="0" err="1">
                <a:solidFill>
                  <a:srgbClr val="FF0000"/>
                </a:solidFill>
              </a:rPr>
              <a:t>stilistischen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</a:rPr>
              <a:t>Textanalyse</a:t>
            </a:r>
            <a:r>
              <a:rPr lang="cs-CZ" altLang="cs-CZ" sz="3200" b="1" dirty="0">
                <a:solidFill>
                  <a:srgbClr val="FF0000"/>
                </a:solidFill>
              </a:rPr>
              <a:t>:</a:t>
            </a:r>
            <a:r>
              <a:rPr lang="de-DE" altLang="cs-CZ" sz="3200" b="1" dirty="0">
                <a:solidFill>
                  <a:srgbClr val="FF0000"/>
                </a:solidFill>
              </a:rPr>
              <a:t> grundlegende Schritte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BD096E-3044-44FF-8FC3-2A20F099A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altLang="cs-CZ" sz="2400" b="1" dirty="0">
                <a:solidFill>
                  <a:srgbClr val="FF0000"/>
                </a:solidFill>
              </a:rPr>
              <a:t>Übersicht der top-down Methoden (von oben nach unten)</a:t>
            </a:r>
            <a:endParaRPr lang="de-DE" altLang="cs-CZ" sz="2400" b="1" dirty="0">
              <a:solidFill>
                <a:srgbClr val="0070C0"/>
              </a:solidFill>
            </a:endParaRPr>
          </a:p>
          <a:p>
            <a:r>
              <a:rPr lang="de-DE" altLang="cs-CZ" sz="2400" b="1" dirty="0" err="1">
                <a:solidFill>
                  <a:srgbClr val="0070C0"/>
                </a:solidFill>
              </a:rPr>
              <a:t>Textlingu</a:t>
            </a:r>
            <a:r>
              <a:rPr lang="cs-CZ" altLang="cs-CZ" sz="2400" b="1" dirty="0">
                <a:solidFill>
                  <a:srgbClr val="0070C0"/>
                </a:solidFill>
              </a:rPr>
              <a:t>i</a:t>
            </a:r>
            <a:r>
              <a:rPr lang="de-DE" altLang="cs-CZ" sz="2400" b="1" dirty="0" err="1">
                <a:solidFill>
                  <a:srgbClr val="0070C0"/>
                </a:solidFill>
              </a:rPr>
              <a:t>stische</a:t>
            </a:r>
            <a:r>
              <a:rPr lang="de-DE" altLang="cs-CZ" sz="2400" b="1" dirty="0">
                <a:solidFill>
                  <a:srgbClr val="0070C0"/>
                </a:solidFill>
              </a:rPr>
              <a:t> Ansätze:</a:t>
            </a:r>
          </a:p>
          <a:p>
            <a:r>
              <a:rPr lang="de-DE" altLang="cs-CZ" sz="2000" b="1" dirty="0"/>
              <a:t>Al</a:t>
            </a:r>
            <a:r>
              <a:rPr lang="cs-CZ" altLang="cs-CZ" sz="2000" b="1" dirty="0"/>
              <a:t>l</a:t>
            </a:r>
            <a:r>
              <a:rPr lang="de-DE" altLang="cs-CZ" sz="2000" b="1" dirty="0"/>
              <a:t>gemeine </a:t>
            </a:r>
            <a:r>
              <a:rPr lang="de-DE" altLang="cs-CZ" sz="2000" b="1" dirty="0" err="1"/>
              <a:t>Textualitätsmerkmale</a:t>
            </a:r>
            <a:r>
              <a:rPr lang="de-DE" altLang="cs-CZ" sz="2000" b="1" dirty="0"/>
              <a:t> (de </a:t>
            </a:r>
            <a:r>
              <a:rPr lang="de-DE" altLang="cs-CZ" sz="2000" b="1" dirty="0" err="1"/>
              <a:t>Beaugrande</a:t>
            </a:r>
            <a:r>
              <a:rPr lang="de-DE" altLang="cs-CZ" sz="2000" b="1" dirty="0"/>
              <a:t>/Dressler)</a:t>
            </a:r>
          </a:p>
          <a:p>
            <a:r>
              <a:rPr lang="de-DE" altLang="cs-CZ" sz="2000" b="1" dirty="0"/>
              <a:t>Art der thematischen Progression (F. Dane</a:t>
            </a:r>
            <a:r>
              <a:rPr lang="cs-CZ" altLang="cs-CZ" sz="2000" b="1" dirty="0"/>
              <a:t>š: </a:t>
            </a:r>
            <a:r>
              <a:rPr lang="cs-CZ" altLang="cs-CZ" sz="2000" b="1" dirty="0" err="1"/>
              <a:t>Tradition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Thema-Rhema-Gliederung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Prager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Schule</a:t>
            </a:r>
            <a:r>
              <a:rPr lang="cs-CZ" altLang="cs-CZ" sz="2000" b="1" dirty="0"/>
              <a:t>, V. Mathesius)</a:t>
            </a:r>
          </a:p>
          <a:p>
            <a:r>
              <a:rPr lang="cs-CZ" altLang="cs-CZ" sz="2000" b="1" dirty="0"/>
              <a:t>Art der </a:t>
            </a:r>
            <a:r>
              <a:rPr lang="cs-CZ" altLang="cs-CZ" sz="2000" b="1" dirty="0" err="1"/>
              <a:t>thematischen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Entfaltung</a:t>
            </a:r>
            <a:r>
              <a:rPr lang="cs-CZ" altLang="cs-CZ" sz="2000" b="1" dirty="0"/>
              <a:t> (K. </a:t>
            </a:r>
            <a:r>
              <a:rPr lang="cs-CZ" altLang="cs-CZ" sz="2000" b="1" dirty="0" err="1"/>
              <a:t>Brinker</a:t>
            </a:r>
            <a:r>
              <a:rPr lang="cs-CZ" altLang="cs-CZ" sz="2000" b="1" dirty="0"/>
              <a:t>)</a:t>
            </a:r>
          </a:p>
          <a:p>
            <a:r>
              <a:rPr lang="cs-CZ" altLang="cs-CZ" sz="2000" b="1" dirty="0"/>
              <a:t>Text</a:t>
            </a:r>
            <a:r>
              <a:rPr lang="de-DE" altLang="cs-CZ" sz="2000" b="1" dirty="0"/>
              <a:t>(</a:t>
            </a:r>
            <a:r>
              <a:rPr lang="cs-CZ" altLang="cs-CZ" sz="2000" b="1" dirty="0" err="1"/>
              <a:t>sorten</a:t>
            </a:r>
            <a:r>
              <a:rPr lang="de-DE" altLang="cs-CZ" sz="2000" b="1" dirty="0"/>
              <a:t>)</a:t>
            </a:r>
            <a:r>
              <a:rPr lang="de-DE" altLang="cs-CZ" sz="2000" b="1" dirty="0" err="1"/>
              <a:t>muster</a:t>
            </a:r>
            <a:r>
              <a:rPr lang="de-DE" altLang="cs-CZ" sz="2000" b="1" dirty="0"/>
              <a:t> mit prototypischen Grundelementen (Sandig, Fix)</a:t>
            </a:r>
          </a:p>
          <a:p>
            <a:r>
              <a:rPr lang="de-DE" altLang="cs-CZ" sz="2400" b="1" dirty="0">
                <a:solidFill>
                  <a:srgbClr val="0070C0"/>
                </a:solidFill>
              </a:rPr>
              <a:t>Stilistische Ansätze:</a:t>
            </a:r>
          </a:p>
          <a:p>
            <a:r>
              <a:rPr lang="de-DE" altLang="cs-CZ" sz="2000" b="1" dirty="0"/>
              <a:t>Funktionalstilistik (FS, Stilzüge, </a:t>
            </a:r>
            <a:r>
              <a:rPr lang="de-DE" altLang="cs-CZ" sz="2000" b="1" dirty="0" err="1"/>
              <a:t>Stilelmente</a:t>
            </a:r>
            <a:r>
              <a:rPr lang="de-DE" altLang="cs-CZ" sz="2000" b="1" dirty="0"/>
              <a:t>: Fleischer/Michel, </a:t>
            </a:r>
            <a:r>
              <a:rPr lang="de-DE" altLang="cs-CZ" sz="2000" b="1" dirty="0" err="1"/>
              <a:t>Riesel</a:t>
            </a:r>
            <a:r>
              <a:rPr lang="de-DE" altLang="cs-CZ" sz="2000" b="1" dirty="0"/>
              <a:t>)</a:t>
            </a:r>
          </a:p>
          <a:p>
            <a:r>
              <a:rPr lang="de-DE" altLang="cs-CZ" sz="2000" b="1" dirty="0"/>
              <a:t>Pragmatische Stilistik (Stil als soziales Phänomen, Stil als Handeln: Sandig: W-Fragen: Wer sagt was zu wem zu welchem Zweck mit welcher Wirkung?)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24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AFF315-E664-4D4D-BD46-A9FBB30F3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 err="1">
                <a:solidFill>
                  <a:srgbClr val="002060"/>
                </a:solidFill>
              </a:rPr>
              <a:t>Schritt</a:t>
            </a:r>
            <a:r>
              <a:rPr lang="cs-CZ" altLang="cs-CZ" sz="2400" b="1" dirty="0">
                <a:solidFill>
                  <a:srgbClr val="002060"/>
                </a:solidFill>
              </a:rPr>
              <a:t> 1: </a:t>
            </a:r>
            <a:r>
              <a:rPr lang="cs-CZ" altLang="cs-CZ" sz="2400" b="1" dirty="0" err="1">
                <a:solidFill>
                  <a:srgbClr val="002060"/>
                </a:solidFill>
              </a:rPr>
              <a:t>Bestimmung</a:t>
            </a:r>
            <a:r>
              <a:rPr lang="cs-CZ" altLang="cs-CZ" sz="2400" b="1" dirty="0">
                <a:solidFill>
                  <a:srgbClr val="002060"/>
                </a:solidFill>
              </a:rPr>
              <a:t> des </a:t>
            </a:r>
            <a:r>
              <a:rPr lang="cs-CZ" altLang="cs-CZ" sz="2400" b="1" dirty="0" err="1">
                <a:solidFill>
                  <a:srgbClr val="002060"/>
                </a:solidFill>
              </a:rPr>
              <a:t>Kommunikationsbereiches</a:t>
            </a:r>
            <a:r>
              <a:rPr lang="de-DE" altLang="cs-CZ" sz="2400" b="1" dirty="0">
                <a:solidFill>
                  <a:srgbClr val="002060"/>
                </a:solidFill>
              </a:rPr>
              <a:t> und der Textsorte</a:t>
            </a:r>
            <a:r>
              <a:rPr lang="cs-CZ" altLang="cs-CZ" sz="2400" b="1" dirty="0">
                <a:solidFill>
                  <a:srgbClr val="002060"/>
                </a:solidFill>
              </a:rPr>
              <a:t>: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A7ADB9-120B-4B75-A318-61E80018A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Alltagskommunikation</a:t>
            </a:r>
            <a:endParaRPr lang="cs-CZ" altLang="cs-CZ" b="1" dirty="0"/>
          </a:p>
          <a:p>
            <a:r>
              <a:rPr lang="cs-CZ" altLang="cs-CZ" b="1" dirty="0" err="1"/>
              <a:t>Fachkommunikation</a:t>
            </a:r>
            <a:endParaRPr lang="cs-CZ" altLang="cs-CZ" b="1" dirty="0"/>
          </a:p>
          <a:p>
            <a:r>
              <a:rPr lang="cs-CZ" altLang="cs-CZ" b="1" dirty="0" err="1"/>
              <a:t>Offizielle</a:t>
            </a:r>
            <a:r>
              <a:rPr lang="de-DE" altLang="cs-CZ" b="1" dirty="0"/>
              <a:t>/institutionelle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</a:t>
            </a:r>
            <a:r>
              <a:rPr lang="cs-CZ" altLang="cs-CZ" b="1" dirty="0"/>
              <a:t> (</a:t>
            </a:r>
            <a:r>
              <a:rPr lang="cs-CZ" altLang="cs-CZ" b="1" dirty="0" err="1"/>
              <a:t>Rechtswesen</a:t>
            </a:r>
            <a:r>
              <a:rPr lang="cs-CZ" altLang="cs-CZ" b="1" dirty="0"/>
              <a:t>, </a:t>
            </a:r>
            <a:r>
              <a:rPr lang="cs-CZ" altLang="cs-CZ" b="1" dirty="0" err="1"/>
              <a:t>Amtsverkehr</a:t>
            </a:r>
            <a:r>
              <a:rPr lang="cs-CZ" altLang="cs-CZ" b="1" dirty="0"/>
              <a:t>, </a:t>
            </a:r>
            <a:r>
              <a:rPr lang="cs-CZ" altLang="cs-CZ" b="1" dirty="0" err="1"/>
              <a:t>Wirtschaft</a:t>
            </a:r>
            <a:r>
              <a:rPr lang="de-DE" altLang="cs-CZ" b="1" dirty="0"/>
              <a:t>/Handel</a:t>
            </a:r>
            <a:r>
              <a:rPr lang="cs-CZ" altLang="cs-CZ" b="1" dirty="0"/>
              <a:t>) </a:t>
            </a:r>
          </a:p>
          <a:p>
            <a:r>
              <a:rPr lang="cs-CZ" altLang="cs-CZ" b="1" dirty="0" err="1"/>
              <a:t>Massenmedien</a:t>
            </a:r>
            <a:r>
              <a:rPr lang="cs-CZ" altLang="cs-CZ" b="1" dirty="0"/>
              <a:t>   </a:t>
            </a:r>
          </a:p>
          <a:p>
            <a:r>
              <a:rPr lang="cs-CZ" altLang="cs-CZ" b="1" dirty="0" err="1"/>
              <a:t>Belletristik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TEXTSORTE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45301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3BD94-9B77-4B29-88E2-0B8B8C92E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 err="1">
                <a:solidFill>
                  <a:srgbClr val="002060"/>
                </a:solidFill>
              </a:rPr>
              <a:t>Schritt</a:t>
            </a:r>
            <a:r>
              <a:rPr lang="cs-CZ" altLang="cs-CZ" sz="3200" b="1" dirty="0">
                <a:solidFill>
                  <a:srgbClr val="002060"/>
                </a:solidFill>
              </a:rPr>
              <a:t> 2: </a:t>
            </a:r>
            <a:r>
              <a:rPr lang="cs-CZ" altLang="cs-CZ" sz="3200" b="1" dirty="0" err="1">
                <a:solidFill>
                  <a:srgbClr val="002060"/>
                </a:solidFill>
              </a:rPr>
              <a:t>Bestimmung</a:t>
            </a:r>
            <a:r>
              <a:rPr lang="cs-CZ" altLang="cs-CZ" sz="3200" b="1" dirty="0">
                <a:solidFill>
                  <a:srgbClr val="002060"/>
                </a:solidFill>
              </a:rPr>
              <a:t> der </a:t>
            </a:r>
            <a:r>
              <a:rPr lang="cs-CZ" altLang="cs-CZ" sz="3200" b="1" dirty="0" err="1">
                <a:solidFill>
                  <a:srgbClr val="002060"/>
                </a:solidFill>
              </a:rPr>
              <a:t>Textfunktion</a:t>
            </a:r>
            <a:r>
              <a:rPr lang="cs-CZ" altLang="cs-CZ" sz="3200" b="1" dirty="0">
                <a:solidFill>
                  <a:srgbClr val="002060"/>
                </a:solidFill>
              </a:rPr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BC23CD-A8D0-4B60-8C31-0A692A1BA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Informationsfunktion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Textsorten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Nachricht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</a:t>
            </a:r>
            <a:r>
              <a:rPr lang="cs-CZ" altLang="cs-CZ" sz="2000" b="1" dirty="0" err="1"/>
              <a:t>Berich</a:t>
            </a:r>
            <a:r>
              <a:rPr lang="de-DE" altLang="cs-CZ" sz="2000" b="1" dirty="0"/>
              <a:t>t 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Appellfunktion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Textsorten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Kommentar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Rezension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Gebrauchsanweisung</a:t>
            </a:r>
            <a:r>
              <a:rPr lang="cs-CZ" altLang="cs-CZ" sz="2000" b="1" dirty="0"/>
              <a:t>, </a:t>
            </a: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de-DE" altLang="cs-CZ" b="1" dirty="0"/>
              <a:t>                                               </a:t>
            </a:r>
            <a:r>
              <a:rPr lang="cs-CZ" altLang="cs-CZ" sz="2000" b="1" dirty="0" err="1"/>
              <a:t>Antrag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Predigt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Werbung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Obligationsfunktion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Textsorten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Vertrag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Garantieschein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Angebot</a:t>
            </a:r>
            <a:r>
              <a:rPr lang="cs-CZ" altLang="cs-CZ" sz="2000" b="1" dirty="0"/>
              <a:t>…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Kontaktfunktion</a:t>
            </a:r>
            <a:r>
              <a:rPr lang="cs-CZ" altLang="cs-CZ" sz="2000" b="1" dirty="0"/>
              <a:t>:  </a:t>
            </a:r>
            <a:r>
              <a:rPr lang="cs-CZ" altLang="cs-CZ" sz="2000" b="1" dirty="0" err="1"/>
              <a:t>Textsorten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Danksagung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Glückwunsch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Kondolation</a:t>
            </a:r>
            <a:r>
              <a:rPr lang="cs-CZ" altLang="cs-CZ" sz="2000" b="1" dirty="0"/>
              <a:t>…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Deklarationsfunktion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Textsorten</a:t>
            </a:r>
            <a:r>
              <a:rPr lang="cs-CZ" altLang="cs-CZ" sz="2000" b="1" dirty="0"/>
              <a:t>: Testament, </a:t>
            </a:r>
            <a:r>
              <a:rPr lang="de-DE" altLang="cs-CZ" sz="2000" b="1" dirty="0"/>
              <a:t> </a:t>
            </a:r>
            <a:r>
              <a:rPr lang="cs-CZ" altLang="cs-CZ" sz="2000" b="1" dirty="0" err="1"/>
              <a:t>Vollmacht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Ernennungsurkunde</a:t>
            </a:r>
            <a:r>
              <a:rPr lang="cs-CZ" altLang="cs-CZ" sz="2000" b="1" dirty="0"/>
              <a:t>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</a:t>
            </a:r>
            <a:r>
              <a:rPr lang="cs-CZ" altLang="cs-CZ" sz="2000" b="1" dirty="0" err="1"/>
              <a:t>Bescheinigung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poetische</a:t>
            </a:r>
            <a:r>
              <a:rPr lang="cs-CZ" altLang="cs-CZ" sz="2000" b="1" dirty="0"/>
              <a:t>  </a:t>
            </a:r>
            <a:r>
              <a:rPr lang="cs-CZ" altLang="cs-CZ" sz="2000" b="1" dirty="0" err="1"/>
              <a:t>Funktion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Belletristik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Fiktion</a:t>
            </a:r>
            <a:r>
              <a:rPr lang="cs-CZ" altLang="cs-CZ" sz="2000" b="1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37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4ACF3D-A356-464D-B223-6C2BAA743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002060"/>
                </a:solidFill>
              </a:rPr>
              <a:t>Schritt</a:t>
            </a:r>
            <a:r>
              <a:rPr lang="cs-CZ" altLang="cs-CZ" b="1" dirty="0">
                <a:solidFill>
                  <a:srgbClr val="002060"/>
                </a:solidFill>
              </a:rPr>
              <a:t> 3: </a:t>
            </a:r>
            <a:r>
              <a:rPr lang="cs-CZ" altLang="cs-CZ" b="1" dirty="0" err="1">
                <a:solidFill>
                  <a:srgbClr val="002060"/>
                </a:solidFill>
              </a:rPr>
              <a:t>Beschreibung</a:t>
            </a:r>
            <a:r>
              <a:rPr lang="cs-CZ" altLang="cs-CZ" b="1" dirty="0">
                <a:solidFill>
                  <a:srgbClr val="002060"/>
                </a:solidFill>
              </a:rPr>
              <a:t> der </a:t>
            </a:r>
            <a:r>
              <a:rPr lang="cs-CZ" altLang="cs-CZ" b="1" dirty="0" err="1">
                <a:solidFill>
                  <a:srgbClr val="002060"/>
                </a:solidFill>
              </a:rPr>
              <a:t>Kommunikationsform</a:t>
            </a:r>
            <a:r>
              <a:rPr lang="cs-CZ" altLang="cs-CZ" b="1" dirty="0">
                <a:solidFill>
                  <a:srgbClr val="002060"/>
                </a:solidFill>
              </a:rPr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C0BAF2-5A52-459B-9243-AAADAF4DC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 </a:t>
            </a:r>
            <a:r>
              <a:rPr lang="cs-CZ" altLang="cs-CZ" b="1" dirty="0"/>
              <a:t>Medium: </a:t>
            </a:r>
            <a:r>
              <a:rPr lang="cs-CZ" altLang="cs-CZ" b="1" dirty="0" err="1"/>
              <a:t>schriftlich</a:t>
            </a:r>
            <a:r>
              <a:rPr lang="cs-CZ" altLang="cs-CZ" b="1" dirty="0"/>
              <a:t>, </a:t>
            </a:r>
            <a:r>
              <a:rPr lang="cs-CZ" altLang="cs-CZ" b="1" dirty="0" err="1"/>
              <a:t>mündlich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                </a:t>
            </a:r>
            <a:r>
              <a:rPr lang="de-DE" altLang="cs-CZ" b="1" dirty="0"/>
              <a:t> </a:t>
            </a:r>
            <a:r>
              <a:rPr lang="cs-CZ" altLang="cs-CZ" b="1" dirty="0"/>
              <a:t>Face-to-face-</a:t>
            </a:r>
            <a:r>
              <a:rPr lang="cs-CZ" altLang="cs-CZ" b="1" dirty="0" err="1"/>
              <a:t>Gespräch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                 </a:t>
            </a:r>
            <a:r>
              <a:rPr lang="de-DE" altLang="cs-CZ" b="1" dirty="0"/>
              <a:t> </a:t>
            </a:r>
            <a:r>
              <a:rPr lang="cs-CZ" altLang="cs-CZ" b="1" dirty="0"/>
              <a:t>Telefon, Handy: SMS</a:t>
            </a:r>
          </a:p>
          <a:p>
            <a:pPr>
              <a:lnSpc>
                <a:spcPct val="90000"/>
              </a:lnSpc>
            </a:pPr>
            <a:r>
              <a:rPr lang="cs-CZ" altLang="cs-CZ" b="1" dirty="0"/>
              <a:t>                 </a:t>
            </a:r>
            <a:r>
              <a:rPr lang="de-DE" altLang="cs-CZ" b="1" dirty="0"/>
              <a:t> </a:t>
            </a:r>
            <a:r>
              <a:rPr lang="cs-CZ" altLang="cs-CZ" b="1" dirty="0"/>
              <a:t>Internet: e-mail, chat,</a:t>
            </a:r>
            <a:r>
              <a:rPr lang="de-DE" altLang="cs-CZ" b="1" dirty="0"/>
              <a:t> </a:t>
            </a:r>
            <a:r>
              <a:rPr lang="de-DE" altLang="cs-CZ" b="1" dirty="0" err="1"/>
              <a:t>twitter</a:t>
            </a:r>
            <a:r>
              <a:rPr lang="de-DE" altLang="cs-CZ" b="1" dirty="0"/>
              <a:t>,</a:t>
            </a:r>
            <a:r>
              <a:rPr lang="cs-CZ" altLang="cs-CZ" b="1" dirty="0"/>
              <a:t> blog</a:t>
            </a:r>
            <a:r>
              <a:rPr lang="de-DE" altLang="cs-CZ" b="1" dirty="0"/>
              <a:t>, Online-Medien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de-DE" altLang="cs-CZ" b="1" dirty="0"/>
              <a:t>                  </a:t>
            </a:r>
            <a:r>
              <a:rPr lang="cs-CZ" altLang="cs-CZ" b="1" dirty="0" err="1"/>
              <a:t>Briefform</a:t>
            </a:r>
            <a:r>
              <a:rPr lang="cs-CZ" altLang="cs-CZ" b="1" dirty="0"/>
              <a:t> – privat, </a:t>
            </a:r>
            <a:r>
              <a:rPr lang="cs-CZ" altLang="cs-CZ" b="1" dirty="0" err="1"/>
              <a:t>offiziell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                  </a:t>
            </a:r>
            <a:r>
              <a:rPr lang="cs-CZ" altLang="cs-CZ" b="1" dirty="0" err="1"/>
              <a:t>Printmedien</a:t>
            </a:r>
            <a:r>
              <a:rPr lang="cs-CZ" altLang="cs-CZ" b="1" dirty="0"/>
              <a:t>: </a:t>
            </a:r>
            <a:r>
              <a:rPr lang="cs-CZ" altLang="cs-CZ" b="1" dirty="0" err="1"/>
              <a:t>Zeitungsartikel</a:t>
            </a:r>
            <a:r>
              <a:rPr lang="cs-CZ" altLang="cs-CZ" b="1" dirty="0"/>
              <a:t>…</a:t>
            </a:r>
          </a:p>
          <a:p>
            <a:pPr>
              <a:lnSpc>
                <a:spcPct val="90000"/>
              </a:lnSpc>
            </a:pPr>
            <a:r>
              <a:rPr lang="cs-CZ" altLang="cs-CZ" b="1" dirty="0"/>
              <a:t>                  </a:t>
            </a:r>
            <a:r>
              <a:rPr lang="cs-CZ" altLang="cs-CZ" b="1" dirty="0" err="1"/>
              <a:t>Elektronische</a:t>
            </a:r>
            <a:r>
              <a:rPr lang="cs-CZ" altLang="cs-CZ" b="1" dirty="0"/>
              <a:t> </a:t>
            </a:r>
            <a:r>
              <a:rPr lang="cs-CZ" altLang="cs-CZ" b="1" dirty="0" err="1"/>
              <a:t>Medien</a:t>
            </a:r>
            <a:r>
              <a:rPr lang="cs-CZ" altLang="cs-CZ" b="1" dirty="0"/>
              <a:t>: </a:t>
            </a:r>
            <a:r>
              <a:rPr lang="cs-CZ" altLang="cs-CZ" b="1" dirty="0" err="1"/>
              <a:t>Rundfunk</a:t>
            </a:r>
            <a:r>
              <a:rPr lang="cs-CZ" altLang="cs-CZ" b="1" dirty="0"/>
              <a:t>,  </a:t>
            </a:r>
            <a:r>
              <a:rPr lang="cs-CZ" altLang="cs-CZ" b="1" dirty="0" err="1"/>
              <a:t>Fernsehen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                  </a:t>
            </a:r>
            <a:r>
              <a:rPr lang="cs-CZ" altLang="cs-CZ" b="1" dirty="0" err="1"/>
              <a:t>Bücher</a:t>
            </a:r>
            <a:r>
              <a:rPr lang="cs-CZ" altLang="cs-CZ" b="1" dirty="0"/>
              <a:t>, </a:t>
            </a:r>
            <a:r>
              <a:rPr lang="cs-CZ" altLang="cs-CZ" b="1" dirty="0" err="1"/>
              <a:t>Publikatione</a:t>
            </a:r>
            <a:r>
              <a:rPr lang="de-DE" altLang="cs-CZ" b="1" dirty="0"/>
              <a:t>n</a:t>
            </a:r>
          </a:p>
          <a:p>
            <a:pPr>
              <a:lnSpc>
                <a:spcPct val="90000"/>
              </a:lnSpc>
            </a:pPr>
            <a:r>
              <a:rPr lang="de-DE" altLang="cs-CZ" b="1" dirty="0"/>
              <a:t>                  Film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48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E23074-C58D-4D3A-A091-17F4C7641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002060"/>
                </a:solidFill>
              </a:rPr>
              <a:t>Schritt</a:t>
            </a:r>
            <a:r>
              <a:rPr lang="cs-CZ" altLang="cs-CZ" b="1" dirty="0">
                <a:solidFill>
                  <a:srgbClr val="002060"/>
                </a:solidFill>
              </a:rPr>
              <a:t> 4: </a:t>
            </a:r>
            <a:r>
              <a:rPr lang="cs-CZ" altLang="cs-CZ" b="1" dirty="0" err="1">
                <a:solidFill>
                  <a:srgbClr val="002060"/>
                </a:solidFill>
              </a:rPr>
              <a:t>Beschreibung</a:t>
            </a:r>
            <a:r>
              <a:rPr lang="cs-CZ" altLang="cs-CZ" b="1" dirty="0">
                <a:solidFill>
                  <a:srgbClr val="002060"/>
                </a:solidFill>
              </a:rPr>
              <a:t> der </a:t>
            </a:r>
            <a:r>
              <a:rPr lang="cs-CZ" altLang="cs-CZ" b="1" dirty="0" err="1">
                <a:solidFill>
                  <a:srgbClr val="002060"/>
                </a:solidFill>
              </a:rPr>
              <a:t>Textkomposition</a:t>
            </a:r>
            <a:r>
              <a:rPr lang="de-DE" altLang="cs-CZ" b="1" dirty="0">
                <a:solidFill>
                  <a:srgbClr val="002060"/>
                </a:solidFill>
              </a:rPr>
              <a:t>/Textgestaltung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A663A1-7AB1-4359-85EA-69CC32E97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b="1" dirty="0" err="1"/>
              <a:t>Aufbau</a:t>
            </a:r>
            <a:r>
              <a:rPr lang="cs-CZ" altLang="cs-CZ" b="1" dirty="0"/>
              <a:t>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: </a:t>
            </a:r>
            <a:r>
              <a:rPr lang="de-DE" altLang="cs-CZ" b="1" dirty="0"/>
              <a:t> </a:t>
            </a:r>
            <a:r>
              <a:rPr lang="cs-CZ" altLang="cs-CZ" b="1" dirty="0">
                <a:solidFill>
                  <a:srgbClr val="FF0000"/>
                </a:solidFill>
              </a:rPr>
              <a:t>Architektonik</a:t>
            </a:r>
            <a:r>
              <a:rPr lang="cs-CZ" altLang="cs-CZ" b="1" dirty="0"/>
              <a:t>: </a:t>
            </a:r>
            <a:r>
              <a:rPr lang="cs-CZ" altLang="cs-CZ" b="1" dirty="0" err="1"/>
              <a:t>Absätze</a:t>
            </a:r>
            <a:r>
              <a:rPr lang="cs-CZ" altLang="cs-CZ" b="1" dirty="0"/>
              <a:t>, </a:t>
            </a:r>
            <a:r>
              <a:rPr lang="cs-CZ" altLang="cs-CZ" b="1" dirty="0" err="1"/>
              <a:t>Kapitel</a:t>
            </a:r>
            <a:r>
              <a:rPr lang="cs-CZ" altLang="cs-CZ" b="1" dirty="0"/>
              <a:t>…</a:t>
            </a:r>
          </a:p>
          <a:p>
            <a:r>
              <a:rPr lang="cs-CZ" altLang="cs-CZ" b="1" dirty="0" err="1">
                <a:solidFill>
                  <a:srgbClr val="FF0000"/>
                </a:solidFill>
              </a:rPr>
              <a:t>innere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Komposition</a:t>
            </a:r>
            <a:r>
              <a:rPr lang="cs-CZ" altLang="cs-CZ" b="1" dirty="0"/>
              <a:t>:</a:t>
            </a:r>
          </a:p>
          <a:p>
            <a:r>
              <a:rPr lang="cs-CZ" altLang="cs-CZ" b="1" dirty="0" err="1">
                <a:solidFill>
                  <a:srgbClr val="0070C0"/>
                </a:solidFill>
              </a:rPr>
              <a:t>themenbedingte</a:t>
            </a:r>
            <a:r>
              <a:rPr lang="cs-CZ" altLang="cs-CZ" b="1" dirty="0">
                <a:solidFill>
                  <a:srgbClr val="0070C0"/>
                </a:solidFill>
              </a:rPr>
              <a:t> Ebene</a:t>
            </a:r>
            <a:r>
              <a:rPr lang="cs-CZ" altLang="cs-CZ" b="1" dirty="0"/>
              <a:t>: </a:t>
            </a:r>
            <a:r>
              <a:rPr lang="cs-CZ" altLang="cs-CZ" b="1" dirty="0" err="1"/>
              <a:t>Synonyme</a:t>
            </a:r>
            <a:r>
              <a:rPr lang="cs-CZ" altLang="cs-CZ" b="1" dirty="0"/>
              <a:t>, </a:t>
            </a:r>
            <a:r>
              <a:rPr lang="cs-CZ" altLang="cs-CZ" b="1" dirty="0" err="1"/>
              <a:t>Antonyme</a:t>
            </a:r>
            <a:r>
              <a:rPr lang="cs-CZ" altLang="cs-CZ" b="1" dirty="0"/>
              <a:t>, Hyperonym-Hyponym-</a:t>
            </a:r>
            <a:r>
              <a:rPr lang="cs-CZ" altLang="cs-CZ" b="1" dirty="0" err="1"/>
              <a:t>Beziehungen</a:t>
            </a:r>
            <a:r>
              <a:rPr lang="cs-CZ" altLang="cs-CZ" b="1" dirty="0"/>
              <a:t>, </a:t>
            </a:r>
            <a:r>
              <a:rPr lang="cs-CZ" altLang="cs-CZ" b="1" dirty="0" err="1"/>
              <a:t>semantisch</a:t>
            </a:r>
            <a:r>
              <a:rPr lang="de-DE" altLang="cs-CZ" b="1" dirty="0"/>
              <a:t>e </a:t>
            </a:r>
            <a:r>
              <a:rPr lang="cs-CZ" altLang="cs-CZ" b="1" dirty="0" err="1"/>
              <a:t>Felder</a:t>
            </a:r>
            <a:endParaRPr lang="cs-CZ" altLang="cs-CZ" b="1" dirty="0"/>
          </a:p>
          <a:p>
            <a:pPr>
              <a:buNone/>
            </a:pPr>
            <a:r>
              <a:rPr lang="cs-CZ" altLang="cs-CZ" b="1" dirty="0"/>
              <a:t>   </a:t>
            </a:r>
            <a:r>
              <a:rPr lang="cs-CZ" altLang="cs-CZ" b="1" dirty="0" err="1"/>
              <a:t>Metaphern</a:t>
            </a:r>
            <a:r>
              <a:rPr lang="cs-CZ" altLang="cs-CZ" b="1" dirty="0"/>
              <a:t>, </a:t>
            </a:r>
            <a:r>
              <a:rPr lang="cs-CZ" altLang="cs-CZ" b="1" dirty="0" err="1"/>
              <a:t>Periphrasen</a:t>
            </a:r>
            <a:r>
              <a:rPr lang="cs-CZ" altLang="cs-CZ" b="1" dirty="0"/>
              <a:t>, Idiome…</a:t>
            </a:r>
            <a:endParaRPr lang="de-DE" altLang="cs-CZ" b="1" dirty="0"/>
          </a:p>
          <a:p>
            <a:r>
              <a:rPr lang="cs-CZ" altLang="cs-CZ" b="1" dirty="0" err="1">
                <a:solidFill>
                  <a:srgbClr val="0070C0"/>
                </a:solidFill>
              </a:rPr>
              <a:t>verfahrensbedingte</a:t>
            </a:r>
            <a:r>
              <a:rPr lang="cs-CZ" altLang="cs-CZ" b="1" dirty="0">
                <a:solidFill>
                  <a:srgbClr val="0070C0"/>
                </a:solidFill>
              </a:rPr>
              <a:t> Ebene</a:t>
            </a:r>
            <a:r>
              <a:rPr lang="cs-CZ" altLang="cs-CZ" b="1" dirty="0"/>
              <a:t>: </a:t>
            </a:r>
            <a:r>
              <a:rPr lang="cs-CZ" altLang="cs-CZ" b="1" dirty="0" err="1"/>
              <a:t>Stilverfahren</a:t>
            </a:r>
            <a:r>
              <a:rPr lang="cs-CZ" altLang="cs-CZ" b="1" dirty="0"/>
              <a:t>: </a:t>
            </a:r>
            <a:r>
              <a:rPr lang="cs-CZ" altLang="cs-CZ" b="1" dirty="0" err="1"/>
              <a:t>Beschreiben</a:t>
            </a:r>
            <a:r>
              <a:rPr lang="cs-CZ" altLang="cs-CZ" b="1" dirty="0"/>
              <a:t>,  </a:t>
            </a:r>
          </a:p>
          <a:p>
            <a:pPr>
              <a:buNone/>
            </a:pPr>
            <a:r>
              <a:rPr lang="cs-CZ" altLang="cs-CZ" b="1" dirty="0"/>
              <a:t>   </a:t>
            </a:r>
            <a:r>
              <a:rPr lang="cs-CZ" altLang="cs-CZ" b="1" dirty="0" err="1"/>
              <a:t>Berichten</a:t>
            </a:r>
            <a:r>
              <a:rPr lang="cs-CZ" altLang="cs-CZ" b="1" dirty="0"/>
              <a:t>, </a:t>
            </a:r>
            <a:r>
              <a:rPr lang="cs-CZ" altLang="cs-CZ" b="1" dirty="0" err="1"/>
              <a:t>Erzählen</a:t>
            </a:r>
            <a:r>
              <a:rPr lang="cs-CZ" altLang="cs-CZ" b="1" dirty="0"/>
              <a:t>, </a:t>
            </a:r>
            <a:r>
              <a:rPr lang="cs-CZ" altLang="cs-CZ" b="1" dirty="0" err="1"/>
              <a:t>Schildern</a:t>
            </a:r>
            <a:r>
              <a:rPr lang="cs-CZ" altLang="cs-CZ" b="1" dirty="0"/>
              <a:t>, </a:t>
            </a:r>
            <a:r>
              <a:rPr lang="cs-CZ" altLang="cs-CZ" b="1" dirty="0" err="1"/>
              <a:t>Argumentieren</a:t>
            </a:r>
            <a:r>
              <a:rPr lang="cs-CZ" altLang="cs-CZ" b="1" dirty="0"/>
              <a:t>, </a:t>
            </a:r>
            <a:r>
              <a:rPr lang="cs-CZ" altLang="cs-CZ" b="1" dirty="0" err="1"/>
              <a:t>Erörtern</a:t>
            </a:r>
            <a:r>
              <a:rPr lang="cs-CZ" altLang="cs-CZ" b="1" dirty="0"/>
              <a:t> (</a:t>
            </a:r>
            <a:r>
              <a:rPr lang="cs-CZ" altLang="cs-CZ" b="1" dirty="0" err="1"/>
              <a:t>Erklären</a:t>
            </a:r>
            <a:r>
              <a:rPr lang="cs-CZ" altLang="cs-CZ" b="1" dirty="0"/>
              <a:t>), </a:t>
            </a:r>
            <a:r>
              <a:rPr lang="cs-CZ" altLang="cs-CZ" b="1" dirty="0" err="1"/>
              <a:t>Charakterisieren</a:t>
            </a:r>
            <a:r>
              <a:rPr lang="cs-CZ" altLang="cs-CZ" b="1" dirty="0"/>
              <a:t>…</a:t>
            </a:r>
          </a:p>
          <a:p>
            <a:pPr>
              <a:buNone/>
            </a:pPr>
            <a:endParaRPr lang="de-DE" altLang="cs-CZ" b="1" dirty="0"/>
          </a:p>
          <a:p>
            <a:pPr>
              <a:buNone/>
            </a:pP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03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128C1-B18F-4CFC-8299-303AF68A0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002060"/>
                </a:solidFill>
              </a:rPr>
              <a:t>Schritt</a:t>
            </a:r>
            <a:r>
              <a:rPr lang="cs-CZ" altLang="cs-CZ" b="1" dirty="0">
                <a:solidFill>
                  <a:srgbClr val="002060"/>
                </a:solidFill>
              </a:rPr>
              <a:t> 5: </a:t>
            </a:r>
            <a:r>
              <a:rPr lang="cs-CZ" altLang="cs-CZ" b="1" dirty="0" err="1">
                <a:solidFill>
                  <a:srgbClr val="002060"/>
                </a:solidFill>
              </a:rPr>
              <a:t>Beschreibung</a:t>
            </a:r>
            <a:r>
              <a:rPr lang="cs-CZ" altLang="cs-CZ" b="1" dirty="0">
                <a:solidFill>
                  <a:srgbClr val="002060"/>
                </a:solidFill>
              </a:rPr>
              <a:t> </a:t>
            </a:r>
            <a:r>
              <a:rPr lang="cs-CZ" altLang="cs-CZ" b="1" dirty="0" err="1">
                <a:solidFill>
                  <a:srgbClr val="002060"/>
                </a:solidFill>
              </a:rPr>
              <a:t>sprachlich-stilistischer</a:t>
            </a:r>
            <a:r>
              <a:rPr lang="cs-CZ" altLang="cs-CZ" b="1" dirty="0">
                <a:solidFill>
                  <a:srgbClr val="002060"/>
                </a:solidFill>
              </a:rPr>
              <a:t> </a:t>
            </a:r>
            <a:r>
              <a:rPr lang="cs-CZ" altLang="cs-CZ" b="1" dirty="0" err="1">
                <a:solidFill>
                  <a:srgbClr val="002060"/>
                </a:solidFill>
              </a:rPr>
              <a:t>Mittel</a:t>
            </a:r>
            <a:r>
              <a:rPr lang="cs-CZ" altLang="cs-CZ" b="1" dirty="0">
                <a:solidFill>
                  <a:srgbClr val="002060"/>
                </a:solidFill>
              </a:rPr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02135E-B8F9-459F-8E9B-A307D3829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 dirty="0" err="1">
                <a:solidFill>
                  <a:srgbClr val="FF0000"/>
                </a:solidFill>
              </a:rPr>
              <a:t>Stilelemente</a:t>
            </a:r>
            <a:r>
              <a:rPr lang="cs-CZ" altLang="cs-CZ" b="1" dirty="0"/>
              <a:t>:</a:t>
            </a:r>
          </a:p>
          <a:p>
            <a:pPr>
              <a:lnSpc>
                <a:spcPct val="90000"/>
              </a:lnSpc>
            </a:pPr>
            <a:r>
              <a:rPr lang="cs-CZ" altLang="cs-CZ" b="1" dirty="0" err="1">
                <a:solidFill>
                  <a:srgbClr val="00B0F0"/>
                </a:solidFill>
              </a:rPr>
              <a:t>lexikalische</a:t>
            </a:r>
            <a:r>
              <a:rPr lang="cs-CZ" altLang="cs-CZ" b="1" dirty="0">
                <a:solidFill>
                  <a:srgbClr val="00B0F0"/>
                </a:solidFill>
              </a:rPr>
              <a:t> </a:t>
            </a:r>
            <a:r>
              <a:rPr lang="cs-CZ" altLang="cs-CZ" b="1" dirty="0"/>
              <a:t>SE </a:t>
            </a:r>
            <a:r>
              <a:rPr lang="cs-CZ" altLang="cs-CZ" b="1" dirty="0" err="1"/>
              <a:t>unter</a:t>
            </a:r>
            <a:r>
              <a:rPr lang="cs-CZ" altLang="cs-CZ" b="1" dirty="0"/>
              <a:t> </a:t>
            </a:r>
            <a:r>
              <a:rPr lang="cs-CZ" altLang="cs-CZ" b="1" dirty="0" err="1"/>
              <a:t>verschiedenen</a:t>
            </a:r>
            <a:r>
              <a:rPr lang="cs-CZ" altLang="cs-CZ" b="1" dirty="0"/>
              <a:t> </a:t>
            </a:r>
            <a:r>
              <a:rPr lang="cs-CZ" altLang="cs-CZ" b="1" dirty="0" err="1"/>
              <a:t>Aspekten</a:t>
            </a:r>
            <a:r>
              <a:rPr lang="cs-CZ" altLang="cs-CZ" b="1" dirty="0"/>
              <a:t>: </a:t>
            </a:r>
            <a:r>
              <a:rPr lang="cs-CZ" altLang="cs-CZ" b="1" dirty="0" err="1"/>
              <a:t>Archaismen</a:t>
            </a:r>
            <a:r>
              <a:rPr lang="cs-CZ" altLang="cs-CZ" b="1" dirty="0"/>
              <a:t>, </a:t>
            </a:r>
            <a:r>
              <a:rPr lang="cs-CZ" altLang="cs-CZ" b="1" dirty="0" err="1"/>
              <a:t>Neologismen</a:t>
            </a:r>
            <a:r>
              <a:rPr lang="cs-CZ" altLang="cs-CZ" b="1" dirty="0"/>
              <a:t>, </a:t>
            </a:r>
            <a:r>
              <a:rPr lang="cs-CZ" altLang="cs-CZ" b="1" dirty="0" err="1"/>
              <a:t>Dialektismen</a:t>
            </a:r>
            <a:r>
              <a:rPr lang="cs-CZ" altLang="cs-CZ" b="1" dirty="0"/>
              <a:t>, </a:t>
            </a:r>
            <a:r>
              <a:rPr lang="cs-CZ" altLang="cs-CZ" b="1" dirty="0" err="1"/>
              <a:t>Jargonismen</a:t>
            </a:r>
            <a:r>
              <a:rPr lang="cs-CZ" altLang="cs-CZ" b="1" dirty="0"/>
              <a:t>, Fach-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de-DE" altLang="cs-CZ" b="1" dirty="0"/>
              <a:t>Fremdwörter, </a:t>
            </a:r>
            <a:r>
              <a:rPr lang="cs-CZ" altLang="cs-CZ" b="1" dirty="0"/>
              <a:t> </a:t>
            </a:r>
            <a:r>
              <a:rPr lang="de-DE" altLang="cs-CZ" b="1" dirty="0" err="1"/>
              <a:t>Wortbildungarten</a:t>
            </a:r>
            <a:endParaRPr lang="cs-CZ" altLang="cs-CZ" b="1" dirty="0"/>
          </a:p>
          <a:p>
            <a:pPr>
              <a:lnSpc>
                <a:spcPct val="90000"/>
              </a:lnSpc>
              <a:buNone/>
            </a:pPr>
            <a:r>
              <a:rPr lang="cs-CZ" altLang="cs-CZ" b="1" dirty="0">
                <a:solidFill>
                  <a:srgbClr val="00B0F0"/>
                </a:solidFill>
              </a:rPr>
              <a:t>    </a:t>
            </a:r>
            <a:r>
              <a:rPr lang="cs-CZ" altLang="cs-CZ" b="1" dirty="0" err="1">
                <a:solidFill>
                  <a:srgbClr val="00B0F0"/>
                </a:solidFill>
              </a:rPr>
              <a:t>grammatische</a:t>
            </a:r>
            <a:r>
              <a:rPr lang="cs-CZ" altLang="cs-CZ" b="1" dirty="0">
                <a:solidFill>
                  <a:srgbClr val="00B0F0"/>
                </a:solidFill>
              </a:rPr>
              <a:t> </a:t>
            </a:r>
            <a:r>
              <a:rPr lang="cs-CZ" altLang="cs-CZ" b="1" dirty="0"/>
              <a:t>SE (</a:t>
            </a:r>
            <a:r>
              <a:rPr lang="cs-CZ" altLang="cs-CZ" b="1" dirty="0" err="1"/>
              <a:t>morphologisch</a:t>
            </a:r>
            <a:r>
              <a:rPr lang="de-DE" altLang="cs-CZ" b="1" dirty="0"/>
              <a:t>-</a:t>
            </a:r>
            <a:r>
              <a:rPr lang="cs-CZ" altLang="cs-CZ" b="1" dirty="0" err="1"/>
              <a:t>syntaktisch</a:t>
            </a:r>
            <a:r>
              <a:rPr lang="cs-CZ" altLang="cs-CZ" b="1" dirty="0"/>
              <a:t>): </a:t>
            </a:r>
            <a:r>
              <a:rPr lang="cs-CZ" altLang="cs-CZ" b="1" dirty="0" err="1"/>
              <a:t>direkte</a:t>
            </a:r>
            <a:r>
              <a:rPr lang="cs-CZ" altLang="cs-CZ" b="1" dirty="0"/>
              <a:t> </a:t>
            </a:r>
            <a:r>
              <a:rPr lang="cs-CZ" altLang="cs-CZ" b="1" dirty="0" err="1"/>
              <a:t>Rede</a:t>
            </a:r>
            <a:r>
              <a:rPr lang="cs-CZ" altLang="cs-CZ" b="1" dirty="0"/>
              <a:t>, </a:t>
            </a:r>
            <a:r>
              <a:rPr lang="cs-CZ" altLang="cs-CZ" b="1" dirty="0" err="1"/>
              <a:t>Doppelpunktstruktur</a:t>
            </a:r>
            <a:r>
              <a:rPr lang="cs-CZ" altLang="cs-CZ" b="1" dirty="0"/>
              <a:t>, Parenthese</a:t>
            </a:r>
            <a:r>
              <a:rPr lang="de-DE" altLang="cs-CZ" b="1" dirty="0"/>
              <a:t>, Ellipse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 err="1">
                <a:solidFill>
                  <a:srgbClr val="00B0F0"/>
                </a:solidFill>
              </a:rPr>
              <a:t>phonetische</a:t>
            </a:r>
            <a:r>
              <a:rPr lang="cs-CZ" altLang="cs-CZ" b="1" dirty="0"/>
              <a:t> SE: </a:t>
            </a:r>
            <a:r>
              <a:rPr lang="cs-CZ" altLang="cs-CZ" b="1" dirty="0" err="1"/>
              <a:t>Alliteration</a:t>
            </a:r>
            <a:r>
              <a:rPr lang="de-DE" altLang="cs-CZ" b="1" dirty="0"/>
              <a:t>, </a:t>
            </a:r>
            <a:r>
              <a:rPr lang="de-DE" altLang="cs-CZ" b="1" dirty="0" err="1"/>
              <a:t>Onomatopoie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00B0F0"/>
                </a:solidFill>
              </a:rPr>
              <a:t>Tropen </a:t>
            </a:r>
            <a:r>
              <a:rPr lang="cs-CZ" altLang="cs-CZ" b="1" dirty="0" err="1">
                <a:solidFill>
                  <a:srgbClr val="00B0F0"/>
                </a:solidFill>
              </a:rPr>
              <a:t>und</a:t>
            </a:r>
            <a:r>
              <a:rPr lang="cs-CZ" altLang="cs-CZ" b="1" dirty="0">
                <a:solidFill>
                  <a:srgbClr val="00B0F0"/>
                </a:solidFill>
              </a:rPr>
              <a:t> </a:t>
            </a:r>
            <a:r>
              <a:rPr lang="cs-CZ" altLang="cs-CZ" b="1" dirty="0" err="1">
                <a:solidFill>
                  <a:srgbClr val="00B0F0"/>
                </a:solidFill>
              </a:rPr>
              <a:t>Stilfiguren</a:t>
            </a:r>
            <a:r>
              <a:rPr lang="cs-CZ" altLang="cs-CZ" b="1" dirty="0"/>
              <a:t>: </a:t>
            </a:r>
            <a:r>
              <a:rPr lang="cs-CZ" altLang="cs-CZ" b="1" dirty="0" err="1"/>
              <a:t>Metaphe</a:t>
            </a:r>
            <a:r>
              <a:rPr lang="de-DE" altLang="cs-CZ" b="1" dirty="0"/>
              <a:t>r, Metonymie, Periphrase, Oxymoron, Antithese, Klimax, Zeugma…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 err="1">
                <a:solidFill>
                  <a:srgbClr val="FF0000"/>
                </a:solidFill>
              </a:rPr>
              <a:t>Stilzüge</a:t>
            </a:r>
            <a:r>
              <a:rPr lang="cs-CZ" altLang="cs-CZ" b="1" dirty="0"/>
              <a:t> – </a:t>
            </a:r>
            <a:r>
              <a:rPr lang="cs-CZ" altLang="cs-CZ" b="1" dirty="0" err="1"/>
              <a:t>Wirkung</a:t>
            </a:r>
            <a:r>
              <a:rPr lang="cs-CZ" altLang="cs-CZ" b="1" dirty="0"/>
              <a:t>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, </a:t>
            </a:r>
            <a:r>
              <a:rPr lang="cs-CZ" altLang="cs-CZ" b="1" dirty="0" err="1"/>
              <a:t>stilistischer</a:t>
            </a:r>
            <a:r>
              <a:rPr lang="cs-CZ" altLang="cs-CZ" b="1" dirty="0"/>
              <a:t> </a:t>
            </a:r>
            <a:r>
              <a:rPr lang="cs-CZ" altLang="cs-CZ" b="1" dirty="0" err="1"/>
              <a:t>Sinn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20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EA95E5-7350-474C-9D34-B005EA94D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 err="1">
                <a:solidFill>
                  <a:srgbClr val="00B050"/>
                </a:solidFill>
              </a:rPr>
              <a:t>Fashionputtel</a:t>
            </a:r>
            <a:r>
              <a:rPr lang="de-DE" altLang="cs-CZ" b="1" dirty="0">
                <a:solidFill>
                  <a:srgbClr val="00B050"/>
                </a:solidFill>
              </a:rPr>
              <a:t> </a:t>
            </a:r>
            <a:r>
              <a:rPr lang="en-US" altLang="cs-CZ" b="1" dirty="0">
                <a:solidFill>
                  <a:srgbClr val="00B050"/>
                </a:solidFill>
              </a:rPr>
              <a:t>&amp; </a:t>
            </a:r>
            <a:r>
              <a:rPr lang="en-US" altLang="cs-CZ" b="1" dirty="0" err="1">
                <a:solidFill>
                  <a:srgbClr val="00B050"/>
                </a:solidFill>
              </a:rPr>
              <a:t>böse</a:t>
            </a:r>
            <a:r>
              <a:rPr lang="en-US" altLang="cs-CZ" b="1" dirty="0">
                <a:solidFill>
                  <a:srgbClr val="00B050"/>
                </a:solidFill>
              </a:rPr>
              <a:t> Fee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FC7EDC-7EA0-4676-9674-525CAEC5D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de-DE" altLang="cs-CZ" b="1" u="sng" dirty="0">
                <a:solidFill>
                  <a:srgbClr val="FF0000"/>
                </a:solidFill>
              </a:rPr>
              <a:t>1. Kommunikationsbereich und Textsorte </a:t>
            </a:r>
            <a:r>
              <a:rPr lang="de-DE" altLang="cs-CZ" b="1" u="sng" dirty="0"/>
              <a:t>(Pragmatik, Kulturwissen):</a:t>
            </a:r>
            <a:r>
              <a:rPr lang="de-DE" altLang="cs-CZ" b="1" dirty="0"/>
              <a:t> Massenmedien – Printmedien,  Wochenmagazin FOCUS: „Qualitätspresse“, anspruchsvolle Leser: Informationen, Analysen, Unterhaltung  („Infotainment“)</a:t>
            </a:r>
          </a:p>
          <a:p>
            <a:pPr>
              <a:lnSpc>
                <a:spcPct val="90000"/>
              </a:lnSpc>
            </a:pPr>
            <a:r>
              <a:rPr lang="de-DE" altLang="cs-CZ" b="1" dirty="0"/>
              <a:t>Rubrik: Kultur – Kino</a:t>
            </a:r>
          </a:p>
          <a:p>
            <a:pPr>
              <a:lnSpc>
                <a:spcPct val="90000"/>
              </a:lnSpc>
            </a:pPr>
            <a:r>
              <a:rPr lang="de-DE" altLang="cs-CZ" b="1" dirty="0"/>
              <a:t>TS: Filmrezension/-kritik („Erfahrungen“ des Rezipienten über bestimmte Textmuster, Intertextualität)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de-DE" altLang="cs-CZ" b="1" u="sng" dirty="0">
                <a:solidFill>
                  <a:srgbClr val="FF0000"/>
                </a:solidFill>
              </a:rPr>
              <a:t>Rezension/Kritik</a:t>
            </a:r>
            <a:r>
              <a:rPr lang="de-DE" altLang="cs-CZ" b="1" dirty="0">
                <a:solidFill>
                  <a:srgbClr val="FF0000"/>
                </a:solidFill>
              </a:rPr>
              <a:t>: </a:t>
            </a:r>
            <a:r>
              <a:rPr lang="de-DE" altLang="cs-CZ" b="1" dirty="0"/>
              <a:t>meinungsbetonte/subjektive/persuasive (überzeugende) TS</a:t>
            </a:r>
          </a:p>
          <a:p>
            <a:pPr>
              <a:lnSpc>
                <a:spcPct val="90000"/>
              </a:lnSpc>
            </a:pPr>
            <a:r>
              <a:rPr lang="de-DE" altLang="cs-CZ" b="1" dirty="0"/>
              <a:t>Informationen über: Schauspieler, literarische Vorlage, Erfolg/Misserfolg</a:t>
            </a:r>
          </a:p>
          <a:p>
            <a:pPr>
              <a:lnSpc>
                <a:spcPct val="90000"/>
              </a:lnSpc>
            </a:pPr>
            <a:r>
              <a:rPr lang="de-DE" altLang="cs-CZ" b="1" dirty="0"/>
              <a:t>Appellative Funktion: positive/negative Bewertung des Filmes</a:t>
            </a:r>
          </a:p>
          <a:p>
            <a:pPr>
              <a:lnSpc>
                <a:spcPct val="90000"/>
              </a:lnSpc>
            </a:pPr>
            <a:r>
              <a:rPr lang="de-DE" altLang="cs-CZ" b="1" dirty="0"/>
              <a:t>DARSTELLEN</a:t>
            </a:r>
          </a:p>
          <a:p>
            <a:pPr>
              <a:lnSpc>
                <a:spcPct val="90000"/>
              </a:lnSpc>
            </a:pPr>
            <a:r>
              <a:rPr lang="de-DE" altLang="cs-CZ" b="1" dirty="0"/>
              <a:t>BEWERTEN/EMOTIONAL BEWERTEN</a:t>
            </a:r>
          </a:p>
          <a:p>
            <a:pPr>
              <a:lnSpc>
                <a:spcPct val="90000"/>
              </a:lnSpc>
            </a:pPr>
            <a:r>
              <a:rPr lang="de-DE" altLang="cs-CZ" b="1" dirty="0"/>
              <a:t>UNTERHALTEN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980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122687-83BA-4CCB-9C0C-01937F1DE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 err="1">
                <a:solidFill>
                  <a:srgbClr val="00B050"/>
                </a:solidFill>
              </a:rPr>
              <a:t>Fashionputtel</a:t>
            </a:r>
            <a:r>
              <a:rPr lang="de-DE" altLang="cs-CZ" b="1" dirty="0">
                <a:solidFill>
                  <a:srgbClr val="00B050"/>
                </a:solidFill>
              </a:rPr>
              <a:t> </a:t>
            </a:r>
            <a:r>
              <a:rPr lang="en-US" altLang="cs-CZ" b="1" dirty="0">
                <a:solidFill>
                  <a:srgbClr val="00B050"/>
                </a:solidFill>
              </a:rPr>
              <a:t>&amp; </a:t>
            </a:r>
            <a:r>
              <a:rPr lang="en-US" altLang="cs-CZ" b="1" dirty="0" err="1">
                <a:solidFill>
                  <a:srgbClr val="00B050"/>
                </a:solidFill>
              </a:rPr>
              <a:t>böse</a:t>
            </a:r>
            <a:r>
              <a:rPr lang="en-US" altLang="cs-CZ" b="1" dirty="0">
                <a:solidFill>
                  <a:srgbClr val="00B050"/>
                </a:solidFill>
              </a:rPr>
              <a:t> Fee </a:t>
            </a:r>
            <a:br>
              <a:rPr lang="en-US" altLang="cs-CZ" b="1" dirty="0">
                <a:solidFill>
                  <a:srgbClr val="00B050"/>
                </a:solidFill>
              </a:rPr>
            </a:br>
            <a:r>
              <a:rPr lang="en-US" altLang="cs-CZ" b="1" dirty="0" err="1">
                <a:solidFill>
                  <a:srgbClr val="00B050"/>
                </a:solidFill>
              </a:rPr>
              <a:t>Wortschatzerklärungen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242DED-A08F-432C-8FDE-EEC678405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altLang="cs-CZ" sz="2000" b="1" dirty="0"/>
              <a:t>famos -</a:t>
            </a:r>
            <a:r>
              <a:rPr lang="de-DE" altLang="cs-CZ" sz="2000" b="1" dirty="0">
                <a:hlinkClick r:id="rId2"/>
              </a:rPr>
              <a:t>außerordentlich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3"/>
              </a:rPr>
              <a:t>erstklassig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4"/>
              </a:rPr>
              <a:t>herrlich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5"/>
              </a:rPr>
              <a:t>super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6"/>
              </a:rPr>
              <a:t>toll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7"/>
              </a:rPr>
              <a:t>überragend</a:t>
            </a:r>
            <a:endParaRPr lang="de-DE" altLang="cs-CZ" sz="2000" b="1" dirty="0"/>
          </a:p>
          <a:p>
            <a:r>
              <a:rPr lang="de-DE" altLang="cs-CZ" sz="2000" b="1" dirty="0"/>
              <a:t>Farce - </a:t>
            </a:r>
            <a:r>
              <a:rPr lang="cs-CZ" altLang="cs-CZ" sz="2000" b="1" dirty="0" err="1">
                <a:hlinkClick r:id="rId8"/>
              </a:rPr>
              <a:t>Burleske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9"/>
              </a:rPr>
              <a:t>Komödie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10"/>
              </a:rPr>
              <a:t>Lustspiel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11"/>
              </a:rPr>
              <a:t>Posse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12"/>
              </a:rPr>
              <a:t>Schwank</a:t>
            </a:r>
            <a:endParaRPr lang="de-DE" altLang="cs-CZ" sz="2000" b="1" dirty="0"/>
          </a:p>
          <a:p>
            <a:r>
              <a:rPr lang="de-DE" altLang="cs-CZ" sz="2000" b="1" dirty="0"/>
              <a:t>umwerfend - </a:t>
            </a:r>
            <a:r>
              <a:rPr lang="cs-CZ" altLang="cs-CZ" sz="2000" b="1" dirty="0" err="1">
                <a:hlinkClick r:id="rId13"/>
              </a:rPr>
              <a:t>außergewöhnlich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2"/>
              </a:rPr>
              <a:t>außerordentlich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14"/>
              </a:rPr>
              <a:t>beachtlich</a:t>
            </a:r>
            <a:endParaRPr lang="de-DE" altLang="cs-CZ" sz="2000" b="1" dirty="0"/>
          </a:p>
          <a:p>
            <a:r>
              <a:rPr lang="de-DE" altLang="cs-CZ" sz="2000" b="1" dirty="0"/>
              <a:t>verrucht - </a:t>
            </a:r>
            <a:r>
              <a:rPr lang="cs-CZ" altLang="cs-CZ" sz="2000" b="1" dirty="0" err="1">
                <a:hlinkClick r:id="rId15"/>
              </a:rPr>
              <a:t>amoralisch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16"/>
              </a:rPr>
              <a:t>gemein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17"/>
              </a:rPr>
              <a:t>lasterhaft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</a:t>
            </a:r>
            <a:r>
              <a:rPr lang="de-DE" altLang="cs-CZ" sz="2000" b="1" dirty="0">
                <a:solidFill>
                  <a:srgbClr val="00B0F0"/>
                </a:solidFill>
              </a:rPr>
              <a:t>unsittlich</a:t>
            </a:r>
          </a:p>
          <a:p>
            <a:r>
              <a:rPr lang="de-DE" altLang="cs-CZ" sz="2000" b="1" dirty="0"/>
              <a:t>Camouflage</a:t>
            </a:r>
            <a:r>
              <a:rPr lang="de-DE" altLang="cs-CZ" sz="2000" b="1" dirty="0">
                <a:solidFill>
                  <a:srgbClr val="00B0F0"/>
                </a:solidFill>
              </a:rPr>
              <a:t> </a:t>
            </a:r>
            <a:r>
              <a:rPr lang="de-DE" altLang="cs-CZ" sz="2000" b="1" dirty="0"/>
              <a:t>– </a:t>
            </a:r>
            <a:r>
              <a:rPr lang="cs-CZ" altLang="cs-CZ" sz="2000" b="1" dirty="0" err="1">
                <a:hlinkClick r:id="rId18"/>
              </a:rPr>
              <a:t>Tarnung</a:t>
            </a:r>
            <a:endParaRPr lang="de-DE" altLang="cs-CZ" sz="2000" b="1" dirty="0"/>
          </a:p>
          <a:p>
            <a:r>
              <a:rPr lang="de-DE" altLang="cs-CZ" sz="2000" b="1" dirty="0"/>
              <a:t>Binse – Binsenweisheit - </a:t>
            </a:r>
            <a:r>
              <a:rPr lang="cs-CZ" altLang="cs-CZ" sz="2000" b="1" dirty="0" err="1">
                <a:hlinkClick r:id="rId19"/>
              </a:rPr>
              <a:t>Bagatelle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20"/>
              </a:rPr>
              <a:t>Banalität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21"/>
              </a:rPr>
              <a:t>Bedeutungslosigkeit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22"/>
              </a:rPr>
              <a:t>Belanglosigkeit</a:t>
            </a:r>
            <a:endParaRPr lang="de-DE" altLang="cs-CZ" sz="2000" b="1" dirty="0"/>
          </a:p>
          <a:p>
            <a:r>
              <a:rPr lang="de-DE" altLang="cs-CZ" sz="2000" b="1" dirty="0"/>
              <a:t>entrückt - </a:t>
            </a:r>
            <a:r>
              <a:rPr lang="cs-CZ" altLang="cs-CZ" sz="2000" b="1" dirty="0" err="1">
                <a:hlinkClick r:id="rId23"/>
              </a:rPr>
              <a:t>träumerisch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24"/>
              </a:rPr>
              <a:t>versunken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25"/>
              </a:rPr>
              <a:t>verträumt</a:t>
            </a:r>
            <a:endParaRPr lang="de-DE" altLang="cs-CZ" sz="2000" b="1" dirty="0"/>
          </a:p>
          <a:p>
            <a:r>
              <a:rPr lang="de-DE" altLang="cs-CZ" sz="2000" b="1" dirty="0"/>
              <a:t>Attitüde - </a:t>
            </a:r>
            <a:r>
              <a:rPr lang="cs-CZ" altLang="cs-CZ" sz="2000" b="1" dirty="0" err="1">
                <a:hlinkClick r:id="rId26"/>
              </a:rPr>
              <a:t>Einstellung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27"/>
              </a:rPr>
              <a:t>Haltung</a:t>
            </a:r>
            <a:endParaRPr lang="de-DE" altLang="cs-CZ" sz="2000" b="1" dirty="0"/>
          </a:p>
          <a:p>
            <a:r>
              <a:rPr lang="de-DE" altLang="cs-CZ" sz="2000" b="1" dirty="0"/>
              <a:t>Chuzpe - </a:t>
            </a:r>
            <a:r>
              <a:rPr lang="de-DE" altLang="cs-CZ" sz="2000" b="1" dirty="0">
                <a:hlinkClick r:id="rId28"/>
              </a:rPr>
              <a:t>Bösartigkeit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29"/>
              </a:rPr>
              <a:t>Gemeinheit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30"/>
              </a:rPr>
              <a:t>Grobheit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31"/>
              </a:rPr>
              <a:t>Rohheit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32"/>
              </a:rPr>
              <a:t>Rücksichtslosigkeit</a:t>
            </a:r>
            <a:endParaRPr lang="de-DE" altLang="cs-CZ" sz="2000" b="1" dirty="0"/>
          </a:p>
          <a:p>
            <a:r>
              <a:rPr lang="de-DE" altLang="cs-CZ" sz="2000" b="1" dirty="0"/>
              <a:t>sardonisch - </a:t>
            </a:r>
            <a:r>
              <a:rPr lang="de-DE" altLang="cs-CZ" sz="2000" b="1" dirty="0">
                <a:hlinkClick r:id="rId33"/>
              </a:rPr>
              <a:t>beißend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34"/>
              </a:rPr>
              <a:t>bissig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35"/>
              </a:rPr>
              <a:t>bitter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36"/>
              </a:rPr>
              <a:t>ironisch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37"/>
              </a:rPr>
              <a:t>sarkastisch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6623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776B6F-065C-4AA6-9646-443CF4551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 err="1">
                <a:solidFill>
                  <a:srgbClr val="00B050"/>
                </a:solidFill>
              </a:rPr>
              <a:t>Fashionputtel</a:t>
            </a:r>
            <a:r>
              <a:rPr lang="de-DE" altLang="cs-CZ" b="1" dirty="0">
                <a:solidFill>
                  <a:srgbClr val="00B050"/>
                </a:solidFill>
              </a:rPr>
              <a:t> </a:t>
            </a:r>
            <a:r>
              <a:rPr lang="en-US" altLang="cs-CZ" b="1" dirty="0">
                <a:solidFill>
                  <a:srgbClr val="00B050"/>
                </a:solidFill>
              </a:rPr>
              <a:t>&amp; </a:t>
            </a:r>
            <a:r>
              <a:rPr lang="en-US" altLang="cs-CZ" b="1" dirty="0" err="1">
                <a:solidFill>
                  <a:srgbClr val="00B050"/>
                </a:solidFill>
              </a:rPr>
              <a:t>böse</a:t>
            </a:r>
            <a:r>
              <a:rPr lang="en-US" altLang="cs-CZ" b="1" dirty="0">
                <a:solidFill>
                  <a:srgbClr val="00B050"/>
                </a:solidFill>
              </a:rPr>
              <a:t> Fee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A58CA8-7F4B-4471-8C07-98B593B4E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Sprachlich-stilistische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Realisierung</a:t>
            </a:r>
            <a:r>
              <a:rPr lang="de-DE" altLang="cs-CZ" b="1" dirty="0"/>
              <a:t> der</a:t>
            </a:r>
            <a:r>
              <a:rPr lang="de-DE" altLang="cs-CZ" b="1" dirty="0">
                <a:solidFill>
                  <a:srgbClr val="002060"/>
                </a:solidFill>
              </a:rPr>
              <a:t> Funktionen</a:t>
            </a:r>
            <a:r>
              <a:rPr lang="cs-CZ" altLang="cs-CZ" b="1" dirty="0"/>
              <a:t>:</a:t>
            </a:r>
            <a:endParaRPr lang="de-DE" altLang="cs-CZ" b="1" dirty="0"/>
          </a:p>
          <a:p>
            <a:pPr>
              <a:lnSpc>
                <a:spcPct val="80000"/>
              </a:lnSpc>
            </a:pPr>
            <a:r>
              <a:rPr lang="de-DE" altLang="cs-CZ" sz="2000" b="1" i="1" dirty="0"/>
              <a:t>Eine </a:t>
            </a:r>
            <a:r>
              <a:rPr lang="de-DE" altLang="cs-CZ" sz="2000" b="1" i="1" u="sng" dirty="0"/>
              <a:t>famose</a:t>
            </a:r>
            <a:r>
              <a:rPr lang="de-DE" altLang="cs-CZ" sz="2000" b="1" i="1" dirty="0"/>
              <a:t> Mode-Farce mit einer wieder </a:t>
            </a:r>
            <a:r>
              <a:rPr lang="de-DE" altLang="cs-CZ" sz="2000" b="1" i="1" u="sng" dirty="0"/>
              <a:t>umwerfenden</a:t>
            </a:r>
            <a:r>
              <a:rPr lang="de-DE" altLang="cs-CZ" sz="2000" b="1" dirty="0"/>
              <a:t> </a:t>
            </a:r>
            <a:r>
              <a:rPr lang="de-DE" altLang="cs-CZ" sz="2000" b="1" i="1" dirty="0"/>
              <a:t>Meryl Streep: „Der Teufel trägt Prada“ und sieht dabei </a:t>
            </a:r>
            <a:r>
              <a:rPr lang="de-DE" altLang="cs-CZ" sz="2000" b="1" i="1" u="sng" dirty="0"/>
              <a:t>verdammt</a:t>
            </a:r>
            <a:r>
              <a:rPr lang="de-DE" altLang="cs-CZ" sz="2000" b="1" i="1" dirty="0"/>
              <a:t> gut aus.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000" b="1" dirty="0">
                <a:solidFill>
                  <a:srgbClr val="FF0000"/>
                </a:solidFill>
              </a:rPr>
              <a:t>Informationen</a:t>
            </a:r>
            <a:r>
              <a:rPr lang="de-DE" altLang="cs-CZ" sz="2000" b="1" dirty="0"/>
              <a:t>: Filmgenre: </a:t>
            </a:r>
            <a:r>
              <a:rPr lang="de-DE" altLang="cs-CZ" sz="2000" b="1" i="1" dirty="0"/>
              <a:t>Mode-</a:t>
            </a:r>
            <a:r>
              <a:rPr lang="de-DE" altLang="cs-CZ" sz="2000" b="1" i="1" u="sng" dirty="0"/>
              <a:t>Farce</a:t>
            </a:r>
            <a:r>
              <a:rPr lang="de-DE" altLang="cs-CZ" sz="2000" b="1" u="sng" dirty="0"/>
              <a:t>,</a:t>
            </a:r>
            <a:r>
              <a:rPr lang="de-DE" altLang="cs-CZ" sz="2000" b="1" dirty="0"/>
              <a:t> Filmtitel, Schauspielerin M.S.</a:t>
            </a:r>
            <a:endParaRPr lang="de-DE" altLang="cs-CZ" sz="2000" b="1" u="sng" dirty="0"/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000" b="1" dirty="0">
                <a:solidFill>
                  <a:srgbClr val="FF0000"/>
                </a:solidFill>
              </a:rPr>
              <a:t>Appellative</a:t>
            </a:r>
            <a:r>
              <a:rPr lang="de-DE" altLang="cs-CZ" sz="2000" b="1" dirty="0"/>
              <a:t> F.: positive Bewertung</a:t>
            </a:r>
          </a:p>
          <a:p>
            <a:pPr>
              <a:lnSpc>
                <a:spcPct val="80000"/>
              </a:lnSpc>
            </a:pPr>
            <a:r>
              <a:rPr lang="de-DE" altLang="cs-CZ" sz="2000" b="1" dirty="0"/>
              <a:t>exklusive Fremdwörter</a:t>
            </a:r>
            <a:r>
              <a:rPr lang="cs-CZ" altLang="cs-CZ" sz="2000" b="1" dirty="0"/>
              <a:t>: </a:t>
            </a:r>
            <a:r>
              <a:rPr lang="de-DE" altLang="cs-CZ" sz="2000" b="1" i="1" dirty="0"/>
              <a:t>famose Mode-Farce</a:t>
            </a:r>
          </a:p>
          <a:p>
            <a:pPr>
              <a:lnSpc>
                <a:spcPct val="80000"/>
              </a:lnSpc>
            </a:pPr>
            <a:r>
              <a:rPr lang="de-DE" altLang="cs-CZ" sz="2000" b="1" dirty="0"/>
              <a:t>Umgangssprachliche Ausdrücke</a:t>
            </a:r>
            <a:r>
              <a:rPr lang="cs-CZ" altLang="cs-CZ" sz="2000" b="1" dirty="0"/>
              <a:t>: </a:t>
            </a:r>
            <a:r>
              <a:rPr lang="de-DE" altLang="cs-CZ" sz="2000" b="1" i="1" dirty="0"/>
              <a:t>umwerfend, </a:t>
            </a:r>
            <a:r>
              <a:rPr lang="cs-CZ" altLang="cs-CZ" sz="2000" b="1" i="1" dirty="0" err="1"/>
              <a:t>verdamm</a:t>
            </a:r>
            <a:r>
              <a:rPr lang="de-DE" altLang="cs-CZ" sz="2000" b="1" i="1" dirty="0"/>
              <a:t>t gut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000" b="1" dirty="0">
                <a:solidFill>
                  <a:srgbClr val="FF0000"/>
                </a:solidFill>
              </a:rPr>
              <a:t>Unterhaltung</a:t>
            </a:r>
            <a:r>
              <a:rPr lang="de-DE" altLang="cs-CZ" sz="2000" b="1" dirty="0"/>
              <a:t>: Kontraste zwischen Exklusivität u. </a:t>
            </a:r>
            <a:r>
              <a:rPr lang="de-DE" altLang="cs-CZ" sz="2000" b="1" dirty="0" err="1"/>
              <a:t>Umg</a:t>
            </a:r>
            <a:r>
              <a:rPr lang="de-DE" altLang="cs-CZ" sz="2000" b="1" dirty="0"/>
              <a:t>., Originalität 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76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4AE15D-49AA-4AF4-8AF6-97E2F8DA3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 err="1">
                <a:solidFill>
                  <a:srgbClr val="00B050"/>
                </a:solidFill>
              </a:rPr>
              <a:t>Fashionputtel</a:t>
            </a:r>
            <a:r>
              <a:rPr lang="de-DE" altLang="cs-CZ" b="1" dirty="0">
                <a:solidFill>
                  <a:srgbClr val="00B050"/>
                </a:solidFill>
              </a:rPr>
              <a:t> </a:t>
            </a:r>
            <a:r>
              <a:rPr lang="en-US" altLang="cs-CZ" b="1" dirty="0">
                <a:solidFill>
                  <a:srgbClr val="00B050"/>
                </a:solidFill>
              </a:rPr>
              <a:t>&amp; </a:t>
            </a:r>
            <a:r>
              <a:rPr lang="en-US" altLang="cs-CZ" b="1" dirty="0" err="1">
                <a:solidFill>
                  <a:srgbClr val="00B050"/>
                </a:solidFill>
              </a:rPr>
              <a:t>böse</a:t>
            </a:r>
            <a:r>
              <a:rPr lang="en-US" altLang="cs-CZ" b="1" dirty="0">
                <a:solidFill>
                  <a:srgbClr val="00B050"/>
                </a:solidFill>
              </a:rPr>
              <a:t> Fee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02DF89-341F-41A6-973E-D995D2B41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sz="2000" b="1" dirty="0">
                <a:solidFill>
                  <a:srgbClr val="002060"/>
                </a:solidFill>
              </a:rPr>
              <a:t>3. </a:t>
            </a:r>
            <a:r>
              <a:rPr lang="en-US" altLang="cs-CZ" sz="2000" b="1" dirty="0">
                <a:solidFill>
                  <a:srgbClr val="002060"/>
                </a:solidFill>
              </a:rPr>
              <a:t>+ 4.</a:t>
            </a:r>
            <a:r>
              <a:rPr lang="de-DE" altLang="cs-CZ" sz="2000" b="1" dirty="0">
                <a:solidFill>
                  <a:srgbClr val="002060"/>
                </a:solidFill>
              </a:rPr>
              <a:t> Textkomposition und ihre sprachstilistische Realisierung: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>
                <a:solidFill>
                  <a:srgbClr val="FF0000"/>
                </a:solidFill>
              </a:rPr>
              <a:t>Architektonik</a:t>
            </a:r>
            <a:r>
              <a:rPr lang="cs-CZ" altLang="cs-CZ" sz="2000" b="1" dirty="0"/>
              <a:t>: der </a:t>
            </a:r>
            <a:r>
              <a:rPr lang="de-DE" altLang="cs-CZ" sz="2000" b="1" dirty="0"/>
              <a:t>äußere Aufbau, Textstrategien: 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Titel: </a:t>
            </a:r>
            <a:r>
              <a:rPr lang="de-DE" altLang="cs-CZ" sz="2000" b="1" i="1" dirty="0" err="1"/>
              <a:t>Fashionputtel</a:t>
            </a:r>
            <a:r>
              <a:rPr lang="de-DE" altLang="cs-CZ" sz="2000" b="1" i="1" dirty="0"/>
              <a:t> </a:t>
            </a:r>
            <a:r>
              <a:rPr lang="en-US" altLang="cs-CZ" sz="2000" b="1" i="1" dirty="0"/>
              <a:t>&amp; b</a:t>
            </a:r>
            <a:r>
              <a:rPr lang="de-DE" altLang="cs-CZ" sz="2000" b="1" i="1" dirty="0"/>
              <a:t>öse Fee </a:t>
            </a:r>
            <a:r>
              <a:rPr lang="de-DE" altLang="cs-CZ" sz="2000" dirty="0"/>
              <a:t>– Aufmerksamkeit fesseln</a:t>
            </a:r>
            <a:endParaRPr lang="de-DE" altLang="cs-CZ" sz="2000" b="1" i="1" dirty="0"/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 Untertitel: </a:t>
            </a:r>
            <a:r>
              <a:rPr lang="de-DE" altLang="cs-CZ" sz="2000" dirty="0"/>
              <a:t>bewertende Informationen</a:t>
            </a:r>
            <a:endParaRPr lang="de-DE" altLang="cs-CZ" sz="2000" b="1" dirty="0"/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 Bilder (Fotos) mit Untertext: </a:t>
            </a:r>
            <a:r>
              <a:rPr lang="de-DE" altLang="cs-CZ" sz="2000" i="1" dirty="0"/>
              <a:t>Hunde-Leben – Herrin-Jahre – Zicken-Alarm </a:t>
            </a:r>
            <a:r>
              <a:rPr lang="de-DE" altLang="cs-CZ" sz="2000" dirty="0"/>
              <a:t>(Textstrategie von FOCUS, Erzählen der Filmstory)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Textkörper: Absätze: 1. Absatz: Einstieg; letzter Absatz: Pointe</a:t>
            </a:r>
          </a:p>
          <a:p>
            <a:pPr>
              <a:lnSpc>
                <a:spcPct val="80000"/>
              </a:lnSpc>
            </a:pPr>
            <a:r>
              <a:rPr lang="de-DE" altLang="cs-CZ" sz="2000" b="1" dirty="0">
                <a:solidFill>
                  <a:srgbClr val="FF0000"/>
                </a:solidFill>
              </a:rPr>
              <a:t>Innere Komposition</a:t>
            </a:r>
            <a:r>
              <a:rPr lang="de-DE" altLang="cs-CZ" sz="2000" b="1" dirty="0"/>
              <a:t>: </a:t>
            </a:r>
            <a:r>
              <a:rPr lang="de-DE" altLang="cs-CZ" sz="2000" b="1" dirty="0">
                <a:solidFill>
                  <a:srgbClr val="00B0F0"/>
                </a:solidFill>
              </a:rPr>
              <a:t>thematische Kohärenz-Kette </a:t>
            </a:r>
            <a:r>
              <a:rPr lang="de-DE" altLang="cs-CZ" sz="2000" b="1" dirty="0"/>
              <a:t>(Inhalt des Filmes):</a:t>
            </a:r>
          </a:p>
          <a:p>
            <a:pPr>
              <a:lnSpc>
                <a:spcPct val="80000"/>
              </a:lnSpc>
            </a:pPr>
            <a:r>
              <a:rPr lang="de-DE" altLang="cs-CZ" sz="2000" b="1" dirty="0">
                <a:solidFill>
                  <a:srgbClr val="C00000"/>
                </a:solidFill>
              </a:rPr>
              <a:t>Thema Mode</a:t>
            </a:r>
            <a:r>
              <a:rPr lang="de-DE" altLang="cs-CZ" sz="2000" b="1" dirty="0"/>
              <a:t>: Märchen- und Mythologie - Metaphorik mit (Sex)Symbolik: </a:t>
            </a:r>
          </a:p>
          <a:p>
            <a:pPr>
              <a:lnSpc>
                <a:spcPct val="90000"/>
              </a:lnSpc>
            </a:pPr>
            <a:endParaRPr lang="de-DE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38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210D1E-FC1E-4352-9A37-B8906980A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br>
              <a:rPr lang="de-DE" altLang="cs-CZ" b="1" dirty="0"/>
            </a:br>
            <a:r>
              <a:rPr lang="cs-CZ" altLang="cs-CZ" b="1" dirty="0" err="1"/>
              <a:t>Entwicklung</a:t>
            </a:r>
            <a:r>
              <a:rPr lang="cs-CZ" altLang="cs-CZ" b="1" dirty="0"/>
              <a:t> der </a:t>
            </a:r>
            <a:r>
              <a:rPr lang="cs-CZ" altLang="cs-CZ" b="1" dirty="0" err="1"/>
              <a:t>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581CA5-DA8D-4F24-BDA2-8402D8BB7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defRPr/>
            </a:pPr>
            <a:r>
              <a:rPr lang="cs-CZ" altLang="cs-CZ" sz="2500" b="1" dirty="0" err="1"/>
              <a:t>junge</a:t>
            </a:r>
            <a:r>
              <a:rPr lang="cs-CZ" altLang="cs-CZ" sz="2500" b="1" dirty="0"/>
              <a:t> oder alte </a:t>
            </a:r>
            <a:r>
              <a:rPr lang="cs-CZ" altLang="cs-CZ" sz="2500" b="1" dirty="0" err="1"/>
              <a:t>linguistische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Disziplin</a:t>
            </a:r>
            <a:r>
              <a:rPr lang="cs-CZ" altLang="cs-CZ" sz="2500" b="1" dirty="0"/>
              <a:t>? </a:t>
            </a:r>
            <a:endParaRPr lang="cs-CZ" altLang="cs-CZ" sz="2500" dirty="0"/>
          </a:p>
          <a:p>
            <a:pPr>
              <a:defRPr/>
            </a:pPr>
            <a:r>
              <a:rPr lang="cs-CZ" altLang="cs-CZ" sz="2500" b="1" dirty="0"/>
              <a:t>Etymologie des </a:t>
            </a:r>
            <a:r>
              <a:rPr lang="cs-CZ" altLang="cs-CZ" sz="2500" b="1" dirty="0" err="1"/>
              <a:t>Wortes</a:t>
            </a:r>
            <a:r>
              <a:rPr lang="cs-CZ" altLang="cs-CZ" sz="2500" b="1" dirty="0"/>
              <a:t> – </a:t>
            </a:r>
            <a:r>
              <a:rPr lang="cs-CZ" altLang="cs-CZ" sz="2500" b="1" dirty="0" err="1"/>
              <a:t>stylos</a:t>
            </a:r>
            <a:r>
              <a:rPr lang="cs-CZ" altLang="cs-CZ" sz="2500" b="1" dirty="0"/>
              <a:t> (</a:t>
            </a:r>
            <a:r>
              <a:rPr lang="cs-CZ" altLang="cs-CZ" sz="2500" b="1" dirty="0" err="1"/>
              <a:t>altgr</a:t>
            </a:r>
            <a:r>
              <a:rPr lang="cs-CZ" altLang="cs-CZ" sz="2500" b="1" dirty="0"/>
              <a:t>.), </a:t>
            </a:r>
            <a:r>
              <a:rPr lang="cs-CZ" altLang="cs-CZ" sz="2500" b="1" dirty="0" err="1"/>
              <a:t>stilus</a:t>
            </a:r>
            <a:r>
              <a:rPr lang="cs-CZ" altLang="cs-CZ" sz="2500" b="1" dirty="0"/>
              <a:t> (lat.)</a:t>
            </a:r>
            <a:r>
              <a:rPr lang="de-DE" altLang="cs-CZ" sz="2500" dirty="0"/>
              <a:t>: </a:t>
            </a:r>
            <a:r>
              <a:rPr lang="de-DE" altLang="cs-CZ" sz="2500" b="1" dirty="0"/>
              <a:t>Säule</a:t>
            </a:r>
            <a:endParaRPr lang="cs-CZ" altLang="cs-CZ" sz="2500" dirty="0"/>
          </a:p>
          <a:p>
            <a:pPr>
              <a:buFontTx/>
              <a:buNone/>
              <a:defRPr/>
            </a:pPr>
            <a:r>
              <a:rPr lang="cs-CZ" altLang="cs-CZ" sz="2500" b="1" dirty="0"/>
              <a:t>                         </a:t>
            </a:r>
            <a:r>
              <a:rPr lang="cs-CZ" altLang="cs-CZ" sz="2500" b="1" dirty="0" err="1"/>
              <a:t>metaphorische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Übertragung</a:t>
            </a:r>
            <a:r>
              <a:rPr lang="cs-CZ" altLang="cs-CZ" sz="2500" b="1" dirty="0"/>
              <a:t>: </a:t>
            </a:r>
            <a:r>
              <a:rPr lang="cs-CZ" altLang="cs-CZ" sz="2500" b="1" dirty="0" err="1"/>
              <a:t>hölzerner</a:t>
            </a:r>
            <a:endParaRPr lang="cs-CZ" altLang="cs-CZ" sz="2500" dirty="0"/>
          </a:p>
          <a:p>
            <a:pPr>
              <a:buFontTx/>
              <a:buNone/>
              <a:defRPr/>
            </a:pPr>
            <a:r>
              <a:rPr lang="cs-CZ" altLang="cs-CZ" sz="2500" b="1" dirty="0"/>
              <a:t>                          oder </a:t>
            </a:r>
            <a:r>
              <a:rPr lang="cs-CZ" altLang="cs-CZ" sz="2500" b="1" dirty="0" err="1"/>
              <a:t>metallener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Schreibgriffel</a:t>
            </a:r>
            <a:endParaRPr lang="cs-CZ" altLang="cs-CZ" sz="2500" dirty="0"/>
          </a:p>
          <a:p>
            <a:pPr>
              <a:buFontTx/>
              <a:buNone/>
              <a:defRPr/>
            </a:pPr>
            <a:r>
              <a:rPr lang="cs-CZ" altLang="cs-CZ" sz="2500" b="1" dirty="0"/>
              <a:t>                          </a:t>
            </a:r>
            <a:r>
              <a:rPr lang="cs-CZ" altLang="cs-CZ" sz="2500" b="1" dirty="0" err="1"/>
              <a:t>metonymisch</a:t>
            </a:r>
            <a:r>
              <a:rPr lang="cs-CZ" altLang="cs-CZ" sz="2500" b="1" dirty="0"/>
              <a:t>: Art </a:t>
            </a:r>
            <a:r>
              <a:rPr lang="cs-CZ" altLang="cs-CZ" sz="2500" b="1" dirty="0" err="1"/>
              <a:t>und</a:t>
            </a:r>
            <a:r>
              <a:rPr lang="cs-CZ" altLang="cs-CZ" sz="2500" b="1" dirty="0"/>
              <a:t> Weise des </a:t>
            </a:r>
            <a:r>
              <a:rPr lang="cs-CZ" altLang="cs-CZ" sz="2500" b="1" dirty="0" err="1"/>
              <a:t>Schreibens</a:t>
            </a:r>
            <a:r>
              <a:rPr lang="cs-CZ" altLang="cs-CZ" sz="2500" dirty="0"/>
              <a:t> </a:t>
            </a:r>
          </a:p>
          <a:p>
            <a:pPr>
              <a:defRPr/>
            </a:pPr>
            <a:r>
              <a:rPr lang="de-DE" altLang="cs-CZ" sz="2500" b="1" dirty="0">
                <a:solidFill>
                  <a:srgbClr val="FF0000"/>
                </a:solidFill>
              </a:rPr>
              <a:t>1. </a:t>
            </a:r>
            <a:r>
              <a:rPr lang="cs-CZ" altLang="cs-CZ" sz="2500" b="1" dirty="0" err="1">
                <a:solidFill>
                  <a:srgbClr val="FF0000"/>
                </a:solidFill>
              </a:rPr>
              <a:t>griechische</a:t>
            </a:r>
            <a:r>
              <a:rPr lang="cs-CZ" altLang="cs-CZ" sz="2500" b="1" dirty="0">
                <a:solidFill>
                  <a:srgbClr val="FF0000"/>
                </a:solidFill>
              </a:rPr>
              <a:t> </a:t>
            </a:r>
            <a:r>
              <a:rPr lang="cs-CZ" altLang="cs-CZ" sz="2500" b="1" dirty="0" err="1">
                <a:solidFill>
                  <a:srgbClr val="FF0000"/>
                </a:solidFill>
              </a:rPr>
              <a:t>und</a:t>
            </a:r>
            <a:r>
              <a:rPr lang="cs-CZ" altLang="cs-CZ" sz="2500" b="1" dirty="0">
                <a:solidFill>
                  <a:srgbClr val="FF0000"/>
                </a:solidFill>
              </a:rPr>
              <a:t> </a:t>
            </a:r>
            <a:r>
              <a:rPr lang="cs-CZ" altLang="cs-CZ" sz="2500" b="1" dirty="0" err="1">
                <a:solidFill>
                  <a:srgbClr val="FF0000"/>
                </a:solidFill>
              </a:rPr>
              <a:t>römische</a:t>
            </a:r>
            <a:r>
              <a:rPr lang="cs-CZ" altLang="cs-CZ" sz="2500" b="1" dirty="0">
                <a:solidFill>
                  <a:srgbClr val="FF0000"/>
                </a:solidFill>
              </a:rPr>
              <a:t> </a:t>
            </a:r>
            <a:r>
              <a:rPr lang="cs-CZ" altLang="cs-CZ" sz="2500" b="1" dirty="0" err="1">
                <a:solidFill>
                  <a:srgbClr val="FF0000"/>
                </a:solidFill>
              </a:rPr>
              <a:t>Antike</a:t>
            </a:r>
            <a:r>
              <a:rPr lang="cs-CZ" altLang="cs-CZ" sz="2500" b="1" dirty="0">
                <a:solidFill>
                  <a:srgbClr val="FF0000"/>
                </a:solidFill>
              </a:rPr>
              <a:t> </a:t>
            </a:r>
            <a:r>
              <a:rPr lang="cs-CZ" altLang="cs-CZ" sz="2500" b="1" dirty="0"/>
              <a:t>– </a:t>
            </a:r>
            <a:r>
              <a:rPr lang="cs-CZ" altLang="cs-CZ" sz="2500" b="1" dirty="0" err="1"/>
              <a:t>Rhetorik</a:t>
            </a:r>
            <a:endParaRPr lang="de-DE" altLang="cs-CZ" sz="2500" b="1" dirty="0"/>
          </a:p>
          <a:p>
            <a:pPr>
              <a:defRPr/>
            </a:pPr>
            <a:r>
              <a:rPr lang="cs-CZ" altLang="cs-CZ" sz="2500" b="1" dirty="0"/>
              <a:t>                                                  </a:t>
            </a:r>
            <a:r>
              <a:rPr lang="cs-CZ" altLang="cs-CZ" sz="2500" b="1" dirty="0" err="1"/>
              <a:t>stilus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Homeri</a:t>
            </a:r>
            <a:r>
              <a:rPr lang="cs-CZ" altLang="cs-CZ" sz="2500" b="1" dirty="0"/>
              <a:t>, </a:t>
            </a:r>
            <a:r>
              <a:rPr lang="cs-CZ" altLang="cs-CZ" sz="2500" b="1" dirty="0" err="1"/>
              <a:t>stilus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Aesopi</a:t>
            </a:r>
            <a:endParaRPr lang="cs-CZ" altLang="cs-CZ" sz="2500" b="1" dirty="0"/>
          </a:p>
          <a:p>
            <a:pPr>
              <a:defRPr/>
            </a:pPr>
            <a:r>
              <a:rPr lang="cs-CZ" altLang="cs-CZ" sz="2500" b="1" dirty="0"/>
              <a:t>      ARISTOTELES – </a:t>
            </a:r>
            <a:r>
              <a:rPr lang="cs-CZ" altLang="cs-CZ" sz="2500" b="1" dirty="0" err="1"/>
              <a:t>rhetorisch</a:t>
            </a:r>
            <a:r>
              <a:rPr lang="cs-CZ" altLang="cs-CZ" sz="2500" b="1" dirty="0"/>
              <a:t>-normative </a:t>
            </a:r>
            <a:r>
              <a:rPr lang="cs-CZ" altLang="cs-CZ" sz="2500" b="1" dirty="0" err="1"/>
              <a:t>Stilistik</a:t>
            </a:r>
            <a:r>
              <a:rPr lang="cs-CZ" altLang="cs-CZ" sz="2500" b="1" dirty="0"/>
              <a:t>, Poetik</a:t>
            </a:r>
          </a:p>
          <a:p>
            <a:pPr>
              <a:defRPr/>
            </a:pPr>
            <a:r>
              <a:rPr lang="cs-CZ" altLang="cs-CZ" sz="2500" dirty="0"/>
              <a:t>      </a:t>
            </a:r>
            <a:r>
              <a:rPr lang="cs-CZ" altLang="cs-CZ" sz="2500" b="1" dirty="0"/>
              <a:t>CICERO – „De </a:t>
            </a:r>
            <a:r>
              <a:rPr lang="cs-CZ" altLang="cs-CZ" sz="2500" b="1" dirty="0" err="1"/>
              <a:t>oratore</a:t>
            </a:r>
            <a:r>
              <a:rPr lang="cs-CZ" altLang="cs-CZ" sz="2500" b="1" dirty="0"/>
              <a:t>“ (</a:t>
            </a:r>
            <a:r>
              <a:rPr lang="cs-CZ" altLang="cs-CZ" sz="2500" b="1" dirty="0" err="1"/>
              <a:t>Vom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Redner</a:t>
            </a:r>
            <a:r>
              <a:rPr lang="cs-CZ" altLang="cs-CZ" sz="2500" b="1" dirty="0"/>
              <a:t>)</a:t>
            </a:r>
          </a:p>
          <a:p>
            <a:pPr>
              <a:defRPr/>
            </a:pPr>
            <a:r>
              <a:rPr lang="cs-CZ" altLang="cs-CZ" sz="2500" b="1" dirty="0"/>
              <a:t>M. Fabius QUINTILIANUS (</a:t>
            </a:r>
            <a:r>
              <a:rPr lang="cs-CZ" altLang="cs-CZ" sz="2500" b="1" dirty="0" err="1"/>
              <a:t>Spätantike</a:t>
            </a:r>
            <a:r>
              <a:rPr lang="cs-CZ" altLang="cs-CZ" sz="2500" b="1" dirty="0"/>
              <a:t>) – </a:t>
            </a:r>
            <a:r>
              <a:rPr lang="cs-CZ" altLang="cs-CZ" sz="2500" b="1" dirty="0" err="1"/>
              <a:t>Ausbildung</a:t>
            </a:r>
            <a:r>
              <a:rPr lang="cs-CZ" altLang="cs-CZ" sz="2500" b="1" dirty="0"/>
              <a:t> des </a:t>
            </a:r>
            <a:r>
              <a:rPr lang="cs-CZ" altLang="cs-CZ" sz="2500" b="1" dirty="0" err="1"/>
              <a:t>Redners</a:t>
            </a:r>
            <a:endParaRPr lang="cs-CZ" altLang="cs-CZ" sz="2500" dirty="0"/>
          </a:p>
          <a:p>
            <a:pPr>
              <a:defRPr/>
            </a:pPr>
            <a:r>
              <a:rPr lang="cs-CZ" altLang="cs-CZ" sz="2500" b="1" dirty="0" err="1"/>
              <a:t>rhetorische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Mittel</a:t>
            </a:r>
            <a:endParaRPr lang="de-DE" altLang="cs-CZ" sz="25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34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0D5AC-5F39-4805-A22A-7A885D5AB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 err="1">
                <a:solidFill>
                  <a:srgbClr val="00B050"/>
                </a:solidFill>
              </a:rPr>
              <a:t>Fashionputtel</a:t>
            </a:r>
            <a:r>
              <a:rPr lang="de-DE" altLang="cs-CZ" b="1" dirty="0">
                <a:solidFill>
                  <a:srgbClr val="00B050"/>
                </a:solidFill>
              </a:rPr>
              <a:t> </a:t>
            </a:r>
            <a:r>
              <a:rPr lang="en-US" altLang="cs-CZ" b="1" dirty="0">
                <a:solidFill>
                  <a:srgbClr val="00B050"/>
                </a:solidFill>
              </a:rPr>
              <a:t>&amp; </a:t>
            </a:r>
            <a:r>
              <a:rPr lang="en-US" altLang="cs-CZ" b="1" dirty="0" err="1">
                <a:solidFill>
                  <a:srgbClr val="00B050"/>
                </a:solidFill>
              </a:rPr>
              <a:t>böse</a:t>
            </a:r>
            <a:r>
              <a:rPr lang="en-US" altLang="cs-CZ" b="1" dirty="0">
                <a:solidFill>
                  <a:srgbClr val="00B050"/>
                </a:solidFill>
              </a:rPr>
              <a:t> Fee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A46A8C-A610-442A-8767-A8F7B6E3C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de-DE" altLang="cs-CZ" sz="2000" b="1" dirty="0">
                <a:solidFill>
                  <a:srgbClr val="00B050"/>
                </a:solidFill>
              </a:rPr>
              <a:t> </a:t>
            </a:r>
            <a:r>
              <a:rPr lang="de-DE" altLang="cs-CZ" sz="2000" b="1" i="1" dirty="0" err="1">
                <a:solidFill>
                  <a:srgbClr val="00B050"/>
                </a:solidFill>
              </a:rPr>
              <a:t>Fashionputtel</a:t>
            </a:r>
            <a:r>
              <a:rPr lang="de-DE" altLang="cs-CZ" sz="2000" b="1" i="1" dirty="0">
                <a:solidFill>
                  <a:srgbClr val="00B050"/>
                </a:solidFill>
              </a:rPr>
              <a:t> </a:t>
            </a:r>
            <a:r>
              <a:rPr lang="de-DE" altLang="cs-CZ" sz="2000" b="1" dirty="0"/>
              <a:t>(Anspielung auf </a:t>
            </a:r>
            <a:r>
              <a:rPr lang="de-DE" altLang="cs-CZ" sz="2000" b="1" i="1" dirty="0"/>
              <a:t>Aschenputtel</a:t>
            </a:r>
            <a:r>
              <a:rPr lang="de-DE" altLang="cs-CZ" sz="2000" b="1" dirty="0"/>
              <a:t>) - </a:t>
            </a:r>
            <a:r>
              <a:rPr lang="de-DE" altLang="cs-CZ" sz="2000" b="1" i="1" dirty="0">
                <a:solidFill>
                  <a:srgbClr val="00B050"/>
                </a:solidFill>
              </a:rPr>
              <a:t>böse Fee</a:t>
            </a:r>
            <a:r>
              <a:rPr lang="de-DE" altLang="cs-CZ" sz="2000" b="1" dirty="0">
                <a:solidFill>
                  <a:srgbClr val="00B050"/>
                </a:solidFill>
              </a:rPr>
              <a:t> </a:t>
            </a:r>
            <a:r>
              <a:rPr lang="de-DE" altLang="cs-CZ" sz="2000" b="1" dirty="0"/>
              <a:t>(Figurenkonstellation)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000" b="1" dirty="0"/>
              <a:t>    (Frauen)</a:t>
            </a:r>
            <a:r>
              <a:rPr lang="en-US" altLang="cs-CZ" sz="2000" b="1" dirty="0"/>
              <a:t>=</a:t>
            </a:r>
            <a:r>
              <a:rPr lang="de-DE" altLang="cs-CZ" sz="2000" b="1" i="1" dirty="0"/>
              <a:t>verkleidete Teufel</a:t>
            </a:r>
            <a:r>
              <a:rPr lang="de-DE" altLang="cs-CZ" sz="2000" b="1" dirty="0"/>
              <a:t> – </a:t>
            </a:r>
            <a:r>
              <a:rPr lang="de-DE" altLang="cs-CZ" sz="2000" b="1" i="1" dirty="0"/>
              <a:t>Sündenfall</a:t>
            </a:r>
            <a:r>
              <a:rPr lang="de-DE" altLang="cs-CZ" sz="2000" b="1" dirty="0"/>
              <a:t> – </a:t>
            </a:r>
            <a:r>
              <a:rPr lang="de-DE" altLang="cs-CZ" sz="2000" b="1" i="1" dirty="0"/>
              <a:t>fatale Attraktion verruchter Weiblichkeit - sein Unwesen als</a:t>
            </a:r>
            <a:r>
              <a:rPr lang="de-DE" altLang="cs-CZ" sz="2000" b="1" dirty="0"/>
              <a:t> </a:t>
            </a:r>
            <a:r>
              <a:rPr lang="de-DE" altLang="cs-CZ" sz="2000" b="1" i="1" u="sng" dirty="0"/>
              <a:t>Mode-Domina</a:t>
            </a:r>
            <a:r>
              <a:rPr lang="de-DE" altLang="cs-CZ" sz="2000" b="1" i="1" dirty="0"/>
              <a:t> treiben </a:t>
            </a:r>
            <a:r>
              <a:rPr lang="de-DE" altLang="cs-CZ" sz="2000" b="1" dirty="0"/>
              <a:t>– </a:t>
            </a:r>
            <a:r>
              <a:rPr lang="de-DE" altLang="cs-CZ" sz="2000" b="1" i="1" dirty="0"/>
              <a:t>sexuelle Camouflage – Welt des Hochglanzes  </a:t>
            </a:r>
            <a:r>
              <a:rPr lang="de-DE" altLang="cs-CZ" sz="2000" b="1" dirty="0"/>
              <a:t>(Abs. 1)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000" b="1" dirty="0">
                <a:solidFill>
                  <a:srgbClr val="C00000"/>
                </a:solidFill>
              </a:rPr>
              <a:t>     Film</a:t>
            </a:r>
            <a:r>
              <a:rPr lang="de-DE" altLang="cs-CZ" sz="2000" b="1" dirty="0"/>
              <a:t>: </a:t>
            </a:r>
            <a:r>
              <a:rPr lang="de-DE" altLang="cs-CZ" sz="2000" b="1" i="1" dirty="0"/>
              <a:t>Überraschungshit des US-Kinosommers … bereitet … </a:t>
            </a:r>
            <a:r>
              <a:rPr lang="de-DE" altLang="cs-CZ" sz="2000" b="1" i="1" u="sng" dirty="0"/>
              <a:t>teuflisches Vergnügen </a:t>
            </a:r>
            <a:r>
              <a:rPr lang="de-DE" altLang="cs-CZ" sz="2000" b="1" dirty="0"/>
              <a:t>(Abs. 3)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000" b="1" dirty="0"/>
              <a:t>     Anne Hathaway…, die hier als … Andy ihre neue </a:t>
            </a:r>
            <a:r>
              <a:rPr lang="de-DE" altLang="cs-CZ" sz="2000" b="1" i="1" u="sng" dirty="0"/>
              <a:t>Aschenputtel-Rolle</a:t>
            </a:r>
            <a:r>
              <a:rPr lang="de-DE" altLang="cs-CZ" sz="2000" b="1" i="1" dirty="0"/>
              <a:t> mit cleverer Chuzpe exekutiert </a:t>
            </a:r>
            <a:r>
              <a:rPr lang="de-DE" altLang="cs-CZ" sz="2000" b="1" dirty="0"/>
              <a:t>(Abs. 4)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     … M.S. thront mit ihrer einzigartigen Verkörperung des </a:t>
            </a:r>
            <a:r>
              <a:rPr lang="de-DE" altLang="cs-CZ" sz="2000" b="1" i="1" u="sng" dirty="0"/>
              <a:t>Fashion</a:t>
            </a:r>
            <a:r>
              <a:rPr lang="de-DE" altLang="cs-CZ" sz="2000" b="1" u="sng" dirty="0"/>
              <a:t>-</a:t>
            </a:r>
            <a:r>
              <a:rPr lang="de-DE" altLang="cs-CZ" sz="2000" b="1" i="1" u="sng" dirty="0"/>
              <a:t>Drachens</a:t>
            </a:r>
            <a:r>
              <a:rPr lang="de-DE" altLang="cs-CZ" sz="2000" b="1" i="1" dirty="0"/>
              <a:t> Miranda Priestley </a:t>
            </a:r>
            <a:r>
              <a:rPr lang="de-DE" altLang="cs-CZ" sz="2000" b="1" dirty="0"/>
              <a:t>(Abs. 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188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B67ADF-9E93-4478-93BC-3F50FF1B0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 err="1">
                <a:solidFill>
                  <a:srgbClr val="00B050"/>
                </a:solidFill>
              </a:rPr>
              <a:t>Fashionputtel</a:t>
            </a:r>
            <a:r>
              <a:rPr lang="de-DE" altLang="cs-CZ" b="1" dirty="0">
                <a:solidFill>
                  <a:srgbClr val="00B050"/>
                </a:solidFill>
              </a:rPr>
              <a:t> </a:t>
            </a:r>
            <a:r>
              <a:rPr lang="en-US" altLang="cs-CZ" b="1" dirty="0">
                <a:solidFill>
                  <a:srgbClr val="00B050"/>
                </a:solidFill>
              </a:rPr>
              <a:t>&amp; </a:t>
            </a:r>
            <a:r>
              <a:rPr lang="en-US" altLang="cs-CZ" b="1" dirty="0" err="1">
                <a:solidFill>
                  <a:srgbClr val="00B050"/>
                </a:solidFill>
              </a:rPr>
              <a:t>böse</a:t>
            </a:r>
            <a:r>
              <a:rPr lang="en-US" altLang="cs-CZ" b="1" dirty="0">
                <a:solidFill>
                  <a:srgbClr val="00B050"/>
                </a:solidFill>
              </a:rPr>
              <a:t> Fee</a:t>
            </a:r>
            <a:br>
              <a:rPr lang="en-US" altLang="cs-CZ" b="1" dirty="0">
                <a:solidFill>
                  <a:srgbClr val="00B050"/>
                </a:solidFill>
              </a:rPr>
            </a:br>
            <a:r>
              <a:rPr lang="de-DE" altLang="cs-CZ" b="1" dirty="0">
                <a:solidFill>
                  <a:srgbClr val="002060"/>
                </a:solidFill>
              </a:rPr>
              <a:t>Sprachstilistische Realisierung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850FD2-CC43-442D-AF33-0516F2238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altLang="cs-CZ" sz="2000" b="1" dirty="0">
                <a:solidFill>
                  <a:srgbClr val="C00000"/>
                </a:solidFill>
              </a:rPr>
              <a:t>Metaphern/Metonymien und (modifizierte) Idiome: </a:t>
            </a:r>
          </a:p>
          <a:p>
            <a:pPr>
              <a:lnSpc>
                <a:spcPct val="90000"/>
              </a:lnSpc>
            </a:pPr>
            <a:r>
              <a:rPr lang="de-DE" altLang="cs-CZ" sz="2000" b="1" i="1" dirty="0">
                <a:solidFill>
                  <a:srgbClr val="00B0F0"/>
                </a:solidFill>
              </a:rPr>
              <a:t>sich etw. von der Seele schreiben </a:t>
            </a:r>
            <a:r>
              <a:rPr lang="de-DE" altLang="cs-CZ" sz="2000" b="1" i="1" dirty="0"/>
              <a:t>– „schreiben, was einen bedrückt (und sich dadurch Erleichterung verschaffen) </a:t>
            </a:r>
            <a:r>
              <a:rPr lang="de-DE" altLang="cs-CZ" sz="2000" b="1" dirty="0"/>
              <a:t>(DUDEN 11, 651)</a:t>
            </a:r>
            <a:endParaRPr lang="de-DE" altLang="cs-CZ" sz="2000" b="1" i="1" dirty="0"/>
          </a:p>
          <a:p>
            <a:pPr>
              <a:lnSpc>
                <a:spcPct val="90000"/>
              </a:lnSpc>
            </a:pPr>
            <a:r>
              <a:rPr lang="de-DE" altLang="cs-CZ" sz="2000" b="1" i="1" dirty="0">
                <a:solidFill>
                  <a:srgbClr val="00B0F0"/>
                </a:solidFill>
              </a:rPr>
              <a:t>Schlüsselloch-Blick</a:t>
            </a:r>
            <a:r>
              <a:rPr lang="de-DE" altLang="cs-CZ" sz="2000" b="1" i="1" dirty="0"/>
              <a:t> </a:t>
            </a:r>
            <a:r>
              <a:rPr lang="de-DE" altLang="cs-CZ" sz="2000" b="1" dirty="0"/>
              <a:t>(etw. heimlich beobachten)</a:t>
            </a:r>
          </a:p>
          <a:p>
            <a:pPr>
              <a:lnSpc>
                <a:spcPct val="90000"/>
              </a:lnSpc>
            </a:pPr>
            <a:r>
              <a:rPr lang="de-DE" altLang="cs-CZ" sz="2000" b="1" i="1" dirty="0">
                <a:solidFill>
                  <a:srgbClr val="00B0F0"/>
                </a:solidFill>
              </a:rPr>
              <a:t>Scheunentore einrennen </a:t>
            </a:r>
            <a:r>
              <a:rPr lang="de-DE" altLang="cs-CZ" sz="2000" b="1" dirty="0"/>
              <a:t>(D 11, 741:</a:t>
            </a:r>
            <a:r>
              <a:rPr lang="de-DE" altLang="cs-CZ" sz="2000" b="1" i="1" dirty="0"/>
              <a:t> [bei jmdm.] offene Türen einrennen – „mit großem </a:t>
            </a:r>
            <a:r>
              <a:rPr lang="de-DE" altLang="cs-CZ" sz="2000" b="1" i="1" dirty="0" err="1"/>
              <a:t>Engegement</a:t>
            </a:r>
            <a:r>
              <a:rPr lang="de-DE" altLang="cs-CZ" sz="2000" b="1" i="1" dirty="0"/>
              <a:t> f. etw. eintreten, was ohnehin befürwortet wird“)</a:t>
            </a:r>
          </a:p>
          <a:p>
            <a:pPr>
              <a:lnSpc>
                <a:spcPct val="90000"/>
              </a:lnSpc>
            </a:pPr>
            <a:r>
              <a:rPr lang="de-DE" altLang="cs-CZ" sz="2000" b="1" i="1" dirty="0">
                <a:solidFill>
                  <a:srgbClr val="00B0F0"/>
                </a:solidFill>
              </a:rPr>
              <a:t>Binse(n)</a:t>
            </a:r>
            <a:r>
              <a:rPr lang="de-DE" altLang="cs-CZ" sz="2000" b="1" i="1" dirty="0" err="1">
                <a:solidFill>
                  <a:srgbClr val="00B0F0"/>
                </a:solidFill>
              </a:rPr>
              <a:t>wahrheit</a:t>
            </a:r>
            <a:r>
              <a:rPr lang="de-DE" altLang="cs-CZ" sz="2000" b="1" i="1" dirty="0">
                <a:solidFill>
                  <a:srgbClr val="00B0F0"/>
                </a:solidFill>
              </a:rPr>
              <a:t> (-weisheit) </a:t>
            </a:r>
            <a:r>
              <a:rPr lang="de-DE" altLang="cs-CZ" sz="2000" b="1" i="1" dirty="0"/>
              <a:t>– „eine allgemein bekannte Tatsache, Information“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cs-CZ" sz="2000" b="1" dirty="0"/>
              <a:t>(Abs. 2, Hintergrundinformationen, Bewertung, Unterhaltung)</a:t>
            </a:r>
            <a:r>
              <a:rPr lang="de-DE" altLang="cs-CZ" sz="2000" b="1" i="1" dirty="0"/>
              <a:t> </a:t>
            </a:r>
            <a:endParaRPr lang="de-DE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58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B085B-733B-487B-ABCF-C2A80039A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 err="1">
                <a:solidFill>
                  <a:srgbClr val="00B050"/>
                </a:solidFill>
              </a:rPr>
              <a:t>Fashionputtel</a:t>
            </a:r>
            <a:r>
              <a:rPr lang="de-DE" altLang="cs-CZ" b="1" dirty="0">
                <a:solidFill>
                  <a:srgbClr val="00B050"/>
                </a:solidFill>
              </a:rPr>
              <a:t> </a:t>
            </a:r>
            <a:r>
              <a:rPr lang="en-US" altLang="cs-CZ" b="1" dirty="0">
                <a:solidFill>
                  <a:srgbClr val="00B050"/>
                </a:solidFill>
              </a:rPr>
              <a:t>&amp; </a:t>
            </a:r>
            <a:r>
              <a:rPr lang="en-US" altLang="cs-CZ" b="1" dirty="0" err="1">
                <a:solidFill>
                  <a:srgbClr val="00B050"/>
                </a:solidFill>
              </a:rPr>
              <a:t>böse</a:t>
            </a:r>
            <a:r>
              <a:rPr lang="en-US" altLang="cs-CZ" b="1" dirty="0">
                <a:solidFill>
                  <a:srgbClr val="00B050"/>
                </a:solidFill>
              </a:rPr>
              <a:t> Fee</a:t>
            </a:r>
            <a:br>
              <a:rPr lang="en-US" altLang="cs-CZ" b="1" dirty="0">
                <a:solidFill>
                  <a:srgbClr val="00B050"/>
                </a:solidFill>
              </a:rPr>
            </a:br>
            <a:r>
              <a:rPr lang="de-DE" altLang="cs-CZ" b="1" dirty="0">
                <a:solidFill>
                  <a:srgbClr val="002060"/>
                </a:solidFill>
              </a:rPr>
              <a:t>Stilistischer Sinn, Stilwirkung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98FF38-3336-4411-8CF7-6A603DC99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altLang="cs-CZ" sz="2000" b="1" dirty="0">
                <a:solidFill>
                  <a:srgbClr val="FF0000"/>
                </a:solidFill>
              </a:rPr>
              <a:t>Originalität, Kreativität, Exklusivität</a:t>
            </a:r>
            <a:r>
              <a:rPr lang="de-DE" altLang="cs-CZ" sz="2000" dirty="0"/>
              <a:t>:</a:t>
            </a:r>
          </a:p>
          <a:p>
            <a:pPr>
              <a:lnSpc>
                <a:spcPct val="80000"/>
              </a:lnSpc>
            </a:pPr>
            <a:r>
              <a:rPr lang="de-DE" altLang="cs-CZ" sz="2000" b="1" dirty="0"/>
              <a:t>Kontraste zwischen bildungssprachlichen Fremdwörtern/Fachwörtern und umgangssprachlichen Stilelementen: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    fatale Attraktion, sexuelle Camouflage, sarkastische Demaskierung, etw. mit cleverer Chuzpe exekutieren, das sardonische Mienenspiel, bitterböse Farce, Penetranz versus Zicken-Alarm, sich auf die Schenkel klopfen</a:t>
            </a:r>
            <a:endParaRPr lang="de-DE" altLang="cs-CZ" sz="2000" b="1" dirty="0"/>
          </a:p>
          <a:p>
            <a:pPr>
              <a:lnSpc>
                <a:spcPct val="80000"/>
              </a:lnSpc>
            </a:pPr>
            <a:r>
              <a:rPr lang="de-DE" altLang="cs-CZ" sz="2000" b="1" dirty="0">
                <a:solidFill>
                  <a:srgbClr val="00B0F0"/>
                </a:solidFill>
              </a:rPr>
              <a:t>Abschließende positive Bewertung des Filmes</a:t>
            </a:r>
            <a:r>
              <a:rPr lang="de-DE" altLang="cs-CZ" sz="2000" b="1" dirty="0"/>
              <a:t>: </a:t>
            </a:r>
            <a:r>
              <a:rPr lang="de-DE" altLang="cs-CZ" sz="2000" b="1" i="1" dirty="0"/>
              <a:t>Das sind </a:t>
            </a:r>
            <a:r>
              <a:rPr lang="de-DE" altLang="cs-CZ" sz="2000" b="1" i="1" u="sng" dirty="0"/>
              <a:t>grandiose Schau- und Showwerte</a:t>
            </a:r>
            <a:r>
              <a:rPr lang="de-DE" altLang="cs-CZ" sz="2000" b="1" i="1" dirty="0"/>
              <a:t>, die über die schlichte Märchen-Moral … triumphieren </a:t>
            </a:r>
            <a:r>
              <a:rPr lang="de-DE" altLang="cs-CZ" sz="2000" b="1" dirty="0"/>
              <a:t>(Alliteration, Wortspiel, bewertende Adjektive), obwohl versteckte Kritik an der </a:t>
            </a:r>
            <a:r>
              <a:rPr lang="de-DE" altLang="cs-CZ" sz="2000" b="1" i="1" dirty="0"/>
              <a:t>Welt de</a:t>
            </a:r>
            <a:r>
              <a:rPr lang="cs-CZ" altLang="cs-CZ" sz="2000" b="1" i="1" dirty="0"/>
              <a:t>s </a:t>
            </a:r>
            <a:r>
              <a:rPr lang="de-DE" altLang="cs-CZ" sz="2000" b="1" i="1" dirty="0"/>
              <a:t>Hochglanzes </a:t>
            </a:r>
            <a:r>
              <a:rPr lang="de-DE" altLang="cs-CZ" sz="2000" b="1" dirty="0"/>
              <a:t>(Abs. 3)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486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07D2E-CD8E-4288-B370-B505B3052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Entwicklung</a:t>
            </a:r>
            <a:r>
              <a:rPr lang="cs-CZ" altLang="cs-CZ" b="1" dirty="0"/>
              <a:t> der </a:t>
            </a:r>
            <a:r>
              <a:rPr lang="cs-CZ" altLang="cs-CZ" b="1" dirty="0" err="1"/>
              <a:t>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B8040F-1EE5-480C-BB91-BD0A42288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2. </a:t>
            </a:r>
            <a:r>
              <a:rPr lang="cs-CZ" altLang="cs-CZ" b="1" dirty="0" err="1">
                <a:solidFill>
                  <a:srgbClr val="FF0000"/>
                </a:solidFill>
              </a:rPr>
              <a:t>Mittelalterliche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Rezeption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Adaption</a:t>
            </a:r>
            <a:r>
              <a:rPr lang="cs-CZ" altLang="cs-CZ" b="1" dirty="0"/>
              <a:t> der </a:t>
            </a:r>
            <a:r>
              <a:rPr lang="cs-CZ" altLang="cs-CZ" b="1" dirty="0" err="1"/>
              <a:t>antiken</a:t>
            </a:r>
            <a:r>
              <a:rPr lang="cs-CZ" altLang="cs-CZ" b="1" dirty="0"/>
              <a:t> </a:t>
            </a:r>
            <a:r>
              <a:rPr lang="cs-CZ" altLang="cs-CZ" b="1" dirty="0" err="1"/>
              <a:t>Rhetorik</a:t>
            </a:r>
            <a:endParaRPr lang="cs-CZ" altLang="cs-CZ" b="1" dirty="0"/>
          </a:p>
          <a:p>
            <a:pPr>
              <a:defRPr/>
            </a:pPr>
            <a:r>
              <a:rPr lang="de-DE" altLang="cs-CZ" b="1" dirty="0">
                <a:solidFill>
                  <a:srgbClr val="FF0000"/>
                </a:solidFill>
              </a:rPr>
              <a:t>3. </a:t>
            </a:r>
            <a:r>
              <a:rPr lang="cs-CZ" altLang="cs-CZ" b="1" dirty="0" err="1">
                <a:solidFill>
                  <a:srgbClr val="FF0000"/>
                </a:solidFill>
              </a:rPr>
              <a:t>Neuzeit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-  </a:t>
            </a:r>
            <a:r>
              <a:rPr lang="cs-CZ" altLang="cs-CZ" b="1" dirty="0" err="1"/>
              <a:t>Rückbesinnung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</a:t>
            </a:r>
            <a:r>
              <a:rPr lang="cs-CZ" altLang="cs-CZ" b="1" dirty="0" err="1"/>
              <a:t>antike</a:t>
            </a:r>
            <a:r>
              <a:rPr lang="cs-CZ" altLang="cs-CZ" b="1" dirty="0"/>
              <a:t> </a:t>
            </a:r>
            <a:r>
              <a:rPr lang="cs-CZ" altLang="cs-CZ" b="1" dirty="0" err="1"/>
              <a:t>Ideale</a:t>
            </a:r>
            <a:endParaRPr lang="cs-CZ" altLang="cs-CZ" b="1" dirty="0"/>
          </a:p>
          <a:p>
            <a:pPr>
              <a:buFontTx/>
              <a:buNone/>
              <a:defRPr/>
            </a:pPr>
            <a:r>
              <a:rPr lang="cs-CZ" altLang="cs-CZ" b="1" dirty="0"/>
              <a:t>     19. </a:t>
            </a:r>
            <a:r>
              <a:rPr lang="cs-CZ" altLang="cs-CZ" b="1" dirty="0" err="1"/>
              <a:t>Jh</a:t>
            </a:r>
            <a:r>
              <a:rPr lang="cs-CZ" altLang="cs-CZ" b="1" dirty="0"/>
              <a:t>. – </a:t>
            </a:r>
            <a:r>
              <a:rPr lang="cs-CZ" altLang="cs-CZ" b="1" dirty="0" err="1"/>
              <a:t>Emanzipation</a:t>
            </a:r>
            <a:r>
              <a:rPr lang="cs-CZ" altLang="cs-CZ" b="1" dirty="0"/>
              <a:t> der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- </a:t>
            </a:r>
            <a:r>
              <a:rPr lang="cs-CZ" altLang="cs-CZ" b="1" dirty="0" err="1"/>
              <a:t>linguistischeTeildisziplin</a:t>
            </a:r>
            <a:endParaRPr lang="cs-CZ" altLang="cs-CZ" b="1" dirty="0"/>
          </a:p>
          <a:p>
            <a:pPr>
              <a:buFontTx/>
              <a:buNone/>
              <a:defRPr/>
            </a:pPr>
            <a:r>
              <a:rPr lang="cs-CZ" altLang="cs-CZ" b="1" dirty="0"/>
              <a:t>                          </a:t>
            </a:r>
            <a:r>
              <a:rPr lang="cs-CZ" altLang="cs-CZ" b="1" dirty="0" err="1"/>
              <a:t>Novalis</a:t>
            </a:r>
            <a:r>
              <a:rPr lang="cs-CZ" altLang="cs-CZ" b="1" dirty="0"/>
              <a:t> – </a:t>
            </a:r>
            <a:r>
              <a:rPr lang="cs-CZ" altLang="cs-CZ" b="1" dirty="0" err="1"/>
              <a:t>Individualstil</a:t>
            </a:r>
            <a:r>
              <a:rPr lang="cs-CZ" altLang="cs-CZ" b="1" dirty="0"/>
              <a:t> (Romantik)</a:t>
            </a:r>
          </a:p>
          <a:p>
            <a:pPr>
              <a:buFontTx/>
              <a:buNone/>
              <a:defRPr/>
            </a:pPr>
            <a:r>
              <a:rPr lang="cs-CZ" altLang="cs-CZ" b="1" dirty="0"/>
              <a:t>                          </a:t>
            </a:r>
            <a:r>
              <a:rPr lang="cs-CZ" altLang="cs-CZ" b="1" dirty="0" err="1"/>
              <a:t>Anfänge</a:t>
            </a:r>
            <a:r>
              <a:rPr lang="cs-CZ" altLang="cs-CZ" b="1" dirty="0"/>
              <a:t> der </a:t>
            </a:r>
            <a:r>
              <a:rPr lang="cs-CZ" altLang="cs-CZ" b="1" dirty="0" err="1"/>
              <a:t>Linguostilistik</a:t>
            </a:r>
            <a:r>
              <a:rPr lang="cs-CZ" altLang="cs-CZ" b="1" dirty="0"/>
              <a:t>: normative - </a:t>
            </a:r>
            <a:r>
              <a:rPr lang="cs-CZ" altLang="cs-CZ" b="1" dirty="0" err="1"/>
              <a:t>Regeln</a:t>
            </a:r>
            <a:endParaRPr lang="cs-CZ" altLang="cs-CZ" b="1" dirty="0"/>
          </a:p>
          <a:p>
            <a:pPr>
              <a:buFontTx/>
              <a:buNone/>
              <a:defRPr/>
            </a:pPr>
            <a:r>
              <a:rPr lang="cs-CZ" altLang="cs-CZ" b="1" dirty="0"/>
              <a:t>                                                                           </a:t>
            </a:r>
            <a:r>
              <a:rPr lang="cs-CZ" altLang="cs-CZ" b="1" dirty="0" err="1"/>
              <a:t>deskriptive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endParaRPr lang="cs-CZ" altLang="cs-CZ" b="1" dirty="0"/>
          </a:p>
          <a:p>
            <a:pPr>
              <a:defRPr/>
            </a:pPr>
            <a:r>
              <a:rPr lang="de-DE" altLang="cs-CZ" b="1" dirty="0">
                <a:solidFill>
                  <a:srgbClr val="FF0000"/>
                </a:solidFill>
              </a:rPr>
              <a:t>4. das 20. </a:t>
            </a:r>
            <a:r>
              <a:rPr lang="de-DE" altLang="cs-CZ" b="1" dirty="0" err="1">
                <a:solidFill>
                  <a:srgbClr val="FF0000"/>
                </a:solidFill>
              </a:rPr>
              <a:t>Jh</a:t>
            </a:r>
            <a:r>
              <a:rPr lang="cs-CZ" altLang="cs-CZ" b="1" dirty="0"/>
              <a:t>: </a:t>
            </a:r>
            <a:r>
              <a:rPr lang="de-DE" altLang="cs-CZ" b="1" dirty="0"/>
              <a:t>„Blütezeit“ </a:t>
            </a:r>
            <a:r>
              <a:rPr lang="cs-CZ" altLang="cs-CZ" b="1" dirty="0"/>
              <a:t>der </a:t>
            </a:r>
            <a:r>
              <a:rPr lang="cs-CZ" altLang="cs-CZ" b="1" dirty="0" err="1"/>
              <a:t>Stilistik</a:t>
            </a:r>
            <a:r>
              <a:rPr lang="de-DE" altLang="cs-CZ" b="1" dirty="0"/>
              <a:t> </a:t>
            </a:r>
          </a:p>
          <a:p>
            <a:pPr>
              <a:defRPr/>
            </a:pPr>
            <a:r>
              <a:rPr lang="cs-CZ" b="1" dirty="0" err="1"/>
              <a:t>Prager</a:t>
            </a:r>
            <a:r>
              <a:rPr lang="cs-CZ" b="1" dirty="0"/>
              <a:t> </a:t>
            </a:r>
            <a:r>
              <a:rPr lang="cs-CZ" b="1" dirty="0" err="1"/>
              <a:t>Schule</a:t>
            </a:r>
            <a:r>
              <a:rPr lang="cs-CZ" b="1" dirty="0"/>
              <a:t> (20.-30.er </a:t>
            </a:r>
            <a:r>
              <a:rPr lang="cs-CZ" b="1" dirty="0" err="1"/>
              <a:t>Jahre</a:t>
            </a:r>
            <a:r>
              <a:rPr lang="cs-CZ" b="1" dirty="0"/>
              <a:t> des XX. </a:t>
            </a:r>
            <a:r>
              <a:rPr lang="cs-CZ" b="1" dirty="0" err="1"/>
              <a:t>Jhs</a:t>
            </a:r>
            <a:r>
              <a:rPr lang="cs-CZ" b="1" dirty="0"/>
              <a:t>., V. Mathesius, B. Havránek </a:t>
            </a:r>
            <a:r>
              <a:rPr lang="cs-CZ" b="1" dirty="0" err="1"/>
              <a:t>u.a</a:t>
            </a:r>
            <a:r>
              <a:rPr lang="cs-CZ" b="1" dirty="0"/>
              <a:t>.)</a:t>
            </a:r>
          </a:p>
          <a:p>
            <a:pPr>
              <a:defRPr/>
            </a:pPr>
            <a:r>
              <a:rPr lang="cs-CZ" b="1" dirty="0" err="1"/>
              <a:t>Funktionalstile</a:t>
            </a:r>
            <a:r>
              <a:rPr lang="cs-CZ" b="1" dirty="0"/>
              <a:t>: </a:t>
            </a:r>
            <a:r>
              <a:rPr lang="cs-CZ" b="1" dirty="0" err="1"/>
              <a:t>Alltagsstil</a:t>
            </a:r>
            <a:r>
              <a:rPr lang="cs-CZ" b="1" dirty="0"/>
              <a:t>, </a:t>
            </a:r>
            <a:r>
              <a:rPr lang="cs-CZ" b="1" dirty="0" err="1"/>
              <a:t>Stil</a:t>
            </a:r>
            <a:r>
              <a:rPr lang="cs-CZ" b="1" dirty="0"/>
              <a:t> der </a:t>
            </a:r>
            <a:r>
              <a:rPr lang="cs-CZ" b="1" dirty="0" err="1"/>
              <a:t>Wissenschaft</a:t>
            </a:r>
            <a:r>
              <a:rPr lang="cs-CZ" b="1" dirty="0"/>
              <a:t>, </a:t>
            </a:r>
            <a:r>
              <a:rPr lang="cs-CZ" b="1" dirty="0" err="1"/>
              <a:t>Amtsstil</a:t>
            </a:r>
            <a:r>
              <a:rPr lang="cs-CZ" b="1" dirty="0"/>
              <a:t>, </a:t>
            </a:r>
            <a:r>
              <a:rPr lang="cs-CZ" b="1" dirty="0" err="1"/>
              <a:t>Belletristik</a:t>
            </a:r>
            <a:r>
              <a:rPr lang="cs-CZ" b="1" dirty="0"/>
              <a:t> (J. Mukařovský)</a:t>
            </a:r>
          </a:p>
          <a:p>
            <a:pPr>
              <a:defRPr/>
            </a:pPr>
            <a:r>
              <a:rPr lang="de-DE" altLang="cs-CZ" b="1" dirty="0"/>
              <a:t>Strukturalismus: R. Jakobson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42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C77E9A-5855-4392-85EB-FABF382E0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Kommunikativ-pragmatische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Wende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27BE71-2A91-4A74-A946-A316B8514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b="1" dirty="0"/>
              <a:t>um 1970 – </a:t>
            </a:r>
            <a:r>
              <a:rPr lang="cs-CZ" altLang="cs-CZ" b="1" dirty="0" err="1"/>
              <a:t>kommunikativ-pragmatische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Wende</a:t>
            </a:r>
            <a:r>
              <a:rPr lang="cs-CZ" altLang="cs-CZ" b="1" dirty="0"/>
              <a:t> – </a:t>
            </a:r>
            <a:endParaRPr lang="cs-CZ" altLang="cs-CZ" dirty="0"/>
          </a:p>
          <a:p>
            <a:r>
              <a:rPr lang="cs-CZ" altLang="cs-CZ" b="1" dirty="0" err="1"/>
              <a:t>Abwendung</a:t>
            </a:r>
            <a:r>
              <a:rPr lang="cs-CZ" altLang="cs-CZ" b="1" dirty="0"/>
              <a:t> </a:t>
            </a:r>
            <a:r>
              <a:rPr lang="cs-CZ" altLang="cs-CZ" b="1" dirty="0" err="1"/>
              <a:t>vom</a:t>
            </a:r>
            <a:r>
              <a:rPr lang="cs-CZ" altLang="cs-CZ" b="1" dirty="0"/>
              <a:t> </a:t>
            </a:r>
            <a:r>
              <a:rPr lang="cs-CZ" altLang="cs-CZ" b="1" dirty="0" err="1"/>
              <a:t>Sprachsystem</a:t>
            </a:r>
            <a:r>
              <a:rPr lang="cs-CZ" altLang="cs-CZ" b="1" dirty="0"/>
              <a:t> – </a:t>
            </a:r>
            <a:r>
              <a:rPr lang="cs-CZ" altLang="cs-CZ" b="1" dirty="0" err="1"/>
              <a:t>Zuwendung</a:t>
            </a:r>
            <a:r>
              <a:rPr lang="cs-CZ" altLang="cs-CZ" b="1" dirty="0"/>
              <a:t> </a:t>
            </a:r>
            <a:r>
              <a:rPr lang="cs-CZ" altLang="cs-CZ" b="1" dirty="0" err="1"/>
              <a:t>zur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</a:t>
            </a:r>
            <a:endParaRPr lang="cs-CZ" altLang="cs-CZ" dirty="0"/>
          </a:p>
          <a:p>
            <a:r>
              <a:rPr lang="cs-CZ" altLang="cs-CZ" b="1" dirty="0"/>
              <a:t>„</a:t>
            </a:r>
            <a:r>
              <a:rPr lang="cs-CZ" altLang="cs-CZ" b="1" dirty="0" err="1"/>
              <a:t>neue</a:t>
            </a:r>
            <a:r>
              <a:rPr lang="cs-CZ" altLang="cs-CZ" b="1" dirty="0"/>
              <a:t>“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Teildisziplinen</a:t>
            </a:r>
            <a:r>
              <a:rPr lang="cs-CZ" altLang="cs-CZ" b="1" dirty="0"/>
              <a:t> – </a:t>
            </a:r>
            <a:r>
              <a:rPr lang="cs-CZ" altLang="cs-CZ" b="1" dirty="0" err="1"/>
              <a:t>Tetxlinguistik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Pragmalinguistik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Sozio</a:t>
            </a:r>
            <a:r>
              <a:rPr lang="cs-CZ" altLang="cs-CZ" b="1" dirty="0"/>
              <a:t>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Psycholinguistik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Diskursanalyse</a:t>
            </a:r>
            <a:r>
              <a:rPr lang="cs-CZ" altLang="cs-CZ" b="1" dirty="0"/>
              <a:t> </a:t>
            </a:r>
            <a:r>
              <a:rPr lang="cs-CZ" altLang="cs-CZ" b="1" dirty="0" err="1"/>
              <a:t>u.a</a:t>
            </a:r>
            <a:r>
              <a:rPr lang="cs-CZ" altLang="cs-CZ" b="1" dirty="0"/>
              <a:t>.</a:t>
            </a:r>
            <a:endParaRPr lang="cs-CZ" altLang="cs-CZ" dirty="0"/>
          </a:p>
          <a:p>
            <a:r>
              <a:rPr lang="cs-CZ" altLang="cs-CZ" b="1" dirty="0"/>
              <a:t>90er </a:t>
            </a:r>
            <a:r>
              <a:rPr lang="cs-CZ" altLang="cs-CZ" b="1" dirty="0" err="1"/>
              <a:t>Jahre</a:t>
            </a:r>
            <a:r>
              <a:rPr lang="cs-CZ" altLang="cs-CZ" b="1" dirty="0"/>
              <a:t> - </a:t>
            </a:r>
            <a:r>
              <a:rPr lang="cs-CZ" altLang="cs-CZ" b="1" dirty="0" err="1"/>
              <a:t>kognitive</a:t>
            </a:r>
            <a:r>
              <a:rPr lang="cs-CZ" altLang="cs-CZ" b="1" dirty="0"/>
              <a:t> </a:t>
            </a:r>
            <a:r>
              <a:rPr lang="cs-CZ" altLang="cs-CZ" b="1" dirty="0" err="1"/>
              <a:t>Linguistik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 </a:t>
            </a:r>
            <a:r>
              <a:rPr lang="de-DE" altLang="cs-CZ" dirty="0"/>
              <a:t>    </a:t>
            </a:r>
            <a:r>
              <a:rPr lang="cs-CZ" altLang="cs-CZ" b="1" dirty="0" err="1"/>
              <a:t>Fragen</a:t>
            </a:r>
            <a:r>
              <a:rPr lang="cs-CZ" altLang="cs-CZ" b="1" dirty="0"/>
              <a:t> der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in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übergreifenden</a:t>
            </a:r>
            <a:r>
              <a:rPr lang="cs-CZ" altLang="cs-CZ" b="1" dirty="0"/>
              <a:t> </a:t>
            </a:r>
            <a:r>
              <a:rPr lang="cs-CZ" altLang="cs-CZ" b="1" dirty="0" err="1"/>
              <a:t>Zusammenhänge</a:t>
            </a:r>
            <a:r>
              <a:rPr lang="cs-CZ" altLang="cs-CZ" b="1" dirty="0"/>
              <a:t> der </a:t>
            </a:r>
            <a:r>
              <a:rPr lang="cs-CZ" altLang="cs-CZ" b="1" dirty="0" err="1"/>
              <a:t>Textlinguistik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Kommunikationsforschung</a:t>
            </a:r>
            <a:r>
              <a:rPr lang="cs-CZ" altLang="cs-CZ" b="1" dirty="0"/>
              <a:t> </a:t>
            </a:r>
            <a:r>
              <a:rPr lang="cs-CZ" altLang="cs-CZ" b="1" dirty="0" err="1"/>
              <a:t>intergriert</a:t>
            </a:r>
            <a:r>
              <a:rPr lang="cs-CZ" altLang="cs-CZ" b="1" dirty="0"/>
              <a:t> (G. Michel)</a:t>
            </a:r>
            <a:endParaRPr lang="cs-CZ" altLang="cs-CZ" dirty="0"/>
          </a:p>
          <a:p>
            <a:r>
              <a:rPr lang="cs-CZ" altLang="cs-CZ" b="1" dirty="0" err="1"/>
              <a:t>Stilistik</a:t>
            </a:r>
            <a:r>
              <a:rPr lang="cs-CZ" altLang="cs-CZ" b="1" dirty="0"/>
              <a:t> der 80er, 90er </a:t>
            </a:r>
            <a:r>
              <a:rPr lang="cs-CZ" altLang="cs-CZ" b="1" dirty="0" err="1"/>
              <a:t>Jahre</a:t>
            </a:r>
            <a:r>
              <a:rPr lang="cs-CZ" altLang="cs-CZ" b="1" dirty="0"/>
              <a:t> bis </a:t>
            </a:r>
            <a:r>
              <a:rPr lang="de-DE" altLang="cs-CZ" b="1" dirty="0"/>
              <a:t>ins 21. Jh.: </a:t>
            </a:r>
            <a:r>
              <a:rPr lang="cs-CZ" altLang="cs-CZ" b="1" dirty="0" err="1"/>
              <a:t>reflektiert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bearbeitet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Erkenntnisse</a:t>
            </a:r>
            <a:r>
              <a:rPr lang="cs-CZ" altLang="cs-CZ" b="1" dirty="0"/>
              <a:t> der Text-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Pragmalinguistik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kognitiven</a:t>
            </a:r>
            <a:r>
              <a:rPr lang="cs-CZ" altLang="cs-CZ" b="1" dirty="0"/>
              <a:t> </a:t>
            </a:r>
            <a:r>
              <a:rPr lang="cs-CZ" altLang="cs-CZ" b="1" dirty="0" err="1"/>
              <a:t>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Psycholinguistik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735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38D4E9-A870-4E44-AF4E-6087F21B8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Kommunikativ-pragmatisch</a:t>
            </a:r>
            <a:r>
              <a:rPr lang="cs-CZ" altLang="cs-CZ" b="1" dirty="0"/>
              <a:t> </a:t>
            </a:r>
            <a:br>
              <a:rPr lang="cs-CZ" altLang="cs-CZ" dirty="0"/>
            </a:br>
            <a:r>
              <a:rPr lang="cs-CZ" altLang="cs-CZ" b="1" dirty="0" err="1"/>
              <a:t>orientierte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6C2640-157F-43FE-A60C-41A6DC366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Kommunikativ-pragmatisch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orientierte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/>
              <a:t>: Ende der 70er, 80er </a:t>
            </a:r>
            <a:r>
              <a:rPr lang="cs-CZ" altLang="cs-CZ" b="1" dirty="0" err="1"/>
              <a:t>Jahre</a:t>
            </a:r>
            <a:endParaRPr lang="cs-CZ" altLang="cs-CZ" dirty="0"/>
          </a:p>
          <a:p>
            <a:r>
              <a:rPr lang="cs-CZ" altLang="cs-CZ" b="1" dirty="0" err="1"/>
              <a:t>Hauptvertreter</a:t>
            </a:r>
            <a:r>
              <a:rPr lang="cs-CZ" altLang="cs-CZ" b="1" dirty="0"/>
              <a:t>: Barbara </a:t>
            </a:r>
            <a:r>
              <a:rPr lang="cs-CZ" altLang="cs-CZ" b="1" dirty="0" err="1"/>
              <a:t>Sandig</a:t>
            </a:r>
            <a:r>
              <a:rPr lang="cs-CZ" altLang="cs-CZ" b="1" dirty="0"/>
              <a:t> (</a:t>
            </a:r>
            <a:r>
              <a:rPr lang="cs-CZ" altLang="cs-CZ" b="1" dirty="0" err="1"/>
              <a:t>Saarbr</a:t>
            </a:r>
            <a:r>
              <a:rPr lang="de-DE" altLang="cs-CZ" b="1" dirty="0"/>
              <a:t>ü</a:t>
            </a:r>
            <a:r>
              <a:rPr lang="cs-CZ" altLang="cs-CZ" b="1" dirty="0" err="1"/>
              <a:t>cken</a:t>
            </a:r>
            <a:r>
              <a:rPr lang="cs-CZ" altLang="cs-CZ" b="1" dirty="0"/>
              <a:t>) 1978, 1986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                   </a:t>
            </a:r>
            <a:r>
              <a:rPr lang="de-DE" altLang="cs-CZ" b="1" dirty="0"/>
              <a:t>     </a:t>
            </a:r>
            <a:r>
              <a:rPr lang="cs-CZ" altLang="cs-CZ" b="1" dirty="0"/>
              <a:t>Ulrich </a:t>
            </a:r>
            <a:r>
              <a:rPr lang="cs-CZ" altLang="cs-CZ" b="1" dirty="0" err="1"/>
              <a:t>Püschel</a:t>
            </a:r>
            <a:r>
              <a:rPr lang="cs-CZ" altLang="cs-CZ" b="1" dirty="0"/>
              <a:t> (</a:t>
            </a:r>
            <a:r>
              <a:rPr lang="cs-CZ" altLang="cs-CZ" b="1" dirty="0" err="1"/>
              <a:t>Trier</a:t>
            </a:r>
            <a:r>
              <a:rPr lang="cs-CZ" altLang="cs-CZ" b="1" dirty="0"/>
              <a:t>)</a:t>
            </a:r>
            <a:r>
              <a:rPr lang="cs-CZ" altLang="cs-CZ" dirty="0"/>
              <a:t>, </a:t>
            </a:r>
            <a:r>
              <a:rPr lang="cs-CZ" altLang="cs-CZ" b="1" dirty="0"/>
              <a:t>(G. Michel, B. </a:t>
            </a:r>
            <a:r>
              <a:rPr lang="cs-CZ" altLang="cs-CZ" b="1" dirty="0" err="1"/>
              <a:t>Sowinski</a:t>
            </a:r>
            <a:r>
              <a:rPr lang="cs-CZ" altLang="cs-CZ" b="1" dirty="0"/>
              <a:t>)</a:t>
            </a:r>
            <a:endParaRPr lang="cs-CZ" altLang="cs-CZ" dirty="0"/>
          </a:p>
          <a:p>
            <a:r>
              <a:rPr lang="cs-CZ" altLang="cs-CZ" b="1" dirty="0" err="1"/>
              <a:t>Stil</a:t>
            </a:r>
            <a:r>
              <a:rPr lang="cs-CZ" altLang="cs-CZ" b="1" dirty="0"/>
              <a:t>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cs-CZ" altLang="cs-CZ" b="1" dirty="0" err="1"/>
              <a:t>Vollzug</a:t>
            </a:r>
            <a:r>
              <a:rPr lang="cs-CZ" altLang="cs-CZ" b="1" dirty="0"/>
              <a:t>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sprachlichen</a:t>
            </a:r>
            <a:r>
              <a:rPr lang="cs-CZ" altLang="cs-CZ" b="1" dirty="0"/>
              <a:t> </a:t>
            </a:r>
            <a:r>
              <a:rPr lang="cs-CZ" altLang="cs-CZ" b="1" dirty="0" err="1"/>
              <a:t>Handlung</a:t>
            </a:r>
            <a:r>
              <a:rPr lang="cs-CZ" altLang="cs-CZ" b="1" dirty="0"/>
              <a:t> (</a:t>
            </a:r>
            <a:r>
              <a:rPr lang="cs-CZ" altLang="cs-CZ" b="1" dirty="0" err="1"/>
              <a:t>Aufforderung</a:t>
            </a:r>
            <a:r>
              <a:rPr lang="cs-CZ" altLang="cs-CZ" b="1" dirty="0"/>
              <a:t>, </a:t>
            </a:r>
            <a:r>
              <a:rPr lang="cs-CZ" altLang="cs-CZ" b="1" dirty="0" err="1"/>
              <a:t>Wunsch</a:t>
            </a:r>
            <a:r>
              <a:rPr lang="cs-CZ" altLang="cs-CZ" b="1" dirty="0"/>
              <a:t>, </a:t>
            </a:r>
            <a:r>
              <a:rPr lang="cs-CZ" altLang="cs-CZ" b="1" dirty="0" err="1"/>
              <a:t>Warnung</a:t>
            </a:r>
            <a:r>
              <a:rPr lang="cs-CZ" altLang="cs-CZ" b="1" dirty="0"/>
              <a:t>...)</a:t>
            </a:r>
            <a:endParaRPr lang="cs-CZ" altLang="cs-CZ" dirty="0"/>
          </a:p>
          <a:p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Zusammenhänge</a:t>
            </a:r>
            <a:r>
              <a:rPr lang="cs-CZ" altLang="cs-CZ" b="1" dirty="0"/>
              <a:t> </a:t>
            </a:r>
            <a:r>
              <a:rPr lang="cs-CZ" altLang="cs-CZ" b="1" dirty="0" err="1"/>
              <a:t>stark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Vordergrund</a:t>
            </a:r>
            <a:endParaRPr lang="cs-CZ" altLang="cs-CZ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Textsortenstilistik</a:t>
            </a:r>
            <a:r>
              <a:rPr lang="cs-CZ" altLang="cs-CZ" b="1" dirty="0"/>
              <a:t> – </a:t>
            </a:r>
            <a:r>
              <a:rPr lang="cs-CZ" altLang="cs-CZ" b="1" dirty="0" err="1"/>
              <a:t>Gebrauchstexte</a:t>
            </a:r>
            <a:r>
              <a:rPr lang="cs-CZ" altLang="cs-CZ" b="1" dirty="0"/>
              <a:t>, </a:t>
            </a:r>
            <a:r>
              <a:rPr lang="cs-CZ" altLang="cs-CZ" b="1" dirty="0" err="1"/>
              <a:t>Massenmedien</a:t>
            </a:r>
            <a:r>
              <a:rPr lang="cs-CZ" altLang="cs-CZ" b="1" dirty="0"/>
              <a:t>, </a:t>
            </a:r>
            <a:r>
              <a:rPr lang="cs-CZ" altLang="cs-CZ" b="1" dirty="0" err="1"/>
              <a:t>Gesprächstile</a:t>
            </a:r>
            <a:r>
              <a:rPr lang="cs-CZ" altLang="cs-CZ" b="1" dirty="0"/>
              <a:t>, </a:t>
            </a:r>
            <a:r>
              <a:rPr lang="cs-CZ" altLang="cs-CZ" b="1" dirty="0" err="1"/>
              <a:t>Stilsemiotik</a:t>
            </a:r>
            <a:r>
              <a:rPr lang="cs-CZ" altLang="cs-CZ" b="1" dirty="0"/>
              <a:t>, </a:t>
            </a:r>
            <a:r>
              <a:rPr lang="cs-CZ" altLang="cs-CZ" b="1" dirty="0" err="1"/>
              <a:t>Probleme</a:t>
            </a:r>
            <a:r>
              <a:rPr lang="cs-CZ" altLang="cs-CZ" b="1" dirty="0"/>
              <a:t> der Didaktik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Methoden</a:t>
            </a:r>
            <a:r>
              <a:rPr lang="cs-CZ" altLang="cs-CZ" b="1" dirty="0"/>
              <a:t> der </a:t>
            </a:r>
            <a:r>
              <a:rPr lang="cs-CZ" altLang="cs-CZ" b="1" dirty="0" err="1"/>
              <a:t>Stilanalyse</a:t>
            </a:r>
            <a:r>
              <a:rPr lang="cs-CZ" altLang="cs-CZ" b="1" dirty="0"/>
              <a:t>, </a:t>
            </a:r>
            <a:r>
              <a:rPr lang="cs-CZ" altLang="cs-CZ" b="1" dirty="0" err="1"/>
              <a:t>Stil</a:t>
            </a:r>
            <a:r>
              <a:rPr lang="cs-CZ" altLang="cs-CZ" b="1" dirty="0"/>
              <a:t> in </a:t>
            </a:r>
            <a:r>
              <a:rPr lang="cs-CZ" altLang="cs-CZ" b="1" dirty="0" err="1"/>
              <a:t>interkulturellen</a:t>
            </a:r>
            <a:r>
              <a:rPr lang="cs-CZ" altLang="cs-CZ" b="1" dirty="0"/>
              <a:t> </a:t>
            </a:r>
            <a:r>
              <a:rPr lang="cs-CZ" altLang="cs-CZ" b="1" dirty="0" err="1"/>
              <a:t>Zusammenhängen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r>
              <a:rPr lang="cs-CZ" altLang="cs-CZ" b="1" dirty="0"/>
              <a:t> – nach der </a:t>
            </a:r>
            <a:r>
              <a:rPr lang="cs-CZ" altLang="cs-CZ" b="1" dirty="0" err="1"/>
              <a:t>kommunikationsorientierten</a:t>
            </a:r>
            <a:r>
              <a:rPr lang="cs-CZ" altLang="cs-CZ" b="1" dirty="0"/>
              <a:t> Text-</a:t>
            </a:r>
            <a:r>
              <a:rPr lang="cs-CZ" altLang="cs-CZ" b="1" dirty="0" err="1"/>
              <a:t>Konzeption</a:t>
            </a:r>
            <a:r>
              <a:rPr lang="cs-CZ" altLang="cs-CZ" b="1" dirty="0"/>
              <a:t>:</a:t>
            </a:r>
          </a:p>
          <a:p>
            <a:r>
              <a:rPr lang="cs-CZ" altLang="cs-CZ" b="1" dirty="0" err="1"/>
              <a:t>Sprachhandlungsschemata</a:t>
            </a:r>
            <a:r>
              <a:rPr lang="cs-CZ" altLang="cs-CZ" b="1" dirty="0"/>
              <a:t>, </a:t>
            </a:r>
            <a:r>
              <a:rPr lang="cs-CZ" altLang="cs-CZ" b="1" dirty="0" err="1"/>
              <a:t>die</a:t>
            </a:r>
            <a:r>
              <a:rPr lang="cs-CZ" altLang="cs-CZ" b="1" dirty="0"/>
              <a:t> nach </a:t>
            </a:r>
            <a:r>
              <a:rPr lang="cs-CZ" altLang="cs-CZ" b="1" dirty="0" err="1"/>
              <a:t>bestimmten</a:t>
            </a:r>
            <a:r>
              <a:rPr lang="cs-CZ" altLang="cs-CZ" b="1" dirty="0"/>
              <a:t> </a:t>
            </a:r>
            <a:r>
              <a:rPr lang="cs-CZ" altLang="cs-CZ" b="1" dirty="0" err="1"/>
              <a:t>Textmustern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–</a:t>
            </a:r>
            <a:r>
              <a:rPr lang="cs-CZ" altLang="cs-CZ" b="1" dirty="0" err="1"/>
              <a:t>strategien</a:t>
            </a:r>
            <a:r>
              <a:rPr lang="cs-CZ" altLang="cs-CZ" b="1" dirty="0"/>
              <a:t> </a:t>
            </a:r>
            <a:r>
              <a:rPr lang="cs-CZ" altLang="cs-CZ" b="1" dirty="0" err="1"/>
              <a:t>jeweils</a:t>
            </a:r>
            <a:r>
              <a:rPr lang="cs-CZ" altLang="cs-CZ" b="1" dirty="0"/>
              <a:t> </a:t>
            </a:r>
            <a:r>
              <a:rPr lang="cs-CZ" altLang="cs-CZ" b="1" dirty="0" err="1"/>
              <a:t>spezifische</a:t>
            </a:r>
            <a:r>
              <a:rPr lang="cs-CZ" altLang="cs-CZ" b="1" dirty="0"/>
              <a:t> </a:t>
            </a:r>
            <a:r>
              <a:rPr lang="cs-CZ" altLang="cs-CZ" b="1" dirty="0" err="1"/>
              <a:t>Vermittlungsaufgaben</a:t>
            </a:r>
            <a:r>
              <a:rPr lang="cs-CZ" altLang="cs-CZ" b="1" dirty="0"/>
              <a:t> </a:t>
            </a:r>
          </a:p>
          <a:p>
            <a:pPr>
              <a:buNone/>
            </a:pPr>
            <a:r>
              <a:rPr lang="cs-CZ" altLang="cs-CZ" b="1" dirty="0"/>
              <a:t>      (</a:t>
            </a:r>
            <a:r>
              <a:rPr lang="cs-CZ" altLang="cs-CZ" b="1" dirty="0" err="1"/>
              <a:t>Funktionen</a:t>
            </a:r>
            <a:r>
              <a:rPr lang="cs-CZ" altLang="cs-CZ" b="1" dirty="0"/>
              <a:t>) </a:t>
            </a:r>
            <a:r>
              <a:rPr lang="cs-CZ" altLang="cs-CZ" b="1" dirty="0" err="1"/>
              <a:t>erfüllen</a:t>
            </a:r>
            <a:r>
              <a:rPr lang="cs-CZ" altLang="cs-CZ" b="1" dirty="0"/>
              <a:t> (K. </a:t>
            </a:r>
            <a:r>
              <a:rPr lang="cs-CZ" altLang="cs-CZ" b="1" dirty="0" err="1"/>
              <a:t>Brinker</a:t>
            </a:r>
            <a:r>
              <a:rPr lang="cs-CZ" altLang="cs-CZ" b="1" dirty="0"/>
              <a:t>: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Textanalyse</a:t>
            </a:r>
            <a:r>
              <a:rPr lang="cs-CZ" altLang="cs-CZ" b="1" dirty="0"/>
              <a:t>, 2010)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36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9B731F-D4D5-44CA-88B7-4929E819D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/>
              <a:t>Einzelne Kommunikationsbereiche und ihre Textsorten: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D7F864-D803-4679-84A8-AA84F43E8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buFontTx/>
              <a:buAutoNum type="arabicPeriod"/>
              <a:defRPr/>
            </a:pPr>
            <a:r>
              <a:rPr lang="de-DE" b="1" dirty="0"/>
              <a:t>KB Alltagsverkehr und seine TS</a:t>
            </a:r>
          </a:p>
          <a:p>
            <a:pPr marL="609600" indent="-609600">
              <a:buFontTx/>
              <a:buAutoNum type="arabicPeriod"/>
              <a:defRPr/>
            </a:pPr>
            <a:r>
              <a:rPr lang="de-DE" b="1" dirty="0"/>
              <a:t>KB Fachkommunikation und seine TS</a:t>
            </a:r>
          </a:p>
          <a:p>
            <a:pPr marL="609600" indent="-609600">
              <a:buFontTx/>
              <a:buAutoNum type="arabicPeriod"/>
              <a:defRPr/>
            </a:pPr>
            <a:r>
              <a:rPr lang="de-DE" b="1" dirty="0"/>
              <a:t>KB des offiziellen gesellschaftlichen Verkehrs und seine TS:</a:t>
            </a:r>
            <a:r>
              <a:rPr lang="cs-CZ" b="1" dirty="0" err="1"/>
              <a:t>Verwaltung</a:t>
            </a:r>
            <a:r>
              <a:rPr lang="cs-CZ" b="1" dirty="0"/>
              <a:t>, </a:t>
            </a:r>
            <a:r>
              <a:rPr lang="cs-CZ" b="1" dirty="0" err="1"/>
              <a:t>Justiz</a:t>
            </a:r>
            <a:r>
              <a:rPr lang="cs-CZ" b="1" dirty="0"/>
              <a:t>, </a:t>
            </a:r>
            <a:r>
              <a:rPr lang="cs-CZ" b="1" dirty="0" err="1"/>
              <a:t>Wirtschaft</a:t>
            </a:r>
            <a:r>
              <a:rPr lang="de-DE" b="1" dirty="0"/>
              <a:t> (institutionelle Kommunikation)</a:t>
            </a:r>
          </a:p>
          <a:p>
            <a:pPr marL="609600" indent="-609600">
              <a:buFontTx/>
              <a:buAutoNum type="arabicPeriod"/>
              <a:defRPr/>
            </a:pPr>
            <a:r>
              <a:rPr lang="de-DE" b="1" dirty="0"/>
              <a:t>KB der Massenmedien und seine TS</a:t>
            </a:r>
          </a:p>
          <a:p>
            <a:pPr marL="609600" indent="-609600">
              <a:buFontTx/>
              <a:buAutoNum type="arabicPeriod"/>
              <a:defRPr/>
            </a:pPr>
            <a:r>
              <a:rPr lang="de-DE" b="1" dirty="0"/>
              <a:t>KB der Belletristik und seine TS</a:t>
            </a:r>
          </a:p>
          <a:p>
            <a:pPr marL="609600" indent="-609600">
              <a:buNone/>
              <a:defRPr/>
            </a:pPr>
            <a:endParaRPr lang="cs-CZ" b="1" dirty="0"/>
          </a:p>
          <a:p>
            <a:pPr marL="609600" indent="-609600">
              <a:buNone/>
              <a:defRPr/>
            </a:pPr>
            <a:r>
              <a:rPr lang="de-DE" b="1" dirty="0"/>
              <a:t>Aktuelle Texte!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79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0</TotalTime>
  <Words>4305</Words>
  <Application>Microsoft Office PowerPoint</Application>
  <PresentationFormat>Širokoúhlá obrazovka</PresentationFormat>
  <Paragraphs>439</Paragraphs>
  <Slides>52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5" baseType="lpstr">
      <vt:lpstr>Arial</vt:lpstr>
      <vt:lpstr>Gill Sans MT</vt:lpstr>
      <vt:lpstr>Galerie</vt:lpstr>
      <vt:lpstr>Textstilistik</vt:lpstr>
      <vt:lpstr>Text(sorten)stilistik </vt:lpstr>
      <vt:lpstr>Fachliteratur</vt:lpstr>
      <vt:lpstr>Stilistik und Stil</vt:lpstr>
      <vt:lpstr> Entwicklung der Stilistik</vt:lpstr>
      <vt:lpstr>Entwicklung der Stilistik</vt:lpstr>
      <vt:lpstr>Kommunikativ-pragmatische Wende</vt:lpstr>
      <vt:lpstr>Kommunikativ-pragmatisch  orientierte Stilistik</vt:lpstr>
      <vt:lpstr>Einzelne Kommunikationsbereiche und ihre Textsorten: </vt:lpstr>
      <vt:lpstr>Textlinguistik</vt:lpstr>
      <vt:lpstr>Kriterien der Textualität  (de Beaugrande, Dressler: Einführung in die Textlinguistik 1981) </vt:lpstr>
      <vt:lpstr>Kriterien der Textualität - pragmatisch</vt:lpstr>
      <vt:lpstr>1.Kommunikationsbereich Alltag und seine Textsorten:</vt:lpstr>
      <vt:lpstr>Textsorten</vt:lpstr>
      <vt:lpstr>Sprachlich-stilistische Mittel: Ungezwungenheit, Lockerheit, Emotionalität:</vt:lpstr>
      <vt:lpstr>Fernsehsendung: Kochen mit…</vt:lpstr>
      <vt:lpstr>2. Kommunikationsbereich Fachkommunikation und Textsorten</vt:lpstr>
      <vt:lpstr>Richtungen und Textsorten</vt:lpstr>
      <vt:lpstr>Textuelle Hauptmerkmale und Stilelemente</vt:lpstr>
      <vt:lpstr>Textuelle Hauptmerkmale und Stilelemente</vt:lpstr>
      <vt:lpstr>Textbeispiele: </vt:lpstr>
      <vt:lpstr>Textbeispiele</vt:lpstr>
      <vt:lpstr>3. Kommunikationsbereich der institutionellen (offiziellen) kommunikation</vt:lpstr>
      <vt:lpstr>Teilgebiete</vt:lpstr>
      <vt:lpstr>Textuelle Hauptmerkmale und Stilelemente</vt:lpstr>
      <vt:lpstr>Textsorten:</vt:lpstr>
      <vt:lpstr>Textsorten</vt:lpstr>
      <vt:lpstr> 4. Kommunikationsbereich Massenmedien</vt:lpstr>
      <vt:lpstr>Einteilung der massenmedien</vt:lpstr>
      <vt:lpstr>Einteilungskriterien und funktionen</vt:lpstr>
      <vt:lpstr>Textsorten in den Massenmedien</vt:lpstr>
      <vt:lpstr>Neue Medien – neue Textsorten - Hypertext</vt:lpstr>
      <vt:lpstr>Linguistische Merkmale</vt:lpstr>
      <vt:lpstr>Syntax</vt:lpstr>
      <vt:lpstr>Lexik</vt:lpstr>
      <vt:lpstr>Populärwissenschaftlicher Artikel: Transplantation  mit  Todesfolge</vt:lpstr>
      <vt:lpstr>Transplantation  mit  Todesfolge</vt:lpstr>
      <vt:lpstr>Transplantation  mit  Todesfolge</vt:lpstr>
      <vt:lpstr>Transplantation  mit  Todesfolge</vt:lpstr>
      <vt:lpstr>Methode(n) der stilistischen Textanalyse: grundlegende Schritte</vt:lpstr>
      <vt:lpstr>Schritt 1: Bestimmung des Kommunikationsbereiches und der Textsorte:</vt:lpstr>
      <vt:lpstr>Schritt 2: Bestimmung der Textfunktion:</vt:lpstr>
      <vt:lpstr>Schritt 3: Beschreibung der Kommunikationsform:</vt:lpstr>
      <vt:lpstr>Schritt 4: Beschreibung der Textkomposition/Textgestaltung</vt:lpstr>
      <vt:lpstr>Schritt 5: Beschreibung sprachlich-stilistischer Mittel:</vt:lpstr>
      <vt:lpstr>Fashionputtel &amp; böse Fee</vt:lpstr>
      <vt:lpstr>Fashionputtel &amp; böse Fee  Wortschatzerklärungen</vt:lpstr>
      <vt:lpstr>Fashionputtel &amp; böse Fee</vt:lpstr>
      <vt:lpstr>Fashionputtel &amp; böse Fee</vt:lpstr>
      <vt:lpstr>Fashionputtel &amp; böse Fee</vt:lpstr>
      <vt:lpstr>Fashionputtel &amp; böse Fee Sprachstilistische Realisierung</vt:lpstr>
      <vt:lpstr>Fashionputtel &amp; böse Fee Stilistischer Sinn, Stilwirkung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Textstilistik</dc:title>
  <dc:creator>Jiřina Malá</dc:creator>
  <cp:lastModifiedBy>Jiřina Malá</cp:lastModifiedBy>
  <cp:revision>4</cp:revision>
  <dcterms:created xsi:type="dcterms:W3CDTF">2022-03-11T09:45:22Z</dcterms:created>
  <dcterms:modified xsi:type="dcterms:W3CDTF">2024-02-23T08:22:14Z</dcterms:modified>
</cp:coreProperties>
</file>