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62AF2B-CFAF-4E30-87FF-A2CD3E7310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Textstilistik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6D275F9-EF5A-45ED-A14B-3ECACF1BE4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cs-CZ" altLang="cs-CZ" sz="1800" b="1" dirty="0" err="1"/>
              <a:t>Stilistik</a:t>
            </a:r>
            <a:r>
              <a:rPr lang="cs-CZ" altLang="cs-CZ" sz="1800" b="1" dirty="0"/>
              <a:t> I – </a:t>
            </a:r>
            <a:r>
              <a:rPr lang="cs-CZ" altLang="cs-CZ" sz="1800" b="1" dirty="0" err="1"/>
              <a:t>Stilistisches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Potenzial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Stilelemente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Stilfiguren</a:t>
            </a:r>
            <a:endParaRPr lang="cs-CZ" altLang="cs-CZ" sz="1800" b="1" dirty="0"/>
          </a:p>
          <a:p>
            <a:pPr eaLnBrk="1" hangingPunct="1"/>
            <a:r>
              <a:rPr lang="cs-CZ" altLang="cs-CZ" sz="1800" b="1" dirty="0" err="1"/>
              <a:t>Stilistik</a:t>
            </a:r>
            <a:r>
              <a:rPr lang="cs-CZ" altLang="cs-CZ" sz="1800" b="1" dirty="0"/>
              <a:t> II – </a:t>
            </a:r>
            <a:r>
              <a:rPr lang="cs-CZ" altLang="cs-CZ" sz="1800" b="1" dirty="0" err="1"/>
              <a:t>Textstilistik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Textsortenstilistik</a:t>
            </a:r>
            <a:endParaRPr lang="cs-CZ" altLang="cs-CZ" sz="1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84335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B171F7-7B45-4E1E-BEA7-CC24C5724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Textlinguistik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39779E-EE38-4E84-B5A7-FAB2B8579D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b="1" dirty="0" err="1"/>
              <a:t>Sprachwissenschaftliche</a:t>
            </a:r>
            <a:r>
              <a:rPr lang="cs-CZ" altLang="cs-CZ" b="1" dirty="0"/>
              <a:t> </a:t>
            </a:r>
            <a:r>
              <a:rPr lang="cs-CZ" altLang="cs-CZ" b="1" dirty="0" err="1"/>
              <a:t>Richtung</a:t>
            </a:r>
            <a:r>
              <a:rPr lang="cs-CZ" altLang="cs-CZ" b="1" dirty="0"/>
              <a:t>/</a:t>
            </a:r>
            <a:r>
              <a:rPr lang="de-DE" altLang="cs-CZ" b="1" dirty="0"/>
              <a:t>Strömung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 err="1"/>
              <a:t>Kommunikativ-pragmatische</a:t>
            </a:r>
            <a:r>
              <a:rPr lang="cs-CZ" altLang="cs-CZ" b="1" dirty="0"/>
              <a:t> </a:t>
            </a:r>
            <a:r>
              <a:rPr lang="cs-CZ" altLang="cs-CZ" b="1" dirty="0" err="1"/>
              <a:t>Wende</a:t>
            </a:r>
            <a:r>
              <a:rPr lang="cs-CZ" altLang="cs-CZ" b="1" dirty="0"/>
              <a:t> </a:t>
            </a:r>
            <a:endParaRPr lang="de-DE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Etymologie: </a:t>
            </a:r>
            <a:r>
              <a:rPr lang="cs-CZ" altLang="cs-CZ" b="1" dirty="0" err="1"/>
              <a:t>textus</a:t>
            </a:r>
            <a:r>
              <a:rPr lang="cs-CZ" altLang="cs-CZ" b="1" dirty="0"/>
              <a:t> - lat. – </a:t>
            </a:r>
            <a:r>
              <a:rPr lang="cs-CZ" altLang="cs-CZ" b="1" dirty="0" err="1"/>
              <a:t>Gewebe</a:t>
            </a:r>
            <a:r>
              <a:rPr lang="cs-CZ" altLang="cs-CZ" b="1" dirty="0"/>
              <a:t>, </a:t>
            </a:r>
            <a:r>
              <a:rPr lang="cs-CZ" altLang="cs-CZ" b="1" dirty="0" err="1"/>
              <a:t>Geflecht</a:t>
            </a:r>
            <a:r>
              <a:rPr lang="cs-CZ" altLang="cs-CZ" b="1" dirty="0"/>
              <a:t>, </a:t>
            </a:r>
            <a:r>
              <a:rPr lang="cs-CZ" altLang="cs-CZ" b="1" dirty="0" err="1"/>
              <a:t>texere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der Text – </a:t>
            </a:r>
            <a:r>
              <a:rPr lang="cs-CZ" altLang="cs-CZ" b="1" dirty="0" err="1"/>
              <a:t>mehr</a:t>
            </a:r>
            <a:r>
              <a:rPr lang="cs-CZ" altLang="cs-CZ" b="1" dirty="0"/>
              <a:t> </a:t>
            </a:r>
            <a:r>
              <a:rPr lang="cs-CZ" altLang="cs-CZ" b="1" dirty="0" err="1"/>
              <a:t>als</a:t>
            </a:r>
            <a:r>
              <a:rPr lang="cs-CZ" altLang="cs-CZ" b="1" dirty="0"/>
              <a:t> </a:t>
            </a:r>
            <a:r>
              <a:rPr lang="cs-CZ" altLang="cs-CZ" b="1" dirty="0" err="1"/>
              <a:t>Satz</a:t>
            </a:r>
            <a:r>
              <a:rPr lang="cs-CZ" altLang="cs-CZ" b="1" dirty="0"/>
              <a:t> </a:t>
            </a:r>
            <a:r>
              <a:rPr lang="de-DE" altLang="cs-CZ" b="1" dirty="0"/>
              <a:t>(</a:t>
            </a:r>
            <a:r>
              <a:rPr lang="cs-CZ" altLang="cs-CZ" b="1" dirty="0" err="1"/>
              <a:t>Chomsky</a:t>
            </a:r>
            <a:r>
              <a:rPr lang="cs-CZ" altLang="cs-CZ" b="1" dirty="0"/>
              <a:t>: GTG</a:t>
            </a:r>
            <a:r>
              <a:rPr lang="de-DE" altLang="cs-CZ" b="1" dirty="0"/>
              <a:t>,</a:t>
            </a:r>
            <a:r>
              <a:rPr lang="cs-CZ" altLang="cs-CZ" b="1" dirty="0"/>
              <a:t>  „</a:t>
            </a:r>
            <a:r>
              <a:rPr lang="cs-CZ" altLang="cs-CZ" b="1" dirty="0" err="1"/>
              <a:t>transphrastische</a:t>
            </a:r>
            <a:r>
              <a:rPr lang="de-DE" altLang="cs-CZ" b="1" dirty="0"/>
              <a:t>“ </a:t>
            </a:r>
            <a:r>
              <a:rPr lang="cs-CZ" altLang="cs-CZ" b="1" dirty="0" err="1"/>
              <a:t>Textauffassungen</a:t>
            </a:r>
            <a:r>
              <a:rPr lang="cs-CZ" altLang="cs-CZ" b="1" dirty="0"/>
              <a:t> 60er </a:t>
            </a:r>
            <a:r>
              <a:rPr lang="cs-CZ" altLang="cs-CZ" b="1" dirty="0" err="1"/>
              <a:t>Jahre</a:t>
            </a:r>
            <a:r>
              <a:rPr lang="de-DE" altLang="cs-CZ" b="1" dirty="0"/>
              <a:t>)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Text</a:t>
            </a:r>
            <a:r>
              <a:rPr lang="de-DE" altLang="cs-CZ" b="1" dirty="0"/>
              <a:t> </a:t>
            </a:r>
            <a:r>
              <a:rPr lang="cs-CZ" altLang="cs-CZ" b="1" dirty="0" err="1"/>
              <a:t>als</a:t>
            </a:r>
            <a:r>
              <a:rPr lang="cs-CZ" altLang="cs-CZ" b="1" dirty="0"/>
              <a:t> </a:t>
            </a:r>
            <a:r>
              <a:rPr lang="cs-CZ" altLang="cs-CZ" b="1" dirty="0" err="1"/>
              <a:t>Satzfolge</a:t>
            </a:r>
            <a:r>
              <a:rPr lang="de-DE" altLang="cs-CZ" b="1" dirty="0"/>
              <a:t> (Oberflächenstruktur)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 err="1"/>
              <a:t>Tiefenstruktur</a:t>
            </a:r>
            <a:r>
              <a:rPr lang="cs-CZ" altLang="cs-CZ" b="1" dirty="0"/>
              <a:t> (</a:t>
            </a:r>
            <a:r>
              <a:rPr lang="cs-CZ" altLang="cs-CZ" b="1" dirty="0" err="1"/>
              <a:t>semantisch</a:t>
            </a:r>
            <a:r>
              <a:rPr lang="cs-CZ" altLang="cs-CZ" b="1" dirty="0"/>
              <a:t>)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Text </a:t>
            </a:r>
            <a:r>
              <a:rPr lang="cs-CZ" altLang="cs-CZ" b="1" dirty="0" err="1"/>
              <a:t>als</a:t>
            </a:r>
            <a:r>
              <a:rPr lang="cs-CZ" altLang="cs-CZ" b="1" dirty="0"/>
              <a:t> </a:t>
            </a:r>
            <a:r>
              <a:rPr lang="cs-CZ" altLang="cs-CZ" b="1" dirty="0" err="1"/>
              <a:t>Sprachliches</a:t>
            </a:r>
            <a:r>
              <a:rPr lang="cs-CZ" altLang="cs-CZ" b="1" dirty="0"/>
              <a:t> </a:t>
            </a:r>
            <a:r>
              <a:rPr lang="cs-CZ" altLang="cs-CZ" b="1" dirty="0" err="1"/>
              <a:t>Handeln</a:t>
            </a:r>
            <a:r>
              <a:rPr lang="de-DE" altLang="cs-CZ" b="1" dirty="0"/>
              <a:t> (70.er Jahre)</a:t>
            </a:r>
            <a:r>
              <a:rPr lang="cs-CZ" altLang="cs-CZ" b="1" dirty="0"/>
              <a:t> </a:t>
            </a:r>
            <a:r>
              <a:rPr lang="cs-CZ" altLang="cs-CZ" b="1" dirty="0" err="1"/>
              <a:t>Sprachhandlungen</a:t>
            </a:r>
            <a:r>
              <a:rPr lang="cs-CZ" altLang="cs-CZ" b="1" dirty="0"/>
              <a:t>: FESTSTELLEN, AUFFORDERN,                                 </a:t>
            </a:r>
            <a:endParaRPr lang="de-DE" altLang="cs-CZ" b="1" dirty="0"/>
          </a:p>
          <a:p>
            <a:pPr>
              <a:lnSpc>
                <a:spcPct val="80000"/>
              </a:lnSpc>
              <a:buNone/>
            </a:pPr>
            <a:r>
              <a:rPr lang="de-DE" altLang="cs-CZ" b="1" dirty="0"/>
              <a:t>                                     </a:t>
            </a:r>
            <a:r>
              <a:rPr lang="cs-CZ" altLang="cs-CZ" b="1" dirty="0"/>
              <a:t>BEWERTEN, </a:t>
            </a:r>
            <a:endParaRPr lang="de-DE" altLang="cs-CZ" b="1" dirty="0"/>
          </a:p>
          <a:p>
            <a:pPr>
              <a:lnSpc>
                <a:spcPct val="80000"/>
              </a:lnSpc>
              <a:buNone/>
            </a:pPr>
            <a:r>
              <a:rPr lang="de-DE" altLang="cs-CZ" b="1" dirty="0"/>
              <a:t>                                     </a:t>
            </a:r>
            <a:r>
              <a:rPr lang="cs-CZ" altLang="cs-CZ" b="1" dirty="0"/>
              <a:t>WARNEN,</a:t>
            </a:r>
            <a:r>
              <a:rPr lang="de-DE" altLang="cs-CZ" b="1" dirty="0"/>
              <a:t> </a:t>
            </a:r>
            <a:r>
              <a:rPr lang="cs-CZ" altLang="cs-CZ" b="1" dirty="0"/>
              <a:t>W</a:t>
            </a:r>
            <a:r>
              <a:rPr lang="de-DE" altLang="cs-CZ" b="1" dirty="0"/>
              <a:t>Ü</a:t>
            </a:r>
            <a:r>
              <a:rPr lang="cs-CZ" altLang="cs-CZ" b="1" dirty="0"/>
              <a:t>NSCHEN</a:t>
            </a:r>
            <a:r>
              <a:rPr lang="de-DE" altLang="cs-CZ" b="1" dirty="0"/>
              <a:t>…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1671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086D9E-3C08-4317-B30D-C8DD517E8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211213"/>
          </a:xfrm>
        </p:spPr>
        <p:txBody>
          <a:bodyPr>
            <a:normAutofit/>
          </a:bodyPr>
          <a:lstStyle/>
          <a:p>
            <a:r>
              <a:rPr lang="cs-CZ" altLang="cs-CZ" sz="2700" b="1" dirty="0" err="1"/>
              <a:t>Kriterien</a:t>
            </a:r>
            <a:r>
              <a:rPr lang="cs-CZ" altLang="cs-CZ" sz="2700" b="1" dirty="0"/>
              <a:t> der </a:t>
            </a:r>
            <a:r>
              <a:rPr lang="cs-CZ" altLang="cs-CZ" sz="2700" b="1" dirty="0" err="1"/>
              <a:t>Textualitä</a:t>
            </a:r>
            <a:r>
              <a:rPr lang="de-DE" altLang="cs-CZ" sz="2700" b="1" dirty="0"/>
              <a:t>t</a:t>
            </a:r>
            <a:r>
              <a:rPr lang="cs-CZ" altLang="cs-CZ" sz="2700" dirty="0"/>
              <a:t> </a:t>
            </a:r>
            <a:br>
              <a:rPr lang="de-DE" altLang="cs-CZ" sz="5400" dirty="0"/>
            </a:br>
            <a:r>
              <a:rPr lang="de-DE" altLang="cs-CZ" sz="1800" dirty="0"/>
              <a:t>(de Bea</a:t>
            </a:r>
            <a:r>
              <a:rPr lang="cs-CZ" altLang="cs-CZ" sz="1800" dirty="0"/>
              <a:t>u</a:t>
            </a:r>
            <a:r>
              <a:rPr lang="de-DE" altLang="cs-CZ" sz="1800" dirty="0" err="1"/>
              <a:t>grande</a:t>
            </a:r>
            <a:r>
              <a:rPr lang="de-DE" altLang="cs-CZ" sz="1800" dirty="0"/>
              <a:t>, Dressler</a:t>
            </a:r>
            <a:r>
              <a:rPr lang="cs-CZ" altLang="cs-CZ" sz="1800" dirty="0"/>
              <a:t>: </a:t>
            </a:r>
            <a:r>
              <a:rPr lang="cs-CZ" altLang="cs-CZ" sz="1800" dirty="0" err="1"/>
              <a:t>Einf</a:t>
            </a:r>
            <a:r>
              <a:rPr lang="de-DE" altLang="cs-CZ" sz="1800" dirty="0" err="1"/>
              <a:t>ührung</a:t>
            </a:r>
            <a:r>
              <a:rPr lang="de-DE" altLang="cs-CZ" sz="1800" dirty="0"/>
              <a:t> in die Textlinguistik 1981)</a:t>
            </a:r>
            <a:r>
              <a:rPr lang="cs-CZ" altLang="cs-CZ" sz="1800" dirty="0"/>
              <a:t> </a:t>
            </a:r>
            <a:endParaRPr lang="cs-CZ" sz="1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58136E-F476-4FF5-8721-3B5D605F2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b="1" dirty="0" err="1">
                <a:solidFill>
                  <a:srgbClr val="FF0000"/>
                </a:solidFill>
              </a:rPr>
              <a:t>Kohäsion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/>
              <a:t>– </a:t>
            </a:r>
            <a:r>
              <a:rPr lang="cs-CZ" altLang="cs-CZ" sz="2000" b="1" dirty="0" err="1"/>
              <a:t>grammatische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Formen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auf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Textoberfläche</a:t>
            </a:r>
            <a:r>
              <a:rPr lang="cs-CZ" altLang="cs-CZ" sz="2000" b="1" dirty="0"/>
              <a:t> (</a:t>
            </a:r>
            <a:r>
              <a:rPr lang="cs-CZ" altLang="cs-CZ" sz="2000" b="1" dirty="0" err="1">
                <a:solidFill>
                  <a:srgbClr val="00B0F0"/>
                </a:solidFill>
              </a:rPr>
              <a:t>Pronominalisierung</a:t>
            </a:r>
            <a:r>
              <a:rPr lang="cs-CZ" altLang="cs-CZ" sz="2000" b="1" dirty="0"/>
              <a:t>,</a:t>
            </a:r>
            <a:r>
              <a:rPr lang="de-DE" altLang="cs-CZ" sz="2000" b="1" dirty="0"/>
              <a:t> </a:t>
            </a:r>
            <a:r>
              <a:rPr lang="cs-CZ" altLang="cs-CZ" sz="2000" b="1" dirty="0" err="1">
                <a:solidFill>
                  <a:srgbClr val="00B0F0"/>
                </a:solidFill>
              </a:rPr>
              <a:t>Proadverbialisierung</a:t>
            </a:r>
            <a:r>
              <a:rPr lang="cs-CZ" altLang="cs-CZ" sz="2000" b="1" dirty="0"/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de-DE" altLang="cs-CZ" sz="2000" b="1" i="1" dirty="0"/>
              <a:t>    </a:t>
            </a:r>
            <a:r>
              <a:rPr lang="cs-CZ" altLang="cs-CZ" sz="2000" b="1" i="1" dirty="0"/>
              <a:t>Peter..... </a:t>
            </a:r>
            <a:r>
              <a:rPr lang="cs-CZ" altLang="cs-CZ" sz="2000" b="1" i="1" dirty="0" err="1"/>
              <a:t>er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Berlin</a:t>
            </a:r>
            <a:r>
              <a:rPr lang="cs-CZ" altLang="cs-CZ" sz="2000" b="1" i="1" dirty="0"/>
              <a:t> .... dort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b="1" dirty="0" err="1">
                <a:solidFill>
                  <a:srgbClr val="FF0000"/>
                </a:solidFill>
              </a:rPr>
              <a:t>Kohärenz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semantische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Relationen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Oberflächen</a:t>
            </a:r>
            <a:r>
              <a:rPr lang="cs-CZ" altLang="cs-CZ" sz="2000" b="1" dirty="0"/>
              <a:t>- </a:t>
            </a:r>
            <a:r>
              <a:rPr lang="cs-CZ" altLang="cs-CZ" sz="2000" b="1" dirty="0" err="1"/>
              <a:t>un</a:t>
            </a:r>
            <a:r>
              <a:rPr lang="de-DE" altLang="cs-CZ" sz="2000" b="1" dirty="0"/>
              <a:t>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Tiefenstruktur</a:t>
            </a:r>
            <a:r>
              <a:rPr lang="cs-CZ" altLang="cs-CZ" sz="2000" b="1" dirty="0"/>
              <a:t> – lex.-</a:t>
            </a:r>
            <a:r>
              <a:rPr lang="cs-CZ" altLang="cs-CZ" sz="2000" b="1" dirty="0" err="1"/>
              <a:t>semantische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Mittel</a:t>
            </a:r>
            <a:r>
              <a:rPr lang="cs-CZ" altLang="cs-CZ" sz="2000" b="1" dirty="0"/>
              <a:t>:  </a:t>
            </a:r>
            <a:r>
              <a:rPr lang="cs-CZ" altLang="cs-CZ" sz="2000" b="1" dirty="0" err="1">
                <a:solidFill>
                  <a:srgbClr val="FF0000"/>
                </a:solidFill>
              </a:rPr>
              <a:t>Sy</a:t>
            </a:r>
            <a:r>
              <a:rPr lang="de-DE" altLang="cs-CZ" sz="2000" b="1" dirty="0">
                <a:solidFill>
                  <a:srgbClr val="FF0000"/>
                </a:solidFill>
              </a:rPr>
              <a:t>n</a:t>
            </a:r>
            <a:r>
              <a:rPr lang="cs-CZ" altLang="cs-CZ" sz="2000" b="1" dirty="0" err="1">
                <a:solidFill>
                  <a:srgbClr val="FF0000"/>
                </a:solidFill>
              </a:rPr>
              <a:t>onymie</a:t>
            </a:r>
            <a:r>
              <a:rPr lang="de-DE" altLang="cs-CZ" sz="2000" b="1" dirty="0"/>
              <a:t>: </a:t>
            </a:r>
            <a:r>
              <a:rPr lang="cs-CZ" altLang="cs-CZ" sz="2000" b="1" i="1" dirty="0" err="1"/>
              <a:t>ein</a:t>
            </a:r>
            <a:r>
              <a:rPr lang="cs-CZ" altLang="cs-CZ" sz="2000" b="1" i="1" dirty="0"/>
              <a:t> Mann – der </a:t>
            </a:r>
            <a:r>
              <a:rPr lang="cs-CZ" altLang="cs-CZ" sz="2000" b="1" i="1" dirty="0" err="1"/>
              <a:t>Kerl</a:t>
            </a:r>
            <a:r>
              <a:rPr lang="cs-CZ" altLang="cs-CZ" sz="2000" b="1" dirty="0"/>
              <a:t>, </a:t>
            </a:r>
            <a:r>
              <a:rPr lang="cs-CZ" altLang="cs-CZ" sz="2000" b="1" dirty="0">
                <a:solidFill>
                  <a:srgbClr val="FF0000"/>
                </a:solidFill>
              </a:rPr>
              <a:t>Hyperonym-Hyponymie</a:t>
            </a:r>
            <a:r>
              <a:rPr lang="cs-CZ" altLang="cs-CZ" sz="2000" b="1" dirty="0"/>
              <a:t>:</a:t>
            </a:r>
            <a:r>
              <a:rPr lang="cs-CZ" altLang="cs-CZ" sz="2000" b="1" i="1" dirty="0"/>
              <a:t> der </a:t>
            </a:r>
            <a:r>
              <a:rPr lang="cs-CZ" altLang="cs-CZ" sz="2000" b="1" i="1" dirty="0" err="1"/>
              <a:t>Mensch</a:t>
            </a:r>
            <a:r>
              <a:rPr lang="cs-CZ" altLang="cs-CZ" sz="2000" b="1" i="1" dirty="0"/>
              <a:t> – </a:t>
            </a:r>
            <a:r>
              <a:rPr lang="cs-CZ" altLang="cs-CZ" sz="2000" b="1" i="1" dirty="0" err="1"/>
              <a:t>ein</a:t>
            </a:r>
            <a:r>
              <a:rPr lang="cs-CZ" altLang="cs-CZ" sz="2000" b="1" i="1" dirty="0"/>
              <a:t> Mann</a:t>
            </a:r>
            <a:r>
              <a:rPr lang="cs-CZ" altLang="cs-CZ" sz="2000" b="1" dirty="0"/>
              <a:t>, </a:t>
            </a:r>
            <a:r>
              <a:rPr lang="cs-CZ" altLang="cs-CZ" sz="2000" b="1" dirty="0" err="1">
                <a:solidFill>
                  <a:srgbClr val="FF0000"/>
                </a:solidFill>
              </a:rPr>
              <a:t>implizite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de-DE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Wiederaufnahme</a:t>
            </a:r>
            <a:r>
              <a:rPr lang="cs-CZ" altLang="cs-CZ" sz="2000" b="1" dirty="0"/>
              <a:t>: </a:t>
            </a:r>
            <a:r>
              <a:rPr lang="cs-CZ" altLang="cs-CZ" sz="2000" b="1" i="1" dirty="0"/>
              <a:t>Prag - </a:t>
            </a:r>
            <a:r>
              <a:rPr lang="cs-CZ" altLang="cs-CZ" sz="2000" b="1" i="1" dirty="0" err="1"/>
              <a:t>Hradschin</a:t>
            </a:r>
            <a:r>
              <a:rPr lang="cs-CZ" altLang="cs-CZ" sz="2000" b="1" dirty="0"/>
              <a:t>): </a:t>
            </a:r>
            <a:r>
              <a:rPr lang="cs-CZ" altLang="cs-CZ" sz="2000" b="1" dirty="0" err="1"/>
              <a:t>Weltwissen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Erfahrungen</a:t>
            </a:r>
            <a:endParaRPr lang="de-DE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i="1" dirty="0" err="1"/>
              <a:t>Sie</a:t>
            </a:r>
            <a:r>
              <a:rPr lang="cs-CZ" altLang="cs-CZ" sz="2000" b="1" i="1" dirty="0"/>
              <a:t> kam </a:t>
            </a:r>
            <a:r>
              <a:rPr lang="cs-CZ" altLang="cs-CZ" sz="2000" b="1" i="1" dirty="0" err="1"/>
              <a:t>nicht</a:t>
            </a:r>
            <a:r>
              <a:rPr lang="cs-CZ" altLang="cs-CZ" sz="2000" b="1" i="1" dirty="0"/>
              <a:t>  </a:t>
            </a:r>
            <a:r>
              <a:rPr lang="cs-CZ" altLang="cs-CZ" sz="2000" b="1" i="1" dirty="0" err="1"/>
              <a:t>zur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Pr</a:t>
            </a:r>
            <a:r>
              <a:rPr lang="de-DE" altLang="cs-CZ" sz="2000" b="1" i="1" dirty="0"/>
              <a:t>ü</a:t>
            </a:r>
            <a:r>
              <a:rPr lang="cs-CZ" altLang="cs-CZ" sz="2000" b="1" i="1" dirty="0" err="1"/>
              <a:t>fung</a:t>
            </a:r>
            <a:r>
              <a:rPr lang="cs-CZ" altLang="cs-CZ" sz="2000" b="1" i="1" dirty="0"/>
              <a:t>, </a:t>
            </a:r>
            <a:r>
              <a:rPr lang="cs-CZ" altLang="cs-CZ" sz="2000" b="1" i="1" u="sng" dirty="0" err="1"/>
              <a:t>weil</a:t>
            </a:r>
            <a:r>
              <a:rPr lang="cs-CZ" altLang="cs-CZ" sz="2000" b="1" i="1" u="sng" dirty="0"/>
              <a:t> </a:t>
            </a:r>
            <a:r>
              <a:rPr lang="cs-CZ" altLang="cs-CZ" sz="2000" b="1" i="1" dirty="0" err="1"/>
              <a:t>sie</a:t>
            </a:r>
            <a:r>
              <a:rPr lang="cs-CZ" altLang="cs-CZ" sz="2000" b="1" i="1" dirty="0"/>
              <a:t> in </a:t>
            </a:r>
            <a:r>
              <a:rPr lang="cs-CZ" altLang="cs-CZ" sz="2000" b="1" i="1" dirty="0" err="1"/>
              <a:t>einen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schweren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Verkehrsunfall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auf</a:t>
            </a:r>
            <a:r>
              <a:rPr lang="cs-CZ" altLang="cs-CZ" sz="2000" b="1" i="1" dirty="0"/>
              <a:t> der Autobahn </a:t>
            </a:r>
            <a:r>
              <a:rPr lang="cs-CZ" altLang="cs-CZ" sz="2000" b="1" i="1" dirty="0" err="1"/>
              <a:t>geraten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war</a:t>
            </a:r>
            <a:r>
              <a:rPr lang="cs-CZ" altLang="cs-CZ" sz="2000" b="1" dirty="0"/>
              <a:t>. </a:t>
            </a:r>
            <a:endParaRPr lang="de-DE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</a:t>
            </a:r>
            <a:r>
              <a:rPr lang="cs-CZ" altLang="cs-CZ" sz="2000" b="1" dirty="0" err="1"/>
              <a:t>kausal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6346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3AD644-9AF7-4432-B47D-94881725B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Kriterien der Textualität - pragmatisch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AABDE1-013A-4267-BEE8-E05A3D969D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 dirty="0" err="1">
                <a:solidFill>
                  <a:srgbClr val="FF0000"/>
                </a:solidFill>
              </a:rPr>
              <a:t>Intentionalität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Absicht</a:t>
            </a:r>
            <a:r>
              <a:rPr lang="cs-CZ" altLang="cs-CZ" sz="2000" b="1" dirty="0"/>
              <a:t> des </a:t>
            </a:r>
            <a:r>
              <a:rPr lang="cs-CZ" altLang="cs-CZ" sz="2000" b="1" dirty="0" err="1"/>
              <a:t>Textproduzenten</a:t>
            </a:r>
            <a:r>
              <a:rPr lang="cs-CZ" altLang="cs-CZ" sz="2000" b="1" dirty="0"/>
              <a:t> 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>
                <a:solidFill>
                  <a:srgbClr val="FF0000"/>
                </a:solidFill>
              </a:rPr>
              <a:t>Akzeptabilität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/>
              <a:t>– </a:t>
            </a:r>
            <a:r>
              <a:rPr lang="cs-CZ" altLang="cs-CZ" sz="2000" b="1" dirty="0" err="1"/>
              <a:t>Textrezipient</a:t>
            </a:r>
            <a:r>
              <a:rPr lang="cs-CZ" altLang="cs-CZ" sz="2000" b="1" dirty="0"/>
              <a:t> - f</a:t>
            </a:r>
            <a:r>
              <a:rPr lang="de-DE" altLang="cs-CZ" sz="2000" b="1" dirty="0"/>
              <a:t>ä</a:t>
            </a:r>
            <a:r>
              <a:rPr lang="cs-CZ" altLang="cs-CZ" sz="2000" b="1" dirty="0" err="1"/>
              <a:t>hig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sein</a:t>
            </a:r>
            <a:r>
              <a:rPr lang="cs-CZ" altLang="cs-CZ" sz="2000" b="1" dirty="0"/>
              <a:t>, den Text </a:t>
            </a:r>
            <a:r>
              <a:rPr lang="cs-CZ" altLang="cs-CZ" sz="2000" b="1" dirty="0" err="1"/>
              <a:t>zu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verstehen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>
                <a:solidFill>
                  <a:srgbClr val="FF0000"/>
                </a:solidFill>
              </a:rPr>
              <a:t>Informativität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/>
              <a:t> - „</a:t>
            </a:r>
            <a:r>
              <a:rPr lang="cs-CZ" altLang="cs-CZ" sz="2000" b="1" dirty="0" err="1"/>
              <a:t>Verständlichkeit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Angemessenheit</a:t>
            </a:r>
            <a:r>
              <a:rPr lang="cs-CZ" altLang="cs-CZ" sz="2000" b="1" dirty="0"/>
              <a:t>„- </a:t>
            </a:r>
            <a:r>
              <a:rPr lang="cs-CZ" altLang="cs-CZ" sz="2000" b="1" dirty="0" err="1"/>
              <a:t>Kommunikationsziel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>
                <a:solidFill>
                  <a:srgbClr val="FF0000"/>
                </a:solidFill>
              </a:rPr>
              <a:t>Situationalität</a:t>
            </a:r>
            <a:r>
              <a:rPr lang="cs-CZ" altLang="cs-CZ" sz="2000" b="1" dirty="0">
                <a:solidFill>
                  <a:srgbClr val="FF0000"/>
                </a:solidFill>
              </a:rPr>
              <a:t>  </a:t>
            </a:r>
            <a:r>
              <a:rPr lang="cs-CZ" altLang="cs-CZ" sz="2000" b="1" dirty="0"/>
              <a:t>- </a:t>
            </a:r>
            <a:r>
              <a:rPr lang="cs-CZ" altLang="cs-CZ" sz="2000" b="1" dirty="0" err="1"/>
              <a:t>kommunikative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Situation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Sprachkode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Kanal</a:t>
            </a:r>
            <a:r>
              <a:rPr lang="cs-CZ" altLang="cs-CZ" sz="2000" b="1" dirty="0"/>
              <a:t> (Medium):</a:t>
            </a:r>
            <a:r>
              <a:rPr lang="de-DE" altLang="cs-CZ" sz="2000" b="1" dirty="0"/>
              <a:t> </a:t>
            </a:r>
            <a:r>
              <a:rPr lang="cs-CZ" altLang="cs-CZ" sz="2000" b="1" dirty="0" err="1"/>
              <a:t>Schallwellen</a:t>
            </a:r>
            <a:r>
              <a:rPr lang="cs-CZ" altLang="cs-CZ" sz="2000" b="1" dirty="0"/>
              <a:t>, Telefon, Handy, MM, </a:t>
            </a:r>
            <a:r>
              <a:rPr lang="cs-CZ" altLang="cs-CZ" sz="2000" b="1" dirty="0" err="1"/>
              <a:t>Druck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>
                <a:solidFill>
                  <a:srgbClr val="FF0000"/>
                </a:solidFill>
              </a:rPr>
              <a:t>Intertextualität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/>
              <a:t>– </a:t>
            </a:r>
            <a:r>
              <a:rPr lang="cs-CZ" altLang="cs-CZ" sz="2000" b="1" dirty="0" err="1"/>
              <a:t>Beziehungen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zw</a:t>
            </a:r>
            <a:r>
              <a:rPr lang="cs-CZ" altLang="cs-CZ" sz="2000" b="1" dirty="0"/>
              <a:t>. </a:t>
            </a:r>
            <a:r>
              <a:rPr lang="cs-CZ" altLang="cs-CZ" sz="2000" b="1" dirty="0" err="1"/>
              <a:t>einzelnen</a:t>
            </a:r>
            <a:r>
              <a:rPr lang="cs-CZ" altLang="cs-CZ" sz="2000" b="1" dirty="0"/>
              <a:t>  </a:t>
            </a:r>
            <a:r>
              <a:rPr lang="cs-CZ" altLang="cs-CZ" sz="2000" b="1" dirty="0" err="1"/>
              <a:t>Texten</a:t>
            </a:r>
            <a:r>
              <a:rPr lang="cs-CZ" altLang="cs-CZ" sz="2000" b="1" dirty="0"/>
              <a:t>- </a:t>
            </a:r>
            <a:r>
              <a:rPr lang="cs-CZ" altLang="cs-CZ" sz="2000" b="1" dirty="0" err="1"/>
              <a:t>Beziehungen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zw</a:t>
            </a:r>
            <a:r>
              <a:rPr lang="cs-CZ" altLang="cs-CZ" sz="2000" b="1" dirty="0"/>
              <a:t>. </a:t>
            </a:r>
            <a:r>
              <a:rPr lang="cs-CZ" altLang="cs-CZ" sz="2000" b="1" dirty="0" err="1"/>
              <a:t>Textsorten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Belletristik</a:t>
            </a:r>
            <a:r>
              <a:rPr lang="cs-CZ" altLang="cs-CZ" sz="2000" b="1" dirty="0"/>
              <a:t>: Roman - Bez</a:t>
            </a:r>
            <a:r>
              <a:rPr lang="de-DE" altLang="cs-CZ" sz="2000" b="1" dirty="0"/>
              <a:t>ü</a:t>
            </a:r>
            <a:r>
              <a:rPr lang="cs-CZ" altLang="cs-CZ" sz="2000" b="1" dirty="0" err="1"/>
              <a:t>ge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auf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Briefe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Gedichte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Fachaufsatz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Lieder</a:t>
            </a:r>
            <a:r>
              <a:rPr lang="cs-CZ" altLang="cs-CZ" sz="2000" b="1" dirty="0"/>
              <a:t>....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>
                <a:solidFill>
                  <a:srgbClr val="FF0000"/>
                </a:solidFill>
              </a:rPr>
              <a:t>Kulturalität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/>
              <a:t>– </a:t>
            </a:r>
            <a:r>
              <a:rPr lang="cs-CZ" altLang="cs-CZ" sz="2000" b="1" dirty="0" err="1"/>
              <a:t>Textsorten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Textmuster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Todesanzeige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Kondolation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Leserbrief</a:t>
            </a:r>
            <a:r>
              <a:rPr lang="cs-CZ" altLang="cs-CZ" sz="2000" b="1" dirty="0"/>
              <a:t>,</a:t>
            </a:r>
            <a:r>
              <a:rPr lang="de-DE" altLang="cs-CZ" sz="2000" b="1" dirty="0"/>
              <a:t> </a:t>
            </a:r>
            <a:r>
              <a:rPr lang="cs-CZ" altLang="cs-CZ" sz="2000" b="1" dirty="0"/>
              <a:t>SMS, e-mail.... </a:t>
            </a:r>
            <a:r>
              <a:rPr lang="cs-CZ" altLang="cs-CZ" sz="2000" b="1" i="1" dirty="0" err="1"/>
              <a:t>einen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Antrag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stellen</a:t>
            </a:r>
            <a:endParaRPr lang="cs-CZ" altLang="cs-CZ" sz="2000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0508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1A0E0C-94F3-4686-8D0E-D8A652C8E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b="1" dirty="0">
                <a:solidFill>
                  <a:srgbClr val="FF0000"/>
                </a:solidFill>
              </a:rPr>
              <a:t>1.</a:t>
            </a:r>
            <a:r>
              <a:rPr lang="cs-CZ" altLang="cs-CZ" b="1" dirty="0" err="1">
                <a:solidFill>
                  <a:srgbClr val="FF0000"/>
                </a:solidFill>
              </a:rPr>
              <a:t>Kommunikationsbereich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Alltag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und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seine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Textsorten</a:t>
            </a:r>
            <a:r>
              <a:rPr lang="cs-CZ" altLang="cs-CZ" b="1" dirty="0">
                <a:solidFill>
                  <a:srgbClr val="FF0000"/>
                </a:solidFill>
              </a:rPr>
              <a:t>: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7B486E-9923-4431-915A-7A8BEB6152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FontTx/>
              <a:buNone/>
            </a:pPr>
            <a:r>
              <a:rPr lang="cs-CZ" altLang="cs-CZ" sz="4300" b="1" dirty="0" err="1"/>
              <a:t>Charakteristische</a:t>
            </a:r>
            <a:r>
              <a:rPr lang="cs-CZ" altLang="cs-CZ" sz="4300" b="1" dirty="0"/>
              <a:t> </a:t>
            </a:r>
            <a:r>
              <a:rPr lang="cs-CZ" altLang="cs-CZ" sz="4300" b="1" dirty="0" err="1"/>
              <a:t>textuelle</a:t>
            </a:r>
            <a:r>
              <a:rPr lang="cs-CZ" altLang="cs-CZ" sz="4300" b="1" dirty="0"/>
              <a:t> </a:t>
            </a:r>
            <a:r>
              <a:rPr lang="cs-CZ" altLang="cs-CZ" sz="4300" b="1" dirty="0" err="1"/>
              <a:t>Merkmale</a:t>
            </a:r>
            <a:r>
              <a:rPr lang="cs-CZ" altLang="cs-CZ" sz="4300" b="1" dirty="0"/>
              <a:t>: </a:t>
            </a:r>
            <a:endParaRPr lang="de-DE" altLang="cs-CZ" sz="4300" b="1" dirty="0"/>
          </a:p>
          <a:p>
            <a:r>
              <a:rPr lang="cs-CZ" altLang="cs-CZ" sz="4300" b="1" dirty="0" err="1"/>
              <a:t>Spontaneität</a:t>
            </a:r>
            <a:endParaRPr lang="cs-CZ" altLang="cs-CZ" sz="4300" b="1" dirty="0"/>
          </a:p>
          <a:p>
            <a:r>
              <a:rPr lang="cs-CZ" altLang="cs-CZ" sz="4300" b="1" dirty="0" err="1"/>
              <a:t>Situationalität</a:t>
            </a:r>
            <a:r>
              <a:rPr lang="cs-CZ" altLang="cs-CZ" sz="4300" b="1" dirty="0"/>
              <a:t> </a:t>
            </a:r>
          </a:p>
          <a:p>
            <a:r>
              <a:rPr lang="cs-CZ" altLang="cs-CZ" sz="4300" b="1" dirty="0" err="1"/>
              <a:t>Intertextualität</a:t>
            </a:r>
            <a:r>
              <a:rPr lang="cs-CZ" altLang="cs-CZ" sz="4300" b="1" dirty="0"/>
              <a:t> (</a:t>
            </a:r>
            <a:r>
              <a:rPr lang="cs-CZ" altLang="cs-CZ" sz="4300" b="1" dirty="0" err="1"/>
              <a:t>Medien</a:t>
            </a:r>
            <a:r>
              <a:rPr lang="cs-CZ" altLang="cs-CZ" sz="4300" b="1" dirty="0"/>
              <a:t>,  </a:t>
            </a:r>
            <a:r>
              <a:rPr lang="cs-CZ" altLang="cs-CZ" sz="4300" b="1" dirty="0" err="1"/>
              <a:t>Belletristik</a:t>
            </a:r>
            <a:r>
              <a:rPr lang="cs-CZ" altLang="cs-CZ" sz="4300" b="1" dirty="0"/>
              <a:t>)</a:t>
            </a:r>
            <a:endParaRPr lang="de-DE" altLang="cs-CZ" sz="4300" b="1" dirty="0"/>
          </a:p>
          <a:p>
            <a:r>
              <a:rPr lang="cs-CZ" altLang="cs-CZ" sz="4300" b="1" dirty="0" err="1"/>
              <a:t>Situationen</a:t>
            </a:r>
            <a:r>
              <a:rPr lang="cs-CZ" altLang="cs-CZ" sz="4300" b="1" dirty="0"/>
              <a:t>: </a:t>
            </a:r>
            <a:r>
              <a:rPr lang="cs-CZ" altLang="cs-CZ" sz="4300" b="1" dirty="0" err="1"/>
              <a:t>Familie</a:t>
            </a:r>
            <a:r>
              <a:rPr lang="cs-CZ" altLang="cs-CZ" sz="4300" b="1" dirty="0"/>
              <a:t>, </a:t>
            </a:r>
            <a:r>
              <a:rPr lang="cs-CZ" altLang="cs-CZ" sz="4300" b="1" dirty="0" err="1"/>
              <a:t>Freundeskreis</a:t>
            </a:r>
            <a:r>
              <a:rPr lang="cs-CZ" altLang="cs-CZ" sz="4300" b="1" dirty="0"/>
              <a:t>, </a:t>
            </a:r>
            <a:r>
              <a:rPr lang="cs-CZ" altLang="cs-CZ" sz="4300" b="1" dirty="0" err="1"/>
              <a:t>Arbeitsplatz</a:t>
            </a:r>
            <a:r>
              <a:rPr lang="cs-CZ" altLang="cs-CZ" sz="4300" b="1" dirty="0"/>
              <a:t>, „</a:t>
            </a:r>
            <a:r>
              <a:rPr lang="cs-CZ" altLang="cs-CZ" sz="4300" b="1" dirty="0" err="1"/>
              <a:t>lockere</a:t>
            </a:r>
            <a:r>
              <a:rPr lang="cs-CZ" altLang="cs-CZ" sz="4300" b="1" dirty="0"/>
              <a:t>„ </a:t>
            </a:r>
          </a:p>
          <a:p>
            <a:pPr>
              <a:buFontTx/>
              <a:buNone/>
            </a:pPr>
            <a:r>
              <a:rPr lang="cs-CZ" altLang="cs-CZ" sz="4300" b="1" dirty="0"/>
              <a:t>              </a:t>
            </a:r>
            <a:r>
              <a:rPr lang="cs-CZ" altLang="cs-CZ" sz="4300" b="1" dirty="0" err="1"/>
              <a:t>öffentliche</a:t>
            </a:r>
            <a:r>
              <a:rPr lang="cs-CZ" altLang="cs-CZ" sz="4300" b="1" dirty="0"/>
              <a:t> </a:t>
            </a:r>
            <a:r>
              <a:rPr lang="cs-CZ" altLang="cs-CZ" sz="4300" b="1" dirty="0" err="1"/>
              <a:t>Situationen</a:t>
            </a:r>
            <a:r>
              <a:rPr lang="cs-CZ" altLang="cs-CZ" sz="4300" b="1" dirty="0"/>
              <a:t>: </a:t>
            </a:r>
            <a:r>
              <a:rPr lang="cs-CZ" altLang="cs-CZ" sz="4300" b="1" dirty="0" err="1"/>
              <a:t>Einkauf</a:t>
            </a:r>
            <a:r>
              <a:rPr lang="cs-CZ" altLang="cs-CZ" sz="4300" b="1" dirty="0"/>
              <a:t>,  </a:t>
            </a:r>
            <a:r>
              <a:rPr lang="cs-CZ" altLang="cs-CZ" sz="4300" b="1" dirty="0" err="1"/>
              <a:t>Dienstleistungen</a:t>
            </a:r>
            <a:r>
              <a:rPr lang="cs-CZ" altLang="cs-CZ" sz="4300" b="1" dirty="0"/>
              <a:t>,             </a:t>
            </a:r>
          </a:p>
          <a:p>
            <a:pPr>
              <a:buFontTx/>
              <a:buNone/>
            </a:pPr>
            <a:r>
              <a:rPr lang="cs-CZ" altLang="cs-CZ" sz="4300" b="1" dirty="0"/>
              <a:t>             „</a:t>
            </a:r>
            <a:r>
              <a:rPr lang="cs-CZ" altLang="cs-CZ" sz="4300" b="1" dirty="0" err="1"/>
              <a:t>gesellige</a:t>
            </a:r>
            <a:r>
              <a:rPr lang="cs-CZ" altLang="cs-CZ" sz="4300" b="1" dirty="0"/>
              <a:t>"  </a:t>
            </a:r>
            <a:r>
              <a:rPr lang="cs-CZ" altLang="cs-CZ" sz="4300" b="1" dirty="0" err="1"/>
              <a:t>Veranstaltungen</a:t>
            </a:r>
            <a:r>
              <a:rPr lang="cs-CZ" altLang="cs-CZ" sz="4300" b="1" dirty="0"/>
              <a:t>, </a:t>
            </a:r>
            <a:r>
              <a:rPr lang="cs-CZ" altLang="cs-CZ" sz="4300" b="1" dirty="0" err="1"/>
              <a:t>auch</a:t>
            </a:r>
            <a:r>
              <a:rPr lang="cs-CZ" altLang="cs-CZ" sz="4300" b="1" dirty="0"/>
              <a:t> in den </a:t>
            </a:r>
            <a:r>
              <a:rPr lang="cs-CZ" altLang="cs-CZ" sz="4300" b="1" dirty="0" err="1"/>
              <a:t>elektronischen</a:t>
            </a:r>
            <a:r>
              <a:rPr lang="cs-CZ" altLang="cs-CZ" sz="4300" b="1" dirty="0"/>
              <a:t> </a:t>
            </a:r>
          </a:p>
          <a:p>
            <a:pPr>
              <a:buFontTx/>
              <a:buNone/>
            </a:pPr>
            <a:r>
              <a:rPr lang="cs-CZ" altLang="cs-CZ" sz="4300" b="1" dirty="0"/>
              <a:t>              </a:t>
            </a:r>
            <a:r>
              <a:rPr lang="cs-CZ" altLang="cs-CZ" sz="4300" b="1" dirty="0" err="1"/>
              <a:t>Medien</a:t>
            </a:r>
            <a:r>
              <a:rPr lang="cs-CZ" altLang="cs-CZ" sz="4300" b="1" dirty="0"/>
              <a:t>  (</a:t>
            </a:r>
            <a:r>
              <a:rPr lang="cs-CZ" altLang="cs-CZ" sz="4300" b="1" dirty="0" err="1"/>
              <a:t>talkshows</a:t>
            </a:r>
            <a:r>
              <a:rPr lang="cs-CZ" altLang="cs-CZ" sz="4300" b="1" dirty="0"/>
              <a:t>, </a:t>
            </a:r>
            <a:r>
              <a:rPr lang="cs-CZ" altLang="cs-CZ" sz="4300" b="1" dirty="0" err="1"/>
              <a:t>Interviews</a:t>
            </a:r>
            <a:r>
              <a:rPr lang="cs-CZ" altLang="cs-CZ" sz="4300" b="1" dirty="0"/>
              <a:t>, </a:t>
            </a:r>
            <a:r>
              <a:rPr lang="cs-CZ" altLang="cs-CZ" sz="4300" b="1" dirty="0" err="1"/>
              <a:t>Debatten</a:t>
            </a:r>
            <a:r>
              <a:rPr lang="cs-CZ" altLang="cs-CZ" sz="4300" b="1" dirty="0"/>
              <a:t>), </a:t>
            </a:r>
            <a:r>
              <a:rPr lang="cs-CZ" altLang="cs-CZ" sz="4300" b="1" dirty="0" err="1"/>
              <a:t>literarische</a:t>
            </a:r>
            <a:r>
              <a:rPr lang="cs-CZ" altLang="cs-CZ" sz="4300" b="1" dirty="0"/>
              <a:t> </a:t>
            </a:r>
            <a:r>
              <a:rPr lang="en-US" altLang="cs-CZ" sz="4300" b="1" dirty="0"/>
              <a:t> </a:t>
            </a:r>
            <a:r>
              <a:rPr lang="cs-CZ" altLang="cs-CZ" sz="4300" b="1" dirty="0" err="1"/>
              <a:t>Dialoge</a:t>
            </a:r>
            <a:r>
              <a:rPr lang="cs-CZ" altLang="cs-CZ" sz="4300" b="1" dirty="0"/>
              <a:t> </a:t>
            </a:r>
          </a:p>
          <a:p>
            <a:pPr>
              <a:buFontTx/>
              <a:buNone/>
            </a:pPr>
            <a:r>
              <a:rPr lang="cs-CZ" altLang="cs-CZ" sz="4300" b="1" dirty="0"/>
              <a:t>             (Epik,  Dramatik), </a:t>
            </a:r>
            <a:r>
              <a:rPr lang="en-US" altLang="cs-CZ" sz="4300" b="1" dirty="0"/>
              <a:t>Internet: E</a:t>
            </a:r>
            <a:r>
              <a:rPr lang="cs-CZ" altLang="cs-CZ" sz="4300" b="1" dirty="0"/>
              <a:t>-mail, blog, chat</a:t>
            </a:r>
          </a:p>
          <a:p>
            <a:pPr>
              <a:buFontTx/>
              <a:buNone/>
            </a:pPr>
            <a:r>
              <a:rPr lang="cs-CZ" altLang="cs-CZ" sz="4300" b="1" dirty="0" err="1"/>
              <a:t>Charakteristische</a:t>
            </a:r>
            <a:r>
              <a:rPr lang="cs-CZ" altLang="cs-CZ" sz="4300" b="1" dirty="0"/>
              <a:t> </a:t>
            </a:r>
            <a:r>
              <a:rPr lang="cs-CZ" altLang="cs-CZ" sz="4300" b="1" dirty="0" err="1"/>
              <a:t>stilistische</a:t>
            </a:r>
            <a:r>
              <a:rPr lang="cs-CZ" altLang="cs-CZ" sz="4300" b="1" dirty="0"/>
              <a:t> </a:t>
            </a:r>
            <a:r>
              <a:rPr lang="cs-CZ" altLang="cs-CZ" sz="4300" b="1" dirty="0" err="1"/>
              <a:t>Merkmale</a:t>
            </a:r>
            <a:r>
              <a:rPr lang="cs-CZ" altLang="cs-CZ" sz="4300" b="1" dirty="0"/>
              <a:t>: (</a:t>
            </a:r>
            <a:r>
              <a:rPr lang="cs-CZ" altLang="cs-CZ" sz="4300" b="1" dirty="0" err="1"/>
              <a:t>Stilzüge</a:t>
            </a:r>
            <a:r>
              <a:rPr lang="cs-CZ" altLang="cs-CZ" sz="4300" b="1" dirty="0"/>
              <a:t>)</a:t>
            </a:r>
            <a:r>
              <a:rPr lang="de-DE" altLang="cs-CZ" sz="4300" b="1" dirty="0"/>
              <a:t>: </a:t>
            </a:r>
            <a:r>
              <a:rPr lang="cs-CZ" altLang="cs-CZ" sz="4300" b="1" dirty="0" err="1"/>
              <a:t>Ungezwungenheit</a:t>
            </a:r>
            <a:r>
              <a:rPr lang="cs-CZ" altLang="cs-CZ" sz="4300" b="1" dirty="0"/>
              <a:t> </a:t>
            </a:r>
          </a:p>
          <a:p>
            <a:r>
              <a:rPr lang="cs-CZ" altLang="cs-CZ" sz="4300" b="1" dirty="0" err="1"/>
              <a:t>Lockerheit</a:t>
            </a:r>
            <a:endParaRPr lang="cs-CZ" altLang="cs-CZ" sz="4300" b="1" dirty="0"/>
          </a:p>
          <a:p>
            <a:r>
              <a:rPr lang="cs-CZ" altLang="cs-CZ" sz="4300" b="1" dirty="0" err="1"/>
              <a:t>Emotionalität</a:t>
            </a:r>
            <a:r>
              <a:rPr lang="cs-CZ" altLang="cs-CZ" sz="4300" b="1" dirty="0"/>
              <a:t> </a:t>
            </a:r>
          </a:p>
          <a:p>
            <a:endParaRPr lang="cs-CZ" altLang="cs-CZ" sz="1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3053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5C7A36-0A3F-47AB-8869-BFA3C6093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Textsorten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F1BE88-8146-4C02-A3BB-741A3A3C2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b="1" dirty="0" err="1"/>
              <a:t>Gespräch</a:t>
            </a:r>
            <a:r>
              <a:rPr lang="cs-CZ" altLang="cs-CZ" b="1" dirty="0"/>
              <a:t> (Dialog), </a:t>
            </a:r>
            <a:r>
              <a:rPr lang="cs-CZ" altLang="cs-CZ" b="1" dirty="0" err="1"/>
              <a:t>auch</a:t>
            </a:r>
            <a:r>
              <a:rPr lang="cs-CZ" altLang="cs-CZ" b="1" dirty="0"/>
              <a:t> </a:t>
            </a:r>
            <a:r>
              <a:rPr lang="cs-CZ" altLang="cs-CZ" b="1" dirty="0" err="1"/>
              <a:t>privater</a:t>
            </a:r>
            <a:r>
              <a:rPr lang="cs-CZ" altLang="cs-CZ" b="1" dirty="0"/>
              <a:t> </a:t>
            </a:r>
            <a:r>
              <a:rPr lang="cs-CZ" altLang="cs-CZ" b="1" dirty="0" err="1"/>
              <a:t>Brief</a:t>
            </a:r>
            <a:r>
              <a:rPr lang="cs-CZ" altLang="cs-CZ" b="1" dirty="0"/>
              <a:t>, </a:t>
            </a:r>
            <a:r>
              <a:rPr lang="cs-CZ" altLang="cs-CZ" b="1" dirty="0" err="1"/>
              <a:t>Tagebuch</a:t>
            </a:r>
            <a:r>
              <a:rPr lang="cs-CZ" altLang="cs-CZ" b="1" dirty="0"/>
              <a:t>, </a:t>
            </a:r>
            <a:r>
              <a:rPr lang="de-DE" altLang="cs-CZ" b="1" dirty="0"/>
              <a:t>E</a:t>
            </a:r>
            <a:r>
              <a:rPr lang="cs-CZ" altLang="cs-CZ" b="1" dirty="0"/>
              <a:t>-mail, </a:t>
            </a:r>
            <a:r>
              <a:rPr lang="de-DE" altLang="cs-CZ" b="1" dirty="0"/>
              <a:t>B</a:t>
            </a:r>
            <a:r>
              <a:rPr lang="cs-CZ" altLang="cs-CZ" b="1" dirty="0"/>
              <a:t>log</a:t>
            </a:r>
            <a:r>
              <a:rPr lang="de-DE" altLang="cs-CZ" b="1" dirty="0"/>
              <a:t>, </a:t>
            </a:r>
            <a:r>
              <a:rPr lang="cs-CZ" altLang="cs-CZ" b="1" dirty="0"/>
              <a:t> </a:t>
            </a:r>
            <a:r>
              <a:rPr lang="cs-CZ" altLang="cs-CZ" b="1" dirty="0" err="1"/>
              <a:t>Diskussionsforen</a:t>
            </a:r>
            <a:r>
              <a:rPr lang="cs-CZ" altLang="cs-CZ" b="1" dirty="0"/>
              <a:t> </a:t>
            </a:r>
            <a:r>
              <a:rPr lang="cs-CZ" altLang="cs-CZ" b="1" dirty="0" err="1"/>
              <a:t>im</a:t>
            </a:r>
            <a:r>
              <a:rPr lang="cs-CZ" altLang="cs-CZ" b="1" dirty="0"/>
              <a:t> Internet</a:t>
            </a:r>
            <a:r>
              <a:rPr lang="de-DE" altLang="cs-CZ" b="1" dirty="0"/>
              <a:t>: </a:t>
            </a:r>
            <a:r>
              <a:rPr lang="de-DE" altLang="cs-CZ" b="1" dirty="0" err="1"/>
              <a:t>chat</a:t>
            </a:r>
            <a:r>
              <a:rPr lang="de-DE" altLang="cs-CZ" b="1" dirty="0"/>
              <a:t>, </a:t>
            </a:r>
            <a:r>
              <a:rPr lang="de-DE" altLang="cs-CZ" b="1" dirty="0" err="1"/>
              <a:t>twitter</a:t>
            </a:r>
            <a:r>
              <a:rPr lang="de-DE" altLang="cs-CZ" b="1" dirty="0"/>
              <a:t>, Facebook, Instagram…</a:t>
            </a:r>
            <a:r>
              <a:rPr lang="cs-CZ" altLang="cs-CZ" b="1" dirty="0"/>
              <a:t> </a:t>
            </a:r>
          </a:p>
          <a:p>
            <a:r>
              <a:rPr lang="cs-CZ" altLang="cs-CZ" b="1" dirty="0" err="1"/>
              <a:t>Kommunikationsform</a:t>
            </a:r>
            <a:r>
              <a:rPr lang="cs-CZ" altLang="cs-CZ" b="1" dirty="0"/>
              <a:t> (Medium): </a:t>
            </a:r>
            <a:r>
              <a:rPr lang="cs-CZ" altLang="cs-CZ" b="1" dirty="0" err="1"/>
              <a:t>meistens</a:t>
            </a:r>
            <a:r>
              <a:rPr lang="cs-CZ" altLang="cs-CZ" b="1" dirty="0"/>
              <a:t> </a:t>
            </a:r>
            <a:r>
              <a:rPr lang="cs-CZ" altLang="cs-CZ" b="1" dirty="0" err="1"/>
              <a:t>mündlich</a:t>
            </a:r>
            <a:r>
              <a:rPr lang="cs-CZ" altLang="cs-CZ" b="1" dirty="0"/>
              <a:t> (Face-to-Face-</a:t>
            </a:r>
            <a:r>
              <a:rPr lang="cs-CZ" altLang="cs-CZ" b="1" dirty="0" err="1"/>
              <a:t>Gespräch</a:t>
            </a:r>
            <a:r>
              <a:rPr lang="cs-CZ" altLang="cs-CZ" b="1" dirty="0"/>
              <a:t>, </a:t>
            </a:r>
            <a:r>
              <a:rPr lang="cs-CZ" altLang="cs-CZ" b="1" dirty="0" err="1"/>
              <a:t>Telefongespräch</a:t>
            </a:r>
            <a:r>
              <a:rPr lang="cs-CZ" altLang="cs-CZ" b="1" dirty="0"/>
              <a:t>, Handy,  </a:t>
            </a:r>
            <a:r>
              <a:rPr lang="cs-CZ" altLang="cs-CZ" b="1" dirty="0" err="1"/>
              <a:t>auch</a:t>
            </a:r>
            <a:r>
              <a:rPr lang="cs-CZ" altLang="cs-CZ" b="1" dirty="0"/>
              <a:t> </a:t>
            </a:r>
            <a:r>
              <a:rPr lang="cs-CZ" altLang="cs-CZ" b="1" dirty="0" err="1"/>
              <a:t>schriftlich</a:t>
            </a:r>
            <a:r>
              <a:rPr lang="cs-CZ" altLang="cs-CZ" b="1" dirty="0"/>
              <a:t>: </a:t>
            </a:r>
            <a:r>
              <a:rPr lang="cs-CZ" altLang="cs-CZ" b="1" dirty="0" err="1"/>
              <a:t>Brieform</a:t>
            </a:r>
            <a:r>
              <a:rPr lang="cs-CZ" altLang="cs-CZ" b="1" dirty="0"/>
              <a:t>, e-mail, SMS, </a:t>
            </a:r>
            <a:r>
              <a:rPr lang="cs-CZ" altLang="cs-CZ" b="1" dirty="0" err="1"/>
              <a:t>Tagebucheintragungen</a:t>
            </a:r>
            <a:r>
              <a:rPr lang="cs-CZ" altLang="cs-CZ" b="1" dirty="0"/>
              <a:t>, Online-</a:t>
            </a:r>
            <a:r>
              <a:rPr lang="cs-CZ" altLang="cs-CZ" b="1" dirty="0" err="1"/>
              <a:t>Tagebücher</a:t>
            </a:r>
            <a:r>
              <a:rPr lang="cs-CZ" altLang="cs-CZ" b="1" dirty="0"/>
              <a:t> – </a:t>
            </a:r>
            <a:r>
              <a:rPr lang="cs-CZ" altLang="cs-CZ" b="1" dirty="0" err="1"/>
              <a:t>Blogs</a:t>
            </a:r>
            <a:endParaRPr lang="cs-CZ" altLang="cs-CZ" b="1" dirty="0"/>
          </a:p>
          <a:p>
            <a:r>
              <a:rPr lang="cs-CZ" altLang="cs-CZ" b="1" dirty="0" err="1"/>
              <a:t>Funktion</a:t>
            </a:r>
            <a:r>
              <a:rPr lang="cs-CZ" altLang="cs-CZ" b="1" dirty="0"/>
              <a:t>:  </a:t>
            </a:r>
            <a:r>
              <a:rPr lang="cs-CZ" altLang="cs-CZ" b="1" dirty="0" err="1"/>
              <a:t>Informieren</a:t>
            </a:r>
            <a:r>
              <a:rPr lang="cs-CZ" altLang="cs-CZ" b="1" dirty="0"/>
              <a:t>, </a:t>
            </a:r>
            <a:r>
              <a:rPr lang="cs-CZ" altLang="cs-CZ" b="1" dirty="0" err="1"/>
              <a:t>Appellieren</a:t>
            </a:r>
            <a:r>
              <a:rPr lang="cs-CZ" altLang="cs-CZ" b="1" dirty="0"/>
              <a:t>, </a:t>
            </a:r>
            <a:r>
              <a:rPr lang="cs-CZ" altLang="cs-CZ" b="1" dirty="0" err="1"/>
              <a:t>Kontaktherstellung</a:t>
            </a:r>
            <a:endParaRPr lang="cs-CZ" altLang="cs-CZ" b="1" dirty="0"/>
          </a:p>
          <a:p>
            <a:r>
              <a:rPr lang="cs-CZ" altLang="cs-CZ" b="1" dirty="0" err="1"/>
              <a:t>Komposition</a:t>
            </a:r>
            <a:r>
              <a:rPr lang="cs-CZ" altLang="cs-CZ" b="1" dirty="0"/>
              <a:t>: Dialog: </a:t>
            </a:r>
            <a:r>
              <a:rPr lang="cs-CZ" altLang="cs-CZ" b="1" dirty="0" err="1"/>
              <a:t>Frage-Antwort-Sequenzen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6642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EF539F-39E6-4668-B037-479ADC5F7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671169"/>
            <a:ext cx="9603275" cy="1049235"/>
          </a:xfrm>
        </p:spPr>
        <p:txBody>
          <a:bodyPr>
            <a:noAutofit/>
          </a:bodyPr>
          <a:lstStyle/>
          <a:p>
            <a:r>
              <a:rPr lang="cs-CZ" altLang="cs-CZ" sz="2400" b="1" dirty="0" err="1"/>
              <a:t>Sprachlich-stilistische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Mittel</a:t>
            </a:r>
            <a:r>
              <a:rPr lang="cs-CZ" altLang="cs-CZ" sz="2400" b="1" dirty="0"/>
              <a:t>: </a:t>
            </a:r>
            <a:r>
              <a:rPr lang="cs-CZ" altLang="cs-CZ" sz="2400" b="1" dirty="0" err="1"/>
              <a:t>Ungezwungenheit</a:t>
            </a:r>
            <a:r>
              <a:rPr lang="de-DE" altLang="cs-CZ" sz="2400" b="1" dirty="0"/>
              <a:t>, </a:t>
            </a:r>
            <a:r>
              <a:rPr lang="cs-CZ" altLang="cs-CZ" sz="2400" b="1" dirty="0" err="1"/>
              <a:t>Lockerheit</a:t>
            </a:r>
            <a:r>
              <a:rPr lang="de-DE" altLang="cs-CZ" sz="2400" b="1" dirty="0"/>
              <a:t>, Emotionalität</a:t>
            </a:r>
            <a:r>
              <a:rPr lang="cs-CZ" altLang="cs-CZ" sz="2400" b="1" dirty="0"/>
              <a:t>:</a:t>
            </a:r>
            <a:endParaRPr lang="cs-CZ" sz="24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F86906-B88D-4D1E-BDDA-AB7074635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Tx/>
              <a:buNone/>
            </a:pP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lexikalische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Stilmittel</a:t>
            </a:r>
            <a:r>
              <a:rPr lang="cs-CZ" altLang="cs-CZ" sz="2000" b="1" dirty="0">
                <a:solidFill>
                  <a:srgbClr val="FF0000"/>
                </a:solidFill>
              </a:rPr>
              <a:t>: </a:t>
            </a:r>
            <a:r>
              <a:rPr lang="cs-CZ" altLang="cs-CZ" sz="2000" b="1" dirty="0" err="1"/>
              <a:t>Umg</a:t>
            </a:r>
            <a:r>
              <a:rPr lang="cs-CZ" altLang="cs-CZ" sz="2000" b="1" dirty="0"/>
              <a:t>., </a:t>
            </a:r>
            <a:r>
              <a:rPr lang="cs-CZ" altLang="cs-CZ" sz="2000" b="1" dirty="0" err="1"/>
              <a:t>saloppe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derbe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vulgäre</a:t>
            </a:r>
            <a:r>
              <a:rPr lang="cs-CZ" altLang="cs-CZ" sz="2000" b="1" dirty="0"/>
              <a:t> W</a:t>
            </a:r>
            <a:r>
              <a:rPr lang="de-DE" altLang="cs-CZ" sz="2000" b="1" dirty="0" err="1"/>
              <a:t>örter</a:t>
            </a:r>
            <a:r>
              <a:rPr lang="cs-CZ" altLang="cs-CZ" sz="2000" b="1" dirty="0"/>
              <a:t>&amp;</a:t>
            </a:r>
            <a:r>
              <a:rPr lang="cs-CZ" altLang="cs-CZ" sz="2000" b="1" dirty="0" err="1"/>
              <a:t>Wendungen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ich</a:t>
            </a:r>
            <a:r>
              <a:rPr lang="cs-CZ" altLang="cs-CZ" sz="2000" b="1" dirty="0">
                <a:solidFill>
                  <a:srgbClr val="00B0F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hab</a:t>
            </a:r>
            <a:r>
              <a:rPr lang="cs-CZ" altLang="cs-CZ" sz="2000" b="1" i="1" dirty="0">
                <a:solidFill>
                  <a:srgbClr val="00B0F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die</a:t>
            </a:r>
            <a:r>
              <a:rPr lang="cs-CZ" altLang="cs-CZ" sz="2000" b="1" i="1" dirty="0">
                <a:solidFill>
                  <a:srgbClr val="00B0F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Nase</a:t>
            </a:r>
            <a:r>
              <a:rPr lang="cs-CZ" altLang="cs-CZ" sz="2000" b="1" i="1" dirty="0">
                <a:solidFill>
                  <a:srgbClr val="00B0F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voll</a:t>
            </a:r>
            <a:endParaRPr lang="cs-CZ" altLang="cs-CZ" sz="2000" b="1" i="1" dirty="0">
              <a:solidFill>
                <a:srgbClr val="00B0F0"/>
              </a:solidFill>
            </a:endParaRPr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</a:t>
            </a:r>
            <a:r>
              <a:rPr lang="cs-CZ" altLang="cs-CZ" sz="2000" b="1" dirty="0" err="1"/>
              <a:t>Dialektismen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Modewörter</a:t>
            </a:r>
            <a:r>
              <a:rPr lang="cs-CZ" altLang="cs-CZ" sz="2000" b="1" dirty="0"/>
              <a:t>: </a:t>
            </a:r>
            <a:r>
              <a:rPr lang="cs-CZ" altLang="cs-CZ" sz="2000" b="1" i="1" dirty="0">
                <a:solidFill>
                  <a:srgbClr val="00B0F0"/>
                </a:solidFill>
              </a:rPr>
              <a:t>super, cool</a:t>
            </a:r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 </a:t>
            </a:r>
            <a:r>
              <a:rPr lang="cs-CZ" altLang="cs-CZ" sz="2000" b="1" dirty="0" err="1"/>
              <a:t>Jugendsprache</a:t>
            </a:r>
            <a:r>
              <a:rPr lang="cs-CZ" altLang="cs-CZ" sz="2000" b="1" dirty="0"/>
              <a:t>,  Slang (</a:t>
            </a:r>
            <a:r>
              <a:rPr lang="cs-CZ" altLang="cs-CZ" sz="2000" b="1" dirty="0" err="1"/>
              <a:t>Professionalismen</a:t>
            </a:r>
            <a:r>
              <a:rPr lang="cs-CZ" altLang="cs-CZ" sz="2000" b="1" dirty="0"/>
              <a:t>):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exen</a:t>
            </a:r>
            <a:endParaRPr lang="cs-CZ" altLang="cs-CZ" sz="2000" b="1" i="1" dirty="0">
              <a:solidFill>
                <a:srgbClr val="00B0F0"/>
              </a:solidFill>
            </a:endParaRPr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</a:t>
            </a:r>
            <a:r>
              <a:rPr lang="cs-CZ" altLang="cs-CZ" sz="2000" b="1" dirty="0" err="1"/>
              <a:t>Stilfärbungen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scherzhaft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spöttisch</a:t>
            </a:r>
            <a:r>
              <a:rPr lang="cs-CZ" altLang="cs-CZ" sz="2000" b="1" dirty="0"/>
              <a:t>,  </a:t>
            </a:r>
            <a:r>
              <a:rPr lang="cs-CZ" altLang="cs-CZ" sz="2000" b="1" dirty="0" err="1"/>
              <a:t>hyberbolisch</a:t>
            </a:r>
            <a:r>
              <a:rPr lang="cs-CZ" altLang="cs-CZ" sz="2000" b="1" dirty="0"/>
              <a:t>, Ironie, </a:t>
            </a:r>
            <a:r>
              <a:rPr lang="cs-CZ" altLang="cs-CZ" sz="2000" b="1" dirty="0" err="1"/>
              <a:t>vertraulich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famili</a:t>
            </a:r>
            <a:r>
              <a:rPr lang="de-DE" altLang="cs-CZ" sz="2000" b="1" dirty="0" err="1"/>
              <a:t>är</a:t>
            </a:r>
            <a:r>
              <a:rPr lang="de-DE" altLang="cs-CZ" sz="2000" b="1" dirty="0"/>
              <a:t>)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 </a:t>
            </a:r>
            <a:r>
              <a:rPr lang="cs-CZ" altLang="cs-CZ" sz="2000" b="1" dirty="0" err="1"/>
              <a:t>Phraseologismen</a:t>
            </a:r>
            <a:r>
              <a:rPr lang="cs-CZ" altLang="cs-CZ" sz="2000" b="1" dirty="0"/>
              <a:t>: Idiome, </a:t>
            </a:r>
            <a:r>
              <a:rPr lang="cs-CZ" altLang="cs-CZ" sz="2000" b="1" dirty="0" err="1"/>
              <a:t>Vergleiche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Sprichwörter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>
                <a:solidFill>
                  <a:srgbClr val="FF0000"/>
                </a:solidFill>
              </a:rPr>
              <a:t>  </a:t>
            </a:r>
            <a:r>
              <a:rPr lang="cs-CZ" altLang="cs-CZ" sz="2000" b="1" dirty="0" err="1">
                <a:solidFill>
                  <a:srgbClr val="FF0000"/>
                </a:solidFill>
              </a:rPr>
              <a:t>syntaktisch-morphol</a:t>
            </a:r>
            <a:r>
              <a:rPr lang="cs-CZ" altLang="cs-CZ" sz="2000" b="1" dirty="0">
                <a:solidFill>
                  <a:srgbClr val="FF0000"/>
                </a:solidFill>
              </a:rPr>
              <a:t>.: </a:t>
            </a:r>
            <a:r>
              <a:rPr lang="cs-CZ" altLang="cs-CZ" sz="2000" b="1" dirty="0" err="1"/>
              <a:t>Ellipse</a:t>
            </a:r>
            <a:r>
              <a:rPr lang="cs-CZ" altLang="cs-CZ" sz="2000" b="1" dirty="0"/>
              <a:t>,  </a:t>
            </a:r>
            <a:r>
              <a:rPr lang="cs-CZ" altLang="cs-CZ" sz="2000" b="1" dirty="0" err="1"/>
              <a:t>Satzabbrüche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Parenthesen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Anakoluth</a:t>
            </a:r>
            <a:r>
              <a:rPr lang="cs-CZ" altLang="cs-CZ" sz="2000" b="1" dirty="0"/>
              <a:t>, Katachrese, </a:t>
            </a:r>
            <a:r>
              <a:rPr lang="cs-CZ" altLang="cs-CZ" sz="2000" b="1" dirty="0" err="1"/>
              <a:t>Nachtrag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 </a:t>
            </a:r>
            <a:r>
              <a:rPr lang="cs-CZ" altLang="cs-CZ" sz="2000" b="1" dirty="0" err="1"/>
              <a:t>Partikeln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Interjektionen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 </a:t>
            </a:r>
            <a:r>
              <a:rPr lang="cs-CZ" altLang="cs-CZ" sz="2000" b="1" dirty="0" err="1"/>
              <a:t>analytische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Verbformen</a:t>
            </a:r>
            <a:r>
              <a:rPr lang="cs-CZ" altLang="cs-CZ" sz="2000" b="1" dirty="0"/>
              <a:t>: Perfekt,  </a:t>
            </a:r>
            <a:r>
              <a:rPr lang="cs-CZ" altLang="cs-CZ" sz="2000" b="1" dirty="0" err="1"/>
              <a:t>Konditional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würde</a:t>
            </a:r>
            <a:r>
              <a:rPr lang="cs-CZ" altLang="cs-CZ" sz="2000" b="1" dirty="0"/>
              <a:t> + </a:t>
            </a:r>
            <a:r>
              <a:rPr lang="cs-CZ" altLang="cs-CZ" sz="2000" b="1" dirty="0" err="1"/>
              <a:t>Inf</a:t>
            </a:r>
            <a:r>
              <a:rPr lang="cs-CZ" altLang="cs-CZ" sz="2000" b="1" dirty="0"/>
              <a:t>.)</a:t>
            </a:r>
            <a:r>
              <a:rPr lang="de-DE" altLang="cs-CZ" sz="2000" b="1" dirty="0"/>
              <a:t> 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de-DE" altLang="cs-CZ" sz="2000" b="1" dirty="0"/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phonetische</a:t>
            </a:r>
            <a:r>
              <a:rPr lang="cs-CZ" altLang="cs-CZ" sz="2000" b="1" dirty="0">
                <a:solidFill>
                  <a:srgbClr val="FF0000"/>
                </a:solidFill>
              </a:rPr>
              <a:t>  </a:t>
            </a:r>
            <a:r>
              <a:rPr lang="cs-CZ" altLang="cs-CZ" sz="2000" b="1" dirty="0" err="1">
                <a:solidFill>
                  <a:srgbClr val="FF0000"/>
                </a:solidFill>
              </a:rPr>
              <a:t>Stilmittel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Intonation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Ellisionen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Assimilationen</a:t>
            </a:r>
            <a:r>
              <a:rPr lang="cs-CZ" altLang="cs-CZ" sz="2000" b="1" dirty="0"/>
              <a:t>,</a:t>
            </a:r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   </a:t>
            </a:r>
            <a:r>
              <a:rPr lang="cs-CZ" altLang="cs-CZ" sz="2000" b="1" dirty="0" err="1"/>
              <a:t>Apokope</a:t>
            </a:r>
            <a:r>
              <a:rPr lang="cs-CZ" altLang="cs-CZ" sz="2000" b="1" dirty="0"/>
              <a:t> (</a:t>
            </a:r>
            <a:r>
              <a:rPr lang="cs-CZ" altLang="cs-CZ" sz="2000" b="1" i="1" dirty="0" err="1"/>
              <a:t>is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ich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streif</a:t>
            </a:r>
            <a:r>
              <a:rPr lang="cs-CZ" altLang="cs-CZ" sz="2000" b="1" dirty="0"/>
              <a:t>), </a:t>
            </a:r>
            <a:r>
              <a:rPr lang="cs-CZ" altLang="cs-CZ" sz="2000" b="1" dirty="0" err="1"/>
              <a:t>Synkope</a:t>
            </a:r>
            <a:r>
              <a:rPr lang="cs-CZ" altLang="cs-CZ" sz="2000" b="1" dirty="0"/>
              <a:t> (</a:t>
            </a:r>
            <a:r>
              <a:rPr lang="cs-CZ" altLang="cs-CZ" sz="2000" b="1" i="1" dirty="0"/>
              <a:t>ham</a:t>
            </a:r>
            <a:r>
              <a:rPr lang="cs-CZ" altLang="cs-CZ" sz="2000" b="1" dirty="0"/>
              <a:t> </a:t>
            </a:r>
            <a:r>
              <a:rPr lang="cs-CZ" altLang="cs-CZ" sz="2000" b="1" i="1" dirty="0" err="1"/>
              <a:t>wir</a:t>
            </a:r>
            <a:r>
              <a:rPr lang="cs-CZ" altLang="cs-CZ" sz="2000" b="1" i="1" dirty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5913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EFD422-57D1-4B06-81FE-1A5DD9DDC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1" dirty="0" err="1"/>
              <a:t>Fernsehsendung</a:t>
            </a:r>
            <a:r>
              <a:rPr lang="cs-CZ" altLang="cs-CZ" sz="3200" b="1" dirty="0"/>
              <a:t>: </a:t>
            </a:r>
            <a:r>
              <a:rPr lang="cs-CZ" altLang="cs-CZ" sz="3200" b="1" dirty="0" err="1"/>
              <a:t>Kochen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mit</a:t>
            </a:r>
            <a:r>
              <a:rPr lang="cs-CZ" altLang="cs-CZ" sz="3200" b="1" dirty="0"/>
              <a:t>…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5105C7-A743-4326-8033-7DCCB2EF5F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altLang="cs-CZ" sz="2000" b="1" dirty="0" err="1"/>
              <a:t>Textsorte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Funktion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Ziel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Kochrezept</a:t>
            </a:r>
            <a:r>
              <a:rPr lang="cs-CZ" altLang="cs-CZ" sz="2000" b="1" dirty="0"/>
              <a:t>- </a:t>
            </a:r>
            <a:r>
              <a:rPr lang="cs-CZ" altLang="cs-CZ" sz="2000" b="1" dirty="0" err="1"/>
              <a:t>informieren</a:t>
            </a:r>
            <a:r>
              <a:rPr lang="cs-CZ" altLang="cs-CZ" sz="2000" b="1" dirty="0"/>
              <a:t>,  </a:t>
            </a:r>
            <a:r>
              <a:rPr lang="cs-CZ" altLang="cs-CZ" sz="2000" b="1" dirty="0" err="1"/>
              <a:t>Unterhaltung</a:t>
            </a:r>
            <a:r>
              <a:rPr lang="cs-CZ" altLang="cs-CZ" sz="2000" b="1" dirty="0"/>
              <a:t> </a:t>
            </a:r>
            <a:r>
              <a:rPr lang="de-DE" altLang="cs-CZ" sz="2000" b="1" dirty="0"/>
              <a:t>, </a:t>
            </a:r>
            <a:r>
              <a:rPr lang="cs-CZ" altLang="cs-CZ" sz="2000" b="1" dirty="0" err="1"/>
              <a:t>Werbung</a:t>
            </a:r>
            <a:endParaRPr lang="cs-CZ" altLang="cs-CZ" sz="2000" dirty="0"/>
          </a:p>
          <a:p>
            <a:r>
              <a:rPr lang="de-DE" altLang="cs-CZ" sz="2000" b="1" dirty="0"/>
              <a:t>Transkription und </a:t>
            </a:r>
            <a:r>
              <a:rPr lang="cs-CZ" altLang="cs-CZ" sz="2000" b="1" dirty="0" err="1"/>
              <a:t>sprachstilistische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Realisierung</a:t>
            </a:r>
            <a:r>
              <a:rPr lang="cs-CZ" altLang="cs-CZ" sz="2000" b="1" dirty="0"/>
              <a:t>: </a:t>
            </a:r>
            <a:endParaRPr lang="cs-CZ" altLang="cs-CZ" sz="2000" dirty="0"/>
          </a:p>
          <a:p>
            <a:r>
              <a:rPr lang="cs-CZ" altLang="cs-CZ" sz="2000" b="1" i="1" dirty="0" err="1"/>
              <a:t>Kursive</a:t>
            </a:r>
            <a:r>
              <a:rPr lang="cs-CZ" altLang="cs-CZ" sz="2000" b="1" i="1" dirty="0"/>
              <a:t>: </a:t>
            </a:r>
            <a:r>
              <a:rPr lang="cs-CZ" altLang="cs-CZ" sz="2000" b="1" i="1" dirty="0" err="1"/>
              <a:t>Simultansprechen</a:t>
            </a:r>
            <a:endParaRPr lang="cs-CZ" altLang="cs-CZ" sz="2000" dirty="0"/>
          </a:p>
          <a:p>
            <a:r>
              <a:rPr lang="cs-CZ" altLang="cs-CZ" sz="2000" b="1" dirty="0" err="1"/>
              <a:t>Wiederholungen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Verz</a:t>
            </a:r>
            <a:r>
              <a:rPr lang="de-DE" altLang="cs-CZ" sz="2000" b="1" dirty="0"/>
              <a:t>ö</a:t>
            </a:r>
            <a:r>
              <a:rPr lang="cs-CZ" altLang="cs-CZ" sz="2000" b="1" dirty="0" err="1"/>
              <a:t>gerung</a:t>
            </a:r>
            <a:endParaRPr lang="cs-CZ" altLang="cs-CZ" sz="2000" b="1" dirty="0"/>
          </a:p>
          <a:p>
            <a:r>
              <a:rPr lang="cs-CZ" altLang="cs-CZ" sz="2000" b="1" dirty="0"/>
              <a:t>Aposiopese </a:t>
            </a:r>
          </a:p>
          <a:p>
            <a:r>
              <a:rPr lang="cs-CZ" altLang="cs-CZ" sz="2000" b="1" dirty="0" err="1"/>
              <a:t>Umg</a:t>
            </a:r>
            <a:r>
              <a:rPr lang="cs-CZ" altLang="cs-CZ" sz="2000" b="1" dirty="0"/>
              <a:t>. - </a:t>
            </a:r>
            <a:r>
              <a:rPr lang="cs-CZ" altLang="cs-CZ" sz="2000" b="1" dirty="0" err="1"/>
              <a:t>Synkope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Apokope</a:t>
            </a:r>
            <a:endParaRPr lang="cs-CZ" altLang="cs-CZ" sz="2000" b="1" dirty="0"/>
          </a:p>
          <a:p>
            <a:r>
              <a:rPr lang="cs-CZ" altLang="cs-CZ" sz="2000" b="1" dirty="0"/>
              <a:t>FETT - </a:t>
            </a:r>
            <a:r>
              <a:rPr lang="cs-CZ" altLang="cs-CZ" sz="2000" b="1" dirty="0" err="1"/>
              <a:t>Hervorhebung</a:t>
            </a:r>
            <a:r>
              <a:rPr lang="cs-CZ" altLang="cs-CZ" sz="2000" b="1" dirty="0"/>
              <a:t> durch </a:t>
            </a:r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Intonation</a:t>
            </a:r>
            <a:endParaRPr lang="cs-CZ" altLang="cs-CZ" sz="2000" b="1" dirty="0"/>
          </a:p>
          <a:p>
            <a:r>
              <a:rPr lang="cs-CZ" altLang="cs-CZ" sz="2000" b="1" dirty="0" err="1"/>
              <a:t>Zustimmungsignale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Interjektionen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Ausrufe</a:t>
            </a:r>
            <a:endParaRPr lang="cs-CZ" altLang="cs-CZ" sz="2000" b="1" dirty="0"/>
          </a:p>
          <a:p>
            <a:r>
              <a:rPr lang="cs-CZ" altLang="cs-CZ" sz="2000" b="1" dirty="0" err="1"/>
              <a:t>umg</a:t>
            </a:r>
            <a:r>
              <a:rPr lang="cs-CZ" altLang="cs-CZ" sz="2000" b="1" dirty="0"/>
              <a:t>. </a:t>
            </a:r>
            <a:r>
              <a:rPr lang="cs-CZ" altLang="cs-CZ" sz="2000" b="1" dirty="0" err="1"/>
              <a:t>kommunikative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Formeln</a:t>
            </a:r>
            <a:r>
              <a:rPr lang="cs-CZ" altLang="cs-CZ" sz="2000" b="1" dirty="0"/>
              <a:t> : </a:t>
            </a:r>
            <a:r>
              <a:rPr lang="cs-CZ" altLang="cs-CZ" sz="2000" b="1" i="1" dirty="0"/>
              <a:t>um </a:t>
            </a:r>
            <a:r>
              <a:rPr lang="cs-CZ" altLang="cs-CZ" sz="2000" b="1" i="1" dirty="0" err="1"/>
              <a:t>Gottes</a:t>
            </a:r>
            <a:r>
              <a:rPr lang="cs-CZ" altLang="cs-CZ" sz="2000" b="1" i="1" dirty="0"/>
              <a:t> WILLN! </a:t>
            </a:r>
            <a:r>
              <a:rPr lang="cs-CZ" altLang="cs-CZ" sz="2000" b="1" i="1" dirty="0" err="1"/>
              <a:t>wegschmeissen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Is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ja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doll</a:t>
            </a:r>
            <a:r>
              <a:rPr lang="cs-CZ" altLang="cs-CZ" sz="2000" b="1" i="1" dirty="0"/>
              <a:t>!</a:t>
            </a:r>
            <a:endParaRPr lang="cs-CZ" altLang="cs-CZ" sz="2000" b="1" dirty="0"/>
          </a:p>
          <a:p>
            <a:r>
              <a:rPr lang="cs-CZ" altLang="cs-CZ" sz="2000" b="1" dirty="0"/>
              <a:t>"</a:t>
            </a:r>
            <a:r>
              <a:rPr lang="cs-CZ" altLang="cs-CZ" sz="2000" b="1" dirty="0" err="1"/>
              <a:t>Kochslang</a:t>
            </a:r>
            <a:r>
              <a:rPr lang="cs-CZ" altLang="cs-CZ" sz="2000" b="1" dirty="0"/>
              <a:t>" - KROSS</a:t>
            </a:r>
          </a:p>
          <a:p>
            <a:r>
              <a:rPr lang="cs-CZ" altLang="cs-CZ" sz="2000" b="1" dirty="0" err="1"/>
              <a:t>Pausen</a:t>
            </a:r>
            <a:r>
              <a:rPr lang="cs-CZ" altLang="cs-CZ" sz="2000" b="1" dirty="0"/>
              <a:t>, R</a:t>
            </a:r>
            <a:r>
              <a:rPr lang="de-DE" altLang="cs-CZ" sz="2000" b="1" dirty="0"/>
              <a:t>ä</a:t>
            </a:r>
            <a:r>
              <a:rPr lang="cs-CZ" altLang="cs-CZ" sz="2000" b="1" dirty="0" err="1"/>
              <a:t>uspern</a:t>
            </a:r>
            <a:endParaRPr lang="cs-CZ" altLang="cs-CZ" sz="2000" b="1" dirty="0"/>
          </a:p>
          <a:p>
            <a:r>
              <a:rPr lang="cs-CZ" altLang="cs-CZ" sz="2000" b="1" dirty="0" err="1"/>
              <a:t>Anakoluthe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satzwidrige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Konstruktion</a:t>
            </a:r>
            <a:r>
              <a:rPr lang="de-DE" altLang="cs-CZ" sz="2000" b="1" dirty="0"/>
              <a:t>, </a:t>
            </a:r>
            <a:r>
              <a:rPr lang="cs-CZ" altLang="cs-CZ" sz="2000" b="1" dirty="0" err="1"/>
              <a:t>Ellipse</a:t>
            </a:r>
            <a:r>
              <a:rPr lang="de-DE" altLang="cs-CZ" sz="2000" b="1" dirty="0"/>
              <a:t>n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1429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E2D0BA-1763-40B8-AA25-6A4EC37F0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2. </a:t>
            </a:r>
            <a:r>
              <a:rPr lang="cs-CZ" b="1" dirty="0" err="1">
                <a:solidFill>
                  <a:srgbClr val="FF0000"/>
                </a:solidFill>
              </a:rPr>
              <a:t>Kommunikationsbereich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Fachkommunikation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und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Textsorten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A7FCDA-AD5F-46CB-90F0-07AF4601C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800" b="1" dirty="0" err="1"/>
              <a:t>Funktionen</a:t>
            </a:r>
            <a:r>
              <a:rPr lang="cs-CZ" altLang="cs-CZ" sz="1800" b="1" dirty="0"/>
              <a:t>:  </a:t>
            </a:r>
          </a:p>
          <a:p>
            <a:pPr eaLnBrk="1" hangingPunct="1"/>
            <a:r>
              <a:rPr lang="cs-CZ" altLang="cs-CZ" sz="1800" b="1" dirty="0" err="1"/>
              <a:t>informativ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Vermittlung</a:t>
            </a:r>
            <a:r>
              <a:rPr lang="cs-CZ" altLang="cs-CZ" sz="1800" b="1" dirty="0"/>
              <a:t> von </a:t>
            </a:r>
            <a:r>
              <a:rPr lang="cs-CZ" altLang="cs-CZ" sz="1800" b="1" dirty="0" err="1"/>
              <a:t>Informationen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aus</a:t>
            </a:r>
            <a:r>
              <a:rPr lang="cs-CZ" altLang="cs-CZ" sz="1800" b="1" dirty="0"/>
              <a:t> der </a:t>
            </a:r>
            <a:r>
              <a:rPr lang="cs-CZ" altLang="cs-CZ" sz="1800" b="1" dirty="0" err="1"/>
              <a:t>Wissenschaft</a:t>
            </a:r>
            <a:r>
              <a:rPr lang="cs-CZ" altLang="cs-CZ" sz="1800" b="1" dirty="0"/>
              <a:t>,  </a:t>
            </a:r>
            <a:r>
              <a:rPr lang="cs-CZ" altLang="cs-CZ" sz="1800" b="1" dirty="0" err="1"/>
              <a:t>Forschung</a:t>
            </a:r>
            <a:r>
              <a:rPr lang="cs-CZ" altLang="cs-CZ" sz="1800" b="1" dirty="0"/>
              <a:t>, Technik, </a:t>
            </a:r>
            <a:r>
              <a:rPr lang="cs-CZ" altLang="cs-CZ" sz="1800" b="1" dirty="0" err="1"/>
              <a:t>aus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verschiedenen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Fachbereichen</a:t>
            </a:r>
            <a:r>
              <a:rPr lang="cs-CZ" altLang="cs-CZ" sz="1800" b="1" dirty="0"/>
              <a:t> (</a:t>
            </a:r>
            <a:r>
              <a:rPr lang="cs-CZ" altLang="cs-CZ" sz="1800" b="1" dirty="0" err="1"/>
              <a:t>Ökonomie</a:t>
            </a:r>
            <a:r>
              <a:rPr lang="cs-CZ" altLang="cs-CZ" sz="1800" b="1" dirty="0"/>
              <a:t>,  </a:t>
            </a:r>
            <a:r>
              <a:rPr lang="cs-CZ" altLang="cs-CZ" sz="1800" b="1" dirty="0" err="1"/>
              <a:t>Jurisprudenz</a:t>
            </a:r>
            <a:r>
              <a:rPr lang="cs-CZ" altLang="cs-CZ" sz="1800" b="1" dirty="0"/>
              <a:t>) </a:t>
            </a:r>
          </a:p>
          <a:p>
            <a:pPr eaLnBrk="1" hangingPunct="1"/>
            <a:r>
              <a:rPr lang="cs-CZ" altLang="cs-CZ" sz="1800" b="1" dirty="0" err="1"/>
              <a:t>appellativ</a:t>
            </a:r>
            <a:endParaRPr lang="de-DE" altLang="cs-CZ" sz="1800" b="1" dirty="0"/>
          </a:p>
          <a:p>
            <a:pPr eaLnBrk="1" hangingPunct="1"/>
            <a:r>
              <a:rPr lang="cs-CZ" altLang="cs-CZ" sz="1800" b="1" dirty="0" err="1"/>
              <a:t>Stilverfahren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Explikation</a:t>
            </a:r>
            <a:r>
              <a:rPr lang="cs-CZ" altLang="cs-CZ" sz="1800" b="1" dirty="0"/>
              <a:t> (</a:t>
            </a:r>
            <a:r>
              <a:rPr lang="cs-CZ" altLang="cs-CZ" sz="1800" b="1" dirty="0" err="1"/>
              <a:t>Erörtern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Erklären</a:t>
            </a:r>
            <a:r>
              <a:rPr lang="cs-CZ" altLang="cs-CZ" sz="1800" b="1" dirty="0"/>
              <a:t>), </a:t>
            </a:r>
            <a:r>
              <a:rPr lang="cs-CZ" altLang="cs-CZ" sz="1800" b="1" dirty="0" err="1"/>
              <a:t>Argumentieren</a:t>
            </a:r>
            <a:r>
              <a:rPr lang="cs-CZ" altLang="cs-CZ" sz="1800" b="1" dirty="0"/>
              <a:t>, </a:t>
            </a:r>
            <a:r>
              <a:rPr lang="de-DE" altLang="cs-CZ" sz="1800" b="1" dirty="0"/>
              <a:t>Deskription</a:t>
            </a:r>
            <a:r>
              <a:rPr lang="cs-CZ" altLang="cs-CZ" sz="1800" b="1" dirty="0"/>
              <a:t>(</a:t>
            </a:r>
            <a:r>
              <a:rPr lang="cs-CZ" altLang="cs-CZ" sz="1800" b="1" dirty="0" err="1"/>
              <a:t>Beschreiben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Berichten</a:t>
            </a:r>
            <a:r>
              <a:rPr lang="cs-CZ" altLang="cs-CZ" sz="1800" b="1" dirty="0"/>
              <a:t>)</a:t>
            </a:r>
          </a:p>
          <a:p>
            <a:pPr eaLnBrk="1" hangingPunct="1"/>
            <a:endParaRPr lang="cs-CZ" altLang="cs-CZ" sz="1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3041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8DA07A-E436-47B8-ADD8-6AAE72948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/>
              <a:t>Richtungen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Textsorten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0724FD-8837-45E0-85A8-513EC3B54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000" b="1" dirty="0" err="1">
                <a:solidFill>
                  <a:srgbClr val="00B0F0"/>
                </a:solidFill>
              </a:rPr>
              <a:t>wissenschaftlicher</a:t>
            </a:r>
            <a:r>
              <a:rPr lang="cs-CZ" altLang="cs-CZ" sz="2000" b="1" dirty="0">
                <a:solidFill>
                  <a:srgbClr val="00B0F0"/>
                </a:solidFill>
              </a:rPr>
              <a:t> </a:t>
            </a:r>
            <a:r>
              <a:rPr lang="cs-CZ" altLang="cs-CZ" sz="2000" b="1" dirty="0" err="1">
                <a:solidFill>
                  <a:srgbClr val="00B0F0"/>
                </a:solidFill>
              </a:rPr>
              <a:t>Stil</a:t>
            </a:r>
            <a:r>
              <a:rPr lang="cs-CZ" altLang="cs-CZ" b="1" dirty="0"/>
              <a:t>: </a:t>
            </a:r>
            <a:r>
              <a:rPr lang="cs-CZ" altLang="cs-CZ" sz="2000" b="1" dirty="0" err="1"/>
              <a:t>Natur</a:t>
            </a:r>
            <a:r>
              <a:rPr lang="cs-CZ" altLang="cs-CZ" sz="2000" b="1" dirty="0"/>
              <a:t>- </a:t>
            </a:r>
            <a:r>
              <a:rPr lang="cs-CZ" altLang="cs-CZ" sz="2000" b="1" dirty="0" err="1"/>
              <a:t>sowie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Geisteswissenschaften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Medizin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Physik</a:t>
            </a:r>
            <a:r>
              <a:rPr lang="cs-CZ" altLang="cs-CZ" sz="2000" b="1" dirty="0"/>
              <a:t>, Chemie, Biologie…; Psychologie, </a:t>
            </a:r>
            <a:r>
              <a:rPr lang="cs-CZ" altLang="cs-CZ" sz="2000" b="1" dirty="0" err="1"/>
              <a:t>Soziologie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Philologie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Geschichte</a:t>
            </a:r>
            <a:r>
              <a:rPr lang="cs-CZ" altLang="cs-CZ" sz="2000" b="1" dirty="0"/>
              <a:t>…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b="1" dirty="0" err="1"/>
              <a:t>schriftlich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theoretische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Fachaufsätze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wiss</a:t>
            </a:r>
            <a:r>
              <a:rPr lang="cs-CZ" altLang="cs-CZ" sz="2000" b="1" dirty="0"/>
              <a:t>. </a:t>
            </a:r>
            <a:r>
              <a:rPr lang="cs-CZ" altLang="cs-CZ" sz="2000" b="1" dirty="0" err="1"/>
              <a:t>Studien</a:t>
            </a:r>
            <a:r>
              <a:rPr lang="cs-CZ" altLang="cs-CZ" sz="2000" b="1" dirty="0"/>
              <a:t> in </a:t>
            </a:r>
            <a:r>
              <a:rPr lang="cs-CZ" altLang="cs-CZ" sz="2000" b="1" dirty="0" err="1"/>
              <a:t>Fachpublikationen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Fachzeitschriften</a:t>
            </a:r>
            <a:r>
              <a:rPr lang="cs-CZ" altLang="cs-CZ" sz="2000" b="1" dirty="0"/>
              <a:t>),  </a:t>
            </a:r>
            <a:r>
              <a:rPr lang="cs-CZ" altLang="cs-CZ" sz="2000" b="1" dirty="0" err="1"/>
              <a:t>Diplomarbeit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Dissertation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Habilschrift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wiss</a:t>
            </a:r>
            <a:r>
              <a:rPr lang="cs-CZ" altLang="cs-CZ" sz="2000" b="1" dirty="0"/>
              <a:t>. </a:t>
            </a:r>
            <a:r>
              <a:rPr lang="cs-CZ" altLang="cs-CZ" sz="2000" b="1" dirty="0" err="1"/>
              <a:t>Monographie</a:t>
            </a:r>
            <a:r>
              <a:rPr lang="cs-CZ" altLang="cs-CZ" b="1" dirty="0"/>
              <a:t>…</a:t>
            </a:r>
            <a:endParaRPr lang="cs-CZ" altLang="cs-CZ" sz="2000" b="1" dirty="0"/>
          </a:p>
          <a:p>
            <a:pPr eaLnBrk="1" hangingPunct="1">
              <a:lnSpc>
                <a:spcPct val="90000"/>
              </a:lnSpc>
            </a:pPr>
            <a:r>
              <a:rPr lang="cs-CZ" altLang="cs-CZ" sz="2000" b="1" dirty="0" err="1"/>
              <a:t>mündlich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Fachreferate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auf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wissenschaftlichen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Konferenzen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Tagungen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Kongressen</a:t>
            </a:r>
            <a:r>
              <a:rPr lang="cs-CZ" altLang="cs-CZ" sz="2000" b="1" dirty="0"/>
              <a:t>…(</a:t>
            </a:r>
            <a:r>
              <a:rPr lang="cs-CZ" altLang="cs-CZ" sz="2000" b="1" dirty="0" err="1"/>
              <a:t>schriftlich</a:t>
            </a:r>
            <a:r>
              <a:rPr lang="cs-CZ" altLang="cs-CZ" sz="2000" b="1" dirty="0"/>
              <a:t> in </a:t>
            </a:r>
            <a:r>
              <a:rPr lang="cs-CZ" altLang="cs-CZ" sz="2000" b="1" dirty="0" err="1"/>
              <a:t>Sammelb</a:t>
            </a:r>
            <a:r>
              <a:rPr lang="de-DE" altLang="cs-CZ" sz="2000" b="1" dirty="0"/>
              <a:t>ä</a:t>
            </a:r>
            <a:r>
              <a:rPr lang="cs-CZ" altLang="cs-CZ" sz="2000" b="1" dirty="0" err="1"/>
              <a:t>nden</a:t>
            </a:r>
            <a:r>
              <a:rPr lang="cs-CZ" altLang="cs-CZ" sz="2000" b="1" dirty="0"/>
              <a:t>),  </a:t>
            </a:r>
            <a:r>
              <a:rPr lang="cs-CZ" altLang="cs-CZ" sz="2000" b="1" dirty="0" err="1"/>
              <a:t>Diskussionsbeiträge</a:t>
            </a:r>
            <a:endParaRPr lang="cs-CZ" altLang="cs-CZ" sz="2000" b="1" dirty="0"/>
          </a:p>
          <a:p>
            <a:pPr eaLnBrk="1" hangingPunct="1"/>
            <a:r>
              <a:rPr lang="cs-CZ" altLang="cs-CZ" sz="2000" b="1" dirty="0" err="1">
                <a:solidFill>
                  <a:srgbClr val="00B0F0"/>
                </a:solidFill>
              </a:rPr>
              <a:t>praktischer</a:t>
            </a:r>
            <a:r>
              <a:rPr lang="cs-CZ" altLang="cs-CZ" sz="2000" b="1" dirty="0">
                <a:solidFill>
                  <a:srgbClr val="00B0F0"/>
                </a:solidFill>
              </a:rPr>
              <a:t> </a:t>
            </a:r>
            <a:r>
              <a:rPr lang="cs-CZ" altLang="cs-CZ" sz="2000" b="1" dirty="0" err="1">
                <a:solidFill>
                  <a:srgbClr val="00B0F0"/>
                </a:solidFill>
              </a:rPr>
              <a:t>Fachstil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Wirtschaft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Justiz</a:t>
            </a:r>
            <a:r>
              <a:rPr lang="cs-CZ" altLang="cs-CZ" sz="2000" b="1" dirty="0"/>
              <a:t>, Technik… </a:t>
            </a:r>
          </a:p>
          <a:p>
            <a:pPr eaLnBrk="1" hangingPunct="1"/>
            <a:r>
              <a:rPr lang="cs-CZ" altLang="cs-CZ" sz="2000" b="1" dirty="0" err="1">
                <a:solidFill>
                  <a:srgbClr val="00B0F0"/>
                </a:solidFill>
              </a:rPr>
              <a:t>populärwissenschaftlicher</a:t>
            </a:r>
            <a:r>
              <a:rPr lang="cs-CZ" altLang="cs-CZ" sz="2000" b="1" dirty="0">
                <a:solidFill>
                  <a:srgbClr val="00B0F0"/>
                </a:solidFill>
              </a:rPr>
              <a:t> </a:t>
            </a:r>
            <a:r>
              <a:rPr lang="cs-CZ" altLang="cs-CZ" sz="2000" b="1" dirty="0" err="1">
                <a:solidFill>
                  <a:srgbClr val="00B0F0"/>
                </a:solidFill>
              </a:rPr>
              <a:t>Stil</a:t>
            </a:r>
            <a:r>
              <a:rPr lang="cs-CZ" altLang="cs-CZ" sz="2000" b="1" dirty="0"/>
              <a:t>: </a:t>
            </a:r>
            <a:r>
              <a:rPr lang="de-DE" altLang="cs-CZ" sz="2000" b="1" dirty="0"/>
              <a:t> Le</a:t>
            </a:r>
            <a:r>
              <a:rPr lang="cs-CZ" altLang="cs-CZ" sz="2000" b="1" dirty="0" err="1"/>
              <a:t>hrbücher</a:t>
            </a:r>
            <a:r>
              <a:rPr lang="cs-CZ" altLang="cs-CZ" sz="2000" b="1" dirty="0"/>
              <a:t>,  </a:t>
            </a:r>
            <a:r>
              <a:rPr lang="cs-CZ" altLang="cs-CZ" sz="2000" b="1" dirty="0" err="1"/>
              <a:t>wiss</a:t>
            </a:r>
            <a:r>
              <a:rPr lang="cs-CZ" altLang="cs-CZ" sz="2000" b="1" dirty="0"/>
              <a:t>. </a:t>
            </a:r>
            <a:r>
              <a:rPr lang="cs-CZ" altLang="cs-CZ" sz="2000" b="1" dirty="0" err="1"/>
              <a:t>Rezensionen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publizistische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Artikel</a:t>
            </a:r>
            <a:endParaRPr lang="cs-CZ" altLang="cs-CZ" sz="2000" b="1" dirty="0"/>
          </a:p>
          <a:p>
            <a:pPr eaLnBrk="1" hangingPunct="1"/>
            <a:r>
              <a:rPr lang="cs-CZ" altLang="cs-CZ" sz="2000" b="1" dirty="0" err="1">
                <a:solidFill>
                  <a:srgbClr val="00B0F0"/>
                </a:solidFill>
              </a:rPr>
              <a:t>essayistischer</a:t>
            </a:r>
            <a:r>
              <a:rPr lang="cs-CZ" altLang="cs-CZ" sz="2000" b="1" dirty="0">
                <a:solidFill>
                  <a:srgbClr val="00B0F0"/>
                </a:solidFill>
              </a:rPr>
              <a:t> </a:t>
            </a:r>
            <a:r>
              <a:rPr lang="cs-CZ" altLang="cs-CZ" sz="2000" b="1" dirty="0" err="1">
                <a:solidFill>
                  <a:srgbClr val="00B0F0"/>
                </a:solidFill>
              </a:rPr>
              <a:t>Stil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populärwissenschaftliche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Aufsätze</a:t>
            </a:r>
            <a:r>
              <a:rPr lang="cs-CZ" altLang="cs-CZ" sz="2000" b="1" dirty="0"/>
              <a:t> in </a:t>
            </a:r>
            <a:r>
              <a:rPr lang="cs-CZ" altLang="cs-CZ" sz="2000" b="1" dirty="0" err="1"/>
              <a:t>Medien</a:t>
            </a:r>
            <a:r>
              <a:rPr lang="cs-CZ" altLang="cs-CZ" sz="2000" b="1" dirty="0"/>
              <a:t>, Interview </a:t>
            </a:r>
            <a:r>
              <a:rPr lang="cs-CZ" altLang="cs-CZ" sz="2000" b="1" dirty="0" err="1"/>
              <a:t>mit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Experten</a:t>
            </a:r>
            <a:r>
              <a:rPr lang="cs-CZ" altLang="cs-CZ" sz="2000" b="1" dirty="0"/>
              <a:t>...</a:t>
            </a:r>
            <a:r>
              <a:rPr lang="cs-CZ" altLang="cs-CZ" b="1" dirty="0"/>
              <a:t> - </a:t>
            </a:r>
            <a:r>
              <a:rPr lang="cs-CZ" altLang="cs-CZ" sz="2000" b="1" dirty="0" err="1"/>
              <a:t>belletristische</a:t>
            </a:r>
            <a:r>
              <a:rPr lang="cs-CZ" altLang="cs-CZ" sz="2000" b="1" dirty="0"/>
              <a:t> Z</a:t>
            </a:r>
            <a:r>
              <a:rPr lang="de-DE" altLang="cs-CZ" sz="2000" b="1" dirty="0"/>
              <a:t>ü</a:t>
            </a:r>
            <a:r>
              <a:rPr lang="cs-CZ" altLang="cs-CZ" sz="2000" b="1" dirty="0" err="1"/>
              <a:t>ge</a:t>
            </a:r>
            <a:r>
              <a:rPr lang="cs-CZ" altLang="cs-CZ" sz="2000" b="1" dirty="0"/>
              <a:t> (lit.-k</a:t>
            </a:r>
            <a:r>
              <a:rPr lang="de-DE" altLang="cs-CZ" sz="2000" b="1" dirty="0"/>
              <a:t>ü</a:t>
            </a:r>
            <a:r>
              <a:rPr lang="cs-CZ" altLang="cs-CZ" sz="2000" b="1" dirty="0" err="1"/>
              <a:t>nstlerische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Mittel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Metapher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rhetorische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Frage</a:t>
            </a:r>
            <a:r>
              <a:rPr lang="cs-CZ" altLang="cs-CZ" sz="2000" b="1" dirty="0"/>
              <a:t>...)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b="1" dirty="0"/>
          </a:p>
          <a:p>
            <a:pPr eaLnBrk="1" hangingPunct="1">
              <a:lnSpc>
                <a:spcPct val="90000"/>
              </a:lnSpc>
            </a:pP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8877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124373-F786-4B95-83A2-7DD409B4D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/>
              <a:t>Textuelle</a:t>
            </a:r>
            <a:r>
              <a:rPr lang="cs-CZ" altLang="cs-CZ" b="1" dirty="0"/>
              <a:t> </a:t>
            </a:r>
            <a:r>
              <a:rPr lang="cs-CZ" altLang="cs-CZ" b="1" dirty="0" err="1"/>
              <a:t>Hauptmerkmale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Stilelemente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2331A0-0B93-43E3-9DF1-556A978CE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4800" b="1" dirty="0" err="1">
                <a:solidFill>
                  <a:srgbClr val="00B050"/>
                </a:solidFill>
              </a:rPr>
              <a:t>öffentlicher</a:t>
            </a:r>
            <a:r>
              <a:rPr lang="cs-CZ" altLang="cs-CZ" sz="4800" b="1" dirty="0">
                <a:solidFill>
                  <a:srgbClr val="00B050"/>
                </a:solidFill>
              </a:rPr>
              <a:t> Charakter </a:t>
            </a:r>
            <a:r>
              <a:rPr lang="cs-CZ" altLang="cs-CZ" sz="4800" b="1" dirty="0"/>
              <a:t>– </a:t>
            </a:r>
            <a:r>
              <a:rPr lang="cs-CZ" altLang="cs-CZ" sz="4800" b="1" dirty="0" err="1"/>
              <a:t>neutraler</a:t>
            </a:r>
            <a:r>
              <a:rPr lang="cs-CZ" altLang="cs-CZ" sz="4800" b="1" dirty="0"/>
              <a:t> </a:t>
            </a:r>
            <a:r>
              <a:rPr lang="cs-CZ" altLang="cs-CZ" sz="4800" b="1" dirty="0" err="1"/>
              <a:t>Stil</a:t>
            </a:r>
            <a:r>
              <a:rPr lang="cs-CZ" altLang="cs-CZ" sz="4800" b="1" dirty="0"/>
              <a:t> </a:t>
            </a:r>
          </a:p>
          <a:p>
            <a:pPr>
              <a:lnSpc>
                <a:spcPct val="80000"/>
              </a:lnSpc>
            </a:pPr>
            <a:r>
              <a:rPr lang="cs-CZ" altLang="cs-CZ" sz="4800" b="1" dirty="0"/>
              <a:t>Standard- (</a:t>
            </a:r>
            <a:r>
              <a:rPr lang="cs-CZ" altLang="cs-CZ" sz="4800" b="1" dirty="0" err="1"/>
              <a:t>Schrift</a:t>
            </a:r>
            <a:r>
              <a:rPr lang="cs-CZ" altLang="cs-CZ" sz="4800" b="1" dirty="0"/>
              <a:t>)</a:t>
            </a:r>
            <a:r>
              <a:rPr lang="cs-CZ" altLang="cs-CZ" sz="4800" b="1" dirty="0" err="1"/>
              <a:t>sprache</a:t>
            </a:r>
            <a:r>
              <a:rPr lang="cs-CZ" altLang="cs-CZ" sz="4800" b="1" dirty="0"/>
              <a:t>, ohne </a:t>
            </a:r>
            <a:r>
              <a:rPr lang="cs-CZ" altLang="cs-CZ" sz="4800" b="1" dirty="0" err="1"/>
              <a:t>umg</a:t>
            </a:r>
            <a:r>
              <a:rPr lang="cs-CZ" altLang="cs-CZ" sz="4800" b="1" dirty="0"/>
              <a:t>. </a:t>
            </a:r>
            <a:r>
              <a:rPr lang="cs-CZ" altLang="cs-CZ" sz="4800" b="1" dirty="0" err="1"/>
              <a:t>Stilelemente</a:t>
            </a:r>
            <a:r>
              <a:rPr lang="cs-CZ" altLang="cs-CZ" sz="4800" b="1" dirty="0"/>
              <a:t>,  </a:t>
            </a:r>
            <a:r>
              <a:rPr lang="de-DE" altLang="cs-CZ" sz="4800" b="1" dirty="0"/>
              <a:t>ohne</a:t>
            </a:r>
            <a:r>
              <a:rPr lang="cs-CZ" altLang="cs-CZ" sz="4800" b="1" dirty="0"/>
              <a:t>  </a:t>
            </a:r>
            <a:r>
              <a:rPr lang="cs-CZ" altLang="cs-CZ" sz="4800" b="1" dirty="0" err="1"/>
              <a:t>Emotionalität</a:t>
            </a:r>
            <a:r>
              <a:rPr lang="cs-CZ" altLang="cs-CZ" sz="4800" b="1" dirty="0"/>
              <a:t> </a:t>
            </a:r>
            <a:r>
              <a:rPr lang="cs-CZ" altLang="cs-CZ" sz="4800" b="1" dirty="0" err="1"/>
              <a:t>und</a:t>
            </a:r>
            <a:r>
              <a:rPr lang="cs-CZ" altLang="cs-CZ" sz="4800" b="1" dirty="0"/>
              <a:t> </a:t>
            </a:r>
            <a:r>
              <a:rPr lang="cs-CZ" altLang="cs-CZ" sz="4800" b="1" dirty="0" err="1"/>
              <a:t>Expressivität</a:t>
            </a:r>
            <a:r>
              <a:rPr lang="cs-CZ" altLang="cs-CZ" sz="4800" b="1" dirty="0"/>
              <a:t> </a:t>
            </a:r>
          </a:p>
          <a:p>
            <a:pPr>
              <a:lnSpc>
                <a:spcPct val="80000"/>
              </a:lnSpc>
            </a:pPr>
            <a:r>
              <a:rPr lang="cs-CZ" altLang="cs-CZ" sz="4800" b="1" dirty="0"/>
              <a:t>(</a:t>
            </a:r>
            <a:r>
              <a:rPr lang="cs-CZ" altLang="cs-CZ" sz="4800" b="1" dirty="0" err="1"/>
              <a:t>keine</a:t>
            </a:r>
            <a:r>
              <a:rPr lang="cs-CZ" altLang="cs-CZ" sz="4800" b="1" dirty="0"/>
              <a:t> </a:t>
            </a:r>
            <a:r>
              <a:rPr lang="cs-CZ" altLang="cs-CZ" sz="4800" b="1" dirty="0" err="1"/>
              <a:t>Vertraulichkeit</a:t>
            </a:r>
            <a:r>
              <a:rPr lang="cs-CZ" altLang="cs-CZ" sz="4800" b="1" dirty="0"/>
              <a:t>, </a:t>
            </a:r>
            <a:r>
              <a:rPr lang="cs-CZ" altLang="cs-CZ" sz="4800" b="1" dirty="0" err="1"/>
              <a:t>keine</a:t>
            </a:r>
            <a:r>
              <a:rPr lang="cs-CZ" altLang="cs-CZ" sz="4800" b="1" dirty="0"/>
              <a:t> Hyperbolik)</a:t>
            </a:r>
          </a:p>
          <a:p>
            <a:pPr>
              <a:lnSpc>
                <a:spcPct val="80000"/>
              </a:lnSpc>
            </a:pPr>
            <a:r>
              <a:rPr lang="cs-CZ" altLang="cs-CZ" sz="4800" b="1" dirty="0" err="1">
                <a:solidFill>
                  <a:srgbClr val="00B050"/>
                </a:solidFill>
              </a:rPr>
              <a:t>Klarheit</a:t>
            </a:r>
            <a:r>
              <a:rPr lang="cs-CZ" altLang="cs-CZ" sz="4800" b="1" dirty="0">
                <a:solidFill>
                  <a:srgbClr val="00B050"/>
                </a:solidFill>
              </a:rPr>
              <a:t>, Logik, </a:t>
            </a:r>
            <a:r>
              <a:rPr lang="cs-CZ" altLang="cs-CZ" sz="4800" b="1" dirty="0" err="1">
                <a:solidFill>
                  <a:srgbClr val="00B050"/>
                </a:solidFill>
              </a:rPr>
              <a:t>Genauigkeit</a:t>
            </a:r>
            <a:r>
              <a:rPr lang="cs-CZ" altLang="cs-CZ" sz="4800" b="1" dirty="0">
                <a:solidFill>
                  <a:srgbClr val="00B050"/>
                </a:solidFill>
              </a:rPr>
              <a:t> </a:t>
            </a:r>
            <a:r>
              <a:rPr lang="cs-CZ" altLang="cs-CZ" sz="4800" b="1" dirty="0"/>
              <a:t>– </a:t>
            </a:r>
            <a:r>
              <a:rPr lang="cs-CZ" altLang="cs-CZ" sz="4800" b="1" dirty="0" err="1"/>
              <a:t>logische</a:t>
            </a:r>
            <a:r>
              <a:rPr lang="cs-CZ" altLang="cs-CZ" sz="4800" b="1" dirty="0"/>
              <a:t> </a:t>
            </a:r>
            <a:r>
              <a:rPr lang="de-DE" altLang="cs-CZ" sz="4800" b="1" dirty="0"/>
              <a:t> </a:t>
            </a:r>
            <a:r>
              <a:rPr lang="cs-CZ" altLang="cs-CZ" sz="4800" b="1" dirty="0" err="1"/>
              <a:t>Gedankenführung</a:t>
            </a:r>
            <a:r>
              <a:rPr lang="de-DE" altLang="cs-CZ" sz="4800" b="1" dirty="0"/>
              <a:t> –</a:t>
            </a:r>
          </a:p>
          <a:p>
            <a:pPr>
              <a:lnSpc>
                <a:spcPct val="80000"/>
              </a:lnSpc>
            </a:pPr>
            <a:r>
              <a:rPr lang="de-DE" altLang="cs-CZ" sz="4800" b="1" dirty="0">
                <a:solidFill>
                  <a:srgbClr val="00B050"/>
                </a:solidFill>
              </a:rPr>
              <a:t>Syntax</a:t>
            </a:r>
            <a:r>
              <a:rPr lang="de-DE" altLang="cs-CZ" sz="4800" b="1" dirty="0"/>
              <a:t>: </a:t>
            </a:r>
            <a:r>
              <a:rPr lang="cs-CZ" altLang="cs-CZ" sz="4800" b="1" dirty="0" err="1"/>
              <a:t>lückenloser</a:t>
            </a:r>
            <a:r>
              <a:rPr lang="cs-CZ" altLang="cs-CZ" sz="4800" b="1" dirty="0"/>
              <a:t> </a:t>
            </a:r>
            <a:r>
              <a:rPr lang="cs-CZ" altLang="cs-CZ" sz="4800" b="1" dirty="0" err="1"/>
              <a:t>Satzbau</a:t>
            </a:r>
            <a:r>
              <a:rPr lang="cs-CZ" altLang="cs-CZ" sz="4800" b="1" dirty="0"/>
              <a:t>, </a:t>
            </a:r>
            <a:r>
              <a:rPr lang="cs-CZ" altLang="cs-CZ" sz="4800" b="1" dirty="0" err="1"/>
              <a:t>Thema-Rhema-Gliederung</a:t>
            </a:r>
            <a:r>
              <a:rPr lang="cs-CZ" altLang="cs-CZ" sz="4800" b="1" dirty="0"/>
              <a:t>, </a:t>
            </a:r>
            <a:endParaRPr lang="de-DE" altLang="cs-CZ" sz="4800" b="1" dirty="0"/>
          </a:p>
          <a:p>
            <a:pPr>
              <a:lnSpc>
                <a:spcPct val="80000"/>
              </a:lnSpc>
              <a:buNone/>
            </a:pPr>
            <a:r>
              <a:rPr lang="de-DE" altLang="cs-CZ" sz="4800" b="1" dirty="0"/>
              <a:t>      </a:t>
            </a:r>
            <a:r>
              <a:rPr lang="cs-CZ" altLang="cs-CZ" sz="4800" b="1" dirty="0" err="1"/>
              <a:t>Kausalität</a:t>
            </a:r>
            <a:r>
              <a:rPr lang="cs-CZ" altLang="cs-CZ" sz="4800" b="1" dirty="0"/>
              <a:t> - </a:t>
            </a:r>
            <a:r>
              <a:rPr lang="cs-CZ" altLang="cs-CZ" sz="4800" b="1" dirty="0" err="1"/>
              <a:t>weil</a:t>
            </a:r>
            <a:r>
              <a:rPr lang="cs-CZ" altLang="cs-CZ" sz="4800" b="1" dirty="0"/>
              <a:t>, da, </a:t>
            </a:r>
            <a:r>
              <a:rPr lang="cs-CZ" altLang="cs-CZ" sz="4800" b="1" dirty="0" err="1"/>
              <a:t>denn</a:t>
            </a:r>
            <a:r>
              <a:rPr lang="cs-CZ" altLang="cs-CZ" sz="4800" b="1" dirty="0"/>
              <a:t>, </a:t>
            </a:r>
            <a:r>
              <a:rPr lang="cs-CZ" altLang="cs-CZ" sz="4800" b="1" dirty="0" err="1"/>
              <a:t>Finalität</a:t>
            </a:r>
            <a:r>
              <a:rPr lang="cs-CZ" altLang="cs-CZ" sz="4800" b="1" dirty="0"/>
              <a:t> - </a:t>
            </a:r>
            <a:r>
              <a:rPr lang="cs-CZ" altLang="cs-CZ" sz="4800" b="1" dirty="0" err="1"/>
              <a:t>damit</a:t>
            </a:r>
            <a:r>
              <a:rPr lang="cs-CZ" altLang="cs-CZ" sz="4800" b="1" dirty="0"/>
              <a:t>, IK um ...</a:t>
            </a:r>
            <a:r>
              <a:rPr lang="cs-CZ" altLang="cs-CZ" sz="4800" b="1" dirty="0" err="1"/>
              <a:t>zu</a:t>
            </a:r>
            <a:r>
              <a:rPr lang="cs-CZ" altLang="cs-CZ" sz="4800" b="1" dirty="0"/>
              <a:t>)</a:t>
            </a:r>
          </a:p>
          <a:p>
            <a:pPr>
              <a:lnSpc>
                <a:spcPct val="80000"/>
              </a:lnSpc>
            </a:pPr>
            <a:r>
              <a:rPr lang="de-DE" altLang="cs-CZ" sz="4800" b="1" dirty="0">
                <a:solidFill>
                  <a:srgbClr val="00B050"/>
                </a:solidFill>
              </a:rPr>
              <a:t>Lexik: </a:t>
            </a:r>
            <a:r>
              <a:rPr lang="cs-CZ" altLang="cs-CZ" sz="4800" b="1" dirty="0" err="1"/>
              <a:t>Fachbegriffe</a:t>
            </a:r>
            <a:r>
              <a:rPr lang="cs-CZ" altLang="cs-CZ" sz="4800" b="1" dirty="0"/>
              <a:t> (</a:t>
            </a:r>
            <a:r>
              <a:rPr lang="cs-CZ" altLang="cs-CZ" sz="4800" b="1" dirty="0" err="1"/>
              <a:t>Termini</a:t>
            </a:r>
            <a:r>
              <a:rPr lang="cs-CZ" altLang="cs-CZ" sz="4800" b="1" dirty="0"/>
              <a:t> - </a:t>
            </a:r>
            <a:r>
              <a:rPr lang="cs-CZ" altLang="cs-CZ" sz="4800" b="1" dirty="0" err="1"/>
              <a:t>Definition</a:t>
            </a:r>
            <a:r>
              <a:rPr lang="cs-CZ" altLang="cs-CZ" sz="4800" b="1" dirty="0"/>
              <a:t>)</a:t>
            </a:r>
            <a:r>
              <a:rPr lang="de-DE" altLang="cs-CZ" sz="4800" b="1" dirty="0"/>
              <a:t>: z.B.</a:t>
            </a:r>
            <a:r>
              <a:rPr lang="cs-CZ" altLang="cs-CZ" sz="4800" b="1" dirty="0"/>
              <a:t> </a:t>
            </a:r>
            <a:r>
              <a:rPr lang="cs-CZ" altLang="cs-CZ" sz="4800" b="1" dirty="0" err="1"/>
              <a:t>Linguistik</a:t>
            </a:r>
            <a:r>
              <a:rPr lang="cs-CZ" altLang="cs-CZ" sz="4800" b="1" dirty="0"/>
              <a:t> - </a:t>
            </a:r>
            <a:r>
              <a:rPr lang="cs-CZ" altLang="cs-CZ" sz="4800" b="1" i="1" dirty="0" err="1"/>
              <a:t>die</a:t>
            </a:r>
            <a:r>
              <a:rPr lang="cs-CZ" altLang="cs-CZ" sz="4800" b="1" i="1" dirty="0"/>
              <a:t> </a:t>
            </a:r>
            <a:r>
              <a:rPr lang="cs-CZ" altLang="cs-CZ" sz="4800" b="1" i="1" dirty="0" err="1"/>
              <a:t>Flexion</a:t>
            </a:r>
            <a:r>
              <a:rPr lang="cs-CZ" altLang="cs-CZ" sz="4800" b="1" i="1" dirty="0"/>
              <a:t> </a:t>
            </a:r>
            <a:r>
              <a:rPr lang="cs-CZ" altLang="cs-CZ" sz="4800" b="1" dirty="0"/>
              <a:t>-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4800" b="1" dirty="0"/>
              <a:t>              </a:t>
            </a:r>
            <a:r>
              <a:rPr lang="cs-CZ" altLang="cs-CZ" sz="4800" b="1" dirty="0" err="1"/>
              <a:t>Fremdw</a:t>
            </a:r>
            <a:r>
              <a:rPr lang="de-DE" altLang="cs-CZ" sz="4800" b="1" dirty="0"/>
              <a:t>ö</a:t>
            </a:r>
            <a:r>
              <a:rPr lang="cs-CZ" altLang="cs-CZ" sz="4800" b="1" dirty="0" err="1"/>
              <a:t>rter</a:t>
            </a:r>
            <a:r>
              <a:rPr lang="cs-CZ" altLang="cs-CZ" sz="4800" b="1" dirty="0"/>
              <a:t>, </a:t>
            </a:r>
            <a:r>
              <a:rPr lang="cs-CZ" altLang="cs-CZ" sz="4800" b="1" dirty="0" err="1"/>
              <a:t>Internationalismen</a:t>
            </a:r>
            <a:r>
              <a:rPr lang="cs-CZ" altLang="cs-CZ" sz="4800" b="1" dirty="0"/>
              <a:t> - </a:t>
            </a:r>
            <a:r>
              <a:rPr lang="cs-CZ" altLang="cs-CZ" sz="4800" b="1" dirty="0" err="1"/>
              <a:t>altgr</a:t>
            </a:r>
            <a:r>
              <a:rPr lang="cs-CZ" altLang="cs-CZ" sz="4800" b="1" dirty="0"/>
              <a:t>., lat., </a:t>
            </a:r>
            <a:r>
              <a:rPr lang="cs-CZ" altLang="cs-CZ" sz="4800" b="1" dirty="0" err="1"/>
              <a:t>eng</a:t>
            </a:r>
            <a:r>
              <a:rPr lang="de-DE" altLang="cs-CZ" sz="4800" b="1" dirty="0"/>
              <a:t>l</a:t>
            </a:r>
            <a:r>
              <a:rPr lang="cs-CZ" altLang="cs-CZ" sz="4800" b="1" dirty="0"/>
              <a:t>., </a:t>
            </a:r>
            <a:r>
              <a:rPr lang="cs-CZ" altLang="cs-CZ" sz="4800" b="1" dirty="0" err="1"/>
              <a:t>ital</a:t>
            </a:r>
            <a:r>
              <a:rPr lang="cs-CZ" altLang="cs-CZ" sz="4800" b="1" dirty="0"/>
              <a:t>. (</a:t>
            </a:r>
            <a:r>
              <a:rPr lang="cs-CZ" altLang="cs-CZ" sz="4800" b="1" dirty="0" err="1"/>
              <a:t>Musikwiss</a:t>
            </a:r>
            <a:r>
              <a:rPr lang="cs-CZ" altLang="cs-CZ" sz="4800" b="1" dirty="0"/>
              <a:t>.), </a:t>
            </a:r>
            <a:r>
              <a:rPr lang="cs-CZ" altLang="cs-CZ" sz="4800" b="1" dirty="0" err="1"/>
              <a:t>frz</a:t>
            </a:r>
            <a:endParaRPr lang="cs-CZ" altLang="cs-CZ" sz="4800" b="1" dirty="0"/>
          </a:p>
          <a:p>
            <a:r>
              <a:rPr lang="cs-CZ" sz="4800" b="1" dirty="0" err="1">
                <a:solidFill>
                  <a:srgbClr val="FF0000"/>
                </a:solidFill>
              </a:rPr>
              <a:t>Fachwortschatz</a:t>
            </a:r>
            <a:r>
              <a:rPr lang="cs-CZ" sz="4800" dirty="0">
                <a:solidFill>
                  <a:srgbClr val="FF0000"/>
                </a:solidFill>
              </a:rPr>
              <a:t>:</a:t>
            </a:r>
            <a:r>
              <a:rPr lang="cs-CZ" sz="4800" b="1" dirty="0">
                <a:solidFill>
                  <a:srgbClr val="FF0000"/>
                </a:solidFill>
              </a:rPr>
              <a:t> </a:t>
            </a:r>
            <a:r>
              <a:rPr lang="cs-CZ" sz="4800" b="1" dirty="0" err="1"/>
              <a:t>das</a:t>
            </a:r>
            <a:r>
              <a:rPr lang="cs-CZ" sz="4800" b="1" dirty="0"/>
              <a:t> </a:t>
            </a:r>
            <a:r>
              <a:rPr lang="cs-CZ" sz="4800" b="1" dirty="0" err="1"/>
              <a:t>eigenständige</a:t>
            </a:r>
            <a:r>
              <a:rPr lang="cs-CZ" sz="4800" b="1" dirty="0"/>
              <a:t> </a:t>
            </a:r>
            <a:r>
              <a:rPr lang="cs-CZ" sz="4800" b="1" dirty="0" err="1"/>
              <a:t>Merkmal</a:t>
            </a:r>
            <a:r>
              <a:rPr lang="cs-CZ" sz="4800" b="1" dirty="0"/>
              <a:t> der </a:t>
            </a:r>
            <a:r>
              <a:rPr lang="cs-CZ" sz="4800" b="1" dirty="0" err="1"/>
              <a:t>Fachsprachen</a:t>
            </a:r>
            <a:r>
              <a:rPr lang="cs-CZ" sz="4800" b="1" dirty="0"/>
              <a:t>: in der Terminologie </a:t>
            </a:r>
            <a:r>
              <a:rPr lang="cs-CZ" sz="4800" b="1" dirty="0" err="1"/>
              <a:t>wird</a:t>
            </a:r>
            <a:r>
              <a:rPr lang="cs-CZ" sz="4800" b="1" dirty="0"/>
              <a:t> </a:t>
            </a:r>
            <a:r>
              <a:rPr lang="cs-CZ" sz="4800" b="1" dirty="0" err="1"/>
              <a:t>das</a:t>
            </a:r>
            <a:r>
              <a:rPr lang="cs-CZ" sz="4800" b="1" dirty="0"/>
              <a:t> </a:t>
            </a:r>
            <a:r>
              <a:rPr lang="cs-CZ" sz="4800" b="1" dirty="0" err="1"/>
              <a:t>Wissen</a:t>
            </a:r>
            <a:r>
              <a:rPr lang="cs-CZ" sz="4800" b="1" dirty="0"/>
              <a:t> des </a:t>
            </a:r>
            <a:r>
              <a:rPr lang="cs-CZ" sz="4800" b="1" dirty="0" err="1"/>
              <a:t>jewe</a:t>
            </a:r>
            <a:r>
              <a:rPr lang="en-US" sz="4800" b="1" dirty="0" err="1"/>
              <a:t>i</a:t>
            </a:r>
            <a:r>
              <a:rPr lang="cs-CZ" sz="4800" b="1" dirty="0" err="1"/>
              <a:t>ligen</a:t>
            </a:r>
            <a:r>
              <a:rPr lang="cs-CZ" sz="4800" b="1" dirty="0"/>
              <a:t> </a:t>
            </a:r>
            <a:r>
              <a:rPr lang="cs-CZ" sz="4800" b="1" dirty="0" err="1"/>
              <a:t>Fachgebietes</a:t>
            </a:r>
            <a:r>
              <a:rPr lang="cs-CZ" sz="4800" b="1" dirty="0"/>
              <a:t> </a:t>
            </a:r>
            <a:r>
              <a:rPr lang="cs-CZ" sz="4800" b="1" dirty="0" err="1"/>
              <a:t>repräsentiert</a:t>
            </a:r>
            <a:r>
              <a:rPr lang="cs-CZ" sz="4800" b="1" dirty="0"/>
              <a:t>:  </a:t>
            </a:r>
            <a:r>
              <a:rPr lang="cs-CZ" sz="4800" b="1" dirty="0" err="1"/>
              <a:t>Medizin</a:t>
            </a:r>
            <a:r>
              <a:rPr lang="cs-CZ" sz="4800" b="1" dirty="0"/>
              <a:t>: </a:t>
            </a:r>
            <a:r>
              <a:rPr lang="cs-CZ" sz="4800" b="1" dirty="0" err="1"/>
              <a:t>Körperorgane</a:t>
            </a:r>
            <a:r>
              <a:rPr lang="cs-CZ" sz="4800" b="1" dirty="0"/>
              <a:t>: </a:t>
            </a:r>
            <a:r>
              <a:rPr lang="cs-CZ" sz="4800" b="1" i="1" dirty="0">
                <a:solidFill>
                  <a:srgbClr val="00B0F0"/>
                </a:solidFill>
              </a:rPr>
              <a:t>Herz, </a:t>
            </a:r>
            <a:r>
              <a:rPr lang="cs-CZ" sz="4800" b="1" i="1" dirty="0" err="1">
                <a:solidFill>
                  <a:srgbClr val="00B0F0"/>
                </a:solidFill>
              </a:rPr>
              <a:t>Thorax</a:t>
            </a:r>
            <a:r>
              <a:rPr lang="cs-CZ" sz="4800" b="1" i="1" dirty="0">
                <a:solidFill>
                  <a:srgbClr val="00B0F0"/>
                </a:solidFill>
              </a:rPr>
              <a:t>, </a:t>
            </a:r>
            <a:r>
              <a:rPr lang="cs-CZ" sz="4800" b="1" i="1" dirty="0" err="1">
                <a:solidFill>
                  <a:srgbClr val="00B0F0"/>
                </a:solidFill>
              </a:rPr>
              <a:t>Magen</a:t>
            </a:r>
            <a:r>
              <a:rPr lang="cs-CZ" sz="4800" b="1" i="1" dirty="0">
                <a:solidFill>
                  <a:srgbClr val="00B0F0"/>
                </a:solidFill>
              </a:rPr>
              <a:t>-</a:t>
            </a:r>
            <a:r>
              <a:rPr lang="cs-CZ" sz="4800" b="1" i="1" dirty="0" err="1">
                <a:solidFill>
                  <a:srgbClr val="00B0F0"/>
                </a:solidFill>
              </a:rPr>
              <a:t>Darm</a:t>
            </a:r>
            <a:r>
              <a:rPr lang="cs-CZ" sz="4800" b="1" i="1" dirty="0">
                <a:solidFill>
                  <a:srgbClr val="00B0F0"/>
                </a:solidFill>
              </a:rPr>
              <a:t>-Trakt</a:t>
            </a:r>
            <a:r>
              <a:rPr lang="cs-CZ" sz="4800" b="1" i="1" dirty="0"/>
              <a:t>; </a:t>
            </a:r>
            <a:r>
              <a:rPr lang="cs-CZ" sz="4800" b="1" dirty="0" err="1"/>
              <a:t>Krankheiten</a:t>
            </a:r>
            <a:r>
              <a:rPr lang="cs-CZ" sz="4800" b="1" dirty="0"/>
              <a:t> </a:t>
            </a:r>
            <a:r>
              <a:rPr lang="cs-CZ" sz="4800" b="1" dirty="0" err="1"/>
              <a:t>und</a:t>
            </a:r>
            <a:r>
              <a:rPr lang="cs-CZ" sz="4800" b="1" dirty="0"/>
              <a:t> Syndrome: </a:t>
            </a:r>
            <a:r>
              <a:rPr lang="cs-CZ" sz="4800" b="1" i="1" dirty="0" err="1">
                <a:solidFill>
                  <a:srgbClr val="00B0F0"/>
                </a:solidFill>
              </a:rPr>
              <a:t>Schlaganfall</a:t>
            </a:r>
            <a:r>
              <a:rPr lang="cs-CZ" sz="4800" b="1" i="1" dirty="0">
                <a:solidFill>
                  <a:srgbClr val="00B0F0"/>
                </a:solidFill>
              </a:rPr>
              <a:t>, </a:t>
            </a:r>
            <a:r>
              <a:rPr lang="cs-CZ" sz="4800" b="1" i="1" dirty="0" err="1">
                <a:solidFill>
                  <a:srgbClr val="00B0F0"/>
                </a:solidFill>
              </a:rPr>
              <a:t>Herzinfarkt</a:t>
            </a:r>
            <a:r>
              <a:rPr lang="cs-CZ" sz="4800" b="1" i="1" dirty="0">
                <a:solidFill>
                  <a:srgbClr val="00B0F0"/>
                </a:solidFill>
              </a:rPr>
              <a:t>, AIDS </a:t>
            </a:r>
            <a:r>
              <a:rPr lang="cs-CZ" sz="4800" b="1" dirty="0" err="1"/>
              <a:t>sowie</a:t>
            </a:r>
            <a:r>
              <a:rPr lang="cs-CZ" sz="4800" b="1" dirty="0"/>
              <a:t> </a:t>
            </a:r>
            <a:r>
              <a:rPr lang="cs-CZ" sz="4800" b="1" dirty="0" err="1"/>
              <a:t>ihr</a:t>
            </a:r>
            <a:r>
              <a:rPr lang="cs-CZ" sz="4800" b="1" dirty="0"/>
              <a:t> Charakter, </a:t>
            </a:r>
            <a:r>
              <a:rPr lang="cs-CZ" sz="4800" b="1" dirty="0" err="1"/>
              <a:t>Dauer</a:t>
            </a:r>
            <a:r>
              <a:rPr lang="cs-CZ" sz="4800" b="1" dirty="0"/>
              <a:t>, </a:t>
            </a:r>
            <a:r>
              <a:rPr lang="cs-CZ" sz="4800" b="1" dirty="0" err="1"/>
              <a:t>ihre</a:t>
            </a:r>
            <a:r>
              <a:rPr lang="cs-CZ" sz="4800" b="1" dirty="0"/>
              <a:t> Symptome </a:t>
            </a:r>
            <a:r>
              <a:rPr lang="cs-CZ" sz="4800" b="1" dirty="0" err="1"/>
              <a:t>und</a:t>
            </a:r>
            <a:r>
              <a:rPr lang="cs-CZ" sz="4800" b="1" dirty="0"/>
              <a:t> </a:t>
            </a:r>
            <a:r>
              <a:rPr lang="cs-CZ" sz="4800" b="1" dirty="0" err="1"/>
              <a:t>Befunde</a:t>
            </a:r>
            <a:r>
              <a:rPr lang="cs-CZ" sz="4800" b="1" dirty="0"/>
              <a:t>: </a:t>
            </a:r>
            <a:r>
              <a:rPr lang="cs-CZ" sz="4800" b="1" i="1" dirty="0">
                <a:solidFill>
                  <a:srgbClr val="00B0F0"/>
                </a:solidFill>
              </a:rPr>
              <a:t>akut, </a:t>
            </a:r>
            <a:r>
              <a:rPr lang="cs-CZ" sz="4800" b="1" i="1" dirty="0" err="1">
                <a:solidFill>
                  <a:srgbClr val="00B0F0"/>
                </a:solidFill>
              </a:rPr>
              <a:t>Schmerz</a:t>
            </a:r>
            <a:r>
              <a:rPr lang="cs-CZ" sz="4800" b="1" i="1" dirty="0"/>
              <a:t>; </a:t>
            </a:r>
            <a:r>
              <a:rPr lang="cs-CZ" sz="4800" b="1" dirty="0" err="1"/>
              <a:t>Untersuchungsverfahren</a:t>
            </a:r>
            <a:r>
              <a:rPr lang="cs-CZ" sz="4800" b="1" dirty="0"/>
              <a:t> </a:t>
            </a:r>
            <a:r>
              <a:rPr lang="cs-CZ" sz="4800" b="1" dirty="0" err="1"/>
              <a:t>und</a:t>
            </a:r>
            <a:r>
              <a:rPr lang="cs-CZ" sz="4800" b="1" dirty="0"/>
              <a:t> </a:t>
            </a:r>
            <a:r>
              <a:rPr lang="cs-CZ" sz="4800" b="1" dirty="0" err="1"/>
              <a:t>Opetrationstechniken</a:t>
            </a:r>
            <a:r>
              <a:rPr lang="cs-CZ" sz="4800" b="1" dirty="0"/>
              <a:t>: </a:t>
            </a:r>
            <a:r>
              <a:rPr lang="cs-CZ" sz="4800" b="1" i="1" dirty="0" err="1">
                <a:solidFill>
                  <a:srgbClr val="00B0F0"/>
                </a:solidFill>
              </a:rPr>
              <a:t>Computertomographie</a:t>
            </a:r>
            <a:r>
              <a:rPr lang="cs-CZ" sz="4800" b="1" i="1" dirty="0">
                <a:solidFill>
                  <a:srgbClr val="00B0F0"/>
                </a:solidFill>
              </a:rPr>
              <a:t>, Biopsie</a:t>
            </a:r>
            <a:r>
              <a:rPr lang="cs-CZ" sz="4800" b="1" i="1" dirty="0"/>
              <a:t>; </a:t>
            </a:r>
            <a:r>
              <a:rPr lang="cs-CZ" sz="4800" b="1" dirty="0" err="1"/>
              <a:t>Bezeichnungen</a:t>
            </a:r>
            <a:r>
              <a:rPr lang="cs-CZ" sz="4800" b="1" dirty="0"/>
              <a:t> von </a:t>
            </a:r>
            <a:r>
              <a:rPr lang="cs-CZ" sz="4800" b="1" dirty="0" err="1"/>
              <a:t>Patienten</a:t>
            </a:r>
            <a:r>
              <a:rPr lang="cs-CZ" sz="4800" b="1" dirty="0"/>
              <a:t>: </a:t>
            </a:r>
            <a:r>
              <a:rPr lang="cs-CZ" sz="4800" b="1" i="1" dirty="0" err="1">
                <a:solidFill>
                  <a:srgbClr val="00B0F0"/>
                </a:solidFill>
              </a:rPr>
              <a:t>Diabetiker</a:t>
            </a:r>
            <a:r>
              <a:rPr lang="cs-CZ" sz="4800" b="1" i="1" dirty="0"/>
              <a:t>. </a:t>
            </a:r>
          </a:p>
          <a:p>
            <a:r>
              <a:rPr lang="cs-CZ" sz="4800" b="1" dirty="0" err="1"/>
              <a:t>starke</a:t>
            </a:r>
            <a:r>
              <a:rPr lang="cs-CZ" sz="4800" b="1" dirty="0"/>
              <a:t> Dynamik: </a:t>
            </a:r>
            <a:r>
              <a:rPr lang="cs-CZ" sz="4800" b="1" dirty="0" err="1"/>
              <a:t>Metaphorisierungen</a:t>
            </a:r>
            <a:r>
              <a:rPr lang="cs-CZ" sz="4800" b="1" dirty="0"/>
              <a:t>:</a:t>
            </a:r>
            <a:r>
              <a:rPr lang="cs-CZ" sz="4800" b="1" dirty="0">
                <a:solidFill>
                  <a:srgbClr val="00B0F0"/>
                </a:solidFill>
              </a:rPr>
              <a:t> </a:t>
            </a:r>
            <a:r>
              <a:rPr lang="cs-CZ" sz="4800" b="1" i="1" dirty="0" err="1">
                <a:solidFill>
                  <a:srgbClr val="00B0F0"/>
                </a:solidFill>
              </a:rPr>
              <a:t>Computervirus</a:t>
            </a:r>
            <a:r>
              <a:rPr lang="cs-CZ" sz="4800" b="1" i="1" dirty="0">
                <a:solidFill>
                  <a:srgbClr val="00B0F0"/>
                </a:solidFill>
              </a:rPr>
              <a:t>, </a:t>
            </a:r>
            <a:r>
              <a:rPr lang="cs-CZ" sz="4800" b="1" i="1" dirty="0" err="1">
                <a:solidFill>
                  <a:srgbClr val="00B0F0"/>
                </a:solidFill>
              </a:rPr>
              <a:t>springende</a:t>
            </a:r>
            <a:r>
              <a:rPr lang="cs-CZ" sz="4800" b="1" i="1" dirty="0">
                <a:solidFill>
                  <a:srgbClr val="00B0F0"/>
                </a:solidFill>
              </a:rPr>
              <a:t> Gene, </a:t>
            </a:r>
            <a:r>
              <a:rPr lang="cs-CZ" sz="4800" b="1" i="1" dirty="0" err="1">
                <a:solidFill>
                  <a:srgbClr val="00B0F0"/>
                </a:solidFill>
              </a:rPr>
              <a:t>genetischer</a:t>
            </a:r>
            <a:r>
              <a:rPr lang="cs-CZ" sz="4800" b="1" i="1" dirty="0">
                <a:solidFill>
                  <a:srgbClr val="00B0F0"/>
                </a:solidFill>
              </a:rPr>
              <a:t> </a:t>
            </a:r>
            <a:r>
              <a:rPr lang="cs-CZ" sz="4800" b="1" i="1" dirty="0" err="1">
                <a:solidFill>
                  <a:srgbClr val="00B0F0"/>
                </a:solidFill>
              </a:rPr>
              <a:t>Fingerabdruck</a:t>
            </a:r>
            <a:r>
              <a:rPr lang="cs-CZ" sz="4800" b="1" i="1" dirty="0">
                <a:solidFill>
                  <a:srgbClr val="00B0F0"/>
                </a:solidFill>
              </a:rPr>
              <a:t> </a:t>
            </a:r>
            <a:endParaRPr lang="de-DE" sz="4800" b="1" i="1" dirty="0">
              <a:solidFill>
                <a:srgbClr val="00B0F0"/>
              </a:solidFill>
            </a:endParaRPr>
          </a:p>
          <a:p>
            <a:r>
              <a:rPr lang="cs-CZ" sz="4800" b="1" dirty="0" err="1"/>
              <a:t>Allgemeiner</a:t>
            </a:r>
            <a:r>
              <a:rPr lang="cs-CZ" sz="4800" b="1" dirty="0"/>
              <a:t> </a:t>
            </a:r>
            <a:r>
              <a:rPr lang="cs-CZ" sz="4800" b="1" dirty="0" err="1"/>
              <a:t>Fachwortschatz</a:t>
            </a:r>
            <a:r>
              <a:rPr lang="cs-CZ" sz="4800" b="1" dirty="0"/>
              <a:t>: </a:t>
            </a:r>
            <a:r>
              <a:rPr lang="cs-CZ" sz="4800" b="1" i="1" dirty="0" err="1">
                <a:solidFill>
                  <a:srgbClr val="00B0F0"/>
                </a:solidFill>
              </a:rPr>
              <a:t>Syst</a:t>
            </a:r>
            <a:r>
              <a:rPr lang="de-DE" sz="4800" b="1" i="1" dirty="0">
                <a:solidFill>
                  <a:srgbClr val="00B0F0"/>
                </a:solidFill>
              </a:rPr>
              <a:t>e</a:t>
            </a:r>
            <a:r>
              <a:rPr lang="cs-CZ" sz="4800" b="1" i="1" dirty="0">
                <a:solidFill>
                  <a:srgbClr val="00B0F0"/>
                </a:solidFill>
              </a:rPr>
              <a:t>m, Experiment, </a:t>
            </a:r>
            <a:r>
              <a:rPr lang="cs-CZ" sz="4800" b="1" i="1" dirty="0" err="1">
                <a:solidFill>
                  <a:srgbClr val="00B0F0"/>
                </a:solidFill>
              </a:rPr>
              <a:t>Funktion</a:t>
            </a:r>
            <a:endParaRPr lang="cs-CZ" sz="4800" b="1" dirty="0">
              <a:solidFill>
                <a:srgbClr val="00B0F0"/>
              </a:solidFill>
            </a:endParaRPr>
          </a:p>
          <a:p>
            <a:pPr>
              <a:lnSpc>
                <a:spcPct val="80000"/>
              </a:lnSpc>
              <a:buNone/>
            </a:pPr>
            <a:endParaRPr lang="cs-CZ" altLang="cs-CZ" b="1" dirty="0"/>
          </a:p>
          <a:p>
            <a:pPr>
              <a:lnSpc>
                <a:spcPct val="80000"/>
              </a:lnSpc>
              <a:buNone/>
            </a:pPr>
            <a:endParaRPr lang="cs-CZ" altLang="cs-CZ" b="1" dirty="0"/>
          </a:p>
          <a:p>
            <a:pPr>
              <a:lnSpc>
                <a:spcPct val="80000"/>
              </a:lnSpc>
              <a:buNone/>
            </a:pPr>
            <a:endParaRPr lang="cs-CZ" altLang="cs-CZ" b="1" dirty="0"/>
          </a:p>
          <a:p>
            <a:endParaRPr lang="cs-CZ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None/>
            </a:pPr>
            <a:endParaRPr lang="cs-CZ" altLang="cs-CZ" b="1" dirty="0"/>
          </a:p>
          <a:p>
            <a:pPr>
              <a:lnSpc>
                <a:spcPct val="80000"/>
              </a:lnSpc>
              <a:buNone/>
            </a:pPr>
            <a:r>
              <a:rPr lang="cs-CZ" altLang="cs-CZ" b="1" dirty="0"/>
              <a:t>                                      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6125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F60A88-4606-43D4-B35B-D0BF1B272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1" dirty="0"/>
              <a:t>Text</a:t>
            </a:r>
            <a:r>
              <a:rPr lang="de-DE" altLang="cs-CZ" sz="3200" b="1" dirty="0"/>
              <a:t>(</a:t>
            </a:r>
            <a:r>
              <a:rPr lang="cs-CZ" altLang="cs-CZ" sz="3200" b="1" dirty="0" err="1"/>
              <a:t>sorten</a:t>
            </a:r>
            <a:r>
              <a:rPr lang="de-DE" altLang="cs-CZ" sz="3200" b="1" dirty="0"/>
              <a:t>)</a:t>
            </a:r>
            <a:r>
              <a:rPr lang="cs-CZ" altLang="cs-CZ" sz="3200" b="1" dirty="0" err="1"/>
              <a:t>stilistik</a:t>
            </a:r>
            <a:br>
              <a:rPr lang="cs-CZ" altLang="cs-CZ" sz="3200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16C0FD-8405-44AD-BAF0-F37F041F9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b="1" dirty="0" err="1"/>
              <a:t>Ausgangspunkt</a:t>
            </a:r>
            <a:r>
              <a:rPr lang="cs-CZ" altLang="cs-CZ" b="1" dirty="0"/>
              <a:t> 1: </a:t>
            </a:r>
            <a:r>
              <a:rPr lang="de-DE" altLang="cs-CZ" b="1" dirty="0"/>
              <a:t>Funktionalstilistik und </a:t>
            </a:r>
            <a:r>
              <a:rPr lang="cs-CZ" altLang="cs-CZ" b="1" dirty="0" err="1"/>
              <a:t>Textlinguistik</a:t>
            </a:r>
            <a:r>
              <a:rPr lang="de-DE" altLang="cs-CZ" b="1" dirty="0"/>
              <a:t>: Kriterien der Textualität</a:t>
            </a:r>
          </a:p>
          <a:p>
            <a:pPr eaLnBrk="1" hangingPunct="1"/>
            <a:r>
              <a:rPr lang="de-DE" altLang="cs-CZ" b="1" dirty="0"/>
              <a:t>Ausgangspunkt 2: Kommunikationsbereiche und ihre Textsorten</a:t>
            </a:r>
          </a:p>
          <a:p>
            <a:pPr eaLnBrk="1" hangingPunct="1"/>
            <a:r>
              <a:rPr lang="de-DE" altLang="cs-CZ" b="1" dirty="0"/>
              <a:t>Methoden der stilistischen Textanalyse   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5721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2198EB-671E-40CF-BE02-8D3E6CBF8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/>
              <a:t>Textuelle</a:t>
            </a:r>
            <a:r>
              <a:rPr lang="cs-CZ" altLang="cs-CZ" b="1" dirty="0"/>
              <a:t> </a:t>
            </a:r>
            <a:r>
              <a:rPr lang="cs-CZ" altLang="cs-CZ" b="1" dirty="0" err="1"/>
              <a:t>Hauptmerkmale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Stilelemente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BAAF9F-786D-40A7-AC1C-AD95121201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/>
            <a:r>
              <a:rPr lang="cs-CZ" sz="2000" b="1" dirty="0" err="1">
                <a:solidFill>
                  <a:srgbClr val="FF0000"/>
                </a:solidFill>
              </a:rPr>
              <a:t>Sachlichkeit</a:t>
            </a:r>
            <a:r>
              <a:rPr lang="cs-CZ" sz="2000" b="1" dirty="0">
                <a:solidFill>
                  <a:srgbClr val="FF0000"/>
                </a:solidFill>
              </a:rPr>
              <a:t>, </a:t>
            </a:r>
            <a:r>
              <a:rPr lang="cs-CZ" sz="2000" b="1" dirty="0" err="1">
                <a:solidFill>
                  <a:srgbClr val="FF0000"/>
                </a:solidFill>
              </a:rPr>
              <a:t>Begrifflichkeit</a:t>
            </a:r>
            <a:r>
              <a:rPr lang="cs-CZ" sz="2000" b="1" dirty="0">
                <a:solidFill>
                  <a:srgbClr val="FF0000"/>
                </a:solidFill>
              </a:rPr>
              <a:t>, </a:t>
            </a:r>
            <a:r>
              <a:rPr lang="cs-CZ" sz="2000" b="1" dirty="0" err="1">
                <a:solidFill>
                  <a:srgbClr val="FF0000"/>
                </a:solidFill>
              </a:rPr>
              <a:t>Fachlichkeit</a:t>
            </a:r>
            <a:r>
              <a:rPr lang="de-DE" sz="2000" b="1" dirty="0">
                <a:solidFill>
                  <a:srgbClr val="FF0000"/>
                </a:solidFill>
              </a:rPr>
              <a:t>: </a:t>
            </a:r>
            <a:r>
              <a:rPr lang="cs-CZ" sz="2000" b="1" dirty="0"/>
              <a:t>Fach- </a:t>
            </a:r>
            <a:r>
              <a:rPr lang="cs-CZ" sz="2000" b="1" dirty="0" err="1"/>
              <a:t>und</a:t>
            </a:r>
            <a:r>
              <a:rPr lang="cs-CZ" sz="2000" b="1" dirty="0"/>
              <a:t> </a:t>
            </a:r>
            <a:r>
              <a:rPr lang="cs-CZ" sz="2000" b="1" dirty="0" err="1"/>
              <a:t>Fremdwörter</a:t>
            </a:r>
            <a:r>
              <a:rPr lang="cs-CZ" sz="2000" b="1" dirty="0"/>
              <a:t>, </a:t>
            </a:r>
            <a:r>
              <a:rPr lang="cs-CZ" sz="2000" b="1" dirty="0" err="1"/>
              <a:t>semantische</a:t>
            </a:r>
            <a:r>
              <a:rPr lang="cs-CZ" sz="2000" b="1" dirty="0"/>
              <a:t> </a:t>
            </a:r>
            <a:r>
              <a:rPr lang="cs-CZ" sz="2000" b="1" dirty="0" err="1"/>
              <a:t>Eindeutigkeit</a:t>
            </a:r>
            <a:r>
              <a:rPr lang="de-DE" sz="2000" b="1" dirty="0"/>
              <a:t> </a:t>
            </a:r>
            <a:r>
              <a:rPr lang="cs-CZ" sz="2000" b="1" dirty="0"/>
              <a:t>(</a:t>
            </a:r>
            <a:r>
              <a:rPr lang="cs-CZ" sz="2000" b="1" dirty="0" err="1"/>
              <a:t>Konnotationen</a:t>
            </a:r>
            <a:r>
              <a:rPr lang="cs-CZ" sz="2000" b="1" dirty="0"/>
              <a:t>, </a:t>
            </a:r>
            <a:r>
              <a:rPr lang="cs-CZ" sz="2000" b="1" dirty="0" err="1"/>
              <a:t>Expressivität</a:t>
            </a:r>
            <a:r>
              <a:rPr lang="cs-CZ" sz="2000" b="1" dirty="0"/>
              <a:t> </a:t>
            </a:r>
            <a:r>
              <a:rPr lang="de-DE" sz="2000" b="1" dirty="0"/>
              <a:t> </a:t>
            </a:r>
            <a:r>
              <a:rPr lang="cs-CZ" sz="2000" b="1" dirty="0" err="1"/>
              <a:t>eingeschränkt</a:t>
            </a:r>
            <a:r>
              <a:rPr lang="cs-CZ" sz="2000" b="1" dirty="0"/>
              <a:t>)</a:t>
            </a:r>
            <a:r>
              <a:rPr lang="de-DE" sz="2000" b="1" dirty="0"/>
              <a:t>, z.B. </a:t>
            </a:r>
            <a:r>
              <a:rPr lang="cs-CZ" sz="2000" b="1" i="1" dirty="0"/>
              <a:t>"</a:t>
            </a:r>
            <a:r>
              <a:rPr lang="cs-CZ" sz="2000" b="1" i="1" dirty="0" err="1"/>
              <a:t>Revolution</a:t>
            </a:r>
            <a:r>
              <a:rPr lang="cs-CZ" sz="2000" b="1" i="1" dirty="0"/>
              <a:t>" </a:t>
            </a:r>
            <a:r>
              <a:rPr lang="cs-CZ" sz="2000" b="1" dirty="0"/>
              <a:t>- </a:t>
            </a:r>
            <a:r>
              <a:rPr lang="cs-CZ" sz="2000" b="1" dirty="0" err="1"/>
              <a:t>neg</a:t>
            </a:r>
            <a:r>
              <a:rPr lang="cs-CZ" sz="2000" b="1" dirty="0"/>
              <a:t>., </a:t>
            </a:r>
            <a:r>
              <a:rPr lang="cs-CZ" sz="2000" b="1" dirty="0" err="1"/>
              <a:t>pos</a:t>
            </a:r>
            <a:r>
              <a:rPr lang="cs-CZ" sz="2000" b="1" dirty="0"/>
              <a:t>. </a:t>
            </a:r>
            <a:r>
              <a:rPr lang="cs-CZ" sz="2000" b="1" dirty="0" err="1"/>
              <a:t>Konnotationen</a:t>
            </a:r>
            <a:r>
              <a:rPr lang="de-DE" sz="2000" b="1" dirty="0"/>
              <a:t> – genau definiert</a:t>
            </a:r>
            <a:r>
              <a:rPr lang="cs-CZ" sz="2000" b="1" dirty="0"/>
              <a:t> </a:t>
            </a:r>
            <a:endParaRPr lang="de-DE" sz="2000" b="1" dirty="0"/>
          </a:p>
          <a:p>
            <a:pPr eaLnBrk="1" hangingPunct="1"/>
            <a:r>
              <a:rPr lang="cs-CZ" sz="2000" b="1" dirty="0" err="1">
                <a:solidFill>
                  <a:srgbClr val="FF0000"/>
                </a:solidFill>
              </a:rPr>
              <a:t>unpersönliche</a:t>
            </a:r>
            <a:r>
              <a:rPr lang="cs-CZ" sz="2000" b="1" dirty="0">
                <a:solidFill>
                  <a:srgbClr val="FF0000"/>
                </a:solidFill>
              </a:rPr>
              <a:t> </a:t>
            </a:r>
            <a:r>
              <a:rPr lang="cs-CZ" sz="2000" b="1" dirty="0" err="1">
                <a:solidFill>
                  <a:srgbClr val="FF0000"/>
                </a:solidFill>
              </a:rPr>
              <a:t>Ausdrucksweise</a:t>
            </a:r>
            <a:r>
              <a:rPr lang="cs-CZ" sz="2000" b="1" dirty="0">
                <a:solidFill>
                  <a:srgbClr val="FF0000"/>
                </a:solidFill>
              </a:rPr>
              <a:t>, </a:t>
            </a:r>
            <a:r>
              <a:rPr lang="cs-CZ" sz="2000" b="1" dirty="0" err="1">
                <a:solidFill>
                  <a:srgbClr val="FF0000"/>
                </a:solidFill>
              </a:rPr>
              <a:t>Objektivität</a:t>
            </a:r>
            <a:r>
              <a:rPr lang="cs-CZ" sz="2000" b="1" dirty="0">
                <a:solidFill>
                  <a:srgbClr val="FF0000"/>
                </a:solidFill>
              </a:rPr>
              <a:t>:</a:t>
            </a:r>
            <a:r>
              <a:rPr lang="de-DE" sz="2000" b="1" dirty="0">
                <a:solidFill>
                  <a:srgbClr val="FF0000"/>
                </a:solidFill>
              </a:rPr>
              <a:t> </a:t>
            </a:r>
            <a:r>
              <a:rPr lang="cs-CZ" sz="2000" b="1" i="1" dirty="0"/>
              <a:t>man, es </a:t>
            </a:r>
            <a:r>
              <a:rPr lang="cs-CZ" sz="2000" b="1" i="1" dirty="0" err="1"/>
              <a:t>ist</a:t>
            </a:r>
            <a:r>
              <a:rPr lang="cs-CZ" sz="2000" b="1" i="1" dirty="0"/>
              <a:t> </a:t>
            </a:r>
            <a:r>
              <a:rPr lang="cs-CZ" sz="2000" b="1" i="1" dirty="0" err="1"/>
              <a:t>anzunehmen</a:t>
            </a:r>
            <a:r>
              <a:rPr lang="cs-CZ" sz="2000" b="1" i="1" dirty="0"/>
              <a:t>, nach</a:t>
            </a:r>
            <a:r>
              <a:rPr lang="de-DE" sz="2000" b="1" dirty="0"/>
              <a:t> </a:t>
            </a:r>
            <a:r>
              <a:rPr lang="cs-CZ" sz="2000" b="1" i="1" dirty="0" err="1"/>
              <a:t>Meinung</a:t>
            </a:r>
            <a:r>
              <a:rPr lang="cs-CZ" sz="2000" b="1" i="1" dirty="0"/>
              <a:t> des </a:t>
            </a:r>
            <a:r>
              <a:rPr lang="cs-CZ" sz="2000" b="1" i="1" dirty="0" err="1"/>
              <a:t>Verfassers</a:t>
            </a:r>
            <a:r>
              <a:rPr lang="cs-CZ" sz="2000" b="1" i="1" dirty="0"/>
              <a:t>, </a:t>
            </a:r>
            <a:r>
              <a:rPr lang="cs-CZ" sz="2000" b="1" i="1" dirty="0" err="1"/>
              <a:t>meines</a:t>
            </a:r>
            <a:r>
              <a:rPr lang="cs-CZ" sz="2000" b="1" i="1" dirty="0"/>
              <a:t>/</a:t>
            </a:r>
            <a:r>
              <a:rPr lang="cs-CZ" sz="2000" b="1" i="1" dirty="0" err="1"/>
              <a:t>unseres</a:t>
            </a:r>
            <a:r>
              <a:rPr lang="cs-CZ" sz="2000" b="1" i="1" dirty="0"/>
              <a:t> </a:t>
            </a:r>
            <a:r>
              <a:rPr lang="cs-CZ" sz="2000" b="1" i="1" dirty="0" err="1"/>
              <a:t>Erachtens</a:t>
            </a:r>
            <a:r>
              <a:rPr lang="cs-CZ" sz="2000" b="1" i="1" dirty="0"/>
              <a:t>, </a:t>
            </a:r>
            <a:r>
              <a:rPr lang="cs-CZ" sz="2000" b="1" i="1" dirty="0" err="1"/>
              <a:t>ich-Form</a:t>
            </a:r>
            <a:r>
              <a:rPr lang="cs-CZ" sz="2000" b="1" i="1" dirty="0"/>
              <a:t> - </a:t>
            </a:r>
            <a:r>
              <a:rPr lang="cs-CZ" sz="2000" b="1" dirty="0" err="1"/>
              <a:t>moderne</a:t>
            </a:r>
            <a:r>
              <a:rPr lang="cs-CZ" sz="2000" b="1" dirty="0"/>
              <a:t> </a:t>
            </a:r>
            <a:r>
              <a:rPr lang="de-DE" sz="2000" b="1" dirty="0"/>
              <a:t> </a:t>
            </a:r>
            <a:r>
              <a:rPr lang="cs-CZ" sz="2000" b="1" dirty="0" err="1"/>
              <a:t>Tendenz</a:t>
            </a:r>
            <a:r>
              <a:rPr lang="cs-CZ" sz="2000" b="1" dirty="0"/>
              <a:t>) </a:t>
            </a:r>
          </a:p>
          <a:p>
            <a:pPr eaLnBrk="1" hangingPunct="1"/>
            <a:r>
              <a:rPr lang="cs-CZ" sz="2000" b="1" dirty="0"/>
              <a:t> </a:t>
            </a:r>
            <a:r>
              <a:rPr lang="cs-CZ" sz="2000" b="1" dirty="0" err="1">
                <a:solidFill>
                  <a:srgbClr val="FF0000"/>
                </a:solidFill>
              </a:rPr>
              <a:t>Nominalstil</a:t>
            </a:r>
            <a:r>
              <a:rPr lang="cs-CZ" sz="2000" b="1" dirty="0">
                <a:solidFill>
                  <a:srgbClr val="FF0000"/>
                </a:solidFill>
              </a:rPr>
              <a:t>: </a:t>
            </a:r>
            <a:r>
              <a:rPr lang="cs-CZ" sz="2000" b="1" dirty="0" err="1"/>
              <a:t>Nomina</a:t>
            </a:r>
            <a:r>
              <a:rPr lang="cs-CZ" sz="2000" b="1" dirty="0"/>
              <a:t>, Adjektiv-Substantiv, FVG - </a:t>
            </a:r>
            <a:r>
              <a:rPr lang="cs-CZ" sz="2000" b="1" i="1" dirty="0" err="1"/>
              <a:t>zur</a:t>
            </a:r>
            <a:r>
              <a:rPr lang="cs-CZ" sz="2000" b="1" i="1" dirty="0"/>
              <a:t> </a:t>
            </a:r>
            <a:r>
              <a:rPr lang="cs-CZ" sz="2000" b="1" i="1" dirty="0" err="1"/>
              <a:t>Ausf</a:t>
            </a:r>
            <a:r>
              <a:rPr lang="de-DE" sz="2000" b="1" i="1" dirty="0"/>
              <a:t>ü</a:t>
            </a:r>
            <a:r>
              <a:rPr lang="cs-CZ" sz="2000" b="1" i="1" dirty="0" err="1"/>
              <a:t>hrung</a:t>
            </a:r>
            <a:r>
              <a:rPr lang="cs-CZ" sz="2000" b="1" i="1" dirty="0"/>
              <a:t> </a:t>
            </a:r>
            <a:r>
              <a:rPr lang="cs-CZ" sz="2000" b="1" i="1" dirty="0" err="1"/>
              <a:t>bringen</a:t>
            </a:r>
            <a:r>
              <a:rPr lang="cs-CZ" sz="2000" b="1" dirty="0"/>
              <a:t>,</a:t>
            </a:r>
          </a:p>
          <a:p>
            <a:pPr eaLnBrk="1" hangingPunct="1">
              <a:buFont typeface="Arial" charset="0"/>
              <a:buNone/>
            </a:pPr>
            <a:r>
              <a:rPr lang="cs-CZ" sz="2000" b="1" dirty="0"/>
              <a:t>       </a:t>
            </a:r>
            <a:r>
              <a:rPr lang="cs-CZ" sz="2000" b="1" dirty="0" err="1"/>
              <a:t>Partizipialkonstruktion</a:t>
            </a:r>
            <a:r>
              <a:rPr lang="cs-CZ" sz="2000" b="1" dirty="0"/>
              <a:t> - </a:t>
            </a:r>
            <a:r>
              <a:rPr lang="cs-CZ" sz="2000" b="1" i="1" dirty="0" err="1"/>
              <a:t>das</a:t>
            </a:r>
            <a:r>
              <a:rPr lang="cs-CZ" sz="2000" b="1" i="1" dirty="0"/>
              <a:t> f</a:t>
            </a:r>
            <a:r>
              <a:rPr lang="de-DE" sz="2000" b="1" i="1" dirty="0"/>
              <a:t>ü</a:t>
            </a:r>
            <a:r>
              <a:rPr lang="cs-CZ" sz="2000" b="1" i="1" dirty="0"/>
              <a:t>r den </a:t>
            </a:r>
            <a:r>
              <a:rPr lang="cs-CZ" sz="2000" b="1" i="1" dirty="0" err="1"/>
              <a:t>Versuch</a:t>
            </a:r>
            <a:r>
              <a:rPr lang="cs-CZ" sz="2000" b="1" i="1" dirty="0"/>
              <a:t> </a:t>
            </a:r>
            <a:r>
              <a:rPr lang="cs-CZ" sz="2000" b="1" i="1" dirty="0" err="1"/>
              <a:t>verwendete</a:t>
            </a:r>
            <a:r>
              <a:rPr lang="cs-CZ" sz="2000" b="1" dirty="0"/>
              <a:t> </a:t>
            </a:r>
            <a:r>
              <a:rPr lang="cs-CZ" sz="2000" b="1" i="1" dirty="0" err="1"/>
              <a:t>Tier</a:t>
            </a:r>
            <a:r>
              <a:rPr lang="cs-CZ" sz="2000" b="1" i="1" dirty="0"/>
              <a:t> </a:t>
            </a:r>
            <a:endParaRPr lang="cs-CZ" sz="2000" b="1" dirty="0"/>
          </a:p>
          <a:p>
            <a:pPr eaLnBrk="1" hangingPunct="1">
              <a:buFont typeface="Arial" charset="0"/>
              <a:buNone/>
            </a:pPr>
            <a:r>
              <a:rPr lang="de-DE" sz="2000" b="1" dirty="0"/>
              <a:t>       </a:t>
            </a:r>
            <a:r>
              <a:rPr lang="cs-CZ" sz="2000" b="1" dirty="0" err="1"/>
              <a:t>Attribuierung</a:t>
            </a:r>
            <a:r>
              <a:rPr lang="cs-CZ" sz="2000" b="1" dirty="0"/>
              <a:t>, </a:t>
            </a:r>
            <a:r>
              <a:rPr lang="cs-CZ" sz="2000" b="1" dirty="0" err="1"/>
              <a:t>Attributivketten</a:t>
            </a:r>
            <a:r>
              <a:rPr lang="cs-CZ" sz="2000" b="1" dirty="0"/>
              <a:t> </a:t>
            </a:r>
            <a:r>
              <a:rPr lang="cs-CZ" sz="2000" b="1" dirty="0" err="1"/>
              <a:t>statt</a:t>
            </a:r>
            <a:r>
              <a:rPr lang="cs-CZ" sz="2000" b="1" dirty="0"/>
              <a:t> </a:t>
            </a:r>
            <a:r>
              <a:rPr lang="cs-CZ" sz="2000" b="1" dirty="0" err="1"/>
              <a:t>relative</a:t>
            </a:r>
            <a:r>
              <a:rPr lang="cs-CZ" sz="2000" b="1" dirty="0"/>
              <a:t> </a:t>
            </a:r>
            <a:r>
              <a:rPr lang="cs-CZ" sz="2000" b="1" dirty="0" err="1"/>
              <a:t>Nebens</a:t>
            </a:r>
            <a:r>
              <a:rPr lang="de-DE" sz="2000" b="1" dirty="0"/>
              <a:t>ä</a:t>
            </a:r>
            <a:r>
              <a:rPr lang="cs-CZ" sz="2000" b="1" dirty="0" err="1"/>
              <a:t>tze</a:t>
            </a:r>
            <a:endParaRPr lang="de-DE" sz="2000" b="1" dirty="0"/>
          </a:p>
          <a:p>
            <a:pPr eaLnBrk="1" hangingPunct="1"/>
            <a:r>
              <a:rPr lang="cs-CZ" sz="2000" b="1" dirty="0" err="1"/>
              <a:t>Passivkonstruktionen</a:t>
            </a:r>
            <a:r>
              <a:rPr lang="cs-CZ" sz="2000" b="1" dirty="0"/>
              <a:t> - </a:t>
            </a:r>
            <a:r>
              <a:rPr lang="cs-CZ" sz="2000" b="1" dirty="0" err="1"/>
              <a:t>die</a:t>
            </a:r>
            <a:r>
              <a:rPr lang="cs-CZ" sz="2000" b="1" dirty="0"/>
              <a:t> </a:t>
            </a:r>
            <a:r>
              <a:rPr lang="cs-CZ" sz="2000" b="1" dirty="0" err="1"/>
              <a:t>Handlung</a:t>
            </a:r>
            <a:r>
              <a:rPr lang="cs-CZ" sz="2000" b="1" dirty="0"/>
              <a:t> </a:t>
            </a:r>
            <a:r>
              <a:rPr lang="cs-CZ" sz="2000" b="1" dirty="0" err="1"/>
              <a:t>im</a:t>
            </a:r>
            <a:r>
              <a:rPr lang="cs-CZ" sz="2000" b="1" dirty="0"/>
              <a:t> </a:t>
            </a:r>
            <a:r>
              <a:rPr lang="cs-CZ" sz="2000" b="1" dirty="0" err="1"/>
              <a:t>Vordergrund</a:t>
            </a:r>
            <a:endParaRPr lang="de-DE" sz="2000" b="1" dirty="0"/>
          </a:p>
          <a:p>
            <a:pPr eaLnBrk="1" hangingPunct="1"/>
            <a:r>
              <a:rPr lang="cs-CZ" sz="2000" b="1" dirty="0" err="1">
                <a:solidFill>
                  <a:srgbClr val="FF0000"/>
                </a:solidFill>
              </a:rPr>
              <a:t>Gliederung</a:t>
            </a:r>
            <a:r>
              <a:rPr lang="cs-CZ" sz="2000" b="1" dirty="0">
                <a:solidFill>
                  <a:srgbClr val="FF0000"/>
                </a:solidFill>
              </a:rPr>
              <a:t>: </a:t>
            </a:r>
            <a:r>
              <a:rPr lang="cs-CZ" sz="2000" b="1" dirty="0" err="1"/>
              <a:t>Abs</a:t>
            </a:r>
            <a:r>
              <a:rPr lang="de-DE" sz="2000" b="1" dirty="0"/>
              <a:t>ä</a:t>
            </a:r>
            <a:r>
              <a:rPr lang="cs-CZ" sz="2000" b="1" dirty="0" err="1"/>
              <a:t>tze</a:t>
            </a:r>
            <a:r>
              <a:rPr lang="de-DE" sz="2000" b="1" dirty="0"/>
              <a:t>,</a:t>
            </a:r>
            <a:r>
              <a:rPr lang="cs-CZ" sz="2000" b="1" dirty="0"/>
              <a:t> Infografik</a:t>
            </a:r>
            <a:r>
              <a:rPr lang="de-DE" sz="2000" b="1" dirty="0"/>
              <a:t>: Bilder, Tabellen, Grafen, Diagramme…</a:t>
            </a:r>
          </a:p>
          <a:p>
            <a:pPr eaLnBrk="1" hangingPunct="1"/>
            <a:r>
              <a:rPr lang="de-DE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Unterschiede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zwischen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streng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wissenschaftlichen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und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populärwissenschaftlichen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Textsorten</a:t>
            </a:r>
            <a:r>
              <a:rPr lang="cs-CZ" sz="2000" b="1" dirty="0">
                <a:solidFill>
                  <a:srgbClr val="00B050"/>
                </a:solidFill>
              </a:rPr>
              <a:t>!</a:t>
            </a:r>
            <a:endParaRPr lang="cs-CZ" sz="2000" dirty="0">
              <a:solidFill>
                <a:srgbClr val="00B05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2445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AFDE51-A1C9-4121-852E-CEF395A59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Textbeispiele</a:t>
            </a:r>
            <a:r>
              <a:rPr lang="cs-CZ" dirty="0"/>
              <a:t>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513E5C-EE7A-49A3-9ADB-E1790625D3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 err="1">
                <a:solidFill>
                  <a:srgbClr val="00B050"/>
                </a:solidFill>
              </a:rPr>
              <a:t>Vagheitsreduzierung</a:t>
            </a:r>
            <a:r>
              <a:rPr lang="cs-CZ" sz="1800" b="1" dirty="0">
                <a:solidFill>
                  <a:srgbClr val="00B050"/>
                </a:solidFill>
              </a:rPr>
              <a:t> (1987):</a:t>
            </a:r>
          </a:p>
          <a:p>
            <a:r>
              <a:rPr lang="de-DE" sz="1800" b="1" dirty="0"/>
              <a:t>lange, komplizierte Sätze (NS – kausal, final…)</a:t>
            </a:r>
          </a:p>
          <a:p>
            <a:r>
              <a:rPr lang="de-DE" sz="1800" b="1" dirty="0"/>
              <a:t>IK mit zu</a:t>
            </a:r>
          </a:p>
          <a:p>
            <a:r>
              <a:rPr lang="de-DE" sz="1800" b="1" dirty="0"/>
              <a:t>Unpersönliche Konstruktionen: </a:t>
            </a:r>
            <a:r>
              <a:rPr lang="de-DE" sz="1800" b="1" i="1" dirty="0"/>
              <a:t>sein + zu + Inf.</a:t>
            </a:r>
          </a:p>
          <a:p>
            <a:r>
              <a:rPr lang="de-DE" sz="1800" b="1" dirty="0"/>
              <a:t>Partizipialkonstruktionen</a:t>
            </a:r>
          </a:p>
          <a:p>
            <a:r>
              <a:rPr lang="de-DE" sz="1800" b="1" dirty="0"/>
              <a:t>Parenthese</a:t>
            </a:r>
            <a:r>
              <a:rPr lang="cs-CZ" sz="1800" b="1" dirty="0"/>
              <a:t>:</a:t>
            </a:r>
            <a:r>
              <a:rPr lang="de-DE" sz="1800" b="1" dirty="0"/>
              <a:t> - -</a:t>
            </a:r>
          </a:p>
          <a:p>
            <a:r>
              <a:rPr lang="de-DE" sz="1800" b="1" dirty="0"/>
              <a:t>Termini – Linguistik </a:t>
            </a:r>
            <a:r>
              <a:rPr lang="de-DE" sz="1800" b="1" i="1" dirty="0"/>
              <a:t>(Kommunikation)</a:t>
            </a:r>
            <a:r>
              <a:rPr lang="cs-CZ" sz="1800" b="1" i="1" dirty="0"/>
              <a:t>,</a:t>
            </a:r>
            <a:r>
              <a:rPr lang="de-DE" sz="1800" b="1" i="1" dirty="0"/>
              <a:t> </a:t>
            </a:r>
            <a:r>
              <a:rPr lang="de-DE" sz="1800" b="1" dirty="0"/>
              <a:t>Internationalismen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2055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D2F466-D2BA-4189-8D40-6682C7488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Textbeispiele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920514-75FF-4DC2-9AB7-EB0814A8B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00B050"/>
                </a:solidFill>
              </a:rPr>
              <a:t>Sprache</a:t>
            </a:r>
            <a:r>
              <a:rPr lang="cs-CZ" b="1" dirty="0">
                <a:solidFill>
                  <a:srgbClr val="00B050"/>
                </a:solidFill>
              </a:rPr>
              <a:t> </a:t>
            </a:r>
            <a:r>
              <a:rPr lang="cs-CZ" b="1" dirty="0" err="1">
                <a:solidFill>
                  <a:srgbClr val="00B050"/>
                </a:solidFill>
              </a:rPr>
              <a:t>und</a:t>
            </a:r>
            <a:r>
              <a:rPr lang="cs-CZ" b="1" dirty="0">
                <a:solidFill>
                  <a:srgbClr val="00B050"/>
                </a:solidFill>
              </a:rPr>
              <a:t> </a:t>
            </a:r>
            <a:r>
              <a:rPr lang="cs-CZ" b="1" dirty="0" err="1">
                <a:solidFill>
                  <a:srgbClr val="00B050"/>
                </a:solidFill>
              </a:rPr>
              <a:t>Emotion</a:t>
            </a:r>
            <a:r>
              <a:rPr lang="cs-CZ" b="1" dirty="0">
                <a:solidFill>
                  <a:srgbClr val="00B050"/>
                </a:solidFill>
              </a:rPr>
              <a:t> (2007):</a:t>
            </a:r>
          </a:p>
          <a:p>
            <a:r>
              <a:rPr lang="de-DE" b="1" dirty="0"/>
              <a:t>Textgestaltung: Zitate (Motto)</a:t>
            </a:r>
          </a:p>
          <a:p>
            <a:r>
              <a:rPr lang="de-DE" b="1" dirty="0"/>
              <a:t>Persönlicher Stil – </a:t>
            </a:r>
            <a:r>
              <a:rPr lang="de-DE" b="1" i="1" dirty="0">
                <a:solidFill>
                  <a:srgbClr val="00B0F0"/>
                </a:solidFill>
              </a:rPr>
              <a:t>ich als Wissenschaftlerin, meine Analysen </a:t>
            </a:r>
            <a:r>
              <a:rPr lang="de-DE" b="1" i="1" dirty="0"/>
              <a:t>– </a:t>
            </a:r>
            <a:r>
              <a:rPr lang="de-DE" b="1" dirty="0"/>
              <a:t>mehr Emotionalität und Individualität</a:t>
            </a:r>
          </a:p>
          <a:p>
            <a:r>
              <a:rPr lang="de-DE" b="1" dirty="0"/>
              <a:t>trotzdem „wissenschaftlich“: </a:t>
            </a:r>
            <a:r>
              <a:rPr lang="de-DE" b="1" i="1" dirty="0"/>
              <a:t>man muss (an)erkennen</a:t>
            </a:r>
          </a:p>
          <a:p>
            <a:r>
              <a:rPr lang="de-DE" b="1" dirty="0"/>
              <a:t>Termini: </a:t>
            </a:r>
            <a:r>
              <a:rPr lang="de-DE" b="1" i="1" dirty="0"/>
              <a:t>Kognition, Emotion, marginal</a:t>
            </a:r>
          </a:p>
          <a:p>
            <a:r>
              <a:rPr lang="de-DE" b="1" dirty="0"/>
              <a:t>Zitierungsweise: </a:t>
            </a:r>
            <a:r>
              <a:rPr lang="de-DE" b="1" i="1" dirty="0"/>
              <a:t>(hierzu </a:t>
            </a:r>
            <a:r>
              <a:rPr lang="de-DE" b="1" i="1" dirty="0" err="1"/>
              <a:t>Damasio</a:t>
            </a:r>
            <a:r>
              <a:rPr lang="de-DE" b="1" i="1" dirty="0"/>
              <a:t> 1997)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8209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4A297A-16BA-40FC-BC21-639C3E6C8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3. </a:t>
            </a:r>
            <a:r>
              <a:rPr lang="cs-CZ" sz="2400" b="1" dirty="0" err="1">
                <a:solidFill>
                  <a:srgbClr val="FF0000"/>
                </a:solidFill>
              </a:rPr>
              <a:t>Kommunikationsbereich</a:t>
            </a:r>
            <a:r>
              <a:rPr lang="cs-CZ" sz="2400" b="1" dirty="0">
                <a:solidFill>
                  <a:srgbClr val="FF0000"/>
                </a:solidFill>
              </a:rPr>
              <a:t> der </a:t>
            </a:r>
            <a:r>
              <a:rPr lang="cs-CZ" sz="2400" b="1" dirty="0" err="1">
                <a:solidFill>
                  <a:srgbClr val="FF0000"/>
                </a:solidFill>
              </a:rPr>
              <a:t>institutionellen</a:t>
            </a:r>
            <a:r>
              <a:rPr lang="cs-CZ" sz="2400" b="1" dirty="0">
                <a:solidFill>
                  <a:srgbClr val="FF0000"/>
                </a:solidFill>
              </a:rPr>
              <a:t> (</a:t>
            </a:r>
            <a:r>
              <a:rPr lang="cs-CZ" sz="2400" b="1" dirty="0" err="1">
                <a:solidFill>
                  <a:srgbClr val="FF0000"/>
                </a:solidFill>
              </a:rPr>
              <a:t>offiziellen</a:t>
            </a:r>
            <a:r>
              <a:rPr lang="cs-CZ" sz="2400" b="1" dirty="0">
                <a:solidFill>
                  <a:srgbClr val="FF0000"/>
                </a:solidFill>
              </a:rPr>
              <a:t>) </a:t>
            </a:r>
            <a:r>
              <a:rPr lang="cs-CZ" sz="2400" b="1" dirty="0" err="1">
                <a:solidFill>
                  <a:srgbClr val="FF0000"/>
                </a:solidFill>
              </a:rPr>
              <a:t>kommunikation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5BC94A-F29B-4B38-A587-CFACD0A13D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err="1"/>
              <a:t>große</a:t>
            </a:r>
            <a:r>
              <a:rPr lang="cs-CZ" b="1" dirty="0"/>
              <a:t> </a:t>
            </a:r>
            <a:r>
              <a:rPr lang="cs-CZ" b="1" dirty="0" err="1"/>
              <a:t>Heterogenität</a:t>
            </a:r>
            <a:r>
              <a:rPr lang="cs-CZ" b="1" dirty="0"/>
              <a:t> - </a:t>
            </a:r>
            <a:r>
              <a:rPr lang="cs-CZ" b="1" dirty="0" err="1"/>
              <a:t>viele</a:t>
            </a:r>
            <a:r>
              <a:rPr lang="cs-CZ" b="1" dirty="0"/>
              <a:t> TS, </a:t>
            </a:r>
            <a:r>
              <a:rPr lang="cs-CZ" b="1" dirty="0" err="1"/>
              <a:t>verschiedene</a:t>
            </a:r>
            <a:r>
              <a:rPr lang="cs-CZ" b="1" dirty="0"/>
              <a:t> </a:t>
            </a:r>
            <a:r>
              <a:rPr lang="cs-CZ" b="1" dirty="0" err="1"/>
              <a:t>Merkmale</a:t>
            </a:r>
            <a:endParaRPr lang="cs-CZ" b="1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err="1"/>
              <a:t>viele</a:t>
            </a:r>
            <a:r>
              <a:rPr lang="cs-CZ" b="1" dirty="0"/>
              <a:t> </a:t>
            </a:r>
            <a:r>
              <a:rPr lang="cs-CZ" b="1" dirty="0" err="1"/>
              <a:t>Berührungspunkte</a:t>
            </a:r>
            <a:r>
              <a:rPr lang="cs-CZ" b="1" dirty="0"/>
              <a:t> </a:t>
            </a:r>
            <a:r>
              <a:rPr lang="cs-CZ" b="1" dirty="0" err="1"/>
              <a:t>mit</a:t>
            </a:r>
            <a:r>
              <a:rPr lang="cs-CZ" b="1" dirty="0"/>
              <a:t> dem </a:t>
            </a:r>
            <a:r>
              <a:rPr lang="cs-CZ" b="1" dirty="0" err="1"/>
              <a:t>Fachstil</a:t>
            </a:r>
            <a:endParaRPr lang="cs-CZ" b="1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err="1"/>
              <a:t>Teilgebiete</a:t>
            </a:r>
            <a:r>
              <a:rPr lang="cs-CZ" b="1" dirty="0"/>
              <a:t>: </a:t>
            </a:r>
          </a:p>
          <a:p>
            <a:pPr eaLnBrk="1" hangingPunct="1"/>
            <a:r>
              <a:rPr lang="cs-CZ" altLang="cs-CZ" b="1" dirty="0">
                <a:solidFill>
                  <a:srgbClr val="FF0000"/>
                </a:solidFill>
              </a:rPr>
              <a:t>1. </a:t>
            </a:r>
            <a:r>
              <a:rPr lang="cs-CZ" altLang="cs-CZ" b="1" dirty="0" err="1">
                <a:solidFill>
                  <a:srgbClr val="FF0000"/>
                </a:solidFill>
              </a:rPr>
              <a:t>Verwaltung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Kommunikation</a:t>
            </a:r>
            <a:r>
              <a:rPr lang="cs-CZ" altLang="cs-CZ" b="1" dirty="0"/>
              <a:t> </a:t>
            </a:r>
            <a:r>
              <a:rPr lang="cs-CZ" altLang="cs-CZ" b="1" dirty="0" err="1"/>
              <a:t>zwischen</a:t>
            </a:r>
            <a:r>
              <a:rPr lang="cs-CZ" altLang="cs-CZ" b="1" dirty="0"/>
              <a:t> </a:t>
            </a:r>
            <a:r>
              <a:rPr lang="cs-CZ" altLang="cs-CZ" b="1" dirty="0" err="1"/>
              <a:t>gesellschaftlichen</a:t>
            </a:r>
            <a:r>
              <a:rPr lang="cs-CZ" altLang="cs-CZ" b="1" dirty="0"/>
              <a:t> </a:t>
            </a:r>
            <a:r>
              <a:rPr lang="cs-CZ" altLang="cs-CZ" b="1" dirty="0" err="1"/>
              <a:t>Institutionen</a:t>
            </a:r>
            <a:r>
              <a:rPr lang="cs-CZ" altLang="cs-CZ" b="1" dirty="0"/>
              <a:t>, </a:t>
            </a:r>
            <a:r>
              <a:rPr lang="cs-CZ" altLang="cs-CZ" b="1" dirty="0" err="1"/>
              <a:t>Behörden</a:t>
            </a:r>
            <a:r>
              <a:rPr lang="cs-CZ" altLang="cs-CZ" b="1" dirty="0"/>
              <a:t>, </a:t>
            </a:r>
            <a:r>
              <a:rPr lang="cs-CZ" altLang="cs-CZ" b="1" dirty="0" err="1"/>
              <a:t>Dienststellen</a:t>
            </a:r>
            <a:r>
              <a:rPr lang="cs-CZ" altLang="cs-CZ" b="1" dirty="0"/>
              <a:t>, </a:t>
            </a:r>
            <a:r>
              <a:rPr lang="cs-CZ" altLang="cs-CZ" b="1" dirty="0" err="1"/>
              <a:t>Organisationen</a:t>
            </a:r>
            <a:r>
              <a:rPr lang="cs-CZ" altLang="cs-CZ" b="1" dirty="0"/>
              <a:t> </a:t>
            </a:r>
            <a:r>
              <a:rPr lang="cs-CZ" altLang="cs-CZ" b="1" dirty="0" err="1"/>
              <a:t>sowie</a:t>
            </a:r>
            <a:r>
              <a:rPr lang="cs-CZ" altLang="cs-CZ" b="1" dirty="0"/>
              <a:t> der  </a:t>
            </a:r>
            <a:r>
              <a:rPr lang="cs-CZ" altLang="cs-CZ" b="1" dirty="0" err="1"/>
              <a:t>Verkehr</a:t>
            </a:r>
            <a:r>
              <a:rPr lang="cs-CZ" altLang="cs-CZ" b="1" dirty="0"/>
              <a:t> der </a:t>
            </a:r>
            <a:r>
              <a:rPr lang="cs-CZ" altLang="cs-CZ" b="1" dirty="0" err="1"/>
              <a:t>Bürger</a:t>
            </a:r>
            <a:r>
              <a:rPr lang="cs-CZ" altLang="cs-CZ" b="1" dirty="0"/>
              <a:t> </a:t>
            </a:r>
            <a:r>
              <a:rPr lang="cs-CZ" altLang="cs-CZ" b="1" dirty="0" err="1"/>
              <a:t>mit</a:t>
            </a:r>
            <a:r>
              <a:rPr lang="cs-CZ" altLang="cs-CZ" b="1" dirty="0"/>
              <a:t> </a:t>
            </a:r>
            <a:r>
              <a:rPr lang="cs-CZ" altLang="cs-CZ" b="1" dirty="0" err="1"/>
              <a:t>solchen</a:t>
            </a:r>
            <a:r>
              <a:rPr lang="cs-CZ" altLang="cs-CZ" b="1" dirty="0"/>
              <a:t> </a:t>
            </a:r>
            <a:r>
              <a:rPr lang="cs-CZ" altLang="cs-CZ" b="1" dirty="0" err="1"/>
              <a:t>Insitutionen</a:t>
            </a:r>
            <a:r>
              <a:rPr lang="cs-CZ" altLang="cs-CZ" b="1" dirty="0"/>
              <a:t> </a:t>
            </a:r>
          </a:p>
          <a:p>
            <a:pPr eaLnBrk="1" hangingPunct="1"/>
            <a:r>
              <a:rPr lang="cs-CZ" altLang="cs-CZ" b="1" dirty="0" err="1"/>
              <a:t>nicht</a:t>
            </a:r>
            <a:r>
              <a:rPr lang="cs-CZ" altLang="cs-CZ" b="1" dirty="0"/>
              <a:t> </a:t>
            </a:r>
            <a:r>
              <a:rPr lang="cs-CZ" altLang="cs-CZ" b="1" dirty="0" err="1"/>
              <a:t>streng</a:t>
            </a:r>
            <a:r>
              <a:rPr lang="cs-CZ" altLang="cs-CZ" b="1" dirty="0"/>
              <a:t> fach- 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berufsspezifisch</a:t>
            </a:r>
            <a:r>
              <a:rPr lang="cs-CZ" altLang="cs-CZ" b="1" dirty="0"/>
              <a:t> –</a:t>
            </a:r>
            <a:r>
              <a:rPr lang="cs-CZ" altLang="cs-CZ" b="1" dirty="0">
                <a:solidFill>
                  <a:srgbClr val="00B0F0"/>
                </a:solidFill>
              </a:rPr>
              <a:t> </a:t>
            </a:r>
            <a:r>
              <a:rPr lang="cs-CZ" altLang="cs-CZ" b="1" dirty="0" err="1">
                <a:solidFill>
                  <a:srgbClr val="00B0F0"/>
                </a:solidFill>
              </a:rPr>
              <a:t>Amtsstil</a:t>
            </a:r>
            <a:r>
              <a:rPr lang="cs-CZ" altLang="cs-CZ" b="1" dirty="0">
                <a:solidFill>
                  <a:srgbClr val="00B0F0"/>
                </a:solidFill>
              </a:rPr>
              <a:t>, </a:t>
            </a:r>
            <a:r>
              <a:rPr lang="cs-CZ" altLang="cs-CZ" b="1" dirty="0" err="1">
                <a:solidFill>
                  <a:srgbClr val="00B0F0"/>
                </a:solidFill>
              </a:rPr>
              <a:t>Stil</a:t>
            </a:r>
            <a:r>
              <a:rPr lang="cs-CZ" altLang="cs-CZ" b="1" dirty="0">
                <a:solidFill>
                  <a:srgbClr val="00B0F0"/>
                </a:solidFill>
              </a:rPr>
              <a:t> des </a:t>
            </a:r>
            <a:r>
              <a:rPr lang="cs-CZ" altLang="cs-CZ" b="1" dirty="0" err="1">
                <a:solidFill>
                  <a:srgbClr val="00B0F0"/>
                </a:solidFill>
              </a:rPr>
              <a:t>Amtsverkehrs</a:t>
            </a:r>
            <a:endParaRPr lang="cs-CZ" altLang="cs-CZ" b="1" dirty="0">
              <a:solidFill>
                <a:srgbClr val="00B0F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0913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85046A-96D2-4752-8EB8-6D63A71D7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Teilgebiete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AC0925-41AF-45F0-BD73-4C036EF05F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b="1" dirty="0">
                <a:solidFill>
                  <a:srgbClr val="FF0000"/>
                </a:solidFill>
              </a:rPr>
              <a:t> 2. </a:t>
            </a:r>
            <a:r>
              <a:rPr lang="cs-CZ" b="1" dirty="0" err="1">
                <a:solidFill>
                  <a:srgbClr val="FF0000"/>
                </a:solidFill>
              </a:rPr>
              <a:t>Wirtschaft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/>
              <a:t>– </a:t>
            </a:r>
            <a:r>
              <a:rPr lang="cs-CZ" b="1" dirty="0" err="1"/>
              <a:t>Kommunikation</a:t>
            </a:r>
            <a:r>
              <a:rPr lang="cs-CZ" b="1" dirty="0"/>
              <a:t> </a:t>
            </a:r>
            <a:r>
              <a:rPr lang="cs-CZ" b="1" dirty="0" err="1"/>
              <a:t>zwischen</a:t>
            </a:r>
            <a:r>
              <a:rPr lang="cs-CZ" b="1" dirty="0"/>
              <a:t> </a:t>
            </a:r>
            <a:r>
              <a:rPr lang="cs-CZ" b="1" dirty="0" err="1"/>
              <a:t>Firmen</a:t>
            </a:r>
            <a:r>
              <a:rPr lang="cs-CZ" b="1" dirty="0"/>
              <a:t>, </a:t>
            </a:r>
            <a:r>
              <a:rPr lang="cs-CZ" b="1" dirty="0" err="1"/>
              <a:t>Unternehmen</a:t>
            </a:r>
            <a:r>
              <a:rPr lang="cs-CZ" b="1" dirty="0"/>
              <a:t>, </a:t>
            </a:r>
            <a:r>
              <a:rPr lang="cs-CZ" b="1" dirty="0" err="1"/>
              <a:t>Betrieben</a:t>
            </a:r>
            <a:r>
              <a:rPr lang="cs-CZ" b="1" dirty="0"/>
              <a:t>: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b="1" dirty="0" err="1"/>
              <a:t>Handelskorrespondenz</a:t>
            </a:r>
            <a:r>
              <a:rPr lang="cs-CZ" b="1" dirty="0"/>
              <a:t>, </a:t>
            </a:r>
            <a:r>
              <a:rPr lang="cs-CZ" b="1" dirty="0" err="1"/>
              <a:t>Wirtschaftsdeutsch</a:t>
            </a:r>
            <a:endParaRPr lang="cs-CZ" b="1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err="1"/>
              <a:t>Kommunikation</a:t>
            </a:r>
            <a:r>
              <a:rPr lang="cs-CZ" b="1" dirty="0"/>
              <a:t> </a:t>
            </a:r>
            <a:r>
              <a:rPr lang="cs-CZ" b="1" dirty="0" err="1"/>
              <a:t>Arbeitgeber</a:t>
            </a:r>
            <a:r>
              <a:rPr lang="cs-CZ" b="1" dirty="0"/>
              <a:t> – </a:t>
            </a:r>
            <a:r>
              <a:rPr lang="cs-CZ" b="1" dirty="0" err="1"/>
              <a:t>Arbeitnehmer</a:t>
            </a:r>
            <a:endParaRPr lang="cs-CZ" b="1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b="1" dirty="0">
                <a:solidFill>
                  <a:srgbClr val="FF0000"/>
                </a:solidFill>
              </a:rPr>
              <a:t>3.  </a:t>
            </a:r>
            <a:r>
              <a:rPr lang="cs-CZ" b="1" dirty="0" err="1">
                <a:solidFill>
                  <a:srgbClr val="FF0000"/>
                </a:solidFill>
              </a:rPr>
              <a:t>Justiz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/>
              <a:t>– </a:t>
            </a:r>
            <a:r>
              <a:rPr lang="cs-CZ" b="1" dirty="0" err="1"/>
              <a:t>Kommunikation</a:t>
            </a:r>
            <a:r>
              <a:rPr lang="cs-CZ" b="1" dirty="0"/>
              <a:t> </a:t>
            </a:r>
            <a:r>
              <a:rPr lang="cs-CZ" b="1" dirty="0" err="1"/>
              <a:t>im</a:t>
            </a:r>
            <a:r>
              <a:rPr lang="cs-CZ" b="1" dirty="0"/>
              <a:t> </a:t>
            </a:r>
            <a:r>
              <a:rPr lang="cs-CZ" b="1" dirty="0" err="1"/>
              <a:t>Bereich</a:t>
            </a:r>
            <a:r>
              <a:rPr lang="cs-CZ" b="1" dirty="0"/>
              <a:t> des </a:t>
            </a:r>
            <a:r>
              <a:rPr lang="cs-CZ" b="1" dirty="0" err="1"/>
              <a:t>Gerichtswesens</a:t>
            </a:r>
            <a:r>
              <a:rPr lang="cs-CZ" b="1" dirty="0"/>
              <a:t>, </a:t>
            </a:r>
            <a:r>
              <a:rPr lang="cs-CZ" b="1" dirty="0" err="1"/>
              <a:t>Gesetzestexte</a:t>
            </a:r>
            <a:r>
              <a:rPr lang="cs-CZ" b="1" dirty="0"/>
              <a:t>, </a:t>
            </a:r>
            <a:r>
              <a:rPr lang="cs-CZ" b="1" dirty="0" err="1"/>
              <a:t>Rechtssprache</a:t>
            </a:r>
            <a:endParaRPr lang="cs-CZ" b="1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err="1"/>
              <a:t>Gemeinsamkeiten</a:t>
            </a:r>
            <a:r>
              <a:rPr lang="cs-CZ" b="1" dirty="0"/>
              <a:t> in den </a:t>
            </a:r>
            <a:r>
              <a:rPr lang="cs-CZ" b="1" dirty="0" err="1"/>
              <a:t>Bereichen</a:t>
            </a:r>
            <a:r>
              <a:rPr lang="cs-CZ" b="1" dirty="0"/>
              <a:t> </a:t>
            </a:r>
            <a:r>
              <a:rPr lang="cs-CZ" b="1" dirty="0" err="1"/>
              <a:t>Verwaltung</a:t>
            </a:r>
            <a:r>
              <a:rPr lang="cs-CZ" b="1" dirty="0"/>
              <a:t>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Justiz</a:t>
            </a:r>
            <a:endParaRPr lang="cs-CZ" b="1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err="1"/>
              <a:t>zahlreiche</a:t>
            </a:r>
            <a:r>
              <a:rPr lang="cs-CZ" b="1" dirty="0"/>
              <a:t>  </a:t>
            </a:r>
            <a:r>
              <a:rPr lang="cs-CZ" b="1" dirty="0" err="1"/>
              <a:t>Überschneidungen</a:t>
            </a:r>
            <a:r>
              <a:rPr lang="cs-CZ" b="1" dirty="0"/>
              <a:t> </a:t>
            </a:r>
            <a:r>
              <a:rPr lang="cs-CZ" b="1" dirty="0" err="1"/>
              <a:t>zwischen</a:t>
            </a:r>
            <a:r>
              <a:rPr lang="cs-CZ" b="1" dirty="0"/>
              <a:t> dem „</a:t>
            </a:r>
            <a:r>
              <a:rPr lang="cs-CZ" b="1" dirty="0" err="1"/>
              <a:t>offiziellen</a:t>
            </a:r>
            <a:r>
              <a:rPr lang="cs-CZ" b="1" dirty="0"/>
              <a:t>“ </a:t>
            </a:r>
            <a:r>
              <a:rPr lang="cs-CZ" b="1" dirty="0" err="1"/>
              <a:t>und</a:t>
            </a:r>
            <a:r>
              <a:rPr lang="cs-CZ" b="1" dirty="0"/>
              <a:t> dem </a:t>
            </a:r>
            <a:r>
              <a:rPr lang="cs-CZ" b="1" dirty="0" err="1"/>
              <a:t>Fachstil</a:t>
            </a:r>
            <a:r>
              <a:rPr lang="cs-CZ" b="1" dirty="0"/>
              <a:t>: </a:t>
            </a:r>
            <a:r>
              <a:rPr lang="cs-CZ" b="1" dirty="0" err="1"/>
              <a:t>Fachsprache</a:t>
            </a:r>
            <a:r>
              <a:rPr lang="cs-CZ" b="1" dirty="0"/>
              <a:t> der </a:t>
            </a:r>
            <a:r>
              <a:rPr lang="cs-CZ" b="1" dirty="0" err="1"/>
              <a:t>Verwaltung</a:t>
            </a:r>
            <a:r>
              <a:rPr lang="cs-CZ" b="1" dirty="0"/>
              <a:t>, der Politik, der </a:t>
            </a:r>
            <a:r>
              <a:rPr lang="cs-CZ" b="1" dirty="0" err="1"/>
              <a:t>Börse</a:t>
            </a:r>
            <a:r>
              <a:rPr lang="cs-CZ" b="1" dirty="0"/>
              <a:t>, der </a:t>
            </a:r>
            <a:r>
              <a:rPr lang="cs-CZ" b="1" dirty="0" err="1"/>
              <a:t>Justiz</a:t>
            </a:r>
            <a:r>
              <a:rPr lang="cs-CZ" b="1" dirty="0"/>
              <a:t> </a:t>
            </a:r>
            <a:r>
              <a:rPr lang="cs-CZ" b="1" dirty="0" err="1"/>
              <a:t>sowie</a:t>
            </a:r>
            <a:r>
              <a:rPr lang="cs-CZ" b="1" dirty="0"/>
              <a:t> </a:t>
            </a:r>
            <a:r>
              <a:rPr lang="cs-CZ" b="1" dirty="0" err="1"/>
              <a:t>zwischen</a:t>
            </a:r>
            <a:r>
              <a:rPr lang="cs-CZ" b="1" dirty="0"/>
              <a:t> den </a:t>
            </a:r>
            <a:r>
              <a:rPr lang="cs-CZ" b="1" dirty="0" err="1"/>
              <a:t>Teilgebieten</a:t>
            </a:r>
            <a:r>
              <a:rPr lang="cs-CZ" b="1" dirty="0"/>
              <a:t> </a:t>
            </a:r>
            <a:r>
              <a:rPr lang="cs-CZ" b="1" dirty="0" err="1"/>
              <a:t>Verwaltung</a:t>
            </a:r>
            <a:r>
              <a:rPr lang="cs-CZ" b="1" dirty="0"/>
              <a:t>, </a:t>
            </a:r>
            <a:r>
              <a:rPr lang="cs-CZ" b="1" dirty="0" err="1"/>
              <a:t>Wirtschaft</a:t>
            </a:r>
            <a:r>
              <a:rPr lang="cs-CZ" b="1" dirty="0"/>
              <a:t>, </a:t>
            </a:r>
            <a:r>
              <a:rPr lang="cs-CZ" b="1" dirty="0" err="1"/>
              <a:t>Justiz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3253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F1CD3B-71C2-437A-AC44-717C7C80C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Textuelle</a:t>
            </a:r>
            <a:r>
              <a:rPr lang="cs-CZ" b="1" dirty="0"/>
              <a:t> </a:t>
            </a:r>
            <a:r>
              <a:rPr lang="cs-CZ" b="1" dirty="0" err="1"/>
              <a:t>Hauptmerkmale</a:t>
            </a:r>
            <a:r>
              <a:rPr lang="cs-CZ" b="1" dirty="0"/>
              <a:t>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Stilelemente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453C1E-297B-4D39-A732-085C23404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„</a:t>
            </a:r>
            <a:r>
              <a:rPr lang="cs-CZ" altLang="cs-CZ" sz="2000" b="1" dirty="0" err="1">
                <a:solidFill>
                  <a:srgbClr val="7030A0"/>
                </a:solidFill>
              </a:rPr>
              <a:t>offiziell</a:t>
            </a:r>
            <a:r>
              <a:rPr lang="cs-CZ" altLang="cs-CZ" sz="2000" b="1" dirty="0">
                <a:solidFill>
                  <a:srgbClr val="7030A0"/>
                </a:solidFill>
              </a:rPr>
              <a:t>“: </a:t>
            </a:r>
            <a:r>
              <a:rPr lang="cs-CZ" altLang="cs-CZ" sz="2000" b="1" dirty="0" err="1">
                <a:solidFill>
                  <a:srgbClr val="7030A0"/>
                </a:solidFill>
              </a:rPr>
              <a:t>Nominalstil</a:t>
            </a:r>
            <a:r>
              <a:rPr lang="cs-CZ" altLang="cs-CZ" sz="2000" b="1" dirty="0"/>
              <a:t>: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2000" b="1" dirty="0"/>
              <a:t>     „</a:t>
            </a:r>
            <a:r>
              <a:rPr lang="cs-CZ" altLang="cs-CZ" sz="2000" b="1" i="1" dirty="0"/>
              <a:t>Der </a:t>
            </a:r>
            <a:r>
              <a:rPr lang="cs-CZ" altLang="cs-CZ" sz="2000" b="1" i="1" dirty="0" err="1"/>
              <a:t>Mieter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ist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zur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Übergabe</a:t>
            </a:r>
            <a:r>
              <a:rPr lang="cs-CZ" altLang="cs-CZ" sz="2000" b="1" i="1" dirty="0"/>
              <a:t> der </a:t>
            </a:r>
            <a:r>
              <a:rPr lang="cs-CZ" altLang="cs-CZ" sz="2000" b="1" i="1" dirty="0" err="1"/>
              <a:t>Wohnung</a:t>
            </a:r>
            <a:r>
              <a:rPr lang="cs-CZ" altLang="cs-CZ" sz="2000" b="1" i="1" dirty="0"/>
              <a:t>  in </a:t>
            </a:r>
            <a:r>
              <a:rPr lang="cs-CZ" altLang="cs-CZ" sz="2000" b="1" i="1" dirty="0" err="1"/>
              <a:t>einem</a:t>
            </a:r>
            <a:r>
              <a:rPr lang="cs-CZ" altLang="cs-CZ" sz="2000" b="1" i="1" dirty="0"/>
              <a:t> 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2000" b="1" i="1" dirty="0"/>
              <a:t>       </a:t>
            </a:r>
            <a:r>
              <a:rPr lang="cs-CZ" altLang="cs-CZ" sz="2000" b="1" i="1" dirty="0" err="1"/>
              <a:t>zum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vertragsgemäßen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Gebrauch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geeigneten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malermäßigen</a:t>
            </a:r>
            <a:r>
              <a:rPr lang="cs-CZ" altLang="cs-CZ" sz="2000" b="1" i="1" dirty="0"/>
              <a:t> 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2000" b="1" i="1" dirty="0"/>
              <a:t>       </a:t>
            </a:r>
            <a:r>
              <a:rPr lang="cs-CZ" altLang="cs-CZ" sz="2000" b="1" i="1" dirty="0" err="1"/>
              <a:t>Zustand</a:t>
            </a:r>
            <a:r>
              <a:rPr lang="cs-CZ" altLang="cs-CZ" sz="2000" b="1" dirty="0"/>
              <a:t> </a:t>
            </a:r>
            <a:r>
              <a:rPr lang="cs-CZ" altLang="cs-CZ" sz="2000" b="1" i="1" dirty="0" err="1"/>
              <a:t>verpflichtet</a:t>
            </a:r>
            <a:r>
              <a:rPr lang="cs-CZ" altLang="cs-CZ" sz="2000" b="1" i="1" dirty="0"/>
              <a:t>.“ 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Zivilgesetzbuch</a:t>
            </a:r>
            <a:r>
              <a:rPr lang="cs-CZ" altLang="cs-CZ" sz="2000" b="1" dirty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/>
              <a:t>Substantive</a:t>
            </a:r>
            <a:r>
              <a:rPr lang="cs-CZ" altLang="cs-CZ" sz="2000" b="1" dirty="0"/>
              <a:t>,  </a:t>
            </a:r>
            <a:r>
              <a:rPr lang="cs-CZ" altLang="cs-CZ" sz="2000" b="1" dirty="0" err="1"/>
              <a:t>Adjektive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erweiterte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Atributtivketten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Partizipialkonstruktionen</a:t>
            </a:r>
            <a:r>
              <a:rPr lang="cs-CZ" altLang="cs-CZ" sz="2000" b="1" dirty="0"/>
              <a:t>), </a:t>
            </a:r>
            <a:r>
              <a:rPr lang="cs-CZ" altLang="cs-CZ" sz="2000" b="1" dirty="0" err="1"/>
              <a:t>unpersönliche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Formen</a:t>
            </a:r>
            <a:r>
              <a:rPr lang="cs-CZ" altLang="cs-CZ" sz="2000" b="1" dirty="0"/>
              <a:t> (</a:t>
            </a:r>
            <a:r>
              <a:rPr lang="cs-CZ" altLang="cs-CZ" sz="2000" b="1" i="1" dirty="0" err="1"/>
              <a:t>verpflichtet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sein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sein</a:t>
            </a:r>
            <a:r>
              <a:rPr lang="cs-CZ" altLang="cs-CZ" sz="2000" b="1" i="1" dirty="0"/>
              <a:t> + </a:t>
            </a:r>
            <a:r>
              <a:rPr lang="cs-CZ" altLang="cs-CZ" sz="2000" b="1" i="1" dirty="0" err="1"/>
              <a:t>zu</a:t>
            </a:r>
            <a:r>
              <a:rPr lang="cs-CZ" altLang="cs-CZ" sz="2000" b="1" i="1" dirty="0"/>
              <a:t> + </a:t>
            </a:r>
            <a:r>
              <a:rPr lang="cs-CZ" altLang="cs-CZ" sz="2000" b="1" i="1" dirty="0" err="1"/>
              <a:t>Inf</a:t>
            </a:r>
            <a:r>
              <a:rPr lang="cs-CZ" altLang="cs-CZ" sz="2000" b="1" i="1" dirty="0"/>
              <a:t>.)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>
                <a:solidFill>
                  <a:srgbClr val="00B0F0"/>
                </a:solidFill>
              </a:rPr>
              <a:t>offizieller</a:t>
            </a:r>
            <a:r>
              <a:rPr lang="cs-CZ" altLang="cs-CZ" sz="2000" b="1" dirty="0">
                <a:solidFill>
                  <a:srgbClr val="00B0F0"/>
                </a:solidFill>
              </a:rPr>
              <a:t> (Fach)</a:t>
            </a:r>
            <a:r>
              <a:rPr lang="cs-CZ" altLang="cs-CZ" sz="2000" b="1" dirty="0" err="1">
                <a:solidFill>
                  <a:srgbClr val="00B0F0"/>
                </a:solidFill>
              </a:rPr>
              <a:t>wortschatz</a:t>
            </a:r>
            <a:r>
              <a:rPr lang="cs-CZ" altLang="cs-CZ" sz="2000" b="1" dirty="0">
                <a:solidFill>
                  <a:srgbClr val="00B0F0"/>
                </a:solidFill>
              </a:rPr>
              <a:t> </a:t>
            </a:r>
            <a:r>
              <a:rPr lang="cs-CZ" altLang="cs-CZ" sz="2000" b="1" dirty="0"/>
              <a:t>(„</a:t>
            </a:r>
            <a:r>
              <a:rPr lang="cs-CZ" altLang="cs-CZ" sz="2000" b="1" dirty="0" err="1"/>
              <a:t>Papierdeutsch</a:t>
            </a:r>
            <a:r>
              <a:rPr lang="cs-CZ" altLang="cs-CZ" sz="2000" b="1" dirty="0"/>
              <a:t>“): </a:t>
            </a:r>
            <a:r>
              <a:rPr lang="cs-CZ" altLang="cs-CZ" sz="2000" b="1" i="1" dirty="0" err="1"/>
              <a:t>laut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Gesetz</a:t>
            </a:r>
            <a:r>
              <a:rPr lang="cs-CZ" altLang="cs-CZ" sz="2000" b="1" i="1" dirty="0"/>
              <a:t>, 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2000" b="1" i="1" dirty="0"/>
              <a:t>     </a:t>
            </a:r>
            <a:r>
              <a:rPr lang="cs-CZ" altLang="cs-CZ" sz="2000" b="1" i="1" dirty="0" err="1"/>
              <a:t>aktenkundig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Postwertzeichen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Beförderungsdokument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Straffälliger</a:t>
            </a:r>
            <a:r>
              <a:rPr lang="cs-CZ" altLang="cs-CZ" sz="2000" b="1" i="1" dirty="0"/>
              <a:t>;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/>
              <a:t>Funktionsverbgefüge</a:t>
            </a:r>
            <a:r>
              <a:rPr lang="cs-CZ" altLang="cs-CZ" sz="2000" b="1" dirty="0"/>
              <a:t>: </a:t>
            </a:r>
            <a:r>
              <a:rPr lang="cs-CZ" altLang="cs-CZ" sz="2000" b="1" i="1" dirty="0"/>
              <a:t>in Kraft </a:t>
            </a:r>
            <a:r>
              <a:rPr lang="cs-CZ" altLang="cs-CZ" sz="2000" b="1" i="1" dirty="0" err="1"/>
              <a:t>treten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ein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Gesetz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verabschieden</a:t>
            </a:r>
            <a:r>
              <a:rPr lang="cs-CZ" altLang="cs-CZ" sz="2000" b="1" i="1" dirty="0"/>
              <a:t>, 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2000" b="1" i="1" dirty="0"/>
              <a:t>     </a:t>
            </a:r>
            <a:r>
              <a:rPr lang="cs-CZ" altLang="cs-CZ" sz="2000" b="1" i="1" dirty="0" err="1"/>
              <a:t>Maßnahmen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treffen</a:t>
            </a:r>
            <a:r>
              <a:rPr lang="cs-CZ" altLang="cs-CZ" sz="2000" b="1" i="1" dirty="0"/>
              <a:t>…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492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5A7024-F681-45B7-A774-FB439809B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Textsorten</a:t>
            </a:r>
            <a:r>
              <a:rPr lang="cs-CZ" b="1" dirty="0"/>
              <a:t>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722E14-2634-4631-8D17-9504E024C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defRPr/>
            </a:pPr>
            <a:r>
              <a:rPr lang="cs-CZ" altLang="cs-CZ" sz="2200" b="1" dirty="0">
                <a:solidFill>
                  <a:srgbClr val="FF0000"/>
                </a:solidFill>
              </a:rPr>
              <a:t>1. </a:t>
            </a:r>
            <a:r>
              <a:rPr lang="cs-CZ" altLang="cs-CZ" sz="2200" b="1" dirty="0" err="1">
                <a:solidFill>
                  <a:srgbClr val="FF0000"/>
                </a:solidFill>
              </a:rPr>
              <a:t>Verwaltung</a:t>
            </a:r>
            <a:r>
              <a:rPr lang="cs-CZ" altLang="cs-CZ" sz="2200" b="1" dirty="0">
                <a:solidFill>
                  <a:srgbClr val="FF0000"/>
                </a:solidFill>
              </a:rPr>
              <a:t>: </a:t>
            </a:r>
            <a:r>
              <a:rPr lang="cs-CZ" altLang="cs-CZ" sz="2200" b="1" dirty="0" err="1"/>
              <a:t>ofizielle</a:t>
            </a:r>
            <a:r>
              <a:rPr lang="cs-CZ" altLang="cs-CZ" sz="2200" b="1" dirty="0"/>
              <a:t> </a:t>
            </a:r>
            <a:r>
              <a:rPr lang="cs-CZ" altLang="cs-CZ" sz="2200" b="1" dirty="0" err="1"/>
              <a:t>Briefe</a:t>
            </a:r>
            <a:r>
              <a:rPr lang="cs-CZ" altLang="cs-CZ" sz="2200" b="1" dirty="0"/>
              <a:t>:  </a:t>
            </a:r>
            <a:r>
              <a:rPr lang="cs-CZ" altLang="cs-CZ" sz="2200" b="1" dirty="0" err="1"/>
              <a:t>Antrag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Einladung</a:t>
            </a:r>
            <a:r>
              <a:rPr lang="cs-CZ" altLang="cs-CZ" sz="2200" b="1" dirty="0"/>
              <a:t>, 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cs-CZ" altLang="cs-CZ" sz="2200" b="1" dirty="0"/>
              <a:t>       </a:t>
            </a:r>
            <a:r>
              <a:rPr lang="cs-CZ" altLang="cs-CZ" sz="2200" b="1" dirty="0" err="1"/>
              <a:t>amtliche</a:t>
            </a:r>
            <a:r>
              <a:rPr lang="cs-CZ" altLang="cs-CZ" sz="2200" b="1" dirty="0"/>
              <a:t> </a:t>
            </a:r>
            <a:r>
              <a:rPr lang="cs-CZ" altLang="cs-CZ" sz="2200" b="1" dirty="0" err="1"/>
              <a:t>Kurztexte</a:t>
            </a:r>
            <a:r>
              <a:rPr lang="cs-CZ" altLang="cs-CZ" sz="2200" b="1" dirty="0"/>
              <a:t>:  </a:t>
            </a:r>
            <a:r>
              <a:rPr lang="cs-CZ" altLang="cs-CZ" sz="2200" b="1" dirty="0" err="1"/>
              <a:t>Vollmacht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Beglaubigung,eidesstattliche</a:t>
            </a:r>
            <a:r>
              <a:rPr lang="cs-CZ" altLang="cs-CZ" sz="2200" b="1" dirty="0"/>
              <a:t> </a:t>
            </a:r>
            <a:r>
              <a:rPr lang="cs-CZ" altLang="cs-CZ" sz="2200" b="1" dirty="0" err="1"/>
              <a:t>Erklärung</a:t>
            </a:r>
            <a:r>
              <a:rPr lang="cs-CZ" altLang="cs-CZ" sz="2200" b="1" dirty="0"/>
              <a:t>, 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cs-CZ" altLang="cs-CZ" sz="2200" b="1" dirty="0"/>
              <a:t>       </a:t>
            </a:r>
            <a:r>
              <a:rPr lang="cs-CZ" altLang="cs-CZ" sz="2200" b="1" dirty="0" err="1"/>
              <a:t>Mietvertrag</a:t>
            </a:r>
            <a:r>
              <a:rPr lang="cs-CZ" altLang="cs-CZ" sz="2200" b="1" dirty="0"/>
              <a:t>  </a:t>
            </a:r>
            <a:r>
              <a:rPr lang="cs-CZ" altLang="cs-CZ" sz="2200" b="1" dirty="0">
                <a:solidFill>
                  <a:srgbClr val="00B050"/>
                </a:solidFill>
              </a:rPr>
              <a:t>(</a:t>
            </a:r>
            <a:r>
              <a:rPr lang="cs-CZ" altLang="cs-CZ" sz="2200" b="1" dirty="0" err="1">
                <a:solidFill>
                  <a:srgbClr val="00B050"/>
                </a:solidFill>
              </a:rPr>
              <a:t>Übergangszone</a:t>
            </a:r>
            <a:r>
              <a:rPr lang="cs-CZ" altLang="cs-CZ" sz="2200" b="1" dirty="0">
                <a:solidFill>
                  <a:srgbClr val="00B050"/>
                </a:solidFill>
              </a:rPr>
              <a:t> </a:t>
            </a:r>
            <a:r>
              <a:rPr lang="cs-CZ" altLang="cs-CZ" sz="2200" b="1" dirty="0" err="1">
                <a:solidFill>
                  <a:srgbClr val="00B050"/>
                </a:solidFill>
              </a:rPr>
              <a:t>Justiz</a:t>
            </a:r>
            <a:r>
              <a:rPr lang="cs-CZ" altLang="cs-CZ" sz="2200" b="1" dirty="0">
                <a:solidFill>
                  <a:srgbClr val="00B050"/>
                </a:solidFill>
              </a:rPr>
              <a:t>)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200" b="1" dirty="0" err="1"/>
              <a:t>Bekanntmachung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Anweisung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Beschwerde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Gesuch</a:t>
            </a:r>
            <a:r>
              <a:rPr lang="cs-CZ" altLang="cs-CZ" sz="2200" b="1" dirty="0"/>
              <a:t>,  </a:t>
            </a:r>
            <a:r>
              <a:rPr lang="cs-CZ" altLang="cs-CZ" sz="2200" b="1" dirty="0" err="1"/>
              <a:t>Eingabe</a:t>
            </a:r>
            <a:endParaRPr lang="cs-CZ" altLang="cs-CZ" sz="2200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200" b="1" dirty="0" err="1"/>
              <a:t>amtliche</a:t>
            </a:r>
            <a:r>
              <a:rPr lang="cs-CZ" altLang="cs-CZ" sz="2200" b="1" dirty="0"/>
              <a:t> </a:t>
            </a:r>
            <a:r>
              <a:rPr lang="cs-CZ" altLang="cs-CZ" sz="2200" b="1" dirty="0" err="1"/>
              <a:t>Formulare</a:t>
            </a:r>
            <a:r>
              <a:rPr lang="cs-CZ" altLang="cs-CZ" sz="2200" b="1" dirty="0"/>
              <a:t> (</a:t>
            </a:r>
            <a:r>
              <a:rPr lang="cs-CZ" altLang="cs-CZ" sz="2200" b="1" dirty="0" err="1"/>
              <a:t>Anträge</a:t>
            </a:r>
            <a:r>
              <a:rPr lang="cs-CZ" altLang="cs-CZ" sz="2200" b="1" dirty="0"/>
              <a:t>:  </a:t>
            </a:r>
            <a:r>
              <a:rPr lang="cs-CZ" altLang="cs-CZ" sz="2200" b="1" dirty="0" err="1"/>
              <a:t>Arbeitslosengeld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soziale</a:t>
            </a:r>
            <a:r>
              <a:rPr lang="cs-CZ" altLang="cs-CZ" sz="2200" b="1" dirty="0"/>
              <a:t> </a:t>
            </a:r>
            <a:r>
              <a:rPr lang="cs-CZ" altLang="cs-CZ" sz="2200" b="1" dirty="0" err="1"/>
              <a:t>Unterstütung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Kindergeld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Rente</a:t>
            </a:r>
            <a:r>
              <a:rPr lang="cs-CZ" altLang="cs-CZ" sz="2200" b="1" dirty="0"/>
              <a:t>…)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2200" b="1" dirty="0">
                <a:solidFill>
                  <a:srgbClr val="FF0000"/>
                </a:solidFill>
              </a:rPr>
              <a:t>2.  </a:t>
            </a:r>
            <a:r>
              <a:rPr lang="cs-CZ" altLang="cs-CZ" sz="2200" b="1" dirty="0" err="1">
                <a:solidFill>
                  <a:srgbClr val="FF0000"/>
                </a:solidFill>
              </a:rPr>
              <a:t>Wirtschaft</a:t>
            </a:r>
            <a:r>
              <a:rPr lang="cs-CZ" altLang="cs-CZ" sz="2200" b="1" dirty="0"/>
              <a:t>:   </a:t>
            </a:r>
            <a:r>
              <a:rPr lang="cs-CZ" altLang="cs-CZ" sz="2200" b="1" dirty="0" err="1"/>
              <a:t>Handelskorrespondenz</a:t>
            </a:r>
            <a:r>
              <a:rPr lang="cs-CZ" altLang="cs-CZ" sz="2200" b="1" dirty="0"/>
              <a:t>: </a:t>
            </a:r>
            <a:r>
              <a:rPr lang="cs-CZ" altLang="cs-CZ" sz="2200" b="1" dirty="0" err="1"/>
              <a:t>Geschäftsbriefe</a:t>
            </a:r>
            <a:r>
              <a:rPr lang="cs-CZ" altLang="cs-CZ" sz="2200" b="1" dirty="0"/>
              <a:t>: </a:t>
            </a:r>
            <a:r>
              <a:rPr lang="cs-CZ" altLang="cs-CZ" sz="2200" b="1" dirty="0" err="1"/>
              <a:t>Einladung</a:t>
            </a:r>
            <a:r>
              <a:rPr lang="cs-CZ" altLang="cs-CZ" sz="2200" b="1" dirty="0"/>
              <a:t>,  </a:t>
            </a:r>
            <a:r>
              <a:rPr lang="cs-CZ" altLang="cs-CZ" sz="2200" b="1" dirty="0" err="1"/>
              <a:t>Angebot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Anfrage</a:t>
            </a:r>
            <a:r>
              <a:rPr lang="cs-CZ" altLang="cs-CZ" sz="2200" b="1" dirty="0"/>
              <a:t>, Faktura, </a:t>
            </a:r>
            <a:r>
              <a:rPr lang="cs-CZ" altLang="cs-CZ" sz="2200" b="1" dirty="0" err="1"/>
              <a:t>Mahnung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Vertrag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Verhandlungsprotokoll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Garantieschein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Reklamation</a:t>
            </a:r>
            <a:r>
              <a:rPr lang="en-US" altLang="cs-CZ" sz="2200" b="1" dirty="0"/>
              <a:t>…</a:t>
            </a:r>
            <a:endParaRPr lang="cs-CZ" altLang="cs-CZ" sz="2200" dirty="0"/>
          </a:p>
          <a:p>
            <a:pPr>
              <a:lnSpc>
                <a:spcPct val="90000"/>
              </a:lnSpc>
            </a:pPr>
            <a:r>
              <a:rPr lang="cs-CZ" altLang="cs-CZ" sz="2200" b="1" dirty="0" err="1"/>
              <a:t>Berufliche</a:t>
            </a:r>
            <a:r>
              <a:rPr lang="cs-CZ" altLang="cs-CZ" sz="2200" b="1" dirty="0"/>
              <a:t> </a:t>
            </a:r>
            <a:r>
              <a:rPr lang="cs-CZ" altLang="cs-CZ" sz="2200" b="1" dirty="0" err="1"/>
              <a:t>Tätigkeit</a:t>
            </a:r>
            <a:r>
              <a:rPr lang="cs-CZ" altLang="cs-CZ" sz="2200" b="1" dirty="0"/>
              <a:t>: </a:t>
            </a:r>
            <a:r>
              <a:rPr lang="cs-CZ" altLang="cs-CZ" sz="2200" b="1" dirty="0" err="1"/>
              <a:t>Stellenangebot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Bewerbungsschreiben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Lebenslauf</a:t>
            </a:r>
            <a:r>
              <a:rPr lang="cs-CZ" altLang="cs-CZ" sz="2200" b="1" dirty="0"/>
              <a:t>, </a:t>
            </a:r>
            <a:endParaRPr lang="cs-CZ" altLang="cs-CZ" sz="2200" dirty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2200" b="1" dirty="0"/>
              <a:t>   </a:t>
            </a:r>
            <a:r>
              <a:rPr lang="cs-CZ" altLang="cs-CZ" sz="2200" b="1" dirty="0" err="1"/>
              <a:t>Kündigung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Arbeitszeugnis</a:t>
            </a:r>
            <a:endParaRPr lang="cs-CZ" altLang="cs-CZ" sz="2200" dirty="0"/>
          </a:p>
          <a:p>
            <a:pPr eaLnBrk="1" hangingPunct="1">
              <a:lnSpc>
                <a:spcPct val="80000"/>
              </a:lnSpc>
              <a:defRPr/>
            </a:pP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9495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DBC3EC-DC7C-4821-9E4F-1F4FC08D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Textsorten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3DF7C7-5A6B-4643-8300-78FFF5424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Arial" panose="020B0604020202020204" pitchFamily="34" charset="0"/>
              <a:buAutoNum type="arabicPeriod" startAt="3"/>
            </a:pPr>
            <a:r>
              <a:rPr lang="cs-CZ" altLang="cs-CZ" sz="2400" b="1" dirty="0" err="1">
                <a:solidFill>
                  <a:srgbClr val="FF0000"/>
                </a:solidFill>
              </a:rPr>
              <a:t>Justiz</a:t>
            </a:r>
            <a:r>
              <a:rPr lang="cs-CZ" altLang="cs-CZ" sz="2400" b="1" dirty="0"/>
              <a:t>: </a:t>
            </a:r>
            <a:r>
              <a:rPr lang="cs-CZ" altLang="cs-CZ" b="1" dirty="0" err="1"/>
              <a:t>Gesetzestexte</a:t>
            </a:r>
            <a:r>
              <a:rPr lang="cs-CZ" altLang="cs-CZ" b="1" dirty="0"/>
              <a:t>:  </a:t>
            </a:r>
            <a:r>
              <a:rPr lang="cs-CZ" altLang="cs-CZ" b="1" dirty="0" err="1"/>
              <a:t>Verfassung</a:t>
            </a:r>
            <a:r>
              <a:rPr lang="cs-CZ" altLang="cs-CZ" b="1" dirty="0"/>
              <a:t>, </a:t>
            </a:r>
            <a:r>
              <a:rPr lang="cs-CZ" altLang="cs-CZ" b="1" dirty="0" err="1"/>
              <a:t>Strafgesetzbuch</a:t>
            </a:r>
            <a:r>
              <a:rPr lang="cs-CZ" altLang="cs-CZ" b="1" dirty="0"/>
              <a:t>, </a:t>
            </a:r>
            <a:r>
              <a:rPr lang="cs-CZ" altLang="cs-CZ" b="1" dirty="0" err="1"/>
              <a:t>Zivilgesetzbuch</a:t>
            </a:r>
            <a:r>
              <a:rPr lang="cs-CZ" altLang="cs-CZ" b="1" dirty="0"/>
              <a:t>,  </a:t>
            </a:r>
            <a:r>
              <a:rPr lang="cs-CZ" altLang="cs-CZ" b="1" dirty="0" err="1"/>
              <a:t>Handelsrecht</a:t>
            </a:r>
            <a:r>
              <a:rPr lang="cs-CZ" altLang="cs-CZ" b="1" dirty="0"/>
              <a:t>… </a:t>
            </a:r>
            <a:r>
              <a:rPr lang="cs-CZ" altLang="cs-CZ" b="1" dirty="0">
                <a:solidFill>
                  <a:srgbClr val="00B0F0"/>
                </a:solidFill>
              </a:rPr>
              <a:t>(</a:t>
            </a:r>
            <a:r>
              <a:rPr lang="cs-CZ" altLang="cs-CZ" b="1" dirty="0" err="1">
                <a:solidFill>
                  <a:srgbClr val="00B0F0"/>
                </a:solidFill>
              </a:rPr>
              <a:t>Fachsprache</a:t>
            </a:r>
            <a:r>
              <a:rPr lang="cs-CZ" altLang="cs-CZ" b="1" dirty="0">
                <a:solidFill>
                  <a:srgbClr val="00B0F0"/>
                </a:solidFill>
              </a:rPr>
              <a:t>)</a:t>
            </a:r>
          </a:p>
          <a:p>
            <a:pPr marL="514350" indent="-514350"/>
            <a:r>
              <a:rPr lang="cs-CZ" altLang="cs-CZ" b="1" dirty="0" err="1"/>
              <a:t>Polizeiliche</a:t>
            </a:r>
            <a:r>
              <a:rPr lang="cs-CZ" altLang="cs-CZ" b="1" dirty="0"/>
              <a:t> </a:t>
            </a:r>
            <a:r>
              <a:rPr lang="cs-CZ" altLang="cs-CZ" b="1" dirty="0" err="1"/>
              <a:t>Protokolle</a:t>
            </a:r>
            <a:r>
              <a:rPr lang="cs-CZ" altLang="cs-CZ" b="1" dirty="0"/>
              <a:t>:  </a:t>
            </a:r>
            <a:r>
              <a:rPr lang="cs-CZ" altLang="cs-CZ" b="1" dirty="0" err="1"/>
              <a:t>Unfallbericht</a:t>
            </a:r>
            <a:r>
              <a:rPr lang="cs-CZ" altLang="cs-CZ" b="1" dirty="0"/>
              <a:t>…</a:t>
            </a:r>
            <a:endParaRPr lang="cs-CZ" altLang="cs-CZ" dirty="0"/>
          </a:p>
          <a:p>
            <a:r>
              <a:rPr lang="cs-CZ" altLang="cs-CZ" b="1" dirty="0" err="1"/>
              <a:t>Gerichtsverhandlungen</a:t>
            </a:r>
            <a:r>
              <a:rPr lang="cs-CZ" altLang="cs-CZ" b="1" dirty="0"/>
              <a:t>: </a:t>
            </a:r>
            <a:r>
              <a:rPr lang="cs-CZ" altLang="cs-CZ" b="1" dirty="0" err="1"/>
              <a:t>Verhör</a:t>
            </a:r>
            <a:r>
              <a:rPr lang="cs-CZ" altLang="cs-CZ" b="1" dirty="0"/>
              <a:t>, </a:t>
            </a:r>
            <a:r>
              <a:rPr lang="cs-CZ" altLang="cs-CZ" b="1" dirty="0" err="1"/>
              <a:t>Verteidigungsrede</a:t>
            </a:r>
            <a:r>
              <a:rPr lang="en-US" altLang="cs-CZ" b="1" dirty="0"/>
              <a:t>,</a:t>
            </a:r>
            <a:r>
              <a:rPr lang="cs-CZ" altLang="cs-CZ" b="1" dirty="0"/>
              <a:t> </a:t>
            </a:r>
            <a:r>
              <a:rPr lang="en-US" altLang="cs-CZ" b="1" dirty="0" err="1"/>
              <a:t>Urteil</a:t>
            </a:r>
            <a:r>
              <a:rPr lang="en-US" altLang="cs-CZ" b="1" dirty="0"/>
              <a:t>…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2337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C3274B-62B4-4A5E-89AD-25F320E78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b="1" dirty="0">
                <a:solidFill>
                  <a:srgbClr val="FF0000"/>
                </a:solidFill>
              </a:rPr>
              <a:t>4. </a:t>
            </a:r>
            <a:r>
              <a:rPr lang="cs-CZ" altLang="cs-CZ" b="1" dirty="0" err="1">
                <a:solidFill>
                  <a:srgbClr val="FF0000"/>
                </a:solidFill>
              </a:rPr>
              <a:t>Kommunikationsbereich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Massenmedien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58DA6A-C9FB-4A55-BAEE-EF1C21508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b="1" dirty="0" err="1">
                <a:solidFill>
                  <a:srgbClr val="FF0000"/>
                </a:solidFill>
              </a:rPr>
              <a:t>Massenmedien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ein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gesellschaftliches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Gebiet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auf</a:t>
            </a:r>
            <a:r>
              <a:rPr lang="cs-CZ" altLang="cs-CZ" sz="2000" b="1" dirty="0"/>
              <a:t> dem </a:t>
            </a:r>
            <a:r>
              <a:rPr lang="cs-CZ" altLang="cs-CZ" sz="2000" b="1" dirty="0" err="1"/>
              <a:t>soziologische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psychologische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politische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linguistische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u.a</a:t>
            </a:r>
            <a:r>
              <a:rPr lang="cs-CZ" altLang="cs-CZ" sz="2000" b="1" dirty="0"/>
              <a:t>. </a:t>
            </a:r>
            <a:r>
              <a:rPr lang="cs-CZ" altLang="cs-CZ" sz="2000" b="1" dirty="0" err="1"/>
              <a:t>Fragestellungen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zusammenfließen</a:t>
            </a:r>
            <a:endParaRPr lang="cs-CZ" altLang="cs-CZ" sz="20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000" b="1" dirty="0" err="1">
                <a:solidFill>
                  <a:srgbClr val="FF0000"/>
                </a:solidFill>
              </a:rPr>
              <a:t>Journalistik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000" b="1" dirty="0" err="1">
                <a:solidFill>
                  <a:srgbClr val="FF0000"/>
                </a:solidFill>
              </a:rPr>
              <a:t>Medienforschung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Probleme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Bewusstseinsbeeinflussung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Rezeptionsprobleme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Frage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Verständlichkeit</a:t>
            </a:r>
            <a:endParaRPr lang="cs-CZ" altLang="cs-CZ" sz="20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000" b="1" dirty="0" err="1"/>
              <a:t>Linguistik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Stilistik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Textlinguistik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Sprachpflege</a:t>
            </a:r>
            <a:endParaRPr lang="cs-CZ" altLang="cs-CZ" sz="2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8197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3B84AC-975B-42E0-B877-6404685AB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Einteilung</a:t>
            </a:r>
            <a:r>
              <a:rPr lang="cs-CZ" b="1" dirty="0"/>
              <a:t> der </a:t>
            </a:r>
            <a:r>
              <a:rPr lang="cs-CZ" b="1" dirty="0" err="1"/>
              <a:t>massenmedien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CFCF31-6265-4A4E-9B15-8A8F231777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5600" b="1" dirty="0">
                <a:solidFill>
                  <a:srgbClr val="FF0000"/>
                </a:solidFill>
              </a:rPr>
              <a:t>1. </a:t>
            </a:r>
            <a:r>
              <a:rPr lang="de-DE" altLang="cs-CZ" sz="5600" b="1" dirty="0">
                <a:solidFill>
                  <a:srgbClr val="FF0000"/>
                </a:solidFill>
              </a:rPr>
              <a:t>Ü</a:t>
            </a:r>
            <a:r>
              <a:rPr lang="cs-CZ" altLang="cs-CZ" sz="5600" b="1" dirty="0" err="1">
                <a:solidFill>
                  <a:srgbClr val="FF0000"/>
                </a:solidFill>
              </a:rPr>
              <a:t>bertragungskanal</a:t>
            </a:r>
            <a:r>
              <a:rPr lang="cs-CZ" altLang="cs-CZ" sz="5600" b="1" dirty="0">
                <a:solidFill>
                  <a:srgbClr val="FF0000"/>
                </a:solidFill>
              </a:rPr>
              <a:t> (Medium)</a:t>
            </a:r>
            <a:r>
              <a:rPr lang="cs-CZ" altLang="cs-CZ" sz="5600" b="1" dirty="0"/>
              <a:t> : </a:t>
            </a:r>
          </a:p>
          <a:p>
            <a:pPr>
              <a:lnSpc>
                <a:spcPct val="80000"/>
              </a:lnSpc>
            </a:pPr>
            <a:r>
              <a:rPr lang="cs-CZ" altLang="cs-CZ" sz="5600" b="1" dirty="0" err="1"/>
              <a:t>Druck</a:t>
            </a:r>
            <a:r>
              <a:rPr lang="cs-CZ" altLang="cs-CZ" sz="5600" b="1" dirty="0"/>
              <a:t>-, </a:t>
            </a:r>
            <a:r>
              <a:rPr lang="cs-CZ" altLang="cs-CZ" sz="5600" b="1" dirty="0" err="1"/>
              <a:t>Printmedien</a:t>
            </a:r>
            <a:r>
              <a:rPr lang="cs-CZ" altLang="cs-CZ" sz="5600" b="1" dirty="0"/>
              <a:t> - </a:t>
            </a:r>
            <a:r>
              <a:rPr lang="cs-CZ" altLang="cs-CZ" sz="5600" b="1" dirty="0" err="1"/>
              <a:t>Zeitungen</a:t>
            </a:r>
            <a:r>
              <a:rPr lang="cs-CZ" altLang="cs-CZ" sz="5600" b="1" dirty="0"/>
              <a:t>, </a:t>
            </a:r>
            <a:r>
              <a:rPr lang="cs-CZ" altLang="cs-CZ" sz="5600" b="1" dirty="0" err="1"/>
              <a:t>Zeitschriften</a:t>
            </a:r>
            <a:r>
              <a:rPr lang="cs-CZ" altLang="cs-CZ" sz="5600" b="1" dirty="0"/>
              <a:t>, </a:t>
            </a:r>
            <a:r>
              <a:rPr lang="cs-CZ" altLang="cs-CZ" sz="5600" b="1" dirty="0" err="1"/>
              <a:t>Magazine</a:t>
            </a:r>
            <a:r>
              <a:rPr lang="cs-CZ" altLang="cs-CZ" sz="5600" b="1" dirty="0"/>
              <a:t>, </a:t>
            </a:r>
            <a:r>
              <a:rPr lang="cs-CZ" altLang="cs-CZ" sz="5600" b="1" dirty="0" err="1"/>
              <a:t>Illustrierte</a:t>
            </a:r>
            <a:endParaRPr lang="cs-CZ" altLang="cs-CZ" sz="5600" b="1" dirty="0"/>
          </a:p>
          <a:p>
            <a:pPr>
              <a:lnSpc>
                <a:spcPct val="80000"/>
              </a:lnSpc>
            </a:pPr>
            <a:r>
              <a:rPr lang="cs-CZ" altLang="cs-CZ" sz="5600" b="1" dirty="0" err="1"/>
              <a:t>elektronische</a:t>
            </a:r>
            <a:r>
              <a:rPr lang="cs-CZ" altLang="cs-CZ" sz="5600" b="1" dirty="0"/>
              <a:t> MM: </a:t>
            </a:r>
            <a:r>
              <a:rPr lang="cs-CZ" altLang="cs-CZ" sz="5600" b="1" dirty="0" err="1"/>
              <a:t>Rundfunk</a:t>
            </a:r>
            <a:r>
              <a:rPr lang="cs-CZ" altLang="cs-CZ" sz="5600" b="1" dirty="0"/>
              <a:t>, </a:t>
            </a:r>
            <a:r>
              <a:rPr lang="cs-CZ" altLang="cs-CZ" sz="5600" b="1" dirty="0" err="1"/>
              <a:t>Fernsehen</a:t>
            </a:r>
            <a:r>
              <a:rPr lang="cs-CZ" altLang="cs-CZ" sz="5600" b="1" dirty="0"/>
              <a:t>, </a:t>
            </a:r>
            <a:r>
              <a:rPr lang="cs-CZ" altLang="cs-CZ" sz="5600" b="1" dirty="0">
                <a:solidFill>
                  <a:srgbClr val="00B0F0"/>
                </a:solidFill>
              </a:rPr>
              <a:t>Internet</a:t>
            </a:r>
            <a:r>
              <a:rPr lang="cs-CZ" altLang="cs-CZ" sz="5600" b="1" dirty="0"/>
              <a:t> </a:t>
            </a:r>
          </a:p>
          <a:p>
            <a:pPr>
              <a:lnSpc>
                <a:spcPct val="80000"/>
              </a:lnSpc>
            </a:pPr>
            <a:r>
              <a:rPr lang="cs-CZ" altLang="cs-CZ" sz="5600" b="1" dirty="0">
                <a:solidFill>
                  <a:srgbClr val="FF0000"/>
                </a:solidFill>
              </a:rPr>
              <a:t>2. </a:t>
            </a:r>
            <a:r>
              <a:rPr lang="cs-CZ" altLang="cs-CZ" sz="5600" b="1" dirty="0" err="1">
                <a:solidFill>
                  <a:srgbClr val="FF0000"/>
                </a:solidFill>
              </a:rPr>
              <a:t>Rezipientenorientierung</a:t>
            </a:r>
            <a:r>
              <a:rPr lang="cs-CZ" altLang="cs-CZ" sz="5600" b="1" dirty="0"/>
              <a:t>: </a:t>
            </a:r>
          </a:p>
          <a:p>
            <a:pPr>
              <a:lnSpc>
                <a:spcPct val="80000"/>
              </a:lnSpc>
            </a:pPr>
            <a:r>
              <a:rPr lang="cs-CZ" altLang="cs-CZ" sz="5600" b="1" dirty="0"/>
              <a:t>solide </a:t>
            </a:r>
            <a:r>
              <a:rPr lang="cs-CZ" altLang="cs-CZ" sz="5600" b="1" dirty="0" err="1"/>
              <a:t>Presse</a:t>
            </a:r>
            <a:r>
              <a:rPr lang="cs-CZ" altLang="cs-CZ" sz="5600" b="1" dirty="0"/>
              <a:t>: Abonnement... FAZ, SZ, Die </a:t>
            </a:r>
            <a:r>
              <a:rPr lang="cs-CZ" altLang="cs-CZ" sz="5600" b="1" dirty="0" err="1"/>
              <a:t>Zeit</a:t>
            </a:r>
            <a:r>
              <a:rPr lang="cs-CZ" altLang="cs-CZ" sz="5600" b="1" dirty="0"/>
              <a:t>, Die Welt, Der Spiegel, FOCUS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5600" b="1" dirty="0"/>
              <a:t>                                             </a:t>
            </a:r>
            <a:r>
              <a:rPr lang="de-DE" altLang="cs-CZ" sz="5600" b="1" dirty="0"/>
              <a:t>Ö:</a:t>
            </a:r>
            <a:r>
              <a:rPr lang="cs-CZ" altLang="cs-CZ" sz="5600" b="1" dirty="0"/>
              <a:t>     Der Standard, Die </a:t>
            </a:r>
            <a:r>
              <a:rPr lang="cs-CZ" altLang="cs-CZ" sz="5600" b="1" dirty="0" err="1"/>
              <a:t>Presse</a:t>
            </a:r>
            <a:r>
              <a:rPr lang="cs-CZ" altLang="cs-CZ" sz="5600" b="1" dirty="0"/>
              <a:t>, profil, </a:t>
            </a:r>
            <a:r>
              <a:rPr lang="cs-CZ" altLang="cs-CZ" sz="5600" b="1" dirty="0" err="1"/>
              <a:t>News</a:t>
            </a:r>
            <a:endParaRPr lang="cs-CZ" altLang="cs-CZ" sz="5600" b="1" dirty="0"/>
          </a:p>
          <a:p>
            <a:pPr>
              <a:lnSpc>
                <a:spcPct val="80000"/>
              </a:lnSpc>
              <a:buNone/>
            </a:pPr>
            <a:r>
              <a:rPr lang="cs-CZ" altLang="cs-CZ" sz="5600" b="1" dirty="0"/>
              <a:t>                                             </a:t>
            </a:r>
            <a:r>
              <a:rPr lang="de-DE" altLang="cs-CZ" sz="5600" b="1" dirty="0"/>
              <a:t>CH:</a:t>
            </a:r>
            <a:r>
              <a:rPr lang="cs-CZ" altLang="cs-CZ" sz="5600" b="1" dirty="0"/>
              <a:t>           NZZ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5600" b="1" dirty="0"/>
              <a:t>                                             </a:t>
            </a:r>
            <a:r>
              <a:rPr lang="cs-CZ" altLang="cs-CZ" sz="5600" b="1" dirty="0" err="1"/>
              <a:t>lokale</a:t>
            </a:r>
            <a:r>
              <a:rPr lang="de-DE" altLang="cs-CZ" sz="5600" b="1" dirty="0"/>
              <a:t>/regionale </a:t>
            </a:r>
            <a:r>
              <a:rPr lang="cs-CZ" altLang="cs-CZ" sz="5600" b="1" dirty="0"/>
              <a:t> </a:t>
            </a:r>
            <a:r>
              <a:rPr lang="cs-CZ" altLang="cs-CZ" sz="5600" b="1" dirty="0" err="1"/>
              <a:t>Presse</a:t>
            </a:r>
            <a:endParaRPr lang="cs-CZ" altLang="cs-CZ" sz="5600" b="1" dirty="0"/>
          </a:p>
          <a:p>
            <a:pPr>
              <a:lnSpc>
                <a:spcPct val="80000"/>
              </a:lnSpc>
            </a:pPr>
            <a:r>
              <a:rPr lang="cs-CZ" altLang="cs-CZ" sz="5600" b="1" dirty="0" err="1"/>
              <a:t>Boulevardpresse</a:t>
            </a:r>
            <a:r>
              <a:rPr lang="cs-CZ" altLang="cs-CZ" sz="5600" b="1" dirty="0"/>
              <a:t>: Die </a:t>
            </a:r>
            <a:r>
              <a:rPr lang="cs-CZ" altLang="cs-CZ" sz="5600" b="1" dirty="0" err="1"/>
              <a:t>Bildzeitung</a:t>
            </a:r>
            <a:endParaRPr lang="cs-CZ" altLang="cs-CZ" sz="5600" b="1" dirty="0"/>
          </a:p>
          <a:p>
            <a:pPr>
              <a:lnSpc>
                <a:spcPct val="80000"/>
              </a:lnSpc>
            </a:pPr>
            <a:r>
              <a:rPr lang="cs-CZ" altLang="cs-CZ" sz="5600" b="1" dirty="0" err="1">
                <a:solidFill>
                  <a:schemeClr val="hlink"/>
                </a:solidFill>
              </a:rPr>
              <a:t>Regenbogenbogenpresse</a:t>
            </a:r>
            <a:r>
              <a:rPr lang="cs-CZ" altLang="cs-CZ" sz="5600" b="1" dirty="0"/>
              <a:t>: </a:t>
            </a:r>
            <a:r>
              <a:rPr lang="cs-CZ" altLang="cs-CZ" sz="5600" b="1" dirty="0" err="1"/>
              <a:t>Illustrierte</a:t>
            </a:r>
            <a:r>
              <a:rPr lang="cs-CZ" altLang="cs-CZ" sz="5600" b="1" dirty="0"/>
              <a:t>, M</a:t>
            </a:r>
            <a:r>
              <a:rPr lang="de-DE" altLang="cs-CZ" sz="5600" b="1" dirty="0"/>
              <a:t>ä</a:t>
            </a:r>
            <a:r>
              <a:rPr lang="cs-CZ" altLang="cs-CZ" sz="5600" b="1" dirty="0" err="1"/>
              <a:t>nner</a:t>
            </a:r>
            <a:r>
              <a:rPr lang="cs-CZ" altLang="cs-CZ" sz="5600" b="1" dirty="0"/>
              <a:t>, </a:t>
            </a:r>
            <a:r>
              <a:rPr lang="cs-CZ" altLang="cs-CZ" sz="5600" b="1" dirty="0" err="1"/>
              <a:t>Frauen</a:t>
            </a:r>
            <a:r>
              <a:rPr lang="de-DE" altLang="cs-CZ" sz="5600" b="1" dirty="0"/>
              <a:t>, Jugendliche</a:t>
            </a:r>
            <a:r>
              <a:rPr lang="cs-CZ" altLang="cs-CZ" sz="5600" b="1" dirty="0"/>
              <a:t>, </a:t>
            </a:r>
            <a:r>
              <a:rPr lang="cs-CZ" altLang="cs-CZ" sz="5600" b="1" dirty="0" err="1"/>
              <a:t>Hobbys</a:t>
            </a:r>
            <a:r>
              <a:rPr lang="cs-CZ" altLang="cs-CZ" sz="5600" b="1" dirty="0"/>
              <a:t>, Sport,  </a:t>
            </a:r>
            <a:r>
              <a:rPr lang="cs-CZ" altLang="cs-CZ" sz="5600" b="1" dirty="0" err="1"/>
              <a:t>Programmzeitschriften</a:t>
            </a:r>
            <a:r>
              <a:rPr lang="cs-CZ" altLang="cs-CZ" sz="5600" b="1" dirty="0"/>
              <a:t> </a:t>
            </a:r>
          </a:p>
          <a:p>
            <a:pPr>
              <a:lnSpc>
                <a:spcPct val="80000"/>
              </a:lnSpc>
            </a:pPr>
            <a:r>
              <a:rPr lang="cs-CZ" altLang="cs-CZ" sz="5600" b="1" dirty="0" err="1"/>
              <a:t>Gratispresse</a:t>
            </a:r>
            <a:endParaRPr lang="cs-CZ" altLang="cs-CZ" sz="5600" b="1" dirty="0"/>
          </a:p>
          <a:p>
            <a:pPr>
              <a:lnSpc>
                <a:spcPct val="80000"/>
              </a:lnSpc>
            </a:pPr>
            <a:r>
              <a:rPr lang="cs-CZ" altLang="cs-CZ" sz="5600" b="1" dirty="0" err="1">
                <a:solidFill>
                  <a:schemeClr val="hlink"/>
                </a:solidFill>
              </a:rPr>
              <a:t>Fachzeitschriften</a:t>
            </a:r>
            <a:endParaRPr lang="cs-CZ" altLang="cs-CZ" sz="5600" b="1" dirty="0"/>
          </a:p>
          <a:p>
            <a:pPr>
              <a:lnSpc>
                <a:spcPct val="80000"/>
              </a:lnSpc>
            </a:pPr>
            <a:r>
              <a:rPr lang="cs-CZ" altLang="cs-CZ" sz="5600" b="1" dirty="0"/>
              <a:t> </a:t>
            </a:r>
            <a:r>
              <a:rPr lang="cs-CZ" altLang="cs-CZ" sz="5600" b="1" dirty="0" err="1"/>
              <a:t>Tendenz</a:t>
            </a:r>
            <a:r>
              <a:rPr lang="cs-CZ" altLang="cs-CZ" sz="5600" b="1" dirty="0"/>
              <a:t> </a:t>
            </a:r>
            <a:r>
              <a:rPr lang="cs-CZ" altLang="cs-CZ" sz="5600" b="1" dirty="0" err="1"/>
              <a:t>zur</a:t>
            </a:r>
            <a:r>
              <a:rPr lang="cs-CZ" altLang="cs-CZ" sz="5600" b="1" dirty="0"/>
              <a:t> </a:t>
            </a:r>
            <a:r>
              <a:rPr lang="cs-CZ" altLang="cs-CZ" sz="5600" b="1" dirty="0" err="1">
                <a:solidFill>
                  <a:schemeClr val="hlink"/>
                </a:solidFill>
              </a:rPr>
              <a:t>Boulevardisierung</a:t>
            </a:r>
            <a:r>
              <a:rPr lang="cs-CZ" altLang="cs-CZ" sz="5600" b="1" dirty="0"/>
              <a:t>: Infotainment:</a:t>
            </a:r>
            <a:r>
              <a:rPr lang="de-DE" altLang="cs-CZ" sz="5600" b="1" dirty="0"/>
              <a:t> </a:t>
            </a:r>
            <a:r>
              <a:rPr lang="cs-CZ" altLang="cs-CZ" sz="5600" b="1" dirty="0" err="1"/>
              <a:t>Information</a:t>
            </a:r>
            <a:r>
              <a:rPr lang="cs-CZ" altLang="cs-CZ" sz="5600" b="1" dirty="0"/>
              <a:t> </a:t>
            </a:r>
            <a:r>
              <a:rPr lang="cs-CZ" altLang="cs-CZ" sz="5600" b="1" dirty="0" err="1"/>
              <a:t>und</a:t>
            </a:r>
            <a:r>
              <a:rPr lang="cs-CZ" altLang="cs-CZ" sz="5600" b="1" dirty="0"/>
              <a:t> </a:t>
            </a:r>
            <a:r>
              <a:rPr lang="cs-CZ" altLang="cs-CZ" sz="5600" b="1" dirty="0">
                <a:latin typeface="Arial" panose="020B0604020202020204" pitchFamily="34" charset="0"/>
              </a:rPr>
              <a:t> </a:t>
            </a:r>
            <a:r>
              <a:rPr lang="cs-CZ" altLang="cs-CZ" sz="5600" b="1" dirty="0" err="1"/>
              <a:t>Entertainment</a:t>
            </a:r>
            <a:endParaRPr lang="cs-CZ" altLang="cs-CZ" sz="56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9057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B40684-F491-46D9-9596-E204AE3F8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Fachliteratur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482972-F1F2-4688-A6B5-434243C2A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b="1" dirty="0"/>
              <a:t>Malá, Jiřina: </a:t>
            </a:r>
            <a:r>
              <a:rPr lang="cs-CZ" altLang="cs-CZ" b="1" dirty="0" err="1"/>
              <a:t>Stilistische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Textanalyse</a:t>
            </a:r>
            <a:r>
              <a:rPr lang="cs-CZ" altLang="cs-CZ" b="1" dirty="0"/>
              <a:t>: </a:t>
            </a:r>
            <a:r>
              <a:rPr lang="cs-CZ" altLang="cs-CZ" b="1" dirty="0" err="1"/>
              <a:t>Grundlagen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Methoden</a:t>
            </a:r>
            <a:r>
              <a:rPr lang="cs-CZ" altLang="cs-CZ" b="1" dirty="0"/>
              <a:t>, Brno 2009</a:t>
            </a:r>
          </a:p>
          <a:p>
            <a:pPr>
              <a:lnSpc>
                <a:spcPct val="90000"/>
              </a:lnSpc>
            </a:pPr>
            <a:r>
              <a:rPr lang="cs-CZ" altLang="cs-CZ" b="1" dirty="0"/>
              <a:t>Fix, Ulla</a:t>
            </a:r>
            <a:r>
              <a:rPr lang="de-DE" altLang="cs-CZ" b="1" dirty="0"/>
              <a:t>/Koll.: Textlinguistik und Stilistik für Einsteiger. Ein Lehr- und Arbeitsbuch. 2., korrigierte Auflage. Frankfurt/M 2002</a:t>
            </a:r>
          </a:p>
          <a:p>
            <a:pPr>
              <a:lnSpc>
                <a:spcPct val="90000"/>
              </a:lnSpc>
            </a:pPr>
            <a:r>
              <a:rPr lang="de-DE" altLang="cs-CZ" b="1" dirty="0"/>
              <a:t>Lenk, Hartmut E.H.: Praktische Textsortenlehre. Ein Lehr- und Handbuch der professionellen Textgestaltung. Helsinki 1993</a:t>
            </a:r>
            <a:endParaRPr lang="cs-CZ" altLang="cs-CZ" b="1" dirty="0"/>
          </a:p>
          <a:p>
            <a:pPr>
              <a:lnSpc>
                <a:spcPct val="90000"/>
              </a:lnSpc>
            </a:pPr>
            <a:r>
              <a:rPr lang="cs-CZ" altLang="cs-CZ" b="1" dirty="0" err="1"/>
              <a:t>Fandrych,Christian&amp;Thurmair,Maria:Textsorten</a:t>
            </a:r>
            <a:r>
              <a:rPr lang="cs-CZ" altLang="cs-CZ" b="1" dirty="0"/>
              <a:t> </a:t>
            </a:r>
            <a:r>
              <a:rPr lang="cs-CZ" altLang="cs-CZ" b="1" dirty="0" err="1"/>
              <a:t>im</a:t>
            </a:r>
            <a:r>
              <a:rPr lang="cs-CZ" altLang="cs-CZ" b="1" dirty="0"/>
              <a:t> </a:t>
            </a:r>
            <a:r>
              <a:rPr lang="cs-CZ" altLang="cs-CZ" b="1" dirty="0" err="1"/>
              <a:t>Deutschen</a:t>
            </a:r>
            <a:r>
              <a:rPr lang="cs-CZ" altLang="cs-CZ" b="1" dirty="0"/>
              <a:t>. </a:t>
            </a:r>
            <a:r>
              <a:rPr lang="cs-CZ" altLang="cs-CZ" b="1" dirty="0" err="1"/>
              <a:t>Linguistische</a:t>
            </a:r>
            <a:r>
              <a:rPr lang="cs-CZ" altLang="cs-CZ" b="1" dirty="0"/>
              <a:t> </a:t>
            </a:r>
            <a:r>
              <a:rPr lang="cs-CZ" altLang="cs-CZ" b="1" dirty="0" err="1"/>
              <a:t>Analysen</a:t>
            </a:r>
            <a:r>
              <a:rPr lang="cs-CZ" altLang="cs-CZ" b="1" dirty="0"/>
              <a:t> </a:t>
            </a:r>
            <a:r>
              <a:rPr lang="cs-CZ" altLang="cs-CZ" b="1" dirty="0" err="1"/>
              <a:t>aus</a:t>
            </a:r>
            <a:r>
              <a:rPr lang="cs-CZ" altLang="cs-CZ" b="1" dirty="0"/>
              <a:t> </a:t>
            </a:r>
            <a:r>
              <a:rPr lang="cs-CZ" altLang="cs-CZ" b="1" dirty="0" err="1"/>
              <a:t>sprachdidaktischer</a:t>
            </a:r>
            <a:r>
              <a:rPr lang="cs-CZ" altLang="cs-CZ" b="1" dirty="0"/>
              <a:t> </a:t>
            </a:r>
            <a:r>
              <a:rPr lang="cs-CZ" altLang="cs-CZ" b="1" dirty="0" err="1"/>
              <a:t>Sicht.Tübingen</a:t>
            </a:r>
            <a:r>
              <a:rPr lang="cs-CZ" altLang="cs-CZ" b="1" dirty="0"/>
              <a:t> 2011</a:t>
            </a:r>
            <a:endParaRPr lang="de-DE" altLang="cs-CZ" b="1" dirty="0"/>
          </a:p>
          <a:p>
            <a:pPr>
              <a:lnSpc>
                <a:spcPct val="90000"/>
              </a:lnSpc>
            </a:pPr>
            <a:r>
              <a:rPr lang="cs-CZ" altLang="cs-CZ" b="1" dirty="0" err="1"/>
              <a:t>Sandig</a:t>
            </a:r>
            <a:r>
              <a:rPr lang="cs-CZ" altLang="cs-CZ" b="1" dirty="0"/>
              <a:t>, Barbara: </a:t>
            </a:r>
            <a:r>
              <a:rPr lang="cs-CZ" altLang="cs-CZ" b="1" dirty="0" err="1"/>
              <a:t>Textstilistik</a:t>
            </a:r>
            <a:r>
              <a:rPr lang="cs-CZ" altLang="cs-CZ" b="1" dirty="0"/>
              <a:t>, T</a:t>
            </a:r>
            <a:r>
              <a:rPr lang="de-DE" altLang="cs-CZ" b="1" dirty="0" err="1"/>
              <a:t>übingen</a:t>
            </a:r>
            <a:r>
              <a:rPr lang="de-DE" altLang="cs-CZ" b="1" dirty="0"/>
              <a:t> 2006</a:t>
            </a:r>
            <a:endParaRPr lang="cs-CZ" altLang="cs-CZ" b="1" dirty="0"/>
          </a:p>
          <a:p>
            <a:pPr>
              <a:lnSpc>
                <a:spcPct val="90000"/>
              </a:lnSpc>
            </a:pPr>
            <a:r>
              <a:rPr lang="cs-CZ" altLang="cs-CZ" b="1" dirty="0"/>
              <a:t>Malá, Jiřina: Texte </a:t>
            </a:r>
            <a:r>
              <a:rPr lang="de-DE" altLang="cs-CZ" b="1" dirty="0"/>
              <a:t>über Filme. Stilanalysen anhand von Filmrezensionen und filmbezogenen Texten, Brno 2016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71485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FD1FE6-0A64-4710-874E-981D5AEFF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Einteilungskriterien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funktionen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AD4477-EAFF-45A6-A596-2CC0CEE0B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altLang="cs-CZ" sz="2000" b="1" dirty="0"/>
              <a:t>ö</a:t>
            </a:r>
            <a:r>
              <a:rPr lang="cs-CZ" altLang="cs-CZ" sz="2000" b="1" dirty="0" err="1"/>
              <a:t>ffentlich-rechtliche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Sender</a:t>
            </a:r>
            <a:r>
              <a:rPr lang="cs-CZ" altLang="cs-CZ" sz="2000" b="1" dirty="0"/>
              <a:t>: ARD, ZDF</a:t>
            </a: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/>
              <a:t>private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Sender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komerziell</a:t>
            </a:r>
            <a:endParaRPr lang="de-DE" altLang="cs-CZ" sz="2000" b="1" dirty="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de-DE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de-DE" altLang="cs-CZ" sz="2000" b="1" dirty="0">
                <a:solidFill>
                  <a:srgbClr val="FF0000"/>
                </a:solidFill>
              </a:rPr>
              <a:t>K</a:t>
            </a:r>
            <a:r>
              <a:rPr lang="cs-CZ" altLang="cs-CZ" sz="2000" b="1" dirty="0" err="1">
                <a:solidFill>
                  <a:srgbClr val="FF0000"/>
                </a:solidFill>
              </a:rPr>
              <a:t>ommunikative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Funktionen</a:t>
            </a:r>
            <a:r>
              <a:rPr lang="cs-CZ" altLang="cs-CZ" sz="2000" b="1" dirty="0">
                <a:solidFill>
                  <a:srgbClr val="FF0000"/>
                </a:solidFill>
              </a:rPr>
              <a:t> der </a:t>
            </a:r>
            <a:r>
              <a:rPr lang="cs-CZ" altLang="cs-CZ" sz="2000" b="1" dirty="0" err="1">
                <a:solidFill>
                  <a:srgbClr val="FF0000"/>
                </a:solidFill>
              </a:rPr>
              <a:t>publizistischen</a:t>
            </a:r>
            <a:r>
              <a:rPr lang="cs-CZ" altLang="cs-CZ" sz="2000" b="1" dirty="0">
                <a:solidFill>
                  <a:srgbClr val="FF0000"/>
                </a:solidFill>
              </a:rPr>
              <a:t>  Texte</a:t>
            </a:r>
            <a:r>
              <a:rPr lang="de-DE" altLang="cs-CZ" sz="2000" b="1" dirty="0">
                <a:solidFill>
                  <a:srgbClr val="FF0000"/>
                </a:solidFill>
              </a:rPr>
              <a:t>: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>
                <a:solidFill>
                  <a:srgbClr val="009900"/>
                </a:solidFill>
              </a:rPr>
              <a:t>informative</a:t>
            </a:r>
            <a:r>
              <a:rPr lang="cs-CZ" altLang="cs-CZ" sz="2000" b="1" dirty="0">
                <a:solidFill>
                  <a:srgbClr val="009900"/>
                </a:solidFill>
              </a:rPr>
              <a:t> </a:t>
            </a:r>
            <a:r>
              <a:rPr lang="cs-CZ" altLang="cs-CZ" sz="2000" b="1" dirty="0" err="1">
                <a:solidFill>
                  <a:srgbClr val="009900"/>
                </a:solidFill>
              </a:rPr>
              <a:t>Funktion</a:t>
            </a:r>
            <a:endParaRPr lang="cs-CZ" altLang="cs-CZ" sz="2000" dirty="0">
              <a:solidFill>
                <a:srgbClr val="0099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>
                <a:solidFill>
                  <a:srgbClr val="009900"/>
                </a:solidFill>
              </a:rPr>
              <a:t>persuasive</a:t>
            </a:r>
            <a:r>
              <a:rPr lang="cs-CZ" altLang="cs-CZ" sz="2000" b="1" dirty="0">
                <a:solidFill>
                  <a:srgbClr val="009900"/>
                </a:solidFill>
              </a:rPr>
              <a:t> </a:t>
            </a:r>
            <a:r>
              <a:rPr lang="cs-CZ" altLang="cs-CZ" sz="2000" b="1" dirty="0" err="1">
                <a:solidFill>
                  <a:srgbClr val="009900"/>
                </a:solidFill>
              </a:rPr>
              <a:t>Funktion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Überzeugung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Meinungsbeeinflussung</a:t>
            </a:r>
            <a:r>
              <a:rPr lang="cs-CZ" altLang="cs-CZ" sz="2000" b="1" dirty="0"/>
              <a:t>, -</a:t>
            </a:r>
            <a:r>
              <a:rPr lang="cs-CZ" altLang="cs-CZ" sz="2000" b="1" dirty="0" err="1"/>
              <a:t>lenkung</a:t>
            </a:r>
            <a:r>
              <a:rPr lang="de-DE" altLang="cs-CZ" sz="2000" dirty="0"/>
              <a:t> - </a:t>
            </a:r>
            <a:r>
              <a:rPr lang="cs-CZ" altLang="cs-CZ" sz="2000" b="1" dirty="0" err="1"/>
              <a:t>ein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sensibler</a:t>
            </a:r>
            <a:r>
              <a:rPr lang="cs-CZ" altLang="cs-CZ" sz="2000" b="1" dirty="0"/>
              <a:t> Punkt</a:t>
            </a: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>
                <a:solidFill>
                  <a:srgbClr val="009900"/>
                </a:solidFill>
              </a:rPr>
              <a:t>phatische</a:t>
            </a:r>
            <a:r>
              <a:rPr lang="cs-CZ" altLang="cs-CZ" sz="2000" b="1" dirty="0">
                <a:solidFill>
                  <a:srgbClr val="009900"/>
                </a:solidFill>
              </a:rPr>
              <a:t> </a:t>
            </a:r>
            <a:r>
              <a:rPr lang="cs-CZ" altLang="cs-CZ" sz="2000" b="1" dirty="0" err="1">
                <a:solidFill>
                  <a:srgbClr val="009900"/>
                </a:solidFill>
              </a:rPr>
              <a:t>Funktion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Unterhaltung</a:t>
            </a:r>
            <a:r>
              <a:rPr lang="cs-CZ" altLang="cs-CZ" sz="2000" b="1" dirty="0"/>
              <a:t>, Kontakt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 dirty="0" err="1">
                <a:solidFill>
                  <a:srgbClr val="00B050"/>
                </a:solidFill>
              </a:rPr>
              <a:t>belehrende</a:t>
            </a:r>
            <a:r>
              <a:rPr lang="cs-CZ" altLang="cs-CZ" b="1" dirty="0">
                <a:solidFill>
                  <a:srgbClr val="00B050"/>
                </a:solidFill>
              </a:rPr>
              <a:t> </a:t>
            </a:r>
            <a:r>
              <a:rPr lang="cs-CZ" altLang="cs-CZ" b="1" dirty="0" err="1">
                <a:solidFill>
                  <a:srgbClr val="00B050"/>
                </a:solidFill>
              </a:rPr>
              <a:t>Funktion</a:t>
            </a:r>
            <a:r>
              <a:rPr lang="cs-CZ" altLang="cs-CZ" b="1" dirty="0">
                <a:solidFill>
                  <a:srgbClr val="00B050"/>
                </a:solidFill>
              </a:rPr>
              <a:t> – </a:t>
            </a:r>
            <a:r>
              <a:rPr lang="cs-CZ" altLang="cs-CZ" b="1" dirty="0" err="1"/>
              <a:t>Beratungen</a:t>
            </a:r>
            <a:r>
              <a:rPr lang="cs-CZ" altLang="cs-CZ" b="1" dirty="0"/>
              <a:t>, </a:t>
            </a:r>
            <a:r>
              <a:rPr lang="cs-CZ" altLang="cs-CZ" b="1" dirty="0" err="1"/>
              <a:t>Anweisungen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72982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44E58E-2A18-4963-9272-4F2684FEC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Textsorten</a:t>
            </a:r>
            <a:r>
              <a:rPr lang="cs-CZ" b="1" dirty="0"/>
              <a:t> in den </a:t>
            </a:r>
            <a:r>
              <a:rPr lang="cs-CZ" b="1" dirty="0" err="1"/>
              <a:t>Massenmedien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857624-4AC5-4D4C-A547-8B4E23203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300" b="1" dirty="0"/>
              <a:t>1.</a:t>
            </a:r>
            <a:r>
              <a:rPr lang="cs-CZ" altLang="cs-CZ" sz="2300" b="1" dirty="0">
                <a:solidFill>
                  <a:srgbClr val="FF0000"/>
                </a:solidFill>
              </a:rPr>
              <a:t>Informationsbetonte </a:t>
            </a:r>
            <a:r>
              <a:rPr lang="cs-CZ" altLang="cs-CZ" sz="2300" b="1" dirty="0" err="1">
                <a:solidFill>
                  <a:srgbClr val="FF0000"/>
                </a:solidFill>
              </a:rPr>
              <a:t>Textsorten</a:t>
            </a:r>
            <a:r>
              <a:rPr lang="cs-CZ" altLang="cs-CZ" sz="2300" b="1" dirty="0"/>
              <a:t>: </a:t>
            </a:r>
            <a:r>
              <a:rPr lang="cs-CZ" altLang="cs-CZ" sz="2300" b="1" dirty="0" err="1"/>
              <a:t>Meldung</a:t>
            </a:r>
            <a:r>
              <a:rPr lang="cs-CZ" altLang="cs-CZ" sz="2300" b="1" dirty="0"/>
              <a:t>, </a:t>
            </a:r>
            <a:r>
              <a:rPr lang="cs-CZ" altLang="cs-CZ" sz="2300" b="1" dirty="0" err="1"/>
              <a:t>Nachricht</a:t>
            </a:r>
            <a:r>
              <a:rPr lang="cs-CZ" altLang="cs-CZ" sz="2300" b="1" dirty="0"/>
              <a:t>, </a:t>
            </a:r>
            <a:r>
              <a:rPr lang="cs-CZ" altLang="cs-CZ" sz="2300" b="1" dirty="0" err="1"/>
              <a:t>Bericht</a:t>
            </a:r>
            <a:r>
              <a:rPr lang="cs-CZ" altLang="cs-CZ" sz="2300" b="1" dirty="0"/>
              <a:t>, </a:t>
            </a:r>
            <a:r>
              <a:rPr lang="cs-CZ" altLang="cs-CZ" sz="2300" b="1" dirty="0" err="1"/>
              <a:t>Wettervorhersage</a:t>
            </a:r>
            <a:endParaRPr lang="cs-CZ" altLang="cs-CZ" sz="23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300" b="1" dirty="0"/>
              <a:t>2. </a:t>
            </a:r>
            <a:r>
              <a:rPr lang="cs-CZ" altLang="cs-CZ" sz="2300" b="1" dirty="0" err="1">
                <a:solidFill>
                  <a:srgbClr val="FF0000"/>
                </a:solidFill>
              </a:rPr>
              <a:t>Meinungsbetont-persuasive</a:t>
            </a:r>
            <a:r>
              <a:rPr lang="cs-CZ" altLang="cs-CZ" sz="2300" b="1" dirty="0">
                <a:solidFill>
                  <a:srgbClr val="FF0000"/>
                </a:solidFill>
              </a:rPr>
              <a:t> </a:t>
            </a:r>
            <a:r>
              <a:rPr lang="cs-CZ" altLang="cs-CZ" sz="2300" b="1" dirty="0" err="1">
                <a:solidFill>
                  <a:srgbClr val="FF0000"/>
                </a:solidFill>
              </a:rPr>
              <a:t>Textsorten</a:t>
            </a:r>
            <a:r>
              <a:rPr lang="cs-CZ" altLang="cs-CZ" sz="2300" b="1" dirty="0"/>
              <a:t>: </a:t>
            </a:r>
            <a:r>
              <a:rPr lang="cs-CZ" altLang="cs-CZ" sz="2300" b="1" dirty="0" err="1"/>
              <a:t>Leitartikel</a:t>
            </a:r>
            <a:r>
              <a:rPr lang="cs-CZ" altLang="cs-CZ" sz="2300" b="1" dirty="0"/>
              <a:t>, </a:t>
            </a:r>
            <a:r>
              <a:rPr lang="cs-CZ" altLang="cs-CZ" sz="2300" b="1" dirty="0" err="1"/>
              <a:t>Kommentar</a:t>
            </a:r>
            <a:r>
              <a:rPr lang="cs-CZ" altLang="cs-CZ" sz="2300" b="1" dirty="0"/>
              <a:t>, </a:t>
            </a:r>
            <a:r>
              <a:rPr lang="cs-CZ" altLang="cs-CZ" sz="2300" b="1" dirty="0" err="1"/>
              <a:t>Kolumne</a:t>
            </a:r>
            <a:r>
              <a:rPr lang="cs-CZ" altLang="cs-CZ" sz="2300" b="1" dirty="0"/>
              <a:t>,  </a:t>
            </a:r>
            <a:r>
              <a:rPr lang="cs-CZ" altLang="cs-CZ" sz="2300" b="1" dirty="0" err="1"/>
              <a:t>Glosse</a:t>
            </a:r>
            <a:r>
              <a:rPr lang="cs-CZ" altLang="cs-CZ" sz="2300" b="1" dirty="0"/>
              <a:t>, </a:t>
            </a:r>
            <a:r>
              <a:rPr lang="cs-CZ" altLang="cs-CZ" sz="2300" b="1" dirty="0" err="1"/>
              <a:t>Essay</a:t>
            </a:r>
            <a:r>
              <a:rPr lang="cs-CZ" altLang="cs-CZ" sz="2300" b="1" dirty="0"/>
              <a:t>, </a:t>
            </a:r>
            <a:r>
              <a:rPr lang="cs-CZ" altLang="cs-CZ" sz="2300" b="1" dirty="0" err="1"/>
              <a:t>Rezension</a:t>
            </a:r>
            <a:r>
              <a:rPr lang="cs-CZ" altLang="cs-CZ" sz="2300" b="1" dirty="0"/>
              <a:t>/Kritik</a:t>
            </a:r>
            <a:endParaRPr lang="cs-CZ" altLang="cs-CZ" sz="23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300" b="1" dirty="0"/>
              <a:t>3. </a:t>
            </a:r>
            <a:r>
              <a:rPr lang="cs-CZ" altLang="cs-CZ" sz="2300" b="1" dirty="0" err="1">
                <a:solidFill>
                  <a:srgbClr val="FF0000"/>
                </a:solidFill>
              </a:rPr>
              <a:t>Kontaktherstellende</a:t>
            </a:r>
            <a:r>
              <a:rPr lang="cs-CZ" altLang="cs-CZ" sz="2300" b="1" dirty="0">
                <a:solidFill>
                  <a:srgbClr val="FF0000"/>
                </a:solidFill>
              </a:rPr>
              <a:t>, </a:t>
            </a:r>
            <a:r>
              <a:rPr lang="cs-CZ" altLang="cs-CZ" sz="2300" b="1" dirty="0" err="1">
                <a:solidFill>
                  <a:srgbClr val="FF0000"/>
                </a:solidFill>
              </a:rPr>
              <a:t>unterhaltende</a:t>
            </a:r>
            <a:r>
              <a:rPr lang="cs-CZ" altLang="cs-CZ" sz="2300" b="1" dirty="0">
                <a:solidFill>
                  <a:srgbClr val="FF0000"/>
                </a:solidFill>
              </a:rPr>
              <a:t> </a:t>
            </a:r>
            <a:r>
              <a:rPr lang="cs-CZ" altLang="cs-CZ" sz="2300" b="1" dirty="0" err="1">
                <a:solidFill>
                  <a:srgbClr val="FF0000"/>
                </a:solidFill>
              </a:rPr>
              <a:t>und</a:t>
            </a:r>
            <a:r>
              <a:rPr lang="cs-CZ" altLang="cs-CZ" sz="2300" b="1" dirty="0">
                <a:solidFill>
                  <a:srgbClr val="FF0000"/>
                </a:solidFill>
              </a:rPr>
              <a:t> </a:t>
            </a:r>
            <a:r>
              <a:rPr lang="cs-CZ" altLang="cs-CZ" sz="2300" b="1" dirty="0" err="1">
                <a:solidFill>
                  <a:srgbClr val="FF0000"/>
                </a:solidFill>
              </a:rPr>
              <a:t>belletristische</a:t>
            </a:r>
            <a:r>
              <a:rPr lang="cs-CZ" altLang="cs-CZ" sz="2300" b="1" dirty="0">
                <a:solidFill>
                  <a:srgbClr val="FF0000"/>
                </a:solidFill>
              </a:rPr>
              <a:t> Texte</a:t>
            </a:r>
            <a:r>
              <a:rPr lang="cs-CZ" altLang="cs-CZ" sz="2300" b="1" dirty="0"/>
              <a:t>: „soft </a:t>
            </a:r>
            <a:r>
              <a:rPr lang="cs-CZ" altLang="cs-CZ" sz="2300" b="1" dirty="0" err="1"/>
              <a:t>news</a:t>
            </a:r>
            <a:r>
              <a:rPr lang="cs-CZ" altLang="cs-CZ" sz="2300" b="1" dirty="0"/>
              <a:t>„ </a:t>
            </a:r>
            <a:r>
              <a:rPr lang="cs-CZ" altLang="cs-CZ" sz="2300" b="1" dirty="0" err="1"/>
              <a:t>Feuilleton</a:t>
            </a:r>
            <a:r>
              <a:rPr lang="cs-CZ" altLang="cs-CZ" sz="2300" b="1" dirty="0"/>
              <a:t>, </a:t>
            </a:r>
            <a:r>
              <a:rPr lang="cs-CZ" altLang="cs-CZ" sz="2300" b="1" dirty="0" err="1"/>
              <a:t>Kurzgeschichte</a:t>
            </a:r>
            <a:r>
              <a:rPr lang="cs-CZ" altLang="cs-CZ" sz="2300" dirty="0"/>
              <a:t>,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300" b="1" dirty="0"/>
              <a:t>Horoskop, Comics, </a:t>
            </a:r>
            <a:r>
              <a:rPr lang="cs-CZ" altLang="cs-CZ" sz="2300" b="1" dirty="0" err="1"/>
              <a:t>Kreutzworträtsel</a:t>
            </a:r>
            <a:r>
              <a:rPr lang="cs-CZ" altLang="cs-CZ" sz="2300" b="1" dirty="0"/>
              <a:t>, </a:t>
            </a:r>
            <a:r>
              <a:rPr lang="cs-CZ" altLang="cs-CZ" sz="2300" b="1" dirty="0" err="1"/>
              <a:t>Quiz</a:t>
            </a:r>
            <a:r>
              <a:rPr lang="cs-CZ" altLang="cs-CZ" sz="2300" b="1" dirty="0"/>
              <a:t>...</a:t>
            </a:r>
          </a:p>
          <a:p>
            <a:pPr>
              <a:lnSpc>
                <a:spcPct val="60000"/>
              </a:lnSpc>
              <a:defRPr/>
            </a:pPr>
            <a:r>
              <a:rPr lang="cs-CZ" altLang="cs-CZ" sz="2300" b="1" dirty="0">
                <a:solidFill>
                  <a:srgbClr val="0070C0"/>
                </a:solidFill>
              </a:rPr>
              <a:t>4. </a:t>
            </a:r>
            <a:r>
              <a:rPr lang="cs-CZ" altLang="cs-CZ" sz="2300" b="1" dirty="0" err="1">
                <a:solidFill>
                  <a:srgbClr val="0070C0"/>
                </a:solidFill>
              </a:rPr>
              <a:t>Instruierend-anweisende</a:t>
            </a:r>
            <a:r>
              <a:rPr lang="cs-CZ" altLang="cs-CZ" sz="2300" b="1" dirty="0">
                <a:solidFill>
                  <a:srgbClr val="0070C0"/>
                </a:solidFill>
              </a:rPr>
              <a:t> </a:t>
            </a:r>
            <a:r>
              <a:rPr lang="cs-CZ" altLang="cs-CZ" sz="2300" b="1" dirty="0" err="1">
                <a:solidFill>
                  <a:srgbClr val="0070C0"/>
                </a:solidFill>
              </a:rPr>
              <a:t>Textsorten</a:t>
            </a:r>
            <a:r>
              <a:rPr lang="cs-CZ" altLang="cs-CZ" sz="2300" b="1" dirty="0"/>
              <a:t>: </a:t>
            </a:r>
            <a:r>
              <a:rPr lang="cs-CZ" altLang="cs-CZ" sz="2300" b="1" dirty="0" err="1"/>
              <a:t>Ratgebungen</a:t>
            </a:r>
            <a:r>
              <a:rPr lang="cs-CZ" altLang="cs-CZ" sz="2300" b="1" dirty="0">
                <a:latin typeface="Arial" panose="020B0604020202020204" pitchFamily="34" charset="0"/>
              </a:rPr>
              <a:t>,</a:t>
            </a:r>
            <a:r>
              <a:rPr lang="cs-CZ" altLang="cs-CZ" sz="2300" b="1" dirty="0"/>
              <a:t> </a:t>
            </a:r>
            <a:r>
              <a:rPr lang="cs-CZ" altLang="cs-CZ" sz="2300" b="1" dirty="0" err="1"/>
              <a:t>Handlungsanleitungen</a:t>
            </a:r>
            <a:r>
              <a:rPr lang="cs-CZ" altLang="cs-CZ" sz="2300" b="1" dirty="0">
                <a:latin typeface="Arial" panose="020B0604020202020204" pitchFamily="34" charset="0"/>
              </a:rPr>
              <a:t>, </a:t>
            </a:r>
            <a:r>
              <a:rPr lang="cs-CZ" altLang="cs-CZ" sz="2300" b="1" dirty="0" err="1">
                <a:latin typeface="Arial" panose="020B0604020202020204" pitchFamily="34" charset="0"/>
              </a:rPr>
              <a:t>Kochrezepte</a:t>
            </a:r>
            <a:r>
              <a:rPr lang="cs-CZ" altLang="cs-CZ" sz="2300" b="1" dirty="0">
                <a:latin typeface="Arial" panose="020B0604020202020204" pitchFamily="34" charset="0"/>
              </a:rPr>
              <a:t>, </a:t>
            </a:r>
          </a:p>
          <a:p>
            <a:pPr>
              <a:lnSpc>
                <a:spcPct val="60000"/>
              </a:lnSpc>
              <a:defRPr/>
            </a:pPr>
            <a:r>
              <a:rPr lang="cs-CZ" altLang="cs-CZ" sz="2300" b="1" dirty="0">
                <a:latin typeface="Arial" panose="020B0604020202020204" pitchFamily="34" charset="0"/>
              </a:rPr>
              <a:t>„</a:t>
            </a:r>
            <a:r>
              <a:rPr lang="cs-CZ" altLang="cs-CZ" sz="2300" b="1" dirty="0" err="1">
                <a:latin typeface="Arial" panose="020B0604020202020204" pitchFamily="34" charset="0"/>
              </a:rPr>
              <a:t>Kummerkasten</a:t>
            </a:r>
            <a:r>
              <a:rPr lang="cs-CZ" altLang="cs-CZ" sz="2300" b="1" dirty="0">
                <a:latin typeface="Arial" panose="020B0604020202020204" pitchFamily="34" charset="0"/>
              </a:rPr>
              <a:t>“ – </a:t>
            </a:r>
            <a:r>
              <a:rPr lang="cs-CZ" altLang="cs-CZ" sz="2300" b="1" dirty="0" err="1">
                <a:latin typeface="Arial" panose="020B0604020202020204" pitchFamily="34" charset="0"/>
              </a:rPr>
              <a:t>psychologische</a:t>
            </a:r>
            <a:r>
              <a:rPr lang="cs-CZ" altLang="cs-CZ" sz="2300" b="1" dirty="0">
                <a:latin typeface="Arial" panose="020B0604020202020204" pitchFamily="34" charset="0"/>
              </a:rPr>
              <a:t> </a:t>
            </a:r>
            <a:r>
              <a:rPr lang="cs-CZ" altLang="cs-CZ" sz="2300" b="1" dirty="0" err="1">
                <a:latin typeface="Arial" panose="020B0604020202020204" pitchFamily="34" charset="0"/>
              </a:rPr>
              <a:t>Beratung</a:t>
            </a:r>
            <a:r>
              <a:rPr lang="cs-CZ" altLang="cs-CZ" sz="2300" dirty="0"/>
              <a:t> </a:t>
            </a:r>
            <a:endParaRPr lang="cs-CZ" altLang="cs-CZ" sz="23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300" b="1" dirty="0" err="1">
                <a:solidFill>
                  <a:srgbClr val="FF0000"/>
                </a:solidFill>
                <a:latin typeface="Arial" panose="020B0604020202020204" pitchFamily="34" charset="0"/>
              </a:rPr>
              <a:t>Spezielle</a:t>
            </a:r>
            <a:r>
              <a:rPr lang="cs-CZ" altLang="cs-CZ" sz="2300" b="1" dirty="0">
                <a:solidFill>
                  <a:srgbClr val="FF0000"/>
                </a:solidFill>
                <a:latin typeface="Arial" panose="020B0604020202020204" pitchFamily="34" charset="0"/>
              </a:rPr>
              <a:t> TS:</a:t>
            </a:r>
          </a:p>
          <a:p>
            <a:pPr eaLnBrk="1" hangingPunct="1">
              <a:lnSpc>
                <a:spcPct val="60000"/>
              </a:lnSpc>
              <a:defRPr/>
            </a:pPr>
            <a:r>
              <a:rPr lang="cs-CZ" altLang="cs-CZ" sz="2300" b="1" dirty="0" err="1">
                <a:solidFill>
                  <a:srgbClr val="FF0000"/>
                </a:solidFill>
              </a:rPr>
              <a:t>Reportage</a:t>
            </a:r>
            <a:r>
              <a:rPr lang="cs-CZ" altLang="cs-CZ" sz="2300" b="1" dirty="0">
                <a:solidFill>
                  <a:srgbClr val="FF0000"/>
                </a:solidFill>
              </a:rPr>
              <a:t> </a:t>
            </a:r>
            <a:r>
              <a:rPr lang="cs-CZ" altLang="cs-CZ" sz="2300" b="1" dirty="0"/>
              <a:t>– „</a:t>
            </a:r>
            <a:r>
              <a:rPr lang="cs-CZ" altLang="cs-CZ" sz="2300" b="1" dirty="0" err="1"/>
              <a:t>Bericht</a:t>
            </a:r>
            <a:r>
              <a:rPr lang="cs-CZ" altLang="cs-CZ" sz="2300" b="1" dirty="0"/>
              <a:t> </a:t>
            </a:r>
            <a:r>
              <a:rPr lang="cs-CZ" altLang="cs-CZ" sz="2300" b="1" dirty="0" err="1"/>
              <a:t>mit</a:t>
            </a:r>
            <a:r>
              <a:rPr lang="cs-CZ" altLang="cs-CZ" sz="2300" b="1" dirty="0"/>
              <a:t> </a:t>
            </a:r>
            <a:r>
              <a:rPr lang="cs-CZ" altLang="cs-CZ" sz="2300" b="1" dirty="0" err="1"/>
              <a:t>Phantasie</a:t>
            </a:r>
            <a:r>
              <a:rPr lang="cs-CZ" altLang="cs-CZ" sz="2300" b="1" dirty="0"/>
              <a:t>“ – </a:t>
            </a:r>
            <a:r>
              <a:rPr lang="cs-CZ" altLang="cs-CZ" sz="2300" b="1" dirty="0" err="1"/>
              <a:t>subjektiv</a:t>
            </a:r>
            <a:endParaRPr lang="cs-CZ" altLang="cs-CZ" sz="2300" b="1" dirty="0"/>
          </a:p>
          <a:p>
            <a:pPr eaLnBrk="1" hangingPunct="1">
              <a:lnSpc>
                <a:spcPct val="60000"/>
              </a:lnSpc>
              <a:defRPr/>
            </a:pPr>
            <a:r>
              <a:rPr lang="cs-CZ" altLang="cs-CZ" sz="2300" b="1" dirty="0" err="1">
                <a:solidFill>
                  <a:srgbClr val="FF0000"/>
                </a:solidFill>
              </a:rPr>
              <a:t>Bizentrierte</a:t>
            </a:r>
            <a:r>
              <a:rPr lang="cs-CZ" altLang="cs-CZ" sz="2300" b="1" dirty="0">
                <a:solidFill>
                  <a:srgbClr val="FF0000"/>
                </a:solidFill>
              </a:rPr>
              <a:t> </a:t>
            </a:r>
            <a:r>
              <a:rPr lang="cs-CZ" altLang="cs-CZ" sz="2300" b="1" dirty="0" err="1">
                <a:solidFill>
                  <a:srgbClr val="FF0000"/>
                </a:solidFill>
              </a:rPr>
              <a:t>Textsorten</a:t>
            </a:r>
            <a:r>
              <a:rPr lang="cs-CZ" altLang="cs-CZ" sz="2300" b="1" dirty="0"/>
              <a:t>: Interview, </a:t>
            </a:r>
            <a:r>
              <a:rPr lang="cs-CZ" altLang="cs-CZ" sz="2300" b="1" dirty="0" err="1"/>
              <a:t>Debatte</a:t>
            </a:r>
            <a:r>
              <a:rPr lang="cs-CZ" altLang="cs-CZ" sz="2300" b="1" dirty="0"/>
              <a:t>, </a:t>
            </a:r>
            <a:r>
              <a:rPr lang="cs-CZ" altLang="cs-CZ" sz="2300" b="1" dirty="0" err="1"/>
              <a:t>Talkshow</a:t>
            </a:r>
            <a:endParaRPr lang="cs-CZ" altLang="cs-CZ" sz="2300" b="1" dirty="0"/>
          </a:p>
          <a:p>
            <a:pPr eaLnBrk="1" hangingPunct="1">
              <a:lnSpc>
                <a:spcPct val="60000"/>
              </a:lnSpc>
              <a:defRPr/>
            </a:pPr>
            <a:r>
              <a:rPr lang="cs-CZ" altLang="cs-CZ" sz="2300" b="1" dirty="0">
                <a:solidFill>
                  <a:srgbClr val="FF0000"/>
                </a:solidFill>
              </a:rPr>
              <a:t>„</a:t>
            </a:r>
            <a:r>
              <a:rPr lang="cs-CZ" altLang="cs-CZ" sz="2300" b="1" dirty="0" err="1">
                <a:solidFill>
                  <a:srgbClr val="FF0000"/>
                </a:solidFill>
              </a:rPr>
              <a:t>Mischform</a:t>
            </a:r>
            <a:r>
              <a:rPr lang="cs-CZ" altLang="cs-CZ" sz="2300" b="1" dirty="0">
                <a:solidFill>
                  <a:srgbClr val="FF0000"/>
                </a:solidFill>
              </a:rPr>
              <a:t>“ </a:t>
            </a:r>
            <a:r>
              <a:rPr lang="cs-CZ" altLang="cs-CZ" sz="2300" b="1" dirty="0"/>
              <a:t>– </a:t>
            </a:r>
            <a:r>
              <a:rPr lang="cs-CZ" altLang="cs-CZ" sz="2300" b="1" dirty="0" err="1"/>
              <a:t>das</a:t>
            </a:r>
            <a:r>
              <a:rPr lang="cs-CZ" altLang="cs-CZ" sz="2300" b="1" dirty="0"/>
              <a:t> </a:t>
            </a:r>
            <a:r>
              <a:rPr lang="cs-CZ" altLang="cs-CZ" sz="2300" b="1" dirty="0" err="1"/>
              <a:t>Feature</a:t>
            </a:r>
            <a:r>
              <a:rPr lang="cs-CZ" altLang="cs-CZ" sz="2300" b="1" dirty="0"/>
              <a:t>: </a:t>
            </a:r>
            <a:r>
              <a:rPr lang="cs-CZ" altLang="cs-CZ" sz="2300" b="1" dirty="0" err="1"/>
              <a:t>Bericht</a:t>
            </a:r>
            <a:r>
              <a:rPr lang="cs-CZ" altLang="cs-CZ" sz="2300" b="1" dirty="0"/>
              <a:t>, </a:t>
            </a:r>
            <a:r>
              <a:rPr lang="cs-CZ" altLang="cs-CZ" sz="2300" b="1" dirty="0" err="1"/>
              <a:t>Kommentar</a:t>
            </a:r>
            <a:r>
              <a:rPr lang="cs-CZ" altLang="cs-CZ" sz="2300" b="1" dirty="0"/>
              <a:t>, </a:t>
            </a:r>
            <a:r>
              <a:rPr lang="cs-CZ" altLang="cs-CZ" sz="2300" b="1" dirty="0" err="1"/>
              <a:t>Reportage</a:t>
            </a:r>
            <a:r>
              <a:rPr lang="cs-CZ" altLang="cs-CZ" sz="2300" b="1" dirty="0"/>
              <a:t>, Interview</a:t>
            </a:r>
            <a:endParaRPr lang="cs-CZ" altLang="cs-CZ" sz="2300" dirty="0"/>
          </a:p>
          <a:p>
            <a:pPr eaLnBrk="1" hangingPunct="1">
              <a:lnSpc>
                <a:spcPct val="60000"/>
              </a:lnSpc>
              <a:defRPr/>
            </a:pPr>
            <a:r>
              <a:rPr lang="cs-CZ" altLang="cs-CZ" sz="2300" b="1" dirty="0" err="1">
                <a:solidFill>
                  <a:srgbClr val="009900"/>
                </a:solidFill>
              </a:rPr>
              <a:t>Werbung</a:t>
            </a:r>
            <a:r>
              <a:rPr lang="cs-CZ" altLang="cs-CZ" sz="2300" b="1" dirty="0">
                <a:solidFill>
                  <a:srgbClr val="009900"/>
                </a:solidFill>
              </a:rPr>
              <a:t> </a:t>
            </a:r>
            <a:endParaRPr lang="cs-CZ" altLang="cs-CZ" sz="2300" dirty="0"/>
          </a:p>
          <a:p>
            <a:pPr eaLnBrk="1" hangingPunct="1">
              <a:lnSpc>
                <a:spcPct val="60000"/>
              </a:lnSpc>
              <a:defRPr/>
            </a:pPr>
            <a:r>
              <a:rPr lang="cs-CZ" altLang="cs-CZ" sz="2300" b="1" dirty="0" err="1"/>
              <a:t>Leserbriefe</a:t>
            </a:r>
            <a:r>
              <a:rPr lang="cs-CZ" altLang="cs-CZ" sz="2300" b="1" dirty="0"/>
              <a:t> (E-mails), </a:t>
            </a:r>
            <a:r>
              <a:rPr lang="cs-CZ" altLang="cs-CZ" sz="2300" b="1" dirty="0" err="1"/>
              <a:t>Blogs</a:t>
            </a:r>
            <a:r>
              <a:rPr lang="cs-CZ" altLang="cs-CZ" sz="2300" b="1" dirty="0"/>
              <a:t>, Internet-</a:t>
            </a:r>
            <a:r>
              <a:rPr lang="cs-CZ" altLang="cs-CZ" sz="2300" b="1" dirty="0" err="1"/>
              <a:t>Foren</a:t>
            </a:r>
            <a:r>
              <a:rPr lang="cs-CZ" altLang="cs-CZ" sz="2300" b="1" dirty="0"/>
              <a:t>…</a:t>
            </a:r>
            <a:endParaRPr lang="cs-CZ" altLang="cs-CZ" sz="2300" dirty="0"/>
          </a:p>
          <a:p>
            <a:pPr eaLnBrk="1" hangingPunct="1">
              <a:lnSpc>
                <a:spcPct val="80000"/>
              </a:lnSpc>
            </a:pP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7802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D05602-D795-4269-BC5F-3E2C34B3C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Neue</a:t>
            </a:r>
            <a:r>
              <a:rPr lang="cs-CZ" b="1" dirty="0"/>
              <a:t> </a:t>
            </a:r>
            <a:r>
              <a:rPr lang="cs-CZ" b="1" dirty="0" err="1"/>
              <a:t>Medien</a:t>
            </a:r>
            <a:r>
              <a:rPr lang="cs-CZ" b="1" dirty="0"/>
              <a:t> – </a:t>
            </a:r>
            <a:r>
              <a:rPr lang="cs-CZ" b="1" dirty="0" err="1"/>
              <a:t>neue</a:t>
            </a:r>
            <a:r>
              <a:rPr lang="cs-CZ" b="1" dirty="0"/>
              <a:t> </a:t>
            </a:r>
            <a:r>
              <a:rPr lang="cs-CZ" b="1" dirty="0" err="1"/>
              <a:t>Textsorten</a:t>
            </a:r>
            <a:r>
              <a:rPr lang="cs-CZ" b="1" dirty="0"/>
              <a:t> - Hypertext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64CFEC-3D65-42D3-80FE-D32350266B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b="1" dirty="0" err="1"/>
              <a:t>Infographik</a:t>
            </a:r>
            <a:r>
              <a:rPr lang="cs-CZ" altLang="cs-CZ" b="1" dirty="0"/>
              <a:t>: </a:t>
            </a:r>
            <a:r>
              <a:rPr lang="cs-CZ" altLang="cs-CZ" b="1" dirty="0" err="1"/>
              <a:t>Abbildungen</a:t>
            </a:r>
            <a:r>
              <a:rPr lang="cs-CZ" altLang="cs-CZ" b="1" dirty="0"/>
              <a:t>, </a:t>
            </a:r>
            <a:r>
              <a:rPr lang="cs-CZ" altLang="cs-CZ" b="1" dirty="0" err="1"/>
              <a:t>Fotos</a:t>
            </a:r>
            <a:r>
              <a:rPr lang="cs-CZ" altLang="cs-CZ" b="1" dirty="0"/>
              <a:t>, </a:t>
            </a:r>
            <a:r>
              <a:rPr lang="cs-CZ" altLang="cs-CZ" b="1" dirty="0" err="1"/>
              <a:t>Tabellen</a:t>
            </a:r>
            <a:r>
              <a:rPr lang="cs-CZ" altLang="cs-CZ" b="1" dirty="0"/>
              <a:t>, </a:t>
            </a:r>
            <a:r>
              <a:rPr lang="cs-CZ" altLang="cs-CZ" b="1" dirty="0" err="1"/>
              <a:t>Landkarten</a:t>
            </a:r>
            <a:r>
              <a:rPr lang="cs-CZ" altLang="cs-CZ" b="1" dirty="0"/>
              <a:t> – </a:t>
            </a:r>
            <a:r>
              <a:rPr lang="cs-CZ" altLang="cs-CZ" b="1" i="1" dirty="0" err="1">
                <a:solidFill>
                  <a:srgbClr val="00B0F0"/>
                </a:solidFill>
              </a:rPr>
              <a:t>Wettervorhersage</a:t>
            </a:r>
            <a:endParaRPr lang="cs-CZ" altLang="cs-CZ" b="1" i="1" dirty="0">
              <a:solidFill>
                <a:srgbClr val="00B0F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>
                <a:solidFill>
                  <a:srgbClr val="00B0F0"/>
                </a:solidFill>
              </a:rPr>
              <a:t>Cluster-Text: </a:t>
            </a:r>
            <a:r>
              <a:rPr lang="cs-CZ" altLang="cs-CZ" b="1" dirty="0" err="1">
                <a:solidFill>
                  <a:srgbClr val="00B0F0"/>
                </a:solidFill>
              </a:rPr>
              <a:t>Tabellen</a:t>
            </a:r>
            <a:r>
              <a:rPr lang="cs-CZ" altLang="cs-CZ" b="1" dirty="0">
                <a:solidFill>
                  <a:srgbClr val="00B0F0"/>
                </a:solidFill>
              </a:rPr>
              <a:t>, </a:t>
            </a:r>
            <a:r>
              <a:rPr lang="cs-CZ" altLang="cs-CZ" b="1" dirty="0" err="1">
                <a:solidFill>
                  <a:srgbClr val="00B0F0"/>
                </a:solidFill>
              </a:rPr>
              <a:t>Diagramme</a:t>
            </a:r>
            <a:r>
              <a:rPr lang="cs-CZ" altLang="cs-CZ" b="1" dirty="0">
                <a:solidFill>
                  <a:srgbClr val="00B0F0"/>
                </a:solidFill>
              </a:rPr>
              <a:t>, </a:t>
            </a:r>
            <a:r>
              <a:rPr lang="cs-CZ" altLang="cs-CZ" b="1" dirty="0" err="1">
                <a:solidFill>
                  <a:srgbClr val="00B0F0"/>
                </a:solidFill>
              </a:rPr>
              <a:t>Info-Kasten</a:t>
            </a:r>
            <a:endParaRPr lang="cs-CZ" altLang="cs-CZ" dirty="0">
              <a:solidFill>
                <a:srgbClr val="00B0F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>
                <a:solidFill>
                  <a:srgbClr val="FF0000"/>
                </a:solidFill>
              </a:rPr>
              <a:t>Online-</a:t>
            </a:r>
            <a:r>
              <a:rPr lang="cs-CZ" altLang="cs-CZ" b="1" dirty="0" err="1">
                <a:solidFill>
                  <a:srgbClr val="FF0000"/>
                </a:solidFill>
              </a:rPr>
              <a:t>Medien</a:t>
            </a:r>
            <a:r>
              <a:rPr lang="cs-CZ" altLang="cs-CZ" b="1" dirty="0"/>
              <a:t>:</a:t>
            </a:r>
            <a:endParaRPr lang="de-DE" altLang="cs-CZ" b="1" dirty="0"/>
          </a:p>
          <a:p>
            <a:pPr>
              <a:lnSpc>
                <a:spcPct val="80000"/>
              </a:lnSpc>
            </a:pPr>
            <a:r>
              <a:rPr lang="de-DE" altLang="cs-CZ" b="1" dirty="0"/>
              <a:t>Medien, welche Text, Grafik, Bild und Ton kombinieren können, Daten digital speichern bzw. übertragen, wobei die Übertragung über Datennetze läuft</a:t>
            </a:r>
          </a:p>
          <a:p>
            <a:pPr>
              <a:lnSpc>
                <a:spcPct val="80000"/>
              </a:lnSpc>
            </a:pPr>
            <a:r>
              <a:rPr lang="de-DE" altLang="cs-CZ" b="1" dirty="0"/>
              <a:t>das Internet, das Digitalfernsehen, das Handy</a:t>
            </a:r>
            <a:r>
              <a:rPr lang="cs-CZ" altLang="cs-CZ" b="1" dirty="0"/>
              <a:t> (</a:t>
            </a:r>
            <a:r>
              <a:rPr lang="cs-CZ" altLang="cs-CZ" b="1" dirty="0" err="1"/>
              <a:t>smart</a:t>
            </a:r>
            <a:r>
              <a:rPr lang="cs-CZ" altLang="cs-CZ" b="1" dirty="0"/>
              <a:t> </a:t>
            </a:r>
            <a:r>
              <a:rPr lang="cs-CZ" altLang="cs-CZ" b="1" dirty="0" err="1"/>
              <a:t>phone</a:t>
            </a:r>
            <a:r>
              <a:rPr lang="cs-CZ" altLang="cs-CZ" b="1" dirty="0"/>
              <a:t>)</a:t>
            </a:r>
          </a:p>
          <a:p>
            <a:pPr>
              <a:lnSpc>
                <a:spcPct val="90000"/>
              </a:lnSpc>
              <a:buFont typeface="Arial" charset="0"/>
              <a:buChar char="•"/>
              <a:defRPr/>
            </a:pPr>
            <a:r>
              <a:rPr lang="de-DE" altLang="cs-CZ" b="1" dirty="0"/>
              <a:t>multimedial: Daten unterschiedlicher semiotischer Systeme (Text, Bild, Ton, Film) –</a:t>
            </a:r>
            <a:r>
              <a:rPr lang="cs-CZ" altLang="cs-CZ" b="1" dirty="0"/>
              <a:t> Hypertext - </a:t>
            </a:r>
            <a:r>
              <a:rPr lang="de-DE" altLang="cs-CZ" b="1" dirty="0" err="1"/>
              <a:t>Synästhesierung</a:t>
            </a:r>
            <a:endParaRPr lang="de-DE" altLang="cs-CZ" b="1" dirty="0"/>
          </a:p>
          <a:p>
            <a:pPr>
              <a:lnSpc>
                <a:spcPct val="90000"/>
              </a:lnSpc>
              <a:buFont typeface="Arial" charset="0"/>
              <a:buChar char="•"/>
              <a:defRPr/>
            </a:pPr>
            <a:r>
              <a:rPr lang="de-DE" altLang="cs-CZ" b="1" dirty="0"/>
              <a:t>Rezeption von Hypertexten: interaktiv</a:t>
            </a:r>
          </a:p>
          <a:p>
            <a:pPr>
              <a:lnSpc>
                <a:spcPct val="90000"/>
              </a:lnSpc>
              <a:buFont typeface="Arial" charset="0"/>
              <a:buChar char="•"/>
              <a:defRPr/>
            </a:pPr>
            <a:r>
              <a:rPr lang="de-DE" altLang="cs-CZ" b="1" dirty="0"/>
              <a:t>Definition: „ein </a:t>
            </a:r>
            <a:r>
              <a:rPr lang="de-DE" altLang="cs-CZ" b="1" dirty="0">
                <a:solidFill>
                  <a:srgbClr val="FF0000"/>
                </a:solidFill>
              </a:rPr>
              <a:t>kohärenter</a:t>
            </a:r>
            <a:r>
              <a:rPr lang="de-DE" altLang="cs-CZ" b="1" dirty="0"/>
              <a:t>, </a:t>
            </a:r>
            <a:r>
              <a:rPr lang="cs-CZ" altLang="cs-CZ" b="1" dirty="0">
                <a:solidFill>
                  <a:srgbClr val="FF0000"/>
                </a:solidFill>
              </a:rPr>
              <a:t>n</a:t>
            </a:r>
            <a:r>
              <a:rPr lang="de-DE" altLang="cs-CZ" b="1" dirty="0" err="1">
                <a:solidFill>
                  <a:srgbClr val="FF0000"/>
                </a:solidFill>
              </a:rPr>
              <a:t>icht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de-DE" altLang="cs-CZ" b="1" dirty="0">
                <a:solidFill>
                  <a:srgbClr val="FF0000"/>
                </a:solidFill>
              </a:rPr>
              <a:t>linearer</a:t>
            </a:r>
            <a:r>
              <a:rPr lang="de-DE" altLang="cs-CZ" b="1" dirty="0"/>
              <a:t>, </a:t>
            </a:r>
            <a:r>
              <a:rPr lang="de-DE" altLang="cs-CZ" b="1" dirty="0">
                <a:solidFill>
                  <a:srgbClr val="FF0000"/>
                </a:solidFill>
              </a:rPr>
              <a:t>multimedialer</a:t>
            </a:r>
            <a:r>
              <a:rPr lang="de-DE" altLang="cs-CZ" b="1" dirty="0"/>
              <a:t>, computerrealisierter, daher </a:t>
            </a:r>
            <a:r>
              <a:rPr lang="de-DE" altLang="cs-CZ" b="1" dirty="0">
                <a:solidFill>
                  <a:srgbClr val="FF0000"/>
                </a:solidFill>
              </a:rPr>
              <a:t>interaktiv </a:t>
            </a:r>
            <a:r>
              <a:rPr lang="de-DE" altLang="cs-CZ" b="1" dirty="0"/>
              <a:t>rezipier- und manipulierbarer Symbolkomplex…“ </a:t>
            </a:r>
            <a:endParaRPr lang="cs-CZ" altLang="cs-CZ" b="1" dirty="0"/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cs-CZ" altLang="cs-CZ" b="1" dirty="0"/>
              <a:t>   </a:t>
            </a:r>
            <a:r>
              <a:rPr lang="de-DE" altLang="cs-CZ" b="1" dirty="0"/>
              <a:t>(H. Burger: </a:t>
            </a:r>
            <a:r>
              <a:rPr lang="cs-CZ" altLang="cs-CZ" b="1" dirty="0" err="1"/>
              <a:t>Mediensprache</a:t>
            </a:r>
            <a:r>
              <a:rPr lang="de-DE" altLang="cs-CZ" b="1" dirty="0"/>
              <a:t>, 20</a:t>
            </a:r>
            <a:r>
              <a:rPr lang="cs-CZ" altLang="cs-CZ" b="1" dirty="0"/>
              <a:t>14</a:t>
            </a:r>
            <a:r>
              <a:rPr lang="de-DE" altLang="cs-CZ" b="1" dirty="0"/>
              <a:t>)</a:t>
            </a:r>
          </a:p>
          <a:p>
            <a:pPr>
              <a:lnSpc>
                <a:spcPct val="80000"/>
              </a:lnSpc>
            </a:pP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6588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C43E80-56AF-452C-9F0F-8849D1B9F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Linguistische</a:t>
            </a:r>
            <a:r>
              <a:rPr lang="cs-CZ" b="1" dirty="0"/>
              <a:t> </a:t>
            </a:r>
            <a:r>
              <a:rPr lang="cs-CZ" b="1" dirty="0" err="1"/>
              <a:t>Merkmale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716157-C036-40AF-B76D-6797C722A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b="1" dirty="0"/>
              <a:t>Printmedien – Sprache der Presse und Publizistik spiegelt unmittelbar den Sprachzustand ihrer Zeit wider: Syntax, Lexik (H.-H. </a:t>
            </a:r>
            <a:r>
              <a:rPr lang="de-DE" b="1" dirty="0" err="1"/>
              <a:t>Lüger</a:t>
            </a:r>
            <a:r>
              <a:rPr lang="de-DE" b="1" dirty="0"/>
              <a:t>: Pressesprache</a:t>
            </a:r>
            <a:r>
              <a:rPr lang="cs-CZ" b="1" dirty="0"/>
              <a:t>, 1995</a:t>
            </a:r>
            <a:r>
              <a:rPr lang="de-DE" b="1" dirty="0"/>
              <a:t>)</a:t>
            </a: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de-DE" b="1" dirty="0">
                <a:solidFill>
                  <a:srgbClr val="FF0000"/>
                </a:solidFill>
              </a:rPr>
              <a:t>Drei Betrachtungsweisen:</a:t>
            </a:r>
            <a:endParaRPr lang="cs-CZ" dirty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de-DE" b="1" dirty="0"/>
              <a:t>Pressesprache als Indiz für Tendenzen der Gegenwartssprache (Entwicklungstendenzen, Veränderungen)</a:t>
            </a: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de-DE" b="1" dirty="0"/>
              <a:t>Pressesprache als spezifischer Funktionalstil</a:t>
            </a: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de-DE" b="1" dirty="0"/>
              <a:t>Pressesprache als Sprachgebrauch eines bestimmten Publikationsorgans (FAZ, Die Zeit, Der Spiegel, Die Bildzeitung)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7409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A420F3-E021-450A-9684-DC1ABF5D0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Syntax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B512F9-D301-4DFF-A4BB-5257E30AB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altLang="cs-CZ" b="1" dirty="0"/>
              <a:t>Tendenz zur Verkürzung der Satzlänge (kürzere Sätze, z.B. FAZ – Sätze mit 13 Wörtern)</a:t>
            </a:r>
            <a:endParaRPr lang="cs-CZ" altLang="cs-CZ" dirty="0"/>
          </a:p>
          <a:p>
            <a:pPr>
              <a:lnSpc>
                <a:spcPct val="90000"/>
              </a:lnSpc>
            </a:pPr>
            <a:r>
              <a:rPr lang="de-DE" altLang="cs-CZ" b="1" dirty="0"/>
              <a:t>typisch: Einfachsätze, Ellipsen in Schlagzeilen: </a:t>
            </a:r>
            <a:r>
              <a:rPr lang="de-DE" altLang="cs-CZ" b="1" i="1" dirty="0">
                <a:solidFill>
                  <a:schemeClr val="hlink"/>
                </a:solidFill>
              </a:rPr>
              <a:t>Überall Staus</a:t>
            </a:r>
            <a:endParaRPr lang="cs-CZ" altLang="cs-CZ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de-DE" altLang="cs-CZ" b="1" dirty="0"/>
              <a:t>Satzreihen: </a:t>
            </a:r>
            <a:r>
              <a:rPr lang="de-DE" altLang="cs-CZ" b="1" i="1" dirty="0">
                <a:solidFill>
                  <a:schemeClr val="hlink"/>
                </a:solidFill>
              </a:rPr>
              <a:t>60 Personen wurden festgenommen, gegen 20 wurden Haftbefehle erlassen</a:t>
            </a:r>
            <a:endParaRPr lang="cs-CZ" altLang="cs-CZ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de-DE" altLang="cs-CZ" b="1" dirty="0"/>
              <a:t>Rückgang der Satzgefüge, Zunahme von Nominalgruppen (Nominalstil): </a:t>
            </a:r>
            <a:r>
              <a:rPr lang="de-DE" altLang="cs-CZ" b="1" i="1" dirty="0">
                <a:solidFill>
                  <a:schemeClr val="hlink"/>
                </a:solidFill>
              </a:rPr>
              <a:t>Das Bemühen um eine auf die aktuelle Entwicklung zugeschnittene Lösung des Problems...</a:t>
            </a:r>
            <a:r>
              <a:rPr lang="de-DE" altLang="cs-CZ" b="1" dirty="0"/>
              <a:t> (Partizipialkonstruktionen)</a:t>
            </a:r>
            <a:endParaRPr lang="cs-CZ" altLang="cs-CZ" dirty="0"/>
          </a:p>
          <a:p>
            <a:pPr>
              <a:lnSpc>
                <a:spcPct val="90000"/>
              </a:lnSpc>
            </a:pPr>
            <a:r>
              <a:rPr lang="de-DE" altLang="cs-CZ" b="1" dirty="0"/>
              <a:t>FVG: </a:t>
            </a:r>
            <a:r>
              <a:rPr lang="de-DE" altLang="cs-CZ" b="1" i="1" dirty="0">
                <a:solidFill>
                  <a:schemeClr val="hlink"/>
                </a:solidFill>
              </a:rPr>
              <a:t>zur Durchführung bringen (durchführen)</a:t>
            </a:r>
            <a:endParaRPr lang="cs-CZ" altLang="cs-CZ" dirty="0">
              <a:solidFill>
                <a:schemeClr val="hlink"/>
              </a:solidFill>
            </a:endParaRP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92852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31B76A-4CD5-46C9-AD9A-5AC415D5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Lexik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C1639A-0A1A-4F3B-97B8-2FB337C28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de-DE" altLang="cs-CZ" sz="2000" b="1" dirty="0"/>
              <a:t>Internationalismen, Anglizismen</a:t>
            </a:r>
            <a:r>
              <a:rPr lang="cs-CZ" altLang="cs-CZ" sz="2000" b="1" dirty="0"/>
              <a:t>, „</a:t>
            </a:r>
            <a:r>
              <a:rPr lang="cs-CZ" altLang="cs-CZ" sz="2000" b="1" dirty="0" err="1"/>
              <a:t>Exotismen</a:t>
            </a:r>
            <a:r>
              <a:rPr lang="cs-CZ" altLang="cs-CZ" sz="2000" b="1" dirty="0"/>
              <a:t>“ – </a:t>
            </a:r>
            <a:r>
              <a:rPr lang="cs-CZ" altLang="cs-CZ" sz="2000" b="1" i="1" dirty="0">
                <a:solidFill>
                  <a:srgbClr val="0070C0"/>
                </a:solidFill>
              </a:rPr>
              <a:t>r Tsunami</a:t>
            </a:r>
            <a:endParaRPr lang="cs-CZ" altLang="cs-CZ" sz="2000" dirty="0">
              <a:solidFill>
                <a:srgbClr val="0070C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de-DE" altLang="cs-CZ" sz="2000" b="1" dirty="0"/>
              <a:t>Verwendung neuer Bezeichnungen: ständiger Wandel sozialer, wissenschaftlicher, wirtschaftlicher und technischer Verhältnisse:</a:t>
            </a:r>
            <a:r>
              <a:rPr lang="de-DE" altLang="cs-CZ" sz="2000" b="1" i="1" dirty="0"/>
              <a:t> </a:t>
            </a:r>
            <a:r>
              <a:rPr lang="de-DE" altLang="cs-CZ" sz="2000" b="1" i="1" dirty="0">
                <a:solidFill>
                  <a:schemeClr val="hlink"/>
                </a:solidFill>
              </a:rPr>
              <a:t>Öko-Freaks, Wende, mediales Dorf, Globalisierung, Umwelttechnologie, Recycling... Al Qaida</a:t>
            </a:r>
            <a:r>
              <a:rPr lang="cs-CZ" altLang="cs-CZ" sz="2000" b="1" i="1" dirty="0">
                <a:solidFill>
                  <a:schemeClr val="hlink"/>
                </a:solidFill>
              </a:rPr>
              <a:t>, </a:t>
            </a:r>
            <a:r>
              <a:rPr lang="cs-CZ" altLang="cs-CZ" sz="2000" b="1" i="1" dirty="0" err="1">
                <a:solidFill>
                  <a:schemeClr val="hlink"/>
                </a:solidFill>
              </a:rPr>
              <a:t>IsIs</a:t>
            </a:r>
            <a:r>
              <a:rPr lang="cs-CZ" altLang="cs-CZ" sz="2000" b="1" i="1" dirty="0">
                <a:solidFill>
                  <a:schemeClr val="hlink"/>
                </a:solidFill>
              </a:rPr>
              <a:t>…Brexit</a:t>
            </a:r>
            <a:r>
              <a:rPr lang="de-DE" altLang="cs-CZ" sz="2000" b="1" i="1" dirty="0">
                <a:solidFill>
                  <a:schemeClr val="hlink"/>
                </a:solidFill>
              </a:rPr>
              <a:t> </a:t>
            </a:r>
            <a:endParaRPr lang="cs-CZ" altLang="cs-CZ" sz="2000" dirty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de-DE" altLang="cs-CZ" sz="2000" b="1" dirty="0"/>
              <a:t>Wortbildung: Komposita – mit Bindestrich: </a:t>
            </a:r>
            <a:r>
              <a:rPr lang="de-DE" altLang="cs-CZ" sz="2000" b="1" i="1" dirty="0">
                <a:solidFill>
                  <a:schemeClr val="hlink"/>
                </a:solidFill>
              </a:rPr>
              <a:t>Infarkt-Patient</a:t>
            </a:r>
            <a:endParaRPr lang="cs-CZ" altLang="cs-CZ" sz="2000" dirty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de-DE" altLang="cs-CZ" sz="2000" b="1" dirty="0"/>
              <a:t>Sprachökonomie (Gefahr der Vagheit: </a:t>
            </a:r>
            <a:r>
              <a:rPr lang="de-DE" altLang="cs-CZ" sz="2000" b="1" i="1" dirty="0">
                <a:solidFill>
                  <a:schemeClr val="hlink"/>
                </a:solidFill>
              </a:rPr>
              <a:t>Minister-Forderung</a:t>
            </a:r>
            <a:r>
              <a:rPr lang="de-DE" altLang="cs-CZ" sz="2000" b="1" i="1" dirty="0"/>
              <a:t>)</a:t>
            </a: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de-DE" altLang="cs-CZ" sz="2000" b="1" dirty="0"/>
              <a:t>Abkürzungen, Kurzwörter: </a:t>
            </a:r>
            <a:r>
              <a:rPr lang="de-DE" altLang="cs-CZ" sz="2000" b="1" i="1" dirty="0">
                <a:solidFill>
                  <a:schemeClr val="hlink"/>
                </a:solidFill>
              </a:rPr>
              <a:t>Demos, DHV</a:t>
            </a:r>
            <a:r>
              <a:rPr lang="de-DE" altLang="cs-CZ" sz="2000" b="1" i="1" dirty="0"/>
              <a:t> </a:t>
            </a:r>
            <a:r>
              <a:rPr lang="de-DE" altLang="cs-CZ" sz="2000" b="1" dirty="0"/>
              <a:t>(Parteien, Vereine, Bewegungen) </a:t>
            </a: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de-DE" altLang="cs-CZ" sz="2000" b="1" dirty="0"/>
              <a:t>Umgangssprache (Dialekt)</a:t>
            </a: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de-DE" altLang="cs-CZ" sz="2000" b="1" dirty="0"/>
              <a:t>Metaphorik, Idiomatik:</a:t>
            </a:r>
            <a:r>
              <a:rPr lang="de-DE" altLang="cs-CZ" sz="2000" b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>
                <a:solidFill>
                  <a:srgbClr val="00B050"/>
                </a:solidFill>
              </a:rPr>
              <a:t>d</a:t>
            </a:r>
            <a:r>
              <a:rPr lang="de-DE" altLang="cs-CZ" sz="2000" b="1" i="1" dirty="0" err="1">
                <a:solidFill>
                  <a:srgbClr val="00B050"/>
                </a:solidFill>
              </a:rPr>
              <a:t>ie</a:t>
            </a:r>
            <a:r>
              <a:rPr lang="de-DE" altLang="cs-CZ" sz="2000" b="1" i="1" dirty="0">
                <a:solidFill>
                  <a:srgbClr val="00B050"/>
                </a:solidFill>
              </a:rPr>
              <a:t> grünen Champions, die deutsche Wirtschaft erlebt ein grünes Wunder</a:t>
            </a:r>
            <a:endParaRPr lang="cs-CZ" altLang="cs-CZ" sz="2000" dirty="0">
              <a:solidFill>
                <a:srgbClr val="00B05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29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5BCE1B-4AB0-4622-9BCB-5834BC116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Stilistik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und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Stil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B6674C-E68F-4417-B1F4-B869C08F2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  <a:defRPr/>
            </a:pPr>
            <a:r>
              <a:rPr lang="cs-CZ" altLang="cs-CZ" sz="2000" b="1" dirty="0" err="1">
                <a:solidFill>
                  <a:srgbClr val="FF0000"/>
                </a:solidFill>
              </a:rPr>
              <a:t>Stilistik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linguistische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Teildisziplin</a:t>
            </a:r>
            <a:endParaRPr lang="cs-CZ" altLang="cs-CZ" sz="2000" b="1" dirty="0"/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>
                <a:solidFill>
                  <a:srgbClr val="FF0000"/>
                </a:solidFill>
              </a:rPr>
              <a:t>Stil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/>
              <a:t>– </a:t>
            </a:r>
            <a:r>
              <a:rPr lang="cs-CZ" altLang="cs-CZ" sz="2000" b="1" dirty="0" err="1"/>
              <a:t>allgemein</a:t>
            </a:r>
            <a:r>
              <a:rPr lang="cs-CZ" altLang="cs-CZ" sz="2000" b="1" dirty="0"/>
              <a:t>: „</a:t>
            </a:r>
            <a:r>
              <a:rPr lang="cs-CZ" altLang="cs-CZ" sz="2000" b="1" i="1" dirty="0"/>
              <a:t>Der </a:t>
            </a:r>
            <a:r>
              <a:rPr lang="cs-CZ" altLang="cs-CZ" sz="2000" b="1" i="1" dirty="0" err="1"/>
              <a:t>hat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Stil</a:t>
            </a:r>
            <a:r>
              <a:rPr lang="cs-CZ" altLang="cs-CZ" sz="2000" b="1" i="1" dirty="0"/>
              <a:t>...“ </a:t>
            </a:r>
            <a:r>
              <a:rPr lang="cs-CZ" altLang="cs-CZ" sz="2000" b="1" dirty="0"/>
              <a:t>– „</a:t>
            </a:r>
            <a:r>
              <a:rPr lang="cs-CZ" altLang="cs-CZ" sz="2000" b="1" i="1" dirty="0" err="1"/>
              <a:t>Das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hat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keinen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Stil</a:t>
            </a:r>
            <a:r>
              <a:rPr lang="cs-CZ" altLang="cs-CZ" sz="2000" b="1" dirty="0"/>
              <a:t>“</a:t>
            </a:r>
          </a:p>
          <a:p>
            <a:pPr marL="609600" indent="-609600">
              <a:lnSpc>
                <a:spcPct val="80000"/>
              </a:lnSpc>
              <a:buFontTx/>
              <a:buNone/>
              <a:defRPr/>
            </a:pPr>
            <a:r>
              <a:rPr lang="cs-CZ" altLang="cs-CZ" sz="2000" b="1" dirty="0"/>
              <a:t>     Art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Weise der </a:t>
            </a:r>
            <a:r>
              <a:rPr lang="cs-CZ" altLang="cs-CZ" sz="2000" b="1" dirty="0" err="1"/>
              <a:t>Gestaltung</a:t>
            </a:r>
            <a:r>
              <a:rPr lang="cs-CZ" altLang="cs-CZ" sz="2000" b="1" dirty="0"/>
              <a:t>, der </a:t>
            </a:r>
            <a:r>
              <a:rPr lang="cs-CZ" altLang="cs-CZ" sz="2000" b="1" dirty="0" err="1"/>
              <a:t>Äußerung</a:t>
            </a:r>
            <a:endParaRPr lang="cs-CZ" altLang="cs-CZ" sz="2000" b="1" dirty="0"/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Ausdrucksweise</a:t>
            </a:r>
            <a:r>
              <a:rPr lang="cs-CZ" altLang="cs-CZ" sz="2000" b="1" dirty="0"/>
              <a:t> - S</a:t>
            </a:r>
            <a:r>
              <a:rPr lang="de-DE" altLang="cs-CZ" sz="2000" b="1" dirty="0"/>
              <a:t>ä</a:t>
            </a:r>
            <a:r>
              <a:rPr lang="cs-CZ" altLang="cs-CZ" sz="2000" b="1" dirty="0" err="1"/>
              <a:t>nger</a:t>
            </a:r>
            <a:r>
              <a:rPr lang="cs-CZ" altLang="cs-CZ" sz="2000" b="1" dirty="0"/>
              <a:t> XY - </a:t>
            </a:r>
            <a:r>
              <a:rPr lang="cs-CZ" altLang="cs-CZ" sz="2000" b="1" dirty="0" err="1"/>
              <a:t>Kleider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Stimme</a:t>
            </a:r>
            <a:r>
              <a:rPr lang="cs-CZ" altLang="cs-CZ" sz="2000" b="1" dirty="0"/>
              <a:t>,</a:t>
            </a:r>
            <a:r>
              <a:rPr lang="de-DE" altLang="cs-CZ" sz="2000" b="1" dirty="0"/>
              <a:t> </a:t>
            </a:r>
            <a:r>
              <a:rPr lang="cs-CZ" altLang="cs-CZ" sz="2000" b="1" dirty="0" err="1"/>
              <a:t>Lieder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originell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erhaben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vu</a:t>
            </a:r>
            <a:r>
              <a:rPr lang="de-DE" altLang="cs-CZ" sz="2000" b="1" dirty="0" err="1"/>
              <a:t>lgär</a:t>
            </a:r>
            <a:r>
              <a:rPr lang="de-DE" altLang="cs-CZ" sz="2000" b="1" dirty="0"/>
              <a:t>, witzig…   </a:t>
            </a:r>
            <a:r>
              <a:rPr lang="cs-CZ" altLang="cs-CZ" sz="2000" b="1" dirty="0"/>
              <a:t>        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/>
              <a:t>Kunst  (Architektur, </a:t>
            </a:r>
            <a:r>
              <a:rPr lang="cs-CZ" altLang="cs-CZ" sz="2000" b="1" dirty="0" err="1"/>
              <a:t>bildende</a:t>
            </a:r>
            <a:r>
              <a:rPr lang="cs-CZ" altLang="cs-CZ" sz="2000" b="1" dirty="0"/>
              <a:t> Kunst, </a:t>
            </a:r>
            <a:r>
              <a:rPr lang="cs-CZ" altLang="cs-CZ" sz="2000" b="1" dirty="0" err="1"/>
              <a:t>Musik</a:t>
            </a:r>
            <a:r>
              <a:rPr lang="cs-CZ" altLang="cs-CZ" sz="2000" b="1" dirty="0"/>
              <a:t>, Literatur)</a:t>
            </a:r>
            <a:endParaRPr lang="de-DE" altLang="cs-CZ" sz="2000" b="1" dirty="0"/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>
                <a:solidFill>
                  <a:srgbClr val="00B050"/>
                </a:solidFill>
              </a:rPr>
              <a:t>Epochenstil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Jugendstil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Barock</a:t>
            </a:r>
            <a:r>
              <a:rPr lang="cs-CZ" altLang="cs-CZ" sz="2000" b="1" dirty="0"/>
              <a:t>, Gotik</a:t>
            </a:r>
            <a:r>
              <a:rPr lang="de-DE" altLang="cs-CZ" sz="2000" b="1" dirty="0"/>
              <a:t>…</a:t>
            </a:r>
            <a:endParaRPr lang="cs-CZ" altLang="cs-CZ" sz="2000" b="1" dirty="0"/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>
                <a:solidFill>
                  <a:srgbClr val="00B050"/>
                </a:solidFill>
              </a:rPr>
              <a:t>Individualstil</a:t>
            </a:r>
            <a:r>
              <a:rPr lang="cs-CZ" altLang="cs-CZ" sz="2000" b="1" dirty="0"/>
              <a:t> -  </a:t>
            </a:r>
            <a:r>
              <a:rPr lang="cs-CZ" altLang="cs-CZ" sz="2000" b="1" dirty="0" err="1"/>
              <a:t>Picassso</a:t>
            </a:r>
            <a:r>
              <a:rPr lang="cs-CZ" altLang="cs-CZ" sz="2000" b="1" dirty="0"/>
              <a:t>, Lada, Mozart, Goethe, </a:t>
            </a:r>
            <a:r>
              <a:rPr lang="cs-CZ" altLang="cs-CZ" sz="2000" b="1" dirty="0" err="1"/>
              <a:t>Novalis</a:t>
            </a:r>
            <a:r>
              <a:rPr lang="cs-CZ" altLang="cs-CZ" sz="2000" b="1" dirty="0"/>
              <a:t>...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/>
              <a:t>„</a:t>
            </a:r>
            <a:r>
              <a:rPr lang="cs-CZ" altLang="cs-CZ" sz="2000" b="1" dirty="0" err="1">
                <a:solidFill>
                  <a:srgbClr val="00B0F0"/>
                </a:solidFill>
              </a:rPr>
              <a:t>Janusgesicht</a:t>
            </a:r>
            <a:r>
              <a:rPr lang="cs-CZ" altLang="cs-CZ" sz="2000" b="1" dirty="0"/>
              <a:t>“ (Hans-Werner </a:t>
            </a:r>
            <a:r>
              <a:rPr lang="cs-CZ" altLang="cs-CZ" sz="2000" b="1" dirty="0" err="1"/>
              <a:t>Eroms</a:t>
            </a:r>
            <a:r>
              <a:rPr lang="cs-CZ" altLang="cs-CZ" sz="2000" b="1" dirty="0"/>
              <a:t>)         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>
                <a:solidFill>
                  <a:srgbClr val="FF0000"/>
                </a:solidFill>
              </a:rPr>
              <a:t>Sprachstil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/>
              <a:t>– Art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Weise der </a:t>
            </a:r>
            <a:r>
              <a:rPr lang="cs-CZ" altLang="cs-CZ" sz="2000" b="1" dirty="0" err="1"/>
              <a:t>sprachlichen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Äußerung</a:t>
            </a:r>
            <a:endParaRPr lang="cs-CZ" altLang="cs-CZ" sz="2000" b="1" dirty="0"/>
          </a:p>
          <a:p>
            <a:pPr marL="609600" indent="-609600">
              <a:lnSpc>
                <a:spcPct val="80000"/>
              </a:lnSpc>
              <a:buFontTx/>
              <a:buNone/>
              <a:defRPr/>
            </a:pPr>
            <a:r>
              <a:rPr lang="cs-CZ" altLang="cs-CZ" sz="2000" b="1" dirty="0"/>
              <a:t>                           </a:t>
            </a:r>
            <a:r>
              <a:rPr lang="cs-CZ" altLang="cs-CZ" sz="2000" b="1" dirty="0" err="1"/>
              <a:t>im</a:t>
            </a:r>
            <a:r>
              <a:rPr lang="cs-CZ" altLang="cs-CZ" sz="2000" b="1" dirty="0"/>
              <a:t> Text (</a:t>
            </a:r>
            <a:r>
              <a:rPr lang="cs-CZ" altLang="cs-CZ" sz="2000" b="1" dirty="0" err="1"/>
              <a:t>Textgestaltung</a:t>
            </a:r>
            <a:r>
              <a:rPr lang="cs-CZ" altLang="cs-CZ" sz="2000" b="1" dirty="0"/>
              <a:t>)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>
                <a:solidFill>
                  <a:srgbClr val="FF0000"/>
                </a:solidFill>
              </a:rPr>
              <a:t>Stil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immer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textgebunden</a:t>
            </a:r>
            <a:r>
              <a:rPr lang="cs-CZ" altLang="cs-CZ" sz="2000" b="1" dirty="0"/>
              <a:t>, Struktur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Funktion</a:t>
            </a:r>
            <a:endParaRPr lang="cs-CZ" altLang="cs-CZ" sz="2000" b="1" dirty="0"/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/>
              <a:t>Auswahl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Anordnung</a:t>
            </a:r>
            <a:r>
              <a:rPr lang="cs-CZ" altLang="cs-CZ" sz="2000" b="1" dirty="0"/>
              <a:t> von </a:t>
            </a:r>
            <a:r>
              <a:rPr lang="cs-CZ" altLang="cs-CZ" sz="2000" b="1" dirty="0" err="1"/>
              <a:t>sprachlichen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Stilmitteln</a:t>
            </a:r>
            <a:r>
              <a:rPr lang="de-DE" altLang="cs-CZ" sz="2000" b="1" dirty="0"/>
              <a:t> im Text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ist</a:t>
            </a:r>
            <a:r>
              <a:rPr lang="cs-CZ" altLang="cs-CZ" sz="2000" b="1" dirty="0"/>
              <a:t> von der </a:t>
            </a:r>
            <a:r>
              <a:rPr lang="cs-CZ" altLang="cs-CZ" sz="2000" b="1" dirty="0" err="1"/>
              <a:t>kommunikativen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Situation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Zweck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Ziel</a:t>
            </a:r>
            <a:r>
              <a:rPr lang="cs-CZ" altLang="cs-CZ" sz="2000" b="1" dirty="0"/>
              <a:t>) </a:t>
            </a:r>
            <a:r>
              <a:rPr lang="cs-CZ" altLang="cs-CZ" sz="2000" b="1" dirty="0" err="1"/>
              <a:t>beeinflu</a:t>
            </a:r>
            <a:r>
              <a:rPr lang="de-DE" altLang="cs-CZ" sz="2000" b="1" dirty="0" err="1"/>
              <a:t>ßt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9486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210D1E-FC1E-4352-9A37-B8906980A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br>
              <a:rPr lang="de-DE" altLang="cs-CZ" b="1" dirty="0"/>
            </a:br>
            <a:r>
              <a:rPr lang="cs-CZ" altLang="cs-CZ" b="1" dirty="0" err="1"/>
              <a:t>Entwicklung</a:t>
            </a:r>
            <a:r>
              <a:rPr lang="cs-CZ" altLang="cs-CZ" b="1" dirty="0"/>
              <a:t> der </a:t>
            </a:r>
            <a:r>
              <a:rPr lang="cs-CZ" altLang="cs-CZ" b="1" dirty="0" err="1"/>
              <a:t>Stilistik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581CA5-DA8D-4F24-BDA2-8402D8BB7A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defRPr/>
            </a:pPr>
            <a:r>
              <a:rPr lang="cs-CZ" altLang="cs-CZ" sz="2500" b="1" dirty="0" err="1"/>
              <a:t>junge</a:t>
            </a:r>
            <a:r>
              <a:rPr lang="cs-CZ" altLang="cs-CZ" sz="2500" b="1" dirty="0"/>
              <a:t> oder alte </a:t>
            </a:r>
            <a:r>
              <a:rPr lang="cs-CZ" altLang="cs-CZ" sz="2500" b="1" dirty="0" err="1"/>
              <a:t>linguistische</a:t>
            </a:r>
            <a:r>
              <a:rPr lang="cs-CZ" altLang="cs-CZ" sz="2500" b="1" dirty="0"/>
              <a:t> </a:t>
            </a:r>
            <a:r>
              <a:rPr lang="cs-CZ" altLang="cs-CZ" sz="2500" b="1" dirty="0" err="1"/>
              <a:t>Disziplin</a:t>
            </a:r>
            <a:r>
              <a:rPr lang="cs-CZ" altLang="cs-CZ" sz="2500" b="1" dirty="0"/>
              <a:t>? </a:t>
            </a:r>
            <a:endParaRPr lang="cs-CZ" altLang="cs-CZ" sz="2500" dirty="0"/>
          </a:p>
          <a:p>
            <a:pPr>
              <a:defRPr/>
            </a:pPr>
            <a:r>
              <a:rPr lang="cs-CZ" altLang="cs-CZ" sz="2500" b="1" dirty="0"/>
              <a:t>Etymologie des </a:t>
            </a:r>
            <a:r>
              <a:rPr lang="cs-CZ" altLang="cs-CZ" sz="2500" b="1" dirty="0" err="1"/>
              <a:t>Wortes</a:t>
            </a:r>
            <a:r>
              <a:rPr lang="cs-CZ" altLang="cs-CZ" sz="2500" b="1" dirty="0"/>
              <a:t> – </a:t>
            </a:r>
            <a:r>
              <a:rPr lang="cs-CZ" altLang="cs-CZ" sz="2500" b="1" dirty="0" err="1"/>
              <a:t>stylos</a:t>
            </a:r>
            <a:r>
              <a:rPr lang="cs-CZ" altLang="cs-CZ" sz="2500" b="1" dirty="0"/>
              <a:t> (</a:t>
            </a:r>
            <a:r>
              <a:rPr lang="cs-CZ" altLang="cs-CZ" sz="2500" b="1" dirty="0" err="1"/>
              <a:t>altgr</a:t>
            </a:r>
            <a:r>
              <a:rPr lang="cs-CZ" altLang="cs-CZ" sz="2500" b="1" dirty="0"/>
              <a:t>.), </a:t>
            </a:r>
            <a:r>
              <a:rPr lang="cs-CZ" altLang="cs-CZ" sz="2500" b="1" dirty="0" err="1"/>
              <a:t>stilus</a:t>
            </a:r>
            <a:r>
              <a:rPr lang="cs-CZ" altLang="cs-CZ" sz="2500" b="1" dirty="0"/>
              <a:t> (lat.)</a:t>
            </a:r>
            <a:r>
              <a:rPr lang="de-DE" altLang="cs-CZ" sz="2500" dirty="0"/>
              <a:t>: </a:t>
            </a:r>
            <a:r>
              <a:rPr lang="de-DE" altLang="cs-CZ" sz="2500" b="1" dirty="0"/>
              <a:t>Säule</a:t>
            </a:r>
            <a:endParaRPr lang="cs-CZ" altLang="cs-CZ" sz="2500" dirty="0"/>
          </a:p>
          <a:p>
            <a:pPr>
              <a:buFontTx/>
              <a:buNone/>
              <a:defRPr/>
            </a:pPr>
            <a:r>
              <a:rPr lang="cs-CZ" altLang="cs-CZ" sz="2500" b="1" dirty="0"/>
              <a:t>                         </a:t>
            </a:r>
            <a:r>
              <a:rPr lang="cs-CZ" altLang="cs-CZ" sz="2500" b="1" dirty="0" err="1"/>
              <a:t>metaphorische</a:t>
            </a:r>
            <a:r>
              <a:rPr lang="cs-CZ" altLang="cs-CZ" sz="2500" b="1" dirty="0"/>
              <a:t> </a:t>
            </a:r>
            <a:r>
              <a:rPr lang="cs-CZ" altLang="cs-CZ" sz="2500" b="1" dirty="0" err="1"/>
              <a:t>Übertragung</a:t>
            </a:r>
            <a:r>
              <a:rPr lang="cs-CZ" altLang="cs-CZ" sz="2500" b="1" dirty="0"/>
              <a:t>: </a:t>
            </a:r>
            <a:r>
              <a:rPr lang="cs-CZ" altLang="cs-CZ" sz="2500" b="1" dirty="0" err="1"/>
              <a:t>hölzerner</a:t>
            </a:r>
            <a:endParaRPr lang="cs-CZ" altLang="cs-CZ" sz="2500" dirty="0"/>
          </a:p>
          <a:p>
            <a:pPr>
              <a:buFontTx/>
              <a:buNone/>
              <a:defRPr/>
            </a:pPr>
            <a:r>
              <a:rPr lang="cs-CZ" altLang="cs-CZ" sz="2500" b="1" dirty="0"/>
              <a:t>                          oder </a:t>
            </a:r>
            <a:r>
              <a:rPr lang="cs-CZ" altLang="cs-CZ" sz="2500" b="1" dirty="0" err="1"/>
              <a:t>metallener</a:t>
            </a:r>
            <a:r>
              <a:rPr lang="cs-CZ" altLang="cs-CZ" sz="2500" b="1" dirty="0"/>
              <a:t> </a:t>
            </a:r>
            <a:r>
              <a:rPr lang="cs-CZ" altLang="cs-CZ" sz="2500" b="1" dirty="0" err="1"/>
              <a:t>Schreibgriffel</a:t>
            </a:r>
            <a:endParaRPr lang="cs-CZ" altLang="cs-CZ" sz="2500" dirty="0"/>
          </a:p>
          <a:p>
            <a:pPr>
              <a:buFontTx/>
              <a:buNone/>
              <a:defRPr/>
            </a:pPr>
            <a:r>
              <a:rPr lang="cs-CZ" altLang="cs-CZ" sz="2500" b="1" dirty="0"/>
              <a:t>                          </a:t>
            </a:r>
            <a:r>
              <a:rPr lang="cs-CZ" altLang="cs-CZ" sz="2500" b="1" dirty="0" err="1"/>
              <a:t>metonymisch</a:t>
            </a:r>
            <a:r>
              <a:rPr lang="cs-CZ" altLang="cs-CZ" sz="2500" b="1" dirty="0"/>
              <a:t>: Art </a:t>
            </a:r>
            <a:r>
              <a:rPr lang="cs-CZ" altLang="cs-CZ" sz="2500" b="1" dirty="0" err="1"/>
              <a:t>und</a:t>
            </a:r>
            <a:r>
              <a:rPr lang="cs-CZ" altLang="cs-CZ" sz="2500" b="1" dirty="0"/>
              <a:t> Weise des </a:t>
            </a:r>
            <a:r>
              <a:rPr lang="cs-CZ" altLang="cs-CZ" sz="2500" b="1" dirty="0" err="1"/>
              <a:t>Schreibens</a:t>
            </a:r>
            <a:r>
              <a:rPr lang="cs-CZ" altLang="cs-CZ" sz="2500" dirty="0"/>
              <a:t> </a:t>
            </a:r>
          </a:p>
          <a:p>
            <a:pPr>
              <a:defRPr/>
            </a:pPr>
            <a:r>
              <a:rPr lang="de-DE" altLang="cs-CZ" sz="2500" b="1" dirty="0">
                <a:solidFill>
                  <a:srgbClr val="FF0000"/>
                </a:solidFill>
              </a:rPr>
              <a:t>1. </a:t>
            </a:r>
            <a:r>
              <a:rPr lang="cs-CZ" altLang="cs-CZ" sz="2500" b="1" dirty="0" err="1">
                <a:solidFill>
                  <a:srgbClr val="FF0000"/>
                </a:solidFill>
              </a:rPr>
              <a:t>griechische</a:t>
            </a:r>
            <a:r>
              <a:rPr lang="cs-CZ" altLang="cs-CZ" sz="2500" b="1" dirty="0">
                <a:solidFill>
                  <a:srgbClr val="FF0000"/>
                </a:solidFill>
              </a:rPr>
              <a:t> </a:t>
            </a:r>
            <a:r>
              <a:rPr lang="cs-CZ" altLang="cs-CZ" sz="2500" b="1" dirty="0" err="1">
                <a:solidFill>
                  <a:srgbClr val="FF0000"/>
                </a:solidFill>
              </a:rPr>
              <a:t>und</a:t>
            </a:r>
            <a:r>
              <a:rPr lang="cs-CZ" altLang="cs-CZ" sz="2500" b="1" dirty="0">
                <a:solidFill>
                  <a:srgbClr val="FF0000"/>
                </a:solidFill>
              </a:rPr>
              <a:t> </a:t>
            </a:r>
            <a:r>
              <a:rPr lang="cs-CZ" altLang="cs-CZ" sz="2500" b="1" dirty="0" err="1">
                <a:solidFill>
                  <a:srgbClr val="FF0000"/>
                </a:solidFill>
              </a:rPr>
              <a:t>römische</a:t>
            </a:r>
            <a:r>
              <a:rPr lang="cs-CZ" altLang="cs-CZ" sz="2500" b="1" dirty="0">
                <a:solidFill>
                  <a:srgbClr val="FF0000"/>
                </a:solidFill>
              </a:rPr>
              <a:t> </a:t>
            </a:r>
            <a:r>
              <a:rPr lang="cs-CZ" altLang="cs-CZ" sz="2500" b="1" dirty="0" err="1">
                <a:solidFill>
                  <a:srgbClr val="FF0000"/>
                </a:solidFill>
              </a:rPr>
              <a:t>Antike</a:t>
            </a:r>
            <a:r>
              <a:rPr lang="cs-CZ" altLang="cs-CZ" sz="2500" b="1" dirty="0">
                <a:solidFill>
                  <a:srgbClr val="FF0000"/>
                </a:solidFill>
              </a:rPr>
              <a:t> </a:t>
            </a:r>
            <a:r>
              <a:rPr lang="cs-CZ" altLang="cs-CZ" sz="2500" b="1" dirty="0"/>
              <a:t>– </a:t>
            </a:r>
            <a:r>
              <a:rPr lang="cs-CZ" altLang="cs-CZ" sz="2500" b="1" dirty="0" err="1"/>
              <a:t>Rhetorik</a:t>
            </a:r>
            <a:endParaRPr lang="de-DE" altLang="cs-CZ" sz="2500" b="1" dirty="0"/>
          </a:p>
          <a:p>
            <a:pPr>
              <a:defRPr/>
            </a:pPr>
            <a:r>
              <a:rPr lang="cs-CZ" altLang="cs-CZ" sz="2500" b="1" dirty="0"/>
              <a:t>                                                  </a:t>
            </a:r>
            <a:r>
              <a:rPr lang="cs-CZ" altLang="cs-CZ" sz="2500" b="1" dirty="0" err="1"/>
              <a:t>stilus</a:t>
            </a:r>
            <a:r>
              <a:rPr lang="cs-CZ" altLang="cs-CZ" sz="2500" b="1" dirty="0"/>
              <a:t> </a:t>
            </a:r>
            <a:r>
              <a:rPr lang="cs-CZ" altLang="cs-CZ" sz="2500" b="1" dirty="0" err="1"/>
              <a:t>Homeri</a:t>
            </a:r>
            <a:r>
              <a:rPr lang="cs-CZ" altLang="cs-CZ" sz="2500" b="1" dirty="0"/>
              <a:t>, </a:t>
            </a:r>
            <a:r>
              <a:rPr lang="cs-CZ" altLang="cs-CZ" sz="2500" b="1" dirty="0" err="1"/>
              <a:t>stilus</a:t>
            </a:r>
            <a:r>
              <a:rPr lang="cs-CZ" altLang="cs-CZ" sz="2500" b="1" dirty="0"/>
              <a:t> </a:t>
            </a:r>
            <a:r>
              <a:rPr lang="cs-CZ" altLang="cs-CZ" sz="2500" b="1" dirty="0" err="1"/>
              <a:t>Aesopi</a:t>
            </a:r>
            <a:endParaRPr lang="cs-CZ" altLang="cs-CZ" sz="2500" b="1" dirty="0"/>
          </a:p>
          <a:p>
            <a:pPr>
              <a:defRPr/>
            </a:pPr>
            <a:r>
              <a:rPr lang="cs-CZ" altLang="cs-CZ" sz="2500" b="1" dirty="0"/>
              <a:t>      ARISTOTELES – </a:t>
            </a:r>
            <a:r>
              <a:rPr lang="cs-CZ" altLang="cs-CZ" sz="2500" b="1" dirty="0" err="1"/>
              <a:t>rhetorisch</a:t>
            </a:r>
            <a:r>
              <a:rPr lang="cs-CZ" altLang="cs-CZ" sz="2500" b="1" dirty="0"/>
              <a:t>-normative </a:t>
            </a:r>
            <a:r>
              <a:rPr lang="cs-CZ" altLang="cs-CZ" sz="2500" b="1" dirty="0" err="1"/>
              <a:t>Stilistik</a:t>
            </a:r>
            <a:r>
              <a:rPr lang="cs-CZ" altLang="cs-CZ" sz="2500" b="1" dirty="0"/>
              <a:t>, Poetik</a:t>
            </a:r>
          </a:p>
          <a:p>
            <a:pPr>
              <a:defRPr/>
            </a:pPr>
            <a:r>
              <a:rPr lang="cs-CZ" altLang="cs-CZ" sz="2500" dirty="0"/>
              <a:t>      </a:t>
            </a:r>
            <a:r>
              <a:rPr lang="cs-CZ" altLang="cs-CZ" sz="2500" b="1" dirty="0"/>
              <a:t>CICERO – „De </a:t>
            </a:r>
            <a:r>
              <a:rPr lang="cs-CZ" altLang="cs-CZ" sz="2500" b="1" dirty="0" err="1"/>
              <a:t>oratore</a:t>
            </a:r>
            <a:r>
              <a:rPr lang="cs-CZ" altLang="cs-CZ" sz="2500" b="1" dirty="0"/>
              <a:t>“ (</a:t>
            </a:r>
            <a:r>
              <a:rPr lang="cs-CZ" altLang="cs-CZ" sz="2500" b="1" dirty="0" err="1"/>
              <a:t>Vom</a:t>
            </a:r>
            <a:r>
              <a:rPr lang="cs-CZ" altLang="cs-CZ" sz="2500" b="1" dirty="0"/>
              <a:t> </a:t>
            </a:r>
            <a:r>
              <a:rPr lang="cs-CZ" altLang="cs-CZ" sz="2500" b="1" dirty="0" err="1"/>
              <a:t>Redner</a:t>
            </a:r>
            <a:r>
              <a:rPr lang="cs-CZ" altLang="cs-CZ" sz="2500" b="1" dirty="0"/>
              <a:t>)</a:t>
            </a:r>
          </a:p>
          <a:p>
            <a:pPr>
              <a:defRPr/>
            </a:pPr>
            <a:r>
              <a:rPr lang="cs-CZ" altLang="cs-CZ" sz="2500" b="1" dirty="0"/>
              <a:t>M. Fabius QUINTILIANUS (</a:t>
            </a:r>
            <a:r>
              <a:rPr lang="cs-CZ" altLang="cs-CZ" sz="2500" b="1" dirty="0" err="1"/>
              <a:t>Spätantike</a:t>
            </a:r>
            <a:r>
              <a:rPr lang="cs-CZ" altLang="cs-CZ" sz="2500" b="1" dirty="0"/>
              <a:t>) – </a:t>
            </a:r>
            <a:r>
              <a:rPr lang="cs-CZ" altLang="cs-CZ" sz="2500" b="1" dirty="0" err="1"/>
              <a:t>Ausbildung</a:t>
            </a:r>
            <a:r>
              <a:rPr lang="cs-CZ" altLang="cs-CZ" sz="2500" b="1" dirty="0"/>
              <a:t> des </a:t>
            </a:r>
            <a:r>
              <a:rPr lang="cs-CZ" altLang="cs-CZ" sz="2500" b="1" dirty="0" err="1"/>
              <a:t>Redners</a:t>
            </a:r>
            <a:endParaRPr lang="cs-CZ" altLang="cs-CZ" sz="2500" dirty="0"/>
          </a:p>
          <a:p>
            <a:pPr>
              <a:defRPr/>
            </a:pPr>
            <a:r>
              <a:rPr lang="cs-CZ" altLang="cs-CZ" sz="2500" b="1" dirty="0" err="1"/>
              <a:t>rhetorische</a:t>
            </a:r>
            <a:r>
              <a:rPr lang="cs-CZ" altLang="cs-CZ" sz="2500" b="1" dirty="0"/>
              <a:t> </a:t>
            </a:r>
            <a:r>
              <a:rPr lang="cs-CZ" altLang="cs-CZ" sz="2500" b="1" dirty="0" err="1"/>
              <a:t>Mittel</a:t>
            </a:r>
            <a:endParaRPr lang="de-DE" altLang="cs-CZ" sz="25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4347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807D2E-CD8E-4288-B370-B505B3052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/>
              <a:t>Entwicklung</a:t>
            </a:r>
            <a:r>
              <a:rPr lang="cs-CZ" altLang="cs-CZ" b="1" dirty="0"/>
              <a:t> der </a:t>
            </a:r>
            <a:r>
              <a:rPr lang="cs-CZ" altLang="cs-CZ" b="1" dirty="0" err="1"/>
              <a:t>Stilistik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B8040F-1EE5-480C-BB91-BD0A42288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2. </a:t>
            </a:r>
            <a:r>
              <a:rPr lang="cs-CZ" altLang="cs-CZ" b="1" dirty="0" err="1">
                <a:solidFill>
                  <a:srgbClr val="FF0000"/>
                </a:solidFill>
              </a:rPr>
              <a:t>Mittelalterliche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Stilistik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Rezeption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Adaption</a:t>
            </a:r>
            <a:r>
              <a:rPr lang="cs-CZ" altLang="cs-CZ" b="1" dirty="0"/>
              <a:t> der </a:t>
            </a:r>
            <a:r>
              <a:rPr lang="cs-CZ" altLang="cs-CZ" b="1" dirty="0" err="1"/>
              <a:t>antiken</a:t>
            </a:r>
            <a:r>
              <a:rPr lang="cs-CZ" altLang="cs-CZ" b="1" dirty="0"/>
              <a:t> </a:t>
            </a:r>
            <a:r>
              <a:rPr lang="cs-CZ" altLang="cs-CZ" b="1" dirty="0" err="1"/>
              <a:t>Rhetorik</a:t>
            </a:r>
            <a:endParaRPr lang="cs-CZ" altLang="cs-CZ" b="1" dirty="0"/>
          </a:p>
          <a:p>
            <a:pPr>
              <a:defRPr/>
            </a:pPr>
            <a:r>
              <a:rPr lang="de-DE" altLang="cs-CZ" b="1" dirty="0">
                <a:solidFill>
                  <a:srgbClr val="FF0000"/>
                </a:solidFill>
              </a:rPr>
              <a:t>3. </a:t>
            </a:r>
            <a:r>
              <a:rPr lang="cs-CZ" altLang="cs-CZ" b="1" dirty="0" err="1">
                <a:solidFill>
                  <a:srgbClr val="FF0000"/>
                </a:solidFill>
              </a:rPr>
              <a:t>Neuzeit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-  </a:t>
            </a:r>
            <a:r>
              <a:rPr lang="cs-CZ" altLang="cs-CZ" b="1" dirty="0" err="1"/>
              <a:t>Rückbesinnung</a:t>
            </a:r>
            <a:r>
              <a:rPr lang="cs-CZ" altLang="cs-CZ" b="1" dirty="0"/>
              <a:t> </a:t>
            </a:r>
            <a:r>
              <a:rPr lang="cs-CZ" altLang="cs-CZ" b="1" dirty="0" err="1"/>
              <a:t>auf</a:t>
            </a:r>
            <a:r>
              <a:rPr lang="cs-CZ" altLang="cs-CZ" b="1" dirty="0"/>
              <a:t> </a:t>
            </a:r>
            <a:r>
              <a:rPr lang="cs-CZ" altLang="cs-CZ" b="1" dirty="0" err="1"/>
              <a:t>antike</a:t>
            </a:r>
            <a:r>
              <a:rPr lang="cs-CZ" altLang="cs-CZ" b="1" dirty="0"/>
              <a:t> </a:t>
            </a:r>
            <a:r>
              <a:rPr lang="cs-CZ" altLang="cs-CZ" b="1" dirty="0" err="1"/>
              <a:t>Ideale</a:t>
            </a:r>
            <a:endParaRPr lang="cs-CZ" altLang="cs-CZ" b="1" dirty="0"/>
          </a:p>
          <a:p>
            <a:pPr>
              <a:buFontTx/>
              <a:buNone/>
              <a:defRPr/>
            </a:pPr>
            <a:r>
              <a:rPr lang="cs-CZ" altLang="cs-CZ" b="1" dirty="0"/>
              <a:t>     19. </a:t>
            </a:r>
            <a:r>
              <a:rPr lang="cs-CZ" altLang="cs-CZ" b="1" dirty="0" err="1"/>
              <a:t>Jh</a:t>
            </a:r>
            <a:r>
              <a:rPr lang="cs-CZ" altLang="cs-CZ" b="1" dirty="0"/>
              <a:t>. – </a:t>
            </a:r>
            <a:r>
              <a:rPr lang="cs-CZ" altLang="cs-CZ" b="1" dirty="0" err="1"/>
              <a:t>Emanzipation</a:t>
            </a:r>
            <a:r>
              <a:rPr lang="cs-CZ" altLang="cs-CZ" b="1" dirty="0"/>
              <a:t> der </a:t>
            </a:r>
            <a:r>
              <a:rPr lang="cs-CZ" altLang="cs-CZ" b="1" dirty="0" err="1"/>
              <a:t>Stilistik</a:t>
            </a:r>
            <a:r>
              <a:rPr lang="cs-CZ" altLang="cs-CZ" b="1" dirty="0"/>
              <a:t> - </a:t>
            </a:r>
            <a:r>
              <a:rPr lang="cs-CZ" altLang="cs-CZ" b="1" dirty="0" err="1"/>
              <a:t>linguistischeTeildisziplin</a:t>
            </a:r>
            <a:endParaRPr lang="cs-CZ" altLang="cs-CZ" b="1" dirty="0"/>
          </a:p>
          <a:p>
            <a:pPr>
              <a:buFontTx/>
              <a:buNone/>
              <a:defRPr/>
            </a:pPr>
            <a:r>
              <a:rPr lang="cs-CZ" altLang="cs-CZ" b="1" dirty="0"/>
              <a:t>                          </a:t>
            </a:r>
            <a:r>
              <a:rPr lang="cs-CZ" altLang="cs-CZ" b="1" dirty="0" err="1"/>
              <a:t>Novalis</a:t>
            </a:r>
            <a:r>
              <a:rPr lang="cs-CZ" altLang="cs-CZ" b="1" dirty="0"/>
              <a:t> – </a:t>
            </a:r>
            <a:r>
              <a:rPr lang="cs-CZ" altLang="cs-CZ" b="1" dirty="0" err="1"/>
              <a:t>Individualstil</a:t>
            </a:r>
            <a:r>
              <a:rPr lang="cs-CZ" altLang="cs-CZ" b="1" dirty="0"/>
              <a:t> (Romantik)</a:t>
            </a:r>
          </a:p>
          <a:p>
            <a:pPr>
              <a:buFontTx/>
              <a:buNone/>
              <a:defRPr/>
            </a:pPr>
            <a:r>
              <a:rPr lang="cs-CZ" altLang="cs-CZ" b="1" dirty="0"/>
              <a:t>                          </a:t>
            </a:r>
            <a:r>
              <a:rPr lang="cs-CZ" altLang="cs-CZ" b="1" dirty="0" err="1"/>
              <a:t>Anfänge</a:t>
            </a:r>
            <a:r>
              <a:rPr lang="cs-CZ" altLang="cs-CZ" b="1" dirty="0"/>
              <a:t> der </a:t>
            </a:r>
            <a:r>
              <a:rPr lang="cs-CZ" altLang="cs-CZ" b="1" dirty="0" err="1"/>
              <a:t>Linguostilistik</a:t>
            </a:r>
            <a:r>
              <a:rPr lang="cs-CZ" altLang="cs-CZ" b="1" dirty="0"/>
              <a:t>: normative - </a:t>
            </a:r>
            <a:r>
              <a:rPr lang="cs-CZ" altLang="cs-CZ" b="1" dirty="0" err="1"/>
              <a:t>Regeln</a:t>
            </a:r>
            <a:endParaRPr lang="cs-CZ" altLang="cs-CZ" b="1" dirty="0"/>
          </a:p>
          <a:p>
            <a:pPr>
              <a:buFontTx/>
              <a:buNone/>
              <a:defRPr/>
            </a:pPr>
            <a:r>
              <a:rPr lang="cs-CZ" altLang="cs-CZ" b="1" dirty="0"/>
              <a:t>                                                                           </a:t>
            </a:r>
            <a:r>
              <a:rPr lang="cs-CZ" altLang="cs-CZ" b="1" dirty="0" err="1"/>
              <a:t>deskriptive</a:t>
            </a:r>
            <a:r>
              <a:rPr lang="cs-CZ" altLang="cs-CZ" b="1" dirty="0"/>
              <a:t> </a:t>
            </a:r>
            <a:r>
              <a:rPr lang="cs-CZ" altLang="cs-CZ" b="1" dirty="0" err="1"/>
              <a:t>Stilistik</a:t>
            </a:r>
            <a:endParaRPr lang="cs-CZ" altLang="cs-CZ" b="1" dirty="0"/>
          </a:p>
          <a:p>
            <a:pPr>
              <a:defRPr/>
            </a:pPr>
            <a:r>
              <a:rPr lang="de-DE" altLang="cs-CZ" b="1" dirty="0">
                <a:solidFill>
                  <a:srgbClr val="FF0000"/>
                </a:solidFill>
              </a:rPr>
              <a:t>4. das 20. </a:t>
            </a:r>
            <a:r>
              <a:rPr lang="de-DE" altLang="cs-CZ" b="1" dirty="0" err="1">
                <a:solidFill>
                  <a:srgbClr val="FF0000"/>
                </a:solidFill>
              </a:rPr>
              <a:t>Jh</a:t>
            </a:r>
            <a:r>
              <a:rPr lang="cs-CZ" altLang="cs-CZ" b="1" dirty="0"/>
              <a:t>: </a:t>
            </a:r>
            <a:r>
              <a:rPr lang="de-DE" altLang="cs-CZ" b="1" dirty="0"/>
              <a:t>„Blütezeit“ </a:t>
            </a:r>
            <a:r>
              <a:rPr lang="cs-CZ" altLang="cs-CZ" b="1" dirty="0"/>
              <a:t>der </a:t>
            </a:r>
            <a:r>
              <a:rPr lang="cs-CZ" altLang="cs-CZ" b="1" dirty="0" err="1"/>
              <a:t>Stilistik</a:t>
            </a:r>
            <a:r>
              <a:rPr lang="de-DE" altLang="cs-CZ" b="1" dirty="0"/>
              <a:t> </a:t>
            </a:r>
          </a:p>
          <a:p>
            <a:pPr>
              <a:defRPr/>
            </a:pPr>
            <a:r>
              <a:rPr lang="cs-CZ" b="1" dirty="0" err="1"/>
              <a:t>Prager</a:t>
            </a:r>
            <a:r>
              <a:rPr lang="cs-CZ" b="1" dirty="0"/>
              <a:t> </a:t>
            </a:r>
            <a:r>
              <a:rPr lang="cs-CZ" b="1" dirty="0" err="1"/>
              <a:t>Schule</a:t>
            </a:r>
            <a:r>
              <a:rPr lang="cs-CZ" b="1" dirty="0"/>
              <a:t> (20.-30.er </a:t>
            </a:r>
            <a:r>
              <a:rPr lang="cs-CZ" b="1" dirty="0" err="1"/>
              <a:t>Jahre</a:t>
            </a:r>
            <a:r>
              <a:rPr lang="cs-CZ" b="1" dirty="0"/>
              <a:t> des XX. </a:t>
            </a:r>
            <a:r>
              <a:rPr lang="cs-CZ" b="1" dirty="0" err="1"/>
              <a:t>Jhs</a:t>
            </a:r>
            <a:r>
              <a:rPr lang="cs-CZ" b="1" dirty="0"/>
              <a:t>., V. Mathesius, B. Havránek </a:t>
            </a:r>
            <a:r>
              <a:rPr lang="cs-CZ" b="1" dirty="0" err="1"/>
              <a:t>u.a</a:t>
            </a:r>
            <a:r>
              <a:rPr lang="cs-CZ" b="1" dirty="0"/>
              <a:t>.)</a:t>
            </a:r>
          </a:p>
          <a:p>
            <a:pPr>
              <a:defRPr/>
            </a:pPr>
            <a:r>
              <a:rPr lang="cs-CZ" b="1" dirty="0" err="1"/>
              <a:t>Funktionalstile</a:t>
            </a:r>
            <a:r>
              <a:rPr lang="cs-CZ" b="1" dirty="0"/>
              <a:t>: </a:t>
            </a:r>
            <a:r>
              <a:rPr lang="cs-CZ" b="1" dirty="0" err="1"/>
              <a:t>Alltagsstil</a:t>
            </a:r>
            <a:r>
              <a:rPr lang="cs-CZ" b="1" dirty="0"/>
              <a:t>, </a:t>
            </a:r>
            <a:r>
              <a:rPr lang="cs-CZ" b="1" dirty="0" err="1"/>
              <a:t>Stil</a:t>
            </a:r>
            <a:r>
              <a:rPr lang="cs-CZ" b="1" dirty="0"/>
              <a:t> der </a:t>
            </a:r>
            <a:r>
              <a:rPr lang="cs-CZ" b="1" dirty="0" err="1"/>
              <a:t>Wissenschaft</a:t>
            </a:r>
            <a:r>
              <a:rPr lang="cs-CZ" b="1" dirty="0"/>
              <a:t>, </a:t>
            </a:r>
            <a:r>
              <a:rPr lang="cs-CZ" b="1" dirty="0" err="1"/>
              <a:t>Amtsstil</a:t>
            </a:r>
            <a:r>
              <a:rPr lang="cs-CZ" b="1" dirty="0"/>
              <a:t>, </a:t>
            </a:r>
            <a:r>
              <a:rPr lang="cs-CZ" b="1" dirty="0" err="1"/>
              <a:t>Belletristik</a:t>
            </a:r>
            <a:r>
              <a:rPr lang="cs-CZ" b="1" dirty="0"/>
              <a:t> (J. Mukařovský)</a:t>
            </a:r>
          </a:p>
          <a:p>
            <a:pPr>
              <a:defRPr/>
            </a:pPr>
            <a:r>
              <a:rPr lang="de-DE" altLang="cs-CZ" b="1" dirty="0"/>
              <a:t>Strukturalismus: R. Jakobson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3426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C77E9A-5855-4392-85EB-FABF382E0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/>
              <a:t>Kommunikativ-pragmatische</a:t>
            </a:r>
            <a:r>
              <a:rPr lang="cs-CZ" altLang="cs-CZ" b="1" dirty="0"/>
              <a:t> </a:t>
            </a:r>
            <a:r>
              <a:rPr lang="cs-CZ" altLang="cs-CZ" b="1" dirty="0" err="1"/>
              <a:t>Wende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27BE71-2A91-4A74-A946-A316B8514C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altLang="cs-CZ" b="1" dirty="0"/>
              <a:t>um 1970 – </a:t>
            </a:r>
            <a:r>
              <a:rPr lang="cs-CZ" altLang="cs-CZ" b="1" dirty="0" err="1"/>
              <a:t>kommunikativ-pragmatische</a:t>
            </a:r>
            <a:r>
              <a:rPr lang="cs-CZ" altLang="cs-CZ" b="1" dirty="0"/>
              <a:t> </a:t>
            </a:r>
            <a:r>
              <a:rPr lang="cs-CZ" altLang="cs-CZ" b="1" dirty="0" err="1"/>
              <a:t>Wende</a:t>
            </a:r>
            <a:r>
              <a:rPr lang="cs-CZ" altLang="cs-CZ" b="1" dirty="0"/>
              <a:t> – </a:t>
            </a:r>
            <a:endParaRPr lang="cs-CZ" altLang="cs-CZ" dirty="0"/>
          </a:p>
          <a:p>
            <a:r>
              <a:rPr lang="cs-CZ" altLang="cs-CZ" b="1" dirty="0" err="1"/>
              <a:t>Abwendung</a:t>
            </a:r>
            <a:r>
              <a:rPr lang="cs-CZ" altLang="cs-CZ" b="1" dirty="0"/>
              <a:t> </a:t>
            </a:r>
            <a:r>
              <a:rPr lang="cs-CZ" altLang="cs-CZ" b="1" dirty="0" err="1"/>
              <a:t>vom</a:t>
            </a:r>
            <a:r>
              <a:rPr lang="cs-CZ" altLang="cs-CZ" b="1" dirty="0"/>
              <a:t> </a:t>
            </a:r>
            <a:r>
              <a:rPr lang="cs-CZ" altLang="cs-CZ" b="1" dirty="0" err="1"/>
              <a:t>Sprachsystem</a:t>
            </a:r>
            <a:r>
              <a:rPr lang="cs-CZ" altLang="cs-CZ" b="1" dirty="0"/>
              <a:t> – </a:t>
            </a:r>
            <a:r>
              <a:rPr lang="cs-CZ" altLang="cs-CZ" b="1" dirty="0" err="1"/>
              <a:t>Zuwendung</a:t>
            </a:r>
            <a:r>
              <a:rPr lang="cs-CZ" altLang="cs-CZ" b="1" dirty="0"/>
              <a:t> </a:t>
            </a:r>
            <a:r>
              <a:rPr lang="cs-CZ" altLang="cs-CZ" b="1" dirty="0" err="1"/>
              <a:t>zur</a:t>
            </a:r>
            <a:r>
              <a:rPr lang="cs-CZ" altLang="cs-CZ" b="1" dirty="0"/>
              <a:t> </a:t>
            </a:r>
            <a:r>
              <a:rPr lang="cs-CZ" altLang="cs-CZ" b="1" dirty="0" err="1"/>
              <a:t>Kommunikation</a:t>
            </a:r>
            <a:endParaRPr lang="cs-CZ" altLang="cs-CZ" dirty="0"/>
          </a:p>
          <a:p>
            <a:r>
              <a:rPr lang="cs-CZ" altLang="cs-CZ" b="1" dirty="0"/>
              <a:t>„</a:t>
            </a:r>
            <a:r>
              <a:rPr lang="cs-CZ" altLang="cs-CZ" b="1" dirty="0" err="1"/>
              <a:t>neue</a:t>
            </a:r>
            <a:r>
              <a:rPr lang="cs-CZ" altLang="cs-CZ" b="1" dirty="0"/>
              <a:t>“ </a:t>
            </a:r>
            <a:r>
              <a:rPr lang="cs-CZ" altLang="cs-CZ" b="1" dirty="0" err="1"/>
              <a:t>linguistische</a:t>
            </a:r>
            <a:r>
              <a:rPr lang="cs-CZ" altLang="cs-CZ" b="1" dirty="0"/>
              <a:t> </a:t>
            </a:r>
            <a:r>
              <a:rPr lang="cs-CZ" altLang="cs-CZ" b="1" dirty="0" err="1"/>
              <a:t>Teildisziplinen</a:t>
            </a:r>
            <a:r>
              <a:rPr lang="cs-CZ" altLang="cs-CZ" b="1" dirty="0"/>
              <a:t> – </a:t>
            </a:r>
            <a:r>
              <a:rPr lang="cs-CZ" altLang="cs-CZ" b="1" dirty="0" err="1"/>
              <a:t>Tetxlinguistik</a:t>
            </a:r>
            <a:r>
              <a:rPr lang="cs-CZ" altLang="cs-CZ" b="1" dirty="0"/>
              <a:t>, </a:t>
            </a:r>
            <a:r>
              <a:rPr lang="cs-CZ" altLang="cs-CZ" b="1" dirty="0" err="1"/>
              <a:t>Pragmalinguistik</a:t>
            </a:r>
            <a:r>
              <a:rPr lang="cs-CZ" altLang="cs-CZ" b="1" dirty="0"/>
              <a:t>, </a:t>
            </a:r>
            <a:r>
              <a:rPr lang="cs-CZ" altLang="cs-CZ" b="1" dirty="0" err="1"/>
              <a:t>Sozio</a:t>
            </a:r>
            <a:r>
              <a:rPr lang="cs-CZ" altLang="cs-CZ" b="1" dirty="0"/>
              <a:t>-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Psycholinguistik</a:t>
            </a:r>
            <a:r>
              <a:rPr lang="cs-CZ" altLang="cs-CZ" b="1" dirty="0"/>
              <a:t>, </a:t>
            </a:r>
            <a:r>
              <a:rPr lang="cs-CZ" altLang="cs-CZ" b="1" dirty="0" err="1"/>
              <a:t>Diskursanalyse</a:t>
            </a:r>
            <a:r>
              <a:rPr lang="cs-CZ" altLang="cs-CZ" b="1" dirty="0"/>
              <a:t> </a:t>
            </a:r>
            <a:r>
              <a:rPr lang="cs-CZ" altLang="cs-CZ" b="1" dirty="0" err="1"/>
              <a:t>u.a</a:t>
            </a:r>
            <a:r>
              <a:rPr lang="cs-CZ" altLang="cs-CZ" b="1" dirty="0"/>
              <a:t>.</a:t>
            </a:r>
            <a:endParaRPr lang="cs-CZ" altLang="cs-CZ" dirty="0"/>
          </a:p>
          <a:p>
            <a:r>
              <a:rPr lang="cs-CZ" altLang="cs-CZ" b="1" dirty="0"/>
              <a:t>90er </a:t>
            </a:r>
            <a:r>
              <a:rPr lang="cs-CZ" altLang="cs-CZ" b="1" dirty="0" err="1"/>
              <a:t>Jahre</a:t>
            </a:r>
            <a:r>
              <a:rPr lang="cs-CZ" altLang="cs-CZ" b="1" dirty="0"/>
              <a:t> - </a:t>
            </a:r>
            <a:r>
              <a:rPr lang="cs-CZ" altLang="cs-CZ" b="1" dirty="0" err="1"/>
              <a:t>kognitive</a:t>
            </a:r>
            <a:r>
              <a:rPr lang="cs-CZ" altLang="cs-CZ" b="1" dirty="0"/>
              <a:t> </a:t>
            </a:r>
            <a:r>
              <a:rPr lang="cs-CZ" altLang="cs-CZ" b="1" dirty="0" err="1"/>
              <a:t>Linguistik</a:t>
            </a:r>
            <a:endParaRPr lang="cs-CZ" altLang="cs-CZ" dirty="0"/>
          </a:p>
          <a:p>
            <a:pPr>
              <a:buFontTx/>
              <a:buNone/>
            </a:pPr>
            <a:r>
              <a:rPr lang="cs-CZ" altLang="cs-CZ" b="1" dirty="0"/>
              <a:t> </a:t>
            </a:r>
            <a:r>
              <a:rPr lang="de-DE" altLang="cs-CZ" dirty="0"/>
              <a:t>    </a:t>
            </a:r>
            <a:r>
              <a:rPr lang="cs-CZ" altLang="cs-CZ" b="1" dirty="0" err="1"/>
              <a:t>Fragen</a:t>
            </a:r>
            <a:r>
              <a:rPr lang="cs-CZ" altLang="cs-CZ" b="1" dirty="0"/>
              <a:t> der </a:t>
            </a:r>
            <a:r>
              <a:rPr lang="cs-CZ" altLang="cs-CZ" b="1" dirty="0" err="1"/>
              <a:t>Stilistik</a:t>
            </a:r>
            <a:r>
              <a:rPr lang="cs-CZ" altLang="cs-CZ" b="1" dirty="0"/>
              <a:t> in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übergreifenden</a:t>
            </a:r>
            <a:r>
              <a:rPr lang="cs-CZ" altLang="cs-CZ" b="1" dirty="0"/>
              <a:t> </a:t>
            </a:r>
            <a:r>
              <a:rPr lang="cs-CZ" altLang="cs-CZ" b="1" dirty="0" err="1"/>
              <a:t>Zusammenhänge</a:t>
            </a:r>
            <a:r>
              <a:rPr lang="cs-CZ" altLang="cs-CZ" b="1" dirty="0"/>
              <a:t> der </a:t>
            </a:r>
            <a:r>
              <a:rPr lang="cs-CZ" altLang="cs-CZ" b="1" dirty="0" err="1"/>
              <a:t>Textlinguistik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Kommunikationsforschung</a:t>
            </a:r>
            <a:r>
              <a:rPr lang="cs-CZ" altLang="cs-CZ" b="1" dirty="0"/>
              <a:t> </a:t>
            </a:r>
            <a:r>
              <a:rPr lang="cs-CZ" altLang="cs-CZ" b="1" dirty="0" err="1"/>
              <a:t>intergriert</a:t>
            </a:r>
            <a:r>
              <a:rPr lang="cs-CZ" altLang="cs-CZ" b="1" dirty="0"/>
              <a:t> (G. Michel)</a:t>
            </a:r>
            <a:endParaRPr lang="cs-CZ" altLang="cs-CZ" dirty="0"/>
          </a:p>
          <a:p>
            <a:r>
              <a:rPr lang="cs-CZ" altLang="cs-CZ" b="1" dirty="0" err="1"/>
              <a:t>Stilistik</a:t>
            </a:r>
            <a:r>
              <a:rPr lang="cs-CZ" altLang="cs-CZ" b="1" dirty="0"/>
              <a:t> der 80er, 90er </a:t>
            </a:r>
            <a:r>
              <a:rPr lang="cs-CZ" altLang="cs-CZ" b="1" dirty="0" err="1"/>
              <a:t>Jahre</a:t>
            </a:r>
            <a:r>
              <a:rPr lang="cs-CZ" altLang="cs-CZ" b="1" dirty="0"/>
              <a:t> bis </a:t>
            </a:r>
            <a:r>
              <a:rPr lang="de-DE" altLang="cs-CZ" b="1" dirty="0"/>
              <a:t>ins 21. Jh.: </a:t>
            </a:r>
            <a:r>
              <a:rPr lang="cs-CZ" altLang="cs-CZ" b="1" dirty="0" err="1"/>
              <a:t>reflektiert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bearbeitet</a:t>
            </a:r>
            <a:r>
              <a:rPr lang="cs-CZ" altLang="cs-CZ" b="1" dirty="0"/>
              <a:t>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Erkenntnisse</a:t>
            </a:r>
            <a:r>
              <a:rPr lang="cs-CZ" altLang="cs-CZ" b="1" dirty="0"/>
              <a:t> der Text-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Pragmalinguistik</a:t>
            </a:r>
            <a:r>
              <a:rPr lang="cs-CZ" altLang="cs-CZ" b="1" dirty="0"/>
              <a:t>, </a:t>
            </a:r>
            <a:r>
              <a:rPr lang="cs-CZ" altLang="cs-CZ" b="1" dirty="0" err="1"/>
              <a:t>kognitiven</a:t>
            </a:r>
            <a:r>
              <a:rPr lang="cs-CZ" altLang="cs-CZ" b="1" dirty="0"/>
              <a:t> </a:t>
            </a:r>
            <a:r>
              <a:rPr lang="cs-CZ" altLang="cs-CZ" b="1" dirty="0" err="1"/>
              <a:t>Linguistik</a:t>
            </a:r>
            <a:r>
              <a:rPr lang="cs-CZ" altLang="cs-CZ" b="1" dirty="0"/>
              <a:t>, </a:t>
            </a:r>
            <a:r>
              <a:rPr lang="cs-CZ" altLang="cs-CZ" b="1" dirty="0" err="1"/>
              <a:t>Psycholinguistik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7354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38D4E9-A870-4E44-AF4E-6087F21B8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/>
              <a:t>Kommunikativ-pragmatisch</a:t>
            </a:r>
            <a:r>
              <a:rPr lang="cs-CZ" altLang="cs-CZ" b="1" dirty="0"/>
              <a:t> </a:t>
            </a:r>
            <a:br>
              <a:rPr lang="cs-CZ" altLang="cs-CZ" dirty="0"/>
            </a:br>
            <a:r>
              <a:rPr lang="cs-CZ" altLang="cs-CZ" b="1" dirty="0" err="1"/>
              <a:t>orientierte</a:t>
            </a:r>
            <a:r>
              <a:rPr lang="cs-CZ" altLang="cs-CZ" b="1" dirty="0"/>
              <a:t> </a:t>
            </a:r>
            <a:r>
              <a:rPr lang="cs-CZ" altLang="cs-CZ" b="1" dirty="0" err="1"/>
              <a:t>Stilistik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6C2640-157F-43FE-A60C-41A6DC366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altLang="cs-CZ" b="1" dirty="0" err="1">
                <a:solidFill>
                  <a:srgbClr val="FF0000"/>
                </a:solidFill>
              </a:rPr>
              <a:t>Kommunikativ-pragmatisch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orientierte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Stilistik</a:t>
            </a:r>
            <a:r>
              <a:rPr lang="cs-CZ" altLang="cs-CZ" b="1" dirty="0"/>
              <a:t>: Ende der 70er, 80er </a:t>
            </a:r>
            <a:r>
              <a:rPr lang="cs-CZ" altLang="cs-CZ" b="1" dirty="0" err="1"/>
              <a:t>Jahre</a:t>
            </a:r>
            <a:endParaRPr lang="cs-CZ" altLang="cs-CZ" dirty="0"/>
          </a:p>
          <a:p>
            <a:r>
              <a:rPr lang="cs-CZ" altLang="cs-CZ" b="1" dirty="0" err="1"/>
              <a:t>Hauptvertreter</a:t>
            </a:r>
            <a:r>
              <a:rPr lang="cs-CZ" altLang="cs-CZ" b="1" dirty="0"/>
              <a:t>: Barbara </a:t>
            </a:r>
            <a:r>
              <a:rPr lang="cs-CZ" altLang="cs-CZ" b="1" dirty="0" err="1"/>
              <a:t>Sandig</a:t>
            </a:r>
            <a:r>
              <a:rPr lang="cs-CZ" altLang="cs-CZ" b="1" dirty="0"/>
              <a:t> (</a:t>
            </a:r>
            <a:r>
              <a:rPr lang="cs-CZ" altLang="cs-CZ" b="1" dirty="0" err="1"/>
              <a:t>Saarbr</a:t>
            </a:r>
            <a:r>
              <a:rPr lang="de-DE" altLang="cs-CZ" b="1" dirty="0"/>
              <a:t>ü</a:t>
            </a:r>
            <a:r>
              <a:rPr lang="cs-CZ" altLang="cs-CZ" b="1" dirty="0" err="1"/>
              <a:t>cken</a:t>
            </a:r>
            <a:r>
              <a:rPr lang="cs-CZ" altLang="cs-CZ" b="1" dirty="0"/>
              <a:t>) 1978, 1986</a:t>
            </a:r>
            <a:endParaRPr lang="cs-CZ" altLang="cs-CZ" dirty="0"/>
          </a:p>
          <a:p>
            <a:pPr>
              <a:buFontTx/>
              <a:buNone/>
            </a:pPr>
            <a:r>
              <a:rPr lang="cs-CZ" altLang="cs-CZ" b="1" dirty="0"/>
              <a:t>                            </a:t>
            </a:r>
            <a:r>
              <a:rPr lang="de-DE" altLang="cs-CZ" b="1" dirty="0"/>
              <a:t>     </a:t>
            </a:r>
            <a:r>
              <a:rPr lang="cs-CZ" altLang="cs-CZ" b="1" dirty="0"/>
              <a:t>Ulrich </a:t>
            </a:r>
            <a:r>
              <a:rPr lang="cs-CZ" altLang="cs-CZ" b="1" dirty="0" err="1"/>
              <a:t>Püschel</a:t>
            </a:r>
            <a:r>
              <a:rPr lang="cs-CZ" altLang="cs-CZ" b="1" dirty="0"/>
              <a:t> (</a:t>
            </a:r>
            <a:r>
              <a:rPr lang="cs-CZ" altLang="cs-CZ" b="1" dirty="0" err="1"/>
              <a:t>Trier</a:t>
            </a:r>
            <a:r>
              <a:rPr lang="cs-CZ" altLang="cs-CZ" b="1" dirty="0"/>
              <a:t>)</a:t>
            </a:r>
            <a:r>
              <a:rPr lang="cs-CZ" altLang="cs-CZ" dirty="0"/>
              <a:t>, </a:t>
            </a:r>
            <a:r>
              <a:rPr lang="cs-CZ" altLang="cs-CZ" b="1" dirty="0"/>
              <a:t>(G. Michel, B. </a:t>
            </a:r>
            <a:r>
              <a:rPr lang="cs-CZ" altLang="cs-CZ" b="1" dirty="0" err="1"/>
              <a:t>Sowinski</a:t>
            </a:r>
            <a:r>
              <a:rPr lang="cs-CZ" altLang="cs-CZ" b="1" dirty="0"/>
              <a:t>)</a:t>
            </a:r>
            <a:endParaRPr lang="cs-CZ" altLang="cs-CZ" dirty="0"/>
          </a:p>
          <a:p>
            <a:r>
              <a:rPr lang="cs-CZ" altLang="cs-CZ" b="1" dirty="0" err="1"/>
              <a:t>Stil</a:t>
            </a:r>
            <a:r>
              <a:rPr lang="cs-CZ" altLang="cs-CZ" b="1" dirty="0"/>
              <a:t> </a:t>
            </a:r>
            <a:r>
              <a:rPr lang="cs-CZ" altLang="cs-CZ" b="1" dirty="0" err="1"/>
              <a:t>als</a:t>
            </a:r>
            <a:r>
              <a:rPr lang="cs-CZ" altLang="cs-CZ" b="1" dirty="0"/>
              <a:t> </a:t>
            </a:r>
            <a:r>
              <a:rPr lang="cs-CZ" altLang="cs-CZ" b="1" dirty="0" err="1"/>
              <a:t>Vollzug</a:t>
            </a:r>
            <a:r>
              <a:rPr lang="cs-CZ" altLang="cs-CZ" b="1" dirty="0"/>
              <a:t> </a:t>
            </a:r>
            <a:r>
              <a:rPr lang="cs-CZ" altLang="cs-CZ" b="1" dirty="0" err="1"/>
              <a:t>einer</a:t>
            </a:r>
            <a:r>
              <a:rPr lang="cs-CZ" altLang="cs-CZ" b="1" dirty="0"/>
              <a:t> </a:t>
            </a:r>
            <a:r>
              <a:rPr lang="cs-CZ" altLang="cs-CZ" b="1" dirty="0" err="1"/>
              <a:t>sprachlichen</a:t>
            </a:r>
            <a:r>
              <a:rPr lang="cs-CZ" altLang="cs-CZ" b="1" dirty="0"/>
              <a:t> </a:t>
            </a:r>
            <a:r>
              <a:rPr lang="cs-CZ" altLang="cs-CZ" b="1" dirty="0" err="1"/>
              <a:t>Handlung</a:t>
            </a:r>
            <a:r>
              <a:rPr lang="cs-CZ" altLang="cs-CZ" b="1" dirty="0"/>
              <a:t> (</a:t>
            </a:r>
            <a:r>
              <a:rPr lang="cs-CZ" altLang="cs-CZ" b="1" dirty="0" err="1"/>
              <a:t>Aufforderung</a:t>
            </a:r>
            <a:r>
              <a:rPr lang="cs-CZ" altLang="cs-CZ" b="1" dirty="0"/>
              <a:t>, </a:t>
            </a:r>
            <a:r>
              <a:rPr lang="cs-CZ" altLang="cs-CZ" b="1" dirty="0" err="1"/>
              <a:t>Wunsch</a:t>
            </a:r>
            <a:r>
              <a:rPr lang="cs-CZ" altLang="cs-CZ" b="1" dirty="0"/>
              <a:t>, </a:t>
            </a:r>
            <a:r>
              <a:rPr lang="cs-CZ" altLang="cs-CZ" b="1" dirty="0" err="1"/>
              <a:t>Warnung</a:t>
            </a:r>
            <a:r>
              <a:rPr lang="cs-CZ" altLang="cs-CZ" b="1" dirty="0"/>
              <a:t>...)</a:t>
            </a:r>
            <a:endParaRPr lang="cs-CZ" altLang="cs-CZ" dirty="0"/>
          </a:p>
          <a:p>
            <a:r>
              <a:rPr lang="cs-CZ" altLang="cs-CZ" b="1" dirty="0" err="1"/>
              <a:t>Kommunikative</a:t>
            </a:r>
            <a:r>
              <a:rPr lang="cs-CZ" altLang="cs-CZ" b="1" dirty="0"/>
              <a:t> </a:t>
            </a:r>
            <a:r>
              <a:rPr lang="cs-CZ" altLang="cs-CZ" b="1" dirty="0" err="1"/>
              <a:t>Zusammenhänge</a:t>
            </a:r>
            <a:r>
              <a:rPr lang="cs-CZ" altLang="cs-CZ" b="1" dirty="0"/>
              <a:t> </a:t>
            </a:r>
            <a:r>
              <a:rPr lang="cs-CZ" altLang="cs-CZ" b="1" dirty="0" err="1"/>
              <a:t>stark</a:t>
            </a:r>
            <a:r>
              <a:rPr lang="cs-CZ" altLang="cs-CZ" b="1" dirty="0"/>
              <a:t> </a:t>
            </a:r>
            <a:r>
              <a:rPr lang="cs-CZ" altLang="cs-CZ" b="1" dirty="0" err="1"/>
              <a:t>im</a:t>
            </a:r>
            <a:r>
              <a:rPr lang="cs-CZ" altLang="cs-CZ" b="1" dirty="0"/>
              <a:t> </a:t>
            </a:r>
            <a:r>
              <a:rPr lang="cs-CZ" altLang="cs-CZ" b="1" dirty="0" err="1"/>
              <a:t>Vordergrund</a:t>
            </a:r>
            <a:endParaRPr lang="cs-CZ" altLang="cs-CZ" dirty="0"/>
          </a:p>
          <a:p>
            <a:r>
              <a:rPr lang="cs-CZ" altLang="cs-CZ" b="1" dirty="0" err="1">
                <a:solidFill>
                  <a:srgbClr val="FF0000"/>
                </a:solidFill>
              </a:rPr>
              <a:t>Textsortenstilistik</a:t>
            </a:r>
            <a:r>
              <a:rPr lang="cs-CZ" altLang="cs-CZ" b="1" dirty="0"/>
              <a:t> – </a:t>
            </a:r>
            <a:r>
              <a:rPr lang="cs-CZ" altLang="cs-CZ" b="1" dirty="0" err="1"/>
              <a:t>Gebrauchstexte</a:t>
            </a:r>
            <a:r>
              <a:rPr lang="cs-CZ" altLang="cs-CZ" b="1" dirty="0"/>
              <a:t>, </a:t>
            </a:r>
            <a:r>
              <a:rPr lang="cs-CZ" altLang="cs-CZ" b="1" dirty="0" err="1"/>
              <a:t>Massenmedien</a:t>
            </a:r>
            <a:r>
              <a:rPr lang="cs-CZ" altLang="cs-CZ" b="1" dirty="0"/>
              <a:t>, </a:t>
            </a:r>
            <a:r>
              <a:rPr lang="cs-CZ" altLang="cs-CZ" b="1" dirty="0" err="1"/>
              <a:t>Gesprächstile</a:t>
            </a:r>
            <a:r>
              <a:rPr lang="cs-CZ" altLang="cs-CZ" b="1" dirty="0"/>
              <a:t>, </a:t>
            </a:r>
            <a:r>
              <a:rPr lang="cs-CZ" altLang="cs-CZ" b="1" dirty="0" err="1"/>
              <a:t>Stilsemiotik</a:t>
            </a:r>
            <a:r>
              <a:rPr lang="cs-CZ" altLang="cs-CZ" b="1" dirty="0"/>
              <a:t>, </a:t>
            </a:r>
            <a:r>
              <a:rPr lang="cs-CZ" altLang="cs-CZ" b="1" dirty="0" err="1"/>
              <a:t>Probleme</a:t>
            </a:r>
            <a:r>
              <a:rPr lang="cs-CZ" altLang="cs-CZ" b="1" dirty="0"/>
              <a:t> der Didaktik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Methoden</a:t>
            </a:r>
            <a:r>
              <a:rPr lang="cs-CZ" altLang="cs-CZ" b="1" dirty="0"/>
              <a:t> der </a:t>
            </a:r>
            <a:r>
              <a:rPr lang="cs-CZ" altLang="cs-CZ" b="1" dirty="0" err="1"/>
              <a:t>Stilanalyse</a:t>
            </a:r>
            <a:r>
              <a:rPr lang="cs-CZ" altLang="cs-CZ" b="1" dirty="0"/>
              <a:t>, </a:t>
            </a:r>
            <a:r>
              <a:rPr lang="cs-CZ" altLang="cs-CZ" b="1" dirty="0" err="1"/>
              <a:t>Stil</a:t>
            </a:r>
            <a:r>
              <a:rPr lang="cs-CZ" altLang="cs-CZ" b="1" dirty="0"/>
              <a:t> in </a:t>
            </a:r>
            <a:r>
              <a:rPr lang="cs-CZ" altLang="cs-CZ" b="1" dirty="0" err="1"/>
              <a:t>interkulturellen</a:t>
            </a:r>
            <a:r>
              <a:rPr lang="cs-CZ" altLang="cs-CZ" b="1" dirty="0"/>
              <a:t> </a:t>
            </a:r>
            <a:r>
              <a:rPr lang="cs-CZ" altLang="cs-CZ" b="1" dirty="0" err="1"/>
              <a:t>Zusammenhängen</a:t>
            </a:r>
            <a:endParaRPr lang="cs-CZ" altLang="cs-CZ" b="1" dirty="0"/>
          </a:p>
          <a:p>
            <a:r>
              <a:rPr lang="cs-CZ" altLang="cs-CZ" b="1" dirty="0" err="1">
                <a:solidFill>
                  <a:srgbClr val="FF0000"/>
                </a:solidFill>
              </a:rPr>
              <a:t>Textsorten</a:t>
            </a:r>
            <a:r>
              <a:rPr lang="cs-CZ" altLang="cs-CZ" b="1" dirty="0"/>
              <a:t> – nach der </a:t>
            </a:r>
            <a:r>
              <a:rPr lang="cs-CZ" altLang="cs-CZ" b="1" dirty="0" err="1"/>
              <a:t>kommunikationsorientierten</a:t>
            </a:r>
            <a:r>
              <a:rPr lang="cs-CZ" altLang="cs-CZ" b="1" dirty="0"/>
              <a:t> Text-</a:t>
            </a:r>
            <a:r>
              <a:rPr lang="cs-CZ" altLang="cs-CZ" b="1" dirty="0" err="1"/>
              <a:t>Konzeption</a:t>
            </a:r>
            <a:r>
              <a:rPr lang="cs-CZ" altLang="cs-CZ" b="1" dirty="0"/>
              <a:t>:</a:t>
            </a:r>
          </a:p>
          <a:p>
            <a:r>
              <a:rPr lang="cs-CZ" altLang="cs-CZ" b="1" dirty="0" err="1"/>
              <a:t>Sprachhandlungsschemata</a:t>
            </a:r>
            <a:r>
              <a:rPr lang="cs-CZ" altLang="cs-CZ" b="1" dirty="0"/>
              <a:t>, </a:t>
            </a:r>
            <a:r>
              <a:rPr lang="cs-CZ" altLang="cs-CZ" b="1" dirty="0" err="1"/>
              <a:t>die</a:t>
            </a:r>
            <a:r>
              <a:rPr lang="cs-CZ" altLang="cs-CZ" b="1" dirty="0"/>
              <a:t> nach </a:t>
            </a:r>
            <a:r>
              <a:rPr lang="cs-CZ" altLang="cs-CZ" b="1" dirty="0" err="1"/>
              <a:t>bestimmten</a:t>
            </a:r>
            <a:r>
              <a:rPr lang="cs-CZ" altLang="cs-CZ" b="1" dirty="0"/>
              <a:t> </a:t>
            </a:r>
            <a:r>
              <a:rPr lang="cs-CZ" altLang="cs-CZ" b="1" dirty="0" err="1"/>
              <a:t>Textmustern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–</a:t>
            </a:r>
            <a:r>
              <a:rPr lang="cs-CZ" altLang="cs-CZ" b="1" dirty="0" err="1"/>
              <a:t>strategien</a:t>
            </a:r>
            <a:r>
              <a:rPr lang="cs-CZ" altLang="cs-CZ" b="1" dirty="0"/>
              <a:t> </a:t>
            </a:r>
            <a:r>
              <a:rPr lang="cs-CZ" altLang="cs-CZ" b="1" dirty="0" err="1"/>
              <a:t>jeweils</a:t>
            </a:r>
            <a:r>
              <a:rPr lang="cs-CZ" altLang="cs-CZ" b="1" dirty="0"/>
              <a:t> </a:t>
            </a:r>
            <a:r>
              <a:rPr lang="cs-CZ" altLang="cs-CZ" b="1" dirty="0" err="1"/>
              <a:t>spezifische</a:t>
            </a:r>
            <a:r>
              <a:rPr lang="cs-CZ" altLang="cs-CZ" b="1" dirty="0"/>
              <a:t> </a:t>
            </a:r>
            <a:r>
              <a:rPr lang="cs-CZ" altLang="cs-CZ" b="1" dirty="0" err="1"/>
              <a:t>Vermittlungsaufgaben</a:t>
            </a:r>
            <a:r>
              <a:rPr lang="cs-CZ" altLang="cs-CZ" b="1" dirty="0"/>
              <a:t> </a:t>
            </a:r>
          </a:p>
          <a:p>
            <a:pPr>
              <a:buNone/>
            </a:pPr>
            <a:r>
              <a:rPr lang="cs-CZ" altLang="cs-CZ" b="1" dirty="0"/>
              <a:t>      (</a:t>
            </a:r>
            <a:r>
              <a:rPr lang="cs-CZ" altLang="cs-CZ" b="1" dirty="0" err="1"/>
              <a:t>Funktionen</a:t>
            </a:r>
            <a:r>
              <a:rPr lang="cs-CZ" altLang="cs-CZ" b="1" dirty="0"/>
              <a:t>) </a:t>
            </a:r>
            <a:r>
              <a:rPr lang="cs-CZ" altLang="cs-CZ" b="1" dirty="0" err="1"/>
              <a:t>erfüllen</a:t>
            </a:r>
            <a:r>
              <a:rPr lang="cs-CZ" altLang="cs-CZ" b="1" dirty="0"/>
              <a:t> (K. </a:t>
            </a:r>
            <a:r>
              <a:rPr lang="cs-CZ" altLang="cs-CZ" b="1" dirty="0" err="1"/>
              <a:t>Brinker</a:t>
            </a:r>
            <a:r>
              <a:rPr lang="cs-CZ" altLang="cs-CZ" b="1" dirty="0"/>
              <a:t>: </a:t>
            </a:r>
            <a:r>
              <a:rPr lang="cs-CZ" altLang="cs-CZ" b="1" dirty="0" err="1"/>
              <a:t>Linguistische</a:t>
            </a:r>
            <a:r>
              <a:rPr lang="cs-CZ" altLang="cs-CZ" b="1" dirty="0"/>
              <a:t> </a:t>
            </a:r>
            <a:r>
              <a:rPr lang="cs-CZ" altLang="cs-CZ" b="1" dirty="0" err="1"/>
              <a:t>Textanalyse</a:t>
            </a:r>
            <a:r>
              <a:rPr lang="cs-CZ" altLang="cs-CZ" b="1" dirty="0"/>
              <a:t>, 2010)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8368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9B731F-D4D5-44CA-88B7-4929E819D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/>
              <a:t>Einzelne Kommunikationsbereiche und ihre Textsorten: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D7F864-D803-4679-84A8-AA84F43E8B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09600" indent="-609600">
              <a:buFontTx/>
              <a:buAutoNum type="arabicPeriod"/>
              <a:defRPr/>
            </a:pPr>
            <a:r>
              <a:rPr lang="de-DE" b="1" dirty="0"/>
              <a:t>KB Alltagsverkehr und seine TS</a:t>
            </a:r>
          </a:p>
          <a:p>
            <a:pPr marL="609600" indent="-609600">
              <a:buFontTx/>
              <a:buAutoNum type="arabicPeriod"/>
              <a:defRPr/>
            </a:pPr>
            <a:r>
              <a:rPr lang="de-DE" b="1" dirty="0"/>
              <a:t>KB Fachkommunikation und seine TS</a:t>
            </a:r>
          </a:p>
          <a:p>
            <a:pPr marL="609600" indent="-609600">
              <a:buFontTx/>
              <a:buAutoNum type="arabicPeriod"/>
              <a:defRPr/>
            </a:pPr>
            <a:r>
              <a:rPr lang="de-DE" b="1" dirty="0"/>
              <a:t>KB des offiziellen gesellschaftlichen Verkehrs und seine TS:</a:t>
            </a:r>
            <a:r>
              <a:rPr lang="cs-CZ" b="1" dirty="0" err="1"/>
              <a:t>Verwaltung</a:t>
            </a:r>
            <a:r>
              <a:rPr lang="cs-CZ" b="1" dirty="0"/>
              <a:t>, </a:t>
            </a:r>
            <a:r>
              <a:rPr lang="cs-CZ" b="1" dirty="0" err="1"/>
              <a:t>Justiz</a:t>
            </a:r>
            <a:r>
              <a:rPr lang="cs-CZ" b="1" dirty="0"/>
              <a:t>, </a:t>
            </a:r>
            <a:r>
              <a:rPr lang="cs-CZ" b="1" dirty="0" err="1"/>
              <a:t>Wirtschaft</a:t>
            </a:r>
            <a:r>
              <a:rPr lang="de-DE" b="1" dirty="0"/>
              <a:t> (institutionelle Kommunikation)</a:t>
            </a:r>
          </a:p>
          <a:p>
            <a:pPr marL="609600" indent="-609600">
              <a:buFontTx/>
              <a:buAutoNum type="arabicPeriod"/>
              <a:defRPr/>
            </a:pPr>
            <a:r>
              <a:rPr lang="de-DE" b="1" dirty="0"/>
              <a:t>KB der Massenmedien und seine TS</a:t>
            </a:r>
          </a:p>
          <a:p>
            <a:pPr marL="609600" indent="-609600">
              <a:buFontTx/>
              <a:buAutoNum type="arabicPeriod"/>
              <a:defRPr/>
            </a:pPr>
            <a:r>
              <a:rPr lang="de-DE" b="1" dirty="0"/>
              <a:t>KB der Belletristik und seine TS</a:t>
            </a:r>
          </a:p>
          <a:p>
            <a:pPr marL="609600" indent="-609600">
              <a:buNone/>
              <a:defRPr/>
            </a:pPr>
            <a:endParaRPr lang="cs-CZ" b="1" dirty="0"/>
          </a:p>
          <a:p>
            <a:pPr marL="609600" indent="-609600">
              <a:buNone/>
              <a:defRPr/>
            </a:pPr>
            <a:r>
              <a:rPr lang="de-DE" b="1" dirty="0"/>
              <a:t>Aktuelle Texte!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0796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0</TotalTime>
  <Words>2962</Words>
  <Application>Microsoft Office PowerPoint</Application>
  <PresentationFormat>Širokoúhlá obrazovka</PresentationFormat>
  <Paragraphs>302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8" baseType="lpstr">
      <vt:lpstr>Arial</vt:lpstr>
      <vt:lpstr>Gill Sans MT</vt:lpstr>
      <vt:lpstr>Galerie</vt:lpstr>
      <vt:lpstr>Textstilistik</vt:lpstr>
      <vt:lpstr>Text(sorten)stilistik </vt:lpstr>
      <vt:lpstr>Fachliteratur</vt:lpstr>
      <vt:lpstr>Stilistik und Stil</vt:lpstr>
      <vt:lpstr> Entwicklung der Stilistik</vt:lpstr>
      <vt:lpstr>Entwicklung der Stilistik</vt:lpstr>
      <vt:lpstr>Kommunikativ-pragmatische Wende</vt:lpstr>
      <vt:lpstr>Kommunikativ-pragmatisch  orientierte Stilistik</vt:lpstr>
      <vt:lpstr>Einzelne Kommunikationsbereiche und ihre Textsorten: </vt:lpstr>
      <vt:lpstr>Textlinguistik</vt:lpstr>
      <vt:lpstr>Kriterien der Textualität  (de Beaugrande, Dressler: Einführung in die Textlinguistik 1981) </vt:lpstr>
      <vt:lpstr>Kriterien der Textualität - pragmatisch</vt:lpstr>
      <vt:lpstr>1.Kommunikationsbereich Alltag und seine Textsorten:</vt:lpstr>
      <vt:lpstr>Textsorten</vt:lpstr>
      <vt:lpstr>Sprachlich-stilistische Mittel: Ungezwungenheit, Lockerheit, Emotionalität:</vt:lpstr>
      <vt:lpstr>Fernsehsendung: Kochen mit…</vt:lpstr>
      <vt:lpstr>2. Kommunikationsbereich Fachkommunikation und Textsorten</vt:lpstr>
      <vt:lpstr>Richtungen und Textsorten</vt:lpstr>
      <vt:lpstr>Textuelle Hauptmerkmale und Stilelemente</vt:lpstr>
      <vt:lpstr>Textuelle Hauptmerkmale und Stilelemente</vt:lpstr>
      <vt:lpstr>Textbeispiele: </vt:lpstr>
      <vt:lpstr>Textbeispiele</vt:lpstr>
      <vt:lpstr>3. Kommunikationsbereich der institutionellen (offiziellen) kommunikation</vt:lpstr>
      <vt:lpstr>Teilgebiete</vt:lpstr>
      <vt:lpstr>Textuelle Hauptmerkmale und Stilelemente</vt:lpstr>
      <vt:lpstr>Textsorten:</vt:lpstr>
      <vt:lpstr>Textsorten</vt:lpstr>
      <vt:lpstr> 4. Kommunikationsbereich Massenmedien</vt:lpstr>
      <vt:lpstr>Einteilung der massenmedien</vt:lpstr>
      <vt:lpstr>Einteilungskriterien und funktionen</vt:lpstr>
      <vt:lpstr>Textsorten in den Massenmedien</vt:lpstr>
      <vt:lpstr>Neue Medien – neue Textsorten - Hypertext</vt:lpstr>
      <vt:lpstr>Linguistische Merkmale</vt:lpstr>
      <vt:lpstr>Syntax</vt:lpstr>
      <vt:lpstr>Lexik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Textstilistik</dc:title>
  <dc:creator>Jiřina Malá</dc:creator>
  <cp:lastModifiedBy>Jiřina Malá</cp:lastModifiedBy>
  <cp:revision>6</cp:revision>
  <dcterms:created xsi:type="dcterms:W3CDTF">2022-03-11T09:45:22Z</dcterms:created>
  <dcterms:modified xsi:type="dcterms:W3CDTF">2024-05-03T10:03:53Z</dcterms:modified>
</cp:coreProperties>
</file>