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58" r:id="rId5"/>
    <p:sldId id="264" r:id="rId6"/>
    <p:sldId id="265" r:id="rId7"/>
    <p:sldId id="266" r:id="rId8"/>
    <p:sldId id="277" r:id="rId9"/>
    <p:sldId id="263" r:id="rId10"/>
    <p:sldId id="270" r:id="rId11"/>
    <p:sldId id="279" r:id="rId12"/>
    <p:sldId id="271" r:id="rId13"/>
    <p:sldId id="259" r:id="rId14"/>
    <p:sldId id="260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0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3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6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7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5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9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5B93-D017-4AE9-A0F9-FBF287D115DC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zePp6WJg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zePp6WJgU&amp;t=6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niara_(opera)" TargetMode="External"/><Relationship Id="rId2" Type="http://schemas.openxmlformats.org/officeDocument/2006/relationships/hyperlink" Target="https://www.febiofest.cz/filmy-2019/aniara-836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G41Q_5D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ŠVÉDSKÁ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(Nobelova cena)</a:t>
            </a:r>
          </a:p>
        </p:txBody>
      </p:sp>
    </p:spTree>
    <p:extLst>
      <p:ext uri="{BB962C8B-B14F-4D97-AF65-F5344CB8AC3E}">
        <p14:creationId xmlns:p14="http://schemas.microsoft.com/office/powerpoint/2010/main" val="25874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96E5F-081E-3CB0-40B0-C909F829D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A62DE9-CE15-D723-BC45-427EACBE7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C1D075-3E60-854A-E231-068EB47AA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A7A1B4-47DA-2A51-AE16-7740247D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1457409"/>
            <a:ext cx="8064900" cy="33868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01928"/>
                </a:solidFill>
              </a:rPr>
              <a:t>1974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2AE3BA-AD5B-CB4C-A15F-397FD4A5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6750"/>
            <a:ext cx="8229600" cy="4525963"/>
          </a:xfrm>
        </p:spPr>
        <p:txBody>
          <a:bodyPr/>
          <a:lstStyle/>
          <a:p>
            <a:r>
              <a:rPr lang="cs-CZ" dirty="0" err="1"/>
              <a:t>Eyvind</a:t>
            </a:r>
            <a:r>
              <a:rPr lang="cs-CZ" dirty="0"/>
              <a:t> Johnson </a:t>
            </a:r>
          </a:p>
          <a:p>
            <a:r>
              <a:rPr lang="cs-CZ" dirty="0"/>
              <a:t>(1900 -1976)</a:t>
            </a:r>
          </a:p>
          <a:p>
            <a:r>
              <a:rPr lang="cs-CZ" sz="2400" dirty="0"/>
              <a:t>Kořeny v proletářské literatuře</a:t>
            </a:r>
          </a:p>
          <a:p>
            <a:r>
              <a:rPr lang="cs-CZ" sz="2400" dirty="0"/>
              <a:t>Člen Švédské akademie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7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a časů Jeho Milosti bazar knih | Databáze knih">
            <a:extLst>
              <a:ext uri="{FF2B5EF4-FFF2-40B4-BE49-F238E27FC236}">
                <a16:creationId xmlns:a16="http://schemas.microsoft.com/office/drawing/2014/main" id="{3B286430-7AB9-CD2A-0355-22A55663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381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📗 Sny o růžích a ohni - Eyvind Johnson (1988, Odeon)">
            <a:extLst>
              <a:ext uri="{FF2B5EF4-FFF2-40B4-BE49-F238E27FC236}">
                <a16:creationId xmlns:a16="http://schemas.microsoft.com/office/drawing/2014/main" id="{AF22A9D7-9EC3-C09F-7DB9-EB2294E39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minerade till Eyvind Johnson-priset 2018 | boden.se">
            <a:extLst>
              <a:ext uri="{FF2B5EF4-FFF2-40B4-BE49-F238E27FC236}">
                <a16:creationId xmlns:a16="http://schemas.microsoft.com/office/drawing/2014/main" id="{BE380793-D2AD-4B17-4CF7-10EAF11C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88" y="1124744"/>
            <a:ext cx="5904000" cy="33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3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8A204C-0617-34B7-4497-0177254AA3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D5B1B2-9F8B-B4EA-D266-3C30B8113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E9DAE4-C494-1D2D-0E13-9623183F72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TOMAS TRANSTR</a:t>
            </a:r>
            <a:r>
              <a:rPr lang="de-DE" dirty="0"/>
              <a:t>ÖMER</a:t>
            </a:r>
            <a:r>
              <a:rPr lang="cs-CZ" dirty="0"/>
              <a:t> (1931 – 2015) </a:t>
            </a:r>
            <a:r>
              <a:rPr lang="cs-CZ" dirty="0">
                <a:solidFill>
                  <a:srgbClr val="F01928"/>
                </a:solidFill>
              </a:rPr>
              <a:t>2011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2FA700-C838-75E1-7113-2E5F75153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</a:t>
            </a:r>
            <a:r>
              <a:rPr lang="cs-CZ" dirty="0" err="1"/>
              <a:t>ásník</a:t>
            </a:r>
            <a:r>
              <a:rPr lang="cs-CZ" dirty="0"/>
              <a:t>, esejista, psycholog, překladatel</a:t>
            </a:r>
          </a:p>
          <a:p>
            <a:r>
              <a:rPr lang="cs-CZ" dirty="0"/>
              <a:t>12 sbírek (přel. do 60 jazyků včetně češtiny a slovenštiny)</a:t>
            </a:r>
            <a:endParaRPr lang="de-DE" dirty="0"/>
          </a:p>
          <a:p>
            <a:endParaRPr lang="de-DE" dirty="0"/>
          </a:p>
          <a:p>
            <a:r>
              <a:rPr lang="cs-CZ" sz="2400" dirty="0">
                <a:hlinkClick r:id="rId2"/>
              </a:rPr>
              <a:t>https://www.youtube.com/watch?v=ApiaFYq3wZc</a:t>
            </a:r>
          </a:p>
          <a:p>
            <a:endParaRPr lang="cs-CZ" dirty="0">
              <a:hlinkClick r:id="rId2"/>
            </a:endParaRPr>
          </a:p>
          <a:p>
            <a:r>
              <a:rPr lang="cs-CZ" sz="2000" dirty="0">
                <a:hlinkClick r:id="rId2"/>
              </a:rPr>
              <a:t>https://www.lyrikline.org/en/poems/romanska-bagar-7605</a:t>
            </a: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40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21_01_09\copy_0002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823913"/>
            <a:ext cx="4821237" cy="52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0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7532"/>
              </p:ext>
            </p:extLst>
          </p:nvPr>
        </p:nvGraphicFramePr>
        <p:xfrm>
          <a:off x="1919288" y="628650"/>
          <a:ext cx="5303837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03466" imgH="5600664" progId="AcroExch.Document.DC">
                  <p:embed/>
                </p:oleObj>
              </mc:Choice>
              <mc:Fallback>
                <p:oleObj name="Acrobat Document" r:id="rId2" imgW="5303466" imgH="56006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9288" y="628650"/>
                        <a:ext cx="5303837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78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428D0-D48F-9258-DC7B-9F3DBAA2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718F35-1EC8-A33A-5701-AE3E069C2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F116F1-850E-49A7-1C16-D87967CF7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2050" name="Picture 2" descr="PoesiRingen - I går (15. april) ville Tomas Tranströmer... | Facebook">
            <a:extLst>
              <a:ext uri="{FF2B5EF4-FFF2-40B4-BE49-F238E27FC236}">
                <a16:creationId xmlns:a16="http://schemas.microsoft.com/office/drawing/2014/main" id="{3A4BED59-CDE1-D263-D161-A1C61E8F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7" y="1321353"/>
            <a:ext cx="1343025" cy="19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7936926-B74B-C694-91CD-96FA5BD70A79}"/>
              </a:ext>
            </a:extLst>
          </p:cNvPr>
          <p:cNvSpPr txBox="1"/>
          <p:nvPr/>
        </p:nvSpPr>
        <p:spPr>
          <a:xfrm>
            <a:off x="2286000" y="3119347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>
                <a:hlinkClick r:id="rId3"/>
              </a:rPr>
              <a:t>https://www.youtube.com/watch?v=mrzePp6WJgU&amp;t=6s</a:t>
            </a:r>
            <a:endParaRPr lang="de-DE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71111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30860-94ED-AC64-2010-BA09827033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cs-CZ" dirty="0"/>
              <a:t>Velmocenské období</a:t>
            </a:r>
            <a:br>
              <a:rPr lang="cs-CZ" dirty="0"/>
            </a:br>
            <a:r>
              <a:rPr lang="cs-CZ" dirty="0"/>
              <a:t>17. stol.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9BB9D-8BAB-E85B-EA0E-E05F869A5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Olof</a:t>
            </a:r>
            <a:r>
              <a:rPr lang="cs-CZ" dirty="0"/>
              <a:t> </a:t>
            </a:r>
            <a:r>
              <a:rPr lang="cs-CZ" dirty="0" err="1"/>
              <a:t>Rudbeck</a:t>
            </a:r>
            <a:r>
              <a:rPr lang="cs-CZ" dirty="0"/>
              <a:t> 1630 – 1702: </a:t>
            </a:r>
            <a:r>
              <a:rPr lang="cs-CZ" i="1" dirty="0" err="1"/>
              <a:t>Atlantica</a:t>
            </a:r>
            <a:r>
              <a:rPr lang="cs-CZ" dirty="0"/>
              <a:t> 1679</a:t>
            </a:r>
          </a:p>
          <a:p>
            <a:r>
              <a:rPr lang="cs-CZ" dirty="0"/>
              <a:t>Georg </a:t>
            </a:r>
            <a:r>
              <a:rPr lang="cs-CZ" dirty="0" err="1"/>
              <a:t>Stiernhielm</a:t>
            </a:r>
            <a:r>
              <a:rPr lang="cs-CZ" dirty="0"/>
              <a:t> 1598 – 1672: </a:t>
            </a:r>
            <a:r>
              <a:rPr lang="cs-CZ" i="1" dirty="0"/>
              <a:t>Herkules</a:t>
            </a:r>
            <a:r>
              <a:rPr lang="cs-CZ" dirty="0"/>
              <a:t> 1658</a:t>
            </a:r>
          </a:p>
          <a:p>
            <a:endParaRPr lang="cs-CZ" dirty="0"/>
          </a:p>
          <a:p>
            <a:r>
              <a:rPr lang="cs-CZ" dirty="0" err="1"/>
              <a:t>Drottning</a:t>
            </a:r>
            <a:r>
              <a:rPr lang="cs-CZ" dirty="0"/>
              <a:t> Kristina (</a:t>
            </a:r>
            <a:r>
              <a:rPr lang="de-DE" dirty="0" err="1"/>
              <a:t>abdiserte</a:t>
            </a:r>
            <a:r>
              <a:rPr lang="de-DE" dirty="0"/>
              <a:t> i 1</a:t>
            </a:r>
            <a:r>
              <a:rPr lang="cs-CZ" dirty="0"/>
              <a:t>654</a:t>
            </a:r>
            <a:r>
              <a:rPr lang="de-DE" dirty="0"/>
              <a:t>,</a:t>
            </a:r>
            <a:r>
              <a:rPr lang="cs-CZ" dirty="0"/>
              <a:t> </a:t>
            </a:r>
            <a:r>
              <a:rPr lang="de-DE" dirty="0" err="1"/>
              <a:t>til</a:t>
            </a:r>
            <a:r>
              <a:rPr lang="de-DE" dirty="0"/>
              <a:t> </a:t>
            </a:r>
            <a:r>
              <a:rPr lang="cs-CZ" dirty="0"/>
              <a:t>Roma)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3A73-8E08-05A8-3A52-443B0FEF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Nobels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fredspris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42F0A-21F1-B04D-4811-00C7DF874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1930 Nathan S</a:t>
            </a:r>
            <a:r>
              <a:rPr lang="de-DE" dirty="0" err="1"/>
              <a:t>öderblom</a:t>
            </a:r>
            <a:r>
              <a:rPr lang="de-DE" dirty="0"/>
              <a:t>, SV</a:t>
            </a:r>
          </a:p>
          <a:p>
            <a:r>
              <a:rPr lang="de-DE" dirty="0"/>
              <a:t>1961 Dag </a:t>
            </a:r>
            <a:r>
              <a:rPr lang="de-DE" dirty="0" err="1"/>
              <a:t>Hammarskjöld</a:t>
            </a:r>
            <a:r>
              <a:rPr lang="de-DE" dirty="0"/>
              <a:t>, SV</a:t>
            </a:r>
          </a:p>
          <a:p>
            <a:endParaRPr lang="cs-CZ" dirty="0"/>
          </a:p>
        </p:txBody>
      </p:sp>
      <p:pic>
        <p:nvPicPr>
          <p:cNvPr id="1026" name="Picture 2" descr="Nathan Söderblom | Nobel Laureate, Ecumenism, Peace Advocate | Britannica">
            <a:extLst>
              <a:ext uri="{FF2B5EF4-FFF2-40B4-BE49-F238E27FC236}">
                <a16:creationId xmlns:a16="http://schemas.microsoft.com/office/drawing/2014/main" id="{B966D50D-2DF7-873C-F260-1574D601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4753"/>
            <a:ext cx="2124000" cy="30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g Hammarskjold | Biography, UN, Death, &amp; Facts | Britannica">
            <a:extLst>
              <a:ext uri="{FF2B5EF4-FFF2-40B4-BE49-F238E27FC236}">
                <a16:creationId xmlns:a16="http://schemas.microsoft.com/office/drawing/2014/main" id="{8F8F0198-2A37-508F-FFDF-942E957F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34" y="4699000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kings by Hammarskjold, Dag - International Society of Hypertension">
            <a:extLst>
              <a:ext uri="{FF2B5EF4-FFF2-40B4-BE49-F238E27FC236}">
                <a16:creationId xmlns:a16="http://schemas.microsoft.com/office/drawing/2014/main" id="{4EA60E24-C5EC-5427-ABFC-3E3C8E3C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0" y="2722051"/>
            <a:ext cx="2226672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3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28623"/>
              </p:ext>
            </p:extLst>
          </p:nvPr>
        </p:nvGraphicFramePr>
        <p:xfrm>
          <a:off x="971600" y="1556792"/>
          <a:ext cx="667221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142595" imgH="2956779" progId="Word.Document.12">
                  <p:embed/>
                </p:oleObj>
              </mc:Choice>
              <mc:Fallback>
                <p:oleObj name="Dokument" r:id="rId2" imgW="6142595" imgH="2956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600" y="1556792"/>
                        <a:ext cx="6672213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9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99CC"/>
          </a:solidFill>
        </p:spPr>
        <p:txBody>
          <a:bodyPr/>
          <a:lstStyle/>
          <a:p>
            <a:r>
              <a:rPr lang="cs-CZ" dirty="0"/>
              <a:t>Edith S</a:t>
            </a:r>
            <a:r>
              <a:rPr lang="de-DE" dirty="0" err="1"/>
              <a:t>ödergran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(1892 Petrohrad– 1923 Karélie, </a:t>
            </a:r>
            <a:r>
              <a:rPr lang="cs-CZ" dirty="0" err="1"/>
              <a:t>Rošino</a:t>
            </a:r>
            <a:r>
              <a:rPr lang="cs-CZ" dirty="0"/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Dikter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Básně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1916)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Septemberlyran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Zářijová lyra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1917)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Rosenaltaret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Růžový oltář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1919)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Framtidens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skugga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Stín budoucnosti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1920).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Landet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som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icke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är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Země, která není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1925)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81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2" y="548680"/>
            <a:ext cx="3369483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ove, Solitude, and the Face of Death | Edith Södergran, Stina Katchadourian">
            <a:extLst>
              <a:ext uri="{FF2B5EF4-FFF2-40B4-BE49-F238E27FC236}">
                <a16:creationId xmlns:a16="http://schemas.microsoft.com/office/drawing/2014/main" id="{5EFE314A-7FF9-AD60-3EAC-28A7CBD3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72000" cy="51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4000" dirty="0"/>
              <a:t>Gunnar </a:t>
            </a:r>
            <a:r>
              <a:rPr lang="cs-CZ" sz="4000" dirty="0" err="1"/>
              <a:t>Ekel</a:t>
            </a:r>
            <a:r>
              <a:rPr lang="de-DE" sz="4000" dirty="0" err="1"/>
              <a:t>öf</a:t>
            </a:r>
            <a:r>
              <a:rPr lang="cs-CZ" sz="4000" dirty="0"/>
              <a:t> </a:t>
            </a:r>
            <a:r>
              <a:rPr lang="cs-CZ" sz="2700" dirty="0"/>
              <a:t>1907 – 1968, </a:t>
            </a:r>
            <a:r>
              <a:rPr lang="cs-CZ" sz="2700" dirty="0" err="1"/>
              <a:t>překl</a:t>
            </a:r>
            <a:r>
              <a:rPr lang="cs-CZ" sz="2700" dirty="0"/>
              <a:t>. Josef Vohryzek (Josef Hiršal) Opus </a:t>
            </a:r>
            <a:r>
              <a:rPr lang="cs-CZ" sz="2700" dirty="0" err="1"/>
              <a:t>incertum</a:t>
            </a:r>
            <a:r>
              <a:rPr lang="cs-CZ" sz="2700" dirty="0"/>
              <a:t> č. 1966</a:t>
            </a:r>
          </a:p>
        </p:txBody>
      </p:sp>
      <p:pic>
        <p:nvPicPr>
          <p:cNvPr id="3074" name="Picture 2" descr="Ekelöf i vårt språkliga blodomlopp – Sydsvenskan">
            <a:extLst>
              <a:ext uri="{FF2B5EF4-FFF2-40B4-BE49-F238E27FC236}">
                <a16:creationId xmlns:a16="http://schemas.microsoft.com/office/drawing/2014/main" id="{F093CA5D-564F-3FED-38DB-DAD348EA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1" y="1461802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4E01E-94BC-24FC-DBE2-044179C7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5160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76EA-2B63-6B0D-D2F5-C25A0667D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0B4C13-5B92-D648-25C3-5C52A08111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08FA69-3DE6-E05A-9212-88E1772D3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F7EE4F-079B-ACB4-C86E-264A1988DD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Harry </a:t>
            </a:r>
            <a:r>
              <a:rPr lang="cs-CZ" dirty="0" err="1"/>
              <a:t>Martinson</a:t>
            </a:r>
            <a:r>
              <a:rPr lang="cs-CZ" dirty="0"/>
              <a:t> (1904 -1978) </a:t>
            </a:r>
            <a:r>
              <a:rPr lang="cs-CZ" dirty="0">
                <a:solidFill>
                  <a:srgbClr val="F01928"/>
                </a:solidFill>
              </a:rPr>
              <a:t>1974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FD5DCF-F495-8C47-5D6B-ECDC3B5D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ANIARA (1956)</a:t>
            </a:r>
          </a:p>
          <a:p>
            <a:r>
              <a:rPr lang="sv-SE" i="1" dirty="0"/>
              <a:t>Aniara. En revy om människan i tid och rum</a:t>
            </a:r>
            <a:endParaRPr lang="cs-CZ" i="1" dirty="0"/>
          </a:p>
          <a:p>
            <a:r>
              <a:rPr lang="cs-CZ" dirty="0"/>
              <a:t>(veršovaný epos - 103 částí)</a:t>
            </a:r>
          </a:p>
          <a:p>
            <a:r>
              <a:rPr lang="cs-CZ" dirty="0"/>
              <a:t>zfilmováno 2018</a:t>
            </a:r>
          </a:p>
          <a:p>
            <a:r>
              <a:rPr lang="cs-CZ" dirty="0">
                <a:hlinkClick r:id="rId2"/>
              </a:rPr>
              <a:t>https://www.febiofest.cz/filmy-2019/aniara-836f</a:t>
            </a:r>
            <a:endParaRPr lang="cs-CZ" dirty="0"/>
          </a:p>
          <a:p>
            <a:r>
              <a:rPr lang="cs-CZ" dirty="0"/>
              <a:t>Opera: </a:t>
            </a:r>
            <a:r>
              <a:rPr lang="cs-CZ" dirty="0">
                <a:hlinkClick r:id="rId3"/>
              </a:rPr>
              <a:t>https://cs.wikipedia.org/wiki/</a:t>
            </a:r>
            <a:r>
              <a:rPr lang="cs-CZ" dirty="0" err="1">
                <a:hlinkClick r:id="rId3"/>
              </a:rPr>
              <a:t>Aniara</a:t>
            </a:r>
            <a:r>
              <a:rPr lang="cs-CZ" dirty="0">
                <a:hlinkClick r:id="rId3"/>
              </a:rPr>
              <a:t>_(opera)</a:t>
            </a:r>
            <a:endParaRPr lang="cs-CZ" dirty="0"/>
          </a:p>
          <a:p>
            <a:r>
              <a:rPr lang="cs-CZ" dirty="0"/>
              <a:t>Český rozhlas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2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trailer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hlinkClick r:id="rId2"/>
              </a:rPr>
              <a:t>https://www.youtube.com/watch?v=-lG41Q_5DrA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712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301</Words>
  <Application>Microsoft Office PowerPoint</Application>
  <PresentationFormat>Předvádění na obrazovce (4:3)</PresentationFormat>
  <Paragraphs>51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Motiv systému Office</vt:lpstr>
      <vt:lpstr>Dokument</vt:lpstr>
      <vt:lpstr>Acrobat Document</vt:lpstr>
      <vt:lpstr>ŠVÉDSKÁ LITERATURA</vt:lpstr>
      <vt:lpstr>Velmocenské období 17. stol.</vt:lpstr>
      <vt:lpstr>Nobels fredspris</vt:lpstr>
      <vt:lpstr>Prezentace aplikace PowerPoint</vt:lpstr>
      <vt:lpstr>Edith Södergran</vt:lpstr>
      <vt:lpstr>Prezentace aplikace PowerPoint</vt:lpstr>
      <vt:lpstr>Gunnar Ekelöf 1907 – 1968, překl. Josef Vohryzek (Josef Hiršal) Opus incertum č. 1966</vt:lpstr>
      <vt:lpstr>Harry Martinson (1904 -1978) 1974</vt:lpstr>
      <vt:lpstr>trailer</vt:lpstr>
      <vt:lpstr>1974</vt:lpstr>
      <vt:lpstr>Prezentace aplikace PowerPoint</vt:lpstr>
      <vt:lpstr>TOMAS TRANSTRÖMER (1931 – 2015) 2011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ŠVÉDSKÁ LITERATURA</dc:title>
  <dc:creator>user</dc:creator>
  <cp:lastModifiedBy>Miluše Juříčková</cp:lastModifiedBy>
  <cp:revision>18</cp:revision>
  <dcterms:created xsi:type="dcterms:W3CDTF">2021-01-09T16:07:52Z</dcterms:created>
  <dcterms:modified xsi:type="dcterms:W3CDTF">2024-03-05T09:17:04Z</dcterms:modified>
</cp:coreProperties>
</file>