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9" r:id="rId14"/>
    <p:sldId id="268" r:id="rId15"/>
    <p:sldId id="274" r:id="rId16"/>
    <p:sldId id="276" r:id="rId17"/>
    <p:sldId id="270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B7E89-C715-438C-95D2-36ACBB362BD1}" v="68" dt="2024-03-11T17:42:51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22" autoAdjust="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FAE5-3073-4CB0-9C5C-0B461901477F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19AC-10A9-4A2E-9792-9370D23403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9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60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923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65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71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901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45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422B-DB0B-C117-98D2-D1ABE0A4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1AA1578-1A4F-ECC5-E8E3-668DB345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74986E0-7014-25A8-BB6D-731D828C0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CCFF2D-C0F3-4660-7A22-F040A118D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20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910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313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49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19AC-10A9-4A2E-9792-9370D23403ED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890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78A76-200E-B902-7351-B52EE22B1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EEE5AF-66A3-BDE8-7CC6-DB112D1DD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DF2F82-6476-2A0F-F6A9-95D58042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C7BE26-06FD-FA17-0459-F4CE1E9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0E90D05-60CB-2A48-8A74-172C45C5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04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07967-01EA-9A5A-A6BD-4D76A76E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BF28B69-0A51-4501-0DB0-7C97AD41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7A8B09-F8E8-232F-2A29-BA64587F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7DE25C-8C54-16B4-5CEE-8621431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645208-7075-0992-B2D8-D9356BF5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0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E90F233-D13D-F0BE-ECAD-D4B217687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C70CA9-4F38-A7BE-F2B1-B135F8FA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77328C-E339-07B1-3FB3-14A041CA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4193EE-A412-EF1E-9B86-2C17DE2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3B6876-A8AC-1228-1819-A5C5B426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6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DE65E-36D9-4BBC-A3D1-4244DB60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E47580-6563-FC25-AE8C-609D1AE6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E84A82-6C3F-1B82-FDA6-552CAEE7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8903CA-C1B5-FC05-9B1A-B3DD3FC2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3C4889-3E6B-025D-B455-A453CF39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25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B4D0C-CB23-94A1-B561-2CBADD24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F64339-15FF-1B2C-BA0B-AC8EBEAA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0D532B-06EE-A3E7-8E93-B1E8D104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649F2E-8F68-2558-3329-088F811A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4EE37C-C1ED-D8F8-4FF8-572641B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99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DDE04-E582-4AA8-36D6-13D0517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9CF1D-159D-1523-C787-1C0047ED5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CBEDD42-6B8B-37E9-54B7-7B8D73DA4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39BBF4-43C2-3249-6CE0-B51FEF03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72B4AC-8AF8-71BB-5682-19936F9F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2A89A88-27D2-6C44-DC58-E1E1E0BF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398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0381-C1E0-B819-5400-03344416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F036E-6659-E972-09CA-AB76259F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D7C3D2-7AE6-C42F-76D3-494B7BA36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2A1EDF-EFF2-00EC-B915-1C5523B4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91800C0-8EED-969E-8642-61087C99B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A34B5EC-1FA0-6108-98CE-16355981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E2759F3-6E3C-5F4D-265D-D4399D50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52E1CF7-5035-610A-3F33-00855E84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029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95E11-9054-A115-D141-EE3E1763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80606BF-2858-71CD-1F16-0C6E849D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82933EA-A0D6-C355-3282-C41B7761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15FB30-235F-FD3D-1CE5-524D545A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9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83C5860-059B-4F89-662E-76318357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B2234DF-74D2-41D9-97D4-DF51A9D4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44D248-1245-39F6-BE3B-ADED9F6B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5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46B9D-2699-6271-79C1-9CD0F489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E98D0C-1E2A-CA69-7033-9CFB6FDC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62B5DA-BE21-77B0-399B-396EEB340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82A910C-213A-E781-F951-E6FF1B3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18E80F-7724-96E4-6144-D0C07D69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27D0BA-3E23-CA14-319A-24CEF6A7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6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93F1B-44F2-5699-5C82-DABF788D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1C941E1-0C1D-0FAB-514F-1139D532B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DCE9FF-948D-60F9-B911-E2AF52710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E2A3DE-707D-04F5-1E40-C39DF661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70B4A5-2B9C-C3EB-32D8-6AA6E596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DCD56D7-4EF4-5EDE-0F1E-CCB0708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72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FC67B93-C4E6-9E25-1084-FDA213E7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477CD5-4607-EA8B-3E1E-665A5C3F7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48F6A3-1B5A-6D2F-FC10-CF355C68B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D9621-9A85-4F00-B680-15717F11770D}" type="datetimeFigureOut">
              <a:rPr lang="sk-SK" smtClean="0"/>
              <a:t>12. 3. 2024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F2D08C-6938-05FE-9A44-D032F919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60D278-92E7-2EE3-8C3B-15F9EB5F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65C94-69D2-446B-90D4-EFDC31028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7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99Q3K18T6c&amp;t=6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bQmeGktk-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alekt.uib.no/kommuner/bergen/pronomen.html" TargetMode="External"/><Relationship Id="rId7" Type="http://schemas.openxmlformats.org/officeDocument/2006/relationships/hyperlink" Target="https://snl.no/dialekter_i_Bergen" TargetMode="External"/><Relationship Id="rId2" Type="http://schemas.openxmlformats.org/officeDocument/2006/relationships/hyperlink" Target="https://www.aftenposten.no/kultur/i/VR74W/dette-visste-du-ikke-om-garpegeniti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t.no/btmeninger/kronikk/i/wrv0n/kalfar-dialekten-forsvinn-penbergensk-lever" TargetMode="External"/><Relationship Id="rId5" Type="http://schemas.openxmlformats.org/officeDocument/2006/relationships/hyperlink" Target="https://www.vg.no/nyheter/innenriks/i/oRRP2R/derfor-snakker-bergensere-saa-rart" TargetMode="External"/><Relationship Id="rId4" Type="http://schemas.openxmlformats.org/officeDocument/2006/relationships/hyperlink" Target="https://www.bergen.kommune.no/omkommunen/fakta-om-bergen/kuriosa/ka-betyr-det-for-nokk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soykCYWI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60C25-FA0B-BD4A-A36F-E36AED28D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855" y="2752732"/>
            <a:ext cx="6756539" cy="865384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BERGENSK DIALEKT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550B14-D4D4-50CC-944F-608363DB2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3194" y="3719060"/>
            <a:ext cx="4508641" cy="111641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bg1"/>
                </a:solidFill>
              </a:rPr>
              <a:t>Kristína Juríková </a:t>
            </a:r>
          </a:p>
          <a:p>
            <a:r>
              <a:rPr lang="pl-PL" sz="2000" dirty="0">
                <a:solidFill>
                  <a:schemeClr val="bg1"/>
                </a:solidFill>
              </a:rPr>
              <a:t>NOII_391 Jazyk a společnost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3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1510D-1718-F826-B7C1-AE964A22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48EE5E-74E6-E8D5-1553-A64517C6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fins</a:t>
            </a:r>
            <a:r>
              <a:rPr lang="sk-SK" dirty="0"/>
              <a:t> </a:t>
            </a:r>
            <a:r>
              <a:rPr lang="sk-SK" dirty="0" err="1"/>
              <a:t>mykkje</a:t>
            </a:r>
            <a:r>
              <a:rPr lang="sk-SK" dirty="0"/>
              <a:t> å </a:t>
            </a:r>
            <a:r>
              <a:rPr lang="sk-SK" dirty="0" err="1"/>
              <a:t>se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e'kje</a:t>
            </a:r>
            <a:r>
              <a:rPr lang="sk-SK" dirty="0"/>
              <a:t> </a:t>
            </a:r>
            <a:r>
              <a:rPr lang="sk-SK" dirty="0" err="1"/>
              <a:t>det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ikkje</a:t>
            </a:r>
            <a:r>
              <a:rPr lang="sk-SK" dirty="0"/>
              <a:t> </a:t>
            </a:r>
            <a:r>
              <a:rPr lang="sk-SK" dirty="0" err="1"/>
              <a:t>savner</a:t>
            </a:r>
            <a:r>
              <a:rPr lang="sk-SK" dirty="0"/>
              <a:t> eg </a:t>
            </a:r>
            <a:r>
              <a:rPr lang="sk-SK" dirty="0" err="1"/>
              <a:t>vel</a:t>
            </a:r>
            <a:r>
              <a:rPr lang="sk-SK" dirty="0"/>
              <a:t> </a:t>
            </a:r>
            <a:r>
              <a:rPr lang="sk-SK" dirty="0" err="1"/>
              <a:t>fisketorv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Laksevåg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Laksevågfergen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nei</a:t>
            </a:r>
            <a:r>
              <a:rPr lang="sk-SK" dirty="0"/>
              <a:t> </a:t>
            </a:r>
            <a:r>
              <a:rPr lang="sk-SK" dirty="0" err="1"/>
              <a:t>mitt</a:t>
            </a:r>
            <a:r>
              <a:rPr lang="sk-SK" dirty="0"/>
              <a:t> </a:t>
            </a:r>
            <a:r>
              <a:rPr lang="sk-SK" dirty="0" err="1"/>
              <a:t>problem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/>
              <a:t>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hem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/>
              <a:t>e at eg </a:t>
            </a:r>
            <a:r>
              <a:rPr lang="sk-SK" dirty="0" err="1"/>
              <a:t>savner</a:t>
            </a:r>
            <a:r>
              <a:rPr lang="sk-SK" dirty="0"/>
              <a:t> </a:t>
            </a:r>
            <a:r>
              <a:rPr lang="sk-SK" dirty="0" err="1"/>
              <a:t>nokken</a:t>
            </a:r>
            <a:r>
              <a:rPr lang="sk-SK" dirty="0"/>
              <a:t> eg</a:t>
            </a:r>
          </a:p>
          <a:p>
            <a:pPr marL="0" indent="0">
              <a:buNone/>
            </a:pPr>
            <a:r>
              <a:rPr lang="sk-SK" dirty="0" err="1"/>
              <a:t>så</a:t>
            </a:r>
            <a:r>
              <a:rPr lang="sk-SK" dirty="0"/>
              <a:t> eg </a:t>
            </a:r>
            <a:r>
              <a:rPr lang="sk-SK" dirty="0" err="1"/>
              <a:t>kan</a:t>
            </a:r>
            <a:r>
              <a:rPr lang="sk-SK" dirty="0"/>
              <a:t> </a:t>
            </a:r>
            <a:r>
              <a:rPr lang="sk-SK" dirty="0" err="1"/>
              <a:t>prate</a:t>
            </a:r>
            <a:r>
              <a:rPr lang="sk-SK" dirty="0"/>
              <a:t> i </a:t>
            </a:r>
            <a:r>
              <a:rPr lang="sk-SK" dirty="0" err="1"/>
              <a:t>munnen</a:t>
            </a:r>
            <a:r>
              <a:rPr lang="sk-SK" dirty="0"/>
              <a:t> </a:t>
            </a:r>
            <a:r>
              <a:rPr lang="sk-SK" dirty="0" err="1"/>
              <a:t>på</a:t>
            </a:r>
            <a:r>
              <a:rPr lang="nb-NO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36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5529-4A79-2136-316B-B104AC95B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39A8B2-62D7-E88F-A81A-14EE01AA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b="1" dirty="0" err="1"/>
              <a:t>fins</a:t>
            </a:r>
            <a:r>
              <a:rPr lang="sk-SK" dirty="0"/>
              <a:t> </a:t>
            </a:r>
            <a:r>
              <a:rPr lang="sk-SK" b="1" dirty="0" err="1"/>
              <a:t>mykkje</a:t>
            </a:r>
            <a:r>
              <a:rPr lang="sk-SK" dirty="0"/>
              <a:t> å </a:t>
            </a:r>
            <a:r>
              <a:rPr lang="sk-SK" dirty="0" err="1"/>
              <a:t>se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b="1" dirty="0" err="1"/>
              <a:t>e'kje</a:t>
            </a:r>
            <a:r>
              <a:rPr lang="sk-SK" dirty="0"/>
              <a:t> </a:t>
            </a:r>
            <a:r>
              <a:rPr lang="sk-SK" dirty="0" err="1"/>
              <a:t>det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b="1" dirty="0" err="1"/>
              <a:t>ikkje</a:t>
            </a:r>
            <a:r>
              <a:rPr lang="sk-SK" dirty="0"/>
              <a:t> </a:t>
            </a:r>
            <a:r>
              <a:rPr lang="sk-SK" dirty="0" err="1"/>
              <a:t>savner</a:t>
            </a:r>
            <a:r>
              <a:rPr lang="sk-SK" dirty="0"/>
              <a:t> eg </a:t>
            </a:r>
            <a:r>
              <a:rPr lang="sk-SK" dirty="0" err="1"/>
              <a:t>vel</a:t>
            </a:r>
            <a:r>
              <a:rPr lang="sk-SK" dirty="0"/>
              <a:t> </a:t>
            </a:r>
            <a:r>
              <a:rPr lang="sk-SK" b="1" dirty="0" err="1"/>
              <a:t>fisketorv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b="1" dirty="0" err="1"/>
              <a:t>Laksevåg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Laksevågfergen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nei</a:t>
            </a:r>
            <a:r>
              <a:rPr lang="sk-SK" dirty="0"/>
              <a:t> </a:t>
            </a:r>
            <a:r>
              <a:rPr lang="sk-SK" dirty="0" err="1"/>
              <a:t>mitt</a:t>
            </a:r>
            <a:r>
              <a:rPr lang="sk-SK" dirty="0"/>
              <a:t> </a:t>
            </a:r>
            <a:r>
              <a:rPr lang="sk-SK" dirty="0" err="1"/>
              <a:t>problem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/>
              <a:t>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b="1" dirty="0" err="1"/>
              <a:t>hem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/>
              <a:t>e at eg </a:t>
            </a:r>
            <a:r>
              <a:rPr lang="sk-SK" dirty="0" err="1"/>
              <a:t>savner</a:t>
            </a:r>
            <a:r>
              <a:rPr lang="sk-SK" dirty="0"/>
              <a:t> </a:t>
            </a:r>
            <a:r>
              <a:rPr lang="sk-SK" b="1" dirty="0" err="1"/>
              <a:t>nokken</a:t>
            </a:r>
            <a:r>
              <a:rPr lang="sk-SK" dirty="0"/>
              <a:t> eg</a:t>
            </a:r>
          </a:p>
          <a:p>
            <a:pPr marL="0" indent="0">
              <a:buNone/>
            </a:pPr>
            <a:r>
              <a:rPr lang="sk-SK" dirty="0" err="1"/>
              <a:t>så</a:t>
            </a:r>
            <a:r>
              <a:rPr lang="sk-SK" dirty="0"/>
              <a:t> eg </a:t>
            </a:r>
            <a:r>
              <a:rPr lang="sk-SK" dirty="0" err="1"/>
              <a:t>kan</a:t>
            </a:r>
            <a:r>
              <a:rPr lang="sk-SK" dirty="0"/>
              <a:t> </a:t>
            </a:r>
            <a:r>
              <a:rPr lang="sk-SK" b="1" dirty="0" err="1"/>
              <a:t>prate</a:t>
            </a:r>
            <a:r>
              <a:rPr lang="sk-SK" b="1" dirty="0"/>
              <a:t> i </a:t>
            </a:r>
            <a:r>
              <a:rPr lang="sk-SK" b="1" dirty="0" err="1"/>
              <a:t>munnen</a:t>
            </a:r>
            <a:r>
              <a:rPr lang="sk-SK" b="1" dirty="0"/>
              <a:t> </a:t>
            </a:r>
            <a:r>
              <a:rPr lang="sk-SK" b="1" dirty="0" err="1"/>
              <a:t>på</a:t>
            </a:r>
            <a:r>
              <a:rPr lang="sk-SK" dirty="0"/>
              <a:t>.</a:t>
            </a: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80EDC1DE-006B-256A-EF5E-DE42EB98E7ED}"/>
              </a:ext>
            </a:extLst>
          </p:cNvPr>
          <p:cNvCxnSpPr/>
          <p:nvPr/>
        </p:nvCxnSpPr>
        <p:spPr>
          <a:xfrm>
            <a:off x="6701742" y="3287210"/>
            <a:ext cx="509286" cy="70605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ergen kommune - Byutvikling rundt Puddefjorden – Laksevåg og Dokken">
            <a:extLst>
              <a:ext uri="{FF2B5EF4-FFF2-40B4-BE49-F238E27FC236}">
                <a16:creationId xmlns:a16="http://schemas.microsoft.com/office/drawing/2014/main" id="{2D01961D-2732-C560-FB2E-BCA218A2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98" y="3734704"/>
            <a:ext cx="4555431" cy="25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0847402-1CB3-E50B-A766-FA22A5F72CBE}"/>
              </a:ext>
            </a:extLst>
          </p:cNvPr>
          <p:cNvCxnSpPr>
            <a:cxnSpLocks/>
          </p:cNvCxnSpPr>
          <p:nvPr/>
        </p:nvCxnSpPr>
        <p:spPr>
          <a:xfrm flipV="1">
            <a:off x="5162309" y="2245489"/>
            <a:ext cx="2245489" cy="66289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Fisketorget kan bli anleggsområde for Bybanen: – For oss er dette  sjokkerende.">
            <a:extLst>
              <a:ext uri="{FF2B5EF4-FFF2-40B4-BE49-F238E27FC236}">
                <a16:creationId xmlns:a16="http://schemas.microsoft.com/office/drawing/2014/main" id="{F9E4A5B9-CD2B-6C72-CA4C-3B287E1A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32" y="132909"/>
            <a:ext cx="4161922" cy="2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42D8CF2F-49A6-BF1C-C812-DCB8157B8D4E}"/>
              </a:ext>
            </a:extLst>
          </p:cNvPr>
          <p:cNvCxnSpPr/>
          <p:nvPr/>
        </p:nvCxnSpPr>
        <p:spPr>
          <a:xfrm flipV="1">
            <a:off x="2986268" y="1319514"/>
            <a:ext cx="335666" cy="50611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29E86845-D2DD-1A71-0FFE-197F5307F702}"/>
              </a:ext>
            </a:extLst>
          </p:cNvPr>
          <p:cNvSpPr txBox="1"/>
          <p:nvPr/>
        </p:nvSpPr>
        <p:spPr>
          <a:xfrm>
            <a:off x="2986268" y="603073"/>
            <a:ext cx="190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nynorsk: </a:t>
            </a:r>
            <a:r>
              <a:rPr lang="sk-SK" dirty="0" err="1"/>
              <a:t>mykje</a:t>
            </a:r>
            <a:endParaRPr lang="sk-SK" dirty="0"/>
          </a:p>
          <a:p>
            <a:r>
              <a:rPr lang="sk-SK" dirty="0" err="1"/>
              <a:t>bergensk</a:t>
            </a:r>
            <a:r>
              <a:rPr lang="sk-SK" dirty="0"/>
              <a:t>: </a:t>
            </a:r>
            <a:r>
              <a:rPr lang="sk-SK" dirty="0" err="1"/>
              <a:t>mykkje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723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2BBAE0-27D7-0D00-7F4F-EBAB0271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b-NO" sz="5400" dirty="0"/>
              <a:t>BERGENSK DIALEKT</a:t>
            </a:r>
            <a:endParaRPr lang="sk-SK" sz="5400" dirty="0"/>
          </a:p>
        </p:txBody>
      </p:sp>
      <p:pic>
        <p:nvPicPr>
          <p:cNvPr id="4" name="Picture 2" descr="Bergen Sentrum - Synes du Bergensdialekten er like grufull ...">
            <a:extLst>
              <a:ext uri="{FF2B5EF4-FFF2-40B4-BE49-F238E27FC236}">
                <a16:creationId xmlns:a16="http://schemas.microsoft.com/office/drawing/2014/main" id="{676267E4-60DF-D42F-002D-82C110EA6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r="2" b="3847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7F3AAE-1EB0-7418-42F5-5A58502AF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3"/>
            <a:ext cx="6894576" cy="3914095"/>
          </a:xfrm>
        </p:spPr>
        <p:txBody>
          <a:bodyPr>
            <a:normAutofit/>
          </a:bodyPr>
          <a:lstStyle/>
          <a:p>
            <a:r>
              <a:rPr lang="nb-NO" sz="2200" dirty="0"/>
              <a:t>hører til de sørvestlandske dialektene</a:t>
            </a:r>
          </a:p>
          <a:p>
            <a:r>
              <a:rPr lang="nb-NO" sz="2200" dirty="0"/>
              <a:t>to sosiolekter </a:t>
            </a:r>
          </a:p>
          <a:p>
            <a:pPr lvl="1"/>
            <a:r>
              <a:rPr lang="nb-NO" sz="1800" b="1" u="sng" dirty="0" err="1"/>
              <a:t>penbergensk</a:t>
            </a:r>
            <a:r>
              <a:rPr lang="nb-NO" sz="1800" dirty="0"/>
              <a:t> </a:t>
            </a:r>
          </a:p>
          <a:p>
            <a:pPr lvl="2"/>
            <a:r>
              <a:rPr lang="nb-NO" sz="1600" dirty="0"/>
              <a:t>eldre mennesker</a:t>
            </a:r>
          </a:p>
          <a:p>
            <a:pPr lvl="2"/>
            <a:r>
              <a:rPr lang="nb-NO" sz="1600" dirty="0"/>
              <a:t>ofte høy inntekt og utdanning </a:t>
            </a:r>
          </a:p>
          <a:p>
            <a:pPr lvl="2"/>
            <a:r>
              <a:rPr lang="nb-NO" sz="1600" dirty="0"/>
              <a:t>dyrere boligområder </a:t>
            </a:r>
          </a:p>
          <a:p>
            <a:pPr lvl="1"/>
            <a:r>
              <a:rPr lang="nb-NO" sz="1800" b="1" u="sng" dirty="0"/>
              <a:t>gatebergensk</a:t>
            </a:r>
          </a:p>
          <a:p>
            <a:pPr lvl="2"/>
            <a:r>
              <a:rPr lang="nb-NO" sz="1600" dirty="0"/>
              <a:t>unge</a:t>
            </a:r>
          </a:p>
          <a:p>
            <a:pPr lvl="2"/>
            <a:r>
              <a:rPr lang="nb-NO" sz="1600" dirty="0"/>
              <a:t>ligner nynorsk</a:t>
            </a:r>
          </a:p>
          <a:p>
            <a:pPr lvl="2"/>
            <a:r>
              <a:rPr lang="nb-NO" sz="1600" dirty="0"/>
              <a:t>ofte lavere inntekt, utdanning</a:t>
            </a:r>
          </a:p>
          <a:p>
            <a:pPr lvl="2"/>
            <a:r>
              <a:rPr lang="nb-NO" sz="1600" dirty="0"/>
              <a:t>billigere boligområder</a:t>
            </a:r>
          </a:p>
          <a:p>
            <a:pPr lvl="2"/>
            <a:endParaRPr lang="nb-NO" sz="1000" dirty="0"/>
          </a:p>
          <a:p>
            <a:pPr marL="0" indent="0">
              <a:buNone/>
            </a:pPr>
            <a:endParaRPr lang="nb-NO" sz="2200" dirty="0"/>
          </a:p>
          <a:p>
            <a:pPr lvl="1"/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22080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57FC8-1FE4-260D-A123-FEC042A8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F4F2D2-F45B-8752-7438-259B61B7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761EDB-6F5F-82BB-7C82-3FEC01B8A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DA7E57-17F7-8B18-17B6-DA7797C3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4060683" cy="406462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NORWEGIAN LESSON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8674D51-2565-8952-537D-EAC7EF382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4E7D80-CD49-B218-8E87-5E6957743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B8FDD-ECD5-B5D2-D5EC-803765B2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(1) </a:t>
            </a:r>
            <a:r>
              <a:rPr lang="sk-SK" dirty="0" err="1">
                <a:hlinkClick r:id="rId2"/>
              </a:rPr>
              <a:t>Norwegian</a:t>
            </a:r>
            <a:r>
              <a:rPr lang="sk-SK" dirty="0">
                <a:hlinkClick r:id="rId2"/>
              </a:rPr>
              <a:t> </a:t>
            </a:r>
            <a:r>
              <a:rPr lang="sk-SK" dirty="0" err="1">
                <a:hlinkClick r:id="rId2"/>
              </a:rPr>
              <a:t>Lesson</a:t>
            </a:r>
            <a:r>
              <a:rPr lang="sk-SK" dirty="0">
                <a:hlinkClick r:id="rId2"/>
              </a:rPr>
              <a:t>: </a:t>
            </a:r>
            <a:r>
              <a:rPr lang="sk-SK" dirty="0" err="1">
                <a:hlinkClick r:id="rId2"/>
              </a:rPr>
              <a:t>Bergen</a:t>
            </a:r>
            <a:r>
              <a:rPr lang="sk-SK" dirty="0">
                <a:hlinkClick r:id="rId2"/>
              </a:rPr>
              <a:t> </a:t>
            </a:r>
            <a:r>
              <a:rPr lang="sk-SK" dirty="0" err="1">
                <a:hlinkClick r:id="rId2"/>
              </a:rPr>
              <a:t>Dialect</a:t>
            </a:r>
            <a:r>
              <a:rPr lang="sk-SK" dirty="0">
                <a:hlinkClick r:id="rId2"/>
              </a:rPr>
              <a:t> – YouTube</a:t>
            </a:r>
            <a:r>
              <a:rPr lang="nb-NO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33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79A68-3CE0-834F-856C-B18B6D17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VIGTIGSTE M</a:t>
            </a:r>
            <a:r>
              <a:rPr lang="nb-NO" sz="4100">
                <a:solidFill>
                  <a:srgbClr val="FFFFFF"/>
                </a:solidFill>
              </a:rPr>
              <a:t>ÅLMERKER</a:t>
            </a:r>
            <a:endParaRPr lang="sk-S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575CA7-EDCD-39FF-BF15-EC63C2D1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BARE TO KJØNN </a:t>
            </a:r>
          </a:p>
          <a:p>
            <a:pPr marL="457200" lvl="1" indent="0">
              <a:buNone/>
            </a:pPr>
            <a:r>
              <a:rPr lang="nb-NO" dirty="0"/>
              <a:t>- hankjønn </a:t>
            </a:r>
            <a:r>
              <a:rPr lang="sk-SK" dirty="0"/>
              <a:t>(</a:t>
            </a:r>
            <a:r>
              <a:rPr lang="sk-SK" dirty="0" err="1"/>
              <a:t>felles</a:t>
            </a:r>
            <a:r>
              <a:rPr lang="nb-NO" dirty="0"/>
              <a:t>kjønn)</a:t>
            </a:r>
            <a:endParaRPr lang="sk-SK" dirty="0"/>
          </a:p>
          <a:p>
            <a:pPr marL="457200" lvl="1" indent="0">
              <a:buNone/>
            </a:pPr>
            <a:r>
              <a:rPr lang="sk-SK" dirty="0"/>
              <a:t>- </a:t>
            </a:r>
            <a:r>
              <a:rPr lang="sk-SK" dirty="0" err="1"/>
              <a:t>intetkj</a:t>
            </a:r>
            <a:r>
              <a:rPr lang="nb-NO" dirty="0" err="1"/>
              <a:t>ønn</a:t>
            </a:r>
            <a:r>
              <a:rPr lang="nb-NO" dirty="0"/>
              <a:t> </a:t>
            </a:r>
          </a:p>
          <a:p>
            <a:pPr marL="457200" lvl="1" indent="0">
              <a:buNone/>
            </a:pPr>
            <a:r>
              <a:rPr lang="nb-NO" dirty="0"/>
              <a:t> 	x hunkjønn er borte – en </a:t>
            </a:r>
            <a:r>
              <a:rPr lang="nb-NO" dirty="0" err="1"/>
              <a:t>elve</a:t>
            </a:r>
            <a:r>
              <a:rPr lang="nb-NO" dirty="0"/>
              <a:t>/elven, en kone/konen, en avis/avisen 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- bergenserne snakket i utgangspunktet med hunkjønn  </a:t>
            </a:r>
          </a:p>
          <a:p>
            <a:pPr marL="457200" lvl="1" indent="0">
              <a:buNone/>
            </a:pPr>
            <a:r>
              <a:rPr lang="nb-NO" dirty="0"/>
              <a:t>- nedertysk: 3 kjønn</a:t>
            </a:r>
          </a:p>
          <a:p>
            <a:pPr marL="457200" lvl="1" indent="0">
              <a:buNone/>
            </a:pPr>
            <a:r>
              <a:rPr lang="nb-NO" dirty="0"/>
              <a:t>- en typisk grammatisk forenkling </a:t>
            </a:r>
          </a:p>
        </p:txBody>
      </p:sp>
    </p:spTree>
    <p:extLst>
      <p:ext uri="{BB962C8B-B14F-4D97-AF65-F5344CB8AC3E}">
        <p14:creationId xmlns:p14="http://schemas.microsoft.com/office/powerpoint/2010/main" val="143150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8456D-666C-1A2A-666F-F44CFE4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VIGTIGSTE M</a:t>
            </a:r>
            <a:r>
              <a:rPr lang="nb-NO" sz="4100">
                <a:solidFill>
                  <a:srgbClr val="FFFFFF"/>
                </a:solidFill>
              </a:rPr>
              <a:t>ÅLMERKER</a:t>
            </a:r>
            <a:endParaRPr lang="sk-S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812D81-42E2-0EDE-0D0E-C911FBC0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SKARRE-R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PERSONLIG PRONOMEN </a:t>
            </a:r>
          </a:p>
          <a:p>
            <a:pPr marL="0" indent="0">
              <a:buNone/>
            </a:pPr>
            <a:r>
              <a:rPr lang="nb-NO" dirty="0"/>
              <a:t> 	- </a:t>
            </a:r>
            <a:r>
              <a:rPr lang="sk-SK" dirty="0" err="1"/>
              <a:t>jeg</a:t>
            </a:r>
            <a:r>
              <a:rPr lang="sk-SK" dirty="0"/>
              <a:t> - </a:t>
            </a:r>
            <a:r>
              <a:rPr lang="sk-SK" b="0" i="0">
                <a:effectLst/>
                <a:latin typeface="-apple-system"/>
              </a:rPr>
              <a:t>eg</a:t>
            </a:r>
            <a:endParaRPr lang="nb-NO" b="0" i="0">
              <a:effectLst/>
              <a:latin typeface="-apple-system"/>
            </a:endParaRPr>
          </a:p>
          <a:p>
            <a:pPr marL="0" indent="0">
              <a:buNone/>
            </a:pPr>
            <a:r>
              <a:rPr lang="nb-NO">
                <a:latin typeface="-apple-system"/>
              </a:rPr>
              <a:t>	- hun – </a:t>
            </a:r>
            <a:r>
              <a:rPr lang="nb-NO" err="1">
                <a:latin typeface="-apple-system"/>
              </a:rPr>
              <a:t>honn</a:t>
            </a:r>
            <a:endParaRPr lang="nb-NO">
              <a:latin typeface="-apple-system"/>
            </a:endParaRPr>
          </a:p>
          <a:p>
            <a:pPr marL="0" indent="0">
              <a:buNone/>
            </a:pPr>
            <a:r>
              <a:rPr lang="nb-NO">
                <a:latin typeface="-apple-system"/>
              </a:rPr>
              <a:t>	- han – hann </a:t>
            </a:r>
            <a:endParaRPr lang="sk-SK">
              <a:latin typeface="-apple-system"/>
            </a:endParaRPr>
          </a:p>
          <a:p>
            <a:pPr marL="0" indent="0">
              <a:buNone/>
            </a:pPr>
            <a:r>
              <a:rPr lang="sk-SK">
                <a:latin typeface="-apple-system"/>
              </a:rPr>
              <a:t>	- de – di </a:t>
            </a:r>
          </a:p>
          <a:p>
            <a:pPr marL="0" indent="0">
              <a:buNone/>
            </a:pPr>
            <a:r>
              <a:rPr lang="sk-SK">
                <a:latin typeface="-apple-system"/>
              </a:rPr>
              <a:t>	- </a:t>
            </a:r>
            <a:r>
              <a:rPr lang="sk-SK" err="1">
                <a:latin typeface="-apple-system"/>
              </a:rPr>
              <a:t>dere</a:t>
            </a:r>
            <a:r>
              <a:rPr lang="sk-SK">
                <a:latin typeface="-apple-system"/>
              </a:rPr>
              <a:t> - d</a:t>
            </a:r>
            <a:r>
              <a:rPr lang="nb-NO" err="1">
                <a:latin typeface="-apple-system"/>
              </a:rPr>
              <a:t>åkker</a:t>
            </a:r>
            <a:r>
              <a:rPr lang="nb-NO">
                <a:latin typeface="-apple-system"/>
              </a:rPr>
              <a:t> </a:t>
            </a:r>
            <a:endParaRPr lang="sk-SK">
              <a:latin typeface="-apple-system"/>
            </a:endParaRPr>
          </a:p>
          <a:p>
            <a:pPr marL="0" indent="0">
              <a:buNone/>
            </a:pPr>
            <a:r>
              <a:rPr lang="sk-SK">
                <a:latin typeface="-apple-system"/>
              </a:rPr>
              <a:t>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2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EF6DFF-8A42-960C-944A-7EE0D2D4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VIGTIGSTE M</a:t>
            </a:r>
            <a:r>
              <a:rPr lang="nb-NO" sz="4100">
                <a:solidFill>
                  <a:srgbClr val="FFFFFF"/>
                </a:solidFill>
              </a:rPr>
              <a:t>ÅLMERKER</a:t>
            </a:r>
            <a:endParaRPr lang="sk-S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CFF1C7-A5C2-BF5B-EAF5-09B528AB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296365"/>
            <a:ext cx="6906491" cy="48805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SPØRREORD </a:t>
            </a:r>
          </a:p>
          <a:p>
            <a:pPr marL="0" indent="0">
              <a:buNone/>
            </a:pPr>
            <a:r>
              <a:rPr lang="nb-NO" dirty="0"/>
              <a:t> - </a:t>
            </a:r>
            <a:r>
              <a:rPr lang="sk-SK" dirty="0"/>
              <a:t>„k-“ i </a:t>
            </a:r>
            <a:r>
              <a:rPr lang="sk-SK" dirty="0" err="1"/>
              <a:t>stedet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„</a:t>
            </a:r>
            <a:r>
              <a:rPr lang="sk-SK" dirty="0" err="1"/>
              <a:t>hv</a:t>
            </a:r>
            <a:r>
              <a:rPr lang="sk-SK" dirty="0"/>
              <a:t>-“</a:t>
            </a:r>
          </a:p>
          <a:p>
            <a:pPr marL="0" indent="0">
              <a:buNone/>
            </a:pPr>
            <a:r>
              <a:rPr lang="sk-SK" dirty="0"/>
              <a:t>	- ka? </a:t>
            </a:r>
            <a:r>
              <a:rPr lang="sk-SK" dirty="0" err="1"/>
              <a:t>kordan</a:t>
            </a:r>
            <a:r>
              <a:rPr lang="sk-SK" dirty="0"/>
              <a:t>?? </a:t>
            </a:r>
            <a:r>
              <a:rPr lang="sk-SK" dirty="0" err="1"/>
              <a:t>korfor</a:t>
            </a:r>
            <a:r>
              <a:rPr lang="sk-SK" dirty="0"/>
              <a:t>???</a:t>
            </a:r>
          </a:p>
          <a:p>
            <a:pPr marL="0" indent="0">
              <a:buNone/>
            </a:pPr>
            <a:r>
              <a:rPr lang="sk-SK" dirty="0"/>
              <a:t>	- „</a:t>
            </a:r>
            <a:r>
              <a:rPr lang="sk-SK" dirty="0" err="1"/>
              <a:t>hvilken</a:t>
            </a:r>
            <a:r>
              <a:rPr lang="sk-SK" dirty="0"/>
              <a:t>“ </a:t>
            </a:r>
            <a:r>
              <a:rPr lang="sk-SK" dirty="0" err="1"/>
              <a:t>er</a:t>
            </a:r>
            <a:r>
              <a:rPr lang="sk-SK" dirty="0"/>
              <a:t> </a:t>
            </a:r>
            <a:r>
              <a:rPr lang="sk-SK" dirty="0" err="1"/>
              <a:t>unntaket</a:t>
            </a:r>
            <a:r>
              <a:rPr lang="sk-SK" dirty="0"/>
              <a:t> !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NEKTINGSADVERB</a:t>
            </a:r>
          </a:p>
          <a:p>
            <a:pPr marL="0" indent="0">
              <a:buNone/>
            </a:pPr>
            <a:r>
              <a:rPr lang="nb-NO" dirty="0"/>
              <a:t>	- </a:t>
            </a:r>
            <a:r>
              <a:rPr lang="nb-NO" dirty="0" err="1"/>
              <a:t>ikkje</a:t>
            </a:r>
            <a:r>
              <a:rPr lang="nb-NO" dirty="0"/>
              <a:t>, </a:t>
            </a:r>
            <a:r>
              <a:rPr lang="nb-NO" dirty="0" err="1"/>
              <a:t>mykkje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- er ikke – e</a:t>
            </a:r>
            <a:r>
              <a:rPr lang="sk-SK" dirty="0"/>
              <a:t>‘</a:t>
            </a:r>
            <a:r>
              <a:rPr lang="nb-NO" dirty="0"/>
              <a:t>kje </a:t>
            </a:r>
          </a:p>
          <a:p>
            <a:pPr marL="0" indent="0">
              <a:buNone/>
            </a:pPr>
            <a:r>
              <a:rPr lang="nb-NO" dirty="0"/>
              <a:t>	- har ikke – ha</a:t>
            </a:r>
            <a:r>
              <a:rPr lang="sk-SK" dirty="0"/>
              <a:t>‘</a:t>
            </a:r>
            <a:r>
              <a:rPr lang="nb-NO" dirty="0"/>
              <a:t>kje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613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BF9FC-B741-0398-D6EF-B9FE2419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VIGTIGSTE M</a:t>
            </a:r>
            <a:r>
              <a:rPr lang="nb-NO" sz="4100">
                <a:solidFill>
                  <a:srgbClr val="FFFFFF"/>
                </a:solidFill>
              </a:rPr>
              <a:t>ÅLMERKER</a:t>
            </a:r>
            <a:endParaRPr lang="sk-S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186CF9-7728-2DCF-E592-C07EC2BC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02826"/>
            <a:ext cx="8021680" cy="5274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KARI-EN OG PER-EN</a:t>
            </a:r>
          </a:p>
          <a:p>
            <a:pPr marL="0" indent="0">
              <a:buNone/>
            </a:pPr>
            <a:r>
              <a:rPr lang="nb-NO" dirty="0"/>
              <a:t>   - personnavn blir bøyd som substantiver </a:t>
            </a:r>
          </a:p>
          <a:p>
            <a:pPr marL="0" indent="0">
              <a:buNone/>
            </a:pPr>
            <a:r>
              <a:rPr lang="nb-NO" dirty="0"/>
              <a:t>   - viser at bergenseren kjenner og liker personen</a:t>
            </a:r>
          </a:p>
          <a:p>
            <a:pPr marL="0" indent="0">
              <a:buNone/>
            </a:pPr>
            <a:r>
              <a:rPr lang="nb-NO" dirty="0"/>
              <a:t>   - blitt godtatt av bergenserne </a:t>
            </a:r>
          </a:p>
          <a:p>
            <a:pPr marL="0" indent="0">
              <a:buNone/>
            </a:pPr>
            <a:r>
              <a:rPr lang="nb-NO" dirty="0"/>
              <a:t>   - forenkling </a:t>
            </a:r>
          </a:p>
          <a:p>
            <a:pPr marL="0" indent="0">
              <a:buNone/>
            </a:pPr>
            <a:r>
              <a:rPr lang="nb-NO" dirty="0"/>
              <a:t>	- hansatiden – tyske </a:t>
            </a:r>
            <a:r>
              <a:rPr lang="nb-NO" dirty="0" err="1"/>
              <a:t>yrkebetegnelser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		- </a:t>
            </a:r>
            <a:r>
              <a:rPr lang="sk-SK" dirty="0"/>
              <a:t>„</a:t>
            </a:r>
            <a:r>
              <a:rPr lang="sk-SK" dirty="0" err="1"/>
              <a:t>kipper</a:t>
            </a:r>
            <a:r>
              <a:rPr lang="sk-SK" dirty="0"/>
              <a:t>“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nb-NO" dirty="0" err="1">
                <a:sym typeface="Wingdings" panose="05000000000000000000" pitchFamily="2" charset="2"/>
              </a:rPr>
              <a:t>kipperen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sk-SK" dirty="0">
                <a:sym typeface="Wingdings" panose="05000000000000000000" pitchFamily="2" charset="2"/>
              </a:rPr>
              <a:t>(t</a:t>
            </a:r>
            <a:r>
              <a:rPr lang="nb-NO" dirty="0" err="1">
                <a:sym typeface="Wingdings" panose="05000000000000000000" pitchFamily="2" charset="2"/>
              </a:rPr>
              <a:t>ønnemakeren</a:t>
            </a:r>
            <a:r>
              <a:rPr lang="sk-SK" dirty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sk-SK" dirty="0"/>
              <a:t>		- </a:t>
            </a:r>
            <a:r>
              <a:rPr lang="sk-SK" dirty="0" err="1"/>
              <a:t>smittet</a:t>
            </a:r>
            <a:r>
              <a:rPr lang="sk-SK" dirty="0"/>
              <a:t> over </a:t>
            </a:r>
            <a:r>
              <a:rPr lang="sk-SK" dirty="0" err="1"/>
              <a:t>til</a:t>
            </a:r>
            <a:r>
              <a:rPr lang="sk-SK" dirty="0"/>
              <a:t> </a:t>
            </a:r>
            <a:r>
              <a:rPr lang="sk-SK" dirty="0" err="1"/>
              <a:t>navnebruken</a:t>
            </a:r>
            <a:endParaRPr lang="sk-SK" dirty="0"/>
          </a:p>
          <a:p>
            <a:pPr marL="0" indent="0">
              <a:buNone/>
            </a:pPr>
            <a:r>
              <a:rPr lang="nb-NO" dirty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9024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7DF0D8-C5DA-E009-05CD-BB3AAC12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VIGTIGSTE M</a:t>
            </a:r>
            <a:r>
              <a:rPr lang="nb-NO" sz="4100">
                <a:solidFill>
                  <a:srgbClr val="FFFFFF"/>
                </a:solidFill>
              </a:rPr>
              <a:t>ÅLMERKER</a:t>
            </a:r>
            <a:endParaRPr lang="sk-S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B39586-79A9-83DE-2534-221B535C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565" y="591344"/>
            <a:ext cx="8152435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/>
              <a:t>„SIN“-GENITIVEN </a:t>
            </a:r>
            <a:r>
              <a:rPr lang="nb-NO" dirty="0"/>
              <a:t> / GARPEGENITIVEN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- </a:t>
            </a:r>
            <a:r>
              <a:rPr lang="sk-SK" dirty="0" err="1"/>
              <a:t>f.eks</a:t>
            </a:r>
            <a:r>
              <a:rPr lang="sk-SK" dirty="0"/>
              <a:t>. </a:t>
            </a:r>
            <a:r>
              <a:rPr lang="sk-SK" i="1" dirty="0" err="1"/>
              <a:t>gutten</a:t>
            </a:r>
            <a:r>
              <a:rPr lang="sk-SK" i="1" dirty="0"/>
              <a:t> sin </a:t>
            </a:r>
            <a:r>
              <a:rPr lang="sk-SK" i="1" dirty="0" err="1"/>
              <a:t>sykkel</a:t>
            </a:r>
            <a:r>
              <a:rPr lang="sk-SK" i="1" dirty="0"/>
              <a:t> </a:t>
            </a:r>
          </a:p>
          <a:p>
            <a:pPr marL="0" indent="0">
              <a:buNone/>
            </a:pPr>
            <a:r>
              <a:rPr lang="sk-SK" dirty="0"/>
              <a:t>   - </a:t>
            </a:r>
            <a:r>
              <a:rPr lang="sk-SK" dirty="0" err="1"/>
              <a:t>tidligere</a:t>
            </a:r>
            <a:r>
              <a:rPr lang="sk-SK" dirty="0"/>
              <a:t> </a:t>
            </a:r>
            <a:r>
              <a:rPr lang="sk-SK" dirty="0" err="1"/>
              <a:t>bannlyst</a:t>
            </a:r>
            <a:r>
              <a:rPr lang="sk-SK" dirty="0"/>
              <a:t> b</a:t>
            </a:r>
            <a:r>
              <a:rPr lang="nb-NO" dirty="0" err="1"/>
              <a:t>åde</a:t>
            </a:r>
            <a:r>
              <a:rPr lang="nb-NO" dirty="0"/>
              <a:t> i bokmål og nynorsk</a:t>
            </a:r>
          </a:p>
          <a:p>
            <a:pPr marL="0" indent="0">
              <a:buNone/>
            </a:pPr>
            <a:r>
              <a:rPr lang="nb-NO" dirty="0"/>
              <a:t>   - nå – fått innpass i begge språkformer</a:t>
            </a:r>
          </a:p>
          <a:p>
            <a:pPr marL="0" indent="0">
              <a:buNone/>
            </a:pPr>
            <a:r>
              <a:rPr lang="nb-NO" dirty="0"/>
              <a:t>   	- en slags mellomting mellom </a:t>
            </a:r>
            <a:br>
              <a:rPr lang="nb-NO" dirty="0"/>
            </a:br>
            <a:r>
              <a:rPr lang="sk-SK" dirty="0"/>
              <a:t>  </a:t>
            </a:r>
            <a:r>
              <a:rPr lang="nb-NO" dirty="0"/>
              <a:t>s-genitiv  (</a:t>
            </a:r>
            <a:r>
              <a:rPr lang="nb-NO" i="1" dirty="0"/>
              <a:t>Påls butikk</a:t>
            </a:r>
            <a:r>
              <a:rPr lang="nb-NO" dirty="0"/>
              <a:t>) og preposisjon (</a:t>
            </a:r>
            <a:r>
              <a:rPr lang="nb-NO" i="1" dirty="0"/>
              <a:t>butikken til Pål</a:t>
            </a:r>
            <a:r>
              <a:rPr lang="nb-NO" dirty="0"/>
              <a:t>) </a:t>
            </a:r>
          </a:p>
          <a:p>
            <a:pPr marL="0" indent="0">
              <a:buNone/>
            </a:pPr>
            <a:r>
              <a:rPr lang="nb-NO" dirty="0"/>
              <a:t>	- mindre formelt enn s-genitiv</a:t>
            </a:r>
          </a:p>
        </p:txBody>
      </p:sp>
    </p:spTree>
    <p:extLst>
      <p:ext uri="{BB962C8B-B14F-4D97-AF65-F5344CB8AC3E}">
        <p14:creationId xmlns:p14="http://schemas.microsoft.com/office/powerpoint/2010/main" val="70858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66884-571C-7570-2B5C-70839CA4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VIGTIGSTE M</a:t>
            </a:r>
            <a:r>
              <a:rPr lang="nb-NO" dirty="0"/>
              <a:t>ÅLMERKER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8B6C0F-BBC2-8789-57F2-7149985D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„TE“ I STEDET FOR „</a:t>
            </a:r>
            <a:r>
              <a:rPr lang="nb-NO" dirty="0"/>
              <a:t>Å</a:t>
            </a:r>
            <a:r>
              <a:rPr lang="sk-SK" dirty="0"/>
              <a:t>“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 ren tilpasning til det nedertyske språksystemet</a:t>
            </a:r>
          </a:p>
          <a:p>
            <a:pPr marL="0" indent="0">
              <a:buNone/>
            </a:pPr>
            <a:r>
              <a:rPr lang="nb-NO" dirty="0"/>
              <a:t>	- bergensk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	- „</a:t>
            </a:r>
            <a:r>
              <a:rPr lang="sk-SK" dirty="0" err="1"/>
              <a:t>te</a:t>
            </a:r>
            <a:r>
              <a:rPr lang="sk-SK" dirty="0"/>
              <a:t>“</a:t>
            </a:r>
            <a:r>
              <a:rPr lang="nb-NO" dirty="0"/>
              <a:t> – infinitivsmerket </a:t>
            </a:r>
            <a:r>
              <a:rPr lang="sk-SK" dirty="0"/>
              <a:t>„</a:t>
            </a:r>
            <a:r>
              <a:rPr lang="nb-NO" dirty="0"/>
              <a:t>å</a:t>
            </a:r>
            <a:r>
              <a:rPr lang="sk-SK" dirty="0"/>
              <a:t>“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preposisjon</a:t>
            </a:r>
            <a:r>
              <a:rPr lang="sk-SK" dirty="0"/>
              <a:t> „</a:t>
            </a:r>
            <a:r>
              <a:rPr lang="sk-SK" dirty="0" err="1"/>
              <a:t>til</a:t>
            </a:r>
            <a:r>
              <a:rPr lang="sk-SK" dirty="0"/>
              <a:t>“</a:t>
            </a:r>
          </a:p>
          <a:p>
            <a:pPr marL="0" indent="0">
              <a:buNone/>
            </a:pPr>
            <a:r>
              <a:rPr lang="sk-SK" dirty="0"/>
              <a:t>		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b="1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 = </a:t>
            </a:r>
            <a:r>
              <a:rPr lang="sk-SK" dirty="0" err="1"/>
              <a:t>Jeg</a:t>
            </a:r>
            <a:r>
              <a:rPr lang="sk-SK" dirty="0"/>
              <a:t> vil </a:t>
            </a:r>
            <a:r>
              <a:rPr lang="sk-SK" b="1" dirty="0" err="1"/>
              <a:t>til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.  </a:t>
            </a:r>
          </a:p>
          <a:p>
            <a:pPr marL="0" indent="0">
              <a:buNone/>
            </a:pPr>
            <a:r>
              <a:rPr lang="sk-SK" dirty="0"/>
              <a:t>	- </a:t>
            </a:r>
            <a:r>
              <a:rPr lang="sk-SK" dirty="0" err="1"/>
              <a:t>tysk</a:t>
            </a:r>
            <a:r>
              <a:rPr lang="sk-SK" dirty="0"/>
              <a:t>:</a:t>
            </a:r>
            <a:r>
              <a:rPr lang="nb-NO" dirty="0"/>
              <a:t>		</a:t>
            </a:r>
            <a:r>
              <a:rPr lang="sk-SK" dirty="0"/>
              <a:t> „</a:t>
            </a:r>
            <a:r>
              <a:rPr lang="sk-SK" dirty="0" err="1"/>
              <a:t>zu</a:t>
            </a:r>
            <a:r>
              <a:rPr lang="sk-SK" dirty="0"/>
              <a:t>“ = </a:t>
            </a:r>
            <a:r>
              <a:rPr lang="sk-SK" dirty="0" err="1"/>
              <a:t>til</a:t>
            </a:r>
            <a:r>
              <a:rPr lang="sk-SK" dirty="0"/>
              <a:t>/</a:t>
            </a:r>
            <a:r>
              <a:rPr lang="nb-NO" dirty="0"/>
              <a:t>å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- </a:t>
            </a:r>
            <a:r>
              <a:rPr lang="sk-SK" dirty="0" err="1"/>
              <a:t>engelsk</a:t>
            </a:r>
            <a:r>
              <a:rPr lang="sk-SK" dirty="0"/>
              <a:t>: </a:t>
            </a:r>
            <a:r>
              <a:rPr lang="nb-NO" dirty="0"/>
              <a:t>	</a:t>
            </a:r>
            <a:r>
              <a:rPr lang="sk-SK" dirty="0"/>
              <a:t>„to“ = </a:t>
            </a:r>
            <a:r>
              <a:rPr lang="sk-SK" dirty="0" err="1"/>
              <a:t>til</a:t>
            </a:r>
            <a:r>
              <a:rPr lang="sk-SK" dirty="0"/>
              <a:t>/</a:t>
            </a:r>
            <a:r>
              <a:rPr lang="nb-NO" dirty="0"/>
              <a:t>å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602C857-510C-49BE-86CC-BAAFB44C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31638"/>
              </p:ext>
            </p:extLst>
          </p:nvPr>
        </p:nvGraphicFramePr>
        <p:xfrm>
          <a:off x="2032000" y="2425733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83545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90729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3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å spise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te spise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8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holdt på å si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holdt på te si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1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8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9A6FD7-8026-0E74-F5CE-252BD123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TRAILER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84D36C-6A16-06F8-67AC-D6C13B61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(1) </a:t>
            </a:r>
            <a:r>
              <a:rPr lang="sk-SK" dirty="0" err="1">
                <a:hlinkClick r:id="rId2"/>
              </a:rPr>
              <a:t>Kollektivet</a:t>
            </a:r>
            <a:r>
              <a:rPr lang="sk-SK" dirty="0">
                <a:hlinkClick r:id="rId2"/>
              </a:rPr>
              <a:t>: Trailer - "</a:t>
            </a:r>
            <a:r>
              <a:rPr lang="sk-SK" dirty="0" err="1">
                <a:hlinkClick r:id="rId2"/>
              </a:rPr>
              <a:t>Bergensbølgen</a:t>
            </a:r>
            <a:r>
              <a:rPr lang="sk-SK" dirty="0">
                <a:hlinkClick r:id="rId2"/>
              </a:rPr>
              <a:t>" – YouTube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45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96A9E-276E-B4AB-CB0B-65266B35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KILDER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43DA8C-F18D-86AE-146C-2B569863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https://www.aftenposten.no/kultur/i/VR74W/dette-visste-du-ikke-om-garpegenitiven</a:t>
            </a:r>
            <a:r>
              <a:rPr lang="nb-NO" dirty="0"/>
              <a:t> </a:t>
            </a:r>
          </a:p>
          <a:p>
            <a:r>
              <a:rPr lang="sk-SK" dirty="0">
                <a:hlinkClick r:id="rId3"/>
              </a:rPr>
              <a:t>http://dialekt.uib.no/kommuner/bergen/pronomen.html</a:t>
            </a:r>
            <a:r>
              <a:rPr lang="nb-NO" dirty="0"/>
              <a:t> </a:t>
            </a:r>
          </a:p>
          <a:p>
            <a:r>
              <a:rPr lang="nb-NO" dirty="0">
                <a:hlinkClick r:id="rId4"/>
              </a:rPr>
              <a:t>Bergen kommune - </a:t>
            </a:r>
            <a:r>
              <a:rPr lang="nb-NO" dirty="0" err="1">
                <a:hlinkClick r:id="rId4"/>
              </a:rPr>
              <a:t>Ka</a:t>
            </a:r>
            <a:r>
              <a:rPr lang="nb-NO" dirty="0">
                <a:hlinkClick r:id="rId4"/>
              </a:rPr>
              <a:t> betyr det for nokke?</a:t>
            </a:r>
            <a:r>
              <a:rPr lang="nb-NO" dirty="0"/>
              <a:t> </a:t>
            </a:r>
          </a:p>
          <a:p>
            <a:r>
              <a:rPr lang="nb-NO" dirty="0">
                <a:hlinkClick r:id="rId5"/>
              </a:rPr>
              <a:t>https://www.vg.no/nyheter/innenriks/i/oRRP2R/derfor-snakker-bergensere-saa-rart</a:t>
            </a:r>
            <a:r>
              <a:rPr lang="nb-NO" dirty="0"/>
              <a:t> </a:t>
            </a:r>
          </a:p>
          <a:p>
            <a:r>
              <a:rPr lang="nb-NO" dirty="0">
                <a:hlinkClick r:id="rId6"/>
              </a:rPr>
              <a:t>https://www.bt.no/btmeninger/kronikk/i/wrv0n/kalfar-dialekten-forsvinn-penbergensk-lever</a:t>
            </a:r>
            <a:r>
              <a:rPr lang="nb-NO" dirty="0"/>
              <a:t> </a:t>
            </a:r>
          </a:p>
          <a:p>
            <a:r>
              <a:rPr lang="nb-NO" dirty="0">
                <a:hlinkClick r:id="rId7"/>
              </a:rPr>
              <a:t>https://snl.no/dialekter_i_Bergen</a:t>
            </a:r>
            <a:r>
              <a:rPr lang="nb-NO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017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96F07-D421-7A1D-9BF8-92B9A2E6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sk-SK" sz="4000"/>
              <a:t>KORT OM BERGEN</a:t>
            </a:r>
          </a:p>
        </p:txBody>
      </p:sp>
      <p:pic>
        <p:nvPicPr>
          <p:cNvPr id="1026" name="Picture 2" descr="Stråleterapi i Norge – fortsatt betydelige ulikheter i tilgang og bruk.  Hvorfor? | OnkoNytt">
            <a:extLst>
              <a:ext uri="{FF2B5EF4-FFF2-40B4-BE49-F238E27FC236}">
                <a16:creationId xmlns:a16="http://schemas.microsoft.com/office/drawing/2014/main" id="{DA803100-15A6-E579-FF97-FBFE5EF5F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C672DB-DDA7-4391-74D1-5CE21DF67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sk-SK" dirty="0" err="1"/>
              <a:t>en</a:t>
            </a:r>
            <a:r>
              <a:rPr lang="sk-SK" dirty="0"/>
              <a:t> </a:t>
            </a:r>
            <a:r>
              <a:rPr lang="sk-SK" dirty="0" err="1"/>
              <a:t>kommune</a:t>
            </a:r>
            <a:r>
              <a:rPr lang="sk-SK" dirty="0"/>
              <a:t> i </a:t>
            </a:r>
            <a:r>
              <a:rPr lang="sk-SK" dirty="0" err="1"/>
              <a:t>Vestland</a:t>
            </a:r>
            <a:r>
              <a:rPr lang="sk-SK" dirty="0"/>
              <a:t> </a:t>
            </a:r>
            <a:r>
              <a:rPr lang="sk-SK" dirty="0" err="1"/>
              <a:t>fylke</a:t>
            </a:r>
            <a:endParaRPr lang="sk-SK" dirty="0"/>
          </a:p>
          <a:p>
            <a:r>
              <a:rPr lang="sk-SK" dirty="0" err="1"/>
              <a:t>Norges</a:t>
            </a:r>
            <a:r>
              <a:rPr lang="sk-SK" dirty="0"/>
              <a:t> </a:t>
            </a:r>
            <a:r>
              <a:rPr lang="sk-SK" dirty="0" err="1"/>
              <a:t>nest</a:t>
            </a:r>
            <a:r>
              <a:rPr lang="sk-SK" dirty="0"/>
              <a:t> </a:t>
            </a:r>
            <a:r>
              <a:rPr lang="sk-SK" dirty="0" err="1"/>
              <a:t>st</a:t>
            </a:r>
            <a:r>
              <a:rPr lang="nb-NO" dirty="0" err="1"/>
              <a:t>ørste</a:t>
            </a:r>
            <a:r>
              <a:rPr lang="nb-NO" dirty="0"/>
              <a:t> by</a:t>
            </a:r>
          </a:p>
          <a:p>
            <a:r>
              <a:rPr lang="nb-NO" dirty="0"/>
              <a:t>nå en handels- og sjøfartsby</a:t>
            </a:r>
          </a:p>
          <a:p>
            <a:r>
              <a:rPr lang="nb-NO" dirty="0"/>
              <a:t>fra ca. 1360 hadde Hansaforbundet ett av sine hovedkontorer her</a:t>
            </a:r>
          </a:p>
          <a:p>
            <a:pPr lvl="1"/>
            <a:r>
              <a:rPr lang="nb-NO" sz="2800" dirty="0"/>
              <a:t>Bryggen – til 1899</a:t>
            </a:r>
          </a:p>
          <a:p>
            <a:pPr lvl="1"/>
            <a:r>
              <a:rPr lang="nb-NO" sz="2800" dirty="0"/>
              <a:t>påvirket talemålet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6398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hind Bryggen | Bergen's UNESCO world heritage site">
            <a:extLst>
              <a:ext uri="{FF2B5EF4-FFF2-40B4-BE49-F238E27FC236}">
                <a16:creationId xmlns:a16="http://schemas.microsoft.com/office/drawing/2014/main" id="{A11D11E3-9DAD-7369-8A56-83CC19DE2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569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36256-AFEA-9463-56F8-FDD78233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dirty="0"/>
              <a:t>HANSEATER VS. BERGENSERE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E41DE7-C9BC-F1C1-EE79-BC01FF25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r>
              <a:rPr lang="nb-NO" sz="1800" dirty="0"/>
              <a:t>bergensk har aldri blandet seg med nedertysk – hvorfor</a:t>
            </a:r>
            <a:r>
              <a:rPr lang="sk-SK" sz="1800" dirty="0"/>
              <a:t>?</a:t>
            </a:r>
            <a:endParaRPr lang="nb-NO" sz="1800" dirty="0"/>
          </a:p>
          <a:p>
            <a:r>
              <a:rPr lang="nb-NO" sz="1800" dirty="0"/>
              <a:t>hanseatene skulle holde seg fra bergenserne </a:t>
            </a:r>
          </a:p>
          <a:p>
            <a:pPr lvl="1"/>
            <a:r>
              <a:rPr lang="nb-NO" sz="1800" dirty="0"/>
              <a:t>kunne ikke samarbeide eller gifte seg med nordmenn</a:t>
            </a:r>
          </a:p>
          <a:p>
            <a:pPr lvl="1"/>
            <a:r>
              <a:rPr lang="nb-NO" sz="1800" dirty="0"/>
              <a:t>hadde egne kirker </a:t>
            </a:r>
          </a:p>
          <a:p>
            <a:r>
              <a:rPr lang="nb-NO" sz="1800" dirty="0"/>
              <a:t>tross det var de i kontakt</a:t>
            </a:r>
          </a:p>
          <a:p>
            <a:r>
              <a:rPr lang="nb-NO" sz="1800" dirty="0"/>
              <a:t>nordmenn snakket norsk, hanseater tysk</a:t>
            </a:r>
          </a:p>
          <a:p>
            <a:r>
              <a:rPr lang="nb-NO" sz="1800" dirty="0"/>
              <a:t>et tysk-norsk blandingsspråk oppstod ikke </a:t>
            </a:r>
          </a:p>
          <a:p>
            <a:pPr lvl="1"/>
            <a:r>
              <a:rPr lang="nb-NO" sz="1800" dirty="0"/>
              <a:t>språk </a:t>
            </a:r>
            <a:r>
              <a:rPr lang="sk-SK" sz="1800" dirty="0"/>
              <a:t>= </a:t>
            </a:r>
            <a:r>
              <a:rPr lang="nb-NO" sz="1800" dirty="0"/>
              <a:t>tilhørighet</a:t>
            </a:r>
          </a:p>
        </p:txBody>
      </p:sp>
    </p:spTree>
    <p:extLst>
      <p:ext uri="{BB962C8B-B14F-4D97-AF65-F5344CB8AC3E}">
        <p14:creationId xmlns:p14="http://schemas.microsoft.com/office/powerpoint/2010/main" val="21933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CC299F-7A7C-D324-DA96-CF321113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4060683" cy="406462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LA OSS SYNGE!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1D58-92FD-1E71-A4DF-EE5DF4E9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https://www.youtube.com/watch?v=yxsoykCYWIw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7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AE5A8-2B40-9FA9-87D4-3BFFDDA1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!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50F2E6-C90E-E4E5-E92B-EB731F59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755265"/>
            <a:ext cx="7269480" cy="160337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,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 med </a:t>
            </a: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samme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Der </a:t>
            </a:r>
            <a:r>
              <a:rPr lang="sk-SK" dirty="0" err="1"/>
              <a:t>har</a:t>
            </a:r>
            <a:r>
              <a:rPr lang="sk-SK" dirty="0"/>
              <a:t> eg </a:t>
            </a: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dirty="0" err="1"/>
              <a:t>fisken</a:t>
            </a:r>
            <a:r>
              <a:rPr lang="sk-SK" dirty="0"/>
              <a:t> i </a:t>
            </a:r>
            <a:r>
              <a:rPr lang="sk-SK" dirty="0" err="1"/>
              <a:t>vannet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 err="1"/>
              <a:t>Vått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kaldt</a:t>
            </a:r>
            <a:r>
              <a:rPr lang="sk-SK" dirty="0"/>
              <a:t>,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breiflabb</a:t>
            </a:r>
            <a:r>
              <a:rPr lang="sk-SK" dirty="0"/>
              <a:t> </a:t>
            </a:r>
            <a:r>
              <a:rPr lang="sk-SK" dirty="0" err="1"/>
              <a:t>overalt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65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3099C-2DC9-D719-5CD4-E6144D91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0BF3C-FC59-B7BD-7FD5-1F7DFB7D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Eg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!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5CCC17-CF96-478A-3F71-4A257874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755265"/>
            <a:ext cx="7269480" cy="1603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/>
              <a:t>Eg </a:t>
            </a:r>
            <a:r>
              <a:rPr lang="sk-SK" b="1" dirty="0" err="1"/>
              <a:t>ve</a:t>
            </a:r>
            <a:r>
              <a:rPr lang="sk-SK" b="1" dirty="0"/>
              <a:t> </a:t>
            </a:r>
            <a:r>
              <a:rPr lang="sk-SK" b="1" dirty="0" err="1"/>
              <a:t>te</a:t>
            </a:r>
            <a:r>
              <a:rPr lang="sk-SK" b="1" dirty="0"/>
              <a:t> </a:t>
            </a:r>
            <a:r>
              <a:rPr lang="sk-SK" b="1" dirty="0" err="1"/>
              <a:t>Bergen</a:t>
            </a:r>
            <a:r>
              <a:rPr lang="sk-SK" dirty="0"/>
              <a:t>,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Bergen</a:t>
            </a:r>
            <a:r>
              <a:rPr lang="sk-SK" dirty="0"/>
              <a:t> med </a:t>
            </a: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samme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Der </a:t>
            </a:r>
            <a:r>
              <a:rPr lang="sk-SK" dirty="0" err="1"/>
              <a:t>har</a:t>
            </a:r>
            <a:r>
              <a:rPr lang="sk-SK" dirty="0"/>
              <a:t> eg </a:t>
            </a:r>
            <a:r>
              <a:rPr lang="sk-SK" dirty="0" err="1"/>
              <a:t>det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dirty="0" err="1"/>
              <a:t>fisken</a:t>
            </a:r>
            <a:r>
              <a:rPr lang="sk-SK" dirty="0"/>
              <a:t> i </a:t>
            </a:r>
            <a:r>
              <a:rPr lang="sk-SK" dirty="0" err="1"/>
              <a:t>vannet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 err="1"/>
              <a:t>Vått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kaldt</a:t>
            </a:r>
            <a:r>
              <a:rPr lang="sk-SK" dirty="0"/>
              <a:t>,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b="1" dirty="0" err="1"/>
              <a:t>breiflabb</a:t>
            </a:r>
            <a:r>
              <a:rPr lang="sk-SK" dirty="0"/>
              <a:t> </a:t>
            </a:r>
            <a:r>
              <a:rPr lang="sk-SK" dirty="0" err="1"/>
              <a:t>overalt</a:t>
            </a:r>
            <a:r>
              <a:rPr lang="sk-SK" dirty="0"/>
              <a:t>.</a:t>
            </a: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3B55093B-CA6E-F112-AE22-3D165139FB47}"/>
              </a:ext>
            </a:extLst>
          </p:cNvPr>
          <p:cNvCxnSpPr/>
          <p:nvPr/>
        </p:nvCxnSpPr>
        <p:spPr>
          <a:xfrm flipH="1" flipV="1">
            <a:off x="3261360" y="2225040"/>
            <a:ext cx="243840" cy="5302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790456DA-B2F5-521C-128D-13563A98B0AF}"/>
              </a:ext>
            </a:extLst>
          </p:cNvPr>
          <p:cNvSpPr txBox="1"/>
          <p:nvPr/>
        </p:nvSpPr>
        <p:spPr>
          <a:xfrm>
            <a:off x="1462735" y="1690688"/>
            <a:ext cx="239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/>
              <a:t>Jeg</a:t>
            </a:r>
            <a:r>
              <a:rPr lang="sk-SK" sz="2400" b="1" dirty="0"/>
              <a:t> vil </a:t>
            </a:r>
            <a:r>
              <a:rPr lang="sk-SK" sz="2400" b="1" dirty="0" err="1"/>
              <a:t>til</a:t>
            </a:r>
            <a:r>
              <a:rPr lang="sk-SK" sz="2400" b="1" dirty="0"/>
              <a:t> </a:t>
            </a:r>
            <a:r>
              <a:rPr lang="sk-SK" sz="2400" b="1" dirty="0" err="1"/>
              <a:t>Bergen</a:t>
            </a:r>
            <a:endParaRPr lang="sk-SK" sz="2400" b="1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FF81A98B-A04C-AFA1-DB1E-F43B8B51FFBD}"/>
              </a:ext>
            </a:extLst>
          </p:cNvPr>
          <p:cNvSpPr/>
          <p:nvPr/>
        </p:nvSpPr>
        <p:spPr>
          <a:xfrm>
            <a:off x="1203960" y="1690688"/>
            <a:ext cx="2834640" cy="5302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8A6A002C-0E16-D595-DEF6-9BA703F41305}"/>
              </a:ext>
            </a:extLst>
          </p:cNvPr>
          <p:cNvCxnSpPr>
            <a:cxnSpLocks/>
          </p:cNvCxnSpPr>
          <p:nvPr/>
        </p:nvCxnSpPr>
        <p:spPr>
          <a:xfrm>
            <a:off x="5715000" y="4287075"/>
            <a:ext cx="1737360" cy="5302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reiflabb | Jacobs">
            <a:extLst>
              <a:ext uri="{FF2B5EF4-FFF2-40B4-BE49-F238E27FC236}">
                <a16:creationId xmlns:a16="http://schemas.microsoft.com/office/drawing/2014/main" id="{7A42C5C5-5561-FD4E-8E5F-01058405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4287075"/>
            <a:ext cx="432816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0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CBE491-3DB1-A081-C702-8054052A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3760" cy="344741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Å </a:t>
            </a:r>
            <a:r>
              <a:rPr lang="sk-SK" dirty="0" err="1"/>
              <a:t>leve</a:t>
            </a:r>
            <a:r>
              <a:rPr lang="sk-SK" dirty="0"/>
              <a:t> </a:t>
            </a:r>
            <a:r>
              <a:rPr lang="sk-SK" dirty="0" err="1"/>
              <a:t>går</a:t>
            </a:r>
            <a:r>
              <a:rPr lang="sk-SK" dirty="0"/>
              <a:t> </a:t>
            </a:r>
            <a:r>
              <a:rPr lang="sk-SK" dirty="0" err="1"/>
              <a:t>an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uten</a:t>
            </a:r>
            <a:r>
              <a:rPr lang="sk-SK" dirty="0"/>
              <a:t> </a:t>
            </a:r>
            <a:r>
              <a:rPr lang="sk-SK" dirty="0" err="1"/>
              <a:t>Brann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uten</a:t>
            </a:r>
            <a:r>
              <a:rPr lang="sk-SK" dirty="0"/>
              <a:t> </a:t>
            </a:r>
            <a:r>
              <a:rPr lang="sk-SK" dirty="0" err="1"/>
              <a:t>bauekorps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vannkopper</a:t>
            </a:r>
            <a:r>
              <a:rPr lang="sk-SK" dirty="0"/>
              <a:t> </a:t>
            </a:r>
            <a:r>
              <a:rPr lang="sk-SK" dirty="0" err="1"/>
              <a:t>på</a:t>
            </a:r>
            <a:r>
              <a:rPr lang="sk-SK" dirty="0"/>
              <a:t> </a:t>
            </a:r>
            <a:r>
              <a:rPr lang="sk-SK" dirty="0" err="1"/>
              <a:t>Haukeland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Eg e </a:t>
            </a:r>
            <a:r>
              <a:rPr lang="sk-SK" dirty="0" err="1"/>
              <a:t>glad</a:t>
            </a:r>
            <a:r>
              <a:rPr lang="sk-SK" dirty="0"/>
              <a:t> i </a:t>
            </a:r>
            <a:r>
              <a:rPr lang="sk-SK" dirty="0" err="1"/>
              <a:t>godt</a:t>
            </a:r>
            <a:r>
              <a:rPr lang="sk-SK" dirty="0"/>
              <a:t> ver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torre </a:t>
            </a:r>
            <a:r>
              <a:rPr lang="sk-SK" dirty="0" err="1"/>
              <a:t>kler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men</a:t>
            </a:r>
            <a:r>
              <a:rPr lang="sk-SK" dirty="0"/>
              <a:t> </a:t>
            </a:r>
            <a:r>
              <a:rPr lang="sk-SK" dirty="0" err="1"/>
              <a:t>likevel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dirty="0" err="1"/>
              <a:t>sønger</a:t>
            </a:r>
            <a:r>
              <a:rPr lang="sk-SK" dirty="0"/>
              <a:t> eg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dirty="0" err="1"/>
              <a:t>ofte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eg </a:t>
            </a:r>
            <a:r>
              <a:rPr lang="sk-SK" dirty="0" err="1"/>
              <a:t>kan</a:t>
            </a:r>
            <a:r>
              <a:rPr lang="sk-SK" dirty="0"/>
              <a:t>: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755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F925-14E9-04D0-95CF-4E9CD105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E7FE3D-98F0-1CEC-06DE-5DF3E6C4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3760" cy="344741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Å </a:t>
            </a:r>
            <a:r>
              <a:rPr lang="sk-SK" dirty="0" err="1"/>
              <a:t>leve</a:t>
            </a:r>
            <a:r>
              <a:rPr lang="sk-SK" dirty="0"/>
              <a:t> </a:t>
            </a:r>
            <a:r>
              <a:rPr lang="sk-SK" dirty="0" err="1"/>
              <a:t>går</a:t>
            </a:r>
            <a:r>
              <a:rPr lang="sk-SK" dirty="0"/>
              <a:t> </a:t>
            </a:r>
            <a:r>
              <a:rPr lang="sk-SK" dirty="0" err="1"/>
              <a:t>an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uten</a:t>
            </a:r>
            <a:r>
              <a:rPr lang="sk-SK" dirty="0"/>
              <a:t> </a:t>
            </a:r>
            <a:r>
              <a:rPr lang="sk-SK" b="1" dirty="0" err="1"/>
              <a:t>Brann</a:t>
            </a:r>
            <a:endParaRPr lang="sk-SK" b="1" dirty="0"/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uten</a:t>
            </a:r>
            <a:r>
              <a:rPr lang="sk-SK" dirty="0"/>
              <a:t> </a:t>
            </a:r>
            <a:r>
              <a:rPr lang="sk-SK" b="1" dirty="0" err="1"/>
              <a:t>bauekorps</a:t>
            </a:r>
            <a:r>
              <a:rPr lang="sk-SK" dirty="0"/>
              <a:t> </a:t>
            </a:r>
            <a:r>
              <a:rPr lang="sk-SK" dirty="0" err="1"/>
              <a:t>og</a:t>
            </a:r>
            <a:r>
              <a:rPr lang="sk-SK" dirty="0"/>
              <a:t> </a:t>
            </a:r>
            <a:r>
              <a:rPr lang="sk-SK" dirty="0" err="1"/>
              <a:t>vannkopper</a:t>
            </a:r>
            <a:r>
              <a:rPr lang="sk-SK" dirty="0"/>
              <a:t> </a:t>
            </a:r>
            <a:r>
              <a:rPr lang="sk-SK" dirty="0" err="1"/>
              <a:t>på</a:t>
            </a:r>
            <a:r>
              <a:rPr lang="sk-SK" dirty="0"/>
              <a:t> </a:t>
            </a:r>
            <a:r>
              <a:rPr lang="sk-SK" dirty="0" err="1"/>
              <a:t>Haukeland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Eg </a:t>
            </a:r>
            <a:r>
              <a:rPr lang="sk-SK" b="1" dirty="0"/>
              <a:t>e</a:t>
            </a:r>
            <a:r>
              <a:rPr lang="sk-SK" dirty="0"/>
              <a:t> </a:t>
            </a:r>
            <a:r>
              <a:rPr lang="sk-SK" dirty="0" err="1"/>
              <a:t>glad</a:t>
            </a:r>
            <a:r>
              <a:rPr lang="sk-SK" dirty="0"/>
              <a:t> i </a:t>
            </a:r>
            <a:r>
              <a:rPr lang="sk-SK" dirty="0" err="1"/>
              <a:t>godt</a:t>
            </a:r>
            <a:r>
              <a:rPr lang="sk-SK" dirty="0"/>
              <a:t> </a:t>
            </a:r>
            <a:r>
              <a:rPr lang="sk-SK" b="1" dirty="0"/>
              <a:t>ver</a:t>
            </a:r>
          </a:p>
          <a:p>
            <a:pPr marL="0" indent="0">
              <a:buNone/>
            </a:pPr>
            <a:r>
              <a:rPr lang="sk-SK" dirty="0" err="1"/>
              <a:t>og</a:t>
            </a:r>
            <a:r>
              <a:rPr lang="sk-SK" dirty="0"/>
              <a:t> torre </a:t>
            </a:r>
            <a:r>
              <a:rPr lang="sk-SK" b="1" dirty="0" err="1"/>
              <a:t>kler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 err="1"/>
              <a:t>men</a:t>
            </a:r>
            <a:r>
              <a:rPr lang="sk-SK" dirty="0"/>
              <a:t> </a:t>
            </a:r>
            <a:r>
              <a:rPr lang="sk-SK" dirty="0" err="1"/>
              <a:t>likevel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b="1" dirty="0" err="1"/>
              <a:t>sønger</a:t>
            </a:r>
            <a:r>
              <a:rPr lang="sk-SK" dirty="0"/>
              <a:t> eg </a:t>
            </a:r>
            <a:r>
              <a:rPr lang="sk-SK" dirty="0" err="1"/>
              <a:t>så</a:t>
            </a:r>
            <a:r>
              <a:rPr lang="sk-SK" dirty="0"/>
              <a:t> </a:t>
            </a:r>
            <a:r>
              <a:rPr lang="sk-SK" dirty="0" err="1"/>
              <a:t>ofte</a:t>
            </a:r>
            <a:r>
              <a:rPr lang="sk-SK" dirty="0"/>
              <a:t> </a:t>
            </a:r>
            <a:r>
              <a:rPr lang="sk-SK" dirty="0" err="1"/>
              <a:t>så</a:t>
            </a:r>
            <a:r>
              <a:rPr lang="sk-SK" dirty="0"/>
              <a:t> eg </a:t>
            </a:r>
            <a:r>
              <a:rPr lang="sk-SK" dirty="0" err="1"/>
              <a:t>kan</a:t>
            </a:r>
            <a:r>
              <a:rPr lang="sk-SK" dirty="0"/>
              <a:t>:</a:t>
            </a:r>
          </a:p>
          <a:p>
            <a:endParaRPr lang="sk-SK" dirty="0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2ED8BF3F-2483-159A-93D1-02F1C3E6E94B}"/>
              </a:ext>
            </a:extLst>
          </p:cNvPr>
          <p:cNvCxnSpPr/>
          <p:nvPr/>
        </p:nvCxnSpPr>
        <p:spPr>
          <a:xfrm flipV="1">
            <a:off x="2849880" y="1478280"/>
            <a:ext cx="4023360" cy="109728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Nenhuma descrição de foto disponível.">
            <a:extLst>
              <a:ext uri="{FF2B5EF4-FFF2-40B4-BE49-F238E27FC236}">
                <a16:creationId xmlns:a16="http://schemas.microsoft.com/office/drawing/2014/main" id="{1021BC14-6464-612C-DFC8-F92BAFD1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54" y="244254"/>
            <a:ext cx="4023360" cy="2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5B0F0D4E-2E8B-4EEE-495C-54D87E3B9E91}"/>
              </a:ext>
            </a:extLst>
          </p:cNvPr>
          <p:cNvCxnSpPr/>
          <p:nvPr/>
        </p:nvCxnSpPr>
        <p:spPr>
          <a:xfrm>
            <a:off x="3154680" y="3429000"/>
            <a:ext cx="4526280" cy="86868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uekorps – Store norske leksikon">
            <a:extLst>
              <a:ext uri="{FF2B5EF4-FFF2-40B4-BE49-F238E27FC236}">
                <a16:creationId xmlns:a16="http://schemas.microsoft.com/office/drawing/2014/main" id="{9DAAE469-3FEC-21D0-7BAC-93398A35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2" y="3048000"/>
            <a:ext cx="3417278" cy="49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62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Širokoúhlá obrazovka</PresentationFormat>
  <Paragraphs>159</Paragraphs>
  <Slides>20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-apple-system</vt:lpstr>
      <vt:lpstr>Aptos</vt:lpstr>
      <vt:lpstr>Aptos Display</vt:lpstr>
      <vt:lpstr>Arial</vt:lpstr>
      <vt:lpstr>Calibri</vt:lpstr>
      <vt:lpstr>Motív Office</vt:lpstr>
      <vt:lpstr>BERGENSK DIALEKT </vt:lpstr>
      <vt:lpstr>TRAILER</vt:lpstr>
      <vt:lpstr>KORT OM BERGEN</vt:lpstr>
      <vt:lpstr>HANSEATER VS. BERGENSERE</vt:lpstr>
      <vt:lpstr>LA OSS SYNGE! </vt:lpstr>
      <vt:lpstr>Eg ve te Bergen! </vt:lpstr>
      <vt:lpstr>Eg ve te Bergen! </vt:lpstr>
      <vt:lpstr>Prezentace aplikace PowerPoint</vt:lpstr>
      <vt:lpstr>Prezentace aplikace PowerPoint</vt:lpstr>
      <vt:lpstr>Prezentace aplikace PowerPoint</vt:lpstr>
      <vt:lpstr>Prezentace aplikace PowerPoint</vt:lpstr>
      <vt:lpstr>BERGENSK DIALEKT</vt:lpstr>
      <vt:lpstr>NORWEGIAN LESSON</vt:lpstr>
      <vt:lpstr>VIGTIGSTE MÅLMERKER</vt:lpstr>
      <vt:lpstr>VIGTIGSTE MÅLMERKER</vt:lpstr>
      <vt:lpstr>VIGTIGSTE MÅLMERKER</vt:lpstr>
      <vt:lpstr>VIGTIGSTE MÅLMERKER</vt:lpstr>
      <vt:lpstr>VIGTIGSTE MÅLMERKER</vt:lpstr>
      <vt:lpstr>VIGTIGSTE MÅLMERKER</vt:lpstr>
      <vt:lpstr>KILDER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BERGENSK DIALEKT</dc:title>
  <dc:creator>Kristína Juríková</dc:creator>
  <cp:lastModifiedBy>Lucie Taraldsen Medová</cp:lastModifiedBy>
  <cp:revision>2</cp:revision>
  <dcterms:created xsi:type="dcterms:W3CDTF">2024-03-06T19:29:17Z</dcterms:created>
  <dcterms:modified xsi:type="dcterms:W3CDTF">2024-03-12T09:12:07Z</dcterms:modified>
</cp:coreProperties>
</file>