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0"/>
  </p:normalViewPr>
  <p:slideViewPr>
    <p:cSldViewPr snapToGrid="0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FC1C-1117-3447-BDBA-875261F23DAC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15EE-E8C9-314F-B1AF-E8548123F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0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415EE-E8C9-314F-B1AF-E8548123F3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6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85385-BDF4-1F1C-43BC-7345E85B9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2805C-ADC1-05D8-DA1B-BBA0054FF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CE259-FAEC-3011-1B35-07DBADE8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B8350-B888-094B-FEF3-D5E5E761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5D5B0-7988-EC51-6AAA-C358F5EA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F08C0-014D-3C0F-9CD9-09DE0EEE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76616-CBA6-0E65-15BA-6C9BAACB8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E3BC1-6A57-A3E0-8622-D3F463DE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B63B6-6309-59D2-3AAD-3948F602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C0D728-4EB3-F984-129C-2E743BD1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D298EC-F086-A86F-85A3-C81BB51BB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748DC0-BACE-7579-04C7-DFCB8DF60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0066C-6CAA-E1C4-CC73-055C29A4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E1842-0DE5-CCC2-DC02-A075A2D9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A00F17-7CD6-0448-1C0F-F97832A7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769C-B0A7-A02D-B913-D9B08D4C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246AB-9863-F119-A8E0-A8F22854E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212CD9-8FDA-FFCE-151B-BA01A422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4EFF24-2FAD-7E4F-24AC-FB4450BA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48841-7031-CD77-0730-291D8F70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1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1C405-7A38-DE3F-89A0-CAC9C543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19FAB-1691-C3C9-78C5-2CE6217AD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7861B-A703-8B0E-6E1C-EB4F8723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CDCBF-3DE4-9BFF-AB5E-BE8B82A5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DAE0A-A8F7-D6E4-84E2-3FED3DC6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091DE-F8B3-DE32-3268-680F3422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20EF7-3BCF-D16E-66E6-7639EAD20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E1B4FA-D2E0-1829-F8E4-D95D2A37E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352204-FC73-5E7B-93A9-54877ADE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6AE8DF-A0CE-BFF9-9808-2618A244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2C42D-1394-15BA-41E9-1EACF739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8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C5383-63D4-1C9A-7A96-D96DC7B1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86190-25F1-8849-0B0E-696BC720A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EE9F7-4344-15CE-0683-BDC13CBE5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C3C460-99E3-FB82-7364-6610DB7AE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98E3F2-6CDC-7F4B-44CF-9F53ACFDA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7DCC4D-9182-FDFD-D62B-FCF62266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42DB72-62B4-F2E2-99A8-E1BC21AC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BB9062-DB41-A35A-AB34-48BBC53D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7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16F07-3223-F5FB-EEE1-98DD1327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8F04FB-077B-0504-FF8A-862CBAE0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2DCEBD-F585-3963-3D89-BFE0A782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2E7807-C40A-C053-C893-A4764A4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2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2EB39E-B80C-3D96-533B-B8513E74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CCF914-E8DE-A580-9E00-EA3A98DA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88177C-F368-8848-6DF9-EC24D874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8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DB40A-32EF-B10C-052A-325C9B32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E16A7-E680-2454-8EE3-86FC6982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67E25-3BEE-1085-8AC5-161B1A9EE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C7A886-4516-3EBB-36C9-50D0F5F2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37B2D3-B90A-9153-B898-DAD20354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701638-9713-F88D-7C4A-6233016B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2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6D68F-0120-A159-EA48-C5337965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6954A6-7C31-76C1-65E6-2CF0149C9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DEB6C-704C-2B15-61CD-F49901EE6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0AC4A5-6CBB-7745-7E26-2925F354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3D93C-2DCC-0ADE-AB0B-36724059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17846A-E5A0-ABCF-075E-4FA962AE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6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4B826-4C8A-6402-400B-D0F1A6F0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915B0-3AB4-685E-7DEE-5570935A5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A7889-86DF-DB46-CB95-2503C41B8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D7EA1-9184-5B49-BC51-254005D9013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701A54-D217-C3F1-FC46-4C2EE9AB0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EA779-ED02-DB9B-2AA0-149EC9523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7841-2CA6-E048-A3A4-1BFE3243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4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cCWN0fu2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nb11ZyLSAs" TargetMode="External"/><Relationship Id="rId4" Type="http://schemas.openxmlformats.org/officeDocument/2006/relationships/hyperlink" Target="https://www.youtube.com/watch?v=yKBd3vvnF4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ytring/kebabnorsk-og-retten-til-det-norske-1.1140161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BFFF18-D4CF-1727-AD78-D03F5351B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38" b="74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D3028-05EE-347E-4482-1CCDB62ACE6C}"/>
              </a:ext>
            </a:extLst>
          </p:cNvPr>
          <p:cNvSpPr txBox="1"/>
          <p:nvPr/>
        </p:nvSpPr>
        <p:spPr>
          <a:xfrm>
            <a:off x="6809872" y="505325"/>
            <a:ext cx="5245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>
                <a:latin typeface="Century Gothic" panose="020B0502020202020204" pitchFamily="34" charset="0"/>
              </a:rPr>
              <a:t>Kebabnorsk</a:t>
            </a:r>
            <a:endParaRPr lang="ru-RU" sz="60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F28AC-A62D-06A6-1869-7D9CBA0BF61E}"/>
              </a:ext>
            </a:extLst>
          </p:cNvPr>
          <p:cNvSpPr txBox="1"/>
          <p:nvPr/>
        </p:nvSpPr>
        <p:spPr>
          <a:xfrm>
            <a:off x="10735176" y="5937176"/>
            <a:ext cx="1669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latin typeface="Century Gothic" panose="020B0502020202020204" pitchFamily="34" charset="0"/>
              </a:rPr>
              <a:t>Dmitrii</a:t>
            </a:r>
          </a:p>
          <a:p>
            <a:r>
              <a:rPr lang="nb-NO" sz="2400" dirty="0">
                <a:latin typeface="Century Gothic" panose="020B0502020202020204" pitchFamily="34" charset="0"/>
              </a:rPr>
              <a:t>Khalikov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4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30BBE-450E-50FC-88ED-82F73280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E499D1-F2D6-7157-7A8D-0DAC8D339D88}"/>
              </a:ext>
            </a:extLst>
          </p:cNvPr>
          <p:cNvSpPr txBox="1"/>
          <p:nvPr/>
        </p:nvSpPr>
        <p:spPr>
          <a:xfrm>
            <a:off x="3013265" y="2690336"/>
            <a:ext cx="61654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https://www.youtube.com/watch?v=UWcCWN0fu2M</a:t>
            </a:r>
            <a:endParaRPr lang="ru-RU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r>
              <a:rPr lang="ru-RU" sz="18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https://www.youtube.com/watch?v=yKBd3vvnF4w</a:t>
            </a: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https://www.youtube.com/watch?v=Gnb11ZyLSAs</a:t>
            </a:r>
            <a:r>
              <a:rPr lang="ru-RU" dirty="0">
                <a:effectLst/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4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7FC12-7E12-C366-4CD7-A93AF069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BD3EE20-F790-88F3-740A-A68F09EAF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92620"/>
              </p:ext>
            </p:extLst>
          </p:nvPr>
        </p:nvGraphicFramePr>
        <p:xfrm>
          <a:off x="338137" y="371473"/>
          <a:ext cx="11515726" cy="611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55">
                  <a:extLst>
                    <a:ext uri="{9D8B030D-6E8A-4147-A177-3AD203B41FA5}">
                      <a16:colId xmlns:a16="http://schemas.microsoft.com/office/drawing/2014/main" val="2682921403"/>
                    </a:ext>
                  </a:extLst>
                </a:gridCol>
                <a:gridCol w="3254299">
                  <a:extLst>
                    <a:ext uri="{9D8B030D-6E8A-4147-A177-3AD203B41FA5}">
                      <a16:colId xmlns:a16="http://schemas.microsoft.com/office/drawing/2014/main" val="4186044468"/>
                    </a:ext>
                  </a:extLst>
                </a:gridCol>
                <a:gridCol w="3677660">
                  <a:extLst>
                    <a:ext uri="{9D8B030D-6E8A-4147-A177-3AD203B41FA5}">
                      <a16:colId xmlns:a16="http://schemas.microsoft.com/office/drawing/2014/main" val="3974052507"/>
                    </a:ext>
                  </a:extLst>
                </a:gridCol>
                <a:gridCol w="3515412">
                  <a:extLst>
                    <a:ext uri="{9D8B030D-6E8A-4147-A177-3AD203B41FA5}">
                      <a16:colId xmlns:a16="http://schemas.microsoft.com/office/drawing/2014/main" val="729923887"/>
                    </a:ext>
                  </a:extLst>
                </a:gridCol>
              </a:tblGrid>
              <a:tr h="1452747">
                <a:tc>
                  <a:txBody>
                    <a:bodyPr/>
                    <a:lstStyle/>
                    <a:p>
                      <a:pPr algn="ctr"/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1" dirty="0">
                          <a:latin typeface="Century Gothic" panose="020B0502020202020204" pitchFamily="34" charset="0"/>
                        </a:rPr>
                        <a:t>Kebabnorsk</a:t>
                      </a:r>
                      <a:endParaRPr lang="ru-RU" sz="4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1" dirty="0">
                          <a:latin typeface="Century Gothic" panose="020B0502020202020204" pitchFamily="34" charset="0"/>
                        </a:rPr>
                        <a:t>Opprinnelse</a:t>
                      </a:r>
                      <a:endParaRPr lang="ru-RU" sz="4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1" dirty="0">
                          <a:latin typeface="Century Gothic" panose="020B0502020202020204" pitchFamily="34" charset="0"/>
                        </a:rPr>
                        <a:t>Norsk</a:t>
                      </a:r>
                      <a:endParaRPr lang="ru-RU" sz="4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88752"/>
                  </a:ext>
                </a:extLst>
              </a:tr>
              <a:tr h="777051"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1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 err="1">
                          <a:latin typeface="Century Gothic" panose="020B0502020202020204" pitchFamily="34" charset="0"/>
                        </a:rPr>
                        <a:t>sjofe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arabisk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å se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22474"/>
                  </a:ext>
                </a:extLst>
              </a:tr>
              <a:tr h="777051"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2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flos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arabisk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penger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47827"/>
                  </a:ext>
                </a:extLst>
              </a:tr>
              <a:tr h="777051"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3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 err="1">
                          <a:latin typeface="Century Gothic" panose="020B0502020202020204" pitchFamily="34" charset="0"/>
                        </a:rPr>
                        <a:t>kæbe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berbisk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kvinne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87936"/>
                  </a:ext>
                </a:extLst>
              </a:tr>
              <a:tr h="777051"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4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 err="1">
                          <a:latin typeface="Century Gothic" panose="020B0502020202020204" pitchFamily="34" charset="0"/>
                        </a:rPr>
                        <a:t>schpa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berbisk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bra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32862"/>
                  </a:ext>
                </a:extLst>
              </a:tr>
              <a:tr h="777051"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5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 err="1">
                          <a:latin typeface="Century Gothic" panose="020B0502020202020204" pitchFamily="34" charset="0"/>
                        </a:rPr>
                        <a:t>avor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kurdisk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å gå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6871"/>
                  </a:ext>
                </a:extLst>
              </a:tr>
              <a:tr h="777051"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6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 err="1">
                          <a:latin typeface="Century Gothic" panose="020B0502020202020204" pitchFamily="34" charset="0"/>
                        </a:rPr>
                        <a:t>brushan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svensk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bror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8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3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2AE49-D777-548A-415A-2661AAE80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 t="17865" b="6689"/>
          <a:stretch/>
        </p:blipFill>
        <p:spPr>
          <a:xfrm>
            <a:off x="-1443038" y="-1"/>
            <a:ext cx="13635038" cy="6858001"/>
          </a:xfrm>
          <a:prstGeom prst="rect">
            <a:avLst/>
          </a:prstGeom>
        </p:spPr>
      </p:pic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E7A56AE5-8129-561A-A9BD-9174B9FA8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55129"/>
              </p:ext>
            </p:extLst>
          </p:nvPr>
        </p:nvGraphicFramePr>
        <p:xfrm>
          <a:off x="271461" y="467403"/>
          <a:ext cx="11391902" cy="592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30">
                  <a:extLst>
                    <a:ext uri="{9D8B030D-6E8A-4147-A177-3AD203B41FA5}">
                      <a16:colId xmlns:a16="http://schemas.microsoft.com/office/drawing/2014/main" val="2682921403"/>
                    </a:ext>
                  </a:extLst>
                </a:gridCol>
                <a:gridCol w="4862509">
                  <a:extLst>
                    <a:ext uri="{9D8B030D-6E8A-4147-A177-3AD203B41FA5}">
                      <a16:colId xmlns:a16="http://schemas.microsoft.com/office/drawing/2014/main" val="4186044468"/>
                    </a:ext>
                  </a:extLst>
                </a:gridCol>
                <a:gridCol w="5072063">
                  <a:extLst>
                    <a:ext uri="{9D8B030D-6E8A-4147-A177-3AD203B41FA5}">
                      <a16:colId xmlns:a16="http://schemas.microsoft.com/office/drawing/2014/main" val="729923887"/>
                    </a:ext>
                  </a:extLst>
                </a:gridCol>
              </a:tblGrid>
              <a:tr h="1473112">
                <a:tc>
                  <a:txBody>
                    <a:bodyPr/>
                    <a:lstStyle/>
                    <a:p>
                      <a:pPr algn="ctr"/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1" dirty="0">
                          <a:latin typeface="Century Gothic" panose="020B0502020202020204" pitchFamily="34" charset="0"/>
                        </a:rPr>
                        <a:t>Kebabnorsk</a:t>
                      </a:r>
                      <a:endParaRPr lang="ru-RU" sz="4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1" dirty="0">
                          <a:latin typeface="Century Gothic" panose="020B0502020202020204" pitchFamily="34" charset="0"/>
                        </a:rPr>
                        <a:t>Norsk</a:t>
                      </a:r>
                      <a:endParaRPr lang="ru-RU" sz="4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88752"/>
                  </a:ext>
                </a:extLst>
              </a:tr>
              <a:tr h="787944"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1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Jeg ikke chatter kebabnorsk</a:t>
                      </a:r>
                    </a:p>
                    <a:p>
                      <a:pPr algn="ctr"/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Jeg snakker ikke kebabnorsk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22474"/>
                  </a:ext>
                </a:extLst>
              </a:tr>
              <a:tr h="787944">
                <a:tc>
                  <a:txBody>
                    <a:bodyPr/>
                    <a:lstStyle/>
                    <a:p>
                      <a:pPr algn="ctr"/>
                      <a:endParaRPr lang="nb-NO" sz="4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2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en bil</a:t>
                      </a:r>
                    </a:p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en bok</a:t>
                      </a:r>
                    </a:p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en boka</a:t>
                      </a:r>
                    </a:p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en hus</a:t>
                      </a:r>
                      <a:endParaRPr lang="ru-RU" sz="4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en bil</a:t>
                      </a:r>
                    </a:p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ei bok</a:t>
                      </a:r>
                    </a:p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boka</a:t>
                      </a:r>
                    </a:p>
                    <a:p>
                      <a:pPr algn="ctr"/>
                      <a:r>
                        <a:rPr lang="nb-NO" sz="4000" b="0" dirty="0">
                          <a:latin typeface="Century Gothic" panose="020B0502020202020204" pitchFamily="34" charset="0"/>
                        </a:rPr>
                        <a:t>et hus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47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79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FF1907-7A53-82BB-30D5-C71B6820A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1000"/>
          </a:blip>
          <a:srcRect t="6905" b="587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794126-3D36-B955-7D2B-BD9407990A56}"/>
              </a:ext>
            </a:extLst>
          </p:cNvPr>
          <p:cNvSpPr txBox="1"/>
          <p:nvPr/>
        </p:nvSpPr>
        <p:spPr>
          <a:xfrm>
            <a:off x="130969" y="2055546"/>
            <a:ext cx="11930062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3200" b="1" dirty="0"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1. </a:t>
            </a:r>
            <a:r>
              <a:rPr lang="nb-NO" sz="3200" b="1" dirty="0"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Innvandring og flerkulturelt samfunn</a:t>
            </a:r>
            <a:r>
              <a:rPr lang="nb-NO" sz="3200" dirty="0"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</a:t>
            </a:r>
            <a:endParaRPr lang="ru-RU" sz="3200" dirty="0">
              <a:solidFill>
                <a:srgbClr val="0D0D0D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nb-NO" sz="3200" dirty="0"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Økende innvandring fører til et mer mangfoldig samfunn der mennesker med ulike språk og kulturer møtes. Dette kan føre til utveksling av språklige elementer og skape nye språklige varianter.</a:t>
            </a:r>
            <a:endParaRPr lang="ru-RU" sz="3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3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C6288-2326-FED9-302A-9299A9886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 t="6905" b="587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D0934-5349-EBCD-821D-9CC60FB4A207}"/>
              </a:ext>
            </a:extLst>
          </p:cNvPr>
          <p:cNvSpPr txBox="1"/>
          <p:nvPr/>
        </p:nvSpPr>
        <p:spPr>
          <a:xfrm>
            <a:off x="201810" y="2055546"/>
            <a:ext cx="11788379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3200" b="1" dirty="0">
                <a:effectLst/>
                <a:latin typeface="Century Gothic" panose="020B0502020202020204" pitchFamily="34" charset="0"/>
              </a:rPr>
              <a:t>2. </a:t>
            </a:r>
            <a:r>
              <a:rPr lang="nb-NO" sz="3200" b="1" dirty="0">
                <a:effectLst/>
                <a:latin typeface="Century Gothic" panose="020B0502020202020204" pitchFamily="34" charset="0"/>
              </a:rPr>
              <a:t>Sosial tilpasning og identitet</a:t>
            </a:r>
            <a:r>
              <a:rPr lang="nb-NO" sz="3200" dirty="0">
                <a:effectLst/>
                <a:latin typeface="Century Gothic" panose="020B0502020202020204" pitchFamily="34" charset="0"/>
              </a:rPr>
              <a:t>: </a:t>
            </a:r>
            <a:endParaRPr lang="ru-RU" sz="3200" dirty="0"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nb-NO" sz="3200" dirty="0">
                <a:effectLst/>
                <a:latin typeface="Century Gothic" panose="020B0502020202020204" pitchFamily="34" charset="0"/>
              </a:rPr>
              <a:t>Mennesker som vokser opp i flerkulturelle miljøer kan tilpasse seg språket og kulturen til det samfunnet de lever i. Dette kan å adoptere ord og uttrykk fra andre språk for å uttrykke sin identitet og tilhørighet.</a:t>
            </a:r>
          </a:p>
        </p:txBody>
      </p:sp>
    </p:spTree>
    <p:extLst>
      <p:ext uri="{BB962C8B-B14F-4D97-AF65-F5344CB8AC3E}">
        <p14:creationId xmlns:p14="http://schemas.microsoft.com/office/powerpoint/2010/main" val="395961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0609BB-3E24-E0DC-D568-D6B61AEBF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 t="6905" b="587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3FC9D2-25A3-84BB-8CC9-D22746BB0AED}"/>
              </a:ext>
            </a:extLst>
          </p:cNvPr>
          <p:cNvSpPr txBox="1"/>
          <p:nvPr/>
        </p:nvSpPr>
        <p:spPr>
          <a:xfrm>
            <a:off x="1" y="1809325"/>
            <a:ext cx="12191999" cy="323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3200" b="1" dirty="0">
                <a:effectLst/>
                <a:latin typeface="Century Gothic" panose="020B0502020202020204" pitchFamily="34" charset="0"/>
              </a:rPr>
              <a:t>3. </a:t>
            </a:r>
            <a:r>
              <a:rPr lang="nb-NO" sz="3200" b="1" dirty="0">
                <a:effectLst/>
                <a:latin typeface="Century Gothic" panose="020B0502020202020204" pitchFamily="34" charset="0"/>
              </a:rPr>
              <a:t>Dagliglivets påvirkning</a:t>
            </a:r>
            <a:r>
              <a:rPr lang="nb-NO" sz="3200" dirty="0">
                <a:effectLst/>
                <a:latin typeface="Century Gothic" panose="020B0502020202020204" pitchFamily="34" charset="0"/>
              </a:rPr>
              <a:t>:</a:t>
            </a:r>
            <a:endParaRPr lang="ru-RU" sz="3200" dirty="0"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nb-NO" sz="3200" dirty="0">
                <a:effectLst/>
                <a:latin typeface="Century Gothic" panose="020B0502020202020204" pitchFamily="34" charset="0"/>
              </a:rPr>
              <a:t>Mange unge mennesker tilbringer mye tid i miljøer der flere språk og kulturer møtes, for eksempel på skoler, i bydeler med stor innvandrerbefolkning, eller gjennom populærkultur og sosiale medier. Dette kan påvirke deres språkbruk og føre til en blanding av ulike språklige elementer.</a:t>
            </a:r>
          </a:p>
        </p:txBody>
      </p:sp>
    </p:spTree>
    <p:extLst>
      <p:ext uri="{BB962C8B-B14F-4D97-AF65-F5344CB8AC3E}">
        <p14:creationId xmlns:p14="http://schemas.microsoft.com/office/powerpoint/2010/main" val="225912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29CCC-8305-578E-4C4D-8CC3553C6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 t="6905" b="587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E55CA-7682-B1EA-80C3-2B867191D13F}"/>
              </a:ext>
            </a:extLst>
          </p:cNvPr>
          <p:cNvSpPr txBox="1"/>
          <p:nvPr/>
        </p:nvSpPr>
        <p:spPr>
          <a:xfrm>
            <a:off x="73818" y="2055546"/>
            <a:ext cx="12044363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3200" b="1" dirty="0">
                <a:effectLst/>
                <a:latin typeface="Century Gothic" panose="020B0502020202020204" pitchFamily="34" charset="0"/>
              </a:rPr>
              <a:t>4. </a:t>
            </a:r>
            <a:r>
              <a:rPr lang="nb-NO" sz="3200" b="1" dirty="0">
                <a:effectLst/>
                <a:latin typeface="Century Gothic" panose="020B0502020202020204" pitchFamily="34" charset="0"/>
              </a:rPr>
              <a:t>Språklig kreativitet</a:t>
            </a:r>
            <a:r>
              <a:rPr lang="nb-NO" sz="3200" dirty="0">
                <a:effectLst/>
                <a:latin typeface="Century Gothic" panose="020B0502020202020204" pitchFamily="34" charset="0"/>
              </a:rPr>
              <a:t>: </a:t>
            </a:r>
            <a:endParaRPr lang="ru-RU" sz="3200" dirty="0"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nb-NO" sz="3200" dirty="0">
                <a:effectLst/>
                <a:latin typeface="Century Gothic" panose="020B0502020202020204" pitchFamily="34" charset="0"/>
              </a:rPr>
              <a:t>Språkutvikling er ofte et resultat av kreativitet og innovasjon blant talere. Folk kan eksperimentere med språket for å skape noe nytt og unikt, og dette kan føre til fremveksten av nye språklige fenomener som Kebabnorsk.</a:t>
            </a:r>
          </a:p>
        </p:txBody>
      </p:sp>
    </p:spTree>
    <p:extLst>
      <p:ext uri="{BB962C8B-B14F-4D97-AF65-F5344CB8AC3E}">
        <p14:creationId xmlns:p14="http://schemas.microsoft.com/office/powerpoint/2010/main" val="232364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3B867-7F00-6774-8778-1A75ED4BE4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-1"/>
            <a:ext cx="12192000" cy="6850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27F33-BBC0-DC83-D005-22B273CB4F7A}"/>
              </a:ext>
            </a:extLst>
          </p:cNvPr>
          <p:cNvSpPr txBox="1"/>
          <p:nvPr/>
        </p:nvSpPr>
        <p:spPr>
          <a:xfrm>
            <a:off x="2327179" y="342901"/>
            <a:ext cx="7537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latin typeface="Century Gothic" panose="020B0502020202020204" pitchFamily="34" charset="0"/>
              </a:rPr>
              <a:t>KEBABNORSK eller </a:t>
            </a:r>
            <a:r>
              <a:rPr lang="nb-NO" sz="3600" b="0" i="0" u="none" strike="noStrike" dirty="0">
                <a:solidFill>
                  <a:srgbClr val="061629"/>
                </a:solidFill>
                <a:effectLst/>
                <a:latin typeface="Century Gothic" panose="020B0502020202020204" pitchFamily="34" charset="0"/>
              </a:rPr>
              <a:t>HOLMLIANSK ?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BF8B7-23A4-721E-9783-A6A3F2B80AF0}"/>
              </a:ext>
            </a:extLst>
          </p:cNvPr>
          <p:cNvSpPr txBox="1"/>
          <p:nvPr/>
        </p:nvSpPr>
        <p:spPr>
          <a:xfrm>
            <a:off x="157162" y="1332134"/>
            <a:ext cx="11801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latin typeface="Century Gothic" panose="020B0502020202020204" pitchFamily="34" charset="0"/>
              </a:rPr>
              <a:t>Av og til </a:t>
            </a:r>
            <a:r>
              <a:rPr lang="ru-RU" sz="2800" dirty="0" err="1">
                <a:latin typeface="Century Gothic" panose="020B0502020202020204" pitchFamily="34" charset="0"/>
              </a:rPr>
              <a:t>blir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begrepet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kebabnorsk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oppfattet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negativt</a:t>
            </a:r>
            <a:r>
              <a:rPr lang="ru-RU" sz="2800" dirty="0">
                <a:latin typeface="Century Gothic" panose="020B0502020202020204" pitchFamily="34" charset="0"/>
              </a:rPr>
              <a:t>, </a:t>
            </a:r>
          </a:p>
          <a:p>
            <a:pPr algn="ctr"/>
            <a:r>
              <a:rPr lang="ru-RU" sz="2800" dirty="0" err="1">
                <a:latin typeface="Century Gothic" panose="020B0502020202020204" pitchFamily="34" charset="0"/>
              </a:rPr>
              <a:t>som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om</a:t>
            </a:r>
            <a:r>
              <a:rPr lang="ru-RU" sz="2800" dirty="0">
                <a:latin typeface="Century Gothic" panose="020B0502020202020204" pitchFamily="34" charset="0"/>
              </a:rPr>
              <a:t> "</a:t>
            </a:r>
            <a:r>
              <a:rPr lang="ru-RU" sz="2800" dirty="0" err="1">
                <a:latin typeface="Century Gothic" panose="020B0502020202020204" pitchFamily="34" charset="0"/>
              </a:rPr>
              <a:t>grautmål</a:t>
            </a:r>
            <a:r>
              <a:rPr lang="ru-RU" sz="2800" dirty="0">
                <a:latin typeface="Century Gothic" panose="020B0502020202020204" pitchFamily="34" charset="0"/>
              </a:rPr>
              <a:t>" </a:t>
            </a:r>
            <a:r>
              <a:rPr lang="ru-RU" sz="2800" dirty="0" err="1">
                <a:latin typeface="Century Gothic" panose="020B0502020202020204" pitchFamily="34" charset="0"/>
              </a:rPr>
              <a:t>og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ordet</a:t>
            </a:r>
            <a:r>
              <a:rPr lang="ru-RU" sz="2800" dirty="0">
                <a:latin typeface="Century Gothic" panose="020B0502020202020204" pitchFamily="34" charset="0"/>
              </a:rPr>
              <a:t> "</a:t>
            </a:r>
            <a:r>
              <a:rPr lang="ru-RU" sz="2800" dirty="0" err="1">
                <a:latin typeface="Century Gothic" panose="020B0502020202020204" pitchFamily="34" charset="0"/>
              </a:rPr>
              <a:t>holmliansk</a:t>
            </a:r>
            <a:r>
              <a:rPr lang="ru-RU" sz="2800" dirty="0">
                <a:latin typeface="Century Gothic" panose="020B0502020202020204" pitchFamily="34" charset="0"/>
              </a:rPr>
              <a:t>" </a:t>
            </a:r>
            <a:r>
              <a:rPr lang="ru-RU" sz="2800" dirty="0" err="1">
                <a:latin typeface="Century Gothic" panose="020B0502020202020204" pitchFamily="34" charset="0"/>
              </a:rPr>
              <a:t>brukes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i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stedet</a:t>
            </a:r>
            <a:r>
              <a:rPr lang="ru-RU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8E0AE-145D-8E05-D186-AEA0985DFC1C}"/>
              </a:ext>
            </a:extLst>
          </p:cNvPr>
          <p:cNvSpPr txBox="1"/>
          <p:nvPr/>
        </p:nvSpPr>
        <p:spPr>
          <a:xfrm>
            <a:off x="1840110" y="2629143"/>
            <a:ext cx="8511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563C1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https://www.nrk.no/ytring/kebabnorsk-og-retten-til-det-norske-1.11401618</a:t>
            </a:r>
            <a:endParaRPr lang="ru-RU" u="sng" dirty="0">
              <a:solidFill>
                <a:srgbClr val="0563C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CF24C-6B67-B445-8BC5-5FDE138843D3}"/>
              </a:ext>
            </a:extLst>
          </p:cNvPr>
          <p:cNvSpPr txBox="1"/>
          <p:nvPr/>
        </p:nvSpPr>
        <p:spPr>
          <a:xfrm>
            <a:off x="3448645" y="5210472"/>
            <a:ext cx="52185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dirty="0"/>
              <a:t>DIALEKT eller?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26014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319</Words>
  <Application>Microsoft Macintosh PowerPoint</Application>
  <PresentationFormat>Широкоэкранный</PresentationFormat>
  <Paragraphs>64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khalikov_brno@hotmail.com</dc:creator>
  <cp:lastModifiedBy>khalikov_brno@hotmail.com</cp:lastModifiedBy>
  <cp:revision>1</cp:revision>
  <dcterms:created xsi:type="dcterms:W3CDTF">2024-03-24T11:34:49Z</dcterms:created>
  <dcterms:modified xsi:type="dcterms:W3CDTF">2024-03-25T19:04:17Z</dcterms:modified>
</cp:coreProperties>
</file>