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72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81" r:id="rId18"/>
    <p:sldId id="282" r:id="rId19"/>
    <p:sldId id="283" r:id="rId20"/>
    <p:sldId id="270" r:id="rId21"/>
    <p:sldId id="273" r:id="rId22"/>
    <p:sldId id="271" r:id="rId23"/>
    <p:sldId id="278" r:id="rId24"/>
    <p:sldId id="279" r:id="rId25"/>
    <p:sldId id="285" r:id="rId26"/>
    <p:sldId id="286" r:id="rId27"/>
    <p:sldId id="284" r:id="rId28"/>
    <p:sldId id="274" r:id="rId29"/>
    <p:sldId id="275" r:id="rId30"/>
    <p:sldId id="276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2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87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0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2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74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79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76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4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5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38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A829706-6F9B-4624-B9DB-68DB0F98C658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BBCF305-73D2-4781-AC54-134E92D9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10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hDCqRGZK8" TargetMode="External"/><Relationship Id="rId2" Type="http://schemas.openxmlformats.org/officeDocument/2006/relationships/hyperlink" Target="https://www.youtube.com/watch?v=Czookivnoh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ahoot.it/?pin=5396868&amp;refer_method=li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C795A-F862-5A1C-BDEE-3BB9F44F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78942"/>
            <a:ext cx="9966960" cy="2926080"/>
          </a:xfrm>
        </p:spPr>
        <p:txBody>
          <a:bodyPr/>
          <a:lstStyle/>
          <a:p>
            <a:r>
              <a:rPr lang="cs-CZ" dirty="0"/>
              <a:t>Tr</a:t>
            </a:r>
            <a:r>
              <a:rPr lang="nb-NO" dirty="0" err="1"/>
              <a:t>øndersk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49D14B-3EAC-4DDC-3E13-598314EC6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A50021"/>
                </a:solidFill>
              </a:rPr>
              <a:t>Samfunn og språk</a:t>
            </a:r>
          </a:p>
          <a:p>
            <a:r>
              <a:rPr lang="cs-CZ" b="1" dirty="0">
                <a:solidFill>
                  <a:srgbClr val="A50021"/>
                </a:solidFill>
              </a:rPr>
              <a:t>Tereza Janečková</a:t>
            </a:r>
          </a:p>
        </p:txBody>
      </p:sp>
    </p:spTree>
    <p:extLst>
      <p:ext uri="{BB962C8B-B14F-4D97-AF65-F5344CB8AC3E}">
        <p14:creationId xmlns:p14="http://schemas.microsoft.com/office/powerpoint/2010/main" val="200563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pPr marL="45720" indent="0">
              <a:buNone/>
            </a:pPr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21175"/>
              </p:ext>
            </p:extLst>
          </p:nvPr>
        </p:nvGraphicFramePr>
        <p:xfrm>
          <a:off x="1787703" y="3071974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Tronjhjem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venjte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40157"/>
              </p:ext>
            </p:extLst>
          </p:nvPr>
        </p:nvGraphicFramePr>
        <p:xfrm>
          <a:off x="1787703" y="3071974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Tronjhjem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venjte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hunj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8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46211"/>
              </p:ext>
            </p:extLst>
          </p:nvPr>
        </p:nvGraphicFramePr>
        <p:xfrm>
          <a:off x="1787703" y="3071974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Tronjhjem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venjte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hunj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reddj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07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46951"/>
              </p:ext>
            </p:extLst>
          </p:nvPr>
        </p:nvGraphicFramePr>
        <p:xfrm>
          <a:off x="1787703" y="3071974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Tronjhjem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venjte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hunj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Ljise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89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75795-8889-32C5-0696-E8716400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dirty="0" err="1"/>
              <a:t>tjukk</a:t>
            </a:r>
            <a:r>
              <a:rPr lang="cs-CZ" dirty="0"/>
              <a:t> 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6BE0C-4740-2760-DAFF-C89C2B63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459876" cy="4038600"/>
          </a:xfrm>
        </p:spPr>
        <p:txBody>
          <a:bodyPr/>
          <a:lstStyle/>
          <a:p>
            <a:r>
              <a:rPr lang="nn-NO" dirty="0"/>
              <a:t>Det trønderske målområdet har tjukk l: ei </a:t>
            </a:r>
            <a:r>
              <a:rPr lang="nn-NO" dirty="0" err="1"/>
              <a:t>soL</a:t>
            </a:r>
            <a:r>
              <a:rPr lang="nn-NO" dirty="0"/>
              <a:t> og et </a:t>
            </a:r>
            <a:r>
              <a:rPr lang="nn-NO" dirty="0" err="1"/>
              <a:t>boL</a:t>
            </a:r>
            <a:r>
              <a:rPr lang="nn-NO" dirty="0"/>
              <a:t> (bord). Et stort ytre område sør for Trondheimsfjorden har likevel tjukk l </a:t>
            </a:r>
            <a:r>
              <a:rPr lang="nn-NO" dirty="0" err="1"/>
              <a:t>bare</a:t>
            </a:r>
            <a:r>
              <a:rPr lang="nn-NO" dirty="0"/>
              <a:t> i typen </a:t>
            </a:r>
            <a:r>
              <a:rPr lang="nn-NO" dirty="0" err="1"/>
              <a:t>soL</a:t>
            </a:r>
            <a:r>
              <a:rPr lang="nn-NO" dirty="0"/>
              <a:t>. Her heter det </a:t>
            </a:r>
            <a:r>
              <a:rPr lang="nn-NO" dirty="0" err="1"/>
              <a:t>soL</a:t>
            </a:r>
            <a:r>
              <a:rPr lang="nn-NO" dirty="0"/>
              <a:t>, men bor.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1C8E7F-1EAC-C7C7-560B-7D65CFD4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716" y="233570"/>
            <a:ext cx="4219448" cy="63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3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92313-8A64-F683-E449-98638A83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apokope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F7AB8-B9C5-0DCF-D2D7-7739B855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 i infinitiv </a:t>
            </a:r>
            <a:r>
              <a:rPr lang="cs-CZ" dirty="0" err="1"/>
              <a:t>faller</a:t>
            </a:r>
            <a:r>
              <a:rPr lang="cs-CZ" dirty="0"/>
              <a:t> bort</a:t>
            </a:r>
            <a:endParaRPr lang="nb-NO" dirty="0"/>
          </a:p>
          <a:p>
            <a:endParaRPr lang="cs-CZ" dirty="0"/>
          </a:p>
          <a:p>
            <a:r>
              <a:rPr lang="cs-CZ" dirty="0"/>
              <a:t>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spille på pc-en.</a:t>
            </a:r>
          </a:p>
          <a:p>
            <a:r>
              <a:rPr lang="nb-NO" dirty="0"/>
              <a:t>Kan du sitte deg ned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Er det mulig å snakke med dem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Vil du prøve å male det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459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92313-8A64-F683-E449-98638A83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apokope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F7AB8-B9C5-0DCF-D2D7-7739B855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 i infinitiv </a:t>
            </a:r>
            <a:r>
              <a:rPr lang="cs-CZ" dirty="0" err="1"/>
              <a:t>faller</a:t>
            </a:r>
            <a:r>
              <a:rPr lang="cs-CZ" dirty="0"/>
              <a:t> bort</a:t>
            </a:r>
            <a:endParaRPr lang="nb-NO" dirty="0"/>
          </a:p>
          <a:p>
            <a:endParaRPr lang="cs-CZ" dirty="0"/>
          </a:p>
          <a:p>
            <a:r>
              <a:rPr lang="cs-CZ" dirty="0"/>
              <a:t>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spille på pc-en.</a:t>
            </a:r>
            <a:r>
              <a:rPr lang="cs-CZ" dirty="0"/>
              <a:t> -&gt; 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</a:t>
            </a:r>
            <a:r>
              <a:rPr lang="nb-NO" b="1" dirty="0"/>
              <a:t>spill</a:t>
            </a:r>
            <a:r>
              <a:rPr lang="nb-NO" dirty="0"/>
              <a:t> på pc-en.</a:t>
            </a:r>
          </a:p>
          <a:p>
            <a:r>
              <a:rPr lang="nb-NO" dirty="0"/>
              <a:t>Kan du sitte deg ned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Er det mulig å snakke med dem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Vil du prøve å male det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3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92313-8A64-F683-E449-98638A83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apokope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F7AB8-B9C5-0DCF-D2D7-7739B855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 i infinitiv </a:t>
            </a:r>
            <a:r>
              <a:rPr lang="cs-CZ" dirty="0" err="1"/>
              <a:t>faller</a:t>
            </a:r>
            <a:r>
              <a:rPr lang="cs-CZ" dirty="0"/>
              <a:t> bort</a:t>
            </a:r>
            <a:endParaRPr lang="nb-NO" dirty="0"/>
          </a:p>
          <a:p>
            <a:endParaRPr lang="cs-CZ" dirty="0"/>
          </a:p>
          <a:p>
            <a:r>
              <a:rPr lang="cs-CZ" dirty="0"/>
              <a:t>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spille på pc-en.</a:t>
            </a:r>
            <a:r>
              <a:rPr lang="cs-CZ" dirty="0"/>
              <a:t> -&gt; 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</a:t>
            </a:r>
            <a:r>
              <a:rPr lang="nb-NO" b="1" dirty="0"/>
              <a:t>spill</a:t>
            </a:r>
            <a:r>
              <a:rPr lang="nb-NO" dirty="0"/>
              <a:t> på pc-en.</a:t>
            </a:r>
          </a:p>
          <a:p>
            <a:r>
              <a:rPr lang="nb-NO" dirty="0"/>
              <a:t>Kan du sitte deg ned</a:t>
            </a:r>
            <a:r>
              <a:rPr lang="cs-CZ" dirty="0"/>
              <a:t>?</a:t>
            </a:r>
            <a:r>
              <a:rPr lang="nb-NO" dirty="0"/>
              <a:t> </a:t>
            </a:r>
            <a:r>
              <a:rPr lang="cs-CZ" dirty="0"/>
              <a:t>-&gt; </a:t>
            </a:r>
            <a:r>
              <a:rPr lang="nb-NO" dirty="0"/>
              <a:t>Kan du </a:t>
            </a:r>
            <a:r>
              <a:rPr lang="nb-NO" b="1" dirty="0"/>
              <a:t>sitt </a:t>
            </a:r>
            <a:r>
              <a:rPr lang="nb-NO" dirty="0"/>
              <a:t>deg ned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Er det mulig å snakke med dem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Vil du prøve å male det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211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92313-8A64-F683-E449-98638A83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apokope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F7AB8-B9C5-0DCF-D2D7-7739B855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 i infinitiv </a:t>
            </a:r>
            <a:r>
              <a:rPr lang="cs-CZ" dirty="0" err="1"/>
              <a:t>faller</a:t>
            </a:r>
            <a:r>
              <a:rPr lang="cs-CZ" dirty="0"/>
              <a:t> bort</a:t>
            </a:r>
            <a:endParaRPr lang="nb-NO" dirty="0"/>
          </a:p>
          <a:p>
            <a:endParaRPr lang="cs-CZ" dirty="0"/>
          </a:p>
          <a:p>
            <a:r>
              <a:rPr lang="cs-CZ" dirty="0"/>
              <a:t>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spille på pc-en.</a:t>
            </a:r>
            <a:r>
              <a:rPr lang="cs-CZ" dirty="0"/>
              <a:t> -&gt; 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</a:t>
            </a:r>
            <a:r>
              <a:rPr lang="nb-NO" b="1" dirty="0"/>
              <a:t>spill</a:t>
            </a:r>
            <a:r>
              <a:rPr lang="nb-NO" dirty="0"/>
              <a:t> på pc-en.</a:t>
            </a:r>
          </a:p>
          <a:p>
            <a:r>
              <a:rPr lang="nb-NO" dirty="0"/>
              <a:t>Kan du sitte deg ned</a:t>
            </a:r>
            <a:r>
              <a:rPr lang="cs-CZ" dirty="0"/>
              <a:t>?</a:t>
            </a:r>
            <a:r>
              <a:rPr lang="nb-NO" dirty="0"/>
              <a:t> </a:t>
            </a:r>
            <a:r>
              <a:rPr lang="cs-CZ" dirty="0"/>
              <a:t>-&gt; </a:t>
            </a:r>
            <a:r>
              <a:rPr lang="nb-NO" dirty="0"/>
              <a:t>Kan du </a:t>
            </a:r>
            <a:r>
              <a:rPr lang="nb-NO" b="1" dirty="0"/>
              <a:t>sitt </a:t>
            </a:r>
            <a:r>
              <a:rPr lang="nb-NO" dirty="0"/>
              <a:t>deg ned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Er det mulig å snakke med dem</a:t>
            </a:r>
            <a:r>
              <a:rPr lang="cs-CZ" dirty="0"/>
              <a:t>? -&gt; </a:t>
            </a:r>
            <a:r>
              <a:rPr lang="nb-NO" dirty="0"/>
              <a:t>Er det mulig å </a:t>
            </a:r>
            <a:r>
              <a:rPr lang="nb-NO" b="1" dirty="0"/>
              <a:t>snakk</a:t>
            </a:r>
            <a:r>
              <a:rPr lang="nb-NO" dirty="0"/>
              <a:t> med dem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Vil du prøve å male det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537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92313-8A64-F683-E449-98638A83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dirty="0" err="1"/>
              <a:t>apokope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F7AB8-B9C5-0DCF-D2D7-7739B855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 i infinitiv </a:t>
            </a:r>
            <a:r>
              <a:rPr lang="cs-CZ" dirty="0" err="1"/>
              <a:t>faller</a:t>
            </a:r>
            <a:r>
              <a:rPr lang="cs-CZ" dirty="0"/>
              <a:t> bort</a:t>
            </a:r>
            <a:endParaRPr lang="nb-NO" dirty="0"/>
          </a:p>
          <a:p>
            <a:endParaRPr lang="cs-CZ" dirty="0"/>
          </a:p>
          <a:p>
            <a:r>
              <a:rPr lang="cs-CZ" dirty="0"/>
              <a:t>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spille på pc-en.</a:t>
            </a:r>
            <a:r>
              <a:rPr lang="cs-CZ" dirty="0"/>
              <a:t> -&gt; Han </a:t>
            </a:r>
            <a:r>
              <a:rPr lang="cs-CZ" dirty="0" err="1"/>
              <a:t>liker</a:t>
            </a:r>
            <a:r>
              <a:rPr lang="cs-CZ" dirty="0"/>
              <a:t> </a:t>
            </a:r>
            <a:r>
              <a:rPr lang="nb-NO" dirty="0"/>
              <a:t>å </a:t>
            </a:r>
            <a:r>
              <a:rPr lang="nb-NO" b="1" dirty="0"/>
              <a:t>spill</a:t>
            </a:r>
            <a:r>
              <a:rPr lang="nb-NO" dirty="0"/>
              <a:t> på pc-en.</a:t>
            </a:r>
          </a:p>
          <a:p>
            <a:r>
              <a:rPr lang="nb-NO" dirty="0"/>
              <a:t>Kan du sitte deg ned</a:t>
            </a:r>
            <a:r>
              <a:rPr lang="cs-CZ" dirty="0"/>
              <a:t>?</a:t>
            </a:r>
            <a:r>
              <a:rPr lang="nb-NO" dirty="0"/>
              <a:t> </a:t>
            </a:r>
            <a:r>
              <a:rPr lang="cs-CZ" dirty="0"/>
              <a:t>-&gt; </a:t>
            </a:r>
            <a:r>
              <a:rPr lang="nb-NO" dirty="0"/>
              <a:t>Kan du </a:t>
            </a:r>
            <a:r>
              <a:rPr lang="nb-NO" b="1" dirty="0"/>
              <a:t>sitt </a:t>
            </a:r>
            <a:r>
              <a:rPr lang="nb-NO" dirty="0"/>
              <a:t>deg ned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Er det mulig å snakke med dem</a:t>
            </a:r>
            <a:r>
              <a:rPr lang="cs-CZ" dirty="0"/>
              <a:t>? -&gt; </a:t>
            </a:r>
            <a:r>
              <a:rPr lang="nb-NO" dirty="0"/>
              <a:t>Er det mulig å </a:t>
            </a:r>
            <a:r>
              <a:rPr lang="nb-NO" b="1" dirty="0"/>
              <a:t>snakk</a:t>
            </a:r>
            <a:r>
              <a:rPr lang="nb-NO" dirty="0"/>
              <a:t> med dem</a:t>
            </a:r>
            <a:r>
              <a:rPr lang="cs-CZ" dirty="0"/>
              <a:t>?</a:t>
            </a:r>
            <a:endParaRPr lang="nb-NO" dirty="0"/>
          </a:p>
          <a:p>
            <a:r>
              <a:rPr lang="nb-NO" dirty="0"/>
              <a:t>Vil du prøve å male det</a:t>
            </a:r>
            <a:r>
              <a:rPr lang="cs-CZ" dirty="0"/>
              <a:t>? -&gt; </a:t>
            </a:r>
            <a:r>
              <a:rPr lang="nb-NO" dirty="0"/>
              <a:t>Vil du </a:t>
            </a:r>
            <a:r>
              <a:rPr lang="nb-NO" b="1" dirty="0"/>
              <a:t>prøv</a:t>
            </a:r>
            <a:r>
              <a:rPr lang="nb-NO" dirty="0"/>
              <a:t> å </a:t>
            </a:r>
            <a:r>
              <a:rPr lang="nb-NO" b="1" dirty="0"/>
              <a:t>mal</a:t>
            </a:r>
            <a:r>
              <a:rPr lang="nb-NO" dirty="0"/>
              <a:t> det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96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75439-EEB2-7F4F-94B4-B83CB9B8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og hvor</a:t>
            </a:r>
            <a:r>
              <a:rPr lang="cs-CZ" dirty="0"/>
              <a:t>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A2C2738-3C1B-4142-9A58-2C6AB95E5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136" y="213617"/>
            <a:ext cx="4469258" cy="64307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4BEE2E-21FC-427F-2842-496863A0F43F}"/>
              </a:ext>
            </a:extLst>
          </p:cNvPr>
          <p:cNvSpPr txBox="1"/>
          <p:nvPr/>
        </p:nvSpPr>
        <p:spPr>
          <a:xfrm>
            <a:off x="441789" y="1869897"/>
            <a:ext cx="6873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dirty="0"/>
              <a:t>Trøndersk er ei gruppe av norske dialektar som omfattar dialektar i Trøndelag, på Nordmøre og i det meste av Bindal i Nordland. (snl.no)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dirty="0"/>
              <a:t>Trøndersk deles i to grupper og fire subgrupper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Det finns fortsatt mange forskjeller mellom de enkle dialektene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Bymålet</a:t>
            </a:r>
            <a:r>
              <a:rPr lang="cs-CZ" b="1" dirty="0"/>
              <a:t> i </a:t>
            </a:r>
            <a:r>
              <a:rPr lang="cs-CZ" b="1" dirty="0" err="1"/>
              <a:t>Trondheim</a:t>
            </a:r>
            <a:r>
              <a:rPr lang="cs-CZ" b="1" dirty="0"/>
              <a:t> </a:t>
            </a:r>
            <a:r>
              <a:rPr lang="cs-CZ" b="1" dirty="0" err="1"/>
              <a:t>har</a:t>
            </a:r>
            <a:r>
              <a:rPr lang="cs-CZ" b="1" dirty="0"/>
              <a:t> en </a:t>
            </a:r>
            <a:r>
              <a:rPr lang="cs-CZ" b="1" dirty="0" err="1"/>
              <a:t>mer</a:t>
            </a:r>
            <a:r>
              <a:rPr lang="cs-CZ" b="1" dirty="0"/>
              <a:t> </a:t>
            </a:r>
            <a:r>
              <a:rPr lang="cs-CZ" b="1" dirty="0" err="1"/>
              <a:t>normert</a:t>
            </a:r>
            <a:r>
              <a:rPr lang="cs-CZ" b="1" dirty="0"/>
              <a:t> </a:t>
            </a:r>
            <a:r>
              <a:rPr lang="cs-CZ" b="1" dirty="0" err="1"/>
              <a:t>grammatisk</a:t>
            </a:r>
            <a:r>
              <a:rPr lang="cs-CZ" b="1" dirty="0"/>
              <a:t> struktur </a:t>
            </a:r>
            <a:r>
              <a:rPr lang="cs-CZ" b="1" dirty="0" err="1"/>
              <a:t>enn</a:t>
            </a:r>
            <a:r>
              <a:rPr lang="cs-CZ" b="1" dirty="0"/>
              <a:t> </a:t>
            </a:r>
            <a:r>
              <a:rPr lang="cs-CZ" b="1" dirty="0" err="1"/>
              <a:t>bygdedialektene</a:t>
            </a:r>
            <a:r>
              <a:rPr lang="cs-CZ" b="1" dirty="0"/>
              <a:t>, </a:t>
            </a:r>
            <a:r>
              <a:rPr lang="cs-CZ" b="1" dirty="0" err="1"/>
              <a:t>etter</a:t>
            </a:r>
            <a:r>
              <a:rPr lang="cs-CZ" b="1" dirty="0"/>
              <a:t> </a:t>
            </a:r>
            <a:r>
              <a:rPr lang="cs-CZ" b="1" dirty="0" err="1"/>
              <a:t>påvirkning</a:t>
            </a:r>
            <a:r>
              <a:rPr lang="cs-CZ" b="1" dirty="0"/>
              <a:t> </a:t>
            </a:r>
            <a:r>
              <a:rPr lang="cs-CZ" b="1" dirty="0" err="1"/>
              <a:t>fra</a:t>
            </a:r>
            <a:r>
              <a:rPr lang="cs-CZ" b="1" dirty="0"/>
              <a:t> </a:t>
            </a:r>
            <a:r>
              <a:rPr lang="cs-CZ" b="1" dirty="0" err="1"/>
              <a:t>det</a:t>
            </a:r>
            <a:r>
              <a:rPr lang="cs-CZ" b="1" dirty="0"/>
              <a:t> </a:t>
            </a:r>
            <a:r>
              <a:rPr lang="cs-CZ" b="1" dirty="0" err="1"/>
              <a:t>dansk-norske</a:t>
            </a:r>
            <a:r>
              <a:rPr lang="cs-CZ" b="1" dirty="0"/>
              <a:t> </a:t>
            </a:r>
            <a:r>
              <a:rPr lang="cs-CZ" b="1" dirty="0" err="1"/>
              <a:t>skriftspråket</a:t>
            </a:r>
            <a:r>
              <a:rPr lang="cs-CZ" b="1" dirty="0"/>
              <a:t> </a:t>
            </a:r>
            <a:r>
              <a:rPr lang="cs-CZ" b="1" dirty="0" err="1"/>
              <a:t>og</a:t>
            </a:r>
            <a:r>
              <a:rPr lang="cs-CZ" b="1" dirty="0"/>
              <a:t> «den </a:t>
            </a:r>
            <a:r>
              <a:rPr lang="cs-CZ" b="1" dirty="0" err="1"/>
              <a:t>dannede</a:t>
            </a:r>
            <a:r>
              <a:rPr lang="cs-CZ" b="1" dirty="0"/>
              <a:t> </a:t>
            </a:r>
            <a:r>
              <a:rPr lang="cs-CZ" b="1" dirty="0" err="1"/>
              <a:t>dagligtale</a:t>
            </a:r>
            <a:r>
              <a:rPr lang="cs-CZ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0427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BAC40-4C8F-896C-0F36-000825E0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K i </a:t>
            </a:r>
            <a:r>
              <a:rPr lang="cs-CZ" dirty="0" err="1"/>
              <a:t>stedet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HV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2E7D8-BF74-0392-0272-7AA3C3BB1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Det</a:t>
            </a:r>
            <a:r>
              <a:rPr lang="cs-CZ" dirty="0"/>
              <a:t> </a:t>
            </a:r>
            <a:r>
              <a:rPr lang="cs-CZ" dirty="0" err="1"/>
              <a:t>gjelder</a:t>
            </a:r>
            <a:r>
              <a:rPr lang="cs-CZ" dirty="0"/>
              <a:t> </a:t>
            </a:r>
            <a:r>
              <a:rPr lang="nb-NO" dirty="0"/>
              <a:t>både spørreord og andre ord</a:t>
            </a:r>
          </a:p>
          <a:p>
            <a:pPr lvl="1"/>
            <a:endParaRPr lang="nb-NO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nb-NO" dirty="0"/>
              <a:t>HV…</a:t>
            </a:r>
          </a:p>
          <a:p>
            <a:pPr lvl="1"/>
            <a:r>
              <a:rPr lang="nb-NO" dirty="0"/>
              <a:t>Kvit – hvit, kvitost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81CD9BF-F603-E9D9-9098-F4BA7F59F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08853"/>
              </p:ext>
            </p:extLst>
          </p:nvPr>
        </p:nvGraphicFramePr>
        <p:xfrm>
          <a:off x="1343631" y="2501899"/>
          <a:ext cx="8776414" cy="200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207">
                  <a:extLst>
                    <a:ext uri="{9D8B030D-6E8A-4147-A177-3AD203B41FA5}">
                      <a16:colId xmlns:a16="http://schemas.microsoft.com/office/drawing/2014/main" val="208080065"/>
                    </a:ext>
                  </a:extLst>
                </a:gridCol>
                <a:gridCol w="4388207">
                  <a:extLst>
                    <a:ext uri="{9D8B030D-6E8A-4147-A177-3AD203B41FA5}">
                      <a16:colId xmlns:a16="http://schemas.microsoft.com/office/drawing/2014/main" val="1988193632"/>
                    </a:ext>
                  </a:extLst>
                </a:gridCol>
              </a:tblGrid>
              <a:tr h="502114">
                <a:tc>
                  <a:txBody>
                    <a:bodyPr/>
                    <a:lstStyle/>
                    <a:p>
                      <a:r>
                        <a:rPr lang="cs-CZ" dirty="0"/>
                        <a:t>Tr</a:t>
                      </a:r>
                      <a:r>
                        <a:rPr lang="nb-NO" dirty="0" err="1"/>
                        <a:t>øndersk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Bokmål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12292"/>
                  </a:ext>
                </a:extLst>
              </a:tr>
              <a:tr h="502114">
                <a:tc>
                  <a:txBody>
                    <a:bodyPr/>
                    <a:lstStyle/>
                    <a:p>
                      <a:r>
                        <a:rPr lang="nb-NO" dirty="0" err="1"/>
                        <a:t>Ka</a:t>
                      </a:r>
                      <a:r>
                        <a:rPr lang="nb-NO" dirty="0"/>
                        <a:t>, kå, </a:t>
                      </a:r>
                      <a:r>
                        <a:rPr lang="nb-NO" dirty="0" err="1"/>
                        <a:t>ke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59496"/>
                  </a:ext>
                </a:extLst>
              </a:tr>
              <a:tr h="502114">
                <a:tc>
                  <a:txBody>
                    <a:bodyPr/>
                    <a:lstStyle/>
                    <a:p>
                      <a:r>
                        <a:rPr lang="nb-NO" dirty="0" err="1"/>
                        <a:t>Kæmm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ken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63479"/>
                  </a:ext>
                </a:extLst>
              </a:tr>
              <a:tr h="502114">
                <a:tc>
                  <a:txBody>
                    <a:bodyPr/>
                    <a:lstStyle/>
                    <a:p>
                      <a:r>
                        <a:rPr lang="nb-NO" dirty="0" err="1"/>
                        <a:t>Kordan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kålles</a:t>
                      </a:r>
                      <a:r>
                        <a:rPr lang="nb-NO" dirty="0"/>
                        <a:t>, kos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4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3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BAC40-4C8F-896C-0F36-000825E0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K i </a:t>
            </a:r>
            <a:r>
              <a:rPr lang="cs-CZ" dirty="0" err="1"/>
              <a:t>stedet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HV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2E7D8-BF74-0392-0272-7AA3C3BB1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Det</a:t>
            </a:r>
            <a:r>
              <a:rPr lang="cs-CZ" dirty="0"/>
              <a:t> </a:t>
            </a:r>
            <a:r>
              <a:rPr lang="cs-CZ" dirty="0" err="1"/>
              <a:t>gjelder</a:t>
            </a:r>
            <a:r>
              <a:rPr lang="cs-CZ" dirty="0"/>
              <a:t> </a:t>
            </a:r>
            <a:r>
              <a:rPr lang="nb-NO" dirty="0"/>
              <a:t>både spørreord og andre ord</a:t>
            </a:r>
          </a:p>
          <a:p>
            <a:pPr lvl="1"/>
            <a:endParaRPr lang="nb-NO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nb-NO" dirty="0"/>
              <a:t>HV…</a:t>
            </a:r>
          </a:p>
          <a:p>
            <a:pPr lvl="1"/>
            <a:r>
              <a:rPr lang="nb-NO" dirty="0"/>
              <a:t>Kvit – hvit, kvitost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81CD9BF-F603-E9D9-9098-F4BA7F59F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808077"/>
              </p:ext>
            </p:extLst>
          </p:nvPr>
        </p:nvGraphicFramePr>
        <p:xfrm>
          <a:off x="1343631" y="2501899"/>
          <a:ext cx="8776414" cy="200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207">
                  <a:extLst>
                    <a:ext uri="{9D8B030D-6E8A-4147-A177-3AD203B41FA5}">
                      <a16:colId xmlns:a16="http://schemas.microsoft.com/office/drawing/2014/main" val="208080065"/>
                    </a:ext>
                  </a:extLst>
                </a:gridCol>
                <a:gridCol w="4388207">
                  <a:extLst>
                    <a:ext uri="{9D8B030D-6E8A-4147-A177-3AD203B41FA5}">
                      <a16:colId xmlns:a16="http://schemas.microsoft.com/office/drawing/2014/main" val="1988193632"/>
                    </a:ext>
                  </a:extLst>
                </a:gridCol>
              </a:tblGrid>
              <a:tr h="502114">
                <a:tc>
                  <a:txBody>
                    <a:bodyPr/>
                    <a:lstStyle/>
                    <a:p>
                      <a:r>
                        <a:rPr lang="cs-CZ" dirty="0"/>
                        <a:t>Tr</a:t>
                      </a:r>
                      <a:r>
                        <a:rPr lang="nb-NO" dirty="0" err="1"/>
                        <a:t>øndersk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Bokmål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12292"/>
                  </a:ext>
                </a:extLst>
              </a:tr>
              <a:tr h="502114">
                <a:tc>
                  <a:txBody>
                    <a:bodyPr/>
                    <a:lstStyle/>
                    <a:p>
                      <a:r>
                        <a:rPr lang="nb-NO" dirty="0" err="1"/>
                        <a:t>Ka</a:t>
                      </a:r>
                      <a:r>
                        <a:rPr lang="nb-NO" dirty="0"/>
                        <a:t>, kå, </a:t>
                      </a:r>
                      <a:r>
                        <a:rPr lang="nb-NO" dirty="0" err="1"/>
                        <a:t>ke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59496"/>
                  </a:ext>
                </a:extLst>
              </a:tr>
              <a:tr h="502114">
                <a:tc>
                  <a:txBody>
                    <a:bodyPr/>
                    <a:lstStyle/>
                    <a:p>
                      <a:r>
                        <a:rPr lang="nb-NO" dirty="0" err="1"/>
                        <a:t>Kæmm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ken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63479"/>
                  </a:ext>
                </a:extLst>
              </a:tr>
              <a:tr h="502114">
                <a:tc>
                  <a:txBody>
                    <a:bodyPr/>
                    <a:lstStyle/>
                    <a:p>
                      <a:r>
                        <a:rPr lang="nb-NO" dirty="0" err="1"/>
                        <a:t>Kordan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kålles</a:t>
                      </a:r>
                      <a:r>
                        <a:rPr lang="nb-NO" dirty="0"/>
                        <a:t>, koss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Hvordan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4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01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A3460-AD85-DF4F-F2BB-CFC494BA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Personelle pronomener </a:t>
            </a:r>
            <a:br>
              <a:rPr lang="nb-NO" dirty="0"/>
            </a:br>
            <a:r>
              <a:rPr lang="nb-NO" dirty="0"/>
              <a:t>på trøndersk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EE8D6-E434-2012-998B-612D2370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264667" cy="4038600"/>
          </a:xfrm>
        </p:spPr>
        <p:txBody>
          <a:bodyPr/>
          <a:lstStyle/>
          <a:p>
            <a:r>
              <a:rPr lang="nb-NO" dirty="0"/>
              <a:t>Mange variasjoner av 1. person i entall</a:t>
            </a:r>
          </a:p>
          <a:p>
            <a:r>
              <a:rPr lang="nb-NO" dirty="0"/>
              <a:t>JEG </a:t>
            </a:r>
            <a:r>
              <a:rPr lang="cs-CZ" dirty="0"/>
              <a:t>= </a:t>
            </a:r>
            <a:r>
              <a:rPr lang="nb-NO" dirty="0"/>
              <a:t>æ, </a:t>
            </a:r>
            <a:r>
              <a:rPr lang="nb-NO" dirty="0" err="1"/>
              <a:t>æg</a:t>
            </a:r>
            <a:r>
              <a:rPr lang="nb-NO" dirty="0"/>
              <a:t>, i, e, </a:t>
            </a:r>
            <a:r>
              <a:rPr lang="nb-NO" dirty="0" err="1"/>
              <a:t>ej</a:t>
            </a:r>
            <a:r>
              <a:rPr lang="nb-NO" dirty="0"/>
              <a:t>, </a:t>
            </a:r>
            <a:r>
              <a:rPr lang="nb-NO" dirty="0" err="1"/>
              <a:t>je</a:t>
            </a:r>
            <a:r>
              <a:rPr lang="nb-NO" dirty="0"/>
              <a:t>, </a:t>
            </a:r>
            <a:r>
              <a:rPr lang="nb-NO" dirty="0" err="1"/>
              <a:t>jæ</a:t>
            </a:r>
            <a:endParaRPr lang="nb-NO" dirty="0"/>
          </a:p>
          <a:p>
            <a:r>
              <a:rPr lang="nb-NO" dirty="0"/>
              <a:t>DERE </a:t>
            </a:r>
            <a:r>
              <a:rPr lang="cs-CZ" dirty="0"/>
              <a:t>= </a:t>
            </a:r>
            <a:r>
              <a:rPr lang="nb-NO" dirty="0"/>
              <a:t>dokker, </a:t>
            </a:r>
            <a:r>
              <a:rPr lang="nb-NO" dirty="0" err="1"/>
              <a:t>dåkker</a:t>
            </a:r>
            <a:r>
              <a:rPr lang="nb-NO" dirty="0"/>
              <a:t> (2. person, flertall, </a:t>
            </a:r>
            <a:r>
              <a:rPr lang="nb-NO" dirty="0" err="1"/>
              <a:t>akusativ</a:t>
            </a:r>
            <a:r>
              <a:rPr lang="nb-NO" dirty="0"/>
              <a:t>)</a:t>
            </a:r>
          </a:p>
          <a:p>
            <a:r>
              <a:rPr lang="nb-NO" dirty="0"/>
              <a:t>I trøndersk finnes det dativ</a:t>
            </a:r>
            <a:r>
              <a:rPr lang="cs-CZ" dirty="0"/>
              <a:t>!!! </a:t>
            </a:r>
          </a:p>
          <a:p>
            <a:pPr lvl="1"/>
            <a:r>
              <a:rPr lang="cs-CZ" dirty="0" err="1"/>
              <a:t>Gi</a:t>
            </a:r>
            <a:r>
              <a:rPr lang="cs-CZ" dirty="0"/>
              <a:t> </a:t>
            </a:r>
            <a:r>
              <a:rPr lang="cs-CZ" dirty="0" err="1"/>
              <a:t>denne</a:t>
            </a:r>
            <a:r>
              <a:rPr lang="cs-CZ" dirty="0"/>
              <a:t> </a:t>
            </a:r>
            <a:r>
              <a:rPr lang="cs-CZ" dirty="0" err="1"/>
              <a:t>gaven</a:t>
            </a:r>
            <a:r>
              <a:rPr lang="cs-CZ" dirty="0"/>
              <a:t> til </a:t>
            </a:r>
            <a:r>
              <a:rPr lang="cs-CZ" dirty="0" err="1"/>
              <a:t>henne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Gi</a:t>
            </a:r>
            <a:r>
              <a:rPr lang="cs-CZ" dirty="0"/>
              <a:t> </a:t>
            </a:r>
            <a:r>
              <a:rPr lang="cs-CZ" dirty="0" err="1"/>
              <a:t>denne</a:t>
            </a:r>
            <a:r>
              <a:rPr lang="cs-CZ" dirty="0"/>
              <a:t> </a:t>
            </a:r>
            <a:r>
              <a:rPr lang="cs-CZ" dirty="0" err="1"/>
              <a:t>gaven</a:t>
            </a:r>
            <a:r>
              <a:rPr lang="cs-CZ" dirty="0"/>
              <a:t> </a:t>
            </a:r>
            <a:r>
              <a:rPr lang="cs-CZ" dirty="0" err="1"/>
              <a:t>henj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774C92-2582-7C60-E8FF-2C95C5B1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404" y="949669"/>
            <a:ext cx="5328061" cy="5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D8E6B-AE03-4B5A-DD52-6DF3B250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Adjektiver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3808E-A7B7-A54C-806F-89981BE7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Adjektiv </a:t>
            </a:r>
            <a:r>
              <a:rPr lang="cs-CZ" dirty="0" err="1"/>
              <a:t>bøyes</a:t>
            </a:r>
            <a:r>
              <a:rPr lang="cs-CZ" dirty="0"/>
              <a:t> </a:t>
            </a:r>
            <a:r>
              <a:rPr lang="cs-CZ" dirty="0" err="1"/>
              <a:t>nesten</a:t>
            </a:r>
            <a:r>
              <a:rPr lang="cs-CZ" dirty="0"/>
              <a:t> </a:t>
            </a:r>
            <a:r>
              <a:rPr lang="cs-CZ" dirty="0" err="1"/>
              <a:t>som</a:t>
            </a:r>
            <a:r>
              <a:rPr lang="cs-CZ" dirty="0"/>
              <a:t>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nynorsk</a:t>
            </a:r>
            <a:r>
              <a:rPr lang="cs-CZ" dirty="0"/>
              <a:t>, </a:t>
            </a:r>
            <a:r>
              <a:rPr lang="cs-CZ" dirty="0" err="1"/>
              <a:t>men</a:t>
            </a:r>
            <a:r>
              <a:rPr lang="cs-CZ" dirty="0"/>
              <a:t> med </a:t>
            </a:r>
            <a:r>
              <a:rPr lang="cs-CZ" dirty="0" err="1"/>
              <a:t>apokope</a:t>
            </a:r>
            <a:r>
              <a:rPr lang="cs-CZ" dirty="0"/>
              <a:t> i komparativ: </a:t>
            </a:r>
            <a:r>
              <a:rPr lang="cs-CZ" dirty="0" err="1"/>
              <a:t>Svart</a:t>
            </a:r>
            <a:r>
              <a:rPr lang="cs-CZ" dirty="0"/>
              <a:t>, </a:t>
            </a:r>
            <a:r>
              <a:rPr lang="cs-CZ" dirty="0" err="1"/>
              <a:t>svart</a:t>
            </a:r>
            <a:r>
              <a:rPr lang="cs-CZ" b="1" dirty="0" err="1"/>
              <a:t>ar</a:t>
            </a:r>
            <a:r>
              <a:rPr lang="cs-CZ" dirty="0"/>
              <a:t>, </a:t>
            </a:r>
            <a:r>
              <a:rPr lang="cs-CZ" dirty="0" err="1"/>
              <a:t>svart</a:t>
            </a:r>
            <a:r>
              <a:rPr lang="cs-CZ" b="1" dirty="0" err="1"/>
              <a:t>ast</a:t>
            </a:r>
            <a:endParaRPr lang="cs-CZ" b="1" dirty="0"/>
          </a:p>
          <a:p>
            <a:r>
              <a:rPr lang="cs-CZ" b="1" dirty="0"/>
              <a:t>Kan dere </a:t>
            </a:r>
            <a:r>
              <a:rPr lang="cs-CZ" b="1" dirty="0" err="1"/>
              <a:t>gjette</a:t>
            </a:r>
            <a:r>
              <a:rPr lang="cs-CZ" b="1" dirty="0"/>
              <a:t> </a:t>
            </a:r>
            <a:r>
              <a:rPr lang="cs-CZ" b="1" dirty="0" err="1"/>
              <a:t>hvordan</a:t>
            </a:r>
            <a:r>
              <a:rPr lang="cs-CZ" b="1" dirty="0"/>
              <a:t> b</a:t>
            </a:r>
            <a:r>
              <a:rPr lang="nb-NO" b="1" dirty="0"/>
              <a:t>øyes adjektivet «Lett»</a:t>
            </a:r>
            <a:r>
              <a:rPr lang="cs-CZ" b="1" dirty="0"/>
              <a:t>?</a:t>
            </a:r>
          </a:p>
          <a:p>
            <a:endParaRPr lang="cs-CZ" dirty="0"/>
          </a:p>
          <a:p>
            <a:r>
              <a:rPr lang="cs-CZ" dirty="0" err="1"/>
              <a:t>Eks</a:t>
            </a:r>
            <a:r>
              <a:rPr lang="cs-CZ" dirty="0"/>
              <a:t>.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unntak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Stor-større-størst</a:t>
            </a:r>
            <a:r>
              <a:rPr lang="cs-CZ" dirty="0"/>
              <a:t>: </a:t>
            </a:r>
            <a:r>
              <a:rPr lang="cs-CZ" dirty="0" err="1"/>
              <a:t>Stor-støør-støsst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Bra-bedre-best</a:t>
            </a:r>
            <a:r>
              <a:rPr lang="cs-CZ" dirty="0"/>
              <a:t>: </a:t>
            </a:r>
            <a:r>
              <a:rPr lang="cs-CZ" dirty="0" err="1"/>
              <a:t>Bra</a:t>
            </a:r>
            <a:r>
              <a:rPr lang="cs-CZ" dirty="0"/>
              <a:t>-ber/</a:t>
            </a:r>
            <a:r>
              <a:rPr lang="cs-CZ" dirty="0" err="1"/>
              <a:t>likar-bæst</a:t>
            </a:r>
            <a:r>
              <a:rPr lang="cs-CZ" dirty="0"/>
              <a:t>/</a:t>
            </a:r>
            <a:r>
              <a:rPr lang="cs-CZ" dirty="0" err="1"/>
              <a:t>likast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52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D8E6B-AE03-4B5A-DD52-6DF3B250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Adjektiver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3808E-A7B7-A54C-806F-89981BE7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Adjektiv </a:t>
            </a:r>
            <a:r>
              <a:rPr lang="cs-CZ" dirty="0" err="1"/>
              <a:t>bøyes</a:t>
            </a:r>
            <a:r>
              <a:rPr lang="cs-CZ" dirty="0"/>
              <a:t> </a:t>
            </a:r>
            <a:r>
              <a:rPr lang="cs-CZ" dirty="0" err="1"/>
              <a:t>nesten</a:t>
            </a:r>
            <a:r>
              <a:rPr lang="cs-CZ" dirty="0"/>
              <a:t> </a:t>
            </a:r>
            <a:r>
              <a:rPr lang="cs-CZ" dirty="0" err="1"/>
              <a:t>som</a:t>
            </a:r>
            <a:r>
              <a:rPr lang="cs-CZ" dirty="0"/>
              <a:t>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nynorsk</a:t>
            </a:r>
            <a:r>
              <a:rPr lang="cs-CZ" dirty="0"/>
              <a:t>, </a:t>
            </a:r>
            <a:r>
              <a:rPr lang="cs-CZ" dirty="0" err="1"/>
              <a:t>men</a:t>
            </a:r>
            <a:r>
              <a:rPr lang="cs-CZ" dirty="0"/>
              <a:t> med </a:t>
            </a:r>
            <a:r>
              <a:rPr lang="cs-CZ" dirty="0" err="1"/>
              <a:t>apokope</a:t>
            </a:r>
            <a:r>
              <a:rPr lang="cs-CZ" dirty="0"/>
              <a:t> i komparativ: </a:t>
            </a:r>
            <a:r>
              <a:rPr lang="cs-CZ" dirty="0" err="1"/>
              <a:t>Svart</a:t>
            </a:r>
            <a:r>
              <a:rPr lang="cs-CZ" dirty="0"/>
              <a:t>, </a:t>
            </a:r>
            <a:r>
              <a:rPr lang="cs-CZ" dirty="0" err="1"/>
              <a:t>svart</a:t>
            </a:r>
            <a:r>
              <a:rPr lang="cs-CZ" b="1" dirty="0" err="1"/>
              <a:t>ar</a:t>
            </a:r>
            <a:r>
              <a:rPr lang="cs-CZ" dirty="0"/>
              <a:t>, </a:t>
            </a:r>
            <a:r>
              <a:rPr lang="cs-CZ" dirty="0" err="1"/>
              <a:t>svart</a:t>
            </a:r>
            <a:r>
              <a:rPr lang="cs-CZ" b="1" dirty="0" err="1"/>
              <a:t>ast</a:t>
            </a:r>
            <a:endParaRPr lang="cs-CZ" b="1" dirty="0"/>
          </a:p>
          <a:p>
            <a:r>
              <a:rPr lang="cs-CZ" b="1" dirty="0"/>
              <a:t>Kan dere </a:t>
            </a:r>
            <a:r>
              <a:rPr lang="cs-CZ" b="1" dirty="0" err="1"/>
              <a:t>gjette</a:t>
            </a:r>
            <a:r>
              <a:rPr lang="cs-CZ" b="1" dirty="0"/>
              <a:t> </a:t>
            </a:r>
            <a:r>
              <a:rPr lang="cs-CZ" b="1" dirty="0" err="1"/>
              <a:t>hvordan</a:t>
            </a:r>
            <a:r>
              <a:rPr lang="cs-CZ" b="1" dirty="0"/>
              <a:t> b</a:t>
            </a:r>
            <a:r>
              <a:rPr lang="nb-NO" b="1" dirty="0"/>
              <a:t>øyes adjektivet «Lett»</a:t>
            </a:r>
            <a:r>
              <a:rPr lang="cs-CZ" b="1" dirty="0"/>
              <a:t>?</a:t>
            </a:r>
          </a:p>
          <a:p>
            <a:endParaRPr lang="cs-CZ" dirty="0"/>
          </a:p>
          <a:p>
            <a:r>
              <a:rPr lang="cs-CZ" dirty="0" err="1"/>
              <a:t>Eks</a:t>
            </a:r>
            <a:r>
              <a:rPr lang="cs-CZ" dirty="0"/>
              <a:t>.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unntak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Stor-større-størst</a:t>
            </a:r>
            <a:r>
              <a:rPr lang="cs-CZ" dirty="0"/>
              <a:t>: </a:t>
            </a:r>
            <a:r>
              <a:rPr lang="cs-CZ" dirty="0" err="1"/>
              <a:t>Stor-støør-støsst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Bra-bedre-best</a:t>
            </a:r>
            <a:r>
              <a:rPr lang="cs-CZ" dirty="0"/>
              <a:t>: </a:t>
            </a:r>
            <a:r>
              <a:rPr lang="cs-CZ" dirty="0" err="1"/>
              <a:t>Bra</a:t>
            </a:r>
            <a:r>
              <a:rPr lang="cs-CZ" dirty="0"/>
              <a:t>-ber/</a:t>
            </a:r>
            <a:r>
              <a:rPr lang="cs-CZ" dirty="0" err="1"/>
              <a:t>likar-bæst</a:t>
            </a:r>
            <a:r>
              <a:rPr lang="cs-CZ" dirty="0"/>
              <a:t>/</a:t>
            </a:r>
            <a:r>
              <a:rPr lang="cs-CZ" dirty="0" err="1"/>
              <a:t>likast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7ED9315-0233-C91E-5E64-43278F485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08827"/>
              </p:ext>
            </p:extLst>
          </p:nvPr>
        </p:nvGraphicFramePr>
        <p:xfrm>
          <a:off x="1436099" y="3333964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7271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041172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23929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Lett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Lettare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Lettast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4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5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D0A26-4627-7D97-05E5-8C932B0C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Monoftongering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E0D32-8C60-5DCD-AEC1-4CB4653A8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likhet med nordnorsk har de fremre vokalene i, y og e blitt senket til hhv. e, ø og æ, som i f. eks. </a:t>
            </a:r>
            <a:r>
              <a:rPr lang="nb-NO" dirty="0" err="1"/>
              <a:t>fesk</a:t>
            </a:r>
            <a:r>
              <a:rPr lang="nb-NO" dirty="0"/>
              <a:t> (fisk), </a:t>
            </a:r>
            <a:r>
              <a:rPr lang="nb-NO" dirty="0" err="1"/>
              <a:t>høtt</a:t>
            </a:r>
            <a:r>
              <a:rPr lang="nb-NO" dirty="0"/>
              <a:t> (hytte) og </a:t>
            </a:r>
            <a:r>
              <a:rPr lang="nb-NO" dirty="0" err="1"/>
              <a:t>flæsk</a:t>
            </a:r>
            <a:r>
              <a:rPr lang="nb-NO" dirty="0"/>
              <a:t> (flesk).</a:t>
            </a:r>
            <a:endParaRPr lang="cs-CZ" dirty="0"/>
          </a:p>
          <a:p>
            <a:r>
              <a:rPr lang="cs-CZ" dirty="0"/>
              <a:t>I de </a:t>
            </a:r>
            <a:r>
              <a:rPr lang="cs-CZ" dirty="0" err="1"/>
              <a:t>sørøstre</a:t>
            </a:r>
            <a:r>
              <a:rPr lang="cs-CZ" dirty="0"/>
              <a:t> </a:t>
            </a:r>
            <a:r>
              <a:rPr lang="cs-CZ" dirty="0" err="1"/>
              <a:t>delene</a:t>
            </a:r>
            <a:r>
              <a:rPr lang="cs-CZ" dirty="0"/>
              <a:t> </a:t>
            </a:r>
            <a:r>
              <a:rPr lang="cs-CZ" dirty="0" err="1"/>
              <a:t>av</a:t>
            </a:r>
            <a:r>
              <a:rPr lang="cs-CZ" dirty="0"/>
              <a:t> </a:t>
            </a:r>
            <a:r>
              <a:rPr lang="cs-CZ" dirty="0" err="1"/>
              <a:t>Sør-Trøndelag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diftongene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, </a:t>
            </a:r>
            <a:r>
              <a:rPr lang="cs-CZ" dirty="0" err="1"/>
              <a:t>øy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au </a:t>
            </a:r>
            <a:r>
              <a:rPr lang="cs-CZ" dirty="0" err="1"/>
              <a:t>blitt</a:t>
            </a:r>
            <a:r>
              <a:rPr lang="cs-CZ" dirty="0"/>
              <a:t> til </a:t>
            </a:r>
            <a:r>
              <a:rPr lang="cs-CZ" dirty="0" err="1"/>
              <a:t>monoftonger</a:t>
            </a:r>
            <a:r>
              <a:rPr lang="cs-CZ" dirty="0"/>
              <a:t>. Stein [sten], </a:t>
            </a:r>
            <a:r>
              <a:rPr lang="cs-CZ" dirty="0" err="1"/>
              <a:t>røyk</a:t>
            </a:r>
            <a:r>
              <a:rPr lang="cs-CZ" dirty="0"/>
              <a:t> [</a:t>
            </a:r>
            <a:r>
              <a:rPr lang="cs-CZ" dirty="0" err="1"/>
              <a:t>røk</a:t>
            </a:r>
            <a:r>
              <a:rPr lang="cs-CZ" dirty="0"/>
              <a:t>], </a:t>
            </a:r>
            <a:r>
              <a:rPr lang="cs-CZ" dirty="0" err="1"/>
              <a:t>graut</a:t>
            </a:r>
            <a:r>
              <a:rPr lang="cs-CZ" dirty="0"/>
              <a:t> [</a:t>
            </a:r>
            <a:r>
              <a:rPr lang="cs-CZ" dirty="0" err="1"/>
              <a:t>grøt</a:t>
            </a:r>
            <a:r>
              <a:rPr lang="cs-CZ" dirty="0"/>
              <a:t>]. I </a:t>
            </a:r>
            <a:r>
              <a:rPr lang="cs-CZ" dirty="0" err="1"/>
              <a:t>nedre</a:t>
            </a:r>
            <a:r>
              <a:rPr lang="cs-CZ" dirty="0"/>
              <a:t> </a:t>
            </a:r>
            <a:r>
              <a:rPr lang="cs-CZ" dirty="0" err="1"/>
              <a:t>Melhus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Buvika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bare </a:t>
            </a:r>
            <a:r>
              <a:rPr lang="cs-CZ" dirty="0" err="1"/>
              <a:t>ei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øy</a:t>
            </a:r>
            <a:r>
              <a:rPr lang="cs-CZ" dirty="0"/>
              <a:t> </a:t>
            </a:r>
            <a:r>
              <a:rPr lang="cs-CZ" dirty="0" err="1"/>
              <a:t>monoftongert</a:t>
            </a:r>
            <a:r>
              <a:rPr lang="cs-CZ" dirty="0"/>
              <a:t>. I </a:t>
            </a:r>
            <a:r>
              <a:rPr lang="cs-CZ" dirty="0" err="1"/>
              <a:t>Verdal</a:t>
            </a:r>
            <a:r>
              <a:rPr lang="cs-CZ" dirty="0"/>
              <a:t> </a:t>
            </a:r>
            <a:r>
              <a:rPr lang="cs-CZ" dirty="0" err="1"/>
              <a:t>bli</a:t>
            </a:r>
            <a:r>
              <a:rPr lang="cs-CZ" dirty="0"/>
              <a:t> </a:t>
            </a:r>
            <a:r>
              <a:rPr lang="cs-CZ" dirty="0" err="1"/>
              <a:t>ofte</a:t>
            </a:r>
            <a:r>
              <a:rPr lang="cs-CZ" dirty="0"/>
              <a:t> </a:t>
            </a:r>
            <a:r>
              <a:rPr lang="cs-CZ" dirty="0" err="1"/>
              <a:t>diftongen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 til "æ", </a:t>
            </a:r>
            <a:r>
              <a:rPr lang="cs-CZ" dirty="0" err="1"/>
              <a:t>eksempelvis</a:t>
            </a:r>
            <a:r>
              <a:rPr lang="cs-CZ" dirty="0"/>
              <a:t> </a:t>
            </a:r>
            <a:r>
              <a:rPr lang="cs-CZ" dirty="0" err="1"/>
              <a:t>blir</a:t>
            </a:r>
            <a:r>
              <a:rPr lang="cs-CZ" dirty="0"/>
              <a:t> </a:t>
            </a:r>
            <a:r>
              <a:rPr lang="cs-CZ" dirty="0" err="1"/>
              <a:t>heim</a:t>
            </a:r>
            <a:r>
              <a:rPr lang="cs-CZ" dirty="0"/>
              <a:t> til "</a:t>
            </a:r>
            <a:r>
              <a:rPr lang="cs-CZ" dirty="0" err="1"/>
              <a:t>hæm</a:t>
            </a:r>
            <a:r>
              <a:rPr lang="cs-CZ" dirty="0"/>
              <a:t>"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stein</a:t>
            </a:r>
            <a:r>
              <a:rPr lang="cs-CZ" dirty="0"/>
              <a:t> til "</a:t>
            </a:r>
            <a:r>
              <a:rPr lang="cs-CZ" dirty="0" err="1"/>
              <a:t>stæn</a:t>
            </a:r>
            <a:r>
              <a:rPr lang="cs-CZ" dirty="0"/>
              <a:t>". </a:t>
            </a:r>
            <a:r>
              <a:rPr lang="cs-CZ" dirty="0" err="1"/>
              <a:t>Monoftongering</a:t>
            </a:r>
            <a:r>
              <a:rPr lang="cs-CZ" dirty="0"/>
              <a:t> </a:t>
            </a:r>
            <a:r>
              <a:rPr lang="cs-CZ" dirty="0" err="1"/>
              <a:t>forekommer</a:t>
            </a:r>
            <a:r>
              <a:rPr lang="cs-CZ" dirty="0"/>
              <a:t> </a:t>
            </a:r>
            <a:r>
              <a:rPr lang="cs-CZ" dirty="0" err="1"/>
              <a:t>også</a:t>
            </a:r>
            <a:r>
              <a:rPr lang="cs-CZ" dirty="0"/>
              <a:t>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indre</a:t>
            </a:r>
            <a:r>
              <a:rPr lang="cs-CZ" dirty="0"/>
              <a:t> </a:t>
            </a:r>
            <a:r>
              <a:rPr lang="cs-CZ" dirty="0" err="1"/>
              <a:t>Østlandet</a:t>
            </a:r>
            <a:r>
              <a:rPr lang="cs-CZ" dirty="0"/>
              <a:t>,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svensk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dansk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34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946B1-23D9-BE29-3344-0BDE306A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Monoftongering</a:t>
            </a:r>
            <a:r>
              <a:rPr lang="cs-CZ" dirty="0"/>
              <a:t> -&gt; </a:t>
            </a:r>
            <a:r>
              <a:rPr lang="nb-NO" dirty="0"/>
              <a:t>Æ </a:t>
            </a:r>
            <a:r>
              <a:rPr lang="cs-CZ" dirty="0" err="1"/>
              <a:t>lyd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63E32-04FD-50F1-7FB4-211BE6C5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Noen vokalskifter er mer lokale, som for eksempel i Stjørdal der smør er blitt til </a:t>
            </a:r>
            <a:r>
              <a:rPr lang="nb-NO" dirty="0" err="1"/>
              <a:t>smær</a:t>
            </a:r>
            <a:r>
              <a:rPr lang="nb-NO" dirty="0"/>
              <a:t>, og dør til </a:t>
            </a:r>
            <a:r>
              <a:rPr lang="nb-NO" dirty="0" err="1"/>
              <a:t>dær</a:t>
            </a:r>
            <a:r>
              <a:rPr lang="nb-NO" dirty="0"/>
              <a:t>. Dette er forøvrig resultat av et helt eller delvis bortfall av en distinkt vokallyd (i lydskrift representert ved œ) som kan beskrives som en mellomting av æ og ø, som fortsatt finnes brukt av enkelte.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673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B7187-9060-9373-62A5-CE9090DB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Tonegangen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DCF21-880A-26A0-D1B5-AE06ECC82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857108" cy="4038600"/>
          </a:xfrm>
        </p:spPr>
        <p:txBody>
          <a:bodyPr/>
          <a:lstStyle/>
          <a:p>
            <a:r>
              <a:rPr lang="nn-NO" dirty="0"/>
              <a:t>Tonegangen, musikken i orda (må ikkje forvekslast med tonelag) kjem fram i ord som sola, boka, døra (tonem-1-ord). På </a:t>
            </a:r>
            <a:r>
              <a:rPr lang="nn-NO" dirty="0" err="1"/>
              <a:t>Sør-og</a:t>
            </a:r>
            <a:r>
              <a:rPr lang="nn-NO" dirty="0"/>
              <a:t> Vestland har slike ord høg tone først i ordet, og tonen fell deretter mot slutten av ordet, kalla høgtone. Denne tonegangen er vanleg i vestlandsk og nordnorsk.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E2C535-AD5F-FCCF-9C1F-30F4593E3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74" y="277403"/>
            <a:ext cx="5052662" cy="60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42EF8-2F49-4B40-6D41-E52CF862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AE1FD0-CAC7-327D-0CA4-3A5B79DA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https://www.youtube.com/watch?v=Czookivnohw</a:t>
            </a:r>
            <a:endParaRPr lang="nb-NO" dirty="0"/>
          </a:p>
          <a:p>
            <a:r>
              <a:rPr lang="cs-CZ" dirty="0">
                <a:hlinkClick r:id="rId3"/>
              </a:rPr>
              <a:t>https://www.youtube.com/watch?v=mehDCqRGZK8</a:t>
            </a:r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311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B85B2-0A5B-24FD-E2BB-448966CD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Teksten til videoen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52308-8872-12B6-FC95-C4F29CA66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Noen ganger kommer det utrolig mye snø, og da er det bare å finne seg til rette i godstolen og sitte og lese eller se  tv. Men jeg liker å være ute òg. Vi kan jo ikke trekke oss tilbake bare fordi det snør, liksom. Vi må fortsatt delta i samfunnet. Men hvis veiene er for glatte, kan det innimellom være farlig å kjøre, så da er det kjempegodt at alle byer i Norge har god kollektivtransport, og vi kan reise sammen med hverandre. Har dere god kollektivtransport?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DB61C2F-862D-B67B-CD9D-35FD7F05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48" y="863027"/>
            <a:ext cx="8777014" cy="48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57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B85B2-0A5B-24FD-E2BB-448966CD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Teksten til videoen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52308-8872-12B6-FC95-C4F29CA66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Noen ganger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kommer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de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t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utrolig mye snø, og da er det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bare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å finn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seg til rette i godstolen og sitt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og les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eller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 tv. Men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jeg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like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å vær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ute òg. Vi kan jo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ikke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trekk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 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oss tilbake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bare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fordi det snør, liksom. Vi må fortsatt delta i samfu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nn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et. Men hvis veiene er for glatt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, ka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n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det innimellom vær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farlig å kjør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, så da er det kjempegodt at alle byer i Norge har god kollektivtransport, og vi ka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n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reis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sammen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med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hverandre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. Har </a:t>
            </a:r>
            <a:r>
              <a:rPr lang="nb-NO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dere</a:t>
            </a:r>
            <a:r>
              <a:rPr lang="nb-NO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god kollektivtransport?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804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7068B-5F96-C79F-BC74-6A4DD534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Kahoot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6CB8A73-F0E7-ED65-DC52-38401A1B458A}"/>
              </a:ext>
            </a:extLst>
          </p:cNvPr>
          <p:cNvSpPr txBox="1"/>
          <p:nvPr/>
        </p:nvSpPr>
        <p:spPr>
          <a:xfrm>
            <a:off x="7921376" y="5417587"/>
            <a:ext cx="35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https://bit.ly/3TxkBh8</a:t>
            </a: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E33DCDB-F757-5A09-3918-73F63D4EA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https://kahoot.it/?pin=5396868&amp;refer_method=link</a:t>
            </a:r>
            <a:endParaRPr lang="cs-CZ" dirty="0"/>
          </a:p>
          <a:p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FA95CAC-7A0A-21E3-E027-96AFAF5B9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19" y="3348844"/>
            <a:ext cx="2902099" cy="28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42D5C-4A94-51B5-C4AA-CEF7384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42" y="1328791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5300" dirty="0" err="1"/>
              <a:t>Karakterisktiske</a:t>
            </a:r>
            <a:r>
              <a:rPr lang="nb-NO" sz="5300" dirty="0"/>
              <a:t> tegn</a:t>
            </a:r>
            <a:br>
              <a:rPr lang="cs-CZ" dirty="0"/>
            </a:br>
            <a:r>
              <a:rPr lang="nb-NO" dirty="0"/>
              <a:t>&amp;</a:t>
            </a:r>
            <a:br>
              <a:rPr lang="nb-NO" dirty="0"/>
            </a:br>
            <a:r>
              <a:rPr lang="nb-NO" dirty="0"/>
              <a:t>hvordan blir du sikker at noen kommer fra Trøndelag</a:t>
            </a:r>
            <a:r>
              <a:rPr lang="cs-CZ" dirty="0"/>
              <a:t>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E28FC0-5AAB-1891-E72E-E52BF43A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098" y="3207955"/>
            <a:ext cx="4726113" cy="33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19339-3446-E1E0-E1D5-AA52D67A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6BE8F-DBFC-68B7-120E-C0A01B9B1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Palatalisering</a:t>
            </a:r>
            <a:r>
              <a:rPr lang="cs-CZ" dirty="0"/>
              <a:t> </a:t>
            </a:r>
            <a:r>
              <a:rPr lang="cs-CZ" dirty="0" err="1"/>
              <a:t>finnes</a:t>
            </a:r>
            <a:r>
              <a:rPr lang="cs-CZ" dirty="0"/>
              <a:t>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norsk</a:t>
            </a:r>
            <a:r>
              <a:rPr lang="cs-CZ" dirty="0"/>
              <a:t> </a:t>
            </a:r>
            <a:r>
              <a:rPr lang="cs-CZ" dirty="0" err="1"/>
              <a:t>blant</a:t>
            </a:r>
            <a:r>
              <a:rPr lang="cs-CZ" dirty="0"/>
              <a:t> </a:t>
            </a:r>
            <a:r>
              <a:rPr lang="cs-CZ" dirty="0" err="1"/>
              <a:t>annet</a:t>
            </a:r>
            <a:r>
              <a:rPr lang="cs-CZ" dirty="0"/>
              <a:t> i </a:t>
            </a:r>
            <a:r>
              <a:rPr lang="cs-CZ" dirty="0" err="1"/>
              <a:t>trøndersk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nordnorsk</a:t>
            </a:r>
            <a:r>
              <a:rPr lang="cs-CZ" dirty="0"/>
              <a:t>. </a:t>
            </a:r>
            <a:endParaRPr lang="nb-NO" dirty="0"/>
          </a:p>
          <a:p>
            <a:r>
              <a:rPr lang="nn-NO" dirty="0"/>
              <a:t>Trøndelag har palatalisering (j-uttale) av dentalane. Ein hermer etter trønderen som seier «</a:t>
            </a:r>
            <a:r>
              <a:rPr lang="nn-NO" dirty="0" err="1"/>
              <a:t>mannj</a:t>
            </a:r>
            <a:r>
              <a:rPr lang="nn-NO" dirty="0"/>
              <a:t> med </a:t>
            </a:r>
            <a:r>
              <a:rPr lang="nn-NO" dirty="0" err="1"/>
              <a:t>hannjhonnj</a:t>
            </a:r>
            <a:r>
              <a:rPr lang="nn-NO" dirty="0"/>
              <a:t> i </a:t>
            </a:r>
            <a:r>
              <a:rPr lang="nn-NO" dirty="0" err="1"/>
              <a:t>bannj</a:t>
            </a:r>
            <a:r>
              <a:rPr lang="nn-NO" dirty="0"/>
              <a:t>». I heile Trøndelag heiter det </a:t>
            </a:r>
            <a:r>
              <a:rPr lang="nn-NO" dirty="0" err="1"/>
              <a:t>mannj</a:t>
            </a:r>
            <a:r>
              <a:rPr lang="nn-NO" dirty="0"/>
              <a:t>, </a:t>
            </a:r>
            <a:r>
              <a:rPr lang="nn-NO" dirty="0" err="1"/>
              <a:t>kvellj</a:t>
            </a:r>
            <a:r>
              <a:rPr lang="nn-NO" dirty="0"/>
              <a:t>, (kveld) og </a:t>
            </a:r>
            <a:r>
              <a:rPr lang="nn-NO" dirty="0" err="1"/>
              <a:t>reddj</a:t>
            </a:r>
            <a:r>
              <a:rPr lang="nn-NO" dirty="0"/>
              <a:t> (redd). I indre delar av Sør-Trøndelag har ein desse nemnde formene og i tillegg palatalisering i bestemt form fleirtal </a:t>
            </a:r>
            <a:r>
              <a:rPr lang="nn-NO" dirty="0" err="1"/>
              <a:t>honnjannj</a:t>
            </a:r>
            <a:r>
              <a:rPr lang="nn-NO" dirty="0"/>
              <a:t> (hundane) og </a:t>
            </a:r>
            <a:r>
              <a:rPr lang="nn-NO" dirty="0" err="1"/>
              <a:t>kannjannj</a:t>
            </a:r>
            <a:r>
              <a:rPr lang="nn-NO" dirty="0"/>
              <a:t> (bestemt form fleirtal av ei kanne), </a:t>
            </a:r>
            <a:r>
              <a:rPr lang="nn-NO" dirty="0" err="1"/>
              <a:t>gutannj</a:t>
            </a:r>
            <a:r>
              <a:rPr lang="nn-NO" dirty="0"/>
              <a:t> (gutane) og anna.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95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</a:t>
            </a:r>
            <a:r>
              <a:rPr lang="nb-NO" dirty="0"/>
              <a:t>, </a:t>
            </a:r>
            <a:r>
              <a:rPr lang="cs-CZ" dirty="0"/>
              <a:t>Ď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pPr marL="45720" indent="0">
              <a:buNone/>
            </a:pPr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34162"/>
              </p:ext>
            </p:extLst>
          </p:nvPr>
        </p:nvGraphicFramePr>
        <p:xfrm>
          <a:off x="1325366" y="2601503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74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49601"/>
              </p:ext>
            </p:extLst>
          </p:nvPr>
        </p:nvGraphicFramePr>
        <p:xfrm>
          <a:off x="1787703" y="3071974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01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29177"/>
              </p:ext>
            </p:extLst>
          </p:nvPr>
        </p:nvGraphicFramePr>
        <p:xfrm>
          <a:off x="1787703" y="3071974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Tronjhjem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8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D996-752A-3032-82E1-1379784D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nb-NO" dirty="0"/>
              <a:t>Palatalisering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BCFB1-A13E-E800-D242-3BFB040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 – lyd (tsjekkiske </a:t>
            </a:r>
            <a:r>
              <a:rPr lang="cs-CZ" dirty="0"/>
              <a:t>Ň </a:t>
            </a:r>
            <a:r>
              <a:rPr lang="nb-NO" dirty="0"/>
              <a:t>lyd og slovakisk L</a:t>
            </a:r>
            <a:r>
              <a:rPr lang="cs-CZ" dirty="0"/>
              <a:t>´ </a:t>
            </a:r>
            <a:r>
              <a:rPr lang="cs-CZ" dirty="0" err="1"/>
              <a:t>lyd</a:t>
            </a:r>
            <a:r>
              <a:rPr lang="cs-CZ" dirty="0"/>
              <a:t>)</a:t>
            </a:r>
            <a:endParaRPr lang="nb-NO" dirty="0"/>
          </a:p>
          <a:p>
            <a:endParaRPr lang="nb-NO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895FA7B-6572-A4DA-8D62-5223E206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14615"/>
              </p:ext>
            </p:extLst>
          </p:nvPr>
        </p:nvGraphicFramePr>
        <p:xfrm>
          <a:off x="1787703" y="3071974"/>
          <a:ext cx="8712486" cy="349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243">
                  <a:extLst>
                    <a:ext uri="{9D8B030D-6E8A-4147-A177-3AD203B41FA5}">
                      <a16:colId xmlns:a16="http://schemas.microsoft.com/office/drawing/2014/main" val="3550805084"/>
                    </a:ext>
                  </a:extLst>
                </a:gridCol>
                <a:gridCol w="4356243">
                  <a:extLst>
                    <a:ext uri="{9D8B030D-6E8A-4147-A177-3AD203B41FA5}">
                      <a16:colId xmlns:a16="http://schemas.microsoft.com/office/drawing/2014/main" val="2179134598"/>
                    </a:ext>
                  </a:extLst>
                </a:gridCol>
              </a:tblGrid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Normal norsk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Trøndersk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3298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man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8053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Trondheim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Tronjhjem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767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vann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vanj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417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vente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75609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hund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05344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r>
                        <a:rPr lang="nb-NO" dirty="0"/>
                        <a:t>redd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08770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r>
                        <a:rPr lang="nb-NO" dirty="0"/>
                        <a:t>Lise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835187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0</TotalTime>
  <Words>1460</Words>
  <Application>Microsoft Office PowerPoint</Application>
  <PresentationFormat>Širokoúhlá obrazovka</PresentationFormat>
  <Paragraphs>239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Corbel</vt:lpstr>
      <vt:lpstr>Roboto</vt:lpstr>
      <vt:lpstr>Základ</vt:lpstr>
      <vt:lpstr>Trøndersk</vt:lpstr>
      <vt:lpstr>Hva og hvor?</vt:lpstr>
      <vt:lpstr>Prezentace aplikace PowerPoint</vt:lpstr>
      <vt:lpstr>Karakterisktiske tegn &amp; hvordan blir du sikker at noen kommer fra Trøndelag?</vt:lpstr>
      <vt:lpstr>1. Palatalisering</vt:lpstr>
      <vt:lpstr>1. Palatalisering</vt:lpstr>
      <vt:lpstr>1. Palatalisering</vt:lpstr>
      <vt:lpstr>1. Palatalisering</vt:lpstr>
      <vt:lpstr>1. Palatalisering</vt:lpstr>
      <vt:lpstr>1. Palatalisering</vt:lpstr>
      <vt:lpstr>1. Palatalisering</vt:lpstr>
      <vt:lpstr>1. Palatalisering</vt:lpstr>
      <vt:lpstr>1. Palatalisering</vt:lpstr>
      <vt:lpstr>2. tjukk L</vt:lpstr>
      <vt:lpstr>3. apokope</vt:lpstr>
      <vt:lpstr>3. apokope</vt:lpstr>
      <vt:lpstr>3. apokope</vt:lpstr>
      <vt:lpstr>3. apokope</vt:lpstr>
      <vt:lpstr>3. apokope</vt:lpstr>
      <vt:lpstr>4. K i stedet for HV</vt:lpstr>
      <vt:lpstr>4. K i stedet for HV</vt:lpstr>
      <vt:lpstr>Personelle pronomener  på trøndersk</vt:lpstr>
      <vt:lpstr>Adjektiver</vt:lpstr>
      <vt:lpstr>Adjektiver</vt:lpstr>
      <vt:lpstr>Monoftongering</vt:lpstr>
      <vt:lpstr>Monoftongering -&gt; Æ lyd?</vt:lpstr>
      <vt:lpstr>Tonegangen</vt:lpstr>
      <vt:lpstr>Video</vt:lpstr>
      <vt:lpstr>Teksten til videoen</vt:lpstr>
      <vt:lpstr>Teksten til videoen</vt:lpstr>
      <vt:lpstr>Kahoot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Janečková</dc:creator>
  <cp:lastModifiedBy>Lucie Taraldsen Medová</cp:lastModifiedBy>
  <cp:revision>18</cp:revision>
  <dcterms:created xsi:type="dcterms:W3CDTF">2024-03-05T20:05:28Z</dcterms:created>
  <dcterms:modified xsi:type="dcterms:W3CDTF">2024-03-12T08:57:14Z</dcterms:modified>
</cp:coreProperties>
</file>