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1" r:id="rId14"/>
    <p:sldId id="269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75CA721-DCD9-408D-BD3E-C001A4F68068}">
          <p14:sldIdLst>
            <p14:sldId id="256"/>
            <p14:sldId id="257"/>
          </p14:sldIdLst>
        </p14:section>
        <p14:section name="Sekcja bez tytułu" id="{82F8DA65-C3A0-47D6-B520-7C4A78547B5C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7"/>
            <p14:sldId id="266"/>
            <p14:sldId id="271"/>
            <p14:sldId id="269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66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84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9154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3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239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2269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304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93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32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08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5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029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07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15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999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335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D2F4-020F-4BAC-9A73-E73FE69428BD}" type="datetimeFigureOut">
              <a:rPr lang="pl-PL" smtClean="0"/>
              <a:t>22.03.2024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40C8EA-06B4-4498-8FBA-09E75E7F5D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674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n.wikipedia.org/wiki/Skarre-r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n.wikipedia.org/wiki/Rulle-r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VrdabGLjCaw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Vossam%C3%A5l" TargetMode="External"/><Relationship Id="rId2" Type="http://schemas.openxmlformats.org/officeDocument/2006/relationships/hyperlink" Target="https://nn.wikipedia.org/wiki/Vossam%C3%A5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s://www.vossmaallag.joomlasider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nl.no/Agder" TargetMode="External"/><Relationship Id="rId4" Type="http://schemas.openxmlformats.org/officeDocument/2006/relationships/hyperlink" Target="https://snl.no/Sog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o.wikipedia.org/wiki/Forfatter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no.wikipedia.org/wiki/Nor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no.wikipedia.org/wiki/Bergen" TargetMode="External"/><Relationship Id="rId4" Type="http://schemas.openxmlformats.org/officeDocument/2006/relationships/hyperlink" Target="https://no.wikipedia.org/wiki/Programled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sF7XQ2rVfs&amp;t=98s" TargetMode="External"/><Relationship Id="rId3" Type="http://schemas.openxmlformats.org/officeDocument/2006/relationships/hyperlink" Target="https://no.wikipedia.org/wiki/NRK" TargetMode="External"/><Relationship Id="rId7" Type="http://schemas.openxmlformats.org/officeDocument/2006/relationships/hyperlink" Target="https://no.wikipedia.org/wiki/Linda_Eide" TargetMode="External"/><Relationship Id="rId2" Type="http://schemas.openxmlformats.org/officeDocument/2006/relationships/hyperlink" Target="https://no.wikipedia.org/wiki/Reiseprogr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o.wikipedia.org/wiki/Attraksjon" TargetMode="External"/><Relationship Id="rId5" Type="http://schemas.openxmlformats.org/officeDocument/2006/relationships/hyperlink" Target="https://no.wikipedia.org/wiki/2012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no.wikipedia.org/wiki/2007" TargetMode="Externa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UdARhC6Cw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nl.no/adjekti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nl.no/palatalisering" TargetMode="External"/><Relationship Id="rId2" Type="http://schemas.openxmlformats.org/officeDocument/2006/relationships/hyperlink" Target="https://snl.no/dialekter_i_Hordalan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nl.no/innlyd_-_spr%C3%A5kvitenskap" TargetMode="External"/><Relationship Id="rId4" Type="http://schemas.openxmlformats.org/officeDocument/2006/relationships/hyperlink" Target="https://snl.no/spr%C3%A5kly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oss – Store norske leksikon">
            <a:extLst>
              <a:ext uri="{FF2B5EF4-FFF2-40B4-BE49-F238E27FC236}">
                <a16:creationId xmlns:a16="http://schemas.microsoft.com/office/drawing/2014/main" id="{04E712B9-E457-41D5-76D0-10ED3307CC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r="1" b="19549"/>
          <a:stretch/>
        </p:blipFill>
        <p:spPr bwMode="auto">
          <a:xfrm>
            <a:off x="4384227" y="1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rske Bunader - Bringeduk og belte Fana/Hardanger/Nordhordland/Voss | Dame">
            <a:extLst>
              <a:ext uri="{FF2B5EF4-FFF2-40B4-BE49-F238E27FC236}">
                <a16:creationId xmlns:a16="http://schemas.microsoft.com/office/drawing/2014/main" id="{6D5B5788-4D58-B837-32BC-8CC467533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4" r="1" b="28396"/>
          <a:stretch/>
        </p:blipFill>
        <p:spPr bwMode="auto">
          <a:xfrm>
            <a:off x="4041994" y="10"/>
            <a:ext cx="8139373" cy="685799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AD8B8EA-CB6B-6802-7F5C-725FBAE4A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334" y="2404534"/>
            <a:ext cx="4594461" cy="2288764"/>
          </a:xfrm>
        </p:spPr>
        <p:txBody>
          <a:bodyPr>
            <a:normAutofit/>
          </a:bodyPr>
          <a:lstStyle/>
          <a:p>
            <a:pPr algn="l"/>
            <a:r>
              <a:rPr lang="nb-NO" sz="6000" dirty="0"/>
              <a:t>Vossamål </a:t>
            </a:r>
            <a:r>
              <a:rPr lang="nb-NO" sz="4800" dirty="0"/>
              <a:t>eller vossing</a:t>
            </a:r>
            <a:endParaRPr lang="pl-PL" sz="4800" dirty="0"/>
          </a:p>
        </p:txBody>
      </p:sp>
      <p:cxnSp>
        <p:nvCxnSpPr>
          <p:cNvPr id="1054" name="Straight Connector 1053">
            <a:extLst>
              <a:ext uri="{FF2B5EF4-FFF2-40B4-BE49-F238E27FC236}">
                <a16:creationId xmlns:a16="http://schemas.microsoft.com/office/drawing/2014/main" id="{9BE42A0F-3C3F-4500-BF5A-4FD28C1AA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11130" y="-1"/>
            <a:ext cx="3403114" cy="4504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6" name="Straight Connector 1055">
            <a:extLst>
              <a:ext uri="{FF2B5EF4-FFF2-40B4-BE49-F238E27FC236}">
                <a16:creationId xmlns:a16="http://schemas.microsoft.com/office/drawing/2014/main" id="{F8862440-EF12-4BF0-9309-5653F3874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C082FBDA-B6BB-447F-88F9-E5927CC71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0" name="Rectangle 25">
            <a:extLst>
              <a:ext uri="{FF2B5EF4-FFF2-40B4-BE49-F238E27FC236}">
                <a16:creationId xmlns:a16="http://schemas.microsoft.com/office/drawing/2014/main" id="{4D6B3FC3-266A-4796-85DE-016CA2ED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62" name="Isosceles Triangle 24">
            <a:extLst>
              <a:ext uri="{FF2B5EF4-FFF2-40B4-BE49-F238E27FC236}">
                <a16:creationId xmlns:a16="http://schemas.microsoft.com/office/drawing/2014/main" id="{1166F14E-D6C0-40B2-97E6-0854392CD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64" name="Rectangle 27">
            <a:extLst>
              <a:ext uri="{FF2B5EF4-FFF2-40B4-BE49-F238E27FC236}">
                <a16:creationId xmlns:a16="http://schemas.microsoft.com/office/drawing/2014/main" id="{14C19743-4CEE-4CA9-9E59-5833323AA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66" name="Rectangle 28">
            <a:extLst>
              <a:ext uri="{FF2B5EF4-FFF2-40B4-BE49-F238E27FC236}">
                <a16:creationId xmlns:a16="http://schemas.microsoft.com/office/drawing/2014/main" id="{3E09C179-0496-421E-A458-FACB93893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68" name="Rectangle 29">
            <a:extLst>
              <a:ext uri="{FF2B5EF4-FFF2-40B4-BE49-F238E27FC236}">
                <a16:creationId xmlns:a16="http://schemas.microsoft.com/office/drawing/2014/main" id="{E407748B-B8A8-447D-84A0-C56A1E86A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70" name="Isosceles Triangle 29">
            <a:extLst>
              <a:ext uri="{FF2B5EF4-FFF2-40B4-BE49-F238E27FC236}">
                <a16:creationId xmlns:a16="http://schemas.microsoft.com/office/drawing/2014/main" id="{88C20F14-80FE-465B-B829-1BA44065C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66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85" name="Straight Connector 308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7" name="Straight Connector 308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9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93" name="Isosceles Triangle 309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9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97" name="Isosceles Triangle 309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099" name="Freeform: Shape 309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4D47557-677E-D3FC-E566-8D8BC1E0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rgbClr val="FFFFFF"/>
                </a:solidFill>
              </a:rPr>
              <a:t>MÅLMERKER</a:t>
            </a:r>
            <a:endParaRPr lang="pl-PL">
              <a:solidFill>
                <a:srgbClr val="FFFFFF"/>
              </a:solidFill>
            </a:endParaRPr>
          </a:p>
        </p:txBody>
      </p:sp>
      <p:pic>
        <p:nvPicPr>
          <p:cNvPr id="3076" name="Picture 4" descr="Bergen-Voss Program 2021 by Bergen Cykleklubb - Issuu">
            <a:extLst>
              <a:ext uri="{FF2B5EF4-FFF2-40B4-BE49-F238E27FC236}">
                <a16:creationId xmlns:a16="http://schemas.microsoft.com/office/drawing/2014/main" id="{FADFBAF9-6D6B-4B31-7F21-D9A1E6659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3974" y="1168400"/>
            <a:ext cx="2836846" cy="4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26398A1-C691-275B-3FCB-42C1F714F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846" y="2483142"/>
            <a:ext cx="5353871" cy="2449586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 b="1" u="none" strike="noStrike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Skarre-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Skarre-r</a:t>
            </a:r>
            <a:r>
              <a:rPr lang="nb-NO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 kommet inn i vossingen i løpet av de siste generasjonene, og lever nå side om side med den tradisjonelle </a:t>
            </a:r>
            <a:r>
              <a:rPr lang="nb-NO" b="1" u="none" strike="noStrike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 tooltip="Rulle-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rulle-r</a:t>
            </a:r>
            <a:r>
              <a:rPr lang="nb-NO" b="1" kern="1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-en</a:t>
            </a:r>
          </a:p>
          <a:p>
            <a:endParaRPr lang="nb-NO" b="1" kern="100" dirty="0">
              <a:solidFill>
                <a:srgbClr val="FFFFFF"/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b="1" kern="100" dirty="0">
              <a:solidFill>
                <a:srgbClr val="FFFFFF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b="1" kern="100" dirty="0">
              <a:solidFill>
                <a:srgbClr val="FFFF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pl-PL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5A7BBB-E287-9674-AC80-2FB5E0C8A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Personlige </a:t>
            </a:r>
            <a:r>
              <a:rPr lang="nb-NO" dirty="0" err="1"/>
              <a:t>pronomer</a:t>
            </a:r>
            <a:r>
              <a:rPr lang="nb-NO" dirty="0"/>
              <a:t> og spørreord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AFE37A-E78B-5E76-EE86-0AB289D0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3458438" cy="2663080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Jeg   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nb-NO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endParaRPr lang="nb-N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hun - 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</a:t>
            </a:r>
          </a:p>
          <a:p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 - </a:t>
            </a:r>
            <a:r>
              <a:rPr lang="nb-NO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</a:t>
            </a:r>
            <a:endParaRPr lang="nb-N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–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Dei, dykk</a:t>
            </a:r>
            <a:endParaRPr lang="pl-PL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2D1B591D-0078-8037-F68A-484695EDDE90}"/>
              </a:ext>
            </a:extLst>
          </p:cNvPr>
          <p:cNvSpPr txBox="1"/>
          <p:nvPr/>
        </p:nvSpPr>
        <p:spPr>
          <a:xfrm>
            <a:off x="5100506" y="2160590"/>
            <a:ext cx="3724712" cy="3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vordan -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korleis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b-N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vorfor - </a:t>
            </a:r>
            <a:r>
              <a:rPr lang="nb-NO" sz="2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kvifor</a:t>
            </a:r>
            <a:endParaRPr lang="nb-NO" sz="2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nb-N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vor -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kor</a:t>
            </a:r>
          </a:p>
          <a:p>
            <a:pPr>
              <a:lnSpc>
                <a:spcPct val="150000"/>
              </a:lnSpc>
            </a:pPr>
            <a:r>
              <a:rPr lang="nb-N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  -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kvar</a:t>
            </a:r>
          </a:p>
          <a:p>
            <a:pPr>
              <a:lnSpc>
                <a:spcPct val="150000"/>
              </a:lnSpc>
            </a:pPr>
            <a:r>
              <a:rPr lang="nb-NO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 - </a:t>
            </a:r>
            <a:r>
              <a:rPr lang="nb-NO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kva</a:t>
            </a:r>
            <a:endParaRPr lang="pl-PL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3A36E-46D3-EC5E-A3F4-A3B3177C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betyr det?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E0538-585D-1EED-5905-9A4B250A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77" y="2118392"/>
            <a:ext cx="4607730" cy="3133117"/>
          </a:xfrm>
        </p:spPr>
        <p:txBody>
          <a:bodyPr/>
          <a:lstStyle/>
          <a:p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vonar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</a:p>
          <a:p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ovudet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</a:p>
          <a:p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nb-NO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nskjer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</a:p>
          <a:p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tykkjar</a:t>
            </a:r>
            <a:endParaRPr lang="pl-PL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åremålsdag</a:t>
            </a:r>
            <a:r>
              <a:rPr lang="pl-PL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</a:p>
          <a:p>
            <a:endParaRPr lang="pl-PL" dirty="0"/>
          </a:p>
        </p:txBody>
      </p:sp>
      <p:pic>
        <p:nvPicPr>
          <p:cNvPr id="4" name="Obraz 3" descr="Obraz zawierający akcesoria, torba, torebka, Tote bag&#10;&#10;Opis wygenerowany automatycznie">
            <a:extLst>
              <a:ext uri="{FF2B5EF4-FFF2-40B4-BE49-F238E27FC236}">
                <a16:creationId xmlns:a16="http://schemas.microsoft.com/office/drawing/2014/main" id="{E4860355-11F4-F581-C197-0CA2B1A1B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98" y="1221678"/>
            <a:ext cx="4414644" cy="441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595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93A36E-46D3-EC5E-A3F4-A3B3177C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betyr det?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9E0538-585D-1EED-5905-9A4B250A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277" y="2118392"/>
            <a:ext cx="4607730" cy="3133117"/>
          </a:xfrm>
        </p:spPr>
        <p:txBody>
          <a:bodyPr/>
          <a:lstStyle/>
          <a:p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vonar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nb-N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jeg håper   </a:t>
            </a:r>
          </a:p>
          <a:p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ovudet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hodet</a:t>
            </a:r>
          </a:p>
          <a:p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eg</a:t>
            </a:r>
            <a:r>
              <a:rPr lang="nb-NO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nskjer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</a:t>
            </a:r>
            <a:r>
              <a:rPr lang="nb-N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jeg ønsker</a:t>
            </a:r>
            <a:endParaRPr lang="pl-PL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2800" dirty="0" err="1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tykkjar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nb-N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jeg synes</a:t>
            </a:r>
          </a:p>
          <a:p>
            <a:r>
              <a:rPr lang="nb-NO" sz="28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å</a:t>
            </a:r>
            <a:r>
              <a:rPr lang="pl-PL" sz="2800" dirty="0" err="1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remålsdag</a:t>
            </a:r>
            <a:r>
              <a:rPr lang="nb-NO" sz="28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nb-NO" sz="2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bursdag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" name="Obraz 3" descr="Obraz zawierający akcesoria, torba, torebka, Tote bag&#10;&#10;Opis wygenerowany automatycznie">
            <a:extLst>
              <a:ext uri="{FF2B5EF4-FFF2-40B4-BE49-F238E27FC236}">
                <a16:creationId xmlns:a16="http://schemas.microsoft.com/office/drawing/2014/main" id="{E4860355-11F4-F581-C197-0CA2B1A1B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98" y="1221678"/>
            <a:ext cx="4414644" cy="4414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42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216A1ED-0301-E72D-2F8D-B4BA1A5039BE}"/>
              </a:ext>
            </a:extLst>
          </p:cNvPr>
          <p:cNvSpPr txBox="1"/>
          <p:nvPr/>
        </p:nvSpPr>
        <p:spPr>
          <a:xfrm>
            <a:off x="1237376" y="5322544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https://www.youtube.com/watch?v=VrdabGLjCaw</a:t>
            </a:r>
            <a:endParaRPr lang="nb-NO" dirty="0"/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7E0A7AA-A691-F445-C279-D78ED3CAF8E3}"/>
              </a:ext>
            </a:extLst>
          </p:cNvPr>
          <p:cNvSpPr txBox="1"/>
          <p:nvPr/>
        </p:nvSpPr>
        <p:spPr>
          <a:xfrm>
            <a:off x="985706" y="889125"/>
            <a:ext cx="6098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b="1" i="0" dirty="0" err="1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Vossasongen</a:t>
            </a:r>
            <a:r>
              <a:rPr lang="pl-PL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42901E9-FBA4-A339-8F3E-890D26D15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3" t="15780" r="28647" b="23793"/>
          <a:stretch/>
        </p:blipFill>
        <p:spPr>
          <a:xfrm>
            <a:off x="1124123" y="1459794"/>
            <a:ext cx="7071811" cy="3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30BFE49-A048-2D8C-68CF-24A3F3C32851}"/>
              </a:ext>
            </a:extLst>
          </p:cNvPr>
          <p:cNvSpPr txBox="1"/>
          <p:nvPr/>
        </p:nvSpPr>
        <p:spPr>
          <a:xfrm>
            <a:off x="281031" y="628093"/>
            <a:ext cx="5658375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EG VEIT EI BYGD MED LANGE LEINE LIDER </a:t>
            </a:r>
            <a:endParaRPr lang="nb-NO" sz="2400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SOM FELL FRÅ FAGRE FJELL I DALEN NED. </a:t>
            </a:r>
            <a:endParaRPr lang="nb-NO" sz="24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DER BLØMER HEGG, DER GRØNSKAR BJØRK OG VIER. </a:t>
            </a:r>
            <a:endParaRPr lang="nb-NO" sz="2400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OG GRAN OG FURA, VIGSLAR ALT MED FRED. </a:t>
            </a:r>
            <a:endParaRPr lang="nb-NO" sz="24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OG GJENNOM LIDI LETTE GRØVER GÅR </a:t>
            </a:r>
            <a:endParaRPr lang="nb-NO" sz="2400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0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MED SONG OG SULL, OG HELST OM HAUST OG VÅR</a:t>
            </a:r>
            <a:endParaRPr lang="nb-NO" sz="2400" b="0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 I LANGE STRYK, MED BYKS OG KÅTE FOSS, </a:t>
            </a:r>
            <a:endParaRPr lang="nb-NO" sz="2400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r>
              <a:rPr lang="pl-PL" sz="2400" b="1" i="0" dirty="0">
                <a:solidFill>
                  <a:srgbClr val="00B050"/>
                </a:solidFill>
                <a:effectLst/>
                <a:latin typeface="Roboto" panose="02000000000000000000" pitchFamily="2" charset="0"/>
              </a:rPr>
              <a:t>DU VENE VOSS, DU VENE VOSS! </a:t>
            </a:r>
            <a:endParaRPr lang="nb-NO" sz="2400" b="1" i="0" dirty="0">
              <a:solidFill>
                <a:srgbClr val="00B050"/>
              </a:solidFill>
              <a:effectLst/>
              <a:latin typeface="Roboto" panose="02000000000000000000" pitchFamily="2" charset="0"/>
            </a:endParaRPr>
          </a:p>
          <a:p>
            <a:endParaRPr lang="nb-NO" dirty="0">
              <a:solidFill>
                <a:srgbClr val="131313"/>
              </a:solidFill>
              <a:latin typeface="Roboto" panose="02000000000000000000" pitchFamily="2" charset="0"/>
            </a:endParaRPr>
          </a:p>
          <a:p>
            <a:endParaRPr lang="nb-NO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endParaRPr lang="nb-NO" dirty="0">
              <a:solidFill>
                <a:srgbClr val="131313"/>
              </a:solidFill>
              <a:latin typeface="Roboto" panose="02000000000000000000" pitchFamily="2" charset="0"/>
            </a:endParaRPr>
          </a:p>
          <a:p>
            <a:endParaRPr lang="nb-NO" b="0" i="0" dirty="0">
              <a:solidFill>
                <a:srgbClr val="131313"/>
              </a:solidFill>
              <a:effectLst/>
              <a:latin typeface="Roboto" panose="02000000000000000000" pitchFamily="2" charset="0"/>
            </a:endParaRPr>
          </a:p>
          <a:p>
            <a:r>
              <a:rPr lang="pl-PL" b="0" i="0" dirty="0">
                <a:solidFill>
                  <a:srgbClr val="131313"/>
                </a:solidFill>
                <a:effectLst/>
                <a:latin typeface="Roboto" panose="02000000000000000000" pitchFamily="2" charset="0"/>
              </a:rPr>
              <a:t>.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81E50D0-7D5F-85AC-B73B-DE06DEB86B8E}"/>
              </a:ext>
            </a:extLst>
          </p:cNvPr>
          <p:cNvSpPr txBox="1"/>
          <p:nvPr/>
        </p:nvSpPr>
        <p:spPr>
          <a:xfrm>
            <a:off x="6252596" y="628093"/>
            <a:ext cx="54178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Jeg kjenner en bygd med lange liner lyder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Som faller fra fagre fjell i dalen ned.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Der blomstrer hegg, der grønnes bjørk og vier,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Og gran og furu, vigsler alt med fred.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Og gjennom lydene letter grøvre går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Med sang og sull, og helst om høst og vår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I lange stryk, med byks og kåte foss, </a:t>
            </a:r>
          </a:p>
          <a:p>
            <a:r>
              <a:rPr lang="nb-NO" sz="2800" b="0" i="0" dirty="0">
                <a:solidFill>
                  <a:srgbClr val="0D0D0D"/>
                </a:solidFill>
                <a:effectLst/>
                <a:latin typeface="Söhne"/>
              </a:rPr>
              <a:t>Du vakre Voss, du vakre Voss!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281043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9822AF3-002B-4519-CF9E-73696E290917}"/>
              </a:ext>
            </a:extLst>
          </p:cNvPr>
          <p:cNvSpPr txBox="1"/>
          <p:nvPr/>
        </p:nvSpPr>
        <p:spPr>
          <a:xfrm>
            <a:off x="1023457" y="788565"/>
            <a:ext cx="9093666" cy="399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KILDER</a:t>
            </a:r>
          </a:p>
          <a:p>
            <a:endParaRPr lang="nb-NO" dirty="0"/>
          </a:p>
          <a:p>
            <a:endParaRPr lang="nb-NO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Wikipedia:   </a:t>
            </a:r>
            <a:r>
              <a:rPr lang="pl-PL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https://nn.wikipedia.org/wiki/Vossam%C3%A5l</a:t>
            </a:r>
            <a:endParaRPr lang="nb-NO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Store Norske Leksikon  </a:t>
            </a:r>
            <a:r>
              <a:rPr lang="nb-NO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https://snl.no/Vossam%C3%A5l</a:t>
            </a:r>
            <a:endParaRPr lang="nb-NO" sz="1800" u="sng" kern="100" dirty="0">
              <a:solidFill>
                <a:srgbClr val="467886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Voss Målgang    </a:t>
            </a:r>
            <a:r>
              <a:rPr lang="nb-NO" u="sng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/>
              </a:rPr>
              <a:t>https://www.vossmaallag.joomlasider.no/</a:t>
            </a:r>
            <a:endParaRPr lang="nb-NO" u="sng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 </a:t>
            </a:r>
            <a:r>
              <a:rPr lang="nb-NO" kern="100" dirty="0" err="1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vennine</a:t>
            </a:r>
            <a:r>
              <a:rPr lang="nb-NO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Anita,  fra Voss </a:t>
            </a:r>
            <a:r>
              <a:rPr lang="nb-NO" kern="100" dirty="0">
                <a:solidFill>
                  <a:srgbClr val="467886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kern="100" dirty="0">
              <a:solidFill>
                <a:srgbClr val="467886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3" name="Obraz 2" descr="Voss folkehøgskule | Folkehøgskole">
            <a:extLst>
              <a:ext uri="{FF2B5EF4-FFF2-40B4-BE49-F238E27FC236}">
                <a16:creationId xmlns:a16="http://schemas.microsoft.com/office/drawing/2014/main" id="{A41C5EE2-3782-8555-10B3-D8AEEC101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34" y="3677524"/>
            <a:ext cx="4090086" cy="2290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8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</p:grpSp>
      <p:pic>
        <p:nvPicPr>
          <p:cNvPr id="4" name="Obraz 3" descr="Obraz zawierający tekst, mapa, zrzut ekranu, diagram&#10;&#10;Opis wygenerowany automatycznie">
            <a:extLst>
              <a:ext uri="{FF2B5EF4-FFF2-40B4-BE49-F238E27FC236}">
                <a16:creationId xmlns:a16="http://schemas.microsoft.com/office/drawing/2014/main" id="{03F01D53-4767-22D4-F6B3-B3B532BF5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75" t="-1" r="8410" b="6531"/>
          <a:stretch/>
        </p:blipFill>
        <p:spPr bwMode="auto">
          <a:xfrm>
            <a:off x="1" y="10"/>
            <a:ext cx="2204759" cy="3209720"/>
          </a:xfrm>
          <a:custGeom>
            <a:avLst/>
            <a:gdLst/>
            <a:ahLst/>
            <a:cxnLst/>
            <a:rect l="l" t="t" r="r" b="b"/>
            <a:pathLst>
              <a:path w="2204759" h="3433864">
                <a:moveTo>
                  <a:pt x="0" y="0"/>
                </a:moveTo>
                <a:lnTo>
                  <a:pt x="1674254" y="0"/>
                </a:lnTo>
                <a:lnTo>
                  <a:pt x="2204759" y="3433864"/>
                </a:lnTo>
                <a:lnTo>
                  <a:pt x="0" y="3433864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az 4" descr="Obraz zawierający tekst, zrzut ekranu, mapa&#10;&#10;Opis wygenerowany automatycznie">
            <a:extLst>
              <a:ext uri="{FF2B5EF4-FFF2-40B4-BE49-F238E27FC236}">
                <a16:creationId xmlns:a16="http://schemas.microsoft.com/office/drawing/2014/main" id="{30E8C436-E1D7-D67C-66FB-845392DB86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2" r="18913" b="2"/>
          <a:stretch/>
        </p:blipFill>
        <p:spPr bwMode="auto">
          <a:xfrm>
            <a:off x="20" y="3433864"/>
            <a:ext cx="2734036" cy="3433865"/>
          </a:xfrm>
          <a:custGeom>
            <a:avLst/>
            <a:gdLst/>
            <a:ahLst/>
            <a:cxnLst/>
            <a:rect l="l" t="t" r="r" b="b"/>
            <a:pathLst>
              <a:path w="2734056" h="3433865">
                <a:moveTo>
                  <a:pt x="0" y="0"/>
                </a:moveTo>
                <a:lnTo>
                  <a:pt x="2204758" y="0"/>
                </a:lnTo>
                <a:lnTo>
                  <a:pt x="2734056" y="3426053"/>
                </a:lnTo>
                <a:lnTo>
                  <a:pt x="2734056" y="3433865"/>
                </a:lnTo>
                <a:lnTo>
                  <a:pt x="461457" y="3433865"/>
                </a:lnTo>
                <a:lnTo>
                  <a:pt x="0" y="706119"/>
                </a:lnTo>
                <a:close/>
              </a:path>
            </a:pathLst>
          </a:cu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4F4D647-BB10-471B-85B2-D920AB377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33864"/>
            <a:ext cx="22267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5492A6E7-4E36-4CFA-B4B1-961FCDDA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B388B09-30C1-BF93-D292-6FAFAD4717C7}"/>
              </a:ext>
            </a:extLst>
          </p:cNvPr>
          <p:cNvSpPr txBox="1"/>
          <p:nvPr/>
        </p:nvSpPr>
        <p:spPr>
          <a:xfrm>
            <a:off x="3340641" y="1493477"/>
            <a:ext cx="642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HVOR:  Voss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på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Vestlandet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frå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Midtre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Indre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Sogn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sørover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med det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meste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av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vestlege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Agder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MÅLFORM:    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nynorsk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5E85362-71F0-75A3-1D90-054DAC98022D}"/>
              </a:ext>
            </a:extLst>
          </p:cNvPr>
          <p:cNvSpPr txBox="1"/>
          <p:nvPr/>
        </p:nvSpPr>
        <p:spPr>
          <a:xfrm>
            <a:off x="1417739" y="499157"/>
            <a:ext cx="7457812" cy="123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400" dirty="0">
                <a:solidFill>
                  <a:srgbClr val="00B050"/>
                </a:solidFill>
              </a:rPr>
              <a:t>HVEM:  en </a:t>
            </a:r>
            <a:r>
              <a:rPr lang="nb-NO" sz="2400" kern="0" dirty="0">
                <a:solidFill>
                  <a:srgbClr val="00B050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vossing  /  vesser</a:t>
            </a:r>
            <a:endParaRPr lang="pl-PL" sz="18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l-PL" sz="2400" kern="100" dirty="0">
              <a:solidFill>
                <a:srgbClr val="00B05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CE33E44-5863-1737-A006-569F9E5AC825}"/>
              </a:ext>
            </a:extLst>
          </p:cNvPr>
          <p:cNvSpPr txBox="1"/>
          <p:nvPr/>
        </p:nvSpPr>
        <p:spPr>
          <a:xfrm>
            <a:off x="984133" y="1731830"/>
            <a:ext cx="12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vosse</a:t>
            </a:r>
            <a:endParaRPr lang="pl-PL" sz="2400" dirty="0"/>
          </a:p>
        </p:txBody>
      </p:sp>
      <p:pic>
        <p:nvPicPr>
          <p:cNvPr id="4" name="Obraz 3" descr="Obraz zawierający ubrania, osoba, Projekt kostiumu, strój&#10;&#10;Opis wygenerowany automatycznie">
            <a:extLst>
              <a:ext uri="{FF2B5EF4-FFF2-40B4-BE49-F238E27FC236}">
                <a16:creationId xmlns:a16="http://schemas.microsoft.com/office/drawing/2014/main" id="{18E34A14-8E56-F9A8-DFFA-9F0DCEA88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46" y="1404859"/>
            <a:ext cx="2911482" cy="43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F7525BD-491D-BE78-214A-91A1C6AAA154}"/>
              </a:ext>
            </a:extLst>
          </p:cNvPr>
          <p:cNvSpPr txBox="1"/>
          <p:nvPr/>
        </p:nvSpPr>
        <p:spPr>
          <a:xfrm>
            <a:off x="5268848" y="1670275"/>
            <a:ext cx="1115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latin typeface="Work Sans" pitchFamily="2" charset="-18"/>
              </a:rPr>
              <a:t>voss</a:t>
            </a:r>
            <a:endParaRPr lang="pl-PL" sz="2800" dirty="0">
              <a:latin typeface="Work Sans" pitchFamily="2" charset="-18"/>
            </a:endParaRPr>
          </a:p>
        </p:txBody>
      </p:sp>
      <p:pic>
        <p:nvPicPr>
          <p:cNvPr id="6" name="Obraz 5" descr="Obraz zawierający osoba, ubrania, obuwie, kołnierz&#10;&#10;Opis wygenerowany automatycznie">
            <a:extLst>
              <a:ext uri="{FF2B5EF4-FFF2-40B4-BE49-F238E27FC236}">
                <a16:creationId xmlns:a16="http://schemas.microsoft.com/office/drawing/2014/main" id="{FC2BCEB0-68E0-01AD-B656-96FC518F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41" y="1380855"/>
            <a:ext cx="3004541" cy="4506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88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1C28BC-44F9-FF86-4CDF-1738D743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400" dirty="0"/>
              <a:t>Linda Eide </a:t>
            </a:r>
            <a:r>
              <a:rPr lang="nb-NO" sz="27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(født 1969) er en </a:t>
            </a:r>
            <a:r>
              <a:rPr lang="nb-NO" sz="2700" u="sng" dirty="0">
                <a:solidFill>
                  <a:srgbClr val="3366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Norge"/>
              </a:rPr>
              <a:t>norsk</a:t>
            </a:r>
            <a:r>
              <a:rPr lang="nb-NO" sz="27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journalist, </a:t>
            </a:r>
            <a:r>
              <a:rPr lang="nb-NO" sz="2700" u="sng" dirty="0">
                <a:solidFill>
                  <a:srgbClr val="3366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 tooltip="Forfatter"/>
              </a:rPr>
              <a:t>forfatter</a:t>
            </a:r>
            <a:r>
              <a:rPr lang="nb-NO" sz="27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og </a:t>
            </a:r>
            <a:r>
              <a:rPr lang="nb-NO" sz="2700" u="sng" dirty="0">
                <a:solidFill>
                  <a:srgbClr val="3366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 tooltip="Programleder"/>
              </a:rPr>
              <a:t>programleder</a:t>
            </a:r>
            <a:br>
              <a:rPr lang="pl-P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CE37D5-B628-0D1A-520E-EDC8C4CEC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447" y="3076895"/>
            <a:ext cx="4221118" cy="388077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nb-NO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oppvokst på Voss, men har siden 1996 bodd i </a:t>
            </a:r>
            <a:r>
              <a:rPr lang="nb-NO" sz="2000" u="sng" dirty="0">
                <a:solidFill>
                  <a:srgbClr val="3366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 tooltip="Bergen"/>
              </a:rPr>
              <a:t>Bergen</a:t>
            </a:r>
            <a:r>
              <a:rPr lang="nb-NO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nb-NO" sz="2000" dirty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nb-NO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nb-NO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Hun er </a:t>
            </a:r>
            <a:r>
              <a:rPr lang="nb-NO" sz="20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kjent for sin bruk av vossedialekten</a:t>
            </a:r>
            <a:r>
              <a:rPr lang="nb-NO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radio og fjernsyn, og har mottatt en rekke språkpriser.</a:t>
            </a:r>
          </a:p>
          <a:p>
            <a:pPr>
              <a:spcBef>
                <a:spcPts val="600"/>
              </a:spcBef>
            </a:pPr>
            <a:endParaRPr lang="nb-NO" sz="2000" dirty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nb-NO" sz="2000" dirty="0"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Obraz 3" descr="Obraz zawierający Ludzka twarz, ubrania, osoba, mikrofon&#10;&#10;Opis wygenerowany automatycznie">
            <a:extLst>
              <a:ext uri="{FF2B5EF4-FFF2-40B4-BE49-F238E27FC236}">
                <a16:creationId xmlns:a16="http://schemas.microsoft.com/office/drawing/2014/main" id="{9B4183D5-9578-0364-CBDE-4F6689308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22" y="61497"/>
            <a:ext cx="4090569" cy="2721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BC1B1A4-7AE3-9548-2F81-6EA6D8DF9B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1" t="8889" r="8344" b="5094"/>
          <a:stretch/>
        </p:blipFill>
        <p:spPr>
          <a:xfrm>
            <a:off x="230002" y="2538092"/>
            <a:ext cx="5376256" cy="286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D83272-46F8-EB36-50AD-92541B341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61" y="283029"/>
            <a:ext cx="2930518" cy="1320800"/>
          </a:xfrm>
        </p:spPr>
        <p:txBody>
          <a:bodyPr anchor="ctr">
            <a:normAutofit/>
          </a:bodyPr>
          <a:lstStyle/>
          <a:p>
            <a:r>
              <a:rPr lang="nb-NO" dirty="0"/>
              <a:t>Norsk attraksjon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2681DD-FCFA-2B17-D7A4-471ACB1AD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062" y="1750042"/>
            <a:ext cx="3863317" cy="39789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et norsk humoristisk </a:t>
            </a:r>
            <a:r>
              <a:rPr lang="nb-NO" sz="1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 tooltip="Reiseprogram"/>
              </a:rPr>
              <a:t>reiseprogram</a:t>
            </a: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som gikk på </a:t>
            </a:r>
            <a:r>
              <a:rPr lang="nb-NO" sz="1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 tooltip="NRK"/>
              </a:rPr>
              <a:t>NRK</a:t>
            </a: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fra </a:t>
            </a:r>
            <a:r>
              <a:rPr lang="nb-NO" sz="1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 tooltip="2007"/>
              </a:rPr>
              <a:t>2007</a:t>
            </a: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til </a:t>
            </a:r>
            <a:r>
              <a:rPr lang="nb-NO" sz="1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 tooltip="2012"/>
              </a:rPr>
              <a:t>2012</a:t>
            </a: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«</a:t>
            </a:r>
            <a:r>
              <a:rPr lang="nb-NO" sz="1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6" tooltip="Attraksjon"/>
              </a:rPr>
              <a:t>attraksjoner</a:t>
            </a: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man vanligvis ikke fant i guideboken». </a:t>
            </a:r>
          </a:p>
          <a:p>
            <a:pPr marL="0" indent="0">
              <a:lnSpc>
                <a:spcPct val="90000"/>
              </a:lnSpc>
              <a:buNone/>
            </a:pPr>
            <a:endParaRPr lang="nb-NO" sz="16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b-NO" sz="1600" u="sng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 tooltip="Linda Eide"/>
              </a:rPr>
              <a:t>Linda Eide</a:t>
            </a:r>
            <a:r>
              <a:rPr lang="nb-NO" sz="1600" u="sng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6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brukte en rød grilldress som kostyme i programmet</a:t>
            </a:r>
          </a:p>
          <a:p>
            <a:pPr>
              <a:lnSpc>
                <a:spcPct val="90000"/>
              </a:lnSpc>
            </a:pPr>
            <a:endParaRPr lang="nb-NO" sz="13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300" u="sng" kern="0" dirty="0">
                <a:solidFill>
                  <a:schemeClr val="tx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SKEIV BUTIKK</a:t>
            </a:r>
          </a:p>
          <a:p>
            <a:pPr>
              <a:lnSpc>
                <a:spcPct val="90000"/>
              </a:lnSpc>
            </a:pPr>
            <a:r>
              <a:rPr lang="nb-NO" sz="1300" u="sng" kern="0" dirty="0">
                <a:solidFill>
                  <a:srgbClr val="B9D18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https://www.youtube.com/watch?v=gsF7XQ2rVfs&amp;t=98s</a:t>
            </a:r>
            <a:endParaRPr lang="nb-NO" sz="1300" u="sng" kern="0" dirty="0">
              <a:solidFill>
                <a:srgbClr val="B9D181"/>
              </a:solidFill>
              <a:effectLst/>
              <a:latin typeface="Work Sans" pitchFamily="2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pl-PL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nb-NO" sz="13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pl-PL" sz="1300" dirty="0"/>
          </a:p>
          <a:p>
            <a:pPr>
              <a:lnSpc>
                <a:spcPct val="90000"/>
              </a:lnSpc>
            </a:pPr>
            <a:endParaRPr lang="pl-PL" sz="1300" dirty="0"/>
          </a:p>
        </p:txBody>
      </p:sp>
      <p:pic>
        <p:nvPicPr>
          <p:cNvPr id="4" name="Obraz 3" descr="Norsk attraksjon – NRK TV">
            <a:extLst>
              <a:ext uri="{FF2B5EF4-FFF2-40B4-BE49-F238E27FC236}">
                <a16:creationId xmlns:a16="http://schemas.microsoft.com/office/drawing/2014/main" id="{CC51B1F3-4896-3C59-5A84-39B3EF594CF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r="-1" b="-1"/>
          <a:stretch/>
        </p:blipFill>
        <p:spPr bwMode="auto">
          <a:xfrm>
            <a:off x="5662085" y="589673"/>
            <a:ext cx="3634465" cy="2601747"/>
          </a:xfrm>
          <a:prstGeom prst="rect">
            <a:avLst/>
          </a:prstGeom>
          <a:noFill/>
        </p:spPr>
      </p:pic>
      <p:pic>
        <p:nvPicPr>
          <p:cNvPr id="2050" name="Picture 2" descr="Dette er Linda Eides heite tips til trønderske attraksjoner - adressa.no">
            <a:extLst>
              <a:ext uri="{FF2B5EF4-FFF2-40B4-BE49-F238E27FC236}">
                <a16:creationId xmlns:a16="http://schemas.microsoft.com/office/drawing/2014/main" id="{FA07F306-AFDA-B612-990F-86B725CA4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059" y="3439020"/>
            <a:ext cx="3709720" cy="26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11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05368A-1C4F-0651-8911-F6E5972E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kern="0" dirty="0">
                <a:solidFill>
                  <a:schemeClr val="accent2">
                    <a:lumMod val="75000"/>
                  </a:schemeClr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Hvordan uttaler man …….. på Voss dialekt?</a:t>
            </a: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50B0DED-1DCC-E984-8739-A2B450202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062" y="2451482"/>
            <a:ext cx="2535649" cy="3880773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200" kern="0" dirty="0">
                <a:solidFill>
                  <a:srgbClr val="203E51"/>
                </a:solidFill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b-NO" sz="22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vorfor     </a:t>
            </a:r>
            <a:endParaRPr lang="pl-P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2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endParaRPr lang="pl-P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2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ringe</a:t>
            </a:r>
            <a:endParaRPr lang="pl-P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2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siden</a:t>
            </a:r>
            <a:endParaRPr lang="pl-P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nb-NO" sz="22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jeg</a:t>
            </a:r>
            <a:endParaRPr lang="pl-PL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7F7533B-F438-1F97-6D5A-F22C1B8B5598}"/>
              </a:ext>
            </a:extLst>
          </p:cNvPr>
          <p:cNvSpPr txBox="1"/>
          <p:nvPr/>
        </p:nvSpPr>
        <p:spPr>
          <a:xfrm>
            <a:off x="3494014" y="1536704"/>
            <a:ext cx="6098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hlinkClick r:id="rId2"/>
              </a:rPr>
              <a:t>https://www.youtube.com/watch?v=DUdARhC6CwI</a:t>
            </a:r>
            <a:endParaRPr lang="nb-NO" dirty="0"/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55ABEA-9232-B60E-5620-18BA1318C757}"/>
              </a:ext>
            </a:extLst>
          </p:cNvPr>
          <p:cNvSpPr txBox="1"/>
          <p:nvPr/>
        </p:nvSpPr>
        <p:spPr>
          <a:xfrm>
            <a:off x="4441970" y="2533475"/>
            <a:ext cx="4202884" cy="236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hjemme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meg / deg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0" dirty="0">
                <a:solidFill>
                  <a:srgbClr val="203E51"/>
                </a:solidFill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b-NO" sz="2400" kern="0" dirty="0">
                <a:solidFill>
                  <a:srgbClr val="203E51"/>
                </a:solidFill>
                <a:effectLst/>
                <a:latin typeface="Work Sans" pitchFamily="2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vordan</a:t>
            </a:r>
          </a:p>
          <a:p>
            <a:pPr marL="7429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2400" kern="0" dirty="0">
                <a:solidFill>
                  <a:srgbClr val="203E51"/>
                </a:solidFill>
                <a:latin typeface="Work Sans" pitchFamily="2" charset="-18"/>
                <a:ea typeface="Aptos" panose="020B0004020202020204" pitchFamily="34" charset="0"/>
                <a:cs typeface="Times New Roman" panose="02020603050405020304" pitchFamily="18" charset="0"/>
              </a:rPr>
              <a:t>sier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41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94588A-EF5B-5ECA-3232-6D3BD17A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396" y="299208"/>
            <a:ext cx="6226806" cy="850084"/>
          </a:xfrm>
        </p:spPr>
        <p:txBody>
          <a:bodyPr>
            <a:normAutofit/>
          </a:bodyPr>
          <a:lstStyle/>
          <a:p>
            <a:r>
              <a:rPr lang="pl-PL" dirty="0"/>
              <a:t>M</a:t>
            </a:r>
            <a:r>
              <a:rPr lang="nb-NO" dirty="0"/>
              <a:t>ÅLMERKER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6AB007-C277-55D4-DB95-EAC936328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4" y="1300294"/>
            <a:ext cx="9322343" cy="4706223"/>
          </a:xfrm>
        </p:spPr>
        <p:txBody>
          <a:bodyPr>
            <a:normAutofit/>
          </a:bodyPr>
          <a:lstStyle/>
          <a:p>
            <a:r>
              <a:rPr lang="nb-NO" sz="2400" b="1" dirty="0">
                <a:solidFill>
                  <a:schemeClr val="tx2">
                    <a:lumMod val="75000"/>
                  </a:schemeClr>
                </a:solidFill>
              </a:rPr>
              <a:t>A-mål dialekt:    </a:t>
            </a:r>
            <a:r>
              <a:rPr lang="nb-NO" sz="2400" dirty="0"/>
              <a:t>infinitiver ender på A     </a:t>
            </a:r>
            <a:r>
              <a:rPr lang="nn-NO" sz="2400" b="0" i="1" dirty="0">
                <a:solidFill>
                  <a:srgbClr val="203E51"/>
                </a:solidFill>
                <a:effectLst/>
                <a:latin typeface="Publico text"/>
              </a:rPr>
              <a:t>å vera, å kasta</a:t>
            </a:r>
          </a:p>
          <a:p>
            <a:pPr marL="0" indent="0">
              <a:buNone/>
            </a:pPr>
            <a:endParaRPr lang="nn-NO" sz="2400" b="0" i="1" dirty="0">
              <a:solidFill>
                <a:srgbClr val="203E51"/>
              </a:solidFill>
              <a:effectLst/>
              <a:latin typeface="Publico text"/>
            </a:endParaRPr>
          </a:p>
          <a:p>
            <a:r>
              <a:rPr lang="nb-NO" sz="24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a-ending</a:t>
            </a:r>
            <a:r>
              <a:rPr lang="nb-NO" sz="24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ord som </a:t>
            </a:r>
            <a:r>
              <a:rPr lang="nb-NO" sz="2400" b="1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åtta</a:t>
            </a:r>
            <a:r>
              <a:rPr lang="nb-NO" sz="24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sz="24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(talordet åtte),</a:t>
            </a:r>
            <a:r>
              <a:rPr lang="nb-NO" sz="24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heima, </a:t>
            </a:r>
            <a:r>
              <a:rPr lang="nb-NO" sz="2400" b="1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gjedna</a:t>
            </a:r>
            <a:r>
              <a:rPr lang="nb-NO" sz="24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sz="24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(gjerne) og i visse </a:t>
            </a:r>
            <a:r>
              <a:rPr lang="nb-NO" sz="2400" strike="noStrike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adjektivformer</a:t>
            </a:r>
            <a:r>
              <a:rPr lang="nb-NO" sz="24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som det </a:t>
            </a:r>
            <a:r>
              <a:rPr lang="nb-NO" sz="2400" b="1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stora</a:t>
            </a:r>
            <a:r>
              <a:rPr lang="nb-NO" sz="24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huse, den </a:t>
            </a:r>
            <a:r>
              <a:rPr lang="nb-NO" sz="2400" b="1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stora</a:t>
            </a:r>
            <a:r>
              <a:rPr lang="nb-NO" sz="2400" b="1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2400" kern="100" dirty="0" err="1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kyrkjò</a:t>
            </a:r>
            <a:r>
              <a:rPr lang="nb-NO" sz="2400" kern="10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l-PL" sz="2400" kern="100" dirty="0">
              <a:solidFill>
                <a:schemeClr val="tx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n-NO" sz="2400" b="0" i="1" dirty="0">
              <a:solidFill>
                <a:srgbClr val="203E51"/>
              </a:solidFill>
              <a:effectLst/>
              <a:latin typeface="Publico text"/>
            </a:endParaRPr>
          </a:p>
          <a:p>
            <a:r>
              <a:rPr lang="pl-PL" sz="2400" b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„delt </a:t>
            </a:r>
            <a:r>
              <a:rPr lang="pl-PL" sz="2400" b="1" kern="100" dirty="0" err="1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hokjønnsbøying</a:t>
            </a:r>
            <a:r>
              <a:rPr lang="pl-PL" sz="2400" b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</a:t>
            </a:r>
            <a:r>
              <a:rPr lang="nb-NO" sz="2400" b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pl-PL" sz="2400" b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2400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ulike former i bestemt form entall av hunkjønnsord </a:t>
            </a:r>
          </a:p>
          <a:p>
            <a:pPr marL="0" indent="0">
              <a:buNone/>
            </a:pPr>
            <a:r>
              <a:rPr lang="nb-NO" sz="2400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sterke hunkjønnsord:  får då endinga –</a:t>
            </a:r>
            <a:r>
              <a:rPr lang="nb-NO" sz="2400" i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æ</a:t>
            </a:r>
            <a:r>
              <a:rPr lang="nb-NO" sz="2400" i="1" kern="100" dirty="0">
                <a:solidFill>
                  <a:srgbClr val="203E5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nb-NO" sz="2400" i="1" kern="100" dirty="0" err="1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solæ</a:t>
            </a:r>
            <a:r>
              <a:rPr lang="nb-NO" sz="2400" i="1" kern="100" dirty="0">
                <a:solidFill>
                  <a:srgbClr val="203E5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b-NO" sz="2400" kern="100" dirty="0">
              <a:solidFill>
                <a:srgbClr val="203E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400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svake får –</a:t>
            </a:r>
            <a:r>
              <a:rPr lang="nb-NO" sz="2400" i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nb-NO" sz="2400" i="1" kern="100" dirty="0">
                <a:solidFill>
                  <a:srgbClr val="203E5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nb-NO" sz="2400" i="1" kern="100" dirty="0" err="1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veko</a:t>
            </a:r>
            <a:r>
              <a:rPr lang="nb-NO" sz="2400" i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nb-NO" sz="2400" b="1" kern="100" dirty="0">
                <a:solidFill>
                  <a:schemeClr val="tx2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svake hunkjønnsord i </a:t>
            </a:r>
            <a:r>
              <a:rPr lang="nb-NO" sz="2400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ubestemt form entall           </a:t>
            </a:r>
            <a:r>
              <a:rPr lang="nb-NO" sz="2400" b="1" i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 </a:t>
            </a:r>
            <a:r>
              <a:rPr lang="nb-NO" sz="2400" b="1" i="1" kern="100" dirty="0" err="1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veka</a:t>
            </a:r>
            <a:r>
              <a:rPr lang="nb-NO" sz="2400" b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sz="2400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 </a:t>
            </a:r>
            <a:r>
              <a:rPr lang="nb-NO" sz="2400" i="1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 visa</a:t>
            </a:r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sz="2000" i="1" kern="0" dirty="0">
              <a:solidFill>
                <a:srgbClr val="203E5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kern="100" dirty="0">
              <a:solidFill>
                <a:srgbClr val="203E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i="1" kern="100" dirty="0">
              <a:solidFill>
                <a:srgbClr val="203E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i="1" kern="100" dirty="0">
              <a:solidFill>
                <a:srgbClr val="203E5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55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B95D3E-ECB4-C8DB-808D-71CB3F44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684" y="717888"/>
            <a:ext cx="3737268" cy="770726"/>
          </a:xfrm>
        </p:spPr>
        <p:txBody>
          <a:bodyPr>
            <a:normAutofit/>
          </a:bodyPr>
          <a:lstStyle/>
          <a:p>
            <a:r>
              <a:rPr lang="nb-NO" dirty="0"/>
              <a:t>MÅLMERKER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33BD38-0D0F-8644-E880-595AFADA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4" y="1628744"/>
            <a:ext cx="4978866" cy="4386162"/>
          </a:xfrm>
        </p:spPr>
        <p:txBody>
          <a:bodyPr>
            <a:normAutofit/>
          </a:bodyPr>
          <a:lstStyle/>
          <a:p>
            <a:r>
              <a:rPr lang="nb-NO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ikke -</a:t>
            </a:r>
            <a:r>
              <a:rPr lang="nb-NO" b="1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b-NO" b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 flertall:              </a:t>
            </a:r>
          </a:p>
          <a:p>
            <a:pPr marL="0" indent="0">
              <a:buNone/>
            </a:pPr>
            <a:r>
              <a:rPr lang="nb-NO" i="1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nb-NO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hest – hesten – </a:t>
            </a:r>
            <a:r>
              <a:rPr lang="nb-NO" b="1" i="1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fleire</a:t>
            </a:r>
            <a:r>
              <a:rPr lang="nb-NO" b="1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b="1" i="1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hesta</a:t>
            </a:r>
            <a:r>
              <a:rPr lang="nb-NO" b="1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i="1" kern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adle </a:t>
            </a:r>
            <a:r>
              <a:rPr lang="nb-NO" i="1" kern="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hestane</a:t>
            </a:r>
            <a:endParaRPr lang="nb-NO" i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i="1" kern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Flere endinger i flertall?    </a:t>
            </a:r>
          </a:p>
          <a:p>
            <a:pPr marL="0" indent="0">
              <a:buNone/>
            </a:pPr>
            <a:r>
              <a:rPr lang="pl-PL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hesta</a:t>
            </a:r>
            <a:r>
              <a:rPr lang="pl-PL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bygde</a:t>
            </a:r>
            <a:r>
              <a:rPr lang="pl-PL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visò</a:t>
            </a:r>
            <a:r>
              <a:rPr lang="pl-PL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nb-NO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</a:t>
            </a:r>
            <a:r>
              <a:rPr lang="pl-P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</a:t>
            </a:r>
            <a:r>
              <a:rPr lang="nb-NO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norrøne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endingane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-ar, -</a:t>
            </a:r>
            <a:r>
              <a:rPr lang="pl-PL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</a:t>
            </a:r>
            <a:r>
              <a:rPr lang="pl-PL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-</a:t>
            </a:r>
            <a:r>
              <a:rPr lang="pl-PL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</a:t>
            </a:r>
            <a:r>
              <a:rPr lang="pl-PL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hestar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bygðir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vísur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nb-NO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</a:t>
            </a:r>
            <a:endParaRPr lang="nb-NO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typisk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setning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frå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Voss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er: </a:t>
            </a:r>
            <a:endParaRPr lang="nb-NO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b="1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pl-PL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«h</a:t>
            </a:r>
            <a:r>
              <a:rPr lang="nb-NO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l-PL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pl-PL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syngja</a:t>
            </a:r>
            <a:r>
              <a:rPr lang="pl-PL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sånga</a:t>
            </a:r>
            <a:r>
              <a:rPr lang="pl-PL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å </a:t>
            </a:r>
            <a:r>
              <a:rPr lang="pl-PL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visò</a:t>
            </a:r>
            <a:r>
              <a:rPr lang="pl-PL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(h</a:t>
            </a:r>
            <a:r>
              <a:rPr lang="nb-NO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syng</a:t>
            </a:r>
            <a:r>
              <a:rPr lang="nb-NO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nb-NO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ng</a:t>
            </a:r>
            <a:r>
              <a:rPr lang="nb-NO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viser</a:t>
            </a:r>
            <a:r>
              <a:rPr lang="pl-P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b-NO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FD5CCF5-CC5A-E84A-375B-DA8E12D3F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2" t="15782" r="36979" b="18367"/>
          <a:stretch/>
        </p:blipFill>
        <p:spPr>
          <a:xfrm>
            <a:off x="321196" y="962590"/>
            <a:ext cx="5394940" cy="4516017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1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3CDA70-649C-18AA-1E45-59776966B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MÅLMERKER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C49341-563F-FC39-CE1D-CC31C3EF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329022" cy="4937354"/>
          </a:xfrm>
        </p:spPr>
        <p:txBody>
          <a:bodyPr>
            <a:normAutofit/>
          </a:bodyPr>
          <a:lstStyle/>
          <a:p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sz="2000" b="1" u="sng" strike="noStrike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diftongering</a:t>
            </a:r>
            <a:r>
              <a:rPr lang="nb-NO" sz="2000" b="1" u="sng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nb-NO" sz="20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 </a:t>
            </a:r>
            <a:r>
              <a:rPr lang="nb-NO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 til </a:t>
            </a:r>
            <a:r>
              <a:rPr lang="nb-NO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</a:t>
            </a:r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     </a:t>
            </a:r>
            <a:r>
              <a:rPr lang="nb-NO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baot</a:t>
            </a:r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nb-NO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pao</a:t>
            </a:r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nb-NO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vaoren</a:t>
            </a:r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(våren)</a:t>
            </a:r>
          </a:p>
          <a:p>
            <a:pPr marL="0" indent="0">
              <a:buNone/>
            </a:pPr>
            <a:endParaRPr lang="nb-NO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au, </a:t>
            </a:r>
            <a:r>
              <a:rPr lang="pl-PL" sz="2000" b="1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</a:t>
            </a:r>
            <a:r>
              <a:rPr lang="pl-PL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b="1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sz="2000" b="1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b="1" kern="10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øy</a:t>
            </a:r>
            <a:r>
              <a:rPr lang="nb-NO" sz="2000" b="1" kern="100" dirty="0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 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blir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øy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blir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åy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au 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held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på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den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gamle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au-</a:t>
            </a:r>
            <a:r>
              <a:rPr lang="pl-PL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uttalen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nb-NO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vannligvis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norsk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her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20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øu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-uttale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</a:t>
            </a:r>
            <a:endParaRPr lang="nb-NO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</a:t>
            </a:r>
            <a:r>
              <a:rPr lang="pl-PL" sz="20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pl-PL" sz="2000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dai</a:t>
            </a:r>
            <a:r>
              <a:rPr lang="pl-PL" sz="2000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mao</a:t>
            </a:r>
            <a:r>
              <a:rPr lang="pl-PL" sz="2000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haim</a:t>
            </a:r>
            <a:r>
              <a:rPr lang="pl-PL" sz="2000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å </a:t>
            </a:r>
            <a:r>
              <a:rPr lang="pl-PL" sz="2000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kjåyra</a:t>
            </a:r>
            <a:r>
              <a:rPr lang="pl-PL" sz="2000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håye</a:t>
            </a:r>
            <a:r>
              <a:rPr lang="pl-PL" sz="2000" b="1" i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2000" b="1" i="1" kern="100" dirty="0" err="1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hus</a:t>
            </a:r>
            <a:r>
              <a:rPr lang="pl-PL" sz="20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» 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(dei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må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heim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køyra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høyet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hus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b-NO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«</a:t>
            </a:r>
            <a:r>
              <a:rPr lang="pl-PL" sz="2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vossa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-u»</a:t>
            </a:r>
            <a:r>
              <a:rPr lang="nb-NO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nb-NO" sz="2000" kern="100" dirty="0">
                <a:solidFill>
                  <a:srgbClr val="203E5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nb-NO" sz="2000" kern="100" dirty="0">
                <a:solidFill>
                  <a:srgbClr val="203E5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okalen </a:t>
            </a:r>
            <a:r>
              <a:rPr lang="pl-PL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ò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har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spesiell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20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kvalitet</a:t>
            </a:r>
            <a:r>
              <a:rPr lang="pl-PL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mellom </a:t>
            </a:r>
            <a:r>
              <a:rPr lang="nb-NO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og o</a:t>
            </a:r>
          </a:p>
          <a:p>
            <a:endParaRPr lang="nb-NO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b-NO" sz="2000" b="1" kern="0" dirty="0" err="1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konsonantovergangane</a:t>
            </a:r>
            <a:r>
              <a:rPr lang="nb-NO" sz="2000" b="1" kern="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000" kern="0" dirty="0">
                <a:solidFill>
                  <a:schemeClr val="tx1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b-NO" sz="2000" i="1" kern="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nb-NO" sz="2000" i="1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b-NO" sz="20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 </a:t>
            </a:r>
            <a:r>
              <a:rPr lang="nb-NO" sz="2000" b="1" i="1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nb-NO" sz="2000" i="1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b-NO" sz="20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 </a:t>
            </a:r>
            <a:r>
              <a:rPr lang="nb-NO" sz="2000" i="1" kern="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nb-NO" sz="2000" i="1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nb-NO" sz="2000" kern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 </a:t>
            </a:r>
            <a:r>
              <a:rPr lang="nb-NO" sz="2000" b="1" i="1" kern="0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</a:t>
            </a:r>
            <a:endParaRPr lang="nb-NO" sz="2000" b="1" i="1" kern="0" dirty="0">
              <a:solidFill>
                <a:schemeClr val="tx1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2000" b="1" i="1" kern="0" dirty="0">
              <a:solidFill>
                <a:schemeClr val="tx1"/>
              </a:solidFill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000" b="1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Palatalisering</a:t>
            </a:r>
            <a:r>
              <a:rPr lang="nb-NO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av </a:t>
            </a:r>
            <a:r>
              <a:rPr lang="nb-NO" sz="2000" b="1" strike="noStrike" dirty="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velarane</a:t>
            </a:r>
            <a:r>
              <a:rPr lang="nb-NO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g </a:t>
            </a: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</a:t>
            </a:r>
            <a:r>
              <a:rPr lang="nb-NO" sz="2000" b="1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k </a:t>
            </a: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 </a:t>
            </a:r>
            <a:r>
              <a:rPr lang="nb-NO" sz="2000" strike="noStrike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innlyd</a:t>
            </a:r>
            <a:r>
              <a:rPr lang="nb-NO" sz="20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  </a:t>
            </a:r>
            <a:r>
              <a:rPr lang="pl-P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</a:t>
            </a:r>
            <a:r>
              <a:rPr lang="pl-P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l-P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stakk</a:t>
            </a: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– </a:t>
            </a:r>
            <a:r>
              <a:rPr lang="pl-PL" sz="18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stakkjen</a:t>
            </a: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l-P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ein</a:t>
            </a: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l-P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vegg</a:t>
            </a: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– </a:t>
            </a:r>
            <a:r>
              <a:rPr lang="pl-PL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vejjen</a:t>
            </a:r>
            <a:r>
              <a:rPr lang="pl-P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pl-P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IKKE HOS UNGE</a:t>
            </a: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endParaRPr lang="pl-P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b="1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nb-NO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79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</TotalTime>
  <Words>748</Words>
  <Application>Microsoft Office PowerPoint</Application>
  <PresentationFormat>Panoramiczny</PresentationFormat>
  <Paragraphs>133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6" baseType="lpstr">
      <vt:lpstr>Aptos</vt:lpstr>
      <vt:lpstr>Arial</vt:lpstr>
      <vt:lpstr>Publico text</vt:lpstr>
      <vt:lpstr>Roboto</vt:lpstr>
      <vt:lpstr>Söhne</vt:lpstr>
      <vt:lpstr>Times New Roman</vt:lpstr>
      <vt:lpstr>Trebuchet MS</vt:lpstr>
      <vt:lpstr>Wingdings 3</vt:lpstr>
      <vt:lpstr>Work Sans</vt:lpstr>
      <vt:lpstr>Faseta</vt:lpstr>
      <vt:lpstr>Vossamål eller vossing</vt:lpstr>
      <vt:lpstr>Prezentacja programu PowerPoint</vt:lpstr>
      <vt:lpstr>Prezentacja programu PowerPoint</vt:lpstr>
      <vt:lpstr>Linda Eide (født 1969) er en norsk journalist, forfatter og programleder </vt:lpstr>
      <vt:lpstr>Norsk attraksjon</vt:lpstr>
      <vt:lpstr>Hvordan uttaler man …….. på Voss dialekt?</vt:lpstr>
      <vt:lpstr>MÅLMERKER</vt:lpstr>
      <vt:lpstr>MÅLMERKER</vt:lpstr>
      <vt:lpstr>MÅLMERKER</vt:lpstr>
      <vt:lpstr>MÅLMERKER</vt:lpstr>
      <vt:lpstr>Personlige pronomer og spørreord</vt:lpstr>
      <vt:lpstr>Hva betyr det?</vt:lpstr>
      <vt:lpstr>Hva betyr det?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Vossamål eller vossing</dc:title>
  <dc:creator>Ewa Bonior</dc:creator>
  <cp:lastModifiedBy>Ewa Bonior</cp:lastModifiedBy>
  <cp:revision>14</cp:revision>
  <dcterms:created xsi:type="dcterms:W3CDTF">2024-03-22T20:05:09Z</dcterms:created>
  <dcterms:modified xsi:type="dcterms:W3CDTF">2024-03-22T22:30:54Z</dcterms:modified>
</cp:coreProperties>
</file>