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6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8BE6E-4AE1-D5C6-16C5-D347E3882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E33A26-27E6-6420-F3A8-E3794A70F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1CB4BF-E517-8356-DBB4-C8CE1235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3BE70-FD33-3EE4-45CE-F37412D3A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B00692-D10C-8FD4-9DB4-627AC941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13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9CABD-2AB0-4326-E420-2E29DC173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4D94688-C7FF-965A-587E-8C98506E6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45D24E-EAE8-E3F2-EDC2-8843AC53C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D8C668-6435-5A82-B19D-23B1955F7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D4A62E-1B26-35EC-2756-A8A45C753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807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C7AFFED-3CBF-1D38-7E47-E2F9B2654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7D7775-2822-5F04-4F4B-9EB54B48E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40EEAD-056B-EA4B-FEEB-4807CFB93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B48FAE-3E3D-7F29-E917-E587063EB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FE6DEF-CBED-4538-6FC6-5E11C124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72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E68F8-FE74-F7F2-CD85-971EE59CE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D7B7CB-47D8-BBF1-F88C-E7E6C60CA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D46EDB-ACBC-3716-4CED-3B4AA9BC2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585E6C-9181-CBBD-71D9-6E0EEF8FE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3B092F-1043-852D-0D33-E54FF51D4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8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B08B0-51AB-EDE3-5B24-3DF60563C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C14292-7203-F930-7D17-43CE3AEBF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0006A8-F501-982A-7086-9C37996B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38C662-1D75-BA5C-7A10-61A5811A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45C96A-7117-FAD9-F56F-32755671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32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4F911-AB70-88B6-94C4-B5F2B0D9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67284-78C7-8ACB-2298-3FD8F99BB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0959F1-5760-FDDD-6500-BD6507ECB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BE8FE5-8E51-4FDF-B1A3-DB87225D0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DE1DB-60A5-730A-67B2-5ECE44FA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20823B-F6AC-FC77-5999-A0623B7DE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32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FB04C-A069-EED2-B14F-0237C8CE1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8D6D07-98D7-EC8F-9FAC-4FFC58B2D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440852-475C-6E0F-B55B-772FDC933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2583863-DE1D-64B1-DC02-299437A35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60A530E-D483-AE31-C6FE-7D027B0402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4CD1B71-C716-10B4-A99E-EF263827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6C889C0-B841-BAE4-2107-E973A9A57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0CB9EAC-A6D5-D41F-4137-01D72858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59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5A04E-3E69-61B3-4589-CA8A55078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A53CCE-C33E-235B-5109-5D7F3C45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A895AD-181A-9958-8ED7-5A1536E28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D5321D3-596E-C948-BEC0-0180ACC72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95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EF3A27-8190-0974-DEE6-B16A41A87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23F43DB-0341-A970-5DBA-D75C64E07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3C73F9-8C3F-CEF3-F427-17E4793A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7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49764-C48B-F86D-12AD-44ECC0D25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889EA8-D41D-F550-383F-CC4B7510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34109E-AAA7-71E9-CFF7-F6701B099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0B7B25-F45E-9B1A-822F-AF538C11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867393-DA5A-A397-87BE-B84EFBD7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033DD3-DD13-8E44-E36C-29CEDBD8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663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222FD-967E-AE19-144E-74910357D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1426D0-5498-09F0-A1B9-77FE33513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37AAD5-732B-8426-EE76-468CD9286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47E685-0DBC-8632-C360-0BA700551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8EBE1F-E7E9-FF75-F342-015EA5C36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C4DC65-E05A-A50B-9F9A-56DE86A3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58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B0DF999-47FE-C103-42F0-3B29D92F8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FDF03A-65E8-DDC0-DDE9-46324E33E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A536EF-E49B-8732-360F-9D0B2C59B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990B6-3186-4674-9AF3-573CE9891483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E89932-1A63-F02D-8C6B-76808345AB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72E95E-BCA9-7573-D291-FA6F53566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1A9FF-79E7-486A-8411-2403FCDC2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3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nl.no/filosofi" TargetMode="External"/><Relationship Id="rId2" Type="http://schemas.openxmlformats.org/officeDocument/2006/relationships/hyperlink" Target="https://snl.no/nynors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nl.no/Fedraheimen" TargetMode="External"/><Relationship Id="rId5" Type="http://schemas.openxmlformats.org/officeDocument/2006/relationships/hyperlink" Target="https://snl.no/m%C3%A5lsak" TargetMode="External"/><Relationship Id="rId4" Type="http://schemas.openxmlformats.org/officeDocument/2006/relationships/hyperlink" Target="https://snl.no/skriben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nl.no/dekadanse" TargetMode="External"/><Relationship Id="rId2" Type="http://schemas.openxmlformats.org/officeDocument/2006/relationships/hyperlink" Target="https://snl.no/realistis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nl.no/naturalisme_-_litteratu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nl.no/Haugtussa" TargetMode="External"/><Relationship Id="rId2" Type="http://schemas.openxmlformats.org/officeDocument/2006/relationships/hyperlink" Target="https://snl.no/pietism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nl.no/dialekt" TargetMode="External"/><Relationship Id="rId2" Type="http://schemas.openxmlformats.org/officeDocument/2006/relationships/hyperlink" Target="https://snl.no/midlandsm%C3%A5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nl.no/pioner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John_Stuart_Mil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snl.no/Adolf_M._St._Arctander" TargetMode="External"/><Relationship Id="rId3" Type="http://schemas.openxmlformats.org/officeDocument/2006/relationships/hyperlink" Target="https://snl.no/gresk" TargetMode="External"/><Relationship Id="rId7" Type="http://schemas.openxmlformats.org/officeDocument/2006/relationships/hyperlink" Target="https://snl.no/Ananda_Acharya" TargetMode="External"/><Relationship Id="rId2" Type="http://schemas.openxmlformats.org/officeDocument/2006/relationships/hyperlink" Target="https://snl.no/Det_Norske_Samlag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nl.no/Ramayana" TargetMode="External"/><Relationship Id="rId5" Type="http://schemas.openxmlformats.org/officeDocument/2006/relationships/hyperlink" Target="https://snl.no/Det_Norske_Teatret" TargetMode="External"/><Relationship Id="rId4" Type="http://schemas.openxmlformats.org/officeDocument/2006/relationships/hyperlink" Target="https://snl.no/Ludvig_Holberg" TargetMode="External"/><Relationship Id="rId9" Type="http://schemas.openxmlformats.org/officeDocument/2006/relationships/hyperlink" Target="https://snl.no/Faus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FD63DD-2F94-9CE3-293E-8E75E961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Arne </a:t>
            </a:r>
            <a:r>
              <a:rPr lang="cs-CZ" dirty="0" err="1"/>
              <a:t>Garborg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E7F06B-E5BA-82C5-5B5C-381D6AA2DE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1851 J</a:t>
            </a:r>
            <a:r>
              <a:rPr lang="nb-NO" dirty="0"/>
              <a:t>æren – 1924 Asker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97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88428-92C0-B579-00D9-2E291617701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Garborg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A45C2-EED0-C2CF-9288-CFFFDB3D2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Arne Garborg var ein leiande </a:t>
            </a:r>
            <a:r>
              <a:rPr lang="nn-NO" b="0" i="0" u="none" strike="noStrike" dirty="0">
                <a:effectLst/>
                <a:latin typeface="Publico tex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nynorsk</a:t>
            </a:r>
            <a:r>
              <a:rPr lang="nn-NO" b="0" i="0" dirty="0">
                <a:effectLst/>
                <a:latin typeface="Publico text"/>
              </a:rPr>
              <a:t> forfattar på siste del av 1800-talet. Garborg introduserte </a:t>
            </a:r>
            <a:r>
              <a:rPr lang="nn-NO" b="0" i="0" u="none" strike="noStrike" dirty="0">
                <a:effectLst/>
                <a:latin typeface="Publico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filosofiske</a:t>
            </a:r>
            <a:r>
              <a:rPr lang="nn-NO" b="0" i="0" dirty="0">
                <a:effectLst/>
                <a:latin typeface="Publico text"/>
              </a:rPr>
              <a:t>, litterære og religiøse idear gjennom omfattande </a:t>
            </a:r>
            <a:r>
              <a:rPr lang="nn-NO" b="0" i="0" u="none" strike="noStrike" dirty="0">
                <a:effectLst/>
                <a:latin typeface="Publico tex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skribentverksemd</a:t>
            </a:r>
            <a:r>
              <a:rPr lang="nn-NO" b="0" i="0" dirty="0">
                <a:effectLst/>
                <a:latin typeface="Publico text"/>
              </a:rPr>
              <a:t>, og han grunnla fleire aviser.</a:t>
            </a:r>
          </a:p>
          <a:p>
            <a:r>
              <a:rPr lang="nn-NO" u="none" strike="noStrike" dirty="0">
                <a:latin typeface="Publico tex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Bidrag om </a:t>
            </a:r>
            <a:r>
              <a:rPr lang="nn-NO" b="0" i="0" u="none" strike="noStrike" dirty="0">
                <a:effectLst/>
                <a:latin typeface="Publico tex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målstriden</a:t>
            </a:r>
            <a:r>
              <a:rPr lang="nn-NO" b="0" i="0" dirty="0">
                <a:effectLst/>
                <a:latin typeface="Publico text"/>
              </a:rPr>
              <a:t> som kom i bokform under tittelen </a:t>
            </a:r>
            <a:r>
              <a:rPr lang="nn-NO" b="0" i="1" dirty="0">
                <a:effectLst/>
                <a:latin typeface="Publico text"/>
              </a:rPr>
              <a:t>Den ny-norske språk- og</a:t>
            </a:r>
            <a:r>
              <a:rPr lang="nn-NO" b="0" i="0" dirty="0">
                <a:effectLst/>
                <a:latin typeface="Publico text"/>
              </a:rPr>
              <a:t> </a:t>
            </a:r>
            <a:r>
              <a:rPr lang="nn-NO" b="0" i="1" dirty="0">
                <a:effectLst/>
                <a:latin typeface="Publico text"/>
              </a:rPr>
              <a:t>Nationalitetsbevægelse</a:t>
            </a:r>
            <a:r>
              <a:rPr lang="nn-NO" b="0" i="0" dirty="0">
                <a:effectLst/>
                <a:latin typeface="Publico text"/>
              </a:rPr>
              <a:t> (1877). Same år byrja han å gi ut bladet </a:t>
            </a:r>
            <a:r>
              <a:rPr lang="nn-NO" b="0" i="0" u="none" strike="noStrike" dirty="0">
                <a:effectLst/>
                <a:latin typeface="Publico tex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Fedraheimen</a:t>
            </a:r>
            <a:r>
              <a:rPr lang="nn-NO" b="0" i="0" dirty="0">
                <a:effectLst/>
                <a:latin typeface="Publico text"/>
              </a:rPr>
              <a:t>. 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64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51C14-2A49-C4E8-5583-7680B1196F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nb-NO" dirty="0"/>
              <a:t>romaner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AE2A16-D956-1DBD-5937-F2976E5B5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1883 </a:t>
            </a:r>
            <a:r>
              <a:rPr lang="nb-NO" i="1" dirty="0"/>
              <a:t>Bondestudentar</a:t>
            </a:r>
          </a:p>
          <a:p>
            <a:r>
              <a:rPr lang="nb-NO" dirty="0"/>
              <a:t>1891 </a:t>
            </a:r>
            <a:r>
              <a:rPr lang="nb-NO" i="1" dirty="0"/>
              <a:t>Trætte Mænd</a:t>
            </a:r>
          </a:p>
          <a:p>
            <a:r>
              <a:rPr lang="nb-NO" dirty="0"/>
              <a:t>1892 </a:t>
            </a:r>
            <a:r>
              <a:rPr lang="nb-NO" i="1" dirty="0"/>
              <a:t>Fred</a:t>
            </a:r>
          </a:p>
          <a:p>
            <a:endParaRPr lang="nb-NO" i="1" dirty="0"/>
          </a:p>
          <a:p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Desse tre bøkene er døme på eitt </a:t>
            </a:r>
            <a:r>
              <a:rPr lang="nn-NO" b="0" i="0" dirty="0">
                <a:effectLst/>
                <a:latin typeface="Publico text"/>
              </a:rPr>
              <a:t>klassisk </a:t>
            </a:r>
            <a:r>
              <a:rPr lang="nn-NO" b="0" i="0" u="none" strike="noStrike" dirty="0">
                <a:effectLst/>
                <a:latin typeface="Publico tex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realistisk</a:t>
            </a:r>
            <a:r>
              <a:rPr lang="nn-NO" b="0" i="0" dirty="0">
                <a:effectLst/>
                <a:latin typeface="Publico text"/>
              </a:rPr>
              <a:t>, eitt premodernistisk-</a:t>
            </a:r>
            <a:r>
              <a:rPr lang="nn-NO" b="0" i="0" u="none" strike="noStrike" dirty="0">
                <a:effectLst/>
                <a:latin typeface="Publico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dekadent</a:t>
            </a:r>
            <a:r>
              <a:rPr lang="nn-NO" b="0" i="0" dirty="0">
                <a:effectLst/>
                <a:latin typeface="Publico text"/>
              </a:rPr>
              <a:t>, og eitt </a:t>
            </a:r>
            <a:r>
              <a:rPr lang="nn-NO" b="0" i="0" u="none" strike="noStrike" dirty="0">
                <a:effectLst/>
                <a:latin typeface="Publico tex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naturalistisk</a:t>
            </a:r>
            <a:r>
              <a:rPr lang="nn-NO" b="0" i="0" dirty="0">
                <a:effectLst/>
                <a:latin typeface="Publico text"/>
              </a:rPr>
              <a:t> og karnevalistisk verk, ofte med moralskpatos skrivne av Garborg i tre ulike periodar.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10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BA5C2-C941-AB84-0BC4-B197B1E06EE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nb-NO" dirty="0"/>
              <a:t>Livserfaring, livsinnstilling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FBF5E-23A9-3350-FA0B-569480DA1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Garborg tematikken frå den </a:t>
            </a:r>
            <a:r>
              <a:rPr lang="nn-NO" b="0" i="0" u="none" strike="noStrike" dirty="0">
                <a:effectLst/>
                <a:latin typeface="Publico tex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pietistiske</a:t>
            </a:r>
            <a:r>
              <a:rPr lang="nn-NO" b="0" i="0" dirty="0">
                <a:effectLst/>
                <a:latin typeface="Publico text"/>
              </a:rPr>
              <a:t> og tragiske barndomens Jæren og skreiv meisterverk som </a:t>
            </a:r>
            <a:r>
              <a:rPr lang="nn-NO" b="0" i="1" dirty="0">
                <a:effectLst/>
                <a:latin typeface="Publico text"/>
              </a:rPr>
              <a:t>Fred</a:t>
            </a:r>
            <a:r>
              <a:rPr lang="nn-NO" b="0" i="0" dirty="0">
                <a:effectLst/>
                <a:latin typeface="Publico text"/>
              </a:rPr>
              <a:t>, diktsyklusen </a:t>
            </a:r>
            <a:r>
              <a:rPr lang="nn-NO" b="0" i="1" u="none" strike="noStrike" dirty="0">
                <a:effectLst/>
                <a:latin typeface="Publico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Haugtussa</a:t>
            </a:r>
            <a:r>
              <a:rPr lang="nn-NO" b="0" i="0" dirty="0">
                <a:effectLst/>
                <a:latin typeface="Publico text"/>
              </a:rPr>
              <a:t> (1895), skodespelet </a:t>
            </a:r>
            <a:r>
              <a:rPr lang="nn-NO" b="0" i="1" dirty="0">
                <a:effectLst/>
                <a:latin typeface="Publico text"/>
              </a:rPr>
              <a:t>Læraren</a:t>
            </a:r>
            <a:r>
              <a:rPr lang="nn-NO" b="0" i="0" dirty="0">
                <a:effectLst/>
                <a:latin typeface="Publico text"/>
              </a:rPr>
              <a:t> (1896) og den prosalyriske </a:t>
            </a:r>
            <a:r>
              <a:rPr lang="nn-NO" b="0" i="1" dirty="0">
                <a:effectLst/>
                <a:latin typeface="Publico text"/>
              </a:rPr>
              <a:t>Den burtkomne </a:t>
            </a:r>
            <a:r>
              <a:rPr lang="nn-NO" b="0" i="1" dirty="0">
                <a:solidFill>
                  <a:srgbClr val="203E51"/>
                </a:solidFill>
                <a:effectLst/>
                <a:latin typeface="Publico text"/>
              </a:rPr>
              <a:t>Faderen</a:t>
            </a:r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 (1899). Diktsyklusen </a:t>
            </a:r>
            <a:r>
              <a:rPr lang="nn-NO" b="0" i="1" dirty="0">
                <a:solidFill>
                  <a:srgbClr val="203E51"/>
                </a:solidFill>
                <a:effectLst/>
                <a:latin typeface="Publico text"/>
              </a:rPr>
              <a:t>Haugtussa</a:t>
            </a:r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 (med framhaldet </a:t>
            </a:r>
            <a:r>
              <a:rPr lang="nn-NO" b="0" i="1" dirty="0">
                <a:solidFill>
                  <a:srgbClr val="203E51"/>
                </a:solidFill>
                <a:effectLst/>
                <a:latin typeface="Publico text"/>
              </a:rPr>
              <a:t>I helheim</a:t>
            </a:r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) er eit lyrisk hovudverk i norsk litteratur og det fremste dømet på den fornya interessa for lyrikk i 1890-åra.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90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7C8B2-997A-37AD-03CC-095CCC35498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Språk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421FE1-429F-0106-E567-0F0409A83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språkleg og kulturell identitet til eit hovudtema. Han var òg med på å utforme den såkalla </a:t>
            </a:r>
            <a:r>
              <a:rPr lang="nn-NO" b="0" i="0" u="none" strike="noStrike" dirty="0">
                <a:effectLst/>
                <a:latin typeface="Publico tex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midlandsnormalen</a:t>
            </a:r>
            <a:r>
              <a:rPr lang="nn-NO" b="0" i="0" dirty="0">
                <a:effectLst/>
                <a:latin typeface="Publico text"/>
              </a:rPr>
              <a:t>, som tok opp i seg fleire austlandske språkformer. I hans tanke fall politisk frigjering saman med språkleg frigjering. I diktinga, og særleg i jærbøkene, synte han kor store litterære ressursar som ligg i dei norske </a:t>
            </a:r>
            <a:r>
              <a:rPr lang="nn-NO" b="0" i="0" u="none" strike="noStrike" dirty="0">
                <a:effectLst/>
                <a:latin typeface="Publico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dialektane</a:t>
            </a:r>
            <a:r>
              <a:rPr lang="nn-NO" b="0" i="0" dirty="0">
                <a:effectLst/>
                <a:latin typeface="Publico text"/>
              </a:rPr>
              <a:t>. Som dei andre </a:t>
            </a:r>
            <a:r>
              <a:rPr lang="nn-NO" b="0" i="0" u="none" strike="noStrike" dirty="0">
                <a:effectLst/>
                <a:latin typeface="Publico tex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pionerane</a:t>
            </a:r>
            <a:r>
              <a:rPr lang="nn-NO" b="0" i="0" dirty="0">
                <a:effectLst/>
                <a:latin typeface="Publico text"/>
              </a:rPr>
              <a:t> i landsmålsrørsla skreiv han også dansk</a:t>
            </a:r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(-norsk), både i essay og i romanar.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64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80B7C-D3FA-4070-F690-CCBC3A44066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Filosofi og samfunn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CA4496-E51D-4D1D-35FA-08555C403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Mot strømmen. En del av Moderne gjennombrudd</a:t>
            </a:r>
          </a:p>
          <a:p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inspirert av Georg Brandes og </a:t>
            </a:r>
            <a:r>
              <a:rPr lang="nn-NO" b="0" i="0" u="none" strike="noStrike" dirty="0">
                <a:effectLst/>
                <a:latin typeface="Publico tex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John Stuart Mill</a:t>
            </a:r>
            <a:endParaRPr lang="nn-NO" b="0" i="0" u="none" strike="noStrike" dirty="0">
              <a:effectLst/>
              <a:latin typeface="Publico text"/>
            </a:endParaRPr>
          </a:p>
          <a:p>
            <a:r>
              <a:rPr lang="nn-NO" dirty="0">
                <a:latin typeface="Publico text"/>
              </a:rPr>
              <a:t>Skuffelse over regjeringen</a:t>
            </a:r>
          </a:p>
          <a:p>
            <a:r>
              <a:rPr lang="nn-NO" b="0" i="0" u="none" strike="noStrike" dirty="0">
                <a:effectLst/>
                <a:latin typeface="Publico text"/>
              </a:rPr>
              <a:t>Skuffelse over at Norge ikke ble republikk i 1905</a:t>
            </a:r>
          </a:p>
          <a:p>
            <a:endParaRPr lang="nn-NO" b="0" i="0" u="none" strike="noStrike" dirty="0">
              <a:effectLst/>
              <a:latin typeface="Publico tex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008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18024-DF03-76CC-9F04-97BF34FF3B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Oversetter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CCF58B-7463-2CE1-BFBC-33EDEF315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b="0" i="0" dirty="0">
                <a:solidFill>
                  <a:srgbClr val="203E51"/>
                </a:solidFill>
                <a:effectLst/>
                <a:latin typeface="Publico text"/>
              </a:rPr>
              <a:t>Ein viktig del av det målpolitiske arbeidet hans var omsetjingane av klassiske tekstar, som </a:t>
            </a:r>
            <a:r>
              <a:rPr lang="nn-NO" b="0" i="0" u="none" strike="noStrike" dirty="0">
                <a:effectLst/>
                <a:latin typeface="Publico tex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 Norske Samlaget</a:t>
            </a:r>
            <a:r>
              <a:rPr lang="nn-NO" b="0" i="0" dirty="0">
                <a:effectLst/>
                <a:latin typeface="Publico text"/>
              </a:rPr>
              <a:t> la vekt på. Det største arbeidet Garborg sjølv gjorde var omsetjinga av </a:t>
            </a:r>
            <a:r>
              <a:rPr lang="nn-NO" b="0" i="1" dirty="0">
                <a:effectLst/>
                <a:latin typeface="Publico text"/>
              </a:rPr>
              <a:t>Odysseen</a:t>
            </a:r>
            <a:r>
              <a:rPr lang="nn-NO" b="0" i="0" dirty="0">
                <a:effectLst/>
                <a:latin typeface="Publico text"/>
              </a:rPr>
              <a:t> frå </a:t>
            </a:r>
            <a:r>
              <a:rPr lang="nn-NO" b="0" i="0" u="none" strike="noStrike" dirty="0">
                <a:effectLst/>
                <a:latin typeface="Publico tex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gresk</a:t>
            </a:r>
            <a:r>
              <a:rPr lang="nn-NO" b="0" i="0" dirty="0">
                <a:effectLst/>
                <a:latin typeface="Publico text"/>
              </a:rPr>
              <a:t>. Han omsette òg fleire </a:t>
            </a:r>
            <a:r>
              <a:rPr lang="nn-NO" b="0" i="0" u="none" strike="noStrike" dirty="0">
                <a:effectLst/>
                <a:latin typeface="Publico tex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Ludvig Holberg</a:t>
            </a:r>
            <a:r>
              <a:rPr lang="nn-NO" b="0" i="0" dirty="0">
                <a:effectLst/>
                <a:latin typeface="Publico text"/>
              </a:rPr>
              <a:t>-komediar for </a:t>
            </a:r>
            <a:r>
              <a:rPr lang="nn-NO" b="0" i="0" u="none" strike="noStrike" dirty="0">
                <a:effectLst/>
                <a:latin typeface="Publico tex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 Norske Teatret</a:t>
            </a:r>
            <a:r>
              <a:rPr lang="nn-NO" b="0" i="0" dirty="0">
                <a:effectLst/>
                <a:latin typeface="Publico text"/>
              </a:rPr>
              <a:t>, omsette det store indiske «</a:t>
            </a:r>
            <a:r>
              <a:rPr lang="nn-NO" b="0" i="0" u="none" strike="noStrike" dirty="0">
                <a:effectLst/>
                <a:latin typeface="Publico tex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Ramakvædet</a:t>
            </a:r>
            <a:r>
              <a:rPr lang="nn-NO" b="0" i="0" dirty="0">
                <a:effectLst/>
                <a:latin typeface="Publico text"/>
              </a:rPr>
              <a:t>» (saman med </a:t>
            </a:r>
            <a:r>
              <a:rPr lang="nn-NO" b="0" i="0" u="none" strike="noStrike" dirty="0">
                <a:effectLst/>
                <a:latin typeface="Publico tex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Sri Ananda Acharya</a:t>
            </a:r>
            <a:r>
              <a:rPr lang="nn-NO" b="0" i="0" dirty="0">
                <a:effectLst/>
                <a:latin typeface="Publico text"/>
              </a:rPr>
              <a:t>), og var medhjelpar i </a:t>
            </a:r>
            <a:r>
              <a:rPr lang="nn-NO" b="0" i="0" u="none" strike="noStrike" dirty="0">
                <a:effectLst/>
                <a:latin typeface="Publico tex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Arctander</a:t>
            </a:r>
            <a:r>
              <a:rPr lang="nn-NO" b="0" i="0" dirty="0">
                <a:effectLst/>
                <a:latin typeface="Publico text"/>
              </a:rPr>
              <a:t> si omsetjing av </a:t>
            </a:r>
            <a:r>
              <a:rPr lang="nn-NO" b="0" i="0" u="none" strike="noStrike" dirty="0">
                <a:effectLst/>
                <a:latin typeface="Publico tex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Faust</a:t>
            </a:r>
            <a:r>
              <a:rPr lang="nn-NO" b="0" i="0" dirty="0">
                <a:effectLst/>
                <a:latin typeface="Publico text"/>
              </a:rPr>
              <a:t>. Garborg fekk i 1898 statslønna som Ivar Aasen hadde hatt, noko som hjalp til at han tok med omsetjingsarbeid.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25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11831-CF05-9B99-50AF-E7ECEA9449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nb-NO" dirty="0"/>
              <a:t>Brevveksling med T.G.Masaryk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6387DC-20E7-4900-02C3-9EFD0EB77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Monografi av Pavel Frænkel (1904 – 1986)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84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029BF-30DB-195E-DE84-7363DB76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kilde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00C6BB-6C5D-FFCF-B2B7-DC7782B62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Store norske leksikon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4051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395</Words>
  <Application>Microsoft Office PowerPoint</Application>
  <PresentationFormat>Širokoúhlá obrazovka</PresentationFormat>
  <Paragraphs>26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Publico text</vt:lpstr>
      <vt:lpstr>Motiv Office</vt:lpstr>
      <vt:lpstr>Arne Garborg</vt:lpstr>
      <vt:lpstr>Garborg</vt:lpstr>
      <vt:lpstr>romaner</vt:lpstr>
      <vt:lpstr>Livserfaring, livsinnstilling</vt:lpstr>
      <vt:lpstr>Språk</vt:lpstr>
      <vt:lpstr>Filosofi og samfunn</vt:lpstr>
      <vt:lpstr>Oversetter</vt:lpstr>
      <vt:lpstr>Brevveksling med T.G.Masaryk</vt:lpstr>
      <vt:lpstr>kilde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Arne Garborg</dc:title>
  <dc:creator>Miluše Juříčková</dc:creator>
  <cp:lastModifiedBy>Miluše Juříčková</cp:lastModifiedBy>
  <cp:revision>2</cp:revision>
  <dcterms:created xsi:type="dcterms:W3CDTF">2024-03-11T07:37:51Z</dcterms:created>
  <dcterms:modified xsi:type="dcterms:W3CDTF">2024-03-11T08:23:37Z</dcterms:modified>
</cp:coreProperties>
</file>