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0" r:id="rId5"/>
    <p:sldId id="261" r:id="rId6"/>
    <p:sldId id="262" r:id="rId7"/>
    <p:sldId id="264" r:id="rId8"/>
    <p:sldId id="263" r:id="rId9"/>
    <p:sldId id="265"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7" autoAdjust="0"/>
    <p:restoredTop sz="94660"/>
  </p:normalViewPr>
  <p:slideViewPr>
    <p:cSldViewPr snapToGrid="0">
      <p:cViewPr varScale="1">
        <p:scale>
          <a:sx n="78" d="100"/>
          <a:sy n="78" d="100"/>
        </p:scale>
        <p:origin x="91" y="4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912772-B298-49FB-F1E4-41602659293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5D25B8C1-31EF-03F7-DDC0-A712DBA160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F51FA6A8-AE97-9AB2-F030-327624B9FBED}"/>
              </a:ext>
            </a:extLst>
          </p:cNvPr>
          <p:cNvSpPr>
            <a:spLocks noGrp="1"/>
          </p:cNvSpPr>
          <p:nvPr>
            <p:ph type="dt" sz="half" idx="10"/>
          </p:nvPr>
        </p:nvSpPr>
        <p:spPr/>
        <p:txBody>
          <a:bodyPr/>
          <a:lstStyle/>
          <a:p>
            <a:fld id="{DA5E8E4C-E38E-4799-A033-47AB57F821EB}" type="datetimeFigureOut">
              <a:rPr lang="cs-CZ" smtClean="0"/>
              <a:t>03.03.2024</a:t>
            </a:fld>
            <a:endParaRPr lang="cs-CZ"/>
          </a:p>
        </p:txBody>
      </p:sp>
      <p:sp>
        <p:nvSpPr>
          <p:cNvPr id="5" name="Zástupný symbol pro zápatí 4">
            <a:extLst>
              <a:ext uri="{FF2B5EF4-FFF2-40B4-BE49-F238E27FC236}">
                <a16:creationId xmlns:a16="http://schemas.microsoft.com/office/drawing/2014/main" id="{A08F1C98-133B-CFBD-BDFD-76BD9231E47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F71D337-082A-0A5F-8B2E-DD48263B9D37}"/>
              </a:ext>
            </a:extLst>
          </p:cNvPr>
          <p:cNvSpPr>
            <a:spLocks noGrp="1"/>
          </p:cNvSpPr>
          <p:nvPr>
            <p:ph type="sldNum" sz="quarter" idx="12"/>
          </p:nvPr>
        </p:nvSpPr>
        <p:spPr/>
        <p:txBody>
          <a:bodyPr/>
          <a:lstStyle/>
          <a:p>
            <a:fld id="{5F710C58-19C0-4568-B660-4E672185C91B}" type="slidenum">
              <a:rPr lang="cs-CZ" smtClean="0"/>
              <a:t>‹#›</a:t>
            </a:fld>
            <a:endParaRPr lang="cs-CZ"/>
          </a:p>
        </p:txBody>
      </p:sp>
    </p:spTree>
    <p:extLst>
      <p:ext uri="{BB962C8B-B14F-4D97-AF65-F5344CB8AC3E}">
        <p14:creationId xmlns:p14="http://schemas.microsoft.com/office/powerpoint/2010/main" val="2930847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165E3A-637C-8BEA-B462-E63C7AE354B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489C7C4D-CFBD-B74F-59B4-430AEE87A2F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F7AE719-E5A4-C615-733C-193693B7839D}"/>
              </a:ext>
            </a:extLst>
          </p:cNvPr>
          <p:cNvSpPr>
            <a:spLocks noGrp="1"/>
          </p:cNvSpPr>
          <p:nvPr>
            <p:ph type="dt" sz="half" idx="10"/>
          </p:nvPr>
        </p:nvSpPr>
        <p:spPr/>
        <p:txBody>
          <a:bodyPr/>
          <a:lstStyle/>
          <a:p>
            <a:fld id="{DA5E8E4C-E38E-4799-A033-47AB57F821EB}" type="datetimeFigureOut">
              <a:rPr lang="cs-CZ" smtClean="0"/>
              <a:t>03.03.2024</a:t>
            </a:fld>
            <a:endParaRPr lang="cs-CZ"/>
          </a:p>
        </p:txBody>
      </p:sp>
      <p:sp>
        <p:nvSpPr>
          <p:cNvPr id="5" name="Zástupný symbol pro zápatí 4">
            <a:extLst>
              <a:ext uri="{FF2B5EF4-FFF2-40B4-BE49-F238E27FC236}">
                <a16:creationId xmlns:a16="http://schemas.microsoft.com/office/drawing/2014/main" id="{43CC8ED2-1E2B-6676-478E-0D94DBD84C0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5387044-D7C2-1FAA-DFF0-BBC6C22572C5}"/>
              </a:ext>
            </a:extLst>
          </p:cNvPr>
          <p:cNvSpPr>
            <a:spLocks noGrp="1"/>
          </p:cNvSpPr>
          <p:nvPr>
            <p:ph type="sldNum" sz="quarter" idx="12"/>
          </p:nvPr>
        </p:nvSpPr>
        <p:spPr/>
        <p:txBody>
          <a:bodyPr/>
          <a:lstStyle/>
          <a:p>
            <a:fld id="{5F710C58-19C0-4568-B660-4E672185C91B}" type="slidenum">
              <a:rPr lang="cs-CZ" smtClean="0"/>
              <a:t>‹#›</a:t>
            </a:fld>
            <a:endParaRPr lang="cs-CZ"/>
          </a:p>
        </p:txBody>
      </p:sp>
    </p:spTree>
    <p:extLst>
      <p:ext uri="{BB962C8B-B14F-4D97-AF65-F5344CB8AC3E}">
        <p14:creationId xmlns:p14="http://schemas.microsoft.com/office/powerpoint/2010/main" val="926912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2D44CF99-E8FD-21D8-78D2-D1B78528B7BC}"/>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F1C80C1F-A162-988E-B5F7-14D5DF4502B1}"/>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215CB69-C1E3-C580-4A7E-306A147DFCC3}"/>
              </a:ext>
            </a:extLst>
          </p:cNvPr>
          <p:cNvSpPr>
            <a:spLocks noGrp="1"/>
          </p:cNvSpPr>
          <p:nvPr>
            <p:ph type="dt" sz="half" idx="10"/>
          </p:nvPr>
        </p:nvSpPr>
        <p:spPr/>
        <p:txBody>
          <a:bodyPr/>
          <a:lstStyle/>
          <a:p>
            <a:fld id="{DA5E8E4C-E38E-4799-A033-47AB57F821EB}" type="datetimeFigureOut">
              <a:rPr lang="cs-CZ" smtClean="0"/>
              <a:t>03.03.2024</a:t>
            </a:fld>
            <a:endParaRPr lang="cs-CZ"/>
          </a:p>
        </p:txBody>
      </p:sp>
      <p:sp>
        <p:nvSpPr>
          <p:cNvPr id="5" name="Zástupný symbol pro zápatí 4">
            <a:extLst>
              <a:ext uri="{FF2B5EF4-FFF2-40B4-BE49-F238E27FC236}">
                <a16:creationId xmlns:a16="http://schemas.microsoft.com/office/drawing/2014/main" id="{1770E1A6-4214-9D3F-851F-396A5350006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0D8FE5C-7E0A-196B-FA4B-C4D29385B909}"/>
              </a:ext>
            </a:extLst>
          </p:cNvPr>
          <p:cNvSpPr>
            <a:spLocks noGrp="1"/>
          </p:cNvSpPr>
          <p:nvPr>
            <p:ph type="sldNum" sz="quarter" idx="12"/>
          </p:nvPr>
        </p:nvSpPr>
        <p:spPr/>
        <p:txBody>
          <a:bodyPr/>
          <a:lstStyle/>
          <a:p>
            <a:fld id="{5F710C58-19C0-4568-B660-4E672185C91B}" type="slidenum">
              <a:rPr lang="cs-CZ" smtClean="0"/>
              <a:t>‹#›</a:t>
            </a:fld>
            <a:endParaRPr lang="cs-CZ"/>
          </a:p>
        </p:txBody>
      </p:sp>
    </p:spTree>
    <p:extLst>
      <p:ext uri="{BB962C8B-B14F-4D97-AF65-F5344CB8AC3E}">
        <p14:creationId xmlns:p14="http://schemas.microsoft.com/office/powerpoint/2010/main" val="2385365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099D27-0ED2-E8D7-7798-6C528AEE3D3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C3D21A9-B1D0-E2C5-7954-08EF9D48E24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AD2F579-4FFE-4E04-CC5F-D8E4C01F382C}"/>
              </a:ext>
            </a:extLst>
          </p:cNvPr>
          <p:cNvSpPr>
            <a:spLocks noGrp="1"/>
          </p:cNvSpPr>
          <p:nvPr>
            <p:ph type="dt" sz="half" idx="10"/>
          </p:nvPr>
        </p:nvSpPr>
        <p:spPr/>
        <p:txBody>
          <a:bodyPr/>
          <a:lstStyle/>
          <a:p>
            <a:fld id="{DA5E8E4C-E38E-4799-A033-47AB57F821EB}" type="datetimeFigureOut">
              <a:rPr lang="cs-CZ" smtClean="0"/>
              <a:t>03.03.2024</a:t>
            </a:fld>
            <a:endParaRPr lang="cs-CZ"/>
          </a:p>
        </p:txBody>
      </p:sp>
      <p:sp>
        <p:nvSpPr>
          <p:cNvPr id="5" name="Zástupný symbol pro zápatí 4">
            <a:extLst>
              <a:ext uri="{FF2B5EF4-FFF2-40B4-BE49-F238E27FC236}">
                <a16:creationId xmlns:a16="http://schemas.microsoft.com/office/drawing/2014/main" id="{AFFBD69F-4BD3-5487-36F2-E0BD966BA37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3CB5CE8-C67F-E2CC-5847-DEAC3E29E5E1}"/>
              </a:ext>
            </a:extLst>
          </p:cNvPr>
          <p:cNvSpPr>
            <a:spLocks noGrp="1"/>
          </p:cNvSpPr>
          <p:nvPr>
            <p:ph type="sldNum" sz="quarter" idx="12"/>
          </p:nvPr>
        </p:nvSpPr>
        <p:spPr/>
        <p:txBody>
          <a:bodyPr/>
          <a:lstStyle/>
          <a:p>
            <a:fld id="{5F710C58-19C0-4568-B660-4E672185C91B}" type="slidenum">
              <a:rPr lang="cs-CZ" smtClean="0"/>
              <a:t>‹#›</a:t>
            </a:fld>
            <a:endParaRPr lang="cs-CZ"/>
          </a:p>
        </p:txBody>
      </p:sp>
    </p:spTree>
    <p:extLst>
      <p:ext uri="{BB962C8B-B14F-4D97-AF65-F5344CB8AC3E}">
        <p14:creationId xmlns:p14="http://schemas.microsoft.com/office/powerpoint/2010/main" val="3801809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FB7DE2-D5E4-814A-2F69-B5293580DAB3}"/>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8FBD6C7C-95A3-84C9-5B9B-8DDC1C0A1F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2C125872-6E98-2DF8-5D60-E59750A29864}"/>
              </a:ext>
            </a:extLst>
          </p:cNvPr>
          <p:cNvSpPr>
            <a:spLocks noGrp="1"/>
          </p:cNvSpPr>
          <p:nvPr>
            <p:ph type="dt" sz="half" idx="10"/>
          </p:nvPr>
        </p:nvSpPr>
        <p:spPr/>
        <p:txBody>
          <a:bodyPr/>
          <a:lstStyle/>
          <a:p>
            <a:fld id="{DA5E8E4C-E38E-4799-A033-47AB57F821EB}" type="datetimeFigureOut">
              <a:rPr lang="cs-CZ" smtClean="0"/>
              <a:t>03.03.2024</a:t>
            </a:fld>
            <a:endParaRPr lang="cs-CZ"/>
          </a:p>
        </p:txBody>
      </p:sp>
      <p:sp>
        <p:nvSpPr>
          <p:cNvPr id="5" name="Zástupný symbol pro zápatí 4">
            <a:extLst>
              <a:ext uri="{FF2B5EF4-FFF2-40B4-BE49-F238E27FC236}">
                <a16:creationId xmlns:a16="http://schemas.microsoft.com/office/drawing/2014/main" id="{1BBE6EE2-CE88-AB40-4362-53ECE3C50B2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2BF8F62-EB32-9106-BE9C-C57EC2D7A474}"/>
              </a:ext>
            </a:extLst>
          </p:cNvPr>
          <p:cNvSpPr>
            <a:spLocks noGrp="1"/>
          </p:cNvSpPr>
          <p:nvPr>
            <p:ph type="sldNum" sz="quarter" idx="12"/>
          </p:nvPr>
        </p:nvSpPr>
        <p:spPr/>
        <p:txBody>
          <a:bodyPr/>
          <a:lstStyle/>
          <a:p>
            <a:fld id="{5F710C58-19C0-4568-B660-4E672185C91B}" type="slidenum">
              <a:rPr lang="cs-CZ" smtClean="0"/>
              <a:t>‹#›</a:t>
            </a:fld>
            <a:endParaRPr lang="cs-CZ"/>
          </a:p>
        </p:txBody>
      </p:sp>
    </p:spTree>
    <p:extLst>
      <p:ext uri="{BB962C8B-B14F-4D97-AF65-F5344CB8AC3E}">
        <p14:creationId xmlns:p14="http://schemas.microsoft.com/office/powerpoint/2010/main" val="291781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17C6BE-0CAA-DFFA-544E-80EAFB6A41FE}"/>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AA6A685-59B4-4276-0D41-5E91009D2E0F}"/>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311DDA84-9FD6-33A0-83C7-A6988B8952A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59BB329-B4B6-5F93-D63C-EECAB8E5FACD}"/>
              </a:ext>
            </a:extLst>
          </p:cNvPr>
          <p:cNvSpPr>
            <a:spLocks noGrp="1"/>
          </p:cNvSpPr>
          <p:nvPr>
            <p:ph type="dt" sz="half" idx="10"/>
          </p:nvPr>
        </p:nvSpPr>
        <p:spPr/>
        <p:txBody>
          <a:bodyPr/>
          <a:lstStyle/>
          <a:p>
            <a:fld id="{DA5E8E4C-E38E-4799-A033-47AB57F821EB}" type="datetimeFigureOut">
              <a:rPr lang="cs-CZ" smtClean="0"/>
              <a:t>03.03.2024</a:t>
            </a:fld>
            <a:endParaRPr lang="cs-CZ"/>
          </a:p>
        </p:txBody>
      </p:sp>
      <p:sp>
        <p:nvSpPr>
          <p:cNvPr id="6" name="Zástupný symbol pro zápatí 5">
            <a:extLst>
              <a:ext uri="{FF2B5EF4-FFF2-40B4-BE49-F238E27FC236}">
                <a16:creationId xmlns:a16="http://schemas.microsoft.com/office/drawing/2014/main" id="{8B9F752C-42C1-FA04-EAEE-3B96DA311F7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97D8910-3226-0C22-EFC2-6D25AE606510}"/>
              </a:ext>
            </a:extLst>
          </p:cNvPr>
          <p:cNvSpPr>
            <a:spLocks noGrp="1"/>
          </p:cNvSpPr>
          <p:nvPr>
            <p:ph type="sldNum" sz="quarter" idx="12"/>
          </p:nvPr>
        </p:nvSpPr>
        <p:spPr/>
        <p:txBody>
          <a:bodyPr/>
          <a:lstStyle/>
          <a:p>
            <a:fld id="{5F710C58-19C0-4568-B660-4E672185C91B}" type="slidenum">
              <a:rPr lang="cs-CZ" smtClean="0"/>
              <a:t>‹#›</a:t>
            </a:fld>
            <a:endParaRPr lang="cs-CZ"/>
          </a:p>
        </p:txBody>
      </p:sp>
    </p:spTree>
    <p:extLst>
      <p:ext uri="{BB962C8B-B14F-4D97-AF65-F5344CB8AC3E}">
        <p14:creationId xmlns:p14="http://schemas.microsoft.com/office/powerpoint/2010/main" val="3151067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03E872-411E-EFAB-5F42-D0C7FEF1DCEA}"/>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6BE80880-0670-3B8A-EDE6-B3677D40A7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16B9A5CB-B253-8778-3687-01AB3622CE57}"/>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94BEBA33-851B-E732-8FB8-26031D3CE6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F4E64A11-BB38-539C-FD38-33A9976A2375}"/>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84E1267-DB36-5585-6426-65D6769A1786}"/>
              </a:ext>
            </a:extLst>
          </p:cNvPr>
          <p:cNvSpPr>
            <a:spLocks noGrp="1"/>
          </p:cNvSpPr>
          <p:nvPr>
            <p:ph type="dt" sz="half" idx="10"/>
          </p:nvPr>
        </p:nvSpPr>
        <p:spPr/>
        <p:txBody>
          <a:bodyPr/>
          <a:lstStyle/>
          <a:p>
            <a:fld id="{DA5E8E4C-E38E-4799-A033-47AB57F821EB}" type="datetimeFigureOut">
              <a:rPr lang="cs-CZ" smtClean="0"/>
              <a:t>03.03.2024</a:t>
            </a:fld>
            <a:endParaRPr lang="cs-CZ"/>
          </a:p>
        </p:txBody>
      </p:sp>
      <p:sp>
        <p:nvSpPr>
          <p:cNvPr id="8" name="Zástupný symbol pro zápatí 7">
            <a:extLst>
              <a:ext uri="{FF2B5EF4-FFF2-40B4-BE49-F238E27FC236}">
                <a16:creationId xmlns:a16="http://schemas.microsoft.com/office/drawing/2014/main" id="{2563C101-F001-5387-C0CB-09F9093AB4C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A390E30F-367F-09D8-639E-B0FBF784BD45}"/>
              </a:ext>
            </a:extLst>
          </p:cNvPr>
          <p:cNvSpPr>
            <a:spLocks noGrp="1"/>
          </p:cNvSpPr>
          <p:nvPr>
            <p:ph type="sldNum" sz="quarter" idx="12"/>
          </p:nvPr>
        </p:nvSpPr>
        <p:spPr/>
        <p:txBody>
          <a:bodyPr/>
          <a:lstStyle/>
          <a:p>
            <a:fld id="{5F710C58-19C0-4568-B660-4E672185C91B}" type="slidenum">
              <a:rPr lang="cs-CZ" smtClean="0"/>
              <a:t>‹#›</a:t>
            </a:fld>
            <a:endParaRPr lang="cs-CZ"/>
          </a:p>
        </p:txBody>
      </p:sp>
    </p:spTree>
    <p:extLst>
      <p:ext uri="{BB962C8B-B14F-4D97-AF65-F5344CB8AC3E}">
        <p14:creationId xmlns:p14="http://schemas.microsoft.com/office/powerpoint/2010/main" val="3220527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18502C-19C7-C92C-A4A6-DC0B1BDAD07F}"/>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A1AFCADB-6F51-B177-F6D8-EF6D1B71AA72}"/>
              </a:ext>
            </a:extLst>
          </p:cNvPr>
          <p:cNvSpPr>
            <a:spLocks noGrp="1"/>
          </p:cNvSpPr>
          <p:nvPr>
            <p:ph type="dt" sz="half" idx="10"/>
          </p:nvPr>
        </p:nvSpPr>
        <p:spPr/>
        <p:txBody>
          <a:bodyPr/>
          <a:lstStyle/>
          <a:p>
            <a:fld id="{DA5E8E4C-E38E-4799-A033-47AB57F821EB}" type="datetimeFigureOut">
              <a:rPr lang="cs-CZ" smtClean="0"/>
              <a:t>03.03.2024</a:t>
            </a:fld>
            <a:endParaRPr lang="cs-CZ"/>
          </a:p>
        </p:txBody>
      </p:sp>
      <p:sp>
        <p:nvSpPr>
          <p:cNvPr id="4" name="Zástupný symbol pro zápatí 3">
            <a:extLst>
              <a:ext uri="{FF2B5EF4-FFF2-40B4-BE49-F238E27FC236}">
                <a16:creationId xmlns:a16="http://schemas.microsoft.com/office/drawing/2014/main" id="{21757FDA-3861-9F2C-8DA3-0245548C9C1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02A4506F-C9A6-ADF0-7077-083FB3C2FFAF}"/>
              </a:ext>
            </a:extLst>
          </p:cNvPr>
          <p:cNvSpPr>
            <a:spLocks noGrp="1"/>
          </p:cNvSpPr>
          <p:nvPr>
            <p:ph type="sldNum" sz="quarter" idx="12"/>
          </p:nvPr>
        </p:nvSpPr>
        <p:spPr/>
        <p:txBody>
          <a:bodyPr/>
          <a:lstStyle/>
          <a:p>
            <a:fld id="{5F710C58-19C0-4568-B660-4E672185C91B}" type="slidenum">
              <a:rPr lang="cs-CZ" smtClean="0"/>
              <a:t>‹#›</a:t>
            </a:fld>
            <a:endParaRPr lang="cs-CZ"/>
          </a:p>
        </p:txBody>
      </p:sp>
    </p:spTree>
    <p:extLst>
      <p:ext uri="{BB962C8B-B14F-4D97-AF65-F5344CB8AC3E}">
        <p14:creationId xmlns:p14="http://schemas.microsoft.com/office/powerpoint/2010/main" val="3538908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590582F8-185E-B15B-E3B1-EE85DB286BDE}"/>
              </a:ext>
            </a:extLst>
          </p:cNvPr>
          <p:cNvSpPr>
            <a:spLocks noGrp="1"/>
          </p:cNvSpPr>
          <p:nvPr>
            <p:ph type="dt" sz="half" idx="10"/>
          </p:nvPr>
        </p:nvSpPr>
        <p:spPr/>
        <p:txBody>
          <a:bodyPr/>
          <a:lstStyle/>
          <a:p>
            <a:fld id="{DA5E8E4C-E38E-4799-A033-47AB57F821EB}" type="datetimeFigureOut">
              <a:rPr lang="cs-CZ" smtClean="0"/>
              <a:t>03.03.2024</a:t>
            </a:fld>
            <a:endParaRPr lang="cs-CZ"/>
          </a:p>
        </p:txBody>
      </p:sp>
      <p:sp>
        <p:nvSpPr>
          <p:cNvPr id="3" name="Zástupný symbol pro zápatí 2">
            <a:extLst>
              <a:ext uri="{FF2B5EF4-FFF2-40B4-BE49-F238E27FC236}">
                <a16:creationId xmlns:a16="http://schemas.microsoft.com/office/drawing/2014/main" id="{ADECD341-671F-D3DC-2620-0161684BA2F2}"/>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F33EDE14-AB18-A172-6E34-65B047B8C5A5}"/>
              </a:ext>
            </a:extLst>
          </p:cNvPr>
          <p:cNvSpPr>
            <a:spLocks noGrp="1"/>
          </p:cNvSpPr>
          <p:nvPr>
            <p:ph type="sldNum" sz="quarter" idx="12"/>
          </p:nvPr>
        </p:nvSpPr>
        <p:spPr/>
        <p:txBody>
          <a:bodyPr/>
          <a:lstStyle/>
          <a:p>
            <a:fld id="{5F710C58-19C0-4568-B660-4E672185C91B}" type="slidenum">
              <a:rPr lang="cs-CZ" smtClean="0"/>
              <a:t>‹#›</a:t>
            </a:fld>
            <a:endParaRPr lang="cs-CZ"/>
          </a:p>
        </p:txBody>
      </p:sp>
    </p:spTree>
    <p:extLst>
      <p:ext uri="{BB962C8B-B14F-4D97-AF65-F5344CB8AC3E}">
        <p14:creationId xmlns:p14="http://schemas.microsoft.com/office/powerpoint/2010/main" val="3255009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DA2E99-A93F-200F-FEEC-4047EB72476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E9B9F097-677A-651A-03A9-FE6331447C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F771B64-BFA2-A0A4-BD9B-05C3AD54AB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61E8968-BCAB-54CF-2593-2695D8E45CCB}"/>
              </a:ext>
            </a:extLst>
          </p:cNvPr>
          <p:cNvSpPr>
            <a:spLocks noGrp="1"/>
          </p:cNvSpPr>
          <p:nvPr>
            <p:ph type="dt" sz="half" idx="10"/>
          </p:nvPr>
        </p:nvSpPr>
        <p:spPr/>
        <p:txBody>
          <a:bodyPr/>
          <a:lstStyle/>
          <a:p>
            <a:fld id="{DA5E8E4C-E38E-4799-A033-47AB57F821EB}" type="datetimeFigureOut">
              <a:rPr lang="cs-CZ" smtClean="0"/>
              <a:t>03.03.2024</a:t>
            </a:fld>
            <a:endParaRPr lang="cs-CZ"/>
          </a:p>
        </p:txBody>
      </p:sp>
      <p:sp>
        <p:nvSpPr>
          <p:cNvPr id="6" name="Zástupný symbol pro zápatí 5">
            <a:extLst>
              <a:ext uri="{FF2B5EF4-FFF2-40B4-BE49-F238E27FC236}">
                <a16:creationId xmlns:a16="http://schemas.microsoft.com/office/drawing/2014/main" id="{63872105-D838-FDDA-949F-AE9EBC92E6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87F6822-EF67-DB38-6759-C82EAB7E8780}"/>
              </a:ext>
            </a:extLst>
          </p:cNvPr>
          <p:cNvSpPr>
            <a:spLocks noGrp="1"/>
          </p:cNvSpPr>
          <p:nvPr>
            <p:ph type="sldNum" sz="quarter" idx="12"/>
          </p:nvPr>
        </p:nvSpPr>
        <p:spPr/>
        <p:txBody>
          <a:bodyPr/>
          <a:lstStyle/>
          <a:p>
            <a:fld id="{5F710C58-19C0-4568-B660-4E672185C91B}" type="slidenum">
              <a:rPr lang="cs-CZ" smtClean="0"/>
              <a:t>‹#›</a:t>
            </a:fld>
            <a:endParaRPr lang="cs-CZ"/>
          </a:p>
        </p:txBody>
      </p:sp>
    </p:spTree>
    <p:extLst>
      <p:ext uri="{BB962C8B-B14F-4D97-AF65-F5344CB8AC3E}">
        <p14:creationId xmlns:p14="http://schemas.microsoft.com/office/powerpoint/2010/main" val="2824798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9B8582-5458-EE8A-2E72-C5752E182C3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D2518C03-1790-273B-122D-9462263121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2F945A0C-2D31-4AEE-C3D4-E8C57D335D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6923E49-0134-9412-2D7E-2AA80D14428D}"/>
              </a:ext>
            </a:extLst>
          </p:cNvPr>
          <p:cNvSpPr>
            <a:spLocks noGrp="1"/>
          </p:cNvSpPr>
          <p:nvPr>
            <p:ph type="dt" sz="half" idx="10"/>
          </p:nvPr>
        </p:nvSpPr>
        <p:spPr/>
        <p:txBody>
          <a:bodyPr/>
          <a:lstStyle/>
          <a:p>
            <a:fld id="{DA5E8E4C-E38E-4799-A033-47AB57F821EB}" type="datetimeFigureOut">
              <a:rPr lang="cs-CZ" smtClean="0"/>
              <a:t>03.03.2024</a:t>
            </a:fld>
            <a:endParaRPr lang="cs-CZ"/>
          </a:p>
        </p:txBody>
      </p:sp>
      <p:sp>
        <p:nvSpPr>
          <p:cNvPr id="6" name="Zástupný symbol pro zápatí 5">
            <a:extLst>
              <a:ext uri="{FF2B5EF4-FFF2-40B4-BE49-F238E27FC236}">
                <a16:creationId xmlns:a16="http://schemas.microsoft.com/office/drawing/2014/main" id="{3BB1E59E-0016-5D4E-BE0E-CEA81F2FBDF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46841EF-04D7-D754-B0EB-AFD14E441576}"/>
              </a:ext>
            </a:extLst>
          </p:cNvPr>
          <p:cNvSpPr>
            <a:spLocks noGrp="1"/>
          </p:cNvSpPr>
          <p:nvPr>
            <p:ph type="sldNum" sz="quarter" idx="12"/>
          </p:nvPr>
        </p:nvSpPr>
        <p:spPr/>
        <p:txBody>
          <a:bodyPr/>
          <a:lstStyle/>
          <a:p>
            <a:fld id="{5F710C58-19C0-4568-B660-4E672185C91B}" type="slidenum">
              <a:rPr lang="cs-CZ" smtClean="0"/>
              <a:t>‹#›</a:t>
            </a:fld>
            <a:endParaRPr lang="cs-CZ"/>
          </a:p>
        </p:txBody>
      </p:sp>
    </p:spTree>
    <p:extLst>
      <p:ext uri="{BB962C8B-B14F-4D97-AF65-F5344CB8AC3E}">
        <p14:creationId xmlns:p14="http://schemas.microsoft.com/office/powerpoint/2010/main" val="3684458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D38A3F4-BE0F-6B15-F4F8-802A1E09CF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FFA4EA4D-3BB6-C433-48B7-A94D619D83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75E6066-91D0-8C62-1482-02D4AFA05C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5E8E4C-E38E-4799-A033-47AB57F821EB}" type="datetimeFigureOut">
              <a:rPr lang="cs-CZ" smtClean="0"/>
              <a:t>03.03.2024</a:t>
            </a:fld>
            <a:endParaRPr lang="cs-CZ"/>
          </a:p>
        </p:txBody>
      </p:sp>
      <p:sp>
        <p:nvSpPr>
          <p:cNvPr id="5" name="Zástupný symbol pro zápatí 4">
            <a:extLst>
              <a:ext uri="{FF2B5EF4-FFF2-40B4-BE49-F238E27FC236}">
                <a16:creationId xmlns:a16="http://schemas.microsoft.com/office/drawing/2014/main" id="{D06F9525-B0A9-2397-B0E1-259DE2B4F1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21E9058D-9DE0-9F6A-DA22-1EBB7F179F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710C58-19C0-4568-B660-4E672185C91B}" type="slidenum">
              <a:rPr lang="cs-CZ" smtClean="0"/>
              <a:t>‹#›</a:t>
            </a:fld>
            <a:endParaRPr lang="cs-CZ"/>
          </a:p>
        </p:txBody>
      </p:sp>
    </p:spTree>
    <p:extLst>
      <p:ext uri="{BB962C8B-B14F-4D97-AF65-F5344CB8AC3E}">
        <p14:creationId xmlns:p14="http://schemas.microsoft.com/office/powerpoint/2010/main" val="3262386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no.wikipedia.org/wiki/Reykjav%C3%ADk" TargetMode="External"/><Relationship Id="rId3" Type="http://schemas.openxmlformats.org/officeDocument/2006/relationships/hyperlink" Target="https://no.wikipedia.org/wiki/Heimskringla" TargetMode="External"/><Relationship Id="rId7" Type="http://schemas.openxmlformats.org/officeDocument/2006/relationships/hyperlink" Target="https://no.wikipedia.org/wiki/%C3%81rni_Magn%C3%BAsson_institutt" TargetMode="External"/><Relationship Id="rId2" Type="http://schemas.openxmlformats.org/officeDocument/2006/relationships/hyperlink" Target="https://no.wikipedia.org/wiki/Snorre_Sturlason" TargetMode="External"/><Relationship Id="rId1" Type="http://schemas.openxmlformats.org/officeDocument/2006/relationships/slideLayout" Target="../slideLayouts/slideLayout2.xml"/><Relationship Id="rId6" Type="http://schemas.openxmlformats.org/officeDocument/2006/relationships/hyperlink" Target="https://no.wikipedia.org/wiki/Codex_Regius" TargetMode="External"/><Relationship Id="rId5" Type="http://schemas.openxmlformats.org/officeDocument/2006/relationships/hyperlink" Target="https://no.wikipedia.org/wiki/1971" TargetMode="External"/><Relationship Id="rId4" Type="http://schemas.openxmlformats.org/officeDocument/2006/relationships/hyperlink" Target="https://no.wikipedia.org/wiki/K%C3%B8benhavn"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s://no.wikipedia.org/wiki/1270-tallet" TargetMode="External"/><Relationship Id="rId13" Type="http://schemas.openxmlformats.org/officeDocument/2006/relationships/hyperlink" Target="https://no.wikipedia.org/wiki/Pergament" TargetMode="External"/><Relationship Id="rId3" Type="http://schemas.openxmlformats.org/officeDocument/2006/relationships/hyperlink" Target="https://no.wikipedia.org/wiki/Islandsk" TargetMode="External"/><Relationship Id="rId7" Type="http://schemas.openxmlformats.org/officeDocument/2006/relationships/hyperlink" Target="https://no.wikipedia.org/wiki/Kodeks" TargetMode="External"/><Relationship Id="rId12" Type="http://schemas.openxmlformats.org/officeDocument/2006/relationships/hyperlink" Target="https://no.wikipedia.org/wiki/Nibelungen" TargetMode="External"/><Relationship Id="rId2" Type="http://schemas.openxmlformats.org/officeDocument/2006/relationships/hyperlink" Target="https://no.wikipedia.org/wiki/Latin" TargetMode="External"/><Relationship Id="rId1" Type="http://schemas.openxmlformats.org/officeDocument/2006/relationships/slideLayout" Target="../slideLayouts/slideLayout2.xml"/><Relationship Id="rId6" Type="http://schemas.openxmlformats.org/officeDocument/2006/relationships/hyperlink" Target="https://no.wikipedia.org/wiki/Manuskript" TargetMode="External"/><Relationship Id="rId11" Type="http://schemas.openxmlformats.org/officeDocument/2006/relationships/hyperlink" Target="https://no.wikipedia.org/wiki/Sigurd_F%C3%A5vnesbane" TargetMode="External"/><Relationship Id="rId5" Type="http://schemas.openxmlformats.org/officeDocument/2006/relationships/hyperlink" Target="https://no.wikipedia.org/wiki/Codex_Regius#cite_note-1" TargetMode="External"/><Relationship Id="rId10" Type="http://schemas.openxmlformats.org/officeDocument/2006/relationships/hyperlink" Target="https://no.wikipedia.org/wiki/Myte" TargetMode="External"/><Relationship Id="rId4" Type="http://schemas.openxmlformats.org/officeDocument/2006/relationships/hyperlink" Target="https://no.wikipedia.org/wiki/H%C3%A5ndskrift" TargetMode="External"/><Relationship Id="rId9" Type="http://schemas.openxmlformats.org/officeDocument/2006/relationships/hyperlink" Target="https://no.wikipedia.org/wiki/Den_eldre_Edda" TargetMode="External"/><Relationship Id="rId14" Type="http://schemas.openxmlformats.org/officeDocument/2006/relationships/hyperlink" Target="https://no.wikipedia.org/wiki/Vellum"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hyperlink" Target="https://no.wikipedia.org/wiki/900-tallet" TargetMode="External"/><Relationship Id="rId3" Type="http://schemas.openxmlformats.org/officeDocument/2006/relationships/hyperlink" Target="https://no.wikipedia.org/wiki/Islendingesaga" TargetMode="External"/><Relationship Id="rId7" Type="http://schemas.openxmlformats.org/officeDocument/2006/relationships/hyperlink" Target="https://no.wikipedia.org/wiki/Gisle_Surssons_saga#cite_note-VH-2" TargetMode="External"/><Relationship Id="rId2" Type="http://schemas.openxmlformats.org/officeDocument/2006/relationships/hyperlink" Target="https://no.wikipedia.org/wiki/Norr%C3%B8nt" TargetMode="External"/><Relationship Id="rId1" Type="http://schemas.openxmlformats.org/officeDocument/2006/relationships/slideLayout" Target="../slideLayouts/slideLayout2.xml"/><Relationship Id="rId6" Type="http://schemas.openxmlformats.org/officeDocument/2006/relationships/hyperlink" Target="https://no.wikipedia.org/wiki/Gisle_Surssons_saga#cite_note-KHNM-1" TargetMode="External"/><Relationship Id="rId5" Type="http://schemas.openxmlformats.org/officeDocument/2006/relationships/hyperlink" Target="https://no.wikipedia.org/wiki/1250" TargetMode="External"/><Relationship Id="rId4" Type="http://schemas.openxmlformats.org/officeDocument/2006/relationships/hyperlink" Target="https://no.wikipedia.org/wiki/1240"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no.wikipedia.org/wiki/Vera_Henriksen" TargetMode="External"/><Relationship Id="rId13" Type="http://schemas.openxmlformats.org/officeDocument/2006/relationships/hyperlink" Target="https://no.wikipedia.org/wiki/Gisle_Surssons_saga#cite_note-11" TargetMode="External"/><Relationship Id="rId3" Type="http://schemas.openxmlformats.org/officeDocument/2006/relationships/hyperlink" Target="https://no.wikipedia.org/wiki/Sagaen_om_%C3%98yrbyggjene" TargetMode="External"/><Relationship Id="rId7" Type="http://schemas.openxmlformats.org/officeDocument/2006/relationships/hyperlink" Target="https://no.wikipedia.org/wiki/P.A._Munch" TargetMode="External"/><Relationship Id="rId12" Type="http://schemas.openxmlformats.org/officeDocument/2006/relationships/hyperlink" Target="https://no.wikipedia.org/wiki/Gisle_Surssons_saga#cite_note-SO2-10" TargetMode="External"/><Relationship Id="rId2" Type="http://schemas.openxmlformats.org/officeDocument/2006/relationships/hyperlink" Target="https://no.wikipedia.org/wiki/Gisle_Surssons_saga#cite_note-VH-2" TargetMode="External"/><Relationship Id="rId16" Type="http://schemas.openxmlformats.org/officeDocument/2006/relationships/hyperlink" Target="https://no.wikipedia.org/wiki/Gisle_Surssons_saga#cite_note-13" TargetMode="External"/><Relationship Id="rId1" Type="http://schemas.openxmlformats.org/officeDocument/2006/relationships/slideLayout" Target="../slideLayouts/slideLayout2.xml"/><Relationship Id="rId6" Type="http://schemas.openxmlformats.org/officeDocument/2006/relationships/hyperlink" Target="https://no.wikipedia.org/wiki/Gisle_Surssons_saga#cite_note-7" TargetMode="External"/><Relationship Id="rId11" Type="http://schemas.openxmlformats.org/officeDocument/2006/relationships/hyperlink" Target="https://no.wikipedia.org/wiki/Georg_Grieg" TargetMode="External"/><Relationship Id="rId5" Type="http://schemas.openxmlformats.org/officeDocument/2006/relationships/hyperlink" Target="https://no.wikipedia.org/wiki/Anne_Holtsmark" TargetMode="External"/><Relationship Id="rId15" Type="http://schemas.openxmlformats.org/officeDocument/2006/relationships/hyperlink" Target="https://no.wikipedia.org/wiki/Den_fredlause" TargetMode="External"/><Relationship Id="rId10" Type="http://schemas.openxmlformats.org/officeDocument/2006/relationships/hyperlink" Target="https://no.wikipedia.org/wiki/Gisle_Surssons_saga#cite_note-9" TargetMode="External"/><Relationship Id="rId4" Type="http://schemas.openxmlformats.org/officeDocument/2006/relationships/hyperlink" Target="https://no.wikipedia.org/wiki/Gisle_Surssons_saga#cite_note-JK-4" TargetMode="External"/><Relationship Id="rId9" Type="http://schemas.openxmlformats.org/officeDocument/2006/relationships/hyperlink" Target="https://no.wikipedia.org/wiki/Gisle_Surssons_saga#cite_note-SO-8" TargetMode="External"/><Relationship Id="rId14" Type="http://schemas.openxmlformats.org/officeDocument/2006/relationships/hyperlink" Target="https://no.wikipedia.org/wiki/Gisle_Surssons_saga#cite_note-12"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F42505-F7C0-1896-3589-63B1B892CAAE}"/>
              </a:ext>
            </a:extLst>
          </p:cNvPr>
          <p:cNvSpPr>
            <a:spLocks noGrp="1"/>
          </p:cNvSpPr>
          <p:nvPr>
            <p:ph type="ctrTitle"/>
          </p:nvPr>
        </p:nvSpPr>
        <p:spPr/>
        <p:txBody>
          <a:bodyPr/>
          <a:lstStyle/>
          <a:p>
            <a:r>
              <a:rPr lang="cs-CZ" dirty="0" err="1"/>
              <a:t>Sagalitteratur</a:t>
            </a:r>
            <a:endParaRPr lang="cs-CZ" dirty="0"/>
          </a:p>
        </p:txBody>
      </p:sp>
      <p:sp>
        <p:nvSpPr>
          <p:cNvPr id="3" name="Podnadpis 2">
            <a:extLst>
              <a:ext uri="{FF2B5EF4-FFF2-40B4-BE49-F238E27FC236}">
                <a16:creationId xmlns:a16="http://schemas.microsoft.com/office/drawing/2014/main" id="{7AEE9739-572E-10ED-C62B-83C8D5E592A2}"/>
              </a:ext>
            </a:extLst>
          </p:cNvPr>
          <p:cNvSpPr>
            <a:spLocks noGrp="1"/>
          </p:cNvSpPr>
          <p:nvPr>
            <p:ph type="subTitle" idx="1"/>
          </p:nvPr>
        </p:nvSpPr>
        <p:spPr/>
        <p:txBody>
          <a:bodyPr/>
          <a:lstStyle/>
          <a:p>
            <a:r>
              <a:rPr lang="cs-CZ" b="0" i="1" dirty="0" err="1">
                <a:solidFill>
                  <a:srgbClr val="202122"/>
                </a:solidFill>
                <a:effectLst/>
                <a:latin typeface="Arial" panose="020B0604020202020204" pitchFamily="34" charset="0"/>
              </a:rPr>
              <a:t>Íslendingasagaer</a:t>
            </a:r>
            <a:r>
              <a:rPr lang="cs-CZ" b="0" i="1" dirty="0">
                <a:solidFill>
                  <a:srgbClr val="202122"/>
                </a:solidFill>
                <a:effectLst/>
                <a:latin typeface="Arial" panose="020B0604020202020204" pitchFamily="34" charset="0"/>
              </a:rPr>
              <a:t>/</a:t>
            </a:r>
            <a:r>
              <a:rPr lang="cs-CZ" b="0" i="1" dirty="0" err="1">
                <a:solidFill>
                  <a:srgbClr val="202122"/>
                </a:solidFill>
                <a:effectLst/>
                <a:latin typeface="Arial" panose="020B0604020202020204" pitchFamily="34" charset="0"/>
              </a:rPr>
              <a:t>ættesagaer</a:t>
            </a:r>
            <a:endParaRPr lang="cs-CZ" dirty="0"/>
          </a:p>
        </p:txBody>
      </p:sp>
    </p:spTree>
    <p:extLst>
      <p:ext uri="{BB962C8B-B14F-4D97-AF65-F5344CB8AC3E}">
        <p14:creationId xmlns:p14="http://schemas.microsoft.com/office/powerpoint/2010/main" val="508327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88CD68-266F-C8E7-6219-6FDC3D47098E}"/>
              </a:ext>
            </a:extLst>
          </p:cNvPr>
          <p:cNvSpPr>
            <a:spLocks noGrp="1"/>
          </p:cNvSpPr>
          <p:nvPr>
            <p:ph type="title"/>
          </p:nvPr>
        </p:nvSpPr>
        <p:spPr/>
        <p:txBody>
          <a:bodyPr>
            <a:normAutofit/>
          </a:bodyPr>
          <a:lstStyle/>
          <a:p>
            <a:r>
              <a:rPr lang="cs-CZ" sz="4000" dirty="0" err="1"/>
              <a:t>Tidspunkt</a:t>
            </a:r>
            <a:r>
              <a:rPr lang="cs-CZ" sz="4000" dirty="0"/>
              <a:t>: </a:t>
            </a:r>
            <a:r>
              <a:rPr lang="cs-CZ" sz="4000" dirty="0" err="1"/>
              <a:t>opphav</a:t>
            </a:r>
            <a:r>
              <a:rPr lang="cs-CZ" sz="4000" dirty="0"/>
              <a:t> – </a:t>
            </a:r>
            <a:r>
              <a:rPr lang="cs-CZ" sz="4000" dirty="0" err="1"/>
              <a:t>nedskriving</a:t>
            </a:r>
            <a:r>
              <a:rPr lang="cs-CZ" sz="4000" dirty="0"/>
              <a:t> - </a:t>
            </a:r>
            <a:r>
              <a:rPr lang="cs-CZ" sz="4000" dirty="0" err="1"/>
              <a:t>oppbevaring</a:t>
            </a:r>
            <a:endParaRPr lang="cs-CZ" sz="4000" dirty="0"/>
          </a:p>
        </p:txBody>
      </p:sp>
      <p:sp>
        <p:nvSpPr>
          <p:cNvPr id="3" name="Zástupný obsah 2">
            <a:extLst>
              <a:ext uri="{FF2B5EF4-FFF2-40B4-BE49-F238E27FC236}">
                <a16:creationId xmlns:a16="http://schemas.microsoft.com/office/drawing/2014/main" id="{1F523218-B6FF-AE81-DB8D-6AF052D0997D}"/>
              </a:ext>
            </a:extLst>
          </p:cNvPr>
          <p:cNvSpPr>
            <a:spLocks noGrp="1"/>
          </p:cNvSpPr>
          <p:nvPr>
            <p:ph idx="1"/>
          </p:nvPr>
        </p:nvSpPr>
        <p:spPr/>
        <p:txBody>
          <a:bodyPr>
            <a:normAutofit lnSpcReduction="10000"/>
          </a:bodyPr>
          <a:lstStyle/>
          <a:p>
            <a:r>
              <a:rPr lang="nb-NO" b="0" i="0" dirty="0">
                <a:solidFill>
                  <a:srgbClr val="202122"/>
                </a:solidFill>
                <a:effectLst/>
                <a:latin typeface="Arial" panose="020B0604020202020204" pitchFamily="34" charset="0"/>
              </a:rPr>
              <a:t>Flatøybok er det største av de islandske manuskripter fra middelalderen. Det regnes også som særlig vakkert; det består av 225 fine pergamentblad, nennsomt skrevet og illustrert. Innholdet</a:t>
            </a:r>
            <a:r>
              <a:rPr lang="cs-CZ" b="0" i="0" dirty="0">
                <a:solidFill>
                  <a:srgbClr val="202122"/>
                </a:solidFill>
                <a:effectLst/>
                <a:latin typeface="Arial" panose="020B0604020202020204" pitchFamily="34" charset="0"/>
              </a:rPr>
              <a:t>:</a:t>
            </a:r>
            <a:r>
              <a:rPr lang="nb-NO" b="0" i="0" dirty="0">
                <a:solidFill>
                  <a:srgbClr val="202122"/>
                </a:solidFill>
                <a:effectLst/>
                <a:latin typeface="Arial" panose="020B0604020202020204" pitchFamily="34" charset="0"/>
              </a:rPr>
              <a:t> sagaer om de norske kongene som også finnes i </a:t>
            </a:r>
            <a:r>
              <a:rPr lang="nb-NO" b="0" i="0" u="none" strike="noStrike" dirty="0">
                <a:solidFill>
                  <a:srgbClr val="3366CC"/>
                </a:solidFill>
                <a:effectLst/>
                <a:latin typeface="Arial" panose="020B0604020202020204" pitchFamily="34" charset="0"/>
                <a:hlinkClick r:id="rId2" tooltip="Snorre Sturlason"/>
              </a:rPr>
              <a:t>Snorre Sturlasons</a:t>
            </a:r>
            <a:r>
              <a:rPr lang="nb-NO" b="0" i="0" dirty="0">
                <a:solidFill>
                  <a:srgbClr val="202122"/>
                </a:solidFill>
                <a:effectLst/>
                <a:latin typeface="Arial" panose="020B0604020202020204" pitchFamily="34" charset="0"/>
              </a:rPr>
              <a:t> </a:t>
            </a:r>
            <a:r>
              <a:rPr lang="nb-NO" b="0" i="1" u="none" strike="noStrike" dirty="0">
                <a:solidFill>
                  <a:srgbClr val="3366CC"/>
                </a:solidFill>
                <a:effectLst/>
                <a:latin typeface="Arial" panose="020B0604020202020204" pitchFamily="34" charset="0"/>
                <a:hlinkClick r:id="rId3" tooltip="Heimskringla"/>
              </a:rPr>
              <a:t>Heimskringla</a:t>
            </a:r>
            <a:r>
              <a:rPr lang="nb-NO" b="0" i="1" dirty="0">
                <a:solidFill>
                  <a:srgbClr val="202122"/>
                </a:solidFill>
                <a:effectLst/>
                <a:latin typeface="Arial" panose="020B0604020202020204" pitchFamily="34" charset="0"/>
              </a:rPr>
              <a:t>.</a:t>
            </a:r>
            <a:r>
              <a:rPr lang="nb-NO" b="0" i="0" dirty="0">
                <a:solidFill>
                  <a:srgbClr val="202122"/>
                </a:solidFill>
                <a:effectLst/>
                <a:latin typeface="Arial" panose="020B0604020202020204" pitchFamily="34" charset="0"/>
              </a:rPr>
              <a:t> </a:t>
            </a:r>
            <a:endParaRPr lang="cs-CZ" b="0" i="0" dirty="0">
              <a:solidFill>
                <a:srgbClr val="202122"/>
              </a:solidFill>
              <a:effectLst/>
              <a:latin typeface="Arial" panose="020B0604020202020204" pitchFamily="34" charset="0"/>
            </a:endParaRPr>
          </a:p>
          <a:p>
            <a:r>
              <a:rPr lang="cs-CZ" b="0" i="0" dirty="0">
                <a:solidFill>
                  <a:srgbClr val="202122"/>
                </a:solidFill>
                <a:effectLst/>
                <a:latin typeface="Arial" panose="020B0604020202020204" pitchFamily="34" charset="0"/>
              </a:rPr>
              <a:t>en </a:t>
            </a:r>
            <a:r>
              <a:rPr lang="cs-CZ" b="0" i="0" dirty="0" err="1">
                <a:solidFill>
                  <a:srgbClr val="202122"/>
                </a:solidFill>
                <a:effectLst/>
                <a:latin typeface="Arial" panose="020B0604020202020204" pitchFamily="34" charset="0"/>
              </a:rPr>
              <a:t>gave</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fra</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biskop</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Brynjólfur</a:t>
            </a:r>
            <a:r>
              <a:rPr lang="cs-CZ" b="0" i="0" dirty="0">
                <a:solidFill>
                  <a:srgbClr val="202122"/>
                </a:solidFill>
                <a:effectLst/>
                <a:latin typeface="Arial" panose="020B0604020202020204" pitchFamily="34" charset="0"/>
              </a:rPr>
              <a:t> til kong </a:t>
            </a:r>
            <a:r>
              <a:rPr lang="cs-CZ" b="0" i="0" dirty="0" err="1">
                <a:solidFill>
                  <a:srgbClr val="202122"/>
                </a:solidFill>
                <a:effectLst/>
                <a:latin typeface="Arial" panose="020B0604020202020204" pitchFamily="34" charset="0"/>
              </a:rPr>
              <a:t>Fredrik</a:t>
            </a:r>
            <a:r>
              <a:rPr lang="cs-CZ" b="0" i="0" dirty="0">
                <a:solidFill>
                  <a:srgbClr val="202122"/>
                </a:solidFill>
                <a:effectLst/>
                <a:latin typeface="Arial" panose="020B0604020202020204" pitchFamily="34" charset="0"/>
              </a:rPr>
              <a:t> III </a:t>
            </a:r>
            <a:r>
              <a:rPr lang="cs-CZ" b="0" i="0" dirty="0" err="1">
                <a:solidFill>
                  <a:srgbClr val="202122"/>
                </a:solidFill>
                <a:effectLst/>
                <a:latin typeface="Arial" panose="020B0604020202020204" pitchFamily="34" charset="0"/>
              </a:rPr>
              <a:t>og</a:t>
            </a:r>
            <a:r>
              <a:rPr lang="cs-CZ" b="0" i="0" dirty="0">
                <a:solidFill>
                  <a:srgbClr val="202122"/>
                </a:solidFill>
                <a:effectLst/>
                <a:latin typeface="Arial" panose="020B0604020202020204" pitchFamily="34" charset="0"/>
              </a:rPr>
              <a:t> var </a:t>
            </a:r>
            <a:r>
              <a:rPr lang="cs-CZ" b="0" i="0" dirty="0" err="1">
                <a:solidFill>
                  <a:srgbClr val="202122"/>
                </a:solidFill>
                <a:effectLst/>
                <a:latin typeface="Arial" panose="020B0604020202020204" pitchFamily="34" charset="0"/>
              </a:rPr>
              <a:t>plassert</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på</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Det</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Kongelige</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Bibliotek</a:t>
            </a:r>
            <a:r>
              <a:rPr lang="cs-CZ" b="0" i="0" dirty="0">
                <a:solidFill>
                  <a:srgbClr val="202122"/>
                </a:solidFill>
                <a:effectLst/>
                <a:latin typeface="Arial" panose="020B0604020202020204" pitchFamily="34" charset="0"/>
              </a:rPr>
              <a:t> i </a:t>
            </a:r>
            <a:r>
              <a:rPr lang="cs-CZ" b="0" i="0" u="sng" dirty="0" err="1">
                <a:solidFill>
                  <a:srgbClr val="3366CC"/>
                </a:solidFill>
                <a:effectLst/>
                <a:latin typeface="Arial" panose="020B0604020202020204" pitchFamily="34" charset="0"/>
                <a:hlinkClick r:id="rId4"/>
              </a:rPr>
              <a:t>København</a:t>
            </a:r>
            <a:r>
              <a:rPr lang="cs-CZ" b="0" i="0" dirty="0">
                <a:solidFill>
                  <a:srgbClr val="202122"/>
                </a:solidFill>
                <a:effectLst/>
                <a:latin typeface="Arial" panose="020B0604020202020204" pitchFamily="34" charset="0"/>
              </a:rPr>
              <a:t>. </a:t>
            </a:r>
          </a:p>
          <a:p>
            <a:r>
              <a:rPr lang="cs-CZ" b="0" i="0" dirty="0">
                <a:solidFill>
                  <a:srgbClr val="202122"/>
                </a:solidFill>
                <a:effectLst/>
                <a:latin typeface="Arial" panose="020B0604020202020204" pitchFamily="34" charset="0"/>
              </a:rPr>
              <a:t>I </a:t>
            </a:r>
            <a:r>
              <a:rPr lang="cs-CZ" b="0" i="0" u="none" strike="noStrike" dirty="0">
                <a:solidFill>
                  <a:srgbClr val="3366CC"/>
                </a:solidFill>
                <a:effectLst/>
                <a:latin typeface="Arial" panose="020B0604020202020204" pitchFamily="34" charset="0"/>
                <a:hlinkClick r:id="rId5" tooltip="1971"/>
              </a:rPr>
              <a:t>1971</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ble</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Flatøyboka</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og</a:t>
            </a:r>
            <a:r>
              <a:rPr lang="cs-CZ" b="0" i="0" dirty="0">
                <a:solidFill>
                  <a:srgbClr val="202122"/>
                </a:solidFill>
                <a:effectLst/>
                <a:latin typeface="Arial" panose="020B0604020202020204" pitchFamily="34" charset="0"/>
              </a:rPr>
              <a:t> </a:t>
            </a:r>
            <a:r>
              <a:rPr lang="cs-CZ" b="0" i="0" u="none" strike="noStrike" dirty="0" err="1">
                <a:solidFill>
                  <a:srgbClr val="3366CC"/>
                </a:solidFill>
                <a:effectLst/>
                <a:latin typeface="Arial" panose="020B0604020202020204" pitchFamily="34" charset="0"/>
                <a:hlinkClick r:id="rId6" tooltip="Codex Regius"/>
              </a:rPr>
              <a:t>Codex</a:t>
            </a:r>
            <a:r>
              <a:rPr lang="cs-CZ" b="0" i="0" u="none" strike="noStrike" dirty="0">
                <a:solidFill>
                  <a:srgbClr val="3366CC"/>
                </a:solidFill>
                <a:effectLst/>
                <a:latin typeface="Arial" panose="020B0604020202020204" pitchFamily="34" charset="0"/>
                <a:hlinkClick r:id="rId6" tooltip="Codex Regius"/>
              </a:rPr>
              <a:t> </a:t>
            </a:r>
            <a:r>
              <a:rPr lang="cs-CZ" b="0" i="0" u="none" strike="noStrike" dirty="0" err="1">
                <a:solidFill>
                  <a:srgbClr val="3366CC"/>
                </a:solidFill>
                <a:effectLst/>
                <a:latin typeface="Arial" panose="020B0604020202020204" pitchFamily="34" charset="0"/>
                <a:hlinkClick r:id="rId6" tooltip="Codex Regius"/>
              </a:rPr>
              <a:t>Regius</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etter</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lange</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forhandlinger</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igjen</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ført</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tilbake</a:t>
            </a:r>
            <a:r>
              <a:rPr lang="cs-CZ" b="0" i="0" dirty="0">
                <a:solidFill>
                  <a:srgbClr val="202122"/>
                </a:solidFill>
                <a:effectLst/>
                <a:latin typeface="Arial" panose="020B0604020202020204" pitchFamily="34" charset="0"/>
              </a:rPr>
              <a:t> til Island </a:t>
            </a:r>
            <a:r>
              <a:rPr lang="cs-CZ" b="0" i="0" dirty="0" err="1">
                <a:solidFill>
                  <a:srgbClr val="202122"/>
                </a:solidFill>
                <a:effectLst/>
                <a:latin typeface="Arial" panose="020B0604020202020204" pitchFamily="34" charset="0"/>
              </a:rPr>
              <a:t>som</a:t>
            </a:r>
            <a:r>
              <a:rPr lang="cs-CZ" b="0" i="0" dirty="0">
                <a:solidFill>
                  <a:srgbClr val="202122"/>
                </a:solidFill>
                <a:effectLst/>
                <a:latin typeface="Arial" panose="020B0604020202020204" pitchFamily="34" charset="0"/>
              </a:rPr>
              <a:t> en </a:t>
            </a:r>
            <a:r>
              <a:rPr lang="cs-CZ" b="0" i="0" dirty="0" err="1">
                <a:solidFill>
                  <a:srgbClr val="202122"/>
                </a:solidFill>
                <a:effectLst/>
                <a:latin typeface="Arial" panose="020B0604020202020204" pitchFamily="34" charset="0"/>
              </a:rPr>
              <a:t>islandsk</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nasjonalskatt</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og</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blir</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nå</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oppbevart</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og</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studert</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på</a:t>
            </a:r>
            <a:r>
              <a:rPr lang="cs-CZ" b="0" i="0" dirty="0">
                <a:solidFill>
                  <a:srgbClr val="202122"/>
                </a:solidFill>
                <a:effectLst/>
                <a:latin typeface="Arial" panose="020B0604020202020204" pitchFamily="34" charset="0"/>
              </a:rPr>
              <a:t> </a:t>
            </a:r>
            <a:r>
              <a:rPr lang="cs-CZ" b="0" i="0" u="none" strike="noStrike" dirty="0" err="1">
                <a:solidFill>
                  <a:srgbClr val="3366CC"/>
                </a:solidFill>
                <a:effectLst/>
                <a:latin typeface="Arial" panose="020B0604020202020204" pitchFamily="34" charset="0"/>
                <a:hlinkClick r:id="rId7" tooltip="Árni Magnússon institutt"/>
              </a:rPr>
              <a:t>Árni</a:t>
            </a:r>
            <a:r>
              <a:rPr lang="cs-CZ" b="0" i="0" u="none" strike="noStrike" dirty="0">
                <a:solidFill>
                  <a:srgbClr val="3366CC"/>
                </a:solidFill>
                <a:effectLst/>
                <a:latin typeface="Arial" panose="020B0604020202020204" pitchFamily="34" charset="0"/>
                <a:hlinkClick r:id="rId7" tooltip="Árni Magnússon institutt"/>
              </a:rPr>
              <a:t> </a:t>
            </a:r>
            <a:r>
              <a:rPr lang="cs-CZ" b="0" i="0" u="none" strike="noStrike" dirty="0" err="1">
                <a:solidFill>
                  <a:srgbClr val="3366CC"/>
                </a:solidFill>
                <a:effectLst/>
                <a:latin typeface="Arial" panose="020B0604020202020204" pitchFamily="34" charset="0"/>
                <a:hlinkClick r:id="rId7" tooltip="Árni Magnússon institutt"/>
              </a:rPr>
              <a:t>Magnússon</a:t>
            </a:r>
            <a:r>
              <a:rPr lang="cs-CZ" b="0" i="0" u="none" strike="noStrike" dirty="0">
                <a:solidFill>
                  <a:srgbClr val="3366CC"/>
                </a:solidFill>
                <a:effectLst/>
                <a:latin typeface="Arial" panose="020B0604020202020204" pitchFamily="34" charset="0"/>
                <a:hlinkClick r:id="rId7" tooltip="Árni Magnússon institutt"/>
              </a:rPr>
              <a:t> </a:t>
            </a:r>
            <a:r>
              <a:rPr lang="cs-CZ" b="0" i="0" u="none" strike="noStrike" dirty="0" err="1">
                <a:solidFill>
                  <a:srgbClr val="3366CC"/>
                </a:solidFill>
                <a:effectLst/>
                <a:latin typeface="Arial" panose="020B0604020202020204" pitchFamily="34" charset="0"/>
                <a:hlinkClick r:id="rId7" tooltip="Árni Magnússon institutt"/>
              </a:rPr>
              <a:t>institutt</a:t>
            </a:r>
            <a:r>
              <a:rPr lang="cs-CZ" b="0" i="0" dirty="0">
                <a:solidFill>
                  <a:srgbClr val="202122"/>
                </a:solidFill>
                <a:effectLst/>
                <a:latin typeface="Arial" panose="020B0604020202020204" pitchFamily="34" charset="0"/>
              </a:rPr>
              <a:t> i </a:t>
            </a:r>
            <a:r>
              <a:rPr lang="cs-CZ" b="0" i="0" u="none" strike="noStrike" dirty="0">
                <a:solidFill>
                  <a:srgbClr val="3366CC"/>
                </a:solidFill>
                <a:effectLst/>
                <a:latin typeface="Arial" panose="020B0604020202020204" pitchFamily="34" charset="0"/>
                <a:hlinkClick r:id="rId8" tooltip="Reykjavík"/>
              </a:rPr>
              <a:t>Reykjavík</a:t>
            </a:r>
            <a:r>
              <a:rPr lang="cs-CZ" b="0" i="0" dirty="0">
                <a:solidFill>
                  <a:srgbClr val="202122"/>
                </a:solidFill>
                <a:effectLst/>
                <a:latin typeface="Arial" panose="020B0604020202020204" pitchFamily="34" charset="0"/>
              </a:rPr>
              <a:t>.</a:t>
            </a:r>
            <a:endParaRPr lang="cs-CZ" dirty="0"/>
          </a:p>
        </p:txBody>
      </p:sp>
    </p:spTree>
    <p:extLst>
      <p:ext uri="{BB962C8B-B14F-4D97-AF65-F5344CB8AC3E}">
        <p14:creationId xmlns:p14="http://schemas.microsoft.com/office/powerpoint/2010/main" val="2393381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undefined">
            <a:extLst>
              <a:ext uri="{FF2B5EF4-FFF2-40B4-BE49-F238E27FC236}">
                <a16:creationId xmlns:a16="http://schemas.microsoft.com/office/drawing/2014/main" id="{B5C17985-236E-A7ED-B66F-B2D1563819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48" y="250453"/>
            <a:ext cx="4816655" cy="358359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Flateyjarbók – Store norske leksikon">
            <a:extLst>
              <a:ext uri="{FF2B5EF4-FFF2-40B4-BE49-F238E27FC236}">
                <a16:creationId xmlns:a16="http://schemas.microsoft.com/office/drawing/2014/main" id="{6E228937-22C8-C161-B2C1-B786FEE344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250453"/>
            <a:ext cx="510857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1251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E2947B-B820-459C-A0D9-BFAA6AF55C87}"/>
              </a:ext>
            </a:extLst>
          </p:cNvPr>
          <p:cNvSpPr>
            <a:spLocks noGrp="1"/>
          </p:cNvSpPr>
          <p:nvPr>
            <p:ph type="title"/>
          </p:nvPr>
        </p:nvSpPr>
        <p:spPr/>
        <p:txBody>
          <a:bodyPr>
            <a:normAutofit/>
          </a:bodyPr>
          <a:lstStyle/>
          <a:p>
            <a:r>
              <a:rPr lang="nb-NO" sz="4000" dirty="0"/>
              <a:t>Obs! ikke bland med Codex Argenteus – Uppsala (Wulfila bibel)</a:t>
            </a:r>
            <a:endParaRPr lang="cs-CZ" sz="4000" dirty="0"/>
          </a:p>
        </p:txBody>
      </p:sp>
      <p:sp>
        <p:nvSpPr>
          <p:cNvPr id="3" name="Zástupný obsah 2">
            <a:extLst>
              <a:ext uri="{FF2B5EF4-FFF2-40B4-BE49-F238E27FC236}">
                <a16:creationId xmlns:a16="http://schemas.microsoft.com/office/drawing/2014/main" id="{F5E041A5-6E3A-8DA9-D908-AA9F8390ACBE}"/>
              </a:ext>
            </a:extLst>
          </p:cNvPr>
          <p:cNvSpPr>
            <a:spLocks noGrp="1"/>
          </p:cNvSpPr>
          <p:nvPr>
            <p:ph idx="1"/>
          </p:nvPr>
        </p:nvSpPr>
        <p:spPr/>
        <p:txBody>
          <a:bodyPr/>
          <a:lstStyle/>
          <a:p>
            <a:r>
              <a:rPr lang="nb-NO" b="1" i="1" dirty="0">
                <a:solidFill>
                  <a:srgbClr val="202122"/>
                </a:solidFill>
                <a:effectLst/>
                <a:latin typeface="Arial" panose="020B0604020202020204" pitchFamily="34" charset="0"/>
              </a:rPr>
              <a:t>Codex Regius</a:t>
            </a:r>
            <a:r>
              <a:rPr lang="nb-NO" b="0" i="0" dirty="0">
                <a:solidFill>
                  <a:srgbClr val="202122"/>
                </a:solidFill>
                <a:effectLst/>
                <a:latin typeface="Arial" panose="020B0604020202020204" pitchFamily="34" charset="0"/>
              </a:rPr>
              <a:t> (</a:t>
            </a:r>
            <a:r>
              <a:rPr lang="nb-NO" b="0" i="0" u="none" strike="noStrike" dirty="0">
                <a:solidFill>
                  <a:srgbClr val="3366CC"/>
                </a:solidFill>
                <a:effectLst/>
                <a:latin typeface="Arial" panose="020B0604020202020204" pitchFamily="34" charset="0"/>
                <a:hlinkClick r:id="rId2" tooltip="Latin"/>
              </a:rPr>
              <a:t>latin</a:t>
            </a:r>
            <a:r>
              <a:rPr lang="nb-NO" b="0" i="0" dirty="0">
                <a:solidFill>
                  <a:srgbClr val="202122"/>
                </a:solidFill>
                <a:effectLst/>
                <a:latin typeface="Arial" panose="020B0604020202020204" pitchFamily="34" charset="0"/>
              </a:rPr>
              <a:t> for «Kongens bok», </a:t>
            </a:r>
            <a:r>
              <a:rPr lang="nb-NO" sz="2400" b="0" i="0" dirty="0">
                <a:solidFill>
                  <a:srgbClr val="202122"/>
                </a:solidFill>
                <a:effectLst/>
                <a:latin typeface="Arial" panose="020B0604020202020204" pitchFamily="34" charset="0"/>
              </a:rPr>
              <a:t>på </a:t>
            </a:r>
            <a:r>
              <a:rPr lang="nb-NO" sz="2400" b="0" i="0" u="none" strike="noStrike" dirty="0">
                <a:solidFill>
                  <a:srgbClr val="3366CC"/>
                </a:solidFill>
                <a:effectLst/>
                <a:latin typeface="Arial" panose="020B0604020202020204" pitchFamily="34" charset="0"/>
                <a:hlinkClick r:id="rId3" tooltip="Islandsk"/>
              </a:rPr>
              <a:t>islandsk</a:t>
            </a:r>
            <a:r>
              <a:rPr lang="nb-NO" sz="2400" b="0" i="0" dirty="0">
                <a:solidFill>
                  <a:srgbClr val="202122"/>
                </a:solidFill>
                <a:effectLst/>
                <a:latin typeface="Arial" panose="020B0604020202020204" pitchFamily="34" charset="0"/>
              </a:rPr>
              <a:t> </a:t>
            </a:r>
            <a:r>
              <a:rPr lang="nb-NO" sz="2400" b="0" i="1" dirty="0">
                <a:solidFill>
                  <a:srgbClr val="202122"/>
                </a:solidFill>
                <a:effectLst/>
                <a:latin typeface="Arial" panose="020B0604020202020204" pitchFamily="34" charset="0"/>
              </a:rPr>
              <a:t>Konungsbók</a:t>
            </a:r>
            <a:r>
              <a:rPr lang="nb-NO" sz="2400" b="0" i="0" dirty="0">
                <a:solidFill>
                  <a:srgbClr val="202122"/>
                </a:solidFill>
                <a:effectLst/>
                <a:latin typeface="Arial" panose="020B0604020202020204" pitchFamily="34" charset="0"/>
              </a:rPr>
              <a:t>) er navnet på ulike </a:t>
            </a:r>
            <a:r>
              <a:rPr lang="nb-NO" sz="2400" b="0" i="0" u="none" strike="noStrike" dirty="0">
                <a:solidFill>
                  <a:srgbClr val="3366CC"/>
                </a:solidFill>
                <a:effectLst/>
                <a:latin typeface="Arial" panose="020B0604020202020204" pitchFamily="34" charset="0"/>
                <a:hlinkClick r:id="rId4" tooltip="Håndskrift"/>
              </a:rPr>
              <a:t>håndskrifter</a:t>
            </a:r>
            <a:r>
              <a:rPr lang="nb-NO" sz="2400" b="0" i="0" dirty="0">
                <a:solidFill>
                  <a:srgbClr val="202122"/>
                </a:solidFill>
                <a:effectLst/>
                <a:latin typeface="Arial" panose="020B0604020202020204" pitchFamily="34" charset="0"/>
              </a:rPr>
              <a:t> som har vært i kongelig eie, men oftest menes katalognummer </a:t>
            </a:r>
            <a:r>
              <a:rPr lang="nb-NO" sz="2400" i="0" dirty="0">
                <a:effectLst/>
                <a:latin typeface="Arial" panose="020B0604020202020204" pitchFamily="34" charset="0"/>
              </a:rPr>
              <a:t>GKS 2365 4to,</a:t>
            </a:r>
            <a:r>
              <a:rPr lang="nb-NO" sz="2400" i="0" u="none" strike="noStrike" baseline="30000" dirty="0">
                <a:effectLst/>
                <a:latin typeface="Arial" panose="020B0604020202020204" pitchFamily="34" charset="0"/>
                <a:hlinkClick r:id="rId5">
                  <a:extLst>
                    <a:ext uri="{A12FA001-AC4F-418D-AE19-62706E023703}">
                      <ahyp:hlinkClr xmlns:ahyp="http://schemas.microsoft.com/office/drawing/2018/hyperlinkcolor" val="tx"/>
                    </a:ext>
                  </a:extLst>
                </a:hlinkClick>
              </a:rPr>
              <a:t>[1]</a:t>
            </a:r>
            <a:r>
              <a:rPr lang="nb-NO" sz="2400" i="0" dirty="0">
                <a:effectLst/>
                <a:latin typeface="Arial" panose="020B0604020202020204" pitchFamily="34" charset="0"/>
              </a:rPr>
              <a:t> et islandsk </a:t>
            </a:r>
            <a:r>
              <a:rPr lang="nb-NO" sz="2400" i="0" u="none" strike="noStrike" dirty="0">
                <a:effectLst/>
                <a:latin typeface="Arial" panose="020B0604020202020204" pitchFamily="34" charset="0"/>
                <a:hlinkClick r:id="rId6" tooltip="Manuskript">
                  <a:extLst>
                    <a:ext uri="{A12FA001-AC4F-418D-AE19-62706E023703}">
                      <ahyp:hlinkClr xmlns:ahyp="http://schemas.microsoft.com/office/drawing/2018/hyperlinkcolor" val="tx"/>
                    </a:ext>
                  </a:extLst>
                </a:hlinkClick>
              </a:rPr>
              <a:t>manuskript</a:t>
            </a:r>
            <a:r>
              <a:rPr lang="nb-NO" sz="2400" i="0" dirty="0">
                <a:effectLst/>
                <a:latin typeface="Arial" panose="020B0604020202020204" pitchFamily="34" charset="0"/>
              </a:rPr>
              <a:t> og en </a:t>
            </a:r>
            <a:r>
              <a:rPr lang="nb-NO" sz="2400" i="0" u="none" strike="noStrike" dirty="0">
                <a:effectLst/>
                <a:latin typeface="Arial" panose="020B0604020202020204" pitchFamily="34" charset="0"/>
                <a:hlinkClick r:id="rId7" tooltip="Kodeks">
                  <a:extLst>
                    <a:ext uri="{A12FA001-AC4F-418D-AE19-62706E023703}">
                      <ahyp:hlinkClr xmlns:ahyp="http://schemas.microsoft.com/office/drawing/2018/hyperlinkcolor" val="tx"/>
                    </a:ext>
                  </a:extLst>
                </a:hlinkClick>
              </a:rPr>
              <a:t>kodeks</a:t>
            </a:r>
            <a:r>
              <a:rPr lang="nb-NO" sz="2400" i="0" dirty="0">
                <a:effectLst/>
                <a:latin typeface="Arial" panose="020B0604020202020204" pitchFamily="34" charset="0"/>
              </a:rPr>
              <a:t> som antagelig </a:t>
            </a:r>
            <a:r>
              <a:rPr lang="nb-NO" sz="2400" b="0" i="0" dirty="0">
                <a:solidFill>
                  <a:srgbClr val="202122"/>
                </a:solidFill>
                <a:effectLst/>
                <a:latin typeface="Arial" panose="020B0604020202020204" pitchFamily="34" charset="0"/>
              </a:rPr>
              <a:t>ble nedskrevet på </a:t>
            </a:r>
            <a:r>
              <a:rPr lang="nb-NO" sz="2400" b="0" i="0" u="none" strike="noStrike" dirty="0">
                <a:solidFill>
                  <a:srgbClr val="3366CC"/>
                </a:solidFill>
                <a:effectLst/>
                <a:latin typeface="Arial" panose="020B0604020202020204" pitchFamily="34" charset="0"/>
                <a:hlinkClick r:id="rId8" tooltip="1270-tallet"/>
              </a:rPr>
              <a:t>1270-tallet</a:t>
            </a:r>
            <a:r>
              <a:rPr lang="nb-NO" sz="2400" b="0" i="0" dirty="0">
                <a:solidFill>
                  <a:srgbClr val="202122"/>
                </a:solidFill>
                <a:effectLst/>
                <a:latin typeface="Arial" panose="020B0604020202020204" pitchFamily="34" charset="0"/>
              </a:rPr>
              <a:t>. Innholdet er imidlertid langt eldre. Manuskriptet inneholder 31 dikt fra </a:t>
            </a:r>
            <a:r>
              <a:rPr lang="nb-NO" sz="2400" b="0" i="1" u="none" strike="noStrike" dirty="0">
                <a:solidFill>
                  <a:srgbClr val="3366CC"/>
                </a:solidFill>
                <a:effectLst/>
                <a:latin typeface="Arial" panose="020B0604020202020204" pitchFamily="34" charset="0"/>
                <a:hlinkClick r:id="rId9" tooltip="Den eldre Edda"/>
              </a:rPr>
              <a:t>Den eldre Edda</a:t>
            </a:r>
            <a:r>
              <a:rPr lang="nb-NO" sz="2400" b="0" i="0" dirty="0">
                <a:solidFill>
                  <a:srgbClr val="202122"/>
                </a:solidFill>
                <a:effectLst/>
                <a:latin typeface="Arial" panose="020B0604020202020204" pitchFamily="34" charset="0"/>
              </a:rPr>
              <a:t>, og er eneste kilde til de fleste av dem. Av disse 31 diktene blir 11 karakterisert som «gudedikt», de resterende 20 som «heltedikt» med handling fra </a:t>
            </a:r>
            <a:r>
              <a:rPr lang="nb-NO" sz="2400" b="0" i="0" u="none" strike="noStrike" dirty="0">
                <a:solidFill>
                  <a:srgbClr val="3366CC"/>
                </a:solidFill>
                <a:effectLst/>
                <a:latin typeface="Arial" panose="020B0604020202020204" pitchFamily="34" charset="0"/>
                <a:hlinkClick r:id="rId10" tooltip="Myte"/>
              </a:rPr>
              <a:t>myten</a:t>
            </a:r>
            <a:r>
              <a:rPr lang="nb-NO" sz="2400" b="0" i="0" dirty="0">
                <a:solidFill>
                  <a:srgbClr val="202122"/>
                </a:solidFill>
                <a:effectLst/>
                <a:latin typeface="Arial" panose="020B0604020202020204" pitchFamily="34" charset="0"/>
              </a:rPr>
              <a:t> om </a:t>
            </a:r>
            <a:r>
              <a:rPr lang="nb-NO" sz="2400" b="0" i="0" u="none" strike="noStrike" dirty="0">
                <a:solidFill>
                  <a:srgbClr val="3366CC"/>
                </a:solidFill>
                <a:effectLst/>
                <a:latin typeface="Arial" panose="020B0604020202020204" pitchFamily="34" charset="0"/>
                <a:hlinkClick r:id="rId11" tooltip="Sigurd Fåvnesbane"/>
              </a:rPr>
              <a:t>Sigurd Fåvnesbane</a:t>
            </a:r>
            <a:r>
              <a:rPr lang="nb-NO" sz="2400" b="0" i="0" dirty="0">
                <a:solidFill>
                  <a:srgbClr val="202122"/>
                </a:solidFill>
                <a:effectLst/>
                <a:latin typeface="Arial" panose="020B0604020202020204" pitchFamily="34" charset="0"/>
              </a:rPr>
              <a:t> og gjukungene (også kalt «</a:t>
            </a:r>
            <a:r>
              <a:rPr lang="nb-NO" sz="2400" b="0" i="0" u="none" strike="noStrike" dirty="0">
                <a:solidFill>
                  <a:srgbClr val="3366CC"/>
                </a:solidFill>
                <a:effectLst/>
                <a:latin typeface="Arial" panose="020B0604020202020204" pitchFamily="34" charset="0"/>
                <a:hlinkClick r:id="rId12" tooltip="Nibelungen"/>
              </a:rPr>
              <a:t>nibelungen</a:t>
            </a:r>
            <a:r>
              <a:rPr lang="nb-NO" sz="2400" b="0" i="0" dirty="0">
                <a:solidFill>
                  <a:srgbClr val="202122"/>
                </a:solidFill>
                <a:effectLst/>
                <a:latin typeface="Arial" panose="020B0604020202020204" pitchFamily="34" charset="0"/>
              </a:rPr>
              <a:t>», tåkeætten). </a:t>
            </a:r>
            <a:r>
              <a:rPr lang="nb-NO" sz="2400" b="0" i="1" dirty="0">
                <a:solidFill>
                  <a:srgbClr val="202122"/>
                </a:solidFill>
                <a:effectLst/>
                <a:latin typeface="Arial" panose="020B0604020202020204" pitchFamily="34" charset="0"/>
              </a:rPr>
              <a:t>Codex Regius</a:t>
            </a:r>
            <a:r>
              <a:rPr lang="nb-NO" sz="2400" b="0" i="0" dirty="0">
                <a:solidFill>
                  <a:srgbClr val="202122"/>
                </a:solidFill>
                <a:effectLst/>
                <a:latin typeface="Arial" panose="020B0604020202020204" pitchFamily="34" charset="0"/>
              </a:rPr>
              <a:t> er skrevet på </a:t>
            </a:r>
            <a:r>
              <a:rPr lang="nb-NO" sz="2400" b="0" i="0" u="none" strike="noStrike" dirty="0">
                <a:solidFill>
                  <a:srgbClr val="3366CC"/>
                </a:solidFill>
                <a:effectLst/>
                <a:latin typeface="Arial" panose="020B0604020202020204" pitchFamily="34" charset="0"/>
                <a:hlinkClick r:id="rId13" tooltip="Pergament"/>
              </a:rPr>
              <a:t>pergament typen</a:t>
            </a:r>
            <a:r>
              <a:rPr lang="nb-NO" sz="2400" b="0" i="0" dirty="0">
                <a:solidFill>
                  <a:srgbClr val="202122"/>
                </a:solidFill>
                <a:effectLst/>
                <a:latin typeface="Arial" panose="020B0604020202020204" pitchFamily="34" charset="0"/>
              </a:rPr>
              <a:t> </a:t>
            </a:r>
            <a:r>
              <a:rPr lang="nb-NO" sz="2400" b="0" i="0" u="none" strike="noStrike" dirty="0">
                <a:solidFill>
                  <a:srgbClr val="3366CC"/>
                </a:solidFill>
                <a:effectLst/>
                <a:latin typeface="Arial" panose="020B0604020202020204" pitchFamily="34" charset="0"/>
                <a:hlinkClick r:id="rId14" tooltip="Vellum"/>
              </a:rPr>
              <a:t>vellum</a:t>
            </a:r>
            <a:r>
              <a:rPr lang="nb-NO" sz="2400" b="0" i="0" dirty="0">
                <a:solidFill>
                  <a:srgbClr val="202122"/>
                </a:solidFill>
                <a:effectLst/>
                <a:latin typeface="Arial" panose="020B0604020202020204" pitchFamily="34" charset="0"/>
              </a:rPr>
              <a:t>.</a:t>
            </a:r>
            <a:endParaRPr lang="cs-CZ" dirty="0"/>
          </a:p>
        </p:txBody>
      </p:sp>
    </p:spTree>
    <p:extLst>
      <p:ext uri="{BB962C8B-B14F-4D97-AF65-F5344CB8AC3E}">
        <p14:creationId xmlns:p14="http://schemas.microsoft.com/office/powerpoint/2010/main" val="921993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undefined">
            <a:extLst>
              <a:ext uri="{FF2B5EF4-FFF2-40B4-BE49-F238E27FC236}">
                <a16:creationId xmlns:a16="http://schemas.microsoft.com/office/drawing/2014/main" id="{A499FC9C-210C-1B2B-C06E-2C6C04F9AE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928688"/>
            <a:ext cx="7620000" cy="5000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8841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61DD6E-145E-316C-0D6A-2874BAC3E5A5}"/>
              </a:ext>
            </a:extLst>
          </p:cNvPr>
          <p:cNvSpPr>
            <a:spLocks noGrp="1"/>
          </p:cNvSpPr>
          <p:nvPr>
            <p:ph type="title"/>
          </p:nvPr>
        </p:nvSpPr>
        <p:spPr/>
        <p:txBody>
          <a:bodyPr/>
          <a:lstStyle/>
          <a:p>
            <a:r>
              <a:rPr lang="cs-CZ" dirty="0" err="1"/>
              <a:t>Sagaer</a:t>
            </a:r>
            <a:r>
              <a:rPr lang="cs-CZ" dirty="0"/>
              <a:t>/ s</a:t>
            </a:r>
            <a:r>
              <a:rPr lang="de-DE" dirty="0" err="1"/>
              <a:t>ögur</a:t>
            </a:r>
            <a:endParaRPr lang="cs-CZ" dirty="0"/>
          </a:p>
        </p:txBody>
      </p:sp>
      <p:sp>
        <p:nvSpPr>
          <p:cNvPr id="3" name="Zástupný obsah 2">
            <a:extLst>
              <a:ext uri="{FF2B5EF4-FFF2-40B4-BE49-F238E27FC236}">
                <a16:creationId xmlns:a16="http://schemas.microsoft.com/office/drawing/2014/main" id="{7B627BB9-81A5-1CD0-26D6-C0B43BE59D32}"/>
              </a:ext>
            </a:extLst>
          </p:cNvPr>
          <p:cNvSpPr>
            <a:spLocks noGrp="1"/>
          </p:cNvSpPr>
          <p:nvPr>
            <p:ph idx="1"/>
          </p:nvPr>
        </p:nvSpPr>
        <p:spPr/>
        <p:txBody>
          <a:bodyPr/>
          <a:lstStyle/>
          <a:p>
            <a:r>
              <a:rPr lang="cs-CZ" b="1" i="1" dirty="0" err="1">
                <a:solidFill>
                  <a:srgbClr val="202122"/>
                </a:solidFill>
                <a:effectLst/>
                <a:latin typeface="Arial" panose="020B0604020202020204" pitchFamily="34" charset="0"/>
              </a:rPr>
              <a:t>Gisle</a:t>
            </a:r>
            <a:r>
              <a:rPr lang="cs-CZ" b="1" i="1" dirty="0">
                <a:solidFill>
                  <a:srgbClr val="202122"/>
                </a:solidFill>
                <a:effectLst/>
                <a:latin typeface="Arial" panose="020B0604020202020204" pitchFamily="34" charset="0"/>
              </a:rPr>
              <a:t> </a:t>
            </a:r>
            <a:r>
              <a:rPr lang="cs-CZ" b="1" i="1" dirty="0" err="1">
                <a:solidFill>
                  <a:srgbClr val="202122"/>
                </a:solidFill>
                <a:effectLst/>
                <a:latin typeface="Arial" panose="020B0604020202020204" pitchFamily="34" charset="0"/>
              </a:rPr>
              <a:t>Surssons</a:t>
            </a:r>
            <a:r>
              <a:rPr lang="cs-CZ" b="1" i="1" dirty="0">
                <a:solidFill>
                  <a:srgbClr val="202122"/>
                </a:solidFill>
                <a:effectLst/>
                <a:latin typeface="Arial" panose="020B0604020202020204" pitchFamily="34" charset="0"/>
              </a:rPr>
              <a:t> </a:t>
            </a:r>
            <a:r>
              <a:rPr lang="cs-CZ" b="1" i="1" dirty="0" err="1">
                <a:solidFill>
                  <a:srgbClr val="202122"/>
                </a:solidFill>
                <a:effectLst/>
                <a:latin typeface="Arial" panose="020B0604020202020204" pitchFamily="34" charset="0"/>
              </a:rPr>
              <a:t>saga</a:t>
            </a:r>
            <a:r>
              <a:rPr lang="cs-CZ" b="0" i="0" dirty="0">
                <a:solidFill>
                  <a:srgbClr val="202122"/>
                </a:solidFill>
                <a:effectLst/>
                <a:latin typeface="Arial" panose="020B0604020202020204" pitchFamily="34" charset="0"/>
              </a:rPr>
              <a:t> (</a:t>
            </a:r>
            <a:r>
              <a:rPr lang="cs-CZ" b="0" i="0" u="none" strike="noStrike" dirty="0" err="1">
                <a:solidFill>
                  <a:srgbClr val="3366CC"/>
                </a:solidFill>
                <a:effectLst/>
                <a:latin typeface="Arial" panose="020B0604020202020204" pitchFamily="34" charset="0"/>
                <a:hlinkClick r:id="rId2" tooltip="Norrønt"/>
              </a:rPr>
              <a:t>norrønt</a:t>
            </a:r>
            <a:r>
              <a:rPr lang="cs-CZ" b="0" i="0"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Gísla</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saga</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Súrssonar</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er</a:t>
            </a:r>
            <a:r>
              <a:rPr lang="cs-CZ" b="0" i="0" dirty="0">
                <a:solidFill>
                  <a:srgbClr val="202122"/>
                </a:solidFill>
                <a:effectLst/>
                <a:latin typeface="Arial" panose="020B0604020202020204" pitchFamily="34" charset="0"/>
              </a:rPr>
              <a:t> en </a:t>
            </a:r>
            <a:r>
              <a:rPr lang="cs-CZ" b="0" i="0" u="none" strike="noStrike" dirty="0" err="1">
                <a:solidFill>
                  <a:srgbClr val="3366CC"/>
                </a:solidFill>
                <a:effectLst/>
                <a:latin typeface="Arial" panose="020B0604020202020204" pitchFamily="34" charset="0"/>
                <a:hlinkClick r:id="rId3" tooltip="Islendingesaga"/>
              </a:rPr>
              <a:t>islendingesaga</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fra</a:t>
            </a:r>
            <a:r>
              <a:rPr lang="cs-CZ" b="0" i="0" dirty="0">
                <a:solidFill>
                  <a:srgbClr val="202122"/>
                </a:solidFill>
                <a:effectLst/>
                <a:latin typeface="Arial" panose="020B0604020202020204" pitchFamily="34" charset="0"/>
              </a:rPr>
              <a:t> </a:t>
            </a:r>
            <a:r>
              <a:rPr lang="cs-CZ" b="0" i="0" u="none" strike="noStrike" dirty="0">
                <a:solidFill>
                  <a:srgbClr val="3366CC"/>
                </a:solidFill>
                <a:effectLst/>
                <a:latin typeface="Arial" panose="020B0604020202020204" pitchFamily="34" charset="0"/>
                <a:hlinkClick r:id="rId4" tooltip="1240"/>
              </a:rPr>
              <a:t>1240</a:t>
            </a:r>
            <a:r>
              <a:rPr lang="cs-CZ" b="0" i="0" dirty="0">
                <a:solidFill>
                  <a:srgbClr val="202122"/>
                </a:solidFill>
                <a:effectLst/>
                <a:latin typeface="Arial" panose="020B0604020202020204" pitchFamily="34" charset="0"/>
              </a:rPr>
              <a:t>/</a:t>
            </a:r>
            <a:r>
              <a:rPr lang="cs-CZ" b="0" i="0" u="none" strike="noStrike" dirty="0">
                <a:solidFill>
                  <a:srgbClr val="3366CC"/>
                </a:solidFill>
                <a:effectLst/>
                <a:latin typeface="Arial" panose="020B0604020202020204" pitchFamily="34" charset="0"/>
                <a:hlinkClick r:id="rId5" tooltip="1250"/>
              </a:rPr>
              <a:t>1250</a:t>
            </a:r>
            <a:r>
              <a:rPr lang="cs-CZ" b="0" i="0" u="none" strike="noStrike" baseline="30000" dirty="0">
                <a:solidFill>
                  <a:srgbClr val="3366CC"/>
                </a:solidFill>
                <a:effectLst/>
                <a:latin typeface="Arial" panose="020B0604020202020204" pitchFamily="34" charset="0"/>
                <a:hlinkClick r:id="rId6"/>
              </a:rPr>
              <a:t>[1]</a:t>
            </a:r>
            <a:r>
              <a:rPr lang="cs-CZ" b="0" i="0" u="none" strike="noStrike" baseline="30000" dirty="0">
                <a:solidFill>
                  <a:srgbClr val="3366CC"/>
                </a:solidFill>
                <a:effectLst/>
                <a:latin typeface="Arial" panose="020B0604020202020204" pitchFamily="34" charset="0"/>
                <a:hlinkClick r:id="rId7"/>
              </a:rPr>
              <a:t>[2]</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Historien</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foregår</a:t>
            </a:r>
            <a:r>
              <a:rPr lang="cs-CZ" b="0" i="0" dirty="0">
                <a:solidFill>
                  <a:srgbClr val="202122"/>
                </a:solidFill>
                <a:effectLst/>
                <a:latin typeface="Arial" panose="020B0604020202020204" pitchFamily="34" charset="0"/>
              </a:rPr>
              <a:t> i </a:t>
            </a:r>
            <a:r>
              <a:rPr lang="cs-CZ" b="0" i="0" dirty="0" err="1">
                <a:solidFill>
                  <a:srgbClr val="202122"/>
                </a:solidFill>
                <a:effectLst/>
                <a:latin typeface="Arial" panose="020B0604020202020204" pitchFamily="34" charset="0"/>
              </a:rPr>
              <a:t>Nordvest</a:t>
            </a:r>
            <a:r>
              <a:rPr lang="cs-CZ" b="0" i="0" dirty="0">
                <a:solidFill>
                  <a:srgbClr val="202122"/>
                </a:solidFill>
                <a:effectLst/>
                <a:latin typeface="Arial" panose="020B0604020202020204" pitchFamily="34" charset="0"/>
              </a:rPr>
              <a:t>-Island </a:t>
            </a:r>
            <a:r>
              <a:rPr lang="cs-CZ" b="0" i="0" dirty="0" err="1">
                <a:solidFill>
                  <a:srgbClr val="202122"/>
                </a:solidFill>
                <a:effectLst/>
                <a:latin typeface="Arial" panose="020B0604020202020204" pitchFamily="34" charset="0"/>
              </a:rPr>
              <a:t>på</a:t>
            </a:r>
            <a:r>
              <a:rPr lang="cs-CZ" b="0" i="0" dirty="0">
                <a:solidFill>
                  <a:srgbClr val="202122"/>
                </a:solidFill>
                <a:effectLst/>
                <a:latin typeface="Arial" panose="020B0604020202020204" pitchFamily="34" charset="0"/>
              </a:rPr>
              <a:t> </a:t>
            </a:r>
            <a:r>
              <a:rPr lang="cs-CZ" b="0" i="0" u="none" strike="noStrike" dirty="0">
                <a:solidFill>
                  <a:srgbClr val="3366CC"/>
                </a:solidFill>
                <a:effectLst/>
                <a:latin typeface="Arial" panose="020B0604020202020204" pitchFamily="34" charset="0"/>
                <a:hlinkClick r:id="rId8" tooltip="900-tallet"/>
              </a:rPr>
              <a:t>900-tallet</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og</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handler</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om</a:t>
            </a:r>
            <a:r>
              <a:rPr lang="cs-CZ" b="0" i="0"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Gisle</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som</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dreper</a:t>
            </a:r>
            <a:r>
              <a:rPr lang="cs-CZ" b="0" i="0" dirty="0">
                <a:solidFill>
                  <a:srgbClr val="202122"/>
                </a:solidFill>
                <a:effectLst/>
                <a:latin typeface="Arial" panose="020B0604020202020204" pitchFamily="34" charset="0"/>
              </a:rPr>
              <a:t> sin </a:t>
            </a:r>
            <a:r>
              <a:rPr lang="cs-CZ" b="0" i="0" dirty="0" err="1">
                <a:solidFill>
                  <a:srgbClr val="202122"/>
                </a:solidFill>
                <a:effectLst/>
                <a:latin typeface="Arial" panose="020B0604020202020204" pitchFamily="34" charset="0"/>
              </a:rPr>
              <a:t>søsters</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mann</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som</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hevn</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for</a:t>
            </a:r>
            <a:r>
              <a:rPr lang="cs-CZ" b="0" i="0" dirty="0">
                <a:solidFill>
                  <a:srgbClr val="202122"/>
                </a:solidFill>
                <a:effectLst/>
                <a:latin typeface="Arial" panose="020B0604020202020204" pitchFamily="34" charset="0"/>
              </a:rPr>
              <a:t> et </a:t>
            </a:r>
            <a:r>
              <a:rPr lang="cs-CZ" b="0" i="0" dirty="0" err="1">
                <a:solidFill>
                  <a:srgbClr val="202122"/>
                </a:solidFill>
                <a:effectLst/>
                <a:latin typeface="Arial" panose="020B0604020202020204" pitchFamily="34" charset="0"/>
              </a:rPr>
              <a:t>annet</a:t>
            </a:r>
            <a:r>
              <a:rPr lang="cs-CZ" b="0" i="0" dirty="0">
                <a:solidFill>
                  <a:srgbClr val="202122"/>
                </a:solidFill>
                <a:effectLst/>
                <a:latin typeface="Arial" panose="020B0604020202020204" pitchFamily="34" charset="0"/>
              </a:rPr>
              <a:t> drap, </a:t>
            </a:r>
            <a:r>
              <a:rPr lang="cs-CZ" b="0" i="0" dirty="0" err="1">
                <a:solidFill>
                  <a:srgbClr val="202122"/>
                </a:solidFill>
                <a:effectLst/>
                <a:latin typeface="Arial" panose="020B0604020202020204" pitchFamily="34" charset="0"/>
              </a:rPr>
              <a:t>og</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som</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blir</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dømt</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fredløs</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Sagaen</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har</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blitt</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beskrevet</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som</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prototypen</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för</a:t>
            </a:r>
            <a:r>
              <a:rPr lang="cs-CZ" b="0" i="0" dirty="0">
                <a:solidFill>
                  <a:srgbClr val="202122"/>
                </a:solidFill>
                <a:effectLst/>
                <a:latin typeface="Arial" panose="020B0604020202020204" pitchFamily="34" charset="0"/>
              </a:rPr>
              <a:t> de </a:t>
            </a:r>
            <a:r>
              <a:rPr lang="cs-CZ" b="0" i="0" dirty="0" err="1">
                <a:solidFill>
                  <a:srgbClr val="202122"/>
                </a:solidFill>
                <a:effectLst/>
                <a:latin typeface="Arial" panose="020B0604020202020204" pitchFamily="34" charset="0"/>
              </a:rPr>
              <a:t>så</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kallade</a:t>
            </a:r>
            <a:r>
              <a:rPr lang="cs-CZ" b="0" i="0"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skógarmanna</a:t>
            </a:r>
            <a:r>
              <a:rPr lang="cs-CZ" b="0" i="0" dirty="0">
                <a:solidFill>
                  <a:srgbClr val="202122"/>
                </a:solidFill>
                <a:effectLst/>
                <a:latin typeface="Arial" panose="020B0604020202020204" pitchFamily="34" charset="0"/>
              </a:rPr>
              <a:t> (de </a:t>
            </a:r>
            <a:r>
              <a:rPr lang="cs-CZ" b="0" i="0" dirty="0" err="1">
                <a:solidFill>
                  <a:srgbClr val="202122"/>
                </a:solidFill>
                <a:effectLst/>
                <a:latin typeface="Arial" panose="020B0604020202020204" pitchFamily="34" charset="0"/>
              </a:rPr>
              <a:t>fredlösas</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sagor</a:t>
            </a:r>
            <a:r>
              <a:rPr lang="cs-CZ" b="0" i="0" dirty="0">
                <a:solidFill>
                  <a:srgbClr val="202122"/>
                </a:solidFill>
                <a:effectLst/>
                <a:latin typeface="Arial" panose="020B0604020202020204" pitchFamily="34" charset="0"/>
              </a:rPr>
              <a:t>»</a:t>
            </a:r>
            <a:r>
              <a:rPr lang="cs-CZ" b="0" i="0" u="none" strike="noStrike" baseline="30000" dirty="0">
                <a:solidFill>
                  <a:srgbClr val="3366CC"/>
                </a:solidFill>
                <a:effectLst/>
                <a:latin typeface="Arial" panose="020B0604020202020204" pitchFamily="34" charset="0"/>
                <a:hlinkClick r:id="rId6"/>
              </a:rPr>
              <a:t>[1]</a:t>
            </a:r>
            <a:r>
              <a:rPr lang="cs-CZ" b="0" i="0" dirty="0">
                <a:solidFill>
                  <a:srgbClr val="202122"/>
                </a:solidFill>
                <a:effectLst/>
                <a:latin typeface="Arial" panose="020B0604020202020204" pitchFamily="34" charset="0"/>
              </a:rPr>
              <a:t>,</a:t>
            </a:r>
            <a:endParaRPr lang="cs-CZ" dirty="0"/>
          </a:p>
        </p:txBody>
      </p:sp>
    </p:spTree>
    <p:extLst>
      <p:ext uri="{BB962C8B-B14F-4D97-AF65-F5344CB8AC3E}">
        <p14:creationId xmlns:p14="http://schemas.microsoft.com/office/powerpoint/2010/main" val="257349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5DFB02-773C-5684-C53A-68F0DA9E8BE7}"/>
              </a:ext>
            </a:extLst>
          </p:cNvPr>
          <p:cNvSpPr>
            <a:spLocks noGrp="1"/>
          </p:cNvSpPr>
          <p:nvPr>
            <p:ph type="title"/>
          </p:nvPr>
        </p:nvSpPr>
        <p:spPr/>
        <p:txBody>
          <a:bodyPr/>
          <a:lstStyle/>
          <a:p>
            <a:r>
              <a:rPr lang="cs-CZ" dirty="0" err="1"/>
              <a:t>Om</a:t>
            </a:r>
            <a:r>
              <a:rPr lang="cs-CZ" dirty="0"/>
              <a:t> </a:t>
            </a:r>
            <a:r>
              <a:rPr lang="cs-CZ" dirty="0" err="1"/>
              <a:t>teksten</a:t>
            </a:r>
            <a:endParaRPr lang="cs-CZ" dirty="0"/>
          </a:p>
        </p:txBody>
      </p:sp>
      <p:sp>
        <p:nvSpPr>
          <p:cNvPr id="3" name="Zástupný obsah 2">
            <a:extLst>
              <a:ext uri="{FF2B5EF4-FFF2-40B4-BE49-F238E27FC236}">
                <a16:creationId xmlns:a16="http://schemas.microsoft.com/office/drawing/2014/main" id="{B50C2FF8-851C-3155-12D9-7E695319ADC2}"/>
              </a:ext>
            </a:extLst>
          </p:cNvPr>
          <p:cNvSpPr>
            <a:spLocks noGrp="1"/>
          </p:cNvSpPr>
          <p:nvPr>
            <p:ph idx="1"/>
          </p:nvPr>
        </p:nvSpPr>
        <p:spPr/>
        <p:txBody>
          <a:bodyPr/>
          <a:lstStyle/>
          <a:p>
            <a:pPr>
              <a:spcBef>
                <a:spcPts val="600"/>
              </a:spcBef>
              <a:spcAft>
                <a:spcPts val="600"/>
              </a:spcAft>
            </a:pPr>
            <a:r>
              <a:rPr lang="cs-CZ" sz="1800" dirty="0" err="1">
                <a:solidFill>
                  <a:srgbClr val="202122"/>
                </a:solidFill>
                <a:effectLst/>
                <a:latin typeface="Arial" panose="020B0604020202020204" pitchFamily="34" charset="0"/>
                <a:ea typeface="Times New Roman" panose="02020603050405020304" pitchFamily="18" charset="0"/>
              </a:rPr>
              <a:t>Sagaen</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er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nedskrevet</a:t>
            </a:r>
            <a:r>
              <a:rPr lang="cs-CZ" sz="1800" dirty="0">
                <a:solidFill>
                  <a:srgbClr val="202122"/>
                </a:solidFill>
                <a:effectLst/>
                <a:latin typeface="Arial" panose="020B0604020202020204" pitchFamily="34" charset="0"/>
                <a:ea typeface="Times New Roman" panose="02020603050405020304" pitchFamily="18" charset="0"/>
              </a:rPr>
              <a:t> i en </a:t>
            </a:r>
            <a:r>
              <a:rPr lang="cs-CZ" sz="1800" dirty="0" err="1">
                <a:solidFill>
                  <a:srgbClr val="202122"/>
                </a:solidFill>
                <a:effectLst/>
                <a:latin typeface="Arial" panose="020B0604020202020204" pitchFamily="34" charset="0"/>
                <a:ea typeface="Times New Roman" panose="02020603050405020304" pitchFamily="18" charset="0"/>
              </a:rPr>
              <a:t>kristen</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tid</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og</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gjenspeiler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etiske</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normer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fra</a:t>
            </a:r>
            <a:r>
              <a:rPr lang="cs-CZ" sz="1800" dirty="0">
                <a:solidFill>
                  <a:srgbClr val="202122"/>
                </a:solidFill>
                <a:effectLst/>
                <a:latin typeface="Arial" panose="020B0604020202020204" pitchFamily="34" charset="0"/>
                <a:ea typeface="Times New Roman" panose="02020603050405020304" pitchFamily="18" charset="0"/>
              </a:rPr>
              <a:t> en </a:t>
            </a:r>
            <a:r>
              <a:rPr lang="cs-CZ" sz="1800" dirty="0" err="1">
                <a:solidFill>
                  <a:srgbClr val="202122"/>
                </a:solidFill>
                <a:effectLst/>
                <a:latin typeface="Arial" panose="020B0604020202020204" pitchFamily="34" charset="0"/>
                <a:ea typeface="Times New Roman" panose="02020603050405020304" pitchFamily="18" charset="0"/>
              </a:rPr>
              <a:t>førkristen</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tid</a:t>
            </a:r>
            <a:r>
              <a:rPr lang="cs-CZ" sz="1800" dirty="0">
                <a:solidFill>
                  <a:srgbClr val="202122"/>
                </a:solidFill>
                <a:effectLst/>
                <a:latin typeface="Arial" panose="020B0604020202020204" pitchFamily="34" charset="0"/>
                <a:ea typeface="Times New Roman" panose="02020603050405020304" pitchFamily="18" charset="0"/>
              </a:rPr>
              <a:t>. </a:t>
            </a:r>
            <a:endParaRPr lang="cs-CZ" sz="1800" dirty="0">
              <a:effectLst/>
              <a:latin typeface="Times New Roman" panose="02020603050405020304" pitchFamily="18" charset="0"/>
              <a:ea typeface="Times New Roman" panose="02020603050405020304" pitchFamily="18" charset="0"/>
            </a:endParaRPr>
          </a:p>
          <a:p>
            <a:pPr>
              <a:spcBef>
                <a:spcPts val="600"/>
              </a:spcBef>
            </a:pPr>
            <a:r>
              <a:rPr lang="cs-CZ" sz="1800" dirty="0" err="1">
                <a:solidFill>
                  <a:srgbClr val="202122"/>
                </a:solidFill>
                <a:effectLst/>
                <a:latin typeface="Arial" panose="020B0604020202020204" pitchFamily="34" charset="0"/>
                <a:ea typeface="Times New Roman" panose="02020603050405020304" pitchFamily="18" charset="0"/>
              </a:rPr>
              <a:t>Sagaen</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er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kjent</a:t>
            </a:r>
            <a:r>
              <a:rPr lang="cs-CZ" sz="1800" dirty="0">
                <a:solidFill>
                  <a:srgbClr val="202122"/>
                </a:solidFill>
                <a:effectLst/>
                <a:latin typeface="Arial" panose="020B0604020202020204" pitchFamily="34" charset="0"/>
                <a:ea typeface="Times New Roman" panose="02020603050405020304" pitchFamily="18" charset="0"/>
              </a:rPr>
              <a:t> i to </a:t>
            </a:r>
            <a:r>
              <a:rPr lang="cs-CZ" sz="1800" dirty="0" err="1">
                <a:solidFill>
                  <a:srgbClr val="202122"/>
                </a:solidFill>
                <a:effectLst/>
                <a:latin typeface="Arial" panose="020B0604020202020204" pitchFamily="34" charset="0"/>
                <a:ea typeface="Times New Roman" panose="02020603050405020304" pitchFamily="18" charset="0"/>
              </a:rPr>
              <a:t>versjoner</a:t>
            </a:r>
            <a:r>
              <a:rPr lang="cs-CZ" sz="1800" dirty="0">
                <a:solidFill>
                  <a:srgbClr val="202122"/>
                </a:solidFill>
                <a:effectLst/>
                <a:latin typeface="Arial" panose="020B0604020202020204" pitchFamily="34" charset="0"/>
                <a:ea typeface="Times New Roman" panose="02020603050405020304" pitchFamily="18" charset="0"/>
              </a:rPr>
              <a:t>, den </a:t>
            </a:r>
            <a:r>
              <a:rPr lang="cs-CZ" sz="1800" dirty="0" err="1">
                <a:solidFill>
                  <a:srgbClr val="202122"/>
                </a:solidFill>
                <a:effectLst/>
                <a:latin typeface="Arial" panose="020B0604020202020204" pitchFamily="34" charset="0"/>
                <a:ea typeface="Times New Roman" panose="02020603050405020304" pitchFamily="18" charset="0"/>
              </a:rPr>
              <a:t>eldste</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er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kjent</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fra</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håndskriftet</a:t>
            </a:r>
            <a:r>
              <a:rPr lang="cs-CZ" sz="1800" dirty="0">
                <a:solidFill>
                  <a:srgbClr val="202122"/>
                </a:solidFill>
                <a:effectLst/>
                <a:latin typeface="Arial" panose="020B0604020202020204" pitchFamily="34" charset="0"/>
                <a:ea typeface="Times New Roman" panose="02020603050405020304" pitchFamily="18" charset="0"/>
              </a:rPr>
              <a:t> AM 556a </a:t>
            </a:r>
            <a:r>
              <a:rPr lang="cs-CZ" sz="1800" dirty="0" err="1">
                <a:solidFill>
                  <a:srgbClr val="202122"/>
                </a:solidFill>
                <a:effectLst/>
                <a:latin typeface="Arial" panose="020B0604020202020204" pitchFamily="34" charset="0"/>
                <a:ea typeface="Times New Roman" panose="02020603050405020304" pitchFamily="18" charset="0"/>
              </a:rPr>
              <a:t>fra</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sist</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på</a:t>
            </a:r>
            <a:r>
              <a:rPr lang="cs-CZ" sz="1800" dirty="0">
                <a:solidFill>
                  <a:srgbClr val="202122"/>
                </a:solidFill>
                <a:effectLst/>
                <a:latin typeface="Arial" panose="020B0604020202020204" pitchFamily="34" charset="0"/>
                <a:ea typeface="Times New Roman" panose="02020603050405020304" pitchFamily="18" charset="0"/>
              </a:rPr>
              <a:t> 1400-tallet </a:t>
            </a:r>
            <a:r>
              <a:rPr lang="cs-CZ" sz="1800" dirty="0" err="1">
                <a:solidFill>
                  <a:srgbClr val="202122"/>
                </a:solidFill>
                <a:effectLst/>
                <a:latin typeface="Arial" panose="020B0604020202020204" pitchFamily="34" charset="0"/>
                <a:ea typeface="Times New Roman" panose="02020603050405020304" pitchFamily="18" charset="0"/>
              </a:rPr>
              <a:t>og</a:t>
            </a:r>
            <a:r>
              <a:rPr lang="cs-CZ" sz="1800" dirty="0">
                <a:solidFill>
                  <a:srgbClr val="202122"/>
                </a:solidFill>
                <a:effectLst/>
                <a:latin typeface="Arial" panose="020B0604020202020204" pitchFamily="34" charset="0"/>
                <a:ea typeface="Times New Roman" panose="02020603050405020304" pitchFamily="18" charset="0"/>
              </a:rPr>
              <a:t> i fragment </a:t>
            </a:r>
            <a:r>
              <a:rPr lang="cs-CZ" sz="1800" dirty="0" err="1">
                <a:solidFill>
                  <a:srgbClr val="202122"/>
                </a:solidFill>
                <a:effectLst/>
                <a:latin typeface="Arial" panose="020B0604020202020204" pitchFamily="34" charset="0"/>
                <a:ea typeface="Times New Roman" panose="02020603050405020304" pitchFamily="18" charset="0"/>
              </a:rPr>
              <a:t>fra</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håndskriftet</a:t>
            </a:r>
            <a:r>
              <a:rPr lang="cs-CZ" sz="1800" dirty="0">
                <a:solidFill>
                  <a:srgbClr val="202122"/>
                </a:solidFill>
                <a:effectLst/>
                <a:latin typeface="Arial" panose="020B0604020202020204" pitchFamily="34" charset="0"/>
                <a:ea typeface="Times New Roman" panose="02020603050405020304" pitchFamily="18" charset="0"/>
              </a:rPr>
              <a:t> AM 445c, </a:t>
            </a:r>
            <a:r>
              <a:rPr lang="cs-CZ" sz="1800" dirty="0" err="1">
                <a:solidFill>
                  <a:srgbClr val="202122"/>
                </a:solidFill>
                <a:effectLst/>
                <a:latin typeface="Arial" panose="020B0604020202020204" pitchFamily="34" charset="0"/>
                <a:ea typeface="Times New Roman" panose="02020603050405020304" pitchFamily="18" charset="0"/>
              </a:rPr>
              <a:t>som</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er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noe</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eldre</a:t>
            </a:r>
            <a:r>
              <a:rPr lang="cs-CZ" sz="1800" dirty="0">
                <a:solidFill>
                  <a:srgbClr val="202122"/>
                </a:solidFill>
                <a:effectLst/>
                <a:latin typeface="Arial" panose="020B0604020202020204" pitchFamily="34" charset="0"/>
                <a:ea typeface="Times New Roman" panose="02020603050405020304" pitchFamily="18" charset="0"/>
              </a:rPr>
              <a:t>. AM 556a </a:t>
            </a:r>
            <a:r>
              <a:rPr lang="cs-CZ" sz="1800" dirty="0" err="1">
                <a:solidFill>
                  <a:srgbClr val="202122"/>
                </a:solidFill>
                <a:effectLst/>
                <a:latin typeface="Arial" panose="020B0604020202020204" pitchFamily="34" charset="0"/>
                <a:ea typeface="Times New Roman" panose="02020603050405020304" pitchFamily="18" charset="0"/>
              </a:rPr>
              <a:t>beskrives</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som</a:t>
            </a:r>
            <a:r>
              <a:rPr lang="cs-CZ" sz="1800" dirty="0">
                <a:solidFill>
                  <a:srgbClr val="202122"/>
                </a:solidFill>
                <a:effectLst/>
                <a:latin typeface="Arial" panose="020B0604020202020204" pitchFamily="34" charset="0"/>
                <a:ea typeface="Times New Roman" panose="02020603050405020304" pitchFamily="18" charset="0"/>
              </a:rPr>
              <a:t> den </a:t>
            </a:r>
            <a:r>
              <a:rPr lang="cs-CZ" sz="1800" dirty="0" err="1">
                <a:solidFill>
                  <a:srgbClr val="202122"/>
                </a:solidFill>
                <a:effectLst/>
                <a:latin typeface="Arial" panose="020B0604020202020204" pitchFamily="34" charset="0"/>
                <a:ea typeface="Times New Roman" panose="02020603050405020304" pitchFamily="18" charset="0"/>
              </a:rPr>
              <a:t>beste</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teksten</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men</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også</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denne</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har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noen</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små</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tilføyelser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som</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senere</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skrivere</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har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ført</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inn</a:t>
            </a:r>
            <a:r>
              <a:rPr lang="cs-CZ" sz="1800" dirty="0">
                <a:solidFill>
                  <a:srgbClr val="202122"/>
                </a:solidFill>
                <a:effectLst/>
                <a:latin typeface="Arial" panose="020B0604020202020204" pitchFamily="34" charset="0"/>
                <a:ea typeface="Times New Roman" panose="02020603050405020304" pitchFamily="18" charset="0"/>
              </a:rPr>
              <a:t> i </a:t>
            </a:r>
            <a:r>
              <a:rPr lang="cs-CZ" sz="1800" dirty="0" err="1">
                <a:solidFill>
                  <a:srgbClr val="202122"/>
                </a:solidFill>
                <a:effectLst/>
                <a:latin typeface="Arial" panose="020B0604020202020204" pitchFamily="34" charset="0"/>
                <a:ea typeface="Times New Roman" panose="02020603050405020304" pitchFamily="18" charset="0"/>
              </a:rPr>
              <a:t>teksten</a:t>
            </a:r>
            <a:r>
              <a:rPr lang="cs-CZ" sz="1800" dirty="0">
                <a:solidFill>
                  <a:srgbClr val="202122"/>
                </a:solidFill>
                <a:effectLst/>
                <a:latin typeface="Arial" panose="020B0604020202020204" pitchFamily="34" charset="0"/>
                <a:ea typeface="Times New Roman" panose="02020603050405020304" pitchFamily="18" charset="0"/>
              </a:rPr>
              <a:t>.</a:t>
            </a:r>
            <a:r>
              <a:rPr lang="cs-CZ" sz="1800" u="none" strike="noStrike" baseline="30000" dirty="0">
                <a:solidFill>
                  <a:srgbClr val="3366CC"/>
                </a:solidFill>
                <a:effectLst/>
                <a:latin typeface="Arial" panose="020B0604020202020204" pitchFamily="34" charset="0"/>
                <a:ea typeface="Times New Roman" panose="02020603050405020304" pitchFamily="18" charset="0"/>
                <a:hlinkClick r:id="rId2"/>
              </a:rPr>
              <a:t>[2]</a:t>
            </a:r>
            <a:r>
              <a:rPr lang="cs-CZ" sz="1800" dirty="0">
                <a:solidFill>
                  <a:srgbClr val="202122"/>
                </a:solidFill>
                <a:effectLst/>
                <a:latin typeface="Arial" panose="020B0604020202020204" pitchFamily="34" charset="0"/>
                <a:ea typeface="Times New Roman" panose="02020603050405020304" pitchFamily="18" charset="0"/>
              </a:rPr>
              <a:t> En </a:t>
            </a:r>
            <a:r>
              <a:rPr lang="cs-CZ" sz="1800" dirty="0" err="1">
                <a:solidFill>
                  <a:srgbClr val="202122"/>
                </a:solidFill>
                <a:effectLst/>
                <a:latin typeface="Arial" panose="020B0604020202020204" pitchFamily="34" charset="0"/>
                <a:ea typeface="Times New Roman" panose="02020603050405020304" pitchFamily="18" charset="0"/>
              </a:rPr>
              <a:t>yngre</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versjon</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er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kjent</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fra</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papirhåndskrifter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fra</a:t>
            </a:r>
            <a:r>
              <a:rPr lang="cs-CZ" sz="1800" dirty="0">
                <a:solidFill>
                  <a:srgbClr val="202122"/>
                </a:solidFill>
                <a:effectLst/>
                <a:latin typeface="Arial" panose="020B0604020202020204" pitchFamily="34" charset="0"/>
                <a:ea typeface="Times New Roman" panose="02020603050405020304" pitchFamily="18" charset="0"/>
              </a:rPr>
              <a:t> 1600- </a:t>
            </a:r>
            <a:r>
              <a:rPr lang="cs-CZ" sz="1800" dirty="0" err="1">
                <a:solidFill>
                  <a:srgbClr val="202122"/>
                </a:solidFill>
                <a:effectLst/>
                <a:latin typeface="Arial" panose="020B0604020202020204" pitchFamily="34" charset="0"/>
                <a:ea typeface="Times New Roman" panose="02020603050405020304" pitchFamily="18" charset="0"/>
              </a:rPr>
              <a:t>og</a:t>
            </a:r>
            <a:r>
              <a:rPr lang="cs-CZ" sz="1800" dirty="0">
                <a:solidFill>
                  <a:srgbClr val="202122"/>
                </a:solidFill>
                <a:effectLst/>
                <a:latin typeface="Arial" panose="020B0604020202020204" pitchFamily="34" charset="0"/>
                <a:ea typeface="Times New Roman" panose="02020603050405020304" pitchFamily="18" charset="0"/>
              </a:rPr>
              <a:t> 1700-tallet. I den </a:t>
            </a:r>
            <a:r>
              <a:rPr lang="cs-CZ" sz="1800" dirty="0" err="1">
                <a:solidFill>
                  <a:srgbClr val="202122"/>
                </a:solidFill>
                <a:effectLst/>
                <a:latin typeface="Arial" panose="020B0604020202020204" pitchFamily="34" charset="0"/>
                <a:ea typeface="Times New Roman" panose="02020603050405020304" pitchFamily="18" charset="0"/>
              </a:rPr>
              <a:t>yngste</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versjonen</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er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første</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del</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utvidet</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blant</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annet</a:t>
            </a:r>
            <a:r>
              <a:rPr lang="cs-CZ" sz="1800" dirty="0">
                <a:solidFill>
                  <a:srgbClr val="202122"/>
                </a:solidFill>
                <a:effectLst/>
                <a:latin typeface="Arial" panose="020B0604020202020204" pitchFamily="34" charset="0"/>
                <a:ea typeface="Times New Roman" panose="02020603050405020304" pitchFamily="18" charset="0"/>
              </a:rPr>
              <a:t> med </a:t>
            </a:r>
            <a:r>
              <a:rPr lang="cs-CZ" sz="1800" dirty="0" err="1">
                <a:solidFill>
                  <a:srgbClr val="202122"/>
                </a:solidFill>
                <a:effectLst/>
                <a:latin typeface="Arial" panose="020B0604020202020204" pitchFamily="34" charset="0"/>
                <a:ea typeface="Times New Roman" panose="02020603050405020304" pitchFamily="18" charset="0"/>
              </a:rPr>
              <a:t>stoff</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fra</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norsk</a:t>
            </a:r>
            <a:r>
              <a:rPr lang="cs-CZ" sz="1800" dirty="0">
                <a:solidFill>
                  <a:srgbClr val="202122"/>
                </a:solidFill>
                <a:effectLst/>
                <a:latin typeface="Arial" panose="020B0604020202020204" pitchFamily="34" charset="0"/>
                <a:ea typeface="Times New Roman" panose="02020603050405020304" pitchFamily="18" charset="0"/>
              </a:rPr>
              <a:t> historie.</a:t>
            </a:r>
            <a:endParaRPr lang="cs-CZ" sz="1800" dirty="0">
              <a:effectLst/>
              <a:latin typeface="Times New Roman" panose="02020603050405020304" pitchFamily="18" charset="0"/>
              <a:ea typeface="Times New Roman" panose="02020603050405020304" pitchFamily="18" charset="0"/>
            </a:endParaRPr>
          </a:p>
          <a:p>
            <a:pPr algn="l">
              <a:spcBef>
                <a:spcPts val="600"/>
              </a:spcBef>
            </a:pPr>
            <a:r>
              <a:rPr lang="cs-CZ" sz="1800" dirty="0">
                <a:solidFill>
                  <a:srgbClr val="202122"/>
                </a:solidFill>
                <a:effectLst/>
                <a:latin typeface="Arial" panose="020B0604020202020204" pitchFamily="34" charset="0"/>
                <a:ea typeface="Times New Roman" panose="02020603050405020304" pitchFamily="18" charset="0"/>
              </a:rPr>
              <a:t>I den </a:t>
            </a:r>
            <a:r>
              <a:rPr lang="cs-CZ" sz="1800" dirty="0" err="1">
                <a:solidFill>
                  <a:srgbClr val="202122"/>
                </a:solidFill>
                <a:effectLst/>
                <a:latin typeface="Arial" panose="020B0604020202020204" pitchFamily="34" charset="0"/>
                <a:ea typeface="Times New Roman" panose="02020603050405020304" pitchFamily="18" charset="0"/>
              </a:rPr>
              <a:t>eldste</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korteste</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versjonen</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av</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sagaen</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sies</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det</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ikke</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eksplisitt</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hvem</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som</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er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Vesteins</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morder</a:t>
            </a:r>
            <a:r>
              <a:rPr lang="cs-CZ" sz="1800" dirty="0">
                <a:solidFill>
                  <a:srgbClr val="202122"/>
                </a:solidFill>
                <a:effectLst/>
                <a:latin typeface="Arial" panose="020B0604020202020204" pitchFamily="34" charset="0"/>
                <a:ea typeface="Times New Roman" panose="02020603050405020304" pitchFamily="18" charset="0"/>
              </a:rPr>
              <a:t>. I den </a:t>
            </a:r>
            <a:r>
              <a:rPr lang="cs-CZ" sz="1800" dirty="0" err="1">
                <a:solidFill>
                  <a:srgbClr val="202122"/>
                </a:solidFill>
                <a:effectLst/>
                <a:latin typeface="Arial" panose="020B0604020202020204" pitchFamily="34" charset="0"/>
                <a:ea typeface="Times New Roman" panose="02020603050405020304" pitchFamily="18" charset="0"/>
              </a:rPr>
              <a:t>yngre</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lengre</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versjonen</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sies</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det</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eksplitt</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at</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det</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er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Torgrim</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som</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er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drapsmannen</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og</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Torgrim</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navngis</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også</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som</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drapsmannen</a:t>
            </a:r>
            <a:r>
              <a:rPr lang="cs-CZ" sz="1800" dirty="0">
                <a:solidFill>
                  <a:srgbClr val="202122"/>
                </a:solidFill>
                <a:effectLst/>
                <a:latin typeface="Arial" panose="020B0604020202020204" pitchFamily="34" charset="0"/>
                <a:ea typeface="Times New Roman" panose="02020603050405020304" pitchFamily="18" charset="0"/>
              </a:rPr>
              <a:t> i </a:t>
            </a:r>
            <a:r>
              <a:rPr lang="cs-CZ" sz="1800" u="none" strike="noStrike" dirty="0" err="1">
                <a:solidFill>
                  <a:srgbClr val="3366CC"/>
                </a:solidFill>
                <a:effectLst/>
                <a:latin typeface="Arial" panose="020B0604020202020204" pitchFamily="34" charset="0"/>
                <a:ea typeface="Times New Roman" panose="02020603050405020304" pitchFamily="18" charset="0"/>
                <a:hlinkClick r:id="rId3" tooltip="Sagaen om Øyrbyggjene"/>
              </a:rPr>
              <a:t>Sagaen</a:t>
            </a:r>
            <a:r>
              <a:rPr lang="cs-CZ" sz="1800" u="none" strike="noStrike" dirty="0">
                <a:solidFill>
                  <a:srgbClr val="3366CC"/>
                </a:solidFill>
                <a:effectLst/>
                <a:latin typeface="Arial" panose="020B0604020202020204" pitchFamily="34" charset="0"/>
                <a:ea typeface="Times New Roman" panose="02020603050405020304" pitchFamily="18" charset="0"/>
                <a:hlinkClick r:id="rId3" tooltip="Sagaen om Øyrbyggjene"/>
              </a:rPr>
              <a:t> </a:t>
            </a:r>
            <a:r>
              <a:rPr lang="cs-CZ" sz="1800" u="none" strike="noStrike" dirty="0" err="1">
                <a:solidFill>
                  <a:srgbClr val="3366CC"/>
                </a:solidFill>
                <a:effectLst/>
                <a:latin typeface="Arial" panose="020B0604020202020204" pitchFamily="34" charset="0"/>
                <a:ea typeface="Times New Roman" panose="02020603050405020304" pitchFamily="18" charset="0"/>
                <a:hlinkClick r:id="rId3" tooltip="Sagaen om Øyrbyggjene"/>
              </a:rPr>
              <a:t>om</a:t>
            </a:r>
            <a:r>
              <a:rPr lang="cs-CZ" sz="1800" u="none" strike="noStrike" dirty="0">
                <a:solidFill>
                  <a:srgbClr val="3366CC"/>
                </a:solidFill>
                <a:effectLst/>
                <a:latin typeface="Arial" panose="020B0604020202020204" pitchFamily="34" charset="0"/>
                <a:ea typeface="Times New Roman" panose="02020603050405020304" pitchFamily="18" charset="0"/>
                <a:hlinkClick r:id="rId3" tooltip="Sagaen om Øyrbyggjene"/>
              </a:rPr>
              <a:t> </a:t>
            </a:r>
            <a:r>
              <a:rPr lang="cs-CZ" sz="1800" u="none" strike="noStrike" dirty="0" err="1">
                <a:solidFill>
                  <a:srgbClr val="3366CC"/>
                </a:solidFill>
                <a:effectLst/>
                <a:latin typeface="Arial" panose="020B0604020202020204" pitchFamily="34" charset="0"/>
                <a:ea typeface="Times New Roman" panose="02020603050405020304" pitchFamily="18" charset="0"/>
                <a:hlinkClick r:id="rId3" tooltip="Sagaen om Øyrbyggjene"/>
              </a:rPr>
              <a:t>Øyrbyggjene</a:t>
            </a:r>
            <a:r>
              <a:rPr lang="cs-CZ" sz="1800" dirty="0">
                <a:solidFill>
                  <a:srgbClr val="202122"/>
                </a:solidFill>
                <a:effectLst/>
                <a:latin typeface="Arial" panose="020B0604020202020204" pitchFamily="34" charset="0"/>
                <a:ea typeface="Times New Roman" panose="02020603050405020304" pitchFamily="18" charset="0"/>
              </a:rPr>
              <a:t>.</a:t>
            </a:r>
            <a:r>
              <a:rPr lang="cs-CZ" sz="1800" u="none" strike="noStrike" baseline="30000" dirty="0">
                <a:solidFill>
                  <a:srgbClr val="3366CC"/>
                </a:solidFill>
                <a:effectLst/>
                <a:latin typeface="Arial" panose="020B0604020202020204" pitchFamily="34" charset="0"/>
                <a:ea typeface="Times New Roman" panose="02020603050405020304" pitchFamily="18" charset="0"/>
                <a:hlinkClick r:id="rId4"/>
              </a:rPr>
              <a:t>[4]</a:t>
            </a:r>
            <a:r>
              <a:rPr lang="cs-CZ" sz="1800" dirty="0">
                <a:solidFill>
                  <a:srgbClr val="202122"/>
                </a:solidFill>
                <a:effectLst/>
                <a:latin typeface="Arial" panose="020B0604020202020204" pitchFamily="34" charset="0"/>
                <a:ea typeface="Times New Roman" panose="02020603050405020304" pitchFamily="18" charset="0"/>
              </a:rPr>
              <a:t> </a:t>
            </a:r>
            <a:r>
              <a:rPr lang="cs-CZ" sz="1800" u="none" strike="noStrike" dirty="0">
                <a:solidFill>
                  <a:srgbClr val="3366CC"/>
                </a:solidFill>
                <a:effectLst/>
                <a:latin typeface="Arial" panose="020B0604020202020204" pitchFamily="34" charset="0"/>
                <a:ea typeface="Times New Roman" panose="02020603050405020304" pitchFamily="18" charset="0"/>
                <a:hlinkClick r:id="rId5" tooltip="Anne Holtsmark"/>
              </a:rPr>
              <a:t>Anne </a:t>
            </a:r>
            <a:r>
              <a:rPr lang="cs-CZ" sz="1800" u="none" strike="noStrike" dirty="0" err="1">
                <a:solidFill>
                  <a:srgbClr val="3366CC"/>
                </a:solidFill>
                <a:effectLst/>
                <a:latin typeface="Arial" panose="020B0604020202020204" pitchFamily="34" charset="0"/>
                <a:ea typeface="Times New Roman" panose="02020603050405020304" pitchFamily="18" charset="0"/>
                <a:hlinkClick r:id="rId5" tooltip="Anne Holtsmark"/>
              </a:rPr>
              <a:t>Holtsmark</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har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imidlertid</a:t>
            </a:r>
            <a:r>
              <a:rPr lang="cs-CZ" sz="1800" dirty="0">
                <a:solidFill>
                  <a:srgbClr val="202122"/>
                </a:solidFill>
                <a:effectLst/>
                <a:latin typeface="Arial" panose="020B0604020202020204" pitchFamily="34" charset="0"/>
                <a:ea typeface="Times New Roman" panose="02020603050405020304" pitchFamily="18" charset="0"/>
              </a:rPr>
              <a:t> i en studie </a:t>
            </a:r>
            <a:r>
              <a:rPr lang="cs-CZ" sz="1800" dirty="0" err="1">
                <a:solidFill>
                  <a:srgbClr val="202122"/>
                </a:solidFill>
                <a:effectLst/>
                <a:latin typeface="Arial" panose="020B0604020202020204" pitchFamily="34" charset="0"/>
                <a:ea typeface="Times New Roman" panose="02020603050405020304" pitchFamily="18" charset="0"/>
              </a:rPr>
              <a:t>over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sagaen</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argumentert</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for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at</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det</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er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Torkjell</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som</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er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drapsmannen</a:t>
            </a:r>
            <a:r>
              <a:rPr lang="cs-CZ" sz="1800" dirty="0">
                <a:solidFill>
                  <a:srgbClr val="202122"/>
                </a:solidFill>
                <a:effectLst/>
                <a:latin typeface="Arial" panose="020B0604020202020204" pitchFamily="34" charset="0"/>
                <a:ea typeface="Times New Roman" panose="02020603050405020304" pitchFamily="18" charset="0"/>
              </a:rPr>
              <a:t>.</a:t>
            </a:r>
            <a:r>
              <a:rPr lang="cs-CZ" sz="1800" u="none" strike="noStrike" baseline="30000" dirty="0">
                <a:solidFill>
                  <a:srgbClr val="3366CC"/>
                </a:solidFill>
                <a:effectLst/>
                <a:latin typeface="Arial" panose="020B0604020202020204" pitchFamily="34" charset="0"/>
                <a:ea typeface="Times New Roman" panose="02020603050405020304" pitchFamily="18" charset="0"/>
                <a:hlinkClick r:id="rId6"/>
              </a:rPr>
              <a:t>[7]</a:t>
            </a:r>
            <a:endParaRPr lang="cs-CZ" sz="1800" dirty="0">
              <a:effectLst/>
              <a:latin typeface="Times New Roman" panose="02020603050405020304" pitchFamily="18" charset="0"/>
              <a:ea typeface="Times New Roman" panose="02020603050405020304" pitchFamily="18" charset="0"/>
            </a:endParaRPr>
          </a:p>
          <a:p>
            <a:pPr algn="l">
              <a:spcBef>
                <a:spcPts val="600"/>
              </a:spcBef>
            </a:pPr>
            <a:r>
              <a:rPr lang="cs-CZ" sz="1800" dirty="0" err="1">
                <a:solidFill>
                  <a:srgbClr val="202122"/>
                </a:solidFill>
                <a:effectLst/>
                <a:latin typeface="Arial" panose="020B0604020202020204" pitchFamily="34" charset="0"/>
                <a:ea typeface="Times New Roman" panose="02020603050405020304" pitchFamily="18" charset="0"/>
              </a:rPr>
              <a:t>Sagaen</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er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flere</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ganger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oversatt</a:t>
            </a:r>
            <a:r>
              <a:rPr lang="cs-CZ" sz="1800" dirty="0">
                <a:solidFill>
                  <a:srgbClr val="202122"/>
                </a:solidFill>
                <a:effectLst/>
                <a:latin typeface="Arial" panose="020B0604020202020204" pitchFamily="34" charset="0"/>
                <a:ea typeface="Times New Roman" panose="02020603050405020304" pitchFamily="18" charset="0"/>
              </a:rPr>
              <a:t> til </a:t>
            </a:r>
            <a:r>
              <a:rPr lang="cs-CZ" sz="1800" dirty="0" err="1">
                <a:solidFill>
                  <a:srgbClr val="202122"/>
                </a:solidFill>
                <a:effectLst/>
                <a:latin typeface="Arial" panose="020B0604020202020204" pitchFamily="34" charset="0"/>
                <a:ea typeface="Times New Roman" panose="02020603050405020304" pitchFamily="18" charset="0"/>
              </a:rPr>
              <a:t>bokmål</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først</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av</a:t>
            </a:r>
            <a:r>
              <a:rPr lang="cs-CZ" sz="1800" dirty="0">
                <a:solidFill>
                  <a:srgbClr val="202122"/>
                </a:solidFill>
                <a:effectLst/>
                <a:latin typeface="Arial" panose="020B0604020202020204" pitchFamily="34" charset="0"/>
                <a:ea typeface="Times New Roman" panose="02020603050405020304" pitchFamily="18" charset="0"/>
              </a:rPr>
              <a:t> </a:t>
            </a:r>
            <a:r>
              <a:rPr lang="cs-CZ" sz="1800" u="none" strike="noStrike" dirty="0">
                <a:solidFill>
                  <a:srgbClr val="3366CC"/>
                </a:solidFill>
                <a:effectLst/>
                <a:latin typeface="Arial" panose="020B0604020202020204" pitchFamily="34" charset="0"/>
                <a:ea typeface="Times New Roman" panose="02020603050405020304" pitchFamily="18" charset="0"/>
                <a:hlinkClick r:id="rId7" tooltip="P.A. Munch"/>
              </a:rPr>
              <a:t>P.A. </a:t>
            </a:r>
            <a:r>
              <a:rPr lang="cs-CZ" sz="1800" u="none" strike="noStrike" dirty="0" err="1">
                <a:solidFill>
                  <a:srgbClr val="3366CC"/>
                </a:solidFill>
                <a:effectLst/>
                <a:latin typeface="Arial" panose="020B0604020202020204" pitchFamily="34" charset="0"/>
                <a:ea typeface="Times New Roman" panose="02020603050405020304" pitchFamily="18" charset="0"/>
                <a:hlinkClick r:id="rId7" tooltip="P.A. Munch"/>
              </a:rPr>
              <a:t>Munch</a:t>
            </a:r>
            <a:r>
              <a:rPr lang="cs-CZ" sz="1800" dirty="0">
                <a:solidFill>
                  <a:srgbClr val="202122"/>
                </a:solidFill>
                <a:effectLst/>
                <a:latin typeface="Arial" panose="020B0604020202020204" pitchFamily="34" charset="0"/>
                <a:ea typeface="Times New Roman" panose="02020603050405020304" pitchFamily="18" charset="0"/>
              </a:rPr>
              <a:t> i 1845, </a:t>
            </a:r>
            <a:r>
              <a:rPr lang="cs-CZ" sz="1800" dirty="0" err="1">
                <a:solidFill>
                  <a:srgbClr val="202122"/>
                </a:solidFill>
                <a:effectLst/>
                <a:latin typeface="Arial" panose="020B0604020202020204" pitchFamily="34" charset="0"/>
                <a:ea typeface="Times New Roman" panose="02020603050405020304" pitchFamily="18" charset="0"/>
              </a:rPr>
              <a:t>sist</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av</a:t>
            </a:r>
            <a:r>
              <a:rPr lang="cs-CZ" sz="1800" dirty="0">
                <a:solidFill>
                  <a:srgbClr val="202122"/>
                </a:solidFill>
                <a:effectLst/>
                <a:latin typeface="Arial" panose="020B0604020202020204" pitchFamily="34" charset="0"/>
                <a:ea typeface="Times New Roman" panose="02020603050405020304" pitchFamily="18" charset="0"/>
              </a:rPr>
              <a:t> </a:t>
            </a:r>
            <a:r>
              <a:rPr lang="cs-CZ" sz="1800" u="none" strike="noStrike" dirty="0">
                <a:solidFill>
                  <a:srgbClr val="3366CC"/>
                </a:solidFill>
                <a:effectLst/>
                <a:latin typeface="Arial" panose="020B0604020202020204" pitchFamily="34" charset="0"/>
                <a:ea typeface="Times New Roman" panose="02020603050405020304" pitchFamily="18" charset="0"/>
                <a:hlinkClick r:id="rId8" tooltip="Vera Henriksen"/>
              </a:rPr>
              <a:t>Vera </a:t>
            </a:r>
            <a:r>
              <a:rPr lang="cs-CZ" sz="1800" u="none" strike="noStrike" dirty="0" err="1">
                <a:solidFill>
                  <a:srgbClr val="3366CC"/>
                </a:solidFill>
                <a:effectLst/>
                <a:latin typeface="Arial" panose="020B0604020202020204" pitchFamily="34" charset="0"/>
                <a:ea typeface="Times New Roman" panose="02020603050405020304" pitchFamily="18" charset="0"/>
                <a:hlinkClick r:id="rId8" tooltip="Vera Henriksen"/>
              </a:rPr>
              <a:t>Henriksen</a:t>
            </a:r>
            <a:r>
              <a:rPr lang="cs-CZ" sz="1800" dirty="0">
                <a:solidFill>
                  <a:srgbClr val="202122"/>
                </a:solidFill>
                <a:effectLst/>
                <a:latin typeface="Arial" panose="020B0604020202020204" pitchFamily="34" charset="0"/>
                <a:ea typeface="Times New Roman" panose="02020603050405020304" pitchFamily="18" charset="0"/>
              </a:rPr>
              <a:t> i 1985.</a:t>
            </a:r>
            <a:r>
              <a:rPr lang="cs-CZ" sz="1800" u="none" strike="noStrike" baseline="30000" dirty="0">
                <a:solidFill>
                  <a:srgbClr val="3366CC"/>
                </a:solidFill>
                <a:effectLst/>
                <a:latin typeface="Arial" panose="020B0604020202020204" pitchFamily="34" charset="0"/>
                <a:ea typeface="Times New Roman" panose="02020603050405020304" pitchFamily="18" charset="0"/>
                <a:hlinkClick r:id="rId9"/>
              </a:rPr>
              <a:t>[8]</a:t>
            </a:r>
            <a:r>
              <a:rPr lang="cs-CZ" sz="1800" u="none" strike="noStrike" baseline="30000" dirty="0">
                <a:solidFill>
                  <a:srgbClr val="3366CC"/>
                </a:solidFill>
                <a:effectLst/>
                <a:latin typeface="Arial" panose="020B0604020202020204" pitchFamily="34" charset="0"/>
                <a:ea typeface="Times New Roman" panose="02020603050405020304" pitchFamily="18" charset="0"/>
                <a:hlinkClick r:id="rId10"/>
              </a:rPr>
              <a:t>[9]</a:t>
            </a:r>
            <a:r>
              <a:rPr lang="cs-CZ" sz="1800" dirty="0">
                <a:solidFill>
                  <a:srgbClr val="202122"/>
                </a:solidFill>
                <a:effectLst/>
                <a:latin typeface="Arial" panose="020B0604020202020204" pitchFamily="34" charset="0"/>
                <a:ea typeface="Times New Roman" panose="02020603050405020304" pitchFamily="18" charset="0"/>
              </a:rPr>
              <a:t> Den </a:t>
            </a:r>
            <a:r>
              <a:rPr lang="cs-CZ" sz="1800" dirty="0" err="1">
                <a:solidFill>
                  <a:srgbClr val="202122"/>
                </a:solidFill>
                <a:effectLst/>
                <a:latin typeface="Arial" panose="020B0604020202020204" pitchFamily="34" charset="0"/>
                <a:ea typeface="Times New Roman" panose="02020603050405020304" pitchFamily="18" charset="0"/>
              </a:rPr>
              <a:t>er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også</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flere</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ganger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oversatt</a:t>
            </a:r>
            <a:r>
              <a:rPr lang="cs-CZ" sz="1800" dirty="0">
                <a:solidFill>
                  <a:srgbClr val="202122"/>
                </a:solidFill>
                <a:effectLst/>
                <a:latin typeface="Arial" panose="020B0604020202020204" pitchFamily="34" charset="0"/>
                <a:ea typeface="Times New Roman" panose="02020603050405020304" pitchFamily="18" charset="0"/>
              </a:rPr>
              <a:t> til </a:t>
            </a:r>
            <a:r>
              <a:rPr lang="cs-CZ" sz="1800" dirty="0" err="1">
                <a:solidFill>
                  <a:srgbClr val="202122"/>
                </a:solidFill>
                <a:effectLst/>
                <a:latin typeface="Arial" panose="020B0604020202020204" pitchFamily="34" charset="0"/>
                <a:ea typeface="Times New Roman" panose="02020603050405020304" pitchFamily="18" charset="0"/>
              </a:rPr>
              <a:t>nynorsk</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først</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av</a:t>
            </a:r>
            <a:r>
              <a:rPr lang="cs-CZ" sz="1800" dirty="0">
                <a:solidFill>
                  <a:srgbClr val="202122"/>
                </a:solidFill>
                <a:effectLst/>
                <a:latin typeface="Arial" panose="020B0604020202020204" pitchFamily="34" charset="0"/>
                <a:ea typeface="Times New Roman" panose="02020603050405020304" pitchFamily="18" charset="0"/>
              </a:rPr>
              <a:t> </a:t>
            </a:r>
            <a:r>
              <a:rPr lang="cs-CZ" sz="1800" u="none" strike="noStrike" dirty="0">
                <a:solidFill>
                  <a:srgbClr val="3366CC"/>
                </a:solidFill>
                <a:effectLst/>
                <a:latin typeface="Arial" panose="020B0604020202020204" pitchFamily="34" charset="0"/>
                <a:ea typeface="Times New Roman" panose="02020603050405020304" pitchFamily="18" charset="0"/>
                <a:hlinkClick r:id="rId11" tooltip="Georg Grieg"/>
              </a:rPr>
              <a:t>Georg </a:t>
            </a:r>
            <a:r>
              <a:rPr lang="cs-CZ" sz="1800" u="none" strike="noStrike" dirty="0" err="1">
                <a:solidFill>
                  <a:srgbClr val="3366CC"/>
                </a:solidFill>
                <a:effectLst/>
                <a:latin typeface="Arial" panose="020B0604020202020204" pitchFamily="34" charset="0"/>
                <a:ea typeface="Times New Roman" panose="02020603050405020304" pitchFamily="18" charset="0"/>
                <a:hlinkClick r:id="rId11" tooltip="Georg Grieg"/>
              </a:rPr>
              <a:t>Grieg</a:t>
            </a:r>
            <a:r>
              <a:rPr lang="cs-CZ" sz="1800" dirty="0">
                <a:solidFill>
                  <a:srgbClr val="202122"/>
                </a:solidFill>
                <a:effectLst/>
                <a:latin typeface="Arial" panose="020B0604020202020204" pitchFamily="34" charset="0"/>
                <a:ea typeface="Times New Roman" panose="02020603050405020304" pitchFamily="18" charset="0"/>
              </a:rPr>
              <a:t> i 1905 </a:t>
            </a:r>
            <a:r>
              <a:rPr lang="cs-CZ" sz="1800" dirty="0" err="1">
                <a:solidFill>
                  <a:srgbClr val="202122"/>
                </a:solidFill>
                <a:effectLst/>
                <a:latin typeface="Arial" panose="020B0604020202020204" pitchFamily="34" charset="0"/>
                <a:ea typeface="Times New Roman" panose="02020603050405020304" pitchFamily="18" charset="0"/>
              </a:rPr>
              <a:t>og</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sist</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av</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Dagfinn</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Aasen</a:t>
            </a:r>
            <a:r>
              <a:rPr lang="cs-CZ" sz="1800" dirty="0">
                <a:solidFill>
                  <a:srgbClr val="202122"/>
                </a:solidFill>
                <a:effectLst/>
                <a:latin typeface="Arial" panose="020B0604020202020204" pitchFamily="34" charset="0"/>
                <a:ea typeface="Times New Roman" panose="02020603050405020304" pitchFamily="18" charset="0"/>
              </a:rPr>
              <a:t> i 1993.</a:t>
            </a:r>
            <a:r>
              <a:rPr lang="cs-CZ" sz="1800" u="none" strike="noStrike" baseline="30000" dirty="0">
                <a:solidFill>
                  <a:srgbClr val="3366CC"/>
                </a:solidFill>
                <a:effectLst/>
                <a:latin typeface="Arial" panose="020B0604020202020204" pitchFamily="34" charset="0"/>
                <a:ea typeface="Times New Roman" panose="02020603050405020304" pitchFamily="18" charset="0"/>
                <a:hlinkClick r:id="rId12"/>
              </a:rPr>
              <a:t>[10]</a:t>
            </a:r>
            <a:r>
              <a:rPr lang="cs-CZ" sz="1800" u="none" strike="noStrike" baseline="30000" dirty="0">
                <a:solidFill>
                  <a:srgbClr val="3366CC"/>
                </a:solidFill>
                <a:effectLst/>
                <a:latin typeface="Arial" panose="020B0604020202020204" pitchFamily="34" charset="0"/>
                <a:ea typeface="Times New Roman" panose="02020603050405020304" pitchFamily="18" charset="0"/>
                <a:hlinkClick r:id="rId13"/>
              </a:rPr>
              <a:t>[11]</a:t>
            </a:r>
            <a:r>
              <a:rPr lang="cs-CZ" sz="1800" u="none" strike="noStrike" baseline="30000" dirty="0">
                <a:solidFill>
                  <a:srgbClr val="3366CC"/>
                </a:solidFill>
                <a:effectLst/>
                <a:latin typeface="Arial" panose="020B0604020202020204" pitchFamily="34" charset="0"/>
                <a:ea typeface="Times New Roman" panose="02020603050405020304" pitchFamily="18" charset="0"/>
                <a:hlinkClick r:id="rId14"/>
              </a:rPr>
              <a:t>[12]</a:t>
            </a:r>
            <a:endParaRPr lang="cs-CZ" sz="1800" dirty="0">
              <a:effectLst/>
              <a:latin typeface="Times New Roman" panose="02020603050405020304" pitchFamily="18" charset="0"/>
              <a:ea typeface="Times New Roman" panose="02020603050405020304" pitchFamily="18" charset="0"/>
            </a:endParaRPr>
          </a:p>
          <a:p>
            <a:pPr algn="l">
              <a:spcBef>
                <a:spcPts val="600"/>
              </a:spcBef>
            </a:pPr>
            <a:r>
              <a:rPr lang="cs-CZ" sz="1800" dirty="0">
                <a:solidFill>
                  <a:srgbClr val="202122"/>
                </a:solidFill>
                <a:effectLst/>
                <a:latin typeface="Arial" panose="020B0604020202020204" pitchFamily="34" charset="0"/>
                <a:ea typeface="Times New Roman" panose="02020603050405020304" pitchFamily="18" charset="0"/>
              </a:rPr>
              <a:t>Den </a:t>
            </a:r>
            <a:r>
              <a:rPr lang="cs-CZ" sz="1800" dirty="0" err="1">
                <a:solidFill>
                  <a:srgbClr val="202122"/>
                </a:solidFill>
                <a:effectLst/>
                <a:latin typeface="Arial" panose="020B0604020202020204" pitchFamily="34" charset="0"/>
                <a:ea typeface="Times New Roman" panose="02020603050405020304" pitchFamily="18" charset="0"/>
              </a:rPr>
              <a:t>islandske</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filmen</a:t>
            </a:r>
            <a:r>
              <a:rPr lang="cs-CZ" sz="1800" dirty="0">
                <a:solidFill>
                  <a:srgbClr val="202122"/>
                </a:solidFill>
                <a:effectLst/>
                <a:latin typeface="Arial" panose="020B0604020202020204" pitchFamily="34" charset="0"/>
                <a:ea typeface="Times New Roman" panose="02020603050405020304" pitchFamily="18" charset="0"/>
              </a:rPr>
              <a:t> </a:t>
            </a:r>
            <a:r>
              <a:rPr lang="cs-CZ" sz="1800" i="1" u="none" strike="noStrike" dirty="0">
                <a:solidFill>
                  <a:srgbClr val="3366CC"/>
                </a:solidFill>
                <a:effectLst/>
                <a:latin typeface="Arial" panose="020B0604020202020204" pitchFamily="34" charset="0"/>
                <a:ea typeface="Times New Roman" panose="02020603050405020304" pitchFamily="18" charset="0"/>
                <a:hlinkClick r:id="rId15" tooltip="Den fredlause"/>
              </a:rPr>
              <a:t>Den </a:t>
            </a:r>
            <a:r>
              <a:rPr lang="cs-CZ" sz="1800" i="1" u="none" strike="noStrike" dirty="0" err="1">
                <a:solidFill>
                  <a:srgbClr val="3366CC"/>
                </a:solidFill>
                <a:effectLst/>
                <a:latin typeface="Arial" panose="020B0604020202020204" pitchFamily="34" charset="0"/>
                <a:ea typeface="Times New Roman" panose="02020603050405020304" pitchFamily="18" charset="0"/>
                <a:hlinkClick r:id="rId15" tooltip="Den fredlause"/>
              </a:rPr>
              <a:t>fredlause</a:t>
            </a:r>
            <a:r>
              <a:rPr lang="cs-CZ" sz="1800" dirty="0">
                <a:solidFill>
                  <a:srgbClr val="202122"/>
                </a:solidFill>
                <a:effectLst/>
                <a:latin typeface="Arial" panose="020B0604020202020204" pitchFamily="34" charset="0"/>
                <a:ea typeface="Times New Roman" panose="02020603050405020304" pitchFamily="18" charset="0"/>
              </a:rPr>
              <a:t> (</a:t>
            </a:r>
            <a:r>
              <a:rPr lang="cs-CZ" sz="1800" i="1" dirty="0" err="1">
                <a:solidFill>
                  <a:srgbClr val="202122"/>
                </a:solidFill>
                <a:effectLst/>
                <a:latin typeface="Arial" panose="020B0604020202020204" pitchFamily="34" charset="0"/>
                <a:ea typeface="Times New Roman" panose="02020603050405020304" pitchFamily="18" charset="0"/>
              </a:rPr>
              <a:t>Útlaginn</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fra</a:t>
            </a:r>
            <a:r>
              <a:rPr lang="cs-CZ" sz="1800" dirty="0">
                <a:solidFill>
                  <a:srgbClr val="202122"/>
                </a:solidFill>
                <a:effectLst/>
                <a:latin typeface="Arial" panose="020B0604020202020204" pitchFamily="34" charset="0"/>
                <a:ea typeface="Times New Roman" panose="02020603050405020304" pitchFamily="18" charset="0"/>
              </a:rPr>
              <a:t> 1981 </a:t>
            </a:r>
            <a:r>
              <a:rPr lang="cs-CZ" sz="1800" dirty="0" err="1">
                <a:solidFill>
                  <a:srgbClr val="202122"/>
                </a:solidFill>
                <a:effectLst/>
                <a:latin typeface="Arial" panose="020B0604020202020204" pitchFamily="34" charset="0"/>
                <a:ea typeface="Times New Roman" panose="02020603050405020304" pitchFamily="18" charset="0"/>
              </a:rPr>
              <a:t>er</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basert</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på</a:t>
            </a:r>
            <a:r>
              <a:rPr lang="cs-CZ" sz="1800" dirty="0">
                <a:solidFill>
                  <a:srgbClr val="202122"/>
                </a:solidFill>
                <a:effectLst/>
                <a:latin typeface="Arial" panose="020B0604020202020204" pitchFamily="34" charset="0"/>
                <a:ea typeface="Times New Roman" panose="02020603050405020304" pitchFamily="18" charset="0"/>
              </a:rPr>
              <a:t> </a:t>
            </a:r>
            <a:r>
              <a:rPr lang="cs-CZ" sz="1800" dirty="0" err="1">
                <a:solidFill>
                  <a:srgbClr val="202122"/>
                </a:solidFill>
                <a:effectLst/>
                <a:latin typeface="Arial" panose="020B0604020202020204" pitchFamily="34" charset="0"/>
                <a:ea typeface="Times New Roman" panose="02020603050405020304" pitchFamily="18" charset="0"/>
              </a:rPr>
              <a:t>sagaen</a:t>
            </a:r>
            <a:r>
              <a:rPr lang="cs-CZ" sz="1800" dirty="0">
                <a:solidFill>
                  <a:srgbClr val="202122"/>
                </a:solidFill>
                <a:effectLst/>
                <a:latin typeface="Arial" panose="020B0604020202020204" pitchFamily="34" charset="0"/>
                <a:ea typeface="Times New Roman" panose="02020603050405020304" pitchFamily="18" charset="0"/>
              </a:rPr>
              <a:t>.</a:t>
            </a:r>
            <a:r>
              <a:rPr lang="cs-CZ" sz="1800" u="none" strike="noStrike" baseline="30000" dirty="0">
                <a:solidFill>
                  <a:srgbClr val="3366CC"/>
                </a:solidFill>
                <a:effectLst/>
                <a:latin typeface="Arial" panose="020B0604020202020204" pitchFamily="34" charset="0"/>
                <a:ea typeface="Times New Roman" panose="02020603050405020304" pitchFamily="18" charset="0"/>
                <a:hlinkClick r:id="rId16"/>
              </a:rPr>
              <a:t>[13]</a:t>
            </a:r>
            <a:endParaRPr lang="cs-CZ" sz="1800" dirty="0">
              <a:effectLst/>
              <a:latin typeface="Times New Roman" panose="02020603050405020304" pitchFamily="18" charset="0"/>
              <a:ea typeface="Times New Roman" panose="02020603050405020304" pitchFamily="18" charset="0"/>
            </a:endParaRPr>
          </a:p>
          <a:p>
            <a:pPr>
              <a:spcBef>
                <a:spcPts val="600"/>
              </a:spcBef>
              <a:spcAft>
                <a:spcPts val="600"/>
              </a:spcAft>
            </a:pPr>
            <a:r>
              <a:rPr lang="cs-CZ" sz="1800" dirty="0">
                <a:solidFill>
                  <a:srgbClr val="202122"/>
                </a:solidFill>
                <a:effectLst/>
                <a:latin typeface="Times New Roman" panose="02020603050405020304" pitchFamily="18" charset="0"/>
                <a:ea typeface="Times New Roman" panose="02020603050405020304" pitchFamily="18" charset="0"/>
              </a:rPr>
              <a:t> </a:t>
            </a:r>
            <a:endParaRPr lang="cs-CZ" sz="180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2529775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6EF237-C9A2-5EC1-5A68-BDD2A073C82D}"/>
              </a:ext>
            </a:extLst>
          </p:cNvPr>
          <p:cNvSpPr>
            <a:spLocks noGrp="1"/>
          </p:cNvSpPr>
          <p:nvPr>
            <p:ph type="title"/>
          </p:nvPr>
        </p:nvSpPr>
        <p:spPr/>
        <p:txBody>
          <a:bodyPr>
            <a:normAutofit fontScale="90000"/>
          </a:bodyPr>
          <a:lstStyle/>
          <a:p>
            <a:r>
              <a:rPr lang="cs-CZ" sz="2700" b="0" i="0" dirty="0">
                <a:solidFill>
                  <a:srgbClr val="202122"/>
                </a:solidFill>
                <a:effectLst/>
                <a:latin typeface="Arial" panose="020B0604020202020204" pitchFamily="34" charset="0"/>
              </a:rPr>
              <a:t>Theodore Anderson. «</a:t>
            </a:r>
            <a:r>
              <a:rPr lang="cs-CZ" sz="2700" b="0" i="0" dirty="0" err="1">
                <a:solidFill>
                  <a:srgbClr val="202122"/>
                </a:solidFill>
                <a:effectLst/>
                <a:latin typeface="Arial" panose="020B0604020202020204" pitchFamily="34" charset="0"/>
              </a:rPr>
              <a:t>Some</a:t>
            </a:r>
            <a:r>
              <a:rPr lang="cs-CZ" sz="2700" b="0" i="0" dirty="0">
                <a:solidFill>
                  <a:srgbClr val="202122"/>
                </a:solidFill>
                <a:effectLst/>
                <a:latin typeface="Arial" panose="020B0604020202020204" pitchFamily="34" charset="0"/>
              </a:rPr>
              <a:t> </a:t>
            </a:r>
            <a:r>
              <a:rPr lang="cs-CZ" sz="2700" b="0" i="0" dirty="0" err="1">
                <a:solidFill>
                  <a:srgbClr val="202122"/>
                </a:solidFill>
                <a:effectLst/>
                <a:latin typeface="Arial" panose="020B0604020202020204" pitchFamily="34" charset="0"/>
              </a:rPr>
              <a:t>Ambiguities</a:t>
            </a:r>
            <a:r>
              <a:rPr lang="cs-CZ" sz="2700" b="0" i="0" dirty="0">
                <a:solidFill>
                  <a:srgbClr val="202122"/>
                </a:solidFill>
                <a:effectLst/>
                <a:latin typeface="Arial" panose="020B0604020202020204" pitchFamily="34" charset="0"/>
              </a:rPr>
              <a:t> in </a:t>
            </a:r>
            <a:r>
              <a:rPr lang="cs-CZ" sz="2700" b="0" i="0" dirty="0" err="1">
                <a:solidFill>
                  <a:srgbClr val="202122"/>
                </a:solidFill>
                <a:effectLst/>
                <a:latin typeface="Arial" panose="020B0604020202020204" pitchFamily="34" charset="0"/>
              </a:rPr>
              <a:t>Gísla</a:t>
            </a:r>
            <a:r>
              <a:rPr lang="cs-CZ" sz="2700" b="0" i="0" dirty="0">
                <a:solidFill>
                  <a:srgbClr val="202122"/>
                </a:solidFill>
                <a:effectLst/>
                <a:latin typeface="Arial" panose="020B0604020202020204" pitchFamily="34" charset="0"/>
              </a:rPr>
              <a:t> </a:t>
            </a:r>
            <a:r>
              <a:rPr lang="cs-CZ" sz="2700" b="0" i="0" dirty="0" err="1">
                <a:solidFill>
                  <a:srgbClr val="202122"/>
                </a:solidFill>
                <a:effectLst/>
                <a:latin typeface="Arial" panose="020B0604020202020204" pitchFamily="34" charset="0"/>
              </a:rPr>
              <a:t>saga</a:t>
            </a:r>
            <a:r>
              <a:rPr lang="cs-CZ" sz="2700" b="0" i="0" dirty="0">
                <a:solidFill>
                  <a:srgbClr val="202122"/>
                </a:solidFill>
                <a:effectLst/>
                <a:latin typeface="Arial" panose="020B0604020202020204" pitchFamily="34" charset="0"/>
              </a:rPr>
              <a:t>». </a:t>
            </a:r>
            <a:r>
              <a:rPr lang="cs-CZ" sz="2700" b="0" i="1" dirty="0" err="1">
                <a:solidFill>
                  <a:srgbClr val="202122"/>
                </a:solidFill>
                <a:effectLst/>
                <a:latin typeface="Arial" panose="020B0604020202020204" pitchFamily="34" charset="0"/>
              </a:rPr>
              <a:t>Bibliography</a:t>
            </a:r>
            <a:r>
              <a:rPr lang="cs-CZ" sz="2700" b="0" i="1" dirty="0">
                <a:solidFill>
                  <a:srgbClr val="202122"/>
                </a:solidFill>
                <a:effectLst/>
                <a:latin typeface="Arial" panose="020B0604020202020204" pitchFamily="34" charset="0"/>
              </a:rPr>
              <a:t> </a:t>
            </a:r>
            <a:r>
              <a:rPr lang="cs-CZ" sz="2700" b="0" i="1" dirty="0" err="1">
                <a:solidFill>
                  <a:srgbClr val="202122"/>
                </a:solidFill>
                <a:effectLst/>
                <a:latin typeface="Arial" panose="020B0604020202020204" pitchFamily="34" charset="0"/>
              </a:rPr>
              <a:t>of</a:t>
            </a:r>
            <a:r>
              <a:rPr lang="cs-CZ" sz="2700" b="0" i="1" dirty="0">
                <a:solidFill>
                  <a:srgbClr val="202122"/>
                </a:solidFill>
                <a:effectLst/>
                <a:latin typeface="Arial" panose="020B0604020202020204" pitchFamily="34" charset="0"/>
              </a:rPr>
              <a:t> </a:t>
            </a:r>
            <a:r>
              <a:rPr lang="cs-CZ" sz="2700" b="0" i="1" dirty="0" err="1">
                <a:solidFill>
                  <a:srgbClr val="202122"/>
                </a:solidFill>
                <a:effectLst/>
                <a:latin typeface="Arial" panose="020B0604020202020204" pitchFamily="34" charset="0"/>
              </a:rPr>
              <a:t>Old</a:t>
            </a:r>
            <a:r>
              <a:rPr lang="cs-CZ" sz="2700" b="0" i="1" dirty="0">
                <a:solidFill>
                  <a:srgbClr val="202122"/>
                </a:solidFill>
                <a:effectLst/>
                <a:latin typeface="Arial" panose="020B0604020202020204" pitchFamily="34" charset="0"/>
              </a:rPr>
              <a:t> </a:t>
            </a:r>
            <a:r>
              <a:rPr lang="cs-CZ" sz="2700" b="0" i="1" dirty="0" err="1">
                <a:solidFill>
                  <a:srgbClr val="202122"/>
                </a:solidFill>
                <a:effectLst/>
                <a:latin typeface="Arial" panose="020B0604020202020204" pitchFamily="34" charset="0"/>
              </a:rPr>
              <a:t>Norse</a:t>
            </a:r>
            <a:r>
              <a:rPr lang="cs-CZ" sz="2700" b="0" i="1" dirty="0">
                <a:solidFill>
                  <a:srgbClr val="202122"/>
                </a:solidFill>
                <a:effectLst/>
                <a:latin typeface="Arial" panose="020B0604020202020204" pitchFamily="34" charset="0"/>
              </a:rPr>
              <a:t> </a:t>
            </a:r>
            <a:r>
              <a:rPr lang="cs-CZ" sz="2700" b="0" i="1" dirty="0" err="1">
                <a:solidFill>
                  <a:srgbClr val="202122"/>
                </a:solidFill>
                <a:effectLst/>
                <a:latin typeface="Arial" panose="020B0604020202020204" pitchFamily="34" charset="0"/>
              </a:rPr>
              <a:t>Icelandic</a:t>
            </a:r>
            <a:r>
              <a:rPr lang="cs-CZ" sz="2700" b="0" i="1" dirty="0">
                <a:solidFill>
                  <a:srgbClr val="202122"/>
                </a:solidFill>
                <a:effectLst/>
                <a:latin typeface="Arial" panose="020B0604020202020204" pitchFamily="34" charset="0"/>
              </a:rPr>
              <a:t> </a:t>
            </a:r>
            <a:r>
              <a:rPr lang="cs-CZ" sz="2700" b="0" i="1" dirty="0" err="1">
                <a:solidFill>
                  <a:srgbClr val="202122"/>
                </a:solidFill>
                <a:effectLst/>
                <a:latin typeface="Arial" panose="020B0604020202020204" pitchFamily="34" charset="0"/>
              </a:rPr>
              <a:t>Studies</a:t>
            </a:r>
            <a:r>
              <a:rPr lang="cs-CZ" sz="2700" b="0" i="1" dirty="0">
                <a:solidFill>
                  <a:srgbClr val="202122"/>
                </a:solidFill>
                <a:effectLst/>
                <a:latin typeface="Arial" panose="020B0604020202020204" pitchFamily="34" charset="0"/>
              </a:rPr>
              <a:t> 1968</a:t>
            </a:r>
            <a:r>
              <a:rPr lang="cs-CZ" sz="2700" b="0" i="0" dirty="0">
                <a:solidFill>
                  <a:srgbClr val="202122"/>
                </a:solidFill>
                <a:effectLst/>
                <a:latin typeface="Arial" panose="020B0604020202020204" pitchFamily="34" charset="0"/>
              </a:rPr>
              <a:t>. </a:t>
            </a:r>
            <a:r>
              <a:rPr lang="cs-CZ" sz="2700" b="0" i="0" dirty="0" err="1">
                <a:solidFill>
                  <a:srgbClr val="202122"/>
                </a:solidFill>
                <a:effectLst/>
                <a:latin typeface="Arial" panose="020B0604020202020204" pitchFamily="34" charset="0"/>
              </a:rPr>
              <a:t>København</a:t>
            </a:r>
            <a:r>
              <a:rPr lang="cs-CZ" sz="2700" b="0" i="0" dirty="0">
                <a:solidFill>
                  <a:srgbClr val="202122"/>
                </a:solidFill>
                <a:effectLst/>
                <a:latin typeface="Arial" panose="020B0604020202020204" pitchFamily="34" charset="0"/>
              </a:rPr>
              <a:t>, 1969</a:t>
            </a:r>
            <a:r>
              <a:rPr lang="cs-CZ" b="0" i="0" dirty="0">
                <a:solidFill>
                  <a:srgbClr val="202122"/>
                </a:solidFill>
                <a:effectLst/>
                <a:latin typeface="Arial" panose="020B0604020202020204" pitchFamily="34" charset="0"/>
              </a:rPr>
              <a:t>.</a:t>
            </a:r>
            <a:endParaRPr lang="cs-CZ" dirty="0"/>
          </a:p>
        </p:txBody>
      </p:sp>
      <p:sp>
        <p:nvSpPr>
          <p:cNvPr id="3" name="Zástupný obsah 2">
            <a:extLst>
              <a:ext uri="{FF2B5EF4-FFF2-40B4-BE49-F238E27FC236}">
                <a16:creationId xmlns:a16="http://schemas.microsoft.com/office/drawing/2014/main" id="{DCE82013-E22B-F7E4-5715-D544B95740F0}"/>
              </a:ext>
            </a:extLst>
          </p:cNvPr>
          <p:cNvSpPr>
            <a:spLocks noGrp="1"/>
          </p:cNvSpPr>
          <p:nvPr>
            <p:ph idx="1"/>
          </p:nvPr>
        </p:nvSpPr>
        <p:spPr/>
        <p:txBody>
          <a:bodyPr>
            <a:normAutofit fontScale="85000" lnSpcReduction="20000"/>
          </a:bodyPr>
          <a:lstStyle/>
          <a:p>
            <a:r>
              <a:rPr lang="nb-NO" b="0" i="0" dirty="0">
                <a:solidFill>
                  <a:srgbClr val="202122"/>
                </a:solidFill>
                <a:effectLst/>
                <a:latin typeface="Arial" panose="020B0604020202020204" pitchFamily="34" charset="0"/>
              </a:rPr>
              <a:t>«</a:t>
            </a:r>
            <a:r>
              <a:rPr lang="nb-NO" b="0" i="1" dirty="0">
                <a:solidFill>
                  <a:srgbClr val="202122"/>
                </a:solidFill>
                <a:effectLst/>
                <a:latin typeface="Arial" panose="020B0604020202020204" pitchFamily="34" charset="0"/>
              </a:rPr>
              <a:t>Det heroiske kvad er en skjebnetragedie ('tragedy of circumstances'), Gísla saga er en tragedie hvor valgmuligheter spiller inn ('tragedy of alternatives'). Den germanske heltens situasjon er moralsk sett enkel, hans handlinger bestemmes av en skjebne som han ikke rår over. Gíslis situasjon er bragt i overensstemmelse med fornuften og er følgelig mer komplisert, han gjør valg som vi oppfordres til å bedømme. Vi er ikke sikre på at Gísli trengte å ta hevn mot Bård og Torgrim slik han gjorde, og vi mistenker ham for å ha hatt andre motiver enn å forsvare sin ære. Sagaens forfatter presenterer ikke rigide normer, men paradokser: Opprettholdelse av ætte-æren ender med å ødelegge ætten. […] Årsaken til Gíslis ulykke er at han holder fast ved en foreldet moralkodeks. Han er en tvetydig skikkelse fordi han er fanget mellom to tidsaldre og to moralnormer. Og beretningen om ham er tvetydig fordi den på én gang er den saga som mest tydelig låner heroismens ytre former - og den saga som klarest stiller spørsmål ved heltens tradisjonelle oppførselsmønster.</a:t>
            </a:r>
            <a:r>
              <a:rPr lang="nb-NO" b="0" i="0" dirty="0">
                <a:solidFill>
                  <a:srgbClr val="202122"/>
                </a:solidFill>
                <a:effectLst/>
                <a:latin typeface="Arial" panose="020B0604020202020204" pitchFamily="34" charset="0"/>
              </a:rPr>
              <a:t>»</a:t>
            </a:r>
            <a:endParaRPr lang="cs-CZ" dirty="0"/>
          </a:p>
        </p:txBody>
      </p:sp>
    </p:spTree>
    <p:extLst>
      <p:ext uri="{BB962C8B-B14F-4D97-AF65-F5344CB8AC3E}">
        <p14:creationId xmlns:p14="http://schemas.microsoft.com/office/powerpoint/2010/main" val="1982372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20556F-2FFA-D2C5-3A62-BF4A6EECAD4F}"/>
              </a:ext>
            </a:extLst>
          </p:cNvPr>
          <p:cNvSpPr>
            <a:spLocks noGrp="1"/>
          </p:cNvSpPr>
          <p:nvPr>
            <p:ph type="title"/>
          </p:nvPr>
        </p:nvSpPr>
        <p:spPr/>
        <p:txBody>
          <a:bodyPr/>
          <a:lstStyle/>
          <a:p>
            <a:r>
              <a:rPr lang="nb-NO" dirty="0"/>
              <a:t>Spørsmål/begrep</a:t>
            </a:r>
            <a:endParaRPr lang="cs-CZ" dirty="0"/>
          </a:p>
        </p:txBody>
      </p:sp>
      <p:sp>
        <p:nvSpPr>
          <p:cNvPr id="3" name="Zástupný obsah 2">
            <a:extLst>
              <a:ext uri="{FF2B5EF4-FFF2-40B4-BE49-F238E27FC236}">
                <a16:creationId xmlns:a16="http://schemas.microsoft.com/office/drawing/2014/main" id="{39E4FE90-9393-C0EF-B6DE-53C2A71F6119}"/>
              </a:ext>
            </a:extLst>
          </p:cNvPr>
          <p:cNvSpPr>
            <a:spLocks noGrp="1"/>
          </p:cNvSpPr>
          <p:nvPr>
            <p:ph idx="1"/>
          </p:nvPr>
        </p:nvSpPr>
        <p:spPr/>
        <p:txBody>
          <a:bodyPr>
            <a:normAutofit fontScale="92500" lnSpcReduction="20000"/>
          </a:bodyPr>
          <a:lstStyle/>
          <a:p>
            <a:r>
              <a:rPr lang="nb-NO" dirty="0"/>
              <a:t>Goði/goðord</a:t>
            </a:r>
          </a:p>
          <a:p>
            <a:r>
              <a:rPr lang="nb-NO" dirty="0"/>
              <a:t>allting</a:t>
            </a:r>
          </a:p>
          <a:p>
            <a:r>
              <a:rPr lang="nb-NO" dirty="0"/>
              <a:t>Lagnad</a:t>
            </a:r>
          </a:p>
          <a:p>
            <a:r>
              <a:rPr lang="nb-NO" dirty="0"/>
              <a:t>Drøm</a:t>
            </a:r>
          </a:p>
          <a:p>
            <a:r>
              <a:rPr lang="nb-NO" dirty="0"/>
              <a:t>Skald (Egil Skallagrimsson)</a:t>
            </a:r>
          </a:p>
          <a:p>
            <a:r>
              <a:rPr lang="nb-NO" dirty="0"/>
              <a:t>kenning</a:t>
            </a:r>
          </a:p>
          <a:p>
            <a:r>
              <a:rPr lang="nb-NO" dirty="0"/>
              <a:t>Heiti – poetisk omskrivelse</a:t>
            </a:r>
          </a:p>
          <a:p>
            <a:r>
              <a:rPr lang="nb-NO" dirty="0"/>
              <a:t>Maðr</a:t>
            </a:r>
          </a:p>
          <a:p>
            <a:r>
              <a:rPr lang="cs-CZ" dirty="0"/>
              <a:t>Ó</a:t>
            </a:r>
            <a:r>
              <a:rPr lang="nb-NO" dirty="0"/>
              <a:t>ð</a:t>
            </a:r>
            <a:r>
              <a:rPr lang="cs-CZ" dirty="0"/>
              <a:t>r (vznět) – </a:t>
            </a:r>
            <a:r>
              <a:rPr lang="cs-CZ" dirty="0" err="1"/>
              <a:t>mulighet</a:t>
            </a:r>
            <a:r>
              <a:rPr lang="cs-CZ" dirty="0"/>
              <a:t> til </a:t>
            </a:r>
            <a:r>
              <a:rPr lang="nb-NO" dirty="0"/>
              <a:t>å</a:t>
            </a:r>
            <a:r>
              <a:rPr lang="cs-CZ" dirty="0"/>
              <a:t> ta </a:t>
            </a:r>
            <a:r>
              <a:rPr lang="cs-CZ" dirty="0" err="1"/>
              <a:t>imot</a:t>
            </a:r>
            <a:r>
              <a:rPr lang="cs-CZ" dirty="0"/>
              <a:t> </a:t>
            </a:r>
            <a:r>
              <a:rPr lang="nb-NO" dirty="0"/>
              <a:t>guddommelig inspirasjon og ekstase i kampen</a:t>
            </a:r>
          </a:p>
          <a:p>
            <a:r>
              <a:rPr lang="nb-NO" dirty="0"/>
              <a:t>Hugin og Munin (ravn)</a:t>
            </a:r>
          </a:p>
          <a:p>
            <a:endParaRPr lang="cs-CZ" dirty="0"/>
          </a:p>
        </p:txBody>
      </p:sp>
    </p:spTree>
    <p:extLst>
      <p:ext uri="{BB962C8B-B14F-4D97-AF65-F5344CB8AC3E}">
        <p14:creationId xmlns:p14="http://schemas.microsoft.com/office/powerpoint/2010/main" val="71287728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814</Words>
  <Application>Microsoft Office PowerPoint</Application>
  <PresentationFormat>Širokoúhlá obrazovka</PresentationFormat>
  <Paragraphs>30</Paragraphs>
  <Slides>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9</vt:i4>
      </vt:variant>
    </vt:vector>
  </HeadingPairs>
  <TitlesOfParts>
    <vt:vector size="14" baseType="lpstr">
      <vt:lpstr>Arial</vt:lpstr>
      <vt:lpstr>Calibri</vt:lpstr>
      <vt:lpstr>Calibri Light</vt:lpstr>
      <vt:lpstr>Times New Roman</vt:lpstr>
      <vt:lpstr>Motiv Office</vt:lpstr>
      <vt:lpstr>Sagalitteratur</vt:lpstr>
      <vt:lpstr>Tidspunkt: opphav – nedskriving - oppbevaring</vt:lpstr>
      <vt:lpstr>Prezentace aplikace PowerPoint</vt:lpstr>
      <vt:lpstr>Obs! ikke bland med Codex Argenteus – Uppsala (Wulfila bibel)</vt:lpstr>
      <vt:lpstr>Prezentace aplikace PowerPoint</vt:lpstr>
      <vt:lpstr>Sagaer/ sögur</vt:lpstr>
      <vt:lpstr>Om teksten</vt:lpstr>
      <vt:lpstr>Theodore Anderson. «Some Ambiguities in Gísla saga». Bibliography of Old Norse Icelandic Studies 1968. København, 1969.</vt:lpstr>
      <vt:lpstr>Spørsmål/begrep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Sagalitteratur</dc:title>
  <dc:creator>Miluše Juříčková</dc:creator>
  <cp:lastModifiedBy>Miluše Juříčková</cp:lastModifiedBy>
  <cp:revision>3</cp:revision>
  <dcterms:created xsi:type="dcterms:W3CDTF">2024-03-03T09:10:23Z</dcterms:created>
  <dcterms:modified xsi:type="dcterms:W3CDTF">2024-03-03T18:34:50Z</dcterms:modified>
</cp:coreProperties>
</file>