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5" r:id="rId10"/>
    <p:sldId id="266"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snapToGrid="0">
      <p:cViewPr varScale="1">
        <p:scale>
          <a:sx n="78" d="100"/>
          <a:sy n="78" d="100"/>
        </p:scale>
        <p:origin x="91"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1BECB3-4C15-1A47-73A9-B30FF4BD520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B419CFF-395C-DA5C-3032-59720769F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B7D1CBE-ACC6-ACD7-3F00-B58871A4A886}"/>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5" name="Zástupný symbol pro zápatí 4">
            <a:extLst>
              <a:ext uri="{FF2B5EF4-FFF2-40B4-BE49-F238E27FC236}">
                <a16:creationId xmlns:a16="http://schemas.microsoft.com/office/drawing/2014/main" id="{38D95B8D-48C2-6614-D6E8-3C7240E65A2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069429D-4F86-A4F1-35E9-D9790E62B3FB}"/>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294973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A8E2B-5A17-5659-3B8F-3180159071F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0AEAA33-241C-246E-6B7D-AF36185A3E6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E5E9CF1-782A-3C00-311A-0B3992D0A777}"/>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5" name="Zástupný symbol pro zápatí 4">
            <a:extLst>
              <a:ext uri="{FF2B5EF4-FFF2-40B4-BE49-F238E27FC236}">
                <a16:creationId xmlns:a16="http://schemas.microsoft.com/office/drawing/2014/main" id="{A9B769D5-8A20-7F37-E890-9AE8952BC07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B429575-FE54-EEFA-9ACA-9998F8A3DAE5}"/>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130247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EA7BDDC-3615-FA37-2CFB-44F6E52A274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E36F6EB-103D-D69D-907A-547A827187A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B295202-A3ED-3DC0-9FCC-1070A4CA96C1}"/>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5" name="Zástupný symbol pro zápatí 4">
            <a:extLst>
              <a:ext uri="{FF2B5EF4-FFF2-40B4-BE49-F238E27FC236}">
                <a16:creationId xmlns:a16="http://schemas.microsoft.com/office/drawing/2014/main" id="{396396BE-5FAF-A494-DDDC-5F6669D31D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52BDD4-32CD-1E40-733C-22AA0FFCD681}"/>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30235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1DE9D2-47AF-1109-CE77-F9A3FB79BDA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E54007E-77E9-F5A6-05E0-6CB38F5F225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27057E4-2077-EE81-FEB6-58740221835A}"/>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5" name="Zástupný symbol pro zápatí 4">
            <a:extLst>
              <a:ext uri="{FF2B5EF4-FFF2-40B4-BE49-F238E27FC236}">
                <a16:creationId xmlns:a16="http://schemas.microsoft.com/office/drawing/2014/main" id="{0D315230-D638-3AAB-9B19-3208589210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07BD9C1-A780-773C-CEAD-39EB73ACCF23}"/>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158615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F547C6-89C8-9089-1E00-753478A56BA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EA430C6-7A5F-7E6A-5435-761649CBFB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BC496E1-2410-43CF-F10E-61F60B3C14EC}"/>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5" name="Zástupný symbol pro zápatí 4">
            <a:extLst>
              <a:ext uri="{FF2B5EF4-FFF2-40B4-BE49-F238E27FC236}">
                <a16:creationId xmlns:a16="http://schemas.microsoft.com/office/drawing/2014/main" id="{FCDEBE8C-DD79-3441-04D6-7E84E454181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579118D-B29F-E6D6-EB0A-40B25887CC34}"/>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317670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54CB0A-C70B-CAA6-A6D0-C16B02765D8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2D1E47B-7A93-5FA5-40B2-A68073463A0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614550E-2288-75D4-2225-908DE38AEBB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4BE7EAF-1E27-161B-B0A9-8199BBABA6B8}"/>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6" name="Zástupný symbol pro zápatí 5">
            <a:extLst>
              <a:ext uri="{FF2B5EF4-FFF2-40B4-BE49-F238E27FC236}">
                <a16:creationId xmlns:a16="http://schemas.microsoft.com/office/drawing/2014/main" id="{7BF7635A-09A5-B215-A668-D2336DBB3A5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2C850CD-2831-C99E-61C7-CEC064519FE1}"/>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85846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F235AD-A58B-DA2B-E250-373F6729A00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E3288D2-E7D7-44B1-5C06-EF9D3FD7F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B035259-C20F-613F-2EC6-EE03969FF20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FF29CA0-FFA6-6F31-E622-2866BB969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88A14C9-57C1-1418-E440-2E3BD2E742E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4C35B31-1BB8-AA68-A5B5-785F755ACAC4}"/>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8" name="Zástupný symbol pro zápatí 7">
            <a:extLst>
              <a:ext uri="{FF2B5EF4-FFF2-40B4-BE49-F238E27FC236}">
                <a16:creationId xmlns:a16="http://schemas.microsoft.com/office/drawing/2014/main" id="{D2EC36D5-BF70-9E39-4B04-15797E22092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769B101-5659-086B-FF0A-8670C8025F0B}"/>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48933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89F43-2F75-33E7-C0EB-946CB1919D5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AD9DF98-5003-1041-29ED-FE9148AB2EE6}"/>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4" name="Zástupný symbol pro zápatí 3">
            <a:extLst>
              <a:ext uri="{FF2B5EF4-FFF2-40B4-BE49-F238E27FC236}">
                <a16:creationId xmlns:a16="http://schemas.microsoft.com/office/drawing/2014/main" id="{7DD5D658-2825-78F0-4938-6A288B0D4DF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30EE744-320D-CAC1-8696-92350ED36D0D}"/>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89384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D954764-BA13-87A9-6B57-A552159852A3}"/>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3" name="Zástupný symbol pro zápatí 2">
            <a:extLst>
              <a:ext uri="{FF2B5EF4-FFF2-40B4-BE49-F238E27FC236}">
                <a16:creationId xmlns:a16="http://schemas.microsoft.com/office/drawing/2014/main" id="{207F6D1F-BF7C-B5F9-DF14-420B28AD04B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E8F8D26-AB69-1808-E6BC-D770B559AD60}"/>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242619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3BDAB4-0F1C-496D-A813-3423779FFE0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A95B21B-A4C5-D67A-1D5F-8C2CAE101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AA07DE8-A945-890B-3196-C7FC2F83D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24D3C03-3205-257B-9943-1A41AB601C78}"/>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6" name="Zástupný symbol pro zápatí 5">
            <a:extLst>
              <a:ext uri="{FF2B5EF4-FFF2-40B4-BE49-F238E27FC236}">
                <a16:creationId xmlns:a16="http://schemas.microsoft.com/office/drawing/2014/main" id="{1DD04A37-FF8A-FD19-70ED-B96AD6F9278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73B1862-760F-BF7A-E5C8-971EC96A1DE7}"/>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275525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CAA2FF-B162-6E39-A6A1-63DBEE4FCD1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2372232-D3AB-BECF-913C-96A077CE1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D223AE0-1B16-7D86-9380-645CCC8D1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5A1BA77-6CE0-87D4-F3FE-B01EB705FBE0}"/>
              </a:ext>
            </a:extLst>
          </p:cNvPr>
          <p:cNvSpPr>
            <a:spLocks noGrp="1"/>
          </p:cNvSpPr>
          <p:nvPr>
            <p:ph type="dt" sz="half" idx="10"/>
          </p:nvPr>
        </p:nvSpPr>
        <p:spPr/>
        <p:txBody>
          <a:bodyPr/>
          <a:lstStyle/>
          <a:p>
            <a:fld id="{88ABEBB9-F882-4F8E-A73E-D4D82320894B}" type="datetimeFigureOut">
              <a:rPr lang="cs-CZ" smtClean="0"/>
              <a:t>25.03.2024</a:t>
            </a:fld>
            <a:endParaRPr lang="cs-CZ"/>
          </a:p>
        </p:txBody>
      </p:sp>
      <p:sp>
        <p:nvSpPr>
          <p:cNvPr id="6" name="Zástupný symbol pro zápatí 5">
            <a:extLst>
              <a:ext uri="{FF2B5EF4-FFF2-40B4-BE49-F238E27FC236}">
                <a16:creationId xmlns:a16="http://schemas.microsoft.com/office/drawing/2014/main" id="{5FAE0D44-601B-34C5-B547-2411F70DE18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186BC8C-651D-8290-408C-E7D5C13208EC}"/>
              </a:ext>
            </a:extLst>
          </p:cNvPr>
          <p:cNvSpPr>
            <a:spLocks noGrp="1"/>
          </p:cNvSpPr>
          <p:nvPr>
            <p:ph type="sldNum" sz="quarter" idx="12"/>
          </p:nvPr>
        </p:nvSpPr>
        <p:spPr/>
        <p:txBody>
          <a:bodyPr/>
          <a:lstStyle/>
          <a:p>
            <a:fld id="{C6B64FD5-F814-43DD-B4AD-A251571AA588}" type="slidenum">
              <a:rPr lang="cs-CZ" smtClean="0"/>
              <a:t>‹#›</a:t>
            </a:fld>
            <a:endParaRPr lang="cs-CZ"/>
          </a:p>
        </p:txBody>
      </p:sp>
    </p:spTree>
    <p:extLst>
      <p:ext uri="{BB962C8B-B14F-4D97-AF65-F5344CB8AC3E}">
        <p14:creationId xmlns:p14="http://schemas.microsoft.com/office/powerpoint/2010/main" val="108588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73F8AC8-73C0-E0A3-0B45-FA003AC35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FB06557-957F-BA56-D71B-96B95626A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16E7267-841C-A2CD-F9C3-ADBCFF2D5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BEBB9-F882-4F8E-A73E-D4D82320894B}" type="datetimeFigureOut">
              <a:rPr lang="cs-CZ" smtClean="0"/>
              <a:t>25.03.2024</a:t>
            </a:fld>
            <a:endParaRPr lang="cs-CZ"/>
          </a:p>
        </p:txBody>
      </p:sp>
      <p:sp>
        <p:nvSpPr>
          <p:cNvPr id="5" name="Zástupný symbol pro zápatí 4">
            <a:extLst>
              <a:ext uri="{FF2B5EF4-FFF2-40B4-BE49-F238E27FC236}">
                <a16:creationId xmlns:a16="http://schemas.microsoft.com/office/drawing/2014/main" id="{CB6C30EA-EB71-0C77-5051-EE714597C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D0C08F8-A7FB-6167-41BF-6C4DF5AAB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64FD5-F814-43DD-B4AD-A251571AA588}" type="slidenum">
              <a:rPr lang="cs-CZ" smtClean="0"/>
              <a:t>‹#›</a:t>
            </a:fld>
            <a:endParaRPr lang="cs-CZ"/>
          </a:p>
        </p:txBody>
      </p:sp>
    </p:spTree>
    <p:extLst>
      <p:ext uri="{BB962C8B-B14F-4D97-AF65-F5344CB8AC3E}">
        <p14:creationId xmlns:p14="http://schemas.microsoft.com/office/powerpoint/2010/main" val="330937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no.wikipedia.org/wiki/Helge_Krog" TargetMode="External"/><Relationship Id="rId7" Type="http://schemas.openxmlformats.org/officeDocument/2006/relationships/hyperlink" Target="https://no.wikipedia.org/wiki/M%C3%B8te_ved_milepelen" TargetMode="External"/><Relationship Id="rId2" Type="http://schemas.openxmlformats.org/officeDocument/2006/relationships/hyperlink" Target="https://no.wikipedia.org/wiki/Syndere_i_sommersol" TargetMode="External"/><Relationship Id="rId1" Type="http://schemas.openxmlformats.org/officeDocument/2006/relationships/slideLayout" Target="../slideLayouts/slideLayout7.xml"/><Relationship Id="rId6" Type="http://schemas.openxmlformats.org/officeDocument/2006/relationships/hyperlink" Target="https://no.wikipedia.org/wiki/Fjorten_dager_f%C3%B8r_frostnettene" TargetMode="External"/><Relationship Id="rId5" Type="http://schemas.openxmlformats.org/officeDocument/2006/relationships/hyperlink" Target="https://no.wikipedia.org/w/index.php?title=Veien_til_verdens_ende&amp;action=edit&amp;redlink=1" TargetMode="External"/><Relationship Id="rId4" Type="http://schemas.openxmlformats.org/officeDocument/2006/relationships/hyperlink" Target="https://no.wikipedia.org/wiki/En_dag_i_oktober"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no.wikipedia.org/wiki/Trollringe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o.wikipedia.org/wiki/Gyldendal_(Norge)" TargetMode="External"/><Relationship Id="rId2" Type="http://schemas.openxmlformats.org/officeDocument/2006/relationships/hyperlink" Target="https://no.wikipedia.org/wiki/Den_gule_serie" TargetMode="External"/><Relationship Id="rId1" Type="http://schemas.openxmlformats.org/officeDocument/2006/relationships/slideLayout" Target="../slideLayouts/slideLayout2.xml"/><Relationship Id="rId6" Type="http://schemas.openxmlformats.org/officeDocument/2006/relationships/hyperlink" Target="https://no.wikipedia.org/wiki/Franz_Kafka" TargetMode="External"/><Relationship Id="rId5" Type="http://schemas.openxmlformats.org/officeDocument/2006/relationships/hyperlink" Target="https://no.wikipedia.org/wiki/F._Scott_Fitzgerald" TargetMode="External"/><Relationship Id="rId4" Type="http://schemas.openxmlformats.org/officeDocument/2006/relationships/hyperlink" Target="https://no.wikipedia.org/wiki/Ernest_Hemingway"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nl.no/Erling_Falk" TargetMode="External"/><Relationship Id="rId3" Type="http://schemas.openxmlformats.org/officeDocument/2006/relationships/hyperlink" Target="https://snl.no/kommunisme" TargetMode="External"/><Relationship Id="rId7" Type="http://schemas.openxmlformats.org/officeDocument/2006/relationships/hyperlink" Target="https://snl.no/Norges_Kommunistiske_Parti" TargetMode="External"/><Relationship Id="rId2" Type="http://schemas.openxmlformats.org/officeDocument/2006/relationships/hyperlink" Target="https://snl.no/tidsskrift" TargetMode="External"/><Relationship Id="rId1" Type="http://schemas.openxmlformats.org/officeDocument/2006/relationships/slideLayout" Target="../slideLayouts/slideLayout2.xml"/><Relationship Id="rId6" Type="http://schemas.openxmlformats.org/officeDocument/2006/relationships/hyperlink" Target="https://snl.no/Arbeiderpartiet" TargetMode="External"/><Relationship Id="rId5" Type="http://schemas.openxmlformats.org/officeDocument/2006/relationships/hyperlink" Target="https://snl.no/intellektuell" TargetMode="External"/><Relationship Id="rId4" Type="http://schemas.openxmlformats.org/officeDocument/2006/relationships/hyperlink" Target="https://snl.no/revolusjon"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de.wikipedia.org/wiki/Henrik_Ibs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o.wikipedia.org/wiki/Sigurd_Hoel?useskin=vector#cite_note-11" TargetMode="External"/><Relationship Id="rId2" Type="http://schemas.openxmlformats.org/officeDocument/2006/relationships/hyperlink" Target="https://no.wikipedia.org/wiki/Nic_Wa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E09DAD-3A15-0801-A6C6-A1283371C70E}"/>
              </a:ext>
            </a:extLst>
          </p:cNvPr>
          <p:cNvSpPr>
            <a:spLocks noGrp="1"/>
          </p:cNvSpPr>
          <p:nvPr>
            <p:ph type="ctrTitle"/>
          </p:nvPr>
        </p:nvSpPr>
        <p:spPr/>
        <p:txBody>
          <a:bodyPr/>
          <a:lstStyle/>
          <a:p>
            <a:r>
              <a:rPr lang="nb-NO">
                <a:solidFill>
                  <a:srgbClr val="0070C0"/>
                </a:solidFill>
              </a:rPr>
              <a:t>Sigurd HOEL</a:t>
            </a:r>
            <a:endParaRPr lang="cs-CZ" dirty="0">
              <a:solidFill>
                <a:srgbClr val="0070C0"/>
              </a:solidFill>
            </a:endParaRPr>
          </a:p>
        </p:txBody>
      </p:sp>
      <p:sp>
        <p:nvSpPr>
          <p:cNvPr id="3" name="Podnadpis 2">
            <a:extLst>
              <a:ext uri="{FF2B5EF4-FFF2-40B4-BE49-F238E27FC236}">
                <a16:creationId xmlns:a16="http://schemas.microsoft.com/office/drawing/2014/main" id="{CB7811AC-A302-0C28-2EEC-CA7AC28B58FB}"/>
              </a:ext>
            </a:extLst>
          </p:cNvPr>
          <p:cNvSpPr>
            <a:spLocks noGrp="1"/>
          </p:cNvSpPr>
          <p:nvPr>
            <p:ph type="subTitle" idx="1"/>
          </p:nvPr>
        </p:nvSpPr>
        <p:spPr/>
        <p:txBody>
          <a:bodyPr/>
          <a:lstStyle/>
          <a:p>
            <a:r>
              <a:rPr lang="cs-CZ" dirty="0"/>
              <a:t>1890 - 1960</a:t>
            </a:r>
          </a:p>
        </p:txBody>
      </p:sp>
    </p:spTree>
    <p:extLst>
      <p:ext uri="{BB962C8B-B14F-4D97-AF65-F5344CB8AC3E}">
        <p14:creationId xmlns:p14="http://schemas.microsoft.com/office/powerpoint/2010/main" val="363447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3BCCCF-5E0C-4F8F-3117-AE3144C24B72}"/>
              </a:ext>
            </a:extLst>
          </p:cNvPr>
          <p:cNvSpPr>
            <a:spLocks noGrp="1"/>
          </p:cNvSpPr>
          <p:nvPr>
            <p:ph type="title"/>
          </p:nvPr>
        </p:nvSpPr>
        <p:spPr>
          <a:solidFill>
            <a:schemeClr val="accent4">
              <a:lumMod val="20000"/>
              <a:lumOff val="80000"/>
            </a:schemeClr>
          </a:solidFill>
        </p:spPr>
        <p:txBody>
          <a:bodyPr/>
          <a:lstStyle/>
          <a:p>
            <a:r>
              <a:rPr lang="cs-CZ" dirty="0" err="1"/>
              <a:t>Idéer</a:t>
            </a:r>
            <a:r>
              <a:rPr lang="cs-CZ" dirty="0"/>
              <a:t> </a:t>
            </a:r>
            <a:r>
              <a:rPr lang="cs-CZ" dirty="0" err="1"/>
              <a:t>og</a:t>
            </a:r>
            <a:r>
              <a:rPr lang="cs-CZ" dirty="0"/>
              <a:t> </a:t>
            </a:r>
            <a:r>
              <a:rPr lang="cs-CZ" dirty="0" err="1"/>
              <a:t>forbilder</a:t>
            </a:r>
            <a:endParaRPr lang="cs-CZ" dirty="0"/>
          </a:p>
        </p:txBody>
      </p:sp>
      <p:sp>
        <p:nvSpPr>
          <p:cNvPr id="3" name="Zástupný obsah 2">
            <a:extLst>
              <a:ext uri="{FF2B5EF4-FFF2-40B4-BE49-F238E27FC236}">
                <a16:creationId xmlns:a16="http://schemas.microsoft.com/office/drawing/2014/main" id="{B5E388BF-DCAB-3F57-E110-681CE2FEA281}"/>
              </a:ext>
            </a:extLst>
          </p:cNvPr>
          <p:cNvSpPr>
            <a:spLocks noGrp="1"/>
          </p:cNvSpPr>
          <p:nvPr>
            <p:ph idx="1"/>
          </p:nvPr>
        </p:nvSpPr>
        <p:spPr/>
        <p:txBody>
          <a:bodyPr>
            <a:normAutofit fontScale="32500" lnSpcReduction="20000"/>
          </a:bodyPr>
          <a:lstStyle/>
          <a:p>
            <a:pPr>
              <a:lnSpc>
                <a:spcPct val="107000"/>
              </a:lnSpc>
              <a:spcAft>
                <a:spcPts val="800"/>
              </a:spcAft>
            </a:pPr>
            <a:r>
              <a:rPr lang="cs-CZ" sz="6000" kern="100" dirty="0">
                <a:latin typeface="New Times Roman"/>
                <a:ea typeface="Calibri" panose="020F0502020204030204" pitchFamily="34" charset="0"/>
                <a:cs typeface="Times New Roman" panose="02020603050405020304" pitchFamily="18" charset="0"/>
              </a:rPr>
              <a:t>Ibsen, </a:t>
            </a:r>
            <a:r>
              <a:rPr lang="cs-CZ" sz="6000" kern="100" dirty="0" err="1">
                <a:latin typeface="New Times Roman"/>
                <a:ea typeface="Calibri" panose="020F0502020204030204" pitchFamily="34" charset="0"/>
                <a:cs typeface="Times New Roman" panose="02020603050405020304" pitchFamily="18" charset="0"/>
              </a:rPr>
              <a:t>Hamsun</a:t>
            </a:r>
            <a:r>
              <a:rPr lang="cs-CZ" sz="6000" kern="100" dirty="0">
                <a:latin typeface="New Times Roman"/>
                <a:ea typeface="Calibri" panose="020F0502020204030204" pitchFamily="34" charset="0"/>
                <a:cs typeface="Times New Roman" panose="02020603050405020304" pitchFamily="18" charset="0"/>
              </a:rPr>
              <a:t>, Kafka, </a:t>
            </a:r>
            <a:r>
              <a:rPr lang="cs-CZ" sz="6000" kern="100" dirty="0" err="1">
                <a:latin typeface="New Times Roman"/>
                <a:ea typeface="Calibri" panose="020F0502020204030204" pitchFamily="34" charset="0"/>
                <a:cs typeface="Times New Roman" panose="02020603050405020304" pitchFamily="18" charset="0"/>
              </a:rPr>
              <a:t>Hemingway</a:t>
            </a:r>
            <a:r>
              <a:rPr lang="cs-CZ" sz="6000" kern="100" dirty="0">
                <a:latin typeface="New Times Roman"/>
                <a:ea typeface="Calibri" panose="020F0502020204030204" pitchFamily="34" charset="0"/>
                <a:cs typeface="Times New Roman" panose="02020603050405020304" pitchFamily="18" charset="0"/>
              </a:rPr>
              <a:t>, S</a:t>
            </a:r>
            <a:r>
              <a:rPr lang="de-DE" sz="6000" kern="100" dirty="0" err="1">
                <a:latin typeface="New Times Roman"/>
                <a:ea typeface="Calibri" panose="020F0502020204030204" pitchFamily="34" charset="0"/>
                <a:cs typeface="Times New Roman" panose="02020603050405020304" pitchFamily="18" charset="0"/>
              </a:rPr>
              <a:t>öderberg</a:t>
            </a:r>
            <a:endParaRPr lang="cs-CZ" sz="6000" kern="100" dirty="0">
              <a:effectLst/>
              <a:latin typeface="New Times Roman"/>
              <a:ea typeface="Calibri" panose="020F0502020204030204" pitchFamily="34" charset="0"/>
              <a:cs typeface="Times New Roman" panose="02020603050405020304" pitchFamily="18" charset="0"/>
            </a:endParaRPr>
          </a:p>
          <a:p>
            <a:pPr>
              <a:lnSpc>
                <a:spcPct val="107000"/>
              </a:lnSpc>
              <a:spcAft>
                <a:spcPts val="800"/>
              </a:spcAft>
            </a:pPr>
            <a:r>
              <a:rPr lang="cs-CZ" sz="6000" kern="100" dirty="0" err="1">
                <a:effectLst/>
                <a:latin typeface="New Times Roman"/>
                <a:ea typeface="Calibri" panose="020F0502020204030204" pitchFamily="34" charset="0"/>
                <a:cs typeface="Times New Roman" panose="02020603050405020304" pitchFamily="18" charset="0"/>
              </a:rPr>
              <a:t>Hoel</a:t>
            </a:r>
            <a:r>
              <a:rPr lang="cs-CZ" sz="6000" kern="100" dirty="0">
                <a:effectLst/>
                <a:latin typeface="New Times Roman"/>
                <a:ea typeface="Calibri" panose="020F0502020204030204" pitchFamily="34" charset="0"/>
                <a:cs typeface="Times New Roman" panose="02020603050405020304" pitchFamily="18" charset="0"/>
              </a:rPr>
              <a:t>: </a:t>
            </a:r>
            <a:r>
              <a:rPr lang="nb-NO" sz="6000" kern="100" dirty="0">
                <a:effectLst/>
                <a:latin typeface="New Times Roman"/>
                <a:ea typeface="Calibri" panose="020F0502020204030204" pitchFamily="34" charset="0"/>
                <a:cs typeface="Times New Roman" panose="02020603050405020304" pitchFamily="18" charset="0"/>
              </a:rPr>
              <a:t>En psykologisk forsker som jeg har kjent nøie i noen år, den tyske emigrant dr. Wilhelm Reich, bruker som sitt yndlingsnavn på disse kreftene: menneskets angst for lykken (Lustangst). Jeg anser denne angsten for en realitet, vår kulturs sykdom om man vil, svært ofte den enkeltes forbannelse, og håper at jeg kan vise det i mine tekster.</a:t>
            </a:r>
            <a:endParaRPr lang="cs-CZ" sz="6000" kern="100" dirty="0">
              <a:effectLst/>
              <a:latin typeface="New Times Roman"/>
              <a:ea typeface="Calibri" panose="020F0502020204030204" pitchFamily="34" charset="0"/>
              <a:cs typeface="Times New Roman" panose="02020603050405020304" pitchFamily="18" charset="0"/>
            </a:endParaRPr>
          </a:p>
          <a:p>
            <a:pPr>
              <a:lnSpc>
                <a:spcPct val="107000"/>
              </a:lnSpc>
              <a:spcAft>
                <a:spcPts val="800"/>
              </a:spcAft>
            </a:pPr>
            <a:r>
              <a:rPr lang="cs-CZ" sz="6000" kern="100" dirty="0">
                <a:effectLst/>
                <a:latin typeface="New Times Roman"/>
                <a:ea typeface="Calibri" panose="020F0502020204030204" pitchFamily="34" charset="0"/>
                <a:cs typeface="Times New Roman" panose="02020603050405020304" pitchFamily="18" charset="0"/>
              </a:rPr>
              <a:t>F</a:t>
            </a:r>
            <a:r>
              <a:rPr lang="nb-NO" sz="6000" kern="100" dirty="0">
                <a:effectLst/>
                <a:latin typeface="New Times Roman"/>
                <a:ea typeface="Calibri" panose="020F0502020204030204" pitchFamily="34" charset="0"/>
                <a:cs typeface="Times New Roman" panose="02020603050405020304" pitchFamily="18" charset="0"/>
              </a:rPr>
              <a:t>orsøk å harmonisere psykoanalytiske og marxistiske synsmåter</a:t>
            </a:r>
            <a:endParaRPr lang="cs-CZ" sz="6000" kern="100" dirty="0">
              <a:effectLst/>
              <a:latin typeface="New Times Roman"/>
              <a:ea typeface="Calibri" panose="020F0502020204030204" pitchFamily="34" charset="0"/>
              <a:cs typeface="Times New Roman" panose="02020603050405020304" pitchFamily="18" charset="0"/>
            </a:endParaRPr>
          </a:p>
          <a:p>
            <a:pPr marL="342900" lvl="0" indent="-342900">
              <a:lnSpc>
                <a:spcPct val="107000"/>
              </a:lnSpc>
              <a:buFont typeface="New Times Roman"/>
              <a:buChar char="-"/>
            </a:pPr>
            <a:r>
              <a:rPr lang="nb-NO" sz="6000" kern="100" dirty="0">
                <a:effectLst/>
                <a:latin typeface="New Times Roman"/>
                <a:ea typeface="Calibri" panose="020F0502020204030204" pitchFamily="34" charset="0"/>
                <a:cs typeface="Times New Roman" panose="02020603050405020304" pitchFamily="18" charset="0"/>
              </a:rPr>
              <a:t>Menneske og samfunn</a:t>
            </a:r>
            <a:endParaRPr lang="cs-CZ" sz="6000" kern="100" dirty="0">
              <a:effectLst/>
              <a:latin typeface="New Times Roman"/>
              <a:ea typeface="Calibri" panose="020F0502020204030204" pitchFamily="34" charset="0"/>
              <a:cs typeface="Times New Roman" panose="02020603050405020304" pitchFamily="18" charset="0"/>
            </a:endParaRPr>
          </a:p>
          <a:p>
            <a:pPr marL="342900" lvl="0" indent="-342900">
              <a:lnSpc>
                <a:spcPct val="107000"/>
              </a:lnSpc>
              <a:buFont typeface="New Times Roman"/>
              <a:buChar char="-"/>
            </a:pPr>
            <a:r>
              <a:rPr lang="nb-NO" sz="6000" kern="100" dirty="0">
                <a:effectLst/>
                <a:latin typeface="New Times Roman"/>
                <a:ea typeface="Calibri" panose="020F0502020204030204" pitchFamily="34" charset="0"/>
                <a:cs typeface="Times New Roman" panose="02020603050405020304" pitchFamily="18" charset="0"/>
              </a:rPr>
              <a:t>Skildringen av barndoms- og ungdomstiden blir sentral</a:t>
            </a:r>
            <a:endParaRPr lang="cs-CZ" sz="6000" kern="100" dirty="0">
              <a:effectLst/>
              <a:latin typeface="New Times Roman"/>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New Times Roman"/>
              <a:buChar char="-"/>
            </a:pPr>
            <a:r>
              <a:rPr lang="nb-NO" sz="6000" kern="100" dirty="0">
                <a:effectLst/>
                <a:latin typeface="New Times Roman"/>
                <a:ea typeface="Calibri" panose="020F0502020204030204" pitchFamily="34" charset="0"/>
                <a:cs typeface="Times New Roman" panose="02020603050405020304" pitchFamily="18" charset="0"/>
              </a:rPr>
              <a:t>Selvanalyser, hvor hovedpersonen må grave fram fortrengt sannhet under lag av bortforklaringer</a:t>
            </a:r>
            <a:endParaRPr lang="cs-CZ" sz="6000" kern="100" dirty="0">
              <a:effectLst/>
              <a:latin typeface="New Times Roman"/>
              <a:ea typeface="Calibri" panose="020F0502020204030204" pitchFamily="34" charset="0"/>
              <a:cs typeface="Times New Roman" panose="02020603050405020304" pitchFamily="18" charset="0"/>
            </a:endParaRPr>
          </a:p>
          <a:p>
            <a:pPr>
              <a:lnSpc>
                <a:spcPct val="107000"/>
              </a:lnSpc>
              <a:spcAft>
                <a:spcPts val="800"/>
              </a:spcAft>
            </a:pPr>
            <a:r>
              <a:rPr lang="nb-NO" sz="6000" kern="100" dirty="0">
                <a:effectLst/>
                <a:latin typeface="New Times Roman"/>
                <a:ea typeface="Calibri" panose="020F0502020204030204" pitchFamily="34" charset="0"/>
                <a:cs typeface="Times New Roman" panose="02020603050405020304" pitchFamily="18" charset="0"/>
              </a:rPr>
              <a:t> </a:t>
            </a:r>
            <a:endParaRPr lang="cs-CZ" sz="6000" kern="100" dirty="0">
              <a:effectLst/>
              <a:latin typeface="New Times Roman"/>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88026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gurd Hoel | Gyldendal">
            <a:extLst>
              <a:ext uri="{FF2B5EF4-FFF2-40B4-BE49-F238E27FC236}">
                <a16:creationId xmlns:a16="http://schemas.microsoft.com/office/drawing/2014/main" id="{BB0699F6-3996-8563-1DCC-2FCDE8E81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87" y="580133"/>
            <a:ext cx="2628000" cy="37893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Hounds of Love">
            <a:extLst>
              <a:ext uri="{FF2B5EF4-FFF2-40B4-BE49-F238E27FC236}">
                <a16:creationId xmlns:a16="http://schemas.microsoft.com/office/drawing/2014/main" id="{D410BEC6-0527-3F8C-0320-E9C948465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000" y="2816924"/>
            <a:ext cx="5220000" cy="404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5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4D6F9ED-BFD7-3C3B-B4E4-3EC4804F5F59}"/>
              </a:ext>
            </a:extLst>
          </p:cNvPr>
          <p:cNvSpPr txBox="1"/>
          <p:nvPr/>
        </p:nvSpPr>
        <p:spPr>
          <a:xfrm>
            <a:off x="3047320" y="751344"/>
            <a:ext cx="6094638" cy="5355312"/>
          </a:xfrm>
          <a:prstGeom prst="rect">
            <a:avLst/>
          </a:prstGeom>
          <a:noFill/>
        </p:spPr>
        <p:txBody>
          <a:bodyPr wrap="square">
            <a:spAutoFit/>
          </a:bodyPr>
          <a:lstStyle/>
          <a:p>
            <a:pPr algn="l"/>
            <a:r>
              <a:rPr lang="cs-CZ" b="0" i="0" dirty="0" err="1">
                <a:solidFill>
                  <a:srgbClr val="FF0000"/>
                </a:solidFill>
                <a:effectLst/>
                <a:latin typeface="Linux Libertine"/>
              </a:rPr>
              <a:t>Verker</a:t>
            </a:r>
            <a:endParaRPr lang="cs-CZ" b="0" i="0" dirty="0">
              <a:solidFill>
                <a:srgbClr val="FF0000"/>
              </a:solidFill>
              <a:effectLst/>
              <a:latin typeface="Linux Libertine"/>
            </a:endParaRPr>
          </a:p>
          <a:p>
            <a:pPr algn="l">
              <a:buFont typeface="Arial" panose="020B0604020202020204" pitchFamily="34" charset="0"/>
              <a:buChar char="•"/>
            </a:pPr>
            <a:r>
              <a:rPr lang="cs-CZ" b="0" i="1" dirty="0" err="1">
                <a:solidFill>
                  <a:srgbClr val="202122"/>
                </a:solidFill>
                <a:effectLst/>
                <a:latin typeface="Arial" panose="020B0604020202020204" pitchFamily="34" charset="0"/>
              </a:rPr>
              <a:t>Knut</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Hamsun</a:t>
            </a:r>
            <a:r>
              <a:rPr lang="cs-CZ" b="0" i="0" dirty="0">
                <a:solidFill>
                  <a:srgbClr val="202122"/>
                </a:solidFill>
                <a:effectLst/>
                <a:latin typeface="Arial" panose="020B0604020202020204" pitchFamily="34" charset="0"/>
              </a:rPr>
              <a:t>, O. </a:t>
            </a:r>
            <a:r>
              <a:rPr lang="cs-CZ" b="0" i="0" dirty="0" err="1">
                <a:solidFill>
                  <a:srgbClr val="202122"/>
                </a:solidFill>
                <a:effectLst/>
                <a:latin typeface="Arial" panose="020B0604020202020204" pitchFamily="34" charset="0"/>
              </a:rPr>
              <a:t>Norlis</a:t>
            </a:r>
            <a:r>
              <a:rPr lang="cs-CZ" b="0" i="0" dirty="0">
                <a:solidFill>
                  <a:srgbClr val="202122"/>
                </a:solidFill>
                <a:effectLst/>
                <a:latin typeface="Arial" panose="020B0604020202020204" pitchFamily="34" charset="0"/>
              </a:rPr>
              <a:t>, 1920</a:t>
            </a:r>
          </a:p>
          <a:p>
            <a:pPr algn="l">
              <a:buFont typeface="Arial" panose="020B0604020202020204" pitchFamily="34" charset="0"/>
              <a:buChar char="•"/>
            </a:pPr>
            <a:r>
              <a:rPr lang="cs-CZ" b="0" i="1" dirty="0" err="1">
                <a:solidFill>
                  <a:srgbClr val="202122"/>
                </a:solidFill>
                <a:effectLst/>
                <a:latin typeface="Arial" panose="020B0604020202020204" pitchFamily="34" charset="0"/>
              </a:rPr>
              <a:t>Veien</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vi</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gaar</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Gyldendal</a:t>
            </a:r>
            <a:r>
              <a:rPr lang="cs-CZ" b="0" i="0" dirty="0">
                <a:solidFill>
                  <a:srgbClr val="202122"/>
                </a:solidFill>
                <a:effectLst/>
                <a:latin typeface="Arial" panose="020B0604020202020204" pitchFamily="34" charset="0"/>
              </a:rPr>
              <a:t>, 1922. </a:t>
            </a:r>
            <a:r>
              <a:rPr lang="cs-CZ" b="0" i="0" dirty="0" err="1">
                <a:solidFill>
                  <a:srgbClr val="202122"/>
                </a:solidFill>
                <a:effectLst/>
                <a:latin typeface="Arial" panose="020B0604020202020204" pitchFamily="34" charset="0"/>
              </a:rPr>
              <a:t>Noveller</a:t>
            </a:r>
            <a:endParaRPr lang="cs-CZ" b="0" i="0" dirty="0">
              <a:solidFill>
                <a:srgbClr val="202122"/>
              </a:solidFill>
              <a:effectLst/>
              <a:latin typeface="Arial" panose="020B0604020202020204" pitchFamily="34" charset="0"/>
            </a:endParaRPr>
          </a:p>
          <a:p>
            <a:pPr algn="l">
              <a:buFont typeface="Arial" panose="020B0604020202020204" pitchFamily="34" charset="0"/>
              <a:buChar char="•"/>
            </a:pPr>
            <a:r>
              <a:rPr lang="cs-CZ" b="0" i="1" dirty="0" err="1">
                <a:effectLst/>
                <a:latin typeface="Arial" panose="020B0604020202020204" pitchFamily="34" charset="0"/>
              </a:rPr>
              <a:t>Syvstjernen</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1924. Roman</a:t>
            </a:r>
          </a:p>
          <a:p>
            <a:pPr algn="l">
              <a:buFont typeface="Arial" panose="020B0604020202020204" pitchFamily="34" charset="0"/>
              <a:buChar char="•"/>
            </a:pPr>
            <a:r>
              <a:rPr lang="cs-CZ" b="0" i="1" u="none" strike="noStrike" dirty="0" err="1">
                <a:effectLst/>
                <a:latin typeface="Arial" panose="020B0604020202020204" pitchFamily="34" charset="0"/>
                <a:hlinkClick r:id="rId2" tooltip="Syndere i sommersol">
                  <a:extLst>
                    <a:ext uri="{A12FA001-AC4F-418D-AE19-62706E023703}">
                      <ahyp:hlinkClr xmlns:ahyp="http://schemas.microsoft.com/office/drawing/2018/hyperlinkcolor" val="tx"/>
                    </a:ext>
                  </a:extLst>
                </a:hlinkClick>
              </a:rPr>
              <a:t>Syndere</a:t>
            </a:r>
            <a:r>
              <a:rPr lang="cs-CZ" b="0" i="1" u="none" strike="noStrike" dirty="0">
                <a:effectLst/>
                <a:latin typeface="Arial" panose="020B0604020202020204" pitchFamily="34" charset="0"/>
                <a:hlinkClick r:id="rId2" tooltip="Syndere i sommersol">
                  <a:extLst>
                    <a:ext uri="{A12FA001-AC4F-418D-AE19-62706E023703}">
                      <ahyp:hlinkClr xmlns:ahyp="http://schemas.microsoft.com/office/drawing/2018/hyperlinkcolor" val="tx"/>
                    </a:ext>
                  </a:extLst>
                </a:hlinkClick>
              </a:rPr>
              <a:t> i </a:t>
            </a:r>
            <a:r>
              <a:rPr lang="cs-CZ" b="0" i="1" u="none" strike="noStrike" dirty="0" err="1">
                <a:effectLst/>
                <a:latin typeface="Arial" panose="020B0604020202020204" pitchFamily="34" charset="0"/>
                <a:hlinkClick r:id="rId2" tooltip="Syndere i sommersol">
                  <a:extLst>
                    <a:ext uri="{A12FA001-AC4F-418D-AE19-62706E023703}">
                      <ahyp:hlinkClr xmlns:ahyp="http://schemas.microsoft.com/office/drawing/2018/hyperlinkcolor" val="tx"/>
                    </a:ext>
                  </a:extLst>
                </a:hlinkClick>
              </a:rPr>
              <a:t>sommersol</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1927. Roman</a:t>
            </a:r>
          </a:p>
          <a:p>
            <a:pPr algn="l">
              <a:buFont typeface="Arial" panose="020B0604020202020204" pitchFamily="34" charset="0"/>
              <a:buChar char="•"/>
            </a:pPr>
            <a:r>
              <a:rPr lang="cs-CZ" b="0" i="1" dirty="0" err="1">
                <a:effectLst/>
                <a:latin typeface="Arial" panose="020B0604020202020204" pitchFamily="34" charset="0"/>
              </a:rPr>
              <a:t>Ingenting</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1929. Roman</a:t>
            </a:r>
          </a:p>
          <a:p>
            <a:pPr algn="l">
              <a:buFont typeface="Arial" panose="020B0604020202020204" pitchFamily="34" charset="0"/>
              <a:buChar char="•"/>
            </a:pPr>
            <a:r>
              <a:rPr lang="cs-CZ" b="0" i="1" dirty="0">
                <a:effectLst/>
                <a:latin typeface="Arial" panose="020B0604020202020204" pitchFamily="34" charset="0"/>
              </a:rPr>
              <a:t>Mot </a:t>
            </a:r>
            <a:r>
              <a:rPr lang="cs-CZ" b="0" i="1" dirty="0" err="1">
                <a:effectLst/>
                <a:latin typeface="Arial" panose="020B0604020202020204" pitchFamily="34" charset="0"/>
              </a:rPr>
              <a:t>muren</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1930. Drama</a:t>
            </a:r>
          </a:p>
          <a:p>
            <a:pPr algn="l">
              <a:buFont typeface="Arial" panose="020B0604020202020204" pitchFamily="34" charset="0"/>
              <a:buChar char="•"/>
            </a:pPr>
            <a:r>
              <a:rPr lang="cs-CZ" b="0" i="1" dirty="0">
                <a:effectLst/>
                <a:latin typeface="Arial" panose="020B0604020202020204" pitchFamily="34" charset="0"/>
              </a:rPr>
              <a:t>Don Juan</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1930. Drama, </a:t>
            </a:r>
            <a:r>
              <a:rPr lang="cs-CZ" b="0" i="0" dirty="0" err="1">
                <a:effectLst/>
                <a:latin typeface="Arial" panose="020B0604020202020204" pitchFamily="34" charset="0"/>
              </a:rPr>
              <a:t>skrevet</a:t>
            </a:r>
            <a:r>
              <a:rPr lang="cs-CZ" b="0" i="0" dirty="0">
                <a:effectLst/>
                <a:latin typeface="Arial" panose="020B0604020202020204" pitchFamily="34" charset="0"/>
              </a:rPr>
              <a:t> </a:t>
            </a:r>
            <a:r>
              <a:rPr lang="cs-CZ" b="0" i="0" dirty="0" err="1">
                <a:effectLst/>
                <a:latin typeface="Arial" panose="020B0604020202020204" pitchFamily="34" charset="0"/>
              </a:rPr>
              <a:t>sammen</a:t>
            </a:r>
            <a:r>
              <a:rPr lang="cs-CZ" b="0" i="0" dirty="0">
                <a:effectLst/>
                <a:latin typeface="Arial" panose="020B0604020202020204" pitchFamily="34" charset="0"/>
              </a:rPr>
              <a:t> med </a:t>
            </a:r>
            <a:r>
              <a:rPr lang="cs-CZ" b="0" i="0" u="none" strike="noStrike" dirty="0" err="1">
                <a:effectLst/>
                <a:latin typeface="Arial" panose="020B0604020202020204" pitchFamily="34" charset="0"/>
                <a:hlinkClick r:id="rId3" tooltip="Helge Krog">
                  <a:extLst>
                    <a:ext uri="{A12FA001-AC4F-418D-AE19-62706E023703}">
                      <ahyp:hlinkClr xmlns:ahyp="http://schemas.microsoft.com/office/drawing/2018/hyperlinkcolor" val="tx"/>
                    </a:ext>
                  </a:extLst>
                </a:hlinkClick>
              </a:rPr>
              <a:t>Helge</a:t>
            </a:r>
            <a:r>
              <a:rPr lang="cs-CZ" b="0" i="0" u="none" strike="noStrike" dirty="0">
                <a:effectLst/>
                <a:latin typeface="Arial" panose="020B0604020202020204" pitchFamily="34" charset="0"/>
                <a:hlinkClick r:id="rId3" tooltip="Helge Krog">
                  <a:extLst>
                    <a:ext uri="{A12FA001-AC4F-418D-AE19-62706E023703}">
                      <ahyp:hlinkClr xmlns:ahyp="http://schemas.microsoft.com/office/drawing/2018/hyperlinkcolor" val="tx"/>
                    </a:ext>
                  </a:extLst>
                </a:hlinkClick>
              </a:rPr>
              <a:t> </a:t>
            </a:r>
            <a:r>
              <a:rPr lang="cs-CZ" b="0" i="0" u="none" strike="noStrike" dirty="0" err="1">
                <a:effectLst/>
                <a:latin typeface="Arial" panose="020B0604020202020204" pitchFamily="34" charset="0"/>
                <a:hlinkClick r:id="rId3" tooltip="Helge Krog">
                  <a:extLst>
                    <a:ext uri="{A12FA001-AC4F-418D-AE19-62706E023703}">
                      <ahyp:hlinkClr xmlns:ahyp="http://schemas.microsoft.com/office/drawing/2018/hyperlinkcolor" val="tx"/>
                    </a:ext>
                  </a:extLst>
                </a:hlinkClick>
              </a:rPr>
              <a:t>Krog</a:t>
            </a:r>
            <a:r>
              <a:rPr lang="cs-CZ" b="0" i="0" dirty="0">
                <a:effectLst/>
                <a:latin typeface="Arial" panose="020B0604020202020204" pitchFamily="34" charset="0"/>
              </a:rPr>
              <a:t>.</a:t>
            </a:r>
          </a:p>
          <a:p>
            <a:pPr algn="l">
              <a:buFont typeface="Arial" panose="020B0604020202020204" pitchFamily="34" charset="0"/>
              <a:buChar char="•"/>
            </a:pPr>
            <a:r>
              <a:rPr lang="cs-CZ" b="0" i="1" u="none" strike="noStrike" dirty="0">
                <a:effectLst/>
                <a:latin typeface="Arial" panose="020B0604020202020204" pitchFamily="34" charset="0"/>
                <a:hlinkClick r:id="rId4" tooltip="En dag i oktober">
                  <a:extLst>
                    <a:ext uri="{A12FA001-AC4F-418D-AE19-62706E023703}">
                      <ahyp:hlinkClr xmlns:ahyp="http://schemas.microsoft.com/office/drawing/2018/hyperlinkcolor" val="tx"/>
                    </a:ext>
                  </a:extLst>
                </a:hlinkClick>
              </a:rPr>
              <a:t>En dag i </a:t>
            </a:r>
            <a:r>
              <a:rPr lang="cs-CZ" b="0" i="1" u="none" strike="noStrike" dirty="0" err="1">
                <a:effectLst/>
                <a:latin typeface="Arial" panose="020B0604020202020204" pitchFamily="34" charset="0"/>
                <a:hlinkClick r:id="rId4" tooltip="En dag i oktober">
                  <a:extLst>
                    <a:ext uri="{A12FA001-AC4F-418D-AE19-62706E023703}">
                      <ahyp:hlinkClr xmlns:ahyp="http://schemas.microsoft.com/office/drawing/2018/hyperlinkcolor" val="tx"/>
                    </a:ext>
                  </a:extLst>
                </a:hlinkClick>
              </a:rPr>
              <a:t>oktober</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1931. Roman</a:t>
            </a:r>
          </a:p>
          <a:p>
            <a:pPr algn="l">
              <a:buFont typeface="Arial" panose="020B0604020202020204" pitchFamily="34" charset="0"/>
              <a:buChar char="•"/>
            </a:pPr>
            <a:r>
              <a:rPr lang="cs-CZ" b="0" i="1" u="none" strike="noStrike" dirty="0" err="1">
                <a:effectLst/>
                <a:latin typeface="Arial" panose="020B0604020202020204" pitchFamily="34" charset="0"/>
                <a:hlinkClick r:id="rId5" tooltip="Veien til verdens ende (siden finnes ikke)">
                  <a:extLst>
                    <a:ext uri="{A12FA001-AC4F-418D-AE19-62706E023703}">
                      <ahyp:hlinkClr xmlns:ahyp="http://schemas.microsoft.com/office/drawing/2018/hyperlinkcolor" val="tx"/>
                    </a:ext>
                  </a:extLst>
                </a:hlinkClick>
              </a:rPr>
              <a:t>Veien</a:t>
            </a:r>
            <a:r>
              <a:rPr lang="cs-CZ" b="0" i="1" u="none" strike="noStrike" dirty="0">
                <a:effectLst/>
                <a:latin typeface="Arial" panose="020B0604020202020204" pitchFamily="34" charset="0"/>
                <a:hlinkClick r:id="rId5" tooltip="Veien til verdens ende (siden finnes ikke)">
                  <a:extLst>
                    <a:ext uri="{A12FA001-AC4F-418D-AE19-62706E023703}">
                      <ahyp:hlinkClr xmlns:ahyp="http://schemas.microsoft.com/office/drawing/2018/hyperlinkcolor" val="tx"/>
                    </a:ext>
                  </a:extLst>
                </a:hlinkClick>
              </a:rPr>
              <a:t> til </a:t>
            </a:r>
            <a:r>
              <a:rPr lang="cs-CZ" b="0" i="1" u="none" strike="noStrike" dirty="0" err="1">
                <a:effectLst/>
                <a:latin typeface="Arial" panose="020B0604020202020204" pitchFamily="34" charset="0"/>
                <a:hlinkClick r:id="rId5" tooltip="Veien til verdens ende (siden finnes ikke)">
                  <a:extLst>
                    <a:ext uri="{A12FA001-AC4F-418D-AE19-62706E023703}">
                      <ahyp:hlinkClr xmlns:ahyp="http://schemas.microsoft.com/office/drawing/2018/hyperlinkcolor" val="tx"/>
                    </a:ext>
                  </a:extLst>
                </a:hlinkClick>
              </a:rPr>
              <a:t>verdens</a:t>
            </a:r>
            <a:r>
              <a:rPr lang="cs-CZ" b="0" i="1" u="none" strike="noStrike" dirty="0">
                <a:effectLst/>
                <a:latin typeface="Arial" panose="020B0604020202020204" pitchFamily="34" charset="0"/>
                <a:hlinkClick r:id="rId5" tooltip="Veien til verdens ende (siden finnes ikke)">
                  <a:extLst>
                    <a:ext uri="{A12FA001-AC4F-418D-AE19-62706E023703}">
                      <ahyp:hlinkClr xmlns:ahyp="http://schemas.microsoft.com/office/drawing/2018/hyperlinkcolor" val="tx"/>
                    </a:ext>
                  </a:extLst>
                </a:hlinkClick>
              </a:rPr>
              <a:t> ende</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1933. Roman</a:t>
            </a:r>
          </a:p>
          <a:p>
            <a:pPr algn="l">
              <a:buFont typeface="Arial" panose="020B0604020202020204" pitchFamily="34" charset="0"/>
              <a:buChar char="•"/>
            </a:pPr>
            <a:r>
              <a:rPr lang="cs-CZ" b="0" i="1" u="sng" dirty="0" err="1">
                <a:effectLst/>
                <a:latin typeface="Arial" panose="020B0604020202020204" pitchFamily="34" charset="0"/>
                <a:hlinkClick r:id="rId6">
                  <a:extLst>
                    <a:ext uri="{A12FA001-AC4F-418D-AE19-62706E023703}">
                      <ahyp:hlinkClr xmlns:ahyp="http://schemas.microsoft.com/office/drawing/2018/hyperlinkcolor" val="tx"/>
                    </a:ext>
                  </a:extLst>
                </a:hlinkClick>
              </a:rPr>
              <a:t>Fjorten</a:t>
            </a:r>
            <a:r>
              <a:rPr lang="cs-CZ" b="0" i="1" u="sng" dirty="0">
                <a:effectLst/>
                <a:latin typeface="Arial" panose="020B0604020202020204" pitchFamily="34" charset="0"/>
                <a:hlinkClick r:id="rId6">
                  <a:extLst>
                    <a:ext uri="{A12FA001-AC4F-418D-AE19-62706E023703}">
                      <ahyp:hlinkClr xmlns:ahyp="http://schemas.microsoft.com/office/drawing/2018/hyperlinkcolor" val="tx"/>
                    </a:ext>
                  </a:extLst>
                </a:hlinkClick>
              </a:rPr>
              <a:t> </a:t>
            </a:r>
            <a:r>
              <a:rPr lang="cs-CZ" b="0" i="1" u="sng" dirty="0" err="1">
                <a:effectLst/>
                <a:latin typeface="Arial" panose="020B0604020202020204" pitchFamily="34" charset="0"/>
                <a:hlinkClick r:id="rId6">
                  <a:extLst>
                    <a:ext uri="{A12FA001-AC4F-418D-AE19-62706E023703}">
                      <ahyp:hlinkClr xmlns:ahyp="http://schemas.microsoft.com/office/drawing/2018/hyperlinkcolor" val="tx"/>
                    </a:ext>
                  </a:extLst>
                </a:hlinkClick>
              </a:rPr>
              <a:t>dager</a:t>
            </a:r>
            <a:r>
              <a:rPr lang="cs-CZ" b="0" i="1" u="sng" dirty="0">
                <a:effectLst/>
                <a:latin typeface="Arial" panose="020B0604020202020204" pitchFamily="34" charset="0"/>
                <a:hlinkClick r:id="rId6">
                  <a:extLst>
                    <a:ext uri="{A12FA001-AC4F-418D-AE19-62706E023703}">
                      <ahyp:hlinkClr xmlns:ahyp="http://schemas.microsoft.com/office/drawing/2018/hyperlinkcolor" val="tx"/>
                    </a:ext>
                  </a:extLst>
                </a:hlinkClick>
              </a:rPr>
              <a:t> </a:t>
            </a:r>
            <a:r>
              <a:rPr lang="cs-CZ" b="0" i="1" u="sng" dirty="0" err="1">
                <a:effectLst/>
                <a:latin typeface="Arial" panose="020B0604020202020204" pitchFamily="34" charset="0"/>
                <a:hlinkClick r:id="rId6">
                  <a:extLst>
                    <a:ext uri="{A12FA001-AC4F-418D-AE19-62706E023703}">
                      <ahyp:hlinkClr xmlns:ahyp="http://schemas.microsoft.com/office/drawing/2018/hyperlinkcolor" val="tx"/>
                    </a:ext>
                  </a:extLst>
                </a:hlinkClick>
              </a:rPr>
              <a:t>før</a:t>
            </a:r>
            <a:r>
              <a:rPr lang="cs-CZ" b="0" i="1" u="sng" dirty="0">
                <a:effectLst/>
                <a:latin typeface="Arial" panose="020B0604020202020204" pitchFamily="34" charset="0"/>
                <a:hlinkClick r:id="rId6">
                  <a:extLst>
                    <a:ext uri="{A12FA001-AC4F-418D-AE19-62706E023703}">
                      <ahyp:hlinkClr xmlns:ahyp="http://schemas.microsoft.com/office/drawing/2018/hyperlinkcolor" val="tx"/>
                    </a:ext>
                  </a:extLst>
                </a:hlinkClick>
              </a:rPr>
              <a:t> </a:t>
            </a:r>
            <a:r>
              <a:rPr lang="cs-CZ" b="0" i="1" u="sng" dirty="0" err="1">
                <a:effectLst/>
                <a:latin typeface="Arial" panose="020B0604020202020204" pitchFamily="34" charset="0"/>
                <a:hlinkClick r:id="rId6">
                  <a:extLst>
                    <a:ext uri="{A12FA001-AC4F-418D-AE19-62706E023703}">
                      <ahyp:hlinkClr xmlns:ahyp="http://schemas.microsoft.com/office/drawing/2018/hyperlinkcolor" val="tx"/>
                    </a:ext>
                  </a:extLst>
                </a:hlinkClick>
              </a:rPr>
              <a:t>frostnettene</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1935. Roman</a:t>
            </a:r>
          </a:p>
          <a:p>
            <a:pPr algn="l">
              <a:buFont typeface="Arial" panose="020B0604020202020204" pitchFamily="34" charset="0"/>
              <a:buChar char="•"/>
            </a:pPr>
            <a:r>
              <a:rPr lang="cs-CZ" b="0" i="1" dirty="0" err="1">
                <a:effectLst/>
                <a:latin typeface="Arial" panose="020B0604020202020204" pitchFamily="34" charset="0"/>
              </a:rPr>
              <a:t>Sesam</a:t>
            </a:r>
            <a:r>
              <a:rPr lang="cs-CZ" b="0" i="1" dirty="0">
                <a:effectLst/>
                <a:latin typeface="Arial" panose="020B0604020202020204" pitchFamily="34" charset="0"/>
              </a:rPr>
              <a:t> </a:t>
            </a:r>
            <a:r>
              <a:rPr lang="cs-CZ" b="0" i="1" dirty="0" err="1">
                <a:effectLst/>
                <a:latin typeface="Arial" panose="020B0604020202020204" pitchFamily="34" charset="0"/>
              </a:rPr>
              <a:t>sesam</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1938. Roman</a:t>
            </a:r>
          </a:p>
          <a:p>
            <a:pPr algn="l">
              <a:buFont typeface="Arial" panose="020B0604020202020204" pitchFamily="34" charset="0"/>
              <a:buChar char="•"/>
            </a:pPr>
            <a:r>
              <a:rPr lang="cs-CZ" b="0" i="1" dirty="0" err="1">
                <a:effectLst/>
                <a:latin typeface="Arial" panose="020B0604020202020204" pitchFamily="34" charset="0"/>
              </a:rPr>
              <a:t>Prinsessen</a:t>
            </a:r>
            <a:r>
              <a:rPr lang="cs-CZ" b="0" i="1" dirty="0">
                <a:effectLst/>
                <a:latin typeface="Arial" panose="020B0604020202020204" pitchFamily="34" charset="0"/>
              </a:rPr>
              <a:t> </a:t>
            </a:r>
            <a:r>
              <a:rPr lang="cs-CZ" b="0" i="1" dirty="0" err="1">
                <a:effectLst/>
                <a:latin typeface="Arial" panose="020B0604020202020204" pitchFamily="34" charset="0"/>
              </a:rPr>
              <a:t>på</a:t>
            </a:r>
            <a:r>
              <a:rPr lang="cs-CZ" b="0" i="1" dirty="0">
                <a:effectLst/>
                <a:latin typeface="Arial" panose="020B0604020202020204" pitchFamily="34" charset="0"/>
              </a:rPr>
              <a:t> </a:t>
            </a:r>
            <a:r>
              <a:rPr lang="cs-CZ" b="0" i="1" dirty="0" err="1">
                <a:effectLst/>
                <a:latin typeface="Arial" panose="020B0604020202020204" pitchFamily="34" charset="0"/>
              </a:rPr>
              <a:t>glassberget</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1939. </a:t>
            </a:r>
            <a:r>
              <a:rPr lang="cs-CZ" b="0" i="0" dirty="0" err="1">
                <a:effectLst/>
                <a:latin typeface="Arial" panose="020B0604020202020204" pitchFamily="34" charset="0"/>
              </a:rPr>
              <a:t>Noveller</a:t>
            </a:r>
            <a:endParaRPr lang="cs-CZ" b="0" i="0" dirty="0">
              <a:effectLst/>
              <a:latin typeface="Arial" panose="020B0604020202020204" pitchFamily="34" charset="0"/>
            </a:endParaRPr>
          </a:p>
          <a:p>
            <a:pPr algn="l">
              <a:buFont typeface="Arial" panose="020B0604020202020204" pitchFamily="34" charset="0"/>
              <a:buChar char="•"/>
            </a:pPr>
            <a:r>
              <a:rPr lang="cs-CZ" b="0" i="1" dirty="0">
                <a:effectLst/>
                <a:latin typeface="Arial" panose="020B0604020202020204" pitchFamily="34" charset="0"/>
              </a:rPr>
              <a:t>50 </a:t>
            </a:r>
            <a:r>
              <a:rPr lang="cs-CZ" b="0" i="1" dirty="0" err="1">
                <a:effectLst/>
                <a:latin typeface="Arial" panose="020B0604020202020204" pitchFamily="34" charset="0"/>
              </a:rPr>
              <a:t>gule</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1939. </a:t>
            </a:r>
            <a:r>
              <a:rPr lang="cs-CZ" b="0" i="0" dirty="0" err="1">
                <a:effectLst/>
                <a:latin typeface="Arial" panose="020B0604020202020204" pitchFamily="34" charset="0"/>
              </a:rPr>
              <a:t>Artikler</a:t>
            </a:r>
            <a:endParaRPr lang="cs-CZ" b="0" i="0" dirty="0">
              <a:effectLst/>
              <a:latin typeface="Arial" panose="020B0604020202020204" pitchFamily="34" charset="0"/>
            </a:endParaRPr>
          </a:p>
          <a:p>
            <a:pPr algn="l">
              <a:buFont typeface="Arial" panose="020B0604020202020204" pitchFamily="34" charset="0"/>
              <a:buChar char="•"/>
            </a:pPr>
            <a:r>
              <a:rPr lang="cs-CZ" b="0" i="1" dirty="0" err="1">
                <a:effectLst/>
                <a:latin typeface="Arial" panose="020B0604020202020204" pitchFamily="34" charset="0"/>
              </a:rPr>
              <a:t>Arvestålet</a:t>
            </a:r>
            <a:r>
              <a:rPr lang="cs-CZ" b="0" i="1" dirty="0">
                <a:effectLst/>
                <a:latin typeface="Arial" panose="020B0604020202020204" pitchFamily="34" charset="0"/>
              </a:rPr>
              <a:t>,</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1941. Roman</a:t>
            </a:r>
          </a:p>
          <a:p>
            <a:pPr algn="l">
              <a:buFont typeface="Arial" panose="020B0604020202020204" pitchFamily="34" charset="0"/>
              <a:buChar char="•"/>
            </a:pPr>
            <a:r>
              <a:rPr lang="cs-CZ" b="0" i="1" dirty="0">
                <a:effectLst/>
                <a:latin typeface="Arial" panose="020B0604020202020204" pitchFamily="34" charset="0"/>
              </a:rPr>
              <a:t>Tanker i </a:t>
            </a:r>
            <a:r>
              <a:rPr lang="cs-CZ" b="0" i="1" dirty="0" err="1">
                <a:effectLst/>
                <a:latin typeface="Arial" panose="020B0604020202020204" pitchFamily="34" charset="0"/>
              </a:rPr>
              <a:t>mørketid</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1945. </a:t>
            </a:r>
            <a:r>
              <a:rPr lang="cs-CZ" b="0" i="0" dirty="0" err="1">
                <a:effectLst/>
                <a:latin typeface="Arial" panose="020B0604020202020204" pitchFamily="34" charset="0"/>
              </a:rPr>
              <a:t>Essay</a:t>
            </a:r>
            <a:endParaRPr lang="cs-CZ" b="0" i="0" dirty="0">
              <a:effectLst/>
              <a:latin typeface="Arial" panose="020B0604020202020204" pitchFamily="34" charset="0"/>
            </a:endParaRPr>
          </a:p>
          <a:p>
            <a:pPr algn="l">
              <a:buFont typeface="Arial" panose="020B0604020202020204" pitchFamily="34" charset="0"/>
              <a:buChar char="•"/>
            </a:pPr>
            <a:r>
              <a:rPr lang="cs-CZ" b="0" i="1" dirty="0" err="1">
                <a:effectLst/>
                <a:latin typeface="Arial" panose="020B0604020202020204" pitchFamily="34" charset="0"/>
              </a:rPr>
              <a:t>Om</a:t>
            </a:r>
            <a:r>
              <a:rPr lang="cs-CZ" b="0" i="1" dirty="0">
                <a:effectLst/>
                <a:latin typeface="Arial" panose="020B0604020202020204" pitchFamily="34" charset="0"/>
              </a:rPr>
              <a:t> </a:t>
            </a:r>
            <a:r>
              <a:rPr lang="cs-CZ" b="0" i="1" dirty="0" err="1">
                <a:effectLst/>
                <a:latin typeface="Arial" panose="020B0604020202020204" pitchFamily="34" charset="0"/>
              </a:rPr>
              <a:t>nazismens</a:t>
            </a:r>
            <a:r>
              <a:rPr lang="cs-CZ" b="0" i="1" dirty="0">
                <a:effectLst/>
                <a:latin typeface="Arial" panose="020B0604020202020204" pitchFamily="34" charset="0"/>
              </a:rPr>
              <a:t> vesen</a:t>
            </a:r>
            <a:r>
              <a:rPr lang="cs-CZ" b="0" i="0" dirty="0">
                <a:effectLst/>
                <a:latin typeface="Arial" panose="020B0604020202020204" pitchFamily="34" charset="0"/>
              </a:rPr>
              <a:t>, </a:t>
            </a:r>
            <a:r>
              <a:rPr lang="cs-CZ" b="0" i="0" dirty="0" err="1">
                <a:effectLst/>
                <a:latin typeface="Arial" panose="020B0604020202020204" pitchFamily="34" charset="0"/>
              </a:rPr>
              <a:t>Nordens</a:t>
            </a:r>
            <a:r>
              <a:rPr lang="cs-CZ" b="0" i="0" dirty="0">
                <a:effectLst/>
                <a:latin typeface="Arial" panose="020B0604020202020204" pitchFamily="34" charset="0"/>
              </a:rPr>
              <a:t> </a:t>
            </a:r>
            <a:r>
              <a:rPr lang="cs-CZ" b="0" i="0" dirty="0" err="1">
                <a:effectLst/>
                <a:latin typeface="Arial" panose="020B0604020202020204" pitchFamily="34" charset="0"/>
              </a:rPr>
              <a:t>frihet</a:t>
            </a:r>
            <a:r>
              <a:rPr lang="cs-CZ" b="0" i="0" dirty="0">
                <a:effectLst/>
                <a:latin typeface="Arial" panose="020B0604020202020204" pitchFamily="34" charset="0"/>
              </a:rPr>
              <a:t>, Stockholm, 1945</a:t>
            </a:r>
          </a:p>
          <a:p>
            <a:pPr algn="l">
              <a:buFont typeface="Arial" panose="020B0604020202020204" pitchFamily="34" charset="0"/>
              <a:buChar char="•"/>
            </a:pPr>
            <a:r>
              <a:rPr lang="cs-CZ" b="0" i="1" u="none" strike="noStrike" dirty="0" err="1">
                <a:effectLst/>
                <a:latin typeface="Arial" panose="020B0604020202020204" pitchFamily="34" charset="0"/>
                <a:hlinkClick r:id="rId7" tooltip="Møte ved milepelen">
                  <a:extLst>
                    <a:ext uri="{A12FA001-AC4F-418D-AE19-62706E023703}">
                      <ahyp:hlinkClr xmlns:ahyp="http://schemas.microsoft.com/office/drawing/2018/hyperlinkcolor" val="tx"/>
                    </a:ext>
                  </a:extLst>
                </a:hlinkClick>
              </a:rPr>
              <a:t>Møte</a:t>
            </a:r>
            <a:r>
              <a:rPr lang="cs-CZ" b="0" i="1" u="none" strike="noStrike" dirty="0">
                <a:effectLst/>
                <a:latin typeface="Arial" panose="020B0604020202020204" pitchFamily="34" charset="0"/>
                <a:hlinkClick r:id="rId7" tooltip="Møte ved milepelen">
                  <a:extLst>
                    <a:ext uri="{A12FA001-AC4F-418D-AE19-62706E023703}">
                      <ahyp:hlinkClr xmlns:ahyp="http://schemas.microsoft.com/office/drawing/2018/hyperlinkcolor" val="tx"/>
                    </a:ext>
                  </a:extLst>
                </a:hlinkClick>
              </a:rPr>
              <a:t> </a:t>
            </a:r>
            <a:r>
              <a:rPr lang="cs-CZ" b="0" i="1" u="none" strike="noStrike" dirty="0" err="1">
                <a:effectLst/>
                <a:latin typeface="Arial" panose="020B0604020202020204" pitchFamily="34" charset="0"/>
                <a:hlinkClick r:id="rId7" tooltip="Møte ved milepelen">
                  <a:extLst>
                    <a:ext uri="{A12FA001-AC4F-418D-AE19-62706E023703}">
                      <ahyp:hlinkClr xmlns:ahyp="http://schemas.microsoft.com/office/drawing/2018/hyperlinkcolor" val="tx"/>
                    </a:ext>
                  </a:extLst>
                </a:hlinkClick>
              </a:rPr>
              <a:t>ved</a:t>
            </a:r>
            <a:r>
              <a:rPr lang="cs-CZ" b="0" i="1" u="none" strike="noStrike" dirty="0">
                <a:effectLst/>
                <a:latin typeface="Arial" panose="020B0604020202020204" pitchFamily="34" charset="0"/>
                <a:hlinkClick r:id="rId7" tooltip="Møte ved milepelen">
                  <a:extLst>
                    <a:ext uri="{A12FA001-AC4F-418D-AE19-62706E023703}">
                      <ahyp:hlinkClr xmlns:ahyp="http://schemas.microsoft.com/office/drawing/2018/hyperlinkcolor" val="tx"/>
                    </a:ext>
                  </a:extLst>
                </a:hlinkClick>
              </a:rPr>
              <a:t> </a:t>
            </a:r>
            <a:r>
              <a:rPr lang="cs-CZ" b="0" i="1" u="none" strike="noStrike" dirty="0" err="1">
                <a:effectLst/>
                <a:latin typeface="Arial" panose="020B0604020202020204" pitchFamily="34" charset="0"/>
                <a:hlinkClick r:id="rId7" tooltip="Møte ved milepelen">
                  <a:extLst>
                    <a:ext uri="{A12FA001-AC4F-418D-AE19-62706E023703}">
                      <ahyp:hlinkClr xmlns:ahyp="http://schemas.microsoft.com/office/drawing/2018/hyperlinkcolor" val="tx"/>
                    </a:ext>
                  </a:extLst>
                </a:hlinkClick>
              </a:rPr>
              <a:t>milepelen</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solidFill>
                  <a:srgbClr val="202122"/>
                </a:solidFill>
                <a:effectLst/>
                <a:latin typeface="Arial" panose="020B0604020202020204" pitchFamily="34" charset="0"/>
              </a:rPr>
              <a:t>, 1947. Roman</a:t>
            </a:r>
          </a:p>
        </p:txBody>
      </p:sp>
    </p:spTree>
    <p:extLst>
      <p:ext uri="{BB962C8B-B14F-4D97-AF65-F5344CB8AC3E}">
        <p14:creationId xmlns:p14="http://schemas.microsoft.com/office/powerpoint/2010/main" val="265551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0D3CBFE-336E-06F9-9595-A966F7FAD124}"/>
              </a:ext>
            </a:extLst>
          </p:cNvPr>
          <p:cNvSpPr txBox="1"/>
          <p:nvPr/>
        </p:nvSpPr>
        <p:spPr>
          <a:xfrm>
            <a:off x="3047320" y="1582341"/>
            <a:ext cx="6094638" cy="3693319"/>
          </a:xfrm>
          <a:prstGeom prst="rect">
            <a:avLst/>
          </a:prstGeom>
          <a:noFill/>
        </p:spPr>
        <p:txBody>
          <a:bodyPr wrap="square">
            <a:spAutoFit/>
          </a:bodyPr>
          <a:lstStyle/>
          <a:p>
            <a:pPr algn="l">
              <a:buFont typeface="Arial" panose="020B0604020202020204" pitchFamily="34" charset="0"/>
              <a:buChar char="•"/>
            </a:pPr>
            <a:r>
              <a:rPr lang="cs-CZ" b="0" i="1" dirty="0">
                <a:solidFill>
                  <a:srgbClr val="202122"/>
                </a:solidFill>
                <a:effectLst/>
                <a:latin typeface="Arial" panose="020B0604020202020204" pitchFamily="34" charset="0"/>
              </a:rPr>
              <a:t>Tanker </a:t>
            </a:r>
            <a:r>
              <a:rPr lang="cs-CZ" b="0" i="1" dirty="0" err="1">
                <a:solidFill>
                  <a:srgbClr val="202122"/>
                </a:solidFill>
                <a:effectLst/>
                <a:latin typeface="Arial" panose="020B0604020202020204" pitchFamily="34" charset="0"/>
              </a:rPr>
              <a:t>fra</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mange</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tider</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Gyldendal</a:t>
            </a:r>
            <a:r>
              <a:rPr lang="cs-CZ" b="0" i="1" dirty="0">
                <a:solidFill>
                  <a:srgbClr val="202122"/>
                </a:solidFill>
                <a:effectLst/>
                <a:latin typeface="Arial" panose="020B0604020202020204" pitchFamily="34" charset="0"/>
              </a:rPr>
              <a:t>, 1948. </a:t>
            </a:r>
            <a:r>
              <a:rPr lang="cs-CZ" b="0" i="1" dirty="0" err="1">
                <a:solidFill>
                  <a:srgbClr val="202122"/>
                </a:solidFill>
                <a:effectLst/>
                <a:latin typeface="Arial" panose="020B0604020202020204" pitchFamily="34" charset="0"/>
              </a:rPr>
              <a:t>Essay</a:t>
            </a:r>
            <a:endParaRPr lang="cs-CZ" b="0" i="0" dirty="0">
              <a:solidFill>
                <a:srgbClr val="202122"/>
              </a:solidFill>
              <a:effectLst/>
              <a:latin typeface="Arial" panose="020B0604020202020204" pitchFamily="34" charset="0"/>
            </a:endParaRPr>
          </a:p>
          <a:p>
            <a:pPr algn="l">
              <a:buFont typeface="Arial" panose="020B0604020202020204" pitchFamily="34" charset="0"/>
              <a:buChar char="•"/>
            </a:pPr>
            <a:r>
              <a:rPr lang="cs-CZ" b="0" i="1" dirty="0" err="1">
                <a:solidFill>
                  <a:srgbClr val="202122"/>
                </a:solidFill>
                <a:effectLst/>
                <a:latin typeface="Arial" panose="020B0604020202020204" pitchFamily="34" charset="0"/>
              </a:rPr>
              <a:t>Jeg</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er</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blitt</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glad</a:t>
            </a:r>
            <a:r>
              <a:rPr lang="cs-CZ" b="0" i="1" dirty="0">
                <a:solidFill>
                  <a:srgbClr val="202122"/>
                </a:solidFill>
                <a:effectLst/>
                <a:latin typeface="Arial" panose="020B0604020202020204" pitchFamily="34" charset="0"/>
              </a:rPr>
              <a:t> i en </a:t>
            </a:r>
            <a:r>
              <a:rPr lang="cs-CZ" b="0" i="1" dirty="0" err="1">
                <a:solidFill>
                  <a:srgbClr val="202122"/>
                </a:solidFill>
                <a:effectLst/>
                <a:latin typeface="Arial" panose="020B0604020202020204" pitchFamily="34" charset="0"/>
              </a:rPr>
              <a:t>annen</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Gyldendal</a:t>
            </a:r>
            <a:r>
              <a:rPr lang="cs-CZ" b="0" i="0" dirty="0">
                <a:solidFill>
                  <a:srgbClr val="202122"/>
                </a:solidFill>
                <a:effectLst/>
                <a:latin typeface="Arial" panose="020B0604020202020204" pitchFamily="34" charset="0"/>
              </a:rPr>
              <a:t>, 1951. Roman</a:t>
            </a:r>
          </a:p>
          <a:p>
            <a:pPr algn="l">
              <a:buFont typeface="Arial" panose="020B0604020202020204" pitchFamily="34" charset="0"/>
              <a:buChar char="•"/>
            </a:pPr>
            <a:r>
              <a:rPr lang="cs-CZ" b="0" i="1" dirty="0">
                <a:solidFill>
                  <a:srgbClr val="202122"/>
                </a:solidFill>
                <a:effectLst/>
                <a:latin typeface="Arial" panose="020B0604020202020204" pitchFamily="34" charset="0"/>
              </a:rPr>
              <a:t>Tanker </a:t>
            </a:r>
            <a:r>
              <a:rPr lang="cs-CZ" b="0" i="1" dirty="0" err="1">
                <a:solidFill>
                  <a:srgbClr val="202122"/>
                </a:solidFill>
                <a:effectLst/>
                <a:latin typeface="Arial" panose="020B0604020202020204" pitchFamily="34" charset="0"/>
              </a:rPr>
              <a:t>mellom</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barken</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og</a:t>
            </a:r>
            <a:r>
              <a:rPr lang="cs-CZ" b="0" i="1" dirty="0">
                <a:solidFill>
                  <a:srgbClr val="202122"/>
                </a:solidFill>
                <a:effectLst/>
                <a:latin typeface="Arial" panose="020B0604020202020204" pitchFamily="34" charset="0"/>
              </a:rPr>
              <a:t> veden</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Gyldendal</a:t>
            </a:r>
            <a:r>
              <a:rPr lang="cs-CZ" b="0" i="0" dirty="0">
                <a:solidFill>
                  <a:srgbClr val="202122"/>
                </a:solidFill>
                <a:effectLst/>
                <a:latin typeface="Arial" panose="020B0604020202020204" pitchFamily="34" charset="0"/>
              </a:rPr>
              <a:t>, 1952. </a:t>
            </a:r>
            <a:r>
              <a:rPr lang="cs-CZ" b="0" i="0" dirty="0" err="1">
                <a:solidFill>
                  <a:srgbClr val="202122"/>
                </a:solidFill>
                <a:effectLst/>
                <a:latin typeface="Arial" panose="020B0604020202020204" pitchFamily="34" charset="0"/>
              </a:rPr>
              <a:t>Essay</a:t>
            </a:r>
            <a:endParaRPr lang="cs-CZ" b="0" i="0" dirty="0">
              <a:solidFill>
                <a:srgbClr val="202122"/>
              </a:solidFill>
              <a:effectLst/>
              <a:latin typeface="Arial" panose="020B0604020202020204" pitchFamily="34" charset="0"/>
            </a:endParaRPr>
          </a:p>
          <a:p>
            <a:pPr algn="l">
              <a:buFont typeface="Arial" panose="020B0604020202020204" pitchFamily="34" charset="0"/>
              <a:buChar char="•"/>
            </a:pPr>
            <a:r>
              <a:rPr lang="cs-CZ" b="0" i="1" dirty="0" err="1">
                <a:solidFill>
                  <a:srgbClr val="202122"/>
                </a:solidFill>
                <a:effectLst/>
                <a:latin typeface="Arial" panose="020B0604020202020204" pitchFamily="34" charset="0"/>
              </a:rPr>
              <a:t>Stevnemøte</a:t>
            </a:r>
            <a:r>
              <a:rPr lang="cs-CZ" b="0" i="1" dirty="0">
                <a:solidFill>
                  <a:srgbClr val="202122"/>
                </a:solidFill>
                <a:effectLst/>
                <a:latin typeface="Arial" panose="020B0604020202020204" pitchFamily="34" charset="0"/>
              </a:rPr>
              <a:t> med </a:t>
            </a:r>
            <a:r>
              <a:rPr lang="cs-CZ" b="0" i="1" dirty="0" err="1">
                <a:solidFill>
                  <a:srgbClr val="202122"/>
                </a:solidFill>
                <a:effectLst/>
                <a:latin typeface="Arial" panose="020B0604020202020204" pitchFamily="34" charset="0"/>
              </a:rPr>
              <a:t>glemte</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år</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Gyldendal</a:t>
            </a:r>
            <a:r>
              <a:rPr lang="cs-CZ" b="0" i="0" dirty="0">
                <a:solidFill>
                  <a:srgbClr val="202122"/>
                </a:solidFill>
                <a:effectLst/>
                <a:latin typeface="Arial" panose="020B0604020202020204" pitchFamily="34" charset="0"/>
              </a:rPr>
              <a:t>, 1954. Roman</a:t>
            </a:r>
          </a:p>
          <a:p>
            <a:pPr algn="l">
              <a:buFont typeface="Arial" panose="020B0604020202020204" pitchFamily="34" charset="0"/>
              <a:buChar char="•"/>
            </a:pPr>
            <a:r>
              <a:rPr lang="cs-CZ" b="0" i="1" dirty="0" err="1">
                <a:solidFill>
                  <a:srgbClr val="202122"/>
                </a:solidFill>
                <a:effectLst/>
                <a:latin typeface="Arial" panose="020B0604020202020204" pitchFamily="34" charset="0"/>
              </a:rPr>
              <a:t>Sprogkampen</a:t>
            </a:r>
            <a:r>
              <a:rPr lang="cs-CZ" b="0" i="1" dirty="0">
                <a:solidFill>
                  <a:srgbClr val="202122"/>
                </a:solidFill>
                <a:effectLst/>
                <a:latin typeface="Arial" panose="020B0604020202020204" pitchFamily="34" charset="0"/>
              </a:rPr>
              <a:t> i </a:t>
            </a:r>
            <a:r>
              <a:rPr lang="cs-CZ" b="0" i="1" dirty="0" err="1">
                <a:solidFill>
                  <a:srgbClr val="202122"/>
                </a:solidFill>
                <a:effectLst/>
                <a:latin typeface="Arial" panose="020B0604020202020204" pitchFamily="34" charset="0"/>
              </a:rPr>
              <a:t>Norge</a:t>
            </a:r>
            <a:r>
              <a:rPr lang="cs-CZ" b="0" i="1" dirty="0">
                <a:solidFill>
                  <a:srgbClr val="202122"/>
                </a:solidFill>
                <a:effectLst/>
                <a:latin typeface="Arial" panose="020B0604020202020204" pitchFamily="34" charset="0"/>
              </a:rPr>
              <a:t>: en </a:t>
            </a:r>
            <a:r>
              <a:rPr lang="cs-CZ" b="0" i="1" dirty="0" err="1">
                <a:solidFill>
                  <a:srgbClr val="202122"/>
                </a:solidFill>
                <a:effectLst/>
                <a:latin typeface="Arial" panose="020B0604020202020204" pitchFamily="34" charset="0"/>
              </a:rPr>
              <a:t>kriminalfortelling</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Aschehoug</a:t>
            </a:r>
            <a:r>
              <a:rPr lang="cs-CZ" b="0" i="0" dirty="0">
                <a:solidFill>
                  <a:srgbClr val="202122"/>
                </a:solidFill>
                <a:effectLst/>
                <a:latin typeface="Arial" panose="020B0604020202020204" pitchFamily="34" charset="0"/>
              </a:rPr>
              <a:t>, 1955</a:t>
            </a:r>
          </a:p>
          <a:p>
            <a:pPr algn="l">
              <a:buFont typeface="Arial" panose="020B0604020202020204" pitchFamily="34" charset="0"/>
              <a:buChar char="•"/>
            </a:pPr>
            <a:r>
              <a:rPr lang="cs-CZ" b="0" i="1" dirty="0">
                <a:solidFill>
                  <a:srgbClr val="202122"/>
                </a:solidFill>
                <a:effectLst/>
                <a:latin typeface="Arial" panose="020B0604020202020204" pitchFamily="34" charset="0"/>
              </a:rPr>
              <a:t>Tanker </a:t>
            </a:r>
            <a:r>
              <a:rPr lang="cs-CZ" b="0" i="1" dirty="0" err="1">
                <a:solidFill>
                  <a:srgbClr val="202122"/>
                </a:solidFill>
                <a:effectLst/>
                <a:latin typeface="Arial" panose="020B0604020202020204" pitchFamily="34" charset="0"/>
              </a:rPr>
              <a:t>om</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norsk</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diktning</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Gyldendal</a:t>
            </a:r>
            <a:r>
              <a:rPr lang="cs-CZ" b="0" i="0" dirty="0">
                <a:solidFill>
                  <a:srgbClr val="202122"/>
                </a:solidFill>
                <a:effectLst/>
                <a:latin typeface="Arial" panose="020B0604020202020204" pitchFamily="34" charset="0"/>
              </a:rPr>
              <a:t>, 1955. </a:t>
            </a:r>
            <a:r>
              <a:rPr lang="cs-CZ" b="0" i="0" dirty="0" err="1">
                <a:solidFill>
                  <a:srgbClr val="202122"/>
                </a:solidFill>
                <a:effectLst/>
                <a:latin typeface="Arial" panose="020B0604020202020204" pitchFamily="34" charset="0"/>
              </a:rPr>
              <a:t>Essay</a:t>
            </a:r>
            <a:endParaRPr lang="cs-CZ" b="0" i="0" dirty="0">
              <a:solidFill>
                <a:srgbClr val="202122"/>
              </a:solidFill>
              <a:effectLst/>
              <a:latin typeface="Arial" panose="020B0604020202020204" pitchFamily="34" charset="0"/>
            </a:endParaRPr>
          </a:p>
          <a:p>
            <a:pPr algn="l">
              <a:buFont typeface="Arial" panose="020B0604020202020204" pitchFamily="34" charset="0"/>
              <a:buChar char="•"/>
            </a:pPr>
            <a:r>
              <a:rPr lang="cs-CZ" b="0" i="1" dirty="0">
                <a:solidFill>
                  <a:srgbClr val="202122"/>
                </a:solidFill>
                <a:effectLst/>
                <a:latin typeface="Arial" panose="020B0604020202020204" pitchFamily="34" charset="0"/>
              </a:rPr>
              <a:t>Fakta </a:t>
            </a:r>
            <a:r>
              <a:rPr lang="cs-CZ" b="0" i="1" dirty="0" err="1">
                <a:solidFill>
                  <a:srgbClr val="202122"/>
                </a:solidFill>
                <a:effectLst/>
                <a:latin typeface="Arial" panose="020B0604020202020204" pitchFamily="34" charset="0"/>
              </a:rPr>
              <a:t>og</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forvrengninger</a:t>
            </a:r>
            <a:r>
              <a:rPr lang="cs-CZ" b="0" i="1" dirty="0">
                <a:solidFill>
                  <a:srgbClr val="202122"/>
                </a:solidFill>
                <a:effectLst/>
                <a:latin typeface="Arial" panose="020B0604020202020204" pitchFamily="34" charset="0"/>
              </a:rPr>
              <a:t> i </a:t>
            </a:r>
            <a:r>
              <a:rPr lang="cs-CZ" b="0" i="1" dirty="0" err="1">
                <a:solidFill>
                  <a:srgbClr val="202122"/>
                </a:solidFill>
                <a:effectLst/>
                <a:latin typeface="Arial" panose="020B0604020202020204" pitchFamily="34" charset="0"/>
              </a:rPr>
              <a:t>sprogsaken</a:t>
            </a:r>
            <a:r>
              <a:rPr lang="cs-CZ" b="0" i="1" dirty="0">
                <a:solidFill>
                  <a:srgbClr val="202122"/>
                </a:solidFill>
                <a:effectLst/>
                <a:latin typeface="Arial" panose="020B0604020202020204" pitchFamily="34" charset="0"/>
              </a:rPr>
              <a:t> : </a:t>
            </a:r>
            <a:r>
              <a:rPr lang="cs-CZ" b="0" i="1" dirty="0" err="1">
                <a:solidFill>
                  <a:srgbClr val="202122"/>
                </a:solidFill>
                <a:effectLst/>
                <a:latin typeface="Arial" panose="020B0604020202020204" pitchFamily="34" charset="0"/>
              </a:rPr>
              <a:t>tre</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artikler</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Foreldreaksjonen</a:t>
            </a:r>
            <a:r>
              <a:rPr lang="cs-CZ" b="0" i="0" dirty="0">
                <a:solidFill>
                  <a:srgbClr val="202122"/>
                </a:solidFill>
                <a:effectLst/>
                <a:latin typeface="Arial" panose="020B0604020202020204" pitchFamily="34" charset="0"/>
              </a:rPr>
              <a:t> mot </a:t>
            </a:r>
            <a:r>
              <a:rPr lang="cs-CZ" b="0" i="0" dirty="0" err="1">
                <a:solidFill>
                  <a:srgbClr val="202122"/>
                </a:solidFill>
                <a:effectLst/>
                <a:latin typeface="Arial" panose="020B0604020202020204" pitchFamily="34" charset="0"/>
              </a:rPr>
              <a:t>samnorsk</a:t>
            </a:r>
            <a:r>
              <a:rPr lang="cs-CZ" b="0" i="0" dirty="0">
                <a:solidFill>
                  <a:srgbClr val="202122"/>
                </a:solidFill>
                <a:effectLst/>
                <a:latin typeface="Arial" panose="020B0604020202020204" pitchFamily="34" charset="0"/>
              </a:rPr>
              <a:t>, Oslo, 1956</a:t>
            </a:r>
          </a:p>
          <a:p>
            <a:pPr algn="l">
              <a:buFont typeface="Arial" panose="020B0604020202020204" pitchFamily="34" charset="0"/>
              <a:buChar char="•"/>
            </a:pPr>
            <a:r>
              <a:rPr lang="cs-CZ" b="0" i="1" dirty="0" err="1">
                <a:solidFill>
                  <a:srgbClr val="202122"/>
                </a:solidFill>
                <a:effectLst/>
                <a:latin typeface="Arial" panose="020B0604020202020204" pitchFamily="34" charset="0"/>
              </a:rPr>
              <a:t>Ved</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foten</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av</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Babels</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tårn</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Gyldendal</a:t>
            </a:r>
            <a:r>
              <a:rPr lang="cs-CZ" b="0" i="0" dirty="0">
                <a:solidFill>
                  <a:srgbClr val="202122"/>
                </a:solidFill>
                <a:effectLst/>
                <a:latin typeface="Arial" panose="020B0604020202020204" pitchFamily="34" charset="0"/>
              </a:rPr>
              <a:t>, 1956. Roman</a:t>
            </a:r>
          </a:p>
          <a:p>
            <a:pPr algn="l">
              <a:buFont typeface="Arial" panose="020B0604020202020204" pitchFamily="34" charset="0"/>
              <a:buChar char="•"/>
            </a:pPr>
            <a:r>
              <a:rPr lang="cs-CZ" b="0" i="1" u="none" strike="noStrike" dirty="0" err="1">
                <a:effectLst/>
                <a:latin typeface="Arial" panose="020B0604020202020204" pitchFamily="34" charset="0"/>
                <a:hlinkClick r:id="rId2" tooltip="Trollringen">
                  <a:extLst>
                    <a:ext uri="{A12FA001-AC4F-418D-AE19-62706E023703}">
                      <ahyp:hlinkClr xmlns:ahyp="http://schemas.microsoft.com/office/drawing/2018/hyperlinkcolor" val="tx"/>
                    </a:ext>
                  </a:extLst>
                </a:hlinkClick>
              </a:rPr>
              <a:t>Trollringen</a:t>
            </a:r>
            <a:r>
              <a:rPr lang="cs-CZ" b="0" i="0" dirty="0">
                <a:effectLst/>
                <a:latin typeface="Arial" panose="020B0604020202020204" pitchFamily="34" charset="0"/>
              </a:rPr>
              <a:t>, </a:t>
            </a:r>
            <a:r>
              <a:rPr lang="cs-CZ" b="0" i="0" dirty="0" err="1">
                <a:effectLst/>
                <a:latin typeface="Arial" panose="020B0604020202020204" pitchFamily="34" charset="0"/>
              </a:rPr>
              <a:t>Gyldendal</a:t>
            </a:r>
            <a:r>
              <a:rPr lang="cs-CZ" b="0" i="0" dirty="0">
                <a:effectLst/>
                <a:latin typeface="Arial" panose="020B0604020202020204" pitchFamily="34" charset="0"/>
              </a:rPr>
              <a:t>, 1958. Roman</a:t>
            </a:r>
          </a:p>
          <a:p>
            <a:pPr algn="l">
              <a:buFont typeface="Arial" panose="020B0604020202020204" pitchFamily="34" charset="0"/>
              <a:buChar char="•"/>
            </a:pPr>
            <a:r>
              <a:rPr lang="cs-CZ" b="0" i="1" dirty="0">
                <a:effectLst/>
                <a:latin typeface="Arial" panose="020B0604020202020204" pitchFamily="34" charset="0"/>
              </a:rPr>
              <a:t>De </a:t>
            </a:r>
            <a:r>
              <a:rPr lang="cs-CZ" b="0" i="1" dirty="0" err="1">
                <a:effectLst/>
                <a:latin typeface="Arial" panose="020B0604020202020204" pitchFamily="34" charset="0"/>
              </a:rPr>
              <a:t>siste</a:t>
            </a:r>
            <a:r>
              <a:rPr lang="cs-CZ" b="0" i="1" dirty="0">
                <a:effectLst/>
                <a:latin typeface="Arial" panose="020B0604020202020204" pitchFamily="34" charset="0"/>
              </a:rPr>
              <a:t> 51 </a:t>
            </a:r>
            <a:r>
              <a:rPr lang="cs-CZ" b="0" i="1" dirty="0" err="1">
                <a:effectLst/>
                <a:latin typeface="Arial" panose="020B0604020202020204" pitchFamily="34" charset="0"/>
              </a:rPr>
              <a:t>gule</a:t>
            </a:r>
            <a:r>
              <a:rPr lang="cs-CZ" b="0" i="0" dirty="0">
                <a:effectLst/>
                <a:latin typeface="Arial" panose="020B0604020202020204" pitchFamily="34" charset="0"/>
              </a:rPr>
              <a:t>, </a:t>
            </a:r>
            <a:r>
              <a:rPr lang="cs-CZ" b="0" i="0" dirty="0" err="1">
                <a:solidFill>
                  <a:srgbClr val="202122"/>
                </a:solidFill>
                <a:effectLst/>
                <a:latin typeface="Arial" panose="020B0604020202020204" pitchFamily="34" charset="0"/>
              </a:rPr>
              <a:t>Gyldendal</a:t>
            </a:r>
            <a:r>
              <a:rPr lang="cs-CZ" b="0" i="0" dirty="0">
                <a:solidFill>
                  <a:srgbClr val="202122"/>
                </a:solidFill>
                <a:effectLst/>
                <a:latin typeface="Arial" panose="020B0604020202020204" pitchFamily="34" charset="0"/>
              </a:rPr>
              <a:t>, 1959. </a:t>
            </a:r>
            <a:r>
              <a:rPr lang="cs-CZ" b="0" i="0" dirty="0" err="1">
                <a:solidFill>
                  <a:srgbClr val="202122"/>
                </a:solidFill>
                <a:effectLst/>
                <a:latin typeface="Arial" panose="020B0604020202020204" pitchFamily="34" charset="0"/>
              </a:rPr>
              <a:t>Artikler</a:t>
            </a:r>
            <a:endParaRPr lang="cs-CZ" b="0" i="0" dirty="0">
              <a:solidFill>
                <a:srgbClr val="202122"/>
              </a:solidFill>
              <a:effectLst/>
              <a:latin typeface="Arial" panose="020B0604020202020204" pitchFamily="34" charset="0"/>
            </a:endParaRPr>
          </a:p>
          <a:p>
            <a:pPr algn="l">
              <a:buFont typeface="Arial" panose="020B0604020202020204" pitchFamily="34" charset="0"/>
              <a:buChar char="•"/>
            </a:pPr>
            <a:r>
              <a:rPr lang="cs-CZ" b="0" i="1" dirty="0" err="1">
                <a:solidFill>
                  <a:srgbClr val="202122"/>
                </a:solidFill>
                <a:effectLst/>
                <a:latin typeface="Arial" panose="020B0604020202020204" pitchFamily="34" charset="0"/>
              </a:rPr>
              <a:t>Morderen</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Noveller</a:t>
            </a:r>
            <a:endParaRPr lang="cs-CZ"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95559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0FEFD6-4860-1379-1E02-FE3AD8A74B76}"/>
              </a:ext>
            </a:extLst>
          </p:cNvPr>
          <p:cNvSpPr>
            <a:spLocks noGrp="1"/>
          </p:cNvSpPr>
          <p:nvPr>
            <p:ph type="title"/>
          </p:nvPr>
        </p:nvSpPr>
        <p:spPr/>
        <p:txBody>
          <a:bodyPr>
            <a:normAutofit fontScale="90000"/>
          </a:bodyPr>
          <a:lstStyle/>
          <a:p>
            <a:r>
              <a:rPr lang="cs-CZ" sz="3200" dirty="0" err="1"/>
              <a:t>Gyldendals</a:t>
            </a:r>
            <a:r>
              <a:rPr lang="cs-CZ" sz="3200" dirty="0"/>
              <a:t> </a:t>
            </a:r>
            <a:r>
              <a:rPr lang="cs-CZ" sz="3200" b="1" dirty="0">
                <a:solidFill>
                  <a:schemeClr val="accent4"/>
                </a:solidFill>
              </a:rPr>
              <a:t>DEN </a:t>
            </a:r>
            <a:r>
              <a:rPr lang="nb-NO" sz="3200" b="1" dirty="0">
                <a:solidFill>
                  <a:schemeClr val="accent4"/>
                </a:solidFill>
              </a:rPr>
              <a:t>GULE SERIE</a:t>
            </a:r>
            <a:br>
              <a:rPr lang="cs-CZ" sz="3200" dirty="0"/>
            </a:br>
            <a:r>
              <a:rPr lang="cs-CZ" sz="3200" dirty="0">
                <a:hlinkClick r:id="rId2"/>
              </a:rPr>
              <a:t>https://no.wikipedia.org/wiki/Den_gule_serie</a:t>
            </a:r>
            <a:br>
              <a:rPr lang="cs-CZ" sz="3200" dirty="0"/>
            </a:br>
            <a:endParaRPr lang="cs-CZ" sz="3200" dirty="0"/>
          </a:p>
        </p:txBody>
      </p:sp>
      <p:sp>
        <p:nvSpPr>
          <p:cNvPr id="3" name="Zástupný obsah 2">
            <a:extLst>
              <a:ext uri="{FF2B5EF4-FFF2-40B4-BE49-F238E27FC236}">
                <a16:creationId xmlns:a16="http://schemas.microsoft.com/office/drawing/2014/main" id="{65613FE0-B046-EEC7-28E6-7513566BE102}"/>
              </a:ext>
            </a:extLst>
          </p:cNvPr>
          <p:cNvSpPr>
            <a:spLocks noGrp="1"/>
          </p:cNvSpPr>
          <p:nvPr>
            <p:ph idx="1"/>
          </p:nvPr>
        </p:nvSpPr>
        <p:spPr/>
        <p:txBody>
          <a:bodyPr>
            <a:normAutofit/>
          </a:bodyPr>
          <a:lstStyle/>
          <a:p>
            <a:r>
              <a:rPr lang="nb-NO" sz="2400" b="0" i="0" dirty="0">
                <a:solidFill>
                  <a:srgbClr val="202122"/>
                </a:solidFill>
                <a:effectLst/>
                <a:latin typeface="Arial" panose="020B0604020202020204" pitchFamily="34" charset="0"/>
              </a:rPr>
              <a:t>Som hovedkonsulent for norsk og oversatt skjønnlitteratur i </a:t>
            </a:r>
            <a:r>
              <a:rPr lang="nb-NO" sz="2400" b="0" i="0" u="none" strike="noStrike" dirty="0">
                <a:solidFill>
                  <a:srgbClr val="3366CC"/>
                </a:solidFill>
                <a:effectLst/>
                <a:latin typeface="Arial" panose="020B0604020202020204" pitchFamily="34" charset="0"/>
                <a:hlinkClick r:id="rId3" tooltip="Gyldendal (Norge)"/>
              </a:rPr>
              <a:t>Gyldendal</a:t>
            </a:r>
            <a:r>
              <a:rPr lang="nb-NO" sz="2400" b="0" i="0" dirty="0">
                <a:solidFill>
                  <a:srgbClr val="202122"/>
                </a:solidFill>
                <a:effectLst/>
                <a:latin typeface="Arial" panose="020B0604020202020204" pitchFamily="34" charset="0"/>
              </a:rPr>
              <a:t> Norsk Forlag satte Hoel sitt preg på en hele generasjon norsk litteratur. Fra 1929–1959 var Hoel redaktør for forlagets «Gule serie», der han introduserte flere utenlandske forfattere, ofte med en forbløffende fornemmelse for hvilke forfatterskap som ville bli stående. Serien omfattet 101 bøker, blant annet verker av forfattere som </a:t>
            </a:r>
            <a:r>
              <a:rPr lang="nb-NO" sz="2400" b="0" i="0" u="none" strike="noStrike" dirty="0">
                <a:solidFill>
                  <a:srgbClr val="3366CC"/>
                </a:solidFill>
                <a:effectLst/>
                <a:latin typeface="Arial" panose="020B0604020202020204" pitchFamily="34" charset="0"/>
                <a:hlinkClick r:id="rId4" tooltip="Ernest Hemingway"/>
              </a:rPr>
              <a:t>Ernest Hemingway</a:t>
            </a:r>
            <a:r>
              <a:rPr lang="nb-NO" sz="2400" b="0" i="0" dirty="0">
                <a:solidFill>
                  <a:srgbClr val="202122"/>
                </a:solidFill>
                <a:effectLst/>
                <a:latin typeface="Arial" panose="020B0604020202020204" pitchFamily="34" charset="0"/>
              </a:rPr>
              <a:t>, </a:t>
            </a:r>
            <a:r>
              <a:rPr lang="nb-NO" sz="2400" b="0" i="0" u="none" strike="noStrike" dirty="0">
                <a:solidFill>
                  <a:srgbClr val="3366CC"/>
                </a:solidFill>
                <a:effectLst/>
                <a:latin typeface="Arial" panose="020B0604020202020204" pitchFamily="34" charset="0"/>
                <a:hlinkClick r:id="rId5" tooltip="F. Scott Fitzgerald"/>
              </a:rPr>
              <a:t>F. Scott Fitzgerald</a:t>
            </a:r>
            <a:r>
              <a:rPr lang="nb-NO" sz="2400" b="0" i="0" dirty="0">
                <a:solidFill>
                  <a:srgbClr val="202122"/>
                </a:solidFill>
                <a:effectLst/>
                <a:latin typeface="Arial" panose="020B0604020202020204" pitchFamily="34" charset="0"/>
              </a:rPr>
              <a:t> og </a:t>
            </a:r>
            <a:r>
              <a:rPr lang="nb-NO" sz="2400" b="0" i="0" u="none" strike="noStrike" dirty="0">
                <a:solidFill>
                  <a:srgbClr val="3366CC"/>
                </a:solidFill>
                <a:effectLst/>
                <a:latin typeface="Arial" panose="020B0604020202020204" pitchFamily="34" charset="0"/>
                <a:hlinkClick r:id="rId6" tooltip="Franz Kafka"/>
              </a:rPr>
              <a:t>Franz Kafka</a:t>
            </a:r>
            <a:r>
              <a:rPr lang="nb-NO" sz="2400" b="0" i="0" dirty="0">
                <a:solidFill>
                  <a:srgbClr val="202122"/>
                </a:solidFill>
                <a:effectLst/>
                <a:latin typeface="Arial" panose="020B0604020202020204" pitchFamily="34" charset="0"/>
              </a:rPr>
              <a:t>. Hoel skrev innledninger til alle bøkene, og innledningene er samlet i bøkene </a:t>
            </a:r>
            <a:r>
              <a:rPr lang="nb-NO" sz="2400" b="0" i="1" dirty="0">
                <a:solidFill>
                  <a:srgbClr val="202122"/>
                </a:solidFill>
                <a:effectLst/>
                <a:latin typeface="Arial" panose="020B0604020202020204" pitchFamily="34" charset="0"/>
              </a:rPr>
              <a:t>50 gule</a:t>
            </a:r>
            <a:r>
              <a:rPr lang="nb-NO" sz="2400" b="0" i="0" dirty="0">
                <a:solidFill>
                  <a:srgbClr val="202122"/>
                </a:solidFill>
                <a:effectLst/>
                <a:latin typeface="Arial" panose="020B0604020202020204" pitchFamily="34" charset="0"/>
              </a:rPr>
              <a:t> (1939) og </a:t>
            </a:r>
            <a:r>
              <a:rPr lang="nb-NO" sz="2400" b="0" i="1" dirty="0">
                <a:solidFill>
                  <a:srgbClr val="202122"/>
                </a:solidFill>
                <a:effectLst/>
                <a:latin typeface="Arial" panose="020B0604020202020204" pitchFamily="34" charset="0"/>
              </a:rPr>
              <a:t>De siste 51 gule</a:t>
            </a:r>
            <a:r>
              <a:rPr lang="nb-NO" sz="2400" b="0" i="0" dirty="0">
                <a:solidFill>
                  <a:srgbClr val="202122"/>
                </a:solidFill>
                <a:effectLst/>
                <a:latin typeface="Arial" panose="020B0604020202020204" pitchFamily="34" charset="0"/>
              </a:rPr>
              <a:t> (1959).</a:t>
            </a:r>
            <a:endParaRPr lang="cs-CZ" sz="2400" b="0" i="0" dirty="0">
              <a:solidFill>
                <a:srgbClr val="202122"/>
              </a:solidFill>
              <a:effectLst/>
              <a:latin typeface="Arial" panose="020B0604020202020204" pitchFamily="34" charset="0"/>
            </a:endParaRPr>
          </a:p>
          <a:p>
            <a:r>
              <a:rPr lang="cs-CZ" sz="2400" dirty="0">
                <a:solidFill>
                  <a:srgbClr val="202122"/>
                </a:solidFill>
                <a:latin typeface="Arial" panose="020B0604020202020204" pitchFamily="34" charset="0"/>
              </a:rPr>
              <a:t>(Egon </a:t>
            </a:r>
            <a:r>
              <a:rPr lang="cs-CZ" sz="2400" dirty="0" err="1">
                <a:solidFill>
                  <a:srgbClr val="202122"/>
                </a:solidFill>
                <a:latin typeface="Arial" panose="020B0604020202020204" pitchFamily="34" charset="0"/>
              </a:rPr>
              <a:t>Hostovský</a:t>
            </a:r>
            <a:r>
              <a:rPr lang="cs-CZ" sz="2400" dirty="0">
                <a:solidFill>
                  <a:srgbClr val="202122"/>
                </a:solidFill>
                <a:latin typeface="Arial" panose="020B0604020202020204" pitchFamily="34" charset="0"/>
              </a:rPr>
              <a:t>)</a:t>
            </a:r>
            <a:endParaRPr lang="cs-CZ" sz="2400" dirty="0"/>
          </a:p>
        </p:txBody>
      </p:sp>
    </p:spTree>
    <p:extLst>
      <p:ext uri="{BB962C8B-B14F-4D97-AF65-F5344CB8AC3E}">
        <p14:creationId xmlns:p14="http://schemas.microsoft.com/office/powerpoint/2010/main" val="111901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08E832-DD4D-B39D-CB5C-7E6AD7ED9F2E}"/>
              </a:ext>
            </a:extLst>
          </p:cNvPr>
          <p:cNvSpPr>
            <a:spLocks noGrp="1"/>
          </p:cNvSpPr>
          <p:nvPr>
            <p:ph type="title"/>
          </p:nvPr>
        </p:nvSpPr>
        <p:spPr>
          <a:solidFill>
            <a:srgbClr val="FF0000"/>
          </a:solidFill>
        </p:spPr>
        <p:txBody>
          <a:bodyPr/>
          <a:lstStyle/>
          <a:p>
            <a:r>
              <a:rPr lang="nb-NO" dirty="0"/>
              <a:t>MOT DAG</a:t>
            </a:r>
            <a:endParaRPr lang="cs-CZ" dirty="0"/>
          </a:p>
        </p:txBody>
      </p:sp>
      <p:sp>
        <p:nvSpPr>
          <p:cNvPr id="3" name="Zástupný obsah 2">
            <a:extLst>
              <a:ext uri="{FF2B5EF4-FFF2-40B4-BE49-F238E27FC236}">
                <a16:creationId xmlns:a16="http://schemas.microsoft.com/office/drawing/2014/main" id="{20E69C40-2C50-BDB4-CC7A-5EE0FF31D75F}"/>
              </a:ext>
            </a:extLst>
          </p:cNvPr>
          <p:cNvSpPr>
            <a:spLocks noGrp="1"/>
          </p:cNvSpPr>
          <p:nvPr>
            <p:ph idx="1"/>
          </p:nvPr>
        </p:nvSpPr>
        <p:spPr/>
        <p:txBody>
          <a:bodyPr/>
          <a:lstStyle/>
          <a:p>
            <a:r>
              <a:rPr lang="nb-NO" b="0" i="0" dirty="0">
                <a:solidFill>
                  <a:srgbClr val="203E51"/>
                </a:solidFill>
                <a:effectLst/>
                <a:latin typeface="Publico text"/>
              </a:rPr>
              <a:t>Mot Dag var både et norsk</a:t>
            </a:r>
            <a:r>
              <a:rPr lang="nb-NO" b="0" i="0" dirty="0">
                <a:effectLst/>
                <a:latin typeface="Publico text"/>
              </a:rPr>
              <a:t> </a:t>
            </a:r>
            <a:r>
              <a:rPr lang="nb-NO" b="0" i="0" strike="noStrike" dirty="0">
                <a:effectLst/>
                <a:latin typeface="Publico text"/>
                <a:hlinkClick r:id="rId2">
                  <a:extLst>
                    <a:ext uri="{A12FA001-AC4F-418D-AE19-62706E023703}">
                      <ahyp:hlinkClr xmlns:ahyp="http://schemas.microsoft.com/office/drawing/2018/hyperlinkcolor" val="tx"/>
                    </a:ext>
                  </a:extLst>
                </a:hlinkClick>
              </a:rPr>
              <a:t>tidsskrift</a:t>
            </a:r>
            <a:r>
              <a:rPr lang="nb-NO" b="0" i="0" dirty="0">
                <a:effectLst/>
                <a:latin typeface="Publico text"/>
              </a:rPr>
              <a:t> og en </a:t>
            </a:r>
            <a:r>
              <a:rPr lang="nb-NO" b="0" i="0" strike="noStrike" dirty="0">
                <a:effectLst/>
                <a:latin typeface="Publico text"/>
                <a:hlinkClick r:id="rId3">
                  <a:extLst>
                    <a:ext uri="{A12FA001-AC4F-418D-AE19-62706E023703}">
                      <ahyp:hlinkClr xmlns:ahyp="http://schemas.microsoft.com/office/drawing/2018/hyperlinkcolor" val="tx"/>
                    </a:ext>
                  </a:extLst>
                </a:hlinkClick>
              </a:rPr>
              <a:t>kommunistisk</a:t>
            </a:r>
            <a:r>
              <a:rPr lang="nb-NO" b="0" i="0" dirty="0">
                <a:effectLst/>
                <a:latin typeface="Publico text"/>
              </a:rPr>
              <a:t>, </a:t>
            </a:r>
            <a:r>
              <a:rPr lang="nb-NO" b="0" i="0" strike="noStrike" dirty="0">
                <a:effectLst/>
                <a:latin typeface="Publico text"/>
                <a:hlinkClick r:id="rId4">
                  <a:extLst>
                    <a:ext uri="{A12FA001-AC4F-418D-AE19-62706E023703}">
                      <ahyp:hlinkClr xmlns:ahyp="http://schemas.microsoft.com/office/drawing/2018/hyperlinkcolor" val="tx"/>
                    </a:ext>
                  </a:extLst>
                </a:hlinkClick>
              </a:rPr>
              <a:t>revolusjonær</a:t>
            </a:r>
            <a:r>
              <a:rPr lang="nb-NO" b="0" i="0" dirty="0">
                <a:effectLst/>
                <a:latin typeface="Publico text"/>
              </a:rPr>
              <a:t> organisasjon som rettet seg spesifikt mot </a:t>
            </a:r>
            <a:r>
              <a:rPr lang="nb-NO" b="0" i="0" strike="noStrike" dirty="0">
                <a:effectLst/>
                <a:latin typeface="Publico text"/>
                <a:hlinkClick r:id="rId5">
                  <a:extLst>
                    <a:ext uri="{A12FA001-AC4F-418D-AE19-62706E023703}">
                      <ahyp:hlinkClr xmlns:ahyp="http://schemas.microsoft.com/office/drawing/2018/hyperlinkcolor" val="tx"/>
                    </a:ext>
                  </a:extLst>
                </a:hlinkClick>
              </a:rPr>
              <a:t>intellektuelle</a:t>
            </a:r>
            <a:r>
              <a:rPr lang="nb-NO" b="0" i="0" dirty="0">
                <a:effectLst/>
                <a:latin typeface="Publico text"/>
              </a:rPr>
              <a:t>. Tidsskriftet </a:t>
            </a:r>
            <a:r>
              <a:rPr lang="nb-NO" b="0" i="1" dirty="0">
                <a:effectLst/>
                <a:latin typeface="Publico text"/>
              </a:rPr>
              <a:t>Mot Dag</a:t>
            </a:r>
            <a:r>
              <a:rPr lang="nb-NO" b="0" i="0" dirty="0">
                <a:effectLst/>
                <a:latin typeface="Publico text"/>
              </a:rPr>
              <a:t> eksisterte fra 1921 til 1936, men organisasjonen ble formelt stiftet først i 1922. Fram til 1925 var organisasjonen tilsluttet </a:t>
            </a:r>
            <a:r>
              <a:rPr lang="nb-NO" b="0" i="0" strike="noStrike" dirty="0">
                <a:effectLst/>
                <a:latin typeface="Publico text"/>
                <a:hlinkClick r:id="rId6">
                  <a:extLst>
                    <a:ext uri="{A12FA001-AC4F-418D-AE19-62706E023703}">
                      <ahyp:hlinkClr xmlns:ahyp="http://schemas.microsoft.com/office/drawing/2018/hyperlinkcolor" val="tx"/>
                    </a:ext>
                  </a:extLst>
                </a:hlinkClick>
              </a:rPr>
              <a:t>Arbeiderpartiet</a:t>
            </a:r>
            <a:r>
              <a:rPr lang="nb-NO" b="0" i="0" dirty="0">
                <a:effectLst/>
                <a:latin typeface="Publico text"/>
              </a:rPr>
              <a:t>, fra vinteren 1926–1927 </a:t>
            </a:r>
            <a:r>
              <a:rPr lang="nb-NO" b="0" i="0" strike="noStrike" dirty="0">
                <a:effectLst/>
                <a:latin typeface="Publico text"/>
                <a:hlinkClick r:id="rId7">
                  <a:extLst>
                    <a:ext uri="{A12FA001-AC4F-418D-AE19-62706E023703}">
                      <ahyp:hlinkClr xmlns:ahyp="http://schemas.microsoft.com/office/drawing/2018/hyperlinkcolor" val="tx"/>
                    </a:ext>
                  </a:extLst>
                </a:hlinkClick>
              </a:rPr>
              <a:t>Norges Kommunistiske Parti</a:t>
            </a:r>
            <a:r>
              <a:rPr lang="nb-NO" b="0" i="0" dirty="0">
                <a:effectLst/>
                <a:latin typeface="Publico text"/>
              </a:rPr>
              <a:t>, mens fra høsten 1928 til 1936 stod den uten partitilknytning. </a:t>
            </a:r>
            <a:r>
              <a:rPr lang="nb-NO" b="0" i="0" strike="noStrike" dirty="0">
                <a:effectLst/>
                <a:latin typeface="Publico text"/>
                <a:hlinkClick r:id="rId8">
                  <a:extLst>
                    <a:ext uri="{A12FA001-AC4F-418D-AE19-62706E023703}">
                      <ahyp:hlinkClr xmlns:ahyp="http://schemas.microsoft.com/office/drawing/2018/hyperlinkcolor" val="tx"/>
                    </a:ext>
                  </a:extLst>
                </a:hlinkClick>
              </a:rPr>
              <a:t>Erling Falk</a:t>
            </a:r>
            <a:r>
              <a:rPr lang="nb-NO" b="0" i="0" dirty="0">
                <a:effectLst/>
                <a:latin typeface="Publico text"/>
              </a:rPr>
              <a:t> var Mot Dags stifter, inspirator </a:t>
            </a:r>
            <a:r>
              <a:rPr lang="nb-NO" b="0" i="0" dirty="0">
                <a:solidFill>
                  <a:srgbClr val="203E51"/>
                </a:solidFill>
                <a:effectLst/>
                <a:latin typeface="Publico text"/>
              </a:rPr>
              <a:t>og helt dominerende leder.</a:t>
            </a:r>
            <a:endParaRPr lang="cs-CZ" dirty="0"/>
          </a:p>
        </p:txBody>
      </p:sp>
    </p:spTree>
    <p:extLst>
      <p:ext uri="{BB962C8B-B14F-4D97-AF65-F5344CB8AC3E}">
        <p14:creationId xmlns:p14="http://schemas.microsoft.com/office/powerpoint/2010/main" val="53065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D47CA1-68DE-94B7-4EF5-5BB207B7C1BC}"/>
              </a:ext>
            </a:extLst>
          </p:cNvPr>
          <p:cNvSpPr>
            <a:spLocks noGrp="1"/>
          </p:cNvSpPr>
          <p:nvPr>
            <p:ph type="title"/>
          </p:nvPr>
        </p:nvSpPr>
        <p:spPr>
          <a:solidFill>
            <a:srgbClr val="FF99FF"/>
          </a:solidFill>
        </p:spPr>
        <p:txBody>
          <a:bodyPr>
            <a:normAutofit/>
          </a:bodyPr>
          <a:lstStyle/>
          <a:p>
            <a:r>
              <a:rPr lang="nb-NO" dirty="0"/>
              <a:t>Wilhelm Reich</a:t>
            </a:r>
            <a:r>
              <a:rPr lang="cs-CZ" dirty="0"/>
              <a:t> </a:t>
            </a:r>
            <a:br>
              <a:rPr lang="cs-CZ" dirty="0"/>
            </a:br>
            <a:r>
              <a:rPr lang="cs-CZ" sz="3200" dirty="0"/>
              <a:t>1897</a:t>
            </a:r>
            <a:r>
              <a:rPr lang="nb-NO" sz="3200" dirty="0"/>
              <a:t> Dobzau</a:t>
            </a:r>
            <a:r>
              <a:rPr lang="cs-CZ" sz="3200" dirty="0"/>
              <a:t> </a:t>
            </a:r>
            <a:r>
              <a:rPr lang="cs-CZ" sz="3200" dirty="0" err="1"/>
              <a:t>Galizien</a:t>
            </a:r>
            <a:r>
              <a:rPr lang="cs-CZ" sz="3200" dirty="0"/>
              <a:t> – 1957 </a:t>
            </a:r>
            <a:r>
              <a:rPr lang="cs-CZ" sz="3200" dirty="0" err="1"/>
              <a:t>Lewisburg</a:t>
            </a:r>
            <a:r>
              <a:rPr lang="cs-CZ" sz="3200" dirty="0"/>
              <a:t> </a:t>
            </a:r>
            <a:r>
              <a:rPr lang="cs-CZ" sz="3200" dirty="0" err="1"/>
              <a:t>Pennsylvania</a:t>
            </a:r>
            <a:endParaRPr lang="cs-CZ" dirty="0"/>
          </a:p>
        </p:txBody>
      </p:sp>
      <p:sp>
        <p:nvSpPr>
          <p:cNvPr id="4" name="Zástupný obsah 3">
            <a:extLst>
              <a:ext uri="{FF2B5EF4-FFF2-40B4-BE49-F238E27FC236}">
                <a16:creationId xmlns:a16="http://schemas.microsoft.com/office/drawing/2014/main" id="{250776AF-F51A-258C-DAFA-3DDDA24B6397}"/>
              </a:ext>
            </a:extLst>
          </p:cNvPr>
          <p:cNvSpPr>
            <a:spLocks noGrp="1"/>
          </p:cNvSpPr>
          <p:nvPr>
            <p:ph idx="1"/>
          </p:nvPr>
        </p:nvSpPr>
        <p:spPr/>
        <p:txBody>
          <a:bodyPr/>
          <a:lstStyle/>
          <a:p>
            <a:r>
              <a:rPr lang="de-DE" b="0" i="0" dirty="0">
                <a:solidFill>
                  <a:srgbClr val="202122"/>
                </a:solidFill>
                <a:effectLst/>
                <a:latin typeface="Arial" panose="020B0604020202020204" pitchFamily="34" charset="0"/>
              </a:rPr>
              <a:t> „</a:t>
            </a:r>
            <a:r>
              <a:rPr lang="de-DE" sz="2000" b="0" i="0" dirty="0" err="1">
                <a:solidFill>
                  <a:srgbClr val="202122"/>
                </a:solidFill>
                <a:effectLst/>
                <a:latin typeface="Arial" panose="020B0604020202020204" pitchFamily="34" charset="0"/>
              </a:rPr>
              <a:t>Libidokonflikte</a:t>
            </a:r>
            <a:r>
              <a:rPr lang="de-DE" sz="2000" b="0" i="0" dirty="0">
                <a:solidFill>
                  <a:srgbClr val="202122"/>
                </a:solidFill>
                <a:effectLst/>
                <a:latin typeface="Arial" panose="020B0604020202020204" pitchFamily="34" charset="0"/>
              </a:rPr>
              <a:t> und Wahngebilde in </a:t>
            </a:r>
            <a:r>
              <a:rPr lang="de-DE" sz="2000" b="0" i="0" u="none" strike="noStrike" dirty="0">
                <a:solidFill>
                  <a:srgbClr val="0645AD"/>
                </a:solidFill>
                <a:effectLst/>
                <a:latin typeface="Arial" panose="020B0604020202020204" pitchFamily="34" charset="0"/>
                <a:hlinkClick r:id="rId2" tooltip="Henrik Ibsen"/>
              </a:rPr>
              <a:t>Ibsens</a:t>
            </a:r>
            <a:r>
              <a:rPr lang="de-DE" sz="2000" b="0" i="0" dirty="0">
                <a:solidFill>
                  <a:srgbClr val="202122"/>
                </a:solidFill>
                <a:effectLst/>
                <a:latin typeface="Arial" panose="020B0604020202020204" pitchFamily="34" charset="0"/>
              </a:rPr>
              <a:t> ‚Peer Gynt‘“ 1929</a:t>
            </a:r>
            <a:r>
              <a:rPr lang="cs-CZ" sz="2000" b="0" i="0" dirty="0">
                <a:solidFill>
                  <a:srgbClr val="202122"/>
                </a:solidFill>
                <a:effectLst/>
                <a:latin typeface="Arial" panose="020B0604020202020204" pitchFamily="34" charset="0"/>
              </a:rPr>
              <a:t> - </a:t>
            </a:r>
            <a:r>
              <a:rPr lang="cs-CZ" sz="2000" b="0" i="0" dirty="0" err="1">
                <a:solidFill>
                  <a:srgbClr val="202122"/>
                </a:solidFill>
                <a:effectLst/>
                <a:latin typeface="Arial" panose="020B0604020202020204" pitchFamily="34" charset="0"/>
              </a:rPr>
              <a:t>foredrag</a:t>
            </a:r>
            <a:endParaRPr lang="de-DE" b="0" i="0" u="none" strike="noStrike" baseline="30000" dirty="0">
              <a:solidFill>
                <a:srgbClr val="0645AD"/>
              </a:solidFill>
              <a:effectLst/>
              <a:latin typeface="Arial" panose="020B0604020202020204" pitchFamily="34" charset="0"/>
            </a:endParaRPr>
          </a:p>
          <a:p>
            <a:r>
              <a:rPr lang="cs-CZ" b="0" i="1" dirty="0" err="1">
                <a:solidFill>
                  <a:srgbClr val="202122"/>
                </a:solidFill>
                <a:effectLst/>
                <a:latin typeface="Arial" panose="020B0604020202020204" pitchFamily="34" charset="0"/>
              </a:rPr>
              <a:t>Massenpsychologie</a:t>
            </a:r>
            <a:r>
              <a:rPr lang="cs-CZ" b="0" i="1" dirty="0">
                <a:solidFill>
                  <a:srgbClr val="202122"/>
                </a:solidFill>
                <a:effectLst/>
                <a:latin typeface="Arial" panose="020B0604020202020204" pitchFamily="34" charset="0"/>
              </a:rPr>
              <a:t> des </a:t>
            </a:r>
            <a:r>
              <a:rPr lang="cs-CZ" b="0" i="1" dirty="0" err="1">
                <a:solidFill>
                  <a:srgbClr val="202122"/>
                </a:solidFill>
                <a:effectLst/>
                <a:latin typeface="Arial" panose="020B0604020202020204" pitchFamily="34" charset="0"/>
              </a:rPr>
              <a:t>Faschismus</a:t>
            </a:r>
            <a:r>
              <a:rPr lang="cs-CZ" b="0" i="0" dirty="0">
                <a:solidFill>
                  <a:srgbClr val="202122"/>
                </a:solidFill>
                <a:effectLst/>
                <a:latin typeface="Arial" panose="020B0604020202020204" pitchFamily="34" charset="0"/>
              </a:rPr>
              <a:t> (1933)</a:t>
            </a:r>
            <a:endParaRPr lang="nb-NO" b="0" i="0" dirty="0">
              <a:solidFill>
                <a:srgbClr val="202122"/>
              </a:solidFill>
              <a:effectLst/>
              <a:latin typeface="Arial" panose="020B0604020202020204" pitchFamily="34" charset="0"/>
            </a:endParaRPr>
          </a:p>
          <a:p>
            <a:r>
              <a:rPr lang="cs-CZ" b="0" i="1" dirty="0">
                <a:solidFill>
                  <a:srgbClr val="202122"/>
                </a:solidFill>
                <a:effectLst/>
                <a:latin typeface="Arial" panose="020B0604020202020204" pitchFamily="34" charset="0"/>
              </a:rPr>
              <a:t>Die </a:t>
            </a:r>
            <a:r>
              <a:rPr lang="cs-CZ" b="0" i="1" dirty="0" err="1">
                <a:solidFill>
                  <a:srgbClr val="202122"/>
                </a:solidFill>
                <a:effectLst/>
                <a:latin typeface="Arial" panose="020B0604020202020204" pitchFamily="34" charset="0"/>
              </a:rPr>
              <a:t>Bione</a:t>
            </a:r>
            <a:r>
              <a:rPr lang="cs-CZ" b="0" i="1" dirty="0">
                <a:solidFill>
                  <a:srgbClr val="202122"/>
                </a:solidFill>
                <a:effectLst/>
                <a:latin typeface="Arial" panose="020B0604020202020204" pitchFamily="34" charset="0"/>
              </a:rPr>
              <a:t>.</a:t>
            </a:r>
            <a:r>
              <a:rPr lang="cs-CZ" b="0" i="0" dirty="0">
                <a:solidFill>
                  <a:srgbClr val="202122"/>
                </a:solidFill>
                <a:effectLst/>
                <a:latin typeface="Arial" panose="020B0604020202020204" pitchFamily="34" charset="0"/>
              </a:rPr>
              <a:t> 1938</a:t>
            </a:r>
            <a:endParaRPr lang="nb-NO" dirty="0">
              <a:solidFill>
                <a:srgbClr val="202122"/>
              </a:solidFill>
              <a:latin typeface="Arial" panose="020B0604020202020204" pitchFamily="34" charset="0"/>
            </a:endParaRPr>
          </a:p>
          <a:p>
            <a:r>
              <a:rPr lang="en-US" b="0" i="1" dirty="0">
                <a:solidFill>
                  <a:srgbClr val="202122"/>
                </a:solidFill>
                <a:effectLst/>
                <a:latin typeface="Arial" panose="020B0604020202020204" pitchFamily="34" charset="0"/>
              </a:rPr>
              <a:t>The Function of Orgasm.</a:t>
            </a:r>
            <a:r>
              <a:rPr lang="en-US" b="0" i="0" dirty="0">
                <a:solidFill>
                  <a:srgbClr val="202122"/>
                </a:solidFill>
                <a:effectLst/>
                <a:latin typeface="Arial" panose="020B0604020202020204" pitchFamily="34" charset="0"/>
              </a:rPr>
              <a:t> 1942</a:t>
            </a:r>
            <a:endParaRPr lang="cs-CZ" b="0" i="0" u="none" strike="noStrike" baseline="30000" dirty="0">
              <a:effectLst/>
              <a:latin typeface="Arial" panose="020B0604020202020204" pitchFamily="34" charset="0"/>
            </a:endParaRPr>
          </a:p>
          <a:p>
            <a:r>
              <a:rPr lang="cs-CZ" baseline="30000" dirty="0" err="1">
                <a:solidFill>
                  <a:srgbClr val="0645AD"/>
                </a:solidFill>
                <a:latin typeface="Arial" panose="020B0604020202020204" pitchFamily="34" charset="0"/>
              </a:rPr>
              <a:t>Wien</a:t>
            </a:r>
            <a:endParaRPr lang="cs-CZ" baseline="30000" dirty="0">
              <a:solidFill>
                <a:srgbClr val="0645AD"/>
              </a:solidFill>
              <a:latin typeface="Arial" panose="020B0604020202020204" pitchFamily="34" charset="0"/>
            </a:endParaRPr>
          </a:p>
          <a:p>
            <a:r>
              <a:rPr lang="cs-CZ" baseline="30000" dirty="0" err="1">
                <a:solidFill>
                  <a:srgbClr val="0645AD"/>
                </a:solidFill>
                <a:latin typeface="Arial" panose="020B0604020202020204" pitchFamily="34" charset="0"/>
              </a:rPr>
              <a:t>Berlin</a:t>
            </a:r>
            <a:endParaRPr lang="cs-CZ" baseline="30000" dirty="0">
              <a:solidFill>
                <a:srgbClr val="0645AD"/>
              </a:solidFill>
              <a:latin typeface="Arial" panose="020B0604020202020204" pitchFamily="34" charset="0"/>
            </a:endParaRPr>
          </a:p>
          <a:p>
            <a:r>
              <a:rPr lang="cs-CZ" baseline="30000" dirty="0">
                <a:solidFill>
                  <a:srgbClr val="0645AD"/>
                </a:solidFill>
                <a:latin typeface="Arial" panose="020B0604020202020204" pitchFamily="34" charset="0"/>
              </a:rPr>
              <a:t>K</a:t>
            </a:r>
            <a:r>
              <a:rPr lang="nb-NO" baseline="30000" dirty="0">
                <a:solidFill>
                  <a:srgbClr val="0645AD"/>
                </a:solidFill>
                <a:latin typeface="Arial" panose="020B0604020202020204" pitchFamily="34" charset="0"/>
              </a:rPr>
              <a:t>øbenhavn 1933 – 1935</a:t>
            </a:r>
          </a:p>
          <a:p>
            <a:r>
              <a:rPr lang="nb-NO" baseline="30000" dirty="0">
                <a:solidFill>
                  <a:srgbClr val="0645AD"/>
                </a:solidFill>
                <a:latin typeface="Arial" panose="020B0604020202020204" pitchFamily="34" charset="0"/>
              </a:rPr>
              <a:t>Oslo 1035 – 1939</a:t>
            </a:r>
          </a:p>
          <a:p>
            <a:r>
              <a:rPr lang="nb-NO" baseline="30000" dirty="0">
                <a:solidFill>
                  <a:srgbClr val="0645AD"/>
                </a:solidFill>
                <a:latin typeface="Arial" panose="020B0604020202020204" pitchFamily="34" charset="0"/>
              </a:rPr>
              <a:t>1939 New York</a:t>
            </a:r>
            <a:endParaRPr lang="cs-CZ" baseline="30000" dirty="0">
              <a:solidFill>
                <a:srgbClr val="0645AD"/>
              </a:solidFill>
              <a:latin typeface="Arial" panose="020B0604020202020204" pitchFamily="34" charset="0"/>
            </a:endParaRPr>
          </a:p>
          <a:p>
            <a:r>
              <a:rPr lang="cs-CZ" baseline="30000" dirty="0">
                <a:solidFill>
                  <a:srgbClr val="0645AD"/>
                </a:solidFill>
                <a:latin typeface="Arial" panose="020B0604020202020204" pitchFamily="34" charset="0"/>
              </a:rPr>
              <a:t>1952 </a:t>
            </a:r>
            <a:r>
              <a:rPr lang="cs-CZ" baseline="30000" dirty="0" err="1">
                <a:solidFill>
                  <a:srgbClr val="0645AD"/>
                </a:solidFill>
                <a:latin typeface="Arial" panose="020B0604020202020204" pitchFamily="34" charset="0"/>
              </a:rPr>
              <a:t>McCarthy</a:t>
            </a:r>
            <a:r>
              <a:rPr lang="cs-CZ" baseline="30000" dirty="0">
                <a:solidFill>
                  <a:srgbClr val="0645AD"/>
                </a:solidFill>
                <a:latin typeface="Arial" panose="020B0604020202020204" pitchFamily="34" charset="0"/>
              </a:rPr>
              <a:t>, 1957 odsouzen, zemřel ve vězení</a:t>
            </a:r>
            <a:endParaRPr lang="nb-NO" baseline="30000" dirty="0">
              <a:solidFill>
                <a:srgbClr val="0645AD"/>
              </a:solidFill>
              <a:latin typeface="Arial" panose="020B0604020202020204" pitchFamily="34" charset="0"/>
            </a:endParaRPr>
          </a:p>
          <a:p>
            <a:endParaRPr lang="nb-NO" baseline="30000" dirty="0">
              <a:solidFill>
                <a:srgbClr val="0645AD"/>
              </a:solidFill>
              <a:latin typeface="Arial" panose="020B0604020202020204" pitchFamily="34" charset="0"/>
            </a:endParaRPr>
          </a:p>
          <a:p>
            <a:endParaRPr lang="cs-CZ" dirty="0"/>
          </a:p>
        </p:txBody>
      </p:sp>
    </p:spTree>
    <p:extLst>
      <p:ext uri="{BB962C8B-B14F-4D97-AF65-F5344CB8AC3E}">
        <p14:creationId xmlns:p14="http://schemas.microsoft.com/office/powerpoint/2010/main" val="219140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2892EB-DF5A-23B6-A66C-258A0FB22DC2}"/>
              </a:ext>
            </a:extLst>
          </p:cNvPr>
          <p:cNvSpPr>
            <a:spLocks noGrp="1"/>
          </p:cNvSpPr>
          <p:nvPr>
            <p:ph type="title"/>
          </p:nvPr>
        </p:nvSpPr>
        <p:spPr/>
        <p:txBody>
          <a:bodyPr/>
          <a:lstStyle/>
          <a:p>
            <a:r>
              <a:rPr lang="cs-CZ" dirty="0"/>
              <a:t>Nic </a:t>
            </a:r>
            <a:r>
              <a:rPr lang="cs-CZ" dirty="0" err="1"/>
              <a:t>Waal</a:t>
            </a:r>
            <a:r>
              <a:rPr lang="cs-CZ" dirty="0"/>
              <a:t>, </a:t>
            </a:r>
            <a:r>
              <a:rPr lang="cs-CZ" sz="2800" dirty="0" err="1"/>
              <a:t>Hoels</a:t>
            </a:r>
            <a:r>
              <a:rPr lang="cs-CZ" sz="2800" dirty="0"/>
              <a:t> f</a:t>
            </a:r>
            <a:r>
              <a:rPr lang="nb-NO" sz="2800" dirty="0"/>
              <a:t>ørste kone</a:t>
            </a:r>
            <a:endParaRPr lang="cs-CZ" dirty="0"/>
          </a:p>
        </p:txBody>
      </p:sp>
      <p:sp>
        <p:nvSpPr>
          <p:cNvPr id="3" name="Zástupný obsah 2">
            <a:extLst>
              <a:ext uri="{FF2B5EF4-FFF2-40B4-BE49-F238E27FC236}">
                <a16:creationId xmlns:a16="http://schemas.microsoft.com/office/drawing/2014/main" id="{88CAE1DA-B147-79A5-931D-C9FA77E8B43D}"/>
              </a:ext>
            </a:extLst>
          </p:cNvPr>
          <p:cNvSpPr>
            <a:spLocks noGrp="1"/>
          </p:cNvSpPr>
          <p:nvPr>
            <p:ph idx="1"/>
          </p:nvPr>
        </p:nvSpPr>
        <p:spPr/>
        <p:txBody>
          <a:bodyPr/>
          <a:lstStyle/>
          <a:p>
            <a:r>
              <a:rPr lang="nb-NO" b="0" i="0" dirty="0">
                <a:solidFill>
                  <a:srgbClr val="202122"/>
                </a:solidFill>
                <a:effectLst/>
                <a:latin typeface="Arial" panose="020B0604020202020204" pitchFamily="34" charset="0"/>
              </a:rPr>
              <a:t> </a:t>
            </a:r>
            <a:r>
              <a:rPr lang="nb-NO" b="0" i="0" u="none" strike="noStrike" dirty="0">
                <a:effectLst/>
                <a:latin typeface="Arial" panose="020B0604020202020204" pitchFamily="34" charset="0"/>
                <a:hlinkClick r:id="rId2" tooltip="Nic Waal">
                  <a:extLst>
                    <a:ext uri="{A12FA001-AC4F-418D-AE19-62706E023703}">
                      <ahyp:hlinkClr xmlns:ahyp="http://schemas.microsoft.com/office/drawing/2018/hyperlinkcolor" val="tx"/>
                    </a:ext>
                  </a:extLst>
                </a:hlinkClick>
              </a:rPr>
              <a:t>Caroline Schweigaard Nicolaysen</a:t>
            </a:r>
            <a:r>
              <a:rPr lang="nb-NO" b="0" i="0" dirty="0">
                <a:effectLst/>
                <a:latin typeface="Arial" panose="020B0604020202020204" pitchFamily="34" charset="0"/>
              </a:rPr>
              <a:t> </a:t>
            </a:r>
            <a:r>
              <a:rPr lang="nb-NO" b="0" i="0" dirty="0">
                <a:solidFill>
                  <a:srgbClr val="202122"/>
                </a:solidFill>
                <a:effectLst/>
                <a:latin typeface="Arial" panose="020B0604020202020204" pitchFamily="34" charset="0"/>
              </a:rPr>
              <a:t>(død 1960) også kjent som Nic Waal, som han giftet seg med i Norge i 1927. Ekteskapet var barnløst. Begge var opptatt av å være en fri sjel og slet med psykiske problemer.</a:t>
            </a:r>
            <a:r>
              <a:rPr lang="nb-NO" b="0" i="0" u="none" strike="noStrike" baseline="30000" dirty="0">
                <a:solidFill>
                  <a:srgbClr val="0645AD"/>
                </a:solidFill>
                <a:effectLst/>
                <a:latin typeface="Arial" panose="020B0604020202020204" pitchFamily="34" charset="0"/>
                <a:hlinkClick r:id="rId3"/>
              </a:rPr>
              <a:t>[11]</a:t>
            </a:r>
            <a:r>
              <a:rPr lang="nb-NO" b="0" i="0" dirty="0">
                <a:solidFill>
                  <a:srgbClr val="202122"/>
                </a:solidFill>
                <a:effectLst/>
                <a:latin typeface="Arial" panose="020B0604020202020204" pitchFamily="34" charset="0"/>
              </a:rPr>
              <a:t> I 1936 ble de skilt</a:t>
            </a:r>
            <a:r>
              <a:rPr lang="cs-CZ" b="0" i="0" dirty="0">
                <a:solidFill>
                  <a:srgbClr val="202122"/>
                </a:solidFill>
                <a:effectLst/>
                <a:latin typeface="Arial" panose="020B0604020202020204" pitchFamily="34" charset="0"/>
              </a:rPr>
              <a:t>.</a:t>
            </a:r>
          </a:p>
          <a:p>
            <a:r>
              <a:rPr lang="cs-CZ" dirty="0">
                <a:solidFill>
                  <a:srgbClr val="202122"/>
                </a:solidFill>
                <a:latin typeface="Arial" panose="020B0604020202020204" pitchFamily="34" charset="0"/>
              </a:rPr>
              <a:t>Nic </a:t>
            </a:r>
            <a:r>
              <a:rPr lang="cs-CZ" dirty="0" err="1">
                <a:solidFill>
                  <a:srgbClr val="202122"/>
                </a:solidFill>
                <a:latin typeface="Arial" panose="020B0604020202020204" pitchFamily="34" charset="0"/>
              </a:rPr>
              <a:t>Waal</a:t>
            </a:r>
            <a:r>
              <a:rPr lang="cs-CZ" dirty="0">
                <a:solidFill>
                  <a:srgbClr val="202122"/>
                </a:solidFill>
                <a:latin typeface="Arial" panose="020B0604020202020204" pitchFamily="34" charset="0"/>
              </a:rPr>
              <a:t> var aktiv i </a:t>
            </a:r>
            <a:r>
              <a:rPr lang="cs-CZ" dirty="0" err="1">
                <a:solidFill>
                  <a:srgbClr val="202122"/>
                </a:solidFill>
                <a:latin typeface="Arial" panose="020B0604020202020204" pitchFamily="34" charset="0"/>
              </a:rPr>
              <a:t>Nansenhjelpen</a:t>
            </a:r>
            <a:endParaRPr lang="cs-CZ" dirty="0">
              <a:solidFill>
                <a:srgbClr val="202122"/>
              </a:solidFill>
              <a:latin typeface="Arial" panose="020B0604020202020204" pitchFamily="34" charset="0"/>
            </a:endParaRPr>
          </a:p>
          <a:p>
            <a:r>
              <a:rPr lang="cs-CZ" dirty="0" err="1">
                <a:solidFill>
                  <a:srgbClr val="202122"/>
                </a:solidFill>
                <a:latin typeface="Arial" panose="020B0604020202020204" pitchFamily="34" charset="0"/>
              </a:rPr>
              <a:t>Sigurd</a:t>
            </a:r>
            <a:r>
              <a:rPr lang="cs-CZ" dirty="0">
                <a:solidFill>
                  <a:srgbClr val="202122"/>
                </a:solidFill>
                <a:latin typeface="Arial" panose="020B0604020202020204" pitchFamily="34" charset="0"/>
              </a:rPr>
              <a:t> </a:t>
            </a:r>
            <a:r>
              <a:rPr lang="cs-CZ" dirty="0" err="1">
                <a:solidFill>
                  <a:srgbClr val="202122"/>
                </a:solidFill>
                <a:latin typeface="Arial" panose="020B0604020202020204" pitchFamily="34" charset="0"/>
              </a:rPr>
              <a:t>Hoel</a:t>
            </a:r>
            <a:r>
              <a:rPr lang="cs-CZ" dirty="0">
                <a:solidFill>
                  <a:srgbClr val="202122"/>
                </a:solidFill>
                <a:latin typeface="Arial" panose="020B0604020202020204" pitchFamily="34" charset="0"/>
              </a:rPr>
              <a:t> </a:t>
            </a:r>
            <a:r>
              <a:rPr lang="cs-CZ" dirty="0" err="1">
                <a:solidFill>
                  <a:srgbClr val="202122"/>
                </a:solidFill>
                <a:latin typeface="Arial" panose="020B0604020202020204" pitchFamily="34" charset="0"/>
              </a:rPr>
              <a:t>flyttet</a:t>
            </a:r>
            <a:r>
              <a:rPr lang="cs-CZ" dirty="0">
                <a:solidFill>
                  <a:srgbClr val="202122"/>
                </a:solidFill>
                <a:latin typeface="Arial" panose="020B0604020202020204" pitchFamily="34" charset="0"/>
              </a:rPr>
              <a:t> til </a:t>
            </a:r>
            <a:r>
              <a:rPr lang="cs-CZ" dirty="0" err="1">
                <a:solidFill>
                  <a:srgbClr val="202122"/>
                </a:solidFill>
                <a:latin typeface="Arial" panose="020B0604020202020204" pitchFamily="34" charset="0"/>
              </a:rPr>
              <a:t>Odal</a:t>
            </a:r>
            <a:r>
              <a:rPr lang="cs-CZ" dirty="0">
                <a:solidFill>
                  <a:srgbClr val="202122"/>
                </a:solidFill>
                <a:latin typeface="Arial" panose="020B0604020202020204" pitchFamily="34" charset="0"/>
              </a:rPr>
              <a:t>, </a:t>
            </a:r>
            <a:r>
              <a:rPr lang="cs-CZ" dirty="0" err="1">
                <a:solidFill>
                  <a:srgbClr val="202122"/>
                </a:solidFill>
                <a:latin typeface="Arial" panose="020B0604020202020204" pitchFamily="34" charset="0"/>
              </a:rPr>
              <a:t>forfatterstreik</a:t>
            </a:r>
            <a:r>
              <a:rPr lang="cs-CZ" dirty="0">
                <a:solidFill>
                  <a:srgbClr val="202122"/>
                </a:solidFill>
                <a:latin typeface="Arial" panose="020B0604020202020204" pitchFamily="34" charset="0"/>
              </a:rPr>
              <a:t> 1943, </a:t>
            </a:r>
            <a:r>
              <a:rPr lang="cs-CZ" dirty="0" err="1">
                <a:solidFill>
                  <a:srgbClr val="202122"/>
                </a:solidFill>
                <a:latin typeface="Arial" panose="020B0604020202020204" pitchFamily="34" charset="0"/>
              </a:rPr>
              <a:t>emigrasjon</a:t>
            </a:r>
            <a:r>
              <a:rPr lang="cs-CZ" dirty="0">
                <a:solidFill>
                  <a:srgbClr val="202122"/>
                </a:solidFill>
                <a:latin typeface="Arial" panose="020B0604020202020204" pitchFamily="34" charset="0"/>
              </a:rPr>
              <a:t> til </a:t>
            </a:r>
            <a:r>
              <a:rPr lang="cs-CZ" dirty="0" err="1">
                <a:solidFill>
                  <a:srgbClr val="202122"/>
                </a:solidFill>
                <a:latin typeface="Arial" panose="020B0604020202020204" pitchFamily="34" charset="0"/>
              </a:rPr>
              <a:t>Sverige</a:t>
            </a:r>
            <a:r>
              <a:rPr lang="cs-CZ" dirty="0">
                <a:solidFill>
                  <a:srgbClr val="202122"/>
                </a:solidFill>
                <a:latin typeface="Arial" panose="020B0604020202020204" pitchFamily="34" charset="0"/>
              </a:rPr>
              <a:t> 1943</a:t>
            </a:r>
            <a:endParaRPr lang="cs-CZ" dirty="0"/>
          </a:p>
        </p:txBody>
      </p:sp>
    </p:spTree>
    <p:extLst>
      <p:ext uri="{BB962C8B-B14F-4D97-AF65-F5344CB8AC3E}">
        <p14:creationId xmlns:p14="http://schemas.microsoft.com/office/powerpoint/2010/main" val="225479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A00E1-840D-1F1A-5901-35BF74B778EA}"/>
              </a:ext>
            </a:extLst>
          </p:cNvPr>
          <p:cNvSpPr>
            <a:spLocks noGrp="1"/>
          </p:cNvSpPr>
          <p:nvPr>
            <p:ph type="title"/>
          </p:nvPr>
        </p:nvSpPr>
        <p:spPr>
          <a:solidFill>
            <a:schemeClr val="accent2">
              <a:lumMod val="20000"/>
              <a:lumOff val="80000"/>
            </a:schemeClr>
          </a:solidFill>
        </p:spPr>
        <p:txBody>
          <a:bodyPr/>
          <a:lstStyle/>
          <a:p>
            <a:r>
              <a:rPr lang="cs-CZ" i="1" dirty="0"/>
              <a:t>En dag i </a:t>
            </a:r>
            <a:r>
              <a:rPr lang="cs-CZ" i="1" dirty="0" err="1"/>
              <a:t>oktober</a:t>
            </a:r>
            <a:endParaRPr lang="cs-CZ" i="1" dirty="0"/>
          </a:p>
        </p:txBody>
      </p:sp>
      <p:sp>
        <p:nvSpPr>
          <p:cNvPr id="3" name="Zástupný obsah 2">
            <a:extLst>
              <a:ext uri="{FF2B5EF4-FFF2-40B4-BE49-F238E27FC236}">
                <a16:creationId xmlns:a16="http://schemas.microsoft.com/office/drawing/2014/main" id="{91B1061E-11FB-8E91-A2EA-3D7BE52CF936}"/>
              </a:ext>
            </a:extLst>
          </p:cNvPr>
          <p:cNvSpPr>
            <a:spLocks noGrp="1"/>
          </p:cNvSpPr>
          <p:nvPr>
            <p:ph idx="1"/>
          </p:nvPr>
        </p:nvSpPr>
        <p:spPr/>
        <p:txBody>
          <a:bodyPr>
            <a:normAutofit lnSpcReduction="10000"/>
          </a:bodyPr>
          <a:lstStyle/>
          <a:p>
            <a:pPr>
              <a:lnSpc>
                <a:spcPct val="107000"/>
              </a:lnSpc>
              <a:spcAft>
                <a:spcPts val="800"/>
              </a:spcAft>
            </a:pPr>
            <a:r>
              <a:rPr lang="nb-NO" sz="2400" kern="100" dirty="0">
                <a:effectLst/>
                <a:latin typeface="New Times Roman"/>
                <a:ea typeface="Calibri" panose="020F0502020204030204" pitchFamily="34" charset="0"/>
                <a:cs typeface="Times New Roman" panose="02020603050405020304" pitchFamily="18" charset="0"/>
              </a:rPr>
              <a:t>Et symbolkompleks:</a:t>
            </a:r>
            <a:endParaRPr lang="cs-CZ" sz="2400" kern="100" dirty="0">
              <a:effectLst/>
              <a:latin typeface="New Times Roman"/>
              <a:ea typeface="Calibri" panose="020F0502020204030204" pitchFamily="34" charset="0"/>
              <a:cs typeface="Times New Roman" panose="02020603050405020304" pitchFamily="18" charset="0"/>
            </a:endParaRPr>
          </a:p>
          <a:p>
            <a:pPr>
              <a:lnSpc>
                <a:spcPct val="107000"/>
              </a:lnSpc>
              <a:spcAft>
                <a:spcPts val="800"/>
              </a:spcAft>
            </a:pPr>
            <a:r>
              <a:rPr lang="nb-NO" sz="2400" kern="100" dirty="0">
                <a:effectLst/>
                <a:latin typeface="New Times Roman"/>
                <a:ea typeface="Calibri" panose="020F0502020204030204" pitchFamily="34" charset="0"/>
                <a:cs typeface="Times New Roman" panose="02020603050405020304" pitchFamily="18" charset="0"/>
              </a:rPr>
              <a:t>VEI – RING – BÅS</a:t>
            </a:r>
            <a:endParaRPr lang="cs-CZ" sz="2400" kern="100" dirty="0">
              <a:effectLst/>
              <a:latin typeface="New Times Roman"/>
              <a:ea typeface="Calibri" panose="020F0502020204030204" pitchFamily="34" charset="0"/>
              <a:cs typeface="Times New Roman" panose="02020603050405020304" pitchFamily="18" charset="0"/>
            </a:endParaRPr>
          </a:p>
          <a:p>
            <a:pPr>
              <a:lnSpc>
                <a:spcPct val="107000"/>
              </a:lnSpc>
              <a:spcAft>
                <a:spcPts val="800"/>
              </a:spcAft>
            </a:pPr>
            <a:r>
              <a:rPr lang="nb-NO" sz="2400" kern="100" dirty="0">
                <a:effectLst/>
                <a:latin typeface="New Times Roman"/>
                <a:ea typeface="Calibri" panose="020F0502020204030204" pitchFamily="34" charset="0"/>
                <a:cs typeface="Times New Roman" panose="02020603050405020304" pitchFamily="18" charset="0"/>
              </a:rPr>
              <a:t>Reich pekte på sammenhengen mellom det psykiske og det fysiske, mellom ideologi og samfunnsstruktur – kontraster som var inspirerende for Hoel.</a:t>
            </a:r>
            <a:endParaRPr lang="cs-CZ" sz="2400" kern="100" dirty="0">
              <a:effectLst/>
              <a:latin typeface="New Times Roman"/>
              <a:ea typeface="Calibri" panose="020F0502020204030204" pitchFamily="34" charset="0"/>
              <a:cs typeface="Times New Roman" panose="02020603050405020304" pitchFamily="18" charset="0"/>
            </a:endParaRPr>
          </a:p>
          <a:p>
            <a:pPr>
              <a:lnSpc>
                <a:spcPct val="107000"/>
              </a:lnSpc>
              <a:spcAft>
                <a:spcPts val="800"/>
              </a:spcAft>
            </a:pPr>
            <a:r>
              <a:rPr lang="nb-NO" sz="2400" kern="100" dirty="0">
                <a:effectLst/>
                <a:latin typeface="New Times Roman"/>
                <a:ea typeface="Calibri" panose="020F0502020204030204" pitchFamily="34" charset="0"/>
                <a:cs typeface="Times New Roman" panose="02020603050405020304" pitchFamily="18" charset="0"/>
              </a:rPr>
              <a:t>Lukket miljø (på bygda)</a:t>
            </a:r>
            <a:endParaRPr lang="cs-CZ" sz="2400" kern="100" dirty="0">
              <a:effectLst/>
              <a:latin typeface="New Times Roman"/>
              <a:ea typeface="Calibri" panose="020F0502020204030204" pitchFamily="34" charset="0"/>
              <a:cs typeface="Times New Roman" panose="02020603050405020304" pitchFamily="18" charset="0"/>
            </a:endParaRPr>
          </a:p>
          <a:p>
            <a:pPr>
              <a:lnSpc>
                <a:spcPct val="107000"/>
              </a:lnSpc>
              <a:spcAft>
                <a:spcPts val="800"/>
              </a:spcAft>
            </a:pPr>
            <a:r>
              <a:rPr lang="nb-NO" sz="2400" kern="100" dirty="0">
                <a:effectLst/>
                <a:latin typeface="New Times Roman"/>
                <a:ea typeface="Calibri" panose="020F0502020204030204" pitchFamily="34" charset="0"/>
                <a:cs typeface="Times New Roman" panose="02020603050405020304" pitchFamily="18" charset="0"/>
              </a:rPr>
              <a:t>De urbaniserte personer har et ambivalent forhold til sin egen bygdebakgrunn. De tenker tilbake på den  med følelser som varierer fra sår kritikk til glødende hat.</a:t>
            </a:r>
            <a:endParaRPr lang="cs-CZ" sz="2400" kern="100" dirty="0">
              <a:effectLst/>
              <a:latin typeface="New Times Roman"/>
              <a:ea typeface="Calibri" panose="020F0502020204030204" pitchFamily="34" charset="0"/>
              <a:cs typeface="Times New Roman" panose="02020603050405020304" pitchFamily="18" charset="0"/>
            </a:endParaRPr>
          </a:p>
          <a:p>
            <a:pPr>
              <a:lnSpc>
                <a:spcPct val="107000"/>
              </a:lnSpc>
              <a:spcAft>
                <a:spcPts val="800"/>
              </a:spcAft>
            </a:pPr>
            <a:r>
              <a:rPr lang="nb-NO" sz="2400" kern="100" dirty="0">
                <a:effectLst/>
                <a:latin typeface="New Times Roman"/>
                <a:ea typeface="Calibri" panose="020F0502020204030204" pitchFamily="34" charset="0"/>
                <a:cs typeface="Times New Roman" panose="02020603050405020304" pitchFamily="18" charset="0"/>
              </a:rPr>
              <a:t>X personer uten bakgrunn</a:t>
            </a:r>
            <a:endParaRPr lang="cs-CZ" sz="2400" kern="100" dirty="0">
              <a:effectLst/>
              <a:latin typeface="New Times Roman"/>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82024584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802</Words>
  <Application>Microsoft Office PowerPoint</Application>
  <PresentationFormat>Širokoúhlá obrazovka</PresentationFormat>
  <Paragraphs>66</Paragraphs>
  <Slides>10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10</vt:i4>
      </vt:variant>
    </vt:vector>
  </HeadingPairs>
  <TitlesOfParts>
    <vt:vector size="17" baseType="lpstr">
      <vt:lpstr>Arial</vt:lpstr>
      <vt:lpstr>Calibri</vt:lpstr>
      <vt:lpstr>Calibri Light</vt:lpstr>
      <vt:lpstr>Linux Libertine</vt:lpstr>
      <vt:lpstr>New Times Roman</vt:lpstr>
      <vt:lpstr>Publico text</vt:lpstr>
      <vt:lpstr>Motiv Office</vt:lpstr>
      <vt:lpstr>Sigurd HOEL</vt:lpstr>
      <vt:lpstr>Prezentace aplikace PowerPoint</vt:lpstr>
      <vt:lpstr>Prezentace aplikace PowerPoint</vt:lpstr>
      <vt:lpstr>Prezentace aplikace PowerPoint</vt:lpstr>
      <vt:lpstr>Gyldendals DEN GULE SERIE https://no.wikipedia.org/wiki/Den_gule_serie </vt:lpstr>
      <vt:lpstr>MOT DAG</vt:lpstr>
      <vt:lpstr>Wilhelm Reich  1897 Dobzau Galizien – 1957 Lewisburg Pennsylvania</vt:lpstr>
      <vt:lpstr>Nic Waal, Hoels første kone</vt:lpstr>
      <vt:lpstr>En dag i oktober</vt:lpstr>
      <vt:lpstr>Idéer og forbilder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Sigurd Hoel</dc:title>
  <dc:creator>Miluše Juříčková</dc:creator>
  <cp:lastModifiedBy>Miluše Juříčková</cp:lastModifiedBy>
  <cp:revision>3</cp:revision>
  <dcterms:created xsi:type="dcterms:W3CDTF">2024-03-25T08:02:50Z</dcterms:created>
  <dcterms:modified xsi:type="dcterms:W3CDTF">2024-03-25T09:40:29Z</dcterms:modified>
</cp:coreProperties>
</file>