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59" r:id="rId3"/>
    <p:sldId id="363" r:id="rId4"/>
    <p:sldId id="356" r:id="rId5"/>
    <p:sldId id="382" r:id="rId6"/>
    <p:sldId id="284" r:id="rId7"/>
    <p:sldId id="364" r:id="rId8"/>
    <p:sldId id="362" r:id="rId9"/>
    <p:sldId id="365" r:id="rId10"/>
    <p:sldId id="285" r:id="rId11"/>
    <p:sldId id="279" r:id="rId12"/>
    <p:sldId id="280" r:id="rId13"/>
    <p:sldId id="281" r:id="rId14"/>
    <p:sldId id="283" r:id="rId15"/>
    <p:sldId id="282" r:id="rId16"/>
    <p:sldId id="351" r:id="rId17"/>
    <p:sldId id="366" r:id="rId18"/>
    <p:sldId id="288" r:id="rId19"/>
    <p:sldId id="368" r:id="rId20"/>
    <p:sldId id="367" r:id="rId21"/>
    <p:sldId id="369" r:id="rId22"/>
    <p:sldId id="370" r:id="rId23"/>
    <p:sldId id="371" r:id="rId24"/>
    <p:sldId id="374" r:id="rId25"/>
    <p:sldId id="375" r:id="rId26"/>
    <p:sldId id="376" r:id="rId27"/>
    <p:sldId id="377" r:id="rId28"/>
    <p:sldId id="378" r:id="rId29"/>
    <p:sldId id="372" r:id="rId30"/>
    <p:sldId id="373" r:id="rId31"/>
    <p:sldId id="286" r:id="rId32"/>
    <p:sldId id="383" r:id="rId33"/>
    <p:sldId id="272" r:id="rId34"/>
    <p:sldId id="381" r:id="rId3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01" autoAdjust="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02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1FF27-59C5-46D0-8207-B10FA193655E}" type="doc">
      <dgm:prSet loTypeId="urn:microsoft.com/office/officeart/2005/8/layout/radial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638CA99A-822B-40A8-9D05-9D1766130960}">
      <dgm:prSet phldrT="[Text]"/>
      <dgm:spPr/>
      <dgm:t>
        <a:bodyPr/>
        <a:lstStyle/>
        <a:p>
          <a:r>
            <a:rPr lang="cs-CZ" b="1"/>
            <a:t>životní způsob 50%</a:t>
          </a:r>
        </a:p>
      </dgm:t>
    </dgm:pt>
    <dgm:pt modelId="{08BFC7F9-B04D-415E-9ACB-49967DDB4AB7}" type="parTrans" cxnId="{1C40171B-34CA-4BF6-8201-74F516556583}">
      <dgm:prSet/>
      <dgm:spPr/>
      <dgm:t>
        <a:bodyPr/>
        <a:lstStyle/>
        <a:p>
          <a:pPr algn="ctr"/>
          <a:endParaRPr lang="cs-CZ"/>
        </a:p>
      </dgm:t>
    </dgm:pt>
    <dgm:pt modelId="{BC39710F-CAFF-4FAD-A17A-E5CA6FF31040}" type="sibTrans" cxnId="{1C40171B-34CA-4BF6-8201-74F516556583}">
      <dgm:prSet/>
      <dgm:spPr/>
      <dgm:t>
        <a:bodyPr/>
        <a:lstStyle/>
        <a:p>
          <a:endParaRPr lang="cs-CZ"/>
        </a:p>
      </dgm:t>
    </dgm:pt>
    <dgm:pt modelId="{1DF7F424-B00F-42DB-9995-1947DAAEF1BE}">
      <dgm:prSet phldrT="[Text]"/>
      <dgm:spPr/>
      <dgm:t>
        <a:bodyPr/>
        <a:lstStyle/>
        <a:p>
          <a:r>
            <a:rPr lang="cs-CZ" b="1"/>
            <a:t>genetický základ 25%</a:t>
          </a:r>
        </a:p>
      </dgm:t>
    </dgm:pt>
    <dgm:pt modelId="{19F5D503-E46F-424F-9945-E6D49EAFEE7C}" type="parTrans" cxnId="{177DAD26-EB30-4C68-86D8-CA894C98A29E}">
      <dgm:prSet/>
      <dgm:spPr/>
      <dgm:t>
        <a:bodyPr/>
        <a:lstStyle/>
        <a:p>
          <a:pPr algn="ctr"/>
          <a:endParaRPr lang="cs-CZ"/>
        </a:p>
      </dgm:t>
    </dgm:pt>
    <dgm:pt modelId="{C814D8E1-7D7C-4E16-AF89-8FEB36A34760}" type="sibTrans" cxnId="{177DAD26-EB30-4C68-86D8-CA894C98A29E}">
      <dgm:prSet/>
      <dgm:spPr/>
      <dgm:t>
        <a:bodyPr/>
        <a:lstStyle/>
        <a:p>
          <a:endParaRPr lang="cs-CZ"/>
        </a:p>
      </dgm:t>
    </dgm:pt>
    <dgm:pt modelId="{1AD0C016-64C4-48F3-85F9-07157478D727}">
      <dgm:prSet phldrT="[Text]"/>
      <dgm:spPr/>
      <dgm:t>
        <a:bodyPr/>
        <a:lstStyle/>
        <a:p>
          <a:r>
            <a:rPr lang="cs-CZ" b="1"/>
            <a:t>životní  a pracovní prostředí, zdravotní péče 25%</a:t>
          </a:r>
        </a:p>
      </dgm:t>
    </dgm:pt>
    <dgm:pt modelId="{AEEC7127-4786-4694-8DFC-7E170E2E07A2}" type="parTrans" cxnId="{69FD9DFE-A3AD-4FD1-93A3-BF1B9119B907}">
      <dgm:prSet/>
      <dgm:spPr/>
      <dgm:t>
        <a:bodyPr/>
        <a:lstStyle/>
        <a:p>
          <a:pPr algn="ctr"/>
          <a:endParaRPr lang="cs-CZ"/>
        </a:p>
      </dgm:t>
    </dgm:pt>
    <dgm:pt modelId="{CAEC056C-9D41-4872-9A20-E6534BA7D5C5}" type="sibTrans" cxnId="{69FD9DFE-A3AD-4FD1-93A3-BF1B9119B907}">
      <dgm:prSet/>
      <dgm:spPr/>
      <dgm:t>
        <a:bodyPr/>
        <a:lstStyle/>
        <a:p>
          <a:endParaRPr lang="cs-CZ"/>
        </a:p>
      </dgm:t>
    </dgm:pt>
    <dgm:pt modelId="{74EF897E-7C62-475D-8D2F-17E66A665933}">
      <dgm:prSet phldrT="[Text]"/>
      <dgm:spPr/>
      <dgm:t>
        <a:bodyPr/>
        <a:lstStyle/>
        <a:p>
          <a:endParaRPr lang="cs-CZ"/>
        </a:p>
      </dgm:t>
    </dgm:pt>
    <dgm:pt modelId="{91F5EC39-CC48-477F-B31E-BF84BCD407E4}" type="parTrans" cxnId="{4E09E340-9B39-46C1-850D-22D74A87D258}">
      <dgm:prSet/>
      <dgm:spPr/>
      <dgm:t>
        <a:bodyPr/>
        <a:lstStyle/>
        <a:p>
          <a:pPr algn="ctr"/>
          <a:endParaRPr lang="cs-CZ"/>
        </a:p>
      </dgm:t>
    </dgm:pt>
    <dgm:pt modelId="{8B734414-3DF9-441C-A79F-BDA9FAE5F738}" type="sibTrans" cxnId="{4E09E340-9B39-46C1-850D-22D74A87D258}">
      <dgm:prSet/>
      <dgm:spPr/>
      <dgm:t>
        <a:bodyPr/>
        <a:lstStyle/>
        <a:p>
          <a:endParaRPr lang="cs-CZ"/>
        </a:p>
      </dgm:t>
    </dgm:pt>
    <dgm:pt modelId="{AA0D582A-05B1-43FA-B004-805F7851F499}">
      <dgm:prSet phldrT="[Text]"/>
      <dgm:spPr/>
      <dgm:t>
        <a:bodyPr/>
        <a:lstStyle/>
        <a:p>
          <a:endParaRPr lang="cs-CZ"/>
        </a:p>
      </dgm:t>
    </dgm:pt>
    <dgm:pt modelId="{411BCAFD-188A-4ED2-9BC1-487F7429A2CD}" type="parTrans" cxnId="{AC01339C-DF4E-4596-A7F2-369D879D6D55}">
      <dgm:prSet/>
      <dgm:spPr/>
      <dgm:t>
        <a:bodyPr/>
        <a:lstStyle/>
        <a:p>
          <a:pPr algn="ctr"/>
          <a:endParaRPr lang="cs-CZ"/>
        </a:p>
      </dgm:t>
    </dgm:pt>
    <dgm:pt modelId="{47120D4C-FE27-4895-94B0-3D7015E694CA}" type="sibTrans" cxnId="{AC01339C-DF4E-4596-A7F2-369D879D6D55}">
      <dgm:prSet/>
      <dgm:spPr/>
      <dgm:t>
        <a:bodyPr/>
        <a:lstStyle/>
        <a:p>
          <a:endParaRPr lang="cs-CZ"/>
        </a:p>
      </dgm:t>
    </dgm:pt>
    <dgm:pt modelId="{0C3702F1-D346-45D7-B506-FCEB65949498}">
      <dgm:prSet phldrT="[Text]"/>
      <dgm:spPr/>
      <dgm:t>
        <a:bodyPr/>
        <a:lstStyle/>
        <a:p>
          <a:endParaRPr lang="cs-CZ"/>
        </a:p>
      </dgm:t>
    </dgm:pt>
    <dgm:pt modelId="{28BEB0F4-A13F-4244-8526-B708287B951B}" type="parTrans" cxnId="{DC69B47A-E96E-4655-928B-838F3C6B73B6}">
      <dgm:prSet/>
      <dgm:spPr/>
      <dgm:t>
        <a:bodyPr/>
        <a:lstStyle/>
        <a:p>
          <a:pPr algn="ctr"/>
          <a:endParaRPr lang="cs-CZ"/>
        </a:p>
      </dgm:t>
    </dgm:pt>
    <dgm:pt modelId="{4F515392-302B-4D7D-BD10-B1B94924912A}" type="sibTrans" cxnId="{DC69B47A-E96E-4655-928B-838F3C6B73B6}">
      <dgm:prSet/>
      <dgm:spPr/>
      <dgm:t>
        <a:bodyPr/>
        <a:lstStyle/>
        <a:p>
          <a:endParaRPr lang="cs-CZ"/>
        </a:p>
      </dgm:t>
    </dgm:pt>
    <dgm:pt modelId="{AA7377A1-E776-4622-B41F-AEA2A08260F2}">
      <dgm:prSet phldrT="[Text]"/>
      <dgm:spPr/>
      <dgm:t>
        <a:bodyPr/>
        <a:lstStyle/>
        <a:p>
          <a:endParaRPr lang="cs-CZ"/>
        </a:p>
      </dgm:t>
    </dgm:pt>
    <dgm:pt modelId="{0B1D9477-DAF7-4BD7-950E-8F1BB9CB8558}" type="parTrans" cxnId="{F84393DB-B1F7-4490-AC10-4788FB6229F3}">
      <dgm:prSet/>
      <dgm:spPr/>
      <dgm:t>
        <a:bodyPr/>
        <a:lstStyle/>
        <a:p>
          <a:pPr algn="ctr"/>
          <a:endParaRPr lang="cs-CZ"/>
        </a:p>
      </dgm:t>
    </dgm:pt>
    <dgm:pt modelId="{AA3622B3-AF63-4B65-988A-3CD9FF80315B}" type="sibTrans" cxnId="{F84393DB-B1F7-4490-AC10-4788FB6229F3}">
      <dgm:prSet/>
      <dgm:spPr/>
      <dgm:t>
        <a:bodyPr/>
        <a:lstStyle/>
        <a:p>
          <a:endParaRPr lang="cs-CZ"/>
        </a:p>
      </dgm:t>
    </dgm:pt>
    <dgm:pt modelId="{DC30B455-A47E-4DDE-A0A4-A91BB88906E1}">
      <dgm:prSet phldrT="[Text]"/>
      <dgm:spPr/>
      <dgm:t>
        <a:bodyPr/>
        <a:lstStyle/>
        <a:p>
          <a:endParaRPr lang="cs-CZ"/>
        </a:p>
      </dgm:t>
    </dgm:pt>
    <dgm:pt modelId="{E98B1915-D966-412A-B64D-7BB751969D88}" type="parTrans" cxnId="{D6916769-19E8-454B-818F-BCA5975A541B}">
      <dgm:prSet/>
      <dgm:spPr/>
      <dgm:t>
        <a:bodyPr/>
        <a:lstStyle/>
        <a:p>
          <a:pPr algn="ctr"/>
          <a:endParaRPr lang="cs-CZ"/>
        </a:p>
      </dgm:t>
    </dgm:pt>
    <dgm:pt modelId="{27FCBC04-FE4D-44BF-8DFE-680CD0907E91}" type="sibTrans" cxnId="{D6916769-19E8-454B-818F-BCA5975A541B}">
      <dgm:prSet/>
      <dgm:spPr/>
      <dgm:t>
        <a:bodyPr/>
        <a:lstStyle/>
        <a:p>
          <a:endParaRPr lang="cs-CZ"/>
        </a:p>
      </dgm:t>
    </dgm:pt>
    <dgm:pt modelId="{5D2D4189-003D-4DCB-ADC0-263E6C80FF10}">
      <dgm:prSet phldrT="[Text]"/>
      <dgm:spPr/>
      <dgm:t>
        <a:bodyPr/>
        <a:lstStyle/>
        <a:p>
          <a:r>
            <a:rPr lang="cs-CZ"/>
            <a:t>zdraví</a:t>
          </a:r>
        </a:p>
      </dgm:t>
    </dgm:pt>
    <dgm:pt modelId="{E613EBA9-D842-4A95-94BF-47BB52C5A0B9}" type="sibTrans" cxnId="{33072786-985C-4100-AD7A-BD193A0D93DB}">
      <dgm:prSet/>
      <dgm:spPr/>
      <dgm:t>
        <a:bodyPr/>
        <a:lstStyle/>
        <a:p>
          <a:endParaRPr lang="cs-CZ"/>
        </a:p>
      </dgm:t>
    </dgm:pt>
    <dgm:pt modelId="{59BA66E4-EBEB-4B11-BA84-14333042DD76}" type="parTrans" cxnId="{33072786-985C-4100-AD7A-BD193A0D93DB}">
      <dgm:prSet/>
      <dgm:spPr/>
      <dgm:t>
        <a:bodyPr/>
        <a:lstStyle/>
        <a:p>
          <a:pPr algn="ctr"/>
          <a:endParaRPr lang="cs-CZ"/>
        </a:p>
      </dgm:t>
    </dgm:pt>
    <dgm:pt modelId="{55F5A0E7-642D-4FF8-9A96-C2747675A051}" type="pres">
      <dgm:prSet presAssocID="{5491FF27-59C5-46D0-8207-B10FA193655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A49673-52DD-41E8-9FEF-7586AA3A7EDB}" type="pres">
      <dgm:prSet presAssocID="{5D2D4189-003D-4DCB-ADC0-263E6C80FF10}" presName="centerShape" presStyleLbl="node0" presStyleIdx="0" presStyleCnt="1"/>
      <dgm:spPr/>
    </dgm:pt>
    <dgm:pt modelId="{5CA313D9-82D4-4544-A22F-A450866C9292}" type="pres">
      <dgm:prSet presAssocID="{638CA99A-822B-40A8-9D05-9D1766130960}" presName="node" presStyleLbl="node1" presStyleIdx="0" presStyleCnt="3">
        <dgm:presLayoutVars>
          <dgm:bulletEnabled val="1"/>
        </dgm:presLayoutVars>
      </dgm:prSet>
      <dgm:spPr/>
    </dgm:pt>
    <dgm:pt modelId="{436168A3-FD19-455A-9AA1-EA6F3B16944B}" type="pres">
      <dgm:prSet presAssocID="{638CA99A-822B-40A8-9D05-9D1766130960}" presName="dummy" presStyleCnt="0"/>
      <dgm:spPr/>
    </dgm:pt>
    <dgm:pt modelId="{51FBA240-32E9-4BC3-9BD1-B86226D3C174}" type="pres">
      <dgm:prSet presAssocID="{BC39710F-CAFF-4FAD-A17A-E5CA6FF31040}" presName="sibTrans" presStyleLbl="sibTrans2D1" presStyleIdx="0" presStyleCnt="3"/>
      <dgm:spPr/>
    </dgm:pt>
    <dgm:pt modelId="{4F999785-1351-48B6-B9B2-FC2B186ABE2B}" type="pres">
      <dgm:prSet presAssocID="{1DF7F424-B00F-42DB-9995-1947DAAEF1BE}" presName="node" presStyleLbl="node1" presStyleIdx="1" presStyleCnt="3">
        <dgm:presLayoutVars>
          <dgm:bulletEnabled val="1"/>
        </dgm:presLayoutVars>
      </dgm:prSet>
      <dgm:spPr/>
    </dgm:pt>
    <dgm:pt modelId="{EE784DCC-A64D-4D0D-BAE7-1ED708D4978A}" type="pres">
      <dgm:prSet presAssocID="{1DF7F424-B00F-42DB-9995-1947DAAEF1BE}" presName="dummy" presStyleCnt="0"/>
      <dgm:spPr/>
    </dgm:pt>
    <dgm:pt modelId="{F62A72D5-F2E7-47E3-A318-9F0C99E0E76E}" type="pres">
      <dgm:prSet presAssocID="{C814D8E1-7D7C-4E16-AF89-8FEB36A34760}" presName="sibTrans" presStyleLbl="sibTrans2D1" presStyleIdx="1" presStyleCnt="3"/>
      <dgm:spPr/>
    </dgm:pt>
    <dgm:pt modelId="{B3DAA10A-11AE-4E16-9C42-C7DDFADB4FA6}" type="pres">
      <dgm:prSet presAssocID="{1AD0C016-64C4-48F3-85F9-07157478D727}" presName="node" presStyleLbl="node1" presStyleIdx="2" presStyleCnt="3">
        <dgm:presLayoutVars>
          <dgm:bulletEnabled val="1"/>
        </dgm:presLayoutVars>
      </dgm:prSet>
      <dgm:spPr/>
    </dgm:pt>
    <dgm:pt modelId="{DFEEB3E9-0595-4F84-B336-51223BC920AA}" type="pres">
      <dgm:prSet presAssocID="{1AD0C016-64C4-48F3-85F9-07157478D727}" presName="dummy" presStyleCnt="0"/>
      <dgm:spPr/>
    </dgm:pt>
    <dgm:pt modelId="{885AFA3A-F560-4268-8EFA-44DFFBFBF4D1}" type="pres">
      <dgm:prSet presAssocID="{CAEC056C-9D41-4872-9A20-E6534BA7D5C5}" presName="sibTrans" presStyleLbl="sibTrans2D1" presStyleIdx="2" presStyleCnt="3"/>
      <dgm:spPr/>
    </dgm:pt>
  </dgm:ptLst>
  <dgm:cxnLst>
    <dgm:cxn modelId="{1C40171B-34CA-4BF6-8201-74F516556583}" srcId="{5D2D4189-003D-4DCB-ADC0-263E6C80FF10}" destId="{638CA99A-822B-40A8-9D05-9D1766130960}" srcOrd="0" destOrd="0" parTransId="{08BFC7F9-B04D-415E-9ACB-49967DDB4AB7}" sibTransId="{BC39710F-CAFF-4FAD-A17A-E5CA6FF31040}"/>
    <dgm:cxn modelId="{177DAD26-EB30-4C68-86D8-CA894C98A29E}" srcId="{5D2D4189-003D-4DCB-ADC0-263E6C80FF10}" destId="{1DF7F424-B00F-42DB-9995-1947DAAEF1BE}" srcOrd="1" destOrd="0" parTransId="{19F5D503-E46F-424F-9945-E6D49EAFEE7C}" sibTransId="{C814D8E1-7D7C-4E16-AF89-8FEB36A34760}"/>
    <dgm:cxn modelId="{5E0E5733-CA7E-4E58-816E-FE57E1D1CCF7}" type="presOf" srcId="{CAEC056C-9D41-4872-9A20-E6534BA7D5C5}" destId="{885AFA3A-F560-4268-8EFA-44DFFBFBF4D1}" srcOrd="0" destOrd="0" presId="urn:microsoft.com/office/officeart/2005/8/layout/radial6"/>
    <dgm:cxn modelId="{C4E6393C-891D-4116-A159-E2D2F4BC6CAC}" type="presOf" srcId="{1DF7F424-B00F-42DB-9995-1947DAAEF1BE}" destId="{4F999785-1351-48B6-B9B2-FC2B186ABE2B}" srcOrd="0" destOrd="0" presId="urn:microsoft.com/office/officeart/2005/8/layout/radial6"/>
    <dgm:cxn modelId="{4E09E340-9B39-46C1-850D-22D74A87D258}" srcId="{5491FF27-59C5-46D0-8207-B10FA193655E}" destId="{74EF897E-7C62-475D-8D2F-17E66A665933}" srcOrd="1" destOrd="0" parTransId="{91F5EC39-CC48-477F-B31E-BF84BCD407E4}" sibTransId="{8B734414-3DF9-441C-A79F-BDA9FAE5F738}"/>
    <dgm:cxn modelId="{D6916769-19E8-454B-818F-BCA5975A541B}" srcId="{74EF897E-7C62-475D-8D2F-17E66A665933}" destId="{DC30B455-A47E-4DDE-A0A4-A91BB88906E1}" srcOrd="3" destOrd="0" parTransId="{E98B1915-D966-412A-B64D-7BB751969D88}" sibTransId="{27FCBC04-FE4D-44BF-8DFE-680CD0907E91}"/>
    <dgm:cxn modelId="{DC69B47A-E96E-4655-928B-838F3C6B73B6}" srcId="{74EF897E-7C62-475D-8D2F-17E66A665933}" destId="{0C3702F1-D346-45D7-B506-FCEB65949498}" srcOrd="1" destOrd="0" parTransId="{28BEB0F4-A13F-4244-8526-B708287B951B}" sibTransId="{4F515392-302B-4D7D-BD10-B1B94924912A}"/>
    <dgm:cxn modelId="{33072786-985C-4100-AD7A-BD193A0D93DB}" srcId="{5491FF27-59C5-46D0-8207-B10FA193655E}" destId="{5D2D4189-003D-4DCB-ADC0-263E6C80FF10}" srcOrd="0" destOrd="0" parTransId="{59BA66E4-EBEB-4B11-BA84-14333042DD76}" sibTransId="{E613EBA9-D842-4A95-94BF-47BB52C5A0B9}"/>
    <dgm:cxn modelId="{5BB2EE96-9383-4708-8798-5F556F02A4B7}" type="presOf" srcId="{638CA99A-822B-40A8-9D05-9D1766130960}" destId="{5CA313D9-82D4-4544-A22F-A450866C9292}" srcOrd="0" destOrd="0" presId="urn:microsoft.com/office/officeart/2005/8/layout/radial6"/>
    <dgm:cxn modelId="{AC01339C-DF4E-4596-A7F2-369D879D6D55}" srcId="{74EF897E-7C62-475D-8D2F-17E66A665933}" destId="{AA0D582A-05B1-43FA-B004-805F7851F499}" srcOrd="0" destOrd="0" parTransId="{411BCAFD-188A-4ED2-9BC1-487F7429A2CD}" sibTransId="{47120D4C-FE27-4895-94B0-3D7015E694CA}"/>
    <dgm:cxn modelId="{F47D77AB-C2FF-4997-BBA7-0736C71E0CBD}" type="presOf" srcId="{1AD0C016-64C4-48F3-85F9-07157478D727}" destId="{B3DAA10A-11AE-4E16-9C42-C7DDFADB4FA6}" srcOrd="0" destOrd="0" presId="urn:microsoft.com/office/officeart/2005/8/layout/radial6"/>
    <dgm:cxn modelId="{F4647CC7-C42A-437F-8FFE-583710C45895}" type="presOf" srcId="{5491FF27-59C5-46D0-8207-B10FA193655E}" destId="{55F5A0E7-642D-4FF8-9A96-C2747675A051}" srcOrd="0" destOrd="0" presId="urn:microsoft.com/office/officeart/2005/8/layout/radial6"/>
    <dgm:cxn modelId="{559D78DA-4BD2-46A0-8462-22804EA064D2}" type="presOf" srcId="{BC39710F-CAFF-4FAD-A17A-E5CA6FF31040}" destId="{51FBA240-32E9-4BC3-9BD1-B86226D3C174}" srcOrd="0" destOrd="0" presId="urn:microsoft.com/office/officeart/2005/8/layout/radial6"/>
    <dgm:cxn modelId="{F84393DB-B1F7-4490-AC10-4788FB6229F3}" srcId="{74EF897E-7C62-475D-8D2F-17E66A665933}" destId="{AA7377A1-E776-4622-B41F-AEA2A08260F2}" srcOrd="2" destOrd="0" parTransId="{0B1D9477-DAF7-4BD7-950E-8F1BB9CB8558}" sibTransId="{AA3622B3-AF63-4B65-988A-3CD9FF80315B}"/>
    <dgm:cxn modelId="{D4686EEF-1D4A-4B25-9289-1A1B78B8702C}" type="presOf" srcId="{5D2D4189-003D-4DCB-ADC0-263E6C80FF10}" destId="{F6A49673-52DD-41E8-9FEF-7586AA3A7EDB}" srcOrd="0" destOrd="0" presId="urn:microsoft.com/office/officeart/2005/8/layout/radial6"/>
    <dgm:cxn modelId="{04A726F1-8101-43DC-A546-61E5B4427CD4}" type="presOf" srcId="{C814D8E1-7D7C-4E16-AF89-8FEB36A34760}" destId="{F62A72D5-F2E7-47E3-A318-9F0C99E0E76E}" srcOrd="0" destOrd="0" presId="urn:microsoft.com/office/officeart/2005/8/layout/radial6"/>
    <dgm:cxn modelId="{69FD9DFE-A3AD-4FD1-93A3-BF1B9119B907}" srcId="{5D2D4189-003D-4DCB-ADC0-263E6C80FF10}" destId="{1AD0C016-64C4-48F3-85F9-07157478D727}" srcOrd="2" destOrd="0" parTransId="{AEEC7127-4786-4694-8DFC-7E170E2E07A2}" sibTransId="{CAEC056C-9D41-4872-9A20-E6534BA7D5C5}"/>
    <dgm:cxn modelId="{75B64532-70B9-48C1-B180-1CD92D7C35A4}" type="presParOf" srcId="{55F5A0E7-642D-4FF8-9A96-C2747675A051}" destId="{F6A49673-52DD-41E8-9FEF-7586AA3A7EDB}" srcOrd="0" destOrd="0" presId="urn:microsoft.com/office/officeart/2005/8/layout/radial6"/>
    <dgm:cxn modelId="{4942A854-6412-49E1-B2FF-0CA11346FFE4}" type="presParOf" srcId="{55F5A0E7-642D-4FF8-9A96-C2747675A051}" destId="{5CA313D9-82D4-4544-A22F-A450866C9292}" srcOrd="1" destOrd="0" presId="urn:microsoft.com/office/officeart/2005/8/layout/radial6"/>
    <dgm:cxn modelId="{70071F36-035B-4403-B587-2CE399F26673}" type="presParOf" srcId="{55F5A0E7-642D-4FF8-9A96-C2747675A051}" destId="{436168A3-FD19-455A-9AA1-EA6F3B16944B}" srcOrd="2" destOrd="0" presId="urn:microsoft.com/office/officeart/2005/8/layout/radial6"/>
    <dgm:cxn modelId="{8A6A3B35-6544-4837-9893-2E886B19E7A3}" type="presParOf" srcId="{55F5A0E7-642D-4FF8-9A96-C2747675A051}" destId="{51FBA240-32E9-4BC3-9BD1-B86226D3C174}" srcOrd="3" destOrd="0" presId="urn:microsoft.com/office/officeart/2005/8/layout/radial6"/>
    <dgm:cxn modelId="{5C12FD06-73AE-4D22-8279-7FFEE04531E8}" type="presParOf" srcId="{55F5A0E7-642D-4FF8-9A96-C2747675A051}" destId="{4F999785-1351-48B6-B9B2-FC2B186ABE2B}" srcOrd="4" destOrd="0" presId="urn:microsoft.com/office/officeart/2005/8/layout/radial6"/>
    <dgm:cxn modelId="{25CBCDAA-63F2-4C05-BDB0-9636B9AD7F21}" type="presParOf" srcId="{55F5A0E7-642D-4FF8-9A96-C2747675A051}" destId="{EE784DCC-A64D-4D0D-BAE7-1ED708D4978A}" srcOrd="5" destOrd="0" presId="urn:microsoft.com/office/officeart/2005/8/layout/radial6"/>
    <dgm:cxn modelId="{2E50ADCA-BBAC-4FC7-9E16-65B672946F21}" type="presParOf" srcId="{55F5A0E7-642D-4FF8-9A96-C2747675A051}" destId="{F62A72D5-F2E7-47E3-A318-9F0C99E0E76E}" srcOrd="6" destOrd="0" presId="urn:microsoft.com/office/officeart/2005/8/layout/radial6"/>
    <dgm:cxn modelId="{C02A253E-11D0-4E85-A175-70305077B17F}" type="presParOf" srcId="{55F5A0E7-642D-4FF8-9A96-C2747675A051}" destId="{B3DAA10A-11AE-4E16-9C42-C7DDFADB4FA6}" srcOrd="7" destOrd="0" presId="urn:microsoft.com/office/officeart/2005/8/layout/radial6"/>
    <dgm:cxn modelId="{45E5A91B-A051-49E4-8C95-54BE53A2F859}" type="presParOf" srcId="{55F5A0E7-642D-4FF8-9A96-C2747675A051}" destId="{DFEEB3E9-0595-4F84-B336-51223BC920AA}" srcOrd="8" destOrd="0" presId="urn:microsoft.com/office/officeart/2005/8/layout/radial6"/>
    <dgm:cxn modelId="{681DE9A5-AEF3-4608-B34C-7D29A7FF53FF}" type="presParOf" srcId="{55F5A0E7-642D-4FF8-9A96-C2747675A051}" destId="{885AFA3A-F560-4268-8EFA-44DFFBFBF4D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C53CE-BEEF-45B3-A8E4-91447C356BFA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548F30D6-AF8C-469F-A9EE-85CCF4D0C7C9}">
      <dgm:prSet phldrT="[Text]"/>
      <dgm:spPr/>
      <dgm:t>
        <a:bodyPr/>
        <a:lstStyle/>
        <a:p>
          <a:r>
            <a:rPr lang="cs-CZ" b="1" dirty="0"/>
            <a:t>Chování ve zdraví a pro zdraví (</a:t>
          </a:r>
          <a:r>
            <a:rPr lang="cs-CZ" b="1" dirty="0" err="1"/>
            <a:t>health</a:t>
          </a:r>
          <a:r>
            <a:rPr lang="cs-CZ" b="1" dirty="0"/>
            <a:t> </a:t>
          </a:r>
          <a:r>
            <a:rPr lang="cs-CZ" b="1" dirty="0" err="1"/>
            <a:t>behaviour</a:t>
          </a:r>
          <a:r>
            <a:rPr lang="cs-CZ" b="1" dirty="0"/>
            <a:t>)</a:t>
          </a:r>
        </a:p>
      </dgm:t>
    </dgm:pt>
    <dgm:pt modelId="{E52CE616-5831-4745-B01B-1B6C2BA77EDC}" type="parTrans" cxnId="{362434D9-8892-42F8-9822-539AEF33A5CC}">
      <dgm:prSet/>
      <dgm:spPr/>
      <dgm:t>
        <a:bodyPr/>
        <a:lstStyle/>
        <a:p>
          <a:endParaRPr lang="cs-CZ"/>
        </a:p>
      </dgm:t>
    </dgm:pt>
    <dgm:pt modelId="{724A852A-7012-4A52-8A1F-0510238B7A6E}" type="sibTrans" cxnId="{362434D9-8892-42F8-9822-539AEF33A5CC}">
      <dgm:prSet/>
      <dgm:spPr/>
      <dgm:t>
        <a:bodyPr/>
        <a:lstStyle/>
        <a:p>
          <a:endParaRPr lang="cs-CZ"/>
        </a:p>
      </dgm:t>
    </dgm:pt>
    <dgm:pt modelId="{5A55DAE0-91F7-48B7-BB0E-FA6AAA55693C}">
      <dgm:prSet phldrT="[Text]"/>
      <dgm:spPr/>
      <dgm:t>
        <a:bodyPr/>
        <a:lstStyle/>
        <a:p>
          <a:r>
            <a:rPr lang="cs-CZ" b="1" dirty="0"/>
            <a:t>Chování při onemocnění (</a:t>
          </a:r>
          <a:r>
            <a:rPr lang="cs-CZ" b="1" dirty="0" err="1"/>
            <a:t>illness</a:t>
          </a:r>
          <a:r>
            <a:rPr lang="cs-CZ" b="1" dirty="0"/>
            <a:t> </a:t>
          </a:r>
          <a:r>
            <a:rPr lang="cs-CZ" b="1" dirty="0" err="1"/>
            <a:t>behaviour</a:t>
          </a:r>
          <a:r>
            <a:rPr lang="cs-CZ" b="1" dirty="0"/>
            <a:t>)</a:t>
          </a:r>
        </a:p>
      </dgm:t>
    </dgm:pt>
    <dgm:pt modelId="{65F48D29-7D04-44EE-8AAD-4263E7590560}" type="parTrans" cxnId="{645E41E1-CDB7-4FE3-8392-5B6F54FF179D}">
      <dgm:prSet/>
      <dgm:spPr/>
      <dgm:t>
        <a:bodyPr/>
        <a:lstStyle/>
        <a:p>
          <a:endParaRPr lang="cs-CZ"/>
        </a:p>
      </dgm:t>
    </dgm:pt>
    <dgm:pt modelId="{730DE757-9ACB-4868-9A8B-3D1D0C3579B7}" type="sibTrans" cxnId="{645E41E1-CDB7-4FE3-8392-5B6F54FF179D}">
      <dgm:prSet/>
      <dgm:spPr/>
      <dgm:t>
        <a:bodyPr/>
        <a:lstStyle/>
        <a:p>
          <a:endParaRPr lang="cs-CZ"/>
        </a:p>
      </dgm:t>
    </dgm:pt>
    <dgm:pt modelId="{3E023D34-A4E9-4EC3-B7D7-48F629409250}">
      <dgm:prSet phldrT="[Text]"/>
      <dgm:spPr/>
      <dgm:t>
        <a:bodyPr/>
        <a:lstStyle/>
        <a:p>
          <a:r>
            <a:rPr lang="cs-CZ" b="1" dirty="0"/>
            <a:t>Chování v nemoci (</a:t>
          </a:r>
          <a:r>
            <a:rPr lang="cs-CZ" b="1" dirty="0" err="1"/>
            <a:t>sick</a:t>
          </a:r>
          <a:r>
            <a:rPr lang="cs-CZ" b="1" dirty="0"/>
            <a:t>-role </a:t>
          </a:r>
          <a:r>
            <a:rPr lang="cs-CZ" b="1" dirty="0" err="1"/>
            <a:t>behaviour</a:t>
          </a:r>
          <a:r>
            <a:rPr lang="cs-CZ" b="1" dirty="0"/>
            <a:t>)</a:t>
          </a:r>
        </a:p>
      </dgm:t>
    </dgm:pt>
    <dgm:pt modelId="{01E97FA0-F8BA-44EE-ABEB-001BCD7CB9D8}" type="parTrans" cxnId="{A49B5DA0-7F99-4FC9-97D8-9A298A24C5FA}">
      <dgm:prSet/>
      <dgm:spPr/>
      <dgm:t>
        <a:bodyPr/>
        <a:lstStyle/>
        <a:p>
          <a:endParaRPr lang="cs-CZ"/>
        </a:p>
      </dgm:t>
    </dgm:pt>
    <dgm:pt modelId="{7A61F556-6821-43E7-8FF5-87164A6D1B49}" type="sibTrans" cxnId="{A49B5DA0-7F99-4FC9-97D8-9A298A24C5FA}">
      <dgm:prSet/>
      <dgm:spPr/>
      <dgm:t>
        <a:bodyPr/>
        <a:lstStyle/>
        <a:p>
          <a:endParaRPr lang="cs-CZ"/>
        </a:p>
      </dgm:t>
    </dgm:pt>
    <dgm:pt modelId="{BA4E5F71-77A5-452A-B69C-1AC6250CF7B7}">
      <dgm:prSet/>
      <dgm:spPr/>
      <dgm:t>
        <a:bodyPr/>
        <a:lstStyle/>
        <a:p>
          <a:r>
            <a:rPr lang="cs-CZ" u="sng" dirty="0"/>
            <a:t>Chování vztahující se ke zdravotnictví </a:t>
          </a:r>
          <a:r>
            <a:rPr lang="cs-CZ" dirty="0"/>
            <a:t>(např. očkování, preventivní prohlídky)</a:t>
          </a:r>
        </a:p>
      </dgm:t>
    </dgm:pt>
    <dgm:pt modelId="{FBF75F8E-D958-42A3-BFD1-EE3671835B98}" type="parTrans" cxnId="{7447C1D1-4B73-421F-9977-B91C6B699C87}">
      <dgm:prSet/>
      <dgm:spPr/>
      <dgm:t>
        <a:bodyPr/>
        <a:lstStyle/>
        <a:p>
          <a:endParaRPr lang="cs-CZ"/>
        </a:p>
      </dgm:t>
    </dgm:pt>
    <dgm:pt modelId="{7E449BC4-C076-466E-9419-C2C261719D5D}" type="sibTrans" cxnId="{7447C1D1-4B73-421F-9977-B91C6B699C87}">
      <dgm:prSet/>
      <dgm:spPr/>
      <dgm:t>
        <a:bodyPr/>
        <a:lstStyle/>
        <a:p>
          <a:endParaRPr lang="cs-CZ"/>
        </a:p>
      </dgm:t>
    </dgm:pt>
    <dgm:pt modelId="{B3157734-4590-40FF-93B5-90441570897B}">
      <dgm:prSet/>
      <dgm:spPr/>
      <dgm:t>
        <a:bodyPr/>
        <a:lstStyle/>
        <a:p>
          <a:r>
            <a:rPr lang="cs-CZ" u="sng" dirty="0"/>
            <a:t>Každodenní nezdravotnické činnosti </a:t>
          </a:r>
          <a:r>
            <a:rPr lang="cs-CZ" dirty="0"/>
            <a:t>(např. spánek, zdravá strava, pohybová aktivita, užití bezpečnostních pomůcek – helmy na kole, pásy v autě)</a:t>
          </a:r>
        </a:p>
      </dgm:t>
    </dgm:pt>
    <dgm:pt modelId="{DC2E4F10-3F1C-46A1-A3C5-D4BF50824586}" type="parTrans" cxnId="{65BE0937-4E9B-450D-829D-CCD9EC0EEE16}">
      <dgm:prSet/>
      <dgm:spPr/>
      <dgm:t>
        <a:bodyPr/>
        <a:lstStyle/>
        <a:p>
          <a:endParaRPr lang="cs-CZ"/>
        </a:p>
      </dgm:t>
    </dgm:pt>
    <dgm:pt modelId="{5E800D87-464F-4B15-B26B-207C9F3AAA3F}" type="sibTrans" cxnId="{65BE0937-4E9B-450D-829D-CCD9EC0EEE16}">
      <dgm:prSet/>
      <dgm:spPr/>
      <dgm:t>
        <a:bodyPr/>
        <a:lstStyle/>
        <a:p>
          <a:endParaRPr lang="cs-CZ"/>
        </a:p>
      </dgm:t>
    </dgm:pt>
    <dgm:pt modelId="{57353871-5264-4387-8849-4B3F90F29623}">
      <dgm:prSet/>
      <dgm:spPr/>
      <dgm:t>
        <a:bodyPr/>
        <a:lstStyle/>
        <a:p>
          <a:r>
            <a:rPr lang="cs-CZ" dirty="0"/>
            <a:t>Chování při prvních symptomech onemocnění – hledání řešení</a:t>
          </a:r>
        </a:p>
      </dgm:t>
    </dgm:pt>
    <dgm:pt modelId="{B43AF506-4111-4152-9557-38E8CAE2F589}" type="parTrans" cxnId="{36D74B33-994E-492A-B90A-84923CAF8B66}">
      <dgm:prSet/>
      <dgm:spPr/>
      <dgm:t>
        <a:bodyPr/>
        <a:lstStyle/>
        <a:p>
          <a:endParaRPr lang="cs-CZ"/>
        </a:p>
      </dgm:t>
    </dgm:pt>
    <dgm:pt modelId="{CFF42F2E-F669-4789-8ADC-4944782BC936}" type="sibTrans" cxnId="{36D74B33-994E-492A-B90A-84923CAF8B66}">
      <dgm:prSet/>
      <dgm:spPr/>
      <dgm:t>
        <a:bodyPr/>
        <a:lstStyle/>
        <a:p>
          <a:endParaRPr lang="cs-CZ"/>
        </a:p>
      </dgm:t>
    </dgm:pt>
    <dgm:pt modelId="{EDD5A4EC-6FEC-48B5-B980-A9748EC8E83D}">
      <dgm:prSet/>
      <dgm:spPr/>
      <dgm:t>
        <a:bodyPr/>
        <a:lstStyle/>
        <a:p>
          <a:r>
            <a:rPr lang="cs-CZ" dirty="0"/>
            <a:t>Dodržování léčebného režimu v nemoci</a:t>
          </a:r>
        </a:p>
      </dgm:t>
    </dgm:pt>
    <dgm:pt modelId="{B75E9A0D-7FD6-4629-B0BD-0D908BE4D949}" type="parTrans" cxnId="{0E331B5D-FE63-415B-8E21-2EBAB12E46AF}">
      <dgm:prSet/>
      <dgm:spPr/>
      <dgm:t>
        <a:bodyPr/>
        <a:lstStyle/>
        <a:p>
          <a:endParaRPr lang="cs-CZ"/>
        </a:p>
      </dgm:t>
    </dgm:pt>
    <dgm:pt modelId="{59C1799F-7168-4ED8-AFBC-A81292B7D074}" type="sibTrans" cxnId="{0E331B5D-FE63-415B-8E21-2EBAB12E46AF}">
      <dgm:prSet/>
      <dgm:spPr/>
      <dgm:t>
        <a:bodyPr/>
        <a:lstStyle/>
        <a:p>
          <a:endParaRPr lang="cs-CZ"/>
        </a:p>
      </dgm:t>
    </dgm:pt>
    <dgm:pt modelId="{0DBF490F-601D-4EEF-8B5A-EB0BC5CE81E7}" type="pres">
      <dgm:prSet presAssocID="{A54C53CE-BEEF-45B3-A8E4-91447C356BFA}" presName="linear" presStyleCnt="0">
        <dgm:presLayoutVars>
          <dgm:dir/>
          <dgm:animLvl val="lvl"/>
          <dgm:resizeHandles val="exact"/>
        </dgm:presLayoutVars>
      </dgm:prSet>
      <dgm:spPr/>
    </dgm:pt>
    <dgm:pt modelId="{5B45D888-0B30-4E54-866E-6D065C6CEC02}" type="pres">
      <dgm:prSet presAssocID="{548F30D6-AF8C-469F-A9EE-85CCF4D0C7C9}" presName="parentLin" presStyleCnt="0"/>
      <dgm:spPr/>
    </dgm:pt>
    <dgm:pt modelId="{F4BB3E76-7ED1-4034-8A37-315D949E2C66}" type="pres">
      <dgm:prSet presAssocID="{548F30D6-AF8C-469F-A9EE-85CCF4D0C7C9}" presName="parentLeftMargin" presStyleLbl="node1" presStyleIdx="0" presStyleCnt="3"/>
      <dgm:spPr/>
    </dgm:pt>
    <dgm:pt modelId="{8EF03C2C-DD6B-4351-A118-38FE3454C002}" type="pres">
      <dgm:prSet presAssocID="{548F30D6-AF8C-469F-A9EE-85CCF4D0C7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8D4D536-EA8E-4FDE-9B14-DA1854962B54}" type="pres">
      <dgm:prSet presAssocID="{548F30D6-AF8C-469F-A9EE-85CCF4D0C7C9}" presName="negativeSpace" presStyleCnt="0"/>
      <dgm:spPr/>
    </dgm:pt>
    <dgm:pt modelId="{82E44C67-9470-4720-AA48-88F8284CD554}" type="pres">
      <dgm:prSet presAssocID="{548F30D6-AF8C-469F-A9EE-85CCF4D0C7C9}" presName="childText" presStyleLbl="conFgAcc1" presStyleIdx="0" presStyleCnt="3">
        <dgm:presLayoutVars>
          <dgm:bulletEnabled val="1"/>
        </dgm:presLayoutVars>
      </dgm:prSet>
      <dgm:spPr/>
    </dgm:pt>
    <dgm:pt modelId="{00CC8D36-4D88-49D3-A628-1693E52D1B4C}" type="pres">
      <dgm:prSet presAssocID="{724A852A-7012-4A52-8A1F-0510238B7A6E}" presName="spaceBetweenRectangles" presStyleCnt="0"/>
      <dgm:spPr/>
    </dgm:pt>
    <dgm:pt modelId="{1C68FA1F-72E4-4FFD-94DB-3499471CD13F}" type="pres">
      <dgm:prSet presAssocID="{5A55DAE0-91F7-48B7-BB0E-FA6AAA55693C}" presName="parentLin" presStyleCnt="0"/>
      <dgm:spPr/>
    </dgm:pt>
    <dgm:pt modelId="{8B327C55-B62B-4F36-900C-749F19E255D2}" type="pres">
      <dgm:prSet presAssocID="{5A55DAE0-91F7-48B7-BB0E-FA6AAA55693C}" presName="parentLeftMargin" presStyleLbl="node1" presStyleIdx="0" presStyleCnt="3"/>
      <dgm:spPr/>
    </dgm:pt>
    <dgm:pt modelId="{0F3B7CB7-2815-4461-93BB-F5C0B18A4480}" type="pres">
      <dgm:prSet presAssocID="{5A55DAE0-91F7-48B7-BB0E-FA6AAA5569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A18B3D-6802-457B-B1EE-B5848B827BB4}" type="pres">
      <dgm:prSet presAssocID="{5A55DAE0-91F7-48B7-BB0E-FA6AAA55693C}" presName="negativeSpace" presStyleCnt="0"/>
      <dgm:spPr/>
    </dgm:pt>
    <dgm:pt modelId="{811710E6-DFAD-471D-86F6-D7081F7C43A7}" type="pres">
      <dgm:prSet presAssocID="{5A55DAE0-91F7-48B7-BB0E-FA6AAA55693C}" presName="childText" presStyleLbl="conFgAcc1" presStyleIdx="1" presStyleCnt="3">
        <dgm:presLayoutVars>
          <dgm:bulletEnabled val="1"/>
        </dgm:presLayoutVars>
      </dgm:prSet>
      <dgm:spPr/>
    </dgm:pt>
    <dgm:pt modelId="{EB3BB793-7CD8-4265-A479-192630DEDF14}" type="pres">
      <dgm:prSet presAssocID="{730DE757-9ACB-4868-9A8B-3D1D0C3579B7}" presName="spaceBetweenRectangles" presStyleCnt="0"/>
      <dgm:spPr/>
    </dgm:pt>
    <dgm:pt modelId="{EA55DF4B-277F-4714-93CB-55CBB2AAC618}" type="pres">
      <dgm:prSet presAssocID="{3E023D34-A4E9-4EC3-B7D7-48F629409250}" presName="parentLin" presStyleCnt="0"/>
      <dgm:spPr/>
    </dgm:pt>
    <dgm:pt modelId="{E4CF133E-FE5E-44CE-8016-4102FB8A8764}" type="pres">
      <dgm:prSet presAssocID="{3E023D34-A4E9-4EC3-B7D7-48F629409250}" presName="parentLeftMargin" presStyleLbl="node1" presStyleIdx="1" presStyleCnt="3"/>
      <dgm:spPr/>
    </dgm:pt>
    <dgm:pt modelId="{E1D38F67-ACBB-4F77-9951-01D39BA5ECE8}" type="pres">
      <dgm:prSet presAssocID="{3E023D34-A4E9-4EC3-B7D7-48F6294092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A8BC6D-EA0E-49E1-B1A8-1A99F84F997B}" type="pres">
      <dgm:prSet presAssocID="{3E023D34-A4E9-4EC3-B7D7-48F629409250}" presName="negativeSpace" presStyleCnt="0"/>
      <dgm:spPr/>
    </dgm:pt>
    <dgm:pt modelId="{F149EE93-EB08-4988-9065-2C46BCE16F37}" type="pres">
      <dgm:prSet presAssocID="{3E023D34-A4E9-4EC3-B7D7-48F62940925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569E0A-D269-4BB8-B3E1-B7A7F3208FB0}" type="presOf" srcId="{3E023D34-A4E9-4EC3-B7D7-48F629409250}" destId="{E4CF133E-FE5E-44CE-8016-4102FB8A8764}" srcOrd="0" destOrd="0" presId="urn:microsoft.com/office/officeart/2005/8/layout/list1"/>
    <dgm:cxn modelId="{4DEE7F1B-D5B2-4DBF-8FE3-1C9F789FB34C}" type="presOf" srcId="{5A55DAE0-91F7-48B7-BB0E-FA6AAA55693C}" destId="{0F3B7CB7-2815-4461-93BB-F5C0B18A4480}" srcOrd="1" destOrd="0" presId="urn:microsoft.com/office/officeart/2005/8/layout/list1"/>
    <dgm:cxn modelId="{9EA7902A-6311-4CE5-92FE-E5CCF352B7B3}" type="presOf" srcId="{EDD5A4EC-6FEC-48B5-B980-A9748EC8E83D}" destId="{F149EE93-EB08-4988-9065-2C46BCE16F37}" srcOrd="0" destOrd="0" presId="urn:microsoft.com/office/officeart/2005/8/layout/list1"/>
    <dgm:cxn modelId="{36D74B33-994E-492A-B90A-84923CAF8B66}" srcId="{5A55DAE0-91F7-48B7-BB0E-FA6AAA55693C}" destId="{57353871-5264-4387-8849-4B3F90F29623}" srcOrd="0" destOrd="0" parTransId="{B43AF506-4111-4152-9557-38E8CAE2F589}" sibTransId="{CFF42F2E-F669-4789-8ADC-4944782BC936}"/>
    <dgm:cxn modelId="{65BE0937-4E9B-450D-829D-CCD9EC0EEE16}" srcId="{548F30D6-AF8C-469F-A9EE-85CCF4D0C7C9}" destId="{B3157734-4590-40FF-93B5-90441570897B}" srcOrd="1" destOrd="0" parTransId="{DC2E4F10-3F1C-46A1-A3C5-D4BF50824586}" sibTransId="{5E800D87-464F-4B15-B26B-207C9F3AAA3F}"/>
    <dgm:cxn modelId="{FEF5D13A-10DE-4509-B2D7-7A6B19AB6573}" type="presOf" srcId="{A54C53CE-BEEF-45B3-A8E4-91447C356BFA}" destId="{0DBF490F-601D-4EEF-8B5A-EB0BC5CE81E7}" srcOrd="0" destOrd="0" presId="urn:microsoft.com/office/officeart/2005/8/layout/list1"/>
    <dgm:cxn modelId="{0E331B5D-FE63-415B-8E21-2EBAB12E46AF}" srcId="{3E023D34-A4E9-4EC3-B7D7-48F629409250}" destId="{EDD5A4EC-6FEC-48B5-B980-A9748EC8E83D}" srcOrd="0" destOrd="0" parTransId="{B75E9A0D-7FD6-4629-B0BD-0D908BE4D949}" sibTransId="{59C1799F-7168-4ED8-AFBC-A81292B7D074}"/>
    <dgm:cxn modelId="{0D1F8266-56E4-4A9B-9C25-7CFCE19B20A3}" type="presOf" srcId="{548F30D6-AF8C-469F-A9EE-85CCF4D0C7C9}" destId="{8EF03C2C-DD6B-4351-A118-38FE3454C002}" srcOrd="1" destOrd="0" presId="urn:microsoft.com/office/officeart/2005/8/layout/list1"/>
    <dgm:cxn modelId="{88FB8C4E-6C57-4650-BC53-E5BD1C7DF03C}" type="presOf" srcId="{57353871-5264-4387-8849-4B3F90F29623}" destId="{811710E6-DFAD-471D-86F6-D7081F7C43A7}" srcOrd="0" destOrd="0" presId="urn:microsoft.com/office/officeart/2005/8/layout/list1"/>
    <dgm:cxn modelId="{C9DF7285-A5C2-4F06-8E7F-0937DC2D0B7F}" type="presOf" srcId="{B3157734-4590-40FF-93B5-90441570897B}" destId="{82E44C67-9470-4720-AA48-88F8284CD554}" srcOrd="0" destOrd="1" presId="urn:microsoft.com/office/officeart/2005/8/layout/list1"/>
    <dgm:cxn modelId="{402C8095-47A9-4C2E-B640-3C6504BBFBB6}" type="presOf" srcId="{3E023D34-A4E9-4EC3-B7D7-48F629409250}" destId="{E1D38F67-ACBB-4F77-9951-01D39BA5ECE8}" srcOrd="1" destOrd="0" presId="urn:microsoft.com/office/officeart/2005/8/layout/list1"/>
    <dgm:cxn modelId="{A49B5DA0-7F99-4FC9-97D8-9A298A24C5FA}" srcId="{A54C53CE-BEEF-45B3-A8E4-91447C356BFA}" destId="{3E023D34-A4E9-4EC3-B7D7-48F629409250}" srcOrd="2" destOrd="0" parTransId="{01E97FA0-F8BA-44EE-ABEB-001BCD7CB9D8}" sibTransId="{7A61F556-6821-43E7-8FF5-87164A6D1B49}"/>
    <dgm:cxn modelId="{2B4086CE-B368-4A4C-9272-67D62C373735}" type="presOf" srcId="{BA4E5F71-77A5-452A-B69C-1AC6250CF7B7}" destId="{82E44C67-9470-4720-AA48-88F8284CD554}" srcOrd="0" destOrd="0" presId="urn:microsoft.com/office/officeart/2005/8/layout/list1"/>
    <dgm:cxn modelId="{7447C1D1-4B73-421F-9977-B91C6B699C87}" srcId="{548F30D6-AF8C-469F-A9EE-85CCF4D0C7C9}" destId="{BA4E5F71-77A5-452A-B69C-1AC6250CF7B7}" srcOrd="0" destOrd="0" parTransId="{FBF75F8E-D958-42A3-BFD1-EE3671835B98}" sibTransId="{7E449BC4-C076-466E-9419-C2C261719D5D}"/>
    <dgm:cxn modelId="{EE5016D5-EDA6-4003-8074-3EE57C44B2E1}" type="presOf" srcId="{548F30D6-AF8C-469F-A9EE-85CCF4D0C7C9}" destId="{F4BB3E76-7ED1-4034-8A37-315D949E2C66}" srcOrd="0" destOrd="0" presId="urn:microsoft.com/office/officeart/2005/8/layout/list1"/>
    <dgm:cxn modelId="{362434D9-8892-42F8-9822-539AEF33A5CC}" srcId="{A54C53CE-BEEF-45B3-A8E4-91447C356BFA}" destId="{548F30D6-AF8C-469F-A9EE-85CCF4D0C7C9}" srcOrd="0" destOrd="0" parTransId="{E52CE616-5831-4745-B01B-1B6C2BA77EDC}" sibTransId="{724A852A-7012-4A52-8A1F-0510238B7A6E}"/>
    <dgm:cxn modelId="{5365BEDC-558F-412F-8136-87C20B21C23E}" type="presOf" srcId="{5A55DAE0-91F7-48B7-BB0E-FA6AAA55693C}" destId="{8B327C55-B62B-4F36-900C-749F19E255D2}" srcOrd="0" destOrd="0" presId="urn:microsoft.com/office/officeart/2005/8/layout/list1"/>
    <dgm:cxn modelId="{645E41E1-CDB7-4FE3-8392-5B6F54FF179D}" srcId="{A54C53CE-BEEF-45B3-A8E4-91447C356BFA}" destId="{5A55DAE0-91F7-48B7-BB0E-FA6AAA55693C}" srcOrd="1" destOrd="0" parTransId="{65F48D29-7D04-44EE-8AAD-4263E7590560}" sibTransId="{730DE757-9ACB-4868-9A8B-3D1D0C3579B7}"/>
    <dgm:cxn modelId="{122DE019-F31A-467A-BDAB-2D0331AF0BC4}" type="presParOf" srcId="{0DBF490F-601D-4EEF-8B5A-EB0BC5CE81E7}" destId="{5B45D888-0B30-4E54-866E-6D065C6CEC02}" srcOrd="0" destOrd="0" presId="urn:microsoft.com/office/officeart/2005/8/layout/list1"/>
    <dgm:cxn modelId="{C30FCFC6-CF01-4EFF-9B55-C3EE846C5DFC}" type="presParOf" srcId="{5B45D888-0B30-4E54-866E-6D065C6CEC02}" destId="{F4BB3E76-7ED1-4034-8A37-315D949E2C66}" srcOrd="0" destOrd="0" presId="urn:microsoft.com/office/officeart/2005/8/layout/list1"/>
    <dgm:cxn modelId="{794263EC-6CD6-4857-85C4-B32A34B2A7D0}" type="presParOf" srcId="{5B45D888-0B30-4E54-866E-6D065C6CEC02}" destId="{8EF03C2C-DD6B-4351-A118-38FE3454C002}" srcOrd="1" destOrd="0" presId="urn:microsoft.com/office/officeart/2005/8/layout/list1"/>
    <dgm:cxn modelId="{7606612A-5ABA-4CD8-A778-1ED264EEF484}" type="presParOf" srcId="{0DBF490F-601D-4EEF-8B5A-EB0BC5CE81E7}" destId="{78D4D536-EA8E-4FDE-9B14-DA1854962B54}" srcOrd="1" destOrd="0" presId="urn:microsoft.com/office/officeart/2005/8/layout/list1"/>
    <dgm:cxn modelId="{2DD17AE4-176B-435E-8CA1-B1D61ACAFBD3}" type="presParOf" srcId="{0DBF490F-601D-4EEF-8B5A-EB0BC5CE81E7}" destId="{82E44C67-9470-4720-AA48-88F8284CD554}" srcOrd="2" destOrd="0" presId="urn:microsoft.com/office/officeart/2005/8/layout/list1"/>
    <dgm:cxn modelId="{6B13264F-EC61-4639-B6E0-CA516437A134}" type="presParOf" srcId="{0DBF490F-601D-4EEF-8B5A-EB0BC5CE81E7}" destId="{00CC8D36-4D88-49D3-A628-1693E52D1B4C}" srcOrd="3" destOrd="0" presId="urn:microsoft.com/office/officeart/2005/8/layout/list1"/>
    <dgm:cxn modelId="{2792A0E0-F771-4DD2-8630-E8086C93978A}" type="presParOf" srcId="{0DBF490F-601D-4EEF-8B5A-EB0BC5CE81E7}" destId="{1C68FA1F-72E4-4FFD-94DB-3499471CD13F}" srcOrd="4" destOrd="0" presId="urn:microsoft.com/office/officeart/2005/8/layout/list1"/>
    <dgm:cxn modelId="{DA692A3D-17C1-49EE-BBC1-DFAE460BF5E0}" type="presParOf" srcId="{1C68FA1F-72E4-4FFD-94DB-3499471CD13F}" destId="{8B327C55-B62B-4F36-900C-749F19E255D2}" srcOrd="0" destOrd="0" presId="urn:microsoft.com/office/officeart/2005/8/layout/list1"/>
    <dgm:cxn modelId="{065D84F1-7932-4019-84FB-B20683718162}" type="presParOf" srcId="{1C68FA1F-72E4-4FFD-94DB-3499471CD13F}" destId="{0F3B7CB7-2815-4461-93BB-F5C0B18A4480}" srcOrd="1" destOrd="0" presId="urn:microsoft.com/office/officeart/2005/8/layout/list1"/>
    <dgm:cxn modelId="{EFCB8374-36EF-4043-ACE3-DF02907FAA89}" type="presParOf" srcId="{0DBF490F-601D-4EEF-8B5A-EB0BC5CE81E7}" destId="{DBA18B3D-6802-457B-B1EE-B5848B827BB4}" srcOrd="5" destOrd="0" presId="urn:microsoft.com/office/officeart/2005/8/layout/list1"/>
    <dgm:cxn modelId="{9C626690-5E83-416D-B5B3-F59C682398EB}" type="presParOf" srcId="{0DBF490F-601D-4EEF-8B5A-EB0BC5CE81E7}" destId="{811710E6-DFAD-471D-86F6-D7081F7C43A7}" srcOrd="6" destOrd="0" presId="urn:microsoft.com/office/officeart/2005/8/layout/list1"/>
    <dgm:cxn modelId="{7FD40C32-6C07-4527-9681-D246A2F185B3}" type="presParOf" srcId="{0DBF490F-601D-4EEF-8B5A-EB0BC5CE81E7}" destId="{EB3BB793-7CD8-4265-A479-192630DEDF14}" srcOrd="7" destOrd="0" presId="urn:microsoft.com/office/officeart/2005/8/layout/list1"/>
    <dgm:cxn modelId="{49734ED7-98B4-4B36-88DC-48A9A5730D4C}" type="presParOf" srcId="{0DBF490F-601D-4EEF-8B5A-EB0BC5CE81E7}" destId="{EA55DF4B-277F-4714-93CB-55CBB2AAC618}" srcOrd="8" destOrd="0" presId="urn:microsoft.com/office/officeart/2005/8/layout/list1"/>
    <dgm:cxn modelId="{73F5FABF-1D67-4D54-B4D9-296137C9454D}" type="presParOf" srcId="{EA55DF4B-277F-4714-93CB-55CBB2AAC618}" destId="{E4CF133E-FE5E-44CE-8016-4102FB8A8764}" srcOrd="0" destOrd="0" presId="urn:microsoft.com/office/officeart/2005/8/layout/list1"/>
    <dgm:cxn modelId="{F004E13D-B680-4967-A85F-FBFA717553AF}" type="presParOf" srcId="{EA55DF4B-277F-4714-93CB-55CBB2AAC618}" destId="{E1D38F67-ACBB-4F77-9951-01D39BA5ECE8}" srcOrd="1" destOrd="0" presId="urn:microsoft.com/office/officeart/2005/8/layout/list1"/>
    <dgm:cxn modelId="{D9C8552D-AEDE-44F4-8E05-7918B0A19363}" type="presParOf" srcId="{0DBF490F-601D-4EEF-8B5A-EB0BC5CE81E7}" destId="{F3A8BC6D-EA0E-49E1-B1A8-1A99F84F997B}" srcOrd="9" destOrd="0" presId="urn:microsoft.com/office/officeart/2005/8/layout/list1"/>
    <dgm:cxn modelId="{3468D35C-891C-4F4C-A643-C9D535ACE686}" type="presParOf" srcId="{0DBF490F-601D-4EEF-8B5A-EB0BC5CE81E7}" destId="{F149EE93-EB08-4988-9065-2C46BCE16F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D980C-55CB-43FE-8E3A-7B0B7ECA91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CCB98B0-945C-4585-8C0B-94DA4774B3D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Zdraví podporující chování (</a:t>
          </a:r>
          <a:r>
            <a:rPr lang="cs-CZ" b="1" dirty="0" err="1"/>
            <a:t>health</a:t>
          </a:r>
          <a:r>
            <a:rPr lang="cs-CZ" b="1" dirty="0"/>
            <a:t> </a:t>
          </a:r>
          <a:r>
            <a:rPr lang="cs-CZ" b="1" dirty="0" err="1"/>
            <a:t>behaviour</a:t>
          </a:r>
          <a:r>
            <a:rPr lang="cs-CZ" b="1" dirty="0"/>
            <a:t>) </a:t>
          </a:r>
        </a:p>
        <a:p>
          <a:pPr>
            <a:lnSpc>
              <a:spcPct val="100000"/>
            </a:lnSpc>
          </a:pPr>
          <a:r>
            <a:rPr lang="cs-CZ" b="1" i="1" dirty="0"/>
            <a:t>záměrné či nezáměrné aktivity, které pomáhají předcházet nemoci, případně detekovat nemoc nebo zdravotní omezení v raném stadiu, které pomáhají chránit a upevňovat zdraví a snižují míru rizika úrazu</a:t>
          </a:r>
          <a:endParaRPr lang="cs-CZ" b="1" dirty="0"/>
        </a:p>
      </dgm:t>
    </dgm:pt>
    <dgm:pt modelId="{EA500CA2-3E2F-44A7-950F-35C3713481EF}" type="parTrans" cxnId="{874843B6-4D6B-4C0C-8091-87FE20867DF0}">
      <dgm:prSet/>
      <dgm:spPr/>
      <dgm:t>
        <a:bodyPr/>
        <a:lstStyle/>
        <a:p>
          <a:pPr algn="ctr"/>
          <a:endParaRPr lang="cs-CZ"/>
        </a:p>
      </dgm:t>
    </dgm:pt>
    <dgm:pt modelId="{375076B6-1B93-4932-8EEC-3F24A36A9B4D}" type="sibTrans" cxnId="{874843B6-4D6B-4C0C-8091-87FE20867DF0}">
      <dgm:prSet/>
      <dgm:spPr/>
      <dgm:t>
        <a:bodyPr/>
        <a:lstStyle/>
        <a:p>
          <a:endParaRPr lang="cs-CZ"/>
        </a:p>
      </dgm:t>
    </dgm:pt>
    <dgm:pt modelId="{9891F1D8-9588-4814-B9EE-F576B07833D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Fyzická aktivita, pestrá strava, užívání bezpečnostních pásů, užívání krémů s ochranným UV faktorem, využití preventivních prohlídek atd.</a:t>
          </a:r>
        </a:p>
      </dgm:t>
    </dgm:pt>
    <dgm:pt modelId="{9AC47479-4AFC-4D0E-8CEC-135524F7FA78}" type="parTrans" cxnId="{63E739D6-E5E8-4D53-B7E0-5EAB29CAA7AE}">
      <dgm:prSet/>
      <dgm:spPr/>
      <dgm:t>
        <a:bodyPr/>
        <a:lstStyle/>
        <a:p>
          <a:pPr algn="ctr"/>
          <a:endParaRPr lang="cs-CZ"/>
        </a:p>
      </dgm:t>
    </dgm:pt>
    <dgm:pt modelId="{A0FC75D2-2888-488D-B698-AF869CFD335B}" type="sibTrans" cxnId="{63E739D6-E5E8-4D53-B7E0-5EAB29CAA7AE}">
      <dgm:prSet/>
      <dgm:spPr/>
      <dgm:t>
        <a:bodyPr/>
        <a:lstStyle/>
        <a:p>
          <a:endParaRPr lang="cs-CZ"/>
        </a:p>
      </dgm:t>
    </dgm:pt>
    <dgm:pt modelId="{8DE42E20-100D-45C5-A502-7BB2BB04929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Zdraví ohrožující chování (health risk behaviour) </a:t>
          </a:r>
        </a:p>
        <a:p>
          <a:pPr>
            <a:lnSpc>
              <a:spcPct val="100000"/>
            </a:lnSpc>
          </a:pPr>
          <a:r>
            <a:rPr lang="cs-CZ" b="1" i="1"/>
            <a:t>chování, které svou intenzitou nebo frekvencí zvyšuje riziko vzniku zdravotních potíží nebo zranění</a:t>
          </a:r>
        </a:p>
      </dgm:t>
    </dgm:pt>
    <dgm:pt modelId="{EAD8A143-A29C-4793-8BC8-E973F4088E6A}" type="parTrans" cxnId="{98EF03AD-A605-410C-AB86-C41C439206EA}">
      <dgm:prSet/>
      <dgm:spPr/>
      <dgm:t>
        <a:bodyPr/>
        <a:lstStyle/>
        <a:p>
          <a:pPr algn="ctr"/>
          <a:endParaRPr lang="cs-CZ"/>
        </a:p>
      </dgm:t>
    </dgm:pt>
    <dgm:pt modelId="{4924AB6D-4A35-4172-A208-4B83B8386DA4}" type="sibTrans" cxnId="{98EF03AD-A605-410C-AB86-C41C439206EA}">
      <dgm:prSet/>
      <dgm:spPr/>
      <dgm:t>
        <a:bodyPr/>
        <a:lstStyle/>
        <a:p>
          <a:endParaRPr lang="cs-CZ"/>
        </a:p>
      </dgm:t>
    </dgm:pt>
    <dgm:pt modelId="{0346F241-8101-4D9B-A44A-D4B6D845823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cs-CZ"/>
            <a:t>Užívání návykových látek, rizikové sexuální chování, řízení motorových vozidel pod vlivem alkoholu atd.</a:t>
          </a:r>
        </a:p>
      </dgm:t>
    </dgm:pt>
    <dgm:pt modelId="{69009A40-213C-4BA4-808E-D8F69D5CC222}" type="parTrans" cxnId="{136BEDDE-F7C2-4B19-9658-EACFDB615DE5}">
      <dgm:prSet/>
      <dgm:spPr/>
      <dgm:t>
        <a:bodyPr/>
        <a:lstStyle/>
        <a:p>
          <a:pPr algn="ctr"/>
          <a:endParaRPr lang="cs-CZ"/>
        </a:p>
      </dgm:t>
    </dgm:pt>
    <dgm:pt modelId="{97D6C72E-2F91-45A9-A300-A0AF02DAFA32}" type="sibTrans" cxnId="{136BEDDE-F7C2-4B19-9658-EACFDB615DE5}">
      <dgm:prSet/>
      <dgm:spPr/>
      <dgm:t>
        <a:bodyPr/>
        <a:lstStyle/>
        <a:p>
          <a:endParaRPr lang="cs-CZ"/>
        </a:p>
      </dgm:t>
    </dgm:pt>
    <dgm:pt modelId="{F6AB1ABD-D62B-4E0F-AD98-2D3FAFFD28C3}" type="pres">
      <dgm:prSet presAssocID="{52AD980C-55CB-43FE-8E3A-7B0B7ECA91B4}" presName="root" presStyleCnt="0">
        <dgm:presLayoutVars>
          <dgm:dir/>
          <dgm:resizeHandles val="exact"/>
        </dgm:presLayoutVars>
      </dgm:prSet>
      <dgm:spPr/>
    </dgm:pt>
    <dgm:pt modelId="{10D5D194-1261-4337-B980-0667393E7FA2}" type="pres">
      <dgm:prSet presAssocID="{8CCB98B0-945C-4585-8C0B-94DA4774B3D3}" presName="compNode" presStyleCnt="0"/>
      <dgm:spPr/>
    </dgm:pt>
    <dgm:pt modelId="{D802707B-219F-4A56-8AD2-8B489C463637}" type="pres">
      <dgm:prSet presAssocID="{8CCB98B0-945C-4585-8C0B-94DA4774B3D3}" presName="bgRect" presStyleLbl="bgShp" presStyleIdx="0" presStyleCnt="2"/>
      <dgm:spPr/>
    </dgm:pt>
    <dgm:pt modelId="{461B44E1-E856-47F4-A7B0-CE08C0FFB359}" type="pres">
      <dgm:prSet presAssocID="{8CCB98B0-945C-4585-8C0B-94DA4774B3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Outline"/>
        </a:ext>
      </dgm:extLst>
    </dgm:pt>
    <dgm:pt modelId="{49663BDC-E5FF-4F3B-8781-7A3EFEBA7B01}" type="pres">
      <dgm:prSet presAssocID="{8CCB98B0-945C-4585-8C0B-94DA4774B3D3}" presName="spaceRect" presStyleCnt="0"/>
      <dgm:spPr/>
    </dgm:pt>
    <dgm:pt modelId="{E1D5EDFE-4B0B-4F15-9FA2-14594CDC2934}" type="pres">
      <dgm:prSet presAssocID="{8CCB98B0-945C-4585-8C0B-94DA4774B3D3}" presName="parTx" presStyleLbl="revTx" presStyleIdx="0" presStyleCnt="4">
        <dgm:presLayoutVars>
          <dgm:chMax val="0"/>
          <dgm:chPref val="0"/>
        </dgm:presLayoutVars>
      </dgm:prSet>
      <dgm:spPr/>
    </dgm:pt>
    <dgm:pt modelId="{D77CA3DA-7F9A-4A62-A3BB-FD91296F7E06}" type="pres">
      <dgm:prSet presAssocID="{8CCB98B0-945C-4585-8C0B-94DA4774B3D3}" presName="desTx" presStyleLbl="revTx" presStyleIdx="1" presStyleCnt="4">
        <dgm:presLayoutVars/>
      </dgm:prSet>
      <dgm:spPr/>
    </dgm:pt>
    <dgm:pt modelId="{8A823C48-8E69-4EA7-AF8F-114F60404AA4}" type="pres">
      <dgm:prSet presAssocID="{375076B6-1B93-4932-8EEC-3F24A36A9B4D}" presName="sibTrans" presStyleCnt="0"/>
      <dgm:spPr/>
    </dgm:pt>
    <dgm:pt modelId="{78DB3000-8A62-4A16-A90A-605EBC001B86}" type="pres">
      <dgm:prSet presAssocID="{8DE42E20-100D-45C5-A502-7BB2BB049295}" presName="compNode" presStyleCnt="0"/>
      <dgm:spPr/>
    </dgm:pt>
    <dgm:pt modelId="{A165A417-C7D8-4153-AA40-291F70FF2951}" type="pres">
      <dgm:prSet presAssocID="{8DE42E20-100D-45C5-A502-7BB2BB049295}" presName="bgRect" presStyleLbl="bgShp" presStyleIdx="1" presStyleCnt="2"/>
      <dgm:spPr/>
    </dgm:pt>
    <dgm:pt modelId="{0E1252CA-24FA-4183-BF17-1411730146B7}" type="pres">
      <dgm:prSet presAssocID="{8DE42E20-100D-45C5-A502-7BB2BB0492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nitka se souvislou výplní"/>
        </a:ext>
      </dgm:extLst>
    </dgm:pt>
    <dgm:pt modelId="{AC4E1436-AF2D-4AFA-8462-52E76CFB8883}" type="pres">
      <dgm:prSet presAssocID="{8DE42E20-100D-45C5-A502-7BB2BB049295}" presName="spaceRect" presStyleCnt="0"/>
      <dgm:spPr/>
    </dgm:pt>
    <dgm:pt modelId="{13FF9322-5911-4426-9E47-BE4AC7D324B6}" type="pres">
      <dgm:prSet presAssocID="{8DE42E20-100D-45C5-A502-7BB2BB049295}" presName="parTx" presStyleLbl="revTx" presStyleIdx="2" presStyleCnt="4">
        <dgm:presLayoutVars>
          <dgm:chMax val="0"/>
          <dgm:chPref val="0"/>
        </dgm:presLayoutVars>
      </dgm:prSet>
      <dgm:spPr/>
    </dgm:pt>
    <dgm:pt modelId="{F8C4CBC8-8375-45A8-A922-09D5D5D21EF4}" type="pres">
      <dgm:prSet presAssocID="{8DE42E20-100D-45C5-A502-7BB2BB049295}" presName="desTx" presStyleLbl="revTx" presStyleIdx="3" presStyleCnt="4">
        <dgm:presLayoutVars/>
      </dgm:prSet>
      <dgm:spPr/>
    </dgm:pt>
  </dgm:ptLst>
  <dgm:cxnLst>
    <dgm:cxn modelId="{C462AA37-55AC-4E0F-821C-91EF1247ACE3}" type="presOf" srcId="{9891F1D8-9588-4814-B9EE-F576B07833D4}" destId="{D77CA3DA-7F9A-4A62-A3BB-FD91296F7E06}" srcOrd="0" destOrd="0" presId="urn:microsoft.com/office/officeart/2018/2/layout/IconVerticalSolidList"/>
    <dgm:cxn modelId="{3E325A41-5A95-442B-9F68-E1CBB69C9868}" type="presOf" srcId="{0346F241-8101-4D9B-A44A-D4B6D8458230}" destId="{F8C4CBC8-8375-45A8-A922-09D5D5D21EF4}" srcOrd="0" destOrd="0" presId="urn:microsoft.com/office/officeart/2018/2/layout/IconVerticalSolidList"/>
    <dgm:cxn modelId="{85D16B6F-B3A6-4A62-BB0E-C2E388CEC6D0}" type="presOf" srcId="{52AD980C-55CB-43FE-8E3A-7B0B7ECA91B4}" destId="{F6AB1ABD-D62B-4E0F-AD98-2D3FAFFD28C3}" srcOrd="0" destOrd="0" presId="urn:microsoft.com/office/officeart/2018/2/layout/IconVerticalSolidList"/>
    <dgm:cxn modelId="{A4FCE35A-0182-4470-9BA7-771EC1F2823E}" type="presOf" srcId="{8CCB98B0-945C-4585-8C0B-94DA4774B3D3}" destId="{E1D5EDFE-4B0B-4F15-9FA2-14594CDC2934}" srcOrd="0" destOrd="0" presId="urn:microsoft.com/office/officeart/2018/2/layout/IconVerticalSolidList"/>
    <dgm:cxn modelId="{98578583-0DF9-4FFF-B24C-9AFFBE944B22}" type="presOf" srcId="{8DE42E20-100D-45C5-A502-7BB2BB049295}" destId="{13FF9322-5911-4426-9E47-BE4AC7D324B6}" srcOrd="0" destOrd="0" presId="urn:microsoft.com/office/officeart/2018/2/layout/IconVerticalSolidList"/>
    <dgm:cxn modelId="{98EF03AD-A605-410C-AB86-C41C439206EA}" srcId="{52AD980C-55CB-43FE-8E3A-7B0B7ECA91B4}" destId="{8DE42E20-100D-45C5-A502-7BB2BB049295}" srcOrd="1" destOrd="0" parTransId="{EAD8A143-A29C-4793-8BC8-E973F4088E6A}" sibTransId="{4924AB6D-4A35-4172-A208-4B83B8386DA4}"/>
    <dgm:cxn modelId="{874843B6-4D6B-4C0C-8091-87FE20867DF0}" srcId="{52AD980C-55CB-43FE-8E3A-7B0B7ECA91B4}" destId="{8CCB98B0-945C-4585-8C0B-94DA4774B3D3}" srcOrd="0" destOrd="0" parTransId="{EA500CA2-3E2F-44A7-950F-35C3713481EF}" sibTransId="{375076B6-1B93-4932-8EEC-3F24A36A9B4D}"/>
    <dgm:cxn modelId="{63E739D6-E5E8-4D53-B7E0-5EAB29CAA7AE}" srcId="{8CCB98B0-945C-4585-8C0B-94DA4774B3D3}" destId="{9891F1D8-9588-4814-B9EE-F576B07833D4}" srcOrd="0" destOrd="0" parTransId="{9AC47479-4AFC-4D0E-8CEC-135524F7FA78}" sibTransId="{A0FC75D2-2888-488D-B698-AF869CFD335B}"/>
    <dgm:cxn modelId="{136BEDDE-F7C2-4B19-9658-EACFDB615DE5}" srcId="{8DE42E20-100D-45C5-A502-7BB2BB049295}" destId="{0346F241-8101-4D9B-A44A-D4B6D8458230}" srcOrd="0" destOrd="0" parTransId="{69009A40-213C-4BA4-808E-D8F69D5CC222}" sibTransId="{97D6C72E-2F91-45A9-A300-A0AF02DAFA32}"/>
    <dgm:cxn modelId="{56902FF9-324E-4E7C-BB0F-A7171B5EB907}" type="presParOf" srcId="{F6AB1ABD-D62B-4E0F-AD98-2D3FAFFD28C3}" destId="{10D5D194-1261-4337-B980-0667393E7FA2}" srcOrd="0" destOrd="0" presId="urn:microsoft.com/office/officeart/2018/2/layout/IconVerticalSolidList"/>
    <dgm:cxn modelId="{29D15151-0CAF-4063-9172-A5301D5FA960}" type="presParOf" srcId="{10D5D194-1261-4337-B980-0667393E7FA2}" destId="{D802707B-219F-4A56-8AD2-8B489C463637}" srcOrd="0" destOrd="0" presId="urn:microsoft.com/office/officeart/2018/2/layout/IconVerticalSolidList"/>
    <dgm:cxn modelId="{D7C41782-DEA9-40EE-BABD-DDAC6990F775}" type="presParOf" srcId="{10D5D194-1261-4337-B980-0667393E7FA2}" destId="{461B44E1-E856-47F4-A7B0-CE08C0FFB359}" srcOrd="1" destOrd="0" presId="urn:microsoft.com/office/officeart/2018/2/layout/IconVerticalSolidList"/>
    <dgm:cxn modelId="{F40C5501-6D15-486C-B4C4-0A082F2755D3}" type="presParOf" srcId="{10D5D194-1261-4337-B980-0667393E7FA2}" destId="{49663BDC-E5FF-4F3B-8781-7A3EFEBA7B01}" srcOrd="2" destOrd="0" presId="urn:microsoft.com/office/officeart/2018/2/layout/IconVerticalSolidList"/>
    <dgm:cxn modelId="{1CA166B8-5700-4880-A129-B95E8D7EF296}" type="presParOf" srcId="{10D5D194-1261-4337-B980-0667393E7FA2}" destId="{E1D5EDFE-4B0B-4F15-9FA2-14594CDC2934}" srcOrd="3" destOrd="0" presId="urn:microsoft.com/office/officeart/2018/2/layout/IconVerticalSolidList"/>
    <dgm:cxn modelId="{DE288DED-CCC1-4799-B047-43C96B42F4DE}" type="presParOf" srcId="{10D5D194-1261-4337-B980-0667393E7FA2}" destId="{D77CA3DA-7F9A-4A62-A3BB-FD91296F7E06}" srcOrd="4" destOrd="0" presId="urn:microsoft.com/office/officeart/2018/2/layout/IconVerticalSolidList"/>
    <dgm:cxn modelId="{CB4FB5DD-51CF-455E-9608-DB0BB08B85A4}" type="presParOf" srcId="{F6AB1ABD-D62B-4E0F-AD98-2D3FAFFD28C3}" destId="{8A823C48-8E69-4EA7-AF8F-114F60404AA4}" srcOrd="1" destOrd="0" presId="urn:microsoft.com/office/officeart/2018/2/layout/IconVerticalSolidList"/>
    <dgm:cxn modelId="{79AE3D50-0E79-40BE-9116-84912F48DFAD}" type="presParOf" srcId="{F6AB1ABD-D62B-4E0F-AD98-2D3FAFFD28C3}" destId="{78DB3000-8A62-4A16-A90A-605EBC001B86}" srcOrd="2" destOrd="0" presId="urn:microsoft.com/office/officeart/2018/2/layout/IconVerticalSolidList"/>
    <dgm:cxn modelId="{FE53D210-4D8A-4F54-8A53-16F6FE6476AD}" type="presParOf" srcId="{78DB3000-8A62-4A16-A90A-605EBC001B86}" destId="{A165A417-C7D8-4153-AA40-291F70FF2951}" srcOrd="0" destOrd="0" presId="urn:microsoft.com/office/officeart/2018/2/layout/IconVerticalSolidList"/>
    <dgm:cxn modelId="{42BFF480-5563-409F-9B00-E635E2115B9C}" type="presParOf" srcId="{78DB3000-8A62-4A16-A90A-605EBC001B86}" destId="{0E1252CA-24FA-4183-BF17-1411730146B7}" srcOrd="1" destOrd="0" presId="urn:microsoft.com/office/officeart/2018/2/layout/IconVerticalSolidList"/>
    <dgm:cxn modelId="{069C1FCF-C201-4927-BA03-6D53AC61DC4D}" type="presParOf" srcId="{78DB3000-8A62-4A16-A90A-605EBC001B86}" destId="{AC4E1436-AF2D-4AFA-8462-52E76CFB8883}" srcOrd="2" destOrd="0" presId="urn:microsoft.com/office/officeart/2018/2/layout/IconVerticalSolidList"/>
    <dgm:cxn modelId="{25F09DE3-F5FB-475A-BF21-B5DB656FCA30}" type="presParOf" srcId="{78DB3000-8A62-4A16-A90A-605EBC001B86}" destId="{13FF9322-5911-4426-9E47-BE4AC7D324B6}" srcOrd="3" destOrd="0" presId="urn:microsoft.com/office/officeart/2018/2/layout/IconVerticalSolidList"/>
    <dgm:cxn modelId="{C75F7BDE-863D-47E1-8DFC-E65396860A59}" type="presParOf" srcId="{78DB3000-8A62-4A16-A90A-605EBC001B86}" destId="{F8C4CBC8-8375-45A8-A922-09D5D5D21EF4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C5B489-7E7B-4813-8F50-F4FF49B912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6CB99B-DFE7-4E63-BC66-0913AB32315E}">
      <dgm:prSet phldrT="[Text]"/>
      <dgm:spPr/>
      <dgm:t>
        <a:bodyPr/>
        <a:lstStyle/>
        <a:p>
          <a:r>
            <a:rPr lang="cs-CZ" b="1" dirty="0"/>
            <a:t>Zdravý životní styl (</a:t>
          </a:r>
          <a:r>
            <a:rPr lang="cs-CZ" b="1" dirty="0" err="1"/>
            <a:t>wellness</a:t>
          </a:r>
          <a:r>
            <a:rPr lang="cs-CZ" b="1" dirty="0"/>
            <a:t> </a:t>
          </a:r>
          <a:r>
            <a:rPr lang="cs-CZ" b="1" dirty="0" err="1"/>
            <a:t>behaviour</a:t>
          </a:r>
          <a:r>
            <a:rPr lang="cs-CZ" b="1" dirty="0"/>
            <a:t>)</a:t>
          </a:r>
        </a:p>
      </dgm:t>
    </dgm:pt>
    <dgm:pt modelId="{6347B2C8-4A27-4CA4-A478-B16224574A3B}" type="parTrans" cxnId="{95252B17-AF26-461E-8680-CF628ED99252}">
      <dgm:prSet/>
      <dgm:spPr/>
      <dgm:t>
        <a:bodyPr/>
        <a:lstStyle/>
        <a:p>
          <a:endParaRPr lang="cs-CZ"/>
        </a:p>
      </dgm:t>
    </dgm:pt>
    <dgm:pt modelId="{F4DA0DE3-A71D-42AD-9615-BB48A63D50E5}" type="sibTrans" cxnId="{95252B17-AF26-461E-8680-CF628ED99252}">
      <dgm:prSet/>
      <dgm:spPr/>
      <dgm:t>
        <a:bodyPr/>
        <a:lstStyle/>
        <a:p>
          <a:endParaRPr lang="cs-CZ"/>
        </a:p>
      </dgm:t>
    </dgm:pt>
    <dgm:pt modelId="{08AED71E-71AD-421B-BA64-BAD0698DE962}">
      <dgm:prSet phldrT="[Text]"/>
      <dgm:spPr/>
      <dgm:t>
        <a:bodyPr/>
        <a:lstStyle/>
        <a:p>
          <a:r>
            <a:rPr lang="cs-CZ" b="1" dirty="0"/>
            <a:t>Vědomí dopravních rizik (</a:t>
          </a:r>
          <a:r>
            <a:rPr lang="cs-CZ" b="1" dirty="0" err="1"/>
            <a:t>traffic</a:t>
          </a:r>
          <a:r>
            <a:rPr lang="cs-CZ" b="1" dirty="0"/>
            <a:t> risk </a:t>
          </a:r>
          <a:r>
            <a:rPr lang="cs-CZ" b="1" dirty="0" err="1"/>
            <a:t>taking</a:t>
          </a:r>
          <a:r>
            <a:rPr lang="cs-CZ" b="1" dirty="0"/>
            <a:t>)</a:t>
          </a:r>
        </a:p>
      </dgm:t>
    </dgm:pt>
    <dgm:pt modelId="{D4177C91-3656-4B76-931B-B0A6CCFB191F}" type="parTrans" cxnId="{97B08F2E-3EF6-4C8A-9E1E-AE76D43D1F99}">
      <dgm:prSet/>
      <dgm:spPr/>
      <dgm:t>
        <a:bodyPr/>
        <a:lstStyle/>
        <a:p>
          <a:endParaRPr lang="cs-CZ"/>
        </a:p>
      </dgm:t>
    </dgm:pt>
    <dgm:pt modelId="{5D8E3168-5F8D-428A-8B2F-A25563B4EC58}" type="sibTrans" cxnId="{97B08F2E-3EF6-4C8A-9E1E-AE76D43D1F99}">
      <dgm:prSet/>
      <dgm:spPr/>
      <dgm:t>
        <a:bodyPr/>
        <a:lstStyle/>
        <a:p>
          <a:endParaRPr lang="cs-CZ"/>
        </a:p>
      </dgm:t>
    </dgm:pt>
    <dgm:pt modelId="{71ECC02F-AAEA-437D-85A3-075CB09884EA}">
      <dgm:prSet phldrT="[Text]"/>
      <dgm:spPr/>
      <dgm:t>
        <a:bodyPr/>
        <a:lstStyle/>
        <a:p>
          <a:r>
            <a:rPr lang="cs-CZ" b="1" dirty="0"/>
            <a:t>Vědomí rizika užívání návykových látek (substance risk </a:t>
          </a:r>
          <a:r>
            <a:rPr lang="cs-CZ" b="1" dirty="0" err="1"/>
            <a:t>taking</a:t>
          </a:r>
          <a:r>
            <a:rPr lang="cs-CZ" b="1" dirty="0"/>
            <a:t>)</a:t>
          </a:r>
        </a:p>
      </dgm:t>
    </dgm:pt>
    <dgm:pt modelId="{70703648-FDDC-4956-9C23-40AA95DB66F7}" type="parTrans" cxnId="{0A649187-F2F6-40D3-9708-63C2420A5D52}">
      <dgm:prSet/>
      <dgm:spPr/>
      <dgm:t>
        <a:bodyPr/>
        <a:lstStyle/>
        <a:p>
          <a:endParaRPr lang="cs-CZ"/>
        </a:p>
      </dgm:t>
    </dgm:pt>
    <dgm:pt modelId="{46D64852-DBA4-41A6-A052-4B543DEBBD9D}" type="sibTrans" cxnId="{0A649187-F2F6-40D3-9708-63C2420A5D52}">
      <dgm:prSet/>
      <dgm:spPr/>
      <dgm:t>
        <a:bodyPr/>
        <a:lstStyle/>
        <a:p>
          <a:endParaRPr lang="cs-CZ"/>
        </a:p>
      </dgm:t>
    </dgm:pt>
    <dgm:pt modelId="{72E3AAC9-39DF-47BA-9A86-FE3D759E88CC}">
      <dgm:prSet/>
      <dgm:spPr/>
      <dgm:t>
        <a:bodyPr/>
        <a:lstStyle/>
        <a:p>
          <a:r>
            <a:rPr lang="cs-CZ" b="1" dirty="0"/>
            <a:t>Snižování rizika nehodovosti (</a:t>
          </a:r>
          <a:r>
            <a:rPr lang="cs-CZ" b="1" dirty="0" err="1"/>
            <a:t>accident</a:t>
          </a:r>
          <a:r>
            <a:rPr lang="cs-CZ" b="1" dirty="0"/>
            <a:t> </a:t>
          </a:r>
          <a:r>
            <a:rPr lang="cs-CZ" b="1" dirty="0" err="1"/>
            <a:t>control</a:t>
          </a:r>
          <a:r>
            <a:rPr lang="cs-CZ" b="1" dirty="0"/>
            <a:t>)</a:t>
          </a:r>
        </a:p>
      </dgm:t>
    </dgm:pt>
    <dgm:pt modelId="{2284C546-4C74-4D64-8B90-70F53A8537C6}" type="parTrans" cxnId="{FA7D3199-FB35-4CED-8A55-13A3CB4D28F9}">
      <dgm:prSet/>
      <dgm:spPr/>
      <dgm:t>
        <a:bodyPr/>
        <a:lstStyle/>
        <a:p>
          <a:endParaRPr lang="cs-CZ"/>
        </a:p>
      </dgm:t>
    </dgm:pt>
    <dgm:pt modelId="{9A5E43AF-7241-412F-A8E1-F2B130723931}" type="sibTrans" cxnId="{FA7D3199-FB35-4CED-8A55-13A3CB4D28F9}">
      <dgm:prSet/>
      <dgm:spPr/>
      <dgm:t>
        <a:bodyPr/>
        <a:lstStyle/>
        <a:p>
          <a:endParaRPr lang="cs-CZ"/>
        </a:p>
      </dgm:t>
    </dgm:pt>
    <dgm:pt modelId="{90900A0C-0F97-4353-BADB-1618AFDC2F76}">
      <dgm:prSet/>
      <dgm:spPr/>
      <dgm:t>
        <a:bodyPr/>
        <a:lstStyle/>
        <a:p>
          <a:r>
            <a:rPr lang="cs-CZ" dirty="0"/>
            <a:t>např. cvičím, omezuji konzumaci sladkostí, dostatečně spím…</a:t>
          </a:r>
        </a:p>
      </dgm:t>
    </dgm:pt>
    <dgm:pt modelId="{00440B4B-D366-4CF6-A5C4-FA50F118FC6B}" type="parTrans" cxnId="{D33F00FD-CADB-4514-BDEA-733B62489502}">
      <dgm:prSet/>
      <dgm:spPr/>
      <dgm:t>
        <a:bodyPr/>
        <a:lstStyle/>
        <a:p>
          <a:endParaRPr lang="cs-CZ"/>
        </a:p>
      </dgm:t>
    </dgm:pt>
    <dgm:pt modelId="{26ED7E34-6C01-4730-8E44-E54EAC6DD816}" type="sibTrans" cxnId="{D33F00FD-CADB-4514-BDEA-733B62489502}">
      <dgm:prSet/>
      <dgm:spPr/>
      <dgm:t>
        <a:bodyPr/>
        <a:lstStyle/>
        <a:p>
          <a:endParaRPr lang="cs-CZ"/>
        </a:p>
      </dgm:t>
    </dgm:pt>
    <dgm:pt modelId="{B3971D92-6472-42CE-A6F5-9CA47C28A8C2}">
      <dgm:prSet/>
      <dgm:spPr/>
      <dgm:t>
        <a:bodyPr/>
        <a:lstStyle/>
        <a:p>
          <a:r>
            <a:rPr lang="cs-CZ" dirty="0"/>
            <a:t>např. mám doma vybavenou lékárničku, spravuji rozbité věci v domě i kolem něj…</a:t>
          </a:r>
        </a:p>
      </dgm:t>
    </dgm:pt>
    <dgm:pt modelId="{7EEBAEA6-9BE4-4480-8EA8-2376E4B6A705}" type="parTrans" cxnId="{915C8658-1D8A-4EB3-913F-546EDE9369B8}">
      <dgm:prSet/>
      <dgm:spPr/>
      <dgm:t>
        <a:bodyPr/>
        <a:lstStyle/>
        <a:p>
          <a:endParaRPr lang="cs-CZ"/>
        </a:p>
      </dgm:t>
    </dgm:pt>
    <dgm:pt modelId="{C5D13426-0B9F-4DF3-8515-949D857FBAA4}" type="sibTrans" cxnId="{915C8658-1D8A-4EB3-913F-546EDE9369B8}">
      <dgm:prSet/>
      <dgm:spPr/>
      <dgm:t>
        <a:bodyPr/>
        <a:lstStyle/>
        <a:p>
          <a:endParaRPr lang="cs-CZ"/>
        </a:p>
      </dgm:t>
    </dgm:pt>
    <dgm:pt modelId="{D9F90712-E9CD-4549-B107-9D3DE843FF7C}">
      <dgm:prSet/>
      <dgm:spPr/>
      <dgm:t>
        <a:bodyPr/>
        <a:lstStyle/>
        <a:p>
          <a:r>
            <a:rPr lang="cs-CZ" dirty="0"/>
            <a:t>např. nejezdím příliš rychle, dodržuji dopravní předpisy…</a:t>
          </a:r>
        </a:p>
      </dgm:t>
    </dgm:pt>
    <dgm:pt modelId="{B7FD739A-33B0-4FCC-BBA1-E838040F17CE}" type="parTrans" cxnId="{E3971C59-1ABE-4973-91EF-37B9E7DF9C9B}">
      <dgm:prSet/>
      <dgm:spPr/>
      <dgm:t>
        <a:bodyPr/>
        <a:lstStyle/>
        <a:p>
          <a:endParaRPr lang="cs-CZ"/>
        </a:p>
      </dgm:t>
    </dgm:pt>
    <dgm:pt modelId="{3CD11950-E37A-455D-B2AC-4B3C6A62246E}" type="sibTrans" cxnId="{E3971C59-1ABE-4973-91EF-37B9E7DF9C9B}">
      <dgm:prSet/>
      <dgm:spPr/>
      <dgm:t>
        <a:bodyPr/>
        <a:lstStyle/>
        <a:p>
          <a:endParaRPr lang="cs-CZ"/>
        </a:p>
      </dgm:t>
    </dgm:pt>
    <dgm:pt modelId="{B9F983A0-E796-442F-B81C-C6319EB58381}">
      <dgm:prSet/>
      <dgm:spPr/>
      <dgm:t>
        <a:bodyPr/>
        <a:lstStyle/>
        <a:p>
          <a:r>
            <a:rPr lang="cs-CZ" dirty="0"/>
            <a:t>např. nekouřím a nepiji alkohol…</a:t>
          </a:r>
        </a:p>
      </dgm:t>
    </dgm:pt>
    <dgm:pt modelId="{91B9B5FE-7A38-4C9E-AD1D-60AC9B2B7DB0}" type="parTrans" cxnId="{F7AEBC09-6C2D-461D-9578-698718DADD59}">
      <dgm:prSet/>
      <dgm:spPr/>
      <dgm:t>
        <a:bodyPr/>
        <a:lstStyle/>
        <a:p>
          <a:endParaRPr lang="cs-CZ"/>
        </a:p>
      </dgm:t>
    </dgm:pt>
    <dgm:pt modelId="{E0E1D3E2-82B5-44CA-AF34-ABA38A891F72}" type="sibTrans" cxnId="{F7AEBC09-6C2D-461D-9578-698718DADD59}">
      <dgm:prSet/>
      <dgm:spPr/>
      <dgm:t>
        <a:bodyPr/>
        <a:lstStyle/>
        <a:p>
          <a:endParaRPr lang="cs-CZ"/>
        </a:p>
      </dgm:t>
    </dgm:pt>
    <dgm:pt modelId="{F20D79AE-26BB-459C-A530-A868A2A538DC}" type="pres">
      <dgm:prSet presAssocID="{FEC5B489-7E7B-4813-8F50-F4FF49B9125B}" presName="Name0" presStyleCnt="0">
        <dgm:presLayoutVars>
          <dgm:dir/>
          <dgm:animLvl val="lvl"/>
          <dgm:resizeHandles val="exact"/>
        </dgm:presLayoutVars>
      </dgm:prSet>
      <dgm:spPr/>
    </dgm:pt>
    <dgm:pt modelId="{A71320D5-562B-46C2-B8C9-6F9ADD99D61C}" type="pres">
      <dgm:prSet presAssocID="{506CB99B-DFE7-4E63-BC66-0913AB32315E}" presName="linNode" presStyleCnt="0"/>
      <dgm:spPr/>
    </dgm:pt>
    <dgm:pt modelId="{D1DEF081-C9F4-41D7-87BA-1B534DAE22D4}" type="pres">
      <dgm:prSet presAssocID="{506CB99B-DFE7-4E63-BC66-0913AB32315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D899249-559F-4F99-9CAE-0E4B295E85BF}" type="pres">
      <dgm:prSet presAssocID="{506CB99B-DFE7-4E63-BC66-0913AB32315E}" presName="descendantText" presStyleLbl="alignAccFollowNode1" presStyleIdx="0" presStyleCnt="4">
        <dgm:presLayoutVars>
          <dgm:bulletEnabled val="1"/>
        </dgm:presLayoutVars>
      </dgm:prSet>
      <dgm:spPr/>
    </dgm:pt>
    <dgm:pt modelId="{C14B47D1-2BE1-4014-A0EB-F69CA94C3077}" type="pres">
      <dgm:prSet presAssocID="{F4DA0DE3-A71D-42AD-9615-BB48A63D50E5}" presName="sp" presStyleCnt="0"/>
      <dgm:spPr/>
    </dgm:pt>
    <dgm:pt modelId="{D6EF0A0D-7294-407B-8C23-1A1B3ED60592}" type="pres">
      <dgm:prSet presAssocID="{72E3AAC9-39DF-47BA-9A86-FE3D759E88CC}" presName="linNode" presStyleCnt="0"/>
      <dgm:spPr/>
    </dgm:pt>
    <dgm:pt modelId="{E6D16D96-E70C-4D29-BC6A-73ED84F67D0A}" type="pres">
      <dgm:prSet presAssocID="{72E3AAC9-39DF-47BA-9A86-FE3D759E88C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B712E91-D094-4250-9446-784082A3C64D}" type="pres">
      <dgm:prSet presAssocID="{72E3AAC9-39DF-47BA-9A86-FE3D759E88CC}" presName="descendantText" presStyleLbl="alignAccFollowNode1" presStyleIdx="1" presStyleCnt="4">
        <dgm:presLayoutVars>
          <dgm:bulletEnabled val="1"/>
        </dgm:presLayoutVars>
      </dgm:prSet>
      <dgm:spPr/>
    </dgm:pt>
    <dgm:pt modelId="{CA0F2138-AABC-4E2D-8985-096F423F2B01}" type="pres">
      <dgm:prSet presAssocID="{9A5E43AF-7241-412F-A8E1-F2B130723931}" presName="sp" presStyleCnt="0"/>
      <dgm:spPr/>
    </dgm:pt>
    <dgm:pt modelId="{7D82C35C-1AC3-480F-A357-ECA6FE5D53C4}" type="pres">
      <dgm:prSet presAssocID="{08AED71E-71AD-421B-BA64-BAD0698DE962}" presName="linNode" presStyleCnt="0"/>
      <dgm:spPr/>
    </dgm:pt>
    <dgm:pt modelId="{4F823151-9B72-4760-84B3-C58D5DF36A27}" type="pres">
      <dgm:prSet presAssocID="{08AED71E-71AD-421B-BA64-BAD0698DE96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FB2EDE6-4972-4927-AC9A-45E143D4F298}" type="pres">
      <dgm:prSet presAssocID="{08AED71E-71AD-421B-BA64-BAD0698DE962}" presName="descendantText" presStyleLbl="alignAccFollowNode1" presStyleIdx="2" presStyleCnt="4">
        <dgm:presLayoutVars>
          <dgm:bulletEnabled val="1"/>
        </dgm:presLayoutVars>
      </dgm:prSet>
      <dgm:spPr/>
    </dgm:pt>
    <dgm:pt modelId="{7CDA02DA-53A7-469C-AAD6-05E0336282F7}" type="pres">
      <dgm:prSet presAssocID="{5D8E3168-5F8D-428A-8B2F-A25563B4EC58}" presName="sp" presStyleCnt="0"/>
      <dgm:spPr/>
    </dgm:pt>
    <dgm:pt modelId="{7B318A22-DB22-4223-92CE-BE6D6AA58EA3}" type="pres">
      <dgm:prSet presAssocID="{71ECC02F-AAEA-437D-85A3-075CB09884EA}" presName="linNode" presStyleCnt="0"/>
      <dgm:spPr/>
    </dgm:pt>
    <dgm:pt modelId="{8B5A1AC6-BC43-4FD7-A2BF-35D66518E805}" type="pres">
      <dgm:prSet presAssocID="{71ECC02F-AAEA-437D-85A3-075CB09884E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0156D48-694F-46B8-8F3A-48531DBDA4DD}" type="pres">
      <dgm:prSet presAssocID="{71ECC02F-AAEA-437D-85A3-075CB09884E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7AEBC09-6C2D-461D-9578-698718DADD59}" srcId="{71ECC02F-AAEA-437D-85A3-075CB09884EA}" destId="{B9F983A0-E796-442F-B81C-C6319EB58381}" srcOrd="0" destOrd="0" parTransId="{91B9B5FE-7A38-4C9E-AD1D-60AC9B2B7DB0}" sibTransId="{E0E1D3E2-82B5-44CA-AF34-ABA38A891F72}"/>
    <dgm:cxn modelId="{95252B17-AF26-461E-8680-CF628ED99252}" srcId="{FEC5B489-7E7B-4813-8F50-F4FF49B9125B}" destId="{506CB99B-DFE7-4E63-BC66-0913AB32315E}" srcOrd="0" destOrd="0" parTransId="{6347B2C8-4A27-4CA4-A478-B16224574A3B}" sibTransId="{F4DA0DE3-A71D-42AD-9615-BB48A63D50E5}"/>
    <dgm:cxn modelId="{97B08F2E-3EF6-4C8A-9E1E-AE76D43D1F99}" srcId="{FEC5B489-7E7B-4813-8F50-F4FF49B9125B}" destId="{08AED71E-71AD-421B-BA64-BAD0698DE962}" srcOrd="2" destOrd="0" parTransId="{D4177C91-3656-4B76-931B-B0A6CCFB191F}" sibTransId="{5D8E3168-5F8D-428A-8B2F-A25563B4EC58}"/>
    <dgm:cxn modelId="{9E519833-BEEF-4F45-9416-79BEBFAAC37D}" type="presOf" srcId="{90900A0C-0F97-4353-BADB-1618AFDC2F76}" destId="{9D899249-559F-4F99-9CAE-0E4B295E85BF}" srcOrd="0" destOrd="0" presId="urn:microsoft.com/office/officeart/2005/8/layout/vList5"/>
    <dgm:cxn modelId="{C8DBC93B-348D-4C50-9873-09B4CE9C3CE1}" type="presOf" srcId="{D9F90712-E9CD-4549-B107-9D3DE843FF7C}" destId="{3FB2EDE6-4972-4927-AC9A-45E143D4F298}" srcOrd="0" destOrd="0" presId="urn:microsoft.com/office/officeart/2005/8/layout/vList5"/>
    <dgm:cxn modelId="{3C69813F-C4B1-4313-BB0C-C1913F487D60}" type="presOf" srcId="{506CB99B-DFE7-4E63-BC66-0913AB32315E}" destId="{D1DEF081-C9F4-41D7-87BA-1B534DAE22D4}" srcOrd="0" destOrd="0" presId="urn:microsoft.com/office/officeart/2005/8/layout/vList5"/>
    <dgm:cxn modelId="{CA81765D-714A-4B81-8B4F-DD34AC21927D}" type="presOf" srcId="{B9F983A0-E796-442F-B81C-C6319EB58381}" destId="{F0156D48-694F-46B8-8F3A-48531DBDA4DD}" srcOrd="0" destOrd="0" presId="urn:microsoft.com/office/officeart/2005/8/layout/vList5"/>
    <dgm:cxn modelId="{915C8658-1D8A-4EB3-913F-546EDE9369B8}" srcId="{72E3AAC9-39DF-47BA-9A86-FE3D759E88CC}" destId="{B3971D92-6472-42CE-A6F5-9CA47C28A8C2}" srcOrd="0" destOrd="0" parTransId="{7EEBAEA6-9BE4-4480-8EA8-2376E4B6A705}" sibTransId="{C5D13426-0B9F-4DF3-8515-949D857FBAA4}"/>
    <dgm:cxn modelId="{E3971C59-1ABE-4973-91EF-37B9E7DF9C9B}" srcId="{08AED71E-71AD-421B-BA64-BAD0698DE962}" destId="{D9F90712-E9CD-4549-B107-9D3DE843FF7C}" srcOrd="0" destOrd="0" parTransId="{B7FD739A-33B0-4FCC-BBA1-E838040F17CE}" sibTransId="{3CD11950-E37A-455D-B2AC-4B3C6A62246E}"/>
    <dgm:cxn modelId="{F9FE107D-1F0C-4755-A2BB-7A2B90E04FEA}" type="presOf" srcId="{FEC5B489-7E7B-4813-8F50-F4FF49B9125B}" destId="{F20D79AE-26BB-459C-A530-A868A2A538DC}" srcOrd="0" destOrd="0" presId="urn:microsoft.com/office/officeart/2005/8/layout/vList5"/>
    <dgm:cxn modelId="{0A649187-F2F6-40D3-9708-63C2420A5D52}" srcId="{FEC5B489-7E7B-4813-8F50-F4FF49B9125B}" destId="{71ECC02F-AAEA-437D-85A3-075CB09884EA}" srcOrd="3" destOrd="0" parTransId="{70703648-FDDC-4956-9C23-40AA95DB66F7}" sibTransId="{46D64852-DBA4-41A6-A052-4B543DEBBD9D}"/>
    <dgm:cxn modelId="{FA7D3199-FB35-4CED-8A55-13A3CB4D28F9}" srcId="{FEC5B489-7E7B-4813-8F50-F4FF49B9125B}" destId="{72E3AAC9-39DF-47BA-9A86-FE3D759E88CC}" srcOrd="1" destOrd="0" parTransId="{2284C546-4C74-4D64-8B90-70F53A8537C6}" sibTransId="{9A5E43AF-7241-412F-A8E1-F2B130723931}"/>
    <dgm:cxn modelId="{382BCE9E-0096-4B17-8997-FF8E8406C2AF}" type="presOf" srcId="{72E3AAC9-39DF-47BA-9A86-FE3D759E88CC}" destId="{E6D16D96-E70C-4D29-BC6A-73ED84F67D0A}" srcOrd="0" destOrd="0" presId="urn:microsoft.com/office/officeart/2005/8/layout/vList5"/>
    <dgm:cxn modelId="{82FC3BBB-379C-47DB-BB22-D965BBBE53E1}" type="presOf" srcId="{08AED71E-71AD-421B-BA64-BAD0698DE962}" destId="{4F823151-9B72-4760-84B3-C58D5DF36A27}" srcOrd="0" destOrd="0" presId="urn:microsoft.com/office/officeart/2005/8/layout/vList5"/>
    <dgm:cxn modelId="{6AD9DCD3-6100-4073-A11C-C2F195ED6175}" type="presOf" srcId="{71ECC02F-AAEA-437D-85A3-075CB09884EA}" destId="{8B5A1AC6-BC43-4FD7-A2BF-35D66518E805}" srcOrd="0" destOrd="0" presId="urn:microsoft.com/office/officeart/2005/8/layout/vList5"/>
    <dgm:cxn modelId="{FD0D57DF-DE22-4B84-BF0E-306921C8B372}" type="presOf" srcId="{B3971D92-6472-42CE-A6F5-9CA47C28A8C2}" destId="{1B712E91-D094-4250-9446-784082A3C64D}" srcOrd="0" destOrd="0" presId="urn:microsoft.com/office/officeart/2005/8/layout/vList5"/>
    <dgm:cxn modelId="{D33F00FD-CADB-4514-BDEA-733B62489502}" srcId="{506CB99B-DFE7-4E63-BC66-0913AB32315E}" destId="{90900A0C-0F97-4353-BADB-1618AFDC2F76}" srcOrd="0" destOrd="0" parTransId="{00440B4B-D366-4CF6-A5C4-FA50F118FC6B}" sibTransId="{26ED7E34-6C01-4730-8E44-E54EAC6DD816}"/>
    <dgm:cxn modelId="{F9785E23-C49D-400A-BF9C-C60503976B7D}" type="presParOf" srcId="{F20D79AE-26BB-459C-A530-A868A2A538DC}" destId="{A71320D5-562B-46C2-B8C9-6F9ADD99D61C}" srcOrd="0" destOrd="0" presId="urn:microsoft.com/office/officeart/2005/8/layout/vList5"/>
    <dgm:cxn modelId="{81E51618-1065-4ADB-AF4A-BADF8823EED6}" type="presParOf" srcId="{A71320D5-562B-46C2-B8C9-6F9ADD99D61C}" destId="{D1DEF081-C9F4-41D7-87BA-1B534DAE22D4}" srcOrd="0" destOrd="0" presId="urn:microsoft.com/office/officeart/2005/8/layout/vList5"/>
    <dgm:cxn modelId="{17DE96DC-3DE2-487F-BA91-E671D4EC470D}" type="presParOf" srcId="{A71320D5-562B-46C2-B8C9-6F9ADD99D61C}" destId="{9D899249-559F-4F99-9CAE-0E4B295E85BF}" srcOrd="1" destOrd="0" presId="urn:microsoft.com/office/officeart/2005/8/layout/vList5"/>
    <dgm:cxn modelId="{C339E156-E2C4-4C4A-800E-404E622EAF4E}" type="presParOf" srcId="{F20D79AE-26BB-459C-A530-A868A2A538DC}" destId="{C14B47D1-2BE1-4014-A0EB-F69CA94C3077}" srcOrd="1" destOrd="0" presId="urn:microsoft.com/office/officeart/2005/8/layout/vList5"/>
    <dgm:cxn modelId="{236C7B8A-9C44-4957-B937-609436E1CBA0}" type="presParOf" srcId="{F20D79AE-26BB-459C-A530-A868A2A538DC}" destId="{D6EF0A0D-7294-407B-8C23-1A1B3ED60592}" srcOrd="2" destOrd="0" presId="urn:microsoft.com/office/officeart/2005/8/layout/vList5"/>
    <dgm:cxn modelId="{2E450161-8568-48BE-8B36-C22AD55A9021}" type="presParOf" srcId="{D6EF0A0D-7294-407B-8C23-1A1B3ED60592}" destId="{E6D16D96-E70C-4D29-BC6A-73ED84F67D0A}" srcOrd="0" destOrd="0" presId="urn:microsoft.com/office/officeart/2005/8/layout/vList5"/>
    <dgm:cxn modelId="{58150358-DA31-401F-9AA9-7804608BA4E8}" type="presParOf" srcId="{D6EF0A0D-7294-407B-8C23-1A1B3ED60592}" destId="{1B712E91-D094-4250-9446-784082A3C64D}" srcOrd="1" destOrd="0" presId="urn:microsoft.com/office/officeart/2005/8/layout/vList5"/>
    <dgm:cxn modelId="{C6CC9C01-6029-4F03-9E99-3ACE26E84A66}" type="presParOf" srcId="{F20D79AE-26BB-459C-A530-A868A2A538DC}" destId="{CA0F2138-AABC-4E2D-8985-096F423F2B01}" srcOrd="3" destOrd="0" presId="urn:microsoft.com/office/officeart/2005/8/layout/vList5"/>
    <dgm:cxn modelId="{18BBF7BE-3BFA-4960-833C-D947C5A74726}" type="presParOf" srcId="{F20D79AE-26BB-459C-A530-A868A2A538DC}" destId="{7D82C35C-1AC3-480F-A357-ECA6FE5D53C4}" srcOrd="4" destOrd="0" presId="urn:microsoft.com/office/officeart/2005/8/layout/vList5"/>
    <dgm:cxn modelId="{E55541EB-0148-49BD-94C2-0E0066C655E1}" type="presParOf" srcId="{7D82C35C-1AC3-480F-A357-ECA6FE5D53C4}" destId="{4F823151-9B72-4760-84B3-C58D5DF36A27}" srcOrd="0" destOrd="0" presId="urn:microsoft.com/office/officeart/2005/8/layout/vList5"/>
    <dgm:cxn modelId="{0FD4820D-214F-4B28-AB92-60DAA29E30D8}" type="presParOf" srcId="{7D82C35C-1AC3-480F-A357-ECA6FE5D53C4}" destId="{3FB2EDE6-4972-4927-AC9A-45E143D4F298}" srcOrd="1" destOrd="0" presId="urn:microsoft.com/office/officeart/2005/8/layout/vList5"/>
    <dgm:cxn modelId="{91548A6D-23B3-4C43-9024-15021D63202B}" type="presParOf" srcId="{F20D79AE-26BB-459C-A530-A868A2A538DC}" destId="{7CDA02DA-53A7-469C-AAD6-05E0336282F7}" srcOrd="5" destOrd="0" presId="urn:microsoft.com/office/officeart/2005/8/layout/vList5"/>
    <dgm:cxn modelId="{DAF01C01-6720-42BE-917D-95B82AC0DBC7}" type="presParOf" srcId="{F20D79AE-26BB-459C-A530-A868A2A538DC}" destId="{7B318A22-DB22-4223-92CE-BE6D6AA58EA3}" srcOrd="6" destOrd="0" presId="urn:microsoft.com/office/officeart/2005/8/layout/vList5"/>
    <dgm:cxn modelId="{58FD463A-A0A8-4219-AB00-61F9A8EA3D95}" type="presParOf" srcId="{7B318A22-DB22-4223-92CE-BE6D6AA58EA3}" destId="{8B5A1AC6-BC43-4FD7-A2BF-35D66518E805}" srcOrd="0" destOrd="0" presId="urn:microsoft.com/office/officeart/2005/8/layout/vList5"/>
    <dgm:cxn modelId="{1D0CA4BC-B7DB-4C91-8245-48918BB38B84}" type="presParOf" srcId="{7B318A22-DB22-4223-92CE-BE6D6AA58EA3}" destId="{F0156D48-694F-46B8-8F3A-48531DBDA4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F9E45D-B8E9-4982-AEFE-9B30B4AA4B72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0F84DFB-228E-496E-9B83-CB080E32E19D}">
      <dgm:prSet/>
      <dgm:spPr/>
      <dgm:t>
        <a:bodyPr/>
        <a:lstStyle/>
        <a:p>
          <a:r>
            <a:rPr lang="cs-CZ"/>
            <a:t>2005 – 2007 GA ČR 406/05/0564</a:t>
          </a:r>
          <a:endParaRPr lang="en-US"/>
        </a:p>
      </dgm:t>
    </dgm:pt>
    <dgm:pt modelId="{51C3A15E-60F7-43CD-BAB9-665B25A043DF}" type="parTrans" cxnId="{B534898F-2A7D-4C43-BD3D-21732D0FE89E}">
      <dgm:prSet/>
      <dgm:spPr/>
      <dgm:t>
        <a:bodyPr/>
        <a:lstStyle/>
        <a:p>
          <a:endParaRPr lang="en-US"/>
        </a:p>
      </dgm:t>
    </dgm:pt>
    <dgm:pt modelId="{A6E5ADB7-A06A-455A-BE16-42C530CEA8F0}" type="sibTrans" cxnId="{B534898F-2A7D-4C43-BD3D-21732D0FE89E}">
      <dgm:prSet/>
      <dgm:spPr/>
      <dgm:t>
        <a:bodyPr/>
        <a:lstStyle/>
        <a:p>
          <a:endParaRPr lang="en-US"/>
        </a:p>
      </dgm:t>
    </dgm:pt>
    <dgm:pt modelId="{B5A19A8C-9915-4E03-B0B2-85A61E4C61EF}">
      <dgm:prSet custT="1"/>
      <dgm:spPr/>
      <dgm:t>
        <a:bodyPr/>
        <a:lstStyle/>
        <a:p>
          <a:r>
            <a:rPr lang="cs-CZ" sz="1600" dirty="0"/>
            <a:t>Výzkumný soubor: 4292 studentů MU, UK a UP</a:t>
          </a:r>
          <a:endParaRPr lang="en-US" sz="1600" dirty="0"/>
        </a:p>
      </dgm:t>
    </dgm:pt>
    <dgm:pt modelId="{ADE259EB-11F5-45A5-95B3-26478107FEB5}" type="parTrans" cxnId="{219E3734-C5CC-4668-99AF-3F32C6412C95}">
      <dgm:prSet/>
      <dgm:spPr/>
      <dgm:t>
        <a:bodyPr/>
        <a:lstStyle/>
        <a:p>
          <a:endParaRPr lang="en-US"/>
        </a:p>
      </dgm:t>
    </dgm:pt>
    <dgm:pt modelId="{CE2CC4B6-9F93-4368-860E-24AA83A85034}" type="sibTrans" cxnId="{219E3734-C5CC-4668-99AF-3F32C6412C95}">
      <dgm:prSet/>
      <dgm:spPr/>
      <dgm:t>
        <a:bodyPr/>
        <a:lstStyle/>
        <a:p>
          <a:endParaRPr lang="en-US"/>
        </a:p>
      </dgm:t>
    </dgm:pt>
    <dgm:pt modelId="{EB999192-9672-4D5F-AA6E-3A2B91E6E799}">
      <dgm:prSet custT="1"/>
      <dgm:spPr/>
      <dgm:t>
        <a:bodyPr/>
        <a:lstStyle/>
        <a:p>
          <a:r>
            <a:rPr lang="cs-CZ" sz="1600" dirty="0"/>
            <a:t>Výzkumný cíl: typologie životního stylu vysokoškoláků</a:t>
          </a:r>
          <a:endParaRPr lang="en-US" sz="1600" dirty="0"/>
        </a:p>
      </dgm:t>
    </dgm:pt>
    <dgm:pt modelId="{A7CC10F4-FC43-4FDB-ADCF-60CAAD5843FB}" type="parTrans" cxnId="{683D377D-E33B-44FC-B2C6-5B0C0AB91B81}">
      <dgm:prSet/>
      <dgm:spPr/>
      <dgm:t>
        <a:bodyPr/>
        <a:lstStyle/>
        <a:p>
          <a:endParaRPr lang="en-US"/>
        </a:p>
      </dgm:t>
    </dgm:pt>
    <dgm:pt modelId="{1500502F-D143-44F9-8D0D-9735DF27501B}" type="sibTrans" cxnId="{683D377D-E33B-44FC-B2C6-5B0C0AB91B81}">
      <dgm:prSet/>
      <dgm:spPr/>
      <dgm:t>
        <a:bodyPr/>
        <a:lstStyle/>
        <a:p>
          <a:endParaRPr lang="en-US"/>
        </a:p>
      </dgm:t>
    </dgm:pt>
    <dgm:pt modelId="{6489883B-FC5D-465F-860C-9071684AECF3}">
      <dgm:prSet/>
      <dgm:spPr/>
      <dgm:t>
        <a:bodyPr/>
        <a:lstStyle/>
        <a:p>
          <a:r>
            <a:rPr lang="cs-CZ"/>
            <a:t>2009 – 2011 GA ČR 406/09/0611</a:t>
          </a:r>
          <a:endParaRPr lang="en-US"/>
        </a:p>
      </dgm:t>
    </dgm:pt>
    <dgm:pt modelId="{4015A5D6-B3E0-4A45-BD0A-C9D89688CEA2}" type="parTrans" cxnId="{C615A04F-3A11-4A7E-83AA-A3C993E638C5}">
      <dgm:prSet/>
      <dgm:spPr/>
      <dgm:t>
        <a:bodyPr/>
        <a:lstStyle/>
        <a:p>
          <a:endParaRPr lang="en-US"/>
        </a:p>
      </dgm:t>
    </dgm:pt>
    <dgm:pt modelId="{6055CB3E-50F9-4937-85D4-B3385DD8722F}" type="sibTrans" cxnId="{C615A04F-3A11-4A7E-83AA-A3C993E638C5}">
      <dgm:prSet/>
      <dgm:spPr/>
      <dgm:t>
        <a:bodyPr/>
        <a:lstStyle/>
        <a:p>
          <a:endParaRPr lang="en-US"/>
        </a:p>
      </dgm:t>
    </dgm:pt>
    <dgm:pt modelId="{F073BA66-7396-4C2C-A33A-1F16838FB924}">
      <dgm:prSet custT="1"/>
      <dgm:spPr/>
      <dgm:t>
        <a:bodyPr/>
        <a:lstStyle/>
        <a:p>
          <a:r>
            <a:rPr lang="cs-CZ" sz="1600" dirty="0"/>
            <a:t>Výzkumný soubor: 1617 studentů českých vysokých škol</a:t>
          </a:r>
          <a:endParaRPr lang="en-US" sz="1600" dirty="0"/>
        </a:p>
      </dgm:t>
    </dgm:pt>
    <dgm:pt modelId="{C86AFEFB-4470-4B93-B149-21478664B76A}" type="parTrans" cxnId="{783DCF48-9F3C-44E5-BB30-45A836F8ACEC}">
      <dgm:prSet/>
      <dgm:spPr/>
      <dgm:t>
        <a:bodyPr/>
        <a:lstStyle/>
        <a:p>
          <a:endParaRPr lang="en-US"/>
        </a:p>
      </dgm:t>
    </dgm:pt>
    <dgm:pt modelId="{118C51FA-39B6-44DD-A87A-09D649AACDB8}" type="sibTrans" cxnId="{783DCF48-9F3C-44E5-BB30-45A836F8ACEC}">
      <dgm:prSet/>
      <dgm:spPr/>
      <dgm:t>
        <a:bodyPr/>
        <a:lstStyle/>
        <a:p>
          <a:endParaRPr lang="en-US"/>
        </a:p>
      </dgm:t>
    </dgm:pt>
    <dgm:pt modelId="{5524F9DD-0A4F-4EF9-9D9D-B40380A0EC11}">
      <dgm:prSet custT="1"/>
      <dgm:spPr/>
      <dgm:t>
        <a:bodyPr/>
        <a:lstStyle/>
        <a:p>
          <a:r>
            <a:rPr lang="cs-CZ" sz="1600" dirty="0"/>
            <a:t>Výzkumný cíl: ověřit vztah mezi dispozičním optimismem, explanačním optimismem a komponentami chování souvisejícího se zdravím</a:t>
          </a:r>
          <a:endParaRPr lang="en-US" sz="1600" dirty="0"/>
        </a:p>
      </dgm:t>
    </dgm:pt>
    <dgm:pt modelId="{DEC40C56-118D-457F-B0B2-598A1FF44934}" type="parTrans" cxnId="{4C76E6D6-9B28-46EB-BFFF-0FDE2339EABF}">
      <dgm:prSet/>
      <dgm:spPr/>
      <dgm:t>
        <a:bodyPr/>
        <a:lstStyle/>
        <a:p>
          <a:endParaRPr lang="en-US"/>
        </a:p>
      </dgm:t>
    </dgm:pt>
    <dgm:pt modelId="{C44CE06C-FD85-4FE6-90B5-CC2E9818EB1C}" type="sibTrans" cxnId="{4C76E6D6-9B28-46EB-BFFF-0FDE2339EABF}">
      <dgm:prSet/>
      <dgm:spPr/>
      <dgm:t>
        <a:bodyPr/>
        <a:lstStyle/>
        <a:p>
          <a:endParaRPr lang="en-US"/>
        </a:p>
      </dgm:t>
    </dgm:pt>
    <dgm:pt modelId="{AEB6F110-B008-41B2-A471-8C0D4C32471B}">
      <dgm:prSet/>
      <dgm:spPr/>
      <dgm:t>
        <a:bodyPr/>
        <a:lstStyle/>
        <a:p>
          <a:r>
            <a:rPr lang="cs-CZ"/>
            <a:t>2013- 2016 GA ČR         13-19808S</a:t>
          </a:r>
          <a:endParaRPr lang="en-US"/>
        </a:p>
      </dgm:t>
    </dgm:pt>
    <dgm:pt modelId="{5E0BFA6A-ED51-470D-9CBA-DF6B8C357710}" type="parTrans" cxnId="{020E8177-4BC6-4F8E-A4C6-6952B0B3BDA3}">
      <dgm:prSet/>
      <dgm:spPr/>
      <dgm:t>
        <a:bodyPr/>
        <a:lstStyle/>
        <a:p>
          <a:endParaRPr lang="en-US"/>
        </a:p>
      </dgm:t>
    </dgm:pt>
    <dgm:pt modelId="{D6789C52-C26D-49E6-85A3-31AC6B7BA8EA}" type="sibTrans" cxnId="{020E8177-4BC6-4F8E-A4C6-6952B0B3BDA3}">
      <dgm:prSet/>
      <dgm:spPr/>
      <dgm:t>
        <a:bodyPr/>
        <a:lstStyle/>
        <a:p>
          <a:endParaRPr lang="en-US"/>
        </a:p>
      </dgm:t>
    </dgm:pt>
    <dgm:pt modelId="{ED85D065-C5BA-4D9F-BB73-9F9AC8D56895}">
      <dgm:prSet custT="1"/>
      <dgm:spPr/>
      <dgm:t>
        <a:bodyPr/>
        <a:lstStyle/>
        <a:p>
          <a:r>
            <a:rPr lang="cs-CZ" sz="1600" dirty="0"/>
            <a:t>Výzkumný soubor: 2666 osob od 11 do 93 let</a:t>
          </a:r>
          <a:endParaRPr lang="en-US" sz="1600" dirty="0"/>
        </a:p>
      </dgm:t>
    </dgm:pt>
    <dgm:pt modelId="{8486827B-1085-408B-9E3A-617498BC72DE}" type="parTrans" cxnId="{0EF5D80A-2796-4E19-AD1F-1CFC1C2CB536}">
      <dgm:prSet/>
      <dgm:spPr/>
      <dgm:t>
        <a:bodyPr/>
        <a:lstStyle/>
        <a:p>
          <a:endParaRPr lang="en-US"/>
        </a:p>
      </dgm:t>
    </dgm:pt>
    <dgm:pt modelId="{038AFC9E-8294-4737-A7AC-FA6E43DE390C}" type="sibTrans" cxnId="{0EF5D80A-2796-4E19-AD1F-1CFC1C2CB536}">
      <dgm:prSet/>
      <dgm:spPr/>
      <dgm:t>
        <a:bodyPr/>
        <a:lstStyle/>
        <a:p>
          <a:endParaRPr lang="en-US"/>
        </a:p>
      </dgm:t>
    </dgm:pt>
    <dgm:pt modelId="{9C2DE3E3-14AF-4C32-A7BE-92F7A87AC6AF}">
      <dgm:prSet custT="1"/>
      <dgm:spPr/>
      <dgm:t>
        <a:bodyPr/>
        <a:lstStyle/>
        <a:p>
          <a:r>
            <a:rPr lang="cs-CZ" sz="1600" dirty="0"/>
            <a:t>Výzkumné cíle: zmapovat chování související se zdravím v průřezovém výzkumu, ověřit vztah chování souvisejícího se zdravím k demografickým a psychologickým proměnným, vytvořit model chování souvisejícího se zdravím</a:t>
          </a:r>
          <a:endParaRPr lang="en-US" sz="1600" dirty="0"/>
        </a:p>
      </dgm:t>
    </dgm:pt>
    <dgm:pt modelId="{0A5F8F40-35FB-4CF4-AD3C-2F54A4BFEF7F}" type="parTrans" cxnId="{D0A8699C-4C06-4182-A720-B618FD37C965}">
      <dgm:prSet/>
      <dgm:spPr/>
      <dgm:t>
        <a:bodyPr/>
        <a:lstStyle/>
        <a:p>
          <a:endParaRPr lang="en-US"/>
        </a:p>
      </dgm:t>
    </dgm:pt>
    <dgm:pt modelId="{370DCF8D-FE3E-414E-8B02-698EBFC448FF}" type="sibTrans" cxnId="{D0A8699C-4C06-4182-A720-B618FD37C965}">
      <dgm:prSet/>
      <dgm:spPr/>
      <dgm:t>
        <a:bodyPr/>
        <a:lstStyle/>
        <a:p>
          <a:endParaRPr lang="en-US"/>
        </a:p>
      </dgm:t>
    </dgm:pt>
    <dgm:pt modelId="{90D0CDCA-68CB-43F2-9E9F-568A55C62A2B}">
      <dgm:prSet/>
      <dgm:spPr/>
      <dgm:t>
        <a:bodyPr/>
        <a:lstStyle/>
        <a:p>
          <a:r>
            <a:rPr lang="cs-CZ" dirty="0"/>
            <a:t>2016 – 2021 ve spolupráci s CKTCH</a:t>
          </a:r>
        </a:p>
        <a:p>
          <a:r>
            <a:rPr lang="cs-CZ" dirty="0"/>
            <a:t>V r. 2019 s podporou děkanského grantu </a:t>
          </a:r>
          <a:r>
            <a:rPr lang="cs-CZ" b="0" i="0" dirty="0"/>
            <a:t>MUNI/21/DOS/2019</a:t>
          </a:r>
          <a:endParaRPr lang="en-US" dirty="0"/>
        </a:p>
      </dgm:t>
    </dgm:pt>
    <dgm:pt modelId="{92AB67D7-6A48-4665-8E4A-7B3A2E335ED9}" type="parTrans" cxnId="{B7C813A2-3D99-4564-B48A-5CFFF020B4A9}">
      <dgm:prSet/>
      <dgm:spPr/>
      <dgm:t>
        <a:bodyPr/>
        <a:lstStyle/>
        <a:p>
          <a:endParaRPr lang="en-US"/>
        </a:p>
      </dgm:t>
    </dgm:pt>
    <dgm:pt modelId="{EE8C0AB3-CEFB-4823-BE7E-FD3838718355}" type="sibTrans" cxnId="{B7C813A2-3D99-4564-B48A-5CFFF020B4A9}">
      <dgm:prSet/>
      <dgm:spPr/>
      <dgm:t>
        <a:bodyPr/>
        <a:lstStyle/>
        <a:p>
          <a:endParaRPr lang="en-US"/>
        </a:p>
      </dgm:t>
    </dgm:pt>
    <dgm:pt modelId="{69BBCA3B-1950-4262-A2CD-4992E038C1B4}">
      <dgm:prSet custT="1"/>
      <dgm:spPr/>
      <dgm:t>
        <a:bodyPr/>
        <a:lstStyle/>
        <a:p>
          <a:r>
            <a:rPr lang="cs-CZ" sz="1600" dirty="0"/>
            <a:t>Výzkumný soubor: 133 pacientů s chronickým KVO po operaci s mimotělním oběhem</a:t>
          </a:r>
          <a:endParaRPr lang="en-US" sz="1600" dirty="0"/>
        </a:p>
      </dgm:t>
    </dgm:pt>
    <dgm:pt modelId="{A6774BE0-E46E-43BA-85F2-274096527825}" type="parTrans" cxnId="{BF24541D-C183-48D3-A1D1-FE353424B3E0}">
      <dgm:prSet/>
      <dgm:spPr/>
      <dgm:t>
        <a:bodyPr/>
        <a:lstStyle/>
        <a:p>
          <a:endParaRPr lang="en-US"/>
        </a:p>
      </dgm:t>
    </dgm:pt>
    <dgm:pt modelId="{C1175B5D-4B98-4FF3-9C8A-B16D34D3A152}" type="sibTrans" cxnId="{BF24541D-C183-48D3-A1D1-FE353424B3E0}">
      <dgm:prSet/>
      <dgm:spPr/>
      <dgm:t>
        <a:bodyPr/>
        <a:lstStyle/>
        <a:p>
          <a:endParaRPr lang="en-US"/>
        </a:p>
      </dgm:t>
    </dgm:pt>
    <dgm:pt modelId="{D630F1E6-4876-4142-94C7-D63F8BA45337}">
      <dgm:prSet custT="1"/>
      <dgm:spPr/>
      <dgm:t>
        <a:bodyPr/>
        <a:lstStyle/>
        <a:p>
          <a:r>
            <a:rPr lang="cs-CZ" sz="1600" dirty="0"/>
            <a:t>Výzkumný cíl: prověřit komponenty chování souvisejícího se zdravím jako jeden z prediktorů úspěšné pooperační adaptace</a:t>
          </a:r>
          <a:endParaRPr lang="en-US" sz="1600" dirty="0"/>
        </a:p>
      </dgm:t>
    </dgm:pt>
    <dgm:pt modelId="{30CB68CF-2BA3-4CD0-9DAD-30312E33FF8B}" type="parTrans" cxnId="{5D9B7290-0DD3-4F35-B253-4458B3AF5B44}">
      <dgm:prSet/>
      <dgm:spPr/>
      <dgm:t>
        <a:bodyPr/>
        <a:lstStyle/>
        <a:p>
          <a:endParaRPr lang="cs-CZ"/>
        </a:p>
      </dgm:t>
    </dgm:pt>
    <dgm:pt modelId="{097B70C3-BAC1-4932-BF23-E68C0C314176}" type="sibTrans" cxnId="{5D9B7290-0DD3-4F35-B253-4458B3AF5B44}">
      <dgm:prSet/>
      <dgm:spPr/>
      <dgm:t>
        <a:bodyPr/>
        <a:lstStyle/>
        <a:p>
          <a:endParaRPr lang="cs-CZ"/>
        </a:p>
      </dgm:t>
    </dgm:pt>
    <dgm:pt modelId="{67E76914-F60F-476D-A14A-2425AB1EF6E3}" type="pres">
      <dgm:prSet presAssocID="{7EF9E45D-B8E9-4982-AEFE-9B30B4AA4B72}" presName="Name0" presStyleCnt="0">
        <dgm:presLayoutVars>
          <dgm:dir/>
          <dgm:animLvl val="lvl"/>
          <dgm:resizeHandles val="exact"/>
        </dgm:presLayoutVars>
      </dgm:prSet>
      <dgm:spPr/>
    </dgm:pt>
    <dgm:pt modelId="{D8466683-E9FF-4BF2-912F-5F09D5612082}" type="pres">
      <dgm:prSet presAssocID="{50F84DFB-228E-496E-9B83-CB080E32E19D}" presName="linNode" presStyleCnt="0"/>
      <dgm:spPr/>
    </dgm:pt>
    <dgm:pt modelId="{10679843-7A6A-46F2-BC8D-0EDCB402645D}" type="pres">
      <dgm:prSet presAssocID="{50F84DFB-228E-496E-9B83-CB080E32E19D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A5309C8E-E5D9-4B00-A523-D9E00410D649}" type="pres">
      <dgm:prSet presAssocID="{50F84DFB-228E-496E-9B83-CB080E32E19D}" presName="descendantText" presStyleLbl="alignAccFollowNode1" presStyleIdx="0" presStyleCnt="4">
        <dgm:presLayoutVars>
          <dgm:bulletEnabled/>
        </dgm:presLayoutVars>
      </dgm:prSet>
      <dgm:spPr/>
    </dgm:pt>
    <dgm:pt modelId="{EE82BD83-67BE-4CA6-89F7-E3F08CC7CE96}" type="pres">
      <dgm:prSet presAssocID="{A6E5ADB7-A06A-455A-BE16-42C530CEA8F0}" presName="sp" presStyleCnt="0"/>
      <dgm:spPr/>
    </dgm:pt>
    <dgm:pt modelId="{7146D85D-EA2A-494A-A05C-D96DDEEED229}" type="pres">
      <dgm:prSet presAssocID="{6489883B-FC5D-465F-860C-9071684AECF3}" presName="linNode" presStyleCnt="0"/>
      <dgm:spPr/>
    </dgm:pt>
    <dgm:pt modelId="{540C3D0E-66CA-45F9-8D6F-989249FF2F93}" type="pres">
      <dgm:prSet presAssocID="{6489883B-FC5D-465F-860C-9071684AECF3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365885C-C722-4D60-A802-4735372FB1E3}" type="pres">
      <dgm:prSet presAssocID="{6489883B-FC5D-465F-860C-9071684AECF3}" presName="descendantText" presStyleLbl="alignAccFollowNode1" presStyleIdx="1" presStyleCnt="4">
        <dgm:presLayoutVars>
          <dgm:bulletEnabled/>
        </dgm:presLayoutVars>
      </dgm:prSet>
      <dgm:spPr/>
    </dgm:pt>
    <dgm:pt modelId="{2840678E-6E58-4278-A13B-EEC603B23D84}" type="pres">
      <dgm:prSet presAssocID="{6055CB3E-50F9-4937-85D4-B3385DD8722F}" presName="sp" presStyleCnt="0"/>
      <dgm:spPr/>
    </dgm:pt>
    <dgm:pt modelId="{24ED0FD3-874B-4819-880F-103A0D216544}" type="pres">
      <dgm:prSet presAssocID="{AEB6F110-B008-41B2-A471-8C0D4C32471B}" presName="linNode" presStyleCnt="0"/>
      <dgm:spPr/>
    </dgm:pt>
    <dgm:pt modelId="{0FD9D77F-5352-40F1-B228-F755A1519651}" type="pres">
      <dgm:prSet presAssocID="{AEB6F110-B008-41B2-A471-8C0D4C32471B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83912692-27B5-4A3D-935F-8875FB9E75D0}" type="pres">
      <dgm:prSet presAssocID="{AEB6F110-B008-41B2-A471-8C0D4C32471B}" presName="descendantText" presStyleLbl="alignAccFollowNode1" presStyleIdx="2" presStyleCnt="4">
        <dgm:presLayoutVars>
          <dgm:bulletEnabled/>
        </dgm:presLayoutVars>
      </dgm:prSet>
      <dgm:spPr/>
    </dgm:pt>
    <dgm:pt modelId="{49439321-BBDE-4D1C-B4EB-322BECC01CA7}" type="pres">
      <dgm:prSet presAssocID="{D6789C52-C26D-49E6-85A3-31AC6B7BA8EA}" presName="sp" presStyleCnt="0"/>
      <dgm:spPr/>
    </dgm:pt>
    <dgm:pt modelId="{60250644-A63E-4816-8F97-121E2EA16AEF}" type="pres">
      <dgm:prSet presAssocID="{90D0CDCA-68CB-43F2-9E9F-568A55C62A2B}" presName="linNode" presStyleCnt="0"/>
      <dgm:spPr/>
    </dgm:pt>
    <dgm:pt modelId="{4CE8A84E-2D32-4C59-B371-5DDD437B8CBE}" type="pres">
      <dgm:prSet presAssocID="{90D0CDCA-68CB-43F2-9E9F-568A55C62A2B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5F0F83F8-2338-4305-9BBD-9C56C5983236}" type="pres">
      <dgm:prSet presAssocID="{90D0CDCA-68CB-43F2-9E9F-568A55C62A2B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ECE9E904-D84D-484E-85B1-ABDA09CB17C5}" type="presOf" srcId="{6489883B-FC5D-465F-860C-9071684AECF3}" destId="{540C3D0E-66CA-45F9-8D6F-989249FF2F93}" srcOrd="0" destOrd="0" presId="urn:microsoft.com/office/officeart/2016/7/layout/VerticalSolidActionList"/>
    <dgm:cxn modelId="{0EF5D80A-2796-4E19-AD1F-1CFC1C2CB536}" srcId="{AEB6F110-B008-41B2-A471-8C0D4C32471B}" destId="{ED85D065-C5BA-4D9F-BB73-9F9AC8D56895}" srcOrd="0" destOrd="0" parTransId="{8486827B-1085-408B-9E3A-617498BC72DE}" sibTransId="{038AFC9E-8294-4737-A7AC-FA6E43DE390C}"/>
    <dgm:cxn modelId="{BF24541D-C183-48D3-A1D1-FE353424B3E0}" srcId="{90D0CDCA-68CB-43F2-9E9F-568A55C62A2B}" destId="{69BBCA3B-1950-4262-A2CD-4992E038C1B4}" srcOrd="0" destOrd="0" parTransId="{A6774BE0-E46E-43BA-85F2-274096527825}" sibTransId="{C1175B5D-4B98-4FF3-9C8A-B16D34D3A152}"/>
    <dgm:cxn modelId="{219E3734-C5CC-4668-99AF-3F32C6412C95}" srcId="{50F84DFB-228E-496E-9B83-CB080E32E19D}" destId="{B5A19A8C-9915-4E03-B0B2-85A61E4C61EF}" srcOrd="0" destOrd="0" parTransId="{ADE259EB-11F5-45A5-95B3-26478107FEB5}" sibTransId="{CE2CC4B6-9F93-4368-860E-24AA83A85034}"/>
    <dgm:cxn modelId="{48FCE13C-67EC-4548-B021-D5E5DEF5F59C}" type="presOf" srcId="{50F84DFB-228E-496E-9B83-CB080E32E19D}" destId="{10679843-7A6A-46F2-BC8D-0EDCB402645D}" srcOrd="0" destOrd="0" presId="urn:microsoft.com/office/officeart/2016/7/layout/VerticalSolidActionList"/>
    <dgm:cxn modelId="{AC602364-23BA-456C-9813-F8135766E6FC}" type="presOf" srcId="{5524F9DD-0A4F-4EF9-9D9D-B40380A0EC11}" destId="{B365885C-C722-4D60-A802-4735372FB1E3}" srcOrd="0" destOrd="1" presId="urn:microsoft.com/office/officeart/2016/7/layout/VerticalSolidActionList"/>
    <dgm:cxn modelId="{783DCF48-9F3C-44E5-BB30-45A836F8ACEC}" srcId="{6489883B-FC5D-465F-860C-9071684AECF3}" destId="{F073BA66-7396-4C2C-A33A-1F16838FB924}" srcOrd="0" destOrd="0" parTransId="{C86AFEFB-4470-4B93-B149-21478664B76A}" sibTransId="{118C51FA-39B6-44DD-A87A-09D649AACDB8}"/>
    <dgm:cxn modelId="{C615A04F-3A11-4A7E-83AA-A3C993E638C5}" srcId="{7EF9E45D-B8E9-4982-AEFE-9B30B4AA4B72}" destId="{6489883B-FC5D-465F-860C-9071684AECF3}" srcOrd="1" destOrd="0" parTransId="{4015A5D6-B3E0-4A45-BD0A-C9D89688CEA2}" sibTransId="{6055CB3E-50F9-4937-85D4-B3385DD8722F}"/>
    <dgm:cxn modelId="{0CE6D96F-5159-4CB9-957E-3B1DAE9FB0EA}" type="presOf" srcId="{69BBCA3B-1950-4262-A2CD-4992E038C1B4}" destId="{5F0F83F8-2338-4305-9BBD-9C56C5983236}" srcOrd="0" destOrd="0" presId="urn:microsoft.com/office/officeart/2016/7/layout/VerticalSolidActionList"/>
    <dgm:cxn modelId="{FBCFA351-C88D-4976-AB2E-9BC59F36B9F9}" type="presOf" srcId="{AEB6F110-B008-41B2-A471-8C0D4C32471B}" destId="{0FD9D77F-5352-40F1-B228-F755A1519651}" srcOrd="0" destOrd="0" presId="urn:microsoft.com/office/officeart/2016/7/layout/VerticalSolidActionList"/>
    <dgm:cxn modelId="{020E8177-4BC6-4F8E-A4C6-6952B0B3BDA3}" srcId="{7EF9E45D-B8E9-4982-AEFE-9B30B4AA4B72}" destId="{AEB6F110-B008-41B2-A471-8C0D4C32471B}" srcOrd="2" destOrd="0" parTransId="{5E0BFA6A-ED51-470D-9CBA-DF6B8C357710}" sibTransId="{D6789C52-C26D-49E6-85A3-31AC6B7BA8EA}"/>
    <dgm:cxn modelId="{683D377D-E33B-44FC-B2C6-5B0C0AB91B81}" srcId="{50F84DFB-228E-496E-9B83-CB080E32E19D}" destId="{EB999192-9672-4D5F-AA6E-3A2B91E6E799}" srcOrd="1" destOrd="0" parTransId="{A7CC10F4-FC43-4FDB-ADCF-60CAAD5843FB}" sibTransId="{1500502F-D143-44F9-8D0D-9735DF27501B}"/>
    <dgm:cxn modelId="{EF276D8A-F323-43E3-8823-D54A0C9E0407}" type="presOf" srcId="{EB999192-9672-4D5F-AA6E-3A2B91E6E799}" destId="{A5309C8E-E5D9-4B00-A523-D9E00410D649}" srcOrd="0" destOrd="1" presId="urn:microsoft.com/office/officeart/2016/7/layout/VerticalSolidActionList"/>
    <dgm:cxn modelId="{D0ACC78A-1C20-462F-907D-237376822A0A}" type="presOf" srcId="{F073BA66-7396-4C2C-A33A-1F16838FB924}" destId="{B365885C-C722-4D60-A802-4735372FB1E3}" srcOrd="0" destOrd="0" presId="urn:microsoft.com/office/officeart/2016/7/layout/VerticalSolidActionList"/>
    <dgm:cxn modelId="{B534898F-2A7D-4C43-BD3D-21732D0FE89E}" srcId="{7EF9E45D-B8E9-4982-AEFE-9B30B4AA4B72}" destId="{50F84DFB-228E-496E-9B83-CB080E32E19D}" srcOrd="0" destOrd="0" parTransId="{51C3A15E-60F7-43CD-BAB9-665B25A043DF}" sibTransId="{A6E5ADB7-A06A-455A-BE16-42C530CEA8F0}"/>
    <dgm:cxn modelId="{5D9B7290-0DD3-4F35-B253-4458B3AF5B44}" srcId="{90D0CDCA-68CB-43F2-9E9F-568A55C62A2B}" destId="{D630F1E6-4876-4142-94C7-D63F8BA45337}" srcOrd="1" destOrd="0" parTransId="{30CB68CF-2BA3-4CD0-9DAD-30312E33FF8B}" sibTransId="{097B70C3-BAC1-4932-BF23-E68C0C314176}"/>
    <dgm:cxn modelId="{D0A8699C-4C06-4182-A720-B618FD37C965}" srcId="{AEB6F110-B008-41B2-A471-8C0D4C32471B}" destId="{9C2DE3E3-14AF-4C32-A7BE-92F7A87AC6AF}" srcOrd="1" destOrd="0" parTransId="{0A5F8F40-35FB-4CF4-AD3C-2F54A4BFEF7F}" sibTransId="{370DCF8D-FE3E-414E-8B02-698EBFC448FF}"/>
    <dgm:cxn modelId="{B7C813A2-3D99-4564-B48A-5CFFF020B4A9}" srcId="{7EF9E45D-B8E9-4982-AEFE-9B30B4AA4B72}" destId="{90D0CDCA-68CB-43F2-9E9F-568A55C62A2B}" srcOrd="3" destOrd="0" parTransId="{92AB67D7-6A48-4665-8E4A-7B3A2E335ED9}" sibTransId="{EE8C0AB3-CEFB-4823-BE7E-FD3838718355}"/>
    <dgm:cxn modelId="{14A154AC-18B2-4624-922B-8238DB090D71}" type="presOf" srcId="{D630F1E6-4876-4142-94C7-D63F8BA45337}" destId="{5F0F83F8-2338-4305-9BBD-9C56C5983236}" srcOrd="0" destOrd="1" presId="urn:microsoft.com/office/officeart/2016/7/layout/VerticalSolidActionList"/>
    <dgm:cxn modelId="{0FFF11C6-3A94-4376-9C0E-2D9EBA26236C}" type="presOf" srcId="{9C2DE3E3-14AF-4C32-A7BE-92F7A87AC6AF}" destId="{83912692-27B5-4A3D-935F-8875FB9E75D0}" srcOrd="0" destOrd="1" presId="urn:microsoft.com/office/officeart/2016/7/layout/VerticalSolidActionList"/>
    <dgm:cxn modelId="{76F140D1-3FF8-4C60-B21D-0B84ACDA5105}" type="presOf" srcId="{ED85D065-C5BA-4D9F-BB73-9F9AC8D56895}" destId="{83912692-27B5-4A3D-935F-8875FB9E75D0}" srcOrd="0" destOrd="0" presId="urn:microsoft.com/office/officeart/2016/7/layout/VerticalSolidActionList"/>
    <dgm:cxn modelId="{4C76E6D6-9B28-46EB-BFFF-0FDE2339EABF}" srcId="{6489883B-FC5D-465F-860C-9071684AECF3}" destId="{5524F9DD-0A4F-4EF9-9D9D-B40380A0EC11}" srcOrd="1" destOrd="0" parTransId="{DEC40C56-118D-457F-B0B2-598A1FF44934}" sibTransId="{C44CE06C-FD85-4FE6-90B5-CC2E9818EB1C}"/>
    <dgm:cxn modelId="{54F5C2DB-ED4B-4573-92E6-4477B6B62A28}" type="presOf" srcId="{90D0CDCA-68CB-43F2-9E9F-568A55C62A2B}" destId="{4CE8A84E-2D32-4C59-B371-5DDD437B8CBE}" srcOrd="0" destOrd="0" presId="urn:microsoft.com/office/officeart/2016/7/layout/VerticalSolidActionList"/>
    <dgm:cxn modelId="{BD0066EA-F991-4240-AF44-B877159D859C}" type="presOf" srcId="{7EF9E45D-B8E9-4982-AEFE-9B30B4AA4B72}" destId="{67E76914-F60F-476D-A14A-2425AB1EF6E3}" srcOrd="0" destOrd="0" presId="urn:microsoft.com/office/officeart/2016/7/layout/VerticalSolidActionList"/>
    <dgm:cxn modelId="{501799EE-C48F-4DCC-93AD-EB37836EBD99}" type="presOf" srcId="{B5A19A8C-9915-4E03-B0B2-85A61E4C61EF}" destId="{A5309C8E-E5D9-4B00-A523-D9E00410D649}" srcOrd="0" destOrd="0" presId="urn:microsoft.com/office/officeart/2016/7/layout/VerticalSolidActionList"/>
    <dgm:cxn modelId="{18F4F560-8932-4B67-90D0-63F24CA1723D}" type="presParOf" srcId="{67E76914-F60F-476D-A14A-2425AB1EF6E3}" destId="{D8466683-E9FF-4BF2-912F-5F09D5612082}" srcOrd="0" destOrd="0" presId="urn:microsoft.com/office/officeart/2016/7/layout/VerticalSolidActionList"/>
    <dgm:cxn modelId="{9347BB7D-1840-463F-907B-AB9FEA3260A0}" type="presParOf" srcId="{D8466683-E9FF-4BF2-912F-5F09D5612082}" destId="{10679843-7A6A-46F2-BC8D-0EDCB402645D}" srcOrd="0" destOrd="0" presId="urn:microsoft.com/office/officeart/2016/7/layout/VerticalSolidActionList"/>
    <dgm:cxn modelId="{E7C2EF4C-7F98-4630-99F8-D849686A3CC1}" type="presParOf" srcId="{D8466683-E9FF-4BF2-912F-5F09D5612082}" destId="{A5309C8E-E5D9-4B00-A523-D9E00410D649}" srcOrd="1" destOrd="0" presId="urn:microsoft.com/office/officeart/2016/7/layout/VerticalSolidActionList"/>
    <dgm:cxn modelId="{3AF37D80-4AB7-4D72-8632-1677569020EE}" type="presParOf" srcId="{67E76914-F60F-476D-A14A-2425AB1EF6E3}" destId="{EE82BD83-67BE-4CA6-89F7-E3F08CC7CE96}" srcOrd="1" destOrd="0" presId="urn:microsoft.com/office/officeart/2016/7/layout/VerticalSolidActionList"/>
    <dgm:cxn modelId="{2EE57233-52F7-4080-8E99-8571832F1BF1}" type="presParOf" srcId="{67E76914-F60F-476D-A14A-2425AB1EF6E3}" destId="{7146D85D-EA2A-494A-A05C-D96DDEEED229}" srcOrd="2" destOrd="0" presId="urn:microsoft.com/office/officeart/2016/7/layout/VerticalSolidActionList"/>
    <dgm:cxn modelId="{562169D4-E35C-49B7-B873-AE553F9D267C}" type="presParOf" srcId="{7146D85D-EA2A-494A-A05C-D96DDEEED229}" destId="{540C3D0E-66CA-45F9-8D6F-989249FF2F93}" srcOrd="0" destOrd="0" presId="urn:microsoft.com/office/officeart/2016/7/layout/VerticalSolidActionList"/>
    <dgm:cxn modelId="{B43A0F35-B6A0-4DF2-9817-F481E2ED9584}" type="presParOf" srcId="{7146D85D-EA2A-494A-A05C-D96DDEEED229}" destId="{B365885C-C722-4D60-A802-4735372FB1E3}" srcOrd="1" destOrd="0" presId="urn:microsoft.com/office/officeart/2016/7/layout/VerticalSolidActionList"/>
    <dgm:cxn modelId="{F5DC34FD-050C-4EF4-8009-91F92B2561FB}" type="presParOf" srcId="{67E76914-F60F-476D-A14A-2425AB1EF6E3}" destId="{2840678E-6E58-4278-A13B-EEC603B23D84}" srcOrd="3" destOrd="0" presId="urn:microsoft.com/office/officeart/2016/7/layout/VerticalSolidActionList"/>
    <dgm:cxn modelId="{6A88444C-A992-4F8C-9899-BC13BC520D5F}" type="presParOf" srcId="{67E76914-F60F-476D-A14A-2425AB1EF6E3}" destId="{24ED0FD3-874B-4819-880F-103A0D216544}" srcOrd="4" destOrd="0" presId="urn:microsoft.com/office/officeart/2016/7/layout/VerticalSolidActionList"/>
    <dgm:cxn modelId="{85750E1D-760C-4CE1-B715-B6B005B8F51B}" type="presParOf" srcId="{24ED0FD3-874B-4819-880F-103A0D216544}" destId="{0FD9D77F-5352-40F1-B228-F755A1519651}" srcOrd="0" destOrd="0" presId="urn:microsoft.com/office/officeart/2016/7/layout/VerticalSolidActionList"/>
    <dgm:cxn modelId="{A23D8724-FB1A-4879-813A-E5CD39F36378}" type="presParOf" srcId="{24ED0FD3-874B-4819-880F-103A0D216544}" destId="{83912692-27B5-4A3D-935F-8875FB9E75D0}" srcOrd="1" destOrd="0" presId="urn:microsoft.com/office/officeart/2016/7/layout/VerticalSolidActionList"/>
    <dgm:cxn modelId="{028ABD63-BDA7-4C8F-ADFC-F82BDB1955BB}" type="presParOf" srcId="{67E76914-F60F-476D-A14A-2425AB1EF6E3}" destId="{49439321-BBDE-4D1C-B4EB-322BECC01CA7}" srcOrd="5" destOrd="0" presId="urn:microsoft.com/office/officeart/2016/7/layout/VerticalSolidActionList"/>
    <dgm:cxn modelId="{8E836766-07EE-4250-BD60-F7EE09F77E08}" type="presParOf" srcId="{67E76914-F60F-476D-A14A-2425AB1EF6E3}" destId="{60250644-A63E-4816-8F97-121E2EA16AEF}" srcOrd="6" destOrd="0" presId="urn:microsoft.com/office/officeart/2016/7/layout/VerticalSolidActionList"/>
    <dgm:cxn modelId="{88C8FA40-E8DF-4745-A9F8-031318F4282B}" type="presParOf" srcId="{60250644-A63E-4816-8F97-121E2EA16AEF}" destId="{4CE8A84E-2D32-4C59-B371-5DDD437B8CBE}" srcOrd="0" destOrd="0" presId="urn:microsoft.com/office/officeart/2016/7/layout/VerticalSolidActionList"/>
    <dgm:cxn modelId="{F54470FF-A5EA-4520-A9F3-B27B0C0045E2}" type="presParOf" srcId="{60250644-A63E-4816-8F97-121E2EA16AEF}" destId="{5F0F83F8-2338-4305-9BBD-9C56C5983236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AFA3A-F560-4268-8EFA-44DFFBFBF4D1}">
      <dsp:nvSpPr>
        <dsp:cNvPr id="0" name=""/>
        <dsp:cNvSpPr/>
      </dsp:nvSpPr>
      <dsp:spPr>
        <a:xfrm>
          <a:off x="1267952" y="704023"/>
          <a:ext cx="4706205" cy="4706205"/>
        </a:xfrm>
        <a:prstGeom prst="blockArc">
          <a:avLst>
            <a:gd name="adj1" fmla="val 9000000"/>
            <a:gd name="adj2" fmla="val 16200000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A72D5-F2E7-47E3-A318-9F0C99E0E76E}">
      <dsp:nvSpPr>
        <dsp:cNvPr id="0" name=""/>
        <dsp:cNvSpPr/>
      </dsp:nvSpPr>
      <dsp:spPr>
        <a:xfrm>
          <a:off x="1267952" y="704023"/>
          <a:ext cx="4706205" cy="4706205"/>
        </a:xfrm>
        <a:prstGeom prst="blockArc">
          <a:avLst>
            <a:gd name="adj1" fmla="val 1800000"/>
            <a:gd name="adj2" fmla="val 9000000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BA240-32E9-4BC3-9BD1-B86226D3C174}">
      <dsp:nvSpPr>
        <dsp:cNvPr id="0" name=""/>
        <dsp:cNvSpPr/>
      </dsp:nvSpPr>
      <dsp:spPr>
        <a:xfrm>
          <a:off x="1267952" y="704023"/>
          <a:ext cx="4706205" cy="4706205"/>
        </a:xfrm>
        <a:prstGeom prst="blockArc">
          <a:avLst>
            <a:gd name="adj1" fmla="val 16200000"/>
            <a:gd name="adj2" fmla="val 1800000"/>
            <a:gd name="adj3" fmla="val 463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49673-52DD-41E8-9FEF-7586AA3A7EDB}">
      <dsp:nvSpPr>
        <dsp:cNvPr id="0" name=""/>
        <dsp:cNvSpPr/>
      </dsp:nvSpPr>
      <dsp:spPr>
        <a:xfrm>
          <a:off x="2538982" y="1975053"/>
          <a:ext cx="2164146" cy="21641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600" kern="1200"/>
            <a:t>zdraví</a:t>
          </a:r>
        </a:p>
      </dsp:txBody>
      <dsp:txXfrm>
        <a:off x="2855914" y="2291985"/>
        <a:ext cx="1530282" cy="1530282"/>
      </dsp:txXfrm>
    </dsp:sp>
    <dsp:sp modelId="{5CA313D9-82D4-4544-A22F-A450866C9292}">
      <dsp:nvSpPr>
        <dsp:cNvPr id="0" name=""/>
        <dsp:cNvSpPr/>
      </dsp:nvSpPr>
      <dsp:spPr>
        <a:xfrm>
          <a:off x="2863604" y="1109"/>
          <a:ext cx="1514902" cy="1514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životní způsob 50%</a:t>
          </a:r>
        </a:p>
      </dsp:txBody>
      <dsp:txXfrm>
        <a:off x="3085456" y="222961"/>
        <a:ext cx="1071198" cy="1071198"/>
      </dsp:txXfrm>
    </dsp:sp>
    <dsp:sp modelId="{4F999785-1351-48B6-B9B2-FC2B186ABE2B}">
      <dsp:nvSpPr>
        <dsp:cNvPr id="0" name=""/>
        <dsp:cNvSpPr/>
      </dsp:nvSpPr>
      <dsp:spPr>
        <a:xfrm>
          <a:off x="4854221" y="3448958"/>
          <a:ext cx="1514902" cy="1514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genetický základ 25%</a:t>
          </a:r>
        </a:p>
      </dsp:txBody>
      <dsp:txXfrm>
        <a:off x="5076073" y="3670810"/>
        <a:ext cx="1071198" cy="1071198"/>
      </dsp:txXfrm>
    </dsp:sp>
    <dsp:sp modelId="{B3DAA10A-11AE-4E16-9C42-C7DDFADB4FA6}">
      <dsp:nvSpPr>
        <dsp:cNvPr id="0" name=""/>
        <dsp:cNvSpPr/>
      </dsp:nvSpPr>
      <dsp:spPr>
        <a:xfrm>
          <a:off x="872987" y="3448958"/>
          <a:ext cx="1514902" cy="1514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životní  a pracovní prostředí, zdravotní péče 25%</a:t>
          </a:r>
        </a:p>
      </dsp:txBody>
      <dsp:txXfrm>
        <a:off x="1094839" y="3670810"/>
        <a:ext cx="1071198" cy="107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44C67-9470-4720-AA48-88F8284CD554}">
      <dsp:nvSpPr>
        <dsp:cNvPr id="0" name=""/>
        <dsp:cNvSpPr/>
      </dsp:nvSpPr>
      <dsp:spPr>
        <a:xfrm>
          <a:off x="0" y="954809"/>
          <a:ext cx="7242111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8" tIns="374904" rIns="5620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u="sng" kern="1200" dirty="0"/>
            <a:t>Chování vztahující se ke zdravotnictví </a:t>
          </a:r>
          <a:r>
            <a:rPr lang="cs-CZ" sz="1800" kern="1200" dirty="0"/>
            <a:t>(např. očkování, preventivní prohlídky)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u="sng" kern="1200" dirty="0"/>
            <a:t>Každodenní nezdravotnické činnosti </a:t>
          </a:r>
          <a:r>
            <a:rPr lang="cs-CZ" sz="1800" kern="1200" dirty="0"/>
            <a:t>(např. spánek, zdravá strava, pohybová aktivita, užití bezpečnostních pomůcek – helmy na kole, pásy v autě)</a:t>
          </a:r>
        </a:p>
      </dsp:txBody>
      <dsp:txXfrm>
        <a:off x="0" y="954809"/>
        <a:ext cx="7242111" cy="1814400"/>
      </dsp:txXfrm>
    </dsp:sp>
    <dsp:sp modelId="{8EF03C2C-DD6B-4351-A118-38FE3454C002}">
      <dsp:nvSpPr>
        <dsp:cNvPr id="0" name=""/>
        <dsp:cNvSpPr/>
      </dsp:nvSpPr>
      <dsp:spPr>
        <a:xfrm>
          <a:off x="362105" y="689129"/>
          <a:ext cx="506947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Chování ve zdraví a pro zdraví (</a:t>
          </a:r>
          <a:r>
            <a:rPr lang="cs-CZ" sz="1800" b="1" kern="1200" dirty="0" err="1"/>
            <a:t>health</a:t>
          </a:r>
          <a:r>
            <a:rPr lang="cs-CZ" sz="1800" b="1" kern="1200" dirty="0"/>
            <a:t> </a:t>
          </a:r>
          <a:r>
            <a:rPr lang="cs-CZ" sz="1800" b="1" kern="1200" dirty="0" err="1"/>
            <a:t>behaviour</a:t>
          </a:r>
          <a:r>
            <a:rPr lang="cs-CZ" sz="1800" b="1" kern="1200" dirty="0"/>
            <a:t>)</a:t>
          </a:r>
        </a:p>
      </dsp:txBody>
      <dsp:txXfrm>
        <a:off x="388044" y="715068"/>
        <a:ext cx="5017599" cy="479482"/>
      </dsp:txXfrm>
    </dsp:sp>
    <dsp:sp modelId="{811710E6-DFAD-471D-86F6-D7081F7C43A7}">
      <dsp:nvSpPr>
        <dsp:cNvPr id="0" name=""/>
        <dsp:cNvSpPr/>
      </dsp:nvSpPr>
      <dsp:spPr>
        <a:xfrm>
          <a:off x="0" y="3132090"/>
          <a:ext cx="7242111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8" tIns="374904" rIns="5620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Chování při prvních symptomech onemocnění – hledání řešení</a:t>
          </a:r>
        </a:p>
      </dsp:txBody>
      <dsp:txXfrm>
        <a:off x="0" y="3132090"/>
        <a:ext cx="7242111" cy="765450"/>
      </dsp:txXfrm>
    </dsp:sp>
    <dsp:sp modelId="{0F3B7CB7-2815-4461-93BB-F5C0B18A4480}">
      <dsp:nvSpPr>
        <dsp:cNvPr id="0" name=""/>
        <dsp:cNvSpPr/>
      </dsp:nvSpPr>
      <dsp:spPr>
        <a:xfrm>
          <a:off x="362105" y="2866410"/>
          <a:ext cx="506947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Chování při onemocnění (</a:t>
          </a:r>
          <a:r>
            <a:rPr lang="cs-CZ" sz="1800" b="1" kern="1200" dirty="0" err="1"/>
            <a:t>illness</a:t>
          </a:r>
          <a:r>
            <a:rPr lang="cs-CZ" sz="1800" b="1" kern="1200" dirty="0"/>
            <a:t> </a:t>
          </a:r>
          <a:r>
            <a:rPr lang="cs-CZ" sz="1800" b="1" kern="1200" dirty="0" err="1"/>
            <a:t>behaviour</a:t>
          </a:r>
          <a:r>
            <a:rPr lang="cs-CZ" sz="1800" b="1" kern="1200" dirty="0"/>
            <a:t>)</a:t>
          </a:r>
        </a:p>
      </dsp:txBody>
      <dsp:txXfrm>
        <a:off x="388044" y="2892349"/>
        <a:ext cx="5017599" cy="479482"/>
      </dsp:txXfrm>
    </dsp:sp>
    <dsp:sp modelId="{F149EE93-EB08-4988-9065-2C46BCE16F37}">
      <dsp:nvSpPr>
        <dsp:cNvPr id="0" name=""/>
        <dsp:cNvSpPr/>
      </dsp:nvSpPr>
      <dsp:spPr>
        <a:xfrm>
          <a:off x="0" y="4260420"/>
          <a:ext cx="7242111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2068" tIns="374904" rIns="5620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kern="1200" dirty="0"/>
            <a:t>Dodržování léčebného režimu v nemoci</a:t>
          </a:r>
        </a:p>
      </dsp:txBody>
      <dsp:txXfrm>
        <a:off x="0" y="4260420"/>
        <a:ext cx="7242111" cy="765450"/>
      </dsp:txXfrm>
    </dsp:sp>
    <dsp:sp modelId="{E1D38F67-ACBB-4F77-9951-01D39BA5ECE8}">
      <dsp:nvSpPr>
        <dsp:cNvPr id="0" name=""/>
        <dsp:cNvSpPr/>
      </dsp:nvSpPr>
      <dsp:spPr>
        <a:xfrm>
          <a:off x="362105" y="3994740"/>
          <a:ext cx="5069477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614" tIns="0" rIns="1916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Chování v nemoci (</a:t>
          </a:r>
          <a:r>
            <a:rPr lang="cs-CZ" sz="1800" b="1" kern="1200" dirty="0" err="1"/>
            <a:t>sick</a:t>
          </a:r>
          <a:r>
            <a:rPr lang="cs-CZ" sz="1800" b="1" kern="1200" dirty="0"/>
            <a:t>-role </a:t>
          </a:r>
          <a:r>
            <a:rPr lang="cs-CZ" sz="1800" b="1" kern="1200" dirty="0" err="1"/>
            <a:t>behaviour</a:t>
          </a:r>
          <a:r>
            <a:rPr lang="cs-CZ" sz="1800" b="1" kern="1200" dirty="0"/>
            <a:t>)</a:t>
          </a:r>
        </a:p>
      </dsp:txBody>
      <dsp:txXfrm>
        <a:off x="388044" y="4020679"/>
        <a:ext cx="501759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707B-219F-4A56-8AD2-8B489C463637}">
      <dsp:nvSpPr>
        <dsp:cNvPr id="0" name=""/>
        <dsp:cNvSpPr/>
      </dsp:nvSpPr>
      <dsp:spPr>
        <a:xfrm>
          <a:off x="0" y="339328"/>
          <a:ext cx="7699248" cy="2303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B44E1-E856-47F4-A7B0-CE08C0FFB359}">
      <dsp:nvSpPr>
        <dsp:cNvPr id="0" name=""/>
        <dsp:cNvSpPr/>
      </dsp:nvSpPr>
      <dsp:spPr>
        <a:xfrm>
          <a:off x="696917" y="857696"/>
          <a:ext cx="1267122" cy="12671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5EDFE-4B0B-4F15-9FA2-14594CDC2934}">
      <dsp:nvSpPr>
        <dsp:cNvPr id="0" name=""/>
        <dsp:cNvSpPr/>
      </dsp:nvSpPr>
      <dsp:spPr>
        <a:xfrm>
          <a:off x="2660957" y="339328"/>
          <a:ext cx="3464661" cy="230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25" tIns="243825" rIns="243825" bIns="2438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Zdraví podporující chování (</a:t>
          </a:r>
          <a:r>
            <a:rPr lang="cs-CZ" sz="1400" b="1" kern="1200" dirty="0" err="1"/>
            <a:t>health</a:t>
          </a:r>
          <a:r>
            <a:rPr lang="cs-CZ" sz="1400" b="1" kern="1200" dirty="0"/>
            <a:t> </a:t>
          </a:r>
          <a:r>
            <a:rPr lang="cs-CZ" sz="1400" b="1" kern="1200" dirty="0" err="1"/>
            <a:t>behaviour</a:t>
          </a:r>
          <a:r>
            <a:rPr lang="cs-CZ" sz="1400" b="1" kern="1200" dirty="0"/>
            <a:t>)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 dirty="0"/>
            <a:t>záměrné či nezáměrné aktivity, které pomáhají předcházet nemoci, případně detekovat nemoc nebo zdravotní omezení v raném stadiu, které pomáhají chránit a upevňovat zdraví a snižují míru rizika úrazu</a:t>
          </a:r>
          <a:endParaRPr lang="cs-CZ" sz="1400" b="1" kern="1200" dirty="0"/>
        </a:p>
      </dsp:txBody>
      <dsp:txXfrm>
        <a:off x="2660957" y="339328"/>
        <a:ext cx="3464661" cy="2303859"/>
      </dsp:txXfrm>
    </dsp:sp>
    <dsp:sp modelId="{D77CA3DA-7F9A-4A62-A3BB-FD91296F7E06}">
      <dsp:nvSpPr>
        <dsp:cNvPr id="0" name=""/>
        <dsp:cNvSpPr/>
      </dsp:nvSpPr>
      <dsp:spPr>
        <a:xfrm>
          <a:off x="6125619" y="339328"/>
          <a:ext cx="1573628" cy="230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25" tIns="243825" rIns="243825" bIns="24382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Fyzická aktivita, pestrá strava, užívání bezpečnostních pásů, užívání krémů s ochranným UV faktorem, využití preventivních prohlídek atd.</a:t>
          </a:r>
        </a:p>
      </dsp:txBody>
      <dsp:txXfrm>
        <a:off x="6125619" y="339328"/>
        <a:ext cx="1573628" cy="2303859"/>
      </dsp:txXfrm>
    </dsp:sp>
    <dsp:sp modelId="{A165A417-C7D8-4153-AA40-291F70FF2951}">
      <dsp:nvSpPr>
        <dsp:cNvPr id="0" name=""/>
        <dsp:cNvSpPr/>
      </dsp:nvSpPr>
      <dsp:spPr>
        <a:xfrm>
          <a:off x="0" y="3071812"/>
          <a:ext cx="7699248" cy="230385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252CA-24FA-4183-BF17-1411730146B7}">
      <dsp:nvSpPr>
        <dsp:cNvPr id="0" name=""/>
        <dsp:cNvSpPr/>
      </dsp:nvSpPr>
      <dsp:spPr>
        <a:xfrm>
          <a:off x="696917" y="3590180"/>
          <a:ext cx="1267122" cy="12671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FF9322-5911-4426-9E47-BE4AC7D324B6}">
      <dsp:nvSpPr>
        <dsp:cNvPr id="0" name=""/>
        <dsp:cNvSpPr/>
      </dsp:nvSpPr>
      <dsp:spPr>
        <a:xfrm>
          <a:off x="2660957" y="3071812"/>
          <a:ext cx="3464661" cy="230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25" tIns="243825" rIns="243825" bIns="24382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Zdraví ohrožující chování (health risk behaviour)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i="1" kern="1200"/>
            <a:t>chování, které svou intenzitou nebo frekvencí zvyšuje riziko vzniku zdravotních potíží nebo zranění</a:t>
          </a:r>
        </a:p>
      </dsp:txBody>
      <dsp:txXfrm>
        <a:off x="2660957" y="3071812"/>
        <a:ext cx="3464661" cy="2303859"/>
      </dsp:txXfrm>
    </dsp:sp>
    <dsp:sp modelId="{F8C4CBC8-8375-45A8-A922-09D5D5D21EF4}">
      <dsp:nvSpPr>
        <dsp:cNvPr id="0" name=""/>
        <dsp:cNvSpPr/>
      </dsp:nvSpPr>
      <dsp:spPr>
        <a:xfrm>
          <a:off x="6125619" y="3071812"/>
          <a:ext cx="1573628" cy="2303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25" tIns="243825" rIns="243825" bIns="24382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Užívání návykových látek, rizikové sexuální chování, řízení motorových vozidel pod vlivem alkoholu atd.</a:t>
          </a:r>
        </a:p>
      </dsp:txBody>
      <dsp:txXfrm>
        <a:off x="6125619" y="3071812"/>
        <a:ext cx="1573628" cy="2303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99249-559F-4F99-9CAE-0E4B295E85BF}">
      <dsp:nvSpPr>
        <dsp:cNvPr id="0" name=""/>
        <dsp:cNvSpPr/>
      </dsp:nvSpPr>
      <dsp:spPr>
        <a:xfrm rot="5400000">
          <a:off x="4374343" y="-1626750"/>
          <a:ext cx="1100583" cy="46349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např. cvičím, omezuji konzumaci sladkostí, dostatečně spím…</a:t>
          </a:r>
        </a:p>
      </dsp:txBody>
      <dsp:txXfrm rot="-5400000">
        <a:off x="2607159" y="194160"/>
        <a:ext cx="4581225" cy="993131"/>
      </dsp:txXfrm>
    </dsp:sp>
    <dsp:sp modelId="{D1DEF081-C9F4-41D7-87BA-1B534DAE22D4}">
      <dsp:nvSpPr>
        <dsp:cNvPr id="0" name=""/>
        <dsp:cNvSpPr/>
      </dsp:nvSpPr>
      <dsp:spPr>
        <a:xfrm>
          <a:off x="0" y="2860"/>
          <a:ext cx="2607159" cy="137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Zdravý životní styl (</a:t>
          </a:r>
          <a:r>
            <a:rPr lang="cs-CZ" sz="2000" b="1" kern="1200" dirty="0" err="1"/>
            <a:t>wellness</a:t>
          </a:r>
          <a:r>
            <a:rPr lang="cs-CZ" sz="2000" b="1" kern="1200" dirty="0"/>
            <a:t> </a:t>
          </a:r>
          <a:r>
            <a:rPr lang="cs-CZ" sz="2000" b="1" kern="1200" dirty="0" err="1"/>
            <a:t>behaviour</a:t>
          </a:r>
          <a:r>
            <a:rPr lang="cs-CZ" sz="2000" b="1" kern="1200" dirty="0"/>
            <a:t>)</a:t>
          </a:r>
        </a:p>
      </dsp:txBody>
      <dsp:txXfrm>
        <a:off x="67158" y="70018"/>
        <a:ext cx="2472843" cy="1241413"/>
      </dsp:txXfrm>
    </dsp:sp>
    <dsp:sp modelId="{1B712E91-D094-4250-9446-784082A3C64D}">
      <dsp:nvSpPr>
        <dsp:cNvPr id="0" name=""/>
        <dsp:cNvSpPr/>
      </dsp:nvSpPr>
      <dsp:spPr>
        <a:xfrm rot="5400000">
          <a:off x="4374343" y="-182233"/>
          <a:ext cx="1100583" cy="46349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např. mám doma vybavenou lékárničku, spravuji rozbité věci v domě i kolem něj…</a:t>
          </a:r>
        </a:p>
      </dsp:txBody>
      <dsp:txXfrm rot="-5400000">
        <a:off x="2607159" y="1638677"/>
        <a:ext cx="4581225" cy="993131"/>
      </dsp:txXfrm>
    </dsp:sp>
    <dsp:sp modelId="{E6D16D96-E70C-4D29-BC6A-73ED84F67D0A}">
      <dsp:nvSpPr>
        <dsp:cNvPr id="0" name=""/>
        <dsp:cNvSpPr/>
      </dsp:nvSpPr>
      <dsp:spPr>
        <a:xfrm>
          <a:off x="0" y="1447376"/>
          <a:ext cx="2607159" cy="137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Snižování rizika nehodovosti (</a:t>
          </a:r>
          <a:r>
            <a:rPr lang="cs-CZ" sz="2000" b="1" kern="1200" dirty="0" err="1"/>
            <a:t>accident</a:t>
          </a:r>
          <a:r>
            <a:rPr lang="cs-CZ" sz="2000" b="1" kern="1200" dirty="0"/>
            <a:t> </a:t>
          </a:r>
          <a:r>
            <a:rPr lang="cs-CZ" sz="2000" b="1" kern="1200" dirty="0" err="1"/>
            <a:t>control</a:t>
          </a:r>
          <a:r>
            <a:rPr lang="cs-CZ" sz="2000" b="1" kern="1200" dirty="0"/>
            <a:t>)</a:t>
          </a:r>
        </a:p>
      </dsp:txBody>
      <dsp:txXfrm>
        <a:off x="67158" y="1514534"/>
        <a:ext cx="2472843" cy="1241413"/>
      </dsp:txXfrm>
    </dsp:sp>
    <dsp:sp modelId="{3FB2EDE6-4972-4927-AC9A-45E143D4F298}">
      <dsp:nvSpPr>
        <dsp:cNvPr id="0" name=""/>
        <dsp:cNvSpPr/>
      </dsp:nvSpPr>
      <dsp:spPr>
        <a:xfrm rot="5400000">
          <a:off x="4374343" y="1262282"/>
          <a:ext cx="1100583" cy="46349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např. nejezdím příliš rychle, dodržuji dopravní předpisy…</a:t>
          </a:r>
        </a:p>
      </dsp:txBody>
      <dsp:txXfrm rot="-5400000">
        <a:off x="2607159" y="3083192"/>
        <a:ext cx="4581225" cy="993131"/>
      </dsp:txXfrm>
    </dsp:sp>
    <dsp:sp modelId="{4F823151-9B72-4760-84B3-C58D5DF36A27}">
      <dsp:nvSpPr>
        <dsp:cNvPr id="0" name=""/>
        <dsp:cNvSpPr/>
      </dsp:nvSpPr>
      <dsp:spPr>
        <a:xfrm>
          <a:off x="0" y="2891893"/>
          <a:ext cx="2607159" cy="137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Vědomí dopravních rizik (</a:t>
          </a:r>
          <a:r>
            <a:rPr lang="cs-CZ" sz="2000" b="1" kern="1200" dirty="0" err="1"/>
            <a:t>traffic</a:t>
          </a:r>
          <a:r>
            <a:rPr lang="cs-CZ" sz="2000" b="1" kern="1200" dirty="0"/>
            <a:t> risk </a:t>
          </a:r>
          <a:r>
            <a:rPr lang="cs-CZ" sz="2000" b="1" kern="1200" dirty="0" err="1"/>
            <a:t>taking</a:t>
          </a:r>
          <a:r>
            <a:rPr lang="cs-CZ" sz="2000" b="1" kern="1200" dirty="0"/>
            <a:t>)</a:t>
          </a:r>
        </a:p>
      </dsp:txBody>
      <dsp:txXfrm>
        <a:off x="67158" y="2959051"/>
        <a:ext cx="2472843" cy="1241413"/>
      </dsp:txXfrm>
    </dsp:sp>
    <dsp:sp modelId="{F0156D48-694F-46B8-8F3A-48531DBDA4DD}">
      <dsp:nvSpPr>
        <dsp:cNvPr id="0" name=""/>
        <dsp:cNvSpPr/>
      </dsp:nvSpPr>
      <dsp:spPr>
        <a:xfrm rot="5400000">
          <a:off x="4374343" y="2706799"/>
          <a:ext cx="1100583" cy="46349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100" kern="1200" dirty="0"/>
            <a:t>např. nekouřím a nepiji alkohol…</a:t>
          </a:r>
        </a:p>
      </dsp:txBody>
      <dsp:txXfrm rot="-5400000">
        <a:off x="2607159" y="4527709"/>
        <a:ext cx="4581225" cy="993131"/>
      </dsp:txXfrm>
    </dsp:sp>
    <dsp:sp modelId="{8B5A1AC6-BC43-4FD7-A2BF-35D66518E805}">
      <dsp:nvSpPr>
        <dsp:cNvPr id="0" name=""/>
        <dsp:cNvSpPr/>
      </dsp:nvSpPr>
      <dsp:spPr>
        <a:xfrm>
          <a:off x="0" y="4336409"/>
          <a:ext cx="2607159" cy="1375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Vědomí rizika užívání návykových látek (substance risk </a:t>
          </a:r>
          <a:r>
            <a:rPr lang="cs-CZ" sz="2000" b="1" kern="1200" dirty="0" err="1"/>
            <a:t>taking</a:t>
          </a:r>
          <a:r>
            <a:rPr lang="cs-CZ" sz="2000" b="1" kern="1200" dirty="0"/>
            <a:t>)</a:t>
          </a:r>
        </a:p>
      </dsp:txBody>
      <dsp:txXfrm>
        <a:off x="67158" y="4403567"/>
        <a:ext cx="2472843" cy="1241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09C8E-E5D9-4B00-A523-D9E00410D649}">
      <dsp:nvSpPr>
        <dsp:cNvPr id="0" name=""/>
        <dsp:cNvSpPr/>
      </dsp:nvSpPr>
      <dsp:spPr>
        <a:xfrm>
          <a:off x="2150640" y="2051"/>
          <a:ext cx="8602560" cy="106265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4" tIns="269914" rIns="166914" bIns="26991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soubor: 4292 studentů MU, UK a UP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cíl: typologie životního stylu vysokoškoláků</a:t>
          </a:r>
          <a:endParaRPr lang="en-US" sz="1600" kern="1200" dirty="0"/>
        </a:p>
      </dsp:txBody>
      <dsp:txXfrm>
        <a:off x="2150640" y="2051"/>
        <a:ext cx="8602560" cy="1062654"/>
      </dsp:txXfrm>
    </dsp:sp>
    <dsp:sp modelId="{10679843-7A6A-46F2-BC8D-0EDCB402645D}">
      <dsp:nvSpPr>
        <dsp:cNvPr id="0" name=""/>
        <dsp:cNvSpPr/>
      </dsp:nvSpPr>
      <dsp:spPr>
        <a:xfrm>
          <a:off x="0" y="2051"/>
          <a:ext cx="2150640" cy="1062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5" tIns="104967" rIns="113805" bIns="1049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2005 – 2007 GA ČR 406/05/0564</a:t>
          </a:r>
          <a:endParaRPr lang="en-US" sz="1500" kern="1200"/>
        </a:p>
      </dsp:txBody>
      <dsp:txXfrm>
        <a:off x="0" y="2051"/>
        <a:ext cx="2150640" cy="1062654"/>
      </dsp:txXfrm>
    </dsp:sp>
    <dsp:sp modelId="{B365885C-C722-4D60-A802-4735372FB1E3}">
      <dsp:nvSpPr>
        <dsp:cNvPr id="0" name=""/>
        <dsp:cNvSpPr/>
      </dsp:nvSpPr>
      <dsp:spPr>
        <a:xfrm>
          <a:off x="2150640" y="1128465"/>
          <a:ext cx="8602560" cy="106265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4" tIns="269914" rIns="166914" bIns="26991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soubor: 1617 studentů českých vysokých škol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cíl: ověřit vztah mezi dispozičním optimismem, explanačním optimismem a komponentami chování souvisejícího se zdravím</a:t>
          </a:r>
          <a:endParaRPr lang="en-US" sz="1600" kern="1200" dirty="0"/>
        </a:p>
      </dsp:txBody>
      <dsp:txXfrm>
        <a:off x="2150640" y="1128465"/>
        <a:ext cx="8602560" cy="1062654"/>
      </dsp:txXfrm>
    </dsp:sp>
    <dsp:sp modelId="{540C3D0E-66CA-45F9-8D6F-989249FF2F93}">
      <dsp:nvSpPr>
        <dsp:cNvPr id="0" name=""/>
        <dsp:cNvSpPr/>
      </dsp:nvSpPr>
      <dsp:spPr>
        <a:xfrm>
          <a:off x="0" y="1128465"/>
          <a:ext cx="2150640" cy="1062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5" tIns="104967" rIns="113805" bIns="1049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2009 – 2011 GA ČR 406/09/0611</a:t>
          </a:r>
          <a:endParaRPr lang="en-US" sz="1500" kern="1200"/>
        </a:p>
      </dsp:txBody>
      <dsp:txXfrm>
        <a:off x="0" y="1128465"/>
        <a:ext cx="2150640" cy="1062654"/>
      </dsp:txXfrm>
    </dsp:sp>
    <dsp:sp modelId="{83912692-27B5-4A3D-935F-8875FB9E75D0}">
      <dsp:nvSpPr>
        <dsp:cNvPr id="0" name=""/>
        <dsp:cNvSpPr/>
      </dsp:nvSpPr>
      <dsp:spPr>
        <a:xfrm>
          <a:off x="2150640" y="2254878"/>
          <a:ext cx="8602560" cy="106265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4" tIns="269914" rIns="166914" bIns="26991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soubor: 2666 osob od 11 do 93 let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Výzkumné cíle: zmapovat chování související se zdravím v průřezovém výzkumu, ověřit vztah chování souvisejícího se zdravím k demografickým a psychologickým proměnným, vytvořit model chování souvisejícího se zdravím</a:t>
          </a:r>
          <a:endParaRPr lang="en-US" sz="1600" kern="1200" dirty="0"/>
        </a:p>
      </dsp:txBody>
      <dsp:txXfrm>
        <a:off x="2150640" y="2254878"/>
        <a:ext cx="8602560" cy="1062654"/>
      </dsp:txXfrm>
    </dsp:sp>
    <dsp:sp modelId="{0FD9D77F-5352-40F1-B228-F755A1519651}">
      <dsp:nvSpPr>
        <dsp:cNvPr id="0" name=""/>
        <dsp:cNvSpPr/>
      </dsp:nvSpPr>
      <dsp:spPr>
        <a:xfrm>
          <a:off x="0" y="2254878"/>
          <a:ext cx="2150640" cy="1062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5" tIns="104967" rIns="113805" bIns="1049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2013- 2016 GA ČR         13-19808S</a:t>
          </a:r>
          <a:endParaRPr lang="en-US" sz="1500" kern="1200"/>
        </a:p>
      </dsp:txBody>
      <dsp:txXfrm>
        <a:off x="0" y="2254878"/>
        <a:ext cx="2150640" cy="1062654"/>
      </dsp:txXfrm>
    </dsp:sp>
    <dsp:sp modelId="{5F0F83F8-2338-4305-9BBD-9C56C5983236}">
      <dsp:nvSpPr>
        <dsp:cNvPr id="0" name=""/>
        <dsp:cNvSpPr/>
      </dsp:nvSpPr>
      <dsp:spPr>
        <a:xfrm>
          <a:off x="2150640" y="3381292"/>
          <a:ext cx="8602560" cy="106265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14" tIns="269914" rIns="166914" bIns="26991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soubor: 133 pacientů s chronickým KVO po operaci s mimotělním oběhem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Výzkumný cíl: prověřit komponenty chování souvisejícího se zdravím jako jeden z prediktorů úspěšné pooperační adaptace</a:t>
          </a:r>
          <a:endParaRPr lang="en-US" sz="1600" kern="1200" dirty="0"/>
        </a:p>
      </dsp:txBody>
      <dsp:txXfrm>
        <a:off x="2150640" y="3381292"/>
        <a:ext cx="8602560" cy="1062654"/>
      </dsp:txXfrm>
    </dsp:sp>
    <dsp:sp modelId="{4CE8A84E-2D32-4C59-B371-5DDD437B8CBE}">
      <dsp:nvSpPr>
        <dsp:cNvPr id="0" name=""/>
        <dsp:cNvSpPr/>
      </dsp:nvSpPr>
      <dsp:spPr>
        <a:xfrm>
          <a:off x="0" y="3381292"/>
          <a:ext cx="2150640" cy="10626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805" tIns="104967" rIns="113805" bIns="104967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2016 – 2021 ve spolupráci s CKTCH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 r. 2019 s podporou děkanského grantu </a:t>
          </a:r>
          <a:r>
            <a:rPr lang="cs-CZ" sz="1500" b="0" i="0" kern="1200" dirty="0"/>
            <a:t>MUNI/21/DOS/2019</a:t>
          </a:r>
          <a:endParaRPr lang="en-US" sz="1500" kern="1200" dirty="0"/>
        </a:p>
      </dsp:txBody>
      <dsp:txXfrm>
        <a:off x="0" y="3381292"/>
        <a:ext cx="2150640" cy="106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5F33EB-8216-48A1-950A-E2E13DD5629C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84BD6B-D596-407F-9594-11C227A65397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03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54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7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CFD12D-178C-4CE6-94D6-E7DAA5C4BCA9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DD13DA-A286-4769-8683-9AB3621CA302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7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8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obrázk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Autofit/>
          </a:bodyPr>
          <a:lstStyle>
            <a:lvl1pPr algn="ctr">
              <a:defRPr sz="42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4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DC97A-D7FE-4B48-B8C0-4F515CD330C0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DC90A4-A63E-4651-87D3-2E0963EBCFD6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7F0839-58D3-4224-9CE7-DC3D81A22444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6F647B-C158-42AB-B4EE-C465A566A3AE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Kliknutím lze upravit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43E2B3-5270-4325-93A7-F4B1712F0452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Upravit styly předlohy textu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6E33CB9F-186C-42F5-9290-B39BA85734D7}" type="datetime1">
              <a:rPr lang="cs-CZ" smtClean="0"/>
              <a:t>15.03.2024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0039896.1966.1066436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sz="4400" dirty="0"/>
              <a:t>Chování související se zdravím</a:t>
            </a:r>
          </a:p>
        </p:txBody>
      </p:sp>
      <p:pic>
        <p:nvPicPr>
          <p:cNvPr id="7" name="Zástupný symbol obrázku 6" descr="Dvě osoby zvedající činky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Zástupný symbol obrázku 7" descr="Detail jablka Granny Smith a krejčovského metru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Zástupný symbol obrázku 8" descr="Muž a žena běžící po kryté dráze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Psychologie zdraví 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2814" y="2568083"/>
            <a:ext cx="4689909" cy="2917354"/>
          </a:xfrm>
        </p:spPr>
        <p:txBody>
          <a:bodyPr anchor="b">
            <a:noAutofit/>
          </a:bodyPr>
          <a:lstStyle/>
          <a:p>
            <a:r>
              <a:rPr lang="cs-CZ" sz="2000" cap="none" dirty="0"/>
              <a:t>Každý den se svým chováním pohybujeme na kontinuu mezi pozitivním a negativním pólem ve vztahu ke zdraví. </a:t>
            </a:r>
            <a:br>
              <a:rPr lang="cs-CZ" sz="2000" cap="none" dirty="0"/>
            </a:br>
            <a:br>
              <a:rPr lang="cs-CZ" sz="2000" cap="none" dirty="0"/>
            </a:br>
            <a:r>
              <a:rPr lang="cs-CZ" sz="2000" cap="none" dirty="0"/>
              <a:t>Nemůžeme se vyvázat, ať děláme, co děláme, chování související se zdravím je vždy přítomno. </a:t>
            </a:r>
            <a:br>
              <a:rPr lang="cs-CZ" sz="2000" cap="none" dirty="0"/>
            </a:br>
            <a:br>
              <a:rPr lang="cs-CZ" sz="2000" cap="none" dirty="0"/>
            </a:br>
            <a:r>
              <a:rPr lang="cs-CZ" sz="2000" cap="none" dirty="0"/>
              <a:t>Produkujeme ho záměrně či nezáměrně ve zdraví,  vědomě i nevědomě, ve zdraví, při prvních známkách onemocnění i v nemoci. </a:t>
            </a:r>
            <a:br>
              <a:rPr lang="cs-CZ" sz="2000" cap="none" dirty="0"/>
            </a:br>
            <a:br>
              <a:rPr lang="cs-CZ" sz="2000" cap="none" dirty="0"/>
            </a:br>
            <a:endParaRPr lang="cs-CZ" sz="2000" cap="none" dirty="0"/>
          </a:p>
        </p:txBody>
      </p:sp>
      <p:pic>
        <p:nvPicPr>
          <p:cNvPr id="4" name="Picture 3" descr="Ruka, který se dostane na slunce">
            <a:extLst>
              <a:ext uri="{FF2B5EF4-FFF2-40B4-BE49-F238E27FC236}">
                <a16:creationId xmlns:a16="http://schemas.microsoft.com/office/drawing/2014/main" id="{7D4F6D36-8172-45AF-3A84-F7830FCDF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5" r="4" b="2"/>
          <a:stretch/>
        </p:blipFill>
        <p:spPr>
          <a:xfrm>
            <a:off x="530352" y="457200"/>
            <a:ext cx="6014827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/>
          <a:p>
            <a:r>
              <a:rPr lang="cs-CZ" dirty="0"/>
              <a:t>Chování související se zdravím</a:t>
            </a:r>
            <a:br>
              <a:rPr lang="cs-CZ" dirty="0"/>
            </a:br>
            <a:r>
              <a:rPr lang="cs-CZ" dirty="0" err="1"/>
              <a:t>health-related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dirty="0"/>
              <a:t>- záměrné i nezáměrné, vědomé i nevědomé činnosti, které se nějakým způsobem vztahují ke zdraví a nemoci</a:t>
            </a:r>
          </a:p>
          <a:p>
            <a:pPr marL="45720" indent="0">
              <a:buNone/>
            </a:pPr>
            <a:r>
              <a:rPr lang="cs-CZ" dirty="0"/>
              <a:t>	Kasl, &amp; </a:t>
            </a:r>
            <a:r>
              <a:rPr lang="cs-CZ" dirty="0" err="1"/>
              <a:t>Cobb</a:t>
            </a:r>
            <a:r>
              <a:rPr lang="cs-CZ" dirty="0"/>
              <a:t>, 1966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71211430"/>
              </p:ext>
            </p:extLst>
          </p:nvPr>
        </p:nvGraphicFramePr>
        <p:xfrm>
          <a:off x="530352" y="457200"/>
          <a:ext cx="724211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9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85212" y="1586307"/>
            <a:ext cx="3506788" cy="2880360"/>
          </a:xfrm>
        </p:spPr>
        <p:txBody>
          <a:bodyPr anchor="b">
            <a:normAutofit/>
          </a:bodyPr>
          <a:lstStyle/>
          <a:p>
            <a:r>
              <a:rPr lang="cs-CZ" dirty="0"/>
              <a:t>Chování související se zdravím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459820" y="4590288"/>
            <a:ext cx="3514564" cy="1581912"/>
          </a:xfrm>
        </p:spPr>
        <p:txBody>
          <a:bodyPr>
            <a:normAutofit/>
          </a:bodyPr>
          <a:lstStyle/>
          <a:p>
            <a:r>
              <a:rPr lang="cs-CZ" dirty="0" err="1"/>
              <a:t>Kaptein</a:t>
            </a:r>
            <a:r>
              <a:rPr lang="cs-CZ" dirty="0"/>
              <a:t>, &amp; </a:t>
            </a:r>
            <a:r>
              <a:rPr lang="cs-CZ" dirty="0" err="1"/>
              <a:t>Weinman</a:t>
            </a:r>
            <a:r>
              <a:rPr lang="cs-CZ" dirty="0"/>
              <a:t>, 2004, </a:t>
            </a:r>
            <a:r>
              <a:rPr lang="cs-CZ" dirty="0" err="1"/>
              <a:t>Steptoe</a:t>
            </a:r>
            <a:r>
              <a:rPr lang="cs-CZ" dirty="0"/>
              <a:t>, &amp; </a:t>
            </a:r>
            <a:r>
              <a:rPr lang="cs-CZ" dirty="0" err="1"/>
              <a:t>Wardle</a:t>
            </a:r>
            <a:r>
              <a:rPr lang="cs-CZ" dirty="0"/>
              <a:t>, 2004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62213301"/>
              </p:ext>
            </p:extLst>
          </p:nvPr>
        </p:nvGraphicFramePr>
        <p:xfrm>
          <a:off x="530352" y="457200"/>
          <a:ext cx="769924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5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/>
          <a:p>
            <a:r>
              <a:rPr lang="cs-CZ" dirty="0"/>
              <a:t>Chování související se zdravím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>
            <a:normAutofit/>
          </a:bodyPr>
          <a:lstStyle/>
          <a:p>
            <a:r>
              <a:rPr lang="cs-CZ" dirty="0" err="1"/>
              <a:t>Vickers</a:t>
            </a:r>
            <a:r>
              <a:rPr lang="cs-CZ" dirty="0"/>
              <a:t> a kol., 1990</a:t>
            </a:r>
          </a:p>
          <a:p>
            <a:pPr marL="45720" indent="0">
              <a:buNone/>
            </a:pPr>
            <a:r>
              <a:rPr lang="cs-CZ" dirty="0"/>
              <a:t>dimenze na základě faktorové analýzy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279659"/>
              </p:ext>
            </p:extLst>
          </p:nvPr>
        </p:nvGraphicFramePr>
        <p:xfrm>
          <a:off x="530352" y="457200"/>
          <a:ext cx="724211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0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6783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Chování související se zdravím                                     v euroamerické kultuře a jeho dopad na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1403" y="1310833"/>
            <a:ext cx="9144000" cy="511311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cs-CZ" dirty="0" err="1"/>
              <a:t>Steptoe</a:t>
            </a:r>
            <a:r>
              <a:rPr lang="cs-CZ" dirty="0"/>
              <a:t> a </a:t>
            </a:r>
            <a:r>
              <a:rPr lang="cs-CZ" dirty="0" err="1"/>
              <a:t>Wardleová</a:t>
            </a:r>
            <a:r>
              <a:rPr lang="cs-CZ" dirty="0"/>
              <a:t> (2004) jmenují následující formy zdraví podporujícího i ohrožujícího chování jako ty, které mají </a:t>
            </a:r>
            <a:r>
              <a:rPr lang="cs-CZ" b="1" dirty="0">
                <a:solidFill>
                  <a:srgbClr val="FF0000"/>
                </a:solidFill>
              </a:rPr>
              <a:t>stěžejní dopad na zdraví </a:t>
            </a:r>
            <a:r>
              <a:rPr lang="cs-CZ" dirty="0"/>
              <a:t>v současné době v industriálních zemích: </a:t>
            </a:r>
          </a:p>
          <a:p>
            <a:r>
              <a:rPr lang="cs-CZ" b="1" dirty="0">
                <a:solidFill>
                  <a:srgbClr val="0070C0"/>
                </a:solidFill>
              </a:rPr>
              <a:t>kouření, </a:t>
            </a:r>
          </a:p>
          <a:p>
            <a:r>
              <a:rPr lang="cs-CZ" b="1" dirty="0">
                <a:solidFill>
                  <a:srgbClr val="0070C0"/>
                </a:solidFill>
              </a:rPr>
              <a:t>výživa (příjem tuků, cukrů, konzumace ovoce a zeleniny), </a:t>
            </a:r>
          </a:p>
          <a:p>
            <a:r>
              <a:rPr lang="cs-CZ" b="1" dirty="0">
                <a:solidFill>
                  <a:srgbClr val="0070C0"/>
                </a:solidFill>
              </a:rPr>
              <a:t>pohybová aktivita, </a:t>
            </a:r>
          </a:p>
          <a:p>
            <a:r>
              <a:rPr lang="cs-CZ" b="1" dirty="0">
                <a:solidFill>
                  <a:srgbClr val="0070C0"/>
                </a:solidFill>
              </a:rPr>
              <a:t>konzumace alkoholu, 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screening</a:t>
            </a:r>
            <a:r>
              <a:rPr lang="cs-CZ" b="1" dirty="0">
                <a:solidFill>
                  <a:srgbClr val="0070C0"/>
                </a:solidFill>
              </a:rPr>
              <a:t> rakoviny, </a:t>
            </a:r>
          </a:p>
          <a:p>
            <a:r>
              <a:rPr lang="cs-CZ" b="1" dirty="0">
                <a:solidFill>
                  <a:srgbClr val="0070C0"/>
                </a:solidFill>
              </a:rPr>
              <a:t>rizikové sexuální chování </a:t>
            </a:r>
          </a:p>
          <a:p>
            <a:r>
              <a:rPr lang="cs-CZ" b="1" dirty="0">
                <a:solidFill>
                  <a:srgbClr val="0070C0"/>
                </a:solidFill>
              </a:rPr>
              <a:t>riskantní řízení dopravních prostředků</a:t>
            </a:r>
          </a:p>
          <a:p>
            <a:pPr marL="45720" indent="0">
              <a:buNone/>
            </a:pPr>
            <a:r>
              <a:rPr lang="cs-CZ" dirty="0" err="1"/>
              <a:t>McGinnis</a:t>
            </a:r>
            <a:r>
              <a:rPr lang="cs-CZ" dirty="0"/>
              <a:t> a </a:t>
            </a:r>
            <a:r>
              <a:rPr lang="cs-CZ" dirty="0" err="1"/>
              <a:t>Foege</a:t>
            </a:r>
            <a:r>
              <a:rPr lang="cs-CZ" dirty="0"/>
              <a:t> (1993):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v rámci euroamerické kultury přibližně 50 % případů úmrtí vlivem 10 nejrozšířenějších příčin smrti úzce souvisí s chováním ohrožujícím zdraví </a:t>
            </a:r>
          </a:p>
          <a:p>
            <a:pPr marL="45720" indent="0">
              <a:buNone/>
            </a:pPr>
            <a:r>
              <a:rPr lang="cs-CZ" dirty="0"/>
              <a:t>(kouřením, nezdravou životosprávou, sedavým způsobem života, abusem alkoholu a drog a riskantními sexuálními praktikami vedoucími k přenosu HIV/AIDS).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9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 sz="3100" dirty="0"/>
              <a:t>Determinanty Chování související se zdravím </a:t>
            </a:r>
            <a:br>
              <a:rPr lang="cs-CZ" sz="3100" dirty="0"/>
            </a:b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r>
              <a:rPr lang="cs-CZ" dirty="0"/>
              <a:t>Sociokulturní a národní faktory</a:t>
            </a:r>
          </a:p>
          <a:p>
            <a:r>
              <a:rPr lang="cs-CZ" dirty="0"/>
              <a:t>Sociální a rodinné faktory</a:t>
            </a:r>
          </a:p>
          <a:p>
            <a:r>
              <a:rPr lang="cs-CZ" dirty="0"/>
              <a:t>Legislativní faktory</a:t>
            </a:r>
          </a:p>
          <a:p>
            <a:r>
              <a:rPr lang="cs-CZ" dirty="0"/>
              <a:t>Makroekonomika</a:t>
            </a:r>
          </a:p>
          <a:p>
            <a:r>
              <a:rPr lang="cs-CZ" dirty="0"/>
              <a:t>Dostupnost zboží a služeb</a:t>
            </a:r>
          </a:p>
          <a:p>
            <a:r>
              <a:rPr lang="cs-CZ" dirty="0"/>
              <a:t>Dostupnost zdravotní péče a její úroveň (preventivní prohlídky, očkování)</a:t>
            </a:r>
          </a:p>
          <a:p>
            <a:r>
              <a:rPr lang="cs-CZ" dirty="0"/>
              <a:t>Sociodemografické faktory</a:t>
            </a:r>
          </a:p>
          <a:p>
            <a:r>
              <a:rPr lang="cs-CZ" dirty="0"/>
              <a:t>Psychologické faktory</a:t>
            </a:r>
          </a:p>
          <a:p>
            <a:endParaRPr lang="cs-CZ" dirty="0"/>
          </a:p>
        </p:txBody>
      </p:sp>
      <p:pic>
        <p:nvPicPr>
          <p:cNvPr id="1028" name="Picture 4" descr="Vývoj člověka - Grafika - alesboh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3102673"/>
            <a:ext cx="4495800" cy="16859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290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E3CC45-C605-CC6D-7D7E-53B0A6C34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69B131-C4EF-8B42-9CC1-C9625F714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6990509-BD34-E691-196C-21F54158C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965ED68-A878-045D-183A-ACFA45927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Přehled realizovaných výzkumů mapující (mj.) chování související se zdravím 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F1B6A5B1-F3C6-4D0A-C3A7-B42D92976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70949"/>
              </p:ext>
            </p:extLst>
          </p:nvPr>
        </p:nvGraphicFramePr>
        <p:xfrm>
          <a:off x="720000" y="1692002"/>
          <a:ext cx="10753200" cy="444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60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73B5B-950E-1FCE-14B3-4C1B470F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4138"/>
            <a:ext cx="9144000" cy="1143000"/>
          </a:xfrm>
        </p:spPr>
        <p:txBody>
          <a:bodyPr/>
          <a:lstStyle/>
          <a:p>
            <a:r>
              <a:rPr lang="cs-CZ"/>
              <a:t>Pohybová aktivita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3460FB-0D89-696C-0579-4B65E3EE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Příznivý vliv na fungování lidského organismu na úrovni metabolické, kardiovaskulární, respirační, imunitní, termoregulační, hormonální a psychické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cs-CZ" sz="1800" b="0" i="0" u="none" strike="noStrike" baseline="0" dirty="0">
                <a:latin typeface="CIDFont+F3"/>
              </a:rPr>
              <a:t>omezení sedavého chování a vykonávání pravidelné pohybové aktivity významně snižuje riziko: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Přemíra (přetrénovanost) – častější úrazy a únavové zlomeniny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Pohyb dále zlepšuje spánek, zvyšuje vitalitu, kvalitu života, zvyšuje sebevědomí, osobní pohodu, oddaluje chronická onemocnění (Marcus, &amp; </a:t>
            </a:r>
            <a:r>
              <a:rPr lang="cs-CZ" dirty="0" err="1"/>
              <a:t>Forsyth</a:t>
            </a:r>
            <a:r>
              <a:rPr lang="cs-CZ" dirty="0"/>
              <a:t>, 2010 a další studie)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cs-CZ" dirty="0"/>
          </a:p>
        </p:txBody>
      </p:sp>
      <p:graphicFrame>
        <p:nvGraphicFramePr>
          <p:cNvPr id="8" name="Tabulka 8">
            <a:extLst>
              <a:ext uri="{FF2B5EF4-FFF2-40B4-BE49-F238E27FC236}">
                <a16:creationId xmlns:a16="http://schemas.microsoft.com/office/drawing/2014/main" id="{2057A541-F130-2D61-7523-961007D01B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676404"/>
              </p:ext>
            </p:extLst>
          </p:nvPr>
        </p:nvGraphicFramePr>
        <p:xfrm>
          <a:off x="2953408" y="3073618"/>
          <a:ext cx="7315200" cy="149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0561">
                  <a:extLst>
                    <a:ext uri="{9D8B030D-6E8A-4147-A177-3AD203B41FA5}">
                      <a16:colId xmlns:a16="http://schemas.microsoft.com/office/drawing/2014/main" val="1872696848"/>
                    </a:ext>
                  </a:extLst>
                </a:gridCol>
                <a:gridCol w="3664639">
                  <a:extLst>
                    <a:ext uri="{9D8B030D-6E8A-4147-A177-3AD203B41FA5}">
                      <a16:colId xmlns:a16="http://schemas.microsoft.com/office/drawing/2014/main" val="2658185885"/>
                    </a:ext>
                  </a:extLst>
                </a:gridCol>
              </a:tblGrid>
              <a:tr h="3110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800" b="0" u="none" strike="noStrike" baseline="0" dirty="0"/>
                        <a:t>vysokého krevního tlaku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b="0" dirty="0"/>
                        <a:t>pádů a zlomenin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15431"/>
                  </a:ext>
                </a:extLst>
              </a:tr>
              <a:tr h="3110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dirty="0"/>
                        <a:t>ischemické choroby srdeční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dirty="0"/>
                        <a:t>osteoporózy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98956"/>
                  </a:ext>
                </a:extLst>
              </a:tr>
              <a:tr h="3110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dirty="0"/>
                        <a:t>diabetu </a:t>
                      </a:r>
                      <a:r>
                        <a:rPr lang="cs-CZ" dirty="0" err="1"/>
                        <a:t>mellitu</a:t>
                      </a:r>
                      <a:r>
                        <a:rPr lang="cs-CZ" dirty="0"/>
                        <a:t> II. typu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dirty="0"/>
                        <a:t>deprese a úzkosti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615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dirty="0"/>
                        <a:t>rakoviny tlustého střeva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cs-CZ" dirty="0"/>
                        <a:t>předčasného úmrtí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45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2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91BED-3857-4081-AF61-0FE6F48E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68960"/>
          </a:xfrm>
        </p:spPr>
        <p:txBody>
          <a:bodyPr/>
          <a:lstStyle/>
          <a:p>
            <a:r>
              <a:rPr lang="cs-CZ" dirty="0"/>
              <a:t>Doporučení týkající se pohybu (WHO,2020)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87915C-BD02-4CB2-9D19-BA35FF8F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63040"/>
            <a:ext cx="9144000" cy="47091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cs-CZ" sz="18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cs-CZ" sz="1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Protože po 48 hodinách příznivý krátkodobý efekt cvičení mizí, je optimální zařazovat cvičení co nejčastěji, s maximální přestávkou 2 dny.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000" b="1" dirty="0">
              <a:solidFill>
                <a:schemeClr val="hlink"/>
              </a:solidFill>
            </a:endParaRPr>
          </a:p>
          <a:p>
            <a:endParaRPr lang="cs-CZ" dirty="0"/>
          </a:p>
        </p:txBody>
      </p:sp>
      <p:pic>
        <p:nvPicPr>
          <p:cNvPr id="13" name="Obrázek 12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814E1FBF-DF50-1662-915B-638EE21D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44" y="1541763"/>
            <a:ext cx="2095608" cy="3206915"/>
          </a:xfrm>
          <a:prstGeom prst="rect">
            <a:avLst/>
          </a:prstGeom>
        </p:spPr>
      </p:pic>
      <p:pic>
        <p:nvPicPr>
          <p:cNvPr id="15" name="Obrázek 14" descr="Obsah obrázku text, snímek obrazovky, Písmo, vizitka&#10;&#10;Popis byl vytvořen automaticky">
            <a:extLst>
              <a:ext uri="{FF2B5EF4-FFF2-40B4-BE49-F238E27FC236}">
                <a16:creationId xmlns:a16="http://schemas.microsoft.com/office/drawing/2014/main" id="{66D3277F-B9C0-441F-B524-187071229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1763"/>
            <a:ext cx="1994002" cy="33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B2DA38F3-9A1F-9425-07AE-FD57C044F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1" y="68263"/>
            <a:ext cx="9842498" cy="6446837"/>
          </a:xfrm>
          <a:noFill/>
        </p:spPr>
      </p:pic>
    </p:spTree>
    <p:extLst>
      <p:ext uri="{BB962C8B-B14F-4D97-AF65-F5344CB8AC3E}">
        <p14:creationId xmlns:p14="http://schemas.microsoft.com/office/powerpoint/2010/main" val="31902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0CD5D-69AB-DEAB-0527-350CFAB5C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952AF4-B48F-16E3-9202-DF8CBB2E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5647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cs-CZ" sz="3100" dirty="0"/>
              <a:t>Zdravotní profil české populace v rámci EU</a:t>
            </a:r>
            <a:br>
              <a:rPr lang="cs-CZ" sz="2200" dirty="0"/>
            </a:br>
            <a:r>
              <a:rPr lang="cs-CZ" sz="2200" dirty="0"/>
              <a:t>(</a:t>
            </a:r>
            <a:r>
              <a:rPr lang="cs-CZ" sz="2200" dirty="0" err="1"/>
              <a:t>State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Health</a:t>
            </a:r>
            <a:r>
              <a:rPr lang="cs-CZ" sz="2200" dirty="0"/>
              <a:t> in </a:t>
            </a:r>
            <a:r>
              <a:rPr lang="cs-CZ" sz="2200" dirty="0" err="1"/>
              <a:t>the</a:t>
            </a:r>
            <a:r>
              <a:rPr lang="cs-CZ" sz="2200" dirty="0"/>
              <a:t> EU, OECD, 2021)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03FACC-DA85-AC89-C4D9-FA9F4F8FA2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6258869" cy="48569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1800" dirty="0"/>
              <a:t>Střední délka života byla v r. 2020 76,1 let u mužů a 82 let u žen. K dosažení evropského průměru chybějí 2 roky. 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Míra obezity u dospělých i dospívajících ve věku 15 let se pohybuje kolem 20% a má zvyšující se trend.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Narůstá prevalence diabetu.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Výskyt rakoviny je v ČR větší než ve většině zemí EU.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Míra konzumace alkoholu patří k nejvyšším v EU (11,9 l čistého alkoholu na dospělou osobu ročně, průměr v EU je 10l).</a:t>
            </a:r>
          </a:p>
          <a:p>
            <a:pPr>
              <a:spcBef>
                <a:spcPts val="0"/>
              </a:spcBef>
            </a:pPr>
            <a:r>
              <a:rPr lang="cs-CZ" sz="1800" dirty="0"/>
              <a:t>Jedna pětina dospělých i dospívajících pravidelně kouří.</a:t>
            </a:r>
          </a:p>
        </p:txBody>
      </p:sp>
      <p:pic>
        <p:nvPicPr>
          <p:cNvPr id="11" name="Obrázek 10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4261E753-07D9-16D3-690A-9EC11BDA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868" y="3698327"/>
            <a:ext cx="3853794" cy="2464369"/>
          </a:xfrm>
          <a:prstGeom prst="rect">
            <a:avLst/>
          </a:prstGeom>
        </p:spPr>
      </p:pic>
      <p:pic>
        <p:nvPicPr>
          <p:cNvPr id="15" name="Obrázek 14" descr="Obsah obrázku text, snímek obrazovky, řada/pruh, Písmo&#10;&#10;Popis byl vytvořen automaticky">
            <a:extLst>
              <a:ext uri="{FF2B5EF4-FFF2-40B4-BE49-F238E27FC236}">
                <a16:creationId xmlns:a16="http://schemas.microsoft.com/office/drawing/2014/main" id="{FEBED8A4-C6A5-5559-2684-696B8DAEF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73" y="1305002"/>
            <a:ext cx="4153501" cy="22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0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EC78A-6953-F628-5E3F-35CACFCF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919655"/>
          </a:xfrm>
        </p:spPr>
        <p:txBody>
          <a:bodyPr/>
          <a:lstStyle/>
          <a:p>
            <a:r>
              <a:rPr lang="cs-CZ" dirty="0"/>
              <a:t>Strava a stravovací návyky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FAFE4B-A7E0-B0F8-CEE3-01DB631F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Nadváha</a:t>
            </a:r>
          </a:p>
          <a:p>
            <a:r>
              <a:rPr lang="cs-CZ" dirty="0"/>
              <a:t>Malnutrice</a:t>
            </a:r>
          </a:p>
          <a:p>
            <a:r>
              <a:rPr lang="cs-CZ" dirty="0"/>
              <a:t>Vysoká kognitivní zátěž zhoršuje seberegulaci ohledně zdravého stravování (</a:t>
            </a:r>
            <a:r>
              <a:rPr lang="cs-CZ" dirty="0" err="1"/>
              <a:t>Byrd-Bredbenner</a:t>
            </a:r>
            <a:r>
              <a:rPr lang="cs-CZ" dirty="0"/>
              <a:t> et al., 2016)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Rizika obezity –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METABOLICKÝ SYNDROM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splnění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a více kritérií </a:t>
            </a: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Obvod pasu (viscerální tuk, ukládá se v břišní dutině mezi orgány, Ž 88, M 102)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Hladina triglyceridů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Vysoký LDL cholesterol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Krevní tlak (nad 130/85)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Hladina cukru v krvi (glykémie)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40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5B21E6B-C68E-2A08-81FE-16660FEB8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/>
          <a:lstStyle/>
          <a:p>
            <a:r>
              <a:rPr lang="cs-CZ" dirty="0"/>
              <a:t>Doporučení týkající se výživy</a:t>
            </a:r>
            <a:endParaRPr lang="en-US" dirty="0"/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4D3CE98A-64D1-7269-57EE-8B41A65D07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3580" y="0"/>
            <a:ext cx="7354423" cy="6857999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711D12-AE3E-8529-9CF3-55C623BC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r>
              <a:rPr lang="cs-CZ" dirty="0"/>
              <a:t>(Společnost pro výživu ČR, 2012, dle </a:t>
            </a:r>
            <a:r>
              <a:rPr lang="cs-CZ" dirty="0" err="1"/>
              <a:t>Gabrovská</a:t>
            </a:r>
            <a:r>
              <a:rPr lang="cs-CZ" dirty="0"/>
              <a:t>, Chýlková,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EF0EFC4-21B6-BA73-3227-7648F7861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/>
          <a:lstStyle/>
          <a:p>
            <a:r>
              <a:rPr lang="cs-CZ" dirty="0"/>
              <a:t>Výživová pyramida ČR</a:t>
            </a:r>
            <a:endParaRPr lang="en-US" dirty="0"/>
          </a:p>
        </p:txBody>
      </p:sp>
      <p:pic>
        <p:nvPicPr>
          <p:cNvPr id="6" name="Zástupný obsah 5" descr="Obsah obrázku text, vánoční stromeček, dopis&#10;&#10;Popis byl vytvořen automaticky">
            <a:extLst>
              <a:ext uri="{FF2B5EF4-FFF2-40B4-BE49-F238E27FC236}">
                <a16:creationId xmlns:a16="http://schemas.microsoft.com/office/drawing/2014/main" id="{380CE0EB-9444-798A-C39E-2739CE63A5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945" y="0"/>
            <a:ext cx="6703693" cy="6857999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926E7AB-BFA1-77FE-A1C2-16F74D1D7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obrázku 9" descr="Obsah obrázku text, snímek obrazovky, diagram&#10;&#10;Popis byl vytvořen automaticky">
            <a:extLst>
              <a:ext uri="{FF2B5EF4-FFF2-40B4-BE49-F238E27FC236}">
                <a16:creationId xmlns:a16="http://schemas.microsoft.com/office/drawing/2014/main" id="{B8A01456-BEEE-09AB-D3CD-5C6B032CC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07" y="68263"/>
            <a:ext cx="9658185" cy="6446837"/>
          </a:xfrm>
          <a:noFill/>
        </p:spPr>
      </p:pic>
    </p:spTree>
    <p:extLst>
      <p:ext uri="{BB962C8B-B14F-4D97-AF65-F5344CB8AC3E}">
        <p14:creationId xmlns:p14="http://schemas.microsoft.com/office/powerpoint/2010/main" val="11660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0B3EB-A5C3-5EB8-BA0D-6F6734D5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 sz="3200" dirty="0"/>
              <a:t>Užívání návykových látek</a:t>
            </a:r>
          </a:p>
        </p:txBody>
      </p:sp>
      <p:pic>
        <p:nvPicPr>
          <p:cNvPr id="5" name="Zástupný obsah 4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4D13C248-8B43-ACE7-F8D1-4B82411D9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1671"/>
            <a:ext cx="9144000" cy="4023357"/>
          </a:xfrm>
          <a:noFill/>
        </p:spPr>
      </p:pic>
    </p:spTree>
    <p:extLst>
      <p:ext uri="{BB962C8B-B14F-4D97-AF65-F5344CB8AC3E}">
        <p14:creationId xmlns:p14="http://schemas.microsoft.com/office/powerpoint/2010/main" val="20756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49B25C7E-F141-413F-B486-87642B379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707344"/>
            <a:ext cx="11950700" cy="5168674"/>
          </a:xfrm>
          <a:noFill/>
        </p:spPr>
      </p:pic>
    </p:spTree>
    <p:extLst>
      <p:ext uri="{BB962C8B-B14F-4D97-AF65-F5344CB8AC3E}">
        <p14:creationId xmlns:p14="http://schemas.microsoft.com/office/powerpoint/2010/main" val="11252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EE42F219-B8D2-DF58-21FD-BCF60D5F2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722282"/>
            <a:ext cx="11950700" cy="5138799"/>
          </a:xfrm>
          <a:noFill/>
        </p:spPr>
      </p:pic>
    </p:spTree>
    <p:extLst>
      <p:ext uri="{BB962C8B-B14F-4D97-AF65-F5344CB8AC3E}">
        <p14:creationId xmlns:p14="http://schemas.microsoft.com/office/powerpoint/2010/main" val="39149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číslo, Písmo&#10;&#10;Popis byl vytvořen automaticky">
            <a:extLst>
              <a:ext uri="{FF2B5EF4-FFF2-40B4-BE49-F238E27FC236}">
                <a16:creationId xmlns:a16="http://schemas.microsoft.com/office/drawing/2014/main" id="{5A9DE8EA-D5CB-ED1D-090D-1BE066EEC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707344"/>
            <a:ext cx="11950700" cy="5168674"/>
          </a:xfr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6DF175E-5D45-9239-F0E5-B3F6711D3F93}"/>
              </a:ext>
            </a:extLst>
          </p:cNvPr>
          <p:cNvSpPr txBox="1"/>
          <p:nvPr/>
        </p:nvSpPr>
        <p:spPr>
          <a:xfrm flipH="1">
            <a:off x="560726" y="6056063"/>
            <a:ext cx="384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PUD = problematický uživatel drog</a:t>
            </a:r>
          </a:p>
        </p:txBody>
      </p:sp>
    </p:spTree>
    <p:extLst>
      <p:ext uri="{BB962C8B-B14F-4D97-AF65-F5344CB8AC3E}">
        <p14:creationId xmlns:p14="http://schemas.microsoft.com/office/powerpoint/2010/main" val="29873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AD9B1-3E0B-457B-1ABE-629DC261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13580"/>
            <a:ext cx="9144000" cy="1143000"/>
          </a:xfrm>
        </p:spPr>
        <p:txBody>
          <a:bodyPr anchor="b">
            <a:normAutofit/>
          </a:bodyPr>
          <a:lstStyle/>
          <a:p>
            <a:r>
              <a:rPr lang="cs-CZ" dirty="0"/>
              <a:t>Nelátkové závislosti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1E33BC-7557-8FA5-5A8D-079312E14A34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r>
              <a:rPr lang="cs-CZ" dirty="0"/>
              <a:t>Závislost na hracích automatech, internetu, mobilních telefonech, sociálních sítích, počítačových hrách, nakupování, seriálech…</a:t>
            </a:r>
          </a:p>
          <a:p>
            <a:r>
              <a:rPr lang="cs-CZ" dirty="0"/>
              <a:t>Negativní účinky: poruchy spánku, rozpad denního režimu, bolesti hlavy</a:t>
            </a:r>
          </a:p>
          <a:p>
            <a:pPr marL="1965960" lvl="7" indent="0">
              <a:buNone/>
            </a:pPr>
            <a:r>
              <a:rPr lang="cs-CZ" sz="2000" dirty="0"/>
              <a:t>(Black, Shaw, &amp; Blum, 2010)</a:t>
            </a:r>
          </a:p>
        </p:txBody>
      </p:sp>
      <p:pic>
        <p:nvPicPr>
          <p:cNvPr id="2050" name="Picture 2" descr="Nejlepší Anime seriály na začátek - YouTube">
            <a:extLst>
              <a:ext uri="{FF2B5EF4-FFF2-40B4-BE49-F238E27FC236}">
                <a16:creationId xmlns:a16="http://schemas.microsoft.com/office/drawing/2014/main" id="{86536F30-FA0D-86E3-8E5E-61CE3490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280" y="2309905"/>
            <a:ext cx="5219998" cy="29231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953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CE53F-9456-1092-ADCB-4E52C02B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/>
          <a:p>
            <a:r>
              <a:rPr lang="cs-CZ" dirty="0"/>
              <a:t>Spánková hygiena</a:t>
            </a:r>
          </a:p>
        </p:txBody>
      </p:sp>
      <p:pic>
        <p:nvPicPr>
          <p:cNvPr id="5" name="Zástupný obsah 4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483768F9-91EE-BF2B-A8EA-DA04A12F09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39050" y="0"/>
            <a:ext cx="5023484" cy="6857999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672D9BA-56C6-CB78-9576-EB1D3303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C33D90-C6A8-7B05-B0FA-EA1864E3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740" y="417187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E0F16-EE3A-DBF9-1B97-DC50D473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ČR a průměru EU v r. 2019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281A58-B772-6272-67D0-E3786FB8EF8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2" y="1701505"/>
            <a:ext cx="5219998" cy="4139998"/>
          </a:xfrm>
        </p:spPr>
        <p:txBody>
          <a:bodyPr/>
          <a:lstStyle/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Lepší nebo stejný průměr jako EU</a:t>
            </a: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Délka života ve zdraví-ženy (64 let, EU 64,2 let)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Kojenecká úmrtnost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Dostupnost zdravotní péče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Hustota lékařů (4,1/1000obyv., EU 3,9)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Nemocniční lůžka (6,6/1000 obyv., EU 5,3)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0694E9-49ED-EE78-5B6E-474DEFA64A8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Horší než průměr EU</a:t>
            </a:r>
          </a:p>
          <a:p>
            <a:pPr marL="7200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Naděje na dožití 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 ženy (82, EU 83,5)</a:t>
            </a:r>
          </a:p>
          <a:p>
            <a:pPr marL="1257300" lvl="2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2000" dirty="0"/>
              <a:t> muži (76,1, EU 78,3)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Délka života ve zdraví-muži (62,7, EU63,5 let)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Rizikové stravovací návyky (23%, EU 17%)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Obezita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Kouření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Konzumace alkoholu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dirty="0"/>
              <a:t>Výdaje na zdravotnictví (7,8% HDP, EU 9,9% HDP)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776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B3D4E64-F63D-7BB0-D14B-CE059695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94138"/>
            <a:ext cx="9144000" cy="1143000"/>
          </a:xfrm>
        </p:spPr>
        <p:txBody>
          <a:bodyPr/>
          <a:lstStyle/>
          <a:p>
            <a:r>
              <a:rPr lang="cs-CZ" dirty="0"/>
              <a:t>Duševní hygiena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3363E4D-E010-8912-B203-BFF40AFC4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14500"/>
            <a:ext cx="9144000" cy="4457700"/>
          </a:xfrm>
        </p:spPr>
        <p:txBody>
          <a:bodyPr/>
          <a:lstStyle/>
          <a:p>
            <a:r>
              <a:rPr lang="cs-CZ" dirty="0"/>
              <a:t>Aktivity snižující míru emocionálního vyčerpání (sport a pohyb, kulturní akce, četba, trávení času v přírodě, s přáteli, manuální práce, chalupaření, relaxace, meditace, cestování, sledování TV, péče o zvířata, motorismus)</a:t>
            </a:r>
          </a:p>
          <a:p>
            <a:r>
              <a:rPr lang="cs-CZ" dirty="0"/>
              <a:t>Vzájemná souvislost fyzického a duševního zdraví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	špatné duševní zdraví je rizikovým faktorem pro vznik chronické fyzické 	nemoci (dopad na kognitivní a sociální funkce, snížená míra aktivity, vyšší 	riziko zdraví ohrožujícího chování)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	osoby se slabším fyzickým zdravím jsou ohroženy vyšším rizikem rozvoje 	horšího duševního zdraví (záleží na subjektivním vnímání míry omezení v 	každodenních činnostech)</a:t>
            </a:r>
          </a:p>
          <a:p>
            <a:pPr marL="45720" indent="0">
              <a:buNone/>
            </a:pPr>
            <a:r>
              <a:rPr lang="cs-CZ" sz="1800" i="1" dirty="0"/>
              <a:t>				(</a:t>
            </a:r>
            <a:r>
              <a:rPr lang="cs-CZ" sz="1800" i="1" dirty="0" err="1"/>
              <a:t>Canadian</a:t>
            </a:r>
            <a:r>
              <a:rPr lang="cs-CZ" sz="1800" i="1" dirty="0"/>
              <a:t> </a:t>
            </a:r>
            <a:r>
              <a:rPr lang="cs-CZ" sz="1800" i="1" dirty="0" err="1"/>
              <a:t>Mental</a:t>
            </a:r>
            <a:r>
              <a:rPr lang="cs-CZ" sz="1800" i="1" dirty="0"/>
              <a:t> </a:t>
            </a:r>
            <a:r>
              <a:rPr lang="cs-CZ" sz="1800" i="1" dirty="0" err="1"/>
              <a:t>Health</a:t>
            </a:r>
            <a:r>
              <a:rPr lang="cs-CZ" sz="1800" i="1" dirty="0"/>
              <a:t> </a:t>
            </a:r>
            <a:r>
              <a:rPr lang="cs-CZ" sz="1800" i="1" dirty="0" err="1"/>
              <a:t>Association</a:t>
            </a:r>
            <a:r>
              <a:rPr lang="cs-CZ" sz="1800" i="1" dirty="0"/>
              <a:t>, 2016) 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17959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2929" y="6056757"/>
            <a:ext cx="11125200" cy="914400"/>
          </a:xfrm>
        </p:spPr>
        <p:txBody>
          <a:bodyPr/>
          <a:lstStyle/>
          <a:p>
            <a:pPr algn="l"/>
            <a:r>
              <a:rPr lang="cs-CZ" sz="3200" b="1" cap="none" dirty="0"/>
              <a:t>V industrializovaných zemích souvisí významná část mortality v důsledku nejrozšířenějších příčin úmrtí s konkrétními vzorci chování a tyto vzorce chování je možné měnit (Conner, &amp; Norman, 2005). </a:t>
            </a:r>
            <a:br>
              <a:rPr lang="cs-CZ" sz="3200" cap="none" dirty="0"/>
            </a:br>
            <a:endParaRPr lang="cs-CZ" sz="3200" dirty="0"/>
          </a:p>
        </p:txBody>
      </p:sp>
      <p:pic>
        <p:nvPicPr>
          <p:cNvPr id="7" name="Picture 4" descr="jogurtak2"/>
          <p:cNvPicPr>
            <a:picLocks noGrp="1" noChangeArrowheads="1"/>
          </p:cNvPicPr>
          <p:nvPr>
            <p:ph type="pic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1" r="17381"/>
          <a:stretch>
            <a:fillRect/>
          </a:stretch>
        </p:blipFill>
        <p:spPr>
          <a:xfrm>
            <a:off x="277791" y="405115"/>
            <a:ext cx="3055717" cy="34955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barpovalec2"/>
          <p:cNvPicPr>
            <a:picLocks noGrp="1" noChangeArrowheads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0" r="14260"/>
          <a:stretch>
            <a:fillRect/>
          </a:stretch>
        </p:blipFill>
        <p:spPr>
          <a:xfrm>
            <a:off x="8229601" y="405115"/>
            <a:ext cx="3483980" cy="34955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" descr="plat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4289" y="405115"/>
            <a:ext cx="3556087" cy="3090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6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DC068-6921-48BD-BAF4-47912A5F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10" y="193040"/>
            <a:ext cx="9988990" cy="64008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Akční plán </a:t>
            </a:r>
            <a:endParaRPr lang="cs-CZ" b="1" dirty="0">
              <a:latin typeface="+mn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3783BB-9B59-4107-A4F7-2649D943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13" y="969554"/>
            <a:ext cx="11417558" cy="56954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Zvolte si 1 aktivitu, které se budete další měsíc věnovat</a:t>
            </a:r>
          </a:p>
          <a:p>
            <a:pPr marL="0" indent="0">
              <a:buNone/>
            </a:pPr>
            <a:r>
              <a:rPr lang="cs-CZ" sz="2900" b="1" dirty="0"/>
              <a:t>Vytvořte cíl, který bude SMART</a:t>
            </a:r>
            <a:br>
              <a:rPr lang="cs-CZ" sz="2900" b="1" dirty="0"/>
            </a:br>
            <a:endParaRPr lang="cs-CZ" sz="1700" b="1" dirty="0"/>
          </a:p>
          <a:p>
            <a:pPr marL="971550" lvl="1" indent="-514350">
              <a:buAutoNum type="arabicPeriod"/>
            </a:pPr>
            <a:r>
              <a:rPr lang="cs-CZ" b="1" dirty="0"/>
              <a:t>konkrétní </a:t>
            </a:r>
          </a:p>
          <a:p>
            <a:pPr marL="971550" lvl="1" indent="-514350">
              <a:buAutoNum type="arabicPeriod"/>
            </a:pPr>
            <a:r>
              <a:rPr lang="cs-CZ" b="1" dirty="0"/>
              <a:t>měřitelný (jak zjistím, že jsem to splnil/a?)</a:t>
            </a:r>
          </a:p>
          <a:p>
            <a:pPr marL="971550" lvl="1" indent="-514350">
              <a:buAutoNum type="arabicPeriod"/>
            </a:pPr>
            <a:r>
              <a:rPr lang="cs-CZ" b="1" dirty="0"/>
              <a:t>přijatelně těžký</a:t>
            </a:r>
          </a:p>
          <a:p>
            <a:pPr marL="971550" lvl="1" indent="-514350">
              <a:buAutoNum type="arabicPeriod"/>
            </a:pPr>
            <a:r>
              <a:rPr lang="cs-CZ" b="1" dirty="0"/>
              <a:t>relevantní k vaší situaci</a:t>
            </a:r>
          </a:p>
          <a:p>
            <a:pPr marL="971550" lvl="1" indent="-514350">
              <a:buAutoNum type="arabicPeriod"/>
            </a:pPr>
            <a:r>
              <a:rPr lang="cs-CZ" b="1" dirty="0"/>
              <a:t>časově ohraničený</a:t>
            </a:r>
          </a:p>
          <a:p>
            <a:pPr marL="457200" lvl="1" indent="0">
              <a:buNone/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úprava výživy (co konkrétně)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odstranění zlozvyku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pravidelná pohybová aktivita (alespoň 30 minut denně 5x týdně)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úprava režimu, podpora kvality spánku</a:t>
            </a:r>
          </a:p>
          <a:p>
            <a:pPr>
              <a:spcBef>
                <a:spcPts val="0"/>
              </a:spcBef>
            </a:pP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autorelaxace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dle určité techniky či dýchací cviky každý den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meditace či cvičení 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mindfulness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každý d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krátkodobé fyzické stresy  (vystavení chladu, horku, náročné cvičení, krátkodobé půsty) alespoň 1x týdně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vlastní umělecká aktivita alespoň 2 hodiny týdně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preventivní lékařské prohlídky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jiné…</a:t>
            </a:r>
          </a:p>
          <a:p>
            <a:pPr marL="457200" lvl="1" indent="0">
              <a:spcBef>
                <a:spcPts val="0"/>
              </a:spcBef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6" name="Obrázek 5" descr="Obsah obrázku text, hodiny, vektorová grafika&#10;&#10;Popis byl vytvořen automaticky">
            <a:extLst>
              <a:ext uri="{FF2B5EF4-FFF2-40B4-BE49-F238E27FC236}">
                <a16:creationId xmlns:a16="http://schemas.microsoft.com/office/drawing/2014/main" id="{4812BC9F-9099-440A-AB24-D38FCC0DB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5" y="320766"/>
            <a:ext cx="4856602" cy="26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7240" y="334919"/>
            <a:ext cx="1149366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cs-CZ" altLang="cs-CZ" sz="2400" b="1" dirty="0">
                <a:solidFill>
                  <a:schemeClr val="bg1"/>
                </a:solidFill>
              </a:rPr>
              <a:t>Odborné zdroje uvedené v prezentaci:</a:t>
            </a:r>
          </a:p>
          <a:p>
            <a:pPr lvl="2"/>
            <a:endParaRPr lang="cs-CZ" altLang="cs-CZ" sz="2400" b="1" dirty="0">
              <a:solidFill>
                <a:schemeClr val="bg1"/>
              </a:solidFill>
            </a:endParaRPr>
          </a:p>
          <a:p>
            <a:pPr lvl="2"/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Black, D. W., Shaw, M., &amp; Blum, N. (2010).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Pathological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gambling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compulsive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buying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do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fall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within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obsessive-compulsive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spectrum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Dialogues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Clinical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Neuroscience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175–185.</a:t>
            </a:r>
          </a:p>
          <a:p>
            <a:pPr lvl="2"/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Byrd-Bredbenner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Quick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Koenings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Martin-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Biggers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&amp;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Kattelmann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K. (2016).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Relationships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cognitive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load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eating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weight-related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young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adults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Eating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Behaviors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89–94.</a:t>
            </a:r>
          </a:p>
          <a:p>
            <a:pPr lvl="2"/>
            <a:r>
              <a:rPr lang="cs-CZ" altLang="cs-CZ" dirty="0">
                <a:solidFill>
                  <a:srgbClr val="FFFFFF"/>
                </a:solidFill>
                <a:latin typeface="BerninaSans-Light"/>
              </a:rPr>
              <a:t>EHIS </a:t>
            </a:r>
            <a:r>
              <a:rPr lang="cs-CZ" altLang="cs-CZ" dirty="0" err="1">
                <a:solidFill>
                  <a:srgbClr val="FFFFFF"/>
                </a:solidFill>
                <a:latin typeface="BerninaSans-Light"/>
              </a:rPr>
              <a:t>European</a:t>
            </a:r>
            <a:r>
              <a:rPr lang="cs-CZ" altLang="cs-CZ" dirty="0">
                <a:solidFill>
                  <a:srgbClr val="FFFFFF"/>
                </a:solidFill>
                <a:latin typeface="BerninaSans-Light"/>
              </a:rPr>
              <a:t> </a:t>
            </a:r>
            <a:r>
              <a:rPr lang="cs-CZ" altLang="cs-CZ" dirty="0" err="1">
                <a:solidFill>
                  <a:srgbClr val="FFFFFF"/>
                </a:solidFill>
                <a:latin typeface="BerninaSans-Light"/>
              </a:rPr>
              <a:t>Health</a:t>
            </a:r>
            <a:r>
              <a:rPr lang="cs-CZ" altLang="cs-CZ" dirty="0">
                <a:solidFill>
                  <a:srgbClr val="FFFFFF"/>
                </a:solidFill>
                <a:latin typeface="BerninaSans-Light"/>
              </a:rPr>
              <a:t> Interview </a:t>
            </a:r>
            <a:r>
              <a:rPr lang="cs-CZ" altLang="cs-CZ" dirty="0" err="1">
                <a:solidFill>
                  <a:srgbClr val="FFFFFF"/>
                </a:solidFill>
                <a:latin typeface="BerninaSans-Light"/>
              </a:rPr>
              <a:t>Survey</a:t>
            </a:r>
            <a:r>
              <a:rPr lang="cs-CZ" altLang="cs-CZ" dirty="0">
                <a:solidFill>
                  <a:srgbClr val="FFFFFF"/>
                </a:solidFill>
                <a:latin typeface="BerninaSans-Light"/>
              </a:rPr>
              <a:t> (2014). TG HIS </a:t>
            </a:r>
            <a:r>
              <a:rPr lang="cs-CZ" altLang="cs-CZ" dirty="0" err="1">
                <a:solidFill>
                  <a:srgbClr val="FFFFFF"/>
                </a:solidFill>
                <a:latin typeface="BerninaSans-Light"/>
              </a:rPr>
              <a:t>Eurostat</a:t>
            </a:r>
            <a:r>
              <a:rPr lang="cs-CZ" altLang="cs-CZ" dirty="0">
                <a:solidFill>
                  <a:srgbClr val="FFFFFF"/>
                </a:solidFill>
                <a:latin typeface="BerninaSans-Light"/>
              </a:rPr>
              <a:t> .</a:t>
            </a:r>
          </a:p>
          <a:p>
            <a:pPr lvl="2"/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Canadian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Mental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Association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(2016).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Connection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mental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physical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Retrieved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https://ontario.cmha.ca/mental-health/connection-between-mental-and-physical-health/</a:t>
            </a:r>
          </a:p>
          <a:p>
            <a:pPr marL="1527175" lvl="2" indent="-612775"/>
            <a:r>
              <a:rPr lang="cs-CZ" dirty="0">
                <a:solidFill>
                  <a:srgbClr val="FFFFFF"/>
                </a:solidFill>
                <a:latin typeface="BerninaSans-Light"/>
              </a:rPr>
              <a:t>Conner, M., &amp; Norman, P. (2005). </a:t>
            </a:r>
            <a:r>
              <a:rPr lang="cs-CZ" i="1" dirty="0" err="1">
                <a:solidFill>
                  <a:srgbClr val="FFFFFF"/>
                </a:solidFill>
                <a:latin typeface="BerninaSans-Light"/>
              </a:rPr>
              <a:t>Predicting</a:t>
            </a:r>
            <a:r>
              <a:rPr lang="cs-CZ" i="1" dirty="0">
                <a:solidFill>
                  <a:srgbClr val="FFFFFF"/>
                </a:solidFill>
                <a:latin typeface="BerninaSans-Light"/>
              </a:rPr>
              <a:t> </a:t>
            </a:r>
            <a:r>
              <a:rPr lang="cs-CZ" i="1" dirty="0" err="1">
                <a:solidFill>
                  <a:srgbClr val="FFFFFF"/>
                </a:solidFill>
                <a:latin typeface="BerninaSans-Light"/>
              </a:rPr>
              <a:t>Health</a:t>
            </a:r>
            <a:r>
              <a:rPr lang="cs-CZ" i="1" dirty="0">
                <a:solidFill>
                  <a:srgbClr val="FFFFFF"/>
                </a:solidFill>
                <a:latin typeface="BerninaSans-Light"/>
              </a:rPr>
              <a:t> </a:t>
            </a:r>
            <a:r>
              <a:rPr lang="cs-CZ" i="1" dirty="0" err="1">
                <a:solidFill>
                  <a:srgbClr val="FFFFFF"/>
                </a:solidFill>
                <a:latin typeface="BerninaSans-Light"/>
              </a:rPr>
              <a:t>Behaviour</a:t>
            </a:r>
            <a:r>
              <a:rPr lang="cs-CZ" dirty="0">
                <a:solidFill>
                  <a:srgbClr val="FFFFFF"/>
                </a:solidFill>
                <a:latin typeface="BerninaSans-Light"/>
              </a:rPr>
              <a:t>. London, Open University </a:t>
            </a:r>
            <a:r>
              <a:rPr lang="cs-CZ" dirty="0" err="1">
                <a:solidFill>
                  <a:schemeClr val="bg1"/>
                </a:solidFill>
              </a:rPr>
              <a:t>Press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pPr marL="1527175" lvl="2" indent="-612775"/>
            <a:r>
              <a:rPr lang="cs-CZ" dirty="0" err="1">
                <a:solidFill>
                  <a:schemeClr val="bg1"/>
                </a:solidFill>
              </a:rPr>
              <a:t>Gabrovská</a:t>
            </a:r>
            <a:r>
              <a:rPr lang="cs-CZ" dirty="0">
                <a:solidFill>
                  <a:schemeClr val="bg1"/>
                </a:solidFill>
              </a:rPr>
              <a:t>, D., </a:t>
            </a:r>
            <a:r>
              <a:rPr lang="cs-CZ" dirty="0">
                <a:solidFill>
                  <a:srgbClr val="FFFFFF"/>
                </a:solidFill>
                <a:latin typeface="BerninaSans-Light"/>
              </a:rPr>
              <a:t>&amp; Chýlková, M. (2017). </a:t>
            </a:r>
            <a:r>
              <a:rPr lang="cs-CZ" i="1" dirty="0">
                <a:solidFill>
                  <a:srgbClr val="FFFFFF"/>
                </a:solidFill>
                <a:latin typeface="BerninaSans-Light"/>
              </a:rPr>
              <a:t>Fakta o správné a vyvážené stravě</a:t>
            </a:r>
            <a:r>
              <a:rPr lang="cs-CZ" dirty="0">
                <a:solidFill>
                  <a:srgbClr val="FFFFFF"/>
                </a:solidFill>
                <a:latin typeface="BerninaSans-Light"/>
              </a:rPr>
              <a:t>. Česká technologická platforma pro potraviny, Praha.</a:t>
            </a:r>
            <a:endParaRPr lang="cs-CZ" dirty="0">
              <a:solidFill>
                <a:schemeClr val="bg1"/>
              </a:solidFill>
            </a:endParaRPr>
          </a:p>
          <a:p>
            <a:pPr marL="1527175" lvl="2" indent="-612775"/>
            <a:r>
              <a:rPr lang="cs-CZ" dirty="0">
                <a:solidFill>
                  <a:schemeClr val="bg1"/>
                </a:solidFill>
              </a:rPr>
              <a:t>Kasl, S.V. , </a:t>
            </a:r>
            <a:r>
              <a:rPr lang="cs-CZ" dirty="0" err="1">
                <a:solidFill>
                  <a:schemeClr val="bg1"/>
                </a:solidFill>
              </a:rPr>
              <a:t>Cobb</a:t>
            </a:r>
            <a:r>
              <a:rPr lang="cs-CZ" dirty="0">
                <a:solidFill>
                  <a:schemeClr val="bg1"/>
                </a:solidFill>
              </a:rPr>
              <a:t>, S. (1966) </a:t>
            </a:r>
            <a:r>
              <a:rPr lang="cs-CZ" dirty="0" err="1">
                <a:solidFill>
                  <a:schemeClr val="bg1"/>
                </a:solidFill>
              </a:rPr>
              <a:t>Health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Behavior</a:t>
            </a:r>
            <a:r>
              <a:rPr lang="cs-CZ" dirty="0">
                <a:solidFill>
                  <a:schemeClr val="bg1"/>
                </a:solidFill>
              </a:rPr>
              <a:t>, </a:t>
            </a:r>
            <a:r>
              <a:rPr lang="cs-CZ" dirty="0" err="1">
                <a:solidFill>
                  <a:schemeClr val="bg1"/>
                </a:solidFill>
              </a:rPr>
              <a:t>Illness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Behavior</a:t>
            </a:r>
            <a:r>
              <a:rPr lang="cs-CZ" dirty="0">
                <a:solidFill>
                  <a:schemeClr val="bg1"/>
                </a:solidFill>
              </a:rPr>
              <a:t> and </a:t>
            </a:r>
            <a:r>
              <a:rPr lang="cs-CZ" dirty="0" err="1">
                <a:solidFill>
                  <a:schemeClr val="bg1"/>
                </a:solidFill>
              </a:rPr>
              <a:t>Sick</a:t>
            </a:r>
            <a:r>
              <a:rPr lang="cs-CZ" dirty="0">
                <a:solidFill>
                  <a:schemeClr val="bg1"/>
                </a:solidFill>
              </a:rPr>
              <a:t> Role </a:t>
            </a:r>
            <a:r>
              <a:rPr lang="cs-CZ" dirty="0" err="1">
                <a:solidFill>
                  <a:schemeClr val="bg1"/>
                </a:solidFill>
              </a:rPr>
              <a:t>behavior</a:t>
            </a:r>
            <a:r>
              <a:rPr lang="cs-CZ" dirty="0">
                <a:solidFill>
                  <a:schemeClr val="bg1"/>
                </a:solidFill>
              </a:rPr>
              <a:t>, </a:t>
            </a:r>
            <a:r>
              <a:rPr lang="cs-CZ" i="1" dirty="0" err="1">
                <a:solidFill>
                  <a:schemeClr val="bg1"/>
                </a:solidFill>
              </a:rPr>
              <a:t>Archives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of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Environmental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i="1" dirty="0" err="1">
                <a:solidFill>
                  <a:schemeClr val="bg1"/>
                </a:solidFill>
              </a:rPr>
              <a:t>Health</a:t>
            </a:r>
            <a:r>
              <a:rPr lang="cs-CZ" i="1" dirty="0">
                <a:solidFill>
                  <a:schemeClr val="bg1"/>
                </a:solidFill>
              </a:rPr>
              <a:t>: </a:t>
            </a:r>
            <a:r>
              <a:rPr lang="cs-CZ" i="1" dirty="0" err="1">
                <a:solidFill>
                  <a:schemeClr val="bg1"/>
                </a:solidFill>
              </a:rPr>
              <a:t>An</a:t>
            </a:r>
            <a:r>
              <a:rPr lang="cs-CZ" i="1" dirty="0">
                <a:solidFill>
                  <a:schemeClr val="bg1"/>
                </a:solidFill>
              </a:rPr>
              <a:t> International </a:t>
            </a:r>
            <a:r>
              <a:rPr lang="cs-CZ" i="1" dirty="0" err="1">
                <a:solidFill>
                  <a:schemeClr val="bg1"/>
                </a:solidFill>
              </a:rPr>
              <a:t>Journal</a:t>
            </a:r>
            <a:r>
              <a:rPr lang="cs-CZ" dirty="0">
                <a:solidFill>
                  <a:schemeClr val="bg1"/>
                </a:solidFill>
              </a:rPr>
              <a:t>, 12:2, 246-266, DOI: </a:t>
            </a:r>
            <a:r>
              <a:rPr lang="cs-CZ" u="sng" dirty="0">
                <a:solidFill>
                  <a:schemeClr val="bg1"/>
                </a:solidFill>
                <a:hlinkClick r:id="rId3"/>
              </a:rPr>
              <a:t>10.1080/00039896.1966.10664365</a:t>
            </a:r>
            <a:endParaRPr lang="cs-CZ" u="sng" dirty="0">
              <a:solidFill>
                <a:schemeClr val="bg1"/>
              </a:solidFill>
            </a:endParaRPr>
          </a:p>
          <a:p>
            <a:pPr marL="1527175" lvl="2" indent="-612775"/>
            <a:r>
              <a:rPr lang="cs-CZ" dirty="0">
                <a:solidFill>
                  <a:schemeClr val="bg1"/>
                </a:solidFill>
              </a:rPr>
              <a:t>Kříž, J. (2011). Determinanty zdraví. In L. Komárek, T. Kopřivová, J. Kříž, K. Provazník, H. Provazníková, D. Schneidrová et al. (</a:t>
            </a:r>
            <a:r>
              <a:rPr lang="cs-CZ" dirty="0" err="1">
                <a:solidFill>
                  <a:schemeClr val="bg1"/>
                </a:solidFill>
              </a:rPr>
              <a:t>Eds</a:t>
            </a:r>
            <a:r>
              <a:rPr lang="cs-CZ" dirty="0">
                <a:solidFill>
                  <a:schemeClr val="bg1"/>
                </a:solidFill>
              </a:rPr>
              <a:t>). </a:t>
            </a:r>
            <a:r>
              <a:rPr lang="cs-CZ" i="1" dirty="0">
                <a:solidFill>
                  <a:schemeClr val="bg1"/>
                </a:solidFill>
              </a:rPr>
              <a:t>Ochrana a podpora zdraví</a:t>
            </a:r>
            <a:r>
              <a:rPr lang="cs-CZ" dirty="0">
                <a:solidFill>
                  <a:schemeClr val="bg1"/>
                </a:solidFill>
              </a:rPr>
              <a:t>. Praha: 3. lékařská fakulta UK.</a:t>
            </a:r>
          </a:p>
          <a:p>
            <a:pPr marL="1527175" lvl="2" indent="-612775"/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Marcus, B. H., &amp; </a:t>
            </a:r>
            <a:r>
              <a:rPr lang="cs-CZ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Forsyth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 A. H. (2010). </a:t>
            </a:r>
            <a:r>
              <a:rPr lang="cs-CZ" sz="1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Psychologie aktivního způsobu života: motivace lidí k pohybovým aktivitám</a:t>
            </a:r>
            <a:r>
              <a:rPr lang="cs-CZ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Praha, CZ: Portál.</a:t>
            </a:r>
          </a:p>
          <a:p>
            <a:pPr marL="1527175" lvl="2" indent="-612775">
              <a:tabLst>
                <a:tab pos="1527175" algn="l"/>
              </a:tabLst>
            </a:pPr>
            <a:r>
              <a:rPr lang="nl-NL" altLang="cs-CZ" dirty="0">
                <a:solidFill>
                  <a:schemeClr val="bg1"/>
                </a:solidFill>
              </a:rPr>
              <a:t>McGinnis, J. M. &amp; Foege, W. H. (1993). Actual causes of death in the United States. </a:t>
            </a:r>
            <a:r>
              <a:rPr lang="nl-NL" altLang="cs-CZ" i="1" dirty="0">
                <a:solidFill>
                  <a:schemeClr val="bg1"/>
                </a:solidFill>
              </a:rPr>
              <a:t>Journal of the American Medical Association</a:t>
            </a:r>
            <a:r>
              <a:rPr lang="nl-NL" altLang="cs-CZ" dirty="0">
                <a:solidFill>
                  <a:schemeClr val="bg1"/>
                </a:solidFill>
              </a:rPr>
              <a:t>, 270, 2207-2211.</a:t>
            </a:r>
            <a:endParaRPr lang="cs-CZ" altLang="cs-CZ" dirty="0">
              <a:solidFill>
                <a:schemeClr val="bg1"/>
              </a:solidFill>
            </a:endParaRPr>
          </a:p>
          <a:p>
            <a:pPr algn="l"/>
            <a:r>
              <a:rPr lang="cs-CZ" b="0" i="0" u="none" strike="noStrike" baseline="0" dirty="0">
                <a:solidFill>
                  <a:srgbClr val="FFFFFF"/>
                </a:solidFill>
                <a:latin typeface="BerninaSans-Light"/>
              </a:rPr>
              <a:t>	</a:t>
            </a:r>
          </a:p>
          <a:p>
            <a:pPr algn="l"/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	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47240" y="334919"/>
            <a:ext cx="114936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	</a:t>
            </a:r>
            <a:r>
              <a:rPr lang="cs-CZ" b="0" i="0" u="none" strike="noStrike" baseline="0" dirty="0">
                <a:solidFill>
                  <a:srgbClr val="FFFFFF"/>
                </a:solidFill>
                <a:latin typeface="BerninaSans-Light"/>
              </a:rPr>
              <a:t> </a:t>
            </a:r>
          </a:p>
          <a:p>
            <a:pPr algn="l"/>
            <a:r>
              <a:rPr lang="cs-CZ" b="0" i="0" u="none" strike="noStrike" baseline="0" dirty="0">
                <a:solidFill>
                  <a:srgbClr val="FFFFFF"/>
                </a:solidFill>
                <a:latin typeface="BerninaSans-Light"/>
              </a:rPr>
              <a:t>	MZČR (2019). </a:t>
            </a:r>
            <a:r>
              <a:rPr lang="cs-CZ" b="0" i="1" u="none" strike="noStrike" baseline="0" dirty="0">
                <a:solidFill>
                  <a:srgbClr val="FFFFFF"/>
                </a:solidFill>
                <a:latin typeface="BerninaSans-LightItalic"/>
              </a:rPr>
              <a:t>Strategický rámec rozvoje péče o zdraví</a:t>
            </a:r>
            <a:r>
              <a:rPr lang="pl-PL" b="0" i="1" u="none" strike="noStrike" baseline="0" dirty="0">
                <a:solidFill>
                  <a:srgbClr val="FFFFFF"/>
                </a:solidFill>
                <a:latin typeface="BerninaSans-LightItalic"/>
              </a:rPr>
              <a:t>v České republice do roku 2030</a:t>
            </a:r>
            <a:r>
              <a:rPr lang="pl-PL" b="0" i="0" u="none" strike="noStrike" baseline="0" dirty="0">
                <a:solidFill>
                  <a:srgbClr val="FFFFFF"/>
                </a:solidFill>
                <a:latin typeface="BerninaSans-Light"/>
              </a:rPr>
              <a:t>, Zdraví 2030 [Strategic 			</a:t>
            </a:r>
            <a:r>
              <a:rPr lang="en-US" b="0" i="0" u="none" strike="noStrike" baseline="0" dirty="0">
                <a:solidFill>
                  <a:srgbClr val="FFFFFF"/>
                </a:solidFill>
                <a:latin typeface="BerninaSans-Light"/>
              </a:rPr>
              <a:t>Framework for Health Care Development in the Czech</a:t>
            </a:r>
            <a:r>
              <a:rPr lang="cs-CZ" b="0" i="0" u="none" strike="noStrike" baseline="0" dirty="0">
                <a:solidFill>
                  <a:srgbClr val="FFFFFF"/>
                </a:solidFill>
                <a:latin typeface="BerninaSans-Light"/>
              </a:rPr>
              <a:t>Republic by 2030], Prague.</a:t>
            </a:r>
            <a:endParaRPr lang="cs-CZ" sz="1800" b="0" i="0" u="none" strike="noStrike" baseline="0" dirty="0">
              <a:solidFill>
                <a:srgbClr val="FFFFFF"/>
              </a:solidFill>
              <a:latin typeface="BerninaSans-Light"/>
            </a:endParaRPr>
          </a:p>
          <a:p>
            <a:pPr algn="l"/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	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erninaSans-Light"/>
              </a:rPr>
              <a:t>OECD/European Observatory on Health Systems and Policies (2021), </a:t>
            </a:r>
            <a:r>
              <a:rPr lang="en-US" sz="1800" b="0" i="1" u="none" strike="noStrike" baseline="0" dirty="0" err="1">
                <a:solidFill>
                  <a:srgbClr val="FFFFFF"/>
                </a:solidFill>
                <a:latin typeface="BerninaSans-LightItalic"/>
              </a:rPr>
              <a:t>Česko</a:t>
            </a:r>
            <a:r>
              <a:rPr lang="en-US" sz="1800" b="0" i="1" u="none" strike="noStrike" baseline="0" dirty="0">
                <a:solidFill>
                  <a:srgbClr val="FFFFFF"/>
                </a:solidFill>
                <a:latin typeface="BerninaSans-LightItalic"/>
              </a:rPr>
              <a:t>:</a:t>
            </a:r>
          </a:p>
          <a:p>
            <a:pPr algn="l"/>
            <a:r>
              <a:rPr lang="cs-CZ" sz="1800" b="0" i="1" u="none" strike="noStrike" baseline="0" dirty="0">
                <a:solidFill>
                  <a:srgbClr val="FFFFFF"/>
                </a:solidFill>
                <a:latin typeface="BerninaSans-LightItalic"/>
              </a:rPr>
              <a:t>		</a:t>
            </a:r>
            <a:r>
              <a:rPr lang="en-US" sz="1800" b="0" i="1" u="none" strike="noStrike" baseline="0" dirty="0" err="1">
                <a:solidFill>
                  <a:srgbClr val="FFFFFF"/>
                </a:solidFill>
                <a:latin typeface="BerninaSans-LightItalic"/>
              </a:rPr>
              <a:t>zdravotní</a:t>
            </a:r>
            <a:r>
              <a:rPr lang="en-US" sz="1800" b="0" i="1" u="none" strike="noStrike" baseline="0" dirty="0">
                <a:solidFill>
                  <a:srgbClr val="FFFFFF"/>
                </a:solidFill>
                <a:latin typeface="BerninaSans-LightItalic"/>
              </a:rPr>
              <a:t> </a:t>
            </a:r>
            <a:r>
              <a:rPr lang="en-US" sz="1800" b="0" i="1" u="none" strike="noStrike" baseline="0" dirty="0" err="1">
                <a:solidFill>
                  <a:srgbClr val="FFFFFF"/>
                </a:solidFill>
                <a:latin typeface="BerninaSans-LightItalic"/>
              </a:rPr>
              <a:t>profil</a:t>
            </a:r>
            <a:r>
              <a:rPr lang="en-US" sz="1800" b="0" i="1" u="none" strike="noStrike" baseline="0" dirty="0">
                <a:solidFill>
                  <a:srgbClr val="FFFFFF"/>
                </a:solidFill>
                <a:latin typeface="BerninaSans-LightItalic"/>
              </a:rPr>
              <a:t> </a:t>
            </a:r>
            <a:r>
              <a:rPr lang="en-US" sz="1800" b="0" i="1" u="none" strike="noStrike" baseline="0" dirty="0" err="1">
                <a:solidFill>
                  <a:srgbClr val="FFFFFF"/>
                </a:solidFill>
                <a:latin typeface="BerninaSans-LightItalic"/>
              </a:rPr>
              <a:t>země</a:t>
            </a:r>
            <a:r>
              <a:rPr lang="en-US" sz="1800" b="0" i="1" u="none" strike="noStrike" baseline="0" dirty="0">
                <a:solidFill>
                  <a:srgbClr val="FFFFFF"/>
                </a:solidFill>
                <a:latin typeface="BerninaSans-LightItalic"/>
              </a:rPr>
              <a:t> 2021, State of Health in the EU,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erninaSans-Light"/>
              </a:rPr>
              <a:t>OECD Publishing, Paris/European Observatory 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		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BerninaSans-Light"/>
              </a:rPr>
              <a:t>on Health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Systems and </a:t>
            </a:r>
            <a:r>
              <a:rPr lang="cs-CZ" sz="1800" b="0" i="0" u="none" strike="noStrike" baseline="0" dirty="0" err="1">
                <a:solidFill>
                  <a:srgbClr val="FFFFFF"/>
                </a:solidFill>
                <a:latin typeface="BerninaSans-Light"/>
              </a:rPr>
              <a:t>Policies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, </a:t>
            </a:r>
            <a:r>
              <a:rPr lang="cs-CZ" sz="1800" b="0" i="0" u="none" strike="noStrike" baseline="0" dirty="0" err="1">
                <a:solidFill>
                  <a:srgbClr val="FFFFFF"/>
                </a:solidFill>
                <a:latin typeface="BerninaSans-Light"/>
              </a:rPr>
              <a:t>Brussels</a:t>
            </a:r>
            <a:r>
              <a:rPr lang="cs-CZ" sz="1800" b="0" i="0" u="none" strike="noStrike" baseline="0" dirty="0">
                <a:solidFill>
                  <a:srgbClr val="FFFFFF"/>
                </a:solidFill>
                <a:latin typeface="BerninaSans-Light"/>
              </a:rPr>
              <a:t>.</a:t>
            </a:r>
            <a:endParaRPr lang="cs-CZ" alt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  <a:r>
              <a:rPr lang="nl-NL" altLang="cs-CZ" dirty="0">
                <a:solidFill>
                  <a:schemeClr val="bg1"/>
                </a:solidFill>
              </a:rPr>
              <a:t>Sarafino, E. P. (1990). </a:t>
            </a:r>
            <a:r>
              <a:rPr lang="nl-NL" altLang="cs-CZ" i="1" dirty="0">
                <a:solidFill>
                  <a:schemeClr val="bg1"/>
                </a:solidFill>
              </a:rPr>
              <a:t>Health psychology: Biopsychosocial interactions.</a:t>
            </a:r>
            <a:r>
              <a:rPr lang="nl-NL" altLang="cs-CZ" dirty="0">
                <a:solidFill>
                  <a:schemeClr val="bg1"/>
                </a:solidFill>
              </a:rPr>
              <a:t> New York: John Wiley &amp; Sons.</a:t>
            </a:r>
            <a:endParaRPr lang="cs-CZ" altLang="cs-CZ" dirty="0">
              <a:solidFill>
                <a:schemeClr val="bg1"/>
              </a:solidFill>
            </a:endParaRPr>
          </a:p>
          <a:p>
            <a:pPr marL="1527175" lvl="2" indent="-612775"/>
            <a:r>
              <a:rPr lang="cs-CZ" dirty="0" err="1">
                <a:solidFill>
                  <a:schemeClr val="bg1"/>
                </a:solidFill>
              </a:rPr>
              <a:t>Steptoe</a:t>
            </a:r>
            <a:r>
              <a:rPr lang="cs-CZ" dirty="0">
                <a:solidFill>
                  <a:schemeClr val="bg1"/>
                </a:solidFill>
              </a:rPr>
              <a:t>, A. &amp; </a:t>
            </a:r>
            <a:r>
              <a:rPr lang="cs-CZ" dirty="0" err="1">
                <a:solidFill>
                  <a:schemeClr val="bg1"/>
                </a:solidFill>
              </a:rPr>
              <a:t>Wardle</a:t>
            </a:r>
            <a:r>
              <a:rPr lang="cs-CZ" dirty="0">
                <a:solidFill>
                  <a:schemeClr val="bg1"/>
                </a:solidFill>
              </a:rPr>
              <a:t>, J. (2004). </a:t>
            </a:r>
            <a:r>
              <a:rPr lang="cs-CZ" dirty="0" err="1">
                <a:solidFill>
                  <a:schemeClr val="bg1"/>
                </a:solidFill>
              </a:rPr>
              <a:t>Health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related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behaviour</a:t>
            </a:r>
            <a:r>
              <a:rPr lang="cs-CZ" dirty="0">
                <a:solidFill>
                  <a:schemeClr val="bg1"/>
                </a:solidFill>
              </a:rPr>
              <a:t>: prevalence and </a:t>
            </a:r>
            <a:r>
              <a:rPr lang="cs-CZ" dirty="0" err="1">
                <a:solidFill>
                  <a:schemeClr val="bg1"/>
                </a:solidFill>
              </a:rPr>
              <a:t>links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with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disease</a:t>
            </a:r>
            <a:r>
              <a:rPr lang="cs-CZ" dirty="0">
                <a:solidFill>
                  <a:schemeClr val="bg1"/>
                </a:solidFill>
              </a:rPr>
              <a:t>. In A. A. </a:t>
            </a:r>
            <a:r>
              <a:rPr lang="cs-CZ" dirty="0" err="1">
                <a:solidFill>
                  <a:schemeClr val="bg1"/>
                </a:solidFill>
              </a:rPr>
              <a:t>Kaptein</a:t>
            </a:r>
            <a:r>
              <a:rPr lang="cs-CZ" dirty="0">
                <a:solidFill>
                  <a:schemeClr val="bg1"/>
                </a:solidFill>
              </a:rPr>
              <a:t>, &amp; J. </a:t>
            </a:r>
            <a:r>
              <a:rPr lang="cs-CZ" dirty="0" err="1">
                <a:solidFill>
                  <a:schemeClr val="bg1"/>
                </a:solidFill>
              </a:rPr>
              <a:t>Weinman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Eds</a:t>
            </a:r>
            <a:r>
              <a:rPr lang="cs-CZ" dirty="0">
                <a:solidFill>
                  <a:schemeClr val="bg1"/>
                </a:solidFill>
              </a:rPr>
              <a:t>.), </a:t>
            </a:r>
            <a:r>
              <a:rPr lang="cs-CZ" i="1" dirty="0" err="1">
                <a:solidFill>
                  <a:schemeClr val="bg1"/>
                </a:solidFill>
              </a:rPr>
              <a:t>Health</a:t>
            </a:r>
            <a:r>
              <a:rPr lang="cs-CZ" i="1" dirty="0">
                <a:solidFill>
                  <a:schemeClr val="bg1"/>
                </a:solidFill>
              </a:rPr>
              <a:t> Psychology</a:t>
            </a:r>
            <a:r>
              <a:rPr lang="cs-CZ" dirty="0">
                <a:solidFill>
                  <a:schemeClr val="bg1"/>
                </a:solidFill>
              </a:rPr>
              <a:t>, Oxford: </a:t>
            </a:r>
            <a:r>
              <a:rPr lang="cs-CZ" dirty="0" err="1">
                <a:solidFill>
                  <a:schemeClr val="bg1"/>
                </a:solidFill>
              </a:rPr>
              <a:t>The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British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Psychological</a:t>
            </a:r>
            <a:r>
              <a:rPr lang="cs-CZ" dirty="0">
                <a:solidFill>
                  <a:schemeClr val="bg1"/>
                </a:solidFill>
              </a:rPr>
              <a:t> Society and </a:t>
            </a:r>
            <a:r>
              <a:rPr lang="cs-CZ" dirty="0" err="1">
                <a:solidFill>
                  <a:schemeClr val="bg1"/>
                </a:solidFill>
              </a:rPr>
              <a:t>Blackwell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Publishing</a:t>
            </a:r>
            <a:r>
              <a:rPr lang="cs-CZ" dirty="0">
                <a:solidFill>
                  <a:schemeClr val="bg1"/>
                </a:solidFill>
              </a:rPr>
              <a:t> Ltd., 21–51.</a:t>
            </a:r>
          </a:p>
          <a:p>
            <a:pPr marL="1527175" lvl="2" indent="-612775"/>
            <a:r>
              <a:rPr lang="nl-NL" altLang="cs-CZ" dirty="0">
                <a:solidFill>
                  <a:schemeClr val="bg1"/>
                </a:solidFill>
              </a:rPr>
              <a:t>Vickers, R. R., Conway, T. L., &amp; Hervig, L. K. (1990). Demonstration of replicable dimensions of health behaviors. </a:t>
            </a:r>
            <a:r>
              <a:rPr lang="nl-NL" altLang="cs-CZ" i="1" dirty="0">
                <a:solidFill>
                  <a:schemeClr val="bg1"/>
                </a:solidFill>
              </a:rPr>
              <a:t>Preventive Medicine</a:t>
            </a:r>
            <a:r>
              <a:rPr lang="nl-NL" altLang="cs-CZ" dirty="0">
                <a:solidFill>
                  <a:schemeClr val="bg1"/>
                </a:solidFill>
              </a:rPr>
              <a:t>, 19, 377−401.</a:t>
            </a:r>
            <a:endParaRPr lang="cs-CZ" altLang="cs-CZ" dirty="0">
              <a:solidFill>
                <a:schemeClr val="bg1"/>
              </a:solidFill>
            </a:endParaRPr>
          </a:p>
          <a:p>
            <a:pPr marL="1527175" lvl="2" indent="-612775"/>
            <a:r>
              <a:rPr lang="en-US" sz="1800" b="0" i="0" u="none" strike="noStrike" baseline="0" dirty="0">
                <a:solidFill>
                  <a:schemeClr val="bg1"/>
                </a:solidFill>
                <a:latin typeface="CIDFont+F3"/>
              </a:rPr>
              <a:t>World Health Organization. (2020). </a:t>
            </a:r>
            <a:r>
              <a:rPr lang="en-US" sz="1800" b="0" i="1" u="none" strike="noStrike" baseline="0" dirty="0">
                <a:solidFill>
                  <a:schemeClr val="bg1"/>
                </a:solidFill>
                <a:latin typeface="CIDFont+F2"/>
              </a:rPr>
              <a:t>WHO guidelines on physical activity and sedentary </a:t>
            </a:r>
            <a:r>
              <a:rPr lang="en-US" sz="1800" b="0" i="1" u="none" strike="noStrike" baseline="0" dirty="0" err="1">
                <a:solidFill>
                  <a:schemeClr val="bg1"/>
                </a:solidFill>
                <a:latin typeface="CIDFont+F2"/>
              </a:rPr>
              <a:t>behaviour</a:t>
            </a:r>
            <a:r>
              <a:rPr lang="en-US" sz="1800" b="0" i="1" u="none" strike="noStrike" baseline="0" dirty="0">
                <a:solidFill>
                  <a:schemeClr val="bg1"/>
                </a:solidFill>
                <a:latin typeface="CIDFont+F2"/>
              </a:rPr>
              <a:t>. 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CIDFont+F2"/>
              </a:rPr>
              <a:t>World Health Organization.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80501D7D-BB2E-9EF5-9933-BD49493D7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 lnSpcReduction="10000"/>
          </a:bodyPr>
          <a:lstStyle/>
          <a:p>
            <a:pPr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953DB73-60FF-8A54-1BF9-53C3CD22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 dirty="0"/>
              <a:t>Hlavní příčiny úmrtí v ČR v r. 2020 dle OECD (2021)</a:t>
            </a:r>
            <a:endParaRPr lang="en-US" sz="2200" dirty="0"/>
          </a:p>
        </p:txBody>
      </p:sp>
      <p:pic>
        <p:nvPicPr>
          <p:cNvPr id="11" name="Obrázek 10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33126166-3092-4811-D5F2-AB05E2622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91" y="1692002"/>
            <a:ext cx="10222217" cy="4139998"/>
          </a:xfrm>
          <a:prstGeom prst="rect">
            <a:avLst/>
          </a:prstGeom>
          <a:noFill/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0AD0109-E5A4-4807-FF8D-3CBAB609FF40}"/>
              </a:ext>
            </a:extLst>
          </p:cNvPr>
          <p:cNvSpPr txBox="1"/>
          <p:nvPr/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2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2E2AF9-1F00-B1E9-1C69-0E1BB267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cs-CZ" dirty="0"/>
              <a:t>Determinanty </a:t>
            </a:r>
            <a:r>
              <a:rPr lang="cs-CZ" dirty="0" err="1"/>
              <a:t>zdravÍ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5EC4F-720D-CD14-054B-B8ABC8CC8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/>
          <a:p>
            <a:r>
              <a:rPr lang="cs-CZ" dirty="0"/>
              <a:t>Jaké jsou nejvýznamnější determinanty zdraví? Na čem v životě nejvíce záleží, zda zůstaneme zdraví nebo ne?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D7FDF-9DC0-443A-6EF8-4C7B282C1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2" r="30055" b="-2"/>
          <a:stretch/>
        </p:blipFill>
        <p:spPr>
          <a:xfrm>
            <a:off x="6172200" y="1714500"/>
            <a:ext cx="4495800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4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cap="all" baseline="0">
                <a:latin typeface="+mj-lt"/>
                <a:ea typeface="+mj-ea"/>
                <a:cs typeface="+mj-cs"/>
              </a:rPr>
              <a:t>Determinanty zdraví dle WHO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51812" y="4590288"/>
            <a:ext cx="3514564" cy="1581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</a:pPr>
            <a:r>
              <a:rPr lang="cs-CZ" sz="1600" kern="1200">
                <a:latin typeface="+mn-lt"/>
                <a:ea typeface="+mn-ea"/>
                <a:cs typeface="+mn-cs"/>
              </a:rPr>
              <a:t>WHO 2010 (dle Kříž, 2011)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584917"/>
              </p:ext>
            </p:extLst>
          </p:nvPr>
        </p:nvGraphicFramePr>
        <p:xfrm>
          <a:off x="530352" y="457200"/>
          <a:ext cx="7242111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077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2E99E30-F37F-EE78-9B64-42816C8F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r>
              <a:rPr lang="cs-CZ" sz="2200" dirty="0"/>
              <a:t>Rizikové faktory (předčasných) úmrtí v ČR 2019 dle OECD (2021)</a:t>
            </a:r>
            <a:endParaRPr lang="en-US" sz="2200" dirty="0"/>
          </a:p>
        </p:txBody>
      </p:sp>
      <p:pic>
        <p:nvPicPr>
          <p:cNvPr id="7" name="Zástupný obsah 6" descr="Obsah obrázku text, snímek obrazovky, design&#10;&#10;Popis byl vytvořen automaticky">
            <a:extLst>
              <a:ext uri="{FF2B5EF4-FFF2-40B4-BE49-F238E27FC236}">
                <a16:creationId xmlns:a16="http://schemas.microsoft.com/office/drawing/2014/main" id="{6E918E43-8E7F-979A-88CD-418FECA4D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83131"/>
            <a:ext cx="9144000" cy="3520438"/>
          </a:xfrm>
          <a:noFill/>
        </p:spPr>
      </p:pic>
    </p:spTree>
    <p:extLst>
      <p:ext uri="{BB962C8B-B14F-4D97-AF65-F5344CB8AC3E}">
        <p14:creationId xmlns:p14="http://schemas.microsoft.com/office/powerpoint/2010/main" val="337701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snímek obrazovky, software, Operační systém&#10;&#10;Popis byl vytvořen automaticky">
            <a:extLst>
              <a:ext uri="{FF2B5EF4-FFF2-40B4-BE49-F238E27FC236}">
                <a16:creationId xmlns:a16="http://schemas.microsoft.com/office/drawing/2014/main" id="{05F6E583-1E5A-F92E-5C74-41D865092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8684" r="30491" b="10706"/>
          <a:stretch/>
        </p:blipFill>
        <p:spPr>
          <a:xfrm>
            <a:off x="1046682" y="1587063"/>
            <a:ext cx="9616036" cy="489293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562533D-95AF-2653-5C38-269DD67AD83A}"/>
              </a:ext>
            </a:extLst>
          </p:cNvPr>
          <p:cNvSpPr txBox="1"/>
          <p:nvPr/>
        </p:nvSpPr>
        <p:spPr>
          <a:xfrm>
            <a:off x="613682" y="426554"/>
            <a:ext cx="1085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sz="2000" i="0" u="none" strike="noStrike" baseline="0" dirty="0"/>
              <a:t>Téměř polovinu všech úmrtí v Česku v roce 2019 lze přičíst behaviorálním rizikovým faktorům, zejména špatnému stravování, kouření, konzumaci alkoholu a nedostatku pohybu. </a:t>
            </a:r>
            <a:r>
              <a:rPr lang="cs-CZ" sz="2000" dirty="0"/>
              <a:t>Česká populace zaostává ve zdravotní gramotnosti.</a:t>
            </a:r>
            <a:endParaRPr lang="cs-CZ" sz="200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985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281CE6-7F6F-B08E-AE90-4391D3C6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77800"/>
            <a:ext cx="9144000" cy="831752"/>
          </a:xfrm>
        </p:spPr>
        <p:txBody>
          <a:bodyPr/>
          <a:lstStyle/>
          <a:p>
            <a:r>
              <a:rPr lang="cs-CZ" dirty="0"/>
              <a:t>Zdraví 2030</a:t>
            </a:r>
          </a:p>
        </p:txBody>
      </p:sp>
      <p:pic>
        <p:nvPicPr>
          <p:cNvPr id="7" name="Zástupný obsah 6" descr="Obsah obrázku text, snímek obrazovky, Písmo, vizitka&#10;&#10;Popis byl vytvořen automaticky">
            <a:extLst>
              <a:ext uri="{FF2B5EF4-FFF2-40B4-BE49-F238E27FC236}">
                <a16:creationId xmlns:a16="http://schemas.microsoft.com/office/drawing/2014/main" id="{570EE3C7-A940-A472-A857-7D1183DF5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27" y="1814535"/>
            <a:ext cx="6705945" cy="3810196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23BF714-7EAB-8A65-970D-9DA0BEA8713D}"/>
              </a:ext>
            </a:extLst>
          </p:cNvPr>
          <p:cNvSpPr txBox="1"/>
          <p:nvPr/>
        </p:nvSpPr>
        <p:spPr>
          <a:xfrm>
            <a:off x="1257300" y="1088878"/>
            <a:ext cx="819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Schváleno vládou r. 2019, aktualizováno 2020, Ministerstvo zdravotnictví je odpovědné za implementaci do r. 2030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5073D6-89C8-A349-94F7-310BF6A1F103}"/>
              </a:ext>
            </a:extLst>
          </p:cNvPr>
          <p:cNvSpPr txBox="1"/>
          <p:nvPr/>
        </p:nvSpPr>
        <p:spPr>
          <a:xfrm>
            <a:off x="8229600" y="21463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Hlavní cíle:</a:t>
            </a:r>
          </a:p>
          <a:p>
            <a:r>
              <a:rPr lang="cs-CZ" dirty="0"/>
              <a:t>- zvýšit zdravotní gramotnost</a:t>
            </a:r>
          </a:p>
          <a:p>
            <a:r>
              <a:rPr lang="cs-CZ" dirty="0"/>
              <a:t>- zvýšit prevenci</a:t>
            </a:r>
          </a:p>
          <a:p>
            <a:r>
              <a:rPr lang="cs-CZ" dirty="0"/>
              <a:t>- snížit rizikové chování</a:t>
            </a:r>
          </a:p>
        </p:txBody>
      </p:sp>
    </p:spTree>
    <p:extLst>
      <p:ext uri="{BB962C8B-B14F-4D97-AF65-F5344CB8AC3E}">
        <p14:creationId xmlns:p14="http://schemas.microsoft.com/office/powerpoint/2010/main" val="388147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í a fitness 16 x 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48_TF02922391.potx" id="{242DB3B3-AC46-4A8E-994A-631243BE7015}" vid="{556F50D3-02C9-4D6E-BC8B-341B084693DC}"/>
    </a:ext>
  </a:extLst>
</a:theme>
</file>

<file path=ppt/theme/theme2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téma zdraví a fitness (širokoúhlý formát)</Template>
  <TotalTime>1132</TotalTime>
  <Words>2200</Words>
  <Application>Microsoft Office PowerPoint</Application>
  <PresentationFormat>Širokoúhlá obrazovka</PresentationFormat>
  <Paragraphs>211</Paragraphs>
  <Slides>34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Arial</vt:lpstr>
      <vt:lpstr>BerninaSans-Light</vt:lpstr>
      <vt:lpstr>BerninaSans-LightItalic</vt:lpstr>
      <vt:lpstr>Calibri</vt:lpstr>
      <vt:lpstr>Calibri Light</vt:lpstr>
      <vt:lpstr>Cambria</vt:lpstr>
      <vt:lpstr>CIDFont+F2</vt:lpstr>
      <vt:lpstr>CIDFont+F3</vt:lpstr>
      <vt:lpstr>Times New Roman</vt:lpstr>
      <vt:lpstr>Wingdings</vt:lpstr>
      <vt:lpstr>Zdraví a fitness 16 x 9</vt:lpstr>
      <vt:lpstr>Chování související se zdravím</vt:lpstr>
      <vt:lpstr>Zdravotní profil české populace v rámci EU (State of Health in the EU, OECD, 2021)</vt:lpstr>
      <vt:lpstr>Srovnání ČR a průměru EU v r. 2019</vt:lpstr>
      <vt:lpstr>Hlavní příčiny úmrtí v ČR v r. 2020 dle OECD (2021)</vt:lpstr>
      <vt:lpstr>Determinanty zdravÍ</vt:lpstr>
      <vt:lpstr>Determinanty zdraví dle WHO</vt:lpstr>
      <vt:lpstr>Rizikové faktory (předčasných) úmrtí v ČR 2019 dle OECD (2021)</vt:lpstr>
      <vt:lpstr>Prezentace aplikace PowerPoint</vt:lpstr>
      <vt:lpstr>Zdraví 2030</vt:lpstr>
      <vt:lpstr>Každý den se svým chováním pohybujeme na kontinuu mezi pozitivním a negativním pólem ve vztahu ke zdraví.   Nemůžeme se vyvázat, ať děláme, co děláme, chování související se zdravím je vždy přítomno.   Produkujeme ho záměrně či nezáměrně ve zdraví,  vědomě i nevědomě, ve zdraví, při prvních známkách onemocnění i v nemoci.   </vt:lpstr>
      <vt:lpstr>Chování související se zdravím health-related behaviour</vt:lpstr>
      <vt:lpstr>Chování související se zdravím</vt:lpstr>
      <vt:lpstr>Chování související se zdravím</vt:lpstr>
      <vt:lpstr>Chování související se zdravím                                     v euroamerické kultuře a jeho dopad na zdraví</vt:lpstr>
      <vt:lpstr>Determinanty Chování související se zdravím  </vt:lpstr>
      <vt:lpstr>Přehled realizovaných výzkumů mapující (mj.) chování související se zdravím </vt:lpstr>
      <vt:lpstr>Pohybová aktivita</vt:lpstr>
      <vt:lpstr>Doporučení týkající se pohybu (WHO,2020)</vt:lpstr>
      <vt:lpstr>Prezentace aplikace PowerPoint</vt:lpstr>
      <vt:lpstr>Strava a stravovací návyky</vt:lpstr>
      <vt:lpstr>Doporučení týkající se výživy</vt:lpstr>
      <vt:lpstr>Výživová pyramida ČR</vt:lpstr>
      <vt:lpstr>Prezentace aplikace PowerPoint</vt:lpstr>
      <vt:lpstr>Užívání návykových látek</vt:lpstr>
      <vt:lpstr>Prezentace aplikace PowerPoint</vt:lpstr>
      <vt:lpstr>Prezentace aplikace PowerPoint</vt:lpstr>
      <vt:lpstr>Prezentace aplikace PowerPoint</vt:lpstr>
      <vt:lpstr>Nelátkové závislosti</vt:lpstr>
      <vt:lpstr>Spánková hygiena</vt:lpstr>
      <vt:lpstr>Duševní hygiena</vt:lpstr>
      <vt:lpstr>V industrializovaných zemích souvisí významná část mortality v důsledku nejrozšířenějších příčin úmrtí s konkrétními vzorci chování a tyto vzorce chování je možné měnit (Conner, &amp; Norman, 2005).  </vt:lpstr>
      <vt:lpstr>Akční plán 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související se zdravím</dc:title>
  <dc:creator>Jaroslava Dosedlová</dc:creator>
  <cp:lastModifiedBy>Jaroslava Dosedlová</cp:lastModifiedBy>
  <cp:revision>38</cp:revision>
  <dcterms:created xsi:type="dcterms:W3CDTF">2020-10-27T19:57:23Z</dcterms:created>
  <dcterms:modified xsi:type="dcterms:W3CDTF">2024-03-14T23:34:55Z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