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61" r:id="rId3"/>
    <p:sldId id="310" r:id="rId4"/>
    <p:sldId id="316" r:id="rId5"/>
    <p:sldId id="311" r:id="rId6"/>
    <p:sldId id="312" r:id="rId7"/>
    <p:sldId id="281" r:id="rId8"/>
    <p:sldId id="313" r:id="rId9"/>
    <p:sldId id="314" r:id="rId10"/>
    <p:sldId id="317" r:id="rId11"/>
    <p:sldId id="266" r:id="rId12"/>
    <p:sldId id="259" r:id="rId1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swald SemiBold" panose="00000700000000000000" pitchFamily="2" charset="-18"/>
      <p:regular r:id="rId19"/>
      <p:bold r:id="rId20"/>
    </p:embeddedFont>
    <p:embeddedFont>
      <p:font typeface="Oxygen" panose="02000503000000000000" pitchFamily="2" charset="-18"/>
      <p:regular r:id="rId21"/>
      <p:bold r:id="rId22"/>
    </p:embeddedFont>
    <p:embeddedFont>
      <p:font typeface="Playfair Display" panose="00000500000000000000" pitchFamily="2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91E532-12EC-4BEB-A0EB-C1717C0B1A37}">
  <a:tblStyle styleId="{8891E532-12EC-4BEB-A0EB-C1717C0B1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6" name="Google Shape;13786;g98a768b2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7" name="Google Shape;13787;g98a768b2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3" name="Google Shape;13873;g9788305ac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4" name="Google Shape;13874;g9788305ac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5" name="Google Shape;13805;g9a38d63159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6" name="Google Shape;13806;g9a38d63159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0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04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71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9" name="Google Shape;14229;ga54af50a3c_0_3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0" name="Google Shape;14230;ga54af50a3c_0_3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94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14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83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" name="Google Shape;10;p2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 txBox="1">
            <a:spLocks noGrp="1"/>
          </p:cNvSpPr>
          <p:nvPr>
            <p:ph type="ctrTitle"/>
          </p:nvPr>
        </p:nvSpPr>
        <p:spPr>
          <a:xfrm>
            <a:off x="1606950" y="1188720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5" name="Google Shape;515;p2"/>
          <p:cNvSpPr txBox="1">
            <a:spLocks noGrp="1"/>
          </p:cNvSpPr>
          <p:nvPr>
            <p:ph type="subTitle" idx="1"/>
          </p:nvPr>
        </p:nvSpPr>
        <p:spPr>
          <a:xfrm>
            <a:off x="2441025" y="3291325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9" name="Google Shape;3569;p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3570" name="Google Shape;3570;p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3" name="Google Shape;4073;p9"/>
          <p:cNvSpPr/>
          <p:nvPr/>
        </p:nvSpPr>
        <p:spPr>
          <a:xfrm>
            <a:off x="1069850" y="1331850"/>
            <a:ext cx="8139300" cy="247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9"/>
          <p:cNvSpPr txBox="1">
            <a:spLocks noGrp="1"/>
          </p:cNvSpPr>
          <p:nvPr>
            <p:ph type="subTitle" idx="1"/>
          </p:nvPr>
        </p:nvSpPr>
        <p:spPr>
          <a:xfrm>
            <a:off x="4965177" y="291388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5" name="Google Shape;4075;p9"/>
          <p:cNvSpPr txBox="1">
            <a:spLocks noGrp="1"/>
          </p:cNvSpPr>
          <p:nvPr>
            <p:ph type="title" hasCustomPrompt="1"/>
          </p:nvPr>
        </p:nvSpPr>
        <p:spPr>
          <a:xfrm>
            <a:off x="3288792" y="1682496"/>
            <a:ext cx="1764900" cy="13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76" name="Google Shape;4076;p9"/>
          <p:cNvSpPr txBox="1">
            <a:spLocks noGrp="1"/>
          </p:cNvSpPr>
          <p:nvPr>
            <p:ph type="title" idx="2"/>
          </p:nvPr>
        </p:nvSpPr>
        <p:spPr>
          <a:xfrm>
            <a:off x="4965177" y="198879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s">
  <p:cSld name="CUSTOM">
    <p:spTree>
      <p:nvGrpSpPr>
        <p:cNvPr id="1" name="Shape 4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9" name="Google Shape;4589;p13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4590" name="Google Shape;4590;p13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3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3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3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3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3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3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3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3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3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3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3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3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3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3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3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3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3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3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3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3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3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3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3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3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3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3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3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3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3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3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3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3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3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3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3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3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3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3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3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3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3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3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3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3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3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3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3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3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3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3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3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3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3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3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3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3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3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3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3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3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3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3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3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3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3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3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3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3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3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3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3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3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3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3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3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3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3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3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3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3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3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3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3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3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3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3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3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3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3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3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3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3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3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3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3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3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3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3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3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3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3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3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3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3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3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3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3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3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3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3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3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3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3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3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3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3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3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3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3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3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3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3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3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3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3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3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3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3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3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3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3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3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3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3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3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3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3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3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3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3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3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3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3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3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3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3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3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3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3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3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3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3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3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3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3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3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3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3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3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3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3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3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3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3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3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3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3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3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3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3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3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3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3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3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3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3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3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3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3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3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3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3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3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3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3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3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3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3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3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3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3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3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3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3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3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3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3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3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3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3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3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3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3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3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3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3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3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3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3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3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3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3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3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3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3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3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3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3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3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3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3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3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3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3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3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3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3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3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3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3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3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3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3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3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3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3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3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3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3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3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3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3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3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3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3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3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3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3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3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3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3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3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3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3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3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3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3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3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3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3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3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3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3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3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3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3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3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3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3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3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3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3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3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3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3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3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3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3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3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3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3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3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3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3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3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3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3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3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3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3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3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3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3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3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3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3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3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3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3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3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3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3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3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3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3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3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3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3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3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3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3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3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3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3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3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3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3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3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3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3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3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3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3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3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3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3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3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3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3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3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3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3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3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3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3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3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3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3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3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3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3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3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3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3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3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3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3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3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3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3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3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3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3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3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3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3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3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3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3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3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3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3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3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3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3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3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3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3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3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3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3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3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3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3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3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3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3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3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3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3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3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3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3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3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3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3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3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3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3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3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3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3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3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3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3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3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3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3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3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3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3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3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3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3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3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3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3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3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3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3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3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3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3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3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3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3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3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3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3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3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3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3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3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3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3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3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3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3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3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3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3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3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3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3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3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3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3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3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3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3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3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3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3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3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3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3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3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3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3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3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3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3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3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3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3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3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3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3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3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3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3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3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3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3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3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3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3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3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3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3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3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3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3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3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3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3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3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3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3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3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3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3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3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3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3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3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3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3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3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3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3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3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3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3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3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3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3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3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3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3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3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3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3" name="Google Shape;5093;p13"/>
          <p:cNvSpPr/>
          <p:nvPr/>
        </p:nvSpPr>
        <p:spPr>
          <a:xfrm>
            <a:off x="713225" y="822950"/>
            <a:ext cx="7360800" cy="34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3"/>
          <p:cNvSpPr/>
          <p:nvPr/>
        </p:nvSpPr>
        <p:spPr>
          <a:xfrm>
            <a:off x="-71325" y="-76200"/>
            <a:ext cx="6500400" cy="52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3"/>
          <p:cNvSpPr txBox="1">
            <a:spLocks noGrp="1"/>
          </p:cNvSpPr>
          <p:nvPr>
            <p:ph type="title"/>
          </p:nvPr>
        </p:nvSpPr>
        <p:spPr>
          <a:xfrm>
            <a:off x="5029200" y="1600200"/>
            <a:ext cx="25695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5096" name="Google Shape;5096;p13"/>
          <p:cNvSpPr txBox="1">
            <a:spLocks noGrp="1"/>
          </p:cNvSpPr>
          <p:nvPr>
            <p:ph type="subTitle" idx="1"/>
          </p:nvPr>
        </p:nvSpPr>
        <p:spPr>
          <a:xfrm>
            <a:off x="1721200" y="978400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97" name="Google Shape;5097;p13"/>
          <p:cNvSpPr txBox="1">
            <a:spLocks noGrp="1"/>
          </p:cNvSpPr>
          <p:nvPr>
            <p:ph type="subTitle" idx="2"/>
          </p:nvPr>
        </p:nvSpPr>
        <p:spPr>
          <a:xfrm>
            <a:off x="1721200" y="1317395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8" name="Google Shape;5098;p13"/>
          <p:cNvSpPr txBox="1">
            <a:spLocks noGrp="1"/>
          </p:cNvSpPr>
          <p:nvPr>
            <p:ph type="subTitle" idx="3"/>
          </p:nvPr>
        </p:nvSpPr>
        <p:spPr>
          <a:xfrm>
            <a:off x="1721200" y="2221986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99" name="Google Shape;5099;p13"/>
          <p:cNvSpPr txBox="1">
            <a:spLocks noGrp="1"/>
          </p:cNvSpPr>
          <p:nvPr>
            <p:ph type="subTitle" idx="4"/>
          </p:nvPr>
        </p:nvSpPr>
        <p:spPr>
          <a:xfrm>
            <a:off x="1721200" y="2561700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0" name="Google Shape;5100;p13"/>
          <p:cNvSpPr txBox="1">
            <a:spLocks noGrp="1"/>
          </p:cNvSpPr>
          <p:nvPr>
            <p:ph type="subTitle" idx="5"/>
          </p:nvPr>
        </p:nvSpPr>
        <p:spPr>
          <a:xfrm>
            <a:off x="1721200" y="3474715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101" name="Google Shape;5101;p13"/>
          <p:cNvSpPr txBox="1">
            <a:spLocks noGrp="1"/>
          </p:cNvSpPr>
          <p:nvPr>
            <p:ph type="subTitle" idx="6"/>
          </p:nvPr>
        </p:nvSpPr>
        <p:spPr>
          <a:xfrm>
            <a:off x="1721200" y="3811349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2" name="Google Shape;5612;p15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5613" name="Google Shape;5613;p15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5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5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5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5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5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5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5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5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5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5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5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5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5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5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5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5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5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5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5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5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5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5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5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5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5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5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5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5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5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5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5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5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5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5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5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5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5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5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5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5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5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5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5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5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5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5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5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5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5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5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5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5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5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5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5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5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5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5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5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5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5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5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5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5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5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5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5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5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5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5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5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5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5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5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5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5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5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5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5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5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5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5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5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5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5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5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5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5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5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5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5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5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5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5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5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5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5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5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5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5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5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5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5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5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5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5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5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5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5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5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5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5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5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5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5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5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5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5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5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5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5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5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5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5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5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5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5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5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5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5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5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5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5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5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5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5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5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5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5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5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5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5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5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5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5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5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5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5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5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5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5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5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5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5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5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5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5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5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5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5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5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5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5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5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5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5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5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5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5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5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5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5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5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5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5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5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5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5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5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5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5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5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5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5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5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5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5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5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5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5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5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5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5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5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5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5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5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5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5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5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5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5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5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5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5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5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5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5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5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5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5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5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5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5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5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5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5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5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5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5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5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5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5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5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5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5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5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5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5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5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5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5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5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5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5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5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5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5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5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5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5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5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5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5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5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5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5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5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5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5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5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5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5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5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5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5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5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5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5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5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5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5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5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5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5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5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5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5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5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5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5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5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5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5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5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5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5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5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5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5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5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5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5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5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5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5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5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5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5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5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5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5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5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5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5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5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5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5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5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5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5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5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5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5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5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5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5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5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5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5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5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5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5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5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5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5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5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5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5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5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5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5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5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5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5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5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5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5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5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5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5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5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5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5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5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5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5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5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5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5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5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5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5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5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5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5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5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5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5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5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5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5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5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5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5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5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5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5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5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5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5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5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5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5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5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5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5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5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5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5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5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5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5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5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5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5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5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5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5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5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5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5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5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5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5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5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5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5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5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5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5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5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5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5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5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5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5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5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5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5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5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5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5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5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5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5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5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5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5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5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5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5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5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5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5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5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5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5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5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5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5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5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5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5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5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5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5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5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5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5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5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5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5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5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5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5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5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5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5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5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5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5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5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5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5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5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5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5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5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5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5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5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5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5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5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5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5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5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5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5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5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5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5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5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5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5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5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5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5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5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5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5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5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5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5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5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5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5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5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5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5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5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5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5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5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5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5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5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5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5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5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5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5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5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5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5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5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5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5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5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5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5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6" name="Google Shape;6116;p15"/>
          <p:cNvSpPr/>
          <p:nvPr/>
        </p:nvSpPr>
        <p:spPr>
          <a:xfrm>
            <a:off x="2393650" y="-147125"/>
            <a:ext cx="6036900" cy="547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15"/>
          <p:cNvSpPr txBox="1">
            <a:spLocks noGrp="1"/>
          </p:cNvSpPr>
          <p:nvPr>
            <p:ph type="title"/>
          </p:nvPr>
        </p:nvSpPr>
        <p:spPr>
          <a:xfrm>
            <a:off x="4910328" y="2626903"/>
            <a:ext cx="31713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8" name="Google Shape;6118;p15"/>
          <p:cNvSpPr txBox="1">
            <a:spLocks noGrp="1"/>
          </p:cNvSpPr>
          <p:nvPr>
            <p:ph type="subTitle" idx="1"/>
          </p:nvPr>
        </p:nvSpPr>
        <p:spPr>
          <a:xfrm>
            <a:off x="3077550" y="1389888"/>
            <a:ext cx="5001000" cy="13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e">
  <p:cSld name="CUSTOM_18">
    <p:spTree>
      <p:nvGrpSpPr>
        <p:cNvPr id="1" name="Shape 1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0" name="Google Shape;12260;p2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261" name="Google Shape;12261;p2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2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2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2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2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2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2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2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2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2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2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2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2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2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2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4" name="Google Shape;12764;p28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wo">
  <p:cSld name="CUSTOM_19">
    <p:spTree>
      <p:nvGrpSpPr>
        <p:cNvPr id="1" name="Shape 1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6" name="Google Shape;12766;p2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767" name="Google Shape;12767;p2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2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2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2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2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2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2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2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2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2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2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2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2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2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2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2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2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2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2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2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2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2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2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2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2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2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2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2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2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2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2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2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2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2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2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2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2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2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2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2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2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2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2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2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2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2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2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2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2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2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2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2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2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2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2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2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2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2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2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2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2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2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2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2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2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2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2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2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2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2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2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2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2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2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2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2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2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2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2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2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2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2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2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2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2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2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2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2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2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2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2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2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2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2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2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2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2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2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2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2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2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2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2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2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2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2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2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2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2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2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2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2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2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2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2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2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2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2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2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2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2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2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2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2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2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2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2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2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2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2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2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2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2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2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2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2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2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2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2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2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2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2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2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2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2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2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2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2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2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2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2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2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2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2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2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2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2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2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2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2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2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2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2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2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2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2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2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2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2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2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2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2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2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2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2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2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2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2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2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2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2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2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2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2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2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2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2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2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2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2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2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2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2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2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2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2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2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2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2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2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2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2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2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2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2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2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2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2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2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2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2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2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2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2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2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2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2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2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2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2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2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2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2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2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2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2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2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2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2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2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2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2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2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2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2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2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2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2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2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2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2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2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2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2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2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2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2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2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2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2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2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2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2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2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2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2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2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2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2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2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2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2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2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2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2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2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2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2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2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2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2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2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2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2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2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2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2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2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2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2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2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2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2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2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2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2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2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2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2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2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2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2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2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2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2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2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2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2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2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2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2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2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2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2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2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2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2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2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2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2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2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2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2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2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2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2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2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2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2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2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2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2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2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2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2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2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2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2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2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2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2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2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2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2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2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2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2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2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2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2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2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2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2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2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2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2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2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2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2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2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2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2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2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2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2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2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2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2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2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2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2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2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2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2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2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2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2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2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2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2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2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2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2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2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2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2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2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2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2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2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2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2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2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2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2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2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2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2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2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2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2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2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2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2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2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2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2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2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2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2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2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2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2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2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2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2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2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2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2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2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2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2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2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2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2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2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2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2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2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2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2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2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2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2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2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2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2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2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2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2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2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2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2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2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2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2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2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2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2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2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2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2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2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2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2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2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2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2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2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2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2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2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2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2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2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2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2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2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2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2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2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2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2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2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2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2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2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2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2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2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2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2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2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2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2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2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2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2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2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2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2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2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2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2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2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2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2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0" name="Google Shape;13270;p29"/>
          <p:cNvSpPr/>
          <p:nvPr/>
        </p:nvSpPr>
        <p:spPr>
          <a:xfrm>
            <a:off x="-39625" y="535200"/>
            <a:ext cx="9256800" cy="406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hree">
  <p:cSld name="CUSTOM_20">
    <p:spTree>
      <p:nvGrpSpPr>
        <p:cNvPr id="1" name="Shape 1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2" name="Google Shape;13272;p3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3273" name="Google Shape;13273;p3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6" name="Google Shape;13776;p30"/>
          <p:cNvSpPr/>
          <p:nvPr/>
        </p:nvSpPr>
        <p:spPr>
          <a:xfrm>
            <a:off x="0" y="-96400"/>
            <a:ext cx="7188600" cy="533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1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9">
          <p15:clr>
            <a:srgbClr val="EA4335"/>
          </p15:clr>
        </p15:guide>
        <p15:guide id="2" orient="horz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237">
          <p15:clr>
            <a:srgbClr val="EA4335"/>
          </p15:clr>
        </p15:guide>
        <p15:guide id="5" orient="horz" pos="518">
          <p15:clr>
            <a:srgbClr val="EA4335"/>
          </p15:clr>
        </p15:guide>
        <p15:guide id="6" orient="horz" pos="2713">
          <p15:clr>
            <a:srgbClr val="EA4335"/>
          </p15:clr>
        </p15:guide>
        <p15:guide id="7" pos="2880">
          <p15:clr>
            <a:srgbClr val="EA4335"/>
          </p15:clr>
        </p15:guide>
        <p15:guide id="8">
          <p15:clr>
            <a:srgbClr val="EA4335"/>
          </p15:clr>
        </p15:guide>
        <p15:guide id="9" pos="5760">
          <p15:clr>
            <a:srgbClr val="EA4335"/>
          </p15:clr>
        </p15:guide>
        <p15:guide id="10" pos="449">
          <p15:clr>
            <a:srgbClr val="EA4335"/>
          </p15:clr>
        </p15:guide>
        <p15:guide id="11" pos="5311">
          <p15:clr>
            <a:srgbClr val="EA4335"/>
          </p15:clr>
        </p15:guide>
        <p15:guide id="12" pos="5086">
          <p15:clr>
            <a:srgbClr val="EA4335"/>
          </p15:clr>
        </p15:guide>
        <p15:guide id="13" pos="674">
          <p15:clr>
            <a:srgbClr val="EA4335"/>
          </p15:clr>
        </p15:guide>
        <p15:guide id="14" orient="horz" pos="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9" name="Google Shape;13789;p35"/>
          <p:cNvSpPr/>
          <p:nvPr/>
        </p:nvSpPr>
        <p:spPr>
          <a:xfrm>
            <a:off x="1067250" y="82290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0" name="Google Shape;13790;p35"/>
          <p:cNvSpPr txBox="1">
            <a:spLocks noGrp="1"/>
          </p:cNvSpPr>
          <p:nvPr>
            <p:ph type="subTitle" idx="1"/>
          </p:nvPr>
        </p:nvSpPr>
        <p:spPr>
          <a:xfrm>
            <a:off x="1238758" y="3609088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Sociální pedagogika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doc. PhDr. Jaroslava Dosedlová, Dr.</a:t>
            </a:r>
            <a:endParaRPr dirty="0"/>
          </a:p>
        </p:txBody>
      </p:sp>
      <p:sp>
        <p:nvSpPr>
          <p:cNvPr id="13791" name="Google Shape;13791;p35"/>
          <p:cNvSpPr txBox="1">
            <a:spLocks noGrp="1"/>
          </p:cNvSpPr>
          <p:nvPr>
            <p:ph type="ctrTitle"/>
          </p:nvPr>
        </p:nvSpPr>
        <p:spPr>
          <a:xfrm>
            <a:off x="1605600" y="988719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Jak zvýšit osobní pohodu?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2794000" y="1988798"/>
            <a:ext cx="605366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Buďte všímaví (</a:t>
            </a:r>
            <a:r>
              <a:rPr lang="cs-CZ" sz="4000" dirty="0" err="1"/>
              <a:t>mindfullness</a:t>
            </a:r>
            <a:r>
              <a:rPr lang="cs-CZ" sz="4000" dirty="0"/>
              <a:t>)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443967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7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65803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6" name="Google Shape;13876;p45"/>
          <p:cNvSpPr txBox="1">
            <a:spLocks noGrp="1"/>
          </p:cNvSpPr>
          <p:nvPr>
            <p:ph type="subTitle" idx="1"/>
          </p:nvPr>
        </p:nvSpPr>
        <p:spPr>
          <a:xfrm>
            <a:off x="1721200" y="978400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Tři dobré věci</a:t>
            </a:r>
            <a:endParaRPr dirty="0"/>
          </a:p>
        </p:txBody>
      </p:sp>
      <p:sp>
        <p:nvSpPr>
          <p:cNvPr id="13878" name="Google Shape;13878;p45"/>
          <p:cNvSpPr txBox="1">
            <a:spLocks noGrp="1"/>
          </p:cNvSpPr>
          <p:nvPr>
            <p:ph type="subTitle" idx="3"/>
          </p:nvPr>
        </p:nvSpPr>
        <p:spPr>
          <a:xfrm>
            <a:off x="1721200" y="2221986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Orientace na silné stránky</a:t>
            </a:r>
            <a:endParaRPr dirty="0"/>
          </a:p>
        </p:txBody>
      </p:sp>
      <p:sp>
        <p:nvSpPr>
          <p:cNvPr id="13880" name="Google Shape;13880;p45"/>
          <p:cNvSpPr txBox="1">
            <a:spLocks noGrp="1"/>
          </p:cNvSpPr>
          <p:nvPr>
            <p:ph type="subTitle" idx="5"/>
          </p:nvPr>
        </p:nvSpPr>
        <p:spPr>
          <a:xfrm>
            <a:off x="1721200" y="3474715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Vyjádření vděčnosti</a:t>
            </a:r>
            <a:endParaRPr dirty="0"/>
          </a:p>
        </p:txBody>
      </p:sp>
      <p:sp>
        <p:nvSpPr>
          <p:cNvPr id="13891" name="Google Shape;13891;p45"/>
          <p:cNvSpPr txBox="1">
            <a:spLocks noGrp="1"/>
          </p:cNvSpPr>
          <p:nvPr>
            <p:ph type="title"/>
          </p:nvPr>
        </p:nvSpPr>
        <p:spPr>
          <a:xfrm>
            <a:off x="4834466" y="1896534"/>
            <a:ext cx="3005667" cy="2506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snížení míry deprese a zvýšení SWB přetrvávalo až 6 měsíců ve srovnání s placebem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(</a:t>
            </a:r>
            <a:r>
              <a:rPr lang="cs-CZ" altLang="cs-CZ" sz="2000" dirty="0" err="1">
                <a:cs typeface="Arial" panose="020B0604020202020204" pitchFamily="34" charset="0"/>
              </a:rPr>
              <a:t>Seligman</a:t>
            </a:r>
            <a:r>
              <a:rPr lang="cs-CZ" altLang="cs-CZ" sz="2000" dirty="0">
                <a:cs typeface="Arial" panose="020B0604020202020204" pitchFamily="34" charset="0"/>
              </a:rPr>
              <a:t>, 2014)</a:t>
            </a:r>
            <a:br>
              <a:rPr lang="cs-CZ" altLang="cs-CZ" sz="2000" dirty="0">
                <a:cs typeface="Arial" panose="020B0604020202020204" pitchFamily="34" charset="0"/>
              </a:rPr>
            </a:b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9" name="Google Shape;13809;p38"/>
          <p:cNvSpPr txBox="1">
            <a:spLocks noGrp="1"/>
          </p:cNvSpPr>
          <p:nvPr>
            <p:ph type="subTitle" idx="1"/>
          </p:nvPr>
        </p:nvSpPr>
        <p:spPr>
          <a:xfrm>
            <a:off x="2750291" y="2766301"/>
            <a:ext cx="5001000" cy="13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Lidské štěstí, to je taková šňůrka, na kterou navlékáme malé korálky, taková malá štěstí — čím jsou drobnější a čím je jich víc, tím je to jejich štěstí větší. 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Jan Werich</a:t>
            </a: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4419600" y="1988798"/>
            <a:ext cx="401117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Tři dobré věci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2654700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1.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2514600" y="1988798"/>
            <a:ext cx="64008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Orientace na silné 			stránky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266075" y="1383432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2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67106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še silné stránky ve 118 podobách - Blog Libora Friedela">
            <a:extLst>
              <a:ext uri="{FF2B5EF4-FFF2-40B4-BE49-F238E27FC236}">
                <a16:creationId xmlns:a16="http://schemas.microsoft.com/office/drawing/2014/main" id="{69C9EDA9-4630-4E01-86EB-410D4163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288759"/>
            <a:ext cx="5637997" cy="42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647754-AAC7-4E10-8C7A-85C141A4218D}"/>
              </a:ext>
            </a:extLst>
          </p:cNvPr>
          <p:cNvSpPr txBox="1"/>
          <p:nvPr/>
        </p:nvSpPr>
        <p:spPr>
          <a:xfrm flipH="1">
            <a:off x="6323798" y="2233062"/>
            <a:ext cx="266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Peterson</a:t>
            </a:r>
            <a:r>
              <a:rPr lang="cs-CZ" dirty="0"/>
              <a:t>, &amp; </a:t>
            </a:r>
            <a:r>
              <a:rPr lang="cs-CZ" dirty="0" err="1"/>
              <a:t>Seligman</a:t>
            </a:r>
            <a:r>
              <a:rPr lang="cs-CZ" dirty="0"/>
              <a:t>, 2004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1ABD80-430E-493D-A9E9-1FAFFC24E576}"/>
              </a:ext>
            </a:extLst>
          </p:cNvPr>
          <p:cNvSpPr txBox="1"/>
          <p:nvPr/>
        </p:nvSpPr>
        <p:spPr>
          <a:xfrm flipH="1">
            <a:off x="6225138" y="3012708"/>
            <a:ext cx="308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https://www.viacharacter.org/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15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2794000" y="1988798"/>
            <a:ext cx="605366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Vyjádřete svou vděčnost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443967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3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91333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3953934" y="1988798"/>
            <a:ext cx="4476844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Reagujte aktivně a konstruktivně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2358187" y="1400365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4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07104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2" name="Google Shape;14232;p60"/>
          <p:cNvGrpSpPr/>
          <p:nvPr/>
        </p:nvGrpSpPr>
        <p:grpSpPr>
          <a:xfrm>
            <a:off x="5694257" y="2777079"/>
            <a:ext cx="2736553" cy="599743"/>
            <a:chOff x="5901639" y="2897597"/>
            <a:chExt cx="3242361" cy="710596"/>
          </a:xfrm>
        </p:grpSpPr>
        <p:sp>
          <p:nvSpPr>
            <p:cNvPr id="14233" name="Google Shape;14233;p60"/>
            <p:cNvSpPr/>
            <p:nvPr/>
          </p:nvSpPr>
          <p:spPr>
            <a:xfrm>
              <a:off x="7766400" y="2897600"/>
              <a:ext cx="1377600" cy="26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60"/>
            <p:cNvSpPr/>
            <p:nvPr/>
          </p:nvSpPr>
          <p:spPr>
            <a:xfrm>
              <a:off x="5901639" y="2897597"/>
              <a:ext cx="711069" cy="710596"/>
            </a:xfrm>
            <a:custGeom>
              <a:avLst/>
              <a:gdLst/>
              <a:ahLst/>
              <a:cxnLst/>
              <a:rect l="l" t="t" r="r" b="b"/>
              <a:pathLst>
                <a:path w="9016" h="9010" extrusionOk="0">
                  <a:moveTo>
                    <a:pt x="1" y="1"/>
                  </a:moveTo>
                  <a:lnTo>
                    <a:pt x="1" y="3325"/>
                  </a:lnTo>
                  <a:cubicBezTo>
                    <a:pt x="3138" y="3325"/>
                    <a:pt x="5686" y="5878"/>
                    <a:pt x="5686" y="9010"/>
                  </a:cubicBezTo>
                  <a:lnTo>
                    <a:pt x="9015" y="9010"/>
                  </a:lnTo>
                  <a:cubicBezTo>
                    <a:pt x="9015" y="4046"/>
                    <a:pt x="497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5" name="Google Shape;14235;p60"/>
          <p:cNvSpPr txBox="1">
            <a:spLocks noGrp="1"/>
          </p:cNvSpPr>
          <p:nvPr>
            <p:ph type="title" idx="4294967295"/>
          </p:nvPr>
        </p:nvSpPr>
        <p:spPr>
          <a:xfrm>
            <a:off x="713225" y="67665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/>
              <a:t>„V práci mě povýšili…“</a:t>
            </a:r>
            <a:endParaRPr i="1" dirty="0"/>
          </a:p>
        </p:txBody>
      </p:sp>
      <p:grpSp>
        <p:nvGrpSpPr>
          <p:cNvPr id="14236" name="Google Shape;14236;p60"/>
          <p:cNvGrpSpPr/>
          <p:nvPr/>
        </p:nvGrpSpPr>
        <p:grpSpPr>
          <a:xfrm>
            <a:off x="3150105" y="2777079"/>
            <a:ext cx="1623966" cy="1199819"/>
            <a:chOff x="2887240" y="2897597"/>
            <a:chExt cx="1924130" cy="1421587"/>
          </a:xfrm>
        </p:grpSpPr>
        <p:sp>
          <p:nvSpPr>
            <p:cNvPr id="14237" name="Google Shape;14237;p60"/>
            <p:cNvSpPr/>
            <p:nvPr/>
          </p:nvSpPr>
          <p:spPr>
            <a:xfrm>
              <a:off x="3596884" y="2897597"/>
              <a:ext cx="710991" cy="710596"/>
            </a:xfrm>
            <a:custGeom>
              <a:avLst/>
              <a:gdLst/>
              <a:ahLst/>
              <a:cxnLst/>
              <a:rect l="l" t="t" r="r" b="b"/>
              <a:pathLst>
                <a:path w="9015" h="9010" extrusionOk="0">
                  <a:moveTo>
                    <a:pt x="0" y="1"/>
                  </a:moveTo>
                  <a:lnTo>
                    <a:pt x="0" y="3325"/>
                  </a:lnTo>
                  <a:cubicBezTo>
                    <a:pt x="3137" y="3325"/>
                    <a:pt x="5685" y="5878"/>
                    <a:pt x="5685" y="9010"/>
                  </a:cubicBezTo>
                  <a:lnTo>
                    <a:pt x="9015" y="9010"/>
                  </a:lnTo>
                  <a:cubicBezTo>
                    <a:pt x="9015" y="4046"/>
                    <a:pt x="497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60"/>
            <p:cNvSpPr/>
            <p:nvPr/>
          </p:nvSpPr>
          <p:spPr>
            <a:xfrm>
              <a:off x="2887240" y="2897597"/>
              <a:ext cx="1924130" cy="1421587"/>
            </a:xfrm>
            <a:custGeom>
              <a:avLst/>
              <a:gdLst/>
              <a:ahLst/>
              <a:cxnLst/>
              <a:rect l="l" t="t" r="r" b="b"/>
              <a:pathLst>
                <a:path w="24397" h="18025" extrusionOk="0">
                  <a:moveTo>
                    <a:pt x="9009" y="1"/>
                  </a:moveTo>
                  <a:cubicBezTo>
                    <a:pt x="4045" y="1"/>
                    <a:pt x="0" y="4040"/>
                    <a:pt x="0" y="9010"/>
                  </a:cubicBezTo>
                  <a:cubicBezTo>
                    <a:pt x="0" y="13979"/>
                    <a:pt x="4045" y="18024"/>
                    <a:pt x="9009" y="18024"/>
                  </a:cubicBezTo>
                  <a:cubicBezTo>
                    <a:pt x="13979" y="18024"/>
                    <a:pt x="18024" y="13979"/>
                    <a:pt x="18024" y="9010"/>
                  </a:cubicBezTo>
                  <a:lnTo>
                    <a:pt x="14694" y="9010"/>
                  </a:lnTo>
                  <a:cubicBezTo>
                    <a:pt x="14694" y="12147"/>
                    <a:pt x="12146" y="14695"/>
                    <a:pt x="9009" y="14695"/>
                  </a:cubicBezTo>
                  <a:cubicBezTo>
                    <a:pt x="5878" y="14695"/>
                    <a:pt x="3330" y="12147"/>
                    <a:pt x="3330" y="9010"/>
                  </a:cubicBezTo>
                  <a:cubicBezTo>
                    <a:pt x="3330" y="5878"/>
                    <a:pt x="5878" y="3325"/>
                    <a:pt x="9009" y="3325"/>
                  </a:cubicBezTo>
                  <a:lnTo>
                    <a:pt x="24397" y="3325"/>
                  </a:lnTo>
                  <a:lnTo>
                    <a:pt x="243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9" name="Google Shape;14239;p60"/>
          <p:cNvGrpSpPr/>
          <p:nvPr/>
        </p:nvGrpSpPr>
        <p:grpSpPr>
          <a:xfrm>
            <a:off x="713274" y="1798991"/>
            <a:ext cx="3366726" cy="1199420"/>
            <a:chOff x="0" y="1738725"/>
            <a:chExt cx="3989011" cy="1421113"/>
          </a:xfrm>
        </p:grpSpPr>
        <p:sp>
          <p:nvSpPr>
            <p:cNvPr id="14240" name="Google Shape;14240;p60"/>
            <p:cNvSpPr/>
            <p:nvPr/>
          </p:nvSpPr>
          <p:spPr>
            <a:xfrm>
              <a:off x="2564200" y="2448850"/>
              <a:ext cx="710991" cy="710968"/>
            </a:xfrm>
            <a:custGeom>
              <a:avLst/>
              <a:gdLst/>
              <a:ahLst/>
              <a:cxnLst/>
              <a:rect l="l" t="t" r="r" b="b"/>
              <a:pathLst>
                <a:path w="9015" h="9015" extrusionOk="0">
                  <a:moveTo>
                    <a:pt x="0" y="0"/>
                  </a:moveTo>
                  <a:cubicBezTo>
                    <a:pt x="0" y="4970"/>
                    <a:pt x="4045" y="9015"/>
                    <a:pt x="9015" y="9015"/>
                  </a:cubicBezTo>
                  <a:lnTo>
                    <a:pt x="9015" y="5685"/>
                  </a:lnTo>
                  <a:cubicBezTo>
                    <a:pt x="5878" y="5685"/>
                    <a:pt x="3330" y="3137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241" name="Google Shape;14241;p60"/>
            <p:cNvSpPr/>
            <p:nvPr/>
          </p:nvSpPr>
          <p:spPr>
            <a:xfrm>
              <a:off x="1356888" y="1738725"/>
              <a:ext cx="2632124" cy="1421113"/>
            </a:xfrm>
            <a:custGeom>
              <a:avLst/>
              <a:gdLst/>
              <a:ahLst/>
              <a:cxnLst/>
              <a:rect l="l" t="t" r="r" b="b"/>
              <a:pathLst>
                <a:path w="33374" h="18019" extrusionOk="0">
                  <a:moveTo>
                    <a:pt x="24364" y="0"/>
                  </a:moveTo>
                  <a:cubicBezTo>
                    <a:pt x="19395" y="0"/>
                    <a:pt x="15350" y="4040"/>
                    <a:pt x="15350" y="9010"/>
                  </a:cubicBezTo>
                  <a:lnTo>
                    <a:pt x="18679" y="9010"/>
                  </a:lnTo>
                  <a:cubicBezTo>
                    <a:pt x="18679" y="5873"/>
                    <a:pt x="21227" y="3325"/>
                    <a:pt x="24364" y="3325"/>
                  </a:cubicBezTo>
                  <a:cubicBezTo>
                    <a:pt x="27496" y="3325"/>
                    <a:pt x="30049" y="5873"/>
                    <a:pt x="30049" y="9010"/>
                  </a:cubicBezTo>
                  <a:cubicBezTo>
                    <a:pt x="30049" y="12147"/>
                    <a:pt x="27496" y="14695"/>
                    <a:pt x="24364" y="14695"/>
                  </a:cubicBezTo>
                  <a:lnTo>
                    <a:pt x="1" y="14695"/>
                  </a:lnTo>
                  <a:lnTo>
                    <a:pt x="1" y="18019"/>
                  </a:lnTo>
                  <a:lnTo>
                    <a:pt x="24364" y="18019"/>
                  </a:lnTo>
                  <a:cubicBezTo>
                    <a:pt x="29334" y="18019"/>
                    <a:pt x="33373" y="13979"/>
                    <a:pt x="33373" y="9010"/>
                  </a:cubicBezTo>
                  <a:cubicBezTo>
                    <a:pt x="33373" y="4040"/>
                    <a:pt x="29334" y="0"/>
                    <a:pt x="24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242" name="Google Shape;14242;p60"/>
            <p:cNvSpPr/>
            <p:nvPr/>
          </p:nvSpPr>
          <p:spPr>
            <a:xfrm>
              <a:off x="0" y="2897600"/>
              <a:ext cx="1377600" cy="26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243" name="Google Shape;14243;p60"/>
          <p:cNvGrpSpPr/>
          <p:nvPr/>
        </p:nvGrpSpPr>
        <p:grpSpPr>
          <a:xfrm>
            <a:off x="4710950" y="1798991"/>
            <a:ext cx="1251806" cy="1199420"/>
            <a:chOff x="4736583" y="1738725"/>
            <a:chExt cx="1483182" cy="1421113"/>
          </a:xfrm>
        </p:grpSpPr>
        <p:sp>
          <p:nvSpPr>
            <p:cNvPr id="14244" name="Google Shape;14244;p60"/>
            <p:cNvSpPr/>
            <p:nvPr/>
          </p:nvSpPr>
          <p:spPr>
            <a:xfrm>
              <a:off x="4798178" y="2448844"/>
              <a:ext cx="711069" cy="710991"/>
            </a:xfrm>
            <a:custGeom>
              <a:avLst/>
              <a:gdLst/>
              <a:ahLst/>
              <a:cxnLst/>
              <a:rect l="l" t="t" r="r" b="b"/>
              <a:pathLst>
                <a:path w="9016" h="9015" extrusionOk="0">
                  <a:moveTo>
                    <a:pt x="1" y="0"/>
                  </a:moveTo>
                  <a:cubicBezTo>
                    <a:pt x="1" y="4968"/>
                    <a:pt x="4043" y="9012"/>
                    <a:pt x="9010" y="9015"/>
                  </a:cubicBezTo>
                  <a:lnTo>
                    <a:pt x="9010" y="9015"/>
                  </a:lnTo>
                  <a:lnTo>
                    <a:pt x="9010" y="5685"/>
                  </a:lnTo>
                  <a:cubicBezTo>
                    <a:pt x="5878" y="5685"/>
                    <a:pt x="3325" y="3137"/>
                    <a:pt x="3325" y="0"/>
                  </a:cubicBezTo>
                  <a:close/>
                  <a:moveTo>
                    <a:pt x="9010" y="9015"/>
                  </a:moveTo>
                  <a:lnTo>
                    <a:pt x="9010" y="9015"/>
                  </a:lnTo>
                  <a:lnTo>
                    <a:pt x="9015" y="9015"/>
                  </a:lnTo>
                  <a:cubicBezTo>
                    <a:pt x="9014" y="9015"/>
                    <a:pt x="9012" y="9015"/>
                    <a:pt x="9010" y="90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60"/>
            <p:cNvSpPr/>
            <p:nvPr/>
          </p:nvSpPr>
          <p:spPr>
            <a:xfrm>
              <a:off x="4736583" y="1738725"/>
              <a:ext cx="1483182" cy="1421113"/>
            </a:xfrm>
            <a:custGeom>
              <a:avLst/>
              <a:gdLst/>
              <a:ahLst/>
              <a:cxnLst/>
              <a:rect l="l" t="t" r="r" b="b"/>
              <a:pathLst>
                <a:path w="18806" h="18019" extrusionOk="0">
                  <a:moveTo>
                    <a:pt x="9796" y="0"/>
                  </a:moveTo>
                  <a:cubicBezTo>
                    <a:pt x="4827" y="0"/>
                    <a:pt x="787" y="4040"/>
                    <a:pt x="787" y="9010"/>
                  </a:cubicBezTo>
                  <a:lnTo>
                    <a:pt x="4111" y="9010"/>
                  </a:lnTo>
                  <a:cubicBezTo>
                    <a:pt x="4111" y="5873"/>
                    <a:pt x="6665" y="3325"/>
                    <a:pt x="9796" y="3325"/>
                  </a:cubicBezTo>
                  <a:cubicBezTo>
                    <a:pt x="12933" y="3325"/>
                    <a:pt x="15481" y="5873"/>
                    <a:pt x="15481" y="9010"/>
                  </a:cubicBezTo>
                  <a:cubicBezTo>
                    <a:pt x="15481" y="10534"/>
                    <a:pt x="14887" y="11954"/>
                    <a:pt x="13803" y="13016"/>
                  </a:cubicBezTo>
                  <a:cubicBezTo>
                    <a:pt x="12702" y="14095"/>
                    <a:pt x="11211" y="14689"/>
                    <a:pt x="9598" y="14689"/>
                  </a:cubicBezTo>
                  <a:lnTo>
                    <a:pt x="0" y="14689"/>
                  </a:lnTo>
                  <a:lnTo>
                    <a:pt x="0" y="18019"/>
                  </a:lnTo>
                  <a:lnTo>
                    <a:pt x="9604" y="18019"/>
                  </a:lnTo>
                  <a:cubicBezTo>
                    <a:pt x="12086" y="18019"/>
                    <a:pt x="14408" y="17083"/>
                    <a:pt x="16131" y="15394"/>
                  </a:cubicBezTo>
                  <a:cubicBezTo>
                    <a:pt x="17859" y="13699"/>
                    <a:pt x="18806" y="11431"/>
                    <a:pt x="18806" y="9010"/>
                  </a:cubicBezTo>
                  <a:cubicBezTo>
                    <a:pt x="18806" y="4040"/>
                    <a:pt x="14766" y="0"/>
                    <a:pt x="9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46" name="Google Shape;14246;p60"/>
          <p:cNvCxnSpPr/>
          <p:nvPr/>
        </p:nvCxnSpPr>
        <p:spPr>
          <a:xfrm rot="10800000" flipH="1">
            <a:off x="6181981" y="1820408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47" name="Google Shape;14247;p60"/>
          <p:cNvCxnSpPr/>
          <p:nvPr/>
        </p:nvCxnSpPr>
        <p:spPr>
          <a:xfrm rot="10800000" flipH="1">
            <a:off x="1066103" y="1818904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48" name="Google Shape;14248;p60"/>
          <p:cNvCxnSpPr/>
          <p:nvPr/>
        </p:nvCxnSpPr>
        <p:spPr>
          <a:xfrm>
            <a:off x="2819493" y="3003836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49" name="Google Shape;14249;p60"/>
          <p:cNvCxnSpPr/>
          <p:nvPr/>
        </p:nvCxnSpPr>
        <p:spPr>
          <a:xfrm>
            <a:off x="8070397" y="3005339"/>
            <a:ext cx="7500" cy="113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250" name="Google Shape;14250;p60"/>
          <p:cNvSpPr/>
          <p:nvPr/>
        </p:nvSpPr>
        <p:spPr>
          <a:xfrm>
            <a:off x="5097182" y="2777079"/>
            <a:ext cx="2277189" cy="1199834"/>
          </a:xfrm>
          <a:custGeom>
            <a:avLst/>
            <a:gdLst/>
            <a:ahLst/>
            <a:cxnLst/>
            <a:rect l="l" t="t" r="r" b="b"/>
            <a:pathLst>
              <a:path w="34210" h="18025" extrusionOk="0">
                <a:moveTo>
                  <a:pt x="9015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15" y="18024"/>
                </a:cubicBezTo>
                <a:cubicBezTo>
                  <a:pt x="13984" y="18024"/>
                  <a:pt x="18024" y="13979"/>
                  <a:pt x="18024" y="9010"/>
                </a:cubicBezTo>
                <a:lnTo>
                  <a:pt x="14700" y="9010"/>
                </a:lnTo>
                <a:cubicBezTo>
                  <a:pt x="14700" y="12147"/>
                  <a:pt x="12146" y="14695"/>
                  <a:pt x="9015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15" y="3325"/>
                </a:cubicBezTo>
                <a:lnTo>
                  <a:pt x="34210" y="3325"/>
                </a:lnTo>
                <a:lnTo>
                  <a:pt x="342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8" name="Google Shape;14278;p60"/>
          <p:cNvSpPr txBox="1">
            <a:spLocks noGrp="1"/>
          </p:cNvSpPr>
          <p:nvPr>
            <p:ph type="subTitle" idx="4294967295"/>
          </p:nvPr>
        </p:nvSpPr>
        <p:spPr>
          <a:xfrm>
            <a:off x="2733103" y="1986663"/>
            <a:ext cx="15276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Aktivně konstruktivní reakce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14279" name="Google Shape;14279;p60"/>
          <p:cNvSpPr txBox="1">
            <a:spLocks noGrp="1"/>
          </p:cNvSpPr>
          <p:nvPr>
            <p:ph type="subTitle" idx="4294967295"/>
          </p:nvPr>
        </p:nvSpPr>
        <p:spPr>
          <a:xfrm>
            <a:off x="2884500" y="3015720"/>
            <a:ext cx="16875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Aktivně destruktivní reakce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14280" name="Google Shape;14280;p60"/>
          <p:cNvSpPr txBox="1">
            <a:spLocks noGrp="1"/>
          </p:cNvSpPr>
          <p:nvPr>
            <p:ph type="subTitle" idx="4294967295"/>
          </p:nvPr>
        </p:nvSpPr>
        <p:spPr>
          <a:xfrm>
            <a:off x="4629040" y="1929562"/>
            <a:ext cx="149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Pasivně konstruktivní reakce</a:t>
            </a:r>
            <a:endParaRPr b="1" dirty="0"/>
          </a:p>
        </p:txBody>
      </p:sp>
      <p:sp>
        <p:nvSpPr>
          <p:cNvPr id="14281" name="Google Shape;14281;p60"/>
          <p:cNvSpPr txBox="1">
            <a:spLocks noGrp="1"/>
          </p:cNvSpPr>
          <p:nvPr>
            <p:ph type="subTitle" idx="4294967295"/>
          </p:nvPr>
        </p:nvSpPr>
        <p:spPr>
          <a:xfrm>
            <a:off x="4914325" y="2956162"/>
            <a:ext cx="1527600" cy="571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b="1" dirty="0"/>
              <a:t>Pasivně destruktivní reakce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A4B289-7F74-4741-8482-7ADB2E87BC24}"/>
              </a:ext>
            </a:extLst>
          </p:cNvPr>
          <p:cNvSpPr txBox="1"/>
          <p:nvPr/>
        </p:nvSpPr>
        <p:spPr>
          <a:xfrm>
            <a:off x="1022141" y="2134145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i="1" dirty="0"/>
              <a:t>To je skvělé, </a:t>
            </a:r>
          </a:p>
          <a:p>
            <a:r>
              <a:rPr lang="cs-CZ" i="1" dirty="0"/>
              <a:t>vyprávěj…“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2E898B-747E-4CFF-94E5-912CF5BE2AAE}"/>
              </a:ext>
            </a:extLst>
          </p:cNvPr>
          <p:cNvSpPr txBox="1"/>
          <p:nvPr/>
        </p:nvSpPr>
        <p:spPr>
          <a:xfrm flipH="1">
            <a:off x="7171882" y="2299534"/>
            <a:ext cx="110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„Tak fajn.“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17AAE7-FC24-4F34-B106-E6BD97C26898}"/>
              </a:ext>
            </a:extLst>
          </p:cNvPr>
          <p:cNvSpPr txBox="1"/>
          <p:nvPr/>
        </p:nvSpPr>
        <p:spPr>
          <a:xfrm>
            <a:off x="786178" y="3366378"/>
            <a:ext cx="217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„Chceš říct, že teď už vůbec nebudeš doma…“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A29EEE-5A38-48B0-8A47-6493263E591D}"/>
              </a:ext>
            </a:extLst>
          </p:cNvPr>
          <p:cNvSpPr txBox="1"/>
          <p:nvPr/>
        </p:nvSpPr>
        <p:spPr>
          <a:xfrm flipH="1">
            <a:off x="6374962" y="3527260"/>
            <a:ext cx="194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„Kdy bude večeře?“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4419600" y="1988798"/>
            <a:ext cx="4011177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Vychutnávejte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2654700" y="1442698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5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5341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75" y="1818925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3107268" y="1988798"/>
            <a:ext cx="532351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 Představte si svůj život od konce</a:t>
            </a:r>
            <a:endParaRPr sz="4000"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511700" y="1434232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6</a:t>
            </a:r>
            <a:r>
              <a:rPr lang="en" sz="6000" dirty="0"/>
              <a:t>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91796774"/>
      </p:ext>
    </p:extLst>
  </p:cSld>
  <p:clrMapOvr>
    <a:masterClrMapping/>
  </p:clrMapOvr>
</p:sld>
</file>

<file path=ppt/theme/theme1.xml><?xml version="1.0" encoding="utf-8"?>
<a:theme xmlns:a="http://schemas.openxmlformats.org/drawingml/2006/main" name="Calms Presentation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F5035"/>
      </a:accent1>
      <a:accent2>
        <a:srgbClr val="BAC3C3"/>
      </a:accent2>
      <a:accent3>
        <a:srgbClr val="F2B886"/>
      </a:accent3>
      <a:accent4>
        <a:srgbClr val="F8DECF"/>
      </a:accent4>
      <a:accent5>
        <a:srgbClr val="FFF2CC"/>
      </a:accent5>
      <a:accent6>
        <a:srgbClr val="FCF7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194</Words>
  <Application>Microsoft Office PowerPoint</Application>
  <PresentationFormat>Předvádění na obrazovce (16:9)</PresentationFormat>
  <Paragraphs>39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Playfair Display</vt:lpstr>
      <vt:lpstr>Oswald SemiBold</vt:lpstr>
      <vt:lpstr>Oxygen</vt:lpstr>
      <vt:lpstr>Open Sans</vt:lpstr>
      <vt:lpstr>Arial</vt:lpstr>
      <vt:lpstr>Calms Presentation by Slidesgo</vt:lpstr>
      <vt:lpstr>Jak zvýšit osobní pohodu?</vt:lpstr>
      <vt:lpstr> Tři dobré věci</vt:lpstr>
      <vt:lpstr> Orientace na silné    stránky</vt:lpstr>
      <vt:lpstr>Prezentace aplikace PowerPoint</vt:lpstr>
      <vt:lpstr> Vyjádřete svou vděčnost</vt:lpstr>
      <vt:lpstr> Reagujte aktivně a konstruktivně</vt:lpstr>
      <vt:lpstr>„V práci mě povýšili…“</vt:lpstr>
      <vt:lpstr> Vychutnávejte</vt:lpstr>
      <vt:lpstr> Představte si svůj život od konce</vt:lpstr>
      <vt:lpstr> Buďte všímaví (mindfullness)</vt:lpstr>
      <vt:lpstr>snížení míry deprese a zvýšení SWB přetrvávalo až 6 měsíců ve srovnání s placebem (Seligman, 2014)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zvýšit osobní pohodu?</dc:title>
  <dc:creator>Jaroslava Dosedlová</dc:creator>
  <cp:lastModifiedBy>Jaroslava Dosedlová</cp:lastModifiedBy>
  <cp:revision>4</cp:revision>
  <dcterms:modified xsi:type="dcterms:W3CDTF">2024-03-23T17:22:24Z</dcterms:modified>
</cp:coreProperties>
</file>