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sldIdLst>
    <p:sldId id="256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00"/>
  </p:normalViewPr>
  <p:slideViewPr>
    <p:cSldViewPr>
      <p:cViewPr varScale="1">
        <p:scale>
          <a:sx n="61" d="100"/>
          <a:sy n="61" d="100"/>
        </p:scale>
        <p:origin x="1392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C5A00-A9B2-4353-A81D-C87BAC5C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4DB1DF-E22A-4808-BF95-22B3372ED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9F417-A738-4337-8227-8C694AC2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C9B188-DF5C-4BF3-B6CD-E26341F7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D60A13-5AF9-4F58-8983-7F4B9322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0693-E5EA-4441-A447-EC82FA595DD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02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2832B-FCA1-4878-84E0-AB3C218D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710C43-52D9-448C-AE4E-CFDFED9D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35311E-FA3F-42DE-9BDA-24850990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707C5F-5561-4ACB-85DB-C16E5D11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B2BB61-2ABB-437C-8A0B-FD1CEB8B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F22D-CFFD-41CB-B250-67C4D1DE8E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51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B862A4-28D1-4E8B-9DC2-C53A90A49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FB6EE8-B30E-4845-B2AB-97D0410B6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9627A-F5C6-43B0-8EFF-1358D3AD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8DAF7B-53C6-44B2-93BC-073EA113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843A55-FFB1-4E30-BA22-ED0AEBEC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574F-452B-4D05-9BED-1D4951EB54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6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12426-6E66-490F-AFF0-A11342953E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400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496F9-92EB-4493-9D2A-50A5975E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6EA21-BA14-4EF9-80F3-C577A69E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09765B-9F1C-4E19-A35C-23136B29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B0607-E5F3-4818-8086-A65D4A3E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B25F6-8992-40D6-BECC-6412EA7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BC0-0260-4923-BAE5-C56C000E96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13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8DB28-D05C-4A3C-B9D7-3350373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105D3F-17C7-4816-B3B6-083DF2E70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C5C242-08C6-49F7-B076-1CA19F71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F92C52-C57B-4029-AC77-D3A137C6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37AB37-D7F4-4B3D-8E69-E6ED2860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BC0-0260-4923-BAE5-C56C000E96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22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8E5C5-8074-41B6-B99F-62FBB273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1BE05-DEBB-4F6D-BA2A-FDC832902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FB4114-38B0-4313-97E0-88D895DF5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68976B-0738-4D40-BC0E-A2122846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003434-5973-4B83-BBAB-844EE3B7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D56E03-1472-4D72-B5D3-66455CC8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247A0-F784-42FF-8668-77F30B3A3F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11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70E10-1265-45B2-8001-10B8CCB5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E74EA9-FFBB-4DFF-A52D-2B1541033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7C570D-F77E-4461-A722-5BF6C79D8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93658F-3B1F-49D6-9910-9BF1A8F8A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DA2589-0C45-4DCD-9C0F-B771A978C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3E2C8E-4D98-411B-9628-62F34AEB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623A6F-C1F7-414A-AA7B-3D3BD170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29BA7D-1EB5-48C0-A0F0-20F381BA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99156-493E-4295-8BB9-D0CBE9803C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21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6867-77E9-4E89-870B-02ABA657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A46EA0-076D-40F9-A38E-8B3114F7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C16232-66DA-4067-A2E4-A7B39037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896114-D1CC-4142-B528-D1CAD452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BC0-0260-4923-BAE5-C56C000E96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96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940F8F4-8707-4E85-9831-40E0DE3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AFA907-BDE8-4671-BF00-5BDADC13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772B6E-2E21-4147-95D6-A0938064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DBBE-170A-45A1-8323-4D43B17FAA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9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7451B-4420-4DC3-B41E-BF8FC485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21926-E104-42FE-8B15-15B832B0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7BF8C3-5C13-43BA-A71C-24D6D336D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4068FB-069D-4E8A-A14C-43F53164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F39047-EE82-4236-B982-62C6399C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B78691-198C-4E07-9B6D-5336119A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59A7-759D-4C58-A16B-4D7BBD4F2E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09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D210C-AEF9-43F2-8D77-B8F5CFF0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2978EE0-7958-4FBA-9C62-2E1339730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50D237-12F0-4387-8B0D-6DE86D2FD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DEF6BD-E105-42A9-AF80-69BD5F48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95E07-ECAF-449B-BBB1-91881ED8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D92762-3F82-4A4D-BBDE-15BC6EEE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B311-9F4D-4636-BFB5-6CABD37026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02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A25508-887B-478B-9147-E3C51D93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B46B4A-0014-4C09-9B61-FCCB13837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631092-C3CB-4B4B-9FD0-81334BDAB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15B4B-5C32-4499-AC5F-81737801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82439-9677-4AB3-B371-8763FF893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24BC0-0260-4923-BAE5-C56C000E96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8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deštník, příslušenství, déšť, příroda&#10;&#10;Popis byl vytvořen automaticky">
            <a:extLst>
              <a:ext uri="{FF2B5EF4-FFF2-40B4-BE49-F238E27FC236}">
                <a16:creationId xmlns:a16="http://schemas.microsoft.com/office/drawing/2014/main" id="{6276F326-362D-415A-B1A1-0D8171F93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r="11709" b="909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484" y="1122363"/>
            <a:ext cx="3781468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</a:t>
            </a:r>
            <a:b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</a:t>
            </a:r>
            <a:b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explanační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853475" cy="1208141"/>
          </a:xfrm>
        </p:spPr>
        <p:txBody>
          <a:bodyPr>
            <a:normAutofit/>
          </a:bodyPr>
          <a:lstStyle/>
          <a:p>
            <a:pPr algn="l"/>
            <a:r>
              <a:rPr lang="cs-CZ" sz="1700" b="1" dirty="0"/>
              <a:t>Sociální pedagogika</a:t>
            </a:r>
          </a:p>
          <a:p>
            <a:pPr algn="l"/>
            <a:r>
              <a:rPr lang="cs-CZ" sz="1700" b="1" dirty="0"/>
              <a:t>Doc. PhDr. Jaroslava Dosedlová, PhD.</a:t>
            </a:r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4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emě, směr, rostlina, makadam&#10;&#10;Popis byl vytvořen automaticky">
            <a:extLst>
              <a:ext uri="{FF2B5EF4-FFF2-40B4-BE49-F238E27FC236}">
                <a16:creationId xmlns:a16="http://schemas.microsoft.com/office/drawing/2014/main" id="{1B9C0D13-8E06-47AD-AD17-DC0E7B5E2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jako explanační styl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b="1" dirty="0"/>
              <a:t>Naděje (hope)</a:t>
            </a:r>
          </a:p>
          <a:p>
            <a:pPr marL="0" indent="0">
              <a:buNone/>
            </a:pPr>
            <a:r>
              <a:rPr lang="cs-CZ" sz="2000" dirty="0"/>
              <a:t>= schopnost hledat a najít dočasné a specifické (neprůrazné) důvody špatných časů nebo neúspěchu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056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jako explanační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srgbClr val="FFC000"/>
                </a:solidFill>
              </a:rPr>
              <a:t>Personalizace (</a:t>
            </a:r>
            <a:r>
              <a:rPr lang="cs-CZ" sz="2000" b="1" dirty="0" err="1">
                <a:solidFill>
                  <a:srgbClr val="FFC000"/>
                </a:solidFill>
              </a:rPr>
              <a:t>personalisation</a:t>
            </a:r>
            <a:r>
              <a:rPr lang="cs-CZ" sz="2000" b="1" dirty="0">
                <a:solidFill>
                  <a:srgbClr val="FFC000"/>
                </a:solidFill>
              </a:rPr>
              <a:t>)</a:t>
            </a:r>
            <a:r>
              <a:rPr lang="cs-CZ" sz="2000" dirty="0">
                <a:solidFill>
                  <a:srgbClr val="FFC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cs-CZ" sz="2000" dirty="0"/>
              <a:t>= míra subjektivně vnímaného vlastního podílu na dobrých či špatných událostech života </a:t>
            </a:r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r>
              <a:rPr lang="cs-CZ" sz="2000" b="1" dirty="0">
                <a:solidFill>
                  <a:srgbClr val="FFC000"/>
                </a:solidFill>
              </a:rPr>
              <a:t>Optimista</a:t>
            </a:r>
            <a:r>
              <a:rPr lang="cs-CZ" sz="2000" dirty="0"/>
              <a:t> vinu na všem nepříjemném nepřipisuje svým schopnostem, naopak úspěch si dokáže „užít“ a posílí jím vlastní sebevědomí.</a:t>
            </a:r>
          </a:p>
          <a:p>
            <a:pPr marL="0" lv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C000"/>
                </a:solidFill>
              </a:rPr>
              <a:t>Pesimista</a:t>
            </a:r>
            <a:r>
              <a:rPr lang="cs-CZ" sz="2000" dirty="0"/>
              <a:t> vinu za špatné události připisují sobě (tzv. negativní personalizace).	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92D050"/>
                </a:solidFill>
              </a:rPr>
              <a:t>„Jsem hlupák a nešika.“ </a:t>
            </a:r>
          </a:p>
          <a:p>
            <a:pPr marL="0" indent="0">
              <a:buNone/>
            </a:pPr>
            <a:r>
              <a:rPr lang="cs-CZ" sz="2000" dirty="0"/>
              <a:t>Případný úspěch vnímá jako náhodu, která se nebude opakovat.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585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665" y="260648"/>
            <a:ext cx="7772400" cy="1143000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Potřebujete přeučit na optimistu?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1665" y="1556792"/>
            <a:ext cx="7772400" cy="4896544"/>
          </a:xfrm>
        </p:spPr>
        <p:txBody>
          <a:bodyPr>
            <a:normAutofit fontScale="92500"/>
          </a:bodyPr>
          <a:lstStyle/>
          <a:p>
            <a:pPr lvl="1"/>
            <a:r>
              <a:rPr lang="cs-CZ" b="1" dirty="0">
                <a:solidFill>
                  <a:srgbClr val="FFC000"/>
                </a:solidFill>
              </a:rPr>
              <a:t>Necháváte se snadno zbavit odvahy?</a:t>
            </a:r>
          </a:p>
          <a:p>
            <a:pPr lvl="1"/>
            <a:r>
              <a:rPr lang="cs-CZ" b="1" dirty="0">
                <a:solidFill>
                  <a:srgbClr val="FFC000"/>
                </a:solidFill>
              </a:rPr>
              <a:t>Býváte v depresi častěji, než chcete?</a:t>
            </a:r>
          </a:p>
          <a:p>
            <a:pPr lvl="1"/>
            <a:r>
              <a:rPr lang="cs-CZ" b="1" dirty="0">
                <a:solidFill>
                  <a:srgbClr val="FFC000"/>
                </a:solidFill>
              </a:rPr>
              <a:t>Děláte víc chyb, než byste měli?</a:t>
            </a:r>
          </a:p>
          <a:p>
            <a:pPr lvl="1"/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/>
              <a:t>Martin </a:t>
            </a:r>
            <a:r>
              <a:rPr lang="cs-CZ" dirty="0" err="1"/>
              <a:t>Seligman</a:t>
            </a:r>
            <a:r>
              <a:rPr lang="cs-CZ" dirty="0"/>
              <a:t>: </a:t>
            </a:r>
            <a:r>
              <a:rPr lang="cs-CZ" dirty="0" err="1"/>
              <a:t>Learned</a:t>
            </a:r>
            <a:r>
              <a:rPr lang="cs-CZ" dirty="0"/>
              <a:t> </a:t>
            </a:r>
            <a:r>
              <a:rPr lang="cs-CZ" dirty="0" err="1"/>
              <a:t>Optimism</a:t>
            </a:r>
            <a:r>
              <a:rPr lang="cs-CZ" dirty="0"/>
              <a:t>, 1991; </a:t>
            </a:r>
          </a:p>
          <a:p>
            <a:pPr marL="0" indent="0">
              <a:buNone/>
            </a:pPr>
            <a:r>
              <a:rPr lang="cs-CZ" dirty="0"/>
              <a:t>u nás Naučený optimismus, 2013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>
                <a:solidFill>
                  <a:srgbClr val="FF0000"/>
                </a:solidFill>
              </a:rPr>
              <a:t>Flexibilní optimismus</a:t>
            </a:r>
            <a:endParaRPr lang="cs-CZ" dirty="0"/>
          </a:p>
          <a:p>
            <a:pPr marL="0" indent="0" algn="ctr">
              <a:buNone/>
            </a:pPr>
            <a:r>
              <a:rPr lang="cs-CZ" i="1" dirty="0">
                <a:effectLst/>
                <a:latin typeface="Times New Roman" panose="02020603050405020304" pitchFamily="18" charset="0"/>
              </a:rPr>
              <a:t>„Vědomě užívat optimistický explanační styl v situacích, ve kterých jde </a:t>
            </a:r>
            <a:br>
              <a:rPr lang="cs-CZ" i="1" dirty="0">
                <a:effectLst/>
                <a:latin typeface="Times New Roman" panose="02020603050405020304" pitchFamily="18" charset="0"/>
              </a:rPr>
            </a:br>
            <a:r>
              <a:rPr lang="cs-CZ" i="1" dirty="0">
                <a:effectLst/>
                <a:latin typeface="Times New Roman" panose="02020603050405020304" pitchFamily="18" charset="0"/>
              </a:rPr>
              <a:t>o dosažení něčeho (úspěchu ve studiu, získání finančních prostředků, vítězství </a:t>
            </a:r>
            <a:br>
              <a:rPr lang="cs-CZ" i="1" dirty="0">
                <a:effectLst/>
                <a:latin typeface="Times New Roman" panose="02020603050405020304" pitchFamily="18" charset="0"/>
              </a:rPr>
            </a:br>
            <a:r>
              <a:rPr lang="cs-CZ" i="1" dirty="0">
                <a:effectLst/>
                <a:latin typeface="Times New Roman" panose="02020603050405020304" pitchFamily="18" charset="0"/>
              </a:rPr>
              <a:t>ve sportu...), ve chvílích, kdy se chceme lépe cítit a udržovat si morálku, a chceme-li vést ostatní. Optimistický explanační styl se dle autora naopak nehodí v situacích, kdy je cena v případě selhání příliš vysoká (řízení vozidla </a:t>
            </a:r>
            <a:br>
              <a:rPr lang="cs-CZ" i="1" dirty="0">
                <a:effectLst/>
                <a:latin typeface="Times New Roman" panose="02020603050405020304" pitchFamily="18" charset="0"/>
              </a:rPr>
            </a:br>
            <a:r>
              <a:rPr lang="cs-CZ" i="1" dirty="0">
                <a:effectLst/>
                <a:latin typeface="Times New Roman" panose="02020603050405020304" pitchFamily="18" charset="0"/>
              </a:rPr>
              <a:t>v opilosti, technická kontrola letadla apod.).“</a:t>
            </a:r>
            <a:endParaRPr lang="cs-CZ" i="1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8A505D5-5CE3-4F64-BDED-24EB82FE5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3648"/>
            <a:ext cx="1715551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54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optimismu jako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eplanačního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stylu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4114800"/>
          </a:xfrm>
        </p:spPr>
        <p:txBody>
          <a:bodyPr>
            <a:normAutofit fontScale="77500" lnSpcReduction="20000"/>
          </a:bodyPr>
          <a:lstStyle/>
          <a:p>
            <a:endParaRPr lang="cs-CZ" sz="2000" b="1" i="1" dirty="0">
              <a:solidFill>
                <a:srgbClr val="FFC000"/>
              </a:solidFill>
            </a:endParaRPr>
          </a:p>
          <a:p>
            <a:r>
              <a:rPr lang="cs-CZ" sz="2000" b="1" i="1" dirty="0" err="1">
                <a:solidFill>
                  <a:srgbClr val="FFC000"/>
                </a:solidFill>
              </a:rPr>
              <a:t>Attributional</a:t>
            </a:r>
            <a:r>
              <a:rPr lang="cs-CZ" sz="2000" b="1" i="1" dirty="0">
                <a:solidFill>
                  <a:srgbClr val="FFC000"/>
                </a:solidFill>
              </a:rPr>
              <a:t> Style </a:t>
            </a:r>
            <a:r>
              <a:rPr lang="cs-CZ" sz="2000" b="1" i="1" dirty="0" err="1">
                <a:solidFill>
                  <a:srgbClr val="FFC000"/>
                </a:solidFill>
              </a:rPr>
              <a:t>Questionnaire</a:t>
            </a:r>
            <a:r>
              <a:rPr lang="cs-CZ" sz="2000" b="1" i="1" dirty="0">
                <a:solidFill>
                  <a:srgbClr val="FFC000"/>
                </a:solidFill>
              </a:rPr>
              <a:t>. ASQ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Peterson</a:t>
            </a:r>
            <a:r>
              <a:rPr lang="cs-CZ" sz="2000" dirty="0"/>
              <a:t> et al., 1982)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000" dirty="0"/>
              <a:t>12 hypotetických situací (6 pozitivních a 6 negativních), které se mohou stát. Respondent má určit hlavní příčinu vzniku každé situace, pak ji vymezit na škálách </a:t>
            </a:r>
            <a:r>
              <a:rPr lang="cs-CZ" sz="2000" dirty="0" err="1"/>
              <a:t>internality</a:t>
            </a:r>
            <a:r>
              <a:rPr lang="cs-CZ" sz="2000" dirty="0"/>
              <a:t>, stability a </a:t>
            </a:r>
            <a:r>
              <a:rPr lang="cs-CZ" sz="2000" dirty="0" err="1"/>
              <a:t>globality</a:t>
            </a:r>
            <a:r>
              <a:rPr lang="cs-CZ" sz="2000" dirty="0"/>
              <a:t>. Skóry jsou počítány zvlášť pro pozitivní i negativní situace.</a:t>
            </a:r>
          </a:p>
          <a:p>
            <a:pPr>
              <a:spcAft>
                <a:spcPts val="1200"/>
              </a:spcAft>
            </a:pPr>
            <a:r>
              <a:rPr lang="cs-CZ" sz="2000" b="1" i="1" dirty="0" err="1">
                <a:solidFill>
                  <a:srgbClr val="FFC000"/>
                </a:solidFill>
              </a:rPr>
              <a:t>The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Children´s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Attributional</a:t>
            </a:r>
            <a:r>
              <a:rPr lang="cs-CZ" sz="2000" b="1" i="1" dirty="0">
                <a:solidFill>
                  <a:srgbClr val="FFC000"/>
                </a:solidFill>
              </a:rPr>
              <a:t> Style </a:t>
            </a:r>
            <a:r>
              <a:rPr lang="cs-CZ" sz="2000" b="1" i="1" dirty="0" err="1">
                <a:solidFill>
                  <a:srgbClr val="FFC000"/>
                </a:solidFill>
              </a:rPr>
              <a:t>Questionnaire</a:t>
            </a:r>
            <a:r>
              <a:rPr lang="cs-CZ" sz="2000" b="1" i="1" dirty="0">
                <a:solidFill>
                  <a:srgbClr val="FFC000"/>
                </a:solidFill>
              </a:rPr>
              <a:t>. CASQ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Kaslow</a:t>
            </a:r>
            <a:r>
              <a:rPr lang="cs-CZ" sz="2000" dirty="0"/>
              <a:t>, </a:t>
            </a:r>
            <a:r>
              <a:rPr lang="cs-CZ" sz="2000" dirty="0" err="1"/>
              <a:t>Tannenbaum</a:t>
            </a:r>
            <a:r>
              <a:rPr lang="cs-CZ" sz="2000" dirty="0"/>
              <a:t>, &amp; </a:t>
            </a:r>
            <a:r>
              <a:rPr lang="cs-CZ" sz="2000" dirty="0" err="1"/>
              <a:t>Seligman</a:t>
            </a:r>
            <a:r>
              <a:rPr lang="cs-CZ" sz="2000" dirty="0"/>
              <a:t>, 1978, dle </a:t>
            </a:r>
            <a:r>
              <a:rPr lang="cs-CZ" sz="2000" dirty="0" err="1"/>
              <a:t>Reivich</a:t>
            </a:r>
            <a:r>
              <a:rPr lang="cs-CZ" sz="2000" dirty="0"/>
              <a:t>, &amp; </a:t>
            </a:r>
            <a:r>
              <a:rPr lang="cs-CZ" sz="2000" dirty="0" err="1"/>
              <a:t>Gillham</a:t>
            </a:r>
            <a:r>
              <a:rPr lang="cs-CZ" sz="2000" dirty="0"/>
              <a:t>, 2003) pro 8-14 let</a:t>
            </a:r>
          </a:p>
          <a:p>
            <a:pPr>
              <a:lnSpc>
                <a:spcPct val="80000"/>
              </a:lnSpc>
              <a:defRPr/>
            </a:pPr>
            <a:r>
              <a:rPr lang="cs-CZ" sz="2000" b="1" i="1" dirty="0" err="1">
                <a:solidFill>
                  <a:srgbClr val="FFC000"/>
                </a:solidFill>
              </a:rPr>
              <a:t>Academic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Attributional</a:t>
            </a:r>
            <a:r>
              <a:rPr lang="cs-CZ" sz="2000" b="1" i="1" dirty="0">
                <a:solidFill>
                  <a:srgbClr val="FFC000"/>
                </a:solidFill>
              </a:rPr>
              <a:t> Style </a:t>
            </a:r>
            <a:r>
              <a:rPr lang="cs-CZ" sz="2000" b="1" i="1" dirty="0" err="1">
                <a:solidFill>
                  <a:srgbClr val="FFC000"/>
                </a:solidFill>
              </a:rPr>
              <a:t>Questionnaire</a:t>
            </a:r>
            <a:r>
              <a:rPr lang="cs-CZ" sz="2000" b="1" i="1" dirty="0">
                <a:solidFill>
                  <a:srgbClr val="FFC000"/>
                </a:solidFill>
              </a:rPr>
              <a:t>, AASQ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sz="2000" dirty="0"/>
              <a:t>	(</a:t>
            </a:r>
            <a:r>
              <a:rPr lang="cs-CZ" sz="2000" dirty="0" err="1"/>
              <a:t>Peterson</a:t>
            </a:r>
            <a:r>
              <a:rPr lang="cs-CZ" sz="2000" dirty="0"/>
              <a:t>, </a:t>
            </a:r>
            <a:r>
              <a:rPr lang="cs-CZ" sz="2000" dirty="0" err="1"/>
              <a:t>Barrett</a:t>
            </a:r>
            <a:r>
              <a:rPr lang="cs-CZ" sz="2000" dirty="0"/>
              <a:t>, 1987)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12 položek týkajících se interpretace negativních školních událostí,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např.: </a:t>
            </a:r>
            <a:r>
              <a:rPr lang="cs-CZ" sz="2000" i="1" dirty="0"/>
              <a:t>„Nejste schopen/schopna nastudovat všechnu literaturu, kterou vám učitel uložil ke studiu.“</a:t>
            </a: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cs-CZ" sz="2000" dirty="0"/>
              <a:t>Respondent určí hlavní příčinu a tu hodnotí na sedmistupňových škálách z hlediska subjektivní kontroly, stability příčiny a její  pronikavosti</a:t>
            </a:r>
          </a:p>
          <a:p>
            <a:r>
              <a:rPr lang="cs-CZ" sz="2000" b="1" i="1" dirty="0" err="1">
                <a:solidFill>
                  <a:srgbClr val="FFC000"/>
                </a:solidFill>
              </a:rPr>
              <a:t>Content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Analysis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of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Verbatim</a:t>
            </a:r>
            <a:r>
              <a:rPr lang="cs-CZ" sz="2000" b="1" i="1" dirty="0">
                <a:solidFill>
                  <a:srgbClr val="FFC000"/>
                </a:solidFill>
              </a:rPr>
              <a:t> </a:t>
            </a:r>
            <a:r>
              <a:rPr lang="cs-CZ" sz="2000" b="1" i="1" dirty="0" err="1">
                <a:solidFill>
                  <a:srgbClr val="FFC000"/>
                </a:solidFill>
              </a:rPr>
              <a:t>Explanations</a:t>
            </a:r>
            <a:r>
              <a:rPr lang="cs-CZ" sz="2000" b="1" i="1" dirty="0">
                <a:solidFill>
                  <a:srgbClr val="FFC000"/>
                </a:solidFill>
              </a:rPr>
              <a:t>, CAVE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Schulman</a:t>
            </a:r>
            <a:r>
              <a:rPr lang="cs-CZ" sz="2000" dirty="0"/>
              <a:t>, </a:t>
            </a:r>
            <a:r>
              <a:rPr lang="cs-CZ" sz="2000" dirty="0" err="1"/>
              <a:t>Castellon</a:t>
            </a:r>
            <a:r>
              <a:rPr lang="cs-CZ" sz="2000" dirty="0"/>
              <a:t>, &amp; </a:t>
            </a:r>
            <a:r>
              <a:rPr lang="cs-CZ" sz="2000" dirty="0" err="1"/>
              <a:t>Seligman</a:t>
            </a:r>
            <a:r>
              <a:rPr lang="cs-CZ" sz="2000" dirty="0"/>
              <a:t>, 1989)</a:t>
            </a:r>
          </a:p>
          <a:p>
            <a:pPr marL="0" indent="0">
              <a:buNone/>
            </a:pPr>
            <a:r>
              <a:rPr lang="cs-CZ" sz="2000" dirty="0"/>
              <a:t>Obsahová analýza </a:t>
            </a:r>
            <a:r>
              <a:rPr lang="cs-CZ" sz="2000" dirty="0" err="1"/>
              <a:t>atribucí</a:t>
            </a:r>
            <a:r>
              <a:rPr lang="cs-CZ" sz="2000" dirty="0"/>
              <a:t> v přirozeně vzniklém verbálním materiálu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828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40" y="30379"/>
            <a:ext cx="7772400" cy="1143000"/>
          </a:xfrm>
        </p:spPr>
        <p:txBody>
          <a:bodyPr/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z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7772400" cy="4114800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 err="1"/>
              <a:t>Peterson</a:t>
            </a:r>
            <a:r>
              <a:rPr lang="cs-CZ" sz="2000" dirty="0"/>
              <a:t>, C., </a:t>
            </a:r>
            <a:r>
              <a:rPr lang="cs-CZ" sz="2000" dirty="0" err="1"/>
              <a:t>Semmel</a:t>
            </a:r>
            <a:r>
              <a:rPr lang="cs-CZ" sz="2000" dirty="0"/>
              <a:t>, A., von </a:t>
            </a:r>
            <a:r>
              <a:rPr lang="cs-CZ" sz="2000" dirty="0" err="1"/>
              <a:t>Baeyer</a:t>
            </a:r>
            <a:r>
              <a:rPr lang="cs-CZ" sz="2000" dirty="0"/>
              <a:t>, C., </a:t>
            </a:r>
            <a:r>
              <a:rPr lang="cs-CZ" sz="2000" dirty="0" err="1"/>
              <a:t>Abramson</a:t>
            </a:r>
            <a:r>
              <a:rPr lang="cs-CZ" sz="2000" dirty="0"/>
              <a:t>, L. Y., </a:t>
            </a:r>
            <a:r>
              <a:rPr lang="cs-CZ" sz="2000" dirty="0" err="1"/>
              <a:t>Metalsky</a:t>
            </a:r>
            <a:r>
              <a:rPr lang="cs-CZ" sz="2000" dirty="0"/>
              <a:t>, G. I., &amp; </a:t>
            </a:r>
            <a:r>
              <a:rPr lang="cs-CZ" sz="2000" dirty="0" err="1"/>
              <a:t>Seligman</a:t>
            </a:r>
            <a:r>
              <a:rPr lang="cs-CZ" sz="2000" dirty="0"/>
              <a:t>, M. E. P. (1982).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attributional</a:t>
            </a:r>
            <a:r>
              <a:rPr lang="cs-CZ" sz="2000" dirty="0"/>
              <a:t> Style </a:t>
            </a:r>
            <a:r>
              <a:rPr lang="cs-CZ" sz="2000" dirty="0" err="1"/>
              <a:t>Questionnaire</a:t>
            </a:r>
            <a:r>
              <a:rPr lang="cs-CZ" sz="2000" dirty="0"/>
              <a:t>. </a:t>
            </a:r>
            <a:r>
              <a:rPr lang="cs-CZ" sz="2000" i="1" dirty="0" err="1"/>
              <a:t>Cognitive</a:t>
            </a:r>
            <a:r>
              <a:rPr lang="cs-CZ" sz="2000" i="1" dirty="0"/>
              <a:t> </a:t>
            </a:r>
            <a:r>
              <a:rPr lang="cs-CZ" sz="2000" i="1" dirty="0" err="1"/>
              <a:t>Therapy</a:t>
            </a:r>
            <a:r>
              <a:rPr lang="cs-CZ" sz="2000" i="1" dirty="0"/>
              <a:t> and </a:t>
            </a:r>
            <a:r>
              <a:rPr lang="cs-CZ" sz="2000" i="1" dirty="0" err="1"/>
              <a:t>Research</a:t>
            </a:r>
            <a:r>
              <a:rPr lang="cs-CZ" sz="2000" dirty="0"/>
              <a:t>, 6 (3), 287–300.</a:t>
            </a:r>
          </a:p>
          <a:p>
            <a:r>
              <a:rPr lang="cs-CZ" sz="2000" dirty="0" err="1"/>
              <a:t>Peterson</a:t>
            </a:r>
            <a:r>
              <a:rPr lang="cs-CZ" sz="2000" dirty="0"/>
              <a:t>, Ch., &amp; </a:t>
            </a:r>
            <a:r>
              <a:rPr lang="cs-CZ" sz="2000" dirty="0" err="1"/>
              <a:t>Seligman</a:t>
            </a:r>
            <a:r>
              <a:rPr lang="cs-CZ" sz="2000" dirty="0"/>
              <a:t>, M. E. P. (1984). </a:t>
            </a:r>
            <a:r>
              <a:rPr lang="cs-CZ" sz="2000" dirty="0" err="1"/>
              <a:t>Casual</a:t>
            </a:r>
            <a:r>
              <a:rPr lang="cs-CZ" sz="2000" dirty="0"/>
              <a:t> </a:t>
            </a:r>
            <a:r>
              <a:rPr lang="cs-CZ" sz="2000" dirty="0" err="1"/>
              <a:t>explanations</a:t>
            </a:r>
            <a:r>
              <a:rPr lang="cs-CZ" sz="2000" dirty="0"/>
              <a:t> as a risk </a:t>
            </a:r>
            <a:r>
              <a:rPr lang="cs-CZ" sz="2000" dirty="0" err="1"/>
              <a:t>factor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depression</a:t>
            </a:r>
            <a:r>
              <a:rPr lang="cs-CZ" sz="2000" dirty="0"/>
              <a:t>: </a:t>
            </a:r>
            <a:r>
              <a:rPr lang="cs-CZ" sz="2000" dirty="0" err="1"/>
              <a:t>Theory</a:t>
            </a:r>
            <a:r>
              <a:rPr lang="cs-CZ" sz="2000" dirty="0"/>
              <a:t> and evidence. </a:t>
            </a:r>
            <a:r>
              <a:rPr lang="cs-CZ" sz="2000" i="1" dirty="0" err="1"/>
              <a:t>Psychological</a:t>
            </a:r>
            <a:r>
              <a:rPr lang="cs-CZ" sz="2000" i="1" dirty="0"/>
              <a:t> </a:t>
            </a:r>
            <a:r>
              <a:rPr lang="cs-CZ" sz="2000" i="1" dirty="0" err="1"/>
              <a:t>Review</a:t>
            </a:r>
            <a:r>
              <a:rPr lang="cs-CZ" sz="2000" dirty="0"/>
              <a:t>, 91, 347–374.</a:t>
            </a:r>
          </a:p>
          <a:p>
            <a:r>
              <a:rPr lang="cs-CZ" sz="2000" dirty="0" err="1"/>
              <a:t>Seligman</a:t>
            </a:r>
            <a:r>
              <a:rPr lang="cs-CZ" sz="2000" dirty="0"/>
              <a:t>, M. E. P., </a:t>
            </a:r>
            <a:r>
              <a:rPr lang="cs-CZ" sz="2000" dirty="0" err="1"/>
              <a:t>Abramson</a:t>
            </a:r>
            <a:r>
              <a:rPr lang="cs-CZ" sz="2000" dirty="0"/>
              <a:t>, L. Y., </a:t>
            </a:r>
            <a:r>
              <a:rPr lang="cs-CZ" sz="2000" dirty="0" err="1"/>
              <a:t>Semmel</a:t>
            </a:r>
            <a:r>
              <a:rPr lang="cs-CZ" sz="2000" dirty="0"/>
              <a:t>, A., &amp; von </a:t>
            </a:r>
            <a:r>
              <a:rPr lang="cs-CZ" sz="2000" dirty="0" err="1"/>
              <a:t>Baeyer</a:t>
            </a:r>
            <a:r>
              <a:rPr lang="cs-CZ" sz="2000" dirty="0"/>
              <a:t>, C. (1979). </a:t>
            </a:r>
            <a:r>
              <a:rPr lang="cs-CZ" sz="2000" dirty="0" err="1"/>
              <a:t>Depressive</a:t>
            </a:r>
            <a:r>
              <a:rPr lang="cs-CZ" sz="2000" dirty="0"/>
              <a:t> </a:t>
            </a:r>
            <a:r>
              <a:rPr lang="cs-CZ" sz="2000" dirty="0" err="1"/>
              <a:t>attributional</a:t>
            </a:r>
            <a:r>
              <a:rPr lang="cs-CZ" sz="2000" dirty="0"/>
              <a:t> style. </a:t>
            </a:r>
            <a:r>
              <a:rPr lang="cs-CZ" sz="2000" i="1" dirty="0" err="1"/>
              <a:t>Journal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Abnormal</a:t>
            </a:r>
            <a:r>
              <a:rPr lang="cs-CZ" sz="2000" i="1" dirty="0"/>
              <a:t> Psychology</a:t>
            </a:r>
            <a:r>
              <a:rPr lang="cs-CZ" sz="2000" dirty="0"/>
              <a:t>, 88, 242–247.</a:t>
            </a:r>
          </a:p>
          <a:p>
            <a:r>
              <a:rPr lang="cs-CZ" sz="2000" dirty="0" err="1"/>
              <a:t>Seligman</a:t>
            </a:r>
            <a:r>
              <a:rPr lang="cs-CZ" sz="2000" dirty="0"/>
              <a:t>, M. E. P. (1990). </a:t>
            </a:r>
            <a:r>
              <a:rPr lang="cs-CZ" sz="2000" i="1" dirty="0" err="1"/>
              <a:t>Learned</a:t>
            </a:r>
            <a:r>
              <a:rPr lang="cs-CZ" sz="2000" i="1" dirty="0"/>
              <a:t> </a:t>
            </a:r>
            <a:r>
              <a:rPr lang="cs-CZ" sz="2000" i="1" dirty="0" err="1"/>
              <a:t>optimism</a:t>
            </a:r>
            <a:r>
              <a:rPr lang="cs-CZ" sz="2000" dirty="0"/>
              <a:t>. New York: </a:t>
            </a:r>
            <a:r>
              <a:rPr lang="cs-CZ" sz="2000" dirty="0" err="1"/>
              <a:t>Knopf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Seligman</a:t>
            </a:r>
            <a:r>
              <a:rPr lang="cs-CZ" sz="2000" dirty="0"/>
              <a:t>, M. E. P., </a:t>
            </a:r>
            <a:r>
              <a:rPr lang="cs-CZ" sz="2000" dirty="0" err="1"/>
              <a:t>Castellon</a:t>
            </a:r>
            <a:r>
              <a:rPr lang="cs-CZ" sz="2000" dirty="0"/>
              <a:t>, C., </a:t>
            </a:r>
            <a:r>
              <a:rPr lang="cs-CZ" sz="2000" dirty="0" err="1"/>
              <a:t>Cacciola</a:t>
            </a:r>
            <a:r>
              <a:rPr lang="cs-CZ" sz="2000" dirty="0"/>
              <a:t>, J., </a:t>
            </a:r>
            <a:r>
              <a:rPr lang="cs-CZ" sz="2000" dirty="0" err="1"/>
              <a:t>Schulman</a:t>
            </a:r>
            <a:r>
              <a:rPr lang="cs-CZ" sz="2000" dirty="0"/>
              <a:t>, P., </a:t>
            </a:r>
            <a:r>
              <a:rPr lang="cs-CZ" sz="2000" dirty="0" err="1"/>
              <a:t>Luborsky</a:t>
            </a:r>
            <a:r>
              <a:rPr lang="cs-CZ" sz="2000" dirty="0"/>
              <a:t>, L., </a:t>
            </a:r>
            <a:r>
              <a:rPr lang="cs-CZ" sz="2000" dirty="0" err="1"/>
              <a:t>Ollove</a:t>
            </a:r>
            <a:r>
              <a:rPr lang="cs-CZ" sz="2000" dirty="0"/>
              <a:t>, M., &amp; </a:t>
            </a:r>
            <a:r>
              <a:rPr lang="cs-CZ" sz="2000" dirty="0" err="1"/>
              <a:t>Downing</a:t>
            </a:r>
            <a:r>
              <a:rPr lang="cs-CZ" sz="2000" dirty="0"/>
              <a:t>, R. (1988). </a:t>
            </a:r>
            <a:r>
              <a:rPr lang="cs-CZ" sz="2000" dirty="0" err="1"/>
              <a:t>Explanatory</a:t>
            </a:r>
            <a:r>
              <a:rPr lang="cs-CZ" sz="2000" dirty="0"/>
              <a:t> style </a:t>
            </a:r>
            <a:r>
              <a:rPr lang="cs-CZ" sz="2000" dirty="0" err="1"/>
              <a:t>change</a:t>
            </a:r>
            <a:r>
              <a:rPr lang="cs-CZ" sz="2000" dirty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cognitive</a:t>
            </a:r>
            <a:r>
              <a:rPr lang="cs-CZ" sz="2000" dirty="0"/>
              <a:t> </a:t>
            </a:r>
            <a:r>
              <a:rPr lang="cs-CZ" sz="2000" dirty="0" err="1"/>
              <a:t>therapy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unipolar</a:t>
            </a:r>
            <a:r>
              <a:rPr lang="cs-CZ" sz="2000" dirty="0"/>
              <a:t> </a:t>
            </a:r>
            <a:r>
              <a:rPr lang="cs-CZ" sz="2000" dirty="0" err="1"/>
              <a:t>depression</a:t>
            </a:r>
            <a:r>
              <a:rPr lang="cs-CZ" sz="2000" dirty="0"/>
              <a:t>. </a:t>
            </a:r>
            <a:r>
              <a:rPr lang="cs-CZ" sz="2000" i="1" dirty="0" err="1"/>
              <a:t>Journal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Abnormal</a:t>
            </a:r>
            <a:r>
              <a:rPr lang="cs-CZ" sz="2000" i="1" dirty="0"/>
              <a:t> Psychology</a:t>
            </a:r>
            <a:r>
              <a:rPr lang="cs-CZ" sz="2000" dirty="0"/>
              <a:t>, 97, 13–18.</a:t>
            </a:r>
          </a:p>
          <a:p>
            <a:r>
              <a:rPr lang="cs-CZ" sz="2000" dirty="0" err="1"/>
              <a:t>Seligman</a:t>
            </a:r>
            <a:r>
              <a:rPr lang="cs-CZ" sz="2000" dirty="0"/>
              <a:t>, M. E. P. (2003). </a:t>
            </a:r>
            <a:r>
              <a:rPr lang="cs-CZ" sz="2000" i="1" dirty="0"/>
              <a:t>Opravdové štěstí</a:t>
            </a:r>
            <a:r>
              <a:rPr lang="cs-CZ" sz="2000" dirty="0"/>
              <a:t>. </a:t>
            </a:r>
            <a:r>
              <a:rPr lang="cs-CZ" sz="2000" dirty="0" err="1"/>
              <a:t>Euromedia</a:t>
            </a:r>
            <a:r>
              <a:rPr lang="cs-CZ" sz="2000" dirty="0"/>
              <a:t> Group, Praha.</a:t>
            </a:r>
          </a:p>
          <a:p>
            <a:r>
              <a:rPr lang="cs-CZ" sz="2000" dirty="0" err="1"/>
              <a:t>Seligman</a:t>
            </a:r>
            <a:r>
              <a:rPr lang="cs-CZ" sz="2000" dirty="0"/>
              <a:t>, M. E. P. (2013). </a:t>
            </a:r>
            <a:r>
              <a:rPr lang="cs-CZ" sz="2000" i="1" dirty="0"/>
              <a:t>Naučený optimismus. Jak změnit své myšlení a život</a:t>
            </a:r>
            <a:r>
              <a:rPr lang="cs-CZ" sz="2000" dirty="0"/>
              <a:t>. Praha: Nakladatelství Dobrovský.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897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Rectangle 7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47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Proč pláčí? Nejčastější důvody, které k tomu děti vedou | MimiBamb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2950"/>
            <a:ext cx="4094163" cy="2674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482975"/>
            <a:ext cx="4094163" cy="26320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221" y="640080"/>
            <a:ext cx="3168968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 </a:t>
            </a:r>
            <a:r>
              <a:rPr lang="en-US" sz="44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optimismus</a:t>
            </a:r>
            <a: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vrozený</a:t>
            </a:r>
            <a: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nebo</a:t>
            </a:r>
            <a: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naučený</a:t>
            </a:r>
            <a:r>
              <a:rPr 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982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 fontScale="90000"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Seligman</a:t>
            </a:r>
            <a:br>
              <a:rPr lang="cs-CZ" sz="2900" dirty="0"/>
            </a:br>
            <a:r>
              <a:rPr lang="cs-CZ" sz="2900" dirty="0"/>
              <a:t>nar. 1942, americký profesor psychologie na Pensylvánské univerzitě</a:t>
            </a:r>
          </a:p>
        </p:txBody>
      </p:sp>
      <p:pic>
        <p:nvPicPr>
          <p:cNvPr id="1032" name="Picture 8" descr="Martin Seligman on Psych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21250" b="-2"/>
          <a:stretch/>
        </p:blipFill>
        <p:spPr bwMode="auto"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/>
              <a:t>„Od nařčení, která se nezakládají na pravdě, se můžeme více či méně snadno distancovat. Mnohem hůře se však distancujeme od žalob, kterými denně častujeme sami sebe.“  </a:t>
            </a:r>
            <a:endParaRPr lang="cs-CZ" sz="2400" dirty="0"/>
          </a:p>
        </p:txBody>
      </p:sp>
      <p:sp>
        <p:nvSpPr>
          <p:cNvPr id="6" name="AutoShape 6" descr="Martin Seligman on Psych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25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naučené bezmocnosti </a:t>
            </a:r>
            <a:br>
              <a:rPr lang="cs-CZ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cs-CZ" sz="2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helplessness</a:t>
            </a: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600" dirty="0"/>
              <a:t>60. a 70. léta 20.stol.</a:t>
            </a:r>
          </a:p>
          <a:p>
            <a:pPr marL="0" indent="0">
              <a:buNone/>
            </a:pPr>
            <a:r>
              <a:rPr lang="cs-CZ" sz="1600" dirty="0"/>
              <a:t>Živý organismus nebo skupina organismů se mohou naučit, že svým chováním nemohou ovlivnit určitý situační výsledek, a tuto svoji zkušenost zobecňují a přenášejí do jiné situace.</a:t>
            </a:r>
          </a:p>
          <a:p>
            <a:pPr marL="0" indent="0">
              <a:buNone/>
            </a:pPr>
            <a:endParaRPr lang="cs-CZ" sz="1600" dirty="0"/>
          </a:p>
          <a:p>
            <a:pPr lvl="1"/>
            <a:r>
              <a:rPr lang="cs-CZ" sz="1600" b="1" dirty="0"/>
              <a:t>emoční rozvrat</a:t>
            </a:r>
          </a:p>
          <a:p>
            <a:pPr lvl="1"/>
            <a:r>
              <a:rPr lang="cs-CZ" sz="1600" b="1" dirty="0"/>
              <a:t>redukce motivace</a:t>
            </a:r>
          </a:p>
          <a:p>
            <a:pPr lvl="1"/>
            <a:r>
              <a:rPr lang="cs-CZ" sz="1600" b="1" dirty="0"/>
              <a:t>kognitivní deficit</a:t>
            </a:r>
          </a:p>
          <a:p>
            <a:pPr lvl="1"/>
            <a:endParaRPr lang="cs-CZ" sz="1600" dirty="0"/>
          </a:p>
          <a:p>
            <a:pPr marL="0" indent="0">
              <a:buNone/>
            </a:pPr>
            <a:r>
              <a:rPr lang="cs-CZ" sz="1600" dirty="0"/>
              <a:t>Naučená bezmocnost je rizikovým faktorem deprese.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68F087-EC0D-4C49-8191-6CFEC0FBD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2052317"/>
            <a:ext cx="4094226" cy="27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Depresivní </a:t>
            </a:r>
            <a:r>
              <a:rPr lang="cs-CZ" altLang="cs-C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atribuční</a:t>
            </a:r>
            <a:r>
              <a:rPr lang="cs-CZ" alt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styl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9299376" cy="10795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Abramson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Seligman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Teasdale</a:t>
            </a: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1978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200" dirty="0"/>
              <a:t>příčiny negativních událostí jsou vnímány jako </a:t>
            </a:r>
            <a:r>
              <a:rPr lang="cs-CZ" altLang="cs-CZ" sz="2200" b="1" dirty="0">
                <a:solidFill>
                  <a:srgbClr val="FFC000"/>
                </a:solidFill>
              </a:rPr>
              <a:t>interní, globální a stabilní</a:t>
            </a:r>
          </a:p>
        </p:txBody>
      </p:sp>
      <p:graphicFrame>
        <p:nvGraphicFramePr>
          <p:cNvPr id="35887" name="Group 4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2500602"/>
              </p:ext>
            </p:extLst>
          </p:nvPr>
        </p:nvGraphicFramePr>
        <p:xfrm>
          <a:off x="611188" y="2420888"/>
          <a:ext cx="8074025" cy="3810000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Interní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Externí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14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Stabilní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Nestabilní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Stabilní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Nestabilní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Globální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Nedostatečná inteligence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Únava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Testy jsou neobjektivní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Dnes je pátek 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Specifické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Nedostatečné matematické schopnosti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Matematika mě zrovna nebaví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Náš učitel užívá neobjektivní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Špatně vytisknutý testový formulář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4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jako explanační styl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339" y="2764592"/>
            <a:ext cx="4170806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optimismu jako explanačního stylu</a:t>
            </a:r>
          </a:p>
          <a:p>
            <a:pPr marL="0" indent="0">
              <a:buNone/>
            </a:pPr>
            <a:endParaRPr lang="cs-CZ" sz="1900" i="1" dirty="0"/>
          </a:p>
          <a:p>
            <a:pPr marL="0" indent="0">
              <a:buNone/>
            </a:pPr>
            <a:r>
              <a:rPr lang="cs-CZ" sz="1900" dirty="0"/>
              <a:t>V čem se liší myšlení optimistů </a:t>
            </a:r>
            <a:br>
              <a:rPr lang="cs-CZ" sz="1900" dirty="0"/>
            </a:br>
            <a:r>
              <a:rPr lang="cs-CZ" sz="1900" dirty="0"/>
              <a:t>od pesimistů?</a:t>
            </a:r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2054" name="Picture 6" descr="Senior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4286" y="936523"/>
            <a:ext cx="4094226" cy="49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Z poloviny plná poloprázdná sklenice obrazy na stěnu • obrazy relativní,  vidět, pozitivní | myloview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03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jako explanační styl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02" y="2660904"/>
            <a:ext cx="3882774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1" dirty="0"/>
              <a:t>Základní rozdíly v myšlení optimistů a pesimistů: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Posouzení </a:t>
            </a:r>
            <a:r>
              <a:rPr lang="cs-CZ" sz="1800" b="1" dirty="0">
                <a:solidFill>
                  <a:srgbClr val="FFC000"/>
                </a:solidFill>
              </a:rPr>
              <a:t>stability</a:t>
            </a:r>
            <a:r>
              <a:rPr lang="cs-CZ" sz="1800" dirty="0"/>
              <a:t> </a:t>
            </a:r>
            <a:br>
              <a:rPr lang="cs-CZ" sz="1800" dirty="0"/>
            </a:br>
            <a:r>
              <a:rPr lang="cs-CZ" sz="1800" dirty="0"/>
              <a:t>dobrého a špatného v životě</a:t>
            </a:r>
          </a:p>
          <a:p>
            <a:r>
              <a:rPr lang="cs-CZ" sz="1800" dirty="0"/>
              <a:t>Posouzení </a:t>
            </a:r>
            <a:r>
              <a:rPr lang="cs-CZ" sz="1800" b="1" dirty="0">
                <a:solidFill>
                  <a:srgbClr val="FFC000"/>
                </a:solidFill>
              </a:rPr>
              <a:t>pronikavosti</a:t>
            </a:r>
            <a:r>
              <a:rPr lang="cs-CZ" sz="1800" dirty="0"/>
              <a:t> (průraznosti) </a:t>
            </a:r>
            <a:br>
              <a:rPr lang="cs-CZ" sz="1800" dirty="0"/>
            </a:br>
            <a:r>
              <a:rPr lang="cs-CZ" sz="1800" dirty="0"/>
              <a:t>dobrých a špatných událostí</a:t>
            </a:r>
          </a:p>
          <a:p>
            <a:r>
              <a:rPr lang="cs-CZ" sz="1800" dirty="0"/>
              <a:t>Posouzení </a:t>
            </a:r>
            <a:r>
              <a:rPr lang="cs-CZ" sz="1800" b="1" dirty="0">
                <a:solidFill>
                  <a:srgbClr val="FFC000"/>
                </a:solidFill>
              </a:rPr>
              <a:t>vlastního podílu </a:t>
            </a:r>
            <a:br>
              <a:rPr lang="cs-CZ" sz="1800" dirty="0"/>
            </a:br>
            <a:r>
              <a:rPr lang="cs-CZ" sz="1800" dirty="0"/>
              <a:t>na dobrých a špatných událostech (personalizace)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4D4CADC-BE61-44A4-8BD0-F1B930E2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2026728"/>
            <a:ext cx="4094226" cy="28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240" y="260648"/>
            <a:ext cx="7772400" cy="1143000"/>
          </a:xfrm>
        </p:spPr>
        <p:txBody>
          <a:bodyPr/>
          <a:lstStyle/>
          <a:p>
            <a:r>
              <a:rPr lang="cs-CZ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jako explanační styl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240" y="1474440"/>
            <a:ext cx="8460760" cy="41148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2400" b="1" dirty="0">
                <a:solidFill>
                  <a:srgbClr val="FFC000"/>
                </a:solidFill>
              </a:rPr>
              <a:t>Trvalost, stabilita dobrého a špatného (permanent </a:t>
            </a:r>
            <a:r>
              <a:rPr lang="cs-CZ" sz="2400" b="1" dirty="0" err="1">
                <a:solidFill>
                  <a:srgbClr val="FFC000"/>
                </a:solidFill>
              </a:rPr>
              <a:t>good</a:t>
            </a:r>
            <a:r>
              <a:rPr lang="cs-CZ" sz="2400" b="1" dirty="0">
                <a:solidFill>
                  <a:srgbClr val="FFC000"/>
                </a:solidFill>
              </a:rPr>
              <a:t> / </a:t>
            </a:r>
            <a:r>
              <a:rPr lang="cs-CZ" sz="2400" b="1" dirty="0" err="1">
                <a:solidFill>
                  <a:srgbClr val="FFC000"/>
                </a:solidFill>
              </a:rPr>
              <a:t>bad</a:t>
            </a:r>
            <a:r>
              <a:rPr lang="cs-CZ" sz="2400" b="1" dirty="0">
                <a:solidFill>
                  <a:srgbClr val="FFC000"/>
                </a:solidFill>
              </a:rPr>
              <a:t>) </a:t>
            </a:r>
            <a:br>
              <a:rPr lang="cs-CZ" sz="2400" b="1" dirty="0">
                <a:solidFill>
                  <a:srgbClr val="FFC000"/>
                </a:solidFill>
              </a:rPr>
            </a:br>
            <a:r>
              <a:rPr lang="cs-CZ" sz="2400" dirty="0"/>
              <a:t>=</a:t>
            </a:r>
            <a:r>
              <a:rPr lang="cs-CZ" sz="2400" b="1" dirty="0">
                <a:solidFill>
                  <a:srgbClr val="FFC000"/>
                </a:solidFill>
              </a:rPr>
              <a:t> </a:t>
            </a:r>
            <a:r>
              <a:rPr lang="cs-CZ" sz="2400" dirty="0"/>
              <a:t>vidění světa ve smyslu posouzení </a:t>
            </a:r>
            <a:r>
              <a:rPr lang="cs-CZ" sz="2400" u="sng" dirty="0"/>
              <a:t>délky trvání</a:t>
            </a:r>
            <a:r>
              <a:rPr lang="cs-CZ" sz="2400" dirty="0"/>
              <a:t> dobrých nebo špatných okolností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FFC000"/>
                </a:solidFill>
              </a:rPr>
              <a:t>Optimista</a:t>
            </a:r>
            <a:r>
              <a:rPr lang="cs-CZ" sz="2400" dirty="0"/>
              <a:t> „Příznivé okolnosti našeho života jsou relativně stálé, trvají déle, nepříznivé okolnosti jsou relativně dočasné.“</a:t>
            </a:r>
          </a:p>
          <a:p>
            <a:pPr>
              <a:lnSpc>
                <a:spcPct val="120000"/>
              </a:lnSpc>
            </a:pPr>
            <a:r>
              <a:rPr lang="cs-CZ" sz="2400" i="1" dirty="0">
                <a:solidFill>
                  <a:srgbClr val="92D050"/>
                </a:solidFill>
              </a:rPr>
              <a:t>„Život je fajn, daří se mi,...“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400" i="1" dirty="0">
                <a:solidFill>
                  <a:srgbClr val="92D050"/>
                </a:solidFill>
              </a:rPr>
              <a:t>„Dnes (mimořádně) měl můj šéf špatnou náladu.“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400" b="1" dirty="0">
                <a:solidFill>
                  <a:srgbClr val="FFC000"/>
                </a:solidFill>
              </a:rPr>
              <a:t>Pesimista</a:t>
            </a:r>
            <a:r>
              <a:rPr lang="cs-CZ" sz="2400" dirty="0"/>
              <a:t> naopak.</a:t>
            </a:r>
          </a:p>
          <a:p>
            <a:pPr>
              <a:lnSpc>
                <a:spcPct val="120000"/>
              </a:lnSpc>
            </a:pPr>
            <a:r>
              <a:rPr lang="cs-CZ" sz="2400" i="1" dirty="0">
                <a:solidFill>
                  <a:srgbClr val="92D050"/>
                </a:solidFill>
              </a:rPr>
              <a:t>„Život je těžký, je plný námahy, překážek, zklamání a ztrát. Radost je pomíjivá.“</a:t>
            </a:r>
          </a:p>
          <a:p>
            <a:pPr>
              <a:lnSpc>
                <a:spcPct val="120000"/>
              </a:lnSpc>
            </a:pPr>
            <a:r>
              <a:rPr lang="cs-CZ" sz="2400" i="1" dirty="0">
                <a:solidFill>
                  <a:srgbClr val="92D050"/>
                </a:solidFill>
              </a:rPr>
              <a:t>„Moje kolegyně byla na mě dnes (mimořádně) milá.“</a:t>
            </a:r>
          </a:p>
          <a:p>
            <a:pPr>
              <a:lnSpc>
                <a:spcPct val="120000"/>
              </a:lnSpc>
            </a:pPr>
            <a:r>
              <a:rPr lang="cs-CZ" sz="2400" i="1" dirty="0">
                <a:solidFill>
                  <a:srgbClr val="92D050"/>
                </a:solidFill>
              </a:rPr>
              <a:t>„Se šéfem se nikdy nedomluvím.“</a:t>
            </a:r>
          </a:p>
          <a:p>
            <a:pPr>
              <a:lnSpc>
                <a:spcPct val="120000"/>
              </a:lnSpc>
            </a:pPr>
            <a:endParaRPr lang="cs-CZ" sz="2400" dirty="0"/>
          </a:p>
          <a:p>
            <a:pPr>
              <a:lnSpc>
                <a:spcPct val="12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98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Optimismus jako explanační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90"/>
            <a:ext cx="8119814" cy="4486274"/>
          </a:xfrm>
        </p:spPr>
        <p:txBody>
          <a:bodyPr/>
          <a:lstStyle/>
          <a:p>
            <a:pPr marL="0" lvl="0" indent="0">
              <a:buNone/>
            </a:pPr>
            <a:r>
              <a:rPr lang="cs-CZ" sz="1900" b="1" dirty="0">
                <a:solidFill>
                  <a:srgbClr val="FFC000"/>
                </a:solidFill>
              </a:rPr>
              <a:t>Pronikavost (</a:t>
            </a:r>
            <a:r>
              <a:rPr lang="cs-CZ" sz="1900" b="1" dirty="0" err="1">
                <a:solidFill>
                  <a:srgbClr val="FFC000"/>
                </a:solidFill>
              </a:rPr>
              <a:t>pervasiveness</a:t>
            </a:r>
            <a:r>
              <a:rPr lang="cs-CZ" sz="1900" b="1" dirty="0">
                <a:solidFill>
                  <a:srgbClr val="FFC000"/>
                </a:solidFill>
              </a:rPr>
              <a:t>) dobrého a špatného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cs-CZ" sz="1900" dirty="0"/>
              <a:t>intenzita, s jakou se lidé dají ovlivnit pozitivními nebo negativními událostmi - pronikavost/průraznost dobrého nebo zlého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C000"/>
                </a:solidFill>
              </a:rPr>
              <a:t>Optimista</a:t>
            </a:r>
            <a:r>
              <a:rPr lang="cs-CZ" sz="2000" dirty="0"/>
              <a:t> 	věří, že dobré události zlepšují i všechny ostatní záležitosti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000" dirty="0">
                <a:solidFill>
                  <a:srgbClr val="92D050"/>
                </a:solidFill>
              </a:rPr>
              <a:t>„Vše, co dělám, dělám naplno, jsem dobrý trenér, dobrá prodavačka.“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C000"/>
                </a:solidFill>
              </a:rPr>
              <a:t>Pesimista</a:t>
            </a:r>
            <a:r>
              <a:rPr lang="cs-CZ" sz="2000" dirty="0"/>
              <a:t> 	vidí dobré události jako specifické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92D050"/>
                </a:solidFill>
              </a:rPr>
              <a:t>„Jsem dobrý/dobrá (pouze) v matematice a to mi moc nepomůže.“</a:t>
            </a: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U pronikavosti zlého je to naopak.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D362BEA-AB1C-48C5-9340-E3BC6EFF2B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1091</Words>
  <Application>Microsoft Office PowerPoint</Application>
  <PresentationFormat>Předvádění na obrazovce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Optimismus  jako  explanační styl</vt:lpstr>
      <vt:lpstr>Je optimismus vrozený nebo naučený?</vt:lpstr>
      <vt:lpstr>Martin Seligman nar. 1942, americký profesor psychologie na Pensylvánské univerzitě</vt:lpstr>
      <vt:lpstr>Teorie naučené bezmocnosti  (learned helplessness)</vt:lpstr>
      <vt:lpstr>Depresivní atribuční styl</vt:lpstr>
      <vt:lpstr>Optimismus jako explanační styl</vt:lpstr>
      <vt:lpstr>Optimismus jako explanační styl</vt:lpstr>
      <vt:lpstr>Optimismus jako explanační styl</vt:lpstr>
      <vt:lpstr>Optimismus jako explanační styl</vt:lpstr>
      <vt:lpstr>Optimismus jako explanační styl</vt:lpstr>
      <vt:lpstr>Optimismus jako explanační styl</vt:lpstr>
      <vt:lpstr>Potřebujete přeučit na optimistu?</vt:lpstr>
      <vt:lpstr>Měření optimismu jako eplanačního stylu</vt:lpstr>
      <vt:lpstr>Výběr z literatury</vt:lpstr>
    </vt:vector>
  </TitlesOfParts>
  <Manager/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Optimismus jako explanační styl</dc:title>
  <dc:subject/>
  <dc:creator>Jaroslava Dosedlová</dc:creator>
  <cp:keywords/>
  <dc:description/>
  <cp:lastModifiedBy>Jaroslava Dosedlová</cp:lastModifiedBy>
  <cp:revision>50</cp:revision>
  <dcterms:created xsi:type="dcterms:W3CDTF">2020-11-02T12:24:14Z</dcterms:created>
  <dcterms:modified xsi:type="dcterms:W3CDTF">2024-03-23T17:28:59Z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TC010690721029</vt:lpwstr>
  </property>
</Properties>
</file>