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6" r:id="rId3"/>
    <p:sldId id="281" r:id="rId4"/>
    <p:sldId id="261" r:id="rId5"/>
    <p:sldId id="264" r:id="rId6"/>
    <p:sldId id="265" r:id="rId7"/>
    <p:sldId id="267" r:id="rId8"/>
    <p:sldId id="268" r:id="rId9"/>
    <p:sldId id="269" r:id="rId10"/>
    <p:sldId id="271" r:id="rId11"/>
    <p:sldId id="291" r:id="rId12"/>
    <p:sldId id="258" r:id="rId13"/>
    <p:sldId id="257" r:id="rId14"/>
    <p:sldId id="286" r:id="rId15"/>
    <p:sldId id="260" r:id="rId16"/>
    <p:sldId id="279" r:id="rId17"/>
    <p:sldId id="277" r:id="rId18"/>
    <p:sldId id="278" r:id="rId19"/>
    <p:sldId id="280" r:id="rId20"/>
    <p:sldId id="283" r:id="rId21"/>
    <p:sldId id="282" r:id="rId22"/>
    <p:sldId id="288" r:id="rId23"/>
    <p:sldId id="285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5FFB0E-B0A0-49F1-9E80-C19FE80C508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8E36D818-1763-4FB1-A7B1-18BA687752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Individuální pohoda vzroste díky uspokojení potřeby a/nebo dosažení nějakého subjektivně hodnotného cíle. Důraz na kognitivní složku SWB.</a:t>
          </a:r>
          <a:endParaRPr lang="en-US"/>
        </a:p>
      </dgm:t>
    </dgm:pt>
    <dgm:pt modelId="{21536CBF-303A-477A-AE28-53CB63DC1AAE}" type="parTrans" cxnId="{D418FADF-A921-4E45-8909-8149963FB227}">
      <dgm:prSet/>
      <dgm:spPr/>
      <dgm:t>
        <a:bodyPr/>
        <a:lstStyle/>
        <a:p>
          <a:endParaRPr lang="en-US" sz="2000"/>
        </a:p>
      </dgm:t>
    </dgm:pt>
    <dgm:pt modelId="{2C441F14-E361-4EE5-8A5C-928E50E58C43}" type="sibTrans" cxnId="{D418FADF-A921-4E45-8909-8149963FB227}">
      <dgm:prSet/>
      <dgm:spPr/>
      <dgm:t>
        <a:bodyPr/>
        <a:lstStyle/>
        <a:p>
          <a:endParaRPr lang="en-US"/>
        </a:p>
      </dgm:t>
    </dgm:pt>
    <dgm:pt modelId="{73BA7C36-7E5D-4FC8-8E16-D0FA31BD76D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 err="1"/>
            <a:t>Higgins</a:t>
          </a:r>
          <a:r>
            <a:rPr lang="cs-CZ" dirty="0"/>
            <a:t> (1987) </a:t>
          </a:r>
          <a:r>
            <a:rPr lang="cs-CZ" dirty="0" err="1"/>
            <a:t>sebediskrepanční</a:t>
          </a:r>
          <a:r>
            <a:rPr lang="cs-CZ" dirty="0"/>
            <a:t> teorie</a:t>
          </a:r>
          <a:endParaRPr lang="en-US" dirty="0"/>
        </a:p>
      </dgm:t>
    </dgm:pt>
    <dgm:pt modelId="{4B6364A9-08E1-4B58-B5BE-97392880631A}" type="parTrans" cxnId="{97E23F27-9BFF-4C0E-9F76-B5BE935BA35C}">
      <dgm:prSet/>
      <dgm:spPr/>
      <dgm:t>
        <a:bodyPr/>
        <a:lstStyle/>
        <a:p>
          <a:endParaRPr lang="en-US" sz="2000"/>
        </a:p>
      </dgm:t>
    </dgm:pt>
    <dgm:pt modelId="{09624A96-47AD-4CE9-8FC6-F0C8576E2D0A}" type="sibTrans" cxnId="{97E23F27-9BFF-4C0E-9F76-B5BE935BA35C}">
      <dgm:prSet/>
      <dgm:spPr/>
      <dgm:t>
        <a:bodyPr/>
        <a:lstStyle/>
        <a:p>
          <a:endParaRPr lang="en-US"/>
        </a:p>
      </dgm:t>
    </dgm:pt>
    <dgm:pt modelId="{4755FD32-40E6-4AF7-8EB3-A121219ABE5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Frankl (1997), Baumeister (1991) koncept smyslu života</a:t>
          </a:r>
          <a:endParaRPr lang="en-US"/>
        </a:p>
      </dgm:t>
    </dgm:pt>
    <dgm:pt modelId="{6175A763-A2C2-4D31-B219-21B9CB11C4F3}" type="parTrans" cxnId="{4B14A618-2C72-4112-A29F-11FB701BC007}">
      <dgm:prSet/>
      <dgm:spPr/>
      <dgm:t>
        <a:bodyPr/>
        <a:lstStyle/>
        <a:p>
          <a:endParaRPr lang="en-US" sz="2000"/>
        </a:p>
      </dgm:t>
    </dgm:pt>
    <dgm:pt modelId="{86901FE0-3CBF-4264-84E7-04154736B345}" type="sibTrans" cxnId="{4B14A618-2C72-4112-A29F-11FB701BC007}">
      <dgm:prSet/>
      <dgm:spPr/>
      <dgm:t>
        <a:bodyPr/>
        <a:lstStyle/>
        <a:p>
          <a:endParaRPr lang="en-US"/>
        </a:p>
      </dgm:t>
    </dgm:pt>
    <dgm:pt modelId="{2E615193-0C56-492F-B040-9AD4866B4FFB}" type="pres">
      <dgm:prSet presAssocID="{985FFB0E-B0A0-49F1-9E80-C19FE80C508E}" presName="root" presStyleCnt="0">
        <dgm:presLayoutVars>
          <dgm:dir/>
          <dgm:resizeHandles val="exact"/>
        </dgm:presLayoutVars>
      </dgm:prSet>
      <dgm:spPr/>
    </dgm:pt>
    <dgm:pt modelId="{3E6BA208-962E-4FBA-B502-6C2B5517F59B}" type="pres">
      <dgm:prSet presAssocID="{8E36D818-1763-4FB1-A7B1-18BA68775230}" presName="compNode" presStyleCnt="0"/>
      <dgm:spPr/>
    </dgm:pt>
    <dgm:pt modelId="{1A5882F3-D237-43A7-8756-DAE3FD62BD6A}" type="pres">
      <dgm:prSet presAssocID="{8E36D818-1763-4FB1-A7B1-18BA687752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efa do černého"/>
        </a:ext>
      </dgm:extLst>
    </dgm:pt>
    <dgm:pt modelId="{FFB2A68C-3A6E-4FFF-9939-D6AA68DAA438}" type="pres">
      <dgm:prSet presAssocID="{8E36D818-1763-4FB1-A7B1-18BA68775230}" presName="spaceRect" presStyleCnt="0"/>
      <dgm:spPr/>
    </dgm:pt>
    <dgm:pt modelId="{E5489225-7CA1-4277-9740-38ED129199B3}" type="pres">
      <dgm:prSet presAssocID="{8E36D818-1763-4FB1-A7B1-18BA68775230}" presName="textRect" presStyleLbl="revTx" presStyleIdx="0" presStyleCnt="3">
        <dgm:presLayoutVars>
          <dgm:chMax val="1"/>
          <dgm:chPref val="1"/>
        </dgm:presLayoutVars>
      </dgm:prSet>
      <dgm:spPr/>
    </dgm:pt>
    <dgm:pt modelId="{83E6DFF4-CDDF-4DB8-9FDA-B2D5CE0D52C9}" type="pres">
      <dgm:prSet presAssocID="{2C441F14-E361-4EE5-8A5C-928E50E58C43}" presName="sibTrans" presStyleCnt="0"/>
      <dgm:spPr/>
    </dgm:pt>
    <dgm:pt modelId="{3EAFDC2B-A135-4371-9664-E3683E926999}" type="pres">
      <dgm:prSet presAssocID="{73BA7C36-7E5D-4FC8-8E16-D0FA31BD76DC}" presName="compNode" presStyleCnt="0"/>
      <dgm:spPr/>
    </dgm:pt>
    <dgm:pt modelId="{E7CDE21A-FB8E-4671-860D-8A20161F2AFB}" type="pres">
      <dgm:prSet presAssocID="{73BA7C36-7E5D-4FC8-8E16-D0FA31BD76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BC6A3D09-1C5B-4040-B1B0-779B993CEBE1}" type="pres">
      <dgm:prSet presAssocID="{73BA7C36-7E5D-4FC8-8E16-D0FA31BD76DC}" presName="spaceRect" presStyleCnt="0"/>
      <dgm:spPr/>
    </dgm:pt>
    <dgm:pt modelId="{7264624D-1E2D-4ECD-BA6D-304AECA9021C}" type="pres">
      <dgm:prSet presAssocID="{73BA7C36-7E5D-4FC8-8E16-D0FA31BD76DC}" presName="textRect" presStyleLbl="revTx" presStyleIdx="1" presStyleCnt="3">
        <dgm:presLayoutVars>
          <dgm:chMax val="1"/>
          <dgm:chPref val="1"/>
        </dgm:presLayoutVars>
      </dgm:prSet>
      <dgm:spPr/>
    </dgm:pt>
    <dgm:pt modelId="{03879574-7781-4E9A-AFEE-40433738F976}" type="pres">
      <dgm:prSet presAssocID="{09624A96-47AD-4CE9-8FC6-F0C8576E2D0A}" presName="sibTrans" presStyleCnt="0"/>
      <dgm:spPr/>
    </dgm:pt>
    <dgm:pt modelId="{5DE1A2AA-17E2-4B55-B600-489FF6CD5CC6}" type="pres">
      <dgm:prSet presAssocID="{4755FD32-40E6-4AF7-8EB3-A121219ABE5C}" presName="compNode" presStyleCnt="0"/>
      <dgm:spPr/>
    </dgm:pt>
    <dgm:pt modelId="{A191A6BB-B3DF-4104-8437-07CDC6C86238}" type="pres">
      <dgm:prSet presAssocID="{4755FD32-40E6-4AF7-8EB3-A121219ABE5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A50FB3AE-BF6D-4CAF-BF91-51AD43DB2951}" type="pres">
      <dgm:prSet presAssocID="{4755FD32-40E6-4AF7-8EB3-A121219ABE5C}" presName="spaceRect" presStyleCnt="0"/>
      <dgm:spPr/>
    </dgm:pt>
    <dgm:pt modelId="{1D9C2910-A3C3-4A5E-8496-226CCF5BA73A}" type="pres">
      <dgm:prSet presAssocID="{4755FD32-40E6-4AF7-8EB3-A121219ABE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3ED108-4EDC-4EED-99C8-EC29BB15F0D3}" type="presOf" srcId="{73BA7C36-7E5D-4FC8-8E16-D0FA31BD76DC}" destId="{7264624D-1E2D-4ECD-BA6D-304AECA9021C}" srcOrd="0" destOrd="0" presId="urn:microsoft.com/office/officeart/2018/2/layout/IconLabelList"/>
    <dgm:cxn modelId="{4B14A618-2C72-4112-A29F-11FB701BC007}" srcId="{985FFB0E-B0A0-49F1-9E80-C19FE80C508E}" destId="{4755FD32-40E6-4AF7-8EB3-A121219ABE5C}" srcOrd="2" destOrd="0" parTransId="{6175A763-A2C2-4D31-B219-21B9CB11C4F3}" sibTransId="{86901FE0-3CBF-4264-84E7-04154736B345}"/>
    <dgm:cxn modelId="{97E23F27-9BFF-4C0E-9F76-B5BE935BA35C}" srcId="{985FFB0E-B0A0-49F1-9E80-C19FE80C508E}" destId="{73BA7C36-7E5D-4FC8-8E16-D0FA31BD76DC}" srcOrd="1" destOrd="0" parTransId="{4B6364A9-08E1-4B58-B5BE-97392880631A}" sibTransId="{09624A96-47AD-4CE9-8FC6-F0C8576E2D0A}"/>
    <dgm:cxn modelId="{57921467-CA8B-4C61-9FB5-D7ADCEE7EB76}" type="presOf" srcId="{8E36D818-1763-4FB1-A7B1-18BA68775230}" destId="{E5489225-7CA1-4277-9740-38ED129199B3}" srcOrd="0" destOrd="0" presId="urn:microsoft.com/office/officeart/2018/2/layout/IconLabelList"/>
    <dgm:cxn modelId="{7764EAC8-4010-4D0C-817C-A0BB374179D7}" type="presOf" srcId="{985FFB0E-B0A0-49F1-9E80-C19FE80C508E}" destId="{2E615193-0C56-492F-B040-9AD4866B4FFB}" srcOrd="0" destOrd="0" presId="urn:microsoft.com/office/officeart/2018/2/layout/IconLabelList"/>
    <dgm:cxn modelId="{46BD2BDB-807B-45B9-8668-C189C7DD3414}" type="presOf" srcId="{4755FD32-40E6-4AF7-8EB3-A121219ABE5C}" destId="{1D9C2910-A3C3-4A5E-8496-226CCF5BA73A}" srcOrd="0" destOrd="0" presId="urn:microsoft.com/office/officeart/2018/2/layout/IconLabelList"/>
    <dgm:cxn modelId="{D418FADF-A921-4E45-8909-8149963FB227}" srcId="{985FFB0E-B0A0-49F1-9E80-C19FE80C508E}" destId="{8E36D818-1763-4FB1-A7B1-18BA68775230}" srcOrd="0" destOrd="0" parTransId="{21536CBF-303A-477A-AE28-53CB63DC1AAE}" sibTransId="{2C441F14-E361-4EE5-8A5C-928E50E58C43}"/>
    <dgm:cxn modelId="{BF1AE2B5-CE3C-4C6D-8FC8-D99DEC69CE63}" type="presParOf" srcId="{2E615193-0C56-492F-B040-9AD4866B4FFB}" destId="{3E6BA208-962E-4FBA-B502-6C2B5517F59B}" srcOrd="0" destOrd="0" presId="urn:microsoft.com/office/officeart/2018/2/layout/IconLabelList"/>
    <dgm:cxn modelId="{4FAB11EF-4FAC-4F18-8B3A-762F0CD1AE7E}" type="presParOf" srcId="{3E6BA208-962E-4FBA-B502-6C2B5517F59B}" destId="{1A5882F3-D237-43A7-8756-DAE3FD62BD6A}" srcOrd="0" destOrd="0" presId="urn:microsoft.com/office/officeart/2018/2/layout/IconLabelList"/>
    <dgm:cxn modelId="{6CBA20CD-C3DC-4CD2-900F-4E0998187E67}" type="presParOf" srcId="{3E6BA208-962E-4FBA-B502-6C2B5517F59B}" destId="{FFB2A68C-3A6E-4FFF-9939-D6AA68DAA438}" srcOrd="1" destOrd="0" presId="urn:microsoft.com/office/officeart/2018/2/layout/IconLabelList"/>
    <dgm:cxn modelId="{FED03317-3563-4F97-813D-9387CA1551B0}" type="presParOf" srcId="{3E6BA208-962E-4FBA-B502-6C2B5517F59B}" destId="{E5489225-7CA1-4277-9740-38ED129199B3}" srcOrd="2" destOrd="0" presId="urn:microsoft.com/office/officeart/2018/2/layout/IconLabelList"/>
    <dgm:cxn modelId="{5637EF3D-56B8-45E2-B538-8BC340EF0B3B}" type="presParOf" srcId="{2E615193-0C56-492F-B040-9AD4866B4FFB}" destId="{83E6DFF4-CDDF-4DB8-9FDA-B2D5CE0D52C9}" srcOrd="1" destOrd="0" presId="urn:microsoft.com/office/officeart/2018/2/layout/IconLabelList"/>
    <dgm:cxn modelId="{65642F8A-B3D2-4F1F-810A-E9E6E2E18BC7}" type="presParOf" srcId="{2E615193-0C56-492F-B040-9AD4866B4FFB}" destId="{3EAFDC2B-A135-4371-9664-E3683E926999}" srcOrd="2" destOrd="0" presId="urn:microsoft.com/office/officeart/2018/2/layout/IconLabelList"/>
    <dgm:cxn modelId="{51C7CCD0-8483-41DB-904B-1A6E9B083EF3}" type="presParOf" srcId="{3EAFDC2B-A135-4371-9664-E3683E926999}" destId="{E7CDE21A-FB8E-4671-860D-8A20161F2AFB}" srcOrd="0" destOrd="0" presId="urn:microsoft.com/office/officeart/2018/2/layout/IconLabelList"/>
    <dgm:cxn modelId="{388A35B4-FC47-4543-8150-E646620883E3}" type="presParOf" srcId="{3EAFDC2B-A135-4371-9664-E3683E926999}" destId="{BC6A3D09-1C5B-4040-B1B0-779B993CEBE1}" srcOrd="1" destOrd="0" presId="urn:microsoft.com/office/officeart/2018/2/layout/IconLabelList"/>
    <dgm:cxn modelId="{2F72E871-C612-4258-87E1-F666EFCB08BC}" type="presParOf" srcId="{3EAFDC2B-A135-4371-9664-E3683E926999}" destId="{7264624D-1E2D-4ECD-BA6D-304AECA9021C}" srcOrd="2" destOrd="0" presId="urn:microsoft.com/office/officeart/2018/2/layout/IconLabelList"/>
    <dgm:cxn modelId="{92CC5029-25CA-4B34-81CE-6A78727D5900}" type="presParOf" srcId="{2E615193-0C56-492F-B040-9AD4866B4FFB}" destId="{03879574-7781-4E9A-AFEE-40433738F976}" srcOrd="3" destOrd="0" presId="urn:microsoft.com/office/officeart/2018/2/layout/IconLabelList"/>
    <dgm:cxn modelId="{B82B525F-F92F-441B-95FB-DF44A3F35792}" type="presParOf" srcId="{2E615193-0C56-492F-B040-9AD4866B4FFB}" destId="{5DE1A2AA-17E2-4B55-B600-489FF6CD5CC6}" srcOrd="4" destOrd="0" presId="urn:microsoft.com/office/officeart/2018/2/layout/IconLabelList"/>
    <dgm:cxn modelId="{E5C57827-2B61-4578-8727-93781840367A}" type="presParOf" srcId="{5DE1A2AA-17E2-4B55-B600-489FF6CD5CC6}" destId="{A191A6BB-B3DF-4104-8437-07CDC6C86238}" srcOrd="0" destOrd="0" presId="urn:microsoft.com/office/officeart/2018/2/layout/IconLabelList"/>
    <dgm:cxn modelId="{3B0EF358-1F27-439F-88DF-C3F69225709C}" type="presParOf" srcId="{5DE1A2AA-17E2-4B55-B600-489FF6CD5CC6}" destId="{A50FB3AE-BF6D-4CAF-BF91-51AD43DB2951}" srcOrd="1" destOrd="0" presId="urn:microsoft.com/office/officeart/2018/2/layout/IconLabelList"/>
    <dgm:cxn modelId="{E2DEE0C5-0D64-4FE8-AA8F-C2B89850F600}" type="presParOf" srcId="{5DE1A2AA-17E2-4B55-B600-489FF6CD5CC6}" destId="{1D9C2910-A3C3-4A5E-8496-226CCF5BA73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BF4879-210D-46B9-BF27-2510F4FC690C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56494A2-ADDE-4775-9797-5992B85DA738}">
      <dgm:prSet phldrT="[Text]"/>
      <dgm:spPr/>
      <dgm:t>
        <a:bodyPr/>
        <a:lstStyle/>
        <a:p>
          <a:endParaRPr lang="cs-CZ" dirty="0"/>
        </a:p>
      </dgm:t>
    </dgm:pt>
    <dgm:pt modelId="{F4A200AC-13CA-46C1-87F8-7D0A7F6DC85D}" type="parTrans" cxnId="{62746620-8B97-488B-B91B-590368EF511C}">
      <dgm:prSet/>
      <dgm:spPr/>
      <dgm:t>
        <a:bodyPr/>
        <a:lstStyle/>
        <a:p>
          <a:endParaRPr lang="cs-CZ"/>
        </a:p>
      </dgm:t>
    </dgm:pt>
    <dgm:pt modelId="{C1EA3B8B-6F3C-47CA-AF5B-A2F1F5F46777}" type="sibTrans" cxnId="{62746620-8B97-488B-B91B-590368EF511C}">
      <dgm:prSet/>
      <dgm:spPr/>
      <dgm:t>
        <a:bodyPr/>
        <a:lstStyle/>
        <a:p>
          <a:endParaRPr lang="cs-CZ"/>
        </a:p>
      </dgm:t>
    </dgm:pt>
    <dgm:pt modelId="{265AA2B8-B2EA-4E79-A3AF-9D597FD20C1A}" type="pres">
      <dgm:prSet presAssocID="{CABF4879-210D-46B9-BF27-2510F4FC690C}" presName="vert0" presStyleCnt="0">
        <dgm:presLayoutVars>
          <dgm:dir/>
          <dgm:animOne val="branch"/>
          <dgm:animLvl val="lvl"/>
        </dgm:presLayoutVars>
      </dgm:prSet>
      <dgm:spPr/>
    </dgm:pt>
    <dgm:pt modelId="{FF19CFE3-07A9-4108-AA76-B51DE55B8313}" type="pres">
      <dgm:prSet presAssocID="{256494A2-ADDE-4775-9797-5992B85DA738}" presName="thickLine" presStyleLbl="alignNode1" presStyleIdx="0" presStyleCnt="1"/>
      <dgm:spPr/>
    </dgm:pt>
    <dgm:pt modelId="{98C327E1-10CD-434B-9CC8-9A41253D7838}" type="pres">
      <dgm:prSet presAssocID="{256494A2-ADDE-4775-9797-5992B85DA738}" presName="horz1" presStyleCnt="0"/>
      <dgm:spPr/>
    </dgm:pt>
    <dgm:pt modelId="{6855B379-3F19-4469-965C-3A87126AF594}" type="pres">
      <dgm:prSet presAssocID="{256494A2-ADDE-4775-9797-5992B85DA738}" presName="tx1" presStyleLbl="revTx" presStyleIdx="0" presStyleCnt="1"/>
      <dgm:spPr/>
    </dgm:pt>
    <dgm:pt modelId="{DD2076E2-E8CA-49E2-9727-FEEFEB87E524}" type="pres">
      <dgm:prSet presAssocID="{256494A2-ADDE-4775-9797-5992B85DA738}" presName="vert1" presStyleCnt="0"/>
      <dgm:spPr/>
    </dgm:pt>
  </dgm:ptLst>
  <dgm:cxnLst>
    <dgm:cxn modelId="{62746620-8B97-488B-B91B-590368EF511C}" srcId="{CABF4879-210D-46B9-BF27-2510F4FC690C}" destId="{256494A2-ADDE-4775-9797-5992B85DA738}" srcOrd="0" destOrd="0" parTransId="{F4A200AC-13CA-46C1-87F8-7D0A7F6DC85D}" sibTransId="{C1EA3B8B-6F3C-47CA-AF5B-A2F1F5F46777}"/>
    <dgm:cxn modelId="{646B4F78-D900-4006-BD01-98FA2D578EDB}" type="presOf" srcId="{CABF4879-210D-46B9-BF27-2510F4FC690C}" destId="{265AA2B8-B2EA-4E79-A3AF-9D597FD20C1A}" srcOrd="0" destOrd="0" presId="urn:microsoft.com/office/officeart/2008/layout/LinedList"/>
    <dgm:cxn modelId="{D836DFE3-672F-4453-9B20-2F60FC1D7EEE}" type="presOf" srcId="{256494A2-ADDE-4775-9797-5992B85DA738}" destId="{6855B379-3F19-4469-965C-3A87126AF594}" srcOrd="0" destOrd="0" presId="urn:microsoft.com/office/officeart/2008/layout/LinedList"/>
    <dgm:cxn modelId="{CB1EC0D3-F2AE-4C1C-A522-C2D172F46F5F}" type="presParOf" srcId="{265AA2B8-B2EA-4E79-A3AF-9D597FD20C1A}" destId="{FF19CFE3-07A9-4108-AA76-B51DE55B8313}" srcOrd="0" destOrd="0" presId="urn:microsoft.com/office/officeart/2008/layout/LinedList"/>
    <dgm:cxn modelId="{AD51B103-D3D6-426C-9F58-51D6D5FFD8CC}" type="presParOf" srcId="{265AA2B8-B2EA-4E79-A3AF-9D597FD20C1A}" destId="{98C327E1-10CD-434B-9CC8-9A41253D7838}" srcOrd="1" destOrd="0" presId="urn:microsoft.com/office/officeart/2008/layout/LinedList"/>
    <dgm:cxn modelId="{63CDD239-6F10-4630-8FCF-4A95D8CDECB1}" type="presParOf" srcId="{98C327E1-10CD-434B-9CC8-9A41253D7838}" destId="{6855B379-3F19-4469-965C-3A87126AF594}" srcOrd="0" destOrd="0" presId="urn:microsoft.com/office/officeart/2008/layout/LinedList"/>
    <dgm:cxn modelId="{D56BB86C-4536-46F3-8629-10F1607C29CF}" type="presParOf" srcId="{98C327E1-10CD-434B-9CC8-9A41253D7838}" destId="{DD2076E2-E8CA-49E2-9727-FEEFEB87E52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882F3-D237-43A7-8756-DAE3FD62BD6A}">
      <dsp:nvSpPr>
        <dsp:cNvPr id="0" name=""/>
        <dsp:cNvSpPr/>
      </dsp:nvSpPr>
      <dsp:spPr>
        <a:xfrm>
          <a:off x="955775" y="507059"/>
          <a:ext cx="1255807" cy="12558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489225-7CA1-4277-9740-38ED129199B3}">
      <dsp:nvSpPr>
        <dsp:cNvPr id="0" name=""/>
        <dsp:cNvSpPr/>
      </dsp:nvSpPr>
      <dsp:spPr>
        <a:xfrm>
          <a:off x="188337" y="2111673"/>
          <a:ext cx="27906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Individuální pohoda vzroste díky uspokojení potřeby a/nebo dosažení nějakého subjektivně hodnotného cíle. Důraz na kognitivní složku SWB.</a:t>
          </a:r>
          <a:endParaRPr lang="en-US" sz="1200" kern="1200"/>
        </a:p>
      </dsp:txBody>
      <dsp:txXfrm>
        <a:off x="188337" y="2111673"/>
        <a:ext cx="2790683" cy="720000"/>
      </dsp:txXfrm>
    </dsp:sp>
    <dsp:sp modelId="{E7CDE21A-FB8E-4671-860D-8A20161F2AFB}">
      <dsp:nvSpPr>
        <dsp:cNvPr id="0" name=""/>
        <dsp:cNvSpPr/>
      </dsp:nvSpPr>
      <dsp:spPr>
        <a:xfrm>
          <a:off x="4234828" y="507059"/>
          <a:ext cx="1255807" cy="12558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4624D-1E2D-4ECD-BA6D-304AECA9021C}">
      <dsp:nvSpPr>
        <dsp:cNvPr id="0" name=""/>
        <dsp:cNvSpPr/>
      </dsp:nvSpPr>
      <dsp:spPr>
        <a:xfrm>
          <a:off x="3467390" y="2111673"/>
          <a:ext cx="27906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 dirty="0" err="1"/>
            <a:t>Higgins</a:t>
          </a:r>
          <a:r>
            <a:rPr lang="cs-CZ" sz="1200" kern="1200" dirty="0"/>
            <a:t> (1987) </a:t>
          </a:r>
          <a:r>
            <a:rPr lang="cs-CZ" sz="1200" kern="1200" dirty="0" err="1"/>
            <a:t>sebediskrepanční</a:t>
          </a:r>
          <a:r>
            <a:rPr lang="cs-CZ" sz="1200" kern="1200" dirty="0"/>
            <a:t> teorie</a:t>
          </a:r>
          <a:endParaRPr lang="en-US" sz="1200" kern="1200" dirty="0"/>
        </a:p>
      </dsp:txBody>
      <dsp:txXfrm>
        <a:off x="3467390" y="2111673"/>
        <a:ext cx="2790683" cy="720000"/>
      </dsp:txXfrm>
    </dsp:sp>
    <dsp:sp modelId="{A191A6BB-B3DF-4104-8437-07CDC6C86238}">
      <dsp:nvSpPr>
        <dsp:cNvPr id="0" name=""/>
        <dsp:cNvSpPr/>
      </dsp:nvSpPr>
      <dsp:spPr>
        <a:xfrm>
          <a:off x="7513880" y="507059"/>
          <a:ext cx="1255807" cy="12558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C2910-A3C3-4A5E-8496-226CCF5BA73A}">
      <dsp:nvSpPr>
        <dsp:cNvPr id="0" name=""/>
        <dsp:cNvSpPr/>
      </dsp:nvSpPr>
      <dsp:spPr>
        <a:xfrm>
          <a:off x="6746443" y="2111673"/>
          <a:ext cx="279068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Frankl (1997), Baumeister (1991) koncept smyslu života</a:t>
          </a:r>
          <a:endParaRPr lang="en-US" sz="1200" kern="1200"/>
        </a:p>
      </dsp:txBody>
      <dsp:txXfrm>
        <a:off x="6746443" y="2111673"/>
        <a:ext cx="279068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9CFE3-07A9-4108-AA76-B51DE55B8313}">
      <dsp:nvSpPr>
        <dsp:cNvPr id="0" name=""/>
        <dsp:cNvSpPr/>
      </dsp:nvSpPr>
      <dsp:spPr>
        <a:xfrm>
          <a:off x="0" y="0"/>
          <a:ext cx="3390899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5B379-3F19-4469-965C-3A87126AF594}">
      <dsp:nvSpPr>
        <dsp:cNvPr id="0" name=""/>
        <dsp:cNvSpPr/>
      </dsp:nvSpPr>
      <dsp:spPr>
        <a:xfrm>
          <a:off x="0" y="0"/>
          <a:ext cx="3390899" cy="450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6500" kern="1200" dirty="0"/>
        </a:p>
      </dsp:txBody>
      <dsp:txXfrm>
        <a:off x="0" y="0"/>
        <a:ext cx="3390899" cy="4501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3/23/2024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14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1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5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E77BFB6F-8C12-A0A5-FAFB-703C890E5C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BD5F86AB-53A1-AD80-9C29-6D8038452A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21103E91-BB54-9DA1-7326-E42C37DD8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AC383-7A15-40BF-9122-01AA6D1A16F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37732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47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45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7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6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5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921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6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2DF1573-1BE0-A9A2-9E18-372B7ECFD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3687878"/>
            <a:ext cx="8115299" cy="1265404"/>
          </a:xfrm>
        </p:spPr>
        <p:txBody>
          <a:bodyPr>
            <a:normAutofit fontScale="90000"/>
          </a:bodyPr>
          <a:lstStyle/>
          <a:p>
            <a:r>
              <a:rPr lang="cs-CZ" dirty="0"/>
              <a:t>Osobní pohoda, </a:t>
            </a:r>
            <a:r>
              <a:rPr lang="cs-CZ" dirty="0" err="1"/>
              <a:t>Flourishing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/>
              <a:t>optimální prospívání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1FEBC5A-E4CA-3302-D977-52AAC52B1F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2372" y="4953282"/>
            <a:ext cx="8776138" cy="761118"/>
          </a:xfrm>
        </p:spPr>
        <p:txBody>
          <a:bodyPr>
            <a:normAutofit/>
          </a:bodyPr>
          <a:lstStyle/>
          <a:p>
            <a:pPr algn="r"/>
            <a:r>
              <a:rPr lang="cs-CZ" dirty="0"/>
              <a:t>doc. PhDr. Jaroslava Dosedlová, Dr.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4FDD6-C6B3-5F60-C0C4-996B2F12CD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5" r="29911" b="-1"/>
          <a:stretch/>
        </p:blipFill>
        <p:spPr>
          <a:xfrm>
            <a:off x="6115049" y="1243294"/>
            <a:ext cx="1544233" cy="222372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2404521-8214-C493-8534-E43AABFE8249}"/>
              </a:ext>
            </a:extLst>
          </p:cNvPr>
          <p:cNvSpPr txBox="1"/>
          <p:nvPr/>
        </p:nvSpPr>
        <p:spPr>
          <a:xfrm>
            <a:off x="1597571" y="1143601"/>
            <a:ext cx="4719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>
                <a:solidFill>
                  <a:schemeClr val="tx2"/>
                </a:solidFill>
                <a:latin typeface="+mj-lt"/>
              </a:rPr>
              <a:t>Psychologie zdraví a psychohygiena</a:t>
            </a:r>
          </a:p>
          <a:p>
            <a:r>
              <a:rPr lang="cs-CZ" sz="2400" i="1" dirty="0">
                <a:solidFill>
                  <a:schemeClr val="tx2"/>
                </a:solidFill>
                <a:latin typeface="+mj-lt"/>
              </a:rPr>
              <a:t>Sociální pedagogika</a:t>
            </a:r>
          </a:p>
        </p:txBody>
      </p:sp>
    </p:spTree>
    <p:extLst>
      <p:ext uri="{BB962C8B-B14F-4D97-AF65-F5344CB8AC3E}">
        <p14:creationId xmlns:p14="http://schemas.microsoft.com/office/powerpoint/2010/main" val="288856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520" name="Rectangle 64519">
            <a:extLst>
              <a:ext uri="{FF2B5EF4-FFF2-40B4-BE49-F238E27FC236}">
                <a16:creationId xmlns:a16="http://schemas.microsoft.com/office/drawing/2014/main" id="{D309FA25-1772-4961-90BE-D39F20067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22" name="Rectangle 64521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818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BB04D67D-0584-FD82-FA56-2D5A890F1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528" y="239150"/>
            <a:ext cx="5397472" cy="13036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cs-CZ" sz="27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Sociální proměnné ovlivňující osobní pohodu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2F832394-888F-4B71-768D-54F6E6BFFC8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1" y="1817152"/>
            <a:ext cx="5485227" cy="449924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cs-CZ" dirty="0"/>
              <a:t>Schwarz a Strack (1991): sociální proměnné odpovídají jen asi za 5% variability v měřeném pocitu subjektivní pohody a jejich vliv na emoční složku pocitu štěstí je ještě slabší (platí pro bohaté země)</a:t>
            </a:r>
          </a:p>
          <a:p>
            <a:pPr marL="0">
              <a:defRPr/>
            </a:pPr>
            <a:endParaRPr lang="en-US" altLang="cs-CZ" dirty="0"/>
          </a:p>
          <a:p>
            <a:pPr>
              <a:defRPr/>
            </a:pPr>
            <a:r>
              <a:rPr lang="en-US" altLang="cs-CZ" dirty="0"/>
              <a:t>Výsadní postavení mezilidských vztahů</a:t>
            </a:r>
          </a:p>
          <a:p>
            <a:pPr>
              <a:defRPr/>
            </a:pPr>
            <a:r>
              <a:rPr lang="en-US" altLang="cs-CZ" dirty="0"/>
              <a:t>Scherer a kol. (1986) mezikulturální studie emocí smutku, hněvu, strachu a radosti 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AB0503CC-0711-6166-5839-84C66AB5BF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28" y="1416064"/>
            <a:ext cx="4025872" cy="402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4119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439D3BB-8EEB-29F3-3623-765ED1B7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Skupinové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8C6822-AFFB-C411-AB57-9AFD577B9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200" dirty="0"/>
              <a:t>Jak si představujete optimálně prospívajícího člověka s nejvyšší mírou osobní pohody a duševního zdraví?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200" dirty="0"/>
              <a:t>Jak poznám, že kvetu (optimálně prospívám)? Jaká kritéria musím splňovat?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cs-CZ" sz="2200" dirty="0"/>
              <a:t>Kolik procent optimálně prospívajících lidí je asi v ČR, v Evropě průměrně? Jsou na tom některé země hůře, některé lépe? Pokud ano, z jakých důvodů?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endParaRPr lang="cs-CZ" sz="2200" dirty="0"/>
          </a:p>
        </p:txBody>
      </p:sp>
      <p:pic>
        <p:nvPicPr>
          <p:cNvPr id="5" name="Picture 4" descr="Rovnováha kamenů">
            <a:extLst>
              <a:ext uri="{FF2B5EF4-FFF2-40B4-BE49-F238E27FC236}">
                <a16:creationId xmlns:a16="http://schemas.microsoft.com/office/drawing/2014/main" id="{51833D81-8E72-6E36-83E5-F046DF7435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70" r="31546" b="-1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8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9E230A-442F-4C95-8959-DA2ADAE72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4350" y="104035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cs-CZ" altLang="cs-CZ" sz="2700" dirty="0"/>
              <a:t>Kontinuum duševního zdraví </a:t>
            </a:r>
            <a:endParaRPr lang="cs-CZ" sz="27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EC0E870-2BDF-B97B-E582-8AE6D7193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89" y="1407641"/>
            <a:ext cx="6096000" cy="4042718"/>
          </a:xfrm>
          <a:prstGeom prst="rect">
            <a:avLst/>
          </a:prstGeom>
        </p:spPr>
      </p:pic>
      <p:graphicFrame>
        <p:nvGraphicFramePr>
          <p:cNvPr id="11" name="Zástupný obsah 2">
            <a:extLst>
              <a:ext uri="{FF2B5EF4-FFF2-40B4-BE49-F238E27FC236}">
                <a16:creationId xmlns:a16="http://schemas.microsoft.com/office/drawing/2014/main" id="{E69F644F-81F8-0857-B158-F42DF935D6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486943"/>
              </p:ext>
            </p:extLst>
          </p:nvPr>
        </p:nvGraphicFramePr>
        <p:xfrm>
          <a:off x="8115301" y="1814732"/>
          <a:ext cx="3390899" cy="450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E2CF3E0D-6CD0-EBDE-8054-C21A18700E11}"/>
              </a:ext>
            </a:extLst>
          </p:cNvPr>
          <p:cNvSpPr txBox="1"/>
          <p:nvPr/>
        </p:nvSpPr>
        <p:spPr>
          <a:xfrm>
            <a:off x="8115301" y="1941179"/>
            <a:ext cx="3961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Duševní poruchy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err="1"/>
              <a:t>Languishing</a:t>
            </a:r>
            <a:r>
              <a:rPr lang="cs-CZ" sz="2400" dirty="0"/>
              <a:t> – chřadnutí (žádné pozitivní emoce, nedostatek zájmu a angažovanosti)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/>
              <a:t>Střední úroveň duševního zdraví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400" dirty="0" err="1"/>
              <a:t>Flourishing</a:t>
            </a:r>
            <a:r>
              <a:rPr lang="cs-CZ" sz="2400" dirty="0"/>
              <a:t> – nejvyšší úroveň duševního zdraví</a:t>
            </a:r>
          </a:p>
        </p:txBody>
      </p:sp>
    </p:spTree>
    <p:extLst>
      <p:ext uri="{BB962C8B-B14F-4D97-AF65-F5344CB8AC3E}">
        <p14:creationId xmlns:p14="http://schemas.microsoft.com/office/powerpoint/2010/main" val="748173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88BE379-4785-4815-8FC9-A24E80D37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62F85E-7856-415B-BA26-EFA2D2EF0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096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BE0A4C7-8DE7-41BE-9395-C356A2511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980" y="1695893"/>
            <a:ext cx="3121572" cy="3601321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 err="1"/>
              <a:t>Flourishing</a:t>
            </a:r>
            <a:endParaRPr lang="cs-CZ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20DC27-688E-4656-992F-8AB4D25A6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6080" y="568842"/>
            <a:ext cx="4770120" cy="5762846"/>
          </a:xfrm>
        </p:spPr>
        <p:txBody>
          <a:bodyPr anchor="ctr">
            <a:normAutofit/>
          </a:bodyPr>
          <a:lstStyle/>
          <a:p>
            <a:r>
              <a:rPr lang="cs-CZ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Flourishing</a:t>
            </a:r>
            <a:r>
              <a:rPr lang="cs-CZ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optimální prospívání, je synonymem vysoké míry psychické pohody. Spojuje v sobě prožitek „cítit se dobře“ a „fungovat efektivně“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7521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B3721A7-0E65-9ADB-B30D-58DC2B440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5978" y="959278"/>
            <a:ext cx="3714872" cy="992512"/>
          </a:xfrm>
        </p:spPr>
        <p:txBody>
          <a:bodyPr>
            <a:normAutofit/>
          </a:bodyPr>
          <a:lstStyle/>
          <a:p>
            <a:pPr algn="ctr"/>
            <a:r>
              <a:rPr lang="cs-CZ" err="1"/>
              <a:t>Flourishing</a:t>
            </a:r>
            <a:r>
              <a:rPr lang="cs-CZ"/>
              <a:t> </a:t>
            </a:r>
          </a:p>
        </p:txBody>
      </p:sp>
      <p:pic>
        <p:nvPicPr>
          <p:cNvPr id="1028" name="Picture 4" descr="Kvetoucí srdce (bílé pozadí) | Verunity">
            <a:extLst>
              <a:ext uri="{FF2B5EF4-FFF2-40B4-BE49-F238E27FC236}">
                <a16:creationId xmlns:a16="http://schemas.microsoft.com/office/drawing/2014/main" id="{7ED09617-4A3E-12D8-554B-771F37D713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7" r="25499" b="2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8097E9-A22A-8D6F-88D2-57096D0F5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8995" y="2135939"/>
            <a:ext cx="3572540" cy="354680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je nejvyšší míra duševního zdraví</a:t>
            </a:r>
          </a:p>
          <a:p>
            <a:pPr marL="0" indent="0">
              <a:lnSpc>
                <a:spcPct val="90000"/>
              </a:lnSpc>
              <a:buNone/>
            </a:pPr>
            <a:endParaRPr lang="cs-CZ" sz="1700" dirty="0"/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Jací jsou optimálně prospívající lidé?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Jaká kritéria musí splňovat člověk, aby mohl být zařazen do skupiny lidí s nejvyšší mírou duševního zdraví?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700" dirty="0"/>
              <a:t>Na co se máme ve svém životě zaměřit, abychom měli zdroje pro optimální prospívání? Čím své dny naplnit?</a:t>
            </a:r>
          </a:p>
        </p:txBody>
      </p:sp>
    </p:spTree>
    <p:extLst>
      <p:ext uri="{BB962C8B-B14F-4D97-AF65-F5344CB8AC3E}">
        <p14:creationId xmlns:p14="http://schemas.microsoft.com/office/powerpoint/2010/main" val="3370808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E76B27E-4E86-4EF4-B88B-9473C7AB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8" y="119407"/>
            <a:ext cx="6681519" cy="827650"/>
          </a:xfrm>
        </p:spPr>
        <p:txBody>
          <a:bodyPr>
            <a:normAutofit/>
          </a:bodyPr>
          <a:lstStyle/>
          <a:p>
            <a:pPr algn="ctr"/>
            <a:r>
              <a:rPr lang="cs-CZ" altLang="cs-CZ" sz="2700" dirty="0"/>
              <a:t>Jak poznám, jestli „kvetu“?</a:t>
            </a:r>
            <a:endParaRPr lang="cs-CZ" sz="2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567CC-8B79-49E2-8357-AAB032F7D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4281" y="1999880"/>
            <a:ext cx="2996233" cy="586730"/>
          </a:xfrm>
        </p:spPr>
        <p:txBody>
          <a:bodyPr>
            <a:normAutofit/>
          </a:bodyPr>
          <a:lstStyle/>
          <a:p>
            <a:pPr marL="0" indent="0" rtl="0" eaLnBrk="1" fontAlgn="t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latin typeface="Arial" panose="020B0604020202020204" pitchFamily="34" charset="0"/>
              </a:rPr>
              <a:t>Huppert</a:t>
            </a:r>
            <a:r>
              <a:rPr lang="cs-CZ" dirty="0">
                <a:latin typeface="Arial" panose="020B0604020202020204" pitchFamily="34" charset="0"/>
              </a:rPr>
              <a:t>, So, 2013</a:t>
            </a:r>
            <a:endParaRPr lang="cs-CZ" b="0" i="0" u="none" strike="noStrike" kern="1200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b="0" i="0" u="none" strike="noStrike" kern="1200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b="0" i="0" u="none" strike="noStrike" kern="1200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b="0" i="0" u="none" strike="noStrike" kern="1200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b="0" i="0" u="none" strike="noStrike" kern="1200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dirty="0"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b="0" i="0" u="none" strike="noStrike" kern="1200" dirty="0">
              <a:effectLst/>
              <a:latin typeface="Arial" panose="020B0604020202020204" pitchFamily="34" charset="0"/>
            </a:endParaRPr>
          </a:p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cs-CZ" b="0" i="0" u="none" strike="noStrike" kern="1200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0E382822-A99B-94F7-A5B2-DEE586110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316098"/>
              </p:ext>
            </p:extLst>
          </p:nvPr>
        </p:nvGraphicFramePr>
        <p:xfrm>
          <a:off x="728186" y="1171176"/>
          <a:ext cx="6096001" cy="4515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3483">
                  <a:extLst>
                    <a:ext uri="{9D8B030D-6E8A-4147-A177-3AD203B41FA5}">
                      <a16:colId xmlns:a16="http://schemas.microsoft.com/office/drawing/2014/main" val="2835378697"/>
                    </a:ext>
                  </a:extLst>
                </a:gridCol>
                <a:gridCol w="2102069">
                  <a:extLst>
                    <a:ext uri="{9D8B030D-6E8A-4147-A177-3AD203B41FA5}">
                      <a16:colId xmlns:a16="http://schemas.microsoft.com/office/drawing/2014/main" val="2654486358"/>
                    </a:ext>
                  </a:extLst>
                </a:gridCol>
                <a:gridCol w="2010449">
                  <a:extLst>
                    <a:ext uri="{9D8B030D-6E8A-4147-A177-3AD203B41FA5}">
                      <a16:colId xmlns:a16="http://schemas.microsoft.com/office/drawing/2014/main" val="1506647345"/>
                    </a:ext>
                  </a:extLst>
                </a:gridCol>
              </a:tblGrid>
              <a:tr h="1461586">
                <a:tc>
                  <a:txBody>
                    <a:bodyPr/>
                    <a:lstStyle/>
                    <a:p>
                      <a:r>
                        <a:rPr lang="cs-CZ" sz="2100" dirty="0"/>
                        <a:t>Hédonická komponenta</a:t>
                      </a:r>
                    </a:p>
                    <a:p>
                      <a:r>
                        <a:rPr lang="cs-CZ" sz="2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pozitivní prožívání 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Eudaimonické</a:t>
                      </a:r>
                    </a:p>
                    <a:p>
                      <a:r>
                        <a:rPr lang="cs-CZ" sz="2100" dirty="0"/>
                        <a:t>komponenty </a:t>
                      </a:r>
                      <a:r>
                        <a:rPr lang="cs-CZ" sz="2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pozitivní charakteristiky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Eudaimonické komponenty  </a:t>
                      </a:r>
                      <a:r>
                        <a:rPr lang="cs-CZ" sz="21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pozitivní fungování</a:t>
                      </a:r>
                    </a:p>
                  </a:txBody>
                  <a:tcPr marL="109074" marR="109074" marT="54537" marB="54537"/>
                </a:tc>
                <a:extLst>
                  <a:ext uri="{0D108BD9-81ED-4DB2-BD59-A6C34878D82A}">
                    <a16:rowId xmlns:a16="http://schemas.microsoft.com/office/drawing/2014/main" val="2754729621"/>
                  </a:ext>
                </a:extLst>
              </a:tr>
              <a:tr h="807145">
                <a:tc>
                  <a:txBody>
                    <a:bodyPr/>
                    <a:lstStyle/>
                    <a:p>
                      <a:r>
                        <a:rPr lang="cs-CZ" sz="2100"/>
                        <a:t>Pozitivní emoce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Emoční stabilita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Angažovanost</a:t>
                      </a:r>
                    </a:p>
                  </a:txBody>
                  <a:tcPr marL="109074" marR="109074" marT="54537" marB="54537"/>
                </a:tc>
                <a:extLst>
                  <a:ext uri="{0D108BD9-81ED-4DB2-BD59-A6C34878D82A}">
                    <a16:rowId xmlns:a16="http://schemas.microsoft.com/office/drawing/2014/main" val="2779547022"/>
                  </a:ext>
                </a:extLst>
              </a:tr>
              <a:tr h="479924">
                <a:tc>
                  <a:txBody>
                    <a:bodyPr/>
                    <a:lstStyle/>
                    <a:p>
                      <a:endParaRPr lang="cs-CZ" sz="2100"/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Vitalita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Smysl </a:t>
                      </a:r>
                    </a:p>
                  </a:txBody>
                  <a:tcPr marL="109074" marR="109074" marT="54537" marB="54537"/>
                </a:tc>
                <a:extLst>
                  <a:ext uri="{0D108BD9-81ED-4DB2-BD59-A6C34878D82A}">
                    <a16:rowId xmlns:a16="http://schemas.microsoft.com/office/drawing/2014/main" val="1367113058"/>
                  </a:ext>
                </a:extLst>
              </a:tr>
              <a:tr h="479924">
                <a:tc>
                  <a:txBody>
                    <a:bodyPr/>
                    <a:lstStyle/>
                    <a:p>
                      <a:endParaRPr lang="cs-CZ" sz="2100"/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 dirty="0"/>
                        <a:t>Odolnost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Kompetence</a:t>
                      </a:r>
                    </a:p>
                  </a:txBody>
                  <a:tcPr marL="109074" marR="109074" marT="54537" marB="54537"/>
                </a:tc>
                <a:extLst>
                  <a:ext uri="{0D108BD9-81ED-4DB2-BD59-A6C34878D82A}">
                    <a16:rowId xmlns:a16="http://schemas.microsoft.com/office/drawing/2014/main" val="947535025"/>
                  </a:ext>
                </a:extLst>
              </a:tr>
              <a:tr h="807145">
                <a:tc>
                  <a:txBody>
                    <a:bodyPr/>
                    <a:lstStyle/>
                    <a:p>
                      <a:endParaRPr lang="cs-CZ" sz="2100"/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Optimismus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Pozitivní vztahy</a:t>
                      </a:r>
                    </a:p>
                  </a:txBody>
                  <a:tcPr marL="109074" marR="109074" marT="54537" marB="54537"/>
                </a:tc>
                <a:extLst>
                  <a:ext uri="{0D108BD9-81ED-4DB2-BD59-A6C34878D82A}">
                    <a16:rowId xmlns:a16="http://schemas.microsoft.com/office/drawing/2014/main" val="2902258343"/>
                  </a:ext>
                </a:extLst>
              </a:tr>
              <a:tr h="479924">
                <a:tc>
                  <a:txBody>
                    <a:bodyPr/>
                    <a:lstStyle/>
                    <a:p>
                      <a:endParaRPr lang="cs-CZ" sz="2100"/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r>
                        <a:rPr lang="cs-CZ" sz="2100"/>
                        <a:t>Sebeúcta</a:t>
                      </a:r>
                    </a:p>
                  </a:txBody>
                  <a:tcPr marL="109074" marR="109074" marT="54537" marB="54537"/>
                </a:tc>
                <a:tc>
                  <a:txBody>
                    <a:bodyPr/>
                    <a:lstStyle/>
                    <a:p>
                      <a:endParaRPr lang="cs-CZ" sz="2100" dirty="0"/>
                    </a:p>
                  </a:txBody>
                  <a:tcPr marL="109074" marR="109074" marT="54537" marB="54537"/>
                </a:tc>
                <a:extLst>
                  <a:ext uri="{0D108BD9-81ED-4DB2-BD59-A6C34878D82A}">
                    <a16:rowId xmlns:a16="http://schemas.microsoft.com/office/drawing/2014/main" val="2147318345"/>
                  </a:ext>
                </a:extLst>
              </a:tr>
            </a:tbl>
          </a:graphicData>
        </a:graphic>
      </p:graphicFrame>
      <p:pic>
        <p:nvPicPr>
          <p:cNvPr id="1030" name="Picture 6" descr="A &quot;Flourishing Tree&quot; — Jodi Kozan">
            <a:extLst>
              <a:ext uri="{FF2B5EF4-FFF2-40B4-BE49-F238E27FC236}">
                <a16:creationId xmlns:a16="http://schemas.microsoft.com/office/drawing/2014/main" id="{5E679E50-0CD6-7BF0-ED32-1EC95312F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145" y="3712028"/>
            <a:ext cx="4091618" cy="230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021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CAA46-2603-D5E2-BEA9-ECEE3395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007" y="265386"/>
            <a:ext cx="9486900" cy="890752"/>
          </a:xfrm>
        </p:spPr>
        <p:txBody>
          <a:bodyPr/>
          <a:lstStyle/>
          <a:p>
            <a:r>
              <a:rPr lang="cs-CZ" dirty="0"/>
              <a:t>Měření </a:t>
            </a:r>
            <a:r>
              <a:rPr lang="cs-CZ" dirty="0" err="1"/>
              <a:t>Flourishingu</a:t>
            </a:r>
            <a:r>
              <a:rPr lang="cs-CZ" dirty="0"/>
              <a:t> v Evropě</a:t>
            </a:r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684DFDA9-3363-D32A-B3F0-0582DF7E19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2426357"/>
              </p:ext>
            </p:extLst>
          </p:nvPr>
        </p:nvGraphicFramePr>
        <p:xfrm>
          <a:off x="1182414" y="1402912"/>
          <a:ext cx="9486900" cy="4718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9172">
                  <a:extLst>
                    <a:ext uri="{9D8B030D-6E8A-4147-A177-3AD203B41FA5}">
                      <a16:colId xmlns:a16="http://schemas.microsoft.com/office/drawing/2014/main" val="2250932201"/>
                    </a:ext>
                  </a:extLst>
                </a:gridCol>
                <a:gridCol w="6517728">
                  <a:extLst>
                    <a:ext uri="{9D8B030D-6E8A-4147-A177-3AD203B41FA5}">
                      <a16:colId xmlns:a16="http://schemas.microsoft.com/office/drawing/2014/main" val="1173516537"/>
                    </a:ext>
                  </a:extLst>
                </a:gridCol>
              </a:tblGrid>
              <a:tr h="741198">
                <a:tc>
                  <a:txBody>
                    <a:bodyPr/>
                    <a:lstStyle/>
                    <a:p>
                      <a:r>
                        <a:rPr lang="cs-CZ" dirty="0"/>
                        <a:t>Pozitivní vlastnost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Položka použitá jako indikátor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6668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Kompetence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Většinou zažívám při své činnosti pocit úspěchu.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678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Emocionální stabilita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minulém týdnu jsem se cítil(a) klidný(á) a vyrovnaný(á).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308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Angažovanot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Rád(a) se učím nové věci.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266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Smysl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Obecně vnímám hodnotu a užitečnost toho, co dělám.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420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Optimismus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Ohledně své budoucnosti jsem optimistický(á).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4019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Pozitivní emoce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Když shrnete všechny věci ve svém životě, jak šťastný(á) jste?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32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Pozitivní vztahy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mém životě jsou lidé, kterým na mně opravdu záleží.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552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Odolnost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Když se v mém životě něco pokazí, obvykle mi trvá dlouho, než se vrátím do normálu. (obrácené skóre)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221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Sebeúcta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Celkově se ve vztahu k sobě cítím velmi dobře.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4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Vitalita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uplynulém týdnu jsem měl(a) hodně energie.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58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083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 descr="http://image.slidesharecdn.com/ec29e561-20fd-481b-aed0-f55b41552a6b-151031151739-lva1-app6891/95/scienceofhappinessp2-2-2-638.jpg?cb=1446304694">
            <a:extLst>
              <a:ext uri="{FF2B5EF4-FFF2-40B4-BE49-F238E27FC236}">
                <a16:creationId xmlns:a16="http://schemas.microsoft.com/office/drawing/2014/main" id="{CC17CA6B-C5C7-5F93-F398-A1DEDE90C4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9" b="11921"/>
          <a:stretch/>
        </p:blipFill>
        <p:spPr>
          <a:xfrm>
            <a:off x="20" y="11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99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6753ACD-8389-4A4D-8E6D-14DCDB250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8528" y="685800"/>
            <a:ext cx="4063972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4504CC-97D5-B3B4-BFBA-B1DE98B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686" y="1371600"/>
            <a:ext cx="3048734" cy="4114800"/>
          </a:xfrm>
        </p:spPr>
        <p:txBody>
          <a:bodyPr anchor="ctr">
            <a:normAutofit/>
          </a:bodyPr>
          <a:lstStyle/>
          <a:p>
            <a:pPr algn="ctr"/>
            <a:r>
              <a:rPr lang="cs-CZ" dirty="0"/>
              <a:t>Model PERMA</a:t>
            </a:r>
            <a:br>
              <a:rPr lang="cs-CZ" dirty="0"/>
            </a:br>
            <a:br>
              <a:rPr lang="cs-CZ" dirty="0"/>
            </a:br>
            <a:r>
              <a:rPr lang="cs-CZ" sz="2400" cap="none" dirty="0" err="1"/>
              <a:t>Seligman</a:t>
            </a:r>
            <a:r>
              <a:rPr lang="cs-CZ" sz="2400" cap="none" dirty="0"/>
              <a:t>, 2014</a:t>
            </a:r>
            <a:endParaRPr lang="cs-CZ" sz="2400" dirty="0"/>
          </a:p>
        </p:txBody>
      </p:sp>
      <p:pic>
        <p:nvPicPr>
          <p:cNvPr id="4" name="Obrázek 1" descr="Obsah obrázku text, snímek obrazovky, Písmo, logo&#10;&#10;Popis byl vytvořen automaticky">
            <a:extLst>
              <a:ext uri="{FF2B5EF4-FFF2-40B4-BE49-F238E27FC236}">
                <a16:creationId xmlns:a16="http://schemas.microsoft.com/office/drawing/2014/main" id="{75FFE893-38C9-50EA-EAE0-87B3BD25C6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3759" y="685801"/>
            <a:ext cx="5776154" cy="249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227E895-A1D8-C4A7-D785-9DDDF0B9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200" y="3429000"/>
            <a:ext cx="6083272" cy="279360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800" dirty="0"/>
              <a:t>všechny prvky splňují 3 podmínky:</a:t>
            </a:r>
          </a:p>
          <a:p>
            <a:pPr marL="0" indent="0" eaLnBrk="1" hangingPunct="1">
              <a:buNone/>
              <a:defRPr/>
            </a:pPr>
            <a:r>
              <a:rPr lang="cs-CZ" sz="2400" dirty="0"/>
              <a:t>1. Významně přispívají duševní pohodě</a:t>
            </a:r>
          </a:p>
          <a:p>
            <a:pPr marL="0" indent="0" eaLnBrk="1" hangingPunct="1">
              <a:buNone/>
              <a:defRPr/>
            </a:pPr>
            <a:r>
              <a:rPr lang="cs-CZ" sz="2400" dirty="0"/>
              <a:t>2. Jsou samy o sobě hodnotným cílem lidského snažení</a:t>
            </a:r>
          </a:p>
          <a:p>
            <a:pPr marL="0" indent="0" eaLnBrk="1" hangingPunct="1">
              <a:buNone/>
              <a:defRPr/>
            </a:pPr>
            <a:r>
              <a:rPr lang="cs-CZ" sz="2400" dirty="0"/>
              <a:t>3. Jsou definované a měří se nezávisle na ostatních prvcích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55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ACE4F0-F9D2-A11C-F9CC-1106393A8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838200"/>
          </a:xfrm>
        </p:spPr>
        <p:txBody>
          <a:bodyPr>
            <a:normAutofit fontScale="90000"/>
          </a:bodyPr>
          <a:lstStyle/>
          <a:p>
            <a:r>
              <a:rPr lang="cs-CZ" dirty="0"/>
              <a:t>Jak tedy posílit své Psychické zdraví    a ještě více rozkvést?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1F16DE-F04C-B0E1-D805-6433D7EF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08E0C74A-0DA8-F3FF-E508-1C5B5E7FA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696235"/>
              </p:ext>
            </p:extLst>
          </p:nvPr>
        </p:nvGraphicFramePr>
        <p:xfrm>
          <a:off x="1495973" y="2043969"/>
          <a:ext cx="81280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1130">
                  <a:extLst>
                    <a:ext uri="{9D8B030D-6E8A-4147-A177-3AD203B41FA5}">
                      <a16:colId xmlns:a16="http://schemas.microsoft.com/office/drawing/2014/main" val="594451031"/>
                    </a:ext>
                  </a:extLst>
                </a:gridCol>
                <a:gridCol w="4946870">
                  <a:extLst>
                    <a:ext uri="{9D8B030D-6E8A-4147-A177-3AD203B41FA5}">
                      <a16:colId xmlns:a16="http://schemas.microsoft.com/office/drawing/2014/main" val="4157003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Stavební kameny mentální pohody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Zmapujte si je ve vlastním životě: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46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Pozitivní emoce</a:t>
                      </a:r>
                    </a:p>
                    <a:p>
                      <a:r>
                        <a:rPr lang="cs-CZ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vděčnost, laskavost, důvěra, radost, láska, mír, inspirace, nadšení, zamilovanost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 jakých situacích zažíváte pozitivní emoce?</a:t>
                      </a:r>
                    </a:p>
                    <a:p>
                      <a:r>
                        <a:rPr lang="cs-CZ" dirty="0"/>
                        <a:t>Vyjádřete je…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232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Angažovanost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 jakých činnostech můžete zapomenout na čas?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06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Pozitivní vztahy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pečujete o své vztahy, díky čemu vám některé přinášejí radost a podporu?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31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Smysl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Jaké aktivity vám v životě přinášejí pocit smyslu a považujete je za hodnotné?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76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Úspěšné dosažení cílů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Jaké jsou vaše cíle? Jak mohou být dosaženy?</a:t>
                      </a:r>
                    </a:p>
                    <a:p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Orientujte se na své silné stránky.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93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412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4E65FD-7988-F505-5625-B3DBF47D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 zamyšlení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F67546-29A8-3D28-EB66-79F2C9661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0963" y="1270591"/>
            <a:ext cx="5631357" cy="4364666"/>
          </a:xfrm>
        </p:spPr>
        <p:txBody>
          <a:bodyPr anchor="ctr">
            <a:normAutofit/>
          </a:bodyPr>
          <a:lstStyle/>
          <a:p>
            <a:endParaRPr lang="cs-CZ" sz="2000" dirty="0"/>
          </a:p>
          <a:p>
            <a:r>
              <a:rPr lang="cs-CZ" sz="2000" dirty="0"/>
              <a:t>Kdo je šťastný člověk?</a:t>
            </a:r>
          </a:p>
          <a:p>
            <a:r>
              <a:rPr lang="cs-CZ" sz="2000" dirty="0"/>
              <a:t>Když si představíte celkově svůj život, jak jste šťastní na škále 1 – 10?</a:t>
            </a:r>
          </a:p>
          <a:p>
            <a:r>
              <a:rPr lang="cs-CZ" sz="2000" dirty="0"/>
              <a:t>Jaká kritéria jste zvolili pro určení míry vlastní spokojenosti? Co všechno jste si představili? </a:t>
            </a:r>
          </a:p>
        </p:txBody>
      </p:sp>
    </p:spTree>
    <p:extLst>
      <p:ext uri="{BB962C8B-B14F-4D97-AF65-F5344CB8AC3E}">
        <p14:creationId xmlns:p14="http://schemas.microsoft.com/office/powerpoint/2010/main" val="2668699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0" name="Rectangle 3089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94" name="Rectangle 3093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81CBA69-8894-A3F9-38D2-61CA8DF9B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0" y="4696871"/>
            <a:ext cx="8115299" cy="9366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Nezapomeňte </a:t>
            </a:r>
            <a:r>
              <a:rPr lang="en-US" sz="28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na</a:t>
            </a:r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další komponenty </a:t>
            </a:r>
            <a:r>
              <a:rPr lang="en-US" sz="28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zdrav</a:t>
            </a:r>
            <a:r>
              <a:rPr lang="cs-CZ" sz="28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ého</a:t>
            </a:r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životní</a:t>
            </a:r>
            <a:r>
              <a:rPr lang="en-US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0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styl</a:t>
            </a:r>
            <a:r>
              <a:rPr lang="cs-CZ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</a:t>
            </a:r>
            <a:br>
              <a:rPr lang="cs-CZ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br>
              <a:rPr lang="cs-CZ" sz="28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2800" cap="none" dirty="0"/>
              <a:t>(pohybová aktivita, spánek, zdravá strava, vyhýbání se návykovým látkám…)</a:t>
            </a:r>
            <a:endParaRPr lang="en-US" sz="2800" kern="1200" cap="all" spc="3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6" name="Picture 4" descr="1000 Kilometrů">
            <a:extLst>
              <a:ext uri="{FF2B5EF4-FFF2-40B4-BE49-F238E27FC236}">
                <a16:creationId xmlns:a16="http://schemas.microsoft.com/office/drawing/2014/main" id="{6B2F1599-CBC7-D715-BA5E-00F343163A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10114" y="1371600"/>
            <a:ext cx="3957704" cy="222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6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324B96B7-F07C-4E9B-86F3-BC4691135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Oscar Wilde citát: Žití, to je největší umění na světě, neboť většina lidí pouze existuje.">
            <a:extLst>
              <a:ext uri="{FF2B5EF4-FFF2-40B4-BE49-F238E27FC236}">
                <a16:creationId xmlns:a16="http://schemas.microsoft.com/office/drawing/2014/main" id="{718E3BF5-7DDD-A4BC-DF34-BA96FC41A8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94" b="33956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450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02F71D-B78F-14E5-5881-60AFBFFC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uvedené v prezentaci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2440D9-B32F-2F28-D9C8-7B94B9663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cs-CZ" sz="2400" dirty="0"/>
              <a:t>Huppert, F., &amp; So, T.T. (2013). Flourishing Across Europe: Application of a New Conceptual Framework for Defining Well-Being. </a:t>
            </a:r>
            <a:r>
              <a:rPr lang="en-US" altLang="cs-CZ" sz="2400" i="1" dirty="0"/>
              <a:t>Social Indicators Research, 110</a:t>
            </a:r>
            <a:r>
              <a:rPr lang="en-US" altLang="cs-CZ" sz="2400" dirty="0"/>
              <a:t>, 837 - 861.</a:t>
            </a:r>
            <a:endParaRPr lang="cs-CZ" altLang="cs-CZ" sz="2400" dirty="0"/>
          </a:p>
          <a:p>
            <a:r>
              <a:rPr lang="cs-CZ" dirty="0"/>
              <a:t>Kříž, J. (2011). Determinanty zdraví. In L. Komárek, T. Kopřivová, J. Kříž, K. Provazník, H. Provazníková, D. Schneidrová et al. (</a:t>
            </a:r>
            <a:r>
              <a:rPr lang="cs-CZ" dirty="0" err="1"/>
              <a:t>Eds</a:t>
            </a:r>
            <a:r>
              <a:rPr lang="cs-CZ" dirty="0"/>
              <a:t>). Ochrana a podpora zdraví. Praha: 3. lékařská fakulta UK.</a:t>
            </a:r>
          </a:p>
          <a:p>
            <a:r>
              <a:rPr lang="cs-CZ" altLang="cs-CZ" dirty="0" err="1"/>
              <a:t>Seligman</a:t>
            </a:r>
            <a:r>
              <a:rPr lang="cs-CZ" altLang="cs-CZ" dirty="0"/>
              <a:t>, M. (2014). </a:t>
            </a:r>
            <a:r>
              <a:rPr lang="cs-CZ" altLang="cs-CZ" i="1" dirty="0"/>
              <a:t>Vzkvétání</a:t>
            </a:r>
            <a:r>
              <a:rPr lang="cs-CZ" altLang="cs-CZ" dirty="0"/>
              <a:t>. Brno: Jan </a:t>
            </a:r>
            <a:r>
              <a:rPr lang="cs-CZ" altLang="cs-CZ" dirty="0" err="1"/>
              <a:t>Melvil</a:t>
            </a:r>
            <a:r>
              <a:rPr lang="cs-CZ" altLang="cs-CZ" dirty="0"/>
              <a:t> </a:t>
            </a:r>
            <a:r>
              <a:rPr lang="cs-CZ" altLang="cs-CZ" dirty="0" err="1"/>
              <a:t>Publishing</a:t>
            </a:r>
            <a:r>
              <a:rPr lang="cs-CZ" altLang="cs-CZ" dirty="0"/>
              <a:t>.</a:t>
            </a:r>
          </a:p>
          <a:p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r>
              <a:rPr lang="cs-CZ" sz="2400" dirty="0"/>
              <a:t> </a:t>
            </a:r>
            <a:r>
              <a:rPr lang="cs-CZ" sz="2400" dirty="0" err="1"/>
              <a:t>Organization</a:t>
            </a:r>
            <a:r>
              <a:rPr lang="cs-CZ" sz="2400" dirty="0"/>
              <a:t> (1946). </a:t>
            </a:r>
            <a:r>
              <a:rPr lang="cs-CZ" sz="2400" dirty="0" err="1"/>
              <a:t>Preamble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Constitution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r>
              <a:rPr lang="cs-CZ" sz="2400" dirty="0"/>
              <a:t> </a:t>
            </a:r>
            <a:r>
              <a:rPr lang="cs-CZ" sz="2400" dirty="0" err="1"/>
              <a:t>Organization</a:t>
            </a:r>
            <a:r>
              <a:rPr lang="cs-CZ" sz="2400" dirty="0"/>
              <a:t> as </a:t>
            </a:r>
            <a:r>
              <a:rPr lang="cs-CZ" sz="2400" dirty="0" err="1"/>
              <a:t>adopted</a:t>
            </a:r>
            <a:r>
              <a:rPr lang="cs-CZ" sz="2400" dirty="0"/>
              <a:t> by </a:t>
            </a:r>
            <a:r>
              <a:rPr lang="cs-CZ" sz="2400" dirty="0" err="1"/>
              <a:t>the</a:t>
            </a:r>
            <a:r>
              <a:rPr lang="cs-CZ" sz="2400" dirty="0"/>
              <a:t> International </a:t>
            </a:r>
            <a:r>
              <a:rPr lang="cs-CZ" sz="2400" dirty="0" err="1"/>
              <a:t>Health</a:t>
            </a:r>
            <a:r>
              <a:rPr lang="cs-CZ" sz="2400" dirty="0"/>
              <a:t> </a:t>
            </a:r>
            <a:r>
              <a:rPr lang="cs-CZ" sz="2400" dirty="0" err="1"/>
              <a:t>Conference</a:t>
            </a:r>
            <a:r>
              <a:rPr lang="cs-CZ" sz="2400" dirty="0"/>
              <a:t>, New York, 19–22 June, 1946; </a:t>
            </a:r>
            <a:r>
              <a:rPr lang="cs-CZ" sz="2400" dirty="0" err="1"/>
              <a:t>signed</a:t>
            </a:r>
            <a:r>
              <a:rPr lang="cs-CZ" sz="2400" dirty="0"/>
              <a:t> on 22 July 1946 by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representatives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61 </a:t>
            </a:r>
            <a:r>
              <a:rPr lang="cs-CZ" sz="2400" dirty="0" err="1"/>
              <a:t>States</a:t>
            </a:r>
            <a:r>
              <a:rPr lang="cs-CZ" sz="2400" dirty="0"/>
              <a:t> and </a:t>
            </a:r>
            <a:r>
              <a:rPr lang="cs-CZ" sz="2400" dirty="0" err="1"/>
              <a:t>entered</a:t>
            </a:r>
            <a:r>
              <a:rPr lang="cs-CZ" sz="2400" dirty="0"/>
              <a:t> </a:t>
            </a:r>
            <a:r>
              <a:rPr lang="cs-CZ" sz="2400" dirty="0" err="1"/>
              <a:t>into</a:t>
            </a:r>
            <a:r>
              <a:rPr lang="cs-CZ" sz="2400" dirty="0"/>
              <a:t> </a:t>
            </a:r>
            <a:r>
              <a:rPr lang="cs-CZ" sz="2400" dirty="0" err="1"/>
              <a:t>force</a:t>
            </a:r>
            <a:r>
              <a:rPr lang="cs-CZ" sz="2400" dirty="0"/>
              <a:t> on 7 </a:t>
            </a:r>
            <a:r>
              <a:rPr lang="cs-CZ" sz="2400" dirty="0" err="1"/>
              <a:t>April</a:t>
            </a:r>
            <a:r>
              <a:rPr lang="cs-CZ" sz="2400" dirty="0"/>
              <a:t> 1948. </a:t>
            </a:r>
            <a:r>
              <a:rPr lang="cs-CZ" sz="2400" dirty="0" err="1"/>
              <a:t>Official</a:t>
            </a:r>
            <a:r>
              <a:rPr lang="cs-CZ" sz="2400" dirty="0"/>
              <a:t> </a:t>
            </a:r>
            <a:r>
              <a:rPr lang="cs-CZ" sz="2400" dirty="0" err="1"/>
              <a:t>Records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World</a:t>
            </a:r>
            <a:r>
              <a:rPr lang="cs-CZ" sz="2400" dirty="0"/>
              <a:t> </a:t>
            </a:r>
            <a:r>
              <a:rPr lang="cs-CZ" sz="2400" dirty="0" err="1"/>
              <a:t>Health</a:t>
            </a:r>
            <a:r>
              <a:rPr lang="cs-CZ" sz="2400" dirty="0"/>
              <a:t> </a:t>
            </a:r>
            <a:r>
              <a:rPr lang="cs-CZ" sz="2400" dirty="0" err="1"/>
              <a:t>Organization</a:t>
            </a:r>
            <a:r>
              <a:rPr lang="cs-CZ" sz="2400" dirty="0"/>
              <a:t>, no. 2, p. 100.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507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4CF2E5-90A8-C6C6-00C9-1C79237CA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cs-CZ" dirty="0"/>
              <a:t>K zamyšlení…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803B47-27A4-2733-4E18-8E9AA627F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6257"/>
            <a:ext cx="9486901" cy="3540642"/>
          </a:xfrm>
        </p:spPr>
        <p:txBody>
          <a:bodyPr>
            <a:normAutofit/>
          </a:bodyPr>
          <a:lstStyle/>
          <a:p>
            <a:r>
              <a:rPr lang="cs-CZ" b="0" i="0">
                <a:effectLst/>
                <a:latin typeface="inherit"/>
              </a:rPr>
              <a:t>Nějakou formou duševního onemocnění </a:t>
            </a:r>
            <a:r>
              <a:rPr lang="cs-CZ" b="1" i="0">
                <a:effectLst/>
                <a:latin typeface="inherit"/>
              </a:rPr>
              <a:t>trpí téměř 10 % Čechů</a:t>
            </a:r>
            <a:endParaRPr lang="cs-CZ" b="0" i="0">
              <a:effectLst/>
              <a:latin typeface="inherit"/>
            </a:endParaRPr>
          </a:p>
          <a:p>
            <a:r>
              <a:rPr lang="cs-CZ" b="0" i="0">
                <a:effectLst/>
                <a:latin typeface="inherit"/>
              </a:rPr>
              <a:t>Celkový počet osob trpících nějakou formou psychiatrické nemoci </a:t>
            </a:r>
            <a:r>
              <a:rPr lang="cs-CZ" b="1" i="0">
                <a:effectLst/>
                <a:latin typeface="inherit"/>
              </a:rPr>
              <a:t>vzrostl</a:t>
            </a:r>
            <a:r>
              <a:rPr lang="cs-CZ" b="0" i="0">
                <a:effectLst/>
                <a:latin typeface="inherit"/>
              </a:rPr>
              <a:t> mezi lety 2010 a 2021 </a:t>
            </a:r>
            <a:r>
              <a:rPr lang="cs-CZ" b="1" i="0">
                <a:effectLst/>
                <a:latin typeface="inherit"/>
              </a:rPr>
              <a:t>o 22 %.</a:t>
            </a:r>
          </a:p>
          <a:p>
            <a:r>
              <a:rPr lang="cs-CZ" b="0" i="0">
                <a:effectLst/>
                <a:latin typeface="inherit"/>
              </a:rPr>
              <a:t>Poruchy nálady, mezi něž spadá i deprese, patří mezi </a:t>
            </a:r>
            <a:r>
              <a:rPr lang="cs-CZ" b="1" i="0">
                <a:effectLst/>
                <a:latin typeface="inherit"/>
              </a:rPr>
              <a:t>nejčastěji diagnostikovaná psychiatrická onemocnění</a:t>
            </a:r>
            <a:r>
              <a:rPr lang="cs-CZ" b="0" i="0">
                <a:effectLst/>
                <a:latin typeface="inherit"/>
              </a:rPr>
              <a:t> v Česku</a:t>
            </a:r>
          </a:p>
        </p:txBody>
      </p:sp>
    </p:spTree>
    <p:extLst>
      <p:ext uri="{BB962C8B-B14F-4D97-AF65-F5344CB8AC3E}">
        <p14:creationId xmlns:p14="http://schemas.microsoft.com/office/powerpoint/2010/main" val="302472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B11D716-C386-4458-B509-DF66B4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BE3E3-58C1-4A81-90ED-54387D0F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768156-BA6E-AD4C-E1BF-5A646277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2652"/>
            <a:ext cx="5410200" cy="1125415"/>
          </a:xfrm>
        </p:spPr>
        <p:txBody>
          <a:bodyPr>
            <a:normAutofit/>
          </a:bodyPr>
          <a:lstStyle/>
          <a:p>
            <a:pPr algn="ctr"/>
            <a:r>
              <a:rPr lang="cs-CZ"/>
              <a:t>Kdo je šťastný člověk?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3FDFCB-91C5-C550-BB79-A6D4681E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817154"/>
            <a:ext cx="5410201" cy="4482670"/>
          </a:xfrm>
        </p:spPr>
        <p:txBody>
          <a:bodyPr>
            <a:normAutofit/>
          </a:bodyPr>
          <a:lstStyle/>
          <a:p>
            <a:r>
              <a:rPr lang="cs-CZ" altLang="cs-CZ"/>
              <a:t>Wilson v r. 1967 definoval šťastného člověka jako mladého, zdravého, s dobrým vzděláním a platem, extravertního, optimistického, bezstarostného, nábožensky založeného, ženatého (vdanou), s vysokou pracovní morálkou a umírněnými aspiracemi. Na pohlaví a míře inteligence podle tohoto autora nezáleží (dle </a:t>
            </a:r>
            <a:r>
              <a:rPr lang="cs-CZ" altLang="cs-CZ" err="1"/>
              <a:t>Diener</a:t>
            </a:r>
            <a:r>
              <a:rPr lang="cs-CZ" altLang="cs-CZ"/>
              <a:t> a kol., 1999).</a:t>
            </a:r>
          </a:p>
          <a:p>
            <a:endParaRPr lang="cs-CZ"/>
          </a:p>
        </p:txBody>
      </p:sp>
      <p:pic>
        <p:nvPicPr>
          <p:cNvPr id="5" name="Picture 4" descr="Après-Ski v Neukirchen a Brambergu | Wildkogel-Arena">
            <a:extLst>
              <a:ext uri="{FF2B5EF4-FFF2-40B4-BE49-F238E27FC236}">
                <a16:creationId xmlns:a16="http://schemas.microsoft.com/office/drawing/2014/main" id="{B031BF3E-EADF-607E-D3DC-86D2A0501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33361" b="-2"/>
          <a:stretch/>
        </p:blipFill>
        <p:spPr bwMode="auto">
          <a:xfrm>
            <a:off x="7467600" y="685800"/>
            <a:ext cx="4038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52" name="Rectangle 57351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54" name="Rectangle 57353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20EB907A-690C-89B6-D469-DDB14B544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371600"/>
            <a:ext cx="2742028" cy="4114800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cs-CZ" altLang="cs-CZ">
                <a:solidFill>
                  <a:schemeClr val="bg2"/>
                </a:solidFill>
              </a:rPr>
              <a:t>Vymezení pojmu osobní pohoda</a:t>
            </a:r>
          </a:p>
        </p:txBody>
      </p:sp>
      <p:sp>
        <p:nvSpPr>
          <p:cNvPr id="57356" name="Rectangle 57355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F3ECA152-5E77-E360-213A-8288811BA6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0963" y="1270591"/>
            <a:ext cx="5631357" cy="4364666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cs-CZ" altLang="cs-CZ" sz="2000"/>
              <a:t>Well-being; Wohlbefinden; Bien-</a:t>
            </a:r>
            <a:r>
              <a:rPr lang="en-US" altLang="cs-CZ" sz="2000">
                <a:cs typeface="Arial" panose="020B0604020202020204" pitchFamily="34" charset="0"/>
              </a:rPr>
              <a:t>ê</a:t>
            </a:r>
            <a:r>
              <a:rPr lang="cs-CZ" altLang="cs-CZ" sz="2000">
                <a:cs typeface="Arial" panose="020B0604020202020204" pitchFamily="34" charset="0"/>
              </a:rPr>
              <a:t>tre; Osobní (subjektivní) pohoda</a:t>
            </a:r>
          </a:p>
          <a:p>
            <a:pPr eaLnBrk="1" hangingPunct="1">
              <a:defRPr/>
            </a:pPr>
            <a:r>
              <a:rPr lang="cs-CZ" altLang="cs-CZ" sz="2000">
                <a:cs typeface="Arial" panose="020B0604020202020204" pitchFamily="34" charset="0"/>
              </a:rPr>
              <a:t>Diener a kol.(1999) vymezili tři komponenty SWB</a:t>
            </a:r>
          </a:p>
          <a:p>
            <a:pPr lvl="1" eaLnBrk="1" hangingPunct="1">
              <a:defRPr/>
            </a:pPr>
            <a:r>
              <a:rPr lang="cs-CZ" altLang="cs-CZ" b="1">
                <a:cs typeface="Arial" panose="020B0604020202020204" pitchFamily="34" charset="0"/>
              </a:rPr>
              <a:t>Emocionální odpovědi (pozitivní a negativní afektivita)</a:t>
            </a:r>
          </a:p>
          <a:p>
            <a:pPr lvl="1" eaLnBrk="1" hangingPunct="1">
              <a:defRPr/>
            </a:pPr>
            <a:r>
              <a:rPr lang="cs-CZ" altLang="cs-CZ" b="1">
                <a:cs typeface="Arial" panose="020B0604020202020204" pitchFamily="34" charset="0"/>
              </a:rPr>
              <a:t>Uspokojení v různých oblastech života</a:t>
            </a:r>
          </a:p>
          <a:p>
            <a:pPr lvl="1" eaLnBrk="1" hangingPunct="1">
              <a:defRPr/>
            </a:pPr>
            <a:r>
              <a:rPr lang="cs-CZ" altLang="cs-CZ" b="1">
                <a:cs typeface="Arial" panose="020B0604020202020204" pitchFamily="34" charset="0"/>
              </a:rPr>
              <a:t>Celkové kognitivní posouzení životní spokojenosti</a:t>
            </a:r>
          </a:p>
          <a:p>
            <a:pPr eaLnBrk="1" hangingPunct="1">
              <a:defRPr/>
            </a:pPr>
            <a:r>
              <a:rPr lang="cs-CZ" altLang="cs-CZ" sz="2000">
                <a:cs typeface="Arial" panose="020B0604020202020204" pitchFamily="34" charset="0"/>
              </a:rPr>
              <a:t>Negativní afektivita, pozitivní afektivita a životní spokojenost jsou na sobě nezávislé konstrukty</a:t>
            </a:r>
            <a:endParaRPr lang="en-US" altLang="cs-CZ" sz="20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22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91" name="Rectangle 58390">
            <a:extLst>
              <a:ext uri="{FF2B5EF4-FFF2-40B4-BE49-F238E27FC236}">
                <a16:creationId xmlns:a16="http://schemas.microsoft.com/office/drawing/2014/main" id="{EB11D716-C386-4458-B509-DF66B4C0B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93" name="Rectangle 58392">
            <a:extLst>
              <a:ext uri="{FF2B5EF4-FFF2-40B4-BE49-F238E27FC236}">
                <a16:creationId xmlns:a16="http://schemas.microsoft.com/office/drawing/2014/main" id="{DE1BE3E3-58C1-4A81-90ED-54387D0F1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781800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DFD39640-6CBA-5AF8-747B-3960FE06D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12652"/>
            <a:ext cx="5410200" cy="1125415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/>
              <a:t>Teoretické přístupy SWB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C151070-CEF5-6BF3-CC64-A817A99EF1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798" y="1817154"/>
            <a:ext cx="5410201" cy="448267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b="1" dirty="0" err="1">
                <a:solidFill>
                  <a:srgbClr val="0070C0"/>
                </a:solidFill>
              </a:rPr>
              <a:t>Telické</a:t>
            </a:r>
            <a:r>
              <a:rPr lang="cs-CZ" altLang="cs-CZ" sz="2200" b="1" dirty="0">
                <a:solidFill>
                  <a:srgbClr val="0070C0"/>
                </a:solidFill>
              </a:rPr>
              <a:t> teorie a teorie potřeb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200" b="1" dirty="0"/>
              <a:t>Šťastný je ten, kdo uspokojuje své potřeby a naplňuje své cíle.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b="1" dirty="0">
                <a:solidFill>
                  <a:srgbClr val="0070C0"/>
                </a:solidFill>
              </a:rPr>
              <a:t>Teorie zaměřené na proces a aktivitu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200" b="1" dirty="0"/>
              <a:t>Šťastný je člověk už v procesu nějaké smysluplné činnosti, při aktivitě.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sz="22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200" b="1" dirty="0">
                <a:solidFill>
                  <a:srgbClr val="0070C0"/>
                </a:solidFill>
              </a:rPr>
              <a:t>Teorie genetických a osobnostních dispozic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200" b="1" dirty="0"/>
              <a:t>Šťastný je ten, kdo se narodil se „šťastnou povahou“ 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200" b="1" dirty="0"/>
          </a:p>
        </p:txBody>
      </p:sp>
      <p:pic>
        <p:nvPicPr>
          <p:cNvPr id="58386" name="Picture 58372" descr="Kuličky v různých jasných barvách">
            <a:extLst>
              <a:ext uri="{FF2B5EF4-FFF2-40B4-BE49-F238E27FC236}">
                <a16:creationId xmlns:a16="http://schemas.microsoft.com/office/drawing/2014/main" id="{E238E890-5418-2A97-FE54-C808093828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76" r="25988" b="-2"/>
          <a:stretch/>
        </p:blipFill>
        <p:spPr>
          <a:xfrm>
            <a:off x="7467600" y="685800"/>
            <a:ext cx="4038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38" name="Rectangle 59426">
            <a:extLst>
              <a:ext uri="{FF2B5EF4-FFF2-40B4-BE49-F238E27FC236}">
                <a16:creationId xmlns:a16="http://schemas.microsoft.com/office/drawing/2014/main" id="{8B567ACB-44FC-44B8-A031-75BD65F80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9439" name="Rectangle 59428">
            <a:extLst>
              <a:ext uri="{FF2B5EF4-FFF2-40B4-BE49-F238E27FC236}">
                <a16:creationId xmlns:a16="http://schemas.microsoft.com/office/drawing/2014/main" id="{F09C18AC-EFAA-4C60-A84E-ECED43E3E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2929FDF-5B03-9026-C0FF-F4CCF0B426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1073834"/>
            <a:ext cx="9486900" cy="900332"/>
          </a:xfrm>
        </p:spPr>
        <p:txBody>
          <a:bodyPr anchor="ctr">
            <a:normAutofit/>
          </a:bodyPr>
          <a:lstStyle/>
          <a:p>
            <a:pPr algn="ctr" eaLnBrk="1" hangingPunct="1">
              <a:defRPr/>
            </a:pPr>
            <a:r>
              <a:rPr lang="cs-CZ" altLang="cs-CZ"/>
              <a:t>Telické teorie a teorie potřeb</a:t>
            </a:r>
          </a:p>
        </p:txBody>
      </p:sp>
      <p:graphicFrame>
        <p:nvGraphicFramePr>
          <p:cNvPr id="59410" name="Rectangle 3">
            <a:extLst>
              <a:ext uri="{FF2B5EF4-FFF2-40B4-BE49-F238E27FC236}">
                <a16:creationId xmlns:a16="http://schemas.microsoft.com/office/drawing/2014/main" id="{A88919AF-8377-39F9-5868-DEB786B0BF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538562"/>
              </p:ext>
            </p:extLst>
          </p:nvPr>
        </p:nvGraphicFramePr>
        <p:xfrm>
          <a:off x="1249682" y="2236763"/>
          <a:ext cx="9725464" cy="33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669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55" name="Rectangle 61454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7" name="Rectangle 61456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459" name="Rectangle 61458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8711B5F5-2390-E61D-1F09-CA9E127B36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altLang="cs-CZ" sz="25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Teorie zaměřené na proces a aktivitu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0567B79-2B2B-CD0F-E7C5-734C65D3CB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284850" y="2135938"/>
            <a:ext cx="6339840" cy="34395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altLang="cs-CZ" sz="2000" dirty="0"/>
              <a:t>Aktivita samotná je faktor, který sám o sobě produkuje štěstí</a:t>
            </a:r>
          </a:p>
          <a:p>
            <a:pPr marL="0">
              <a:lnSpc>
                <a:spcPct val="90000"/>
              </a:lnSpc>
              <a:defRPr/>
            </a:pPr>
            <a:endParaRPr lang="en-US" altLang="cs-CZ" sz="2000" dirty="0"/>
          </a:p>
          <a:p>
            <a:pPr>
              <a:lnSpc>
                <a:spcPct val="90000"/>
              </a:lnSpc>
              <a:defRPr/>
            </a:pPr>
            <a:r>
              <a:rPr lang="en-US" altLang="cs-CZ" sz="2000" dirty="0"/>
              <a:t>Csikszentmihalyi (1975) flow fenomén</a:t>
            </a:r>
          </a:p>
          <a:p>
            <a:pPr marL="0">
              <a:lnSpc>
                <a:spcPct val="90000"/>
              </a:lnSpc>
              <a:defRPr/>
            </a:pPr>
            <a:endParaRPr lang="en-US" altLang="cs-CZ" sz="2000" dirty="0"/>
          </a:p>
          <a:p>
            <a:pPr>
              <a:lnSpc>
                <a:spcPct val="90000"/>
              </a:lnSpc>
              <a:defRPr/>
            </a:pPr>
            <a:r>
              <a:rPr lang="en-US" altLang="cs-CZ" sz="2000" dirty="0"/>
              <a:t>Emmons (1986) a Little (1989) kombinují prvky telických teorií a teorií zaměřených na proces a vyjadřují přesvědčení, že důležitým předpokladem pro osobní pohodu je stanovení, sledování a dosahování subjektivně hodnotných cílů. </a:t>
            </a:r>
          </a:p>
        </p:txBody>
      </p:sp>
      <p:pic>
        <p:nvPicPr>
          <p:cNvPr id="12292" name="Picture 5" descr="Fenomén Flow I. | Mentem.cz">
            <a:extLst>
              <a:ext uri="{FF2B5EF4-FFF2-40B4-BE49-F238E27FC236}">
                <a16:creationId xmlns:a16="http://schemas.microsoft.com/office/drawing/2014/main" id="{D1D4BEF5-565A-CC5E-33A3-0D5DF9C4BA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r="9261" b="3"/>
          <a:stretch/>
        </p:blipFill>
        <p:spPr bwMode="auto">
          <a:xfrm>
            <a:off x="8153400" y="1787706"/>
            <a:ext cx="2705100" cy="328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735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484" name="Rectangle 62483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86" name="Rectangle 62485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488" name="Rectangle 62487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188462ED-894A-D8A2-632A-9E53810399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cs-CZ" altLang="cs-CZ" sz="2500"/>
              <a:t>Teorie genetických a osobnostních dispozic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7CD7B05-002E-96DD-7D3C-D1AB462CFE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4850" y="2135938"/>
            <a:ext cx="6339840" cy="343955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1700"/>
              <a:t>Lidé emočně odpovídají na mnohé situace svým charakteristickým způsobem. Subjektivní pohoda je tak do značné míry ovlivněna trvalými, v čase stabilními rysy osobnosti.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170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700" err="1"/>
              <a:t>Helsonova</a:t>
            </a:r>
            <a:r>
              <a:rPr lang="cs-CZ" altLang="cs-CZ" sz="1700"/>
              <a:t> adaptační teorie (1964)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170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700"/>
              <a:t>Model dynamické rovnováhy (</a:t>
            </a:r>
            <a:r>
              <a:rPr lang="cs-CZ" altLang="cs-CZ" sz="1700" err="1"/>
              <a:t>Headey</a:t>
            </a:r>
            <a:r>
              <a:rPr lang="cs-CZ" altLang="cs-CZ" sz="1700"/>
              <a:t>, </a:t>
            </a:r>
            <a:r>
              <a:rPr lang="cs-CZ" altLang="cs-CZ" sz="1700" err="1"/>
              <a:t>Wearing</a:t>
            </a:r>
            <a:r>
              <a:rPr lang="cs-CZ" altLang="cs-CZ" sz="1700"/>
              <a:t>, 1992)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170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1700" err="1"/>
              <a:t>Costa</a:t>
            </a:r>
            <a:r>
              <a:rPr lang="cs-CZ" altLang="cs-CZ" sz="1700"/>
              <a:t>, </a:t>
            </a:r>
            <a:r>
              <a:rPr lang="cs-CZ" altLang="cs-CZ" sz="1700" err="1"/>
              <a:t>McCrae</a:t>
            </a:r>
            <a:r>
              <a:rPr lang="cs-CZ" altLang="cs-CZ" sz="1700"/>
              <a:t> (1980) z dlouhodobého hlediska jsou temperamentové charakteristiky osobnosti spolehlivějším prediktorem spokojenosti než objektivní životní události. </a:t>
            </a:r>
          </a:p>
        </p:txBody>
      </p:sp>
      <p:pic>
        <p:nvPicPr>
          <p:cNvPr id="62479" name="Picture 62477" descr="Skupina barevných dřevěných figurek">
            <a:extLst>
              <a:ext uri="{FF2B5EF4-FFF2-40B4-BE49-F238E27FC236}">
                <a16:creationId xmlns:a16="http://schemas.microsoft.com/office/drawing/2014/main" id="{1C4735A5-67AF-FD77-92A0-B2D59913F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697" r="20426" b="1394"/>
          <a:stretch/>
        </p:blipFill>
        <p:spPr>
          <a:xfrm>
            <a:off x="8153400" y="2358939"/>
            <a:ext cx="2705100" cy="214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496" name="Rectangle 63495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8" name="Rectangle 63497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3500" name="Rectangle 63499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4512EBD-21EC-9C16-3B5D-71E843EC9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altLang="cs-CZ" sz="27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Osobní pohoda a osobnost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BB146C95-7A0A-F8A8-EB95-90AD6E3EC0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4850" y="2135938"/>
            <a:ext cx="6339840" cy="34395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altLang="cs-CZ" dirty="0"/>
              <a:t>Subjektivní pohoda je spojena s </a:t>
            </a:r>
            <a:r>
              <a:rPr lang="en-US" altLang="cs-CZ" b="1" dirty="0"/>
              <a:t>nízkou úrovní neuroticismu, vysokou úrovní dominance a afiliace a s pozitivním přístupem k sociálnímu okolí</a:t>
            </a:r>
            <a:r>
              <a:rPr lang="en-US" altLang="cs-CZ" dirty="0"/>
              <a:t>. </a:t>
            </a:r>
          </a:p>
          <a:p>
            <a:pPr>
              <a:defRPr/>
            </a:pPr>
            <a:r>
              <a:rPr lang="en-US" altLang="cs-CZ" b="1" dirty="0"/>
              <a:t>Negativní emoce korelují s neuroticismem,                                         pozitivní emoce s extraverz</a:t>
            </a:r>
            <a:r>
              <a:rPr lang="en-US" altLang="cs-CZ" dirty="0"/>
              <a:t>í.</a:t>
            </a:r>
          </a:p>
          <a:p>
            <a:pPr>
              <a:defRPr/>
            </a:pPr>
            <a:r>
              <a:rPr lang="en-US" altLang="cs-CZ" dirty="0"/>
              <a:t>	(Diener a kol., 1999; Costa, McCrae, 1980; Blatný, Osecká, 1998).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BD94330C-25DF-6B9F-9F39-45CBE5D937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67978"/>
            <a:ext cx="2705100" cy="1922044"/>
          </a:xfrm>
          <a:prstGeom prst="rect">
            <a:avLst/>
          </a:prstGeom>
          <a:solidFill>
            <a:schemeClr val="bg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564584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412425"/>
      </a:dk2>
      <a:lt2>
        <a:srgbClr val="E2E6E8"/>
      </a:lt2>
      <a:accent1>
        <a:srgbClr val="D89264"/>
      </a:accent1>
      <a:accent2>
        <a:srgbClr val="D76264"/>
      </a:accent2>
      <a:accent3>
        <a:srgbClr val="DE7EA8"/>
      </a:accent3>
      <a:accent4>
        <a:srgbClr val="D762C5"/>
      </a:accent4>
      <a:accent5>
        <a:srgbClr val="C57EDE"/>
      </a:accent5>
      <a:accent6>
        <a:srgbClr val="8762D7"/>
      </a:accent6>
      <a:hlink>
        <a:srgbClr val="5987A5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1285</Words>
  <Application>Microsoft Office PowerPoint</Application>
  <PresentationFormat>Širokoúhlá obrazovka</PresentationFormat>
  <Paragraphs>153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Calibri</vt:lpstr>
      <vt:lpstr>Gill Sans MT</vt:lpstr>
      <vt:lpstr>Goudy Old Style</vt:lpstr>
      <vt:lpstr>inherit</vt:lpstr>
      <vt:lpstr>Wingdings</vt:lpstr>
      <vt:lpstr>ClassicFrameVTI</vt:lpstr>
      <vt:lpstr>Osobní pohoda, Flourishing,  optimální prospívání</vt:lpstr>
      <vt:lpstr> zamyšlení</vt:lpstr>
      <vt:lpstr>Kdo je šťastný člověk?</vt:lpstr>
      <vt:lpstr>Vymezení pojmu osobní pohoda</vt:lpstr>
      <vt:lpstr>Teoretické přístupy SWB</vt:lpstr>
      <vt:lpstr>Telické teorie a teorie potřeb</vt:lpstr>
      <vt:lpstr>Teorie zaměřené na proces a aktivitu</vt:lpstr>
      <vt:lpstr>Teorie genetických a osobnostních dispozic</vt:lpstr>
      <vt:lpstr>Osobní pohoda a osobnost</vt:lpstr>
      <vt:lpstr>Sociální proměnné ovlivňující osobní pohodu</vt:lpstr>
      <vt:lpstr>Skupinové práce</vt:lpstr>
      <vt:lpstr>Kontinuum duševního zdraví </vt:lpstr>
      <vt:lpstr>Flourishing</vt:lpstr>
      <vt:lpstr>Flourishing </vt:lpstr>
      <vt:lpstr>Jak poznám, jestli „kvetu“?</vt:lpstr>
      <vt:lpstr>Měření Flourishingu v Evropě</vt:lpstr>
      <vt:lpstr>Prezentace aplikace PowerPoint</vt:lpstr>
      <vt:lpstr>Model PERMA  Seligman, 2014</vt:lpstr>
      <vt:lpstr>Jak tedy posílit své Psychické zdraví    a ještě více rozkvést?</vt:lpstr>
      <vt:lpstr>Nezapomeňte na další komponenty zdravého životní stylu  (pohybová aktivita, spánek, zdravá strava, vyhýbání se návykovým látkám…)</vt:lpstr>
      <vt:lpstr>Prezentace aplikace PowerPoint</vt:lpstr>
      <vt:lpstr>Zdroje uvedené v prezentaci</vt:lpstr>
      <vt:lpstr>K zamyšlení…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Láska</dc:title>
  <dc:creator>Jaroslava Dosedlová</dc:creator>
  <cp:lastModifiedBy>Jaroslava Dosedlová</cp:lastModifiedBy>
  <cp:revision>12</cp:revision>
  <dcterms:created xsi:type="dcterms:W3CDTF">2021-04-19T18:23:47Z</dcterms:created>
  <dcterms:modified xsi:type="dcterms:W3CDTF">2024-03-23T17:21:26Z</dcterms:modified>
</cp:coreProperties>
</file>