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768" autoAdjust="0"/>
  </p:normalViewPr>
  <p:slideViewPr>
    <p:cSldViewPr snapToGrid="0">
      <p:cViewPr varScale="1">
        <p:scale>
          <a:sx n="98" d="100"/>
          <a:sy n="98" d="100"/>
        </p:scale>
        <p:origin x="108" y="7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A050E0-F524-4A62-8905-222EDBFAD9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6BD74CC-5120-447C-9EFC-FCFAA923DB6F}">
      <dgm:prSet/>
      <dgm:spPr/>
      <dgm:t>
        <a:bodyPr/>
        <a:lstStyle/>
        <a:p>
          <a:r>
            <a:rPr lang="cs-CZ"/>
            <a:t>na základě </a:t>
          </a:r>
          <a:r>
            <a:rPr lang="cs-CZ" b="1"/>
            <a:t>bezprostřední interakce</a:t>
          </a:r>
          <a:endParaRPr lang="en-US"/>
        </a:p>
      </dgm:t>
    </dgm:pt>
    <dgm:pt modelId="{C54C0C5E-92A7-4E47-B4B1-20FBDF6F99A2}" type="parTrans" cxnId="{93962F09-CF16-4963-9656-70B75C1939A7}">
      <dgm:prSet/>
      <dgm:spPr/>
      <dgm:t>
        <a:bodyPr/>
        <a:lstStyle/>
        <a:p>
          <a:endParaRPr lang="en-US"/>
        </a:p>
      </dgm:t>
    </dgm:pt>
    <dgm:pt modelId="{249F0DDA-3735-4FA0-BB11-2994BC645300}" type="sibTrans" cxnId="{93962F09-CF16-4963-9656-70B75C1939A7}">
      <dgm:prSet/>
      <dgm:spPr/>
      <dgm:t>
        <a:bodyPr/>
        <a:lstStyle/>
        <a:p>
          <a:endParaRPr lang="en-US"/>
        </a:p>
      </dgm:t>
    </dgm:pt>
    <dgm:pt modelId="{C9E8FEA2-212A-4DC5-B6FD-54C1D6103DA2}">
      <dgm:prSet/>
      <dgm:spPr/>
      <dgm:t>
        <a:bodyPr/>
        <a:lstStyle/>
        <a:p>
          <a:r>
            <a:rPr lang="cs-CZ" i="1"/>
            <a:t>„ten-co-mne-trefil-houbou-do-obličeje“</a:t>
          </a:r>
          <a:endParaRPr lang="en-US"/>
        </a:p>
      </dgm:t>
    </dgm:pt>
    <dgm:pt modelId="{9B239F0A-C91D-43C2-9BDF-C78260E27C8E}" type="parTrans" cxnId="{C8D65A9C-ECDB-4E47-9D15-1BF60F995080}">
      <dgm:prSet/>
      <dgm:spPr/>
      <dgm:t>
        <a:bodyPr/>
        <a:lstStyle/>
        <a:p>
          <a:endParaRPr lang="en-US"/>
        </a:p>
      </dgm:t>
    </dgm:pt>
    <dgm:pt modelId="{1B95D3A7-ABF2-40B5-94EE-A907DB73F21F}" type="sibTrans" cxnId="{C8D65A9C-ECDB-4E47-9D15-1BF60F995080}">
      <dgm:prSet/>
      <dgm:spPr/>
      <dgm:t>
        <a:bodyPr/>
        <a:lstStyle/>
        <a:p>
          <a:endParaRPr lang="en-US"/>
        </a:p>
      </dgm:t>
    </dgm:pt>
    <dgm:pt modelId="{AD67B515-02A5-4B88-9E52-75E9F644BD13}">
      <dgm:prSet/>
      <dgm:spPr/>
      <dgm:t>
        <a:bodyPr/>
        <a:lstStyle/>
        <a:p>
          <a:r>
            <a:rPr lang="cs-CZ" i="1"/>
            <a:t>„ta-jejíž-matka-na-mne-řvala“</a:t>
          </a:r>
          <a:endParaRPr lang="en-US"/>
        </a:p>
      </dgm:t>
    </dgm:pt>
    <dgm:pt modelId="{CFF7EC52-B647-4883-BCDD-56C74184AE65}" type="parTrans" cxnId="{BB4EB0DB-EAFF-4967-A917-9B48908CA4C3}">
      <dgm:prSet/>
      <dgm:spPr/>
      <dgm:t>
        <a:bodyPr/>
        <a:lstStyle/>
        <a:p>
          <a:endParaRPr lang="en-US"/>
        </a:p>
      </dgm:t>
    </dgm:pt>
    <dgm:pt modelId="{C794BEAE-A8EE-4F61-9410-660A632C0AFA}" type="sibTrans" cxnId="{BB4EB0DB-EAFF-4967-A917-9B48908CA4C3}">
      <dgm:prSet/>
      <dgm:spPr/>
      <dgm:t>
        <a:bodyPr/>
        <a:lstStyle/>
        <a:p>
          <a:endParaRPr lang="en-US"/>
        </a:p>
      </dgm:t>
    </dgm:pt>
    <dgm:pt modelId="{D2FC54DB-967C-45AB-8C1D-37DD54AFF396}">
      <dgm:prSet/>
      <dgm:spPr/>
      <dgm:t>
        <a:bodyPr/>
        <a:lstStyle/>
        <a:p>
          <a:r>
            <a:rPr lang="cs-CZ"/>
            <a:t>ovlivněny i </a:t>
          </a:r>
          <a:r>
            <a:rPr lang="cs-CZ" b="1"/>
            <a:t>osobností učitele</a:t>
          </a:r>
          <a:endParaRPr lang="en-US"/>
        </a:p>
      </dgm:t>
    </dgm:pt>
    <dgm:pt modelId="{42558878-D490-4338-BA66-069893C8E2D7}" type="parTrans" cxnId="{10311522-4686-4E1B-935A-F6FC624D2B9C}">
      <dgm:prSet/>
      <dgm:spPr/>
      <dgm:t>
        <a:bodyPr/>
        <a:lstStyle/>
        <a:p>
          <a:endParaRPr lang="en-US"/>
        </a:p>
      </dgm:t>
    </dgm:pt>
    <dgm:pt modelId="{67350206-63BC-4CDD-9DA7-741CFBD4680B}" type="sibTrans" cxnId="{10311522-4686-4E1B-935A-F6FC624D2B9C}">
      <dgm:prSet/>
      <dgm:spPr/>
      <dgm:t>
        <a:bodyPr/>
        <a:lstStyle/>
        <a:p>
          <a:endParaRPr lang="en-US"/>
        </a:p>
      </dgm:t>
    </dgm:pt>
    <dgm:pt modelId="{9FABE6E2-2DAF-41E2-905C-0F2D69432656}">
      <dgm:prSet/>
      <dgm:spPr/>
      <dgm:t>
        <a:bodyPr/>
        <a:lstStyle/>
        <a:p>
          <a:r>
            <a:rPr lang="cs-CZ"/>
            <a:t>temperament, UPV, vývoj profesní role učitele;</a:t>
          </a:r>
          <a:endParaRPr lang="en-US"/>
        </a:p>
      </dgm:t>
    </dgm:pt>
    <dgm:pt modelId="{B0B9FEE6-BCA6-4981-AE05-DF8D76718BEA}" type="parTrans" cxnId="{565E95D2-FE73-455D-9B77-9A4619958345}">
      <dgm:prSet/>
      <dgm:spPr/>
      <dgm:t>
        <a:bodyPr/>
        <a:lstStyle/>
        <a:p>
          <a:endParaRPr lang="en-US"/>
        </a:p>
      </dgm:t>
    </dgm:pt>
    <dgm:pt modelId="{49CE1B0D-601A-43FF-ACBC-E9E631128577}" type="sibTrans" cxnId="{565E95D2-FE73-455D-9B77-9A4619958345}">
      <dgm:prSet/>
      <dgm:spPr/>
      <dgm:t>
        <a:bodyPr/>
        <a:lstStyle/>
        <a:p>
          <a:endParaRPr lang="en-US"/>
        </a:p>
      </dgm:t>
    </dgm:pt>
    <dgm:pt modelId="{B5856D1C-E3E3-4C51-A597-007FCFE77A14}">
      <dgm:prSet/>
      <dgm:spPr/>
      <dgm:t>
        <a:bodyPr/>
        <a:lstStyle/>
        <a:p>
          <a:r>
            <a:rPr lang="cs-CZ"/>
            <a:t>syndrom vyhoření atd.</a:t>
          </a:r>
          <a:endParaRPr lang="en-US"/>
        </a:p>
      </dgm:t>
    </dgm:pt>
    <dgm:pt modelId="{C6457C5F-66B0-4970-A8F7-6774955A6D22}" type="parTrans" cxnId="{CE4F63B4-87E1-48DC-A27D-44AF60C3F0FE}">
      <dgm:prSet/>
      <dgm:spPr/>
      <dgm:t>
        <a:bodyPr/>
        <a:lstStyle/>
        <a:p>
          <a:endParaRPr lang="en-US"/>
        </a:p>
      </dgm:t>
    </dgm:pt>
    <dgm:pt modelId="{6821442B-D8BE-4FF7-9504-384ED9BF6860}" type="sibTrans" cxnId="{CE4F63B4-87E1-48DC-A27D-44AF60C3F0FE}">
      <dgm:prSet/>
      <dgm:spPr/>
      <dgm:t>
        <a:bodyPr/>
        <a:lstStyle/>
        <a:p>
          <a:endParaRPr lang="en-US"/>
        </a:p>
      </dgm:t>
    </dgm:pt>
    <dgm:pt modelId="{4C82F8E9-541C-46B6-B73D-F4DEE469D4D3}">
      <dgm:prSet/>
      <dgm:spPr/>
      <dgm:t>
        <a:bodyPr/>
        <a:lstStyle/>
        <a:p>
          <a:r>
            <a:rPr lang="cs-CZ"/>
            <a:t>informacemi od </a:t>
          </a:r>
          <a:r>
            <a:rPr lang="cs-CZ" b="1"/>
            <a:t>jiných učitelů</a:t>
          </a:r>
          <a:r>
            <a:rPr lang="cs-CZ"/>
            <a:t> </a:t>
          </a:r>
          <a:endParaRPr lang="en-US"/>
        </a:p>
      </dgm:t>
    </dgm:pt>
    <dgm:pt modelId="{A86A1E8C-5DEF-48CF-B4C2-E59335F8C433}" type="parTrans" cxnId="{5344A436-19B1-4978-86AB-81A75856580B}">
      <dgm:prSet/>
      <dgm:spPr/>
      <dgm:t>
        <a:bodyPr/>
        <a:lstStyle/>
        <a:p>
          <a:endParaRPr lang="en-US"/>
        </a:p>
      </dgm:t>
    </dgm:pt>
    <dgm:pt modelId="{E99192A2-6BAA-45F8-A508-6851A28E7744}" type="sibTrans" cxnId="{5344A436-19B1-4978-86AB-81A75856580B}">
      <dgm:prSet/>
      <dgm:spPr/>
      <dgm:t>
        <a:bodyPr/>
        <a:lstStyle/>
        <a:p>
          <a:endParaRPr lang="en-US"/>
        </a:p>
      </dgm:t>
    </dgm:pt>
    <dgm:pt modelId="{6D2BC694-5485-4300-83AC-F6CF1C7EBBE7}">
      <dgm:prSet/>
      <dgm:spPr/>
      <dgm:t>
        <a:bodyPr/>
        <a:lstStyle/>
        <a:p>
          <a:r>
            <a:rPr lang="cs-CZ"/>
            <a:t>pověst třídy, žáka</a:t>
          </a:r>
          <a:endParaRPr lang="en-US"/>
        </a:p>
      </dgm:t>
    </dgm:pt>
    <dgm:pt modelId="{2CB231DC-7FDD-4418-82C0-FDA4ADAE8661}" type="parTrans" cxnId="{AF475AED-923D-44D1-90C3-0813F8109A81}">
      <dgm:prSet/>
      <dgm:spPr/>
      <dgm:t>
        <a:bodyPr/>
        <a:lstStyle/>
        <a:p>
          <a:endParaRPr lang="en-US"/>
        </a:p>
      </dgm:t>
    </dgm:pt>
    <dgm:pt modelId="{6A751F47-680A-42B8-AA6D-E12E88D550CB}" type="sibTrans" cxnId="{AF475AED-923D-44D1-90C3-0813F8109A81}">
      <dgm:prSet/>
      <dgm:spPr/>
      <dgm:t>
        <a:bodyPr/>
        <a:lstStyle/>
        <a:p>
          <a:endParaRPr lang="en-US"/>
        </a:p>
      </dgm:t>
    </dgm:pt>
    <dgm:pt modelId="{EE1B9CAD-250B-4855-9D44-C1E6826DA62C}">
      <dgm:prSet/>
      <dgm:spPr/>
      <dgm:t>
        <a:bodyPr/>
        <a:lstStyle/>
        <a:p>
          <a:r>
            <a:rPr lang="cs-CZ"/>
            <a:t>na základě učitelova </a:t>
          </a:r>
          <a:r>
            <a:rPr lang="cs-CZ" b="1"/>
            <a:t>postoje k celé třídě</a:t>
          </a:r>
          <a:endParaRPr lang="en-US"/>
        </a:p>
      </dgm:t>
    </dgm:pt>
    <dgm:pt modelId="{82A5F37B-2FD9-46F6-B8E1-AA6B2FAD7938}" type="parTrans" cxnId="{809AEEA5-35AF-4926-B4FC-F7C535CE4F1C}">
      <dgm:prSet/>
      <dgm:spPr/>
      <dgm:t>
        <a:bodyPr/>
        <a:lstStyle/>
        <a:p>
          <a:endParaRPr lang="en-US"/>
        </a:p>
      </dgm:t>
    </dgm:pt>
    <dgm:pt modelId="{0C6D64E0-A761-4AE9-80A6-AF87BE413668}" type="sibTrans" cxnId="{809AEEA5-35AF-4926-B4FC-F7C535CE4F1C}">
      <dgm:prSet/>
      <dgm:spPr/>
      <dgm:t>
        <a:bodyPr/>
        <a:lstStyle/>
        <a:p>
          <a:endParaRPr lang="en-US"/>
        </a:p>
      </dgm:t>
    </dgm:pt>
    <dgm:pt modelId="{87B8DABE-78A7-4BDB-9A13-02F82D9B899B}" type="pres">
      <dgm:prSet presAssocID="{32A050E0-F524-4A62-8905-222EDBFAD905}" presName="Name0" presStyleCnt="0">
        <dgm:presLayoutVars>
          <dgm:dir/>
          <dgm:animLvl val="lvl"/>
          <dgm:resizeHandles val="exact"/>
        </dgm:presLayoutVars>
      </dgm:prSet>
      <dgm:spPr/>
    </dgm:pt>
    <dgm:pt modelId="{7D63599D-4829-4798-BD7F-842E8CEA5168}" type="pres">
      <dgm:prSet presAssocID="{76BD74CC-5120-447C-9EFC-FCFAA923DB6F}" presName="composite" presStyleCnt="0"/>
      <dgm:spPr/>
    </dgm:pt>
    <dgm:pt modelId="{9FDF6860-D514-4B89-AA4F-947424562280}" type="pres">
      <dgm:prSet presAssocID="{76BD74CC-5120-447C-9EFC-FCFAA923DB6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E21E0EDF-7AD2-49FA-BB52-38785F2844EB}" type="pres">
      <dgm:prSet presAssocID="{76BD74CC-5120-447C-9EFC-FCFAA923DB6F}" presName="desTx" presStyleLbl="alignAccFollowNode1" presStyleIdx="0" presStyleCnt="4">
        <dgm:presLayoutVars>
          <dgm:bulletEnabled val="1"/>
        </dgm:presLayoutVars>
      </dgm:prSet>
      <dgm:spPr/>
    </dgm:pt>
    <dgm:pt modelId="{52C1842C-5E38-4619-B872-6FF4333DC8D5}" type="pres">
      <dgm:prSet presAssocID="{249F0DDA-3735-4FA0-BB11-2994BC645300}" presName="space" presStyleCnt="0"/>
      <dgm:spPr/>
    </dgm:pt>
    <dgm:pt modelId="{A2C834B1-E525-40EB-8A31-D6CD8D0ABD10}" type="pres">
      <dgm:prSet presAssocID="{D2FC54DB-967C-45AB-8C1D-37DD54AFF396}" presName="composite" presStyleCnt="0"/>
      <dgm:spPr/>
    </dgm:pt>
    <dgm:pt modelId="{DD706A58-B595-4C91-8DD5-2CB3A2150BF5}" type="pres">
      <dgm:prSet presAssocID="{D2FC54DB-967C-45AB-8C1D-37DD54AFF39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EF83EEC8-4E72-4C5E-B250-3F0B3B2B8BAF}" type="pres">
      <dgm:prSet presAssocID="{D2FC54DB-967C-45AB-8C1D-37DD54AFF396}" presName="desTx" presStyleLbl="alignAccFollowNode1" presStyleIdx="1" presStyleCnt="4">
        <dgm:presLayoutVars>
          <dgm:bulletEnabled val="1"/>
        </dgm:presLayoutVars>
      </dgm:prSet>
      <dgm:spPr/>
    </dgm:pt>
    <dgm:pt modelId="{927AEA3B-AF04-4AD7-A434-D6F7D06AC1A7}" type="pres">
      <dgm:prSet presAssocID="{67350206-63BC-4CDD-9DA7-741CFBD4680B}" presName="space" presStyleCnt="0"/>
      <dgm:spPr/>
    </dgm:pt>
    <dgm:pt modelId="{8D453481-C80A-4687-B62E-EF6E9EFC1AAD}" type="pres">
      <dgm:prSet presAssocID="{4C82F8E9-541C-46B6-B73D-F4DEE469D4D3}" presName="composite" presStyleCnt="0"/>
      <dgm:spPr/>
    </dgm:pt>
    <dgm:pt modelId="{0C620046-60D0-45B7-B340-E34C86FE2271}" type="pres">
      <dgm:prSet presAssocID="{4C82F8E9-541C-46B6-B73D-F4DEE469D4D3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3015825E-8DCD-44BC-80A2-F4ED0A8FCD51}" type="pres">
      <dgm:prSet presAssocID="{4C82F8E9-541C-46B6-B73D-F4DEE469D4D3}" presName="desTx" presStyleLbl="alignAccFollowNode1" presStyleIdx="2" presStyleCnt="4">
        <dgm:presLayoutVars>
          <dgm:bulletEnabled val="1"/>
        </dgm:presLayoutVars>
      </dgm:prSet>
      <dgm:spPr/>
    </dgm:pt>
    <dgm:pt modelId="{0F1419F0-8321-4F14-879E-330724F46C6B}" type="pres">
      <dgm:prSet presAssocID="{E99192A2-6BAA-45F8-A508-6851A28E7744}" presName="space" presStyleCnt="0"/>
      <dgm:spPr/>
    </dgm:pt>
    <dgm:pt modelId="{89CC61B8-C3C9-4032-A26B-18B3A68292F2}" type="pres">
      <dgm:prSet presAssocID="{EE1B9CAD-250B-4855-9D44-C1E6826DA62C}" presName="composite" presStyleCnt="0"/>
      <dgm:spPr/>
    </dgm:pt>
    <dgm:pt modelId="{E7AFD40A-DA4E-492A-BA03-1C47B3024087}" type="pres">
      <dgm:prSet presAssocID="{EE1B9CAD-250B-4855-9D44-C1E6826DA62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B02BF519-E7DD-4553-9584-A97A91BF2BFB}" type="pres">
      <dgm:prSet presAssocID="{EE1B9CAD-250B-4855-9D44-C1E6826DA62C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93962F09-CF16-4963-9656-70B75C1939A7}" srcId="{32A050E0-F524-4A62-8905-222EDBFAD905}" destId="{76BD74CC-5120-447C-9EFC-FCFAA923DB6F}" srcOrd="0" destOrd="0" parTransId="{C54C0C5E-92A7-4E47-B4B1-20FBDF6F99A2}" sibTransId="{249F0DDA-3735-4FA0-BB11-2994BC645300}"/>
    <dgm:cxn modelId="{10311522-4686-4E1B-935A-F6FC624D2B9C}" srcId="{32A050E0-F524-4A62-8905-222EDBFAD905}" destId="{D2FC54DB-967C-45AB-8C1D-37DD54AFF396}" srcOrd="1" destOrd="0" parTransId="{42558878-D490-4338-BA66-069893C8E2D7}" sibTransId="{67350206-63BC-4CDD-9DA7-741CFBD4680B}"/>
    <dgm:cxn modelId="{A399A924-1729-43BA-B4FB-B58C165C55E3}" type="presOf" srcId="{4C82F8E9-541C-46B6-B73D-F4DEE469D4D3}" destId="{0C620046-60D0-45B7-B340-E34C86FE2271}" srcOrd="0" destOrd="0" presId="urn:microsoft.com/office/officeart/2005/8/layout/hList1"/>
    <dgm:cxn modelId="{5EF3DD34-FC04-4643-975F-A1DC4498DF77}" type="presOf" srcId="{32A050E0-F524-4A62-8905-222EDBFAD905}" destId="{87B8DABE-78A7-4BDB-9A13-02F82D9B899B}" srcOrd="0" destOrd="0" presId="urn:microsoft.com/office/officeart/2005/8/layout/hList1"/>
    <dgm:cxn modelId="{5344A436-19B1-4978-86AB-81A75856580B}" srcId="{32A050E0-F524-4A62-8905-222EDBFAD905}" destId="{4C82F8E9-541C-46B6-B73D-F4DEE469D4D3}" srcOrd="2" destOrd="0" parTransId="{A86A1E8C-5DEF-48CF-B4C2-E59335F8C433}" sibTransId="{E99192A2-6BAA-45F8-A508-6851A28E7744}"/>
    <dgm:cxn modelId="{0577AB49-CF7C-4D52-BB97-75A3BBEE5455}" type="presOf" srcId="{D2FC54DB-967C-45AB-8C1D-37DD54AFF396}" destId="{DD706A58-B595-4C91-8DD5-2CB3A2150BF5}" srcOrd="0" destOrd="0" presId="urn:microsoft.com/office/officeart/2005/8/layout/hList1"/>
    <dgm:cxn modelId="{DC6DDD73-42B8-4A11-91B0-800AEB46C2A8}" type="presOf" srcId="{9FABE6E2-2DAF-41E2-905C-0F2D69432656}" destId="{EF83EEC8-4E72-4C5E-B250-3F0B3B2B8BAF}" srcOrd="0" destOrd="0" presId="urn:microsoft.com/office/officeart/2005/8/layout/hList1"/>
    <dgm:cxn modelId="{43C2EB8C-280B-4A26-9A76-81D2AF4F9EB6}" type="presOf" srcId="{76BD74CC-5120-447C-9EFC-FCFAA923DB6F}" destId="{9FDF6860-D514-4B89-AA4F-947424562280}" srcOrd="0" destOrd="0" presId="urn:microsoft.com/office/officeart/2005/8/layout/hList1"/>
    <dgm:cxn modelId="{C8D65A9C-ECDB-4E47-9D15-1BF60F995080}" srcId="{76BD74CC-5120-447C-9EFC-FCFAA923DB6F}" destId="{C9E8FEA2-212A-4DC5-B6FD-54C1D6103DA2}" srcOrd="0" destOrd="0" parTransId="{9B239F0A-C91D-43C2-9BDF-C78260E27C8E}" sibTransId="{1B95D3A7-ABF2-40B5-94EE-A907DB73F21F}"/>
    <dgm:cxn modelId="{809AEEA5-35AF-4926-B4FC-F7C535CE4F1C}" srcId="{32A050E0-F524-4A62-8905-222EDBFAD905}" destId="{EE1B9CAD-250B-4855-9D44-C1E6826DA62C}" srcOrd="3" destOrd="0" parTransId="{82A5F37B-2FD9-46F6-B8E1-AA6B2FAD7938}" sibTransId="{0C6D64E0-A761-4AE9-80A6-AF87BE413668}"/>
    <dgm:cxn modelId="{8D8455AD-9BA2-4229-9A0B-A42D282F2EDE}" type="presOf" srcId="{EE1B9CAD-250B-4855-9D44-C1E6826DA62C}" destId="{E7AFD40A-DA4E-492A-BA03-1C47B3024087}" srcOrd="0" destOrd="0" presId="urn:microsoft.com/office/officeart/2005/8/layout/hList1"/>
    <dgm:cxn modelId="{F3F7CCB3-13BE-408D-85EE-2AC47CC32A71}" type="presOf" srcId="{AD67B515-02A5-4B88-9E52-75E9F644BD13}" destId="{E21E0EDF-7AD2-49FA-BB52-38785F2844EB}" srcOrd="0" destOrd="1" presId="urn:microsoft.com/office/officeart/2005/8/layout/hList1"/>
    <dgm:cxn modelId="{CE4F63B4-87E1-48DC-A27D-44AF60C3F0FE}" srcId="{D2FC54DB-967C-45AB-8C1D-37DD54AFF396}" destId="{B5856D1C-E3E3-4C51-A597-007FCFE77A14}" srcOrd="1" destOrd="0" parTransId="{C6457C5F-66B0-4970-A8F7-6774955A6D22}" sibTransId="{6821442B-D8BE-4FF7-9504-384ED9BF6860}"/>
    <dgm:cxn modelId="{81C10AC0-781F-4221-8CC0-84672D9A7EC7}" type="presOf" srcId="{B5856D1C-E3E3-4C51-A597-007FCFE77A14}" destId="{EF83EEC8-4E72-4C5E-B250-3F0B3B2B8BAF}" srcOrd="0" destOrd="1" presId="urn:microsoft.com/office/officeart/2005/8/layout/hList1"/>
    <dgm:cxn modelId="{565E95D2-FE73-455D-9B77-9A4619958345}" srcId="{D2FC54DB-967C-45AB-8C1D-37DD54AFF396}" destId="{9FABE6E2-2DAF-41E2-905C-0F2D69432656}" srcOrd="0" destOrd="0" parTransId="{B0B9FEE6-BCA6-4981-AE05-DF8D76718BEA}" sibTransId="{49CE1B0D-601A-43FF-ACBC-E9E631128577}"/>
    <dgm:cxn modelId="{BB4EB0DB-EAFF-4967-A917-9B48908CA4C3}" srcId="{76BD74CC-5120-447C-9EFC-FCFAA923DB6F}" destId="{AD67B515-02A5-4B88-9E52-75E9F644BD13}" srcOrd="1" destOrd="0" parTransId="{CFF7EC52-B647-4883-BCDD-56C74184AE65}" sibTransId="{C794BEAE-A8EE-4F61-9410-660A632C0AFA}"/>
    <dgm:cxn modelId="{8923E7EA-68D8-4D20-BACA-AA8F68F2B0BE}" type="presOf" srcId="{C9E8FEA2-212A-4DC5-B6FD-54C1D6103DA2}" destId="{E21E0EDF-7AD2-49FA-BB52-38785F2844EB}" srcOrd="0" destOrd="0" presId="urn:microsoft.com/office/officeart/2005/8/layout/hList1"/>
    <dgm:cxn modelId="{AF475AED-923D-44D1-90C3-0813F8109A81}" srcId="{4C82F8E9-541C-46B6-B73D-F4DEE469D4D3}" destId="{6D2BC694-5485-4300-83AC-F6CF1C7EBBE7}" srcOrd="0" destOrd="0" parTransId="{2CB231DC-7FDD-4418-82C0-FDA4ADAE8661}" sibTransId="{6A751F47-680A-42B8-AA6D-E12E88D550CB}"/>
    <dgm:cxn modelId="{542302F6-68C7-4C89-907F-EC6CAD5133C2}" type="presOf" srcId="{6D2BC694-5485-4300-83AC-F6CF1C7EBBE7}" destId="{3015825E-8DCD-44BC-80A2-F4ED0A8FCD51}" srcOrd="0" destOrd="0" presId="urn:microsoft.com/office/officeart/2005/8/layout/hList1"/>
    <dgm:cxn modelId="{2AF65857-1434-4652-8191-1643FAB809B9}" type="presParOf" srcId="{87B8DABE-78A7-4BDB-9A13-02F82D9B899B}" destId="{7D63599D-4829-4798-BD7F-842E8CEA5168}" srcOrd="0" destOrd="0" presId="urn:microsoft.com/office/officeart/2005/8/layout/hList1"/>
    <dgm:cxn modelId="{B6508464-AA71-42EB-98A3-25386BAF139A}" type="presParOf" srcId="{7D63599D-4829-4798-BD7F-842E8CEA5168}" destId="{9FDF6860-D514-4B89-AA4F-947424562280}" srcOrd="0" destOrd="0" presId="urn:microsoft.com/office/officeart/2005/8/layout/hList1"/>
    <dgm:cxn modelId="{7E3A1645-6FC3-4CFA-B78A-5B2359E60F5A}" type="presParOf" srcId="{7D63599D-4829-4798-BD7F-842E8CEA5168}" destId="{E21E0EDF-7AD2-49FA-BB52-38785F2844EB}" srcOrd="1" destOrd="0" presId="urn:microsoft.com/office/officeart/2005/8/layout/hList1"/>
    <dgm:cxn modelId="{8E00DF52-78B2-40AF-AFFE-7B7D9EB39368}" type="presParOf" srcId="{87B8DABE-78A7-4BDB-9A13-02F82D9B899B}" destId="{52C1842C-5E38-4619-B872-6FF4333DC8D5}" srcOrd="1" destOrd="0" presId="urn:microsoft.com/office/officeart/2005/8/layout/hList1"/>
    <dgm:cxn modelId="{268F1E81-24B3-4E48-94FC-74CDA493521B}" type="presParOf" srcId="{87B8DABE-78A7-4BDB-9A13-02F82D9B899B}" destId="{A2C834B1-E525-40EB-8A31-D6CD8D0ABD10}" srcOrd="2" destOrd="0" presId="urn:microsoft.com/office/officeart/2005/8/layout/hList1"/>
    <dgm:cxn modelId="{4877017D-39B2-4A2F-A210-1BB175D93104}" type="presParOf" srcId="{A2C834B1-E525-40EB-8A31-D6CD8D0ABD10}" destId="{DD706A58-B595-4C91-8DD5-2CB3A2150BF5}" srcOrd="0" destOrd="0" presId="urn:microsoft.com/office/officeart/2005/8/layout/hList1"/>
    <dgm:cxn modelId="{8E1464A6-A9B5-49C1-AA83-1FDFC2AD6ACF}" type="presParOf" srcId="{A2C834B1-E525-40EB-8A31-D6CD8D0ABD10}" destId="{EF83EEC8-4E72-4C5E-B250-3F0B3B2B8BAF}" srcOrd="1" destOrd="0" presId="urn:microsoft.com/office/officeart/2005/8/layout/hList1"/>
    <dgm:cxn modelId="{65375C74-03F7-4E58-A890-4D4E816F241A}" type="presParOf" srcId="{87B8DABE-78A7-4BDB-9A13-02F82D9B899B}" destId="{927AEA3B-AF04-4AD7-A434-D6F7D06AC1A7}" srcOrd="3" destOrd="0" presId="urn:microsoft.com/office/officeart/2005/8/layout/hList1"/>
    <dgm:cxn modelId="{DB6A5659-793A-4024-BD97-3CCC8E528DD0}" type="presParOf" srcId="{87B8DABE-78A7-4BDB-9A13-02F82D9B899B}" destId="{8D453481-C80A-4687-B62E-EF6E9EFC1AAD}" srcOrd="4" destOrd="0" presId="urn:microsoft.com/office/officeart/2005/8/layout/hList1"/>
    <dgm:cxn modelId="{31A1CB49-9AEF-4770-84C9-3F42514C95AA}" type="presParOf" srcId="{8D453481-C80A-4687-B62E-EF6E9EFC1AAD}" destId="{0C620046-60D0-45B7-B340-E34C86FE2271}" srcOrd="0" destOrd="0" presId="urn:microsoft.com/office/officeart/2005/8/layout/hList1"/>
    <dgm:cxn modelId="{8E3BFC6B-DED6-4507-86B9-EB844D02C742}" type="presParOf" srcId="{8D453481-C80A-4687-B62E-EF6E9EFC1AAD}" destId="{3015825E-8DCD-44BC-80A2-F4ED0A8FCD51}" srcOrd="1" destOrd="0" presId="urn:microsoft.com/office/officeart/2005/8/layout/hList1"/>
    <dgm:cxn modelId="{09328742-9791-41C2-B487-FA757515F6CE}" type="presParOf" srcId="{87B8DABE-78A7-4BDB-9A13-02F82D9B899B}" destId="{0F1419F0-8321-4F14-879E-330724F46C6B}" srcOrd="5" destOrd="0" presId="urn:microsoft.com/office/officeart/2005/8/layout/hList1"/>
    <dgm:cxn modelId="{02D6B4D5-496F-4619-89DF-607E9F8F6F41}" type="presParOf" srcId="{87B8DABE-78A7-4BDB-9A13-02F82D9B899B}" destId="{89CC61B8-C3C9-4032-A26B-18B3A68292F2}" srcOrd="6" destOrd="0" presId="urn:microsoft.com/office/officeart/2005/8/layout/hList1"/>
    <dgm:cxn modelId="{E44ADA81-7897-44AA-A69B-07AED9DB59F1}" type="presParOf" srcId="{89CC61B8-C3C9-4032-A26B-18B3A68292F2}" destId="{E7AFD40A-DA4E-492A-BA03-1C47B3024087}" srcOrd="0" destOrd="0" presId="urn:microsoft.com/office/officeart/2005/8/layout/hList1"/>
    <dgm:cxn modelId="{4AA20E9E-B342-45D7-8D38-313B6085976B}" type="presParOf" srcId="{89CC61B8-C3C9-4032-A26B-18B3A68292F2}" destId="{B02BF519-E7DD-4553-9584-A97A91BF2BF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499410-1BC0-4BD8-B9EE-D3FEC02EB69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F23379-371C-4381-B72F-3CA6C08A063B}">
      <dgm:prSet/>
      <dgm:spPr/>
      <dgm:t>
        <a:bodyPr/>
        <a:lstStyle/>
        <a:p>
          <a:r>
            <a:rPr lang="cs-CZ"/>
            <a:t>nebezpečí </a:t>
          </a:r>
          <a:r>
            <a:rPr lang="cs-CZ" b="1"/>
            <a:t>heuristik</a:t>
          </a:r>
          <a:r>
            <a:rPr lang="cs-CZ"/>
            <a:t> a „psychologizování“</a:t>
          </a:r>
          <a:endParaRPr lang="en-US"/>
        </a:p>
      </dgm:t>
    </dgm:pt>
    <dgm:pt modelId="{8C449D76-29D9-4BB8-BF05-9EBDFFF26505}" type="parTrans" cxnId="{47BB1E66-18B5-40B2-8BF6-CB22AE87F74D}">
      <dgm:prSet/>
      <dgm:spPr/>
      <dgm:t>
        <a:bodyPr/>
        <a:lstStyle/>
        <a:p>
          <a:endParaRPr lang="en-US"/>
        </a:p>
      </dgm:t>
    </dgm:pt>
    <dgm:pt modelId="{152D9FA4-EB5C-4952-B61D-1D0E567E6AB6}" type="sibTrans" cxnId="{47BB1E66-18B5-40B2-8BF6-CB22AE87F74D}">
      <dgm:prSet/>
      <dgm:spPr/>
      <dgm:t>
        <a:bodyPr/>
        <a:lstStyle/>
        <a:p>
          <a:endParaRPr lang="en-US"/>
        </a:p>
      </dgm:t>
    </dgm:pt>
    <dgm:pt modelId="{707D84BC-0150-4A84-BDFD-438DC8289EC6}">
      <dgm:prSet/>
      <dgm:spPr/>
      <dgm:t>
        <a:bodyPr/>
        <a:lstStyle/>
        <a:p>
          <a:r>
            <a:rPr lang="cs-CZ" i="1"/>
            <a:t>např. píle jako znak nadání; sečtělost, přizpůsobivost atd.</a:t>
          </a:r>
          <a:endParaRPr lang="en-US"/>
        </a:p>
      </dgm:t>
    </dgm:pt>
    <dgm:pt modelId="{E196169C-55A3-4517-B1DA-0C2BDDBD530D}" type="parTrans" cxnId="{3B799DD4-0CB1-43A6-A703-9DC9D7DD86D0}">
      <dgm:prSet/>
      <dgm:spPr/>
      <dgm:t>
        <a:bodyPr/>
        <a:lstStyle/>
        <a:p>
          <a:endParaRPr lang="en-US"/>
        </a:p>
      </dgm:t>
    </dgm:pt>
    <dgm:pt modelId="{E2708138-A5F7-4851-9B87-8C0F1054942B}" type="sibTrans" cxnId="{3B799DD4-0CB1-43A6-A703-9DC9D7DD86D0}">
      <dgm:prSet/>
      <dgm:spPr/>
      <dgm:t>
        <a:bodyPr/>
        <a:lstStyle/>
        <a:p>
          <a:endParaRPr lang="en-US"/>
        </a:p>
      </dgm:t>
    </dgm:pt>
    <dgm:pt modelId="{30C38C71-CAB8-457D-9AD4-E42757F643BD}">
      <dgm:prSet/>
      <dgm:spPr/>
      <dgm:t>
        <a:bodyPr/>
        <a:lstStyle/>
        <a:p>
          <a:r>
            <a:rPr lang="cs-CZ"/>
            <a:t>komunikativní dovednosti žáka</a:t>
          </a:r>
          <a:endParaRPr lang="en-US"/>
        </a:p>
      </dgm:t>
    </dgm:pt>
    <dgm:pt modelId="{FE20DFB6-E506-486F-A850-D850AB792305}" type="parTrans" cxnId="{AB390970-B484-465D-82DD-CB570F1FAAA5}">
      <dgm:prSet/>
      <dgm:spPr/>
      <dgm:t>
        <a:bodyPr/>
        <a:lstStyle/>
        <a:p>
          <a:endParaRPr lang="en-US"/>
        </a:p>
      </dgm:t>
    </dgm:pt>
    <dgm:pt modelId="{C0DE8D7A-74A0-427F-B69B-80D42F6F48B6}" type="sibTrans" cxnId="{AB390970-B484-465D-82DD-CB570F1FAAA5}">
      <dgm:prSet/>
      <dgm:spPr/>
      <dgm:t>
        <a:bodyPr/>
        <a:lstStyle/>
        <a:p>
          <a:endParaRPr lang="en-US"/>
        </a:p>
      </dgm:t>
    </dgm:pt>
    <dgm:pt modelId="{11C5668A-9CF7-4DC1-A8C7-A674B8A95417}">
      <dgm:prSet/>
      <dgm:spPr/>
      <dgm:t>
        <a:bodyPr/>
        <a:lstStyle/>
        <a:p>
          <a:r>
            <a:rPr lang="cs-CZ"/>
            <a:t>důležitější je „jak“ a ne „co“ žák říká; </a:t>
          </a:r>
          <a:endParaRPr lang="en-US"/>
        </a:p>
      </dgm:t>
    </dgm:pt>
    <dgm:pt modelId="{80BFDAB2-6944-45B7-B75F-42367AC1E0E4}" type="parTrans" cxnId="{93CC2810-E6B6-41E8-A821-0C9092C5F4C4}">
      <dgm:prSet/>
      <dgm:spPr/>
      <dgm:t>
        <a:bodyPr/>
        <a:lstStyle/>
        <a:p>
          <a:endParaRPr lang="en-US"/>
        </a:p>
      </dgm:t>
    </dgm:pt>
    <dgm:pt modelId="{6CEF8C3F-746B-4850-8C48-9FB543621AF1}" type="sibTrans" cxnId="{93CC2810-E6B6-41E8-A821-0C9092C5F4C4}">
      <dgm:prSet/>
      <dgm:spPr/>
      <dgm:t>
        <a:bodyPr/>
        <a:lstStyle/>
        <a:p>
          <a:endParaRPr lang="en-US"/>
        </a:p>
      </dgm:t>
    </dgm:pt>
    <dgm:pt modelId="{1C1758B4-CC55-48AF-B25A-FC8F6B1B027A}">
      <dgm:prSet/>
      <dgm:spPr/>
      <dgm:t>
        <a:bodyPr/>
        <a:lstStyle/>
        <a:p>
          <a:r>
            <a:rPr lang="cs-CZ"/>
            <a:t>dívky bývají verbálně zdatnější atp.</a:t>
          </a:r>
          <a:endParaRPr lang="en-US"/>
        </a:p>
      </dgm:t>
    </dgm:pt>
    <dgm:pt modelId="{2C0F09C3-3071-4EBE-B53D-5A147D099325}" type="parTrans" cxnId="{23795456-DE59-4C88-885B-274496926A25}">
      <dgm:prSet/>
      <dgm:spPr/>
      <dgm:t>
        <a:bodyPr/>
        <a:lstStyle/>
        <a:p>
          <a:endParaRPr lang="en-US"/>
        </a:p>
      </dgm:t>
    </dgm:pt>
    <dgm:pt modelId="{EF68C5EE-87D3-41CD-B72B-C33B2459B818}" type="sibTrans" cxnId="{23795456-DE59-4C88-885B-274496926A25}">
      <dgm:prSet/>
      <dgm:spPr/>
      <dgm:t>
        <a:bodyPr/>
        <a:lstStyle/>
        <a:p>
          <a:endParaRPr lang="en-US"/>
        </a:p>
      </dgm:t>
    </dgm:pt>
    <dgm:pt modelId="{56D8BE87-1C7A-4EFD-906C-ADDD7F044EDE}">
      <dgm:prSet/>
      <dgm:spPr/>
      <dgm:t>
        <a:bodyPr/>
        <a:lstStyle/>
        <a:p>
          <a:r>
            <a:rPr lang="cs-CZ"/>
            <a:t>kontext pedagogické situace a školní třídy </a:t>
          </a:r>
          <a:endParaRPr lang="en-US"/>
        </a:p>
      </dgm:t>
    </dgm:pt>
    <dgm:pt modelId="{04EEECB7-89A4-46F1-BE47-C2D80368F758}" type="parTrans" cxnId="{F7BD77F7-FF4A-4BAD-A16D-9DBB78ACFC8A}">
      <dgm:prSet/>
      <dgm:spPr/>
      <dgm:t>
        <a:bodyPr/>
        <a:lstStyle/>
        <a:p>
          <a:endParaRPr lang="en-US"/>
        </a:p>
      </dgm:t>
    </dgm:pt>
    <dgm:pt modelId="{AC05336E-5E01-4DA1-A280-E3A8D63F9DEA}" type="sibTrans" cxnId="{F7BD77F7-FF4A-4BAD-A16D-9DBB78ACFC8A}">
      <dgm:prSet/>
      <dgm:spPr/>
      <dgm:t>
        <a:bodyPr/>
        <a:lstStyle/>
        <a:p>
          <a:endParaRPr lang="en-US"/>
        </a:p>
      </dgm:t>
    </dgm:pt>
    <dgm:pt modelId="{4295E7A1-0F17-4EAE-A72D-6D4B635B34AD}">
      <dgm:prSet/>
      <dgm:spPr/>
      <dgm:t>
        <a:bodyPr/>
        <a:lstStyle/>
        <a:p>
          <a:r>
            <a:rPr lang="cs-CZ"/>
            <a:t>výkon nebo chování v porovnání se spolužáky</a:t>
          </a:r>
          <a:endParaRPr lang="en-US"/>
        </a:p>
      </dgm:t>
    </dgm:pt>
    <dgm:pt modelId="{2962EB2C-7A8D-4DA8-A154-75D8853809A8}" type="parTrans" cxnId="{4CEA8CCC-20E1-4449-B796-2C5C1E018144}">
      <dgm:prSet/>
      <dgm:spPr/>
      <dgm:t>
        <a:bodyPr/>
        <a:lstStyle/>
        <a:p>
          <a:endParaRPr lang="en-US"/>
        </a:p>
      </dgm:t>
    </dgm:pt>
    <dgm:pt modelId="{5BC547C7-7038-42A9-8C2A-0AE07897BABE}" type="sibTrans" cxnId="{4CEA8CCC-20E1-4449-B796-2C5C1E018144}">
      <dgm:prSet/>
      <dgm:spPr/>
      <dgm:t>
        <a:bodyPr/>
        <a:lstStyle/>
        <a:p>
          <a:endParaRPr lang="en-US"/>
        </a:p>
      </dgm:t>
    </dgm:pt>
    <dgm:pt modelId="{21E3CD17-6369-49F7-BA7B-5AA68E2FE240}" type="pres">
      <dgm:prSet presAssocID="{56499410-1BC0-4BD8-B9EE-D3FEC02EB69A}" presName="root" presStyleCnt="0">
        <dgm:presLayoutVars>
          <dgm:dir/>
          <dgm:resizeHandles val="exact"/>
        </dgm:presLayoutVars>
      </dgm:prSet>
      <dgm:spPr/>
    </dgm:pt>
    <dgm:pt modelId="{206B1473-E892-4DE4-A470-C8A01CCDC92B}" type="pres">
      <dgm:prSet presAssocID="{9CF23379-371C-4381-B72F-3CA6C08A063B}" presName="compNode" presStyleCnt="0"/>
      <dgm:spPr/>
    </dgm:pt>
    <dgm:pt modelId="{6E997A7D-C49A-4170-BD78-AB4B9FAB6DD3}" type="pres">
      <dgm:prSet presAssocID="{9CF23379-371C-4381-B72F-3CA6C08A063B}" presName="bgRect" presStyleLbl="bgShp" presStyleIdx="0" presStyleCnt="3"/>
      <dgm:spPr/>
    </dgm:pt>
    <dgm:pt modelId="{6680F7C1-6D78-4C9B-BC01-E0F129FFB0DC}" type="pres">
      <dgm:prSet presAssocID="{9CF23379-371C-4381-B72F-3CA6C08A063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arování"/>
        </a:ext>
      </dgm:extLst>
    </dgm:pt>
    <dgm:pt modelId="{4F55F20A-E2F0-41CC-804D-C2B1D2211A8B}" type="pres">
      <dgm:prSet presAssocID="{9CF23379-371C-4381-B72F-3CA6C08A063B}" presName="spaceRect" presStyleCnt="0"/>
      <dgm:spPr/>
    </dgm:pt>
    <dgm:pt modelId="{26D402AF-CED1-46FA-B1D8-6711F381C777}" type="pres">
      <dgm:prSet presAssocID="{9CF23379-371C-4381-B72F-3CA6C08A063B}" presName="parTx" presStyleLbl="revTx" presStyleIdx="0" presStyleCnt="6">
        <dgm:presLayoutVars>
          <dgm:chMax val="0"/>
          <dgm:chPref val="0"/>
        </dgm:presLayoutVars>
      </dgm:prSet>
      <dgm:spPr/>
    </dgm:pt>
    <dgm:pt modelId="{1A4B4F13-AD58-40EA-A2A1-B853CFA1EC8E}" type="pres">
      <dgm:prSet presAssocID="{9CF23379-371C-4381-B72F-3CA6C08A063B}" presName="desTx" presStyleLbl="revTx" presStyleIdx="1" presStyleCnt="6">
        <dgm:presLayoutVars/>
      </dgm:prSet>
      <dgm:spPr/>
    </dgm:pt>
    <dgm:pt modelId="{F1E747D8-451C-4231-B332-DFC094CC1CB7}" type="pres">
      <dgm:prSet presAssocID="{152D9FA4-EB5C-4952-B61D-1D0E567E6AB6}" presName="sibTrans" presStyleCnt="0"/>
      <dgm:spPr/>
    </dgm:pt>
    <dgm:pt modelId="{99C0CDC4-A955-4F5A-9A85-555440DD82A7}" type="pres">
      <dgm:prSet presAssocID="{30C38C71-CAB8-457D-9AD4-E42757F643BD}" presName="compNode" presStyleCnt="0"/>
      <dgm:spPr/>
    </dgm:pt>
    <dgm:pt modelId="{F25C5086-E559-4ACD-B6D3-F3D2A0C81697}" type="pres">
      <dgm:prSet presAssocID="{30C38C71-CAB8-457D-9AD4-E42757F643BD}" presName="bgRect" presStyleLbl="bgShp" presStyleIdx="1" presStyleCnt="3"/>
      <dgm:spPr/>
    </dgm:pt>
    <dgm:pt modelId="{4BFFAED6-93F2-4E44-8AB8-C64C5B0389E0}" type="pres">
      <dgm:prSet presAssocID="{30C38C71-CAB8-457D-9AD4-E42757F643B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5278B2E2-050B-4314-9DE3-7B5D54CE73EE}" type="pres">
      <dgm:prSet presAssocID="{30C38C71-CAB8-457D-9AD4-E42757F643BD}" presName="spaceRect" presStyleCnt="0"/>
      <dgm:spPr/>
    </dgm:pt>
    <dgm:pt modelId="{F52C19CA-799B-4D7C-94D6-362C881702AB}" type="pres">
      <dgm:prSet presAssocID="{30C38C71-CAB8-457D-9AD4-E42757F643BD}" presName="parTx" presStyleLbl="revTx" presStyleIdx="2" presStyleCnt="6">
        <dgm:presLayoutVars>
          <dgm:chMax val="0"/>
          <dgm:chPref val="0"/>
        </dgm:presLayoutVars>
      </dgm:prSet>
      <dgm:spPr/>
    </dgm:pt>
    <dgm:pt modelId="{56B48DE6-AAAE-42CC-A9E3-10F98115DF3B}" type="pres">
      <dgm:prSet presAssocID="{30C38C71-CAB8-457D-9AD4-E42757F643BD}" presName="desTx" presStyleLbl="revTx" presStyleIdx="3" presStyleCnt="6">
        <dgm:presLayoutVars/>
      </dgm:prSet>
      <dgm:spPr/>
    </dgm:pt>
    <dgm:pt modelId="{C5C7D720-F170-4ABA-8574-F0A18A45CBF3}" type="pres">
      <dgm:prSet presAssocID="{C0DE8D7A-74A0-427F-B69B-80D42F6F48B6}" presName="sibTrans" presStyleCnt="0"/>
      <dgm:spPr/>
    </dgm:pt>
    <dgm:pt modelId="{FAFA4FD6-B6CD-456A-AF37-4F5835035016}" type="pres">
      <dgm:prSet presAssocID="{56D8BE87-1C7A-4EFD-906C-ADDD7F044EDE}" presName="compNode" presStyleCnt="0"/>
      <dgm:spPr/>
    </dgm:pt>
    <dgm:pt modelId="{83835B22-6F3D-41D4-8F1D-DFEA15047635}" type="pres">
      <dgm:prSet presAssocID="{56D8BE87-1C7A-4EFD-906C-ADDD7F044EDE}" presName="bgRect" presStyleLbl="bgShp" presStyleIdx="2" presStyleCnt="3"/>
      <dgm:spPr/>
    </dgm:pt>
    <dgm:pt modelId="{24F0843F-D059-4182-98D3-373BE6810375}" type="pres">
      <dgm:prSet presAssocID="{56D8BE87-1C7A-4EFD-906C-ADDD7F044ED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ECC462C8-DCE4-47A7-BC78-BB11C557BA17}" type="pres">
      <dgm:prSet presAssocID="{56D8BE87-1C7A-4EFD-906C-ADDD7F044EDE}" presName="spaceRect" presStyleCnt="0"/>
      <dgm:spPr/>
    </dgm:pt>
    <dgm:pt modelId="{53F17CF4-ABD0-42F8-B985-7A3BE1D0B486}" type="pres">
      <dgm:prSet presAssocID="{56D8BE87-1C7A-4EFD-906C-ADDD7F044EDE}" presName="parTx" presStyleLbl="revTx" presStyleIdx="4" presStyleCnt="6">
        <dgm:presLayoutVars>
          <dgm:chMax val="0"/>
          <dgm:chPref val="0"/>
        </dgm:presLayoutVars>
      </dgm:prSet>
      <dgm:spPr/>
    </dgm:pt>
    <dgm:pt modelId="{2F7BA858-C46C-41C7-98A9-426A6CF51048}" type="pres">
      <dgm:prSet presAssocID="{56D8BE87-1C7A-4EFD-906C-ADDD7F044EDE}" presName="desTx" presStyleLbl="revTx" presStyleIdx="5" presStyleCnt="6">
        <dgm:presLayoutVars/>
      </dgm:prSet>
      <dgm:spPr/>
    </dgm:pt>
  </dgm:ptLst>
  <dgm:cxnLst>
    <dgm:cxn modelId="{93CC2810-E6B6-41E8-A821-0C9092C5F4C4}" srcId="{30C38C71-CAB8-457D-9AD4-E42757F643BD}" destId="{11C5668A-9CF7-4DC1-A8C7-A674B8A95417}" srcOrd="0" destOrd="0" parTransId="{80BFDAB2-6944-45B7-B75F-42367AC1E0E4}" sibTransId="{6CEF8C3F-746B-4850-8C48-9FB543621AF1}"/>
    <dgm:cxn modelId="{F9C60221-2045-4E43-AC4E-602511DA0559}" type="presOf" srcId="{56499410-1BC0-4BD8-B9EE-D3FEC02EB69A}" destId="{21E3CD17-6369-49F7-BA7B-5AA68E2FE240}" srcOrd="0" destOrd="0" presId="urn:microsoft.com/office/officeart/2018/2/layout/IconVerticalSolidList"/>
    <dgm:cxn modelId="{7153363D-CB37-470C-A250-C3A85B269449}" type="presOf" srcId="{9CF23379-371C-4381-B72F-3CA6C08A063B}" destId="{26D402AF-CED1-46FA-B1D8-6711F381C777}" srcOrd="0" destOrd="0" presId="urn:microsoft.com/office/officeart/2018/2/layout/IconVerticalSolidList"/>
    <dgm:cxn modelId="{47BB1E66-18B5-40B2-8BF6-CB22AE87F74D}" srcId="{56499410-1BC0-4BD8-B9EE-D3FEC02EB69A}" destId="{9CF23379-371C-4381-B72F-3CA6C08A063B}" srcOrd="0" destOrd="0" parTransId="{8C449D76-29D9-4BB8-BF05-9EBDFFF26505}" sibTransId="{152D9FA4-EB5C-4952-B61D-1D0E567E6AB6}"/>
    <dgm:cxn modelId="{CA6DE766-23AE-4EB3-A3EA-2D0E4F096636}" type="presOf" srcId="{1C1758B4-CC55-48AF-B25A-FC8F6B1B027A}" destId="{56B48DE6-AAAE-42CC-A9E3-10F98115DF3B}" srcOrd="0" destOrd="1" presId="urn:microsoft.com/office/officeart/2018/2/layout/IconVerticalSolidList"/>
    <dgm:cxn modelId="{AB390970-B484-465D-82DD-CB570F1FAAA5}" srcId="{56499410-1BC0-4BD8-B9EE-D3FEC02EB69A}" destId="{30C38C71-CAB8-457D-9AD4-E42757F643BD}" srcOrd="1" destOrd="0" parTransId="{FE20DFB6-E506-486F-A850-D850AB792305}" sibTransId="{C0DE8D7A-74A0-427F-B69B-80D42F6F48B6}"/>
    <dgm:cxn modelId="{9C7A9B51-14DD-4BF0-AB8F-F8BD97FA54AA}" type="presOf" srcId="{4295E7A1-0F17-4EAE-A72D-6D4B635B34AD}" destId="{2F7BA858-C46C-41C7-98A9-426A6CF51048}" srcOrd="0" destOrd="0" presId="urn:microsoft.com/office/officeart/2018/2/layout/IconVerticalSolidList"/>
    <dgm:cxn modelId="{23795456-DE59-4C88-885B-274496926A25}" srcId="{30C38C71-CAB8-457D-9AD4-E42757F643BD}" destId="{1C1758B4-CC55-48AF-B25A-FC8F6B1B027A}" srcOrd="1" destOrd="0" parTransId="{2C0F09C3-3071-4EBE-B53D-5A147D099325}" sibTransId="{EF68C5EE-87D3-41CD-B72B-C33B2459B818}"/>
    <dgm:cxn modelId="{35D04983-E246-41A4-BF73-EB191DAEFFD0}" type="presOf" srcId="{707D84BC-0150-4A84-BDFD-438DC8289EC6}" destId="{1A4B4F13-AD58-40EA-A2A1-B853CFA1EC8E}" srcOrd="0" destOrd="0" presId="urn:microsoft.com/office/officeart/2018/2/layout/IconVerticalSolidList"/>
    <dgm:cxn modelId="{01A1E489-3A97-48A5-898B-39F88979E3C1}" type="presOf" srcId="{30C38C71-CAB8-457D-9AD4-E42757F643BD}" destId="{F52C19CA-799B-4D7C-94D6-362C881702AB}" srcOrd="0" destOrd="0" presId="urn:microsoft.com/office/officeart/2018/2/layout/IconVerticalSolidList"/>
    <dgm:cxn modelId="{711495A9-21B6-421C-AEE8-41F252D0C574}" type="presOf" srcId="{56D8BE87-1C7A-4EFD-906C-ADDD7F044EDE}" destId="{53F17CF4-ABD0-42F8-B985-7A3BE1D0B486}" srcOrd="0" destOrd="0" presId="urn:microsoft.com/office/officeart/2018/2/layout/IconVerticalSolidList"/>
    <dgm:cxn modelId="{4CEA8CCC-20E1-4449-B796-2C5C1E018144}" srcId="{56D8BE87-1C7A-4EFD-906C-ADDD7F044EDE}" destId="{4295E7A1-0F17-4EAE-A72D-6D4B635B34AD}" srcOrd="0" destOrd="0" parTransId="{2962EB2C-7A8D-4DA8-A154-75D8853809A8}" sibTransId="{5BC547C7-7038-42A9-8C2A-0AE07897BABE}"/>
    <dgm:cxn modelId="{3B799DD4-0CB1-43A6-A703-9DC9D7DD86D0}" srcId="{9CF23379-371C-4381-B72F-3CA6C08A063B}" destId="{707D84BC-0150-4A84-BDFD-438DC8289EC6}" srcOrd="0" destOrd="0" parTransId="{E196169C-55A3-4517-B1DA-0C2BDDBD530D}" sibTransId="{E2708138-A5F7-4851-9B87-8C0F1054942B}"/>
    <dgm:cxn modelId="{B36E30E8-B47C-4DC9-B879-719B55DB9A36}" type="presOf" srcId="{11C5668A-9CF7-4DC1-A8C7-A674B8A95417}" destId="{56B48DE6-AAAE-42CC-A9E3-10F98115DF3B}" srcOrd="0" destOrd="0" presId="urn:microsoft.com/office/officeart/2018/2/layout/IconVerticalSolidList"/>
    <dgm:cxn modelId="{F7BD77F7-FF4A-4BAD-A16D-9DBB78ACFC8A}" srcId="{56499410-1BC0-4BD8-B9EE-D3FEC02EB69A}" destId="{56D8BE87-1C7A-4EFD-906C-ADDD7F044EDE}" srcOrd="2" destOrd="0" parTransId="{04EEECB7-89A4-46F1-BE47-C2D80368F758}" sibTransId="{AC05336E-5E01-4DA1-A280-E3A8D63F9DEA}"/>
    <dgm:cxn modelId="{C1FCB1C0-C52B-4D66-A283-17F3FEBD8860}" type="presParOf" srcId="{21E3CD17-6369-49F7-BA7B-5AA68E2FE240}" destId="{206B1473-E892-4DE4-A470-C8A01CCDC92B}" srcOrd="0" destOrd="0" presId="urn:microsoft.com/office/officeart/2018/2/layout/IconVerticalSolidList"/>
    <dgm:cxn modelId="{944D6E84-C7C8-41E0-8040-B4749F9A9740}" type="presParOf" srcId="{206B1473-E892-4DE4-A470-C8A01CCDC92B}" destId="{6E997A7D-C49A-4170-BD78-AB4B9FAB6DD3}" srcOrd="0" destOrd="0" presId="urn:microsoft.com/office/officeart/2018/2/layout/IconVerticalSolidList"/>
    <dgm:cxn modelId="{2F5079D6-87A0-4EB5-B5B6-9771A972F215}" type="presParOf" srcId="{206B1473-E892-4DE4-A470-C8A01CCDC92B}" destId="{6680F7C1-6D78-4C9B-BC01-E0F129FFB0DC}" srcOrd="1" destOrd="0" presId="urn:microsoft.com/office/officeart/2018/2/layout/IconVerticalSolidList"/>
    <dgm:cxn modelId="{D7C08A96-68B5-4BBC-9585-C6CE88F9EE41}" type="presParOf" srcId="{206B1473-E892-4DE4-A470-C8A01CCDC92B}" destId="{4F55F20A-E2F0-41CC-804D-C2B1D2211A8B}" srcOrd="2" destOrd="0" presId="urn:microsoft.com/office/officeart/2018/2/layout/IconVerticalSolidList"/>
    <dgm:cxn modelId="{8E831F0E-8270-4982-A90B-9C3713D395D7}" type="presParOf" srcId="{206B1473-E892-4DE4-A470-C8A01CCDC92B}" destId="{26D402AF-CED1-46FA-B1D8-6711F381C777}" srcOrd="3" destOrd="0" presId="urn:microsoft.com/office/officeart/2018/2/layout/IconVerticalSolidList"/>
    <dgm:cxn modelId="{E4C485E6-D743-415F-945D-ED4FA1D39FE0}" type="presParOf" srcId="{206B1473-E892-4DE4-A470-C8A01CCDC92B}" destId="{1A4B4F13-AD58-40EA-A2A1-B853CFA1EC8E}" srcOrd="4" destOrd="0" presId="urn:microsoft.com/office/officeart/2018/2/layout/IconVerticalSolidList"/>
    <dgm:cxn modelId="{A5D4ACBE-5155-4C23-855A-668892514229}" type="presParOf" srcId="{21E3CD17-6369-49F7-BA7B-5AA68E2FE240}" destId="{F1E747D8-451C-4231-B332-DFC094CC1CB7}" srcOrd="1" destOrd="0" presId="urn:microsoft.com/office/officeart/2018/2/layout/IconVerticalSolidList"/>
    <dgm:cxn modelId="{53134C5A-C3CA-49BD-9B1C-98E8EF69EDBA}" type="presParOf" srcId="{21E3CD17-6369-49F7-BA7B-5AA68E2FE240}" destId="{99C0CDC4-A955-4F5A-9A85-555440DD82A7}" srcOrd="2" destOrd="0" presId="urn:microsoft.com/office/officeart/2018/2/layout/IconVerticalSolidList"/>
    <dgm:cxn modelId="{3E9AB307-FD11-42BB-AEC8-1754FFDAB81D}" type="presParOf" srcId="{99C0CDC4-A955-4F5A-9A85-555440DD82A7}" destId="{F25C5086-E559-4ACD-B6D3-F3D2A0C81697}" srcOrd="0" destOrd="0" presId="urn:microsoft.com/office/officeart/2018/2/layout/IconVerticalSolidList"/>
    <dgm:cxn modelId="{0A9CB0AA-7E0A-44EB-A51F-DDDEAA8B982A}" type="presParOf" srcId="{99C0CDC4-A955-4F5A-9A85-555440DD82A7}" destId="{4BFFAED6-93F2-4E44-8AB8-C64C5B0389E0}" srcOrd="1" destOrd="0" presId="urn:microsoft.com/office/officeart/2018/2/layout/IconVerticalSolidList"/>
    <dgm:cxn modelId="{E5DEE209-3656-452A-9A98-DF6FC7F2B805}" type="presParOf" srcId="{99C0CDC4-A955-4F5A-9A85-555440DD82A7}" destId="{5278B2E2-050B-4314-9DE3-7B5D54CE73EE}" srcOrd="2" destOrd="0" presId="urn:microsoft.com/office/officeart/2018/2/layout/IconVerticalSolidList"/>
    <dgm:cxn modelId="{A9501543-F8B1-4410-A1CC-10120CE1B43B}" type="presParOf" srcId="{99C0CDC4-A955-4F5A-9A85-555440DD82A7}" destId="{F52C19CA-799B-4D7C-94D6-362C881702AB}" srcOrd="3" destOrd="0" presId="urn:microsoft.com/office/officeart/2018/2/layout/IconVerticalSolidList"/>
    <dgm:cxn modelId="{95A89BF8-58FE-4690-9FBB-3B8E51B9988C}" type="presParOf" srcId="{99C0CDC4-A955-4F5A-9A85-555440DD82A7}" destId="{56B48DE6-AAAE-42CC-A9E3-10F98115DF3B}" srcOrd="4" destOrd="0" presId="urn:microsoft.com/office/officeart/2018/2/layout/IconVerticalSolidList"/>
    <dgm:cxn modelId="{96AED14D-C943-44C5-BDE6-FE222A25A496}" type="presParOf" srcId="{21E3CD17-6369-49F7-BA7B-5AA68E2FE240}" destId="{C5C7D720-F170-4ABA-8574-F0A18A45CBF3}" srcOrd="3" destOrd="0" presId="urn:microsoft.com/office/officeart/2018/2/layout/IconVerticalSolidList"/>
    <dgm:cxn modelId="{4FDF0C0E-890A-4EB8-8F26-BDDBBE7B5505}" type="presParOf" srcId="{21E3CD17-6369-49F7-BA7B-5AA68E2FE240}" destId="{FAFA4FD6-B6CD-456A-AF37-4F5835035016}" srcOrd="4" destOrd="0" presId="urn:microsoft.com/office/officeart/2018/2/layout/IconVerticalSolidList"/>
    <dgm:cxn modelId="{AEF798FF-736E-454F-907D-8BA7A0B92169}" type="presParOf" srcId="{FAFA4FD6-B6CD-456A-AF37-4F5835035016}" destId="{83835B22-6F3D-41D4-8F1D-DFEA15047635}" srcOrd="0" destOrd="0" presId="urn:microsoft.com/office/officeart/2018/2/layout/IconVerticalSolidList"/>
    <dgm:cxn modelId="{4E2B9746-4A1B-4291-94B2-FF06187E3786}" type="presParOf" srcId="{FAFA4FD6-B6CD-456A-AF37-4F5835035016}" destId="{24F0843F-D059-4182-98D3-373BE6810375}" srcOrd="1" destOrd="0" presId="urn:microsoft.com/office/officeart/2018/2/layout/IconVerticalSolidList"/>
    <dgm:cxn modelId="{970511E6-B370-4985-AA51-3523BBB84639}" type="presParOf" srcId="{FAFA4FD6-B6CD-456A-AF37-4F5835035016}" destId="{ECC462C8-DCE4-47A7-BC78-BB11C557BA17}" srcOrd="2" destOrd="0" presId="urn:microsoft.com/office/officeart/2018/2/layout/IconVerticalSolidList"/>
    <dgm:cxn modelId="{D3771EEF-901D-41A9-99C9-FC645D930E4E}" type="presParOf" srcId="{FAFA4FD6-B6CD-456A-AF37-4F5835035016}" destId="{53F17CF4-ABD0-42F8-B985-7A3BE1D0B486}" srcOrd="3" destOrd="0" presId="urn:microsoft.com/office/officeart/2018/2/layout/IconVerticalSolidList"/>
    <dgm:cxn modelId="{F1F12960-D944-471A-87A8-1B4BCC51F1F7}" type="presParOf" srcId="{FAFA4FD6-B6CD-456A-AF37-4F5835035016}" destId="{2F7BA858-C46C-41C7-98A9-426A6CF51048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F6860-D514-4B89-AA4F-947424562280}">
      <dsp:nvSpPr>
        <dsp:cNvPr id="0" name=""/>
        <dsp:cNvSpPr/>
      </dsp:nvSpPr>
      <dsp:spPr>
        <a:xfrm>
          <a:off x="4042" y="637816"/>
          <a:ext cx="2431021" cy="9600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na základě </a:t>
          </a:r>
          <a:r>
            <a:rPr lang="cs-CZ" sz="2000" b="1" kern="1200"/>
            <a:t>bezprostřední interakce</a:t>
          </a:r>
          <a:endParaRPr lang="en-US" sz="2000" kern="1200"/>
        </a:p>
      </dsp:txBody>
      <dsp:txXfrm>
        <a:off x="4042" y="637816"/>
        <a:ext cx="2431021" cy="960020"/>
      </dsp:txXfrm>
    </dsp:sp>
    <dsp:sp modelId="{E21E0EDF-7AD2-49FA-BB52-38785F2844EB}">
      <dsp:nvSpPr>
        <dsp:cNvPr id="0" name=""/>
        <dsp:cNvSpPr/>
      </dsp:nvSpPr>
      <dsp:spPr>
        <a:xfrm>
          <a:off x="4042" y="1597837"/>
          <a:ext cx="2431021" cy="19043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/>
            <a:t>„ten-co-mne-trefil-houbou-do-obličeje“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/>
            <a:t>„ta-jejíž-matka-na-mne-řvala“</a:t>
          </a:r>
          <a:endParaRPr lang="en-US" sz="2000" kern="1200"/>
        </a:p>
      </dsp:txBody>
      <dsp:txXfrm>
        <a:off x="4042" y="1597837"/>
        <a:ext cx="2431021" cy="1904343"/>
      </dsp:txXfrm>
    </dsp:sp>
    <dsp:sp modelId="{DD706A58-B595-4C91-8DD5-2CB3A2150BF5}">
      <dsp:nvSpPr>
        <dsp:cNvPr id="0" name=""/>
        <dsp:cNvSpPr/>
      </dsp:nvSpPr>
      <dsp:spPr>
        <a:xfrm>
          <a:off x="2775407" y="637816"/>
          <a:ext cx="2431021" cy="9600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ovlivněny i </a:t>
          </a:r>
          <a:r>
            <a:rPr lang="cs-CZ" sz="2000" b="1" kern="1200"/>
            <a:t>osobností učitele</a:t>
          </a:r>
          <a:endParaRPr lang="en-US" sz="2000" kern="1200"/>
        </a:p>
      </dsp:txBody>
      <dsp:txXfrm>
        <a:off x="2775407" y="637816"/>
        <a:ext cx="2431021" cy="960020"/>
      </dsp:txXfrm>
    </dsp:sp>
    <dsp:sp modelId="{EF83EEC8-4E72-4C5E-B250-3F0B3B2B8BAF}">
      <dsp:nvSpPr>
        <dsp:cNvPr id="0" name=""/>
        <dsp:cNvSpPr/>
      </dsp:nvSpPr>
      <dsp:spPr>
        <a:xfrm>
          <a:off x="2775407" y="1597837"/>
          <a:ext cx="2431021" cy="19043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temperament, UPV, vývoj profesní role učitele;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syndrom vyhoření atd.</a:t>
          </a:r>
          <a:endParaRPr lang="en-US" sz="2000" kern="1200"/>
        </a:p>
      </dsp:txBody>
      <dsp:txXfrm>
        <a:off x="2775407" y="1597837"/>
        <a:ext cx="2431021" cy="1904343"/>
      </dsp:txXfrm>
    </dsp:sp>
    <dsp:sp modelId="{0C620046-60D0-45B7-B340-E34C86FE2271}">
      <dsp:nvSpPr>
        <dsp:cNvPr id="0" name=""/>
        <dsp:cNvSpPr/>
      </dsp:nvSpPr>
      <dsp:spPr>
        <a:xfrm>
          <a:off x="5546771" y="637816"/>
          <a:ext cx="2431021" cy="9600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informacemi od </a:t>
          </a:r>
          <a:r>
            <a:rPr lang="cs-CZ" sz="2000" b="1" kern="1200"/>
            <a:t>jiných učitelů</a:t>
          </a:r>
          <a:r>
            <a:rPr lang="cs-CZ" sz="2000" kern="1200"/>
            <a:t> </a:t>
          </a:r>
          <a:endParaRPr lang="en-US" sz="2000" kern="1200"/>
        </a:p>
      </dsp:txBody>
      <dsp:txXfrm>
        <a:off x="5546771" y="637816"/>
        <a:ext cx="2431021" cy="960020"/>
      </dsp:txXfrm>
    </dsp:sp>
    <dsp:sp modelId="{3015825E-8DCD-44BC-80A2-F4ED0A8FCD51}">
      <dsp:nvSpPr>
        <dsp:cNvPr id="0" name=""/>
        <dsp:cNvSpPr/>
      </dsp:nvSpPr>
      <dsp:spPr>
        <a:xfrm>
          <a:off x="5546771" y="1597837"/>
          <a:ext cx="2431021" cy="19043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pověst třídy, žáka</a:t>
          </a:r>
          <a:endParaRPr lang="en-US" sz="2000" kern="1200"/>
        </a:p>
      </dsp:txBody>
      <dsp:txXfrm>
        <a:off x="5546771" y="1597837"/>
        <a:ext cx="2431021" cy="1904343"/>
      </dsp:txXfrm>
    </dsp:sp>
    <dsp:sp modelId="{E7AFD40A-DA4E-492A-BA03-1C47B3024087}">
      <dsp:nvSpPr>
        <dsp:cNvPr id="0" name=""/>
        <dsp:cNvSpPr/>
      </dsp:nvSpPr>
      <dsp:spPr>
        <a:xfrm>
          <a:off x="8318135" y="637816"/>
          <a:ext cx="2431021" cy="9600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na základě učitelova </a:t>
          </a:r>
          <a:r>
            <a:rPr lang="cs-CZ" sz="2000" b="1" kern="1200"/>
            <a:t>postoje k celé třídě</a:t>
          </a:r>
          <a:endParaRPr lang="en-US" sz="2000" kern="1200"/>
        </a:p>
      </dsp:txBody>
      <dsp:txXfrm>
        <a:off x="8318135" y="637816"/>
        <a:ext cx="2431021" cy="960020"/>
      </dsp:txXfrm>
    </dsp:sp>
    <dsp:sp modelId="{B02BF519-E7DD-4553-9584-A97A91BF2BFB}">
      <dsp:nvSpPr>
        <dsp:cNvPr id="0" name=""/>
        <dsp:cNvSpPr/>
      </dsp:nvSpPr>
      <dsp:spPr>
        <a:xfrm>
          <a:off x="8318135" y="1597837"/>
          <a:ext cx="2431021" cy="19043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97A7D-C49A-4170-BD78-AB4B9FAB6DD3}">
      <dsp:nvSpPr>
        <dsp:cNvPr id="0" name=""/>
        <dsp:cNvSpPr/>
      </dsp:nvSpPr>
      <dsp:spPr>
        <a:xfrm>
          <a:off x="0" y="505"/>
          <a:ext cx="10753200" cy="118256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0F7C1-6D78-4C9B-BC01-E0F129FFB0DC}">
      <dsp:nvSpPr>
        <dsp:cNvPr id="0" name=""/>
        <dsp:cNvSpPr/>
      </dsp:nvSpPr>
      <dsp:spPr>
        <a:xfrm>
          <a:off x="357726" y="266583"/>
          <a:ext cx="650412" cy="6504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402AF-CED1-46FA-B1D8-6711F381C777}">
      <dsp:nvSpPr>
        <dsp:cNvPr id="0" name=""/>
        <dsp:cNvSpPr/>
      </dsp:nvSpPr>
      <dsp:spPr>
        <a:xfrm>
          <a:off x="1365865" y="505"/>
          <a:ext cx="4838940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nebezpečí </a:t>
          </a:r>
          <a:r>
            <a:rPr lang="cs-CZ" sz="2500" b="1" kern="1200"/>
            <a:t>heuristik</a:t>
          </a:r>
          <a:r>
            <a:rPr lang="cs-CZ" sz="2500" kern="1200"/>
            <a:t> a „psychologizování“</a:t>
          </a:r>
          <a:endParaRPr lang="en-US" sz="2500" kern="1200"/>
        </a:p>
      </dsp:txBody>
      <dsp:txXfrm>
        <a:off x="1365865" y="505"/>
        <a:ext cx="4838940" cy="1182567"/>
      </dsp:txXfrm>
    </dsp:sp>
    <dsp:sp modelId="{1A4B4F13-AD58-40EA-A2A1-B853CFA1EC8E}">
      <dsp:nvSpPr>
        <dsp:cNvPr id="0" name=""/>
        <dsp:cNvSpPr/>
      </dsp:nvSpPr>
      <dsp:spPr>
        <a:xfrm>
          <a:off x="6204805" y="505"/>
          <a:ext cx="4548394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/>
            <a:t>např. píle jako znak nadání; sečtělost, přizpůsobivost atd.</a:t>
          </a:r>
          <a:endParaRPr lang="en-US" sz="1800" kern="1200"/>
        </a:p>
      </dsp:txBody>
      <dsp:txXfrm>
        <a:off x="6204805" y="505"/>
        <a:ext cx="4548394" cy="1182567"/>
      </dsp:txXfrm>
    </dsp:sp>
    <dsp:sp modelId="{F25C5086-E559-4ACD-B6D3-F3D2A0C81697}">
      <dsp:nvSpPr>
        <dsp:cNvPr id="0" name=""/>
        <dsp:cNvSpPr/>
      </dsp:nvSpPr>
      <dsp:spPr>
        <a:xfrm>
          <a:off x="0" y="1478715"/>
          <a:ext cx="10753200" cy="118256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FAED6-93F2-4E44-8AB8-C64C5B0389E0}">
      <dsp:nvSpPr>
        <dsp:cNvPr id="0" name=""/>
        <dsp:cNvSpPr/>
      </dsp:nvSpPr>
      <dsp:spPr>
        <a:xfrm>
          <a:off x="357726" y="1744792"/>
          <a:ext cx="650412" cy="6504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C19CA-799B-4D7C-94D6-362C881702AB}">
      <dsp:nvSpPr>
        <dsp:cNvPr id="0" name=""/>
        <dsp:cNvSpPr/>
      </dsp:nvSpPr>
      <dsp:spPr>
        <a:xfrm>
          <a:off x="1365865" y="1478715"/>
          <a:ext cx="4838940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komunikativní dovednosti žáka</a:t>
          </a:r>
          <a:endParaRPr lang="en-US" sz="2500" kern="1200"/>
        </a:p>
      </dsp:txBody>
      <dsp:txXfrm>
        <a:off x="1365865" y="1478715"/>
        <a:ext cx="4838940" cy="1182567"/>
      </dsp:txXfrm>
    </dsp:sp>
    <dsp:sp modelId="{56B48DE6-AAAE-42CC-A9E3-10F98115DF3B}">
      <dsp:nvSpPr>
        <dsp:cNvPr id="0" name=""/>
        <dsp:cNvSpPr/>
      </dsp:nvSpPr>
      <dsp:spPr>
        <a:xfrm>
          <a:off x="6204805" y="1478715"/>
          <a:ext cx="4548394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důležitější je „jak“ a ne „co“ žák říká; </a:t>
          </a:r>
          <a:endParaRPr lang="en-US" sz="1800" kern="120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dívky bývají verbálně zdatnější atp.</a:t>
          </a:r>
          <a:endParaRPr lang="en-US" sz="1800" kern="1200"/>
        </a:p>
      </dsp:txBody>
      <dsp:txXfrm>
        <a:off x="6204805" y="1478715"/>
        <a:ext cx="4548394" cy="1182567"/>
      </dsp:txXfrm>
    </dsp:sp>
    <dsp:sp modelId="{83835B22-6F3D-41D4-8F1D-DFEA15047635}">
      <dsp:nvSpPr>
        <dsp:cNvPr id="0" name=""/>
        <dsp:cNvSpPr/>
      </dsp:nvSpPr>
      <dsp:spPr>
        <a:xfrm>
          <a:off x="0" y="2956924"/>
          <a:ext cx="10753200" cy="118256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0843F-D059-4182-98D3-373BE6810375}">
      <dsp:nvSpPr>
        <dsp:cNvPr id="0" name=""/>
        <dsp:cNvSpPr/>
      </dsp:nvSpPr>
      <dsp:spPr>
        <a:xfrm>
          <a:off x="357726" y="3223002"/>
          <a:ext cx="650412" cy="6504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17CF4-ABD0-42F8-B985-7A3BE1D0B486}">
      <dsp:nvSpPr>
        <dsp:cNvPr id="0" name=""/>
        <dsp:cNvSpPr/>
      </dsp:nvSpPr>
      <dsp:spPr>
        <a:xfrm>
          <a:off x="1365865" y="2956924"/>
          <a:ext cx="4838940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kontext pedagogické situace a školní třídy </a:t>
          </a:r>
          <a:endParaRPr lang="en-US" sz="2500" kern="1200"/>
        </a:p>
      </dsp:txBody>
      <dsp:txXfrm>
        <a:off x="1365865" y="2956924"/>
        <a:ext cx="4838940" cy="1182567"/>
      </dsp:txXfrm>
    </dsp:sp>
    <dsp:sp modelId="{2F7BA858-C46C-41C7-98A9-426A6CF51048}">
      <dsp:nvSpPr>
        <dsp:cNvPr id="0" name=""/>
        <dsp:cNvSpPr/>
      </dsp:nvSpPr>
      <dsp:spPr>
        <a:xfrm>
          <a:off x="6204805" y="2956924"/>
          <a:ext cx="4548394" cy="1182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155" tIns="125155" rIns="125155" bIns="125155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výkon nebo chování v porovnání se spolužáky</a:t>
          </a:r>
          <a:endParaRPr lang="en-US" sz="1800" kern="1200"/>
        </a:p>
      </dsp:txBody>
      <dsp:txXfrm>
        <a:off x="6204805" y="2956924"/>
        <a:ext cx="4548394" cy="1182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0ED7C4BD-38CD-1DA4-02D5-CB267CB762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9D11E9-565A-4E2A-803D-DAB53B205AB2}" type="slidenum">
              <a:rPr lang="cs-CZ" altLang="en-US"/>
              <a:pPr>
                <a:spcBef>
                  <a:spcPct val="0"/>
                </a:spcBef>
              </a:pPr>
              <a:t>2</a:t>
            </a:fld>
            <a:endParaRPr lang="cs-CZ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3CC6996A-DDFE-2517-F489-982C58B45F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E98EEF5-9A12-5D93-850E-D1CFF74AE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56CF3E9E-949B-BECA-DC1E-E9C0145D08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074568-141A-425A-93B7-2669A8801108}" type="slidenum">
              <a:rPr lang="cs-CZ" altLang="en-US"/>
              <a:pPr>
                <a:spcBef>
                  <a:spcPct val="0"/>
                </a:spcBef>
              </a:pPr>
              <a:t>11</a:t>
            </a:fld>
            <a:endParaRPr lang="cs-CZ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35A7C140-F09F-E5D3-7AA4-D7D7671BAF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8BDE43A-9364-3651-A8C5-17F164402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2A256B01-5F8B-378A-CB07-DFB3D83CD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F452C3-D290-4A34-9AA6-73D02F8DCF46}" type="slidenum">
              <a:rPr lang="cs-CZ" altLang="en-US"/>
              <a:pPr>
                <a:spcBef>
                  <a:spcPct val="0"/>
                </a:spcBef>
              </a:pPr>
              <a:t>12</a:t>
            </a:fld>
            <a:endParaRPr lang="cs-CZ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1C98ABB2-478E-F1C1-0162-E864B90C5A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0D97D4A-BD94-9BAA-3338-D741FB929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A19CD335-BEA1-F9B5-9B0D-A2C9AD20E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D58F6B-8F46-44D6-BEA6-8588FEEA7E54}" type="slidenum">
              <a:rPr lang="cs-CZ" altLang="en-US"/>
              <a:pPr>
                <a:spcBef>
                  <a:spcPct val="0"/>
                </a:spcBef>
              </a:pPr>
              <a:t>13</a:t>
            </a:fld>
            <a:endParaRPr lang="cs-CZ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D17A1FBF-3ADE-92EA-ECC2-F5F00C0975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6A91167-33C5-42D2-A205-AC200C4A36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7CFC05E6-A161-9645-8927-3954289072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849CBB-B06F-4341-AE9E-AB3881FB3DDD}" type="slidenum">
              <a:rPr lang="cs-CZ" altLang="en-US"/>
              <a:pPr>
                <a:spcBef>
                  <a:spcPct val="0"/>
                </a:spcBef>
              </a:pPr>
              <a:t>14</a:t>
            </a:fld>
            <a:endParaRPr lang="cs-CZ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31B4F180-187F-3188-18B1-9BA4580FDE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71F0650-6621-4D2F-62B9-04EE469C5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F47A5A93-3B15-9A67-D213-17BDF17B6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114190-D42A-441D-8228-2ED72D5A50B6}" type="slidenum">
              <a:rPr lang="cs-CZ" altLang="en-US"/>
              <a:pPr>
                <a:spcBef>
                  <a:spcPct val="0"/>
                </a:spcBef>
              </a:pPr>
              <a:t>15</a:t>
            </a:fld>
            <a:endParaRPr lang="cs-CZ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19D580D3-36D6-E3BC-8D6A-9BE510E2F5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BA5ADF8-EC07-F584-18B1-1E7810D0A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981FE690-DBA9-B546-3701-0C63D3A18E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60FEF9-98F6-45B1-B0F8-6C5A6D4C86DD}" type="slidenum">
              <a:rPr lang="cs-CZ" altLang="en-US"/>
              <a:pPr>
                <a:spcBef>
                  <a:spcPct val="0"/>
                </a:spcBef>
              </a:pPr>
              <a:t>16</a:t>
            </a:fld>
            <a:endParaRPr lang="cs-CZ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FF6098A9-2263-76FB-3FA9-B7D6EE5614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53735B5-7F97-B6C0-E6D5-853E73DB2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0EE0BE1F-DF04-B7E5-C34A-DD3F6CBD2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2E0D48-C321-4ECD-97D7-783E810A6E3E}" type="slidenum">
              <a:rPr lang="cs-CZ" altLang="en-US"/>
              <a:pPr>
                <a:spcBef>
                  <a:spcPct val="0"/>
                </a:spcBef>
              </a:pPr>
              <a:t>17</a:t>
            </a:fld>
            <a:endParaRPr lang="cs-CZ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2BE65E3-0258-056C-AC74-3E2FA98104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8E7431C-430C-01F5-AEFA-E0A66BC9E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>
            <a:extLst>
              <a:ext uri="{FF2B5EF4-FFF2-40B4-BE49-F238E27FC236}">
                <a16:creationId xmlns:a16="http://schemas.microsoft.com/office/drawing/2014/main" id="{01E7B561-8B3A-0960-0E26-34F2B9119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45026D-1473-4EC5-8751-7E3A94664D95}" type="slidenum">
              <a:rPr lang="cs-CZ" altLang="en-US"/>
              <a:pPr>
                <a:spcBef>
                  <a:spcPct val="0"/>
                </a:spcBef>
              </a:pPr>
              <a:t>18</a:t>
            </a:fld>
            <a:endParaRPr lang="cs-CZ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8F331FCF-741D-DE9A-E9A4-0610984BCA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41D8D41-20A2-E820-584B-011016ACF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22A773DD-73E6-884D-0D56-E1787CF740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D806EC-39F8-4E47-AABB-A45748DF1F13}" type="slidenum">
              <a:rPr lang="cs-CZ" altLang="en-US"/>
              <a:pPr>
                <a:spcBef>
                  <a:spcPct val="0"/>
                </a:spcBef>
              </a:pPr>
              <a:t>19</a:t>
            </a:fld>
            <a:endParaRPr lang="cs-CZ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BDC91270-E8D0-1A3B-E310-7E3356E7C8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FDC12554-8A4B-E798-CDFD-E21E8E38E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4F10C323-24C0-6C55-8635-C4F5F77525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613A48-9C65-433A-A784-0295AF9393C4}" type="slidenum">
              <a:rPr lang="cs-CZ" altLang="en-US"/>
              <a:pPr>
                <a:spcBef>
                  <a:spcPct val="0"/>
                </a:spcBef>
              </a:pPr>
              <a:t>20</a:t>
            </a:fld>
            <a:endParaRPr lang="cs-CZ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B2CC4647-CAF8-2C2A-6ACE-0E1246F16CB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1D9685A-7991-489F-CB55-890B3F15D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C4F91F4B-ECAC-F1EA-5DAD-D769D0B12E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0A1540-A333-43EA-BC24-F748A8ECEC40}" type="slidenum">
              <a:rPr lang="cs-CZ" altLang="en-US"/>
              <a:pPr>
                <a:spcBef>
                  <a:spcPct val="0"/>
                </a:spcBef>
              </a:pPr>
              <a:t>3</a:t>
            </a:fld>
            <a:endParaRPr lang="cs-CZ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3ED8194-BD7C-3173-AD80-E7E00C6FA6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1DCD2E5-F068-CFA8-F44B-440D5B02A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273451FB-36EC-EA90-2751-07318F6106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0C6E55-5510-411E-8116-D9AD963C3ECE}" type="slidenum">
              <a:rPr lang="cs-CZ" altLang="en-US"/>
              <a:pPr>
                <a:spcBef>
                  <a:spcPct val="0"/>
                </a:spcBef>
              </a:pPr>
              <a:t>4</a:t>
            </a:fld>
            <a:endParaRPr lang="cs-CZ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0C11B3B-B15E-7707-6A8F-7F48FB4960A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EA479EF-9423-3B5C-DD92-8D9382C7D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10978FE8-51B2-17B9-62FA-2B58C538AB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CB4221-3A38-4836-AEAC-66450EBDB1F9}" type="slidenum">
              <a:rPr lang="cs-CZ" altLang="en-US"/>
              <a:pPr>
                <a:spcBef>
                  <a:spcPct val="0"/>
                </a:spcBef>
              </a:pPr>
              <a:t>5</a:t>
            </a:fld>
            <a:endParaRPr lang="cs-CZ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F340D3B0-278C-B27D-6EA8-D2D0F733648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20BA0E2-0E65-74C7-8FC9-BBE3E76CC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3490BE3A-242C-2D14-BA2B-1758EC4996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6DAAFF-B1AB-41AD-81EC-68B36C83E354}" type="slidenum">
              <a:rPr lang="cs-CZ" altLang="en-US"/>
              <a:pPr>
                <a:spcBef>
                  <a:spcPct val="0"/>
                </a:spcBef>
              </a:pPr>
              <a:t>6</a:t>
            </a:fld>
            <a:endParaRPr lang="cs-CZ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854BE0D8-D3BF-217F-A1E2-5C83963165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0EBA88C-2756-407D-4C81-91DFE5A27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947529B5-4204-800D-A935-73ED57A7E6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B47235-557B-45FF-B0B4-E54C35C37179}" type="slidenum">
              <a:rPr lang="cs-CZ" altLang="en-US"/>
              <a:pPr>
                <a:spcBef>
                  <a:spcPct val="0"/>
                </a:spcBef>
              </a:pPr>
              <a:t>7</a:t>
            </a:fld>
            <a:endParaRPr lang="cs-CZ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645E738D-41D3-AC79-9C56-24B7CB5ACDC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385745C-55FB-F5FF-2B64-54AF55EBA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D465C706-D180-D0CF-1E90-600A708D3F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7C1653-179C-49C7-8035-D9C27B70A5E2}" type="slidenum">
              <a:rPr lang="cs-CZ" altLang="en-US"/>
              <a:pPr>
                <a:spcBef>
                  <a:spcPct val="0"/>
                </a:spcBef>
              </a:pPr>
              <a:t>8</a:t>
            </a:fld>
            <a:endParaRPr lang="cs-CZ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41A9240-A24D-1824-F57D-446F29F6277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D7399C6-75FA-CEDF-B3DD-358F65396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8D40EB11-34FD-BC26-7062-259CAA4E0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C2808C-8DCF-43B8-9E94-E5C6A60683DD}" type="slidenum">
              <a:rPr lang="cs-CZ" altLang="en-US"/>
              <a:pPr>
                <a:spcBef>
                  <a:spcPct val="0"/>
                </a:spcBef>
              </a:pPr>
              <a:t>9</a:t>
            </a:fld>
            <a:endParaRPr lang="cs-CZ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3AFA077-126D-B936-587C-5B28145F4C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686F1E3-A12A-0B3F-4A21-2CBF3A126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D7BE5607-CECC-014C-E42A-C1C840802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98DE76-B404-4714-B830-EF0EB2AAFCC7}" type="slidenum">
              <a:rPr lang="cs-CZ" altLang="en-US"/>
              <a:pPr>
                <a:spcBef>
                  <a:spcPct val="0"/>
                </a:spcBef>
              </a:pPr>
              <a:t>10</a:t>
            </a:fld>
            <a:endParaRPr lang="cs-CZ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85486B2A-7B13-C785-CE83-04C88909A24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CC5FC5D-7647-9719-F8D5-F2AF825C8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Zástupný symbol pro datum 7">
            <a:extLst>
              <a:ext uri="{FF2B5EF4-FFF2-40B4-BE49-F238E27FC236}">
                <a16:creationId xmlns:a16="http://schemas.microsoft.com/office/drawing/2014/main" id="{2C44C351-9BFB-3F23-4AC7-0F20EB808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9">
            <a:extLst>
              <a:ext uri="{FF2B5EF4-FFF2-40B4-BE49-F238E27FC236}">
                <a16:creationId xmlns:a16="http://schemas.microsoft.com/office/drawing/2014/main" id="{127E9ECE-F28E-30F1-2374-BA67AD7FAF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FB67F6-860C-4837-9014-064DC9E097ED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5" name="Zástupný symbol pro zápatí 11">
            <a:extLst>
              <a:ext uri="{FF2B5EF4-FFF2-40B4-BE49-F238E27FC236}">
                <a16:creationId xmlns:a16="http://schemas.microsoft.com/office/drawing/2014/main" id="{0EFAA6A2-3B3A-5940-1B92-0C957BC0F4D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77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psychologie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Učitelovy postoje k žákům</a:t>
            </a:r>
          </a:p>
          <a:p>
            <a:r>
              <a:rPr lang="cs-CZ" dirty="0"/>
              <a:t>Učitelovo očekávání</a:t>
            </a:r>
          </a:p>
          <a:p>
            <a:r>
              <a:rPr lang="cs-CZ" dirty="0"/>
              <a:t>Školní úspěšnost a neúspěšnost žáků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528A1359-F585-739E-1327-E9D3EDA337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Negativní působení očekávání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6F3F6B15-6C4B-C678-49D1-7800BC570B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400"/>
              <a:t>u </a:t>
            </a:r>
            <a:r>
              <a:rPr lang="cs-CZ" altLang="en-US" sz="2400" b="1"/>
              <a:t>většiny učitelů malý efekt</a:t>
            </a:r>
            <a:r>
              <a:rPr lang="cs-CZ" altLang="en-US" sz="24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(cca 5% ve výkonu žáků)</a:t>
            </a:r>
          </a:p>
          <a:p>
            <a:pPr lvl="1" eaLnBrk="1" hangingPunct="1">
              <a:lnSpc>
                <a:spcPct val="80000"/>
              </a:lnSpc>
            </a:pPr>
            <a:endParaRPr lang="cs-CZ" altLang="en-US"/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závažné u učitelů</a:t>
            </a:r>
            <a:r>
              <a:rPr lang="cs-CZ" altLang="en-US" sz="2400"/>
              <a:t>, kteří: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mají nepřiměřená očekávání u některých žáků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neberou v potaz zpětnou vazbu o nereálnosti svých očekávání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přeceňují nebo podceňují žáka dlouhou dobu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své očekávání systematicky prosazují ve vyučování a dlouhodobě se k žákovi chovají velmi specifickým způsobem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mají výrazné a vyhraněné názory na vlastní činnost a činnost žáků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5B61B181-FFED-ACA1-BBD4-FD8D07B8E8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Dopady zejména na žáky, kteří: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4CB285E8-6F75-3902-B36A-1605E3498C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/>
              <a:t>jsou citliví na učitelovo jednání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i="1"/>
              <a:t>zejména u mladších žáků (Ericson)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mají tendenci se poddat nebo přijmout učitelovo očekávání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svými charakteristikami vybočují z průměru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liší se od ostatních žáků v míře kontaktu s učitelem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i="1"/>
              <a:t>vyhledávají jej nebo se mu vyhýbají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60F7E0AC-2249-7637-816F-3D96965C9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Nutnost reflexe ze strany učitele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721EDE19-AD6D-151F-8243-D4039F6A8E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učitelova subjektivní odpovědnost</a:t>
            </a:r>
          </a:p>
          <a:p>
            <a:pPr lvl="1" eaLnBrk="1" hangingPunct="1"/>
            <a:r>
              <a:rPr lang="cs-CZ" altLang="en-US"/>
              <a:t>„kdo může za neúspěch“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en-US"/>
              <a:t>	(Mareš, Kantorková, Skalská, 1994)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en-US"/>
          </a:p>
          <a:p>
            <a:pPr eaLnBrk="1" hangingPunct="1"/>
            <a:r>
              <a:rPr lang="cs-CZ" altLang="en-US"/>
              <a:t>brát v potaz reálné možnosti žáka a individuální normu</a:t>
            </a:r>
          </a:p>
          <a:p>
            <a:pPr eaLnBrk="1" hangingPunct="1"/>
            <a:r>
              <a:rPr lang="cs-CZ" altLang="en-US"/>
              <a:t>formativní hodnocení</a:t>
            </a:r>
          </a:p>
          <a:p>
            <a:pPr eaLnBrk="1" hangingPunct="1"/>
            <a:r>
              <a:rPr lang="cs-CZ" altLang="en-US"/>
              <a:t>pedagogický takt, UPV...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55676A50-44CC-3105-083D-6948889E7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b="1"/>
              <a:t>Školní úspěšnost žáka – def.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14AE831F-0A95-5E7F-3643-47983F7B95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1800"/>
              <a:t>Zvládnutí požadavků kladených školou na jednotlivce, které se projevuje v pozitivním </a:t>
            </a:r>
            <a:r>
              <a:rPr lang="cs-CZ" altLang="en-US" sz="1800" b="1"/>
              <a:t>hodnocení žákova</a:t>
            </a:r>
            <a:r>
              <a:rPr lang="cs-CZ" altLang="en-US" sz="1800"/>
              <a:t> </a:t>
            </a:r>
            <a:r>
              <a:rPr lang="cs-CZ" altLang="en-US" sz="1800" b="1"/>
              <a:t>prospěchu</a:t>
            </a:r>
            <a:r>
              <a:rPr lang="cs-CZ" altLang="en-US" sz="180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/>
              <a:t>Výsledkem je </a:t>
            </a:r>
            <a:r>
              <a:rPr lang="cs-CZ" altLang="en-US" sz="1800" b="1"/>
              <a:t>dosažení vzdělávacích cílů</a:t>
            </a:r>
            <a:r>
              <a:rPr lang="cs-CZ" altLang="en-US" sz="180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/>
              <a:t>Není pouze dílem žáka a jeho schopností nebo píle, ale také dílem učitele, resp. </a:t>
            </a:r>
            <a:r>
              <a:rPr lang="cs-CZ" altLang="en-US" sz="1800" b="1"/>
              <a:t>součinností učitele a žáka</a:t>
            </a:r>
            <a:r>
              <a:rPr lang="cs-CZ" altLang="en-US" sz="1800"/>
              <a:t> a dalších faktorů.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/>
              <a:t>základem je </a:t>
            </a:r>
            <a:r>
              <a:rPr lang="cs-CZ" altLang="en-US" sz="1800" b="1"/>
              <a:t>školní výkonnost </a:t>
            </a:r>
            <a:r>
              <a:rPr lang="cs-CZ" altLang="en-US" sz="1800"/>
              <a:t>(objektivně měřitelný školní výkon)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/>
              <a:t>formu měřitelného výkonu však </a:t>
            </a:r>
            <a:r>
              <a:rPr lang="cs-CZ" altLang="en-US" sz="1800" b="1"/>
              <a:t>nemají</a:t>
            </a:r>
            <a:r>
              <a:rPr lang="cs-CZ" altLang="en-US" sz="1800"/>
              <a:t> všechny činnosti, kterými žák plní požadavky školy</a:t>
            </a:r>
          </a:p>
          <a:p>
            <a:pPr eaLnBrk="1" hangingPunct="1">
              <a:lnSpc>
                <a:spcPct val="80000"/>
              </a:lnSpc>
            </a:pPr>
            <a:endParaRPr lang="cs-CZ" altLang="en-US" sz="1800"/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school success, academic success (školní úspěšnost)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academic achievment (školní výkon, školní prospěch)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academic ability (studijní schopnosti),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academic aptitude (studijní způsobilost),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academic aspiration (studijní aspirace)</a:t>
            </a:r>
          </a:p>
          <a:p>
            <a:pPr eaLnBrk="1" hangingPunct="1">
              <a:lnSpc>
                <a:spcPct val="80000"/>
              </a:lnSpc>
            </a:pPr>
            <a:endParaRPr lang="cs-CZ" altLang="en-US" sz="18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DCCE7CEE-3076-1D46-AF49-1AAAAFD5C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Otázky k zamyšlení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4F6EA8D3-4055-D45A-F232-FA7420F0D5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000" b="1"/>
              <a:t>Co je kriteriem hodnocení aktivit žáka?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b="1"/>
              <a:t>Co to vlastně znamená dosažení vzdělávacích cílů?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Procento přijatých na další stupeň školy?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Dosažení cílů ŠVP?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b="1" u="sng"/>
              <a:t>Klíčové kompetence</a:t>
            </a:r>
            <a:r>
              <a:rPr lang="cs-CZ" altLang="en-US"/>
              <a:t>: </a:t>
            </a:r>
            <a:r>
              <a:rPr lang="cs-CZ" altLang="en-US" b="1"/>
              <a:t>Soubor požadavků na vzdělávání zahrnující podstatné vědomosti, dovednosti a schopnosti univerzálně použitelné v běžných životních a pracovních situacích</a:t>
            </a:r>
            <a:r>
              <a:rPr lang="cs-CZ" altLang="en-US"/>
              <a:t>. Nejsou vázány na jednotlivé předměty, nýbrž mají být rozvíjeny jako součást obecného základu vzdělávání. Jedná se především o komunikativní dovednosti (včetně dobré znalosti cizích jazyků) a uplatňování sociokulturních pravidel komunikace (řečová etiketa), personální a interpersonální dovednosti (např. schopnost pracovat v týmu), schopnost řešit problémové situace, dovednost využívat běžné matematické postupy v praktických situacích, dovednost běžně k práci využívat informační technologie, schopnost a dovednost s informacemi dále pracovat.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/>
              <a:t>V RVP jsou klíčové kompetence definovány jako </a:t>
            </a:r>
            <a:r>
              <a:rPr lang="cs-CZ" altLang="en-US" b="1"/>
              <a:t>soubory vědomostí, dovedností, schopností, postojů a hodnot důležitých pro osobní rozvoj jedince, jeho aktivní zapojení do společnosti a budoucí uplatnění v životě</a:t>
            </a:r>
            <a:r>
              <a:rPr lang="cs-CZ" altLang="en-US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b="1"/>
              <a:t>Nebo je to nějak jinak?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F91CE97C-947D-90B9-793B-1856943A4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Výkon žáka a jeho souvislosti s cíli školy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970FA050-185F-A787-ECFB-F674B800D4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1700"/>
              <a:t>cílem může být:</a:t>
            </a:r>
          </a:p>
          <a:p>
            <a:pPr lvl="1" eaLnBrk="1" hangingPunct="1"/>
            <a:r>
              <a:rPr lang="cs-CZ" altLang="en-US" sz="1500"/>
              <a:t>dosažení individuálně rozdílného maxima dokonalosti u žáků</a:t>
            </a:r>
          </a:p>
          <a:p>
            <a:pPr lvl="1" eaLnBrk="1" hangingPunct="1"/>
            <a:r>
              <a:rPr lang="cs-CZ" altLang="en-US" sz="1500"/>
              <a:t>dosažení pouze relativní dokonalosti vzhledem ke spolužákům</a:t>
            </a:r>
          </a:p>
        </p:txBody>
      </p:sp>
      <p:pic>
        <p:nvPicPr>
          <p:cNvPr id="43011" name="Picture 4">
            <a:extLst>
              <a:ext uri="{FF2B5EF4-FFF2-40B4-BE49-F238E27FC236}">
                <a16:creationId xmlns:a16="http://schemas.microsoft.com/office/drawing/2014/main" id="{8BF578FA-6A4F-6E77-BDFF-9ED615E8C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2852739"/>
            <a:ext cx="7127875" cy="358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C5CEFF2C-5E99-C1AA-346E-27D2531B3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Škála žákovského výkonu a hodnocení úspěšnosti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E79A317A-D7DD-60F2-8B0A-E073DD1F80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400"/>
              <a:t>Celková / dílčí 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1 či více předmětů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/>
              <a:t>Relativně neúspěšní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pracující pod své možnosti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(„underachievement“)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tzv. podvýkon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/>
              <a:t>Optimální výkon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/>
              <a:t>Relativně 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pracující nad své možnosti (vůle, píle, snaha)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„overachievement“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/>
              <a:t>tzv. nadvýkon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E572EE72-1AB2-3BB8-35E0-4ED465BF3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Školní úspěšnost a individuální faktory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4FBEF2F3-398D-E07A-03B1-0A2D0B3DC688}"/>
              </a:ext>
            </a:extLst>
          </p:cNvPr>
          <p:cNvSpPr>
            <a:spLocks noGrp="1" noChangeArrowheads="1"/>
          </p:cNvSpPr>
          <p:nvPr>
            <p:ph idx="29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/>
              <a:t>osobnostní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sociální dovednosti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jazyková kompetence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vývojové stádium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struktura nadání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kognitivní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zdravotní potíže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/>
          </a:p>
        </p:txBody>
      </p:sp>
      <p:sp>
        <p:nvSpPr>
          <p:cNvPr id="47107" name="Rectangle 4">
            <a:extLst>
              <a:ext uri="{FF2B5EF4-FFF2-40B4-BE49-F238E27FC236}">
                <a16:creationId xmlns:a16="http://schemas.microsoft.com/office/drawing/2014/main" id="{3FA5630C-8A1A-E14B-5298-396CC0CD8046}"/>
              </a:ext>
            </a:extLst>
          </p:cNvPr>
          <p:cNvSpPr>
            <a:spLocks noGrp="1" noChangeArrowheads="1"/>
          </p:cNvSpPr>
          <p:nvPr>
            <p:ph idx="30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/>
              <a:t>aktuální psychický stav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/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studijní styl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studijní schopnosti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studijní způsobilost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studijní aspirace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(...)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41197031-76BC-A7ED-7DDD-CED423DA9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Školní úspěšnost a sociální faktory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26BA028F-34B7-BC93-25A6-0CEC665E0187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912019" y="1600200"/>
            <a:ext cx="4035425" cy="4530725"/>
          </a:xfrm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en-US" sz="2400" b="1" dirty="0"/>
              <a:t>Rodina</a:t>
            </a:r>
          </a:p>
          <a:p>
            <a:pPr lvl="1" eaLnBrk="1" hangingPunct="1"/>
            <a:r>
              <a:rPr lang="cs-CZ" altLang="en-US" sz="2000" dirty="0"/>
              <a:t>rodinná situace</a:t>
            </a:r>
          </a:p>
          <a:p>
            <a:pPr lvl="1" eaLnBrk="1" hangingPunct="1"/>
            <a:r>
              <a:rPr lang="cs-CZ" altLang="en-US" sz="2000" dirty="0"/>
              <a:t>hodnotová orientace</a:t>
            </a:r>
          </a:p>
          <a:p>
            <a:pPr lvl="1" eaLnBrk="1" hangingPunct="1"/>
            <a:r>
              <a:rPr lang="cs-CZ" altLang="en-US" sz="2000" dirty="0"/>
              <a:t>jazyková úroveň</a:t>
            </a:r>
          </a:p>
          <a:p>
            <a:pPr lvl="1" eaLnBrk="1" hangingPunct="1"/>
            <a:r>
              <a:rPr lang="cs-CZ" altLang="en-US" sz="2000" dirty="0"/>
              <a:t>kulturní úroveň</a:t>
            </a:r>
          </a:p>
          <a:p>
            <a:pPr lvl="1" eaLnBrk="1" hangingPunct="1"/>
            <a:r>
              <a:rPr lang="cs-CZ" altLang="en-US" sz="2000" dirty="0"/>
              <a:t>výchovný styl</a:t>
            </a:r>
          </a:p>
          <a:p>
            <a:pPr lvl="1" eaLnBrk="1" hangingPunct="1"/>
            <a:r>
              <a:rPr lang="cs-CZ" altLang="en-US" sz="2000" dirty="0"/>
              <a:t>aspirace rodičů</a:t>
            </a:r>
          </a:p>
          <a:p>
            <a:pPr lvl="1" eaLnBrk="1" hangingPunct="1"/>
            <a:r>
              <a:rPr lang="cs-CZ" altLang="en-US" sz="2000" dirty="0"/>
              <a:t>sourozenci</a:t>
            </a:r>
          </a:p>
          <a:p>
            <a:pPr lvl="1" eaLnBrk="1" hangingPunct="1"/>
            <a:r>
              <a:rPr lang="cs-CZ" altLang="en-US" sz="2000" dirty="0"/>
              <a:t>(...)</a:t>
            </a:r>
          </a:p>
          <a:p>
            <a:pPr lvl="1" eaLnBrk="1" hangingPunct="1"/>
            <a:endParaRPr lang="cs-CZ" altLang="en-US" sz="2000" dirty="0"/>
          </a:p>
          <a:p>
            <a:pPr lvl="1" eaLnBrk="1" hangingPunct="1"/>
            <a:endParaRPr lang="cs-CZ" altLang="en-US" sz="2000" dirty="0"/>
          </a:p>
          <a:p>
            <a:pPr eaLnBrk="1" hangingPunct="1"/>
            <a:endParaRPr lang="cs-CZ" altLang="en-US" sz="2400" dirty="0"/>
          </a:p>
          <a:p>
            <a:pPr eaLnBrk="1" hangingPunct="1"/>
            <a:endParaRPr lang="cs-CZ" altLang="en-US" sz="2400" dirty="0"/>
          </a:p>
        </p:txBody>
      </p:sp>
      <p:sp>
        <p:nvSpPr>
          <p:cNvPr id="49155" name="Rectangle 4">
            <a:extLst>
              <a:ext uri="{FF2B5EF4-FFF2-40B4-BE49-F238E27FC236}">
                <a16:creationId xmlns:a16="http://schemas.microsoft.com/office/drawing/2014/main" id="{F4146BF4-9E0D-E359-8513-4D9B30DB3361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>
          <a:xfrm>
            <a:off x="5737225" y="1600200"/>
            <a:ext cx="4035425" cy="4530725"/>
          </a:xfrm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en-US" sz="2400" b="1"/>
              <a:t>Škola</a:t>
            </a:r>
          </a:p>
          <a:p>
            <a:pPr lvl="1" eaLnBrk="1" hangingPunct="1"/>
            <a:r>
              <a:rPr lang="cs-CZ" altLang="en-US" sz="2000"/>
              <a:t>interakce učitele a žáka</a:t>
            </a:r>
          </a:p>
          <a:p>
            <a:pPr lvl="1" eaLnBrk="1" hangingPunct="1"/>
            <a:r>
              <a:rPr lang="cs-CZ" altLang="en-US" sz="2000"/>
              <a:t>organizace výuky</a:t>
            </a:r>
          </a:p>
          <a:p>
            <a:pPr lvl="1" eaLnBrk="1" hangingPunct="1"/>
            <a:r>
              <a:rPr lang="cs-CZ" altLang="en-US" sz="2000"/>
              <a:t>fyzikální prostředí</a:t>
            </a:r>
          </a:p>
          <a:p>
            <a:pPr lvl="1" eaLnBrk="1" hangingPunct="1"/>
            <a:r>
              <a:rPr lang="cs-CZ" altLang="en-US" sz="2000"/>
              <a:t>klima třídy</a:t>
            </a:r>
          </a:p>
          <a:p>
            <a:pPr lvl="1" eaLnBrk="1" hangingPunct="1"/>
            <a:r>
              <a:rPr lang="cs-CZ" altLang="en-US" sz="2000"/>
              <a:t>klima školy</a:t>
            </a:r>
          </a:p>
          <a:p>
            <a:pPr lvl="1" eaLnBrk="1" hangingPunct="1"/>
            <a:r>
              <a:rPr lang="cs-CZ" altLang="en-US" sz="2000"/>
              <a:t>vzdálenost od bydliště</a:t>
            </a:r>
          </a:p>
          <a:p>
            <a:pPr lvl="1" eaLnBrk="1" hangingPunct="1"/>
            <a:r>
              <a:rPr lang="cs-CZ" altLang="en-US" sz="2000"/>
              <a:t>(...)</a:t>
            </a:r>
          </a:p>
          <a:p>
            <a:pPr lvl="1" eaLnBrk="1" hangingPunct="1"/>
            <a:endParaRPr lang="cs-CZ" altLang="en-US" sz="2000"/>
          </a:p>
        </p:txBody>
      </p:sp>
      <p:sp>
        <p:nvSpPr>
          <p:cNvPr id="49156" name="Rectangle 6">
            <a:extLst>
              <a:ext uri="{FF2B5EF4-FFF2-40B4-BE49-F238E27FC236}">
                <a16:creationId xmlns:a16="http://schemas.microsoft.com/office/drawing/2014/main" id="{B63A297A-C358-165C-27B0-2E89B68FC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4868864"/>
            <a:ext cx="4824412" cy="179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en-US" b="1"/>
              <a:t>Kulturní a společenské vlivy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cs-CZ" altLang="en-US" sz="2000"/>
              <a:t>obraz úspěchu v komunitě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r>
              <a:rPr lang="cs-CZ" altLang="en-US" sz="2000"/>
              <a:t>média, (...)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</a:pPr>
            <a:endParaRPr lang="cs-CZ" altLang="en-US" sz="2000"/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endParaRPr lang="cs-CZ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098CB227-0E72-E59B-3536-93579FE83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Nejčastější souvislosti - témata</a:t>
            </a:r>
          </a:p>
        </p:txBody>
      </p:sp>
      <p:sp>
        <p:nvSpPr>
          <p:cNvPr id="51202" name="Rectangle 3">
            <a:extLst>
              <a:ext uri="{FF2B5EF4-FFF2-40B4-BE49-F238E27FC236}">
                <a16:creationId xmlns:a16="http://schemas.microsoft.com/office/drawing/2014/main" id="{E3918CDD-85EC-EDE9-A296-3CA07C5665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000"/>
              <a:t>školní výkon, školní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úspěšnost v přijímacím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studijní návyky, autoregulace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ADHD, SPU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handicapovaní, nadaní a jejich integrace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integrace minorit a imigrantů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evaluace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sociální klima školní třídy, klima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reformy, ŠVP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000"/>
              <a:t>úspěšnost v běžném životě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D58AE928-FC53-5F49-76E8-702083495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Učitelovy postoje k žákům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20A00228-6086-8F1C-67DA-52A0E3C8BB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postoj – hodnotící vztah </a:t>
            </a:r>
          </a:p>
          <a:p>
            <a:pPr lvl="1" eaLnBrk="1" hangingPunct="1"/>
            <a:r>
              <a:rPr lang="cs-CZ" altLang="en-US"/>
              <a:t>viz sociální psychologie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en-US"/>
              <a:t>	(témata </a:t>
            </a:r>
            <a:r>
              <a:rPr lang="cs-CZ" altLang="en-US" i="1"/>
              <a:t>postoje</a:t>
            </a:r>
            <a:r>
              <a:rPr lang="cs-CZ" altLang="en-US"/>
              <a:t> a </a:t>
            </a:r>
            <a:r>
              <a:rPr lang="cs-CZ" altLang="en-US" i="1"/>
              <a:t>atribuce</a:t>
            </a:r>
            <a:r>
              <a:rPr lang="cs-CZ" altLang="en-US"/>
              <a:t>)</a:t>
            </a:r>
          </a:p>
          <a:p>
            <a:pPr eaLnBrk="1" hangingPunct="1"/>
            <a:r>
              <a:rPr lang="cs-CZ" altLang="en-US"/>
              <a:t>složka rozumová i citová</a:t>
            </a:r>
          </a:p>
          <a:p>
            <a:pPr eaLnBrk="1" hangingPunct="1"/>
            <a:r>
              <a:rPr lang="cs-CZ" altLang="en-US"/>
              <a:t>projevuje se jako chování </a:t>
            </a:r>
          </a:p>
          <a:p>
            <a:pPr lvl="1" eaLnBrk="1" hangingPunct="1"/>
            <a:r>
              <a:rPr lang="cs-CZ" altLang="en-US"/>
              <a:t>t.j. tendence reagovat na určité pedagogické situace, skupiny žáků i jednotlivce ustáleným způsobem</a:t>
            </a:r>
          </a:p>
          <a:p>
            <a:pPr eaLnBrk="1" hangingPunct="1"/>
            <a:endParaRPr lang="cs-CZ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2B630073-301B-C1BE-394E-3CBEA4106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Rozšiřující literatura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66976640-4EAD-08C1-13FA-9FCFF87ED4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1600" b="1"/>
              <a:t>Knihy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GAVORA, P. </a:t>
            </a:r>
            <a:r>
              <a:rPr lang="cs-CZ" altLang="en-US" sz="1400" i="1"/>
              <a:t>Akí sú moji žiaci? Pedagogická diagnostika žáka</a:t>
            </a:r>
            <a:r>
              <a:rPr lang="cs-CZ" altLang="en-US" sz="1400"/>
              <a:t>. Bratislava: Práca, 1999. 121 s. ISBN 80-7094-335-1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HELUS Z. </a:t>
            </a:r>
            <a:r>
              <a:rPr lang="cs-CZ" altLang="en-US" sz="1400" i="1"/>
              <a:t>Dítě v osobnostním pojetí</a:t>
            </a:r>
            <a:r>
              <a:rPr lang="cs-CZ" altLang="en-US" sz="1400"/>
              <a:t>. Praha: Portál, 2004. 240 stran. ISBN: 80-7178-888-0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HRABAL, V. </a:t>
            </a:r>
            <a:r>
              <a:rPr lang="cs-CZ" altLang="en-US" sz="1400" i="1"/>
              <a:t>Pedagogicko psychologická diagnostika žáka</a:t>
            </a:r>
            <a:r>
              <a:rPr lang="cs-CZ" altLang="en-US" sz="1400"/>
              <a:t>. Praha: SPN, 1989. 199 s. ISBN 80-246-0319-5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VÁGNEROVÁ, M. </a:t>
            </a:r>
            <a:r>
              <a:rPr lang="cs-CZ" altLang="en-US" sz="1400" i="1"/>
              <a:t>Psychologie problémového dítěte školního věku</a:t>
            </a:r>
            <a:r>
              <a:rPr lang="cs-CZ" altLang="en-US" sz="1400"/>
              <a:t>. Praha: Karolinum, 2001. ISBN 80-7184-488-8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SLAVÍK, J. </a:t>
            </a:r>
            <a:r>
              <a:rPr lang="cs-CZ" altLang="en-US" sz="1400" i="1"/>
              <a:t>Hodnocení v současné škole</a:t>
            </a:r>
            <a:r>
              <a:rPr lang="cs-CZ" altLang="en-US" sz="1400"/>
              <a:t>. Praha : Portál, 1999. ISBN 80-7178-262-9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/>
              <a:t>Internet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http://www.skolaonline.cz/scripts/detail.php?id=4735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http://www.ceskaskola.cz/Slovnik/slovnik.asp?page=S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http://www.ped.muni.cz/wpsy/koh_uv_ped_ps.htm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600" b="1"/>
              <a:t>Ebrary Education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ALDERMAN, M. KAY. Motivation for Achievement : Possibilities for Teaching and Learning. Lawrence Erlbaum Associates, Incorporated. 2004.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400"/>
              <a:t>aj.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EB42E25-C2AC-D5BD-5C85-FEC249BAD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cs-CZ"/>
              <a:t>Charakteristiky učitelových postojů (Mareš, 1995)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F332B669-BEAE-EE3D-654D-883A4FFF41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1800" b="1"/>
              <a:t>výběrovost</a:t>
            </a:r>
            <a:r>
              <a:rPr lang="cs-CZ" altLang="en-US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(k různým „objektům“ různé)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b="1"/>
              <a:t>orientovanost</a:t>
            </a:r>
            <a:r>
              <a:rPr lang="cs-CZ" altLang="en-US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(postoj kladný, záporný a neutrální)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b="1"/>
              <a:t>intenzita</a:t>
            </a:r>
            <a:r>
              <a:rPr lang="cs-CZ" altLang="en-US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(různá „síla“ – od málo vyhraněného vztahu po nekritickou zaujatost)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b="1"/>
              <a:t>obecnost</a:t>
            </a:r>
            <a:r>
              <a:rPr lang="cs-CZ" altLang="en-US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(postoj je souhrnem mnoha odpovědí stejného typu)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b="1"/>
              <a:t>přenositelnost</a:t>
            </a:r>
            <a:r>
              <a:rPr lang="cs-CZ" altLang="en-US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(postoj je přenášen i do jiných situací vnímaných učitelem jako podobné, i když objektivně mohou být zcela jiné)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1800" b="1"/>
              <a:t>relativní stálost</a:t>
            </a:r>
            <a:r>
              <a:rPr lang="cs-CZ" altLang="en-US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600" i="1"/>
              <a:t>(obtížně se mění)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Slide Number Placeholder 2">
            <a:extLst>
              <a:ext uri="{FF2B5EF4-FFF2-40B4-BE49-F238E27FC236}">
                <a16:creationId xmlns:a16="http://schemas.microsoft.com/office/drawing/2014/main" id="{9B676605-53A8-D8EC-D711-06977DC7CF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20481" name="Rectangle 2">
            <a:extLst>
              <a:ext uri="{FF2B5EF4-FFF2-40B4-BE49-F238E27FC236}">
                <a16:creationId xmlns:a16="http://schemas.microsoft.com/office/drawing/2014/main" id="{C57336D7-D6EE-A590-5597-6526FEAFE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en-US" sz="2200"/>
              <a:t>Vznik učitelových postojů</a:t>
            </a:r>
          </a:p>
        </p:txBody>
      </p:sp>
      <p:graphicFrame>
        <p:nvGraphicFramePr>
          <p:cNvPr id="20484" name="Rectangle 3">
            <a:extLst>
              <a:ext uri="{FF2B5EF4-FFF2-40B4-BE49-F238E27FC236}">
                <a16:creationId xmlns:a16="http://schemas.microsoft.com/office/drawing/2014/main" id="{0682B7EB-AAED-6E38-8AEF-59FCAA53C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62402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734A800-5894-1CBA-25BD-4DC8AEA72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Vliv na výuku </a:t>
            </a:r>
            <a:br>
              <a:rPr lang="cs-CZ"/>
            </a:br>
            <a:r>
              <a:rPr lang="cs-CZ"/>
              <a:t>(např. Pelikán, Helus, 1983 atd.)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196393E2-D5A4-0587-1333-EADB14C73D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učitelé mají </a:t>
            </a:r>
            <a:r>
              <a:rPr lang="cs-CZ" altLang="en-US" sz="2400" b="1" dirty="0"/>
              <a:t>vyhraněný postoj</a:t>
            </a:r>
            <a:r>
              <a:rPr lang="cs-CZ" altLang="en-US" sz="2400" dirty="0"/>
              <a:t> (+/-) </a:t>
            </a:r>
            <a:r>
              <a:rPr lang="cs-CZ" altLang="en-US" sz="2400" b="1" dirty="0"/>
              <a:t>k více než 2/3 svých žáků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 dirty="0"/>
              <a:t>distribuce pozornosti</a:t>
            </a:r>
            <a:r>
              <a:rPr lang="cs-CZ" altLang="en-US" sz="2400" dirty="0"/>
              <a:t> (+/-)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 dirty="0"/>
              <a:t>hodnocení</a:t>
            </a:r>
            <a:r>
              <a:rPr lang="cs-CZ" altLang="en-US" sz="2400" dirty="0"/>
              <a:t> – nadhodnocování žáků ke kterým má učitel kladný vztah (hodnocení příčin – </a:t>
            </a:r>
            <a:r>
              <a:rPr lang="cs-CZ" altLang="en-US" sz="2400" dirty="0" err="1"/>
              <a:t>atribuce</a:t>
            </a:r>
            <a:r>
              <a:rPr lang="cs-CZ" altLang="en-US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 dirty="0"/>
              <a:t>třídní učitelé znají své žáky lépe</a:t>
            </a:r>
            <a:r>
              <a:rPr lang="cs-CZ" altLang="en-US" sz="2400" dirty="0"/>
              <a:t> (menší míra atribuční chyby)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 dirty="0"/>
              <a:t>kladný postoj</a:t>
            </a:r>
            <a:r>
              <a:rPr lang="cs-CZ" altLang="en-US" sz="2400" dirty="0"/>
              <a:t> učitel snáze zaujímá k žákům blížícím se jeho „ideálu“, nebo jemu samému podobným ;)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Footer Placeholder 1">
            <a:extLst>
              <a:ext uri="{FF2B5EF4-FFF2-40B4-BE49-F238E27FC236}">
                <a16:creationId xmlns:a16="http://schemas.microsoft.com/office/drawing/2014/main" id="{7C5AEDB2-AD4B-9590-6C84-AF92429736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24586" name="Slide Number Placeholder 2">
            <a:extLst>
              <a:ext uri="{FF2B5EF4-FFF2-40B4-BE49-F238E27FC236}">
                <a16:creationId xmlns:a16="http://schemas.microsoft.com/office/drawing/2014/main" id="{BB6AF540-17B0-0D3C-1DD6-372E3E8C00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C18D8900-3A78-C2BB-8827-A79699EB6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200"/>
              <a:t>Žákovy charakteristiky ovlivňující postoj učitele</a:t>
            </a:r>
          </a:p>
        </p:txBody>
      </p:sp>
      <p:graphicFrame>
        <p:nvGraphicFramePr>
          <p:cNvPr id="24580" name="Rectangle 3">
            <a:extLst>
              <a:ext uri="{FF2B5EF4-FFF2-40B4-BE49-F238E27FC236}">
                <a16:creationId xmlns:a16="http://schemas.microsoft.com/office/drawing/2014/main" id="{1ED69043-A602-BBD6-F01E-59CE64FB10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83468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91531E8-9173-80F3-CCCA-D69CD042D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Typy vyhraněných postojů učitele ve vztahu k žákům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C41E9F96-4E67-86DE-737F-B464C426A2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 b="1"/>
              <a:t>výrazně kladný</a:t>
            </a:r>
            <a:r>
              <a:rPr lang="cs-CZ" altLang="en-US" sz="2400"/>
              <a:t> </a:t>
            </a:r>
            <a:r>
              <a:rPr lang="cs-CZ" altLang="en-US" sz="2400" b="1"/>
              <a:t>postoj</a:t>
            </a:r>
            <a:r>
              <a:rPr lang="cs-CZ" altLang="en-US" sz="2400"/>
              <a:t> učitele k určitým žákům</a:t>
            </a:r>
          </a:p>
          <a:p>
            <a:pPr eaLnBrk="1" hangingPunct="1"/>
            <a:r>
              <a:rPr lang="cs-CZ" altLang="en-US" sz="2400" b="1"/>
              <a:t>mírně kladný</a:t>
            </a:r>
            <a:r>
              <a:rPr lang="cs-CZ" altLang="en-US" sz="2400"/>
              <a:t> </a:t>
            </a:r>
            <a:r>
              <a:rPr lang="cs-CZ" altLang="en-US" sz="2400" b="1"/>
              <a:t>postoj</a:t>
            </a:r>
            <a:r>
              <a:rPr lang="cs-CZ" altLang="en-US" sz="2400"/>
              <a:t> učitele k určitým žákům</a:t>
            </a:r>
          </a:p>
          <a:p>
            <a:pPr eaLnBrk="1" hangingPunct="1"/>
            <a:r>
              <a:rPr lang="cs-CZ" altLang="en-US" sz="2400" b="1"/>
              <a:t>neutrální postoj</a:t>
            </a:r>
            <a:r>
              <a:rPr lang="cs-CZ" altLang="en-US" sz="2400"/>
              <a:t> učitele k určitým žákům</a:t>
            </a:r>
          </a:p>
          <a:p>
            <a:pPr eaLnBrk="1" hangingPunct="1"/>
            <a:r>
              <a:rPr lang="cs-CZ" altLang="en-US" sz="2400" b="1"/>
              <a:t>záporný postoj</a:t>
            </a:r>
            <a:r>
              <a:rPr lang="cs-CZ" altLang="en-US" sz="2400"/>
              <a:t> učitele k určitým žákům</a:t>
            </a:r>
          </a:p>
          <a:p>
            <a:pPr eaLnBrk="1" hangingPunct="1"/>
            <a:endParaRPr lang="cs-CZ" altLang="en-US" sz="2400"/>
          </a:p>
          <a:p>
            <a:pPr eaLnBrk="1" hangingPunct="1"/>
            <a:r>
              <a:rPr lang="cs-CZ" altLang="en-US" sz="2400"/>
              <a:t>většina učitelů ovšem žáky vnímá diferencovaně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en-US"/>
              <a:t>(např. Štech, Viktorová, 1994)</a:t>
            </a:r>
          </a:p>
          <a:p>
            <a:pPr lvl="1" eaLnBrk="1" hangingPunct="1"/>
            <a:r>
              <a:rPr lang="cs-CZ" altLang="en-US" i="1"/>
              <a:t>(např. rozdíl v hodnocení méně než 5%)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A94C5B70-3AC5-FECA-122B-6AE8F320D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Negativní dopady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C7B18FE2-D059-3A11-F16A-1F0817DDA2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dirty="0"/>
              <a:t>převažuje-li v učitelových postojích neobjektivita, zaujetí a nespravedlnost</a:t>
            </a:r>
          </a:p>
          <a:p>
            <a:pPr lvl="1">
              <a:lnSpc>
                <a:spcPct val="90000"/>
              </a:lnSpc>
            </a:pPr>
            <a:r>
              <a:rPr lang="cs-CZ" altLang="en-US" b="1" dirty="0"/>
              <a:t>poškozuje</a:t>
            </a:r>
            <a:r>
              <a:rPr lang="cs-CZ" altLang="en-US" dirty="0"/>
              <a:t> to </a:t>
            </a:r>
            <a:r>
              <a:rPr lang="cs-CZ" altLang="en-US" b="1" dirty="0" err="1"/>
              <a:t>wellbeing</a:t>
            </a:r>
            <a:r>
              <a:rPr lang="cs-CZ" altLang="en-US" dirty="0"/>
              <a:t> </a:t>
            </a:r>
            <a:r>
              <a:rPr lang="cs-CZ" altLang="en-US" b="1" dirty="0"/>
              <a:t>žáků i</a:t>
            </a:r>
            <a:r>
              <a:rPr lang="cs-CZ" altLang="en-US" dirty="0"/>
              <a:t> jejich </a:t>
            </a:r>
            <a:r>
              <a:rPr lang="cs-CZ" altLang="en-US" b="1" dirty="0"/>
              <a:t>sebepojetí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b="1" dirty="0"/>
              <a:t>narušuje</a:t>
            </a:r>
            <a:r>
              <a:rPr lang="cs-CZ" altLang="en-US" dirty="0"/>
              <a:t> to celkovou </a:t>
            </a:r>
            <a:r>
              <a:rPr lang="cs-CZ" altLang="en-US" b="1" dirty="0"/>
              <a:t>atmosféru</a:t>
            </a:r>
            <a:r>
              <a:rPr lang="cs-CZ" altLang="en-US" dirty="0"/>
              <a:t> výuky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b="1" dirty="0"/>
              <a:t>zvyšuje napětí</a:t>
            </a:r>
            <a:r>
              <a:rPr lang="cs-CZ" altLang="en-US" dirty="0"/>
              <a:t> mezi učitelem a třídou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b="1" dirty="0"/>
              <a:t>narušuje vztahy</a:t>
            </a:r>
            <a:r>
              <a:rPr lang="cs-CZ" altLang="en-US" dirty="0"/>
              <a:t> mezi žáky ve třídě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b="1" dirty="0"/>
              <a:t>zhoršuje možnosti pedagogické práce ostatních učitelů</a:t>
            </a:r>
            <a:r>
              <a:rPr lang="cs-CZ" altLang="en-US" dirty="0"/>
              <a:t> </a:t>
            </a:r>
            <a:r>
              <a:rPr lang="cs-CZ" altLang="en-US" i="1" dirty="0"/>
              <a:t>(není to tedy PNJ* ;)</a:t>
            </a:r>
          </a:p>
          <a:p>
            <a:pPr lvl="1" eaLnBrk="1" hangingPunct="1">
              <a:lnSpc>
                <a:spcPct val="90000"/>
              </a:lnSpc>
            </a:pPr>
            <a:endParaRPr lang="cs-CZ" altLang="en-US" i="1" dirty="0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en-US" sz="1400" i="1" dirty="0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en-US" sz="1400" i="1" dirty="0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en-US" sz="1400" i="1" dirty="0"/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 sz="1400" i="1" dirty="0"/>
              <a:t>* „Problém někoho jiného“, D. Adams, Stopařův průvodce...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42C24F9B-A5AC-57A5-DEEC-D2385E4E1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Učitelovo </a:t>
            </a:r>
            <a:r>
              <a:rPr lang="cs-CZ" altLang="en-US" b="1"/>
              <a:t>očekávání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3A07F7FF-00A2-2F41-AC57-3741A85164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/>
              <a:t>vychází z postoje k žákovi (třídě)</a:t>
            </a:r>
          </a:p>
          <a:p>
            <a:pPr eaLnBrk="1" hangingPunct="1"/>
            <a:r>
              <a:rPr lang="cs-CZ" altLang="en-US" sz="2400"/>
              <a:t>„soukromá diagnostická nálepka“ (an. „labeling“)</a:t>
            </a:r>
          </a:p>
          <a:p>
            <a:pPr eaLnBrk="1" hangingPunct="1"/>
            <a:r>
              <a:rPr lang="cs-CZ" altLang="en-US" sz="2400"/>
              <a:t>kladný i záporný pól:</a:t>
            </a:r>
          </a:p>
          <a:p>
            <a:pPr lvl="1" eaLnBrk="1" hangingPunct="1"/>
            <a:r>
              <a:rPr lang="cs-CZ" altLang="en-US"/>
              <a:t>sebenaplňující se předpovědi </a:t>
            </a:r>
            <a:r>
              <a:rPr lang="cs-CZ" altLang="en-US" i="1"/>
              <a:t>(viz sociální psych.)</a:t>
            </a:r>
          </a:p>
          <a:p>
            <a:pPr lvl="1" eaLnBrk="1" hangingPunct="1"/>
            <a:r>
              <a:rPr lang="cs-CZ" altLang="en-US" b="1"/>
              <a:t>Pygmalion (Galatea) efekt</a:t>
            </a:r>
            <a:r>
              <a:rPr lang="cs-CZ" altLang="en-US"/>
              <a:t> </a:t>
            </a:r>
          </a:p>
          <a:p>
            <a:pPr lvl="2" eaLnBrk="1" hangingPunct="1"/>
            <a:r>
              <a:rPr lang="cs-CZ" altLang="en-US" sz="1800"/>
              <a:t>(Rosenthal, Jacobsonová; Helus)</a:t>
            </a:r>
          </a:p>
          <a:p>
            <a:pPr lvl="1" eaLnBrk="1" hangingPunct="1"/>
            <a:r>
              <a:rPr lang="cs-CZ" altLang="en-US" b="1"/>
              <a:t>Golem efekt</a:t>
            </a:r>
            <a:r>
              <a:rPr lang="cs-CZ" altLang="en-US"/>
              <a:t> </a:t>
            </a:r>
          </a:p>
          <a:p>
            <a:pPr lvl="2" eaLnBrk="1" hangingPunct="1"/>
            <a:r>
              <a:rPr lang="cs-CZ" altLang="en-US" sz="1800"/>
              <a:t>(častější – Mertin)</a:t>
            </a:r>
          </a:p>
          <a:p>
            <a:pPr lvl="2" eaLnBrk="1" hangingPunct="1"/>
            <a:r>
              <a:rPr lang="cs-CZ" altLang="en-US" sz="1800"/>
              <a:t>fáze: (1) snaha (2) rezignace (3) negativní aktivita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3" ma:contentTypeDescription="Create a new document." ma:contentTypeScope="" ma:versionID="7cc93f0a522376ee8e1dfd73dde5ccd3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87b369375febcfc6bb418894800f5d14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61946-3FDA-4F05-BEFB-BE32E92EBAB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0EA7152-3439-43A3-A72C-333E598F11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C38919-A8D2-491D-BA88-895E95C3D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31</TotalTime>
  <Words>1352</Words>
  <Application>Microsoft Office PowerPoint</Application>
  <PresentationFormat>Širokoúhlá obrazovka</PresentationFormat>
  <Paragraphs>228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Pedagogická psychologie</vt:lpstr>
      <vt:lpstr>Učitelovy postoje k žákům</vt:lpstr>
      <vt:lpstr>Charakteristiky učitelových postojů (Mareš, 1995)</vt:lpstr>
      <vt:lpstr>Vznik učitelových postojů</vt:lpstr>
      <vt:lpstr>Vliv na výuku  (např. Pelikán, Helus, 1983 atd.)</vt:lpstr>
      <vt:lpstr>Žákovy charakteristiky ovlivňující postoj učitele</vt:lpstr>
      <vt:lpstr>Typy vyhraněných postojů učitele ve vztahu k žákům</vt:lpstr>
      <vt:lpstr>Negativní dopady</vt:lpstr>
      <vt:lpstr>Učitelovo očekávání</vt:lpstr>
      <vt:lpstr>Negativní působení očekávání</vt:lpstr>
      <vt:lpstr>Dopady zejména na žáky, kteří:</vt:lpstr>
      <vt:lpstr>Nutnost reflexe ze strany učitele</vt:lpstr>
      <vt:lpstr>Školní úspěšnost žáka – def.</vt:lpstr>
      <vt:lpstr>Otázky k zamyšlení</vt:lpstr>
      <vt:lpstr>Výkon žáka a jeho souvislosti s cíli školy</vt:lpstr>
      <vt:lpstr>Škála žákovského výkonu a hodnocení úspěšnosti</vt:lpstr>
      <vt:lpstr>Školní úspěšnost a individuální faktory</vt:lpstr>
      <vt:lpstr>Školní úspěšnost a sociální faktory</vt:lpstr>
      <vt:lpstr>Nejčastější souvislosti - témata</vt:lpstr>
      <vt:lpstr>Rozšiřující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psychologie</dc:title>
  <dc:creator>Jan Mareš</dc:creator>
  <cp:lastModifiedBy>Jan Mareš</cp:lastModifiedBy>
  <cp:revision>1</cp:revision>
  <cp:lastPrinted>1601-01-01T00:00:00Z</cp:lastPrinted>
  <dcterms:created xsi:type="dcterms:W3CDTF">2024-04-03T07:20:22Z</dcterms:created>
  <dcterms:modified xsi:type="dcterms:W3CDTF">2024-04-03T07:52:14Z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