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3"/>
  </p:notesMasterIdLst>
  <p:sldIdLst>
    <p:sldId id="256" r:id="rId2"/>
    <p:sldId id="257" r:id="rId3"/>
    <p:sldId id="260" r:id="rId4"/>
    <p:sldId id="259" r:id="rId5"/>
    <p:sldId id="258" r:id="rId6"/>
    <p:sldId id="265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56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1E4889AF-1580-4BF9-B428-C30D2F350F8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69649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9D3BD11A-2654-4895-8A4A-0E72C3C1276D}" type="slidenum">
              <a:rPr lang="cs-CZ" altLang="cs-CZ">
                <a:latin typeface="Arial" panose="020B0604020202020204" pitchFamily="34" charset="0"/>
              </a:rPr>
              <a:pPr eaLnBrk="1" hangingPunct="1"/>
              <a:t>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9935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2B4BCCA9-824D-4536-8BD7-37958631ADC8}" type="slidenum">
              <a:rPr lang="cs-CZ" altLang="cs-CZ">
                <a:latin typeface="Arial" panose="020B0604020202020204" pitchFamily="34" charset="0"/>
              </a:rPr>
              <a:pPr eaLnBrk="1" hangingPunct="1"/>
              <a:t>10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975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F59B9DF7-1441-459F-BC49-A2BDA0202A0A}" type="slidenum">
              <a:rPr lang="cs-CZ" altLang="cs-CZ">
                <a:latin typeface="Arial" panose="020B0604020202020204" pitchFamily="34" charset="0"/>
              </a:rPr>
              <a:pPr eaLnBrk="1" hangingPunct="1"/>
              <a:t>11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65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ADEB7C04-8E20-4A6C-84E9-870019230085}" type="slidenum">
              <a:rPr lang="cs-CZ" altLang="cs-CZ">
                <a:latin typeface="Arial" panose="020B0604020202020204" pitchFamily="34" charset="0"/>
              </a:rPr>
              <a:pPr eaLnBrk="1" hangingPunct="1"/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803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27BB6610-14D5-441E-BA52-723EB0DC7135}" type="slidenum">
              <a:rPr lang="cs-CZ" altLang="cs-CZ">
                <a:latin typeface="Arial" panose="020B0604020202020204" pitchFamily="34" charset="0"/>
              </a:rPr>
              <a:pPr eaLnBrk="1" hangingPunct="1"/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4271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4FE2648F-0D08-4F6F-BCB7-8D0016F11496}" type="slidenum">
              <a:rPr lang="cs-CZ" altLang="cs-CZ">
                <a:latin typeface="Arial" panose="020B0604020202020204" pitchFamily="34" charset="0"/>
              </a:rPr>
              <a:pPr eaLnBrk="1" hangingPunct="1"/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471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ACC6DE56-836E-4340-AB36-6E694A88C3A4}" type="slidenum">
              <a:rPr lang="cs-CZ" altLang="cs-CZ">
                <a:latin typeface="Arial" panose="020B0604020202020204" pitchFamily="34" charset="0"/>
              </a:rPr>
              <a:pPr eaLnBrk="1" hangingPunct="1"/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7350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6F535F24-FBFF-49D6-A9CB-8D61860C2071}" type="slidenum">
              <a:rPr lang="cs-CZ" altLang="cs-CZ">
                <a:latin typeface="Arial" panose="020B0604020202020204" pitchFamily="34" charset="0"/>
              </a:rPr>
              <a:pPr eaLnBrk="1" hangingPunct="1"/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429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26AE203B-0FEA-4A9B-AB81-7D643A6A3529}" type="slidenum">
              <a:rPr lang="cs-CZ" altLang="cs-CZ">
                <a:latin typeface="Arial" panose="020B0604020202020204" pitchFamily="34" charset="0"/>
              </a:rPr>
              <a:pPr eaLnBrk="1" hangingPunct="1"/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1931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6CEA7CE3-30FC-42FB-AA0E-0476B54F4EC1}" type="slidenum">
              <a:rPr lang="cs-CZ" altLang="cs-CZ">
                <a:latin typeface="Arial" panose="020B0604020202020204" pitchFamily="34" charset="0"/>
              </a:rPr>
              <a:pPr eaLnBrk="1" hangingPunct="1"/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6565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0206A7E6-CC85-44D1-B532-F591AA3844D2}" type="slidenum">
              <a:rPr lang="cs-CZ" altLang="cs-CZ">
                <a:latin typeface="Arial" panose="020B0604020202020204" pitchFamily="34" charset="0"/>
              </a:rPr>
              <a:pPr eaLnBrk="1" hangingPunct="1"/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461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FFEB1-0E30-46B6-B5A7-A9BDA520AE1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04625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EFA7BC-BAAF-4EDD-9EAB-59341E03A97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7375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7B255793-96F8-423B-A228-672CD901CBF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79329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127BFF-694B-47AF-8EA2-243910A87B0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6301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B24E26F1-7055-4DEC-87ED-6BA3940B8AD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7638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59315B-7CBD-4731-88EF-9EC3FB42BBB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43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E723AA-7FF3-443E-AC1A-CB971F9066D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596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CF400-D75F-49E6-9287-0D99F586D9E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969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147B92-F221-481E-9066-76EF320931D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006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FFE078-9CC7-4D4E-99A9-5D9E8356B36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203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BA25621C-E684-42EF-B027-9177103F685A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636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  <a:endParaRPr lang="en-US" altLang="cs-CZ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fld id="{0E1F2474-1D2C-4675-91D1-20DB2960963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36" r:id="rId2"/>
    <p:sldLayoutId id="2147483741" r:id="rId3"/>
    <p:sldLayoutId id="2147483742" r:id="rId4"/>
    <p:sldLayoutId id="2147483743" r:id="rId5"/>
    <p:sldLayoutId id="2147483737" r:id="rId6"/>
    <p:sldLayoutId id="2147483744" r:id="rId7"/>
    <p:sldLayoutId id="2147483738" r:id="rId8"/>
    <p:sldLayoutId id="2147483745" r:id="rId9"/>
    <p:sldLayoutId id="2147483739" r:id="rId10"/>
    <p:sldLayoutId id="214748374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5200"/>
              <a:t>Pedagogická psychologie</a:t>
            </a:r>
            <a:endParaRPr lang="cs-CZ" sz="5200" b="1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62500" lnSpcReduction="2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cs-CZ" sz="2800" dirty="0"/>
              <a:t>„</a:t>
            </a:r>
            <a:r>
              <a:rPr lang="cs-CZ" sz="4000" dirty="0"/>
              <a:t>Nelegální“ komunikace ve škole, podvádění atp.</a:t>
            </a:r>
            <a:endParaRPr lang="cs-CZ" sz="3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/>
              <a:t>Preventivní opatření v průběhu a po skončení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66738" y="1571625"/>
            <a:ext cx="8326437" cy="4448175"/>
          </a:xfrm>
        </p:spPr>
        <p:txBody>
          <a:bodyPr>
            <a:normAutofit fontScale="925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/>
              <a:t>Věnovat pozornost a průběžně kontrolovat ;)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cs-CZ" sz="240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/>
              <a:t>V případě podvodu použít adekvátní řešení a neignorovat podvádění jako „součást folkloru“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cs-CZ" sz="240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/>
              <a:t>Zabezpečit získané výsledky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cs-CZ" sz="240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/>
              <a:t>Porovnat aktuální a běžný výkon studenta a hledat příčiny rozdílů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cs-CZ" sz="240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/>
              <a:t>Evidovat důkazy o podvodu a řešit jej na škole obvyklým způsobem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/>
              <a:t>Literatura k dalšímu studiu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/>
              <a:t>MAREŠ, J., KŘIVOHLAVÝ, J. </a:t>
            </a:r>
            <a:r>
              <a:rPr lang="cs-CZ" altLang="cs-CZ" i="1"/>
              <a:t>Komunikace ve škole.</a:t>
            </a:r>
            <a:r>
              <a:rPr lang="cs-CZ" altLang="cs-CZ"/>
              <a:t> Brno: MU 1995. ISBN 80-210-1070-3. s. 159-177</a:t>
            </a:r>
          </a:p>
          <a:p>
            <a:pPr eaLnBrk="1" hangingPunct="1"/>
            <a:r>
              <a:rPr lang="cs-CZ" altLang="cs-CZ"/>
              <a:t>MAREŠ, J. Tradiční a netradiční podvádění ve škole. </a:t>
            </a:r>
            <a:r>
              <a:rPr lang="cs-CZ" altLang="cs-CZ" i="1"/>
              <a:t>Pedagogika</a:t>
            </a:r>
            <a:r>
              <a:rPr lang="cs-CZ" altLang="cs-CZ"/>
              <a:t>, 2005, vol. 55, no. 4, p. 310-335. ISSN 0031-3815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V ČR málo výzkumů ;)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/>
              <a:t>Úvodem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Nelegální komunikace, ilegální komunikace či aktivity (Mareš, Stránská) </a:t>
            </a:r>
            <a:r>
              <a:rPr lang="cs-CZ" altLang="cs-CZ" sz="2400" i="1" dirty="0"/>
              <a:t>(aktivity ve smyslu vyrušování)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Podvádění </a:t>
            </a:r>
            <a:r>
              <a:rPr lang="cs-CZ" altLang="cs-CZ" sz="2400" i="1" dirty="0"/>
              <a:t>(v pravém smyslu slova)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00" dirty="0"/>
              <a:t>Pokleslá forma sociální aktivity (</a:t>
            </a:r>
            <a:r>
              <a:rPr lang="cs-CZ" altLang="cs-CZ" sz="2100" dirty="0" err="1"/>
              <a:t>Helus</a:t>
            </a:r>
            <a:r>
              <a:rPr lang="cs-CZ" altLang="cs-CZ" sz="2100" dirty="0"/>
              <a:t>)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700" i="1" dirty="0"/>
              <a:t>Místo opravdové pomoci obcházení hodnocení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i="1" dirty="0" err="1"/>
              <a:t>Cheating</a:t>
            </a:r>
            <a:r>
              <a:rPr lang="cs-CZ" altLang="cs-CZ" sz="2000" i="1" dirty="0"/>
              <a:t>, </a:t>
            </a:r>
            <a:r>
              <a:rPr lang="cs-CZ" altLang="cs-CZ" sz="2000" i="1" dirty="0" err="1"/>
              <a:t>cyber-cheating</a:t>
            </a:r>
            <a:endParaRPr lang="cs-CZ" altLang="cs-CZ" sz="2000" i="1" dirty="0"/>
          </a:p>
          <a:p>
            <a:pPr eaLnBrk="1" hangingPunct="1">
              <a:lnSpc>
                <a:spcPct val="80000"/>
              </a:lnSpc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/>
              <a:t>Vázány zejména na situace hodnocení</a:t>
            </a:r>
            <a:r>
              <a:rPr lang="cs-CZ" altLang="cs-CZ" sz="2400" dirty="0"/>
              <a:t> (formativní, </a:t>
            </a:r>
            <a:r>
              <a:rPr lang="cs-CZ" altLang="cs-CZ" sz="2400" dirty="0" err="1"/>
              <a:t>sumativní</a:t>
            </a:r>
            <a:r>
              <a:rPr lang="cs-CZ" altLang="cs-CZ" sz="2400" dirty="0"/>
              <a:t> hodnocení)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Čím vyšší význam testu, zkoušky („</a:t>
            </a:r>
            <a:r>
              <a:rPr lang="cs-CZ" altLang="cs-CZ" sz="2400" dirty="0" err="1"/>
              <a:t>high-stakes</a:t>
            </a:r>
            <a:r>
              <a:rPr lang="cs-CZ" altLang="cs-CZ" sz="2400" dirty="0"/>
              <a:t> </a:t>
            </a:r>
            <a:r>
              <a:rPr lang="cs-CZ" altLang="cs-CZ" sz="2400" dirty="0" err="1"/>
              <a:t>testing</a:t>
            </a:r>
            <a:r>
              <a:rPr lang="cs-CZ" altLang="cs-CZ" sz="2400" dirty="0"/>
              <a:t>“), tím větší pravděpodobnost tohoto typu chování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Spousta příkladů v literatuře, filmu…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84188" y="3860800"/>
            <a:ext cx="7921625" cy="8636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1026" name="Picture 2" descr="80. výročí Rychlých šípů: Vyzkoušejte se v kvízu, jak je ...">
            <a:extLst>
              <a:ext uri="{FF2B5EF4-FFF2-40B4-BE49-F238E27FC236}">
                <a16:creationId xmlns:a16="http://schemas.microsoft.com/office/drawing/2014/main" id="{2EBB9992-34A3-82A9-4705-8ED060123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4713" y="2004200"/>
            <a:ext cx="2969287" cy="166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hy Students Cheat: Causes of Cheating in School &amp; College And What to Do  About It — ProctorEdu">
            <a:extLst>
              <a:ext uri="{FF2B5EF4-FFF2-40B4-BE49-F238E27FC236}">
                <a16:creationId xmlns:a16="http://schemas.microsoft.com/office/drawing/2014/main" id="{32F795E2-A94D-1A90-DFD5-0E6BCDD11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5129" y="5334951"/>
            <a:ext cx="2366077" cy="1574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/>
              <a:t>Souvislosti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cs-CZ" sz="2400" b="1" dirty="0"/>
              <a:t>Nelegální komunikace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/>
              <a:t>Rozvíjí se hlavně v podmínkách (tradiční) hromadné výuky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2000" dirty="0"/>
              <a:t>Žákovská komunikace a kooperace v ní není žádoucí </a:t>
            </a:r>
            <a:r>
              <a:rPr lang="cs-CZ" sz="2000" i="1" dirty="0"/>
              <a:t>(proto nelegální k.)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2000" dirty="0"/>
              <a:t>Obtěžuje, ruší… učitele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2000" dirty="0" err="1"/>
              <a:t>Transmisivní</a:t>
            </a:r>
            <a:r>
              <a:rPr lang="cs-CZ" sz="2000" dirty="0"/>
              <a:t> pohled na výuku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cs-CZ" sz="2300" b="1" dirty="0"/>
              <a:t>Podvádění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/>
              <a:t>Snižuje objektivitu hodnocení a nivelizuje žákovské výkony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/>
              <a:t>Nežádoucí součást skrytého kurikula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2000" i="1" dirty="0"/>
              <a:t>„Dobrý výsledek je možný jen podfukem“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2000" i="1" dirty="0"/>
              <a:t>Nepřevzetí zodpovědnosti za svůj výkon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2000" i="1" dirty="0"/>
              <a:t>Řešení složitějších situací s ohledem na okamžitý zisk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"/>
              <a:defRPr/>
            </a:pPr>
            <a:r>
              <a:rPr lang="cs-CZ" sz="1700" i="1" dirty="0"/>
              <a:t>Přisvojování si výsledků práce kolegů v práci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/>
              <a:t>O co se jedná?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Aktivity narušující výuku</a:t>
            </a:r>
            <a:r>
              <a:rPr lang="cs-CZ" altLang="cs-CZ" sz="2000" dirty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dirty="0"/>
              <a:t>vykřikování, komentáře, psaníčka, oběžníky, piškvorky (a další hry), četba…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Podvádění ve zkouškové situaci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dirty="0"/>
              <a:t>Napovídání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dirty="0"/>
              <a:t>Taháky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dirty="0"/>
              <a:t>Zjišťování obsahu testů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dirty="0"/>
              <a:t>Podvádění při písemných pracích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dirty="0"/>
              <a:t>(…viz dále)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i="1" dirty="0"/>
              <a:t>Využívají všech dostupných komunikačních kanálů, sociálně-psychologických poznatků i dostupných technologií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</p:txBody>
      </p:sp>
      <p:pic>
        <p:nvPicPr>
          <p:cNvPr id="2050" name="Picture 2" descr="9 Popular Exam Cheating Gadgets You Don't Know About | 2022">
            <a:extLst>
              <a:ext uri="{FF2B5EF4-FFF2-40B4-BE49-F238E27FC236}">
                <a16:creationId xmlns:a16="http://schemas.microsoft.com/office/drawing/2014/main" id="{0406928E-5FB8-0190-8008-DA7B2E2BCA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420888"/>
            <a:ext cx="276225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/>
              <a:t>Motivy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b="1"/>
              <a:t>Individuální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600"/>
              <a:t>Získání co nejlepšího hodnocení s co nejmenším úsilím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600"/>
              <a:t>Dodržení svébytné sociální normy </a:t>
            </a:r>
            <a:r>
              <a:rPr lang="cs-CZ" sz="1600" i="1"/>
              <a:t>(expertní role ve skupině)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600"/>
              <a:t>Snaha zajistit si protislužbu </a:t>
            </a:r>
            <a:r>
              <a:rPr lang="cs-CZ" sz="1600" i="1"/>
              <a:t>(v předmětu, který mi nejde)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600"/>
              <a:t>Touha se předvést 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600"/>
              <a:t>Sport ;) </a:t>
            </a:r>
            <a:r>
              <a:rPr lang="cs-CZ" sz="1600" i="1"/>
              <a:t>(adrenalin ;)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cs-CZ" sz="1800" b="1"/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b="1"/>
              <a:t>Skupinové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600"/>
              <a:t>„…jistá forma prosociální aktivity, závisející na vztazích mezi žáky a na celkovém klimatu třídy“ (Stránská)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"/>
              <a:defRPr/>
            </a:pPr>
            <a:r>
              <a:rPr lang="cs-CZ" sz="1400" i="1"/>
              <a:t>V rámci sociální podskupiny (kamarádi) napovídání častější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600"/>
              <a:t>Může se jednat i o svérázný druh obrany před nevhodným ped. působením učitele (hypertrofovaný důraz na faktografii, zbytečné detaily, neobjektivní hodnocení, nesrozumitelný výklad apod.)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cs-CZ" sz="1800" b="1"/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b="1"/>
              <a:t>U učitelů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600"/>
              <a:t>Snaha vyhnout se nepříznivému hodnocení vlastní práce (inspekce, srovnávací testy, maturity… ;)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/>
              <a:t>Typy podvádění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Získávání nebo požadování informací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/>
              <a:t>Opisování, posílání SMS/MMS s řešením, vysílačky, hands-free, kopírování obsahu testu (otázky, řešení, foto v mobilu…)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b="1"/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Práce s nepovolenými materiály nebo s materiály nepovoleným způsobem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/>
              <a:t>Taháky, vzorce v kalkulačce, na flashdisku, audio v mp3 přehrávači, vydávání cizí práce za vlastní (paper-mill), kopírování necitovaných zdrojů, překlad vydávat za vlastní dílo…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b="1"/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Ovlivňující průběh zkoušení a hodnocení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/>
              <a:t>Vydávání se za jinou osobu ve zkouškové situaci, u distančních forem – přítomnost „poradce“, výsledky internetové debaty upravit a vydávat za vlastní dílo, získat učitelské heslo (cracking, spyware) a upravit svůj záznam nebo získat zadání, dávat k dispozici své výsledky ostatním studentům…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/>
              <a:t>Podvádění a souvislosti </a:t>
            </a:r>
            <a:r>
              <a:rPr lang="cs-CZ" altLang="cs-CZ" sz="2700"/>
              <a:t>(Cizek, 2003)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Podvádění podporují</a:t>
            </a:r>
            <a:r>
              <a:rPr lang="cs-CZ" altLang="cs-CZ" sz="180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/>
              <a:t>Odpor ke škole, snaha připoutat pozornost, dobrá zkušenost s výsledky, orientace na známky, strach ze špatných známek, motivace vyhnout se neúspěchu, strach ze školy, zájmy ležící převážně mimo školu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Velký počet žáků ve třídě, orientace školy na výkon, výuka preferující nátlak, příležitost (řada sociálních experimentů) ;)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Bez vlivu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/>
              <a:t>Absence, motivace k výkonu, mimoškolní aktivity, příslušnost k minoritě či majoritě, sebedůvěra, osobnostní typ 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Typ školy (veřejná / soukromá)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Podvádění inhibuje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/>
              <a:t>Školní sebepojetí, očekávání školního úspěchu, vyšší intelektové schopnosti, introverze, vnější situování kontroly, vnitřní motivace, orientace na učení, odpovědnost za výsledky učení, vyšší úroveň morálního usuzování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Kvalitní výuka, zajímavé a z pohledu žáka užitečné učivo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Prevence - edukace studentů </a:t>
            </a:r>
            <a:r>
              <a:rPr lang="cs-CZ" sz="3000"/>
              <a:t>(Cizek, 1999)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b="1"/>
              <a:t>Běžná výuka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Vysvětlení pravidel, příklady zjištěných podvodů a jejich řešení, diskuse na dané téma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Vysvětlení pojmů hledání pomoci, poskytování pomoci, jednostranná a vzájemná spolupráce. Diskuse a úkoly procvičující korektní formy spolupráce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b="1"/>
          </a:p>
          <a:p>
            <a:pPr eaLnBrk="1" hangingPunct="1">
              <a:lnSpc>
                <a:spcPct val="90000"/>
              </a:lnSpc>
            </a:pPr>
            <a:r>
              <a:rPr lang="cs-CZ" altLang="cs-CZ" sz="2000" b="1"/>
              <a:t>Seminární a písemné práce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Vysvětlení pojmů autorství, duševní vlastnictví, copyright atp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Vysvětlení způsobů citace, prafrázování, nevědomého plagiátorství, ukázky nekorektní práce s prameny. Nácvik práce s různými typy pramenů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/>
              <a:t>Prevence při přípravě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/>
              <a:t>Volba úloh znesnadňující podvádění (banky testových úloh, individualizace zadání atd. – viz IS, moodle atp.)</a:t>
            </a:r>
          </a:p>
          <a:p>
            <a:pPr eaLnBrk="1" hangingPunct="1"/>
            <a:r>
              <a:rPr lang="cs-CZ" altLang="cs-CZ"/>
              <a:t>Zabezpečení dokumentace, evidence atp.</a:t>
            </a:r>
          </a:p>
          <a:p>
            <a:pPr eaLnBrk="1" hangingPunct="1"/>
            <a:r>
              <a:rPr lang="cs-CZ" altLang="cs-CZ"/>
              <a:t>V případě elektronického zkoušení zajistit zabezpečení PC </a:t>
            </a:r>
          </a:p>
          <a:p>
            <a:pPr lvl="1" eaLnBrk="1" hangingPunct="1"/>
            <a:r>
              <a:rPr lang="cs-CZ" altLang="cs-CZ"/>
              <a:t>přístup k jen povolenému softwaru a datům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133</TotalTime>
  <Words>848</Words>
  <Application>Microsoft Office PowerPoint</Application>
  <PresentationFormat>Předvádění na obrazovce (4:3)</PresentationFormat>
  <Paragraphs>111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Tw Cen MT</vt:lpstr>
      <vt:lpstr>Verdana</vt:lpstr>
      <vt:lpstr>Wingdings</vt:lpstr>
      <vt:lpstr>Wingdings 2</vt:lpstr>
      <vt:lpstr>Medián</vt:lpstr>
      <vt:lpstr>Pedagogická psychologie</vt:lpstr>
      <vt:lpstr>Úvodem</vt:lpstr>
      <vt:lpstr>Souvislosti</vt:lpstr>
      <vt:lpstr>O co se jedná?</vt:lpstr>
      <vt:lpstr>Motivy</vt:lpstr>
      <vt:lpstr>Typy podvádění</vt:lpstr>
      <vt:lpstr>Podvádění a souvislosti (Cizek, 2003)</vt:lpstr>
      <vt:lpstr>Prevence - edukace studentů (Cizek, 1999)</vt:lpstr>
      <vt:lpstr>Prevence při přípravě</vt:lpstr>
      <vt:lpstr>Preventivní opatření v průběhu a po skončení</vt:lpstr>
      <vt:lpstr>Literatura k dalšímu studiu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 „Psychologie ve školní praxi“</dc:title>
  <dc:creator>Jan Mares</dc:creator>
  <cp:lastModifiedBy>Jan Mareš</cp:lastModifiedBy>
  <cp:revision>23</cp:revision>
  <dcterms:created xsi:type="dcterms:W3CDTF">2007-03-19T07:46:09Z</dcterms:created>
  <dcterms:modified xsi:type="dcterms:W3CDTF">2023-04-26T11:30:43Z</dcterms:modified>
</cp:coreProperties>
</file>