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82"/>
  </p:notesMasterIdLst>
  <p:handoutMasterIdLst>
    <p:handoutMasterId r:id="rId83"/>
  </p:handoutMasterIdLst>
  <p:sldIdLst>
    <p:sldId id="256" r:id="rId5"/>
    <p:sldId id="358" r:id="rId6"/>
    <p:sldId id="366" r:id="rId7"/>
    <p:sldId id="369" r:id="rId8"/>
    <p:sldId id="370" r:id="rId9"/>
    <p:sldId id="368" r:id="rId10"/>
    <p:sldId id="295" r:id="rId11"/>
    <p:sldId id="349" r:id="rId12"/>
    <p:sldId id="367" r:id="rId13"/>
    <p:sldId id="346" r:id="rId14"/>
    <p:sldId id="362" r:id="rId15"/>
    <p:sldId id="265" r:id="rId16"/>
    <p:sldId id="298" r:id="rId17"/>
    <p:sldId id="355" r:id="rId18"/>
    <p:sldId id="365" r:id="rId19"/>
    <p:sldId id="296" r:id="rId20"/>
    <p:sldId id="356" r:id="rId21"/>
    <p:sldId id="297" r:id="rId22"/>
    <p:sldId id="299" r:id="rId23"/>
    <p:sldId id="294" r:id="rId24"/>
    <p:sldId id="353" r:id="rId25"/>
    <p:sldId id="282" r:id="rId26"/>
    <p:sldId id="357" r:id="rId27"/>
    <p:sldId id="363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301" r:id="rId38"/>
    <p:sldId id="302" r:id="rId39"/>
    <p:sldId id="303" r:id="rId40"/>
    <p:sldId id="304" r:id="rId41"/>
    <p:sldId id="305" r:id="rId42"/>
    <p:sldId id="306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  <p:sldId id="337" r:id="rId73"/>
    <p:sldId id="338" r:id="rId74"/>
    <p:sldId id="339" r:id="rId75"/>
    <p:sldId id="340" r:id="rId76"/>
    <p:sldId id="341" r:id="rId77"/>
    <p:sldId id="342" r:id="rId78"/>
    <p:sldId id="343" r:id="rId79"/>
    <p:sldId id="344" r:id="rId80"/>
    <p:sldId id="345" r:id="rId8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00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768" autoAdjust="0"/>
  </p:normalViewPr>
  <p:slideViewPr>
    <p:cSldViewPr snapToGrid="0">
      <p:cViewPr varScale="1">
        <p:scale>
          <a:sx n="98" d="100"/>
          <a:sy n="98" d="100"/>
        </p:scale>
        <p:origin x="108" y="72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presProps" Target="pres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tableStyles" Target="tableStyles.xml"/><Relationship Id="rId61" Type="http://schemas.openxmlformats.org/officeDocument/2006/relationships/slide" Target="slides/slide57.xml"/><Relationship Id="rId8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0538" y="1027113"/>
            <a:ext cx="6577012" cy="3700462"/>
          </a:xfrm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016375"/>
          </a:xfrm>
          <a:noFill/>
          <a:ln/>
        </p:spPr>
        <p:txBody>
          <a:bodyPr wrap="none" anchor="ctr"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5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18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914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8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99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6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1105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71178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330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9678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0538" y="1027113"/>
            <a:ext cx="6577012" cy="3700462"/>
          </a:xfrm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016375"/>
          </a:xfrm>
          <a:noFill/>
          <a:ln/>
        </p:spPr>
        <p:txBody>
          <a:bodyPr wrap="none" anchor="ctr"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5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6521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24349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9632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1859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5244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0921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26681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7132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81841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0217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272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32754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83813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7C417389-8796-4024-B2A6-C0B1891FE942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51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49657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7A11EC02-A370-4EE0-82C4-4CE27D671B8F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52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40809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A97BF9A1-6235-4D14-BF8F-640E45E4117F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53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15979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546ECACF-36C2-48A4-9DAA-DF0BEAC021B0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54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2673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5CDB4D2A-D5B6-4605-8C24-3B90DC3364B2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55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73635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86665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80686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1089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586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59129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57303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02282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82689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9703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67699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33991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13978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50381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9719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38687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36833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6736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96223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86857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090729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728185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65383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809937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624306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5781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2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87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751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04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A9039D6B-799E-F449-83E9-C13BAA09A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D6941B3-7740-5745-9EAD-9C3115979A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6CF9942-BE26-4A4C-A2D8-ABA21EDF5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883B3136-B228-D44A-AB43-48B383AAA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1" y="1523680"/>
            <a:ext cx="12192000" cy="114348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sz="2177"/>
          </a:p>
        </p:txBody>
      </p:sp>
      <p:sp>
        <p:nvSpPr>
          <p:cNvPr id="5" name="Obdélník 4"/>
          <p:cNvSpPr/>
          <p:nvPr/>
        </p:nvSpPr>
        <p:spPr>
          <a:xfrm>
            <a:off x="0" y="1600008"/>
            <a:ext cx="1728000" cy="9908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sz="2177"/>
          </a:p>
        </p:txBody>
      </p:sp>
      <p:sp>
        <p:nvSpPr>
          <p:cNvPr id="6" name="Obdélník 5"/>
          <p:cNvSpPr/>
          <p:nvPr/>
        </p:nvSpPr>
        <p:spPr>
          <a:xfrm>
            <a:off x="1829761" y="1600008"/>
            <a:ext cx="10362239" cy="9908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sz="2177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28802" y="2743201"/>
            <a:ext cx="9497483" cy="1673225"/>
          </a:xfrm>
        </p:spPr>
        <p:txBody>
          <a:bodyPr/>
          <a:lstStyle>
            <a:lvl1pPr marL="0" indent="0">
              <a:buNone/>
              <a:defRPr sz="2812">
                <a:solidFill>
                  <a:schemeClr val="tx2"/>
                </a:solidFill>
              </a:defRPr>
            </a:lvl1pPr>
            <a:lvl2pPr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1" y="1600200"/>
            <a:ext cx="10160000" cy="990600"/>
          </a:xfrm>
        </p:spPr>
        <p:txBody>
          <a:bodyPr/>
          <a:lstStyle>
            <a:lvl1pPr algn="l">
              <a:buNone/>
              <a:defRPr sz="4445" b="0" cap="none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65"/>
            <a:ext cx="1728000" cy="701353"/>
          </a:xfrm>
        </p:spPr>
        <p:txBody>
          <a:bodyPr>
            <a:noAutofit/>
          </a:bodyPr>
          <a:lstStyle>
            <a:lvl1pPr>
              <a:defRPr sz="2359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C326832-F69C-46AC-AA09-4EAE1F7D59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227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1" cy="11398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1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6E8DE4-7A0F-4FE6-929B-8C213F3F2B7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01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544807-CCC8-C147-BC84-731878E3F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1" cy="11398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1" cy="4530725"/>
          </a:xfrm>
        </p:spPr>
        <p:txBody>
          <a:bodyPr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1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17A1B0-D550-4A01-ABD7-C6318515D2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907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B69AC62-8722-274E-BC02-F54E66A102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8614ED3-CCC3-4849-B628-61C3AB8D1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672C6AD4-B64D-9447-94F1-173288638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3" name="Obrázek 8">
            <a:extLst>
              <a:ext uri="{FF2B5EF4-FFF2-40B4-BE49-F238E27FC236}">
                <a16:creationId xmlns:a16="http://schemas.microsoft.com/office/drawing/2014/main" id="{BD079056-37C1-BB41-A10B-5467FD100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81F1F6BC-132D-3746-8DEA-8E0070523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21663280-9DA9-6D46-9A85-58C09D41A6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4789C4D8-85B1-0E4B-80EB-3DD1C97BF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2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ebcentrum.muni.cz/komensky" TargetMode="External"/><Relationship Id="rId13" Type="http://schemas.openxmlformats.org/officeDocument/2006/relationships/hyperlink" Target="http://www.nadani.cz/" TargetMode="External"/><Relationship Id="rId3" Type="http://schemas.openxmlformats.org/officeDocument/2006/relationships/hyperlink" Target="http://www.ped.muni.cz/wlib/neweb/index.php?sekce=3" TargetMode="External"/><Relationship Id="rId7" Type="http://schemas.openxmlformats.org/officeDocument/2006/relationships/hyperlink" Target="https://journals.muni.cz/pedor" TargetMode="External"/><Relationship Id="rId12" Type="http://schemas.openxmlformats.org/officeDocument/2006/relationships/hyperlink" Target="https://www.mapavzdelavani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arolinum.cz/casopis/orbis-scholae" TargetMode="External"/><Relationship Id="rId11" Type="http://schemas.openxmlformats.org/officeDocument/2006/relationships/hyperlink" Target="http://www.rvp.cz/" TargetMode="External"/><Relationship Id="rId5" Type="http://schemas.openxmlformats.org/officeDocument/2006/relationships/hyperlink" Target="https://www.phil.muni.cz/journals/studia-paedagogica" TargetMode="External"/><Relationship Id="rId10" Type="http://schemas.openxmlformats.org/officeDocument/2006/relationships/hyperlink" Target="https://ezdroje.muni.cz/" TargetMode="External"/><Relationship Id="rId4" Type="http://schemas.openxmlformats.org/officeDocument/2006/relationships/hyperlink" Target="https://pages.pedf.cuni.cz/pedagogika/?lang=cs" TargetMode="External"/><Relationship Id="rId9" Type="http://schemas.openxmlformats.org/officeDocument/2006/relationships/hyperlink" Target="http://pdfweb.truni.sk/jop/index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p5286T_kn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journals.muni.cz/skolnipsycholog/article/view/14436" TargetMode="External"/><Relationship Id="rId3" Type="http://schemas.openxmlformats.org/officeDocument/2006/relationships/hyperlink" Target="https://is.muni.cz/auth/osoba/22918#publikace" TargetMode="External"/><Relationship Id="rId7" Type="http://schemas.openxmlformats.org/officeDocument/2006/relationships/hyperlink" Target="https://karolinum.cz/casopis/orbis-scholae" TargetMode="External"/><Relationship Id="rId12" Type="http://schemas.openxmlformats.org/officeDocument/2006/relationships/image" Target="../media/image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urnals.phil.muni.cz/studia-paedagogica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skolnipsychologie.cz/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psychologie.ped.muni.cz/" TargetMode="Externa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obelprize.org/educational_games/medicine/pavlov/index.html" TargetMode="External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yinfluence.com/Primer/modeling.ht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ofsci.com/learning-theories-in-education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earning-theories.com/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wlink.com/~Donclark/hrd/bloom.html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plikace.msmt.cz/doc/NHRevizeBloomovytaxonomieedukace.doc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classics.yorku.ca/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ite.ebrary.com/lib/masaryk/Top?channelName=masaryk&amp;cpage=2&amp;docID=10054087&amp;f00=text&amp;frm=smp.x&amp;hitsPerPage=10&amp;layout=document&amp;p00=learning+theories&amp;sortBy=score&amp;sortOrder=desc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televize.cz/porady/12003187354-ochrance/" TargetMode="External"/><Relationship Id="rId2" Type="http://schemas.openxmlformats.org/officeDocument/2006/relationships/hyperlink" Target="https://www.youtube.com/@Presenting_Psychology/playlist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eskepodcasty.cz/podcast/hovory-z-kabinetu" TargetMode="External"/><Relationship Id="rId4" Type="http://schemas.openxmlformats.org/officeDocument/2006/relationships/hyperlink" Target="https://www.ceskatelevize.cz/porady/13743448133-jak-se-dela-dobra-skol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Pedagogická psychologie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Úvodní setkání</a:t>
            </a:r>
            <a:endParaRPr lang="cs-C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D6BD63-0BA2-CBCB-63D7-3384A2BC4F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01" r="42299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  <a:noFill/>
        </p:spPr>
      </p:pic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Literatura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se pozná odborná informace(vědecky ověřená) ?</a:t>
            </a:r>
          </a:p>
          <a:p>
            <a:r>
              <a:rPr lang="cs-CZ" dirty="0"/>
              <a:t>Čím se liší od informace získané od autority?</a:t>
            </a:r>
          </a:p>
          <a:p>
            <a:r>
              <a:rPr lang="cs-CZ" dirty="0"/>
              <a:t>Čím se liší od praktické zkušenosti?</a:t>
            </a:r>
          </a:p>
          <a:p>
            <a:r>
              <a:rPr lang="cs-CZ" dirty="0"/>
              <a:t>Jakým způsobem je možné tyto zdroje informací v odborném životě učitelském využívat?</a:t>
            </a:r>
          </a:p>
          <a:p>
            <a:endParaRPr lang="cs-CZ" dirty="0"/>
          </a:p>
          <a:p>
            <a:r>
              <a:rPr lang="cs-CZ" dirty="0"/>
              <a:t>Co je cílem práce s odbornými informacemi? Nestačí talent a zkušenost?</a:t>
            </a:r>
          </a:p>
        </p:txBody>
      </p:sp>
    </p:spTree>
    <p:extLst>
      <p:ext uri="{BB962C8B-B14F-4D97-AF65-F5344CB8AC3E}">
        <p14:creationId xmlns:p14="http://schemas.microsoft.com/office/powerpoint/2010/main" val="3752404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lIns="0" tIns="0" rIns="0" bIns="0" rtlCol="0" anchor="t" anchorCtr="0">
            <a:spAutoFit/>
          </a:bodyPr>
          <a:lstStyle/>
          <a:p>
            <a:pPr marL="324041" indent="-324041">
              <a:lnSpc>
                <a:spcPct val="102000"/>
              </a:lnSpc>
              <a:tabLst>
                <a:tab pos="324041" algn="l"/>
                <a:tab pos="975002" algn="l"/>
                <a:tab pos="1627403" algn="l"/>
                <a:tab pos="2279805" algn="l"/>
                <a:tab pos="2932206" algn="l"/>
                <a:tab pos="3584608" algn="l"/>
                <a:tab pos="4237010" algn="l"/>
                <a:tab pos="4889412" algn="l"/>
                <a:tab pos="5541813" algn="l"/>
                <a:tab pos="6194215" algn="l"/>
                <a:tab pos="6846616" algn="l"/>
                <a:tab pos="7499018" algn="l"/>
                <a:tab pos="8151419" algn="l"/>
                <a:tab pos="8803821" algn="l"/>
                <a:tab pos="9456222" algn="l"/>
                <a:tab pos="10108624" algn="l"/>
              </a:tabLst>
            </a:pPr>
            <a:r>
              <a:rPr lang="cs-CZ"/>
              <a:t>Literatura</a:t>
            </a:r>
            <a:endParaRPr lang="en-GB"/>
          </a:p>
        </p:txBody>
      </p:sp>
      <p:sp>
        <p:nvSpPr>
          <p:cNvPr id="15363" name="Rectangle 2"/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0753200" cy="4254434"/>
          </a:xfrm>
        </p:spPr>
        <p:txBody>
          <a:bodyPr vert="horz" lIns="0" tIns="0" rIns="0" bIns="0" rtlCol="0">
            <a:spAutoFit/>
          </a:bodyPr>
          <a:lstStyle/>
          <a:p>
            <a:pPr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sz="1633" dirty="0" err="1"/>
              <a:t>Doporučená</a:t>
            </a:r>
            <a:r>
              <a:rPr lang="en-GB" sz="1633" dirty="0"/>
              <a:t> </a:t>
            </a:r>
            <a:r>
              <a:rPr lang="en-GB" sz="1633" dirty="0" err="1"/>
              <a:t>literatura</a:t>
            </a:r>
            <a:r>
              <a:rPr lang="cs-CZ" sz="1633" dirty="0"/>
              <a:t> (vč. přednášek a odkazů v </a:t>
            </a:r>
            <a:r>
              <a:rPr lang="cs-CZ" sz="1633" dirty="0" err="1"/>
              <a:t>ISu</a:t>
            </a:r>
            <a:r>
              <a:rPr lang="cs-CZ" sz="1633" dirty="0"/>
              <a:t>)</a:t>
            </a:r>
            <a:endParaRPr lang="en-GB" sz="1633" dirty="0"/>
          </a:p>
          <a:p>
            <a:pPr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sz="1633" dirty="0" err="1"/>
              <a:t>Odborná</a:t>
            </a:r>
            <a:r>
              <a:rPr lang="en-GB" sz="1633" dirty="0"/>
              <a:t> </a:t>
            </a:r>
            <a:r>
              <a:rPr lang="en-GB" sz="1633" dirty="0" err="1"/>
              <a:t>periodika</a:t>
            </a:r>
            <a:r>
              <a:rPr lang="cs-CZ" sz="1633" dirty="0"/>
              <a:t> (obvyklá s důrazem na)</a:t>
            </a:r>
            <a:endParaRPr lang="en-GB" sz="1633" dirty="0"/>
          </a:p>
          <a:p>
            <a:pPr lvl="1"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cs-CZ" sz="1452" dirty="0">
                <a:hlinkClick r:id="rId3"/>
              </a:rPr>
              <a:t>http://www.</a:t>
            </a:r>
            <a:r>
              <a:rPr lang="cs-CZ" sz="1452" dirty="0" err="1">
                <a:hlinkClick r:id="rId3"/>
              </a:rPr>
              <a:t>ped.muni.cz</a:t>
            </a:r>
            <a:r>
              <a:rPr lang="cs-CZ" sz="1452" dirty="0">
                <a:hlinkClick r:id="rId3"/>
              </a:rPr>
              <a:t>/</a:t>
            </a:r>
            <a:r>
              <a:rPr lang="cs-CZ" sz="1452" dirty="0" err="1">
                <a:hlinkClick r:id="rId3"/>
              </a:rPr>
              <a:t>wlib</a:t>
            </a:r>
            <a:r>
              <a:rPr lang="cs-CZ" sz="1452" dirty="0">
                <a:hlinkClick r:id="rId3"/>
              </a:rPr>
              <a:t>/</a:t>
            </a:r>
            <a:r>
              <a:rPr lang="cs-CZ" sz="1452" dirty="0" err="1">
                <a:hlinkClick r:id="rId3"/>
              </a:rPr>
              <a:t>neweb</a:t>
            </a:r>
            <a:r>
              <a:rPr lang="cs-CZ" sz="1452" dirty="0">
                <a:hlinkClick r:id="rId3"/>
              </a:rPr>
              <a:t>/index.</a:t>
            </a:r>
            <a:r>
              <a:rPr lang="cs-CZ" sz="1452" dirty="0" err="1">
                <a:hlinkClick r:id="rId3"/>
              </a:rPr>
              <a:t>php</a:t>
            </a:r>
            <a:r>
              <a:rPr lang="cs-CZ" sz="1452" dirty="0">
                <a:hlinkClick r:id="rId3"/>
              </a:rPr>
              <a:t>?sekce=3</a:t>
            </a:r>
            <a:r>
              <a:rPr lang="cs-CZ" sz="1452" dirty="0"/>
              <a:t>  </a:t>
            </a:r>
          </a:p>
          <a:p>
            <a:pPr lvl="1"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sz="1452" dirty="0" err="1">
                <a:hlinkClick r:id="rId4"/>
              </a:rPr>
              <a:t>Pedagogika</a:t>
            </a:r>
            <a:r>
              <a:rPr lang="cs-CZ" sz="1452" dirty="0"/>
              <a:t>, </a:t>
            </a:r>
            <a:r>
              <a:rPr lang="cs-CZ" sz="1452" dirty="0">
                <a:hlinkClick r:id="rId5"/>
              </a:rPr>
              <a:t>Studia </a:t>
            </a:r>
            <a:r>
              <a:rPr lang="cs-CZ" sz="1452" dirty="0" err="1">
                <a:hlinkClick r:id="rId5"/>
              </a:rPr>
              <a:t>Paedagogica</a:t>
            </a:r>
            <a:r>
              <a:rPr lang="cs-CZ" sz="1452" dirty="0"/>
              <a:t>, </a:t>
            </a:r>
            <a:r>
              <a:rPr lang="cs-CZ" sz="1452" dirty="0">
                <a:hlinkClick r:id="rId6"/>
              </a:rPr>
              <a:t>Orbis </a:t>
            </a:r>
            <a:r>
              <a:rPr lang="cs-CZ" sz="1452" dirty="0" err="1">
                <a:hlinkClick r:id="rId6"/>
              </a:rPr>
              <a:t>Scholae</a:t>
            </a:r>
            <a:r>
              <a:rPr lang="cs-CZ" sz="1452" dirty="0"/>
              <a:t>, </a:t>
            </a:r>
            <a:r>
              <a:rPr lang="cs-CZ" sz="1452" dirty="0">
                <a:hlinkClick r:id="rId7"/>
              </a:rPr>
              <a:t>Pedagogická orientace</a:t>
            </a:r>
            <a:r>
              <a:rPr lang="cs-CZ" sz="1452" dirty="0"/>
              <a:t>, </a:t>
            </a:r>
            <a:r>
              <a:rPr lang="cs-CZ" sz="1452" dirty="0">
                <a:hlinkClick r:id="rId8"/>
              </a:rPr>
              <a:t>Komenský</a:t>
            </a:r>
            <a:r>
              <a:rPr lang="cs-CZ" sz="1452" dirty="0"/>
              <a:t>, </a:t>
            </a:r>
            <a:r>
              <a:rPr lang="en-US" sz="1452" dirty="0" err="1">
                <a:hlinkClick r:id="rId9"/>
              </a:rPr>
              <a:t>Pedagogický</a:t>
            </a:r>
            <a:r>
              <a:rPr lang="en-US" sz="1452" dirty="0">
                <a:hlinkClick r:id="rId9"/>
              </a:rPr>
              <a:t> </a:t>
            </a:r>
            <a:r>
              <a:rPr lang="en-US" sz="1452" dirty="0" err="1">
                <a:hlinkClick r:id="rId9"/>
              </a:rPr>
              <a:t>časopis</a:t>
            </a:r>
            <a:r>
              <a:rPr lang="en-US" sz="1452" dirty="0">
                <a:hlinkClick r:id="rId9"/>
              </a:rPr>
              <a:t> / Journal of Pedagogy</a:t>
            </a:r>
            <a:r>
              <a:rPr lang="cs-CZ" sz="1452" dirty="0"/>
              <a:t> (…)</a:t>
            </a:r>
          </a:p>
          <a:p>
            <a:pPr lvl="1"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sz="1452" dirty="0" err="1"/>
              <a:t>Psychológia</a:t>
            </a:r>
            <a:r>
              <a:rPr lang="en-GB" sz="1452" dirty="0"/>
              <a:t> a </a:t>
            </a:r>
            <a:r>
              <a:rPr lang="en-GB" sz="1452" dirty="0" err="1"/>
              <a:t>pato</a:t>
            </a:r>
            <a:r>
              <a:rPr lang="en-GB" sz="1452" dirty="0"/>
              <a:t> </a:t>
            </a:r>
            <a:r>
              <a:rPr lang="en-GB" sz="1452" dirty="0" err="1"/>
              <a:t>psychológia</a:t>
            </a:r>
            <a:r>
              <a:rPr lang="en-GB" sz="1452" dirty="0"/>
              <a:t> </a:t>
            </a:r>
            <a:r>
              <a:rPr lang="en-GB" sz="1452" dirty="0" err="1"/>
              <a:t>dieťaťa</a:t>
            </a:r>
            <a:r>
              <a:rPr lang="cs-CZ" sz="1452" dirty="0"/>
              <a:t>…</a:t>
            </a:r>
          </a:p>
          <a:p>
            <a:pPr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sz="1633" dirty="0" err="1"/>
              <a:t>Populární</a:t>
            </a:r>
            <a:r>
              <a:rPr lang="en-GB" sz="1633" dirty="0"/>
              <a:t> </a:t>
            </a:r>
            <a:r>
              <a:rPr lang="en-GB" sz="1633" dirty="0" err="1"/>
              <a:t>periodika</a:t>
            </a:r>
            <a:endParaRPr lang="en-GB" sz="1633" dirty="0"/>
          </a:p>
          <a:p>
            <a:pPr lvl="1"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sz="1452" dirty="0" err="1"/>
              <a:t>Moderní</a:t>
            </a:r>
            <a:r>
              <a:rPr lang="en-GB" sz="1452" dirty="0"/>
              <a:t> </a:t>
            </a:r>
            <a:r>
              <a:rPr lang="en-GB" sz="1452" dirty="0" err="1"/>
              <a:t>vyučování</a:t>
            </a:r>
            <a:endParaRPr lang="en-GB" sz="1452" dirty="0"/>
          </a:p>
          <a:p>
            <a:pPr lvl="1"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sz="1452" dirty="0" err="1"/>
              <a:t>Učitelské</a:t>
            </a:r>
            <a:r>
              <a:rPr lang="en-GB" sz="1452" dirty="0"/>
              <a:t> </a:t>
            </a:r>
            <a:r>
              <a:rPr lang="en-GB" sz="1452" dirty="0" err="1"/>
              <a:t>noviny</a:t>
            </a:r>
            <a:r>
              <a:rPr lang="en-GB" sz="1452" dirty="0"/>
              <a:t> (...)</a:t>
            </a:r>
            <a:endParaRPr lang="cs-CZ" sz="1452" dirty="0"/>
          </a:p>
          <a:p>
            <a:pPr lvl="1"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cs-CZ" sz="1452" dirty="0"/>
              <a:t>…a spousta neodborných zdrojů typu emimino.cz (proč si rodiče myslí zrovna toto o očkování atd.)</a:t>
            </a:r>
            <a:endParaRPr lang="en-GB" sz="1452" dirty="0"/>
          </a:p>
          <a:p>
            <a:pPr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sz="1633" dirty="0" err="1"/>
              <a:t>Internetové</a:t>
            </a:r>
            <a:r>
              <a:rPr lang="en-GB" sz="1633" dirty="0"/>
              <a:t> </a:t>
            </a:r>
            <a:r>
              <a:rPr lang="en-GB" sz="1633" dirty="0" err="1"/>
              <a:t>zdroje</a:t>
            </a:r>
            <a:endParaRPr lang="en-GB" sz="1633" dirty="0"/>
          </a:p>
          <a:p>
            <a:pPr lvl="1"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cs-CZ" sz="1452" dirty="0"/>
              <a:t>Online knihovny (viz web knihovny) - </a:t>
            </a:r>
            <a:r>
              <a:rPr lang="cs-CZ" sz="1452" dirty="0">
                <a:hlinkClick r:id="rId10"/>
              </a:rPr>
              <a:t>https://ezdroje.muni.cz/</a:t>
            </a:r>
            <a:r>
              <a:rPr lang="cs-CZ" sz="1452" dirty="0"/>
              <a:t> </a:t>
            </a:r>
          </a:p>
          <a:p>
            <a:pPr lvl="1"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sz="1452" dirty="0" err="1"/>
              <a:t>Stránky</a:t>
            </a:r>
            <a:r>
              <a:rPr lang="en-GB" sz="1452" dirty="0"/>
              <a:t> </a:t>
            </a:r>
            <a:r>
              <a:rPr lang="en-GB" sz="1452" dirty="0" err="1"/>
              <a:t>např</a:t>
            </a:r>
            <a:r>
              <a:rPr lang="en-GB" sz="1452" dirty="0"/>
              <a:t>. </a:t>
            </a:r>
            <a:r>
              <a:rPr lang="cs-CZ" sz="1452" dirty="0">
                <a:hlinkClick r:id="rId11"/>
              </a:rPr>
              <a:t>www.rvp.cz</a:t>
            </a:r>
            <a:r>
              <a:rPr lang="cs-CZ" sz="1452" dirty="0"/>
              <a:t>, </a:t>
            </a:r>
            <a:r>
              <a:rPr lang="cs-CZ" sz="1452" dirty="0">
                <a:hlinkClick r:id="rId12"/>
              </a:rPr>
              <a:t>https://www.mapavzdelavani.cz/</a:t>
            </a:r>
            <a:r>
              <a:rPr lang="cs-CZ" sz="1452" dirty="0"/>
              <a:t> </a:t>
            </a:r>
            <a:endParaRPr lang="en-GB" sz="1452" dirty="0"/>
          </a:p>
          <a:p>
            <a:pPr lvl="1"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sz="1452" dirty="0" err="1"/>
              <a:t>Databáze</a:t>
            </a:r>
            <a:r>
              <a:rPr lang="en-GB" sz="1452" dirty="0"/>
              <a:t> (ERIC, JSTOR</a:t>
            </a:r>
            <a:r>
              <a:rPr lang="cs-CZ" sz="1452" dirty="0"/>
              <a:t>…</a:t>
            </a:r>
            <a:r>
              <a:rPr lang="en-GB" sz="1452" dirty="0"/>
              <a:t>)</a:t>
            </a:r>
          </a:p>
          <a:p>
            <a:pPr lvl="1"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sz="1452" dirty="0" err="1"/>
              <a:t>Svépomocné</a:t>
            </a:r>
            <a:r>
              <a:rPr lang="en-GB" sz="1452" dirty="0"/>
              <a:t> </a:t>
            </a:r>
            <a:r>
              <a:rPr lang="en-GB" sz="1452" dirty="0" err="1"/>
              <a:t>skupiny</a:t>
            </a:r>
            <a:r>
              <a:rPr lang="cs-CZ" sz="1452" dirty="0"/>
              <a:t> </a:t>
            </a:r>
            <a:r>
              <a:rPr lang="cs-CZ" sz="1452" dirty="0">
                <a:hlinkClick r:id="rId13"/>
              </a:rPr>
              <a:t>www.nadani.cz</a:t>
            </a:r>
            <a:r>
              <a:rPr lang="cs-CZ" sz="1452" dirty="0"/>
              <a:t> aj.</a:t>
            </a:r>
          </a:p>
          <a:p>
            <a:pPr lvl="1"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endParaRPr lang="en-GB" sz="1452" dirty="0"/>
          </a:p>
        </p:txBody>
      </p:sp>
    </p:spTree>
    <p:extLst>
      <p:ext uri="{BB962C8B-B14F-4D97-AF65-F5344CB8AC3E}">
        <p14:creationId xmlns:p14="http://schemas.microsoft.com/office/powerpoint/2010/main" val="9108409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82" dirty="0"/>
              <a:t>Pedagogická psychologie – perspektivy výkladu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v rámci výkladu i literatury se střídají perspektivy </a:t>
            </a:r>
          </a:p>
          <a:p>
            <a:pPr lvl="1" eaLnBrk="1" hangingPunct="1"/>
            <a:r>
              <a:rPr lang="cs-CZ" b="1" dirty="0"/>
              <a:t>člověk</a:t>
            </a:r>
            <a:r>
              <a:rPr lang="cs-CZ" dirty="0"/>
              <a:t> (žák, učitel, rodič - zejména s důrazem na učení, výchovu a vývoj)</a:t>
            </a:r>
          </a:p>
          <a:p>
            <a:pPr lvl="1" eaLnBrk="1" hangingPunct="1"/>
            <a:r>
              <a:rPr lang="cs-CZ" b="1" dirty="0"/>
              <a:t>sociální skupiny</a:t>
            </a:r>
            <a:r>
              <a:rPr lang="cs-CZ" dirty="0"/>
              <a:t>, jejich dynamika a vliv (rodina, školní třída, škola)</a:t>
            </a:r>
          </a:p>
          <a:p>
            <a:pPr lvl="1" eaLnBrk="1" hangingPunct="1"/>
            <a:r>
              <a:rPr lang="cs-CZ" b="1" dirty="0"/>
              <a:t>výzkum, teorie, metody</a:t>
            </a:r>
            <a:r>
              <a:rPr lang="cs-CZ" dirty="0"/>
              <a:t> ev. intervence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ve školství změnilo za 25 let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Rostoucí diverzita (jazyková, SPU, rodinné zázemí atd.)</a:t>
            </a:r>
          </a:p>
          <a:p>
            <a:pPr lvl="1"/>
            <a:r>
              <a:rPr lang="cs-CZ" dirty="0"/>
              <a:t>Diverzita vzdělávacích cest, formální a informální učení</a:t>
            </a:r>
          </a:p>
          <a:p>
            <a:r>
              <a:rPr lang="cs-CZ" dirty="0"/>
              <a:t>Nástup technologií</a:t>
            </a:r>
          </a:p>
          <a:p>
            <a:pPr lvl="1"/>
            <a:r>
              <a:rPr lang="cs-CZ" dirty="0"/>
              <a:t>Od náhrady tradičních médií a technologie přes </a:t>
            </a:r>
            <a:r>
              <a:rPr lang="cs-CZ" dirty="0" err="1"/>
              <a:t>embeded</a:t>
            </a:r>
            <a:r>
              <a:rPr lang="cs-CZ" dirty="0"/>
              <a:t> </a:t>
            </a:r>
            <a:r>
              <a:rPr lang="cs-CZ" dirty="0" err="1"/>
              <a:t>learnig</a:t>
            </a:r>
            <a:r>
              <a:rPr lang="cs-CZ" dirty="0"/>
              <a:t>, </a:t>
            </a:r>
            <a:r>
              <a:rPr lang="cs-CZ" dirty="0" err="1"/>
              <a:t>mlearning</a:t>
            </a:r>
            <a:r>
              <a:rPr lang="cs-CZ" dirty="0"/>
              <a:t> až po online </a:t>
            </a:r>
            <a:r>
              <a:rPr lang="cs-CZ" dirty="0" err="1"/>
              <a:t>vzdělávální</a:t>
            </a:r>
            <a:endParaRPr lang="cs-CZ" dirty="0"/>
          </a:p>
          <a:p>
            <a:r>
              <a:rPr lang="cs-CZ" dirty="0"/>
              <a:t>Změna výukových paradigmat (</a:t>
            </a:r>
            <a:r>
              <a:rPr lang="cs-CZ" dirty="0" err="1"/>
              <a:t>transmisivní</a:t>
            </a:r>
            <a:r>
              <a:rPr lang="cs-CZ" dirty="0"/>
              <a:t> vs. konstruktivistické, výuka průměrného žáka vs. individuální přístup aj.)</a:t>
            </a:r>
          </a:p>
          <a:p>
            <a:pPr lvl="1"/>
            <a:r>
              <a:rPr lang="cs-CZ" dirty="0"/>
              <a:t>Otázka motivace, emocí v kontextu vzdělávání, znalost zvláštností dítěte</a:t>
            </a:r>
          </a:p>
          <a:p>
            <a:r>
              <a:rPr lang="cs-CZ" dirty="0"/>
              <a:t>Neoliberální diskurz (</a:t>
            </a:r>
            <a:r>
              <a:rPr lang="cs-CZ" dirty="0" err="1"/>
              <a:t>akontabilita</a:t>
            </a:r>
            <a:r>
              <a:rPr lang="cs-CZ" dirty="0"/>
              <a:t>, efektivita, benchmarking, srovnávání výkonových ukazatelů… ekonomická hlediska) a jeho mediální důsledky (jaká je česká škola a učitelé v ní?)</a:t>
            </a:r>
          </a:p>
          <a:p>
            <a:r>
              <a:rPr lang="cs-CZ" dirty="0"/>
              <a:t>Rostoucí požadavky na profesionalitu učitelů (kontinuální vzdělávání, další agendy (prevence…), kariérní řád), které přinášejí stres „jsem (ještě) dost dobrý?“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 descr="Image">
            <a:extLst>
              <a:ext uri="{FF2B5EF4-FFF2-40B4-BE49-F238E27FC236}">
                <a16:creationId xmlns:a16="http://schemas.microsoft.com/office/drawing/2014/main" id="{780E0AD9-E380-3D93-2866-CF0E6289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026" y="0"/>
            <a:ext cx="2405974" cy="298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487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nÃ­ k dispozici Å¾Ã¡dnÃ½ popis fotk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107" y="1"/>
            <a:ext cx="5461053" cy="675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153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BE3479E2-EDED-EC3E-7D3F-EBDC5C9EA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669" y="1"/>
            <a:ext cx="7082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740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Učitelská profese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Jaká jsou nejčastější témata zmiňovaná ve vztahu k učitelům a učitelské profesi?</a:t>
            </a:r>
          </a:p>
          <a:p>
            <a:pPr lvl="1"/>
            <a:r>
              <a:rPr lang="cs-CZ" dirty="0"/>
              <a:t>Novela zákona o pedagogických pracovnících</a:t>
            </a:r>
          </a:p>
          <a:p>
            <a:pPr lvl="1"/>
            <a:r>
              <a:rPr lang="cs-CZ" dirty="0"/>
              <a:t>Novela „inkluzivní“ vyhlášky</a:t>
            </a:r>
          </a:p>
          <a:p>
            <a:pPr lvl="1"/>
            <a:r>
              <a:rPr lang="cs-CZ" dirty="0"/>
              <a:t>Financování ZŠ a MŠ</a:t>
            </a:r>
          </a:p>
          <a:p>
            <a:pPr lvl="1"/>
            <a:r>
              <a:rPr lang="cs-CZ" dirty="0"/>
              <a:t>…týden pro </a:t>
            </a:r>
            <a:r>
              <a:rPr lang="cs-CZ" dirty="0" err="1"/>
              <a:t>wellbeing</a:t>
            </a:r>
            <a:endParaRPr lang="cs-CZ" dirty="0"/>
          </a:p>
          <a:p>
            <a:r>
              <a:rPr lang="cs-CZ" dirty="0"/>
              <a:t>Jaký osobní přínos může mít profese učitele (v porovnání s jinými profesemi vyžadujícími VŠ kvalifikaci)?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315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Jaký máte učitelský vzor?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</a:t>
            </a:r>
            <a:r>
              <a:rPr lang="cs-CZ">
                <a:hlinkClick r:id="rId2"/>
              </a:rPr>
              <a:t>://www.youtube.com/watch?v=4p5286T_kn0</a:t>
            </a:r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0305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Učitelská profese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Jaké výzvy přináší současná školní (výuková) praxe?</a:t>
            </a:r>
          </a:p>
          <a:p>
            <a:r>
              <a:rPr lang="cs-CZ" dirty="0"/>
              <a:t>Jaký je rozdíl mezi mediální prezentací problémů ve školství a reálnou výukovou praxí (v konkrétní škole)?</a:t>
            </a:r>
          </a:p>
          <a:p>
            <a:r>
              <a:rPr lang="cs-CZ" dirty="0"/>
              <a:t>Jak má vypadat (školní) výuka v 21. století?</a:t>
            </a:r>
          </a:p>
          <a:p>
            <a:r>
              <a:rPr lang="cs-CZ" dirty="0"/>
              <a:t>Jakou roli hraje tradice při výběru výukových a výchovných postupů? (volba témat, výukových postupů, způsobů hodnocení)?</a:t>
            </a:r>
          </a:p>
          <a:p>
            <a:r>
              <a:rPr lang="cs-CZ" dirty="0"/>
              <a:t>Proč roste počet rodičů, kteří preferují privátní či alternativní školy a školky?</a:t>
            </a:r>
          </a:p>
        </p:txBody>
      </p:sp>
    </p:spTree>
    <p:extLst>
      <p:ext uri="{BB962C8B-B14F-4D97-AF65-F5344CB8AC3E}">
        <p14:creationId xmlns:p14="http://schemas.microsoft.com/office/powerpoint/2010/main" val="3108364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977EAA0A-4069-2773-8CE2-4460220D95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19</a:t>
            </a:fld>
            <a:endParaRPr lang="cs-CZ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Hm.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2200"/>
              <a:t>Může s tím pomoci pedagogická psychologie?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03174A-D0F8-1573-5203-E33BE502BD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75" r="19690" b="-1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  <a:noFill/>
        </p:spPr>
      </p:pic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D6B7C328-9834-C7E3-FA51-654D7F9F40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702917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650894" algn="l"/>
                <a:tab pos="1303228" algn="l"/>
                <a:tab pos="1955562" algn="l"/>
                <a:tab pos="2607896" algn="l"/>
                <a:tab pos="3260229" algn="l"/>
                <a:tab pos="3912564" algn="l"/>
                <a:tab pos="4564897" algn="l"/>
                <a:tab pos="5217231" algn="l"/>
                <a:tab pos="5869566" algn="l"/>
                <a:tab pos="6521900" algn="l"/>
                <a:tab pos="7174233" algn="l"/>
                <a:tab pos="7826568" algn="l"/>
                <a:tab pos="8478901" algn="l"/>
                <a:tab pos="9131235" algn="l"/>
                <a:tab pos="9783568" algn="l"/>
              </a:tabLst>
            </a:pPr>
            <a:r>
              <a:rPr lang="en-GB" dirty="0" err="1"/>
              <a:t>Kontakt</a:t>
            </a:r>
            <a:endParaRPr lang="en-GB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0753200" cy="3548087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3000"/>
              </a:lnSpc>
              <a:tabLst>
                <a:tab pos="649455" algn="l"/>
                <a:tab pos="1301788" algn="l"/>
                <a:tab pos="1954122" algn="l"/>
                <a:tab pos="2606455" algn="l"/>
                <a:tab pos="3258790" algn="l"/>
                <a:tab pos="3911123" algn="l"/>
                <a:tab pos="4563458" algn="l"/>
                <a:tab pos="5215791" algn="l"/>
                <a:tab pos="5868125" algn="l"/>
                <a:tab pos="6520459" algn="l"/>
                <a:tab pos="7172793" algn="l"/>
                <a:tab pos="7825126" algn="l"/>
                <a:tab pos="8477462" algn="l"/>
                <a:tab pos="9129795" algn="l"/>
                <a:tab pos="9782129" algn="l"/>
              </a:tabLst>
            </a:pPr>
            <a:r>
              <a:rPr lang="en-GB" sz="1814" b="1" dirty="0"/>
              <a:t>Mgr. </a:t>
            </a:r>
            <a:r>
              <a:rPr lang="cs-CZ" sz="1814" b="1" dirty="0" err="1"/>
              <a:t>et</a:t>
            </a:r>
            <a:r>
              <a:rPr lang="cs-CZ" sz="1814" b="1" dirty="0"/>
              <a:t> Mgr. </a:t>
            </a:r>
            <a:r>
              <a:rPr lang="en-GB" sz="1814" b="1" dirty="0"/>
              <a:t>Jan Mareš</a:t>
            </a:r>
            <a:r>
              <a:rPr lang="cs-CZ" sz="1814" b="1" dirty="0"/>
              <a:t>, Ph.D.</a:t>
            </a:r>
          </a:p>
          <a:p>
            <a:pPr lvl="1">
              <a:lnSpc>
                <a:spcPct val="93000"/>
              </a:lnSpc>
              <a:tabLst>
                <a:tab pos="649455" algn="l"/>
                <a:tab pos="1301788" algn="l"/>
                <a:tab pos="1954122" algn="l"/>
                <a:tab pos="2606455" algn="l"/>
                <a:tab pos="3258790" algn="l"/>
                <a:tab pos="3911123" algn="l"/>
                <a:tab pos="4563458" algn="l"/>
                <a:tab pos="5215791" algn="l"/>
                <a:tab pos="5868125" algn="l"/>
                <a:tab pos="6520459" algn="l"/>
                <a:tab pos="7172793" algn="l"/>
                <a:tab pos="7825126" algn="l"/>
                <a:tab pos="8477462" algn="l"/>
                <a:tab pos="9129795" algn="l"/>
                <a:tab pos="9782129" algn="l"/>
              </a:tabLst>
            </a:pPr>
            <a:r>
              <a:rPr lang="cs-CZ" sz="1814" dirty="0"/>
              <a:t>Publikace </a:t>
            </a:r>
            <a:r>
              <a:rPr lang="cs-CZ" sz="1814" dirty="0">
                <a:hlinkClick r:id="rId3"/>
              </a:rPr>
              <a:t>https://is.muni.cz/auth/osoba/22918#publikace</a:t>
            </a:r>
            <a:endParaRPr lang="cs-CZ" sz="1814" dirty="0"/>
          </a:p>
          <a:p>
            <a:pPr lvl="2">
              <a:lnSpc>
                <a:spcPct val="93000"/>
              </a:lnSpc>
              <a:tabLst>
                <a:tab pos="649455" algn="l"/>
                <a:tab pos="1301788" algn="l"/>
                <a:tab pos="1954122" algn="l"/>
                <a:tab pos="2606455" algn="l"/>
                <a:tab pos="3258790" algn="l"/>
                <a:tab pos="3911123" algn="l"/>
                <a:tab pos="4563458" algn="l"/>
                <a:tab pos="5215791" algn="l"/>
                <a:tab pos="5868125" algn="l"/>
                <a:tab pos="6520459" algn="l"/>
                <a:tab pos="7172793" algn="l"/>
                <a:tab pos="7825126" algn="l"/>
                <a:tab pos="8477462" algn="l"/>
                <a:tab pos="9129795" algn="l"/>
                <a:tab pos="9782129" algn="l"/>
              </a:tabLst>
            </a:pPr>
            <a:r>
              <a:rPr lang="cs-CZ" sz="1633" dirty="0"/>
              <a:t>Absolvent ÚPV </a:t>
            </a:r>
            <a:r>
              <a:rPr lang="cs-CZ" sz="1633" dirty="0">
                <a:sym typeface="Wingdings" panose="05000000000000000000" pitchFamily="2" charset="2"/>
              </a:rPr>
              <a:t>FF MU, </a:t>
            </a:r>
            <a:r>
              <a:rPr lang="cs-CZ" sz="1633" dirty="0" err="1">
                <a:sym typeface="Wingdings" panose="05000000000000000000" pitchFamily="2" charset="2"/>
              </a:rPr>
              <a:t>PsÚ</a:t>
            </a:r>
            <a:r>
              <a:rPr lang="cs-CZ" sz="1633" dirty="0">
                <a:sym typeface="Wingdings" panose="05000000000000000000" pitchFamily="2" charset="2"/>
              </a:rPr>
              <a:t> FF MU, </a:t>
            </a:r>
            <a:r>
              <a:rPr lang="cs-CZ" sz="1633" dirty="0" err="1">
                <a:sym typeface="Wingdings" panose="05000000000000000000" pitchFamily="2" charset="2"/>
              </a:rPr>
              <a:t>KPsy</a:t>
            </a:r>
            <a:r>
              <a:rPr lang="cs-CZ" sz="1633" dirty="0">
                <a:sym typeface="Wingdings" panose="05000000000000000000" pitchFamily="2" charset="2"/>
              </a:rPr>
              <a:t> FSS MU</a:t>
            </a:r>
          </a:p>
          <a:p>
            <a:pPr lvl="2">
              <a:lnSpc>
                <a:spcPct val="93000"/>
              </a:lnSpc>
              <a:tabLst>
                <a:tab pos="649455" algn="l"/>
                <a:tab pos="1301788" algn="l"/>
                <a:tab pos="1954122" algn="l"/>
                <a:tab pos="2606455" algn="l"/>
                <a:tab pos="3258790" algn="l"/>
                <a:tab pos="3911123" algn="l"/>
                <a:tab pos="4563458" algn="l"/>
                <a:tab pos="5215791" algn="l"/>
                <a:tab pos="5868125" algn="l"/>
                <a:tab pos="6520459" algn="l"/>
                <a:tab pos="7172793" algn="l"/>
                <a:tab pos="7825126" algn="l"/>
                <a:tab pos="8477462" algn="l"/>
                <a:tab pos="9129795" algn="l"/>
                <a:tab pos="9782129" algn="l"/>
              </a:tabLst>
            </a:pPr>
            <a:r>
              <a:rPr lang="cs-CZ" sz="1633" dirty="0">
                <a:sym typeface="Wingdings" panose="05000000000000000000" pitchFamily="2" charset="2"/>
              </a:rPr>
              <a:t>Vedoucí </a:t>
            </a:r>
            <a:r>
              <a:rPr lang="cs-CZ" sz="1633" dirty="0" err="1">
                <a:sym typeface="Wingdings" panose="05000000000000000000" pitchFamily="2" charset="2"/>
                <a:hlinkClick r:id="rId4"/>
              </a:rPr>
              <a:t>KPsy</a:t>
            </a:r>
            <a:r>
              <a:rPr lang="cs-CZ" sz="1633" dirty="0">
                <a:sym typeface="Wingdings" panose="05000000000000000000" pitchFamily="2" charset="2"/>
                <a:hlinkClick r:id="rId4"/>
              </a:rPr>
              <a:t> </a:t>
            </a:r>
            <a:r>
              <a:rPr lang="cs-CZ" sz="1633" dirty="0" err="1">
                <a:sym typeface="Wingdings" panose="05000000000000000000" pitchFamily="2" charset="2"/>
                <a:hlinkClick r:id="rId4"/>
              </a:rPr>
              <a:t>PdF</a:t>
            </a:r>
            <a:r>
              <a:rPr lang="cs-CZ" sz="1633" dirty="0">
                <a:sym typeface="Wingdings" panose="05000000000000000000" pitchFamily="2" charset="2"/>
                <a:hlinkClick r:id="rId4"/>
              </a:rPr>
              <a:t> MU</a:t>
            </a:r>
            <a:endParaRPr lang="cs-CZ" sz="1633" dirty="0">
              <a:sym typeface="Wingdings" panose="05000000000000000000" pitchFamily="2" charset="2"/>
            </a:endParaRPr>
          </a:p>
          <a:p>
            <a:pPr lvl="2">
              <a:lnSpc>
                <a:spcPct val="93000"/>
              </a:lnSpc>
              <a:tabLst>
                <a:tab pos="649455" algn="l"/>
                <a:tab pos="1301788" algn="l"/>
                <a:tab pos="1954122" algn="l"/>
                <a:tab pos="2606455" algn="l"/>
                <a:tab pos="3258790" algn="l"/>
                <a:tab pos="3911123" algn="l"/>
                <a:tab pos="4563458" algn="l"/>
                <a:tab pos="5215791" algn="l"/>
                <a:tab pos="5868125" algn="l"/>
                <a:tab pos="6520459" algn="l"/>
                <a:tab pos="7172793" algn="l"/>
                <a:tab pos="7825126" algn="l"/>
                <a:tab pos="8477462" algn="l"/>
                <a:tab pos="9129795" algn="l"/>
                <a:tab pos="9782129" algn="l"/>
              </a:tabLst>
            </a:pPr>
            <a:r>
              <a:rPr lang="cs-CZ" sz="1633" dirty="0">
                <a:sym typeface="Wingdings" panose="05000000000000000000" pitchFamily="2" charset="2"/>
              </a:rPr>
              <a:t>Do konce roku 2023 předseda </a:t>
            </a:r>
            <a:r>
              <a:rPr lang="cs-CZ" sz="1633" dirty="0">
                <a:sym typeface="Wingdings" panose="05000000000000000000" pitchFamily="2" charset="2"/>
                <a:hlinkClick r:id="rId5"/>
              </a:rPr>
              <a:t>AŠP ČR</a:t>
            </a:r>
            <a:r>
              <a:rPr lang="cs-CZ" sz="1633" dirty="0">
                <a:sym typeface="Wingdings" panose="05000000000000000000" pitchFamily="2" charset="2"/>
              </a:rPr>
              <a:t>, člen výboru ČAPV</a:t>
            </a:r>
          </a:p>
          <a:p>
            <a:pPr lvl="2">
              <a:lnSpc>
                <a:spcPct val="93000"/>
              </a:lnSpc>
              <a:tabLst>
                <a:tab pos="649455" algn="l"/>
                <a:tab pos="1301788" algn="l"/>
                <a:tab pos="1954122" algn="l"/>
                <a:tab pos="2606455" algn="l"/>
                <a:tab pos="3258790" algn="l"/>
                <a:tab pos="3911123" algn="l"/>
                <a:tab pos="4563458" algn="l"/>
                <a:tab pos="5215791" algn="l"/>
                <a:tab pos="5868125" algn="l"/>
                <a:tab pos="6520459" algn="l"/>
                <a:tab pos="7172793" algn="l"/>
                <a:tab pos="7825126" algn="l"/>
                <a:tab pos="8477462" algn="l"/>
                <a:tab pos="9129795" algn="l"/>
                <a:tab pos="9782129" algn="l"/>
              </a:tabLst>
            </a:pPr>
            <a:r>
              <a:rPr lang="cs-CZ" sz="1633" dirty="0">
                <a:sym typeface="Wingdings" panose="05000000000000000000" pitchFamily="2" charset="2"/>
              </a:rPr>
              <a:t>Člen redakční rady </a:t>
            </a:r>
            <a:r>
              <a:rPr lang="cs-CZ" sz="1633" dirty="0">
                <a:sym typeface="Wingdings" panose="05000000000000000000" pitchFamily="2" charset="2"/>
                <a:hlinkClick r:id="rId6"/>
              </a:rPr>
              <a:t>Studia </a:t>
            </a:r>
            <a:r>
              <a:rPr lang="cs-CZ" sz="1633" dirty="0" err="1">
                <a:sym typeface="Wingdings" panose="05000000000000000000" pitchFamily="2" charset="2"/>
                <a:hlinkClick r:id="rId6"/>
              </a:rPr>
              <a:t>Paedagogica</a:t>
            </a:r>
            <a:r>
              <a:rPr lang="cs-CZ" sz="1633" dirty="0">
                <a:sym typeface="Wingdings" panose="05000000000000000000" pitchFamily="2" charset="2"/>
              </a:rPr>
              <a:t>, </a:t>
            </a:r>
            <a:r>
              <a:rPr lang="cs-CZ" sz="1633" dirty="0">
                <a:sym typeface="Wingdings" panose="05000000000000000000" pitchFamily="2" charset="2"/>
                <a:hlinkClick r:id="rId7"/>
              </a:rPr>
              <a:t>Orbis </a:t>
            </a:r>
            <a:r>
              <a:rPr lang="cs-CZ" sz="1633" dirty="0" err="1">
                <a:sym typeface="Wingdings" panose="05000000000000000000" pitchFamily="2" charset="2"/>
                <a:hlinkClick r:id="rId7"/>
              </a:rPr>
              <a:t>Scholae</a:t>
            </a:r>
            <a:r>
              <a:rPr lang="cs-CZ" sz="1633" dirty="0">
                <a:sym typeface="Wingdings" panose="05000000000000000000" pitchFamily="2" charset="2"/>
              </a:rPr>
              <a:t>, </a:t>
            </a:r>
            <a:r>
              <a:rPr lang="cs-CZ" sz="1633" dirty="0">
                <a:sym typeface="Wingdings" panose="05000000000000000000" pitchFamily="2" charset="2"/>
                <a:hlinkClick r:id="rId8"/>
              </a:rPr>
              <a:t>Školský </a:t>
            </a:r>
            <a:r>
              <a:rPr lang="cs-CZ" sz="1633" dirty="0" err="1">
                <a:sym typeface="Wingdings" panose="05000000000000000000" pitchFamily="2" charset="2"/>
                <a:hlinkClick r:id="rId8"/>
              </a:rPr>
              <a:t>psychológ</a:t>
            </a:r>
            <a:r>
              <a:rPr lang="cs-CZ" sz="1633" dirty="0">
                <a:sym typeface="Wingdings" panose="05000000000000000000" pitchFamily="2" charset="2"/>
                <a:hlinkClick r:id="rId8"/>
              </a:rPr>
              <a:t> / Školní psycholog</a:t>
            </a:r>
            <a:endParaRPr lang="en-GB" sz="1633" dirty="0"/>
          </a:p>
          <a:p>
            <a:pPr lvl="1"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cs-CZ" sz="1814" dirty="0"/>
              <a:t>Kontakt: </a:t>
            </a:r>
            <a:r>
              <a:rPr lang="en-GB" sz="1814" dirty="0"/>
              <a:t>mares@</a:t>
            </a:r>
            <a:r>
              <a:rPr lang="cs-CZ" sz="1814" dirty="0" err="1"/>
              <a:t>ped</a:t>
            </a:r>
            <a:r>
              <a:rPr lang="en-GB" sz="1814" dirty="0"/>
              <a:t>.muni.cz </a:t>
            </a:r>
            <a:endParaRPr lang="cs-CZ" sz="1814" dirty="0"/>
          </a:p>
          <a:p>
            <a:pPr lvl="2"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cs-CZ" sz="1633" dirty="0">
                <a:solidFill>
                  <a:srgbClr val="FF0000"/>
                </a:solidFill>
              </a:rPr>
              <a:t>Prosím uvádět v předmětu mailu kód předmětu!</a:t>
            </a:r>
          </a:p>
          <a:p>
            <a:pPr lvl="2"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cs-CZ" sz="1633" dirty="0"/>
              <a:t>diskusní fórum předmětu</a:t>
            </a:r>
            <a:endParaRPr lang="en-GB" sz="1633" dirty="0"/>
          </a:p>
          <a:p>
            <a:pPr lvl="2"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sz="1633" dirty="0" err="1"/>
              <a:t>konzultační</a:t>
            </a:r>
            <a:r>
              <a:rPr lang="en-GB" sz="1633" dirty="0"/>
              <a:t> </a:t>
            </a:r>
            <a:r>
              <a:rPr lang="en-GB" sz="1633" dirty="0" err="1"/>
              <a:t>hodiny</a:t>
            </a:r>
            <a:r>
              <a:rPr lang="en-GB" sz="1633" dirty="0"/>
              <a:t>: </a:t>
            </a:r>
            <a:r>
              <a:rPr lang="cs-CZ" sz="1633" dirty="0"/>
              <a:t>úterý 9:30-10:30</a:t>
            </a:r>
          </a:p>
          <a:p>
            <a:pPr lvl="2"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sz="1633" dirty="0" err="1"/>
              <a:t>jindy</a:t>
            </a:r>
            <a:r>
              <a:rPr lang="en-GB" sz="1633" dirty="0"/>
              <a:t> </a:t>
            </a:r>
            <a:r>
              <a:rPr lang="cs-CZ" sz="1633" dirty="0"/>
              <a:t>jen </a:t>
            </a:r>
            <a:r>
              <a:rPr lang="en-GB" sz="1633" dirty="0"/>
              <a:t>po </a:t>
            </a:r>
            <a:r>
              <a:rPr lang="en-GB" sz="1633" dirty="0" err="1"/>
              <a:t>předchozí</a:t>
            </a:r>
            <a:r>
              <a:rPr lang="en-GB" sz="1633" dirty="0"/>
              <a:t> </a:t>
            </a:r>
            <a:r>
              <a:rPr lang="en-GB" sz="1633" dirty="0" err="1"/>
              <a:t>domluvě</a:t>
            </a:r>
            <a:endParaRPr lang="cs-CZ" sz="1633" dirty="0"/>
          </a:p>
          <a:p>
            <a:pPr lvl="2"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sz="1633" dirty="0"/>
              <a:t>(</a:t>
            </a:r>
            <a:r>
              <a:rPr lang="en-GB" sz="1633" dirty="0" err="1"/>
              <a:t>Katedra</a:t>
            </a:r>
            <a:r>
              <a:rPr lang="en-GB" sz="1633" dirty="0"/>
              <a:t> </a:t>
            </a:r>
            <a:r>
              <a:rPr lang="en-GB" sz="1633" dirty="0" err="1"/>
              <a:t>psychologie</a:t>
            </a:r>
            <a:r>
              <a:rPr lang="en-GB" sz="1633" dirty="0"/>
              <a:t>, </a:t>
            </a:r>
            <a:r>
              <a:rPr lang="cs-CZ" sz="1633" dirty="0"/>
              <a:t>Poříčí 31</a:t>
            </a:r>
            <a:r>
              <a:rPr lang="en-GB" sz="1633" dirty="0"/>
              <a:t>, Brno)</a:t>
            </a:r>
            <a:endParaRPr lang="cs-CZ" sz="1633" dirty="0"/>
          </a:p>
          <a:p>
            <a:pPr lvl="1">
              <a:tabLst>
                <a:tab pos="649455" algn="l"/>
                <a:tab pos="1301788" algn="l"/>
                <a:tab pos="1954122" algn="l"/>
                <a:tab pos="2606455" algn="l"/>
                <a:tab pos="3258790" algn="l"/>
                <a:tab pos="3911123" algn="l"/>
                <a:tab pos="4563458" algn="l"/>
                <a:tab pos="5215791" algn="l"/>
                <a:tab pos="5868125" algn="l"/>
                <a:tab pos="6520459" algn="l"/>
                <a:tab pos="7172793" algn="l"/>
                <a:tab pos="7825126" algn="l"/>
                <a:tab pos="8477462" algn="l"/>
                <a:tab pos="9129795" algn="l"/>
                <a:tab pos="9782129" algn="l"/>
              </a:tabLst>
            </a:pPr>
            <a:endParaRPr lang="en-GB" sz="1814" dirty="0"/>
          </a:p>
          <a:p>
            <a:pPr marL="365768" lvl="1" indent="0">
              <a:buNone/>
              <a:tabLst>
                <a:tab pos="649455" algn="l"/>
                <a:tab pos="1301788" algn="l"/>
                <a:tab pos="1954122" algn="l"/>
                <a:tab pos="2606455" algn="l"/>
                <a:tab pos="3258790" algn="l"/>
                <a:tab pos="3911123" algn="l"/>
                <a:tab pos="4563458" algn="l"/>
                <a:tab pos="5215791" algn="l"/>
                <a:tab pos="5868125" algn="l"/>
                <a:tab pos="6520459" algn="l"/>
                <a:tab pos="7172793" algn="l"/>
                <a:tab pos="7825126" algn="l"/>
                <a:tab pos="8477462" algn="l"/>
                <a:tab pos="9129795" algn="l"/>
                <a:tab pos="9782129" algn="l"/>
              </a:tabLst>
            </a:pPr>
            <a:r>
              <a:rPr lang="en-GB" sz="1814" dirty="0"/>
              <a:t>…a </a:t>
            </a:r>
            <a:r>
              <a:rPr lang="en-GB" sz="1814" dirty="0" err="1"/>
              <a:t>hrdý</a:t>
            </a:r>
            <a:r>
              <a:rPr lang="en-GB" sz="1814" dirty="0"/>
              <a:t> </a:t>
            </a:r>
            <a:r>
              <a:rPr lang="en-GB" sz="1814" dirty="0" err="1"/>
              <a:t>rodič</a:t>
            </a:r>
            <a:r>
              <a:rPr lang="en-GB" sz="1814" dirty="0"/>
              <a:t> </a:t>
            </a:r>
            <a:r>
              <a:rPr lang="en-GB" sz="1814" dirty="0" err="1"/>
              <a:t>tří</a:t>
            </a:r>
            <a:r>
              <a:rPr lang="en-GB" sz="1814" dirty="0"/>
              <a:t> </a:t>
            </a:r>
            <a:r>
              <a:rPr lang="en-GB" sz="1814" dirty="0" err="1"/>
              <a:t>dětí</a:t>
            </a:r>
            <a:r>
              <a:rPr lang="en-GB" sz="1814" dirty="0"/>
              <a:t> </a:t>
            </a:r>
            <a:r>
              <a:rPr lang="en-GB" sz="1814" dirty="0">
                <a:sym typeface="Wingdings" pitchFamily="2" charset="2"/>
              </a:rPr>
              <a:t></a:t>
            </a:r>
            <a:endParaRPr lang="cs-CZ" sz="1814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77629" y="743327"/>
            <a:ext cx="1213040" cy="16982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77629" y="2485517"/>
            <a:ext cx="1216028" cy="172844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80524" y="4213959"/>
            <a:ext cx="1210145" cy="174079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D9C618BF-35F0-A149-A5A9-EFAB6DF03B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1916" y="5314351"/>
            <a:ext cx="2655620" cy="143664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Pozor na různé významy pojmu!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Pedagogická psychologie může být chápána jako:</a:t>
            </a:r>
          </a:p>
          <a:p>
            <a:pPr lvl="1"/>
            <a:r>
              <a:rPr lang="cs-CZ" b="1" dirty="0"/>
              <a:t>Vědní obor</a:t>
            </a:r>
          </a:p>
          <a:p>
            <a:pPr lvl="1"/>
            <a:r>
              <a:rPr lang="cs-CZ" b="1" dirty="0"/>
              <a:t>Soubor profesí</a:t>
            </a:r>
            <a:r>
              <a:rPr lang="cs-CZ" dirty="0"/>
              <a:t>, které poznatky využívají v praxi i ve výzkumu</a:t>
            </a:r>
          </a:p>
          <a:p>
            <a:pPr lvl="1"/>
            <a:r>
              <a:rPr lang="cs-CZ" b="1" dirty="0"/>
              <a:t>Vyučovací předmět</a:t>
            </a:r>
            <a:r>
              <a:rPr lang="cs-CZ" dirty="0"/>
              <a:t>(y) pro různé skupiny (a osobní zkušenost s nimi)</a:t>
            </a:r>
          </a:p>
          <a:p>
            <a:pPr lvl="1"/>
            <a:r>
              <a:rPr lang="cs-CZ" b="1" dirty="0"/>
              <a:t>Kulturní a mediální fenomén </a:t>
            </a:r>
            <a:r>
              <a:rPr lang="cs-CZ" dirty="0"/>
              <a:t>(soubor „aktuálních“ témat a mediálních postav) </a:t>
            </a:r>
            <a:r>
              <a:rPr lang="mr-IN" dirty="0"/>
              <a:t>–</a:t>
            </a:r>
            <a:r>
              <a:rPr lang="cs-CZ" dirty="0"/>
              <a:t> která témata a kteří kolegové to jsou v současnosti?</a:t>
            </a:r>
          </a:p>
          <a:p>
            <a:pPr lvl="1"/>
            <a:endParaRPr lang="cs-CZ" dirty="0"/>
          </a:p>
          <a:p>
            <a:pPr lvl="1" algn="r">
              <a:buFont typeface="Wingdings 2" pitchFamily="18" charset="2"/>
              <a:buNone/>
            </a:pPr>
            <a:r>
              <a:rPr lang="cs-CZ" dirty="0"/>
              <a:t>…a je potřeba je umět rozlišovat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Škola a média</a:t>
            </a:r>
          </a:p>
        </p:txBody>
      </p:sp>
      <p:pic>
        <p:nvPicPr>
          <p:cNvPr id="1026" name="Picture 2" descr="Leg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3746" y="1692275"/>
            <a:ext cx="7886095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496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Pedagogická psychologie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Pedagogická psychologie</a:t>
            </a:r>
          </a:p>
          <a:p>
            <a:pPr lvl="1">
              <a:defRPr/>
            </a:pPr>
            <a:r>
              <a:rPr lang="cs-CZ" dirty="0" err="1"/>
              <a:t>angl</a:t>
            </a:r>
            <a:r>
              <a:rPr lang="cs-CZ" dirty="0"/>
              <a:t>. </a:t>
            </a:r>
            <a:r>
              <a:rPr lang="cs-CZ" dirty="0" err="1"/>
              <a:t>educational</a:t>
            </a:r>
            <a:r>
              <a:rPr lang="cs-CZ" dirty="0"/>
              <a:t> psychology, </a:t>
            </a:r>
          </a:p>
          <a:p>
            <a:pPr lvl="1">
              <a:defRPr/>
            </a:pPr>
            <a:r>
              <a:rPr lang="cs-CZ" dirty="0" err="1"/>
              <a:t>franc</a:t>
            </a:r>
            <a:r>
              <a:rPr lang="cs-CZ" dirty="0"/>
              <a:t>. psychologie de l’</a:t>
            </a:r>
            <a:r>
              <a:rPr lang="cs-CZ" dirty="0" err="1"/>
              <a:t>education</a:t>
            </a:r>
            <a:r>
              <a:rPr lang="cs-CZ" dirty="0"/>
              <a:t>, </a:t>
            </a:r>
          </a:p>
          <a:p>
            <a:pPr lvl="1">
              <a:defRPr/>
            </a:pPr>
            <a:r>
              <a:rPr lang="cs-CZ" dirty="0"/>
              <a:t>něm. </a:t>
            </a:r>
            <a:r>
              <a:rPr lang="cs-CZ" dirty="0" err="1"/>
              <a:t>Pädagogische</a:t>
            </a:r>
            <a:r>
              <a:rPr lang="cs-CZ" dirty="0"/>
              <a:t> Psychologie, </a:t>
            </a:r>
          </a:p>
          <a:p>
            <a:pPr lvl="1">
              <a:defRPr/>
            </a:pPr>
            <a:r>
              <a:rPr lang="cs-CZ" dirty="0"/>
              <a:t>rusky </a:t>
            </a:r>
            <a:r>
              <a:rPr lang="cs-CZ" dirty="0" err="1"/>
              <a:t>pedagogičeskaja</a:t>
            </a:r>
            <a:r>
              <a:rPr lang="cs-CZ" dirty="0"/>
              <a:t> </a:t>
            </a:r>
            <a:r>
              <a:rPr lang="cs-CZ" dirty="0" err="1"/>
              <a:t>psichologija</a:t>
            </a:r>
            <a:r>
              <a:rPr lang="cs-CZ" dirty="0"/>
              <a:t> </a:t>
            </a:r>
          </a:p>
          <a:p>
            <a:pPr lvl="1"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patří mezi vědní obory, které mají relativně dlouhou historii; vznikla už na přelomu 19. a 20. století.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449266" fontAlgn="auto">
              <a:lnSpc>
                <a:spcPct val="93000"/>
              </a:lnSpc>
              <a:spcAft>
                <a:spcPts val="0"/>
              </a:spcAft>
              <a:tabLst>
                <a:tab pos="0" algn="l"/>
                <a:tab pos="447678" algn="l"/>
                <a:tab pos="896944" algn="l"/>
                <a:tab pos="1346209" algn="l"/>
                <a:tab pos="1795475" algn="l"/>
                <a:tab pos="2244739" algn="l"/>
                <a:tab pos="2694006" algn="l"/>
                <a:tab pos="3143270" algn="l"/>
                <a:tab pos="3592536" algn="l"/>
                <a:tab pos="4041802" algn="l"/>
                <a:tab pos="4491067" algn="l"/>
                <a:tab pos="4940333" algn="l"/>
                <a:tab pos="5389598" algn="l"/>
                <a:tab pos="5838863" algn="l"/>
                <a:tab pos="6288129" algn="l"/>
                <a:tab pos="6737394" algn="l"/>
                <a:tab pos="7186661" algn="l"/>
                <a:tab pos="7635925" algn="l"/>
                <a:tab pos="8085191" algn="l"/>
                <a:tab pos="8534456" algn="l"/>
                <a:tab pos="8983722" algn="l"/>
              </a:tabLst>
              <a:defRPr/>
            </a:pPr>
            <a:r>
              <a:rPr lang="en-GB"/>
              <a:t>Změny v přístupech ke školnímu učení (dle Mayer, 1992)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552575"/>
            <a:ext cx="8208962" cy="52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97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Změny v oboru v minulém století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449" dirty="0"/>
              <a:t>Mayer (1992) napsal, že ve 20. století se vztah mezi pedagogikou a psychologií podobal třem odlišným typům dopravní situace. </a:t>
            </a:r>
          </a:p>
          <a:p>
            <a:pPr lvl="1">
              <a:lnSpc>
                <a:spcPct val="80000"/>
              </a:lnSpc>
            </a:pPr>
            <a:r>
              <a:rPr lang="cs-CZ" sz="1996" dirty="0"/>
              <a:t>Z počátku šlo o ulici s jednosměrným provozem – podněty mířily od psychologie k pedagogice. </a:t>
            </a:r>
            <a:r>
              <a:rPr lang="cs-CZ" sz="1996" b="1" dirty="0"/>
              <a:t>Psychologie</a:t>
            </a:r>
            <a:r>
              <a:rPr lang="cs-CZ" sz="1996" dirty="0"/>
              <a:t> se snažila formulovat </a:t>
            </a:r>
            <a:r>
              <a:rPr lang="cs-CZ" sz="1996" b="1" dirty="0"/>
              <a:t>nové teorie učení a vyučování</a:t>
            </a:r>
            <a:r>
              <a:rPr lang="cs-CZ" sz="1996" dirty="0"/>
              <a:t>, zatímco </a:t>
            </a:r>
            <a:r>
              <a:rPr lang="cs-CZ" sz="1996" b="1" dirty="0"/>
              <a:t>pedagogika</a:t>
            </a:r>
            <a:r>
              <a:rPr lang="cs-CZ" sz="1996" dirty="0"/>
              <a:t> se je </a:t>
            </a:r>
            <a:r>
              <a:rPr lang="cs-CZ" sz="1996" b="1" dirty="0"/>
              <a:t>snažila aplikovat</a:t>
            </a:r>
            <a:r>
              <a:rPr lang="cs-CZ" sz="1996" dirty="0"/>
              <a:t> na problémy, s nimiž zápasila školní praxe. </a:t>
            </a:r>
          </a:p>
          <a:p>
            <a:pPr lvl="1">
              <a:lnSpc>
                <a:spcPct val="80000"/>
              </a:lnSpc>
            </a:pPr>
            <a:r>
              <a:rPr lang="cs-CZ" sz="1996" dirty="0"/>
              <a:t>V další vývojové etapě jak psychologie, tak pedagogika zajely do slepé ulice: psychologie se soustředila na problémy, které příliš nesouvisely s edukací lidí; pedagogika se zaměřila na řešení praktických úkolů a odklonila se od teorie. </a:t>
            </a:r>
          </a:p>
          <a:p>
            <a:pPr lvl="1">
              <a:lnSpc>
                <a:spcPct val="80000"/>
              </a:lnSpc>
            </a:pPr>
            <a:r>
              <a:rPr lang="cs-CZ" sz="1996" dirty="0"/>
              <a:t>V poslední době byl naštěstí nastolen „obousměrný provoz“ mezi psychologií a pedagogikou</a:t>
            </a:r>
          </a:p>
        </p:txBody>
      </p:sp>
    </p:spTree>
    <p:extLst>
      <p:ext uri="{BB962C8B-B14F-4D97-AF65-F5344CB8AC3E}">
        <p14:creationId xmlns:p14="http://schemas.microsoft.com/office/powerpoint/2010/main" val="2266600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/>
              <a:t>Zařazení pedagogické psychologie.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1996" dirty="0"/>
              <a:t>leží na </a:t>
            </a:r>
            <a:r>
              <a:rPr lang="cs-CZ" sz="1996" b="1" dirty="0"/>
              <a:t>průniku řady věd</a:t>
            </a:r>
            <a:r>
              <a:rPr lang="cs-CZ" sz="1996" dirty="0"/>
              <a:t>, především pak pedagogiky a psychologie. </a:t>
            </a:r>
          </a:p>
          <a:p>
            <a:pPr lvl="1">
              <a:lnSpc>
                <a:spcPct val="90000"/>
              </a:lnSpc>
            </a:pPr>
            <a:r>
              <a:rPr lang="cs-CZ" sz="1814" b="1" dirty="0"/>
              <a:t>Z psychologie</a:t>
            </a:r>
            <a:r>
              <a:rPr lang="cs-CZ" sz="1814" dirty="0"/>
              <a:t> ji ovlivňují  zejména vývojová psychologie, kognitivní psychologie, psychologie učení, psychologie motivace, psychologie osobnosti, diferenciální psychologie a sociální psychologie. </a:t>
            </a:r>
          </a:p>
          <a:p>
            <a:pPr lvl="1">
              <a:lnSpc>
                <a:spcPct val="90000"/>
              </a:lnSpc>
            </a:pPr>
            <a:r>
              <a:rPr lang="cs-CZ" sz="1814" b="1" dirty="0"/>
              <a:t>Z pedagogiky</a:t>
            </a:r>
            <a:r>
              <a:rPr lang="cs-CZ" sz="1814" dirty="0"/>
              <a:t> ji ovlivňují didaktika (o společných a rozdílných oblastech viz </a:t>
            </a:r>
            <a:r>
              <a:rPr lang="cs-CZ" sz="1814" dirty="0" err="1"/>
              <a:t>Kansanen</a:t>
            </a:r>
            <a:r>
              <a:rPr lang="cs-CZ" sz="1814" dirty="0"/>
              <a:t>, 2004), teorie výchovy a filozofie výchovy. </a:t>
            </a:r>
          </a:p>
          <a:p>
            <a:pPr>
              <a:lnSpc>
                <a:spcPct val="90000"/>
              </a:lnSpc>
            </a:pPr>
            <a:r>
              <a:rPr lang="cs-CZ" sz="1996" b="1" dirty="0"/>
              <a:t>Situování</a:t>
            </a:r>
            <a:r>
              <a:rPr lang="cs-CZ" sz="1996" dirty="0"/>
              <a:t> pedagogické psychologie </a:t>
            </a:r>
            <a:r>
              <a:rPr lang="cs-CZ" sz="1996" b="1" dirty="0"/>
              <a:t>v rámci humanitních věd je ovlivněno historickou tradicí</a:t>
            </a:r>
            <a:r>
              <a:rPr lang="cs-CZ" sz="1996" dirty="0"/>
              <a:t>, v různých zemích se liší. </a:t>
            </a:r>
          </a:p>
          <a:p>
            <a:pPr lvl="1">
              <a:lnSpc>
                <a:spcPct val="90000"/>
              </a:lnSpc>
            </a:pPr>
            <a:r>
              <a:rPr lang="cs-CZ" sz="1814" dirty="0"/>
              <a:t>ve většině evropských států, v USA, Kanadě, Austrálii je řazena mezi </a:t>
            </a:r>
            <a:r>
              <a:rPr lang="cs-CZ" sz="1814" b="1" dirty="0"/>
              <a:t>psychologické vědy</a:t>
            </a:r>
            <a:r>
              <a:rPr lang="cs-CZ" sz="1814" dirty="0"/>
              <a:t> </a:t>
            </a:r>
          </a:p>
          <a:p>
            <a:pPr lvl="1">
              <a:lnSpc>
                <a:spcPct val="90000"/>
              </a:lnSpc>
            </a:pPr>
            <a:r>
              <a:rPr lang="cs-CZ" sz="1814" dirty="0"/>
              <a:t>v Německu a ve skandinávských zemích bývala počítána mezi </a:t>
            </a:r>
            <a:r>
              <a:rPr lang="cs-CZ" sz="1814" b="1" dirty="0"/>
              <a:t>vědy pedagogické</a:t>
            </a:r>
            <a:r>
              <a:rPr lang="cs-CZ" sz="1814" dirty="0"/>
              <a:t>. </a:t>
            </a:r>
          </a:p>
          <a:p>
            <a:pPr lvl="2">
              <a:lnSpc>
                <a:spcPct val="90000"/>
              </a:lnSpc>
            </a:pPr>
            <a:r>
              <a:rPr lang="cs-CZ" sz="1452" dirty="0"/>
              <a:t>V současnosti </a:t>
            </a:r>
            <a:r>
              <a:rPr lang="cs-CZ" sz="1452" dirty="0" err="1"/>
              <a:t>educational</a:t>
            </a:r>
            <a:r>
              <a:rPr lang="cs-CZ" sz="1452" dirty="0"/>
              <a:t> </a:t>
            </a:r>
            <a:r>
              <a:rPr lang="cs-CZ" sz="1452" dirty="0" err="1"/>
              <a:t>sciences</a:t>
            </a:r>
            <a:endParaRPr lang="cs-CZ" sz="1452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/>
              <a:t>Vymezení pedagogické psychologie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49"/>
              <a:t>je nesnadné, neboť se odvíjí od názoru na její zařazení do soustavy vědních oborů, od její vývojové etapy (proměňovalo se v čase), od zastávané koncepce oboru. </a:t>
            </a:r>
          </a:p>
          <a:p>
            <a:pPr lvl="1">
              <a:lnSpc>
                <a:spcPct val="90000"/>
              </a:lnSpc>
            </a:pPr>
            <a:r>
              <a:rPr lang="cs-CZ" sz="1996" b="1"/>
              <a:t>Americká tradice:</a:t>
            </a:r>
            <a:r>
              <a:rPr lang="cs-CZ" sz="1996"/>
              <a:t> </a:t>
            </a:r>
          </a:p>
          <a:p>
            <a:pPr lvl="2">
              <a:lnSpc>
                <a:spcPct val="90000"/>
              </a:lnSpc>
            </a:pPr>
            <a:r>
              <a:rPr lang="cs-CZ" sz="1814"/>
              <a:t>pedagogická psychologie je obor, který aplikuje vědecké metody při studiu chování lidí v pedagogických podmínkách (Berliner, 1982) </a:t>
            </a:r>
          </a:p>
          <a:p>
            <a:pPr lvl="2">
              <a:lnSpc>
                <a:spcPct val="90000"/>
              </a:lnSpc>
            </a:pPr>
            <a:r>
              <a:rPr lang="cs-CZ" sz="1814"/>
              <a:t>je to obor, který shromažďuje psychologické poznatky, které jsou relevantní pro výchovu a vzdělávání a aplikuje je tak, aby zlepšil kvalitu edukačního procesu a jeho výsledků (Sternberg, Williams, 2002).  </a:t>
            </a:r>
          </a:p>
          <a:p>
            <a:pPr lvl="2">
              <a:lnSpc>
                <a:spcPct val="90000"/>
              </a:lnSpc>
            </a:pPr>
            <a:r>
              <a:rPr lang="cs-CZ" sz="1814"/>
              <a:t>jde o obor, který se systematicky věnuje zkoumání jedince v kontextu výchovy a vzdělávání (Berliner, Calfee, 1996; Reynolds, Miller, 2003).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82"/>
              <a:t>Vymezení pedagogické psychologie (2)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540" b="1"/>
              <a:t>Česká a slovenská tradice: </a:t>
            </a:r>
          </a:p>
          <a:p>
            <a:pPr lvl="1">
              <a:lnSpc>
                <a:spcPct val="80000"/>
              </a:lnSpc>
            </a:pPr>
            <a:r>
              <a:rPr lang="cs-CZ" sz="1814" b="1"/>
              <a:t>Neakcentuje aplikační charakter</a:t>
            </a:r>
            <a:r>
              <a:rPr lang="cs-CZ" sz="1814"/>
              <a:t> oboru, nýbrž chápe obor jako svébytný. </a:t>
            </a:r>
          </a:p>
          <a:p>
            <a:pPr lvl="1">
              <a:lnSpc>
                <a:spcPct val="80000"/>
              </a:lnSpc>
            </a:pPr>
            <a:r>
              <a:rPr lang="cs-CZ" sz="1814"/>
              <a:t>V. Příhoda (1956) vymezuje pedagogickou psychologii jako soustavu poznatků o vnitřních zákonitostech změn, navozených v chování člověka. Od psychologie se liší specifickým zaměřením na jevy sociálně a výchovně formující, od pedagogiky pak neuropsychickým pohledem na učební a výchovně vlivy působící na člověka. </a:t>
            </a:r>
          </a:p>
          <a:p>
            <a:pPr lvl="1">
              <a:lnSpc>
                <a:spcPct val="80000"/>
              </a:lnSpc>
            </a:pPr>
            <a:r>
              <a:rPr lang="cs-CZ" sz="1814"/>
              <a:t>věda o psychologických zákonitostech výchovně-vzdělávacího procesu ve škole i v mimoškolních zařízeních (Ďurič, 1974). </a:t>
            </a:r>
          </a:p>
          <a:p>
            <a:pPr lvl="1">
              <a:lnSpc>
                <a:spcPct val="80000"/>
              </a:lnSpc>
            </a:pPr>
            <a:r>
              <a:rPr lang="cs-CZ" sz="1814"/>
              <a:t>V. Kulič a J. Mareš (1992) vymezili pedagogickou psychologii jako relativně samostatný psychologický obor, který sice přijímá podněty od mnoha dalších psychologických i nepsychologických disciplin, ale integruje je, rekonstruuje je a využívá v situacích pedagogického typu. Pedagogické psychologii jde o psychologický pohled na předpoklady, průběh a výsledky: a) rozvoje jednotlivce (zvláště jeho osobnosti), b) rozvoje skupin (žáků, učitelů, vychovatelů, rodin, týmů apod.) v situacích pedagogického typu.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82"/>
              <a:t>Pedagogická psychologie jako vyučovací předmět.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2" indent="-320042" fontAlgn="auto">
              <a:spcBef>
                <a:spcPts val="7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/>
              <a:t>V učitelské přípravě</a:t>
            </a:r>
            <a:r>
              <a:rPr lang="cs-CZ" dirty="0"/>
              <a:t> patří k základním psychologickým předmětům </a:t>
            </a:r>
          </a:p>
          <a:p>
            <a:pPr marL="640084" lvl="1" indent="-274322" fontAlgn="auto">
              <a:spcBef>
                <a:spcPts val="55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samostatná učebnice (např. Příhoda, 1956; Jiránek, 1968, </a:t>
            </a:r>
            <a:r>
              <a:rPr lang="cs-CZ" dirty="0" err="1"/>
              <a:t>Ďurič</a:t>
            </a:r>
            <a:r>
              <a:rPr lang="cs-CZ" dirty="0"/>
              <a:t>, 1974, Mareš, 2013 aj.) </a:t>
            </a:r>
          </a:p>
          <a:p>
            <a:pPr marL="640084" lvl="1" indent="-274322" fontAlgn="auto">
              <a:spcBef>
                <a:spcPts val="55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tvoří podstatnou část témat v souhrnné učebnici psychologie pro učitele (např. Čáp, 1976, 1993; </a:t>
            </a:r>
            <a:r>
              <a:rPr lang="cs-CZ" dirty="0" err="1"/>
              <a:t>Ďurič</a:t>
            </a:r>
            <a:r>
              <a:rPr lang="cs-CZ" dirty="0"/>
              <a:t> a </a:t>
            </a:r>
            <a:r>
              <a:rPr lang="cs-CZ" dirty="0" err="1"/>
              <a:t>Štefanovič</a:t>
            </a:r>
            <a:r>
              <a:rPr lang="cs-CZ" dirty="0"/>
              <a:t>, 1977; Čáp a Mareš, 2001). </a:t>
            </a:r>
          </a:p>
          <a:p>
            <a:pPr marL="320042" indent="-320042" fontAlgn="auto">
              <a:spcBef>
                <a:spcPts val="7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/>
              <a:t>V přípravě odborných psychologů</a:t>
            </a:r>
            <a:r>
              <a:rPr lang="cs-CZ" dirty="0"/>
              <a:t> patří pedagogická psychologie k předmětům rozšiřujícím tradiční základ.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994"/>
              <a:t>Pedagogická psychologie jako obor vědecké přípravy a jako odborná psychologická specializace.</a:t>
            </a:r>
            <a:r>
              <a:rPr lang="cs-CZ" sz="4082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1814" dirty="0"/>
              <a:t>Po skončení pregraduálního studia psychologie může absolvent-psycholog pokračovat ve vědecké postgraduální přípravě. </a:t>
            </a:r>
          </a:p>
          <a:p>
            <a:pPr lvl="1">
              <a:lnSpc>
                <a:spcPct val="80000"/>
              </a:lnSpc>
            </a:pPr>
            <a:r>
              <a:rPr lang="cs-CZ" sz="1542" b="1" dirty="0"/>
              <a:t>Jedním z oborů doktorského studia </a:t>
            </a:r>
            <a:r>
              <a:rPr lang="cs-CZ" sz="1542" dirty="0"/>
              <a:t>je také pedagogická psychologie. Studium připravuje absolventy jednak pro vědecko-výzkumnou práci v oboru (v ústavech Akademie věd ČR, ve výzkumných ústavech), jednak pro vědecko-pedagogickou činnost na vysokých školách.</a:t>
            </a:r>
          </a:p>
          <a:p>
            <a:pPr>
              <a:lnSpc>
                <a:spcPct val="80000"/>
              </a:lnSpc>
            </a:pPr>
            <a:endParaRPr lang="cs-CZ" sz="1814" dirty="0"/>
          </a:p>
          <a:p>
            <a:pPr>
              <a:lnSpc>
                <a:spcPct val="80000"/>
              </a:lnSpc>
            </a:pPr>
            <a:r>
              <a:rPr lang="cs-CZ" sz="1814" dirty="0" err="1"/>
              <a:t>Europsycholog</a:t>
            </a:r>
            <a:r>
              <a:rPr lang="cs-CZ" sz="1814" dirty="0"/>
              <a:t> </a:t>
            </a:r>
          </a:p>
          <a:p>
            <a:pPr lvl="1">
              <a:lnSpc>
                <a:spcPct val="80000"/>
              </a:lnSpc>
            </a:pPr>
            <a:r>
              <a:rPr lang="cs-CZ" sz="1542" dirty="0"/>
              <a:t>ucelený soubor požadavků, které musí splňovat pregraduální a postgraduální příprava psychologů v dané zemi, aby absolventům tohoto studia byl nejen uznán psychologický diplom v jiných evropských zemích, ale mohli také v těchto zemích vykonávat profesi psychologa. </a:t>
            </a:r>
          </a:p>
          <a:p>
            <a:pPr lvl="1">
              <a:lnSpc>
                <a:spcPct val="80000"/>
              </a:lnSpc>
            </a:pPr>
            <a:r>
              <a:rPr lang="cs-CZ" sz="1542" dirty="0"/>
              <a:t>Předpokládá se, že psychologické studium bude sestávat ze tří stupňů: </a:t>
            </a:r>
          </a:p>
          <a:p>
            <a:pPr lvl="2">
              <a:lnSpc>
                <a:spcPct val="80000"/>
              </a:lnSpc>
            </a:pPr>
            <a:r>
              <a:rPr lang="cs-CZ" sz="1361" dirty="0"/>
              <a:t>3 roky bakalářského studia, </a:t>
            </a:r>
          </a:p>
          <a:p>
            <a:pPr lvl="2">
              <a:lnSpc>
                <a:spcPct val="80000"/>
              </a:lnSpc>
            </a:pPr>
            <a:r>
              <a:rPr lang="cs-CZ" sz="1361" dirty="0"/>
              <a:t>2 roky navazujícího magisterského studia </a:t>
            </a:r>
          </a:p>
          <a:p>
            <a:pPr lvl="2">
              <a:lnSpc>
                <a:spcPct val="80000"/>
              </a:lnSpc>
            </a:pPr>
            <a:r>
              <a:rPr lang="cs-CZ" sz="1361" dirty="0"/>
              <a:t>nejméně 1 rok praxe pod supervizí po absolvování vysoké školy. </a:t>
            </a:r>
          </a:p>
          <a:p>
            <a:pPr lvl="1">
              <a:lnSpc>
                <a:spcPct val="80000"/>
              </a:lnSpc>
            </a:pPr>
            <a:r>
              <a:rPr lang="cs-CZ" sz="1542" b="1" dirty="0"/>
              <a:t>Jedním ze čtyř profesních oborů</a:t>
            </a:r>
            <a:r>
              <a:rPr lang="cs-CZ" sz="1542" dirty="0"/>
              <a:t>, v nichž se absolvent může po promoci specializovat, </a:t>
            </a:r>
            <a:r>
              <a:rPr lang="cs-CZ" sz="1542" b="1" dirty="0"/>
              <a:t>je</a:t>
            </a:r>
            <a:r>
              <a:rPr lang="cs-CZ" sz="1542" dirty="0"/>
              <a:t> také </a:t>
            </a:r>
            <a:r>
              <a:rPr lang="cs-CZ" sz="1542" b="1" dirty="0"/>
              <a:t>pedagogická a školní psychologie</a:t>
            </a:r>
            <a:r>
              <a:rPr lang="cs-CZ" sz="1542" dirty="0"/>
              <a:t>, tedy oblast edukace – </a:t>
            </a:r>
            <a:r>
              <a:rPr lang="cs-CZ" sz="1542" i="1" dirty="0" err="1"/>
              <a:t>education</a:t>
            </a:r>
            <a:r>
              <a:rPr lang="cs-CZ" sz="1542" dirty="0"/>
              <a:t> (</a:t>
            </a:r>
            <a:r>
              <a:rPr lang="cs-CZ" sz="1542" dirty="0" err="1"/>
              <a:t>EuroPsy</a:t>
            </a:r>
            <a:r>
              <a:rPr lang="cs-CZ" sz="1542" dirty="0"/>
              <a:t>, 2005).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0" tIns="0" rIns="0" bIns="0" rtlCol="0" anchor="t" anchorCtr="0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650961" algn="l"/>
                <a:tab pos="1303363" algn="l"/>
                <a:tab pos="1955764" algn="l"/>
                <a:tab pos="2608166" algn="l"/>
                <a:tab pos="3260568" algn="l"/>
                <a:tab pos="3912970" algn="l"/>
                <a:tab pos="4565371" algn="l"/>
                <a:tab pos="5217773" algn="l"/>
                <a:tab pos="5870174" algn="l"/>
                <a:tab pos="6522576" algn="l"/>
                <a:tab pos="7174977" algn="l"/>
                <a:tab pos="7827379" algn="l"/>
                <a:tab pos="8479780" algn="l"/>
                <a:tab pos="9132182" algn="l"/>
                <a:tab pos="9784583" algn="l"/>
              </a:tabLst>
            </a:pPr>
            <a:r>
              <a:rPr lang="en-GB"/>
              <a:t>Kontakt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0753200" cy="998543"/>
          </a:xfrm>
        </p:spPr>
        <p:txBody>
          <a:bodyPr vert="horz" lIns="0" tIns="0" rIns="0" bIns="0" rtlCol="0">
            <a:spAutoFit/>
          </a:bodyPr>
          <a:lstStyle/>
          <a:p>
            <a:pPr>
              <a:lnSpc>
                <a:spcPct val="93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b="1" dirty="0"/>
              <a:t>Mgr. </a:t>
            </a:r>
            <a:r>
              <a:rPr lang="cs-CZ" b="1" dirty="0" err="1"/>
              <a:t>et</a:t>
            </a:r>
            <a:r>
              <a:rPr lang="cs-CZ" b="1" dirty="0"/>
              <a:t> Mgr. </a:t>
            </a:r>
            <a:r>
              <a:rPr lang="en-GB" b="1" dirty="0"/>
              <a:t>Jan Mareš</a:t>
            </a:r>
            <a:r>
              <a:rPr lang="cs-CZ" b="1" dirty="0"/>
              <a:t>, Ph.D.</a:t>
            </a:r>
          </a:p>
          <a:p>
            <a:pPr lvl="1">
              <a:lnSpc>
                <a:spcPct val="93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cs-CZ" dirty="0"/>
              <a:t>Email, diskusní fórum předmětu, MS Teams</a:t>
            </a:r>
          </a:p>
          <a:p>
            <a:pPr marL="72000" indent="0">
              <a:lnSpc>
                <a:spcPct val="93000"/>
              </a:lnSpc>
              <a:buNone/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endParaRPr lang="en-GB" sz="2177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Historie oboru ve světě.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49"/>
              <a:t>Pedagogická psychologie patří mezi nejstarší psychologické obory, neboť začala se rozvíjet už ke konci 19. století. Mezi její zakladatele patřili přední psychologové své doby.</a:t>
            </a:r>
          </a:p>
          <a:p>
            <a:pPr>
              <a:lnSpc>
                <a:spcPct val="90000"/>
              </a:lnSpc>
            </a:pPr>
            <a:r>
              <a:rPr lang="cs-CZ" sz="2449"/>
              <a:t>Americká psychologická asociace zpracovala publikaci věnovanou stoleté existenci oboru pedagogické psychologie (Zimmermann, Schunk, 2003). </a:t>
            </a:r>
          </a:p>
          <a:p>
            <a:pPr lvl="1">
              <a:lnSpc>
                <a:spcPct val="90000"/>
              </a:lnSpc>
            </a:pPr>
            <a:r>
              <a:rPr lang="cs-CZ" sz="1996"/>
              <a:t>jednoduchá periodizaci do tří velkých, mírně se překrývajících vývojových etap: </a:t>
            </a:r>
          </a:p>
          <a:p>
            <a:pPr lvl="2">
              <a:lnSpc>
                <a:spcPct val="90000"/>
              </a:lnSpc>
            </a:pPr>
            <a:r>
              <a:rPr lang="cs-CZ" sz="1814"/>
              <a:t>1890-1920, </a:t>
            </a:r>
          </a:p>
          <a:p>
            <a:pPr lvl="2">
              <a:lnSpc>
                <a:spcPct val="90000"/>
              </a:lnSpc>
            </a:pPr>
            <a:r>
              <a:rPr lang="cs-CZ" sz="1814"/>
              <a:t>1920-1960, </a:t>
            </a:r>
          </a:p>
          <a:p>
            <a:pPr lvl="2">
              <a:lnSpc>
                <a:spcPct val="90000"/>
              </a:lnSpc>
            </a:pPr>
            <a:r>
              <a:rPr lang="cs-CZ" sz="1814"/>
              <a:t>od r. 1960 do současnosti.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První období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177"/>
              <a:t>Nejstarší vývojové období (1890-1920) reprezentuje šest osobností: W. James, A. Binet, J. Dewey, E.L. Thorndike, L.M. Terman, M. Montessoriová. Připomeňme  zde výběrově alespoň první dvě zakladatelské osobnosti.</a:t>
            </a:r>
          </a:p>
          <a:p>
            <a:pPr lvl="1">
              <a:lnSpc>
                <a:spcPct val="80000"/>
              </a:lnSpc>
            </a:pPr>
            <a:r>
              <a:rPr lang="cs-CZ" sz="1633"/>
              <a:t>Americký psycholog </a:t>
            </a:r>
            <a:r>
              <a:rPr lang="cs-CZ" sz="1633" b="1"/>
              <a:t>W. James</a:t>
            </a:r>
            <a:r>
              <a:rPr lang="cs-CZ" sz="1633"/>
              <a:t>, který je pokládán za jednoho ze zakladatelů vědecké psychologie, už v r. 1899 napsal Rozpravy s učiteli o psychologii a se studenty o životních ideálech. Upozorňoval, že sama psychologie jako věda nemůže zajistit efektivní výuku žáků, neboť vyučovací činnost učitele je tvořivou záležitostí, je tedy spíše uměním. Byl jeden z prvních, který zdůrazňoval, že je třeba přihlížet k individuálním zvláštnostem žáků a založil tak v pedagogické psychologii linii zaměřenou na dítě a jeho potřeby (child-centered psychology).  </a:t>
            </a:r>
          </a:p>
          <a:p>
            <a:pPr lvl="1">
              <a:lnSpc>
                <a:spcPct val="80000"/>
              </a:lnSpc>
            </a:pPr>
            <a:r>
              <a:rPr lang="cs-CZ" sz="1633"/>
              <a:t>Francouzský lékař a psycholog </a:t>
            </a:r>
            <a:r>
              <a:rPr lang="cs-CZ" sz="1633" b="1"/>
              <a:t>A. Binet </a:t>
            </a:r>
            <a:r>
              <a:rPr lang="cs-CZ" sz="1633"/>
              <a:t>vnesl do pedagogické psychologie metodu experimentálního zkoumání lidského učení (při výzkumech používal i kontrolní skupiny) a studoval podmínky, za nichž učení ve škole probíhá. Zpočátku se zajímal o psychopatologii, zejména o tzv. abnormální děti. Pro zkoumání jejich kognitivních schopností vypracoval speciální zkoušky a tím se zařadil mezi zakladatele psychologického testování. Nešlo mu však o identifikaci mentálně znevýhodněných dětí proto, aby mohly být separovány od běžné populace. Naopak: snažil se je identifikovat proto, aby jim mohla být poskytnuta zvýšené péče s přihlédnutím k jejich potřebám. Výrazně ovlivnil hnutí moderní výchovy tím, že studoval zvláštnosti dětí; vyvracel představu, že dítě je pouhá zmenšenina dospělého člověka.</a:t>
            </a:r>
          </a:p>
          <a:p>
            <a:pPr>
              <a:lnSpc>
                <a:spcPct val="80000"/>
              </a:lnSpc>
            </a:pPr>
            <a:endParaRPr lang="cs-CZ" sz="2177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Druhé období, třetí období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Střední  vývojové období (1920 – 1960) ovlivnilo pět osobností: L.S. Vygotskij, B.F. Skinner, J. Piaget, L.J. Cronbach, R.M. Gagné. </a:t>
            </a:r>
          </a:p>
          <a:p>
            <a:r>
              <a:rPr lang="cs-CZ"/>
              <a:t>Nejmladší vývojové období (od r. 1960 do současnosti) reprezentují: B.S. Bloom, N.L. Gage, J. Bruner, A. Bandura, A.L. Brownová.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82"/>
              <a:t>Přínos ped. psy. pro další obory </a:t>
            </a:r>
            <a:br>
              <a:rPr lang="cs-CZ" sz="4082"/>
            </a:br>
            <a:r>
              <a:rPr lang="cs-CZ" sz="4082"/>
              <a:t>- Aster (1990) uvádí: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449"/>
              <a:t>regresní analýzu (R.T. Thorndike), </a:t>
            </a:r>
          </a:p>
          <a:p>
            <a:pPr>
              <a:lnSpc>
                <a:spcPct val="80000"/>
              </a:lnSpc>
            </a:pPr>
            <a:r>
              <a:rPr lang="cs-CZ" sz="2449"/>
              <a:t>analýzu kovariance (A. Porter), </a:t>
            </a:r>
          </a:p>
          <a:p>
            <a:pPr>
              <a:lnSpc>
                <a:spcPct val="80000"/>
              </a:lnSpc>
            </a:pPr>
            <a:r>
              <a:rPr lang="cs-CZ" sz="2449"/>
              <a:t>zjišťování reliability testů a dotazníků (L. Cronbach), </a:t>
            </a:r>
          </a:p>
          <a:p>
            <a:pPr>
              <a:lnSpc>
                <a:spcPct val="80000"/>
              </a:lnSpc>
            </a:pPr>
            <a:r>
              <a:rPr lang="cs-CZ" sz="2449"/>
              <a:t>multivariační metody později zužitkované ve statistických počítačových programech typu SPSS - Statistical Programs for Social Scienes (B. Cooley, P. Lohnes) </a:t>
            </a:r>
          </a:p>
          <a:p>
            <a:pPr>
              <a:lnSpc>
                <a:spcPct val="80000"/>
              </a:lnSpc>
            </a:pPr>
            <a:r>
              <a:rPr lang="cs-CZ" sz="2449"/>
              <a:t>meta-analýzu výsledků empirických výzkumů (G. Glass, I.V. Hedges).</a:t>
            </a:r>
          </a:p>
          <a:p>
            <a:pPr>
              <a:lnSpc>
                <a:spcPct val="80000"/>
              </a:lnSpc>
            </a:pPr>
            <a:endParaRPr lang="cs-CZ" sz="2449"/>
          </a:p>
          <a:p>
            <a:pPr>
              <a:lnSpc>
                <a:spcPct val="80000"/>
              </a:lnSpc>
            </a:pPr>
            <a:r>
              <a:rPr lang="cs-CZ" sz="2449"/>
              <a:t>jedná se ale i např. o action research, practice-based research...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0000" tIns="46800" rIns="90000" bIns="46800" numCol="1" rtlCol="0" anchor="b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  <a:defRPr/>
            </a:pPr>
            <a:r>
              <a:rPr lang="cs-CZ" sz="5400" dirty="0"/>
              <a:t>Pedagogická </a:t>
            </a:r>
            <a:r>
              <a:rPr lang="en-GB" sz="5400" dirty="0" err="1"/>
              <a:t>Psychologie</a:t>
            </a:r>
            <a:endParaRPr lang="en-GB" sz="5500" dirty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  <a:defRPr/>
            </a:pPr>
            <a:endParaRPr lang="en-GB" sz="4300"/>
          </a:p>
          <a:p>
            <a:pPr fontAlgn="auto">
              <a:spcBef>
                <a:spcPts val="400"/>
              </a:spcBef>
              <a:spcAft>
                <a:spcPts val="0"/>
              </a:spcAft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  <a:defRPr/>
            </a:pPr>
            <a:endParaRPr lang="en-GB"/>
          </a:p>
        </p:txBody>
      </p:sp>
      <p:sp>
        <p:nvSpPr>
          <p:cNvPr id="12292" name="Obdélník 4"/>
          <p:cNvSpPr>
            <a:spLocks noChangeArrowheads="1"/>
          </p:cNvSpPr>
          <p:nvPr/>
        </p:nvSpPr>
        <p:spPr bwMode="auto">
          <a:xfrm>
            <a:off x="4008439" y="6092826"/>
            <a:ext cx="2869119" cy="6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cs-CZ" altLang="cs-CZ" sz="3600" b="1">
                <a:solidFill>
                  <a:schemeClr val="tx1"/>
                </a:solidFill>
              </a:rPr>
              <a:t>T</a:t>
            </a:r>
            <a:r>
              <a:rPr lang="en-GB" altLang="cs-CZ" sz="3600" b="1">
                <a:solidFill>
                  <a:schemeClr val="tx1"/>
                </a:solidFill>
              </a:rPr>
              <a:t>eorie učení</a:t>
            </a:r>
          </a:p>
        </p:txBody>
      </p:sp>
    </p:spTree>
    <p:extLst>
      <p:ext uri="{BB962C8B-B14F-4D97-AF65-F5344CB8AC3E}">
        <p14:creationId xmlns:p14="http://schemas.microsoft.com/office/powerpoint/2010/main" val="1302042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en-GB" altLang="cs-CZ"/>
              <a:t>Úvodem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cs-CZ" altLang="cs-CZ" sz="2300" i="1"/>
              <a:t>Pedagogický pohled</a:t>
            </a:r>
          </a:p>
          <a:p>
            <a:pPr lvl="1">
              <a:lnSpc>
                <a:spcPct val="80000"/>
              </a:lnSpc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cs-CZ" altLang="cs-CZ" i="1"/>
              <a:t>Učení </a:t>
            </a:r>
            <a:r>
              <a:rPr lang="cs-CZ" altLang="cs-CZ" b="1" i="1"/>
              <a:t>v užším smyslu </a:t>
            </a:r>
          </a:p>
          <a:p>
            <a:pPr lvl="1">
              <a:lnSpc>
                <a:spcPct val="80000"/>
              </a:lnSpc>
              <a:buNone/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cs-CZ" altLang="cs-CZ" b="1" i="1"/>
              <a:t>	</a:t>
            </a:r>
            <a:r>
              <a:rPr lang="cs-CZ" altLang="cs-CZ" i="1"/>
              <a:t>(v situacích pedagogického typu; Kulič, 1992)</a:t>
            </a:r>
          </a:p>
          <a:p>
            <a:pPr lvl="2">
              <a:lnSpc>
                <a:spcPct val="95000"/>
              </a:lnSpc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/>
              <a:t>Učení směřující k určitému cíli</a:t>
            </a:r>
          </a:p>
          <a:p>
            <a:pPr lvl="2">
              <a:lnSpc>
                <a:spcPct val="95000"/>
              </a:lnSpc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/>
              <a:t>Učení záměrně organizované</a:t>
            </a:r>
          </a:p>
          <a:p>
            <a:pPr lvl="2">
              <a:lnSpc>
                <a:spcPct val="95000"/>
              </a:lnSpc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/>
              <a:t>Učení promyšleně řízené</a:t>
            </a:r>
          </a:p>
          <a:p>
            <a:pPr lvl="2">
              <a:lnSpc>
                <a:spcPct val="95000"/>
              </a:lnSpc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/>
              <a:t>Učení uvědomované žákem</a:t>
            </a:r>
          </a:p>
          <a:p>
            <a:pPr lvl="1">
              <a:lnSpc>
                <a:spcPct val="80000"/>
              </a:lnSpc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endParaRPr lang="cs-CZ" altLang="cs-CZ" i="1"/>
          </a:p>
          <a:p>
            <a:pPr lvl="1">
              <a:lnSpc>
                <a:spcPct val="80000"/>
              </a:lnSpc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cs-CZ" altLang="cs-CZ" i="1"/>
              <a:t>Učení </a:t>
            </a:r>
            <a:r>
              <a:rPr lang="cs-CZ" altLang="cs-CZ" b="1" i="1"/>
              <a:t>v širším smyslu </a:t>
            </a:r>
            <a:r>
              <a:rPr lang="cs-CZ" altLang="cs-CZ" i="1"/>
              <a:t>(viz dále)</a:t>
            </a:r>
          </a:p>
          <a:p>
            <a:pPr>
              <a:lnSpc>
                <a:spcPct val="80000"/>
              </a:lnSpc>
              <a:spcBef>
                <a:spcPts val="650"/>
              </a:spcBef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endParaRPr lang="cs-CZ" altLang="cs-CZ" sz="2400"/>
          </a:p>
          <a:p>
            <a:pPr>
              <a:lnSpc>
                <a:spcPct val="80000"/>
              </a:lnSpc>
              <a:spcBef>
                <a:spcPts val="650"/>
              </a:spcBef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endParaRPr lang="en-GB" altLang="cs-CZ" sz="1800" i="1"/>
          </a:p>
        </p:txBody>
      </p:sp>
    </p:spTree>
    <p:extLst>
      <p:ext uri="{BB962C8B-B14F-4D97-AF65-F5344CB8AC3E}">
        <p14:creationId xmlns:p14="http://schemas.microsoft.com/office/powerpoint/2010/main" val="3568274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en-GB" altLang="cs-CZ"/>
              <a:t>Základní pojmy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20042" indent="-320042" fontAlgn="auto">
              <a:lnSpc>
                <a:spcPct val="80000"/>
              </a:lnSpc>
              <a:spcBef>
                <a:spcPts val="525"/>
              </a:spcBef>
              <a:spcAft>
                <a:spcPts val="0"/>
              </a:spcAft>
              <a:buFont typeface="Wingdings"/>
              <a:buChar char=""/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sz="2000" b="1"/>
              <a:t>Vědomosti</a:t>
            </a:r>
            <a:r>
              <a:rPr lang="en-GB" sz="2000"/>
              <a:t> </a:t>
            </a:r>
          </a:p>
          <a:p>
            <a:pPr marL="640084" lvl="1" indent="-274322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Wingdings 2"/>
              <a:buChar char=""/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sz="1800"/>
              <a:t>osvojené soustavy informací, představ a pojmů</a:t>
            </a:r>
          </a:p>
          <a:p>
            <a:pPr marL="640084" lvl="1" indent="-274322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Wingdings 2"/>
              <a:buChar char=""/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sz="1800" i="1"/>
              <a:t>(srv. deklarativní znalosti</a:t>
            </a:r>
            <a:r>
              <a:rPr lang="cs-CZ" sz="1800" i="1"/>
              <a:t>)</a:t>
            </a:r>
            <a:endParaRPr lang="en-GB" sz="1800" i="1"/>
          </a:p>
          <a:p>
            <a:pPr marL="320042" indent="-320042" fontAlgn="auto">
              <a:lnSpc>
                <a:spcPct val="80000"/>
              </a:lnSpc>
              <a:spcBef>
                <a:spcPts val="525"/>
              </a:spcBef>
              <a:spcAft>
                <a:spcPts val="0"/>
              </a:spcAft>
              <a:buFont typeface="Wingdings"/>
              <a:buChar char=""/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sz="2000" b="1"/>
              <a:t>Dovednosti</a:t>
            </a:r>
            <a:r>
              <a:rPr lang="en-GB" sz="2000"/>
              <a:t> </a:t>
            </a:r>
          </a:p>
          <a:p>
            <a:pPr marL="640084" lvl="1" indent="-274322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Wingdings 2"/>
              <a:buChar char=""/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sz="1800"/>
              <a:t>předpoklad pro vykonávání činnosti či její části; znalost postupu či „strategie“ určité činnosti</a:t>
            </a:r>
          </a:p>
          <a:p>
            <a:pPr marL="640084" lvl="1" indent="-274322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Wingdings 2"/>
              <a:buChar char=""/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sz="1800" i="1"/>
              <a:t>(srv. procedurální znalosti</a:t>
            </a:r>
            <a:r>
              <a:rPr lang="cs-CZ" sz="1800" i="1"/>
              <a:t>)</a:t>
            </a:r>
            <a:endParaRPr lang="en-GB" sz="1800" i="1"/>
          </a:p>
          <a:p>
            <a:pPr marL="320042" indent="-320042" fontAlgn="auto">
              <a:lnSpc>
                <a:spcPct val="80000"/>
              </a:lnSpc>
              <a:spcBef>
                <a:spcPts val="525"/>
              </a:spcBef>
              <a:spcAft>
                <a:spcPts val="0"/>
              </a:spcAft>
              <a:buFont typeface="Wingdings"/>
              <a:buChar char=""/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sz="2000" b="1"/>
              <a:t>Návyky</a:t>
            </a:r>
          </a:p>
          <a:p>
            <a:pPr marL="640084" lvl="1" indent="-274322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Wingdings 2"/>
              <a:buChar char=""/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sz="1800"/>
              <a:t>Učením získaná pobídka chovat se v určité situaci určitým způsobem a obsahuje motivační prvek</a:t>
            </a:r>
          </a:p>
          <a:p>
            <a:pPr marL="320042" indent="-320042" fontAlgn="auto">
              <a:lnSpc>
                <a:spcPct val="80000"/>
              </a:lnSpc>
              <a:spcBef>
                <a:spcPts val="525"/>
              </a:spcBef>
              <a:spcAft>
                <a:spcPts val="0"/>
              </a:spcAft>
              <a:buNone/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endParaRPr lang="en-GB" sz="2000" b="1"/>
          </a:p>
          <a:p>
            <a:pPr marL="320042" indent="-320042" fontAlgn="auto">
              <a:lnSpc>
                <a:spcPct val="80000"/>
              </a:lnSpc>
              <a:spcBef>
                <a:spcPts val="525"/>
              </a:spcBef>
              <a:spcAft>
                <a:spcPts val="0"/>
              </a:spcAft>
              <a:buFont typeface="Wingdings"/>
              <a:buChar char=""/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sz="2000" b="1" u="sng"/>
              <a:t>Kompetence</a:t>
            </a:r>
            <a:r>
              <a:rPr lang="en-GB" sz="2000" b="1"/>
              <a:t> </a:t>
            </a:r>
            <a:r>
              <a:rPr lang="en-GB" sz="2000" i="1"/>
              <a:t>(v rámci ŠV</a:t>
            </a:r>
            <a:r>
              <a:rPr lang="cs-CZ" sz="2000" i="1"/>
              <a:t>P)</a:t>
            </a:r>
            <a:endParaRPr lang="en-GB" sz="2000" i="1"/>
          </a:p>
          <a:p>
            <a:pPr marL="640084" lvl="1" indent="-274322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Wingdings 2"/>
              <a:buChar char=""/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sz="1800"/>
              <a:t>Zahrnují všechny výše uvedené; zdůrazňována praktičnost a provázanost s běžným životem</a:t>
            </a:r>
            <a:endParaRPr lang="cs-CZ" sz="1800"/>
          </a:p>
          <a:p>
            <a:pPr marL="640084" lvl="1" indent="-274322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Wingdings 2"/>
              <a:buChar char=""/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cs-CZ" sz="1400"/>
              <a:t>Def. (Klíčové) kompetence jsou evropském rámci pojímány jako kombinace znalostí, dovedností a postojů odpovídajících určitému kontextu a definovány jako kompetence, které všichni potřebují ke svému osobnímu naplnění a rozvoji, aktivnímu občanství, sociálnímu začlenění a pro pracovní život. Během počátečního vzdělávání a odborné přípravy by si měli mladí lidé osvojit klíčové schopnosti na takové úrovni, aby byli připraveni na dospělost, a tyto schopnosti by si měli dále rozvíjet, zachovávat a aktualizovat v rámci celoživotního vzdělávání.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414092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Úvodem – učení v psychologii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650"/>
              </a:spcBef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 sz="2400"/>
              <a:t>Učení (Čáp, 2001)</a:t>
            </a:r>
          </a:p>
          <a:p>
            <a:pPr lvl="1">
              <a:lnSpc>
                <a:spcPct val="80000"/>
              </a:lnSpc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/>
              <a:t>Získávání zkušeností, utváření a pozměňování jedince v průběhu života.</a:t>
            </a:r>
          </a:p>
          <a:p>
            <a:pPr lvl="1">
              <a:lnSpc>
                <a:spcPct val="80000"/>
              </a:lnSpc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/>
              <a:t>Opakem vrozeného</a:t>
            </a:r>
          </a:p>
          <a:p>
            <a:pPr lvl="1">
              <a:lnSpc>
                <a:spcPct val="80000"/>
              </a:lnSpc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/>
              <a:t>Probíhá i na subhumánní úrovni</a:t>
            </a:r>
            <a:endParaRPr lang="cs-CZ" altLang="cs-CZ"/>
          </a:p>
          <a:p>
            <a:pPr>
              <a:lnSpc>
                <a:spcPct val="80000"/>
              </a:lnSpc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endParaRPr lang="cs-CZ" altLang="cs-CZ" sz="2300"/>
          </a:p>
          <a:p>
            <a:pPr>
              <a:lnSpc>
                <a:spcPct val="80000"/>
              </a:lnSpc>
              <a:spcBef>
                <a:spcPts val="650"/>
              </a:spcBef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 sz="2400"/>
              <a:t>Funkce učení</a:t>
            </a:r>
          </a:p>
          <a:p>
            <a:pPr lvl="1">
              <a:lnSpc>
                <a:spcPct val="80000"/>
              </a:lnSpc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/>
              <a:t>Přizpůsobování organismu k prostředí a změnám v prostředí</a:t>
            </a:r>
          </a:p>
          <a:p>
            <a:pPr lvl="1">
              <a:lnSpc>
                <a:spcPct val="80000"/>
              </a:lnSpc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/>
              <a:t>Přizpůsobování společnosti a jejím požadavkům</a:t>
            </a:r>
          </a:p>
          <a:p>
            <a:pPr lvl="1">
              <a:lnSpc>
                <a:spcPct val="80000"/>
              </a:lnSpc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/>
              <a:t>Nejedná se pouze o pasivní proces </a:t>
            </a:r>
          </a:p>
          <a:p>
            <a:pPr lvl="2">
              <a:lnSpc>
                <a:spcPct val="80000"/>
              </a:lnSpc>
              <a:spcBef>
                <a:spcPts val="525"/>
              </a:spcBef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 sz="1800" i="1"/>
              <a:t>(srv. např. Piaget – asimilace a akomodace, Moscovichi – sociální reprezentace aj.)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5886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  <a:defRPr/>
            </a:pPr>
            <a:r>
              <a:rPr lang="en-GB"/>
              <a:t>Druhy učení</a:t>
            </a:r>
            <a:r>
              <a:rPr lang="cs-CZ"/>
              <a:t> v psychologii - opakování</a:t>
            </a:r>
            <a:endParaRPr lang="en-GB"/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50"/>
              </a:spcBef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 sz="2400" b="1"/>
              <a:t>Elementární učení</a:t>
            </a:r>
          </a:p>
          <a:p>
            <a:pPr lvl="1"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/>
              <a:t>Tvoření asociací nebo podmiňování</a:t>
            </a:r>
          </a:p>
          <a:p>
            <a:pPr>
              <a:spcBef>
                <a:spcPts val="650"/>
              </a:spcBef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 sz="2400" b="1"/>
              <a:t>Komplexní učení</a:t>
            </a:r>
          </a:p>
          <a:p>
            <a:pPr lvl="1"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/>
              <a:t>Osvojení postupů při řešení problémů, mentální mapy prostředí, osvojování principů a systémů učiva</a:t>
            </a:r>
          </a:p>
          <a:p>
            <a:pPr lvl="1"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 i="1"/>
              <a:t>(viz </a:t>
            </a:r>
            <a:r>
              <a:rPr lang="cs-CZ" altLang="cs-CZ" i="1"/>
              <a:t>další přednáška</a:t>
            </a:r>
            <a:r>
              <a:rPr lang="en-GB" altLang="cs-CZ" i="1"/>
              <a:t>)</a:t>
            </a:r>
          </a:p>
          <a:p>
            <a:pPr>
              <a:spcBef>
                <a:spcPts val="650"/>
              </a:spcBef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 sz="2400" b="1"/>
              <a:t>Sociální učení</a:t>
            </a:r>
          </a:p>
          <a:p>
            <a:pPr lvl="1"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/>
              <a:t>Komunikace, interakce a percepce, sociální role</a:t>
            </a:r>
          </a:p>
          <a:p>
            <a:pPr lvl="1"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 i="1"/>
              <a:t>(viz sociální psychologie)</a:t>
            </a:r>
          </a:p>
        </p:txBody>
      </p:sp>
    </p:spTree>
    <p:extLst>
      <p:ext uri="{BB962C8B-B14F-4D97-AF65-F5344CB8AC3E}">
        <p14:creationId xmlns:p14="http://schemas.microsoft.com/office/powerpoint/2010/main" val="10245381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cs-CZ" altLang="cs-CZ"/>
              <a:t>Učení - v</a:t>
            </a:r>
            <a:r>
              <a:rPr lang="en-GB" altLang="cs-CZ"/>
              <a:t>ýsledky učení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indent="-342900" defTabSz="914420" fontAlgn="auto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sz="2000" b="1" dirty="0" err="1"/>
              <a:t>Vědomosti</a:t>
            </a:r>
            <a:endParaRPr lang="en-GB" sz="2000" b="1" dirty="0"/>
          </a:p>
          <a:p>
            <a:pPr marL="708662" lvl="1" indent="-342900" defTabSz="914420" fontAlgn="auto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dirty="0" err="1"/>
              <a:t>Soustavy</a:t>
            </a:r>
            <a:r>
              <a:rPr lang="en-GB" dirty="0"/>
              <a:t> </a:t>
            </a:r>
            <a:r>
              <a:rPr lang="en-GB" dirty="0" err="1"/>
              <a:t>představ</a:t>
            </a:r>
            <a:r>
              <a:rPr lang="en-GB" dirty="0"/>
              <a:t> a </a:t>
            </a:r>
            <a:r>
              <a:rPr lang="en-GB" dirty="0" err="1"/>
              <a:t>pojmů</a:t>
            </a:r>
            <a:endParaRPr lang="en-GB" dirty="0"/>
          </a:p>
          <a:p>
            <a:pPr marL="342900" indent="-342900" defTabSz="914420" fontAlgn="auto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sz="2000" b="1" dirty="0" err="1"/>
              <a:t>Senzorické</a:t>
            </a:r>
            <a:r>
              <a:rPr lang="en-GB" sz="2000" b="1" dirty="0"/>
              <a:t> </a:t>
            </a:r>
            <a:r>
              <a:rPr lang="en-GB" sz="2000" b="1" dirty="0" err="1"/>
              <a:t>dovednosti</a:t>
            </a:r>
            <a:endParaRPr lang="en-GB" sz="2000" b="1" dirty="0"/>
          </a:p>
          <a:p>
            <a:pPr marL="708662" lvl="1" indent="-342900" defTabSz="914420" fontAlgn="auto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dirty="0" err="1"/>
              <a:t>Např</a:t>
            </a:r>
            <a:r>
              <a:rPr lang="en-GB" dirty="0"/>
              <a:t>. </a:t>
            </a:r>
            <a:r>
              <a:rPr lang="en-GB" dirty="0" err="1"/>
              <a:t>rozlišování</a:t>
            </a:r>
            <a:r>
              <a:rPr lang="en-GB" dirty="0"/>
              <a:t> </a:t>
            </a:r>
            <a:r>
              <a:rPr lang="en-GB" dirty="0" err="1"/>
              <a:t>výšky</a:t>
            </a:r>
            <a:r>
              <a:rPr lang="en-GB" dirty="0"/>
              <a:t> a </a:t>
            </a:r>
            <a:r>
              <a:rPr lang="en-GB" dirty="0" err="1"/>
              <a:t>barvy</a:t>
            </a:r>
            <a:r>
              <a:rPr lang="en-GB" dirty="0"/>
              <a:t> </a:t>
            </a:r>
            <a:r>
              <a:rPr lang="en-GB" dirty="0" err="1"/>
              <a:t>tónů</a:t>
            </a:r>
            <a:r>
              <a:rPr lang="en-GB" dirty="0"/>
              <a:t>, </a:t>
            </a:r>
            <a:r>
              <a:rPr lang="en-GB" dirty="0" err="1"/>
              <a:t>odlišení</a:t>
            </a:r>
            <a:r>
              <a:rPr lang="en-GB" dirty="0"/>
              <a:t> </a:t>
            </a:r>
            <a:r>
              <a:rPr lang="en-GB" dirty="0" err="1"/>
              <a:t>správného</a:t>
            </a:r>
            <a:r>
              <a:rPr lang="en-GB" dirty="0"/>
              <a:t> a </a:t>
            </a:r>
            <a:r>
              <a:rPr lang="en-GB" dirty="0" err="1"/>
              <a:t>špatného</a:t>
            </a:r>
            <a:r>
              <a:rPr lang="en-GB" dirty="0"/>
              <a:t> </a:t>
            </a:r>
            <a:r>
              <a:rPr lang="en-GB" dirty="0" err="1"/>
              <a:t>chodu</a:t>
            </a:r>
            <a:r>
              <a:rPr lang="en-GB" dirty="0"/>
              <a:t> </a:t>
            </a:r>
            <a:r>
              <a:rPr lang="en-GB" dirty="0" err="1"/>
              <a:t>stroje</a:t>
            </a:r>
            <a:r>
              <a:rPr lang="en-GB" dirty="0"/>
              <a:t> </a:t>
            </a:r>
            <a:r>
              <a:rPr lang="en-GB" dirty="0" err="1"/>
              <a:t>podle</a:t>
            </a:r>
            <a:r>
              <a:rPr lang="en-GB" dirty="0"/>
              <a:t> </a:t>
            </a:r>
            <a:r>
              <a:rPr lang="en-GB" dirty="0" err="1"/>
              <a:t>zvuku</a:t>
            </a:r>
            <a:r>
              <a:rPr lang="en-GB" dirty="0"/>
              <a:t> </a:t>
            </a:r>
            <a:r>
              <a:rPr lang="en-GB" dirty="0" err="1"/>
              <a:t>atd</a:t>
            </a:r>
            <a:r>
              <a:rPr lang="en-GB" dirty="0"/>
              <a:t>.</a:t>
            </a:r>
          </a:p>
          <a:p>
            <a:pPr marL="342900" indent="-342900" defTabSz="914420" fontAlgn="auto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sz="2000" b="1" dirty="0" err="1"/>
              <a:t>Senzomotorické</a:t>
            </a:r>
            <a:r>
              <a:rPr lang="en-GB" sz="2000" b="1" dirty="0"/>
              <a:t> </a:t>
            </a:r>
            <a:r>
              <a:rPr lang="en-GB" sz="2000" b="1" dirty="0" err="1"/>
              <a:t>dovednosti</a:t>
            </a:r>
            <a:endParaRPr lang="en-GB" sz="2000" b="1" dirty="0"/>
          </a:p>
          <a:p>
            <a:pPr marL="708662" lvl="1" indent="-342900" defTabSz="914420" fontAlgn="auto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dirty="0" err="1"/>
              <a:t>Lepší</a:t>
            </a:r>
            <a:r>
              <a:rPr lang="en-GB" dirty="0"/>
              <a:t> </a:t>
            </a:r>
            <a:r>
              <a:rPr lang="en-GB" dirty="0" err="1"/>
              <a:t>koordinace</a:t>
            </a:r>
            <a:r>
              <a:rPr lang="en-GB" dirty="0"/>
              <a:t> </a:t>
            </a:r>
            <a:r>
              <a:rPr lang="en-GB" dirty="0" err="1"/>
              <a:t>vnímání</a:t>
            </a:r>
            <a:r>
              <a:rPr lang="en-GB" dirty="0"/>
              <a:t> a </a:t>
            </a:r>
            <a:r>
              <a:rPr lang="en-GB" dirty="0" err="1"/>
              <a:t>pohybů</a:t>
            </a:r>
            <a:r>
              <a:rPr lang="en-GB" dirty="0"/>
              <a:t> – </a:t>
            </a:r>
            <a:r>
              <a:rPr lang="en-GB" dirty="0" err="1"/>
              <a:t>např</a:t>
            </a:r>
            <a:r>
              <a:rPr lang="en-GB" dirty="0"/>
              <a:t>. </a:t>
            </a:r>
            <a:r>
              <a:rPr lang="en-GB" dirty="0" err="1"/>
              <a:t>psaní</a:t>
            </a:r>
            <a:r>
              <a:rPr lang="en-GB" dirty="0"/>
              <a:t>, </a:t>
            </a:r>
            <a:r>
              <a:rPr lang="en-GB" dirty="0" err="1"/>
              <a:t>řemeslné</a:t>
            </a:r>
            <a:r>
              <a:rPr lang="en-GB" dirty="0"/>
              <a:t> </a:t>
            </a:r>
            <a:r>
              <a:rPr lang="en-GB" dirty="0" err="1"/>
              <a:t>práce</a:t>
            </a:r>
            <a:r>
              <a:rPr lang="en-GB" dirty="0"/>
              <a:t>, sport</a:t>
            </a:r>
          </a:p>
          <a:p>
            <a:pPr marL="342900" indent="-342900" defTabSz="914420" fontAlgn="auto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sz="2000" b="1" dirty="0" err="1"/>
              <a:t>Intelektové</a:t>
            </a:r>
            <a:r>
              <a:rPr lang="en-GB" sz="2000" b="1" dirty="0"/>
              <a:t> </a:t>
            </a:r>
            <a:r>
              <a:rPr lang="en-GB" sz="2000" b="1" dirty="0" err="1"/>
              <a:t>dovednosti</a:t>
            </a:r>
            <a:r>
              <a:rPr lang="en-GB" sz="2000" b="1" dirty="0"/>
              <a:t> a </a:t>
            </a:r>
            <a:r>
              <a:rPr lang="en-GB" sz="2000" b="1" dirty="0" err="1"/>
              <a:t>schopnosti</a:t>
            </a:r>
            <a:endParaRPr lang="en-GB" sz="2000" b="1" dirty="0"/>
          </a:p>
          <a:p>
            <a:pPr marL="708662" lvl="1" indent="-342900" defTabSz="914420" fontAlgn="auto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dirty="0" err="1"/>
              <a:t>Např</a:t>
            </a:r>
            <a:r>
              <a:rPr lang="en-GB" dirty="0"/>
              <a:t>. </a:t>
            </a:r>
            <a:r>
              <a:rPr lang="en-GB" dirty="0" err="1"/>
              <a:t>matematické</a:t>
            </a:r>
            <a:r>
              <a:rPr lang="en-GB" dirty="0"/>
              <a:t>, </a:t>
            </a:r>
            <a:r>
              <a:rPr lang="en-GB" dirty="0" err="1"/>
              <a:t>jazykové</a:t>
            </a:r>
            <a:endParaRPr lang="en-GB" dirty="0"/>
          </a:p>
          <a:p>
            <a:pPr marL="342900" indent="-342900" defTabSz="914420" fontAlgn="auto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sz="2000" b="1" dirty="0" err="1"/>
              <a:t>Návyky</a:t>
            </a:r>
            <a:r>
              <a:rPr lang="en-GB" sz="2000" b="1" dirty="0"/>
              <a:t>, </a:t>
            </a:r>
            <a:r>
              <a:rPr lang="en-GB" sz="2000" b="1" dirty="0" err="1"/>
              <a:t>postoje</a:t>
            </a:r>
            <a:r>
              <a:rPr lang="en-GB" sz="2000" b="1" dirty="0"/>
              <a:t>, </a:t>
            </a:r>
            <a:r>
              <a:rPr lang="en-GB" sz="2000" b="1" dirty="0" err="1"/>
              <a:t>vlastnosti</a:t>
            </a:r>
            <a:r>
              <a:rPr lang="en-GB" sz="2000" b="1" dirty="0"/>
              <a:t> </a:t>
            </a:r>
            <a:r>
              <a:rPr lang="en-GB" sz="2000" b="1" dirty="0" err="1"/>
              <a:t>osobnosti</a:t>
            </a:r>
            <a:endParaRPr lang="en-GB" sz="2000" b="1" dirty="0"/>
          </a:p>
          <a:p>
            <a:pPr marL="708662" lvl="1" indent="-342900" defTabSz="914420" fontAlgn="auto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dirty="0" err="1"/>
              <a:t>Např</a:t>
            </a:r>
            <a:r>
              <a:rPr lang="en-GB" dirty="0"/>
              <a:t>. </a:t>
            </a:r>
            <a:r>
              <a:rPr lang="en-GB" dirty="0" err="1"/>
              <a:t>vytrvalost</a:t>
            </a:r>
            <a:r>
              <a:rPr lang="en-GB" dirty="0"/>
              <a:t>, </a:t>
            </a:r>
            <a:r>
              <a:rPr lang="en-GB" dirty="0" err="1"/>
              <a:t>svědomitost</a:t>
            </a:r>
            <a:endParaRPr lang="en-GB" dirty="0"/>
          </a:p>
          <a:p>
            <a:pPr marL="342900" indent="-342900" defTabSz="914420" fontAlgn="auto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sz="2000" b="1" dirty="0" err="1"/>
              <a:t>Sociální</a:t>
            </a:r>
            <a:r>
              <a:rPr lang="en-GB" sz="2000" b="1" dirty="0"/>
              <a:t> </a:t>
            </a:r>
            <a:r>
              <a:rPr lang="en-GB" sz="2000" b="1" dirty="0" err="1"/>
              <a:t>dovednosti</a:t>
            </a:r>
            <a:endParaRPr lang="en-GB" sz="2000" b="1" dirty="0"/>
          </a:p>
          <a:p>
            <a:pPr marL="708662" lvl="1" indent="-342900" defTabSz="914420" fontAlgn="auto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dirty="0" err="1"/>
              <a:t>Komunikativní</a:t>
            </a:r>
            <a:r>
              <a:rPr lang="en-GB" dirty="0"/>
              <a:t> </a:t>
            </a:r>
            <a:r>
              <a:rPr lang="en-GB" dirty="0" err="1"/>
              <a:t>dovednosti</a:t>
            </a:r>
            <a:r>
              <a:rPr lang="en-GB" dirty="0"/>
              <a:t>, </a:t>
            </a:r>
            <a:r>
              <a:rPr lang="en-GB" dirty="0" err="1"/>
              <a:t>orientace</a:t>
            </a:r>
            <a:r>
              <a:rPr lang="en-GB" dirty="0"/>
              <a:t> v </a:t>
            </a:r>
            <a:r>
              <a:rPr lang="en-GB" dirty="0" err="1"/>
              <a:t>sociálních</a:t>
            </a:r>
            <a:r>
              <a:rPr lang="en-GB" dirty="0"/>
              <a:t> </a:t>
            </a:r>
            <a:r>
              <a:rPr lang="en-GB" dirty="0" err="1"/>
              <a:t>vztazích</a:t>
            </a:r>
            <a:r>
              <a:rPr lang="en-GB" dirty="0"/>
              <a:t>, </a:t>
            </a:r>
            <a:r>
              <a:rPr lang="en-GB" dirty="0" err="1"/>
              <a:t>schopnost</a:t>
            </a:r>
            <a:r>
              <a:rPr lang="en-GB" dirty="0"/>
              <a:t> </a:t>
            </a:r>
            <a:r>
              <a:rPr lang="en-GB" dirty="0" err="1"/>
              <a:t>obhájit</a:t>
            </a:r>
            <a:r>
              <a:rPr lang="en-GB" dirty="0"/>
              <a:t> </a:t>
            </a:r>
            <a:r>
              <a:rPr lang="en-GB" dirty="0" err="1"/>
              <a:t>vlastní</a:t>
            </a:r>
            <a:r>
              <a:rPr lang="en-GB" dirty="0"/>
              <a:t> </a:t>
            </a:r>
            <a:r>
              <a:rPr lang="en-GB" dirty="0" err="1"/>
              <a:t>názor</a:t>
            </a:r>
            <a:r>
              <a:rPr lang="en-GB" dirty="0"/>
              <a:t> </a:t>
            </a:r>
            <a:r>
              <a:rPr lang="en-GB" dirty="0" err="1"/>
              <a:t>atd</a:t>
            </a:r>
            <a:r>
              <a:rPr lang="en-GB" dirty="0"/>
              <a:t>.</a:t>
            </a:r>
          </a:p>
          <a:p>
            <a:pPr marL="708662" lvl="1" indent="-342900" defTabSz="914420" fontAlgn="auto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endParaRPr lang="en-GB" dirty="0"/>
          </a:p>
          <a:p>
            <a:pPr marL="342900" indent="-342900" defTabSz="914420" fontAlgn="auto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sz="2000" dirty="0"/>
              <a:t>V </a:t>
            </a:r>
            <a:r>
              <a:rPr lang="en-GB" sz="2000" dirty="0" err="1"/>
              <a:t>moderní</a:t>
            </a:r>
            <a:r>
              <a:rPr lang="en-GB" sz="2000" dirty="0"/>
              <a:t> </a:t>
            </a:r>
            <a:r>
              <a:rPr lang="en-GB" sz="2000" dirty="0" err="1"/>
              <a:t>pedagogice</a:t>
            </a:r>
            <a:r>
              <a:rPr lang="en-GB" sz="2000" dirty="0"/>
              <a:t> </a:t>
            </a:r>
            <a:r>
              <a:rPr lang="en-GB" sz="2000" dirty="0" err="1"/>
              <a:t>též</a:t>
            </a:r>
            <a:r>
              <a:rPr lang="en-GB" sz="2000" dirty="0"/>
              <a:t> </a:t>
            </a:r>
            <a:r>
              <a:rPr lang="en-GB" sz="2000" dirty="0" err="1"/>
              <a:t>označovány</a:t>
            </a:r>
            <a:r>
              <a:rPr lang="en-GB" sz="2000" dirty="0"/>
              <a:t> </a:t>
            </a:r>
            <a:r>
              <a:rPr lang="en-GB" sz="2000" dirty="0" err="1"/>
              <a:t>jako</a:t>
            </a:r>
            <a:r>
              <a:rPr lang="en-GB" sz="2000" dirty="0"/>
              <a:t> </a:t>
            </a:r>
            <a:r>
              <a:rPr lang="en-GB" sz="2000" b="1" dirty="0" err="1"/>
              <a:t>kompetence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822238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k zakončení kurzu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předmět je zakončen písemnou zkouškou/ zápočtem (test 25 (zk)/10 (z) otázek); do celkového hodnocení vstupují body za průběžnou přípravu a práci v seminářích (příprava anotace a posteru 50%, test 50%). </a:t>
            </a:r>
          </a:p>
          <a:p>
            <a:r>
              <a:rPr lang="cs-CZ" dirty="0"/>
              <a:t>Bodovány jsou tyto činnosti studenta: </a:t>
            </a:r>
          </a:p>
          <a:p>
            <a:pPr lvl="1"/>
            <a:r>
              <a:rPr lang="cs-CZ" dirty="0"/>
              <a:t>dle zadání vyučujícího, studuje povinnou a doporučenou literaturu, aktivně se zapojuje do výuky a to vše je vidět na: </a:t>
            </a:r>
          </a:p>
          <a:p>
            <a:pPr lvl="1"/>
            <a:r>
              <a:rPr lang="cs-CZ" dirty="0"/>
              <a:t>příprava anotace a prezentace posteru v semináři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3926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en-GB" altLang="cs-CZ"/>
              <a:t>Osm typů lidského učení (Gagné</a:t>
            </a:r>
            <a:r>
              <a:rPr lang="cs-CZ" altLang="cs-CZ"/>
              <a:t>)</a:t>
            </a:r>
            <a:endParaRPr lang="en-GB" altLang="cs-CZ"/>
          </a:p>
        </p:txBody>
      </p:sp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69917" indent="-569917">
              <a:lnSpc>
                <a:spcPct val="80000"/>
              </a:lnSpc>
              <a:spcBef>
                <a:spcPts val="475"/>
              </a:spcBef>
              <a:buFont typeface="Wingdings" panose="05000000000000000000" pitchFamily="2" charset="2"/>
              <a:buAutoNum type="arabicPeriod"/>
              <a:tabLst>
                <a:tab pos="1012832" algn="l"/>
                <a:tab pos="1927238" algn="l"/>
                <a:tab pos="2841643" algn="l"/>
                <a:tab pos="3756049" algn="l"/>
                <a:tab pos="4670455" algn="l"/>
                <a:tab pos="5584862" algn="l"/>
                <a:tab pos="6499268" algn="l"/>
                <a:tab pos="7413674" algn="l"/>
                <a:tab pos="8328080" algn="l"/>
                <a:tab pos="9242486" algn="l"/>
                <a:tab pos="10156891" algn="l"/>
              </a:tabLst>
            </a:pPr>
            <a:r>
              <a:rPr lang="en-GB" altLang="cs-CZ" sz="1800" b="1" dirty="0" err="1"/>
              <a:t>Učení</a:t>
            </a:r>
            <a:r>
              <a:rPr lang="en-GB" altLang="cs-CZ" sz="1800" b="1" dirty="0"/>
              <a:t> </a:t>
            </a:r>
            <a:r>
              <a:rPr lang="en-GB" altLang="cs-CZ" sz="1800" b="1" dirty="0" err="1"/>
              <a:t>signálům</a:t>
            </a:r>
            <a:endParaRPr lang="en-GB" altLang="cs-CZ" sz="1800" b="1" dirty="0"/>
          </a:p>
          <a:p>
            <a:pPr marL="742953" lvl="1" indent="-285750">
              <a:lnSpc>
                <a:spcPct val="80000"/>
              </a:lnSpc>
              <a:spcBef>
                <a:spcPts val="425"/>
              </a:spcBef>
              <a:tabLst>
                <a:tab pos="1012832" algn="l"/>
                <a:tab pos="1927238" algn="l"/>
                <a:tab pos="2841643" algn="l"/>
                <a:tab pos="3756049" algn="l"/>
                <a:tab pos="4670455" algn="l"/>
                <a:tab pos="5584862" algn="l"/>
                <a:tab pos="6499268" algn="l"/>
                <a:tab pos="7413674" algn="l"/>
                <a:tab pos="8328080" algn="l"/>
                <a:tab pos="9242486" algn="l"/>
                <a:tab pos="10156891" algn="l"/>
              </a:tabLst>
            </a:pPr>
            <a:r>
              <a:rPr lang="en-GB" altLang="cs-CZ" sz="1600" dirty="0"/>
              <a:t>Po </a:t>
            </a:r>
            <a:r>
              <a:rPr lang="en-GB" altLang="cs-CZ" sz="1600" dirty="0" err="1"/>
              <a:t>určitém</a:t>
            </a:r>
            <a:r>
              <a:rPr lang="en-GB" altLang="cs-CZ" sz="1600" dirty="0"/>
              <a:t> </a:t>
            </a:r>
            <a:r>
              <a:rPr lang="en-GB" altLang="cs-CZ" sz="1600" dirty="0" err="1"/>
              <a:t>podnětu</a:t>
            </a:r>
            <a:r>
              <a:rPr lang="en-GB" altLang="cs-CZ" sz="1600" dirty="0"/>
              <a:t> </a:t>
            </a:r>
            <a:r>
              <a:rPr lang="en-GB" altLang="cs-CZ" sz="1600" dirty="0" err="1"/>
              <a:t>následuje</a:t>
            </a:r>
            <a:r>
              <a:rPr lang="en-GB" altLang="cs-CZ" sz="1600" dirty="0"/>
              <a:t> </a:t>
            </a:r>
            <a:r>
              <a:rPr lang="en-GB" altLang="cs-CZ" sz="1600" dirty="0" err="1"/>
              <a:t>něco</a:t>
            </a:r>
            <a:r>
              <a:rPr lang="en-GB" altLang="cs-CZ" sz="1600" dirty="0"/>
              <a:t> </a:t>
            </a:r>
            <a:r>
              <a:rPr lang="en-GB" altLang="cs-CZ" sz="1600" dirty="0" err="1"/>
              <a:t>příjemného</a:t>
            </a:r>
            <a:r>
              <a:rPr lang="en-GB" altLang="cs-CZ" sz="1600" dirty="0"/>
              <a:t> </a:t>
            </a:r>
            <a:r>
              <a:rPr lang="en-GB" altLang="cs-CZ" sz="1600" dirty="0" err="1"/>
              <a:t>nebo</a:t>
            </a:r>
            <a:r>
              <a:rPr lang="en-GB" altLang="cs-CZ" sz="1600" dirty="0"/>
              <a:t> </a:t>
            </a:r>
            <a:r>
              <a:rPr lang="en-GB" altLang="cs-CZ" sz="1600" dirty="0" err="1"/>
              <a:t>nepříjemného</a:t>
            </a:r>
            <a:r>
              <a:rPr lang="en-GB" altLang="cs-CZ" sz="1600" dirty="0"/>
              <a:t> (Pavlov</a:t>
            </a:r>
            <a:r>
              <a:rPr lang="cs-CZ" altLang="cs-CZ" sz="1600" dirty="0"/>
              <a:t>)</a:t>
            </a:r>
            <a:endParaRPr lang="en-GB" altLang="cs-CZ" sz="1600" dirty="0"/>
          </a:p>
          <a:p>
            <a:pPr marL="569917" indent="-569917">
              <a:lnSpc>
                <a:spcPct val="80000"/>
              </a:lnSpc>
              <a:spcBef>
                <a:spcPts val="475"/>
              </a:spcBef>
              <a:buFont typeface="Verdana" panose="020B0604030504040204" pitchFamily="34" charset="0"/>
              <a:buAutoNum type="arabicPeriod"/>
              <a:tabLst>
                <a:tab pos="1012832" algn="l"/>
                <a:tab pos="1927238" algn="l"/>
                <a:tab pos="2841643" algn="l"/>
                <a:tab pos="3756049" algn="l"/>
                <a:tab pos="4670455" algn="l"/>
                <a:tab pos="5584862" algn="l"/>
                <a:tab pos="6499268" algn="l"/>
                <a:tab pos="7413674" algn="l"/>
                <a:tab pos="8328080" algn="l"/>
                <a:tab pos="9242486" algn="l"/>
                <a:tab pos="10156891" algn="l"/>
              </a:tabLst>
            </a:pPr>
            <a:r>
              <a:rPr lang="en-GB" altLang="cs-CZ" sz="1800" b="1" dirty="0" err="1"/>
              <a:t>Tvoření</a:t>
            </a:r>
            <a:r>
              <a:rPr lang="en-GB" altLang="cs-CZ" sz="1800" b="1" dirty="0"/>
              <a:t> </a:t>
            </a:r>
            <a:r>
              <a:rPr lang="en-GB" altLang="cs-CZ" sz="1800" b="1" dirty="0" err="1"/>
              <a:t>spojů</a:t>
            </a:r>
            <a:r>
              <a:rPr lang="en-GB" altLang="cs-CZ" sz="1800" b="1" dirty="0"/>
              <a:t> S-R (</a:t>
            </a:r>
            <a:r>
              <a:rPr lang="en-GB" altLang="cs-CZ" sz="1800" b="1" dirty="0" err="1"/>
              <a:t>podnět-reakce</a:t>
            </a:r>
            <a:r>
              <a:rPr lang="en-GB" altLang="cs-CZ" sz="1800" b="1" dirty="0"/>
              <a:t>)</a:t>
            </a:r>
          </a:p>
          <a:p>
            <a:pPr marL="742953" lvl="1" indent="-285750">
              <a:lnSpc>
                <a:spcPct val="80000"/>
              </a:lnSpc>
              <a:spcBef>
                <a:spcPts val="425"/>
              </a:spcBef>
              <a:tabLst>
                <a:tab pos="1012832" algn="l"/>
                <a:tab pos="1927238" algn="l"/>
                <a:tab pos="2841643" algn="l"/>
                <a:tab pos="3756049" algn="l"/>
                <a:tab pos="4670455" algn="l"/>
                <a:tab pos="5584862" algn="l"/>
                <a:tab pos="6499268" algn="l"/>
                <a:tab pos="7413674" algn="l"/>
                <a:tab pos="8328080" algn="l"/>
                <a:tab pos="9242486" algn="l"/>
                <a:tab pos="10156891" algn="l"/>
              </a:tabLst>
            </a:pPr>
            <a:r>
              <a:rPr lang="en-GB" altLang="cs-CZ" sz="1600" dirty="0" err="1"/>
              <a:t>Naučíme</a:t>
            </a:r>
            <a:r>
              <a:rPr lang="en-GB" altLang="cs-CZ" sz="1600" dirty="0"/>
              <a:t> se </a:t>
            </a:r>
            <a:r>
              <a:rPr lang="en-GB" altLang="cs-CZ" sz="1600" dirty="0" err="1"/>
              <a:t>reagovat</a:t>
            </a:r>
            <a:r>
              <a:rPr lang="en-GB" altLang="cs-CZ" sz="1600" dirty="0"/>
              <a:t> </a:t>
            </a:r>
            <a:r>
              <a:rPr lang="en-GB" altLang="cs-CZ" sz="1600" dirty="0" err="1"/>
              <a:t>na</a:t>
            </a:r>
            <a:r>
              <a:rPr lang="en-GB" altLang="cs-CZ" sz="1600" dirty="0"/>
              <a:t> </a:t>
            </a:r>
            <a:r>
              <a:rPr lang="en-GB" altLang="cs-CZ" sz="1600" dirty="0" err="1"/>
              <a:t>určitý</a:t>
            </a:r>
            <a:r>
              <a:rPr lang="en-GB" altLang="cs-CZ" sz="1600" dirty="0"/>
              <a:t> </a:t>
            </a:r>
            <a:r>
              <a:rPr lang="en-GB" altLang="cs-CZ" sz="1600" dirty="0" err="1"/>
              <a:t>podnět</a:t>
            </a:r>
            <a:r>
              <a:rPr lang="en-GB" altLang="cs-CZ" sz="1600" dirty="0"/>
              <a:t> </a:t>
            </a:r>
            <a:r>
              <a:rPr lang="en-GB" altLang="cs-CZ" sz="1600" dirty="0" err="1"/>
              <a:t>zcela</a:t>
            </a:r>
            <a:r>
              <a:rPr lang="en-GB" altLang="cs-CZ" sz="1600" dirty="0"/>
              <a:t> </a:t>
            </a:r>
            <a:r>
              <a:rPr lang="en-GB" altLang="cs-CZ" sz="1600" dirty="0" err="1"/>
              <a:t>určitým</a:t>
            </a:r>
            <a:r>
              <a:rPr lang="en-GB" altLang="cs-CZ" sz="1600" dirty="0"/>
              <a:t> </a:t>
            </a:r>
            <a:r>
              <a:rPr lang="en-GB" altLang="cs-CZ" sz="1600" dirty="0" err="1"/>
              <a:t>způsobem</a:t>
            </a:r>
            <a:r>
              <a:rPr lang="en-GB" altLang="cs-CZ" sz="1600" dirty="0"/>
              <a:t> (Thorndike, Skinner</a:t>
            </a:r>
            <a:r>
              <a:rPr lang="cs-CZ" altLang="cs-CZ" sz="1600" dirty="0"/>
              <a:t>)</a:t>
            </a:r>
            <a:endParaRPr lang="en-GB" altLang="cs-CZ" sz="1600" dirty="0"/>
          </a:p>
          <a:p>
            <a:pPr marL="569917" indent="-569917">
              <a:lnSpc>
                <a:spcPct val="80000"/>
              </a:lnSpc>
              <a:spcBef>
                <a:spcPts val="475"/>
              </a:spcBef>
              <a:buFont typeface="Verdana" panose="020B0604030504040204" pitchFamily="34" charset="0"/>
              <a:buAutoNum type="arabicPeriod"/>
              <a:tabLst>
                <a:tab pos="1012832" algn="l"/>
                <a:tab pos="1927238" algn="l"/>
                <a:tab pos="2841643" algn="l"/>
                <a:tab pos="3756049" algn="l"/>
                <a:tab pos="4670455" algn="l"/>
                <a:tab pos="5584862" algn="l"/>
                <a:tab pos="6499268" algn="l"/>
                <a:tab pos="7413674" algn="l"/>
                <a:tab pos="8328080" algn="l"/>
                <a:tab pos="9242486" algn="l"/>
                <a:tab pos="10156891" algn="l"/>
              </a:tabLst>
            </a:pPr>
            <a:r>
              <a:rPr lang="en-GB" altLang="cs-CZ" sz="1800" b="1" dirty="0" err="1"/>
              <a:t>Řetězení</a:t>
            </a:r>
            <a:endParaRPr lang="en-GB" altLang="cs-CZ" sz="1800" b="1" dirty="0"/>
          </a:p>
          <a:p>
            <a:pPr marL="742953" lvl="1" indent="-285750">
              <a:lnSpc>
                <a:spcPct val="80000"/>
              </a:lnSpc>
              <a:spcBef>
                <a:spcPts val="425"/>
              </a:spcBef>
              <a:tabLst>
                <a:tab pos="1012832" algn="l"/>
                <a:tab pos="1927238" algn="l"/>
                <a:tab pos="2841643" algn="l"/>
                <a:tab pos="3756049" algn="l"/>
                <a:tab pos="4670455" algn="l"/>
                <a:tab pos="5584862" algn="l"/>
                <a:tab pos="6499268" algn="l"/>
                <a:tab pos="7413674" algn="l"/>
                <a:tab pos="8328080" algn="l"/>
                <a:tab pos="9242486" algn="l"/>
                <a:tab pos="10156891" algn="l"/>
              </a:tabLst>
            </a:pPr>
            <a:r>
              <a:rPr lang="en-GB" altLang="cs-CZ" sz="1600" dirty="0" err="1"/>
              <a:t>Spojení</a:t>
            </a:r>
            <a:r>
              <a:rPr lang="en-GB" altLang="cs-CZ" sz="1600" dirty="0"/>
              <a:t> </a:t>
            </a:r>
            <a:r>
              <a:rPr lang="en-GB" altLang="cs-CZ" sz="1600" dirty="0" err="1"/>
              <a:t>několika</a:t>
            </a:r>
            <a:r>
              <a:rPr lang="en-GB" altLang="cs-CZ" sz="1600" dirty="0"/>
              <a:t> S-R do </a:t>
            </a:r>
            <a:r>
              <a:rPr lang="en-GB" altLang="cs-CZ" sz="1600" dirty="0" err="1"/>
              <a:t>řetězu</a:t>
            </a:r>
            <a:endParaRPr lang="en-GB" altLang="cs-CZ" sz="1600" dirty="0"/>
          </a:p>
          <a:p>
            <a:pPr marL="569917" indent="-569917">
              <a:lnSpc>
                <a:spcPct val="80000"/>
              </a:lnSpc>
              <a:spcBef>
                <a:spcPts val="475"/>
              </a:spcBef>
              <a:buFont typeface="Verdana" panose="020B0604030504040204" pitchFamily="34" charset="0"/>
              <a:buAutoNum type="arabicPeriod"/>
              <a:tabLst>
                <a:tab pos="1012832" algn="l"/>
                <a:tab pos="1927238" algn="l"/>
                <a:tab pos="2841643" algn="l"/>
                <a:tab pos="3756049" algn="l"/>
                <a:tab pos="4670455" algn="l"/>
                <a:tab pos="5584862" algn="l"/>
                <a:tab pos="6499268" algn="l"/>
                <a:tab pos="7413674" algn="l"/>
                <a:tab pos="8328080" algn="l"/>
                <a:tab pos="9242486" algn="l"/>
                <a:tab pos="10156891" algn="l"/>
              </a:tabLst>
            </a:pPr>
            <a:r>
              <a:rPr lang="en-GB" altLang="cs-CZ" sz="1800" b="1" dirty="0" err="1"/>
              <a:t>Slovní</a:t>
            </a:r>
            <a:r>
              <a:rPr lang="en-GB" altLang="cs-CZ" sz="1800" b="1" dirty="0"/>
              <a:t> </a:t>
            </a:r>
            <a:r>
              <a:rPr lang="en-GB" altLang="cs-CZ" sz="1800" b="1" dirty="0" err="1"/>
              <a:t>asociace</a:t>
            </a:r>
            <a:endParaRPr lang="en-GB" altLang="cs-CZ" sz="1800" b="1" dirty="0"/>
          </a:p>
          <a:p>
            <a:pPr marL="742953" lvl="1" indent="-285750">
              <a:lnSpc>
                <a:spcPct val="80000"/>
              </a:lnSpc>
              <a:spcBef>
                <a:spcPts val="425"/>
              </a:spcBef>
              <a:tabLst>
                <a:tab pos="1012832" algn="l"/>
                <a:tab pos="1927238" algn="l"/>
                <a:tab pos="2841643" algn="l"/>
                <a:tab pos="3756049" algn="l"/>
                <a:tab pos="4670455" algn="l"/>
                <a:tab pos="5584862" algn="l"/>
                <a:tab pos="6499268" algn="l"/>
                <a:tab pos="7413674" algn="l"/>
                <a:tab pos="8328080" algn="l"/>
                <a:tab pos="9242486" algn="l"/>
                <a:tab pos="10156891" algn="l"/>
              </a:tabLst>
            </a:pPr>
            <a:r>
              <a:rPr lang="en-GB" altLang="cs-CZ" sz="1600" dirty="0" err="1"/>
              <a:t>Spojení</a:t>
            </a:r>
            <a:r>
              <a:rPr lang="en-GB" altLang="cs-CZ" sz="1600" dirty="0"/>
              <a:t> </a:t>
            </a:r>
            <a:r>
              <a:rPr lang="en-GB" altLang="cs-CZ" sz="1600" dirty="0" err="1"/>
              <a:t>řady</a:t>
            </a:r>
            <a:r>
              <a:rPr lang="en-GB" altLang="cs-CZ" sz="1600" dirty="0"/>
              <a:t> </a:t>
            </a:r>
            <a:r>
              <a:rPr lang="en-GB" altLang="cs-CZ" sz="1600" dirty="0" err="1"/>
              <a:t>hlásek</a:t>
            </a:r>
            <a:r>
              <a:rPr lang="en-GB" altLang="cs-CZ" sz="1600" dirty="0"/>
              <a:t> </a:t>
            </a:r>
            <a:r>
              <a:rPr lang="en-GB" altLang="cs-CZ" sz="1600" dirty="0" err="1"/>
              <a:t>či</a:t>
            </a:r>
            <a:r>
              <a:rPr lang="en-GB" altLang="cs-CZ" sz="1600" dirty="0"/>
              <a:t> </a:t>
            </a:r>
            <a:r>
              <a:rPr lang="en-GB" altLang="cs-CZ" sz="1600" dirty="0" err="1"/>
              <a:t>slov</a:t>
            </a:r>
            <a:r>
              <a:rPr lang="en-GB" altLang="cs-CZ" sz="1600" dirty="0"/>
              <a:t> (viz </a:t>
            </a:r>
            <a:r>
              <a:rPr lang="en-GB" altLang="cs-CZ" sz="1600" dirty="0" err="1"/>
              <a:t>asociace</a:t>
            </a:r>
            <a:r>
              <a:rPr lang="cs-CZ" altLang="cs-CZ" sz="1600" dirty="0"/>
              <a:t>)</a:t>
            </a:r>
            <a:endParaRPr lang="en-GB" altLang="cs-CZ" sz="1600" dirty="0"/>
          </a:p>
          <a:p>
            <a:pPr marL="569917" indent="-569917">
              <a:lnSpc>
                <a:spcPct val="80000"/>
              </a:lnSpc>
              <a:spcBef>
                <a:spcPts val="475"/>
              </a:spcBef>
              <a:buFont typeface="Verdana" panose="020B0604030504040204" pitchFamily="34" charset="0"/>
              <a:buAutoNum type="arabicPeriod"/>
              <a:tabLst>
                <a:tab pos="1012832" algn="l"/>
                <a:tab pos="1927238" algn="l"/>
                <a:tab pos="2841643" algn="l"/>
                <a:tab pos="3756049" algn="l"/>
                <a:tab pos="4670455" algn="l"/>
                <a:tab pos="5584862" algn="l"/>
                <a:tab pos="6499268" algn="l"/>
                <a:tab pos="7413674" algn="l"/>
                <a:tab pos="8328080" algn="l"/>
                <a:tab pos="9242486" algn="l"/>
                <a:tab pos="10156891" algn="l"/>
              </a:tabLst>
            </a:pPr>
            <a:r>
              <a:rPr lang="en-GB" altLang="cs-CZ" sz="1800" b="1" dirty="0" err="1"/>
              <a:t>Mnohonásobná</a:t>
            </a:r>
            <a:r>
              <a:rPr lang="en-GB" altLang="cs-CZ" sz="1800" b="1" dirty="0"/>
              <a:t> </a:t>
            </a:r>
            <a:r>
              <a:rPr lang="en-GB" altLang="cs-CZ" sz="1800" b="1" dirty="0" err="1"/>
              <a:t>diskriminace</a:t>
            </a:r>
            <a:endParaRPr lang="en-GB" altLang="cs-CZ" sz="1800" b="1" dirty="0"/>
          </a:p>
          <a:p>
            <a:pPr marL="742953" lvl="1" indent="-285750">
              <a:lnSpc>
                <a:spcPct val="80000"/>
              </a:lnSpc>
              <a:spcBef>
                <a:spcPts val="425"/>
              </a:spcBef>
              <a:tabLst>
                <a:tab pos="1012832" algn="l"/>
                <a:tab pos="1927238" algn="l"/>
                <a:tab pos="2841643" algn="l"/>
                <a:tab pos="3756049" algn="l"/>
                <a:tab pos="4670455" algn="l"/>
                <a:tab pos="5584862" algn="l"/>
                <a:tab pos="6499268" algn="l"/>
                <a:tab pos="7413674" algn="l"/>
                <a:tab pos="8328080" algn="l"/>
                <a:tab pos="9242486" algn="l"/>
                <a:tab pos="10156891" algn="l"/>
              </a:tabLst>
            </a:pPr>
            <a:r>
              <a:rPr lang="en-GB" altLang="cs-CZ" sz="1600" dirty="0" err="1"/>
              <a:t>Rozlišování</a:t>
            </a:r>
            <a:r>
              <a:rPr lang="en-GB" altLang="cs-CZ" sz="1600" dirty="0"/>
              <a:t> v </a:t>
            </a:r>
            <a:r>
              <a:rPr lang="en-GB" altLang="cs-CZ" sz="1600" dirty="0" err="1"/>
              <a:t>souboru</a:t>
            </a:r>
            <a:r>
              <a:rPr lang="en-GB" altLang="cs-CZ" sz="1600" dirty="0"/>
              <a:t> </a:t>
            </a:r>
            <a:r>
              <a:rPr lang="en-GB" altLang="cs-CZ" sz="1600" dirty="0" err="1"/>
              <a:t>spojů</a:t>
            </a:r>
            <a:r>
              <a:rPr lang="en-GB" altLang="cs-CZ" sz="1600" dirty="0"/>
              <a:t> a </a:t>
            </a:r>
            <a:r>
              <a:rPr lang="en-GB" altLang="cs-CZ" sz="1600" dirty="0" err="1"/>
              <a:t>řetězců</a:t>
            </a:r>
            <a:r>
              <a:rPr lang="en-GB" altLang="cs-CZ" sz="1600" dirty="0"/>
              <a:t> </a:t>
            </a:r>
            <a:r>
              <a:rPr lang="en-GB" altLang="cs-CZ" sz="1600" dirty="0" err="1"/>
              <a:t>pohybových</a:t>
            </a:r>
            <a:r>
              <a:rPr lang="en-GB" altLang="cs-CZ" sz="1600" dirty="0"/>
              <a:t> </a:t>
            </a:r>
            <a:r>
              <a:rPr lang="en-GB" altLang="cs-CZ" sz="1600" dirty="0" err="1"/>
              <a:t>nebo</a:t>
            </a:r>
            <a:r>
              <a:rPr lang="en-GB" altLang="cs-CZ" sz="1600" dirty="0"/>
              <a:t> </a:t>
            </a:r>
            <a:r>
              <a:rPr lang="en-GB" altLang="cs-CZ" sz="1600" dirty="0" err="1"/>
              <a:t>slovních</a:t>
            </a:r>
            <a:r>
              <a:rPr lang="en-GB" altLang="cs-CZ" sz="1600" dirty="0"/>
              <a:t> (</a:t>
            </a:r>
            <a:r>
              <a:rPr lang="en-GB" altLang="cs-CZ" sz="1600" dirty="0" err="1"/>
              <a:t>např</a:t>
            </a:r>
            <a:r>
              <a:rPr lang="en-GB" altLang="cs-CZ" sz="1600" dirty="0"/>
              <a:t>. </a:t>
            </a:r>
            <a:r>
              <a:rPr lang="en-GB" altLang="cs-CZ" sz="1600" dirty="0" err="1"/>
              <a:t>rozeznávání</a:t>
            </a:r>
            <a:r>
              <a:rPr lang="en-GB" altLang="cs-CZ" sz="1600" dirty="0"/>
              <a:t> </a:t>
            </a:r>
            <a:r>
              <a:rPr lang="en-GB" altLang="cs-CZ" sz="1600" dirty="0" err="1"/>
              <a:t>rostlin</a:t>
            </a:r>
            <a:r>
              <a:rPr lang="en-GB" altLang="cs-CZ" sz="1600" dirty="0"/>
              <a:t>, </a:t>
            </a:r>
            <a:r>
              <a:rPr lang="en-GB" altLang="cs-CZ" sz="1600" dirty="0" err="1"/>
              <a:t>zvířat</a:t>
            </a:r>
            <a:r>
              <a:rPr lang="en-GB" altLang="cs-CZ" sz="1600" dirty="0"/>
              <a:t> a </a:t>
            </a:r>
            <a:r>
              <a:rPr lang="en-GB" altLang="cs-CZ" sz="1600" dirty="0" err="1"/>
              <a:t>jejich</a:t>
            </a:r>
            <a:r>
              <a:rPr lang="en-GB" altLang="cs-CZ" sz="1600" dirty="0"/>
              <a:t> </a:t>
            </a:r>
            <a:r>
              <a:rPr lang="en-GB" altLang="cs-CZ" sz="1600" dirty="0" err="1"/>
              <a:t>pojmenování</a:t>
            </a:r>
            <a:r>
              <a:rPr lang="cs-CZ" altLang="cs-CZ" sz="1600" dirty="0"/>
              <a:t>)</a:t>
            </a:r>
            <a:endParaRPr lang="en-GB" altLang="cs-CZ" sz="1600" dirty="0"/>
          </a:p>
          <a:p>
            <a:pPr marL="569917" indent="-569917">
              <a:lnSpc>
                <a:spcPct val="80000"/>
              </a:lnSpc>
              <a:spcBef>
                <a:spcPts val="475"/>
              </a:spcBef>
              <a:buFont typeface="Wingdings" panose="05000000000000000000" pitchFamily="2" charset="2"/>
              <a:buAutoNum type="arabicPeriod"/>
              <a:tabLst>
                <a:tab pos="1012832" algn="l"/>
                <a:tab pos="1927238" algn="l"/>
                <a:tab pos="2841643" algn="l"/>
                <a:tab pos="3756049" algn="l"/>
                <a:tab pos="4670455" algn="l"/>
                <a:tab pos="5584862" algn="l"/>
                <a:tab pos="6499268" algn="l"/>
                <a:tab pos="7413674" algn="l"/>
                <a:tab pos="8328080" algn="l"/>
                <a:tab pos="9242486" algn="l"/>
                <a:tab pos="10156891" algn="l"/>
              </a:tabLst>
            </a:pPr>
            <a:r>
              <a:rPr lang="en-GB" altLang="cs-CZ" sz="1800" b="1" dirty="0" err="1"/>
              <a:t>Učení</a:t>
            </a:r>
            <a:r>
              <a:rPr lang="en-GB" altLang="cs-CZ" sz="1800" b="1" dirty="0"/>
              <a:t> </a:t>
            </a:r>
            <a:r>
              <a:rPr lang="en-GB" altLang="cs-CZ" sz="1800" b="1" dirty="0" err="1"/>
              <a:t>pojmům</a:t>
            </a:r>
            <a:endParaRPr lang="en-GB" altLang="cs-CZ" sz="1800" b="1" dirty="0"/>
          </a:p>
          <a:p>
            <a:pPr marL="569917" indent="-569917">
              <a:lnSpc>
                <a:spcPct val="80000"/>
              </a:lnSpc>
              <a:spcBef>
                <a:spcPts val="475"/>
              </a:spcBef>
              <a:buFont typeface="Wingdings" panose="05000000000000000000" pitchFamily="2" charset="2"/>
              <a:buAutoNum type="arabicPeriod"/>
              <a:tabLst>
                <a:tab pos="1012832" algn="l"/>
                <a:tab pos="1927238" algn="l"/>
                <a:tab pos="2841643" algn="l"/>
                <a:tab pos="3756049" algn="l"/>
                <a:tab pos="4670455" algn="l"/>
                <a:tab pos="5584862" algn="l"/>
                <a:tab pos="6499268" algn="l"/>
                <a:tab pos="7413674" algn="l"/>
                <a:tab pos="8328080" algn="l"/>
                <a:tab pos="9242486" algn="l"/>
                <a:tab pos="10156891" algn="l"/>
              </a:tabLst>
            </a:pPr>
            <a:r>
              <a:rPr lang="en-GB" altLang="cs-CZ" sz="1800" b="1" dirty="0" err="1"/>
              <a:t>Učení</a:t>
            </a:r>
            <a:r>
              <a:rPr lang="en-GB" altLang="cs-CZ" sz="1800" b="1" dirty="0"/>
              <a:t> </a:t>
            </a:r>
            <a:r>
              <a:rPr lang="en-GB" altLang="cs-CZ" sz="1800" b="1" dirty="0" err="1"/>
              <a:t>principům</a:t>
            </a:r>
            <a:r>
              <a:rPr lang="en-GB" altLang="cs-CZ" sz="1800" b="1" dirty="0"/>
              <a:t> a </a:t>
            </a:r>
            <a:r>
              <a:rPr lang="en-GB" altLang="cs-CZ" sz="1800" b="1" dirty="0" err="1"/>
              <a:t>obecným</a:t>
            </a:r>
            <a:r>
              <a:rPr lang="en-GB" altLang="cs-CZ" sz="1800" b="1" dirty="0"/>
              <a:t> </a:t>
            </a:r>
            <a:r>
              <a:rPr lang="en-GB" altLang="cs-CZ" sz="1800" b="1" dirty="0" err="1"/>
              <a:t>vztahům</a:t>
            </a:r>
            <a:r>
              <a:rPr lang="en-GB" altLang="cs-CZ" sz="1800" dirty="0"/>
              <a:t> </a:t>
            </a:r>
          </a:p>
          <a:p>
            <a:pPr marL="742953" lvl="1" indent="-285750">
              <a:lnSpc>
                <a:spcPct val="80000"/>
              </a:lnSpc>
              <a:spcBef>
                <a:spcPts val="425"/>
              </a:spcBef>
              <a:tabLst>
                <a:tab pos="1012832" algn="l"/>
                <a:tab pos="1927238" algn="l"/>
                <a:tab pos="2841643" algn="l"/>
                <a:tab pos="3756049" algn="l"/>
                <a:tab pos="4670455" algn="l"/>
                <a:tab pos="5584862" algn="l"/>
                <a:tab pos="6499268" algn="l"/>
                <a:tab pos="7413674" algn="l"/>
                <a:tab pos="8328080" algn="l"/>
                <a:tab pos="9242486" algn="l"/>
                <a:tab pos="10156891" algn="l"/>
              </a:tabLst>
            </a:pPr>
            <a:r>
              <a:rPr lang="en-GB" altLang="cs-CZ" sz="1600" dirty="0"/>
              <a:t>(viz </a:t>
            </a:r>
            <a:r>
              <a:rPr lang="cs-CZ" altLang="cs-CZ" sz="1600" dirty="0"/>
              <a:t>přednáška </a:t>
            </a:r>
            <a:r>
              <a:rPr lang="en-GB" altLang="cs-CZ" sz="1600" dirty="0" err="1"/>
              <a:t>současné</a:t>
            </a:r>
            <a:r>
              <a:rPr lang="en-GB" altLang="cs-CZ" sz="1600" dirty="0"/>
              <a:t> </a:t>
            </a:r>
            <a:r>
              <a:rPr lang="en-GB" altLang="cs-CZ" sz="1600" dirty="0" err="1"/>
              <a:t>teorie</a:t>
            </a:r>
            <a:r>
              <a:rPr lang="en-GB" altLang="cs-CZ" sz="1600" dirty="0"/>
              <a:t> </a:t>
            </a:r>
            <a:r>
              <a:rPr lang="en-GB" altLang="cs-CZ" sz="1600" dirty="0" err="1"/>
              <a:t>učení</a:t>
            </a:r>
            <a:r>
              <a:rPr lang="cs-CZ" altLang="cs-CZ" sz="1600" dirty="0"/>
              <a:t>)</a:t>
            </a:r>
            <a:endParaRPr lang="en-GB" altLang="cs-CZ" sz="1600" dirty="0"/>
          </a:p>
          <a:p>
            <a:pPr marL="569917" indent="-569917">
              <a:lnSpc>
                <a:spcPct val="80000"/>
              </a:lnSpc>
              <a:spcBef>
                <a:spcPts val="475"/>
              </a:spcBef>
              <a:buFont typeface="Verdana" panose="020B0604030504040204" pitchFamily="34" charset="0"/>
              <a:buAutoNum type="arabicPeriod"/>
              <a:tabLst>
                <a:tab pos="1012832" algn="l"/>
                <a:tab pos="1927238" algn="l"/>
                <a:tab pos="2841643" algn="l"/>
                <a:tab pos="3756049" algn="l"/>
                <a:tab pos="4670455" algn="l"/>
                <a:tab pos="5584862" algn="l"/>
                <a:tab pos="6499268" algn="l"/>
                <a:tab pos="7413674" algn="l"/>
                <a:tab pos="8328080" algn="l"/>
                <a:tab pos="9242486" algn="l"/>
                <a:tab pos="10156891" algn="l"/>
              </a:tabLst>
            </a:pPr>
            <a:r>
              <a:rPr lang="en-GB" altLang="cs-CZ" sz="1800" b="1" dirty="0" err="1"/>
              <a:t>Řešení</a:t>
            </a:r>
            <a:r>
              <a:rPr lang="en-GB" altLang="cs-CZ" sz="1800" b="1" dirty="0"/>
              <a:t> </a:t>
            </a:r>
            <a:r>
              <a:rPr lang="en-GB" altLang="cs-CZ" sz="1800" b="1" dirty="0" err="1"/>
              <a:t>problémů</a:t>
            </a:r>
            <a:endParaRPr lang="en-GB" alt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35281292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en-GB" altLang="cs-CZ"/>
              <a:t>Poznámky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50"/>
              </a:spcBef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 sz="2400"/>
              <a:t>Současná škola preferuje učení slovním asociacím a mnohonásobným diskriminacím (4 a 5</a:t>
            </a:r>
            <a:r>
              <a:rPr lang="cs-CZ" altLang="cs-CZ" sz="2400"/>
              <a:t>)</a:t>
            </a:r>
            <a:endParaRPr lang="en-GB" altLang="cs-CZ" sz="2400"/>
          </a:p>
          <a:p>
            <a:pPr>
              <a:spcBef>
                <a:spcPts val="650"/>
              </a:spcBef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 sz="2400"/>
              <a:t>Žádoucí je usilovat v praxi o učení principům (7) a řešení problémů (8</a:t>
            </a:r>
            <a:r>
              <a:rPr lang="cs-CZ" altLang="cs-CZ" sz="2400"/>
              <a:t>)</a:t>
            </a:r>
            <a:endParaRPr lang="en-GB" altLang="cs-CZ" sz="2400"/>
          </a:p>
          <a:p>
            <a:pPr>
              <a:spcBef>
                <a:spcPts val="650"/>
              </a:spcBef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 sz="2400"/>
              <a:t>Důležitým momentem jsou pro výsledky učení </a:t>
            </a:r>
            <a:r>
              <a:rPr lang="en-GB" altLang="cs-CZ" sz="2400" b="1"/>
              <a:t>zpětnovazební informace</a:t>
            </a:r>
            <a:r>
              <a:rPr lang="en-GB" altLang="cs-CZ" sz="2400"/>
              <a:t> - procesy kontroly, sebekontroly a autoregulece v průběhu učení</a:t>
            </a:r>
          </a:p>
          <a:p>
            <a:pPr>
              <a:spcBef>
                <a:spcPts val="650"/>
              </a:spcBef>
              <a:buNone/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endParaRPr lang="en-GB" altLang="cs-CZ" sz="2400"/>
          </a:p>
        </p:txBody>
      </p:sp>
    </p:spTree>
    <p:extLst>
      <p:ext uri="{BB962C8B-B14F-4D97-AF65-F5344CB8AC3E}">
        <p14:creationId xmlns:p14="http://schemas.microsoft.com/office/powerpoint/2010/main" val="4283733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Footer Placeholder 1">
            <a:extLst>
              <a:ext uri="{FF2B5EF4-FFF2-40B4-BE49-F238E27FC236}">
                <a16:creationId xmlns:a16="http://schemas.microsoft.com/office/drawing/2014/main" id="{6ACAD12B-CBBB-67DF-E010-57864F8A30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0730" name="Slide Number Placeholder 2">
            <a:extLst>
              <a:ext uri="{FF2B5EF4-FFF2-40B4-BE49-F238E27FC236}">
                <a16:creationId xmlns:a16="http://schemas.microsoft.com/office/drawing/2014/main" id="{65803F5A-C4A3-1FE9-DE6C-57AA90DC1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42</a:t>
            </a:fld>
            <a:endParaRPr lang="cs-CZ" altLang="cs-CZ"/>
          </a:p>
        </p:txBody>
      </p:sp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pPr eaLnBrk="1" hangingPunct="1"/>
            <a:r>
              <a:rPr lang="cs-CZ" altLang="cs-CZ" sz="2200"/>
              <a:t>Asocianisté...</a:t>
            </a:r>
          </a:p>
        </p:txBody>
      </p:sp>
      <p:pic>
        <p:nvPicPr>
          <p:cNvPr id="30724" name="Picture 30723">
            <a:extLst>
              <a:ext uri="{FF2B5EF4-FFF2-40B4-BE49-F238E27FC236}">
                <a16:creationId xmlns:a16="http://schemas.microsoft.com/office/drawing/2014/main" id="{93D42727-5F88-C0E0-5E86-A118A933C2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0" b="24343"/>
          <a:stretch/>
        </p:blipFill>
        <p:spPr>
          <a:xfrm>
            <a:off x="720000" y="1692002"/>
            <a:ext cx="10753200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35325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en-GB" altLang="cs-CZ"/>
              <a:t>Asocianistické teorie učení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650"/>
              </a:spcBef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 sz="2400" b="1" dirty="0" err="1"/>
              <a:t>učení</a:t>
            </a:r>
            <a:r>
              <a:rPr lang="en-GB" altLang="cs-CZ" sz="2400" b="1" dirty="0"/>
              <a:t> je </a:t>
            </a:r>
            <a:r>
              <a:rPr lang="en-GB" altLang="cs-CZ" sz="2400" b="1" dirty="0" err="1"/>
              <a:t>zpevňování</a:t>
            </a:r>
            <a:r>
              <a:rPr lang="en-GB" altLang="cs-CZ" sz="2400" b="1" dirty="0"/>
              <a:t> asociací</a:t>
            </a:r>
            <a:r>
              <a:rPr lang="en-GB" altLang="cs-CZ" sz="2400" dirty="0"/>
              <a:t> a </a:t>
            </a:r>
            <a:r>
              <a:rPr lang="en-GB" altLang="cs-CZ" sz="2400" dirty="0" err="1"/>
              <a:t>jejich</a:t>
            </a:r>
            <a:r>
              <a:rPr lang="en-GB" altLang="cs-CZ" sz="2400" dirty="0"/>
              <a:t> </a:t>
            </a:r>
            <a:r>
              <a:rPr lang="en-GB" altLang="cs-CZ" sz="2400" dirty="0" err="1"/>
              <a:t>podržení</a:t>
            </a:r>
            <a:r>
              <a:rPr lang="en-GB" altLang="cs-CZ" sz="2400" dirty="0"/>
              <a:t> v </a:t>
            </a:r>
            <a:r>
              <a:rPr lang="en-GB" altLang="cs-CZ" sz="2400" dirty="0" err="1"/>
              <a:t>paměti</a:t>
            </a:r>
            <a:endParaRPr lang="en-GB" altLang="cs-CZ" sz="2400" dirty="0"/>
          </a:p>
          <a:p>
            <a:pPr lvl="1">
              <a:lnSpc>
                <a:spcPct val="90000"/>
              </a:lnSpc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 dirty="0" err="1"/>
              <a:t>Spojení</a:t>
            </a:r>
            <a:r>
              <a:rPr lang="en-GB" altLang="cs-CZ" dirty="0"/>
              <a:t> </a:t>
            </a:r>
            <a:r>
              <a:rPr lang="en-GB" altLang="cs-CZ" dirty="0" err="1"/>
              <a:t>mezi</a:t>
            </a:r>
            <a:r>
              <a:rPr lang="en-GB" altLang="cs-CZ" dirty="0"/>
              <a:t> </a:t>
            </a:r>
            <a:r>
              <a:rPr lang="en-GB" altLang="cs-CZ" dirty="0" err="1"/>
              <a:t>jednoduchými</a:t>
            </a:r>
            <a:r>
              <a:rPr lang="en-GB" altLang="cs-CZ" dirty="0"/>
              <a:t> </a:t>
            </a:r>
            <a:r>
              <a:rPr lang="en-GB" altLang="cs-CZ" dirty="0" err="1"/>
              <a:t>zážitky</a:t>
            </a:r>
            <a:r>
              <a:rPr lang="en-GB" altLang="cs-CZ" dirty="0"/>
              <a:t>, </a:t>
            </a:r>
            <a:r>
              <a:rPr lang="en-GB" altLang="cs-CZ" dirty="0" err="1"/>
              <a:t>vjemy</a:t>
            </a:r>
            <a:r>
              <a:rPr lang="en-GB" altLang="cs-CZ" dirty="0"/>
              <a:t>, </a:t>
            </a:r>
            <a:r>
              <a:rPr lang="en-GB" altLang="cs-CZ" dirty="0" err="1"/>
              <a:t>představami</a:t>
            </a:r>
            <a:r>
              <a:rPr lang="en-GB" altLang="cs-CZ" dirty="0"/>
              <a:t> a </a:t>
            </a:r>
            <a:r>
              <a:rPr lang="en-GB" altLang="cs-CZ" dirty="0" err="1"/>
              <a:t>jednoduchými</a:t>
            </a:r>
            <a:r>
              <a:rPr lang="en-GB" altLang="cs-CZ" dirty="0"/>
              <a:t> city</a:t>
            </a:r>
          </a:p>
          <a:p>
            <a:pPr lvl="1">
              <a:lnSpc>
                <a:spcPct val="90000"/>
              </a:lnSpc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 dirty="0" err="1"/>
              <a:t>Spojuje</a:t>
            </a:r>
            <a:r>
              <a:rPr lang="en-GB" altLang="cs-CZ" dirty="0"/>
              <a:t> se to, co </a:t>
            </a:r>
            <a:r>
              <a:rPr lang="en-GB" altLang="cs-CZ" dirty="0" err="1"/>
              <a:t>jsme</a:t>
            </a:r>
            <a:r>
              <a:rPr lang="en-GB" altLang="cs-CZ" dirty="0"/>
              <a:t> </a:t>
            </a:r>
            <a:r>
              <a:rPr lang="en-GB" altLang="cs-CZ" dirty="0" err="1"/>
              <a:t>opakovaně</a:t>
            </a:r>
            <a:r>
              <a:rPr lang="en-GB" altLang="cs-CZ" dirty="0"/>
              <a:t> </a:t>
            </a:r>
            <a:r>
              <a:rPr lang="en-GB" altLang="cs-CZ" dirty="0" err="1"/>
              <a:t>prožívali</a:t>
            </a:r>
            <a:r>
              <a:rPr lang="en-GB" altLang="cs-CZ" dirty="0"/>
              <a:t> </a:t>
            </a:r>
            <a:r>
              <a:rPr lang="en-GB" altLang="cs-CZ" dirty="0" err="1"/>
              <a:t>současně</a:t>
            </a:r>
            <a:r>
              <a:rPr lang="en-GB" altLang="cs-CZ" dirty="0"/>
              <a:t> </a:t>
            </a:r>
            <a:r>
              <a:rPr lang="en-GB" altLang="cs-CZ" dirty="0" err="1"/>
              <a:t>nebo</a:t>
            </a:r>
            <a:r>
              <a:rPr lang="en-GB" altLang="cs-CZ" dirty="0"/>
              <a:t> </a:t>
            </a:r>
            <a:r>
              <a:rPr lang="en-GB" altLang="cs-CZ" dirty="0" err="1"/>
              <a:t>po</a:t>
            </a:r>
            <a:r>
              <a:rPr lang="en-GB" altLang="cs-CZ" dirty="0"/>
              <a:t> </a:t>
            </a:r>
            <a:r>
              <a:rPr lang="en-GB" altLang="cs-CZ" dirty="0" err="1"/>
              <a:t>sobě</a:t>
            </a:r>
            <a:r>
              <a:rPr lang="en-GB" altLang="cs-CZ" dirty="0"/>
              <a:t> (</a:t>
            </a:r>
            <a:r>
              <a:rPr lang="en-GB" altLang="cs-CZ" b="1" dirty="0" err="1"/>
              <a:t>asociace</a:t>
            </a:r>
            <a:r>
              <a:rPr lang="en-GB" altLang="cs-CZ" b="1" dirty="0"/>
              <a:t> </a:t>
            </a:r>
            <a:r>
              <a:rPr lang="en-GB" altLang="cs-CZ" b="1" dirty="0" err="1"/>
              <a:t>podle</a:t>
            </a:r>
            <a:r>
              <a:rPr lang="en-GB" altLang="cs-CZ" b="1" dirty="0"/>
              <a:t> </a:t>
            </a:r>
            <a:r>
              <a:rPr lang="en-GB" altLang="cs-CZ" b="1" dirty="0" err="1"/>
              <a:t>dotyku</a:t>
            </a:r>
            <a:r>
              <a:rPr lang="en-GB" altLang="cs-CZ" dirty="0"/>
              <a:t>). </a:t>
            </a:r>
            <a:r>
              <a:rPr lang="en-GB" altLang="cs-CZ" dirty="0" err="1"/>
              <a:t>Při</a:t>
            </a:r>
            <a:r>
              <a:rPr lang="en-GB" altLang="cs-CZ" dirty="0"/>
              <a:t> </a:t>
            </a:r>
            <a:r>
              <a:rPr lang="en-GB" altLang="cs-CZ" dirty="0" err="1"/>
              <a:t>vybavování</a:t>
            </a:r>
            <a:r>
              <a:rPr lang="en-GB" altLang="cs-CZ" dirty="0"/>
              <a:t> se </a:t>
            </a:r>
            <a:r>
              <a:rPr lang="en-GB" altLang="cs-CZ" dirty="0" err="1"/>
              <a:t>při</a:t>
            </a:r>
            <a:r>
              <a:rPr lang="en-GB" altLang="cs-CZ" dirty="0"/>
              <a:t> </a:t>
            </a:r>
            <a:r>
              <a:rPr lang="en-GB" altLang="cs-CZ" dirty="0" err="1"/>
              <a:t>zážitku</a:t>
            </a:r>
            <a:r>
              <a:rPr lang="en-GB" altLang="cs-CZ" dirty="0"/>
              <a:t> </a:t>
            </a:r>
            <a:r>
              <a:rPr lang="en-GB" altLang="cs-CZ" dirty="0" err="1"/>
              <a:t>prvním</a:t>
            </a:r>
            <a:r>
              <a:rPr lang="en-GB" altLang="cs-CZ" dirty="0"/>
              <a:t> </a:t>
            </a:r>
            <a:r>
              <a:rPr lang="en-GB" altLang="cs-CZ" dirty="0" err="1"/>
              <a:t>vybavuje</a:t>
            </a:r>
            <a:r>
              <a:rPr lang="en-GB" altLang="cs-CZ" dirty="0"/>
              <a:t> </a:t>
            </a:r>
            <a:r>
              <a:rPr lang="en-GB" altLang="cs-CZ" dirty="0" err="1"/>
              <a:t>i</a:t>
            </a:r>
            <a:r>
              <a:rPr lang="en-GB" altLang="cs-CZ" dirty="0"/>
              <a:t> </a:t>
            </a:r>
            <a:r>
              <a:rPr lang="en-GB" altLang="cs-CZ" dirty="0" err="1"/>
              <a:t>asociovaný</a:t>
            </a:r>
            <a:r>
              <a:rPr lang="en-GB" altLang="cs-CZ" dirty="0"/>
              <a:t> </a:t>
            </a:r>
            <a:r>
              <a:rPr lang="en-GB" altLang="cs-CZ" dirty="0" err="1"/>
              <a:t>druhý</a:t>
            </a:r>
            <a:r>
              <a:rPr lang="cs-CZ" altLang="cs-CZ" dirty="0"/>
              <a:t> (viz fotografie veverky)</a:t>
            </a:r>
            <a:endParaRPr lang="en-GB" altLang="cs-CZ" dirty="0"/>
          </a:p>
          <a:p>
            <a:pPr lvl="1">
              <a:lnSpc>
                <a:spcPct val="90000"/>
              </a:lnSpc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 dirty="0" err="1"/>
              <a:t>Asociace</a:t>
            </a:r>
            <a:r>
              <a:rPr lang="en-GB" altLang="cs-CZ" dirty="0"/>
              <a:t> se </a:t>
            </a:r>
            <a:r>
              <a:rPr lang="en-GB" altLang="cs-CZ" dirty="0" err="1"/>
              <a:t>vybavují</a:t>
            </a:r>
            <a:r>
              <a:rPr lang="en-GB" altLang="cs-CZ" dirty="0"/>
              <a:t> </a:t>
            </a:r>
            <a:r>
              <a:rPr lang="en-GB" altLang="cs-CZ" dirty="0" err="1"/>
              <a:t>i</a:t>
            </a:r>
            <a:r>
              <a:rPr lang="en-GB" altLang="cs-CZ" dirty="0"/>
              <a:t> </a:t>
            </a:r>
            <a:r>
              <a:rPr lang="en-GB" altLang="cs-CZ" dirty="0" err="1"/>
              <a:t>při</a:t>
            </a:r>
            <a:r>
              <a:rPr lang="en-GB" altLang="cs-CZ" dirty="0"/>
              <a:t> </a:t>
            </a:r>
            <a:r>
              <a:rPr lang="en-GB" altLang="cs-CZ" dirty="0" err="1"/>
              <a:t>prožívání</a:t>
            </a:r>
            <a:r>
              <a:rPr lang="en-GB" altLang="cs-CZ" dirty="0"/>
              <a:t> </a:t>
            </a:r>
            <a:r>
              <a:rPr lang="en-GB" altLang="cs-CZ" dirty="0" err="1"/>
              <a:t>podobných</a:t>
            </a:r>
            <a:r>
              <a:rPr lang="en-GB" altLang="cs-CZ" dirty="0"/>
              <a:t> </a:t>
            </a:r>
            <a:r>
              <a:rPr lang="en-GB" altLang="cs-CZ" dirty="0" err="1"/>
              <a:t>zážitků</a:t>
            </a:r>
            <a:r>
              <a:rPr lang="en-GB" altLang="cs-CZ" dirty="0"/>
              <a:t> (</a:t>
            </a:r>
            <a:r>
              <a:rPr lang="en-GB" altLang="cs-CZ" b="1" dirty="0" err="1"/>
              <a:t>asociace</a:t>
            </a:r>
            <a:r>
              <a:rPr lang="en-GB" altLang="cs-CZ" b="1" dirty="0"/>
              <a:t> </a:t>
            </a:r>
            <a:r>
              <a:rPr lang="en-GB" altLang="cs-CZ" b="1" dirty="0" err="1"/>
              <a:t>podle</a:t>
            </a:r>
            <a:r>
              <a:rPr lang="en-GB" altLang="cs-CZ" b="1" dirty="0"/>
              <a:t> </a:t>
            </a:r>
            <a:r>
              <a:rPr lang="en-GB" altLang="cs-CZ" b="1" dirty="0" err="1"/>
              <a:t>podobnosti</a:t>
            </a:r>
            <a:r>
              <a:rPr lang="cs-CZ" altLang="cs-CZ" dirty="0"/>
              <a:t>) (viz další vycpaná zvířata v kabinetu přírodopisu – jaké atributy bude mít vycpaný medvěd? </a:t>
            </a:r>
            <a:r>
              <a:rPr lang="cs-CZ" altLang="cs-CZ" dirty="0">
                <a:sym typeface="Wingdings" panose="05000000000000000000" pitchFamily="2" charset="2"/>
              </a:rPr>
              <a:t>)</a:t>
            </a:r>
            <a:endParaRPr lang="en-GB" altLang="cs-CZ" dirty="0"/>
          </a:p>
          <a:p>
            <a:pPr>
              <a:lnSpc>
                <a:spcPct val="90000"/>
              </a:lnSpc>
              <a:spcBef>
                <a:spcPts val="650"/>
              </a:spcBef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 sz="2400" dirty="0" err="1"/>
              <a:t>důraz</a:t>
            </a:r>
            <a:r>
              <a:rPr lang="en-GB" altLang="cs-CZ" sz="2400" dirty="0"/>
              <a:t> </a:t>
            </a:r>
            <a:r>
              <a:rPr lang="en-GB" altLang="cs-CZ" sz="2400" dirty="0" err="1"/>
              <a:t>na</a:t>
            </a:r>
            <a:r>
              <a:rPr lang="en-GB" altLang="cs-CZ" sz="2400" dirty="0"/>
              <a:t> </a:t>
            </a:r>
            <a:r>
              <a:rPr lang="en-GB" altLang="cs-CZ" sz="2400" dirty="0" err="1"/>
              <a:t>receptivní</a:t>
            </a:r>
            <a:r>
              <a:rPr lang="en-GB" altLang="cs-CZ" sz="2400" dirty="0"/>
              <a:t> </a:t>
            </a:r>
            <a:r>
              <a:rPr lang="en-GB" altLang="cs-CZ" sz="2400" dirty="0" err="1"/>
              <a:t>stránku</a:t>
            </a:r>
            <a:r>
              <a:rPr lang="en-GB" altLang="cs-CZ" sz="2400" dirty="0"/>
              <a:t> </a:t>
            </a:r>
            <a:r>
              <a:rPr lang="en-GB" altLang="cs-CZ" sz="2400" dirty="0" err="1"/>
              <a:t>učení</a:t>
            </a:r>
            <a:r>
              <a:rPr lang="en-GB" altLang="cs-CZ" sz="2400" dirty="0"/>
              <a:t> a </a:t>
            </a:r>
            <a:r>
              <a:rPr lang="en-GB" altLang="cs-CZ" sz="2400" dirty="0" err="1"/>
              <a:t>opakování</a:t>
            </a:r>
            <a:r>
              <a:rPr lang="en-GB" altLang="cs-CZ" sz="2400" dirty="0"/>
              <a:t> (</a:t>
            </a:r>
            <a:r>
              <a:rPr lang="en-GB" altLang="cs-CZ" sz="2400" dirty="0" err="1"/>
              <a:t>memorování</a:t>
            </a:r>
            <a:r>
              <a:rPr lang="cs-CZ" altLang="cs-CZ" sz="2400" dirty="0"/>
              <a:t>)</a:t>
            </a:r>
            <a:endParaRPr lang="en-GB" altLang="cs-CZ" sz="2400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929189"/>
            <a:ext cx="27813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6" y="4929188"/>
            <a:ext cx="2570163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411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Footer Placeholder 1">
            <a:extLst>
              <a:ext uri="{FF2B5EF4-FFF2-40B4-BE49-F238E27FC236}">
                <a16:creationId xmlns:a16="http://schemas.microsoft.com/office/drawing/2014/main" id="{E5EAA17D-E0A0-43FA-2177-F121BB6461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4826" name="Slide Number Placeholder 2">
            <a:extLst>
              <a:ext uri="{FF2B5EF4-FFF2-40B4-BE49-F238E27FC236}">
                <a16:creationId xmlns:a16="http://schemas.microsoft.com/office/drawing/2014/main" id="{FA8EABF1-22CB-DB15-4212-CC3BF48A61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44</a:t>
            </a:fld>
            <a:endParaRPr lang="cs-CZ" altLang="cs-CZ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pPr eaLnBrk="1" hangingPunct="1"/>
            <a:r>
              <a:rPr lang="cs-CZ" altLang="cs-CZ" sz="2200"/>
              <a:t>Klasické podmiňování</a:t>
            </a:r>
          </a:p>
        </p:txBody>
      </p:sp>
      <p:pic>
        <p:nvPicPr>
          <p:cNvPr id="34820" name="Picture 34819" descr="Černobílý vzorek v aplikaci Lotus látkách">
            <a:extLst>
              <a:ext uri="{FF2B5EF4-FFF2-40B4-BE49-F238E27FC236}">
                <a16:creationId xmlns:a16="http://schemas.microsoft.com/office/drawing/2014/main" id="{D3DBD699-606D-F5E8-0F19-E76398B2CE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624" b="21698"/>
          <a:stretch/>
        </p:blipFill>
        <p:spPr>
          <a:xfrm>
            <a:off x="720000" y="1692002"/>
            <a:ext cx="10753200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61554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914420" fontAlgn="auto">
              <a:spcAft>
                <a:spcPts val="0"/>
              </a:spcAft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  <a:defRPr/>
            </a:pPr>
            <a:r>
              <a:rPr lang="en-GB"/>
              <a:t>Klasické podmiňování </a:t>
            </a:r>
            <a:br>
              <a:rPr lang="en-GB"/>
            </a:br>
            <a:r>
              <a:rPr lang="en-GB"/>
              <a:t>(Pavlov</a:t>
            </a:r>
            <a:r>
              <a:rPr lang="cs-CZ"/>
              <a:t>)</a:t>
            </a:r>
            <a:endParaRPr lang="en-GB"/>
          </a:p>
        </p:txBody>
      </p:sp>
      <p:sp>
        <p:nvSpPr>
          <p:cNvPr id="36867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/>
              <a:t>Klasické podmiňování</a:t>
            </a:r>
          </a:p>
          <a:p>
            <a:pPr lvl="1"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/>
              <a:t>Organismus se učí, že dvě události jdou za sebou nezávisle na aktivitě jedince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438" y="333375"/>
            <a:ext cx="116998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3213101"/>
            <a:ext cx="45370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2135188" y="5805488"/>
            <a:ext cx="8280400" cy="124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1125"/>
              </a:spcBef>
            </a:pPr>
            <a:r>
              <a:rPr lang="en-GB" altLang="cs-CZ" sz="2177" i="1">
                <a:solidFill>
                  <a:srgbClr val="000000"/>
                </a:solidFill>
                <a:latin typeface="Verdana" panose="020B0604030504040204" pitchFamily="34" charset="0"/>
              </a:rPr>
              <a:t>Jak to funguje můžete vyzkoušet na virtuálním psovi:</a:t>
            </a:r>
          </a:p>
          <a:p>
            <a:pPr>
              <a:lnSpc>
                <a:spcPct val="100000"/>
              </a:lnSpc>
              <a:spcBef>
                <a:spcPts val="1125"/>
              </a:spcBef>
              <a:buClr>
                <a:srgbClr val="336699"/>
              </a:buClr>
            </a:pPr>
            <a:r>
              <a:rPr lang="en-GB" altLang="cs-CZ" sz="2177" i="1">
                <a:solidFill>
                  <a:srgbClr val="336699"/>
                </a:solidFill>
                <a:latin typeface="Verdana" panose="020B0604030504040204" pitchFamily="34" charset="0"/>
                <a:hlinkClick r:id="rId5"/>
              </a:rPr>
              <a:t>http://nobelprize.org/educational_games/medicine/pavlov/index.html</a:t>
            </a:r>
            <a:r>
              <a:rPr lang="en-GB" altLang="cs-CZ" sz="2177" i="1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6672263" y="3284538"/>
            <a:ext cx="3816350" cy="252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1125"/>
              </a:spcBef>
              <a:buFont typeface="Wingdings" panose="05000000000000000000" pitchFamily="2" charset="2"/>
              <a:buChar char=""/>
            </a:pPr>
            <a:r>
              <a:rPr lang="en-GB" altLang="cs-CZ" sz="2177">
                <a:solidFill>
                  <a:srgbClr val="000000"/>
                </a:solidFill>
                <a:latin typeface="Verdana" panose="020B0604030504040204" pitchFamily="34" charset="0"/>
              </a:rPr>
              <a:t>Zvukový signál, sliny</a:t>
            </a:r>
          </a:p>
          <a:p>
            <a:pPr>
              <a:lnSpc>
                <a:spcPct val="100000"/>
              </a:lnSpc>
              <a:spcBef>
                <a:spcPts val="1125"/>
              </a:spcBef>
              <a:buFont typeface="Wingdings" panose="05000000000000000000" pitchFamily="2" charset="2"/>
              <a:buChar char=""/>
            </a:pPr>
            <a:r>
              <a:rPr lang="en-GB" altLang="cs-CZ" sz="2177">
                <a:solidFill>
                  <a:srgbClr val="000000"/>
                </a:solidFill>
                <a:latin typeface="Verdana" panose="020B0604030504040204" pitchFamily="34" charset="0"/>
              </a:rPr>
              <a:t>Nepodmíněný stimul, nepodmíněná reakce</a:t>
            </a:r>
          </a:p>
          <a:p>
            <a:pPr>
              <a:lnSpc>
                <a:spcPct val="100000"/>
              </a:lnSpc>
              <a:spcBef>
                <a:spcPts val="1125"/>
              </a:spcBef>
              <a:buFont typeface="Wingdings" panose="05000000000000000000" pitchFamily="2" charset="2"/>
              <a:buChar char=""/>
            </a:pPr>
            <a:r>
              <a:rPr lang="en-GB" altLang="cs-CZ" sz="2177">
                <a:solidFill>
                  <a:srgbClr val="000000"/>
                </a:solidFill>
                <a:latin typeface="Verdana" panose="020B0604030504040204" pitchFamily="34" charset="0"/>
              </a:rPr>
              <a:t>Podmíněný stimul, podmíněná reakce,</a:t>
            </a:r>
          </a:p>
          <a:p>
            <a:pPr>
              <a:lnSpc>
                <a:spcPct val="100000"/>
              </a:lnSpc>
              <a:spcBef>
                <a:spcPts val="1125"/>
              </a:spcBef>
            </a:pPr>
            <a:endParaRPr lang="en-GB" altLang="cs-CZ" sz="2177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57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Footer Placeholder 1">
            <a:extLst>
              <a:ext uri="{FF2B5EF4-FFF2-40B4-BE49-F238E27FC236}">
                <a16:creationId xmlns:a16="http://schemas.microsoft.com/office/drawing/2014/main" id="{4B51600B-438C-C674-9DEB-643F910F30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8922" name="Slide Number Placeholder 2">
            <a:extLst>
              <a:ext uri="{FF2B5EF4-FFF2-40B4-BE49-F238E27FC236}">
                <a16:creationId xmlns:a16="http://schemas.microsoft.com/office/drawing/2014/main" id="{86C96210-CF35-7BDC-A704-EA3D9B36A4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46</a:t>
            </a:fld>
            <a:endParaRPr lang="cs-CZ" altLang="cs-CZ"/>
          </a:p>
        </p:txBody>
      </p:sp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pPr eaLnBrk="1" hangingPunct="1"/>
            <a:r>
              <a:rPr lang="cs-CZ" altLang="cs-CZ" sz="2200"/>
              <a:t>Operantní podmiňování</a:t>
            </a:r>
          </a:p>
        </p:txBody>
      </p:sp>
      <p:pic>
        <p:nvPicPr>
          <p:cNvPr id="38916" name="Picture 38915">
            <a:extLst>
              <a:ext uri="{FF2B5EF4-FFF2-40B4-BE49-F238E27FC236}">
                <a16:creationId xmlns:a16="http://schemas.microsoft.com/office/drawing/2014/main" id="{5690856A-E88E-6354-880A-E17B87076E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637" b="26767"/>
          <a:stretch/>
        </p:blipFill>
        <p:spPr>
          <a:xfrm>
            <a:off x="720000" y="1692002"/>
            <a:ext cx="10753200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00555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en-GB" altLang="cs-CZ"/>
              <a:t>Operantní (instrumentální) podmiňování </a:t>
            </a:r>
            <a:r>
              <a:rPr lang="en-GB" altLang="cs-CZ" sz="3200"/>
              <a:t>(Thorndike, Skinner</a:t>
            </a:r>
            <a:r>
              <a:rPr lang="cs-CZ" altLang="cs-CZ" sz="3200"/>
              <a:t>)</a:t>
            </a:r>
            <a:endParaRPr lang="en-GB" altLang="cs-CZ" sz="3200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C3F7D38-6166-C8AF-96A6-0FC083998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2090738" y="1752600"/>
            <a:ext cx="7677150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68313" indent="-46831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06463" indent="-43656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303338" indent="-3937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650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600" b="1">
                <a:solidFill>
                  <a:srgbClr val="000000"/>
                </a:solidFill>
                <a:latin typeface="Verdana" panose="020B0604030504040204" pitchFamily="34" charset="0"/>
              </a:rPr>
              <a:t>J.B. Watson</a:t>
            </a:r>
            <a:r>
              <a:rPr lang="en-GB" altLang="cs-CZ" sz="2600">
                <a:solidFill>
                  <a:srgbClr val="000000"/>
                </a:solidFill>
                <a:latin typeface="Verdana" panose="020B0604030504040204" pitchFamily="34" charset="0"/>
              </a:rPr>
              <a:t>, behaviorismus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CC0000"/>
              </a:buClr>
              <a:buSzPct val="65000"/>
            </a:pPr>
            <a:r>
              <a:rPr lang="en-GB" altLang="cs-CZ" sz="260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n-GB" altLang="cs-CZ" sz="2000" i="1">
                <a:solidFill>
                  <a:srgbClr val="000000"/>
                </a:solidFill>
                <a:latin typeface="Verdana" panose="020B0604030504040204" pitchFamily="34" charset="0"/>
              </a:rPr>
              <a:t>„dejte mi tucet dětí…“</a:t>
            </a:r>
          </a:p>
          <a:p>
            <a:pPr>
              <a:lnSpc>
                <a:spcPct val="90000"/>
              </a:lnSpc>
              <a:spcBef>
                <a:spcPts val="650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600" b="1">
                <a:solidFill>
                  <a:srgbClr val="000000"/>
                </a:solidFill>
                <a:latin typeface="Verdana" panose="020B0604030504040204" pitchFamily="34" charset="0"/>
              </a:rPr>
              <a:t>E.L. Thorndike</a:t>
            </a:r>
          </a:p>
          <a:p>
            <a:pPr lvl="1">
              <a:lnSpc>
                <a:spcPct val="90000"/>
              </a:lnSpc>
              <a:spcBef>
                <a:spcPts val="550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200">
                <a:solidFill>
                  <a:srgbClr val="000000"/>
                </a:solidFill>
                <a:latin typeface="Verdana" panose="020B0604030504040204" pitchFamily="34" charset="0"/>
              </a:rPr>
              <a:t>experiment s hladovou kočkou v </a:t>
            </a:r>
          </a:p>
          <a:p>
            <a:pPr lvl="2">
              <a:lnSpc>
                <a:spcPct val="90000"/>
              </a:lnSpc>
              <a:spcBef>
                <a:spcPts val="525"/>
              </a:spcBef>
              <a:buClr>
                <a:srgbClr val="CC0000"/>
              </a:buClr>
              <a:buSzPct val="60000"/>
            </a:pPr>
            <a:r>
              <a:rPr lang="en-GB" altLang="cs-CZ" sz="2100">
                <a:solidFill>
                  <a:srgbClr val="000000"/>
                </a:solidFill>
                <a:latin typeface="Verdana" panose="020B0604030504040204" pitchFamily="34" charset="0"/>
              </a:rPr>
              <a:t>„problémové skříňce“</a:t>
            </a:r>
          </a:p>
          <a:p>
            <a:pPr lvl="1">
              <a:lnSpc>
                <a:spcPct val="90000"/>
              </a:lnSpc>
              <a:spcBef>
                <a:spcPts val="550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200" b="1">
                <a:solidFill>
                  <a:srgbClr val="000000"/>
                </a:solidFill>
                <a:latin typeface="Verdana" panose="020B0604030504040204" pitchFamily="34" charset="0"/>
              </a:rPr>
              <a:t>učení pokusem a omylem</a:t>
            </a:r>
            <a:r>
              <a:rPr lang="en-GB" altLang="cs-CZ" sz="2200">
                <a:solidFill>
                  <a:srgbClr val="000000"/>
                </a:solidFill>
                <a:latin typeface="Verdana" panose="020B0604030504040204" pitchFamily="34" charset="0"/>
              </a:rPr>
              <a:t>; při opakování se počet neúspěšných pokusů snižuje; vzniká spoj mezi </a:t>
            </a:r>
            <a:r>
              <a:rPr lang="en-GB" altLang="cs-CZ" sz="2200" b="1" i="1">
                <a:solidFill>
                  <a:srgbClr val="000000"/>
                </a:solidFill>
                <a:latin typeface="Verdana" panose="020B0604030504040204" pitchFamily="34" charset="0"/>
              </a:rPr>
              <a:t>stimulem</a:t>
            </a:r>
            <a:r>
              <a:rPr lang="en-GB" altLang="cs-CZ" sz="2200">
                <a:solidFill>
                  <a:srgbClr val="000000"/>
                </a:solidFill>
                <a:latin typeface="Verdana" panose="020B0604030504040204" pitchFamily="34" charset="0"/>
              </a:rPr>
              <a:t> a </a:t>
            </a:r>
            <a:r>
              <a:rPr lang="en-GB" altLang="cs-CZ" sz="2200" b="1" i="1">
                <a:solidFill>
                  <a:srgbClr val="000000"/>
                </a:solidFill>
                <a:latin typeface="Verdana" panose="020B0604030504040204" pitchFamily="34" charset="0"/>
              </a:rPr>
              <a:t>reakcí</a:t>
            </a:r>
            <a:r>
              <a:rPr lang="en-GB" altLang="cs-CZ" sz="2200">
                <a:solidFill>
                  <a:srgbClr val="000000"/>
                </a:solidFill>
                <a:latin typeface="Verdana" panose="020B0604030504040204" pitchFamily="34" charset="0"/>
              </a:rPr>
              <a:t> (spoj S-R</a:t>
            </a:r>
            <a:r>
              <a:rPr lang="cs-CZ" altLang="cs-CZ" sz="220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altLang="cs-CZ" sz="22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650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600" b="1">
                <a:solidFill>
                  <a:srgbClr val="000000"/>
                </a:solidFill>
                <a:latin typeface="Verdana" panose="020B0604030504040204" pitchFamily="34" charset="0"/>
              </a:rPr>
              <a:t>B.F. Skinner</a:t>
            </a:r>
          </a:p>
          <a:p>
            <a:pPr lvl="1">
              <a:lnSpc>
                <a:spcPct val="90000"/>
              </a:lnSpc>
              <a:spcBef>
                <a:spcPts val="550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200">
                <a:solidFill>
                  <a:srgbClr val="000000"/>
                </a:solidFill>
                <a:latin typeface="Verdana" panose="020B0604030504040204" pitchFamily="34" charset="0"/>
              </a:rPr>
              <a:t>experimenty s </a:t>
            </a:r>
            <a:r>
              <a:rPr lang="en-GB" altLang="cs-CZ" sz="2200" b="1">
                <a:solidFill>
                  <a:srgbClr val="000000"/>
                </a:solidFill>
                <a:latin typeface="Verdana" panose="020B0604030504040204" pitchFamily="34" charset="0"/>
              </a:rPr>
              <a:t>odměnami a tresty</a:t>
            </a:r>
          </a:p>
          <a:p>
            <a:pPr lvl="1">
              <a:lnSpc>
                <a:spcPct val="90000"/>
              </a:lnSpc>
              <a:spcBef>
                <a:spcPts val="550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200" b="1">
                <a:solidFill>
                  <a:srgbClr val="000000"/>
                </a:solidFill>
                <a:latin typeface="Verdana" panose="020B0604030504040204" pitchFamily="34" charset="0"/>
              </a:rPr>
              <a:t>posilování reakce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1916113"/>
            <a:ext cx="226695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708275"/>
            <a:ext cx="7350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4797425"/>
            <a:ext cx="2266950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5872164"/>
            <a:ext cx="4510087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700214"/>
            <a:ext cx="6953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4797426"/>
            <a:ext cx="6985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172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Footer Placeholder 1">
            <a:extLst>
              <a:ext uri="{FF2B5EF4-FFF2-40B4-BE49-F238E27FC236}">
                <a16:creationId xmlns:a16="http://schemas.microsoft.com/office/drawing/2014/main" id="{8A9E6D06-9DDB-C4B0-B173-3CDED4552F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43018" name="Slide Number Placeholder 2">
            <a:extLst>
              <a:ext uri="{FF2B5EF4-FFF2-40B4-BE49-F238E27FC236}">
                <a16:creationId xmlns:a16="http://schemas.microsoft.com/office/drawing/2014/main" id="{98269A05-A817-E4A6-C2ED-B5ABDB96D5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48</a:t>
            </a:fld>
            <a:endParaRPr lang="cs-CZ" altLang="cs-CZ"/>
          </a:p>
        </p:txBody>
      </p:sp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pPr eaLnBrk="1" hangingPunct="1"/>
            <a:r>
              <a:rPr lang="cs-CZ" altLang="cs-CZ" sz="2200"/>
              <a:t>Gestalt</a:t>
            </a:r>
          </a:p>
        </p:txBody>
      </p:sp>
      <p:pic>
        <p:nvPicPr>
          <p:cNvPr id="43012" name="Picture 43011">
            <a:extLst>
              <a:ext uri="{FF2B5EF4-FFF2-40B4-BE49-F238E27FC236}">
                <a16:creationId xmlns:a16="http://schemas.microsoft.com/office/drawing/2014/main" id="{C97AB9B8-AFDB-F80B-9700-0DA3F552A6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340" b="20856"/>
          <a:stretch/>
        </p:blipFill>
        <p:spPr>
          <a:xfrm>
            <a:off x="720000" y="1692002"/>
            <a:ext cx="10753200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88951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en-GB" altLang="cs-CZ"/>
              <a:t>Celostní (gestalt) psychologie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/>
              <a:t>Zpočátku více zaměřena na vmímání</a:t>
            </a:r>
          </a:p>
          <a:p>
            <a:pPr lvl="1"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 i="1"/>
              <a:t>(</a:t>
            </a:r>
            <a:r>
              <a:rPr lang="cs-CZ" altLang="cs-CZ" i="1"/>
              <a:t>„C</a:t>
            </a:r>
            <a:r>
              <a:rPr lang="en-GB" altLang="cs-CZ" i="1"/>
              <a:t>elek je víc, než souhrn částí</a:t>
            </a:r>
            <a:r>
              <a:rPr lang="cs-CZ" altLang="cs-CZ" i="1"/>
              <a:t>...“ ;)</a:t>
            </a:r>
            <a:endParaRPr lang="en-GB" altLang="cs-CZ" i="1"/>
          </a:p>
          <a:p>
            <a:pPr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/>
              <a:t>W. Köhler</a:t>
            </a:r>
          </a:p>
          <a:p>
            <a:pPr lvl="1"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/>
              <a:t>Pokus se šimpanzem a banánem</a:t>
            </a:r>
          </a:p>
          <a:p>
            <a:pPr lvl="2"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/>
              <a:t>podstatou „vhled“ do situace </a:t>
            </a:r>
          </a:p>
          <a:p>
            <a:pPr lvl="3"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/>
              <a:t>(„aha moment“</a:t>
            </a:r>
            <a:r>
              <a:rPr lang="cs-CZ" altLang="cs-CZ"/>
              <a:t> v procesu učení</a:t>
            </a:r>
            <a:r>
              <a:rPr lang="en-GB" altLang="cs-CZ"/>
              <a:t>)</a:t>
            </a:r>
          </a:p>
          <a:p>
            <a:pPr lvl="2"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/>
              <a:t>nová etapa ve výzkumu učení, myšlení a řešení problémů</a:t>
            </a:r>
            <a:r>
              <a:rPr lang="cs-CZ" altLang="cs-CZ"/>
              <a:t> (mj. sociální učení – Bandura - </a:t>
            </a:r>
            <a:r>
              <a:rPr lang="en-GB" altLang="cs-CZ" sz="1200">
                <a:hlinkClick r:id="rId3"/>
              </a:rPr>
              <a:t>http://www.healthyinfluence.com/Primer/modeling.htm</a:t>
            </a:r>
            <a:r>
              <a:rPr lang="cs-CZ" altLang="cs-CZ"/>
              <a:t>)</a:t>
            </a:r>
            <a:endParaRPr lang="en-GB" altLang="cs-CZ"/>
          </a:p>
          <a:p>
            <a:pPr>
              <a:buNone/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endParaRPr lang="en-GB" altLang="cs-CZ"/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3213101"/>
            <a:ext cx="8397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50" y="3284538"/>
            <a:ext cx="2089150" cy="357346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6" y="1557338"/>
            <a:ext cx="180022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453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Instrukce k posteru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Téma dle vlastního výběru v rámci okruhů vymezených sylabem (může být teoretické, výzkumné, kazuistické) </a:t>
            </a:r>
          </a:p>
          <a:p>
            <a:r>
              <a:rPr lang="cs-CZ" dirty="0"/>
              <a:t>Téma zajímavé pro autora, dostatečně úzce vymezeno (věk žáků, typ školy atp.), důraz na subjektivní praktickou využitelnost (např. návaznost na projekt DP, praxi atp.)</a:t>
            </a:r>
          </a:p>
          <a:p>
            <a:r>
              <a:rPr lang="cs-CZ" dirty="0"/>
              <a:t>Publikem není vyučující ale spolužáci (diskuse o tématech možná v předcházejících seminářích i v online diskusním fóru) </a:t>
            </a:r>
          </a:p>
          <a:p>
            <a:r>
              <a:rPr lang="cs-CZ" dirty="0"/>
              <a:t>Formální požadavky na postery</a:t>
            </a:r>
          </a:p>
          <a:p>
            <a:pPr marL="593354" lvl="2"/>
            <a:r>
              <a:rPr lang="cs-CZ" dirty="0"/>
              <a:t>1. krok - anotace max. 250 slov, dva základní prameny (do  30.3.), vložit do </a:t>
            </a:r>
            <a:r>
              <a:rPr lang="cs-CZ" dirty="0" err="1"/>
              <a:t>odevzdávárny</a:t>
            </a:r>
            <a:r>
              <a:rPr lang="cs-CZ" dirty="0"/>
              <a:t> v </a:t>
            </a:r>
            <a:r>
              <a:rPr lang="cs-CZ" dirty="0" err="1"/>
              <a:t>ISu</a:t>
            </a:r>
            <a:endParaRPr lang="cs-CZ" dirty="0"/>
          </a:p>
          <a:p>
            <a:pPr marL="593354" lvl="2"/>
            <a:r>
              <a:rPr lang="cs-CZ" i="1" dirty="0"/>
              <a:t>- Pro vzor možno využít anotace z pedagogických časopisů</a:t>
            </a:r>
          </a:p>
          <a:p>
            <a:pPr marL="593354" lvl="2"/>
            <a:r>
              <a:rPr lang="cs-CZ" dirty="0"/>
              <a:t>2. příprava a prezentace posteru (poslední seminář)</a:t>
            </a:r>
          </a:p>
          <a:p>
            <a:pPr marL="593354" lvl="2"/>
            <a:r>
              <a:rPr lang="cs-CZ" dirty="0"/>
              <a:t>Formát A1, název, autor, prameny (možno handout)</a:t>
            </a:r>
          </a:p>
          <a:p>
            <a:endParaRPr lang="cs-CZ" dirty="0"/>
          </a:p>
          <a:p>
            <a:r>
              <a:rPr lang="cs-CZ" dirty="0"/>
              <a:t>rozdělení do dvou skupin – prezentující a publikum + hodnocení (kritéria užitečnost informací a způsob prezentace)</a:t>
            </a:r>
          </a:p>
          <a:p>
            <a:r>
              <a:rPr lang="cs-CZ" b="1" dirty="0"/>
              <a:t>AI doporučena – uvedena explicitně </a:t>
            </a:r>
            <a:r>
              <a:rPr lang="cs-CZ" b="1" dirty="0">
                <a:sym typeface="Wingdings" panose="05000000000000000000" pitchFamily="2" charset="2"/>
              </a:rPr>
              <a:t> - viz studijní materiály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642945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3" name="Slide Number Placeholder 1">
            <a:extLst>
              <a:ext uri="{FF2B5EF4-FFF2-40B4-BE49-F238E27FC236}">
                <a16:creationId xmlns:a16="http://schemas.microsoft.com/office/drawing/2014/main" id="{8553FD0D-557A-51F3-08F2-8AD9D6AD1F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50</a:t>
            </a:fld>
            <a:endParaRPr lang="cs-CZ" altLang="cs-CZ"/>
          </a:p>
        </p:txBody>
      </p:sp>
      <p:sp>
        <p:nvSpPr>
          <p:cNvPr id="47107" name="Nadpis 3"/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cs-CZ" altLang="cs-CZ"/>
              <a:t>Sociální učení a agresivita</a:t>
            </a:r>
          </a:p>
        </p:txBody>
      </p:sp>
      <p:sp>
        <p:nvSpPr>
          <p:cNvPr id="47106" name="Zástupný symbol pro text 4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>
            <a:normAutofit/>
          </a:bodyPr>
          <a:lstStyle/>
          <a:p>
            <a:pPr eaLnBrk="1" hangingPunct="1">
              <a:lnSpc>
                <a:spcPct val="104000"/>
              </a:lnSpc>
              <a:spcAft>
                <a:spcPts val="600"/>
              </a:spcAft>
            </a:pPr>
            <a:r>
              <a:rPr lang="cs-CZ" altLang="cs-CZ" sz="2200"/>
              <a:t>Drobná odbočka do sociální psychologie pro zájemce ;)</a:t>
            </a:r>
          </a:p>
        </p:txBody>
      </p:sp>
      <p:pic>
        <p:nvPicPr>
          <p:cNvPr id="47109" name="Picture 47108">
            <a:extLst>
              <a:ext uri="{FF2B5EF4-FFF2-40B4-BE49-F238E27FC236}">
                <a16:creationId xmlns:a16="http://schemas.microsoft.com/office/drawing/2014/main" id="{D99E532A-A153-58C4-3AF0-B841B46E2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33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  <a:noFill/>
        </p:spPr>
      </p:pic>
      <p:sp>
        <p:nvSpPr>
          <p:cNvPr id="47115" name="Footer Placeholder 5">
            <a:extLst>
              <a:ext uri="{FF2B5EF4-FFF2-40B4-BE49-F238E27FC236}">
                <a16:creationId xmlns:a16="http://schemas.microsoft.com/office/drawing/2014/main" id="{5BFC3195-A420-7697-97AA-82E3B09B61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20429848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0" algn="l"/>
                <a:tab pos="406403" algn="l"/>
                <a:tab pos="814393" algn="l"/>
                <a:tab pos="1222383" algn="l"/>
                <a:tab pos="1630374" algn="l"/>
                <a:tab pos="2038363" algn="l"/>
                <a:tab pos="2446354" algn="l"/>
                <a:tab pos="2854343" algn="l"/>
                <a:tab pos="3262335" algn="l"/>
                <a:tab pos="3670324" algn="l"/>
                <a:tab pos="4078315" algn="l"/>
                <a:tab pos="4486304" algn="l"/>
                <a:tab pos="4894295" algn="l"/>
                <a:tab pos="5302285" algn="l"/>
                <a:tab pos="5710275" algn="l"/>
                <a:tab pos="6118265" algn="l"/>
                <a:tab pos="6526256" algn="l"/>
                <a:tab pos="6934246" algn="l"/>
                <a:tab pos="7342236" algn="l"/>
                <a:tab pos="7750226" algn="l"/>
                <a:tab pos="8158216" algn="l"/>
              </a:tabLst>
            </a:pPr>
            <a:r>
              <a:rPr lang="en-GB" altLang="cs-CZ" b="1"/>
              <a:t>Socializace aneb naučená agrese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79416" indent="-379416">
              <a:lnSpc>
                <a:spcPct val="80000"/>
              </a:lnSpc>
              <a:spcBef>
                <a:spcPts val="625"/>
              </a:spcBef>
              <a:buClr>
                <a:srgbClr val="000000"/>
              </a:buClr>
              <a:tabLst>
                <a:tab pos="395291" algn="l"/>
                <a:tab pos="803280" algn="l"/>
                <a:tab pos="1211271" algn="l"/>
                <a:tab pos="1619260" algn="l"/>
                <a:tab pos="2027251" algn="l"/>
                <a:tab pos="2436829" algn="l"/>
                <a:tab pos="2843232" algn="l"/>
                <a:tab pos="3251222" algn="l"/>
                <a:tab pos="3659212" algn="l"/>
                <a:tab pos="4067202" algn="l"/>
                <a:tab pos="4475192" algn="l"/>
                <a:tab pos="4883182" algn="l"/>
                <a:tab pos="5291172" algn="l"/>
                <a:tab pos="5699162" algn="l"/>
                <a:tab pos="6107153" algn="l"/>
                <a:tab pos="6515143" algn="l"/>
                <a:tab pos="6923134" algn="l"/>
                <a:tab pos="7331123" algn="l"/>
                <a:tab pos="7739114" algn="l"/>
                <a:tab pos="8147103" algn="l"/>
              </a:tabLst>
            </a:pPr>
            <a:endParaRPr lang="en-GB" altLang="cs-CZ" sz="2400"/>
          </a:p>
          <a:p>
            <a:pPr marL="379416" indent="-379416">
              <a:lnSpc>
                <a:spcPct val="80000"/>
              </a:lnSpc>
              <a:spcBef>
                <a:spcPts val="625"/>
              </a:spcBef>
              <a:buClr>
                <a:srgbClr val="000000"/>
              </a:buClr>
              <a:buFont typeface="Times New Roman" panose="02020603050405020304" pitchFamily="18" charset="0"/>
              <a:buChar char="•"/>
              <a:tabLst>
                <a:tab pos="395291" algn="l"/>
                <a:tab pos="803280" algn="l"/>
                <a:tab pos="1211271" algn="l"/>
                <a:tab pos="1619260" algn="l"/>
                <a:tab pos="2027251" algn="l"/>
                <a:tab pos="2436829" algn="l"/>
                <a:tab pos="2843232" algn="l"/>
                <a:tab pos="3251222" algn="l"/>
                <a:tab pos="3659212" algn="l"/>
                <a:tab pos="4067202" algn="l"/>
                <a:tab pos="4475192" algn="l"/>
                <a:tab pos="4883182" algn="l"/>
                <a:tab pos="5291172" algn="l"/>
                <a:tab pos="5699162" algn="l"/>
                <a:tab pos="6107153" algn="l"/>
                <a:tab pos="6515143" algn="l"/>
                <a:tab pos="6923134" algn="l"/>
                <a:tab pos="7331123" algn="l"/>
                <a:tab pos="7739114" algn="l"/>
                <a:tab pos="8147103" algn="l"/>
              </a:tabLst>
            </a:pPr>
            <a:r>
              <a:rPr lang="en-GB" altLang="cs-CZ" sz="2400"/>
              <a:t>Bandura se speciálně zajímal o případy, kdy může být agresivní chování naučené pozorováním druhých.</a:t>
            </a:r>
          </a:p>
          <a:p>
            <a:pPr marL="379416" indent="-379416">
              <a:lnSpc>
                <a:spcPct val="80000"/>
              </a:lnSpc>
              <a:spcBef>
                <a:spcPts val="625"/>
              </a:spcBef>
              <a:buClr>
                <a:srgbClr val="000000"/>
              </a:buClr>
              <a:tabLst>
                <a:tab pos="395291" algn="l"/>
                <a:tab pos="803280" algn="l"/>
                <a:tab pos="1211271" algn="l"/>
                <a:tab pos="1619260" algn="l"/>
                <a:tab pos="2027251" algn="l"/>
                <a:tab pos="2436829" algn="l"/>
                <a:tab pos="2843232" algn="l"/>
                <a:tab pos="3251222" algn="l"/>
                <a:tab pos="3659212" algn="l"/>
                <a:tab pos="4067202" algn="l"/>
                <a:tab pos="4475192" algn="l"/>
                <a:tab pos="4883182" algn="l"/>
                <a:tab pos="5291172" algn="l"/>
                <a:tab pos="5699162" algn="l"/>
                <a:tab pos="6107153" algn="l"/>
                <a:tab pos="6515143" algn="l"/>
                <a:tab pos="6923134" algn="l"/>
                <a:tab pos="7331123" algn="l"/>
                <a:tab pos="7739114" algn="l"/>
                <a:tab pos="8147103" algn="l"/>
              </a:tabLst>
            </a:pPr>
            <a:endParaRPr lang="en-GB" altLang="cs-CZ" sz="2400"/>
          </a:p>
          <a:p>
            <a:pPr marL="379416" indent="-379416">
              <a:lnSpc>
                <a:spcPct val="80000"/>
              </a:lnSpc>
              <a:spcBef>
                <a:spcPts val="625"/>
              </a:spcBef>
              <a:buClr>
                <a:srgbClr val="000000"/>
              </a:buClr>
              <a:buFont typeface="Times New Roman" panose="02020603050405020304" pitchFamily="18" charset="0"/>
              <a:buChar char="•"/>
              <a:tabLst>
                <a:tab pos="395291" algn="l"/>
                <a:tab pos="803280" algn="l"/>
                <a:tab pos="1211271" algn="l"/>
                <a:tab pos="1619260" algn="l"/>
                <a:tab pos="2027251" algn="l"/>
                <a:tab pos="2436829" algn="l"/>
                <a:tab pos="2843232" algn="l"/>
                <a:tab pos="3251222" algn="l"/>
                <a:tab pos="3659212" algn="l"/>
                <a:tab pos="4067202" algn="l"/>
                <a:tab pos="4475192" algn="l"/>
                <a:tab pos="4883182" algn="l"/>
                <a:tab pos="5291172" algn="l"/>
                <a:tab pos="5699162" algn="l"/>
                <a:tab pos="6107153" algn="l"/>
                <a:tab pos="6515143" algn="l"/>
                <a:tab pos="6923134" algn="l"/>
                <a:tab pos="7331123" algn="l"/>
                <a:tab pos="7739114" algn="l"/>
                <a:tab pos="8147103" algn="l"/>
              </a:tabLst>
            </a:pPr>
            <a:r>
              <a:rPr lang="en-GB" altLang="cs-CZ" sz="2400"/>
              <a:t>Nechal proto děti, aby viděli dospělého napadat fackovacího panáka („bobo doll“)</a:t>
            </a:r>
          </a:p>
          <a:p>
            <a:pPr marL="798518" lvl="1" indent="-385766">
              <a:lnSpc>
                <a:spcPct val="80000"/>
              </a:lnSpc>
              <a:spcBef>
                <a:spcPts val="525"/>
              </a:spcBef>
              <a:buFont typeface="Times New Roman" panose="02020603050405020304" pitchFamily="18" charset="0"/>
              <a:buChar char="–"/>
              <a:tabLst>
                <a:tab pos="395291" algn="l"/>
                <a:tab pos="803280" algn="l"/>
                <a:tab pos="1211271" algn="l"/>
                <a:tab pos="1619260" algn="l"/>
                <a:tab pos="2027251" algn="l"/>
                <a:tab pos="2436829" algn="l"/>
                <a:tab pos="2843232" algn="l"/>
                <a:tab pos="3251222" algn="l"/>
                <a:tab pos="3659212" algn="l"/>
                <a:tab pos="4067202" algn="l"/>
                <a:tab pos="4475192" algn="l"/>
                <a:tab pos="4883182" algn="l"/>
                <a:tab pos="5291172" algn="l"/>
                <a:tab pos="5699162" algn="l"/>
                <a:tab pos="6107153" algn="l"/>
                <a:tab pos="6515143" algn="l"/>
                <a:tab pos="6923134" algn="l"/>
                <a:tab pos="7331123" algn="l"/>
                <a:tab pos="7739114" algn="l"/>
                <a:tab pos="8147103" algn="l"/>
              </a:tabLst>
            </a:pPr>
            <a:r>
              <a:rPr lang="en-GB" altLang="cs-CZ" sz="2000"/>
              <a:t>Naživo</a:t>
            </a:r>
          </a:p>
          <a:p>
            <a:pPr marL="798518" lvl="1" indent="-385766">
              <a:lnSpc>
                <a:spcPct val="80000"/>
              </a:lnSpc>
              <a:spcBef>
                <a:spcPts val="525"/>
              </a:spcBef>
              <a:buFont typeface="Times New Roman" panose="02020603050405020304" pitchFamily="18" charset="0"/>
              <a:buChar char="–"/>
              <a:tabLst>
                <a:tab pos="395291" algn="l"/>
                <a:tab pos="803280" algn="l"/>
                <a:tab pos="1211271" algn="l"/>
                <a:tab pos="1619260" algn="l"/>
                <a:tab pos="2027251" algn="l"/>
                <a:tab pos="2436829" algn="l"/>
                <a:tab pos="2843232" algn="l"/>
                <a:tab pos="3251222" algn="l"/>
                <a:tab pos="3659212" algn="l"/>
                <a:tab pos="4067202" algn="l"/>
                <a:tab pos="4475192" algn="l"/>
                <a:tab pos="4883182" algn="l"/>
                <a:tab pos="5291172" algn="l"/>
                <a:tab pos="5699162" algn="l"/>
                <a:tab pos="6107153" algn="l"/>
                <a:tab pos="6515143" algn="l"/>
                <a:tab pos="6923134" algn="l"/>
                <a:tab pos="7331123" algn="l"/>
                <a:tab pos="7739114" algn="l"/>
                <a:tab pos="8147103" algn="l"/>
              </a:tabLst>
            </a:pPr>
            <a:r>
              <a:rPr lang="en-GB" altLang="cs-CZ" sz="2000"/>
              <a:t>Na videu</a:t>
            </a:r>
          </a:p>
          <a:p>
            <a:pPr marL="798518" lvl="1" indent="-385766">
              <a:lnSpc>
                <a:spcPct val="80000"/>
              </a:lnSpc>
              <a:spcBef>
                <a:spcPts val="525"/>
              </a:spcBef>
              <a:buFont typeface="Times New Roman" panose="02020603050405020304" pitchFamily="18" charset="0"/>
              <a:buChar char="–"/>
              <a:tabLst>
                <a:tab pos="395291" algn="l"/>
                <a:tab pos="803280" algn="l"/>
                <a:tab pos="1211271" algn="l"/>
                <a:tab pos="1619260" algn="l"/>
                <a:tab pos="2027251" algn="l"/>
                <a:tab pos="2436829" algn="l"/>
                <a:tab pos="2843232" algn="l"/>
                <a:tab pos="3251222" algn="l"/>
                <a:tab pos="3659212" algn="l"/>
                <a:tab pos="4067202" algn="l"/>
                <a:tab pos="4475192" algn="l"/>
                <a:tab pos="4883182" algn="l"/>
                <a:tab pos="5291172" algn="l"/>
                <a:tab pos="5699162" algn="l"/>
                <a:tab pos="6107153" algn="l"/>
                <a:tab pos="6515143" algn="l"/>
                <a:tab pos="6923134" algn="l"/>
                <a:tab pos="7331123" algn="l"/>
                <a:tab pos="7739114" algn="l"/>
                <a:tab pos="8147103" algn="l"/>
              </a:tabLst>
            </a:pPr>
            <a:r>
              <a:rPr lang="en-GB" altLang="cs-CZ" sz="2000"/>
              <a:t>Na obrázku</a:t>
            </a:r>
          </a:p>
          <a:p>
            <a:pPr marL="798518" lvl="1" indent="-385766">
              <a:lnSpc>
                <a:spcPct val="80000"/>
              </a:lnSpc>
              <a:spcBef>
                <a:spcPts val="525"/>
              </a:spcBef>
              <a:buFont typeface="Times New Roman" panose="02020603050405020304" pitchFamily="18" charset="0"/>
              <a:buChar char="–"/>
              <a:tabLst>
                <a:tab pos="395291" algn="l"/>
                <a:tab pos="803280" algn="l"/>
                <a:tab pos="1211271" algn="l"/>
                <a:tab pos="1619260" algn="l"/>
                <a:tab pos="2027251" algn="l"/>
                <a:tab pos="2436829" algn="l"/>
                <a:tab pos="2843232" algn="l"/>
                <a:tab pos="3251222" algn="l"/>
                <a:tab pos="3659212" algn="l"/>
                <a:tab pos="4067202" algn="l"/>
                <a:tab pos="4475192" algn="l"/>
                <a:tab pos="4883182" algn="l"/>
                <a:tab pos="5291172" algn="l"/>
                <a:tab pos="5699162" algn="l"/>
                <a:tab pos="6107153" algn="l"/>
                <a:tab pos="6515143" algn="l"/>
                <a:tab pos="6923134" algn="l"/>
                <a:tab pos="7331123" algn="l"/>
                <a:tab pos="7739114" algn="l"/>
                <a:tab pos="8147103" algn="l"/>
              </a:tabLst>
            </a:pPr>
            <a:r>
              <a:rPr lang="en-GB" altLang="cs-CZ" sz="2000"/>
              <a:t>Kontrolní skupina</a:t>
            </a:r>
          </a:p>
          <a:p>
            <a:pPr marL="379416" indent="-379416">
              <a:lnSpc>
                <a:spcPct val="80000"/>
              </a:lnSpc>
              <a:spcBef>
                <a:spcPts val="525"/>
              </a:spcBef>
              <a:buClr>
                <a:srgbClr val="000000"/>
              </a:buClr>
              <a:tabLst>
                <a:tab pos="395291" algn="l"/>
                <a:tab pos="803280" algn="l"/>
                <a:tab pos="1211271" algn="l"/>
                <a:tab pos="1619260" algn="l"/>
                <a:tab pos="2027251" algn="l"/>
                <a:tab pos="2436829" algn="l"/>
                <a:tab pos="2843232" algn="l"/>
                <a:tab pos="3251222" algn="l"/>
                <a:tab pos="3659212" algn="l"/>
                <a:tab pos="4067202" algn="l"/>
                <a:tab pos="4475192" algn="l"/>
                <a:tab pos="4883182" algn="l"/>
                <a:tab pos="5291172" algn="l"/>
                <a:tab pos="5699162" algn="l"/>
                <a:tab pos="6107153" algn="l"/>
                <a:tab pos="6515143" algn="l"/>
                <a:tab pos="6923134" algn="l"/>
                <a:tab pos="7331123" algn="l"/>
                <a:tab pos="7739114" algn="l"/>
                <a:tab pos="8147103" algn="l"/>
              </a:tabLst>
            </a:pPr>
            <a:endParaRPr lang="en-GB" altLang="cs-CZ" sz="2000"/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6" y="2205039"/>
            <a:ext cx="30384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407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0" algn="l"/>
                <a:tab pos="406403" algn="l"/>
                <a:tab pos="814393" algn="l"/>
                <a:tab pos="1222383" algn="l"/>
                <a:tab pos="1630374" algn="l"/>
                <a:tab pos="2038363" algn="l"/>
                <a:tab pos="2446354" algn="l"/>
                <a:tab pos="2854343" algn="l"/>
                <a:tab pos="3262335" algn="l"/>
                <a:tab pos="3670324" algn="l"/>
                <a:tab pos="4078315" algn="l"/>
                <a:tab pos="4486304" algn="l"/>
                <a:tab pos="4894295" algn="l"/>
                <a:tab pos="5302285" algn="l"/>
                <a:tab pos="5710275" algn="l"/>
                <a:tab pos="6118265" algn="l"/>
                <a:tab pos="6526256" algn="l"/>
                <a:tab pos="6934246" algn="l"/>
                <a:tab pos="7342236" algn="l"/>
                <a:tab pos="7750226" algn="l"/>
                <a:tab pos="8158216" algn="l"/>
              </a:tabLst>
            </a:pPr>
            <a:r>
              <a:rPr lang="en-GB" altLang="cs-CZ" b="1"/>
              <a:t>Socializace aneb naučená agrese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676400"/>
            <a:ext cx="33178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519738" y="1916113"/>
            <a:ext cx="4475162" cy="4246562"/>
            <a:chOff x="2517" y="1207"/>
            <a:chExt cx="2819" cy="2675"/>
          </a:xfrm>
        </p:grpSpPr>
        <p:sp>
          <p:nvSpPr>
            <p:cNvPr id="50182" name="AutoShape 4"/>
            <p:cNvSpPr>
              <a:spLocks noChangeAspect="1" noChangeArrowheads="1"/>
            </p:cNvSpPr>
            <p:nvPr/>
          </p:nvSpPr>
          <p:spPr bwMode="auto">
            <a:xfrm>
              <a:off x="2517" y="1207"/>
              <a:ext cx="2820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cs-CZ" altLang="cs-CZ" sz="2177">
                <a:solidFill>
                  <a:schemeClr val="tx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0183" name="Text Box 5"/>
            <p:cNvSpPr txBox="1">
              <a:spLocks noChangeArrowheads="1"/>
            </p:cNvSpPr>
            <p:nvPr/>
          </p:nvSpPr>
          <p:spPr bwMode="auto">
            <a:xfrm>
              <a:off x="2517" y="1207"/>
              <a:ext cx="2820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cs-CZ" altLang="cs-CZ" sz="2177">
                <a:solidFill>
                  <a:schemeClr val="tx1"/>
                </a:solidFill>
                <a:latin typeface="Verdana" panose="020B0604030504040204" pitchFamily="34" charset="0"/>
              </a:endParaRPr>
            </a:p>
          </p:txBody>
        </p:sp>
      </p:grpSp>
      <p:pic>
        <p:nvPicPr>
          <p:cNvPr id="5018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1" y="1773238"/>
            <a:ext cx="5257800" cy="45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6135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0" algn="l"/>
                <a:tab pos="406403" algn="l"/>
                <a:tab pos="814393" algn="l"/>
                <a:tab pos="1222383" algn="l"/>
                <a:tab pos="1630374" algn="l"/>
                <a:tab pos="2038363" algn="l"/>
                <a:tab pos="2446354" algn="l"/>
                <a:tab pos="2854343" algn="l"/>
                <a:tab pos="3262335" algn="l"/>
                <a:tab pos="3670324" algn="l"/>
                <a:tab pos="4078315" algn="l"/>
                <a:tab pos="4486304" algn="l"/>
                <a:tab pos="4894295" algn="l"/>
                <a:tab pos="5302285" algn="l"/>
                <a:tab pos="5710275" algn="l"/>
                <a:tab pos="6118265" algn="l"/>
                <a:tab pos="6526256" algn="l"/>
                <a:tab pos="6934246" algn="l"/>
                <a:tab pos="7342236" algn="l"/>
                <a:tab pos="7750226" algn="l"/>
                <a:tab pos="8158216" algn="l"/>
              </a:tabLst>
            </a:pPr>
            <a:r>
              <a:rPr lang="en-GB" altLang="cs-CZ" b="1"/>
              <a:t>Socializace aneb naučená agrese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6000"/>
              </a:lnSpc>
              <a:buNone/>
              <a:tabLst>
                <a:tab pos="404815" algn="l"/>
                <a:tab pos="812805" algn="l"/>
                <a:tab pos="1220796" algn="l"/>
                <a:tab pos="1628786" algn="l"/>
                <a:tab pos="2036776" algn="l"/>
                <a:tab pos="2446354" algn="l"/>
                <a:tab pos="2852757" algn="l"/>
                <a:tab pos="3260746" algn="l"/>
                <a:tab pos="3668737" algn="l"/>
                <a:tab pos="4076726" algn="l"/>
                <a:tab pos="4484718" algn="l"/>
                <a:tab pos="4892707" algn="l"/>
                <a:tab pos="5300698" algn="l"/>
                <a:tab pos="5708688" algn="l"/>
                <a:tab pos="6116678" algn="l"/>
                <a:tab pos="6524668" algn="l"/>
                <a:tab pos="6932658" algn="l"/>
                <a:tab pos="7340648" algn="l"/>
                <a:tab pos="7748639" algn="l"/>
                <a:tab pos="8156629" algn="l"/>
              </a:tabLst>
            </a:pPr>
            <a:endParaRPr lang="en-GB" altLang="cs-CZ" sz="2400"/>
          </a:p>
          <a:p>
            <a:pPr>
              <a:lnSpc>
                <a:spcPct val="116000"/>
              </a:lnSpc>
              <a:tabLst>
                <a:tab pos="404815" algn="l"/>
                <a:tab pos="812805" algn="l"/>
                <a:tab pos="1220796" algn="l"/>
                <a:tab pos="1628786" algn="l"/>
                <a:tab pos="2036776" algn="l"/>
                <a:tab pos="2446354" algn="l"/>
                <a:tab pos="2852757" algn="l"/>
                <a:tab pos="3260746" algn="l"/>
                <a:tab pos="3668737" algn="l"/>
                <a:tab pos="4076726" algn="l"/>
                <a:tab pos="4484718" algn="l"/>
                <a:tab pos="4892707" algn="l"/>
                <a:tab pos="5300698" algn="l"/>
                <a:tab pos="5708688" algn="l"/>
                <a:tab pos="6116678" algn="l"/>
                <a:tab pos="6524668" algn="l"/>
                <a:tab pos="6932658" algn="l"/>
                <a:tab pos="7340648" algn="l"/>
                <a:tab pos="7748639" algn="l"/>
                <a:tab pos="8156629" algn="l"/>
              </a:tabLst>
            </a:pPr>
            <a:r>
              <a:rPr lang="en-GB" altLang="cs-CZ" sz="2400"/>
              <a:t>Bandurův výzkum ukazuje, že agresivní chování může být naučené přímo i nepřímo.  </a:t>
            </a:r>
          </a:p>
          <a:p>
            <a:pPr>
              <a:lnSpc>
                <a:spcPct val="116000"/>
              </a:lnSpc>
              <a:buNone/>
              <a:tabLst>
                <a:tab pos="404815" algn="l"/>
                <a:tab pos="812805" algn="l"/>
                <a:tab pos="1220796" algn="l"/>
                <a:tab pos="1628786" algn="l"/>
                <a:tab pos="2036776" algn="l"/>
                <a:tab pos="2446354" algn="l"/>
                <a:tab pos="2852757" algn="l"/>
                <a:tab pos="3260746" algn="l"/>
                <a:tab pos="3668737" algn="l"/>
                <a:tab pos="4076726" algn="l"/>
                <a:tab pos="4484718" algn="l"/>
                <a:tab pos="4892707" algn="l"/>
                <a:tab pos="5300698" algn="l"/>
                <a:tab pos="5708688" algn="l"/>
                <a:tab pos="6116678" algn="l"/>
                <a:tab pos="6524668" algn="l"/>
                <a:tab pos="6932658" algn="l"/>
                <a:tab pos="7340648" algn="l"/>
                <a:tab pos="7748639" algn="l"/>
                <a:tab pos="8156629" algn="l"/>
              </a:tabLst>
            </a:pPr>
            <a:endParaRPr lang="en-GB" altLang="cs-CZ" sz="2400"/>
          </a:p>
          <a:p>
            <a:pPr>
              <a:lnSpc>
                <a:spcPct val="116000"/>
              </a:lnSpc>
              <a:tabLst>
                <a:tab pos="404815" algn="l"/>
                <a:tab pos="812805" algn="l"/>
                <a:tab pos="1220796" algn="l"/>
                <a:tab pos="1628786" algn="l"/>
                <a:tab pos="2036776" algn="l"/>
                <a:tab pos="2446354" algn="l"/>
                <a:tab pos="2852757" algn="l"/>
                <a:tab pos="3260746" algn="l"/>
                <a:tab pos="3668737" algn="l"/>
                <a:tab pos="4076726" algn="l"/>
                <a:tab pos="4484718" algn="l"/>
                <a:tab pos="4892707" algn="l"/>
                <a:tab pos="5300698" algn="l"/>
                <a:tab pos="5708688" algn="l"/>
                <a:tab pos="6116678" algn="l"/>
                <a:tab pos="6524668" algn="l"/>
                <a:tab pos="6932658" algn="l"/>
                <a:tab pos="7340648" algn="l"/>
                <a:tab pos="7748639" algn="l"/>
                <a:tab pos="8156629" algn="l"/>
              </a:tabLst>
            </a:pPr>
            <a:r>
              <a:rPr lang="en-GB" altLang="cs-CZ" sz="2400"/>
              <a:t>Je-li už naučené, snadno může být využíváno i v jiných situacích a s časovým odstupem.</a:t>
            </a:r>
          </a:p>
          <a:p>
            <a:pPr>
              <a:lnSpc>
                <a:spcPct val="116000"/>
              </a:lnSpc>
              <a:buNone/>
              <a:tabLst>
                <a:tab pos="404815" algn="l"/>
                <a:tab pos="812805" algn="l"/>
                <a:tab pos="1220796" algn="l"/>
                <a:tab pos="1628786" algn="l"/>
                <a:tab pos="2036776" algn="l"/>
                <a:tab pos="2446354" algn="l"/>
                <a:tab pos="2852757" algn="l"/>
                <a:tab pos="3260746" algn="l"/>
                <a:tab pos="3668737" algn="l"/>
                <a:tab pos="4076726" algn="l"/>
                <a:tab pos="4484718" algn="l"/>
                <a:tab pos="4892707" algn="l"/>
                <a:tab pos="5300698" algn="l"/>
                <a:tab pos="5708688" algn="l"/>
                <a:tab pos="6116678" algn="l"/>
                <a:tab pos="6524668" algn="l"/>
                <a:tab pos="6932658" algn="l"/>
                <a:tab pos="7340648" algn="l"/>
                <a:tab pos="7748639" algn="l"/>
                <a:tab pos="8156629" algn="l"/>
              </a:tabLst>
            </a:pPr>
            <a:endParaRPr lang="en-GB" altLang="cs-CZ" sz="2400"/>
          </a:p>
          <a:p>
            <a:pPr>
              <a:lnSpc>
                <a:spcPct val="116000"/>
              </a:lnSpc>
              <a:tabLst>
                <a:tab pos="404815" algn="l"/>
                <a:tab pos="812805" algn="l"/>
                <a:tab pos="1220796" algn="l"/>
                <a:tab pos="1628786" algn="l"/>
                <a:tab pos="2036776" algn="l"/>
                <a:tab pos="2446354" algn="l"/>
                <a:tab pos="2852757" algn="l"/>
                <a:tab pos="3260746" algn="l"/>
                <a:tab pos="3668737" algn="l"/>
                <a:tab pos="4076726" algn="l"/>
                <a:tab pos="4484718" algn="l"/>
                <a:tab pos="4892707" algn="l"/>
                <a:tab pos="5300698" algn="l"/>
                <a:tab pos="5708688" algn="l"/>
                <a:tab pos="6116678" algn="l"/>
                <a:tab pos="6524668" algn="l"/>
                <a:tab pos="6932658" algn="l"/>
                <a:tab pos="7340648" algn="l"/>
                <a:tab pos="7748639" algn="l"/>
                <a:tab pos="8156629" algn="l"/>
              </a:tabLst>
            </a:pPr>
            <a:r>
              <a:rPr lang="en-GB" altLang="cs-CZ" sz="2400"/>
              <a:t>Velký vliv Bandurovy teorie – ukazuje ovlivnění chování dítěte prezentovanými vzory.</a:t>
            </a:r>
          </a:p>
        </p:txBody>
      </p:sp>
    </p:spTree>
    <p:extLst>
      <p:ext uri="{BB962C8B-B14F-4D97-AF65-F5344CB8AC3E}">
        <p14:creationId xmlns:p14="http://schemas.microsoft.com/office/powerpoint/2010/main" val="36283526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0" algn="l"/>
                <a:tab pos="406403" algn="l"/>
                <a:tab pos="814393" algn="l"/>
                <a:tab pos="1222383" algn="l"/>
                <a:tab pos="1630374" algn="l"/>
                <a:tab pos="2038363" algn="l"/>
                <a:tab pos="2446354" algn="l"/>
                <a:tab pos="2854343" algn="l"/>
                <a:tab pos="3262335" algn="l"/>
                <a:tab pos="3670324" algn="l"/>
                <a:tab pos="4078315" algn="l"/>
                <a:tab pos="4486304" algn="l"/>
                <a:tab pos="4894295" algn="l"/>
                <a:tab pos="5302285" algn="l"/>
                <a:tab pos="5710275" algn="l"/>
                <a:tab pos="6118265" algn="l"/>
                <a:tab pos="6526256" algn="l"/>
                <a:tab pos="6934246" algn="l"/>
                <a:tab pos="7342236" algn="l"/>
                <a:tab pos="7750226" algn="l"/>
                <a:tab pos="8158216" algn="l"/>
              </a:tabLst>
            </a:pPr>
            <a:r>
              <a:rPr lang="en-GB" altLang="cs-CZ" sz="3200"/>
              <a:t>Vliv násilí v TV na agresivní chování, zejména u chlapců (Liebert and Baron, 1972) 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C87E3FC-DF9B-D7FE-034B-33965CCCE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1908176"/>
            <a:ext cx="6572250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491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0" algn="l"/>
                <a:tab pos="406403" algn="l"/>
                <a:tab pos="814393" algn="l"/>
                <a:tab pos="1222383" algn="l"/>
                <a:tab pos="1630374" algn="l"/>
                <a:tab pos="2038363" algn="l"/>
                <a:tab pos="2446354" algn="l"/>
                <a:tab pos="2854343" algn="l"/>
                <a:tab pos="3262335" algn="l"/>
                <a:tab pos="3670324" algn="l"/>
                <a:tab pos="4078315" algn="l"/>
                <a:tab pos="4486304" algn="l"/>
                <a:tab pos="4894295" algn="l"/>
                <a:tab pos="5302285" algn="l"/>
                <a:tab pos="5710275" algn="l"/>
                <a:tab pos="6118265" algn="l"/>
                <a:tab pos="6526256" algn="l"/>
                <a:tab pos="6934246" algn="l"/>
                <a:tab pos="7342236" algn="l"/>
                <a:tab pos="7750226" algn="l"/>
                <a:tab pos="8158216" algn="l"/>
              </a:tabLst>
            </a:pPr>
            <a:r>
              <a:rPr lang="en-GB" altLang="cs-CZ" b="1"/>
              <a:t>Kritika Bandurovy teorie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6000"/>
              </a:lnSpc>
              <a:buNone/>
              <a:tabLst>
                <a:tab pos="404815" algn="l"/>
                <a:tab pos="812805" algn="l"/>
                <a:tab pos="1220796" algn="l"/>
                <a:tab pos="1628786" algn="l"/>
                <a:tab pos="2036776" algn="l"/>
                <a:tab pos="2446354" algn="l"/>
                <a:tab pos="2852757" algn="l"/>
                <a:tab pos="3260746" algn="l"/>
                <a:tab pos="3668737" algn="l"/>
                <a:tab pos="4076726" algn="l"/>
                <a:tab pos="4484718" algn="l"/>
                <a:tab pos="4892707" algn="l"/>
                <a:tab pos="5300698" algn="l"/>
                <a:tab pos="5708688" algn="l"/>
                <a:tab pos="6116678" algn="l"/>
                <a:tab pos="6524668" algn="l"/>
                <a:tab pos="6932658" algn="l"/>
                <a:tab pos="7340648" algn="l"/>
                <a:tab pos="7748639" algn="l"/>
                <a:tab pos="8156629" algn="l"/>
              </a:tabLst>
            </a:pPr>
            <a:r>
              <a:rPr lang="en-GB" altLang="cs-CZ" sz="2400"/>
              <a:t>Přes svou popuparitu a vlim, má Bandurova teorie i své kritiky:</a:t>
            </a:r>
          </a:p>
          <a:p>
            <a:pPr>
              <a:lnSpc>
                <a:spcPct val="96000"/>
              </a:lnSpc>
              <a:buNone/>
              <a:tabLst>
                <a:tab pos="404815" algn="l"/>
                <a:tab pos="812805" algn="l"/>
                <a:tab pos="1220796" algn="l"/>
                <a:tab pos="1628786" algn="l"/>
                <a:tab pos="2036776" algn="l"/>
                <a:tab pos="2446354" algn="l"/>
                <a:tab pos="2852757" algn="l"/>
                <a:tab pos="3260746" algn="l"/>
                <a:tab pos="3668737" algn="l"/>
                <a:tab pos="4076726" algn="l"/>
                <a:tab pos="4484718" algn="l"/>
                <a:tab pos="4892707" algn="l"/>
                <a:tab pos="5300698" algn="l"/>
                <a:tab pos="5708688" algn="l"/>
                <a:tab pos="6116678" algn="l"/>
                <a:tab pos="6524668" algn="l"/>
                <a:tab pos="6932658" algn="l"/>
                <a:tab pos="7340648" algn="l"/>
                <a:tab pos="7748639" algn="l"/>
                <a:tab pos="8156629" algn="l"/>
              </a:tabLst>
            </a:pPr>
            <a:endParaRPr lang="en-GB" altLang="cs-CZ" sz="2400"/>
          </a:p>
          <a:p>
            <a:pPr>
              <a:lnSpc>
                <a:spcPct val="96000"/>
              </a:lnSpc>
              <a:tabLst>
                <a:tab pos="404815" algn="l"/>
                <a:tab pos="812805" algn="l"/>
                <a:tab pos="1220796" algn="l"/>
                <a:tab pos="1628786" algn="l"/>
                <a:tab pos="2036776" algn="l"/>
                <a:tab pos="2446354" algn="l"/>
                <a:tab pos="2852757" algn="l"/>
                <a:tab pos="3260746" algn="l"/>
                <a:tab pos="3668737" algn="l"/>
                <a:tab pos="4076726" algn="l"/>
                <a:tab pos="4484718" algn="l"/>
                <a:tab pos="4892707" algn="l"/>
                <a:tab pos="5300698" algn="l"/>
                <a:tab pos="5708688" algn="l"/>
                <a:tab pos="6116678" algn="l"/>
                <a:tab pos="6524668" algn="l"/>
                <a:tab pos="6932658" algn="l"/>
                <a:tab pos="7340648" algn="l"/>
                <a:tab pos="7748639" algn="l"/>
                <a:tab pos="8156629" algn="l"/>
              </a:tabLst>
            </a:pPr>
            <a:r>
              <a:rPr lang="en-GB" altLang="cs-CZ" sz="2400"/>
              <a:t>Co vlastně znamená chování dítěte v experimetu?</a:t>
            </a:r>
          </a:p>
          <a:p>
            <a:pPr lvl="1">
              <a:lnSpc>
                <a:spcPct val="96000"/>
              </a:lnSpc>
              <a:tabLst>
                <a:tab pos="404815" algn="l"/>
                <a:tab pos="812805" algn="l"/>
                <a:tab pos="1220796" algn="l"/>
                <a:tab pos="1628786" algn="l"/>
                <a:tab pos="2036776" algn="l"/>
                <a:tab pos="2446354" algn="l"/>
                <a:tab pos="2852757" algn="l"/>
                <a:tab pos="3260746" algn="l"/>
                <a:tab pos="3668737" algn="l"/>
                <a:tab pos="4076726" algn="l"/>
                <a:tab pos="4484718" algn="l"/>
                <a:tab pos="4892707" algn="l"/>
                <a:tab pos="5300698" algn="l"/>
                <a:tab pos="5708688" algn="l"/>
                <a:tab pos="6116678" algn="l"/>
                <a:tab pos="6524668" algn="l"/>
                <a:tab pos="6932658" algn="l"/>
                <a:tab pos="7340648" algn="l"/>
                <a:tab pos="7748639" algn="l"/>
                <a:tab pos="8156629" algn="l"/>
              </a:tabLst>
            </a:pPr>
            <a:r>
              <a:rPr lang="en-GB" altLang="cs-CZ"/>
              <a:t>Jedná se o naučenou agresi, nebo o manipulaci?</a:t>
            </a:r>
          </a:p>
          <a:p>
            <a:pPr>
              <a:lnSpc>
                <a:spcPct val="96000"/>
              </a:lnSpc>
              <a:buNone/>
              <a:tabLst>
                <a:tab pos="404815" algn="l"/>
                <a:tab pos="812805" algn="l"/>
                <a:tab pos="1220796" algn="l"/>
                <a:tab pos="1628786" algn="l"/>
                <a:tab pos="2036776" algn="l"/>
                <a:tab pos="2446354" algn="l"/>
                <a:tab pos="2852757" algn="l"/>
                <a:tab pos="3260746" algn="l"/>
                <a:tab pos="3668737" algn="l"/>
                <a:tab pos="4076726" algn="l"/>
                <a:tab pos="4484718" algn="l"/>
                <a:tab pos="4892707" algn="l"/>
                <a:tab pos="5300698" algn="l"/>
                <a:tab pos="5708688" algn="l"/>
                <a:tab pos="6116678" algn="l"/>
                <a:tab pos="6524668" algn="l"/>
                <a:tab pos="6932658" algn="l"/>
                <a:tab pos="7340648" algn="l"/>
                <a:tab pos="7748639" algn="l"/>
                <a:tab pos="8156629" algn="l"/>
              </a:tabLst>
            </a:pPr>
            <a:endParaRPr lang="en-GB" altLang="cs-CZ" sz="2400"/>
          </a:p>
          <a:p>
            <a:pPr>
              <a:lnSpc>
                <a:spcPct val="96000"/>
              </a:lnSpc>
              <a:tabLst>
                <a:tab pos="404815" algn="l"/>
                <a:tab pos="812805" algn="l"/>
                <a:tab pos="1220796" algn="l"/>
                <a:tab pos="1628786" algn="l"/>
                <a:tab pos="2036776" algn="l"/>
                <a:tab pos="2446354" algn="l"/>
                <a:tab pos="2852757" algn="l"/>
                <a:tab pos="3260746" algn="l"/>
                <a:tab pos="3668737" algn="l"/>
                <a:tab pos="4076726" algn="l"/>
                <a:tab pos="4484718" algn="l"/>
                <a:tab pos="4892707" algn="l"/>
                <a:tab pos="5300698" algn="l"/>
                <a:tab pos="5708688" algn="l"/>
                <a:tab pos="6116678" algn="l"/>
                <a:tab pos="6524668" algn="l"/>
                <a:tab pos="6932658" algn="l"/>
                <a:tab pos="7340648" algn="l"/>
                <a:tab pos="7748639" algn="l"/>
                <a:tab pos="8156629" algn="l"/>
              </a:tabLst>
            </a:pPr>
            <a:r>
              <a:rPr lang="en-GB" altLang="cs-CZ" sz="2400"/>
              <a:t>Agresivní modely chování nemusí vést vždycky k agresi:</a:t>
            </a:r>
          </a:p>
          <a:p>
            <a:pPr lvl="1">
              <a:lnSpc>
                <a:spcPct val="96000"/>
              </a:lnSpc>
              <a:tabLst>
                <a:tab pos="404815" algn="l"/>
                <a:tab pos="812805" algn="l"/>
                <a:tab pos="1220796" algn="l"/>
                <a:tab pos="1628786" algn="l"/>
                <a:tab pos="2036776" algn="l"/>
                <a:tab pos="2446354" algn="l"/>
                <a:tab pos="2852757" algn="l"/>
                <a:tab pos="3260746" algn="l"/>
                <a:tab pos="3668737" algn="l"/>
                <a:tab pos="4076726" algn="l"/>
                <a:tab pos="4484718" algn="l"/>
                <a:tab pos="4892707" algn="l"/>
                <a:tab pos="5300698" algn="l"/>
                <a:tab pos="5708688" algn="l"/>
                <a:tab pos="6116678" algn="l"/>
                <a:tab pos="6524668" algn="l"/>
                <a:tab pos="6932658" algn="l"/>
                <a:tab pos="7340648" algn="l"/>
                <a:tab pos="7748639" algn="l"/>
                <a:tab pos="8156629" algn="l"/>
              </a:tabLst>
            </a:pPr>
            <a:r>
              <a:rPr lang="en-GB" altLang="cs-CZ"/>
              <a:t>Expozice násilí v TV může redukaovat agresivní tendence prostřednictvím katarze (Feshbach &amp; Singer, 1971).</a:t>
            </a:r>
          </a:p>
          <a:p>
            <a:pPr lvl="1">
              <a:lnSpc>
                <a:spcPct val="96000"/>
              </a:lnSpc>
              <a:tabLst>
                <a:tab pos="404815" algn="l"/>
                <a:tab pos="812805" algn="l"/>
                <a:tab pos="1220796" algn="l"/>
                <a:tab pos="1628786" algn="l"/>
                <a:tab pos="2036776" algn="l"/>
                <a:tab pos="2446354" algn="l"/>
                <a:tab pos="2852757" algn="l"/>
                <a:tab pos="3260746" algn="l"/>
                <a:tab pos="3668737" algn="l"/>
                <a:tab pos="4076726" algn="l"/>
                <a:tab pos="4484718" algn="l"/>
                <a:tab pos="4892707" algn="l"/>
                <a:tab pos="5300698" algn="l"/>
                <a:tab pos="5708688" algn="l"/>
                <a:tab pos="6116678" algn="l"/>
                <a:tab pos="6524668" algn="l"/>
                <a:tab pos="6932658" algn="l"/>
                <a:tab pos="7340648" algn="l"/>
                <a:tab pos="7748639" algn="l"/>
                <a:tab pos="8156629" algn="l"/>
              </a:tabLst>
            </a:pPr>
            <a:r>
              <a:rPr lang="en-GB" altLang="cs-CZ"/>
              <a:t>Různí lidé na expozici modelu agrese reagují různě (muži, ženy; věřící…)</a:t>
            </a:r>
          </a:p>
        </p:txBody>
      </p:sp>
    </p:spTree>
    <p:extLst>
      <p:ext uri="{BB962C8B-B14F-4D97-AF65-F5344CB8AC3E}">
        <p14:creationId xmlns:p14="http://schemas.microsoft.com/office/powerpoint/2010/main" val="23734381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23852" indent="-323852" fontAlgn="auto">
              <a:spcAft>
                <a:spcPts val="0"/>
              </a:spcAft>
              <a:tabLst>
                <a:tab pos="323852" algn="l"/>
                <a:tab pos="974731" algn="l"/>
                <a:tab pos="1627198" algn="l"/>
                <a:tab pos="2278078" algn="l"/>
                <a:tab pos="2930544" algn="l"/>
                <a:tab pos="3583012" algn="l"/>
                <a:tab pos="4235478" algn="l"/>
                <a:tab pos="4887945" algn="l"/>
                <a:tab pos="5540411" algn="l"/>
                <a:tab pos="6192878" algn="l"/>
                <a:tab pos="6845345" algn="l"/>
                <a:tab pos="7497812" algn="l"/>
                <a:tab pos="8150278" algn="l"/>
                <a:tab pos="8802746" algn="l"/>
                <a:tab pos="9455212" algn="l"/>
                <a:tab pos="10106091" algn="l"/>
              </a:tabLst>
              <a:defRPr/>
            </a:pPr>
            <a:r>
              <a:rPr lang="cs-CZ" sz="2200"/>
              <a:t>Současné trendy</a:t>
            </a:r>
            <a:endParaRPr lang="en-GB" sz="2200"/>
          </a:p>
        </p:txBody>
      </p:sp>
      <p:sp>
        <p:nvSpPr>
          <p:cNvPr id="58381" name="Footer Placeholder 2">
            <a:extLst>
              <a:ext uri="{FF2B5EF4-FFF2-40B4-BE49-F238E27FC236}">
                <a16:creationId xmlns:a16="http://schemas.microsoft.com/office/drawing/2014/main" id="{80AB8A79-2F03-405D-81B8-1B05EE8726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58382" name="Slide Number Placeholder 3">
            <a:extLst>
              <a:ext uri="{FF2B5EF4-FFF2-40B4-BE49-F238E27FC236}">
                <a16:creationId xmlns:a16="http://schemas.microsoft.com/office/drawing/2014/main" id="{2F1697BC-8BFB-FAEA-2A3B-B9CD757669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56</a:t>
            </a:fld>
            <a:endParaRPr lang="cs-CZ" altLang="cs-CZ"/>
          </a:p>
        </p:txBody>
      </p:sp>
      <p:sp>
        <p:nvSpPr>
          <p:cNvPr id="58371" name="Rectangle 2"/>
          <p:cNvSpPr>
            <a:spLocks noGrp="1" noChangeArrowheads="1"/>
          </p:cNvSpPr>
          <p:nvPr>
            <p:ph idx="1"/>
          </p:nvPr>
        </p:nvSpPr>
        <p:spPr>
          <a:xfrm>
            <a:off x="7347735" y="2596845"/>
            <a:ext cx="4125465" cy="3208441"/>
          </a:xfrm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/>
          <a:p>
            <a:pPr marL="455616" lvl="1">
              <a:spcBef>
                <a:spcPct val="0"/>
              </a:spcBef>
              <a:spcAft>
                <a:spcPts val="600"/>
              </a:spcAft>
              <a:tabLst>
                <a:tab pos="388940" algn="l"/>
                <a:tab pos="844555" algn="l"/>
                <a:tab pos="1497022" algn="l"/>
                <a:tab pos="2149489" algn="l"/>
                <a:tab pos="2801956" algn="l"/>
                <a:tab pos="3454423" algn="l"/>
                <a:tab pos="4106890" algn="l"/>
                <a:tab pos="4757770" algn="l"/>
                <a:tab pos="5410235" algn="l"/>
                <a:tab pos="6062702" algn="l"/>
                <a:tab pos="6715169" algn="l"/>
                <a:tab pos="7367636" algn="l"/>
                <a:tab pos="8020103" algn="l"/>
                <a:tab pos="8672570" algn="l"/>
                <a:tab pos="9325036" algn="l"/>
                <a:tab pos="9977504" algn="l"/>
              </a:tabLst>
            </a:pPr>
            <a:r>
              <a:rPr lang="cs-CZ" altLang="cs-CZ" b="1" i="1"/>
              <a:t>přehled teorií </a:t>
            </a:r>
            <a:r>
              <a:rPr lang="cs-CZ" altLang="cs-CZ" i="1"/>
              <a:t>(možnosti)</a:t>
            </a:r>
          </a:p>
          <a:p>
            <a:pPr marL="455616" lvl="1">
              <a:spcBef>
                <a:spcPct val="0"/>
              </a:spcBef>
              <a:spcAft>
                <a:spcPts val="600"/>
              </a:spcAft>
              <a:tabLst>
                <a:tab pos="388940" algn="l"/>
                <a:tab pos="844555" algn="l"/>
                <a:tab pos="1497022" algn="l"/>
                <a:tab pos="2149489" algn="l"/>
                <a:tab pos="2801956" algn="l"/>
                <a:tab pos="3454423" algn="l"/>
                <a:tab pos="4106890" algn="l"/>
                <a:tab pos="4757770" algn="l"/>
                <a:tab pos="5410235" algn="l"/>
                <a:tab pos="6062702" algn="l"/>
                <a:tab pos="6715169" algn="l"/>
                <a:tab pos="7367636" algn="l"/>
                <a:tab pos="8020103" algn="l"/>
                <a:tab pos="8672570" algn="l"/>
                <a:tab pos="9325036" algn="l"/>
                <a:tab pos="9977504" algn="l"/>
              </a:tabLst>
            </a:pPr>
            <a:r>
              <a:rPr lang="cs-CZ" altLang="cs-CZ" i="1"/>
              <a:t> </a:t>
            </a:r>
            <a:r>
              <a:rPr lang="cs-CZ" altLang="cs-CZ" b="1" i="1"/>
              <a:t>vývojové aspekty</a:t>
            </a:r>
            <a:r>
              <a:rPr lang="cs-CZ" altLang="cs-CZ" i="1"/>
              <a:t> – příklad (</a:t>
            </a:r>
            <a:r>
              <a:rPr lang="cs-CZ" altLang="cs-CZ" i="1" err="1"/>
              <a:t>Piaget</a:t>
            </a:r>
            <a:r>
              <a:rPr lang="cs-CZ" altLang="cs-CZ" i="1"/>
              <a:t>)</a:t>
            </a:r>
          </a:p>
          <a:p>
            <a:pPr marL="455616" lvl="1">
              <a:spcBef>
                <a:spcPct val="0"/>
              </a:spcBef>
              <a:spcAft>
                <a:spcPts val="600"/>
              </a:spcAft>
              <a:tabLst>
                <a:tab pos="388940" algn="l"/>
                <a:tab pos="844555" algn="l"/>
                <a:tab pos="1497022" algn="l"/>
                <a:tab pos="2149489" algn="l"/>
                <a:tab pos="2801956" algn="l"/>
                <a:tab pos="3454423" algn="l"/>
                <a:tab pos="4106890" algn="l"/>
                <a:tab pos="4757770" algn="l"/>
                <a:tab pos="5410235" algn="l"/>
                <a:tab pos="6062702" algn="l"/>
                <a:tab pos="6715169" algn="l"/>
                <a:tab pos="7367636" algn="l"/>
                <a:tab pos="8020103" algn="l"/>
                <a:tab pos="8672570" algn="l"/>
                <a:tab pos="9325036" algn="l"/>
                <a:tab pos="9977504" algn="l"/>
              </a:tabLst>
            </a:pPr>
            <a:r>
              <a:rPr lang="cs-CZ" altLang="cs-CZ" i="1"/>
              <a:t> </a:t>
            </a:r>
            <a:r>
              <a:rPr lang="cs-CZ" altLang="cs-CZ" b="1" i="1"/>
              <a:t>dětské představy o světě</a:t>
            </a:r>
            <a:r>
              <a:rPr lang="en-GB" altLang="cs-CZ" b="1" i="1"/>
              <a:t> </a:t>
            </a:r>
            <a:endParaRPr lang="cs-CZ" altLang="cs-CZ" b="1" i="1"/>
          </a:p>
          <a:p>
            <a:pPr marL="455616" lvl="1">
              <a:spcBef>
                <a:spcPct val="0"/>
              </a:spcBef>
              <a:spcAft>
                <a:spcPts val="600"/>
              </a:spcAft>
              <a:tabLst>
                <a:tab pos="388940" algn="l"/>
                <a:tab pos="844555" algn="l"/>
                <a:tab pos="1497022" algn="l"/>
                <a:tab pos="2149489" algn="l"/>
                <a:tab pos="2801956" algn="l"/>
                <a:tab pos="3454423" algn="l"/>
                <a:tab pos="4106890" algn="l"/>
                <a:tab pos="4757770" algn="l"/>
                <a:tab pos="5410235" algn="l"/>
                <a:tab pos="6062702" algn="l"/>
                <a:tab pos="6715169" algn="l"/>
                <a:tab pos="7367636" algn="l"/>
                <a:tab pos="8020103" algn="l"/>
                <a:tab pos="8672570" algn="l"/>
                <a:tab pos="9325036" algn="l"/>
                <a:tab pos="9977504" algn="l"/>
              </a:tabLst>
            </a:pPr>
            <a:r>
              <a:rPr lang="cs-CZ" altLang="cs-CZ" b="1" i="1"/>
              <a:t> </a:t>
            </a:r>
            <a:r>
              <a:rPr lang="en-GB" altLang="cs-CZ" b="1" i="1" err="1"/>
              <a:t>současné</a:t>
            </a:r>
            <a:r>
              <a:rPr lang="en-GB" altLang="cs-CZ" b="1" i="1"/>
              <a:t> </a:t>
            </a:r>
            <a:r>
              <a:rPr lang="en-GB" altLang="cs-CZ" b="1" i="1" err="1"/>
              <a:t>teorie</a:t>
            </a:r>
            <a:r>
              <a:rPr lang="cs-CZ" altLang="cs-CZ" b="1" i="1"/>
              <a:t> – </a:t>
            </a:r>
            <a:r>
              <a:rPr lang="cs-CZ" altLang="cs-CZ" i="1"/>
              <a:t>příklad (</a:t>
            </a:r>
            <a:r>
              <a:rPr lang="cs-CZ" altLang="cs-CZ" i="1" err="1"/>
              <a:t>Ausubel</a:t>
            </a:r>
            <a:r>
              <a:rPr lang="cs-CZ" altLang="cs-CZ" i="1"/>
              <a:t>)</a:t>
            </a:r>
            <a:r>
              <a:rPr lang="cs-CZ" altLang="cs-CZ" b="1" i="1"/>
              <a:t> </a:t>
            </a:r>
            <a:endParaRPr lang="en-GB" altLang="cs-CZ" b="1" i="1"/>
          </a:p>
        </p:txBody>
      </p:sp>
      <p:pic>
        <p:nvPicPr>
          <p:cNvPr id="5" name="Zástupný symbol obrázku 4">
            <a:extLst>
              <a:ext uri="{FF2B5EF4-FFF2-40B4-BE49-F238E27FC236}">
                <a16:creationId xmlns:a16="http://schemas.microsoft.com/office/drawing/2014/main" id="{5970117B-0187-8A29-B8AD-E1068F5BA05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6890" r="6890"/>
          <a:stretch/>
        </p:blipFill>
        <p:spPr>
          <a:xfrm>
            <a:off x="729509" y="1665288"/>
            <a:ext cx="6207791" cy="4139998"/>
          </a:xfrm>
          <a:noFill/>
        </p:spPr>
      </p:pic>
      <p:sp>
        <p:nvSpPr>
          <p:cNvPr id="58380" name="Text Placeholder 6">
            <a:extLst>
              <a:ext uri="{FF2B5EF4-FFF2-40B4-BE49-F238E27FC236}">
                <a16:creationId xmlns:a16="http://schemas.microsoft.com/office/drawing/2014/main" id="{07729824-006D-D667-0910-1626525EBB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82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Přehled současných teorií učení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Mnoho různých pojetí</a:t>
            </a:r>
          </a:p>
          <a:p>
            <a:pPr lvl="1"/>
            <a:r>
              <a:rPr lang="cs-CZ" dirty="0">
                <a:hlinkClick r:id="rId3"/>
              </a:rPr>
              <a:t>https://teacherofsci.com/learning-theories-in-education/</a:t>
            </a:r>
            <a:endParaRPr lang="cs-CZ" dirty="0"/>
          </a:p>
          <a:p>
            <a:pPr lvl="1"/>
            <a:r>
              <a:rPr lang="cs-CZ" dirty="0">
                <a:hlinkClick r:id="rId4"/>
              </a:rPr>
              <a:t>https://www.learning-theories.com/</a:t>
            </a:r>
            <a:endParaRPr lang="cs-CZ" dirty="0"/>
          </a:p>
          <a:p>
            <a:pPr lvl="1"/>
            <a:r>
              <a:rPr lang="cs-CZ" dirty="0"/>
              <a:t>(…)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91812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650880" algn="l"/>
                <a:tab pos="1301759" algn="l"/>
                <a:tab pos="1954226" algn="l"/>
                <a:tab pos="2606692" algn="l"/>
                <a:tab pos="3259160" algn="l"/>
                <a:tab pos="3911626" algn="l"/>
                <a:tab pos="4564093" algn="l"/>
                <a:tab pos="5216560" algn="l"/>
                <a:tab pos="5869026" algn="l"/>
                <a:tab pos="6521492" algn="l"/>
                <a:tab pos="7173960" algn="l"/>
                <a:tab pos="7826426" algn="l"/>
                <a:tab pos="8478894" algn="l"/>
                <a:tab pos="9129773" algn="l"/>
                <a:tab pos="9782240" algn="l"/>
              </a:tabLst>
            </a:pPr>
            <a:r>
              <a:rPr lang="cs-CZ" altLang="cs-CZ" sz="3600"/>
              <a:t>Současné teorie učení – možné dělení (I)</a:t>
            </a:r>
            <a:endParaRPr lang="en-GB" altLang="cs-CZ" sz="360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Preferování biologických vlivů</a:t>
            </a:r>
          </a:p>
          <a:p>
            <a:pPr lvl="1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Biologicky připravené učení </a:t>
            </a:r>
            <a:r>
              <a:rPr lang="en-GB" altLang="cs-CZ" i="1"/>
              <a:t>(struktura pojmů)</a:t>
            </a:r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Preferování sociokulturních vlivů</a:t>
            </a:r>
          </a:p>
          <a:p>
            <a:pPr lvl="1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i="1"/>
              <a:t>Situované učení</a:t>
            </a:r>
          </a:p>
          <a:p>
            <a:pPr lvl="1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i="1"/>
              <a:t>Distribuované učení (lidé vs. materiál)</a:t>
            </a:r>
          </a:p>
          <a:p>
            <a:pPr lvl="1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i="1"/>
              <a:t>Vynořující se poznání (v návaznosti na soc. </a:t>
            </a:r>
            <a:r>
              <a:rPr lang="cs-CZ" altLang="cs-CZ" i="1"/>
              <a:t>s</a:t>
            </a:r>
            <a:r>
              <a:rPr lang="en-GB" altLang="cs-CZ" i="1"/>
              <a:t>ituace)</a:t>
            </a:r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Učení jako dolaďování připravených struktur</a:t>
            </a:r>
            <a:endParaRPr lang="cs-CZ" altLang="cs-CZ"/>
          </a:p>
          <a:p>
            <a:pPr lvl="1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i="1"/>
              <a:t>(L.Resnick, 1996) učení jako sled situací; kompetence se rozvíjejí na základě přip. </a:t>
            </a:r>
            <a:r>
              <a:rPr lang="cs-CZ" altLang="cs-CZ" i="1"/>
              <a:t>s</a:t>
            </a:r>
            <a:r>
              <a:rPr lang="en-GB" altLang="cs-CZ" i="1"/>
              <a:t>truktur (soc. i biol.); koherence, kontradikce; dynamické pojetí </a:t>
            </a:r>
            <a:r>
              <a:rPr lang="en-GB" altLang="cs-CZ" i="1" u="sng"/>
              <a:t>transferu</a:t>
            </a:r>
          </a:p>
        </p:txBody>
      </p:sp>
    </p:spTree>
    <p:extLst>
      <p:ext uri="{BB962C8B-B14F-4D97-AF65-F5344CB8AC3E}">
        <p14:creationId xmlns:p14="http://schemas.microsoft.com/office/powerpoint/2010/main" val="1262846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700"/>
              <a:t>Současné teorie vyučování (teaching) - II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2" indent="-320042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600" b="1"/>
              <a:t>Akademické teorie</a:t>
            </a:r>
          </a:p>
          <a:p>
            <a:pPr marL="640084" lvl="1" indent="-274322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400"/>
              <a:t>snaha definovat takové charakteristiky obecného vzdělávání, které mají žákovi umožnit </a:t>
            </a:r>
            <a:r>
              <a:rPr lang="cs-CZ" sz="1400" b="1"/>
              <a:t>stát se všestranně kultivovaným člověkem</a:t>
            </a:r>
            <a:r>
              <a:rPr lang="cs-CZ" sz="1400"/>
              <a:t>... snaha „osvítit barbary“ (od 80. let, reakce na masmediální realitu)</a:t>
            </a:r>
          </a:p>
          <a:p>
            <a:pPr marL="640084" lvl="1" indent="-274322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400" b="1"/>
              <a:t>tradicionalistické</a:t>
            </a:r>
            <a:r>
              <a:rPr lang="cs-CZ" sz="1400"/>
              <a:t> a </a:t>
            </a:r>
            <a:r>
              <a:rPr lang="cs-CZ" sz="1400" b="1"/>
              <a:t>generalistické teorie</a:t>
            </a:r>
          </a:p>
          <a:p>
            <a:pPr marL="640084" lvl="1" indent="-274322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400"/>
              <a:t>Henry, Lévy, Bloom...</a:t>
            </a:r>
          </a:p>
          <a:p>
            <a:pPr marL="640084" lvl="1" indent="-274322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cs-CZ" sz="1400"/>
          </a:p>
          <a:p>
            <a:pPr marL="320042" indent="-320042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600" b="1"/>
              <a:t>Personalistické a spiritualistické teorie</a:t>
            </a:r>
          </a:p>
          <a:p>
            <a:pPr marL="640084" lvl="1" indent="-274322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400"/>
              <a:t>seberealizace, naplnění potenciálu jedince</a:t>
            </a:r>
          </a:p>
          <a:p>
            <a:pPr marL="640084" lvl="1" indent="-274322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400" b="1"/>
              <a:t>individualistické, „alternativní“, „dítě je králem“</a:t>
            </a:r>
            <a:r>
              <a:rPr lang="cs-CZ" sz="1400"/>
              <a:t>; rozvoj individualismu na úkor sociálního vědomí (60. a 70. léta)</a:t>
            </a:r>
          </a:p>
          <a:p>
            <a:pPr marL="640084" lvl="1" indent="-274322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400"/>
              <a:t>Ch. Rogers</a:t>
            </a:r>
          </a:p>
          <a:p>
            <a:pPr marL="640084" lvl="1" indent="-274322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400"/>
              <a:t>konkrétní příklad – např. škola Summerhill, Anglie</a:t>
            </a:r>
          </a:p>
          <a:p>
            <a:pPr marL="640084" lvl="1" indent="-274322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400"/>
              <a:t>„Je možné zvnějšku někoho učinit svobodným?“ (Bertrand)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1200"/>
              <a:t>srv. tzv. alternativní školství (Waldorf, Daltonský plán, Montessori...)</a:t>
            </a:r>
          </a:p>
          <a:p>
            <a:pPr marL="640084" lvl="1" indent="-274322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cs-CZ" sz="1400"/>
          </a:p>
          <a:p>
            <a:pPr marL="320042" indent="-320042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600" b="1"/>
              <a:t>Kognitivně psychologické, technologické a sociokognitivní teorie</a:t>
            </a:r>
          </a:p>
          <a:p>
            <a:pPr marL="640084" lvl="1" indent="-274322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400"/>
              <a:t>Soustřeďují se hlavně na vhodné pedagogické strategie</a:t>
            </a:r>
          </a:p>
          <a:p>
            <a:pPr marL="640084" lvl="1" indent="-274322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400" b="1"/>
              <a:t>Snaha řešit konkrétní a reálné problémy učení a vyučování</a:t>
            </a:r>
          </a:p>
          <a:p>
            <a:pPr marL="640084" lvl="1" indent="-274322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400"/>
              <a:t>Zájem o konkrétní charakteristiky žáka, struktury učení, procesy poznávání, techniky komunikace, ICT, média a sociální charakteristiky učení</a:t>
            </a:r>
          </a:p>
        </p:txBody>
      </p:sp>
    </p:spTree>
    <p:extLst>
      <p:ext uri="{BB962C8B-B14F-4D97-AF65-F5344CB8AC3E}">
        <p14:creationId xmlns:p14="http://schemas.microsoft.com/office/powerpoint/2010/main" val="3202194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1D8372F-8509-EF4A-67FD-EF273069BA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011C02-E2A5-9E8A-FD12-7B4F1AA4B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50BC4-C0AF-A50A-E0FC-A3BCC7121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máte plány na podzimní semestr?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57EB290-B1C1-D8FC-1DBA-E97276743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943" y="1303353"/>
            <a:ext cx="6837892" cy="483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309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900"/>
              <a:t>Kognitivně psychologické, technologické a sociokognitivní teorie (přehled) – teching, learning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600"/>
              <a:t>Bloomova taxonomie (1956) – cíle kognitivní, afektivní, konativní; učení - metafora stromu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Feuersteinova teorie – instrumentální obohacování (1957)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Gagné – osm typů učení a pět typů naučených dovedností (1965)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Ausubel a Robinson - šest hierachicky seřazených kategorií (1969)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Williamsův model rozvíjející procesy myšlení a prožívání (1970)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Hannah a Michaelis – souhrnný rámec výukových cílů (1977)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Stahl a Murphy – taxonomie kognitivního pole (1981)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Biggs a Collis – „SOLO“ taxonomie (1982)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Quellmalz -  teoretické rámce myšlení (1987)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Presseisen – model základních, komplexních a metakognitivních dovedností myšlení (1991)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Merrill – transakční teorie výuky (1992)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Andersona a Krathwohlova revize Bloomovy taxonomie (2001)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Gouge a Yates – Taxonomie pro rozvoj myšlení a uvažování o umění (2002)</a:t>
            </a:r>
          </a:p>
          <a:p>
            <a:pPr eaLnBrk="1" hangingPunct="1">
              <a:lnSpc>
                <a:spcPct val="80000"/>
              </a:lnSpc>
            </a:pPr>
            <a:endParaRPr lang="cs-CZ" altLang="cs-CZ" sz="16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/>
              <a:t>viz. MOSELEY, D. et al. </a:t>
            </a:r>
            <a:r>
              <a:rPr lang="en-US" altLang="cs-CZ" sz="1500"/>
              <a:t>Frameworks for thinking: a handbook for teachers and learning</a:t>
            </a:r>
            <a:r>
              <a:rPr lang="cs-CZ" altLang="cs-CZ" sz="1500"/>
              <a:t>. Cambridge: Cambridge Un. Press, 2005. s.44-117 </a:t>
            </a:r>
            <a:r>
              <a:rPr lang="cs-CZ" altLang="cs-CZ" sz="1500" i="1"/>
              <a:t>(dostupmé v ISu)</a:t>
            </a:r>
            <a:endParaRPr lang="cs-CZ" altLang="cs-CZ" sz="1600" i="1"/>
          </a:p>
          <a:p>
            <a:pPr eaLnBrk="1" hangingPunct="1">
              <a:lnSpc>
                <a:spcPct val="80000"/>
              </a:lnSpc>
            </a:pPr>
            <a:endParaRPr lang="cs-CZ" altLang="cs-CZ" sz="1600"/>
          </a:p>
        </p:txBody>
      </p:sp>
    </p:spTree>
    <p:extLst>
      <p:ext uri="{BB962C8B-B14F-4D97-AF65-F5344CB8AC3E}">
        <p14:creationId xmlns:p14="http://schemas.microsoft.com/office/powerpoint/2010/main" val="27267443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Jak víme to co víme?</a:t>
            </a:r>
          </a:p>
        </p:txBody>
      </p:sp>
    </p:spTree>
    <p:extLst>
      <p:ext uri="{BB962C8B-B14F-4D97-AF65-F5344CB8AC3E}">
        <p14:creationId xmlns:p14="http://schemas.microsoft.com/office/powerpoint/2010/main" val="36544354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82925"/>
            <a:ext cx="7775575" cy="572464"/>
          </a:xfr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650880" algn="l"/>
                <a:tab pos="1301759" algn="l"/>
                <a:tab pos="1954226" algn="l"/>
                <a:tab pos="2606692" algn="l"/>
                <a:tab pos="3259160" algn="l"/>
                <a:tab pos="3911626" algn="l"/>
                <a:tab pos="4564093" algn="l"/>
                <a:tab pos="5216560" algn="l"/>
                <a:tab pos="5869026" algn="l"/>
                <a:tab pos="6521492" algn="l"/>
                <a:tab pos="7173960" algn="l"/>
                <a:tab pos="7826426" algn="l"/>
                <a:tab pos="8478894" algn="l"/>
                <a:tab pos="9129773" algn="l"/>
                <a:tab pos="9782240" algn="l"/>
              </a:tabLst>
            </a:pPr>
            <a:r>
              <a:rPr lang="cs-CZ" altLang="cs-CZ"/>
              <a:t>Vývojové aspekty učení</a:t>
            </a:r>
            <a:endParaRPr lang="en-GB" alt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1600200"/>
            <a:ext cx="8232775" cy="4989513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20042" indent="-320042" fontAlgn="auto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  <a:defRPr/>
            </a:pPr>
            <a:r>
              <a:rPr lang="en-GB" sz="2000" dirty="0"/>
              <a:t>L.S. </a:t>
            </a:r>
            <a:r>
              <a:rPr lang="en-GB" sz="2000" dirty="0" err="1"/>
              <a:t>Vygotskij</a:t>
            </a:r>
            <a:r>
              <a:rPr lang="en-GB" sz="2000" dirty="0"/>
              <a:t> </a:t>
            </a:r>
            <a:endParaRPr lang="cs-CZ" sz="2000" dirty="0"/>
          </a:p>
          <a:p>
            <a:pPr marL="640084" lvl="1" indent="-274322" fontAlgn="auto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  <a:defRPr/>
            </a:pPr>
            <a:r>
              <a:rPr lang="en-GB" sz="1500" i="1" dirty="0" err="1"/>
              <a:t>zóna</a:t>
            </a:r>
            <a:r>
              <a:rPr lang="en-GB" sz="1500" i="1" dirty="0"/>
              <a:t> </a:t>
            </a:r>
            <a:r>
              <a:rPr lang="en-GB" sz="1500" i="1" dirty="0" err="1"/>
              <a:t>nejbližšího</a:t>
            </a:r>
            <a:r>
              <a:rPr lang="en-GB" sz="1500" i="1" dirty="0"/>
              <a:t> </a:t>
            </a:r>
            <a:r>
              <a:rPr lang="en-GB" sz="1500" i="1" dirty="0" err="1"/>
              <a:t>vývoje</a:t>
            </a:r>
            <a:endParaRPr lang="cs-CZ" sz="1500" dirty="0"/>
          </a:p>
          <a:p>
            <a:pPr marL="320042" indent="-320042" fontAlgn="auto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  <a:defRPr/>
            </a:pPr>
            <a:r>
              <a:rPr lang="en-GB" sz="2000" dirty="0" err="1"/>
              <a:t>J.Piaget</a:t>
            </a:r>
            <a:r>
              <a:rPr lang="en-GB" sz="2000" dirty="0"/>
              <a:t> </a:t>
            </a:r>
            <a:endParaRPr lang="cs-CZ" sz="2000" dirty="0"/>
          </a:p>
          <a:p>
            <a:pPr marL="640084" lvl="1" indent="-274322" fontAlgn="auto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  <a:defRPr/>
            </a:pPr>
            <a:r>
              <a:rPr lang="en-GB" sz="1500" i="1" dirty="0" err="1"/>
              <a:t>asimilace</a:t>
            </a:r>
            <a:r>
              <a:rPr lang="en-GB" sz="1500" i="1" dirty="0"/>
              <a:t>, </a:t>
            </a:r>
            <a:r>
              <a:rPr lang="en-GB" sz="1500" i="1" dirty="0" err="1"/>
              <a:t>akomodace</a:t>
            </a:r>
            <a:endParaRPr lang="cs-CZ" sz="1500" i="1" dirty="0"/>
          </a:p>
          <a:p>
            <a:pPr lvl="2" fontAlgn="auto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  <a:defRPr/>
            </a:pPr>
            <a:r>
              <a:rPr lang="cs-CZ" sz="1500" i="1" dirty="0"/>
              <a:t>úroveň myšlení je dána mj. nedostatečnou kapacitou paměti, nedostatkem odborných poznatků i kontextem dětského uvažování</a:t>
            </a:r>
          </a:p>
          <a:p>
            <a:pPr marL="320042" indent="-320042" fontAlgn="auto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  <a:defRPr/>
            </a:pPr>
            <a:r>
              <a:rPr lang="en-GB" sz="2000" dirty="0" err="1"/>
              <a:t>J.Bruner</a:t>
            </a:r>
            <a:r>
              <a:rPr lang="cs-CZ" sz="2000" dirty="0"/>
              <a:t> </a:t>
            </a:r>
          </a:p>
          <a:p>
            <a:pPr marL="640084" lvl="1" indent="-274322" fontAlgn="auto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  <a:defRPr/>
            </a:pPr>
            <a:r>
              <a:rPr lang="en-GB" sz="1500" i="1" dirty="0" err="1"/>
              <a:t>fakty</a:t>
            </a:r>
            <a:r>
              <a:rPr lang="en-GB" sz="1500" i="1" dirty="0"/>
              <a:t>, </a:t>
            </a:r>
            <a:r>
              <a:rPr lang="en-GB" sz="1500" i="1" dirty="0" err="1"/>
              <a:t>pojmy</a:t>
            </a:r>
            <a:r>
              <a:rPr lang="cs-CZ" sz="1500" i="1" dirty="0"/>
              <a:t> </a:t>
            </a:r>
            <a:r>
              <a:rPr lang="en-GB" sz="1500" i="1" dirty="0"/>
              <a:t>(</a:t>
            </a:r>
            <a:r>
              <a:rPr lang="en-GB" sz="1500" i="1" dirty="0" err="1"/>
              <a:t>koncepty</a:t>
            </a:r>
            <a:r>
              <a:rPr lang="en-GB" sz="1500" i="1" dirty="0"/>
              <a:t>) a </a:t>
            </a:r>
            <a:r>
              <a:rPr lang="en-GB" sz="1500" i="1" dirty="0" err="1"/>
              <a:t>zobecnění</a:t>
            </a:r>
            <a:r>
              <a:rPr lang="cs-CZ" sz="1500" i="1" dirty="0"/>
              <a:t> (generalizace)</a:t>
            </a:r>
            <a:endParaRPr lang="en-GB" sz="1500" i="1" dirty="0"/>
          </a:p>
          <a:p>
            <a:pPr marL="320042" indent="-320042" fontAlgn="auto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  <a:defRPr/>
            </a:pPr>
            <a:r>
              <a:rPr lang="cs-CZ" sz="2000" dirty="0" err="1"/>
              <a:t>B.Bloom</a:t>
            </a:r>
            <a:r>
              <a:rPr lang="cs-CZ" sz="2000" dirty="0"/>
              <a:t> (a kol.)</a:t>
            </a:r>
          </a:p>
          <a:p>
            <a:pPr marL="640084" lvl="1" indent="-274322" fontAlgn="auto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  <a:defRPr/>
            </a:pPr>
            <a:r>
              <a:rPr lang="cs-CZ" sz="1700" dirty="0"/>
              <a:t>Padesátá léta 20. stol. - Cíle učení: kognitivní, afektivní, psychomotorické (pro přírodovědné předměty)</a:t>
            </a:r>
          </a:p>
          <a:p>
            <a:pPr lvl="2" fontAlgn="auto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  <a:defRPr/>
            </a:pPr>
            <a:r>
              <a:rPr lang="cs-CZ" sz="1400" dirty="0">
                <a:hlinkClick r:id="rId3"/>
              </a:rPr>
              <a:t>http://www.nwlink.com/~Donclark/hrd/bloom.html</a:t>
            </a:r>
            <a:r>
              <a:rPr lang="cs-CZ" sz="1400" dirty="0"/>
              <a:t> </a:t>
            </a:r>
          </a:p>
          <a:p>
            <a:pPr lvl="2" fontAlgn="auto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  <a:defRPr/>
            </a:pPr>
            <a:r>
              <a:rPr lang="cs-CZ" sz="1400" dirty="0"/>
              <a:t>Revize </a:t>
            </a:r>
            <a:r>
              <a:rPr lang="cs-CZ" sz="1400" dirty="0" err="1"/>
              <a:t>Bloomovy</a:t>
            </a:r>
            <a:r>
              <a:rPr lang="cs-CZ" sz="1400" dirty="0"/>
              <a:t> taxonomie (Anderson et. al. 2001)  </a:t>
            </a:r>
            <a:r>
              <a:rPr lang="cs-CZ" sz="1400" dirty="0">
                <a:hlinkClick r:id="rId4"/>
              </a:rPr>
              <a:t>http://aplikace.msmt.cz/doc/NHRevizeBloomovytaxonomieedukace.doc</a:t>
            </a:r>
            <a:r>
              <a:rPr lang="cs-CZ" sz="1400" dirty="0"/>
              <a:t> </a:t>
            </a:r>
          </a:p>
          <a:p>
            <a:pPr marL="640084" lvl="1" indent="-274322" fontAlgn="auto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  <a:defRPr/>
            </a:pPr>
            <a:r>
              <a:rPr lang="cs-CZ" sz="1700" dirty="0"/>
              <a:t>Učení – metafora stromu (nové poznatky větví původní strukturu; u zásadnějších změn restrukturace „stromu)</a:t>
            </a:r>
          </a:p>
          <a:p>
            <a:pPr marL="320042" indent="-320042" fontAlgn="auto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  <a:defRPr/>
            </a:pPr>
            <a:r>
              <a:rPr lang="en-GB" sz="2000" dirty="0" err="1"/>
              <a:t>D.P.Ausubel</a:t>
            </a:r>
            <a:r>
              <a:rPr lang="en-GB" sz="2000" dirty="0"/>
              <a:t> </a:t>
            </a:r>
            <a:endParaRPr lang="cs-CZ" sz="2000" dirty="0"/>
          </a:p>
          <a:p>
            <a:pPr marL="640084" lvl="1" indent="-274322" fontAlgn="auto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  <a:defRPr/>
            </a:pPr>
            <a:r>
              <a:rPr lang="en-GB" sz="1500" i="1" dirty="0" err="1"/>
              <a:t>smysluplné</a:t>
            </a:r>
            <a:r>
              <a:rPr lang="en-GB" sz="1500" i="1" dirty="0"/>
              <a:t> </a:t>
            </a:r>
            <a:r>
              <a:rPr lang="en-GB" sz="1500" i="1" dirty="0" err="1"/>
              <a:t>učení</a:t>
            </a:r>
            <a:endParaRPr lang="en-GB" sz="1500" i="1" dirty="0"/>
          </a:p>
          <a:p>
            <a:pPr marL="320042" indent="-320042" fontAlgn="auto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  <a:defRPr/>
            </a:pPr>
            <a:r>
              <a:rPr lang="en-GB" sz="2000" dirty="0" err="1"/>
              <a:t>F.J.Dochy</a:t>
            </a:r>
            <a:r>
              <a:rPr lang="en-GB" sz="2000" dirty="0"/>
              <a:t> </a:t>
            </a:r>
            <a:endParaRPr lang="cs-CZ" sz="2000" dirty="0"/>
          </a:p>
          <a:p>
            <a:pPr marL="640084" lvl="1" indent="-274322" fontAlgn="auto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  <a:defRPr/>
            </a:pPr>
            <a:r>
              <a:rPr lang="en-GB" sz="1500" i="1" dirty="0"/>
              <a:t>dos</a:t>
            </a:r>
            <a:r>
              <a:rPr lang="cs-CZ" sz="1500" i="1" dirty="0"/>
              <a:t>a</a:t>
            </a:r>
            <a:r>
              <a:rPr lang="en-GB" sz="1500" i="1" dirty="0" err="1"/>
              <a:t>vadní</a:t>
            </a:r>
            <a:r>
              <a:rPr lang="en-GB" sz="1500" i="1" dirty="0"/>
              <a:t> </a:t>
            </a:r>
            <a:r>
              <a:rPr lang="en-GB" sz="1500" i="1" dirty="0" err="1"/>
              <a:t>znalosti</a:t>
            </a:r>
            <a:r>
              <a:rPr lang="cs-CZ" sz="1500" i="1" dirty="0"/>
              <a:t> (prior </a:t>
            </a:r>
            <a:r>
              <a:rPr lang="cs-CZ" sz="1500" i="1" dirty="0" err="1"/>
              <a:t>knowledge</a:t>
            </a:r>
            <a:r>
              <a:rPr lang="cs-CZ" sz="1500" i="1" dirty="0"/>
              <a:t>)</a:t>
            </a:r>
            <a:r>
              <a:rPr lang="en-GB" sz="1500" i="1" dirty="0"/>
              <a:t> </a:t>
            </a:r>
            <a:endParaRPr lang="cs-CZ" sz="1500" i="1" dirty="0"/>
          </a:p>
          <a:p>
            <a:pPr marL="640084" lvl="1" indent="-274322" fontAlgn="auto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  <a:defRPr/>
            </a:pPr>
            <a:r>
              <a:rPr lang="en-GB" sz="1500" i="1" dirty="0" err="1"/>
              <a:t>deklarativní</a:t>
            </a:r>
            <a:r>
              <a:rPr lang="en-GB" sz="1500" i="1" dirty="0"/>
              <a:t> </a:t>
            </a:r>
            <a:r>
              <a:rPr lang="cs-CZ" sz="1500" i="1" dirty="0"/>
              <a:t>znalosti vs.</a:t>
            </a:r>
            <a:r>
              <a:rPr lang="en-GB" sz="1500" i="1" dirty="0"/>
              <a:t> </a:t>
            </a:r>
            <a:r>
              <a:rPr lang="en-GB" sz="1500" i="1" dirty="0" err="1"/>
              <a:t>procedurální</a:t>
            </a:r>
            <a:r>
              <a:rPr lang="en-GB" sz="1500" i="1" dirty="0"/>
              <a:t> </a:t>
            </a:r>
            <a:r>
              <a:rPr lang="en-GB" sz="1500" i="1" dirty="0" err="1"/>
              <a:t>znalosti</a:t>
            </a:r>
            <a:endParaRPr lang="en-GB" sz="1500" i="1" dirty="0"/>
          </a:p>
        </p:txBody>
      </p:sp>
    </p:spTree>
    <p:extLst>
      <p:ext uri="{BB962C8B-B14F-4D97-AF65-F5344CB8AC3E}">
        <p14:creationId xmlns:p14="http://schemas.microsoft.com/office/powerpoint/2010/main" val="1792124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Když se řekne Piaget...</a:t>
            </a:r>
          </a:p>
        </p:txBody>
      </p:sp>
    </p:spTree>
    <p:extLst>
      <p:ext uri="{BB962C8B-B14F-4D97-AF65-F5344CB8AC3E}">
        <p14:creationId xmlns:p14="http://schemas.microsoft.com/office/powerpoint/2010/main" val="36203721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1" y="280025"/>
            <a:ext cx="7775575" cy="1144929"/>
          </a:xfr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650880" algn="l"/>
                <a:tab pos="1301759" algn="l"/>
                <a:tab pos="1954226" algn="l"/>
                <a:tab pos="2606692" algn="l"/>
                <a:tab pos="3259160" algn="l"/>
                <a:tab pos="3911626" algn="l"/>
                <a:tab pos="4564093" algn="l"/>
                <a:tab pos="5216560" algn="l"/>
                <a:tab pos="5869026" algn="l"/>
                <a:tab pos="6521492" algn="l"/>
                <a:tab pos="7173960" algn="l"/>
                <a:tab pos="7826426" algn="l"/>
                <a:tab pos="8478894" algn="l"/>
                <a:tab pos="9129773" algn="l"/>
                <a:tab pos="9782240" algn="l"/>
              </a:tabLst>
            </a:pPr>
            <a:r>
              <a:rPr lang="en-GB" altLang="cs-CZ"/>
              <a:t>Piagetova teorie kognitivního vývoje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97101" y="1781176"/>
            <a:ext cx="7956550" cy="3508653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sz="2400"/>
              <a:t>Zájem soustředěn na </a:t>
            </a:r>
            <a:r>
              <a:rPr lang="en-GB" altLang="cs-CZ" sz="2400" b="1"/>
              <a:t>vztah mezi poznávajícím jedincem a objektem poznávání</a:t>
            </a:r>
            <a:r>
              <a:rPr lang="en-GB" altLang="cs-CZ" sz="2400"/>
              <a:t> v různých obdobích života</a:t>
            </a:r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sz="2400"/>
              <a:t>Každá </a:t>
            </a:r>
            <a:r>
              <a:rPr lang="en-GB" altLang="cs-CZ" sz="2400" b="1"/>
              <a:t>úroveň poznání je výsledkem předchozího vývoje</a:t>
            </a:r>
            <a:r>
              <a:rPr lang="en-GB" altLang="cs-CZ" sz="2400"/>
              <a:t>; vzniká reorganizací a transformací úrovně předchozí</a:t>
            </a:r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sz="2400"/>
              <a:t>Poznání není vrozenou záležitostí; </a:t>
            </a:r>
            <a:r>
              <a:rPr lang="en-GB" altLang="cs-CZ" sz="2400" b="1"/>
              <a:t>znalosti jedinec konstruuje svým jednáním</a:t>
            </a:r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sz="2400"/>
              <a:t>Psychologie kognitivního vývoje – </a:t>
            </a:r>
            <a:r>
              <a:rPr lang="en-GB" altLang="cs-CZ" sz="2400" b="1"/>
              <a:t>dítě jako badatel ověřující teorie</a:t>
            </a:r>
            <a:r>
              <a:rPr lang="en-GB" altLang="cs-CZ" sz="2400" i="1"/>
              <a:t> (schéma) asimilace; akomodace</a:t>
            </a:r>
          </a:p>
        </p:txBody>
      </p:sp>
    </p:spTree>
    <p:extLst>
      <p:ext uri="{BB962C8B-B14F-4D97-AF65-F5344CB8AC3E}">
        <p14:creationId xmlns:p14="http://schemas.microsoft.com/office/powerpoint/2010/main" val="2619784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1" y="280025"/>
            <a:ext cx="7775575" cy="1144929"/>
          </a:xfr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650880" algn="l"/>
                <a:tab pos="1301759" algn="l"/>
                <a:tab pos="1954226" algn="l"/>
                <a:tab pos="2606692" algn="l"/>
                <a:tab pos="3259160" algn="l"/>
                <a:tab pos="3911626" algn="l"/>
                <a:tab pos="4564093" algn="l"/>
                <a:tab pos="5216560" algn="l"/>
                <a:tab pos="5869026" algn="l"/>
                <a:tab pos="6521492" algn="l"/>
                <a:tab pos="7173960" algn="l"/>
                <a:tab pos="7826426" algn="l"/>
                <a:tab pos="8478894" algn="l"/>
                <a:tab pos="9129773" algn="l"/>
                <a:tab pos="9782240" algn="l"/>
              </a:tabLst>
            </a:pPr>
            <a:r>
              <a:rPr lang="en-GB" altLang="cs-CZ"/>
              <a:t>Piagetova teorie kognitivního vývoje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1600201"/>
            <a:ext cx="8232775" cy="2456057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Faktory ovlivňující přechod mezi stadii:</a:t>
            </a:r>
          </a:p>
          <a:p>
            <a:pPr lvl="1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Biologicky podložené zrání</a:t>
            </a:r>
          </a:p>
          <a:p>
            <a:pPr lvl="1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Učení</a:t>
            </a:r>
          </a:p>
          <a:p>
            <a:pPr lvl="1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Předávání sociální zkušenosti</a:t>
            </a:r>
          </a:p>
          <a:p>
            <a:pPr lvl="1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Ekvilibrace</a:t>
            </a:r>
          </a:p>
          <a:p>
            <a:pPr lvl="1">
              <a:lnSpc>
                <a:spcPct val="95000"/>
              </a:lnSpc>
              <a:buNone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endParaRPr lang="en-GB" altLang="cs-CZ"/>
          </a:p>
          <a:p>
            <a:pPr lvl="1">
              <a:lnSpc>
                <a:spcPct val="95000"/>
              </a:lnSpc>
              <a:buNone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endParaRPr lang="en-GB" altLang="cs-CZ"/>
          </a:p>
          <a:p>
            <a:pPr lvl="1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Působí v součinnosti; klíčová je patrně ekvilibrace; rovnováha</a:t>
            </a:r>
          </a:p>
        </p:txBody>
      </p:sp>
    </p:spTree>
    <p:extLst>
      <p:ext uri="{BB962C8B-B14F-4D97-AF65-F5344CB8AC3E}">
        <p14:creationId xmlns:p14="http://schemas.microsoft.com/office/powerpoint/2010/main" val="1909483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63875"/>
            <a:ext cx="8232775" cy="572464"/>
          </a:xfr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650880" algn="l"/>
                <a:tab pos="1301759" algn="l"/>
                <a:tab pos="1954226" algn="l"/>
                <a:tab pos="2606692" algn="l"/>
                <a:tab pos="3259160" algn="l"/>
                <a:tab pos="3911626" algn="l"/>
                <a:tab pos="4564093" algn="l"/>
                <a:tab pos="5216560" algn="l"/>
                <a:tab pos="5869026" algn="l"/>
                <a:tab pos="6521492" algn="l"/>
                <a:tab pos="7173960" algn="l"/>
                <a:tab pos="7826426" algn="l"/>
                <a:tab pos="8478894" algn="l"/>
                <a:tab pos="9129773" algn="l"/>
                <a:tab pos="9782240" algn="l"/>
              </a:tabLst>
            </a:pPr>
            <a:r>
              <a:rPr lang="en-GB" altLang="cs-CZ"/>
              <a:t>Piagetovy pedagogické názory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1600201"/>
            <a:ext cx="8232775" cy="3274743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Vzdělávání se má soustředit spíše na rozvíjení </a:t>
            </a:r>
            <a:r>
              <a:rPr lang="en-GB" altLang="cs-CZ" b="1"/>
              <a:t>obecných schémat</a:t>
            </a:r>
            <a:r>
              <a:rPr lang="en-GB" altLang="cs-CZ"/>
              <a:t>, než na rozvoj konkrétních dovedností</a:t>
            </a:r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Vzdělávání dětí se má soustředit spíše </a:t>
            </a:r>
            <a:r>
              <a:rPr lang="en-GB" altLang="cs-CZ" b="1"/>
              <a:t>na procesy</a:t>
            </a:r>
            <a:r>
              <a:rPr lang="en-GB" altLang="cs-CZ"/>
              <a:t> než na obsahy</a:t>
            </a:r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Vyučovací metody musí </a:t>
            </a:r>
            <a:r>
              <a:rPr lang="en-GB" altLang="cs-CZ" b="1"/>
              <a:t>aktivizovat dítě</a:t>
            </a:r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Kurikulum by mělo </a:t>
            </a:r>
            <a:r>
              <a:rPr lang="en-GB" altLang="cs-CZ" b="1"/>
              <a:t>respektovat</a:t>
            </a:r>
            <a:r>
              <a:rPr lang="en-GB" altLang="cs-CZ"/>
              <a:t> kognitivní </a:t>
            </a:r>
            <a:r>
              <a:rPr lang="en-GB" altLang="cs-CZ" b="1"/>
              <a:t>vývojová stadia</a:t>
            </a:r>
          </a:p>
        </p:txBody>
      </p:sp>
    </p:spTree>
    <p:extLst>
      <p:ext uri="{BB962C8B-B14F-4D97-AF65-F5344CB8AC3E}">
        <p14:creationId xmlns:p14="http://schemas.microsoft.com/office/powerpoint/2010/main" val="1760537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/>
              <a:t>Jak vlastně tedy děti uvažují o učivu?</a:t>
            </a:r>
          </a:p>
        </p:txBody>
      </p:sp>
    </p:spTree>
    <p:extLst>
      <p:ext uri="{BB962C8B-B14F-4D97-AF65-F5344CB8AC3E}">
        <p14:creationId xmlns:p14="http://schemas.microsoft.com/office/powerpoint/2010/main" val="25487003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4980"/>
            <a:ext cx="8232775" cy="930255"/>
          </a:xfr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650880" algn="l"/>
                <a:tab pos="1301759" algn="l"/>
                <a:tab pos="1954226" algn="l"/>
                <a:tab pos="2606692" algn="l"/>
                <a:tab pos="3259160" algn="l"/>
                <a:tab pos="3911626" algn="l"/>
                <a:tab pos="4564093" algn="l"/>
                <a:tab pos="5216560" algn="l"/>
                <a:tab pos="5869026" algn="l"/>
                <a:tab pos="6521492" algn="l"/>
                <a:tab pos="7173960" algn="l"/>
                <a:tab pos="7826426" algn="l"/>
                <a:tab pos="8478894" algn="l"/>
                <a:tab pos="9129773" algn="l"/>
                <a:tab pos="9782240" algn="l"/>
              </a:tabLst>
            </a:pPr>
            <a:r>
              <a:rPr lang="en-GB" altLang="cs-CZ"/>
              <a:t>Dětské interpretace světa</a:t>
            </a:r>
            <a:br>
              <a:rPr lang="cs-CZ" altLang="cs-CZ"/>
            </a:br>
            <a:r>
              <a:rPr lang="cs-CZ" altLang="cs-CZ" sz="2500"/>
              <a:t>- řada označení:</a:t>
            </a:r>
            <a:endParaRPr lang="en-GB" altLang="cs-CZ"/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1600200"/>
            <a:ext cx="8232775" cy="3859518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sz="2400"/>
              <a:t>Naivní teorie dítěte</a:t>
            </a:r>
            <a:r>
              <a:rPr lang="cs-CZ" altLang="cs-CZ" sz="2400"/>
              <a:t>, ale též (příbuzné termíny):</a:t>
            </a:r>
            <a:endParaRPr lang="en-GB" altLang="cs-CZ" sz="2400"/>
          </a:p>
          <a:p>
            <a:pPr lvl="2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sz="1800"/>
              <a:t>Implicitní teorie dítět</a:t>
            </a:r>
            <a:r>
              <a:rPr lang="cs-CZ" altLang="cs-CZ" sz="1800"/>
              <a:t>e</a:t>
            </a:r>
          </a:p>
          <a:p>
            <a:pPr lvl="2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sz="1800"/>
              <a:t>Dětská věda</a:t>
            </a:r>
          </a:p>
          <a:p>
            <a:pPr lvl="2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sz="1800"/>
              <a:t>Dětské naivní koncepce</a:t>
            </a:r>
          </a:p>
          <a:p>
            <a:pPr lvl="2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sz="1800"/>
              <a:t>Dětské implicitní koncepce</a:t>
            </a:r>
          </a:p>
          <a:p>
            <a:pPr lvl="2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sz="1800"/>
              <a:t>Dětské prekoncepce</a:t>
            </a:r>
          </a:p>
          <a:p>
            <a:pPr lvl="2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sz="1800"/>
              <a:t>Dětské dosavadní koncepce</a:t>
            </a:r>
          </a:p>
          <a:p>
            <a:pPr lvl="2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sz="1800"/>
              <a:t>Dětské alternativní koncepce</a:t>
            </a:r>
          </a:p>
          <a:p>
            <a:pPr lvl="2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sz="1800"/>
              <a:t>Dětské mylné koncepce, </a:t>
            </a:r>
            <a:endParaRPr lang="cs-CZ" altLang="cs-CZ" sz="1800"/>
          </a:p>
          <a:p>
            <a:pPr lvl="2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cs-CZ" altLang="cs-CZ" sz="1800"/>
              <a:t>M</a:t>
            </a:r>
            <a:r>
              <a:rPr lang="en-GB" altLang="cs-CZ" sz="1800"/>
              <a:t>iskoncepce</a:t>
            </a:r>
            <a:r>
              <a:rPr lang="cs-CZ" altLang="cs-CZ" sz="1800"/>
              <a:t> v procesu učení</a:t>
            </a:r>
          </a:p>
          <a:p>
            <a:pPr lvl="2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endParaRPr lang="cs-CZ" altLang="cs-CZ" sz="1800"/>
          </a:p>
          <a:p>
            <a:pPr lvl="1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cs-CZ" altLang="cs-CZ"/>
              <a:t>nepřesné či zavádějící znalosti a dovednosti, které máme „před“; „v průběhu“ či jako „nezamýšlené výsledky“ učení – srv. konstruktivistické teorie učení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510498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63875"/>
            <a:ext cx="8232775" cy="572464"/>
          </a:xfr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650880" algn="l"/>
                <a:tab pos="1301759" algn="l"/>
                <a:tab pos="1954226" algn="l"/>
                <a:tab pos="2606692" algn="l"/>
                <a:tab pos="3259160" algn="l"/>
                <a:tab pos="3911626" algn="l"/>
                <a:tab pos="4564093" algn="l"/>
                <a:tab pos="5216560" algn="l"/>
                <a:tab pos="5869026" algn="l"/>
                <a:tab pos="6521492" algn="l"/>
                <a:tab pos="7173960" algn="l"/>
                <a:tab pos="7826426" algn="l"/>
                <a:tab pos="8478894" algn="l"/>
                <a:tab pos="9129773" algn="l"/>
                <a:tab pos="9782240" algn="l"/>
              </a:tabLst>
            </a:pPr>
            <a:r>
              <a:rPr lang="en-GB" altLang="cs-CZ"/>
              <a:t>Dětské interpretace jevů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1600200"/>
            <a:ext cx="8232775" cy="3391698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Kognitivní složka</a:t>
            </a:r>
            <a:r>
              <a:rPr lang="cs-CZ" altLang="cs-CZ"/>
              <a:t> </a:t>
            </a:r>
            <a:endParaRPr lang="en-GB" altLang="cs-CZ"/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Afektivní složka</a:t>
            </a:r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Složka konativní</a:t>
            </a:r>
          </a:p>
          <a:p>
            <a:pPr>
              <a:lnSpc>
                <a:spcPct val="95000"/>
              </a:lnSpc>
              <a:buNone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endParaRPr lang="en-GB" altLang="cs-CZ"/>
          </a:p>
          <a:p>
            <a:pPr>
              <a:lnSpc>
                <a:spcPct val="95000"/>
              </a:lnSpc>
              <a:buNone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endParaRPr lang="cs-CZ" altLang="cs-CZ" i="1"/>
          </a:p>
          <a:p>
            <a:pPr lvl="1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cs-CZ" altLang="cs-CZ" i="1"/>
              <a:t>královský dvůr je takovej ten dvorek na zámku...</a:t>
            </a:r>
          </a:p>
          <a:p>
            <a:pPr lvl="2" algn="r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i="1"/>
              <a:t>(např. </a:t>
            </a:r>
            <a:r>
              <a:rPr lang="cs-CZ" altLang="cs-CZ" i="1"/>
              <a:t>P. </a:t>
            </a:r>
            <a:r>
              <a:rPr lang="en-GB" altLang="cs-CZ" i="1"/>
              <a:t>Gavora, 1992)</a:t>
            </a:r>
            <a:endParaRPr lang="cs-CZ" altLang="cs-CZ" i="1"/>
          </a:p>
          <a:p>
            <a:pPr lvl="1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cs-CZ" altLang="cs-CZ" i="1"/>
              <a:t>atomy jsou takoví úplně malí trpaslíci...</a:t>
            </a:r>
          </a:p>
          <a:p>
            <a:pPr lvl="2" algn="r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cs-CZ" altLang="cs-CZ" i="1"/>
              <a:t>(např. M. Ouhrabka, 1996)</a:t>
            </a:r>
          </a:p>
          <a:p>
            <a:pPr lvl="1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cs-CZ" altLang="cs-CZ" i="1"/>
              <a:t>(...)</a:t>
            </a:r>
            <a:endParaRPr lang="en-GB" altLang="cs-CZ" i="1"/>
          </a:p>
        </p:txBody>
      </p:sp>
    </p:spTree>
    <p:extLst>
      <p:ext uri="{BB962C8B-B14F-4D97-AF65-F5344CB8AC3E}">
        <p14:creationId xmlns:p14="http://schemas.microsoft.com/office/powerpoint/2010/main" val="584347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studijní</a:t>
            </a:r>
            <a:r>
              <a:rPr lang="en-US" dirty="0"/>
              <a:t> text</a:t>
            </a:r>
          </a:p>
          <a:p>
            <a:r>
              <a:rPr lang="en-US" dirty="0"/>
              <a:t>MAREŠ, </a:t>
            </a:r>
            <a:r>
              <a:rPr lang="en-US" dirty="0" err="1"/>
              <a:t>Jiří</a:t>
            </a:r>
            <a:r>
              <a:rPr lang="en-US" dirty="0"/>
              <a:t>. </a:t>
            </a:r>
            <a:r>
              <a:rPr lang="en-US" i="1" dirty="0" err="1"/>
              <a:t>Pedagogická</a:t>
            </a:r>
            <a:r>
              <a:rPr lang="en-US" i="1" dirty="0"/>
              <a:t> </a:t>
            </a:r>
            <a:r>
              <a:rPr lang="en-US" i="1" dirty="0" err="1"/>
              <a:t>psychologie</a:t>
            </a:r>
            <a:r>
              <a:rPr lang="en-US" dirty="0"/>
              <a:t>. Praha: </a:t>
            </a:r>
            <a:r>
              <a:rPr lang="en-US" dirty="0" err="1"/>
              <a:t>Portál</a:t>
            </a:r>
            <a:r>
              <a:rPr lang="en-US" dirty="0"/>
              <a:t> 2013.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513" y="3005778"/>
            <a:ext cx="2430975" cy="34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608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1" y="280025"/>
            <a:ext cx="7775575" cy="1144929"/>
          </a:xfr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650880" algn="l"/>
                <a:tab pos="1301759" algn="l"/>
                <a:tab pos="1954226" algn="l"/>
                <a:tab pos="2606692" algn="l"/>
                <a:tab pos="3259160" algn="l"/>
                <a:tab pos="3911626" algn="l"/>
                <a:tab pos="4564093" algn="l"/>
                <a:tab pos="5216560" algn="l"/>
                <a:tab pos="5869026" algn="l"/>
                <a:tab pos="6521492" algn="l"/>
                <a:tab pos="7173960" algn="l"/>
                <a:tab pos="7826426" algn="l"/>
                <a:tab pos="8478894" algn="l"/>
                <a:tab pos="9129773" algn="l"/>
                <a:tab pos="9782240" algn="l"/>
              </a:tabLst>
            </a:pPr>
            <a:r>
              <a:rPr lang="en-GB" altLang="cs-CZ"/>
              <a:t>Schéma žákových dosavadních znalostí (Dochy, 1996)</a:t>
            </a: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1508126"/>
            <a:ext cx="8091487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557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63875"/>
            <a:ext cx="8232775" cy="572464"/>
          </a:xfr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650880" algn="l"/>
                <a:tab pos="1301759" algn="l"/>
                <a:tab pos="1954226" algn="l"/>
                <a:tab pos="2606692" algn="l"/>
                <a:tab pos="3259160" algn="l"/>
                <a:tab pos="3911626" algn="l"/>
                <a:tab pos="4564093" algn="l"/>
                <a:tab pos="5216560" algn="l"/>
                <a:tab pos="5869026" algn="l"/>
                <a:tab pos="6521492" algn="l"/>
                <a:tab pos="7173960" algn="l"/>
                <a:tab pos="7826426" algn="l"/>
                <a:tab pos="8478894" algn="l"/>
                <a:tab pos="9129773" algn="l"/>
                <a:tab pos="9782240" algn="l"/>
              </a:tabLst>
            </a:pPr>
            <a:r>
              <a:rPr lang="en-GB" altLang="cs-CZ"/>
              <a:t>Žákovo pojetí učiva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1600201"/>
            <a:ext cx="8232775" cy="3508653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Žákovo pojetí učiva obecně</a:t>
            </a:r>
            <a:endParaRPr lang="cs-CZ" altLang="cs-CZ"/>
          </a:p>
          <a:p>
            <a:pPr lvl="1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cs-CZ" altLang="cs-CZ" i="1"/>
              <a:t>(„K čemu je to blbý učení?“)</a:t>
            </a:r>
            <a:endParaRPr lang="en-GB" altLang="cs-CZ" i="1"/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Žákovo pojetí učiva v určité skupině předmětů</a:t>
            </a:r>
            <a:endParaRPr lang="cs-CZ" altLang="cs-CZ"/>
          </a:p>
          <a:p>
            <a:pPr lvl="1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cs-CZ" altLang="cs-CZ" i="1"/>
              <a:t>(„Nerad cokoli počítám!“)</a:t>
            </a:r>
            <a:endParaRPr lang="en-GB" altLang="cs-CZ" i="1"/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Žákovo pojetí učiva v určitém předmětu</a:t>
            </a:r>
            <a:endParaRPr lang="cs-CZ" altLang="cs-CZ"/>
          </a:p>
          <a:p>
            <a:pPr lvl="1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cs-CZ" altLang="cs-CZ" i="1"/>
              <a:t>(„Matematika mi nejde.“)</a:t>
            </a:r>
            <a:endParaRPr lang="en-GB" altLang="cs-CZ" i="1"/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Žákovo pojetí učiva v konkrétním tématu</a:t>
            </a:r>
            <a:endParaRPr lang="cs-CZ" altLang="cs-CZ"/>
          </a:p>
          <a:p>
            <a:pPr lvl="1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cs-CZ" altLang="cs-CZ" i="1"/>
              <a:t>(„K čemu mi jsou rovnice o dvou neznámých?“)</a:t>
            </a:r>
            <a:endParaRPr lang="en-GB" altLang="cs-CZ" i="1"/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Žákovo pojetí učiva žákovo pojetí pojmu</a:t>
            </a:r>
            <a:endParaRPr lang="cs-CZ" altLang="cs-CZ"/>
          </a:p>
          <a:p>
            <a:pPr lvl="1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cs-CZ" altLang="cs-CZ" i="1"/>
              <a:t>(„Rovnice je když...“)</a:t>
            </a:r>
            <a:endParaRPr lang="en-GB" altLang="cs-CZ" i="1"/>
          </a:p>
        </p:txBody>
      </p:sp>
    </p:spTree>
    <p:extLst>
      <p:ext uri="{BB962C8B-B14F-4D97-AF65-F5344CB8AC3E}">
        <p14:creationId xmlns:p14="http://schemas.microsoft.com/office/powerpoint/2010/main" val="120884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/>
              <a:t>Příklad současné (konstruktivistické) teorie učení</a:t>
            </a:r>
          </a:p>
        </p:txBody>
      </p:sp>
    </p:spTree>
    <p:extLst>
      <p:ext uri="{BB962C8B-B14F-4D97-AF65-F5344CB8AC3E}">
        <p14:creationId xmlns:p14="http://schemas.microsoft.com/office/powerpoint/2010/main" val="267301262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98330"/>
            <a:ext cx="8232775" cy="1101968"/>
          </a:xfr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23852" indent="-323852">
              <a:lnSpc>
                <a:spcPct val="93000"/>
              </a:lnSpc>
              <a:tabLst>
                <a:tab pos="323852" algn="l"/>
                <a:tab pos="974731" algn="l"/>
                <a:tab pos="1627198" algn="l"/>
                <a:tab pos="2278078" algn="l"/>
                <a:tab pos="2930544" algn="l"/>
                <a:tab pos="3583012" algn="l"/>
                <a:tab pos="4235478" algn="l"/>
                <a:tab pos="4887945" algn="l"/>
                <a:tab pos="5540411" algn="l"/>
                <a:tab pos="6192878" algn="l"/>
                <a:tab pos="6845345" algn="l"/>
                <a:tab pos="7497812" algn="l"/>
                <a:tab pos="8150278" algn="l"/>
                <a:tab pos="8802746" algn="l"/>
                <a:tab pos="9455212" algn="l"/>
                <a:tab pos="10106091" algn="l"/>
              </a:tabLst>
            </a:pPr>
            <a:r>
              <a:rPr lang="en-GB" altLang="cs-CZ"/>
              <a:t>Smysluplné učení </a:t>
            </a:r>
            <a:br>
              <a:rPr lang="en-GB" altLang="cs-CZ"/>
            </a:br>
            <a:r>
              <a:rPr lang="en-GB" altLang="cs-CZ" sz="3700"/>
              <a:t>(meaningful learning)</a:t>
            </a:r>
          </a:p>
        </p:txBody>
      </p:sp>
      <p:sp>
        <p:nvSpPr>
          <p:cNvPr id="9318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981200" y="1600201"/>
            <a:ext cx="8232775" cy="2689967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b="1"/>
              <a:t>učení, které není prostým memorováním a rozšiřováním sumy poznatků</a:t>
            </a:r>
            <a:endParaRPr lang="cs-CZ" altLang="cs-CZ" b="1"/>
          </a:p>
          <a:p>
            <a:pPr lvl="1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cs-CZ" altLang="cs-CZ"/>
              <a:t>Valstní t</a:t>
            </a:r>
            <a:r>
              <a:rPr lang="en-GB" altLang="cs-CZ"/>
              <a:t>ermín připisován D.P.Ausubelovi </a:t>
            </a:r>
            <a:endParaRPr lang="cs-CZ" altLang="cs-CZ"/>
          </a:p>
          <a:p>
            <a:pPr lvl="2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cs-CZ" altLang="cs-CZ"/>
              <a:t>Vzniká v reakci na </a:t>
            </a:r>
            <a:r>
              <a:rPr lang="en-GB" altLang="cs-CZ"/>
              <a:t>Thorndika </a:t>
            </a:r>
            <a:r>
              <a:rPr lang="cs-CZ" altLang="cs-CZ"/>
              <a:t>a jeho </a:t>
            </a:r>
            <a:r>
              <a:rPr lang="en-GB" altLang="cs-CZ"/>
              <a:t>mechanistick</a:t>
            </a:r>
            <a:r>
              <a:rPr lang="cs-CZ" altLang="cs-CZ"/>
              <a:t>ý</a:t>
            </a:r>
            <a:r>
              <a:rPr lang="en-GB" altLang="cs-CZ"/>
              <a:t> přístup</a:t>
            </a:r>
            <a:r>
              <a:rPr lang="cs-CZ" altLang="cs-CZ"/>
              <a:t> k učení </a:t>
            </a:r>
            <a:r>
              <a:rPr lang="cs-CZ" altLang="cs-CZ" sz="1800" i="1"/>
              <a:t>(behaviorální paradigma)</a:t>
            </a:r>
            <a:endParaRPr lang="en-GB" altLang="cs-CZ" sz="1800" i="1"/>
          </a:p>
          <a:p>
            <a:pPr lvl="2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cs-CZ" altLang="cs-CZ"/>
              <a:t>Významným</a:t>
            </a:r>
            <a:r>
              <a:rPr lang="en-GB" altLang="cs-CZ"/>
              <a:t> zdrojem gestalt</a:t>
            </a:r>
            <a:r>
              <a:rPr lang="cs-CZ" altLang="cs-CZ"/>
              <a:t>-psychologie </a:t>
            </a:r>
            <a:r>
              <a:rPr lang="cs-CZ" altLang="cs-CZ" i="1"/>
              <a:t>(viz předchozí přednáška)</a:t>
            </a:r>
            <a:endParaRPr lang="en-GB" altLang="cs-CZ" i="1"/>
          </a:p>
          <a:p>
            <a:pPr lvl="2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cs-CZ" altLang="cs-CZ"/>
              <a:t>Kořeny způsobu uvažování sahají mj. až k </a:t>
            </a:r>
            <a:r>
              <a:rPr lang="en-GB" altLang="cs-CZ" sz="1800" i="1"/>
              <a:t>J.A.Komensk</a:t>
            </a:r>
            <a:r>
              <a:rPr lang="cs-CZ" altLang="cs-CZ" sz="1800" i="1"/>
              <a:t>ému (není ovšem zakladatelem; „předvědecké“ období!)</a:t>
            </a:r>
            <a:endParaRPr lang="en-GB" altLang="cs-CZ" sz="1800" i="1"/>
          </a:p>
          <a:p>
            <a:pPr lvl="1">
              <a:lnSpc>
                <a:spcPct val="95000"/>
              </a:lnSpc>
              <a:buNone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endParaRPr lang="en-GB" altLang="cs-CZ" i="1"/>
          </a:p>
        </p:txBody>
      </p:sp>
    </p:spTree>
    <p:extLst>
      <p:ext uri="{BB962C8B-B14F-4D97-AF65-F5344CB8AC3E}">
        <p14:creationId xmlns:p14="http://schemas.microsoft.com/office/powerpoint/2010/main" val="3604533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7642"/>
            <a:ext cx="8232775" cy="1144929"/>
          </a:xfr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23852" indent="-323852">
              <a:lnSpc>
                <a:spcPct val="93000"/>
              </a:lnSpc>
              <a:tabLst>
                <a:tab pos="323852" algn="l"/>
                <a:tab pos="974731" algn="l"/>
                <a:tab pos="1627198" algn="l"/>
                <a:tab pos="2278078" algn="l"/>
                <a:tab pos="2930544" algn="l"/>
                <a:tab pos="3583012" algn="l"/>
                <a:tab pos="4235478" algn="l"/>
                <a:tab pos="4887945" algn="l"/>
                <a:tab pos="5540411" algn="l"/>
                <a:tab pos="6192878" algn="l"/>
                <a:tab pos="6845345" algn="l"/>
                <a:tab pos="7497812" algn="l"/>
                <a:tab pos="8150278" algn="l"/>
                <a:tab pos="8802746" algn="l"/>
                <a:tab pos="9455212" algn="l"/>
                <a:tab pos="10106091" algn="l"/>
              </a:tabLst>
            </a:pPr>
            <a:r>
              <a:rPr lang="en-GB" altLang="cs-CZ"/>
              <a:t>Smysluplné učení - charakteristiky</a:t>
            </a:r>
          </a:p>
        </p:txBody>
      </p:sp>
      <p:sp>
        <p:nvSpPr>
          <p:cNvPr id="9523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981200" y="1600200"/>
            <a:ext cx="8232775" cy="2865400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Aktivita</a:t>
            </a:r>
            <a:r>
              <a:rPr lang="cs-CZ" altLang="cs-CZ"/>
              <a:t> v procesu učení</a:t>
            </a:r>
            <a:endParaRPr lang="en-GB" altLang="cs-CZ"/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Konstruování</a:t>
            </a:r>
            <a:r>
              <a:rPr lang="cs-CZ" altLang="cs-CZ"/>
              <a:t> poznatků</a:t>
            </a:r>
            <a:endParaRPr lang="en-GB" altLang="cs-CZ"/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Kumulace</a:t>
            </a:r>
            <a:r>
              <a:rPr lang="cs-CZ" altLang="cs-CZ"/>
              <a:t> poznatků</a:t>
            </a:r>
            <a:endParaRPr lang="en-GB" altLang="cs-CZ"/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Autoregulace</a:t>
            </a:r>
            <a:r>
              <a:rPr lang="cs-CZ" altLang="cs-CZ"/>
              <a:t> učení</a:t>
            </a:r>
            <a:endParaRPr lang="en-GB" altLang="cs-CZ"/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Zacílenost</a:t>
            </a:r>
            <a:r>
              <a:rPr lang="cs-CZ" altLang="cs-CZ"/>
              <a:t> učení</a:t>
            </a:r>
            <a:endParaRPr lang="en-GB" altLang="cs-CZ"/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Situovanost</a:t>
            </a:r>
            <a:r>
              <a:rPr lang="cs-CZ" altLang="cs-CZ"/>
              <a:t> učení</a:t>
            </a:r>
            <a:endParaRPr lang="en-GB" altLang="cs-CZ"/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Individální specifičnost</a:t>
            </a:r>
            <a:r>
              <a:rPr lang="cs-CZ" altLang="cs-CZ"/>
              <a:t> učení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275808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-236833"/>
            <a:ext cx="8491538" cy="2175467"/>
          </a:xfr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23852" indent="-323852">
              <a:lnSpc>
                <a:spcPct val="93000"/>
              </a:lnSpc>
              <a:tabLst>
                <a:tab pos="323852" algn="l"/>
                <a:tab pos="974731" algn="l"/>
                <a:tab pos="1627198" algn="l"/>
                <a:tab pos="2278078" algn="l"/>
                <a:tab pos="2930544" algn="l"/>
                <a:tab pos="3583012" algn="l"/>
                <a:tab pos="4235478" algn="l"/>
                <a:tab pos="4887945" algn="l"/>
                <a:tab pos="5540411" algn="l"/>
                <a:tab pos="6192878" algn="l"/>
                <a:tab pos="6845345" algn="l"/>
                <a:tab pos="7497812" algn="l"/>
                <a:tab pos="8150278" algn="l"/>
                <a:tab pos="8802746" algn="l"/>
                <a:tab pos="9455212" algn="l"/>
                <a:tab pos="10106091" algn="l"/>
              </a:tabLst>
            </a:pPr>
            <a:br>
              <a:rPr lang="cs-CZ" altLang="cs-CZ" sz="3800"/>
            </a:br>
            <a:r>
              <a:rPr lang="en-GB" altLang="cs-CZ" sz="3800"/>
              <a:t>Smysluplné učení – složky</a:t>
            </a:r>
            <a:r>
              <a:rPr lang="cs-CZ" altLang="cs-CZ" sz="3800"/>
              <a:t> (</a:t>
            </a:r>
            <a:r>
              <a:rPr lang="en-GB" altLang="cs-CZ" sz="3800"/>
              <a:t>Shuell</a:t>
            </a:r>
            <a:r>
              <a:rPr lang="cs-CZ" altLang="cs-CZ" sz="3800"/>
              <a:t>,</a:t>
            </a:r>
            <a:r>
              <a:rPr lang="en-GB" altLang="cs-CZ" sz="3800"/>
              <a:t> 1992)</a:t>
            </a:r>
            <a:br>
              <a:rPr lang="en-GB" altLang="cs-CZ" sz="3800"/>
            </a:br>
            <a:endParaRPr lang="en-GB" altLang="cs-CZ" sz="3800"/>
          </a:p>
        </p:txBody>
      </p:sp>
      <p:sp>
        <p:nvSpPr>
          <p:cNvPr id="9728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438401" y="1600201"/>
            <a:ext cx="7775575" cy="3801041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None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cs-CZ" altLang="cs-CZ" sz="2400" u="sng"/>
              <a:t>Ve vztahu k učení:</a:t>
            </a:r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sz="2400" b="1"/>
              <a:t>Očekávání</a:t>
            </a:r>
            <a:r>
              <a:rPr lang="en-GB" altLang="cs-CZ" sz="2400"/>
              <a:t> </a:t>
            </a:r>
            <a:r>
              <a:rPr lang="en-GB" altLang="cs-CZ" sz="2400" i="1"/>
              <a:t>(mj. co, k čemu, self-efficacy)</a:t>
            </a:r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sz="2400" b="1"/>
              <a:t>Motivování</a:t>
            </a:r>
            <a:r>
              <a:rPr lang="en-GB" altLang="cs-CZ" sz="2400"/>
              <a:t> </a:t>
            </a:r>
            <a:r>
              <a:rPr lang="en-GB" altLang="cs-CZ" sz="2400" i="1"/>
              <a:t>(vnější, vnitřní)</a:t>
            </a:r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sz="2400" b="1"/>
              <a:t>Aktivování</a:t>
            </a:r>
            <a:r>
              <a:rPr lang="en-GB" altLang="cs-CZ" sz="2400"/>
              <a:t> dosavadních znalostí</a:t>
            </a:r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sz="2400" b="1"/>
              <a:t>Pozornost</a:t>
            </a:r>
            <a:r>
              <a:rPr lang="en-GB" altLang="cs-CZ" sz="2400"/>
              <a:t> </a:t>
            </a:r>
            <a:r>
              <a:rPr lang="en-GB" altLang="cs-CZ" sz="2400" i="1"/>
              <a:t>(část vs. celek učiva)</a:t>
            </a:r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sz="2400" b="1"/>
              <a:t>Překódování</a:t>
            </a:r>
            <a:r>
              <a:rPr lang="en-GB" altLang="cs-CZ" sz="2400" i="1"/>
              <a:t> (zvláštnosti zapamatování žáka </a:t>
            </a:r>
          </a:p>
          <a:p>
            <a:pPr lvl="1">
              <a:lnSpc>
                <a:spcPct val="95000"/>
              </a:lnSpc>
              <a:buNone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i="1"/>
              <a:t>i zvláštnosti učiva)</a:t>
            </a:r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sz="2400" b="1"/>
              <a:t>Srovnávání</a:t>
            </a:r>
            <a:r>
              <a:rPr lang="en-GB" altLang="cs-CZ" sz="2400" i="1"/>
              <a:t> (staré a nové učivo)</a:t>
            </a:r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sz="2400" b="1"/>
              <a:t>Generování hypotéz</a:t>
            </a:r>
            <a:r>
              <a:rPr lang="cs-CZ" altLang="cs-CZ" sz="2400"/>
              <a:t> </a:t>
            </a:r>
            <a:r>
              <a:rPr lang="cs-CZ" altLang="cs-CZ" sz="2400" i="1"/>
              <a:t>(jestli si to správně představuji, tak...)</a:t>
            </a:r>
            <a:endParaRPr lang="en-GB" altLang="cs-CZ" sz="2400" i="1"/>
          </a:p>
          <a:p>
            <a:pPr algn="ctr">
              <a:lnSpc>
                <a:spcPct val="95000"/>
              </a:lnSpc>
              <a:buNone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sz="2400" i="1"/>
              <a:t>(...)</a:t>
            </a:r>
          </a:p>
        </p:txBody>
      </p:sp>
    </p:spTree>
    <p:extLst>
      <p:ext uri="{BB962C8B-B14F-4D97-AF65-F5344CB8AC3E}">
        <p14:creationId xmlns:p14="http://schemas.microsoft.com/office/powerpoint/2010/main" val="278900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563875"/>
            <a:ext cx="8232775" cy="572464"/>
          </a:xfr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23852" indent="-323852">
              <a:lnSpc>
                <a:spcPct val="93000"/>
              </a:lnSpc>
              <a:tabLst>
                <a:tab pos="323852" algn="l"/>
                <a:tab pos="974731" algn="l"/>
                <a:tab pos="1627198" algn="l"/>
                <a:tab pos="2278078" algn="l"/>
                <a:tab pos="2930544" algn="l"/>
                <a:tab pos="3583012" algn="l"/>
                <a:tab pos="4235478" algn="l"/>
                <a:tab pos="4887945" algn="l"/>
                <a:tab pos="5540411" algn="l"/>
                <a:tab pos="6192878" algn="l"/>
                <a:tab pos="6845345" algn="l"/>
                <a:tab pos="7497812" algn="l"/>
                <a:tab pos="8150278" algn="l"/>
                <a:tab pos="8802746" algn="l"/>
                <a:tab pos="9455212" algn="l"/>
                <a:tab pos="10106091" algn="l"/>
              </a:tabLst>
            </a:pPr>
            <a:r>
              <a:rPr lang="en-GB" altLang="cs-CZ"/>
              <a:t>Smysluplné učení - </a:t>
            </a:r>
            <a:r>
              <a:rPr lang="cs-CZ" altLang="cs-CZ"/>
              <a:t>procesy</a:t>
            </a:r>
            <a:endParaRPr lang="en-GB" altLang="cs-CZ"/>
          </a:p>
        </p:txBody>
      </p:sp>
      <p:sp>
        <p:nvSpPr>
          <p:cNvPr id="9933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981200" y="1600200"/>
            <a:ext cx="8232775" cy="2046714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Opakování</a:t>
            </a:r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Zpětná vazba</a:t>
            </a:r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Hodnocení </a:t>
            </a:r>
            <a:r>
              <a:rPr lang="en-GB" altLang="cs-CZ" i="1"/>
              <a:t>(sumativní vs. formativní)</a:t>
            </a:r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Monitorování</a:t>
            </a:r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Kombinování, integrování, syntéza</a:t>
            </a:r>
          </a:p>
        </p:txBody>
      </p:sp>
    </p:spTree>
    <p:extLst>
      <p:ext uri="{BB962C8B-B14F-4D97-AF65-F5344CB8AC3E}">
        <p14:creationId xmlns:p14="http://schemas.microsoft.com/office/powerpoint/2010/main" val="3453552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6775" y="228601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/>
              <a:t>Literatura (výběr)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36775" y="1600201"/>
            <a:ext cx="8153400" cy="4495800"/>
          </a:xfrm>
        </p:spPr>
        <p:txBody>
          <a:bodyPr>
            <a:normAutofit/>
          </a:bodyPr>
          <a:lstStyle/>
          <a:p>
            <a:pPr marL="320042" indent="-320042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/>
              <a:t>BERTRAND, Y. </a:t>
            </a:r>
            <a:r>
              <a:rPr lang="cs-CZ" sz="1800" i="1"/>
              <a:t>Soudobé teorie vzdělávání</a:t>
            </a:r>
            <a:r>
              <a:rPr lang="cs-CZ" sz="1800"/>
              <a:t>. Praha: Portál, 1998.</a:t>
            </a:r>
          </a:p>
          <a:p>
            <a:pPr marL="320042" indent="-320042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/>
              <a:t>MOSELEY, D. et al. </a:t>
            </a:r>
            <a:r>
              <a:rPr lang="en-US" sz="1800"/>
              <a:t>Frameworks for thinking: a handbook for teachers and learning</a:t>
            </a:r>
            <a:r>
              <a:rPr lang="cs-CZ" sz="1800"/>
              <a:t>. Cambridge: Cambridge Un. Press, 2005.</a:t>
            </a:r>
          </a:p>
          <a:p>
            <a:pPr marL="320042" indent="-320042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1800"/>
              <a:t>Psycholgy Clasics</a:t>
            </a:r>
          </a:p>
          <a:p>
            <a:pPr marL="640084" lvl="1" indent="-274322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1500">
                <a:hlinkClick r:id="rId3"/>
              </a:rPr>
              <a:t>http://psychclassics.yorku.ca/</a:t>
            </a:r>
            <a:r>
              <a:rPr lang="cs-CZ" sz="1500"/>
              <a:t> </a:t>
            </a:r>
            <a:endParaRPr lang="en-US" sz="1500"/>
          </a:p>
          <a:p>
            <a:pPr marL="320042" indent="-320042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1800"/>
              <a:t>Moore, Alex. Teaching and Learning: Pedagogy, Curriculum and Culture. Routledge Falmer, 2000.</a:t>
            </a:r>
          </a:p>
          <a:p>
            <a:pPr marL="640084" lvl="1" indent="-274322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1500">
                <a:hlinkClick r:id="rId4"/>
              </a:rPr>
              <a:t>http://site.ebrary.com/lib/masaryk/Top?channelName=masaryk&amp;cpage=2&amp;docID=10054087&amp;f00=text&amp;frm=smp.x&amp;hitsPerPage=10&amp;layout=document&amp;p00=learning+theories&amp;sortBy=score&amp;sortOrder=desc</a:t>
            </a:r>
            <a:r>
              <a:rPr lang="cs-CZ" sz="1500"/>
              <a:t> </a:t>
            </a:r>
            <a:endParaRPr lang="en-US" sz="1500"/>
          </a:p>
          <a:p>
            <a:pPr marL="320042" indent="-320042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it-IT" sz="1600"/>
              <a:t>GAVORA</a:t>
            </a:r>
            <a:r>
              <a:rPr lang="cs-CZ" sz="1600"/>
              <a:t>,</a:t>
            </a:r>
            <a:r>
              <a:rPr lang="it-IT" sz="1600"/>
              <a:t> P. </a:t>
            </a:r>
            <a:r>
              <a:rPr lang="it-IT" sz="1600" i="1"/>
              <a:t>Žiak a text</a:t>
            </a:r>
            <a:r>
              <a:rPr lang="it-IT" sz="1600"/>
              <a:t>. Bratislava</a:t>
            </a:r>
            <a:r>
              <a:rPr lang="cs-CZ" sz="1600"/>
              <a:t>:</a:t>
            </a:r>
            <a:r>
              <a:rPr lang="it-IT" sz="1600"/>
              <a:t> SPN</a:t>
            </a:r>
            <a:r>
              <a:rPr lang="cs-CZ" sz="1600"/>
              <a:t>,</a:t>
            </a:r>
            <a:r>
              <a:rPr lang="it-IT" sz="1600"/>
              <a:t> 1992</a:t>
            </a:r>
            <a:endParaRPr lang="cs-CZ" sz="1600"/>
          </a:p>
          <a:p>
            <a:pPr marL="320042" indent="-320042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600"/>
              <a:t>HEJNÝ, M.; KUŘINA, F. </a:t>
            </a:r>
            <a:r>
              <a:rPr lang="cs-CZ" sz="1600" i="1"/>
              <a:t>Dítě, škola, matematika. Konstruktivistické přístupy k vyučování</a:t>
            </a:r>
            <a:r>
              <a:rPr lang="cs-CZ" sz="1600"/>
              <a:t>. Praha: Portál, 2001. </a:t>
            </a:r>
          </a:p>
          <a:p>
            <a:pPr marL="320042" indent="-320042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600"/>
              <a:t>PAŘÍZEK, V. </a:t>
            </a:r>
            <a:r>
              <a:rPr lang="cs-CZ" sz="1600" i="1"/>
              <a:t>Jak naučit žáky myslet</a:t>
            </a:r>
            <a:r>
              <a:rPr lang="cs-CZ" sz="1600"/>
              <a:t>. Praha: Karolinum, 2000.</a:t>
            </a:r>
          </a:p>
          <a:p>
            <a:pPr marL="320042" indent="-320042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600"/>
              <a:t>PASCH, M. a kol. </a:t>
            </a:r>
            <a:r>
              <a:rPr lang="cs-CZ" sz="1600" i="1"/>
              <a:t>Od vzdělávacího programu k vyučovací hodině</a:t>
            </a:r>
            <a:r>
              <a:rPr lang="cs-CZ" sz="1600"/>
              <a:t>. Praha: Portál, 1998. </a:t>
            </a:r>
          </a:p>
          <a:p>
            <a:pPr marL="320042" indent="-320042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fr-FR" sz="1600"/>
              <a:t>PIAGET, J. </a:t>
            </a:r>
            <a:r>
              <a:rPr lang="fr-FR" sz="1600" i="1"/>
              <a:t>Psychologie inteligence</a:t>
            </a:r>
            <a:r>
              <a:rPr lang="fr-FR" sz="1600"/>
              <a:t>. Praha: SPN, 1970. </a:t>
            </a:r>
            <a:endParaRPr lang="cs-CZ" sz="1600"/>
          </a:p>
          <a:p>
            <a:pPr marL="320042" indent="-320042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600"/>
              <a:t>ŠEBKOVÁ, A., VYSKOČILOVÁ, E.  Chápání prostorových vztahů u dětí mladšího školního věku. </a:t>
            </a:r>
            <a:r>
              <a:rPr lang="cs-CZ" sz="1600" i="1"/>
              <a:t>Pedagogika</a:t>
            </a:r>
            <a:r>
              <a:rPr lang="cs-CZ" sz="1600"/>
              <a:t>, roč.XLVII, 1997, s. 10-17.</a:t>
            </a:r>
          </a:p>
          <a:p>
            <a:pPr marL="320042" indent="-320042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600"/>
              <a:t>THAGARD, P. </a:t>
            </a:r>
            <a:r>
              <a:rPr lang="cs-CZ" sz="1600" i="1"/>
              <a:t>Úvod do kognitivní vědy. Mysl a myšlení</a:t>
            </a:r>
            <a:r>
              <a:rPr lang="cs-CZ" sz="1600"/>
              <a:t>. Praha: Portál, 2001. </a:t>
            </a:r>
          </a:p>
          <a:p>
            <a:pPr marL="320042" indent="-320042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600"/>
              <a:t>VYGOTSKIJ, L. S. </a:t>
            </a:r>
            <a:r>
              <a:rPr lang="cs-CZ" sz="1600" i="1"/>
              <a:t>Myšlení a řeč</a:t>
            </a:r>
            <a:r>
              <a:rPr lang="cs-CZ" sz="1600"/>
              <a:t>. Praha: SPN, 1970.</a:t>
            </a:r>
            <a:endParaRPr lang="cs-CZ" sz="1800"/>
          </a:p>
          <a:p>
            <a:pPr marL="320042" indent="-320042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96292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FISHER, Robert. </a:t>
            </a:r>
            <a:r>
              <a:rPr lang="cs-CZ" i="1" dirty="0"/>
              <a:t>Učíme děti myslet a učit se. Praktický průvodce strategiemi vyučování.</a:t>
            </a:r>
            <a:r>
              <a:rPr lang="cs-CZ" dirty="0"/>
              <a:t> 3. vyd. Praha: Portál, 2011.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127" y="2996795"/>
            <a:ext cx="2154466" cy="309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67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8B7582-2676-3DAC-4E60-3BF628045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Rozšiřující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34A75C-C8DB-7158-850F-87F1804B89A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</a:rPr>
              <a:t>Eprezenčka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 MUNI</a:t>
            </a:r>
          </a:p>
          <a:p>
            <a:pPr lvl="1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Kirschner, P., Hendrick, C., &amp; Heal, J. (202</a:t>
            </a: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0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How </a:t>
            </a:r>
            <a:r>
              <a:rPr lang="cs-CZ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learning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happens</a:t>
            </a:r>
            <a:r>
              <a:rPr lang="cs-CZ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Seminal Works in Educational Psychology and What They Mean in Practice</a:t>
            </a:r>
            <a:r>
              <a:rPr lang="cs-CZ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Routledge.</a:t>
            </a:r>
            <a:endParaRPr lang="cs-CZ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Kirschner, P., Hendrick, C., &amp; Heal, J. (2022).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How teaching happens: Seminal works in teaching and teacher effectiveness and what they mean in practice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Routledge.</a:t>
            </a:r>
            <a:endParaRPr lang="cs-CZ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Tipy pro vlastní studium (dr. Paul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Penn</a:t>
            </a: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BPS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awarded</a:t>
            </a: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psychology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teacher</a:t>
            </a: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2020)</a:t>
            </a:r>
          </a:p>
          <a:p>
            <a:pPr lvl="2"/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hlinkClick r:id="rId2"/>
              </a:rPr>
              <a:t>https://www.youtube.com/@Presenting_Psychology/playlists</a:t>
            </a: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Média </a:t>
            </a:r>
          </a:p>
          <a:p>
            <a:pPr lvl="1"/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Ochránce </a:t>
            </a:r>
            <a:r>
              <a:rPr lang="cs-CZ" dirty="0">
                <a:hlinkClick r:id="rId3"/>
              </a:rPr>
              <a:t>https://www.ceskatelevize.cz/porady/12003187354-ochrance/</a:t>
            </a:r>
            <a:r>
              <a:rPr lang="cs-CZ" dirty="0"/>
              <a:t> </a:t>
            </a:r>
          </a:p>
          <a:p>
            <a:pPr lvl="1"/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Jak se dělá dobrá škola </a:t>
            </a:r>
            <a:r>
              <a:rPr lang="cs-CZ" dirty="0">
                <a:hlinkClick r:id="rId4"/>
              </a:rPr>
              <a:t>https://www.ceskatelevize.cz/porady/13743448133-jak-se-dela-dobra-skola/</a:t>
            </a:r>
            <a:r>
              <a:rPr lang="cs-CZ" dirty="0"/>
              <a:t> 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Hovory z kabinetu </a:t>
            </a:r>
            <a:r>
              <a:rPr lang="cs-CZ" dirty="0">
                <a:hlinkClick r:id="rId5"/>
              </a:rPr>
              <a:t>https://ceskepodcasty.cz/podcast/hovory-z-kabinetu</a:t>
            </a:r>
            <a:r>
              <a:rPr lang="cs-CZ" dirty="0"/>
              <a:t> </a:t>
            </a:r>
          </a:p>
          <a:p>
            <a:pPr lvl="1"/>
            <a:r>
              <a:rPr lang="cs-CZ" i="1" dirty="0"/>
              <a:t>A další tipy prosím sdílejte v </a:t>
            </a:r>
            <a:r>
              <a:rPr lang="cs-CZ" i="1" dirty="0" err="1"/>
              <a:t>poskytovně</a:t>
            </a:r>
            <a:r>
              <a:rPr lang="cs-CZ" i="1" dirty="0"/>
              <a:t> v </a:t>
            </a:r>
            <a:r>
              <a:rPr lang="cs-CZ" i="1" dirty="0" err="1"/>
              <a:t>ISu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92646913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ed-prezentace-16-9-cz-v11.potx" id="{BF980F82-0351-4C4C-85E7-AC1CF4DBE477}" vid="{193BAAB5-9875-4D70-AE35-2537A0D5A48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3" ma:contentTypeDescription="Create a new document." ma:contentTypeScope="" ma:versionID="7cc93f0a522376ee8e1dfd73dde5ccd3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87b369375febcfc6bb418894800f5d14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EA7152-3439-43A3-A72C-333E598F11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C38919-A8D2-491D-BA88-895E95C3D0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F61946-3FDA-4F05-BEFB-BE32E92EBAB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muni-ped-prezentace-16-9-cz-v11</Template>
  <TotalTime>43</TotalTime>
  <Words>5134</Words>
  <Application>Microsoft Office PowerPoint</Application>
  <PresentationFormat>Širokoúhlá obrazovka</PresentationFormat>
  <Paragraphs>532</Paragraphs>
  <Slides>77</Slides>
  <Notes>58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77</vt:i4>
      </vt:variant>
    </vt:vector>
  </HeadingPairs>
  <TitlesOfParts>
    <vt:vector size="84" baseType="lpstr">
      <vt:lpstr>Arial</vt:lpstr>
      <vt:lpstr>Tahoma</vt:lpstr>
      <vt:lpstr>Times New Roman</vt:lpstr>
      <vt:lpstr>Verdana</vt:lpstr>
      <vt:lpstr>Wingdings</vt:lpstr>
      <vt:lpstr>Wingdings 2</vt:lpstr>
      <vt:lpstr>Prezentace_MU_CZ</vt:lpstr>
      <vt:lpstr>Pedagogická psychologie</vt:lpstr>
      <vt:lpstr>Kontakt</vt:lpstr>
      <vt:lpstr>Kontakt</vt:lpstr>
      <vt:lpstr>Požadavky k zakončení kurzu</vt:lpstr>
      <vt:lpstr>Instrukce k posteru </vt:lpstr>
      <vt:lpstr>Jaké máte plány na podzimní semestr?</vt:lpstr>
      <vt:lpstr>Literatura</vt:lpstr>
      <vt:lpstr>Doplňující literatura</vt:lpstr>
      <vt:lpstr>Rozšiřující</vt:lpstr>
      <vt:lpstr>Literatura</vt:lpstr>
      <vt:lpstr>Literatura</vt:lpstr>
      <vt:lpstr>Pedagogická psychologie – perspektivy výkladu</vt:lpstr>
      <vt:lpstr>Co se ve školství změnilo za 25 let</vt:lpstr>
      <vt:lpstr>Prezentace aplikace PowerPoint</vt:lpstr>
      <vt:lpstr>Prezentace aplikace PowerPoint</vt:lpstr>
      <vt:lpstr>Učitelská profese</vt:lpstr>
      <vt:lpstr>Jaký máte učitelský vzor?</vt:lpstr>
      <vt:lpstr>Učitelská profese 2</vt:lpstr>
      <vt:lpstr>Hm.</vt:lpstr>
      <vt:lpstr>Pozor na různé významy pojmu!</vt:lpstr>
      <vt:lpstr>Škola a média</vt:lpstr>
      <vt:lpstr>Pedagogická psychologie</vt:lpstr>
      <vt:lpstr>Změny v přístupech ke školnímu učení (dle Mayer, 1992)</vt:lpstr>
      <vt:lpstr>Změny v oboru v minulém století</vt:lpstr>
      <vt:lpstr>Zařazení pedagogické psychologie. </vt:lpstr>
      <vt:lpstr>Vymezení pedagogické psychologie </vt:lpstr>
      <vt:lpstr>Vymezení pedagogické psychologie (2)</vt:lpstr>
      <vt:lpstr>Pedagogická psychologie jako vyučovací předmět. </vt:lpstr>
      <vt:lpstr>Pedagogická psychologie jako obor vědecké přípravy a jako odborná psychologická specializace. </vt:lpstr>
      <vt:lpstr>Historie oboru ve světě.</vt:lpstr>
      <vt:lpstr>První období</vt:lpstr>
      <vt:lpstr>Druhé období, třetí období</vt:lpstr>
      <vt:lpstr>Přínos ped. psy. pro další obory  - Aster (1990) uvádí:</vt:lpstr>
      <vt:lpstr>Pedagogická Psychologie</vt:lpstr>
      <vt:lpstr>Úvodem</vt:lpstr>
      <vt:lpstr>Základní pojmy</vt:lpstr>
      <vt:lpstr>Úvodem – učení v psychologii</vt:lpstr>
      <vt:lpstr>Druhy učení v psychologii - opakování</vt:lpstr>
      <vt:lpstr>Učení - výsledky učení</vt:lpstr>
      <vt:lpstr>Osm typů lidského učení (Gagné)</vt:lpstr>
      <vt:lpstr>Poznámky</vt:lpstr>
      <vt:lpstr>Asocianisté...</vt:lpstr>
      <vt:lpstr>Asocianistické teorie učení</vt:lpstr>
      <vt:lpstr>Klasické podmiňování</vt:lpstr>
      <vt:lpstr>Klasické podmiňování  (Pavlov)</vt:lpstr>
      <vt:lpstr>Operantní podmiňování</vt:lpstr>
      <vt:lpstr>Operantní (instrumentální) podmiňování (Thorndike, Skinner)</vt:lpstr>
      <vt:lpstr>Gestalt</vt:lpstr>
      <vt:lpstr>Celostní (gestalt) psychologie</vt:lpstr>
      <vt:lpstr>Sociální učení a agresivita</vt:lpstr>
      <vt:lpstr>Socializace aneb naučená agrese</vt:lpstr>
      <vt:lpstr>Socializace aneb naučená agrese</vt:lpstr>
      <vt:lpstr>Socializace aneb naučená agrese</vt:lpstr>
      <vt:lpstr>Vliv násilí v TV na agresivní chování, zejména u chlapců (Liebert and Baron, 1972) </vt:lpstr>
      <vt:lpstr>Kritika Bandurovy teorie</vt:lpstr>
      <vt:lpstr>Současné trendy</vt:lpstr>
      <vt:lpstr>Přehled současných teorií učení</vt:lpstr>
      <vt:lpstr>Současné teorie učení – možné dělení (I)</vt:lpstr>
      <vt:lpstr>Současné teorie vyučování (teaching) - II</vt:lpstr>
      <vt:lpstr>Kognitivně psychologické, technologické a sociokognitivní teorie (přehled) – teching, learning</vt:lpstr>
      <vt:lpstr>Jak víme to co víme?</vt:lpstr>
      <vt:lpstr>Vývojové aspekty učení</vt:lpstr>
      <vt:lpstr>Když se řekne Piaget...</vt:lpstr>
      <vt:lpstr>Piagetova teorie kognitivního vývoje</vt:lpstr>
      <vt:lpstr>Piagetova teorie kognitivního vývoje</vt:lpstr>
      <vt:lpstr>Piagetovy pedagogické názory</vt:lpstr>
      <vt:lpstr>Jak vlastně tedy děti uvažují o učivu?</vt:lpstr>
      <vt:lpstr>Dětské interpretace světa - řada označení:</vt:lpstr>
      <vt:lpstr>Dětské interpretace jevů</vt:lpstr>
      <vt:lpstr>Schéma žákových dosavadních znalostí (Dochy, 1996)</vt:lpstr>
      <vt:lpstr>Žákovo pojetí učiva</vt:lpstr>
      <vt:lpstr>Příklad současné (konstruktivistické) teorie učení</vt:lpstr>
      <vt:lpstr>Smysluplné učení  (meaningful learning)</vt:lpstr>
      <vt:lpstr>Smysluplné učení - charakteristiky</vt:lpstr>
      <vt:lpstr> Smysluplné učení – složky (Shuell, 1992) </vt:lpstr>
      <vt:lpstr>Smysluplné učení - procesy</vt:lpstr>
      <vt:lpstr>Literatura (výběr)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Pedagogická psychologie</dc:title>
  <dc:creator>Jan Mareš</dc:creator>
  <cp:lastModifiedBy>Jan Mareš</cp:lastModifiedBy>
  <cp:revision>7</cp:revision>
  <cp:lastPrinted>1601-01-01T00:00:00Z</cp:lastPrinted>
  <dcterms:created xsi:type="dcterms:W3CDTF">2024-02-19T09:34:01Z</dcterms:created>
  <dcterms:modified xsi:type="dcterms:W3CDTF">2024-02-21T11:48:45Z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