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1"/>
  </p:notesMasterIdLst>
  <p:sldIdLst>
    <p:sldId id="256" r:id="rId2"/>
    <p:sldId id="262" r:id="rId3"/>
    <p:sldId id="257" r:id="rId4"/>
    <p:sldId id="388" r:id="rId5"/>
    <p:sldId id="389" r:id="rId6"/>
    <p:sldId id="290" r:id="rId7"/>
    <p:sldId id="258" r:id="rId8"/>
    <p:sldId id="284" r:id="rId9"/>
    <p:sldId id="263" r:id="rId10"/>
    <p:sldId id="280" r:id="rId11"/>
    <p:sldId id="285" r:id="rId12"/>
    <p:sldId id="286" r:id="rId13"/>
    <p:sldId id="287" r:id="rId14"/>
    <p:sldId id="281" r:id="rId15"/>
    <p:sldId id="282" r:id="rId16"/>
    <p:sldId id="291" r:id="rId17"/>
    <p:sldId id="292" r:id="rId18"/>
    <p:sldId id="293" r:id="rId19"/>
    <p:sldId id="283" r:id="rId20"/>
    <p:sldId id="289" r:id="rId21"/>
    <p:sldId id="260" r:id="rId22"/>
    <p:sldId id="261" r:id="rId23"/>
    <p:sldId id="259" r:id="rId24"/>
    <p:sldId id="266" r:id="rId25"/>
    <p:sldId id="264"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65"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3" autoAdjust="0"/>
    <p:restoredTop sz="94660"/>
  </p:normalViewPr>
  <p:slideViewPr>
    <p:cSldViewPr snapToGrid="0">
      <p:cViewPr varScale="1">
        <p:scale>
          <a:sx n="114" d="100"/>
          <a:sy n="114" d="100"/>
        </p:scale>
        <p:origin x="102"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2F84BA-5913-4375-BDDF-CB278A0F611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C7F2081-E884-4A6F-B7CE-CA2171AC25F3}">
      <dgm:prSet/>
      <dgm:spPr/>
      <dgm:t>
        <a:bodyPr/>
        <a:lstStyle/>
        <a:p>
          <a:r>
            <a:rPr lang="en-GB" b="1"/>
            <a:t>Vnitřní</a:t>
          </a:r>
          <a:endParaRPr lang="en-US"/>
        </a:p>
      </dgm:t>
    </dgm:pt>
    <dgm:pt modelId="{234F00BC-8B3D-42AE-85CD-B8A2ED137D3E}" type="parTrans" cxnId="{AE984EFF-6EAC-41BB-8C29-43DE88031A1C}">
      <dgm:prSet/>
      <dgm:spPr/>
      <dgm:t>
        <a:bodyPr/>
        <a:lstStyle/>
        <a:p>
          <a:endParaRPr lang="en-US"/>
        </a:p>
      </dgm:t>
    </dgm:pt>
    <dgm:pt modelId="{BAA85EA9-F4E9-4AAA-ACFF-0997D21E1F09}" type="sibTrans" cxnId="{AE984EFF-6EAC-41BB-8C29-43DE88031A1C}">
      <dgm:prSet/>
      <dgm:spPr/>
      <dgm:t>
        <a:bodyPr/>
        <a:lstStyle/>
        <a:p>
          <a:endParaRPr lang="en-US"/>
        </a:p>
      </dgm:t>
    </dgm:pt>
    <dgm:pt modelId="{ED200918-C0C4-48F6-AC66-B43C31E6EBA5}">
      <dgm:prSet/>
      <dgm:spPr/>
      <dgm:t>
        <a:bodyPr/>
        <a:lstStyle/>
        <a:p>
          <a:r>
            <a:rPr lang="en-GB"/>
            <a:t>naučená bezmocnost</a:t>
          </a:r>
          <a:endParaRPr lang="en-US"/>
        </a:p>
      </dgm:t>
    </dgm:pt>
    <dgm:pt modelId="{BB393A4A-6AC9-4DA3-A34C-5131F7DF698D}" type="parTrans" cxnId="{BF185E67-3C4B-4255-BEF2-E9859B5A3AAA}">
      <dgm:prSet/>
      <dgm:spPr/>
      <dgm:t>
        <a:bodyPr/>
        <a:lstStyle/>
        <a:p>
          <a:endParaRPr lang="en-US"/>
        </a:p>
      </dgm:t>
    </dgm:pt>
    <dgm:pt modelId="{D8CF78E4-A607-4A68-A32C-B77169EF70E4}" type="sibTrans" cxnId="{BF185E67-3C4B-4255-BEF2-E9859B5A3AAA}">
      <dgm:prSet/>
      <dgm:spPr/>
      <dgm:t>
        <a:bodyPr/>
        <a:lstStyle/>
        <a:p>
          <a:endParaRPr lang="en-US"/>
        </a:p>
      </dgm:t>
    </dgm:pt>
    <dgm:pt modelId="{BF80AFBA-1779-4D9A-827D-336C04202B0C}">
      <dgm:prSet/>
      <dgm:spPr/>
      <dgm:t>
        <a:bodyPr/>
        <a:lstStyle/>
        <a:p>
          <a:r>
            <a:rPr lang="en-GB"/>
            <a:t>pesimistický vysvětlovací styl </a:t>
          </a:r>
          <a:endParaRPr lang="en-US"/>
        </a:p>
      </dgm:t>
    </dgm:pt>
    <dgm:pt modelId="{632BAA42-E914-44D8-A298-0ADBE1A58D2E}" type="parTrans" cxnId="{9F6F2D72-0808-4BC1-A63E-53ADC26C2E07}">
      <dgm:prSet/>
      <dgm:spPr/>
      <dgm:t>
        <a:bodyPr/>
        <a:lstStyle/>
        <a:p>
          <a:endParaRPr lang="en-US"/>
        </a:p>
      </dgm:t>
    </dgm:pt>
    <dgm:pt modelId="{E6E83A51-BFE5-489E-A7BD-2D2433C0E19A}" type="sibTrans" cxnId="{9F6F2D72-0808-4BC1-A63E-53ADC26C2E07}">
      <dgm:prSet/>
      <dgm:spPr/>
      <dgm:t>
        <a:bodyPr/>
        <a:lstStyle/>
        <a:p>
          <a:endParaRPr lang="en-US"/>
        </a:p>
      </dgm:t>
    </dgm:pt>
    <dgm:pt modelId="{453F5262-890E-4EE3-96D2-384752D6EA83}">
      <dgm:prSet/>
      <dgm:spPr/>
      <dgm:t>
        <a:bodyPr/>
        <a:lstStyle/>
        <a:p>
          <a:r>
            <a:rPr lang="en-GB"/>
            <a:t>příčiny neúspěchu stabilní, globální a vnitřní; úspěchu nestabilní, lokální a vnější</a:t>
          </a:r>
          <a:endParaRPr lang="en-US"/>
        </a:p>
      </dgm:t>
    </dgm:pt>
    <dgm:pt modelId="{6317D48F-A1DD-4229-B07B-12F4FD7DD4DA}" type="parTrans" cxnId="{E86DFE12-F101-453A-A9D6-52318C8B40CF}">
      <dgm:prSet/>
      <dgm:spPr/>
      <dgm:t>
        <a:bodyPr/>
        <a:lstStyle/>
        <a:p>
          <a:endParaRPr lang="en-US"/>
        </a:p>
      </dgm:t>
    </dgm:pt>
    <dgm:pt modelId="{A4D4F6E1-28A5-4750-9273-0FEE223072F6}" type="sibTrans" cxnId="{E86DFE12-F101-453A-A9D6-52318C8B40CF}">
      <dgm:prSet/>
      <dgm:spPr/>
      <dgm:t>
        <a:bodyPr/>
        <a:lstStyle/>
        <a:p>
          <a:endParaRPr lang="en-US"/>
        </a:p>
      </dgm:t>
    </dgm:pt>
    <dgm:pt modelId="{4360D449-5A3D-40A2-B8BF-49C5F7FD59FE}">
      <dgm:prSet/>
      <dgm:spPr/>
      <dgm:t>
        <a:bodyPr/>
        <a:lstStyle/>
        <a:p>
          <a:r>
            <a:rPr lang="en-GB" i="1"/>
            <a:t>(Eisner, Seligman, Taylor)</a:t>
          </a:r>
          <a:endParaRPr lang="en-US"/>
        </a:p>
      </dgm:t>
    </dgm:pt>
    <dgm:pt modelId="{713CF6D3-1EE7-4BD7-A62E-53A448B0C0C2}" type="parTrans" cxnId="{430465E4-704A-4851-BE27-403D7CA7478D}">
      <dgm:prSet/>
      <dgm:spPr/>
      <dgm:t>
        <a:bodyPr/>
        <a:lstStyle/>
        <a:p>
          <a:endParaRPr lang="en-US"/>
        </a:p>
      </dgm:t>
    </dgm:pt>
    <dgm:pt modelId="{A35967D0-6A44-4150-BEBD-FC60FDDFED19}" type="sibTrans" cxnId="{430465E4-704A-4851-BE27-403D7CA7478D}">
      <dgm:prSet/>
      <dgm:spPr/>
      <dgm:t>
        <a:bodyPr/>
        <a:lstStyle/>
        <a:p>
          <a:endParaRPr lang="en-US"/>
        </a:p>
      </dgm:t>
    </dgm:pt>
    <dgm:pt modelId="{69F5296F-22D5-439D-B294-1C0313308B40}">
      <dgm:prSet/>
      <dgm:spPr/>
      <dgm:t>
        <a:bodyPr/>
        <a:lstStyle/>
        <a:p>
          <a:r>
            <a:rPr lang="en-GB" b="1" i="1"/>
            <a:t>Vnější</a:t>
          </a:r>
          <a:endParaRPr lang="en-US"/>
        </a:p>
      </dgm:t>
    </dgm:pt>
    <dgm:pt modelId="{2622C1DF-09FA-49E7-AD66-A025E0674F7B}" type="parTrans" cxnId="{9980414F-0FEC-4216-852E-ED4E5042659D}">
      <dgm:prSet/>
      <dgm:spPr/>
      <dgm:t>
        <a:bodyPr/>
        <a:lstStyle/>
        <a:p>
          <a:endParaRPr lang="en-US"/>
        </a:p>
      </dgm:t>
    </dgm:pt>
    <dgm:pt modelId="{A9848E01-9F0D-48FB-8F49-02110146AB85}" type="sibTrans" cxnId="{9980414F-0FEC-4216-852E-ED4E5042659D}">
      <dgm:prSet/>
      <dgm:spPr/>
      <dgm:t>
        <a:bodyPr/>
        <a:lstStyle/>
        <a:p>
          <a:endParaRPr lang="en-US"/>
        </a:p>
      </dgm:t>
    </dgm:pt>
    <dgm:pt modelId="{8661830C-9284-49A8-ACD7-D757B4B4C7D7}">
      <dgm:prSet/>
      <dgm:spPr/>
      <dgm:t>
        <a:bodyPr/>
        <a:lstStyle/>
        <a:p>
          <a:r>
            <a:rPr lang="en-GB" i="1"/>
            <a:t>rozporné výchovné styly rodičů, či jejich chybění, nepříznivé vlivy vrstevníků, nepříznivé vlivy školy, nepříznivé vlivy komunity (např. etnicita – Gonzales, Kim 1997)</a:t>
          </a:r>
          <a:endParaRPr lang="en-US"/>
        </a:p>
      </dgm:t>
    </dgm:pt>
    <dgm:pt modelId="{3C98C24F-8531-40C0-A72F-7C64FBE1F9A5}" type="parTrans" cxnId="{863CC39C-A776-4E65-A1FD-665BDB2E0A33}">
      <dgm:prSet/>
      <dgm:spPr/>
      <dgm:t>
        <a:bodyPr/>
        <a:lstStyle/>
        <a:p>
          <a:endParaRPr lang="en-US"/>
        </a:p>
      </dgm:t>
    </dgm:pt>
    <dgm:pt modelId="{578A54ED-E00C-41C3-852F-61A7678B9C9F}" type="sibTrans" cxnId="{863CC39C-A776-4E65-A1FD-665BDB2E0A33}">
      <dgm:prSet/>
      <dgm:spPr/>
      <dgm:t>
        <a:bodyPr/>
        <a:lstStyle/>
        <a:p>
          <a:endParaRPr lang="en-US"/>
        </a:p>
      </dgm:t>
    </dgm:pt>
    <dgm:pt modelId="{183D8700-927E-42EB-B998-21F349183EFA}" type="pres">
      <dgm:prSet presAssocID="{A72F84BA-5913-4375-BDDF-CB278A0F6116}" presName="linear" presStyleCnt="0">
        <dgm:presLayoutVars>
          <dgm:animLvl val="lvl"/>
          <dgm:resizeHandles val="exact"/>
        </dgm:presLayoutVars>
      </dgm:prSet>
      <dgm:spPr/>
    </dgm:pt>
    <dgm:pt modelId="{5C3A870B-C707-4824-82B4-724E09E96792}" type="pres">
      <dgm:prSet presAssocID="{9C7F2081-E884-4A6F-B7CE-CA2171AC25F3}" presName="parentText" presStyleLbl="node1" presStyleIdx="0" presStyleCnt="2">
        <dgm:presLayoutVars>
          <dgm:chMax val="0"/>
          <dgm:bulletEnabled val="1"/>
        </dgm:presLayoutVars>
      </dgm:prSet>
      <dgm:spPr/>
    </dgm:pt>
    <dgm:pt modelId="{C9468CE1-2C2A-4773-90F8-E3F4FE2420EC}" type="pres">
      <dgm:prSet presAssocID="{9C7F2081-E884-4A6F-B7CE-CA2171AC25F3}" presName="childText" presStyleLbl="revTx" presStyleIdx="0" presStyleCnt="2">
        <dgm:presLayoutVars>
          <dgm:bulletEnabled val="1"/>
        </dgm:presLayoutVars>
      </dgm:prSet>
      <dgm:spPr/>
    </dgm:pt>
    <dgm:pt modelId="{409E081E-0FA1-4750-8E95-3B631EC1DF6B}" type="pres">
      <dgm:prSet presAssocID="{69F5296F-22D5-439D-B294-1C0313308B40}" presName="parentText" presStyleLbl="node1" presStyleIdx="1" presStyleCnt="2">
        <dgm:presLayoutVars>
          <dgm:chMax val="0"/>
          <dgm:bulletEnabled val="1"/>
        </dgm:presLayoutVars>
      </dgm:prSet>
      <dgm:spPr/>
    </dgm:pt>
    <dgm:pt modelId="{FE22A9B1-A6CC-45B8-8D32-ACD91D148897}" type="pres">
      <dgm:prSet presAssocID="{69F5296F-22D5-439D-B294-1C0313308B40}" presName="childText" presStyleLbl="revTx" presStyleIdx="1" presStyleCnt="2">
        <dgm:presLayoutVars>
          <dgm:bulletEnabled val="1"/>
        </dgm:presLayoutVars>
      </dgm:prSet>
      <dgm:spPr/>
    </dgm:pt>
  </dgm:ptLst>
  <dgm:cxnLst>
    <dgm:cxn modelId="{E86DFE12-F101-453A-A9D6-52318C8B40CF}" srcId="{BF80AFBA-1779-4D9A-827D-336C04202B0C}" destId="{453F5262-890E-4EE3-96D2-384752D6EA83}" srcOrd="0" destOrd="0" parTransId="{6317D48F-A1DD-4229-B07B-12F4FD7DD4DA}" sibTransId="{A4D4F6E1-28A5-4750-9273-0FEE223072F6}"/>
    <dgm:cxn modelId="{17E23028-1519-4D45-9601-E8E4D69EF1BD}" type="presOf" srcId="{9C7F2081-E884-4A6F-B7CE-CA2171AC25F3}" destId="{5C3A870B-C707-4824-82B4-724E09E96792}" srcOrd="0" destOrd="0" presId="urn:microsoft.com/office/officeart/2005/8/layout/vList2"/>
    <dgm:cxn modelId="{79E39A28-44FF-4FCD-8A58-BDC0D0622983}" type="presOf" srcId="{69F5296F-22D5-439D-B294-1C0313308B40}" destId="{409E081E-0FA1-4750-8E95-3B631EC1DF6B}" srcOrd="0" destOrd="0" presId="urn:microsoft.com/office/officeart/2005/8/layout/vList2"/>
    <dgm:cxn modelId="{81531337-9E9F-48BA-A9C3-1DF7BB11C513}" type="presOf" srcId="{A72F84BA-5913-4375-BDDF-CB278A0F6116}" destId="{183D8700-927E-42EB-B998-21F349183EFA}" srcOrd="0" destOrd="0" presId="urn:microsoft.com/office/officeart/2005/8/layout/vList2"/>
    <dgm:cxn modelId="{BF185E67-3C4B-4255-BEF2-E9859B5A3AAA}" srcId="{9C7F2081-E884-4A6F-B7CE-CA2171AC25F3}" destId="{ED200918-C0C4-48F6-AC66-B43C31E6EBA5}" srcOrd="0" destOrd="0" parTransId="{BB393A4A-6AC9-4DA3-A34C-5131F7DF698D}" sibTransId="{D8CF78E4-A607-4A68-A32C-B77169EF70E4}"/>
    <dgm:cxn modelId="{36DD894C-0B4F-4BD2-BF7D-C73E1A4B3636}" type="presOf" srcId="{ED200918-C0C4-48F6-AC66-B43C31E6EBA5}" destId="{C9468CE1-2C2A-4773-90F8-E3F4FE2420EC}" srcOrd="0" destOrd="0" presId="urn:microsoft.com/office/officeart/2005/8/layout/vList2"/>
    <dgm:cxn modelId="{9980414F-0FEC-4216-852E-ED4E5042659D}" srcId="{A72F84BA-5913-4375-BDDF-CB278A0F6116}" destId="{69F5296F-22D5-439D-B294-1C0313308B40}" srcOrd="1" destOrd="0" parTransId="{2622C1DF-09FA-49E7-AD66-A025E0674F7B}" sibTransId="{A9848E01-9F0D-48FB-8F49-02110146AB85}"/>
    <dgm:cxn modelId="{9F6F2D72-0808-4BC1-A63E-53ADC26C2E07}" srcId="{9C7F2081-E884-4A6F-B7CE-CA2171AC25F3}" destId="{BF80AFBA-1779-4D9A-827D-336C04202B0C}" srcOrd="1" destOrd="0" parTransId="{632BAA42-E914-44D8-A298-0ADBE1A58D2E}" sibTransId="{E6E83A51-BFE5-489E-A7BD-2D2433C0E19A}"/>
    <dgm:cxn modelId="{863CC39C-A776-4E65-A1FD-665BDB2E0A33}" srcId="{69F5296F-22D5-439D-B294-1C0313308B40}" destId="{8661830C-9284-49A8-ACD7-D757B4B4C7D7}" srcOrd="0" destOrd="0" parTransId="{3C98C24F-8531-40C0-A72F-7C64FBE1F9A5}" sibTransId="{578A54ED-E00C-41C3-852F-61A7678B9C9F}"/>
    <dgm:cxn modelId="{F784CAD3-CB7F-441F-A712-A6152EE8937D}" type="presOf" srcId="{8661830C-9284-49A8-ACD7-D757B4B4C7D7}" destId="{FE22A9B1-A6CC-45B8-8D32-ACD91D148897}" srcOrd="0" destOrd="0" presId="urn:microsoft.com/office/officeart/2005/8/layout/vList2"/>
    <dgm:cxn modelId="{945E27D4-9694-40A1-932B-BD345F9F32F9}" type="presOf" srcId="{4360D449-5A3D-40A2-B8BF-49C5F7FD59FE}" destId="{C9468CE1-2C2A-4773-90F8-E3F4FE2420EC}" srcOrd="0" destOrd="3" presId="urn:microsoft.com/office/officeart/2005/8/layout/vList2"/>
    <dgm:cxn modelId="{735F08D8-CBF2-468D-B28A-982FBB5D1501}" type="presOf" srcId="{BF80AFBA-1779-4D9A-827D-336C04202B0C}" destId="{C9468CE1-2C2A-4773-90F8-E3F4FE2420EC}" srcOrd="0" destOrd="1" presId="urn:microsoft.com/office/officeart/2005/8/layout/vList2"/>
    <dgm:cxn modelId="{430465E4-704A-4851-BE27-403D7CA7478D}" srcId="{453F5262-890E-4EE3-96D2-384752D6EA83}" destId="{4360D449-5A3D-40A2-B8BF-49C5F7FD59FE}" srcOrd="0" destOrd="0" parTransId="{713CF6D3-1EE7-4BD7-A62E-53A448B0C0C2}" sibTransId="{A35967D0-6A44-4150-BEBD-FC60FDDFED19}"/>
    <dgm:cxn modelId="{60DED0F7-C811-4A81-8907-782D5CB549F5}" type="presOf" srcId="{453F5262-890E-4EE3-96D2-384752D6EA83}" destId="{C9468CE1-2C2A-4773-90F8-E3F4FE2420EC}" srcOrd="0" destOrd="2" presId="urn:microsoft.com/office/officeart/2005/8/layout/vList2"/>
    <dgm:cxn modelId="{AE984EFF-6EAC-41BB-8C29-43DE88031A1C}" srcId="{A72F84BA-5913-4375-BDDF-CB278A0F6116}" destId="{9C7F2081-E884-4A6F-B7CE-CA2171AC25F3}" srcOrd="0" destOrd="0" parTransId="{234F00BC-8B3D-42AE-85CD-B8A2ED137D3E}" sibTransId="{BAA85EA9-F4E9-4AAA-ACFF-0997D21E1F09}"/>
    <dgm:cxn modelId="{9F87FF47-4734-4703-9AE3-00789E9366D4}" type="presParOf" srcId="{183D8700-927E-42EB-B998-21F349183EFA}" destId="{5C3A870B-C707-4824-82B4-724E09E96792}" srcOrd="0" destOrd="0" presId="urn:microsoft.com/office/officeart/2005/8/layout/vList2"/>
    <dgm:cxn modelId="{7F8D85A4-2787-47A1-BF26-8DBA5749C070}" type="presParOf" srcId="{183D8700-927E-42EB-B998-21F349183EFA}" destId="{C9468CE1-2C2A-4773-90F8-E3F4FE2420EC}" srcOrd="1" destOrd="0" presId="urn:microsoft.com/office/officeart/2005/8/layout/vList2"/>
    <dgm:cxn modelId="{85F05B27-290A-46AD-982D-B895F86FA68E}" type="presParOf" srcId="{183D8700-927E-42EB-B998-21F349183EFA}" destId="{409E081E-0FA1-4750-8E95-3B631EC1DF6B}" srcOrd="2" destOrd="0" presId="urn:microsoft.com/office/officeart/2005/8/layout/vList2"/>
    <dgm:cxn modelId="{0C51D23C-768D-47FD-A261-D279D6DF1277}" type="presParOf" srcId="{183D8700-927E-42EB-B998-21F349183EFA}" destId="{FE22A9B1-A6CC-45B8-8D32-ACD91D14889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A870B-C707-4824-82B4-724E09E96792}">
      <dsp:nvSpPr>
        <dsp:cNvPr id="0" name=""/>
        <dsp:cNvSpPr/>
      </dsp:nvSpPr>
      <dsp:spPr>
        <a:xfrm>
          <a:off x="0" y="342975"/>
          <a:ext cx="5994400" cy="725399"/>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b="1" kern="1200"/>
            <a:t>Vnitřní</a:t>
          </a:r>
          <a:endParaRPr lang="en-US" sz="3100" kern="1200"/>
        </a:p>
      </dsp:txBody>
      <dsp:txXfrm>
        <a:off x="35411" y="378386"/>
        <a:ext cx="5923578" cy="654577"/>
      </dsp:txXfrm>
    </dsp:sp>
    <dsp:sp modelId="{C9468CE1-2C2A-4773-90F8-E3F4FE2420EC}">
      <dsp:nvSpPr>
        <dsp:cNvPr id="0" name=""/>
        <dsp:cNvSpPr/>
      </dsp:nvSpPr>
      <dsp:spPr>
        <a:xfrm>
          <a:off x="0" y="1068375"/>
          <a:ext cx="5994400" cy="1893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322"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GB" sz="2400" kern="1200"/>
            <a:t>naučená bezmocnost</a:t>
          </a:r>
          <a:endParaRPr lang="en-US" sz="2400" kern="1200"/>
        </a:p>
        <a:p>
          <a:pPr marL="228600" lvl="1" indent="-228600" algn="l" defTabSz="1066800">
            <a:lnSpc>
              <a:spcPct val="90000"/>
            </a:lnSpc>
            <a:spcBef>
              <a:spcPct val="0"/>
            </a:spcBef>
            <a:spcAft>
              <a:spcPct val="20000"/>
            </a:spcAft>
            <a:buChar char="•"/>
          </a:pPr>
          <a:r>
            <a:rPr lang="en-GB" sz="2400" kern="1200"/>
            <a:t>pesimistický vysvětlovací styl </a:t>
          </a:r>
          <a:endParaRPr lang="en-US" sz="2400" kern="1200"/>
        </a:p>
        <a:p>
          <a:pPr marL="457200" lvl="2" indent="-228600" algn="l" defTabSz="1066800">
            <a:lnSpc>
              <a:spcPct val="90000"/>
            </a:lnSpc>
            <a:spcBef>
              <a:spcPct val="0"/>
            </a:spcBef>
            <a:spcAft>
              <a:spcPct val="20000"/>
            </a:spcAft>
            <a:buChar char="•"/>
          </a:pPr>
          <a:r>
            <a:rPr lang="en-GB" sz="2400" kern="1200"/>
            <a:t>příčiny neúspěchu stabilní, globální a vnitřní; úspěchu nestabilní, lokální a vnější</a:t>
          </a:r>
          <a:endParaRPr lang="en-US" sz="2400" kern="1200"/>
        </a:p>
        <a:p>
          <a:pPr marL="685800" lvl="3" indent="-228600" algn="l" defTabSz="1066800">
            <a:lnSpc>
              <a:spcPct val="90000"/>
            </a:lnSpc>
            <a:spcBef>
              <a:spcPct val="0"/>
            </a:spcBef>
            <a:spcAft>
              <a:spcPct val="20000"/>
            </a:spcAft>
            <a:buChar char="•"/>
          </a:pPr>
          <a:r>
            <a:rPr lang="en-GB" sz="2400" i="1" kern="1200"/>
            <a:t>(Eisner, Seligman, Taylor)</a:t>
          </a:r>
          <a:endParaRPr lang="en-US" sz="2400" kern="1200"/>
        </a:p>
      </dsp:txBody>
      <dsp:txXfrm>
        <a:off x="0" y="1068375"/>
        <a:ext cx="5994400" cy="1893015"/>
      </dsp:txXfrm>
    </dsp:sp>
    <dsp:sp modelId="{409E081E-0FA1-4750-8E95-3B631EC1DF6B}">
      <dsp:nvSpPr>
        <dsp:cNvPr id="0" name=""/>
        <dsp:cNvSpPr/>
      </dsp:nvSpPr>
      <dsp:spPr>
        <a:xfrm>
          <a:off x="0" y="2961390"/>
          <a:ext cx="5994400" cy="725399"/>
        </a:xfrm>
        <a:prstGeom prst="roundRect">
          <a:avLst/>
        </a:prstGeom>
        <a:solidFill>
          <a:schemeClr val="accent2">
            <a:hueOff val="-8488521"/>
            <a:satOff val="-15903"/>
            <a:lumOff val="2705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b="1" i="1" kern="1200"/>
            <a:t>Vnější</a:t>
          </a:r>
          <a:endParaRPr lang="en-US" sz="3100" kern="1200"/>
        </a:p>
      </dsp:txBody>
      <dsp:txXfrm>
        <a:off x="35411" y="2996801"/>
        <a:ext cx="5923578" cy="654577"/>
      </dsp:txXfrm>
    </dsp:sp>
    <dsp:sp modelId="{FE22A9B1-A6CC-45B8-8D32-ACD91D148897}">
      <dsp:nvSpPr>
        <dsp:cNvPr id="0" name=""/>
        <dsp:cNvSpPr/>
      </dsp:nvSpPr>
      <dsp:spPr>
        <a:xfrm>
          <a:off x="0" y="3686790"/>
          <a:ext cx="5994400" cy="1379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322"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GB" sz="2400" i="1" kern="1200"/>
            <a:t>rozporné výchovné styly rodičů, či jejich chybění, nepříznivé vlivy vrstevníků, nepříznivé vlivy školy, nepříznivé vlivy komunity (např. etnicita – Gonzales, Kim 1997)</a:t>
          </a:r>
          <a:endParaRPr lang="en-US" sz="2400" kern="1200"/>
        </a:p>
      </dsp:txBody>
      <dsp:txXfrm>
        <a:off x="0" y="3686790"/>
        <a:ext cx="5994400" cy="13796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AF433-667C-454F-93EE-4B8A79270160}" type="datetimeFigureOut">
              <a:rPr lang="cs-CZ" smtClean="0"/>
              <a:t>30.11.2023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DDF1E5-26BA-46A3-BADE-A7C8DD26B75E}" type="slidenum">
              <a:rPr lang="cs-CZ" smtClean="0"/>
              <a:t>‹#›</a:t>
            </a:fld>
            <a:endParaRPr lang="cs-CZ"/>
          </a:p>
        </p:txBody>
      </p:sp>
    </p:spTree>
    <p:extLst>
      <p:ext uri="{BB962C8B-B14F-4D97-AF65-F5344CB8AC3E}">
        <p14:creationId xmlns:p14="http://schemas.microsoft.com/office/powerpoint/2010/main" val="1881789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a:spLocks noGrp="1" noRot="1" noChangeAspect="1" noChangeArrowheads="1" noTextEdit="1"/>
          </p:cNvSpPr>
          <p:nvPr>
            <p:ph type="sldImg"/>
          </p:nvPr>
        </p:nvSpPr>
        <p:spPr>
          <a:ln/>
        </p:spPr>
      </p:sp>
      <p:sp>
        <p:nvSpPr>
          <p:cNvPr id="27651" name="Rectangle 2"/>
          <p:cNvSpPr txBox="1">
            <a:spLocks noGrp="1" noChangeArrowheads="1"/>
          </p:cNvSpPr>
          <p:nvPr>
            <p:ph type="body" idx="1"/>
          </p:nvPr>
        </p:nvSpPr>
        <p:spPr>
          <a:xfrm>
            <a:off x="1169988" y="5086350"/>
            <a:ext cx="5226050" cy="4108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anchor="ctr"/>
          <a:lstStyle/>
          <a:p>
            <a:pPr eaLnBrk="1" hangingPunct="1"/>
            <a:endParaRPr lang="cs-CZ" altLang="en-US">
              <a:latin typeface="Times New Roman" charset="0"/>
            </a:endParaRPr>
          </a:p>
        </p:txBody>
      </p:sp>
    </p:spTree>
    <p:extLst>
      <p:ext uri="{BB962C8B-B14F-4D97-AF65-F5344CB8AC3E}">
        <p14:creationId xmlns:p14="http://schemas.microsoft.com/office/powerpoint/2010/main" val="3276679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p:cNvSpPr>
            <a:spLocks noGrp="1" noRot="1" noChangeAspect="1" noChangeArrowheads="1" noTextEdit="1"/>
          </p:cNvSpPr>
          <p:nvPr>
            <p:ph type="sldImg"/>
          </p:nvPr>
        </p:nvSpPr>
        <p:spPr>
          <a:ln/>
        </p:spPr>
      </p:sp>
      <p:sp>
        <p:nvSpPr>
          <p:cNvPr id="36867" name="Rectangle 2"/>
          <p:cNvSpPr txBox="1">
            <a:spLocks noGrp="1" noChangeArrowheads="1"/>
          </p:cNvSpPr>
          <p:nvPr>
            <p:ph type="body" idx="1"/>
          </p:nvPr>
        </p:nvSpPr>
        <p:spPr>
          <a:xfrm>
            <a:off x="1169988" y="5086350"/>
            <a:ext cx="5226050" cy="4108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anchor="ctr"/>
          <a:lstStyle/>
          <a:p>
            <a:pPr eaLnBrk="1" hangingPunct="1"/>
            <a:endParaRPr lang="cs-CZ" altLang="en-US">
              <a:latin typeface="Times New Roman" charset="0"/>
            </a:endParaRPr>
          </a:p>
        </p:txBody>
      </p:sp>
    </p:spTree>
    <p:extLst>
      <p:ext uri="{BB962C8B-B14F-4D97-AF65-F5344CB8AC3E}">
        <p14:creationId xmlns:p14="http://schemas.microsoft.com/office/powerpoint/2010/main" val="3332416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a:ln/>
        </p:spPr>
      </p:sp>
      <p:sp>
        <p:nvSpPr>
          <p:cNvPr id="37891" name="Rectangle 2"/>
          <p:cNvSpPr txBox="1">
            <a:spLocks noGrp="1" noChangeArrowheads="1"/>
          </p:cNvSpPr>
          <p:nvPr>
            <p:ph type="body" idx="1"/>
          </p:nvPr>
        </p:nvSpPr>
        <p:spPr>
          <a:xfrm>
            <a:off x="1169988" y="5086350"/>
            <a:ext cx="5226050" cy="4108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anchor="ctr"/>
          <a:lstStyle/>
          <a:p>
            <a:pPr eaLnBrk="1" hangingPunct="1"/>
            <a:endParaRPr lang="cs-CZ" altLang="en-US">
              <a:latin typeface="Times New Roman" charset="0"/>
            </a:endParaRPr>
          </a:p>
        </p:txBody>
      </p:sp>
    </p:spTree>
    <p:extLst>
      <p:ext uri="{BB962C8B-B14F-4D97-AF65-F5344CB8AC3E}">
        <p14:creationId xmlns:p14="http://schemas.microsoft.com/office/powerpoint/2010/main" val="1774419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p:cNvSpPr>
            <a:spLocks noGrp="1" noRot="1" noChangeAspect="1" noChangeArrowheads="1" noTextEdit="1"/>
          </p:cNvSpPr>
          <p:nvPr>
            <p:ph type="sldImg"/>
          </p:nvPr>
        </p:nvSpPr>
        <p:spPr>
          <a:ln/>
        </p:spPr>
      </p:sp>
      <p:sp>
        <p:nvSpPr>
          <p:cNvPr id="28675" name="Rectangle 2"/>
          <p:cNvSpPr txBox="1">
            <a:spLocks noGrp="1" noChangeArrowheads="1"/>
          </p:cNvSpPr>
          <p:nvPr>
            <p:ph type="body" idx="1"/>
          </p:nvPr>
        </p:nvSpPr>
        <p:spPr>
          <a:xfrm>
            <a:off x="1169988" y="5086350"/>
            <a:ext cx="5226050" cy="4108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anchor="ctr"/>
          <a:lstStyle/>
          <a:p>
            <a:pPr eaLnBrk="1" hangingPunct="1"/>
            <a:endParaRPr lang="cs-CZ" altLang="en-US">
              <a:latin typeface="Times New Roman" charset="0"/>
            </a:endParaRPr>
          </a:p>
        </p:txBody>
      </p:sp>
    </p:spTree>
    <p:extLst>
      <p:ext uri="{BB962C8B-B14F-4D97-AF65-F5344CB8AC3E}">
        <p14:creationId xmlns:p14="http://schemas.microsoft.com/office/powerpoint/2010/main" val="3341285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ln/>
        </p:spPr>
      </p:sp>
      <p:sp>
        <p:nvSpPr>
          <p:cNvPr id="29699" name="Rectangle 2"/>
          <p:cNvSpPr txBox="1">
            <a:spLocks noGrp="1" noChangeArrowheads="1"/>
          </p:cNvSpPr>
          <p:nvPr>
            <p:ph type="body" idx="1"/>
          </p:nvPr>
        </p:nvSpPr>
        <p:spPr>
          <a:xfrm>
            <a:off x="1169988" y="5086350"/>
            <a:ext cx="5226050" cy="4108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anchor="ctr"/>
          <a:lstStyle/>
          <a:p>
            <a:pPr eaLnBrk="1" hangingPunct="1"/>
            <a:endParaRPr lang="cs-CZ" altLang="en-US">
              <a:latin typeface="Times New Roman" charset="0"/>
            </a:endParaRPr>
          </a:p>
        </p:txBody>
      </p:sp>
    </p:spTree>
    <p:extLst>
      <p:ext uri="{BB962C8B-B14F-4D97-AF65-F5344CB8AC3E}">
        <p14:creationId xmlns:p14="http://schemas.microsoft.com/office/powerpoint/2010/main" val="143427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p:cNvSpPr>
            <a:spLocks noGrp="1" noRot="1" noChangeAspect="1" noChangeArrowheads="1" noTextEdit="1"/>
          </p:cNvSpPr>
          <p:nvPr>
            <p:ph type="sldImg"/>
          </p:nvPr>
        </p:nvSpPr>
        <p:spPr>
          <a:ln/>
        </p:spPr>
      </p:sp>
      <p:sp>
        <p:nvSpPr>
          <p:cNvPr id="30723" name="Rectangle 2"/>
          <p:cNvSpPr txBox="1">
            <a:spLocks noGrp="1" noChangeArrowheads="1"/>
          </p:cNvSpPr>
          <p:nvPr>
            <p:ph type="body" idx="1"/>
          </p:nvPr>
        </p:nvSpPr>
        <p:spPr>
          <a:xfrm>
            <a:off x="1169988" y="5086350"/>
            <a:ext cx="5226050" cy="4108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anchor="ctr"/>
          <a:lstStyle/>
          <a:p>
            <a:pPr eaLnBrk="1" hangingPunct="1"/>
            <a:endParaRPr lang="cs-CZ" altLang="en-US">
              <a:latin typeface="Times New Roman" charset="0"/>
            </a:endParaRPr>
          </a:p>
        </p:txBody>
      </p:sp>
    </p:spTree>
    <p:extLst>
      <p:ext uri="{BB962C8B-B14F-4D97-AF65-F5344CB8AC3E}">
        <p14:creationId xmlns:p14="http://schemas.microsoft.com/office/powerpoint/2010/main" val="2415191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
          <p:cNvSpPr>
            <a:spLocks noGrp="1" noRot="1" noChangeAspect="1" noChangeArrowheads="1" noTextEdit="1"/>
          </p:cNvSpPr>
          <p:nvPr>
            <p:ph type="sldImg"/>
          </p:nvPr>
        </p:nvSpPr>
        <p:spPr>
          <a:ln/>
        </p:spPr>
      </p:sp>
      <p:sp>
        <p:nvSpPr>
          <p:cNvPr id="31747" name="Rectangle 2"/>
          <p:cNvSpPr txBox="1">
            <a:spLocks noGrp="1" noChangeArrowheads="1"/>
          </p:cNvSpPr>
          <p:nvPr>
            <p:ph type="body" idx="1"/>
          </p:nvPr>
        </p:nvSpPr>
        <p:spPr>
          <a:xfrm>
            <a:off x="1169988" y="5086350"/>
            <a:ext cx="5226050" cy="4108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anchor="ctr"/>
          <a:lstStyle/>
          <a:p>
            <a:pPr eaLnBrk="1" hangingPunct="1"/>
            <a:endParaRPr lang="cs-CZ" altLang="en-US">
              <a:latin typeface="Times New Roman" charset="0"/>
            </a:endParaRPr>
          </a:p>
        </p:txBody>
      </p:sp>
    </p:spTree>
    <p:extLst>
      <p:ext uri="{BB962C8B-B14F-4D97-AF65-F5344CB8AC3E}">
        <p14:creationId xmlns:p14="http://schemas.microsoft.com/office/powerpoint/2010/main" val="701433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
          <p:cNvSpPr>
            <a:spLocks noGrp="1" noRot="1" noChangeAspect="1" noChangeArrowheads="1" noTextEdit="1"/>
          </p:cNvSpPr>
          <p:nvPr>
            <p:ph type="sldImg"/>
          </p:nvPr>
        </p:nvSpPr>
        <p:spPr>
          <a:ln/>
        </p:spPr>
      </p:sp>
      <p:sp>
        <p:nvSpPr>
          <p:cNvPr id="32771" name="Rectangle 2"/>
          <p:cNvSpPr txBox="1">
            <a:spLocks noGrp="1" noChangeArrowheads="1"/>
          </p:cNvSpPr>
          <p:nvPr>
            <p:ph type="body" idx="1"/>
          </p:nvPr>
        </p:nvSpPr>
        <p:spPr>
          <a:xfrm>
            <a:off x="1169988" y="5086350"/>
            <a:ext cx="5226050" cy="4108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anchor="ctr"/>
          <a:lstStyle/>
          <a:p>
            <a:pPr eaLnBrk="1" hangingPunct="1"/>
            <a:endParaRPr lang="cs-CZ" altLang="en-US">
              <a:latin typeface="Times New Roman" charset="0"/>
            </a:endParaRPr>
          </a:p>
        </p:txBody>
      </p:sp>
    </p:spTree>
    <p:extLst>
      <p:ext uri="{BB962C8B-B14F-4D97-AF65-F5344CB8AC3E}">
        <p14:creationId xmlns:p14="http://schemas.microsoft.com/office/powerpoint/2010/main" val="1253486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p:cNvSpPr>
            <a:spLocks noGrp="1" noRot="1" noChangeAspect="1" noChangeArrowheads="1" noTextEdit="1"/>
          </p:cNvSpPr>
          <p:nvPr>
            <p:ph type="sldImg"/>
          </p:nvPr>
        </p:nvSpPr>
        <p:spPr>
          <a:ln/>
        </p:spPr>
      </p:sp>
      <p:sp>
        <p:nvSpPr>
          <p:cNvPr id="33795" name="Rectangle 2"/>
          <p:cNvSpPr txBox="1">
            <a:spLocks noGrp="1" noChangeArrowheads="1"/>
          </p:cNvSpPr>
          <p:nvPr>
            <p:ph type="body" idx="1"/>
          </p:nvPr>
        </p:nvSpPr>
        <p:spPr>
          <a:xfrm>
            <a:off x="1169988" y="5086350"/>
            <a:ext cx="5226050" cy="4108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anchor="ctr"/>
          <a:lstStyle/>
          <a:p>
            <a:pPr eaLnBrk="1" hangingPunct="1"/>
            <a:endParaRPr lang="cs-CZ" altLang="en-US">
              <a:latin typeface="Times New Roman" charset="0"/>
            </a:endParaRPr>
          </a:p>
        </p:txBody>
      </p:sp>
    </p:spTree>
    <p:extLst>
      <p:ext uri="{BB962C8B-B14F-4D97-AF65-F5344CB8AC3E}">
        <p14:creationId xmlns:p14="http://schemas.microsoft.com/office/powerpoint/2010/main" val="478681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
          <p:cNvSpPr>
            <a:spLocks noGrp="1" noRot="1" noChangeAspect="1" noChangeArrowheads="1" noTextEdit="1"/>
          </p:cNvSpPr>
          <p:nvPr>
            <p:ph type="sldImg"/>
          </p:nvPr>
        </p:nvSpPr>
        <p:spPr>
          <a:ln/>
        </p:spPr>
      </p:sp>
      <p:sp>
        <p:nvSpPr>
          <p:cNvPr id="34819" name="Rectangle 2"/>
          <p:cNvSpPr txBox="1">
            <a:spLocks noGrp="1" noChangeArrowheads="1"/>
          </p:cNvSpPr>
          <p:nvPr>
            <p:ph type="body" idx="1"/>
          </p:nvPr>
        </p:nvSpPr>
        <p:spPr>
          <a:xfrm>
            <a:off x="1169988" y="5086350"/>
            <a:ext cx="5226050" cy="4108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anchor="ctr"/>
          <a:lstStyle/>
          <a:p>
            <a:pPr eaLnBrk="1" hangingPunct="1"/>
            <a:endParaRPr lang="cs-CZ" altLang="en-US">
              <a:latin typeface="Times New Roman" charset="0"/>
            </a:endParaRPr>
          </a:p>
        </p:txBody>
      </p:sp>
    </p:spTree>
    <p:extLst>
      <p:ext uri="{BB962C8B-B14F-4D97-AF65-F5344CB8AC3E}">
        <p14:creationId xmlns:p14="http://schemas.microsoft.com/office/powerpoint/2010/main" val="3700232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
          <p:cNvSpPr>
            <a:spLocks noGrp="1" noRot="1" noChangeAspect="1" noChangeArrowheads="1" noTextEdit="1"/>
          </p:cNvSpPr>
          <p:nvPr>
            <p:ph type="sldImg"/>
          </p:nvPr>
        </p:nvSpPr>
        <p:spPr>
          <a:ln/>
        </p:spPr>
      </p:sp>
      <p:sp>
        <p:nvSpPr>
          <p:cNvPr id="35843" name="Rectangle 2"/>
          <p:cNvSpPr txBox="1">
            <a:spLocks noGrp="1" noChangeArrowheads="1"/>
          </p:cNvSpPr>
          <p:nvPr>
            <p:ph type="body" idx="1"/>
          </p:nvPr>
        </p:nvSpPr>
        <p:spPr>
          <a:xfrm>
            <a:off x="1169988" y="5086350"/>
            <a:ext cx="5226050" cy="4108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anchor="ctr"/>
          <a:lstStyle/>
          <a:p>
            <a:pPr eaLnBrk="1" hangingPunct="1"/>
            <a:endParaRPr lang="cs-CZ" altLang="en-US">
              <a:latin typeface="Times New Roman" charset="0"/>
            </a:endParaRPr>
          </a:p>
        </p:txBody>
      </p:sp>
    </p:spTree>
    <p:extLst>
      <p:ext uri="{BB962C8B-B14F-4D97-AF65-F5344CB8AC3E}">
        <p14:creationId xmlns:p14="http://schemas.microsoft.com/office/powerpoint/2010/main" val="2742892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cs-CZ"/>
              <a:t>Kliknutím lze upravit styl.</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11/30/2023</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3D544807-CCC8-C147-BC84-731878E3FF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523787468"/>
      </p:ext>
    </p:extLst>
  </p:cSld>
  <p:clrMapOvr>
    <a:masterClrMapping/>
  </p:clrMapOvr>
  <p:extLst>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cs-CZ"/>
              <a:t>Kliknutím lze upravit styl.</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11/30/2023</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cs-CZ"/>
              <a:t>Kliknutím lze upravit styl.</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257300" y="2909102"/>
            <a:ext cx="4800600" cy="299639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633864" y="2909102"/>
            <a:ext cx="4800600" cy="299639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11/30/2023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11/30/2023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11/30/2023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cs-CZ"/>
              <a:t>Kliknutím lze upravit styl.</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11/30/2023</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cs-CZ"/>
              <a:t>Kliknutím lze upravit styl.</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11/30/2023</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11/30/2023</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entrumlocika.cz/koronavirus-a-clanky" TargetMode="External"/><Relationship Id="rId2" Type="http://schemas.openxmlformats.org/officeDocument/2006/relationships/hyperlink" Target="https://nevypustdusi.cz/infografika/"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4KbSRXP0wik" TargetMode="External"/><Relationship Id="rId7" Type="http://schemas.openxmlformats.org/officeDocument/2006/relationships/image" Target="../media/image24.jpeg"/><Relationship Id="rId2" Type="http://schemas.openxmlformats.org/officeDocument/2006/relationships/hyperlink" Target="https://www.youtube.com/watch?v=EW7FBndUPe8" TargetMode="External"/><Relationship Id="rId1" Type="http://schemas.openxmlformats.org/officeDocument/2006/relationships/slideLayout" Target="../slideLayouts/slideLayout2.xml"/><Relationship Id="rId6" Type="http://schemas.openxmlformats.org/officeDocument/2006/relationships/hyperlink" Target="https://www.youtube.com/watch?v=YYhz4p1hU6g" TargetMode="External"/><Relationship Id="rId5" Type="http://schemas.openxmlformats.org/officeDocument/2006/relationships/hyperlink" Target="https://www.youtube.com/watch?v=Is9pF0QhZ8U" TargetMode="External"/><Relationship Id="rId4" Type="http://schemas.openxmlformats.org/officeDocument/2006/relationships/hyperlink" Target="https://www.youtube.com/watch?v=DSu158DhApA"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munispace.muni.cz/index.php/munispace/catalog/book/800"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Stres a zvládání</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1920082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a:extLst>
              <a:ext uri="{FF2B5EF4-FFF2-40B4-BE49-F238E27FC236}">
                <a16:creationId xmlns:a16="http://schemas.microsoft.com/office/drawing/2014/main" id="{9CEF434F-5B0A-6C65-EE70-00E33FAC39D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8985" y="-1"/>
            <a:ext cx="6850850" cy="6740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931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BA8F2C-D840-B1F8-9085-3845E3F145F5}"/>
              </a:ext>
            </a:extLst>
          </p:cNvPr>
          <p:cNvSpPr>
            <a:spLocks noGrp="1"/>
          </p:cNvSpPr>
          <p:nvPr>
            <p:ph type="title"/>
          </p:nvPr>
        </p:nvSpPr>
        <p:spPr>
          <a:xfrm>
            <a:off x="1251677" y="645105"/>
            <a:ext cx="4357499" cy="1320855"/>
          </a:xfrm>
        </p:spPr>
        <p:txBody>
          <a:bodyPr>
            <a:normAutofit fontScale="90000"/>
          </a:bodyPr>
          <a:lstStyle/>
          <a:p>
            <a:r>
              <a:rPr lang="cs-CZ" sz="4400" dirty="0"/>
              <a:t>Naše reakce jako model pro žáky</a:t>
            </a:r>
          </a:p>
        </p:txBody>
      </p:sp>
      <p:sp>
        <p:nvSpPr>
          <p:cNvPr id="3" name="Zástupný obsah 2">
            <a:extLst>
              <a:ext uri="{FF2B5EF4-FFF2-40B4-BE49-F238E27FC236}">
                <a16:creationId xmlns:a16="http://schemas.microsoft.com/office/drawing/2014/main" id="{B004D523-3B69-6A38-483C-4123CA3B2C8F}"/>
              </a:ext>
            </a:extLst>
          </p:cNvPr>
          <p:cNvSpPr>
            <a:spLocks noGrp="1"/>
          </p:cNvSpPr>
          <p:nvPr>
            <p:ph idx="1"/>
          </p:nvPr>
        </p:nvSpPr>
        <p:spPr>
          <a:xfrm>
            <a:off x="1251678" y="2286001"/>
            <a:ext cx="4363595" cy="3593591"/>
          </a:xfrm>
        </p:spPr>
        <p:txBody>
          <a:bodyPr>
            <a:normAutofit fontScale="70000" lnSpcReduction="20000"/>
          </a:bodyPr>
          <a:lstStyle/>
          <a:p>
            <a:r>
              <a:rPr lang="cs-CZ" dirty="0">
                <a:solidFill>
                  <a:srgbClr val="000000"/>
                </a:solidFill>
              </a:rPr>
              <a:t>Technologie</a:t>
            </a:r>
          </a:p>
          <a:p>
            <a:r>
              <a:rPr lang="cs-CZ" dirty="0">
                <a:solidFill>
                  <a:srgbClr val="000000"/>
                </a:solidFill>
              </a:rPr>
              <a:t>Frustrace</a:t>
            </a:r>
          </a:p>
          <a:p>
            <a:r>
              <a:rPr lang="cs-CZ" dirty="0">
                <a:solidFill>
                  <a:srgbClr val="000000"/>
                </a:solidFill>
              </a:rPr>
              <a:t>Řešení problémů</a:t>
            </a:r>
          </a:p>
          <a:p>
            <a:r>
              <a:rPr lang="cs-CZ" dirty="0">
                <a:solidFill>
                  <a:srgbClr val="000000"/>
                </a:solidFill>
              </a:rPr>
              <a:t>Sebepéče</a:t>
            </a:r>
          </a:p>
          <a:p>
            <a:r>
              <a:rPr lang="cs-CZ" dirty="0">
                <a:solidFill>
                  <a:srgbClr val="000000"/>
                </a:solidFill>
              </a:rPr>
              <a:t>Přiznání a náprava chyb a omylů</a:t>
            </a:r>
          </a:p>
          <a:p>
            <a:r>
              <a:rPr lang="cs-CZ" dirty="0">
                <a:solidFill>
                  <a:srgbClr val="000000"/>
                </a:solidFill>
              </a:rPr>
              <a:t>Žádost o pomoc</a:t>
            </a:r>
          </a:p>
          <a:p>
            <a:r>
              <a:rPr lang="cs-CZ" dirty="0">
                <a:solidFill>
                  <a:srgbClr val="000000"/>
                </a:solidFill>
              </a:rPr>
              <a:t>Práce s vlastní chybou</a:t>
            </a:r>
          </a:p>
          <a:p>
            <a:r>
              <a:rPr lang="cs-CZ" dirty="0">
                <a:solidFill>
                  <a:srgbClr val="000000"/>
                </a:solidFill>
              </a:rPr>
              <a:t>Řešení konfliktů</a:t>
            </a:r>
          </a:p>
          <a:p>
            <a:r>
              <a:rPr lang="cs-CZ" dirty="0">
                <a:solidFill>
                  <a:srgbClr val="000000"/>
                </a:solidFill>
              </a:rPr>
              <a:t>Přístup k odlišnostem</a:t>
            </a:r>
          </a:p>
          <a:p>
            <a:r>
              <a:rPr lang="cs-CZ" dirty="0">
                <a:solidFill>
                  <a:srgbClr val="000000"/>
                </a:solidFill>
              </a:rPr>
              <a:t>Chování ke zvířatům</a:t>
            </a:r>
          </a:p>
          <a:p>
            <a:r>
              <a:rPr lang="cs-CZ" dirty="0">
                <a:solidFill>
                  <a:srgbClr val="000000"/>
                </a:solidFill>
              </a:rPr>
              <a:t>Environmetální senzitivita</a:t>
            </a:r>
          </a:p>
          <a:p>
            <a:r>
              <a:rPr lang="cs-CZ" dirty="0">
                <a:solidFill>
                  <a:srgbClr val="000000"/>
                </a:solidFill>
              </a:rPr>
              <a:t>Schopnost naslouchat</a:t>
            </a:r>
          </a:p>
          <a:p>
            <a:endParaRPr lang="cs-CZ" dirty="0">
              <a:solidFill>
                <a:srgbClr val="000000"/>
              </a:solidFill>
            </a:endParaRPr>
          </a:p>
        </p:txBody>
      </p:sp>
      <p:pic>
        <p:nvPicPr>
          <p:cNvPr id="8194" name="Picture 2" descr="Image">
            <a:extLst>
              <a:ext uri="{FF2B5EF4-FFF2-40B4-BE49-F238E27FC236}">
                <a16:creationId xmlns:a16="http://schemas.microsoft.com/office/drawing/2014/main" id="{D7EC9FC6-604D-E06C-240B-6A5DE8E547C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8193" y="731792"/>
            <a:ext cx="5176744" cy="5420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179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234" name="Rectangle 9233">
            <a:extLst>
              <a:ext uri="{FF2B5EF4-FFF2-40B4-BE49-F238E27FC236}">
                <a16:creationId xmlns:a16="http://schemas.microsoft.com/office/drawing/2014/main" id="{7F31C52B-DEF9-4845-9A79-72C9330F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236" name="Freeform 10">
            <a:extLst>
              <a:ext uri="{FF2B5EF4-FFF2-40B4-BE49-F238E27FC236}">
                <a16:creationId xmlns:a16="http://schemas.microsoft.com/office/drawing/2014/main" id="{63DACD0E-B2B1-49C4-B085-D93AC5F6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txBody>
          <a:bodyPr/>
          <a:lstStyle/>
          <a:p>
            <a:endParaRPr lang="cs-CZ"/>
          </a:p>
        </p:txBody>
      </p:sp>
      <p:sp>
        <p:nvSpPr>
          <p:cNvPr id="2" name="Nadpis 1">
            <a:extLst>
              <a:ext uri="{FF2B5EF4-FFF2-40B4-BE49-F238E27FC236}">
                <a16:creationId xmlns:a16="http://schemas.microsoft.com/office/drawing/2014/main" id="{5EAA9FA2-080C-B9CB-DDAA-97F6904B1D10}"/>
              </a:ext>
            </a:extLst>
          </p:cNvPr>
          <p:cNvSpPr>
            <a:spLocks noGrp="1"/>
          </p:cNvSpPr>
          <p:nvPr>
            <p:ph type="title"/>
          </p:nvPr>
        </p:nvSpPr>
        <p:spPr>
          <a:xfrm>
            <a:off x="754144" y="484631"/>
            <a:ext cx="6340519" cy="1638469"/>
          </a:xfrm>
        </p:spPr>
        <p:txBody>
          <a:bodyPr>
            <a:normAutofit/>
          </a:bodyPr>
          <a:lstStyle/>
          <a:p>
            <a:r>
              <a:rPr lang="cs-CZ"/>
              <a:t>Učitelské povolání</a:t>
            </a:r>
          </a:p>
        </p:txBody>
      </p:sp>
      <p:sp>
        <p:nvSpPr>
          <p:cNvPr id="9238" name="Rectangle 9237">
            <a:extLst>
              <a:ext uri="{FF2B5EF4-FFF2-40B4-BE49-F238E27FC236}">
                <a16:creationId xmlns:a16="http://schemas.microsoft.com/office/drawing/2014/main" id="{F2F5074D-2B0A-40BB-B69E-C08F65EC3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9222" name="Content Placeholder 9221">
            <a:extLst>
              <a:ext uri="{FF2B5EF4-FFF2-40B4-BE49-F238E27FC236}">
                <a16:creationId xmlns:a16="http://schemas.microsoft.com/office/drawing/2014/main" id="{C87CEF17-8D7F-7F07-89DD-0F4A8876091A}"/>
              </a:ext>
            </a:extLst>
          </p:cNvPr>
          <p:cNvSpPr>
            <a:spLocks noGrp="1"/>
          </p:cNvSpPr>
          <p:nvPr>
            <p:ph idx="1"/>
          </p:nvPr>
        </p:nvSpPr>
        <p:spPr>
          <a:xfrm>
            <a:off x="765051" y="2443140"/>
            <a:ext cx="6306309" cy="3930227"/>
          </a:xfrm>
        </p:spPr>
        <p:txBody>
          <a:bodyPr>
            <a:normAutofit/>
          </a:bodyPr>
          <a:lstStyle/>
          <a:p>
            <a:r>
              <a:rPr lang="cs-CZ">
                <a:solidFill>
                  <a:srgbClr val="000000"/>
                </a:solidFill>
              </a:rPr>
              <a:t>Nejsou jen dva měsíce prázdnin a rozdávání papírů ale emocionálně a kognitivně náročná celodenní aktivita </a:t>
            </a:r>
            <a:r>
              <a:rPr lang="cs-CZ">
                <a:solidFill>
                  <a:srgbClr val="000000"/>
                </a:solidFill>
                <a:sym typeface="Wingdings" panose="05000000000000000000" pitchFamily="2" charset="2"/>
              </a:rPr>
              <a:t></a:t>
            </a:r>
            <a:endParaRPr lang="en-US">
              <a:solidFill>
                <a:srgbClr val="000000"/>
              </a:solidFill>
            </a:endParaRPr>
          </a:p>
        </p:txBody>
      </p:sp>
      <p:pic>
        <p:nvPicPr>
          <p:cNvPr id="9218" name="Picture 2" descr="Image">
            <a:extLst>
              <a:ext uri="{FF2B5EF4-FFF2-40B4-BE49-F238E27FC236}">
                <a16:creationId xmlns:a16="http://schemas.microsoft.com/office/drawing/2014/main" id="{55E25D55-AF77-10CD-09B4-4788B8B2D4C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50787" y="1143637"/>
            <a:ext cx="3656581" cy="4570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527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a:extLst>
              <a:ext uri="{FF2B5EF4-FFF2-40B4-BE49-F238E27FC236}">
                <a16:creationId xmlns:a16="http://schemas.microsoft.com/office/drawing/2014/main" id="{43B9DF2F-3A87-9550-C7FE-FB8932A930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3748" y="-13252"/>
            <a:ext cx="6871252" cy="6871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311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DC032F75-F5AC-4D84-98D0-DD0FB8A25A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07" name="Rectangle 4106">
            <a:extLst>
              <a:ext uri="{FF2B5EF4-FFF2-40B4-BE49-F238E27FC236}">
                <a16:creationId xmlns:a16="http://schemas.microsoft.com/office/drawing/2014/main" id="{EA21D3B4-EB95-40D8-ADD4-C28637F87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4109" name="Freeform 11">
            <a:extLst>
              <a:ext uri="{FF2B5EF4-FFF2-40B4-BE49-F238E27FC236}">
                <a16:creationId xmlns:a16="http://schemas.microsoft.com/office/drawing/2014/main" id="{EC402CCD-3D73-4427-910D-80A619EAD5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txBody>
          <a:bodyPr/>
          <a:lstStyle/>
          <a:p>
            <a:endParaRPr lang="cs-CZ"/>
          </a:p>
        </p:txBody>
      </p:sp>
      <p:sp>
        <p:nvSpPr>
          <p:cNvPr id="2" name="Nadpis 1">
            <a:extLst>
              <a:ext uri="{FF2B5EF4-FFF2-40B4-BE49-F238E27FC236}">
                <a16:creationId xmlns:a16="http://schemas.microsoft.com/office/drawing/2014/main" id="{37768C25-B7A6-7536-7222-02F6A8196021}"/>
              </a:ext>
            </a:extLst>
          </p:cNvPr>
          <p:cNvSpPr>
            <a:spLocks noGrp="1"/>
          </p:cNvSpPr>
          <p:nvPr>
            <p:ph type="title"/>
          </p:nvPr>
        </p:nvSpPr>
        <p:spPr>
          <a:xfrm>
            <a:off x="8339328" y="457200"/>
            <a:ext cx="3090672" cy="1197864"/>
          </a:xfrm>
        </p:spPr>
        <p:txBody>
          <a:bodyPr anchor="b">
            <a:normAutofit/>
          </a:bodyPr>
          <a:lstStyle/>
          <a:p>
            <a:r>
              <a:rPr lang="cs-CZ" sz="1900" dirty="0">
                <a:solidFill>
                  <a:schemeClr val="accent1"/>
                </a:solidFill>
              </a:rPr>
              <a:t>Motivace a </a:t>
            </a:r>
            <a:r>
              <a:rPr lang="cs-CZ" sz="1900" dirty="0" err="1">
                <a:solidFill>
                  <a:schemeClr val="accent1"/>
                </a:solidFill>
              </a:rPr>
              <a:t>resilience</a:t>
            </a:r>
            <a:endParaRPr lang="cs-CZ" sz="1900" dirty="0">
              <a:solidFill>
                <a:schemeClr val="accent1"/>
              </a:solidFill>
            </a:endParaRPr>
          </a:p>
        </p:txBody>
      </p:sp>
      <p:pic>
        <p:nvPicPr>
          <p:cNvPr id="4098" name="Picture 2" descr="Image">
            <a:extLst>
              <a:ext uri="{FF2B5EF4-FFF2-40B4-BE49-F238E27FC236}">
                <a16:creationId xmlns:a16="http://schemas.microsoft.com/office/drawing/2014/main" id="{157E1F7C-D209-011C-0DFE-B2F33F5B472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26927" y="1031807"/>
            <a:ext cx="5978273" cy="4483704"/>
          </a:xfrm>
          <a:prstGeom prst="rect">
            <a:avLst/>
          </a:prstGeom>
          <a:noFill/>
          <a:extLst>
            <a:ext uri="{909E8E84-426E-40DD-AFC4-6F175D3DCCD1}">
              <a14:hiddenFill xmlns:a14="http://schemas.microsoft.com/office/drawing/2010/main">
                <a:solidFill>
                  <a:srgbClr val="FFFFFF"/>
                </a:solidFill>
              </a14:hiddenFill>
            </a:ext>
          </a:extLst>
        </p:spPr>
      </p:pic>
      <p:sp>
        <p:nvSpPr>
          <p:cNvPr id="4102" name="Content Placeholder 4101">
            <a:extLst>
              <a:ext uri="{FF2B5EF4-FFF2-40B4-BE49-F238E27FC236}">
                <a16:creationId xmlns:a16="http://schemas.microsoft.com/office/drawing/2014/main" id="{7321F6B0-DEDE-4ECE-F7D1-4FF5F49D0B9B}"/>
              </a:ext>
            </a:extLst>
          </p:cNvPr>
          <p:cNvSpPr>
            <a:spLocks noGrp="1"/>
          </p:cNvSpPr>
          <p:nvPr>
            <p:ph idx="1"/>
          </p:nvPr>
        </p:nvSpPr>
        <p:spPr>
          <a:xfrm>
            <a:off x="8339328" y="1655065"/>
            <a:ext cx="3090672" cy="4224528"/>
          </a:xfrm>
        </p:spPr>
        <p:txBody>
          <a:bodyPr>
            <a:normAutofit/>
          </a:bodyPr>
          <a:lstStyle/>
          <a:p>
            <a:endParaRPr lang="en-US" sz="1600">
              <a:solidFill>
                <a:srgbClr val="FFFFFF"/>
              </a:solidFill>
            </a:endParaRPr>
          </a:p>
        </p:txBody>
      </p:sp>
    </p:spTree>
    <p:extLst>
      <p:ext uri="{BB962C8B-B14F-4D97-AF65-F5344CB8AC3E}">
        <p14:creationId xmlns:p14="http://schemas.microsoft.com/office/powerpoint/2010/main" val="876743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a:extLst>
              <a:ext uri="{FF2B5EF4-FFF2-40B4-BE49-F238E27FC236}">
                <a16:creationId xmlns:a16="http://schemas.microsoft.com/office/drawing/2014/main" id="{0C78F313-CE2D-3482-D8ED-73A492BE822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60588" y="665922"/>
            <a:ext cx="9000325" cy="5347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260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DC2257-E10F-CC0B-B307-FADF57C04717}"/>
              </a:ext>
            </a:extLst>
          </p:cNvPr>
          <p:cNvSpPr>
            <a:spLocks noGrp="1"/>
          </p:cNvSpPr>
          <p:nvPr>
            <p:ph type="title"/>
          </p:nvPr>
        </p:nvSpPr>
        <p:spPr/>
        <p:txBody>
          <a:bodyPr/>
          <a:lstStyle/>
          <a:p>
            <a:r>
              <a:rPr lang="cs-CZ" dirty="0"/>
              <a:t>Vyhoření</a:t>
            </a:r>
          </a:p>
        </p:txBody>
      </p:sp>
      <p:sp>
        <p:nvSpPr>
          <p:cNvPr id="3" name="Zástupný obsah 2">
            <a:extLst>
              <a:ext uri="{FF2B5EF4-FFF2-40B4-BE49-F238E27FC236}">
                <a16:creationId xmlns:a16="http://schemas.microsoft.com/office/drawing/2014/main" id="{C84DB010-0A11-82A0-D426-594E7295F134}"/>
              </a:ext>
            </a:extLst>
          </p:cNvPr>
          <p:cNvSpPr>
            <a:spLocks noGrp="1"/>
          </p:cNvSpPr>
          <p:nvPr>
            <p:ph idx="1"/>
          </p:nvPr>
        </p:nvSpPr>
        <p:spPr/>
        <p:txBody>
          <a:bodyPr>
            <a:normAutofit lnSpcReduction="10000"/>
          </a:bodyPr>
          <a:lstStyle/>
          <a:p>
            <a:r>
              <a:rPr lang="cs-CZ" dirty="0"/>
              <a:t>Syndrom vyhoření jako první popsal americký psychoanalytik Herbert J. </a:t>
            </a:r>
            <a:r>
              <a:rPr lang="cs-CZ" dirty="0" err="1"/>
              <a:t>Freudenberger</a:t>
            </a:r>
            <a:r>
              <a:rPr lang="cs-CZ" dirty="0"/>
              <a:t>, a to v roce 1974. </a:t>
            </a:r>
          </a:p>
          <a:p>
            <a:r>
              <a:rPr lang="cs-CZ" dirty="0"/>
              <a:t>Jde o celkové mentální a citové vyčerpání způsobené dlouhodobým stresem a postihuje nejčastěji lidi pracující v oborech jako je zdravotnictví, školství a sociální práce. (obory, které vyžadují každodenní mezilidský kontakt. )</a:t>
            </a:r>
          </a:p>
          <a:p>
            <a:r>
              <a:rPr lang="cs-CZ" dirty="0"/>
              <a:t>Syndrom vyhoření se liší od deprese a únavy tím, že z počátku postihuje pouze pracovní oblast (ostatní oblasti lidského života nejsou alespoň zpočátku zasaženy). </a:t>
            </a:r>
          </a:p>
          <a:p>
            <a:r>
              <a:rPr lang="cs-CZ" dirty="0"/>
              <a:t>Postupem času však může dojít právě k rozvoji deprese či chronické únavy. </a:t>
            </a:r>
          </a:p>
          <a:p>
            <a:r>
              <a:rPr lang="cs-CZ" dirty="0"/>
              <a:t>Hlavním varovným signálem syndromu vyhoření jsou pochybnosti týkající se smyslu vykonávané práce.</a:t>
            </a:r>
          </a:p>
        </p:txBody>
      </p:sp>
    </p:spTree>
    <p:extLst>
      <p:ext uri="{BB962C8B-B14F-4D97-AF65-F5344CB8AC3E}">
        <p14:creationId xmlns:p14="http://schemas.microsoft.com/office/powerpoint/2010/main" val="935182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C7A9C2-1912-1A59-3704-4B1588C7049F}"/>
              </a:ext>
            </a:extLst>
          </p:cNvPr>
          <p:cNvSpPr>
            <a:spLocks noGrp="1"/>
          </p:cNvSpPr>
          <p:nvPr>
            <p:ph type="title"/>
          </p:nvPr>
        </p:nvSpPr>
        <p:spPr/>
        <p:txBody>
          <a:bodyPr/>
          <a:lstStyle/>
          <a:p>
            <a:r>
              <a:rPr lang="cs-CZ" dirty="0"/>
              <a:t>Vyhoření - fáze</a:t>
            </a:r>
          </a:p>
        </p:txBody>
      </p:sp>
      <p:sp>
        <p:nvSpPr>
          <p:cNvPr id="3" name="Zástupný obsah 2">
            <a:extLst>
              <a:ext uri="{FF2B5EF4-FFF2-40B4-BE49-F238E27FC236}">
                <a16:creationId xmlns:a16="http://schemas.microsoft.com/office/drawing/2014/main" id="{5295B3FE-4790-C7B0-95A0-FDA0112B23E4}"/>
              </a:ext>
            </a:extLst>
          </p:cNvPr>
          <p:cNvSpPr>
            <a:spLocks noGrp="1"/>
          </p:cNvSpPr>
          <p:nvPr>
            <p:ph idx="1"/>
          </p:nvPr>
        </p:nvSpPr>
        <p:spPr/>
        <p:txBody>
          <a:bodyPr>
            <a:normAutofit fontScale="85000" lnSpcReduction="20000"/>
          </a:bodyPr>
          <a:lstStyle/>
          <a:p>
            <a:r>
              <a:rPr lang="cs-CZ" dirty="0"/>
              <a:t>U syndromu vyhoření se jedná o dlouhodobý plynulý proces, při kterém lze popsat pět typických fází:</a:t>
            </a:r>
          </a:p>
          <a:p>
            <a:endParaRPr lang="cs-CZ" dirty="0"/>
          </a:p>
          <a:p>
            <a:r>
              <a:rPr lang="cs-CZ" b="1" dirty="0"/>
              <a:t>Fáze nadšení</a:t>
            </a:r>
            <a:r>
              <a:rPr lang="cs-CZ" dirty="0"/>
              <a:t>, kdy pracující zpočátku překypuje elánem a energií. Je ochoten pro svoji novou práci mnoho obětovat. V práci nachází uspokojení a naplnění, a proto tedy zapomíná na své koníčky a volnočasové aktivity.</a:t>
            </a:r>
          </a:p>
          <a:p>
            <a:r>
              <a:rPr lang="cs-CZ" b="1" dirty="0"/>
              <a:t>Fáze stagnace</a:t>
            </a:r>
            <a:r>
              <a:rPr lang="cs-CZ" dirty="0"/>
              <a:t>, která je typická tím, že počáteční nadšení opadá a jedinec začíná zjišťovat, že ne vše je tak ideální, jak si původně myslel. V této fázi se také objevuje potřeba vykonávat volnočasové aktivity.</a:t>
            </a:r>
          </a:p>
          <a:p>
            <a:r>
              <a:rPr lang="cs-CZ" b="1" dirty="0"/>
              <a:t>Fáze frustrace </a:t>
            </a:r>
            <a:r>
              <a:rPr lang="cs-CZ" dirty="0"/>
              <a:t>nastává ve chvíli, kdy jedinec začne pochybovat nad smyslem své práce. Tyto pochybnosti jsou nejčastěji založeny na špatných zkušenostech s nespolupracujícím klientem nebo nadřízenými.</a:t>
            </a:r>
          </a:p>
          <a:p>
            <a:r>
              <a:rPr lang="cs-CZ" b="1" dirty="0"/>
              <a:t>Fáze apatie </a:t>
            </a:r>
            <a:r>
              <a:rPr lang="cs-CZ" dirty="0"/>
              <a:t>přichází po delší době frustrace a je přirozeným východiskem z pocitu frustrace. Pracující již vykonává pouze nejnutnější povinnosti a svoje zaměstnání považuje za pouhý přísun peněz pro obživu.</a:t>
            </a:r>
          </a:p>
          <a:p>
            <a:r>
              <a:rPr lang="cs-CZ" b="1" dirty="0"/>
              <a:t>Fáze vyhoření </a:t>
            </a:r>
            <a:r>
              <a:rPr lang="cs-CZ" dirty="0"/>
              <a:t>je posledním stádiem a u pracujícího jsou již viditelné příznaky syndromu vyhoření. Je to období emocionálního i tělesného vyčerpání.</a:t>
            </a:r>
          </a:p>
        </p:txBody>
      </p:sp>
    </p:spTree>
    <p:extLst>
      <p:ext uri="{BB962C8B-B14F-4D97-AF65-F5344CB8AC3E}">
        <p14:creationId xmlns:p14="http://schemas.microsoft.com/office/powerpoint/2010/main" val="665790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2E11F6-DC3A-2DA5-396A-ED92CD0B84C9}"/>
              </a:ext>
            </a:extLst>
          </p:cNvPr>
          <p:cNvSpPr>
            <a:spLocks noGrp="1"/>
          </p:cNvSpPr>
          <p:nvPr>
            <p:ph type="title"/>
          </p:nvPr>
        </p:nvSpPr>
        <p:spPr/>
        <p:txBody>
          <a:bodyPr/>
          <a:lstStyle/>
          <a:p>
            <a:r>
              <a:rPr lang="cs-CZ" dirty="0"/>
              <a:t>Vyhoření - příznaky</a:t>
            </a:r>
          </a:p>
        </p:txBody>
      </p:sp>
      <p:sp>
        <p:nvSpPr>
          <p:cNvPr id="3" name="Zástupný obsah 2">
            <a:extLst>
              <a:ext uri="{FF2B5EF4-FFF2-40B4-BE49-F238E27FC236}">
                <a16:creationId xmlns:a16="http://schemas.microsoft.com/office/drawing/2014/main" id="{7147FF3C-CCA7-5CEA-D364-9268487497C9}"/>
              </a:ext>
            </a:extLst>
          </p:cNvPr>
          <p:cNvSpPr>
            <a:spLocks noGrp="1"/>
          </p:cNvSpPr>
          <p:nvPr>
            <p:ph idx="1"/>
          </p:nvPr>
        </p:nvSpPr>
        <p:spPr/>
        <p:txBody>
          <a:bodyPr/>
          <a:lstStyle/>
          <a:p>
            <a:r>
              <a:rPr lang="cs-CZ" dirty="0"/>
              <a:t>psychické příznaky - nechuť a lhostejnost k práci, ztráta nadšení a pracovního nasazení. Potíže se soustředěním a koncentrací.  Agresivita a popudlivost vůči okolí. Pocit </a:t>
            </a:r>
            <a:r>
              <a:rPr lang="cs-CZ" dirty="0" err="1"/>
              <a:t>nedoceněnosti</a:t>
            </a:r>
            <a:r>
              <a:rPr lang="cs-CZ" dirty="0"/>
              <a:t> za odvedenou práci. Dále emocionální změny - cynický přístup ke klientům, chladný vztah ke kolegům a emocionální problémy v osobním životě. </a:t>
            </a:r>
          </a:p>
          <a:p>
            <a:r>
              <a:rPr lang="cs-CZ" dirty="0"/>
              <a:t>tělesné příznaky - poruchy spánku, ztráta chuti k jídlu, zvýšená náchylností k nemocem, svalové napětí i vzestup krevního tlaku. To může vést k závislostnímu chování (káva, léky, alkohol, přejídání), které vedou k rozvoji další fyzické symptomatologie.</a:t>
            </a:r>
          </a:p>
        </p:txBody>
      </p:sp>
    </p:spTree>
    <p:extLst>
      <p:ext uri="{BB962C8B-B14F-4D97-AF65-F5344CB8AC3E}">
        <p14:creationId xmlns:p14="http://schemas.microsoft.com/office/powerpoint/2010/main" val="2320499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F3BBEE-A88B-5C88-3EF2-AEC459E2E4E4}"/>
              </a:ext>
            </a:extLst>
          </p:cNvPr>
          <p:cNvSpPr>
            <a:spLocks noGrp="1"/>
          </p:cNvSpPr>
          <p:nvPr>
            <p:ph type="title"/>
          </p:nvPr>
        </p:nvSpPr>
        <p:spPr>
          <a:xfrm>
            <a:off x="1251679" y="645107"/>
            <a:ext cx="3384329" cy="1640894"/>
          </a:xfrm>
        </p:spPr>
        <p:txBody>
          <a:bodyPr anchor="t">
            <a:normAutofit fontScale="90000"/>
          </a:bodyPr>
          <a:lstStyle/>
          <a:p>
            <a:r>
              <a:rPr lang="cs-CZ" sz="4000" dirty="0"/>
              <a:t>Psychické bezpečí ve škole jako pizza </a:t>
            </a:r>
          </a:p>
        </p:txBody>
      </p:sp>
      <p:sp>
        <p:nvSpPr>
          <p:cNvPr id="3" name="Zástupný obsah 2">
            <a:extLst>
              <a:ext uri="{FF2B5EF4-FFF2-40B4-BE49-F238E27FC236}">
                <a16:creationId xmlns:a16="http://schemas.microsoft.com/office/drawing/2014/main" id="{5ED92EC2-0FEE-F493-502B-5139B6E8F6BB}"/>
              </a:ext>
            </a:extLst>
          </p:cNvPr>
          <p:cNvSpPr>
            <a:spLocks noGrp="1"/>
          </p:cNvSpPr>
          <p:nvPr>
            <p:ph idx="1"/>
          </p:nvPr>
        </p:nvSpPr>
        <p:spPr>
          <a:xfrm>
            <a:off x="1251679" y="3091069"/>
            <a:ext cx="3384330" cy="3135775"/>
          </a:xfrm>
        </p:spPr>
        <p:txBody>
          <a:bodyPr>
            <a:normAutofit/>
          </a:bodyPr>
          <a:lstStyle/>
          <a:p>
            <a:r>
              <a:rPr lang="cs-CZ" dirty="0"/>
              <a:t>Kolik máte kousků?</a:t>
            </a:r>
          </a:p>
        </p:txBody>
      </p:sp>
      <p:pic>
        <p:nvPicPr>
          <p:cNvPr id="6146" name="Picture 2" descr="Image">
            <a:extLst>
              <a:ext uri="{FF2B5EF4-FFF2-40B4-BE49-F238E27FC236}">
                <a16:creationId xmlns:a16="http://schemas.microsoft.com/office/drawing/2014/main" id="{FF427538-AA1A-7E20-7674-9FBA70AF83F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80181" y="645107"/>
            <a:ext cx="5594047" cy="5594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906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761996" y="382385"/>
            <a:ext cx="10668004" cy="1113295"/>
          </a:xfrm>
        </p:spPr>
        <p:txBody>
          <a:bodyPr anchor="b">
            <a:normAutofit/>
          </a:bodyPr>
          <a:lstStyle/>
          <a:p>
            <a:pPr algn="ctr"/>
            <a:r>
              <a:rPr lang="cs-CZ" dirty="0"/>
              <a:t>STRES U UČITELŮ</a:t>
            </a:r>
            <a:endParaRPr lang="cs-CZ"/>
          </a:p>
        </p:txBody>
      </p:sp>
      <p:sp>
        <p:nvSpPr>
          <p:cNvPr id="3" name="Zástupný symbol pro obsah 2"/>
          <p:cNvSpPr>
            <a:spLocks noGrp="1"/>
          </p:cNvSpPr>
          <p:nvPr>
            <p:ph idx="1"/>
          </p:nvPr>
        </p:nvSpPr>
        <p:spPr>
          <a:xfrm>
            <a:off x="761996" y="1785257"/>
            <a:ext cx="10668004" cy="3440539"/>
          </a:xfrm>
        </p:spPr>
        <p:txBody>
          <a:bodyPr>
            <a:normAutofit/>
          </a:bodyPr>
          <a:lstStyle/>
          <a:p>
            <a:r>
              <a:rPr lang="cs-CZ" sz="2400"/>
              <a:t>Jaké jsou podle vás stresory, které přispívají ke zvýšenému stresu u učitelů?</a:t>
            </a:r>
          </a:p>
          <a:p>
            <a:pPr marL="0" indent="0">
              <a:buNone/>
            </a:pPr>
            <a:endParaRPr lang="cs-CZ" sz="2400"/>
          </a:p>
        </p:txBody>
      </p:sp>
      <p:sp>
        <p:nvSpPr>
          <p:cNvPr id="15"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896954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F67665-1258-876A-7BDB-EF505CDE404D}"/>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7D099CA1-32E6-3F48-66A0-CBCA88F87450}"/>
              </a:ext>
            </a:extLst>
          </p:cNvPr>
          <p:cNvSpPr>
            <a:spLocks noGrp="1"/>
          </p:cNvSpPr>
          <p:nvPr>
            <p:ph idx="1"/>
          </p:nvPr>
        </p:nvSpPr>
        <p:spPr/>
        <p:txBody>
          <a:bodyPr/>
          <a:lstStyle/>
          <a:p>
            <a:endParaRPr lang="cs-CZ"/>
          </a:p>
        </p:txBody>
      </p:sp>
      <p:pic>
        <p:nvPicPr>
          <p:cNvPr id="12290" name="Picture 2" descr="Image">
            <a:extLst>
              <a:ext uri="{FF2B5EF4-FFF2-40B4-BE49-F238E27FC236}">
                <a16:creationId xmlns:a16="http://schemas.microsoft.com/office/drawing/2014/main" id="{DAFA540A-C406-42BA-9E96-1D8E07BFB1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896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JAK UČIT PRACOVAT DĚTI SE STRESEM</a:t>
            </a:r>
          </a:p>
        </p:txBody>
      </p:sp>
      <p:sp>
        <p:nvSpPr>
          <p:cNvPr id="3" name="Zástupný symbol pro obsah 2"/>
          <p:cNvSpPr>
            <a:spLocks noGrp="1"/>
          </p:cNvSpPr>
          <p:nvPr>
            <p:ph idx="1"/>
          </p:nvPr>
        </p:nvSpPr>
        <p:spPr>
          <a:xfrm>
            <a:off x="1251678" y="2286001"/>
            <a:ext cx="8247922" cy="3593591"/>
          </a:xfrm>
        </p:spPr>
        <p:txBody>
          <a:bodyPr/>
          <a:lstStyle/>
          <a:p>
            <a:pPr marL="457200" indent="-457200">
              <a:buFont typeface="+mj-lt"/>
              <a:buAutoNum type="arabicPeriod"/>
            </a:pPr>
            <a:r>
              <a:rPr lang="cs-CZ" dirty="0"/>
              <a:t>Uvědomění si, jak se cítím („počasí uvnitř mě“)</a:t>
            </a:r>
          </a:p>
          <a:p>
            <a:pPr marL="457200" indent="-457200">
              <a:buFont typeface="+mj-lt"/>
              <a:buAutoNum type="arabicPeriod"/>
            </a:pPr>
            <a:r>
              <a:rPr lang="cs-CZ" dirty="0"/>
              <a:t>Vyjádřit slovy/kresbou/ukázáním Kde v těle cítím? </a:t>
            </a:r>
          </a:p>
          <a:p>
            <a:pPr marL="457200" indent="-457200">
              <a:buFont typeface="+mj-lt"/>
              <a:buAutoNum type="arabicPeriod"/>
            </a:pPr>
            <a:r>
              <a:rPr lang="cs-CZ" dirty="0"/>
              <a:t>a) Vypustit přebytečnou energii adekvátním způsobem (cvičení, tlak rukou, vytřepání...)</a:t>
            </a:r>
          </a:p>
          <a:p>
            <a:pPr marL="447675" indent="0">
              <a:buNone/>
            </a:pPr>
            <a:r>
              <a:rPr lang="cs-CZ" dirty="0"/>
              <a:t>b) Prožít emoci zdravě a bezpečně(položit si ruku na místo, kde cítím bolest/napětí, prodýchat)</a:t>
            </a:r>
          </a:p>
          <a:p>
            <a:pPr marL="457200" indent="-457200">
              <a:buFont typeface="+mj-lt"/>
              <a:buAutoNum type="arabicPeriod"/>
            </a:pPr>
            <a:endParaRPr lang="cs-CZ" dirty="0"/>
          </a:p>
        </p:txBody>
      </p:sp>
      <p:pic>
        <p:nvPicPr>
          <p:cNvPr id="4" name="Obrázek 3"/>
          <p:cNvPicPr>
            <a:picLocks noChangeAspect="1"/>
          </p:cNvPicPr>
          <p:nvPr/>
        </p:nvPicPr>
        <p:blipFill>
          <a:blip r:embed="rId2"/>
          <a:stretch>
            <a:fillRect/>
          </a:stretch>
        </p:blipFill>
        <p:spPr>
          <a:xfrm>
            <a:off x="9477740" y="3281680"/>
            <a:ext cx="2579640" cy="3576320"/>
          </a:xfrm>
          <a:prstGeom prst="rect">
            <a:avLst/>
          </a:prstGeom>
        </p:spPr>
      </p:pic>
      <p:pic>
        <p:nvPicPr>
          <p:cNvPr id="5" name="Obrázek 4"/>
          <p:cNvPicPr>
            <a:picLocks noChangeAspect="1"/>
          </p:cNvPicPr>
          <p:nvPr/>
        </p:nvPicPr>
        <p:blipFill>
          <a:blip r:embed="rId3"/>
          <a:stretch>
            <a:fillRect/>
          </a:stretch>
        </p:blipFill>
        <p:spPr>
          <a:xfrm>
            <a:off x="8636172" y="1307593"/>
            <a:ext cx="3421208" cy="1775266"/>
          </a:xfrm>
          <a:prstGeom prst="rect">
            <a:avLst/>
          </a:prstGeom>
        </p:spPr>
      </p:pic>
    </p:spTree>
    <p:extLst>
      <p:ext uri="{BB962C8B-B14F-4D97-AF65-F5344CB8AC3E}">
        <p14:creationId xmlns:p14="http://schemas.microsoft.com/office/powerpoint/2010/main" val="2509157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1495316" y="650240"/>
            <a:ext cx="9243803" cy="5583152"/>
          </a:xfrm>
          <a:prstGeom prst="rect">
            <a:avLst/>
          </a:prstGeom>
        </p:spPr>
      </p:pic>
    </p:spTree>
    <p:extLst>
      <p:ext uri="{BB962C8B-B14F-4D97-AF65-F5344CB8AC3E}">
        <p14:creationId xmlns:p14="http://schemas.microsoft.com/office/powerpoint/2010/main" val="2892571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Shrnutí</a:t>
            </a:r>
          </a:p>
        </p:txBody>
      </p:sp>
      <p:sp>
        <p:nvSpPr>
          <p:cNvPr id="3" name="Zástupný symbol pro obsah 2"/>
          <p:cNvSpPr>
            <a:spLocks noGrp="1"/>
          </p:cNvSpPr>
          <p:nvPr>
            <p:ph idx="1"/>
          </p:nvPr>
        </p:nvSpPr>
        <p:spPr/>
        <p:txBody>
          <a:bodyPr/>
          <a:lstStyle/>
          <a:p>
            <a:r>
              <a:rPr lang="cs-CZ" dirty="0"/>
              <a:t>Stres a učení</a:t>
            </a:r>
          </a:p>
          <a:p>
            <a:pPr lvl="1"/>
            <a:r>
              <a:rPr lang="cs-CZ" dirty="0"/>
              <a:t>Eustres a distres(</a:t>
            </a:r>
            <a:r>
              <a:rPr lang="cs-CZ" dirty="0" err="1"/>
              <a:t>Lazarusova</a:t>
            </a:r>
            <a:r>
              <a:rPr lang="cs-CZ" dirty="0"/>
              <a:t> teorie)</a:t>
            </a:r>
          </a:p>
          <a:p>
            <a:pPr lvl="1"/>
            <a:r>
              <a:rPr lang="cs-CZ" dirty="0"/>
              <a:t>Stresová reakce (Hans </a:t>
            </a:r>
            <a:r>
              <a:rPr lang="cs-CZ" dirty="0" err="1"/>
              <a:t>Seley</a:t>
            </a:r>
            <a:r>
              <a:rPr lang="cs-CZ" dirty="0"/>
              <a:t>) </a:t>
            </a:r>
          </a:p>
          <a:p>
            <a:pPr lvl="1"/>
            <a:r>
              <a:rPr lang="cs-CZ" dirty="0"/>
              <a:t>Zklidňující dýchání</a:t>
            </a:r>
          </a:p>
          <a:p>
            <a:pPr lvl="1"/>
            <a:r>
              <a:rPr lang="cs-CZ" dirty="0"/>
              <a:t>Autogenní trénink x Progresivní svalová relaxace (napětí a uvolnění)</a:t>
            </a:r>
          </a:p>
          <a:p>
            <a:pPr lvl="1"/>
            <a:r>
              <a:rPr lang="cs-CZ" dirty="0" err="1"/>
              <a:t>Mindfulness</a:t>
            </a:r>
            <a:r>
              <a:rPr lang="cs-CZ" dirty="0"/>
              <a:t> – teď a tady, pozorování bez hodnocení</a:t>
            </a:r>
          </a:p>
          <a:p>
            <a:endParaRPr lang="cs-CZ" dirty="0"/>
          </a:p>
        </p:txBody>
      </p:sp>
      <p:pic>
        <p:nvPicPr>
          <p:cNvPr id="4" name="Obrázek 3"/>
          <p:cNvPicPr>
            <a:picLocks noChangeAspect="1"/>
          </p:cNvPicPr>
          <p:nvPr/>
        </p:nvPicPr>
        <p:blipFill>
          <a:blip r:embed="rId2"/>
          <a:stretch>
            <a:fillRect/>
          </a:stretch>
        </p:blipFill>
        <p:spPr>
          <a:xfrm>
            <a:off x="7962900" y="1711325"/>
            <a:ext cx="3467100" cy="2114550"/>
          </a:xfrm>
          <a:prstGeom prst="rect">
            <a:avLst/>
          </a:prstGeom>
        </p:spPr>
      </p:pic>
    </p:spTree>
    <p:extLst>
      <p:ext uri="{BB962C8B-B14F-4D97-AF65-F5344CB8AC3E}">
        <p14:creationId xmlns:p14="http://schemas.microsoft.com/office/powerpoint/2010/main" val="2900437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4000" dirty="0"/>
              <a:t>Zdroje </a:t>
            </a:r>
            <a:r>
              <a:rPr lang="cs-CZ" sz="4000" dirty="0" err="1"/>
              <a:t>infografik</a:t>
            </a:r>
            <a:r>
              <a:rPr lang="cs-CZ" sz="4000" dirty="0"/>
              <a:t> pro použití ve škole (učitelé, děti, rodiče) (vč. kontaktů)</a:t>
            </a:r>
          </a:p>
        </p:txBody>
      </p:sp>
      <p:sp>
        <p:nvSpPr>
          <p:cNvPr id="3" name="Zástupný symbol pro obsah 2"/>
          <p:cNvSpPr>
            <a:spLocks noGrp="1"/>
          </p:cNvSpPr>
          <p:nvPr>
            <p:ph idx="1"/>
          </p:nvPr>
        </p:nvSpPr>
        <p:spPr/>
        <p:txBody>
          <a:bodyPr/>
          <a:lstStyle/>
          <a:p>
            <a:r>
              <a:rPr lang="cs-CZ" dirty="0">
                <a:hlinkClick r:id="rId2"/>
              </a:rPr>
              <a:t>https://nevypustdusi.cz/infografika/</a:t>
            </a:r>
            <a:r>
              <a:rPr lang="cs-CZ" dirty="0"/>
              <a:t> </a:t>
            </a:r>
          </a:p>
          <a:p>
            <a:r>
              <a:rPr lang="cs-CZ" dirty="0">
                <a:hlinkClick r:id="rId3"/>
              </a:rPr>
              <a:t>https://www.centrumlocika.cz/koronavirus-a-clanky</a:t>
            </a:r>
            <a:r>
              <a:rPr lang="cs-CZ" dirty="0"/>
              <a:t> </a:t>
            </a:r>
          </a:p>
        </p:txBody>
      </p:sp>
      <p:pic>
        <p:nvPicPr>
          <p:cNvPr id="4" name="Obrázek 3"/>
          <p:cNvPicPr>
            <a:picLocks noChangeAspect="1"/>
          </p:cNvPicPr>
          <p:nvPr/>
        </p:nvPicPr>
        <p:blipFill>
          <a:blip r:embed="rId4"/>
          <a:stretch>
            <a:fillRect/>
          </a:stretch>
        </p:blipFill>
        <p:spPr>
          <a:xfrm>
            <a:off x="1513487" y="3348037"/>
            <a:ext cx="5410870" cy="3388043"/>
          </a:xfrm>
          <a:prstGeom prst="rect">
            <a:avLst/>
          </a:prstGeom>
        </p:spPr>
      </p:pic>
      <p:pic>
        <p:nvPicPr>
          <p:cNvPr id="5" name="Obrázek 4"/>
          <p:cNvPicPr>
            <a:picLocks noChangeAspect="1"/>
          </p:cNvPicPr>
          <p:nvPr/>
        </p:nvPicPr>
        <p:blipFill>
          <a:blip r:embed="rId5"/>
          <a:stretch>
            <a:fillRect/>
          </a:stretch>
        </p:blipFill>
        <p:spPr>
          <a:xfrm>
            <a:off x="7186166" y="1874517"/>
            <a:ext cx="4624907" cy="4762817"/>
          </a:xfrm>
          <a:prstGeom prst="rect">
            <a:avLst/>
          </a:prstGeom>
        </p:spPr>
      </p:pic>
    </p:spTree>
    <p:extLst>
      <p:ext uri="{BB962C8B-B14F-4D97-AF65-F5344CB8AC3E}">
        <p14:creationId xmlns:p14="http://schemas.microsoft.com/office/powerpoint/2010/main" val="3797591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A77D789-9DE0-43A3-B196-F13CFECFA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765051" y="382385"/>
            <a:ext cx="6015897" cy="1492132"/>
          </a:xfrm>
        </p:spPr>
        <p:txBody>
          <a:bodyPr>
            <a:normAutofit/>
          </a:bodyPr>
          <a:lstStyle/>
          <a:p>
            <a:r>
              <a:rPr lang="cs-CZ" dirty="0"/>
              <a:t>Videa  - rozšiřující materiál</a:t>
            </a:r>
          </a:p>
        </p:txBody>
      </p:sp>
      <p:sp>
        <p:nvSpPr>
          <p:cNvPr id="11" name="Rectangle 10">
            <a:extLst>
              <a:ext uri="{FF2B5EF4-FFF2-40B4-BE49-F238E27FC236}">
                <a16:creationId xmlns:a16="http://schemas.microsoft.com/office/drawing/2014/main" id="{F9BC648B-BC3C-4674-B1FD-2F9F1C6D7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3" name="Zástupný symbol pro obsah 2"/>
          <p:cNvSpPr>
            <a:spLocks noGrp="1"/>
          </p:cNvSpPr>
          <p:nvPr>
            <p:ph idx="1"/>
          </p:nvPr>
        </p:nvSpPr>
        <p:spPr>
          <a:xfrm>
            <a:off x="765051" y="2286001"/>
            <a:ext cx="6015897" cy="3593591"/>
          </a:xfrm>
        </p:spPr>
        <p:txBody>
          <a:bodyPr>
            <a:normAutofit/>
          </a:bodyPr>
          <a:lstStyle/>
          <a:p>
            <a:r>
              <a:rPr lang="cs-CZ" dirty="0">
                <a:hlinkClick r:id="rId2"/>
              </a:rPr>
              <a:t>Jak emoce ovlivňují učení (video, aj, 4 min)</a:t>
            </a:r>
            <a:endParaRPr lang="cs-CZ" dirty="0"/>
          </a:p>
          <a:p>
            <a:r>
              <a:rPr lang="en-US" dirty="0">
                <a:hlinkClick r:id="rId3"/>
              </a:rPr>
              <a:t>Emotion, Stress, and Health: Crash Course Psychology #26 (video, </a:t>
            </a:r>
            <a:r>
              <a:rPr lang="en-US" dirty="0" err="1">
                <a:hlinkClick r:id="rId3"/>
              </a:rPr>
              <a:t>aj</a:t>
            </a:r>
            <a:r>
              <a:rPr lang="en-US" dirty="0">
                <a:hlinkClick r:id="rId3"/>
              </a:rPr>
              <a:t>, 10 min)</a:t>
            </a:r>
            <a:endParaRPr lang="cs-CZ" dirty="0"/>
          </a:p>
          <a:p>
            <a:r>
              <a:rPr lang="cs-CZ" dirty="0">
                <a:hlinkClick r:id="rId4"/>
              </a:rPr>
              <a:t>Stres a jeho efekty na naše tělo a myšlení (video, </a:t>
            </a:r>
            <a:r>
              <a:rPr lang="cs-CZ" dirty="0" err="1">
                <a:hlinkClick r:id="rId4"/>
              </a:rPr>
              <a:t>čj</a:t>
            </a:r>
            <a:r>
              <a:rPr lang="cs-CZ" dirty="0">
                <a:hlinkClick r:id="rId4"/>
              </a:rPr>
              <a:t>, 4 min)</a:t>
            </a:r>
            <a:endParaRPr lang="cs-CZ" dirty="0"/>
          </a:p>
          <a:p>
            <a:r>
              <a:rPr lang="cs-CZ" dirty="0">
                <a:hlinkClick r:id="rId5"/>
              </a:rPr>
              <a:t>Jak nepracovat s emocemi</a:t>
            </a:r>
            <a:r>
              <a:rPr lang="cs-CZ" dirty="0"/>
              <a:t> (</a:t>
            </a:r>
            <a:r>
              <a:rPr lang="cs-CZ" dirty="0" err="1"/>
              <a:t>serál</a:t>
            </a:r>
            <a:r>
              <a:rPr lang="cs-CZ" dirty="0"/>
              <a:t> Teorie Velkého Třesku)</a:t>
            </a:r>
          </a:p>
          <a:p>
            <a:r>
              <a:rPr lang="cs-CZ" dirty="0">
                <a:hlinkClick r:id="rId6"/>
              </a:rPr>
              <a:t>3. DÍL: KDYŽ ÚZKOST BOLÍ (video, </a:t>
            </a:r>
            <a:r>
              <a:rPr lang="cs-CZ" dirty="0" err="1">
                <a:hlinkClick r:id="rId6"/>
              </a:rPr>
              <a:t>čj</a:t>
            </a:r>
            <a:r>
              <a:rPr lang="cs-CZ" dirty="0">
                <a:hlinkClick r:id="rId6"/>
              </a:rPr>
              <a:t>, 17 min)</a:t>
            </a:r>
            <a:endParaRPr lang="cs-CZ" dirty="0"/>
          </a:p>
          <a:p>
            <a:endParaRPr lang="cs-CZ" dirty="0"/>
          </a:p>
        </p:txBody>
      </p:sp>
      <p:pic>
        <p:nvPicPr>
          <p:cNvPr id="5" name="Picture 4">
            <a:extLst>
              <a:ext uri="{FF2B5EF4-FFF2-40B4-BE49-F238E27FC236}">
                <a16:creationId xmlns:a16="http://schemas.microsoft.com/office/drawing/2014/main" id="{822C8223-269B-E088-1A1D-CF12E343D7BF}"/>
              </a:ext>
            </a:extLst>
          </p:cNvPr>
          <p:cNvPicPr>
            <a:picLocks noChangeAspect="1"/>
          </p:cNvPicPr>
          <p:nvPr/>
        </p:nvPicPr>
        <p:blipFill rotWithShape="1">
          <a:blip r:embed="rId7"/>
          <a:srcRect l="42556" r="18056"/>
          <a:stretch/>
        </p:blipFill>
        <p:spPr>
          <a:xfrm>
            <a:off x="7389812" y="10"/>
            <a:ext cx="4802188" cy="6857990"/>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p:spPr>
      </p:pic>
    </p:spTree>
    <p:extLst>
      <p:ext uri="{BB962C8B-B14F-4D97-AF65-F5344CB8AC3E}">
        <p14:creationId xmlns:p14="http://schemas.microsoft.com/office/powerpoint/2010/main" val="1142867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Trochu teorie pro dobrou praxi </a:t>
            </a:r>
          </a:p>
        </p:txBody>
      </p:sp>
      <p:sp>
        <p:nvSpPr>
          <p:cNvPr id="5" name="Zástupný symbol pro text 4"/>
          <p:cNvSpPr>
            <a:spLocks noGrp="1"/>
          </p:cNvSpPr>
          <p:nvPr>
            <p:ph type="body" idx="1"/>
          </p:nvPr>
        </p:nvSpPr>
        <p:spPr/>
        <p:txBody>
          <a:bodyPr/>
          <a:lstStyle/>
          <a:p>
            <a:endParaRPr lang="cs-CZ"/>
          </a:p>
        </p:txBody>
      </p:sp>
    </p:spTree>
    <p:extLst>
      <p:ext uri="{BB962C8B-B14F-4D97-AF65-F5344CB8AC3E}">
        <p14:creationId xmlns:p14="http://schemas.microsoft.com/office/powerpoint/2010/main" val="3028576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1981489" y="277951"/>
            <a:ext cx="8231904" cy="1142039"/>
          </a:xfrm>
        </p:spPr>
        <p:txBody>
          <a:bodyPr vert="horz" lIns="0" tIns="0" rIns="0" bIns="0" rtlCol="0" anchor="t">
            <a:normAutofit fontScale="90000"/>
          </a:bodyPr>
          <a:lstStyle/>
          <a:p>
            <a:pPr marL="325481" indent="-325481">
              <a:tabLst>
                <a:tab pos="656722" algn="l"/>
                <a:tab pos="1313444" algn="l"/>
                <a:tab pos="1970166" algn="l"/>
                <a:tab pos="2626888" algn="l"/>
                <a:tab pos="3283610" algn="l"/>
                <a:tab pos="3940332" algn="l"/>
                <a:tab pos="4597055" algn="l"/>
                <a:tab pos="5253777" algn="l"/>
                <a:tab pos="5910499" algn="l"/>
                <a:tab pos="6567221" algn="l"/>
                <a:tab pos="7223943" algn="l"/>
              </a:tabLst>
            </a:pPr>
            <a:r>
              <a:rPr lang="cs-CZ" altLang="en-US" dirty="0"/>
              <a:t>Škola jako zdroj zátěže žáků</a:t>
            </a:r>
            <a:r>
              <a:rPr lang="en-GB" altLang="en-US" dirty="0"/>
              <a:t> </a:t>
            </a:r>
          </a:p>
        </p:txBody>
      </p:sp>
      <p:sp>
        <p:nvSpPr>
          <p:cNvPr id="10243" name="Rectangle 2"/>
          <p:cNvSpPr>
            <a:spLocks noGrp="1" noChangeArrowheads="1"/>
          </p:cNvSpPr>
          <p:nvPr>
            <p:ph sz="quarter" idx="1"/>
          </p:nvPr>
        </p:nvSpPr>
        <p:spPr>
          <a:xfrm>
            <a:off x="2196072" y="1781468"/>
            <a:ext cx="7958276" cy="4573920"/>
          </a:xfrm>
        </p:spPr>
        <p:txBody>
          <a:bodyPr vert="horz" lIns="0" tIns="0" rIns="0" bIns="0" rtlCol="0">
            <a:normAutofit fontScale="92500" lnSpcReduction="10000"/>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2449" dirty="0"/>
              <a:t>Od </a:t>
            </a:r>
            <a:r>
              <a:rPr lang="en-GB" altLang="en-US" sz="2449" dirty="0" err="1"/>
              <a:t>posouzení</a:t>
            </a:r>
            <a:r>
              <a:rPr lang="en-GB" altLang="en-US" sz="2449" dirty="0"/>
              <a:t> </a:t>
            </a:r>
            <a:r>
              <a:rPr lang="en-GB" altLang="en-US" sz="2449" dirty="0" err="1"/>
              <a:t>připravenosti</a:t>
            </a:r>
            <a:r>
              <a:rPr lang="en-GB" altLang="en-US" sz="2449" dirty="0"/>
              <a:t> </a:t>
            </a:r>
            <a:r>
              <a:rPr lang="en-GB" altLang="en-US" sz="2449" dirty="0" err="1"/>
              <a:t>ke</a:t>
            </a:r>
            <a:r>
              <a:rPr lang="en-GB" altLang="en-US" sz="2449" dirty="0"/>
              <a:t> </a:t>
            </a:r>
            <a:r>
              <a:rPr lang="en-GB" altLang="en-US" sz="2449" dirty="0" err="1"/>
              <a:t>školní</a:t>
            </a:r>
            <a:r>
              <a:rPr lang="en-GB" altLang="en-US" sz="2449" dirty="0"/>
              <a:t> </a:t>
            </a:r>
            <a:r>
              <a:rPr lang="en-GB" altLang="en-US" sz="2449" dirty="0" err="1"/>
              <a:t>docházce</a:t>
            </a:r>
            <a:r>
              <a:rPr lang="en-GB" altLang="en-US" sz="2449" dirty="0"/>
              <a:t> je </a:t>
            </a:r>
            <a:r>
              <a:rPr lang="en-GB" altLang="en-US" sz="2449" dirty="0" err="1"/>
              <a:t>škola</a:t>
            </a:r>
            <a:r>
              <a:rPr lang="en-GB" altLang="en-US" sz="2449" dirty="0"/>
              <a:t> </a:t>
            </a:r>
            <a:r>
              <a:rPr lang="en-GB" altLang="en-US" sz="2449" dirty="0" err="1"/>
              <a:t>zdrojem</a:t>
            </a:r>
            <a:r>
              <a:rPr lang="en-GB" altLang="en-US" sz="2449" dirty="0"/>
              <a:t> </a:t>
            </a:r>
            <a:r>
              <a:rPr lang="en-GB" altLang="en-US" sz="2449" dirty="0" err="1"/>
              <a:t>napětí</a:t>
            </a:r>
            <a:r>
              <a:rPr lang="en-GB" altLang="en-US" sz="2449" dirty="0"/>
              <a:t> a </a:t>
            </a:r>
            <a:r>
              <a:rPr lang="en-GB" altLang="en-US" sz="2449" dirty="0" err="1"/>
              <a:t>stresu</a:t>
            </a:r>
            <a:r>
              <a:rPr lang="en-GB" altLang="en-US" sz="2449" dirty="0"/>
              <a:t> </a:t>
            </a:r>
            <a:r>
              <a:rPr lang="en-GB" altLang="en-US" sz="2449" i="1" dirty="0"/>
              <a:t>(</a:t>
            </a:r>
            <a:r>
              <a:rPr lang="cs-CZ" altLang="en-US" sz="2449" i="1" dirty="0"/>
              <a:t>jakkoli může být představa dětí o škole nepřesná; </a:t>
            </a:r>
            <a:r>
              <a:rPr lang="en-GB" altLang="en-US" sz="2449" i="1" dirty="0" err="1"/>
              <a:t>např</a:t>
            </a:r>
            <a:r>
              <a:rPr lang="en-GB" altLang="en-US" sz="2449" i="1" dirty="0"/>
              <a:t>. </a:t>
            </a:r>
            <a:r>
              <a:rPr lang="en-GB" altLang="en-US" sz="2449" i="1" dirty="0" err="1"/>
              <a:t>reakce</a:t>
            </a:r>
            <a:r>
              <a:rPr lang="en-GB" altLang="en-US" sz="2449" i="1" dirty="0"/>
              <a:t> </a:t>
            </a:r>
            <a:r>
              <a:rPr lang="en-GB" altLang="en-US" sz="2449" i="1" dirty="0" err="1"/>
              <a:t>rodičů</a:t>
            </a:r>
            <a:r>
              <a:rPr lang="en-GB" altLang="en-US" sz="2449" i="1" dirty="0"/>
              <a:t>)</a:t>
            </a:r>
          </a:p>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2449" i="1" dirty="0" err="1"/>
              <a:t>Zdroje</a:t>
            </a:r>
            <a:r>
              <a:rPr lang="en-GB" altLang="en-US" sz="2449" i="1" dirty="0"/>
              <a:t> </a:t>
            </a:r>
            <a:r>
              <a:rPr lang="en-GB" altLang="en-US" sz="2449" i="1" dirty="0" err="1"/>
              <a:t>ve</a:t>
            </a:r>
            <a:r>
              <a:rPr lang="en-GB" altLang="en-US" sz="2449" i="1" dirty="0"/>
              <a:t> </a:t>
            </a:r>
            <a:r>
              <a:rPr lang="en-GB" altLang="en-US" sz="2449" i="1" dirty="0" err="1"/>
              <a:t>škole</a:t>
            </a:r>
            <a:r>
              <a:rPr lang="en-GB" altLang="en-US" sz="2449" i="1" dirty="0"/>
              <a:t>:</a:t>
            </a:r>
          </a:p>
          <a:p>
            <a:pPr lvl="1">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1996" i="1" dirty="0" err="1"/>
              <a:t>učitelé</a:t>
            </a:r>
            <a:endParaRPr lang="en-GB" altLang="en-US" sz="1996" i="1" dirty="0"/>
          </a:p>
          <a:p>
            <a:pPr lvl="1">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1996" i="1" dirty="0" err="1"/>
              <a:t>spolužáci</a:t>
            </a:r>
            <a:endParaRPr lang="en-GB" altLang="en-US" sz="1996" i="1" dirty="0"/>
          </a:p>
          <a:p>
            <a:pPr lvl="1">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1996" i="1" dirty="0" err="1"/>
              <a:t>rodiče</a:t>
            </a:r>
            <a:endParaRPr lang="en-GB" altLang="en-US" sz="1996" i="1" dirty="0"/>
          </a:p>
          <a:p>
            <a:pPr lvl="1">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1996" i="1" dirty="0" err="1"/>
              <a:t>požadované</a:t>
            </a:r>
            <a:r>
              <a:rPr lang="en-GB" altLang="en-US" sz="1996" i="1" dirty="0"/>
              <a:t> </a:t>
            </a:r>
            <a:r>
              <a:rPr lang="en-GB" altLang="en-US" sz="1996" i="1" dirty="0" err="1"/>
              <a:t>činnosti</a:t>
            </a:r>
            <a:endParaRPr lang="en-GB" altLang="en-US" sz="1996" i="1" dirty="0"/>
          </a:p>
          <a:p>
            <a:pPr lvl="1">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1996" i="1" dirty="0" err="1"/>
              <a:t>požadované</a:t>
            </a:r>
            <a:r>
              <a:rPr lang="en-GB" altLang="en-US" sz="1996" i="1" dirty="0"/>
              <a:t> tempo</a:t>
            </a:r>
          </a:p>
          <a:p>
            <a:pPr lvl="1">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1996" i="1" dirty="0" err="1"/>
              <a:t>kvalita</a:t>
            </a:r>
            <a:r>
              <a:rPr lang="en-GB" altLang="en-US" sz="1996" i="1" dirty="0"/>
              <a:t> </a:t>
            </a:r>
            <a:r>
              <a:rPr lang="en-GB" altLang="en-US" sz="1996" i="1" dirty="0" err="1"/>
              <a:t>činnosti</a:t>
            </a:r>
            <a:endParaRPr lang="en-GB" altLang="en-US" sz="1996" i="1" dirty="0"/>
          </a:p>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2449" i="1" dirty="0" err="1"/>
              <a:t>kurikulum</a:t>
            </a:r>
            <a:endParaRPr lang="en-GB" altLang="en-US" sz="2449" i="1" dirty="0"/>
          </a:p>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2449" i="1" dirty="0" err="1"/>
              <a:t>skryté</a:t>
            </a:r>
            <a:r>
              <a:rPr lang="en-GB" altLang="en-US" sz="2449" i="1" dirty="0"/>
              <a:t> </a:t>
            </a:r>
            <a:r>
              <a:rPr lang="en-GB" altLang="en-US" sz="2449" i="1" dirty="0" err="1"/>
              <a:t>kurikulum</a:t>
            </a:r>
            <a:endParaRPr lang="en-GB" altLang="en-US" sz="2449" i="1" dirty="0"/>
          </a:p>
        </p:txBody>
      </p:sp>
    </p:spTree>
    <p:extLst>
      <p:ext uri="{BB962C8B-B14F-4D97-AF65-F5344CB8AC3E}">
        <p14:creationId xmlns:p14="http://schemas.microsoft.com/office/powerpoint/2010/main" val="92251475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1981489" y="277951"/>
            <a:ext cx="8231904" cy="947619"/>
          </a:xfrm>
        </p:spPr>
        <p:txBody>
          <a:bodyPr vert="horz" lIns="0" tIns="0" rIns="0" bIns="0" rtlCol="0" anchor="t">
            <a:normAutofit fontScale="90000"/>
          </a:bodyPr>
          <a:lstStyle/>
          <a:p>
            <a:pPr marL="325481" indent="-325481">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altLang="en-US" sz="3992"/>
              <a:t>Školní zátěžová situace </a:t>
            </a:r>
            <a:br>
              <a:rPr lang="cs-CZ" altLang="en-US" sz="3992"/>
            </a:br>
            <a:r>
              <a:rPr lang="en-GB" altLang="en-US" sz="3720"/>
              <a:t>(academic stressors)</a:t>
            </a:r>
          </a:p>
        </p:txBody>
      </p:sp>
      <p:sp>
        <p:nvSpPr>
          <p:cNvPr id="11267" name="Rectangle 2"/>
          <p:cNvSpPr>
            <a:spLocks noGrp="1" noChangeArrowheads="1"/>
          </p:cNvSpPr>
          <p:nvPr>
            <p:ph sz="quarter" idx="1"/>
          </p:nvPr>
        </p:nvSpPr>
        <p:spPr>
          <a:xfrm>
            <a:off x="2196072" y="1600009"/>
            <a:ext cx="8368718" cy="4660329"/>
          </a:xfrm>
        </p:spPr>
        <p:txBody>
          <a:bodyPr vert="horz" lIns="0" tIns="0" rIns="0" bIns="0" rtlCol="0">
            <a:normAutofit/>
          </a:bodyPr>
          <a:lstStyle/>
          <a:p>
            <a:pPr>
              <a:lnSpc>
                <a:spcPct val="9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2449"/>
              <a:t>týká se primárně žáka nebo skupiny žáků</a:t>
            </a:r>
          </a:p>
          <a:p>
            <a:pPr>
              <a:lnSpc>
                <a:spcPct val="9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2449" b="1"/>
              <a:t>vyskytuje se ve škole, nebo s ní těsně souvisí</a:t>
            </a:r>
          </a:p>
          <a:p>
            <a:pPr>
              <a:lnSpc>
                <a:spcPct val="9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2449" b="1"/>
              <a:t>různé zdroje</a:t>
            </a:r>
            <a:r>
              <a:rPr lang="cs-CZ" altLang="en-US" sz="2449" b="1"/>
              <a:t>:</a:t>
            </a:r>
            <a:r>
              <a:rPr lang="en-GB" altLang="en-US" sz="2449"/>
              <a:t> </a:t>
            </a:r>
            <a:r>
              <a:rPr lang="en-GB" altLang="en-US" sz="2449" i="1"/>
              <a:t>(vnitřní / vnější; stabilní /nestabilní; žákem ovlivnitelné / neovlivnitelné)</a:t>
            </a:r>
          </a:p>
          <a:p>
            <a:pPr>
              <a:lnSpc>
                <a:spcPct val="9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2449" b="1"/>
              <a:t>působí:</a:t>
            </a:r>
            <a:r>
              <a:rPr lang="en-GB" altLang="en-US" sz="2449" i="1"/>
              <a:t> dlouhodobě / krátkodobě; spojitě / přerušovaně</a:t>
            </a:r>
          </a:p>
          <a:p>
            <a:pPr>
              <a:lnSpc>
                <a:spcPct val="9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2449" b="1"/>
              <a:t>funguje:</a:t>
            </a:r>
            <a:r>
              <a:rPr lang="en-GB" altLang="en-US" sz="2449" i="1"/>
              <a:t> reálně / jako hrozba</a:t>
            </a:r>
          </a:p>
          <a:p>
            <a:pPr>
              <a:lnSpc>
                <a:spcPct val="9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2449" b="1"/>
              <a:t>podoba:</a:t>
            </a:r>
            <a:r>
              <a:rPr lang="en-GB" altLang="en-US" sz="2449" i="1"/>
              <a:t> obvyklé požadavky / výzvy / mezní situace</a:t>
            </a:r>
          </a:p>
          <a:p>
            <a:pPr>
              <a:lnSpc>
                <a:spcPct val="9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2449" b="1"/>
              <a:t>provázena</a:t>
            </a:r>
            <a:r>
              <a:rPr lang="cs-CZ" altLang="en-US" sz="2449" b="1"/>
              <a:t>:</a:t>
            </a:r>
            <a:r>
              <a:rPr lang="en-GB" altLang="en-US" sz="2449"/>
              <a:t> negativními a nepříjemnými emocemi</a:t>
            </a:r>
          </a:p>
          <a:p>
            <a:pPr>
              <a:lnSpc>
                <a:spcPct val="9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2449" b="1"/>
              <a:t>účinek:</a:t>
            </a:r>
            <a:r>
              <a:rPr lang="en-GB" altLang="en-US" sz="2449"/>
              <a:t> postupná kumulace / aktuální nápor</a:t>
            </a:r>
          </a:p>
          <a:p>
            <a:pPr>
              <a:lnSpc>
                <a:spcPct val="9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2449" b="1"/>
              <a:t>rozměr:</a:t>
            </a:r>
            <a:r>
              <a:rPr lang="en-GB" altLang="en-US" sz="2449"/>
              <a:t> objektivní i </a:t>
            </a:r>
            <a:r>
              <a:rPr lang="en-GB" altLang="en-US" sz="2449" b="1"/>
              <a:t>subjektivní</a:t>
            </a:r>
          </a:p>
        </p:txBody>
      </p:sp>
    </p:spTree>
    <p:extLst>
      <p:ext uri="{BB962C8B-B14F-4D97-AF65-F5344CB8AC3E}">
        <p14:creationId xmlns:p14="http://schemas.microsoft.com/office/powerpoint/2010/main" val="5672575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1981489" y="277951"/>
            <a:ext cx="8231904" cy="1142039"/>
          </a:xfrm>
        </p:spPr>
        <p:txBody>
          <a:bodyPr vert="horz" lIns="0" tIns="0" rIns="0" bIns="0" rtlCol="0" anchor="t">
            <a:normAutofit fontScale="90000"/>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altLang="en-US" dirty="0" err="1"/>
              <a:t>Příklady</a:t>
            </a:r>
            <a:r>
              <a:rPr lang="en-GB" altLang="en-US" dirty="0"/>
              <a:t> (</a:t>
            </a:r>
            <a:r>
              <a:rPr lang="en-GB" altLang="en-US" dirty="0" err="1"/>
              <a:t>součást</a:t>
            </a:r>
            <a:r>
              <a:rPr lang="en-GB" altLang="en-US" dirty="0"/>
              <a:t> </a:t>
            </a:r>
            <a:r>
              <a:rPr lang="en-GB" altLang="en-US" dirty="0" err="1"/>
              <a:t>tzv</a:t>
            </a:r>
            <a:r>
              <a:rPr lang="en-GB" altLang="en-US" dirty="0"/>
              <a:t>. </a:t>
            </a:r>
            <a:r>
              <a:rPr lang="en-GB" altLang="en-US" dirty="0" err="1"/>
              <a:t>skrytého</a:t>
            </a:r>
            <a:r>
              <a:rPr lang="en-GB" altLang="en-US" dirty="0"/>
              <a:t> </a:t>
            </a:r>
            <a:r>
              <a:rPr lang="en-GB" altLang="en-US" dirty="0" err="1"/>
              <a:t>kurikula</a:t>
            </a:r>
            <a:r>
              <a:rPr lang="en-GB" altLang="en-US" dirty="0"/>
              <a:t>)</a:t>
            </a:r>
          </a:p>
        </p:txBody>
      </p:sp>
      <p:sp>
        <p:nvSpPr>
          <p:cNvPr id="6146" name="Rectangle 2"/>
          <p:cNvSpPr>
            <a:spLocks noGrp="1" noChangeArrowheads="1"/>
          </p:cNvSpPr>
          <p:nvPr>
            <p:ph sz="quarter" idx="1"/>
          </p:nvPr>
        </p:nvSpPr>
        <p:spPr>
          <a:xfrm>
            <a:off x="2196072" y="1781468"/>
            <a:ext cx="7958276" cy="4503352"/>
          </a:xfrm>
        </p:spPr>
        <p:txBody>
          <a:bodyPr vert="horz" lIns="0" tIns="0" rIns="0" bIns="0" rtlCol="0">
            <a:normAutofit/>
          </a:bodyPr>
          <a:lstStyle/>
          <a:p>
            <a:pPr marL="320042" indent="-320042">
              <a:buFont typeface="Wingdings"/>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defRPr/>
            </a:pPr>
            <a:r>
              <a:rPr lang="en-GB" dirty="0" err="1"/>
              <a:t>řešení</a:t>
            </a:r>
            <a:r>
              <a:rPr lang="en-GB" dirty="0"/>
              <a:t> </a:t>
            </a:r>
            <a:r>
              <a:rPr lang="en-GB" dirty="0" err="1"/>
              <a:t>nepřiměřeně</a:t>
            </a:r>
            <a:r>
              <a:rPr lang="en-GB" dirty="0"/>
              <a:t> </a:t>
            </a:r>
            <a:r>
              <a:rPr lang="en-GB" dirty="0" err="1"/>
              <a:t>obtížné</a:t>
            </a:r>
            <a:r>
              <a:rPr lang="en-GB" dirty="0"/>
              <a:t> </a:t>
            </a:r>
            <a:r>
              <a:rPr lang="en-GB" dirty="0" err="1"/>
              <a:t>úlohy</a:t>
            </a:r>
            <a:endParaRPr lang="en-GB" dirty="0"/>
          </a:p>
          <a:p>
            <a:pPr marL="320042" indent="-320042">
              <a:buFont typeface="Wingdings"/>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defRPr/>
            </a:pPr>
            <a:r>
              <a:rPr lang="en-GB" dirty="0" err="1"/>
              <a:t>řešení</a:t>
            </a:r>
            <a:r>
              <a:rPr lang="en-GB" dirty="0"/>
              <a:t> </a:t>
            </a:r>
            <a:r>
              <a:rPr lang="en-GB" dirty="0" err="1"/>
              <a:t>úlohy</a:t>
            </a:r>
            <a:r>
              <a:rPr lang="en-GB" dirty="0"/>
              <a:t> </a:t>
            </a:r>
            <a:r>
              <a:rPr lang="en-GB" dirty="0" err="1"/>
              <a:t>nepřiměřeným</a:t>
            </a:r>
            <a:r>
              <a:rPr lang="en-GB" dirty="0"/>
              <a:t> </a:t>
            </a:r>
            <a:r>
              <a:rPr lang="en-GB" dirty="0" err="1"/>
              <a:t>tempem</a:t>
            </a:r>
            <a:endParaRPr lang="en-GB" dirty="0"/>
          </a:p>
          <a:p>
            <a:pPr marL="320042" indent="-320042">
              <a:buFont typeface="Wingdings"/>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defRPr/>
            </a:pPr>
            <a:r>
              <a:rPr lang="en-GB" dirty="0" err="1"/>
              <a:t>kontakt</a:t>
            </a:r>
            <a:r>
              <a:rPr lang="en-GB" dirty="0"/>
              <a:t> s </a:t>
            </a:r>
            <a:r>
              <a:rPr lang="en-GB" dirty="0" err="1"/>
              <a:t>učitelem</a:t>
            </a:r>
            <a:r>
              <a:rPr lang="en-GB" dirty="0"/>
              <a:t>, </a:t>
            </a:r>
            <a:r>
              <a:rPr lang="en-GB" dirty="0" err="1"/>
              <a:t>který</a:t>
            </a:r>
            <a:r>
              <a:rPr lang="en-GB" dirty="0"/>
              <a:t> </a:t>
            </a:r>
            <a:r>
              <a:rPr lang="en-GB" dirty="0" err="1"/>
              <a:t>má</a:t>
            </a:r>
            <a:r>
              <a:rPr lang="en-GB" dirty="0"/>
              <a:t> k </a:t>
            </a:r>
            <a:r>
              <a:rPr lang="en-GB" dirty="0" err="1"/>
              <a:t>žákovi</a:t>
            </a:r>
            <a:r>
              <a:rPr lang="en-GB" dirty="0"/>
              <a:t> </a:t>
            </a:r>
            <a:r>
              <a:rPr lang="en-GB" dirty="0" err="1"/>
              <a:t>negativní</a:t>
            </a:r>
            <a:r>
              <a:rPr lang="en-GB" dirty="0"/>
              <a:t> </a:t>
            </a:r>
            <a:r>
              <a:rPr lang="en-GB" dirty="0" err="1"/>
              <a:t>vztah</a:t>
            </a:r>
            <a:r>
              <a:rPr lang="en-GB" dirty="0"/>
              <a:t> (</a:t>
            </a:r>
            <a:r>
              <a:rPr lang="en-GB" dirty="0" err="1"/>
              <a:t>až</a:t>
            </a:r>
            <a:r>
              <a:rPr lang="en-GB" dirty="0"/>
              <a:t> </a:t>
            </a:r>
            <a:r>
              <a:rPr lang="en-GB" dirty="0" err="1"/>
              <a:t>tzv</a:t>
            </a:r>
            <a:r>
              <a:rPr lang="en-GB" dirty="0"/>
              <a:t>. Golem </a:t>
            </a:r>
            <a:r>
              <a:rPr lang="en-GB" dirty="0" err="1"/>
              <a:t>efekt</a:t>
            </a:r>
            <a:r>
              <a:rPr lang="en-GB" dirty="0"/>
              <a:t>)</a:t>
            </a:r>
          </a:p>
          <a:p>
            <a:pPr marL="320042" indent="-320042">
              <a:buFont typeface="Wingdings"/>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defRPr/>
            </a:pPr>
            <a:r>
              <a:rPr lang="en-GB" dirty="0" err="1"/>
              <a:t>rvačka</a:t>
            </a:r>
            <a:r>
              <a:rPr lang="en-GB" dirty="0"/>
              <a:t> se </a:t>
            </a:r>
            <a:r>
              <a:rPr lang="en-GB" dirty="0" err="1"/>
              <a:t>spolužáky</a:t>
            </a:r>
            <a:r>
              <a:rPr lang="en-GB" dirty="0"/>
              <a:t> </a:t>
            </a:r>
            <a:r>
              <a:rPr lang="en-GB" dirty="0" err="1"/>
              <a:t>jako</a:t>
            </a:r>
            <a:r>
              <a:rPr lang="en-GB" dirty="0"/>
              <a:t> </a:t>
            </a:r>
            <a:r>
              <a:rPr lang="en-GB" dirty="0" err="1"/>
              <a:t>výzva</a:t>
            </a:r>
            <a:r>
              <a:rPr lang="en-GB" dirty="0"/>
              <a:t> a </a:t>
            </a:r>
            <a:r>
              <a:rPr lang="en-GB" dirty="0" err="1"/>
              <a:t>kriterium</a:t>
            </a:r>
            <a:r>
              <a:rPr lang="en-GB" dirty="0"/>
              <a:t> </a:t>
            </a:r>
            <a:r>
              <a:rPr lang="en-GB" dirty="0" err="1"/>
              <a:t>sociální</a:t>
            </a:r>
            <a:r>
              <a:rPr lang="en-GB" dirty="0"/>
              <a:t> </a:t>
            </a:r>
            <a:r>
              <a:rPr lang="en-GB" dirty="0" err="1"/>
              <a:t>pozice</a:t>
            </a:r>
            <a:endParaRPr lang="en-GB" dirty="0"/>
          </a:p>
          <a:p>
            <a:pPr marL="320042" indent="-320042">
              <a:buFont typeface="Wingdings"/>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defRPr/>
            </a:pPr>
            <a:r>
              <a:rPr lang="en-GB" dirty="0" err="1"/>
              <a:t>vyrovnání</a:t>
            </a:r>
            <a:r>
              <a:rPr lang="en-GB" dirty="0"/>
              <a:t> se s </a:t>
            </a:r>
            <a:r>
              <a:rPr lang="en-GB" dirty="0" err="1"/>
              <a:t>vědomím</a:t>
            </a:r>
            <a:r>
              <a:rPr lang="en-GB" dirty="0"/>
              <a:t> </a:t>
            </a:r>
            <a:r>
              <a:rPr lang="en-GB" dirty="0" err="1"/>
              <a:t>vlastní</a:t>
            </a:r>
            <a:r>
              <a:rPr lang="en-GB" dirty="0"/>
              <a:t> n</a:t>
            </a:r>
            <a:r>
              <a:rPr lang="cs-CZ" dirty="0"/>
              <a:t>e</a:t>
            </a:r>
            <a:r>
              <a:rPr lang="en-GB" dirty="0" err="1"/>
              <a:t>oblíbenosti</a:t>
            </a:r>
            <a:r>
              <a:rPr lang="en-GB" dirty="0"/>
              <a:t> </a:t>
            </a:r>
            <a:r>
              <a:rPr lang="en-GB" dirty="0" err="1"/>
              <a:t>mezi</a:t>
            </a:r>
            <a:r>
              <a:rPr lang="en-GB" dirty="0"/>
              <a:t> </a:t>
            </a:r>
            <a:r>
              <a:rPr lang="en-GB" dirty="0" err="1"/>
              <a:t>spolužáky</a:t>
            </a:r>
            <a:r>
              <a:rPr lang="en-GB" dirty="0"/>
              <a:t> </a:t>
            </a:r>
            <a:r>
              <a:rPr lang="en-GB" dirty="0" err="1"/>
              <a:t>atd</a:t>
            </a:r>
            <a:r>
              <a:rPr lang="en-GB" dirty="0"/>
              <a:t>.</a:t>
            </a:r>
          </a:p>
          <a:p>
            <a:pPr marL="320042" indent="-320042">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defRPr/>
            </a:pPr>
            <a:endParaRPr lang="en-GB" dirty="0"/>
          </a:p>
          <a:p>
            <a:pPr marL="320042" indent="-320042">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defRPr/>
            </a:pPr>
            <a:r>
              <a:rPr lang="en-GB" b="1" dirty="0" err="1"/>
              <a:t>výsledkem</a:t>
            </a:r>
            <a:r>
              <a:rPr lang="en-GB" b="1" dirty="0"/>
              <a:t> je </a:t>
            </a:r>
            <a:r>
              <a:rPr lang="en-GB" b="1" dirty="0" err="1"/>
              <a:t>tzv</a:t>
            </a:r>
            <a:r>
              <a:rPr lang="en-GB" b="1" dirty="0"/>
              <a:t>. </a:t>
            </a:r>
            <a:r>
              <a:rPr lang="en-GB" b="1" dirty="0" err="1"/>
              <a:t>psychosociální</a:t>
            </a:r>
            <a:r>
              <a:rPr lang="en-GB" b="1" dirty="0"/>
              <a:t> </a:t>
            </a:r>
            <a:r>
              <a:rPr lang="en-GB" b="1" dirty="0" err="1"/>
              <a:t>stres</a:t>
            </a:r>
            <a:endParaRPr lang="en-GB" b="1" dirty="0"/>
          </a:p>
        </p:txBody>
      </p:sp>
    </p:spTree>
    <p:extLst>
      <p:ext uri="{BB962C8B-B14F-4D97-AF65-F5344CB8AC3E}">
        <p14:creationId xmlns:p14="http://schemas.microsoft.com/office/powerpoint/2010/main" val="428992769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pl-PL" dirty="0"/>
              <a:t>STRESORY SPOJENÉ S UČITELSKÝM povoláním</a:t>
            </a:r>
            <a:br>
              <a:rPr lang="pl-PL" dirty="0"/>
            </a:b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a:t>Počet studentů ve třídě (</a:t>
            </a:r>
            <a:r>
              <a:rPr lang="cs-CZ" dirty="0" err="1"/>
              <a:t>Ganji</a:t>
            </a:r>
            <a:r>
              <a:rPr lang="cs-CZ" dirty="0"/>
              <a:t>&amp; </a:t>
            </a:r>
            <a:r>
              <a:rPr lang="cs-CZ" dirty="0" err="1"/>
              <a:t>Ebrahimi</a:t>
            </a:r>
            <a:r>
              <a:rPr lang="cs-CZ" dirty="0"/>
              <a:t>, 2011)</a:t>
            </a:r>
          </a:p>
          <a:p>
            <a:r>
              <a:rPr lang="cs-CZ" dirty="0"/>
              <a:t>Nevhodné chování studentů (</a:t>
            </a:r>
            <a:r>
              <a:rPr lang="cs-CZ" dirty="0" err="1"/>
              <a:t>Rauscher</a:t>
            </a:r>
            <a:r>
              <a:rPr lang="cs-CZ" dirty="0"/>
              <a:t>, L.,&amp; Wilson, B. D. M.,2017)</a:t>
            </a:r>
          </a:p>
          <a:p>
            <a:r>
              <a:rPr lang="cs-CZ" dirty="0"/>
              <a:t>Nízká motivace studentů (</a:t>
            </a:r>
            <a:r>
              <a:rPr lang="cs-CZ" dirty="0" err="1"/>
              <a:t>Skaalvik</a:t>
            </a:r>
            <a:r>
              <a:rPr lang="cs-CZ" dirty="0"/>
              <a:t>, E. M.,&amp; </a:t>
            </a:r>
            <a:r>
              <a:rPr lang="cs-CZ" dirty="0" err="1"/>
              <a:t>Skaalvik</a:t>
            </a:r>
            <a:r>
              <a:rPr lang="cs-CZ" dirty="0"/>
              <a:t>, S.,2017)</a:t>
            </a:r>
          </a:p>
          <a:p>
            <a:r>
              <a:rPr lang="cs-CZ" dirty="0"/>
              <a:t>Pracovní zátěž či časový tlak (</a:t>
            </a:r>
            <a:r>
              <a:rPr lang="cs-CZ" dirty="0" err="1"/>
              <a:t>Skaalvik</a:t>
            </a:r>
            <a:r>
              <a:rPr lang="cs-CZ" dirty="0"/>
              <a:t>&amp; </a:t>
            </a:r>
            <a:r>
              <a:rPr lang="cs-CZ" dirty="0" err="1"/>
              <a:t>Skaalvik</a:t>
            </a:r>
            <a:r>
              <a:rPr lang="cs-CZ" dirty="0"/>
              <a:t>, 2017; </a:t>
            </a:r>
            <a:r>
              <a:rPr lang="cs-CZ" dirty="0" err="1"/>
              <a:t>Stauffer</a:t>
            </a:r>
            <a:r>
              <a:rPr lang="cs-CZ" dirty="0"/>
              <a:t>&amp; </a:t>
            </a:r>
            <a:r>
              <a:rPr lang="cs-CZ" dirty="0" err="1"/>
              <a:t>Mason</a:t>
            </a:r>
            <a:r>
              <a:rPr lang="cs-CZ" dirty="0"/>
              <a:t>, 2013; </a:t>
            </a:r>
            <a:r>
              <a:rPr lang="cs-CZ" dirty="0" err="1"/>
              <a:t>Kokkinos</a:t>
            </a:r>
            <a:r>
              <a:rPr lang="cs-CZ" dirty="0"/>
              <a:t>, 2007; </a:t>
            </a:r>
            <a:r>
              <a:rPr lang="cs-CZ" dirty="0" err="1"/>
              <a:t>Betoret</a:t>
            </a:r>
            <a:r>
              <a:rPr lang="cs-CZ" dirty="0"/>
              <a:t>, 2009; </a:t>
            </a:r>
            <a:r>
              <a:rPr lang="cs-CZ" dirty="0" err="1"/>
              <a:t>Khani</a:t>
            </a:r>
            <a:r>
              <a:rPr lang="cs-CZ" dirty="0"/>
              <a:t>&amp; </a:t>
            </a:r>
            <a:r>
              <a:rPr lang="cs-CZ" dirty="0" err="1"/>
              <a:t>Mirzaee</a:t>
            </a:r>
            <a:r>
              <a:rPr lang="cs-CZ" dirty="0"/>
              <a:t>, 2015)</a:t>
            </a:r>
          </a:p>
          <a:p>
            <a:r>
              <a:rPr lang="cs-CZ" dirty="0"/>
              <a:t>Vztahy na pracovišti (</a:t>
            </a:r>
            <a:r>
              <a:rPr lang="cs-CZ" dirty="0" err="1"/>
              <a:t>Khani</a:t>
            </a:r>
            <a:r>
              <a:rPr lang="cs-CZ" dirty="0"/>
              <a:t>&amp; </a:t>
            </a:r>
            <a:r>
              <a:rPr lang="cs-CZ" dirty="0" err="1"/>
              <a:t>Mirzaee</a:t>
            </a:r>
            <a:r>
              <a:rPr lang="cs-CZ" dirty="0"/>
              <a:t>, 2015, </a:t>
            </a:r>
            <a:r>
              <a:rPr lang="cs-CZ" dirty="0" err="1"/>
              <a:t>Kokkinos</a:t>
            </a:r>
            <a:r>
              <a:rPr lang="cs-CZ" dirty="0"/>
              <a:t>, 2007, </a:t>
            </a:r>
            <a:r>
              <a:rPr lang="cs-CZ" dirty="0" err="1"/>
              <a:t>Stauffer</a:t>
            </a:r>
            <a:r>
              <a:rPr lang="cs-CZ" dirty="0"/>
              <a:t>&amp; </a:t>
            </a:r>
            <a:r>
              <a:rPr lang="cs-CZ" dirty="0" err="1"/>
              <a:t>Mason</a:t>
            </a:r>
            <a:r>
              <a:rPr lang="cs-CZ" dirty="0"/>
              <a:t>, 2013)</a:t>
            </a:r>
          </a:p>
          <a:p>
            <a:r>
              <a:rPr lang="cs-CZ" dirty="0"/>
              <a:t>Stresory spojené  se strukturou zařízení (nedostačující podpora, zdroje, pracovní podmínky, autonomie) (</a:t>
            </a:r>
            <a:r>
              <a:rPr lang="cs-CZ" dirty="0" err="1"/>
              <a:t>Stauffer</a:t>
            </a:r>
            <a:r>
              <a:rPr lang="cs-CZ" dirty="0"/>
              <a:t>&amp; </a:t>
            </a:r>
            <a:r>
              <a:rPr lang="cs-CZ" dirty="0" err="1"/>
              <a:t>Mason</a:t>
            </a:r>
            <a:r>
              <a:rPr lang="cs-CZ" dirty="0"/>
              <a:t>, 2013; </a:t>
            </a:r>
            <a:r>
              <a:rPr lang="cs-CZ" dirty="0" err="1"/>
              <a:t>Kokkinos</a:t>
            </a:r>
            <a:r>
              <a:rPr lang="cs-CZ" dirty="0"/>
              <a:t>, 2007, </a:t>
            </a:r>
            <a:r>
              <a:rPr lang="cs-CZ" dirty="0" err="1"/>
              <a:t>Betoret</a:t>
            </a:r>
            <a:r>
              <a:rPr lang="cs-CZ" dirty="0"/>
              <a:t>, 2009)</a:t>
            </a:r>
          </a:p>
          <a:p>
            <a:r>
              <a:rPr lang="cs-CZ" dirty="0"/>
              <a:t>Nedostatečné zapojení rodičů (</a:t>
            </a:r>
            <a:r>
              <a:rPr lang="cs-CZ" dirty="0" err="1"/>
              <a:t>Betoret</a:t>
            </a:r>
            <a:r>
              <a:rPr lang="cs-CZ" dirty="0"/>
              <a:t>, 2009)</a:t>
            </a:r>
          </a:p>
          <a:p>
            <a:pPr marL="0" indent="0">
              <a:buNone/>
            </a:pPr>
            <a:endParaRPr lang="cs-CZ" dirty="0"/>
          </a:p>
          <a:p>
            <a:r>
              <a:rPr lang="cs-CZ" b="1" dirty="0"/>
              <a:t>Učitel pod zátěží může stresovat i své žáky, kteří poté mění své chování a tím pak produkují další stres pro další </a:t>
            </a:r>
            <a:r>
              <a:rPr lang="cs-CZ" b="1" dirty="0" err="1"/>
              <a:t>zůčastněné</a:t>
            </a:r>
            <a:r>
              <a:rPr lang="cs-CZ" b="1" dirty="0"/>
              <a:t> (spolužáky, učitele, rodiče…)</a:t>
            </a:r>
          </a:p>
          <a:p>
            <a:endParaRPr lang="cs-CZ" dirty="0"/>
          </a:p>
        </p:txBody>
      </p:sp>
    </p:spTree>
    <p:extLst>
      <p:ext uri="{BB962C8B-B14F-4D97-AF65-F5344CB8AC3E}">
        <p14:creationId xmlns:p14="http://schemas.microsoft.com/office/powerpoint/2010/main" val="2069496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1981489" y="277951"/>
            <a:ext cx="8231904" cy="1142039"/>
          </a:xfrm>
        </p:spPr>
        <p:txBody>
          <a:bodyPr vert="horz" lIns="0" tIns="0" rIns="0" bIns="0" rtlCol="0" anchor="t">
            <a:normAutofit fontScale="90000"/>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altLang="en-US"/>
              <a:t>Kontinuum stresorů </a:t>
            </a:r>
            <a:r>
              <a:rPr lang="en-GB" altLang="en-US" sz="3266"/>
              <a:t>(Wheaton, 1996, s. 48)</a:t>
            </a:r>
          </a:p>
        </p:txBody>
      </p:sp>
      <p:sp>
        <p:nvSpPr>
          <p:cNvPr id="13315" name="Line 2"/>
          <p:cNvSpPr>
            <a:spLocks noChangeShapeType="1"/>
          </p:cNvSpPr>
          <p:nvPr/>
        </p:nvSpPr>
        <p:spPr bwMode="auto">
          <a:xfrm>
            <a:off x="2082299" y="5489857"/>
            <a:ext cx="8201662" cy="1296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1633"/>
          </a:p>
        </p:txBody>
      </p:sp>
      <p:sp>
        <p:nvSpPr>
          <p:cNvPr id="13316" name="Line 3"/>
          <p:cNvSpPr>
            <a:spLocks noChangeShapeType="1"/>
          </p:cNvSpPr>
          <p:nvPr/>
        </p:nvSpPr>
        <p:spPr bwMode="auto">
          <a:xfrm>
            <a:off x="2600753" y="3802000"/>
            <a:ext cx="1441" cy="12630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633"/>
          </a:p>
        </p:txBody>
      </p:sp>
      <p:sp>
        <p:nvSpPr>
          <p:cNvPr id="13317" name="Line 4"/>
          <p:cNvSpPr>
            <a:spLocks noChangeShapeType="1"/>
          </p:cNvSpPr>
          <p:nvPr/>
        </p:nvSpPr>
        <p:spPr bwMode="auto">
          <a:xfrm>
            <a:off x="8077649" y="4360778"/>
            <a:ext cx="1440" cy="69127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633"/>
          </a:p>
        </p:txBody>
      </p:sp>
      <p:sp>
        <p:nvSpPr>
          <p:cNvPr id="13318" name="Line 5"/>
          <p:cNvSpPr>
            <a:spLocks noChangeShapeType="1"/>
          </p:cNvSpPr>
          <p:nvPr/>
        </p:nvSpPr>
        <p:spPr bwMode="auto">
          <a:xfrm>
            <a:off x="4474391" y="4320454"/>
            <a:ext cx="1440" cy="7186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633"/>
          </a:p>
        </p:txBody>
      </p:sp>
      <p:sp>
        <p:nvSpPr>
          <p:cNvPr id="13319" name="Line 6"/>
          <p:cNvSpPr>
            <a:spLocks noChangeShapeType="1"/>
          </p:cNvSpPr>
          <p:nvPr/>
        </p:nvSpPr>
        <p:spPr bwMode="auto">
          <a:xfrm>
            <a:off x="9844714" y="3842324"/>
            <a:ext cx="1441" cy="12630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633"/>
          </a:p>
        </p:txBody>
      </p:sp>
      <p:sp>
        <p:nvSpPr>
          <p:cNvPr id="13320" name="Line 7"/>
          <p:cNvSpPr>
            <a:spLocks noChangeShapeType="1"/>
          </p:cNvSpPr>
          <p:nvPr/>
        </p:nvSpPr>
        <p:spPr bwMode="auto">
          <a:xfrm>
            <a:off x="7206357" y="2056536"/>
            <a:ext cx="1441" cy="12630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633"/>
          </a:p>
        </p:txBody>
      </p:sp>
      <p:sp>
        <p:nvSpPr>
          <p:cNvPr id="13321" name="Line 8"/>
          <p:cNvSpPr>
            <a:spLocks noChangeShapeType="1"/>
          </p:cNvSpPr>
          <p:nvPr/>
        </p:nvSpPr>
        <p:spPr bwMode="auto">
          <a:xfrm>
            <a:off x="5377365" y="2056536"/>
            <a:ext cx="1441" cy="12630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633"/>
          </a:p>
        </p:txBody>
      </p:sp>
      <p:sp>
        <p:nvSpPr>
          <p:cNvPr id="13322" name="Line 9"/>
          <p:cNvSpPr>
            <a:spLocks noChangeShapeType="1"/>
          </p:cNvSpPr>
          <p:nvPr/>
        </p:nvSpPr>
        <p:spPr bwMode="auto">
          <a:xfrm>
            <a:off x="6309144" y="4293092"/>
            <a:ext cx="1440" cy="71863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633"/>
          </a:p>
        </p:txBody>
      </p:sp>
      <p:sp>
        <p:nvSpPr>
          <p:cNvPr id="13323" name="Text Box 10"/>
          <p:cNvSpPr txBox="1">
            <a:spLocks noChangeArrowheads="1"/>
          </p:cNvSpPr>
          <p:nvPr/>
        </p:nvSpPr>
        <p:spPr bwMode="auto">
          <a:xfrm>
            <a:off x="5312559" y="1600009"/>
            <a:ext cx="1980207" cy="33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723900" algn="l"/>
                <a:tab pos="1447800" algn="l"/>
              </a:tabLst>
              <a:defRPr>
                <a:solidFill>
                  <a:schemeClr val="tx1"/>
                </a:solidFill>
                <a:latin typeface="Verdana" charset="0"/>
              </a:defRPr>
            </a:lvl1pPr>
            <a:lvl2pPr marL="742950" indent="-285750" eaLnBrk="0" hangingPunct="0">
              <a:tabLst>
                <a:tab pos="723900" algn="l"/>
                <a:tab pos="1447800" algn="l"/>
              </a:tabLst>
              <a:defRPr>
                <a:solidFill>
                  <a:schemeClr val="tx1"/>
                </a:solidFill>
                <a:latin typeface="Verdana" charset="0"/>
              </a:defRPr>
            </a:lvl2pPr>
            <a:lvl3pPr marL="1143000" indent="-228600" eaLnBrk="0" hangingPunct="0">
              <a:tabLst>
                <a:tab pos="723900" algn="l"/>
                <a:tab pos="1447800" algn="l"/>
              </a:tabLst>
              <a:defRPr>
                <a:solidFill>
                  <a:schemeClr val="tx1"/>
                </a:solidFill>
                <a:latin typeface="Verdana" charset="0"/>
              </a:defRPr>
            </a:lvl3pPr>
            <a:lvl4pPr marL="1600200" indent="-228600" eaLnBrk="0" hangingPunct="0">
              <a:tabLst>
                <a:tab pos="723900" algn="l"/>
                <a:tab pos="1447800" algn="l"/>
              </a:tabLst>
              <a:defRPr>
                <a:solidFill>
                  <a:schemeClr val="tx1"/>
                </a:solidFill>
                <a:latin typeface="Verdana" charset="0"/>
              </a:defRPr>
            </a:lvl4pPr>
            <a:lvl5pPr marL="2057400" indent="-228600" eaLnBrk="0" hangingPunct="0">
              <a:tabLst>
                <a:tab pos="723900" algn="l"/>
                <a:tab pos="1447800" algn="l"/>
              </a:tabLst>
              <a:defRPr>
                <a:solidFill>
                  <a:schemeClr val="tx1"/>
                </a:solidFill>
                <a:latin typeface="Verdana" charset="0"/>
              </a:defRPr>
            </a:lvl5pPr>
            <a:lvl6pPr marL="2514600" indent="-228600" eaLnBrk="0" fontAlgn="base" hangingPunct="0">
              <a:spcBef>
                <a:spcPct val="0"/>
              </a:spcBef>
              <a:spcAft>
                <a:spcPct val="0"/>
              </a:spcAft>
              <a:tabLst>
                <a:tab pos="723900" algn="l"/>
                <a:tab pos="1447800" algn="l"/>
              </a:tabLst>
              <a:defRPr>
                <a:solidFill>
                  <a:schemeClr val="tx1"/>
                </a:solidFill>
                <a:latin typeface="Verdana" charset="0"/>
              </a:defRPr>
            </a:lvl6pPr>
            <a:lvl7pPr marL="2971800" indent="-228600" eaLnBrk="0" fontAlgn="base" hangingPunct="0">
              <a:spcBef>
                <a:spcPct val="0"/>
              </a:spcBef>
              <a:spcAft>
                <a:spcPct val="0"/>
              </a:spcAft>
              <a:tabLst>
                <a:tab pos="723900" algn="l"/>
                <a:tab pos="1447800" algn="l"/>
              </a:tabLst>
              <a:defRPr>
                <a:solidFill>
                  <a:schemeClr val="tx1"/>
                </a:solidFill>
                <a:latin typeface="Verdana" charset="0"/>
              </a:defRPr>
            </a:lvl7pPr>
            <a:lvl8pPr marL="3429000" indent="-228600" eaLnBrk="0" fontAlgn="base" hangingPunct="0">
              <a:spcBef>
                <a:spcPct val="0"/>
              </a:spcBef>
              <a:spcAft>
                <a:spcPct val="0"/>
              </a:spcAft>
              <a:tabLst>
                <a:tab pos="723900" algn="l"/>
                <a:tab pos="1447800" algn="l"/>
              </a:tabLst>
              <a:defRPr>
                <a:solidFill>
                  <a:schemeClr val="tx1"/>
                </a:solidFill>
                <a:latin typeface="Verdana" charset="0"/>
              </a:defRPr>
            </a:lvl8pPr>
            <a:lvl9pPr marL="3886200" indent="-228600" eaLnBrk="0" fontAlgn="base" hangingPunct="0">
              <a:spcBef>
                <a:spcPct val="0"/>
              </a:spcBef>
              <a:spcAft>
                <a:spcPct val="0"/>
              </a:spcAft>
              <a:tabLst>
                <a:tab pos="723900" algn="l"/>
                <a:tab pos="1447800" algn="l"/>
              </a:tabLst>
              <a:defRPr>
                <a:solidFill>
                  <a:schemeClr val="tx1"/>
                </a:solidFill>
                <a:latin typeface="Verdana" charset="0"/>
              </a:defRPr>
            </a:lvl9pPr>
          </a:lstStyle>
          <a:p>
            <a:pPr algn="ctr" eaLnBrk="1">
              <a:lnSpc>
                <a:spcPct val="93000"/>
              </a:lnSpc>
              <a:buClr>
                <a:srgbClr val="000000"/>
              </a:buClr>
              <a:buSzPct val="45000"/>
              <a:buFont typeface="StarSymbol" charset="0"/>
              <a:buNone/>
            </a:pPr>
            <a:r>
              <a:rPr lang="en-GB" altLang="en-US" sz="2359" b="1">
                <a:latin typeface="Times New Roman" charset="0"/>
              </a:rPr>
              <a:t>makrostresory</a:t>
            </a:r>
          </a:p>
        </p:txBody>
      </p:sp>
      <p:sp>
        <p:nvSpPr>
          <p:cNvPr id="13324" name="Text Box 11"/>
          <p:cNvSpPr txBox="1">
            <a:spLocks noChangeArrowheads="1"/>
          </p:cNvSpPr>
          <p:nvPr/>
        </p:nvSpPr>
        <p:spPr bwMode="auto">
          <a:xfrm>
            <a:off x="2095261" y="3296507"/>
            <a:ext cx="973023" cy="31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tabLst>
                <a:tab pos="723900" algn="l"/>
              </a:tabLst>
              <a:defRPr>
                <a:solidFill>
                  <a:schemeClr val="tx1"/>
                </a:solidFill>
                <a:latin typeface="Verdana" charset="0"/>
              </a:defRPr>
            </a:lvl1pPr>
            <a:lvl2pPr marL="742950" indent="-285750" eaLnBrk="0" hangingPunct="0">
              <a:tabLst>
                <a:tab pos="723900" algn="l"/>
              </a:tabLst>
              <a:defRPr>
                <a:solidFill>
                  <a:schemeClr val="tx1"/>
                </a:solidFill>
                <a:latin typeface="Verdana" charset="0"/>
              </a:defRPr>
            </a:lvl2pPr>
            <a:lvl3pPr marL="1143000" indent="-228600" eaLnBrk="0" hangingPunct="0">
              <a:tabLst>
                <a:tab pos="723900" algn="l"/>
              </a:tabLst>
              <a:defRPr>
                <a:solidFill>
                  <a:schemeClr val="tx1"/>
                </a:solidFill>
                <a:latin typeface="Verdana" charset="0"/>
              </a:defRPr>
            </a:lvl3pPr>
            <a:lvl4pPr marL="1600200" indent="-228600" eaLnBrk="0" hangingPunct="0">
              <a:tabLst>
                <a:tab pos="723900" algn="l"/>
              </a:tabLst>
              <a:defRPr>
                <a:solidFill>
                  <a:schemeClr val="tx1"/>
                </a:solidFill>
                <a:latin typeface="Verdana" charset="0"/>
              </a:defRPr>
            </a:lvl4pPr>
            <a:lvl5pPr marL="2057400" indent="-228600" eaLnBrk="0" hangingPunct="0">
              <a:tabLst>
                <a:tab pos="723900" algn="l"/>
              </a:tabLst>
              <a:defRPr>
                <a:solidFill>
                  <a:schemeClr val="tx1"/>
                </a:solidFill>
                <a:latin typeface="Verdana" charset="0"/>
              </a:defRPr>
            </a:lvl5pPr>
            <a:lvl6pPr marL="2514600" indent="-228600" eaLnBrk="0" fontAlgn="base" hangingPunct="0">
              <a:spcBef>
                <a:spcPct val="0"/>
              </a:spcBef>
              <a:spcAft>
                <a:spcPct val="0"/>
              </a:spcAft>
              <a:tabLst>
                <a:tab pos="723900" algn="l"/>
              </a:tabLst>
              <a:defRPr>
                <a:solidFill>
                  <a:schemeClr val="tx1"/>
                </a:solidFill>
                <a:latin typeface="Verdana" charset="0"/>
              </a:defRPr>
            </a:lvl6pPr>
            <a:lvl7pPr marL="2971800" indent="-228600" eaLnBrk="0" fontAlgn="base" hangingPunct="0">
              <a:spcBef>
                <a:spcPct val="0"/>
              </a:spcBef>
              <a:spcAft>
                <a:spcPct val="0"/>
              </a:spcAft>
              <a:tabLst>
                <a:tab pos="723900" algn="l"/>
              </a:tabLst>
              <a:defRPr>
                <a:solidFill>
                  <a:schemeClr val="tx1"/>
                </a:solidFill>
                <a:latin typeface="Verdana" charset="0"/>
              </a:defRPr>
            </a:lvl7pPr>
            <a:lvl8pPr marL="3429000" indent="-228600" eaLnBrk="0" fontAlgn="base" hangingPunct="0">
              <a:spcBef>
                <a:spcPct val="0"/>
              </a:spcBef>
              <a:spcAft>
                <a:spcPct val="0"/>
              </a:spcAft>
              <a:tabLst>
                <a:tab pos="723900" algn="l"/>
              </a:tabLst>
              <a:defRPr>
                <a:solidFill>
                  <a:schemeClr val="tx1"/>
                </a:solidFill>
                <a:latin typeface="Verdana" charset="0"/>
              </a:defRPr>
            </a:lvl8pPr>
            <a:lvl9pPr marL="3886200" indent="-228600" eaLnBrk="0" fontAlgn="base" hangingPunct="0">
              <a:spcBef>
                <a:spcPct val="0"/>
              </a:spcBef>
              <a:spcAft>
                <a:spcPct val="0"/>
              </a:spcAft>
              <a:tabLst>
                <a:tab pos="723900" algn="l"/>
              </a:tabLst>
              <a:defRPr>
                <a:solidFill>
                  <a:schemeClr val="tx1"/>
                </a:solidFill>
                <a:latin typeface="Verdana" charset="0"/>
              </a:defRPr>
            </a:lvl9pPr>
          </a:lstStyle>
          <a:p>
            <a:pPr eaLnBrk="1">
              <a:lnSpc>
                <a:spcPct val="93000"/>
              </a:lnSpc>
              <a:buClr>
                <a:srgbClr val="000000"/>
              </a:buClr>
              <a:buSzPct val="45000"/>
              <a:buFont typeface="StarSymbol" charset="0"/>
              <a:buNone/>
            </a:pPr>
            <a:r>
              <a:rPr lang="en-GB" altLang="en-US" sz="2177">
                <a:latin typeface="Times New Roman" charset="0"/>
              </a:rPr>
              <a:t>traumata</a:t>
            </a:r>
          </a:p>
        </p:txBody>
      </p:sp>
      <p:sp>
        <p:nvSpPr>
          <p:cNvPr id="13325" name="Text Box 12"/>
          <p:cNvSpPr txBox="1">
            <a:spLocks noChangeArrowheads="1"/>
          </p:cNvSpPr>
          <p:nvPr/>
        </p:nvSpPr>
        <p:spPr bwMode="auto">
          <a:xfrm>
            <a:off x="9289924" y="3136650"/>
            <a:ext cx="1098058" cy="62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tabLst>
                <a:tab pos="723900" algn="l"/>
              </a:tabLst>
              <a:defRPr>
                <a:solidFill>
                  <a:schemeClr val="tx1"/>
                </a:solidFill>
                <a:latin typeface="Verdana" charset="0"/>
              </a:defRPr>
            </a:lvl1pPr>
            <a:lvl2pPr marL="742950" indent="-285750" eaLnBrk="0" hangingPunct="0">
              <a:tabLst>
                <a:tab pos="723900" algn="l"/>
              </a:tabLst>
              <a:defRPr>
                <a:solidFill>
                  <a:schemeClr val="tx1"/>
                </a:solidFill>
                <a:latin typeface="Verdana" charset="0"/>
              </a:defRPr>
            </a:lvl2pPr>
            <a:lvl3pPr marL="1143000" indent="-228600" eaLnBrk="0" hangingPunct="0">
              <a:tabLst>
                <a:tab pos="723900" algn="l"/>
              </a:tabLst>
              <a:defRPr>
                <a:solidFill>
                  <a:schemeClr val="tx1"/>
                </a:solidFill>
                <a:latin typeface="Verdana" charset="0"/>
              </a:defRPr>
            </a:lvl3pPr>
            <a:lvl4pPr marL="1600200" indent="-228600" eaLnBrk="0" hangingPunct="0">
              <a:tabLst>
                <a:tab pos="723900" algn="l"/>
              </a:tabLst>
              <a:defRPr>
                <a:solidFill>
                  <a:schemeClr val="tx1"/>
                </a:solidFill>
                <a:latin typeface="Verdana" charset="0"/>
              </a:defRPr>
            </a:lvl4pPr>
            <a:lvl5pPr marL="2057400" indent="-228600" eaLnBrk="0" hangingPunct="0">
              <a:tabLst>
                <a:tab pos="723900" algn="l"/>
              </a:tabLst>
              <a:defRPr>
                <a:solidFill>
                  <a:schemeClr val="tx1"/>
                </a:solidFill>
                <a:latin typeface="Verdana" charset="0"/>
              </a:defRPr>
            </a:lvl5pPr>
            <a:lvl6pPr marL="2514600" indent="-228600" eaLnBrk="0" fontAlgn="base" hangingPunct="0">
              <a:spcBef>
                <a:spcPct val="0"/>
              </a:spcBef>
              <a:spcAft>
                <a:spcPct val="0"/>
              </a:spcAft>
              <a:tabLst>
                <a:tab pos="723900" algn="l"/>
              </a:tabLst>
              <a:defRPr>
                <a:solidFill>
                  <a:schemeClr val="tx1"/>
                </a:solidFill>
                <a:latin typeface="Verdana" charset="0"/>
              </a:defRPr>
            </a:lvl6pPr>
            <a:lvl7pPr marL="2971800" indent="-228600" eaLnBrk="0" fontAlgn="base" hangingPunct="0">
              <a:spcBef>
                <a:spcPct val="0"/>
              </a:spcBef>
              <a:spcAft>
                <a:spcPct val="0"/>
              </a:spcAft>
              <a:tabLst>
                <a:tab pos="723900" algn="l"/>
              </a:tabLst>
              <a:defRPr>
                <a:solidFill>
                  <a:schemeClr val="tx1"/>
                </a:solidFill>
                <a:latin typeface="Verdana" charset="0"/>
              </a:defRPr>
            </a:lvl7pPr>
            <a:lvl8pPr marL="3429000" indent="-228600" eaLnBrk="0" fontAlgn="base" hangingPunct="0">
              <a:spcBef>
                <a:spcPct val="0"/>
              </a:spcBef>
              <a:spcAft>
                <a:spcPct val="0"/>
              </a:spcAft>
              <a:tabLst>
                <a:tab pos="723900" algn="l"/>
              </a:tabLst>
              <a:defRPr>
                <a:solidFill>
                  <a:schemeClr val="tx1"/>
                </a:solidFill>
                <a:latin typeface="Verdana" charset="0"/>
              </a:defRPr>
            </a:lvl8pPr>
            <a:lvl9pPr marL="3886200" indent="-228600" eaLnBrk="0" fontAlgn="base" hangingPunct="0">
              <a:spcBef>
                <a:spcPct val="0"/>
              </a:spcBef>
              <a:spcAft>
                <a:spcPct val="0"/>
              </a:spcAft>
              <a:tabLst>
                <a:tab pos="723900" algn="l"/>
              </a:tabLst>
              <a:defRPr>
                <a:solidFill>
                  <a:schemeClr val="tx1"/>
                </a:solidFill>
                <a:latin typeface="Verdana" charset="0"/>
              </a:defRPr>
            </a:lvl9pPr>
          </a:lstStyle>
          <a:p>
            <a:pPr algn="ctr" eaLnBrk="1">
              <a:lnSpc>
                <a:spcPct val="93000"/>
              </a:lnSpc>
              <a:buClr>
                <a:srgbClr val="000000"/>
              </a:buClr>
              <a:buSzPct val="45000"/>
              <a:buFont typeface="StarSymbol" charset="0"/>
              <a:buNone/>
            </a:pPr>
            <a:r>
              <a:rPr lang="en-GB" altLang="en-US" sz="2177">
                <a:latin typeface="Times New Roman" charset="0"/>
              </a:rPr>
              <a:t>chronické</a:t>
            </a:r>
          </a:p>
          <a:p>
            <a:pPr algn="ctr" eaLnBrk="1">
              <a:lnSpc>
                <a:spcPct val="93000"/>
              </a:lnSpc>
              <a:buClr>
                <a:srgbClr val="000000"/>
              </a:buClr>
              <a:buSzPct val="45000"/>
              <a:buFont typeface="StarSymbol" charset="0"/>
              <a:buNone/>
            </a:pPr>
            <a:r>
              <a:rPr lang="en-GB" altLang="en-US" sz="2177">
                <a:latin typeface="Times New Roman" charset="0"/>
              </a:rPr>
              <a:t>stresory</a:t>
            </a:r>
          </a:p>
        </p:txBody>
      </p:sp>
      <p:sp>
        <p:nvSpPr>
          <p:cNvPr id="13326" name="Text Box 13"/>
          <p:cNvSpPr txBox="1">
            <a:spLocks noChangeArrowheads="1"/>
          </p:cNvSpPr>
          <p:nvPr/>
        </p:nvSpPr>
        <p:spPr bwMode="auto">
          <a:xfrm>
            <a:off x="5652739" y="3522611"/>
            <a:ext cx="1284006" cy="62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tabLst>
                <a:tab pos="723900" algn="l"/>
                <a:tab pos="1447800" algn="l"/>
              </a:tabLst>
              <a:defRPr>
                <a:solidFill>
                  <a:schemeClr val="tx1"/>
                </a:solidFill>
                <a:latin typeface="Verdana" charset="0"/>
              </a:defRPr>
            </a:lvl1pPr>
            <a:lvl2pPr marL="742950" indent="-285750" eaLnBrk="0" hangingPunct="0">
              <a:tabLst>
                <a:tab pos="723900" algn="l"/>
                <a:tab pos="1447800" algn="l"/>
              </a:tabLst>
              <a:defRPr>
                <a:solidFill>
                  <a:schemeClr val="tx1"/>
                </a:solidFill>
                <a:latin typeface="Verdana" charset="0"/>
              </a:defRPr>
            </a:lvl2pPr>
            <a:lvl3pPr marL="1143000" indent="-228600" eaLnBrk="0" hangingPunct="0">
              <a:tabLst>
                <a:tab pos="723900" algn="l"/>
                <a:tab pos="1447800" algn="l"/>
              </a:tabLst>
              <a:defRPr>
                <a:solidFill>
                  <a:schemeClr val="tx1"/>
                </a:solidFill>
                <a:latin typeface="Verdana" charset="0"/>
              </a:defRPr>
            </a:lvl3pPr>
            <a:lvl4pPr marL="1600200" indent="-228600" eaLnBrk="0" hangingPunct="0">
              <a:tabLst>
                <a:tab pos="723900" algn="l"/>
                <a:tab pos="1447800" algn="l"/>
              </a:tabLst>
              <a:defRPr>
                <a:solidFill>
                  <a:schemeClr val="tx1"/>
                </a:solidFill>
                <a:latin typeface="Verdana" charset="0"/>
              </a:defRPr>
            </a:lvl4pPr>
            <a:lvl5pPr marL="2057400" indent="-228600" eaLnBrk="0" hangingPunct="0">
              <a:tabLst>
                <a:tab pos="723900" algn="l"/>
                <a:tab pos="1447800" algn="l"/>
              </a:tabLst>
              <a:defRPr>
                <a:solidFill>
                  <a:schemeClr val="tx1"/>
                </a:solidFill>
                <a:latin typeface="Verdana" charset="0"/>
              </a:defRPr>
            </a:lvl5pPr>
            <a:lvl6pPr marL="2514600" indent="-228600" eaLnBrk="0" fontAlgn="base" hangingPunct="0">
              <a:spcBef>
                <a:spcPct val="0"/>
              </a:spcBef>
              <a:spcAft>
                <a:spcPct val="0"/>
              </a:spcAft>
              <a:tabLst>
                <a:tab pos="723900" algn="l"/>
                <a:tab pos="1447800" algn="l"/>
              </a:tabLst>
              <a:defRPr>
                <a:solidFill>
                  <a:schemeClr val="tx1"/>
                </a:solidFill>
                <a:latin typeface="Verdana" charset="0"/>
              </a:defRPr>
            </a:lvl6pPr>
            <a:lvl7pPr marL="2971800" indent="-228600" eaLnBrk="0" fontAlgn="base" hangingPunct="0">
              <a:spcBef>
                <a:spcPct val="0"/>
              </a:spcBef>
              <a:spcAft>
                <a:spcPct val="0"/>
              </a:spcAft>
              <a:tabLst>
                <a:tab pos="723900" algn="l"/>
                <a:tab pos="1447800" algn="l"/>
              </a:tabLst>
              <a:defRPr>
                <a:solidFill>
                  <a:schemeClr val="tx1"/>
                </a:solidFill>
                <a:latin typeface="Verdana" charset="0"/>
              </a:defRPr>
            </a:lvl7pPr>
            <a:lvl8pPr marL="3429000" indent="-228600" eaLnBrk="0" fontAlgn="base" hangingPunct="0">
              <a:spcBef>
                <a:spcPct val="0"/>
              </a:spcBef>
              <a:spcAft>
                <a:spcPct val="0"/>
              </a:spcAft>
              <a:tabLst>
                <a:tab pos="723900" algn="l"/>
                <a:tab pos="1447800" algn="l"/>
              </a:tabLst>
              <a:defRPr>
                <a:solidFill>
                  <a:schemeClr val="tx1"/>
                </a:solidFill>
                <a:latin typeface="Verdana" charset="0"/>
              </a:defRPr>
            </a:lvl8pPr>
            <a:lvl9pPr marL="3886200" indent="-228600" eaLnBrk="0" fontAlgn="base" hangingPunct="0">
              <a:spcBef>
                <a:spcPct val="0"/>
              </a:spcBef>
              <a:spcAft>
                <a:spcPct val="0"/>
              </a:spcAft>
              <a:tabLst>
                <a:tab pos="723900" algn="l"/>
                <a:tab pos="1447800" algn="l"/>
              </a:tabLst>
              <a:defRPr>
                <a:solidFill>
                  <a:schemeClr val="tx1"/>
                </a:solidFill>
                <a:latin typeface="Verdana" charset="0"/>
              </a:defRPr>
            </a:lvl9pPr>
          </a:lstStyle>
          <a:p>
            <a:pPr algn="ctr" eaLnBrk="1">
              <a:lnSpc>
                <a:spcPct val="93000"/>
              </a:lnSpc>
              <a:buClr>
                <a:srgbClr val="000000"/>
              </a:buClr>
              <a:buSzPct val="45000"/>
              <a:buFont typeface="StarSymbol" charset="0"/>
              <a:buNone/>
            </a:pPr>
            <a:r>
              <a:rPr lang="en-GB" altLang="en-US" sz="2177">
                <a:latin typeface="Times New Roman" charset="0"/>
              </a:rPr>
              <a:t>každodenní</a:t>
            </a:r>
          </a:p>
          <a:p>
            <a:pPr algn="ctr" eaLnBrk="1">
              <a:lnSpc>
                <a:spcPct val="93000"/>
              </a:lnSpc>
              <a:buClr>
                <a:srgbClr val="000000"/>
              </a:buClr>
              <a:buSzPct val="45000"/>
              <a:buFont typeface="StarSymbol" charset="0"/>
              <a:buNone/>
            </a:pPr>
            <a:r>
              <a:rPr lang="en-GB" altLang="en-US" sz="2177">
                <a:latin typeface="Times New Roman" charset="0"/>
              </a:rPr>
              <a:t>starosti</a:t>
            </a:r>
          </a:p>
        </p:txBody>
      </p:sp>
      <p:sp>
        <p:nvSpPr>
          <p:cNvPr id="13327" name="Text Box 14"/>
          <p:cNvSpPr txBox="1">
            <a:spLocks noChangeArrowheads="1"/>
          </p:cNvSpPr>
          <p:nvPr/>
        </p:nvSpPr>
        <p:spPr bwMode="auto">
          <a:xfrm>
            <a:off x="4018442" y="3469326"/>
            <a:ext cx="881653" cy="62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tabLst>
                <a:tab pos="723900" algn="l"/>
              </a:tabLst>
              <a:defRPr>
                <a:solidFill>
                  <a:schemeClr val="tx1"/>
                </a:solidFill>
                <a:latin typeface="Verdana" charset="0"/>
              </a:defRPr>
            </a:lvl1pPr>
            <a:lvl2pPr marL="742950" indent="-285750" eaLnBrk="0" hangingPunct="0">
              <a:tabLst>
                <a:tab pos="723900" algn="l"/>
              </a:tabLst>
              <a:defRPr>
                <a:solidFill>
                  <a:schemeClr val="tx1"/>
                </a:solidFill>
                <a:latin typeface="Verdana" charset="0"/>
              </a:defRPr>
            </a:lvl2pPr>
            <a:lvl3pPr marL="1143000" indent="-228600" eaLnBrk="0" hangingPunct="0">
              <a:tabLst>
                <a:tab pos="723900" algn="l"/>
              </a:tabLst>
              <a:defRPr>
                <a:solidFill>
                  <a:schemeClr val="tx1"/>
                </a:solidFill>
                <a:latin typeface="Verdana" charset="0"/>
              </a:defRPr>
            </a:lvl3pPr>
            <a:lvl4pPr marL="1600200" indent="-228600" eaLnBrk="0" hangingPunct="0">
              <a:tabLst>
                <a:tab pos="723900" algn="l"/>
              </a:tabLst>
              <a:defRPr>
                <a:solidFill>
                  <a:schemeClr val="tx1"/>
                </a:solidFill>
                <a:latin typeface="Verdana" charset="0"/>
              </a:defRPr>
            </a:lvl4pPr>
            <a:lvl5pPr marL="2057400" indent="-228600" eaLnBrk="0" hangingPunct="0">
              <a:tabLst>
                <a:tab pos="723900" algn="l"/>
              </a:tabLst>
              <a:defRPr>
                <a:solidFill>
                  <a:schemeClr val="tx1"/>
                </a:solidFill>
                <a:latin typeface="Verdana" charset="0"/>
              </a:defRPr>
            </a:lvl5pPr>
            <a:lvl6pPr marL="2514600" indent="-228600" eaLnBrk="0" fontAlgn="base" hangingPunct="0">
              <a:spcBef>
                <a:spcPct val="0"/>
              </a:spcBef>
              <a:spcAft>
                <a:spcPct val="0"/>
              </a:spcAft>
              <a:tabLst>
                <a:tab pos="723900" algn="l"/>
              </a:tabLst>
              <a:defRPr>
                <a:solidFill>
                  <a:schemeClr val="tx1"/>
                </a:solidFill>
                <a:latin typeface="Verdana" charset="0"/>
              </a:defRPr>
            </a:lvl6pPr>
            <a:lvl7pPr marL="2971800" indent="-228600" eaLnBrk="0" fontAlgn="base" hangingPunct="0">
              <a:spcBef>
                <a:spcPct val="0"/>
              </a:spcBef>
              <a:spcAft>
                <a:spcPct val="0"/>
              </a:spcAft>
              <a:tabLst>
                <a:tab pos="723900" algn="l"/>
              </a:tabLst>
              <a:defRPr>
                <a:solidFill>
                  <a:schemeClr val="tx1"/>
                </a:solidFill>
                <a:latin typeface="Verdana" charset="0"/>
              </a:defRPr>
            </a:lvl7pPr>
            <a:lvl8pPr marL="3429000" indent="-228600" eaLnBrk="0" fontAlgn="base" hangingPunct="0">
              <a:spcBef>
                <a:spcPct val="0"/>
              </a:spcBef>
              <a:spcAft>
                <a:spcPct val="0"/>
              </a:spcAft>
              <a:tabLst>
                <a:tab pos="723900" algn="l"/>
              </a:tabLst>
              <a:defRPr>
                <a:solidFill>
                  <a:schemeClr val="tx1"/>
                </a:solidFill>
                <a:latin typeface="Verdana" charset="0"/>
              </a:defRPr>
            </a:lvl8pPr>
            <a:lvl9pPr marL="3886200" indent="-228600" eaLnBrk="0" fontAlgn="base" hangingPunct="0">
              <a:spcBef>
                <a:spcPct val="0"/>
              </a:spcBef>
              <a:spcAft>
                <a:spcPct val="0"/>
              </a:spcAft>
              <a:tabLst>
                <a:tab pos="723900" algn="l"/>
              </a:tabLst>
              <a:defRPr>
                <a:solidFill>
                  <a:schemeClr val="tx1"/>
                </a:solidFill>
                <a:latin typeface="Verdana" charset="0"/>
              </a:defRPr>
            </a:lvl9pPr>
          </a:lstStyle>
          <a:p>
            <a:pPr algn="ctr" eaLnBrk="1">
              <a:lnSpc>
                <a:spcPct val="93000"/>
              </a:lnSpc>
              <a:buClr>
                <a:srgbClr val="000000"/>
              </a:buClr>
              <a:buSzPct val="45000"/>
              <a:buFont typeface="StarSymbol" charset="0"/>
              <a:buNone/>
            </a:pPr>
            <a:r>
              <a:rPr lang="en-GB" altLang="en-US" sz="2177">
                <a:latin typeface="Times New Roman" charset="0"/>
              </a:rPr>
              <a:t>životní</a:t>
            </a:r>
          </a:p>
          <a:p>
            <a:pPr algn="ctr" eaLnBrk="1">
              <a:lnSpc>
                <a:spcPct val="93000"/>
              </a:lnSpc>
              <a:buClr>
                <a:srgbClr val="000000"/>
              </a:buClr>
              <a:buSzPct val="45000"/>
              <a:buFont typeface="StarSymbol" charset="0"/>
              <a:buNone/>
            </a:pPr>
            <a:r>
              <a:rPr lang="en-GB" altLang="en-US" sz="2177">
                <a:latin typeface="Times New Roman" charset="0"/>
              </a:rPr>
              <a:t>události</a:t>
            </a:r>
          </a:p>
        </p:txBody>
      </p:sp>
      <p:sp>
        <p:nvSpPr>
          <p:cNvPr id="13328" name="Text Box 15"/>
          <p:cNvSpPr txBox="1">
            <a:spLocks noChangeArrowheads="1"/>
          </p:cNvSpPr>
          <p:nvPr/>
        </p:nvSpPr>
        <p:spPr bwMode="auto">
          <a:xfrm>
            <a:off x="7678727" y="3789038"/>
            <a:ext cx="774251" cy="31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tabLst>
                <a:tab pos="723900" algn="l"/>
              </a:tabLst>
              <a:defRPr>
                <a:solidFill>
                  <a:schemeClr val="tx1"/>
                </a:solidFill>
                <a:latin typeface="Verdana" charset="0"/>
              </a:defRPr>
            </a:lvl1pPr>
            <a:lvl2pPr marL="742950" indent="-285750" eaLnBrk="0" hangingPunct="0">
              <a:tabLst>
                <a:tab pos="723900" algn="l"/>
              </a:tabLst>
              <a:defRPr>
                <a:solidFill>
                  <a:schemeClr val="tx1"/>
                </a:solidFill>
                <a:latin typeface="Verdana" charset="0"/>
              </a:defRPr>
            </a:lvl2pPr>
            <a:lvl3pPr marL="1143000" indent="-228600" eaLnBrk="0" hangingPunct="0">
              <a:tabLst>
                <a:tab pos="723900" algn="l"/>
              </a:tabLst>
              <a:defRPr>
                <a:solidFill>
                  <a:schemeClr val="tx1"/>
                </a:solidFill>
                <a:latin typeface="Verdana" charset="0"/>
              </a:defRPr>
            </a:lvl3pPr>
            <a:lvl4pPr marL="1600200" indent="-228600" eaLnBrk="0" hangingPunct="0">
              <a:tabLst>
                <a:tab pos="723900" algn="l"/>
              </a:tabLst>
              <a:defRPr>
                <a:solidFill>
                  <a:schemeClr val="tx1"/>
                </a:solidFill>
                <a:latin typeface="Verdana" charset="0"/>
              </a:defRPr>
            </a:lvl4pPr>
            <a:lvl5pPr marL="2057400" indent="-228600" eaLnBrk="0" hangingPunct="0">
              <a:tabLst>
                <a:tab pos="723900" algn="l"/>
              </a:tabLst>
              <a:defRPr>
                <a:solidFill>
                  <a:schemeClr val="tx1"/>
                </a:solidFill>
                <a:latin typeface="Verdana" charset="0"/>
              </a:defRPr>
            </a:lvl5pPr>
            <a:lvl6pPr marL="2514600" indent="-228600" eaLnBrk="0" fontAlgn="base" hangingPunct="0">
              <a:spcBef>
                <a:spcPct val="0"/>
              </a:spcBef>
              <a:spcAft>
                <a:spcPct val="0"/>
              </a:spcAft>
              <a:tabLst>
                <a:tab pos="723900" algn="l"/>
              </a:tabLst>
              <a:defRPr>
                <a:solidFill>
                  <a:schemeClr val="tx1"/>
                </a:solidFill>
                <a:latin typeface="Verdana" charset="0"/>
              </a:defRPr>
            </a:lvl6pPr>
            <a:lvl7pPr marL="2971800" indent="-228600" eaLnBrk="0" fontAlgn="base" hangingPunct="0">
              <a:spcBef>
                <a:spcPct val="0"/>
              </a:spcBef>
              <a:spcAft>
                <a:spcPct val="0"/>
              </a:spcAft>
              <a:tabLst>
                <a:tab pos="723900" algn="l"/>
              </a:tabLst>
              <a:defRPr>
                <a:solidFill>
                  <a:schemeClr val="tx1"/>
                </a:solidFill>
                <a:latin typeface="Verdana" charset="0"/>
              </a:defRPr>
            </a:lvl7pPr>
            <a:lvl8pPr marL="3429000" indent="-228600" eaLnBrk="0" fontAlgn="base" hangingPunct="0">
              <a:spcBef>
                <a:spcPct val="0"/>
              </a:spcBef>
              <a:spcAft>
                <a:spcPct val="0"/>
              </a:spcAft>
              <a:tabLst>
                <a:tab pos="723900" algn="l"/>
              </a:tabLst>
              <a:defRPr>
                <a:solidFill>
                  <a:schemeClr val="tx1"/>
                </a:solidFill>
                <a:latin typeface="Verdana" charset="0"/>
              </a:defRPr>
            </a:lvl8pPr>
            <a:lvl9pPr marL="3886200" indent="-228600" eaLnBrk="0" fontAlgn="base" hangingPunct="0">
              <a:spcBef>
                <a:spcPct val="0"/>
              </a:spcBef>
              <a:spcAft>
                <a:spcPct val="0"/>
              </a:spcAft>
              <a:tabLst>
                <a:tab pos="723900" algn="l"/>
              </a:tabLst>
              <a:defRPr>
                <a:solidFill>
                  <a:schemeClr val="tx1"/>
                </a:solidFill>
                <a:latin typeface="Verdana" charset="0"/>
              </a:defRPr>
            </a:lvl9pPr>
          </a:lstStyle>
          <a:p>
            <a:pPr eaLnBrk="1">
              <a:lnSpc>
                <a:spcPct val="93000"/>
              </a:lnSpc>
              <a:buClr>
                <a:srgbClr val="000000"/>
              </a:buClr>
              <a:buSzPct val="45000"/>
              <a:buFont typeface="StarSymbol" charset="0"/>
              <a:buNone/>
            </a:pPr>
            <a:r>
              <a:rPr lang="en-GB" altLang="en-US" sz="2177">
                <a:latin typeface="Times New Roman" charset="0"/>
              </a:rPr>
              <a:t>hrozby</a:t>
            </a:r>
          </a:p>
        </p:txBody>
      </p:sp>
      <p:sp>
        <p:nvSpPr>
          <p:cNvPr id="13329" name="Text Box 16"/>
          <p:cNvSpPr txBox="1">
            <a:spLocks noChangeArrowheads="1"/>
          </p:cNvSpPr>
          <p:nvPr/>
        </p:nvSpPr>
        <p:spPr bwMode="auto">
          <a:xfrm>
            <a:off x="2016052" y="5649714"/>
            <a:ext cx="1934056" cy="31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tabLst>
                <a:tab pos="723900" algn="l"/>
                <a:tab pos="1447800" algn="l"/>
                <a:tab pos="2171700" algn="l"/>
              </a:tabLst>
              <a:defRPr>
                <a:solidFill>
                  <a:schemeClr val="tx1"/>
                </a:solidFill>
                <a:latin typeface="Verdana" charset="0"/>
              </a:defRPr>
            </a:lvl1pPr>
            <a:lvl2pPr marL="742950" indent="-285750" eaLnBrk="0" hangingPunct="0">
              <a:tabLst>
                <a:tab pos="723900" algn="l"/>
                <a:tab pos="1447800" algn="l"/>
                <a:tab pos="2171700" algn="l"/>
              </a:tabLst>
              <a:defRPr>
                <a:solidFill>
                  <a:schemeClr val="tx1"/>
                </a:solidFill>
                <a:latin typeface="Verdana" charset="0"/>
              </a:defRPr>
            </a:lvl2pPr>
            <a:lvl3pPr marL="1143000" indent="-228600" eaLnBrk="0" hangingPunct="0">
              <a:tabLst>
                <a:tab pos="723900" algn="l"/>
                <a:tab pos="1447800" algn="l"/>
                <a:tab pos="2171700" algn="l"/>
              </a:tabLst>
              <a:defRPr>
                <a:solidFill>
                  <a:schemeClr val="tx1"/>
                </a:solidFill>
                <a:latin typeface="Verdana" charset="0"/>
              </a:defRPr>
            </a:lvl3pPr>
            <a:lvl4pPr marL="1600200" indent="-228600" eaLnBrk="0" hangingPunct="0">
              <a:tabLst>
                <a:tab pos="723900" algn="l"/>
                <a:tab pos="1447800" algn="l"/>
                <a:tab pos="2171700" algn="l"/>
              </a:tabLst>
              <a:defRPr>
                <a:solidFill>
                  <a:schemeClr val="tx1"/>
                </a:solidFill>
                <a:latin typeface="Verdana" charset="0"/>
              </a:defRPr>
            </a:lvl4pPr>
            <a:lvl5pPr marL="2057400" indent="-228600" eaLnBrk="0" hangingPunct="0">
              <a:tabLst>
                <a:tab pos="723900" algn="l"/>
                <a:tab pos="1447800" algn="l"/>
                <a:tab pos="2171700" algn="l"/>
              </a:tabLst>
              <a:defRPr>
                <a:solidFill>
                  <a:schemeClr val="tx1"/>
                </a:solidFill>
                <a:latin typeface="Verdana" charset="0"/>
              </a:defRPr>
            </a:lvl5pPr>
            <a:lvl6pPr marL="2514600" indent="-228600" eaLnBrk="0" fontAlgn="base" hangingPunct="0">
              <a:spcBef>
                <a:spcPct val="0"/>
              </a:spcBef>
              <a:spcAft>
                <a:spcPct val="0"/>
              </a:spcAft>
              <a:tabLst>
                <a:tab pos="723900" algn="l"/>
                <a:tab pos="1447800" algn="l"/>
                <a:tab pos="2171700" algn="l"/>
              </a:tabLst>
              <a:defRPr>
                <a:solidFill>
                  <a:schemeClr val="tx1"/>
                </a:solidFill>
                <a:latin typeface="Verdana" charset="0"/>
              </a:defRPr>
            </a:lvl6pPr>
            <a:lvl7pPr marL="2971800" indent="-228600" eaLnBrk="0" fontAlgn="base" hangingPunct="0">
              <a:spcBef>
                <a:spcPct val="0"/>
              </a:spcBef>
              <a:spcAft>
                <a:spcPct val="0"/>
              </a:spcAft>
              <a:tabLst>
                <a:tab pos="723900" algn="l"/>
                <a:tab pos="1447800" algn="l"/>
                <a:tab pos="2171700" algn="l"/>
              </a:tabLst>
              <a:defRPr>
                <a:solidFill>
                  <a:schemeClr val="tx1"/>
                </a:solidFill>
                <a:latin typeface="Verdana" charset="0"/>
              </a:defRPr>
            </a:lvl7pPr>
            <a:lvl8pPr marL="3429000" indent="-228600" eaLnBrk="0" fontAlgn="base" hangingPunct="0">
              <a:spcBef>
                <a:spcPct val="0"/>
              </a:spcBef>
              <a:spcAft>
                <a:spcPct val="0"/>
              </a:spcAft>
              <a:tabLst>
                <a:tab pos="723900" algn="l"/>
                <a:tab pos="1447800" algn="l"/>
                <a:tab pos="2171700" algn="l"/>
              </a:tabLst>
              <a:defRPr>
                <a:solidFill>
                  <a:schemeClr val="tx1"/>
                </a:solidFill>
                <a:latin typeface="Verdana" charset="0"/>
              </a:defRPr>
            </a:lvl8pPr>
            <a:lvl9pPr marL="3886200" indent="-228600" eaLnBrk="0" fontAlgn="base" hangingPunct="0">
              <a:spcBef>
                <a:spcPct val="0"/>
              </a:spcBef>
              <a:spcAft>
                <a:spcPct val="0"/>
              </a:spcAft>
              <a:tabLst>
                <a:tab pos="723900" algn="l"/>
                <a:tab pos="1447800" algn="l"/>
                <a:tab pos="2171700" algn="l"/>
              </a:tabLst>
              <a:defRPr>
                <a:solidFill>
                  <a:schemeClr val="tx1"/>
                </a:solidFill>
                <a:latin typeface="Verdana" charset="0"/>
              </a:defRPr>
            </a:lvl9pPr>
          </a:lstStyle>
          <a:p>
            <a:pPr eaLnBrk="1">
              <a:lnSpc>
                <a:spcPct val="93000"/>
              </a:lnSpc>
              <a:buClr>
                <a:srgbClr val="000000"/>
              </a:buClr>
              <a:buSzPct val="45000"/>
              <a:buFont typeface="StarSymbol" charset="0"/>
              <a:buNone/>
            </a:pPr>
            <a:r>
              <a:rPr lang="en-GB" altLang="en-US" sz="2177" i="1">
                <a:latin typeface="Times New Roman" charset="0"/>
              </a:rPr>
              <a:t>diskrétní stresory</a:t>
            </a:r>
          </a:p>
        </p:txBody>
      </p:sp>
      <p:sp>
        <p:nvSpPr>
          <p:cNvPr id="13330" name="Text Box 17"/>
          <p:cNvSpPr txBox="1">
            <a:spLocks noChangeArrowheads="1"/>
          </p:cNvSpPr>
          <p:nvPr/>
        </p:nvSpPr>
        <p:spPr bwMode="auto">
          <a:xfrm>
            <a:off x="8449208" y="5649714"/>
            <a:ext cx="1701620" cy="31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tabLst>
                <a:tab pos="723900" algn="l"/>
                <a:tab pos="1447800" algn="l"/>
              </a:tabLst>
              <a:defRPr>
                <a:solidFill>
                  <a:schemeClr val="tx1"/>
                </a:solidFill>
                <a:latin typeface="Verdana" charset="0"/>
              </a:defRPr>
            </a:lvl1pPr>
            <a:lvl2pPr marL="742950" indent="-285750" eaLnBrk="0" hangingPunct="0">
              <a:tabLst>
                <a:tab pos="723900" algn="l"/>
                <a:tab pos="1447800" algn="l"/>
              </a:tabLst>
              <a:defRPr>
                <a:solidFill>
                  <a:schemeClr val="tx1"/>
                </a:solidFill>
                <a:latin typeface="Verdana" charset="0"/>
              </a:defRPr>
            </a:lvl2pPr>
            <a:lvl3pPr marL="1143000" indent="-228600" eaLnBrk="0" hangingPunct="0">
              <a:tabLst>
                <a:tab pos="723900" algn="l"/>
                <a:tab pos="1447800" algn="l"/>
              </a:tabLst>
              <a:defRPr>
                <a:solidFill>
                  <a:schemeClr val="tx1"/>
                </a:solidFill>
                <a:latin typeface="Verdana" charset="0"/>
              </a:defRPr>
            </a:lvl3pPr>
            <a:lvl4pPr marL="1600200" indent="-228600" eaLnBrk="0" hangingPunct="0">
              <a:tabLst>
                <a:tab pos="723900" algn="l"/>
                <a:tab pos="1447800" algn="l"/>
              </a:tabLst>
              <a:defRPr>
                <a:solidFill>
                  <a:schemeClr val="tx1"/>
                </a:solidFill>
                <a:latin typeface="Verdana" charset="0"/>
              </a:defRPr>
            </a:lvl4pPr>
            <a:lvl5pPr marL="2057400" indent="-228600" eaLnBrk="0" hangingPunct="0">
              <a:tabLst>
                <a:tab pos="723900" algn="l"/>
                <a:tab pos="1447800" algn="l"/>
              </a:tabLst>
              <a:defRPr>
                <a:solidFill>
                  <a:schemeClr val="tx1"/>
                </a:solidFill>
                <a:latin typeface="Verdana" charset="0"/>
              </a:defRPr>
            </a:lvl5pPr>
            <a:lvl6pPr marL="2514600" indent="-228600" eaLnBrk="0" fontAlgn="base" hangingPunct="0">
              <a:spcBef>
                <a:spcPct val="0"/>
              </a:spcBef>
              <a:spcAft>
                <a:spcPct val="0"/>
              </a:spcAft>
              <a:tabLst>
                <a:tab pos="723900" algn="l"/>
                <a:tab pos="1447800" algn="l"/>
              </a:tabLst>
              <a:defRPr>
                <a:solidFill>
                  <a:schemeClr val="tx1"/>
                </a:solidFill>
                <a:latin typeface="Verdana" charset="0"/>
              </a:defRPr>
            </a:lvl6pPr>
            <a:lvl7pPr marL="2971800" indent="-228600" eaLnBrk="0" fontAlgn="base" hangingPunct="0">
              <a:spcBef>
                <a:spcPct val="0"/>
              </a:spcBef>
              <a:spcAft>
                <a:spcPct val="0"/>
              </a:spcAft>
              <a:tabLst>
                <a:tab pos="723900" algn="l"/>
                <a:tab pos="1447800" algn="l"/>
              </a:tabLst>
              <a:defRPr>
                <a:solidFill>
                  <a:schemeClr val="tx1"/>
                </a:solidFill>
                <a:latin typeface="Verdana" charset="0"/>
              </a:defRPr>
            </a:lvl7pPr>
            <a:lvl8pPr marL="3429000" indent="-228600" eaLnBrk="0" fontAlgn="base" hangingPunct="0">
              <a:spcBef>
                <a:spcPct val="0"/>
              </a:spcBef>
              <a:spcAft>
                <a:spcPct val="0"/>
              </a:spcAft>
              <a:tabLst>
                <a:tab pos="723900" algn="l"/>
                <a:tab pos="1447800" algn="l"/>
              </a:tabLst>
              <a:defRPr>
                <a:solidFill>
                  <a:schemeClr val="tx1"/>
                </a:solidFill>
                <a:latin typeface="Verdana" charset="0"/>
              </a:defRPr>
            </a:lvl8pPr>
            <a:lvl9pPr marL="3886200" indent="-228600" eaLnBrk="0" fontAlgn="base" hangingPunct="0">
              <a:spcBef>
                <a:spcPct val="0"/>
              </a:spcBef>
              <a:spcAft>
                <a:spcPct val="0"/>
              </a:spcAft>
              <a:tabLst>
                <a:tab pos="723900" algn="l"/>
                <a:tab pos="1447800" algn="l"/>
              </a:tabLst>
              <a:defRPr>
                <a:solidFill>
                  <a:schemeClr val="tx1"/>
                </a:solidFill>
                <a:latin typeface="Verdana" charset="0"/>
              </a:defRPr>
            </a:lvl9pPr>
          </a:lstStyle>
          <a:p>
            <a:pPr eaLnBrk="1">
              <a:lnSpc>
                <a:spcPct val="93000"/>
              </a:lnSpc>
              <a:buClr>
                <a:srgbClr val="000000"/>
              </a:buClr>
              <a:buSzPct val="45000"/>
              <a:buFont typeface="StarSymbol" charset="0"/>
              <a:buNone/>
            </a:pPr>
            <a:r>
              <a:rPr lang="en-GB" altLang="en-US" sz="2177" i="1">
                <a:latin typeface="Times New Roman" charset="0"/>
              </a:rPr>
              <a:t>spojité stresory</a:t>
            </a:r>
          </a:p>
        </p:txBody>
      </p:sp>
      <p:sp>
        <p:nvSpPr>
          <p:cNvPr id="13331" name="Line 19"/>
          <p:cNvSpPr>
            <a:spLocks noChangeShapeType="1"/>
          </p:cNvSpPr>
          <p:nvPr/>
        </p:nvSpPr>
        <p:spPr bwMode="auto">
          <a:xfrm>
            <a:off x="5377365" y="2056536"/>
            <a:ext cx="18289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633"/>
          </a:p>
        </p:txBody>
      </p:sp>
    </p:spTree>
    <p:extLst>
      <p:ext uri="{BB962C8B-B14F-4D97-AF65-F5344CB8AC3E}">
        <p14:creationId xmlns:p14="http://schemas.microsoft.com/office/powerpoint/2010/main" val="33610095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1981489" y="277951"/>
            <a:ext cx="8231904" cy="1142039"/>
          </a:xfrm>
        </p:spPr>
        <p:txBody>
          <a:bodyPr vert="horz" lIns="0" tIns="0" rIns="0" bIns="0" rtlCol="0" anchor="t">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altLang="en-US"/>
              <a:t>Zvládání zátěže (coping)</a:t>
            </a:r>
          </a:p>
        </p:txBody>
      </p:sp>
      <p:sp>
        <p:nvSpPr>
          <p:cNvPr id="14339" name="Rectangle 2"/>
          <p:cNvSpPr>
            <a:spLocks noGrp="1" noChangeArrowheads="1"/>
          </p:cNvSpPr>
          <p:nvPr>
            <p:ph sz="quarter" idx="1"/>
          </p:nvPr>
        </p:nvSpPr>
        <p:spPr>
          <a:xfrm>
            <a:off x="2115423" y="1535202"/>
            <a:ext cx="8208862" cy="4676171"/>
          </a:xfrm>
        </p:spPr>
        <p:txBody>
          <a:bodyPr vert="horz" lIns="0" tIns="0" rIns="0" bIns="0" rtlCol="0">
            <a:normAutofit fontScale="92500" lnSpcReduction="20000"/>
          </a:bodyPr>
          <a:lstStyle/>
          <a:p>
            <a:pPr>
              <a:lnSpc>
                <a:spcPct val="8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1814" dirty="0" err="1"/>
              <a:t>nejednotnost</a:t>
            </a:r>
            <a:r>
              <a:rPr lang="en-GB" altLang="en-US" sz="1814" dirty="0"/>
              <a:t> </a:t>
            </a:r>
            <a:r>
              <a:rPr lang="en-GB" altLang="en-US" sz="1814" dirty="0" err="1"/>
              <a:t>vymezení</a:t>
            </a:r>
            <a:r>
              <a:rPr lang="cs-CZ" altLang="en-US" sz="1814" dirty="0"/>
              <a:t> – řada teorií; téma v psychosomatice, pozitivní psychologii, vývojové psychologii, sociální  i pedagogické psychologii</a:t>
            </a:r>
          </a:p>
          <a:p>
            <a:pPr>
              <a:lnSpc>
                <a:spcPct val="8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altLang="en-US" sz="1814" dirty="0"/>
              <a:t>původně </a:t>
            </a:r>
          </a:p>
          <a:p>
            <a:pPr lvl="1">
              <a:lnSpc>
                <a:spcPct val="8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altLang="en-US" sz="1542" dirty="0"/>
              <a:t>jen </a:t>
            </a:r>
            <a:r>
              <a:rPr lang="en-GB" altLang="en-US" sz="1542" dirty="0" err="1"/>
              <a:t>zvládání</a:t>
            </a:r>
            <a:r>
              <a:rPr lang="en-GB" altLang="en-US" sz="1542" dirty="0"/>
              <a:t> </a:t>
            </a:r>
            <a:r>
              <a:rPr lang="en-GB" altLang="en-US" sz="1542" dirty="0" err="1"/>
              <a:t>nadlimitní</a:t>
            </a:r>
            <a:r>
              <a:rPr lang="en-GB" altLang="en-US" sz="1542" dirty="0"/>
              <a:t> </a:t>
            </a:r>
            <a:r>
              <a:rPr lang="en-GB" altLang="en-US" sz="1542" dirty="0" err="1"/>
              <a:t>zátěže</a:t>
            </a:r>
            <a:r>
              <a:rPr lang="en-GB" altLang="en-US" sz="1542" dirty="0"/>
              <a:t> </a:t>
            </a:r>
            <a:r>
              <a:rPr lang="cs-CZ" altLang="en-US" sz="1542" dirty="0"/>
              <a:t>s důrazem na fyziologické projevy </a:t>
            </a:r>
            <a:r>
              <a:rPr lang="en-GB" altLang="en-US" sz="1542" dirty="0"/>
              <a:t>(</a:t>
            </a:r>
            <a:r>
              <a:rPr lang="cs-CZ" altLang="en-US" sz="1542" dirty="0" err="1"/>
              <a:t>Selye</a:t>
            </a:r>
            <a:r>
              <a:rPr lang="en-GB" altLang="en-US" sz="1542" dirty="0"/>
              <a:t>)</a:t>
            </a:r>
          </a:p>
          <a:p>
            <a:pPr lvl="1">
              <a:lnSpc>
                <a:spcPct val="8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1542" dirty="0" err="1"/>
              <a:t>později</a:t>
            </a:r>
            <a:r>
              <a:rPr lang="en-GB" altLang="en-US" sz="1542" dirty="0"/>
              <a:t> v </a:t>
            </a:r>
            <a:r>
              <a:rPr lang="en-GB" altLang="en-US" sz="1542" dirty="0" err="1"/>
              <a:t>psychologii</a:t>
            </a:r>
            <a:r>
              <a:rPr lang="en-GB" altLang="en-US" sz="1542" dirty="0"/>
              <a:t> “</a:t>
            </a:r>
            <a:r>
              <a:rPr lang="en-GB" altLang="en-US" sz="1542" dirty="0" err="1"/>
              <a:t>objektivní</a:t>
            </a:r>
            <a:r>
              <a:rPr lang="en-GB" altLang="en-US" sz="1542" dirty="0"/>
              <a:t>” </a:t>
            </a:r>
            <a:r>
              <a:rPr lang="en-GB" altLang="en-US" sz="1542" dirty="0" err="1"/>
              <a:t>chápání</a:t>
            </a:r>
            <a:r>
              <a:rPr lang="en-GB" altLang="en-US" sz="1542" dirty="0"/>
              <a:t> </a:t>
            </a:r>
            <a:r>
              <a:rPr lang="en-GB" altLang="en-US" sz="1542" dirty="0" err="1"/>
              <a:t>stresorů</a:t>
            </a:r>
            <a:r>
              <a:rPr lang="en-GB" altLang="en-US" sz="1542" dirty="0"/>
              <a:t> (</a:t>
            </a:r>
            <a:r>
              <a:rPr lang="en-GB" altLang="en-US" sz="1542" dirty="0" err="1"/>
              <a:t>působí</a:t>
            </a:r>
            <a:r>
              <a:rPr lang="en-GB" altLang="en-US" sz="1542" dirty="0"/>
              <a:t> </a:t>
            </a:r>
            <a:r>
              <a:rPr lang="en-GB" altLang="en-US" sz="1542" dirty="0" err="1"/>
              <a:t>na</a:t>
            </a:r>
            <a:r>
              <a:rPr lang="en-GB" altLang="en-US" sz="1542" dirty="0"/>
              <a:t> </a:t>
            </a:r>
            <a:r>
              <a:rPr lang="en-GB" altLang="en-US" sz="1542" dirty="0" err="1"/>
              <a:t>různé</a:t>
            </a:r>
            <a:r>
              <a:rPr lang="en-GB" altLang="en-US" sz="1542" dirty="0"/>
              <a:t> </a:t>
            </a:r>
            <a:r>
              <a:rPr lang="en-GB" altLang="en-US" sz="1542" dirty="0" err="1"/>
              <a:t>osoby</a:t>
            </a:r>
            <a:r>
              <a:rPr lang="en-GB" altLang="en-US" sz="1542" dirty="0"/>
              <a:t> </a:t>
            </a:r>
            <a:r>
              <a:rPr lang="en-GB" altLang="en-US" sz="1542" dirty="0" err="1"/>
              <a:t>stejněů</a:t>
            </a:r>
            <a:r>
              <a:rPr lang="en-GB" altLang="en-US" sz="1542" dirty="0"/>
              <a:t>; Holmes a </a:t>
            </a:r>
            <a:r>
              <a:rPr lang="en-GB" altLang="en-US" sz="1542" dirty="0" err="1"/>
              <a:t>Rahe</a:t>
            </a:r>
            <a:r>
              <a:rPr lang="en-GB" altLang="en-US" sz="1542" dirty="0"/>
              <a:t>)(</a:t>
            </a:r>
            <a:r>
              <a:rPr lang="en-GB" altLang="en-US" sz="1542" i="1" dirty="0"/>
              <a:t>“</a:t>
            </a:r>
            <a:r>
              <a:rPr lang="en-GB" altLang="en-US" sz="1542" i="1" dirty="0" err="1"/>
              <a:t>Potkalo</a:t>
            </a:r>
            <a:r>
              <a:rPr lang="en-GB" altLang="en-US" sz="1542" i="1" dirty="0"/>
              <a:t> </a:t>
            </a:r>
            <a:r>
              <a:rPr lang="en-GB" altLang="en-US" sz="1542" i="1" dirty="0" err="1"/>
              <a:t>vás</a:t>
            </a:r>
            <a:r>
              <a:rPr lang="en-GB" altLang="en-US" sz="1542" i="1" dirty="0"/>
              <a:t> v </a:t>
            </a:r>
            <a:r>
              <a:rPr lang="en-GB" altLang="en-US" sz="1542" i="1" dirty="0" err="1"/>
              <a:t>uplynulém</a:t>
            </a:r>
            <a:r>
              <a:rPr lang="en-GB" altLang="en-US" sz="1542" i="1" dirty="0"/>
              <a:t> </a:t>
            </a:r>
            <a:r>
              <a:rPr lang="en-GB" altLang="en-US" sz="1542" i="1" dirty="0" err="1"/>
              <a:t>roce</a:t>
            </a:r>
            <a:r>
              <a:rPr lang="en-GB" altLang="en-US" sz="1542" i="1" dirty="0"/>
              <a:t> XY? </a:t>
            </a:r>
            <a:r>
              <a:rPr lang="en-GB" altLang="en-US" sz="1542" i="1" dirty="0" err="1"/>
              <a:t>Připočtěte</a:t>
            </a:r>
            <a:r>
              <a:rPr lang="en-GB" altLang="en-US" sz="1542" i="1" dirty="0"/>
              <a:t> </a:t>
            </a:r>
            <a:r>
              <a:rPr lang="en-GB" altLang="en-US" sz="1542" i="1" dirty="0" err="1"/>
              <a:t>si</a:t>
            </a:r>
            <a:r>
              <a:rPr lang="en-GB" altLang="en-US" sz="1542" i="1" dirty="0"/>
              <a:t> bod.”</a:t>
            </a:r>
            <a:r>
              <a:rPr lang="en-GB" altLang="en-US" sz="1542" dirty="0"/>
              <a:t>)</a:t>
            </a:r>
          </a:p>
          <a:p>
            <a:pPr>
              <a:lnSpc>
                <a:spcPct val="8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altLang="en-US" sz="1814" dirty="0"/>
              <a:t>současná pojetí </a:t>
            </a:r>
          </a:p>
          <a:p>
            <a:pPr lvl="1">
              <a:lnSpc>
                <a:spcPct val="8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altLang="en-US" sz="1452" b="1" dirty="0"/>
              <a:t>obranné vs. zvládací reakce</a:t>
            </a:r>
            <a:r>
              <a:rPr lang="cs-CZ" altLang="en-US" sz="1452" dirty="0"/>
              <a:t> (</a:t>
            </a:r>
            <a:r>
              <a:rPr lang="cs-CZ" altLang="en-US" sz="1452" dirty="0" err="1"/>
              <a:t>Haanová</a:t>
            </a:r>
            <a:r>
              <a:rPr lang="cs-CZ" altLang="en-US" sz="1452" dirty="0"/>
              <a:t>)</a:t>
            </a:r>
          </a:p>
          <a:p>
            <a:pPr lvl="1">
              <a:lnSpc>
                <a:spcPct val="8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altLang="en-US" sz="1452" b="1" dirty="0"/>
              <a:t>transakční model</a:t>
            </a:r>
            <a:r>
              <a:rPr lang="cs-CZ" altLang="en-US" sz="1452" dirty="0"/>
              <a:t> (</a:t>
            </a:r>
            <a:r>
              <a:rPr lang="cs-CZ" altLang="en-US" sz="1452" dirty="0" err="1"/>
              <a:t>Lazarus</a:t>
            </a:r>
            <a:r>
              <a:rPr lang="cs-CZ" altLang="en-US" sz="1452" dirty="0"/>
              <a:t>, </a:t>
            </a:r>
            <a:r>
              <a:rPr lang="cs-CZ" altLang="en-US" sz="1452" dirty="0" err="1"/>
              <a:t>Folkmanová</a:t>
            </a:r>
            <a:r>
              <a:rPr lang="cs-CZ" altLang="en-US" sz="1452" dirty="0"/>
              <a:t>)</a:t>
            </a:r>
          </a:p>
          <a:p>
            <a:pPr lvl="2">
              <a:lnSpc>
                <a:spcPct val="8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altLang="en-US" sz="1270" dirty="0"/>
              <a:t>vztah mezi prostředím a osobou; zdůrazňují i jeho procesuální povahu</a:t>
            </a:r>
          </a:p>
          <a:p>
            <a:pPr lvl="2">
              <a:lnSpc>
                <a:spcPct val="8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altLang="en-US" sz="1270" dirty="0"/>
              <a:t>zvládací strategie, zvládací styl vs. aktuální </a:t>
            </a:r>
            <a:r>
              <a:rPr lang="cs-CZ" altLang="en-US" sz="1270" dirty="0" err="1"/>
              <a:t>rešený</a:t>
            </a:r>
            <a:r>
              <a:rPr lang="cs-CZ" altLang="en-US" sz="1270" dirty="0"/>
              <a:t> problém</a:t>
            </a:r>
          </a:p>
          <a:p>
            <a:pPr lvl="1">
              <a:lnSpc>
                <a:spcPct val="8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altLang="en-US" sz="1452" b="1" dirty="0"/>
              <a:t>teorie adaptační úrovně</a:t>
            </a:r>
            <a:r>
              <a:rPr lang="cs-CZ" altLang="en-US" sz="1452" dirty="0"/>
              <a:t> (</a:t>
            </a:r>
            <a:r>
              <a:rPr lang="cs-CZ" altLang="en-US" sz="1452" dirty="0" err="1"/>
              <a:t>adaption-level</a:t>
            </a:r>
            <a:r>
              <a:rPr lang="cs-CZ" altLang="en-US" sz="1452" dirty="0"/>
              <a:t> </a:t>
            </a:r>
            <a:r>
              <a:rPr lang="cs-CZ" altLang="en-US" sz="1452" dirty="0" err="1"/>
              <a:t>theory</a:t>
            </a:r>
            <a:r>
              <a:rPr lang="cs-CZ" altLang="en-US" sz="1452" dirty="0"/>
              <a:t>; </a:t>
            </a:r>
            <a:r>
              <a:rPr lang="cs-CZ" altLang="en-US" sz="1452" dirty="0" err="1"/>
              <a:t>Cohen</a:t>
            </a:r>
            <a:r>
              <a:rPr lang="cs-CZ" altLang="en-US" sz="1452" dirty="0"/>
              <a:t> a </a:t>
            </a:r>
            <a:r>
              <a:rPr lang="cs-CZ" altLang="en-US" sz="1452" dirty="0" err="1"/>
              <a:t>Evans</a:t>
            </a:r>
            <a:r>
              <a:rPr lang="cs-CZ" altLang="en-US" sz="1452" dirty="0"/>
              <a:t>)</a:t>
            </a:r>
          </a:p>
          <a:p>
            <a:pPr lvl="2">
              <a:lnSpc>
                <a:spcPct val="8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altLang="en-US" sz="1270" dirty="0"/>
              <a:t>úroveň stresoru posuzujeme podle naší předchozí zkušenosti; známé vnímáme jako méně závažné</a:t>
            </a:r>
          </a:p>
          <a:p>
            <a:pPr lvl="1">
              <a:lnSpc>
                <a:spcPct val="8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1452" b="1" dirty="0" err="1"/>
              <a:t>vědomá</a:t>
            </a:r>
            <a:r>
              <a:rPr lang="en-GB" altLang="en-US" sz="1452" b="1" dirty="0"/>
              <a:t> </a:t>
            </a:r>
            <a:r>
              <a:rPr lang="en-GB" altLang="en-US" sz="1452" b="1" dirty="0" err="1"/>
              <a:t>adaptace</a:t>
            </a:r>
            <a:r>
              <a:rPr lang="en-GB" altLang="en-US" sz="1452" b="1" dirty="0"/>
              <a:t> </a:t>
            </a:r>
            <a:r>
              <a:rPr lang="en-GB" altLang="en-US" sz="1452" b="1" dirty="0" err="1"/>
              <a:t>na</a:t>
            </a:r>
            <a:r>
              <a:rPr lang="en-GB" altLang="en-US" sz="1452" b="1" dirty="0"/>
              <a:t> </a:t>
            </a:r>
            <a:r>
              <a:rPr lang="en-GB" altLang="en-US" sz="1452" b="1" dirty="0" err="1"/>
              <a:t>stresor</a:t>
            </a:r>
            <a:r>
              <a:rPr lang="en-GB" altLang="en-US" sz="1452" dirty="0"/>
              <a:t> (</a:t>
            </a:r>
            <a:r>
              <a:rPr lang="cs-CZ" altLang="en-US" sz="1452" dirty="0"/>
              <a:t>např. </a:t>
            </a:r>
            <a:r>
              <a:rPr lang="en-GB" altLang="en-US" sz="1452" dirty="0"/>
              <a:t>Kohn)</a:t>
            </a:r>
          </a:p>
          <a:p>
            <a:pPr lvl="2">
              <a:lnSpc>
                <a:spcPct val="8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1452" dirty="0"/>
              <a:t>daily </a:t>
            </a:r>
            <a:r>
              <a:rPr lang="en-GB" altLang="en-US" sz="1452" dirty="0" err="1"/>
              <a:t>hasless</a:t>
            </a:r>
            <a:endParaRPr lang="en-GB" altLang="en-US" sz="1452" dirty="0"/>
          </a:p>
          <a:p>
            <a:pPr>
              <a:lnSpc>
                <a:spcPct val="8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1814" u="sng" dirty="0" err="1"/>
              <a:t>obsahově</a:t>
            </a:r>
            <a:r>
              <a:rPr lang="en-GB" altLang="en-US" sz="1814" u="sng" dirty="0"/>
              <a:t> </a:t>
            </a:r>
            <a:r>
              <a:rPr lang="en-GB" altLang="en-US" sz="1814" u="sng" dirty="0" err="1"/>
              <a:t>neutrální</a:t>
            </a:r>
            <a:r>
              <a:rPr lang="en-GB" altLang="en-US" sz="1814" u="sng" dirty="0"/>
              <a:t> </a:t>
            </a:r>
            <a:r>
              <a:rPr lang="en-GB" altLang="en-US" sz="1814" u="sng" dirty="0" err="1"/>
              <a:t>kategorie</a:t>
            </a:r>
            <a:r>
              <a:rPr lang="cs-CZ" altLang="en-US" sz="1814" u="sng" dirty="0"/>
              <a:t> – příklady:</a:t>
            </a:r>
            <a:endParaRPr lang="en-GB" altLang="en-US" sz="1814" u="sng" dirty="0"/>
          </a:p>
          <a:p>
            <a:pPr lvl="1">
              <a:lnSpc>
                <a:spcPct val="8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1633" b="1" dirty="0" err="1"/>
              <a:t>pozitivní</a:t>
            </a:r>
            <a:r>
              <a:rPr lang="en-GB" altLang="en-US" sz="1633" dirty="0"/>
              <a:t> – </a:t>
            </a:r>
            <a:r>
              <a:rPr lang="en-GB" altLang="en-US" sz="1633" dirty="0" err="1"/>
              <a:t>aktivní</a:t>
            </a:r>
            <a:r>
              <a:rPr lang="en-GB" altLang="en-US" sz="1633" dirty="0"/>
              <a:t> </a:t>
            </a:r>
            <a:r>
              <a:rPr lang="en-GB" altLang="en-US" sz="1633" dirty="0" err="1"/>
              <a:t>přístup</a:t>
            </a:r>
            <a:r>
              <a:rPr lang="en-GB" altLang="en-US" sz="1633" dirty="0"/>
              <a:t>, </a:t>
            </a:r>
            <a:r>
              <a:rPr lang="en-GB" altLang="en-US" sz="1633" dirty="0" err="1"/>
              <a:t>hledání</a:t>
            </a:r>
            <a:r>
              <a:rPr lang="en-GB" altLang="en-US" sz="1633" dirty="0"/>
              <a:t> </a:t>
            </a:r>
            <a:r>
              <a:rPr lang="en-GB" altLang="en-US" sz="1633" dirty="0" err="1"/>
              <a:t>sociální</a:t>
            </a:r>
            <a:r>
              <a:rPr lang="en-GB" altLang="en-US" sz="1633" dirty="0"/>
              <a:t> </a:t>
            </a:r>
            <a:r>
              <a:rPr lang="en-GB" altLang="en-US" sz="1633" dirty="0" err="1"/>
              <a:t>opory</a:t>
            </a:r>
            <a:r>
              <a:rPr lang="en-GB" altLang="en-US" sz="1633" dirty="0"/>
              <a:t>...</a:t>
            </a:r>
          </a:p>
          <a:p>
            <a:pPr lvl="1">
              <a:lnSpc>
                <a:spcPct val="8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1633" b="1" dirty="0" err="1"/>
              <a:t>negativní</a:t>
            </a:r>
            <a:r>
              <a:rPr lang="en-GB" altLang="en-US" sz="1633" dirty="0"/>
              <a:t> – self-</a:t>
            </a:r>
            <a:r>
              <a:rPr lang="en-GB" altLang="en-US" sz="1633" dirty="0" err="1"/>
              <a:t>handicaping</a:t>
            </a:r>
            <a:r>
              <a:rPr lang="en-GB" altLang="en-US" sz="1633" dirty="0"/>
              <a:t> strategies, </a:t>
            </a:r>
            <a:r>
              <a:rPr lang="en-GB" altLang="en-US" sz="1633" dirty="0" err="1"/>
              <a:t>útěk</a:t>
            </a:r>
            <a:r>
              <a:rPr lang="en-GB" altLang="en-US" sz="1633" dirty="0"/>
              <a:t> do </a:t>
            </a:r>
            <a:r>
              <a:rPr lang="en-GB" altLang="en-US" sz="1633" dirty="0" err="1"/>
              <a:t>nemoci</a:t>
            </a:r>
            <a:r>
              <a:rPr lang="en-GB" altLang="en-US" sz="1633" dirty="0"/>
              <a:t>, </a:t>
            </a:r>
            <a:r>
              <a:rPr lang="en-GB" altLang="en-US" sz="1633" dirty="0" err="1"/>
              <a:t>abúzus</a:t>
            </a:r>
            <a:r>
              <a:rPr lang="en-GB" altLang="en-US" sz="1633" dirty="0"/>
              <a:t>, </a:t>
            </a:r>
            <a:r>
              <a:rPr lang="en-GB" altLang="en-US" sz="1633" dirty="0" err="1"/>
              <a:t>přejídání</a:t>
            </a:r>
            <a:r>
              <a:rPr lang="en-GB" altLang="en-US" sz="1633" dirty="0"/>
              <a:t>, </a:t>
            </a:r>
            <a:r>
              <a:rPr lang="cs-CZ" altLang="en-US" sz="1633" dirty="0"/>
              <a:t>„závadové </a:t>
            </a:r>
            <a:r>
              <a:rPr lang="en-GB" altLang="en-US" sz="1633" dirty="0"/>
              <a:t>party</a:t>
            </a:r>
            <a:r>
              <a:rPr lang="cs-CZ" altLang="en-US" sz="1633" dirty="0"/>
              <a:t>“</a:t>
            </a:r>
            <a:r>
              <a:rPr lang="en-GB" altLang="en-US" sz="1633" dirty="0"/>
              <a:t>...</a:t>
            </a:r>
          </a:p>
          <a:p>
            <a:pPr>
              <a:lnSpc>
                <a:spcPct val="8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1814" dirty="0" err="1"/>
              <a:t>hlavní</a:t>
            </a:r>
            <a:r>
              <a:rPr lang="en-GB" altLang="en-US" sz="1814" dirty="0"/>
              <a:t> </a:t>
            </a:r>
            <a:r>
              <a:rPr lang="en-GB" altLang="en-US" sz="1814" dirty="0" err="1"/>
              <a:t>dimenze</a:t>
            </a:r>
            <a:r>
              <a:rPr lang="en-GB" altLang="en-US" sz="1814" dirty="0"/>
              <a:t>: </a:t>
            </a:r>
          </a:p>
          <a:p>
            <a:pPr lvl="1">
              <a:lnSpc>
                <a:spcPct val="8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1633" b="1" dirty="0" err="1"/>
              <a:t>funkce</a:t>
            </a:r>
            <a:r>
              <a:rPr lang="en-GB" altLang="en-US" sz="1633" dirty="0"/>
              <a:t> (</a:t>
            </a:r>
            <a:r>
              <a:rPr lang="en-GB" altLang="en-US" sz="1633" dirty="0" err="1"/>
              <a:t>zvládnutí</a:t>
            </a:r>
            <a:r>
              <a:rPr lang="en-GB" altLang="en-US" sz="1633" dirty="0"/>
              <a:t> </a:t>
            </a:r>
            <a:r>
              <a:rPr lang="en-GB" altLang="en-US" sz="1633" dirty="0" err="1"/>
              <a:t>situace</a:t>
            </a:r>
            <a:r>
              <a:rPr lang="en-GB" altLang="en-US" sz="1633" dirty="0"/>
              <a:t> / </a:t>
            </a:r>
            <a:r>
              <a:rPr lang="en-GB" altLang="en-US" sz="1633" dirty="0" err="1"/>
              <a:t>emoce</a:t>
            </a:r>
            <a:r>
              <a:rPr lang="en-GB" altLang="en-US" sz="1633" dirty="0"/>
              <a:t>); </a:t>
            </a:r>
            <a:r>
              <a:rPr lang="en-GB" altLang="en-US" sz="1633" b="1" dirty="0" err="1"/>
              <a:t>cíle</a:t>
            </a:r>
            <a:r>
              <a:rPr lang="en-GB" altLang="en-US" sz="1633" dirty="0"/>
              <a:t> (</a:t>
            </a:r>
            <a:r>
              <a:rPr lang="en-GB" altLang="en-US" sz="1633" dirty="0" err="1"/>
              <a:t>primární</a:t>
            </a:r>
            <a:r>
              <a:rPr lang="en-GB" altLang="en-US" sz="1633" dirty="0"/>
              <a:t> / </a:t>
            </a:r>
            <a:r>
              <a:rPr lang="en-GB" altLang="en-US" sz="1633" dirty="0" err="1"/>
              <a:t>sekundární</a:t>
            </a:r>
            <a:r>
              <a:rPr lang="en-GB" altLang="en-US" sz="1633" dirty="0"/>
              <a:t> </a:t>
            </a:r>
            <a:r>
              <a:rPr lang="en-GB" altLang="en-US" sz="1633" dirty="0" err="1"/>
              <a:t>kontrola</a:t>
            </a:r>
            <a:r>
              <a:rPr lang="en-GB" altLang="en-US" sz="1633" dirty="0"/>
              <a:t>); </a:t>
            </a:r>
            <a:r>
              <a:rPr lang="en-GB" altLang="en-US" sz="1633" b="1" dirty="0" err="1"/>
              <a:t>orientace</a:t>
            </a:r>
            <a:r>
              <a:rPr lang="en-GB" altLang="en-US" sz="1633" dirty="0"/>
              <a:t> (k / od </a:t>
            </a:r>
            <a:r>
              <a:rPr lang="en-GB" altLang="en-US" sz="1633" dirty="0" err="1"/>
              <a:t>problému</a:t>
            </a:r>
            <a:r>
              <a:rPr lang="en-GB" altLang="en-US" sz="1633" dirty="0"/>
              <a:t>); </a:t>
            </a:r>
            <a:r>
              <a:rPr lang="en-GB" altLang="en-US" sz="1633" b="1" dirty="0" err="1"/>
              <a:t>podstata</a:t>
            </a:r>
            <a:r>
              <a:rPr lang="en-GB" altLang="en-US" sz="1633" b="1" dirty="0"/>
              <a:t> </a:t>
            </a:r>
            <a:r>
              <a:rPr lang="en-GB" altLang="en-US" sz="1633" b="1" dirty="0" err="1"/>
              <a:t>řídících</a:t>
            </a:r>
            <a:r>
              <a:rPr lang="en-GB" altLang="en-US" sz="1633" b="1" dirty="0"/>
              <a:t> </a:t>
            </a:r>
            <a:r>
              <a:rPr lang="en-GB" altLang="en-US" sz="1633" b="1" dirty="0" err="1"/>
              <a:t>procesů</a:t>
            </a:r>
            <a:r>
              <a:rPr lang="en-GB" altLang="en-US" sz="1633" dirty="0"/>
              <a:t> (</a:t>
            </a:r>
            <a:r>
              <a:rPr lang="en-GB" altLang="en-US" sz="1633" dirty="0" err="1"/>
              <a:t>behaviorální</a:t>
            </a:r>
            <a:r>
              <a:rPr lang="en-GB" altLang="en-US" sz="1633" dirty="0"/>
              <a:t> / </a:t>
            </a:r>
            <a:r>
              <a:rPr lang="en-GB" altLang="en-US" sz="1633" dirty="0" err="1"/>
              <a:t>emocionální</a:t>
            </a:r>
            <a:r>
              <a:rPr lang="en-GB" altLang="en-US" sz="1633" dirty="0"/>
              <a:t>)</a:t>
            </a:r>
            <a:endParaRPr lang="cs-CZ" altLang="en-US" sz="1633" dirty="0"/>
          </a:p>
        </p:txBody>
      </p:sp>
    </p:spTree>
    <p:extLst>
      <p:ext uri="{BB962C8B-B14F-4D97-AF65-F5344CB8AC3E}">
        <p14:creationId xmlns:p14="http://schemas.microsoft.com/office/powerpoint/2010/main" val="141947360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1981489" y="277951"/>
            <a:ext cx="8231904" cy="1142039"/>
          </a:xfrm>
        </p:spPr>
        <p:txBody>
          <a:bodyPr vert="horz" lIns="0" tIns="0" rIns="0" bIns="0" rtlCol="0" anchor="t">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altLang="en-US"/>
              <a:t>Zvládání zátěže</a:t>
            </a:r>
          </a:p>
        </p:txBody>
      </p:sp>
      <p:sp>
        <p:nvSpPr>
          <p:cNvPr id="15363" name="Rectangle 2"/>
          <p:cNvSpPr>
            <a:spLocks noGrp="1" noChangeArrowheads="1"/>
          </p:cNvSpPr>
          <p:nvPr>
            <p:ph sz="quarter" idx="1"/>
          </p:nvPr>
        </p:nvSpPr>
        <p:spPr>
          <a:xfrm>
            <a:off x="1981489" y="1600009"/>
            <a:ext cx="8231904" cy="4532155"/>
          </a:xfrm>
        </p:spPr>
        <p:txBody>
          <a:bodyPr vert="horz" lIns="0" tIns="0" rIns="0" bIns="0" rtlCol="0">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u="sng"/>
              <a:t>obranné</a:t>
            </a:r>
            <a:r>
              <a:rPr lang="en-GB" altLang="en-US"/>
              <a:t> nebo </a:t>
            </a:r>
            <a:r>
              <a:rPr lang="en-GB" altLang="en-US" u="sng"/>
              <a:t>zvládací</a:t>
            </a:r>
            <a:r>
              <a:rPr lang="en-GB" altLang="en-US"/>
              <a:t> reakce – funkce</a:t>
            </a:r>
          </a:p>
          <a:p>
            <a:pPr lvl="1">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a:t>redukují distres</a:t>
            </a:r>
          </a:p>
          <a:p>
            <a:pPr lvl="1">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a:t>řídí emoce</a:t>
            </a:r>
          </a:p>
          <a:p>
            <a:pPr lvl="1">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a:t>mají dynamickou povahu</a:t>
            </a:r>
          </a:p>
          <a:p>
            <a:pPr lvl="1">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a:t>jsou potencionálně vratné</a:t>
            </a:r>
          </a:p>
          <a:p>
            <a:pPr lvl="1">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a:t>obsahují dílčí složky</a:t>
            </a:r>
          </a:p>
          <a:p>
            <a:pPr lvl="1">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a:t>rozvíjejí se s věkem</a:t>
            </a:r>
          </a:p>
          <a:p>
            <a:pPr lvl="1" algn="r">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i="1"/>
              <a:t>(dle Ericksonová, 1997)</a:t>
            </a:r>
          </a:p>
        </p:txBody>
      </p:sp>
    </p:spTree>
    <p:extLst>
      <p:ext uri="{BB962C8B-B14F-4D97-AF65-F5344CB8AC3E}">
        <p14:creationId xmlns:p14="http://schemas.microsoft.com/office/powerpoint/2010/main" val="1855586267"/>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1981489" y="277951"/>
            <a:ext cx="8231904" cy="1142039"/>
          </a:xfrm>
        </p:spPr>
        <p:txBody>
          <a:bodyPr vert="horz" lIns="0" tIns="0" rIns="0" bIns="0" rtlCol="0" anchor="t">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altLang="en-US"/>
              <a:t>Zvládání zátěže</a:t>
            </a:r>
          </a:p>
        </p:txBody>
      </p:sp>
      <p:sp>
        <p:nvSpPr>
          <p:cNvPr id="16387" name="Rectangle 2"/>
          <p:cNvSpPr>
            <a:spLocks noGrp="1" noChangeArrowheads="1"/>
          </p:cNvSpPr>
          <p:nvPr>
            <p:ph sz="quarter" idx="1"/>
          </p:nvPr>
        </p:nvSpPr>
        <p:spPr>
          <a:xfrm>
            <a:off x="2196072" y="1568326"/>
            <a:ext cx="3884087" cy="4738097"/>
          </a:xfrm>
        </p:spPr>
        <p:txBody>
          <a:bodyPr vert="horz" lIns="0" tIns="0" rIns="0" bIns="0" rtlCol="0">
            <a:normAutofit/>
          </a:bodyPr>
          <a:lstStyle/>
          <a:p>
            <a:pPr>
              <a:lnSpc>
                <a:spcPct val="80000"/>
              </a:lnSpc>
              <a:buNone/>
              <a:tabLst>
                <a:tab pos="656722" algn="l"/>
                <a:tab pos="1313444" algn="l"/>
                <a:tab pos="1970166" algn="l"/>
                <a:tab pos="2626888" algn="l"/>
                <a:tab pos="3283610" algn="l"/>
              </a:tabLst>
            </a:pPr>
            <a:r>
              <a:rPr lang="en-GB" altLang="en-US" sz="2177" b="1"/>
              <a:t>Obranné reakce</a:t>
            </a:r>
          </a:p>
          <a:p>
            <a:pPr>
              <a:lnSpc>
                <a:spcPct val="80000"/>
              </a:lnSpc>
              <a:tabLst>
                <a:tab pos="656722" algn="l"/>
                <a:tab pos="1313444" algn="l"/>
                <a:tab pos="1970166" algn="l"/>
                <a:tab pos="2626888" algn="l"/>
                <a:tab pos="3283610" algn="l"/>
              </a:tabLst>
            </a:pPr>
            <a:r>
              <a:rPr lang="en-GB" altLang="en-US" sz="2177"/>
              <a:t>obsahují implicitní operace</a:t>
            </a:r>
          </a:p>
          <a:p>
            <a:pPr>
              <a:lnSpc>
                <a:spcPct val="80000"/>
              </a:lnSpc>
              <a:tabLst>
                <a:tab pos="656722" algn="l"/>
                <a:tab pos="1313444" algn="l"/>
                <a:tab pos="1970166" algn="l"/>
                <a:tab pos="2626888" algn="l"/>
                <a:tab pos="3283610" algn="l"/>
              </a:tabLst>
            </a:pPr>
            <a:r>
              <a:rPr lang="en-GB" altLang="en-US" sz="2177"/>
              <a:t>aktivace intrapsychicky</a:t>
            </a:r>
          </a:p>
          <a:p>
            <a:pPr>
              <a:lnSpc>
                <a:spcPct val="80000"/>
              </a:lnSpc>
              <a:tabLst>
                <a:tab pos="656722" algn="l"/>
                <a:tab pos="1313444" algn="l"/>
                <a:tab pos="1970166" algn="l"/>
                <a:tab pos="2626888" algn="l"/>
                <a:tab pos="3283610" algn="l"/>
              </a:tabLst>
            </a:pPr>
            <a:r>
              <a:rPr lang="en-GB" altLang="en-US" sz="2177"/>
              <a:t>obtížněji pozorovatelné</a:t>
            </a:r>
          </a:p>
          <a:p>
            <a:pPr>
              <a:lnSpc>
                <a:spcPct val="80000"/>
              </a:lnSpc>
              <a:tabLst>
                <a:tab pos="656722" algn="l"/>
                <a:tab pos="1313444" algn="l"/>
                <a:tab pos="1970166" algn="l"/>
                <a:tab pos="2626888" algn="l"/>
                <a:tab pos="3283610" algn="l"/>
              </a:tabLst>
            </a:pPr>
            <a:r>
              <a:rPr lang="en-GB" altLang="en-US" sz="2177"/>
              <a:t>neuvědomované</a:t>
            </a:r>
          </a:p>
          <a:p>
            <a:pPr>
              <a:lnSpc>
                <a:spcPct val="80000"/>
              </a:lnSpc>
              <a:tabLst>
                <a:tab pos="656722" algn="l"/>
                <a:tab pos="1313444" algn="l"/>
                <a:tab pos="1970166" algn="l"/>
                <a:tab pos="2626888" algn="l"/>
                <a:tab pos="3283610" algn="l"/>
              </a:tabLst>
            </a:pPr>
            <a:r>
              <a:rPr lang="en-GB" altLang="en-US" sz="2177"/>
              <a:t>neovlivněné vůlí</a:t>
            </a:r>
          </a:p>
          <a:p>
            <a:pPr>
              <a:lnSpc>
                <a:spcPct val="80000"/>
              </a:lnSpc>
              <a:tabLst>
                <a:tab pos="656722" algn="l"/>
                <a:tab pos="1313444" algn="l"/>
                <a:tab pos="1970166" algn="l"/>
                <a:tab pos="2626888" algn="l"/>
                <a:tab pos="3283610" algn="l"/>
              </a:tabLst>
            </a:pPr>
            <a:r>
              <a:rPr lang="en-GB" altLang="en-US" sz="2177"/>
              <a:t>determinovány osobnostně</a:t>
            </a:r>
          </a:p>
          <a:p>
            <a:pPr>
              <a:lnSpc>
                <a:spcPct val="80000"/>
              </a:lnSpc>
              <a:tabLst>
                <a:tab pos="656722" algn="l"/>
                <a:tab pos="1313444" algn="l"/>
                <a:tab pos="1970166" algn="l"/>
                <a:tab pos="2626888" algn="l"/>
                <a:tab pos="3283610" algn="l"/>
              </a:tabLst>
            </a:pPr>
            <a:r>
              <a:rPr lang="en-GB" altLang="en-US" sz="2177"/>
              <a:t>základem instinktivní chování</a:t>
            </a:r>
          </a:p>
          <a:p>
            <a:pPr>
              <a:lnSpc>
                <a:spcPct val="80000"/>
              </a:lnSpc>
              <a:tabLst>
                <a:tab pos="656722" algn="l"/>
                <a:tab pos="1313444" algn="l"/>
                <a:tab pos="1970166" algn="l"/>
                <a:tab pos="2626888" algn="l"/>
                <a:tab pos="3283610" algn="l"/>
              </a:tabLst>
            </a:pPr>
            <a:r>
              <a:rPr lang="en-GB" altLang="en-US" sz="2177"/>
              <a:t>nepředchází hodnocení situace</a:t>
            </a:r>
          </a:p>
          <a:p>
            <a:pPr>
              <a:lnSpc>
                <a:spcPct val="80000"/>
              </a:lnSpc>
              <a:tabLst>
                <a:tab pos="656722" algn="l"/>
                <a:tab pos="1313444" algn="l"/>
                <a:tab pos="1970166" algn="l"/>
                <a:tab pos="2626888" algn="l"/>
                <a:tab pos="3283610" algn="l"/>
              </a:tabLst>
            </a:pPr>
            <a:r>
              <a:rPr lang="en-GB" altLang="en-US" sz="2177"/>
              <a:t>výsledkem automatické chování</a:t>
            </a:r>
          </a:p>
        </p:txBody>
      </p:sp>
      <p:sp>
        <p:nvSpPr>
          <p:cNvPr id="16388" name="Rectangle 3"/>
          <p:cNvSpPr>
            <a:spLocks noGrp="1" noChangeArrowheads="1"/>
          </p:cNvSpPr>
          <p:nvPr>
            <p:ph sz="quarter" idx="2"/>
          </p:nvPr>
        </p:nvSpPr>
        <p:spPr>
          <a:xfrm>
            <a:off x="6273139" y="1581287"/>
            <a:ext cx="4134675" cy="4738097"/>
          </a:xfrm>
        </p:spPr>
        <p:txBody>
          <a:bodyPr vert="horz" lIns="0" tIns="0" rIns="0" bIns="0" rtlCol="0">
            <a:normAutofit/>
          </a:bodyPr>
          <a:lstStyle/>
          <a:p>
            <a:pPr>
              <a:lnSpc>
                <a:spcPct val="80000"/>
              </a:lnSpc>
              <a:buNone/>
              <a:tabLst>
                <a:tab pos="656722" algn="l"/>
                <a:tab pos="1313444" algn="l"/>
                <a:tab pos="1970166" algn="l"/>
                <a:tab pos="2626888" algn="l"/>
                <a:tab pos="3283610" algn="l"/>
              </a:tabLst>
            </a:pPr>
            <a:r>
              <a:rPr lang="en-GB" altLang="en-US" sz="2177" b="1"/>
              <a:t>Zvládací reakce</a:t>
            </a:r>
          </a:p>
          <a:p>
            <a:pPr>
              <a:lnSpc>
                <a:spcPct val="80000"/>
              </a:lnSpc>
              <a:tabLst>
                <a:tab pos="656722" algn="l"/>
                <a:tab pos="1313444" algn="l"/>
                <a:tab pos="1970166" algn="l"/>
                <a:tab pos="2626888" algn="l"/>
                <a:tab pos="3283610" algn="l"/>
              </a:tabLst>
            </a:pPr>
            <a:r>
              <a:rPr lang="en-GB" altLang="en-US" sz="2177"/>
              <a:t>obsahují explicitní operace</a:t>
            </a:r>
          </a:p>
          <a:p>
            <a:pPr>
              <a:lnSpc>
                <a:spcPct val="80000"/>
              </a:lnSpc>
              <a:tabLst>
                <a:tab pos="656722" algn="l"/>
                <a:tab pos="1313444" algn="l"/>
                <a:tab pos="1970166" algn="l"/>
                <a:tab pos="2626888" algn="l"/>
                <a:tab pos="3283610" algn="l"/>
              </a:tabLst>
            </a:pPr>
            <a:r>
              <a:rPr lang="en-GB" altLang="en-US" sz="2177"/>
              <a:t>aktivovány okolnostmi</a:t>
            </a:r>
          </a:p>
          <a:p>
            <a:pPr>
              <a:lnSpc>
                <a:spcPct val="80000"/>
              </a:lnSpc>
              <a:tabLst>
                <a:tab pos="656722" algn="l"/>
                <a:tab pos="1313444" algn="l"/>
                <a:tab pos="1970166" algn="l"/>
                <a:tab pos="2626888" algn="l"/>
                <a:tab pos="3283610" algn="l"/>
              </a:tabLst>
            </a:pPr>
            <a:r>
              <a:rPr lang="en-GB" altLang="en-US" sz="2177"/>
              <a:t>snadněji pozorovatelné</a:t>
            </a:r>
          </a:p>
          <a:p>
            <a:pPr>
              <a:lnSpc>
                <a:spcPct val="80000"/>
              </a:lnSpc>
              <a:tabLst>
                <a:tab pos="656722" algn="l"/>
                <a:tab pos="1313444" algn="l"/>
                <a:tab pos="1970166" algn="l"/>
                <a:tab pos="2626888" algn="l"/>
                <a:tab pos="3283610" algn="l"/>
              </a:tabLst>
            </a:pPr>
            <a:r>
              <a:rPr lang="en-GB" altLang="en-US" sz="2177"/>
              <a:t>uvědomované</a:t>
            </a:r>
          </a:p>
          <a:p>
            <a:pPr>
              <a:lnSpc>
                <a:spcPct val="80000"/>
              </a:lnSpc>
              <a:tabLst>
                <a:tab pos="656722" algn="l"/>
                <a:tab pos="1313444" algn="l"/>
                <a:tab pos="1970166" algn="l"/>
                <a:tab pos="2626888" algn="l"/>
                <a:tab pos="3283610" algn="l"/>
              </a:tabLst>
            </a:pPr>
            <a:r>
              <a:rPr lang="en-GB" altLang="en-US" sz="2177"/>
              <a:t>ovládané vůlí</a:t>
            </a:r>
          </a:p>
          <a:p>
            <a:pPr>
              <a:lnSpc>
                <a:spcPct val="80000"/>
              </a:lnSpc>
              <a:tabLst>
                <a:tab pos="656722" algn="l"/>
                <a:tab pos="1313444" algn="l"/>
                <a:tab pos="1970166" algn="l"/>
                <a:tab pos="2626888" algn="l"/>
                <a:tab pos="3283610" algn="l"/>
              </a:tabLst>
            </a:pPr>
            <a:r>
              <a:rPr lang="en-GB" altLang="en-US" sz="2177"/>
              <a:t>determinovány osobnostně i situačně</a:t>
            </a:r>
          </a:p>
          <a:p>
            <a:pPr>
              <a:lnSpc>
                <a:spcPct val="80000"/>
              </a:lnSpc>
              <a:tabLst>
                <a:tab pos="656722" algn="l"/>
                <a:tab pos="1313444" algn="l"/>
                <a:tab pos="1970166" algn="l"/>
                <a:tab pos="2626888" algn="l"/>
                <a:tab pos="3283610" algn="l"/>
              </a:tabLst>
            </a:pPr>
            <a:r>
              <a:rPr lang="en-GB" altLang="en-US" sz="2177"/>
              <a:t>základem kognitivní procesy</a:t>
            </a:r>
          </a:p>
          <a:p>
            <a:pPr>
              <a:lnSpc>
                <a:spcPct val="80000"/>
              </a:lnSpc>
              <a:tabLst>
                <a:tab pos="656722" algn="l"/>
                <a:tab pos="1313444" algn="l"/>
                <a:tab pos="1970166" algn="l"/>
                <a:tab pos="2626888" algn="l"/>
                <a:tab pos="3283610" algn="l"/>
              </a:tabLst>
            </a:pPr>
            <a:r>
              <a:rPr lang="en-GB" altLang="en-US" sz="2177"/>
              <a:t>předchází analýza situace a vlastních možností</a:t>
            </a:r>
          </a:p>
          <a:p>
            <a:pPr>
              <a:lnSpc>
                <a:spcPct val="80000"/>
              </a:lnSpc>
              <a:tabLst>
                <a:tab pos="656722" algn="l"/>
                <a:tab pos="1313444" algn="l"/>
                <a:tab pos="1970166" algn="l"/>
                <a:tab pos="2626888" algn="l"/>
                <a:tab pos="3283610" algn="l"/>
              </a:tabLst>
            </a:pPr>
            <a:r>
              <a:rPr lang="en-GB" altLang="en-US" sz="2177"/>
              <a:t>výsledkem je promyšlené chování</a:t>
            </a:r>
          </a:p>
        </p:txBody>
      </p:sp>
    </p:spTree>
    <p:extLst>
      <p:ext uri="{BB962C8B-B14F-4D97-AF65-F5344CB8AC3E}">
        <p14:creationId xmlns:p14="http://schemas.microsoft.com/office/powerpoint/2010/main" val="2380147503"/>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1981489" y="277951"/>
            <a:ext cx="8231904" cy="1142039"/>
          </a:xfrm>
        </p:spPr>
        <p:txBody>
          <a:bodyPr vert="horz" lIns="0" tIns="0" rIns="0" bIns="0" rtlCol="0" anchor="t">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altLang="en-US"/>
              <a:t>Hodnocení zátěže žákem</a:t>
            </a:r>
          </a:p>
        </p:txBody>
      </p:sp>
      <p:sp>
        <p:nvSpPr>
          <p:cNvPr id="17411" name="Rectangle 2"/>
          <p:cNvSpPr>
            <a:spLocks noGrp="1" noChangeArrowheads="1"/>
          </p:cNvSpPr>
          <p:nvPr>
            <p:ph sz="quarter" idx="1"/>
          </p:nvPr>
        </p:nvSpPr>
        <p:spPr>
          <a:xfrm>
            <a:off x="1981488" y="1600009"/>
            <a:ext cx="8555939" cy="4532155"/>
          </a:xfrm>
        </p:spPr>
        <p:txBody>
          <a:bodyPr vert="horz" lIns="0" tIns="0" rIns="0" bIns="0" rtlCol="0">
            <a:normAutofit/>
          </a:bodyPr>
          <a:lstStyle/>
          <a:p>
            <a:pPr>
              <a:lnSpc>
                <a:spcPct val="9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2449" b="1"/>
              <a:t>Primární </a:t>
            </a:r>
            <a:r>
              <a:rPr lang="cs-CZ" altLang="en-US" sz="2449" b="1"/>
              <a:t>(apraisal)</a:t>
            </a:r>
            <a:endParaRPr lang="en-GB" altLang="en-US" sz="2449" b="1"/>
          </a:p>
          <a:p>
            <a:pPr lvl="1">
              <a:lnSpc>
                <a:spcPct val="9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1996"/>
              <a:t>hodnocení stresoru a situace (možný problém – rozsah zkušeností žáka; vnímání ovlivněno ego-obranou atd.)</a:t>
            </a:r>
          </a:p>
          <a:p>
            <a:pPr>
              <a:lnSpc>
                <a:spcPct val="9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2449" b="1"/>
              <a:t>Sekundární</a:t>
            </a:r>
            <a:r>
              <a:rPr lang="cs-CZ" altLang="en-US" sz="2449" b="1"/>
              <a:t> (secondary apraisal)</a:t>
            </a:r>
            <a:endParaRPr lang="en-GB" altLang="en-US" sz="2449" b="1"/>
          </a:p>
          <a:p>
            <a:pPr lvl="1">
              <a:lnSpc>
                <a:spcPct val="9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1996"/>
              <a:t>odhad vlastních možností zvládnout stresor</a:t>
            </a:r>
          </a:p>
          <a:p>
            <a:pPr lvl="2">
              <a:lnSpc>
                <a:spcPct val="9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1814"/>
              <a:t>úvaha, zda obstojím nebo selžu</a:t>
            </a:r>
          </a:p>
          <a:p>
            <a:pPr lvl="2">
              <a:lnSpc>
                <a:spcPct val="9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1814"/>
              <a:t>úvaha, zda mám potenciál řešit problém</a:t>
            </a:r>
          </a:p>
          <a:p>
            <a:pPr lvl="2">
              <a:lnSpc>
                <a:spcPct val="9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1814"/>
              <a:t>úvaha, zda zvládnu své vlastní emoce</a:t>
            </a:r>
          </a:p>
          <a:p>
            <a:pPr lvl="2">
              <a:lnSpc>
                <a:spcPct val="9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1814"/>
              <a:t>odhad dalšího vývoje problému</a:t>
            </a:r>
            <a:endParaRPr lang="cs-CZ" altLang="en-US" sz="1814"/>
          </a:p>
          <a:p>
            <a:pPr lvl="2">
              <a:lnSpc>
                <a:spcPct val="9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GB" altLang="en-US" sz="1814"/>
          </a:p>
          <a:p>
            <a:pPr>
              <a:lnSpc>
                <a:spcPct val="9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2449"/>
              <a:t>Je důležité, zda žák vnímá situaci jako ovlivnitelnou.</a:t>
            </a:r>
            <a:endParaRPr lang="cs-CZ" altLang="en-US" sz="2449"/>
          </a:p>
          <a:p>
            <a:pPr>
              <a:lnSpc>
                <a:spcPct val="9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altLang="en-US" sz="2449"/>
              <a:t>Nácvik / intervence je snažší u aktivních strategií</a:t>
            </a:r>
            <a:endParaRPr lang="en-GB" altLang="en-US" sz="2449"/>
          </a:p>
        </p:txBody>
      </p:sp>
    </p:spTree>
    <p:extLst>
      <p:ext uri="{BB962C8B-B14F-4D97-AF65-F5344CB8AC3E}">
        <p14:creationId xmlns:p14="http://schemas.microsoft.com/office/powerpoint/2010/main" val="315220358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1981489" y="277951"/>
            <a:ext cx="8231904" cy="1142039"/>
          </a:xfrm>
        </p:spPr>
        <p:txBody>
          <a:bodyPr vert="horz" lIns="0" tIns="0" rIns="0" bIns="0" rtlCol="0" anchor="t">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altLang="en-US" sz="3629"/>
              <a:t>Typy zvládání školních zátěžových situací</a:t>
            </a:r>
          </a:p>
        </p:txBody>
      </p:sp>
      <p:sp>
        <p:nvSpPr>
          <p:cNvPr id="18435" name="Rectangle 2"/>
          <p:cNvSpPr>
            <a:spLocks noGrp="1" noChangeArrowheads="1"/>
          </p:cNvSpPr>
          <p:nvPr>
            <p:ph sz="quarter" idx="1"/>
          </p:nvPr>
        </p:nvSpPr>
        <p:spPr>
          <a:xfrm>
            <a:off x="1980049" y="1600009"/>
            <a:ext cx="8557378" cy="4532155"/>
          </a:xfrm>
        </p:spPr>
        <p:txBody>
          <a:bodyPr vert="horz" lIns="0" tIns="0" rIns="0" bIns="0" rtlCol="0">
            <a:normAutofit lnSpcReduction="10000"/>
          </a:bodyPr>
          <a:lstStyle/>
          <a:p>
            <a:pPr>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2449" b="1"/>
              <a:t>Skinnerová, Wellborn,</a:t>
            </a:r>
            <a:r>
              <a:rPr lang="en-GB" altLang="en-US" sz="2449"/>
              <a:t> 1997</a:t>
            </a:r>
            <a:r>
              <a:rPr lang="cs-CZ" altLang="en-US" sz="2449"/>
              <a:t> – analýza teorií</a:t>
            </a:r>
            <a:endParaRPr lang="en-GB" altLang="en-US" sz="2449"/>
          </a:p>
          <a:p>
            <a:pPr lvl="1">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1996"/>
              <a:t>plánovité řešení problému</a:t>
            </a:r>
          </a:p>
          <a:p>
            <a:pPr lvl="1">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1996"/>
              <a:t>hledání kontaktu s jinými lidmi</a:t>
            </a:r>
          </a:p>
          <a:p>
            <a:pPr lvl="1">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1996"/>
              <a:t>vyhýbání se kontaktu s nepříjemnou situací</a:t>
            </a:r>
          </a:p>
          <a:p>
            <a:pPr lvl="1">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1996"/>
              <a:t>nekontrolované vybití emocí</a:t>
            </a:r>
          </a:p>
          <a:p>
            <a:pPr lvl="1">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1996"/>
              <a:t>absence zvládání</a:t>
            </a:r>
          </a:p>
          <a:p>
            <a:pPr>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2449" b="1"/>
              <a:t>Ayers et al.</a:t>
            </a:r>
            <a:r>
              <a:rPr lang="en-GB" altLang="en-US" sz="2449"/>
              <a:t> </a:t>
            </a:r>
            <a:r>
              <a:rPr lang="en-GB" altLang="en-US" sz="2449" i="1"/>
              <a:t>(dotazník HICUPS)</a:t>
            </a:r>
            <a:r>
              <a:rPr lang="cs-CZ" altLang="en-US" sz="2449" i="1"/>
              <a:t> – faktorová an.</a:t>
            </a:r>
            <a:endParaRPr lang="en-GB" altLang="en-US" sz="2449" i="1"/>
          </a:p>
          <a:p>
            <a:pPr lvl="1">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1996"/>
              <a:t>aktivní zvládací strategie</a:t>
            </a:r>
          </a:p>
          <a:p>
            <a:pPr lvl="1">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1996"/>
              <a:t>strategie odvádějící pozornost</a:t>
            </a:r>
          </a:p>
          <a:p>
            <a:pPr lvl="1">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1996"/>
              <a:t>strategie vyhýbání se</a:t>
            </a:r>
          </a:p>
          <a:p>
            <a:pPr lvl="1">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1996"/>
              <a:t>strategie vyhledávání sociální opory</a:t>
            </a:r>
          </a:p>
        </p:txBody>
      </p:sp>
    </p:spTree>
    <p:extLst>
      <p:ext uri="{BB962C8B-B14F-4D97-AF65-F5344CB8AC3E}">
        <p14:creationId xmlns:p14="http://schemas.microsoft.com/office/powerpoint/2010/main" val="1895614117"/>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Vztah</a:t>
            </a:r>
            <a:r>
              <a:rPr lang="en-US" dirty="0"/>
              <a:t> </a:t>
            </a:r>
            <a:r>
              <a:rPr lang="en-US" dirty="0" err="1"/>
              <a:t>procesů</a:t>
            </a:r>
            <a:r>
              <a:rPr lang="en-US" dirty="0"/>
              <a:t> </a:t>
            </a:r>
            <a:r>
              <a:rPr lang="en-US" dirty="0" err="1"/>
              <a:t>zvládání</a:t>
            </a:r>
            <a:r>
              <a:rPr lang="en-US" dirty="0"/>
              <a:t> a </a:t>
            </a:r>
            <a:r>
              <a:rPr lang="en-US" dirty="0" err="1"/>
              <a:t>učení</a:t>
            </a:r>
            <a:endParaRPr lang="en-US" dirty="0"/>
          </a:p>
        </p:txBody>
      </p:sp>
      <p:graphicFrame>
        <p:nvGraphicFramePr>
          <p:cNvPr id="41" name="Object 40"/>
          <p:cNvGraphicFramePr>
            <a:graphicFrameLocks noChangeAspect="1"/>
          </p:cNvGraphicFramePr>
          <p:nvPr>
            <p:extLst>
              <p:ext uri="{D42A27DB-BD31-4B8C-83A1-F6EECF244321}">
                <p14:modId xmlns:p14="http://schemas.microsoft.com/office/powerpoint/2010/main" val="897759053"/>
              </p:ext>
            </p:extLst>
          </p:nvPr>
        </p:nvGraphicFramePr>
        <p:xfrm>
          <a:off x="2760663" y="1123950"/>
          <a:ext cx="5780087" cy="5445125"/>
        </p:xfrm>
        <a:graphic>
          <a:graphicData uri="http://schemas.openxmlformats.org/presentationml/2006/ole">
            <mc:AlternateContent xmlns:mc="http://schemas.openxmlformats.org/markup-compatibility/2006">
              <mc:Choice xmlns:v="urn:schemas-microsoft-com:vml" Requires="v">
                <p:oleObj name="Document" r:id="rId2" imgW="5963966" imgH="5626282" progId="Word.Document.12">
                  <p:embed/>
                </p:oleObj>
              </mc:Choice>
              <mc:Fallback>
                <p:oleObj name="Document" r:id="rId2" imgW="5963966" imgH="5626282" progId="Word.Document.12">
                  <p:embed/>
                  <p:pic>
                    <p:nvPicPr>
                      <p:cNvPr id="41" name="Object 40"/>
                      <p:cNvPicPr/>
                      <p:nvPr/>
                    </p:nvPicPr>
                    <p:blipFill>
                      <a:blip r:embed="rId3"/>
                      <a:stretch>
                        <a:fillRect/>
                      </a:stretch>
                    </p:blipFill>
                    <p:spPr>
                      <a:xfrm>
                        <a:off x="2760663" y="1123950"/>
                        <a:ext cx="5780087" cy="5445125"/>
                      </a:xfrm>
                      <a:prstGeom prst="rect">
                        <a:avLst/>
                      </a:prstGeom>
                    </p:spPr>
                  </p:pic>
                </p:oleObj>
              </mc:Fallback>
            </mc:AlternateContent>
          </a:graphicData>
        </a:graphic>
      </p:graphicFrame>
    </p:spTree>
    <p:extLst>
      <p:ext uri="{BB962C8B-B14F-4D97-AF65-F5344CB8AC3E}">
        <p14:creationId xmlns:p14="http://schemas.microsoft.com/office/powerpoint/2010/main" val="857467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1251679" y="645107"/>
            <a:ext cx="3384329" cy="5421436"/>
          </a:xfrm>
        </p:spPr>
        <p:txBody>
          <a:bodyPr vert="horz" lIns="0" tIns="0" rIns="0" bIns="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altLang="en-US" sz="4000"/>
              <a:t>Faktory komplikující zvládání</a:t>
            </a:r>
          </a:p>
        </p:txBody>
      </p:sp>
      <p:graphicFrame>
        <p:nvGraphicFramePr>
          <p:cNvPr id="19462" name="Rectangle 2">
            <a:extLst>
              <a:ext uri="{FF2B5EF4-FFF2-40B4-BE49-F238E27FC236}">
                <a16:creationId xmlns:a16="http://schemas.microsoft.com/office/drawing/2014/main" id="{3554FC6E-88CA-70A5-BB86-68A2E72D2664}"/>
              </a:ext>
            </a:extLst>
          </p:cNvPr>
          <p:cNvGraphicFramePr>
            <a:graphicFrameLocks noGrp="1"/>
          </p:cNvGraphicFramePr>
          <p:nvPr>
            <p:ph sz="quarter" idx="1"/>
            <p:extLst>
              <p:ext uri="{D42A27DB-BD31-4B8C-83A1-F6EECF244321}">
                <p14:modId xmlns:p14="http://schemas.microsoft.com/office/powerpoint/2010/main" val="468289413"/>
              </p:ext>
            </p:extLst>
          </p:nvPr>
        </p:nvGraphicFramePr>
        <p:xfrm>
          <a:off x="5280025" y="644525"/>
          <a:ext cx="5994400" cy="5409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1054441"/>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1981489" y="277951"/>
            <a:ext cx="8231904" cy="1142039"/>
          </a:xfrm>
        </p:spPr>
        <p:txBody>
          <a:bodyPr vert="horz" lIns="0" tIns="0" rIns="0" bIns="0" rtlCol="0" anchor="t">
            <a:normAutofit fontScale="90000"/>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altLang="en-US"/>
              <a:t>Faktory usnadňující zvládání</a:t>
            </a:r>
          </a:p>
        </p:txBody>
      </p:sp>
      <p:sp>
        <p:nvSpPr>
          <p:cNvPr id="20483" name="Rectangle 2"/>
          <p:cNvSpPr>
            <a:spLocks noGrp="1" noChangeArrowheads="1"/>
          </p:cNvSpPr>
          <p:nvPr>
            <p:ph sz="quarter" idx="1"/>
          </p:nvPr>
        </p:nvSpPr>
        <p:spPr>
          <a:xfrm>
            <a:off x="1981489" y="1600009"/>
            <a:ext cx="8231904" cy="4532155"/>
          </a:xfrm>
        </p:spPr>
        <p:txBody>
          <a:bodyPr vert="horz" lIns="0" tIns="0" rIns="0" bIns="0" rtlCol="0">
            <a:normAutofit/>
          </a:bodyPr>
          <a:lstStyle/>
          <a:p>
            <a:pPr>
              <a:lnSpc>
                <a:spcPct val="90000"/>
              </a:lnSpc>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2449"/>
              <a:t>Vnitřní</a:t>
            </a:r>
          </a:p>
          <a:p>
            <a:pPr lvl="1">
              <a:lnSpc>
                <a:spcPct val="9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1996" b="1"/>
              <a:t>osobnost:</a:t>
            </a:r>
            <a:r>
              <a:rPr lang="en-GB" altLang="en-US" sz="1996"/>
              <a:t> temperament, well-being, sebedůvěra, self-efficacy, smysl pro humor...</a:t>
            </a:r>
          </a:p>
          <a:p>
            <a:pPr lvl="1">
              <a:lnSpc>
                <a:spcPct val="9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1996"/>
              <a:t>odolnost (resiliency) a nezdolnost (hardiness)</a:t>
            </a:r>
          </a:p>
          <a:p>
            <a:pPr lvl="1">
              <a:lnSpc>
                <a:spcPct val="9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1996"/>
              <a:t>optimistický vysvětlovací styl</a:t>
            </a:r>
          </a:p>
          <a:p>
            <a:pPr lvl="1">
              <a:lnSpc>
                <a:spcPct val="9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1996"/>
              <a:t>naděje</a:t>
            </a:r>
          </a:p>
          <a:p>
            <a:pPr lvl="1">
              <a:lnSpc>
                <a:spcPct val="9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1996"/>
              <a:t>vnímaná kontrola a řízení</a:t>
            </a:r>
          </a:p>
          <a:p>
            <a:pPr lvl="1">
              <a:lnSpc>
                <a:spcPct val="9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1996"/>
              <a:t>vnímaná osobní zdatnost (self-efficacy)</a:t>
            </a:r>
          </a:p>
          <a:p>
            <a:pPr>
              <a:lnSpc>
                <a:spcPct val="9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2449"/>
              <a:t>Vnější</a:t>
            </a:r>
          </a:p>
          <a:p>
            <a:pPr lvl="1">
              <a:lnSpc>
                <a:spcPct val="9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1996"/>
              <a:t>sociální opora</a:t>
            </a:r>
            <a:endParaRPr lang="cs-CZ" altLang="en-US" sz="1996"/>
          </a:p>
          <a:p>
            <a:pPr lvl="1">
              <a:lnSpc>
                <a:spcPct val="9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cs-CZ" altLang="en-US" sz="1996"/>
          </a:p>
          <a:p>
            <a:pPr>
              <a:lnSpc>
                <a:spcPct val="90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altLang="en-US" sz="2449"/>
              <a:t>J. Křivohlavý - Psychologie zdraví (Portál, Praha 2001)</a:t>
            </a:r>
            <a:endParaRPr lang="en-GB" altLang="en-US" sz="2449"/>
          </a:p>
        </p:txBody>
      </p:sp>
    </p:spTree>
    <p:extLst>
      <p:ext uri="{BB962C8B-B14F-4D97-AF65-F5344CB8AC3E}">
        <p14:creationId xmlns:p14="http://schemas.microsoft.com/office/powerpoint/2010/main" val="3257526659"/>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 Zopakování</a:t>
            </a:r>
          </a:p>
        </p:txBody>
      </p:sp>
      <p:sp>
        <p:nvSpPr>
          <p:cNvPr id="3" name="Zástupný symbol pro obsah 2"/>
          <p:cNvSpPr>
            <a:spLocks noGrp="1"/>
          </p:cNvSpPr>
          <p:nvPr>
            <p:ph type="body" sz="half" idx="2"/>
          </p:nvPr>
        </p:nvSpPr>
        <p:spPr/>
        <p:txBody>
          <a:bodyPr>
            <a:normAutofit/>
          </a:bodyPr>
          <a:lstStyle/>
          <a:p>
            <a:r>
              <a:rPr lang="cs-CZ" dirty="0"/>
              <a:t>K jakým fyziologickým procesům dochází při stresové reakci ? </a:t>
            </a:r>
          </a:p>
          <a:p>
            <a:r>
              <a:rPr lang="cs-CZ" dirty="0"/>
              <a:t>Kteří psychologové se zabývali studiem stresu? </a:t>
            </a:r>
          </a:p>
          <a:p>
            <a:r>
              <a:rPr lang="cs-CZ" dirty="0"/>
              <a:t>Co pomáhá na "paniku"? </a:t>
            </a:r>
          </a:p>
          <a:p>
            <a:r>
              <a:rPr lang="cs-CZ" dirty="0"/>
              <a:t>K čemu jsou dobré emoce jako smutek, vztek, strach nebo radost? </a:t>
            </a:r>
          </a:p>
        </p:txBody>
      </p:sp>
      <p:pic>
        <p:nvPicPr>
          <p:cNvPr id="3074" name="Picture 2" descr="Stres a přibývaní na váze. Jaká je v tom souvislost? - FitnessGym.c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79" y="-1"/>
            <a:ext cx="4541521" cy="6882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061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„Hra“ na školu podle specifických pravidel</a:t>
            </a:r>
          </a:p>
        </p:txBody>
      </p:sp>
      <p:sp>
        <p:nvSpPr>
          <p:cNvPr id="3" name="Zástupný symbol pro obsah 2"/>
          <p:cNvSpPr>
            <a:spLocks noGrp="1"/>
          </p:cNvSpPr>
          <p:nvPr>
            <p:ph sz="quarter" idx="1"/>
          </p:nvPr>
        </p:nvSpPr>
        <p:spPr>
          <a:xfrm>
            <a:off x="720000" y="1692002"/>
            <a:ext cx="5141807" cy="4139998"/>
          </a:xfrm>
        </p:spPr>
        <p:txBody>
          <a:bodyPr/>
          <a:lstStyle/>
          <a:p>
            <a:r>
              <a:rPr lang="cs-CZ" dirty="0"/>
              <a:t>Tradice, zkušenost aj.</a:t>
            </a:r>
          </a:p>
          <a:p>
            <a:r>
              <a:rPr lang="cs-CZ" dirty="0"/>
              <a:t>„co ví o škole každý“ vs škola jako týmový sport, učitel jako součást podpůrné sítě</a:t>
            </a:r>
          </a:p>
        </p:txBody>
      </p:sp>
      <p:pic>
        <p:nvPicPr>
          <p:cNvPr id="4" name="Picture 2" descr="Kdo se stará o duševní zdraví ve škole? - Nevypusť duši">
            <a:extLst>
              <a:ext uri="{FF2B5EF4-FFF2-40B4-BE49-F238E27FC236}">
                <a16:creationId xmlns:a16="http://schemas.microsoft.com/office/drawing/2014/main" id="{CE00D335-5A52-1104-3369-EC7450133E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0194" y="1692001"/>
            <a:ext cx="5021985" cy="421016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Může jít o obrázek ‎text, kde se píše ‎co RÍCT, KDYŽ SE VÁM STUDENT*KA SVERÍ S DUŠEVNÍMI OBT͎EMI? DOPLNEK K MANUÁLU PRO VYUČUJÍCÍ M܎U pro tebe neco udelat? Je mi líto, se trápíš. Pokud máš ve škole jiného dospélého, za kterym bys chtèl*a zajít, nemusim to bytjá komu se sveríš. Když budeš chtít, pomužu ti vyhledat odborníka. Nemužu si to nechat pro sebe, protože je závažná informace. Pokud ti chci pomoct, nepujde to bez toho, abych to rekl*a rodičim. Predem se spolu domluvíme,jak jim to rekneme. Jsem tu pro tebe, kdykoli budeš potrebovat. Dekuji ti za duveru. NEVYPUST DUŠI 正 E Naskenuj mẽ!‎‎">
            <a:extLst>
              <a:ext uri="{FF2B5EF4-FFF2-40B4-BE49-F238E27FC236}">
                <a16:creationId xmlns:a16="http://schemas.microsoft.com/office/drawing/2014/main" id="{08AB9A1A-2738-8899-9906-A3C02E756F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1391" y="3568835"/>
            <a:ext cx="3824610" cy="3289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028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Specifika chápání profesní role učitele v ČR</a:t>
            </a:r>
          </a:p>
        </p:txBody>
      </p:sp>
      <p:sp>
        <p:nvSpPr>
          <p:cNvPr id="3" name="Zástupný symbol pro obsah 2"/>
          <p:cNvSpPr>
            <a:spLocks noGrp="1"/>
          </p:cNvSpPr>
          <p:nvPr>
            <p:ph sz="quarter" idx="1"/>
          </p:nvPr>
        </p:nvSpPr>
        <p:spPr/>
        <p:txBody>
          <a:bodyPr>
            <a:normAutofit lnSpcReduction="10000"/>
          </a:bodyPr>
          <a:lstStyle/>
          <a:p>
            <a:pPr lvl="1"/>
            <a:r>
              <a:rPr lang="cs-CZ" dirty="0"/>
              <a:t>Profesní osamění („Já a třída“)</a:t>
            </a:r>
          </a:p>
          <a:p>
            <a:pPr lvl="1"/>
            <a:r>
              <a:rPr lang="cs-CZ" dirty="0"/>
              <a:t>Chápání role hlavně v rovině </a:t>
            </a:r>
            <a:r>
              <a:rPr lang="cs-CZ" u="sng" dirty="0"/>
              <a:t>formální</a:t>
            </a:r>
            <a:r>
              <a:rPr lang="cs-CZ" dirty="0"/>
              <a:t> autority</a:t>
            </a:r>
          </a:p>
          <a:p>
            <a:pPr lvl="2"/>
            <a:r>
              <a:rPr lang="cs-CZ" dirty="0"/>
              <a:t>Agresivní projevy žáků, jejich problémy (studijní či psychické) mohou být chápány jako nezvládnutí profesní role učitelem i jeho sociálním okolím</a:t>
            </a:r>
          </a:p>
          <a:p>
            <a:pPr lvl="2"/>
            <a:r>
              <a:rPr lang="cs-CZ" dirty="0"/>
              <a:t>Kulturní resentimenty </a:t>
            </a:r>
            <a:r>
              <a:rPr lang="cs-CZ" dirty="0" err="1"/>
              <a:t>imlicitně</a:t>
            </a:r>
            <a:r>
              <a:rPr lang="cs-CZ" dirty="0"/>
              <a:t> definující očekávání veřejnosti („pan řídící“, „svobodná učitelka“, „dva měsíce prázdnin“)</a:t>
            </a:r>
          </a:p>
          <a:p>
            <a:pPr lvl="2"/>
            <a:r>
              <a:rPr lang="cs-CZ" dirty="0"/>
              <a:t>Herbartovská pedagogika (škoda rány…)</a:t>
            </a:r>
          </a:p>
          <a:p>
            <a:pPr lvl="2"/>
            <a:r>
              <a:rPr lang="cs-CZ" dirty="0"/>
              <a:t>To nastavuje modely učitelského chování (např. práce s chybou, otázka trestů a jejich škálování)</a:t>
            </a:r>
          </a:p>
          <a:p>
            <a:pPr lvl="2"/>
            <a:endParaRPr lang="cs-CZ" dirty="0"/>
          </a:p>
          <a:p>
            <a:pPr lvl="1"/>
            <a:r>
              <a:rPr lang="cs-CZ" dirty="0" err="1"/>
              <a:t>Srv</a:t>
            </a:r>
            <a:r>
              <a:rPr lang="cs-CZ" dirty="0"/>
              <a:t>. </a:t>
            </a:r>
          </a:p>
          <a:p>
            <a:pPr lvl="2"/>
            <a:r>
              <a:rPr lang="cs-CZ" dirty="0"/>
              <a:t>Sociální konstruktivismus,</a:t>
            </a:r>
          </a:p>
          <a:p>
            <a:pPr lvl="2"/>
            <a:r>
              <a:rPr lang="cs-CZ" dirty="0"/>
              <a:t>Báze moci učitele</a:t>
            </a:r>
          </a:p>
          <a:p>
            <a:pPr lvl="3"/>
            <a:r>
              <a:rPr lang="cs-CZ" dirty="0">
                <a:hlinkClick r:id="rId2"/>
              </a:rPr>
              <a:t>https://munispace.muni.cz/index.php/munispace/catalog/book/800</a:t>
            </a:r>
            <a:endParaRPr lang="cs-CZ" dirty="0"/>
          </a:p>
          <a:p>
            <a:pPr lvl="3"/>
            <a:endParaRPr lang="cs-CZ" dirty="0"/>
          </a:p>
        </p:txBody>
      </p:sp>
      <p:pic>
        <p:nvPicPr>
          <p:cNvPr id="29700" name="Picture 4" descr="http://usejku.cz/image/svatecn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9849" y="4176584"/>
            <a:ext cx="3858151" cy="2681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015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032F75-F5AC-4D84-98D0-DD0FB8A25A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EA21D3B4-EB95-40D8-ADD4-C28637F87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13" name="Freeform 11">
            <a:extLst>
              <a:ext uri="{FF2B5EF4-FFF2-40B4-BE49-F238E27FC236}">
                <a16:creationId xmlns:a16="http://schemas.microsoft.com/office/drawing/2014/main" id="{EC402CCD-3D73-4427-910D-80A619EAD5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txBody>
          <a:bodyPr/>
          <a:lstStyle/>
          <a:p>
            <a:endParaRPr lang="cs-CZ"/>
          </a:p>
        </p:txBody>
      </p:sp>
      <p:sp>
        <p:nvSpPr>
          <p:cNvPr id="2" name="Nadpis 1">
            <a:extLst>
              <a:ext uri="{FF2B5EF4-FFF2-40B4-BE49-F238E27FC236}">
                <a16:creationId xmlns:a16="http://schemas.microsoft.com/office/drawing/2014/main" id="{7DD96203-BC40-E8F1-30AC-B1BB02522531}"/>
              </a:ext>
            </a:extLst>
          </p:cNvPr>
          <p:cNvSpPr>
            <a:spLocks noGrp="1"/>
          </p:cNvSpPr>
          <p:nvPr>
            <p:ph type="title"/>
          </p:nvPr>
        </p:nvSpPr>
        <p:spPr>
          <a:xfrm>
            <a:off x="8339328" y="457200"/>
            <a:ext cx="3090672" cy="1197864"/>
          </a:xfrm>
        </p:spPr>
        <p:txBody>
          <a:bodyPr anchor="b">
            <a:normAutofit/>
          </a:bodyPr>
          <a:lstStyle/>
          <a:p>
            <a:r>
              <a:rPr lang="cs-CZ" sz="1900" dirty="0">
                <a:solidFill>
                  <a:schemeClr val="accent1"/>
                </a:solidFill>
              </a:rPr>
              <a:t>Jaké (další) role má učitel ve třídě a ve škole?</a:t>
            </a:r>
          </a:p>
        </p:txBody>
      </p:sp>
      <p:pic>
        <p:nvPicPr>
          <p:cNvPr id="4" name="Picture 2" descr="Image">
            <a:extLst>
              <a:ext uri="{FF2B5EF4-FFF2-40B4-BE49-F238E27FC236}">
                <a16:creationId xmlns:a16="http://schemas.microsoft.com/office/drawing/2014/main" id="{14098C02-42BF-9239-182B-BBBA0269E51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2181" y="643464"/>
            <a:ext cx="4247765" cy="5260391"/>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obsah 2">
            <a:extLst>
              <a:ext uri="{FF2B5EF4-FFF2-40B4-BE49-F238E27FC236}">
                <a16:creationId xmlns:a16="http://schemas.microsoft.com/office/drawing/2014/main" id="{346E408F-78DF-6079-BF75-18D7544B92B3}"/>
              </a:ext>
            </a:extLst>
          </p:cNvPr>
          <p:cNvSpPr>
            <a:spLocks noGrp="1"/>
          </p:cNvSpPr>
          <p:nvPr>
            <p:ph idx="1"/>
          </p:nvPr>
        </p:nvSpPr>
        <p:spPr>
          <a:xfrm>
            <a:off x="8339328" y="1655065"/>
            <a:ext cx="3090672" cy="4224528"/>
          </a:xfrm>
        </p:spPr>
        <p:txBody>
          <a:bodyPr>
            <a:normAutofit/>
          </a:bodyPr>
          <a:lstStyle/>
          <a:p>
            <a:endParaRPr lang="cs-CZ" sz="1600">
              <a:solidFill>
                <a:srgbClr val="FFFFFF"/>
              </a:solidFill>
            </a:endParaRPr>
          </a:p>
        </p:txBody>
      </p:sp>
    </p:spTree>
    <p:extLst>
      <p:ext uri="{BB962C8B-B14F-4D97-AF65-F5344CB8AC3E}">
        <p14:creationId xmlns:p14="http://schemas.microsoft.com/office/powerpoint/2010/main" val="4104095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JAK PRACOVAT SE STRESEM</a:t>
            </a:r>
          </a:p>
        </p:txBody>
      </p:sp>
      <p:sp>
        <p:nvSpPr>
          <p:cNvPr id="3" name="Zástupný symbol pro obsah 2"/>
          <p:cNvSpPr>
            <a:spLocks noGrp="1"/>
          </p:cNvSpPr>
          <p:nvPr>
            <p:ph idx="1"/>
          </p:nvPr>
        </p:nvSpPr>
        <p:spPr/>
        <p:txBody>
          <a:bodyPr>
            <a:normAutofit fontScale="85000" lnSpcReduction="20000"/>
          </a:bodyPr>
          <a:lstStyle/>
          <a:p>
            <a:r>
              <a:rPr lang="cs-CZ" dirty="0"/>
              <a:t>První pomoc: </a:t>
            </a:r>
          </a:p>
          <a:p>
            <a:pPr lvl="1"/>
            <a:r>
              <a:rPr lang="cs-CZ" dirty="0"/>
              <a:t>zklidňující dýchání</a:t>
            </a:r>
          </a:p>
          <a:p>
            <a:pPr lvl="1"/>
            <a:r>
              <a:rPr lang="cs-CZ" dirty="0"/>
              <a:t>zpomalení tempa pohybů a řeči</a:t>
            </a:r>
          </a:p>
          <a:p>
            <a:pPr lvl="1"/>
            <a:r>
              <a:rPr lang="cs-CZ" dirty="0" err="1"/>
              <a:t>Mindfulness</a:t>
            </a:r>
            <a:endParaRPr lang="cs-CZ" dirty="0"/>
          </a:p>
          <a:p>
            <a:pPr lvl="1"/>
            <a:r>
              <a:rPr lang="cs-CZ" dirty="0"/>
              <a:t>progresivní svalová relaxace</a:t>
            </a:r>
          </a:p>
          <a:p>
            <a:r>
              <a:rPr lang="cs-CZ" dirty="0"/>
              <a:t>Průběžně:</a:t>
            </a:r>
          </a:p>
          <a:p>
            <a:pPr lvl="1"/>
            <a:r>
              <a:rPr lang="cs-CZ" dirty="0"/>
              <a:t>pravidelná fyzická aktivita</a:t>
            </a:r>
          </a:p>
          <a:p>
            <a:pPr lvl="1"/>
            <a:r>
              <a:rPr lang="cs-CZ" dirty="0"/>
              <a:t>dostatečný spánek</a:t>
            </a:r>
          </a:p>
          <a:p>
            <a:pPr lvl="1"/>
            <a:r>
              <a:rPr lang="cs-CZ" dirty="0"/>
              <a:t>pravidelná relaxace</a:t>
            </a:r>
          </a:p>
          <a:p>
            <a:pPr lvl="1"/>
            <a:r>
              <a:rPr lang="cs-CZ" dirty="0"/>
              <a:t>příjemné a naplňující činnosti</a:t>
            </a:r>
          </a:p>
          <a:p>
            <a:pPr lvl="1"/>
            <a:r>
              <a:rPr lang="cs-CZ" dirty="0"/>
              <a:t>sdílení</a:t>
            </a:r>
          </a:p>
          <a:p>
            <a:pPr lvl="1"/>
            <a:r>
              <a:rPr lang="cs-CZ" dirty="0"/>
              <a:t>vděčnost</a:t>
            </a:r>
          </a:p>
          <a:p>
            <a:endParaRPr lang="cs-CZ" dirty="0"/>
          </a:p>
        </p:txBody>
      </p:sp>
      <p:pic>
        <p:nvPicPr>
          <p:cNvPr id="4" name="Obrázek 3"/>
          <p:cNvPicPr>
            <a:picLocks noChangeAspect="1"/>
          </p:cNvPicPr>
          <p:nvPr/>
        </p:nvPicPr>
        <p:blipFill>
          <a:blip r:embed="rId2"/>
          <a:stretch>
            <a:fillRect/>
          </a:stretch>
        </p:blipFill>
        <p:spPr>
          <a:xfrm>
            <a:off x="6023167" y="1874517"/>
            <a:ext cx="5164263" cy="3710115"/>
          </a:xfrm>
          <a:prstGeom prst="rect">
            <a:avLst/>
          </a:prstGeom>
        </p:spPr>
      </p:pic>
    </p:spTree>
    <p:extLst>
      <p:ext uri="{BB962C8B-B14F-4D97-AF65-F5344CB8AC3E}">
        <p14:creationId xmlns:p14="http://schemas.microsoft.com/office/powerpoint/2010/main" val="2963768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044496-1315-3D32-8684-0E7FBFDF7C73}"/>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A0B9877E-1C9C-F04E-2FD3-35B583EFD09D}"/>
              </a:ext>
            </a:extLst>
          </p:cNvPr>
          <p:cNvSpPr>
            <a:spLocks noGrp="1"/>
          </p:cNvSpPr>
          <p:nvPr>
            <p:ph idx="1"/>
          </p:nvPr>
        </p:nvSpPr>
        <p:spPr/>
        <p:txBody>
          <a:bodyPr/>
          <a:lstStyle/>
          <a:p>
            <a:endParaRPr lang="cs-CZ"/>
          </a:p>
        </p:txBody>
      </p:sp>
      <p:pic>
        <p:nvPicPr>
          <p:cNvPr id="7170" name="Picture 2" descr="Image">
            <a:extLst>
              <a:ext uri="{FF2B5EF4-FFF2-40B4-BE49-F238E27FC236}">
                <a16:creationId xmlns:a16="http://schemas.microsoft.com/office/drawing/2014/main" id="{5FB42DB0-DDFB-3CBB-9554-6572D54AAB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347663"/>
            <a:ext cx="6477000" cy="616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281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stretch>
            <a:fillRect/>
          </a:stretch>
        </p:blipFill>
        <p:spPr>
          <a:xfrm>
            <a:off x="1686560" y="0"/>
            <a:ext cx="4485957" cy="6725884"/>
          </a:xfrm>
          <a:prstGeom prst="rect">
            <a:avLst/>
          </a:prstGeom>
        </p:spPr>
      </p:pic>
      <p:pic>
        <p:nvPicPr>
          <p:cNvPr id="7" name="Obrázek 6"/>
          <p:cNvPicPr>
            <a:picLocks noChangeAspect="1"/>
          </p:cNvPicPr>
          <p:nvPr/>
        </p:nvPicPr>
        <p:blipFill>
          <a:blip r:embed="rId3"/>
          <a:stretch>
            <a:fillRect/>
          </a:stretch>
        </p:blipFill>
        <p:spPr>
          <a:xfrm>
            <a:off x="6532360" y="0"/>
            <a:ext cx="4752860" cy="6725884"/>
          </a:xfrm>
          <a:prstGeom prst="rect">
            <a:avLst/>
          </a:prstGeom>
        </p:spPr>
      </p:pic>
    </p:spTree>
    <p:extLst>
      <p:ext uri="{BB962C8B-B14F-4D97-AF65-F5344CB8AC3E}">
        <p14:creationId xmlns:p14="http://schemas.microsoft.com/office/powerpoint/2010/main" val="2974114001"/>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Odznáček</Template>
  <TotalTime>154</TotalTime>
  <Words>1865</Words>
  <Application>Microsoft Office PowerPoint</Application>
  <PresentationFormat>Širokoúhlá obrazovka</PresentationFormat>
  <Paragraphs>239</Paragraphs>
  <Slides>39</Slides>
  <Notes>11</Notes>
  <HiddenSlides>0</HiddenSlides>
  <MMClips>0</MMClips>
  <ScaleCrop>false</ScaleCrop>
  <HeadingPairs>
    <vt:vector size="8" baseType="variant">
      <vt:variant>
        <vt:lpstr>Použitá písma</vt:lpstr>
      </vt:variant>
      <vt:variant>
        <vt:i4>7</vt:i4>
      </vt:variant>
      <vt:variant>
        <vt:lpstr>Motiv</vt:lpstr>
      </vt:variant>
      <vt:variant>
        <vt:i4>1</vt:i4>
      </vt:variant>
      <vt:variant>
        <vt:lpstr>Vložené servery OLE</vt:lpstr>
      </vt:variant>
      <vt:variant>
        <vt:i4>1</vt:i4>
      </vt:variant>
      <vt:variant>
        <vt:lpstr>Nadpisy snímků</vt:lpstr>
      </vt:variant>
      <vt:variant>
        <vt:i4>39</vt:i4>
      </vt:variant>
    </vt:vector>
  </HeadingPairs>
  <TitlesOfParts>
    <vt:vector size="48" baseType="lpstr">
      <vt:lpstr>Arial</vt:lpstr>
      <vt:lpstr>Calibri</vt:lpstr>
      <vt:lpstr>Gill Sans MT</vt:lpstr>
      <vt:lpstr>Impact</vt:lpstr>
      <vt:lpstr>StarSymbol</vt:lpstr>
      <vt:lpstr>Times New Roman</vt:lpstr>
      <vt:lpstr>Wingdings</vt:lpstr>
      <vt:lpstr>Badge</vt:lpstr>
      <vt:lpstr>Document</vt:lpstr>
      <vt:lpstr>Stres a zvládání</vt:lpstr>
      <vt:lpstr>STRES U UČITELŮ</vt:lpstr>
      <vt:lpstr>STRESORY SPOJENÉ S UČITELSKÝM povoláním </vt:lpstr>
      <vt:lpstr>„Hra“ na školu podle specifických pravidel</vt:lpstr>
      <vt:lpstr>Specifika chápání profesní role učitele v ČR</vt:lpstr>
      <vt:lpstr>Jaké (další) role má učitel ve třídě a ve škole?</vt:lpstr>
      <vt:lpstr>JAK PRACOVAT SE STRESEM</vt:lpstr>
      <vt:lpstr>Prezentace aplikace PowerPoint</vt:lpstr>
      <vt:lpstr>Prezentace aplikace PowerPoint</vt:lpstr>
      <vt:lpstr>Prezentace aplikace PowerPoint</vt:lpstr>
      <vt:lpstr>Naše reakce jako model pro žáky</vt:lpstr>
      <vt:lpstr>Učitelské povolání</vt:lpstr>
      <vt:lpstr>Prezentace aplikace PowerPoint</vt:lpstr>
      <vt:lpstr>Motivace a resilience</vt:lpstr>
      <vt:lpstr>Prezentace aplikace PowerPoint</vt:lpstr>
      <vt:lpstr>Vyhoření</vt:lpstr>
      <vt:lpstr>Vyhoření - fáze</vt:lpstr>
      <vt:lpstr>Vyhoření - příznaky</vt:lpstr>
      <vt:lpstr>Psychické bezpečí ve škole jako pizza </vt:lpstr>
      <vt:lpstr>Prezentace aplikace PowerPoint</vt:lpstr>
      <vt:lpstr>JAK UČIT PRACOVAT DĚTI SE STRESEM</vt:lpstr>
      <vt:lpstr>Prezentace aplikace PowerPoint</vt:lpstr>
      <vt:lpstr>Shrnutí</vt:lpstr>
      <vt:lpstr>Zdroje infografik pro použití ve škole (učitelé, děti, rodiče) (vč. kontaktů)</vt:lpstr>
      <vt:lpstr>Videa  - rozšiřující materiál</vt:lpstr>
      <vt:lpstr>Trochu teorie pro dobrou praxi </vt:lpstr>
      <vt:lpstr>Škola jako zdroj zátěže žáků </vt:lpstr>
      <vt:lpstr>Školní zátěžová situace  (academic stressors)</vt:lpstr>
      <vt:lpstr>Příklady (součást tzv. skrytého kurikula)</vt:lpstr>
      <vt:lpstr>Kontinuum stresorů (Wheaton, 1996, s. 48)</vt:lpstr>
      <vt:lpstr>Zvládání zátěže (coping)</vt:lpstr>
      <vt:lpstr>Zvládání zátěže</vt:lpstr>
      <vt:lpstr>Zvládání zátěže</vt:lpstr>
      <vt:lpstr>Hodnocení zátěže žákem</vt:lpstr>
      <vt:lpstr>Typy zvládání školních zátěžových situací</vt:lpstr>
      <vt:lpstr>Vztah procesů zvládání a učení</vt:lpstr>
      <vt:lpstr>Faktory komplikující zvládání</vt:lpstr>
      <vt:lpstr>Faktory usnadňující zvládání</vt:lpstr>
      <vt:lpstr>K Zopakování</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Jan Mareš</dc:creator>
  <cp:lastModifiedBy>Jan Mareš</cp:lastModifiedBy>
  <cp:revision>11</cp:revision>
  <dcterms:created xsi:type="dcterms:W3CDTF">2021-12-09T10:36:12Z</dcterms:created>
  <dcterms:modified xsi:type="dcterms:W3CDTF">2023-11-30T14:59:49Z</dcterms:modified>
</cp:coreProperties>
</file>