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73" r:id="rId5"/>
    <p:sldId id="281" r:id="rId6"/>
    <p:sldId id="274" r:id="rId7"/>
    <p:sldId id="261" r:id="rId8"/>
    <p:sldId id="276" r:id="rId9"/>
    <p:sldId id="277" r:id="rId10"/>
    <p:sldId id="279" r:id="rId11"/>
    <p:sldId id="280" r:id="rId12"/>
    <p:sldId id="286" r:id="rId13"/>
    <p:sldId id="282" r:id="rId14"/>
    <p:sldId id="283" r:id="rId15"/>
    <p:sldId id="284" r:id="rId16"/>
    <p:sldId id="285" r:id="rId17"/>
    <p:sldId id="258" r:id="rId18"/>
    <p:sldId id="259" r:id="rId19"/>
    <p:sldId id="260" r:id="rId20"/>
    <p:sldId id="263" r:id="rId21"/>
    <p:sldId id="264" r:id="rId22"/>
    <p:sldId id="265" r:id="rId23"/>
    <p:sldId id="262" r:id="rId24"/>
    <p:sldId id="267" r:id="rId25"/>
    <p:sldId id="269" r:id="rId26"/>
    <p:sldId id="266" r:id="rId27"/>
    <p:sldId id="278" r:id="rId28"/>
    <p:sldId id="268" r:id="rId29"/>
    <p:sldId id="270" r:id="rId30"/>
  </p:sldIdLst>
  <p:sldSz cx="12192000" cy="6858000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7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3T09:18:13.5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0,'4'0,"5"0,9 0,18 0,18 0,23 0,31 0,21 0,16 0,11 0,-1 0,-3 0,-4 0,-3 0,-7 0,-10 0,-12 0,-13 0,-8 0,-9 0,-7 0,-5 0,-3 0,-6 0,-2 0,0 0,-3 0,-3 0,-4 0,-2 0,1 0,0 0,-1 0,3 0,4 0,0 0,-2 0,-3 0,-1 0,-3 0,-2 0,4 0,1 0,-1 0,-1 0,-5 0,-6 0,-2 0,-7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3T09:21:22.8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7924 97,'352'-2,"373"4,-598 10,-81-7,82 1,-118-8,0 1,-1-1,1-1,-1 0,0 0,10-5,-8 3,-1 1,1 0,0 1,14-3,56 0,142 6,-95 3,498-3,-589-2,48-8,-47 5,45-2,-43 7,59 0,1-3,131-23,-146 15,-1 3,166 8,-103 2,1376-2,-1112 34,-328-25,191 41,-199-37,-1 4,-1 3,91 37,66 20,-13-25,2-9,2-10,1-10,247-5,-296-17,174-5,-60-21,-271 23,-1-1,1 0,-1-1,15-7,-16 6,1 0,-1 1,1 1,28-3,182-17,-20 1,-115 10,108 0,-168 10,1-2,0 0,-1-2,0-2,43-16,-41 13,0 1,0 2,1 1,59-5,450 12,-217 3,1607-3,-1332 34,-126-2,780-25,-686-10,673 21,-80-10,-670-11,415 3,-894 0,-9 0,1-1,0 1,0 0,0 0,-1 0,1 0,0 1,0 0,-1 0,1 0,0 0,-1 0,1 1,-1-1,6 5,-9-6,0 1,1 0,-1 0,0 0,0-1,0 1,0 0,0 0,0-1,0 1,-1 0,1 0,0-1,0 1,0 0,-1 0,1-1,0 1,-1 0,1-1,-1 1,1 0,-1-1,1 1,-1-1,1 1,-1-1,0 1,1-1,-1 1,0-1,1 0,-1 1,-1-1,-29 20,27-18,-126 63,-173 60,188-82,2 5,-173 100,243-118,34-22,-1-1,0 0,-1-1,1 0,-1-1,0 0,-1 0,1-1,-18 3,-31 0,0-3,-101-7,42 1,-833 2,773-12,-5 0,-889-53,281-1,576 49,-274-4,142 9,169 1,-258-7,49 6,13 0,-245-13,338 9,-272 10,331 8,185 0,1 2,-65 15,8-1,-71 15,-21 4,72-23,-154 0,252-14,1 2,-1 0,-19 5,-41 5,-27-1,68-5,-47 0,40-6,-2 0,0 1,-74 12,82-8,0-1,-43-1,-50 4,-152 25,-369-4,317-27,-320-3,207-22,143-2,146 11,-1177-62,768 44,-31-1,-827 34,1409 1,0 1,0 0,-17 5,-42 4,-12-9,31-3,1 3,0 3,-64 12,8 2,72-15,-65 18,-63 16,107-26,-114 38,151-44,-1 0,0-2,-1 0,1-2,-1 0,-28-2,-37 2,-148 20,-209 15,-89-33,279-7,205 3,-576-14,-179 2,88 5,406-9,-1691-51,-106 67,1979-11,17 0,-294 10,404 1,1 0,-1 0,0 0,0 0,0 0,1 0,-1 1,0 0,0-1,1 1,-1 0,1 0,-1 0,1 1,-1-1,1 1,-1-1,1 1,0 0,0 0,-3 4,3-3,1 1,0-1,0 1,0 0,0 0,0 0,1-1,0 1,0 0,0 0,0 0,0 0,1-1,0 1,2 6,2 7,1 1,15 31,-13-33,0 1,9 34,-9-15,-1 0,-3 1,2 62,-9-6,5 117,-1-206,0-1,-1 0,1 0,0 0,1-1,-1 1,0 0,1 0,0-1,-1 1,1-1,0 1,0-1,1 0,-1 0,0 0,1 0,-1 0,1 0,0-1,0 1,-1-1,1 0,0 0,0 0,0 0,4 0,11 3,-1-1,1-1,27 0,-33-1,557 0,-257-4,-275 3,10 1,0-3,79-11,-93 8,54-1,-61 5,1-1,0-1,35-8,94-33,-137 40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3T09:21:49.64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2258 70,'0'-1,"0"0,1 0,-1 0,1 0,-1 0,1 0,0 0,-1 0,1 1,0-1,-1 0,1 0,0 0,0 1,0-1,0 0,0 1,0-1,0 1,0-1,0 1,0 0,0-1,0 1,0 0,0 0,2 0,35-5,-33 5,38-3,95-9,-48 4,0 3,93 7,-44 1,-87-3,-1 2,0 3,55 11,-5 3,138 6,108-14,42 4,349 8,-522-11,-19 0,1610-10,-880-4,-644 2,958-31,-778 17,-216 11,1-8,107-2,-126 15,512-17,-438-13,-185 20,119 9,-84 2,2843-4,-2426 14,32-1,-552-12,43-1,170 19,249 29,1-45,19 1,-338 9,83 1,-177-13,838-40,-814 31,171 7,-136 5,123-1,335-5,-457-8,39-2,-146 10,75-14,2 0,365 7,-36 2,358-4,-214 10,-397-8,115-3,244 14,-551 0,1 0,0 1,-1 1,1 0,-1 1,0 1,0 0,0 1,-1 1,0 0,0 0,12 11,12 2,1-1,1-2,67 20,16 6,-41-14,157 32,-138-38,209 36,-211-43,-95-16,-1 1,1-1,0 1,-1 0,1 0,0 0,-1 0,1 0,-1 0,1 1,-1-1,0 1,0-1,1 1,-1 0,0 0,2 4,-3-6,-1 1,0 0,1 0,-1 0,0 0,0-1,0 1,0 0,0 0,0 0,0 0,0 0,0 0,0-1,0 1,0 0,-1 0,1 0,0 0,-1-1,1 2,-2 0,0 1,1-1,-1 0,0 0,0 0,0-1,0 1,0 0,-1-1,-2 2,-32 17,-1-2,-80 25,-90 13,182-50,-93 24,-1-5,-208 16,-332-39,320-5,-711 3,820 12,15 0,-861-11,513-2,10-11,14-1,174 15,-294-3,401-10,-111-2,-978 14,1120-13,6-1,-1450 14,1477 12,-3-1,82-13,-348 15,-70-2,330-15,-1505 3,1330-19,131 3,-4 6,-340-17,-1-35,-277-23,-3 56,677 24,-357-17,-38 16,348 8,88 9,11 0,-1366-7,764-7,422 15,9 1,193-7,-208 38,-232 59,399-90,109-11,-86 14,-254 44,337-52,-1-2,1-3,-69-6,56 1,-101 10,-105 4,108-10,53 10,68-6,-55 0,76-3,2 0,-1 2,0 0,1 2,-41 16,25-8,-202 60,209-63,0 1,2 2,-40 23,-26 13,53-32,5-2,-55 32,84-43,1 0,0 1,0 0,0 0,1 1,0 0,0 1,1 0,0 0,-8 16,11-16,1 0,0 1,1-1,0 1,0-1,1 1,1 0,-1 0,1 0,1-1,0 1,1 0,3 15,-3-22,1 0,-1 0,0 0,1 0,0 0,-1 0,1-1,0 0,1 1,-1-1,0 0,0 0,1-1,-1 1,1-1,0 0,-1 0,1 0,4 0,12 3,1-1,24 0,-42-3,341 4,9 0,1215 13,-1003-20,-549 3,186 1,319-40,-445 31,1 4,91 5,-46 1,3805-2,-2894 13,-67-1,824 49,-1351-39,-34 1,501 11,-348-11,-354-11,874 1,-649-16,-263 3,495-6,-1-51,-302 23,-5 2,115-5,2 37,-231 3,1036-3,-1250-1,1-1,0-1,-1-1,1-2,30-10,116-54,-95 36,-52 24,62-28,1 4,2 3,110-21,-36 28,218-4,170 28,-260 3,573-39,-664 16,218 6,-156-6,-77 2,550 9,-478 10,-206 2,58 9,-37-2,-64-9,0 0,0 1,-1 0,1 1,-1 0,0 0,0 1,0 0,0 0,0 1,-1 0,0 1,0-1,10 11,-5-1,0 1,0 0,-2 0,0 1,13 30,-21-42,54 107,-49-100,0 0,1-1,1-1,0 1,0-1,0-1,13 10,12-6,-34-13,1 1,-1-1,1 0,-1 0,1 1,-1-1,1 0,-1 0,1 0,-1 0,1 1,0-1,-1 0,1 0,-1 0,1 0,-1 0,1-1,-1 1,1 0,0 0,-1 0,1 0,-1 0,1-1,-1 1,1 0,-1-1,1 1,-1 0,0-1,1 1,-1 0,1-1,-1 1,0-1,1 1,-1-1,0 1,0-1,1 1,-1-1,0 1,0-1,0 1,0-1,0 1,1-1,-1 1,0-1,0 0,0 1,0-1,-1 1,1-2,-1 1,1 0,-1 0,0 0,1-1,-1 1,0 0,0 0,0 0,0 1,0-1,0 0,0 0,-1 0,1 1,0-1,0 1,0-1,-1 1,1-1,-2 1,-31-6,28 5,-118-8,-173 9,114 4,-313 19,56 0,238-17,-189-2,369-5,-1-1,1-1,0-2,0 0,0-1,1-1,0-1,-40-21,44 23,0 2,0 0,-1 0,0 2,1 0,-1 1,0 1,0 1,-17 2,-17 0,-1526 1,843-6,-2593 2,2861-12,-32 0,-1613 13,1518-26,219 4,-109 16,-168-10,-1098-37,1528 41,43 0,-176 10,-293-13,-232 2,539 15,-191 21,-11 0,-1945-25,2260-6,-240-37,-177-2,-5 47,261 2,31 11,118 0,10 0,-154 38,370-49,0 1,1 0,-1 0,1 2,-14 6,-27 11,23-14,1 2,0 1,1 1,0 2,1 0,0 2,-39 33,36-25,-2-1,-1-1,-1-2,-1-1,-49 19,-117 41,27-12,12-10,1 0,154-53,0 0,0 1,0 0,1 0,0 1,0-1,0 2,1-1,0 1,1 0,0 0,0 1,0-1,1 1,1 0,-1 0,2 1,-1-1,1 0,0 1,1 10,1-18,0-1,0 1,0 0,0-1,1 1,-1 0,1-1,0 1,-1-1,1 1,0-1,0 1,0-1,0 0,0 1,0-1,0 0,0 0,1 1,-1-1,0 0,1-1,-1 1,1 0,-1 0,1 0,-1-1,1 1,0-1,-1 1,4-1,6 3,1-2,0 1,17-1,-19-1,525 0,-228-3,7352 3,-6726 35,-177-1,-44-32,-386-3,-301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3T09:22:08.121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12072 26,'6022'0,"-4484"58,-20-22,-1508-36,256 11,-40 1,851-48,-5-12,-764 41,742 3,-562 6,-444-4,1-2,57-14,-60 10,1 1,65-2,-50 8,56 1,-105 0,-1 1,1 1,-1-1,1 1,-1 1,0 0,1 0,-1 0,-1 1,9 5,-12-5,1 0,-1 1,0 0,0 0,-1 0,1 0,-1 0,3 8,21 30,3-13,68 52,-5-5,-90-73,0-1,0 1,0 0,-1 0,0 0,1 0,-2 0,1 1,0-1,-1 1,0-1,0 1,0-1,0 10,-1-10,0 1,1 0,0 0,0-1,0 1,1 0,-1-1,1 1,0-1,1 0,-1 1,1-1,4 6,32 17,-17-14,-22-13,-1 0,1 0,0 0,-1 0,1 0,0 0,0 0,-1 0,1 0,0 0,-1 0,1 1,0-1,0 0,-1 0,1 0,0 0,0 0,-1 1,1-1,0 0,0 0,0 0,-1 1,1-1,0 0,0 0,0 1,0-1,0 0,-1 0,1 1,0-1,0 0,0 1,0-1,0 0,0 0,0 1,0-1,0 0,0 1,0-1,0 0,0 1,0-1,0 0,1 0,-1 1,0-1,0 0,0 0,0 1,0-1,1 0,-1 0,0 1,0-1,0 0,1 0,-1 0,0 1,0-1,1 0,-1 0,0 0,0 0,1 0,-29 5,27-5,-398 5,230-7,-1780 0,513-117,1066 76,-208-30,-1071-125,1327 187,-7-1,309 10,-612-29,581 34,0 2,1 2,-92 25,68-13,-397 109,81 15,390-143,-1 0,1 0,0 0,-1 0,1 0,0 0,-1 0,1 0,0 0,-1 0,1 0,-1 1,1-1,0 0,-1 0,1 0,0 0,0 1,-1-1,1 0,0 0,-1 1,1-1,0 0,0 1,0-1,-1 0,1 1,0-1,0 0,0 1,0-1,0 0,-1 1,1-1,0 0,0 2,16 2,37-2,-50-2,664-12,-272 1,381 33,-241-1,297-19,-815-1,0 1,-1 0,1 1,27 10,15 2,60 2,0-6,211-5,-77-5,35 22,51 0,-192-11,0 0,-81-13,-61 1,-8 0,-37 0,-1277-13,-916 11,-803 19,1971-19,581 29,-196 42,-55-5,630-55,-595 33,576-43,-428 14,-44-1,371-15,-4579 3,4333 24,-23 0,-436-25,783 13,9-1,-158 1,-78 0,-1609-13,1037 2,931-2,3 1,-1 0,1 0,-1 1,-23 6,35-7,-1 0,0 1,0-1,1 1,-1 0,0 0,1-1,-1 1,1 0,-1 0,1 1,0-1,-1 0,1 0,0 1,0-1,0 0,0 1,0-1,0 1,0 0,0-1,1 1,-1 0,1-1,-1 1,1 0,-1 0,1 0,0-1,0 1,0 0,0 0,0 0,1-1,-1 1,0 0,1 0,0-1,-1 1,2 2,7 18,2 0,0-1,26 37,-20-34,-2 1,15 31,56 137,-59-136,-21-47,0 0,-1 1,0 0,-1 0,0 1,-1-1,0 1,-1 0,2 19,-4-17,0-8,0 0,0 0,0 0,1-1,0 1,3 10,-3-14,0 0,0 0,0 0,0 0,0-1,1 1,-1-1,1 1,-1-1,1 1,0-1,-1 0,1 0,0 0,0 0,0 0,0 0,0 0,0-1,0 1,0-1,0 1,4-1,24 2,1-1,-1-2,0-1,34-6,28-2,375-16,309 19,-448 10,2260-3,-2019 12,18 0,1870-12,-1924 12,-18-1,437-13,663 4,-859 66,-256-13,794 10,0-45,-841-21,189 4,-399 8,-96-2,292-21,-154-33,-154 21,210-10,-61 7,-106 7,212-11,183-17,-7-38,-98 4,-434 77,48-2,-46 6,43-8,507-67,-439 61,-49 6,1008-66,-938 76,1040 28,-196 15,-667-32,3-1,16 6,-144-9,-140-8,88 11,-74 2,-81-7,-22-1,-30 0,-870 28,-562 60,82-4,-14-32,-2353-42,2406-19,481-14,8-59,127 4,-500 16,-355-20,3-58,-1005-194,2518 318,-666-89,-2 45,-145 52,435 6,-1528 64,1834-59,-189 8,-595 38,762-42,-196 23,7 12,350-45,1 0,-1 1,1 0,0 0,0 1,1 0,-1 1,1 0,0 0,0 0,-14 14,12-8,0 0,0 1,1 0,1 0,0 1,0 0,-5 16,4-6,1 1,0 0,2 0,1 0,1 0,2 1,0 0,1-1,3 27,0-36,0 0,1 0,1 0,1 0,0 0,1-1,0 1,1-2,0 1,2-1,-1 0,2-1,-1 0,2 0,0-1,22 18,78 57,-91-67,-1 2,20 27,18 19,-19-28,1-2,75 53,-89-74,2 0,0-1,0-2,2-1,-1-1,39 9,31 0,1-4,154 6,207-23,-209-3,1850 44,-275 130,-1685-154,111 14,272-2,-776-32,247 4,1-1,-1 1,0-1,1 0,-1 0,1 0,-1 0,1-1,0 0,0 0,-1 0,1 0,1-1,-1 0,0 0,1 0,-1 0,1 0,-4-6,2 1,0-1,0 0,1 0,0 0,1-1,0 1,-3-20,1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3T09:22:26.78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146 27,'0'0,"1"-1,-1 0,0 1,0-1,1 0,-1 1,0-1,1 0,-1 1,1-1,-1 1,0-1,1 0,0 1,-1 0,1-1,-1 1,1-1,-1 1,1 0,0-1,-1 1,1 0,0-1,-1 1,1 0,0 0,1 0,24-4,-20 4,177-9,322 25,-305 0,647 26,-733-43,1179 2,-555 32,71 2,374-30,303 5,1113 1,-1676-13,-684 14,2 0,888-10,789-5,-1216-29,-545 22,-15 4,-46 3,126-20,-105 6,120-3,120 14,-295 6,1546 1,-1374-13,5 0,136 13,922 13,642-2,-1174-15,-551 3,1254 14,-716-4,-589 2,-16-1,-87-9,0 3,0 2,0 3,87 26,-44-11,0-5,159 11,-233-29,271 19,185 22,-443-34,54 19,29 7,-112-33,4 1,-1 0,0 1,0 0,0 2,23 11,-36-16,-1 1,1-1,-1 1,1 0,-1 0,0 0,0 0,0 1,0-1,0 0,-1 1,1 0,-1-1,1 1,0 4,-1-3,-1-1,1 1,-1-1,0 1,0-1,-1 1,1-1,-1 1,1-1,-1 1,0-1,-1 0,1 1,-1-1,1 0,-4 4,-5 9,-1-1,-1-1,0 0,-1-1,0 0,-1-1,-30 20,11-11,-1-1,-63 26,-231 58,234-78,-88 24,-2-9,-2-8,-1-8,-242 2,-850-29,439-1,-802-44,136 0,315 46,-790-11,-939 1,1760 13,-2164 25,-861-4,2726-26,-239 3,1280-22,103 2,-940 12,711 11,484-5,37 1,-1 0,1 1,-1 2,-29 4,46-3,-1 0,1 1,0-1,0 1,0 0,1 1,0 0,0 0,0 0,0 1,1 0,-1 0,-6 12,1-3,2 1,-1 1,2 0,-11 30,14-26,0 0,1 1,2-1,0 1,1 0,1 0,5 32,-4-50,0 0,0 0,0 0,1 0,0 0,0 0,0 0,0-1,0 1,1-1,-1 0,1 1,0-1,0-1,0 1,0 0,1-1,-1 1,1-1,0 0,-1 0,1-1,0 1,0-1,0 0,6 2,13 1,-1 0,1-1,37 0,-47-3,197 7,444 9,70-17,-450-23,4 0,4974 25,-4978 8,-40 1,2119-3,-1418-9,4234 2,-4107 49,-35 41,157-87,-585-6,-128 5,516-5,-556-32,-7 0,241-19,-453 32,590 3,-531 22,1087-3,-3411 60,935-16,617-28,-2092 77,-992 28,2363-102,-348 9,1 49,53 58,-165 12,595-57,521-78,80-5,-856 9,858-19,-171-14,188 10,-94-6,-304 1,525 15,-33-21,168 9,25 3,-97-29,253 33,4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1283C8-DE9A-8E53-20E7-404822721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0CA6B3-BE88-4CB4-B33C-4E4B8D3FF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E3671A-2617-0CDF-45ED-2B5E0DD9D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B1A0-B617-4BC5-BDB9-E45F38DAA649}" type="datetimeFigureOut">
              <a:rPr lang="cs-CZ" smtClean="0"/>
              <a:t>30.03.2023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0097BB-9DBC-5ACF-C2C9-833A99231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1572FD-4298-DDB3-9F37-8A7CC94F7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9E4F-32F3-4C5B-A050-7CC05556FC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954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8A6DDE-95D0-C927-E457-A93EF6D9B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BEE5DFB-9D42-5DCE-E4A4-98416B781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1514BF-7BC9-A24F-DA3C-84407AD25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B1A0-B617-4BC5-BDB9-E45F38DAA649}" type="datetimeFigureOut">
              <a:rPr lang="cs-CZ" smtClean="0"/>
              <a:t>30.03.2023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838234-94C5-E8A1-C4AB-B5C384A8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2E7FAF-7311-563F-752E-580CCEB7F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9E4F-32F3-4C5B-A050-7CC05556FC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387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7FC89A2-8A75-47BA-D4A6-9398B086CF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4738B08-A9B6-F40F-9E4D-C4477471C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362E0D-E2CC-819B-A36A-046D3D9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B1A0-B617-4BC5-BDB9-E45F38DAA649}" type="datetimeFigureOut">
              <a:rPr lang="cs-CZ" smtClean="0"/>
              <a:t>30.03.2023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40F0B0-BC60-1CB9-3498-A6AF9C0E8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CEFE0F-C442-9B34-F7D8-9EA06937F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9E4F-32F3-4C5B-A050-7CC05556FC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8198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5B92E-EAF9-8D90-6C4A-4E1B3F9A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33E70A-9EE5-33E0-2D88-97DA9FA76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DAC0BA-274B-7D20-862F-03CBBEC4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B1A0-B617-4BC5-BDB9-E45F38DAA649}" type="datetimeFigureOut">
              <a:rPr lang="cs-CZ" smtClean="0"/>
              <a:t>30.03.2023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8DBB47-BD71-19A4-2BCE-AF8A9D44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095621-5128-71E6-B78F-09535EB1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9E4F-32F3-4C5B-A050-7CC05556FC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673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28459-9EBE-AAB1-B38A-BB37B907F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9092115-EACB-14D4-5A60-8455DF8A2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999940-56DC-F1C9-9FF3-69C16A17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B1A0-B617-4BC5-BDB9-E45F38DAA649}" type="datetimeFigureOut">
              <a:rPr lang="cs-CZ" smtClean="0"/>
              <a:t>30.03.2023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CFF0EB-FC75-B158-0F5B-135E1377A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7D6AF9-9087-B29C-C606-887FD9294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9E4F-32F3-4C5B-A050-7CC05556FC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464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737F4-54ED-B5BC-8F80-F87FF283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703C4-C042-9F63-F3C4-716FBA6667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141584-FFFD-943B-D3C3-BB6022FB4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A9F7EB2-9FC5-16C7-3ACC-AEC48E10A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B1A0-B617-4BC5-BDB9-E45F38DAA649}" type="datetimeFigureOut">
              <a:rPr lang="cs-CZ" smtClean="0"/>
              <a:t>30.03.2023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82E47C0-B446-7F37-ABFD-FB2B63067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D6A0D8E-BC77-379C-B4F5-56249E31C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9E4F-32F3-4C5B-A050-7CC05556FC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25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C43E4-C668-AB19-B000-BF8C2327F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41F7CE0-359E-C419-6B94-36D006F9B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77A3BF3-5B12-9A01-4EEE-69EAEDB2B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9E6C35D-EEF5-82CD-F119-EB493CD26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D3FA5C7-B5DD-DF62-2F83-F25C931BA1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E6B24C0-045F-B3E3-DAA9-73A6F2157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B1A0-B617-4BC5-BDB9-E45F38DAA649}" type="datetimeFigureOut">
              <a:rPr lang="cs-CZ" smtClean="0"/>
              <a:t>30.03.2023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EA41F9F-4B71-8F58-34DA-BC17877B4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2B62949-8BE5-6F49-C20E-982EB6D1E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9E4F-32F3-4C5B-A050-7CC05556FC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5179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FE1885-B08C-472F-058C-3415F7941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ABF7EE9-AC39-421E-E257-06277CC80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B1A0-B617-4BC5-BDB9-E45F38DAA649}" type="datetimeFigureOut">
              <a:rPr lang="cs-CZ" smtClean="0"/>
              <a:t>30.03.2023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8592EC9-EAD4-327F-6414-1A9BDCCB5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7839AF0-6E68-40F8-6ACB-CECADD24D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9E4F-32F3-4C5B-A050-7CC05556FC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3883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6C64707-5DED-2714-014A-00CED2C9C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B1A0-B617-4BC5-BDB9-E45F38DAA649}" type="datetimeFigureOut">
              <a:rPr lang="cs-CZ" smtClean="0"/>
              <a:t>30.03.2023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E22E04A-BFB5-9E50-56A4-8820C1FB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1A2B85A-1C28-1DF6-414E-A9B4A90E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9E4F-32F3-4C5B-A050-7CC05556FC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954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7FD851-16F2-563A-E0AD-393E03F7D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B3E528-5B32-7320-4114-285CFF018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8092245-680B-E542-E272-91F8D7C4D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0B27995-5573-ED24-8664-3633E44B2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B1A0-B617-4BC5-BDB9-E45F38DAA649}" type="datetimeFigureOut">
              <a:rPr lang="cs-CZ" smtClean="0"/>
              <a:t>30.03.2023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23A65B-24D6-49FD-0987-48B6EF9AD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EADF37-6E0A-3F8D-A16B-0C1936E3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9E4F-32F3-4C5B-A050-7CC05556FC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1727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14AC78-578C-0B2E-29C7-8218255A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BE3EA67-9CFE-F3AD-FEF5-1F8A95FF9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18F284C-0B21-1486-33EE-98D2FD4DD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3CA44D8-DEBE-7652-986E-00055D5A1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B1A0-B617-4BC5-BDB9-E45F38DAA649}" type="datetimeFigureOut">
              <a:rPr lang="cs-CZ" smtClean="0"/>
              <a:t>30.03.2023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96CBEFF-98B2-B2E5-9376-B28322625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CD7591A-1F92-54EF-8E05-186336FEC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9E4F-32F3-4C5B-A050-7CC05556FC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0825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7690533-B569-784D-7F04-7707E2C2C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8CD9DA9-D2C5-582C-71D2-434881A54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ECFE15-DF01-E964-9FCA-33DC178560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3B1A0-B617-4BC5-BDB9-E45F38DAA649}" type="datetimeFigureOut">
              <a:rPr lang="cs-CZ" smtClean="0"/>
              <a:t>30.03.2023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BC6900-8797-6B03-633F-CC4C39E7F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F95BC0-F23E-1F49-8BF3-C07657C94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49E4F-32F3-4C5B-A050-7CC05556FC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146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jdanek.eu/Archive/Detail/366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phil.muni.cz/fil/scf/komplet/radl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customXml" Target="../ink/ink1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60.png"/><Relationship Id="rId7" Type="http://schemas.openxmlformats.org/officeDocument/2006/relationships/image" Target="../media/image8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70.png"/><Relationship Id="rId4" Type="http://schemas.openxmlformats.org/officeDocument/2006/relationships/customXml" Target="../ink/ink3.xml"/><Relationship Id="rId9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2F9A8E-4AEF-5ECB-3B93-ECED0AB772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Emanuel Rádl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B0DCC44-B22B-4629-18D3-9CC871BC4E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1873-1942</a:t>
            </a:r>
          </a:p>
        </p:txBody>
      </p:sp>
    </p:spTree>
    <p:extLst>
      <p:ext uri="{BB962C8B-B14F-4D97-AF65-F5344CB8AC3E}">
        <p14:creationId xmlns:p14="http://schemas.microsoft.com/office/powerpoint/2010/main" val="2343158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9D5D75-BB03-1AB6-04C2-ECDE96958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Útěcha z filosofie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44FC62-CB81-7079-8639-FCA7EB8DB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indent="0" algn="l" rtl="0">
              <a:spcAft>
                <a:spcPts val="0"/>
              </a:spcAft>
              <a:buNone/>
            </a:pPr>
            <a:r>
              <a:rPr lang="cs-CZ" sz="1800" b="0" i="0" dirty="0">
                <a:solidFill>
                  <a:srgbClr val="4A4A4A"/>
                </a:solidFill>
                <a:effectLst/>
                <a:latin typeface="BlinkMacSystemFont"/>
              </a:rPr>
              <a:t>Starší myšlenka, že pravda neexistuje (není dána), ale platí, je tu rozvedena na kosmologické rovině: svět vůbec, vesmír také není dán a neskládá se ze samých daností (není „jen prach a popel“), ale žije nebo alespoň má podíl na životě. Život znamená žít z pravdy; vše ostatní je umírání a smrt. Žít z pravdy znamená být svým životem zakotven v pravé skutečnosti. Vesmír žije, pokud je víc než pouhou daností, pokud je zakotven v pravé skutečnosti, která je výš než skutečnost daná. To je vlastní smysl Rádlova učení, jak je podáno v Útěše z filosofie. V pravé skutečnosti je vesmír zakotven nikoli jednou kotvou, ale nesčíslnými kotvami: každá individuální bytost je takovou kotvou. Na nejnižší úrovni – tak si rozvádím Rádlovu myšlenku – spočívá kotvička elektronů, atomů a molekul (</a:t>
            </a:r>
            <a:r>
              <a:rPr lang="cs-CZ" sz="1800" b="0" i="0" dirty="0" err="1">
                <a:solidFill>
                  <a:srgbClr val="4A4A4A"/>
                </a:solidFill>
                <a:effectLst/>
                <a:latin typeface="BlinkMacSystemFont"/>
              </a:rPr>
              <a:t>etc</a:t>
            </a:r>
            <a:r>
              <a:rPr lang="cs-CZ" sz="1800" b="0" i="0" dirty="0">
                <a:solidFill>
                  <a:srgbClr val="4A4A4A"/>
                </a:solidFill>
                <a:effectLst/>
                <a:latin typeface="BlinkMacSystemFont"/>
              </a:rPr>
              <a:t>.) v jejich „orientačním smyslu“, který jim v jistých – </a:t>
            </a:r>
            <a:r>
              <a:rPr lang="cs-CZ" sz="1800" b="0" i="0" dirty="0" err="1">
                <a:solidFill>
                  <a:srgbClr val="4A4A4A"/>
                </a:solidFill>
                <a:effectLst/>
                <a:latin typeface="BlinkMacSystemFont"/>
              </a:rPr>
              <a:t>Teilhard</a:t>
            </a:r>
            <a:r>
              <a:rPr lang="cs-CZ" sz="1800" b="0" i="0" dirty="0">
                <a:solidFill>
                  <a:srgbClr val="4A4A4A"/>
                </a:solidFill>
                <a:effectLst/>
                <a:latin typeface="BlinkMacSystemFont"/>
              </a:rPr>
              <a:t> de </a:t>
            </a:r>
            <a:r>
              <a:rPr lang="cs-CZ" sz="1800" b="0" i="0" dirty="0" err="1">
                <a:solidFill>
                  <a:srgbClr val="4A4A4A"/>
                </a:solidFill>
                <a:effectLst/>
                <a:latin typeface="BlinkMacSystemFont"/>
              </a:rPr>
              <a:t>Chardin</a:t>
            </a:r>
            <a:r>
              <a:rPr lang="cs-CZ" sz="1800" b="0" i="0" dirty="0">
                <a:solidFill>
                  <a:srgbClr val="4A4A4A"/>
                </a:solidFill>
                <a:effectLst/>
                <a:latin typeface="BlinkMacSystemFont"/>
              </a:rPr>
              <a:t> by řekl: extrémních – případech dovoluje chovat se přiměřeně rozvrhu a plánu, který je přesahuje, totiž rozvrhu a plánu živého organismu. Avšak tento plán není ani produktem (pouhým produktem) oněch primitivních bytostí, ani si je nepodrobuje jako vnější síla. „Život nepovstal z hmoty; nemohl ani vstoupit do těla zvenčí,“ píše Rádl. Atraktivnost života jako programu pro neživé resp. </a:t>
            </a:r>
            <a:r>
              <a:rPr lang="cs-CZ" sz="1800" b="0" i="0" dirty="0" err="1">
                <a:solidFill>
                  <a:srgbClr val="4A4A4A"/>
                </a:solidFill>
                <a:effectLst/>
                <a:latin typeface="BlinkMacSystemFont"/>
              </a:rPr>
              <a:t>předživé</a:t>
            </a:r>
            <a:r>
              <a:rPr lang="cs-CZ" sz="1800" b="0" i="0" dirty="0">
                <a:solidFill>
                  <a:srgbClr val="4A4A4A"/>
                </a:solidFill>
                <a:effectLst/>
                <a:latin typeface="BlinkMacSystemFont"/>
              </a:rPr>
              <a:t> atomy a molekuly musí být založena na reaktibilitě, citlivosti, vnímavosti těchto elementárních bytostí a na jejich vnitřní náklonnosti, „poslouchat“ a řídit se takovým programem jako něčím, co přesahuje jejich vlastní dimenzi, jejich danost. </a:t>
            </a:r>
            <a:r>
              <a:rPr lang="cs-CZ" sz="1800" b="0" i="0" dirty="0" err="1">
                <a:solidFill>
                  <a:srgbClr val="4A4A4A"/>
                </a:solidFill>
                <a:effectLst/>
                <a:latin typeface="BlinkMacSystemFont"/>
              </a:rPr>
              <a:t>Předživé</a:t>
            </a:r>
            <a:r>
              <a:rPr lang="cs-CZ" sz="1800" b="0" i="0" dirty="0">
                <a:solidFill>
                  <a:srgbClr val="4A4A4A"/>
                </a:solidFill>
                <a:effectLst/>
                <a:latin typeface="BlinkMacSystemFont"/>
              </a:rPr>
              <a:t> je tedy nakloněno oživení, právě tak jako živé je nakloněno uznat a prostředkovat vládu morálnosti. Filosofický kritik Útěchy napsal také, že Rádl není evolucionista. Nevím a nedovedu pochopit, jak může vzniknout podobné nedorozumění. Rádl ovšem ví o tom, že vývoj existuje; ví také, že historie je víc než pouhý vývoj. Mluví-li o věčném trvání života a morálnosti, nemá na mysli jejich neproměnnost, nýbrž jejich jednotu. Tím nikterak není popřena ani dějinnost, ani vývojovost. V Dějinách filosofie ještě uvedl autor obraz konce světa, kdy veškerá danost se zřítí do propasti a kdy zůstává „jen to, co je metafyzickou podstatou tohoto pojetí života: zůstává jen absolutní jádro všeho, zůstává jen to, co má být: nastává poslední soud“. V </a:t>
            </a:r>
            <a:r>
              <a:rPr lang="cs-CZ" sz="1800" b="0" i="1" dirty="0">
                <a:solidFill>
                  <a:srgbClr val="4A4A4A"/>
                </a:solidFill>
                <a:effectLst/>
                <a:latin typeface="BlinkMacSystemFont"/>
              </a:rPr>
              <a:t>Útěše</a:t>
            </a:r>
            <a:r>
              <a:rPr lang="cs-CZ" sz="1800" b="0" i="0" dirty="0">
                <a:solidFill>
                  <a:srgbClr val="4A4A4A"/>
                </a:solidFill>
                <a:effectLst/>
                <a:latin typeface="BlinkMacSystemFont"/>
              </a:rPr>
              <a:t> nejde zpět, nýbrž dál: ptá se, „kam se vlastně vpisuje trvání života a morálnosti“. Ale nemá na mysli záznam, stopu toho, co se odehrálo, nýbrž jde mu o perspektivu. Svůj obraz o mo­rální centrále, ležící mimo náš dosah, jejíž v prostoru a v čase rozvinutá vláda je „tak nezničitelná a elementární jako sám život“, končí otázkou: „Kam nás tato síť morálnosti vede a kam nás jednou dovede?“ Rádlova otázka nás nenechává na pochybách, že ona morální centrála v jeho pojetí lidi skutečně někam vede a dovede.</a:t>
            </a:r>
          </a:p>
          <a:p>
            <a:pPr indent="0" algn="l" rtl="0">
              <a:spcAft>
                <a:spcPts val="0"/>
              </a:spcAft>
              <a:buNone/>
            </a:pPr>
            <a:r>
              <a:rPr lang="cs-CZ" sz="1800" b="0" i="0" dirty="0">
                <a:solidFill>
                  <a:srgbClr val="4A4A4A"/>
                </a:solidFill>
                <a:effectLst/>
                <a:latin typeface="BlinkMacSystemFont"/>
              </a:rPr>
              <a:t>V tom je útěšnost jeho knížky, v tom je útěšnost filosofie: i ve chvíli umírání, tváří v tvář smrti, kdy ani filosof činu a aktivity nemůže už nic dělat, může přece v distanci od vlastního života a životní aktivity vědět, že nekončí vše, že tu je směr a cíl, kosmický smysl, který vyzývá i příští pokolení k tomu, aby jej pomáhala naplňovat. Tento poslední smysl veškerenstva je podle Rádla bezbranný, nevnucuje se nikomu, neuskutečňuje se mocí a silou, ale oslovuje každého člověka a působí skrze poučení, vedení, pochvalu, příklad, napomenutí a varování hodných lidí, tj. lidí, kteří se jeho vnitřní vládě podrobují. </a:t>
            </a:r>
          </a:p>
          <a:p>
            <a:r>
              <a:rPr lang="cs-CZ" sz="2100" dirty="0">
                <a:solidFill>
                  <a:schemeClr val="bg2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Útěcha z filosofie [ad: Emanuel Rádl: Útěcha z filosofie, Praha 1969] (hejdanek.eu)</a:t>
            </a:r>
            <a:endParaRPr lang="cs-CZ" sz="21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875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FFA6B1-B42C-9EE8-2581-534D2F808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chatGPT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C4E324-D182-6FD6-B20B-F04D756E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>
              <a:buFont typeface="+mj-lt"/>
              <a:buAutoNum type="arabicPeriod"/>
            </a:pP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Pravda není pouze daná, ale platí a svět i vesmír jsou zakotveny v pravé skutečnosti, která přesahuje skutečnost danou.</a:t>
            </a:r>
          </a:p>
          <a:p>
            <a:pPr algn="l">
              <a:buFont typeface="+mj-lt"/>
              <a:buAutoNum type="arabicPeriod"/>
            </a:pP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Vesmír žije a každá individuální bytost je kotvou této skutečnosti.</a:t>
            </a:r>
          </a:p>
          <a:p>
            <a:pPr algn="l">
              <a:buFont typeface="+mj-lt"/>
              <a:buAutoNum type="arabicPeriod"/>
            </a:pP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Život znamená žít z pravdy, která je výš než skutečnost daná.</a:t>
            </a:r>
          </a:p>
          <a:p>
            <a:pPr algn="l">
              <a:buFont typeface="+mj-lt"/>
              <a:buAutoNum type="arabicPeriod"/>
            </a:pPr>
            <a:r>
              <a:rPr lang="cs-CZ" b="0" i="0" dirty="0" err="1">
                <a:solidFill>
                  <a:srgbClr val="374151"/>
                </a:solidFill>
                <a:effectLst/>
                <a:latin typeface="Söhne"/>
              </a:rPr>
              <a:t>Předživé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 i živé jsou nakloněny k oživení a uznání a prostředkování vlády morálnosti.</a:t>
            </a:r>
          </a:p>
          <a:p>
            <a:pPr algn="l">
              <a:buFont typeface="+mj-lt"/>
              <a:buAutoNum type="arabicPeriod"/>
            </a:pP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Vývoj existuje, ale autor neznamená, že morální centrála nebo jednota jsou neproměnné.</a:t>
            </a:r>
          </a:p>
          <a:p>
            <a:pPr algn="l">
              <a:buFont typeface="+mj-lt"/>
              <a:buAutoNum type="arabicPeriod"/>
            </a:pP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Útěcha z filosofie se ptá, kam se vpisuje trvání života a morálnosti, a ukazuje, že jsou zakotveny v metafyzické podstatě.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1312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4A43C9-2B57-4D74-2238-7F3C16E4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Bing, </a:t>
            </a:r>
            <a:r>
              <a:rPr lang="cs-CZ" dirty="0" err="1"/>
              <a:t>Copilot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44B05A-22F9-A258-6388-5A96F6C8C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111111"/>
                </a:solidFill>
                <a:effectLst/>
                <a:latin typeface="-apple-system"/>
              </a:rPr>
              <a:t>Vybraný text je úvodem k recenzi knihy Útěcha z filosofie od Emanuela Rádla, kterou napsal Ladislav 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-apple-system"/>
              </a:rPr>
              <a:t>Hejdánek</a:t>
            </a:r>
            <a:r>
              <a:rPr lang="cs-CZ" b="0" i="0" dirty="0">
                <a:solidFill>
                  <a:srgbClr val="111111"/>
                </a:solidFill>
                <a:effectLst/>
                <a:latin typeface="-apple-system"/>
              </a:rPr>
              <a:t> v roce 1969. V textu autor shrnuje různé reakce odborné kritiky na Rádlovu knihu, která vyšla poprvé v roce 1946 a byla napsána v letech 1938-1941. Autor poukazuje na to, že Rádlova kniha byla často nepochopena nebo zavrhována z různých ideologických nebo metodologických důvodů. Autor také naznačuje, že Rádlova kniha obsahuje hluboké a originální filosofické myšlenky, které si zaslouží pozornost a interpretaci. Autor se pak pokouší nastínit hlavní směr Rádlova myšlení, který spočívá v kritice mechanistického pojetí hmoty a světa a v návrhu nové metafyziky založené na víře v život jako základní princip veškerenstva.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6581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5528B-A34A-B9E5-BA19-D9823B8AA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 teď vážně…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4F23F1-CAE2-205E-92B5-5648C3EE3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Dějiny filosofie, Dějiny biologických teorií, Moderní věda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— </a:t>
            </a:r>
            <a:r>
              <a:rPr lang="cs-CZ" dirty="0"/>
              <a:t>Filosofický smysl přírodních věd (=to, co je)</a:t>
            </a:r>
          </a:p>
          <a:p>
            <a:pPr marL="0" indent="0">
              <a:buNone/>
            </a:pPr>
            <a:r>
              <a:rPr lang="cs-CZ" dirty="0"/>
              <a:t>+</a:t>
            </a:r>
          </a:p>
          <a:p>
            <a:pPr marL="0" indent="0">
              <a:buNone/>
            </a:pPr>
            <a:r>
              <a:rPr lang="cs-CZ" dirty="0"/>
              <a:t>Útěcha z filosofie (1946)</a:t>
            </a:r>
          </a:p>
          <a:p>
            <a:pPr marL="0" indent="0">
              <a:buNone/>
            </a:pPr>
            <a:r>
              <a:rPr lang="cs-CZ" dirty="0"/>
              <a:t>— Vláda zákona (=to, co má být)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à"/>
            </a:pPr>
            <a:r>
              <a:rPr lang="cs-CZ" dirty="0"/>
              <a:t> život jako výraz vlády neviditelného zákona v oblasti hmoty</a:t>
            </a:r>
          </a:p>
        </p:txBody>
      </p:sp>
    </p:spTree>
    <p:extLst>
      <p:ext uri="{BB962C8B-B14F-4D97-AF65-F5344CB8AC3E}">
        <p14:creationId xmlns:p14="http://schemas.microsoft.com/office/powerpoint/2010/main" val="350606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208D3E-89C9-82DB-A2BE-6F9EAF03C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Útěcha z filosofie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B219DD-F0D2-B3D2-1F4B-214F500A3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Bůh: </a:t>
            </a:r>
          </a:p>
          <a:p>
            <a:r>
              <a:rPr lang="cs-CZ" dirty="0"/>
              <a:t>Bezbranná bytost nezasahující násilím do světového běhu</a:t>
            </a:r>
          </a:p>
          <a:p>
            <a:r>
              <a:rPr lang="cs-CZ" dirty="0"/>
              <a:t>Působí skrze „hodné lidi“</a:t>
            </a:r>
          </a:p>
          <a:p>
            <a:pPr marL="0" indent="0">
              <a:buNone/>
            </a:pPr>
            <a:r>
              <a:rPr lang="cs-CZ" dirty="0"/>
              <a:t>Budoucnost lidské vzdělanosti</a:t>
            </a:r>
          </a:p>
          <a:p>
            <a:r>
              <a:rPr lang="cs-CZ" dirty="0"/>
              <a:t>Krize začala v renesanci vzpourou proti křesťanství</a:t>
            </a:r>
          </a:p>
          <a:p>
            <a:r>
              <a:rPr lang="cs-CZ" dirty="0"/>
              <a:t>Nutný návrat k morálnímu zákonu</a:t>
            </a:r>
          </a:p>
          <a:p>
            <a:pPr lvl="1"/>
            <a:r>
              <a:rPr lang="cs-CZ" dirty="0"/>
              <a:t>Devastace mravního řádu nás vzdaluje vzdělanost cílů:</a:t>
            </a:r>
          </a:p>
          <a:p>
            <a:pPr lvl="2"/>
            <a:r>
              <a:rPr lang="cs-CZ" dirty="0"/>
              <a:t>Blaženost pozemského života</a:t>
            </a:r>
          </a:p>
          <a:p>
            <a:pPr lvl="2"/>
            <a:r>
              <a:rPr lang="cs-CZ" dirty="0"/>
              <a:t>Blaženost života věčného</a:t>
            </a:r>
          </a:p>
        </p:txBody>
      </p:sp>
    </p:spTree>
    <p:extLst>
      <p:ext uri="{BB962C8B-B14F-4D97-AF65-F5344CB8AC3E}">
        <p14:creationId xmlns:p14="http://schemas.microsoft.com/office/powerpoint/2010/main" val="1708700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7ECE9-070A-2A87-B2BE-ED4C21CB8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Útěcha z filosofie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503C92-43CE-38E2-F625-51A1DA811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Dřívější dualismus</a:t>
            </a:r>
          </a:p>
          <a:p>
            <a:pPr lvl="1"/>
            <a:r>
              <a:rPr lang="cs-CZ" dirty="0"/>
              <a:t>Sféra toho, co je – svět přírody, která existuje </a:t>
            </a:r>
          </a:p>
          <a:p>
            <a:pPr lvl="1"/>
            <a:r>
              <a:rPr lang="cs-CZ" dirty="0"/>
              <a:t>Sféra toho, co být má – svět zákona, který neexistuje, ale platí</a:t>
            </a:r>
          </a:p>
          <a:p>
            <a:pPr marL="457200" lvl="1" indent="0">
              <a:buNone/>
            </a:pPr>
            <a:endParaRPr lang="cs-CZ" dirty="0"/>
          </a:p>
          <a:p>
            <a:pPr lvl="1">
              <a:buFont typeface="Wingdings" panose="05000000000000000000" pitchFamily="2" charset="2"/>
              <a:buChar char="à"/>
            </a:pPr>
            <a:r>
              <a:rPr lang="cs-CZ" dirty="0">
                <a:sym typeface="Wingdings" panose="05000000000000000000" pitchFamily="2" charset="2"/>
              </a:rPr>
              <a:t>Metafyzický úkol člověka: </a:t>
            </a:r>
          </a:p>
          <a:p>
            <a:pPr marL="914400" lvl="2" indent="0">
              <a:buNone/>
            </a:pPr>
            <a:r>
              <a:rPr lang="cs-CZ" dirty="0">
                <a:sym typeface="Wingdings" panose="05000000000000000000" pitchFamily="2" charset="2"/>
              </a:rPr>
              <a:t>vtělovat zákon do chaosu přírody i společnosti</a:t>
            </a:r>
          </a:p>
          <a:p>
            <a:pPr marL="914400" lvl="2" indent="0">
              <a:buNone/>
            </a:pPr>
            <a:r>
              <a:rPr lang="cs-CZ" dirty="0">
                <a:sym typeface="Wingdings" panose="05000000000000000000" pitchFamily="2" charset="2"/>
              </a:rPr>
              <a:t></a:t>
            </a:r>
          </a:p>
          <a:p>
            <a:pPr lvl="2"/>
            <a:r>
              <a:rPr lang="cs-CZ" dirty="0">
                <a:sym typeface="Wingdings" panose="05000000000000000000" pitchFamily="2" charset="2"/>
              </a:rPr>
              <a:t>Mizí původní metafyzický dualismus</a:t>
            </a:r>
          </a:p>
          <a:p>
            <a:pPr lvl="2"/>
            <a:r>
              <a:rPr lang="cs-CZ" dirty="0">
                <a:sym typeface="Wingdings" panose="05000000000000000000" pitchFamily="2" charset="2"/>
              </a:rPr>
              <a:t>Teismus přechází v </a:t>
            </a:r>
            <a:r>
              <a:rPr lang="cs-CZ" dirty="0" err="1">
                <a:sym typeface="Wingdings" panose="05000000000000000000" pitchFamily="2" charset="2"/>
              </a:rPr>
              <a:t>pantheismus</a:t>
            </a:r>
            <a:endParaRPr lang="cs-CZ" dirty="0">
              <a:sym typeface="Wingdings" panose="05000000000000000000" pitchFamily="2" charset="2"/>
            </a:endParaRPr>
          </a:p>
          <a:p>
            <a:pPr lvl="2"/>
            <a:r>
              <a:rPr lang="cs-CZ" dirty="0">
                <a:sym typeface="Wingdings" panose="05000000000000000000" pitchFamily="2" charset="2"/>
              </a:rPr>
              <a:t>Vesmír se stává živým tělem Boha</a:t>
            </a:r>
          </a:p>
        </p:txBody>
      </p:sp>
    </p:spTree>
    <p:extLst>
      <p:ext uri="{BB962C8B-B14F-4D97-AF65-F5344CB8AC3E}">
        <p14:creationId xmlns:p14="http://schemas.microsoft.com/office/powerpoint/2010/main" val="3944095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E2563E-4076-7FD1-0EF9-ED4DECE15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Útěcha z filosofie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1956E5-E96A-6995-FD43-47F71EA3E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Na rozdíl od předchozího, psychologizujícího a pragmatického konceptu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Pojetí pravdy, pravda je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realita nezávislá na člověku</a:t>
            </a:r>
          </a:p>
          <a:p>
            <a:r>
              <a:rPr lang="cs-CZ" dirty="0"/>
              <a:t>odkrývaná, nikoli tvořená</a:t>
            </a:r>
          </a:p>
          <a:p>
            <a:r>
              <a:rPr lang="cs-CZ" dirty="0"/>
              <a:t>neměnná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kosmos naplněný mravním životem a smyslem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145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CB571C-7475-82B8-EC2E-A1B39502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Filosof přírody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702CB5-E2C0-E852-154B-95F3689EC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Dějiny vývojových </a:t>
            </a:r>
            <a:r>
              <a:rPr lang="cs-CZ" dirty="0" err="1"/>
              <a:t>theorií</a:t>
            </a:r>
            <a:r>
              <a:rPr lang="cs-CZ" dirty="0"/>
              <a:t> v biologii XIX. století</a:t>
            </a:r>
          </a:p>
          <a:p>
            <a:pPr lvl="1"/>
            <a:r>
              <a:rPr lang="cs-CZ" dirty="0"/>
              <a:t>Otázka pravdivé teorie</a:t>
            </a:r>
          </a:p>
          <a:p>
            <a:pPr lvl="1"/>
            <a:r>
              <a:rPr lang="cs-CZ" dirty="0"/>
              <a:t>Kritéria pravdy</a:t>
            </a:r>
          </a:p>
          <a:p>
            <a:pPr lvl="1"/>
            <a:r>
              <a:rPr lang="cs-CZ" dirty="0"/>
              <a:t>Podstata, metody a výsledky vědy</a:t>
            </a:r>
          </a:p>
          <a:p>
            <a:pPr lvl="1"/>
            <a:endParaRPr lang="cs-CZ" dirty="0"/>
          </a:p>
          <a:p>
            <a:pPr marL="457200" lvl="1" indent="0">
              <a:buNone/>
            </a:pPr>
            <a:r>
              <a:rPr lang="cs-CZ" dirty="0">
                <a:sym typeface="Wingdings" panose="05000000000000000000" pitchFamily="2" charset="2"/>
              </a:rPr>
              <a:t> Romantická a moderní věda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9878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1449B2-6BC2-6610-34B9-405E3B94D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 fontScale="90000"/>
          </a:bodyPr>
          <a:lstStyle/>
          <a:p>
            <a:r>
              <a:rPr lang="cs-CZ" b="1" dirty="0"/>
              <a:t>Moderní věda </a:t>
            </a:r>
            <a:br>
              <a:rPr lang="cs-CZ" b="1" dirty="0"/>
            </a:br>
            <a:r>
              <a:rPr lang="cs-CZ" sz="2000" b="1" dirty="0"/>
              <a:t>její podstata, metody a výsledky</a:t>
            </a:r>
            <a:r>
              <a:rPr lang="cs-CZ" b="1" dirty="0"/>
              <a:t> 		</a:t>
            </a:r>
            <a:r>
              <a:rPr lang="cs-CZ" sz="1800" b="1" dirty="0"/>
              <a:t>1926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9BBAD41-0DD2-590A-1F6F-904091BA6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2000" dirty="0"/>
              <a:t>Obecné vlastnosti vědy</a:t>
            </a:r>
          </a:p>
          <a:p>
            <a:pPr lvl="1"/>
            <a:r>
              <a:rPr lang="cs-CZ" sz="1600" dirty="0"/>
              <a:t>Věda v nejširším smyslu</a:t>
            </a:r>
          </a:p>
          <a:p>
            <a:pPr lvl="1"/>
            <a:r>
              <a:rPr lang="cs-CZ" sz="1600" dirty="0"/>
              <a:t>Poměr vědy k jiným oborům duchovního života</a:t>
            </a:r>
          </a:p>
          <a:p>
            <a:pPr lvl="1"/>
            <a:r>
              <a:rPr lang="cs-CZ" sz="1600" dirty="0"/>
              <a:t>Organisace vědy</a:t>
            </a:r>
          </a:p>
          <a:p>
            <a:r>
              <a:rPr lang="cs-CZ" sz="2000" dirty="0"/>
              <a:t>O poznání vědeckém</a:t>
            </a:r>
          </a:p>
          <a:p>
            <a:pPr lvl="1"/>
            <a:r>
              <a:rPr lang="cs-CZ" sz="1600" dirty="0"/>
              <a:t>Předpoklady logické</a:t>
            </a:r>
          </a:p>
          <a:p>
            <a:pPr lvl="1"/>
            <a:r>
              <a:rPr lang="cs-CZ" sz="1600" dirty="0"/>
              <a:t>Některé noetické problémy</a:t>
            </a:r>
          </a:p>
          <a:p>
            <a:pPr lvl="1"/>
            <a:r>
              <a:rPr lang="cs-CZ" sz="1600" dirty="0"/>
              <a:t>Metody na poznávání skutečnosti</a:t>
            </a:r>
          </a:p>
          <a:p>
            <a:pPr lvl="1"/>
            <a:r>
              <a:rPr lang="cs-CZ" sz="1600" dirty="0"/>
              <a:t>Obsah vědy</a:t>
            </a:r>
          </a:p>
          <a:p>
            <a:pPr lvl="1"/>
            <a:r>
              <a:rPr lang="cs-CZ" sz="1600" dirty="0"/>
              <a:t>Klasifikace věd</a:t>
            </a:r>
          </a:p>
          <a:p>
            <a:pPr lvl="1"/>
            <a:endParaRPr lang="cs-CZ" sz="1600" dirty="0"/>
          </a:p>
          <a:p>
            <a:endParaRPr lang="en-US" sz="2000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38DE735-C78C-9A6F-36A7-BBB60EEC4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14F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1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E2B6F2-794D-C9AA-5BEC-CB19F2B9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2800" b="1"/>
              <a:t>Moderní věda </a:t>
            </a:r>
            <a:br>
              <a:rPr lang="cs-CZ" sz="2800" b="1"/>
            </a:br>
            <a:r>
              <a:rPr lang="cs-CZ" sz="2800" b="1"/>
              <a:t>její podstata, metody a výsledky 		1926</a:t>
            </a:r>
            <a:endParaRPr lang="cs-CZ" sz="2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A779A2-50BB-523B-2770-2FD74A017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2000" dirty="0"/>
              <a:t>Hlavní </a:t>
            </a:r>
            <a:r>
              <a:rPr lang="cs-CZ" sz="2000" dirty="0" err="1"/>
              <a:t>theorie</a:t>
            </a:r>
            <a:r>
              <a:rPr lang="cs-CZ" sz="2000" dirty="0"/>
              <a:t> přírodovědecké</a:t>
            </a:r>
          </a:p>
          <a:p>
            <a:pPr lvl="1"/>
            <a:r>
              <a:rPr lang="cs-CZ" sz="2000" dirty="0"/>
              <a:t>Svět fysiky a chemie</a:t>
            </a:r>
          </a:p>
          <a:p>
            <a:pPr lvl="1"/>
            <a:r>
              <a:rPr lang="cs-CZ" sz="2000" dirty="0"/>
              <a:t>Prostor a čas</a:t>
            </a:r>
          </a:p>
          <a:p>
            <a:pPr lvl="1"/>
            <a:r>
              <a:rPr lang="cs-CZ" sz="2000" dirty="0"/>
              <a:t>Hmota</a:t>
            </a:r>
          </a:p>
          <a:p>
            <a:pPr lvl="1"/>
            <a:r>
              <a:rPr lang="cs-CZ" sz="2000" dirty="0"/>
              <a:t>Energie a mechanismus</a:t>
            </a:r>
          </a:p>
          <a:p>
            <a:pPr lvl="1"/>
            <a:r>
              <a:rPr lang="cs-CZ" sz="2000" dirty="0"/>
              <a:t>O životě</a:t>
            </a: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1DEAF1F6-6E71-37A1-C121-8C22A506C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14F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28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1774562-39B0-3211-7A3F-57C70984C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hlinkClick r:id="rId2"/>
              </a:rPr>
              <a:t>Emanuel Rádl (muni.cz)</a:t>
            </a:r>
            <a:br>
              <a:rPr lang="cs-CZ" sz="4400" dirty="0"/>
            </a:br>
            <a:endParaRPr lang="cs-CZ" dirty="0"/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9D9A9BCD-1AE3-106A-1F08-6D61A605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cs-CZ" sz="1400" dirty="0"/>
              <a:t>Novic v augustiniánském klášteře</a:t>
            </a:r>
          </a:p>
          <a:p>
            <a:r>
              <a:rPr lang="cs-CZ" sz="1400" dirty="0"/>
              <a:t>Studium přírodních věd</a:t>
            </a:r>
          </a:p>
          <a:p>
            <a:r>
              <a:rPr lang="cs-CZ" sz="1400" dirty="0"/>
              <a:t>Habilitace z dějin biologických teorií</a:t>
            </a:r>
          </a:p>
          <a:p>
            <a:r>
              <a:rPr lang="cs-CZ" sz="1400" dirty="0"/>
              <a:t>Profesor přírodní filosofie a dějin přírodních věd</a:t>
            </a:r>
          </a:p>
          <a:p>
            <a:pPr marL="0" indent="0">
              <a:buNone/>
            </a:pPr>
            <a:r>
              <a:rPr lang="cs-CZ" sz="1400" dirty="0"/>
              <a:t>---</a:t>
            </a:r>
          </a:p>
          <a:p>
            <a:r>
              <a:rPr lang="cs-CZ" sz="1400" dirty="0"/>
              <a:t>Spojení filosofie a aktuálních společenských otázek</a:t>
            </a:r>
          </a:p>
          <a:p>
            <a:r>
              <a:rPr lang="cs-CZ" sz="1400" dirty="0"/>
              <a:t>Příklon k protestantismu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026" name="Picture 2" descr="Obsah obrázku text, muž, osoba, zeď&#10;&#10;Popis byl vytvořen automaticky">
            <a:extLst>
              <a:ext uri="{FF2B5EF4-FFF2-40B4-BE49-F238E27FC236}">
                <a16:creationId xmlns:a16="http://schemas.microsoft.com/office/drawing/2014/main" id="{07675861-5125-4515-D080-75B8A003D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751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E2B6F2-794D-C9AA-5BEC-CB19F2B9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2800" b="1"/>
              <a:t>Moderní věda </a:t>
            </a:r>
            <a:br>
              <a:rPr lang="cs-CZ" sz="2800" b="1"/>
            </a:br>
            <a:r>
              <a:rPr lang="cs-CZ" sz="2800" b="1"/>
              <a:t>její podstata, metody a výsledky 		1926</a:t>
            </a:r>
            <a:endParaRPr lang="cs-CZ" sz="2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A779A2-50BB-523B-2770-2FD74A017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2000" dirty="0"/>
              <a:t>Hlavní </a:t>
            </a:r>
            <a:r>
              <a:rPr lang="cs-CZ" sz="2000" dirty="0" err="1"/>
              <a:t>theorie</a:t>
            </a:r>
            <a:r>
              <a:rPr lang="cs-CZ" sz="2000" dirty="0"/>
              <a:t> přírodovědecké</a:t>
            </a:r>
          </a:p>
          <a:p>
            <a:pPr lvl="1"/>
            <a:r>
              <a:rPr lang="cs-CZ" sz="2000" dirty="0"/>
              <a:t>Svět fysiky a chemie</a:t>
            </a:r>
          </a:p>
          <a:p>
            <a:pPr lvl="2"/>
            <a:r>
              <a:rPr lang="cs-CZ" sz="1600" dirty="0"/>
              <a:t>Kosmologie</a:t>
            </a:r>
          </a:p>
          <a:p>
            <a:pPr marL="914400" lvl="2" indent="0">
              <a:buNone/>
            </a:pPr>
            <a:r>
              <a:rPr lang="cs-CZ" sz="1600" dirty="0">
                <a:solidFill>
                  <a:srgbClr val="FF0000"/>
                </a:solidFill>
              </a:rPr>
              <a:t>Úpadek kosmologie(!) </a:t>
            </a:r>
            <a:r>
              <a:rPr lang="cs-CZ" sz="1600" dirty="0">
                <a:sym typeface="Wingdings" panose="05000000000000000000" pitchFamily="2" charset="2"/>
              </a:rPr>
              <a:t> Původně nauka o vesmíru, jeho elementech, vlastnostech a o jednotě jeho dějství jako součást filosofie. (Platón, Lambert, </a:t>
            </a:r>
            <a:r>
              <a:rPr lang="cs-CZ" sz="1600" dirty="0" err="1">
                <a:sym typeface="Wingdings" panose="05000000000000000000" pitchFamily="2" charset="2"/>
              </a:rPr>
              <a:t>Buffon</a:t>
            </a:r>
            <a:r>
              <a:rPr lang="cs-CZ" sz="1600" dirty="0">
                <a:sym typeface="Wingdings" panose="05000000000000000000" pitchFamily="2" charset="2"/>
              </a:rPr>
              <a:t>, Humboldt, </a:t>
            </a:r>
            <a:r>
              <a:rPr lang="cs-CZ" sz="1600" dirty="0" err="1">
                <a:sym typeface="Wingdings" panose="05000000000000000000" pitchFamily="2" charset="2"/>
              </a:rPr>
              <a:t>Laplace</a:t>
            </a:r>
            <a:r>
              <a:rPr lang="cs-CZ" sz="1600" dirty="0">
                <a:sym typeface="Wingdings" panose="05000000000000000000" pitchFamily="2" charset="2"/>
              </a:rPr>
              <a:t>)</a:t>
            </a:r>
          </a:p>
          <a:p>
            <a:pPr marL="914400" lvl="2" indent="0">
              <a:buNone/>
            </a:pPr>
            <a:r>
              <a:rPr lang="cs-CZ" sz="1600" dirty="0">
                <a:solidFill>
                  <a:srgbClr val="FF0000"/>
                </a:solidFill>
                <a:sym typeface="Wingdings" panose="05000000000000000000" pitchFamily="2" charset="2"/>
              </a:rPr>
              <a:t>Moderní věda   </a:t>
            </a:r>
            <a:r>
              <a:rPr lang="cs-CZ" sz="1600" dirty="0" err="1">
                <a:sym typeface="Wingdings" panose="05000000000000000000" pitchFamily="2" charset="2"/>
              </a:rPr>
              <a:t>noetismus</a:t>
            </a:r>
            <a:r>
              <a:rPr lang="cs-CZ" sz="1600" dirty="0">
                <a:sym typeface="Wingdings" panose="05000000000000000000" pitchFamily="2" charset="2"/>
              </a:rPr>
              <a:t> – místo studia vesmíru nastupuje zájem o </a:t>
            </a:r>
            <a:r>
              <a:rPr lang="cs-CZ" sz="1600" i="1" dirty="0">
                <a:sym typeface="Wingdings" panose="05000000000000000000" pitchFamily="2" charset="2"/>
              </a:rPr>
              <a:t>vědy</a:t>
            </a:r>
            <a:r>
              <a:rPr lang="cs-CZ" sz="1600" dirty="0">
                <a:sym typeface="Wingdings" panose="05000000000000000000" pitchFamily="2" charset="2"/>
              </a:rPr>
              <a:t> o vesmíru (místo hvězdné oblohy studujeme astronomii…) (s. 211)</a:t>
            </a:r>
            <a:endParaRPr lang="cs-CZ" sz="1600" dirty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endParaRPr lang="cs-CZ" sz="1600" dirty="0"/>
          </a:p>
          <a:p>
            <a:pPr lvl="2"/>
            <a:endParaRPr lang="cs-CZ" sz="1600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1DEAF1F6-6E71-37A1-C121-8C22A506C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8768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E2B6F2-794D-C9AA-5BEC-CB19F2B9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2800" b="1"/>
              <a:t>Moderní věda </a:t>
            </a:r>
            <a:br>
              <a:rPr lang="cs-CZ" sz="2800" b="1"/>
            </a:br>
            <a:r>
              <a:rPr lang="cs-CZ" sz="2800" b="1"/>
              <a:t>její podstata, metody a výsledky 		1926</a:t>
            </a:r>
            <a:endParaRPr lang="cs-CZ" sz="2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A779A2-50BB-523B-2770-2FD74A017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2000" dirty="0"/>
              <a:t>Hlavní </a:t>
            </a:r>
            <a:r>
              <a:rPr lang="cs-CZ" sz="2000" dirty="0" err="1"/>
              <a:t>theorie</a:t>
            </a:r>
            <a:r>
              <a:rPr lang="cs-CZ" sz="2000" dirty="0"/>
              <a:t> přírodovědecké</a:t>
            </a:r>
          </a:p>
          <a:p>
            <a:pPr lvl="1"/>
            <a:r>
              <a:rPr lang="cs-CZ" sz="2000" dirty="0"/>
              <a:t>Svět fysiky a chemie</a:t>
            </a:r>
          </a:p>
          <a:p>
            <a:pPr lvl="2"/>
            <a:r>
              <a:rPr lang="cs-CZ" sz="1600" dirty="0"/>
              <a:t>Příroda</a:t>
            </a:r>
          </a:p>
          <a:p>
            <a:pPr marL="914400" lvl="2" indent="0">
              <a:buNone/>
            </a:pPr>
            <a:r>
              <a:rPr lang="cs-CZ" sz="1600" dirty="0"/>
              <a:t>Náhrada starověkého kosmu, přirozený stav (jako racionální stav)</a:t>
            </a:r>
          </a:p>
          <a:p>
            <a:pPr marL="914400" lvl="2" indent="0">
              <a:buNone/>
            </a:pPr>
            <a:r>
              <a:rPr lang="cs-CZ" sz="1600" dirty="0"/>
              <a:t>Empirické a racionalistické pojetí přírody </a:t>
            </a:r>
          </a:p>
          <a:p>
            <a:pPr marL="914400" lvl="2" indent="0">
              <a:buNone/>
            </a:pPr>
            <a:r>
              <a:rPr lang="cs-CZ" sz="1600" dirty="0"/>
              <a:t>Nejasné vymezení přírody (fyzického světa) a kultury </a:t>
            </a:r>
          </a:p>
          <a:p>
            <a:pPr marL="914400" lvl="2" indent="0">
              <a:buNone/>
            </a:pPr>
            <a:r>
              <a:rPr lang="cs-CZ" sz="1600" dirty="0"/>
              <a:t>E. R.:</a:t>
            </a:r>
          </a:p>
          <a:p>
            <a:pPr lvl="2"/>
            <a:r>
              <a:rPr lang="cs-CZ" sz="1600" dirty="0"/>
              <a:t>Příroda anorganická – jevy fyzikálně chemické</a:t>
            </a:r>
          </a:p>
          <a:p>
            <a:pPr lvl="2"/>
            <a:r>
              <a:rPr lang="cs-CZ" sz="1600" dirty="0"/>
              <a:t>Příroda organická – život</a:t>
            </a:r>
          </a:p>
          <a:p>
            <a:pPr lvl="2"/>
            <a:r>
              <a:rPr lang="cs-CZ" sz="1600" dirty="0"/>
              <a:t>Civilisace – duch, smysl, cíl </a:t>
            </a:r>
          </a:p>
          <a:p>
            <a:pPr marL="914400" lvl="2" indent="0">
              <a:buNone/>
            </a:pPr>
            <a:r>
              <a:rPr lang="cs-CZ" sz="1600" dirty="0"/>
              <a:t>(s. 214)</a:t>
            </a:r>
            <a:endParaRPr lang="cs-CZ" sz="1400" dirty="0"/>
          </a:p>
          <a:p>
            <a:pPr marL="914400" lvl="2" indent="0">
              <a:buNone/>
            </a:pPr>
            <a:endParaRPr lang="cs-CZ" sz="1600" dirty="0"/>
          </a:p>
          <a:p>
            <a:pPr lvl="2"/>
            <a:endParaRPr lang="cs-CZ" sz="1600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1DEAF1F6-6E71-37A1-C121-8C22A506C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96298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E2B6F2-794D-C9AA-5BEC-CB19F2B9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2800" b="1"/>
              <a:t>Moderní věda </a:t>
            </a:r>
            <a:br>
              <a:rPr lang="cs-CZ" sz="2800" b="1"/>
            </a:br>
            <a:r>
              <a:rPr lang="cs-CZ" sz="2800" b="1"/>
              <a:t>její podstata, metody a výsledky 		1926</a:t>
            </a:r>
            <a:endParaRPr lang="cs-CZ" sz="2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A779A2-50BB-523B-2770-2FD74A017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2000" dirty="0"/>
              <a:t>Hlavní </a:t>
            </a:r>
            <a:r>
              <a:rPr lang="cs-CZ" sz="2000" dirty="0" err="1"/>
              <a:t>theorie</a:t>
            </a:r>
            <a:r>
              <a:rPr lang="cs-CZ" sz="2000" dirty="0"/>
              <a:t> přírodovědecké</a:t>
            </a:r>
          </a:p>
          <a:p>
            <a:pPr lvl="1"/>
            <a:r>
              <a:rPr lang="cs-CZ" sz="2000" dirty="0"/>
              <a:t>Prostor</a:t>
            </a:r>
          </a:p>
          <a:p>
            <a:pPr lvl="2"/>
            <a:r>
              <a:rPr lang="cs-CZ" sz="1600" dirty="0"/>
              <a:t>Objektivní a absolutní prostor –  „Až do Koperníka platila víra v objektivní prostor (s. 215) x „…že existuje absolutní a objektivně daný prostor…“ (s. 216)</a:t>
            </a:r>
          </a:p>
          <a:p>
            <a:pPr lvl="2"/>
            <a:r>
              <a:rPr lang="cs-CZ" sz="1600" dirty="0" err="1"/>
              <a:t>Metageometrie</a:t>
            </a:r>
            <a:r>
              <a:rPr lang="cs-CZ" sz="1600" dirty="0"/>
              <a:t> – spory o fyzikální platnost neeukleidovských geometrií</a:t>
            </a:r>
          </a:p>
          <a:p>
            <a:pPr lvl="2"/>
            <a:endParaRPr lang="cs-CZ" sz="1600" dirty="0"/>
          </a:p>
          <a:p>
            <a:pPr lvl="1"/>
            <a:r>
              <a:rPr lang="cs-CZ" sz="2000" dirty="0"/>
              <a:t>a čas</a:t>
            </a:r>
          </a:p>
          <a:p>
            <a:pPr lvl="2"/>
            <a:r>
              <a:rPr lang="cs-CZ" sz="1600" dirty="0"/>
              <a:t>Bergson a Kant</a:t>
            </a:r>
          </a:p>
          <a:p>
            <a:pPr lvl="2"/>
            <a:endParaRPr lang="cs-CZ" sz="1600" dirty="0"/>
          </a:p>
          <a:p>
            <a:pPr lvl="2"/>
            <a:endParaRPr lang="cs-CZ" sz="1600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1DEAF1F6-6E71-37A1-C121-8C22A506C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75945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88B187-9A47-7DF8-8E65-3E28E3155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Teorie relativity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8904FA-9983-26D3-E63B-5CC946DBD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Speciální teorie relativity</a:t>
            </a:r>
          </a:p>
          <a:p>
            <a:pPr lvl="1"/>
            <a:r>
              <a:rPr lang="cs-CZ" dirty="0"/>
              <a:t>Relativita současnost</a:t>
            </a:r>
          </a:p>
          <a:p>
            <a:r>
              <a:rPr lang="cs-CZ" dirty="0"/>
              <a:t>Obecná teorie relativity</a:t>
            </a:r>
          </a:p>
          <a:p>
            <a:pPr lvl="1"/>
            <a:r>
              <a:rPr lang="cs-CZ" dirty="0"/>
              <a:t>Rozšíření STR o rotační pohyby </a:t>
            </a:r>
            <a:r>
              <a:rPr lang="cs-CZ" dirty="0">
                <a:sym typeface="Wingdings" panose="05000000000000000000" pitchFamily="2" charset="2"/>
              </a:rPr>
              <a:t> odstředivé síly  gravitace</a:t>
            </a:r>
          </a:p>
          <a:p>
            <a:pPr marL="457200" lvl="1" indent="0">
              <a:buNone/>
            </a:pPr>
            <a:endParaRPr lang="cs-CZ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sz="2400" dirty="0">
                <a:sym typeface="Wingdings" panose="05000000000000000000" pitchFamily="2" charset="2"/>
              </a:rPr>
              <a:t>E. R. námitky: </a:t>
            </a:r>
          </a:p>
          <a:p>
            <a:r>
              <a:rPr lang="cs-CZ" sz="2400" dirty="0">
                <a:sym typeface="Wingdings" panose="05000000000000000000" pitchFamily="2" charset="2"/>
              </a:rPr>
              <a:t>„fantastické“ předpoklady myšlenkových experimentů STR o dvou pozorovatelích</a:t>
            </a:r>
          </a:p>
          <a:p>
            <a:r>
              <a:rPr lang="cs-CZ" sz="2400" dirty="0">
                <a:sym typeface="Wingdings" panose="05000000000000000000" pitchFamily="2" charset="2"/>
              </a:rPr>
              <a:t>pojmové konstrukce zaměňovány za skutečné fyzikální stavy</a:t>
            </a:r>
          </a:p>
          <a:p>
            <a:r>
              <a:rPr lang="cs-CZ" sz="2400" dirty="0">
                <a:sym typeface="Wingdings" panose="05000000000000000000" pitchFamily="2" charset="2"/>
              </a:rPr>
              <a:t> neoprávněný předpoklad konstantní „</a:t>
            </a:r>
            <a:r>
              <a:rPr lang="cs-CZ" sz="2400" i="1" dirty="0">
                <a:sym typeface="Wingdings" panose="05000000000000000000" pitchFamily="2" charset="2"/>
              </a:rPr>
              <a:t>c“</a:t>
            </a:r>
          </a:p>
          <a:p>
            <a:pPr marL="0" indent="0">
              <a:buNone/>
            </a:pPr>
            <a:endParaRPr lang="cs-CZ" sz="2400" i="1" dirty="0">
              <a:sym typeface="Wingdings" panose="05000000000000000000" pitchFamily="2" charset="2"/>
            </a:endParaRPr>
          </a:p>
          <a:p>
            <a:endParaRPr lang="cs-CZ" i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56983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9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88B187-9A47-7DF8-8E65-3E28E315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cs-CZ" b="1"/>
              <a:t>Teorie relativity</a:t>
            </a:r>
            <a:endParaRPr lang="cs-CZ" b="1" dirty="0"/>
          </a:p>
        </p:txBody>
      </p:sp>
      <p:sp>
        <p:nvSpPr>
          <p:cNvPr id="33" name="Freeform: Shape 11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8904FA-9983-26D3-E63B-5CC946DBD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31778" cy="47806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300" dirty="0">
                <a:sym typeface="Wingdings" panose="05000000000000000000" pitchFamily="2" charset="2"/>
              </a:rPr>
              <a:t>E. R. námitky: </a:t>
            </a:r>
          </a:p>
          <a:p>
            <a:pPr indent="0">
              <a:buNone/>
            </a:pP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Myšlenka, že dvě události mohou býti pro jednu osobu současné a pro druhou nikoli, jest absurdní, protože jest konec konců jen jedno vědomí, které o současnosti rozhoduje. Pravím-li, že na jiné planetě jest pozorovatel, který naměří jiný čas než já, jsem to zase jen já, který jménem toho jiného pozo­rovatele jsem měřil. Podobně mohu sice říci, že na jiném poled­níku platí jiné mravní názory; jakmile však mluvím o názorech mravních správných, nemohu ze sebe vystoupiti a říci, že kdesi jinde platí jiná správnost, neboť nemohu než sám rozhodnouti o tom, co jest správné pro celý svět. Nebo jest možno sice říci, že v každé zemi dělají jiné matematické chyby; ale není možno říci, že v jedné zemi jest dvakrát dvě čtyři a v jiné dvakrát dvě pět, protože jsem to jen já, který konec konců tento soud pronáším. Stručně by bylo lze formulovati námitky proti Einsteinovi takto: Einstein shledává, že vezmeme-li rychlost světla za neproměnnou hodnotu, dojdeme důsledku, že dvě události současné s jednoho stanoviska nejsou současné s jiného. 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Tedy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jsou předpoklady Ein­steinovy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theorie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chybné, neboť současnost ustanovuji jen já (jen ten, kdo o ní mluví, a ten nemůže tvrdili, že co jest, není).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adl_myšlenka">
            <a:hlinkClick r:id="" action="ppaction://media"/>
            <a:extLst>
              <a:ext uri="{FF2B5EF4-FFF2-40B4-BE49-F238E27FC236}">
                <a16:creationId xmlns:a16="http://schemas.microsoft.com/office/drawing/2014/main" id="{01B6E823-90DA-9484-6B7E-3D5DF5AB6A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6858" y="808411"/>
            <a:ext cx="3424457" cy="4962982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6535099D-FEFD-8D26-CC1D-034D473F5419}"/>
                  </a:ext>
                </a:extLst>
              </p14:cNvPr>
              <p14:cNvContentPartPr/>
              <p14:nvPr/>
            </p14:nvContentPartPr>
            <p14:xfrm>
              <a:off x="1014678" y="3984668"/>
              <a:ext cx="1287360" cy="36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6535099D-FEFD-8D26-CC1D-034D473F541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7038" y="3876668"/>
                <a:ext cx="1323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80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3C12C9-E3CC-AF84-55C3-FB3A42730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7E3DFF-8ADA-918B-FE19-230671191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Myšlenka, že dvě události mohou býti pro jednu osobu současné a pro druhou nikoli, jest absurdní, protože jest konec konců jen jedno vědomí, které o současnosti rozhoduje. Pravím-li, že na jiné planetě jest pozorovatel, který naměří jiný čas než já, jsem to zase jen já, který jménem toho jiného pozo­rovatele jsem měřil. Podobně mohu sice říci, že na jiném poled­níku platí jiné mravní názory; jakmile však mluvím o názorech mravních správných, nemohu ze sebe vystoupiti a říci, že kdesi jinde platí jiná správnost, neboť nemohu než sám rozhodnouti o tom, co jest správné pro celý svět. Nebo jest možno sice říci, že v každé zemi dělají jiné matematické chyby; ale není možno říci, že v jedné zemi jest dvakrát dvě čtyři a v jiné dvakrát dvě pět, protože jsem to jen já, který konec konců tento soud pronáším. Stručně by bylo lze formulovati námitky proti Einsteinovi takto: Einstein shledává, že vezmeme-li rychlost světla za neproměnnou hodnotu, dojdeme důsledku, že dvě události současné s jednoho stanoviska nejsou současné s jiného. </a:t>
            </a:r>
            <a:r>
              <a:rPr lang="cs-CZ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Tedy</a:t>
            </a:r>
            <a:r>
              <a:rPr lang="cs-C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jsou předpoklady Ein­steinovy </a:t>
            </a:r>
            <a:r>
              <a:rPr lang="cs-CZ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theorie</a:t>
            </a:r>
            <a:r>
              <a:rPr lang="cs-C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chybné, neboť současnost ustanovuji jen já (jen ten, kdo o ní mluví, a ten nemůže tvrdili, že co jest, není).</a:t>
            </a:r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573FCE75-983C-E0B1-79A7-67BB8F92296E}"/>
                  </a:ext>
                </a:extLst>
              </p14:cNvPr>
              <p14:cNvContentPartPr/>
              <p14:nvPr/>
            </p14:nvContentPartPr>
            <p14:xfrm>
              <a:off x="1157238" y="2414708"/>
              <a:ext cx="9998280" cy="58968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573FCE75-983C-E0B1-79A7-67BB8F92296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3598" y="2307068"/>
                <a:ext cx="10105920" cy="80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EF4C442A-4660-AFE0-F97C-1163294C4257}"/>
                  </a:ext>
                </a:extLst>
              </p14:cNvPr>
              <p14:cNvContentPartPr/>
              <p14:nvPr/>
            </p14:nvContentPartPr>
            <p14:xfrm>
              <a:off x="1183878" y="2994668"/>
              <a:ext cx="9903600" cy="76392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EF4C442A-4660-AFE0-F97C-1163294C425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0238" y="2886668"/>
                <a:ext cx="10011240" cy="9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6913F842-E58F-7CB7-E637-951B6118F691}"/>
                  </a:ext>
                </a:extLst>
              </p14:cNvPr>
              <p14:cNvContentPartPr/>
              <p14:nvPr/>
            </p14:nvContentPartPr>
            <p14:xfrm>
              <a:off x="1065078" y="3715028"/>
              <a:ext cx="9828720" cy="91692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6913F842-E58F-7CB7-E637-951B6118F69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1078" y="3607388"/>
                <a:ext cx="9936360" cy="11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A590135A-B1DF-B6F3-675D-511B3FC9818A}"/>
                  </a:ext>
                </a:extLst>
              </p14:cNvPr>
              <p14:cNvContentPartPr/>
              <p14:nvPr/>
            </p14:nvContentPartPr>
            <p14:xfrm>
              <a:off x="1105038" y="4788548"/>
              <a:ext cx="10078200" cy="81612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A590135A-B1DF-B6F3-675D-511B3FC9818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1038" y="4680908"/>
                <a:ext cx="10185840" cy="103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990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E2B6F2-794D-C9AA-5BEC-CB19F2B9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2800" b="1"/>
              <a:t>Moderní věda </a:t>
            </a:r>
            <a:br>
              <a:rPr lang="cs-CZ" sz="2800" b="1"/>
            </a:br>
            <a:r>
              <a:rPr lang="cs-CZ" sz="2800" b="1"/>
              <a:t>její podstata, metody a výsledky 		1926</a:t>
            </a:r>
            <a:endParaRPr lang="cs-CZ" sz="2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A779A2-50BB-523B-2770-2FD74A017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2000" dirty="0"/>
              <a:t>Hlavní </a:t>
            </a:r>
            <a:r>
              <a:rPr lang="cs-CZ" sz="2000" dirty="0" err="1"/>
              <a:t>theorie</a:t>
            </a:r>
            <a:r>
              <a:rPr lang="cs-CZ" sz="2000" dirty="0"/>
              <a:t> přírodovědecké</a:t>
            </a:r>
          </a:p>
          <a:p>
            <a:pPr lvl="1"/>
            <a:r>
              <a:rPr lang="cs-CZ" sz="2000" dirty="0"/>
              <a:t>Hmota</a:t>
            </a:r>
          </a:p>
          <a:p>
            <a:pPr lvl="2"/>
            <a:r>
              <a:rPr lang="cs-CZ" sz="1600" dirty="0"/>
              <a:t>Světový </a:t>
            </a:r>
            <a:r>
              <a:rPr lang="cs-CZ" sz="1600" dirty="0" err="1"/>
              <a:t>éther</a:t>
            </a:r>
            <a:r>
              <a:rPr lang="cs-CZ" sz="1600" dirty="0"/>
              <a:t> </a:t>
            </a:r>
          </a:p>
          <a:p>
            <a:pPr lvl="3"/>
            <a:r>
              <a:rPr lang="cs-CZ" sz="1400" dirty="0"/>
              <a:t>pracuje s předpokladem jeho existence a s jeho pomocí vysvětluje subatomární fyziku</a:t>
            </a:r>
          </a:p>
          <a:p>
            <a:pPr lvl="3"/>
            <a:r>
              <a:rPr lang="cs-CZ" sz="1400" dirty="0"/>
              <a:t>Popírání e. spojuje pouze s Einsteinovou teorií</a:t>
            </a:r>
          </a:p>
          <a:p>
            <a:pPr lvl="2"/>
            <a:r>
              <a:rPr lang="cs-CZ" sz="1600" dirty="0"/>
              <a:t>Hmota</a:t>
            </a:r>
          </a:p>
          <a:p>
            <a:pPr lvl="3"/>
            <a:r>
              <a:rPr lang="cs-CZ" sz="1400" dirty="0"/>
              <a:t>Popis atomární struktury</a:t>
            </a:r>
          </a:p>
          <a:p>
            <a:pPr lvl="2"/>
            <a:r>
              <a:rPr lang="cs-CZ" sz="1600" dirty="0"/>
              <a:t>Rozložení hmoty ve vesmíru</a:t>
            </a:r>
          </a:p>
          <a:p>
            <a:pPr lvl="2"/>
            <a:r>
              <a:rPr lang="cs-CZ" sz="1600" dirty="0"/>
              <a:t>Domněnky o vzniku sluneční soustavy (</a:t>
            </a:r>
            <a:r>
              <a:rPr lang="cs-CZ" sz="1600" dirty="0" err="1"/>
              <a:t>Buffon</a:t>
            </a:r>
            <a:r>
              <a:rPr lang="cs-CZ" sz="1600" dirty="0"/>
              <a:t>, Kant, </a:t>
            </a:r>
            <a:r>
              <a:rPr lang="cs-CZ" sz="1600" dirty="0" err="1"/>
              <a:t>Laplace</a:t>
            </a:r>
            <a:r>
              <a:rPr lang="cs-CZ" sz="1600" dirty="0"/>
              <a:t>…)</a:t>
            </a:r>
          </a:p>
          <a:p>
            <a:pPr lvl="2"/>
            <a:r>
              <a:rPr lang="cs-CZ" sz="1600" dirty="0"/>
              <a:t>Materialismus</a:t>
            </a:r>
          </a:p>
          <a:p>
            <a:pPr lvl="3"/>
            <a:endParaRPr lang="cs-CZ" sz="1400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1DEAF1F6-6E71-37A1-C121-8C22A506C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6" name="Bublinový popisek: čárový 5">
            <a:extLst>
              <a:ext uri="{FF2B5EF4-FFF2-40B4-BE49-F238E27FC236}">
                <a16:creationId xmlns:a16="http://schemas.microsoft.com/office/drawing/2014/main" id="{7386A62B-4F83-A87F-8BE1-ADCE7BF7756F}"/>
              </a:ext>
            </a:extLst>
          </p:cNvPr>
          <p:cNvSpPr/>
          <p:nvPr/>
        </p:nvSpPr>
        <p:spPr>
          <a:xfrm>
            <a:off x="3829082" y="5412941"/>
            <a:ext cx="6916329" cy="2667699"/>
          </a:xfrm>
          <a:prstGeom prst="borderCallout1">
            <a:avLst>
              <a:gd name="adj1" fmla="val 57115"/>
              <a:gd name="adj2" fmla="val -85"/>
              <a:gd name="adj3" fmla="val -17375"/>
              <a:gd name="adj4" fmla="val -99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Dnes nemá materialismus ani jediného pozoruhodného a uvědomělého zastánce: všichni se prohlašují proti němu; ale velká obtíž naší doby jest v tom, že se sice </a:t>
            </a:r>
            <a:r>
              <a:rPr lang="cs-CZ" dirty="0" err="1"/>
              <a:t>vědcové</a:t>
            </a:r>
            <a:r>
              <a:rPr lang="cs-CZ" dirty="0"/>
              <a:t> materialismu zříkají v </a:t>
            </a:r>
            <a:r>
              <a:rPr lang="cs-CZ" dirty="0" err="1"/>
              <a:t>theorii</a:t>
            </a:r>
            <a:r>
              <a:rPr lang="cs-CZ" dirty="0"/>
              <a:t>. Ale v praxi si netroufají uznati zásady opravdově nematerialistické. (s. 233)</a:t>
            </a:r>
          </a:p>
        </p:txBody>
      </p:sp>
    </p:spTree>
    <p:extLst>
      <p:ext uri="{BB962C8B-B14F-4D97-AF65-F5344CB8AC3E}">
        <p14:creationId xmlns:p14="http://schemas.microsoft.com/office/powerpoint/2010/main" val="8289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E2B6F2-794D-C9AA-5BEC-CB19F2B9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2800" b="1"/>
              <a:t>Moderní věda </a:t>
            </a:r>
            <a:br>
              <a:rPr lang="cs-CZ" sz="2800" b="1"/>
            </a:br>
            <a:r>
              <a:rPr lang="cs-CZ" sz="2800" b="1"/>
              <a:t>její podstata, metody a výsledky 		1926</a:t>
            </a:r>
            <a:endParaRPr lang="cs-CZ" sz="2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A779A2-50BB-523B-2770-2FD74A017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2400" dirty="0"/>
              <a:t>Energie a mechanismus</a:t>
            </a:r>
          </a:p>
          <a:p>
            <a:pPr lvl="1"/>
            <a:r>
              <a:rPr lang="cs-CZ" sz="2000" dirty="0"/>
              <a:t>Energie</a:t>
            </a: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1DEAF1F6-6E71-37A1-C121-8C22A506C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73384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5C27D8-CD1B-7E00-740A-CBB80CE0A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Antropocentrismus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91C66B-CEBC-F178-67B8-A6760A3A2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effectLst/>
                <a:latin typeface="Calibri" panose="020F0502020204030204" pitchFamily="34" charset="0"/>
                <a:ea typeface="NSimSun" panose="02010609030101010101" pitchFamily="49" charset="-122"/>
              </a:rPr>
              <a:t>Prostorový: „... naše hvězdná oblast tvoří jeden hvězdný svět podoby čočkovité, v němž jest naše slunce přibližně uprostřed a mléčná dráha na obvodu...“ 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</a:rPr>
              <a:t>(s. 231)</a:t>
            </a:r>
          </a:p>
          <a:p>
            <a:r>
              <a:rPr lang="cs-CZ" dirty="0">
                <a:effectLst/>
                <a:latin typeface="Calibri" panose="020F0502020204030204" pitchFamily="34" charset="0"/>
                <a:ea typeface="NSimSun" panose="02010609030101010101" pitchFamily="49" charset="-122"/>
              </a:rPr>
              <a:t>Časový: „za miliontinu vteřiny oběhne elektron kolem jádra </a:t>
            </a:r>
            <a:r>
              <a:rPr lang="cs-CZ" dirty="0" err="1">
                <a:effectLst/>
                <a:latin typeface="Calibri" panose="020F0502020204030204" pitchFamily="34" charset="0"/>
                <a:ea typeface="NSimSun" panose="02010609030101010101" pitchFamily="49" charset="-122"/>
              </a:rPr>
              <a:t>sedmtisícmilionkrát</a:t>
            </a:r>
            <a:r>
              <a:rPr lang="cs-CZ" dirty="0">
                <a:effectLst/>
                <a:latin typeface="Calibri" panose="020F0502020204030204" pitchFamily="34" charset="0"/>
                <a:ea typeface="NSimSun" panose="02010609030101010101" pitchFamily="49" charset="-122"/>
              </a:rPr>
              <a:t>, kdežto země kolem slunce jednou za rok.“ 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</a:rPr>
              <a:t>(s. 229) </a:t>
            </a:r>
          </a:p>
          <a:p>
            <a:r>
              <a:rPr lang="cs-CZ" dirty="0">
                <a:latin typeface="Calibri" panose="020F0502020204030204" pitchFamily="34" charset="0"/>
                <a:ea typeface="NSimSun" panose="02010609030101010101" pitchFamily="49" charset="-122"/>
              </a:rPr>
              <a:t>Významový: člověk stojí proti přírodě jako pozorovatel, soudce a konstruktér… lidé vědoucí, co chtějí… jsou vrcholem přírody.“</a:t>
            </a:r>
            <a:endParaRPr lang="cs-CZ" dirty="0">
              <a:effectLst/>
              <a:latin typeface="Calibri" panose="020F0502020204030204" pitchFamily="34" charset="0"/>
              <a:ea typeface="NSimSun" panose="02010609030101010101" pitchFamily="49" charset="-122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29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29F0865D-27FF-F23C-127C-747847AE8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106"/>
            <a:ext cx="12018534" cy="8743483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8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2EE7A4-96CC-AA5E-B24D-9015A22D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Filosofie českého protestantismu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0C471B-5D41-603A-9495-954C91719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T. G. Masaryk — filosofie dějin a úloha náboženství</a:t>
            </a:r>
          </a:p>
          <a:p>
            <a:r>
              <a:rPr lang="cs-CZ" dirty="0"/>
              <a:t>J. Kozák</a:t>
            </a:r>
          </a:p>
          <a:p>
            <a:r>
              <a:rPr lang="cs-CZ" dirty="0"/>
              <a:t>J. L. Hromádka</a:t>
            </a:r>
          </a:p>
          <a:p>
            <a:r>
              <a:rPr lang="cs-CZ" dirty="0"/>
              <a:t>E. Rádl — návaznost na T. G. M., kritika pozitivismu, </a:t>
            </a:r>
            <a:r>
              <a:rPr lang="cs-CZ" dirty="0" err="1"/>
              <a:t>mechanicismu</a:t>
            </a:r>
            <a:r>
              <a:rPr lang="cs-CZ" dirty="0"/>
              <a:t>, pozornost přírodní vědě (biologie) a filosofii</a:t>
            </a:r>
          </a:p>
          <a:p>
            <a:pPr lvl="1"/>
            <a:r>
              <a:rPr lang="cs-CZ" dirty="0"/>
              <a:t>Vztah mezi osobním přesvědčením a nadosobním, objektivním světem</a:t>
            </a:r>
          </a:p>
          <a:p>
            <a:pPr lvl="1"/>
            <a:r>
              <a:rPr lang="cs-CZ" dirty="0"/>
              <a:t>Filosofie jako osobní vyznání, nebo poznání objektivního světa?</a:t>
            </a:r>
          </a:p>
          <a:p>
            <a:pPr lvl="1"/>
            <a:r>
              <a:rPr lang="cs-CZ" dirty="0"/>
              <a:t>Vyostření sporu objektivismus – subjektivismus </a:t>
            </a:r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586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658345-BD93-3CA4-41C5-BE3A8BFFF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Rádlova obhajoba subjektivismu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61F26E-23EB-6DBE-8ADB-95EBA7965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Zaměřen proti pozitivistické „neangažované“ vědě</a:t>
            </a:r>
          </a:p>
          <a:p>
            <a:r>
              <a:rPr lang="cs-CZ" dirty="0"/>
              <a:t>Postup od pragmatického pojetí pravdy (pravda jako mravní rozhodnutí  a subjektivní oddanost určitému názoru)…  </a:t>
            </a:r>
          </a:p>
          <a:p>
            <a:r>
              <a:rPr lang="cs-CZ" dirty="0"/>
              <a:t> …k představě absolutní říše pravd a mravnosti </a:t>
            </a:r>
          </a:p>
          <a:p>
            <a:r>
              <a:rPr lang="cs-CZ" dirty="0"/>
              <a:t>a nakonec k filosofické soustavě (postavené na biologii), kde jsou tyto představeny jako přírodovědecký fakt.</a:t>
            </a:r>
          </a:p>
        </p:txBody>
      </p:sp>
    </p:spTree>
    <p:extLst>
      <p:ext uri="{BB962C8B-B14F-4D97-AF65-F5344CB8AC3E}">
        <p14:creationId xmlns:p14="http://schemas.microsoft.com/office/powerpoint/2010/main" val="263129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13837D-A8A3-FB63-881C-6A363D1AF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Kritika pozitivismu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DABB8C-710E-169D-4A81-F09FE25D0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2169" y="1690688"/>
            <a:ext cx="9123066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Reformátorský úkol:</a:t>
            </a:r>
          </a:p>
          <a:p>
            <a:pPr lvl="1"/>
            <a:r>
              <a:rPr lang="cs-CZ" dirty="0"/>
              <a:t>Přesnost a věcnost místo mýtu</a:t>
            </a:r>
          </a:p>
          <a:p>
            <a:pPr lvl="1"/>
            <a:r>
              <a:rPr lang="cs-CZ" dirty="0"/>
              <a:t>Věda jako ovládnutí světa</a:t>
            </a:r>
          </a:p>
          <a:p>
            <a:pPr lvl="1"/>
            <a:r>
              <a:rPr lang="cs-CZ" dirty="0"/>
              <a:t>Vědci nebudou diváky</a:t>
            </a:r>
          </a:p>
          <a:p>
            <a:pPr marL="0" indent="0">
              <a:buNone/>
            </a:pPr>
            <a:r>
              <a:rPr lang="cs-CZ" dirty="0"/>
              <a:t>Tři stádia</a:t>
            </a:r>
          </a:p>
          <a:p>
            <a:r>
              <a:rPr lang="cs-CZ" dirty="0"/>
              <a:t>Přírodověda, metafyzika, teologie</a:t>
            </a:r>
          </a:p>
          <a:p>
            <a:pPr lvl="1"/>
            <a:r>
              <a:rPr lang="cs-CZ" dirty="0"/>
              <a:t>I metafyzika a teologie vědecky přesné a na zkušenosti založené</a:t>
            </a:r>
          </a:p>
          <a:p>
            <a:r>
              <a:rPr lang="cs-CZ" dirty="0"/>
              <a:t>Falešný objektivismus</a:t>
            </a:r>
          </a:p>
          <a:p>
            <a:pPr marL="457200" lvl="1" indent="0">
              <a:buNone/>
            </a:pPr>
            <a:r>
              <a:rPr lang="cs-CZ" sz="1800" dirty="0">
                <a:solidFill>
                  <a:schemeClr val="bg2">
                    <a:lumMod val="75000"/>
                  </a:schemeClr>
                </a:solidFill>
              </a:rPr>
              <a:t>(s. 27)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Grafický objekt 4" descr="Symbol zvednutého palce se souvislou výplní">
            <a:extLst>
              <a:ext uri="{FF2B5EF4-FFF2-40B4-BE49-F238E27FC236}">
                <a16:creationId xmlns:a16="http://schemas.microsoft.com/office/drawing/2014/main" id="{2DA69177-B674-1FC8-22F5-DEE21B1D6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24917" y="1985713"/>
            <a:ext cx="914400" cy="914400"/>
          </a:xfrm>
          <a:prstGeom prst="rect">
            <a:avLst/>
          </a:prstGeom>
        </p:spPr>
      </p:pic>
      <p:pic>
        <p:nvPicPr>
          <p:cNvPr id="7" name="Grafický objekt 6" descr="Palec dolů se souvislou výplní">
            <a:extLst>
              <a:ext uri="{FF2B5EF4-FFF2-40B4-BE49-F238E27FC236}">
                <a16:creationId xmlns:a16="http://schemas.microsoft.com/office/drawing/2014/main" id="{AE390B3A-1A60-E9DB-470C-3F048288C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4917" y="36241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D32D15-24AA-1B8F-A76A-C77E19D94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Obhajoba náboženství a teologie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1FA166-2E1B-7192-AA1F-DF6D6CFB4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Kombinace subjektivistické pravdy a říše pravdy a teologické pravdy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cs-CZ" dirty="0">
                <a:sym typeface="Wingdings" panose="05000000000000000000" pitchFamily="2" charset="2"/>
              </a:rPr>
              <a:t>Pravda je „správná, mravná a zbožná“ najednou</a:t>
            </a:r>
          </a:p>
          <a:p>
            <a:pPr>
              <a:buFont typeface="Wingdings" panose="05000000000000000000" pitchFamily="2" charset="2"/>
              <a:buChar char="à"/>
            </a:pPr>
            <a:endParaRPr lang="cs-CZ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cs-CZ" dirty="0">
                <a:sym typeface="Wingdings" panose="05000000000000000000" pitchFamily="2" charset="2"/>
              </a:rPr>
              <a:t>Pravda víry + pravda vědy = pravda věřená</a:t>
            </a:r>
          </a:p>
          <a:p>
            <a:pPr marL="0" indent="0">
              <a:buNone/>
            </a:pPr>
            <a:endParaRPr lang="cs-CZ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Vztah vědy a víry vyřešen splynutím vědy a teologie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 Otázka „pravé skutečnosti“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599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FA9CEC-42F7-70D0-B6BA-05C145793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Rádlovo hledání smyslu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4C5424-E9BE-D6A7-13F0-1734A76CD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91694" cy="3825162"/>
          </a:xfrm>
        </p:spPr>
        <p:txBody>
          <a:bodyPr>
            <a:norm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dirty="0"/>
              <a:t>Ztotožnění funkce a smyslu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cs-CZ" altLang="cs-CZ" dirty="0"/>
              <a:t>Příklad řeči – obsah, cíl, význam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cs-CZ" altLang="cs-CZ" dirty="0"/>
              <a:t>Funkce a účel (plán a cíl dějství) je vlastní veškeré organické přírodě</a:t>
            </a: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à"/>
            </a:pPr>
            <a:r>
              <a:rPr lang="cs-CZ" altLang="cs-CZ" dirty="0"/>
              <a:t>Objektivně existující, smyslově nepostižitelná data, na která pozitivismus nedosáhne</a:t>
            </a:r>
          </a:p>
          <a:p>
            <a:pPr marL="457200" lvl="1" indent="0">
              <a:spcBef>
                <a:spcPct val="50000"/>
              </a:spcBef>
              <a:buNone/>
            </a:pPr>
            <a:endParaRPr lang="cs-CZ" altLang="cs-CZ" dirty="0"/>
          </a:p>
          <a:p>
            <a:pPr marL="457200" lvl="1" indent="0">
              <a:spcBef>
                <a:spcPct val="50000"/>
              </a:spcBef>
              <a:buNone/>
            </a:pPr>
            <a:endParaRPr lang="cs-CZ" altLang="cs-CZ" dirty="0"/>
          </a:p>
          <a:p>
            <a:pPr marL="0" indent="0" eaLnBrk="1" hangingPunct="1">
              <a:spcBef>
                <a:spcPct val="50000"/>
              </a:spcBef>
              <a:buNone/>
            </a:pPr>
            <a:endParaRPr lang="cs-CZ" altLang="cs-CZ" dirty="0"/>
          </a:p>
          <a:p>
            <a:endParaRPr lang="cs-CZ" dirty="0"/>
          </a:p>
        </p:txBody>
      </p:sp>
      <p:pic>
        <p:nvPicPr>
          <p:cNvPr id="1026" name="Picture 2" descr="Emanuel Rádl | Databáze knih">
            <a:extLst>
              <a:ext uri="{FF2B5EF4-FFF2-40B4-BE49-F238E27FC236}">
                <a16:creationId xmlns:a16="http://schemas.microsoft.com/office/drawing/2014/main" id="{F76DF00E-46C4-AAD2-2CF3-3DFA98FFB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046" y="1690688"/>
            <a:ext cx="1672422" cy="168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80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FA9CEC-42F7-70D0-B6BA-05C145793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Rádl o smyslu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4C5424-E9BE-D6A7-13F0-1734A76CD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85389" cy="3825162"/>
          </a:xfrm>
        </p:spPr>
        <p:txBody>
          <a:bodyPr>
            <a:norm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dirty="0"/>
              <a:t> smysl jako objektivně daná skutečnost, tj. smysl objektivní (příroda).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dirty="0"/>
              <a:t> uvědomělý smysl, tj. subjektivní (lidská aktivita)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sym typeface="Wingdings" panose="05000000000000000000" pitchFamily="2" charset="2"/>
              </a:rPr>
              <a:t> Nutnost vyššího subjektu jako nositele smyslu</a:t>
            </a:r>
            <a:endParaRPr lang="cs-CZ" altLang="cs-CZ" dirty="0"/>
          </a:p>
          <a:p>
            <a:endParaRPr lang="cs-CZ" dirty="0"/>
          </a:p>
        </p:txBody>
      </p:sp>
      <p:pic>
        <p:nvPicPr>
          <p:cNvPr id="1026" name="Picture 2" descr="Emanuel Rádl | Databáze knih">
            <a:extLst>
              <a:ext uri="{FF2B5EF4-FFF2-40B4-BE49-F238E27FC236}">
                <a16:creationId xmlns:a16="http://schemas.microsoft.com/office/drawing/2014/main" id="{F76DF00E-46C4-AAD2-2CF3-3DFA98FFB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040" y="1364393"/>
            <a:ext cx="1672422" cy="168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F6234184-BC7F-F197-6144-D5131C099615}"/>
              </a:ext>
            </a:extLst>
          </p:cNvPr>
          <p:cNvSpPr/>
          <p:nvPr/>
        </p:nvSpPr>
        <p:spPr>
          <a:xfrm>
            <a:off x="5384333" y="3053592"/>
            <a:ext cx="4172125" cy="3296873"/>
          </a:xfrm>
          <a:prstGeom prst="wedgeEllipseCallout">
            <a:avLst>
              <a:gd name="adj1" fmla="val 68845"/>
              <a:gd name="adj2" fmla="val -682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800" dirty="0">
                <a:effectLst/>
                <a:latin typeface="Calibri" panose="020F0502020204030204" pitchFamily="34" charset="0"/>
                <a:ea typeface="NSimSun" panose="02010609030101010101" pitchFamily="49" charset="-122"/>
              </a:rPr>
              <a:t>Smysl věcí jest přírodním faktem objektivně daným, ale lze jej postihnout jen 'vnitřním okem‘, jest to idea, jak říkal Platon, věc objektivně daná, vědecky vymezitelná, ale samotnými smysly nepostižitelná.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390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1BD33A-C90E-A47E-4EB7-D7873ADC9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Subjekt smyslu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03FD46-BD22-4D4F-E766-52C9805EC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„Duch světem vládne“ jako ústřední myšlenka všech popisů světového dění od nepaměti až po </a:t>
            </a:r>
          </a:p>
          <a:p>
            <a:r>
              <a:rPr lang="cs-CZ" dirty="0" err="1"/>
              <a:t>Hegel</a:t>
            </a:r>
            <a:r>
              <a:rPr lang="cs-CZ" dirty="0"/>
              <a:t> svým „rozum světu vládne“ myšlenku </a:t>
            </a:r>
            <a:r>
              <a:rPr lang="cs-CZ" dirty="0" err="1"/>
              <a:t>pantheisticky</a:t>
            </a:r>
            <a:r>
              <a:rPr lang="cs-CZ" dirty="0"/>
              <a:t> zkreslil</a:t>
            </a:r>
          </a:p>
          <a:p>
            <a:r>
              <a:rPr lang="cs-CZ" dirty="0"/>
              <a:t>A moderní věda zcela zapomněla</a:t>
            </a:r>
          </a:p>
          <a:p>
            <a:endParaRPr lang="cs-CZ" dirty="0"/>
          </a:p>
          <a:p>
            <a:r>
              <a:rPr lang="cs-CZ" dirty="0">
                <a:solidFill>
                  <a:srgbClr val="FF0000"/>
                </a:solidFill>
              </a:rPr>
              <a:t>Že nikoli rozum, ale smysl, účel, Prozřetelnost světem vládne, a že člověku lze její plány tu a tam postihovat.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(s. 267)</a:t>
            </a:r>
          </a:p>
        </p:txBody>
      </p:sp>
    </p:spTree>
    <p:extLst>
      <p:ext uri="{BB962C8B-B14F-4D97-AF65-F5344CB8AC3E}">
        <p14:creationId xmlns:p14="http://schemas.microsoft.com/office/powerpoint/2010/main" val="368714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2557</Words>
  <Application>Microsoft Office PowerPoint</Application>
  <PresentationFormat>Širokoúhlá obrazovka</PresentationFormat>
  <Paragraphs>195</Paragraphs>
  <Slides>29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8" baseType="lpstr">
      <vt:lpstr>-apple-system</vt:lpstr>
      <vt:lpstr>Arial</vt:lpstr>
      <vt:lpstr>BlinkMacSystemFont</vt:lpstr>
      <vt:lpstr>Calibri</vt:lpstr>
      <vt:lpstr>Calibri Light</vt:lpstr>
      <vt:lpstr>Söhne</vt:lpstr>
      <vt:lpstr>Times New Roman</vt:lpstr>
      <vt:lpstr>Wingdings</vt:lpstr>
      <vt:lpstr>Motiv Office</vt:lpstr>
      <vt:lpstr>Emanuel Rádl</vt:lpstr>
      <vt:lpstr>Emanuel Rádl (muni.cz) </vt:lpstr>
      <vt:lpstr>Filosofie českého protestantismu</vt:lpstr>
      <vt:lpstr>Rádlova obhajoba subjektivismu</vt:lpstr>
      <vt:lpstr>Kritika pozitivismu</vt:lpstr>
      <vt:lpstr>Obhajoba náboženství a teologie</vt:lpstr>
      <vt:lpstr>Rádlovo hledání smyslu</vt:lpstr>
      <vt:lpstr>Rádl o smyslu</vt:lpstr>
      <vt:lpstr>Subjekt smyslu</vt:lpstr>
      <vt:lpstr>Útěcha z filosofie</vt:lpstr>
      <vt:lpstr>chatGPT</vt:lpstr>
      <vt:lpstr>Bing, Copilot</vt:lpstr>
      <vt:lpstr>A teď vážně…</vt:lpstr>
      <vt:lpstr>Útěcha z filosofie</vt:lpstr>
      <vt:lpstr>Útěcha z filosofie</vt:lpstr>
      <vt:lpstr>Útěcha z filosofie</vt:lpstr>
      <vt:lpstr>Filosof přírody</vt:lpstr>
      <vt:lpstr>Moderní věda  její podstata, metody a výsledky   1926</vt:lpstr>
      <vt:lpstr>Moderní věda  její podstata, metody a výsledky   1926</vt:lpstr>
      <vt:lpstr>Moderní věda  její podstata, metody a výsledky   1926</vt:lpstr>
      <vt:lpstr>Moderní věda  její podstata, metody a výsledky   1926</vt:lpstr>
      <vt:lpstr>Moderní věda  její podstata, metody a výsledky   1926</vt:lpstr>
      <vt:lpstr>Teorie relativity</vt:lpstr>
      <vt:lpstr>Teorie relativity</vt:lpstr>
      <vt:lpstr>Prezentace aplikace PowerPoint</vt:lpstr>
      <vt:lpstr>Moderní věda  její podstata, metody a výsledky   1926</vt:lpstr>
      <vt:lpstr>Moderní věda  její podstata, metody a výsledky   1926</vt:lpstr>
      <vt:lpstr>Antropocentrismus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Emanuel Rádl</dc:title>
  <dc:creator>Josef Krob</dc:creator>
  <cp:lastModifiedBy>Josef Krob</cp:lastModifiedBy>
  <cp:revision>46</cp:revision>
  <cp:lastPrinted>2023-03-24T09:46:16Z</cp:lastPrinted>
  <dcterms:created xsi:type="dcterms:W3CDTF">2023-01-02T16:10:41Z</dcterms:created>
  <dcterms:modified xsi:type="dcterms:W3CDTF">2023-03-30T10:30:52Z</dcterms:modified>
</cp:coreProperties>
</file>