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E681F-33FB-40A9-8801-2E7740F39DBF}" v="1" dt="2023-03-01T08:41:12.4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1" d="100"/>
          <a:sy n="41" d="100"/>
        </p:scale>
        <p:origin x="32"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Špelda" userId="21278593-f4af-4696-8cda-44198f5fcd70" providerId="ADAL" clId="{120E681F-33FB-40A9-8801-2E7740F39DBF}"/>
    <pc:docChg chg="undo redo custSel delSld modSld">
      <pc:chgData name="Daniel Špelda" userId="21278593-f4af-4696-8cda-44198f5fcd70" providerId="ADAL" clId="{120E681F-33FB-40A9-8801-2E7740F39DBF}" dt="2023-03-01T10:40:39.672" v="6001" actId="20577"/>
      <pc:docMkLst>
        <pc:docMk/>
      </pc:docMkLst>
      <pc:sldChg chg="modSp mod">
        <pc:chgData name="Daniel Špelda" userId="21278593-f4af-4696-8cda-44198f5fcd70" providerId="ADAL" clId="{120E681F-33FB-40A9-8801-2E7740F39DBF}" dt="2023-03-01T09:41:49.707" v="2024" actId="20577"/>
        <pc:sldMkLst>
          <pc:docMk/>
          <pc:sldMk cId="79147331" sldId="257"/>
        </pc:sldMkLst>
        <pc:spChg chg="mod">
          <ac:chgData name="Daniel Špelda" userId="21278593-f4af-4696-8cda-44198f5fcd70" providerId="ADAL" clId="{120E681F-33FB-40A9-8801-2E7740F39DBF}" dt="2023-03-01T09:41:49.707" v="2024" actId="20577"/>
          <ac:spMkLst>
            <pc:docMk/>
            <pc:sldMk cId="79147331" sldId="257"/>
            <ac:spMk id="2" creationId="{92E5C5B7-E332-C7FF-25AF-9A635A44D4A7}"/>
          </ac:spMkLst>
        </pc:spChg>
        <pc:spChg chg="mod">
          <ac:chgData name="Daniel Špelda" userId="21278593-f4af-4696-8cda-44198f5fcd70" providerId="ADAL" clId="{120E681F-33FB-40A9-8801-2E7740F39DBF}" dt="2023-03-01T08:29:11.774" v="500" actId="20577"/>
          <ac:spMkLst>
            <pc:docMk/>
            <pc:sldMk cId="79147331" sldId="257"/>
            <ac:spMk id="3" creationId="{7BFBE0F9-4424-A25B-6FB5-EE5AB45FD356}"/>
          </ac:spMkLst>
        </pc:spChg>
      </pc:sldChg>
      <pc:sldChg chg="modSp mod">
        <pc:chgData name="Daniel Špelda" userId="21278593-f4af-4696-8cda-44198f5fcd70" providerId="ADAL" clId="{120E681F-33FB-40A9-8801-2E7740F39DBF}" dt="2023-03-01T09:41:55.766" v="2027" actId="20577"/>
        <pc:sldMkLst>
          <pc:docMk/>
          <pc:sldMk cId="1748435210" sldId="258"/>
        </pc:sldMkLst>
        <pc:spChg chg="mod">
          <ac:chgData name="Daniel Špelda" userId="21278593-f4af-4696-8cda-44198f5fcd70" providerId="ADAL" clId="{120E681F-33FB-40A9-8801-2E7740F39DBF}" dt="2023-03-01T09:41:55.766" v="2027" actId="20577"/>
          <ac:spMkLst>
            <pc:docMk/>
            <pc:sldMk cId="1748435210" sldId="258"/>
            <ac:spMk id="2" creationId="{A5D79B58-C4E2-255A-EA14-1154C2839076}"/>
          </ac:spMkLst>
        </pc:spChg>
        <pc:spChg chg="mod">
          <ac:chgData name="Daniel Špelda" userId="21278593-f4af-4696-8cda-44198f5fcd70" providerId="ADAL" clId="{120E681F-33FB-40A9-8801-2E7740F39DBF}" dt="2023-03-01T08:39:28.543" v="635" actId="20577"/>
          <ac:spMkLst>
            <pc:docMk/>
            <pc:sldMk cId="1748435210" sldId="258"/>
            <ac:spMk id="3" creationId="{BE2F4558-9444-367B-038C-A9E087029569}"/>
          </ac:spMkLst>
        </pc:spChg>
      </pc:sldChg>
      <pc:sldChg chg="modSp mod">
        <pc:chgData name="Daniel Špelda" userId="21278593-f4af-4696-8cda-44198f5fcd70" providerId="ADAL" clId="{120E681F-33FB-40A9-8801-2E7740F39DBF}" dt="2023-03-01T09:42:01.506" v="2029" actId="20577"/>
        <pc:sldMkLst>
          <pc:docMk/>
          <pc:sldMk cId="957307628" sldId="259"/>
        </pc:sldMkLst>
        <pc:spChg chg="mod">
          <ac:chgData name="Daniel Špelda" userId="21278593-f4af-4696-8cda-44198f5fcd70" providerId="ADAL" clId="{120E681F-33FB-40A9-8801-2E7740F39DBF}" dt="2023-03-01T09:42:01.506" v="2029" actId="20577"/>
          <ac:spMkLst>
            <pc:docMk/>
            <pc:sldMk cId="957307628" sldId="259"/>
            <ac:spMk id="2" creationId="{3BEEEA5E-4356-A9EB-E978-FBE3645FC2CE}"/>
          </ac:spMkLst>
        </pc:spChg>
        <pc:spChg chg="mod">
          <ac:chgData name="Daniel Špelda" userId="21278593-f4af-4696-8cda-44198f5fcd70" providerId="ADAL" clId="{120E681F-33FB-40A9-8801-2E7740F39DBF}" dt="2023-03-01T08:46:12.006" v="1303" actId="20577"/>
          <ac:spMkLst>
            <pc:docMk/>
            <pc:sldMk cId="957307628" sldId="259"/>
            <ac:spMk id="3" creationId="{D3E6CBDE-A479-9352-32C7-15489A800B9E}"/>
          </ac:spMkLst>
        </pc:spChg>
      </pc:sldChg>
      <pc:sldChg chg="delSp modSp mod">
        <pc:chgData name="Daniel Špelda" userId="21278593-f4af-4696-8cda-44198f5fcd70" providerId="ADAL" clId="{120E681F-33FB-40A9-8801-2E7740F39DBF}" dt="2023-03-01T09:42:10.631" v="2033" actId="20577"/>
        <pc:sldMkLst>
          <pc:docMk/>
          <pc:sldMk cId="2583169889" sldId="260"/>
        </pc:sldMkLst>
        <pc:spChg chg="mod">
          <ac:chgData name="Daniel Špelda" userId="21278593-f4af-4696-8cda-44198f5fcd70" providerId="ADAL" clId="{120E681F-33FB-40A9-8801-2E7740F39DBF}" dt="2023-03-01T09:42:10.631" v="2033" actId="20577"/>
          <ac:spMkLst>
            <pc:docMk/>
            <pc:sldMk cId="2583169889" sldId="260"/>
            <ac:spMk id="2" creationId="{98433D14-C396-BFAB-0BCC-278FFD9314AF}"/>
          </ac:spMkLst>
        </pc:spChg>
        <pc:spChg chg="mod">
          <ac:chgData name="Daniel Špelda" userId="21278593-f4af-4696-8cda-44198f5fcd70" providerId="ADAL" clId="{120E681F-33FB-40A9-8801-2E7740F39DBF}" dt="2023-03-01T08:53:19.930" v="1907" actId="313"/>
          <ac:spMkLst>
            <pc:docMk/>
            <pc:sldMk cId="2583169889" sldId="260"/>
            <ac:spMk id="3" creationId="{5994A5B1-FB15-48A6-BA14-80707676E8BA}"/>
          </ac:spMkLst>
        </pc:spChg>
        <pc:spChg chg="del mod">
          <ac:chgData name="Daniel Špelda" userId="21278593-f4af-4696-8cda-44198f5fcd70" providerId="ADAL" clId="{120E681F-33FB-40A9-8801-2E7740F39DBF}" dt="2023-03-01T08:48:02.504" v="1335" actId="21"/>
          <ac:spMkLst>
            <pc:docMk/>
            <pc:sldMk cId="2583169889" sldId="260"/>
            <ac:spMk id="5" creationId="{B2006840-B15E-65CA-A87C-A1A514E384BA}"/>
          </ac:spMkLst>
        </pc:spChg>
      </pc:sldChg>
      <pc:sldChg chg="modSp mod">
        <pc:chgData name="Daniel Špelda" userId="21278593-f4af-4696-8cda-44198f5fcd70" providerId="ADAL" clId="{120E681F-33FB-40A9-8801-2E7740F39DBF}" dt="2023-03-01T09:42:20.217" v="2036" actId="20577"/>
        <pc:sldMkLst>
          <pc:docMk/>
          <pc:sldMk cId="2175465692" sldId="261"/>
        </pc:sldMkLst>
        <pc:spChg chg="mod">
          <ac:chgData name="Daniel Špelda" userId="21278593-f4af-4696-8cda-44198f5fcd70" providerId="ADAL" clId="{120E681F-33FB-40A9-8801-2E7740F39DBF}" dt="2023-03-01T09:42:20.217" v="2036" actId="20577"/>
          <ac:spMkLst>
            <pc:docMk/>
            <pc:sldMk cId="2175465692" sldId="261"/>
            <ac:spMk id="2" creationId="{F8348EC7-3942-A00F-9131-5C9AAC3D2639}"/>
          </ac:spMkLst>
        </pc:spChg>
        <pc:spChg chg="mod">
          <ac:chgData name="Daniel Špelda" userId="21278593-f4af-4696-8cda-44198f5fcd70" providerId="ADAL" clId="{120E681F-33FB-40A9-8801-2E7740F39DBF}" dt="2023-03-01T09:41:16.270" v="2021" actId="255"/>
          <ac:spMkLst>
            <pc:docMk/>
            <pc:sldMk cId="2175465692" sldId="261"/>
            <ac:spMk id="3" creationId="{8EED354D-6E8F-2A6B-FAD2-7B42E9E270F8}"/>
          </ac:spMkLst>
        </pc:spChg>
      </pc:sldChg>
      <pc:sldChg chg="modSp mod">
        <pc:chgData name="Daniel Špelda" userId="21278593-f4af-4696-8cda-44198f5fcd70" providerId="ADAL" clId="{120E681F-33FB-40A9-8801-2E7740F39DBF}" dt="2023-03-01T09:45:40.095" v="2373" actId="20577"/>
        <pc:sldMkLst>
          <pc:docMk/>
          <pc:sldMk cId="3799257362" sldId="262"/>
        </pc:sldMkLst>
        <pc:spChg chg="mod">
          <ac:chgData name="Daniel Špelda" userId="21278593-f4af-4696-8cda-44198f5fcd70" providerId="ADAL" clId="{120E681F-33FB-40A9-8801-2E7740F39DBF}" dt="2023-03-01T09:42:34.419" v="2056" actId="20577"/>
          <ac:spMkLst>
            <pc:docMk/>
            <pc:sldMk cId="3799257362" sldId="262"/>
            <ac:spMk id="2" creationId="{7A8D59D9-4FFF-D093-288C-4FAACFBCD575}"/>
          </ac:spMkLst>
        </pc:spChg>
        <pc:spChg chg="mod">
          <ac:chgData name="Daniel Špelda" userId="21278593-f4af-4696-8cda-44198f5fcd70" providerId="ADAL" clId="{120E681F-33FB-40A9-8801-2E7740F39DBF}" dt="2023-03-01T09:45:40.095" v="2373" actId="20577"/>
          <ac:spMkLst>
            <pc:docMk/>
            <pc:sldMk cId="3799257362" sldId="262"/>
            <ac:spMk id="3" creationId="{7B6D7E5C-7591-6879-5B0F-EED5E704ED25}"/>
          </ac:spMkLst>
        </pc:spChg>
      </pc:sldChg>
      <pc:sldChg chg="modSp mod">
        <pc:chgData name="Daniel Špelda" userId="21278593-f4af-4696-8cda-44198f5fcd70" providerId="ADAL" clId="{120E681F-33FB-40A9-8801-2E7740F39DBF}" dt="2023-03-01T09:49:38.991" v="2585" actId="255"/>
        <pc:sldMkLst>
          <pc:docMk/>
          <pc:sldMk cId="3507445859" sldId="263"/>
        </pc:sldMkLst>
        <pc:spChg chg="mod">
          <ac:chgData name="Daniel Špelda" userId="21278593-f4af-4696-8cda-44198f5fcd70" providerId="ADAL" clId="{120E681F-33FB-40A9-8801-2E7740F39DBF}" dt="2023-03-01T09:46:22.002" v="2407" actId="20577"/>
          <ac:spMkLst>
            <pc:docMk/>
            <pc:sldMk cId="3507445859" sldId="263"/>
            <ac:spMk id="2" creationId="{023BA6C2-2ECA-D08F-46BF-BBB6F5C8DD73}"/>
          </ac:spMkLst>
        </pc:spChg>
        <pc:spChg chg="mod">
          <ac:chgData name="Daniel Špelda" userId="21278593-f4af-4696-8cda-44198f5fcd70" providerId="ADAL" clId="{120E681F-33FB-40A9-8801-2E7740F39DBF}" dt="2023-03-01T09:49:38.991" v="2585" actId="255"/>
          <ac:spMkLst>
            <pc:docMk/>
            <pc:sldMk cId="3507445859" sldId="263"/>
            <ac:spMk id="3" creationId="{4D9EF266-3FB6-2FE6-D951-B88C44950BDC}"/>
          </ac:spMkLst>
        </pc:spChg>
      </pc:sldChg>
      <pc:sldChg chg="modSp mod">
        <pc:chgData name="Daniel Špelda" userId="21278593-f4af-4696-8cda-44198f5fcd70" providerId="ADAL" clId="{120E681F-33FB-40A9-8801-2E7740F39DBF}" dt="2023-03-01T09:53:05.933" v="2731" actId="255"/>
        <pc:sldMkLst>
          <pc:docMk/>
          <pc:sldMk cId="1716783241" sldId="264"/>
        </pc:sldMkLst>
        <pc:spChg chg="mod">
          <ac:chgData name="Daniel Špelda" userId="21278593-f4af-4696-8cda-44198f5fcd70" providerId="ADAL" clId="{120E681F-33FB-40A9-8801-2E7740F39DBF}" dt="2023-03-01T09:51:10.517" v="2614" actId="20577"/>
          <ac:spMkLst>
            <pc:docMk/>
            <pc:sldMk cId="1716783241" sldId="264"/>
            <ac:spMk id="2" creationId="{DA409AAD-FD65-7115-187D-40454E8E185F}"/>
          </ac:spMkLst>
        </pc:spChg>
        <pc:spChg chg="mod">
          <ac:chgData name="Daniel Špelda" userId="21278593-f4af-4696-8cda-44198f5fcd70" providerId="ADAL" clId="{120E681F-33FB-40A9-8801-2E7740F39DBF}" dt="2023-03-01T09:53:05.933" v="2731" actId="255"/>
          <ac:spMkLst>
            <pc:docMk/>
            <pc:sldMk cId="1716783241" sldId="264"/>
            <ac:spMk id="3" creationId="{2B992F29-4C08-9316-78C8-162D516A40FE}"/>
          </ac:spMkLst>
        </pc:spChg>
      </pc:sldChg>
      <pc:sldChg chg="modSp mod">
        <pc:chgData name="Daniel Špelda" userId="21278593-f4af-4696-8cda-44198f5fcd70" providerId="ADAL" clId="{120E681F-33FB-40A9-8801-2E7740F39DBF}" dt="2023-03-01T10:11:08.815" v="3504" actId="20577"/>
        <pc:sldMkLst>
          <pc:docMk/>
          <pc:sldMk cId="152339670" sldId="265"/>
        </pc:sldMkLst>
        <pc:spChg chg="mod">
          <ac:chgData name="Daniel Špelda" userId="21278593-f4af-4696-8cda-44198f5fcd70" providerId="ADAL" clId="{120E681F-33FB-40A9-8801-2E7740F39DBF}" dt="2023-03-01T10:10:25.430" v="3354" actId="14100"/>
          <ac:spMkLst>
            <pc:docMk/>
            <pc:sldMk cId="152339670" sldId="265"/>
            <ac:spMk id="2" creationId="{70202D5D-F9A5-AFF2-622D-AD17B2B359C0}"/>
          </ac:spMkLst>
        </pc:spChg>
        <pc:spChg chg="mod">
          <ac:chgData name="Daniel Špelda" userId="21278593-f4af-4696-8cda-44198f5fcd70" providerId="ADAL" clId="{120E681F-33FB-40A9-8801-2E7740F39DBF}" dt="2023-03-01T10:11:08.815" v="3504" actId="20577"/>
          <ac:spMkLst>
            <pc:docMk/>
            <pc:sldMk cId="152339670" sldId="265"/>
            <ac:spMk id="3" creationId="{99AAC98E-AA19-3811-287A-E0857C64F286}"/>
          </ac:spMkLst>
        </pc:spChg>
      </pc:sldChg>
      <pc:sldChg chg="modSp mod">
        <pc:chgData name="Daniel Špelda" userId="21278593-f4af-4696-8cda-44198f5fcd70" providerId="ADAL" clId="{120E681F-33FB-40A9-8801-2E7740F39DBF}" dt="2023-03-01T10:17:55.070" v="4356" actId="20577"/>
        <pc:sldMkLst>
          <pc:docMk/>
          <pc:sldMk cId="886219265" sldId="266"/>
        </pc:sldMkLst>
        <pc:spChg chg="mod">
          <ac:chgData name="Daniel Špelda" userId="21278593-f4af-4696-8cda-44198f5fcd70" providerId="ADAL" clId="{120E681F-33FB-40A9-8801-2E7740F39DBF}" dt="2023-03-01T10:11:23.202" v="3523" actId="20577"/>
          <ac:spMkLst>
            <pc:docMk/>
            <pc:sldMk cId="886219265" sldId="266"/>
            <ac:spMk id="2" creationId="{D09B9D98-DC4F-33C2-0FAC-AA8644433BB1}"/>
          </ac:spMkLst>
        </pc:spChg>
        <pc:spChg chg="mod">
          <ac:chgData name="Daniel Špelda" userId="21278593-f4af-4696-8cda-44198f5fcd70" providerId="ADAL" clId="{120E681F-33FB-40A9-8801-2E7740F39DBF}" dt="2023-03-01T10:17:55.070" v="4356" actId="20577"/>
          <ac:spMkLst>
            <pc:docMk/>
            <pc:sldMk cId="886219265" sldId="266"/>
            <ac:spMk id="3" creationId="{84F90565-F54B-7BA6-3E16-2F580766DE05}"/>
          </ac:spMkLst>
        </pc:spChg>
      </pc:sldChg>
      <pc:sldChg chg="modSp mod">
        <pc:chgData name="Daniel Špelda" userId="21278593-f4af-4696-8cda-44198f5fcd70" providerId="ADAL" clId="{120E681F-33FB-40A9-8801-2E7740F39DBF}" dt="2023-03-01T10:24:24.515" v="4872" actId="20577"/>
        <pc:sldMkLst>
          <pc:docMk/>
          <pc:sldMk cId="360669879" sldId="267"/>
        </pc:sldMkLst>
        <pc:spChg chg="mod">
          <ac:chgData name="Daniel Špelda" userId="21278593-f4af-4696-8cda-44198f5fcd70" providerId="ADAL" clId="{120E681F-33FB-40A9-8801-2E7740F39DBF}" dt="2023-03-01T10:24:24.515" v="4872" actId="20577"/>
          <ac:spMkLst>
            <pc:docMk/>
            <pc:sldMk cId="360669879" sldId="267"/>
            <ac:spMk id="2" creationId="{A2DF7350-B866-F1F4-84C5-2050977C7FF1}"/>
          </ac:spMkLst>
        </pc:spChg>
        <pc:spChg chg="mod">
          <ac:chgData name="Daniel Špelda" userId="21278593-f4af-4696-8cda-44198f5fcd70" providerId="ADAL" clId="{120E681F-33FB-40A9-8801-2E7740F39DBF}" dt="2023-03-01T10:24:09.402" v="4868"/>
          <ac:spMkLst>
            <pc:docMk/>
            <pc:sldMk cId="360669879" sldId="267"/>
            <ac:spMk id="3" creationId="{82B2337D-151E-7C57-64DD-503376236885}"/>
          </ac:spMkLst>
        </pc:spChg>
      </pc:sldChg>
      <pc:sldChg chg="modSp mod">
        <pc:chgData name="Daniel Špelda" userId="21278593-f4af-4696-8cda-44198f5fcd70" providerId="ADAL" clId="{120E681F-33FB-40A9-8801-2E7740F39DBF}" dt="2023-03-01T10:27:48.942" v="5209" actId="255"/>
        <pc:sldMkLst>
          <pc:docMk/>
          <pc:sldMk cId="1638397506" sldId="268"/>
        </pc:sldMkLst>
        <pc:spChg chg="mod">
          <ac:chgData name="Daniel Špelda" userId="21278593-f4af-4696-8cda-44198f5fcd70" providerId="ADAL" clId="{120E681F-33FB-40A9-8801-2E7740F39DBF}" dt="2023-03-01T10:25:28.798" v="4927" actId="5793"/>
          <ac:spMkLst>
            <pc:docMk/>
            <pc:sldMk cId="1638397506" sldId="268"/>
            <ac:spMk id="2" creationId="{8B4F6D40-508F-D191-3085-E2706350813E}"/>
          </ac:spMkLst>
        </pc:spChg>
        <pc:spChg chg="mod">
          <ac:chgData name="Daniel Špelda" userId="21278593-f4af-4696-8cda-44198f5fcd70" providerId="ADAL" clId="{120E681F-33FB-40A9-8801-2E7740F39DBF}" dt="2023-03-01T10:27:48.942" v="5209" actId="255"/>
          <ac:spMkLst>
            <pc:docMk/>
            <pc:sldMk cId="1638397506" sldId="268"/>
            <ac:spMk id="3" creationId="{98F3B29A-A352-9783-8352-59C7AD6C80A4}"/>
          </ac:spMkLst>
        </pc:spChg>
      </pc:sldChg>
      <pc:sldChg chg="modSp mod">
        <pc:chgData name="Daniel Špelda" userId="21278593-f4af-4696-8cda-44198f5fcd70" providerId="ADAL" clId="{120E681F-33FB-40A9-8801-2E7740F39DBF}" dt="2023-03-01T10:29:16.331" v="5265" actId="20577"/>
        <pc:sldMkLst>
          <pc:docMk/>
          <pc:sldMk cId="3999679390" sldId="269"/>
        </pc:sldMkLst>
        <pc:spChg chg="mod">
          <ac:chgData name="Daniel Špelda" userId="21278593-f4af-4696-8cda-44198f5fcd70" providerId="ADAL" clId="{120E681F-33FB-40A9-8801-2E7740F39DBF}" dt="2023-03-01T10:28:06.828" v="5246" actId="20577"/>
          <ac:spMkLst>
            <pc:docMk/>
            <pc:sldMk cId="3999679390" sldId="269"/>
            <ac:spMk id="2" creationId="{89A7B373-1286-929E-5E94-674A87659622}"/>
          </ac:spMkLst>
        </pc:spChg>
        <pc:spChg chg="mod">
          <ac:chgData name="Daniel Špelda" userId="21278593-f4af-4696-8cda-44198f5fcd70" providerId="ADAL" clId="{120E681F-33FB-40A9-8801-2E7740F39DBF}" dt="2023-03-01T10:29:16.331" v="5265" actId="20577"/>
          <ac:spMkLst>
            <pc:docMk/>
            <pc:sldMk cId="3999679390" sldId="269"/>
            <ac:spMk id="3" creationId="{0C5E438A-6F7E-7C18-6C8D-BF3EAC6B5F8A}"/>
          </ac:spMkLst>
        </pc:spChg>
      </pc:sldChg>
      <pc:sldChg chg="modSp mod">
        <pc:chgData name="Daniel Špelda" userId="21278593-f4af-4696-8cda-44198f5fcd70" providerId="ADAL" clId="{120E681F-33FB-40A9-8801-2E7740F39DBF}" dt="2023-03-01T10:30:55.675" v="5292" actId="1076"/>
        <pc:sldMkLst>
          <pc:docMk/>
          <pc:sldMk cId="1589580796" sldId="270"/>
        </pc:sldMkLst>
        <pc:spChg chg="mod">
          <ac:chgData name="Daniel Špelda" userId="21278593-f4af-4696-8cda-44198f5fcd70" providerId="ADAL" clId="{120E681F-33FB-40A9-8801-2E7740F39DBF}" dt="2023-03-01T10:30:16.141" v="5287" actId="20577"/>
          <ac:spMkLst>
            <pc:docMk/>
            <pc:sldMk cId="1589580796" sldId="270"/>
            <ac:spMk id="2" creationId="{7AC50FB1-ADCF-28DC-296A-9D98AF706E40}"/>
          </ac:spMkLst>
        </pc:spChg>
        <pc:spChg chg="mod">
          <ac:chgData name="Daniel Špelda" userId="21278593-f4af-4696-8cda-44198f5fcd70" providerId="ADAL" clId="{120E681F-33FB-40A9-8801-2E7740F39DBF}" dt="2023-03-01T10:30:55.675" v="5292" actId="1076"/>
          <ac:spMkLst>
            <pc:docMk/>
            <pc:sldMk cId="1589580796" sldId="270"/>
            <ac:spMk id="3" creationId="{A13B19E5-00AF-5EA6-3728-0B4A67987767}"/>
          </ac:spMkLst>
        </pc:spChg>
      </pc:sldChg>
      <pc:sldChg chg="modSp mod">
        <pc:chgData name="Daniel Špelda" userId="21278593-f4af-4696-8cda-44198f5fcd70" providerId="ADAL" clId="{120E681F-33FB-40A9-8801-2E7740F39DBF}" dt="2023-03-01T10:40:39.672" v="6001" actId="20577"/>
        <pc:sldMkLst>
          <pc:docMk/>
          <pc:sldMk cId="940084987" sldId="271"/>
        </pc:sldMkLst>
        <pc:spChg chg="mod">
          <ac:chgData name="Daniel Špelda" userId="21278593-f4af-4696-8cda-44198f5fcd70" providerId="ADAL" clId="{120E681F-33FB-40A9-8801-2E7740F39DBF}" dt="2023-03-01T10:40:39.672" v="6001" actId="20577"/>
          <ac:spMkLst>
            <pc:docMk/>
            <pc:sldMk cId="940084987" sldId="271"/>
            <ac:spMk id="2" creationId="{0CF96B6F-884A-1740-3681-552E4CE1FE59}"/>
          </ac:spMkLst>
        </pc:spChg>
        <pc:spChg chg="mod">
          <ac:chgData name="Daniel Špelda" userId="21278593-f4af-4696-8cda-44198f5fcd70" providerId="ADAL" clId="{120E681F-33FB-40A9-8801-2E7740F39DBF}" dt="2023-03-01T10:40:07.262" v="5996"/>
          <ac:spMkLst>
            <pc:docMk/>
            <pc:sldMk cId="940084987" sldId="271"/>
            <ac:spMk id="3" creationId="{24ABBE2E-2A9A-DC3A-68F9-C34E830EFDDF}"/>
          </ac:spMkLst>
        </pc:spChg>
      </pc:sldChg>
      <pc:sldChg chg="del">
        <pc:chgData name="Daniel Špelda" userId="21278593-f4af-4696-8cda-44198f5fcd70" providerId="ADAL" clId="{120E681F-33FB-40A9-8801-2E7740F39DBF}" dt="2023-03-01T10:40:15.126" v="5997" actId="47"/>
        <pc:sldMkLst>
          <pc:docMk/>
          <pc:sldMk cId="2609688829" sldId="272"/>
        </pc:sldMkLst>
      </pc:sldChg>
      <pc:sldChg chg="del">
        <pc:chgData name="Daniel Špelda" userId="21278593-f4af-4696-8cda-44198f5fcd70" providerId="ADAL" clId="{120E681F-33FB-40A9-8801-2E7740F39DBF}" dt="2023-03-01T10:40:20.822" v="5998" actId="47"/>
        <pc:sldMkLst>
          <pc:docMk/>
          <pc:sldMk cId="745556287" sldId="273"/>
        </pc:sldMkLst>
      </pc:sldChg>
      <pc:sldChg chg="del">
        <pc:chgData name="Daniel Špelda" userId="21278593-f4af-4696-8cda-44198f5fcd70" providerId="ADAL" clId="{120E681F-33FB-40A9-8801-2E7740F39DBF}" dt="2023-03-01T10:40:31.331" v="5999" actId="47"/>
        <pc:sldMkLst>
          <pc:docMk/>
          <pc:sldMk cId="3827624083" sldId="27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509A250-FF31-4206-8172-F9D3106AACB1}" type="datetimeFigureOut">
              <a:rPr lang="en-US" dirty="0"/>
              <a:t>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Po kliknutí můžete upravovat styly textu v předloze.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9796027F-7875-4030-9381-8BD8C4F21935}"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7" name="Date Placeholder 4"/>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509A250-FF31-4206-8172-F9D3106AACB1}" type="datetimeFigureOut">
              <a:rPr lang="en-US" dirty="0"/>
              <a:t>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3/1/2023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11ACE3-EDE0-D7B8-0BD4-90EE903383C6}"/>
              </a:ext>
            </a:extLst>
          </p:cNvPr>
          <p:cNvSpPr>
            <a:spLocks noGrp="1"/>
          </p:cNvSpPr>
          <p:nvPr>
            <p:ph type="ctrTitle"/>
          </p:nvPr>
        </p:nvSpPr>
        <p:spPr/>
        <p:txBody>
          <a:bodyPr/>
          <a:lstStyle/>
          <a:p>
            <a:r>
              <a:rPr lang="cs-CZ" dirty="0"/>
              <a:t>Česká filosofie</a:t>
            </a:r>
            <a:br>
              <a:rPr lang="cs-CZ" dirty="0"/>
            </a:br>
            <a:r>
              <a:rPr lang="cs-CZ" dirty="0"/>
              <a:t>2. Jan Amos Komenský </a:t>
            </a:r>
            <a:br>
              <a:rPr lang="cs-CZ" dirty="0"/>
            </a:br>
            <a:r>
              <a:rPr lang="cs-CZ" dirty="0"/>
              <a:t>(1371-1415)</a:t>
            </a:r>
          </a:p>
        </p:txBody>
      </p:sp>
      <p:sp>
        <p:nvSpPr>
          <p:cNvPr id="3" name="Podnadpis 2">
            <a:extLst>
              <a:ext uri="{FF2B5EF4-FFF2-40B4-BE49-F238E27FC236}">
                <a16:creationId xmlns:a16="http://schemas.microsoft.com/office/drawing/2014/main" id="{4FA50A45-D4AE-8ECC-5B35-3A86F2DFA303}"/>
              </a:ext>
            </a:extLst>
          </p:cNvPr>
          <p:cNvSpPr>
            <a:spLocks noGrp="1"/>
          </p:cNvSpPr>
          <p:nvPr>
            <p:ph type="subTitle" idx="1"/>
          </p:nvPr>
        </p:nvSpPr>
        <p:spPr/>
        <p:txBody>
          <a:bodyPr/>
          <a:lstStyle/>
          <a:p>
            <a:r>
              <a:rPr lang="cs-CZ"/>
              <a:t>Daniel Špelda</a:t>
            </a:r>
          </a:p>
        </p:txBody>
      </p:sp>
    </p:spTree>
    <p:extLst>
      <p:ext uri="{BB962C8B-B14F-4D97-AF65-F5344CB8AC3E}">
        <p14:creationId xmlns:p14="http://schemas.microsoft.com/office/powerpoint/2010/main" val="2516796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202D5D-F9A5-AFF2-622D-AD17B2B359C0}"/>
              </a:ext>
            </a:extLst>
          </p:cNvPr>
          <p:cNvSpPr>
            <a:spLocks noGrp="1"/>
          </p:cNvSpPr>
          <p:nvPr>
            <p:ph type="title"/>
          </p:nvPr>
        </p:nvSpPr>
        <p:spPr>
          <a:xfrm>
            <a:off x="646111" y="452718"/>
            <a:ext cx="10899779" cy="1400530"/>
          </a:xfrm>
        </p:spPr>
        <p:txBody>
          <a:bodyPr/>
          <a:lstStyle/>
          <a:p>
            <a:r>
              <a:rPr lang="cs-CZ" dirty="0"/>
              <a:t>9. Poznání jako dar, novoplatonismus </a:t>
            </a:r>
          </a:p>
        </p:txBody>
      </p:sp>
      <p:sp>
        <p:nvSpPr>
          <p:cNvPr id="3" name="Zástupný obsah 2">
            <a:extLst>
              <a:ext uri="{FF2B5EF4-FFF2-40B4-BE49-F238E27FC236}">
                <a16:creationId xmlns:a16="http://schemas.microsoft.com/office/drawing/2014/main" id="{99AAC98E-AA19-3811-287A-E0857C64F286}"/>
              </a:ext>
            </a:extLst>
          </p:cNvPr>
          <p:cNvSpPr>
            <a:spLocks noGrp="1"/>
          </p:cNvSpPr>
          <p:nvPr>
            <p:ph idx="1"/>
          </p:nvPr>
        </p:nvSpPr>
        <p:spPr>
          <a:xfrm>
            <a:off x="646110" y="1379913"/>
            <a:ext cx="11423969" cy="5478087"/>
          </a:xfrm>
        </p:spPr>
        <p:txBody>
          <a:bodyPr>
            <a:normAutofit/>
          </a:bodyPr>
          <a:lstStyle/>
          <a:p>
            <a:r>
              <a:rPr lang="cs-CZ" dirty="0" err="1"/>
              <a:t>mosaickou</a:t>
            </a:r>
            <a:r>
              <a:rPr lang="cs-CZ" dirty="0"/>
              <a:t> fyziku a ideu pokroku poznání sjednocovala myšlenka, že poznání je dar od Boha</a:t>
            </a:r>
          </a:p>
          <a:p>
            <a:r>
              <a:rPr lang="cs-CZ" dirty="0"/>
              <a:t>Mojžíšův výklad byl dar, který měl lidem usnadnit cestu k Bohu a ke spáse</a:t>
            </a:r>
          </a:p>
          <a:p>
            <a:r>
              <a:rPr lang="cs-CZ" dirty="0"/>
              <a:t>epistemologická přístupnost světa je také dar: Bůh chce, aby člověk poznal svět i jeho samého</a:t>
            </a:r>
          </a:p>
          <a:p>
            <a:r>
              <a:rPr lang="cs-CZ" dirty="0"/>
              <a:t>pravdu získáváme prostřednictvím božích darů, nikoli autonomně</a:t>
            </a:r>
          </a:p>
          <a:p>
            <a:r>
              <a:rPr lang="cs-CZ" dirty="0"/>
              <a:t>v novověké filosofii není poznání dar od Boha</a:t>
            </a:r>
          </a:p>
          <a:p>
            <a:r>
              <a:rPr lang="cs-CZ" dirty="0"/>
              <a:t>Komenský se dál lišil tím, že nepochopil význam matematizace přírody a experimentálního výzkumu</a:t>
            </a:r>
          </a:p>
          <a:p>
            <a:r>
              <a:rPr lang="cs-CZ" dirty="0"/>
              <a:t>hierarchické novoplatónské pojetí přírody</a:t>
            </a:r>
          </a:p>
          <a:p>
            <a:r>
              <a:rPr lang="cs-CZ" dirty="0"/>
              <a:t>dynamickými principy přírody jsou teplo a světlo po vzoru italské školy (</a:t>
            </a:r>
            <a:r>
              <a:rPr lang="cs-CZ" dirty="0" err="1"/>
              <a:t>Telesio</a:t>
            </a:r>
            <a:r>
              <a:rPr lang="cs-CZ" dirty="0"/>
              <a:t>, </a:t>
            </a:r>
            <a:r>
              <a:rPr lang="cs-CZ" dirty="0" err="1"/>
              <a:t>Campanella</a:t>
            </a:r>
            <a:r>
              <a:rPr lang="cs-CZ" dirty="0"/>
              <a:t>)</a:t>
            </a:r>
          </a:p>
        </p:txBody>
      </p:sp>
    </p:spTree>
    <p:extLst>
      <p:ext uri="{BB962C8B-B14F-4D97-AF65-F5344CB8AC3E}">
        <p14:creationId xmlns:p14="http://schemas.microsoft.com/office/powerpoint/2010/main" val="152339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9B9D98-DC4F-33C2-0FAC-AA8644433BB1}"/>
              </a:ext>
            </a:extLst>
          </p:cNvPr>
          <p:cNvSpPr>
            <a:spLocks noGrp="1"/>
          </p:cNvSpPr>
          <p:nvPr>
            <p:ph type="title"/>
          </p:nvPr>
        </p:nvSpPr>
        <p:spPr/>
        <p:txBody>
          <a:bodyPr/>
          <a:lstStyle/>
          <a:p>
            <a:r>
              <a:rPr lang="cs-CZ" dirty="0"/>
              <a:t>10. Encyklopedismus</a:t>
            </a:r>
          </a:p>
        </p:txBody>
      </p:sp>
      <p:sp>
        <p:nvSpPr>
          <p:cNvPr id="3" name="Zástupný obsah 2">
            <a:extLst>
              <a:ext uri="{FF2B5EF4-FFF2-40B4-BE49-F238E27FC236}">
                <a16:creationId xmlns:a16="http://schemas.microsoft.com/office/drawing/2014/main" id="{84F90565-F54B-7BA6-3E16-2F580766DE05}"/>
              </a:ext>
            </a:extLst>
          </p:cNvPr>
          <p:cNvSpPr>
            <a:spLocks noGrp="1"/>
          </p:cNvSpPr>
          <p:nvPr>
            <p:ph idx="1"/>
          </p:nvPr>
        </p:nvSpPr>
        <p:spPr>
          <a:xfrm>
            <a:off x="1103312" y="1286360"/>
            <a:ext cx="10768390" cy="4962040"/>
          </a:xfrm>
        </p:spPr>
        <p:txBody>
          <a:bodyPr/>
          <a:lstStyle/>
          <a:p>
            <a:r>
              <a:rPr lang="cs-CZ" dirty="0"/>
              <a:t>příroda se dá shrnout do jediné knihy – která je utvářena podle náboženských analogií (7 částí atp.)</a:t>
            </a:r>
          </a:p>
          <a:p>
            <a:r>
              <a:rPr lang="cs-CZ" dirty="0"/>
              <a:t>encyklopedie měly obsahovat všechno, co člověk </a:t>
            </a:r>
            <a:r>
              <a:rPr lang="cs-CZ" u="sng" dirty="0"/>
              <a:t>potřebuje </a:t>
            </a:r>
            <a:r>
              <a:rPr lang="cs-CZ" dirty="0"/>
              <a:t>znát</a:t>
            </a:r>
          </a:p>
          <a:p>
            <a:r>
              <a:rPr lang="cs-CZ" dirty="0"/>
              <a:t>Komenský: posun od pouhé encyklopedie k systému vědění, který mě zahrnovat vše : </a:t>
            </a:r>
            <a:r>
              <a:rPr lang="cs-CZ" i="1" dirty="0" err="1"/>
              <a:t>pansofia</a:t>
            </a:r>
            <a:r>
              <a:rPr lang="cs-CZ" i="1" dirty="0"/>
              <a:t> </a:t>
            </a:r>
            <a:r>
              <a:rPr lang="cs-CZ" dirty="0"/>
              <a:t>(pan – </a:t>
            </a:r>
            <a:r>
              <a:rPr lang="cs-CZ" dirty="0" err="1"/>
              <a:t>sofia</a:t>
            </a:r>
            <a:r>
              <a:rPr lang="cs-CZ" dirty="0"/>
              <a:t>)</a:t>
            </a:r>
          </a:p>
          <a:p>
            <a:r>
              <a:rPr lang="cs-CZ" dirty="0"/>
              <a:t>Komenský toužil po jednotě, neměl rád pluralitu</a:t>
            </a:r>
          </a:p>
          <a:p>
            <a:r>
              <a:rPr lang="cs-CZ" dirty="0"/>
              <a:t>pansofie měla překonat roztříštěnost vědění</a:t>
            </a:r>
          </a:p>
          <a:p>
            <a:r>
              <a:rPr lang="cs-CZ" dirty="0"/>
              <a:t>zhruba od 50. letech už Komenský neusiloval jen o vševědu, ale také o všeobecnou nápravu: </a:t>
            </a:r>
            <a:r>
              <a:rPr lang="cs-CZ" i="1" dirty="0" err="1"/>
              <a:t>panorthosia</a:t>
            </a:r>
            <a:r>
              <a:rPr lang="cs-CZ" dirty="0"/>
              <a:t> (</a:t>
            </a:r>
            <a:r>
              <a:rPr lang="cs-CZ" dirty="0" err="1"/>
              <a:t>řec</a:t>
            </a:r>
            <a:r>
              <a:rPr lang="cs-CZ" dirty="0"/>
              <a:t>. napravení všeho, všenáprava).</a:t>
            </a:r>
          </a:p>
          <a:p>
            <a:r>
              <a:rPr lang="cs-CZ" dirty="0"/>
              <a:t>nedokončený spis </a:t>
            </a:r>
            <a:r>
              <a:rPr lang="cs-CZ" i="1" dirty="0"/>
              <a:t>Všeobecná porada o nápravě věcí lidských</a:t>
            </a:r>
          </a:p>
          <a:p>
            <a:r>
              <a:rPr lang="cs-CZ" dirty="0"/>
              <a:t>vše je zkažené – potřeba opravy kvůli vstupu do Kristova království</a:t>
            </a:r>
          </a:p>
          <a:p>
            <a:r>
              <a:rPr lang="cs-CZ" dirty="0"/>
              <a:t>cílem všenápravy má být obnovení rajského stavu v Kristově království </a:t>
            </a:r>
          </a:p>
        </p:txBody>
      </p:sp>
    </p:spTree>
    <p:extLst>
      <p:ext uri="{BB962C8B-B14F-4D97-AF65-F5344CB8AC3E}">
        <p14:creationId xmlns:p14="http://schemas.microsoft.com/office/powerpoint/2010/main" val="886219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350-B866-F1F4-84C5-2050977C7FF1}"/>
              </a:ext>
            </a:extLst>
          </p:cNvPr>
          <p:cNvSpPr>
            <a:spLocks noGrp="1"/>
          </p:cNvSpPr>
          <p:nvPr>
            <p:ph type="title"/>
          </p:nvPr>
        </p:nvSpPr>
        <p:spPr/>
        <p:txBody>
          <a:bodyPr/>
          <a:lstStyle/>
          <a:p>
            <a:r>
              <a:rPr lang="cs-CZ" i="1" dirty="0"/>
              <a:t>11. Obecná porada</a:t>
            </a:r>
          </a:p>
        </p:txBody>
      </p:sp>
      <p:sp>
        <p:nvSpPr>
          <p:cNvPr id="3" name="Zástupný obsah 2">
            <a:extLst>
              <a:ext uri="{FF2B5EF4-FFF2-40B4-BE49-F238E27FC236}">
                <a16:creationId xmlns:a16="http://schemas.microsoft.com/office/drawing/2014/main" id="{82B2337D-151E-7C57-64DD-503376236885}"/>
              </a:ext>
            </a:extLst>
          </p:cNvPr>
          <p:cNvSpPr>
            <a:spLocks noGrp="1"/>
          </p:cNvSpPr>
          <p:nvPr>
            <p:ph idx="1"/>
          </p:nvPr>
        </p:nvSpPr>
        <p:spPr>
          <a:xfrm>
            <a:off x="646111" y="1410346"/>
            <a:ext cx="11163597" cy="5447654"/>
          </a:xfrm>
        </p:spPr>
        <p:txBody>
          <a:bodyPr/>
          <a:lstStyle/>
          <a:p>
            <a:r>
              <a:rPr lang="cs-CZ" dirty="0"/>
              <a:t>sedm částí – sedm dní stvoření</a:t>
            </a:r>
          </a:p>
          <a:p>
            <a:r>
              <a:rPr lang="cs-CZ" dirty="0"/>
              <a:t>I. </a:t>
            </a:r>
            <a:r>
              <a:rPr lang="cs-CZ" dirty="0" err="1"/>
              <a:t>Panegersia</a:t>
            </a:r>
            <a:r>
              <a:rPr lang="cs-CZ" dirty="0"/>
              <a:t> – „univerzální probuzení“; zkaženost, lidé jsou bezbožní a mají různé názory; ideálem je jednota, rozmanitost je zmatek</a:t>
            </a:r>
          </a:p>
          <a:p>
            <a:r>
              <a:rPr lang="cs-CZ" dirty="0" err="1"/>
              <a:t>pelagiánský</a:t>
            </a:r>
            <a:r>
              <a:rPr lang="cs-CZ" dirty="0"/>
              <a:t> moment: lidé se mají aktivně snažit, aby dosáhli spásy</a:t>
            </a:r>
          </a:p>
          <a:p>
            <a:r>
              <a:rPr lang="cs-CZ" dirty="0"/>
              <a:t>II. </a:t>
            </a:r>
            <a:r>
              <a:rPr lang="cs-CZ" i="1" dirty="0" err="1"/>
              <a:t>Panaugia</a:t>
            </a:r>
            <a:r>
              <a:rPr lang="cs-CZ" i="1" dirty="0"/>
              <a:t> </a:t>
            </a:r>
            <a:r>
              <a:rPr lang="cs-CZ" dirty="0"/>
              <a:t>– „</a:t>
            </a:r>
            <a:r>
              <a:rPr lang="cs-CZ" dirty="0" err="1"/>
              <a:t>všeosvícení</a:t>
            </a:r>
            <a:r>
              <a:rPr lang="cs-CZ" dirty="0"/>
              <a:t>“ – metodologie a epistemologie celého projektu; jsme vybaveni k poznání</a:t>
            </a:r>
          </a:p>
          <a:p>
            <a:r>
              <a:rPr lang="cs-CZ" dirty="0"/>
              <a:t>záliba v sestavování trinitárních řad: máme tři zdroje poznání: mysl, svět a Písmo; máme tři způsoby, jimiž poznání do nás vstupuje: smysly, rozum a víra; máme tři základní metody: syntéza, analýza a komparace. </a:t>
            </a:r>
          </a:p>
          <a:p>
            <a:r>
              <a:rPr lang="cs-CZ" dirty="0"/>
              <a:t>pozor na zvědavost: zdroje poznání nám samy ukazují, „co je potřeba vědět“ a dál už nemáme pátrat (209).</a:t>
            </a:r>
          </a:p>
        </p:txBody>
      </p:sp>
    </p:spTree>
    <p:extLst>
      <p:ext uri="{BB962C8B-B14F-4D97-AF65-F5344CB8AC3E}">
        <p14:creationId xmlns:p14="http://schemas.microsoft.com/office/powerpoint/2010/main" val="360669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4F6D40-508F-D191-3085-E2706350813E}"/>
              </a:ext>
            </a:extLst>
          </p:cNvPr>
          <p:cNvSpPr>
            <a:spLocks noGrp="1"/>
          </p:cNvSpPr>
          <p:nvPr>
            <p:ph type="title"/>
          </p:nvPr>
        </p:nvSpPr>
        <p:spPr/>
        <p:txBody>
          <a:bodyPr/>
          <a:lstStyle/>
          <a:p>
            <a:r>
              <a:rPr lang="cs-CZ" dirty="0"/>
              <a:t>12. </a:t>
            </a:r>
            <a:r>
              <a:rPr lang="cs-CZ" i="1" dirty="0"/>
              <a:t>Obecná porada – III. </a:t>
            </a:r>
            <a:r>
              <a:rPr lang="cs-CZ" i="1" dirty="0" err="1"/>
              <a:t>pansofia</a:t>
            </a:r>
            <a:endParaRPr lang="cs-CZ" dirty="0"/>
          </a:p>
        </p:txBody>
      </p:sp>
      <p:sp>
        <p:nvSpPr>
          <p:cNvPr id="3" name="Zástupný obsah 2">
            <a:extLst>
              <a:ext uri="{FF2B5EF4-FFF2-40B4-BE49-F238E27FC236}">
                <a16:creationId xmlns:a16="http://schemas.microsoft.com/office/drawing/2014/main" id="{98F3B29A-A352-9783-8352-59C7AD6C80A4}"/>
              </a:ext>
            </a:extLst>
          </p:cNvPr>
          <p:cNvSpPr>
            <a:spLocks noGrp="1"/>
          </p:cNvSpPr>
          <p:nvPr>
            <p:ph idx="1"/>
          </p:nvPr>
        </p:nvSpPr>
        <p:spPr>
          <a:xfrm>
            <a:off x="1103312" y="2052918"/>
            <a:ext cx="10601008" cy="4195481"/>
          </a:xfrm>
        </p:spPr>
        <p:txBody>
          <a:bodyPr>
            <a:normAutofit/>
          </a:bodyPr>
          <a:lstStyle/>
          <a:p>
            <a:r>
              <a:rPr lang="cs-CZ" sz="2200" dirty="0">
                <a:effectLst/>
                <a:latin typeface="Calibri" panose="020F0502020204030204" pitchFamily="34" charset="0"/>
                <a:ea typeface="Calibri" panose="020F0502020204030204" pitchFamily="34" charset="0"/>
                <a:cs typeface="Times New Roman" panose="02020603050405020304" pitchFamily="18" charset="0"/>
              </a:rPr>
              <a:t>do jedné knihy lze shrnout vše, „co Bůh chce, abychom věděli“ (248)</a:t>
            </a:r>
            <a:endParaRPr lang="cs-CZ" sz="2200" dirty="0"/>
          </a:p>
          <a:p>
            <a:r>
              <a:rPr lang="cs-CZ" sz="2200" dirty="0"/>
              <a:t>všechny ostatní knihy budou v Božím království zničeny, bude stačit </a:t>
            </a:r>
            <a:r>
              <a:rPr lang="cs-CZ" sz="2200" dirty="0">
                <a:effectLst/>
                <a:latin typeface="Calibri" panose="020F0502020204030204" pitchFamily="34" charset="0"/>
                <a:ea typeface="Calibri" panose="020F0502020204030204" pitchFamily="34" charset="0"/>
                <a:cs typeface="Times New Roman" panose="02020603050405020304" pitchFamily="18" charset="0"/>
              </a:rPr>
              <a:t>„tato poslednímu věku určená kniha“ (I, 230). Najde se v ní vše, co je pro lidi „nezbytně nutné“ (230).</a:t>
            </a:r>
          </a:p>
          <a:p>
            <a:r>
              <a:rPr lang="cs-CZ" sz="2200" dirty="0">
                <a:effectLst/>
                <a:latin typeface="Calibri" panose="020F0502020204030204" pitchFamily="34" charset="0"/>
                <a:ea typeface="Calibri" panose="020F0502020204030204" pitchFamily="34" charset="0"/>
                <a:cs typeface="Times New Roman" panose="02020603050405020304" pitchFamily="18" charset="0"/>
              </a:rPr>
              <a:t>Pansofie se dál vnitřně dělí zhruba podle struktury novoplatónské metafyziky.</a:t>
            </a:r>
            <a:r>
              <a:rPr lang="cs-CZ" sz="2200" dirty="0">
                <a:latin typeface="Calibri" panose="020F0502020204030204" pitchFamily="34" charset="0"/>
                <a:ea typeface="Calibri" panose="020F0502020204030204" pitchFamily="34" charset="0"/>
                <a:cs typeface="Times New Roman" panose="02020603050405020304" pitchFamily="18" charset="0"/>
              </a:rPr>
              <a:t>: schéma ontologického sestupu od Jedna ke světu látky, a morálně-náboženského návratu z materiálního světa k Bohu</a:t>
            </a:r>
            <a:endParaRPr lang="cs-CZ" sz="2200" dirty="0"/>
          </a:p>
        </p:txBody>
      </p:sp>
    </p:spTree>
    <p:extLst>
      <p:ext uri="{BB962C8B-B14F-4D97-AF65-F5344CB8AC3E}">
        <p14:creationId xmlns:p14="http://schemas.microsoft.com/office/powerpoint/2010/main" val="1638397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A7B373-1286-929E-5E94-674A87659622}"/>
              </a:ext>
            </a:extLst>
          </p:cNvPr>
          <p:cNvSpPr>
            <a:spLocks noGrp="1"/>
          </p:cNvSpPr>
          <p:nvPr>
            <p:ph type="title"/>
          </p:nvPr>
        </p:nvSpPr>
        <p:spPr/>
        <p:txBody>
          <a:bodyPr/>
          <a:lstStyle/>
          <a:p>
            <a:r>
              <a:rPr lang="cs-CZ" dirty="0"/>
              <a:t>13. Schéma pansofie </a:t>
            </a:r>
          </a:p>
        </p:txBody>
      </p:sp>
      <p:sp>
        <p:nvSpPr>
          <p:cNvPr id="3" name="Zástupný obsah 2">
            <a:extLst>
              <a:ext uri="{FF2B5EF4-FFF2-40B4-BE49-F238E27FC236}">
                <a16:creationId xmlns:a16="http://schemas.microsoft.com/office/drawing/2014/main" id="{0C5E438A-6F7E-7C18-6C8D-BF3EAC6B5F8A}"/>
              </a:ext>
            </a:extLst>
          </p:cNvPr>
          <p:cNvSpPr>
            <a:spLocks noGrp="1"/>
          </p:cNvSpPr>
          <p:nvPr>
            <p:ph idx="1"/>
          </p:nvPr>
        </p:nvSpPr>
        <p:spPr>
          <a:xfrm>
            <a:off x="945396" y="1286360"/>
            <a:ext cx="10808799" cy="5397074"/>
          </a:xfrm>
        </p:spPr>
        <p:txBody>
          <a:bodyPr>
            <a:normAutofit fontScale="92500" lnSpcReduction="10000"/>
          </a:bodyPr>
          <a:lstStyle/>
          <a:p>
            <a:pPr algn="just">
              <a:spcAft>
                <a:spcPts val="600"/>
              </a:spcAft>
              <a:tabLst>
                <a:tab pos="180340" algn="l"/>
              </a:tabLst>
            </a:pPr>
            <a:r>
              <a:rPr lang="cs-CZ" sz="2400" i="1" dirty="0">
                <a:effectLst/>
                <a:latin typeface="Calibri" panose="020F0502020204030204" pitchFamily="34" charset="0"/>
                <a:ea typeface="Calibri" panose="020F0502020204030204" pitchFamily="34" charset="0"/>
                <a:cs typeface="Times New Roman" panose="02020603050405020304" pitchFamily="18" charset="0"/>
              </a:rPr>
              <a:t>sestupná část (novoplatónská ontologie)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180340" algn="l"/>
              </a:tabLst>
            </a:pPr>
            <a:r>
              <a:rPr lang="cs-CZ" sz="2400" b="1" dirty="0">
                <a:effectLst/>
                <a:latin typeface="Calibri" panose="020F0502020204030204" pitchFamily="34" charset="0"/>
                <a:ea typeface="Calibri" panose="020F0502020204030204" pitchFamily="34" charset="0"/>
                <a:cs typeface="Times New Roman" panose="02020603050405020304" pitchFamily="18" charset="0"/>
              </a:rPr>
              <a:t>svět možný</a:t>
            </a:r>
            <a:r>
              <a:rPr lang="cs-CZ" sz="2400"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mundus</a:t>
            </a:r>
            <a:r>
              <a:rPr lang="cs-CZ" sz="2400" i="1"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possibilis</a:t>
            </a:r>
            <a:r>
              <a:rPr lang="cs-CZ" sz="2400" dirty="0">
                <a:effectLst/>
                <a:latin typeface="Calibri" panose="020F0502020204030204" pitchFamily="34" charset="0"/>
                <a:ea typeface="Calibri" panose="020F0502020204030204" pitchFamily="34" charset="0"/>
                <a:cs typeface="Times New Roman" panose="02020603050405020304" pitchFamily="18" charset="0"/>
              </a:rPr>
              <a:t>): metafyzická „schránka“ obsahující všechny možné světy</a:t>
            </a:r>
          </a:p>
          <a:p>
            <a:pPr marL="342900" lvl="0" indent="-342900" algn="just">
              <a:buFont typeface="Symbol" panose="05050102010706020507" pitchFamily="18" charset="2"/>
              <a:buChar char=""/>
              <a:tabLst>
                <a:tab pos="180340" algn="l"/>
              </a:tabLst>
            </a:pPr>
            <a:r>
              <a:rPr lang="cs-CZ" sz="2400" b="1" dirty="0">
                <a:effectLst/>
                <a:latin typeface="Calibri" panose="020F0502020204030204" pitchFamily="34" charset="0"/>
                <a:ea typeface="Calibri" panose="020F0502020204030204" pitchFamily="34" charset="0"/>
                <a:cs typeface="Times New Roman" panose="02020603050405020304" pitchFamily="18" charset="0"/>
              </a:rPr>
              <a:t>svět </a:t>
            </a:r>
            <a:r>
              <a:rPr lang="cs-CZ" sz="2400" b="1" dirty="0" err="1">
                <a:effectLst/>
                <a:latin typeface="Calibri" panose="020F0502020204030204" pitchFamily="34" charset="0"/>
                <a:ea typeface="Calibri" panose="020F0502020204030204" pitchFamily="34" charset="0"/>
                <a:cs typeface="Times New Roman" panose="02020603050405020304" pitchFamily="18" charset="0"/>
              </a:rPr>
              <a:t>pravzorový</a:t>
            </a:r>
            <a:r>
              <a:rPr lang="cs-CZ" sz="2400"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mundus</a:t>
            </a:r>
            <a:r>
              <a:rPr lang="cs-CZ" sz="2400" i="1"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archetypu</a:t>
            </a:r>
            <a:r>
              <a:rPr lang="cs-CZ" sz="2400" dirty="0" err="1">
                <a:effectLst/>
                <a:latin typeface="Calibri" panose="020F0502020204030204" pitchFamily="34" charset="0"/>
                <a:ea typeface="Calibri" panose="020F0502020204030204" pitchFamily="34" charset="0"/>
                <a:cs typeface="Times New Roman" panose="02020603050405020304" pitchFamily="18" charset="0"/>
              </a:rPr>
              <a:t>s</a:t>
            </a:r>
            <a:r>
              <a:rPr lang="cs-CZ" sz="2400" dirty="0">
                <a:effectLst/>
                <a:latin typeface="Calibri" panose="020F0502020204030204" pitchFamily="34" charset="0"/>
                <a:ea typeface="Calibri" panose="020F0502020204030204" pitchFamily="34" charset="0"/>
                <a:cs typeface="Times New Roman" panose="02020603050405020304" pitchFamily="18" charset="0"/>
              </a:rPr>
              <a:t>): svět idejí v božské mysli</a:t>
            </a:r>
          </a:p>
          <a:p>
            <a:pPr marL="342900" lvl="0" indent="-342900" algn="just">
              <a:buFont typeface="Symbol" panose="05050102010706020507" pitchFamily="18" charset="2"/>
              <a:buChar char=""/>
              <a:tabLst>
                <a:tab pos="180340" algn="l"/>
              </a:tabLst>
            </a:pPr>
            <a:r>
              <a:rPr lang="cs-CZ" sz="2400" b="1" dirty="0">
                <a:effectLst/>
                <a:latin typeface="Calibri" panose="020F0502020204030204" pitchFamily="34" charset="0"/>
                <a:ea typeface="Calibri" panose="020F0502020204030204" pitchFamily="34" charset="0"/>
                <a:cs typeface="Times New Roman" panose="02020603050405020304" pitchFamily="18" charset="0"/>
              </a:rPr>
              <a:t>svět andělský</a:t>
            </a:r>
            <a:r>
              <a:rPr lang="cs-CZ" sz="2400"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mundus</a:t>
            </a:r>
            <a:r>
              <a:rPr lang="cs-CZ" sz="2400" i="1"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angelicus</a:t>
            </a:r>
            <a:r>
              <a:rPr lang="cs-CZ" sz="2400" dirty="0">
                <a:effectLst/>
                <a:latin typeface="Calibri" panose="020F0502020204030204" pitchFamily="34" charset="0"/>
                <a:ea typeface="Calibri" panose="020F0502020204030204" pitchFamily="34" charset="0"/>
                <a:cs typeface="Times New Roman" panose="02020603050405020304" pitchFamily="18" charset="0"/>
              </a:rPr>
              <a:t>): přenáší ideje z božské mysli do hmotného světa</a:t>
            </a:r>
          </a:p>
          <a:p>
            <a:pPr marL="342900" lvl="0" indent="-342900" algn="just">
              <a:buFont typeface="Symbol" panose="05050102010706020507" pitchFamily="18" charset="2"/>
              <a:buChar char=""/>
              <a:tabLst>
                <a:tab pos="180340" algn="l"/>
              </a:tabLst>
            </a:pPr>
            <a:r>
              <a:rPr lang="cs-CZ" sz="2400" b="1" dirty="0">
                <a:effectLst/>
                <a:latin typeface="Calibri" panose="020F0502020204030204" pitchFamily="34" charset="0"/>
                <a:ea typeface="Calibri" panose="020F0502020204030204" pitchFamily="34" charset="0"/>
                <a:cs typeface="Times New Roman" panose="02020603050405020304" pitchFamily="18" charset="0"/>
              </a:rPr>
              <a:t>svět hmotný</a:t>
            </a:r>
            <a:r>
              <a:rPr lang="cs-CZ" sz="2400"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mundus</a:t>
            </a:r>
            <a:r>
              <a:rPr lang="cs-CZ" sz="2400" i="1"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materialis</a:t>
            </a:r>
            <a:r>
              <a:rPr lang="cs-CZ" sz="2400" dirty="0">
                <a:effectLst/>
                <a:latin typeface="Calibri" panose="020F0502020204030204" pitchFamily="34" charset="0"/>
                <a:ea typeface="Calibri" panose="020F0502020204030204" pitchFamily="34" charset="0"/>
                <a:cs typeface="Times New Roman" panose="02020603050405020304" pitchFamily="18" charset="0"/>
              </a:rPr>
              <a:t>): příroda a člověk jako její součást</a:t>
            </a:r>
          </a:p>
          <a:p>
            <a:pPr marL="114300" indent="0" algn="just">
              <a:buNone/>
              <a:tabLst>
                <a:tab pos="180340" algn="l"/>
              </a:tabLst>
            </a:pPr>
            <a:r>
              <a:rPr lang="cs-CZ" sz="2400" dirty="0">
                <a:effectLst/>
                <a:latin typeface="Calibri" panose="020F0502020204030204" pitchFamily="34" charset="0"/>
                <a:ea typeface="Calibri" panose="020F0502020204030204" pitchFamily="34" charset="0"/>
                <a:cs typeface="Times New Roman" panose="02020603050405020304" pitchFamily="18" charset="0"/>
              </a:rPr>
              <a:t> </a:t>
            </a:r>
          </a:p>
          <a:p>
            <a:pPr marL="457200" algn="just">
              <a:tabLst>
                <a:tab pos="180340" algn="l"/>
              </a:tabLst>
            </a:pPr>
            <a:r>
              <a:rPr lang="cs-CZ" sz="2400" i="1" dirty="0">
                <a:effectLst/>
                <a:latin typeface="Calibri" panose="020F0502020204030204" pitchFamily="34" charset="0"/>
                <a:ea typeface="Calibri" panose="020F0502020204030204" pitchFamily="34" charset="0"/>
                <a:cs typeface="Times New Roman" panose="02020603050405020304" pitchFamily="18" charset="0"/>
              </a:rPr>
              <a:t>vzestupná část (lidský svět stoupající k Bohu – Jákobův žebřík)</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180340" algn="l"/>
              </a:tabLst>
            </a:pPr>
            <a:r>
              <a:rPr lang="cs-CZ" sz="2400" b="1" dirty="0">
                <a:effectLst/>
                <a:latin typeface="Calibri" panose="020F0502020204030204" pitchFamily="34" charset="0"/>
                <a:ea typeface="Calibri" panose="020F0502020204030204" pitchFamily="34" charset="0"/>
                <a:cs typeface="Times New Roman" panose="02020603050405020304" pitchFamily="18" charset="0"/>
              </a:rPr>
              <a:t>svět lidské dovednosti</a:t>
            </a:r>
            <a:r>
              <a:rPr lang="cs-CZ" sz="2400"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mundus</a:t>
            </a:r>
            <a:r>
              <a:rPr lang="cs-CZ" sz="2400" i="1"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artificialis</a:t>
            </a:r>
            <a:r>
              <a:rPr lang="cs-CZ"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buFont typeface="Symbol" panose="05050102010706020507" pitchFamily="18" charset="2"/>
              <a:buChar char=""/>
              <a:tabLst>
                <a:tab pos="180340" algn="l"/>
              </a:tabLst>
            </a:pPr>
            <a:r>
              <a:rPr lang="cs-CZ" sz="2400" b="1" dirty="0">
                <a:effectLst/>
                <a:latin typeface="Calibri" panose="020F0502020204030204" pitchFamily="34" charset="0"/>
                <a:ea typeface="Calibri" panose="020F0502020204030204" pitchFamily="34" charset="0"/>
                <a:cs typeface="Times New Roman" panose="02020603050405020304" pitchFamily="18" charset="0"/>
              </a:rPr>
              <a:t>svět morálky</a:t>
            </a:r>
            <a:r>
              <a:rPr lang="cs-CZ" sz="2400"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mundus</a:t>
            </a:r>
            <a:r>
              <a:rPr lang="cs-CZ" sz="2400" i="1"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moralis</a:t>
            </a:r>
            <a:r>
              <a:rPr lang="cs-CZ" sz="24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buFont typeface="Symbol" panose="05050102010706020507" pitchFamily="18" charset="2"/>
              <a:buChar char=""/>
              <a:tabLst>
                <a:tab pos="180340" algn="l"/>
              </a:tabLst>
            </a:pPr>
            <a:r>
              <a:rPr lang="cs-CZ" sz="2400" b="1" dirty="0">
                <a:effectLst/>
                <a:latin typeface="Calibri" panose="020F0502020204030204" pitchFamily="34" charset="0"/>
                <a:ea typeface="Calibri" panose="020F0502020204030204" pitchFamily="34" charset="0"/>
                <a:cs typeface="Times New Roman" panose="02020603050405020304" pitchFamily="18" charset="0"/>
              </a:rPr>
              <a:t>svět duchovní</a:t>
            </a:r>
            <a:r>
              <a:rPr lang="cs-CZ" sz="2400"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mundus</a:t>
            </a:r>
            <a:r>
              <a:rPr lang="cs-CZ" sz="2400" i="1"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spiritualis</a:t>
            </a:r>
            <a:r>
              <a:rPr lang="cs-CZ" sz="24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buFont typeface="Symbol" panose="05050102010706020507" pitchFamily="18" charset="2"/>
              <a:buChar char=""/>
              <a:tabLst>
                <a:tab pos="180340" algn="l"/>
              </a:tabLst>
            </a:pPr>
            <a:r>
              <a:rPr lang="cs-CZ" sz="2400" b="1" dirty="0">
                <a:effectLst/>
                <a:latin typeface="Calibri" panose="020F0502020204030204" pitchFamily="34" charset="0"/>
                <a:ea typeface="Calibri" panose="020F0502020204030204" pitchFamily="34" charset="0"/>
                <a:cs typeface="Times New Roman" panose="02020603050405020304" pitchFamily="18" charset="0"/>
              </a:rPr>
              <a:t>svět věčný</a:t>
            </a:r>
            <a:r>
              <a:rPr lang="cs-CZ" sz="2400"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mundus</a:t>
            </a:r>
            <a:r>
              <a:rPr lang="cs-CZ" sz="2400" i="1" dirty="0">
                <a:effectLst/>
                <a:latin typeface="Calibri" panose="020F0502020204030204" pitchFamily="34" charset="0"/>
                <a:ea typeface="Calibri" panose="020F0502020204030204" pitchFamily="34" charset="0"/>
                <a:cs typeface="Times New Roman" panose="02020603050405020304" pitchFamily="18" charset="0"/>
              </a:rPr>
              <a:t> </a:t>
            </a:r>
            <a:r>
              <a:rPr lang="cs-CZ" sz="2400" i="1" dirty="0" err="1">
                <a:effectLst/>
                <a:latin typeface="Calibri" panose="020F0502020204030204" pitchFamily="34" charset="0"/>
                <a:ea typeface="Calibri" panose="020F0502020204030204" pitchFamily="34" charset="0"/>
                <a:cs typeface="Times New Roman" panose="02020603050405020304" pitchFamily="18" charset="0"/>
              </a:rPr>
              <a:t>aeternus</a:t>
            </a:r>
            <a:r>
              <a:rPr lang="cs-CZ" sz="2400" dirty="0">
                <a:effectLst/>
                <a:latin typeface="Calibri" panose="020F0502020204030204" pitchFamily="34" charset="0"/>
                <a:ea typeface="Calibri" panose="020F0502020204030204" pitchFamily="34" charset="0"/>
                <a:cs typeface="Times New Roman" panose="02020603050405020304" pitchFamily="18" charset="0"/>
              </a:rPr>
              <a:t>) – splynutí s Bohem</a:t>
            </a:r>
          </a:p>
          <a:p>
            <a:br>
              <a:rPr lang="cs-CZ" sz="1800"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Tree>
    <p:extLst>
      <p:ext uri="{BB962C8B-B14F-4D97-AF65-F5344CB8AC3E}">
        <p14:creationId xmlns:p14="http://schemas.microsoft.com/office/powerpoint/2010/main" val="3999679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50FB1-ADCF-28DC-296A-9D98AF706E40}"/>
              </a:ext>
            </a:extLst>
          </p:cNvPr>
          <p:cNvSpPr>
            <a:spLocks noGrp="1"/>
          </p:cNvSpPr>
          <p:nvPr>
            <p:ph type="title"/>
          </p:nvPr>
        </p:nvSpPr>
        <p:spPr/>
        <p:txBody>
          <a:bodyPr/>
          <a:lstStyle/>
          <a:p>
            <a:r>
              <a:rPr lang="cs-CZ" dirty="0"/>
              <a:t>14. Další části </a:t>
            </a:r>
            <a:r>
              <a:rPr lang="cs-CZ" i="1" dirty="0"/>
              <a:t>Porady</a:t>
            </a:r>
            <a:endParaRPr lang="cs-CZ" dirty="0"/>
          </a:p>
        </p:txBody>
      </p:sp>
      <p:sp>
        <p:nvSpPr>
          <p:cNvPr id="3" name="Zástupný obsah 2">
            <a:extLst>
              <a:ext uri="{FF2B5EF4-FFF2-40B4-BE49-F238E27FC236}">
                <a16:creationId xmlns:a16="http://schemas.microsoft.com/office/drawing/2014/main" id="{A13B19E5-00AF-5EA6-3728-0B4A67987767}"/>
              </a:ext>
            </a:extLst>
          </p:cNvPr>
          <p:cNvSpPr>
            <a:spLocks noGrp="1"/>
          </p:cNvSpPr>
          <p:nvPr>
            <p:ph idx="1"/>
          </p:nvPr>
        </p:nvSpPr>
        <p:spPr>
          <a:xfrm>
            <a:off x="777848" y="1853248"/>
            <a:ext cx="10954369" cy="4822555"/>
          </a:xfrm>
        </p:spPr>
        <p:txBody>
          <a:bodyPr>
            <a:normAutofit/>
          </a:bodyPr>
          <a:lstStyle/>
          <a:p>
            <a:pPr algn="just">
              <a:spcAft>
                <a:spcPts val="600"/>
              </a:spcAft>
            </a:pPr>
            <a:r>
              <a:rPr lang="cs-CZ" sz="2200" dirty="0">
                <a:effectLst/>
                <a:latin typeface="Calibri" panose="020F0502020204030204" pitchFamily="34" charset="0"/>
                <a:ea typeface="Calibri" panose="020F0502020204030204" pitchFamily="34" charset="0"/>
                <a:cs typeface="Times New Roman" panose="02020603050405020304" pitchFamily="18" charset="0"/>
              </a:rPr>
              <a:t>4.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Pampedia</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dirty="0">
                <a:effectLst/>
                <a:latin typeface="Calibri" panose="020F0502020204030204" pitchFamily="34" charset="0"/>
                <a:ea typeface="Calibri" panose="020F0502020204030204" pitchFamily="34" charset="0"/>
                <a:cs typeface="Times New Roman" panose="02020603050405020304" pitchFamily="18" charset="0"/>
              </a:rPr>
              <a:t>– </a:t>
            </a:r>
            <a:r>
              <a:rPr lang="cs-CZ" sz="2200" dirty="0" err="1">
                <a:effectLst/>
                <a:latin typeface="Calibri" panose="020F0502020204030204" pitchFamily="34" charset="0"/>
                <a:ea typeface="Calibri" panose="020F0502020204030204" pitchFamily="34" charset="0"/>
                <a:cs typeface="Times New Roman" panose="02020603050405020304" pitchFamily="18" charset="0"/>
              </a:rPr>
              <a:t>vševýchova</a:t>
            </a:r>
            <a:r>
              <a:rPr lang="cs-CZ" sz="2200" dirty="0">
                <a:effectLst/>
                <a:latin typeface="Calibri" panose="020F0502020204030204" pitchFamily="34" charset="0"/>
                <a:ea typeface="Calibri" panose="020F0502020204030204" pitchFamily="34" charset="0"/>
                <a:cs typeface="Times New Roman" panose="02020603050405020304" pitchFamily="18" charset="0"/>
              </a:rPr>
              <a:t>. Zde Komenský sumarizuje svoje názory na vzdělávání. </a:t>
            </a:r>
          </a:p>
          <a:p>
            <a:pPr algn="just">
              <a:spcAft>
                <a:spcPts val="600"/>
              </a:spcAft>
            </a:pPr>
            <a:r>
              <a:rPr lang="cs-CZ" sz="2200" dirty="0">
                <a:effectLst/>
                <a:latin typeface="Calibri" panose="020F0502020204030204" pitchFamily="34" charset="0"/>
                <a:ea typeface="Calibri" panose="020F0502020204030204" pitchFamily="34" charset="0"/>
                <a:cs typeface="Times New Roman" panose="02020603050405020304" pitchFamily="18" charset="0"/>
              </a:rPr>
              <a:t>5.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Panglottia</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dirty="0">
                <a:effectLst/>
                <a:latin typeface="Calibri" panose="020F0502020204030204" pitchFamily="34" charset="0"/>
                <a:ea typeface="Calibri" panose="020F0502020204030204" pitchFamily="34" charset="0"/>
                <a:cs typeface="Times New Roman" panose="02020603050405020304" pitchFamily="18" charset="0"/>
              </a:rPr>
              <a:t>– </a:t>
            </a:r>
            <a:r>
              <a:rPr lang="cs-CZ" sz="2200" dirty="0" err="1">
                <a:effectLst/>
                <a:latin typeface="Calibri" panose="020F0502020204030204" pitchFamily="34" charset="0"/>
                <a:ea typeface="Calibri" panose="020F0502020204030204" pitchFamily="34" charset="0"/>
                <a:cs typeface="Times New Roman" panose="02020603050405020304" pitchFamily="18" charset="0"/>
              </a:rPr>
              <a:t>všemluva</a:t>
            </a:r>
            <a:r>
              <a:rPr lang="cs-CZ" sz="2200" dirty="0">
                <a:effectLst/>
                <a:latin typeface="Calibri" panose="020F0502020204030204" pitchFamily="34" charset="0"/>
                <a:ea typeface="Calibri" panose="020F0502020204030204" pitchFamily="34" charset="0"/>
                <a:cs typeface="Times New Roman" panose="02020603050405020304" pitchFamily="18" charset="0"/>
              </a:rPr>
              <a:t>. Komenský v této části přichází se zajímavým projektem na vytvoření univerzálního jazyka, podobně jako někteří jeho další současníci. </a:t>
            </a:r>
          </a:p>
          <a:p>
            <a:pPr algn="just">
              <a:spcAft>
                <a:spcPts val="600"/>
              </a:spcAft>
            </a:pPr>
            <a:r>
              <a:rPr lang="cs-CZ" sz="2200" dirty="0">
                <a:effectLst/>
                <a:latin typeface="Calibri" panose="020F0502020204030204" pitchFamily="34" charset="0"/>
                <a:ea typeface="Calibri" panose="020F0502020204030204" pitchFamily="34" charset="0"/>
                <a:cs typeface="Times New Roman" panose="02020603050405020304" pitchFamily="18" charset="0"/>
              </a:rPr>
              <a:t>6.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Panorthosia</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dirty="0">
                <a:effectLst/>
                <a:latin typeface="Calibri" panose="020F0502020204030204" pitchFamily="34" charset="0"/>
                <a:ea typeface="Calibri" panose="020F0502020204030204" pitchFamily="34" charset="0"/>
                <a:cs typeface="Times New Roman" panose="02020603050405020304" pitchFamily="18" charset="0"/>
              </a:rPr>
              <a:t>– všenáprava. Náčrt obnovy společnosti v jednotlivých oblastech: rodina, škola, státní instituce, mezinárodní společenství, mír</a:t>
            </a:r>
          </a:p>
          <a:p>
            <a:pPr algn="just">
              <a:spcAft>
                <a:spcPts val="600"/>
              </a:spcAft>
            </a:pPr>
            <a:r>
              <a:rPr lang="cs-CZ" sz="2200" dirty="0">
                <a:effectLst/>
                <a:latin typeface="Calibri" panose="020F0502020204030204" pitchFamily="34" charset="0"/>
                <a:ea typeface="Calibri" panose="020F0502020204030204" pitchFamily="34" charset="0"/>
                <a:cs typeface="Times New Roman" panose="02020603050405020304" pitchFamily="18" charset="0"/>
              </a:rPr>
              <a:t>7.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Pannuthesia</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dirty="0">
                <a:effectLst/>
                <a:latin typeface="Calibri" panose="020F0502020204030204" pitchFamily="34" charset="0"/>
                <a:ea typeface="Calibri" panose="020F0502020204030204" pitchFamily="34" charset="0"/>
                <a:cs typeface="Times New Roman" panose="02020603050405020304" pitchFamily="18" charset="0"/>
              </a:rPr>
              <a:t>– </a:t>
            </a:r>
            <a:r>
              <a:rPr lang="cs-CZ" sz="2200" dirty="0" err="1">
                <a:effectLst/>
                <a:latin typeface="Calibri" panose="020F0502020204030204" pitchFamily="34" charset="0"/>
                <a:ea typeface="Calibri" panose="020F0502020204030204" pitchFamily="34" charset="0"/>
                <a:cs typeface="Times New Roman" panose="02020603050405020304" pitchFamily="18" charset="0"/>
              </a:rPr>
              <a:t>všenapomínání</a:t>
            </a:r>
            <a:r>
              <a:rPr lang="cs-CZ" sz="2200" dirty="0">
                <a:effectLst/>
                <a:latin typeface="Calibri" panose="020F0502020204030204" pitchFamily="34" charset="0"/>
                <a:ea typeface="Calibri" panose="020F0502020204030204" pitchFamily="34" charset="0"/>
                <a:cs typeface="Times New Roman" panose="02020603050405020304" pitchFamily="18" charset="0"/>
              </a:rPr>
              <a:t>. Výzva k realizaci celého projektu, měla povzbudit váhající, aby realizovali Komenského záměry. </a:t>
            </a:r>
          </a:p>
        </p:txBody>
      </p:sp>
    </p:spTree>
    <p:extLst>
      <p:ext uri="{BB962C8B-B14F-4D97-AF65-F5344CB8AC3E}">
        <p14:creationId xmlns:p14="http://schemas.microsoft.com/office/powerpoint/2010/main" val="1589580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F96B6F-884A-1740-3681-552E4CE1FE59}"/>
              </a:ext>
            </a:extLst>
          </p:cNvPr>
          <p:cNvSpPr>
            <a:spLocks noGrp="1"/>
          </p:cNvSpPr>
          <p:nvPr>
            <p:ph type="title"/>
          </p:nvPr>
        </p:nvSpPr>
        <p:spPr/>
        <p:txBody>
          <a:bodyPr/>
          <a:lstStyle/>
          <a:p>
            <a:r>
              <a:rPr lang="cs-CZ" dirty="0"/>
              <a:t>15. Druhý život</a:t>
            </a:r>
          </a:p>
        </p:txBody>
      </p:sp>
      <p:sp>
        <p:nvSpPr>
          <p:cNvPr id="3" name="Zástupný obsah 2">
            <a:extLst>
              <a:ext uri="{FF2B5EF4-FFF2-40B4-BE49-F238E27FC236}">
                <a16:creationId xmlns:a16="http://schemas.microsoft.com/office/drawing/2014/main" id="{24ABBE2E-2A9A-DC3A-68F9-C34E830EFDDF}"/>
              </a:ext>
            </a:extLst>
          </p:cNvPr>
          <p:cNvSpPr>
            <a:spLocks noGrp="1"/>
          </p:cNvSpPr>
          <p:nvPr>
            <p:ph idx="1"/>
          </p:nvPr>
        </p:nvSpPr>
        <p:spPr>
          <a:xfrm>
            <a:off x="728750" y="1494979"/>
            <a:ext cx="10817139" cy="4530762"/>
          </a:xfrm>
        </p:spPr>
        <p:txBody>
          <a:bodyPr>
            <a:normAutofit lnSpcReduction="10000"/>
          </a:bodyPr>
          <a:lstStyle/>
          <a:p>
            <a:r>
              <a:rPr lang="cs-CZ" dirty="0"/>
              <a:t>Z Komenského se rovněž stala postava, kterou si pro své účely přizpůsobovaly všechny ideologie</a:t>
            </a:r>
          </a:p>
          <a:p>
            <a:r>
              <a:rPr lang="cs-CZ" dirty="0"/>
              <a:t>dnes je zvláště typické anachronistické vyzdvihování údajné nadčasovosti Komenského díla</a:t>
            </a:r>
          </a:p>
          <a:p>
            <a:r>
              <a:rPr lang="cs-CZ" dirty="0"/>
              <a:t>slouží jako zdroj legitimizace pro cokoli – „předchůdce OSN“, „předchůdce evoluční teorie“ atd. </a:t>
            </a:r>
          </a:p>
          <a:p>
            <a:r>
              <a:rPr lang="cs-CZ" dirty="0"/>
              <a:t>Zouhar píše, že „základní podmínkou nového věku je zajištění občanských, politických a náboženských svobod“ (</a:t>
            </a:r>
            <a:r>
              <a:rPr lang="cs-CZ" i="1" dirty="0"/>
              <a:t>Dějiny č. filosofie</a:t>
            </a:r>
            <a:r>
              <a:rPr lang="cs-CZ" dirty="0"/>
              <a:t>, 51) –</a:t>
            </a:r>
          </a:p>
          <a:p>
            <a:r>
              <a:rPr lang="cs-CZ" dirty="0"/>
              <a:t>ve skutečnosti Komenský nebyl myslitel svobody – cenzura, likvidace knih, povinnost pracovat, zákaz některých uměleckých forem, hierarchizace společnosti, omezení mobility </a:t>
            </a:r>
            <a:r>
              <a:rPr lang="cs-CZ" dirty="0" err="1"/>
              <a:t>etd</a:t>
            </a:r>
            <a:r>
              <a:rPr lang="cs-CZ" dirty="0"/>
              <a:t>. </a:t>
            </a:r>
          </a:p>
          <a:p>
            <a:r>
              <a:rPr lang="cs-CZ" dirty="0"/>
              <a:t>je otázkou, zda by </a:t>
            </a:r>
            <a:r>
              <a:rPr lang="cs-CZ" dirty="0" err="1"/>
              <a:t>Popper</a:t>
            </a:r>
            <a:r>
              <a:rPr lang="cs-CZ" dirty="0"/>
              <a:t> nezařadil Komenského mezi nepřátele otevřené společnosti  (Čížek, s. 93).</a:t>
            </a:r>
          </a:p>
          <a:p>
            <a:endParaRPr lang="cs-CZ" dirty="0"/>
          </a:p>
        </p:txBody>
      </p:sp>
    </p:spTree>
    <p:extLst>
      <p:ext uri="{BB962C8B-B14F-4D97-AF65-F5344CB8AC3E}">
        <p14:creationId xmlns:p14="http://schemas.microsoft.com/office/powerpoint/2010/main" val="940084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E5C5B7-E332-C7FF-25AF-9A635A44D4A7}"/>
              </a:ext>
            </a:extLst>
          </p:cNvPr>
          <p:cNvSpPr>
            <a:spLocks noGrp="1"/>
          </p:cNvSpPr>
          <p:nvPr>
            <p:ph type="title"/>
          </p:nvPr>
        </p:nvSpPr>
        <p:spPr/>
        <p:txBody>
          <a:bodyPr/>
          <a:lstStyle/>
          <a:p>
            <a:r>
              <a:rPr lang="cs-CZ" dirty="0"/>
              <a:t>1. Život</a:t>
            </a:r>
          </a:p>
        </p:txBody>
      </p:sp>
      <p:sp>
        <p:nvSpPr>
          <p:cNvPr id="3" name="Zástupný obsah 2">
            <a:extLst>
              <a:ext uri="{FF2B5EF4-FFF2-40B4-BE49-F238E27FC236}">
                <a16:creationId xmlns:a16="http://schemas.microsoft.com/office/drawing/2014/main" id="{7BFBE0F9-4424-A25B-6FB5-EE5AB45FD356}"/>
              </a:ext>
            </a:extLst>
          </p:cNvPr>
          <p:cNvSpPr>
            <a:spLocks noGrp="1"/>
          </p:cNvSpPr>
          <p:nvPr>
            <p:ph idx="1"/>
          </p:nvPr>
        </p:nvSpPr>
        <p:spPr/>
        <p:txBody>
          <a:bodyPr/>
          <a:lstStyle/>
          <a:p>
            <a:r>
              <a:rPr lang="cs-CZ" sz="2000" dirty="0">
                <a:effectLst/>
                <a:latin typeface="Calibri" panose="020F0502020204030204" pitchFamily="34" charset="0"/>
                <a:ea typeface="Calibri" panose="020F0502020204030204" pitchFamily="34" charset="0"/>
                <a:cs typeface="Times New Roman" panose="02020603050405020304" pitchFamily="18" charset="0"/>
              </a:rPr>
              <a:t>1592 – narozen na jihovýchodní Moravě </a:t>
            </a:r>
          </a:p>
          <a:p>
            <a:r>
              <a:rPr lang="cs-CZ" dirty="0">
                <a:latin typeface="Calibri" panose="020F0502020204030204" pitchFamily="34" charset="0"/>
                <a:cs typeface="Times New Roman" panose="02020603050405020304" pitchFamily="18" charset="0"/>
              </a:rPr>
              <a:t>1608 – studium v Přerově</a:t>
            </a:r>
          </a:p>
          <a:p>
            <a:r>
              <a:rPr lang="cs-CZ" dirty="0">
                <a:latin typeface="Calibri" panose="020F0502020204030204" pitchFamily="34" charset="0"/>
                <a:cs typeface="Times New Roman" panose="02020603050405020304" pitchFamily="18" charset="0"/>
              </a:rPr>
              <a:t>1611-1614 – studium na univerzitě v </a:t>
            </a:r>
            <a:r>
              <a:rPr lang="cs-CZ" dirty="0" err="1">
                <a:latin typeface="Calibri" panose="020F0502020204030204" pitchFamily="34" charset="0"/>
                <a:cs typeface="Times New Roman" panose="02020603050405020304" pitchFamily="18" charset="0"/>
              </a:rPr>
              <a:t>Herbornu</a:t>
            </a:r>
            <a:r>
              <a:rPr lang="cs-CZ" dirty="0">
                <a:latin typeface="Calibri" panose="020F0502020204030204" pitchFamily="34" charset="0"/>
                <a:cs typeface="Times New Roman" panose="02020603050405020304" pitchFamily="18" charset="0"/>
              </a:rPr>
              <a:t> v Německu, návrat do Přerova</a:t>
            </a:r>
          </a:p>
          <a:p>
            <a:r>
              <a:rPr lang="cs-CZ" dirty="0">
                <a:latin typeface="Calibri" panose="020F0502020204030204" pitchFamily="34" charset="0"/>
                <a:cs typeface="Times New Roman" panose="02020603050405020304" pitchFamily="18" charset="0"/>
              </a:rPr>
              <a:t>1616 – vysvěcen na kněze, odchod do Fulneku</a:t>
            </a:r>
          </a:p>
          <a:p>
            <a:r>
              <a:rPr lang="cs-CZ" dirty="0">
                <a:latin typeface="Calibri" panose="020F0502020204030204" pitchFamily="34" charset="0"/>
                <a:cs typeface="Times New Roman" panose="02020603050405020304" pitchFamily="18" charset="0"/>
              </a:rPr>
              <a:t>1628 – kvůli náboženskému pronásledování odešel do Lešna v Polsku</a:t>
            </a:r>
          </a:p>
          <a:p>
            <a:r>
              <a:rPr lang="cs-CZ" dirty="0">
                <a:latin typeface="Calibri" panose="020F0502020204030204" pitchFamily="34" charset="0"/>
                <a:cs typeface="Times New Roman" panose="02020603050405020304" pitchFamily="18" charset="0"/>
              </a:rPr>
              <a:t>1641-1648 – spolupráce s </a:t>
            </a:r>
            <a:r>
              <a:rPr lang="cs-CZ" dirty="0" err="1">
                <a:latin typeface="Calibri" panose="020F0502020204030204" pitchFamily="34" charset="0"/>
                <a:cs typeface="Times New Roman" panose="02020603050405020304" pitchFamily="18" charset="0"/>
              </a:rPr>
              <a:t>Angličny</a:t>
            </a:r>
            <a:r>
              <a:rPr lang="cs-CZ" dirty="0">
                <a:latin typeface="Calibri" panose="020F0502020204030204" pitchFamily="34" charset="0"/>
                <a:cs typeface="Times New Roman" panose="02020603050405020304" pitchFamily="18" charset="0"/>
              </a:rPr>
              <a:t> a se Švédy, cesty po Evropě</a:t>
            </a:r>
          </a:p>
          <a:p>
            <a:r>
              <a:rPr lang="cs-CZ" dirty="0">
                <a:latin typeface="Calibri" panose="020F0502020204030204" pitchFamily="34" charset="0"/>
                <a:cs typeface="Times New Roman" panose="02020603050405020304" pitchFamily="18" charset="0"/>
              </a:rPr>
              <a:t>1648 – návrat do Lešna</a:t>
            </a:r>
          </a:p>
          <a:p>
            <a:r>
              <a:rPr lang="cs-CZ" dirty="0">
                <a:latin typeface="Calibri" panose="020F0502020204030204" pitchFamily="34" charset="0"/>
                <a:cs typeface="Times New Roman" panose="02020603050405020304" pitchFamily="18" charset="0"/>
              </a:rPr>
              <a:t>1655 – obléhání Lešna Švédy, požár ztráta rukopisů</a:t>
            </a:r>
          </a:p>
          <a:p>
            <a:r>
              <a:rPr lang="cs-CZ" dirty="0">
                <a:latin typeface="Calibri" panose="020F0502020204030204" pitchFamily="34" charset="0"/>
                <a:cs typeface="Times New Roman" panose="02020603050405020304" pitchFamily="18" charset="0"/>
              </a:rPr>
              <a:t>1656-1670 – život v Amsterdamu</a:t>
            </a:r>
          </a:p>
          <a:p>
            <a:endParaRPr lang="cs-CZ" dirty="0"/>
          </a:p>
          <a:p>
            <a:endParaRPr lang="cs-CZ" dirty="0"/>
          </a:p>
        </p:txBody>
      </p:sp>
    </p:spTree>
    <p:extLst>
      <p:ext uri="{BB962C8B-B14F-4D97-AF65-F5344CB8AC3E}">
        <p14:creationId xmlns:p14="http://schemas.microsoft.com/office/powerpoint/2010/main" val="7914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D79B58-C4E2-255A-EA14-1154C2839076}"/>
              </a:ext>
            </a:extLst>
          </p:cNvPr>
          <p:cNvSpPr>
            <a:spLocks noGrp="1"/>
          </p:cNvSpPr>
          <p:nvPr>
            <p:ph type="title"/>
          </p:nvPr>
        </p:nvSpPr>
        <p:spPr/>
        <p:txBody>
          <a:bodyPr/>
          <a:lstStyle/>
          <a:p>
            <a:r>
              <a:rPr lang="cs-CZ" dirty="0"/>
              <a:t>2. Dílo</a:t>
            </a:r>
          </a:p>
        </p:txBody>
      </p:sp>
      <p:sp>
        <p:nvSpPr>
          <p:cNvPr id="3" name="Zástupný obsah 2">
            <a:extLst>
              <a:ext uri="{FF2B5EF4-FFF2-40B4-BE49-F238E27FC236}">
                <a16:creationId xmlns:a16="http://schemas.microsoft.com/office/drawing/2014/main" id="{BE2F4558-9444-367B-038C-A9E087029569}"/>
              </a:ext>
            </a:extLst>
          </p:cNvPr>
          <p:cNvSpPr>
            <a:spLocks noGrp="1"/>
          </p:cNvSpPr>
          <p:nvPr>
            <p:ph idx="1"/>
          </p:nvPr>
        </p:nvSpPr>
        <p:spPr>
          <a:xfrm>
            <a:off x="917269" y="1365285"/>
            <a:ext cx="11308597" cy="5509647"/>
          </a:xfrm>
        </p:spPr>
        <p:txBody>
          <a:bodyPr/>
          <a:lstStyle/>
          <a:p>
            <a:pPr algn="just">
              <a:spcAft>
                <a:spcPts val="600"/>
              </a:spcAft>
            </a:pPr>
            <a:r>
              <a:rPr lang="cs-CZ" sz="1800" i="1" dirty="0">
                <a:effectLst/>
                <a:latin typeface="Calibri" panose="020F0502020204030204" pitchFamily="34" charset="0"/>
                <a:ea typeface="Calibri" panose="020F0502020204030204" pitchFamily="34" charset="0"/>
                <a:cs typeface="Times New Roman" panose="02020603050405020304" pitchFamily="18" charset="0"/>
              </a:rPr>
              <a:t>Labyrint světa a ráj srdce </a:t>
            </a:r>
            <a:r>
              <a:rPr lang="cs-CZ" sz="1800" dirty="0">
                <a:effectLst/>
                <a:latin typeface="Calibri" panose="020F0502020204030204" pitchFamily="34" charset="0"/>
                <a:ea typeface="Calibri" panose="020F0502020204030204" pitchFamily="34" charset="0"/>
                <a:cs typeface="Times New Roman" panose="02020603050405020304" pitchFamily="18" charset="0"/>
              </a:rPr>
              <a:t>(1631) – moralistní alegorie zkaženého světa </a:t>
            </a:r>
          </a:p>
          <a:p>
            <a:pPr algn="just">
              <a:spcAft>
                <a:spcPts val="600"/>
              </a:spcAft>
            </a:pPr>
            <a:r>
              <a:rPr lang="cs-CZ" sz="1800" i="1" dirty="0">
                <a:effectLst/>
                <a:latin typeface="Calibri" panose="020F0502020204030204" pitchFamily="34" charset="0"/>
                <a:ea typeface="Calibri" panose="020F0502020204030204" pitchFamily="34" charset="0"/>
                <a:cs typeface="Times New Roman" panose="02020603050405020304" pitchFamily="18" charset="0"/>
              </a:rPr>
              <a:t>De </a:t>
            </a: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rerum</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humanarum</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emendatione</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consultatio</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catholica</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i="1" dirty="0">
                <a:effectLst/>
                <a:latin typeface="Calibri" panose="020F0502020204030204" pitchFamily="34" charset="0"/>
                <a:ea typeface="Calibri" panose="020F0502020204030204" pitchFamily="34" charset="0"/>
                <a:cs typeface="Times New Roman" panose="02020603050405020304" pitchFamily="18" charset="0"/>
              </a:rPr>
              <a:t>Obecná porada o nápravě věcí lidských</a:t>
            </a:r>
            <a:r>
              <a:rPr lang="cs-CZ" sz="1800" dirty="0">
                <a:effectLst/>
                <a:latin typeface="Calibri" panose="020F0502020204030204" pitchFamily="34" charset="0"/>
                <a:ea typeface="Calibri" panose="020F0502020204030204" pitchFamily="34" charset="0"/>
                <a:cs typeface="Times New Roman" panose="02020603050405020304" pitchFamily="18" charset="0"/>
              </a:rPr>
              <a:t>) (nedokončeno, publikovány jen části v 1650s) </a:t>
            </a:r>
          </a:p>
          <a:p>
            <a:pPr algn="just">
              <a:spcAft>
                <a:spcPts val="600"/>
              </a:spcAft>
            </a:pP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Prodromus</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pansophiae</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a:effectLst/>
                <a:latin typeface="Calibri" panose="020F0502020204030204" pitchFamily="34" charset="0"/>
                <a:ea typeface="Calibri" panose="020F0502020204030204" pitchFamily="34" charset="0"/>
                <a:cs typeface="Times New Roman" panose="02020603050405020304" pitchFamily="18" charset="0"/>
              </a:rPr>
              <a:t>(</a:t>
            </a:r>
            <a:r>
              <a:rPr lang="cs-CZ" sz="1800" i="1" dirty="0">
                <a:effectLst/>
                <a:latin typeface="Calibri" panose="020F0502020204030204" pitchFamily="34" charset="0"/>
                <a:ea typeface="Calibri" panose="020F0502020204030204" pitchFamily="34" charset="0"/>
                <a:cs typeface="Times New Roman" panose="02020603050405020304" pitchFamily="18" charset="0"/>
              </a:rPr>
              <a:t>Předehra pansofie</a:t>
            </a:r>
            <a:r>
              <a:rPr lang="cs-CZ" sz="1800" dirty="0">
                <a:effectLst/>
                <a:latin typeface="Calibri" panose="020F0502020204030204" pitchFamily="34" charset="0"/>
                <a:ea typeface="Calibri" panose="020F0502020204030204" pitchFamily="34" charset="0"/>
                <a:cs typeface="Times New Roman" panose="02020603050405020304" pitchFamily="18" charset="0"/>
              </a:rPr>
              <a:t>), česky jako </a:t>
            </a:r>
            <a:r>
              <a:rPr lang="cs-CZ" sz="1800" i="1" dirty="0">
                <a:effectLst/>
                <a:latin typeface="Calibri" panose="020F0502020204030204" pitchFamily="34" charset="0"/>
                <a:ea typeface="Calibri" panose="020F0502020204030204" pitchFamily="34" charset="0"/>
                <a:cs typeface="Times New Roman" panose="02020603050405020304" pitchFamily="18" charset="0"/>
              </a:rPr>
              <a:t>Předehra pansofie. Objasnění pansofických pokusů</a:t>
            </a:r>
            <a:r>
              <a:rPr lang="cs-CZ" sz="1800" dirty="0">
                <a:effectLst/>
                <a:latin typeface="Calibri" panose="020F0502020204030204" pitchFamily="34" charset="0"/>
                <a:ea typeface="Calibri" panose="020F0502020204030204" pitchFamily="34" charset="0"/>
                <a:cs typeface="Times New Roman" panose="02020603050405020304" pitchFamily="18" charset="0"/>
              </a:rPr>
              <a:t>, Praha: Academia 2010 (ca. 150 str.) </a:t>
            </a:r>
          </a:p>
          <a:p>
            <a:endParaRPr lang="cs-CZ" i="1" dirty="0"/>
          </a:p>
        </p:txBody>
      </p:sp>
    </p:spTree>
    <p:extLst>
      <p:ext uri="{BB962C8B-B14F-4D97-AF65-F5344CB8AC3E}">
        <p14:creationId xmlns:p14="http://schemas.microsoft.com/office/powerpoint/2010/main" val="17484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EEEA5E-4356-A9EB-E978-FBE3645FC2CE}"/>
              </a:ext>
            </a:extLst>
          </p:cNvPr>
          <p:cNvSpPr>
            <a:spLocks noGrp="1"/>
          </p:cNvSpPr>
          <p:nvPr>
            <p:ph type="title"/>
          </p:nvPr>
        </p:nvSpPr>
        <p:spPr/>
        <p:txBody>
          <a:bodyPr/>
          <a:lstStyle/>
          <a:p>
            <a:r>
              <a:rPr lang="cs-CZ" dirty="0"/>
              <a:t>3. </a:t>
            </a:r>
            <a:r>
              <a:rPr lang="cs-CZ" dirty="0" err="1"/>
              <a:t>Mosaická</a:t>
            </a:r>
            <a:r>
              <a:rPr lang="cs-CZ" dirty="0"/>
              <a:t> fyzika</a:t>
            </a:r>
          </a:p>
        </p:txBody>
      </p:sp>
      <p:sp>
        <p:nvSpPr>
          <p:cNvPr id="3" name="Zástupný obsah 2">
            <a:extLst>
              <a:ext uri="{FF2B5EF4-FFF2-40B4-BE49-F238E27FC236}">
                <a16:creationId xmlns:a16="http://schemas.microsoft.com/office/drawing/2014/main" id="{D3E6CBDE-A479-9352-32C7-15489A800B9E}"/>
              </a:ext>
            </a:extLst>
          </p:cNvPr>
          <p:cNvSpPr>
            <a:spLocks noGrp="1"/>
          </p:cNvSpPr>
          <p:nvPr>
            <p:ph idx="1"/>
          </p:nvPr>
        </p:nvSpPr>
        <p:spPr>
          <a:xfrm>
            <a:off x="464950" y="1348354"/>
            <a:ext cx="11468746" cy="5362412"/>
          </a:xfrm>
        </p:spPr>
        <p:txBody>
          <a:bodyPr>
            <a:normAutofit/>
          </a:bodyPr>
          <a:lstStyle/>
          <a:p>
            <a:r>
              <a:rPr lang="cs-CZ" dirty="0"/>
              <a:t>1631 </a:t>
            </a:r>
            <a:r>
              <a:rPr lang="cs-CZ" sz="1800" i="1" dirty="0">
                <a:effectLst/>
                <a:latin typeface="Calibri" panose="020F0502020204030204" pitchFamily="34" charset="0"/>
                <a:ea typeface="Calibri" panose="020F0502020204030204" pitchFamily="34" charset="0"/>
                <a:cs typeface="Times New Roman" panose="02020603050405020304" pitchFamily="18" charset="0"/>
              </a:rPr>
              <a:t>Přehled fyziky </a:t>
            </a:r>
            <a:r>
              <a:rPr lang="cs-CZ" sz="1800" dirty="0">
                <a:effectLst/>
                <a:latin typeface="Calibri" panose="020F0502020204030204" pitchFamily="34" charset="0"/>
                <a:ea typeface="Calibri" panose="020F0502020204030204" pitchFamily="34" charset="0"/>
                <a:cs typeface="Times New Roman" panose="02020603050405020304" pitchFamily="18" charset="0"/>
              </a:rPr>
              <a:t>(</a:t>
            </a: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Physicae</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synopsis</a:t>
            </a:r>
            <a:r>
              <a:rPr lang="cs-CZ" sz="1800" dirty="0">
                <a:effectLst/>
                <a:latin typeface="Calibri" panose="020F0502020204030204" pitchFamily="34" charset="0"/>
                <a:ea typeface="Calibri" panose="020F0502020204030204" pitchFamily="34" charset="0"/>
                <a:cs typeface="Times New Roman" panose="02020603050405020304" pitchFamily="18" charset="0"/>
              </a:rPr>
              <a:t>)</a:t>
            </a:r>
          </a:p>
          <a:p>
            <a:r>
              <a:rPr lang="cs-CZ" sz="1800" i="1" dirty="0" err="1">
                <a:latin typeface="Calibri" panose="020F0502020204030204" pitchFamily="34" charset="0"/>
                <a:cs typeface="Times New Roman" panose="02020603050405020304" pitchFamily="18" charset="0"/>
              </a:rPr>
              <a:t>physica</a:t>
            </a:r>
            <a:r>
              <a:rPr lang="cs-CZ" sz="1800" i="1" dirty="0">
                <a:latin typeface="Calibri" panose="020F0502020204030204" pitchFamily="34" charset="0"/>
                <a:cs typeface="Times New Roman" panose="02020603050405020304" pitchFamily="18" charset="0"/>
              </a:rPr>
              <a:t> </a:t>
            </a:r>
            <a:r>
              <a:rPr lang="cs-CZ" sz="1800" i="1" dirty="0" err="1">
                <a:latin typeface="Calibri" panose="020F0502020204030204" pitchFamily="34" charset="0"/>
                <a:cs typeface="Times New Roman" panose="02020603050405020304" pitchFamily="18" charset="0"/>
              </a:rPr>
              <a:t>mosaica</a:t>
            </a:r>
            <a:r>
              <a:rPr lang="cs-CZ" sz="1800" i="1" dirty="0">
                <a:latin typeface="Calibri" panose="020F0502020204030204" pitchFamily="34" charset="0"/>
                <a:cs typeface="Times New Roman" panose="02020603050405020304" pitchFamily="18" charset="0"/>
              </a:rPr>
              <a:t> – </a:t>
            </a:r>
            <a:r>
              <a:rPr lang="cs-CZ" sz="1800" dirty="0">
                <a:latin typeface="Calibri" panose="020F0502020204030204" pitchFamily="34" charset="0"/>
                <a:cs typeface="Times New Roman" panose="02020603050405020304" pitchFamily="18" charset="0"/>
              </a:rPr>
              <a:t>„</a:t>
            </a:r>
            <a:r>
              <a:rPr lang="cs-CZ" sz="1800" dirty="0" err="1">
                <a:latin typeface="Calibri" panose="020F0502020204030204" pitchFamily="34" charset="0"/>
                <a:cs typeface="Times New Roman" panose="02020603050405020304" pitchFamily="18" charset="0"/>
              </a:rPr>
              <a:t>mosaická</a:t>
            </a:r>
            <a:r>
              <a:rPr lang="cs-CZ" sz="1800" dirty="0">
                <a:latin typeface="Calibri" panose="020F0502020204030204" pitchFamily="34" charset="0"/>
                <a:cs typeface="Times New Roman" panose="02020603050405020304" pitchFamily="18" charset="0"/>
              </a:rPr>
              <a:t> fyzika“ – od Mojžíš – jakožto autor první knihy bible</a:t>
            </a:r>
          </a:p>
          <a:p>
            <a:r>
              <a:rPr lang="cs-CZ" sz="1800" dirty="0">
                <a:latin typeface="Calibri" panose="020F0502020204030204" pitchFamily="34" charset="0"/>
                <a:cs typeface="Times New Roman" panose="02020603050405020304" pitchFamily="18" charset="0"/>
              </a:rPr>
              <a:t>bible jako autoritativní zdroj poučení o přírodě</a:t>
            </a:r>
          </a:p>
          <a:p>
            <a:r>
              <a:rPr lang="cs-CZ" sz="1800" dirty="0">
                <a:latin typeface="Calibri" panose="020F0502020204030204" pitchFamily="34" charset="0"/>
                <a:cs typeface="Times New Roman" panose="02020603050405020304" pitchFamily="18" charset="0"/>
              </a:rPr>
              <a:t>dávná pravda předaná Adamovi, kterou zaznamenal Mojžíš</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tři hlavní zdroje poznání: zkušenost, rozum a víra</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„Avšak přece tam, kde selhávají smysly nebo rozum (jako je tomu při věcech vzdálených co do místa nebo času), vděčíme milosti boží, že nám odhalila svým slovem mnohé, co se vymyká poznání smyslovému 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rozhumovému</a:t>
            </a:r>
            <a:r>
              <a:rPr lang="cs-CZ" sz="1800" dirty="0">
                <a:effectLst/>
                <a:latin typeface="Calibri" panose="020F0502020204030204" pitchFamily="34" charset="0"/>
                <a:ea typeface="Calibri" panose="020F0502020204030204" pitchFamily="34" charset="0"/>
                <a:cs typeface="Times New Roman" panose="02020603050405020304" pitchFamily="18" charset="0"/>
              </a:rPr>
              <a:t>, např. první stvoření světa a uspořádání věcí neviditelných.“</a:t>
            </a:r>
            <a:r>
              <a:rPr lang="cs-CZ" sz="1600" dirty="0">
                <a:effectLst/>
              </a:rPr>
              <a:t> </a:t>
            </a:r>
            <a:r>
              <a:rPr lang="cs-CZ" sz="1800" dirty="0">
                <a:effectLst/>
                <a:latin typeface="Calibri" panose="020F0502020204030204" pitchFamily="34" charset="0"/>
                <a:ea typeface="Calibri" panose="020F0502020204030204" pitchFamily="34" charset="0"/>
                <a:cs typeface="Times New Roman" panose="02020603050405020304" pitchFamily="18" charset="0"/>
              </a:rPr>
              <a:t>Komenský, J., </a:t>
            </a:r>
            <a:r>
              <a:rPr lang="cs-CZ" sz="1800" i="1" dirty="0">
                <a:effectLst/>
                <a:latin typeface="Calibri" panose="020F0502020204030204" pitchFamily="34" charset="0"/>
                <a:ea typeface="Calibri" panose="020F0502020204030204" pitchFamily="34" charset="0"/>
                <a:cs typeface="Times New Roman" panose="02020603050405020304" pitchFamily="18" charset="0"/>
              </a:rPr>
              <a:t>Vybrané spisy, </a:t>
            </a:r>
            <a:r>
              <a:rPr lang="cs-CZ" sz="1800" dirty="0">
                <a:effectLst/>
                <a:latin typeface="Calibri" panose="020F0502020204030204" pitchFamily="34" charset="0"/>
                <a:ea typeface="Calibri" panose="020F0502020204030204" pitchFamily="34" charset="0"/>
                <a:cs typeface="Times New Roman" panose="02020603050405020304" pitchFamily="18" charset="0"/>
              </a:rPr>
              <a:t>sv. V: </a:t>
            </a:r>
            <a:r>
              <a:rPr lang="cs-CZ" sz="1800" i="1" dirty="0">
                <a:effectLst/>
                <a:latin typeface="Calibri" panose="020F0502020204030204" pitchFamily="34" charset="0"/>
                <a:ea typeface="Calibri" panose="020F0502020204030204" pitchFamily="34" charset="0"/>
                <a:cs typeface="Times New Roman" panose="02020603050405020304" pitchFamily="18" charset="0"/>
              </a:rPr>
              <a:t>Výbor ze spisů o filosofii a přírodě</a:t>
            </a:r>
            <a:r>
              <a:rPr lang="cs-CZ" sz="1800" dirty="0">
                <a:effectLst/>
                <a:latin typeface="Calibri" panose="020F0502020204030204" pitchFamily="34" charset="0"/>
                <a:ea typeface="Calibri" panose="020F0502020204030204" pitchFamily="34" charset="0"/>
                <a:cs typeface="Times New Roman" panose="02020603050405020304" pitchFamily="18" charset="0"/>
              </a:rPr>
              <a:t>, s. 95.  </a:t>
            </a:r>
          </a:p>
          <a:p>
            <a:r>
              <a:rPr lang="cs-CZ" sz="1800" dirty="0">
                <a:latin typeface="Calibri" panose="020F0502020204030204" pitchFamily="34" charset="0"/>
                <a:ea typeface="Calibri" panose="020F0502020204030204" pitchFamily="34" charset="0"/>
                <a:cs typeface="Times New Roman" panose="02020603050405020304" pitchFamily="18" charset="0"/>
              </a:rPr>
              <a:t>byl proti akomodační teorii, kterou zastávali např. příznivci heliocentrismu: podle ní Bůh nevložil do bible poučení o přírodě obsah bible je přizpůsoben – </a:t>
            </a:r>
            <a:r>
              <a:rPr lang="cs-CZ" sz="1800" dirty="0" err="1">
                <a:latin typeface="Calibri" panose="020F0502020204030204" pitchFamily="34" charset="0"/>
                <a:ea typeface="Calibri" panose="020F0502020204030204" pitchFamily="34" charset="0"/>
                <a:cs typeface="Times New Roman" panose="02020603050405020304" pitchFamily="18" charset="0"/>
              </a:rPr>
              <a:t>akamodován</a:t>
            </a:r>
            <a:r>
              <a:rPr lang="cs-CZ" sz="1800" dirty="0">
                <a:latin typeface="Calibri" panose="020F0502020204030204" pitchFamily="34" charset="0"/>
                <a:ea typeface="Calibri" panose="020F0502020204030204" pitchFamily="34" charset="0"/>
                <a:cs typeface="Times New Roman" panose="02020603050405020304" pitchFamily="18" charset="0"/>
              </a:rPr>
              <a:t> chápání pasáčků koz v Palestině</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bible neobsahuje výklad celé přírody, jen výchozí principy</a:t>
            </a:r>
            <a:r>
              <a:rPr lang="cs-CZ" sz="1800" dirty="0">
                <a:latin typeface="Calibri" panose="020F0502020204030204" pitchFamily="34" charset="0"/>
                <a:ea typeface="Calibri" panose="020F0502020204030204" pitchFamily="34" charset="0"/>
                <a:cs typeface="Times New Roman" panose="02020603050405020304" pitchFamily="18" charset="0"/>
              </a:rPr>
              <a:t> – strukturu, která se postupně dá vyplňovat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800" dirty="0">
              <a:latin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57307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433D14-C396-BFAB-0BCC-278FFD9314AF}"/>
              </a:ext>
            </a:extLst>
          </p:cNvPr>
          <p:cNvSpPr>
            <a:spLocks noGrp="1"/>
          </p:cNvSpPr>
          <p:nvPr>
            <p:ph type="title"/>
          </p:nvPr>
        </p:nvSpPr>
        <p:spPr/>
        <p:txBody>
          <a:bodyPr/>
          <a:lstStyle/>
          <a:p>
            <a:r>
              <a:rPr lang="cs-CZ" dirty="0"/>
              <a:t>4. Pokrok</a:t>
            </a:r>
          </a:p>
        </p:txBody>
      </p:sp>
      <p:sp>
        <p:nvSpPr>
          <p:cNvPr id="3" name="Zástupný obsah 2">
            <a:extLst>
              <a:ext uri="{FF2B5EF4-FFF2-40B4-BE49-F238E27FC236}">
                <a16:creationId xmlns:a16="http://schemas.microsoft.com/office/drawing/2014/main" id="{5994A5B1-FB15-48A6-BA14-80707676E8BA}"/>
              </a:ext>
            </a:extLst>
          </p:cNvPr>
          <p:cNvSpPr>
            <a:spLocks noGrp="1"/>
          </p:cNvSpPr>
          <p:nvPr>
            <p:ph idx="1"/>
          </p:nvPr>
        </p:nvSpPr>
        <p:spPr>
          <a:xfrm>
            <a:off x="773798" y="1152983"/>
            <a:ext cx="10927665" cy="5705017"/>
          </a:xfrm>
        </p:spPr>
        <p:txBody>
          <a:bodyPr>
            <a:normAutofit/>
          </a:bodyPr>
          <a:lstStyle/>
          <a:p>
            <a:r>
              <a:rPr lang="cs-CZ" dirty="0"/>
              <a:t>dobová představa o pokroku zahrnovala odmítala myšlenku prapůvodní zjevené pravdy a předpokládala dva principy</a:t>
            </a:r>
          </a:p>
          <a:p>
            <a:r>
              <a:rPr lang="cs-CZ" dirty="0"/>
              <a:t>a) princip dospělosti: na počátku dějin lidé téměř nic neznali a teprve s přibývajícím časem se jejich poznání zdokonalovalo, typicky Bacon. Poznání si vyžaduje dlouhý čas</a:t>
            </a:r>
          </a:p>
          <a:p>
            <a:r>
              <a:rPr lang="cs-CZ" dirty="0"/>
              <a:t>princip akumulace: poznání závisí na množství zkušenosti, závislost na předávání dat v čase</a:t>
            </a:r>
          </a:p>
          <a:p>
            <a:r>
              <a:rPr lang="cs-CZ" dirty="0"/>
              <a:t>Komenský uznával oba principy :  andělé jsou moudřejší než lidé, protože </a:t>
            </a:r>
            <a:r>
              <a:rPr lang="cs-CZ" dirty="0" err="1"/>
              <a:t>žií</a:t>
            </a:r>
            <a:r>
              <a:rPr lang="cs-CZ" dirty="0"/>
              <a:t> dlouho a nashromáždili velké množství zkušeností</a:t>
            </a:r>
          </a:p>
          <a:p>
            <a:r>
              <a:rPr lang="cs-CZ" dirty="0"/>
              <a:t>„Při správném chodu věcí je proto nutné, abychom se my, kteří jsme blíže stáří světa, stávali po tolika pokusech a omylech předchozích generací moudřejšími.“ </a:t>
            </a:r>
          </a:p>
          <a:p>
            <a:r>
              <a:rPr lang="cs-CZ" dirty="0"/>
              <a:t>„stále větší pokroky nelze připisovat lidem, nýbrž postupu času. Nejsme moudřejší než naši předchůdci proto, že bychom byli nadanější, ale proto, že žijeme v pozdější době“</a:t>
            </a:r>
          </a:p>
          <a:p>
            <a:endParaRPr lang="cs-CZ" dirty="0"/>
          </a:p>
        </p:txBody>
      </p:sp>
    </p:spTree>
    <p:extLst>
      <p:ext uri="{BB962C8B-B14F-4D97-AF65-F5344CB8AC3E}">
        <p14:creationId xmlns:p14="http://schemas.microsoft.com/office/powerpoint/2010/main" val="2583169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348EC7-3942-A00F-9131-5C9AAC3D2639}"/>
              </a:ext>
            </a:extLst>
          </p:cNvPr>
          <p:cNvSpPr>
            <a:spLocks noGrp="1"/>
          </p:cNvSpPr>
          <p:nvPr>
            <p:ph type="title"/>
          </p:nvPr>
        </p:nvSpPr>
        <p:spPr/>
        <p:txBody>
          <a:bodyPr/>
          <a:lstStyle/>
          <a:p>
            <a:r>
              <a:rPr lang="cs-CZ" dirty="0"/>
              <a:t>5. Eschatologie</a:t>
            </a:r>
          </a:p>
        </p:txBody>
      </p:sp>
      <p:sp>
        <p:nvSpPr>
          <p:cNvPr id="3" name="Zástupný obsah 2">
            <a:extLst>
              <a:ext uri="{FF2B5EF4-FFF2-40B4-BE49-F238E27FC236}">
                <a16:creationId xmlns:a16="http://schemas.microsoft.com/office/drawing/2014/main" id="{8EED354D-6E8F-2A6B-FAD2-7B42E9E270F8}"/>
              </a:ext>
            </a:extLst>
          </p:cNvPr>
          <p:cNvSpPr>
            <a:spLocks noGrp="1"/>
          </p:cNvSpPr>
          <p:nvPr>
            <p:ph idx="1"/>
          </p:nvPr>
        </p:nvSpPr>
        <p:spPr>
          <a:xfrm>
            <a:off x="646111" y="1339995"/>
            <a:ext cx="11545889" cy="5401767"/>
          </a:xfrm>
        </p:spPr>
        <p:txBody>
          <a:bodyPr/>
          <a:lstStyle/>
          <a:p>
            <a:r>
              <a:rPr lang="cs-CZ" sz="1800" dirty="0"/>
              <a:t>úvahy o pokroku mají chiliastické pozadí</a:t>
            </a:r>
          </a:p>
          <a:p>
            <a:r>
              <a:rPr lang="cs-CZ" sz="2200" dirty="0">
                <a:effectLst/>
                <a:latin typeface="Calibri" panose="020F0502020204030204" pitchFamily="34" charset="0"/>
                <a:ea typeface="Calibri" panose="020F0502020204030204" pitchFamily="34" charset="0"/>
                <a:cs typeface="Times New Roman" panose="02020603050405020304" pitchFamily="18" charset="0"/>
              </a:rPr>
              <a:t>„</a:t>
            </a:r>
            <a:r>
              <a:rPr lang="cs-CZ" sz="2200" i="1" dirty="0">
                <a:effectLst/>
                <a:latin typeface="Calibri" panose="020F0502020204030204" pitchFamily="34" charset="0"/>
                <a:ea typeface="Calibri" panose="020F0502020204030204" pitchFamily="34" charset="0"/>
                <a:cs typeface="Times New Roman" panose="02020603050405020304" pitchFamily="18" charset="0"/>
              </a:rPr>
              <a:t>v současnosti tedy máme k dispozici a ku pomoci tolik zkušeností, kolik jich žádná jiná předchozí doba nemohla mít (…) moudrost se díky různým zkušenostem zmnohonásobila a rozmnožuje se den za dnem tak, že je to skoro zázrak, jak Bůh předpověděl o posledních údobích světa</a:t>
            </a:r>
            <a:r>
              <a:rPr lang="cs-CZ" sz="2200" dirty="0">
                <a:effectLst/>
                <a:latin typeface="Calibri" panose="020F0502020204030204" pitchFamily="34" charset="0"/>
                <a:ea typeface="Calibri" panose="020F0502020204030204" pitchFamily="34" charset="0"/>
                <a:cs typeface="Times New Roman" panose="02020603050405020304" pitchFamily="18" charset="0"/>
              </a:rPr>
              <a:t>“.</a:t>
            </a:r>
            <a:r>
              <a:rPr lang="cs-CZ" sz="2200" dirty="0">
                <a:effectLst/>
              </a:rPr>
              <a:t> </a:t>
            </a:r>
            <a:r>
              <a:rPr lang="cs-CZ" sz="2200" dirty="0">
                <a:effectLst/>
                <a:latin typeface="Calibri" panose="020F0502020204030204" pitchFamily="34" charset="0"/>
                <a:ea typeface="Calibri" panose="020F0502020204030204" pitchFamily="34" charset="0"/>
                <a:cs typeface="Times New Roman" panose="02020603050405020304" pitchFamily="18" charset="0"/>
              </a:rPr>
              <a:t>Komenský, J. A., </a:t>
            </a:r>
            <a:r>
              <a:rPr lang="cs-CZ" sz="2200" i="1" dirty="0">
                <a:effectLst/>
                <a:latin typeface="Calibri" panose="020F0502020204030204" pitchFamily="34" charset="0"/>
                <a:ea typeface="Calibri" panose="020F0502020204030204" pitchFamily="34" charset="0"/>
                <a:cs typeface="Times New Roman" panose="02020603050405020304" pitchFamily="18" charset="0"/>
              </a:rPr>
              <a:t>Předehra pansofie. Objasnění pansofických pokusů</a:t>
            </a:r>
            <a:r>
              <a:rPr lang="cs-CZ" sz="2200" dirty="0">
                <a:effectLst/>
                <a:latin typeface="Calibri" panose="020F0502020204030204" pitchFamily="34" charset="0"/>
                <a:ea typeface="Calibri" panose="020F0502020204030204" pitchFamily="34" charset="0"/>
                <a:cs typeface="Times New Roman" panose="02020603050405020304" pitchFamily="18" charset="0"/>
              </a:rPr>
              <a:t>, přel. M. Klosová, Academia, Praha 2010, s. 34. </a:t>
            </a:r>
          </a:p>
          <a:p>
            <a:r>
              <a:rPr lang="cs-CZ" dirty="0"/>
              <a:t>Daniel 12,4: „Mnozí budou zmateně pobíhati, ale poznání se rozmnoží“ (</a:t>
            </a:r>
            <a:r>
              <a:rPr lang="cs-CZ" dirty="0" err="1"/>
              <a:t>multi</a:t>
            </a:r>
            <a:r>
              <a:rPr lang="cs-CZ" dirty="0"/>
              <a:t> </a:t>
            </a:r>
            <a:r>
              <a:rPr lang="cs-CZ" dirty="0" err="1"/>
              <a:t>pertransibunt</a:t>
            </a:r>
            <a:r>
              <a:rPr lang="cs-CZ" dirty="0"/>
              <a:t> et </a:t>
            </a:r>
            <a:r>
              <a:rPr lang="cs-CZ" dirty="0" err="1"/>
              <a:t>augebitur</a:t>
            </a:r>
            <a:r>
              <a:rPr lang="cs-CZ" dirty="0"/>
              <a:t> </a:t>
            </a:r>
            <a:r>
              <a:rPr lang="cs-CZ" dirty="0" err="1"/>
              <a:t>scientia</a:t>
            </a:r>
            <a:r>
              <a:rPr lang="cs-CZ" dirty="0"/>
              <a:t>).</a:t>
            </a:r>
          </a:p>
          <a:p>
            <a:r>
              <a:rPr lang="cs-CZ" sz="2200" dirty="0">
                <a:effectLst/>
                <a:latin typeface="Calibri" panose="020F0502020204030204" pitchFamily="34" charset="0"/>
                <a:ea typeface="Calibri" panose="020F0502020204030204" pitchFamily="34" charset="0"/>
                <a:cs typeface="Times New Roman" panose="02020603050405020304" pitchFamily="18" charset="0"/>
              </a:rPr>
              <a:t>V přicházejícím věku „nepotrvá dřívější dětská nevědomost čili prvopočáteční poznání, ani nebude vládnout poznání dnešní, pokračující, narážející, váhající, nýbrž zaskví se poznání dokonalé, jisté, jasně prosté pochybností, zajištěné před vnitřními rozpory.“ Komenský, J. A., </a:t>
            </a:r>
            <a:r>
              <a:rPr lang="cs-CZ" sz="2200" i="1" dirty="0">
                <a:effectLst/>
                <a:latin typeface="Calibri" panose="020F0502020204030204" pitchFamily="34" charset="0"/>
                <a:ea typeface="Calibri" panose="020F0502020204030204" pitchFamily="34" charset="0"/>
                <a:cs typeface="Times New Roman" panose="02020603050405020304" pitchFamily="18" charset="0"/>
              </a:rPr>
              <a:t>Obecná porada o nápravě věcí lidských</a:t>
            </a:r>
            <a:r>
              <a:rPr lang="cs-CZ" sz="2200" dirty="0">
                <a:effectLst/>
                <a:latin typeface="Calibri" panose="020F0502020204030204" pitchFamily="34" charset="0"/>
                <a:ea typeface="Calibri" panose="020F0502020204030204" pitchFamily="34" charset="0"/>
                <a:cs typeface="Times New Roman" panose="02020603050405020304" pitchFamily="18" charset="0"/>
              </a:rPr>
              <a:t>, c. d., sv. III, s. 269; </a:t>
            </a:r>
            <a:r>
              <a:rPr lang="cs-CZ" sz="2200" i="1" dirty="0">
                <a:effectLst/>
                <a:latin typeface="Calibri" panose="020F0502020204030204" pitchFamily="34" charset="0"/>
                <a:ea typeface="Calibri" panose="020F0502020204030204" pitchFamily="34" charset="0"/>
                <a:cs typeface="Times New Roman" panose="02020603050405020304" pitchFamily="18" charset="0"/>
              </a:rPr>
              <a:t>De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rerum</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humanarum</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emendatione</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consultatio</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catholica</a:t>
            </a:r>
            <a:r>
              <a:rPr lang="cs-CZ" sz="2200" dirty="0">
                <a:effectLst/>
                <a:latin typeface="Calibri" panose="020F0502020204030204" pitchFamily="34" charset="0"/>
                <a:ea typeface="Calibri" panose="020F0502020204030204" pitchFamily="34" charset="0"/>
                <a:cs typeface="Times New Roman" panose="02020603050405020304" pitchFamily="18" charset="0"/>
              </a:rPr>
              <a:t>, sv. II, s. 221a. </a:t>
            </a:r>
          </a:p>
          <a:p>
            <a:endParaRPr lang="cs-CZ" dirty="0"/>
          </a:p>
          <a:p>
            <a:endParaRPr lang="cs-CZ" dirty="0"/>
          </a:p>
        </p:txBody>
      </p:sp>
    </p:spTree>
    <p:extLst>
      <p:ext uri="{BB962C8B-B14F-4D97-AF65-F5344CB8AC3E}">
        <p14:creationId xmlns:p14="http://schemas.microsoft.com/office/powerpoint/2010/main" val="2175465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8D59D9-4FFF-D093-288C-4FAACFBCD575}"/>
              </a:ext>
            </a:extLst>
          </p:cNvPr>
          <p:cNvSpPr>
            <a:spLocks noGrp="1"/>
          </p:cNvSpPr>
          <p:nvPr>
            <p:ph type="title"/>
          </p:nvPr>
        </p:nvSpPr>
        <p:spPr/>
        <p:txBody>
          <a:bodyPr/>
          <a:lstStyle/>
          <a:p>
            <a:r>
              <a:rPr lang="cs-CZ" dirty="0"/>
              <a:t>6. Antropocentrismus</a:t>
            </a:r>
          </a:p>
        </p:txBody>
      </p:sp>
      <p:sp>
        <p:nvSpPr>
          <p:cNvPr id="3" name="Zástupný obsah 2">
            <a:extLst>
              <a:ext uri="{FF2B5EF4-FFF2-40B4-BE49-F238E27FC236}">
                <a16:creationId xmlns:a16="http://schemas.microsoft.com/office/drawing/2014/main" id="{7B6D7E5C-7591-6879-5B0F-EED5E704ED25}"/>
              </a:ext>
            </a:extLst>
          </p:cNvPr>
          <p:cNvSpPr>
            <a:spLocks noGrp="1"/>
          </p:cNvSpPr>
          <p:nvPr>
            <p:ph idx="1"/>
          </p:nvPr>
        </p:nvSpPr>
        <p:spPr>
          <a:xfrm>
            <a:off x="762349" y="1525975"/>
            <a:ext cx="11202343" cy="5014310"/>
          </a:xfrm>
        </p:spPr>
        <p:txBody>
          <a:bodyPr/>
          <a:lstStyle/>
          <a:p>
            <a:r>
              <a:rPr lang="cs-CZ" dirty="0"/>
              <a:t>novověká věda odhalila, že příroda se o člověk vůbec nezajímá. Je rozsáhlá a nekonečně rozmanitá</a:t>
            </a:r>
          </a:p>
          <a:p>
            <a:r>
              <a:rPr lang="cs-CZ" dirty="0"/>
              <a:t>příroda není nastavená k tomu, aby ji člověk mohl poznat</a:t>
            </a:r>
          </a:p>
          <a:p>
            <a:r>
              <a:rPr lang="cs-CZ" sz="2200" i="1" dirty="0">
                <a:effectLst/>
                <a:latin typeface="Calibri" panose="020F0502020204030204" pitchFamily="34" charset="0"/>
                <a:ea typeface="Calibri" panose="020F0502020204030204" pitchFamily="34" charset="0"/>
                <a:cs typeface="Times New Roman" panose="02020603050405020304" pitchFamily="18" charset="0"/>
              </a:rPr>
              <a:t>But the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objects</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of natural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philosophy</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being</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as many as the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laws</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and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works</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of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nature</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are so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various</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and so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numberless</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that</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if</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 man had the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age</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of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Methuselah</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to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spend</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he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might</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sooner</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want</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time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than</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matter</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for his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contemplations</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that</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the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whole</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life</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of a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philosopher</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spent</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in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that</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alone</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would</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be</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too</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short</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to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give</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 full and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perfect</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account</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of the natural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properties</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and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uses</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of any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one</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of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several</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minerals</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plants</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or</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animals</a:t>
            </a:r>
            <a:r>
              <a:rPr lang="cs-CZ" sz="2200" i="1" dirty="0">
                <a:effectLst/>
                <a:latin typeface="Calibri" panose="020F0502020204030204" pitchFamily="34" charset="0"/>
                <a:ea typeface="Calibri" panose="020F0502020204030204" pitchFamily="34" charset="0"/>
                <a:cs typeface="Times New Roman" panose="02020603050405020304" pitchFamily="18" charset="0"/>
              </a:rPr>
              <a:t>…</a:t>
            </a:r>
            <a:r>
              <a:rPr lang="cs-CZ" sz="2200" dirty="0">
                <a:effectLst/>
                <a:latin typeface="Calibri" panose="020F0502020204030204" pitchFamily="34" charset="0"/>
                <a:ea typeface="Calibri" panose="020F0502020204030204" pitchFamily="34" charset="0"/>
                <a:cs typeface="Times New Roman" panose="02020603050405020304" pitchFamily="18" charset="0"/>
              </a:rPr>
              <a:t>.“</a:t>
            </a:r>
            <a:r>
              <a:rPr lang="cs-CZ" sz="2200" dirty="0">
                <a:effectLst/>
              </a:rPr>
              <a:t> </a:t>
            </a:r>
            <a:r>
              <a:rPr lang="cs-CZ" sz="2200" i="1" dirty="0">
                <a:effectLst/>
                <a:latin typeface="Calibri" panose="020F0502020204030204" pitchFamily="34" charset="0"/>
                <a:ea typeface="Calibri" panose="020F0502020204030204" pitchFamily="34" charset="0"/>
                <a:cs typeface="Times New Roman" panose="02020603050405020304" pitchFamily="18" charset="0"/>
              </a:rPr>
              <a:t>The Works of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Boyle</a:t>
            </a:r>
            <a:r>
              <a:rPr lang="cs-CZ" sz="2200" dirty="0">
                <a:effectLst/>
                <a:latin typeface="Calibri" panose="020F0502020204030204" pitchFamily="34" charset="0"/>
                <a:ea typeface="Calibri" panose="020F0502020204030204" pitchFamily="34" charset="0"/>
                <a:cs typeface="Times New Roman" panose="02020603050405020304" pitchFamily="18" charset="0"/>
              </a:rPr>
              <a:t>,  sv. II, s. 10. </a:t>
            </a:r>
          </a:p>
          <a:p>
            <a:r>
              <a:rPr lang="cs-CZ" sz="2200" dirty="0">
                <a:latin typeface="Calibri" panose="020F0502020204030204" pitchFamily="34" charset="0"/>
                <a:ea typeface="Calibri" panose="020F0502020204030204" pitchFamily="34" charset="0"/>
                <a:cs typeface="Times New Roman" panose="02020603050405020304" pitchFamily="18" charset="0"/>
              </a:rPr>
              <a:t>Komenský dál </a:t>
            </a:r>
            <a:r>
              <a:rPr lang="cs-CZ" sz="2200" dirty="0" err="1">
                <a:latin typeface="Calibri" panose="020F0502020204030204" pitchFamily="34" charset="0"/>
                <a:ea typeface="Calibri" panose="020F0502020204030204" pitchFamily="34" charset="0"/>
                <a:cs typeface="Times New Roman" panose="02020603050405020304" pitchFamily="18" charset="0"/>
              </a:rPr>
              <a:t>uvažovol</a:t>
            </a:r>
            <a:r>
              <a:rPr lang="cs-CZ" sz="2200" dirty="0">
                <a:latin typeface="Calibri" panose="020F0502020204030204" pitchFamily="34" charset="0"/>
                <a:ea typeface="Calibri" panose="020F0502020204030204" pitchFamily="34" charset="0"/>
                <a:cs typeface="Times New Roman" panose="02020603050405020304" pitchFamily="18" charset="0"/>
              </a:rPr>
              <a:t> v duchu renesančního antropocentrismu</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a:p>
            <a:endParaRPr lang="cs-CZ" dirty="0"/>
          </a:p>
        </p:txBody>
      </p:sp>
    </p:spTree>
    <p:extLst>
      <p:ext uri="{BB962C8B-B14F-4D97-AF65-F5344CB8AC3E}">
        <p14:creationId xmlns:p14="http://schemas.microsoft.com/office/powerpoint/2010/main" val="3799257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3BA6C2-2ECA-D08F-46BF-BBB6F5C8DD73}"/>
              </a:ext>
            </a:extLst>
          </p:cNvPr>
          <p:cNvSpPr>
            <a:spLocks noGrp="1"/>
          </p:cNvSpPr>
          <p:nvPr>
            <p:ph type="title"/>
          </p:nvPr>
        </p:nvSpPr>
        <p:spPr/>
        <p:txBody>
          <a:bodyPr/>
          <a:lstStyle/>
          <a:p>
            <a:r>
              <a:rPr lang="cs-CZ" dirty="0"/>
              <a:t>7. Antropocentrismus - </a:t>
            </a:r>
            <a:r>
              <a:rPr lang="cs-CZ" dirty="0" err="1"/>
              <a:t>pokracovani</a:t>
            </a:r>
            <a:endParaRPr lang="cs-CZ" dirty="0"/>
          </a:p>
        </p:txBody>
      </p:sp>
      <p:sp>
        <p:nvSpPr>
          <p:cNvPr id="3" name="Zástupný obsah 2">
            <a:extLst>
              <a:ext uri="{FF2B5EF4-FFF2-40B4-BE49-F238E27FC236}">
                <a16:creationId xmlns:a16="http://schemas.microsoft.com/office/drawing/2014/main" id="{4D9EF266-3FB6-2FE6-D951-B88C44950BDC}"/>
              </a:ext>
            </a:extLst>
          </p:cNvPr>
          <p:cNvSpPr>
            <a:spLocks noGrp="1"/>
          </p:cNvSpPr>
          <p:nvPr>
            <p:ph idx="1"/>
          </p:nvPr>
        </p:nvSpPr>
        <p:spPr>
          <a:xfrm>
            <a:off x="297401" y="1463981"/>
            <a:ext cx="11744782" cy="5277781"/>
          </a:xfrm>
        </p:spPr>
        <p:txBody>
          <a:bodyPr>
            <a:normAutofit/>
          </a:bodyPr>
          <a:lstStyle/>
          <a:p>
            <a:r>
              <a:rPr lang="cs-CZ" dirty="0"/>
              <a:t>materiální příroda slouží člověku</a:t>
            </a:r>
          </a:p>
          <a:p>
            <a:r>
              <a:rPr lang="cs-CZ" dirty="0"/>
              <a:t>touha po poznání nebyla člověku dána nadarmo</a:t>
            </a:r>
          </a:p>
          <a:p>
            <a:r>
              <a:rPr lang="cs-CZ" dirty="0"/>
              <a:t>svět je otevřená kniha – otevřená škola</a:t>
            </a:r>
          </a:p>
          <a:p>
            <a:r>
              <a:rPr lang="cs-CZ" sz="2200" dirty="0">
                <a:effectLst/>
                <a:latin typeface="Calibri" panose="020F0502020204030204" pitchFamily="34" charset="0"/>
                <a:ea typeface="Calibri" panose="020F0502020204030204" pitchFamily="34" charset="0"/>
                <a:cs typeface="Times New Roman" panose="02020603050405020304" pitchFamily="18" charset="0"/>
              </a:rPr>
              <a:t>Je zde o nás dobře postaráno tak, abychom mohli všechno pochopit: „…</a:t>
            </a:r>
            <a:r>
              <a:rPr lang="cs-CZ" sz="2200" i="1" dirty="0">
                <a:effectLst/>
                <a:latin typeface="Calibri" panose="020F0502020204030204" pitchFamily="34" charset="0"/>
                <a:ea typeface="Calibri" panose="020F0502020204030204" pitchFamily="34" charset="0"/>
                <a:cs typeface="Times New Roman" panose="02020603050405020304" pitchFamily="18" charset="0"/>
              </a:rPr>
              <a:t>že nám Bůh zpřístupnil podívanou na svou moudrost, tj. divadlo přírody a Písma, ale i proto, že nás vybavil nástroji, jež nám poslouží k tomu, abychom je dokázali prohlížet a zachytit jas moudrosti: smysly a rozumem. Obdařil nás božským zjevením, jež vynahrazuje nedostatky smyslů i rozumu</a:t>
            </a:r>
            <a:r>
              <a:rPr lang="cs-CZ" sz="2200" dirty="0">
                <a:effectLst/>
                <a:latin typeface="Calibri" panose="020F0502020204030204" pitchFamily="34" charset="0"/>
                <a:ea typeface="Calibri" panose="020F0502020204030204" pitchFamily="34" charset="0"/>
                <a:cs typeface="Times New Roman" panose="02020603050405020304" pitchFamily="18" charset="0"/>
              </a:rPr>
              <a:t>.“</a:t>
            </a:r>
            <a:r>
              <a:rPr lang="cs-CZ" sz="2200" dirty="0">
                <a:effectLst/>
              </a:rPr>
              <a:t> </a:t>
            </a:r>
            <a:r>
              <a:rPr lang="cs-CZ" sz="2200" dirty="0">
                <a:effectLst/>
                <a:latin typeface="Calibri" panose="020F0502020204030204" pitchFamily="34" charset="0"/>
                <a:ea typeface="Calibri" panose="020F0502020204030204" pitchFamily="34" charset="0"/>
                <a:cs typeface="Times New Roman" panose="02020603050405020304" pitchFamily="18" charset="0"/>
              </a:rPr>
              <a:t>Komenský, J. A., </a:t>
            </a:r>
            <a:r>
              <a:rPr lang="cs-CZ" sz="2200" i="1" dirty="0">
                <a:effectLst/>
                <a:latin typeface="Calibri" panose="020F0502020204030204" pitchFamily="34" charset="0"/>
                <a:ea typeface="Calibri" panose="020F0502020204030204" pitchFamily="34" charset="0"/>
                <a:cs typeface="Times New Roman" panose="02020603050405020304" pitchFamily="18" charset="0"/>
              </a:rPr>
              <a:t>Předehra pansofie</a:t>
            </a:r>
            <a:r>
              <a:rPr lang="cs-CZ" sz="2200" dirty="0">
                <a:effectLst/>
                <a:latin typeface="Calibri" panose="020F0502020204030204" pitchFamily="34" charset="0"/>
                <a:ea typeface="Calibri" panose="020F0502020204030204" pitchFamily="34" charset="0"/>
                <a:cs typeface="Times New Roman" panose="02020603050405020304" pitchFamily="18" charset="0"/>
              </a:rPr>
              <a:t>, c. d., s. 33. </a:t>
            </a:r>
          </a:p>
          <a:p>
            <a:pPr algn="just"/>
            <a:r>
              <a:rPr lang="cs-CZ" dirty="0">
                <a:effectLst/>
                <a:latin typeface="Calibri" panose="020F0502020204030204" pitchFamily="34" charset="0"/>
                <a:ea typeface="Calibri" panose="020F0502020204030204" pitchFamily="34" charset="0"/>
                <a:cs typeface="Times New Roman" panose="02020603050405020304" pitchFamily="18" charset="0"/>
              </a:rPr>
              <a:t>„</a:t>
            </a:r>
            <a:r>
              <a:rPr lang="cs-CZ" i="1" dirty="0">
                <a:effectLst/>
                <a:latin typeface="Calibri" panose="020F0502020204030204" pitchFamily="34" charset="0"/>
                <a:ea typeface="Calibri" panose="020F0502020204030204" pitchFamily="34" charset="0"/>
                <a:cs typeface="Times New Roman" panose="02020603050405020304" pitchFamily="18" charset="0"/>
              </a:rPr>
              <a:t>svět, tato Boží kniha (…), je tak dokonalý, že štědře postačuje k tomu, abychom z něho čerpali veškeré poznání, které je pro člověka na tomto světě nezbytné</a:t>
            </a:r>
            <a:r>
              <a:rPr lang="cs-CZ" dirty="0">
                <a:effectLst/>
                <a:latin typeface="Calibri" panose="020F0502020204030204" pitchFamily="34" charset="0"/>
                <a:ea typeface="Calibri" panose="020F0502020204030204" pitchFamily="34" charset="0"/>
                <a:cs typeface="Times New Roman" panose="02020603050405020304" pitchFamily="18" charset="0"/>
              </a:rPr>
              <a:t>“. Dokonce říká: „</a:t>
            </a:r>
            <a:r>
              <a:rPr lang="cs-CZ" i="1" dirty="0">
                <a:effectLst/>
                <a:latin typeface="Calibri" panose="020F0502020204030204" pitchFamily="34" charset="0"/>
                <a:ea typeface="Calibri" panose="020F0502020204030204" pitchFamily="34" charset="0"/>
                <a:cs typeface="Times New Roman" panose="02020603050405020304" pitchFamily="18" charset="0"/>
              </a:rPr>
              <a:t>můžeme znát naprosto všechno, co se Bohu zachtělo, abychom znali</a:t>
            </a:r>
            <a:r>
              <a:rPr lang="cs-CZ" dirty="0">
                <a:effectLst/>
                <a:latin typeface="Calibri" panose="020F0502020204030204" pitchFamily="34" charset="0"/>
                <a:ea typeface="Calibri" panose="020F0502020204030204" pitchFamily="34" charset="0"/>
                <a:cs typeface="Times New Roman" panose="02020603050405020304" pitchFamily="18" charset="0"/>
              </a:rPr>
              <a:t>.“ Komenský, J. A., </a:t>
            </a:r>
            <a:r>
              <a:rPr lang="cs-CZ" i="1" dirty="0">
                <a:effectLst/>
                <a:latin typeface="Calibri" panose="020F0502020204030204" pitchFamily="34" charset="0"/>
                <a:ea typeface="Calibri" panose="020F0502020204030204" pitchFamily="34" charset="0"/>
                <a:cs typeface="Times New Roman" panose="02020603050405020304" pitchFamily="18" charset="0"/>
              </a:rPr>
              <a:t>Obecná porada o nápravě věcí lidských</a:t>
            </a:r>
            <a:r>
              <a:rPr lang="cs-CZ" dirty="0">
                <a:effectLst/>
                <a:latin typeface="Calibri" panose="020F0502020204030204" pitchFamily="34" charset="0"/>
                <a:ea typeface="Calibri" panose="020F0502020204030204" pitchFamily="34" charset="0"/>
                <a:cs typeface="Times New Roman" panose="02020603050405020304" pitchFamily="18" charset="0"/>
              </a:rPr>
              <a:t>, c. </a:t>
            </a:r>
            <a:r>
              <a:rPr lang="cs-CZ" dirty="0" err="1">
                <a:effectLst/>
                <a:latin typeface="Calibri" panose="020F0502020204030204" pitchFamily="34" charset="0"/>
                <a:ea typeface="Calibri" panose="020F0502020204030204" pitchFamily="34" charset="0"/>
                <a:cs typeface="Times New Roman" panose="02020603050405020304" pitchFamily="18" charset="0"/>
              </a:rPr>
              <a:t>d.,sv</a:t>
            </a:r>
            <a:r>
              <a:rPr lang="cs-CZ" dirty="0">
                <a:effectLst/>
                <a:latin typeface="Calibri" panose="020F0502020204030204" pitchFamily="34" charset="0"/>
                <a:ea typeface="Calibri" panose="020F0502020204030204" pitchFamily="34" charset="0"/>
                <a:cs typeface="Times New Roman" panose="02020603050405020304" pitchFamily="18" charset="0"/>
              </a:rPr>
              <a:t>. I, 152;, s. 110b. </a:t>
            </a:r>
          </a:p>
          <a:p>
            <a:pPr algn="just"/>
            <a:r>
              <a:rPr lang="cs-CZ" dirty="0">
                <a:effectLst/>
                <a:latin typeface="Calibri" panose="020F0502020204030204" pitchFamily="34" charset="0"/>
                <a:ea typeface="Calibri" panose="020F0502020204030204" pitchFamily="34" charset="0"/>
                <a:cs typeface="Times New Roman" panose="02020603050405020304" pitchFamily="18" charset="0"/>
              </a:rPr>
              <a:t>Komenský, J. A., </a:t>
            </a:r>
            <a:r>
              <a:rPr lang="cs-CZ" i="1" dirty="0">
                <a:effectLst/>
                <a:latin typeface="Calibri" panose="020F0502020204030204" pitchFamily="34" charset="0"/>
                <a:ea typeface="Calibri" panose="020F0502020204030204" pitchFamily="34" charset="0"/>
                <a:cs typeface="Times New Roman" panose="02020603050405020304" pitchFamily="18" charset="0"/>
              </a:rPr>
              <a:t>Obecná porada o nápravě věcí lidských</a:t>
            </a:r>
            <a:r>
              <a:rPr lang="cs-CZ" dirty="0">
                <a:effectLst/>
                <a:latin typeface="Calibri" panose="020F0502020204030204" pitchFamily="34" charset="0"/>
                <a:ea typeface="Calibri" panose="020F0502020204030204" pitchFamily="34" charset="0"/>
                <a:cs typeface="Times New Roman" panose="02020603050405020304" pitchFamily="18" charset="0"/>
              </a:rPr>
              <a:t>, c. </a:t>
            </a:r>
            <a:r>
              <a:rPr lang="cs-CZ" dirty="0" err="1">
                <a:effectLst/>
                <a:latin typeface="Calibri" panose="020F0502020204030204" pitchFamily="34" charset="0"/>
                <a:ea typeface="Calibri" panose="020F0502020204030204" pitchFamily="34" charset="0"/>
                <a:cs typeface="Times New Roman" panose="02020603050405020304" pitchFamily="18" charset="0"/>
              </a:rPr>
              <a:t>d.,sv</a:t>
            </a:r>
            <a:r>
              <a:rPr lang="cs-CZ" dirty="0">
                <a:effectLst/>
                <a:latin typeface="Calibri" panose="020F0502020204030204" pitchFamily="34" charset="0"/>
                <a:ea typeface="Calibri" panose="020F0502020204030204" pitchFamily="34" charset="0"/>
                <a:cs typeface="Times New Roman" panose="02020603050405020304" pitchFamily="18" charset="0"/>
              </a:rPr>
              <a:t>. I, 168;</a:t>
            </a:r>
            <a:r>
              <a:rPr lang="cs-CZ" i="1" dirty="0">
                <a:effectLst/>
                <a:latin typeface="Calibri" panose="020F0502020204030204" pitchFamily="34" charset="0"/>
                <a:ea typeface="Calibri" panose="020F0502020204030204" pitchFamily="34" charset="0"/>
                <a:cs typeface="Times New Roman" panose="02020603050405020304" pitchFamily="18" charset="0"/>
              </a:rPr>
              <a:t> De </a:t>
            </a:r>
            <a:r>
              <a:rPr lang="cs-CZ" i="1" dirty="0" err="1">
                <a:effectLst/>
                <a:latin typeface="Calibri" panose="020F0502020204030204" pitchFamily="34" charset="0"/>
                <a:ea typeface="Calibri" panose="020F0502020204030204" pitchFamily="34" charset="0"/>
                <a:cs typeface="Times New Roman" panose="02020603050405020304" pitchFamily="18" charset="0"/>
              </a:rPr>
              <a:t>rerum</a:t>
            </a:r>
            <a:r>
              <a:rPr lang="cs-CZ" i="1" dirty="0">
                <a:effectLst/>
                <a:latin typeface="Calibri" panose="020F0502020204030204" pitchFamily="34" charset="0"/>
                <a:ea typeface="Calibri" panose="020F0502020204030204" pitchFamily="34" charset="0"/>
                <a:cs typeface="Times New Roman" panose="02020603050405020304" pitchFamily="18" charset="0"/>
              </a:rPr>
              <a:t> </a:t>
            </a:r>
            <a:r>
              <a:rPr lang="cs-CZ" i="1" dirty="0" err="1">
                <a:effectLst/>
                <a:latin typeface="Calibri" panose="020F0502020204030204" pitchFamily="34" charset="0"/>
                <a:ea typeface="Calibri" panose="020F0502020204030204" pitchFamily="34" charset="0"/>
                <a:cs typeface="Times New Roman" panose="02020603050405020304" pitchFamily="18" charset="0"/>
              </a:rPr>
              <a:t>humanarum</a:t>
            </a:r>
            <a:r>
              <a:rPr lang="cs-CZ" i="1" dirty="0">
                <a:effectLst/>
                <a:latin typeface="Calibri" panose="020F0502020204030204" pitchFamily="34" charset="0"/>
                <a:ea typeface="Calibri" panose="020F0502020204030204" pitchFamily="34" charset="0"/>
                <a:cs typeface="Times New Roman" panose="02020603050405020304" pitchFamily="18" charset="0"/>
              </a:rPr>
              <a:t> </a:t>
            </a:r>
            <a:r>
              <a:rPr lang="cs-CZ" i="1" dirty="0" err="1">
                <a:effectLst/>
                <a:latin typeface="Calibri" panose="020F0502020204030204" pitchFamily="34" charset="0"/>
                <a:ea typeface="Calibri" panose="020F0502020204030204" pitchFamily="34" charset="0"/>
                <a:cs typeface="Times New Roman" panose="02020603050405020304" pitchFamily="18" charset="0"/>
              </a:rPr>
              <a:t>emendatione</a:t>
            </a:r>
            <a:r>
              <a:rPr lang="cs-CZ" i="1" dirty="0">
                <a:effectLst/>
                <a:latin typeface="Calibri" panose="020F0502020204030204" pitchFamily="34" charset="0"/>
                <a:ea typeface="Calibri" panose="020F0502020204030204" pitchFamily="34" charset="0"/>
                <a:cs typeface="Times New Roman" panose="02020603050405020304" pitchFamily="18" charset="0"/>
              </a:rPr>
              <a:t> </a:t>
            </a:r>
            <a:r>
              <a:rPr lang="cs-CZ" i="1" dirty="0" err="1">
                <a:effectLst/>
                <a:latin typeface="Calibri" panose="020F0502020204030204" pitchFamily="34" charset="0"/>
                <a:ea typeface="Calibri" panose="020F0502020204030204" pitchFamily="34" charset="0"/>
                <a:cs typeface="Times New Roman" panose="02020603050405020304" pitchFamily="18" charset="0"/>
              </a:rPr>
              <a:t>consultatio</a:t>
            </a:r>
            <a:r>
              <a:rPr lang="cs-CZ" i="1" dirty="0">
                <a:effectLst/>
                <a:latin typeface="Calibri" panose="020F0502020204030204" pitchFamily="34" charset="0"/>
                <a:ea typeface="Calibri" panose="020F0502020204030204" pitchFamily="34" charset="0"/>
                <a:cs typeface="Times New Roman" panose="02020603050405020304" pitchFamily="18" charset="0"/>
              </a:rPr>
              <a:t> </a:t>
            </a:r>
            <a:r>
              <a:rPr lang="cs-CZ" i="1" dirty="0" err="1">
                <a:effectLst/>
                <a:latin typeface="Calibri" panose="020F0502020204030204" pitchFamily="34" charset="0"/>
                <a:ea typeface="Calibri" panose="020F0502020204030204" pitchFamily="34" charset="0"/>
                <a:cs typeface="Times New Roman" panose="02020603050405020304" pitchFamily="18" charset="0"/>
              </a:rPr>
              <a:t>catholica</a:t>
            </a:r>
            <a:r>
              <a:rPr lang="cs-CZ" dirty="0">
                <a:effectLst/>
                <a:latin typeface="Calibri" panose="020F0502020204030204" pitchFamily="34" charset="0"/>
                <a:ea typeface="Calibri" panose="020F0502020204030204" pitchFamily="34" charset="0"/>
                <a:cs typeface="Times New Roman" panose="02020603050405020304" pitchFamily="18" charset="0"/>
              </a:rPr>
              <a:t>, sv. I., s. 124b.</a:t>
            </a:r>
          </a:p>
          <a:p>
            <a:endParaRPr lang="cs-CZ" dirty="0"/>
          </a:p>
        </p:txBody>
      </p:sp>
    </p:spTree>
    <p:extLst>
      <p:ext uri="{BB962C8B-B14F-4D97-AF65-F5344CB8AC3E}">
        <p14:creationId xmlns:p14="http://schemas.microsoft.com/office/powerpoint/2010/main" val="3507445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409AAD-FD65-7115-187D-40454E8E185F}"/>
              </a:ext>
            </a:extLst>
          </p:cNvPr>
          <p:cNvSpPr>
            <a:spLocks noGrp="1"/>
          </p:cNvSpPr>
          <p:nvPr>
            <p:ph type="title"/>
          </p:nvPr>
        </p:nvSpPr>
        <p:spPr/>
        <p:txBody>
          <a:bodyPr/>
          <a:lstStyle/>
          <a:p>
            <a:r>
              <a:rPr lang="cs-CZ" dirty="0"/>
              <a:t>8. Epistemologický optimismus</a:t>
            </a:r>
          </a:p>
        </p:txBody>
      </p:sp>
      <p:sp>
        <p:nvSpPr>
          <p:cNvPr id="3" name="Zástupný obsah 2">
            <a:extLst>
              <a:ext uri="{FF2B5EF4-FFF2-40B4-BE49-F238E27FC236}">
                <a16:creationId xmlns:a16="http://schemas.microsoft.com/office/drawing/2014/main" id="{2B992F29-4C08-9316-78C8-162D516A40FE}"/>
              </a:ext>
            </a:extLst>
          </p:cNvPr>
          <p:cNvSpPr>
            <a:spLocks noGrp="1"/>
          </p:cNvSpPr>
          <p:nvPr>
            <p:ph idx="1"/>
          </p:nvPr>
        </p:nvSpPr>
        <p:spPr>
          <a:xfrm>
            <a:off x="1103312" y="2052918"/>
            <a:ext cx="10567757" cy="4352364"/>
          </a:xfrm>
        </p:spPr>
        <p:txBody>
          <a:bodyPr>
            <a:normAutofit/>
          </a:bodyPr>
          <a:lstStyle/>
          <a:p>
            <a:r>
              <a:rPr lang="cs-CZ" dirty="0"/>
              <a:t>omyly jsou způsobené tím, že lidé neumí s božími dary nakládat</a:t>
            </a:r>
          </a:p>
          <a:p>
            <a:r>
              <a:rPr lang="cs-CZ" sz="2200" dirty="0">
                <a:effectLst/>
                <a:latin typeface="Calibri" panose="020F0502020204030204" pitchFamily="34" charset="0"/>
                <a:ea typeface="Calibri" panose="020F0502020204030204" pitchFamily="34" charset="0"/>
                <a:cs typeface="Times New Roman" panose="02020603050405020304" pitchFamily="18" charset="0"/>
              </a:rPr>
              <a:t>„</a:t>
            </a:r>
            <a:r>
              <a:rPr lang="cs-CZ" sz="2200" i="1" dirty="0">
                <a:effectLst/>
                <a:latin typeface="Calibri" panose="020F0502020204030204" pitchFamily="34" charset="0"/>
                <a:ea typeface="Calibri" panose="020F0502020204030204" pitchFamily="34" charset="0"/>
                <a:cs typeface="Times New Roman" panose="02020603050405020304" pitchFamily="18" charset="0"/>
              </a:rPr>
              <a:t>nic nám není tak vzdáleno, aby toho naše mysl nedosáhla, povznese-li se vzhůru (…) nic není tak skrytého, aby to nevypátrala, bude-li správným způsobem pátrat a postupovat</a:t>
            </a:r>
            <a:r>
              <a:rPr lang="cs-CZ" sz="2200" dirty="0">
                <a:effectLst/>
                <a:latin typeface="Calibri" panose="020F0502020204030204" pitchFamily="34" charset="0"/>
                <a:ea typeface="Calibri" panose="020F0502020204030204" pitchFamily="34" charset="0"/>
                <a:cs typeface="Times New Roman" panose="02020603050405020304" pitchFamily="18" charset="0"/>
              </a:rPr>
              <a:t>.“ Bůh dal člověku tři svítilny: svět, mysl a slovo boží, a tyto prameny světla „</a:t>
            </a:r>
            <a:r>
              <a:rPr lang="cs-CZ" sz="2200" i="1" dirty="0">
                <a:effectLst/>
                <a:latin typeface="Calibri" panose="020F0502020204030204" pitchFamily="34" charset="0"/>
                <a:ea typeface="Calibri" panose="020F0502020204030204" pitchFamily="34" charset="0"/>
                <a:cs typeface="Times New Roman" panose="02020603050405020304" pitchFamily="18" charset="0"/>
              </a:rPr>
              <a:t>postačují ke všemu, pro všechny a po všech stránkách</a:t>
            </a:r>
            <a:r>
              <a:rPr lang="cs-CZ" sz="2200" dirty="0">
                <a:effectLst/>
                <a:latin typeface="Calibri" panose="020F0502020204030204" pitchFamily="34" charset="0"/>
                <a:ea typeface="Calibri" panose="020F0502020204030204" pitchFamily="34" charset="0"/>
                <a:cs typeface="Times New Roman" panose="02020603050405020304" pitchFamily="18" charset="0"/>
              </a:rPr>
              <a:t>“</a:t>
            </a:r>
            <a:r>
              <a:rPr lang="cs-CZ" sz="2200" dirty="0">
                <a:effectLst/>
              </a:rPr>
              <a:t> </a:t>
            </a:r>
            <a:r>
              <a:rPr lang="cs-CZ" sz="2200" dirty="0">
                <a:effectLst/>
                <a:latin typeface="Calibri" panose="020F0502020204030204" pitchFamily="34" charset="0"/>
                <a:ea typeface="Calibri" panose="020F0502020204030204" pitchFamily="34" charset="0"/>
                <a:cs typeface="Times New Roman" panose="02020603050405020304" pitchFamily="18" charset="0"/>
              </a:rPr>
              <a:t>Komenský, J. A., </a:t>
            </a:r>
            <a:r>
              <a:rPr lang="cs-CZ" sz="2200" i="1" dirty="0">
                <a:effectLst/>
                <a:latin typeface="Calibri" panose="020F0502020204030204" pitchFamily="34" charset="0"/>
                <a:ea typeface="Calibri" panose="020F0502020204030204" pitchFamily="34" charset="0"/>
                <a:cs typeface="Times New Roman" panose="02020603050405020304" pitchFamily="18" charset="0"/>
              </a:rPr>
              <a:t>Obecná porada o nápravě věcí lidských</a:t>
            </a:r>
            <a:r>
              <a:rPr lang="cs-CZ" sz="2200" dirty="0">
                <a:effectLst/>
                <a:latin typeface="Calibri" panose="020F0502020204030204" pitchFamily="34" charset="0"/>
                <a:ea typeface="Calibri" panose="020F0502020204030204" pitchFamily="34" charset="0"/>
                <a:cs typeface="Times New Roman" panose="02020603050405020304" pitchFamily="18" charset="0"/>
              </a:rPr>
              <a:t>, c. </a:t>
            </a:r>
            <a:r>
              <a:rPr lang="cs-CZ" sz="2200" dirty="0" err="1">
                <a:effectLst/>
                <a:latin typeface="Calibri" panose="020F0502020204030204" pitchFamily="34" charset="0"/>
                <a:ea typeface="Calibri" panose="020F0502020204030204" pitchFamily="34" charset="0"/>
                <a:cs typeface="Times New Roman" panose="02020603050405020304" pitchFamily="18" charset="0"/>
              </a:rPr>
              <a:t>d.,sv</a:t>
            </a:r>
            <a:r>
              <a:rPr lang="cs-CZ" sz="2200" dirty="0">
                <a:effectLst/>
                <a:latin typeface="Calibri" panose="020F0502020204030204" pitchFamily="34" charset="0"/>
                <a:ea typeface="Calibri" panose="020F0502020204030204" pitchFamily="34" charset="0"/>
                <a:cs typeface="Times New Roman" panose="02020603050405020304" pitchFamily="18" charset="0"/>
              </a:rPr>
              <a:t>. I, 276; </a:t>
            </a:r>
            <a:r>
              <a:rPr lang="cs-CZ" sz="2200" i="1" dirty="0">
                <a:effectLst/>
                <a:latin typeface="Calibri" panose="020F0502020204030204" pitchFamily="34" charset="0"/>
                <a:ea typeface="Calibri" panose="020F0502020204030204" pitchFamily="34" charset="0"/>
                <a:cs typeface="Times New Roman" panose="02020603050405020304" pitchFamily="18" charset="0"/>
              </a:rPr>
              <a:t>De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rerum</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humanarum</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emendatione</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consultatio</a:t>
            </a:r>
            <a:r>
              <a:rPr lang="cs-CZ" sz="2200" i="1"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err="1">
                <a:effectLst/>
                <a:latin typeface="Calibri" panose="020F0502020204030204" pitchFamily="34" charset="0"/>
                <a:ea typeface="Calibri" panose="020F0502020204030204" pitchFamily="34" charset="0"/>
                <a:cs typeface="Times New Roman" panose="02020603050405020304" pitchFamily="18" charset="0"/>
              </a:rPr>
              <a:t>catholica</a:t>
            </a:r>
            <a:r>
              <a:rPr lang="cs-CZ" sz="2200" dirty="0">
                <a:effectLst/>
                <a:latin typeface="Calibri" panose="020F0502020204030204" pitchFamily="34" charset="0"/>
                <a:ea typeface="Calibri" panose="020F0502020204030204" pitchFamily="34" charset="0"/>
                <a:cs typeface="Times New Roman" panose="02020603050405020304" pitchFamily="18" charset="0"/>
              </a:rPr>
              <a:t>, sv. I., s. 203b.</a:t>
            </a:r>
          </a:p>
          <a:p>
            <a:r>
              <a:rPr lang="cs-CZ" sz="2200" dirty="0">
                <a:effectLst/>
                <a:latin typeface="Calibri" panose="020F0502020204030204" pitchFamily="34" charset="0"/>
                <a:ea typeface="Calibri" panose="020F0502020204030204" pitchFamily="34" charset="0"/>
                <a:cs typeface="Times New Roman" panose="02020603050405020304" pitchFamily="18" charset="0"/>
              </a:rPr>
              <a:t>To, co zatí</a:t>
            </a:r>
            <a:r>
              <a:rPr lang="cs-CZ" sz="2200" dirty="0">
                <a:latin typeface="Calibri" panose="020F0502020204030204" pitchFamily="34" charset="0"/>
                <a:ea typeface="Calibri" panose="020F0502020204030204" pitchFamily="34" charset="0"/>
                <a:cs typeface="Times New Roman" panose="02020603050405020304" pitchFamily="18" charset="0"/>
              </a:rPr>
              <a:t>m neznáme, to</a:t>
            </a:r>
            <a:r>
              <a:rPr lang="cs-CZ" sz="2200" dirty="0">
                <a:effectLst/>
                <a:latin typeface="Calibri" panose="020F0502020204030204" pitchFamily="34" charset="0"/>
                <a:ea typeface="Calibri" panose="020F0502020204030204" pitchFamily="34" charset="0"/>
                <a:cs typeface="Times New Roman" panose="02020603050405020304" pitchFamily="18" charset="0"/>
              </a:rPr>
              <a:t> „</a:t>
            </a:r>
            <a:r>
              <a:rPr lang="cs-CZ" sz="2200" i="1" dirty="0">
                <a:effectLst/>
                <a:latin typeface="Calibri" panose="020F0502020204030204" pitchFamily="34" charset="0"/>
                <a:ea typeface="Calibri" panose="020F0502020204030204" pitchFamily="34" charset="0"/>
                <a:cs typeface="Times New Roman" panose="02020603050405020304" pitchFamily="18" charset="0"/>
              </a:rPr>
              <a:t>to všechno Bůh hodlá zpřístupnit (…) odhalením samotných příčin věcí (…) knihy boží budou otevřeny, aby každý, kdo je bude číst, jim zároveň rozuměl. (…) Tímto rozmnožením světla rozhodl Bůh zvelebit poslední věk</a:t>
            </a:r>
            <a:r>
              <a:rPr lang="cs-CZ" sz="2200" dirty="0">
                <a:effectLst/>
                <a:latin typeface="Calibri" panose="020F0502020204030204" pitchFamily="34" charset="0"/>
                <a:ea typeface="Calibri" panose="020F0502020204030204" pitchFamily="34" charset="0"/>
                <a:cs typeface="Times New Roman" panose="02020603050405020304" pitchFamily="18" charset="0"/>
              </a:rPr>
              <a:t>“. Komenský, J. A., </a:t>
            </a:r>
            <a:r>
              <a:rPr lang="cs-CZ" sz="2200" i="1" dirty="0">
                <a:effectLst/>
                <a:latin typeface="Calibri" panose="020F0502020204030204" pitchFamily="34" charset="0"/>
                <a:ea typeface="Calibri" panose="020F0502020204030204" pitchFamily="34" charset="0"/>
                <a:cs typeface="Times New Roman" panose="02020603050405020304" pitchFamily="18" charset="0"/>
              </a:rPr>
              <a:t>Cesta světla</a:t>
            </a:r>
            <a:r>
              <a:rPr lang="cs-CZ" sz="2200" dirty="0">
                <a:effectLst/>
                <a:latin typeface="Calibri" panose="020F0502020204030204" pitchFamily="34" charset="0"/>
                <a:ea typeface="Calibri" panose="020F0502020204030204" pitchFamily="34" charset="0"/>
                <a:cs typeface="Times New Roman" panose="02020603050405020304" pitchFamily="18" charset="0"/>
              </a:rPr>
              <a:t>, SPNL, Praha 1961, s. 127. </a:t>
            </a:r>
          </a:p>
          <a:p>
            <a:endParaRPr lang="cs-CZ" dirty="0"/>
          </a:p>
          <a:p>
            <a:endParaRPr lang="cs-CZ" dirty="0"/>
          </a:p>
        </p:txBody>
      </p:sp>
    </p:spTree>
    <p:extLst>
      <p:ext uri="{BB962C8B-B14F-4D97-AF65-F5344CB8AC3E}">
        <p14:creationId xmlns:p14="http://schemas.microsoft.com/office/powerpoint/2010/main" val="17167832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184</TotalTime>
  <Words>1972</Words>
  <Application>Microsoft Office PowerPoint</Application>
  <PresentationFormat>Širokoúhlá obrazovka</PresentationFormat>
  <Paragraphs>111</Paragraphs>
  <Slides>16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Arial</vt:lpstr>
      <vt:lpstr>Calibri</vt:lpstr>
      <vt:lpstr>Century Gothic</vt:lpstr>
      <vt:lpstr>Symbol</vt:lpstr>
      <vt:lpstr>Wingdings 3</vt:lpstr>
      <vt:lpstr>Ion</vt:lpstr>
      <vt:lpstr>Česká filosofie 2. Jan Amos Komenský  (1371-1415)</vt:lpstr>
      <vt:lpstr>1. Život</vt:lpstr>
      <vt:lpstr>2. Dílo</vt:lpstr>
      <vt:lpstr>3. Mosaická fyzika</vt:lpstr>
      <vt:lpstr>4. Pokrok</vt:lpstr>
      <vt:lpstr>5. Eschatologie</vt:lpstr>
      <vt:lpstr>6. Antropocentrismus</vt:lpstr>
      <vt:lpstr>7. Antropocentrismus - pokracovani</vt:lpstr>
      <vt:lpstr>8. Epistemologický optimismus</vt:lpstr>
      <vt:lpstr>9. Poznání jako dar, novoplatonismus </vt:lpstr>
      <vt:lpstr>10. Encyklopedismus</vt:lpstr>
      <vt:lpstr>11. Obecná porada</vt:lpstr>
      <vt:lpstr>12. Obecná porada – III. pansofia</vt:lpstr>
      <vt:lpstr>13. Schéma pansofie </vt:lpstr>
      <vt:lpstr>14. Další části Porady</vt:lpstr>
      <vt:lpstr>15. Druhý život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Česká filosofie 1. Jan Hus  (1371-1415)</dc:title>
  <dc:creator>Daniel Špelda</dc:creator>
  <cp:lastModifiedBy>Daniel Špelda</cp:lastModifiedBy>
  <cp:revision>2</cp:revision>
  <dcterms:created xsi:type="dcterms:W3CDTF">2023-02-21T19:30:00Z</dcterms:created>
  <dcterms:modified xsi:type="dcterms:W3CDTF">2023-03-01T10:40:46Z</dcterms:modified>
</cp:coreProperties>
</file>