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18"/>
  </p:notesMasterIdLst>
  <p:handoutMasterIdLst>
    <p:handoutMasterId r:id="rId19"/>
  </p:handoutMasterIdLst>
  <p:sldIdLst>
    <p:sldId id="1866" r:id="rId5"/>
    <p:sldId id="1887" r:id="rId6"/>
    <p:sldId id="1877" r:id="rId7"/>
    <p:sldId id="1878" r:id="rId8"/>
    <p:sldId id="1886" r:id="rId9"/>
    <p:sldId id="1879" r:id="rId10"/>
    <p:sldId id="1880" r:id="rId11"/>
    <p:sldId id="1881" r:id="rId12"/>
    <p:sldId id="1882" r:id="rId13"/>
    <p:sldId id="1883" r:id="rId14"/>
    <p:sldId id="1884" r:id="rId15"/>
    <p:sldId id="1888" r:id="rId16"/>
    <p:sldId id="1876"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87"/>
            <p14:sldId id="1877"/>
            <p14:sldId id="1878"/>
            <p14:sldId id="1886"/>
            <p14:sldId id="1879"/>
            <p14:sldId id="1880"/>
            <p14:sldId id="1881"/>
            <p14:sldId id="1882"/>
            <p14:sldId id="1883"/>
            <p14:sldId id="1884"/>
            <p14:sldId id="1888"/>
            <p14:sldId id="1876"/>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67E"/>
    <a:srgbClr val="57968F"/>
    <a:srgbClr val="F0E6DC"/>
    <a:srgbClr val="ECE0D4"/>
    <a:srgbClr val="D1B497"/>
    <a:srgbClr val="E3D1BF"/>
    <a:srgbClr val="AA673C"/>
    <a:srgbClr val="6A6967"/>
    <a:srgbClr val="C19C84"/>
    <a:srgbClr val="F8E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3804E-8114-450E-8E3A-123BE09E8F56}" v="141" dt="2024-02-09T14:27:37.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80"/>
        <p:guide pos="7200"/>
        <p:guide pos="43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a Nevěřilová" userId="S::3839@muni.cz::e318c989-7f5f-4bff-aac7-c3e5653b5fbb" providerId="AD" clId="Web-{3E1876E2-62E6-0D2D-0DD3-2DED1626FBD1}"/>
    <pc:docChg chg="addSld modSld modSection">
      <pc:chgData name="Zuzana Nevěřilová" userId="S::3839@muni.cz::e318c989-7f5f-4bff-aac7-c3e5653b5fbb" providerId="AD" clId="Web-{3E1876E2-62E6-0D2D-0DD3-2DED1626FBD1}" dt="2024-02-06T10:57:48.002" v="3" actId="20577"/>
      <pc:docMkLst>
        <pc:docMk/>
      </pc:docMkLst>
      <pc:sldChg chg="modSp">
        <pc:chgData name="Zuzana Nevěřilová" userId="S::3839@muni.cz::e318c989-7f5f-4bff-aac7-c3e5653b5fbb" providerId="AD" clId="Web-{3E1876E2-62E6-0D2D-0DD3-2DED1626FBD1}" dt="2024-02-06T10:57:48.002" v="3" actId="20577"/>
        <pc:sldMkLst>
          <pc:docMk/>
          <pc:sldMk cId="4152393503" sldId="1866"/>
        </pc:sldMkLst>
        <pc:spChg chg="mod">
          <ac:chgData name="Zuzana Nevěřilová" userId="S::3839@muni.cz::e318c989-7f5f-4bff-aac7-c3e5653b5fbb" providerId="AD" clId="Web-{3E1876E2-62E6-0D2D-0DD3-2DED1626FBD1}" dt="2024-02-06T10:57:48.002" v="3" actId="20577"/>
          <ac:spMkLst>
            <pc:docMk/>
            <pc:sldMk cId="4152393503" sldId="1866"/>
            <ac:spMk id="2" creationId="{CEA3C347-C8AA-42E8-B5A8-57EFCB30759F}"/>
          </ac:spMkLst>
        </pc:spChg>
      </pc:sldChg>
      <pc:sldChg chg="add">
        <pc:chgData name="Zuzana Nevěřilová" userId="S::3839@muni.cz::e318c989-7f5f-4bff-aac7-c3e5653b5fbb" providerId="AD" clId="Web-{3E1876E2-62E6-0D2D-0DD3-2DED1626FBD1}" dt="2024-02-06T10:12:38.903" v="0"/>
        <pc:sldMkLst>
          <pc:docMk/>
          <pc:sldMk cId="1653938783" sldId="1887"/>
        </pc:sldMkLst>
      </pc:sldChg>
      <pc:sldMasterChg chg="addSldLayout">
        <pc:chgData name="Zuzana Nevěřilová" userId="S::3839@muni.cz::e318c989-7f5f-4bff-aac7-c3e5653b5fbb" providerId="AD" clId="Web-{3E1876E2-62E6-0D2D-0DD3-2DED1626FBD1}" dt="2024-02-06T10:12:38.903" v="0"/>
        <pc:sldMasterMkLst>
          <pc:docMk/>
          <pc:sldMasterMk cId="3991899034" sldId="2147483705"/>
        </pc:sldMasterMkLst>
        <pc:sldLayoutChg chg="add">
          <pc:chgData name="Zuzana Nevěřilová" userId="S::3839@muni.cz::e318c989-7f5f-4bff-aac7-c3e5653b5fbb" providerId="AD" clId="Web-{3E1876E2-62E6-0D2D-0DD3-2DED1626FBD1}" dt="2024-02-06T10:12:38.903" v="0"/>
          <pc:sldLayoutMkLst>
            <pc:docMk/>
            <pc:sldMasterMk cId="3991899034" sldId="2147483705"/>
            <pc:sldLayoutMk cId="3900742269" sldId="2147483720"/>
          </pc:sldLayoutMkLst>
        </pc:sldLayoutChg>
      </pc:sldMasterChg>
    </pc:docChg>
  </pc:docChgLst>
  <pc:docChgLst>
    <pc:chgData name="Zuzana Nevěřilová" userId="e318c989-7f5f-4bff-aac7-c3e5653b5fbb" providerId="ADAL" clId="{ED63804E-8114-450E-8E3A-123BE09E8F56}"/>
    <pc:docChg chg="undo custSel modSld">
      <pc:chgData name="Zuzana Nevěřilová" userId="e318c989-7f5f-4bff-aac7-c3e5653b5fbb" providerId="ADAL" clId="{ED63804E-8114-450E-8E3A-123BE09E8F56}" dt="2024-02-09T14:27:37.760" v="135" actId="20577"/>
      <pc:docMkLst>
        <pc:docMk/>
      </pc:docMkLst>
      <pc:sldChg chg="addSp delSp modSp mod modClrScheme chgLayout">
        <pc:chgData name="Zuzana Nevěřilová" userId="e318c989-7f5f-4bff-aac7-c3e5653b5fbb" providerId="ADAL" clId="{ED63804E-8114-450E-8E3A-123BE09E8F56}" dt="2024-02-09T14:27:37.760" v="135" actId="20577"/>
        <pc:sldMkLst>
          <pc:docMk/>
          <pc:sldMk cId="893792208" sldId="1888"/>
        </pc:sldMkLst>
        <pc:spChg chg="mod ord">
          <ac:chgData name="Zuzana Nevěřilová" userId="e318c989-7f5f-4bff-aac7-c3e5653b5fbb" providerId="ADAL" clId="{ED63804E-8114-450E-8E3A-123BE09E8F56}" dt="2024-02-09T14:27:19.369" v="113" actId="27636"/>
          <ac:spMkLst>
            <pc:docMk/>
            <pc:sldMk cId="893792208" sldId="1888"/>
            <ac:spMk id="2" creationId="{CDFC4AC4-B8C0-72A1-8102-3D54008D71F8}"/>
          </ac:spMkLst>
        </pc:spChg>
        <pc:spChg chg="del">
          <ac:chgData name="Zuzana Nevěřilová" userId="e318c989-7f5f-4bff-aac7-c3e5653b5fbb" providerId="ADAL" clId="{ED63804E-8114-450E-8E3A-123BE09E8F56}" dt="2024-02-09T14:25:29.095" v="3" actId="26606"/>
          <ac:spMkLst>
            <pc:docMk/>
            <pc:sldMk cId="893792208" sldId="1888"/>
            <ac:spMk id="3" creationId="{9EB5FDBE-19AC-0A71-FD49-B9D136E5FBAB}"/>
          </ac:spMkLst>
        </pc:spChg>
        <pc:spChg chg="del">
          <ac:chgData name="Zuzana Nevěřilová" userId="e318c989-7f5f-4bff-aac7-c3e5653b5fbb" providerId="ADAL" clId="{ED63804E-8114-450E-8E3A-123BE09E8F56}" dt="2024-02-09T14:25:17.785" v="0"/>
          <ac:spMkLst>
            <pc:docMk/>
            <pc:sldMk cId="893792208" sldId="1888"/>
            <ac:spMk id="4" creationId="{B351465F-5D12-9889-6DFC-6D1F970546F7}"/>
          </ac:spMkLst>
        </pc:spChg>
        <pc:spChg chg="mod">
          <ac:chgData name="Zuzana Nevěřilová" userId="e318c989-7f5f-4bff-aac7-c3e5653b5fbb" providerId="ADAL" clId="{ED63804E-8114-450E-8E3A-123BE09E8F56}" dt="2024-02-09T14:25:29.095" v="3" actId="26606"/>
          <ac:spMkLst>
            <pc:docMk/>
            <pc:sldMk cId="893792208" sldId="1888"/>
            <ac:spMk id="5" creationId="{53CBCCC8-3E8E-0422-B343-9A4C77618BE4}"/>
          </ac:spMkLst>
        </pc:spChg>
        <pc:spChg chg="add mod">
          <ac:chgData name="Zuzana Nevěřilová" userId="e318c989-7f5f-4bff-aac7-c3e5653b5fbb" providerId="ADAL" clId="{ED63804E-8114-450E-8E3A-123BE09E8F56}" dt="2024-02-09T14:27:37.760" v="135" actId="20577"/>
          <ac:spMkLst>
            <pc:docMk/>
            <pc:sldMk cId="893792208" sldId="1888"/>
            <ac:spMk id="8" creationId="{27AE538C-C5E4-EBD6-C24C-20FE5E4515F7}"/>
          </ac:spMkLst>
        </pc:spChg>
        <pc:picChg chg="add mod">
          <ac:chgData name="Zuzana Nevěřilová" userId="e318c989-7f5f-4bff-aac7-c3e5653b5fbb" providerId="ADAL" clId="{ED63804E-8114-450E-8E3A-123BE09E8F56}" dt="2024-02-09T14:27:35.745" v="134" actId="1036"/>
          <ac:picMkLst>
            <pc:docMk/>
            <pc:sldMk cId="893792208" sldId="1888"/>
            <ac:picMk id="6" creationId="{41E2AF3E-4614-FF33-1A36-8FB210353380}"/>
          </ac:picMkLst>
        </pc:picChg>
      </pc:sldChg>
    </pc:docChg>
  </pc:docChgLst>
  <pc:docChgLst>
    <pc:chgData name="Zuzana Nevěřilová" userId="S::3839@muni.cz::e318c989-7f5f-4bff-aac7-c3e5653b5fbb" providerId="AD" clId="Web-{68ABF455-7585-B333-B65B-736FD2F47F07}"/>
    <pc:docChg chg="addSld modSld modSection">
      <pc:chgData name="Zuzana Nevěřilová" userId="S::3839@muni.cz::e318c989-7f5f-4bff-aac7-c3e5653b5fbb" providerId="AD" clId="Web-{68ABF455-7585-B333-B65B-736FD2F47F07}" dt="2024-02-08T13:07:10.539" v="13" actId="20577"/>
      <pc:docMkLst>
        <pc:docMk/>
      </pc:docMkLst>
      <pc:sldChg chg="modSp new">
        <pc:chgData name="Zuzana Nevěřilová" userId="S::3839@muni.cz::e318c989-7f5f-4bff-aac7-c3e5653b5fbb" providerId="AD" clId="Web-{68ABF455-7585-B333-B65B-736FD2F47F07}" dt="2024-02-08T13:07:10.539" v="13" actId="20577"/>
        <pc:sldMkLst>
          <pc:docMk/>
          <pc:sldMk cId="893792208" sldId="1888"/>
        </pc:sldMkLst>
        <pc:spChg chg="mod">
          <ac:chgData name="Zuzana Nevěřilová" userId="S::3839@muni.cz::e318c989-7f5f-4bff-aac7-c3e5653b5fbb" providerId="AD" clId="Web-{68ABF455-7585-B333-B65B-736FD2F47F07}" dt="2024-02-08T13:07:10.539" v="13" actId="20577"/>
          <ac:spMkLst>
            <pc:docMk/>
            <pc:sldMk cId="893792208" sldId="1888"/>
            <ac:spMk id="2" creationId="{CDFC4AC4-B8C0-72A1-8102-3D54008D71F8}"/>
          </ac:spMkLst>
        </pc:spChg>
        <pc:spChg chg="mod">
          <ac:chgData name="Zuzana Nevěřilová" userId="S::3839@muni.cz::e318c989-7f5f-4bff-aac7-c3e5653b5fbb" providerId="AD" clId="Web-{68ABF455-7585-B333-B65B-736FD2F47F07}" dt="2024-02-08T13:07:06.132" v="11" actId="20577"/>
          <ac:spMkLst>
            <pc:docMk/>
            <pc:sldMk cId="893792208" sldId="1888"/>
            <ac:spMk id="5" creationId="{53CBCCC8-3E8E-0422-B343-9A4C77618B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2/9/2024</a:t>
            </a:fld>
            <a:endParaRPr lang="en-US"/>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a:p>
        </p:txBody>
      </p:sp>
    </p:spTree>
    <p:extLst>
      <p:ext uri="{BB962C8B-B14F-4D97-AF65-F5344CB8AC3E}">
        <p14:creationId xmlns:p14="http://schemas.microsoft.com/office/powerpoint/2010/main" val="417456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a:p>
        </p:txBody>
      </p:sp>
    </p:spTree>
    <p:extLst>
      <p:ext uri="{BB962C8B-B14F-4D97-AF65-F5344CB8AC3E}">
        <p14:creationId xmlns:p14="http://schemas.microsoft.com/office/powerpoint/2010/main" val="35380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a:p>
        </p:txBody>
      </p:sp>
    </p:spTree>
    <p:extLst>
      <p:ext uri="{BB962C8B-B14F-4D97-AF65-F5344CB8AC3E}">
        <p14:creationId xmlns:p14="http://schemas.microsoft.com/office/powerpoint/2010/main" val="348421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a:p>
        </p:txBody>
      </p:sp>
    </p:spTree>
    <p:extLst>
      <p:ext uri="{BB962C8B-B14F-4D97-AF65-F5344CB8AC3E}">
        <p14:creationId xmlns:p14="http://schemas.microsoft.com/office/powerpoint/2010/main" val="109925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a:p>
        </p:txBody>
      </p:sp>
    </p:spTree>
    <p:extLst>
      <p:ext uri="{BB962C8B-B14F-4D97-AF65-F5344CB8AC3E}">
        <p14:creationId xmlns:p14="http://schemas.microsoft.com/office/powerpoint/2010/main" val="359480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a:p>
        </p:txBody>
      </p:sp>
    </p:spTree>
    <p:extLst>
      <p:ext uri="{BB962C8B-B14F-4D97-AF65-F5344CB8AC3E}">
        <p14:creationId xmlns:p14="http://schemas.microsoft.com/office/powerpoint/2010/main" val="260997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167687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a:p>
        </p:txBody>
      </p:sp>
    </p:spTree>
    <p:extLst>
      <p:ext uri="{BB962C8B-B14F-4D97-AF65-F5344CB8AC3E}">
        <p14:creationId xmlns:p14="http://schemas.microsoft.com/office/powerpoint/2010/main" val="169618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a:p>
        </p:txBody>
      </p:sp>
    </p:spTree>
    <p:extLst>
      <p:ext uri="{BB962C8B-B14F-4D97-AF65-F5344CB8AC3E}">
        <p14:creationId xmlns:p14="http://schemas.microsoft.com/office/powerpoint/2010/main" val="378297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a:p>
        </p:txBody>
      </p:sp>
    </p:spTree>
    <p:extLst>
      <p:ext uri="{BB962C8B-B14F-4D97-AF65-F5344CB8AC3E}">
        <p14:creationId xmlns:p14="http://schemas.microsoft.com/office/powerpoint/2010/main" val="155385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a:p>
        </p:txBody>
      </p:sp>
    </p:spTree>
    <p:extLst>
      <p:ext uri="{BB962C8B-B14F-4D97-AF65-F5344CB8AC3E}">
        <p14:creationId xmlns:p14="http://schemas.microsoft.com/office/powerpoint/2010/main" val="3918329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a:p>
        </p:txBody>
      </p:sp>
    </p:spTree>
    <p:extLst>
      <p:ext uri="{BB962C8B-B14F-4D97-AF65-F5344CB8AC3E}">
        <p14:creationId xmlns:p14="http://schemas.microsoft.com/office/powerpoint/2010/main" val="252283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2/9/2024</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2223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0074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2/9/2024</a:t>
            </a:fld>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 id="2147483719" r:id="rId13"/>
    <p:sldLayoutId id="214748372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opendatascience.com/conceptnet-5-5-and-conceptnet-i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at.openai.com/share/c98abdac-71b1-415f-8985-3d2f8d440b84" TargetMode="External"/><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s://www.mpi-inf.mpg.de/departments/databases-and-information-systems/research/yago-naga/commonsense/webchild" TargetMode="External"/><Relationship Id="rId3" Type="http://schemas.openxmlformats.org/officeDocument/2006/relationships/hyperlink" Target="https://doi.org/10.1016/B978-0-12-801416-5.00019-X" TargetMode="External"/><Relationship Id="rId7" Type="http://schemas.openxmlformats.org/officeDocument/2006/relationships/hyperlink" Target="https://homes.cs.washington.edu/~msap/atomic/"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github.com/ElementalCognition/glucose" TargetMode="External"/><Relationship Id="rId5" Type="http://schemas.openxmlformats.org/officeDocument/2006/relationships/hyperlink" Target="https://github.com/eriktmueller/thoughttreasure" TargetMode="External"/><Relationship Id="rId4" Type="http://schemas.openxmlformats.org/officeDocument/2006/relationships/hyperlink" Target="https://www.freecodecamp.org/news/how-natural-language-processing-powers-chatbots-4-common-approaches-a077a4de04d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hci.stanford.edu/~winograd/shrdl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p:txBody>
          <a:bodyPr anchor="ctr">
            <a:normAutofit/>
          </a:bodyPr>
          <a:lstStyle/>
          <a:p>
            <a:r>
              <a:rPr lang="cs-CZ" sz="3200"/>
              <a:t>PLIN037 Sémantika a počítače</a:t>
            </a:r>
            <a:endParaRPr lang="en-US" sz="3200"/>
          </a:p>
        </p:txBody>
      </p:sp>
      <p:sp>
        <p:nvSpPr>
          <p:cNvPr id="2" name="Rectangle 1">
            <a:extLst>
              <a:ext uri="{FF2B5EF4-FFF2-40B4-BE49-F238E27FC236}">
                <a16:creationId xmlns:a16="http://schemas.microsoft.com/office/drawing/2014/main" id="{CEA3C347-C8AA-42E8-B5A8-57EFCB30759F}"/>
              </a:ext>
            </a:extLst>
          </p:cNvPr>
          <p:cNvSpPr/>
          <p:nvPr/>
        </p:nvSpPr>
        <p:spPr>
          <a:xfrm>
            <a:off x="3121900" y="4076350"/>
            <a:ext cx="6096000" cy="646331"/>
          </a:xfrm>
          <a:prstGeom prst="rect">
            <a:avLst/>
          </a:prstGeom>
        </p:spPr>
        <p:txBody>
          <a:bodyPr lIns="91440" tIns="45720" rIns="91440" bIns="45720" anchor="t">
            <a:spAutoFit/>
          </a:bodyPr>
          <a:lstStyle/>
          <a:p>
            <a:r>
              <a:rPr lang="cs-CZ">
                <a:solidFill>
                  <a:schemeClr val="accent1"/>
                </a:solidFill>
              </a:rPr>
              <a:t>Zuzana Nevěřilová</a:t>
            </a:r>
          </a:p>
          <a:p>
            <a:r>
              <a:rPr lang="cs-CZ">
                <a:solidFill>
                  <a:schemeClr val="accent1"/>
                </a:solidFill>
                <a:latin typeface="Arial"/>
                <a:cs typeface="Arial"/>
              </a:rPr>
              <a:t>2024</a:t>
            </a:r>
            <a:endParaRPr lang="cs-CZ">
              <a:solidFill>
                <a:schemeClr val="accent1"/>
              </a:solidFill>
              <a:cs typeface="Arial"/>
            </a:endParaRP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3244B-320C-435F-A81B-D08604EFAD30}"/>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cs-CZ"/>
              <a:t>vývoj od 80. let (vytvořeno experty)</a:t>
            </a:r>
          </a:p>
          <a:p>
            <a:pPr marL="285750" indent="-285750">
              <a:buFont typeface="Arial" panose="020B0604020202020204" pitchFamily="34" charset="0"/>
              <a:buChar char="•"/>
            </a:pPr>
            <a:r>
              <a:rPr lang="cs-CZ"/>
              <a:t>V r. 2007 cca 3 miliony propozic (miliony dalších z nich mohou být odvozeny)</a:t>
            </a:r>
          </a:p>
          <a:p>
            <a:pPr marL="285750" indent="-285750">
              <a:buFont typeface="Arial" panose="020B0604020202020204" pitchFamily="34" charset="0"/>
              <a:buChar char="•"/>
            </a:pPr>
            <a:r>
              <a:rPr lang="cs-CZ"/>
              <a:t>různé způsoby odvozování (dedukce, dědičnost podobně jako v sémantických sítích)</a:t>
            </a:r>
          </a:p>
          <a:p>
            <a:pPr marL="285750" indent="-285750">
              <a:buFont typeface="Arial" panose="020B0604020202020204" pitchFamily="34" charset="0"/>
              <a:buChar char="•"/>
            </a:pPr>
            <a:r>
              <a:rPr lang="cs-CZ"/>
              <a:t>konzistence uvnitř mikroteorií</a:t>
            </a:r>
          </a:p>
          <a:p>
            <a:pPr marL="285750" indent="-285750">
              <a:buFont typeface="Arial" panose="020B0604020202020204" pitchFamily="34" charset="0"/>
              <a:buChar char="•"/>
            </a:pPr>
            <a:r>
              <a:rPr lang="cs-CZ"/>
              <a:t>propozice o pravděpodobnosti propozic</a:t>
            </a:r>
          </a:p>
        </p:txBody>
      </p:sp>
      <p:sp>
        <p:nvSpPr>
          <p:cNvPr id="5" name="Title 4">
            <a:extLst>
              <a:ext uri="{FF2B5EF4-FFF2-40B4-BE49-F238E27FC236}">
                <a16:creationId xmlns:a16="http://schemas.microsoft.com/office/drawing/2014/main" id="{C0C00D01-3C42-472E-8984-69A727F037A2}"/>
              </a:ext>
            </a:extLst>
          </p:cNvPr>
          <p:cNvSpPr>
            <a:spLocks noGrp="1"/>
          </p:cNvSpPr>
          <p:nvPr>
            <p:ph type="title"/>
          </p:nvPr>
        </p:nvSpPr>
        <p:spPr/>
        <p:txBody>
          <a:bodyPr/>
          <a:lstStyle/>
          <a:p>
            <a:r>
              <a:rPr lang="cs-CZ"/>
              <a:t>CyC</a:t>
            </a:r>
          </a:p>
        </p:txBody>
      </p:sp>
      <p:pic>
        <p:nvPicPr>
          <p:cNvPr id="4098" name="Picture 2">
            <a:extLst>
              <a:ext uri="{FF2B5EF4-FFF2-40B4-BE49-F238E27FC236}">
                <a16:creationId xmlns:a16="http://schemas.microsoft.com/office/drawing/2014/main" id="{6F79DD22-8448-4E7B-8A01-99AEA3B68AEE}"/>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96" b="-82"/>
          <a:stretch/>
        </p:blipFill>
        <p:spPr bwMode="auto">
          <a:xfrm>
            <a:off x="6781800" y="541866"/>
            <a:ext cx="4572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D3264-DA4D-4DD8-B3D4-4CCC52217A2A}"/>
              </a:ext>
            </a:extLst>
          </p:cNvPr>
          <p:cNvSpPr>
            <a:spLocks noGrp="1"/>
          </p:cNvSpPr>
          <p:nvPr>
            <p:ph type="body" sz="quarter" idx="11"/>
          </p:nvPr>
        </p:nvSpPr>
        <p:spPr/>
        <p:txBody>
          <a:bodyPr/>
          <a:lstStyle/>
          <a:p>
            <a:r>
              <a:rPr lang="cs-CZ"/>
              <a:t>Open Mind Common Sense sbíral „fakty“ od uživatelů internetu (ve formě jednoduchých vět)</a:t>
            </a:r>
          </a:p>
          <a:p>
            <a:pPr marL="285750" indent="-285750">
              <a:buFont typeface="Arial" panose="020B0604020202020204" pitchFamily="34" charset="0"/>
              <a:buChar char="•"/>
            </a:pPr>
            <a:r>
              <a:rPr lang="cs-CZ"/>
              <a:t>ConceptNet – mnohojazyčná sémantická síť zahrnující fakty</a:t>
            </a:r>
          </a:p>
          <a:p>
            <a:pPr marL="285750" indent="-285750">
              <a:buFont typeface="Arial" panose="020B0604020202020204" pitchFamily="34" charset="0"/>
              <a:buChar char="•"/>
            </a:pPr>
            <a:r>
              <a:rPr lang="cs-CZ"/>
              <a:t>několik druhů relací</a:t>
            </a:r>
          </a:p>
          <a:p>
            <a:pPr marL="285750" indent="-285750">
              <a:buFont typeface="Arial" panose="020B0604020202020204" pitchFamily="34" charset="0"/>
              <a:buChar char="•"/>
            </a:pPr>
            <a:r>
              <a:rPr lang="cs-CZ"/>
              <a:t>odvozování pomocí analogie (Divisi)</a:t>
            </a:r>
          </a:p>
        </p:txBody>
      </p:sp>
      <p:sp>
        <p:nvSpPr>
          <p:cNvPr id="5" name="Title 4">
            <a:extLst>
              <a:ext uri="{FF2B5EF4-FFF2-40B4-BE49-F238E27FC236}">
                <a16:creationId xmlns:a16="http://schemas.microsoft.com/office/drawing/2014/main" id="{95A36924-9826-4561-B47F-FDF960D1E736}"/>
              </a:ext>
            </a:extLst>
          </p:cNvPr>
          <p:cNvSpPr>
            <a:spLocks noGrp="1"/>
          </p:cNvSpPr>
          <p:nvPr>
            <p:ph type="title"/>
          </p:nvPr>
        </p:nvSpPr>
        <p:spPr/>
        <p:txBody>
          <a:bodyPr/>
          <a:lstStyle/>
          <a:p>
            <a:r>
              <a:rPr lang="cs-CZ"/>
              <a:t>Open Mind Common Sense a ConceptNet</a:t>
            </a:r>
          </a:p>
        </p:txBody>
      </p:sp>
      <p:pic>
        <p:nvPicPr>
          <p:cNvPr id="5122" name="Picture 2" descr="ConceptNet 5.5 and conceptnet.io">
            <a:extLst>
              <a:ext uri="{FF2B5EF4-FFF2-40B4-BE49-F238E27FC236}">
                <a16:creationId xmlns:a16="http://schemas.microsoft.com/office/drawing/2014/main" id="{B8FA7090-22FB-406D-86B1-E5F76A1D7736}"/>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4074" b="407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F78CC37-25B0-4BDA-82AA-90C1CA0CE182}"/>
              </a:ext>
            </a:extLst>
          </p:cNvPr>
          <p:cNvSpPr/>
          <p:nvPr/>
        </p:nvSpPr>
        <p:spPr>
          <a:xfrm>
            <a:off x="6781800" y="3384815"/>
            <a:ext cx="4648200" cy="461665"/>
          </a:xfrm>
          <a:prstGeom prst="rect">
            <a:avLst/>
          </a:prstGeom>
        </p:spPr>
        <p:txBody>
          <a:bodyPr wrap="square">
            <a:spAutoFit/>
          </a:bodyPr>
          <a:lstStyle/>
          <a:p>
            <a:r>
              <a:rPr lang="cs-CZ" sz="1200">
                <a:hlinkClick r:id="rId4"/>
              </a:rPr>
              <a:t>https://opendatascience.com/conceptnet-5-5-and-conceptnet-io/</a:t>
            </a:r>
            <a:endParaRPr lang="cs-CZ" sz="1200"/>
          </a:p>
          <a:p>
            <a:endParaRPr lang="cs-CZ" sz="1200"/>
          </a:p>
        </p:txBody>
      </p:sp>
    </p:spTree>
    <p:extLst>
      <p:ext uri="{BB962C8B-B14F-4D97-AF65-F5344CB8AC3E}">
        <p14:creationId xmlns:p14="http://schemas.microsoft.com/office/powerpoint/2010/main" val="96241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CBCCC8-3E8E-0422-B343-9A4C77618BE4}"/>
              </a:ext>
            </a:extLst>
          </p:cNvPr>
          <p:cNvSpPr>
            <a:spLocks noGrp="1"/>
          </p:cNvSpPr>
          <p:nvPr>
            <p:ph type="title"/>
          </p:nvPr>
        </p:nvSpPr>
        <p:spPr>
          <a:xfrm>
            <a:off x="581193" y="729658"/>
            <a:ext cx="11029616" cy="988332"/>
          </a:xfrm>
        </p:spPr>
        <p:txBody>
          <a:bodyPr anchor="ctr">
            <a:normAutofit/>
          </a:bodyPr>
          <a:lstStyle/>
          <a:p>
            <a:r>
              <a:rPr lang="en-GB" sz="3100"/>
              <a:t>Common sense</a:t>
            </a:r>
            <a:br>
              <a:rPr lang="en-GB" sz="3100"/>
            </a:br>
            <a:r>
              <a:rPr lang="en-GB" sz="3100"/>
              <a:t>and language models</a:t>
            </a:r>
          </a:p>
        </p:txBody>
      </p:sp>
      <p:sp>
        <p:nvSpPr>
          <p:cNvPr id="2" name="Text Placeholder 1">
            <a:extLst>
              <a:ext uri="{FF2B5EF4-FFF2-40B4-BE49-F238E27FC236}">
                <a16:creationId xmlns:a16="http://schemas.microsoft.com/office/drawing/2014/main" id="{CDFC4AC4-B8C0-72A1-8102-3D54008D71F8}"/>
              </a:ext>
            </a:extLst>
          </p:cNvPr>
          <p:cNvSpPr>
            <a:spLocks noGrp="1"/>
          </p:cNvSpPr>
          <p:nvPr>
            <p:ph sz="half" idx="1"/>
          </p:nvPr>
        </p:nvSpPr>
        <p:spPr>
          <a:xfrm>
            <a:off x="581193" y="2228003"/>
            <a:ext cx="5194767" cy="3633047"/>
          </a:xfrm>
        </p:spPr>
        <p:txBody>
          <a:bodyPr vert="horz" lIns="91440" tIns="45720" rIns="91440" bIns="45720" rtlCol="0">
            <a:normAutofit/>
          </a:bodyPr>
          <a:lstStyle/>
          <a:p>
            <a:pPr marL="0" indent="0">
              <a:buNone/>
            </a:pPr>
            <a:r>
              <a:rPr lang="cs-CZ" b="0" i="0">
                <a:solidFill>
                  <a:srgbClr val="0D0D0D"/>
                </a:solidFill>
                <a:effectLst/>
                <a:latin typeface="Söhne"/>
              </a:rPr>
              <a:t>Představ si, že jsi robot, který skládá hrací kostky různých tvarů. Popíšu ti kostky, vždy písmenem a pak specifikuji, jak kostka vypadá...</a:t>
            </a:r>
          </a:p>
          <a:p>
            <a:r>
              <a:rPr lang="cs-CZ">
                <a:solidFill>
                  <a:srgbClr val="0D0D0D"/>
                </a:solidFill>
                <a:latin typeface="Söhne"/>
              </a:rPr>
              <a:t>Na některé tvary nelze stavět (lze, ale stavba hned spadne)</a:t>
            </a:r>
          </a:p>
          <a:p>
            <a:r>
              <a:rPr lang="cs-CZ">
                <a:solidFill>
                  <a:srgbClr val="0D0D0D"/>
                </a:solidFill>
                <a:latin typeface="Söhne"/>
              </a:rPr>
              <a:t>ChatGPT3.5 to neví</a:t>
            </a:r>
          </a:p>
        </p:txBody>
      </p:sp>
      <p:pic>
        <p:nvPicPr>
          <p:cNvPr id="6" name="Picture 2">
            <a:extLst>
              <a:ext uri="{FF2B5EF4-FFF2-40B4-BE49-F238E27FC236}">
                <a16:creationId xmlns:a16="http://schemas.microsoft.com/office/drawing/2014/main" id="{41E2AF3E-4614-FF33-1A36-8FB21035338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631" b="4"/>
          <a:stretch/>
        </p:blipFill>
        <p:spPr bwMode="auto">
          <a:xfrm>
            <a:off x="6416039" y="1799986"/>
            <a:ext cx="5194769" cy="3633047"/>
          </a:xfrm>
          <a:prstGeom prst="rect">
            <a:avLst/>
          </a:prstGeom>
          <a:solidFill>
            <a:srgbClr val="FFFFFF"/>
          </a:solidFill>
        </p:spPr>
      </p:pic>
      <p:sp>
        <p:nvSpPr>
          <p:cNvPr id="8" name="TextBox 7">
            <a:extLst>
              <a:ext uri="{FF2B5EF4-FFF2-40B4-BE49-F238E27FC236}">
                <a16:creationId xmlns:a16="http://schemas.microsoft.com/office/drawing/2014/main" id="{27AE538C-C5E4-EBD6-C24C-20FE5E4515F7}"/>
              </a:ext>
            </a:extLst>
          </p:cNvPr>
          <p:cNvSpPr txBox="1"/>
          <p:nvPr/>
        </p:nvSpPr>
        <p:spPr>
          <a:xfrm>
            <a:off x="516925" y="5491718"/>
            <a:ext cx="8560375" cy="369332"/>
          </a:xfrm>
          <a:prstGeom prst="rect">
            <a:avLst/>
          </a:prstGeom>
          <a:noFill/>
        </p:spPr>
        <p:txBody>
          <a:bodyPr wrap="square">
            <a:spAutoFit/>
          </a:bodyPr>
          <a:lstStyle/>
          <a:p>
            <a:pPr marL="0" indent="0">
              <a:buNone/>
            </a:pPr>
            <a:r>
              <a:rPr lang="en-GB">
                <a:hlinkClick r:id="rId3"/>
              </a:rPr>
              <a:t>https://chat.openai.com/share/c98abdac-71b1-415f-8985-3d2f8d440b84</a:t>
            </a:r>
            <a:r>
              <a:rPr lang="cs-CZ"/>
              <a:t> </a:t>
            </a:r>
            <a:endParaRPr lang="en-GB"/>
          </a:p>
        </p:txBody>
      </p:sp>
    </p:spTree>
    <p:extLst>
      <p:ext uri="{BB962C8B-B14F-4D97-AF65-F5344CB8AC3E}">
        <p14:creationId xmlns:p14="http://schemas.microsoft.com/office/powerpoint/2010/main" val="89379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69EF9-1612-42F9-BB93-658619D321FF}"/>
              </a:ext>
            </a:extLst>
          </p:cNvPr>
          <p:cNvSpPr>
            <a:spLocks noGrp="1"/>
          </p:cNvSpPr>
          <p:nvPr>
            <p:ph type="title"/>
          </p:nvPr>
        </p:nvSpPr>
        <p:spPr/>
        <p:txBody>
          <a:bodyPr/>
          <a:lstStyle/>
          <a:p>
            <a:r>
              <a:rPr lang="cs-CZ"/>
              <a:t>Literatura</a:t>
            </a:r>
            <a:br>
              <a:rPr lang="en-US"/>
            </a:br>
            <a:endParaRPr lang="en-US"/>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216400" y="1904999"/>
            <a:ext cx="7460343" cy="4148668"/>
          </a:xfrm>
        </p:spPr>
        <p:txBody>
          <a:bodyPr>
            <a:normAutofit fontScale="85000" lnSpcReduction="10000"/>
          </a:bodyPr>
          <a:lstStyle/>
          <a:p>
            <a:pPr marL="285750" indent="-285750">
              <a:buFont typeface="Arial" panose="020B0604020202020204" pitchFamily="34" charset="0"/>
              <a:buChar char="•"/>
            </a:pPr>
            <a:endParaRPr lang="cs-CZ" b="0"/>
          </a:p>
          <a:p>
            <a:pPr marL="285750" indent="-285750">
              <a:buFont typeface="Arial" panose="020B0604020202020204" pitchFamily="34" charset="0"/>
              <a:buChar char="•"/>
            </a:pPr>
            <a:r>
              <a:rPr lang="en-US" b="0"/>
              <a:t>Minsky, M. (1999).</a:t>
            </a:r>
            <a:br>
              <a:rPr lang="en-US" b="0"/>
            </a:br>
            <a:r>
              <a:rPr lang="en-US" b="0"/>
              <a:t>The emotion machine: from pain to suffering.</a:t>
            </a:r>
            <a:br>
              <a:rPr lang="en-US" b="0"/>
            </a:br>
            <a:r>
              <a:rPr lang="en-US" b="0"/>
              <a:t>In </a:t>
            </a:r>
            <a:r>
              <a:rPr lang="en-US" b="0" i="1"/>
              <a:t>C&amp;C ’99: Proceedings of the 3rd conference on Creativity &amp;</a:t>
            </a:r>
            <a:br>
              <a:rPr lang="en-US" b="0" i="1"/>
            </a:br>
            <a:r>
              <a:rPr lang="en-US" b="0" i="1"/>
              <a:t>cognition</a:t>
            </a:r>
            <a:r>
              <a:rPr lang="en-US" b="0"/>
              <a:t>, page 7–13, New York, NY, USA. ACM.</a:t>
            </a:r>
            <a:r>
              <a:rPr lang="en-US"/>
              <a:t> </a:t>
            </a:r>
            <a:endParaRPr lang="cs-CZ"/>
          </a:p>
          <a:p>
            <a:pPr marL="285750" indent="-285750">
              <a:buFont typeface="Arial" panose="020B0604020202020204" pitchFamily="34" charset="0"/>
              <a:buChar char="•"/>
            </a:pPr>
            <a:r>
              <a:rPr lang="cs-CZ" b="0"/>
              <a:t>Erik T. Mueller, Chapter 19 - Acquisition of Commonsense Knowledge, Editor(s): Erik T. Mueller, Commonsense Reasoning (Second Edition), Morgan Kaufmann, 2015, </a:t>
            </a:r>
            <a:r>
              <a:rPr lang="cs-CZ" b="0">
                <a:hlinkClick r:id="rId3"/>
              </a:rPr>
              <a:t>https://doi.org/10.1016/B978-0-12-801416-5.00019-X</a:t>
            </a:r>
            <a:r>
              <a:rPr lang="cs-CZ" b="0"/>
              <a:t>.</a:t>
            </a:r>
          </a:p>
          <a:p>
            <a:pPr marL="285750" indent="-285750">
              <a:buFont typeface="Arial" panose="020B0604020202020204" pitchFamily="34" charset="0"/>
              <a:buChar char="•"/>
            </a:pPr>
            <a:r>
              <a:rPr lang="cs-CZ" b="0"/>
              <a:t>Mariya Yao. </a:t>
            </a:r>
            <a:r>
              <a:rPr lang="en-US"/>
              <a:t>4 Approaches To Natural Language Processing &amp; Understanding</a:t>
            </a:r>
            <a:r>
              <a:rPr lang="cs-CZ" b="0"/>
              <a:t>. freeCodeCamp. 2017. </a:t>
            </a:r>
            <a:r>
              <a:rPr lang="cs-CZ" b="0">
                <a:hlinkClick r:id="rId4"/>
              </a:rPr>
              <a:t>https://www.freecodecamp.org/news/how-natural-language-processing-powers-chatbots-4-common-approaches-a077a4de04d4/</a:t>
            </a:r>
            <a:endParaRPr lang="cs-CZ" b="0"/>
          </a:p>
          <a:p>
            <a:pPr marL="285750" indent="-285750">
              <a:buFont typeface="Arial" panose="020B0604020202020204" pitchFamily="34" charset="0"/>
              <a:buChar char="•"/>
            </a:pPr>
            <a:r>
              <a:rPr lang="cs-CZ" b="0"/>
              <a:t>Erik Mueller: ThoughtTreasure. 2015. </a:t>
            </a:r>
            <a:r>
              <a:rPr lang="cs-CZ" b="0">
                <a:hlinkClick r:id="rId5"/>
              </a:rPr>
              <a:t>https://github.com/eriktmueller/thoughttreasure</a:t>
            </a:r>
            <a:endParaRPr lang="cs-CZ" b="0"/>
          </a:p>
          <a:p>
            <a:pPr marL="285750" indent="-285750">
              <a:buFont typeface="Arial" panose="020B0604020202020204" pitchFamily="34" charset="0"/>
              <a:buChar char="•"/>
            </a:pPr>
            <a:r>
              <a:rPr lang="cs-CZ" b="0">
                <a:hlinkClick r:id="rId6"/>
              </a:rPr>
              <a:t>https://github.com/ElementalCognition/glucose</a:t>
            </a:r>
            <a:endParaRPr lang="cs-CZ" b="0"/>
          </a:p>
          <a:p>
            <a:pPr marL="285750" indent="-285750">
              <a:buFont typeface="Arial" panose="020B0604020202020204" pitchFamily="34" charset="0"/>
              <a:buChar char="•"/>
            </a:pPr>
            <a:r>
              <a:rPr lang="cs-CZ" b="0">
                <a:hlinkClick r:id="rId7"/>
              </a:rPr>
              <a:t>https://homes.cs.washington.edu/~msap/atomic/</a:t>
            </a:r>
            <a:endParaRPr lang="cs-CZ" b="0"/>
          </a:p>
          <a:p>
            <a:pPr marL="285750" indent="-285750">
              <a:buFont typeface="Arial" panose="020B0604020202020204" pitchFamily="34" charset="0"/>
              <a:buChar char="•"/>
            </a:pPr>
            <a:r>
              <a:rPr lang="cs-CZ" b="0">
                <a:hlinkClick r:id="rId8"/>
              </a:rPr>
              <a:t>https://www.mpi-inf.mpg.de/departments/databases-and-information-systems/research/yago-naga/commonsense/webchild</a:t>
            </a:r>
            <a:endParaRPr lang="cs-CZ" b="0"/>
          </a:p>
          <a:p>
            <a:pPr marL="285750" indent="-285750">
              <a:buFont typeface="Arial" panose="020B0604020202020204" pitchFamily="34" charset="0"/>
              <a:buChar char="•"/>
            </a:pPr>
            <a:endParaRPr lang="cs-CZ" b="0"/>
          </a:p>
          <a:p>
            <a:pPr marL="285750" indent="-285750">
              <a:buFont typeface="Arial" panose="020B0604020202020204" pitchFamily="34" charset="0"/>
              <a:buChar char="•"/>
            </a:pPr>
            <a:endParaRPr lang="cs-CZ" b="0"/>
          </a:p>
          <a:p>
            <a:pPr marL="285750" indent="-285750">
              <a:buFont typeface="Arial" panose="020B0604020202020204" pitchFamily="34" charset="0"/>
              <a:buChar char="•"/>
            </a:pPr>
            <a:endParaRPr lang="cs-CZ" b="0"/>
          </a:p>
          <a:p>
            <a:pPr marL="285750" indent="-285750">
              <a:buFont typeface="Arial" panose="020B0604020202020204" pitchFamily="34" charset="0"/>
              <a:buChar char="•"/>
            </a:pPr>
            <a:endParaRPr lang="cs-CZ" b="0"/>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cs-CZ" b="0"/>
          </a:p>
          <a:p>
            <a:pPr marL="285750" indent="-285750">
              <a:buFont typeface="Arial" panose="020B0604020202020204" pitchFamily="34" charset="0"/>
              <a:buChar char="•"/>
            </a:pPr>
            <a:endParaRPr lang="en-US" b="0"/>
          </a:p>
        </p:txBody>
      </p:sp>
    </p:spTree>
    <p:extLst>
      <p:ext uri="{BB962C8B-B14F-4D97-AF65-F5344CB8AC3E}">
        <p14:creationId xmlns:p14="http://schemas.microsoft.com/office/powerpoint/2010/main" val="1236220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0C6E14-8A1F-483E-89AD-D26A7F6F3948}"/>
              </a:ext>
            </a:extLst>
          </p:cNvPr>
          <p:cNvSpPr>
            <a:spLocks noGrp="1"/>
          </p:cNvSpPr>
          <p:nvPr>
            <p:ph type="title"/>
          </p:nvPr>
        </p:nvSpPr>
        <p:spPr/>
        <p:txBody>
          <a:bodyPr/>
          <a:lstStyle/>
          <a:p>
            <a:r>
              <a:rPr lang="cs-CZ"/>
              <a:t>Znalost světa</a:t>
            </a:r>
          </a:p>
        </p:txBody>
      </p:sp>
      <p:sp>
        <p:nvSpPr>
          <p:cNvPr id="4" name="Text Placeholder 3">
            <a:extLst>
              <a:ext uri="{FF2B5EF4-FFF2-40B4-BE49-F238E27FC236}">
                <a16:creationId xmlns:a16="http://schemas.microsoft.com/office/drawing/2014/main" id="{1D56691A-BACD-408E-ABC0-2E51D325BCAE}"/>
              </a:ext>
            </a:extLst>
          </p:cNvPr>
          <p:cNvSpPr>
            <a:spLocks noGrp="1"/>
          </p:cNvSpPr>
          <p:nvPr>
            <p:ph sz="half" idx="1"/>
          </p:nvPr>
        </p:nvSpPr>
        <p:spPr/>
        <p:txBody>
          <a:bodyPr>
            <a:normAutofit fontScale="92500" lnSpcReduction="20000"/>
          </a:bodyPr>
          <a:lstStyle/>
          <a:p>
            <a:pPr marL="0" indent="0">
              <a:buNone/>
            </a:pPr>
            <a:r>
              <a:rPr lang="cs-CZ"/>
              <a:t>Implicitní </a:t>
            </a:r>
            <a:r>
              <a:rPr lang="cs-CZ">
                <a:cs typeface="Times New Roman" panose="02020603050405020304" pitchFamily="18" charset="0"/>
              </a:rPr>
              <a:t>→ Explicitní znalost</a:t>
            </a:r>
            <a:endParaRPr lang="cs-CZ"/>
          </a:p>
          <a:p>
            <a:pPr marL="0" indent="0">
              <a:buNone/>
            </a:pPr>
            <a:endParaRPr lang="cs-CZ"/>
          </a:p>
          <a:p>
            <a:pPr marL="0" indent="0">
              <a:buNone/>
            </a:pPr>
            <a:r>
              <a:rPr lang="cs-CZ"/>
              <a:t>Objekty: </a:t>
            </a:r>
          </a:p>
          <a:p>
            <a:pPr marL="285750" indent="-285750">
              <a:buFont typeface="Arial" panose="020B0604020202020204" pitchFamily="34" charset="0"/>
              <a:buChar char="•"/>
            </a:pPr>
            <a:r>
              <a:rPr lang="cs-CZ"/>
              <a:t>Popis typického představitele</a:t>
            </a:r>
          </a:p>
          <a:p>
            <a:pPr marL="285750" indent="-285750">
              <a:buFont typeface="Arial" panose="020B0604020202020204" pitchFamily="34" charset="0"/>
              <a:buChar char="•"/>
            </a:pPr>
            <a:endParaRPr lang="cs-CZ"/>
          </a:p>
          <a:p>
            <a:pPr marL="0" indent="0">
              <a:buNone/>
            </a:pPr>
            <a:r>
              <a:rPr lang="cs-CZ"/>
              <a:t>Situace:</a:t>
            </a:r>
          </a:p>
          <a:p>
            <a:pPr marL="285750" indent="-285750">
              <a:buFont typeface="Arial" panose="020B0604020202020204" pitchFamily="34" charset="0"/>
              <a:buChar char="•"/>
            </a:pPr>
            <a:r>
              <a:rPr lang="cs-CZ"/>
              <a:t>Typické situace </a:t>
            </a:r>
            <a:br>
              <a:rPr lang="cs-CZ"/>
            </a:br>
            <a:r>
              <a:rPr lang="cs-CZ"/>
              <a:t>(valenční rámce)</a:t>
            </a:r>
          </a:p>
          <a:p>
            <a:pPr marL="285750" indent="-285750">
              <a:buFont typeface="Arial" panose="020B0604020202020204" pitchFamily="34" charset="0"/>
              <a:buChar char="•"/>
            </a:pPr>
            <a:endParaRPr lang="cs-CZ"/>
          </a:p>
          <a:p>
            <a:endParaRPr lang="cs-CZ" b="0"/>
          </a:p>
        </p:txBody>
      </p:sp>
      <p:sp>
        <p:nvSpPr>
          <p:cNvPr id="5" name="Content Placeholder 4">
            <a:extLst>
              <a:ext uri="{FF2B5EF4-FFF2-40B4-BE49-F238E27FC236}">
                <a16:creationId xmlns:a16="http://schemas.microsoft.com/office/drawing/2014/main" id="{6FB4EE87-CC37-4F06-8ACD-8AE3D3D59025}"/>
              </a:ext>
            </a:extLst>
          </p:cNvPr>
          <p:cNvSpPr>
            <a:spLocks noGrp="1"/>
          </p:cNvSpPr>
          <p:nvPr>
            <p:ph sz="half" idx="2"/>
          </p:nvPr>
        </p:nvSpPr>
        <p:spPr>
          <a:xfrm>
            <a:off x="6416039" y="2228004"/>
            <a:ext cx="5194769" cy="3122930"/>
          </a:xfrm>
        </p:spPr>
        <p:txBody>
          <a:bodyPr>
            <a:normAutofit fontScale="92500" lnSpcReduction="20000"/>
          </a:bodyPr>
          <a:lstStyle/>
          <a:p>
            <a:pPr marL="0" indent="0">
              <a:buNone/>
            </a:pPr>
            <a:r>
              <a:rPr lang="cs-CZ"/>
              <a:t>Encyklopedická znalost</a:t>
            </a:r>
          </a:p>
          <a:p>
            <a:r>
              <a:rPr lang="cs-CZ"/>
              <a:t>Německo leží v Evropě</a:t>
            </a:r>
          </a:p>
          <a:p>
            <a:endParaRPr lang="cs-CZ"/>
          </a:p>
          <a:p>
            <a:pPr marL="0" indent="0">
              <a:buNone/>
            </a:pPr>
            <a:r>
              <a:rPr lang="cs-CZ"/>
              <a:t>Common sense:</a:t>
            </a:r>
          </a:p>
          <a:p>
            <a:pPr marL="285750" indent="-285750"/>
            <a:r>
              <a:rPr lang="cs-CZ"/>
              <a:t>Co je větší než myš? </a:t>
            </a:r>
          </a:p>
          <a:p>
            <a:pPr marL="285750" indent="-285750"/>
            <a:r>
              <a:rPr lang="cs-CZ"/>
              <a:t>Způsobí rána knihou do hlavy smrt? </a:t>
            </a:r>
          </a:p>
          <a:p>
            <a:pPr marL="285750" indent="-285750"/>
            <a:r>
              <a:rPr lang="cs-CZ"/>
              <a:t>Kde se běžně nachází jídlo?</a:t>
            </a:r>
          </a:p>
          <a:p>
            <a:pPr marL="0" indent="0">
              <a:buNone/>
            </a:pPr>
            <a:endParaRPr lang="cs-CZ"/>
          </a:p>
        </p:txBody>
      </p:sp>
    </p:spTree>
    <p:extLst>
      <p:ext uri="{BB962C8B-B14F-4D97-AF65-F5344CB8AC3E}">
        <p14:creationId xmlns:p14="http://schemas.microsoft.com/office/powerpoint/2010/main" val="165393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F2AFE7A-D47B-4B40-B3D0-4F63EC706B98}"/>
              </a:ext>
            </a:extLst>
          </p:cNvPr>
          <p:cNvSpPr>
            <a:spLocks noGrp="1"/>
          </p:cNvSpPr>
          <p:nvPr>
            <p:ph type="body" sz="quarter" idx="11"/>
          </p:nvPr>
        </p:nvSpPr>
        <p:spPr>
          <a:xfrm>
            <a:off x="4457700" y="1905000"/>
            <a:ext cx="7219043" cy="3276600"/>
          </a:xfrm>
        </p:spPr>
        <p:txBody>
          <a:bodyPr>
            <a:normAutofit/>
          </a:bodyPr>
          <a:lstStyle/>
          <a:p>
            <a:r>
              <a:rPr lang="cs-CZ"/>
              <a:t>„</a:t>
            </a:r>
            <a:r>
              <a:rPr lang="en-US"/>
              <a:t>Common sense includes commonsense knowledge – the kinds of facts and concepts that most of us know –</a:t>
            </a:r>
            <a:r>
              <a:rPr lang="cs-CZ"/>
              <a:t> </a:t>
            </a:r>
            <a:r>
              <a:rPr lang="en-US"/>
              <a:t>but also the commonsense reasoning skills which people use for applying their knowledge. We each use terms like commonsense for the things that we expect other people to know and regard as obvious</a:t>
            </a:r>
            <a:r>
              <a:rPr lang="cs-CZ"/>
              <a:t>“</a:t>
            </a:r>
          </a:p>
          <a:p>
            <a:endParaRPr lang="cs-CZ"/>
          </a:p>
          <a:p>
            <a:pPr algn="r"/>
            <a:r>
              <a:rPr lang="cs-CZ"/>
              <a:t>	Marvin Minsky</a:t>
            </a:r>
          </a:p>
        </p:txBody>
      </p:sp>
      <p:sp>
        <p:nvSpPr>
          <p:cNvPr id="5" name="Title 4">
            <a:extLst>
              <a:ext uri="{FF2B5EF4-FFF2-40B4-BE49-F238E27FC236}">
                <a16:creationId xmlns:a16="http://schemas.microsoft.com/office/drawing/2014/main" id="{44813C70-EA24-4A53-B73E-DE8BF12568DB}"/>
              </a:ext>
            </a:extLst>
          </p:cNvPr>
          <p:cNvSpPr>
            <a:spLocks noGrp="1"/>
          </p:cNvSpPr>
          <p:nvPr>
            <p:ph type="title"/>
          </p:nvPr>
        </p:nvSpPr>
        <p:spPr>
          <a:xfrm>
            <a:off x="4457699" y="715961"/>
            <a:ext cx="7219043" cy="1189037"/>
          </a:xfrm>
        </p:spPr>
        <p:txBody>
          <a:bodyPr anchor="t">
            <a:normAutofit/>
          </a:bodyPr>
          <a:lstStyle/>
          <a:p>
            <a:r>
              <a:rPr lang="cs-CZ"/>
              <a:t>Common Sense</a:t>
            </a:r>
          </a:p>
        </p:txBody>
      </p:sp>
    </p:spTree>
    <p:extLst>
      <p:ext uri="{BB962C8B-B14F-4D97-AF65-F5344CB8AC3E}">
        <p14:creationId xmlns:p14="http://schemas.microsoft.com/office/powerpoint/2010/main" val="1409612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C6A6C2-AA42-4587-BC0C-2A3588419D7B}"/>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cs-CZ"/>
              <a:t>Common sense nemá přesné hranice.</a:t>
            </a:r>
          </a:p>
          <a:p>
            <a:pPr marL="285750" indent="-285750">
              <a:buFont typeface="Arial" panose="020B0604020202020204" pitchFamily="34" charset="0"/>
              <a:buChar char="•"/>
            </a:pPr>
            <a:r>
              <a:rPr lang="cs-CZ"/>
              <a:t>Common sense je sdílený (ale nevíme jak moc).</a:t>
            </a:r>
          </a:p>
          <a:p>
            <a:pPr marL="285750" indent="-285750">
              <a:buFont typeface="Arial" panose="020B0604020202020204" pitchFamily="34" charset="0"/>
              <a:buChar char="•"/>
            </a:pPr>
            <a:r>
              <a:rPr lang="cs-CZ"/>
              <a:t>Některá tvrzení jsou v rozporu s (vědeckou) skutečností </a:t>
            </a:r>
            <a:br>
              <a:rPr lang="cs-CZ"/>
            </a:br>
            <a:r>
              <a:rPr lang="cs-CZ"/>
              <a:t>(např. V noci nesvítí slunce.).</a:t>
            </a:r>
          </a:p>
          <a:p>
            <a:pPr marL="285750" indent="-285750">
              <a:buFont typeface="Arial" panose="020B0604020202020204" pitchFamily="34" charset="0"/>
              <a:buChar char="•"/>
            </a:pPr>
            <a:r>
              <a:rPr lang="cs-CZ"/>
              <a:t>Většinu se naučíme jako děti (z vyprávění nebo z ukázek od ostatních lidí, příp. vlastní zkušeností), tudíž znalosti common sense jsou málokdy zaznamenány jako text.</a:t>
            </a:r>
          </a:p>
          <a:p>
            <a:pPr marL="285750" indent="-285750">
              <a:buFont typeface="Arial" panose="020B0604020202020204" pitchFamily="34" charset="0"/>
              <a:buChar char="•"/>
            </a:pPr>
            <a:r>
              <a:rPr lang="cs-CZ"/>
              <a:t>Common sense je velmi rozsáhlý.</a:t>
            </a:r>
          </a:p>
        </p:txBody>
      </p:sp>
      <p:sp>
        <p:nvSpPr>
          <p:cNvPr id="3" name="Title 2">
            <a:extLst>
              <a:ext uri="{FF2B5EF4-FFF2-40B4-BE49-F238E27FC236}">
                <a16:creationId xmlns:a16="http://schemas.microsoft.com/office/drawing/2014/main" id="{8DDA6D63-73BC-4046-81C4-2DA6EADE5EF3}"/>
              </a:ext>
            </a:extLst>
          </p:cNvPr>
          <p:cNvSpPr>
            <a:spLocks noGrp="1"/>
          </p:cNvSpPr>
          <p:nvPr>
            <p:ph type="title"/>
          </p:nvPr>
        </p:nvSpPr>
        <p:spPr/>
        <p:txBody>
          <a:bodyPr/>
          <a:lstStyle/>
          <a:p>
            <a:r>
              <a:rPr lang="cs-CZ"/>
              <a:t>Common Sense: </a:t>
            </a:r>
            <a:br>
              <a:rPr lang="cs-CZ"/>
            </a:br>
            <a:r>
              <a:rPr lang="cs-CZ"/>
              <a:t>formální popis</a:t>
            </a:r>
          </a:p>
        </p:txBody>
      </p:sp>
    </p:spTree>
    <p:extLst>
      <p:ext uri="{BB962C8B-B14F-4D97-AF65-F5344CB8AC3E}">
        <p14:creationId xmlns:p14="http://schemas.microsoft.com/office/powerpoint/2010/main" val="1405900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01E67-C012-4ACB-8E10-FD40C8B92267}"/>
              </a:ext>
            </a:extLst>
          </p:cNvPr>
          <p:cNvSpPr>
            <a:spLocks noGrp="1"/>
          </p:cNvSpPr>
          <p:nvPr>
            <p:ph type="title"/>
          </p:nvPr>
        </p:nvSpPr>
        <p:spPr>
          <a:xfrm>
            <a:off x="687101" y="702156"/>
            <a:ext cx="10923707" cy="615553"/>
          </a:xfrm>
        </p:spPr>
        <p:txBody>
          <a:bodyPr>
            <a:normAutofit fontScale="90000"/>
          </a:bodyPr>
          <a:lstStyle/>
          <a:p>
            <a:pPr algn="l"/>
            <a:r>
              <a:rPr lang="cs-CZ"/>
              <a:t>Common Sense: </a:t>
            </a:r>
            <a:br>
              <a:rPr lang="cs-CZ"/>
            </a:br>
            <a:r>
              <a:rPr lang="en-US" b="0"/>
              <a:t>Estimates of the Size of Human Common Sense</a:t>
            </a:r>
            <a:endParaRPr lang="cs-CZ"/>
          </a:p>
        </p:txBody>
      </p:sp>
      <p:sp>
        <p:nvSpPr>
          <p:cNvPr id="15" name="Text Placeholder 14">
            <a:extLst>
              <a:ext uri="{FF2B5EF4-FFF2-40B4-BE49-F238E27FC236}">
                <a16:creationId xmlns:a16="http://schemas.microsoft.com/office/drawing/2014/main" id="{064E6D8F-6250-416C-8ED9-3C430B64E427}"/>
              </a:ext>
            </a:extLst>
          </p:cNvPr>
          <p:cNvSpPr>
            <a:spLocks noGrp="1"/>
          </p:cNvSpPr>
          <p:nvPr>
            <p:ph type="body" sz="quarter" idx="12"/>
          </p:nvPr>
        </p:nvSpPr>
        <p:spPr/>
        <p:txBody>
          <a:bodyPr/>
          <a:lstStyle/>
          <a:p>
            <a:endParaRPr lang="cs-CZ"/>
          </a:p>
        </p:txBody>
      </p:sp>
      <p:sp>
        <p:nvSpPr>
          <p:cNvPr id="4" name="Title 2">
            <a:extLst>
              <a:ext uri="{FF2B5EF4-FFF2-40B4-BE49-F238E27FC236}">
                <a16:creationId xmlns:a16="http://schemas.microsoft.com/office/drawing/2014/main" id="{06DE77FE-0C49-42F4-8CC7-A902D65B9211}"/>
              </a:ext>
            </a:extLst>
          </p:cNvPr>
          <p:cNvSpPr txBox="1">
            <a:spLocks/>
          </p:cNvSpPr>
          <p:nvPr/>
        </p:nvSpPr>
        <p:spPr>
          <a:xfrm>
            <a:off x="581192" y="702156"/>
            <a:ext cx="11029616" cy="118872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lang="en-US" sz="4000" b="1" kern="1200">
                <a:solidFill>
                  <a:schemeClr val="accent1"/>
                </a:solidFill>
                <a:latin typeface="+mj-lt"/>
                <a:ea typeface="+mn-ea"/>
                <a:cs typeface="+mn-cs"/>
              </a:defRPr>
            </a:lvl1pPr>
          </a:lstStyle>
          <a:p>
            <a:pPr fontAlgn="auto">
              <a:spcAft>
                <a:spcPts val="0"/>
              </a:spcAft>
            </a:pPr>
            <a:endParaRPr lang="cs-CZ"/>
          </a:p>
        </p:txBody>
      </p:sp>
      <mc:AlternateContent xmlns:mc="http://schemas.openxmlformats.org/markup-compatibility/2006">
        <mc:Choice xmlns:a14="http://schemas.microsoft.com/office/drawing/2010/main" Requires="a14">
          <p:graphicFrame>
            <p:nvGraphicFramePr>
              <p:cNvPr id="5" name="Table 13">
                <a:extLst>
                  <a:ext uri="{FF2B5EF4-FFF2-40B4-BE49-F238E27FC236}">
                    <a16:creationId xmlns:a16="http://schemas.microsoft.com/office/drawing/2014/main" id="{B1EE23A6-542E-4855-908F-2EF0A688D512}"/>
                  </a:ext>
                </a:extLst>
              </p:cNvPr>
              <p:cNvGraphicFramePr>
                <a:graphicFrameLocks/>
              </p:cNvGraphicFramePr>
              <p:nvPr>
                <p:extLst>
                  <p:ext uri="{D42A27DB-BD31-4B8C-83A1-F6EECF244321}">
                    <p14:modId xmlns:p14="http://schemas.microsoft.com/office/powerpoint/2010/main" val="3582830354"/>
                  </p:ext>
                </p:extLst>
              </p:nvPr>
            </p:nvGraphicFramePr>
            <p:xfrm>
              <a:off x="581192" y="1596496"/>
              <a:ext cx="11029615" cy="4584038"/>
            </p:xfrm>
            <a:graphic>
              <a:graphicData uri="http://schemas.openxmlformats.org/drawingml/2006/table">
                <a:tbl>
                  <a:tblPr bandRow="1">
                    <a:tableStyleId>{5C22544A-7EE6-4342-B048-85BDC9FD1C3A}</a:tableStyleId>
                  </a:tblPr>
                  <a:tblGrid>
                    <a:gridCol w="3018479">
                      <a:extLst>
                        <a:ext uri="{9D8B030D-6E8A-4147-A177-3AD203B41FA5}">
                          <a16:colId xmlns:a16="http://schemas.microsoft.com/office/drawing/2014/main" val="624075877"/>
                        </a:ext>
                      </a:extLst>
                    </a:gridCol>
                    <a:gridCol w="8011136">
                      <a:extLst>
                        <a:ext uri="{9D8B030D-6E8A-4147-A177-3AD203B41FA5}">
                          <a16:colId xmlns:a16="http://schemas.microsoft.com/office/drawing/2014/main" val="1507698195"/>
                        </a:ext>
                      </a:extLst>
                    </a:gridCol>
                  </a:tblGrid>
                  <a:tr h="518588">
                    <a:tc>
                      <a:txBody>
                        <a:bodyPr/>
                        <a:lstStyle/>
                        <a:p>
                          <a:r>
                            <a:rPr lang="en-US" sz="1200">
                              <a:solidFill>
                                <a:schemeClr val="bg1">
                                  <a:lumMod val="95000"/>
                                  <a:lumOff val="5000"/>
                                </a:schemeClr>
                              </a:solidFill>
                            </a:rPr>
                            <a:t>Turing (1950, p. 442)</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9</m:t>
                                  </m:r>
                                </m:sup>
                              </m:sSup>
                            </m:oMath>
                          </a14:m>
                          <a:r>
                            <a:rPr lang="en-US" sz="1200">
                              <a:solidFill>
                                <a:schemeClr val="bg1">
                                  <a:lumMod val="95000"/>
                                  <a:lumOff val="5000"/>
                                </a:schemeClr>
                              </a:solidFill>
                            </a:rPr>
                            <a:t> bits for a 70% chance of identifying a program as not a human after 5 min of text-based questioning</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3293497450"/>
                      </a:ext>
                    </a:extLst>
                  </a:tr>
                  <a:tr h="723969">
                    <a:tc>
                      <a:txBody>
                        <a:bodyPr/>
                        <a:lstStyle/>
                        <a:p>
                          <a:r>
                            <a:rPr lang="en-US" sz="1200">
                              <a:solidFill>
                                <a:schemeClr val="bg1">
                                  <a:lumMod val="95000"/>
                                  <a:lumOff val="5000"/>
                                </a:schemeClr>
                              </a:solidFill>
                            </a:rPr>
                            <a:t>von Neumann (1958, pp. 63 and 64)</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r>
                                <a:rPr lang="en-US" sz="1200" b="0" i="0" smtClean="0">
                                  <a:solidFill>
                                    <a:schemeClr val="bg1">
                                      <a:lumMod val="95000"/>
                                      <a:lumOff val="5000"/>
                                    </a:schemeClr>
                                  </a:solidFill>
                                  <a:latin typeface="Cambria Math" panose="02040503050406030204" pitchFamily="18" charset="0"/>
                                </a:rPr>
                                <m:t>2.8</m:t>
                              </m:r>
                              <m:r>
                                <a:rPr lang="en-US" sz="1200" b="0" i="1" smtClean="0">
                                  <a:solidFill>
                                    <a:schemeClr val="bg1">
                                      <a:lumMod val="95000"/>
                                      <a:lumOff val="5000"/>
                                    </a:schemeClr>
                                  </a:solidFill>
                                  <a:latin typeface="Cambria Math" panose="02040503050406030204" pitchFamily="18" charset="0"/>
                                  <a:ea typeface="Cambria Math" panose="02040503050406030204" pitchFamily="18" charset="0"/>
                                </a:rPr>
                                <m:t>×</m:t>
                              </m:r>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20</m:t>
                                  </m:r>
                                </m:sup>
                              </m:sSup>
                            </m:oMath>
                          </a14:m>
                          <a:r>
                            <a:rPr lang="en-US" sz="1200">
                              <a:solidFill>
                                <a:schemeClr val="bg1">
                                  <a:lumMod val="95000"/>
                                  <a:lumOff val="5000"/>
                                </a:schemeClr>
                              </a:solidFill>
                            </a:rPr>
                            <a:t> bits of “memory capacity” based on </a:t>
                          </a:r>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10</m:t>
                                  </m:r>
                                </m:sup>
                              </m:sSup>
                            </m:oMath>
                          </a14:m>
                          <a:r>
                            <a:rPr lang="en-US" sz="1200">
                              <a:solidFill>
                                <a:schemeClr val="bg1">
                                  <a:lumMod val="95000"/>
                                  <a:lumOff val="5000"/>
                                </a:schemeClr>
                              </a:solidFill>
                            </a:rPr>
                            <a:t> neurons × 14 bits per second per neuron × 2 × </a:t>
                          </a:r>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9</m:t>
                                  </m:r>
                                </m:sup>
                              </m:sSup>
                            </m:oMath>
                          </a14:m>
                          <a:r>
                            <a:rPr lang="en-US" sz="1200">
                              <a:solidFill>
                                <a:schemeClr val="bg1">
                                  <a:lumMod val="95000"/>
                                  <a:lumOff val="5000"/>
                                </a:schemeClr>
                              </a:solidFill>
                            </a:rPr>
                            <a:t> s, assuming “there is no true forgetting in the nervous system”</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3636735274"/>
                      </a:ext>
                    </a:extLst>
                  </a:tr>
                  <a:tr h="518588">
                    <a:tc>
                      <a:txBody>
                        <a:bodyPr/>
                        <a:lstStyle/>
                        <a:p>
                          <a:r>
                            <a:rPr lang="en-US" sz="1200">
                              <a:solidFill>
                                <a:schemeClr val="bg1">
                                  <a:lumMod val="95000"/>
                                  <a:lumOff val="5000"/>
                                </a:schemeClr>
                              </a:solidFill>
                            </a:rPr>
                            <a:t>Minsky (1968, p. 26)</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5</m:t>
                                  </m:r>
                                </m:sup>
                              </m:sSup>
                            </m:oMath>
                          </a14:m>
                          <a:r>
                            <a:rPr lang="en-US" sz="1200">
                              <a:solidFill>
                                <a:schemeClr val="bg1">
                                  <a:lumMod val="95000"/>
                                  <a:lumOff val="5000"/>
                                </a:schemeClr>
                              </a:solidFill>
                            </a:rPr>
                            <a:t>-</a:t>
                          </a:r>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7</m:t>
                                  </m:r>
                                </m:sup>
                              </m:sSup>
                            </m:oMath>
                          </a14:m>
                          <a:r>
                            <a:rPr lang="en-US" sz="1200">
                              <a:solidFill>
                                <a:schemeClr val="bg1">
                                  <a:lumMod val="95000"/>
                                  <a:lumOff val="5000"/>
                                </a:schemeClr>
                              </a:solidFill>
                            </a:rPr>
                            <a:t> “elements of knowledge in order to behave with reasonable sensibility in ordinary situations”</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2726156422"/>
                      </a:ext>
                    </a:extLst>
                  </a:tr>
                  <a:tr h="518588">
                    <a:tc>
                      <a:txBody>
                        <a:bodyPr/>
                        <a:lstStyle/>
                        <a:p>
                          <a:r>
                            <a:rPr lang="en-US" sz="1200" err="1">
                              <a:solidFill>
                                <a:schemeClr val="bg1">
                                  <a:lumMod val="95000"/>
                                  <a:lumOff val="5000"/>
                                </a:schemeClr>
                              </a:solidFill>
                            </a:rPr>
                            <a:t>Landauer</a:t>
                          </a:r>
                          <a:r>
                            <a:rPr lang="en-US" sz="1200">
                              <a:solidFill>
                                <a:schemeClr val="bg1">
                                  <a:lumMod val="95000"/>
                                  <a:lumOff val="5000"/>
                                </a:schemeClr>
                              </a:solidFill>
                            </a:rPr>
                            <a:t> (1986)</a:t>
                          </a:r>
                          <a:endParaRPr lang="cs-CZ" sz="1200">
                            <a:solidFill>
                              <a:schemeClr val="bg1">
                                <a:lumMod val="95000"/>
                                <a:lumOff val="5000"/>
                              </a:schemeClr>
                            </a:solidFill>
                          </a:endParaRPr>
                        </a:p>
                      </a:txBody>
                      <a:tcPr marL="69573" marR="69573" marT="34787" marB="347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9</m:t>
                                  </m:r>
                                </m:sup>
                              </m:sSup>
                            </m:oMath>
                          </a14:m>
                          <a:r>
                            <a:rPr lang="en-US" sz="1200">
                              <a:solidFill>
                                <a:schemeClr val="bg1">
                                  <a:lumMod val="95000"/>
                                  <a:lumOff val="5000"/>
                                </a:schemeClr>
                              </a:solidFill>
                            </a:rPr>
                            <a:t> bits of “information from experience”</a:t>
                          </a:r>
                        </a:p>
                        <a:p>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2860686125"/>
                      </a:ext>
                    </a:extLst>
                  </a:tr>
                  <a:tr h="518588">
                    <a:tc>
                      <a:txBody>
                        <a:bodyPr/>
                        <a:lstStyle/>
                        <a:p>
                          <a:r>
                            <a:rPr lang="en-US" sz="1200">
                              <a:solidFill>
                                <a:schemeClr val="bg1">
                                  <a:lumMod val="95000"/>
                                  <a:lumOff val="5000"/>
                                </a:schemeClr>
                              </a:solidFill>
                            </a:rPr>
                            <a:t>Schwartz (1988, p. 126)</a:t>
                          </a:r>
                          <a:endParaRPr lang="cs-CZ" sz="1200">
                            <a:solidFill>
                              <a:schemeClr val="bg1">
                                <a:lumMod val="95000"/>
                                <a:lumOff val="5000"/>
                              </a:schemeClr>
                            </a:solidFill>
                          </a:endParaRPr>
                        </a:p>
                      </a:txBody>
                      <a:tcPr marL="69573" marR="69573" marT="34787" marB="347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0" smtClean="0">
                                  <a:solidFill>
                                    <a:schemeClr val="bg1">
                                      <a:lumMod val="95000"/>
                                      <a:lumOff val="5000"/>
                                    </a:schemeClr>
                                  </a:solidFill>
                                  <a:latin typeface="Cambria Math" panose="02040503050406030204" pitchFamily="18" charset="0"/>
                                </a:rPr>
                                <m:t>0.8</m:t>
                              </m:r>
                              <m:r>
                                <a:rPr lang="en-US" sz="1200" b="0" i="1" smtClean="0">
                                  <a:solidFill>
                                    <a:schemeClr val="bg1">
                                      <a:lumMod val="95000"/>
                                      <a:lumOff val="5000"/>
                                    </a:schemeClr>
                                  </a:solidFill>
                                  <a:latin typeface="Cambria Math" panose="02040503050406030204" pitchFamily="18" charset="0"/>
                                  <a:ea typeface="Cambria Math" panose="02040503050406030204" pitchFamily="18" charset="0"/>
                                </a:rPr>
                                <m:t>×</m:t>
                              </m:r>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17</m:t>
                                  </m:r>
                                </m:sup>
                              </m:sSup>
                            </m:oMath>
                          </a14:m>
                          <a:r>
                            <a:rPr lang="en-US" sz="1200">
                              <a:solidFill>
                                <a:schemeClr val="bg1">
                                  <a:lumMod val="95000"/>
                                  <a:lumOff val="5000"/>
                                </a:schemeClr>
                              </a:solidFill>
                            </a:rPr>
                            <a:t> bits of “long-term memory”</a:t>
                          </a:r>
                        </a:p>
                        <a:p>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918881373"/>
                      </a:ext>
                    </a:extLst>
                  </a:tr>
                  <a:tr h="313207">
                    <a:tc>
                      <a:txBody>
                        <a:bodyPr/>
                        <a:lstStyle/>
                        <a:p>
                          <a:r>
                            <a:rPr lang="en-US" sz="1200">
                              <a:solidFill>
                                <a:schemeClr val="bg1">
                                  <a:lumMod val="95000"/>
                                  <a:lumOff val="5000"/>
                                </a:schemeClr>
                              </a:solidFill>
                            </a:rPr>
                            <a:t>Marvin Minsky (</a:t>
                          </a:r>
                          <a:r>
                            <a:rPr lang="en-US" sz="1200" err="1">
                              <a:solidFill>
                                <a:schemeClr val="bg1">
                                  <a:lumMod val="95000"/>
                                  <a:lumOff val="5000"/>
                                </a:schemeClr>
                              </a:solidFill>
                            </a:rPr>
                            <a:t>Lenat</a:t>
                          </a:r>
                          <a:r>
                            <a:rPr lang="en-US" sz="1200">
                              <a:solidFill>
                                <a:schemeClr val="bg1">
                                  <a:lumMod val="95000"/>
                                  <a:lumOff val="5000"/>
                                </a:schemeClr>
                              </a:solidFill>
                            </a:rPr>
                            <a:t> &amp;amp; Guha, 1990, p. 21)</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7</m:t>
                                  </m:r>
                                </m:sup>
                              </m:sSup>
                            </m:oMath>
                          </a14:m>
                          <a:r>
                            <a:rPr lang="en-US" sz="1200">
                              <a:solidFill>
                                <a:schemeClr val="bg1">
                                  <a:lumMod val="95000"/>
                                  <a:lumOff val="5000"/>
                                </a:schemeClr>
                              </a:solidFill>
                            </a:rPr>
                            <a:t> entries, assuming a child acquires an entry every 10 seconds from ages 0 to 8</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1371922491"/>
                      </a:ext>
                    </a:extLst>
                  </a:tr>
                  <a:tr h="313207">
                    <a:tc>
                      <a:txBody>
                        <a:bodyPr/>
                        <a:lstStyle/>
                        <a:p>
                          <a:r>
                            <a:rPr lang="en-US" sz="1200">
                              <a:solidFill>
                                <a:schemeClr val="bg1">
                                  <a:lumMod val="95000"/>
                                  <a:lumOff val="5000"/>
                                </a:schemeClr>
                              </a:solidFill>
                            </a:rPr>
                            <a:t>Kurzweil (1999, p. 119)</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8</m:t>
                                  </m:r>
                                </m:sup>
                              </m:sSup>
                            </m:oMath>
                          </a14:m>
                          <a:r>
                            <a:rPr lang="en-US" sz="1200">
                              <a:solidFill>
                                <a:schemeClr val="bg1">
                                  <a:lumMod val="95000"/>
                                  <a:lumOff val="5000"/>
                                </a:schemeClr>
                              </a:solidFill>
                            </a:rPr>
                            <a:t> chunks or “bits of understanding, concepts, patterns, specific skills”</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2649659470"/>
                      </a:ext>
                    </a:extLst>
                  </a:tr>
                  <a:tr h="518588">
                    <a:tc>
                      <a:txBody>
                        <a:bodyPr/>
                        <a:lstStyle/>
                        <a:p>
                          <a:r>
                            <a:rPr lang="en-US" sz="1200">
                              <a:solidFill>
                                <a:schemeClr val="bg1">
                                  <a:lumMod val="95000"/>
                                  <a:lumOff val="5000"/>
                                </a:schemeClr>
                              </a:solidFill>
                            </a:rPr>
                            <a:t>Moravec (1999, p. 56)</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r>
                                <a:rPr lang="en-US" sz="1200" b="0" i="0" smtClean="0">
                                  <a:solidFill>
                                    <a:schemeClr val="bg1">
                                      <a:lumMod val="95000"/>
                                      <a:lumOff val="5000"/>
                                    </a:schemeClr>
                                  </a:solidFill>
                                  <a:latin typeface="Cambria Math" panose="02040503050406030204" pitchFamily="18" charset="0"/>
                                </a:rPr>
                                <m:t>0.8</m:t>
                              </m:r>
                              <m:r>
                                <a:rPr lang="en-US" sz="1200" b="0" i="1" smtClean="0">
                                  <a:solidFill>
                                    <a:schemeClr val="bg1">
                                      <a:lumMod val="95000"/>
                                      <a:lumOff val="5000"/>
                                    </a:schemeClr>
                                  </a:solidFill>
                                  <a:latin typeface="Cambria Math" panose="02040503050406030204" pitchFamily="18" charset="0"/>
                                  <a:ea typeface="Cambria Math" panose="02040503050406030204" pitchFamily="18" charset="0"/>
                                </a:rPr>
                                <m:t>×</m:t>
                              </m:r>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15</m:t>
                                  </m:r>
                                </m:sup>
                              </m:sSup>
                            </m:oMath>
                          </a14:m>
                          <a:r>
                            <a:rPr lang="en-US" sz="1200">
                              <a:solidFill>
                                <a:schemeClr val="bg1">
                                  <a:lumMod val="95000"/>
                                  <a:lumOff val="5000"/>
                                </a:schemeClr>
                              </a:solidFill>
                            </a:rPr>
                            <a:t> bits of “nervous system memory” based on </a:t>
                          </a:r>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14</m:t>
                                  </m:r>
                                </m:sup>
                              </m:sSup>
                            </m:oMath>
                          </a14:m>
                          <a:r>
                            <a:rPr lang="en-US" sz="1200">
                              <a:solidFill>
                                <a:schemeClr val="bg1">
                                  <a:lumMod val="95000"/>
                                  <a:lumOff val="5000"/>
                                </a:schemeClr>
                              </a:solidFill>
                            </a:rPr>
                            <a:t> synapses x 1 byte per synapse</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3850038259"/>
                      </a:ext>
                    </a:extLst>
                  </a:tr>
                  <a:tr h="518588">
                    <a:tc>
                      <a:txBody>
                        <a:bodyPr/>
                        <a:lstStyle/>
                        <a:p>
                          <a:r>
                            <a:rPr lang="en-US" sz="1200">
                              <a:solidFill>
                                <a:schemeClr val="bg1">
                                  <a:lumMod val="95000"/>
                                  <a:lumOff val="5000"/>
                                </a:schemeClr>
                              </a:solidFill>
                            </a:rPr>
                            <a:t>Mahoney (1999)</a:t>
                          </a:r>
                          <a:endParaRPr lang="cs-CZ" sz="1200">
                            <a:solidFill>
                              <a:schemeClr val="bg1">
                                <a:lumMod val="95000"/>
                                <a:lumOff val="5000"/>
                              </a:schemeClr>
                            </a:solidFill>
                          </a:endParaRPr>
                        </a:p>
                      </a:txBody>
                      <a:tcPr marL="69573" marR="69573" marT="34787" marB="34787"/>
                    </a:tc>
                    <a:tc>
                      <a:txBody>
                        <a:bodyPr/>
                        <a:lstStyle/>
                        <a:p>
                          <a14:m>
                            <m:oMath xmlns:m="http://schemas.openxmlformats.org/officeDocument/2006/math">
                              <m:sSup>
                                <m:sSupPr>
                                  <m:ctrlPr>
                                    <a:rPr lang="en-US" sz="1200" i="1" smtClean="0">
                                      <a:solidFill>
                                        <a:schemeClr val="bg1">
                                          <a:lumMod val="95000"/>
                                          <a:lumOff val="5000"/>
                                        </a:schemeClr>
                                      </a:solidFill>
                                      <a:latin typeface="Cambria Math" panose="02040503050406030204" pitchFamily="18" charset="0"/>
                                    </a:rPr>
                                  </m:ctrlPr>
                                </m:sSupPr>
                                <m:e>
                                  <m:r>
                                    <a:rPr lang="en-US" sz="1200" b="0" i="1" smtClean="0">
                                      <a:solidFill>
                                        <a:schemeClr val="bg1">
                                          <a:lumMod val="95000"/>
                                          <a:lumOff val="5000"/>
                                        </a:schemeClr>
                                      </a:solidFill>
                                      <a:latin typeface="Cambria Math" panose="02040503050406030204" pitchFamily="18" charset="0"/>
                                    </a:rPr>
                                    <m:t>10</m:t>
                                  </m:r>
                                </m:e>
                                <m:sup>
                                  <m:r>
                                    <a:rPr lang="en-US" sz="1200" b="0" i="1" smtClean="0">
                                      <a:solidFill>
                                        <a:schemeClr val="bg1">
                                          <a:lumMod val="95000"/>
                                          <a:lumOff val="5000"/>
                                        </a:schemeClr>
                                      </a:solidFill>
                                      <a:latin typeface="Cambria Math" panose="02040503050406030204" pitchFamily="18" charset="0"/>
                                    </a:rPr>
                                    <m:t>9</m:t>
                                  </m:r>
                                </m:sup>
                              </m:sSup>
                            </m:oMath>
                          </a14:m>
                          <a:r>
                            <a:rPr lang="en-US" sz="1200">
                              <a:solidFill>
                                <a:schemeClr val="bg1">
                                  <a:lumMod val="95000"/>
                                  <a:lumOff val="5000"/>
                                </a:schemeClr>
                              </a:solidFill>
                            </a:rPr>
                            <a:t> bits for predicting “how people respond to arbitrary input during communication”</a:t>
                          </a:r>
                          <a:endParaRPr lang="cs-CZ" sz="1200">
                            <a:solidFill>
                              <a:schemeClr val="bg1">
                                <a:lumMod val="95000"/>
                                <a:lumOff val="5000"/>
                              </a:schemeClr>
                            </a:solidFill>
                          </a:endParaRPr>
                        </a:p>
                      </a:txBody>
                      <a:tcPr marL="69573" marR="69573" marT="34787" marB="34787"/>
                    </a:tc>
                    <a:extLst>
                      <a:ext uri="{0D108BD9-81ED-4DB2-BD59-A6C34878D82A}">
                        <a16:rowId xmlns:a16="http://schemas.microsoft.com/office/drawing/2014/main" val="197844160"/>
                      </a:ext>
                    </a:extLst>
                  </a:tr>
                </a:tbl>
              </a:graphicData>
            </a:graphic>
          </p:graphicFrame>
        </mc:Choice>
        <mc:Fallback>
          <p:graphicFrame>
            <p:nvGraphicFramePr>
              <p:cNvPr id="5" name="Table 13">
                <a:extLst>
                  <a:ext uri="{FF2B5EF4-FFF2-40B4-BE49-F238E27FC236}">
                    <a16:creationId xmlns:a16="http://schemas.microsoft.com/office/drawing/2014/main" id="{B1EE23A6-542E-4855-908F-2EF0A688D512}"/>
                  </a:ext>
                </a:extLst>
              </p:cNvPr>
              <p:cNvGraphicFramePr>
                <a:graphicFrameLocks/>
              </p:cNvGraphicFramePr>
              <p:nvPr>
                <p:extLst>
                  <p:ext uri="{D42A27DB-BD31-4B8C-83A1-F6EECF244321}">
                    <p14:modId xmlns:p14="http://schemas.microsoft.com/office/powerpoint/2010/main" val="3582830354"/>
                  </p:ext>
                </p:extLst>
              </p:nvPr>
            </p:nvGraphicFramePr>
            <p:xfrm>
              <a:off x="581192" y="1596496"/>
              <a:ext cx="11029615" cy="4584038"/>
            </p:xfrm>
            <a:graphic>
              <a:graphicData uri="http://schemas.openxmlformats.org/drawingml/2006/table">
                <a:tbl>
                  <a:tblPr bandRow="1">
                    <a:tableStyleId>{5C22544A-7EE6-4342-B048-85BDC9FD1C3A}</a:tableStyleId>
                  </a:tblPr>
                  <a:tblGrid>
                    <a:gridCol w="3018479">
                      <a:extLst>
                        <a:ext uri="{9D8B030D-6E8A-4147-A177-3AD203B41FA5}">
                          <a16:colId xmlns:a16="http://schemas.microsoft.com/office/drawing/2014/main" val="624075877"/>
                        </a:ext>
                      </a:extLst>
                    </a:gridCol>
                    <a:gridCol w="8011136">
                      <a:extLst>
                        <a:ext uri="{9D8B030D-6E8A-4147-A177-3AD203B41FA5}">
                          <a16:colId xmlns:a16="http://schemas.microsoft.com/office/drawing/2014/main" val="1507698195"/>
                        </a:ext>
                      </a:extLst>
                    </a:gridCol>
                  </a:tblGrid>
                  <a:tr h="518588">
                    <a:tc>
                      <a:txBody>
                        <a:bodyPr/>
                        <a:lstStyle/>
                        <a:p>
                          <a:r>
                            <a:rPr lang="en-US" sz="1200">
                              <a:solidFill>
                                <a:schemeClr val="bg1">
                                  <a:lumMod val="95000"/>
                                  <a:lumOff val="5000"/>
                                </a:schemeClr>
                              </a:solidFill>
                            </a:rPr>
                            <a:t>Turing (1950, p. 442)</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2353" r="-152" b="-788235"/>
                          </a:stretch>
                        </a:blipFill>
                      </a:tcPr>
                    </a:tc>
                    <a:extLst>
                      <a:ext uri="{0D108BD9-81ED-4DB2-BD59-A6C34878D82A}">
                        <a16:rowId xmlns:a16="http://schemas.microsoft.com/office/drawing/2014/main" val="3293497450"/>
                      </a:ext>
                    </a:extLst>
                  </a:tr>
                  <a:tr h="723969">
                    <a:tc>
                      <a:txBody>
                        <a:bodyPr/>
                        <a:lstStyle/>
                        <a:p>
                          <a:r>
                            <a:rPr lang="en-US" sz="1200">
                              <a:solidFill>
                                <a:schemeClr val="bg1">
                                  <a:lumMod val="95000"/>
                                  <a:lumOff val="5000"/>
                                </a:schemeClr>
                              </a:solidFill>
                            </a:rPr>
                            <a:t>von Neumann (1958, pp. 63 and 64)</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73109" r="-152" b="-463025"/>
                          </a:stretch>
                        </a:blipFill>
                      </a:tcPr>
                    </a:tc>
                    <a:extLst>
                      <a:ext uri="{0D108BD9-81ED-4DB2-BD59-A6C34878D82A}">
                        <a16:rowId xmlns:a16="http://schemas.microsoft.com/office/drawing/2014/main" val="3636735274"/>
                      </a:ext>
                    </a:extLst>
                  </a:tr>
                  <a:tr h="518588">
                    <a:tc>
                      <a:txBody>
                        <a:bodyPr/>
                        <a:lstStyle/>
                        <a:p>
                          <a:r>
                            <a:rPr lang="en-US" sz="1200">
                              <a:solidFill>
                                <a:schemeClr val="bg1">
                                  <a:lumMod val="95000"/>
                                  <a:lumOff val="5000"/>
                                </a:schemeClr>
                              </a:solidFill>
                            </a:rPr>
                            <a:t>Minsky (1968, p. 26)</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242353" r="-152" b="-548235"/>
                          </a:stretch>
                        </a:blipFill>
                      </a:tcPr>
                    </a:tc>
                    <a:extLst>
                      <a:ext uri="{0D108BD9-81ED-4DB2-BD59-A6C34878D82A}">
                        <a16:rowId xmlns:a16="http://schemas.microsoft.com/office/drawing/2014/main" val="2726156422"/>
                      </a:ext>
                    </a:extLst>
                  </a:tr>
                  <a:tr h="518588">
                    <a:tc>
                      <a:txBody>
                        <a:bodyPr/>
                        <a:lstStyle/>
                        <a:p>
                          <a:r>
                            <a:rPr lang="en-US" sz="1200" err="1">
                              <a:solidFill>
                                <a:schemeClr val="bg1">
                                  <a:lumMod val="95000"/>
                                  <a:lumOff val="5000"/>
                                </a:schemeClr>
                              </a:solidFill>
                            </a:rPr>
                            <a:t>Landauer</a:t>
                          </a:r>
                          <a:r>
                            <a:rPr lang="en-US" sz="1200">
                              <a:solidFill>
                                <a:schemeClr val="bg1">
                                  <a:lumMod val="95000"/>
                                  <a:lumOff val="5000"/>
                                </a:schemeClr>
                              </a:solidFill>
                            </a:rPr>
                            <a:t> (1986)</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342353" r="-152" b="-448235"/>
                          </a:stretch>
                        </a:blipFill>
                      </a:tcPr>
                    </a:tc>
                    <a:extLst>
                      <a:ext uri="{0D108BD9-81ED-4DB2-BD59-A6C34878D82A}">
                        <a16:rowId xmlns:a16="http://schemas.microsoft.com/office/drawing/2014/main" val="2860686125"/>
                      </a:ext>
                    </a:extLst>
                  </a:tr>
                  <a:tr h="518588">
                    <a:tc>
                      <a:txBody>
                        <a:bodyPr/>
                        <a:lstStyle/>
                        <a:p>
                          <a:r>
                            <a:rPr lang="en-US" sz="1200">
                              <a:solidFill>
                                <a:schemeClr val="bg1">
                                  <a:lumMod val="95000"/>
                                  <a:lumOff val="5000"/>
                                </a:schemeClr>
                              </a:solidFill>
                            </a:rPr>
                            <a:t>Schwartz (1988, p. 126)</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437209" r="-152" b="-343023"/>
                          </a:stretch>
                        </a:blipFill>
                      </a:tcPr>
                    </a:tc>
                    <a:extLst>
                      <a:ext uri="{0D108BD9-81ED-4DB2-BD59-A6C34878D82A}">
                        <a16:rowId xmlns:a16="http://schemas.microsoft.com/office/drawing/2014/main" val="918881373"/>
                      </a:ext>
                    </a:extLst>
                  </a:tr>
                  <a:tr h="435334">
                    <a:tc>
                      <a:txBody>
                        <a:bodyPr/>
                        <a:lstStyle/>
                        <a:p>
                          <a:r>
                            <a:rPr lang="en-US" sz="1200">
                              <a:solidFill>
                                <a:schemeClr val="bg1">
                                  <a:lumMod val="95000"/>
                                  <a:lumOff val="5000"/>
                                </a:schemeClr>
                              </a:solidFill>
                            </a:rPr>
                            <a:t>Marvin Minsky (</a:t>
                          </a:r>
                          <a:r>
                            <a:rPr lang="en-US" sz="1200" err="1">
                              <a:solidFill>
                                <a:schemeClr val="bg1">
                                  <a:lumMod val="95000"/>
                                  <a:lumOff val="5000"/>
                                </a:schemeClr>
                              </a:solidFill>
                            </a:rPr>
                            <a:t>Lenat</a:t>
                          </a:r>
                          <a:r>
                            <a:rPr lang="en-US" sz="1200">
                              <a:solidFill>
                                <a:schemeClr val="bg1">
                                  <a:lumMod val="95000"/>
                                  <a:lumOff val="5000"/>
                                </a:schemeClr>
                              </a:solidFill>
                            </a:rPr>
                            <a:t> &amp;amp; Guha, 1990, p. 21)</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650704" r="-152" b="-315493"/>
                          </a:stretch>
                        </a:blipFill>
                      </a:tcPr>
                    </a:tc>
                    <a:extLst>
                      <a:ext uri="{0D108BD9-81ED-4DB2-BD59-A6C34878D82A}">
                        <a16:rowId xmlns:a16="http://schemas.microsoft.com/office/drawing/2014/main" val="1371922491"/>
                      </a:ext>
                    </a:extLst>
                  </a:tr>
                  <a:tr h="313207">
                    <a:tc>
                      <a:txBody>
                        <a:bodyPr/>
                        <a:lstStyle/>
                        <a:p>
                          <a:r>
                            <a:rPr lang="en-US" sz="1200">
                              <a:solidFill>
                                <a:schemeClr val="bg1">
                                  <a:lumMod val="95000"/>
                                  <a:lumOff val="5000"/>
                                </a:schemeClr>
                              </a:solidFill>
                            </a:rPr>
                            <a:t>Kurzweil (1999, p. 119)</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1025000" r="-152" b="-330769"/>
                          </a:stretch>
                        </a:blipFill>
                      </a:tcPr>
                    </a:tc>
                    <a:extLst>
                      <a:ext uri="{0D108BD9-81ED-4DB2-BD59-A6C34878D82A}">
                        <a16:rowId xmlns:a16="http://schemas.microsoft.com/office/drawing/2014/main" val="2649659470"/>
                      </a:ext>
                    </a:extLst>
                  </a:tr>
                  <a:tr h="518588">
                    <a:tc>
                      <a:txBody>
                        <a:bodyPr/>
                        <a:lstStyle/>
                        <a:p>
                          <a:r>
                            <a:rPr lang="en-US" sz="1200">
                              <a:solidFill>
                                <a:schemeClr val="bg1">
                                  <a:lumMod val="95000"/>
                                  <a:lumOff val="5000"/>
                                </a:schemeClr>
                              </a:solidFill>
                            </a:rPr>
                            <a:t>Moravec (1999, p. 56)</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688235" r="-152" b="-102353"/>
                          </a:stretch>
                        </a:blipFill>
                      </a:tcPr>
                    </a:tc>
                    <a:extLst>
                      <a:ext uri="{0D108BD9-81ED-4DB2-BD59-A6C34878D82A}">
                        <a16:rowId xmlns:a16="http://schemas.microsoft.com/office/drawing/2014/main" val="3850038259"/>
                      </a:ext>
                    </a:extLst>
                  </a:tr>
                  <a:tr h="518588">
                    <a:tc>
                      <a:txBody>
                        <a:bodyPr/>
                        <a:lstStyle/>
                        <a:p>
                          <a:r>
                            <a:rPr lang="en-US" sz="1200">
                              <a:solidFill>
                                <a:schemeClr val="bg1">
                                  <a:lumMod val="95000"/>
                                  <a:lumOff val="5000"/>
                                </a:schemeClr>
                              </a:solidFill>
                            </a:rPr>
                            <a:t>Mahoney (1999)</a:t>
                          </a:r>
                          <a:endParaRPr lang="cs-CZ" sz="1200">
                            <a:solidFill>
                              <a:schemeClr val="bg1">
                                <a:lumMod val="95000"/>
                                <a:lumOff val="5000"/>
                              </a:schemeClr>
                            </a:solidFill>
                          </a:endParaRPr>
                        </a:p>
                      </a:txBody>
                      <a:tcPr marL="69573" marR="69573" marT="34787" marB="34787"/>
                    </a:tc>
                    <a:tc>
                      <a:txBody>
                        <a:bodyPr/>
                        <a:lstStyle/>
                        <a:p>
                          <a:endParaRPr lang="en-US"/>
                        </a:p>
                      </a:txBody>
                      <a:tcPr marL="69573" marR="69573" marT="34787" marB="34787">
                        <a:blipFill>
                          <a:blip r:embed="rId3"/>
                          <a:stretch>
                            <a:fillRect l="-37719" t="-788235" r="-152" b="-2353"/>
                          </a:stretch>
                        </a:blipFill>
                      </a:tcPr>
                    </a:tc>
                    <a:extLst>
                      <a:ext uri="{0D108BD9-81ED-4DB2-BD59-A6C34878D82A}">
                        <a16:rowId xmlns:a16="http://schemas.microsoft.com/office/drawing/2014/main" val="197844160"/>
                      </a:ext>
                    </a:extLst>
                  </a:tr>
                </a:tbl>
              </a:graphicData>
            </a:graphic>
          </p:graphicFrame>
        </mc:Fallback>
      </mc:AlternateContent>
    </p:spTree>
    <p:extLst>
      <p:ext uri="{BB962C8B-B14F-4D97-AF65-F5344CB8AC3E}">
        <p14:creationId xmlns:p14="http://schemas.microsoft.com/office/powerpoint/2010/main" val="981612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06204-DC88-4C45-BB8A-11D9E926C16D}"/>
              </a:ext>
            </a:extLst>
          </p:cNvPr>
          <p:cNvSpPr>
            <a:spLocks noGrp="1"/>
          </p:cNvSpPr>
          <p:nvPr>
            <p:ph type="body" sz="quarter" idx="11"/>
          </p:nvPr>
        </p:nvSpPr>
        <p:spPr/>
        <p:txBody>
          <a:bodyPr>
            <a:normAutofit/>
          </a:bodyPr>
          <a:lstStyle/>
          <a:p>
            <a:r>
              <a:rPr lang="cs-CZ"/>
              <a:t>dlouhodobě známý problém v umělé inteligenci</a:t>
            </a:r>
          </a:p>
          <a:p>
            <a:endParaRPr lang="cs-CZ"/>
          </a:p>
          <a:p>
            <a:r>
              <a:rPr lang="cs-CZ"/>
              <a:t>SHRDLU (Terry Winograd, MIT, 1968–1970)</a:t>
            </a:r>
          </a:p>
          <a:p>
            <a:endParaRPr lang="cs-CZ"/>
          </a:p>
          <a:p>
            <a:r>
              <a:rPr lang="cs-CZ"/>
              <a:t>(mikro)svět kostek, kuželů, koulí apod. </a:t>
            </a:r>
          </a:p>
          <a:p>
            <a:r>
              <a:rPr lang="cs-CZ"/>
              <a:t>ovládaný pomocí vět v přirozeném jazyce</a:t>
            </a:r>
          </a:p>
          <a:p>
            <a:endParaRPr lang="cs-CZ"/>
          </a:p>
          <a:p>
            <a:r>
              <a:rPr lang="cs-CZ" sz="1400" b="0">
                <a:solidFill>
                  <a:schemeClr val="accent1">
                    <a:lumMod val="75000"/>
                  </a:schemeClr>
                </a:solidFill>
                <a:hlinkClick r:id="rId3">
                  <a:extLst>
                    <a:ext uri="{A12FA001-AC4F-418D-AE19-62706E023703}">
                      <ahyp:hlinkClr xmlns:ahyp="http://schemas.microsoft.com/office/drawing/2018/hyperlinkcolor" val="tx"/>
                    </a:ext>
                  </a:extLst>
                </a:hlinkClick>
              </a:rPr>
              <a:t>http://hci.stanford.edu/~winograd/shrdlu/</a:t>
            </a:r>
            <a:endParaRPr lang="cs-CZ" sz="1400" b="0">
              <a:solidFill>
                <a:schemeClr val="accent1">
                  <a:lumMod val="75000"/>
                </a:schemeClr>
              </a:solidFill>
            </a:endParaRPr>
          </a:p>
          <a:p>
            <a:endParaRPr lang="cs-CZ"/>
          </a:p>
        </p:txBody>
      </p:sp>
      <p:sp>
        <p:nvSpPr>
          <p:cNvPr id="3" name="Title 2">
            <a:extLst>
              <a:ext uri="{FF2B5EF4-FFF2-40B4-BE49-F238E27FC236}">
                <a16:creationId xmlns:a16="http://schemas.microsoft.com/office/drawing/2014/main" id="{50BE1120-5466-4FF7-B995-04E2F2887CA4}"/>
              </a:ext>
            </a:extLst>
          </p:cNvPr>
          <p:cNvSpPr>
            <a:spLocks noGrp="1"/>
          </p:cNvSpPr>
          <p:nvPr>
            <p:ph type="title"/>
          </p:nvPr>
        </p:nvSpPr>
        <p:spPr/>
        <p:txBody>
          <a:bodyPr>
            <a:normAutofit fontScale="90000"/>
          </a:bodyPr>
          <a:lstStyle/>
          <a:p>
            <a:r>
              <a:rPr lang="cs-CZ"/>
              <a:t>Common Sense: </a:t>
            </a:r>
            <a:br>
              <a:rPr lang="cs-CZ"/>
            </a:br>
            <a:r>
              <a:rPr lang="cs-CZ"/>
              <a:t>neobejdeme se bez něj</a:t>
            </a:r>
          </a:p>
        </p:txBody>
      </p:sp>
      <p:pic>
        <p:nvPicPr>
          <p:cNvPr id="1026" name="Picture 2">
            <a:extLst>
              <a:ext uri="{FF2B5EF4-FFF2-40B4-BE49-F238E27FC236}">
                <a16:creationId xmlns:a16="http://schemas.microsoft.com/office/drawing/2014/main" id="{BB570A84-FA00-4C79-9BFB-EADDA1047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715961"/>
            <a:ext cx="47625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3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C6ADE-E01F-467D-AA60-9D456825DA4D}"/>
              </a:ext>
            </a:extLst>
          </p:cNvPr>
          <p:cNvSpPr>
            <a:spLocks noGrp="1"/>
          </p:cNvSpPr>
          <p:nvPr>
            <p:ph type="body" sz="quarter" idx="11"/>
          </p:nvPr>
        </p:nvSpPr>
        <p:spPr/>
        <p:txBody>
          <a:bodyPr>
            <a:normAutofit fontScale="92500"/>
          </a:bodyPr>
          <a:lstStyle/>
          <a:p>
            <a:pPr marL="285750" indent="-285750">
              <a:buFont typeface="Arial" panose="020B0604020202020204" pitchFamily="34" charset="0"/>
              <a:buChar char="•"/>
            </a:pPr>
            <a:r>
              <a:rPr lang="cs-CZ"/>
              <a:t>Syntaktický analyzátor a omezený slovník (doména geometrických těles: tj. umístit, velký, modrý, kostka, kvádr, krychle, kužel, posunout ...</a:t>
            </a:r>
          </a:p>
          <a:p>
            <a:pPr marL="285750" indent="-285750">
              <a:buFont typeface="Arial" panose="020B0604020202020204" pitchFamily="34" charset="0"/>
              <a:buChar char="•"/>
            </a:pPr>
            <a:r>
              <a:rPr lang="cs-CZ"/>
              <a:t>Paměť pro uchování kontextu (např. Postav zelený kužel na červenou kostku. Přemísti ten kužel na modrou kostku.)</a:t>
            </a:r>
          </a:p>
          <a:p>
            <a:pPr marL="285750" indent="-285750">
              <a:buFont typeface="Arial" panose="020B0604020202020204" pitchFamily="34" charset="0"/>
              <a:buChar char="•"/>
            </a:pPr>
            <a:r>
              <a:rPr lang="cs-CZ"/>
              <a:t>Odvození vlastností těles na základě příkladů (např. Není možné umístit objekt na místo, kde už nějaký objekt je. Je možné postavit jednu kostku na jinou kostku. Není možné postavit jeden kužel na jiný kužel.)</a:t>
            </a:r>
          </a:p>
          <a:p>
            <a:pPr marL="285750" indent="-285750">
              <a:buFont typeface="Arial" panose="020B0604020202020204" pitchFamily="34" charset="0"/>
              <a:buChar char="•"/>
            </a:pPr>
            <a:r>
              <a:rPr lang="cs-CZ"/>
              <a:t>Schopnost naučit se pojmenovávat stavby podle jejich uspořádání (Věž je několik kvádrů nebo krychlí na sobě a na nich kužel.)</a:t>
            </a:r>
          </a:p>
        </p:txBody>
      </p:sp>
      <p:sp>
        <p:nvSpPr>
          <p:cNvPr id="4" name="Title 3">
            <a:extLst>
              <a:ext uri="{FF2B5EF4-FFF2-40B4-BE49-F238E27FC236}">
                <a16:creationId xmlns:a16="http://schemas.microsoft.com/office/drawing/2014/main" id="{FC5A6946-653E-4FDB-8572-137264A1E945}"/>
              </a:ext>
            </a:extLst>
          </p:cNvPr>
          <p:cNvSpPr>
            <a:spLocks noGrp="1"/>
          </p:cNvSpPr>
          <p:nvPr>
            <p:ph type="title"/>
          </p:nvPr>
        </p:nvSpPr>
        <p:spPr/>
        <p:txBody>
          <a:bodyPr/>
          <a:lstStyle/>
          <a:p>
            <a:r>
              <a:rPr lang="cs-CZ"/>
              <a:t>Common Sense: SHRDLU</a:t>
            </a:r>
          </a:p>
        </p:txBody>
      </p:sp>
    </p:spTree>
    <p:extLst>
      <p:ext uri="{BB962C8B-B14F-4D97-AF65-F5344CB8AC3E}">
        <p14:creationId xmlns:p14="http://schemas.microsoft.com/office/powerpoint/2010/main" val="3812480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17884-709F-4706-BFA3-1BC0D3B3A6B0}"/>
              </a:ext>
            </a:extLst>
          </p:cNvPr>
          <p:cNvSpPr>
            <a:spLocks noGrp="1"/>
          </p:cNvSpPr>
          <p:nvPr>
            <p:ph type="body" sz="quarter" idx="11"/>
          </p:nvPr>
        </p:nvSpPr>
        <p:spPr>
          <a:xfrm>
            <a:off x="6096000" y="1935165"/>
            <a:ext cx="5334000" cy="3276600"/>
          </a:xfrm>
        </p:spPr>
        <p:txBody>
          <a:bodyPr>
            <a:normAutofit fontScale="92500" lnSpcReduction="10000"/>
          </a:bodyPr>
          <a:lstStyle/>
          <a:p>
            <a:pPr marL="285750" indent="-285750">
              <a:buFont typeface="Arial" panose="020B0604020202020204" pitchFamily="34" charset="0"/>
              <a:buChar char="•"/>
            </a:pPr>
            <a:r>
              <a:rPr lang="cs-CZ"/>
              <a:t>ThoughtTreasure</a:t>
            </a:r>
          </a:p>
          <a:p>
            <a:pPr marL="285750" indent="-285750">
              <a:buFont typeface="Arial" panose="020B0604020202020204" pitchFamily="34" charset="0"/>
              <a:buChar char="•"/>
            </a:pPr>
            <a:r>
              <a:rPr lang="cs-CZ"/>
              <a:t>CyC (OpenCyC, ResearchCyC)</a:t>
            </a:r>
          </a:p>
          <a:p>
            <a:pPr marL="285750" indent="-285750">
              <a:buFont typeface="Arial" panose="020B0604020202020204" pitchFamily="34" charset="0"/>
              <a:buChar char="•"/>
            </a:pPr>
            <a:r>
              <a:rPr lang="cs-CZ"/>
              <a:t>Open Mind Common Sense </a:t>
            </a:r>
            <a:r>
              <a:rPr lang="cs-CZ">
                <a:cs typeface="Times New Roman" panose="02020603050405020304" pitchFamily="18" charset="0"/>
              </a:rPr>
              <a:t>→ ConceptNet</a:t>
            </a:r>
          </a:p>
          <a:p>
            <a:pPr marL="285750" indent="-285750">
              <a:buFont typeface="Arial" panose="020B0604020202020204" pitchFamily="34" charset="0"/>
              <a:buChar char="•"/>
            </a:pPr>
            <a:r>
              <a:rPr lang="cs-CZ">
                <a:cs typeface="Times New Roman" panose="02020603050405020304" pitchFamily="18" charset="0"/>
              </a:rPr>
              <a:t>WebChild (</a:t>
            </a:r>
            <a:r>
              <a:rPr lang="en-US"/>
              <a:t>Commonsense Knowledge from the Web</a:t>
            </a:r>
            <a:r>
              <a:rPr lang="cs-CZ"/>
              <a:t>)</a:t>
            </a:r>
            <a:endParaRPr lang="cs-CZ">
              <a:cs typeface="Times New Roman" panose="02020603050405020304" pitchFamily="18" charset="0"/>
            </a:endParaRPr>
          </a:p>
          <a:p>
            <a:pPr marL="285750" indent="-285750">
              <a:buFont typeface="Arial" panose="020B0604020202020204" pitchFamily="34" charset="0"/>
              <a:buChar char="•"/>
            </a:pPr>
            <a:r>
              <a:rPr lang="cs-CZ">
                <a:cs typeface="Times New Roman" panose="02020603050405020304" pitchFamily="18" charset="0"/>
              </a:rPr>
              <a:t>GLUCOSE (</a:t>
            </a:r>
            <a:r>
              <a:rPr lang="en-US" err="1"/>
              <a:t>GeneraLized</a:t>
            </a:r>
            <a:r>
              <a:rPr lang="en-US"/>
              <a:t> and </a:t>
            </a:r>
            <a:r>
              <a:rPr lang="en-US" err="1"/>
              <a:t>COntextualized</a:t>
            </a:r>
            <a:r>
              <a:rPr lang="en-US"/>
              <a:t> Story Explanations</a:t>
            </a:r>
            <a:r>
              <a:rPr lang="cs-CZ"/>
              <a:t>)</a:t>
            </a:r>
            <a:endParaRPr lang="cs-CZ">
              <a:cs typeface="Times New Roman" panose="02020603050405020304" pitchFamily="18" charset="0"/>
            </a:endParaRPr>
          </a:p>
          <a:p>
            <a:pPr marL="285750" indent="-285750">
              <a:buFont typeface="Arial" panose="020B0604020202020204" pitchFamily="34" charset="0"/>
              <a:buChar char="•"/>
            </a:pPr>
            <a:r>
              <a:rPr lang="cs-CZ"/>
              <a:t>ATOMIC (</a:t>
            </a:r>
            <a:r>
              <a:rPr lang="cs-CZ" altLang="cs-CZ"/>
              <a:t>An Atlas of Machine Commonsense for If-Then Reasoning)</a:t>
            </a:r>
          </a:p>
          <a:p>
            <a:pPr marL="285750" indent="-285750">
              <a:buFont typeface="Arial" panose="020B0604020202020204" pitchFamily="34" charset="0"/>
              <a:buChar char="•"/>
            </a:pPr>
            <a:r>
              <a:rPr lang="cs-CZ"/>
              <a:t>hasPartKB</a:t>
            </a:r>
          </a:p>
          <a:p>
            <a:pPr marL="285750" indent="-285750">
              <a:buFont typeface="Arial" panose="020B0604020202020204" pitchFamily="34" charset="0"/>
              <a:buChar char="•"/>
            </a:pPr>
            <a:r>
              <a:rPr lang="cs-CZ"/>
              <a:t>...</a:t>
            </a:r>
          </a:p>
          <a:p>
            <a:pPr marL="285750" indent="-285750">
              <a:buFont typeface="Arial" panose="020B0604020202020204" pitchFamily="34" charset="0"/>
              <a:buChar char="•"/>
            </a:pPr>
            <a:endParaRPr lang="cs-CZ"/>
          </a:p>
        </p:txBody>
      </p:sp>
      <p:sp>
        <p:nvSpPr>
          <p:cNvPr id="3" name="Title 2">
            <a:extLst>
              <a:ext uri="{FF2B5EF4-FFF2-40B4-BE49-F238E27FC236}">
                <a16:creationId xmlns:a16="http://schemas.microsoft.com/office/drawing/2014/main" id="{7B500DB6-AF49-4674-8BF1-EC16AB24A814}"/>
              </a:ext>
            </a:extLst>
          </p:cNvPr>
          <p:cNvSpPr>
            <a:spLocks noGrp="1"/>
          </p:cNvSpPr>
          <p:nvPr>
            <p:ph type="title"/>
          </p:nvPr>
        </p:nvSpPr>
        <p:spPr>
          <a:xfrm>
            <a:off x="6096000" y="746126"/>
            <a:ext cx="5334000" cy="1189037"/>
          </a:xfrm>
        </p:spPr>
        <p:txBody>
          <a:bodyPr/>
          <a:lstStyle/>
          <a:p>
            <a:r>
              <a:rPr lang="cs-CZ"/>
              <a:t>Common Sense: Projekty</a:t>
            </a:r>
          </a:p>
        </p:txBody>
      </p:sp>
      <p:pic>
        <p:nvPicPr>
          <p:cNvPr id="4" name="Picture 3">
            <a:extLst>
              <a:ext uri="{FF2B5EF4-FFF2-40B4-BE49-F238E27FC236}">
                <a16:creationId xmlns:a16="http://schemas.microsoft.com/office/drawing/2014/main" id="{1F6EF518-FA6C-41D3-80ED-D27FC0A3B242}"/>
              </a:ext>
            </a:extLst>
          </p:cNvPr>
          <p:cNvPicPr>
            <a:picLocks noChangeAspect="1"/>
          </p:cNvPicPr>
          <p:nvPr/>
        </p:nvPicPr>
        <p:blipFill>
          <a:blip r:embed="rId3"/>
          <a:stretch>
            <a:fillRect/>
          </a:stretch>
        </p:blipFill>
        <p:spPr>
          <a:xfrm>
            <a:off x="0" y="0"/>
            <a:ext cx="5928546" cy="6858000"/>
          </a:xfrm>
          <a:prstGeom prst="rect">
            <a:avLst/>
          </a:prstGeom>
        </p:spPr>
      </p:pic>
    </p:spTree>
    <p:extLst>
      <p:ext uri="{BB962C8B-B14F-4D97-AF65-F5344CB8AC3E}">
        <p14:creationId xmlns:p14="http://schemas.microsoft.com/office/powerpoint/2010/main" val="111832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257DA-6CFE-4BCF-A1EF-241ACC66445A}"/>
              </a:ext>
            </a:extLst>
          </p:cNvPr>
          <p:cNvSpPr>
            <a:spLocks noGrp="1"/>
          </p:cNvSpPr>
          <p:nvPr>
            <p:ph type="body" sz="quarter" idx="11"/>
          </p:nvPr>
        </p:nvSpPr>
        <p:spPr/>
        <p:txBody>
          <a:bodyPr>
            <a:normAutofit fontScale="92500" lnSpcReduction="10000"/>
          </a:bodyPr>
          <a:lstStyle/>
          <a:p>
            <a:r>
              <a:rPr lang="cs-CZ"/>
              <a:t>Reprezentace faktů pomocí různých formalismů:</a:t>
            </a:r>
          </a:p>
          <a:p>
            <a:r>
              <a:rPr lang="cs-CZ"/>
              <a:t>FOPL, konečné automaty, skripty.</a:t>
            </a:r>
          </a:p>
          <a:p>
            <a:endParaRPr lang="cs-CZ"/>
          </a:p>
          <a:p>
            <a:r>
              <a:rPr lang="cs-CZ"/>
              <a:t>Přes 25 000 pojmů hierarchicky organizovaných (synonyma ve francouzštině a angličtině). Odvozování a porovnávání s očekáváním.</a:t>
            </a:r>
          </a:p>
          <a:p>
            <a:endParaRPr lang="cs-CZ"/>
          </a:p>
          <a:p>
            <a:r>
              <a:rPr lang="cs-CZ"/>
              <a:t>A je nepřítelem B.</a:t>
            </a:r>
          </a:p>
          <a:p>
            <a:r>
              <a:rPr lang="cs-CZ"/>
              <a:t>A nesnáší B.</a:t>
            </a:r>
          </a:p>
          <a:p>
            <a:r>
              <a:rPr lang="cs-CZ"/>
              <a:t>A pomáhá B.</a:t>
            </a:r>
          </a:p>
        </p:txBody>
      </p:sp>
      <p:sp>
        <p:nvSpPr>
          <p:cNvPr id="5" name="Title 4">
            <a:extLst>
              <a:ext uri="{FF2B5EF4-FFF2-40B4-BE49-F238E27FC236}">
                <a16:creationId xmlns:a16="http://schemas.microsoft.com/office/drawing/2014/main" id="{2D8DDC72-2413-4FCF-9D21-663E930EEBF2}"/>
              </a:ext>
            </a:extLst>
          </p:cNvPr>
          <p:cNvSpPr>
            <a:spLocks noGrp="1"/>
          </p:cNvSpPr>
          <p:nvPr>
            <p:ph type="title"/>
          </p:nvPr>
        </p:nvSpPr>
        <p:spPr/>
        <p:txBody>
          <a:bodyPr/>
          <a:lstStyle/>
          <a:p>
            <a:r>
              <a:rPr lang="cs-CZ"/>
              <a:t>ThoughtTreasure</a:t>
            </a:r>
          </a:p>
        </p:txBody>
      </p:sp>
      <p:pic>
        <p:nvPicPr>
          <p:cNvPr id="3074" name="Picture 2">
            <a:extLst>
              <a:ext uri="{FF2B5EF4-FFF2-40B4-BE49-F238E27FC236}">
                <a16:creationId xmlns:a16="http://schemas.microsoft.com/office/drawing/2014/main" id="{25142841-0FC3-48BB-8CE2-5A75D6EA5FDC}"/>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t="-2158" b="-287"/>
          <a:stretch/>
        </p:blipFill>
        <p:spPr bwMode="auto">
          <a:xfrm>
            <a:off x="6858000" y="-160866"/>
            <a:ext cx="4334851" cy="66548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DBFAD879-98C5-4662-89C8-C38BB4536087}"/>
              </a:ext>
            </a:extLst>
          </p:cNvPr>
          <p:cNvSpPr/>
          <p:nvPr/>
        </p:nvSpPr>
        <p:spPr>
          <a:xfrm flipH="1">
            <a:off x="2827867" y="4555067"/>
            <a:ext cx="2125133" cy="5164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a:t>nezvyklé</a:t>
            </a:r>
          </a:p>
        </p:txBody>
      </p:sp>
    </p:spTree>
    <p:custDataLst>
      <p:tags r:id="rId1"/>
    </p:custDataLst>
    <p:extLst>
      <p:ext uri="{BB962C8B-B14F-4D97-AF65-F5344CB8AC3E}">
        <p14:creationId xmlns:p14="http://schemas.microsoft.com/office/powerpoint/2010/main" val="3960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6"/>
</p:tagLst>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85751A061021D47AC3E3FBBF23951DD" ma:contentTypeVersion="6" ma:contentTypeDescription="Vytvoří nový dokument" ma:contentTypeScope="" ma:versionID="b06fb60891a829528b0980653b0140fc">
  <xsd:schema xmlns:xsd="http://www.w3.org/2001/XMLSchema" xmlns:xs="http://www.w3.org/2001/XMLSchema" xmlns:p="http://schemas.microsoft.com/office/2006/metadata/properties" xmlns:ns2="35df87a6-3a5f-468e-a191-c769d343fcbf" targetNamespace="http://schemas.microsoft.com/office/2006/metadata/properties" ma:root="true" ma:fieldsID="e4333a5763bd29eec4702ed5b01ffe32" ns2:_="">
    <xsd:import namespace="35df87a6-3a5f-468e-a191-c769d343fc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f87a6-3a5f-468e-a191-c769d343f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00DE7-0169-4F47-A0DC-A436659DE4A8}">
  <ds:schemaRefs>
    <ds:schemaRef ds:uri="35df87a6-3a5f-468e-a191-c769d343fc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18D074-6F3D-488C-8220-03C2DEFDE854}">
  <ds:schemaRefs>
    <ds:schemaRef ds:uri="35df87a6-3a5f-468e-a191-c769d343fc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9CE79C-5104-4273-B83B-D03AD839A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PLIN037 Sémantika a počítače</vt:lpstr>
      <vt:lpstr>Znalost světa</vt:lpstr>
      <vt:lpstr>Common Sense</vt:lpstr>
      <vt:lpstr>Common Sense:  formální popis</vt:lpstr>
      <vt:lpstr>Common Sense:  Estimates of the Size of Human Common Sense</vt:lpstr>
      <vt:lpstr>Common Sense:  neobejdeme se bez něj</vt:lpstr>
      <vt:lpstr>Common Sense: SHRDLU</vt:lpstr>
      <vt:lpstr>Common Sense: Projekty</vt:lpstr>
      <vt:lpstr>ThoughtTreasure</vt:lpstr>
      <vt:lpstr>CyC</vt:lpstr>
      <vt:lpstr>Open Mind Common Sense a ConceptNet</vt:lpstr>
      <vt:lpstr>Common sense and language models</vt:lpstr>
      <vt:lpstr>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PLIN037 Sémantika a počítače</dc:title>
  <dc:creator>Staging Test 2</dc:creator>
  <cp:revision>1</cp:revision>
  <dcterms:created xsi:type="dcterms:W3CDTF">2021-03-10T17:13:27Z</dcterms:created>
  <dcterms:modified xsi:type="dcterms:W3CDTF">2024-02-09T14:27:46Z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0x010100285751A061021D47AC3E3FBBF23951DD</vt:lpwstr>
  </property>
</Properties>
</file>