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87" r:id="rId5"/>
    <p:sldId id="286" r:id="rId6"/>
    <p:sldId id="259" r:id="rId7"/>
    <p:sldId id="260" r:id="rId8"/>
    <p:sldId id="261" r:id="rId9"/>
    <p:sldId id="262" r:id="rId10"/>
    <p:sldId id="263" r:id="rId11"/>
    <p:sldId id="264" r:id="rId12"/>
    <p:sldId id="266" r:id="rId13"/>
    <p:sldId id="267" r:id="rId14"/>
    <p:sldId id="289" r:id="rId15"/>
    <p:sldId id="265" r:id="rId16"/>
    <p:sldId id="268" r:id="rId17"/>
    <p:sldId id="269" r:id="rId18"/>
    <p:sldId id="270" r:id="rId19"/>
    <p:sldId id="271" r:id="rId20"/>
    <p:sldId id="272" r:id="rId21"/>
    <p:sldId id="273" r:id="rId22"/>
    <p:sldId id="274" r:id="rId23"/>
    <p:sldId id="290" r:id="rId24"/>
    <p:sldId id="276" r:id="rId25"/>
    <p:sldId id="277" r:id="rId26"/>
    <p:sldId id="278" r:id="rId27"/>
    <p:sldId id="279" r:id="rId28"/>
    <p:sldId id="285" r:id="rId29"/>
    <p:sldId id="280" r:id="rId30"/>
    <p:sldId id="281" r:id="rId31"/>
    <p:sldId id="284" r:id="rId32"/>
    <p:sldId id="282" r:id="rId33"/>
    <p:sldId id="283" r:id="rId34"/>
    <p:sldId id="291"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953856-0323-4C18-9363-912D38EC656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F458420-612D-42A0-A64A-BC974DA98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7ED53A4-F0C2-487F-906D-CA5DFC970781}"/>
              </a:ext>
            </a:extLst>
          </p:cNvPr>
          <p:cNvSpPr>
            <a:spLocks noGrp="1"/>
          </p:cNvSpPr>
          <p:nvPr>
            <p:ph type="dt" sz="half" idx="10"/>
          </p:nvPr>
        </p:nvSpPr>
        <p:spPr/>
        <p:txBody>
          <a:bodyPr/>
          <a:lstStyle/>
          <a:p>
            <a:fld id="{920E6A28-83A2-47B2-863E-D46671FA7F24}" type="datetimeFigureOut">
              <a:rPr lang="cs-CZ" smtClean="0"/>
              <a:t>25.04.2024</a:t>
            </a:fld>
            <a:endParaRPr lang="cs-CZ"/>
          </a:p>
        </p:txBody>
      </p:sp>
      <p:sp>
        <p:nvSpPr>
          <p:cNvPr id="5" name="Zástupný symbol pro zápatí 4">
            <a:extLst>
              <a:ext uri="{FF2B5EF4-FFF2-40B4-BE49-F238E27FC236}">
                <a16:creationId xmlns:a16="http://schemas.microsoft.com/office/drawing/2014/main" id="{9579FE5D-B965-49FD-A5E1-57060009CB9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2B88421-910A-4879-841A-A6D1E3BB48A6}"/>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358317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B7DBF7-0A09-41E3-94F6-CA91FD7295F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149738C-AD26-44EB-BFB1-3CF1E3826C4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8183254-7F65-4632-85B7-579471AA40A7}"/>
              </a:ext>
            </a:extLst>
          </p:cNvPr>
          <p:cNvSpPr>
            <a:spLocks noGrp="1"/>
          </p:cNvSpPr>
          <p:nvPr>
            <p:ph type="dt" sz="half" idx="10"/>
          </p:nvPr>
        </p:nvSpPr>
        <p:spPr/>
        <p:txBody>
          <a:bodyPr/>
          <a:lstStyle/>
          <a:p>
            <a:fld id="{920E6A28-83A2-47B2-863E-D46671FA7F24}" type="datetimeFigureOut">
              <a:rPr lang="cs-CZ" smtClean="0"/>
              <a:t>25.04.2024</a:t>
            </a:fld>
            <a:endParaRPr lang="cs-CZ"/>
          </a:p>
        </p:txBody>
      </p:sp>
      <p:sp>
        <p:nvSpPr>
          <p:cNvPr id="5" name="Zástupný symbol pro zápatí 4">
            <a:extLst>
              <a:ext uri="{FF2B5EF4-FFF2-40B4-BE49-F238E27FC236}">
                <a16:creationId xmlns:a16="http://schemas.microsoft.com/office/drawing/2014/main" id="{18A4095A-EE26-453E-B757-843C081FEA7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11952CF-6619-4117-8F51-ACA5F682ADA3}"/>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82365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6FA7BCB-71C9-40A9-BA95-275FD4B4972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E763A0F-430E-44D2-AAF9-D4C8F98BE93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5D6262-E6A9-4751-BF90-5290ACFB9CA9}"/>
              </a:ext>
            </a:extLst>
          </p:cNvPr>
          <p:cNvSpPr>
            <a:spLocks noGrp="1"/>
          </p:cNvSpPr>
          <p:nvPr>
            <p:ph type="dt" sz="half" idx="10"/>
          </p:nvPr>
        </p:nvSpPr>
        <p:spPr/>
        <p:txBody>
          <a:bodyPr/>
          <a:lstStyle/>
          <a:p>
            <a:fld id="{920E6A28-83A2-47B2-863E-D46671FA7F24}" type="datetimeFigureOut">
              <a:rPr lang="cs-CZ" smtClean="0"/>
              <a:t>25.04.2024</a:t>
            </a:fld>
            <a:endParaRPr lang="cs-CZ"/>
          </a:p>
        </p:txBody>
      </p:sp>
      <p:sp>
        <p:nvSpPr>
          <p:cNvPr id="5" name="Zástupný symbol pro zápatí 4">
            <a:extLst>
              <a:ext uri="{FF2B5EF4-FFF2-40B4-BE49-F238E27FC236}">
                <a16:creationId xmlns:a16="http://schemas.microsoft.com/office/drawing/2014/main" id="{CBF5A157-2D5D-4AB5-8663-FAD93E6DF45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37ED22E-BB6E-4062-9AE4-9517D594D5A4}"/>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5239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423FE1-C206-4F93-99DA-46D8B1967F3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4BAF1D4-CEE2-4054-809E-F0FFC40862D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F74DA4E-9A93-4F6B-A7BA-153E191651B1}"/>
              </a:ext>
            </a:extLst>
          </p:cNvPr>
          <p:cNvSpPr>
            <a:spLocks noGrp="1"/>
          </p:cNvSpPr>
          <p:nvPr>
            <p:ph type="dt" sz="half" idx="10"/>
          </p:nvPr>
        </p:nvSpPr>
        <p:spPr/>
        <p:txBody>
          <a:bodyPr/>
          <a:lstStyle/>
          <a:p>
            <a:fld id="{920E6A28-83A2-47B2-863E-D46671FA7F24}" type="datetimeFigureOut">
              <a:rPr lang="cs-CZ" smtClean="0"/>
              <a:t>25.04.2024</a:t>
            </a:fld>
            <a:endParaRPr lang="cs-CZ"/>
          </a:p>
        </p:txBody>
      </p:sp>
      <p:sp>
        <p:nvSpPr>
          <p:cNvPr id="5" name="Zástupný symbol pro zápatí 4">
            <a:extLst>
              <a:ext uri="{FF2B5EF4-FFF2-40B4-BE49-F238E27FC236}">
                <a16:creationId xmlns:a16="http://schemas.microsoft.com/office/drawing/2014/main" id="{D6FD0E94-8339-41AA-B002-E5253E8085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E621BD1-8698-42BA-9361-F8D84DB654C5}"/>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55512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DB8C5B-CF4B-4C18-9744-C8FE6A868C8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2123E6B-42EF-48C0-94DC-DFB5FE06BC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553C1C8-CDDC-4FB8-8033-5962B0B75A54}"/>
              </a:ext>
            </a:extLst>
          </p:cNvPr>
          <p:cNvSpPr>
            <a:spLocks noGrp="1"/>
          </p:cNvSpPr>
          <p:nvPr>
            <p:ph type="dt" sz="half" idx="10"/>
          </p:nvPr>
        </p:nvSpPr>
        <p:spPr/>
        <p:txBody>
          <a:bodyPr/>
          <a:lstStyle/>
          <a:p>
            <a:fld id="{920E6A28-83A2-47B2-863E-D46671FA7F24}" type="datetimeFigureOut">
              <a:rPr lang="cs-CZ" smtClean="0"/>
              <a:t>25.04.2024</a:t>
            </a:fld>
            <a:endParaRPr lang="cs-CZ"/>
          </a:p>
        </p:txBody>
      </p:sp>
      <p:sp>
        <p:nvSpPr>
          <p:cNvPr id="5" name="Zástupný symbol pro zápatí 4">
            <a:extLst>
              <a:ext uri="{FF2B5EF4-FFF2-40B4-BE49-F238E27FC236}">
                <a16:creationId xmlns:a16="http://schemas.microsoft.com/office/drawing/2014/main" id="{373E0E20-08C7-42BA-8882-05CB6703F3B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382DF94-6BEB-43DA-8B16-17C8693E85E0}"/>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717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FEA56-5A6D-4F1B-9C13-108D6192ACB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51440BD-47C3-446A-9881-133385C610C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3079F5D-7A99-49D7-8DC2-2C698030518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F825963-23C6-4DD0-8FCD-84A7E983482C}"/>
              </a:ext>
            </a:extLst>
          </p:cNvPr>
          <p:cNvSpPr>
            <a:spLocks noGrp="1"/>
          </p:cNvSpPr>
          <p:nvPr>
            <p:ph type="dt" sz="half" idx="10"/>
          </p:nvPr>
        </p:nvSpPr>
        <p:spPr/>
        <p:txBody>
          <a:bodyPr/>
          <a:lstStyle/>
          <a:p>
            <a:fld id="{920E6A28-83A2-47B2-863E-D46671FA7F24}" type="datetimeFigureOut">
              <a:rPr lang="cs-CZ" smtClean="0"/>
              <a:t>25.04.2024</a:t>
            </a:fld>
            <a:endParaRPr lang="cs-CZ"/>
          </a:p>
        </p:txBody>
      </p:sp>
      <p:sp>
        <p:nvSpPr>
          <p:cNvPr id="6" name="Zástupný symbol pro zápatí 5">
            <a:extLst>
              <a:ext uri="{FF2B5EF4-FFF2-40B4-BE49-F238E27FC236}">
                <a16:creationId xmlns:a16="http://schemas.microsoft.com/office/drawing/2014/main" id="{63715502-88A3-4071-9B8B-B28A0401FA6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9741A48-A71D-4686-8D58-6263214E43E0}"/>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293919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8B7362-B5D1-4A8E-9C31-BBAD7F7E4DC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032338B-0E1F-435E-8BA2-E359A9EEC7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6E72877-E866-4BE3-84F4-57D389F0CE8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14A2FB6-7A5E-40EF-A639-E4A86C312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FC93DC5-BCCF-48A8-9451-4A97EDCF1E7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655F90B-D263-48F8-B74C-16F0BA3D1432}"/>
              </a:ext>
            </a:extLst>
          </p:cNvPr>
          <p:cNvSpPr>
            <a:spLocks noGrp="1"/>
          </p:cNvSpPr>
          <p:nvPr>
            <p:ph type="dt" sz="half" idx="10"/>
          </p:nvPr>
        </p:nvSpPr>
        <p:spPr/>
        <p:txBody>
          <a:bodyPr/>
          <a:lstStyle/>
          <a:p>
            <a:fld id="{920E6A28-83A2-47B2-863E-D46671FA7F24}" type="datetimeFigureOut">
              <a:rPr lang="cs-CZ" smtClean="0"/>
              <a:t>25.04.2024</a:t>
            </a:fld>
            <a:endParaRPr lang="cs-CZ"/>
          </a:p>
        </p:txBody>
      </p:sp>
      <p:sp>
        <p:nvSpPr>
          <p:cNvPr id="8" name="Zástupný symbol pro zápatí 7">
            <a:extLst>
              <a:ext uri="{FF2B5EF4-FFF2-40B4-BE49-F238E27FC236}">
                <a16:creationId xmlns:a16="http://schemas.microsoft.com/office/drawing/2014/main" id="{62E82954-18A0-45A3-BA49-181C389D12D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83F8C3F-8917-43ED-95A2-A0986EF9C3BB}"/>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408466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C561C-656F-48F8-94FE-0B9866B8732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BBA542E-78BA-4F06-9324-EAD2C5C9D6B1}"/>
              </a:ext>
            </a:extLst>
          </p:cNvPr>
          <p:cNvSpPr>
            <a:spLocks noGrp="1"/>
          </p:cNvSpPr>
          <p:nvPr>
            <p:ph type="dt" sz="half" idx="10"/>
          </p:nvPr>
        </p:nvSpPr>
        <p:spPr/>
        <p:txBody>
          <a:bodyPr/>
          <a:lstStyle/>
          <a:p>
            <a:fld id="{920E6A28-83A2-47B2-863E-D46671FA7F24}" type="datetimeFigureOut">
              <a:rPr lang="cs-CZ" smtClean="0"/>
              <a:t>25.04.2024</a:t>
            </a:fld>
            <a:endParaRPr lang="cs-CZ"/>
          </a:p>
        </p:txBody>
      </p:sp>
      <p:sp>
        <p:nvSpPr>
          <p:cNvPr id="4" name="Zástupný symbol pro zápatí 3">
            <a:extLst>
              <a:ext uri="{FF2B5EF4-FFF2-40B4-BE49-F238E27FC236}">
                <a16:creationId xmlns:a16="http://schemas.microsoft.com/office/drawing/2014/main" id="{62F3AF57-96BD-49AB-A124-79DB0105769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31B6740-732F-44F9-AC50-3D1956F5C5B3}"/>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24755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CFEA3ED-6AD6-4463-8D83-25D51B05B8F0}"/>
              </a:ext>
            </a:extLst>
          </p:cNvPr>
          <p:cNvSpPr>
            <a:spLocks noGrp="1"/>
          </p:cNvSpPr>
          <p:nvPr>
            <p:ph type="dt" sz="half" idx="10"/>
          </p:nvPr>
        </p:nvSpPr>
        <p:spPr/>
        <p:txBody>
          <a:bodyPr/>
          <a:lstStyle/>
          <a:p>
            <a:fld id="{920E6A28-83A2-47B2-863E-D46671FA7F24}" type="datetimeFigureOut">
              <a:rPr lang="cs-CZ" smtClean="0"/>
              <a:t>25.04.2024</a:t>
            </a:fld>
            <a:endParaRPr lang="cs-CZ"/>
          </a:p>
        </p:txBody>
      </p:sp>
      <p:sp>
        <p:nvSpPr>
          <p:cNvPr id="3" name="Zástupný symbol pro zápatí 2">
            <a:extLst>
              <a:ext uri="{FF2B5EF4-FFF2-40B4-BE49-F238E27FC236}">
                <a16:creationId xmlns:a16="http://schemas.microsoft.com/office/drawing/2014/main" id="{EAE5E9CA-8C5D-4D39-A1AF-791FF6198ED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DF20D18-A5BE-4DF5-8AA8-D9941AEB035A}"/>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274304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966B85-81FF-487A-8BA0-9E5C3A31DB4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7A8E5D0-F9C9-4A9C-B128-F8EE4108F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3171927-E251-4B74-BCF1-17838F6B2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475318B-533F-4D0E-AA8E-2B84E945A23F}"/>
              </a:ext>
            </a:extLst>
          </p:cNvPr>
          <p:cNvSpPr>
            <a:spLocks noGrp="1"/>
          </p:cNvSpPr>
          <p:nvPr>
            <p:ph type="dt" sz="half" idx="10"/>
          </p:nvPr>
        </p:nvSpPr>
        <p:spPr/>
        <p:txBody>
          <a:bodyPr/>
          <a:lstStyle/>
          <a:p>
            <a:fld id="{920E6A28-83A2-47B2-863E-D46671FA7F24}" type="datetimeFigureOut">
              <a:rPr lang="cs-CZ" smtClean="0"/>
              <a:t>25.04.2024</a:t>
            </a:fld>
            <a:endParaRPr lang="cs-CZ"/>
          </a:p>
        </p:txBody>
      </p:sp>
      <p:sp>
        <p:nvSpPr>
          <p:cNvPr id="6" name="Zástupný symbol pro zápatí 5">
            <a:extLst>
              <a:ext uri="{FF2B5EF4-FFF2-40B4-BE49-F238E27FC236}">
                <a16:creationId xmlns:a16="http://schemas.microsoft.com/office/drawing/2014/main" id="{71098DB7-9EE8-4DBD-BF4B-8FC7AA073E3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A63E920-C5B9-403D-A0CE-1C2FE2482E47}"/>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226977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CFD9B5-EC1D-468B-8B87-7B066C33F6C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6E45CFD-9965-4A40-A64E-B08E591AE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1F31A3A-D502-4443-A907-E3EB4896A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0BB544A-E25E-415C-9A11-4B2E5323670D}"/>
              </a:ext>
            </a:extLst>
          </p:cNvPr>
          <p:cNvSpPr>
            <a:spLocks noGrp="1"/>
          </p:cNvSpPr>
          <p:nvPr>
            <p:ph type="dt" sz="half" idx="10"/>
          </p:nvPr>
        </p:nvSpPr>
        <p:spPr/>
        <p:txBody>
          <a:bodyPr/>
          <a:lstStyle/>
          <a:p>
            <a:fld id="{920E6A28-83A2-47B2-863E-D46671FA7F24}" type="datetimeFigureOut">
              <a:rPr lang="cs-CZ" smtClean="0"/>
              <a:t>25.04.2024</a:t>
            </a:fld>
            <a:endParaRPr lang="cs-CZ"/>
          </a:p>
        </p:txBody>
      </p:sp>
      <p:sp>
        <p:nvSpPr>
          <p:cNvPr id="6" name="Zástupný symbol pro zápatí 5">
            <a:extLst>
              <a:ext uri="{FF2B5EF4-FFF2-40B4-BE49-F238E27FC236}">
                <a16:creationId xmlns:a16="http://schemas.microsoft.com/office/drawing/2014/main" id="{BB33332F-F08C-48B9-8562-07AE0A960EE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5B117E6-2765-462E-BC37-F3F0990752E8}"/>
              </a:ext>
            </a:extLst>
          </p:cNvPr>
          <p:cNvSpPr>
            <a:spLocks noGrp="1"/>
          </p:cNvSpPr>
          <p:nvPr>
            <p:ph type="sldNum" sz="quarter" idx="12"/>
          </p:nvPr>
        </p:nvSpPr>
        <p:spPr/>
        <p:txBody>
          <a:bodyPr/>
          <a:lstStyle/>
          <a:p>
            <a:fld id="{99B1CA1A-298D-444F-89DF-95D4D117CE76}" type="slidenum">
              <a:rPr lang="cs-CZ" smtClean="0"/>
              <a:t>‹#›</a:t>
            </a:fld>
            <a:endParaRPr lang="cs-CZ"/>
          </a:p>
        </p:txBody>
      </p:sp>
    </p:spTree>
    <p:extLst>
      <p:ext uri="{BB962C8B-B14F-4D97-AF65-F5344CB8AC3E}">
        <p14:creationId xmlns:p14="http://schemas.microsoft.com/office/powerpoint/2010/main" val="57827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FCA7BE6-9ACD-4FA2-85D0-057E856D3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45F8C9E-842F-4377-84A9-D3153D030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F6594DF-8868-4D90-A0CA-2782919A1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E6A28-83A2-47B2-863E-D46671FA7F24}" type="datetimeFigureOut">
              <a:rPr lang="cs-CZ" smtClean="0"/>
              <a:t>25.04.2024</a:t>
            </a:fld>
            <a:endParaRPr lang="cs-CZ"/>
          </a:p>
        </p:txBody>
      </p:sp>
      <p:sp>
        <p:nvSpPr>
          <p:cNvPr id="5" name="Zástupný symbol pro zápatí 4">
            <a:extLst>
              <a:ext uri="{FF2B5EF4-FFF2-40B4-BE49-F238E27FC236}">
                <a16:creationId xmlns:a16="http://schemas.microsoft.com/office/drawing/2014/main" id="{6838C709-CA35-4C88-89C8-0A5A938F3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BE047E4-9EF5-4D8E-887E-67E63988B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1CA1A-298D-444F-89DF-95D4D117CE76}" type="slidenum">
              <a:rPr lang="cs-CZ" smtClean="0"/>
              <a:t>‹#›</a:t>
            </a:fld>
            <a:endParaRPr lang="cs-CZ"/>
          </a:p>
        </p:txBody>
      </p:sp>
    </p:spTree>
    <p:extLst>
      <p:ext uri="{BB962C8B-B14F-4D97-AF65-F5344CB8AC3E}">
        <p14:creationId xmlns:p14="http://schemas.microsoft.com/office/powerpoint/2010/main" val="29144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4DD2264-6FF9-495A-B606-87BA3B57B94F}"/>
              </a:ext>
            </a:extLst>
          </p:cNvPr>
          <p:cNvSpPr>
            <a:spLocks noGrp="1"/>
          </p:cNvSpPr>
          <p:nvPr>
            <p:ph type="ctrTitle"/>
          </p:nvPr>
        </p:nvSpPr>
        <p:spPr>
          <a:xfrm>
            <a:off x="1386865" y="818984"/>
            <a:ext cx="6596245" cy="3268520"/>
          </a:xfrm>
        </p:spPr>
        <p:txBody>
          <a:bodyPr>
            <a:normAutofit/>
          </a:bodyPr>
          <a:lstStyle/>
          <a:p>
            <a:pPr algn="r"/>
            <a:r>
              <a:rPr lang="cs-CZ" sz="4800">
                <a:solidFill>
                  <a:srgbClr val="FFFFFF"/>
                </a:solidFill>
              </a:rPr>
              <a:t>VOJENSKÁ DIKTATURA</a:t>
            </a:r>
            <a:br>
              <a:rPr lang="cs-CZ" sz="4800">
                <a:solidFill>
                  <a:srgbClr val="FFFFFF"/>
                </a:solidFill>
              </a:rPr>
            </a:br>
            <a:r>
              <a:rPr lang="cs-CZ" sz="4800">
                <a:solidFill>
                  <a:srgbClr val="FFFFFF"/>
                </a:solidFill>
              </a:rPr>
              <a:t>1964-1985</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nadpis 2">
            <a:extLst>
              <a:ext uri="{FF2B5EF4-FFF2-40B4-BE49-F238E27FC236}">
                <a16:creationId xmlns:a16="http://schemas.microsoft.com/office/drawing/2014/main" id="{D14D13A5-0AF8-42E8-824C-A562916F5379}"/>
              </a:ext>
            </a:extLst>
          </p:cNvPr>
          <p:cNvSpPr>
            <a:spLocks noGrp="1"/>
          </p:cNvSpPr>
          <p:nvPr>
            <p:ph type="subTitle" idx="1"/>
          </p:nvPr>
        </p:nvSpPr>
        <p:spPr>
          <a:xfrm>
            <a:off x="1931874" y="4797188"/>
            <a:ext cx="6051236" cy="1241828"/>
          </a:xfrm>
        </p:spPr>
        <p:txBody>
          <a:bodyPr>
            <a:normAutofit/>
          </a:bodyPr>
          <a:lstStyle/>
          <a:p>
            <a:pPr algn="r"/>
            <a:endParaRPr lang="cs-CZ">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30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E67288-8B33-4747-AD8C-5177D4F68A94}"/>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D00C1D5F-67E7-45C5-9B48-A772406BFC39}"/>
              </a:ext>
            </a:extLst>
          </p:cNvPr>
          <p:cNvSpPr>
            <a:spLocks noGrp="1"/>
          </p:cNvSpPr>
          <p:nvPr>
            <p:ph idx="1"/>
          </p:nvPr>
        </p:nvSpPr>
        <p:spPr>
          <a:xfrm>
            <a:off x="1371599" y="1885278"/>
            <a:ext cx="9724031" cy="4678183"/>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Dne 31. července 1961 prezident vyslal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Goularta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na první brazilskou obchodní misi do Číny.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19. srpna, v době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Goulartovy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nepřítomnosti, udělil nejvyšší státní řád cizinci, a to Ernestu Che Guevarovi.</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Tímto aktem si proti sobě poštval jak UDN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União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Democrática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Nacional</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tak generály, kteří vyhrožovali navrácením řádů, které získali od státu. Především však na svou politiku upozornil USA, které měly velký zájem na strategickém udržení zemí Jižní Ameriky na své straně. Brazílie, jako největší z jihoamerických zemí a s intenzivním hospodářským růstem, byla ve středu jejich zájmu.</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Dne 25. srpna 1961 si k velkému překvapení všech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zavolal vojenské ministry do kabinetu, oznámil jim svou rezignaci a odletěl do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Paula.</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Dosud není zcela jasné, co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 nečekané rezignaci vedlo. Pravděpodobně chtěl využít popularity z předvolebního období a na lidový nátlak se vrátit a pokusit se rozšířit své prezidentské funkce. Nic takového se ovšem nestalo.</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267109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1555905-2C2B-48B4-B822-53DB22339CD0}"/>
              </a:ext>
            </a:extLst>
          </p:cNvPr>
          <p:cNvSpPr>
            <a:spLocks noGrp="1"/>
          </p:cNvSpPr>
          <p:nvPr>
            <p:ph type="title"/>
          </p:nvPr>
        </p:nvSpPr>
        <p:spPr>
          <a:xfrm>
            <a:off x="1371599" y="294538"/>
            <a:ext cx="9895951" cy="1033669"/>
          </a:xfrm>
        </p:spPr>
        <p:txBody>
          <a:bodyPr>
            <a:normAutofit/>
          </a:bodyPr>
          <a:lstStyle/>
          <a:p>
            <a:r>
              <a:rPr lang="cs-CZ" sz="4000">
                <a:solidFill>
                  <a:srgbClr val="FFFFFF"/>
                </a:solidFill>
              </a:rPr>
              <a:t>João Goulart</a:t>
            </a:r>
          </a:p>
        </p:txBody>
      </p:sp>
      <p:sp>
        <p:nvSpPr>
          <p:cNvPr id="3" name="Zástupný obsah 2">
            <a:extLst>
              <a:ext uri="{FF2B5EF4-FFF2-40B4-BE49-F238E27FC236}">
                <a16:creationId xmlns:a16="http://schemas.microsoft.com/office/drawing/2014/main" id="{2CA1A91C-1C29-412C-94F5-6D79D19C1A8F}"/>
              </a:ext>
            </a:extLst>
          </p:cNvPr>
          <p:cNvSpPr>
            <a:spLocks noGrp="1"/>
          </p:cNvSpPr>
          <p:nvPr>
            <p:ph idx="1"/>
          </p:nvPr>
        </p:nvSpPr>
        <p:spPr>
          <a:xfrm>
            <a:off x="1371599" y="1166327"/>
            <a:ext cx="9724031" cy="6428791"/>
          </a:xfrm>
        </p:spPr>
        <p:txBody>
          <a:bodyPr anchor="ctr">
            <a:normAutofit/>
          </a:bodyPr>
          <a:lstStyle/>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Vlády se měl ujmout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viceprezident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ten byl ale zprávou překvapen při své obchodní cestě v Číně a navíc byl pro opoziční politické síly nepřijatelný díky svému levicovému smýšlení.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Konzervativní strana se pokusila zabránit jeho návratu. Opoziční politici prohlásili, že vstoupí-li na brazilské území, bude okamžitě zatčen. </a:t>
            </a:r>
          </a:p>
          <a:p>
            <a:pPr marL="0" indent="0">
              <a:spcAft>
                <a:spcPts val="800"/>
              </a:spcAft>
              <a:buNone/>
            </a:pPr>
            <a:r>
              <a:rPr lang="cs-CZ" sz="1600" dirty="0">
                <a:latin typeface="Times New Roman" panose="02020603050405020304" pitchFamily="18" charset="0"/>
                <a:ea typeface="Calibri" panose="020F0502020204030204" pitchFamily="34" charset="0"/>
                <a:cs typeface="Times New Roman" panose="02020603050405020304" pitchFamily="18" charset="0"/>
              </a:rPr>
              <a:t>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Nakonec se podařilo dojednat kompromis: prostřednictvím mimořádného dekretu vláda změnila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prezidentský systém na parlamentní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 nechala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ujmout se vlády. Díky změně politického 	systému byly jeho pravomoci jakožto prezidenta velice omezené.  </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7. září 1961,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převzal úřad prezidenta republiky - nejen politická situace, ale i ekonomická situace země byla kritická: vysoká inflace, ztráta kontroly nad federálními výdaji a obrovská zadluženost země.</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Přestože měl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připravenu řadu zásadních reforem, díky omezení svých pravomocí a opozičnímu duchu v parlamentu bylo téměř nemožné je prosadit.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 venkově se začali bouřit pracující v zemědělství, protože dlouho slibovaná zemědělská reforma, která měla zásadně změnit jejich postavení v právním systému a zajistit jim důstojnější život, stále nepřicházela. Jednalo se o jednu ze zásadních reforem, kterou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připravil a nedařilo se mu ji prosadit díky nevůli opozičních stran a odporu bohatých vlastníků půdy na brazilském venkově.</a:t>
            </a:r>
            <a:endParaRPr lang="cs-CZ"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300" dirty="0"/>
          </a:p>
        </p:txBody>
      </p:sp>
    </p:spTree>
    <p:extLst>
      <p:ext uri="{BB962C8B-B14F-4D97-AF65-F5344CB8AC3E}">
        <p14:creationId xmlns:p14="http://schemas.microsoft.com/office/powerpoint/2010/main" val="160083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43E717C-683A-4C75-9DBB-24AC2F0C7244}"/>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0091BDA3-DFD2-4F84-B466-954D917A2E22}"/>
              </a:ext>
            </a:extLst>
          </p:cNvPr>
          <p:cNvSpPr>
            <a:spLocks noGrp="1"/>
          </p:cNvSpPr>
          <p:nvPr>
            <p:ph idx="1"/>
          </p:nvPr>
        </p:nvSpPr>
        <p:spPr>
          <a:xfrm>
            <a:off x="1371599" y="1819469"/>
            <a:ext cx="9724031" cy="4506686"/>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roce 1962 proběhly nové parlamentní volby, a přestože jeden z nejradikálnějších levicových politiků,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Leonel</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Brizola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získal největší počet hlasů v tehdejší historii, rozložení sil se v něm nijak zásadně nezměnilo a opozice vůči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Goulartově</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vládě zůstala stejně silná jako před volbami.</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Tyto volby ale vykazovaly řadu nesrovnalostí: opoziční pravicové konzervativní strany v nich byly 	ilegálně financovány nestranickými organizacemi. Tou nejsilnější z nich byl Brazilský ústav 	demokratického hnutí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Ibad</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se sídlem v Riu de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Janeiru</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který úzce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spolupracovala s CIA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špionážní službou USA. Financování jejich volební kampaně zajišťovaly nadnárodní 	severoamerické obchodní společnosti.</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SzPts val="1200"/>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Přestože v roce 1963 byly prokázány ilegální aktivity této organizace a byla prezidentem zrušena, 	měla v té době již různé odnože s různými názvy rozeseté po celé Brazílii.</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Jednou z nejdůležitějších odnoží zakázané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Ibad</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byla</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Ipes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brazilská kulturní organizace opět se sídlem v Riu de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Janeiru</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Jejím hlavním cílem byla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destabilizace vlády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Joãa</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Goularta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38243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C38D9D3-997F-4AB6-81D9-9C9349B9391B}"/>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A68D1387-9DDC-448F-B060-BFDDC71A0D7C}"/>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 roce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1963 proběhlo referendum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 na jeho základě byl parlamentní systém znovu proměněn v prezidentský.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Ve stejnou dobu došlo zároveň k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radikalizaci jak levice v čele s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Brizolou</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tak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konzervativní pravice a 	armády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Armáda se začala stávat autonomním politickým subjektem, místo aby byla neutrálním 	nástrojem obrany v rukou vlády.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15. března 1964 prezident poslal parlamentu seznam reforem, které hodlal provést a žádal o převedení zákonodárné moci do rukou vlády; za tímto účelem požadoval změnu v ústavě z roku 1946. To se setkalo s velkým odporem.</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19. Března 1964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proběhla v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Paulo masová demonstrace čítající kolem půl miliónů účastníků s názvem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Pochod rodiny v Bohu za svobodu</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která byla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organizována proamerickou organizací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Ipes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Transparenty, které protestující nesli, žádaly osvobození Brazílie od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od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Brizoly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 od komunistů.</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Toto hnutí bylo tak silné, že mezi 19. březnem a 8. červnem (tedy těsně před převratem a brzy po něm) proběhl tento typ demonstrací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ve více než 50 brazilských městech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(po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Goulartově</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svržení oslavovaly převrat).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600" dirty="0"/>
          </a:p>
        </p:txBody>
      </p:sp>
    </p:spTree>
    <p:extLst>
      <p:ext uri="{BB962C8B-B14F-4D97-AF65-F5344CB8AC3E}">
        <p14:creationId xmlns:p14="http://schemas.microsoft.com/office/powerpoint/2010/main" val="204276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BB58B64-37C5-D910-62A6-DC8499F62274}"/>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cs-CZ" sz="5200" kern="1200" dirty="0">
                <a:solidFill>
                  <a:schemeClr val="tx1"/>
                </a:solidFill>
                <a:latin typeface="+mj-lt"/>
                <a:ea typeface="+mj-ea"/>
                <a:cs typeface="+mj-cs"/>
              </a:rPr>
              <a:t>Pochod rodiny v Bohu za svobodu</a:t>
            </a:r>
            <a:endParaRPr lang="en-US" sz="5200" kern="1200" dirty="0">
              <a:solidFill>
                <a:schemeClr val="tx1"/>
              </a:solidFill>
              <a:latin typeface="+mj-lt"/>
              <a:ea typeface="+mj-ea"/>
              <a:cs typeface="+mj-cs"/>
            </a:endParaRPr>
          </a:p>
        </p:txBody>
      </p:sp>
      <p:pic>
        <p:nvPicPr>
          <p:cNvPr id="6" name="Zástupný obsah 5" descr="Obsah obrázku venku, černobílá, text, Vzpoura&#10;&#10;Popis byl vytvořen automaticky">
            <a:extLst>
              <a:ext uri="{FF2B5EF4-FFF2-40B4-BE49-F238E27FC236}">
                <a16:creationId xmlns:a16="http://schemas.microsoft.com/office/drawing/2014/main" id="{B133ED04-0BF9-E468-F5FC-C8B5C7C0E51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334" r="1567" b="-2"/>
          <a:stretch/>
        </p:blipFill>
        <p:spPr>
          <a:xfrm>
            <a:off x="198741" y="2410448"/>
            <a:ext cx="5803323" cy="3890357"/>
          </a:xfrm>
          <a:prstGeom prst="rect">
            <a:avLst/>
          </a:prstGeom>
        </p:spPr>
      </p:pic>
      <p:pic>
        <p:nvPicPr>
          <p:cNvPr id="8" name="Zástupný obsah 7" descr="Obsah obrázku text, venku, oblečení, prezentace&#10;&#10;Popis byl vytvořen automaticky">
            <a:extLst>
              <a:ext uri="{FF2B5EF4-FFF2-40B4-BE49-F238E27FC236}">
                <a16:creationId xmlns:a16="http://schemas.microsoft.com/office/drawing/2014/main" id="{414A34CE-B7F2-63FF-FE9D-3581BCD553C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6464"/>
          <a:stretch/>
        </p:blipFill>
        <p:spPr>
          <a:xfrm>
            <a:off x="6189934" y="2410448"/>
            <a:ext cx="5803323" cy="3890357"/>
          </a:xfrm>
          <a:prstGeom prst="rect">
            <a:avLst/>
          </a:prstGeom>
        </p:spPr>
      </p:pic>
    </p:spTree>
    <p:extLst>
      <p:ext uri="{BB962C8B-B14F-4D97-AF65-F5344CB8AC3E}">
        <p14:creationId xmlns:p14="http://schemas.microsoft.com/office/powerpoint/2010/main" val="2149353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BA9F4BC-5C3F-441A-A06B-F029015B7786}"/>
              </a:ext>
            </a:extLst>
          </p:cNvPr>
          <p:cNvSpPr>
            <a:spLocks noGrp="1"/>
          </p:cNvSpPr>
          <p:nvPr>
            <p:ph type="title"/>
          </p:nvPr>
        </p:nvSpPr>
        <p:spPr>
          <a:xfrm>
            <a:off x="1371599" y="294538"/>
            <a:ext cx="9895951" cy="1033669"/>
          </a:xfrm>
        </p:spPr>
        <p:txBody>
          <a:bodyPr>
            <a:normAutofit/>
          </a:bodyPr>
          <a:lstStyle/>
          <a:p>
            <a:r>
              <a:rPr lang="cs-CZ" sz="4000">
                <a:solidFill>
                  <a:srgbClr val="FFFFFF"/>
                </a:solidFill>
              </a:rPr>
              <a:t>Vojenská diktatura</a:t>
            </a:r>
          </a:p>
        </p:txBody>
      </p:sp>
      <p:sp>
        <p:nvSpPr>
          <p:cNvPr id="3" name="Zástupný obsah 2">
            <a:extLst>
              <a:ext uri="{FF2B5EF4-FFF2-40B4-BE49-F238E27FC236}">
                <a16:creationId xmlns:a16="http://schemas.microsoft.com/office/drawing/2014/main" id="{6EC06AA8-4CDC-423B-A508-8276545289CA}"/>
              </a:ext>
            </a:extLst>
          </p:cNvPr>
          <p:cNvSpPr>
            <a:spLocks noGrp="1"/>
          </p:cNvSpPr>
          <p:nvPr>
            <p:ph idx="1"/>
          </p:nvPr>
        </p:nvSpPr>
        <p:spPr>
          <a:xfrm>
            <a:off x="1371599" y="2038526"/>
            <a:ext cx="9724031" cy="4379052"/>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Ke svržení prezidenta chybělo jen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sjednotit názory v armádě</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To se podařilo po vzpouře námořníků, kteří byli součástí armády. Požadovali zlepšení svých životních podmínek. Povstání bylo potlačeno a námořníci pozatýkáni. </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Když se o události dozvěděl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osobně je nechal všechny osvobodit. Jeho akt byl vnímán 	jako porušení armádní hierarchie a intervence do jejích záležitostí.</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Situace v zemi se vyostřovala a hrozilo nebezpečí občanské války.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Povstání v armádě bylo plánováno na 10. dubna 1964. </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Mezitím již jednotky letectva USA čekaly na vojenské základně v Norfolku ve Virgínii, aby 	v případě komplikací vojenský převrat v Brazílii podpořily. </a:t>
            </a:r>
            <a:endParaRPr lang="cs-CZ" sz="17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v narůstajícím napětí opustil zemi</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Na několik dní, mezi 31.3. a 4.4. se uchýlil na uruguayské území. Předseda senátu se rozhodl situace využít, svolal mimořádnou schůzi parlamentu 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ohlásil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Goulartovo</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svržení</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Všichni zástupci levicových stran v parlamentu byli zároveň zbaveni svých funkcí.</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357525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62A85FC-344C-452D-AA5C-CB5C1F248764}"/>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Generál </a:t>
            </a:r>
            <a:r>
              <a:rPr lang="cs-CZ" sz="4000" dirty="0" err="1">
                <a:solidFill>
                  <a:srgbClr val="FFFFFF"/>
                </a:solidFill>
              </a:rPr>
              <a:t>Castello</a:t>
            </a:r>
            <a:r>
              <a:rPr lang="cs-CZ" sz="4000" dirty="0">
                <a:solidFill>
                  <a:srgbClr val="FFFFFF"/>
                </a:solidFill>
              </a:rPr>
              <a:t> </a:t>
            </a:r>
            <a:r>
              <a:rPr lang="cs-CZ" sz="4000" dirty="0" err="1">
                <a:solidFill>
                  <a:srgbClr val="FFFFFF"/>
                </a:solidFill>
              </a:rPr>
              <a:t>Branco</a:t>
            </a:r>
            <a:endParaRPr lang="cs-CZ" sz="4000" dirty="0">
              <a:solidFill>
                <a:srgbClr val="FFFFFF"/>
              </a:solidFill>
            </a:endParaRPr>
          </a:p>
        </p:txBody>
      </p:sp>
      <p:sp>
        <p:nvSpPr>
          <p:cNvPr id="3" name="Zástupný obsah 2">
            <a:extLst>
              <a:ext uri="{FF2B5EF4-FFF2-40B4-BE49-F238E27FC236}">
                <a16:creationId xmlns:a16="http://schemas.microsoft.com/office/drawing/2014/main" id="{06398964-C804-4715-BA9A-93B36B7C69C4}"/>
              </a:ext>
            </a:extLst>
          </p:cNvPr>
          <p:cNvSpPr>
            <a:spLocks noGrp="1"/>
          </p:cNvSpPr>
          <p:nvPr>
            <p:ph idx="1"/>
          </p:nvPr>
        </p:nvSpPr>
        <p:spPr>
          <a:xfrm>
            <a:off x="1371599" y="1707502"/>
            <a:ext cx="9724031" cy="5445036"/>
          </a:xfrm>
        </p:spPr>
        <p:txBody>
          <a:bodyPr anchor="ctr">
            <a:normAutofit/>
          </a:bodyPr>
          <a:lstStyle/>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 nové podobě se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parlament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sešel znovu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11. dubna 1964 a zvolil nového prezidenta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generála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Humebrta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Alencar</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Castello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Branco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Ten o několik dní později přísahal hájit ústavu z roku 1946 a předat vládu do rukou prezidenta demokraticky zvoleného ve volbách roku 1965.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Nic z toho splněno nebylo a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diktatura trvala dlouhým 21 let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Vláda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Castella</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Branca</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začala dramatickou restrukturalizací země: okleštila právní systém, vytvořila svůj plán ekonomického rozvoje, vytvořila systém státních informačních a represivních orgánů a cenzuru jako nástroj demobilizace politických sil v zemi; opoziční politické síly byly uvrženy do ilegality.</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Během 21 let se v čele Brazílie vystřídalo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5 armádních generálů</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800"/>
              </a:spcAft>
              <a:buNone/>
            </a:pPr>
            <a:r>
              <a:rPr lang="cs-CZ" sz="1600" dirty="0">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Castello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Branco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(1964-1967),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Costa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e Silva (1967-1969),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Garrastazu</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Médici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(1969-74), Ernesto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Geisel</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(1974-79),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Figueiredo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(1979-85).</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Přestože i v armádě existovala politická linie požadující návrat demokracie, k moci se dostala její část, která se ztotožňovala s radikálním autoritativním řešením.</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Vojenští představitelé nové vlády původně brazilskou populaci ujišťovali, že se jedná o přechodný stav a že po uklidnění společenské a politické situace se postarají o návrat demokratického systému.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cs-CZ"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300" dirty="0"/>
          </a:p>
        </p:txBody>
      </p:sp>
    </p:spTree>
    <p:extLst>
      <p:ext uri="{BB962C8B-B14F-4D97-AF65-F5344CB8AC3E}">
        <p14:creationId xmlns:p14="http://schemas.microsoft.com/office/powerpoint/2010/main" val="349466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74FDD88-1548-4D33-8F98-C96A9494A772}"/>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AI-5 – Instituční akt č.5</a:t>
            </a:r>
          </a:p>
        </p:txBody>
      </p:sp>
      <p:sp>
        <p:nvSpPr>
          <p:cNvPr id="3" name="Zástupný obsah 2">
            <a:extLst>
              <a:ext uri="{FF2B5EF4-FFF2-40B4-BE49-F238E27FC236}">
                <a16:creationId xmlns:a16="http://schemas.microsoft.com/office/drawing/2014/main" id="{E716AB60-5E6B-40D2-84DA-9093DF0386D2}"/>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dalších letech se ale naopak tlak vojenské diktatury na život obyvatel se stupňoval:</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Dne 13. prosince 1968, ve 22h, byl v rádiu přečteno znění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Institučního aktu č.5 </a:t>
            </a:r>
            <a:endParaRPr lang="cs-CZ" sz="17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SzPts val="1200"/>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Tato úřední listina měla 12 bodů a jeden dodatek, kterým se rušila činnost parlamentu na dobu 	neurčitou.</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SzPts val="1200"/>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Dokument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rušil také možnost vyšetřování na svobodě a právo na svobodu slova a 	shromažďování</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povolovalo se jím masové propouštění, zbavování politiků jejich funkcí a 	zbavování nepohodlných aktivistů jejich občanských práv</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politické zločiny měli být souzeny 	výhradně vojenskými soudy, bez možnosti se odvolat.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Tento akt byl uzákoněn v době, kdy byla země zmítána studentskými bouřemi, dělnickými stávkami, aktivitami opozičních hnutí i počátku ozbrojeného boje radikální levice proti diktatuře.</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159785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6D6B795-C494-43D1-93ED-DF9A6CF06D1B}"/>
              </a:ext>
            </a:extLst>
          </p:cNvPr>
          <p:cNvSpPr>
            <a:spLocks noGrp="1"/>
          </p:cNvSpPr>
          <p:nvPr>
            <p:ph type="title"/>
          </p:nvPr>
        </p:nvSpPr>
        <p:spPr>
          <a:xfrm>
            <a:off x="1371599" y="294538"/>
            <a:ext cx="9895951" cy="1033669"/>
          </a:xfrm>
        </p:spPr>
        <p:txBody>
          <a:bodyPr>
            <a:normAutofit/>
          </a:bodyPr>
          <a:lstStyle/>
          <a:p>
            <a:endParaRPr lang="cs-CZ" sz="4000" dirty="0">
              <a:solidFill>
                <a:srgbClr val="FFFFFF"/>
              </a:solidFill>
            </a:endParaRPr>
          </a:p>
        </p:txBody>
      </p:sp>
      <p:sp>
        <p:nvSpPr>
          <p:cNvPr id="3" name="Zástupný obsah 2">
            <a:extLst>
              <a:ext uri="{FF2B5EF4-FFF2-40B4-BE49-F238E27FC236}">
                <a16:creationId xmlns:a16="http://schemas.microsoft.com/office/drawing/2014/main" id="{B6E8205F-0854-4198-BF28-79055C44CAA8}"/>
              </a:ext>
            </a:extLst>
          </p:cNvPr>
          <p:cNvSpPr>
            <a:spLocks noGrp="1"/>
          </p:cNvSpPr>
          <p:nvPr>
            <p:ph idx="1"/>
          </p:nvPr>
        </p:nvSpPr>
        <p:spPr>
          <a:xfrm>
            <a:off x="1371599" y="1891970"/>
            <a:ext cx="9724031" cy="5171303"/>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Vytvoření a uzákonění dokumentu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AI-5 si kladlo za cíl společnost zastrašit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jeho platnost nebyla nijak omezena a uvolnila diktátorům ruce k potlačení jakýchkoliv opozičních tendencí.</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Tento instituční akt byl v pořadí již pátý. Ty, které mu předcházely, postupně předávaly vládu do rukou diktátorské vlády: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již první instituční akt přenechal velkou část pravomocí soudní moci v rukou vlády. Převrat se v něm označoval za „vítěznou revoluci“. Dlužno dodat, že termín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vítězná revoluce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se v brazilském vojenském prostředí používá dodnes a datum převratu je v něm oslavováno. </a:t>
            </a: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První instituční akt zaručoval diktatuře právní legitimitu a uzákonil pronásledování politických odpůrců. Umožnil vládě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Castella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Branca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uvěznit tisíce lidí, zřídit provizorní vězení z fotbalových stadionů i z válečných lodí. Povoloval i prohledávání lidí na ulicích a jejich zatýkání – jen během roku 1964 bylo tímto způsobem zatčeno více než 50 000 lidí. </a:t>
            </a: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Tento akt umožnil politické čistky i v samotné armádě a ve státní správě.</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759732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CF8F298-9D27-4162-BA63-A3A7926D73B2}"/>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Instituční akty, které předcházely AI-5</a:t>
            </a:r>
          </a:p>
        </p:txBody>
      </p:sp>
      <p:sp>
        <p:nvSpPr>
          <p:cNvPr id="3" name="Zástupný obsah 2">
            <a:extLst>
              <a:ext uri="{FF2B5EF4-FFF2-40B4-BE49-F238E27FC236}">
                <a16:creationId xmlns:a16="http://schemas.microsoft.com/office/drawing/2014/main" id="{F35E86F2-625D-45B3-AA30-A073E088E854}"/>
              </a:ext>
            </a:extLst>
          </p:cNvPr>
          <p:cNvSpPr>
            <a:spLocks noGrp="1"/>
          </p:cNvSpPr>
          <p:nvPr>
            <p:ph idx="1"/>
          </p:nvPr>
        </p:nvSpPr>
        <p:spPr>
          <a:xfrm>
            <a:off x="1371599" y="1988191"/>
            <a:ext cx="9724031" cy="4756557"/>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Diktatura měla původně skončit 31. ledna 1966 spolu s volebním obdobím demokraticky zvoleného prezidenta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Joãa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Gularta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Již v říjnu 1965 ale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Castello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Branco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vydal dekret, jímž rušil provizorní diktaturu a prodloužil svůj vlastní mandát. Vydal navíc Instituční akt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č. 2</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kterým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zrušil přímé prezidentské volby a všechny dosavadní politické strany.</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dalším aktu,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č.3</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 roku 1966 byla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zrušena i možnost volby guvernérů jednotlivých států</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Na druhé straně jím bylo povoleno zřízení dvou politických stran, jedné provládní, Arena, druhé opoziční, MDB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Movimento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Democrático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Brasileiro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Opoziční strana skutečně v letech 67 a 68 uspořádala řadu stávek a veřejných projevů proti diktatuře. Instituční akt č. 5 z roku 68 však její činnost zcela znemožnil a velká část jejích zástupců v parlamentu přišla o své pozice.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Instituční akt č.5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byl ze všech vydaných dokumentů nejradikálnější a nejvíce zasahoval do života populace.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228913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85DA924-8963-4069-A3CD-25E03897F409}"/>
              </a:ext>
            </a:extLst>
          </p:cNvPr>
          <p:cNvSpPr>
            <a:spLocks noGrp="1"/>
          </p:cNvSpPr>
          <p:nvPr>
            <p:ph type="title"/>
          </p:nvPr>
        </p:nvSpPr>
        <p:spPr>
          <a:xfrm>
            <a:off x="1136396" y="502021"/>
            <a:ext cx="6173262" cy="1655483"/>
          </a:xfrm>
        </p:spPr>
        <p:txBody>
          <a:bodyPr vert="horz" lIns="91440" tIns="45720" rIns="91440" bIns="45720" rtlCol="0" anchor="b">
            <a:normAutofit/>
          </a:bodyPr>
          <a:lstStyle/>
          <a:p>
            <a:r>
              <a:rPr lang="en-US" sz="3700" dirty="0"/>
              <a:t>Co </a:t>
            </a:r>
            <a:r>
              <a:rPr lang="en-US" sz="3700" dirty="0" err="1"/>
              <a:t>jí</a:t>
            </a:r>
            <a:r>
              <a:rPr lang="en-US" sz="3700" dirty="0"/>
              <a:t> </a:t>
            </a:r>
            <a:r>
              <a:rPr lang="en-US" sz="3700" dirty="0" err="1"/>
              <a:t>předcházelo</a:t>
            </a:r>
            <a:r>
              <a:rPr lang="en-US" sz="3700" dirty="0"/>
              <a:t>:</a:t>
            </a:r>
            <a:br>
              <a:rPr lang="en-US" sz="3700" dirty="0"/>
            </a:br>
            <a:r>
              <a:rPr lang="en-US" sz="3700" dirty="0" err="1"/>
              <a:t>Vláda</a:t>
            </a:r>
            <a:r>
              <a:rPr lang="en-US" sz="3700" dirty="0"/>
              <a:t> </a:t>
            </a:r>
            <a:r>
              <a:rPr lang="en-US" sz="3700" dirty="0" err="1"/>
              <a:t>Juscelina</a:t>
            </a:r>
            <a:r>
              <a:rPr lang="en-US" sz="3700" dirty="0"/>
              <a:t> </a:t>
            </a:r>
            <a:r>
              <a:rPr lang="en-US" sz="3700" dirty="0" err="1"/>
              <a:t>Kubitscheka</a:t>
            </a:r>
            <a:r>
              <a:rPr lang="en-US" sz="3700" dirty="0"/>
              <a:t> (1956 – 1961)</a:t>
            </a:r>
          </a:p>
        </p:txBody>
      </p:sp>
      <p:sp>
        <p:nvSpPr>
          <p:cNvPr id="3" name="Zástupný obsah 2">
            <a:extLst>
              <a:ext uri="{FF2B5EF4-FFF2-40B4-BE49-F238E27FC236}">
                <a16:creationId xmlns:a16="http://schemas.microsoft.com/office/drawing/2014/main" id="{3164CF27-FA9A-4862-BEC5-1E392E257DF6}"/>
              </a:ext>
            </a:extLst>
          </p:cNvPr>
          <p:cNvSpPr>
            <a:spLocks noGrp="1"/>
          </p:cNvSpPr>
          <p:nvPr>
            <p:ph sz="half" idx="1"/>
          </p:nvPr>
        </p:nvSpPr>
        <p:spPr>
          <a:xfrm>
            <a:off x="1136397" y="2408518"/>
            <a:ext cx="6173262" cy="3535083"/>
          </a:xfrm>
        </p:spPr>
        <p:txBody>
          <a:bodyPr vert="horz" lIns="91440" tIns="45720" rIns="91440" bIns="45720" rtlCol="0">
            <a:normAutofit/>
          </a:bodyPr>
          <a:lstStyle/>
          <a:p>
            <a:pPr marL="0" indent="0">
              <a:spcAft>
                <a:spcPts val="800"/>
              </a:spcAft>
              <a:buNone/>
            </a:pPr>
            <a:endParaRPr lang="cs-CZ" sz="1600" dirty="0">
              <a:effectLst/>
            </a:endParaRPr>
          </a:p>
          <a:p>
            <a:pPr marL="0" indent="0">
              <a:spcAft>
                <a:spcPts val="800"/>
              </a:spcAft>
              <a:buNone/>
            </a:pPr>
            <a:r>
              <a:rPr lang="en-US" sz="1600" dirty="0" err="1">
                <a:effectLst/>
              </a:rPr>
              <a:t>Vítězem</a:t>
            </a:r>
            <a:r>
              <a:rPr lang="en-US" sz="1600" dirty="0">
                <a:effectLst/>
              </a:rPr>
              <a:t> </a:t>
            </a:r>
            <a:r>
              <a:rPr lang="en-US" sz="1600" dirty="0" err="1">
                <a:effectLst/>
              </a:rPr>
              <a:t>prvních</a:t>
            </a:r>
            <a:r>
              <a:rPr lang="en-US" sz="1600" dirty="0">
                <a:effectLst/>
              </a:rPr>
              <a:t> </a:t>
            </a:r>
            <a:r>
              <a:rPr lang="en-US" sz="1600" dirty="0" err="1">
                <a:effectLst/>
              </a:rPr>
              <a:t>prezidentských</a:t>
            </a:r>
            <a:r>
              <a:rPr lang="en-US" sz="1600" dirty="0">
                <a:effectLst/>
              </a:rPr>
              <a:t> </a:t>
            </a:r>
            <a:r>
              <a:rPr lang="en-US" sz="1600" dirty="0" err="1">
                <a:effectLst/>
              </a:rPr>
              <a:t>voleb</a:t>
            </a:r>
            <a:r>
              <a:rPr lang="en-US" sz="1600" dirty="0">
                <a:effectLst/>
              </a:rPr>
              <a:t> po </a:t>
            </a:r>
            <a:r>
              <a:rPr lang="en-US" sz="1600" dirty="0" err="1">
                <a:effectLst/>
              </a:rPr>
              <a:t>smrti</a:t>
            </a:r>
            <a:r>
              <a:rPr lang="en-US" sz="1600" dirty="0">
                <a:effectLst/>
              </a:rPr>
              <a:t> </a:t>
            </a:r>
            <a:r>
              <a:rPr lang="en-US" sz="1600" dirty="0" err="1">
                <a:effectLst/>
              </a:rPr>
              <a:t>Getúlia</a:t>
            </a:r>
            <a:r>
              <a:rPr lang="en-US" sz="1600" dirty="0">
                <a:effectLst/>
              </a:rPr>
              <a:t> </a:t>
            </a:r>
            <a:r>
              <a:rPr lang="en-US" sz="1600" dirty="0" err="1">
                <a:effectLst/>
              </a:rPr>
              <a:t>Vargase</a:t>
            </a:r>
            <a:r>
              <a:rPr lang="en-US" sz="1600" dirty="0">
                <a:effectLst/>
              </a:rPr>
              <a:t> se </a:t>
            </a:r>
            <a:r>
              <a:rPr lang="en-US" sz="1600" dirty="0" err="1">
                <a:effectLst/>
              </a:rPr>
              <a:t>stal</a:t>
            </a:r>
            <a:r>
              <a:rPr lang="en-US" sz="1600" dirty="0">
                <a:effectLst/>
              </a:rPr>
              <a:t> </a:t>
            </a:r>
            <a:r>
              <a:rPr lang="en-US" sz="1600" dirty="0" err="1">
                <a:effectLst/>
              </a:rPr>
              <a:t>Juscelino</a:t>
            </a:r>
            <a:r>
              <a:rPr lang="en-US" sz="1600" dirty="0">
                <a:effectLst/>
              </a:rPr>
              <a:t> </a:t>
            </a:r>
            <a:r>
              <a:rPr lang="en-US" sz="1600" dirty="0" err="1">
                <a:effectLst/>
              </a:rPr>
              <a:t>Kubitschek</a:t>
            </a:r>
            <a:r>
              <a:rPr lang="en-US" sz="1600" dirty="0">
                <a:effectLst/>
              </a:rPr>
              <a:t> a </a:t>
            </a:r>
            <a:r>
              <a:rPr lang="en-US" sz="1600" dirty="0" err="1">
                <a:effectLst/>
              </a:rPr>
              <a:t>jeho</a:t>
            </a:r>
            <a:r>
              <a:rPr lang="en-US" sz="1600" dirty="0">
                <a:effectLst/>
              </a:rPr>
              <a:t> </a:t>
            </a:r>
            <a:r>
              <a:rPr lang="en-US" sz="1600" dirty="0" err="1">
                <a:effectLst/>
              </a:rPr>
              <a:t>zástupcem</a:t>
            </a:r>
            <a:r>
              <a:rPr lang="en-US" sz="1600" dirty="0">
                <a:effectLst/>
              </a:rPr>
              <a:t>, </a:t>
            </a:r>
            <a:r>
              <a:rPr lang="en-US" sz="1600" dirty="0" err="1">
                <a:effectLst/>
              </a:rPr>
              <a:t>viceprezident</a:t>
            </a:r>
            <a:r>
              <a:rPr lang="en-US" sz="1600" dirty="0">
                <a:effectLst/>
              </a:rPr>
              <a:t> João Goulart. Oba </a:t>
            </a:r>
            <a:r>
              <a:rPr lang="en-US" sz="1600" dirty="0" err="1">
                <a:effectLst/>
              </a:rPr>
              <a:t>politici</a:t>
            </a:r>
            <a:r>
              <a:rPr lang="en-US" sz="1600" dirty="0">
                <a:effectLst/>
              </a:rPr>
              <a:t> </a:t>
            </a:r>
            <a:r>
              <a:rPr lang="en-US" sz="1600" dirty="0" err="1">
                <a:effectLst/>
              </a:rPr>
              <a:t>pocházeli</a:t>
            </a:r>
            <a:r>
              <a:rPr lang="en-US" sz="1600" dirty="0">
                <a:effectLst/>
              </a:rPr>
              <a:t> ze </a:t>
            </a:r>
            <a:r>
              <a:rPr lang="en-US" sz="1600" dirty="0" err="1">
                <a:effectLst/>
              </a:rPr>
              <a:t>stran</a:t>
            </a:r>
            <a:r>
              <a:rPr lang="en-US" sz="1600" dirty="0">
                <a:effectLst/>
              </a:rPr>
              <a:t>, </a:t>
            </a:r>
            <a:r>
              <a:rPr lang="en-US" sz="1600" dirty="0" err="1">
                <a:effectLst/>
              </a:rPr>
              <a:t>na</a:t>
            </a:r>
            <a:r>
              <a:rPr lang="en-US" sz="1600" dirty="0">
                <a:effectLst/>
              </a:rPr>
              <a:t> </a:t>
            </a:r>
            <a:r>
              <a:rPr lang="en-US" sz="1600" dirty="0" err="1">
                <a:effectLst/>
              </a:rPr>
              <a:t>jejichž</a:t>
            </a:r>
            <a:r>
              <a:rPr lang="en-US" sz="1600" dirty="0">
                <a:effectLst/>
              </a:rPr>
              <a:t> </a:t>
            </a:r>
            <a:r>
              <a:rPr lang="en-US" sz="1600" dirty="0" err="1">
                <a:effectLst/>
              </a:rPr>
              <a:t>založení</a:t>
            </a:r>
            <a:r>
              <a:rPr lang="en-US" sz="1600" dirty="0">
                <a:effectLst/>
              </a:rPr>
              <a:t> se Vargas </a:t>
            </a:r>
            <a:r>
              <a:rPr lang="en-US" sz="1600" dirty="0" err="1">
                <a:effectLst/>
              </a:rPr>
              <a:t>podílel</a:t>
            </a:r>
            <a:r>
              <a:rPr lang="en-US" sz="1600" dirty="0">
                <a:effectLst/>
              </a:rPr>
              <a:t>. </a:t>
            </a:r>
            <a:r>
              <a:rPr lang="en-US" sz="1600" dirty="0" err="1">
                <a:effectLst/>
              </a:rPr>
              <a:t>Kubitschek</a:t>
            </a:r>
            <a:r>
              <a:rPr lang="en-US" sz="1600" dirty="0">
                <a:effectLst/>
              </a:rPr>
              <a:t> z PSD (Partido Social </a:t>
            </a:r>
            <a:r>
              <a:rPr lang="en-US" sz="1600" dirty="0" err="1">
                <a:effectLst/>
              </a:rPr>
              <a:t>Democrático</a:t>
            </a:r>
            <a:r>
              <a:rPr lang="en-US" sz="1600" dirty="0">
                <a:effectLst/>
              </a:rPr>
              <a:t>), </a:t>
            </a:r>
            <a:r>
              <a:rPr lang="en-US" sz="1600" dirty="0" err="1">
                <a:effectLst/>
              </a:rPr>
              <a:t>strana</a:t>
            </a:r>
            <a:r>
              <a:rPr lang="en-US" sz="1600" dirty="0">
                <a:effectLst/>
              </a:rPr>
              <a:t> </a:t>
            </a:r>
            <a:r>
              <a:rPr lang="en-US" sz="1600" dirty="0" err="1">
                <a:effectLst/>
              </a:rPr>
              <a:t>politického</a:t>
            </a:r>
            <a:r>
              <a:rPr lang="en-US" sz="1600" dirty="0">
                <a:effectLst/>
              </a:rPr>
              <a:t> </a:t>
            </a:r>
            <a:r>
              <a:rPr lang="en-US" sz="1600" dirty="0" err="1">
                <a:effectLst/>
              </a:rPr>
              <a:t>středu</a:t>
            </a:r>
            <a:r>
              <a:rPr lang="en-US" sz="1600" dirty="0">
                <a:effectLst/>
              </a:rPr>
              <a:t> a Goulart z PTB (Partido </a:t>
            </a:r>
            <a:r>
              <a:rPr lang="en-US" sz="1600" dirty="0" err="1">
                <a:effectLst/>
              </a:rPr>
              <a:t>Trabalhista</a:t>
            </a:r>
            <a:r>
              <a:rPr lang="en-US" sz="1600" dirty="0">
                <a:effectLst/>
              </a:rPr>
              <a:t> </a:t>
            </a:r>
            <a:r>
              <a:rPr lang="en-US" sz="1600" dirty="0" err="1">
                <a:effectLst/>
              </a:rPr>
              <a:t>Brasileiro</a:t>
            </a:r>
            <a:r>
              <a:rPr lang="en-US" sz="1600" dirty="0">
                <a:effectLst/>
              </a:rPr>
              <a:t>), </a:t>
            </a:r>
            <a:r>
              <a:rPr lang="en-US" sz="1600" dirty="0" err="1">
                <a:effectLst/>
              </a:rPr>
              <a:t>dělnické</a:t>
            </a:r>
            <a:r>
              <a:rPr lang="en-US" sz="1600" dirty="0">
                <a:effectLst/>
              </a:rPr>
              <a:t> </a:t>
            </a:r>
            <a:r>
              <a:rPr lang="en-US" sz="1600" dirty="0" err="1">
                <a:effectLst/>
              </a:rPr>
              <a:t>strany</a:t>
            </a:r>
            <a:r>
              <a:rPr lang="en-US" sz="1600" dirty="0">
                <a:effectLst/>
              </a:rPr>
              <a:t>.</a:t>
            </a:r>
          </a:p>
          <a:p>
            <a:pPr marL="0" indent="0">
              <a:spcAft>
                <a:spcPts val="800"/>
              </a:spcAft>
              <a:buNone/>
            </a:pPr>
            <a:r>
              <a:rPr lang="en-US" sz="1600" b="1" dirty="0" err="1">
                <a:effectLst/>
              </a:rPr>
              <a:t>Juscelino</a:t>
            </a:r>
            <a:r>
              <a:rPr lang="en-US" sz="1600" b="1" dirty="0">
                <a:effectLst/>
              </a:rPr>
              <a:t> </a:t>
            </a:r>
            <a:r>
              <a:rPr lang="en-US" sz="1600" b="1" dirty="0" err="1">
                <a:effectLst/>
              </a:rPr>
              <a:t>Kubitschek</a:t>
            </a:r>
            <a:r>
              <a:rPr lang="en-US" sz="1600" b="1" dirty="0">
                <a:effectLst/>
              </a:rPr>
              <a:t> </a:t>
            </a:r>
            <a:r>
              <a:rPr lang="en-US" sz="1600" dirty="0" err="1">
                <a:effectLst/>
              </a:rPr>
              <a:t>byl</a:t>
            </a:r>
            <a:r>
              <a:rPr lang="en-US" sz="1600" dirty="0">
                <a:effectLst/>
              </a:rPr>
              <a:t> v </a:t>
            </a:r>
            <a:r>
              <a:rPr lang="en-US" sz="1600" dirty="0" err="1">
                <a:effectLst/>
              </a:rPr>
              <a:t>té</a:t>
            </a:r>
            <a:r>
              <a:rPr lang="en-US" sz="1600" dirty="0">
                <a:effectLst/>
              </a:rPr>
              <a:t> </a:t>
            </a:r>
            <a:r>
              <a:rPr lang="en-US" sz="1600" dirty="0" err="1">
                <a:effectLst/>
              </a:rPr>
              <a:t>době</a:t>
            </a:r>
            <a:r>
              <a:rPr lang="en-US" sz="1600" dirty="0">
                <a:effectLst/>
              </a:rPr>
              <a:t> </a:t>
            </a:r>
            <a:r>
              <a:rPr lang="en-US" sz="1600" dirty="0" err="1">
                <a:effectLst/>
              </a:rPr>
              <a:t>zkušeným</a:t>
            </a:r>
            <a:r>
              <a:rPr lang="en-US" sz="1600" dirty="0">
                <a:effectLst/>
              </a:rPr>
              <a:t> </a:t>
            </a:r>
            <a:r>
              <a:rPr lang="en-US" sz="1600" dirty="0" err="1">
                <a:effectLst/>
              </a:rPr>
              <a:t>politikem</a:t>
            </a:r>
            <a:r>
              <a:rPr lang="en-US" sz="1600" dirty="0">
                <a:effectLst/>
              </a:rPr>
              <a:t> </a:t>
            </a:r>
            <a:r>
              <a:rPr lang="en-US" sz="1600" dirty="0" err="1">
                <a:effectLst/>
              </a:rPr>
              <a:t>původem</a:t>
            </a:r>
            <a:r>
              <a:rPr lang="en-US" sz="1600" dirty="0">
                <a:effectLst/>
              </a:rPr>
              <a:t> z Minas </a:t>
            </a:r>
            <a:r>
              <a:rPr lang="en-US" sz="1600" dirty="0" err="1">
                <a:effectLst/>
              </a:rPr>
              <a:t>Gerias</a:t>
            </a:r>
            <a:r>
              <a:rPr lang="en-US" sz="1600" dirty="0">
                <a:effectLst/>
              </a:rPr>
              <a:t>. </a:t>
            </a:r>
            <a:r>
              <a:rPr lang="en-US" sz="1600" dirty="0" err="1">
                <a:effectLst/>
              </a:rPr>
              <a:t>Než</a:t>
            </a:r>
            <a:r>
              <a:rPr lang="en-US" sz="1600" dirty="0">
                <a:effectLst/>
              </a:rPr>
              <a:t> se </a:t>
            </a:r>
            <a:r>
              <a:rPr lang="en-US" sz="1600" dirty="0" err="1">
                <a:effectLst/>
              </a:rPr>
              <a:t>stal</a:t>
            </a:r>
            <a:r>
              <a:rPr lang="en-US" sz="1600" dirty="0">
                <a:effectLst/>
              </a:rPr>
              <a:t> </a:t>
            </a:r>
            <a:r>
              <a:rPr lang="en-US" sz="1600" dirty="0" err="1">
                <a:effectLst/>
              </a:rPr>
              <a:t>prezidentem</a:t>
            </a:r>
            <a:r>
              <a:rPr lang="en-US" sz="1600" dirty="0">
                <a:effectLst/>
              </a:rPr>
              <a:t>, </a:t>
            </a:r>
            <a:r>
              <a:rPr lang="en-US" sz="1600" dirty="0" err="1">
                <a:effectLst/>
              </a:rPr>
              <a:t>byl</a:t>
            </a:r>
            <a:r>
              <a:rPr lang="en-US" sz="1600" dirty="0">
                <a:effectLst/>
              </a:rPr>
              <a:t> </a:t>
            </a:r>
            <a:r>
              <a:rPr lang="en-US" sz="1600" dirty="0" err="1">
                <a:effectLst/>
              </a:rPr>
              <a:t>již</a:t>
            </a:r>
            <a:r>
              <a:rPr lang="en-US" sz="1600" dirty="0">
                <a:effectLst/>
              </a:rPr>
              <a:t> </a:t>
            </a:r>
            <a:r>
              <a:rPr lang="en-US" sz="1600" dirty="0" err="1">
                <a:effectLst/>
              </a:rPr>
              <a:t>poslancem</a:t>
            </a:r>
            <a:r>
              <a:rPr lang="en-US" sz="1600" dirty="0">
                <a:effectLst/>
              </a:rPr>
              <a:t>, </a:t>
            </a:r>
            <a:r>
              <a:rPr lang="en-US" sz="1600" dirty="0" err="1">
                <a:effectLst/>
              </a:rPr>
              <a:t>starostou</a:t>
            </a:r>
            <a:r>
              <a:rPr lang="en-US" sz="1600" dirty="0">
                <a:effectLst/>
              </a:rPr>
              <a:t> </a:t>
            </a:r>
            <a:r>
              <a:rPr lang="en-US" sz="1600" dirty="0" err="1">
                <a:effectLst/>
              </a:rPr>
              <a:t>města</a:t>
            </a:r>
            <a:r>
              <a:rPr lang="en-US" sz="1600" dirty="0">
                <a:effectLst/>
              </a:rPr>
              <a:t> Belo Horizonte a </a:t>
            </a:r>
            <a:r>
              <a:rPr lang="en-US" sz="1600" dirty="0" err="1">
                <a:effectLst/>
              </a:rPr>
              <a:t>guvernérem</a:t>
            </a:r>
            <a:r>
              <a:rPr lang="en-US" sz="1600" dirty="0">
                <a:effectLst/>
              </a:rPr>
              <a:t> </a:t>
            </a:r>
            <a:r>
              <a:rPr lang="en-US" sz="1600" dirty="0" err="1">
                <a:effectLst/>
              </a:rPr>
              <a:t>státu</a:t>
            </a:r>
            <a:r>
              <a:rPr lang="en-US" sz="1600" dirty="0">
                <a:effectLst/>
              </a:rPr>
              <a:t> Minas </a:t>
            </a:r>
            <a:r>
              <a:rPr lang="en-US" sz="1600" dirty="0" err="1">
                <a:effectLst/>
              </a:rPr>
              <a:t>Gerias</a:t>
            </a:r>
            <a:r>
              <a:rPr lang="en-US" sz="1600" dirty="0">
                <a:effectLst/>
              </a:rPr>
              <a:t>. </a:t>
            </a:r>
            <a:endParaRPr lang="cs-CZ" sz="1600" dirty="0">
              <a:effectLst/>
            </a:endParaRPr>
          </a:p>
          <a:p>
            <a:pPr marL="0" indent="0">
              <a:spcAft>
                <a:spcPts val="800"/>
              </a:spcAft>
              <a:buNone/>
            </a:pPr>
            <a:r>
              <a:rPr lang="en-US" sz="1600" dirty="0" err="1">
                <a:effectLst/>
              </a:rPr>
              <a:t>Kubitschek</a:t>
            </a:r>
            <a:r>
              <a:rPr lang="en-US" sz="1600" dirty="0">
                <a:effectLst/>
              </a:rPr>
              <a:t> se </a:t>
            </a:r>
            <a:r>
              <a:rPr lang="en-US" sz="1600" dirty="0" err="1">
                <a:effectLst/>
              </a:rPr>
              <a:t>ujal</a:t>
            </a:r>
            <a:r>
              <a:rPr lang="en-US" sz="1600" dirty="0">
                <a:effectLst/>
              </a:rPr>
              <a:t> </a:t>
            </a:r>
            <a:r>
              <a:rPr lang="en-US" sz="1600" dirty="0" err="1">
                <a:effectLst/>
              </a:rPr>
              <a:t>prezidentského</a:t>
            </a:r>
            <a:r>
              <a:rPr lang="en-US" sz="1600" dirty="0">
                <a:effectLst/>
              </a:rPr>
              <a:t> </a:t>
            </a:r>
            <a:r>
              <a:rPr lang="en-US" sz="1600" dirty="0" err="1">
                <a:effectLst/>
              </a:rPr>
              <a:t>úřadu</a:t>
            </a:r>
            <a:r>
              <a:rPr lang="en-US" sz="1600" dirty="0">
                <a:effectLst/>
              </a:rPr>
              <a:t> 31. </a:t>
            </a:r>
            <a:r>
              <a:rPr lang="en-US" sz="1600" dirty="0" err="1">
                <a:effectLst/>
              </a:rPr>
              <a:t>ledna</a:t>
            </a:r>
            <a:r>
              <a:rPr lang="en-US" sz="1600" dirty="0">
                <a:effectLst/>
              </a:rPr>
              <a:t> 1956.</a:t>
            </a:r>
          </a:p>
        </p:txBody>
      </p:sp>
      <p:pic>
        <p:nvPicPr>
          <p:cNvPr id="6" name="Zástupný obsah 5" descr="Obsah obrázku osoba, oblečení, kravata, muž&#10;&#10;Popis byl vytvořen automaticky">
            <a:extLst>
              <a:ext uri="{FF2B5EF4-FFF2-40B4-BE49-F238E27FC236}">
                <a16:creationId xmlns:a16="http://schemas.microsoft.com/office/drawing/2014/main" id="{F3A09A76-96A8-DDA6-9DD5-505832278D4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67" r="12367" b="3"/>
          <a:stretch/>
        </p:blipFill>
        <p:spPr>
          <a:xfrm>
            <a:off x="8115300" y="-12515"/>
            <a:ext cx="4076700" cy="6418631"/>
          </a:xfrm>
          <a:prstGeom prst="rect">
            <a:avLst/>
          </a:prstGeom>
        </p:spPr>
      </p:pic>
      <p:sp>
        <p:nvSpPr>
          <p:cNvPr id="13" name="Rectangle 1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390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5864DD1-9277-460C-ACCC-E289A14164E4}"/>
              </a:ext>
            </a:extLst>
          </p:cNvPr>
          <p:cNvSpPr>
            <a:spLocks noGrp="1"/>
          </p:cNvSpPr>
          <p:nvPr>
            <p:ph type="title"/>
          </p:nvPr>
        </p:nvSpPr>
        <p:spPr>
          <a:xfrm>
            <a:off x="1371599" y="294538"/>
            <a:ext cx="9895951" cy="1033669"/>
          </a:xfrm>
        </p:spPr>
        <p:txBody>
          <a:bodyPr>
            <a:normAutofit/>
          </a:bodyPr>
          <a:lstStyle/>
          <a:p>
            <a:r>
              <a:rPr lang="cs-CZ" sz="4000">
                <a:solidFill>
                  <a:srgbClr val="FFFFFF"/>
                </a:solidFill>
              </a:rPr>
              <a:t>Mašinérie na vraždění lidí</a:t>
            </a:r>
          </a:p>
        </p:txBody>
      </p:sp>
      <p:sp>
        <p:nvSpPr>
          <p:cNvPr id="3" name="Zástupný obsah 2">
            <a:extLst>
              <a:ext uri="{FF2B5EF4-FFF2-40B4-BE49-F238E27FC236}">
                <a16:creationId xmlns:a16="http://schemas.microsoft.com/office/drawing/2014/main" id="{4F9D1B6A-70A9-4DED-93C7-A77F8DAED089}"/>
              </a:ext>
            </a:extLst>
          </p:cNvPr>
          <p:cNvSpPr>
            <a:spLocks noGrp="1"/>
          </p:cNvSpPr>
          <p:nvPr>
            <p:ph idx="1"/>
          </p:nvPr>
        </p:nvSpPr>
        <p:spPr>
          <a:xfrm>
            <a:off x="1371599" y="1988190"/>
            <a:ext cx="9724031" cy="4575271"/>
          </a:xfrm>
        </p:spPr>
        <p:txBody>
          <a:bodyPr anchor="ctr">
            <a:normAutofit/>
          </a:bodyPr>
          <a:lstStyle/>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Hned po převratu byl zřízen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orgán státní bezpečnosti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Národní informační služba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(SNI), který sbíral informace o občanech, kteří nesouhlasili s režimem. </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Samotná organizace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Ipes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napojená na CIA, přispěla hned v úvodu informacemi o 400 000 lidech. Byla založena i další informační služba zaměřující se na aktivity brazilských občanů v zahraničí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CIEX</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Později byla vytvořena ještě informační agentura armády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CIE</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ta byla nejobávanější. V roce 1969 byl v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Paulo navíc zřízen orgán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Oban</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který spojoval informační službu s výslechy a policejními a vojenskými operacemi proti politickým odpůrcům. Podobných orgánů vzniklo po celé Brazílii několik.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Mučení se brzy stalo nedílnou součástí výslechů. Mezi lety 1964-1978 se vykonavatelé těchto praktik stali nedotknutelní a násilí na politických vězních, jejich vraždění a zbavování se jejich těl se stalo součástí politického života v zemi. </a:t>
            </a:r>
          </a:p>
          <a:p>
            <a:pPr marL="0" indent="0">
              <a:spcAft>
                <a:spcPts val="800"/>
              </a:spcAft>
              <a:buNone/>
            </a:pPr>
            <a:r>
              <a:rPr lang="cs-CZ" sz="1600" dirty="0">
                <a:latin typeface="Times New Roman" panose="02020603050405020304" pitchFamily="18" charset="0"/>
                <a:ea typeface="Calibri" panose="020F0502020204030204" pitchFamily="34" charset="0"/>
                <a:cs typeface="Times New Roman" panose="02020603050405020304" pitchFamily="18" charset="0"/>
              </a:rPr>
              <a:t>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Aby k tomu mohlo dojít, byly nutné souhlas a spolupráce dalších složek společnosti – soudci, kteří se 	účastnili vykonstruovaných nesmyslných procesů, lékaři v nemocnicích, kteří vydávali 		nepravdivé pitevní zprávy a přijímali vězně se známkami fyzického násilí, podnikatelé, kteří byli 	ochotni celý systém financovat, už proto, že za tímto účelem byla budována ilegální centra.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2383826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59851E5-E251-4A0B-87C0-63B1727294DA}"/>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1D8EB5EA-5F23-433F-A19A-7D2F8F74CF9E}"/>
              </a:ext>
            </a:extLst>
          </p:cNvPr>
          <p:cNvSpPr>
            <a:spLocks noGrp="1"/>
          </p:cNvSpPr>
          <p:nvPr>
            <p:ph idx="1"/>
          </p:nvPr>
        </p:nvSpPr>
        <p:spPr>
          <a:xfrm>
            <a:off x="1371599" y="1885278"/>
            <a:ext cx="9724031" cy="4678183"/>
          </a:xfrm>
        </p:spPr>
        <p:txBody>
          <a:bodyPr anchor="ctr">
            <a:normAutofit/>
          </a:bodyPr>
          <a:lstStyle/>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Tato nemilosrdná mašinerie byla veden logikou boje zničit nepřítele ještě před tím, než začne bojovat. </a:t>
            </a:r>
          </a:p>
          <a:p>
            <a:pPr marL="0" indent="0">
              <a:spcAft>
                <a:spcPts val="800"/>
              </a:spcAft>
              <a:buNone/>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 prvních letech se diktatura zaměřovala na levicové politiky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kteří chtěli 	pokračovat v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Goulartových</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stopách.</a:t>
            </a:r>
          </a:p>
          <a:p>
            <a:pPr marL="0" indent="0">
              <a:spcAft>
                <a:spcPts val="800"/>
              </a:spcAft>
              <a:buNone/>
            </a:pPr>
            <a:r>
              <a:rPr lang="cs-CZ" sz="1600" dirty="0">
                <a:latin typeface="Times New Roman" panose="02020603050405020304" pitchFamily="18" charset="0"/>
                <a:ea typeface="Calibri" panose="020F0502020204030204" pitchFamily="34" charset="0"/>
                <a:cs typeface="Times New Roman" panose="02020603050405020304" pitchFamily="18" charset="0"/>
              </a:rPr>
              <a:t>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Od roku 1966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se stali hlavní opoziční silou v zemi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studenti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Kromě studentů,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duchovních</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 členů ozbrojených levicových hnutí byli systematicky vražděni i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vůdčí osobnosti hnutí na venkově</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kteří bojovali za zlepšení životních a pracovních podmínek tamních pracujících. </a:t>
            </a:r>
          </a:p>
          <a:p>
            <a:pPr marL="0" indent="0">
              <a:spcAft>
                <a:spcPts val="800"/>
              </a:spcAft>
              <a:buNone/>
            </a:pPr>
            <a:r>
              <a:rPr lang="cs-CZ" sz="1600" dirty="0">
                <a:latin typeface="Times New Roman" panose="02020603050405020304" pitchFamily="18" charset="0"/>
                <a:ea typeface="Calibri" panose="020F0502020204030204" pitchFamily="34" charset="0"/>
                <a:cs typeface="Times New Roman" panose="02020603050405020304" pitchFamily="18" charset="0"/>
              </a:rPr>
              <a:t>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 průběhu diktatury jich bylo zavražděno kolem 1 100. Většina těchto vražd byla provedena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nájemnými vrahy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které si jako zaměstnance drželi majitelé velkých pozemků a farmáři. Tyto činy byly 	státem zcela tolerovány.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8030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22F0037-1FEC-4D1F-BF14-7E1F9D354BB4}"/>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Domorodá populace</a:t>
            </a:r>
          </a:p>
        </p:txBody>
      </p:sp>
      <p:sp>
        <p:nvSpPr>
          <p:cNvPr id="3" name="Zástupný obsah 2">
            <a:extLst>
              <a:ext uri="{FF2B5EF4-FFF2-40B4-BE49-F238E27FC236}">
                <a16:creationId xmlns:a16="http://schemas.microsoft.com/office/drawing/2014/main" id="{03A40E73-5F0A-44EC-95E3-1760A565F1C7}"/>
              </a:ext>
            </a:extLst>
          </p:cNvPr>
          <p:cNvSpPr>
            <a:spLocks noGrp="1"/>
          </p:cNvSpPr>
          <p:nvPr>
            <p:ph idx="1"/>
          </p:nvPr>
        </p:nvSpPr>
        <p:spPr>
          <a:xfrm>
            <a:off x="1371599" y="1772816"/>
            <a:ext cx="9724031" cy="4572000"/>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Nejvíce byli ale diktaturou postiženi domorodci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roce 2013 byl objeven dokument o 5 000 stranách, který dokládá vyvraždění 	celých kmenů a násilnosti praktikované na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omorodcích</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buď majiteli pozemků nebo 	státními agenty.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Dokument mluví o vraždách, nucené prostituci, otrocké práci, odvádění státních finančních dotací. Dokazují, že na ně byly pořádány hony se samopaly, dynamity shazovanými z letadel, jejich úmyslná kontaminaci černými neštovicemi nebo darovaným cukrem smíchaným s jedem strychninem.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Domorodci totiž stáli v cestě projektu vojenských diktátorů na osídlení a komerčního využití celého území Brazílie.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Projekt vzešel z kanceláří již známé organizace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Ipes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100775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dpis 6">
            <a:extLst>
              <a:ext uri="{FF2B5EF4-FFF2-40B4-BE49-F238E27FC236}">
                <a16:creationId xmlns:a16="http://schemas.microsoft.com/office/drawing/2014/main" id="{F48D60F4-F1ED-6175-BC79-C094099E7BAE}"/>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a:t>Boj proti diktatuře</a:t>
            </a:r>
          </a:p>
        </p:txBody>
      </p:sp>
      <p:pic>
        <p:nvPicPr>
          <p:cNvPr id="11" name="Zástupný obsah 10" descr="Obsah obrázku venku, rukopis, černobílá, auto&#10;&#10;Popis byl vytvořen automaticky">
            <a:extLst>
              <a:ext uri="{FF2B5EF4-FFF2-40B4-BE49-F238E27FC236}">
                <a16:creationId xmlns:a16="http://schemas.microsoft.com/office/drawing/2014/main" id="{024E8B8B-AE2D-78E7-27C2-214B7845654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508" r="5144" b="3"/>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8" name="Zástupný obsah 7">
            <a:extLst>
              <a:ext uri="{FF2B5EF4-FFF2-40B4-BE49-F238E27FC236}">
                <a16:creationId xmlns:a16="http://schemas.microsoft.com/office/drawing/2014/main" id="{CE0D0965-B341-ACD2-2C4F-9C42BC274573}"/>
              </a:ext>
            </a:extLst>
          </p:cNvPr>
          <p:cNvSpPr>
            <a:spLocks noGrp="1"/>
          </p:cNvSpPr>
          <p:nvPr>
            <p:ph sz="half" idx="1"/>
          </p:nvPr>
        </p:nvSpPr>
        <p:spPr>
          <a:xfrm>
            <a:off x="6797004" y="670559"/>
            <a:ext cx="4555782" cy="5445076"/>
          </a:xfrm>
        </p:spPr>
        <p:txBody>
          <a:bodyPr vert="horz" lIns="91440" tIns="45720" rIns="91440" bIns="45720" rtlCol="0" anchor="t">
            <a:normAutofit/>
          </a:bodyPr>
          <a:lstStyle/>
          <a:p>
            <a:pPr marL="0" indent="0">
              <a:spcAft>
                <a:spcPts val="800"/>
              </a:spcAft>
              <a:buNone/>
            </a:pPr>
            <a:r>
              <a:rPr lang="en-US" sz="1700" dirty="0" err="1">
                <a:effectLst/>
              </a:rPr>
              <a:t>Boje</a:t>
            </a:r>
            <a:r>
              <a:rPr lang="en-US" sz="1700" dirty="0">
                <a:effectLst/>
              </a:rPr>
              <a:t> </a:t>
            </a:r>
            <a:r>
              <a:rPr lang="en-US" sz="1700" dirty="0" err="1">
                <a:effectLst/>
              </a:rPr>
              <a:t>proti</a:t>
            </a:r>
            <a:r>
              <a:rPr lang="en-US" sz="1700" dirty="0">
                <a:effectLst/>
              </a:rPr>
              <a:t> </a:t>
            </a:r>
            <a:r>
              <a:rPr lang="en-US" sz="1700" dirty="0" err="1">
                <a:effectLst/>
              </a:rPr>
              <a:t>diktatuře</a:t>
            </a:r>
            <a:r>
              <a:rPr lang="en-US" sz="1700" dirty="0">
                <a:effectLst/>
              </a:rPr>
              <a:t> se od </a:t>
            </a:r>
            <a:r>
              <a:rPr lang="en-US" sz="1700" dirty="0" err="1">
                <a:effectLst/>
              </a:rPr>
              <a:t>samého</a:t>
            </a:r>
            <a:r>
              <a:rPr lang="en-US" sz="1700" dirty="0">
                <a:effectLst/>
              </a:rPr>
              <a:t> </a:t>
            </a:r>
            <a:r>
              <a:rPr lang="en-US" sz="1700" dirty="0" err="1">
                <a:effectLst/>
              </a:rPr>
              <a:t>počátku</a:t>
            </a:r>
            <a:r>
              <a:rPr lang="en-US" sz="1700" dirty="0">
                <a:effectLst/>
              </a:rPr>
              <a:t> </a:t>
            </a:r>
            <a:r>
              <a:rPr lang="en-US" sz="1700" dirty="0" err="1">
                <a:effectLst/>
              </a:rPr>
              <a:t>účastnili</a:t>
            </a:r>
            <a:r>
              <a:rPr lang="en-US" sz="1700" dirty="0">
                <a:effectLst/>
              </a:rPr>
              <a:t> </a:t>
            </a:r>
            <a:r>
              <a:rPr lang="en-US" sz="1700" dirty="0" err="1">
                <a:effectLst/>
              </a:rPr>
              <a:t>i</a:t>
            </a:r>
            <a:r>
              <a:rPr lang="en-US" sz="1700" dirty="0">
                <a:effectLst/>
              </a:rPr>
              <a:t> </a:t>
            </a:r>
            <a:r>
              <a:rPr lang="en-US" sz="1700" dirty="0" err="1">
                <a:effectLst/>
              </a:rPr>
              <a:t>umělci</a:t>
            </a:r>
            <a:r>
              <a:rPr lang="en-US" sz="1700" dirty="0">
                <a:effectLst/>
              </a:rPr>
              <a:t>. </a:t>
            </a:r>
          </a:p>
          <a:p>
            <a:pPr marL="0" indent="0">
              <a:spcAft>
                <a:spcPts val="800"/>
              </a:spcAft>
              <a:buNone/>
            </a:pPr>
            <a:r>
              <a:rPr lang="en-US" sz="1700" dirty="0" err="1">
                <a:effectLst/>
              </a:rPr>
              <a:t>První</a:t>
            </a:r>
            <a:r>
              <a:rPr lang="en-US" sz="1700" dirty="0">
                <a:effectLst/>
              </a:rPr>
              <a:t> </a:t>
            </a:r>
            <a:r>
              <a:rPr lang="en-US" sz="1700" dirty="0" err="1">
                <a:effectLst/>
              </a:rPr>
              <a:t>manifestace</a:t>
            </a:r>
            <a:r>
              <a:rPr lang="en-US" sz="1700" dirty="0">
                <a:effectLst/>
              </a:rPr>
              <a:t> </a:t>
            </a:r>
            <a:r>
              <a:rPr lang="en-US" sz="1700" dirty="0" err="1">
                <a:effectLst/>
              </a:rPr>
              <a:t>proběhla</a:t>
            </a:r>
            <a:r>
              <a:rPr lang="en-US" sz="1700" dirty="0">
                <a:effectLst/>
              </a:rPr>
              <a:t> </a:t>
            </a:r>
            <a:r>
              <a:rPr lang="en-US" sz="1700" dirty="0" err="1">
                <a:effectLst/>
              </a:rPr>
              <a:t>hned</a:t>
            </a:r>
            <a:r>
              <a:rPr lang="en-US" sz="1700" dirty="0">
                <a:effectLst/>
              </a:rPr>
              <a:t> v </a:t>
            </a:r>
            <a:r>
              <a:rPr lang="en-US" sz="1700" dirty="0" err="1">
                <a:effectLst/>
              </a:rPr>
              <a:t>roce</a:t>
            </a:r>
            <a:r>
              <a:rPr lang="en-US" sz="1700" dirty="0">
                <a:effectLst/>
              </a:rPr>
              <a:t> 1965 </a:t>
            </a:r>
            <a:r>
              <a:rPr lang="en-US" sz="1700" dirty="0" err="1">
                <a:effectLst/>
              </a:rPr>
              <a:t>před</a:t>
            </a:r>
            <a:r>
              <a:rPr lang="en-US" sz="1700" dirty="0">
                <a:effectLst/>
              </a:rPr>
              <a:t> </a:t>
            </a:r>
            <a:r>
              <a:rPr lang="en-US" sz="1700" dirty="0" err="1">
                <a:effectLst/>
              </a:rPr>
              <a:t>hotelem</a:t>
            </a:r>
            <a:r>
              <a:rPr lang="en-US" sz="1700" dirty="0">
                <a:effectLst/>
              </a:rPr>
              <a:t> </a:t>
            </a:r>
            <a:r>
              <a:rPr lang="en-US" sz="1700" dirty="0" err="1">
                <a:effectLst/>
              </a:rPr>
              <a:t>Glória</a:t>
            </a:r>
            <a:r>
              <a:rPr lang="en-US" sz="1700" dirty="0">
                <a:effectLst/>
              </a:rPr>
              <a:t> v </a:t>
            </a:r>
            <a:r>
              <a:rPr lang="en-US" sz="1700" dirty="0" err="1">
                <a:effectLst/>
              </a:rPr>
              <a:t>Riu</a:t>
            </a:r>
            <a:r>
              <a:rPr lang="en-US" sz="1700" dirty="0">
                <a:effectLst/>
              </a:rPr>
              <a:t> de </a:t>
            </a:r>
            <a:r>
              <a:rPr lang="en-US" sz="1700" dirty="0" err="1">
                <a:effectLst/>
              </a:rPr>
              <a:t>Janeiru</a:t>
            </a:r>
            <a:r>
              <a:rPr lang="en-US" sz="1700" dirty="0">
                <a:effectLst/>
              </a:rPr>
              <a:t>, u </a:t>
            </a:r>
            <a:r>
              <a:rPr lang="en-US" sz="1700" dirty="0" err="1">
                <a:effectLst/>
              </a:rPr>
              <a:t>příležitosti</a:t>
            </a:r>
            <a:r>
              <a:rPr lang="en-US" sz="1700" dirty="0">
                <a:effectLst/>
              </a:rPr>
              <a:t> </a:t>
            </a:r>
            <a:r>
              <a:rPr lang="en-US" sz="1700" dirty="0" err="1">
                <a:effectLst/>
              </a:rPr>
              <a:t>mimořádně</a:t>
            </a:r>
            <a:r>
              <a:rPr lang="en-US" sz="1700" dirty="0">
                <a:effectLst/>
              </a:rPr>
              <a:t> inter-</a:t>
            </a:r>
            <a:r>
              <a:rPr lang="en-US" sz="1700" dirty="0" err="1">
                <a:effectLst/>
              </a:rPr>
              <a:t>americké</a:t>
            </a:r>
            <a:r>
              <a:rPr lang="en-US" sz="1700" dirty="0">
                <a:effectLst/>
              </a:rPr>
              <a:t> </a:t>
            </a:r>
            <a:r>
              <a:rPr lang="en-US" sz="1700" dirty="0" err="1">
                <a:effectLst/>
              </a:rPr>
              <a:t>konference</a:t>
            </a:r>
            <a:r>
              <a:rPr lang="en-US" sz="1700" dirty="0">
                <a:effectLst/>
              </a:rPr>
              <a:t>. </a:t>
            </a:r>
          </a:p>
          <a:p>
            <a:pPr marL="0" indent="0">
              <a:spcAft>
                <a:spcPts val="800"/>
              </a:spcAft>
              <a:buNone/>
            </a:pPr>
            <a:r>
              <a:rPr lang="en-US" sz="1700" dirty="0">
                <a:effectLst/>
              </a:rPr>
              <a:t>V </a:t>
            </a:r>
            <a:r>
              <a:rPr lang="en-US" sz="1700" dirty="0" err="1">
                <a:effectLst/>
              </a:rPr>
              <a:t>okamžiku</a:t>
            </a:r>
            <a:r>
              <a:rPr lang="en-US" sz="1700" dirty="0">
                <a:effectLst/>
              </a:rPr>
              <a:t>, </a:t>
            </a:r>
            <a:r>
              <a:rPr lang="en-US" sz="1700" dirty="0" err="1">
                <a:effectLst/>
              </a:rPr>
              <a:t>kdy</a:t>
            </a:r>
            <a:r>
              <a:rPr lang="en-US" sz="1700" dirty="0">
                <a:effectLst/>
              </a:rPr>
              <a:t> Castello Branco </a:t>
            </a:r>
            <a:r>
              <a:rPr lang="en-US" sz="1700" dirty="0" err="1">
                <a:effectLst/>
              </a:rPr>
              <a:t>vystupoval</a:t>
            </a:r>
            <a:r>
              <a:rPr lang="en-US" sz="1700" dirty="0">
                <a:effectLst/>
              </a:rPr>
              <a:t> z </a:t>
            </a:r>
            <a:r>
              <a:rPr lang="en-US" sz="1700" dirty="0" err="1">
                <a:effectLst/>
              </a:rPr>
              <a:t>auta</a:t>
            </a:r>
            <a:r>
              <a:rPr lang="en-US" sz="1700" dirty="0">
                <a:effectLst/>
              </a:rPr>
              <a:t>, </a:t>
            </a:r>
            <a:r>
              <a:rPr lang="en-US" sz="1700" dirty="0" err="1">
                <a:effectLst/>
              </a:rPr>
              <a:t>osm</a:t>
            </a:r>
            <a:r>
              <a:rPr lang="en-US" sz="1700" dirty="0">
                <a:effectLst/>
              </a:rPr>
              <a:t> </a:t>
            </a:r>
            <a:r>
              <a:rPr lang="en-US" sz="1700" dirty="0" err="1">
                <a:effectLst/>
              </a:rPr>
              <a:t>kulturních</a:t>
            </a:r>
            <a:r>
              <a:rPr lang="en-US" sz="1700" dirty="0">
                <a:effectLst/>
              </a:rPr>
              <a:t> </a:t>
            </a:r>
            <a:r>
              <a:rPr lang="en-US" sz="1700" dirty="0" err="1">
                <a:effectLst/>
              </a:rPr>
              <a:t>osobností</a:t>
            </a:r>
            <a:r>
              <a:rPr lang="en-US" sz="1700" dirty="0">
                <a:effectLst/>
              </a:rPr>
              <a:t> </a:t>
            </a:r>
            <a:r>
              <a:rPr lang="en-US" sz="1700" dirty="0" err="1">
                <a:effectLst/>
              </a:rPr>
              <a:t>odhalilo</a:t>
            </a:r>
            <a:r>
              <a:rPr lang="en-US" sz="1700" dirty="0">
                <a:effectLst/>
              </a:rPr>
              <a:t> </a:t>
            </a:r>
            <a:r>
              <a:rPr lang="en-US" sz="1700" dirty="0" err="1">
                <a:effectLst/>
              </a:rPr>
              <a:t>transparenty</a:t>
            </a:r>
            <a:r>
              <a:rPr lang="en-US" sz="1700" dirty="0">
                <a:effectLst/>
              </a:rPr>
              <a:t> s </a:t>
            </a:r>
            <a:r>
              <a:rPr lang="en-US" sz="1700" dirty="0" err="1">
                <a:effectLst/>
              </a:rPr>
              <a:t>hesly</a:t>
            </a:r>
            <a:r>
              <a:rPr lang="en-US" sz="1700" dirty="0">
                <a:effectLst/>
              </a:rPr>
              <a:t> 	</a:t>
            </a:r>
            <a:r>
              <a:rPr lang="en-US" sz="1700" dirty="0" err="1">
                <a:effectLst/>
              </a:rPr>
              <a:t>proti</a:t>
            </a:r>
            <a:r>
              <a:rPr lang="en-US" sz="1700" dirty="0">
                <a:effectLst/>
              </a:rPr>
              <a:t> </a:t>
            </a:r>
            <a:r>
              <a:rPr lang="en-US" sz="1700" dirty="0" err="1">
                <a:effectLst/>
              </a:rPr>
              <a:t>diktatuře</a:t>
            </a:r>
            <a:r>
              <a:rPr lang="en-US" sz="1700" dirty="0">
                <a:effectLst/>
              </a:rPr>
              <a:t>. </a:t>
            </a:r>
            <a:r>
              <a:rPr lang="en-US" sz="1700" dirty="0" err="1">
                <a:effectLst/>
              </a:rPr>
              <a:t>Všichni</a:t>
            </a:r>
            <a:r>
              <a:rPr lang="en-US" sz="1700" dirty="0">
                <a:effectLst/>
              </a:rPr>
              <a:t> </a:t>
            </a:r>
            <a:r>
              <a:rPr lang="en-US" sz="1700" dirty="0" err="1">
                <a:effectLst/>
              </a:rPr>
              <a:t>skončili</a:t>
            </a:r>
            <a:r>
              <a:rPr lang="en-US" sz="1700" dirty="0">
                <a:effectLst/>
              </a:rPr>
              <a:t> </a:t>
            </a:r>
            <a:r>
              <a:rPr lang="en-US" sz="1700" dirty="0" err="1">
                <a:effectLst/>
              </a:rPr>
              <a:t>ve</a:t>
            </a:r>
            <a:r>
              <a:rPr lang="en-US" sz="1700" dirty="0">
                <a:effectLst/>
              </a:rPr>
              <a:t> </a:t>
            </a:r>
            <a:r>
              <a:rPr lang="en-US" sz="1700" dirty="0" err="1">
                <a:effectLst/>
              </a:rPr>
              <a:t>vězení</a:t>
            </a:r>
            <a:r>
              <a:rPr lang="en-US" sz="1700" dirty="0">
                <a:effectLst/>
              </a:rPr>
              <a:t>. </a:t>
            </a:r>
          </a:p>
          <a:p>
            <a:pPr marL="0" indent="0">
              <a:spcAft>
                <a:spcPts val="800"/>
              </a:spcAft>
              <a:buNone/>
            </a:pPr>
            <a:r>
              <a:rPr lang="en-US" sz="1700" dirty="0" err="1">
                <a:effectLst/>
              </a:rPr>
              <a:t>Proti</a:t>
            </a:r>
            <a:r>
              <a:rPr lang="en-US" sz="1700" dirty="0">
                <a:effectLst/>
              </a:rPr>
              <a:t> </a:t>
            </a:r>
            <a:r>
              <a:rPr lang="en-US" sz="1700" dirty="0" err="1">
                <a:effectLst/>
              </a:rPr>
              <a:t>jejich</a:t>
            </a:r>
            <a:r>
              <a:rPr lang="en-US" sz="1700" dirty="0">
                <a:effectLst/>
              </a:rPr>
              <a:t> </a:t>
            </a:r>
            <a:r>
              <a:rPr lang="en-US" sz="1700" dirty="0" err="1">
                <a:effectLst/>
              </a:rPr>
              <a:t>věznění</a:t>
            </a:r>
            <a:r>
              <a:rPr lang="en-US" sz="1700" dirty="0">
                <a:effectLst/>
              </a:rPr>
              <a:t> se </a:t>
            </a:r>
            <a:r>
              <a:rPr lang="en-US" sz="1700" dirty="0" err="1">
                <a:effectLst/>
              </a:rPr>
              <a:t>zvedla</a:t>
            </a:r>
            <a:r>
              <a:rPr lang="en-US" sz="1700" dirty="0">
                <a:effectLst/>
              </a:rPr>
              <a:t> </a:t>
            </a:r>
            <a:r>
              <a:rPr lang="en-US" sz="1700" dirty="0" err="1">
                <a:effectLst/>
              </a:rPr>
              <a:t>vlna</a:t>
            </a:r>
            <a:r>
              <a:rPr lang="en-US" sz="1700" dirty="0">
                <a:effectLst/>
              </a:rPr>
              <a:t> </a:t>
            </a:r>
            <a:r>
              <a:rPr lang="en-US" sz="1700" dirty="0" err="1">
                <a:effectLst/>
              </a:rPr>
              <a:t>odporu</a:t>
            </a:r>
            <a:r>
              <a:rPr lang="en-US" sz="1700" dirty="0">
                <a:effectLst/>
              </a:rPr>
              <a:t> </a:t>
            </a:r>
            <a:r>
              <a:rPr lang="en-US" sz="1700" dirty="0" err="1">
                <a:effectLst/>
              </a:rPr>
              <a:t>doma</a:t>
            </a:r>
            <a:r>
              <a:rPr lang="en-US" sz="1700" dirty="0">
                <a:effectLst/>
              </a:rPr>
              <a:t> </a:t>
            </a:r>
            <a:r>
              <a:rPr lang="en-US" sz="1700" dirty="0" err="1">
                <a:effectLst/>
              </a:rPr>
              <a:t>i</a:t>
            </a:r>
            <a:r>
              <a:rPr lang="en-US" sz="1700" dirty="0">
                <a:effectLst/>
              </a:rPr>
              <a:t> v </a:t>
            </a:r>
            <a:r>
              <a:rPr lang="en-US" sz="1700" dirty="0" err="1">
                <a:effectLst/>
              </a:rPr>
              <a:t>zahraničí</a:t>
            </a:r>
            <a:r>
              <a:rPr lang="en-US" sz="1700" dirty="0">
                <a:effectLst/>
              </a:rPr>
              <a:t>: Luis </a:t>
            </a:r>
            <a:r>
              <a:rPr lang="en-US" sz="1700" dirty="0" err="1">
                <a:effectLst/>
              </a:rPr>
              <a:t>Buňuel</a:t>
            </a:r>
            <a:r>
              <a:rPr lang="en-US" sz="1700" dirty="0">
                <a:effectLst/>
              </a:rPr>
              <a:t>, Jean-Luc Godard, Alain </a:t>
            </a:r>
            <a:r>
              <a:rPr lang="en-US" sz="1700" dirty="0" err="1">
                <a:effectLst/>
              </a:rPr>
              <a:t>Resnais</a:t>
            </a:r>
            <a:r>
              <a:rPr lang="en-US" sz="1700" dirty="0">
                <a:effectLst/>
              </a:rPr>
              <a:t>, Michelangelo Antonioni, Pier Paolo Pasolini, Alberto Moravia.</a:t>
            </a:r>
          </a:p>
          <a:p>
            <a:pPr marL="0" indent="0">
              <a:spcAft>
                <a:spcPts val="800"/>
              </a:spcAft>
              <a:buNone/>
            </a:pPr>
            <a:r>
              <a:rPr lang="en-US" sz="1700" dirty="0" err="1">
                <a:effectLst/>
              </a:rPr>
              <a:t>Mnoha</a:t>
            </a:r>
            <a:r>
              <a:rPr lang="en-US" sz="1700" dirty="0">
                <a:effectLst/>
              </a:rPr>
              <a:t> </a:t>
            </a:r>
            <a:r>
              <a:rPr lang="en-US" sz="1700" dirty="0" err="1">
                <a:effectLst/>
              </a:rPr>
              <a:t>umělcům</a:t>
            </a:r>
            <a:r>
              <a:rPr lang="en-US" sz="1700" dirty="0">
                <a:effectLst/>
              </a:rPr>
              <a:t> se </a:t>
            </a:r>
            <a:r>
              <a:rPr lang="en-US" sz="1700" dirty="0" err="1">
                <a:effectLst/>
              </a:rPr>
              <a:t>podařilo</a:t>
            </a:r>
            <a:r>
              <a:rPr lang="en-US" sz="1700" dirty="0">
                <a:effectLst/>
              </a:rPr>
              <a:t> </a:t>
            </a:r>
            <a:r>
              <a:rPr lang="en-US" sz="1700" dirty="0" err="1">
                <a:effectLst/>
              </a:rPr>
              <a:t>manifestovat</a:t>
            </a:r>
            <a:r>
              <a:rPr lang="en-US" sz="1700" dirty="0">
                <a:effectLst/>
              </a:rPr>
              <a:t> </a:t>
            </a:r>
            <a:r>
              <a:rPr lang="en-US" sz="1700" dirty="0" err="1">
                <a:effectLst/>
              </a:rPr>
              <a:t>své</a:t>
            </a:r>
            <a:r>
              <a:rPr lang="en-US" sz="1700" dirty="0">
                <a:effectLst/>
              </a:rPr>
              <a:t> </a:t>
            </a:r>
            <a:r>
              <a:rPr lang="en-US" sz="1700" dirty="0" err="1">
                <a:effectLst/>
              </a:rPr>
              <a:t>názory</a:t>
            </a:r>
            <a:r>
              <a:rPr lang="en-US" sz="1700" dirty="0">
                <a:effectLst/>
              </a:rPr>
              <a:t> </a:t>
            </a:r>
            <a:r>
              <a:rPr lang="en-US" sz="1700" dirty="0" err="1">
                <a:effectLst/>
              </a:rPr>
              <a:t>i</a:t>
            </a:r>
            <a:r>
              <a:rPr lang="en-US" sz="1700" dirty="0">
                <a:effectLst/>
              </a:rPr>
              <a:t> v </a:t>
            </a:r>
            <a:r>
              <a:rPr lang="en-US" sz="1700" dirty="0" err="1">
                <a:effectLst/>
              </a:rPr>
              <a:t>průběhu</a:t>
            </a:r>
            <a:r>
              <a:rPr lang="en-US" sz="1700" dirty="0">
                <a:effectLst/>
              </a:rPr>
              <a:t> </a:t>
            </a:r>
            <a:r>
              <a:rPr lang="en-US" sz="1700" dirty="0" err="1">
                <a:effectLst/>
              </a:rPr>
              <a:t>diktatury</a:t>
            </a:r>
            <a:r>
              <a:rPr lang="en-US" sz="1700" dirty="0">
                <a:effectLst/>
              </a:rPr>
              <a:t>, </a:t>
            </a:r>
            <a:r>
              <a:rPr lang="en-US" sz="1700" dirty="0" err="1">
                <a:effectLst/>
              </a:rPr>
              <a:t>jiní</a:t>
            </a:r>
            <a:r>
              <a:rPr lang="en-US" sz="1700" dirty="0">
                <a:effectLst/>
              </a:rPr>
              <a:t> </a:t>
            </a:r>
            <a:r>
              <a:rPr lang="en-US" sz="1700" dirty="0" err="1">
                <a:effectLst/>
              </a:rPr>
              <a:t>byli</a:t>
            </a:r>
            <a:r>
              <a:rPr lang="en-US" sz="1700" dirty="0">
                <a:effectLst/>
              </a:rPr>
              <a:t> </a:t>
            </a:r>
            <a:r>
              <a:rPr lang="en-US" sz="1700" dirty="0" err="1">
                <a:effectLst/>
              </a:rPr>
              <a:t>nuceni</a:t>
            </a:r>
            <a:r>
              <a:rPr lang="en-US" sz="1700" dirty="0">
                <a:effectLst/>
              </a:rPr>
              <a:t> </a:t>
            </a:r>
            <a:r>
              <a:rPr lang="en-US" sz="1700" dirty="0" err="1">
                <a:effectLst/>
              </a:rPr>
              <a:t>emigrovat</a:t>
            </a:r>
            <a:r>
              <a:rPr lang="en-US" sz="1700" dirty="0">
                <a:effectLst/>
              </a:rPr>
              <a:t>. </a:t>
            </a:r>
          </a:p>
          <a:p>
            <a:pPr marL="0">
              <a:spcAft>
                <a:spcPts val="800"/>
              </a:spcAft>
            </a:pPr>
            <a:endParaRPr lang="en-US" sz="1700" dirty="0">
              <a:effectLst/>
            </a:endParaRPr>
          </a:p>
          <a:p>
            <a:endParaRPr lang="en-US" sz="1700" dirty="0"/>
          </a:p>
        </p:txBody>
      </p:sp>
    </p:spTree>
    <p:extLst>
      <p:ext uri="{BB962C8B-B14F-4D97-AF65-F5344CB8AC3E}">
        <p14:creationId xmlns:p14="http://schemas.microsoft.com/office/powerpoint/2010/main" val="1744492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62D1616-46EB-47F5-9B0D-B6721EC4599B}"/>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Politické rozvolňování, 1975</a:t>
            </a:r>
          </a:p>
        </p:txBody>
      </p:sp>
      <p:sp>
        <p:nvSpPr>
          <p:cNvPr id="3" name="Zástupný obsah 2">
            <a:extLst>
              <a:ext uri="{FF2B5EF4-FFF2-40B4-BE49-F238E27FC236}">
                <a16:creationId xmlns:a16="http://schemas.microsoft.com/office/drawing/2014/main" id="{A35A3E44-F94E-4403-974C-98874CF04D3E}"/>
              </a:ext>
            </a:extLst>
          </p:cNvPr>
          <p:cNvSpPr>
            <a:spLocks noGrp="1"/>
          </p:cNvSpPr>
          <p:nvPr>
            <p:ph idx="1"/>
          </p:nvPr>
        </p:nvSpPr>
        <p:spPr>
          <a:xfrm>
            <a:off x="1371599" y="1622745"/>
            <a:ext cx="9724031" cy="5095296"/>
          </a:xfrm>
        </p:spPr>
        <p:txBody>
          <a:bodyPr anchor="ctr">
            <a:normAutofit/>
          </a:bodyPr>
          <a:lstStyle/>
          <a:p>
            <a:pPr marL="0" indent="0">
              <a:spcAft>
                <a:spcPts val="800"/>
              </a:spcAft>
              <a:buNone/>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 roce 1975 začal proces politického rozvolňování</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 jeho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plánem přišli dva generálové</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Ernesto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Geisel</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Golbery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do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Couto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e Silva.</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Považovali za nutné, aby se armáda vzdala svých nároků na post prezidenta republiky. Motivovala je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především situace uvnitř armády, která se stávala neudržitelnou díky násilí, které ji konzumovalo zevnitř</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Vysoká vojenská vyznamenání byla udělována těm, kteří mučili a vraždili vězně. Jejich platy rostly a kariéra se před nimi otevírala. 	Násilí se stalo základem vnitřní organizace armády a zdrojem vojenské hierarchie.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Navrhovaný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proces rozvolňování měl být kontrolovaným a postupným přechodem</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k demokratickým politickým strukturám. </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Měl rovněž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zabránit vstupu opozice do vlády a nechat tak celý proces v rukou armády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Ke slovu se hlásila i dramatická finanční situace země. V roce 1984, na konci vlády posledního generála, dosahovala inflace závratných 223%.</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900" dirty="0"/>
          </a:p>
        </p:txBody>
      </p:sp>
    </p:spTree>
    <p:extLst>
      <p:ext uri="{BB962C8B-B14F-4D97-AF65-F5344CB8AC3E}">
        <p14:creationId xmlns:p14="http://schemas.microsoft.com/office/powerpoint/2010/main" val="591537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270A8B0-1C55-4300-93CD-29822C9DCB2D}"/>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Politické vraždy</a:t>
            </a:r>
          </a:p>
        </p:txBody>
      </p:sp>
      <p:sp>
        <p:nvSpPr>
          <p:cNvPr id="3" name="Zástupný obsah 2">
            <a:extLst>
              <a:ext uri="{FF2B5EF4-FFF2-40B4-BE49-F238E27FC236}">
                <a16:creationId xmlns:a16="http://schemas.microsoft.com/office/drawing/2014/main" id="{FD940CA1-B6D8-4489-B277-EEE38E9E0C2B}"/>
              </a:ext>
            </a:extLst>
          </p:cNvPr>
          <p:cNvSpPr>
            <a:spLocks noGrp="1"/>
          </p:cNvSpPr>
          <p:nvPr>
            <p:ph idx="1"/>
          </p:nvPr>
        </p:nvSpPr>
        <p:spPr>
          <a:xfrm>
            <a:off x="1371599" y="1328207"/>
            <a:ext cx="9724031" cy="5959001"/>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Uvnitř armády však existovalo křídlo, které se stavělo proti politickému uvolňování.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říjnu roku 1975 byl při výslechu byl zavražděn renomovaný novinář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Hercog</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 o 	tři měsíce další aktivista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Fiel</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Filho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Jednalo se provokaci radikálního křídla, které 	mělo tomu umírněnějšímu znemožnit relativně poklidný přechod k demokracii.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Za podivných okolností zemřeli rovněž tři významní politici z období před 	diktaturou – v srpnu 1976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Juscelino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Kubitschek</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 prosinci téhož roku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 v květnu 1977 Carlos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Lacerda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spcAft>
                <a:spcPts val="800"/>
              </a:spcAft>
              <a:buNone/>
            </a:pP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Opozice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se postavila proti projektu postupného předávání moci pod kontrolou armády a požadovala okamžité nastolení demokracie.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Od roku 1978 probíhaly stávky dělníků, především ve státě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Paulo. Postupně se 	k nim přidávali dělníci i z dalších států. Vytvořily se konečně odbory, které na rozdíl 	od těch dřívějších, zřízených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Vargasem</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byly nezávislé.</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1890069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6953BF5-BB3B-4845-B598-64E78ABF979E}"/>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PT, </a:t>
            </a:r>
            <a:r>
              <a:rPr lang="cs-CZ" sz="4000" dirty="0" err="1">
                <a:solidFill>
                  <a:srgbClr val="FFFFFF"/>
                </a:solidFill>
              </a:rPr>
              <a:t>Partido</a:t>
            </a:r>
            <a:r>
              <a:rPr lang="cs-CZ" sz="4000" dirty="0">
                <a:solidFill>
                  <a:srgbClr val="FFFFFF"/>
                </a:solidFill>
              </a:rPr>
              <a:t> </a:t>
            </a:r>
            <a:r>
              <a:rPr lang="cs-CZ" sz="4000" dirty="0" err="1">
                <a:solidFill>
                  <a:srgbClr val="FFFFFF"/>
                </a:solidFill>
              </a:rPr>
              <a:t>dos</a:t>
            </a:r>
            <a:r>
              <a:rPr lang="cs-CZ" sz="4000" dirty="0">
                <a:solidFill>
                  <a:srgbClr val="FFFFFF"/>
                </a:solidFill>
              </a:rPr>
              <a:t> </a:t>
            </a:r>
            <a:r>
              <a:rPr lang="cs-CZ" sz="4000" dirty="0" err="1">
                <a:solidFill>
                  <a:srgbClr val="FFFFFF"/>
                </a:solidFill>
              </a:rPr>
              <a:t>Trabalhadores</a:t>
            </a:r>
            <a:r>
              <a:rPr lang="cs-CZ" sz="4000" dirty="0">
                <a:solidFill>
                  <a:srgbClr val="FFFFFF"/>
                </a:solidFill>
              </a:rPr>
              <a:t> – L.I. Lula da Silva</a:t>
            </a:r>
          </a:p>
        </p:txBody>
      </p:sp>
      <p:sp>
        <p:nvSpPr>
          <p:cNvPr id="3" name="Zástupný obsah 2">
            <a:extLst>
              <a:ext uri="{FF2B5EF4-FFF2-40B4-BE49-F238E27FC236}">
                <a16:creationId xmlns:a16="http://schemas.microsoft.com/office/drawing/2014/main" id="{14BCBF84-41A3-4D2B-BD32-C922E1308346}"/>
              </a:ext>
            </a:extLst>
          </p:cNvPr>
          <p:cNvSpPr>
            <a:spLocks noGrp="1"/>
          </p:cNvSpPr>
          <p:nvPr>
            <p:ph idx="1"/>
          </p:nvPr>
        </p:nvSpPr>
        <p:spPr>
          <a:xfrm>
            <a:off x="1371599" y="1819468"/>
            <a:ext cx="9724031" cy="4743993"/>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roce 1980 byla založena Dělnická strana,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Partido</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dos</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Trabalhadores</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(PT) </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jejím předsedou se stal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Luiz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Inácio</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Lula da Silva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který stál v čele stávek v letech 1978, 1979 a 	1980.</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Poslední ze stávek z roku 1980 byla brutálně potlačena, jejích 15 vůdců bylo uvězněno, včetně Luly, a další zakázány.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Další důležitý krok učinil sám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generál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Geisel</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prezident z let 1974-1979.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31. prosince 1978 zrušil platnost Institučního aktu č.5</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V roce 1979 vyhlásil amnestii na politické zločiny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aby se do Brazílie mohli vrátit emigranti. Tato 	amnestie však obsahuje článek o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amnestii vzájemné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ta se tak vztahuje i na zločiny spojené 	s diktaturou.</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269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8AD1A00-6725-4AD5-8BF8-ABEA90070944}"/>
              </a:ext>
            </a:extLst>
          </p:cNvPr>
          <p:cNvSpPr>
            <a:spLocks noGrp="1"/>
          </p:cNvSpPr>
          <p:nvPr>
            <p:ph type="title"/>
          </p:nvPr>
        </p:nvSpPr>
        <p:spPr>
          <a:xfrm>
            <a:off x="1371599" y="294538"/>
            <a:ext cx="9895951" cy="1033669"/>
          </a:xfrm>
        </p:spPr>
        <p:txBody>
          <a:bodyPr>
            <a:normAutofit fontScale="90000"/>
          </a:bodyPr>
          <a:lstStyle/>
          <a:p>
            <a:r>
              <a:rPr lang="cs-CZ" sz="4000" dirty="0">
                <a:solidFill>
                  <a:srgbClr val="FFFFFF"/>
                </a:solidFill>
              </a:rPr>
              <a:t>„</a:t>
            </a:r>
            <a:r>
              <a:rPr lang="cs-CZ" sz="4000" dirty="0" err="1">
                <a:solidFill>
                  <a:srgbClr val="FFFFFF"/>
                </a:solidFill>
              </a:rPr>
              <a:t>Diretas</a:t>
            </a:r>
            <a:r>
              <a:rPr lang="cs-CZ" sz="4000" dirty="0">
                <a:solidFill>
                  <a:srgbClr val="FFFFFF"/>
                </a:solidFill>
              </a:rPr>
              <a:t> já“</a:t>
            </a:r>
            <a:br>
              <a:rPr lang="cs-CZ" sz="4000" dirty="0">
                <a:solidFill>
                  <a:srgbClr val="FFFFFF"/>
                </a:solidFill>
              </a:rPr>
            </a:br>
            <a:r>
              <a:rPr lang="cs-CZ" sz="4000" dirty="0">
                <a:solidFill>
                  <a:srgbClr val="FFFFFF"/>
                </a:solidFill>
              </a:rPr>
              <a:t>- požadavek přímých prezidentských voleb</a:t>
            </a:r>
          </a:p>
        </p:txBody>
      </p:sp>
      <p:sp>
        <p:nvSpPr>
          <p:cNvPr id="3" name="Zástupný obsah 2">
            <a:extLst>
              <a:ext uri="{FF2B5EF4-FFF2-40B4-BE49-F238E27FC236}">
                <a16:creationId xmlns:a16="http://schemas.microsoft.com/office/drawing/2014/main" id="{7F095F25-EE71-46B2-825A-60A4751C1257}"/>
              </a:ext>
            </a:extLst>
          </p:cNvPr>
          <p:cNvSpPr>
            <a:spLocks noGrp="1"/>
          </p:cNvSpPr>
          <p:nvPr>
            <p:ph idx="1"/>
          </p:nvPr>
        </p:nvSpPr>
        <p:spPr>
          <a:xfrm>
            <a:off x="1371599" y="2043404"/>
            <a:ext cx="9724031" cy="4189445"/>
          </a:xfrm>
        </p:spPr>
        <p:txBody>
          <a:bodyPr anchor="ctr">
            <a:normAutofit/>
          </a:bodyPr>
          <a:lstStyle/>
          <a:p>
            <a:pPr marL="0" indent="0">
              <a:spcAft>
                <a:spcPts val="800"/>
              </a:spcAft>
              <a:buNone/>
            </a:pP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Radikální křídlo v armádě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se rozhodlo bojovat proti rozvolňování na vlastní pěst a jeho členové začali provádět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teroristické akce</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pumové útoky na redakce novin, knihkupectví, univerzity a další opoziční instituce. </a:t>
            </a:r>
          </a:p>
          <a:p>
            <a:pPr marL="0" indent="0">
              <a:spcAft>
                <a:spcPts val="800"/>
              </a:spcAft>
              <a:buNone/>
            </a:pP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Opozice rovněž získávala na síle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 to i díky prvním volbám z roku 1982 na pozice guvernérů jednotlivých států.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únoru 1984 opozice vyhlásila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kampaň za přímou volbu prezidenta,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diretas</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já</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098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Kolona aut opozičních politiků a jejich příznivců ujela 22 00 km po celé Brazílii. Pořádala mítinky, na kterých řečnili mimo jiné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Leonel</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Brizola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 Lula. Vystupovali na nich umělci, intelektuálové a další populární osobnosti, jako například fotbalisté.</a:t>
            </a:r>
            <a:endParaRPr lang="cs-CZ" sz="2000" dirty="0"/>
          </a:p>
        </p:txBody>
      </p:sp>
    </p:spTree>
    <p:extLst>
      <p:ext uri="{BB962C8B-B14F-4D97-AF65-F5344CB8AC3E}">
        <p14:creationId xmlns:p14="http://schemas.microsoft.com/office/powerpoint/2010/main" val="878559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FE4E8ED-0D9E-4CCC-B505-AC9E50FF10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1E5A5640-5075-4E1F-9C22-2C31721B9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B0BAD9-8B14-4E2D-803F-8DBB46BD5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0DE2D93-225F-4017-A5AB-2F474835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F0ECBF6-3D1F-46CB-B030-A68AE345C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CBD8B9C5-6ABB-4AE3-B49F-A6F71246B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7D13301-01A5-4452-B008-BF41E029F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Nadpis 3">
            <a:extLst>
              <a:ext uri="{FF2B5EF4-FFF2-40B4-BE49-F238E27FC236}">
                <a16:creationId xmlns:a16="http://schemas.microsoft.com/office/drawing/2014/main" id="{F00F65DD-0304-4A91-9F23-A9D2999EA446}"/>
              </a:ext>
            </a:extLst>
          </p:cNvPr>
          <p:cNvSpPr>
            <a:spLocks noGrp="1"/>
          </p:cNvSpPr>
          <p:nvPr>
            <p:ph type="title"/>
          </p:nvPr>
        </p:nvSpPr>
        <p:spPr>
          <a:xfrm>
            <a:off x="630936" y="630936"/>
            <a:ext cx="5261864" cy="1951075"/>
          </a:xfrm>
          <a:noFill/>
        </p:spPr>
        <p:txBody>
          <a:bodyPr vert="horz" lIns="91440" tIns="45720" rIns="91440" bIns="45720" rtlCol="0" anchor="t">
            <a:normAutofit/>
          </a:bodyPr>
          <a:lstStyle/>
          <a:p>
            <a:r>
              <a:rPr lang="cs-CZ" sz="4800" kern="1200" dirty="0">
                <a:solidFill>
                  <a:schemeClr val="bg1"/>
                </a:solidFill>
                <a:latin typeface="+mj-lt"/>
                <a:ea typeface="+mj-ea"/>
                <a:cs typeface="+mj-cs"/>
              </a:rPr>
              <a:t>DIRETAS JÁ!</a:t>
            </a:r>
            <a:endParaRPr lang="en-US" sz="4800" kern="1200" dirty="0">
              <a:solidFill>
                <a:schemeClr val="bg1"/>
              </a:solidFill>
              <a:latin typeface="+mj-lt"/>
              <a:ea typeface="+mj-ea"/>
              <a:cs typeface="+mj-cs"/>
            </a:endParaRPr>
          </a:p>
        </p:txBody>
      </p:sp>
      <p:sp>
        <p:nvSpPr>
          <p:cNvPr id="14" name="Content Placeholder 13">
            <a:extLst>
              <a:ext uri="{FF2B5EF4-FFF2-40B4-BE49-F238E27FC236}">
                <a16:creationId xmlns:a16="http://schemas.microsoft.com/office/drawing/2014/main" id="{3492724F-7E10-44C7-B685-429B2E4F74B2}"/>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29" name="Rectangle 28">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2" name="Straight Connector 31">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 name="Zástupný obsah 9" descr="Obsah obrázku text, osoba, exteriér, podepsat&#10;&#10;Popis byl vytvořen automaticky">
            <a:extLst>
              <a:ext uri="{FF2B5EF4-FFF2-40B4-BE49-F238E27FC236}">
                <a16:creationId xmlns:a16="http://schemas.microsoft.com/office/drawing/2014/main" id="{37F59D53-E2D7-471A-A040-6B77F8F9B87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896"/>
          <a:stretch/>
        </p:blipFill>
        <p:spPr>
          <a:xfrm>
            <a:off x="654723" y="2778320"/>
            <a:ext cx="5272641" cy="3470131"/>
          </a:xfrm>
          <a:prstGeom prst="rect">
            <a:avLst/>
          </a:prstGeom>
        </p:spPr>
      </p:pic>
      <p:grpSp>
        <p:nvGrpSpPr>
          <p:cNvPr id="45" name="Group 44">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16067"/>
            <a:ext cx="304800" cy="429768"/>
            <a:chOff x="215328" y="-46937"/>
            <a:chExt cx="304800" cy="2773841"/>
          </a:xfrm>
        </p:grpSpPr>
        <p:cxnSp>
          <p:nvCxnSpPr>
            <p:cNvPr id="46" name="Straight Connector 45">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8" name="Zástupný obsah 7" descr="Obsah obrázku text, dav, lidé&#10;&#10;Popis byl vytvořen automaticky">
            <a:extLst>
              <a:ext uri="{FF2B5EF4-FFF2-40B4-BE49-F238E27FC236}">
                <a16:creationId xmlns:a16="http://schemas.microsoft.com/office/drawing/2014/main" id="{EBB6007F-C038-4F8C-856A-CB830EE3AEDF}"/>
              </a:ext>
            </a:extLst>
          </p:cNvPr>
          <p:cNvPicPr>
            <a:picLocks noChangeAspect="1"/>
          </p:cNvPicPr>
          <p:nvPr/>
        </p:nvPicPr>
        <p:blipFill rotWithShape="1">
          <a:blip r:embed="rId3">
            <a:extLst>
              <a:ext uri="{28A0092B-C50C-407E-A947-70E740481C1C}">
                <a14:useLocalDpi xmlns:a14="http://schemas.microsoft.com/office/drawing/2010/main" val="0"/>
              </a:ext>
            </a:extLst>
          </a:blip>
          <a:srcRect t="7304" r="3" b="3"/>
          <a:stretch/>
        </p:blipFill>
        <p:spPr>
          <a:xfrm>
            <a:off x="6170491" y="2778320"/>
            <a:ext cx="5272641" cy="3470131"/>
          </a:xfrm>
          <a:prstGeom prst="rect">
            <a:avLst/>
          </a:prstGeom>
        </p:spPr>
      </p:pic>
    </p:spTree>
    <p:extLst>
      <p:ext uri="{BB962C8B-B14F-4D97-AF65-F5344CB8AC3E}">
        <p14:creationId xmlns:p14="http://schemas.microsoft.com/office/powerpoint/2010/main" val="1658264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B4099E2-3089-4CC3-B1FE-5F1A58A96BB7}"/>
              </a:ext>
            </a:extLst>
          </p:cNvPr>
          <p:cNvSpPr>
            <a:spLocks noGrp="1"/>
          </p:cNvSpPr>
          <p:nvPr>
            <p:ph type="title"/>
          </p:nvPr>
        </p:nvSpPr>
        <p:spPr>
          <a:xfrm>
            <a:off x="1371599" y="294538"/>
            <a:ext cx="9895951" cy="1033669"/>
          </a:xfrm>
        </p:spPr>
        <p:txBody>
          <a:bodyPr>
            <a:normAutofit/>
          </a:bodyPr>
          <a:lstStyle/>
          <a:p>
            <a:r>
              <a:rPr lang="cs-CZ" sz="4000" dirty="0" err="1">
                <a:solidFill>
                  <a:srgbClr val="FFFFFF"/>
                </a:solidFill>
              </a:rPr>
              <a:t>Tancredo</a:t>
            </a:r>
            <a:r>
              <a:rPr lang="cs-CZ" sz="4000" dirty="0">
                <a:solidFill>
                  <a:srgbClr val="FFFFFF"/>
                </a:solidFill>
              </a:rPr>
              <a:t> </a:t>
            </a:r>
            <a:r>
              <a:rPr lang="cs-CZ" sz="4000" dirty="0" err="1">
                <a:solidFill>
                  <a:srgbClr val="FFFFFF"/>
                </a:solidFill>
              </a:rPr>
              <a:t>Neves</a:t>
            </a:r>
            <a:endParaRPr lang="cs-CZ" sz="4000" dirty="0">
              <a:solidFill>
                <a:srgbClr val="FFFFFF"/>
              </a:solidFill>
            </a:endParaRPr>
          </a:p>
        </p:txBody>
      </p:sp>
      <p:sp>
        <p:nvSpPr>
          <p:cNvPr id="3" name="Zástupný obsah 2">
            <a:extLst>
              <a:ext uri="{FF2B5EF4-FFF2-40B4-BE49-F238E27FC236}">
                <a16:creationId xmlns:a16="http://schemas.microsoft.com/office/drawing/2014/main" id="{839DC434-EC2A-484B-B928-1CF8DC850EC8}"/>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O dokumentu, který měl povolit přímou volbu prezidenta, se v parlamentu jednalo 26. dubna 1984. </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Aby byl schválen, musel získat dvoutřetinovou většinu. Přestože s ním souhlasila většina poslanců 	(298), chybělo 22 hlasů k jeho schválení. </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Navzdory neúspěchu se ale ukázalo, že opozice začíná mít v parlamentu většinu.</a:t>
            </a:r>
            <a:endParaRPr lang="cs-CZ" sz="17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15. ledna 1985 tak proběhly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nepřímé prezidentské volby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ve kterých byl zvolen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Tancredo</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Neves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 opoziční strany MDB (José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Sarney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vice-presidente).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Volbou prezidenta se Brazílie vrátila k demokratickému systému, ale její další vývoj nebyl jednoduchý.</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Brazílie se nikdy oficiálně s diktaturou nevyrovnala, toto období nebylo nikdy oficiálně odsouzeno a nikdo nebyl za své činy potrestán, což se v její společnosti negativně projevuje dodnes.</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77892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C003CEEA-3BD3-D91C-CF33-46351A5BCE4F}"/>
              </a:ext>
            </a:extLst>
          </p:cNvPr>
          <p:cNvSpPr>
            <a:spLocks noGrp="1"/>
          </p:cNvSpPr>
          <p:nvPr>
            <p:ph type="title"/>
          </p:nvPr>
        </p:nvSpPr>
        <p:spPr>
          <a:xfrm>
            <a:off x="1371599" y="294538"/>
            <a:ext cx="9895951" cy="1033669"/>
          </a:xfrm>
        </p:spPr>
        <p:txBody>
          <a:bodyPr>
            <a:normAutofit/>
          </a:bodyPr>
          <a:lstStyle/>
          <a:p>
            <a:r>
              <a:rPr lang="cs-CZ" sz="4000" dirty="0" err="1">
                <a:solidFill>
                  <a:srgbClr val="FFFFFF"/>
                </a:solidFill>
              </a:rPr>
              <a:t>Plano</a:t>
            </a:r>
            <a:r>
              <a:rPr lang="cs-CZ" sz="4000" dirty="0">
                <a:solidFill>
                  <a:srgbClr val="FFFFFF"/>
                </a:solidFill>
              </a:rPr>
              <a:t> de </a:t>
            </a:r>
            <a:r>
              <a:rPr lang="cs-CZ" sz="4000" dirty="0" err="1">
                <a:solidFill>
                  <a:srgbClr val="FFFFFF"/>
                </a:solidFill>
              </a:rPr>
              <a:t>Metas</a:t>
            </a:r>
            <a:endParaRPr lang="cs-CZ" sz="4000" dirty="0">
              <a:solidFill>
                <a:srgbClr val="FFFFFF"/>
              </a:solidFill>
            </a:endParaRPr>
          </a:p>
        </p:txBody>
      </p:sp>
      <p:sp>
        <p:nvSpPr>
          <p:cNvPr id="3" name="Zástupný obsah 2">
            <a:extLst>
              <a:ext uri="{FF2B5EF4-FFF2-40B4-BE49-F238E27FC236}">
                <a16:creationId xmlns:a16="http://schemas.microsoft.com/office/drawing/2014/main" id="{3164CF27-FA9A-4862-BEC5-1E392E257DF6}"/>
              </a:ext>
            </a:extLst>
          </p:cNvPr>
          <p:cNvSpPr>
            <a:spLocks noGrp="1"/>
          </p:cNvSpPr>
          <p:nvPr>
            <p:ph idx="1"/>
          </p:nvPr>
        </p:nvSpPr>
        <p:spPr>
          <a:xfrm>
            <a:off x="1371599" y="1996750"/>
            <a:ext cx="9724031" cy="5514393"/>
          </a:xfrm>
        </p:spPr>
        <p:txBody>
          <a:bodyPr anchor="ctr">
            <a:normAutofit/>
          </a:bodyPr>
          <a:lstStyle/>
          <a:p>
            <a:pPr indent="0">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Program své vlády nazval Plánem met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Plano</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de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Metas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Jednalo se o ambiciózní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plán modernizace země</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pro jehož realizaci dokázal nadchnout různé sociální skupiny s různými zájmy.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Stát měl svými investicemi a svou správou zajistit zemi zrychlený hospodářsky rozvoj a prohloubit proces industrializace.</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Plán met měl 31 cílů, z nich největší prioritu měl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automobilový průmysl a budování silniční a dálniční     infrastruktury.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Do konce svého mandátu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dokázal více než zdvojnásobit délku dálnic po celé zemi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Rozhodl se zprůjezdnit celé území Brazílie a zrealizoval projekt silničního spojení mezi hlavním městem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Brasília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 amazonským městem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Belém</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Již v roce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1956 přišel s velkolepým projektem výstavby nového hlavního města v srdci země</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uprostřed ničeho, v extrémně suché oblasti, s hustotu osídlení menší než 1 obyvatel na 1 km čtvereční.</a:t>
            </a:r>
            <a:endParaRPr lang="cs-CZ" sz="16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Nové hlavní město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mělo být symbolem nové Brazílie – plánovaně vystavěné město, reprezentace národního úsilí a reintegrace území směrem od centra na venkov, od tradice k moderní době. Jeho ambiciózní projekt byl přijat se všeobecným nadšením a opozice jej schválila, protože si byla jistá, že svému slibu nedostojí a politicky se zkompromituje.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800"/>
              </a:spcAft>
            </a:pP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400" dirty="0"/>
          </a:p>
        </p:txBody>
      </p:sp>
    </p:spTree>
    <p:extLst>
      <p:ext uri="{BB962C8B-B14F-4D97-AF65-F5344CB8AC3E}">
        <p14:creationId xmlns:p14="http://schemas.microsoft.com/office/powerpoint/2010/main" val="1271035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64EE330-8901-41F8-AF1E-83AD9982C5B6}"/>
              </a:ext>
            </a:extLst>
          </p:cNvPr>
          <p:cNvSpPr>
            <a:spLocks noGrp="1"/>
          </p:cNvSpPr>
          <p:nvPr>
            <p:ph type="title"/>
          </p:nvPr>
        </p:nvSpPr>
        <p:spPr>
          <a:xfrm>
            <a:off x="876693" y="741391"/>
            <a:ext cx="3455821" cy="1616203"/>
          </a:xfrm>
        </p:spPr>
        <p:txBody>
          <a:bodyPr vert="horz" lIns="91440" tIns="45720" rIns="91440" bIns="45720" rtlCol="0" anchor="b">
            <a:normAutofit/>
          </a:bodyPr>
          <a:lstStyle/>
          <a:p>
            <a:r>
              <a:rPr lang="en-US" sz="3200" kern="1200">
                <a:solidFill>
                  <a:schemeClr val="tx1"/>
                </a:solidFill>
                <a:latin typeface="+mj-lt"/>
                <a:ea typeface="+mj-ea"/>
                <a:cs typeface="+mj-cs"/>
              </a:rPr>
              <a:t>Jair Bolsonaro</a:t>
            </a:r>
          </a:p>
        </p:txBody>
      </p:sp>
      <p:sp>
        <p:nvSpPr>
          <p:cNvPr id="3" name="Zástupný obsah 2">
            <a:extLst>
              <a:ext uri="{FF2B5EF4-FFF2-40B4-BE49-F238E27FC236}">
                <a16:creationId xmlns:a16="http://schemas.microsoft.com/office/drawing/2014/main" id="{1144EFE9-54AF-4C37-9441-FF25B6CC93EC}"/>
              </a:ext>
            </a:extLst>
          </p:cNvPr>
          <p:cNvSpPr>
            <a:spLocks noGrp="1"/>
          </p:cNvSpPr>
          <p:nvPr>
            <p:ph sz="half" idx="1"/>
          </p:nvPr>
        </p:nvSpPr>
        <p:spPr>
          <a:xfrm>
            <a:off x="876693" y="2533475"/>
            <a:ext cx="3455821" cy="3693537"/>
          </a:xfrm>
        </p:spPr>
        <p:txBody>
          <a:bodyPr vert="horz" lIns="91440" tIns="45720" rIns="91440" bIns="45720" rtlCol="0" anchor="t">
            <a:normAutofit/>
          </a:bodyPr>
          <a:lstStyle/>
          <a:p>
            <a:pPr marL="0" indent="0">
              <a:spcAft>
                <a:spcPts val="800"/>
              </a:spcAft>
              <a:buNone/>
            </a:pPr>
            <a:r>
              <a:rPr lang="en-US" sz="1400" dirty="0" err="1">
                <a:effectLst/>
              </a:rPr>
              <a:t>Jedním</a:t>
            </a:r>
            <a:r>
              <a:rPr lang="en-US" sz="1400" dirty="0">
                <a:effectLst/>
              </a:rPr>
              <a:t> z </a:t>
            </a:r>
            <a:r>
              <a:rPr lang="en-US" sz="1400" dirty="0" err="1">
                <a:effectLst/>
              </a:rPr>
              <a:t>důsledků</a:t>
            </a:r>
            <a:r>
              <a:rPr lang="en-US" sz="1400" dirty="0">
                <a:effectLst/>
              </a:rPr>
              <a:t> je </a:t>
            </a:r>
            <a:r>
              <a:rPr lang="en-US" sz="1400" dirty="0" err="1">
                <a:effectLst/>
              </a:rPr>
              <a:t>i</a:t>
            </a:r>
            <a:r>
              <a:rPr lang="en-US" sz="1400" dirty="0">
                <a:effectLst/>
              </a:rPr>
              <a:t> </a:t>
            </a:r>
            <a:r>
              <a:rPr lang="en-US" sz="1400" dirty="0" err="1">
                <a:effectLst/>
              </a:rPr>
              <a:t>nedávná</a:t>
            </a:r>
            <a:r>
              <a:rPr lang="en-US" sz="1400" dirty="0">
                <a:effectLst/>
              </a:rPr>
              <a:t> </a:t>
            </a:r>
            <a:r>
              <a:rPr lang="en-US" sz="1400" dirty="0" err="1">
                <a:effectLst/>
              </a:rPr>
              <a:t>vláda</a:t>
            </a:r>
            <a:r>
              <a:rPr lang="en-US" sz="1400" dirty="0">
                <a:effectLst/>
              </a:rPr>
              <a:t> </a:t>
            </a:r>
            <a:r>
              <a:rPr lang="en-US" sz="1400" dirty="0" err="1">
                <a:effectLst/>
              </a:rPr>
              <a:t>prezidenta</a:t>
            </a:r>
            <a:r>
              <a:rPr lang="en-US" sz="1400" dirty="0">
                <a:effectLst/>
              </a:rPr>
              <a:t> </a:t>
            </a:r>
            <a:r>
              <a:rPr lang="en-US" sz="1400" dirty="0" err="1">
                <a:effectLst/>
              </a:rPr>
              <a:t>Bolsonara</a:t>
            </a:r>
            <a:r>
              <a:rPr lang="en-US" sz="1400" dirty="0">
                <a:effectLst/>
              </a:rPr>
              <a:t> (2018-2022), </a:t>
            </a:r>
            <a:r>
              <a:rPr lang="en-US" sz="1400" dirty="0" err="1">
                <a:effectLst/>
              </a:rPr>
              <a:t>armádního</a:t>
            </a:r>
            <a:r>
              <a:rPr lang="en-US" sz="1400" dirty="0">
                <a:effectLst/>
              </a:rPr>
              <a:t> </a:t>
            </a:r>
            <a:r>
              <a:rPr lang="en-US" sz="1400" dirty="0" err="1">
                <a:effectLst/>
              </a:rPr>
              <a:t>kapitána</a:t>
            </a:r>
            <a:r>
              <a:rPr lang="en-US" sz="1400" dirty="0">
                <a:effectLst/>
              </a:rPr>
              <a:t> </a:t>
            </a:r>
            <a:r>
              <a:rPr lang="en-US" sz="1400" dirty="0" err="1">
                <a:effectLst/>
              </a:rPr>
              <a:t>ve</a:t>
            </a:r>
            <a:r>
              <a:rPr lang="en-US" sz="1400" dirty="0">
                <a:effectLst/>
              </a:rPr>
              <a:t> </a:t>
            </a:r>
            <a:r>
              <a:rPr lang="en-US" sz="1400" dirty="0" err="1">
                <a:effectLst/>
              </a:rPr>
              <a:t>výslužbě</a:t>
            </a:r>
            <a:r>
              <a:rPr lang="en-US" sz="1400" dirty="0">
                <a:effectLst/>
              </a:rPr>
              <a:t>. </a:t>
            </a:r>
            <a:endParaRPr lang="cs-CZ" sz="1400" dirty="0">
              <a:effectLst/>
            </a:endParaRPr>
          </a:p>
          <a:p>
            <a:pPr marL="0" indent="0">
              <a:spcAft>
                <a:spcPts val="800"/>
              </a:spcAft>
              <a:buNone/>
            </a:pPr>
            <a:r>
              <a:rPr lang="en-US" sz="1400" dirty="0">
                <a:effectLst/>
              </a:rPr>
              <a:t>Ten </a:t>
            </a:r>
            <a:r>
              <a:rPr lang="en-US" sz="1400" dirty="0" err="1">
                <a:effectLst/>
              </a:rPr>
              <a:t>byl</a:t>
            </a:r>
            <a:r>
              <a:rPr lang="en-US" sz="1400" dirty="0">
                <a:effectLst/>
              </a:rPr>
              <a:t> </a:t>
            </a:r>
            <a:r>
              <a:rPr lang="en-US" sz="1400" dirty="0" err="1">
                <a:effectLst/>
              </a:rPr>
              <a:t>zvolen</a:t>
            </a:r>
            <a:r>
              <a:rPr lang="en-US" sz="1400" dirty="0">
                <a:effectLst/>
              </a:rPr>
              <a:t> </a:t>
            </a:r>
            <a:r>
              <a:rPr lang="en-US" sz="1400" dirty="0" err="1">
                <a:effectLst/>
              </a:rPr>
              <a:t>mimo</a:t>
            </a:r>
            <a:r>
              <a:rPr lang="en-US" sz="1400" dirty="0">
                <a:effectLst/>
              </a:rPr>
              <a:t> </a:t>
            </a:r>
            <a:r>
              <a:rPr lang="en-US" sz="1400" dirty="0" err="1">
                <a:effectLst/>
              </a:rPr>
              <a:t>jiné</a:t>
            </a:r>
            <a:r>
              <a:rPr lang="en-US" sz="1400" dirty="0">
                <a:effectLst/>
              </a:rPr>
              <a:t> </a:t>
            </a:r>
            <a:r>
              <a:rPr lang="en-US" sz="1400" dirty="0" err="1">
                <a:effectLst/>
              </a:rPr>
              <a:t>díky</a:t>
            </a:r>
            <a:r>
              <a:rPr lang="en-US" sz="1400" dirty="0">
                <a:effectLst/>
              </a:rPr>
              <a:t> </a:t>
            </a:r>
            <a:r>
              <a:rPr lang="en-US" sz="1400" dirty="0" err="1">
                <a:effectLst/>
              </a:rPr>
              <a:t>tomu</a:t>
            </a:r>
            <a:r>
              <a:rPr lang="en-US" sz="1400" dirty="0">
                <a:effectLst/>
              </a:rPr>
              <a:t>, </a:t>
            </a:r>
            <a:r>
              <a:rPr lang="en-US" sz="1400" dirty="0" err="1">
                <a:effectLst/>
              </a:rPr>
              <a:t>že</a:t>
            </a:r>
            <a:r>
              <a:rPr lang="en-US" sz="1400" dirty="0">
                <a:effectLst/>
              </a:rPr>
              <a:t> </a:t>
            </a:r>
            <a:r>
              <a:rPr lang="en-US" sz="1400" dirty="0" err="1">
                <a:effectLst/>
              </a:rPr>
              <a:t>vzdával</a:t>
            </a:r>
            <a:r>
              <a:rPr lang="en-US" sz="1400" dirty="0">
                <a:effectLst/>
              </a:rPr>
              <a:t> hold </a:t>
            </a:r>
            <a:r>
              <a:rPr lang="en-US" sz="1400" dirty="0" err="1">
                <a:effectLst/>
              </a:rPr>
              <a:t>vojenské</a:t>
            </a:r>
            <a:r>
              <a:rPr lang="en-US" sz="1400" dirty="0">
                <a:effectLst/>
              </a:rPr>
              <a:t> </a:t>
            </a:r>
            <a:r>
              <a:rPr lang="en-US" sz="1400" dirty="0" err="1">
                <a:effectLst/>
              </a:rPr>
              <a:t>diktatuře</a:t>
            </a:r>
            <a:r>
              <a:rPr lang="en-US" sz="1400" dirty="0">
                <a:effectLst/>
              </a:rPr>
              <a:t> a </a:t>
            </a:r>
            <a:r>
              <a:rPr lang="en-US" sz="1400" dirty="0" err="1">
                <a:effectLst/>
              </a:rPr>
              <a:t>policejní</a:t>
            </a:r>
            <a:r>
              <a:rPr lang="en-US" sz="1400" dirty="0">
                <a:effectLst/>
              </a:rPr>
              <a:t> </a:t>
            </a:r>
            <a:r>
              <a:rPr lang="en-US" sz="1400" dirty="0" err="1">
                <a:effectLst/>
              </a:rPr>
              <a:t>brutalitě</a:t>
            </a:r>
            <a:r>
              <a:rPr lang="en-US" sz="1400" dirty="0">
                <a:effectLst/>
              </a:rPr>
              <a:t> s </a:t>
            </a:r>
            <a:r>
              <a:rPr lang="en-US" sz="1400" dirty="0" err="1">
                <a:effectLst/>
              </a:rPr>
              <a:t>ní</a:t>
            </a:r>
            <a:r>
              <a:rPr lang="en-US" sz="1400" dirty="0">
                <a:effectLst/>
              </a:rPr>
              <a:t> </a:t>
            </a:r>
            <a:r>
              <a:rPr lang="en-US" sz="1400" dirty="0" err="1">
                <a:effectLst/>
              </a:rPr>
              <a:t>spojené</a:t>
            </a:r>
            <a:r>
              <a:rPr lang="en-US" sz="1400" dirty="0">
                <a:effectLst/>
              </a:rPr>
              <a:t> </a:t>
            </a:r>
            <a:r>
              <a:rPr lang="en-US" sz="1400" dirty="0" err="1">
                <a:effectLst/>
              </a:rPr>
              <a:t>jako</a:t>
            </a:r>
            <a:r>
              <a:rPr lang="en-US" sz="1400" dirty="0">
                <a:effectLst/>
              </a:rPr>
              <a:t> </a:t>
            </a:r>
            <a:r>
              <a:rPr lang="en-US" sz="1400" dirty="0" err="1">
                <a:effectLst/>
              </a:rPr>
              <a:t>mučení</a:t>
            </a:r>
            <a:r>
              <a:rPr lang="en-US" sz="1400" dirty="0">
                <a:effectLst/>
              </a:rPr>
              <a:t> a </a:t>
            </a:r>
            <a:r>
              <a:rPr lang="en-US" sz="1400" dirty="0" err="1">
                <a:effectLst/>
              </a:rPr>
              <a:t>vraždění</a:t>
            </a:r>
            <a:r>
              <a:rPr lang="en-US" sz="1400" dirty="0">
                <a:effectLst/>
              </a:rPr>
              <a:t> </a:t>
            </a:r>
            <a:r>
              <a:rPr lang="en-US" sz="1400" dirty="0" err="1">
                <a:effectLst/>
              </a:rPr>
              <a:t>politických</a:t>
            </a:r>
            <a:r>
              <a:rPr lang="en-US" sz="1400" dirty="0">
                <a:effectLst/>
              </a:rPr>
              <a:t> </a:t>
            </a:r>
            <a:r>
              <a:rPr lang="en-US" sz="1400" dirty="0" err="1">
                <a:effectLst/>
              </a:rPr>
              <a:t>vězňů</a:t>
            </a:r>
            <a:r>
              <a:rPr lang="en-US" sz="1400" dirty="0">
                <a:effectLst/>
              </a:rPr>
              <a:t>. </a:t>
            </a:r>
            <a:r>
              <a:rPr lang="en-US" sz="1400" dirty="0" err="1">
                <a:effectLst/>
              </a:rPr>
              <a:t>Zároveň</a:t>
            </a:r>
            <a:r>
              <a:rPr lang="en-US" sz="1400" dirty="0">
                <a:effectLst/>
              </a:rPr>
              <a:t> </a:t>
            </a:r>
            <a:r>
              <a:rPr lang="en-US" sz="1400" dirty="0" err="1">
                <a:effectLst/>
              </a:rPr>
              <a:t>znevažoval</a:t>
            </a:r>
            <a:r>
              <a:rPr lang="en-US" sz="1400" dirty="0">
                <a:effectLst/>
              </a:rPr>
              <a:t> </a:t>
            </a:r>
            <a:r>
              <a:rPr lang="en-US" sz="1400" dirty="0" err="1">
                <a:effectLst/>
              </a:rPr>
              <a:t>její</a:t>
            </a:r>
            <a:r>
              <a:rPr lang="en-US" sz="1400" dirty="0">
                <a:effectLst/>
              </a:rPr>
              <a:t> </a:t>
            </a:r>
            <a:r>
              <a:rPr lang="en-US" sz="1400" dirty="0" err="1">
                <a:effectLst/>
              </a:rPr>
              <a:t>oběti</a:t>
            </a:r>
            <a:r>
              <a:rPr lang="en-US" sz="1400" dirty="0">
                <a:effectLst/>
              </a:rPr>
              <a:t> a </a:t>
            </a:r>
            <a:r>
              <a:rPr lang="en-US" sz="1400" dirty="0" err="1">
                <a:effectLst/>
              </a:rPr>
              <a:t>jejich</a:t>
            </a:r>
            <a:r>
              <a:rPr lang="en-US" sz="1400" dirty="0">
                <a:effectLst/>
              </a:rPr>
              <a:t> </a:t>
            </a:r>
            <a:r>
              <a:rPr lang="en-US" sz="1400" dirty="0" err="1">
                <a:effectLst/>
              </a:rPr>
              <a:t>rodiny</a:t>
            </a:r>
            <a:r>
              <a:rPr lang="en-US" sz="1400" dirty="0">
                <a:effectLst/>
              </a:rPr>
              <a:t> </a:t>
            </a:r>
            <a:r>
              <a:rPr lang="en-US" sz="1400" dirty="0" err="1">
                <a:effectLst/>
              </a:rPr>
              <a:t>požadující</a:t>
            </a:r>
            <a:r>
              <a:rPr lang="en-US" sz="1400" dirty="0">
                <a:effectLst/>
              </a:rPr>
              <a:t> </a:t>
            </a:r>
            <a:r>
              <a:rPr lang="en-US" sz="1400" dirty="0" err="1">
                <a:effectLst/>
              </a:rPr>
              <a:t>spravedlnost</a:t>
            </a:r>
            <a:r>
              <a:rPr lang="en-US" sz="1400" dirty="0">
                <a:effectLst/>
              </a:rPr>
              <a:t> a </a:t>
            </a:r>
            <a:r>
              <a:rPr lang="en-US" sz="1400" dirty="0" err="1">
                <a:effectLst/>
              </a:rPr>
              <a:t>nápravu</a:t>
            </a:r>
            <a:r>
              <a:rPr lang="en-US" sz="1400" dirty="0">
                <a:effectLst/>
              </a:rPr>
              <a:t>. </a:t>
            </a:r>
          </a:p>
          <a:p>
            <a:pPr marL="0" indent="0">
              <a:spcAft>
                <a:spcPts val="800"/>
              </a:spcAft>
              <a:buNone/>
            </a:pPr>
            <a:r>
              <a:rPr lang="en-US" sz="1400" dirty="0" err="1">
                <a:effectLst/>
              </a:rPr>
              <a:t>Mnozí</a:t>
            </a:r>
            <a:r>
              <a:rPr lang="en-US" sz="1400" dirty="0">
                <a:effectLst/>
              </a:rPr>
              <a:t> </a:t>
            </a:r>
            <a:r>
              <a:rPr lang="en-US" sz="1400" dirty="0" err="1">
                <a:effectLst/>
              </a:rPr>
              <a:t>mají</a:t>
            </a:r>
            <a:r>
              <a:rPr lang="en-US" sz="1400" dirty="0">
                <a:effectLst/>
              </a:rPr>
              <a:t> </a:t>
            </a:r>
            <a:r>
              <a:rPr lang="en-US" sz="1400" dirty="0" err="1">
                <a:effectLst/>
              </a:rPr>
              <a:t>dodnes</a:t>
            </a:r>
            <a:r>
              <a:rPr lang="en-US" sz="1400" dirty="0">
                <a:effectLst/>
              </a:rPr>
              <a:t> </a:t>
            </a:r>
            <a:r>
              <a:rPr lang="en-US" sz="1400" dirty="0" err="1">
                <a:effectLst/>
              </a:rPr>
              <a:t>pocit</a:t>
            </a:r>
            <a:r>
              <a:rPr lang="en-US" sz="1400" dirty="0">
                <a:effectLst/>
              </a:rPr>
              <a:t>, </a:t>
            </a:r>
            <a:r>
              <a:rPr lang="en-US" sz="1400" dirty="0" err="1">
                <a:effectLst/>
              </a:rPr>
              <a:t>že</a:t>
            </a:r>
            <a:r>
              <a:rPr lang="en-US" sz="1400" dirty="0">
                <a:effectLst/>
              </a:rPr>
              <a:t> </a:t>
            </a:r>
            <a:r>
              <a:rPr lang="en-US" sz="1400" dirty="0" err="1">
                <a:effectLst/>
              </a:rPr>
              <a:t>násilí</a:t>
            </a:r>
            <a:r>
              <a:rPr lang="en-US" sz="1400" dirty="0">
                <a:effectLst/>
              </a:rPr>
              <a:t> </a:t>
            </a:r>
            <a:r>
              <a:rPr lang="en-US" sz="1400" dirty="0" err="1">
                <a:effectLst/>
              </a:rPr>
              <a:t>může</a:t>
            </a:r>
            <a:r>
              <a:rPr lang="en-US" sz="1400" dirty="0">
                <a:effectLst/>
              </a:rPr>
              <a:t> </a:t>
            </a:r>
            <a:r>
              <a:rPr lang="en-US" sz="1400" dirty="0" err="1">
                <a:effectLst/>
              </a:rPr>
              <a:t>být</a:t>
            </a:r>
            <a:r>
              <a:rPr lang="en-US" sz="1400" dirty="0">
                <a:effectLst/>
              </a:rPr>
              <a:t> </a:t>
            </a:r>
            <a:r>
              <a:rPr lang="en-US" sz="1400" dirty="0" err="1">
                <a:effectLst/>
              </a:rPr>
              <a:t>legitimním</a:t>
            </a:r>
            <a:r>
              <a:rPr lang="en-US" sz="1400" dirty="0">
                <a:effectLst/>
              </a:rPr>
              <a:t> </a:t>
            </a:r>
            <a:r>
              <a:rPr lang="en-US" sz="1400" dirty="0" err="1">
                <a:effectLst/>
              </a:rPr>
              <a:t>prostředkem</a:t>
            </a:r>
            <a:r>
              <a:rPr lang="en-US" sz="1400" dirty="0">
                <a:effectLst/>
              </a:rPr>
              <a:t> k </a:t>
            </a:r>
            <a:r>
              <a:rPr lang="en-US" sz="1400" dirty="0" err="1">
                <a:effectLst/>
              </a:rPr>
              <a:t>dosažení</a:t>
            </a:r>
            <a:r>
              <a:rPr lang="en-US" sz="1400" dirty="0">
                <a:effectLst/>
              </a:rPr>
              <a:t> </a:t>
            </a:r>
            <a:r>
              <a:rPr lang="en-US" sz="1400" dirty="0" err="1">
                <a:effectLst/>
              </a:rPr>
              <a:t>vlastních</a:t>
            </a:r>
            <a:r>
              <a:rPr lang="en-US" sz="1400" dirty="0">
                <a:effectLst/>
              </a:rPr>
              <a:t> </a:t>
            </a:r>
            <a:r>
              <a:rPr lang="en-US" sz="1400" dirty="0" err="1">
                <a:effectLst/>
              </a:rPr>
              <a:t>cílů</a:t>
            </a:r>
            <a:r>
              <a:rPr lang="en-US" sz="1400" dirty="0">
                <a:effectLst/>
              </a:rPr>
              <a:t> </a:t>
            </a:r>
            <a:r>
              <a:rPr lang="en-US" sz="1400" dirty="0" err="1">
                <a:effectLst/>
              </a:rPr>
              <a:t>či</a:t>
            </a:r>
            <a:r>
              <a:rPr lang="en-US" sz="1400" dirty="0">
                <a:effectLst/>
              </a:rPr>
              <a:t> stability </a:t>
            </a:r>
            <a:r>
              <a:rPr lang="en-US" sz="1400" dirty="0" err="1">
                <a:effectLst/>
              </a:rPr>
              <a:t>společnosti</a:t>
            </a:r>
            <a:r>
              <a:rPr lang="en-US" sz="1400" dirty="0">
                <a:effectLst/>
              </a:rPr>
              <a:t>.  </a:t>
            </a:r>
          </a:p>
          <a:p>
            <a:endParaRPr lang="en-US" sz="1400" dirty="0"/>
          </a:p>
        </p:txBody>
      </p:sp>
      <p:pic>
        <p:nvPicPr>
          <p:cNvPr id="7" name="Zástupný obsah 6" descr="Obsah obrázku text, muž, osoba&#10;&#10;Popis byl vytvořen automaticky">
            <a:extLst>
              <a:ext uri="{FF2B5EF4-FFF2-40B4-BE49-F238E27FC236}">
                <a16:creationId xmlns:a16="http://schemas.microsoft.com/office/drawing/2014/main" id="{FA695B90-DC9F-4081-BE38-A263B8C8F85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 b="7877"/>
          <a:stretch/>
        </p:blipFill>
        <p:spPr>
          <a:xfrm>
            <a:off x="4987672" y="1586886"/>
            <a:ext cx="6389346" cy="3693537"/>
          </a:xfrm>
          <a:prstGeom prst="rect">
            <a:avLst/>
          </a:prstGeom>
        </p:spPr>
      </p:pic>
      <p:grpSp>
        <p:nvGrpSpPr>
          <p:cNvPr id="76" name="Group 75">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77" name="Rectangle 76">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965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text, tráva, obloha, exteriér&#10;&#10;Popis byl vytvořen automaticky">
            <a:extLst>
              <a:ext uri="{FF2B5EF4-FFF2-40B4-BE49-F238E27FC236}">
                <a16:creationId xmlns:a16="http://schemas.microsoft.com/office/drawing/2014/main" id="{08DA4477-9055-40F9-B9E7-B5112C5EEA0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748"/>
          <a:stretch/>
        </p:blipFill>
        <p:spPr>
          <a:xfrm>
            <a:off x="457200" y="457200"/>
            <a:ext cx="11277600" cy="5943600"/>
          </a:xfrm>
          <a:prstGeom prst="rect">
            <a:avLst/>
          </a:prstGeom>
        </p:spPr>
      </p:pic>
    </p:spTree>
    <p:extLst>
      <p:ext uri="{BB962C8B-B14F-4D97-AF65-F5344CB8AC3E}">
        <p14:creationId xmlns:p14="http://schemas.microsoft.com/office/powerpoint/2010/main" val="1706722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5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3">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36F9873-642F-4EB5-9636-7DE2F9F95D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7" name="Oval 56">
              <a:extLst>
                <a:ext uri="{FF2B5EF4-FFF2-40B4-BE49-F238E27FC236}">
                  <a16:creationId xmlns:a16="http://schemas.microsoft.com/office/drawing/2014/main" id="{CF8B8011-BF73-4693-BD76-BCF02A842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7329488-C25D-4C7C-814F-CEBFD5E7C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68D62A5-CA80-455B-8BF4-09BA31DC3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320F636-F7FE-493A-AF45-D9E22016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3CFAE76A-3CE9-4AC3-9975-186C6B3EE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D2D7409-1AC7-4A0F-B79D-1664128FB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C4A92AD-C208-4B6C-BBF8-148A9CC0A11B}"/>
              </a:ext>
            </a:extLst>
          </p:cNvPr>
          <p:cNvSpPr>
            <a:spLocks noGrp="1"/>
          </p:cNvSpPr>
          <p:nvPr>
            <p:ph type="title"/>
          </p:nvPr>
        </p:nvSpPr>
        <p:spPr>
          <a:xfrm>
            <a:off x="630935" y="630936"/>
            <a:ext cx="5330275" cy="1951075"/>
          </a:xfrm>
          <a:noFill/>
        </p:spPr>
        <p:txBody>
          <a:bodyPr vert="horz" lIns="91440" tIns="45720" rIns="91440" bIns="45720" rtlCol="0" anchor="t">
            <a:normAutofit/>
          </a:bodyPr>
          <a:lstStyle/>
          <a:p>
            <a:r>
              <a:rPr lang="en-US" sz="4800">
                <a:solidFill>
                  <a:schemeClr val="bg1"/>
                </a:solidFill>
              </a:rPr>
              <a:t>Příznivci diktatury v současné době</a:t>
            </a:r>
            <a:endParaRPr lang="en-US" sz="4800" dirty="0">
              <a:solidFill>
                <a:schemeClr val="bg1"/>
              </a:solidFill>
            </a:endParaRPr>
          </a:p>
        </p:txBody>
      </p:sp>
      <p:sp>
        <p:nvSpPr>
          <p:cNvPr id="12" name="Content Placeholder 11">
            <a:extLst>
              <a:ext uri="{FF2B5EF4-FFF2-40B4-BE49-F238E27FC236}">
                <a16:creationId xmlns:a16="http://schemas.microsoft.com/office/drawing/2014/main" id="{65CA2A37-02B6-4D94-89D4-650D305B7E50}"/>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66" name="Rectangle 65">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9" name="Straight Connector 68">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75" name="Straight Connector 7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8" name="Zástupný obsah 7">
            <a:extLst>
              <a:ext uri="{FF2B5EF4-FFF2-40B4-BE49-F238E27FC236}">
                <a16:creationId xmlns:a16="http://schemas.microsoft.com/office/drawing/2014/main" id="{4A2CA93F-6981-4643-A3FF-8C9771FBBDC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630313" y="2756877"/>
            <a:ext cx="3733913" cy="3492497"/>
          </a:xfrm>
          <a:prstGeom prst="rect">
            <a:avLst/>
          </a:prstGeom>
        </p:spPr>
      </p:pic>
      <p:grpSp>
        <p:nvGrpSpPr>
          <p:cNvPr id="80" name="Group 7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81" name="Straight Connector 8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6" name="Zástupný obsah 5" descr="Obsah obrázku osoba, dav, žlutá, sport&#10;&#10;Popis byl vytvořen automaticky">
            <a:extLst>
              <a:ext uri="{FF2B5EF4-FFF2-40B4-BE49-F238E27FC236}">
                <a16:creationId xmlns:a16="http://schemas.microsoft.com/office/drawing/2014/main" id="{579BC25B-2854-4C16-992D-8F72A17CF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111" y="2756877"/>
            <a:ext cx="5330898" cy="3038611"/>
          </a:xfrm>
          <a:prstGeom prst="rect">
            <a:avLst/>
          </a:prstGeom>
        </p:spPr>
      </p:pic>
    </p:spTree>
    <p:extLst>
      <p:ext uri="{BB962C8B-B14F-4D97-AF65-F5344CB8AC3E}">
        <p14:creationId xmlns:p14="http://schemas.microsoft.com/office/powerpoint/2010/main" val="4268362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CFE4E8ED-0D9E-4CCC-B505-AC9E50FF10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3" name="Oval 32">
              <a:extLst>
                <a:ext uri="{FF2B5EF4-FFF2-40B4-BE49-F238E27FC236}">
                  <a16:creationId xmlns:a16="http://schemas.microsoft.com/office/drawing/2014/main" id="{1E5A5640-5075-4E1F-9C22-2C31721B9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5B0BAD9-8B14-4E2D-803F-8DBB46BD5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0DE2D93-225F-4017-A5AB-2F474835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0ECBF6-3D1F-46CB-B030-A68AE345C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CBD8B9C5-6ABB-4AE3-B49F-A6F71246B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7D13301-01A5-4452-B008-BF41E029F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E2ECBBC9-5AC1-4434-8766-C906D6057CC1}"/>
              </a:ext>
            </a:extLst>
          </p:cNvPr>
          <p:cNvSpPr>
            <a:spLocks noGrp="1"/>
          </p:cNvSpPr>
          <p:nvPr>
            <p:ph type="title"/>
          </p:nvPr>
        </p:nvSpPr>
        <p:spPr>
          <a:xfrm>
            <a:off x="630936" y="630936"/>
            <a:ext cx="5261864" cy="1951075"/>
          </a:xfrm>
          <a:noFill/>
        </p:spPr>
        <p:txBody>
          <a:bodyPr vert="horz" lIns="91440" tIns="45720" rIns="91440" bIns="45720" rtlCol="0" anchor="t">
            <a:normAutofit/>
          </a:bodyPr>
          <a:lstStyle/>
          <a:p>
            <a:endParaRPr lang="en-US" sz="4800" kern="1200">
              <a:solidFill>
                <a:schemeClr val="bg1"/>
              </a:solidFill>
              <a:latin typeface="+mj-lt"/>
              <a:ea typeface="+mj-ea"/>
              <a:cs typeface="+mj-cs"/>
            </a:endParaRPr>
          </a:p>
        </p:txBody>
      </p:sp>
      <p:sp>
        <p:nvSpPr>
          <p:cNvPr id="25" name="Content Placeholder 24">
            <a:extLst>
              <a:ext uri="{FF2B5EF4-FFF2-40B4-BE49-F238E27FC236}">
                <a16:creationId xmlns:a16="http://schemas.microsoft.com/office/drawing/2014/main" id="{44EEDE8E-DE8F-4756-ADAD-C9A4970C35B1}"/>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40" name="Rectangle 3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3" name="Straight Connector 4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1" name="Straight Connector 5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8" name="Zástupný obsah 7" descr="Obsah obrázku osoba, exteriér, loďka&#10;&#10;Popis byl vytvořen automaticky">
            <a:extLst>
              <a:ext uri="{FF2B5EF4-FFF2-40B4-BE49-F238E27FC236}">
                <a16:creationId xmlns:a16="http://schemas.microsoft.com/office/drawing/2014/main" id="{5CD61A9A-C2CD-4F69-9610-9B05EBEAF1D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58" r="3" b="3"/>
          <a:stretch/>
        </p:blipFill>
        <p:spPr>
          <a:xfrm>
            <a:off x="654723" y="2778320"/>
            <a:ext cx="5272641" cy="3470131"/>
          </a:xfrm>
          <a:prstGeom prst="rect">
            <a:avLst/>
          </a:prstGeom>
        </p:spPr>
      </p:pic>
      <p:grpSp>
        <p:nvGrpSpPr>
          <p:cNvPr id="56" name="Group 55">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16067"/>
            <a:ext cx="304800" cy="429768"/>
            <a:chOff x="215328" y="-46937"/>
            <a:chExt cx="304800" cy="2773841"/>
          </a:xfrm>
        </p:grpSpPr>
        <p:cxnSp>
          <p:nvCxnSpPr>
            <p:cNvPr id="57" name="Straight Connector 56">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6" name="Zástupný obsah 5">
            <a:extLst>
              <a:ext uri="{FF2B5EF4-FFF2-40B4-BE49-F238E27FC236}">
                <a16:creationId xmlns:a16="http://schemas.microsoft.com/office/drawing/2014/main" id="{DB5A6DD3-0C12-48DE-AE24-C3A8E3F5AAAB}"/>
              </a:ext>
            </a:extLst>
          </p:cNvPr>
          <p:cNvPicPr>
            <a:picLocks noChangeAspect="1"/>
          </p:cNvPicPr>
          <p:nvPr/>
        </p:nvPicPr>
        <p:blipFill rotWithShape="1">
          <a:blip r:embed="rId3">
            <a:extLst>
              <a:ext uri="{28A0092B-C50C-407E-A947-70E740481C1C}">
                <a14:useLocalDpi xmlns:a14="http://schemas.microsoft.com/office/drawing/2010/main" val="0"/>
              </a:ext>
            </a:extLst>
          </a:blip>
          <a:srcRect l="12615" r="1917" b="1"/>
          <a:stretch/>
        </p:blipFill>
        <p:spPr>
          <a:xfrm>
            <a:off x="6170491" y="2778320"/>
            <a:ext cx="5272641" cy="3470131"/>
          </a:xfrm>
          <a:prstGeom prst="rect">
            <a:avLst/>
          </a:prstGeom>
        </p:spPr>
      </p:pic>
    </p:spTree>
    <p:extLst>
      <p:ext uri="{BB962C8B-B14F-4D97-AF65-F5344CB8AC3E}">
        <p14:creationId xmlns:p14="http://schemas.microsoft.com/office/powerpoint/2010/main" val="4064520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E73BBE33-B533-4661-8A6A-6BD8D05E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2651F4DD-72CD-1CE6-B1A2-E0C7DDAE951D}"/>
              </a:ext>
            </a:extLst>
          </p:cNvPr>
          <p:cNvSpPr>
            <a:spLocks noGrp="1"/>
          </p:cNvSpPr>
          <p:nvPr>
            <p:ph type="title"/>
          </p:nvPr>
        </p:nvSpPr>
        <p:spPr>
          <a:xfrm>
            <a:off x="833120" y="557189"/>
            <a:ext cx="3357159" cy="2785947"/>
          </a:xfrm>
        </p:spPr>
        <p:txBody>
          <a:bodyPr vert="horz" lIns="91440" tIns="45720" rIns="91440" bIns="45720" rtlCol="0" anchor="b">
            <a:normAutofit/>
          </a:bodyPr>
          <a:lstStyle/>
          <a:p>
            <a:r>
              <a:rPr lang="en-US" sz="5200" kern="1200" dirty="0">
                <a:solidFill>
                  <a:schemeClr val="tx1"/>
                </a:solidFill>
                <a:latin typeface="+mj-lt"/>
                <a:ea typeface="+mj-ea"/>
                <a:cs typeface="+mj-cs"/>
              </a:rPr>
              <a:t>8. </a:t>
            </a:r>
            <a:r>
              <a:rPr lang="en-US" sz="5200" kern="1200" dirty="0" err="1">
                <a:solidFill>
                  <a:schemeClr val="tx1"/>
                </a:solidFill>
                <a:latin typeface="+mj-lt"/>
                <a:ea typeface="+mj-ea"/>
                <a:cs typeface="+mj-cs"/>
              </a:rPr>
              <a:t>ledna</a:t>
            </a:r>
            <a:r>
              <a:rPr lang="en-US" sz="5200" kern="1200" dirty="0">
                <a:solidFill>
                  <a:schemeClr val="tx1"/>
                </a:solidFill>
                <a:latin typeface="+mj-lt"/>
                <a:ea typeface="+mj-ea"/>
                <a:cs typeface="+mj-cs"/>
              </a:rPr>
              <a:t> 2023 </a:t>
            </a:r>
            <a:br>
              <a:rPr lang="en-US" sz="5200" kern="1200" dirty="0">
                <a:solidFill>
                  <a:schemeClr val="tx1"/>
                </a:solidFill>
                <a:latin typeface="+mj-lt"/>
                <a:ea typeface="+mj-ea"/>
                <a:cs typeface="+mj-cs"/>
              </a:rPr>
            </a:br>
            <a:endParaRPr lang="en-US" sz="5200" kern="1200" dirty="0">
              <a:solidFill>
                <a:schemeClr val="tx1"/>
              </a:solidFill>
              <a:latin typeface="+mj-lt"/>
              <a:ea typeface="+mj-ea"/>
              <a:cs typeface="+mj-cs"/>
            </a:endParaRPr>
          </a:p>
        </p:txBody>
      </p:sp>
      <p:sp>
        <p:nvSpPr>
          <p:cNvPr id="46" name="Content Placeholder 45">
            <a:extLst>
              <a:ext uri="{FF2B5EF4-FFF2-40B4-BE49-F238E27FC236}">
                <a16:creationId xmlns:a16="http://schemas.microsoft.com/office/drawing/2014/main" id="{AC43F9A7-4B86-E199-89A3-378319B55AAB}"/>
              </a:ext>
            </a:extLst>
          </p:cNvPr>
          <p:cNvSpPr>
            <a:spLocks noGrp="1"/>
          </p:cNvSpPr>
          <p:nvPr>
            <p:ph sz="half" idx="2"/>
          </p:nvPr>
        </p:nvSpPr>
        <p:spPr>
          <a:xfrm>
            <a:off x="833120" y="3514851"/>
            <a:ext cx="3357159" cy="2614236"/>
          </a:xfrm>
        </p:spPr>
        <p:txBody>
          <a:bodyPr vert="horz" lIns="91440" tIns="45720" rIns="91440" bIns="45720" rtlCol="0">
            <a:normAutofit/>
          </a:bodyPr>
          <a:lstStyle/>
          <a:p>
            <a:pPr marL="0" indent="0">
              <a:buNone/>
            </a:pPr>
            <a:r>
              <a:rPr lang="en-US" sz="2400" kern="1200" dirty="0" err="1">
                <a:solidFill>
                  <a:schemeClr val="tx1"/>
                </a:solidFill>
                <a:latin typeface="+mn-lt"/>
                <a:ea typeface="+mn-ea"/>
                <a:cs typeface="+mn-cs"/>
              </a:rPr>
              <a:t>Útok</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Bolsonarových</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příznivců</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na</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brazilský</a:t>
            </a:r>
            <a:r>
              <a:rPr lang="en-US" sz="2400" kern="1200" dirty="0">
                <a:solidFill>
                  <a:schemeClr val="tx1"/>
                </a:solidFill>
                <a:latin typeface="+mn-lt"/>
                <a:ea typeface="+mn-ea"/>
                <a:cs typeface="+mn-cs"/>
              </a:rPr>
              <a:t> </a:t>
            </a:r>
            <a:r>
              <a:rPr lang="cs-CZ" sz="2400" kern="1200" dirty="0">
                <a:solidFill>
                  <a:schemeClr val="tx1"/>
                </a:solidFill>
                <a:latin typeface="+mn-lt"/>
                <a:ea typeface="+mn-ea"/>
                <a:cs typeface="+mn-cs"/>
              </a:rPr>
              <a:t>parlament / </a:t>
            </a:r>
            <a:r>
              <a:rPr lang="cs-CZ" sz="2400" kern="1200" dirty="0" err="1">
                <a:solidFill>
                  <a:schemeClr val="tx1"/>
                </a:solidFill>
                <a:latin typeface="+mn-lt"/>
                <a:ea typeface="+mn-ea"/>
                <a:cs typeface="+mn-cs"/>
              </a:rPr>
              <a:t>Congresso</a:t>
            </a:r>
            <a:r>
              <a:rPr lang="cs-CZ" sz="2400" kern="1200" dirty="0">
                <a:solidFill>
                  <a:schemeClr val="tx1"/>
                </a:solidFill>
                <a:latin typeface="+mn-lt"/>
                <a:ea typeface="+mn-ea"/>
                <a:cs typeface="+mn-cs"/>
              </a:rPr>
              <a:t> </a:t>
            </a:r>
            <a:r>
              <a:rPr lang="cs-CZ" sz="2400" kern="1200">
                <a:solidFill>
                  <a:schemeClr val="tx1"/>
                </a:solidFill>
                <a:latin typeface="+mn-lt"/>
                <a:ea typeface="+mn-ea"/>
                <a:cs typeface="+mn-cs"/>
              </a:rPr>
              <a:t>Nacional</a:t>
            </a:r>
            <a:endParaRPr lang="en-US" sz="2400" kern="1200" dirty="0">
              <a:solidFill>
                <a:schemeClr val="tx1"/>
              </a:solidFill>
              <a:latin typeface="+mn-lt"/>
              <a:ea typeface="+mn-ea"/>
              <a:cs typeface="+mn-cs"/>
            </a:endParaRPr>
          </a:p>
        </p:txBody>
      </p:sp>
      <p:pic>
        <p:nvPicPr>
          <p:cNvPr id="14" name="Zástupný obsah 13" descr="Obsah obrázku interiér, počítač, území, místnost&#10;&#10;Popis byl vytvořen automaticky">
            <a:extLst>
              <a:ext uri="{FF2B5EF4-FFF2-40B4-BE49-F238E27FC236}">
                <a16:creationId xmlns:a16="http://schemas.microsoft.com/office/drawing/2014/main" id="{B57D42C1-FB72-3CE3-2608-8DC0AB02090D}"/>
              </a:ext>
            </a:extLst>
          </p:cNvPr>
          <p:cNvPicPr>
            <a:picLocks noChangeAspect="1"/>
          </p:cNvPicPr>
          <p:nvPr/>
        </p:nvPicPr>
        <p:blipFill rotWithShape="1">
          <a:blip r:embed="rId2">
            <a:extLst>
              <a:ext uri="{28A0092B-C50C-407E-A947-70E740481C1C}">
                <a14:useLocalDpi xmlns:a14="http://schemas.microsoft.com/office/drawing/2010/main" val="0"/>
              </a:ext>
            </a:extLst>
          </a:blip>
          <a:srcRect l="680" r="17082" b="-5"/>
          <a:stretch/>
        </p:blipFill>
        <p:spPr>
          <a:xfrm>
            <a:off x="4657343" y="-2"/>
            <a:ext cx="2745766" cy="2228757"/>
          </a:xfrm>
          <a:prstGeom prst="rect">
            <a:avLst/>
          </a:prstGeom>
        </p:spPr>
      </p:pic>
      <p:pic>
        <p:nvPicPr>
          <p:cNvPr id="10" name="Zástupný obsah 9" descr="Obsah obrázku stadión, budova, obloha, venku&#10;&#10;Popis byl vytvořen automaticky">
            <a:extLst>
              <a:ext uri="{FF2B5EF4-FFF2-40B4-BE49-F238E27FC236}">
                <a16:creationId xmlns:a16="http://schemas.microsoft.com/office/drawing/2014/main" id="{14AD96BA-410C-BC24-298E-8DD858E89B69}"/>
              </a:ext>
            </a:extLst>
          </p:cNvPr>
          <p:cNvPicPr>
            <a:picLocks noChangeAspect="1"/>
          </p:cNvPicPr>
          <p:nvPr/>
        </p:nvPicPr>
        <p:blipFill rotWithShape="1">
          <a:blip r:embed="rId3">
            <a:extLst>
              <a:ext uri="{28A0092B-C50C-407E-A947-70E740481C1C}">
                <a14:useLocalDpi xmlns:a14="http://schemas.microsoft.com/office/drawing/2010/main" val="0"/>
              </a:ext>
            </a:extLst>
          </a:blip>
          <a:srcRect l="1468" r="10212" b="-5"/>
          <a:stretch/>
        </p:blipFill>
        <p:spPr>
          <a:xfrm>
            <a:off x="4657343" y="2400474"/>
            <a:ext cx="2742158" cy="2057043"/>
          </a:xfrm>
          <a:prstGeom prst="rect">
            <a:avLst/>
          </a:prstGeom>
        </p:spPr>
      </p:pic>
      <p:pic>
        <p:nvPicPr>
          <p:cNvPr id="21" name="Zástupný obsah 20" descr="Obsah obrázku venku, obloha, osoba, oblečení&#10;&#10;Popis byl vytvořen automaticky">
            <a:extLst>
              <a:ext uri="{FF2B5EF4-FFF2-40B4-BE49-F238E27FC236}">
                <a16:creationId xmlns:a16="http://schemas.microsoft.com/office/drawing/2014/main" id="{97F057FA-65B8-840C-0FC6-01CA8616FF0F}"/>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r="6682" b="-2"/>
          <a:stretch/>
        </p:blipFill>
        <p:spPr>
          <a:xfrm>
            <a:off x="7570565" y="10"/>
            <a:ext cx="4614002" cy="3337539"/>
          </a:xfrm>
          <a:prstGeom prst="rect">
            <a:avLst/>
          </a:prstGeom>
        </p:spPr>
      </p:pic>
      <p:pic>
        <p:nvPicPr>
          <p:cNvPr id="8" name="Zástupný obsah 7" descr="Obsah obrázku venku, sport, osoba, lidé&#10;&#10;Popis byl vytvořen automaticky">
            <a:extLst>
              <a:ext uri="{FF2B5EF4-FFF2-40B4-BE49-F238E27FC236}">
                <a16:creationId xmlns:a16="http://schemas.microsoft.com/office/drawing/2014/main" id="{9376B80E-C702-4C93-0EF8-40059E6FFF01}"/>
              </a:ext>
            </a:extLst>
          </p:cNvPr>
          <p:cNvPicPr>
            <a:picLocks noChangeAspect="1"/>
          </p:cNvPicPr>
          <p:nvPr/>
        </p:nvPicPr>
        <p:blipFill rotWithShape="1">
          <a:blip r:embed="rId5">
            <a:extLst>
              <a:ext uri="{28A0092B-C50C-407E-A947-70E740481C1C}">
                <a14:useLocalDpi xmlns:a14="http://schemas.microsoft.com/office/drawing/2010/main" val="0"/>
              </a:ext>
            </a:extLst>
          </a:blip>
          <a:srcRect l="16898" r="9184"/>
          <a:stretch/>
        </p:blipFill>
        <p:spPr>
          <a:xfrm>
            <a:off x="4653627" y="4629236"/>
            <a:ext cx="2745764" cy="2228764"/>
          </a:xfrm>
          <a:prstGeom prst="rect">
            <a:avLst/>
          </a:prstGeom>
        </p:spPr>
      </p:pic>
      <p:pic>
        <p:nvPicPr>
          <p:cNvPr id="6" name="Zástupný obsah 5" descr="Obsah obrázku osoba, venku, obloha, oblečení&#10;&#10;Popis byl vytvořen automaticky">
            <a:extLst>
              <a:ext uri="{FF2B5EF4-FFF2-40B4-BE49-F238E27FC236}">
                <a16:creationId xmlns:a16="http://schemas.microsoft.com/office/drawing/2014/main" id="{82F42B46-0CFB-8D7D-DE06-1841A0A39EF0}"/>
              </a:ext>
            </a:extLst>
          </p:cNvPr>
          <p:cNvPicPr>
            <a:picLocks noChangeAspect="1"/>
          </p:cNvPicPr>
          <p:nvPr/>
        </p:nvPicPr>
        <p:blipFill rotWithShape="1">
          <a:blip r:embed="rId6">
            <a:extLst>
              <a:ext uri="{28A0092B-C50C-407E-A947-70E740481C1C}">
                <a14:useLocalDpi xmlns:a14="http://schemas.microsoft.com/office/drawing/2010/main" val="0"/>
              </a:ext>
            </a:extLst>
          </a:blip>
          <a:srcRect l="14774" r="7721" b="-2"/>
          <a:stretch/>
        </p:blipFill>
        <p:spPr>
          <a:xfrm>
            <a:off x="7570565" y="3509264"/>
            <a:ext cx="4614002" cy="3348735"/>
          </a:xfrm>
          <a:prstGeom prst="rect">
            <a:avLst/>
          </a:prstGeom>
        </p:spPr>
      </p:pic>
    </p:spTree>
    <p:extLst>
      <p:ext uri="{BB962C8B-B14F-4D97-AF65-F5344CB8AC3E}">
        <p14:creationId xmlns:p14="http://schemas.microsoft.com/office/powerpoint/2010/main" val="106290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69355F7-A960-4A7E-8D29-A5EC50BE939F}"/>
              </a:ext>
            </a:extLst>
          </p:cNvPr>
          <p:cNvSpPr>
            <a:spLocks noGrp="1"/>
          </p:cNvSpPr>
          <p:nvPr>
            <p:ph type="title"/>
          </p:nvPr>
        </p:nvSpPr>
        <p:spPr>
          <a:xfrm>
            <a:off x="1136397" y="502021"/>
            <a:ext cx="4959603" cy="1642969"/>
          </a:xfrm>
        </p:spPr>
        <p:txBody>
          <a:bodyPr vert="horz" lIns="91440" tIns="45720" rIns="91440" bIns="45720" rtlCol="0" anchor="b">
            <a:normAutofit/>
          </a:bodyPr>
          <a:lstStyle/>
          <a:p>
            <a:r>
              <a:rPr lang="cs-CZ" sz="4000" kern="1200" dirty="0">
                <a:solidFill>
                  <a:schemeClr val="tx1"/>
                </a:solidFill>
                <a:latin typeface="+mj-lt"/>
                <a:ea typeface="+mj-ea"/>
                <a:cs typeface="+mj-cs"/>
              </a:rPr>
              <a:t>Výstavba</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hlavního</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města</a:t>
            </a:r>
            <a:r>
              <a:rPr lang="en-US" sz="4000" kern="1200" dirty="0">
                <a:solidFill>
                  <a:schemeClr val="tx1"/>
                </a:solidFill>
                <a:latin typeface="+mj-lt"/>
                <a:ea typeface="+mj-ea"/>
                <a:cs typeface="+mj-cs"/>
              </a:rPr>
              <a:t> Brasília</a:t>
            </a:r>
          </a:p>
        </p:txBody>
      </p:sp>
      <p:sp>
        <p:nvSpPr>
          <p:cNvPr id="3" name="Zástupný obsah 2">
            <a:extLst>
              <a:ext uri="{FF2B5EF4-FFF2-40B4-BE49-F238E27FC236}">
                <a16:creationId xmlns:a16="http://schemas.microsoft.com/office/drawing/2014/main" id="{108F7F30-B363-4DB1-9FCB-9F6AB83A4478}"/>
              </a:ext>
            </a:extLst>
          </p:cNvPr>
          <p:cNvSpPr>
            <a:spLocks noGrp="1"/>
          </p:cNvSpPr>
          <p:nvPr>
            <p:ph sz="half" idx="1"/>
          </p:nvPr>
        </p:nvSpPr>
        <p:spPr>
          <a:xfrm>
            <a:off x="1136397" y="2418408"/>
            <a:ext cx="4959603" cy="3522569"/>
          </a:xfrm>
        </p:spPr>
        <p:txBody>
          <a:bodyPr vert="horz" lIns="91440" tIns="45720" rIns="91440" bIns="45720" rtlCol="0" anchor="t">
            <a:normAutofit/>
          </a:bodyPr>
          <a:lstStyle/>
          <a:p>
            <a:pPr marL="0" indent="0">
              <a:spcAft>
                <a:spcPts val="800"/>
              </a:spcAft>
              <a:buNone/>
            </a:pPr>
            <a:r>
              <a:rPr lang="en-US" sz="1700" dirty="0" err="1">
                <a:effectLst/>
              </a:rPr>
              <a:t>Projektem</a:t>
            </a:r>
            <a:r>
              <a:rPr lang="en-US" sz="1700" dirty="0">
                <a:effectLst/>
              </a:rPr>
              <a:t> </a:t>
            </a:r>
            <a:r>
              <a:rPr lang="en-US" sz="1700" dirty="0" err="1">
                <a:effectLst/>
              </a:rPr>
              <a:t>výstavby</a:t>
            </a:r>
            <a:r>
              <a:rPr lang="en-US" sz="1700" dirty="0">
                <a:effectLst/>
              </a:rPr>
              <a:t> </a:t>
            </a:r>
            <a:r>
              <a:rPr lang="en-US" sz="1700" dirty="0" err="1">
                <a:effectLst/>
              </a:rPr>
              <a:t>hlavního</a:t>
            </a:r>
            <a:r>
              <a:rPr lang="en-US" sz="1700" dirty="0">
                <a:effectLst/>
              </a:rPr>
              <a:t> </a:t>
            </a:r>
            <a:r>
              <a:rPr lang="en-US" sz="1700" dirty="0" err="1">
                <a:effectLst/>
              </a:rPr>
              <a:t>města</a:t>
            </a:r>
            <a:r>
              <a:rPr lang="en-US" sz="1700" dirty="0">
                <a:effectLst/>
              </a:rPr>
              <a:t> </a:t>
            </a:r>
            <a:r>
              <a:rPr lang="en-US" sz="1700" dirty="0" err="1">
                <a:effectLst/>
              </a:rPr>
              <a:t>byl</a:t>
            </a:r>
            <a:r>
              <a:rPr lang="en-US" sz="1700" dirty="0">
                <a:effectLst/>
              </a:rPr>
              <a:t> </a:t>
            </a:r>
            <a:r>
              <a:rPr lang="en-US" sz="1700" dirty="0" err="1">
                <a:effectLst/>
              </a:rPr>
              <a:t>pověřen</a:t>
            </a:r>
            <a:r>
              <a:rPr lang="en-US" sz="1700" dirty="0">
                <a:effectLst/>
              </a:rPr>
              <a:t> </a:t>
            </a:r>
            <a:r>
              <a:rPr lang="en-US" sz="1700" dirty="0" err="1">
                <a:effectLst/>
              </a:rPr>
              <a:t>mladý</a:t>
            </a:r>
            <a:r>
              <a:rPr lang="en-US" sz="1700" dirty="0">
                <a:effectLst/>
              </a:rPr>
              <a:t> </a:t>
            </a:r>
            <a:r>
              <a:rPr lang="en-US" sz="1700" dirty="0" err="1">
                <a:effectLst/>
              </a:rPr>
              <a:t>levicově</a:t>
            </a:r>
            <a:r>
              <a:rPr lang="en-US" sz="1700" dirty="0">
                <a:effectLst/>
              </a:rPr>
              <a:t> </a:t>
            </a:r>
            <a:r>
              <a:rPr lang="en-US" sz="1700" dirty="0" err="1">
                <a:effectLst/>
              </a:rPr>
              <a:t>zaměřený</a:t>
            </a:r>
            <a:r>
              <a:rPr lang="en-US" sz="1700" dirty="0">
                <a:effectLst/>
              </a:rPr>
              <a:t> </a:t>
            </a:r>
            <a:r>
              <a:rPr lang="en-US" sz="1700" dirty="0" err="1">
                <a:effectLst/>
              </a:rPr>
              <a:t>architekt</a:t>
            </a:r>
            <a:r>
              <a:rPr lang="en-US" sz="1700" dirty="0">
                <a:effectLst/>
              </a:rPr>
              <a:t> </a:t>
            </a:r>
            <a:r>
              <a:rPr lang="en-US" sz="1700" b="1" dirty="0">
                <a:effectLst/>
              </a:rPr>
              <a:t>Oscar Niemeyer</a:t>
            </a:r>
            <a:r>
              <a:rPr lang="en-US" sz="1700" dirty="0">
                <a:effectLst/>
              </a:rPr>
              <a:t>.</a:t>
            </a:r>
          </a:p>
          <a:p>
            <a:pPr marL="0" indent="0">
              <a:spcAft>
                <a:spcPts val="800"/>
              </a:spcAft>
              <a:buNone/>
            </a:pPr>
            <a:r>
              <a:rPr lang="en-US" sz="1700" dirty="0" err="1">
                <a:effectLst/>
              </a:rPr>
              <a:t>Město</a:t>
            </a:r>
            <a:r>
              <a:rPr lang="en-US" sz="1700" dirty="0">
                <a:effectLst/>
              </a:rPr>
              <a:t> </a:t>
            </a:r>
            <a:r>
              <a:rPr lang="en-US" sz="1700" dirty="0" err="1">
                <a:effectLst/>
              </a:rPr>
              <a:t>bylo</a:t>
            </a:r>
            <a:r>
              <a:rPr lang="en-US" sz="1700" dirty="0">
                <a:effectLst/>
              </a:rPr>
              <a:t> </a:t>
            </a:r>
            <a:r>
              <a:rPr lang="en-US" sz="1700" dirty="0" err="1">
                <a:effectLst/>
              </a:rPr>
              <a:t>postaveno</a:t>
            </a:r>
            <a:r>
              <a:rPr lang="en-US" sz="1700" dirty="0">
                <a:effectLst/>
              </a:rPr>
              <a:t> v </a:t>
            </a:r>
            <a:r>
              <a:rPr lang="en-US" sz="1700" dirty="0" err="1">
                <a:effectLst/>
              </a:rPr>
              <a:t>rekordním</a:t>
            </a:r>
            <a:r>
              <a:rPr lang="en-US" sz="1700" dirty="0">
                <a:effectLst/>
              </a:rPr>
              <a:t> </a:t>
            </a:r>
            <a:r>
              <a:rPr lang="en-US" sz="1700" dirty="0" err="1">
                <a:effectLst/>
              </a:rPr>
              <a:t>čase</a:t>
            </a:r>
            <a:r>
              <a:rPr lang="en-US" sz="1700" dirty="0">
                <a:effectLst/>
              </a:rPr>
              <a:t> a za </a:t>
            </a:r>
            <a:r>
              <a:rPr lang="en-US" sz="1700" dirty="0" err="1">
                <a:effectLst/>
              </a:rPr>
              <a:t>cenu</a:t>
            </a:r>
            <a:r>
              <a:rPr lang="en-US" sz="1700" dirty="0">
                <a:effectLst/>
              </a:rPr>
              <a:t> </a:t>
            </a:r>
            <a:r>
              <a:rPr lang="en-US" sz="1700" dirty="0" err="1">
                <a:effectLst/>
              </a:rPr>
              <a:t>obrovských</a:t>
            </a:r>
            <a:r>
              <a:rPr lang="en-US" sz="1700" dirty="0">
                <a:effectLst/>
              </a:rPr>
              <a:t> </a:t>
            </a:r>
            <a:r>
              <a:rPr lang="en-US" sz="1700" dirty="0" err="1">
                <a:effectLst/>
              </a:rPr>
              <a:t>výdajů</a:t>
            </a:r>
            <a:r>
              <a:rPr lang="en-US" sz="1700" dirty="0">
                <a:effectLst/>
              </a:rPr>
              <a:t>. </a:t>
            </a:r>
            <a:r>
              <a:rPr lang="en-US" sz="1700" dirty="0" err="1">
                <a:effectLst/>
              </a:rPr>
              <a:t>Bylo</a:t>
            </a:r>
            <a:r>
              <a:rPr lang="en-US" sz="1700" dirty="0">
                <a:effectLst/>
              </a:rPr>
              <a:t> </a:t>
            </a:r>
            <a:r>
              <a:rPr lang="en-US" sz="1700" dirty="0" err="1">
                <a:effectLst/>
              </a:rPr>
              <a:t>nutné</a:t>
            </a:r>
            <a:r>
              <a:rPr lang="en-US" sz="1700" dirty="0">
                <a:effectLst/>
              </a:rPr>
              <a:t> </a:t>
            </a:r>
            <a:r>
              <a:rPr lang="en-US" sz="1700" dirty="0" err="1">
                <a:effectLst/>
              </a:rPr>
              <a:t>výstavbu</a:t>
            </a:r>
            <a:r>
              <a:rPr lang="en-US" sz="1700" dirty="0">
                <a:effectLst/>
              </a:rPr>
              <a:t> </a:t>
            </a:r>
            <a:r>
              <a:rPr lang="en-US" sz="1700" dirty="0" err="1">
                <a:effectLst/>
              </a:rPr>
              <a:t>dokončit</a:t>
            </a:r>
            <a:r>
              <a:rPr lang="en-US" sz="1700" dirty="0">
                <a:effectLst/>
              </a:rPr>
              <a:t> </a:t>
            </a:r>
            <a:r>
              <a:rPr lang="en-US" sz="1700" dirty="0" err="1">
                <a:effectLst/>
              </a:rPr>
              <a:t>ještě</a:t>
            </a:r>
            <a:r>
              <a:rPr lang="en-US" sz="1700" dirty="0">
                <a:effectLst/>
              </a:rPr>
              <a:t> v </a:t>
            </a:r>
            <a:r>
              <a:rPr lang="en-US" sz="1700" dirty="0" err="1">
                <a:effectLst/>
              </a:rPr>
              <a:t>průběhu</a:t>
            </a:r>
            <a:r>
              <a:rPr lang="en-US" sz="1700" dirty="0">
                <a:effectLst/>
              </a:rPr>
              <a:t> </a:t>
            </a:r>
            <a:r>
              <a:rPr lang="en-US" sz="1700" dirty="0" err="1">
                <a:effectLst/>
              </a:rPr>
              <a:t>Kubitschkova</a:t>
            </a:r>
            <a:r>
              <a:rPr lang="en-US" sz="1700" dirty="0">
                <a:effectLst/>
              </a:rPr>
              <a:t> </a:t>
            </a:r>
            <a:r>
              <a:rPr lang="en-US" sz="1700" dirty="0" err="1">
                <a:effectLst/>
              </a:rPr>
              <a:t>mandátu</a:t>
            </a:r>
            <a:r>
              <a:rPr lang="en-US" sz="1700" dirty="0">
                <a:effectLst/>
              </a:rPr>
              <a:t>, </a:t>
            </a:r>
            <a:r>
              <a:rPr lang="en-US" sz="1700" dirty="0" err="1">
                <a:effectLst/>
              </a:rPr>
              <a:t>protože</a:t>
            </a:r>
            <a:r>
              <a:rPr lang="en-US" sz="1700" dirty="0">
                <a:effectLst/>
              </a:rPr>
              <a:t> </a:t>
            </a:r>
            <a:r>
              <a:rPr lang="en-US" sz="1700" dirty="0" err="1">
                <a:effectLst/>
              </a:rPr>
              <a:t>bylo</a:t>
            </a:r>
            <a:r>
              <a:rPr lang="en-US" sz="1700" dirty="0">
                <a:effectLst/>
              </a:rPr>
              <a:t> </a:t>
            </a:r>
            <a:r>
              <a:rPr lang="en-US" sz="1700" dirty="0" err="1">
                <a:effectLst/>
              </a:rPr>
              <a:t>jasné</a:t>
            </a:r>
            <a:r>
              <a:rPr lang="en-US" sz="1700" dirty="0">
                <a:effectLst/>
              </a:rPr>
              <a:t>, </a:t>
            </a:r>
            <a:r>
              <a:rPr lang="en-US" sz="1700" dirty="0" err="1">
                <a:effectLst/>
              </a:rPr>
              <a:t>že</a:t>
            </a:r>
            <a:r>
              <a:rPr lang="en-US" sz="1700" dirty="0">
                <a:effectLst/>
              </a:rPr>
              <a:t> </a:t>
            </a:r>
            <a:r>
              <a:rPr lang="en-US" sz="1700" dirty="0" err="1">
                <a:effectLst/>
              </a:rPr>
              <a:t>žádná</a:t>
            </a:r>
            <a:r>
              <a:rPr lang="en-US" sz="1700" dirty="0">
                <a:effectLst/>
              </a:rPr>
              <a:t> </a:t>
            </a:r>
            <a:r>
              <a:rPr lang="en-US" sz="1700" dirty="0" err="1">
                <a:effectLst/>
              </a:rPr>
              <a:t>další</a:t>
            </a:r>
            <a:r>
              <a:rPr lang="en-US" sz="1700" dirty="0">
                <a:effectLst/>
              </a:rPr>
              <a:t> </a:t>
            </a:r>
            <a:r>
              <a:rPr lang="en-US" sz="1700" dirty="0" err="1">
                <a:effectLst/>
              </a:rPr>
              <a:t>vláda</a:t>
            </a:r>
            <a:r>
              <a:rPr lang="en-US" sz="1700" dirty="0">
                <a:effectLst/>
              </a:rPr>
              <a:t> by </a:t>
            </a:r>
            <a:r>
              <a:rPr lang="en-US" sz="1700" dirty="0" err="1">
                <a:effectLst/>
              </a:rPr>
              <a:t>díky</a:t>
            </a:r>
            <a:r>
              <a:rPr lang="en-US" sz="1700" dirty="0">
                <a:effectLst/>
              </a:rPr>
              <a:t> </a:t>
            </a:r>
            <a:r>
              <a:rPr lang="en-US" sz="1700" dirty="0" err="1">
                <a:effectLst/>
              </a:rPr>
              <a:t>obrovským</a:t>
            </a:r>
            <a:r>
              <a:rPr lang="en-US" sz="1700" dirty="0">
                <a:effectLst/>
              </a:rPr>
              <a:t> </a:t>
            </a:r>
            <a:r>
              <a:rPr lang="en-US" sz="1700" dirty="0" err="1">
                <a:effectLst/>
              </a:rPr>
              <a:t>nákladům</a:t>
            </a:r>
            <a:r>
              <a:rPr lang="en-US" sz="1700" dirty="0">
                <a:effectLst/>
              </a:rPr>
              <a:t> </a:t>
            </a:r>
            <a:r>
              <a:rPr lang="en-US" sz="1700" dirty="0" err="1">
                <a:effectLst/>
              </a:rPr>
              <a:t>její</a:t>
            </a:r>
            <a:r>
              <a:rPr lang="en-US" sz="1700" dirty="0">
                <a:effectLst/>
              </a:rPr>
              <a:t> </a:t>
            </a:r>
            <a:r>
              <a:rPr lang="en-US" sz="1700" dirty="0" err="1">
                <a:effectLst/>
              </a:rPr>
              <a:t>dokončení</a:t>
            </a:r>
            <a:r>
              <a:rPr lang="en-US" sz="1700" dirty="0">
                <a:effectLst/>
              </a:rPr>
              <a:t> </a:t>
            </a:r>
            <a:r>
              <a:rPr lang="en-US" sz="1700" dirty="0" err="1">
                <a:effectLst/>
              </a:rPr>
              <a:t>nepovolila</a:t>
            </a:r>
            <a:r>
              <a:rPr lang="en-US" sz="1700" dirty="0">
                <a:effectLst/>
              </a:rPr>
              <a:t>. </a:t>
            </a:r>
            <a:r>
              <a:rPr lang="en-US" sz="1700" dirty="0" err="1">
                <a:effectLst/>
              </a:rPr>
              <a:t>Kubitschek</a:t>
            </a:r>
            <a:r>
              <a:rPr lang="en-US" sz="1700" dirty="0">
                <a:effectLst/>
              </a:rPr>
              <a:t> </a:t>
            </a:r>
            <a:r>
              <a:rPr lang="en-US" sz="1700" dirty="0" err="1">
                <a:effectLst/>
              </a:rPr>
              <a:t>učinil</a:t>
            </a:r>
            <a:r>
              <a:rPr lang="en-US" sz="1700" dirty="0">
                <a:effectLst/>
              </a:rPr>
              <a:t> ze </a:t>
            </a:r>
            <a:r>
              <a:rPr lang="en-US" sz="1700" dirty="0" err="1">
                <a:effectLst/>
              </a:rPr>
              <a:t>stavby</a:t>
            </a:r>
            <a:r>
              <a:rPr lang="en-US" sz="1700" dirty="0">
                <a:effectLst/>
              </a:rPr>
              <a:t> </a:t>
            </a:r>
            <a:r>
              <a:rPr lang="en-US" sz="1700" dirty="0" err="1">
                <a:effectLst/>
              </a:rPr>
              <a:t>nového</a:t>
            </a:r>
            <a:r>
              <a:rPr lang="en-US" sz="1700" dirty="0">
                <a:effectLst/>
              </a:rPr>
              <a:t> </a:t>
            </a:r>
            <a:r>
              <a:rPr lang="en-US" sz="1700" dirty="0" err="1">
                <a:effectLst/>
              </a:rPr>
              <a:t>hlavního</a:t>
            </a:r>
            <a:r>
              <a:rPr lang="en-US" sz="1700" dirty="0">
                <a:effectLst/>
              </a:rPr>
              <a:t> </a:t>
            </a:r>
            <a:r>
              <a:rPr lang="en-US" sz="1700" dirty="0" err="1">
                <a:effectLst/>
              </a:rPr>
              <a:t>města</a:t>
            </a:r>
            <a:r>
              <a:rPr lang="en-US" sz="1700" dirty="0">
                <a:effectLst/>
              </a:rPr>
              <a:t> </a:t>
            </a:r>
            <a:r>
              <a:rPr lang="en-US" sz="1700" dirty="0" err="1">
                <a:effectLst/>
              </a:rPr>
              <a:t>prioritu</a:t>
            </a:r>
            <a:r>
              <a:rPr lang="en-US" sz="1700" dirty="0">
                <a:effectLst/>
              </a:rPr>
              <a:t>. </a:t>
            </a:r>
            <a:r>
              <a:rPr lang="en-US" sz="1700" b="1" dirty="0">
                <a:effectLst/>
              </a:rPr>
              <a:t>Brasília </a:t>
            </a:r>
            <a:r>
              <a:rPr lang="en-US" sz="1700" b="1" dirty="0" err="1">
                <a:effectLst/>
              </a:rPr>
              <a:t>byla</a:t>
            </a:r>
            <a:r>
              <a:rPr lang="en-US" sz="1700" b="1" dirty="0">
                <a:effectLst/>
              </a:rPr>
              <a:t> </a:t>
            </a:r>
            <a:r>
              <a:rPr lang="en-US" sz="1700" b="1" dirty="0" err="1">
                <a:effectLst/>
              </a:rPr>
              <a:t>inaugurována</a:t>
            </a:r>
            <a:r>
              <a:rPr lang="en-US" sz="1700" b="1" dirty="0">
                <a:effectLst/>
              </a:rPr>
              <a:t> 21. </a:t>
            </a:r>
            <a:r>
              <a:rPr lang="en-US" sz="1700" b="1" dirty="0" err="1">
                <a:effectLst/>
              </a:rPr>
              <a:t>dubna</a:t>
            </a:r>
            <a:r>
              <a:rPr lang="en-US" sz="1700" b="1" dirty="0">
                <a:effectLst/>
              </a:rPr>
              <a:t> 1960. </a:t>
            </a:r>
          </a:p>
          <a:p>
            <a:pPr marL="0" indent="0">
              <a:spcAft>
                <a:spcPts val="800"/>
              </a:spcAft>
              <a:buNone/>
            </a:pPr>
            <a:r>
              <a:rPr lang="en-US" sz="1700" b="1" dirty="0">
                <a:effectLst/>
              </a:rPr>
              <a:t>https://www.youtube.com/watch?v=Y0MaMv1DohY</a:t>
            </a:r>
          </a:p>
          <a:p>
            <a:endParaRPr lang="en-US" sz="1700" dirty="0"/>
          </a:p>
        </p:txBody>
      </p:sp>
      <p:pic>
        <p:nvPicPr>
          <p:cNvPr id="6" name="Zástupný obsah 5" descr="Obsah obrázku oblečení, osoba, obloha, Lidská tvář&#10;&#10;Popis byl vytvořen automaticky">
            <a:extLst>
              <a:ext uri="{FF2B5EF4-FFF2-40B4-BE49-F238E27FC236}">
                <a16:creationId xmlns:a16="http://schemas.microsoft.com/office/drawing/2014/main" id="{62AC65D8-D40C-6F7B-CC2B-528A52E3E7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2442" y="1310746"/>
            <a:ext cx="5201023" cy="3822751"/>
          </a:xfrm>
          <a:prstGeom prst="rect">
            <a:avLst/>
          </a:prstGeom>
        </p:spPr>
      </p:pic>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1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adpis 5">
            <a:extLst>
              <a:ext uri="{FF2B5EF4-FFF2-40B4-BE49-F238E27FC236}">
                <a16:creationId xmlns:a16="http://schemas.microsoft.com/office/drawing/2014/main" id="{8C796894-16B2-4154-97A8-21F3D95F87AA}"/>
              </a:ext>
            </a:extLst>
          </p:cNvPr>
          <p:cNvSpPr>
            <a:spLocks noGrp="1"/>
          </p:cNvSpPr>
          <p:nvPr>
            <p:ph type="title"/>
          </p:nvPr>
        </p:nvSpPr>
        <p:spPr>
          <a:xfrm>
            <a:off x="838199" y="537883"/>
            <a:ext cx="4783697" cy="1942810"/>
          </a:xfrm>
        </p:spPr>
        <p:txBody>
          <a:bodyPr vert="horz" lIns="91440" tIns="45720" rIns="91440" bIns="45720" rtlCol="0" anchor="b">
            <a:normAutofit/>
          </a:bodyPr>
          <a:lstStyle/>
          <a:p>
            <a:r>
              <a:rPr lang="en-US" sz="4000" kern="1200">
                <a:solidFill>
                  <a:schemeClr val="tx1"/>
                </a:solidFill>
                <a:latin typeface="+mj-lt"/>
                <a:ea typeface="+mj-ea"/>
                <a:cs typeface="+mj-cs"/>
              </a:rPr>
              <a:t>Lokalizace hlavního města Brasília</a:t>
            </a:r>
          </a:p>
        </p:txBody>
      </p:sp>
      <p:sp>
        <p:nvSpPr>
          <p:cNvPr id="7" name="Zástupný obsah 6">
            <a:extLst>
              <a:ext uri="{FF2B5EF4-FFF2-40B4-BE49-F238E27FC236}">
                <a16:creationId xmlns:a16="http://schemas.microsoft.com/office/drawing/2014/main" id="{EAFF4F6E-7A27-4F95-9E01-BF8696E46059}"/>
              </a:ext>
            </a:extLst>
          </p:cNvPr>
          <p:cNvSpPr>
            <a:spLocks noGrp="1"/>
          </p:cNvSpPr>
          <p:nvPr>
            <p:ph sz="half" idx="2"/>
          </p:nvPr>
        </p:nvSpPr>
        <p:spPr>
          <a:xfrm>
            <a:off x="838199" y="2686323"/>
            <a:ext cx="4783697" cy="3433583"/>
          </a:xfrm>
        </p:spPr>
        <p:txBody>
          <a:bodyPr vert="horz" lIns="91440" tIns="45720" rIns="91440" bIns="45720" rtlCol="0">
            <a:normAutofit/>
          </a:bodyPr>
          <a:lstStyle/>
          <a:p>
            <a:pPr marL="0" indent="0">
              <a:buNone/>
            </a:pPr>
            <a:r>
              <a:rPr lang="en-US" sz="2000" dirty="0"/>
              <a:t>Brasília se </a:t>
            </a:r>
            <a:r>
              <a:rPr lang="en-US" sz="2000" dirty="0" err="1"/>
              <a:t>nachází</a:t>
            </a:r>
            <a:r>
              <a:rPr lang="en-US" sz="2000" dirty="0"/>
              <a:t> </a:t>
            </a:r>
            <a:r>
              <a:rPr lang="en-US" sz="2000" dirty="0" err="1"/>
              <a:t>na</a:t>
            </a:r>
            <a:r>
              <a:rPr lang="en-US" sz="2000" dirty="0"/>
              <a:t> </a:t>
            </a:r>
            <a:r>
              <a:rPr lang="en-US" sz="2000" dirty="0" err="1"/>
              <a:t>území</a:t>
            </a:r>
            <a:r>
              <a:rPr lang="en-US" sz="2000" dirty="0"/>
              <a:t> </a:t>
            </a:r>
            <a:r>
              <a:rPr lang="en-US" sz="2000" dirty="0" err="1"/>
              <a:t>federálního</a:t>
            </a:r>
            <a:r>
              <a:rPr lang="en-US" sz="2000" dirty="0"/>
              <a:t> </a:t>
            </a:r>
            <a:r>
              <a:rPr lang="en-US" sz="2000" dirty="0" err="1"/>
              <a:t>státu</a:t>
            </a:r>
            <a:r>
              <a:rPr lang="en-US" sz="2000" dirty="0"/>
              <a:t> </a:t>
            </a:r>
            <a:r>
              <a:rPr lang="en-US" sz="2000" dirty="0" err="1"/>
              <a:t>Goiás</a:t>
            </a:r>
            <a:r>
              <a:rPr lang="en-US" sz="2000" dirty="0"/>
              <a:t>; </a:t>
            </a:r>
            <a:r>
              <a:rPr lang="en-US" sz="2000" dirty="0" err="1"/>
              <a:t>ona</a:t>
            </a:r>
            <a:r>
              <a:rPr lang="en-US" sz="2000" dirty="0"/>
              <a:t> </a:t>
            </a:r>
            <a:r>
              <a:rPr lang="en-US" sz="2000" dirty="0" err="1"/>
              <a:t>sama</a:t>
            </a:r>
            <a:r>
              <a:rPr lang="en-US" sz="2000" dirty="0"/>
              <a:t> je </a:t>
            </a:r>
            <a:r>
              <a:rPr lang="en-US" sz="2000" dirty="0" err="1"/>
              <a:t>samostatnou</a:t>
            </a:r>
            <a:r>
              <a:rPr lang="en-US" sz="2000" dirty="0"/>
              <a:t> </a:t>
            </a:r>
            <a:r>
              <a:rPr lang="en-US" sz="2000" dirty="0" err="1"/>
              <a:t>administrativní</a:t>
            </a:r>
            <a:r>
              <a:rPr lang="en-US" sz="2000" dirty="0"/>
              <a:t> </a:t>
            </a:r>
            <a:r>
              <a:rPr lang="en-US" sz="2000" dirty="0" err="1"/>
              <a:t>jednotkou</a:t>
            </a:r>
            <a:r>
              <a:rPr lang="en-US" sz="2000" dirty="0"/>
              <a:t> – </a:t>
            </a:r>
            <a:r>
              <a:rPr lang="cs-CZ" sz="2000" dirty="0"/>
              <a:t>D</a:t>
            </a:r>
            <a:r>
              <a:rPr lang="en-US" sz="2000" dirty="0" err="1"/>
              <a:t>istrito</a:t>
            </a:r>
            <a:r>
              <a:rPr lang="en-US" sz="2000" dirty="0"/>
              <a:t> </a:t>
            </a:r>
            <a:r>
              <a:rPr lang="cs-CZ" sz="2000" dirty="0"/>
              <a:t>F</a:t>
            </a:r>
            <a:r>
              <a:rPr lang="en-US" sz="2000" dirty="0" err="1"/>
              <a:t>ederal</a:t>
            </a:r>
            <a:r>
              <a:rPr lang="en-US" sz="2000" dirty="0"/>
              <a:t>.</a:t>
            </a:r>
          </a:p>
          <a:p>
            <a:pPr marL="0"/>
            <a:endParaRPr lang="en-US" sz="2000" dirty="0"/>
          </a:p>
          <a:p>
            <a:pPr marL="0" indent="0">
              <a:buNone/>
            </a:pPr>
            <a:r>
              <a:rPr lang="en-US" sz="2000" dirty="0" err="1"/>
              <a:t>Vdálenost</a:t>
            </a:r>
            <a:r>
              <a:rPr lang="en-US" sz="2000" dirty="0"/>
              <a:t> od Ria de </a:t>
            </a:r>
            <a:r>
              <a:rPr lang="en-US" sz="2000" dirty="0" err="1"/>
              <a:t>Janeira</a:t>
            </a:r>
            <a:r>
              <a:rPr lang="en-US" sz="2000" dirty="0"/>
              <a:t> po </a:t>
            </a:r>
            <a:r>
              <a:rPr lang="en-US" sz="2000" dirty="0" err="1"/>
              <a:t>dálnici</a:t>
            </a:r>
            <a:r>
              <a:rPr lang="en-US" sz="2000" dirty="0"/>
              <a:t> BR 040: 1 165,7 km; cesta autem </a:t>
            </a:r>
            <a:r>
              <a:rPr lang="en-US" sz="2000" dirty="0" err="1"/>
              <a:t>trvá</a:t>
            </a:r>
            <a:r>
              <a:rPr lang="en-US" sz="2000" dirty="0"/>
              <a:t> v </a:t>
            </a:r>
            <a:r>
              <a:rPr lang="en-US" sz="2000" dirty="0" err="1"/>
              <a:t>průměru</a:t>
            </a:r>
            <a:r>
              <a:rPr lang="en-US" sz="2000" dirty="0"/>
              <a:t> 15h 30 min. </a:t>
            </a:r>
          </a:p>
        </p:txBody>
      </p:sp>
      <p:pic>
        <p:nvPicPr>
          <p:cNvPr id="5" name="Zástupný obsah 4" descr="Obsah obrázku mapa&#10;&#10;Popis byl vytvořen automaticky">
            <a:extLst>
              <a:ext uri="{FF2B5EF4-FFF2-40B4-BE49-F238E27FC236}">
                <a16:creationId xmlns:a16="http://schemas.microsoft.com/office/drawing/2014/main" id="{66F0CD07-A7D6-4B79-9DF4-60F704F21C2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88424" y="793521"/>
            <a:ext cx="5365375" cy="5070745"/>
          </a:xfrm>
          <a:prstGeom prst="rect">
            <a:avLst/>
          </a:prstGeom>
        </p:spPr>
      </p:pic>
    </p:spTree>
    <p:extLst>
      <p:ext uri="{BB962C8B-B14F-4D97-AF65-F5344CB8AC3E}">
        <p14:creationId xmlns:p14="http://schemas.microsoft.com/office/powerpoint/2010/main" val="424905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3">
            <a:extLst>
              <a:ext uri="{FF2B5EF4-FFF2-40B4-BE49-F238E27FC236}">
                <a16:creationId xmlns:a16="http://schemas.microsoft.com/office/drawing/2014/main" id="{D36F9873-642F-4EB5-9636-7DE2F9F95D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5" name="Oval 34">
              <a:extLst>
                <a:ext uri="{FF2B5EF4-FFF2-40B4-BE49-F238E27FC236}">
                  <a16:creationId xmlns:a16="http://schemas.microsoft.com/office/drawing/2014/main" id="{CF8B8011-BF73-4693-BD76-BCF02A842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5">
              <a:extLst>
                <a:ext uri="{FF2B5EF4-FFF2-40B4-BE49-F238E27FC236}">
                  <a16:creationId xmlns:a16="http://schemas.microsoft.com/office/drawing/2014/main" id="{07329488-C25D-4C7C-814F-CEBFD5E7C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68D62A5-CA80-455B-8BF4-09BA31DC3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320F636-F7FE-493A-AF45-D9E22016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3CFAE76A-3CE9-4AC3-9975-186C6B3EE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2D7409-1AC7-4A0F-B79D-1664128FB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8F1537DB-0358-475D-8868-1313D3E33628}"/>
              </a:ext>
            </a:extLst>
          </p:cNvPr>
          <p:cNvSpPr>
            <a:spLocks noGrp="1"/>
          </p:cNvSpPr>
          <p:nvPr>
            <p:ph type="title"/>
          </p:nvPr>
        </p:nvSpPr>
        <p:spPr>
          <a:xfrm>
            <a:off x="630935" y="630936"/>
            <a:ext cx="5330275" cy="1951075"/>
          </a:xfrm>
          <a:noFill/>
        </p:spPr>
        <p:txBody>
          <a:bodyPr vert="horz" lIns="91440" tIns="45720" rIns="91440" bIns="45720" rtlCol="0" anchor="t">
            <a:normAutofit/>
          </a:bodyPr>
          <a:lstStyle/>
          <a:p>
            <a:r>
              <a:rPr lang="en-US" sz="4800">
                <a:solidFill>
                  <a:schemeClr val="bg1"/>
                </a:solidFill>
              </a:rPr>
              <a:t>Výstavba hlavního města</a:t>
            </a:r>
          </a:p>
        </p:txBody>
      </p:sp>
      <p:sp>
        <p:nvSpPr>
          <p:cNvPr id="27" name="Content Placeholder 26">
            <a:extLst>
              <a:ext uri="{FF2B5EF4-FFF2-40B4-BE49-F238E27FC236}">
                <a16:creationId xmlns:a16="http://schemas.microsoft.com/office/drawing/2014/main" id="{C73C15A2-2867-49FF-A15B-B77F456ECB0D}"/>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44" name="Rectangle 4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7" name="Straight Connector 4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3" name="Straight Connector 5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 name="Zástupný obsah 9">
            <a:extLst>
              <a:ext uri="{FF2B5EF4-FFF2-40B4-BE49-F238E27FC236}">
                <a16:creationId xmlns:a16="http://schemas.microsoft.com/office/drawing/2014/main" id="{5969ADF6-0A74-4F38-9C07-0CB77D464B5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30313" y="2798186"/>
            <a:ext cx="5330898" cy="3169228"/>
          </a:xfrm>
          <a:prstGeom prst="rect">
            <a:avLst/>
          </a:prstGeom>
        </p:spPr>
      </p:pic>
      <p:grpSp>
        <p:nvGrpSpPr>
          <p:cNvPr id="58" name="Group 57">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59" name="Straight Connector 5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8" name="Zástupný obsah 7">
            <a:extLst>
              <a:ext uri="{FF2B5EF4-FFF2-40B4-BE49-F238E27FC236}">
                <a16:creationId xmlns:a16="http://schemas.microsoft.com/office/drawing/2014/main" id="{C2666063-2CE4-4416-871D-D39279AA81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15997" y="2756877"/>
            <a:ext cx="5197126" cy="3169228"/>
          </a:xfrm>
          <a:prstGeom prst="rect">
            <a:avLst/>
          </a:prstGeom>
        </p:spPr>
      </p:pic>
    </p:spTree>
    <p:extLst>
      <p:ext uri="{BB962C8B-B14F-4D97-AF65-F5344CB8AC3E}">
        <p14:creationId xmlns:p14="http://schemas.microsoft.com/office/powerpoint/2010/main" val="1494746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CFE4E8ED-0D9E-4CCC-B505-AC9E50FF10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3" name="Oval 32">
              <a:extLst>
                <a:ext uri="{FF2B5EF4-FFF2-40B4-BE49-F238E27FC236}">
                  <a16:creationId xmlns:a16="http://schemas.microsoft.com/office/drawing/2014/main" id="{1E5A5640-5075-4E1F-9C22-2C31721B9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5B0BAD9-8B14-4E2D-803F-8DBB46BD5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0DE2D93-225F-4017-A5AB-2F474835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0ECBF6-3D1F-46CB-B030-A68AE345C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CBD8B9C5-6ABB-4AE3-B49F-A6F71246B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7D13301-01A5-4452-B008-BF41E029F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D8FDC659-A5F0-4119-BC59-FB4BBC020055}"/>
              </a:ext>
            </a:extLst>
          </p:cNvPr>
          <p:cNvSpPr>
            <a:spLocks noGrp="1"/>
          </p:cNvSpPr>
          <p:nvPr>
            <p:ph type="title"/>
          </p:nvPr>
        </p:nvSpPr>
        <p:spPr>
          <a:xfrm>
            <a:off x="630936" y="630936"/>
            <a:ext cx="5261864" cy="1951075"/>
          </a:xfrm>
          <a:noFill/>
        </p:spPr>
        <p:txBody>
          <a:bodyPr vert="horz" lIns="91440" tIns="45720" rIns="91440" bIns="45720" rtlCol="0" anchor="t">
            <a:normAutofit/>
          </a:bodyPr>
          <a:lstStyle/>
          <a:p>
            <a:endParaRPr lang="en-US" sz="4800" kern="1200">
              <a:solidFill>
                <a:schemeClr val="bg1"/>
              </a:solidFill>
              <a:latin typeface="+mj-lt"/>
              <a:ea typeface="+mj-ea"/>
              <a:cs typeface="+mj-cs"/>
            </a:endParaRPr>
          </a:p>
        </p:txBody>
      </p:sp>
      <p:sp>
        <p:nvSpPr>
          <p:cNvPr id="25" name="Content Placeholder 24">
            <a:extLst>
              <a:ext uri="{FF2B5EF4-FFF2-40B4-BE49-F238E27FC236}">
                <a16:creationId xmlns:a16="http://schemas.microsoft.com/office/drawing/2014/main" id="{F2F0BA39-D804-471D-BF23-890C2BE630C6}"/>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40" name="Rectangle 39">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3" name="Straight Connector 42">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1" name="Straight Connector 5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Zástupný obsah 5" descr="Obsah obrázku text, exteriér, staré&#10;&#10;Popis byl vytvořen automaticky">
            <a:extLst>
              <a:ext uri="{FF2B5EF4-FFF2-40B4-BE49-F238E27FC236}">
                <a16:creationId xmlns:a16="http://schemas.microsoft.com/office/drawing/2014/main" id="{ED6F4DCF-A8D4-4855-95D3-3A5C390115B1}"/>
              </a:ext>
            </a:extLst>
          </p:cNvPr>
          <p:cNvPicPr>
            <a:picLocks noChangeAspect="1"/>
          </p:cNvPicPr>
          <p:nvPr/>
        </p:nvPicPr>
        <p:blipFill rotWithShape="1">
          <a:blip r:embed="rId2">
            <a:extLst>
              <a:ext uri="{28A0092B-C50C-407E-A947-70E740481C1C}">
                <a14:useLocalDpi xmlns:a14="http://schemas.microsoft.com/office/drawing/2010/main" val="0"/>
              </a:ext>
            </a:extLst>
          </a:blip>
          <a:srcRect l="20467" r="6220"/>
          <a:stretch/>
        </p:blipFill>
        <p:spPr>
          <a:xfrm>
            <a:off x="654723" y="2778320"/>
            <a:ext cx="5272641" cy="3470131"/>
          </a:xfrm>
          <a:prstGeom prst="rect">
            <a:avLst/>
          </a:prstGeom>
        </p:spPr>
      </p:pic>
      <p:grpSp>
        <p:nvGrpSpPr>
          <p:cNvPr id="56" name="Group 55">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16067"/>
            <a:ext cx="304800" cy="429768"/>
            <a:chOff x="215328" y="-46937"/>
            <a:chExt cx="304800" cy="2773841"/>
          </a:xfrm>
        </p:grpSpPr>
        <p:cxnSp>
          <p:nvCxnSpPr>
            <p:cNvPr id="57" name="Straight Connector 56">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8" name="Zástupný obsah 7" descr="Obsah obrázku text, exteriér, staré&#10;&#10;Popis byl vytvořen automaticky">
            <a:extLst>
              <a:ext uri="{FF2B5EF4-FFF2-40B4-BE49-F238E27FC236}">
                <a16:creationId xmlns:a16="http://schemas.microsoft.com/office/drawing/2014/main" id="{8C6939EE-A221-4972-9837-BA761E3362A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80" r="3374" b="-2"/>
          <a:stretch/>
        </p:blipFill>
        <p:spPr>
          <a:xfrm>
            <a:off x="6170491" y="2778320"/>
            <a:ext cx="5272641" cy="3470131"/>
          </a:xfrm>
          <a:prstGeom prst="rect">
            <a:avLst/>
          </a:prstGeom>
        </p:spPr>
      </p:pic>
    </p:spTree>
    <p:extLst>
      <p:ext uri="{BB962C8B-B14F-4D97-AF65-F5344CB8AC3E}">
        <p14:creationId xmlns:p14="http://schemas.microsoft.com/office/powerpoint/2010/main" val="427401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2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36F9873-642F-4EB5-9636-7DE2F9F95D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3" name="Oval 32">
              <a:extLst>
                <a:ext uri="{FF2B5EF4-FFF2-40B4-BE49-F238E27FC236}">
                  <a16:creationId xmlns:a16="http://schemas.microsoft.com/office/drawing/2014/main" id="{CF8B8011-BF73-4693-BD76-BCF02A842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7329488-C25D-4C7C-814F-CEBFD5E7C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68D62A5-CA80-455B-8BF4-09BA31DC3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320F636-F7FE-493A-AF45-D9E22016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3CFAE76A-3CE9-4AC3-9975-186C6B3EE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D2D7409-1AC7-4A0F-B79D-1664128FB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6F7C450-7381-4C03-820B-D3E02C645A09}"/>
              </a:ext>
            </a:extLst>
          </p:cNvPr>
          <p:cNvSpPr>
            <a:spLocks noGrp="1"/>
          </p:cNvSpPr>
          <p:nvPr>
            <p:ph type="title"/>
          </p:nvPr>
        </p:nvSpPr>
        <p:spPr>
          <a:xfrm>
            <a:off x="630935" y="630936"/>
            <a:ext cx="5330275" cy="1951075"/>
          </a:xfrm>
          <a:noFill/>
        </p:spPr>
        <p:txBody>
          <a:bodyPr vert="horz" lIns="91440" tIns="45720" rIns="91440" bIns="45720" rtlCol="0" anchor="t">
            <a:normAutofit/>
          </a:bodyPr>
          <a:lstStyle/>
          <a:p>
            <a:endParaRPr lang="en-US" sz="4800">
              <a:solidFill>
                <a:schemeClr val="bg1"/>
              </a:solidFill>
            </a:endParaRPr>
          </a:p>
        </p:txBody>
      </p:sp>
      <p:sp>
        <p:nvSpPr>
          <p:cNvPr id="25" name="Content Placeholder 24">
            <a:extLst>
              <a:ext uri="{FF2B5EF4-FFF2-40B4-BE49-F238E27FC236}">
                <a16:creationId xmlns:a16="http://schemas.microsoft.com/office/drawing/2014/main" id="{FAA4D0FD-FDC9-4A3E-B063-F994A56D3BEB}"/>
              </a:ext>
            </a:extLst>
          </p:cNvPr>
          <p:cNvSpPr>
            <a:spLocks noGrp="1"/>
          </p:cNvSpPr>
          <p:nvPr>
            <p:ph sz="half" idx="1"/>
          </p:nvPr>
        </p:nvSpPr>
        <p:spPr>
          <a:xfrm>
            <a:off x="6167718" y="630936"/>
            <a:ext cx="4992469" cy="1951087"/>
          </a:xfrm>
          <a:noFill/>
        </p:spPr>
        <p:txBody>
          <a:bodyPr vert="horz" lIns="91440" tIns="45720" rIns="91440" bIns="45720" rtlCol="0" anchor="t">
            <a:normAutofit/>
          </a:bodyPr>
          <a:lstStyle/>
          <a:p>
            <a:endParaRPr lang="en-US" sz="1800">
              <a:solidFill>
                <a:schemeClr val="bg1"/>
              </a:solidFill>
            </a:endParaRPr>
          </a:p>
        </p:txBody>
      </p:sp>
      <p:sp>
        <p:nvSpPr>
          <p:cNvPr id="42" name="Rectangle 4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5" name="Straight Connector 4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1" name="Straight Connector 5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8" name="Zástupný obsah 7" descr="Obsah obrázku text, exteriér, stádo, bílá&#10;&#10;Popis byl vytvořen automaticky">
            <a:extLst>
              <a:ext uri="{FF2B5EF4-FFF2-40B4-BE49-F238E27FC236}">
                <a16:creationId xmlns:a16="http://schemas.microsoft.com/office/drawing/2014/main" id="{B6C30F5E-481A-4204-A7BF-3EECF01C0B3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313" y="2756877"/>
            <a:ext cx="3378990" cy="3492497"/>
          </a:xfrm>
          <a:prstGeom prst="rect">
            <a:avLst/>
          </a:prstGeom>
        </p:spPr>
      </p:pic>
      <p:grpSp>
        <p:nvGrpSpPr>
          <p:cNvPr id="56" name="Group 55">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57" name="Straight Connector 56">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6" name="Zástupný obsah 5" descr="Obsah obrázku text, obloha, exteriér, raft&#10;&#10;Popis byl vytvořen automaticky">
            <a:extLst>
              <a:ext uri="{FF2B5EF4-FFF2-40B4-BE49-F238E27FC236}">
                <a16:creationId xmlns:a16="http://schemas.microsoft.com/office/drawing/2014/main" id="{4CBE81D3-2FF2-43CF-B883-FE23617EB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111" y="2756877"/>
            <a:ext cx="5212682" cy="3492497"/>
          </a:xfrm>
          <a:prstGeom prst="rect">
            <a:avLst/>
          </a:prstGeom>
        </p:spPr>
      </p:pic>
    </p:spTree>
    <p:extLst>
      <p:ext uri="{BB962C8B-B14F-4D97-AF65-F5344CB8AC3E}">
        <p14:creationId xmlns:p14="http://schemas.microsoft.com/office/powerpoint/2010/main" val="282817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84A55CF3-0D9D-4586-8D56-23064F23A0C0}"/>
              </a:ext>
            </a:extLst>
          </p:cNvPr>
          <p:cNvSpPr>
            <a:spLocks noGrp="1"/>
          </p:cNvSpPr>
          <p:nvPr>
            <p:ph type="title"/>
          </p:nvPr>
        </p:nvSpPr>
        <p:spPr>
          <a:xfrm>
            <a:off x="1371599" y="294538"/>
            <a:ext cx="9895951" cy="1033669"/>
          </a:xfrm>
        </p:spPr>
        <p:txBody>
          <a:bodyPr>
            <a:normAutofit/>
          </a:bodyPr>
          <a:lstStyle/>
          <a:p>
            <a:r>
              <a:rPr lang="cs-CZ" sz="4000">
                <a:solidFill>
                  <a:srgbClr val="FFFFFF"/>
                </a:solidFill>
              </a:rPr>
              <a:t>Jânio Quadros</a:t>
            </a:r>
          </a:p>
        </p:txBody>
      </p:sp>
      <p:sp>
        <p:nvSpPr>
          <p:cNvPr id="6" name="Zástupný obsah 5">
            <a:extLst>
              <a:ext uri="{FF2B5EF4-FFF2-40B4-BE49-F238E27FC236}">
                <a16:creationId xmlns:a16="http://schemas.microsoft.com/office/drawing/2014/main" id="{81D48C20-668A-4810-BA3D-3E972D3ACBFB}"/>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Přestože se prezident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Kubitschek</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těšil velké popularitě, na základě ústavy z roku 1946 nemohl být zvolen na dvě volení období za sebou. Počítal ale s tím, že se na nejvyšší politický post v zemi vrátí v příštím volebním období, 1965.</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prezidentských volbách roku 1960 byl zvolen kandidát konzervativních politických sil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Jânio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Viceprezidentem byl znovu zvolen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Goulart</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se prezidentského úřadu ujal 31. ledna 1961.</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Jeho vláda byla velice problematická.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nedokázal udržet ani vytvořit žádné politické aliance a brzy se rozhádal i se svou domovskou konzervativní stranou UDN díky své politické orientaci. V té době bylo velice důležité směřování zahraniční politiky díky polarizaci světa způsobené studenou válkou mezi USA a SSSR. Zatímco strana byla otevřeně orientovaná na USA,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Quadros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začal vyjadřovat své sympatie druhému politickému táboru, tedy Sovětskému svazu.</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20822357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3562</Words>
  <Application>Microsoft Office PowerPoint</Application>
  <PresentationFormat>Širokoúhlá obrazovka</PresentationFormat>
  <Paragraphs>142</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Calibri Light</vt:lpstr>
      <vt:lpstr>Times New Roman</vt:lpstr>
      <vt:lpstr>Motiv Office</vt:lpstr>
      <vt:lpstr>VOJENSKÁ DIKTATURA 1964-1985</vt:lpstr>
      <vt:lpstr>Co jí předcházelo: Vláda Juscelina Kubitscheka (1956 – 1961)</vt:lpstr>
      <vt:lpstr>Plano de Metas</vt:lpstr>
      <vt:lpstr>Výstavba hlavního města Brasília</vt:lpstr>
      <vt:lpstr>Lokalizace hlavního města Brasília</vt:lpstr>
      <vt:lpstr>Výstavba hlavního města</vt:lpstr>
      <vt:lpstr>Prezentace aplikace PowerPoint</vt:lpstr>
      <vt:lpstr>Prezentace aplikace PowerPoint</vt:lpstr>
      <vt:lpstr>Jânio Quadros</vt:lpstr>
      <vt:lpstr>Prezentace aplikace PowerPoint</vt:lpstr>
      <vt:lpstr>João Goulart</vt:lpstr>
      <vt:lpstr>Prezentace aplikace PowerPoint</vt:lpstr>
      <vt:lpstr>Prezentace aplikace PowerPoint</vt:lpstr>
      <vt:lpstr>Pochod rodiny v Bohu za svobodu</vt:lpstr>
      <vt:lpstr>Vojenská diktatura</vt:lpstr>
      <vt:lpstr>Generál Castello Branco</vt:lpstr>
      <vt:lpstr>AI-5 – Instituční akt č.5</vt:lpstr>
      <vt:lpstr>Prezentace aplikace PowerPoint</vt:lpstr>
      <vt:lpstr>Instituční akty, které předcházely AI-5</vt:lpstr>
      <vt:lpstr>Mašinérie na vraždění lidí</vt:lpstr>
      <vt:lpstr>Prezentace aplikace PowerPoint</vt:lpstr>
      <vt:lpstr>Domorodá populace</vt:lpstr>
      <vt:lpstr>Boj proti diktatuře</vt:lpstr>
      <vt:lpstr>Politické rozvolňování, 1975</vt:lpstr>
      <vt:lpstr>Politické vraždy</vt:lpstr>
      <vt:lpstr>PT, Partido dos Trabalhadores – L.I. Lula da Silva</vt:lpstr>
      <vt:lpstr>„Diretas já“ - požadavek přímých prezidentských voleb</vt:lpstr>
      <vt:lpstr>DIRETAS JÁ!</vt:lpstr>
      <vt:lpstr>Tancredo Neves</vt:lpstr>
      <vt:lpstr>Jair Bolsonaro</vt:lpstr>
      <vt:lpstr>Prezentace aplikace PowerPoint</vt:lpstr>
      <vt:lpstr>Příznivci diktatury v současné době</vt:lpstr>
      <vt:lpstr>Prezentace aplikace PowerPoint</vt:lpstr>
      <vt:lpstr>8. ledna 2023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VOJENSKÁ DIKTATURA 1964-1985</dc:title>
  <dc:creator>Eva Batličková</dc:creator>
  <cp:lastModifiedBy>Eva Batličková</cp:lastModifiedBy>
  <cp:revision>26</cp:revision>
  <dcterms:created xsi:type="dcterms:W3CDTF">2021-05-13T11:30:59Z</dcterms:created>
  <dcterms:modified xsi:type="dcterms:W3CDTF">2024-04-25T11:42:16Z</dcterms:modified>
</cp:coreProperties>
</file>