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80" r:id="rId17"/>
    <p:sldId id="277" r:id="rId18"/>
    <p:sldId id="281" r:id="rId19"/>
    <p:sldId id="278" r:id="rId20"/>
    <p:sldId id="279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 Svobodová" initials="IS" lastIdx="4" clrIdx="0">
    <p:extLst>
      <p:ext uri="{19B8F6BF-5375-455C-9EA6-DF929625EA0E}">
        <p15:presenceInfo xmlns:p15="http://schemas.microsoft.com/office/powerpoint/2012/main" userId="Iva Svobod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5T16:13:55.849" idx="3">
    <p:pos x="2129" y="2655"/>
    <p:text>senão má více významů, v odporovacím znamená nic jiného než - viz následující slide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1ADF2-2E9C-43F3-810B-FD8D54BF36F4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DA2302-DC5A-4CBE-B589-17866D4C9B3C}">
      <dgm:prSet custT="1"/>
      <dgm:spPr/>
      <dgm:t>
        <a:bodyPr/>
        <a:lstStyle/>
        <a:p>
          <a:r>
            <a:rPr lang="pt-PT" sz="2800" dirty="0"/>
            <a:t>A relação de coordenação entre duas frases é expressa pela conjunção </a:t>
          </a:r>
          <a:r>
            <a:rPr lang="pt-PT" sz="2800" b="1" dirty="0"/>
            <a:t>copulativa = aditiva</a:t>
          </a:r>
          <a:endParaRPr lang="cs-CZ" sz="2800" dirty="0"/>
        </a:p>
      </dgm:t>
    </dgm:pt>
    <dgm:pt modelId="{F83D01AD-AFF6-4F32-808D-852F445609BE}" type="parTrans" cxnId="{6FC6BC9E-F348-404D-8D65-BE97C9024305}">
      <dgm:prSet/>
      <dgm:spPr/>
      <dgm:t>
        <a:bodyPr/>
        <a:lstStyle/>
        <a:p>
          <a:endParaRPr lang="cs-CZ"/>
        </a:p>
      </dgm:t>
    </dgm:pt>
    <dgm:pt modelId="{4AAB2770-7FC7-413D-9A6D-F2282CB1A9B1}" type="sibTrans" cxnId="{6FC6BC9E-F348-404D-8D65-BE97C9024305}">
      <dgm:prSet/>
      <dgm:spPr/>
      <dgm:t>
        <a:bodyPr/>
        <a:lstStyle/>
        <a:p>
          <a:endParaRPr lang="cs-CZ"/>
        </a:p>
      </dgm:t>
    </dgm:pt>
    <dgm:pt modelId="{1A0FB406-CA52-4212-8699-CBC8CFD96821}">
      <dgm:prSet custT="1"/>
      <dgm:spPr/>
      <dgm:t>
        <a:bodyPr/>
        <a:lstStyle/>
        <a:p>
          <a:r>
            <a:rPr lang="pt-PT" sz="1800" b="1" dirty="0"/>
            <a:t>Conjunção simples </a:t>
          </a:r>
        </a:p>
        <a:p>
          <a:r>
            <a:rPr lang="pt-PT" sz="1600" i="1" dirty="0"/>
            <a:t>e</a:t>
          </a:r>
        </a:p>
        <a:p>
          <a:r>
            <a:rPr lang="pt-PT" sz="1600" i="1" dirty="0"/>
            <a:t>nem</a:t>
          </a:r>
        </a:p>
        <a:p>
          <a:endParaRPr lang="cs-CZ" sz="2700" dirty="0"/>
        </a:p>
      </dgm:t>
    </dgm:pt>
    <dgm:pt modelId="{2F510948-6A65-4D76-98C9-DB62584AA72F}" type="parTrans" cxnId="{1BE437B1-FC07-44D8-B38D-5375781BB255}">
      <dgm:prSet/>
      <dgm:spPr/>
      <dgm:t>
        <a:bodyPr/>
        <a:lstStyle/>
        <a:p>
          <a:endParaRPr lang="cs-CZ"/>
        </a:p>
      </dgm:t>
    </dgm:pt>
    <dgm:pt modelId="{DE90E95D-AB0E-4240-85A1-DACEEFFA00FF}" type="sibTrans" cxnId="{1BE437B1-FC07-44D8-B38D-5375781BB255}">
      <dgm:prSet/>
      <dgm:spPr/>
      <dgm:t>
        <a:bodyPr/>
        <a:lstStyle/>
        <a:p>
          <a:endParaRPr lang="cs-CZ"/>
        </a:p>
      </dgm:t>
    </dgm:pt>
    <dgm:pt modelId="{96C9887C-5DFF-49CE-B314-323E112F2C5B}">
      <dgm:prSet/>
      <dgm:spPr/>
      <dgm:t>
        <a:bodyPr/>
        <a:lstStyle/>
        <a:p>
          <a:r>
            <a:rPr lang="pt-PT" b="1" dirty="0"/>
            <a:t>Conjunção composta  </a:t>
          </a:r>
        </a:p>
        <a:p>
          <a:r>
            <a:rPr lang="pt-PT" i="1" dirty="0"/>
            <a:t>não só… como</a:t>
          </a:r>
        </a:p>
        <a:p>
          <a:r>
            <a:rPr lang="pt-PT" i="1" dirty="0"/>
            <a:t>não só…. mas também</a:t>
          </a:r>
        </a:p>
        <a:p>
          <a:r>
            <a:rPr lang="pt-PT" i="1" dirty="0"/>
            <a:t>tanto….como</a:t>
          </a:r>
          <a:endParaRPr lang="cs-CZ" i="1" dirty="0"/>
        </a:p>
      </dgm:t>
    </dgm:pt>
    <dgm:pt modelId="{FBC09298-2D89-448F-9656-37908B9C5606}" type="parTrans" cxnId="{36DE4C95-875F-4CBE-A05D-A33484BF55F2}">
      <dgm:prSet/>
      <dgm:spPr/>
      <dgm:t>
        <a:bodyPr/>
        <a:lstStyle/>
        <a:p>
          <a:endParaRPr lang="cs-CZ"/>
        </a:p>
      </dgm:t>
    </dgm:pt>
    <dgm:pt modelId="{22065B76-34CD-44D2-A428-AF2963671749}" type="sibTrans" cxnId="{36DE4C95-875F-4CBE-A05D-A33484BF55F2}">
      <dgm:prSet/>
      <dgm:spPr/>
      <dgm:t>
        <a:bodyPr/>
        <a:lstStyle/>
        <a:p>
          <a:endParaRPr lang="cs-CZ"/>
        </a:p>
      </dgm:t>
    </dgm:pt>
    <dgm:pt modelId="{015D3450-CA18-438C-B7FC-E4F4329050EF}" type="pres">
      <dgm:prSet presAssocID="{1331ADF2-2E9C-43F3-810B-FD8D54BF36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952EA4-EDA7-4541-9BDB-DCC5C79E73EB}" type="pres">
      <dgm:prSet presAssocID="{48DA2302-DC5A-4CBE-B589-17866D4C9B3C}" presName="vertOne" presStyleCnt="0"/>
      <dgm:spPr/>
    </dgm:pt>
    <dgm:pt modelId="{1F9B8C5E-00F9-49D0-92C8-9C234360B0E7}" type="pres">
      <dgm:prSet presAssocID="{48DA2302-DC5A-4CBE-B589-17866D4C9B3C}" presName="txOne" presStyleLbl="node0" presStyleIdx="0" presStyleCnt="1" custScaleX="100074" custScaleY="54923">
        <dgm:presLayoutVars>
          <dgm:chPref val="3"/>
        </dgm:presLayoutVars>
      </dgm:prSet>
      <dgm:spPr/>
    </dgm:pt>
    <dgm:pt modelId="{CBDEC5F8-6840-4518-8A67-2525F5E73055}" type="pres">
      <dgm:prSet presAssocID="{48DA2302-DC5A-4CBE-B589-17866D4C9B3C}" presName="parTransOne" presStyleCnt="0"/>
      <dgm:spPr/>
    </dgm:pt>
    <dgm:pt modelId="{3E328F39-CB2E-42E7-AEDE-6E669D5B4BE5}" type="pres">
      <dgm:prSet presAssocID="{48DA2302-DC5A-4CBE-B589-17866D4C9B3C}" presName="horzOne" presStyleCnt="0"/>
      <dgm:spPr/>
    </dgm:pt>
    <dgm:pt modelId="{36413C28-332B-4922-B19B-AE03B9AF94FA}" type="pres">
      <dgm:prSet presAssocID="{1A0FB406-CA52-4212-8699-CBC8CFD96821}" presName="vertTwo" presStyleCnt="0"/>
      <dgm:spPr/>
    </dgm:pt>
    <dgm:pt modelId="{4C6A9B45-F515-42BC-B58C-8D6EBC1FD112}" type="pres">
      <dgm:prSet presAssocID="{1A0FB406-CA52-4212-8699-CBC8CFD96821}" presName="txTwo" presStyleLbl="node2" presStyleIdx="0" presStyleCnt="2" custLinFactNeighborX="-195" custLinFactNeighborY="130">
        <dgm:presLayoutVars>
          <dgm:chPref val="3"/>
        </dgm:presLayoutVars>
      </dgm:prSet>
      <dgm:spPr/>
    </dgm:pt>
    <dgm:pt modelId="{ED0BC080-E904-43AF-B5DF-F441A8CAF92A}" type="pres">
      <dgm:prSet presAssocID="{1A0FB406-CA52-4212-8699-CBC8CFD96821}" presName="horzTwo" presStyleCnt="0"/>
      <dgm:spPr/>
    </dgm:pt>
    <dgm:pt modelId="{77040D0A-27FA-405C-896B-619B8557F7F3}" type="pres">
      <dgm:prSet presAssocID="{DE90E95D-AB0E-4240-85A1-DACEEFFA00FF}" presName="sibSpaceTwo" presStyleCnt="0"/>
      <dgm:spPr/>
    </dgm:pt>
    <dgm:pt modelId="{06B4F0DE-4384-44A9-BF80-543AC5631A6A}" type="pres">
      <dgm:prSet presAssocID="{96C9887C-5DFF-49CE-B314-323E112F2C5B}" presName="vertTwo" presStyleCnt="0"/>
      <dgm:spPr/>
    </dgm:pt>
    <dgm:pt modelId="{EDE8FFE1-0F19-4096-859F-D7873AE19101}" type="pres">
      <dgm:prSet presAssocID="{96C9887C-5DFF-49CE-B314-323E112F2C5B}" presName="txTwo" presStyleLbl="node2" presStyleIdx="1" presStyleCnt="2" custScaleX="79792" custScaleY="62195" custLinFactNeighborX="795" custLinFactNeighborY="-4864">
        <dgm:presLayoutVars>
          <dgm:chPref val="3"/>
        </dgm:presLayoutVars>
      </dgm:prSet>
      <dgm:spPr/>
    </dgm:pt>
    <dgm:pt modelId="{56239877-EF03-41A3-96F9-9F35406B035C}" type="pres">
      <dgm:prSet presAssocID="{96C9887C-5DFF-49CE-B314-323E112F2C5B}" presName="horzTwo" presStyleCnt="0"/>
      <dgm:spPr/>
    </dgm:pt>
  </dgm:ptLst>
  <dgm:cxnLst>
    <dgm:cxn modelId="{A094B12C-8891-47AC-A3CD-BCB7C013CD3D}" type="presOf" srcId="{96C9887C-5DFF-49CE-B314-323E112F2C5B}" destId="{EDE8FFE1-0F19-4096-859F-D7873AE19101}" srcOrd="0" destOrd="0" presId="urn:microsoft.com/office/officeart/2005/8/layout/hierarchy4"/>
    <dgm:cxn modelId="{08A66B62-54D7-482A-8984-19734CF0B378}" type="presOf" srcId="{1A0FB406-CA52-4212-8699-CBC8CFD96821}" destId="{4C6A9B45-F515-42BC-B58C-8D6EBC1FD112}" srcOrd="0" destOrd="0" presId="urn:microsoft.com/office/officeart/2005/8/layout/hierarchy4"/>
    <dgm:cxn modelId="{36DE4C95-875F-4CBE-A05D-A33484BF55F2}" srcId="{48DA2302-DC5A-4CBE-B589-17866D4C9B3C}" destId="{96C9887C-5DFF-49CE-B314-323E112F2C5B}" srcOrd="1" destOrd="0" parTransId="{FBC09298-2D89-448F-9656-37908B9C5606}" sibTransId="{22065B76-34CD-44D2-A428-AF2963671749}"/>
    <dgm:cxn modelId="{6FC6BC9E-F348-404D-8D65-BE97C9024305}" srcId="{1331ADF2-2E9C-43F3-810B-FD8D54BF36F4}" destId="{48DA2302-DC5A-4CBE-B589-17866D4C9B3C}" srcOrd="0" destOrd="0" parTransId="{F83D01AD-AFF6-4F32-808D-852F445609BE}" sibTransId="{4AAB2770-7FC7-413D-9A6D-F2282CB1A9B1}"/>
    <dgm:cxn modelId="{1BE437B1-FC07-44D8-B38D-5375781BB255}" srcId="{48DA2302-DC5A-4CBE-B589-17866D4C9B3C}" destId="{1A0FB406-CA52-4212-8699-CBC8CFD96821}" srcOrd="0" destOrd="0" parTransId="{2F510948-6A65-4D76-98C9-DB62584AA72F}" sibTransId="{DE90E95D-AB0E-4240-85A1-DACEEFFA00FF}"/>
    <dgm:cxn modelId="{3121C1C2-D574-4FEC-A024-1D8691D7DDBD}" type="presOf" srcId="{1331ADF2-2E9C-43F3-810B-FD8D54BF36F4}" destId="{015D3450-CA18-438C-B7FC-E4F4329050EF}" srcOrd="0" destOrd="0" presId="urn:microsoft.com/office/officeart/2005/8/layout/hierarchy4"/>
    <dgm:cxn modelId="{41B42DD5-4E44-45C4-BFCE-40CF0DCBDE3D}" type="presOf" srcId="{48DA2302-DC5A-4CBE-B589-17866D4C9B3C}" destId="{1F9B8C5E-00F9-49D0-92C8-9C234360B0E7}" srcOrd="0" destOrd="0" presId="urn:microsoft.com/office/officeart/2005/8/layout/hierarchy4"/>
    <dgm:cxn modelId="{C4F7A4E6-DA3B-4349-A960-4CEA05CCE013}" type="presParOf" srcId="{015D3450-CA18-438C-B7FC-E4F4329050EF}" destId="{25952EA4-EDA7-4541-9BDB-DCC5C79E73EB}" srcOrd="0" destOrd="0" presId="urn:microsoft.com/office/officeart/2005/8/layout/hierarchy4"/>
    <dgm:cxn modelId="{A302A793-8DDD-4AB3-A9BA-26547320E5EA}" type="presParOf" srcId="{25952EA4-EDA7-4541-9BDB-DCC5C79E73EB}" destId="{1F9B8C5E-00F9-49D0-92C8-9C234360B0E7}" srcOrd="0" destOrd="0" presId="urn:microsoft.com/office/officeart/2005/8/layout/hierarchy4"/>
    <dgm:cxn modelId="{E01184F4-1AE7-4711-9545-57F400C9F005}" type="presParOf" srcId="{25952EA4-EDA7-4541-9BDB-DCC5C79E73EB}" destId="{CBDEC5F8-6840-4518-8A67-2525F5E73055}" srcOrd="1" destOrd="0" presId="urn:microsoft.com/office/officeart/2005/8/layout/hierarchy4"/>
    <dgm:cxn modelId="{25AD14EF-29F1-4348-B74C-6BCF18CFAE2F}" type="presParOf" srcId="{25952EA4-EDA7-4541-9BDB-DCC5C79E73EB}" destId="{3E328F39-CB2E-42E7-AEDE-6E669D5B4BE5}" srcOrd="2" destOrd="0" presId="urn:microsoft.com/office/officeart/2005/8/layout/hierarchy4"/>
    <dgm:cxn modelId="{C415C01F-417C-4369-A113-9E68F0E56091}" type="presParOf" srcId="{3E328F39-CB2E-42E7-AEDE-6E669D5B4BE5}" destId="{36413C28-332B-4922-B19B-AE03B9AF94FA}" srcOrd="0" destOrd="0" presId="urn:microsoft.com/office/officeart/2005/8/layout/hierarchy4"/>
    <dgm:cxn modelId="{C82841A5-FDE1-40DA-BDE2-3CC9FA963502}" type="presParOf" srcId="{36413C28-332B-4922-B19B-AE03B9AF94FA}" destId="{4C6A9B45-F515-42BC-B58C-8D6EBC1FD112}" srcOrd="0" destOrd="0" presId="urn:microsoft.com/office/officeart/2005/8/layout/hierarchy4"/>
    <dgm:cxn modelId="{9DF9AC05-D81D-459B-97F3-321C4D5DAB4C}" type="presParOf" srcId="{36413C28-332B-4922-B19B-AE03B9AF94FA}" destId="{ED0BC080-E904-43AF-B5DF-F441A8CAF92A}" srcOrd="1" destOrd="0" presId="urn:microsoft.com/office/officeart/2005/8/layout/hierarchy4"/>
    <dgm:cxn modelId="{71EF3862-C100-484F-9E7B-7825F19E53AE}" type="presParOf" srcId="{3E328F39-CB2E-42E7-AEDE-6E669D5B4BE5}" destId="{77040D0A-27FA-405C-896B-619B8557F7F3}" srcOrd="1" destOrd="0" presId="urn:microsoft.com/office/officeart/2005/8/layout/hierarchy4"/>
    <dgm:cxn modelId="{CAE97B6C-873B-4412-9B76-D09C7A74893C}" type="presParOf" srcId="{3E328F39-CB2E-42E7-AEDE-6E669D5B4BE5}" destId="{06B4F0DE-4384-44A9-BF80-543AC5631A6A}" srcOrd="2" destOrd="0" presId="urn:microsoft.com/office/officeart/2005/8/layout/hierarchy4"/>
    <dgm:cxn modelId="{F63226DC-4E39-40BC-8475-ED745AF8C232}" type="presParOf" srcId="{06B4F0DE-4384-44A9-BF80-543AC5631A6A}" destId="{EDE8FFE1-0F19-4096-859F-D7873AE19101}" srcOrd="0" destOrd="0" presId="urn:microsoft.com/office/officeart/2005/8/layout/hierarchy4"/>
    <dgm:cxn modelId="{2E1E07C5-04E2-4974-B0C2-416A00081040}" type="presParOf" srcId="{06B4F0DE-4384-44A9-BF80-543AC5631A6A}" destId="{56239877-EF03-41A3-96F9-9F35406B03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31ADF2-2E9C-43F3-810B-FD8D54BF36F4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DA2302-DC5A-4CBE-B589-17866D4C9B3C}">
      <dgm:prSet custT="1"/>
      <dgm:spPr/>
      <dgm:t>
        <a:bodyPr/>
        <a:lstStyle/>
        <a:p>
          <a:r>
            <a:rPr lang="pt-PT" sz="2800" dirty="0"/>
            <a:t>A relação de coordenação entre duas frases é expressa pela conjunção </a:t>
          </a:r>
          <a:r>
            <a:rPr lang="pt-PT" sz="2800" b="1" dirty="0"/>
            <a:t>adversativa = </a:t>
          </a:r>
          <a:r>
            <a:rPr lang="pt-PT" sz="2800" b="1" dirty="0" err="1"/>
            <a:t>contrajuntiva</a:t>
          </a:r>
          <a:endParaRPr lang="cs-CZ" sz="2800" dirty="0"/>
        </a:p>
      </dgm:t>
    </dgm:pt>
    <dgm:pt modelId="{F83D01AD-AFF6-4F32-808D-852F445609BE}" type="parTrans" cxnId="{6FC6BC9E-F348-404D-8D65-BE97C9024305}">
      <dgm:prSet/>
      <dgm:spPr/>
      <dgm:t>
        <a:bodyPr/>
        <a:lstStyle/>
        <a:p>
          <a:endParaRPr lang="cs-CZ"/>
        </a:p>
      </dgm:t>
    </dgm:pt>
    <dgm:pt modelId="{4AAB2770-7FC7-413D-9A6D-F2282CB1A9B1}" type="sibTrans" cxnId="{6FC6BC9E-F348-404D-8D65-BE97C9024305}">
      <dgm:prSet/>
      <dgm:spPr/>
      <dgm:t>
        <a:bodyPr/>
        <a:lstStyle/>
        <a:p>
          <a:endParaRPr lang="cs-CZ"/>
        </a:p>
      </dgm:t>
    </dgm:pt>
    <dgm:pt modelId="{1A0FB406-CA52-4212-8699-CBC8CFD96821}">
      <dgm:prSet custT="1"/>
      <dgm:spPr/>
      <dgm:t>
        <a:bodyPr/>
        <a:lstStyle/>
        <a:p>
          <a:r>
            <a:rPr lang="pt-PT" sz="2000" b="1" dirty="0"/>
            <a:t>Conjunção simples </a:t>
          </a:r>
        </a:p>
        <a:p>
          <a:r>
            <a:rPr lang="pt-PT" sz="1800" b="1" i="1" dirty="0"/>
            <a:t>mas</a:t>
          </a:r>
        </a:p>
        <a:p>
          <a:r>
            <a:rPr lang="pt-PT" sz="1800" b="1" i="1" dirty="0"/>
            <a:t>senão</a:t>
          </a:r>
        </a:p>
        <a:p>
          <a:endParaRPr lang="cs-CZ" sz="2700" dirty="0"/>
        </a:p>
      </dgm:t>
    </dgm:pt>
    <dgm:pt modelId="{2F510948-6A65-4D76-98C9-DB62584AA72F}" type="parTrans" cxnId="{1BE437B1-FC07-44D8-B38D-5375781BB255}">
      <dgm:prSet/>
      <dgm:spPr/>
      <dgm:t>
        <a:bodyPr/>
        <a:lstStyle/>
        <a:p>
          <a:endParaRPr lang="cs-CZ"/>
        </a:p>
      </dgm:t>
    </dgm:pt>
    <dgm:pt modelId="{DE90E95D-AB0E-4240-85A1-DACEEFFA00FF}" type="sibTrans" cxnId="{1BE437B1-FC07-44D8-B38D-5375781BB255}">
      <dgm:prSet/>
      <dgm:spPr/>
      <dgm:t>
        <a:bodyPr/>
        <a:lstStyle/>
        <a:p>
          <a:endParaRPr lang="cs-CZ"/>
        </a:p>
      </dgm:t>
    </dgm:pt>
    <dgm:pt modelId="{96C9887C-5DFF-49CE-B314-323E112F2C5B}">
      <dgm:prSet custT="1"/>
      <dgm:spPr/>
      <dgm:t>
        <a:bodyPr/>
        <a:lstStyle/>
        <a:p>
          <a:r>
            <a:rPr lang="pt-PT" sz="2200" b="1" dirty="0"/>
            <a:t>Conetores adversativos</a:t>
          </a:r>
        </a:p>
        <a:p>
          <a:r>
            <a:rPr lang="pt-PT" sz="2000" b="1" i="1" dirty="0"/>
            <a:t>porém, todavia, contudo, não obstante</a:t>
          </a:r>
        </a:p>
        <a:p>
          <a:r>
            <a:rPr lang="pt-PT" sz="2000" b="1" i="1" dirty="0"/>
            <a:t>e porém… (com outra conjunção ainda) </a:t>
          </a:r>
          <a:endParaRPr lang="cs-CZ" sz="2000" b="1" i="1" dirty="0"/>
        </a:p>
      </dgm:t>
    </dgm:pt>
    <dgm:pt modelId="{FBC09298-2D89-448F-9656-37908B9C5606}" type="parTrans" cxnId="{36DE4C95-875F-4CBE-A05D-A33484BF55F2}">
      <dgm:prSet/>
      <dgm:spPr/>
      <dgm:t>
        <a:bodyPr/>
        <a:lstStyle/>
        <a:p>
          <a:endParaRPr lang="cs-CZ"/>
        </a:p>
      </dgm:t>
    </dgm:pt>
    <dgm:pt modelId="{22065B76-34CD-44D2-A428-AF2963671749}" type="sibTrans" cxnId="{36DE4C95-875F-4CBE-A05D-A33484BF55F2}">
      <dgm:prSet/>
      <dgm:spPr/>
      <dgm:t>
        <a:bodyPr/>
        <a:lstStyle/>
        <a:p>
          <a:endParaRPr lang="cs-CZ"/>
        </a:p>
      </dgm:t>
    </dgm:pt>
    <dgm:pt modelId="{015D3450-CA18-438C-B7FC-E4F4329050EF}" type="pres">
      <dgm:prSet presAssocID="{1331ADF2-2E9C-43F3-810B-FD8D54BF36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952EA4-EDA7-4541-9BDB-DCC5C79E73EB}" type="pres">
      <dgm:prSet presAssocID="{48DA2302-DC5A-4CBE-B589-17866D4C9B3C}" presName="vertOne" presStyleCnt="0"/>
      <dgm:spPr/>
    </dgm:pt>
    <dgm:pt modelId="{1F9B8C5E-00F9-49D0-92C8-9C234360B0E7}" type="pres">
      <dgm:prSet presAssocID="{48DA2302-DC5A-4CBE-B589-17866D4C9B3C}" presName="txOne" presStyleLbl="node0" presStyleIdx="0" presStyleCnt="1" custScaleX="100074" custScaleY="24887" custLinFactY="-2727" custLinFactNeighborX="-2014" custLinFactNeighborY="-100000">
        <dgm:presLayoutVars>
          <dgm:chPref val="3"/>
        </dgm:presLayoutVars>
      </dgm:prSet>
      <dgm:spPr/>
    </dgm:pt>
    <dgm:pt modelId="{CBDEC5F8-6840-4518-8A67-2525F5E73055}" type="pres">
      <dgm:prSet presAssocID="{48DA2302-DC5A-4CBE-B589-17866D4C9B3C}" presName="parTransOne" presStyleCnt="0"/>
      <dgm:spPr/>
    </dgm:pt>
    <dgm:pt modelId="{3E328F39-CB2E-42E7-AEDE-6E669D5B4BE5}" type="pres">
      <dgm:prSet presAssocID="{48DA2302-DC5A-4CBE-B589-17866D4C9B3C}" presName="horzOne" presStyleCnt="0"/>
      <dgm:spPr/>
    </dgm:pt>
    <dgm:pt modelId="{36413C28-332B-4922-B19B-AE03B9AF94FA}" type="pres">
      <dgm:prSet presAssocID="{1A0FB406-CA52-4212-8699-CBC8CFD96821}" presName="vertTwo" presStyleCnt="0"/>
      <dgm:spPr/>
    </dgm:pt>
    <dgm:pt modelId="{4C6A9B45-F515-42BC-B58C-8D6EBC1FD112}" type="pres">
      <dgm:prSet presAssocID="{1A0FB406-CA52-4212-8699-CBC8CFD96821}" presName="txTwo" presStyleLbl="node2" presStyleIdx="0" presStyleCnt="2" custScaleX="65836" custScaleY="40013" custLinFactNeighborX="-258" custLinFactNeighborY="-15154">
        <dgm:presLayoutVars>
          <dgm:chPref val="3"/>
        </dgm:presLayoutVars>
      </dgm:prSet>
      <dgm:spPr/>
    </dgm:pt>
    <dgm:pt modelId="{ED0BC080-E904-43AF-B5DF-F441A8CAF92A}" type="pres">
      <dgm:prSet presAssocID="{1A0FB406-CA52-4212-8699-CBC8CFD96821}" presName="horzTwo" presStyleCnt="0"/>
      <dgm:spPr/>
    </dgm:pt>
    <dgm:pt modelId="{77040D0A-27FA-405C-896B-619B8557F7F3}" type="pres">
      <dgm:prSet presAssocID="{DE90E95D-AB0E-4240-85A1-DACEEFFA00FF}" presName="sibSpaceTwo" presStyleCnt="0"/>
      <dgm:spPr/>
    </dgm:pt>
    <dgm:pt modelId="{06B4F0DE-4384-44A9-BF80-543AC5631A6A}" type="pres">
      <dgm:prSet presAssocID="{96C9887C-5DFF-49CE-B314-323E112F2C5B}" presName="vertTwo" presStyleCnt="0"/>
      <dgm:spPr/>
    </dgm:pt>
    <dgm:pt modelId="{EDE8FFE1-0F19-4096-859F-D7873AE19101}" type="pres">
      <dgm:prSet presAssocID="{96C9887C-5DFF-49CE-B314-323E112F2C5B}" presName="txTwo" presStyleLbl="node2" presStyleIdx="1" presStyleCnt="2" custScaleX="81374" custScaleY="40013" custLinFactNeighborX="-1604" custLinFactNeighborY="-15082">
        <dgm:presLayoutVars>
          <dgm:chPref val="3"/>
        </dgm:presLayoutVars>
      </dgm:prSet>
      <dgm:spPr/>
    </dgm:pt>
    <dgm:pt modelId="{56239877-EF03-41A3-96F9-9F35406B035C}" type="pres">
      <dgm:prSet presAssocID="{96C9887C-5DFF-49CE-B314-323E112F2C5B}" presName="horzTwo" presStyleCnt="0"/>
      <dgm:spPr/>
    </dgm:pt>
  </dgm:ptLst>
  <dgm:cxnLst>
    <dgm:cxn modelId="{A094B12C-8891-47AC-A3CD-BCB7C013CD3D}" type="presOf" srcId="{96C9887C-5DFF-49CE-B314-323E112F2C5B}" destId="{EDE8FFE1-0F19-4096-859F-D7873AE19101}" srcOrd="0" destOrd="0" presId="urn:microsoft.com/office/officeart/2005/8/layout/hierarchy4"/>
    <dgm:cxn modelId="{08A66B62-54D7-482A-8984-19734CF0B378}" type="presOf" srcId="{1A0FB406-CA52-4212-8699-CBC8CFD96821}" destId="{4C6A9B45-F515-42BC-B58C-8D6EBC1FD112}" srcOrd="0" destOrd="0" presId="urn:microsoft.com/office/officeart/2005/8/layout/hierarchy4"/>
    <dgm:cxn modelId="{36DE4C95-875F-4CBE-A05D-A33484BF55F2}" srcId="{48DA2302-DC5A-4CBE-B589-17866D4C9B3C}" destId="{96C9887C-5DFF-49CE-B314-323E112F2C5B}" srcOrd="1" destOrd="0" parTransId="{FBC09298-2D89-448F-9656-37908B9C5606}" sibTransId="{22065B76-34CD-44D2-A428-AF2963671749}"/>
    <dgm:cxn modelId="{6FC6BC9E-F348-404D-8D65-BE97C9024305}" srcId="{1331ADF2-2E9C-43F3-810B-FD8D54BF36F4}" destId="{48DA2302-DC5A-4CBE-B589-17866D4C9B3C}" srcOrd="0" destOrd="0" parTransId="{F83D01AD-AFF6-4F32-808D-852F445609BE}" sibTransId="{4AAB2770-7FC7-413D-9A6D-F2282CB1A9B1}"/>
    <dgm:cxn modelId="{1BE437B1-FC07-44D8-B38D-5375781BB255}" srcId="{48DA2302-DC5A-4CBE-B589-17866D4C9B3C}" destId="{1A0FB406-CA52-4212-8699-CBC8CFD96821}" srcOrd="0" destOrd="0" parTransId="{2F510948-6A65-4D76-98C9-DB62584AA72F}" sibTransId="{DE90E95D-AB0E-4240-85A1-DACEEFFA00FF}"/>
    <dgm:cxn modelId="{3121C1C2-D574-4FEC-A024-1D8691D7DDBD}" type="presOf" srcId="{1331ADF2-2E9C-43F3-810B-FD8D54BF36F4}" destId="{015D3450-CA18-438C-B7FC-E4F4329050EF}" srcOrd="0" destOrd="0" presId="urn:microsoft.com/office/officeart/2005/8/layout/hierarchy4"/>
    <dgm:cxn modelId="{41B42DD5-4E44-45C4-BFCE-40CF0DCBDE3D}" type="presOf" srcId="{48DA2302-DC5A-4CBE-B589-17866D4C9B3C}" destId="{1F9B8C5E-00F9-49D0-92C8-9C234360B0E7}" srcOrd="0" destOrd="0" presId="urn:microsoft.com/office/officeart/2005/8/layout/hierarchy4"/>
    <dgm:cxn modelId="{C4F7A4E6-DA3B-4349-A960-4CEA05CCE013}" type="presParOf" srcId="{015D3450-CA18-438C-B7FC-E4F4329050EF}" destId="{25952EA4-EDA7-4541-9BDB-DCC5C79E73EB}" srcOrd="0" destOrd="0" presId="urn:microsoft.com/office/officeart/2005/8/layout/hierarchy4"/>
    <dgm:cxn modelId="{A302A793-8DDD-4AB3-A9BA-26547320E5EA}" type="presParOf" srcId="{25952EA4-EDA7-4541-9BDB-DCC5C79E73EB}" destId="{1F9B8C5E-00F9-49D0-92C8-9C234360B0E7}" srcOrd="0" destOrd="0" presId="urn:microsoft.com/office/officeart/2005/8/layout/hierarchy4"/>
    <dgm:cxn modelId="{E01184F4-1AE7-4711-9545-57F400C9F005}" type="presParOf" srcId="{25952EA4-EDA7-4541-9BDB-DCC5C79E73EB}" destId="{CBDEC5F8-6840-4518-8A67-2525F5E73055}" srcOrd="1" destOrd="0" presId="urn:microsoft.com/office/officeart/2005/8/layout/hierarchy4"/>
    <dgm:cxn modelId="{25AD14EF-29F1-4348-B74C-6BCF18CFAE2F}" type="presParOf" srcId="{25952EA4-EDA7-4541-9BDB-DCC5C79E73EB}" destId="{3E328F39-CB2E-42E7-AEDE-6E669D5B4BE5}" srcOrd="2" destOrd="0" presId="urn:microsoft.com/office/officeart/2005/8/layout/hierarchy4"/>
    <dgm:cxn modelId="{C415C01F-417C-4369-A113-9E68F0E56091}" type="presParOf" srcId="{3E328F39-CB2E-42E7-AEDE-6E669D5B4BE5}" destId="{36413C28-332B-4922-B19B-AE03B9AF94FA}" srcOrd="0" destOrd="0" presId="urn:microsoft.com/office/officeart/2005/8/layout/hierarchy4"/>
    <dgm:cxn modelId="{C82841A5-FDE1-40DA-BDE2-3CC9FA963502}" type="presParOf" srcId="{36413C28-332B-4922-B19B-AE03B9AF94FA}" destId="{4C6A9B45-F515-42BC-B58C-8D6EBC1FD112}" srcOrd="0" destOrd="0" presId="urn:microsoft.com/office/officeart/2005/8/layout/hierarchy4"/>
    <dgm:cxn modelId="{9DF9AC05-D81D-459B-97F3-321C4D5DAB4C}" type="presParOf" srcId="{36413C28-332B-4922-B19B-AE03B9AF94FA}" destId="{ED0BC080-E904-43AF-B5DF-F441A8CAF92A}" srcOrd="1" destOrd="0" presId="urn:microsoft.com/office/officeart/2005/8/layout/hierarchy4"/>
    <dgm:cxn modelId="{71EF3862-C100-484F-9E7B-7825F19E53AE}" type="presParOf" srcId="{3E328F39-CB2E-42E7-AEDE-6E669D5B4BE5}" destId="{77040D0A-27FA-405C-896B-619B8557F7F3}" srcOrd="1" destOrd="0" presId="urn:microsoft.com/office/officeart/2005/8/layout/hierarchy4"/>
    <dgm:cxn modelId="{CAE97B6C-873B-4412-9B76-D09C7A74893C}" type="presParOf" srcId="{3E328F39-CB2E-42E7-AEDE-6E669D5B4BE5}" destId="{06B4F0DE-4384-44A9-BF80-543AC5631A6A}" srcOrd="2" destOrd="0" presId="urn:microsoft.com/office/officeart/2005/8/layout/hierarchy4"/>
    <dgm:cxn modelId="{F63226DC-4E39-40BC-8475-ED745AF8C232}" type="presParOf" srcId="{06B4F0DE-4384-44A9-BF80-543AC5631A6A}" destId="{EDE8FFE1-0F19-4096-859F-D7873AE19101}" srcOrd="0" destOrd="0" presId="urn:microsoft.com/office/officeart/2005/8/layout/hierarchy4"/>
    <dgm:cxn modelId="{2E1E07C5-04E2-4974-B0C2-416A00081040}" type="presParOf" srcId="{06B4F0DE-4384-44A9-BF80-543AC5631A6A}" destId="{56239877-EF03-41A3-96F9-9F35406B03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31ADF2-2E9C-43F3-810B-FD8D54BF36F4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DA2302-DC5A-4CBE-B589-17866D4C9B3C}">
      <dgm:prSet custT="1"/>
      <dgm:spPr/>
      <dgm:t>
        <a:bodyPr/>
        <a:lstStyle/>
        <a:p>
          <a:r>
            <a:rPr lang="pt-PT" sz="2800" dirty="0"/>
            <a:t>A relação de coordenação entre duas frases é expressa pela conjunção </a:t>
          </a:r>
          <a:r>
            <a:rPr lang="pt-PT" sz="2800" b="1" dirty="0"/>
            <a:t>disjuntiva = alternativa</a:t>
          </a:r>
          <a:endParaRPr lang="cs-CZ" sz="2800" dirty="0"/>
        </a:p>
      </dgm:t>
    </dgm:pt>
    <dgm:pt modelId="{F83D01AD-AFF6-4F32-808D-852F445609BE}" type="parTrans" cxnId="{6FC6BC9E-F348-404D-8D65-BE97C9024305}">
      <dgm:prSet/>
      <dgm:spPr/>
      <dgm:t>
        <a:bodyPr/>
        <a:lstStyle/>
        <a:p>
          <a:endParaRPr lang="cs-CZ"/>
        </a:p>
      </dgm:t>
    </dgm:pt>
    <dgm:pt modelId="{4AAB2770-7FC7-413D-9A6D-F2282CB1A9B1}" type="sibTrans" cxnId="{6FC6BC9E-F348-404D-8D65-BE97C9024305}">
      <dgm:prSet/>
      <dgm:spPr/>
      <dgm:t>
        <a:bodyPr/>
        <a:lstStyle/>
        <a:p>
          <a:endParaRPr lang="cs-CZ"/>
        </a:p>
      </dgm:t>
    </dgm:pt>
    <dgm:pt modelId="{1A0FB406-CA52-4212-8699-CBC8CFD96821}">
      <dgm:prSet custT="1"/>
      <dgm:spPr/>
      <dgm:t>
        <a:bodyPr/>
        <a:lstStyle/>
        <a:p>
          <a:r>
            <a:rPr lang="pt-PT" sz="2400" b="1" dirty="0"/>
            <a:t>Conjunção simples </a:t>
          </a:r>
        </a:p>
        <a:p>
          <a:r>
            <a:rPr lang="pt-PT" sz="2000" b="0" i="1" dirty="0"/>
            <a:t>ou</a:t>
          </a:r>
          <a:endParaRPr lang="pt-PT" sz="1800" b="0" i="1" dirty="0"/>
        </a:p>
        <a:p>
          <a:endParaRPr lang="cs-CZ" sz="2700" dirty="0"/>
        </a:p>
      </dgm:t>
    </dgm:pt>
    <dgm:pt modelId="{2F510948-6A65-4D76-98C9-DB62584AA72F}" type="parTrans" cxnId="{1BE437B1-FC07-44D8-B38D-5375781BB255}">
      <dgm:prSet/>
      <dgm:spPr/>
      <dgm:t>
        <a:bodyPr/>
        <a:lstStyle/>
        <a:p>
          <a:endParaRPr lang="cs-CZ"/>
        </a:p>
      </dgm:t>
    </dgm:pt>
    <dgm:pt modelId="{DE90E95D-AB0E-4240-85A1-DACEEFFA00FF}" type="sibTrans" cxnId="{1BE437B1-FC07-44D8-B38D-5375781BB255}">
      <dgm:prSet/>
      <dgm:spPr/>
      <dgm:t>
        <a:bodyPr/>
        <a:lstStyle/>
        <a:p>
          <a:endParaRPr lang="cs-CZ"/>
        </a:p>
      </dgm:t>
    </dgm:pt>
    <dgm:pt modelId="{96C9887C-5DFF-49CE-B314-323E112F2C5B}">
      <dgm:prSet custT="1"/>
      <dgm:spPr/>
      <dgm:t>
        <a:bodyPr/>
        <a:lstStyle/>
        <a:p>
          <a:r>
            <a:rPr lang="pt-PT" sz="2200" b="1" dirty="0"/>
            <a:t>Conjunção composta</a:t>
          </a:r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ou…ou </a:t>
          </a:r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ora… ora </a:t>
          </a:r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seja…seja</a:t>
          </a:r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quer…quer </a:t>
          </a:r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seja… seja</a:t>
          </a:r>
          <a:endParaRPr lang="pt-PT" sz="2200" b="1" dirty="0"/>
        </a:p>
        <a:p>
          <a:r>
            <a:rPr lang="pt-PT" sz="2000" b="1" i="1" dirty="0"/>
            <a:t> </a:t>
          </a:r>
          <a:endParaRPr lang="cs-CZ" sz="2000" b="1" i="1" dirty="0"/>
        </a:p>
      </dgm:t>
    </dgm:pt>
    <dgm:pt modelId="{FBC09298-2D89-448F-9656-37908B9C5606}" type="parTrans" cxnId="{36DE4C95-875F-4CBE-A05D-A33484BF55F2}">
      <dgm:prSet/>
      <dgm:spPr/>
      <dgm:t>
        <a:bodyPr/>
        <a:lstStyle/>
        <a:p>
          <a:endParaRPr lang="cs-CZ"/>
        </a:p>
      </dgm:t>
    </dgm:pt>
    <dgm:pt modelId="{22065B76-34CD-44D2-A428-AF2963671749}" type="sibTrans" cxnId="{36DE4C95-875F-4CBE-A05D-A33484BF55F2}">
      <dgm:prSet/>
      <dgm:spPr/>
      <dgm:t>
        <a:bodyPr/>
        <a:lstStyle/>
        <a:p>
          <a:endParaRPr lang="cs-CZ"/>
        </a:p>
      </dgm:t>
    </dgm:pt>
    <dgm:pt modelId="{015D3450-CA18-438C-B7FC-E4F4329050EF}" type="pres">
      <dgm:prSet presAssocID="{1331ADF2-2E9C-43F3-810B-FD8D54BF36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952EA4-EDA7-4541-9BDB-DCC5C79E73EB}" type="pres">
      <dgm:prSet presAssocID="{48DA2302-DC5A-4CBE-B589-17866D4C9B3C}" presName="vertOne" presStyleCnt="0"/>
      <dgm:spPr/>
    </dgm:pt>
    <dgm:pt modelId="{1F9B8C5E-00F9-49D0-92C8-9C234360B0E7}" type="pres">
      <dgm:prSet presAssocID="{48DA2302-DC5A-4CBE-B589-17866D4C9B3C}" presName="txOne" presStyleLbl="node0" presStyleIdx="0" presStyleCnt="1" custScaleX="100074" custScaleY="24887" custLinFactY="-2727" custLinFactNeighborX="-2014" custLinFactNeighborY="-100000">
        <dgm:presLayoutVars>
          <dgm:chPref val="3"/>
        </dgm:presLayoutVars>
      </dgm:prSet>
      <dgm:spPr/>
    </dgm:pt>
    <dgm:pt modelId="{CBDEC5F8-6840-4518-8A67-2525F5E73055}" type="pres">
      <dgm:prSet presAssocID="{48DA2302-DC5A-4CBE-B589-17866D4C9B3C}" presName="parTransOne" presStyleCnt="0"/>
      <dgm:spPr/>
    </dgm:pt>
    <dgm:pt modelId="{3E328F39-CB2E-42E7-AEDE-6E669D5B4BE5}" type="pres">
      <dgm:prSet presAssocID="{48DA2302-DC5A-4CBE-B589-17866D4C9B3C}" presName="horzOne" presStyleCnt="0"/>
      <dgm:spPr/>
    </dgm:pt>
    <dgm:pt modelId="{36413C28-332B-4922-B19B-AE03B9AF94FA}" type="pres">
      <dgm:prSet presAssocID="{1A0FB406-CA52-4212-8699-CBC8CFD96821}" presName="vertTwo" presStyleCnt="0"/>
      <dgm:spPr/>
    </dgm:pt>
    <dgm:pt modelId="{4C6A9B45-F515-42BC-B58C-8D6EBC1FD112}" type="pres">
      <dgm:prSet presAssocID="{1A0FB406-CA52-4212-8699-CBC8CFD96821}" presName="txTwo" presStyleLbl="node2" presStyleIdx="0" presStyleCnt="2" custScaleX="65836" custScaleY="40013" custLinFactNeighborX="582" custLinFactNeighborY="-6817">
        <dgm:presLayoutVars>
          <dgm:chPref val="3"/>
        </dgm:presLayoutVars>
      </dgm:prSet>
      <dgm:spPr/>
    </dgm:pt>
    <dgm:pt modelId="{ED0BC080-E904-43AF-B5DF-F441A8CAF92A}" type="pres">
      <dgm:prSet presAssocID="{1A0FB406-CA52-4212-8699-CBC8CFD96821}" presName="horzTwo" presStyleCnt="0"/>
      <dgm:spPr/>
    </dgm:pt>
    <dgm:pt modelId="{77040D0A-27FA-405C-896B-619B8557F7F3}" type="pres">
      <dgm:prSet presAssocID="{DE90E95D-AB0E-4240-85A1-DACEEFFA00FF}" presName="sibSpaceTwo" presStyleCnt="0"/>
      <dgm:spPr/>
    </dgm:pt>
    <dgm:pt modelId="{06B4F0DE-4384-44A9-BF80-543AC5631A6A}" type="pres">
      <dgm:prSet presAssocID="{96C9887C-5DFF-49CE-B314-323E112F2C5B}" presName="vertTwo" presStyleCnt="0"/>
      <dgm:spPr/>
    </dgm:pt>
    <dgm:pt modelId="{EDE8FFE1-0F19-4096-859F-D7873AE19101}" type="pres">
      <dgm:prSet presAssocID="{96C9887C-5DFF-49CE-B314-323E112F2C5B}" presName="txTwo" presStyleLbl="node2" presStyleIdx="1" presStyleCnt="2" custScaleX="81374" custScaleY="64101" custLinFactNeighborX="-1363" custLinFactNeighborY="-4850">
        <dgm:presLayoutVars>
          <dgm:chPref val="3"/>
        </dgm:presLayoutVars>
      </dgm:prSet>
      <dgm:spPr/>
    </dgm:pt>
    <dgm:pt modelId="{56239877-EF03-41A3-96F9-9F35406B035C}" type="pres">
      <dgm:prSet presAssocID="{96C9887C-5DFF-49CE-B314-323E112F2C5B}" presName="horzTwo" presStyleCnt="0"/>
      <dgm:spPr/>
    </dgm:pt>
  </dgm:ptLst>
  <dgm:cxnLst>
    <dgm:cxn modelId="{A094B12C-8891-47AC-A3CD-BCB7C013CD3D}" type="presOf" srcId="{96C9887C-5DFF-49CE-B314-323E112F2C5B}" destId="{EDE8FFE1-0F19-4096-859F-D7873AE19101}" srcOrd="0" destOrd="0" presId="urn:microsoft.com/office/officeart/2005/8/layout/hierarchy4"/>
    <dgm:cxn modelId="{08A66B62-54D7-482A-8984-19734CF0B378}" type="presOf" srcId="{1A0FB406-CA52-4212-8699-CBC8CFD96821}" destId="{4C6A9B45-F515-42BC-B58C-8D6EBC1FD112}" srcOrd="0" destOrd="0" presId="urn:microsoft.com/office/officeart/2005/8/layout/hierarchy4"/>
    <dgm:cxn modelId="{36DE4C95-875F-4CBE-A05D-A33484BF55F2}" srcId="{48DA2302-DC5A-4CBE-B589-17866D4C9B3C}" destId="{96C9887C-5DFF-49CE-B314-323E112F2C5B}" srcOrd="1" destOrd="0" parTransId="{FBC09298-2D89-448F-9656-37908B9C5606}" sibTransId="{22065B76-34CD-44D2-A428-AF2963671749}"/>
    <dgm:cxn modelId="{6FC6BC9E-F348-404D-8D65-BE97C9024305}" srcId="{1331ADF2-2E9C-43F3-810B-FD8D54BF36F4}" destId="{48DA2302-DC5A-4CBE-B589-17866D4C9B3C}" srcOrd="0" destOrd="0" parTransId="{F83D01AD-AFF6-4F32-808D-852F445609BE}" sibTransId="{4AAB2770-7FC7-413D-9A6D-F2282CB1A9B1}"/>
    <dgm:cxn modelId="{1BE437B1-FC07-44D8-B38D-5375781BB255}" srcId="{48DA2302-DC5A-4CBE-B589-17866D4C9B3C}" destId="{1A0FB406-CA52-4212-8699-CBC8CFD96821}" srcOrd="0" destOrd="0" parTransId="{2F510948-6A65-4D76-98C9-DB62584AA72F}" sibTransId="{DE90E95D-AB0E-4240-85A1-DACEEFFA00FF}"/>
    <dgm:cxn modelId="{3121C1C2-D574-4FEC-A024-1D8691D7DDBD}" type="presOf" srcId="{1331ADF2-2E9C-43F3-810B-FD8D54BF36F4}" destId="{015D3450-CA18-438C-B7FC-E4F4329050EF}" srcOrd="0" destOrd="0" presId="urn:microsoft.com/office/officeart/2005/8/layout/hierarchy4"/>
    <dgm:cxn modelId="{41B42DD5-4E44-45C4-BFCE-40CF0DCBDE3D}" type="presOf" srcId="{48DA2302-DC5A-4CBE-B589-17866D4C9B3C}" destId="{1F9B8C5E-00F9-49D0-92C8-9C234360B0E7}" srcOrd="0" destOrd="0" presId="urn:microsoft.com/office/officeart/2005/8/layout/hierarchy4"/>
    <dgm:cxn modelId="{C4F7A4E6-DA3B-4349-A960-4CEA05CCE013}" type="presParOf" srcId="{015D3450-CA18-438C-B7FC-E4F4329050EF}" destId="{25952EA4-EDA7-4541-9BDB-DCC5C79E73EB}" srcOrd="0" destOrd="0" presId="urn:microsoft.com/office/officeart/2005/8/layout/hierarchy4"/>
    <dgm:cxn modelId="{A302A793-8DDD-4AB3-A9BA-26547320E5EA}" type="presParOf" srcId="{25952EA4-EDA7-4541-9BDB-DCC5C79E73EB}" destId="{1F9B8C5E-00F9-49D0-92C8-9C234360B0E7}" srcOrd="0" destOrd="0" presId="urn:microsoft.com/office/officeart/2005/8/layout/hierarchy4"/>
    <dgm:cxn modelId="{E01184F4-1AE7-4711-9545-57F400C9F005}" type="presParOf" srcId="{25952EA4-EDA7-4541-9BDB-DCC5C79E73EB}" destId="{CBDEC5F8-6840-4518-8A67-2525F5E73055}" srcOrd="1" destOrd="0" presId="urn:microsoft.com/office/officeart/2005/8/layout/hierarchy4"/>
    <dgm:cxn modelId="{25AD14EF-29F1-4348-B74C-6BCF18CFAE2F}" type="presParOf" srcId="{25952EA4-EDA7-4541-9BDB-DCC5C79E73EB}" destId="{3E328F39-CB2E-42E7-AEDE-6E669D5B4BE5}" srcOrd="2" destOrd="0" presId="urn:microsoft.com/office/officeart/2005/8/layout/hierarchy4"/>
    <dgm:cxn modelId="{C415C01F-417C-4369-A113-9E68F0E56091}" type="presParOf" srcId="{3E328F39-CB2E-42E7-AEDE-6E669D5B4BE5}" destId="{36413C28-332B-4922-B19B-AE03B9AF94FA}" srcOrd="0" destOrd="0" presId="urn:microsoft.com/office/officeart/2005/8/layout/hierarchy4"/>
    <dgm:cxn modelId="{C82841A5-FDE1-40DA-BDE2-3CC9FA963502}" type="presParOf" srcId="{36413C28-332B-4922-B19B-AE03B9AF94FA}" destId="{4C6A9B45-F515-42BC-B58C-8D6EBC1FD112}" srcOrd="0" destOrd="0" presId="urn:microsoft.com/office/officeart/2005/8/layout/hierarchy4"/>
    <dgm:cxn modelId="{9DF9AC05-D81D-459B-97F3-321C4D5DAB4C}" type="presParOf" srcId="{36413C28-332B-4922-B19B-AE03B9AF94FA}" destId="{ED0BC080-E904-43AF-B5DF-F441A8CAF92A}" srcOrd="1" destOrd="0" presId="urn:microsoft.com/office/officeart/2005/8/layout/hierarchy4"/>
    <dgm:cxn modelId="{71EF3862-C100-484F-9E7B-7825F19E53AE}" type="presParOf" srcId="{3E328F39-CB2E-42E7-AEDE-6E669D5B4BE5}" destId="{77040D0A-27FA-405C-896B-619B8557F7F3}" srcOrd="1" destOrd="0" presId="urn:microsoft.com/office/officeart/2005/8/layout/hierarchy4"/>
    <dgm:cxn modelId="{CAE97B6C-873B-4412-9B76-D09C7A74893C}" type="presParOf" srcId="{3E328F39-CB2E-42E7-AEDE-6E669D5B4BE5}" destId="{06B4F0DE-4384-44A9-BF80-543AC5631A6A}" srcOrd="2" destOrd="0" presId="urn:microsoft.com/office/officeart/2005/8/layout/hierarchy4"/>
    <dgm:cxn modelId="{F63226DC-4E39-40BC-8475-ED745AF8C232}" type="presParOf" srcId="{06B4F0DE-4384-44A9-BF80-543AC5631A6A}" destId="{EDE8FFE1-0F19-4096-859F-D7873AE19101}" srcOrd="0" destOrd="0" presId="urn:microsoft.com/office/officeart/2005/8/layout/hierarchy4"/>
    <dgm:cxn modelId="{2E1E07C5-04E2-4974-B0C2-416A00081040}" type="presParOf" srcId="{06B4F0DE-4384-44A9-BF80-543AC5631A6A}" destId="{56239877-EF03-41A3-96F9-9F35406B03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31ADF2-2E9C-43F3-810B-FD8D54BF36F4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DA2302-DC5A-4CBE-B589-17866D4C9B3C}">
      <dgm:prSet custT="1"/>
      <dgm:spPr/>
      <dgm:t>
        <a:bodyPr/>
        <a:lstStyle/>
        <a:p>
          <a:r>
            <a:rPr lang="pt-PT" sz="2800" dirty="0"/>
            <a:t>Há dois tipos de </a:t>
          </a:r>
          <a:r>
            <a:rPr lang="pt-PT" sz="2800" b="1" dirty="0"/>
            <a:t>disjunção </a:t>
          </a:r>
          <a:endParaRPr lang="cs-CZ" sz="2800" dirty="0"/>
        </a:p>
      </dgm:t>
    </dgm:pt>
    <dgm:pt modelId="{F83D01AD-AFF6-4F32-808D-852F445609BE}" type="parTrans" cxnId="{6FC6BC9E-F348-404D-8D65-BE97C9024305}">
      <dgm:prSet/>
      <dgm:spPr/>
      <dgm:t>
        <a:bodyPr/>
        <a:lstStyle/>
        <a:p>
          <a:endParaRPr lang="cs-CZ"/>
        </a:p>
      </dgm:t>
    </dgm:pt>
    <dgm:pt modelId="{4AAB2770-7FC7-413D-9A6D-F2282CB1A9B1}" type="sibTrans" cxnId="{6FC6BC9E-F348-404D-8D65-BE97C9024305}">
      <dgm:prSet/>
      <dgm:spPr/>
      <dgm:t>
        <a:bodyPr/>
        <a:lstStyle/>
        <a:p>
          <a:endParaRPr lang="cs-CZ"/>
        </a:p>
      </dgm:t>
    </dgm:pt>
    <dgm:pt modelId="{1A0FB406-CA52-4212-8699-CBC8CFD96821}">
      <dgm:prSet custT="1"/>
      <dgm:spPr/>
      <dgm:t>
        <a:bodyPr/>
        <a:lstStyle/>
        <a:p>
          <a:r>
            <a:rPr lang="pt-PT" sz="2400" b="1" dirty="0"/>
            <a:t>Disjunção exclusiva</a:t>
          </a:r>
        </a:p>
        <a:p>
          <a:r>
            <a:rPr lang="pt-PT" sz="1800" b="0" i="0" dirty="0"/>
            <a:t>A escolha implica a seleção de um termo em detrimento do outro</a:t>
          </a:r>
        </a:p>
        <a:p>
          <a:endParaRPr lang="cs-CZ" sz="2700" dirty="0"/>
        </a:p>
      </dgm:t>
    </dgm:pt>
    <dgm:pt modelId="{2F510948-6A65-4D76-98C9-DB62584AA72F}" type="parTrans" cxnId="{1BE437B1-FC07-44D8-B38D-5375781BB255}">
      <dgm:prSet/>
      <dgm:spPr/>
      <dgm:t>
        <a:bodyPr/>
        <a:lstStyle/>
        <a:p>
          <a:endParaRPr lang="cs-CZ"/>
        </a:p>
      </dgm:t>
    </dgm:pt>
    <dgm:pt modelId="{DE90E95D-AB0E-4240-85A1-DACEEFFA00FF}" type="sibTrans" cxnId="{1BE437B1-FC07-44D8-B38D-5375781BB255}">
      <dgm:prSet/>
      <dgm:spPr/>
      <dgm:t>
        <a:bodyPr/>
        <a:lstStyle/>
        <a:p>
          <a:endParaRPr lang="cs-CZ"/>
        </a:p>
      </dgm:t>
    </dgm:pt>
    <dgm:pt modelId="{96C9887C-5DFF-49CE-B314-323E112F2C5B}">
      <dgm:prSet custT="1"/>
      <dgm:spPr/>
      <dgm:t>
        <a:bodyPr/>
        <a:lstStyle/>
        <a:p>
          <a:r>
            <a:rPr lang="pt-PT" sz="2200" b="1" dirty="0"/>
            <a:t>Disjunção inclusiva</a:t>
          </a:r>
        </a:p>
        <a:p>
          <a:r>
            <a:rPr lang="pt-PT" sz="2200" b="0" i="0" dirty="0"/>
            <a:t>Os termos são compatíveis</a:t>
          </a:r>
          <a:endParaRPr lang="pt-PT" sz="2200" b="1" dirty="0"/>
        </a:p>
        <a:p>
          <a:r>
            <a:rPr lang="pt-PT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pt-PT" sz="2200" b="1" dirty="0"/>
        </a:p>
        <a:p>
          <a:r>
            <a:rPr lang="pt-PT" sz="2000" b="1" i="1" dirty="0"/>
            <a:t> </a:t>
          </a:r>
          <a:endParaRPr lang="cs-CZ" sz="2000" b="1" i="1" dirty="0"/>
        </a:p>
      </dgm:t>
    </dgm:pt>
    <dgm:pt modelId="{FBC09298-2D89-448F-9656-37908B9C5606}" type="parTrans" cxnId="{36DE4C95-875F-4CBE-A05D-A33484BF55F2}">
      <dgm:prSet/>
      <dgm:spPr/>
      <dgm:t>
        <a:bodyPr/>
        <a:lstStyle/>
        <a:p>
          <a:endParaRPr lang="cs-CZ"/>
        </a:p>
      </dgm:t>
    </dgm:pt>
    <dgm:pt modelId="{22065B76-34CD-44D2-A428-AF2963671749}" type="sibTrans" cxnId="{36DE4C95-875F-4CBE-A05D-A33484BF55F2}">
      <dgm:prSet/>
      <dgm:spPr/>
      <dgm:t>
        <a:bodyPr/>
        <a:lstStyle/>
        <a:p>
          <a:endParaRPr lang="cs-CZ"/>
        </a:p>
      </dgm:t>
    </dgm:pt>
    <dgm:pt modelId="{015D3450-CA18-438C-B7FC-E4F4329050EF}" type="pres">
      <dgm:prSet presAssocID="{1331ADF2-2E9C-43F3-810B-FD8D54BF36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952EA4-EDA7-4541-9BDB-DCC5C79E73EB}" type="pres">
      <dgm:prSet presAssocID="{48DA2302-DC5A-4CBE-B589-17866D4C9B3C}" presName="vertOne" presStyleCnt="0"/>
      <dgm:spPr/>
    </dgm:pt>
    <dgm:pt modelId="{1F9B8C5E-00F9-49D0-92C8-9C234360B0E7}" type="pres">
      <dgm:prSet presAssocID="{48DA2302-DC5A-4CBE-B589-17866D4C9B3C}" presName="txOne" presStyleLbl="node0" presStyleIdx="0" presStyleCnt="1" custScaleX="100074" custScaleY="24887" custLinFactY="-2727" custLinFactNeighborX="-2014" custLinFactNeighborY="-100000">
        <dgm:presLayoutVars>
          <dgm:chPref val="3"/>
        </dgm:presLayoutVars>
      </dgm:prSet>
      <dgm:spPr/>
    </dgm:pt>
    <dgm:pt modelId="{CBDEC5F8-6840-4518-8A67-2525F5E73055}" type="pres">
      <dgm:prSet presAssocID="{48DA2302-DC5A-4CBE-B589-17866D4C9B3C}" presName="parTransOne" presStyleCnt="0"/>
      <dgm:spPr/>
    </dgm:pt>
    <dgm:pt modelId="{3E328F39-CB2E-42E7-AEDE-6E669D5B4BE5}" type="pres">
      <dgm:prSet presAssocID="{48DA2302-DC5A-4CBE-B589-17866D4C9B3C}" presName="horzOne" presStyleCnt="0"/>
      <dgm:spPr/>
    </dgm:pt>
    <dgm:pt modelId="{36413C28-332B-4922-B19B-AE03B9AF94FA}" type="pres">
      <dgm:prSet presAssocID="{1A0FB406-CA52-4212-8699-CBC8CFD96821}" presName="vertTwo" presStyleCnt="0"/>
      <dgm:spPr/>
    </dgm:pt>
    <dgm:pt modelId="{4C6A9B45-F515-42BC-B58C-8D6EBC1FD112}" type="pres">
      <dgm:prSet presAssocID="{1A0FB406-CA52-4212-8699-CBC8CFD96821}" presName="txTwo" presStyleLbl="node2" presStyleIdx="0" presStyleCnt="2" custScaleX="65836" custScaleY="40013" custLinFactNeighborX="-8517" custLinFactNeighborY="-19148">
        <dgm:presLayoutVars>
          <dgm:chPref val="3"/>
        </dgm:presLayoutVars>
      </dgm:prSet>
      <dgm:spPr/>
    </dgm:pt>
    <dgm:pt modelId="{ED0BC080-E904-43AF-B5DF-F441A8CAF92A}" type="pres">
      <dgm:prSet presAssocID="{1A0FB406-CA52-4212-8699-CBC8CFD96821}" presName="horzTwo" presStyleCnt="0"/>
      <dgm:spPr/>
    </dgm:pt>
    <dgm:pt modelId="{77040D0A-27FA-405C-896B-619B8557F7F3}" type="pres">
      <dgm:prSet presAssocID="{DE90E95D-AB0E-4240-85A1-DACEEFFA00FF}" presName="sibSpaceTwo" presStyleCnt="0"/>
      <dgm:spPr/>
    </dgm:pt>
    <dgm:pt modelId="{06B4F0DE-4384-44A9-BF80-543AC5631A6A}" type="pres">
      <dgm:prSet presAssocID="{96C9887C-5DFF-49CE-B314-323E112F2C5B}" presName="vertTwo" presStyleCnt="0"/>
      <dgm:spPr/>
    </dgm:pt>
    <dgm:pt modelId="{EDE8FFE1-0F19-4096-859F-D7873AE19101}" type="pres">
      <dgm:prSet presAssocID="{96C9887C-5DFF-49CE-B314-323E112F2C5B}" presName="txTwo" presStyleLbl="node2" presStyleIdx="1" presStyleCnt="2" custScaleX="81375" custScaleY="37705" custLinFactNeighborX="-5437" custLinFactNeighborY="-19968">
        <dgm:presLayoutVars>
          <dgm:chPref val="3"/>
        </dgm:presLayoutVars>
      </dgm:prSet>
      <dgm:spPr/>
    </dgm:pt>
    <dgm:pt modelId="{56239877-EF03-41A3-96F9-9F35406B035C}" type="pres">
      <dgm:prSet presAssocID="{96C9887C-5DFF-49CE-B314-323E112F2C5B}" presName="horzTwo" presStyleCnt="0"/>
      <dgm:spPr/>
    </dgm:pt>
  </dgm:ptLst>
  <dgm:cxnLst>
    <dgm:cxn modelId="{A094B12C-8891-47AC-A3CD-BCB7C013CD3D}" type="presOf" srcId="{96C9887C-5DFF-49CE-B314-323E112F2C5B}" destId="{EDE8FFE1-0F19-4096-859F-D7873AE19101}" srcOrd="0" destOrd="0" presId="urn:microsoft.com/office/officeart/2005/8/layout/hierarchy4"/>
    <dgm:cxn modelId="{08A66B62-54D7-482A-8984-19734CF0B378}" type="presOf" srcId="{1A0FB406-CA52-4212-8699-CBC8CFD96821}" destId="{4C6A9B45-F515-42BC-B58C-8D6EBC1FD112}" srcOrd="0" destOrd="0" presId="urn:microsoft.com/office/officeart/2005/8/layout/hierarchy4"/>
    <dgm:cxn modelId="{36DE4C95-875F-4CBE-A05D-A33484BF55F2}" srcId="{48DA2302-DC5A-4CBE-B589-17866D4C9B3C}" destId="{96C9887C-5DFF-49CE-B314-323E112F2C5B}" srcOrd="1" destOrd="0" parTransId="{FBC09298-2D89-448F-9656-37908B9C5606}" sibTransId="{22065B76-34CD-44D2-A428-AF2963671749}"/>
    <dgm:cxn modelId="{6FC6BC9E-F348-404D-8D65-BE97C9024305}" srcId="{1331ADF2-2E9C-43F3-810B-FD8D54BF36F4}" destId="{48DA2302-DC5A-4CBE-B589-17866D4C9B3C}" srcOrd="0" destOrd="0" parTransId="{F83D01AD-AFF6-4F32-808D-852F445609BE}" sibTransId="{4AAB2770-7FC7-413D-9A6D-F2282CB1A9B1}"/>
    <dgm:cxn modelId="{1BE437B1-FC07-44D8-B38D-5375781BB255}" srcId="{48DA2302-DC5A-4CBE-B589-17866D4C9B3C}" destId="{1A0FB406-CA52-4212-8699-CBC8CFD96821}" srcOrd="0" destOrd="0" parTransId="{2F510948-6A65-4D76-98C9-DB62584AA72F}" sibTransId="{DE90E95D-AB0E-4240-85A1-DACEEFFA00FF}"/>
    <dgm:cxn modelId="{3121C1C2-D574-4FEC-A024-1D8691D7DDBD}" type="presOf" srcId="{1331ADF2-2E9C-43F3-810B-FD8D54BF36F4}" destId="{015D3450-CA18-438C-B7FC-E4F4329050EF}" srcOrd="0" destOrd="0" presId="urn:microsoft.com/office/officeart/2005/8/layout/hierarchy4"/>
    <dgm:cxn modelId="{41B42DD5-4E44-45C4-BFCE-40CF0DCBDE3D}" type="presOf" srcId="{48DA2302-DC5A-4CBE-B589-17866D4C9B3C}" destId="{1F9B8C5E-00F9-49D0-92C8-9C234360B0E7}" srcOrd="0" destOrd="0" presId="urn:microsoft.com/office/officeart/2005/8/layout/hierarchy4"/>
    <dgm:cxn modelId="{C4F7A4E6-DA3B-4349-A960-4CEA05CCE013}" type="presParOf" srcId="{015D3450-CA18-438C-B7FC-E4F4329050EF}" destId="{25952EA4-EDA7-4541-9BDB-DCC5C79E73EB}" srcOrd="0" destOrd="0" presId="urn:microsoft.com/office/officeart/2005/8/layout/hierarchy4"/>
    <dgm:cxn modelId="{A302A793-8DDD-4AB3-A9BA-26547320E5EA}" type="presParOf" srcId="{25952EA4-EDA7-4541-9BDB-DCC5C79E73EB}" destId="{1F9B8C5E-00F9-49D0-92C8-9C234360B0E7}" srcOrd="0" destOrd="0" presId="urn:microsoft.com/office/officeart/2005/8/layout/hierarchy4"/>
    <dgm:cxn modelId="{E01184F4-1AE7-4711-9545-57F400C9F005}" type="presParOf" srcId="{25952EA4-EDA7-4541-9BDB-DCC5C79E73EB}" destId="{CBDEC5F8-6840-4518-8A67-2525F5E73055}" srcOrd="1" destOrd="0" presId="urn:microsoft.com/office/officeart/2005/8/layout/hierarchy4"/>
    <dgm:cxn modelId="{25AD14EF-29F1-4348-B74C-6BCF18CFAE2F}" type="presParOf" srcId="{25952EA4-EDA7-4541-9BDB-DCC5C79E73EB}" destId="{3E328F39-CB2E-42E7-AEDE-6E669D5B4BE5}" srcOrd="2" destOrd="0" presId="urn:microsoft.com/office/officeart/2005/8/layout/hierarchy4"/>
    <dgm:cxn modelId="{C415C01F-417C-4369-A113-9E68F0E56091}" type="presParOf" srcId="{3E328F39-CB2E-42E7-AEDE-6E669D5B4BE5}" destId="{36413C28-332B-4922-B19B-AE03B9AF94FA}" srcOrd="0" destOrd="0" presId="urn:microsoft.com/office/officeart/2005/8/layout/hierarchy4"/>
    <dgm:cxn modelId="{C82841A5-FDE1-40DA-BDE2-3CC9FA963502}" type="presParOf" srcId="{36413C28-332B-4922-B19B-AE03B9AF94FA}" destId="{4C6A9B45-F515-42BC-B58C-8D6EBC1FD112}" srcOrd="0" destOrd="0" presId="urn:microsoft.com/office/officeart/2005/8/layout/hierarchy4"/>
    <dgm:cxn modelId="{9DF9AC05-D81D-459B-97F3-321C4D5DAB4C}" type="presParOf" srcId="{36413C28-332B-4922-B19B-AE03B9AF94FA}" destId="{ED0BC080-E904-43AF-B5DF-F441A8CAF92A}" srcOrd="1" destOrd="0" presId="urn:microsoft.com/office/officeart/2005/8/layout/hierarchy4"/>
    <dgm:cxn modelId="{71EF3862-C100-484F-9E7B-7825F19E53AE}" type="presParOf" srcId="{3E328F39-CB2E-42E7-AEDE-6E669D5B4BE5}" destId="{77040D0A-27FA-405C-896B-619B8557F7F3}" srcOrd="1" destOrd="0" presId="urn:microsoft.com/office/officeart/2005/8/layout/hierarchy4"/>
    <dgm:cxn modelId="{CAE97B6C-873B-4412-9B76-D09C7A74893C}" type="presParOf" srcId="{3E328F39-CB2E-42E7-AEDE-6E669D5B4BE5}" destId="{06B4F0DE-4384-44A9-BF80-543AC5631A6A}" srcOrd="2" destOrd="0" presId="urn:microsoft.com/office/officeart/2005/8/layout/hierarchy4"/>
    <dgm:cxn modelId="{F63226DC-4E39-40BC-8475-ED745AF8C232}" type="presParOf" srcId="{06B4F0DE-4384-44A9-BF80-543AC5631A6A}" destId="{EDE8FFE1-0F19-4096-859F-D7873AE19101}" srcOrd="0" destOrd="0" presId="urn:microsoft.com/office/officeart/2005/8/layout/hierarchy4"/>
    <dgm:cxn modelId="{2E1E07C5-04E2-4974-B0C2-416A00081040}" type="presParOf" srcId="{06B4F0DE-4384-44A9-BF80-543AC5631A6A}" destId="{56239877-EF03-41A3-96F9-9F35406B03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B8C5E-00F9-49D0-92C8-9C234360B0E7}">
      <dsp:nvSpPr>
        <dsp:cNvPr id="0" name=""/>
        <dsp:cNvSpPr/>
      </dsp:nvSpPr>
      <dsp:spPr>
        <a:xfrm>
          <a:off x="7370" y="3112"/>
          <a:ext cx="11074016" cy="1316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A relação de coordenação entre duas frases é expressa pela conjunção </a:t>
          </a:r>
          <a:r>
            <a:rPr lang="pt-PT" sz="2800" b="1" kern="1200" dirty="0"/>
            <a:t>copulativa = aditiva</a:t>
          </a:r>
          <a:endParaRPr lang="cs-CZ" sz="2800" kern="1200" dirty="0"/>
        </a:p>
      </dsp:txBody>
      <dsp:txXfrm>
        <a:off x="45941" y="41683"/>
        <a:ext cx="10996874" cy="1239761"/>
      </dsp:txXfrm>
    </dsp:sp>
    <dsp:sp modelId="{4C6A9B45-F515-42BC-B58C-8D6EBC1FD112}">
      <dsp:nvSpPr>
        <dsp:cNvPr id="0" name=""/>
        <dsp:cNvSpPr/>
      </dsp:nvSpPr>
      <dsp:spPr>
        <a:xfrm>
          <a:off x="0" y="1687585"/>
          <a:ext cx="5880073" cy="23977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Conjunção simples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i="1" kern="1200" dirty="0"/>
            <a:t>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i="1" kern="1200" dirty="0"/>
            <a:t>nem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/>
        </a:p>
      </dsp:txBody>
      <dsp:txXfrm>
        <a:off x="70227" y="1757812"/>
        <a:ext cx="5739619" cy="2257273"/>
      </dsp:txXfrm>
    </dsp:sp>
    <dsp:sp modelId="{EDE8FFE1-0F19-4096-859F-D7873AE19101}">
      <dsp:nvSpPr>
        <dsp:cNvPr id="0" name=""/>
        <dsp:cNvSpPr/>
      </dsp:nvSpPr>
      <dsp:spPr>
        <a:xfrm>
          <a:off x="6396928" y="1567847"/>
          <a:ext cx="4691828" cy="14912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b="1" kern="1200" dirty="0"/>
            <a:t>Conjunção composta 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i="1" kern="1200" dirty="0"/>
            <a:t>não só… como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i="1" kern="1200" dirty="0"/>
            <a:t>não só…. mas também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i="1" kern="1200" dirty="0"/>
            <a:t>tanto….como</a:t>
          </a:r>
          <a:endParaRPr lang="cs-CZ" sz="1700" i="1" kern="1200" dirty="0"/>
        </a:p>
      </dsp:txBody>
      <dsp:txXfrm>
        <a:off x="6440606" y="1611525"/>
        <a:ext cx="4604472" cy="1403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B8C5E-00F9-49D0-92C8-9C234360B0E7}">
      <dsp:nvSpPr>
        <dsp:cNvPr id="0" name=""/>
        <dsp:cNvSpPr/>
      </dsp:nvSpPr>
      <dsp:spPr>
        <a:xfrm>
          <a:off x="0" y="0"/>
          <a:ext cx="10946757" cy="1138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A relação de coordenação entre duas frases é expressa pela conjunção </a:t>
          </a:r>
          <a:r>
            <a:rPr lang="pt-PT" sz="2800" b="1" kern="1200" dirty="0"/>
            <a:t>adversativa = </a:t>
          </a:r>
          <a:r>
            <a:rPr lang="pt-PT" sz="2800" b="1" kern="1200" dirty="0" err="1"/>
            <a:t>contrajuntiva</a:t>
          </a:r>
          <a:endParaRPr lang="cs-CZ" sz="2800" kern="1200" dirty="0"/>
        </a:p>
      </dsp:txBody>
      <dsp:txXfrm>
        <a:off x="33352" y="33352"/>
        <a:ext cx="10880053" cy="1072016"/>
      </dsp:txXfrm>
    </dsp:sp>
    <dsp:sp modelId="{4C6A9B45-F515-42BC-B58C-8D6EBC1FD112}">
      <dsp:nvSpPr>
        <dsp:cNvPr id="0" name=""/>
        <dsp:cNvSpPr/>
      </dsp:nvSpPr>
      <dsp:spPr>
        <a:xfrm>
          <a:off x="0" y="1555125"/>
          <a:ext cx="4627966" cy="1830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kern="1200" dirty="0"/>
            <a:t>Conjunção simples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i="1" kern="1200" dirty="0"/>
            <a:t>mas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i="1" kern="1200" dirty="0"/>
            <a:t>senão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/>
        </a:p>
      </dsp:txBody>
      <dsp:txXfrm>
        <a:off x="53623" y="1608748"/>
        <a:ext cx="4520720" cy="1723574"/>
      </dsp:txXfrm>
    </dsp:sp>
    <dsp:sp modelId="{EDE8FFE1-0F19-4096-859F-D7873AE19101}">
      <dsp:nvSpPr>
        <dsp:cNvPr id="0" name=""/>
        <dsp:cNvSpPr/>
      </dsp:nvSpPr>
      <dsp:spPr>
        <a:xfrm>
          <a:off x="5114479" y="1558420"/>
          <a:ext cx="5720215" cy="18308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1" kern="1200" dirty="0"/>
            <a:t>Conetores adversativos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/>
            <a:t>porém, todavia, contudo, não obstante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/>
            <a:t>e porém… (com outra conjunção ainda) </a:t>
          </a:r>
          <a:endParaRPr lang="cs-CZ" sz="2000" b="1" i="1" kern="1200" dirty="0"/>
        </a:p>
      </dsp:txBody>
      <dsp:txXfrm>
        <a:off x="5168102" y="1612043"/>
        <a:ext cx="5612969" cy="1723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B8C5E-00F9-49D0-92C8-9C234360B0E7}">
      <dsp:nvSpPr>
        <dsp:cNvPr id="0" name=""/>
        <dsp:cNvSpPr/>
      </dsp:nvSpPr>
      <dsp:spPr>
        <a:xfrm>
          <a:off x="0" y="0"/>
          <a:ext cx="10946757" cy="1112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A relação de coordenação entre duas frases é expressa pela conjunção </a:t>
          </a:r>
          <a:r>
            <a:rPr lang="pt-PT" sz="2800" b="1" kern="1200" dirty="0"/>
            <a:t>disjuntiva = alternativa</a:t>
          </a:r>
          <a:endParaRPr lang="cs-CZ" sz="2800" kern="1200" dirty="0"/>
        </a:p>
      </dsp:txBody>
      <dsp:txXfrm>
        <a:off x="32570" y="32570"/>
        <a:ext cx="10881617" cy="1046892"/>
      </dsp:txXfrm>
    </dsp:sp>
    <dsp:sp modelId="{4C6A9B45-F515-42BC-B58C-8D6EBC1FD112}">
      <dsp:nvSpPr>
        <dsp:cNvPr id="0" name=""/>
        <dsp:cNvSpPr/>
      </dsp:nvSpPr>
      <dsp:spPr>
        <a:xfrm>
          <a:off x="49697" y="1406656"/>
          <a:ext cx="4627966" cy="1787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1" kern="1200" dirty="0"/>
            <a:t>Conjunção simples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i="1" kern="1200" dirty="0"/>
            <a:t>ou</a:t>
          </a:r>
          <a:endParaRPr lang="pt-PT" sz="1800" b="0" i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/>
        </a:p>
      </dsp:txBody>
      <dsp:txXfrm>
        <a:off x="102063" y="1459022"/>
        <a:ext cx="4523234" cy="1683178"/>
      </dsp:txXfrm>
    </dsp:sp>
    <dsp:sp modelId="{EDE8FFE1-0F19-4096-859F-D7873AE19101}">
      <dsp:nvSpPr>
        <dsp:cNvPr id="0" name=""/>
        <dsp:cNvSpPr/>
      </dsp:nvSpPr>
      <dsp:spPr>
        <a:xfrm>
          <a:off x="5131420" y="1494548"/>
          <a:ext cx="5720215" cy="2864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1" kern="1200" dirty="0"/>
            <a:t>Conjunção composta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ou…ou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ora… ora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seja…seja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quer…quer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seja… seja</a:t>
          </a:r>
          <a:endParaRPr lang="pt-PT" sz="2200" b="1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/>
            <a:t> </a:t>
          </a:r>
          <a:endParaRPr lang="cs-CZ" sz="2000" b="1" i="1" kern="1200" dirty="0"/>
        </a:p>
      </dsp:txBody>
      <dsp:txXfrm>
        <a:off x="5215311" y="1578439"/>
        <a:ext cx="5552433" cy="26964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B8C5E-00F9-49D0-92C8-9C234360B0E7}">
      <dsp:nvSpPr>
        <dsp:cNvPr id="0" name=""/>
        <dsp:cNvSpPr/>
      </dsp:nvSpPr>
      <dsp:spPr>
        <a:xfrm>
          <a:off x="0" y="0"/>
          <a:ext cx="11609721" cy="12714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Há dois tipos de </a:t>
          </a:r>
          <a:r>
            <a:rPr lang="pt-PT" sz="2800" b="1" kern="1200" dirty="0"/>
            <a:t>disjunção </a:t>
          </a:r>
          <a:endParaRPr lang="cs-CZ" sz="2800" kern="1200" dirty="0"/>
        </a:p>
      </dsp:txBody>
      <dsp:txXfrm>
        <a:off x="37238" y="37238"/>
        <a:ext cx="11535245" cy="1196931"/>
      </dsp:txXfrm>
    </dsp:sp>
    <dsp:sp modelId="{4C6A9B45-F515-42BC-B58C-8D6EBC1FD112}">
      <dsp:nvSpPr>
        <dsp:cNvPr id="0" name=""/>
        <dsp:cNvSpPr/>
      </dsp:nvSpPr>
      <dsp:spPr>
        <a:xfrm>
          <a:off x="0" y="1515121"/>
          <a:ext cx="4908216" cy="2044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b="1" kern="1200" dirty="0"/>
            <a:t>Disjunção exclusiva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i="0" kern="1200" dirty="0"/>
            <a:t>A escolha implica a seleção de um termo em detrimento do outro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/>
        </a:p>
      </dsp:txBody>
      <dsp:txXfrm>
        <a:off x="59871" y="1574992"/>
        <a:ext cx="4788474" cy="1924410"/>
      </dsp:txXfrm>
    </dsp:sp>
    <dsp:sp modelId="{EDE8FFE1-0F19-4096-859F-D7873AE19101}">
      <dsp:nvSpPr>
        <dsp:cNvPr id="0" name=""/>
        <dsp:cNvSpPr/>
      </dsp:nvSpPr>
      <dsp:spPr>
        <a:xfrm>
          <a:off x="5138394" y="1473230"/>
          <a:ext cx="6066682" cy="19262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1" kern="1200" dirty="0"/>
            <a:t>Disjunção inclusiva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0" i="0" kern="1200" dirty="0"/>
            <a:t>Os termos são compatíveis</a:t>
          </a:r>
          <a:endParaRPr lang="pt-PT" sz="2200" b="1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i="1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pt-PT" sz="2200" b="1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i="1" kern="1200" dirty="0"/>
            <a:t> </a:t>
          </a:r>
          <a:endParaRPr lang="cs-CZ" sz="2000" b="1" i="1" kern="1200" dirty="0"/>
        </a:p>
      </dsp:txBody>
      <dsp:txXfrm>
        <a:off x="5194812" y="1529648"/>
        <a:ext cx="5953846" cy="1813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0BF1A-4324-48C2-B10D-8E0E636132E6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3A184-8F71-47D4-982E-98B72A224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44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6530-B5E1-4240-9AD3-7FBB5E8F3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25FDE3-E06B-4A85-862C-9884E4339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849A25-5FC1-4D1A-8471-D1DF9A18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86869-E33C-4A54-82ED-4D290E26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99687C-85EF-4B84-9634-0F9ED1E7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35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3794B-D5F5-4AAE-90C8-36FAAE395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F7EBB3-D44E-4213-A319-071F0816D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1DC86F-F0B0-4E4A-98F4-7DC8CE5A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C953D2-ADE6-4524-951B-417D1532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C0E386-73B5-4556-926C-46C42B4A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24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8795A8-2309-434C-856B-34F312D28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DDC0C4-08C5-4546-B391-936195A06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4CC2D0-83E8-4861-AFB5-F2F4936E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7D65CF-F385-47D8-B921-D7B40E55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1821A1-08EC-48BD-96C6-FA2BA078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87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0C5A0-B0DA-4EEF-BABA-044CEB83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92B17-9875-4B03-B0E4-7F7F58BA1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9A8AF0-C5C7-4B4E-8A85-80069D52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8104A9-6745-4C69-8001-12AD8DB5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38EFC1-4B80-4C56-B04C-F2B27947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6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A5B54-C8DD-4292-A0C6-BF618D4BE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5382A3-524E-4E13-B625-3F30354F3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7757D1-476D-41BF-BA61-E2C1238F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8975B0-25D8-4AE5-8278-62401B36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C54730-5448-4A36-AE26-E88B3423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20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B14C31-25DE-4CD1-87D7-4DCD5531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FE512A-AF5B-4EFA-B9FB-AA9A25E42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297D2A-69AB-4E89-830F-922781C3E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72C4A3-DE81-4247-B8AC-615E4C166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9DAE26-D470-45CA-8E1F-2A9E038C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F630E1-5582-4685-90EE-5DBD8F6C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82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06F59-3E36-41E4-BD69-AC567510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11E2B8-9F85-4684-948F-C4E84AB8F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2C8509-3DCB-40AE-912E-F943E0C2A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828856-7CCF-4323-9150-4D32DCFC4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710C74-0BF5-41E6-80D2-A8433A5CC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3B1FB5-81D8-4D43-A709-FEC696D3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FEB2978-4FBC-413A-A4DD-CEBC5441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738DCC-C18D-4C1E-A88D-D1AEFBB84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7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14495-FA4D-4532-996F-09751359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C1D5B7-D2FF-4CE3-8380-B98BDF1C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F6251C-3286-4C27-93F2-4E944776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269C1-337B-472E-B30B-95321148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21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9D6845-A05D-4538-9F14-49CFD568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27FDC7-F8CB-417A-99CF-52185B69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B824ED-E251-476F-BFAE-8D069A55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89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5327-58B9-4D01-B5B9-81B4E33D7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D75AC-E5D6-484A-B15B-3B8BE8922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730DCC-9E27-41C9-A08A-89729284B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2CFAD7-1166-4095-85F0-A62A71D0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EFC873-E57E-4C9B-B5E6-AC68BCFD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B1B395-9A64-4EF2-AE49-FAFCB5DB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24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EA285-A9A7-43AE-AAA4-E0E4908B5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5DD175-C00E-4C82-BB84-574CFC458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048AAC-569C-4B64-9F83-E390404AA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371CF4-D988-4E5C-8CA0-B7F4B728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6FDEEA-FA45-45CE-AD9E-4147AC73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625E5E-4BE9-406A-A83D-C6FEBB52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5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184785-2A99-4BB1-ADD6-CC56BAE2E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1A3F15-800E-4C2C-8765-365F32555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053B35-FAF5-464E-B5CE-0A9E6EF43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D468-EAD3-4EBC-A575-993BA83F899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7D44FF-7446-431A-8480-5AA99B662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6FA60B-C683-40B5-8906-BCFB5D20F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D0112-9ED6-440E-A478-3CC25B34B5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82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8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10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comments" Target="../comments/comment1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Aquilino_Ribeiro" TargetMode="External"/><Relationship Id="rId3" Type="http://schemas.openxmlformats.org/officeDocument/2006/relationships/hyperlink" Target="https://ciberduvidas.iscte-iul.pt/autores/evanildo-bechara/389/pagina/1" TargetMode="External"/><Relationship Id="rId7" Type="http://schemas.openxmlformats.org/officeDocument/2006/relationships/hyperlink" Target="https://www.wook.pt/livro/quincas-borba-machado-de-assis/19040261" TargetMode="External"/><Relationship Id="rId2" Type="http://schemas.openxmlformats.org/officeDocument/2006/relationships/hyperlink" Target="https://ciberduvidas.iscte-iul.pt/atualidades/montra/livros/moderna-gramatica-portuguesa/11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t.wikipedia.org/wiki/Machado_de_Assis" TargetMode="External"/><Relationship Id="rId11" Type="http://schemas.openxmlformats.org/officeDocument/2006/relationships/hyperlink" Target="https://digital.bbm.usp.br/handle/bbm/4905" TargetMode="External"/><Relationship Id="rId5" Type="http://schemas.openxmlformats.org/officeDocument/2006/relationships/hyperlink" Target="https://www.wook.pt/livro/o-crime-do-padre-amaro-eca-de-queiros/10388977" TargetMode="External"/><Relationship Id="rId10" Type="http://schemas.openxmlformats.org/officeDocument/2006/relationships/hyperlink" Target="https://pt.wikipedia.org/wiki/Lu%C3%ADs_Gama" TargetMode="External"/><Relationship Id="rId4" Type="http://schemas.openxmlformats.org/officeDocument/2006/relationships/hyperlink" Target="https://ciberduvidas.iscte-iul.pt/autores/eca-de-queiros/403/pagina/1" TargetMode="External"/><Relationship Id="rId9" Type="http://schemas.openxmlformats.org/officeDocument/2006/relationships/hyperlink" Target="https://www.wook.pt/livro/terras-do-demo-aquilino-ribeiro/14304155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diagramLayout" Target="../diagrams/layout4.xml"/><Relationship Id="rId7" Type="http://schemas.openxmlformats.org/officeDocument/2006/relationships/image" Target="../media/image14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86E39-6509-4517-9A76-A60588050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COORDENAÇÃO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DD9368-D5AF-421B-B0BB-1E2004C2B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b="1" dirty="0"/>
              <a:t>8.3.2021</a:t>
            </a:r>
          </a:p>
          <a:p>
            <a:r>
              <a:rPr lang="pt-PT" dirty="0"/>
              <a:t>AULA 1</a:t>
            </a:r>
          </a:p>
          <a:p>
            <a:r>
              <a:rPr lang="pt-PT" dirty="0"/>
              <a:t>SVOBODOVÁ. 2014. </a:t>
            </a:r>
          </a:p>
          <a:p>
            <a:r>
              <a:rPr lang="pt-PT" dirty="0"/>
              <a:t>SINTAXE DA LÍNGUA PORTUGUESA.</a:t>
            </a:r>
          </a:p>
          <a:p>
            <a:r>
              <a:rPr lang="pt-PT" b="1" dirty="0"/>
              <a:t>s. 68-78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00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número dos termos coordenados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EC4F3-7BE1-4049-B5E9-6DD1DE315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733" y="1681162"/>
            <a:ext cx="4978398" cy="823912"/>
          </a:xfrm>
        </p:spPr>
        <p:txBody>
          <a:bodyPr>
            <a:normAutofit lnSpcReduction="10000"/>
          </a:bodyPr>
          <a:lstStyle/>
          <a:p>
            <a:pPr algn="r"/>
            <a:r>
              <a:rPr lang="pt-PT" dirty="0">
                <a:solidFill>
                  <a:srgbClr val="00B0F0"/>
                </a:solidFill>
              </a:rPr>
              <a:t>coordenação binária</a:t>
            </a:r>
          </a:p>
          <a:p>
            <a:pPr algn="r"/>
            <a:r>
              <a:rPr lang="pt-PT" dirty="0">
                <a:solidFill>
                  <a:srgbClr val="00B0F0"/>
                </a:solidFill>
              </a:rPr>
              <a:t> 2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733" y="2726268"/>
            <a:ext cx="5244181" cy="2031262"/>
          </a:xfrm>
        </p:spPr>
        <p:txBody>
          <a:bodyPr>
            <a:normAutofit lnSpcReduction="10000"/>
          </a:bodyPr>
          <a:lstStyle/>
          <a:p>
            <a:pPr algn="r"/>
            <a:r>
              <a:rPr lang="pt-PT" sz="2400" i="1" dirty="0"/>
              <a:t>envolve </a:t>
            </a:r>
            <a:r>
              <a:rPr lang="pt-PT" sz="2400" b="1" i="1" dirty="0">
                <a:highlight>
                  <a:srgbClr val="00FFFF"/>
                </a:highlight>
              </a:rPr>
              <a:t>dois</a:t>
            </a:r>
            <a:r>
              <a:rPr lang="pt-PT" sz="2400" i="1" dirty="0"/>
              <a:t> termos</a:t>
            </a:r>
          </a:p>
          <a:p>
            <a:pPr algn="r"/>
            <a:endParaRPr lang="pt-PT" sz="2400" i="1" dirty="0"/>
          </a:p>
          <a:p>
            <a:pPr algn="r"/>
            <a:r>
              <a:rPr lang="pt-PT" sz="2400" i="1" dirty="0"/>
              <a:t>p. ex.: Vesti o casaco </a:t>
            </a:r>
            <a:r>
              <a:rPr lang="pt-PT" sz="2400" b="1" i="1" dirty="0">
                <a:highlight>
                  <a:srgbClr val="00FFFF"/>
                </a:highlight>
              </a:rPr>
              <a:t>e</a:t>
            </a:r>
            <a:r>
              <a:rPr lang="pt-PT" sz="2400" i="1" dirty="0"/>
              <a:t> saiu.</a:t>
            </a:r>
            <a:endParaRPr lang="cs-CZ" sz="2400" i="1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E96B305-95EF-4ED8-AD8F-F4E3F85B0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65914" y="1681162"/>
            <a:ext cx="5789474" cy="834731"/>
          </a:xfrm>
        </p:spPr>
        <p:txBody>
          <a:bodyPr>
            <a:normAutofit lnSpcReduction="10000"/>
          </a:bodyPr>
          <a:lstStyle/>
          <a:p>
            <a:r>
              <a:rPr lang="pt-PT" dirty="0">
                <a:solidFill>
                  <a:srgbClr val="FF0000"/>
                </a:solidFill>
              </a:rPr>
              <a:t>coordenação múltipla</a:t>
            </a:r>
          </a:p>
          <a:p>
            <a:r>
              <a:rPr lang="pt-PT" dirty="0">
                <a:solidFill>
                  <a:srgbClr val="FF0000"/>
                </a:solidFill>
              </a:rPr>
              <a:t>3+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D2C00C-B931-4B3C-932E-0CB59C5C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4452" y="2726268"/>
            <a:ext cx="5550936" cy="1615840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2400" i="1" dirty="0"/>
              <a:t>envolve </a:t>
            </a:r>
            <a:r>
              <a:rPr lang="pt-PT" sz="2400" b="1" i="1" dirty="0">
                <a:highlight>
                  <a:srgbClr val="FF0000"/>
                </a:highlight>
              </a:rPr>
              <a:t>no mínimo 3</a:t>
            </a:r>
            <a:r>
              <a:rPr lang="pt-PT" sz="2400" i="1" dirty="0">
                <a:highlight>
                  <a:srgbClr val="FF0000"/>
                </a:highlight>
              </a:rPr>
              <a:t> </a:t>
            </a:r>
            <a:r>
              <a:rPr lang="pt-PT" sz="2400" i="1" dirty="0"/>
              <a:t>termos</a:t>
            </a:r>
          </a:p>
          <a:p>
            <a:pPr algn="just"/>
            <a:endParaRPr lang="pt-PT" sz="2400" i="1" dirty="0"/>
          </a:p>
          <a:p>
            <a:pPr algn="just"/>
            <a:r>
              <a:rPr lang="pt-PT" sz="2400" i="1" dirty="0"/>
              <a:t>p. ex.:  O meu filho </a:t>
            </a:r>
            <a:r>
              <a:rPr lang="pt-PT" sz="2400" b="1" i="1" dirty="0">
                <a:highlight>
                  <a:srgbClr val="FF0000"/>
                </a:highlight>
              </a:rPr>
              <a:t>nem</a:t>
            </a:r>
            <a:r>
              <a:rPr lang="pt-PT" sz="2400" i="1" dirty="0"/>
              <a:t> dorme, </a:t>
            </a:r>
            <a:r>
              <a:rPr lang="pt-PT" sz="2400" b="1" i="1" dirty="0">
                <a:highlight>
                  <a:srgbClr val="FF0000"/>
                </a:highlight>
              </a:rPr>
              <a:t>nem</a:t>
            </a:r>
            <a:r>
              <a:rPr lang="pt-PT" sz="2400" i="1" dirty="0"/>
              <a:t> bebe, </a:t>
            </a:r>
            <a:r>
              <a:rPr lang="pt-PT" sz="2400" b="1" i="1" dirty="0">
                <a:highlight>
                  <a:srgbClr val="FF0000"/>
                </a:highlight>
              </a:rPr>
              <a:t>nem</a:t>
            </a:r>
            <a:r>
              <a:rPr lang="pt-PT" sz="2400" i="1" dirty="0"/>
              <a:t> come….E aí por diante</a:t>
            </a:r>
          </a:p>
          <a:p>
            <a:pPr algn="just"/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632908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Tipos de coordenação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44417"/>
            <a:ext cx="11088757" cy="3948458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copulativa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adversativa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disjuntiva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57400" lvl="3" indent="-457200">
              <a:spcAft>
                <a:spcPts val="1000"/>
              </a:spcAft>
              <a:buFont typeface="+mj-lt"/>
              <a:buAutoNum type="arabicPeriod" startAt="4"/>
            </a:pP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explicativa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57400" lvl="3" indent="-457200">
              <a:spcAft>
                <a:spcPts val="1000"/>
              </a:spcAft>
              <a:buFont typeface="+mj-lt"/>
              <a:buAutoNum type="arabicPeriod" startAt="4"/>
            </a:pP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conclusiva </a:t>
            </a:r>
            <a:endParaRPr lang="cs-CZ" sz="1400" i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8466550-FFB8-45A6-8D1A-D98F82386643}"/>
              </a:ext>
            </a:extLst>
          </p:cNvPr>
          <p:cNvSpPr/>
          <p:nvPr/>
        </p:nvSpPr>
        <p:spPr>
          <a:xfrm>
            <a:off x="6347791" y="4851622"/>
            <a:ext cx="5579166" cy="8733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Há problemas de confusão com as frases adverbiais que também podem ser explicativas e conclusivas.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23DCCF5-6729-499D-BA56-E61745DA3FBF}"/>
              </a:ext>
            </a:extLst>
          </p:cNvPr>
          <p:cNvSpPr/>
          <p:nvPr/>
        </p:nvSpPr>
        <p:spPr>
          <a:xfrm>
            <a:off x="5148469" y="2658387"/>
            <a:ext cx="5579166" cy="8733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São claramente </a:t>
            </a:r>
            <a:r>
              <a:rPr lang="pt-PT" dirty="0" err="1">
                <a:solidFill>
                  <a:schemeClr val="tx1"/>
                </a:solidFill>
              </a:rPr>
              <a:t>idenfiticáveis</a:t>
            </a:r>
            <a:r>
              <a:rPr lang="pt-PT" dirty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27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copulativa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44417"/>
            <a:ext cx="11088757" cy="3948458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consiste no valor básico semântico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aditivo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(slučovací poměr)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que caracteriza a relação entre os termos coordenados. </a:t>
            </a:r>
          </a:p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copulativa = aditiva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simples /e, nem/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composta  /não só… como, não só…. mas também, tanto….como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8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copulativa</a:t>
            </a:r>
            <a:endParaRPr lang="cs-CZ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448C60E-26AB-4D15-8355-95830313E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650927"/>
              </p:ext>
            </p:extLst>
          </p:nvPr>
        </p:nvGraphicFramePr>
        <p:xfrm>
          <a:off x="838199" y="2544416"/>
          <a:ext cx="11088757" cy="4085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0FBE5CBF-41C7-4B14-B92B-D68DA7005E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2008" y="5771576"/>
            <a:ext cx="4760569" cy="72129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7B55639-6738-4E25-B392-2582CA09421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-3422" r="702"/>
          <a:stretch/>
        </p:blipFill>
        <p:spPr>
          <a:xfrm>
            <a:off x="7036904" y="5722977"/>
            <a:ext cx="4890052" cy="109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8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adversativa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44417"/>
            <a:ext cx="11088757" cy="3948458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consiste numa relação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contrastiva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pt-PT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contrapositiva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PT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odporovací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poměr)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que caracteriza a relação entre os termos coordenados. </a:t>
            </a:r>
          </a:p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adversativa = </a:t>
            </a:r>
            <a:r>
              <a:rPr lang="pt-PT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contrajuntiva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típica /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Conetores adversativos /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porém, todavia, contudo, não obstante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66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adversativa</a:t>
            </a:r>
            <a:endParaRPr lang="cs-CZ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448C60E-26AB-4D15-8355-95830313E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446302"/>
              </p:ext>
            </p:extLst>
          </p:nvPr>
        </p:nvGraphicFramePr>
        <p:xfrm>
          <a:off x="788504" y="1749279"/>
          <a:ext cx="10956235" cy="4575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2A38E5C7-F34E-4DB6-BA69-E388BCDD0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7520" y="5001804"/>
            <a:ext cx="4269439" cy="76989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DE29B01-1EC6-44BD-B820-B9622D1650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7043" y="5289532"/>
            <a:ext cx="6996712" cy="87458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09C350E-C662-4BED-81B7-7A5798697D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65226" y="6193737"/>
            <a:ext cx="6479513" cy="5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39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D3B5FCFF-79FC-4C13-9E94-82057CBFF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9716"/>
            <a:ext cx="11921710" cy="670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62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disjuntiva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44417"/>
            <a:ext cx="11088757" cy="3948458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Implica 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 de alternativa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vylučovací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entre os termos coordenados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disjuntiva = alternativa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simples  /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  <a:p>
            <a:pPr marL="685800" indent="-457200">
              <a:spcAft>
                <a:spcPts val="1000"/>
              </a:spcAft>
              <a:buFont typeface="+mj-lt"/>
              <a:buAutoNum type="arabicPeriod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Conjunção correlativa /</a:t>
            </a:r>
            <a:r>
              <a:rPr lang="pt-PT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ou..ou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ora… ora, seja…seja, quer…quer, seja… seja, nem…nem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90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4A25B5B-A354-4E8C-A3DF-64965C244B02}"/>
              </a:ext>
            </a:extLst>
          </p:cNvPr>
          <p:cNvSpPr txBox="1"/>
          <p:nvPr/>
        </p:nvSpPr>
        <p:spPr>
          <a:xfrm>
            <a:off x="442452" y="1991033"/>
            <a:ext cx="114152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Apesar de nas gramáticas só encontrarmos atestada a expressão disjuntiva correlativa</a:t>
            </a:r>
            <a:r>
              <a:rPr lang="pt-BR" b="0" i="0" baseline="3000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«seja... seja...» (veja-se, a título de exemplo, a </a:t>
            </a:r>
            <a:r>
              <a:rPr lang="pt-BR" b="0" i="1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2"/>
              </a:rPr>
              <a:t>Moderna Gramática Portuguesa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de </a:t>
            </a:r>
            <a:r>
              <a:rPr lang="pt-BR" b="0" i="0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3"/>
              </a:rPr>
              <a:t>Evanildo Bechara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37.ª edição, pág. 321), a verdade é que encontramos a alternativa «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seja... ou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...» 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atestada em autores da língua portuguesa que contribuem para a construção do modelo literário e da norma. Veja-se:</a:t>
            </a:r>
          </a:p>
          <a:p>
            <a:pPr algn="just"/>
            <a:endParaRPr lang="pt-BR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(1) « [...]  contando que eles sejam dispensados segundo as fórmulas consagradas, que importa que o sacerdote 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seja santo ou pecador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?» (</a:t>
            </a:r>
            <a:r>
              <a:rPr lang="pt-BR" b="0" i="0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4"/>
              </a:rPr>
              <a:t>Eça de Queirós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t-BR" b="0" i="1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5"/>
              </a:rPr>
              <a:t>O Crime do Padre Amaro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1875)</a:t>
            </a:r>
          </a:p>
          <a:p>
            <a:pPr algn="just"/>
            <a:endParaRPr lang="pt-BR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(2) «Ninguém lhe diz que 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seja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 amanhã 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ou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 depois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» (</a:t>
            </a:r>
            <a:r>
              <a:rPr lang="pt-BR" b="0" i="0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6"/>
              </a:rPr>
              <a:t>Machado de Assis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t-BR" b="0" i="1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7"/>
              </a:rPr>
              <a:t>Quincas Borba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1891)</a:t>
            </a:r>
          </a:p>
          <a:p>
            <a:pPr algn="just"/>
            <a:endParaRPr lang="pt-BR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(3) «Enfim já quero que se pagasse uma renda jeitosinha, que ele cada um também precisa, 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seja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 pobre 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ou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 rico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.» (</a:t>
            </a:r>
            <a:r>
              <a:rPr lang="pt-BR" b="0" i="0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8"/>
              </a:rPr>
              <a:t>Aquilino Ribeiro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t-BR" b="0" i="1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9"/>
              </a:rPr>
              <a:t>Terras do Demo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1919).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Podemos encontrar ainda exemplos que demonstram que se pode proceder à elipse da forma </a:t>
            </a:r>
          </a:p>
          <a:p>
            <a:pPr algn="just"/>
            <a:endParaRPr lang="pt-BR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(4) «Nem o padre, nem o frade,</a:t>
            </a:r>
            <a:r>
              <a:rPr lang="pt-BR" b="0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seja </a:t>
            </a:r>
            <a:r>
              <a:rPr lang="pt-BR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leigo</a:t>
            </a:r>
            <a:r>
              <a:rPr lang="pt-BR" b="1" i="0" dirty="0">
                <a:solidFill>
                  <a:srgbClr val="212121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ou seja 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abade...» (</a:t>
            </a:r>
            <a:r>
              <a:rPr lang="pt-BR" b="0" i="0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10"/>
              </a:rPr>
              <a:t>Luís da Gama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t-BR" b="0" i="1" u="none" strike="noStrike" dirty="0">
                <a:solidFill>
                  <a:srgbClr val="A60215"/>
                </a:solidFill>
                <a:effectLst/>
                <a:latin typeface="arial" panose="020B0604020202020204" pitchFamily="34" charset="0"/>
                <a:hlinkClick r:id="rId11"/>
              </a:rPr>
              <a:t>Primeiras Trovas Burlescas de Getulino</a:t>
            </a:r>
            <a:r>
              <a:rPr lang="pt-BR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1859).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Neste último exemplo temos a construção «seja... ou seja», em que a repetição da forma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seja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não é obrigatória e pode ficar subentendida noutros contextos, como acontece na frase em questão.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096B4CC-F98F-43A7-9022-9CC51330BF12}"/>
              </a:ext>
            </a:extLst>
          </p:cNvPr>
          <p:cNvSpPr txBox="1">
            <a:spLocks/>
          </p:cNvSpPr>
          <p:nvPr/>
        </p:nvSpPr>
        <p:spPr>
          <a:xfrm>
            <a:off x="838199" y="0"/>
            <a:ext cx="11196485" cy="1283110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disjuntiva</a:t>
            </a:r>
            <a:endParaRPr lang="cs-CZ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993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disjuntiva</a:t>
            </a:r>
            <a:endParaRPr lang="cs-CZ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448C60E-26AB-4D15-8355-95830313E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34108"/>
              </p:ext>
            </p:extLst>
          </p:nvPr>
        </p:nvGraphicFramePr>
        <p:xfrm>
          <a:off x="788504" y="1749279"/>
          <a:ext cx="10956235" cy="4575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459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A0880-F597-4795-904A-B89AE88CA3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- PARATAXE</a:t>
            </a:r>
            <a:endParaRPr lang="cs-CZ" b="1" dirty="0">
              <a:highlight>
                <a:srgbClr val="FFFF00"/>
              </a:highlight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D9186F-CBB9-4090-AB40-7E0E98271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181" y="3184510"/>
            <a:ext cx="7387628" cy="315965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B3AFF96-41C6-4D69-AEC5-C4F20448D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88" y="1690688"/>
            <a:ext cx="9596673" cy="149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disjuntiva</a:t>
            </a:r>
            <a:endParaRPr lang="cs-CZ" b="1" dirty="0">
              <a:highlight>
                <a:srgbClr val="FFFF00"/>
              </a:highlight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F448C60E-26AB-4D15-8355-95830313E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962868"/>
              </p:ext>
            </p:extLst>
          </p:nvPr>
        </p:nvGraphicFramePr>
        <p:xfrm>
          <a:off x="341244" y="1749279"/>
          <a:ext cx="11619698" cy="5108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9B1D3436-473F-43ED-879A-48C2E68DA2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243" y="5075956"/>
            <a:ext cx="5408029" cy="75712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8BBE1A1-2A70-4156-914D-1B79466C96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96465" y="5891671"/>
            <a:ext cx="7177548" cy="84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344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explicativa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44417"/>
            <a:ext cx="11088757" cy="3948458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Exprime o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motivo de se ter realizado a proposição da oração anterior 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říčinný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conetores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explicativos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pois</a:t>
            </a:r>
            <a:r>
              <a:rPr lang="cs-CZ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porquanto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DA825A-8C62-4881-A331-711FE9CD7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4518646"/>
            <a:ext cx="9339111" cy="95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70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EFA81-8849-4E36-9338-6680FA901F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Diferença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0F51E5-C4F4-47E6-9F86-1AA0EDD9D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Coordenação explicativa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544BA5-8ACB-42B6-9FEB-3E6A8B686C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Nunca na fase inicial</a:t>
            </a:r>
          </a:p>
          <a:p>
            <a:r>
              <a:rPr lang="pt-PT" dirty="0"/>
              <a:t>Pode haver  apenas uma</a:t>
            </a:r>
          </a:p>
          <a:p>
            <a:r>
              <a:rPr lang="pt-PT" dirty="0"/>
              <a:t>Os pronomes clíticos nunca podem ser prepostos ao verbo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A3AC0D-AFCE-40F9-BC5E-128D5A579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Subordinação explicativa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AE8BA8-6F70-45D5-80DE-B67C2CDFBD4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Podem ocorrer na fase inicial</a:t>
            </a:r>
          </a:p>
          <a:p>
            <a:r>
              <a:rPr lang="pt-PT" dirty="0"/>
              <a:t>Pode haver duas subordinadas explicativas</a:t>
            </a:r>
          </a:p>
          <a:p>
            <a:r>
              <a:rPr lang="pt-PT" dirty="0"/>
              <a:t>Os clíticos pré-verbais são possíveis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836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0F51E5-C4F4-47E6-9F86-1AA0EDD9D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637" y="230685"/>
            <a:ext cx="3929233" cy="823912"/>
          </a:xfrm>
        </p:spPr>
        <p:txBody>
          <a:bodyPr/>
          <a:lstStyle/>
          <a:p>
            <a:r>
              <a:rPr lang="pt-PT" dirty="0"/>
              <a:t>Coordenação explicativa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A3AC0D-AFCE-40F9-BC5E-128D5A579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18854" y="3066424"/>
            <a:ext cx="3858109" cy="725152"/>
          </a:xfrm>
        </p:spPr>
        <p:txBody>
          <a:bodyPr/>
          <a:lstStyle/>
          <a:p>
            <a:r>
              <a:rPr lang="pt-PT" dirty="0"/>
              <a:t>Subordinação explicativa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4030D32-1C39-42D2-B0EA-F78ED09D2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42562"/>
            <a:ext cx="7836847" cy="2449014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4FCB225C-79D5-4656-89F4-25574F281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668" y="4305766"/>
            <a:ext cx="8113295" cy="228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422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conclusiva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767" y="2544417"/>
            <a:ext cx="11352190" cy="1670256"/>
          </a:xfrm>
        </p:spPr>
        <p:txBody>
          <a:bodyPr>
            <a:normAutofit/>
          </a:bodyPr>
          <a:lstStyle/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Exprime a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conclusão e consequência lógica da primeira proposição</a:t>
            </a: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conetores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conclusivos: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logo, assim, por isso, por consequência, portanto, por conseguinte,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pt-PT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endParaRPr lang="pt-PT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66C526C-1C7D-4B50-8310-4A8CF9298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22" y="4214673"/>
            <a:ext cx="10267577" cy="607947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3CDE833-3E3C-4577-98E1-BEAA2A20C4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8055"/>
          <a:stretch/>
        </p:blipFill>
        <p:spPr>
          <a:xfrm>
            <a:off x="382422" y="4822620"/>
            <a:ext cx="11133944" cy="85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50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11B43-ACC3-4B66-955D-2B96E64F77C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pt-PT" b="1" dirty="0">
                <a:highlight>
                  <a:srgbClr val="FFFF00"/>
                </a:highlight>
              </a:rPr>
              <a:t>Polissemia das conjunções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D3C80-7402-4E3F-B607-448D8F28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79" y="2743200"/>
            <a:ext cx="10295020" cy="3441031"/>
          </a:xfrm>
        </p:spPr>
        <p:txBody>
          <a:bodyPr/>
          <a:lstStyle/>
          <a:p>
            <a:r>
              <a:rPr lang="pt-PT" dirty="0"/>
              <a:t>Algumas conjunções podem apresentar mais valores, mais significados, decorrentes do contexto.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465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B0972-96C8-4286-8414-CEE9A088B3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pt-PT" b="1" dirty="0">
                <a:highlight>
                  <a:srgbClr val="FFFF00"/>
                </a:highlight>
              </a:rPr>
              <a:t>Conjunção “e”</a:t>
            </a:r>
            <a:endParaRPr lang="cs-CZ" b="1" dirty="0">
              <a:highlight>
                <a:srgbClr val="FFFF00"/>
              </a:highlight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3F7DFF-FB64-462A-B683-5355C1AD0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32" y="2696867"/>
            <a:ext cx="11916468" cy="287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B0972-96C8-4286-8414-CEE9A088B3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pt-PT" b="1" dirty="0">
                <a:highlight>
                  <a:srgbClr val="FFFF00"/>
                </a:highlight>
              </a:rPr>
              <a:t>Conjunção “mas”</a:t>
            </a:r>
            <a:endParaRPr lang="cs-CZ" b="1" dirty="0">
              <a:highlight>
                <a:srgbClr val="FFFF00"/>
              </a:highlight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2150C2-F192-466A-9AA6-FB90AACD5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19" y="2377439"/>
            <a:ext cx="11174562" cy="352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0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35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7A0880-F597-4795-904A-B89AE88CA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43013"/>
            <a:ext cx="3855720" cy="4371974"/>
          </a:xfrm>
        </p:spPr>
        <p:txBody>
          <a:bodyPr>
            <a:normAutofit/>
          </a:bodyPr>
          <a:lstStyle/>
          <a:p>
            <a:r>
              <a:rPr lang="cs-CZ" sz="3600" b="1">
                <a:solidFill>
                  <a:schemeClr val="tx2"/>
                </a:solidFill>
              </a:rPr>
              <a:t>COORDENA</a:t>
            </a:r>
            <a:r>
              <a:rPr lang="pt-PT" sz="3600" b="1">
                <a:solidFill>
                  <a:schemeClr val="tx2"/>
                </a:solidFill>
              </a:rPr>
              <a:t>ÇÃO</a:t>
            </a:r>
            <a:endParaRPr lang="cs-CZ" sz="3600" b="1">
              <a:solidFill>
                <a:schemeClr val="tx2"/>
              </a:solidFill>
            </a:endParaRPr>
          </a:p>
        </p:txBody>
      </p:sp>
      <p:grpSp>
        <p:nvGrpSpPr>
          <p:cNvPr id="48" name="Group 39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97348" y="5285"/>
            <a:ext cx="7294653" cy="6858000"/>
            <a:chOff x="4897348" y="-5799"/>
            <a:chExt cx="7294653" cy="6858000"/>
          </a:xfrm>
        </p:grpSpPr>
        <p:sp>
          <p:nvSpPr>
            <p:cNvPr id="49" name="Freeform: Shape 40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1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42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Zástupný obsah 2">
            <a:extLst>
              <a:ext uri="{FF2B5EF4-FFF2-40B4-BE49-F238E27FC236}">
                <a16:creationId xmlns:a16="http://schemas.microsoft.com/office/drawing/2014/main" id="{AC5520CC-42DC-400D-B475-58D9D2DE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2636" y="1032987"/>
            <a:ext cx="6869284" cy="5719505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pt-PT" sz="1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Propriedades gerais 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PT" sz="1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das relações de coordenação</a:t>
            </a:r>
            <a:endParaRPr lang="cs-CZ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>
              <a:spcAft>
                <a:spcPts val="1000"/>
              </a:spcAft>
            </a:pPr>
            <a:r>
              <a:rPr lang="pt-PT" sz="1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copulativa 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>
              <a:spcAft>
                <a:spcPts val="1000"/>
              </a:spcAft>
            </a:pPr>
            <a:r>
              <a:rPr lang="pt-PT" sz="1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adversativa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>
              <a:spcAft>
                <a:spcPts val="1000"/>
              </a:spcAft>
            </a:pPr>
            <a:r>
              <a:rPr lang="pt-PT" sz="1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disjuntiva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>
              <a:spcAft>
                <a:spcPts val="1000"/>
              </a:spcAft>
            </a:pPr>
            <a:r>
              <a:rPr lang="pt-PT" sz="1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explicativa 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>
              <a:spcAft>
                <a:spcPts val="1000"/>
              </a:spcAft>
            </a:pPr>
            <a:r>
              <a:rPr lang="pt-PT" sz="1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conclusiva 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1000"/>
              </a:spcAft>
              <a:buNone/>
              <a:tabLst>
                <a:tab pos="4189730" algn="l"/>
              </a:tabLst>
            </a:pPr>
            <a:r>
              <a:rPr lang="pt-PT" sz="16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e significado polissémico</a:t>
            </a:r>
            <a:r>
              <a:rPr lang="pt-PT" sz="1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das conjunções.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1000"/>
              </a:spcAft>
              <a:buNone/>
            </a:pPr>
            <a:r>
              <a:rPr lang="pt-PT" sz="1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Orações ou períodos interferentes</a:t>
            </a:r>
            <a:endParaRPr lang="cs-CZ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3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PROPRIEDADES GERAIS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6E966-CCE2-40BB-B201-DF798EBF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PT" dirty="0"/>
              <a:t>A coordenação implica a independência semântica.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PT" dirty="0"/>
              <a:t>Pode existir entre: </a:t>
            </a:r>
          </a:p>
          <a:p>
            <a:pPr marL="0" indent="0">
              <a:buNone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b="1" dirty="0"/>
              <a:t>as partes </a:t>
            </a:r>
            <a:r>
              <a:rPr lang="pt-PT" dirty="0"/>
              <a:t>de uma palavra (entre morfemas: </a:t>
            </a:r>
            <a:r>
              <a:rPr lang="pt-PT" i="1" dirty="0"/>
              <a:t>vaivém</a:t>
            </a:r>
            <a:r>
              <a:rPr lang="pt-PT" dirty="0"/>
              <a:t> = vai + vem);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b="1" dirty="0"/>
              <a:t>os sintagmas </a:t>
            </a:r>
            <a:r>
              <a:rPr lang="pt-PT" dirty="0"/>
              <a:t>de uma frase (</a:t>
            </a:r>
            <a:r>
              <a:rPr lang="pt-PT" i="1" dirty="0"/>
              <a:t>pai e filho, mãe e pai</a:t>
            </a:r>
            <a:r>
              <a:rPr lang="pt-PT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 </a:t>
            </a:r>
            <a:r>
              <a:rPr lang="pt-PT" b="1" dirty="0"/>
              <a:t>as</a:t>
            </a:r>
            <a:r>
              <a:rPr lang="pt-PT" dirty="0"/>
              <a:t> </a:t>
            </a:r>
            <a:r>
              <a:rPr lang="pt-PT" b="1" dirty="0"/>
              <a:t>frases</a:t>
            </a:r>
            <a:r>
              <a:rPr lang="pt-PT" dirty="0"/>
              <a:t> (</a:t>
            </a:r>
            <a:r>
              <a:rPr lang="pt-PT" i="1" dirty="0"/>
              <a:t>Eu falo e tu ficas calado</a:t>
            </a:r>
            <a:r>
              <a:rPr lang="pt-PT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87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entre os sintagmas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6E966-CCE2-40BB-B201-DF798EBF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/>
              <a:t>os termos coordenados são sintaticamente independentes. </a:t>
            </a:r>
          </a:p>
          <a:p>
            <a:pPr marL="0" indent="0">
              <a:buNone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p. ex. </a:t>
            </a:r>
            <a:r>
              <a:rPr lang="pt-PT" i="1" dirty="0"/>
              <a:t>a</a:t>
            </a:r>
            <a:r>
              <a:rPr lang="pt-PT" dirty="0"/>
              <a:t> </a:t>
            </a:r>
            <a:r>
              <a:rPr lang="pt-PT" b="1" dirty="0"/>
              <a:t>bola</a:t>
            </a:r>
            <a:r>
              <a:rPr lang="pt-PT" dirty="0"/>
              <a:t> </a:t>
            </a:r>
            <a:r>
              <a:rPr lang="pt-PT" i="1" dirty="0"/>
              <a:t>vermelha</a:t>
            </a:r>
            <a:r>
              <a:rPr lang="pt-PT" dirty="0"/>
              <a:t> – </a:t>
            </a:r>
            <a:r>
              <a:rPr lang="pt-PT" i="1" dirty="0"/>
              <a:t>a, vermelha </a:t>
            </a:r>
            <a:r>
              <a:rPr lang="pt-PT" dirty="0"/>
              <a:t>=termos dependentes da </a:t>
            </a:r>
            <a:r>
              <a:rPr lang="pt-PT" b="1" dirty="0"/>
              <a:t>bola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Mas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p. ex. Pai </a:t>
            </a:r>
            <a:r>
              <a:rPr lang="pt-PT" b="1" dirty="0"/>
              <a:t>e </a:t>
            </a:r>
            <a:r>
              <a:rPr lang="pt-PT" dirty="0"/>
              <a:t>mãe </a:t>
            </a:r>
            <a:r>
              <a:rPr lang="pt-PT" i="1" dirty="0"/>
              <a:t>, oura da mina, </a:t>
            </a:r>
            <a:r>
              <a:rPr lang="pt-PT" b="1" dirty="0"/>
              <a:t>coração, desejo e sina</a:t>
            </a:r>
            <a:r>
              <a:rPr lang="pt-PT" i="1" dirty="0"/>
              <a:t>, tudo mais, pura rotina, jazz</a:t>
            </a:r>
          </a:p>
          <a:p>
            <a:pPr marL="0" indent="0">
              <a:buNone/>
            </a:pPr>
            <a:r>
              <a:rPr lang="pt-PT" dirty="0"/>
              <a:t>(Mercedes Sosa)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09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entre as frases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6E966-CCE2-40BB-B201-DF798EBF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 independência semântica proposicional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 podem ser usadas como frases independentes, como mostram as seguintes duas frases.   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Mobilidade – podem ser deslocadas dentro do período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D6A1497-4413-42F6-95B1-2ED90906F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892" y="3429000"/>
            <a:ext cx="9980842" cy="129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02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mobilidade dos termos coordenados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EC4F3-7BE1-4049-B5E9-6DD1DE315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573" y="1681162"/>
            <a:ext cx="4505739" cy="1525864"/>
          </a:xfrm>
        </p:spPr>
        <p:txBody>
          <a:bodyPr>
            <a:normAutofit lnSpcReduction="10000"/>
          </a:bodyPr>
          <a:lstStyle/>
          <a:p>
            <a:pPr algn="r"/>
            <a:r>
              <a:rPr lang="pt-PT" dirty="0">
                <a:solidFill>
                  <a:srgbClr val="00B0F0"/>
                </a:solidFill>
              </a:rPr>
              <a:t>Simétrica</a:t>
            </a:r>
          </a:p>
          <a:p>
            <a:pPr algn="r"/>
            <a:r>
              <a:rPr lang="pt-PT" dirty="0"/>
              <a:t>A inversão dos termos </a:t>
            </a:r>
            <a:r>
              <a:rPr lang="pt-PT" dirty="0">
                <a:solidFill>
                  <a:srgbClr val="00B0F0"/>
                </a:solidFill>
              </a:rPr>
              <a:t>é possível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E96B305-95EF-4ED8-AD8F-F4E3F85B0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59895" y="2438219"/>
            <a:ext cx="5183188" cy="823912"/>
          </a:xfrm>
        </p:spPr>
        <p:txBody>
          <a:bodyPr>
            <a:normAutofit lnSpcReduction="10000"/>
          </a:bodyPr>
          <a:lstStyle/>
          <a:p>
            <a:r>
              <a:rPr lang="pt-PT" dirty="0">
                <a:solidFill>
                  <a:srgbClr val="FF0000"/>
                </a:solidFill>
              </a:rPr>
              <a:t>Assimétrica</a:t>
            </a:r>
          </a:p>
          <a:p>
            <a:r>
              <a:rPr lang="pt-PT" dirty="0"/>
              <a:t>A inversão dos termos </a:t>
            </a:r>
            <a:r>
              <a:rPr lang="pt-PT" dirty="0">
                <a:solidFill>
                  <a:srgbClr val="FF0000"/>
                </a:solidFill>
              </a:rPr>
              <a:t>não é possível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CBB3B6F-9E00-4BB3-A5AF-B1CEBDF7F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7895"/>
            <a:ext cx="5686113" cy="1972734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09FE083-8FE9-4984-89EA-993D693A3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895" y="3771124"/>
            <a:ext cx="6531346" cy="66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58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conjunções e conetores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EC4F3-7BE1-4049-B5E9-6DD1DE315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734" y="1681163"/>
            <a:ext cx="3653918" cy="823912"/>
          </a:xfrm>
        </p:spPr>
        <p:txBody>
          <a:bodyPr>
            <a:normAutofit/>
          </a:bodyPr>
          <a:lstStyle/>
          <a:p>
            <a:pPr algn="r"/>
            <a:r>
              <a:rPr lang="pt-PT" dirty="0">
                <a:solidFill>
                  <a:srgbClr val="00B0F0"/>
                </a:solidFill>
              </a:rPr>
              <a:t>Conjunções coordenativas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734" y="2885628"/>
            <a:ext cx="4369536" cy="1169537"/>
          </a:xfrm>
        </p:spPr>
        <p:txBody>
          <a:bodyPr>
            <a:normAutofit/>
          </a:bodyPr>
          <a:lstStyle/>
          <a:p>
            <a:r>
              <a:rPr lang="pt-PT" sz="2400" i="1" dirty="0"/>
              <a:t>e, mas, nem</a:t>
            </a:r>
          </a:p>
          <a:p>
            <a:r>
              <a:rPr lang="pt-PT" sz="2400" dirty="0"/>
              <a:t>posição </a:t>
            </a:r>
            <a:r>
              <a:rPr lang="pt-PT" sz="2400" b="1" dirty="0"/>
              <a:t>fixa</a:t>
            </a:r>
            <a:r>
              <a:rPr lang="pt-PT" sz="2400" dirty="0"/>
              <a:t> no período</a:t>
            </a:r>
            <a:endParaRPr lang="cs-CZ" sz="2400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E96B305-95EF-4ED8-AD8F-F4E3F85B0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65914" y="1681162"/>
            <a:ext cx="5789474" cy="834731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FF0000"/>
                </a:solidFill>
              </a:rPr>
              <a:t>Conetores coordenativos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D2C00C-B931-4B3C-932E-0CB59C5C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65914" y="3077202"/>
            <a:ext cx="5789474" cy="1680328"/>
          </a:xfrm>
        </p:spPr>
        <p:txBody>
          <a:bodyPr>
            <a:normAutofit/>
          </a:bodyPr>
          <a:lstStyle/>
          <a:p>
            <a:r>
              <a:rPr lang="pt-PT" sz="2400" i="1" dirty="0"/>
              <a:t>porém, todavia, contudo</a:t>
            </a:r>
          </a:p>
          <a:p>
            <a:r>
              <a:rPr lang="pt-PT" sz="2400" dirty="0"/>
              <a:t>posição livre, </a:t>
            </a:r>
            <a:r>
              <a:rPr lang="pt-PT" sz="2400" b="1" dirty="0"/>
              <a:t>flexível</a:t>
            </a:r>
            <a:r>
              <a:rPr lang="pt-PT" sz="2400" dirty="0"/>
              <a:t> maior liberdade dentro do período composto</a:t>
            </a:r>
            <a:endParaRPr lang="cs-CZ" sz="24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9A349C1-A5FF-4600-B2E3-4524FCA76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074" y="4844922"/>
            <a:ext cx="7051154" cy="82391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1F71FD5-3400-4BE7-A030-8CB91CAB6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35" y="3821113"/>
            <a:ext cx="5244180" cy="54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0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3770-F979-488A-ABAE-2EF91890A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pt-PT" b="1" dirty="0">
                <a:highlight>
                  <a:srgbClr val="FFFF00"/>
                </a:highlight>
              </a:rPr>
              <a:t>coordenação sindética e assindética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EC4F3-7BE1-4049-B5E9-6DD1DE315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734" y="1681163"/>
            <a:ext cx="3653918" cy="823912"/>
          </a:xfrm>
        </p:spPr>
        <p:txBody>
          <a:bodyPr>
            <a:normAutofit/>
          </a:bodyPr>
          <a:lstStyle/>
          <a:p>
            <a:pPr algn="r"/>
            <a:r>
              <a:rPr lang="pt-PT" dirty="0">
                <a:solidFill>
                  <a:srgbClr val="00B0F0"/>
                </a:solidFill>
              </a:rPr>
              <a:t>Coordenação sindética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980AB-FA20-4608-8E51-B9C16FA57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1734" y="2885628"/>
            <a:ext cx="4978398" cy="1673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sz="2400" dirty="0"/>
              <a:t>Termos justapostos com a conjunção ou com o conetor. </a:t>
            </a:r>
          </a:p>
          <a:p>
            <a:pPr algn="just"/>
            <a:r>
              <a:rPr lang="pt-PT" sz="2400" dirty="0" err="1"/>
              <a:t>p.ex</a:t>
            </a:r>
            <a:r>
              <a:rPr lang="pt-PT" sz="2400" dirty="0"/>
              <a:t>.:  </a:t>
            </a:r>
            <a:r>
              <a:rPr lang="pt-PT" sz="2400" i="1" dirty="0"/>
              <a:t>Vesti o casaco </a:t>
            </a:r>
            <a:r>
              <a:rPr lang="pt-PT" sz="2400" i="1" dirty="0">
                <a:highlight>
                  <a:srgbClr val="00FFFF"/>
                </a:highlight>
              </a:rPr>
              <a:t>e</a:t>
            </a:r>
            <a:r>
              <a:rPr lang="pt-PT" sz="2400" i="1" dirty="0"/>
              <a:t> saí.</a:t>
            </a:r>
          </a:p>
          <a:p>
            <a:pPr algn="just"/>
            <a:r>
              <a:rPr lang="pt-PT" sz="2400" dirty="0" err="1"/>
              <a:t>p.ex</a:t>
            </a:r>
            <a:r>
              <a:rPr lang="pt-PT" sz="2400" dirty="0"/>
              <a:t>.: </a:t>
            </a:r>
            <a:r>
              <a:rPr lang="pt-PT" sz="2400" i="1" dirty="0"/>
              <a:t>O aluno escreveu o ditado, </a:t>
            </a:r>
            <a:r>
              <a:rPr lang="pt-PT" sz="2400" i="1" dirty="0">
                <a:highlight>
                  <a:srgbClr val="00FFFF"/>
                </a:highlight>
              </a:rPr>
              <a:t>(-)</a:t>
            </a:r>
            <a:r>
              <a:rPr lang="pt-PT" sz="2400" i="1" dirty="0"/>
              <a:t> entregou-o à professora </a:t>
            </a:r>
            <a:r>
              <a:rPr lang="pt-PT" sz="2400" i="1" dirty="0">
                <a:highlight>
                  <a:srgbClr val="00FFFF"/>
                </a:highlight>
              </a:rPr>
              <a:t>e</a:t>
            </a:r>
            <a:r>
              <a:rPr lang="pt-PT" sz="2400" i="1" dirty="0"/>
              <a:t> foi para casa. </a:t>
            </a:r>
            <a:endParaRPr lang="cs-CZ" sz="2400" i="1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E96B305-95EF-4ED8-AD8F-F4E3F85B0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65914" y="1681162"/>
            <a:ext cx="5789474" cy="834731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FF0000"/>
                </a:solidFill>
              </a:rPr>
              <a:t>Coordenação assindética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D2C00C-B931-4B3C-932E-0CB59C5C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65914" y="3006725"/>
            <a:ext cx="5789474" cy="15520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sz="2400" dirty="0"/>
              <a:t>Termos justaposto sem a conjunção ou sem o conetor</a:t>
            </a:r>
          </a:p>
          <a:p>
            <a:pPr algn="just"/>
            <a:r>
              <a:rPr lang="pt-PT" sz="2400" dirty="0"/>
              <a:t>limitado pelos fatores estilísticos</a:t>
            </a:r>
          </a:p>
          <a:p>
            <a:pPr algn="just"/>
            <a:r>
              <a:rPr lang="pt-PT" sz="2400" dirty="0" err="1"/>
              <a:t>p.ex</a:t>
            </a:r>
            <a:r>
              <a:rPr lang="pt-PT" sz="2400" dirty="0"/>
              <a:t>.  </a:t>
            </a:r>
            <a:r>
              <a:rPr lang="pt-PT" sz="2400" i="1" dirty="0"/>
              <a:t>Aqui estou, </a:t>
            </a:r>
            <a:r>
              <a:rPr lang="pt-PT" sz="2400" i="1" dirty="0">
                <a:highlight>
                  <a:srgbClr val="FF0000"/>
                </a:highlight>
              </a:rPr>
              <a:t>(-)</a:t>
            </a:r>
            <a:r>
              <a:rPr lang="pt-PT" sz="2400" i="1" dirty="0"/>
              <a:t> aqui vivo, </a:t>
            </a:r>
            <a:r>
              <a:rPr lang="pt-PT" sz="2400" i="1" dirty="0">
                <a:highlight>
                  <a:srgbClr val="FF0000"/>
                </a:highlight>
              </a:rPr>
              <a:t>(-)</a:t>
            </a:r>
            <a:r>
              <a:rPr lang="pt-PT" sz="2400" i="1" dirty="0"/>
              <a:t> aqui morrerei. </a:t>
            </a:r>
            <a:endParaRPr lang="cs-CZ" sz="2400" i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D52189C-72CD-4279-AC75-A9D526D6B5C6}"/>
              </a:ext>
            </a:extLst>
          </p:cNvPr>
          <p:cNvSpPr/>
          <p:nvPr/>
        </p:nvSpPr>
        <p:spPr>
          <a:xfrm>
            <a:off x="220132" y="4744278"/>
            <a:ext cx="5181599" cy="13255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  <a:highlight>
                  <a:srgbClr val="00FFFF"/>
                </a:highlight>
              </a:rPr>
              <a:t>Coordenação </a:t>
            </a:r>
            <a:r>
              <a:rPr lang="pt-PT" b="1" dirty="0" err="1">
                <a:solidFill>
                  <a:schemeClr val="tx1"/>
                </a:solidFill>
                <a:highlight>
                  <a:srgbClr val="00FFFF"/>
                </a:highlight>
              </a:rPr>
              <a:t>poli</a:t>
            </a:r>
            <a:r>
              <a:rPr lang="pt-PT" dirty="0" err="1">
                <a:solidFill>
                  <a:schemeClr val="tx1"/>
                </a:solidFill>
                <a:highlight>
                  <a:srgbClr val="00FFFF"/>
                </a:highlight>
              </a:rPr>
              <a:t>ssindética</a:t>
            </a:r>
            <a:endParaRPr lang="pt-PT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 algn="ctr"/>
            <a:r>
              <a:rPr lang="pt-PT" dirty="0">
                <a:solidFill>
                  <a:schemeClr val="tx1"/>
                </a:solidFill>
              </a:rPr>
              <a:t>= múltipla sindética </a:t>
            </a:r>
          </a:p>
          <a:p>
            <a:pPr algn="ctr"/>
            <a:r>
              <a:rPr lang="pt-PT" i="1" dirty="0">
                <a:solidFill>
                  <a:schemeClr val="tx1"/>
                </a:solidFill>
              </a:rPr>
              <a:t>p. ex. O filho </a:t>
            </a:r>
            <a:r>
              <a:rPr lang="pt-PT" i="1" dirty="0">
                <a:solidFill>
                  <a:schemeClr val="tx1"/>
                </a:solidFill>
                <a:highlight>
                  <a:srgbClr val="00FFFF"/>
                </a:highlight>
              </a:rPr>
              <a:t>nem</a:t>
            </a:r>
            <a:r>
              <a:rPr lang="pt-PT" i="1" dirty="0">
                <a:solidFill>
                  <a:schemeClr val="tx1"/>
                </a:solidFill>
              </a:rPr>
              <a:t> dorme, </a:t>
            </a:r>
            <a:r>
              <a:rPr lang="pt-PT" i="1" dirty="0">
                <a:solidFill>
                  <a:schemeClr val="tx1"/>
                </a:solidFill>
                <a:highlight>
                  <a:srgbClr val="00FFFF"/>
                </a:highlight>
              </a:rPr>
              <a:t>nem</a:t>
            </a:r>
            <a:r>
              <a:rPr lang="pt-PT" i="1" dirty="0">
                <a:solidFill>
                  <a:schemeClr val="tx1"/>
                </a:solidFill>
              </a:rPr>
              <a:t> bebe, </a:t>
            </a:r>
            <a:r>
              <a:rPr lang="pt-PT" i="1" dirty="0">
                <a:solidFill>
                  <a:schemeClr val="tx1"/>
                </a:solidFill>
                <a:highlight>
                  <a:srgbClr val="00FFFF"/>
                </a:highlight>
              </a:rPr>
              <a:t>nem</a:t>
            </a:r>
            <a:r>
              <a:rPr lang="pt-PT" i="1" dirty="0">
                <a:solidFill>
                  <a:schemeClr val="tx1"/>
                </a:solidFill>
              </a:rPr>
              <a:t> come.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47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1082</Words>
  <Application>Microsoft Office PowerPoint</Application>
  <PresentationFormat>Širokoúhlá obrazovka</PresentationFormat>
  <Paragraphs>167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Arial</vt:lpstr>
      <vt:lpstr>Calibri</vt:lpstr>
      <vt:lpstr>Calibri Light</vt:lpstr>
      <vt:lpstr>Times New Roman</vt:lpstr>
      <vt:lpstr>Wingdings</vt:lpstr>
      <vt:lpstr>Motiv Office</vt:lpstr>
      <vt:lpstr>COORDENAÇÃO </vt:lpstr>
      <vt:lpstr>COORDENAÇÃO - PARATAXE</vt:lpstr>
      <vt:lpstr>COORDENAÇÃO</vt:lpstr>
      <vt:lpstr>PROPRIEDADES GERAIS</vt:lpstr>
      <vt:lpstr>coordenação entre os sintagmas</vt:lpstr>
      <vt:lpstr>coordenação entre as frases</vt:lpstr>
      <vt:lpstr>mobilidade dos termos coordenados</vt:lpstr>
      <vt:lpstr>conjunções e conetores</vt:lpstr>
      <vt:lpstr>coordenação sindética e assindética</vt:lpstr>
      <vt:lpstr>número dos termos coordenados</vt:lpstr>
      <vt:lpstr>Tipos de coordenação</vt:lpstr>
      <vt:lpstr>Coordenação copulativa</vt:lpstr>
      <vt:lpstr>Coordenação copulativa</vt:lpstr>
      <vt:lpstr>Coordenação adversativa</vt:lpstr>
      <vt:lpstr>Coordenação adversativa</vt:lpstr>
      <vt:lpstr>Prezentace aplikace PowerPoint</vt:lpstr>
      <vt:lpstr>Coordenação disjuntiva</vt:lpstr>
      <vt:lpstr>Prezentace aplikace PowerPoint</vt:lpstr>
      <vt:lpstr>Coordenação disjuntiva</vt:lpstr>
      <vt:lpstr>Coordenação disjuntiva</vt:lpstr>
      <vt:lpstr>Coordenação explicativa</vt:lpstr>
      <vt:lpstr>Diferença </vt:lpstr>
      <vt:lpstr>Prezentace aplikace PowerPoint</vt:lpstr>
      <vt:lpstr>Coordenação conclusiva</vt:lpstr>
      <vt:lpstr>Polissemia das conjunções</vt:lpstr>
      <vt:lpstr>Conjunção “e”</vt:lpstr>
      <vt:lpstr>Conjunção “mas”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COORDENAÇÃO </dc:title>
  <dc:creator>Iva Svobodová</dc:creator>
  <cp:lastModifiedBy>Iva Svobodová</cp:lastModifiedBy>
  <cp:revision>20</cp:revision>
  <dcterms:created xsi:type="dcterms:W3CDTF">2021-03-05T12:28:58Z</dcterms:created>
  <dcterms:modified xsi:type="dcterms:W3CDTF">2021-03-05T16:00:32Z</dcterms:modified>
</cp:coreProperties>
</file>