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0" r:id="rId5"/>
    <p:sldId id="271" r:id="rId6"/>
    <p:sldId id="272" r:id="rId7"/>
    <p:sldId id="261" r:id="rId8"/>
    <p:sldId id="259" r:id="rId9"/>
    <p:sldId id="273" r:id="rId10"/>
    <p:sldId id="260" r:id="rId11"/>
    <p:sldId id="262" r:id="rId12"/>
    <p:sldId id="266" r:id="rId13"/>
    <p:sldId id="267" r:id="rId14"/>
    <p:sldId id="284" r:id="rId15"/>
    <p:sldId id="264" r:id="rId16"/>
    <p:sldId id="281" r:id="rId17"/>
    <p:sldId id="275" r:id="rId18"/>
    <p:sldId id="278" r:id="rId19"/>
    <p:sldId id="279" r:id="rId20"/>
    <p:sldId id="276" r:id="rId21"/>
    <p:sldId id="265" r:id="rId22"/>
    <p:sldId id="268" r:id="rId23"/>
    <p:sldId id="269" r:id="rId24"/>
    <p:sldId id="283" r:id="rId25"/>
    <p:sldId id="28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46055E-E232-4BC1-ACAE-BBFCC99A0105}">
          <p14:sldIdLst>
            <p14:sldId id="256"/>
            <p14:sldId id="257"/>
            <p14:sldId id="258"/>
            <p14:sldId id="270"/>
            <p14:sldId id="271"/>
            <p14:sldId id="272"/>
            <p14:sldId id="261"/>
            <p14:sldId id="259"/>
            <p14:sldId id="273"/>
            <p14:sldId id="260"/>
            <p14:sldId id="262"/>
            <p14:sldId id="266"/>
            <p14:sldId id="267"/>
            <p14:sldId id="284"/>
            <p14:sldId id="264"/>
            <p14:sldId id="281"/>
            <p14:sldId id="275"/>
            <p14:sldId id="278"/>
            <p14:sldId id="279"/>
            <p14:sldId id="276"/>
            <p14:sldId id="265"/>
            <p14:sldId id="268"/>
            <p14:sldId id="269"/>
            <p14:sldId id="283"/>
          </p14:sldIdLst>
        </p14:section>
        <p14:section name="Oddíl bez názvu" id="{89687808-88E7-4B7A-8E57-20FEC8FC0DEB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157" autoAdjust="0"/>
  </p:normalViewPr>
  <p:slideViewPr>
    <p:cSldViewPr snapToGrid="0">
      <p:cViewPr varScale="1">
        <p:scale>
          <a:sx n="60" d="100"/>
          <a:sy n="60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9DD5-0202-4831-8635-41EE423BE046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C103B-C65C-4DD7-8444-E48739F9CE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38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C103B-C65C-4DD7-8444-E48739F9CED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309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C103B-C65C-4DD7-8444-E48739F9CED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7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C103B-C65C-4DD7-8444-E48739F9CED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C103B-C65C-4DD7-8444-E48739F9CED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85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C103B-C65C-4DD7-8444-E48739F9CED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3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C103B-C65C-4DD7-8444-E48739F9CED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27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9EFB9-B9FC-41B8-95EE-17B34494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6B90D0-E4DF-4A23-B296-025BC8ECB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784ABE-2260-49F4-B140-3910843C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723CE-EE2B-40B7-9E9F-A87A83C0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BEA221-25AE-46BD-9ED9-2E25FEB4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5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1E925-BE61-4B80-92B9-7F26A8A1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F13B08-645A-4702-BCAF-9BEAEA9EF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E70BC-22A7-4153-8392-A7A1CB45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3B234A-8EB9-4774-A056-1BA55B9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6ADA4-B4F5-4317-BEFA-733DCBC4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4F4F7-8F0F-4063-A903-498B6FE0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40D537-85DE-4005-864F-3C01B15E3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22B4E8-8FFA-4F42-91E0-2CAA2389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E90ACB-8930-4B76-ABF5-04580F9D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161BF7-B9C8-47C4-8292-7FB3ED45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329A-80A4-4E93-BDB6-CA2BCCF1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048EB-7199-477F-8ED3-AF841C8D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D1DF9-A3AE-4F3F-9117-71485C76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22C1F-3054-4736-BD20-8A0255D5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B7AC5-D1E6-4035-A71D-8EC7BCC5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CA2C6-4FAC-470F-A0E9-724BD1C5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0DFAB-7776-46B9-9D98-BC9898F05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450F43-CDA3-4F12-8C90-52DAFE6E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1AF545-EB4A-4D50-B1A0-29B7F63D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64DD6-D1DB-415E-8A02-26AD52A9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6E51E-CB77-441E-ACCE-E1286B82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8AC68-4B19-4108-BC93-CF951B7B1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BF0EB0-84DB-48B2-99AD-B290BDAF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E3868A-20ED-4DB7-9DD3-1AFAEC9A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677CD3-2ED8-4C45-84A1-B9F2384F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BA5F9F-051F-401C-925C-28473350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D88D3-4E79-4B61-A2D1-E6062C18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4356F-22F8-406B-825E-848143B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BD11A5-7B86-4053-A4DD-DF51F5463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0B6DDC-3C07-4141-B6EF-FEDAA385B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17FF1F-3AB6-4AA2-A079-442A0F61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353311-D5E4-49A8-8D4D-37A0C40D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00310A-C4D1-451D-AB99-010C3972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3ACF57-BFC9-48AD-A00E-2669B011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E16D-8C63-4E77-AE0E-6EF46ADF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67F42E-D2F7-4489-90D2-45F94106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38FAFE-5D29-4AC4-84B3-0FAE67FB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CF38F2-7354-40A5-9F43-A3DB8BA1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25B1B8-FD9A-4740-B084-0642AB3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DD26B1-2841-483B-A5AC-A9D91786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734785-7D42-443C-BD55-561BE9CA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8C16B-57FE-4D5C-A7EA-3ABC81B7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881E7-49B5-4AE3-BD0D-DB08FC7E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10DD8E-C51C-40C0-963B-BC4F4BE8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60086E-BB12-4FDF-8049-E9FAF25F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31963A-8546-4EBF-9A2C-F06E57F7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CDF1A0-1A06-4AAC-8B24-3A3B7D0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8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32F1E-5894-4F04-9E50-26E065DA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C98EBF-305F-4E52-B028-92CC7FF55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4CDAE9-4782-46B8-950F-C2042FD8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33824-AFC0-4E82-AB3B-82D841A3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DAAF7F-CB4D-493C-A33A-32DCB781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812BB1-E0CA-4E3A-B1D6-62C5C3D6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1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FA6FE1-13E7-4FF2-B259-3D815083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D0FA8-B924-4212-B1FD-D8D98D52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8852D-D5AC-45AA-893E-437E37632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0F91-5BDD-47E8-9D24-7AAAC165DA2A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4E418-E9ED-4C1B-879C-F99EF03AD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7D145-CE43-4FA8-8B33-90B026959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mo-braganca.com/pt/site/#ver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cm-viana-castelo.pt/pt/percursosculturais" TargetMode="External"/><Relationship Id="rId4" Type="http://schemas.openxmlformats.org/officeDocument/2006/relationships/hyperlink" Target="http://www.cm-viana-castelo.pt/pt/galeria/viana-do-castelo-fotografia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igranaportuguesa.pt/pages/filigran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-joias.pt/blog/historia-da-filigrana-portuguesa/" TargetMode="External"/><Relationship Id="rId2" Type="http://schemas.openxmlformats.org/officeDocument/2006/relationships/hyperlink" Target="https://www.filigranaportuguesa.pt/pages/filigran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3sATGq42GQ" TargetMode="External"/><Relationship Id="rId4" Type="http://schemas.openxmlformats.org/officeDocument/2006/relationships/hyperlink" Target="http://folclore.pt/os-membranofone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iopereira.pt/pt/SLIDE/Cavaquinho.htm" TargetMode="External"/><Relationship Id="rId2" Type="http://schemas.openxmlformats.org/officeDocument/2006/relationships/hyperlink" Target="https://www.youtube.com/watch?v=U5c-N-WJAmA&amp;list=PLM8MZUe-LwJkpjIdMiZUU7QTQ0elx4xo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30ETxHEAksY" TargetMode="External"/><Relationship Id="rId4" Type="http://schemas.openxmlformats.org/officeDocument/2006/relationships/hyperlink" Target="https://www.youtube.com/watch?v=oVR5N1fJRW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0pEJia9qhA" TargetMode="External"/><Relationship Id="rId2" Type="http://schemas.openxmlformats.org/officeDocument/2006/relationships/hyperlink" Target="https://www.youtube.com/watch?v=4TFLBQqHmpI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Xu3fM8VP8T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p.pt/play/p7378/e498511/visita-guiada" TargetMode="External"/><Relationship Id="rId2" Type="http://schemas.openxmlformats.org/officeDocument/2006/relationships/hyperlink" Target="https://www.youtube.com/results?search_query=pauliteiros+miranda+do+dou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ZMz10A5RX4" TargetMode="External"/><Relationship Id="rId3" Type="http://schemas.openxmlformats.org/officeDocument/2006/relationships/hyperlink" Target="https://www.youtube.com/watch?v=9bCHrURwF0M" TargetMode="External"/><Relationship Id="rId7" Type="http://schemas.openxmlformats.org/officeDocument/2006/relationships/hyperlink" Target="https://www.youtube.com/watch?v=-eBeyb11xkI" TargetMode="External"/><Relationship Id="rId2" Type="http://schemas.openxmlformats.org/officeDocument/2006/relationships/hyperlink" Target="https://is.muni.cz/auth/th/ivzj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RuPWBj5C6A" TargetMode="External"/><Relationship Id="rId5" Type="http://schemas.openxmlformats.org/officeDocument/2006/relationships/hyperlink" Target="https://www.youtube.com/watch?v=WCD2LON7fd4" TargetMode="External"/><Relationship Id="rId4" Type="http://schemas.openxmlformats.org/officeDocument/2006/relationships/hyperlink" Target="https://www.youtube.com/watch?v=1tpGJ3weHg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ionalgeographic.pt/viagens/113-grandes-reportagens/3168-lindoso-mar-de-espigueiros" TargetMode="External"/><Relationship Id="rId5" Type="http://schemas.openxmlformats.org/officeDocument/2006/relationships/hyperlink" Target="http://alfarrabio.di.uminho.pt/lindoso/lindoso.htm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hoverde.pt/pt/como-se-faz-o-verde" TargetMode="External"/><Relationship Id="rId2" Type="http://schemas.openxmlformats.org/officeDocument/2006/relationships/hyperlink" Target="https://turiventos-turismoeventos.blogs.sapo.pt/mapa-vinicola-de-portugal-199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sina.rtp.pt/artigo/rio-dour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WtCSj5SRJ4" TargetMode="External"/><Relationship Id="rId3" Type="http://schemas.openxmlformats.org/officeDocument/2006/relationships/hyperlink" Target="https://www.youtube.com/watch?v=MGeNW0C4mQ8" TargetMode="External"/><Relationship Id="rId7" Type="http://schemas.openxmlformats.org/officeDocument/2006/relationships/hyperlink" Target="https://www.youtube.com/watch?v=Ks8u3KywY24" TargetMode="External"/><Relationship Id="rId2" Type="http://schemas.openxmlformats.org/officeDocument/2006/relationships/hyperlink" Target="https://www.youtube.com/watch?v=secPw1_xh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RwXezXziCI" TargetMode="External"/><Relationship Id="rId5" Type="http://schemas.openxmlformats.org/officeDocument/2006/relationships/hyperlink" Target="https://www.youtube.com/watch?v=bf_chyY4Nbw" TargetMode="External"/><Relationship Id="rId10" Type="http://schemas.openxmlformats.org/officeDocument/2006/relationships/hyperlink" Target="https://www.youtube.com/watch?v=8iCelY-GkC8" TargetMode="External"/><Relationship Id="rId4" Type="http://schemas.openxmlformats.org/officeDocument/2006/relationships/hyperlink" Target="https://www.youtube.com/watch?v=WnWk9W6Fxec" TargetMode="External"/><Relationship Id="rId9" Type="http://schemas.openxmlformats.org/officeDocument/2006/relationships/hyperlink" Target="https://www.youtube.com/watch?v=1QIAM8FaWp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sina.rtp.pt/artigo/mascaras-revelam-tradicoes-transmontanas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RbNMOL864v0&amp;list=RDcNdy9FB1BSc&amp;index=3" TargetMode="External"/><Relationship Id="rId4" Type="http://schemas.openxmlformats.org/officeDocument/2006/relationships/hyperlink" Target="http://ensina.rtp.pt/artigo/caretos-de-carnava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oenorte.pt/fotos/guias/festas_e_romarias_norte_de_portugal_18697390295cf7e1686240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uedominho.blogs.sapo.pt/199604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A19D-2C53-4FA3-A5FD-A4FBBB24A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REGI</a:t>
            </a:r>
            <a:r>
              <a:rPr lang="pt-PT" dirty="0"/>
              <a:t>ÃO NORTE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33AFA7-B8D8-47C1-8ACA-90D90481E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722" y="3602038"/>
            <a:ext cx="9316278" cy="2918032"/>
          </a:xfrm>
        </p:spPr>
        <p:txBody>
          <a:bodyPr>
            <a:normAutofit fontScale="92500"/>
          </a:bodyPr>
          <a:lstStyle/>
          <a:p>
            <a:r>
              <a:rPr lang="pt-BR" dirty="0"/>
              <a:t>O Norte /Região Norte é uma região ou unidade territorial para fins estatísticos de nível II (NUTS II), de Portugal, que compreende os distritos de Viana do Castelo, Braga, Porto, Vila Real e Bragança, e parte dos distritos de Aveiro, Viseu e Guarda. </a:t>
            </a:r>
          </a:p>
          <a:p>
            <a:r>
              <a:rPr lang="pt-BR" dirty="0"/>
              <a:t>Limita a norte e a leste com Espanha (Galiza e Castela e Leão, respectivamente), a sul com a Região Centro e a oeste com o Oceano Atlântico.</a:t>
            </a:r>
          </a:p>
          <a:p>
            <a:r>
              <a:rPr lang="pt-BR" dirty="0">
                <a:solidFill>
                  <a:srgbClr val="FF0000"/>
                </a:solidFill>
              </a:rPr>
              <a:t>Área: 21.278 km² (24% do Continente)</a:t>
            </a:r>
          </a:p>
          <a:p>
            <a:r>
              <a:rPr lang="pt-BR" dirty="0">
                <a:solidFill>
                  <a:srgbClr val="FF0000"/>
                </a:solidFill>
              </a:rPr>
              <a:t>População (2007): 3.745.246 (37% do Continente)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59D75-9FF9-4188-8465-3B1427C5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5334000" cy="1402470"/>
          </a:xfrm>
        </p:spPr>
        <p:txBody>
          <a:bodyPr anchor="t">
            <a:normAutofit/>
          </a:bodyPr>
          <a:lstStyle/>
          <a:p>
            <a:r>
              <a:rPr lang="pt-PT" sz="3200"/>
              <a:t>Centros Urbanos: </a:t>
            </a:r>
            <a:endParaRPr lang="cs-CZ" sz="3200"/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1A5FC-90B8-4C79-B443-7BE47CE4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334000" cy="3591207"/>
          </a:xfrm>
        </p:spPr>
        <p:txBody>
          <a:bodyPr>
            <a:normAutofit/>
          </a:bodyPr>
          <a:lstStyle/>
          <a:p>
            <a:r>
              <a:rPr lang="pt-PT" sz="1700"/>
              <a:t>Bragança      </a:t>
            </a:r>
            <a:r>
              <a:rPr lang="pt-PT" sz="1700">
                <a:hlinkClick r:id="rId3"/>
              </a:rPr>
              <a:t>http://www.turismo-braganca.com/pt/site/#ver</a:t>
            </a:r>
            <a:endParaRPr lang="pt-PT" sz="1700"/>
          </a:p>
          <a:p>
            <a:r>
              <a:rPr lang="pt-PT" sz="1700"/>
              <a:t>Ponte de Lima</a:t>
            </a:r>
          </a:p>
          <a:p>
            <a:r>
              <a:rPr lang="pt-PT" sz="1700"/>
              <a:t>Viana do Castelo </a:t>
            </a:r>
          </a:p>
          <a:p>
            <a:pPr marL="0" indent="0">
              <a:buNone/>
            </a:pPr>
            <a:r>
              <a:rPr lang="pt-PT" sz="1700">
                <a:hlinkClick r:id="rId4"/>
              </a:rPr>
              <a:t>http://www.cm-viana-castelo.pt/pt/galeria/viana-do-castelo-fotografias</a:t>
            </a:r>
            <a:endParaRPr lang="pt-PT" sz="1700"/>
          </a:p>
          <a:p>
            <a:pPr marL="0" indent="0">
              <a:buNone/>
            </a:pPr>
            <a:r>
              <a:rPr lang="pt-PT" sz="1700">
                <a:hlinkClick r:id="rId5"/>
              </a:rPr>
              <a:t>http://www.cm-viana-castelo.pt/pt/percursosculturais</a:t>
            </a:r>
            <a:endParaRPr lang="pt-PT" sz="1700"/>
          </a:p>
          <a:p>
            <a:r>
              <a:rPr lang="pt-PT" sz="1700"/>
              <a:t>Vila Real</a:t>
            </a:r>
          </a:p>
          <a:p>
            <a:r>
              <a:rPr lang="pt-PT" sz="1700"/>
              <a:t>Braga </a:t>
            </a:r>
          </a:p>
          <a:p>
            <a:r>
              <a:rPr lang="pt-PT" sz="1700"/>
              <a:t>Porto</a:t>
            </a:r>
            <a:endParaRPr lang="cs-CZ" sz="1700"/>
          </a:p>
        </p:txBody>
      </p:sp>
      <p:pic>
        <p:nvPicPr>
          <p:cNvPr id="5" name="Picture 4" descr="Vista de pássaro da ponte subaquático">
            <a:extLst>
              <a:ext uri="{FF2B5EF4-FFF2-40B4-BE49-F238E27FC236}">
                <a16:creationId xmlns:a16="http://schemas.microsoft.com/office/drawing/2014/main" id="{25E476EF-930C-4D46-3C75-CBCDAB5267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5" r="3" b="3"/>
          <a:stretch/>
        </p:blipFill>
        <p:spPr>
          <a:xfrm>
            <a:off x="6979129" y="1"/>
            <a:ext cx="5212862" cy="3429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07B49EF-AD88-4279-E44E-1961920F77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51" r="1" b="1"/>
          <a:stretch/>
        </p:blipFill>
        <p:spPr>
          <a:xfrm>
            <a:off x="5807243" y="-80236"/>
            <a:ext cx="6369520" cy="70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CB199-3DAE-48C1-8569-E9CB9D3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Traje minhoto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F0C2DEE-D148-40B2-BA8C-9347C2E8B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476" y="1367643"/>
            <a:ext cx="2966002" cy="4436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E7F21D-0D70-4FB2-8D20-966A4FCC0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48" y="241209"/>
            <a:ext cx="4658781" cy="46587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BA2A24-A8F3-4760-B71B-ECC99F54A74C}"/>
              </a:ext>
            </a:extLst>
          </p:cNvPr>
          <p:cNvSpPr txBox="1"/>
          <p:nvPr/>
        </p:nvSpPr>
        <p:spPr>
          <a:xfrm>
            <a:off x="4001985" y="5393238"/>
            <a:ext cx="4286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                </a:t>
            </a:r>
            <a:r>
              <a:rPr lang="cs-CZ" sz="2400" b="1" dirty="0"/>
              <a:t>“</a:t>
            </a:r>
            <a:r>
              <a:rPr lang="cs-CZ" sz="2400" b="1" dirty="0" err="1"/>
              <a:t>trajes</a:t>
            </a:r>
            <a:r>
              <a:rPr lang="cs-CZ" sz="2400" b="1" dirty="0"/>
              <a:t> de </a:t>
            </a:r>
            <a:r>
              <a:rPr lang="cs-CZ" sz="2400" b="1" dirty="0" err="1"/>
              <a:t>domingar</a:t>
            </a:r>
            <a:r>
              <a:rPr lang="cs-CZ" sz="2400" b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51289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8C3-62E3-4DFC-9981-9DA5DE4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formas e estilos da Filigrana Portuguesa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4ACF4-66B0-495C-A469-292BDA21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filigrana portuguesa representa maioritariamente a natureza, a religião e o amor:</a:t>
            </a:r>
          </a:p>
          <a:p>
            <a:endParaRPr lang="pt-BR" dirty="0"/>
          </a:p>
          <a:p>
            <a:r>
              <a:rPr lang="pt-BR" dirty="0"/>
              <a:t>o mar é representado com peixes, conchas, ondas e barcos;</a:t>
            </a:r>
          </a:p>
          <a:p>
            <a:r>
              <a:rPr lang="pt-BR" dirty="0"/>
              <a:t>a natureza é a inspiração das flores, dos trevos e das grinaldas;</a:t>
            </a:r>
          </a:p>
          <a:p>
            <a:r>
              <a:rPr lang="pt-BR" dirty="0"/>
              <a:t>com motivos religiosos, encontramos as cruzes, como a cruz de Malta, e os relicários. Mais recentemente, as medalhas com santos, anjos e figuras religiosas;</a:t>
            </a:r>
          </a:p>
          <a:p>
            <a:r>
              <a:rPr lang="pt-BR" dirty="0"/>
              <a:t>o amor é a inspiração de todos os corações em filigrana.</a:t>
            </a:r>
            <a:endParaRPr lang="cs-CZ" dirty="0"/>
          </a:p>
          <a:p>
            <a:r>
              <a:rPr lang="cs-CZ" dirty="0">
                <a:hlinkClick r:id="rId2"/>
              </a:rPr>
              <a:t>https://www.filigranaportuguesa.pt/pages/filigrana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65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E99DC-4B83-4EE0-979F-09CD9D0A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Coração</a:t>
            </a:r>
            <a:r>
              <a:rPr lang="cs-CZ" dirty="0"/>
              <a:t> de </a:t>
            </a:r>
            <a:r>
              <a:rPr lang="cs-CZ" dirty="0" err="1"/>
              <a:t>Viana</a:t>
            </a:r>
            <a:r>
              <a:rPr lang="cs-CZ" dirty="0"/>
              <a:t> - </a:t>
            </a:r>
            <a:r>
              <a:rPr lang="cs-CZ" dirty="0" err="1"/>
              <a:t>Brincos</a:t>
            </a:r>
            <a:r>
              <a:rPr lang="cs-CZ" dirty="0"/>
              <a:t> </a:t>
            </a:r>
            <a:r>
              <a:rPr lang="cs-CZ" dirty="0" err="1"/>
              <a:t>Rainha</a:t>
            </a:r>
            <a:r>
              <a:rPr lang="cs-CZ" dirty="0"/>
              <a:t> – </a:t>
            </a:r>
            <a:r>
              <a:rPr lang="cs-CZ" dirty="0" err="1"/>
              <a:t>Arrecadas</a:t>
            </a:r>
            <a:r>
              <a:rPr lang="cs-CZ" dirty="0"/>
              <a:t> -</a:t>
            </a:r>
            <a:r>
              <a:rPr lang="cs-CZ" dirty="0" err="1"/>
              <a:t>Colares</a:t>
            </a:r>
            <a:r>
              <a:rPr lang="cs-CZ" dirty="0"/>
              <a:t> de </a:t>
            </a:r>
            <a:r>
              <a:rPr lang="cs-CZ" dirty="0" err="1"/>
              <a:t>Contas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CAE7F-790A-4F9A-88F3-60024BE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Hoje, o fabrico de filigrana em Portugal concentra-se 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pt-BR" dirty="0"/>
              <a:t>Gondomar e da Póvoa do Lanhoso. </a:t>
            </a:r>
            <a:endParaRPr lang="cs-CZ" dirty="0"/>
          </a:p>
          <a:p>
            <a:pPr marL="0" indent="0">
              <a:buNone/>
            </a:pPr>
            <a:r>
              <a:rPr lang="pt-BR" dirty="0"/>
              <a:t>No Minho, a filigrana continua a estar associada a uma larga tradição: os “trajes de domingar”. O traje minhoto feminino é sempre complementado com diversas peças de ouro, incluindo colares e brincos que passam de geração em geração.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</a:t>
            </a:r>
            <a:r>
              <a:rPr lang="pt-BR" dirty="0"/>
              <a:t>radição da filigrana subsiste</a:t>
            </a:r>
            <a:r>
              <a:rPr lang="cs-CZ" dirty="0"/>
              <a:t> </a:t>
            </a:r>
            <a:r>
              <a:rPr lang="pt-BR" dirty="0"/>
              <a:t>em unidades de produção artesanal e oficinas de pequena escala, maioritariamente de cariz familiar. 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https://www.filigranaportuguesa.pt/pages/filigrana</a:t>
            </a:r>
            <a:endParaRPr lang="pt-BR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https://e-joias.pt/blog/historia-da-filigrana-portuguesa/</a:t>
            </a:r>
            <a:endParaRPr lang="pt-BR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42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1432F396-DA20-4EB7-A0C4-2223594B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44" y="872793"/>
            <a:ext cx="3160192" cy="48097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2284FC20-6D72-4019-B82D-B8A37C83E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333" y="1135212"/>
            <a:ext cx="3209544" cy="428490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5E52C72E-967B-4D20-8597-718A35897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87" y="1135212"/>
            <a:ext cx="3209544" cy="42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9A087F-E040-40D6-B642-2169527D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Instrumentos musicais:</a:t>
            </a:r>
            <a:br>
              <a:rPr lang="pt-PT">
                <a:solidFill>
                  <a:srgbClr val="FFFFFF"/>
                </a:solidFill>
              </a:rPr>
            </a:b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756EA-132D-48B7-9303-85836092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 err="1">
                <a:highlight>
                  <a:srgbClr val="FFFF00"/>
                </a:highlight>
              </a:rPr>
              <a:t>gaita</a:t>
            </a:r>
            <a:r>
              <a:rPr lang="cs-CZ" dirty="0">
                <a:highlight>
                  <a:srgbClr val="FFFF00"/>
                </a:highlight>
              </a:rPr>
              <a:t> de </a:t>
            </a:r>
            <a:r>
              <a:rPr lang="cs-CZ" dirty="0" err="1">
                <a:highlight>
                  <a:srgbClr val="FFFF00"/>
                </a:highlight>
              </a:rPr>
              <a:t>foles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/>
              <a:t>portuguesa</a:t>
            </a:r>
            <a:endParaRPr lang="pt-PT" dirty="0"/>
          </a:p>
          <a:p>
            <a:r>
              <a:rPr lang="pt-PT" dirty="0">
                <a:highlight>
                  <a:srgbClr val="FFFF00"/>
                </a:highlight>
              </a:rPr>
              <a:t>Concertina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/>
              <a:t> </a:t>
            </a:r>
            <a:r>
              <a:rPr lang="pt-BR" dirty="0"/>
              <a:t>Concertina é um aerofone dotado de fole, palheta livre e botões muito popular em Portugal, sobretudo na região norte, sendo utilizado em bailes e romarias. Tem importância no folclore nacional de Portugal e de regiões do Brasil, onde é tocado, sobretudo, no estado do Espírito Santo.</a:t>
            </a:r>
            <a:r>
              <a:rPr lang="cs-CZ" dirty="0"/>
              <a:t>                         </a:t>
            </a:r>
            <a:endParaRPr lang="pt-PT" dirty="0"/>
          </a:p>
          <a:p>
            <a:r>
              <a:rPr lang="pt-PT" dirty="0">
                <a:highlight>
                  <a:srgbClr val="FFFF00"/>
                </a:highlight>
              </a:rPr>
              <a:t>Cavaquinho</a:t>
            </a:r>
          </a:p>
          <a:p>
            <a:r>
              <a:rPr lang="cs-CZ" dirty="0" err="1">
                <a:highlight>
                  <a:srgbClr val="FFFF00"/>
                </a:highlight>
              </a:rPr>
              <a:t>Rabeca</a:t>
            </a:r>
            <a:r>
              <a:rPr lang="cs-CZ" dirty="0">
                <a:highlight>
                  <a:srgbClr val="FFFF00"/>
                </a:highlight>
              </a:rPr>
              <a:t>  </a:t>
            </a:r>
            <a:r>
              <a:rPr lang="cs-CZ" dirty="0"/>
              <a:t>       </a:t>
            </a:r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715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733C75-735F-49FC-9B93-D158A671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450403"/>
            <a:ext cx="4811267" cy="267025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DB6FBBE-EA20-4241-BBCF-1E2F5373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690920"/>
            <a:ext cx="3350106" cy="18844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0FF57EE-22F2-4C6C-BD74-687077287A9C}"/>
              </a:ext>
            </a:extLst>
          </p:cNvPr>
          <p:cNvSpPr txBox="1"/>
          <p:nvPr/>
        </p:nvSpPr>
        <p:spPr>
          <a:xfrm>
            <a:off x="6602549" y="2871982"/>
            <a:ext cx="5034784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http://folclore.pt/os-membranofones/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 Povo que Canta - Michel Giacometti &amp; Fernando Lopes-Graça  - "Cantiga da ceifa"(Penha Garcia) Regional das Beiras        </a:t>
            </a:r>
            <a:r>
              <a:rPr lang="en-US">
                <a:hlinkClick r:id="rId5"/>
              </a:rPr>
              <a:t>https://www.youtube.com/watch?v=b3sATGq42GQ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B4605B0-A292-4F23-8F90-8A1C15CC4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50" y="-493664"/>
            <a:ext cx="5638114" cy="7969068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2294792-0151-48D4-9026-890385C0AB81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Júlio Pereira</a:t>
            </a:r>
            <a:r>
              <a:rPr lang="cs-CZ" sz="2000" dirty="0"/>
              <a:t>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en-US" sz="2000" dirty="0">
                <a:hlinkClick r:id="rId2"/>
              </a:rPr>
              <a:t>https://www.youtube.com/watch?v=U5c-N-WJAmA&amp;list=PLM8MZUe-LwJkpjIdMiZUU7QTQ0elx4xo2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000" dirty="0">
                <a:hlinkClick r:id="rId3"/>
              </a:rPr>
              <a:t>     </a:t>
            </a:r>
            <a:r>
              <a:rPr lang="en-US" sz="2000" dirty="0">
                <a:hlinkClick r:id="rId3"/>
              </a:rPr>
              <a:t>http://www.juliopereira.pt/pt/SLIDE/Cavaquinho.htm</a:t>
            </a: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1CF025-4271-46BF-8310-773628E8FF89}"/>
              </a:ext>
            </a:extLst>
          </p:cNvPr>
          <p:cNvSpPr txBox="1"/>
          <p:nvPr/>
        </p:nvSpPr>
        <p:spPr>
          <a:xfrm>
            <a:off x="643466" y="3087124"/>
            <a:ext cx="850350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Povo que Canta - Michel Giacometti &amp; Fernando Lopes-Graça- </a:t>
            </a:r>
            <a:r>
              <a:rPr lang="pt-BR" dirty="0">
                <a:hlinkClick r:id="rId4"/>
              </a:rPr>
              <a:t>https://www.youtube.com/watch?v=oVR5N1fJRWg</a:t>
            </a: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70D2FA-9A02-4D1E-8970-FFB5BDD1AB69}"/>
              </a:ext>
            </a:extLst>
          </p:cNvPr>
          <p:cNvSpPr txBox="1"/>
          <p:nvPr/>
        </p:nvSpPr>
        <p:spPr>
          <a:xfrm>
            <a:off x="2388142" y="3842086"/>
            <a:ext cx="947650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pt-BR" dirty="0"/>
          </a:p>
          <a:p>
            <a:pPr>
              <a:spcAft>
                <a:spcPts val="600"/>
              </a:spcAft>
            </a:pPr>
            <a:r>
              <a:rPr lang="pt-BR" dirty="0"/>
              <a:t> Apanhei-te Cavaquinho - 1º Episódio  (Brasil)                                                                  </a:t>
            </a:r>
            <a:r>
              <a:rPr lang="pt-BR" dirty="0">
                <a:hlinkClick r:id="rId5"/>
              </a:rPr>
              <a:t>https://www.youtube.com/watch?v=30ETxHEAksY</a:t>
            </a:r>
            <a:endParaRPr lang="pt-BR" dirty="0"/>
          </a:p>
          <a:p>
            <a:pPr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47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CD88B-75D7-424B-8B00-F2EC3231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Rabeca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82E709B-3C11-4C8D-9348-45C28604703D}"/>
              </a:ext>
            </a:extLst>
          </p:cNvPr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é um </a:t>
            </a:r>
            <a:r>
              <a:rPr lang="en-US" sz="1700" dirty="0" err="1"/>
              <a:t>cordofone</a:t>
            </a:r>
            <a:r>
              <a:rPr lang="en-US" sz="1700" dirty="0"/>
              <a:t> de arco </a:t>
            </a:r>
            <a:r>
              <a:rPr lang="en-US" sz="1700" dirty="0" err="1"/>
              <a:t>muito</a:t>
            </a:r>
            <a:r>
              <a:rPr lang="en-US" sz="1700" dirty="0"/>
              <a:t> </a:t>
            </a:r>
            <a:r>
              <a:rPr lang="en-US" sz="1700" dirty="0" err="1"/>
              <a:t>usado</a:t>
            </a:r>
            <a:r>
              <a:rPr lang="en-US" sz="1700" dirty="0"/>
              <a:t> </a:t>
            </a:r>
            <a:r>
              <a:rPr lang="en-US" sz="1700" dirty="0" err="1"/>
              <a:t>ainda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 Portugal, Cabo Verde e </a:t>
            </a:r>
            <a:r>
              <a:rPr lang="en-US" sz="1700" dirty="0" err="1"/>
              <a:t>Brasil</a:t>
            </a:r>
            <a:r>
              <a:rPr lang="en-US" sz="17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 </a:t>
            </a:r>
            <a:r>
              <a:rPr lang="en-US" sz="1700" dirty="0" err="1"/>
              <a:t>rabeca</a:t>
            </a:r>
            <a:r>
              <a:rPr lang="en-US" sz="1700" dirty="0"/>
              <a:t> </a:t>
            </a:r>
            <a:r>
              <a:rPr lang="en-US" sz="1700" dirty="0" err="1"/>
              <a:t>chuleira</a:t>
            </a:r>
            <a:r>
              <a:rPr lang="en-US" sz="1700" dirty="0"/>
              <a:t> </a:t>
            </a:r>
            <a:r>
              <a:rPr lang="en-US" sz="1700" dirty="0" err="1"/>
              <a:t>tem</a:t>
            </a:r>
            <a:r>
              <a:rPr lang="en-US" sz="1700" dirty="0"/>
              <a:t> </a:t>
            </a:r>
            <a:r>
              <a:rPr lang="en-US" sz="1700" dirty="0" err="1"/>
              <a:t>origem</a:t>
            </a:r>
            <a:r>
              <a:rPr lang="en-US" sz="1700" dirty="0"/>
              <a:t> no Norte de Portugal, </a:t>
            </a:r>
            <a:r>
              <a:rPr lang="en-US" sz="1700" dirty="0" err="1"/>
              <a:t>especialmente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região</a:t>
            </a:r>
            <a:r>
              <a:rPr lang="en-US" sz="1700" dirty="0"/>
              <a:t> de </a:t>
            </a:r>
            <a:r>
              <a:rPr lang="en-US" sz="1700" dirty="0" err="1"/>
              <a:t>Amarante</a:t>
            </a:r>
            <a:r>
              <a:rPr lang="en-US" sz="1700" dirty="0"/>
              <a:t>, no </a:t>
            </a:r>
            <a:r>
              <a:rPr lang="en-US" sz="1700" dirty="0" err="1"/>
              <a:t>século</a:t>
            </a:r>
            <a:r>
              <a:rPr lang="en-US" sz="1700" dirty="0"/>
              <a:t> XVIII.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1700" dirty="0"/>
              <a:t> É uma espécie de violino de braço mais curto que afina uma oitava acima.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Na </a:t>
            </a:r>
            <a:r>
              <a:rPr lang="en-US" sz="1700" dirty="0" err="1"/>
              <a:t>música</a:t>
            </a:r>
            <a:r>
              <a:rPr lang="en-US" sz="1700" dirty="0"/>
              <a:t> </a:t>
            </a:r>
            <a:r>
              <a:rPr lang="en-US" sz="1700" dirty="0" err="1"/>
              <a:t>brasileira</a:t>
            </a:r>
            <a:r>
              <a:rPr lang="en-US" sz="1700" dirty="0"/>
              <a:t>, a </a:t>
            </a:r>
            <a:r>
              <a:rPr lang="en-US" sz="1700" dirty="0" err="1"/>
              <a:t>rabeca</a:t>
            </a:r>
            <a:r>
              <a:rPr lang="en-US" sz="1700" dirty="0"/>
              <a:t> </a:t>
            </a:r>
            <a:r>
              <a:rPr lang="en-US" sz="1700" dirty="0" err="1"/>
              <a:t>está</a:t>
            </a:r>
            <a:r>
              <a:rPr lang="en-US" sz="1700" dirty="0"/>
              <a:t> </a:t>
            </a:r>
            <a:r>
              <a:rPr lang="en-US" sz="1700" dirty="0" err="1"/>
              <a:t>especialmente</a:t>
            </a:r>
            <a:r>
              <a:rPr lang="en-US" sz="1700" dirty="0"/>
              <a:t> </a:t>
            </a:r>
            <a:r>
              <a:rPr lang="en-US" sz="1700" dirty="0" err="1"/>
              <a:t>ligada</a:t>
            </a:r>
            <a:r>
              <a:rPr lang="en-US" sz="1700" dirty="0"/>
              <a:t> </a:t>
            </a:r>
            <a:r>
              <a:rPr lang="en-US" sz="1700" dirty="0" err="1"/>
              <a:t>ao</a:t>
            </a:r>
            <a:r>
              <a:rPr lang="en-US" sz="1700" dirty="0"/>
              <a:t> </a:t>
            </a:r>
            <a:r>
              <a:rPr lang="en-US" sz="1700" dirty="0" err="1"/>
              <a:t>forró</a:t>
            </a:r>
            <a:r>
              <a:rPr lang="en-US" sz="1700" dirty="0"/>
              <a:t>, mas é </a:t>
            </a:r>
            <a:r>
              <a:rPr lang="en-US" sz="1700" dirty="0" err="1"/>
              <a:t>utilizada</a:t>
            </a:r>
            <a:r>
              <a:rPr lang="en-US" sz="1700" dirty="0"/>
              <a:t> </a:t>
            </a:r>
            <a:r>
              <a:rPr lang="en-US" sz="1700" dirty="0" err="1"/>
              <a:t>também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música</a:t>
            </a:r>
            <a:r>
              <a:rPr lang="en-US" sz="1700" dirty="0"/>
              <a:t> </a:t>
            </a:r>
            <a:r>
              <a:rPr lang="en-US" sz="1700" dirty="0" err="1"/>
              <a:t>erudita</a:t>
            </a:r>
            <a:r>
              <a:rPr lang="en-US" sz="17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B0FDB1C-9133-43E3-85B9-20821C55DFB6}"/>
              </a:ext>
            </a:extLst>
          </p:cNvPr>
          <p:cNvSpPr txBox="1"/>
          <p:nvPr/>
        </p:nvSpPr>
        <p:spPr>
          <a:xfrm>
            <a:off x="360342" y="3887807"/>
            <a:ext cx="60979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https://www.youtube.com/watch?v=4TFLBQqHmpI</a:t>
            </a:r>
            <a:endParaRPr lang="pt-BR" dirty="0"/>
          </a:p>
          <a:p>
            <a:r>
              <a:rPr lang="pt-BR" dirty="0">
                <a:hlinkClick r:id="rId3"/>
              </a:rPr>
              <a:t>https://www.youtube.com/watch?v=z0pEJia9qhA</a:t>
            </a:r>
            <a:endParaRPr lang="pt-BR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t-BR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t-BR" b="1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Chulada</a:t>
            </a:r>
            <a:r>
              <a:rPr lang="pt-BR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 Ponte Velha: chula vareira   </a:t>
            </a:r>
            <a:r>
              <a:rPr lang="pt-BR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https://www.youtube.com/watch?v=Xu3fM8VP8T4</a:t>
            </a:r>
            <a:endParaRPr lang="pt-BR" dirty="0"/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3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5A8C4ED-36F6-437A-BC4A-3818469A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 Região Norte compreende 86 concelhos (27,8% do total nacional).</a:t>
            </a:r>
            <a:endParaRPr lang="cs-CZ" sz="2800" b="1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AB6AE-618A-4EE5-BB0B-DC9949287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6678" y="1681160"/>
            <a:ext cx="4910897" cy="82391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5693788-CBC7-432D-BB2C-FB1291CEA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18613" y="2653785"/>
            <a:ext cx="4868774" cy="3535878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7170539-4F28-4D1A-9DE4-74D66EE64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/>
              <a:t>Compreende 8 sub-regiões ou unidades de nível III (NUTS III)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8BD557A-E95E-430A-8E49-EFB72C3639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Sub-região Alto Trás-os-Montes</a:t>
            </a:r>
          </a:p>
          <a:p>
            <a:r>
              <a:rPr lang="pt-BR" dirty="0"/>
              <a:t>Sub-região Ave</a:t>
            </a:r>
          </a:p>
          <a:p>
            <a:r>
              <a:rPr lang="pt-BR" dirty="0"/>
              <a:t>Sub-região Cávado</a:t>
            </a:r>
          </a:p>
          <a:p>
            <a:r>
              <a:rPr lang="pt-BR" dirty="0"/>
              <a:t>Sub-região Douro</a:t>
            </a:r>
          </a:p>
          <a:p>
            <a:r>
              <a:rPr lang="pt-BR" dirty="0"/>
              <a:t>Sub-região Entre Douro e Vouga</a:t>
            </a:r>
          </a:p>
          <a:p>
            <a:r>
              <a:rPr lang="pt-BR" dirty="0"/>
              <a:t>Sub-região Grande Porto</a:t>
            </a:r>
          </a:p>
          <a:p>
            <a:r>
              <a:rPr lang="pt-BR" dirty="0"/>
              <a:t>Sub-região Minho-Lima</a:t>
            </a:r>
          </a:p>
          <a:p>
            <a:r>
              <a:rPr lang="pt-BR" dirty="0"/>
              <a:t>Sub-região Tâmega</a:t>
            </a:r>
          </a:p>
        </p:txBody>
      </p:sp>
      <p:pic>
        <p:nvPicPr>
          <p:cNvPr id="10" name="Zástupný obsah 8">
            <a:extLst>
              <a:ext uri="{FF2B5EF4-FFF2-40B4-BE49-F238E27FC236}">
                <a16:creationId xmlns:a16="http://schemas.microsoft.com/office/drawing/2014/main" id="{E4ED26DB-BB87-4D20-B51C-CD25EE9F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01" y="2653785"/>
            <a:ext cx="4868774" cy="353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33BFBF6-BBA3-4FF9-98B2-73FDAC6D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7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36E0B-9270-43A3-B62C-027DAC89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4234393" cy="1616203"/>
          </a:xfrm>
        </p:spPr>
        <p:txBody>
          <a:bodyPr anchor="b">
            <a:normAutofit/>
          </a:bodyPr>
          <a:lstStyle/>
          <a:p>
            <a:r>
              <a:rPr lang="pt-PT" sz="2200"/>
              <a:t>Pauliteiros de Miranda</a:t>
            </a:r>
            <a:br>
              <a:rPr lang="pt-PT" sz="2200"/>
            </a:br>
            <a:r>
              <a:rPr lang="pt-PT" sz="2200">
                <a:hlinkClick r:id="rId2"/>
              </a:rPr>
              <a:t>https://www.youtube.com/results?search_query=pauliteiros+miranda+do+douro</a:t>
            </a:r>
            <a:br>
              <a:rPr lang="pt-PT" sz="2200"/>
            </a:br>
            <a:endParaRPr lang="cs-CZ" sz="22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683E9-E190-409F-B831-31E7DD01C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234394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cs-CZ" sz="2000"/>
          </a:p>
          <a:p>
            <a:r>
              <a:rPr lang="cs-CZ" sz="2000">
                <a:hlinkClick r:id="rId3"/>
              </a:rPr>
              <a:t>https://www.rtp.pt/play/p7378/e498511/visita-guiada</a:t>
            </a:r>
            <a:endParaRPr lang="cs-CZ" sz="2000"/>
          </a:p>
          <a:p>
            <a:endParaRPr lang="cs-CZ" sz="2000"/>
          </a:p>
          <a:p>
            <a:pPr marL="0" indent="0">
              <a:buNone/>
            </a:pPr>
            <a:endParaRPr lang="cs-CZ" sz="2000"/>
          </a:p>
          <a:p>
            <a:endParaRPr lang="cs-CZ" sz="2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1BDE95-223E-4E28-8D64-BCD81A39C0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55" r="12001"/>
          <a:stretch/>
        </p:blipFill>
        <p:spPr>
          <a:xfrm>
            <a:off x="5854890" y="877414"/>
            <a:ext cx="5453545" cy="498468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4FA563-76F6-CDCF-AEA0-A7B78E446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2E3CAA-F1BA-6695-301D-22564C38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3F0F2C-04A5-144D-BDCF-C38707289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98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557DA340-5D01-49C7-83B7-0F2244DE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88" y="642938"/>
            <a:ext cx="6232525" cy="3213100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1663D3-226C-4344-877F-F522FB186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97488" y="3924300"/>
            <a:ext cx="3082925" cy="22907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80E602-83DB-4CB2-99C7-6EFB6CD00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88" y="3924300"/>
            <a:ext cx="3082925" cy="229076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3B5D88-0F87-4F91-A582-BE3D6835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938"/>
            <a:ext cx="4314275" cy="5571595"/>
          </a:xfrm>
        </p:spPr>
        <p:txBody>
          <a:bodyPr>
            <a:normAutofit fontScale="90000"/>
          </a:bodyPr>
          <a:lstStyle/>
          <a:p>
            <a:r>
              <a:rPr lang="cs-CZ" sz="3700" dirty="0" err="1">
                <a:solidFill>
                  <a:srgbClr val="FFFFFF"/>
                </a:solidFill>
              </a:rPr>
              <a:t>Gastronomia</a:t>
            </a:r>
            <a:r>
              <a:rPr lang="cs-CZ" sz="3700" dirty="0">
                <a:solidFill>
                  <a:srgbClr val="FFFFFF"/>
                </a:solidFill>
              </a:rPr>
              <a:t> :</a:t>
            </a:r>
            <a:br>
              <a:rPr lang="cs-CZ" sz="3700" dirty="0">
                <a:solidFill>
                  <a:srgbClr val="FFFFFF"/>
                </a:solidFill>
              </a:rPr>
            </a:br>
            <a:r>
              <a:rPr lang="cs-CZ" sz="3700" dirty="0">
                <a:solidFill>
                  <a:srgbClr val="FFFFFF"/>
                </a:solidFill>
              </a:rPr>
              <a:t>https://www.clubevinhosportugueses.pt/vinhos/regioes/vinho-verde/gastronomia-minhota-e-vinhos-verdes/</a:t>
            </a:r>
            <a:br>
              <a:rPr lang="pt-PT" sz="3700" dirty="0">
                <a:solidFill>
                  <a:srgbClr val="FFFFFF"/>
                </a:solidFill>
              </a:rPr>
            </a:br>
            <a:r>
              <a:rPr lang="pt-PT" sz="3700" dirty="0">
                <a:solidFill>
                  <a:srgbClr val="FFFFFF"/>
                </a:solidFill>
              </a:rPr>
              <a:t>_____</a:t>
            </a:r>
            <a:br>
              <a:rPr lang="pt-PT" sz="3700" dirty="0">
                <a:solidFill>
                  <a:srgbClr val="FFFFFF"/>
                </a:solidFill>
              </a:rPr>
            </a:br>
            <a:r>
              <a:rPr lang="pt-PT" sz="3700" dirty="0">
                <a:solidFill>
                  <a:srgbClr val="FFFFFF"/>
                </a:solidFill>
              </a:rPr>
              <a:t>Taberna do Xaste </a:t>
            </a:r>
            <a:br>
              <a:rPr lang="pt-PT" sz="3700" dirty="0">
                <a:solidFill>
                  <a:srgbClr val="FFFFFF"/>
                </a:solidFill>
              </a:rPr>
            </a:br>
            <a:r>
              <a:rPr lang="pt-PT" sz="3700" dirty="0">
                <a:solidFill>
                  <a:srgbClr val="FFFFFF"/>
                </a:solidFill>
              </a:rPr>
              <a:t>https://www.youtube.com/watch?v=JcswPrbkuZI</a:t>
            </a:r>
            <a:br>
              <a:rPr lang="pt-BR" sz="3700" dirty="0">
                <a:solidFill>
                  <a:srgbClr val="FFFFFF"/>
                </a:solidFill>
              </a:rPr>
            </a:br>
            <a:r>
              <a:rPr lang="pt-BR" sz="3700" dirty="0">
                <a:solidFill>
                  <a:srgbClr val="FFFFFF"/>
                </a:solidFill>
              </a:rPr>
              <a:t>Cuscos - https://www.youtube.com/watch?v=HKZByg3MiOY</a:t>
            </a:r>
            <a:br>
              <a:rPr lang="pt-BR" sz="3700" dirty="0">
                <a:solidFill>
                  <a:srgbClr val="FFFFFF"/>
                </a:solidFill>
              </a:rPr>
            </a:br>
            <a:endParaRPr lang="cs-CZ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207B5-7555-4CB1-8CC3-361541D2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Doces</a:t>
            </a:r>
            <a:r>
              <a:rPr lang="cs-CZ" dirty="0"/>
              <a:t> </a:t>
            </a:r>
            <a:r>
              <a:rPr lang="cs-CZ" dirty="0" err="1"/>
              <a:t>conventuais</a:t>
            </a:r>
            <a:r>
              <a:rPr lang="cs-CZ" dirty="0"/>
              <a:t>:</a:t>
            </a:r>
            <a:br>
              <a:rPr lang="cs-CZ" dirty="0"/>
            </a:br>
            <a:r>
              <a:rPr lang="cs-CZ" sz="1800" dirty="0"/>
              <a:t>https://www.receitasemenus.net/doces-conventuais-por-regiao-de-portugal/</a:t>
            </a: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E3273-59EC-4DA5-BFE5-A6435DEDD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Castanhas de Ovos de Arouca</a:t>
            </a:r>
          </a:p>
          <a:p>
            <a:r>
              <a:rPr lang="pt-BR" dirty="0"/>
              <a:t>Meias Luas</a:t>
            </a:r>
          </a:p>
          <a:p>
            <a:r>
              <a:rPr lang="pt-BR" dirty="0"/>
              <a:t>Papas Doces de Carolo</a:t>
            </a:r>
          </a:p>
          <a:p>
            <a:r>
              <a:rPr lang="pt-BR" dirty="0"/>
              <a:t>Fidalguinhos</a:t>
            </a:r>
          </a:p>
          <a:p>
            <a:r>
              <a:rPr lang="pt-BR" dirty="0"/>
              <a:t>Fataunços (Braga)</a:t>
            </a:r>
          </a:p>
          <a:p>
            <a:r>
              <a:rPr lang="pt-BR" dirty="0"/>
              <a:t>Charutos de Ovos</a:t>
            </a:r>
          </a:p>
          <a:p>
            <a:r>
              <a:rPr lang="pt-BR" dirty="0"/>
              <a:t>Pasteis de São Francisco</a:t>
            </a:r>
          </a:p>
          <a:p>
            <a:r>
              <a:rPr lang="pt-BR" dirty="0"/>
              <a:t>Bolo de Mel do Convento de S. Bento (Porto)</a:t>
            </a:r>
          </a:p>
          <a:p>
            <a:r>
              <a:rPr lang="pt-BR" dirty="0"/>
              <a:t>Bolachas do Bom Jesus</a:t>
            </a:r>
          </a:p>
          <a:p>
            <a:r>
              <a:rPr lang="pt-BR" dirty="0"/>
              <a:t>Morcelas Doces de Arouca</a:t>
            </a:r>
          </a:p>
          <a:p>
            <a:r>
              <a:rPr lang="pt-BR" dirty="0"/>
              <a:t>Suspiros de Braga</a:t>
            </a:r>
          </a:p>
          <a:p>
            <a:r>
              <a:rPr lang="pt-BR" dirty="0"/>
              <a:t>Clarinhas de Fão</a:t>
            </a:r>
          </a:p>
          <a:p>
            <a:r>
              <a:rPr lang="pt-BR" dirty="0"/>
              <a:t>Barrigas de Freira</a:t>
            </a:r>
          </a:p>
          <a:p>
            <a:r>
              <a:rPr lang="pt-BR" dirty="0"/>
              <a:t>Ovos Moles de Aveiro 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72065B-D752-407A-91C2-C88382D8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85" y="1957387"/>
            <a:ext cx="5076174" cy="36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20E067-8CBC-4AC1-9574-EEC81B51B898}"/>
              </a:ext>
            </a:extLst>
          </p:cNvPr>
          <p:cNvSpPr txBox="1"/>
          <p:nvPr/>
        </p:nvSpPr>
        <p:spPr>
          <a:xfrm>
            <a:off x="5358384" y="640081"/>
            <a:ext cx="6024654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Monika </a:t>
            </a:r>
            <a:r>
              <a:rPr lang="en-US" sz="2000" dirty="0" err="1"/>
              <a:t>Janotková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A </a:t>
            </a:r>
            <a:r>
              <a:rPr lang="en-US" sz="2000" dirty="0" err="1">
                <a:highlight>
                  <a:srgbClr val="FFFF00"/>
                </a:highlight>
              </a:rPr>
              <a:t>vida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comunitária</a:t>
            </a:r>
            <a:r>
              <a:rPr lang="en-US" sz="2000" dirty="0">
                <a:highlight>
                  <a:srgbClr val="FFFF00"/>
                </a:highlight>
              </a:rPr>
              <a:t> no Norte de Portugal. O </a:t>
            </a:r>
            <a:r>
              <a:rPr lang="en-US" sz="2000" dirty="0" err="1">
                <a:highlight>
                  <a:srgbClr val="FFFF00"/>
                </a:highlight>
              </a:rPr>
              <a:t>exemplo</a:t>
            </a:r>
            <a:r>
              <a:rPr lang="en-US" sz="2000" dirty="0">
                <a:highlight>
                  <a:srgbClr val="FFFF00"/>
                </a:highlight>
              </a:rPr>
              <a:t> de aldeia de </a:t>
            </a:r>
            <a:r>
              <a:rPr lang="en-US" sz="2000" dirty="0" err="1">
                <a:highlight>
                  <a:srgbClr val="FFFF00"/>
                </a:highlight>
              </a:rPr>
              <a:t>Fafiao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https://is.muni.cz/auth/th/ivzjk/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Aqui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algumas</a:t>
            </a:r>
            <a:r>
              <a:rPr lang="en-US" sz="2000" dirty="0"/>
              <a:t> </a:t>
            </a:r>
            <a:r>
              <a:rPr lang="en-US" sz="2000" dirty="0" err="1"/>
              <a:t>informações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alguns</a:t>
            </a:r>
            <a:r>
              <a:rPr lang="en-US" sz="2000" dirty="0"/>
              <a:t> </a:t>
            </a:r>
            <a:r>
              <a:rPr lang="en-US" sz="2000" dirty="0" err="1"/>
              <a:t>aspectos</a:t>
            </a:r>
            <a:r>
              <a:rPr lang="en-US" sz="2000" dirty="0"/>
              <a:t> da </a:t>
            </a:r>
            <a:r>
              <a:rPr lang="en-US" sz="2000" dirty="0" err="1"/>
              <a:t>vida</a:t>
            </a:r>
            <a:r>
              <a:rPr lang="en-US" sz="2000" dirty="0"/>
              <a:t> </a:t>
            </a:r>
            <a:r>
              <a:rPr lang="en-US" sz="2000" dirty="0" err="1"/>
              <a:t>comunitária</a:t>
            </a:r>
            <a:r>
              <a:rPr lang="en-US" sz="2000" dirty="0"/>
              <a:t> que </a:t>
            </a:r>
            <a:r>
              <a:rPr lang="en-US" sz="2000" dirty="0" err="1"/>
              <a:t>sobreviveram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tempo, </a:t>
            </a:r>
            <a:r>
              <a:rPr lang="en-US" sz="2000" dirty="0" err="1"/>
              <a:t>nesta</a:t>
            </a:r>
            <a:r>
              <a:rPr lang="en-US" sz="2000" dirty="0"/>
              <a:t> </a:t>
            </a:r>
            <a:r>
              <a:rPr lang="en-US" sz="2000" dirty="0" err="1"/>
              <a:t>região</a:t>
            </a:r>
            <a:r>
              <a:rPr lang="en-US" sz="2000" dirty="0"/>
              <a:t> de Portugal.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Nestes</a:t>
            </a:r>
            <a:r>
              <a:rPr lang="en-US" sz="2000" dirty="0"/>
              <a:t> links </a:t>
            </a:r>
            <a:r>
              <a:rPr lang="en-US" sz="2000" dirty="0" err="1"/>
              <a:t>encontra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ilustração</a:t>
            </a:r>
            <a:r>
              <a:rPr lang="en-US" sz="2000" dirty="0"/>
              <a:t> viva do </a:t>
            </a:r>
            <a:r>
              <a:rPr lang="en-US" sz="2000" dirty="0" err="1"/>
              <a:t>trabalho</a:t>
            </a:r>
            <a:r>
              <a:rPr lang="en-US" sz="2000" dirty="0"/>
              <a:t> </a:t>
            </a:r>
            <a:r>
              <a:rPr lang="en-US" sz="2000" dirty="0" err="1"/>
              <a:t>acima</a:t>
            </a:r>
            <a:r>
              <a:rPr lang="en-US" sz="2000" dirty="0"/>
              <a:t> </a:t>
            </a:r>
            <a:r>
              <a:rPr lang="en-US" sz="2000" dirty="0" err="1"/>
              <a:t>referido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highlight>
                  <a:srgbClr val="FFFF00"/>
                </a:highlight>
              </a:rPr>
              <a:t>Vezeiras</a:t>
            </a:r>
            <a:r>
              <a:rPr lang="en-US" sz="2000" dirty="0">
                <a:highlight>
                  <a:srgbClr val="FFFF00"/>
                </a:highlight>
              </a:rPr>
              <a:t>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</a:rPr>
              <a:t>Subida da Vezeira do Vale de Cabril</a:t>
            </a:r>
            <a:endParaRPr lang="en-US" sz="2000" dirty="0">
              <a:highlight>
                <a:srgbClr val="FFFF00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!! </a:t>
            </a:r>
            <a:r>
              <a:rPr lang="en-US" sz="2000" dirty="0">
                <a:highlight>
                  <a:srgbClr val="FFFF00"/>
                </a:highlight>
                <a:hlinkClick r:id="rId3"/>
              </a:rPr>
              <a:t>https://www.youtube.com/watch?v=9bCHrURwF0M</a:t>
            </a:r>
            <a:endParaRPr lang="en-US" sz="2000" dirty="0">
              <a:highlight>
                <a:srgbClr val="FFFF00"/>
              </a:highligh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4"/>
              </a:rPr>
              <a:t>     https://www.youtube.com/watch?v=1tpGJ3weHgk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highlight>
                  <a:srgbClr val="FFFF00"/>
                </a:highlight>
              </a:rPr>
              <a:t>baldios</a:t>
            </a:r>
            <a:r>
              <a:rPr lang="en-US" sz="2000" dirty="0">
                <a:highlight>
                  <a:srgbClr val="FFFF00"/>
                </a:highlight>
              </a:rPr>
              <a:t>: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https://www.youtube.com/watch?v=WCD2LON7fd4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https://www.youtube.com/watch?v=URuPWBj5C6A</a:t>
            </a: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(A </a:t>
            </a:r>
            <a:r>
              <a:rPr lang="cs-CZ" sz="2000" dirty="0" err="1"/>
              <a:t>descoberta</a:t>
            </a:r>
            <a:r>
              <a:rPr lang="cs-CZ" sz="2000" dirty="0"/>
              <a:t> da </a:t>
            </a:r>
            <a:r>
              <a:rPr lang="cs-CZ" sz="2000" dirty="0" err="1"/>
              <a:t>Serra</a:t>
            </a: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https://www.youtube.com/watch?v=-eBeyb11xkI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Parque </a:t>
            </a:r>
            <a:r>
              <a:rPr lang="en-US" sz="2000" dirty="0" err="1"/>
              <a:t>nacional</a:t>
            </a:r>
            <a:r>
              <a:rPr lang="en-US" sz="2000" dirty="0"/>
              <a:t> da </a:t>
            </a:r>
            <a:r>
              <a:rPr lang="en-US" sz="2000" dirty="0" err="1"/>
              <a:t>Peneda</a:t>
            </a:r>
            <a:r>
              <a:rPr lang="en-US" sz="2000" dirty="0"/>
              <a:t> do </a:t>
            </a:r>
            <a:r>
              <a:rPr lang="en-US" sz="2000" dirty="0" err="1"/>
              <a:t>Gerês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hlinkClick r:id="rId8"/>
              </a:rPr>
              <a:t>https://www.youtube.com/watch?v=PZMz10A5RX4</a:t>
            </a:r>
            <a:endParaRPr lang="pt-PT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038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54AC2-D738-7B70-E984-C87B9F16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892" y="741391"/>
            <a:ext cx="3269384" cy="1616203"/>
          </a:xfrm>
        </p:spPr>
        <p:txBody>
          <a:bodyPr anchor="b">
            <a:normAutofit/>
          </a:bodyPr>
          <a:lstStyle/>
          <a:p>
            <a:r>
              <a:rPr lang="pt-PT" sz="3200"/>
              <a:t>Outras fontes de informação:</a:t>
            </a:r>
            <a:endParaRPr lang="cs-CZ" sz="3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038114-3F0F-9ED2-44A0-85AAF0649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88" y="2430246"/>
            <a:ext cx="3343333" cy="18549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BCCC0FB-D176-F4B4-6903-C722EEF76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929" y="899911"/>
            <a:ext cx="3343333" cy="491560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B4B54-1095-36AA-652C-F7469D70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0890" y="2533476"/>
            <a:ext cx="3240264" cy="3447832"/>
          </a:xfrm>
        </p:spPr>
        <p:txBody>
          <a:bodyPr anchor="t">
            <a:normAutofit/>
          </a:bodyPr>
          <a:lstStyle/>
          <a:p>
            <a:r>
              <a:rPr lang="pt-PT" sz="2000" dirty="0"/>
              <a:t>Terras de Lindoso:</a:t>
            </a:r>
          </a:p>
          <a:p>
            <a:r>
              <a:rPr lang="cs-CZ" sz="2000" dirty="0">
                <a:hlinkClick r:id="rId5"/>
              </a:rPr>
              <a:t>http://alfarrabio.di.uminho.pt/lindoso/lindoso.htm</a:t>
            </a:r>
            <a:endParaRPr lang="pt-PT" sz="2000" dirty="0"/>
          </a:p>
          <a:p>
            <a:r>
              <a:rPr lang="pt-PT" sz="2000" dirty="0"/>
              <a:t>Espigueiros:</a:t>
            </a:r>
          </a:p>
          <a:p>
            <a:r>
              <a:rPr lang="cs-CZ" sz="2000" dirty="0">
                <a:hlinkClick r:id="rId6"/>
              </a:rPr>
              <a:t>https://nationalgeographic.pt/viagens/113-grandes-reportagens/3168-lindoso-mar-de-espigueiros</a:t>
            </a:r>
            <a:endParaRPr lang="pt-PT" sz="2000" dirty="0"/>
          </a:p>
          <a:p>
            <a:endParaRPr lang="cs-CZ" sz="2000" dirty="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12B241C5-7E45-AD52-638D-31E8FD2B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503B28-6749-2F02-0050-2CC7D03CF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AC3DEE37-9CE7-622C-B750-66998EDC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320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08334-36AC-43CE-898E-9BF3DD4A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Região vinícola</a:t>
            </a:r>
            <a:br>
              <a:rPr lang="pt-PT" dirty="0"/>
            </a:br>
            <a:r>
              <a:rPr lang="pt-PT" sz="1600" dirty="0">
                <a:hlinkClick r:id="rId2"/>
              </a:rPr>
              <a:t>https://turiventos-turismoeventos.blogs.sapo.pt/mapa-vinicola-de-portugal-19932</a:t>
            </a:r>
            <a:br>
              <a:rPr lang="pt-PT" sz="1600" dirty="0"/>
            </a:b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6DFA7-7FD4-4445-B7B4-953BCE75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6"/>
            <a:ext cx="10515600" cy="5141843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Tradição</a:t>
            </a:r>
          </a:p>
          <a:p>
            <a:r>
              <a:rPr lang="pt-PT" dirty="0"/>
              <a:t>DOC - /regiões demarcadas</a:t>
            </a:r>
            <a:endParaRPr lang="pt-BR" dirty="0"/>
          </a:p>
          <a:p>
            <a:r>
              <a:rPr lang="pt-BR" dirty="0"/>
              <a:t>Região Vinhateira do Alto Douro ou Alto Douro Vinhateiro- nordeste de Portugal com mais de 26 mil hectares, classificada pela UNESCO, como Património da Humanidade, na categoria de paisagem cultural </a:t>
            </a:r>
          </a:p>
          <a:p>
            <a:pPr marL="0" indent="0">
              <a:buNone/>
            </a:pPr>
            <a:r>
              <a:rPr lang="pt-BR" dirty="0"/>
              <a:t> - Vinho do Porto - </a:t>
            </a:r>
          </a:p>
          <a:p>
            <a:r>
              <a:rPr lang="pt-BR" dirty="0"/>
              <a:t>Região Demarcada dos Vinhos Verdes </a:t>
            </a:r>
            <a:r>
              <a:rPr lang="pt-BR" dirty="0">
                <a:hlinkClick r:id="rId3"/>
              </a:rPr>
              <a:t>http://www.vinhoverde.pt/pt/como-se-faz-o-verde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– vinhos tintos: castas autóctones como a Touriga Nacional, Touriga Franca, Tinta Roriz (Aragonez), Tinta Barroca e Tinto Cão</a:t>
            </a:r>
          </a:p>
          <a:p>
            <a:r>
              <a:rPr lang="pt-BR" dirty="0"/>
              <a:t>Vinhos brancos: Malvasia Fina, o Viosinho, o Gouveio e o Rabigato.  </a:t>
            </a:r>
            <a:endParaRPr lang="cs-CZ" dirty="0"/>
          </a:p>
          <a:p>
            <a:r>
              <a:rPr lang="cs-CZ" dirty="0">
                <a:hlinkClick r:id="rId4"/>
              </a:rPr>
              <a:t>http://ensina.rtp.pt/artigo/rio-douro/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8A325-A33C-4486-8A8D-7F656D0F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Paisagens</a:t>
            </a:r>
            <a:r>
              <a:rPr lang="cs-CZ" dirty="0"/>
              <a:t> do </a:t>
            </a:r>
            <a:r>
              <a:rPr lang="cs-CZ" dirty="0" err="1"/>
              <a:t>Douro</a:t>
            </a:r>
            <a:r>
              <a:rPr lang="cs-CZ" dirty="0"/>
              <a:t>: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EB7273-11DE-4939-A6AA-0596FE31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11" y="2765787"/>
            <a:ext cx="5408619" cy="3433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6E1192-000D-4FB3-8F6A-314EC4CA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72627"/>
            <a:ext cx="5078681" cy="38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74C17-D0DA-40A6-87E3-185B01FA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65126"/>
            <a:ext cx="6092845" cy="1070545"/>
          </a:xfrm>
        </p:spPr>
        <p:txBody>
          <a:bodyPr>
            <a:normAutofit/>
          </a:bodyPr>
          <a:lstStyle/>
          <a:p>
            <a:r>
              <a:rPr lang="cs-CZ" sz="3200" b="1" dirty="0" err="1"/>
              <a:t>Parque</a:t>
            </a:r>
            <a:r>
              <a:rPr lang="cs-CZ" sz="3200" b="1" dirty="0"/>
              <a:t> </a:t>
            </a:r>
            <a:r>
              <a:rPr lang="cs-CZ" sz="3200" b="1" dirty="0" err="1"/>
              <a:t>Nacional</a:t>
            </a:r>
            <a:r>
              <a:rPr lang="cs-CZ" sz="3200" b="1" dirty="0"/>
              <a:t> da </a:t>
            </a:r>
            <a:r>
              <a:rPr lang="cs-CZ" sz="3200" b="1" dirty="0" err="1"/>
              <a:t>Peneda</a:t>
            </a:r>
            <a:r>
              <a:rPr lang="cs-CZ" sz="3200" b="1" dirty="0"/>
              <a:t> do Ger</a:t>
            </a:r>
            <a:r>
              <a:rPr lang="pt-PT" sz="3200" b="1" dirty="0"/>
              <a:t>ês</a:t>
            </a:r>
            <a:endParaRPr lang="cs-CZ" sz="3200" b="1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5B7978-2A2E-4E9F-9F0D-77C305254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388" y="1435671"/>
            <a:ext cx="4726378" cy="98313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A52356-AA7B-4C7D-9E05-E974809B4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545" y="350907"/>
            <a:ext cx="3290784" cy="2169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B5BC1D-B976-49FE-A542-327DD752F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697" y="2896794"/>
            <a:ext cx="5339724" cy="39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23257-8E31-43F8-8053-0015AE3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Descubra esta região de Portugal: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8E51C-638F-4047-BF9E-F4EE6194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https://www.youtube.com/watch?v=secPw1_xhEw</a:t>
            </a:r>
            <a:endParaRPr lang="pt-PT" dirty="0"/>
          </a:p>
          <a:p>
            <a:r>
              <a:rPr lang="pt-PT" dirty="0">
                <a:hlinkClick r:id="rId3"/>
              </a:rPr>
              <a:t>https://www.youtube.com/watch?v=MGeNW0C4mQ8</a:t>
            </a:r>
            <a:endParaRPr lang="pt-PT" dirty="0"/>
          </a:p>
          <a:p>
            <a:endParaRPr lang="pt-PT" dirty="0"/>
          </a:p>
          <a:p>
            <a:r>
              <a:rPr lang="pt-PT" dirty="0"/>
              <a:t>Soajo: </a:t>
            </a:r>
            <a:r>
              <a:rPr lang="pt-PT" dirty="0">
                <a:hlinkClick r:id="rId4"/>
              </a:rPr>
              <a:t>https://www.youtube.com/watch?v=WnWk9W6Fxec</a:t>
            </a:r>
            <a:r>
              <a:rPr lang="pt-PT" dirty="0"/>
              <a:t> </a:t>
            </a:r>
          </a:p>
          <a:p>
            <a:endParaRPr lang="pt-PT" dirty="0"/>
          </a:p>
          <a:p>
            <a:r>
              <a:rPr lang="pt-PT" dirty="0">
                <a:hlinkClick r:id="rId5"/>
              </a:rPr>
              <a:t>https://www.youtube.com/watch?v=bf_chyY4Nbw</a:t>
            </a:r>
            <a:r>
              <a:rPr lang="pt-PT" dirty="0"/>
              <a:t> de Povo que Canta – Michel Giacometti - </a:t>
            </a:r>
          </a:p>
          <a:p>
            <a:r>
              <a:rPr lang="pt-PT" dirty="0"/>
              <a:t>Trás-os – Montes: </a:t>
            </a:r>
            <a:r>
              <a:rPr lang="pt-PT" dirty="0">
                <a:hlinkClick r:id="rId6"/>
              </a:rPr>
              <a:t>https://www.youtube.com/watch?v=QRwXezXziCI</a:t>
            </a:r>
            <a:endParaRPr lang="pt-PT" dirty="0"/>
          </a:p>
          <a:p>
            <a:r>
              <a:rPr lang="pt-PT" dirty="0">
                <a:hlinkClick r:id="rId7"/>
              </a:rPr>
              <a:t>https://www.youtube.com/watch?v=Ks8u3KywY24</a:t>
            </a:r>
            <a:endParaRPr lang="pt-PT" dirty="0"/>
          </a:p>
          <a:p>
            <a:r>
              <a:rPr lang="pt-PT" dirty="0"/>
              <a:t>Música: </a:t>
            </a:r>
            <a:r>
              <a:rPr lang="pt-PT" dirty="0">
                <a:hlinkClick r:id="rId8"/>
              </a:rPr>
              <a:t>https://www.youtube.com/watch?v=gWtCSj5SRJ4</a:t>
            </a:r>
            <a:endParaRPr lang="pt-PT" dirty="0"/>
          </a:p>
          <a:p>
            <a:r>
              <a:rPr lang="pt-PT" dirty="0">
                <a:hlinkClick r:id="rId9"/>
              </a:rPr>
              <a:t>https://www.youtube.com/watch?v=1QIAM8FaWpk</a:t>
            </a:r>
            <a:endParaRPr lang="pt-PT" dirty="0"/>
          </a:p>
          <a:p>
            <a:r>
              <a:rPr lang="pt-PT" dirty="0">
                <a:hlinkClick r:id="rId10"/>
              </a:rPr>
              <a:t>https://www.youtube.com/watch?v=8iCelY-GkC8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8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420C0-3D01-4E1E-A403-DC46C2CC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Rabelos</a:t>
            </a:r>
            <a:r>
              <a:rPr lang="cs-CZ" dirty="0"/>
              <a:t>   </a:t>
            </a:r>
            <a:br>
              <a:rPr lang="cs-CZ" dirty="0"/>
            </a:br>
            <a:r>
              <a:rPr lang="cs-CZ" dirty="0"/>
              <a:t> </a:t>
            </a:r>
            <a:r>
              <a:rPr lang="cs-CZ" sz="2000" dirty="0">
                <a:highlight>
                  <a:srgbClr val="00FFFF"/>
                </a:highlight>
              </a:rPr>
              <a:t>http://ensina.rtp.pt/artigo/douro-abaixo-douro-acima-a-aventura-dos-rabelos/</a:t>
            </a:r>
            <a:br>
              <a:rPr lang="cs-CZ" sz="2000" dirty="0">
                <a:highlight>
                  <a:srgbClr val="00FFFF"/>
                </a:highlight>
              </a:rPr>
            </a:br>
            <a:br>
              <a:rPr lang="pt-PT" sz="2000" dirty="0">
                <a:highlight>
                  <a:srgbClr val="00FFFF"/>
                </a:highlight>
              </a:rPr>
            </a:b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A9B7A95-4335-4CB3-9F8C-90A558B32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369" y="2464904"/>
            <a:ext cx="5290651" cy="288897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0EC833-A0EC-4A5D-9A76-1BE76BBBC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</a:t>
            </a:r>
            <a:r>
              <a:rPr lang="pt-BR" dirty="0"/>
              <a:t>arco de rio de montanha, o rabelo não tem quilha e é de fundo chato</a:t>
            </a:r>
            <a:r>
              <a:rPr lang="cs-CZ" dirty="0"/>
              <a:t> – um </a:t>
            </a:r>
            <a:r>
              <a:rPr lang="cs-CZ" dirty="0" err="1"/>
              <a:t>mastro</a:t>
            </a:r>
            <a:r>
              <a:rPr lang="cs-CZ" dirty="0"/>
              <a:t> /</a:t>
            </a:r>
            <a:r>
              <a:rPr lang="cs-CZ" dirty="0" err="1"/>
              <a:t>mastro</a:t>
            </a:r>
            <a:r>
              <a:rPr lang="cs-CZ" dirty="0"/>
              <a:t> </a:t>
            </a:r>
            <a:r>
              <a:rPr lang="pt-PT" dirty="0"/>
              <a:t>à proa – remo longo à popa /espadela.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pt-BR" dirty="0"/>
              <a:t>amanho entre 19 e 23 de metros de comprimento e 4,5 metros de boca.</a:t>
            </a:r>
            <a:endParaRPr lang="cs-CZ" dirty="0"/>
          </a:p>
          <a:p>
            <a:r>
              <a:rPr lang="cs-CZ" dirty="0"/>
              <a:t>C</a:t>
            </a:r>
            <a:r>
              <a:rPr lang="pt-BR" dirty="0"/>
              <a:t>onstrução em tábua trincada (nórdica).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cs-CZ" dirty="0"/>
              <a:t>V</a:t>
            </a:r>
            <a:r>
              <a:rPr lang="pt-BR" dirty="0"/>
              <a:t>ela quadrada, o rabelo era manejado normalmente por seis ou sete homens. Quando necessário, os barcos eram puxados a partir de caminhos de sirga por homens ou por juntas de bois.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8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1CE9-8FF7-4DC9-BCE8-E8F9E179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55600"/>
            <a:ext cx="10515600" cy="1325563"/>
          </a:xfrm>
        </p:spPr>
        <p:txBody>
          <a:bodyPr/>
          <a:lstStyle/>
          <a:p>
            <a:r>
              <a:rPr lang="pt-PT" dirty="0"/>
              <a:t>Máscaras transmontanas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2DBEBE-22DD-4286-911E-C4C34EC6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r>
              <a:rPr lang="cs-CZ" dirty="0">
                <a:hlinkClick r:id="rId3"/>
              </a:rPr>
              <a:t>http://ensina.rtp.pt/artigo/mascaras-revelam-tradicoes-transmontanas/</a:t>
            </a:r>
            <a:endParaRPr lang="pt-PT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C9150F-B8AF-4EB2-B80F-DD3F48D3E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Máscaras assustadoras, misteriosas que andam à solta</a:t>
            </a:r>
            <a:r>
              <a:rPr lang="pt-PT" dirty="0"/>
              <a:t> </a:t>
            </a:r>
            <a:r>
              <a:rPr lang="pt-BR" dirty="0"/>
              <a:t>no Inverno transmontano.</a:t>
            </a:r>
          </a:p>
          <a:p>
            <a:r>
              <a:rPr lang="pt-PT" dirty="0">
                <a:hlinkClick r:id="rId4"/>
              </a:rPr>
              <a:t>http://ensina.rtp.pt/artigo/caretos-de-carnaval/</a:t>
            </a:r>
            <a:endParaRPr lang="pt-PT" dirty="0"/>
          </a:p>
          <a:p>
            <a:pPr marL="0" indent="0">
              <a:buNone/>
            </a:pPr>
            <a:r>
              <a:rPr lang="pt-PT" dirty="0">
                <a:hlinkClick r:id="rId5"/>
              </a:rPr>
              <a:t>https://www.youtube.com/watch?v=RbNMOL864v0&amp;list=RDcNdy9FB1BSc&amp;index=3</a:t>
            </a:r>
            <a:endParaRPr lang="pt-PT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FA4B71-176D-4B10-B69A-876BD6D3C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1853423"/>
            <a:ext cx="5183188" cy="823912"/>
          </a:xfrm>
        </p:spPr>
        <p:txBody>
          <a:bodyPr>
            <a:normAutofit/>
          </a:bodyPr>
          <a:lstStyle/>
          <a:p>
            <a:r>
              <a:rPr lang="pt-PT" sz="5100" dirty="0"/>
              <a:t>CARETOS:</a:t>
            </a:r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DCC553C-EFAD-4CF2-8638-434F1F43AE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045166" y="2505075"/>
            <a:ext cx="5631489" cy="38162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811D88-D4FE-4BBA-81A9-292619A1F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016" y="183340"/>
            <a:ext cx="2531165" cy="10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10519-3F94-4AE6-87EB-A0406F0B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Festas e romarias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00D7474-021B-4F5F-A98D-28D1DD00E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92" y="1517983"/>
            <a:ext cx="6257423" cy="38220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D393B4-A96D-49B2-B8E3-143D981D2210}"/>
              </a:ext>
            </a:extLst>
          </p:cNvPr>
          <p:cNvSpPr txBox="1"/>
          <p:nvPr/>
        </p:nvSpPr>
        <p:spPr>
          <a:xfrm>
            <a:off x="7154778" y="4443663"/>
            <a:ext cx="482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http://www.portoenorte.pt/fotos/guias/festas_e_romarias_norte_de_portugal_18697390295cf7e1686240e.pdf</a:t>
            </a:r>
            <a:endParaRPr lang="pt-PT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26B2FD-DA21-4360-A494-C1BE360B087D}"/>
              </a:ext>
            </a:extLst>
          </p:cNvPr>
          <p:cNvSpPr txBox="1"/>
          <p:nvPr/>
        </p:nvSpPr>
        <p:spPr>
          <a:xfrm>
            <a:off x="7315200" y="2839453"/>
            <a:ext cx="4669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https://bloguedominho.blogs.sapo.pt/1996043.html</a:t>
            </a:r>
            <a:r>
              <a:rPr lang="pt-PT" dirty="0"/>
              <a:t>             - Vaca do fogo -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275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1619</Words>
  <Application>Microsoft Office PowerPoint</Application>
  <PresentationFormat>Širokoúhlá obrazovka</PresentationFormat>
  <Paragraphs>164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REGIÃO NORTE</vt:lpstr>
      <vt:lpstr>A Região Norte compreende 86 concelhos (27,8% do total nacional).</vt:lpstr>
      <vt:lpstr>Região vinícola https://turiventos-turismoeventos.blogs.sapo.pt/mapa-vinicola-de-portugal-19932 </vt:lpstr>
      <vt:lpstr>Paisagens do Douro:</vt:lpstr>
      <vt:lpstr>Parque Nacional da Peneda do Gerês</vt:lpstr>
      <vt:lpstr>Descubra esta região de Portugal:</vt:lpstr>
      <vt:lpstr>Rabelos     http://ensina.rtp.pt/artigo/douro-abaixo-douro-acima-a-aventura-dos-rabelos/     </vt:lpstr>
      <vt:lpstr>Máscaras transmontanas</vt:lpstr>
      <vt:lpstr>Festas e romarias</vt:lpstr>
      <vt:lpstr>Centros Urbanos: </vt:lpstr>
      <vt:lpstr>Traje minhoto</vt:lpstr>
      <vt:lpstr>As formas e estilos da Filigrana Portuguesa</vt:lpstr>
      <vt:lpstr>Coração de Viana - Brincos Rainha – Arrecadas -Colares de Contas</vt:lpstr>
      <vt:lpstr>Prezentace aplikace PowerPoint</vt:lpstr>
      <vt:lpstr>Instrumentos musicais: </vt:lpstr>
      <vt:lpstr>Prezentace aplikace PowerPoint</vt:lpstr>
      <vt:lpstr>Prezentace aplikace PowerPoint</vt:lpstr>
      <vt:lpstr>Prezentace aplikace PowerPoint</vt:lpstr>
      <vt:lpstr>Rabeca </vt:lpstr>
      <vt:lpstr>Prezentace aplikace PowerPoint</vt:lpstr>
      <vt:lpstr>Pauliteiros de Miranda https://www.youtube.com/results?search_query=pauliteiros+miranda+do+douro </vt:lpstr>
      <vt:lpstr>Gastronomia : https://www.clubevinhosportugueses.pt/vinhos/regioes/vinho-verde/gastronomia-minhota-e-vinhos-verdes/ _____ Taberna do Xaste  https://www.youtube.com/watch?v=JcswPrbkuZI Cuscos - https://www.youtube.com/watch?v=HKZByg3MiOY </vt:lpstr>
      <vt:lpstr>Doces conventuais: https://www.receitasemenus.net/doces-conventuais-por-regiao-de-portugal/  </vt:lpstr>
      <vt:lpstr>Prezentace aplikace PowerPoint</vt:lpstr>
      <vt:lpstr>Outras fontes de informação: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REGIÃO NORTE</dc:title>
  <dc:creator>Fatima Nery</dc:creator>
  <cp:lastModifiedBy>Maria de Fátima Baptista Nery Plch</cp:lastModifiedBy>
  <cp:revision>66</cp:revision>
  <dcterms:created xsi:type="dcterms:W3CDTF">2019-02-21T16:50:49Z</dcterms:created>
  <dcterms:modified xsi:type="dcterms:W3CDTF">2024-05-08T14:15:35Z</dcterms:modified>
</cp:coreProperties>
</file>