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9" r:id="rId3"/>
    <p:sldId id="260" r:id="rId4"/>
    <p:sldId id="258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216" y="90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7844BB-CEC4-49DA-BAC1-748E627813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06623C9-424B-4EB7-9B45-D128BA6E6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FFD098-48BD-40F5-8AC0-84EFFDC16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C1CF-B29F-4B75-A57E-B3C8EDD97409}" type="datetimeFigureOut">
              <a:rPr lang="cs-CZ" smtClean="0"/>
              <a:t>08.05.2024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60B304-1832-40D9-96A3-C7894F69E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858E9C-42B1-46AE-A1B3-712E873FD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5D-AB7F-4A18-9581-ED4C9AEAA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531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F8023B-097C-4DAE-B722-70971D167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855C870-C2C0-4DAE-9E57-CA218006EB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D7CAEC-B685-4A09-AF2E-BD9B75444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C1CF-B29F-4B75-A57E-B3C8EDD97409}" type="datetimeFigureOut">
              <a:rPr lang="cs-CZ" smtClean="0"/>
              <a:t>08.05.2024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CBFCDC-D3D4-4C65-B6C6-3EDE7734A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00737A-F1F8-4D30-80F7-AF3278F16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5D-AB7F-4A18-9581-ED4C9AEAA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7066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64035EC-9981-4440-8F32-47B27CAD13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EA59A9D-3E3B-4A19-86C8-C7FCDDEA42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43BE39-C9D4-4D45-A081-2EF8C81C9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C1CF-B29F-4B75-A57E-B3C8EDD97409}" type="datetimeFigureOut">
              <a:rPr lang="cs-CZ" smtClean="0"/>
              <a:t>08.05.2024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A74D05-C6F8-4A84-8BAB-FA96855DC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51A4F2-83D0-4A72-97DA-D542F25F2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5D-AB7F-4A18-9581-ED4C9AEAA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239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B96AA7-658F-4712-A3C6-D390234E9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1062DA-AE46-4F72-AF72-BE12D553B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9DEC3E-2775-43C5-8C42-18CD4EFD8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C1CF-B29F-4B75-A57E-B3C8EDD97409}" type="datetimeFigureOut">
              <a:rPr lang="cs-CZ" smtClean="0"/>
              <a:t>08.05.2024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7065E5-AD97-4ADE-8309-3B987856E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ED45DF-41E2-4E27-934C-74BF7E569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5D-AB7F-4A18-9581-ED4C9AEAA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561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49E4CF-1E1B-45C6-9D9A-5DD794958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6F45721-90DF-486A-B3FF-9CCEAB9029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F2D437-97A5-4343-92E3-F2E39B876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C1CF-B29F-4B75-A57E-B3C8EDD97409}" type="datetimeFigureOut">
              <a:rPr lang="cs-CZ" smtClean="0"/>
              <a:t>08.05.2024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683190-2C12-4986-BE4C-AA9EA5939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B4AD5A-E0F1-43C3-947C-4D944A13A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5D-AB7F-4A18-9581-ED4C9AEAA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69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CD57E6-0657-4A35-842D-8EB987779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E9F9DC-0A76-41B2-B080-0FC194DB10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C6EE5D7-E2D3-43D0-A27C-43E4B61155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82FAFF4-09B0-4334-B2AC-FA38258C6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C1CF-B29F-4B75-A57E-B3C8EDD97409}" type="datetimeFigureOut">
              <a:rPr lang="cs-CZ" smtClean="0"/>
              <a:t>08.05.2024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1BEEA5A-60C3-423E-9323-35D503819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36551C7-51FE-4E88-BB0B-E9B4A698E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5D-AB7F-4A18-9581-ED4C9AEAA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905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C23906-5DD4-475F-8A58-34F727018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518F0E8-0ACB-4D87-8D03-E929354B4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666E1FB-3C2E-401D-96C3-24E9F61D0D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795347D-1E5F-4DF0-9691-0D24DD9FAD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124DF7B-81CA-4080-868F-00C92021C7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5CA381D-329D-4AF6-90CF-866D3284C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C1CF-B29F-4B75-A57E-B3C8EDD97409}" type="datetimeFigureOut">
              <a:rPr lang="cs-CZ" smtClean="0"/>
              <a:t>08.05.2024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1CE2FD2-38FB-40F6-BD1C-A43386022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6F17E7B-424F-4632-AB31-F7F61C0EE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5D-AB7F-4A18-9581-ED4C9AEAA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264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1B06AE-2AA2-4237-BCC9-246FBBF72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320B83D-FBED-4349-A5D3-0B86E76F2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C1CF-B29F-4B75-A57E-B3C8EDD97409}" type="datetimeFigureOut">
              <a:rPr lang="cs-CZ" smtClean="0"/>
              <a:t>08.05.2024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550D63A-6614-42A7-B4EC-92F030CF0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18C1D48-F0B5-4BC1-B748-81CA5575C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5D-AB7F-4A18-9581-ED4C9AEAA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954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A82D5BD-46B0-4A5B-8CB3-E583DBDB6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C1CF-B29F-4B75-A57E-B3C8EDD97409}" type="datetimeFigureOut">
              <a:rPr lang="cs-CZ" smtClean="0"/>
              <a:t>08.05.2024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46224F6-0D1B-42EE-8673-B9C342DF2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2A01BA0-DB96-4CF1-89A5-B7CA9E61A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5D-AB7F-4A18-9581-ED4C9AEAA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416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CE34B0-9CB0-4759-93E7-AC981890A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C2CAA8-1F7C-49E9-89C8-F831BCCEC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3211533-EE29-4B12-8C68-A108E5482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5E0B10E-672D-40C4-87A0-60D43FBDC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C1CF-B29F-4B75-A57E-B3C8EDD97409}" type="datetimeFigureOut">
              <a:rPr lang="cs-CZ" smtClean="0"/>
              <a:t>08.05.2024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7DF355A-B26F-4C57-836A-C595C7A94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F67F196-9783-4D85-9D3D-45B059C12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5D-AB7F-4A18-9581-ED4C9AEAA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0377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712AE8-4E43-4D0E-AA2A-CD0194125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F45ED60-3FFD-4D8C-AE45-395B084C3E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6081F0B-74CD-41BA-B735-EA56CE90A7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E859CF6-778B-4BDE-8800-424E2F83E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C1CF-B29F-4B75-A57E-B3C8EDD97409}" type="datetimeFigureOut">
              <a:rPr lang="cs-CZ" smtClean="0"/>
              <a:t>08.05.2024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60616CC-CBDD-4506-8A8E-DD09F49E3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BC6ED8B-6AFD-48FA-9C71-2837795E7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5D-AB7F-4A18-9581-ED4C9AEAA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593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6BD71E5-81DF-4B2C-B20D-5726C8D3A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874FB3F-97B5-4C97-ACCF-CB92B67A94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486761-95BB-42E3-9127-51B0E11B11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BC1CF-B29F-4B75-A57E-B3C8EDD97409}" type="datetimeFigureOut">
              <a:rPr lang="cs-CZ" smtClean="0"/>
              <a:t>08.05.2024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6A4898-19B8-4FFD-9CEF-03AAE746C5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49CF93-B6E6-4F9E-99E7-B9E72AF434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0515D-AB7F-4A18-9581-ED4C9AEAA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833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77xnxW-goXk" TargetMode="External"/><Relationship Id="rId3" Type="http://schemas.openxmlformats.org/officeDocument/2006/relationships/hyperlink" Target="https://www.youtube.com/watch?v=PP4rDVHwhX8" TargetMode="External"/><Relationship Id="rId7" Type="http://schemas.openxmlformats.org/officeDocument/2006/relationships/hyperlink" Target="https://www.youtube.com/watch?v=L9QMuXUqiZw" TargetMode="External"/><Relationship Id="rId2" Type="http://schemas.openxmlformats.org/officeDocument/2006/relationships/hyperlink" Target="https://www.youtube.com/watch?v=1aaDGgdXW3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atnwq4P3IpY" TargetMode="External"/><Relationship Id="rId5" Type="http://schemas.openxmlformats.org/officeDocument/2006/relationships/hyperlink" Target="https://www.youtube.com/watch?v=asfyutVLGEg" TargetMode="External"/><Relationship Id="rId4" Type="http://schemas.openxmlformats.org/officeDocument/2006/relationships/hyperlink" Target="https://www.rtp.pt/play/p7378/e498511/visita-guiada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nsina.rtp.pt/artigo/a-primeira-aula-de-mirande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C6E0787-8116-4203-80A2-9701B16C4FE4}"/>
              </a:ext>
            </a:extLst>
          </p:cNvPr>
          <p:cNvSpPr txBox="1"/>
          <p:nvPr/>
        </p:nvSpPr>
        <p:spPr>
          <a:xfrm>
            <a:off x="546351" y="433545"/>
            <a:ext cx="11139854" cy="9304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MIRANDA DO DOURO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ázek 2">
            <a:extLst>
              <a:ext uri="{FF2B5EF4-FFF2-40B4-BE49-F238E27FC236}">
                <a16:creationId xmlns:a16="http://schemas.microsoft.com/office/drawing/2014/main" id="{0AB65E67-F3C4-4B8D-9C35-47FE8B9912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434" y="2426818"/>
            <a:ext cx="5330182" cy="3997637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Obrázek 1">
            <a:extLst>
              <a:ext uri="{FF2B5EF4-FFF2-40B4-BE49-F238E27FC236}">
                <a16:creationId xmlns:a16="http://schemas.microsoft.com/office/drawing/2014/main" id="{CFFCE0A7-128B-4B1C-A3D4-B797F487B2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7941" y="2596836"/>
            <a:ext cx="5455917" cy="3637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084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CB85C4B-F099-414E-9E20-253213DCC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pt-PT">
                <a:solidFill>
                  <a:srgbClr val="FFFFFF"/>
                </a:solidFill>
              </a:rPr>
              <a:t>Links onde pode saber mais sobre o tema</a:t>
            </a:r>
            <a:endParaRPr lang="cs-CZ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8660B1-8279-401B-884E-4F19CE925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fontScale="47500" lnSpcReduction="20000"/>
          </a:bodyPr>
          <a:lstStyle/>
          <a:p>
            <a:pPr marL="0" indent="0">
              <a:buNone/>
            </a:pPr>
            <a:endParaRPr lang="pt-PT" sz="1800" dirty="0"/>
          </a:p>
          <a:p>
            <a:pPr marL="0" indent="0">
              <a:buNone/>
            </a:pPr>
            <a:endParaRPr lang="pt-PT" sz="1800" dirty="0"/>
          </a:p>
          <a:p>
            <a:pPr marL="0" indent="0">
              <a:buNone/>
            </a:pPr>
            <a:endParaRPr lang="pt-PT" sz="1800" dirty="0"/>
          </a:p>
          <a:p>
            <a:pPr marL="0" indent="0">
              <a:buNone/>
            </a:pPr>
            <a:endParaRPr lang="pt-PT" sz="1800" dirty="0"/>
          </a:p>
          <a:p>
            <a:pPr marL="0" indent="0">
              <a:buNone/>
            </a:pPr>
            <a:endParaRPr lang="pt-PT" sz="1800" dirty="0"/>
          </a:p>
          <a:p>
            <a:pPr marL="0" indent="0">
              <a:buNone/>
            </a:pPr>
            <a:r>
              <a:rPr lang="pt-PT" sz="1800" b="1" dirty="0"/>
              <a:t>Visita à cidade - legendada</a:t>
            </a:r>
          </a:p>
          <a:p>
            <a:r>
              <a:rPr lang="pt-PT" sz="1800" dirty="0">
                <a:hlinkClick r:id="rId2"/>
              </a:rPr>
              <a:t>https://www.youtube.com/watch?v=1aaDGgdXW34</a:t>
            </a:r>
            <a:endParaRPr lang="pt-PT" sz="1800" dirty="0"/>
          </a:p>
          <a:p>
            <a:pPr marL="0" indent="0">
              <a:buNone/>
            </a:pPr>
            <a:r>
              <a:rPr lang="pt-PT" sz="1800" b="1" dirty="0"/>
              <a:t>      Pauliteiros de Miranda: </a:t>
            </a:r>
          </a:p>
          <a:p>
            <a:pPr marL="0" indent="0">
              <a:buNone/>
            </a:pPr>
            <a:r>
              <a:rPr lang="pt-PT" sz="1800" dirty="0">
                <a:hlinkClick r:id="rId3"/>
              </a:rPr>
              <a:t>https://www.youtube.com/watch?v=PP4rDVHwhX8</a:t>
            </a:r>
            <a:endParaRPr lang="pt-PT" sz="1800" dirty="0"/>
          </a:p>
          <a:p>
            <a:pPr marL="0" indent="0">
              <a:buNone/>
            </a:pPr>
            <a:endParaRPr lang="pt-PT" sz="1800" dirty="0"/>
          </a:p>
          <a:p>
            <a:r>
              <a:rPr lang="pt-PT" sz="1800" b="1" dirty="0">
                <a:highlight>
                  <a:srgbClr val="FFFF00"/>
                </a:highlight>
              </a:rPr>
              <a:t>Miranda – Picote</a:t>
            </a:r>
            <a:r>
              <a:rPr lang="pt-PT" sz="1800" dirty="0">
                <a:highlight>
                  <a:srgbClr val="FFFF00"/>
                </a:highlight>
              </a:rPr>
              <a:t>: (dp.20mn)</a:t>
            </a:r>
          </a:p>
          <a:p>
            <a:r>
              <a:rPr lang="pt-PT" sz="1800" dirty="0"/>
              <a:t> </a:t>
            </a:r>
            <a:r>
              <a:rPr lang="pt-PT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https://www.rtp.pt/play/p7378/e498511/visita-guiada</a:t>
            </a:r>
            <a:endParaRPr lang="pt-PT" sz="1800" dirty="0">
              <a:solidFill>
                <a:srgbClr val="FF0000"/>
              </a:solidFill>
            </a:endParaRPr>
          </a:p>
          <a:p>
            <a:r>
              <a:rPr lang="pt-PT" sz="1800" dirty="0">
                <a:highlight>
                  <a:srgbClr val="FFFF00"/>
                </a:highlight>
              </a:rPr>
              <a:t>Mirandês</a:t>
            </a:r>
            <a:r>
              <a:rPr lang="pt-PT" sz="1800" dirty="0">
                <a:solidFill>
                  <a:srgbClr val="FF0000"/>
                </a:solidFill>
              </a:rPr>
              <a:t>: </a:t>
            </a:r>
            <a:r>
              <a:rPr lang="pt-PT" sz="18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https://www.youtube.com/watch?v=asfyutVLGEg</a:t>
            </a:r>
            <a:r>
              <a:rPr lang="pt-PT" sz="1800" dirty="0">
                <a:solidFill>
                  <a:srgbClr val="FF0000"/>
                </a:solidFill>
              </a:rPr>
              <a:t>  (5mn)</a:t>
            </a:r>
          </a:p>
          <a:p>
            <a:r>
              <a:rPr lang="pt-PT" sz="18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https://www.youtube.com/watch?v=atnwq4P3IpY</a:t>
            </a:r>
            <a:r>
              <a:rPr lang="pt-PT" sz="1800" dirty="0">
                <a:solidFill>
                  <a:srgbClr val="FF0000"/>
                </a:solidFill>
              </a:rPr>
              <a:t>      (9mn)</a:t>
            </a:r>
          </a:p>
          <a:p>
            <a:r>
              <a:rPr lang="pt-PT" sz="1800" dirty="0">
                <a:solidFill>
                  <a:srgbClr val="FF0000"/>
                </a:solidFill>
              </a:rPr>
              <a:t>https://ensina.rtp.pt/artigo/a-primeira-aula-de-mirandes/</a:t>
            </a:r>
          </a:p>
          <a:p>
            <a:r>
              <a:rPr lang="pt-PT" sz="1800" dirty="0">
                <a:solidFill>
                  <a:srgbClr val="FF0000"/>
                </a:solidFill>
              </a:rPr>
              <a:t>https://www.museuterrademiranda.gov.pt/uma-visita-guiada-ao-museu-da-terra-de-miranda/</a:t>
            </a:r>
          </a:p>
          <a:p>
            <a:pPr marL="0" indent="0">
              <a:buNone/>
            </a:pPr>
            <a:r>
              <a:rPr lang="pt-PT" sz="1800" dirty="0">
                <a:solidFill>
                  <a:srgbClr val="FF0000"/>
                </a:solidFill>
              </a:rPr>
              <a:t>        https://www.museuterrademiranda.gov.pt/processo-de-confecao-da-capa-de-honras-no-inpci/</a:t>
            </a:r>
          </a:p>
          <a:p>
            <a:endParaRPr lang="pt-PT" sz="1800" dirty="0">
              <a:solidFill>
                <a:srgbClr val="FF0000"/>
              </a:solidFill>
            </a:endParaRPr>
          </a:p>
          <a:p>
            <a:r>
              <a:rPr lang="pt-PT" sz="1800" dirty="0"/>
              <a:t>Barrancos: </a:t>
            </a:r>
            <a:r>
              <a:rPr lang="pt-PT" sz="1800" dirty="0">
                <a:hlinkClick r:id="rId7"/>
              </a:rPr>
              <a:t>https://www.youtube.com/watch?v=L9QMuXUqiZw</a:t>
            </a:r>
            <a:endParaRPr lang="pt-PT" sz="1800" dirty="0"/>
          </a:p>
          <a:p>
            <a:r>
              <a:rPr lang="pt-PT" sz="1800" dirty="0"/>
              <a:t>Raia: </a:t>
            </a:r>
            <a:r>
              <a:rPr lang="pt-PT" sz="1800" dirty="0">
                <a:hlinkClick r:id="rId7"/>
              </a:rPr>
              <a:t>https://www.youtube.com/watch?v=L9QMuXUqiZw</a:t>
            </a:r>
            <a:endParaRPr lang="pt-PT" sz="1800" dirty="0"/>
          </a:p>
          <a:p>
            <a:endParaRPr lang="pt-PT" sz="1800" dirty="0"/>
          </a:p>
          <a:p>
            <a:r>
              <a:rPr lang="pt-PT" sz="1800" dirty="0"/>
              <a:t>____________________________________________________</a:t>
            </a:r>
          </a:p>
          <a:p>
            <a:endParaRPr lang="pt-PT" sz="1800" dirty="0"/>
          </a:p>
          <a:p>
            <a:pPr marL="0" indent="0">
              <a:buNone/>
            </a:pPr>
            <a:r>
              <a:rPr lang="pt-PT" sz="1800" dirty="0"/>
              <a:t>    </a:t>
            </a:r>
            <a:r>
              <a:rPr lang="pt-PT" sz="1800" b="1" dirty="0"/>
              <a:t>Documentário GeoPortugal 1 </a:t>
            </a:r>
            <a:r>
              <a:rPr lang="pt-PT" sz="1800" dirty="0">
                <a:hlinkClick r:id="rId8"/>
              </a:rPr>
              <a:t>https://www.youtube.com/watch?v=77xnxW-goXk</a:t>
            </a:r>
            <a:endParaRPr lang="pt-PT" sz="1800" dirty="0"/>
          </a:p>
          <a:p>
            <a:pPr marL="0" indent="0">
              <a:buNone/>
            </a:pPr>
            <a:r>
              <a:rPr lang="pt-PT" sz="1800" dirty="0"/>
              <a:t>  </a:t>
            </a:r>
          </a:p>
          <a:p>
            <a:pPr marL="0" indent="0">
              <a:buNone/>
            </a:pPr>
            <a:endParaRPr lang="pt-PT" sz="1800" dirty="0"/>
          </a:p>
          <a:p>
            <a:endParaRPr lang="pt-PT" sz="1800" dirty="0"/>
          </a:p>
          <a:p>
            <a:pPr marL="0" indent="0">
              <a:buNone/>
            </a:pPr>
            <a:endParaRPr lang="pt-PT" sz="1800" dirty="0"/>
          </a:p>
          <a:p>
            <a:endParaRPr lang="pt-PT" sz="1800" dirty="0"/>
          </a:p>
          <a:p>
            <a:endParaRPr lang="pt-PT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87112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CE3D808C-7CA9-4380-9527-E295365C77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4378"/>
            <a:ext cx="5204961" cy="6531429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728AC8A0-6DB0-4B93-A233-27060983D568}"/>
              </a:ext>
            </a:extLst>
          </p:cNvPr>
          <p:cNvSpPr txBox="1"/>
          <p:nvPr/>
        </p:nvSpPr>
        <p:spPr>
          <a:xfrm>
            <a:off x="5204960" y="1983179"/>
            <a:ext cx="5204961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Dialectos portugueses setentrionais</a:t>
            </a:r>
          </a:p>
          <a:p>
            <a:r>
              <a:rPr lang="pt-BR" dirty="0"/>
              <a:t>	</a:t>
            </a:r>
            <a:r>
              <a:rPr lang="pt-BR" dirty="0">
                <a:solidFill>
                  <a:srgbClr val="00B0F0"/>
                </a:solidFill>
              </a:rPr>
              <a:t>Dialectos transmontanos e alto-minhotos</a:t>
            </a:r>
          </a:p>
          <a:p>
            <a:r>
              <a:rPr lang="pt-BR" dirty="0"/>
              <a:t>	</a:t>
            </a:r>
            <a:r>
              <a:rPr lang="pt-BR" dirty="0">
                <a:solidFill>
                  <a:srgbClr val="0070C0"/>
                </a:solidFill>
              </a:rPr>
              <a:t>Dialectos baixo-minhotos-durienses-beirões</a:t>
            </a:r>
          </a:p>
          <a:p>
            <a:r>
              <a:rPr lang="pt-BR" dirty="0"/>
              <a:t>Dialectos portugueses centro-meridionais</a:t>
            </a:r>
          </a:p>
          <a:p>
            <a:r>
              <a:rPr lang="pt-BR" dirty="0"/>
              <a:t>	</a:t>
            </a:r>
            <a:r>
              <a:rPr lang="pt-BR" dirty="0">
                <a:solidFill>
                  <a:srgbClr val="C00000"/>
                </a:solidFill>
              </a:rPr>
              <a:t>Dialectos do centro litoral</a:t>
            </a:r>
          </a:p>
          <a:p>
            <a:r>
              <a:rPr lang="pt-BR" dirty="0"/>
              <a:t>	Dialectos do centro interior e do sul</a:t>
            </a:r>
          </a:p>
          <a:p>
            <a:r>
              <a:rPr lang="pt-BR" dirty="0"/>
              <a:t>Dialectos portugueses insulares</a:t>
            </a:r>
          </a:p>
          <a:p>
            <a:r>
              <a:rPr lang="pt-BR" dirty="0"/>
              <a:t>	Dialectos do centro litoral</a:t>
            </a:r>
          </a:p>
          <a:p>
            <a:r>
              <a:rPr lang="pt-BR" dirty="0"/>
              <a:t>	Dialectos do centro litoral</a:t>
            </a:r>
          </a:p>
          <a:p>
            <a:r>
              <a:rPr lang="pt-BR" dirty="0"/>
              <a:t>	Limite de região subdialectal com características peculiares bem diferenciadas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8238011-0EF7-4129-AA37-6CD6A36CE110}"/>
              </a:ext>
            </a:extLst>
          </p:cNvPr>
          <p:cNvSpPr txBox="1"/>
          <p:nvPr/>
        </p:nvSpPr>
        <p:spPr>
          <a:xfrm>
            <a:off x="5314208" y="320174"/>
            <a:ext cx="613954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			</a:t>
            </a:r>
          </a:p>
          <a:p>
            <a:r>
              <a:rPr lang="pt-BR" b="1" dirty="0">
                <a:solidFill>
                  <a:srgbClr val="FF0000"/>
                </a:solidFill>
              </a:rPr>
              <a:t>Mapa VI: Localização das Amostras - Gravações do Grupo de Variação</a:t>
            </a:r>
          </a:p>
          <a:p>
            <a:r>
              <a:rPr lang="pt-BR" b="1" dirty="0">
                <a:solidFill>
                  <a:srgbClr val="FF0000"/>
                </a:solidFill>
              </a:rPr>
              <a:t>do Centro de Linguística da Universidade de Lisboa</a:t>
            </a:r>
          </a:p>
        </p:txBody>
      </p:sp>
    </p:spTree>
    <p:extLst>
      <p:ext uri="{BB962C8B-B14F-4D97-AF65-F5344CB8AC3E}">
        <p14:creationId xmlns:p14="http://schemas.microsoft.com/office/powerpoint/2010/main" val="3032817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24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3F6F91CA-F2C2-45E6-9A42-C2326317C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pt-BR" sz="3600">
                <a:solidFill>
                  <a:schemeClr val="tx2"/>
                </a:solidFill>
              </a:rPr>
              <a:t>Vários dialetos em Portugal (continental e ilhas), sendo o conjunto dos mais importantes</a:t>
            </a:r>
            <a:endParaRPr lang="cs-CZ" sz="3600">
              <a:solidFill>
                <a:schemeClr val="tx2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3CEDB4-3E5A-41BE-A480-8DD03F7E9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endParaRPr lang="pt-BR" sz="15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pt-BR" sz="1500" dirty="0">
                <a:solidFill>
                  <a:schemeClr val="tx2"/>
                </a:solidFill>
              </a:rPr>
              <a:t>1. Grupo dos dialetos setentrionais:</a:t>
            </a:r>
          </a:p>
          <a:p>
            <a:r>
              <a:rPr lang="pt-BR" sz="1500" dirty="0">
                <a:solidFill>
                  <a:schemeClr val="tx2"/>
                </a:solidFill>
              </a:rPr>
              <a:t>– dialetos transmontanos e alto-minhotos;</a:t>
            </a:r>
          </a:p>
          <a:p>
            <a:r>
              <a:rPr lang="pt-BR" sz="1500" dirty="0">
                <a:solidFill>
                  <a:schemeClr val="tx2"/>
                </a:solidFill>
              </a:rPr>
              <a:t>– dialetos baixo-minhotos, durienses e beirões.</a:t>
            </a:r>
          </a:p>
          <a:p>
            <a:pPr marL="0" indent="0">
              <a:buNone/>
            </a:pPr>
            <a:r>
              <a:rPr lang="pt-BR" sz="1500" dirty="0">
                <a:solidFill>
                  <a:schemeClr val="tx2"/>
                </a:solidFill>
              </a:rPr>
              <a:t>2. Grupo dos dialetos centro-meridionais:</a:t>
            </a:r>
          </a:p>
          <a:p>
            <a:r>
              <a:rPr lang="pt-BR" sz="1500" dirty="0">
                <a:solidFill>
                  <a:schemeClr val="tx2"/>
                </a:solidFill>
              </a:rPr>
              <a:t>– dialetos do Centro-Litoral (estremenho-beirões);</a:t>
            </a:r>
          </a:p>
          <a:p>
            <a:pPr marL="0" indent="0">
              <a:buNone/>
            </a:pPr>
            <a:r>
              <a:rPr lang="pt-BR" sz="1500" dirty="0">
                <a:solidFill>
                  <a:schemeClr val="tx2"/>
                </a:solidFill>
              </a:rPr>
              <a:t>– dialetos do Centro-Interior (ribatejano-baixo-beirão-alentejano-algarvios).</a:t>
            </a:r>
          </a:p>
          <a:p>
            <a:pPr marL="0" indent="0">
              <a:buNone/>
            </a:pPr>
            <a:r>
              <a:rPr lang="pt-BR" sz="1500" dirty="0">
                <a:solidFill>
                  <a:schemeClr val="tx2"/>
                </a:solidFill>
              </a:rPr>
              <a:t>3. Dialetos insulares:</a:t>
            </a:r>
          </a:p>
          <a:p>
            <a:pPr marL="0" indent="0">
              <a:buNone/>
            </a:pPr>
            <a:r>
              <a:rPr lang="pt-BR" sz="1500" dirty="0">
                <a:solidFill>
                  <a:schemeClr val="tx2"/>
                </a:solidFill>
              </a:rPr>
              <a:t>– Açores: Micaelense, dialeto São Miguel;</a:t>
            </a:r>
          </a:p>
          <a:p>
            <a:pPr marL="0" indent="0">
              <a:buNone/>
            </a:pPr>
            <a:r>
              <a:rPr lang="pt-BR" sz="1500" dirty="0">
                <a:solidFill>
                  <a:schemeClr val="tx2"/>
                </a:solidFill>
              </a:rPr>
              <a:t>– Madeira: madeirense.</a:t>
            </a:r>
          </a:p>
          <a:p>
            <a:pPr marL="0" indent="0">
              <a:buNone/>
            </a:pPr>
            <a:r>
              <a:rPr lang="pt-BR" sz="1500" dirty="0">
                <a:solidFill>
                  <a:schemeClr val="tx2"/>
                </a:solidFill>
              </a:rPr>
              <a:t>4. Dialetos </a:t>
            </a:r>
            <a:r>
              <a:rPr lang="pt-BR" sz="1500" dirty="0" err="1">
                <a:solidFill>
                  <a:schemeClr val="tx2"/>
                </a:solidFill>
              </a:rPr>
              <a:t>asturo</a:t>
            </a:r>
            <a:r>
              <a:rPr lang="pt-BR" sz="1500" dirty="0">
                <a:solidFill>
                  <a:schemeClr val="tx2"/>
                </a:solidFill>
              </a:rPr>
              <a:t>-leoneses em território português:</a:t>
            </a:r>
          </a:p>
          <a:p>
            <a:pPr marL="0" indent="0">
              <a:buNone/>
            </a:pPr>
            <a:r>
              <a:rPr lang="pt-BR" sz="1500" dirty="0">
                <a:solidFill>
                  <a:schemeClr val="tx2"/>
                </a:solidFill>
              </a:rPr>
              <a:t>– Concelho de Bragança: </a:t>
            </a:r>
            <a:r>
              <a:rPr lang="pt-BR" sz="1500" dirty="0" err="1">
                <a:solidFill>
                  <a:schemeClr val="tx2"/>
                </a:solidFill>
              </a:rPr>
              <a:t>Rionorês</a:t>
            </a:r>
            <a:r>
              <a:rPr lang="pt-BR" sz="1500" dirty="0">
                <a:solidFill>
                  <a:schemeClr val="tx2"/>
                </a:solidFill>
              </a:rPr>
              <a:t>, </a:t>
            </a:r>
            <a:r>
              <a:rPr lang="pt-BR" sz="1500" dirty="0" err="1">
                <a:solidFill>
                  <a:schemeClr val="tx2"/>
                </a:solidFill>
              </a:rPr>
              <a:t>Guadramilês</a:t>
            </a:r>
            <a:r>
              <a:rPr lang="pt-BR" sz="1500" dirty="0">
                <a:solidFill>
                  <a:schemeClr val="tx2"/>
                </a:solidFill>
              </a:rPr>
              <a:t>;</a:t>
            </a:r>
          </a:p>
          <a:p>
            <a:pPr marL="0" indent="0">
              <a:buNone/>
            </a:pPr>
            <a:endParaRPr lang="pt-BR" sz="1500" dirty="0">
              <a:solidFill>
                <a:schemeClr val="tx2"/>
              </a:solidFill>
            </a:endParaRPr>
          </a:p>
          <a:p>
            <a:r>
              <a:rPr lang="pt-BR" sz="1500" dirty="0">
                <a:solidFill>
                  <a:schemeClr val="tx2"/>
                </a:solidFill>
              </a:rPr>
              <a:t>Concelho de Miranda do Douro: Mirandês – </a:t>
            </a:r>
            <a:r>
              <a:rPr lang="pt-BR" sz="1500" dirty="0">
                <a:solidFill>
                  <a:srgbClr val="FF0000"/>
                </a:solidFill>
              </a:rPr>
              <a:t>reconhecida como língua oficial de Portugal em 1999.</a:t>
            </a:r>
          </a:p>
          <a:p>
            <a:r>
              <a:rPr lang="cs-CZ" sz="1500" dirty="0">
                <a:solidFill>
                  <a:schemeClr val="tx2"/>
                </a:solidFill>
                <a:hlinkClick r:id="rId2"/>
              </a:rPr>
              <a:t>https://ensina.rtp.pt/artigo/a-primeira-aula-de-mirandes/</a:t>
            </a:r>
            <a:endParaRPr lang="pt-PT" sz="1500" dirty="0">
              <a:solidFill>
                <a:schemeClr val="tx2"/>
              </a:solidFill>
            </a:endParaRPr>
          </a:p>
          <a:p>
            <a:endParaRPr lang="cs-CZ" sz="15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4940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387</Words>
  <Application>Microsoft Office PowerPoint</Application>
  <PresentationFormat>Širokoúhlá obrazovka</PresentationFormat>
  <Paragraphs>60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Prezentace aplikace PowerPoint</vt:lpstr>
      <vt:lpstr>Links onde pode saber mais sobre o tema</vt:lpstr>
      <vt:lpstr>Prezentace aplikace PowerPoint</vt:lpstr>
      <vt:lpstr>Vários dialetos em Portugal (continental e ilhas), sendo o conjunto dos mais importantes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Fatima Nery</dc:creator>
  <cp:lastModifiedBy>Maria de Fátima Baptista Nery Plch</cp:lastModifiedBy>
  <cp:revision>20</cp:revision>
  <dcterms:created xsi:type="dcterms:W3CDTF">2021-03-25T19:54:35Z</dcterms:created>
  <dcterms:modified xsi:type="dcterms:W3CDTF">2024-05-08T13:52:54Z</dcterms:modified>
</cp:coreProperties>
</file>